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1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omments/modernComment_B64_1F00D00.xml" ContentType="application/vnd.ms-powerpoint.comments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26" r:id="rId2"/>
    <p:sldId id="329" r:id="rId3"/>
    <p:sldId id="337" r:id="rId4"/>
    <p:sldId id="339" r:id="rId5"/>
    <p:sldId id="756" r:id="rId6"/>
    <p:sldId id="2895" r:id="rId7"/>
    <p:sldId id="2891" r:id="rId8"/>
    <p:sldId id="2896" r:id="rId9"/>
    <p:sldId id="376" r:id="rId10"/>
    <p:sldId id="2889" r:id="rId11"/>
    <p:sldId id="2898" r:id="rId12"/>
    <p:sldId id="2909" r:id="rId13"/>
    <p:sldId id="2910" r:id="rId14"/>
    <p:sldId id="2912" r:id="rId15"/>
    <p:sldId id="738" r:id="rId16"/>
    <p:sldId id="2899" r:id="rId17"/>
    <p:sldId id="374" r:id="rId18"/>
    <p:sldId id="2902" r:id="rId19"/>
    <p:sldId id="362" r:id="rId20"/>
    <p:sldId id="377" r:id="rId21"/>
    <p:sldId id="2903" r:id="rId22"/>
    <p:sldId id="2911" r:id="rId23"/>
    <p:sldId id="2913" r:id="rId24"/>
    <p:sldId id="2905" r:id="rId25"/>
    <p:sldId id="2935" r:id="rId26"/>
    <p:sldId id="368" r:id="rId27"/>
    <p:sldId id="2906" r:id="rId28"/>
    <p:sldId id="2907" r:id="rId29"/>
    <p:sldId id="379" r:id="rId30"/>
    <p:sldId id="2914" r:id="rId31"/>
    <p:sldId id="383" r:id="rId32"/>
    <p:sldId id="2936" r:id="rId33"/>
    <p:sldId id="2890" r:id="rId34"/>
    <p:sldId id="2873" r:id="rId35"/>
    <p:sldId id="2881" r:id="rId36"/>
    <p:sldId id="2871" r:id="rId37"/>
    <p:sldId id="2812" r:id="rId38"/>
    <p:sldId id="2931" r:id="rId39"/>
    <p:sldId id="2815" r:id="rId40"/>
    <p:sldId id="2851" r:id="rId41"/>
    <p:sldId id="2852" r:id="rId42"/>
    <p:sldId id="2854" r:id="rId43"/>
    <p:sldId id="2917" r:id="rId44"/>
    <p:sldId id="2915" r:id="rId45"/>
    <p:sldId id="2916" r:id="rId46"/>
    <p:sldId id="265" r:id="rId47"/>
    <p:sldId id="363" r:id="rId48"/>
    <p:sldId id="330" r:id="rId49"/>
    <p:sldId id="332" r:id="rId50"/>
    <p:sldId id="2813" r:id="rId51"/>
    <p:sldId id="2814" r:id="rId52"/>
    <p:sldId id="2933" r:id="rId53"/>
    <p:sldId id="2806" r:id="rId54"/>
    <p:sldId id="2934" r:id="rId55"/>
    <p:sldId id="333" r:id="rId56"/>
    <p:sldId id="429" r:id="rId57"/>
    <p:sldId id="743" r:id="rId58"/>
    <p:sldId id="2928" r:id="rId59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alud mental y apoyo psicosocial&#10;" id="{40C4A4CB-9C03-4B87-9399-4CF49E1CF4F1}">
          <p14:sldIdLst>
            <p14:sldId id="326"/>
          </p14:sldIdLst>
        </p14:section>
        <p14:section name="Sesión 1" id="{1BFDB293-2D2D-4662-8BF4-0F723F82669C}">
          <p14:sldIdLst>
            <p14:sldId id="329"/>
            <p14:sldId id="337"/>
            <p14:sldId id="339"/>
            <p14:sldId id="756"/>
            <p14:sldId id="2895"/>
          </p14:sldIdLst>
        </p14:section>
        <p14:section name="Sesión 2" id="{0266EA08-D837-423A-9D8C-9FCBC39703CF}">
          <p14:sldIdLst>
            <p14:sldId id="2891"/>
            <p14:sldId id="2896"/>
            <p14:sldId id="376"/>
            <p14:sldId id="2889"/>
            <p14:sldId id="2898"/>
            <p14:sldId id="2909"/>
            <p14:sldId id="2910"/>
            <p14:sldId id="2912"/>
            <p14:sldId id="738"/>
            <p14:sldId id="2899"/>
            <p14:sldId id="374"/>
          </p14:sldIdLst>
        </p14:section>
        <p14:section name="Sesión 3" id="{C18CEFE0-8AEC-41BA-BA78-6135C8BDD57F}">
          <p14:sldIdLst>
            <p14:sldId id="2902"/>
            <p14:sldId id="362"/>
            <p14:sldId id="377"/>
            <p14:sldId id="2903"/>
            <p14:sldId id="2911"/>
            <p14:sldId id="2913"/>
            <p14:sldId id="2905"/>
            <p14:sldId id="2935"/>
            <p14:sldId id="368"/>
            <p14:sldId id="2906"/>
            <p14:sldId id="2907"/>
            <p14:sldId id="379"/>
            <p14:sldId id="2914"/>
            <p14:sldId id="383"/>
            <p14:sldId id="2936"/>
            <p14:sldId id="2890"/>
          </p14:sldIdLst>
        </p14:section>
        <p14:section name="Sesión 4" id="{8C5C9149-5D85-426E-95AF-63129B2323F0}">
          <p14:sldIdLst>
            <p14:sldId id="2873"/>
            <p14:sldId id="2881"/>
            <p14:sldId id="2871"/>
            <p14:sldId id="2812"/>
            <p14:sldId id="2931"/>
            <p14:sldId id="2815"/>
            <p14:sldId id="2851"/>
            <p14:sldId id="2852"/>
            <p14:sldId id="2854"/>
            <p14:sldId id="2917"/>
            <p14:sldId id="2915"/>
            <p14:sldId id="2916"/>
          </p14:sldIdLst>
        </p14:section>
        <p14:section name="Sesión 5" id="{2B0FE3CD-8A40-4EE8-B7C6-6391D6741D3A}">
          <p14:sldIdLst>
            <p14:sldId id="265"/>
            <p14:sldId id="363"/>
            <p14:sldId id="330"/>
            <p14:sldId id="332"/>
            <p14:sldId id="2813"/>
            <p14:sldId id="2814"/>
            <p14:sldId id="2933"/>
            <p14:sldId id="2806"/>
            <p14:sldId id="2934"/>
            <p14:sldId id="333"/>
          </p14:sldIdLst>
        </p14:section>
        <p14:section name="Sesión 6" id="{9927AA43-71B0-4462-95CB-8FAD759DA612}">
          <p14:sldIdLst>
            <p14:sldId id="429"/>
            <p14:sldId id="743"/>
            <p14:sldId id="292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AEC1317-ED4B-3651-3741-C9C6FC8C0C6C}" name="Justina Ojom" initials="JO" userId="S::justina.ojom@little-fish.co::cbdaed7d-8d45-4372-a16a-f3f8900c2f45" providerId="AD"/>
  <p188:author id="{F6F07C88-5206-9A49-51F2-F7CA8389472F}" name="Tessa Marks" initials="TM" userId="e3e882d86838c88d" providerId="Windows Live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5" autoAdjust="0"/>
    <p:restoredTop sz="82605" autoAdjust="0"/>
  </p:normalViewPr>
  <p:slideViewPr>
    <p:cSldViewPr snapToGrid="0">
      <p:cViewPr varScale="1">
        <p:scale>
          <a:sx n="61" d="100"/>
          <a:sy n="61" d="100"/>
        </p:scale>
        <p:origin x="741" y="45"/>
      </p:cViewPr>
      <p:guideLst/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33" d="100"/>
        <a:sy n="33" d="100"/>
      </p:scale>
      <p:origin x="0" y="-144"/>
    </p:cViewPr>
  </p:sorterViewPr>
  <p:notesViewPr>
    <p:cSldViewPr snapToGrid="0">
      <p:cViewPr varScale="1">
        <p:scale>
          <a:sx n="73" d="100"/>
          <a:sy n="73" d="100"/>
        </p:scale>
        <p:origin x="111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8/10/relationships/authors" Target="author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omments/modernComment_B64_1F00D0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8EBF24-70D3-4E9D-9C2E-069980A63702}" authorId="{AAEC1317-ED4B-3651-3741-C9C6FC8C0C6C}" created="2023-02-27T17:42:16.207">
    <pc:sldMkLst xmlns:pc="http://schemas.microsoft.com/office/powerpoint/2013/main/command">
      <pc:docMk/>
      <pc:sldMk cId="32509184" sldId="2916"/>
    </pc:sldMkLst>
    <p188:txBody>
      <a:bodyPr/>
      <a:lstStyle/>
      <a:p>
        <a:r>
          <a:rPr lang="en-US"/>
          <a:t>There were no key learning points here, unlike other sessions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EF7DAA-B7A4-40AB-93E4-1BD67E4FDE49}" type="doc">
      <dgm:prSet loTypeId="urn:microsoft.com/office/officeart/2005/8/layout/pyramid1" loCatId="pyramid" qsTypeId="urn:microsoft.com/office/officeart/2005/8/quickstyle/simple1" qsCatId="simple" csTypeId="urn:microsoft.com/office/officeart/2005/8/colors/colorful2" csCatId="colorful" phldr="1"/>
      <dgm:spPr/>
    </dgm:pt>
    <dgm:pt modelId="{0F9C1983-7A06-4E2A-912D-86E9F186AB4B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_tradnl" sz="1600" b="1" noProof="0" dirty="0">
              <a:latin typeface="Arial" panose="020B0604020202020204" pitchFamily="34" charset="0"/>
              <a:cs typeface="Arial" panose="020B0604020202020204" pitchFamily="34" charset="0"/>
            </a:rPr>
            <a:t>Apoyo especializado</a:t>
          </a:r>
        </a:p>
      </dgm:t>
    </dgm:pt>
    <dgm:pt modelId="{62E63B93-0379-4315-8AB5-93ABA2CFF3D4}" type="parTrans" cxnId="{2D025C1F-EB26-4DCF-9A8A-8703E47DFE7E}">
      <dgm:prSet/>
      <dgm:spPr/>
      <dgm:t>
        <a:bodyPr/>
        <a:lstStyle/>
        <a:p>
          <a:endParaRPr lang="en-US" sz="1800"/>
        </a:p>
      </dgm:t>
    </dgm:pt>
    <dgm:pt modelId="{22B864B1-DC46-4EF3-90D2-26BF22B0DB0C}" type="sibTrans" cxnId="{2D025C1F-EB26-4DCF-9A8A-8703E47DFE7E}">
      <dgm:prSet/>
      <dgm:spPr/>
      <dgm:t>
        <a:bodyPr/>
        <a:lstStyle/>
        <a:p>
          <a:endParaRPr lang="en-US" sz="1800"/>
        </a:p>
      </dgm:t>
    </dgm:pt>
    <dgm:pt modelId="{861CD043-7D43-4D67-8725-89C21A7C896A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Apoyo específico no especializado</a:t>
          </a:r>
        </a:p>
      </dgm:t>
    </dgm:pt>
    <dgm:pt modelId="{28AFED0A-D1E9-49EF-9D1A-1FDAE6710B36}" type="parTrans" cxnId="{AD26089F-32EA-46A9-B365-CAA811BD2535}">
      <dgm:prSet/>
      <dgm:spPr/>
      <dgm:t>
        <a:bodyPr/>
        <a:lstStyle/>
        <a:p>
          <a:endParaRPr lang="en-US" sz="1800"/>
        </a:p>
      </dgm:t>
    </dgm:pt>
    <dgm:pt modelId="{659C1A0E-56D1-42D9-BF52-E4E5347D0357}" type="sibTrans" cxnId="{AD26089F-32EA-46A9-B365-CAA811BD2535}">
      <dgm:prSet/>
      <dgm:spPr/>
      <dgm:t>
        <a:bodyPr/>
        <a:lstStyle/>
        <a:p>
          <a:endParaRPr lang="en-US" sz="1800"/>
        </a:p>
      </dgm:t>
    </dgm:pt>
    <dgm:pt modelId="{AFB4DA0F-28F8-4BD3-A050-ACA2F190656D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Apoyo comunitario y familiar</a:t>
          </a:r>
        </a:p>
      </dgm:t>
    </dgm:pt>
    <dgm:pt modelId="{EBEBD1C9-FB99-4C8C-BEBA-848DABE6E906}" type="parTrans" cxnId="{A90E3F5E-8707-494D-BEFB-42548BA322B4}">
      <dgm:prSet/>
      <dgm:spPr/>
      <dgm:t>
        <a:bodyPr/>
        <a:lstStyle/>
        <a:p>
          <a:endParaRPr lang="en-US" sz="1800"/>
        </a:p>
      </dgm:t>
    </dgm:pt>
    <dgm:pt modelId="{E9150E88-4C97-43F3-ADAF-99BBDB8A4405}" type="sibTrans" cxnId="{A90E3F5E-8707-494D-BEFB-42548BA322B4}">
      <dgm:prSet/>
      <dgm:spPr/>
      <dgm:t>
        <a:bodyPr/>
        <a:lstStyle/>
        <a:p>
          <a:endParaRPr lang="en-US" sz="1800"/>
        </a:p>
      </dgm:t>
    </dgm:pt>
    <dgm:pt modelId="{CF6CD97B-DC13-410E-AC5B-CAFE354F4F2A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Servicios básicos y protección </a:t>
          </a:r>
        </a:p>
      </dgm:t>
    </dgm:pt>
    <dgm:pt modelId="{EA061B26-A78A-4CBA-9A17-0B7193D539D4}" type="sibTrans" cxnId="{009438FA-6029-40C7-95F0-8B3324061D9A}">
      <dgm:prSet/>
      <dgm:spPr/>
      <dgm:t>
        <a:bodyPr/>
        <a:lstStyle/>
        <a:p>
          <a:endParaRPr lang="en-US" sz="1800"/>
        </a:p>
      </dgm:t>
    </dgm:pt>
    <dgm:pt modelId="{5179138C-F1A8-410E-9E6F-D3383C11CE69}" type="parTrans" cxnId="{009438FA-6029-40C7-95F0-8B3324061D9A}">
      <dgm:prSet/>
      <dgm:spPr/>
      <dgm:t>
        <a:bodyPr/>
        <a:lstStyle/>
        <a:p>
          <a:endParaRPr lang="en-US" sz="1800"/>
        </a:p>
      </dgm:t>
    </dgm:pt>
    <dgm:pt modelId="{63C416E1-72A4-4BA5-BA5A-950CD9946C79}" type="pres">
      <dgm:prSet presAssocID="{F0EF7DAA-B7A4-40AB-93E4-1BD67E4FDE49}" presName="Name0" presStyleCnt="0">
        <dgm:presLayoutVars>
          <dgm:dir/>
          <dgm:animLvl val="lvl"/>
          <dgm:resizeHandles val="exact"/>
        </dgm:presLayoutVars>
      </dgm:prSet>
      <dgm:spPr/>
    </dgm:pt>
    <dgm:pt modelId="{B10AE54D-7616-4B9F-A00A-43BBC7CA852A}" type="pres">
      <dgm:prSet presAssocID="{0F9C1983-7A06-4E2A-912D-86E9F186AB4B}" presName="Name8" presStyleCnt="0"/>
      <dgm:spPr/>
    </dgm:pt>
    <dgm:pt modelId="{232CDC56-F437-4B1B-BEF3-972969B3E205}" type="pres">
      <dgm:prSet presAssocID="{0F9C1983-7A06-4E2A-912D-86E9F186AB4B}" presName="level" presStyleLbl="node1" presStyleIdx="0" presStyleCnt="4">
        <dgm:presLayoutVars>
          <dgm:chMax val="1"/>
          <dgm:bulletEnabled val="1"/>
        </dgm:presLayoutVars>
      </dgm:prSet>
      <dgm:spPr/>
    </dgm:pt>
    <dgm:pt modelId="{16CB5799-79ED-486C-870D-39412A345345}" type="pres">
      <dgm:prSet presAssocID="{0F9C1983-7A06-4E2A-912D-86E9F186AB4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A632204-79FB-4D4D-B050-CE728136124D}" type="pres">
      <dgm:prSet presAssocID="{861CD043-7D43-4D67-8725-89C21A7C896A}" presName="Name8" presStyleCnt="0"/>
      <dgm:spPr/>
    </dgm:pt>
    <dgm:pt modelId="{FE4B076D-522A-46F2-9FD9-E9F1C2D6D43F}" type="pres">
      <dgm:prSet presAssocID="{861CD043-7D43-4D67-8725-89C21A7C896A}" presName="level" presStyleLbl="node1" presStyleIdx="1" presStyleCnt="4">
        <dgm:presLayoutVars>
          <dgm:chMax val="1"/>
          <dgm:bulletEnabled val="1"/>
        </dgm:presLayoutVars>
      </dgm:prSet>
      <dgm:spPr/>
    </dgm:pt>
    <dgm:pt modelId="{14F0A753-A367-4D9C-99EC-10709DE71A80}" type="pres">
      <dgm:prSet presAssocID="{861CD043-7D43-4D67-8725-89C21A7C89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894DCD8-424A-4044-885D-C4941F3F1B2B}" type="pres">
      <dgm:prSet presAssocID="{AFB4DA0F-28F8-4BD3-A050-ACA2F190656D}" presName="Name8" presStyleCnt="0"/>
      <dgm:spPr/>
    </dgm:pt>
    <dgm:pt modelId="{211AAA5F-9555-4459-90CE-6A1A051DF070}" type="pres">
      <dgm:prSet presAssocID="{AFB4DA0F-28F8-4BD3-A050-ACA2F190656D}" presName="level" presStyleLbl="node1" presStyleIdx="2" presStyleCnt="4">
        <dgm:presLayoutVars>
          <dgm:chMax val="1"/>
          <dgm:bulletEnabled val="1"/>
        </dgm:presLayoutVars>
      </dgm:prSet>
      <dgm:spPr/>
    </dgm:pt>
    <dgm:pt modelId="{95865F21-02FE-4425-B971-3D2EC7F11444}" type="pres">
      <dgm:prSet presAssocID="{AFB4DA0F-28F8-4BD3-A050-ACA2F190656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976DC9E-27E4-4C62-B90F-E957CBC0F94F}" type="pres">
      <dgm:prSet presAssocID="{CF6CD97B-DC13-410E-AC5B-CAFE354F4F2A}" presName="Name8" presStyleCnt="0"/>
      <dgm:spPr/>
    </dgm:pt>
    <dgm:pt modelId="{C3A3DF2B-E4C8-421A-96B5-21F21211209D}" type="pres">
      <dgm:prSet presAssocID="{CF6CD97B-DC13-410E-AC5B-CAFE354F4F2A}" presName="level" presStyleLbl="node1" presStyleIdx="3" presStyleCnt="4">
        <dgm:presLayoutVars>
          <dgm:chMax val="1"/>
          <dgm:bulletEnabled val="1"/>
        </dgm:presLayoutVars>
      </dgm:prSet>
      <dgm:spPr/>
    </dgm:pt>
    <dgm:pt modelId="{E9BF1ED7-2834-4E94-8CD3-A52E14D37BAD}" type="pres">
      <dgm:prSet presAssocID="{CF6CD97B-DC13-410E-AC5B-CAFE354F4F2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59CBC13-AD40-4940-99C7-7D271FC02424}" type="presOf" srcId="{CF6CD97B-DC13-410E-AC5B-CAFE354F4F2A}" destId="{E9BF1ED7-2834-4E94-8CD3-A52E14D37BAD}" srcOrd="1" destOrd="0" presId="urn:microsoft.com/office/officeart/2005/8/layout/pyramid1"/>
    <dgm:cxn modelId="{2D025C1F-EB26-4DCF-9A8A-8703E47DFE7E}" srcId="{F0EF7DAA-B7A4-40AB-93E4-1BD67E4FDE49}" destId="{0F9C1983-7A06-4E2A-912D-86E9F186AB4B}" srcOrd="0" destOrd="0" parTransId="{62E63B93-0379-4315-8AB5-93ABA2CFF3D4}" sibTransId="{22B864B1-DC46-4EF3-90D2-26BF22B0DB0C}"/>
    <dgm:cxn modelId="{A90E3F5E-8707-494D-BEFB-42548BA322B4}" srcId="{F0EF7DAA-B7A4-40AB-93E4-1BD67E4FDE49}" destId="{AFB4DA0F-28F8-4BD3-A050-ACA2F190656D}" srcOrd="2" destOrd="0" parTransId="{EBEBD1C9-FB99-4C8C-BEBA-848DABE6E906}" sibTransId="{E9150E88-4C97-43F3-ADAF-99BBDB8A4405}"/>
    <dgm:cxn modelId="{7296F562-20A6-453C-9FBC-BBC18EA9DA75}" type="presOf" srcId="{CF6CD97B-DC13-410E-AC5B-CAFE354F4F2A}" destId="{C3A3DF2B-E4C8-421A-96B5-21F21211209D}" srcOrd="0" destOrd="0" presId="urn:microsoft.com/office/officeart/2005/8/layout/pyramid1"/>
    <dgm:cxn modelId="{D74C307D-9639-4853-B7CC-F9A4B30D4947}" type="presOf" srcId="{0F9C1983-7A06-4E2A-912D-86E9F186AB4B}" destId="{232CDC56-F437-4B1B-BEF3-972969B3E205}" srcOrd="0" destOrd="0" presId="urn:microsoft.com/office/officeart/2005/8/layout/pyramid1"/>
    <dgm:cxn modelId="{7E6E2F82-7E4E-40D2-B3A9-429170205FE2}" type="presOf" srcId="{861CD043-7D43-4D67-8725-89C21A7C896A}" destId="{14F0A753-A367-4D9C-99EC-10709DE71A80}" srcOrd="1" destOrd="0" presId="urn:microsoft.com/office/officeart/2005/8/layout/pyramid1"/>
    <dgm:cxn modelId="{F087A386-2DA2-4B8C-9E02-F0278E935E4B}" type="presOf" srcId="{861CD043-7D43-4D67-8725-89C21A7C896A}" destId="{FE4B076D-522A-46F2-9FD9-E9F1C2D6D43F}" srcOrd="0" destOrd="0" presId="urn:microsoft.com/office/officeart/2005/8/layout/pyramid1"/>
    <dgm:cxn modelId="{AD26089F-32EA-46A9-B365-CAA811BD2535}" srcId="{F0EF7DAA-B7A4-40AB-93E4-1BD67E4FDE49}" destId="{861CD043-7D43-4D67-8725-89C21A7C896A}" srcOrd="1" destOrd="0" parTransId="{28AFED0A-D1E9-49EF-9D1A-1FDAE6710B36}" sibTransId="{659C1A0E-56D1-42D9-BF52-E4E5347D0357}"/>
    <dgm:cxn modelId="{548DBBDA-DA75-4242-99A5-4DE507CAE316}" type="presOf" srcId="{0F9C1983-7A06-4E2A-912D-86E9F186AB4B}" destId="{16CB5799-79ED-486C-870D-39412A345345}" srcOrd="1" destOrd="0" presId="urn:microsoft.com/office/officeart/2005/8/layout/pyramid1"/>
    <dgm:cxn modelId="{50069DDB-FFCA-4EDF-8597-7484439E0A1A}" type="presOf" srcId="{AFB4DA0F-28F8-4BD3-A050-ACA2F190656D}" destId="{95865F21-02FE-4425-B971-3D2EC7F11444}" srcOrd="1" destOrd="0" presId="urn:microsoft.com/office/officeart/2005/8/layout/pyramid1"/>
    <dgm:cxn modelId="{0926C5EE-1C02-468D-9B74-6B27C6A800CD}" type="presOf" srcId="{AFB4DA0F-28F8-4BD3-A050-ACA2F190656D}" destId="{211AAA5F-9555-4459-90CE-6A1A051DF070}" srcOrd="0" destOrd="0" presId="urn:microsoft.com/office/officeart/2005/8/layout/pyramid1"/>
    <dgm:cxn modelId="{C8CBE9F4-CD92-498C-B54A-3FF0B0334C3C}" type="presOf" srcId="{F0EF7DAA-B7A4-40AB-93E4-1BD67E4FDE49}" destId="{63C416E1-72A4-4BA5-BA5A-950CD9946C79}" srcOrd="0" destOrd="0" presId="urn:microsoft.com/office/officeart/2005/8/layout/pyramid1"/>
    <dgm:cxn modelId="{009438FA-6029-40C7-95F0-8B3324061D9A}" srcId="{F0EF7DAA-B7A4-40AB-93E4-1BD67E4FDE49}" destId="{CF6CD97B-DC13-410E-AC5B-CAFE354F4F2A}" srcOrd="3" destOrd="0" parTransId="{5179138C-F1A8-410E-9E6F-D3383C11CE69}" sibTransId="{EA061B26-A78A-4CBA-9A17-0B7193D539D4}"/>
    <dgm:cxn modelId="{8795A2AC-237B-4FCD-BB34-D18F950953F2}" type="presParOf" srcId="{63C416E1-72A4-4BA5-BA5A-950CD9946C79}" destId="{B10AE54D-7616-4B9F-A00A-43BBC7CA852A}" srcOrd="0" destOrd="0" presId="urn:microsoft.com/office/officeart/2005/8/layout/pyramid1"/>
    <dgm:cxn modelId="{7714AC5C-C11C-424C-A23E-88FE17AA5D75}" type="presParOf" srcId="{B10AE54D-7616-4B9F-A00A-43BBC7CA852A}" destId="{232CDC56-F437-4B1B-BEF3-972969B3E205}" srcOrd="0" destOrd="0" presId="urn:microsoft.com/office/officeart/2005/8/layout/pyramid1"/>
    <dgm:cxn modelId="{F3BBB4E5-2363-497A-8854-32DEE7C45932}" type="presParOf" srcId="{B10AE54D-7616-4B9F-A00A-43BBC7CA852A}" destId="{16CB5799-79ED-486C-870D-39412A345345}" srcOrd="1" destOrd="0" presId="urn:microsoft.com/office/officeart/2005/8/layout/pyramid1"/>
    <dgm:cxn modelId="{5D98600D-B17F-4B6C-9BB6-8910EE70A3F9}" type="presParOf" srcId="{63C416E1-72A4-4BA5-BA5A-950CD9946C79}" destId="{4A632204-79FB-4D4D-B050-CE728136124D}" srcOrd="1" destOrd="0" presId="urn:microsoft.com/office/officeart/2005/8/layout/pyramid1"/>
    <dgm:cxn modelId="{679506FE-659A-4ADF-8310-2F888FFC706B}" type="presParOf" srcId="{4A632204-79FB-4D4D-B050-CE728136124D}" destId="{FE4B076D-522A-46F2-9FD9-E9F1C2D6D43F}" srcOrd="0" destOrd="0" presId="urn:microsoft.com/office/officeart/2005/8/layout/pyramid1"/>
    <dgm:cxn modelId="{68BB03B2-C79D-4910-A9E9-24E1270ABDEC}" type="presParOf" srcId="{4A632204-79FB-4D4D-B050-CE728136124D}" destId="{14F0A753-A367-4D9C-99EC-10709DE71A80}" srcOrd="1" destOrd="0" presId="urn:microsoft.com/office/officeart/2005/8/layout/pyramid1"/>
    <dgm:cxn modelId="{C52D2827-47F1-45A2-BBEC-703812B86E0F}" type="presParOf" srcId="{63C416E1-72A4-4BA5-BA5A-950CD9946C79}" destId="{0894DCD8-424A-4044-885D-C4941F3F1B2B}" srcOrd="2" destOrd="0" presId="urn:microsoft.com/office/officeart/2005/8/layout/pyramid1"/>
    <dgm:cxn modelId="{82F9A369-2135-4692-A05D-24B80C564140}" type="presParOf" srcId="{0894DCD8-424A-4044-885D-C4941F3F1B2B}" destId="{211AAA5F-9555-4459-90CE-6A1A051DF070}" srcOrd="0" destOrd="0" presId="urn:microsoft.com/office/officeart/2005/8/layout/pyramid1"/>
    <dgm:cxn modelId="{828BA2BA-01CE-4A4F-8F72-B012252228EE}" type="presParOf" srcId="{0894DCD8-424A-4044-885D-C4941F3F1B2B}" destId="{95865F21-02FE-4425-B971-3D2EC7F11444}" srcOrd="1" destOrd="0" presId="urn:microsoft.com/office/officeart/2005/8/layout/pyramid1"/>
    <dgm:cxn modelId="{5DB09F54-A7FC-4F33-BBC4-03CB5F69541B}" type="presParOf" srcId="{63C416E1-72A4-4BA5-BA5A-950CD9946C79}" destId="{E976DC9E-27E4-4C62-B90F-E957CBC0F94F}" srcOrd="3" destOrd="0" presId="urn:microsoft.com/office/officeart/2005/8/layout/pyramid1"/>
    <dgm:cxn modelId="{E72029FC-EA93-4DE9-958B-7DC082F14D45}" type="presParOf" srcId="{E976DC9E-27E4-4C62-B90F-E957CBC0F94F}" destId="{C3A3DF2B-E4C8-421A-96B5-21F21211209D}" srcOrd="0" destOrd="0" presId="urn:microsoft.com/office/officeart/2005/8/layout/pyramid1"/>
    <dgm:cxn modelId="{087660DF-A0A5-4B9A-A3EC-2BE860A5399F}" type="presParOf" srcId="{E976DC9E-27E4-4C62-B90F-E957CBC0F94F}" destId="{E9BF1ED7-2834-4E94-8CD3-A52E14D37BA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EF7DAA-B7A4-40AB-93E4-1BD67E4FDE49}" type="doc">
      <dgm:prSet loTypeId="urn:microsoft.com/office/officeart/2005/8/layout/pyramid1" loCatId="pyramid" qsTypeId="urn:microsoft.com/office/officeart/2005/8/quickstyle/simple1" qsCatId="simple" csTypeId="urn:microsoft.com/office/officeart/2005/8/colors/colorful2" csCatId="colorful" phldr="1"/>
      <dgm:spPr/>
    </dgm:pt>
    <dgm:pt modelId="{0F9C1983-7A06-4E2A-912D-86E9F186AB4B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_tradnl" sz="1600" b="1" noProof="0" dirty="0">
              <a:latin typeface="Arial" panose="020B0604020202020204" pitchFamily="34" charset="0"/>
              <a:cs typeface="Arial" panose="020B0604020202020204" pitchFamily="34" charset="0"/>
            </a:rPr>
            <a:t>Apoyo especializado</a:t>
          </a:r>
        </a:p>
      </dgm:t>
    </dgm:pt>
    <dgm:pt modelId="{62E63B93-0379-4315-8AB5-93ABA2CFF3D4}" type="parTrans" cxnId="{2D025C1F-EB26-4DCF-9A8A-8703E47DFE7E}">
      <dgm:prSet/>
      <dgm:spPr/>
      <dgm:t>
        <a:bodyPr/>
        <a:lstStyle/>
        <a:p>
          <a:endParaRPr lang="en-US" sz="1800"/>
        </a:p>
      </dgm:t>
    </dgm:pt>
    <dgm:pt modelId="{22B864B1-DC46-4EF3-90D2-26BF22B0DB0C}" type="sibTrans" cxnId="{2D025C1F-EB26-4DCF-9A8A-8703E47DFE7E}">
      <dgm:prSet/>
      <dgm:spPr/>
      <dgm:t>
        <a:bodyPr/>
        <a:lstStyle/>
        <a:p>
          <a:endParaRPr lang="en-US" sz="1800"/>
        </a:p>
      </dgm:t>
    </dgm:pt>
    <dgm:pt modelId="{861CD043-7D43-4D67-8725-89C21A7C896A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Apoyo específico no especializado</a:t>
          </a:r>
        </a:p>
      </dgm:t>
    </dgm:pt>
    <dgm:pt modelId="{28AFED0A-D1E9-49EF-9D1A-1FDAE6710B36}" type="parTrans" cxnId="{AD26089F-32EA-46A9-B365-CAA811BD2535}">
      <dgm:prSet/>
      <dgm:spPr/>
      <dgm:t>
        <a:bodyPr/>
        <a:lstStyle/>
        <a:p>
          <a:endParaRPr lang="en-US" sz="1800"/>
        </a:p>
      </dgm:t>
    </dgm:pt>
    <dgm:pt modelId="{659C1A0E-56D1-42D9-BF52-E4E5347D0357}" type="sibTrans" cxnId="{AD26089F-32EA-46A9-B365-CAA811BD2535}">
      <dgm:prSet/>
      <dgm:spPr/>
      <dgm:t>
        <a:bodyPr/>
        <a:lstStyle/>
        <a:p>
          <a:endParaRPr lang="en-US" sz="1800"/>
        </a:p>
      </dgm:t>
    </dgm:pt>
    <dgm:pt modelId="{AFB4DA0F-28F8-4BD3-A050-ACA2F190656D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Apoyo comunitario y familiar</a:t>
          </a:r>
        </a:p>
      </dgm:t>
    </dgm:pt>
    <dgm:pt modelId="{EBEBD1C9-FB99-4C8C-BEBA-848DABE6E906}" type="parTrans" cxnId="{A90E3F5E-8707-494D-BEFB-42548BA322B4}">
      <dgm:prSet/>
      <dgm:spPr/>
      <dgm:t>
        <a:bodyPr/>
        <a:lstStyle/>
        <a:p>
          <a:endParaRPr lang="en-US" sz="1800"/>
        </a:p>
      </dgm:t>
    </dgm:pt>
    <dgm:pt modelId="{E9150E88-4C97-43F3-ADAF-99BBDB8A4405}" type="sibTrans" cxnId="{A90E3F5E-8707-494D-BEFB-42548BA322B4}">
      <dgm:prSet/>
      <dgm:spPr/>
      <dgm:t>
        <a:bodyPr/>
        <a:lstStyle/>
        <a:p>
          <a:endParaRPr lang="en-US" sz="1800"/>
        </a:p>
      </dgm:t>
    </dgm:pt>
    <dgm:pt modelId="{CF6CD97B-DC13-410E-AC5B-CAFE354F4F2A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noProof="0" dirty="0">
              <a:latin typeface="Arial" panose="020B0604020202020204" pitchFamily="34" charset="0"/>
              <a:cs typeface="Arial" panose="020B0604020202020204" pitchFamily="34" charset="0"/>
            </a:rPr>
            <a:t>Servicios básicos y protección </a:t>
          </a:r>
        </a:p>
      </dgm:t>
    </dgm:pt>
    <dgm:pt modelId="{EA061B26-A78A-4CBA-9A17-0B7193D539D4}" type="sibTrans" cxnId="{009438FA-6029-40C7-95F0-8B3324061D9A}">
      <dgm:prSet/>
      <dgm:spPr/>
      <dgm:t>
        <a:bodyPr/>
        <a:lstStyle/>
        <a:p>
          <a:endParaRPr lang="en-US" sz="1800"/>
        </a:p>
      </dgm:t>
    </dgm:pt>
    <dgm:pt modelId="{5179138C-F1A8-410E-9E6F-D3383C11CE69}" type="parTrans" cxnId="{009438FA-6029-40C7-95F0-8B3324061D9A}">
      <dgm:prSet/>
      <dgm:spPr/>
      <dgm:t>
        <a:bodyPr/>
        <a:lstStyle/>
        <a:p>
          <a:endParaRPr lang="en-US" sz="1800"/>
        </a:p>
      </dgm:t>
    </dgm:pt>
    <dgm:pt modelId="{63C416E1-72A4-4BA5-BA5A-950CD9946C79}" type="pres">
      <dgm:prSet presAssocID="{F0EF7DAA-B7A4-40AB-93E4-1BD67E4FDE49}" presName="Name0" presStyleCnt="0">
        <dgm:presLayoutVars>
          <dgm:dir/>
          <dgm:animLvl val="lvl"/>
          <dgm:resizeHandles val="exact"/>
        </dgm:presLayoutVars>
      </dgm:prSet>
      <dgm:spPr/>
    </dgm:pt>
    <dgm:pt modelId="{B10AE54D-7616-4B9F-A00A-43BBC7CA852A}" type="pres">
      <dgm:prSet presAssocID="{0F9C1983-7A06-4E2A-912D-86E9F186AB4B}" presName="Name8" presStyleCnt="0"/>
      <dgm:spPr/>
    </dgm:pt>
    <dgm:pt modelId="{232CDC56-F437-4B1B-BEF3-972969B3E205}" type="pres">
      <dgm:prSet presAssocID="{0F9C1983-7A06-4E2A-912D-86E9F186AB4B}" presName="level" presStyleLbl="node1" presStyleIdx="0" presStyleCnt="4">
        <dgm:presLayoutVars>
          <dgm:chMax val="1"/>
          <dgm:bulletEnabled val="1"/>
        </dgm:presLayoutVars>
      </dgm:prSet>
      <dgm:spPr/>
    </dgm:pt>
    <dgm:pt modelId="{16CB5799-79ED-486C-870D-39412A345345}" type="pres">
      <dgm:prSet presAssocID="{0F9C1983-7A06-4E2A-912D-86E9F186AB4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A632204-79FB-4D4D-B050-CE728136124D}" type="pres">
      <dgm:prSet presAssocID="{861CD043-7D43-4D67-8725-89C21A7C896A}" presName="Name8" presStyleCnt="0"/>
      <dgm:spPr/>
    </dgm:pt>
    <dgm:pt modelId="{FE4B076D-522A-46F2-9FD9-E9F1C2D6D43F}" type="pres">
      <dgm:prSet presAssocID="{861CD043-7D43-4D67-8725-89C21A7C896A}" presName="level" presStyleLbl="node1" presStyleIdx="1" presStyleCnt="4">
        <dgm:presLayoutVars>
          <dgm:chMax val="1"/>
          <dgm:bulletEnabled val="1"/>
        </dgm:presLayoutVars>
      </dgm:prSet>
      <dgm:spPr/>
    </dgm:pt>
    <dgm:pt modelId="{14F0A753-A367-4D9C-99EC-10709DE71A80}" type="pres">
      <dgm:prSet presAssocID="{861CD043-7D43-4D67-8725-89C21A7C89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894DCD8-424A-4044-885D-C4941F3F1B2B}" type="pres">
      <dgm:prSet presAssocID="{AFB4DA0F-28F8-4BD3-A050-ACA2F190656D}" presName="Name8" presStyleCnt="0"/>
      <dgm:spPr/>
    </dgm:pt>
    <dgm:pt modelId="{211AAA5F-9555-4459-90CE-6A1A051DF070}" type="pres">
      <dgm:prSet presAssocID="{AFB4DA0F-28F8-4BD3-A050-ACA2F190656D}" presName="level" presStyleLbl="node1" presStyleIdx="2" presStyleCnt="4">
        <dgm:presLayoutVars>
          <dgm:chMax val="1"/>
          <dgm:bulletEnabled val="1"/>
        </dgm:presLayoutVars>
      </dgm:prSet>
      <dgm:spPr/>
    </dgm:pt>
    <dgm:pt modelId="{95865F21-02FE-4425-B971-3D2EC7F11444}" type="pres">
      <dgm:prSet presAssocID="{AFB4DA0F-28F8-4BD3-A050-ACA2F190656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976DC9E-27E4-4C62-B90F-E957CBC0F94F}" type="pres">
      <dgm:prSet presAssocID="{CF6CD97B-DC13-410E-AC5B-CAFE354F4F2A}" presName="Name8" presStyleCnt="0"/>
      <dgm:spPr/>
    </dgm:pt>
    <dgm:pt modelId="{C3A3DF2B-E4C8-421A-96B5-21F21211209D}" type="pres">
      <dgm:prSet presAssocID="{CF6CD97B-DC13-410E-AC5B-CAFE354F4F2A}" presName="level" presStyleLbl="node1" presStyleIdx="3" presStyleCnt="4">
        <dgm:presLayoutVars>
          <dgm:chMax val="1"/>
          <dgm:bulletEnabled val="1"/>
        </dgm:presLayoutVars>
      </dgm:prSet>
      <dgm:spPr/>
    </dgm:pt>
    <dgm:pt modelId="{E9BF1ED7-2834-4E94-8CD3-A52E14D37BAD}" type="pres">
      <dgm:prSet presAssocID="{CF6CD97B-DC13-410E-AC5B-CAFE354F4F2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59CBC13-AD40-4940-99C7-7D271FC02424}" type="presOf" srcId="{CF6CD97B-DC13-410E-AC5B-CAFE354F4F2A}" destId="{E9BF1ED7-2834-4E94-8CD3-A52E14D37BAD}" srcOrd="1" destOrd="0" presId="urn:microsoft.com/office/officeart/2005/8/layout/pyramid1"/>
    <dgm:cxn modelId="{2D025C1F-EB26-4DCF-9A8A-8703E47DFE7E}" srcId="{F0EF7DAA-B7A4-40AB-93E4-1BD67E4FDE49}" destId="{0F9C1983-7A06-4E2A-912D-86E9F186AB4B}" srcOrd="0" destOrd="0" parTransId="{62E63B93-0379-4315-8AB5-93ABA2CFF3D4}" sibTransId="{22B864B1-DC46-4EF3-90D2-26BF22B0DB0C}"/>
    <dgm:cxn modelId="{A90E3F5E-8707-494D-BEFB-42548BA322B4}" srcId="{F0EF7DAA-B7A4-40AB-93E4-1BD67E4FDE49}" destId="{AFB4DA0F-28F8-4BD3-A050-ACA2F190656D}" srcOrd="2" destOrd="0" parTransId="{EBEBD1C9-FB99-4C8C-BEBA-848DABE6E906}" sibTransId="{E9150E88-4C97-43F3-ADAF-99BBDB8A4405}"/>
    <dgm:cxn modelId="{7296F562-20A6-453C-9FBC-BBC18EA9DA75}" type="presOf" srcId="{CF6CD97B-DC13-410E-AC5B-CAFE354F4F2A}" destId="{C3A3DF2B-E4C8-421A-96B5-21F21211209D}" srcOrd="0" destOrd="0" presId="urn:microsoft.com/office/officeart/2005/8/layout/pyramid1"/>
    <dgm:cxn modelId="{D74C307D-9639-4853-B7CC-F9A4B30D4947}" type="presOf" srcId="{0F9C1983-7A06-4E2A-912D-86E9F186AB4B}" destId="{232CDC56-F437-4B1B-BEF3-972969B3E205}" srcOrd="0" destOrd="0" presId="urn:microsoft.com/office/officeart/2005/8/layout/pyramid1"/>
    <dgm:cxn modelId="{7E6E2F82-7E4E-40D2-B3A9-429170205FE2}" type="presOf" srcId="{861CD043-7D43-4D67-8725-89C21A7C896A}" destId="{14F0A753-A367-4D9C-99EC-10709DE71A80}" srcOrd="1" destOrd="0" presId="urn:microsoft.com/office/officeart/2005/8/layout/pyramid1"/>
    <dgm:cxn modelId="{F087A386-2DA2-4B8C-9E02-F0278E935E4B}" type="presOf" srcId="{861CD043-7D43-4D67-8725-89C21A7C896A}" destId="{FE4B076D-522A-46F2-9FD9-E9F1C2D6D43F}" srcOrd="0" destOrd="0" presId="urn:microsoft.com/office/officeart/2005/8/layout/pyramid1"/>
    <dgm:cxn modelId="{AD26089F-32EA-46A9-B365-CAA811BD2535}" srcId="{F0EF7DAA-B7A4-40AB-93E4-1BD67E4FDE49}" destId="{861CD043-7D43-4D67-8725-89C21A7C896A}" srcOrd="1" destOrd="0" parTransId="{28AFED0A-D1E9-49EF-9D1A-1FDAE6710B36}" sibTransId="{659C1A0E-56D1-42D9-BF52-E4E5347D0357}"/>
    <dgm:cxn modelId="{548DBBDA-DA75-4242-99A5-4DE507CAE316}" type="presOf" srcId="{0F9C1983-7A06-4E2A-912D-86E9F186AB4B}" destId="{16CB5799-79ED-486C-870D-39412A345345}" srcOrd="1" destOrd="0" presId="urn:microsoft.com/office/officeart/2005/8/layout/pyramid1"/>
    <dgm:cxn modelId="{50069DDB-FFCA-4EDF-8597-7484439E0A1A}" type="presOf" srcId="{AFB4DA0F-28F8-4BD3-A050-ACA2F190656D}" destId="{95865F21-02FE-4425-B971-3D2EC7F11444}" srcOrd="1" destOrd="0" presId="urn:microsoft.com/office/officeart/2005/8/layout/pyramid1"/>
    <dgm:cxn modelId="{0926C5EE-1C02-468D-9B74-6B27C6A800CD}" type="presOf" srcId="{AFB4DA0F-28F8-4BD3-A050-ACA2F190656D}" destId="{211AAA5F-9555-4459-90CE-6A1A051DF070}" srcOrd="0" destOrd="0" presId="urn:microsoft.com/office/officeart/2005/8/layout/pyramid1"/>
    <dgm:cxn modelId="{C8CBE9F4-CD92-498C-B54A-3FF0B0334C3C}" type="presOf" srcId="{F0EF7DAA-B7A4-40AB-93E4-1BD67E4FDE49}" destId="{63C416E1-72A4-4BA5-BA5A-950CD9946C79}" srcOrd="0" destOrd="0" presId="urn:microsoft.com/office/officeart/2005/8/layout/pyramid1"/>
    <dgm:cxn modelId="{009438FA-6029-40C7-95F0-8B3324061D9A}" srcId="{F0EF7DAA-B7A4-40AB-93E4-1BD67E4FDE49}" destId="{CF6CD97B-DC13-410E-AC5B-CAFE354F4F2A}" srcOrd="3" destOrd="0" parTransId="{5179138C-F1A8-410E-9E6F-D3383C11CE69}" sibTransId="{EA061B26-A78A-4CBA-9A17-0B7193D539D4}"/>
    <dgm:cxn modelId="{8795A2AC-237B-4FCD-BB34-D18F950953F2}" type="presParOf" srcId="{63C416E1-72A4-4BA5-BA5A-950CD9946C79}" destId="{B10AE54D-7616-4B9F-A00A-43BBC7CA852A}" srcOrd="0" destOrd="0" presId="urn:microsoft.com/office/officeart/2005/8/layout/pyramid1"/>
    <dgm:cxn modelId="{7714AC5C-C11C-424C-A23E-88FE17AA5D75}" type="presParOf" srcId="{B10AE54D-7616-4B9F-A00A-43BBC7CA852A}" destId="{232CDC56-F437-4B1B-BEF3-972969B3E205}" srcOrd="0" destOrd="0" presId="urn:microsoft.com/office/officeart/2005/8/layout/pyramid1"/>
    <dgm:cxn modelId="{F3BBB4E5-2363-497A-8854-32DEE7C45932}" type="presParOf" srcId="{B10AE54D-7616-4B9F-A00A-43BBC7CA852A}" destId="{16CB5799-79ED-486C-870D-39412A345345}" srcOrd="1" destOrd="0" presId="urn:microsoft.com/office/officeart/2005/8/layout/pyramid1"/>
    <dgm:cxn modelId="{5D98600D-B17F-4B6C-9BB6-8910EE70A3F9}" type="presParOf" srcId="{63C416E1-72A4-4BA5-BA5A-950CD9946C79}" destId="{4A632204-79FB-4D4D-B050-CE728136124D}" srcOrd="1" destOrd="0" presId="urn:microsoft.com/office/officeart/2005/8/layout/pyramid1"/>
    <dgm:cxn modelId="{679506FE-659A-4ADF-8310-2F888FFC706B}" type="presParOf" srcId="{4A632204-79FB-4D4D-B050-CE728136124D}" destId="{FE4B076D-522A-46F2-9FD9-E9F1C2D6D43F}" srcOrd="0" destOrd="0" presId="urn:microsoft.com/office/officeart/2005/8/layout/pyramid1"/>
    <dgm:cxn modelId="{68BB03B2-C79D-4910-A9E9-24E1270ABDEC}" type="presParOf" srcId="{4A632204-79FB-4D4D-B050-CE728136124D}" destId="{14F0A753-A367-4D9C-99EC-10709DE71A80}" srcOrd="1" destOrd="0" presId="urn:microsoft.com/office/officeart/2005/8/layout/pyramid1"/>
    <dgm:cxn modelId="{C52D2827-47F1-45A2-BBEC-703812B86E0F}" type="presParOf" srcId="{63C416E1-72A4-4BA5-BA5A-950CD9946C79}" destId="{0894DCD8-424A-4044-885D-C4941F3F1B2B}" srcOrd="2" destOrd="0" presId="urn:microsoft.com/office/officeart/2005/8/layout/pyramid1"/>
    <dgm:cxn modelId="{82F9A369-2135-4692-A05D-24B80C564140}" type="presParOf" srcId="{0894DCD8-424A-4044-885D-C4941F3F1B2B}" destId="{211AAA5F-9555-4459-90CE-6A1A051DF070}" srcOrd="0" destOrd="0" presId="urn:microsoft.com/office/officeart/2005/8/layout/pyramid1"/>
    <dgm:cxn modelId="{828BA2BA-01CE-4A4F-8F72-B012252228EE}" type="presParOf" srcId="{0894DCD8-424A-4044-885D-C4941F3F1B2B}" destId="{95865F21-02FE-4425-B971-3D2EC7F11444}" srcOrd="1" destOrd="0" presId="urn:microsoft.com/office/officeart/2005/8/layout/pyramid1"/>
    <dgm:cxn modelId="{5DB09F54-A7FC-4F33-BBC4-03CB5F69541B}" type="presParOf" srcId="{63C416E1-72A4-4BA5-BA5A-950CD9946C79}" destId="{E976DC9E-27E4-4C62-B90F-E957CBC0F94F}" srcOrd="3" destOrd="0" presId="urn:microsoft.com/office/officeart/2005/8/layout/pyramid1"/>
    <dgm:cxn modelId="{E72029FC-EA93-4DE9-958B-7DC082F14D45}" type="presParOf" srcId="{E976DC9E-27E4-4C62-B90F-E957CBC0F94F}" destId="{C3A3DF2B-E4C8-421A-96B5-21F21211209D}" srcOrd="0" destOrd="0" presId="urn:microsoft.com/office/officeart/2005/8/layout/pyramid1"/>
    <dgm:cxn modelId="{087660DF-A0A5-4B9A-A3EC-2BE860A5399F}" type="presParOf" srcId="{E976DC9E-27E4-4C62-B90F-E957CBC0F94F}" destId="{E9BF1ED7-2834-4E94-8CD3-A52E14D37BAD}" srcOrd="1" destOrd="0" presId="urn:microsoft.com/office/officeart/2005/8/layout/pyramid1"/>
  </dgm:cxnLst>
  <dgm:bg/>
  <dgm:whole>
    <a:ln w="381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CDC56-F437-4B1B-BEF3-972969B3E205}">
      <dsp:nvSpPr>
        <dsp:cNvPr id="0" name=""/>
        <dsp:cNvSpPr/>
      </dsp:nvSpPr>
      <dsp:spPr>
        <a:xfrm>
          <a:off x="2085975" y="0"/>
          <a:ext cx="1390650" cy="1183581"/>
        </a:xfrm>
        <a:prstGeom prst="trapezoid">
          <a:avLst>
            <a:gd name="adj" fmla="val 58748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especializado</a:t>
          </a:r>
        </a:p>
      </dsp:txBody>
      <dsp:txXfrm>
        <a:off x="2085975" y="0"/>
        <a:ext cx="1390650" cy="1183581"/>
      </dsp:txXfrm>
    </dsp:sp>
    <dsp:sp modelId="{FE4B076D-522A-46F2-9FD9-E9F1C2D6D43F}">
      <dsp:nvSpPr>
        <dsp:cNvPr id="0" name=""/>
        <dsp:cNvSpPr/>
      </dsp:nvSpPr>
      <dsp:spPr>
        <a:xfrm>
          <a:off x="1390650" y="1183581"/>
          <a:ext cx="2781300" cy="1183581"/>
        </a:xfrm>
        <a:prstGeom prst="trapezoid">
          <a:avLst>
            <a:gd name="adj" fmla="val 58748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específico no especializado</a:t>
          </a:r>
        </a:p>
      </dsp:txBody>
      <dsp:txXfrm>
        <a:off x="1877377" y="1183581"/>
        <a:ext cx="1807845" cy="1183581"/>
      </dsp:txXfrm>
    </dsp:sp>
    <dsp:sp modelId="{211AAA5F-9555-4459-90CE-6A1A051DF070}">
      <dsp:nvSpPr>
        <dsp:cNvPr id="0" name=""/>
        <dsp:cNvSpPr/>
      </dsp:nvSpPr>
      <dsp:spPr>
        <a:xfrm>
          <a:off x="695325" y="2367163"/>
          <a:ext cx="4171950" cy="1183581"/>
        </a:xfrm>
        <a:prstGeom prst="trapezoid">
          <a:avLst>
            <a:gd name="adj" fmla="val 58748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comunitario y familiar</a:t>
          </a:r>
        </a:p>
      </dsp:txBody>
      <dsp:txXfrm>
        <a:off x="1425416" y="2367163"/>
        <a:ext cx="2711767" cy="1183581"/>
      </dsp:txXfrm>
    </dsp:sp>
    <dsp:sp modelId="{C3A3DF2B-E4C8-421A-96B5-21F21211209D}">
      <dsp:nvSpPr>
        <dsp:cNvPr id="0" name=""/>
        <dsp:cNvSpPr/>
      </dsp:nvSpPr>
      <dsp:spPr>
        <a:xfrm>
          <a:off x="0" y="3550744"/>
          <a:ext cx="5562600" cy="1183581"/>
        </a:xfrm>
        <a:prstGeom prst="trapezoid">
          <a:avLst>
            <a:gd name="adj" fmla="val 58748"/>
          </a:avLst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Servicios básicos y protección </a:t>
          </a:r>
        </a:p>
      </dsp:txBody>
      <dsp:txXfrm>
        <a:off x="973454" y="3550744"/>
        <a:ext cx="3615690" cy="1183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CDC56-F437-4B1B-BEF3-972969B3E205}">
      <dsp:nvSpPr>
        <dsp:cNvPr id="0" name=""/>
        <dsp:cNvSpPr/>
      </dsp:nvSpPr>
      <dsp:spPr>
        <a:xfrm>
          <a:off x="2085975" y="0"/>
          <a:ext cx="1390650" cy="1183581"/>
        </a:xfrm>
        <a:prstGeom prst="trapezoid">
          <a:avLst>
            <a:gd name="adj" fmla="val 58748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especializado</a:t>
          </a:r>
        </a:p>
      </dsp:txBody>
      <dsp:txXfrm>
        <a:off x="2085975" y="0"/>
        <a:ext cx="1390650" cy="1183581"/>
      </dsp:txXfrm>
    </dsp:sp>
    <dsp:sp modelId="{FE4B076D-522A-46F2-9FD9-E9F1C2D6D43F}">
      <dsp:nvSpPr>
        <dsp:cNvPr id="0" name=""/>
        <dsp:cNvSpPr/>
      </dsp:nvSpPr>
      <dsp:spPr>
        <a:xfrm>
          <a:off x="1390650" y="1183581"/>
          <a:ext cx="2781300" cy="1183581"/>
        </a:xfrm>
        <a:prstGeom prst="trapezoid">
          <a:avLst>
            <a:gd name="adj" fmla="val 58748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específico no especializado</a:t>
          </a:r>
        </a:p>
      </dsp:txBody>
      <dsp:txXfrm>
        <a:off x="1877377" y="1183581"/>
        <a:ext cx="1807845" cy="1183581"/>
      </dsp:txXfrm>
    </dsp:sp>
    <dsp:sp modelId="{211AAA5F-9555-4459-90CE-6A1A051DF070}">
      <dsp:nvSpPr>
        <dsp:cNvPr id="0" name=""/>
        <dsp:cNvSpPr/>
      </dsp:nvSpPr>
      <dsp:spPr>
        <a:xfrm>
          <a:off x="695325" y="2367163"/>
          <a:ext cx="4171950" cy="1183581"/>
        </a:xfrm>
        <a:prstGeom prst="trapezoid">
          <a:avLst>
            <a:gd name="adj" fmla="val 58748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Apoyo comunitario y familiar</a:t>
          </a:r>
        </a:p>
      </dsp:txBody>
      <dsp:txXfrm>
        <a:off x="1425416" y="2367163"/>
        <a:ext cx="2711767" cy="1183581"/>
      </dsp:txXfrm>
    </dsp:sp>
    <dsp:sp modelId="{C3A3DF2B-E4C8-421A-96B5-21F21211209D}">
      <dsp:nvSpPr>
        <dsp:cNvPr id="0" name=""/>
        <dsp:cNvSpPr/>
      </dsp:nvSpPr>
      <dsp:spPr>
        <a:xfrm>
          <a:off x="0" y="3550744"/>
          <a:ext cx="5562600" cy="1183581"/>
        </a:xfrm>
        <a:prstGeom prst="trapezoid">
          <a:avLst>
            <a:gd name="adj" fmla="val 58748"/>
          </a:avLst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noProof="0" dirty="0">
              <a:latin typeface="Arial" panose="020B0604020202020204" pitchFamily="34" charset="0"/>
              <a:cs typeface="Arial" panose="020B0604020202020204" pitchFamily="34" charset="0"/>
            </a:rPr>
            <a:t>Servicios básicos y protección </a:t>
          </a:r>
        </a:p>
      </dsp:txBody>
      <dsp:txXfrm>
        <a:off x="973454" y="3550744"/>
        <a:ext cx="3615690" cy="1183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6596AE-14D0-486F-C4A8-BDEB205817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1FBF27-9BB9-D051-7485-E6C5DD6F76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2EB69-600A-4966-A7B3-0E39F5F9E6CB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04E8C-5F29-DD17-EE31-5CBC14E902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30315-CE10-68CF-3DA3-B80B9FC8CC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DE55C-4497-490D-B6E4-474A134EE2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01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27T00:14:05.9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>
            <a:extLst>
              <a:ext uri="{FF2B5EF4-FFF2-40B4-BE49-F238E27FC236}">
                <a16:creationId xmlns:a16="http://schemas.microsoft.com/office/drawing/2014/main" id="{763E32EF-30E5-6492-70F6-AC6DBC977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838" y="4229101"/>
            <a:ext cx="6143624" cy="544260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Haga clic para editar los estilos de texto maestro</a:t>
            </a:r>
          </a:p>
          <a:p>
            <a:pPr lvl="1"/>
            <a:r>
              <a:rPr lang="en-US" dirty="0"/>
              <a:t>Segundo nivel</a:t>
            </a:r>
          </a:p>
          <a:p>
            <a:pPr lvl="2"/>
            <a:r>
              <a:rPr lang="en-US" dirty="0"/>
              <a:t>Tercer nivel</a:t>
            </a:r>
          </a:p>
          <a:p>
            <a:pPr lvl="3"/>
            <a:r>
              <a:rPr lang="en-US" dirty="0"/>
              <a:t>Cuarto nivel</a:t>
            </a:r>
          </a:p>
          <a:p>
            <a:pPr lvl="4"/>
            <a:r>
              <a:rPr lang="en-US" dirty="0"/>
              <a:t>Quinto nivel</a:t>
            </a:r>
          </a:p>
        </p:txBody>
      </p:sp>
      <p:sp>
        <p:nvSpPr>
          <p:cNvPr id="10" name="Slide Image Placeholder 4">
            <a:extLst>
              <a:ext uri="{FF2B5EF4-FFF2-40B4-BE49-F238E27FC236}">
                <a16:creationId xmlns:a16="http://schemas.microsoft.com/office/drawing/2014/main" id="{5E90FC27-63D1-3A97-1D2A-1F0B987A67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1583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BIENVENIDA</a:t>
            </a:r>
          </a:p>
          <a:p>
            <a:r>
              <a:rPr lang="es-ES_tradnl" noProof="0" dirty="0"/>
              <a:t>Dé la bienvenida a los/as participantes.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CC14E83-4601-E96B-1464-B3A913D431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5C5F3CF-4D81-E199-8BE6-AE32F9AB307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89206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Según la definición, la salud mental se refiere al bienestar emocional, psicológico y social. </a:t>
            </a:r>
          </a:p>
          <a:p>
            <a:r>
              <a:rPr lang="es-ES_tradnl" noProof="0" dirty="0"/>
              <a:t>Presente el contenido de la diapositiva.</a:t>
            </a:r>
          </a:p>
          <a:p>
            <a:pPr lvl="1"/>
            <a:r>
              <a:rPr lang="es-ES_tradnl" i="1" noProof="0" dirty="0"/>
              <a:t>El prefijo “psico" se refiere a psicológico, término que engloba nuestros pensamientos, sentimientos y emociones, al igual que la forma en que nos comportamos como consecuencia de esos pensamientos, sentimientos y emociones que albergamos. </a:t>
            </a:r>
          </a:p>
          <a:p>
            <a:pPr lvl="1"/>
            <a:r>
              <a:rPr lang="es-ES_tradnl" i="1" noProof="0" dirty="0"/>
              <a:t>El adjetivo “social" se refiere a nuestras relaciones e interacciones con los demás (p. ej., con los miembros de nuestra familia, las personas de nuestra comunidad y la sociedad en general).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C98349-8358-7E48-80AE-284B3B7E38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B5E79C7-6248-ED96-D3F1-4A277BE49B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7894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</a:p>
          <a:p>
            <a:r>
              <a:rPr lang="es-ES_tradnl" sz="1200" noProof="0" dirty="0"/>
              <a:t>Guíe a los/as participantes al Módulo 1, </a:t>
            </a:r>
            <a:r>
              <a:rPr lang="es-ES_tradnl" sz="1200" b="1" noProof="0" dirty="0"/>
              <a:t>página 8 del Cuaderno de ejercicios: El enfoque </a:t>
            </a:r>
            <a:r>
              <a:rPr lang="es-ES_tradnl" sz="1200" b="1" noProof="0" dirty="0" err="1"/>
              <a:t>socioecológico</a:t>
            </a:r>
            <a:endParaRPr lang="es-ES_tradnl" dirty="0"/>
          </a:p>
          <a:p>
            <a:r>
              <a:rPr lang="es-ES_tradnl" dirty="0"/>
              <a:t>Proporcione ejemplos para cada categoría del diagrama:</a:t>
            </a:r>
          </a:p>
          <a:p>
            <a:pPr lvl="1"/>
            <a:r>
              <a:rPr lang="es-ES_tradnl" b="1" i="0" dirty="0"/>
              <a:t>Familia: </a:t>
            </a:r>
            <a:r>
              <a:rPr lang="es-ES_tradnl" i="0" dirty="0"/>
              <a:t>padres/cuidadores, hermanos/as, tíos/as, primos/as, abuelos/as,...</a:t>
            </a:r>
          </a:p>
          <a:p>
            <a:pPr lvl="1"/>
            <a:r>
              <a:rPr lang="es-ES_tradnl" b="1" i="0" dirty="0"/>
              <a:t>Comunidad: </a:t>
            </a:r>
            <a:r>
              <a:rPr lang="es-ES_tradnl" i="0" dirty="0"/>
              <a:t>vecinos/as, profesores/as, líderes comunitarios (hombres/mujeres),...</a:t>
            </a:r>
          </a:p>
          <a:p>
            <a:pPr lvl="1"/>
            <a:r>
              <a:rPr lang="es-ES_tradnl" b="1" i="0" dirty="0"/>
              <a:t>Sociedad: </a:t>
            </a:r>
            <a:r>
              <a:rPr lang="es-ES_tradnl" i="0" dirty="0"/>
              <a:t>policía, autoridades locales, gobierno, grupos y organizaciones por los derechos de la mujer,...</a:t>
            </a:r>
          </a:p>
          <a:p>
            <a:pPr lvl="0"/>
            <a:r>
              <a:rPr lang="es-ES_tradnl" b="1" i="0" dirty="0"/>
              <a:t>Normas socioculturales: </a:t>
            </a:r>
            <a:r>
              <a:rPr lang="es-ES_tradnl" noProof="0" dirty="0"/>
              <a:t>las mujeres no deben trabajar fuera de casa, hay que respetar a los mayores, las niñas deben vestirse de forma femenina, el mayor de los varones tiene la responsabilidad de cuidar de sus hermanos/as.</a:t>
            </a:r>
          </a:p>
          <a:p>
            <a:r>
              <a:rPr lang="es-ES_tradnl" i="1" dirty="0"/>
              <a:t>La salud mental y el bienestar psicosocial de un/a menor se reflejan en la forma en que este/a se conecta, interactúa y establece relaciones con los demás en los distintos ámbitos de la vida social y personal.</a:t>
            </a:r>
          </a:p>
          <a:p>
            <a:pPr lvl="0"/>
            <a:r>
              <a:rPr lang="es-ES_tradnl" i="1" dirty="0"/>
              <a:t>Una de las tareas de los/as asistentes sociales es evaluar el impacto que estas relaciones e interacciones tienen el bienestar del / de la menor. </a:t>
            </a:r>
          </a:p>
          <a:p>
            <a:pPr lvl="1"/>
            <a:r>
              <a:rPr lang="es-ES_tradnl" i="1" dirty="0"/>
              <a:t>Por ejemplo, ¿su vínculo con sus cuidadores, hermanos/as o miembros de la familia es sólido?</a:t>
            </a:r>
          </a:p>
          <a:p>
            <a:pPr lvl="1"/>
            <a:r>
              <a:rPr lang="es-ES_tradnl" i="1" dirty="0"/>
              <a:t>Por ejemplo, ¿se siente seguro/a y feliz en la escuela?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89978D8-2C62-1967-C849-9A47D68FA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3910AD4-68ED-44D1-189E-E563C81BA39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053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dirty="0"/>
              <a:t>Guíe a los participantes de vuelta al Módulo 1, a la </a:t>
            </a:r>
            <a:r>
              <a:rPr lang="es-ES_tradnl" b="1" dirty="0"/>
              <a:t>página 13 del Cuaderno de ejercicios: </a:t>
            </a:r>
            <a:r>
              <a:rPr lang="es-ES_tradnl" b="1" noProof="0" dirty="0"/>
              <a:t>Áreas y etapas del desarrollo infantil</a:t>
            </a:r>
            <a:endParaRPr lang="es-ES_tradnl" b="1" dirty="0"/>
          </a:p>
          <a:p>
            <a:r>
              <a:rPr lang="es-ES_tradnl" i="1" dirty="0"/>
              <a:t>A medida que van creciendo, los/as niños/as van alcanzado distintas etapas de desarrollo en función de su edad. Esto se refleja en:</a:t>
            </a:r>
          </a:p>
          <a:p>
            <a:pPr lvl="1"/>
            <a:r>
              <a:rPr lang="es-ES_tradnl" i="1" dirty="0"/>
              <a:t>Sus pensamientos, sentimientos y emociones ("lo psicológico”);</a:t>
            </a:r>
          </a:p>
          <a:p>
            <a:pPr lvl="1"/>
            <a:r>
              <a:rPr lang="es-ES_tradnl" i="1" dirty="0"/>
              <a:t>Su forma de comportarse (también parte de “lo psicológico”) y,</a:t>
            </a:r>
          </a:p>
          <a:p>
            <a:pPr lvl="1"/>
            <a:r>
              <a:rPr lang="es-ES_tradnl" i="1" dirty="0"/>
              <a:t>Las interacciones y relaciones que establecen con los demás.</a:t>
            </a:r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4177B07-E9EF-DB59-6F9D-A676B93A5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281E490-4A4D-F0B3-1FF1-D31DD4B5A1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7532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¿Por qué es importante el apego para un/a niño/a?</a:t>
            </a:r>
          </a:p>
          <a:p>
            <a:r>
              <a:rPr lang="es-ES_tradnl" noProof="0" dirty="0"/>
              <a:t>Escriba las respuestas en la pizarra/rotafolio.</a:t>
            </a:r>
          </a:p>
          <a:p>
            <a:r>
              <a:rPr lang="es-ES_tradnl" i="1" noProof="0" dirty="0"/>
              <a:t>El vínculo social que un menor crea con sus cuidadores:</a:t>
            </a:r>
          </a:p>
          <a:p>
            <a:pPr lvl="1"/>
            <a:r>
              <a:rPr lang="es-ES_tradnl" i="1" noProof="0" dirty="0"/>
              <a:t>favorece su desarrollo;</a:t>
            </a:r>
          </a:p>
          <a:p>
            <a:pPr lvl="1"/>
            <a:r>
              <a:rPr lang="es-ES_tradnl" i="1" noProof="0" dirty="0"/>
              <a:t>influye en sus relaciones y comportamiento.</a:t>
            </a:r>
          </a:p>
          <a:p>
            <a:r>
              <a:rPr lang="es-ES_tradnl" i="1" noProof="0" dirty="0"/>
              <a:t>Su futura relación social y emocional estará fuertemente influida por su apego y su relación con su cuidador principal. </a:t>
            </a:r>
          </a:p>
          <a:p>
            <a:r>
              <a:rPr lang="es-ES_tradnl" i="1" noProof="0" dirty="0"/>
              <a:t>Si su cuidador/a le proporciona seguridad y protección de forma constante…</a:t>
            </a:r>
          </a:p>
          <a:p>
            <a:pPr lvl="1"/>
            <a:r>
              <a:rPr lang="es-ES_tradnl" i="1" noProof="0" dirty="0"/>
              <a:t>el/la niño se sentirá capaz de explorar su entorno y de jugar con otros niños/as.</a:t>
            </a:r>
          </a:p>
          <a:p>
            <a:pPr lvl="1"/>
            <a:r>
              <a:rPr lang="es-ES_tradnl" i="1" noProof="0" dirty="0"/>
              <a:t>sabrá buscar consuelo cuando lo necesite,</a:t>
            </a:r>
          </a:p>
          <a:p>
            <a:pPr lvl="1"/>
            <a:r>
              <a:rPr lang="es-ES_tradnl" i="1" noProof="0" dirty="0"/>
              <a:t>y podrá procurárselo a sí mismo cuando no esté con su cuidador/a.</a:t>
            </a:r>
          </a:p>
          <a:p>
            <a:r>
              <a:rPr lang="es-ES_tradnl" i="1" noProof="0" dirty="0"/>
              <a:t>Las estrategias de ”supervivencia" que el/la menor desarrolle estarán directamente relacionadas con la capacidad de su cuidador/a para proporcionárselas. </a:t>
            </a:r>
          </a:p>
          <a:p>
            <a:pPr marL="0" indent="0">
              <a:buNone/>
            </a:pPr>
            <a:endParaRPr lang="es-ES_tradnl" i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4CC8D9A-CAAC-78EE-B771-C83C80F28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7BC67BD-D84C-7752-4C94-364666D59A6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219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noProof="0" dirty="0"/>
              <a:t>EXPLICAR</a:t>
            </a:r>
          </a:p>
          <a:p>
            <a:r>
              <a:rPr lang="es-ES_tradnl" sz="1100" noProof="0" dirty="0"/>
              <a:t>Presente el contenido de la diapositiva.</a:t>
            </a:r>
          </a:p>
          <a:p>
            <a:r>
              <a:rPr lang="es-ES_tradnl" sz="1100" i="1" noProof="0" dirty="0"/>
              <a:t>Los niños con un apego inseguro desarrollarán distintas estrategias para afrontar la situación y protegerse:</a:t>
            </a:r>
          </a:p>
          <a:p>
            <a:pPr lvl="1"/>
            <a:r>
              <a:rPr lang="es-ES_tradnl" sz="1100" i="1" noProof="0" dirty="0"/>
              <a:t>Por ejemplo, ser muy dependiente del cuidador principal y evitar o tener miedo a la separación (apego ansioso).</a:t>
            </a:r>
          </a:p>
          <a:p>
            <a:pPr lvl="1"/>
            <a:r>
              <a:rPr lang="es-ES_tradnl" sz="1100" i="1" noProof="0" dirty="0"/>
              <a:t>Por ejemplo, ser muy evasivo y evitar cualquier tipo de seguridad, protección o consuelo que provenga del cuidador principal (evitar el apego). </a:t>
            </a:r>
          </a:p>
          <a:p>
            <a:pPr lvl="1"/>
            <a:r>
              <a:rPr lang="es-ES_tradnl" sz="1100" i="1" noProof="0" dirty="0"/>
              <a:t>Por ejemplo, asumir el rol de padre o madre dado que el cuidador principal no satisface estas necesidades (apego desorganizado)</a:t>
            </a:r>
          </a:p>
          <a:p>
            <a:pPr lvl="1"/>
            <a:r>
              <a:rPr lang="es-ES_tradnl" sz="1100" i="1" noProof="0" dirty="0"/>
              <a:t>Por ejemplo, pedir/llamar la atención y después rechazarla (tirar de o empujar al cuidador) (apego desorganizado).</a:t>
            </a:r>
            <a:endParaRPr lang="es-ES_tradnl" sz="1100" noProof="0" dirty="0"/>
          </a:p>
          <a:p>
            <a:r>
              <a:rPr lang="es-ES_tradnl" sz="1100" i="1" noProof="0" dirty="0"/>
              <a:t>Es importante que los/as asistentes sociales comprendan el concepto de apego, ya que influye en el funcionamiento psicosocial del menor. </a:t>
            </a:r>
          </a:p>
          <a:p>
            <a:pPr lvl="1"/>
            <a:r>
              <a:rPr lang="es-ES_tradnl" sz="1100" i="1" noProof="0" dirty="0"/>
              <a:t>En las crisis/emergencias, la persona que cuida al menor puede dejar de estar disponible a causa de su propio estrés o incluso desaparecer, dejando desamparado al menor. Es fundamental identificar esta situación a tiempo y proporcionar apoyo, cuidados y medidas de protección al menor para fomentar un apego seguro.</a:t>
            </a:r>
          </a:p>
          <a:p>
            <a:pPr lvl="1"/>
            <a:r>
              <a:rPr lang="es-ES_tradnl" sz="1100" i="1" noProof="0" dirty="0"/>
              <a:t>Los/as asistentes sociales deben ofrecer orientación a los cuidadores/as sobre la importancia del apego y el vínculo en el menor durante los primeros años de vida. </a:t>
            </a:r>
          </a:p>
          <a:p>
            <a:pPr lvl="1"/>
            <a:r>
              <a:rPr lang="es-ES_tradnl" sz="1100" i="1" noProof="0" dirty="0"/>
              <a:t>Saber qué es el apego inseguro puede ayudar a los/as asistentes sociales a reconocer patrones en el comportamiento de los niños/as que han sido desamparados o no han contado con el apoyo de un cuidador/a. </a:t>
            </a:r>
          </a:p>
          <a:p>
            <a:pPr marL="0" lvl="0" indent="0">
              <a:buNone/>
            </a:pPr>
            <a:r>
              <a:rPr lang="es-ES_tradnl" sz="1100" b="1" i="0" noProof="0" dirty="0"/>
              <a:t>______________________________________________________________________________</a:t>
            </a:r>
            <a:br>
              <a:rPr lang="es-ES_tradnl" sz="1100" b="1" i="0" noProof="0" dirty="0"/>
            </a:br>
            <a:endParaRPr lang="es-ES_tradnl" sz="1100" b="1" i="0" noProof="0" dirty="0"/>
          </a:p>
          <a:p>
            <a:pPr marL="0" lvl="0" indent="0">
              <a:buNone/>
            </a:pPr>
            <a:r>
              <a:rPr lang="es-ES_tradnl" sz="1100" b="1" i="0" noProof="0" dirty="0"/>
              <a:t>REFERENCIAS</a:t>
            </a:r>
          </a:p>
          <a:p>
            <a:r>
              <a:rPr lang="en-GB" sz="1100" dirty="0"/>
              <a:t>Bowlby J. (1969). Attachment and loss: Volume 1. Attachment. New York: Basic Books.</a:t>
            </a:r>
            <a:endParaRPr lang="en-BE" sz="1100"/>
          </a:p>
          <a:p>
            <a:r>
              <a:rPr lang="en-US" sz="1100" dirty="0"/>
              <a:t>Ainsworth, M. D. S., </a:t>
            </a:r>
            <a:r>
              <a:rPr lang="en-US" sz="1100" dirty="0" err="1"/>
              <a:t>Blehar</a:t>
            </a:r>
            <a:r>
              <a:rPr lang="en-US" sz="1100" dirty="0"/>
              <a:t>, M. C., Waters, E., &amp; Wall, S. (1978). Patterns of attachment, a psychological study of the Strange Situation. Hillsdale : Lawrence Erlbaum Associates </a:t>
            </a:r>
            <a:r>
              <a:rPr lang="en-US" sz="1100" dirty="0" err="1"/>
              <a:t>Ine</a:t>
            </a:r>
            <a:r>
              <a:rPr lang="en-US" sz="1100" dirty="0"/>
              <a:t>.</a:t>
            </a:r>
            <a:endParaRPr lang="en-BE" sz="1100"/>
          </a:p>
          <a:p>
            <a:r>
              <a:rPr lang="en-US" sz="1100" dirty="0"/>
              <a:t>Spruit, A., </a:t>
            </a:r>
            <a:r>
              <a:rPr lang="en-US" sz="1100" dirty="0" err="1"/>
              <a:t>Goos</a:t>
            </a:r>
            <a:r>
              <a:rPr lang="en-US" sz="1100" dirty="0"/>
              <a:t>, L., </a:t>
            </a:r>
            <a:r>
              <a:rPr lang="en-US" sz="1100" dirty="0" err="1"/>
              <a:t>Weenink</a:t>
            </a:r>
            <a:r>
              <a:rPr lang="en-US" sz="1100" dirty="0"/>
              <a:t>, N., </a:t>
            </a:r>
            <a:r>
              <a:rPr lang="en-US" sz="1100" dirty="0" err="1"/>
              <a:t>Rodenburg</a:t>
            </a:r>
            <a:r>
              <a:rPr lang="en-US" sz="1100" dirty="0"/>
              <a:t>, R., Niemeyer, H., </a:t>
            </a:r>
            <a:r>
              <a:rPr lang="en-US" sz="1100" dirty="0" err="1"/>
              <a:t>Stams</a:t>
            </a:r>
            <a:r>
              <a:rPr lang="en-US" sz="1100" dirty="0"/>
              <a:t>, G. J., &amp; </a:t>
            </a:r>
            <a:r>
              <a:rPr lang="en-US" sz="1100" dirty="0" err="1"/>
              <a:t>Colonnesi</a:t>
            </a:r>
            <a:r>
              <a:rPr lang="en-US" sz="1100" dirty="0"/>
              <a:t>, C. (2020). The relation between attachment and depression in children and adolescents: A multilevel meta-analysis. Clinical child and family psychology review, 23(1), 54-69.</a:t>
            </a:r>
            <a:endParaRPr lang="en-BE" sz="110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1AE8786-EAC7-CC48-2184-7ABBD5BED1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EC2E03F1-B71D-CB90-30E4-FC17AF04E69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7515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INTRODUCCIÓN</a:t>
            </a:r>
          </a:p>
          <a:p>
            <a:r>
              <a:rPr lang="es-ES_tradnl" sz="1150" noProof="0" dirty="0"/>
              <a:t>Guíe a los participantes a la </a:t>
            </a:r>
            <a:r>
              <a:rPr lang="es-ES_tradnl" sz="1150" b="1" noProof="0" dirty="0"/>
              <a:t>página 61 del Cuaderno de ejercicios: Términos relacionados con la salud mental y el apoyo psicosocial</a:t>
            </a:r>
          </a:p>
          <a:p>
            <a:r>
              <a:rPr lang="es-ES_tradnl" sz="1100" i="1" dirty="0"/>
              <a:t>Ahora, vamos a conectar los términos clave con sus definiciones correctas trazando una línea</a:t>
            </a:r>
            <a:r>
              <a:rPr lang="es-ES_tradnl" sz="1150" i="1" noProof="0" dirty="0"/>
              <a:t>. </a:t>
            </a:r>
          </a:p>
          <a:p>
            <a:pPr marL="0" indent="0">
              <a:buNone/>
            </a:pPr>
            <a:endParaRPr lang="es-ES_tradnl" sz="1150" i="1" noProof="0" dirty="0"/>
          </a:p>
          <a:p>
            <a:pPr marL="0" indent="0">
              <a:buNone/>
            </a:pPr>
            <a:r>
              <a:rPr lang="es-ES_tradnl" sz="1150" b="1" noProof="0" dirty="0"/>
              <a:t>ACTIVIDAD INDIVIDUAL (5 minutos)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(10 minutos)</a:t>
            </a:r>
          </a:p>
          <a:p>
            <a:r>
              <a:rPr lang="es-ES_tradnl" sz="1100" dirty="0"/>
              <a:t>Invite a varios voluntarios/as a leer las definiciones de los términos.</a:t>
            </a:r>
          </a:p>
          <a:p>
            <a:r>
              <a:rPr lang="es-ES_tradnl" sz="1100" dirty="0"/>
              <a:t>Pregúnteles si están de acuerdo con la definición.</a:t>
            </a:r>
          </a:p>
          <a:p>
            <a:r>
              <a:rPr lang="es-ES_tradnl" sz="1100" dirty="0"/>
              <a:t>Continúe hasta que hayan leído todas las definiciones y, si es necesario, complemente a partir de las siguientes respuestas.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i="1" dirty="0"/>
              <a:t>¿Hay preguntas o alguien necesita alguna aclaración?</a:t>
            </a:r>
            <a:endParaRPr lang="es-ES_tradnl" sz="1150" i="1" noProof="0" dirty="0"/>
          </a:p>
          <a:p>
            <a:pPr marL="0" indent="0">
              <a:buNone/>
            </a:pPr>
            <a:r>
              <a:rPr lang="es-ES_tradnl" sz="1150" b="1" i="0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RESPUESTAS</a:t>
            </a:r>
          </a:p>
          <a:p>
            <a:pPr lvl="0"/>
            <a:r>
              <a:rPr lang="es-ES_tradnl" sz="1150" b="1" noProof="0" dirty="0"/>
              <a:t>Salud mental y bienestar:</a:t>
            </a:r>
            <a:r>
              <a:rPr lang="es-ES_tradnl" sz="1150" noProof="0" dirty="0"/>
              <a:t> Se refiere a la ausencia de trastornos mentales como la depresión, la ansiedad, las adicciones y el abuso de sustancias, pero también al bienestar tanto a nivel mental (es decir, psicológico y emocional) como social, lo que permite a un niño, niña o adolescente desarrollar todo su potencial, hacer frente a las dificultades normales de la vida y contribuir al desarrollo de su familia y comunidad.</a:t>
            </a:r>
          </a:p>
          <a:p>
            <a:pPr lvl="0"/>
            <a:r>
              <a:rPr lang="es-ES_tradnl" sz="1150" b="1" noProof="0" dirty="0"/>
              <a:t>Psicosocial:</a:t>
            </a:r>
            <a:r>
              <a:rPr lang="es-ES_tradnl" sz="1150" noProof="0" dirty="0"/>
              <a:t> Es la interacción entre los aspectos sociales (p. ej., las relaciones interpersonales, las conexiones sociales, las normas sociales, los roles sociales, la vida comunitaria y la vida religiosa) y los aspectos psicológicos ( p. ej., las emociones, los pensamientos, el comportamiento, los conocimientos y estrategias de adaptación/supervivencia), que contribuye al bienestar general de una persona.</a:t>
            </a:r>
          </a:p>
          <a:p>
            <a:pPr lvl="0"/>
            <a:r>
              <a:rPr lang="es-ES_tradnl" sz="1150" b="1" noProof="0" dirty="0"/>
              <a:t>SMAPS: </a:t>
            </a:r>
            <a:r>
              <a:rPr lang="es-CO" sz="16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Todo tipo de ayuda o acompañamiento a nivel local o externo que tenga por objeto proteger o promover el bienestar psicosocial y prevenir o tratar las enfermedades de salud mental. Los programas de SMAPS tienen como objetivo reducir y prevenir el daño y fortalecer la resiliencia y capacidad para recuperarse de la adversidad, así como mejorar las condiciones y cuidados que permiten a niños, niñas y adolescentes y a sus familias sobrevivir y prosperar.</a:t>
            </a:r>
            <a:endParaRPr lang="es-ES_tradnl" sz="1150" noProof="0" dirty="0"/>
          </a:p>
          <a:p>
            <a:pPr lvl="0"/>
            <a:r>
              <a:rPr lang="es-ES_tradnl" sz="1150" b="1" noProof="0" dirty="0"/>
              <a:t>Enfermedad mental:</a:t>
            </a:r>
            <a:r>
              <a:rPr lang="es-ES_tradnl" sz="1150" noProof="0" dirty="0"/>
              <a:t> Se refiere a las afecciones que alteran el estado de ánimo, el razonamiento y el comportamiento de los individuos. Entre ellas se incluyen la depresión, la ansiedad, la adicción y el abuso de sustancias, la esquizofrenia, los trastornos de la alimentación, los trastornos bipolares y los trastornos del desarrollo, como el autismo.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86C768C-F6A2-7780-C355-2E170682AE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77D7446-859B-338C-83A5-DE8F46E9F9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50212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el ejercicio anterior, encontramos la definición de SMAPS, la última definición que veremos en esta sesión.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E17FB2E-668A-7C5D-2CF7-F4DF34C230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E38A978-7909-DCF8-E8D2-0C7C5801EE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1215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sesión:</a:t>
            </a:r>
          </a:p>
          <a:p>
            <a:pPr lvl="1"/>
            <a:r>
              <a:rPr lang="es-ES_tradnl" i="1" noProof="0" dirty="0"/>
              <a:t>Continuaremos profundizando sobre apoyo psicosocial en situaciones de emergencia. </a:t>
            </a:r>
          </a:p>
          <a:p>
            <a:pPr lvl="1"/>
            <a:r>
              <a:rPr lang="es-ES_tradnl" i="1" noProof="0" dirty="0"/>
              <a:t>Seguiremos analizando el rol y las funciones de los/as asistentes sociales en este ámbito.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F967974-CB62-FB41-27C7-B19EF46C2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4DB7F73-94C2-C04C-A0B1-5A498D2BEE4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44829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SESIÓN 3 </a:t>
            </a:r>
            <a:br>
              <a:rPr lang="en-GB" b="1" dirty="0"/>
            </a:br>
            <a:r>
              <a:rPr lang="en-GB" b="1" dirty="0"/>
              <a:t>DURACIÓN: 2h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94C2EC8-B888-0868-536F-8ADA523DA5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B945CD3-1961-3EB2-4A61-EB328A0353D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21600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DEBATE GENERAL (15 minutos)</a:t>
            </a:r>
          </a:p>
          <a:p>
            <a:r>
              <a:rPr lang="es-ES_tradnl" i="1" noProof="0" dirty="0">
                <a:sym typeface="Arial"/>
              </a:rPr>
              <a:t>Es evidente que las crisis humanitarias repercuten en la salud mental, el bienestar y el funcionamiento psicosocial de niños, niñas y adolescentes.</a:t>
            </a:r>
          </a:p>
          <a:p>
            <a:r>
              <a:rPr lang="es-ES_tradnl" i="1" noProof="0" dirty="0">
                <a:sym typeface="Arial"/>
              </a:rPr>
              <a:t>¿Cómo afectan las crisis humanitarias la salud mental y el funcionamiento psicosocial de los/as menores?</a:t>
            </a:r>
          </a:p>
          <a:p>
            <a:r>
              <a:rPr lang="es-ES_tradnl" noProof="0" dirty="0"/>
              <a:t>Escriba las respuestas en la pizarra/rotafolio.</a:t>
            </a:r>
          </a:p>
          <a:p>
            <a:r>
              <a:rPr lang="es-ES_tradnl" i="1" noProof="0" dirty="0"/>
              <a:t>En los contextos humanitarios, ¿qué motivos pueden llevar a los niños, niñas y adolescentes a sentir angustia?</a:t>
            </a:r>
          </a:p>
          <a:p>
            <a:r>
              <a:rPr lang="es-ES_tradnl" i="1" noProof="0" dirty="0"/>
              <a:t>¿Qué situaciones han vivido o presenciado? </a:t>
            </a:r>
          </a:p>
          <a:p>
            <a:pPr lvl="1"/>
            <a:r>
              <a:rPr lang="es-ES_tradnl" noProof="0" dirty="0"/>
              <a:t>Posibles respuestas:</a:t>
            </a:r>
          </a:p>
          <a:p>
            <a:pPr lvl="2"/>
            <a:r>
              <a:rPr lang="es-ES_tradnl" noProof="0" dirty="0"/>
              <a:t>Haber sufrido o presenciado actos de violencia. </a:t>
            </a:r>
          </a:p>
          <a:p>
            <a:pPr lvl="2"/>
            <a:r>
              <a:rPr lang="es-ES_tradnl" noProof="0" dirty="0"/>
              <a:t>Ver cadáveres o personas gravemente heridas. </a:t>
            </a:r>
          </a:p>
          <a:p>
            <a:pPr lvl="2"/>
            <a:r>
              <a:rPr lang="es-ES_tradnl" noProof="0" dirty="0"/>
              <a:t>Perder a familiares, amigos, mascotas, profesores, pertenencias. </a:t>
            </a:r>
          </a:p>
          <a:p>
            <a:pPr lvl="2"/>
            <a:r>
              <a:rPr lang="es-ES_tradnl" noProof="0" dirty="0"/>
              <a:t>La desaparición de familiares presuntamente muertos.</a:t>
            </a:r>
          </a:p>
          <a:p>
            <a:pPr lvl="2"/>
            <a:r>
              <a:rPr lang="es-ES_tradnl" noProof="0" dirty="0"/>
              <a:t>Haber tenido que abandonar su hogar, su escuela, su comunidad o su país. </a:t>
            </a:r>
          </a:p>
          <a:p>
            <a:pPr lvl="2"/>
            <a:r>
              <a:rPr lang="es-ES_tradnl" noProof="0" dirty="0"/>
              <a:t>No tener cubiertas las necesidades básicas, no poder disfrutar de un entorno propicio y no tener oportunidades en el ámbito de la educación y la vida social.</a:t>
            </a:r>
            <a:endParaRPr lang="es-ES_tradnl" i="1" noProof="0" dirty="0"/>
          </a:p>
          <a:p>
            <a:r>
              <a:rPr lang="es-ES_tradnl" noProof="0" dirty="0"/>
              <a:t>Escriba las respuestas en una pizarra/rotafolio.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Muchas de las razones que hemos mencionado también exponen a los menores a peligros, ya que tienen un impacto negativo en su seguridad.</a:t>
            </a:r>
          </a:p>
          <a:p>
            <a:pPr lvl="1"/>
            <a:r>
              <a:rPr lang="es-ES_tradnl" i="1" noProof="0" dirty="0"/>
              <a:t>Los conflictos armados, el desplazamiento o tener que abandonar sus hogares son algunas de las situaciones que más ponen en riesgo la seguridad de los niños, niñas y adolescentes en los contextos humanitarios. </a:t>
            </a:r>
          </a:p>
          <a:p>
            <a:r>
              <a:rPr lang="es-CO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Aunque estamos analizando las experiencias de menores en contextos humanitarios, es importante tener en cuenta que la función de los/as asistentes sociales no es resolver las necesidades de todos los niños, niñas y adolescentes de la comunidad afectada, ni “remediar” la violencia o sensación de pérdida de cada uno de ellos. Eso es imposible. </a:t>
            </a:r>
          </a:p>
          <a:p>
            <a:r>
              <a:rPr lang="es-CO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Su responsabilidad se limita a los casos de los/as menores que tiene a su cargo</a:t>
            </a:r>
            <a:br>
              <a:rPr lang="es-CO" dirty="0"/>
            </a:br>
            <a:endParaRPr lang="es-ES_tradnl" i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0FAFF8D-DE80-2BAE-BBB1-D99FF36BD6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8C1EFA4-229B-D59C-53CA-C9CFEEA68E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7163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1 </a:t>
            </a:r>
            <a:br>
              <a:rPr lang="es-ES_tradnl" b="1" noProof="0" dirty="0"/>
            </a:br>
            <a:r>
              <a:rPr lang="es-ES_tradnl" b="1" noProof="0" dirty="0"/>
              <a:t>DURACIÓN: 0h30</a:t>
            </a:r>
          </a:p>
          <a:p>
            <a:pPr marL="0" indent="0">
              <a:buNone/>
            </a:pPr>
            <a:r>
              <a:rPr lang="es-ES_tradnl" i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i="1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Empezaremos viendo qué podemos esperar del módulo sobre salud mental y apoyo psicosocial.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0D5FD85-5945-0FAB-9D8A-D8EE18A0DF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83BAFF47-D79D-A36E-8B3A-EA210F0CBEF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2827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9E11BBC-267F-9F03-DF2E-EE356ADDA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89EC276-EECD-C0B3-C7A0-969DA1A8537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48271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las crisis humanitarias hay desplazamiento, separación familiar y falta de servicios básicos que, a su vez, provocan angustia psicológica. </a:t>
            </a:r>
          </a:p>
          <a:p>
            <a:r>
              <a:rPr lang="es-ES_tradnl" i="1" noProof="0" dirty="0"/>
              <a:t>Es importante diferenciar entre angustia psicológica y estrés.</a:t>
            </a:r>
          </a:p>
          <a:p>
            <a:pPr lvl="1"/>
            <a:r>
              <a:rPr lang="es-ES_tradnl" i="1" noProof="0" dirty="0"/>
              <a:t>El estrés es una reacción normal ante un cambio o una dificultad. </a:t>
            </a:r>
          </a:p>
          <a:p>
            <a:pPr lvl="1"/>
            <a:r>
              <a:rPr lang="es-ES_tradnl" i="1" noProof="0" dirty="0"/>
              <a:t>Una situación de grave estrés o de estrés prolongado genera angustia </a:t>
            </a:r>
          </a:p>
          <a:p>
            <a:pPr lvl="1"/>
            <a:r>
              <a:rPr lang="es-ES_tradnl" i="1" noProof="0" dirty="0"/>
              <a:t>El estrés provoca sentimientos y emociones incómodas y mucho malestar. </a:t>
            </a:r>
          </a:p>
          <a:p>
            <a:pPr lvl="1"/>
            <a:r>
              <a:rPr lang="es-ES_tradnl" i="1" noProof="0" dirty="0"/>
              <a:t>Afecta la capacidad de la persona para ser funcional, para afrontar los problemas, para la concentración y la interacción social.</a:t>
            </a:r>
          </a:p>
          <a:p>
            <a:pPr lvl="1"/>
            <a:r>
              <a:rPr lang="es-ES_tradnl" i="1" noProof="0" dirty="0"/>
              <a:t>Esas emociones o sentimientos negativos pueden repercutir en el nivel de funcionamiento de una persona y en su capacidad para desenvolverse y participar en actividades sociales.</a:t>
            </a:r>
          </a:p>
          <a:p>
            <a:pPr lvl="1"/>
            <a:r>
              <a:rPr lang="es-ES_tradnl" i="1" noProof="0" dirty="0"/>
              <a:t>La tristeza, la ansiedad, un estado de distracción, el deterioro en las relaciones con los demás, entre otros síntomas de trastornos mentales, son manifestaciones del malestar y sufrimiento psicológico.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9AE11C3-E148-9298-ECB8-ED678E54F8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B5903BF-D219-9D2E-AAB5-0FC8ACF997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5901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Hay muchas definiciones para estrés traumático</a:t>
            </a:r>
          </a:p>
          <a:p>
            <a:pPr lvl="1"/>
            <a:r>
              <a:rPr lang="es-ES_tradnl" sz="1800" b="1" i="0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 estrés postraumático </a:t>
            </a:r>
            <a:r>
              <a:rPr lang="es-ES_tradnl" sz="1800" b="0" i="0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ocurre directamente o pocos días después de un acontecimiento traumático. Es normal que las personas, también los niños, niñas y adolescentes, se vean sobrecogidas y desbordadas por sus emociones. </a:t>
            </a:r>
          </a:p>
          <a:p>
            <a:pPr lvl="1"/>
            <a:r>
              <a:rPr lang="es-ES_tradnl" sz="1800" b="0" i="0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 importante en esa situación es ayudarles a estabilizarse y garantizar que sus necesidades básicas están cubiertas (es decir, seguridad, ropa, comida,...). </a:t>
            </a:r>
          </a:p>
          <a:p>
            <a:pPr lvl="0"/>
            <a:r>
              <a:rPr lang="es-ES_tradnl" i="1" noProof="0" dirty="0"/>
              <a:t>El estrés postraumático puede ser causado por muchas situaciones</a:t>
            </a:r>
          </a:p>
          <a:p>
            <a:pPr lvl="1"/>
            <a:r>
              <a:rPr lang="es-ES_tradnl" i="1" noProof="0" dirty="0"/>
              <a:t>El estrés y la intensa carga emocional que supone un acontecimiento traumático son abrumadores y pueden provocar miedo extremo, horror, parálisis, confusión, conmoción o entumecimiento. </a:t>
            </a:r>
          </a:p>
          <a:p>
            <a:pPr lvl="1"/>
            <a:r>
              <a:rPr lang="es-ES_tradnl" i="1" noProof="0" dirty="0"/>
              <a:t>Una de las señales más frecuentes del estrés postraumático es la sensación de impotencia extrema en el momento del evento o suceso. </a:t>
            </a:r>
          </a:p>
          <a:p>
            <a:pPr marL="457200" lvl="1" indent="0">
              <a:buNone/>
            </a:pPr>
            <a:r>
              <a:rPr lang="es-ES_tradnl" noProof="0" dirty="0"/>
              <a:t>Fuente: Directrices sobre salud mental y apoyo psicosocial, CICR, 2018</a:t>
            </a:r>
          </a:p>
          <a:p>
            <a:r>
              <a:rPr lang="es-ES_tradnl" i="1" noProof="0" dirty="0"/>
              <a:t>En tales situaciones es normal que los menores muestren un cuadro de estrés postraumático </a:t>
            </a:r>
          </a:p>
          <a:p>
            <a:pPr lvl="1"/>
            <a:r>
              <a:rPr lang="es-ES_tradnl" i="1" noProof="0" dirty="0"/>
              <a:t>Pueden tener pesadillas, flashbacks, estar hiperactivos y tener comportamientos regresivos (p. ej., orinarse en la cama).</a:t>
            </a:r>
          </a:p>
          <a:p>
            <a:pPr lvl="1"/>
            <a:r>
              <a:rPr lang="es-ES_tradnl" i="1" noProof="0" dirty="0"/>
              <a:t>Algunos niños, niñas y adolescentes pueden desarrollar TEPT, trastorno por estrés postraumático si el cuadro se prolonga más allá de un mes. </a:t>
            </a:r>
          </a:p>
          <a:p>
            <a:r>
              <a:rPr lang="es-ES_tradnl" i="1" noProof="0" dirty="0"/>
              <a:t>Es muy importante que los menores cuenten con un entorno solidario en si están en esta situación.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b="0" i="1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 importante no preguntarles ni pedirles explicaciones por lo sucedido. En primer lugar, hacerlo es inútil y puede ser potencialmente dañino. Por lo general, los síntomas suelen disminuir progresivamente en muchos casos. </a:t>
            </a:r>
            <a:endParaRPr lang="es-ES_tradnl" b="0" i="1" noProof="0" dirty="0">
              <a:effectLst/>
            </a:endParaRPr>
          </a:p>
          <a:p>
            <a:pPr lvl="1"/>
            <a:r>
              <a:rPr lang="es-ES_tradnl" i="1" noProof="0" dirty="0"/>
              <a:t>Un entorno solidario los ayudará a sobrellevar la situación y a recuperarse. </a:t>
            </a:r>
          </a:p>
          <a:p>
            <a:pPr lvl="1"/>
            <a:r>
              <a:rPr lang="es-ES_tradnl" i="1" noProof="0" dirty="0"/>
              <a:t>Más adelante, en el módulo 3 se ofrecen más orientaciones al respecto.</a:t>
            </a:r>
          </a:p>
          <a:p>
            <a:r>
              <a:rPr lang="es-ES_tradnl" i="1" noProof="0" dirty="0"/>
              <a:t>Es importante recordar que</a:t>
            </a:r>
          </a:p>
          <a:p>
            <a:pPr lvl="1"/>
            <a:r>
              <a:rPr lang="es-ES_tradnl" i="1" noProof="0" dirty="0"/>
              <a:t>Los/as menores que han sufrido situaciones traumáticas necesitan apoyo y un entorno solidario.</a:t>
            </a:r>
          </a:p>
          <a:p>
            <a:pPr lvl="1"/>
            <a:r>
              <a:rPr lang="es-ES_tradnl" i="1" noProof="0" dirty="0"/>
              <a:t>Algunos niños, niñas y adolescentes necesitarán ayuda especializada, sobre todo si su cuadro es muy grave o prolongado.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4382CF0-D17A-60F1-A863-A4BA1D189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F48E344-8B2D-C6E0-32CE-74F7F60B6B6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65159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Si un/a menor está sufriendo angustia psicológica es importante que reciba apoyo no solo del asistente social y de los proveedores de servicios de SMAPS, sino también de sus cuidadores. </a:t>
            </a:r>
          </a:p>
          <a:p>
            <a:r>
              <a:rPr lang="es-ES_tradnl" i="1" noProof="0" dirty="0"/>
              <a:t>Como asistentes sociales, ustedes deben estar en capacidad de hablar con los menores y sus cuidadores, y ayudarles a entender el estrés postraumático y a identificar signos de estrés. </a:t>
            </a:r>
          </a:p>
          <a:p>
            <a:r>
              <a:rPr lang="es-ES_tradnl" i="1" noProof="0" dirty="0"/>
              <a:t>Hablaremos más sobre esto en el Módulo 9: Implementación del plan de caso.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EA48564-BEBF-8B39-7012-28C2A35B1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E3DB183-8565-044F-7995-530F44FC9EE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61094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INTRODUCCIÓN</a:t>
            </a:r>
          </a:p>
          <a:p>
            <a:r>
              <a:rPr lang="es-ES_tradnl" i="1" dirty="0"/>
              <a:t>Ya vimos la diferencia entre estrés y angustia. También vimos qué es un trauma y qué es un evento traumático. Ahora vamos a pensar entre todos/as en posibles signos que podrían indicar que un/a menor está angustiado/a.</a:t>
            </a:r>
          </a:p>
          <a:p>
            <a:r>
              <a:rPr lang="es-ES_tradnl" dirty="0"/>
              <a:t>Divida al grupo en parejas.</a:t>
            </a:r>
          </a:p>
          <a:p>
            <a:r>
              <a:rPr lang="es-ES_tradnl" dirty="0"/>
              <a:t>Guíe a los participantes a la </a:t>
            </a:r>
            <a:r>
              <a:rPr lang="es-ES_tradnl" b="1" dirty="0"/>
              <a:t>página 62 del Cuaderno de ejercicios: Posibles signos de angustia</a:t>
            </a:r>
          </a:p>
          <a:p>
            <a:r>
              <a:rPr lang="es-ES_tradnl" i="1" dirty="0"/>
              <a:t>En parejas:</a:t>
            </a:r>
          </a:p>
          <a:p>
            <a:pPr lvl="1"/>
            <a:r>
              <a:rPr lang="es-ES_tradnl" i="1" dirty="0"/>
              <a:t>Hagan una lista de posibles signos de angustia psicológica. </a:t>
            </a:r>
          </a:p>
          <a:p>
            <a:pPr lvl="1"/>
            <a:r>
              <a:rPr lang="es-ES_tradnl" i="1" dirty="0"/>
              <a:t>Tengan en cuenta que son muchos y que son distintos en cada caso, por lo que la lista sería interminable.</a:t>
            </a:r>
          </a:p>
          <a:p>
            <a:pPr lvl="1"/>
            <a:r>
              <a:rPr lang="es-ES_tradnl" i="1" dirty="0"/>
              <a:t>Los signos de angustia de un menor pueden ser totalmente distintos a los signos de otro.</a:t>
            </a:r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/>
              <a:t>ACTIVIDAD EN PAREJAS (10 minutos)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DEBATE GENERAL (10 minutos)</a:t>
            </a:r>
          </a:p>
          <a:p>
            <a:r>
              <a:rPr lang="es-ES_tradnl" noProof="0" dirty="0"/>
              <a:t>Invite a algunos/as voluntarios/as a compartir sus respuestas.</a:t>
            </a:r>
          </a:p>
          <a:p>
            <a:r>
              <a:rPr lang="es-ES_tradnl" noProof="0" dirty="0"/>
              <a:t>Anote sus respuestas en el rotafolio/pizarra.</a:t>
            </a:r>
            <a:endParaRPr lang="es-ES_tradnl" dirty="0"/>
          </a:p>
          <a:p>
            <a:r>
              <a:rPr lang="es-ES_tradnl" noProof="0" dirty="0"/>
              <a:t>Haga un repaso de las respuestas y complemente a partir de los siguientes ejemplos.</a:t>
            </a:r>
          </a:p>
          <a:p>
            <a:r>
              <a:rPr lang="es-ES_tradnl" i="1" dirty="0"/>
              <a:t>Recuerde que los efectos del estrés son distintos en cada menor, y por lo tanto, las reacciones o respuestas ante una situación traumática son únicas en cada caso. </a:t>
            </a:r>
          </a:p>
          <a:p>
            <a:r>
              <a:rPr lang="es-ES_tradnl" i="1" dirty="0"/>
              <a:t>El estrés afecta a niños, niñas y adolescentes de todas las edades y en distintas etapas de desarrollo. También afecta a los/as menores que tienen discapacidades y a niños/as y adolescentes con distintas realidades y experiencias de vida.</a:t>
            </a:r>
          </a:p>
          <a:p>
            <a:pPr lvl="1"/>
            <a:r>
              <a:rPr lang="es-ES_tradnl" i="1" dirty="0"/>
              <a:t>Todos pueden reaccionar y responder de forma distinta al estrés. </a:t>
            </a:r>
          </a:p>
          <a:p>
            <a:pPr lvl="1"/>
            <a:r>
              <a:rPr lang="es-ES_tradnl" i="1" dirty="0"/>
              <a:t>Las señales de alerta cuando experimentan malestar psicológico también pueden ser muy diversas.</a:t>
            </a:r>
          </a:p>
          <a:p>
            <a:pPr marL="0" indent="0">
              <a:buNone/>
            </a:pPr>
            <a:r>
              <a:rPr lang="es-ES_tradnl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b="1" dirty="0"/>
              <a:t>CONTINÚA EN LA SIGUIENTE DIAPOSITIVA </a:t>
            </a:r>
            <a:r>
              <a:rPr lang="es-ES_tradnl" b="1" dirty="0">
                <a:sym typeface="Wingdings" panose="05000000000000000000" pitchFamily="2" charset="2"/>
              </a:rPr>
              <a:t></a:t>
            </a:r>
            <a:endParaRPr lang="es-ES_tradnl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5AE332B-16B7-6AE7-5A6B-A8A463589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93223C94-960B-8717-6605-E78BBF138BC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22973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noProof="0" dirty="0"/>
              <a:t>Comer o dormir poco o demasiado.</a:t>
            </a:r>
          </a:p>
          <a:p>
            <a:r>
              <a:rPr lang="es-ES_tradnl" noProof="0" dirty="0"/>
              <a:t>Alejarse de las personas y dejar de hacer ciertas cosas (p. ej. grupos de amigos o actividades que solían gustarles -por ejemplo, jugar al fútbol).</a:t>
            </a:r>
          </a:p>
          <a:p>
            <a:r>
              <a:rPr lang="es-ES_tradnl" noProof="0" dirty="0"/>
              <a:t>Tener poca o ninguna energía.</a:t>
            </a:r>
          </a:p>
          <a:p>
            <a:r>
              <a:rPr lang="es-ES_tradnl" noProof="0" dirty="0"/>
              <a:t>Dolores y molestias inexplicables (p. ej., dolor de cabeza o de estómago persistente).</a:t>
            </a:r>
          </a:p>
          <a:p>
            <a:r>
              <a:rPr lang="es-ES_tradnl" noProof="0" dirty="0"/>
              <a:t>Dificultad para concentrarse.</a:t>
            </a:r>
          </a:p>
          <a:p>
            <a:r>
              <a:rPr lang="es-ES_tradnl" noProof="0" dirty="0"/>
              <a:t>Sensación de impotencia o desesperanza.</a:t>
            </a:r>
          </a:p>
          <a:p>
            <a:r>
              <a:rPr lang="es-ES_tradnl" noProof="0" dirty="0"/>
              <a:t>Preocupación permanente.</a:t>
            </a:r>
          </a:p>
          <a:p>
            <a:r>
              <a:rPr lang="es-ES_tradnl" noProof="0" dirty="0"/>
              <a:t>Sentirse culpable sin saber por qué.</a:t>
            </a:r>
          </a:p>
          <a:p>
            <a:r>
              <a:rPr lang="es-ES_tradnl" noProof="0" dirty="0"/>
              <a:t>Volverse problemático o agresivo en casa o en clase (p. ej., golpear a otros niños o adultos).</a:t>
            </a:r>
          </a:p>
          <a:p>
            <a:r>
              <a:rPr lang="es-ES_tradnl" noProof="0" dirty="0"/>
              <a:t>Discutir o tener una relación conflictiva con sus compañeros o cuidadores.</a:t>
            </a:r>
          </a:p>
          <a:p>
            <a:r>
              <a:rPr lang="es-ES_tradnl" noProof="0" dirty="0"/>
              <a:t>Pensar en hacerse daño, hacerle daño a otra persona o suicidarse.</a:t>
            </a:r>
          </a:p>
          <a:p>
            <a:r>
              <a:rPr lang="es-ES_tradnl" noProof="0" dirty="0"/>
              <a:t>Dificultad para readaptarse a la vida familiar.</a:t>
            </a:r>
          </a:p>
          <a:p>
            <a:r>
              <a:rPr lang="es-ES_tradnl" noProof="0" dirty="0"/>
              <a:t>Conducta peligrosa (p. ej., beber, fumar o consumir drogas o fármacos, incluyendo medicamentos con prescripción).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1933FBF-D1DC-D1B1-1129-B1730820581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29585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Esta norma también aplica a la gestión de casos de protección de la infancia.</a:t>
            </a:r>
          </a:p>
          <a:p>
            <a:r>
              <a:rPr lang="es-ES_tradnl" i="1" noProof="0" dirty="0"/>
              <a:t>Uno de los roles y funciones de los/as asistentes sociales es prestar apoyo, es decir, servicios de SMAPS. </a:t>
            </a:r>
          </a:p>
          <a:p>
            <a:r>
              <a:rPr lang="es-ES_tradnl" i="1" noProof="0" dirty="0"/>
              <a:t>Los servicios de SMAPS deben ayudar a los/as menores y a sus familias a enfrentar la difícil situación en la que se encuentran y a aumentar su resiliencia. </a:t>
            </a:r>
          </a:p>
          <a:p>
            <a:r>
              <a:rPr lang="es-ES_tradnl" i="1" noProof="0" dirty="0"/>
              <a:t>En la segunda parte de esta sesión, nos enfocaremos en el rol del asistente social en el apoyo a la salud mental y el bienestar psicosocial de niños, niñas, adolescentes y sus familias.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A9E54AB-6007-8962-4C38-90858B429E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D0C2A36-EF58-5A68-A767-88650AC6649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52529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crisis humanitarias afectan a las personas de formas muy distintas y es importante recordar que todos/as tienen necesidades específicas y diversas.</a:t>
            </a:r>
          </a:p>
          <a:p>
            <a:r>
              <a:rPr lang="es-ES_tradnl" i="1" noProof="0" dirty="0"/>
              <a:t>Al estructurar y prestar servicios de SMAPS, es preciso establecer un sistema por niveles que abarque distintos tipos de ayuda e intervenciones para satisfacer sus necesidades.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ED46C29-F5F6-6F17-CA1A-7A44A71120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D8E768A-602F-EA74-EADE-537F6722D3F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7234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INTRODUCCIÓN</a:t>
            </a:r>
          </a:p>
          <a:p>
            <a:r>
              <a:rPr lang="es-ES_tradnl" sz="1150" noProof="0" dirty="0"/>
              <a:t>Guíe a los participantes a la </a:t>
            </a:r>
            <a:r>
              <a:rPr lang="es-ES_tradnl" sz="1150" b="1" noProof="0" dirty="0"/>
              <a:t>página 63 del Libro de ejercicios: El rol del asistente social en la prestación de servicios de SMAPS</a:t>
            </a:r>
          </a:p>
          <a:p>
            <a:r>
              <a:rPr lang="es-ES_tradnl" sz="1150" noProof="0" dirty="0"/>
              <a:t>Divida al grupo en parejas.</a:t>
            </a:r>
          </a:p>
          <a:p>
            <a:r>
              <a:rPr lang="es-ES_tradnl" sz="1150" i="1" noProof="0" dirty="0"/>
              <a:t>Recuerden que brindar servicios de SMAPS es una de las funciones de apoyo de los/as asistentes sociales.</a:t>
            </a:r>
          </a:p>
          <a:p>
            <a:r>
              <a:rPr lang="es-ES_tradnl" sz="1150" i="1" noProof="0" dirty="0"/>
              <a:t>Las acciones, es decir, todo lo que un asistente social puede hacer, deben ser muy concretas cuando las necesidades básicas del menor no están cubiertas (nivel base) o cuando requiere apoyo especializado (nivel superior)</a:t>
            </a:r>
          </a:p>
          <a:p>
            <a:r>
              <a:rPr lang="es-ES_tradnl" sz="1150" i="1" noProof="0" dirty="0"/>
              <a:t>En parejas:</a:t>
            </a:r>
          </a:p>
          <a:p>
            <a:pPr lvl="1"/>
            <a:r>
              <a:rPr lang="es-ES_tradnl" sz="1150" i="1" noProof="0" dirty="0"/>
              <a:t>Piensen en las posibles acciones/medidas que podría implementar un asistente social para responder a distintos tipos de necesidades de SMAPS en cada nivel de la pirámide.</a:t>
            </a:r>
          </a:p>
          <a:p>
            <a:pPr marL="0" indent="0">
              <a:buNone/>
            </a:pPr>
            <a:br>
              <a:rPr lang="es-ES_tradnl" sz="1150" noProof="0" dirty="0"/>
            </a:br>
            <a:r>
              <a:rPr lang="es-ES_tradnl" sz="1150" b="1" noProof="0" dirty="0"/>
              <a:t>ACTIVIDAD EN PAREJAS (10 minutos)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(10 minutos)</a:t>
            </a:r>
          </a:p>
          <a:p>
            <a:r>
              <a:rPr lang="es-ES_tradnl" sz="1100" noProof="0" dirty="0"/>
              <a:t>Invite a algunos/as participantes a compartir sus respuestas.</a:t>
            </a:r>
          </a:p>
          <a:p>
            <a:r>
              <a:rPr lang="es-ES_tradnl" sz="1100" noProof="0" dirty="0"/>
              <a:t>Anote las respuestas en un rotafolio/pizarra.</a:t>
            </a:r>
            <a:endParaRPr lang="es-ES_tradnl" sz="1150" noProof="0" dirty="0"/>
          </a:p>
          <a:p>
            <a:r>
              <a:rPr lang="es-ES_tradnl" sz="1150" noProof="0" dirty="0"/>
              <a:t>Haga un repaso de las respuestas y complemente a partir de las respuestas que se ofrecen a continuación.</a:t>
            </a:r>
          </a:p>
          <a:p>
            <a:pPr marL="0" indent="0">
              <a:buNone/>
            </a:pPr>
            <a:r>
              <a:rPr lang="es-ES_tradnl" sz="1150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RESPUESTAS</a:t>
            </a:r>
          </a:p>
          <a:p>
            <a:r>
              <a:rPr lang="es-ES_tradnl" sz="1150" b="1" noProof="0" dirty="0"/>
              <a:t>Servicios básicos y protección </a:t>
            </a:r>
            <a:r>
              <a:rPr lang="es-ES_tradnl" sz="1150" noProof="0" dirty="0"/>
              <a:t>(respuesta cuando las necesidades básicas no están cubiertas): remitir al menor a otros proveedores de servicios para cubrir sus necesidades básicas y, si es necesario, hacer incidencia para garantizar que esos servicios se presten de forma segura, adecuada al contexto social y digna. </a:t>
            </a:r>
          </a:p>
          <a:p>
            <a:r>
              <a:rPr lang="es-ES_tradnl" sz="1150" b="1" noProof="0" dirty="0"/>
              <a:t>Apoyo comunitario y familiar </a:t>
            </a:r>
            <a:r>
              <a:rPr lang="es-ES_tradnl" sz="1150" noProof="0" dirty="0"/>
              <a:t>(respuesta cuando hay aislamiento, falta de apoyo familiar y/o comunitario): ampliar la red de apoyo del menor (p. ej., a través de la crianza positiva, amistades, ayudas tradicionales) y de lugares de intervención (p. ej., escuelas, espacios de protección de la infancia, clubes juveniles, etc.).</a:t>
            </a:r>
          </a:p>
          <a:p>
            <a:r>
              <a:rPr lang="es-ES_tradnl" sz="1150" b="1" noProof="0" dirty="0"/>
              <a:t>Apoyo específico no especializado </a:t>
            </a:r>
            <a:r>
              <a:rPr lang="es-ES_tradnl" sz="1150" noProof="0" dirty="0"/>
              <a:t>(respuesta al malestar psicosocial): proporcionar primeros auxilios psicológicos, apoyo psicológico no especializado.</a:t>
            </a:r>
          </a:p>
          <a:p>
            <a:r>
              <a:rPr lang="es-ES_tradnl" sz="1150" b="1" noProof="0" dirty="0"/>
              <a:t>Apoyo especializado </a:t>
            </a:r>
            <a:r>
              <a:rPr lang="es-ES_tradnl" sz="1150" noProof="0" dirty="0"/>
              <a:t>(respuesta a problemas de salud mental, trastornos y enfermedades): Los/las asistentes sociales pueden remitir al menor a un proveedor de servicios especializado en SMAPS, a un psicólogo, a un médico psiquiatra, a un centro terapéutico, etc.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828B113-CA14-5BE6-0515-C6AE657786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B00979D-E6AC-992E-8BE6-EDDEC63FA9F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3569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Terminaremos esta sesión de SMAPS con un cuestionario sobre lo que hemos aprendido.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noProof="0" dirty="0"/>
              <a:t>Guíe a los participantes a la </a:t>
            </a:r>
            <a:r>
              <a:rPr lang="es-ES_tradnl" b="1" noProof="0" dirty="0"/>
              <a:t>página 64 del Cuaderno de ejercicios: SMAPS: ¿Verdadero o falso?</a:t>
            </a:r>
          </a:p>
          <a:p>
            <a:r>
              <a:rPr lang="es-ES_tradnl" i="1" noProof="0" dirty="0"/>
              <a:t>Respondan a las preguntas (verdadero o falso). </a:t>
            </a:r>
          </a:p>
          <a:p>
            <a:r>
              <a:rPr lang="es-ES_tradnl" i="1" noProof="0" dirty="0"/>
              <a:t>Después, repasaremos juntos las respuestas. </a:t>
            </a:r>
          </a:p>
          <a:p>
            <a:pPr marL="0" indent="0">
              <a:buNone/>
            </a:pPr>
            <a:endParaRPr lang="es-ES_tradnl" i="1" noProof="0" dirty="0"/>
          </a:p>
          <a:p>
            <a:pPr marL="0" indent="0">
              <a:buNone/>
            </a:pPr>
            <a:r>
              <a:rPr lang="es-ES_tradnl" b="1" noProof="0" dirty="0"/>
              <a:t>ACTIVIDAD INDIVIDUAL (5 minutos)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DEBATE GENERAL</a:t>
            </a:r>
          </a:p>
          <a:p>
            <a:r>
              <a:rPr lang="es-ES_tradnl" noProof="0" dirty="0"/>
              <a:t>Lea las respuestas a continuación.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noProof="0" dirty="0"/>
              <a:t>Los/as asistentes sociales deben trabajar de forma independiente (por su cuenta) para resolver los problemas de salud mental = Falso</a:t>
            </a:r>
          </a:p>
          <a:p>
            <a:r>
              <a:rPr lang="es-ES_tradnl" noProof="0" dirty="0"/>
              <a:t>Una de las funciones de los/las asistentes sociales es enlazar a los menores con las redes comunitarias y sociales para reforzar su bienestar = Verdadero</a:t>
            </a:r>
          </a:p>
          <a:p>
            <a:r>
              <a:rPr lang="es-ES_tradnl" noProof="0" dirty="0"/>
              <a:t>La salud mental es la ausencia de trastornos mentales =Cierto, ¡pero no es solo eso!</a:t>
            </a:r>
          </a:p>
          <a:p>
            <a:r>
              <a:rPr lang="es-ES_tradnl" noProof="0" dirty="0"/>
              <a:t>Los/as asistentes sociales deben diagnosticar trastornos mentales como la depresión y la ansiedad en niños, niñas y adolescentes = Falso</a:t>
            </a:r>
          </a:p>
          <a:p>
            <a:r>
              <a:rPr lang="es-ES_tradnl" noProof="0" dirty="0"/>
              <a:t>Todos los menores afectados por una emergencia tienen traumas = Falso</a:t>
            </a:r>
          </a:p>
          <a:p>
            <a:r>
              <a:rPr lang="es-ES_tradnl" noProof="0" dirty="0"/>
              <a:t>Una función esencial de los/as asistentes sociales es garantizar que los menores y sus familias tengan acceso a servicios básicos y protección = Verdadero</a:t>
            </a:r>
          </a:p>
          <a:p>
            <a:r>
              <a:rPr lang="es-ES_tradnl" noProof="0" dirty="0"/>
              <a:t>Con la ayuda de procesos de formación y supervisión, los/as asistentes sociales pueden llevar a cabo intervenciones específicas y no especializadas en SMAPS con menores = Verdadero</a:t>
            </a:r>
          </a:p>
          <a:p>
            <a:pPr lvl="1"/>
            <a:endParaRPr lang="es-ES_tradnl" noProof="0" dirty="0"/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EDB8B03-DEB0-A064-B3B6-7724B2F3B2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446C3DE-239F-2160-0DE7-131D42E86A0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993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El objetivo de este módulo es desarrollar las competencias básicas en materia de Salud Mental y Apoyo Psicosocial (SMAPS) y se complementa con el Módulo 3: Competencias comunicativas. </a:t>
            </a:r>
          </a:p>
          <a:p>
            <a:r>
              <a:rPr lang="es-ES_tradnl" i="1" noProof="0" dirty="0"/>
              <a:t>Las competencias comunicativas y las competencias básicas en SMAPS son necesarias para llevar a cabo la gestión de casos con menores. </a:t>
            </a:r>
          </a:p>
          <a:p>
            <a:r>
              <a:rPr lang="es-ES_tradnl" i="1" noProof="0" dirty="0"/>
              <a:t>Al final de este módulo, los/as participantes habrán adquirido conocimientos básicos sobre la prestación de servicios de APS a menores que enfrentan diversas situaciones, en función de la edad y etapa de desarrollo en que se encuentren.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7D3887-CF7C-DFAB-7EB4-E14CA5EF98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242B8EF-36FF-C8AF-69AF-B8E935E0961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02034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6CB90ED-A230-B79F-1CD3-06FD2A1A9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57733FC-403B-6416-4E2A-1422AAA1BCA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80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El rol de los/as asistentes sociales también puede consistir en ayudar a los padres o cuidadores a hacer frente a la angustia, puesto que puede tener un impacto significativo en el bienestar de los menores. </a:t>
            </a:r>
          </a:p>
          <a:p>
            <a:r>
              <a:rPr lang="es-ES_tradnl" noProof="0" dirty="0"/>
              <a:t>Presente el contenido de la diapositiva.</a:t>
            </a:r>
          </a:p>
          <a:p>
            <a:pPr lvl="1"/>
            <a:r>
              <a:rPr lang="es-ES_tradnl" i="1" noProof="0" dirty="0"/>
              <a:t>Ejemplos de impactos negativos en el bienestar emocional de los/as menores: </a:t>
            </a:r>
          </a:p>
          <a:p>
            <a:pPr lvl="2"/>
            <a:r>
              <a:rPr lang="es-ES_tradnl" i="1" noProof="0" dirty="0"/>
              <a:t>Dificultad para calmarse</a:t>
            </a:r>
          </a:p>
          <a:p>
            <a:pPr lvl="2"/>
            <a:r>
              <a:rPr lang="es-ES_tradnl" i="1" noProof="0" dirty="0"/>
              <a:t>Sentimiento de rechazo</a:t>
            </a:r>
          </a:p>
          <a:p>
            <a:pPr lvl="2"/>
            <a:r>
              <a:rPr lang="es-ES_tradnl" i="1" noProof="0" dirty="0"/>
              <a:t>Baja autoestima</a:t>
            </a:r>
          </a:p>
          <a:p>
            <a:pPr lvl="2"/>
            <a:r>
              <a:rPr lang="es-ES_tradnl" i="1" noProof="0" dirty="0"/>
              <a:t>Desesperanza</a:t>
            </a:r>
          </a:p>
          <a:p>
            <a:pPr lvl="2"/>
            <a:r>
              <a:rPr lang="es-ES_tradnl" i="1" noProof="0" dirty="0"/>
              <a:t>Problemas de comportamiento: p. ej., comportamientos perturbadores y agresivos, aislamiento social, etc.</a:t>
            </a:r>
          </a:p>
          <a:p>
            <a:pPr lvl="1"/>
            <a:r>
              <a:rPr lang="es-ES_tradnl" i="1" noProof="0" dirty="0"/>
              <a:t>Aumento del riesgo de que los menores desarrollen problemas de salud mental, p. ej.,:</a:t>
            </a:r>
          </a:p>
          <a:p>
            <a:pPr lvl="2"/>
            <a:r>
              <a:rPr lang="es-ES_tradnl" i="1" noProof="0" dirty="0"/>
              <a:t>Ansiedad y síntomas depresivos </a:t>
            </a:r>
          </a:p>
          <a:p>
            <a:pPr lvl="2"/>
            <a:r>
              <a:rPr lang="es-ES_tradnl" i="1" noProof="0" dirty="0"/>
              <a:t>Trastornos evolutivos</a:t>
            </a:r>
            <a:endParaRPr lang="es-ES_tradnl" noProof="0" dirty="0"/>
          </a:p>
          <a:p>
            <a:r>
              <a:rPr lang="es-ES_tradnl" i="1" noProof="0" dirty="0"/>
              <a:t>Los/as menores son como esponjas: absorben las emociones de sus padres. </a:t>
            </a:r>
          </a:p>
          <a:p>
            <a:pPr lvl="1"/>
            <a:r>
              <a:rPr lang="es-ES_tradnl" i="1" noProof="0" dirty="0"/>
              <a:t>Cuando los padres se sienten tranquilos, es más probable que sus hijos se sientan tranquilos. </a:t>
            </a:r>
          </a:p>
          <a:p>
            <a:pPr lvl="1"/>
            <a:r>
              <a:rPr lang="es-ES_tradnl" i="1" noProof="0" dirty="0"/>
              <a:t>Cuando se sienten estresados, es más probable que su familia se sienta tensa y estresada. </a:t>
            </a:r>
          </a:p>
          <a:p>
            <a:r>
              <a:rPr lang="es-ES_tradnl" i="1" noProof="0" dirty="0"/>
              <a:t>Los niños y niñas necesitan que sus padres les ayuden a aprender a regular sus emociones, sobre todo cuando aún son muy pequeños. </a:t>
            </a:r>
          </a:p>
          <a:p>
            <a:pPr lvl="1"/>
            <a:r>
              <a:rPr lang="es-ES_tradnl" i="1" noProof="0" dirty="0"/>
              <a:t>Esto les permitirá pasar de controlar sus emociones con el apoyo de sus padres a ser capaces de autorregular sus emociones.</a:t>
            </a:r>
          </a:p>
          <a:p>
            <a:pPr lvl="1"/>
            <a:r>
              <a:rPr lang="es-ES_tradnl" i="1" noProof="0" dirty="0"/>
              <a:t>Cuando los padres no son capaces de autorregular sus emociones, no podrán apoyar a sus hijos. </a:t>
            </a:r>
          </a:p>
          <a:p>
            <a:pPr lvl="1"/>
            <a:r>
              <a:rPr lang="es-ES_tradnl" i="1" noProof="0" dirty="0"/>
              <a:t>La falta de disponibilidad o los comportamientos incoherentes de los padres también pueden generar problemas en el apego en el/la niño/a.  </a:t>
            </a:r>
            <a:endParaRPr lang="es-ES_tradnl" noProof="0" dirty="0"/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130EEFC-DB27-8B98-F274-D3D9CD4918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68E1645-D96A-2422-2D08-D60A8D1BDDE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94147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r>
              <a:rPr lang="es-ES_tradnl" i="1" noProof="0" dirty="0"/>
              <a:t>Los padres o cuidadores deben:</a:t>
            </a:r>
          </a:p>
          <a:p>
            <a:pPr lvl="1"/>
            <a:r>
              <a:rPr lang="es-ES_tradnl" i="1" noProof="0" dirty="0"/>
              <a:t>Comprender el impacto que su estrés puede generar en su hijo/a.</a:t>
            </a:r>
          </a:p>
          <a:p>
            <a:pPr lvl="1"/>
            <a:r>
              <a:rPr lang="es-ES_tradnl" i="1" noProof="0" dirty="0"/>
              <a:t>Aprender técnicas para gestionar su estrés. </a:t>
            </a:r>
          </a:p>
          <a:p>
            <a:pPr lvl="1"/>
            <a:r>
              <a:rPr lang="es-ES_tradnl" i="1" noProof="0" dirty="0"/>
              <a:t>Tomar medidas para reducir su estrés con el fin de ser un mejor apoyo para sí mismos y para la salud mental y el bienestar psicosocial de sus hijos/as.</a:t>
            </a:r>
          </a:p>
          <a:p>
            <a:r>
              <a:rPr lang="es-ES_tradnl" i="1" noProof="0" dirty="0"/>
              <a:t>Los/as asistentes sociales pueden ayudar a los padres o cuidadores a:</a:t>
            </a:r>
          </a:p>
          <a:p>
            <a:pPr lvl="1"/>
            <a:r>
              <a:rPr lang="es-ES_tradnl" i="1" noProof="0" dirty="0"/>
              <a:t>Reconocer los signos del estrés.</a:t>
            </a:r>
          </a:p>
          <a:p>
            <a:pPr lvl="1"/>
            <a:r>
              <a:rPr lang="es-ES_tradnl" i="1" noProof="0" dirty="0"/>
              <a:t>Identificar las fuentes de su estrés. </a:t>
            </a:r>
          </a:p>
          <a:p>
            <a:pPr lvl="1"/>
            <a:r>
              <a:rPr lang="es-ES_tradnl" i="1" noProof="0" dirty="0"/>
              <a:t>Explorar cómo hacer frente al estrés, especialmente, en la interacción con sus hijos/as.</a:t>
            </a:r>
          </a:p>
          <a:p>
            <a:pPr lvl="1"/>
            <a:r>
              <a:rPr lang="es-ES_tradnl" i="1" noProof="0" dirty="0"/>
              <a:t>Superar los sentimientos de culpa y vergüenza. 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REFERENCIAS</a:t>
            </a:r>
          </a:p>
          <a:p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Riva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Crugnola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C.,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Ierardi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E., Ferro, V.,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Gallucci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M., Parodi, C., &amp; Astengo, M. (2016).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Mother-Infant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Emotion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Regulation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at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Three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Months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: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The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Role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of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Maternal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Anxiety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Depression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and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Parenting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Stress. </a:t>
            </a:r>
            <a:r>
              <a:rPr lang="es-CO" b="0" i="1" dirty="0" err="1">
                <a:solidFill>
                  <a:srgbClr val="212121"/>
                </a:solidFill>
                <a:effectLst/>
                <a:latin typeface="system-ui"/>
              </a:rPr>
              <a:t>Psychopathology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 </a:t>
            </a:r>
            <a:r>
              <a:rPr lang="es-CO" b="0" i="1" dirty="0">
                <a:solidFill>
                  <a:srgbClr val="212121"/>
                </a:solidFill>
                <a:effectLst/>
                <a:latin typeface="system-ui"/>
              </a:rPr>
              <a:t>49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(4), 285–294. https://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doi.org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/10.1159/000446811</a:t>
            </a:r>
            <a:r>
              <a:rPr lang="es-ES_tradnl" noProof="0" dirty="0"/>
              <a:t>.</a:t>
            </a:r>
          </a:p>
          <a:p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Slomian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J.,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Honvo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G.,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Emonts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P.,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Reginster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J. Y., &amp;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Bruyère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O. (2019).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Consequences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of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maternal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postpartum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depression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: A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systematic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review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of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maternal and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infant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outcomes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. </a:t>
            </a:r>
            <a:r>
              <a:rPr lang="es-CO" b="0" i="1" dirty="0" err="1">
                <a:solidFill>
                  <a:srgbClr val="212121"/>
                </a:solidFill>
                <a:effectLst/>
                <a:latin typeface="system-ui"/>
              </a:rPr>
              <a:t>Women's</a:t>
            </a:r>
            <a:r>
              <a:rPr lang="es-CO" b="0" i="1" dirty="0">
                <a:solidFill>
                  <a:srgbClr val="212121"/>
                </a:solidFill>
                <a:effectLst/>
                <a:latin typeface="system-ui"/>
              </a:rPr>
              <a:t> </a:t>
            </a:r>
            <a:r>
              <a:rPr lang="es-CO" b="0" i="1" dirty="0" err="1">
                <a:solidFill>
                  <a:srgbClr val="212121"/>
                </a:solidFill>
                <a:effectLst/>
                <a:latin typeface="system-ui"/>
              </a:rPr>
              <a:t>health</a:t>
            </a:r>
            <a:r>
              <a:rPr lang="es-CO" b="0" i="1" dirty="0">
                <a:solidFill>
                  <a:srgbClr val="212121"/>
                </a:solidFill>
                <a:effectLst/>
                <a:latin typeface="system-ui"/>
              </a:rPr>
              <a:t> (London, </a:t>
            </a:r>
            <a:r>
              <a:rPr lang="es-CO" b="0" i="1" dirty="0" err="1">
                <a:solidFill>
                  <a:srgbClr val="212121"/>
                </a:solidFill>
                <a:effectLst/>
                <a:latin typeface="system-ui"/>
              </a:rPr>
              <a:t>England</a:t>
            </a:r>
            <a:r>
              <a:rPr lang="es-CO" b="0" i="1" dirty="0">
                <a:solidFill>
                  <a:srgbClr val="212121"/>
                </a:solidFill>
                <a:effectLst/>
                <a:latin typeface="system-ui"/>
              </a:rPr>
              <a:t>)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 </a:t>
            </a:r>
            <a:r>
              <a:rPr lang="es-CO" b="0" i="1" dirty="0">
                <a:solidFill>
                  <a:srgbClr val="212121"/>
                </a:solidFill>
                <a:effectLst/>
                <a:latin typeface="system-ui"/>
              </a:rPr>
              <a:t>15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, 1745506519844044. https://</a:t>
            </a:r>
            <a:r>
              <a:rPr lang="es-CO" b="0" i="0" dirty="0" err="1">
                <a:solidFill>
                  <a:srgbClr val="212121"/>
                </a:solidFill>
                <a:effectLst/>
                <a:latin typeface="system-ui"/>
              </a:rPr>
              <a:t>doi.org</a:t>
            </a:r>
            <a:r>
              <a:rPr lang="es-CO" b="0" i="0" dirty="0">
                <a:solidFill>
                  <a:srgbClr val="212121"/>
                </a:solidFill>
                <a:effectLst/>
                <a:latin typeface="system-ui"/>
              </a:rPr>
              <a:t>/10.1177/1745506519844044</a:t>
            </a:r>
            <a:r>
              <a:rPr lang="es-ES_tradnl" noProof="0" dirty="0"/>
              <a:t>. 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445F1C4-79B9-60ED-5AD0-C7DC56E5F96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60679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 exploraremos las competencias básicas en SMAPS y las pondremos en práctica.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72B82C1-1375-EAE5-4429-18C4AFFDD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7BE88D0-3D4B-4B7B-F8C4-B3769D662F7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65619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SESIÓN 4 </a:t>
            </a:r>
            <a:br>
              <a:rPr lang="en-GB" b="1" dirty="0"/>
            </a:br>
            <a:r>
              <a:rPr lang="en-GB" b="1" dirty="0"/>
              <a:t>DURACIÓN: 1h30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62CCF9A-EDEB-04D2-AEEB-03D97B5FB8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B114FD4-5E38-812B-B512-5FF2CF1F2A5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02395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i="1" noProof="0" dirty="0"/>
              <a:t>Las competencias comunicativas son un conjunto de habilidades necesarias al prestar servicios de SMAPS.</a:t>
            </a:r>
          </a:p>
          <a:p>
            <a:r>
              <a:rPr lang="es-ES_tradnl" i="1" noProof="0" dirty="0"/>
              <a:t>¿Qué otras habilidades o competencias deben tener los/as asistentes sociales para ofrecer servicios de SMAPS?</a:t>
            </a:r>
          </a:p>
          <a:p>
            <a:r>
              <a:rPr lang="es-ES_tradnl" noProof="0" dirty="0"/>
              <a:t>Escriba las respuestas en la pizarra/rotafolio.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48349BE-2455-2D26-5805-1E325EF64D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9EC9C71-CCA7-0AD6-01CA-61473C3CB44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3532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Ya hemos visto y practicado competencias comunicativas en el Módulo 3: Comunicación con menores: niños, niñas y adolescentes.</a:t>
            </a:r>
          </a:p>
          <a:p>
            <a:r>
              <a:rPr lang="es-ES_tradnl" i="1" noProof="0" dirty="0"/>
              <a:t>En esta sesión continuaremos explorando otras competencias en SMAPS.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1F79339-A72C-8094-98EC-4EBCCD382B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704C1CF-46B0-3F41-ADC0-C8E121679DC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6520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  <a:endParaRPr lang="es-ES_tradnl" noProof="0" dirty="0"/>
          </a:p>
          <a:p>
            <a:r>
              <a:rPr lang="es-ES_tradnl" i="1" noProof="0" dirty="0"/>
              <a:t>Además de contar con competencias comunicativas, los/as asistentes sociales también deben ser capaces de responder y comunicarse con empatía.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b="1" i="1" noProof="0" dirty="0"/>
              <a:t>Ser objetivos y reconocer nuestras perspectivas: </a:t>
            </a:r>
          </a:p>
          <a:p>
            <a:pPr lvl="1"/>
            <a:r>
              <a:rPr lang="es-ES_tradnl" i="1" noProof="0" dirty="0"/>
              <a:t>Esto significa comprender el punto de vista de los demás, intentar comprender cómo perciben las cosas. </a:t>
            </a:r>
          </a:p>
          <a:p>
            <a:pPr lvl="1"/>
            <a:r>
              <a:rPr lang="es-ES_tradnl" i="1" noProof="0" dirty="0"/>
              <a:t>También significa reconocer que sus puntos de vista y perspectivas son su verdad - y no obligar a los menores o a sus familias a ver las cosas de otra manera (p. ej., no tener una actitud impositiva). </a:t>
            </a:r>
          </a:p>
          <a:p>
            <a:r>
              <a:rPr lang="es-ES_tradnl" b="1" i="1" noProof="0" dirty="0"/>
              <a:t>No juzgar ni ser prejuiciosos: </a:t>
            </a:r>
          </a:p>
          <a:p>
            <a:pPr lvl="1"/>
            <a:r>
              <a:rPr lang="es-ES_tradnl" i="1" noProof="0" dirty="0"/>
              <a:t>Nunca juzgar de forma injusta a los clientes por la forma en que vemos las cosas o por nuestras creencias, ni siquiera al enterarnos de asuntos y problemas de los clientes que desafíen nuestras normas y posturas socioculturales y morales.</a:t>
            </a:r>
          </a:p>
          <a:p>
            <a:pPr lvl="1"/>
            <a:r>
              <a:rPr lang="es-ES_tradnl" i="1" noProof="0" dirty="0"/>
              <a:t>Recordar que, aunque no estemos de acuerdo con sus decisiones o creencias, debemos reconocer sus sentimientos, reacciones y experiencias.</a:t>
            </a:r>
          </a:p>
          <a:p>
            <a:r>
              <a:rPr lang="es-ES_tradnl" b="1" i="1" noProof="0" dirty="0"/>
              <a:t>Reconocer las emociones de los demás: </a:t>
            </a:r>
          </a:p>
          <a:p>
            <a:pPr lvl="1"/>
            <a:r>
              <a:rPr lang="es-ES_tradnl" i="1" noProof="0" dirty="0"/>
              <a:t>Los niños, niñas y adolescentes pueden compartir sus emociones, pero si eso no sucede, es importante que... </a:t>
            </a:r>
          </a:p>
          <a:p>
            <a:pPr lvl="1"/>
            <a:r>
              <a:rPr lang="es-ES_tradnl" i="1" noProof="0" dirty="0"/>
              <a:t>Los/as asistentes sociales puedan identificar las emociones de los menores analizando el tono de su voz, su postura, las expresiones faciales.</a:t>
            </a:r>
          </a:p>
          <a:p>
            <a:r>
              <a:rPr lang="es-ES_tradnl" b="1" i="1" noProof="0" dirty="0"/>
              <a:t>Responder en función de las emociones percibidas: </a:t>
            </a:r>
          </a:p>
          <a:p>
            <a:pPr lvl="1"/>
            <a:r>
              <a:rPr lang="es-ES_tradnl" i="1" noProof="0" dirty="0"/>
              <a:t>Responder en función de las emociones que percibimos no significa suponer cómo se sienten los demás. </a:t>
            </a:r>
          </a:p>
          <a:p>
            <a:pPr lvl="1"/>
            <a:r>
              <a:rPr lang="es-ES_tradnl" i="1" noProof="0" dirty="0"/>
              <a:t>Por el contrario, significa intentar expresarles que comprendemos su situación y validamos sus sentimientos y experiencias. </a:t>
            </a:r>
          </a:p>
          <a:p>
            <a:pPr lvl="1"/>
            <a:r>
              <a:rPr lang="es-ES_tradnl" i="1" noProof="0" dirty="0"/>
              <a:t>Podemos usar expresiones como “debe de ser muy duro para ti...” o “Es completamente normal que te sientas así por eso”.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DBA2BA0-6961-4D30-44A5-C927962B92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1F318C4-759D-F3F7-B388-583432F0A7A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961448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Hoy exploraremos cuatro técnicas muy útiles para responder /comunicarnos con empatía.</a:t>
            </a:r>
          </a:p>
          <a:p>
            <a:r>
              <a:rPr lang="es-ES_tradnl" noProof="0" dirty="0"/>
              <a:t>Normalizar  </a:t>
            </a:r>
          </a:p>
          <a:p>
            <a:pPr lvl="1"/>
            <a:r>
              <a:rPr lang="es-ES_tradnl" i="1" noProof="0" dirty="0"/>
              <a:t>¿Alguien sabe qué significa “normalizar”?</a:t>
            </a:r>
          </a:p>
          <a:p>
            <a:pPr lvl="1"/>
            <a:r>
              <a:rPr lang="es-ES_tradnl" i="1" noProof="0" dirty="0"/>
              <a:t>Normalizar NO significa clasificar las reacciones de las personas como normales o no. Significa brindar apoyo emocional al menor diciéndole que su forma de reaccionar es normal y comprensible. </a:t>
            </a:r>
          </a:p>
          <a:p>
            <a:pPr lvl="1"/>
            <a:r>
              <a:rPr lang="es-ES_tradnl" i="1" noProof="0" dirty="0"/>
              <a:t>Para los menores es importante darse cuenta de que los demás comprenden sus reacciones y las humanizan, en especial, cuando muestran confusión o angustia por su comportamiento y emociones. </a:t>
            </a:r>
          </a:p>
          <a:p>
            <a:pPr lvl="1"/>
            <a:r>
              <a:rPr lang="es-ES_tradnl" i="1" noProof="0" dirty="0"/>
              <a:t>Si normalizamos sus emociones y reacciones, ayudaremos a los menores a sentir que sus reacciones o emociones son normales teniendo en cuenta el incidente/crisis que están atravesando.</a:t>
            </a:r>
          </a:p>
          <a:p>
            <a:r>
              <a:rPr lang="es-ES_tradnl" noProof="0" dirty="0"/>
              <a:t>Validar</a:t>
            </a:r>
          </a:p>
          <a:p>
            <a:pPr lvl="1"/>
            <a:r>
              <a:rPr lang="es-ES_tradnl" i="1" noProof="0" dirty="0"/>
              <a:t>¿Alguien sabe qué significa “validar”?</a:t>
            </a:r>
          </a:p>
          <a:p>
            <a:pPr lvl="1"/>
            <a:r>
              <a:rPr lang="es-ES_tradnl" i="1" noProof="0" dirty="0"/>
              <a:t>Validar quiere decir reconocer y aceptar los puntos de vista y perspectivas de los demás de forma explícita y concreta. Significa reconocer que su visión de las cosas es su verdad.</a:t>
            </a:r>
          </a:p>
          <a:p>
            <a:pPr lvl="1"/>
            <a:r>
              <a:rPr lang="es-ES_tradnl" i="1" noProof="0" dirty="0"/>
              <a:t>Validar implica recordarles que comprendemos sus emociones y comportamientos. </a:t>
            </a:r>
          </a:p>
          <a:p>
            <a:r>
              <a:rPr lang="es-ES_tradnl" noProof="0" dirty="0"/>
              <a:t>Generalizar</a:t>
            </a:r>
          </a:p>
          <a:p>
            <a:pPr lvl="1"/>
            <a:r>
              <a:rPr lang="es-ES_tradnl" noProof="0" dirty="0"/>
              <a:t>¿Alguien sabe lo que significa “generalizar”?</a:t>
            </a:r>
          </a:p>
          <a:p>
            <a:pPr lvl="1"/>
            <a:r>
              <a:rPr lang="es-ES_tradnl" i="1" noProof="0" dirty="0"/>
              <a:t>Nuestro objetivo debe ser ayudar al menor a darse cuenta de que sus reacciones no son inusuales y que otros niños/niñas/adolescentes pueden encontrarse en la misma situación. </a:t>
            </a:r>
          </a:p>
          <a:p>
            <a:pPr lvl="1"/>
            <a:r>
              <a:rPr lang="es-ES_tradnl" i="1" noProof="0" dirty="0"/>
              <a:t>También significa hacer lo anterior sin menospreciar sus experiencias personales. </a:t>
            </a:r>
          </a:p>
          <a:p>
            <a:pPr lvl="1"/>
            <a:r>
              <a:rPr lang="es-ES_tradnl" i="1" noProof="0" dirty="0"/>
              <a:t>Significa insistir en que no son los únicos que atraviesan esa situación, para ayudarles a mitigar su deseo de aislarse. Es importante recordarles en todo momento que no están solos. </a:t>
            </a:r>
          </a:p>
          <a:p>
            <a:r>
              <a:rPr lang="es-ES_tradnl" noProof="0" dirty="0"/>
              <a:t>Ayudar a superar sentimientos de culpa</a:t>
            </a:r>
          </a:p>
          <a:p>
            <a:pPr lvl="1"/>
            <a:r>
              <a:rPr lang="es-ES_tradnl" i="1" noProof="0" dirty="0"/>
              <a:t>Por último, puede ser muy valioso expresarle al menor que no tiene la culpa de su situación, y que tampoco debe culparse o responsabilizarse por lo ocurrido. </a:t>
            </a:r>
          </a:p>
          <a:p>
            <a:pPr lvl="1"/>
            <a:r>
              <a:rPr lang="es-ES_tradnl" i="1" noProof="0" dirty="0"/>
              <a:t>Es importante ayudarle a erradicas sentimientos de culpa.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46DA9ED-1949-7E11-F76C-360DC2540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7608343-A6D4-4EAD-3971-262A359A0C6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08220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noProof="0" dirty="0"/>
              <a:t>INTRODUCCIÓN</a:t>
            </a:r>
          </a:p>
          <a:p>
            <a:r>
              <a:rPr lang="es-ES_tradnl" sz="1100" noProof="0" dirty="0"/>
              <a:t>Divida a los/as participantes en parejas. </a:t>
            </a:r>
          </a:p>
          <a:p>
            <a:r>
              <a:rPr lang="es-ES_tradnl" sz="1100" i="1" noProof="0" dirty="0"/>
              <a:t>En parejas, decidan tu quién hará el papel de Amina, la niña, y quién será el/la asistente social.</a:t>
            </a:r>
            <a:endParaRPr lang="es-ES_tradnl" sz="1100" noProof="0" dirty="0"/>
          </a:p>
          <a:p>
            <a:r>
              <a:rPr lang="es-ES_tradnl" sz="1100" noProof="0" dirty="0"/>
              <a:t>Amina</a:t>
            </a:r>
            <a:endParaRPr lang="es-ES_tradnl" sz="1100" i="1" noProof="0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noProof="0" dirty="0"/>
              <a:t>Guíe a los/as participantes a la </a:t>
            </a:r>
            <a:r>
              <a:rPr lang="es-ES_tradnl" sz="1100" b="1" noProof="0" dirty="0"/>
              <a:t>página 65 del Cuaderno de ejercicios: Juego de rol: Practicar cómo responder con empatía</a:t>
            </a:r>
          </a:p>
          <a:p>
            <a:pPr lvl="1"/>
            <a:r>
              <a:rPr lang="es-ES_tradnl" sz="1100" noProof="0" dirty="0"/>
              <a:t>La mitad de los/as participantes asumirán el personaje de Amina. Deben leer el escenario 1. </a:t>
            </a:r>
          </a:p>
          <a:p>
            <a:pPr lvl="1"/>
            <a:r>
              <a:rPr lang="es-ES_tradnl" sz="1100" noProof="0" dirty="0"/>
              <a:t>La otra mitad debe leer el escenario 2.</a:t>
            </a:r>
          </a:p>
          <a:p>
            <a:pPr lvl="1"/>
            <a:r>
              <a:rPr lang="es-ES_tradnl" sz="1100" i="1" noProof="0" dirty="0"/>
              <a:t>Ahora, lean el escenario que les corresponda y piensen en su personaje.</a:t>
            </a:r>
          </a:p>
          <a:p>
            <a:r>
              <a:rPr lang="es-ES_tradnl" sz="1100" noProof="0" dirty="0"/>
              <a:t>Asistente social</a:t>
            </a:r>
          </a:p>
          <a:p>
            <a:pPr lvl="1"/>
            <a:r>
              <a:rPr lang="es-ES_tradnl" sz="1100" i="1" noProof="0" dirty="0"/>
              <a:t>Cierren sus cuadernos de ejercicios, ya que no podrán leer el escenario. </a:t>
            </a:r>
          </a:p>
          <a:p>
            <a:pPr lvl="1"/>
            <a:r>
              <a:rPr lang="es-ES_tradnl" sz="1100" i="1" noProof="0" dirty="0"/>
              <a:t>Su objetivo debe ser reconocer e identificar las emociones de sus compañeros/as durante el juego de rol.</a:t>
            </a:r>
          </a:p>
          <a:p>
            <a:pPr lvl="1"/>
            <a:r>
              <a:rPr lang="es-ES_tradnl" sz="1100" i="1" noProof="0" dirty="0"/>
              <a:t>Escenario:</a:t>
            </a:r>
          </a:p>
          <a:p>
            <a:pPr lvl="2"/>
            <a:r>
              <a:rPr lang="es-ES_tradnl" sz="1100" i="1" noProof="0" dirty="0"/>
              <a:t>Usted va a visitar a Amina y a su madre porque quiere remitir a la madre de Amina a un programa de capacitación que promueve la inserción laboral de mujeres. </a:t>
            </a:r>
          </a:p>
          <a:p>
            <a:pPr lvl="2"/>
            <a:r>
              <a:rPr lang="es-ES_tradnl" sz="1100" i="1" noProof="0" dirty="0"/>
              <a:t>Usted está ahí para presentarle el programa y plantear esta opción. </a:t>
            </a:r>
          </a:p>
          <a:p>
            <a:pPr lvl="2"/>
            <a:r>
              <a:rPr lang="es-ES_tradnl" sz="1100" i="1" noProof="0" dirty="0"/>
              <a:t>Debe poner en práctica su empatía al interactuar con Amina.</a:t>
            </a:r>
          </a:p>
          <a:p>
            <a:pPr lvl="2"/>
            <a:endParaRPr lang="es-ES_tradnl" sz="1100" b="1" noProof="0" dirty="0"/>
          </a:p>
          <a:p>
            <a:pPr marL="0" indent="0">
              <a:buNone/>
            </a:pPr>
            <a:r>
              <a:rPr lang="es-ES_tradnl" sz="1100" b="1" noProof="0" dirty="0"/>
              <a:t>ACTIVIDAD EN PAREJAS (15 minutos)</a:t>
            </a:r>
            <a:endParaRPr lang="es-ES_tradnl" sz="1100" noProof="0" dirty="0"/>
          </a:p>
          <a:p>
            <a:r>
              <a:rPr lang="es-ES_tradnl" sz="1100" noProof="0" dirty="0"/>
              <a:t>Dar 2-3 minutos a los/as participantes para pensar en sus personajes.</a:t>
            </a:r>
          </a:p>
          <a:p>
            <a:r>
              <a:rPr lang="es-ES_tradnl" sz="1100" noProof="0" dirty="0"/>
              <a:t>Dar 10 minutos a los/as participantes para realizar el juego de rol.</a:t>
            </a:r>
          </a:p>
          <a:p>
            <a:pPr marL="0" indent="0">
              <a:buNone/>
            </a:pPr>
            <a:endParaRPr lang="es-ES_tradnl" sz="1100" noProof="0" dirty="0"/>
          </a:p>
          <a:p>
            <a:pPr marL="0" indent="0">
              <a:buNone/>
            </a:pPr>
            <a:r>
              <a:rPr lang="es-ES_tradnl" sz="1100" b="1" noProof="0" dirty="0"/>
              <a:t>DEBATE GENERAL (15 minutos)</a:t>
            </a:r>
          </a:p>
          <a:p>
            <a:r>
              <a:rPr lang="es-ES_tradnl" sz="1100" i="1" noProof="0" dirty="0"/>
              <a:t>Preguntas para los/as asistentes sociales:</a:t>
            </a:r>
          </a:p>
          <a:p>
            <a:pPr lvl="1"/>
            <a:r>
              <a:rPr lang="es-ES_tradnl" sz="1100" i="1" noProof="0" dirty="0"/>
              <a:t>¿Qué emociones pudieron identificar en Amina?</a:t>
            </a:r>
          </a:p>
          <a:p>
            <a:pPr lvl="1"/>
            <a:r>
              <a:rPr lang="es-ES_tradnl" sz="1100" i="1" noProof="0" dirty="0"/>
              <a:t>¿Cuál fue su respuesta? ¿Presionaron a Amina y a su madre para hablarles sobre una posible remisión o prefirieron dejarlo para otro momento?</a:t>
            </a:r>
          </a:p>
          <a:p>
            <a:pPr lvl="1"/>
            <a:r>
              <a:rPr lang="es-ES_tradnl" sz="1100" i="1" noProof="0" dirty="0"/>
              <a:t>¿Qué fue difícil?</a:t>
            </a:r>
          </a:p>
          <a:p>
            <a:r>
              <a:rPr lang="es-ES_tradnl" sz="1100" i="1" noProof="0" dirty="0"/>
              <a:t>Preguntas para Amina:</a:t>
            </a:r>
          </a:p>
          <a:p>
            <a:pPr lvl="1"/>
            <a:r>
              <a:rPr lang="es-ES_tradnl" sz="1100" i="1" noProof="0" dirty="0"/>
              <a:t>¿El/la asistente social supo identificar su emoción? </a:t>
            </a:r>
          </a:p>
          <a:p>
            <a:pPr lvl="1"/>
            <a:r>
              <a:rPr lang="es-ES_tradnl" sz="1100" i="1" noProof="0" dirty="0"/>
              <a:t>¿Cuál fue su respuesta? ¿Cómo les hizo sentir? </a:t>
            </a:r>
          </a:p>
          <a:p>
            <a:r>
              <a:rPr lang="es-ES_tradnl" sz="1100" noProof="0" dirty="0"/>
              <a:t>Escriba las respuestas en la pizarra/rotafolio.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826841F-8988-303E-9DB0-D25865E120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B47229A-EB05-7DD3-3E76-C7A385AF022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EXPLICAR</a:t>
            </a:r>
          </a:p>
          <a:p>
            <a:r>
              <a:rPr lang="es-ES_tradnl" dirty="0"/>
              <a:t>Presente el contenido de la diapositiva.</a:t>
            </a:r>
          </a:p>
          <a:p>
            <a:r>
              <a:rPr lang="es-ES_tradnl" noProof="0" dirty="0"/>
              <a:t>Recuérdele a los/as participantes:</a:t>
            </a:r>
          </a:p>
          <a:p>
            <a:pPr lvl="1"/>
            <a:r>
              <a:rPr lang="es-ES_tradnl" noProof="0" dirty="0"/>
              <a:t>Los acuerdos de aprendizaje;</a:t>
            </a:r>
            <a:r>
              <a:rPr lang="es-ES_tradnl" dirty="0"/>
              <a:t> </a:t>
            </a:r>
          </a:p>
          <a:p>
            <a:pPr lvl="1"/>
            <a:r>
              <a:rPr lang="es-ES_tradnl" noProof="0" dirty="0"/>
              <a:t>Aspectos prácticos como, por ejemplo, horario de los descansos/pausas, ubicación de los baños, etc.).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ACACAF7-2E29-A80E-5EE3-77D915635E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B45B1C9-DFB0-2765-C6EA-1C47449DA55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480403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A partir de estas recomendaciones, reconocer los aciertos y hacer sugerencias a quienes fueron asistentes sociales en el juego de rol en función de lo que hayan percibido.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9F907F8-445A-A391-50B7-02E9C51A8D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FD35B09-61DD-80E1-138B-D31EB511877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36888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A partir de estas recomendaciones, reconocer los aciertos y hacer sugerencias a quienes fueron asistentes sociales en el juego de rol en función de lo que hayan percibido.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D2C4807-A0F8-8B66-FC96-73FC41210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3DDD4CF-22F5-CFE0-D02C-849853EBA52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239722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PREPARACIÓN</a:t>
            </a:r>
          </a:p>
          <a:p>
            <a:r>
              <a:rPr lang="es-ES_tradnl" noProof="0" dirty="0"/>
              <a:t>Preparar algunos ejemplos para explicar lo siguiente, preferiblemente, partiendo de sus propias experiencias personales o profesionales.</a:t>
            </a:r>
          </a:p>
          <a:p>
            <a:r>
              <a:rPr lang="es-ES_tradnl" noProof="0" dirty="0"/>
              <a:t>Si no tiene ejemplos, puede utilizar los que se se plantean a continuación.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Al ofrecer servicios de SMAPS es fundamental enfocarse en el/la menor, identificar sus fortalezas y ayudarle a empoderarse para seguir construyendo una relación de confianza.</a:t>
            </a:r>
          </a:p>
          <a:p>
            <a:r>
              <a:rPr lang="es-ES_tradnl" noProof="0" dirty="0"/>
              <a:t>Comparta sus ejemplos:</a:t>
            </a:r>
          </a:p>
          <a:p>
            <a:pPr lvl="1"/>
            <a:r>
              <a:rPr lang="es-ES_tradnl" noProof="0" dirty="0"/>
              <a:t>Un ejemplo de respeto y reconocimiento las fortalezas.</a:t>
            </a:r>
          </a:p>
          <a:p>
            <a:pPr lvl="1"/>
            <a:r>
              <a:rPr lang="es-ES_tradnl" noProof="0" dirty="0"/>
              <a:t>Un ejemplo en el que estar presente tuvo un impacto positivo a nivel psicosocial.</a:t>
            </a:r>
          </a:p>
          <a:p>
            <a:pPr lvl="1"/>
            <a:r>
              <a:rPr lang="es-ES_tradnl" noProof="0" dirty="0"/>
              <a:t>Un ejemplo en el que haya sido real y honesto/a.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POSIBLES EJEMPLOS</a:t>
            </a:r>
          </a:p>
          <a:p>
            <a:r>
              <a:rPr lang="es-ES_tradnl" b="1" noProof="0" dirty="0"/>
              <a:t>Mostrar respeto, reconocer las fortalezas y recursos con los que cuentan los menores</a:t>
            </a:r>
          </a:p>
          <a:p>
            <a:pPr lvl="1"/>
            <a:r>
              <a:rPr lang="es-ES_tradnl" noProof="0" dirty="0"/>
              <a:t>Demostrar respeto a las niñas, niños y adolescentes sobrevivientes de violencia sexual. </a:t>
            </a:r>
          </a:p>
          <a:p>
            <a:pPr lvl="1"/>
            <a:r>
              <a:rPr lang="es-ES_tradnl" noProof="0" dirty="0"/>
              <a:t>Ofrecer apoyo, mostrar respeto y comprensión, y reconocer las fortalezas de los niños, niñas y adolescentes que manifiestan tener una baja autoestima (“Hay algo que está mal en mí, soy un/a inútil,...”).</a:t>
            </a:r>
          </a:p>
          <a:p>
            <a:r>
              <a:rPr lang="es-ES_tradnl" b="1" noProof="0" dirty="0"/>
              <a:t>Estar presentes</a:t>
            </a:r>
          </a:p>
          <a:p>
            <a:pPr lvl="1"/>
            <a:r>
              <a:rPr lang="es-ES_tradnl" noProof="0" dirty="0"/>
              <a:t>Una adolescente embarazada tuvo que ir al médico para hacerse un chequeo.</a:t>
            </a:r>
          </a:p>
          <a:p>
            <a:pPr lvl="1"/>
            <a:r>
              <a:rPr lang="es-ES_tradnl" noProof="0" dirty="0"/>
              <a:t>Se sintió un poco asustada e intimidada.</a:t>
            </a:r>
          </a:p>
          <a:p>
            <a:pPr lvl="1"/>
            <a:r>
              <a:rPr lang="es-ES_tradnl" noProof="0" dirty="0"/>
              <a:t>Como asistente social, la tomé de la mano.</a:t>
            </a:r>
          </a:p>
          <a:p>
            <a:pPr lvl="1"/>
            <a:r>
              <a:rPr lang="es-ES_tradnl" noProof="0" dirty="0"/>
              <a:t>Estuve presente, aunque no haya dicho mucho.</a:t>
            </a:r>
          </a:p>
          <a:p>
            <a:r>
              <a:rPr lang="es-ES_tradnl" b="1" noProof="0" dirty="0"/>
              <a:t>Ser reales y honestos/as</a:t>
            </a:r>
          </a:p>
          <a:p>
            <a:pPr lvl="1"/>
            <a:r>
              <a:rPr lang="es-ES_tradnl" noProof="0" dirty="0"/>
              <a:t>Si un cliente nos cuenta una experiencia terrible, podemos responderle: “¡Vaya! Debe haber sido muy difícil para ti. Sinceramente, no sé qué decir, pero me alegro de que hayas podido contármelo”.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4A439AA-D4D9-ED5E-3588-3BD21A9DC3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4EF3266-7FFC-B07D-C3BF-CB20D05F520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425840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INTRODUCCIÓN</a:t>
            </a:r>
          </a:p>
          <a:p>
            <a:r>
              <a:rPr lang="es-ES_tradnl" dirty="0"/>
              <a:t>Guíe a los/as participantes a la </a:t>
            </a:r>
            <a:r>
              <a:rPr lang="es-ES_tradnl" b="1" dirty="0"/>
              <a:t>página 66 del Cuaderno de ejercicios: Actitudes centradas en el/la menor: Ejemplos</a:t>
            </a:r>
          </a:p>
          <a:p>
            <a:r>
              <a:rPr lang="es-ES_tradnl" i="1" dirty="0"/>
              <a:t>Pensar en ejemplos concretos de:</a:t>
            </a:r>
          </a:p>
          <a:p>
            <a:pPr lvl="1"/>
            <a:r>
              <a:rPr lang="es-ES_tradnl" i="1" dirty="0"/>
              <a:t>Competencias y actitudes positivas.</a:t>
            </a:r>
          </a:p>
          <a:p>
            <a:pPr lvl="1"/>
            <a:r>
              <a:rPr lang="es-ES_tradnl" i="1" dirty="0"/>
              <a:t>Formas en las que hayan aplicado estas competencias anteriormente. </a:t>
            </a:r>
          </a:p>
          <a:p>
            <a:r>
              <a:rPr lang="es-ES_tradnl" i="1" dirty="0"/>
              <a:t>Escriban sus respuestas en el cuaderno de ejercicios.</a:t>
            </a:r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/>
              <a:t>ACTIVIDAD INDIVIDUAL (10 minutos)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b="1" dirty="0"/>
              <a:t>DEBATE GENERAL (10 minutos)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noProof="0" dirty="0"/>
              <a:t>Invite a algunos/as participantes a compartir sus respuestas.</a:t>
            </a:r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BA83DBB-1199-BED4-0E2D-189E39FCB0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E73A894E-14EF-8144-D610-71413149D40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4521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Los/as asistentes sociales pueden brindar apoyo en la toma de decisiones:</a:t>
            </a:r>
          </a:p>
          <a:p>
            <a:pPr lvl="1"/>
            <a:r>
              <a:rPr lang="es-ES_tradnl" i="1" noProof="0" dirty="0"/>
              <a:t>Compartiendo información</a:t>
            </a:r>
          </a:p>
          <a:p>
            <a:pPr lvl="1"/>
            <a:r>
              <a:rPr lang="es-ES_tradnl" i="1" noProof="0" dirty="0"/>
              <a:t>Ofreciendo alternativas</a:t>
            </a:r>
          </a:p>
          <a:p>
            <a:pPr lvl="1"/>
            <a:r>
              <a:rPr lang="es-ES_tradnl" i="1" noProof="0" dirty="0"/>
              <a:t>Explorando esas opciones con los menores, sus pares o cuidadores. </a:t>
            </a:r>
          </a:p>
          <a:p>
            <a:r>
              <a:rPr lang="es-ES_tradnl" i="1" noProof="0" dirty="0"/>
              <a:t>Los/as asistentes sociales no debe decirle ni al menor ni a su padre o cuidador lo que tienen que hacer. </a:t>
            </a:r>
          </a:p>
          <a:p>
            <a:pPr lvl="1"/>
            <a:r>
              <a:rPr lang="es-ES_tradnl" i="1" noProof="0" dirty="0"/>
              <a:t>No intente tomar decisiones por ellos.</a:t>
            </a:r>
          </a:p>
          <a:p>
            <a:pPr lvl="1"/>
            <a:r>
              <a:rPr lang="es-ES_tradnl" i="1" noProof="0" dirty="0"/>
              <a:t>Al decidir por ellos/as, no está empoderándolos/as.</a:t>
            </a:r>
          </a:p>
          <a:p>
            <a:pPr lvl="1"/>
            <a:r>
              <a:rPr lang="es-ES_tradnl" i="1" noProof="0" dirty="0"/>
              <a:t>Es importante reconocer que ellos son quienes mejor conocen su situación y quienes tienen la capacidad de decidir por sí mismos.</a:t>
            </a:r>
          </a:p>
          <a:p>
            <a:r>
              <a:rPr lang="es-ES_tradnl" i="1" noProof="0" dirty="0"/>
              <a:t>En ocasiones, los menores, padres o cuidadores no están buscando consejo, sino simplemente encontrar alguien con quien compartir su experiencia/situación. </a:t>
            </a:r>
          </a:p>
          <a:p>
            <a:pPr lvl="1"/>
            <a:r>
              <a:rPr lang="es-ES_tradnl" i="1" noProof="0" dirty="0"/>
              <a:t>Asegúrese de que se sienten escuchados/as y validados/as.</a:t>
            </a:r>
          </a:p>
          <a:p>
            <a:pPr lvl="1"/>
            <a:r>
              <a:rPr lang="es-ES_tradnl" i="1" noProof="0" dirty="0"/>
              <a:t>Demuestre su interés haciéndoles preguntas.</a:t>
            </a:r>
          </a:p>
          <a:p>
            <a:pPr lvl="1"/>
            <a:r>
              <a:rPr lang="es-ES_tradnl" i="1" noProof="0" dirty="0"/>
              <a:t>Recuérdeles sus fortalezas para ayudarles a ganar confianza.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C5007CD-9BE8-2DC6-CDC1-0188B9AFC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9440F0F-1DD3-76BC-BA76-B78A617833E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68742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consejos en construcciones negativas (p. ej., que empiecen con “NO…(X)” puede parecer como si estuviéramos haciendo una crítica. Al hacer esto,</a:t>
            </a:r>
          </a:p>
          <a:p>
            <a:pPr lvl="1"/>
            <a:r>
              <a:rPr lang="es-ES_tradnl" i="1" noProof="0" dirty="0"/>
              <a:t>No reconocemos que son ellos/as quienes mejor conocen su situación y lo que podría ser de ayuda.</a:t>
            </a:r>
          </a:p>
          <a:p>
            <a:pPr lvl="1"/>
            <a:r>
              <a:rPr lang="es-ES_tradnl" i="1" noProof="0" dirty="0"/>
              <a:t>Por desgracia, damos a entender que por ser asistentes sociales sabemos más que los demás.</a:t>
            </a:r>
          </a:p>
          <a:p>
            <a:pPr lvl="1"/>
            <a:r>
              <a:rPr lang="es-ES_tradnl" i="1" noProof="0" dirty="0"/>
              <a:t>Esto puede hacer que el/la niño/a, padre o cuidador se sientan incomprendidos, no escuchados, o incluso, irrespetados, lo cual es perjudicial para la relación.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507DEBA-7CE5-EA92-1F79-B1D0B88353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7CC6B94-525A-8765-E7E5-58051B4D2EB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56262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4 </a:t>
            </a:r>
            <a:br>
              <a:rPr lang="es-ES_tradnl" b="1" noProof="0" dirty="0"/>
            </a:br>
            <a:r>
              <a:rPr lang="es-ES_tradnl" b="1" noProof="0" dirty="0"/>
              <a:t>DURACIÓN: 0h45</a:t>
            </a:r>
          </a:p>
          <a:p>
            <a:pPr marL="0" indent="0">
              <a:buNone/>
            </a:pPr>
            <a:r>
              <a:rPr lang="es-ES_tradnl" b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Los/as asistentes sociales puede prestar primeros auxilios psicológicos (PAP) en crisis, emergencias o después de un acontecimiento traumático.</a:t>
            </a:r>
          </a:p>
          <a:p>
            <a:r>
              <a:rPr lang="es-ES_tradnl" i="1" noProof="0" dirty="0"/>
              <a:t>En esta sesión veremos los primeros auxilios psicológicos que los/as asistentes sociales pueden ofrecer a los menores y sus familias.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(10 minutos)</a:t>
            </a:r>
          </a:p>
          <a:p>
            <a:r>
              <a:rPr lang="es-ES_tradnl" i="1" noProof="0" dirty="0"/>
              <a:t>¿Por qué son importantes los primeros auxilios psicológicos en la gestión de casos?</a:t>
            </a:r>
          </a:p>
          <a:p>
            <a:pPr lvl="1"/>
            <a:r>
              <a:rPr lang="es-ES_tradnl" i="1" noProof="0" dirty="0"/>
              <a:t>Los PAP pueden prestarse cuando alguien se encuentra en peligro/riesgo.</a:t>
            </a:r>
          </a:p>
          <a:p>
            <a:pPr lvl="1"/>
            <a:r>
              <a:rPr lang="es-ES_tradnl" i="1" noProof="0" dirty="0"/>
              <a:t>Muchos de los/as menores que reciben ayuda a través de la gestión de casos corren riesgo o son sobrevivientes de violencia, abusos o explotación. </a:t>
            </a:r>
          </a:p>
          <a:p>
            <a:pPr lvl="1"/>
            <a:r>
              <a:rPr lang="es-ES_tradnl" i="1" noProof="0" dirty="0"/>
              <a:t>Una de las competencias clave en los/as asistentes sociales es prestar primeros auxilios psicológicos.</a:t>
            </a:r>
          </a:p>
          <a:p>
            <a:r>
              <a:rPr lang="es-ES_tradnl" i="1" noProof="0" dirty="0"/>
              <a:t>¿Cuáles son los beneficios de los primeros auxilios psicológicos?</a:t>
            </a:r>
          </a:p>
          <a:p>
            <a:pPr lvl="1"/>
            <a:r>
              <a:rPr lang="es-ES_tradnl" i="1" noProof="0" dirty="0"/>
              <a:t>Los PAP ayudan a prevenir los problemas psicológicos que, a corto y largo plazo, pueden convertirse en episodios de angustia y/o traumas. Asimismo, favorecen comportamientos adaptativos y habilidades para hacer frente a situaciones difíciles. </a:t>
            </a:r>
          </a:p>
          <a:p>
            <a:pPr lvl="1"/>
            <a:r>
              <a:rPr lang="es-ES_tradnl" i="1" noProof="0" dirty="0"/>
              <a:t>Aunque muchos menores pueden superar acontecimientos angustiosos sin desarrollar problemas de salud mental a largo plazo y pueden recuperarse por sí mismos, si reciben apoyo desde el principio, su riesgo de desarrollar problemas de salud mental a largo plazo disminuye drásticamente.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506C255-8A7F-704F-95E3-ECDAF2776A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5AF6876-C254-DE12-6439-57228D534F4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67 del Cuaderno de ejercicios: Primeros auxilios psicológicos</a:t>
            </a:r>
          </a:p>
          <a:p>
            <a:r>
              <a:rPr lang="es-ES_tradnl" i="1" noProof="0" dirty="0"/>
              <a:t>Lean cada afirmación y decidan si es verdadera o falsa.  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ACTIVIDAD INDIVIDUAL (10 minutos)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noProof="0" dirty="0"/>
              <a:t>Pídales que compartan, una a una, sus respuestas.</a:t>
            </a:r>
          </a:p>
          <a:p>
            <a:r>
              <a:rPr lang="es-ES_tradnl" noProof="0" dirty="0"/>
              <a:t>Invite a los/as participantes a alzar la mano para decir:</a:t>
            </a:r>
          </a:p>
          <a:p>
            <a:pPr lvl="1"/>
            <a:r>
              <a:rPr lang="es-ES_tradnl" noProof="0" dirty="0"/>
              <a:t>Si piensan que la afirmación es verdadera.</a:t>
            </a:r>
          </a:p>
          <a:p>
            <a:pPr lvl="1"/>
            <a:r>
              <a:rPr lang="es-ES_tradnl" noProof="0" dirty="0"/>
              <a:t>Si piensan que es falsa.</a:t>
            </a:r>
          </a:p>
          <a:p>
            <a:r>
              <a:rPr lang="es-ES_tradnl" noProof="0" dirty="0"/>
              <a:t>Complemente y matice a partir de las siguientes respuestas.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r>
              <a:rPr lang="es-ES_tradnl" noProof="0" dirty="0"/>
              <a:t>Los PAP implican consolar a quienes están en apuros y ayudarles a sentirse seguros/as y tranquilos/as = Verdadero</a:t>
            </a:r>
          </a:p>
          <a:p>
            <a:r>
              <a:rPr lang="es-ES_tradnl" noProof="0" dirty="0"/>
              <a:t>Los PAP deben ser prestados únicamente por profesionales = Falso</a:t>
            </a:r>
          </a:p>
          <a:p>
            <a:r>
              <a:rPr lang="es-ES_tradnl" noProof="0" dirty="0"/>
              <a:t>Los PAP implican escuchar a la gente, y no presionarla para que hable = Verdadero</a:t>
            </a:r>
          </a:p>
          <a:p>
            <a:r>
              <a:rPr lang="es-ES_tradnl" noProof="0" dirty="0"/>
              <a:t>Los PAP se refieren a la asesoría profesional de un/a psicólogo/a = Falso</a:t>
            </a:r>
          </a:p>
          <a:p>
            <a:r>
              <a:rPr lang="es-ES_tradnl" noProof="0" dirty="0"/>
              <a:t>Los PAP sirven para disponer de toda la información sobre el evento o situación traumática de forma inmediata = Falso </a:t>
            </a:r>
          </a:p>
          <a:p>
            <a:r>
              <a:rPr lang="es-ES_tradnl" noProof="0" dirty="0"/>
              <a:t>Los PAP son una intervención médica psiquiatría = Falso</a:t>
            </a:r>
          </a:p>
          <a:p>
            <a:r>
              <a:rPr lang="es-ES_tradnl" noProof="0" dirty="0"/>
              <a:t>Los PAP implican pedir a las personas información detallada sobre lo sucedido = Falso</a:t>
            </a:r>
          </a:p>
          <a:p>
            <a:r>
              <a:rPr lang="es-ES_tradnl" noProof="0" dirty="0"/>
              <a:t>Los PAP tienen por objetivo reconfortar a las personas y ayudarles a recobrar la tranquilidad = Verdadero </a:t>
            </a:r>
          </a:p>
          <a:p>
            <a:r>
              <a:rPr lang="es-ES_tradnl" noProof="0" dirty="0"/>
              <a:t>Los PAP implican pedir a la persona que analice lo ocurrido = Falso</a:t>
            </a:r>
          </a:p>
          <a:p>
            <a:r>
              <a:rPr lang="es-ES_tradnl" noProof="0" dirty="0"/>
              <a:t>Los PAP nos permiten cubrir necesidades básicas inmediatas, como acceso a la alimentación y al agua, una manta o un lugar temporal donde alojarse = Verdadero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0CD0985-CAD8-C1E9-6F76-D1B68922DF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625E9FE-3CBE-4913-4436-1AC286EA816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97979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B4A4BEC-9194-C148-8537-DBC4764CFF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9D69F1E-4BC8-3EA8-DB14-059E457D4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7332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  </a:t>
            </a:r>
          </a:p>
          <a:p>
            <a:r>
              <a:rPr lang="es-ES_tradnl" i="1" noProof="0" dirty="0"/>
              <a:t>Los PAP pueden resumirse en 3 acciones clave: observar, escuchar y conectar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1230F16-5985-E767-17EE-0020E5AEB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2D8E94D-2721-1473-3A36-099AAE5A5E6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1104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BFD2AA1-446B-B06B-5995-8482CA7BEB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B01BF64-FE6B-EA6C-575E-CD44F8EEB32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67505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Para empezar, hay que observar el entorno e identificar a aquellos menores con necesidades básicas no cubiertas. </a:t>
            </a:r>
          </a:p>
          <a:p>
            <a:pPr lvl="1"/>
            <a:r>
              <a:rPr lang="es-ES_tradnl" i="1" noProof="0" dirty="0"/>
              <a:t>P. ej., heridos graves que necesitan atención médica urgente, protección frente a las inclemencias del tiempo, ropa, protección frente a la discriminación y la violencia..</a:t>
            </a:r>
          </a:p>
          <a:p>
            <a:r>
              <a:rPr lang="es-ES_tradnl" i="1" noProof="0" dirty="0"/>
              <a:t>Sin embargo, cabe recordar que no todas las necesidades básicas son obvias.</a:t>
            </a:r>
          </a:p>
          <a:p>
            <a:pPr lvl="1"/>
            <a:r>
              <a:rPr lang="es-ES_tradnl" i="1" noProof="0" dirty="0"/>
              <a:t>No siempre basta con observar el entorno para identificar a los menores o cuidadores que necesitan ayuda inmediata. </a:t>
            </a:r>
          </a:p>
          <a:p>
            <a:r>
              <a:rPr lang="es-ES_tradnl" i="1" noProof="0" dirty="0"/>
              <a:t>Después de observar el entorno para identificar a menores con necesidades básicas no cubiertas, debemos buscar señales de angustia. </a:t>
            </a:r>
          </a:p>
          <a:p>
            <a:pPr lvl="1"/>
            <a:r>
              <a:rPr lang="es-ES_tradnl" i="1" noProof="0" dirty="0"/>
              <a:t>En este módulo hemos visto distintas reacciones habituales en niños que experimentan angustia. </a:t>
            </a:r>
          </a:p>
          <a:p>
            <a:pPr lvl="1"/>
            <a:r>
              <a:rPr lang="es-ES_tradnl" i="1" noProof="0" dirty="0"/>
              <a:t>Teniendo en cuenta las reacciones que identifique, seleccione a los menores y cuidadores que crea que podrían beneficiarse al recibir PAP.</a:t>
            </a:r>
          </a:p>
          <a:p>
            <a:r>
              <a:rPr lang="es-ES_tradnl" i="1" noProof="0" dirty="0"/>
              <a:t>Si identifica a menores o cuidadores que requieren apoyo inmediato tras una crisis o un incidente traumático,</a:t>
            </a:r>
          </a:p>
          <a:p>
            <a:pPr lvl="1"/>
            <a:r>
              <a:rPr lang="es-ES_tradnl" i="1" noProof="0" dirty="0"/>
              <a:t>Acérquese adecuadamente, sin ejercer presión.</a:t>
            </a:r>
          </a:p>
          <a:p>
            <a:pPr lvl="1"/>
            <a:r>
              <a:rPr lang="es-ES_tradnl" i="1" noProof="0" dirty="0"/>
              <a:t>Una vez en contacto, empiece por escuchar.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FA7EF17-35E4-054C-5F40-3064911468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4D6FF57-67EE-E902-19B3-198D10A78E6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9260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Es importante tener en cuenta que a las personas que están angustiadas les puede costar describir sus necesidades de forma clara. </a:t>
            </a:r>
          </a:p>
          <a:p>
            <a:r>
              <a:rPr lang="es-ES_tradnl" i="1" noProof="0" dirty="0"/>
              <a:t>Por eso debemos dejarles claro lo que podemos hacer y lo que no. </a:t>
            </a:r>
          </a:p>
          <a:p>
            <a:pPr lvl="1"/>
            <a:r>
              <a:rPr lang="es-ES_tradnl" i="1" noProof="0" dirty="0"/>
              <a:t>P. ej., los/as asistentes sociales no son personal médico ni especialistas en psicología.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Hoy hemos visto las cuatro características de la empatía: </a:t>
            </a:r>
            <a:r>
              <a:rPr lang="es-ES_tradnl" sz="1200" i="0" noProof="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ES_tradnl" sz="1200" i="0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s-ES_tradnl" sz="1200" i="0" dirty="0">
                <a:latin typeface="Arial" panose="020B0604020202020204" pitchFamily="34" charset="0"/>
                <a:cs typeface="Arial" panose="020B0604020202020204" pitchFamily="34" charset="0"/>
              </a:rPr>
              <a:t> objetivos y reconocer nuestras perspectivas</a:t>
            </a:r>
            <a:r>
              <a:rPr lang="es-ES_tradnl" i="1" noProof="0" dirty="0"/>
              <a:t>, reconocer las emociones de los demás, no juzgar ni ser prejuiciosos, y responder en función de las emociones percibidas.</a:t>
            </a:r>
          </a:p>
          <a:p>
            <a:r>
              <a:rPr lang="es-ES_tradnl" i="1" noProof="0" dirty="0"/>
              <a:t>Ahora aprenderemos algunas técnicas para poner esto en práctica (p. ej., normalizar, validar, generalizar, ayudar a superar sentimientos de culpa).</a:t>
            </a:r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2E20AA-864D-2D2A-3A89-AA1688CFB1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53CD2DE-782C-DA7B-E83F-054A26658A4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33327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7092CE9-B468-C190-3915-B310347558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1FE95D1-C48C-34F7-FA8D-B37D8F478AC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727063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Es importante recordarles que NO están solos</a:t>
            </a:r>
          </a:p>
          <a:p>
            <a:pPr lvl="1"/>
            <a:r>
              <a:rPr lang="es-ES_tradnl" i="1" noProof="0" dirty="0"/>
              <a:t>Sentirse apoyado también implica saber que no estamos solos. </a:t>
            </a:r>
          </a:p>
          <a:p>
            <a:pPr lvl="1"/>
            <a:r>
              <a:rPr lang="es-ES_tradnl" i="1" noProof="0" dirty="0"/>
              <a:t>Debemos promover las relaciones de los/as menores con sus familias, cuidadores u otras personas que los cuidan y apoyan.</a:t>
            </a:r>
          </a:p>
          <a:p>
            <a:r>
              <a:rPr lang="es-ES_tradnl" i="1" noProof="0" dirty="0"/>
              <a:t>Debemos estar atentos a quienes nos rodean y podrían ser de ayuda</a:t>
            </a:r>
          </a:p>
          <a:p>
            <a:pPr lvl="1"/>
            <a:r>
              <a:rPr lang="es-ES_tradnl" i="1" noProof="0" dirty="0"/>
              <a:t>Tenga claras sus funciones y rol e intente conseguir ayuda para los menores y las familias que necesiten asistencia concreta. </a:t>
            </a:r>
          </a:p>
          <a:p>
            <a:pPr lvl="1"/>
            <a:r>
              <a:rPr lang="es-ES_tradnl" i="1" noProof="0" dirty="0"/>
              <a:t>Los menores heridos y sus cuidadores deben ser remitidos a servicios de atención médica inmediata. </a:t>
            </a:r>
          </a:p>
          <a:p>
            <a:pPr lvl="1"/>
            <a:r>
              <a:rPr lang="es-ES_tradnl" i="1" noProof="0" dirty="0"/>
              <a:t>Si los menores están separados o no acompañados, es fundamental ayudarles a reunirse con sus familias. Se deben seguir los protocolos de búsqueda y localización de familiares en casos de menores no acompañados.</a:t>
            </a:r>
          </a:p>
          <a:p>
            <a:pPr lvl="1"/>
            <a:r>
              <a:rPr lang="es-ES_tradnl" i="1" noProof="0" dirty="0"/>
              <a:t>Si un/a niño/a está muy angustiado/a, no lo deje solo/a y póngalo en contacto con un profesional si es posible.</a:t>
            </a:r>
          </a:p>
          <a:p>
            <a:r>
              <a:rPr lang="es-ES_tradnl" i="1" noProof="0" dirty="0"/>
              <a:t>Debemos garantizar el acceso a los servicios</a:t>
            </a:r>
          </a:p>
          <a:p>
            <a:pPr lvl="1"/>
            <a:r>
              <a:rPr lang="es-ES_tradnl" i="1" noProof="0" dirty="0"/>
              <a:t>Por tanto, es importante informales sobre las opciones disponibles.</a:t>
            </a:r>
          </a:p>
          <a:p>
            <a:pPr lvl="1"/>
            <a:r>
              <a:rPr lang="es-ES_tradnl" i="1" noProof="0" dirty="0"/>
              <a:t>Los menores deben poder comprender la información que les brindamos. Debemos expresarnos de forma clara y sencilla.</a:t>
            </a:r>
          </a:p>
          <a:p>
            <a:pPr lvl="1"/>
            <a:r>
              <a:rPr lang="es-ES_tradnl" i="1" noProof="0" dirty="0"/>
              <a:t>Es probable que los menores y sus cuidadores deseen obtener información sobre: </a:t>
            </a:r>
          </a:p>
          <a:p>
            <a:pPr lvl="2"/>
            <a:r>
              <a:rPr lang="es-ES_tradnl" i="1" noProof="0" dirty="0"/>
              <a:t>Los acontecido y su evolución</a:t>
            </a:r>
          </a:p>
          <a:p>
            <a:pPr lvl="2"/>
            <a:r>
              <a:rPr lang="es-ES_tradnl" i="1" noProof="0" dirty="0"/>
              <a:t>Cómo ponerse en contacto con familiares o seres queridos</a:t>
            </a:r>
          </a:p>
          <a:p>
            <a:pPr lvl="2"/>
            <a:r>
              <a:rPr lang="es-ES_tradnl" i="1" noProof="0" dirty="0"/>
              <a:t>Cómo protegerse y acceder a servicios básicos, etc.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8AA050E-AB11-6BC4-864C-46145F24E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8A3D071-CF9F-28F6-8DF5-EE3D23FA792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061012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17CDD8E-2088-3AA7-4D9C-9902559555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3A7CD80-3FFB-D940-4E21-CA9CFD3CA29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46269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Sobre los primeros auxilios psicológicos (PAP)</a:t>
            </a:r>
          </a:p>
          <a:p>
            <a:pPr lvl="1"/>
            <a:r>
              <a:rPr lang="es-ES_tradnl" i="1" noProof="0" dirty="0"/>
              <a:t>Los PAP se refieren a un conjunto de habilidades y competencias que se deben emplear durante e inmediatamente después de acontecimientos estresantes/traumáticos.</a:t>
            </a:r>
          </a:p>
          <a:p>
            <a:pPr lvl="1"/>
            <a:r>
              <a:rPr lang="es-ES_tradnl" i="1" noProof="0" dirty="0"/>
              <a:t>Ofrecer PAP puede ayudar a prevenir problemas de salud mental a corto y largo plazo que pueden manifestarse en menores y familias bajo angustia. </a:t>
            </a:r>
          </a:p>
          <a:p>
            <a:pPr lvl="1"/>
            <a:r>
              <a:rPr lang="es-ES_tradnl" i="1" noProof="0" dirty="0"/>
              <a:t>Los PAP son un enfoque de asistencia inmediata para atenuar el impacto del malestar o angustia psicológica a largo plazo.</a:t>
            </a:r>
          </a:p>
          <a:p>
            <a:r>
              <a:rPr lang="es-ES_tradnl" i="1" noProof="0" dirty="0"/>
              <a:t>Al prestar apoyo inmediato a menores que atraviesan dificultades es importante: </a:t>
            </a:r>
          </a:p>
          <a:p>
            <a:pPr lvl="1"/>
            <a:r>
              <a:rPr lang="es-ES_tradnl" i="1" noProof="0" dirty="0"/>
              <a:t>Identificar personas que necesiten apoyo inmediata, y analizar/observar el entorno para pensar en medidas de protección.</a:t>
            </a:r>
          </a:p>
          <a:p>
            <a:pPr lvl="1"/>
            <a:r>
              <a:rPr lang="es-ES_tradnl" i="1" noProof="0" dirty="0"/>
              <a:t>Escuchar y reconocer las preocupaciones de los menores y sus cuidadores.</a:t>
            </a:r>
          </a:p>
          <a:p>
            <a:pPr lvl="1"/>
            <a:r>
              <a:rPr lang="es-ES_tradnl" i="1" noProof="0" dirty="0"/>
              <a:t>Poner en contacto a los menores y cuidadores con personas, recursos y proveedores de servicios que puedan responder adecuadamente a sus necesidades.</a:t>
            </a:r>
          </a:p>
          <a:p>
            <a:r>
              <a:rPr lang="es-ES_tradnl" i="1" noProof="0" dirty="0"/>
              <a:t>Los servicios de gestión de casos y los PAP persiguen objetivos similares: responder a las necesidades y aumentar el bienestar psicosocial de los menores y su entorno.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  <a:p>
            <a:r>
              <a:rPr lang="es-ES_tradnl" i="1" noProof="0" dirty="0"/>
              <a:t>En la próxima sesión concluiremos este módulo.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3FECA5C-D7D5-C2E0-3302-39A249C710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C170A31-5C3A-F3A6-8FE2-998EF5ACB88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131053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5 </a:t>
            </a:r>
            <a:br>
              <a:rPr lang="es-ES_tradnl" b="1" noProof="0" dirty="0"/>
            </a:br>
            <a:r>
              <a:rPr lang="es-ES_tradnl" b="1" noProof="0" dirty="0"/>
              <a:t>DURACIÓN: 0h30</a:t>
            </a:r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D68F3B4-4C99-D8C6-8702-4509D2C386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A668A50-F3C5-B4F4-2101-C12AC6F4352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114488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dirty="0">
                <a:sym typeface="Arial"/>
              </a:rPr>
              <a:t>INTRODUCCIÓN</a:t>
            </a:r>
          </a:p>
          <a:p>
            <a:r>
              <a:rPr lang="es-ES_tradnl" sz="1100" dirty="0">
                <a:sym typeface="Arial"/>
              </a:rPr>
              <a:t>Guíe a los participantes a la </a:t>
            </a:r>
            <a:r>
              <a:rPr lang="es-ES_tradnl" sz="1100" b="1" dirty="0">
                <a:sym typeface="Arial"/>
              </a:rPr>
              <a:t>página 68 del Cuaderno de ejercicios: Objetivos de aprendizaje</a:t>
            </a:r>
          </a:p>
          <a:p>
            <a:r>
              <a:rPr lang="es-ES_tradnl" sz="1100" i="1" noProof="0" dirty="0">
                <a:sym typeface="Arial"/>
              </a:rPr>
              <a:t>Ahora nos dedicaremos a repasar los objetivos de aprendizaje (Consultar la </a:t>
            </a:r>
            <a:r>
              <a:rPr lang="es-ES_tradnl" sz="1100" b="1" i="1" noProof="0" dirty="0">
                <a:sym typeface="Arial"/>
              </a:rPr>
              <a:t>página 59 del</a:t>
            </a:r>
            <a:r>
              <a:rPr lang="es-ES_tradnl" sz="1100" i="1" noProof="0" dirty="0">
                <a:sym typeface="Arial"/>
              </a:rPr>
              <a:t> </a:t>
            </a:r>
            <a:r>
              <a:rPr lang="es-ES_tradnl" sz="1100" b="1" i="1" noProof="0" dirty="0">
                <a:sym typeface="Arial"/>
              </a:rPr>
              <a:t>Cuaderno de ejercicios</a:t>
            </a:r>
            <a:r>
              <a:rPr lang="es-ES_tradnl" sz="1100" i="1" noProof="0" dirty="0">
                <a:sym typeface="Arial"/>
              </a:rPr>
              <a:t>) y a reflexionar sobre los logros alcanzados al final de esta formación.</a:t>
            </a:r>
            <a:endParaRPr lang="es-ES_tradnl" sz="1100" i="1" dirty="0">
              <a:sym typeface="Arial"/>
            </a:endParaRPr>
          </a:p>
          <a:p>
            <a:r>
              <a:rPr lang="es-ES_tradnl" sz="1100" i="1" noProof="0" dirty="0">
                <a:sym typeface="Arial"/>
              </a:rPr>
              <a:t>Es posible que para alcanzar todos los objetivos de aprendizaje necesitemos más información, más apoyo del supervisor o más tiempo para poner en práctica lo aprendido.</a:t>
            </a:r>
          </a:p>
          <a:p>
            <a:r>
              <a:rPr lang="es-ES_tradnl" sz="1100" i="1" noProof="0" dirty="0">
                <a:sym typeface="Arial"/>
              </a:rPr>
              <a:t>Piensen en la formación y respondan a las preguntas sobre los objetivos de aprendizaje en su cuaderno de ejercicios. </a:t>
            </a:r>
            <a:endParaRPr lang="es-ES_tradnl" sz="1100" i="1" dirty="0">
              <a:sym typeface="Arial"/>
            </a:endParaRPr>
          </a:p>
          <a:p>
            <a:pPr marL="0" indent="0">
              <a:buNone/>
            </a:pPr>
            <a:endParaRPr lang="es-ES_tradnl" sz="1100" b="1" dirty="0">
              <a:sym typeface="Arial"/>
            </a:endParaRPr>
          </a:p>
          <a:p>
            <a:pPr marL="0" indent="0">
              <a:buNone/>
            </a:pPr>
            <a:r>
              <a:rPr lang="es-ES_tradnl" sz="1100" b="1" dirty="0">
                <a:sym typeface="Arial"/>
              </a:rPr>
              <a:t>ACTIVIDAD INDIVIDUAL (5 minutos)</a:t>
            </a:r>
            <a:endParaRPr lang="es-ES_tradnl" sz="1100" i="1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s-ES_tradnl" sz="1100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s-ES_tradnl" sz="1100" b="1" dirty="0">
                <a:sym typeface="Arial"/>
              </a:rPr>
              <a:t>DEBATE GENERAL (5 minutos)</a:t>
            </a:r>
          </a:p>
          <a:p>
            <a:r>
              <a:rPr lang="es-ES_tradnl" sz="1100" i="1" dirty="0">
                <a:sym typeface="Arial"/>
              </a:rPr>
              <a:t>¿</a:t>
            </a:r>
            <a:r>
              <a:rPr lang="es-ES_tradnl" sz="1100" i="1" noProof="0" dirty="0">
                <a:sym typeface="Arial"/>
              </a:rPr>
              <a:t>Alguien quiere compartir sus reflexiones?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i="1" noProof="0" dirty="0">
                <a:sym typeface="Arial"/>
              </a:rPr>
              <a:t>¿Qué objetivos de aprendizaje requieren que contemos con más información, más tiempo de práctica o más apoyo para alcanzarlos plenamente?</a:t>
            </a:r>
            <a:endParaRPr lang="es-ES_tradnl" sz="1100" i="1" dirty="0">
              <a:sym typeface="Arial"/>
            </a:endParaRPr>
          </a:p>
          <a:p>
            <a:pPr lvl="1"/>
            <a:r>
              <a:rPr lang="es-ES_tradnl" sz="1100" i="1" noProof="0" dirty="0">
                <a:sym typeface="Arial"/>
              </a:rPr>
              <a:t>¿En qué áreas o aspectos de la formación cree que tiene mayor confianza/conocimiento ahora? </a:t>
            </a:r>
          </a:p>
          <a:p>
            <a:endParaRPr lang="es-ES_tradnl" sz="1100" i="1" dirty="0">
              <a:sym typeface="Arial"/>
            </a:endParaRPr>
          </a:p>
          <a:p>
            <a:pPr marL="0" indent="0">
              <a:buNone/>
            </a:pPr>
            <a:r>
              <a:rPr lang="es-ES_tradnl" sz="1100" b="1" dirty="0">
                <a:sym typeface="Arial"/>
              </a:rPr>
              <a:t>INTRODUCCIÓN</a:t>
            </a:r>
          </a:p>
          <a:p>
            <a:r>
              <a:rPr lang="es-ES_tradnl" sz="1100" dirty="0">
                <a:sym typeface="Arial"/>
              </a:rPr>
              <a:t>Continúe en la </a:t>
            </a:r>
            <a:r>
              <a:rPr lang="es-ES_tradnl" sz="1100" b="1" dirty="0">
                <a:sym typeface="Arial"/>
              </a:rPr>
              <a:t>página 68 del Cuaderno de ejercicios: Reflexión</a:t>
            </a:r>
          </a:p>
          <a:p>
            <a:r>
              <a:rPr lang="es-ES_tradnl" sz="1100" i="1" noProof="0" dirty="0">
                <a:sym typeface="Arial"/>
              </a:rPr>
              <a:t>¿Qué ha llamado su atención?</a:t>
            </a:r>
          </a:p>
          <a:p>
            <a:r>
              <a:rPr lang="es-ES_tradnl" sz="1100" i="1" noProof="0" dirty="0">
                <a:sym typeface="Arial"/>
              </a:rPr>
              <a:t>¿Qué ha sido difícil?</a:t>
            </a:r>
          </a:p>
          <a:p>
            <a:r>
              <a:rPr lang="es-ES_tradnl" sz="1100" i="1" noProof="0" dirty="0">
                <a:sym typeface="Arial"/>
              </a:rPr>
              <a:t>¿Sobre qué le gustaría aprender más?</a:t>
            </a:r>
          </a:p>
          <a:p>
            <a:pPr marL="0" indent="0">
              <a:buNone/>
            </a:pPr>
            <a:endParaRPr lang="es-ES_tradnl" sz="1100" dirty="0">
              <a:sym typeface="Arial"/>
            </a:endParaRPr>
          </a:p>
          <a:p>
            <a:pPr marL="0" indent="0">
              <a:buNone/>
            </a:pPr>
            <a:r>
              <a:rPr lang="es-ES_tradnl" sz="1100" b="1" dirty="0">
                <a:sym typeface="Arial"/>
              </a:rPr>
              <a:t>ACTIVIDAD INDIVIDUAL (5 minutos)</a:t>
            </a:r>
          </a:p>
          <a:p>
            <a:pPr marL="0" indent="0">
              <a:buNone/>
            </a:pPr>
            <a:endParaRPr lang="es-ES_tradnl" sz="1100" dirty="0">
              <a:sym typeface="Arial"/>
            </a:endParaRPr>
          </a:p>
          <a:p>
            <a:pPr marL="0" indent="0">
              <a:buNone/>
            </a:pPr>
            <a:r>
              <a:rPr lang="es-ES_tradnl" sz="1100" b="1" dirty="0">
                <a:sym typeface="Arial"/>
              </a:rPr>
              <a:t>DEBATE GENERAL (5 minutos)</a:t>
            </a:r>
          </a:p>
          <a:p>
            <a:r>
              <a:rPr lang="es-ES_tradnl" i="1" noProof="0" dirty="0">
                <a:sym typeface="Arial"/>
              </a:rPr>
              <a:t>¿Alguien quiere compartir sus reflexiones?</a:t>
            </a:r>
          </a:p>
          <a:p>
            <a:pPr lvl="1"/>
            <a:r>
              <a:rPr lang="es-ES_tradnl" i="1" noProof="0" dirty="0">
                <a:sym typeface="Arial"/>
              </a:rPr>
              <a:t>¿Algo que hayan aprendido hoy?</a:t>
            </a:r>
          </a:p>
          <a:p>
            <a:pPr lvl="1"/>
            <a:r>
              <a:rPr lang="es-ES_tradnl" i="1" noProof="0" dirty="0">
                <a:sym typeface="Arial"/>
              </a:rPr>
              <a:t>¿Algún tema sobre el que quieran saber más?</a:t>
            </a:r>
          </a:p>
          <a:p>
            <a:r>
              <a:rPr lang="es-ES_tradnl" i="0" noProof="0" dirty="0">
                <a:sym typeface="Arial"/>
              </a:rPr>
              <a:t>Infórmeles cuándo iniciará el siguiente módulo de la formación.</a:t>
            </a:r>
          </a:p>
          <a:p>
            <a:r>
              <a:rPr lang="es-ES_tradnl" i="0" noProof="0" dirty="0">
                <a:sym typeface="Arial"/>
              </a:rPr>
              <a:t>Agradezca a los/as participantes su participación.</a:t>
            </a:r>
            <a:endParaRPr lang="es-ES_tradnl" noProof="0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3631802-25D9-4B41-2AB8-D26BAC5D74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352C867-F88B-F0FC-F301-8ECEC5B052E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3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INTRODUCCIÓN</a:t>
            </a:r>
            <a:endParaRPr lang="es-ES_tradnl" b="1" i="1" noProof="0" dirty="0">
              <a:sym typeface="Arial"/>
            </a:endParaRPr>
          </a:p>
          <a:p>
            <a:r>
              <a:rPr lang="es-ES_tradnl" i="1" noProof="0" dirty="0"/>
              <a:t>Este es un ejercicio que podemos utilizar cuando estemos enfadados/enojados, irritados, frustrados o molestos.</a:t>
            </a:r>
          </a:p>
          <a:p>
            <a:r>
              <a:rPr lang="es-ES_tradnl" i="1" noProof="0" dirty="0"/>
              <a:t>Es un ejercicio clave cuando nos sentimos estancados o cuando necesitamos dejar atrás/superar una emoción y seguir adelante. </a:t>
            </a:r>
            <a:endParaRPr lang="es-ES_tradnl" i="1" noProof="0" dirty="0">
              <a:sym typeface="Arial"/>
            </a:endParaRPr>
          </a:p>
          <a:p>
            <a:endParaRPr lang="es-ES_tradnl" noProof="0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_tradnl" b="1" noProof="0" dirty="0"/>
              <a:t>EJERCICIO DE RELAJACIÓN (10 minutos)</a:t>
            </a:r>
            <a:endParaRPr lang="es-ES_tradnl" noProof="0" dirty="0"/>
          </a:p>
          <a:p>
            <a:r>
              <a:rPr lang="es-ES_tradnl" noProof="0" dirty="0"/>
              <a:t>Siga las siguientes instrucciones con los/as participantes:</a:t>
            </a:r>
          </a:p>
          <a:p>
            <a:r>
              <a:rPr lang="es-ES_tradnl" i="1" noProof="0" dirty="0"/>
              <a:t>Levanten ambas manos por encima de la cabeza y aprieten sus puños con fuerza. </a:t>
            </a:r>
          </a:p>
          <a:p>
            <a:r>
              <a:rPr lang="es-ES_tradnl" i="1" noProof="0" dirty="0"/>
              <a:t>Respiren profundamente y sostengan la respiración mientras mantienen las manos apretadas por encima de la cabeza.</a:t>
            </a:r>
          </a:p>
          <a:p>
            <a:r>
              <a:rPr lang="es-ES_tradnl" i="1" noProof="0" dirty="0"/>
              <a:t>Dejen caer sus brazos a los lados manteniendo los codos apuntando hacia abajo y apretando sus manos mientras exhalan el aire por la boca</a:t>
            </a:r>
          </a:p>
          <a:p>
            <a:r>
              <a:rPr lang="es-ES_tradnl" i="1" noProof="0" dirty="0"/>
              <a:t>Terminen de exhalar flexionando suavemente las rodillas y abran las manos, sosteniendo los brazos a lado y lado apuntando hacia abajo.</a:t>
            </a:r>
          </a:p>
          <a:p>
            <a:r>
              <a:rPr lang="es-ES_tradnl" noProof="0" dirty="0"/>
              <a:t>Repetir esta secuencia de 3 a 5 veces.</a:t>
            </a:r>
          </a:p>
          <a:p>
            <a:endParaRPr lang="es-ES_tradnl" noProof="0" dirty="0">
              <a:sym typeface="Arial"/>
            </a:endParaRPr>
          </a:p>
          <a:p>
            <a:endParaRPr lang="es-ES_tradnl" noProof="0" dirty="0">
              <a:sym typeface="Arial"/>
            </a:endParaRPr>
          </a:p>
          <a:p>
            <a:endParaRPr lang="es-ES_tradnl" noProof="0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DD2F742-B8F7-100C-073C-9A2714BF1E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D6A82913-21DB-5101-D1D2-A79271956E6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8103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59 del Cuaderno de ejercicios: Ejercicio de repaso.</a:t>
            </a:r>
          </a:p>
          <a:p>
            <a:r>
              <a:rPr lang="es-ES_tradnl" i="1" noProof="0" dirty="0"/>
              <a:t>Indiquen las distintas técnicas de comunicación que vimos en el Módulo 3.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INDIVIDUAL (10 minutos)</a:t>
            </a:r>
            <a:endParaRPr lang="es-ES_tradnl" noProof="0" dirty="0"/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noProof="0" dirty="0"/>
              <a:t>Invite a varios/as voluntarios/as a compartir sus respuestas.</a:t>
            </a:r>
          </a:p>
          <a:p>
            <a:r>
              <a:rPr lang="es-ES_tradnl" noProof="0" dirty="0"/>
              <a:t>Haga un repaso y complemente sus respuestas.</a:t>
            </a:r>
          </a:p>
          <a:p>
            <a:r>
              <a:rPr lang="es-ES_tradnl" i="1" noProof="0" dirty="0"/>
              <a:t>En el módulo de hoy vamos a ver las competencias necesarias para brindar apoyo psicosocial y también las pondremos en práctica.</a:t>
            </a:r>
          </a:p>
          <a:p>
            <a:r>
              <a:rPr lang="es-ES_tradnl" i="1" noProof="0" dirty="0"/>
              <a:t>Para hacerlo, nos apoyaremos en nuestras competencias comunicativas, que son muy importantes a la hora de prestar apoyo psicosocial.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30AD74F-3927-FD1E-B56A-E3737B3243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355217E-D3DB-DDB9-8485-D6437F34A78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6811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2 </a:t>
            </a:r>
            <a:br>
              <a:rPr lang="es-ES_tradnl" b="1" noProof="0" dirty="0"/>
            </a:br>
            <a:r>
              <a:rPr lang="es-ES_tradnl" b="1" noProof="0" dirty="0"/>
              <a:t>DURACIÓN: 1h20</a:t>
            </a:r>
          </a:p>
          <a:p>
            <a:pPr marL="0" indent="0">
              <a:buNone/>
            </a:pPr>
            <a:r>
              <a:rPr lang="es-ES_tradnl" i="1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i="1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Primero, vamos a centrarnos en los conceptos de salud mental y bienestar, y vamos a ver por qué son tan importantes para los/as menores en contextos humanitarios.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4A375D2-9782-7BC4-1031-3A7514ADB0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A0B5A66-0072-6399-B8A3-381DFC3B17B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6182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Empecemos con una lluvia de ideas sobre todo lo que relacionemos a la salud mental. </a:t>
            </a:r>
          </a:p>
          <a:p>
            <a:r>
              <a:rPr lang="es-ES_tradnl" noProof="0" dirty="0"/>
              <a:t>Guíe a los participantes a la </a:t>
            </a:r>
            <a:r>
              <a:rPr lang="es-ES_tradnl" b="1" noProof="0" dirty="0"/>
              <a:t>página 60 del Cuaderno de ejercicios: Nube de palabras: salud mental</a:t>
            </a:r>
          </a:p>
          <a:p>
            <a:r>
              <a:rPr lang="es-ES_tradnl" i="1" noProof="0" dirty="0"/>
              <a:t>Escriban palabras o frases cortas que le vengan a la mente al pensar en la salud mental y escríbanlas en la nube. 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INDIVIDUAL (5 minutos)</a:t>
            </a:r>
          </a:p>
          <a:p>
            <a:pPr lvl="0"/>
            <a:r>
              <a:rPr lang="es-ES_tradnl" noProof="0" dirty="0"/>
              <a:t>Mientras realizan la actividad, dibuje una nube grande en la pizarra/rotafolio y distribuya marcadores entre los/as participantes.</a:t>
            </a:r>
          </a:p>
          <a:p>
            <a:pPr marL="0" lvl="0" indent="0">
              <a:buNone/>
            </a:pPr>
            <a:endParaRPr lang="es-ES_tradnl" noProof="0" dirty="0"/>
          </a:p>
          <a:p>
            <a:pPr marL="0" lvl="0" indent="0">
              <a:buNone/>
            </a:pPr>
            <a:r>
              <a:rPr lang="es-ES_tradnl" b="1" noProof="0" dirty="0"/>
              <a:t>DEBATE GENERAL (15 minutos)</a:t>
            </a:r>
          </a:p>
          <a:p>
            <a:r>
              <a:rPr lang="es-ES_tradnl" i="1" noProof="0" dirty="0"/>
              <a:t>En la pizarra/rotafolio, escriban una o dos palabras en las que pensaron con su marcador.</a:t>
            </a:r>
          </a:p>
          <a:p>
            <a:pPr lvl="1"/>
            <a:r>
              <a:rPr lang="es-ES_tradnl" noProof="0" dirty="0"/>
              <a:t>Dado que se trata de un ejercicio de asociación libre, invite a los/as participantes a escribir sus términos en la nube de palabras todos juntos y no por turnos, para evitar centrar demasiado la atención en quien escribe. </a:t>
            </a:r>
          </a:p>
          <a:p>
            <a:pPr lvl="1"/>
            <a:r>
              <a:rPr lang="es-ES_tradnl" noProof="0" dirty="0"/>
              <a:t>Déjelos ponerse de pie a todos y permita que el ejercicio transcurra con naturalidad.</a:t>
            </a:r>
          </a:p>
          <a:p>
            <a:pPr lvl="1"/>
            <a:r>
              <a:rPr lang="es-ES_tradnl" noProof="0" dirty="0"/>
              <a:t>Si es un grupo grande (más de 15 participantes) divídalos en grupos de 3 a 4 participantes para que pasen juntos a llenar la nube con sus palabras. </a:t>
            </a:r>
          </a:p>
          <a:p>
            <a:r>
              <a:rPr lang="es-ES_tradnl" noProof="0" dirty="0"/>
              <a:t>Repase en voz alta todas las palabras que los/as participantes anotaron en la nube de palabras. </a:t>
            </a:r>
          </a:p>
          <a:p>
            <a:pPr lvl="0"/>
            <a:r>
              <a:rPr lang="es-ES_tradnl" i="1" noProof="0" dirty="0"/>
              <a:t>La salud mental incluye nuestro bienestar emocional, psicológico y social. </a:t>
            </a:r>
          </a:p>
          <a:p>
            <a:pPr lvl="1"/>
            <a:r>
              <a:rPr lang="es-ES_tradnl" i="1" noProof="0" dirty="0"/>
              <a:t>Afecta nuestra forma de pensar, sentir y actuar. </a:t>
            </a:r>
          </a:p>
          <a:p>
            <a:pPr lvl="1"/>
            <a:r>
              <a:rPr lang="es-ES_tradnl" i="1" noProof="0" dirty="0"/>
              <a:t>También se refleja en la forma en que manejamos el estrés, nos relacionamos con los demás y tomamos decisiones. </a:t>
            </a:r>
          </a:p>
          <a:p>
            <a:pPr lvl="0"/>
            <a:r>
              <a:rPr lang="es-ES_tradnl" i="1" noProof="0" dirty="0"/>
              <a:t>La salud mental es importante en todas las etapas de la vida, desde que nacemos hasta la infancia, pasando por la adolescencia y la edad adulta.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5792B50-70EA-57AB-4AFA-F6CC521767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6EB7A9C-4FE7-0DA5-E433-FDF1D9725A1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9736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DEBATE GENERAL</a:t>
            </a:r>
          </a:p>
          <a:p>
            <a:r>
              <a:rPr lang="es-ES_tradnl" i="1" noProof="0" dirty="0"/>
              <a:t>Hay muchas definiciones de salud mental. Sin embargo, todas tienen dos puntos clave en común.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¿Por qué es importante la salud mental en la gestión de casos?</a:t>
            </a:r>
          </a:p>
          <a:p>
            <a:pPr lvl="0"/>
            <a:r>
              <a:rPr lang="es-ES_tradnl" i="1" noProof="0" dirty="0"/>
              <a:t>Si un/a menor no goza de buena salud mental, ¿cómo se sentirá? ¿qué efectos tendrá esto en su desarrollo y comportamiento?</a:t>
            </a:r>
          </a:p>
          <a:p>
            <a:pPr lvl="1"/>
            <a:r>
              <a:rPr lang="es-ES_tradnl" noProof="0" dirty="0"/>
              <a:t>Posibles respuestas:</a:t>
            </a:r>
          </a:p>
          <a:p>
            <a:pPr lvl="2"/>
            <a:r>
              <a:rPr lang="es-ES_tradnl" noProof="0" dirty="0"/>
              <a:t>Sensación de estrés o angustia</a:t>
            </a:r>
          </a:p>
          <a:p>
            <a:pPr lvl="2"/>
            <a:r>
              <a:rPr lang="es-ES_tradnl" noProof="0" dirty="0"/>
              <a:t>Emociones negativas intensas (p. ej., tristeza, ira,...)</a:t>
            </a:r>
          </a:p>
          <a:p>
            <a:pPr lvl="2"/>
            <a:r>
              <a:rPr lang="es-ES_tradnl" noProof="0" dirty="0"/>
              <a:t>Impacto en el desarrollo físico/mental</a:t>
            </a:r>
          </a:p>
          <a:p>
            <a:pPr lvl="2"/>
            <a:r>
              <a:rPr lang="es-ES_tradnl" noProof="0" dirty="0"/>
              <a:t>Regresión como mecanismo de defensa psicológica</a:t>
            </a:r>
          </a:p>
          <a:p>
            <a:pPr lvl="2"/>
            <a:r>
              <a:rPr lang="es-ES_tradnl" noProof="0" dirty="0"/>
              <a:t>Problemas de salud</a:t>
            </a:r>
          </a:p>
          <a:p>
            <a:pPr lvl="2"/>
            <a:r>
              <a:rPr lang="es-ES_tradnl" noProof="0" dirty="0"/>
              <a:t>Cansancio o agotamiento</a:t>
            </a:r>
          </a:p>
          <a:p>
            <a:pPr lvl="2"/>
            <a:r>
              <a:rPr lang="es-ES_tradnl" noProof="0" dirty="0"/>
              <a:t>Retraimiento</a:t>
            </a:r>
          </a:p>
          <a:p>
            <a:pPr lvl="2"/>
            <a:r>
              <a:rPr lang="es-ES_tradnl" noProof="0" dirty="0"/>
              <a:t>Aislamiento</a:t>
            </a:r>
          </a:p>
          <a:p>
            <a:pPr lvl="2"/>
            <a:r>
              <a:rPr lang="es-ES_tradnl" noProof="0" dirty="0"/>
              <a:t>Bajo rendimiento académico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 salud mental es clave en la gestión de casos de protección de la infancia. </a:t>
            </a:r>
          </a:p>
          <a:p>
            <a:pPr lvl="1"/>
            <a:r>
              <a:rPr lang="es-ES_tradnl" i="1" noProof="0" dirty="0"/>
              <a:t>Los/as asistentes sociales deben evaluar la salud y el bienestar del menor al conocer su situación y sus necesidades. </a:t>
            </a:r>
          </a:p>
          <a:p>
            <a:pPr lvl="1"/>
            <a:r>
              <a:rPr lang="es-ES_tradnl" i="1" noProof="0" dirty="0"/>
              <a:t>A partir de esa evaluación, los/as asistentes sociales formularán un plan y pondrán en marcha acciones para promover la salud y bienestar del menor.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5DCBCAA-1D05-2BC6-367E-DC4B7D9B9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6F03813-0292-EDE3-475E-DB4B1B8103E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5196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277D7-6080-A08F-E7A2-6E31F007E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92584-E5C7-53AD-6C44-E07399C72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5D13C-7C34-48BC-5BD2-4A1FCCF2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15D38-3B3A-14E6-CE29-6D1D6A81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ADC26-8840-C548-EF89-A25A9E26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1382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28F7-30B0-8898-2752-6ADDBEED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8D42-1135-BE37-078C-CB4C931F9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5D7F8-17C6-7948-9B93-4821534A4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0F023-76ED-457B-44D1-51C1C3CB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F491-03E8-701F-5C68-A7B8F589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1227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A38281-39C7-C070-7FA9-D9207B3AD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8CB33-5C21-0068-F44E-32717EE36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2AC92-42B5-51EC-9E13-EE894B0E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FBAD7-D328-9FEE-FFC3-C90E4258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2AC14-C23F-B42A-F36F-66ED3A20C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70757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7632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3116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5C4430-545B-43B4-8F97-B99486693A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D558F4F-F02F-4C45-8C27-F7DD99B0F780}"/>
              </a:ext>
            </a:extLst>
          </p:cNvPr>
          <p:cNvSpPr/>
          <p:nvPr userDrawn="1"/>
        </p:nvSpPr>
        <p:spPr>
          <a:xfrm>
            <a:off x="766810" y="6277443"/>
            <a:ext cx="56530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Level 1 Module 4: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Mental Health and Psychosocial Support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32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4D3F-A70C-72BB-7776-672A58EB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247B-E03B-2CB8-6684-3A731D19C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CAC46-FE69-7097-69E7-40239442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4236D-CE02-FFE3-D620-364159C5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DCBC4-F5B7-4741-A82D-BD3E7B13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4405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E3BA-8CA7-FAED-CB3E-71FC0A3BD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8DE03-8769-ED02-E454-63472F009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46DF7-7E98-ED90-C02D-617BBF85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1C7FD-846B-A445-AED3-A0EE5975B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C1990-E8D0-5B87-33B7-B0962BD4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7807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214C8-F581-F58E-F2D3-56663355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2D4D2-D829-2A77-9B41-E5AE987BD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23681-AC67-D52B-F985-AFCFA41CE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54242-41D7-5B96-02EF-C6BC5929F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F876B-0D4A-10D1-92D6-2C078CF0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63106-DEA0-786F-7CFB-A737C31E8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4415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52AD1-2959-8F4B-59BF-48779CDA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A8AF7-2FA6-AD76-6819-58A3879D4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58206-CAC4-AEB3-7838-A684CA013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769792-B3C9-DA81-F8A5-3C568B75F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344D7-47C2-F1AF-F874-B4DF4AAD43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1142C0-B36D-D3E7-ABCD-F16316D2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A8C2E-8B34-46B4-4A36-D536816F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8B044C-2BC3-12C5-0E21-48BA2839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3270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2A991-02D1-62F4-014F-8D8305ED7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7000C8-E0DF-AB96-ABE4-A21732FC1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12E82-B570-F69B-4005-EAC776BA6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E038F-7094-D6B3-9DF5-418016EF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3134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DCFA3-3CE7-769E-8FE3-D55F01AA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8EEDB0-D288-064D-9A57-704E4BD5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55E45-4C12-62D4-B941-C9998D9B0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3723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C2A18-6456-C485-EF74-28DD92A6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61D49-F8FC-CE1D-F14E-ACE8F024B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2EA5C1-48A2-B64B-3219-23C254CBC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008AF-BF1C-F12A-BF02-A8F035D6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69E1D-E0BD-70C8-A6E8-15C594C94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114EE-3AD2-5FEF-EF05-EB4E417A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392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F5D6D-4B9E-868A-0A67-949DF4C4A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AF13ED-B69E-FEEA-0EE4-A2539876A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9C7AC-1F05-E7C4-D2B5-CA0F4FBB0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7AB6D-847E-AA75-9AAC-601928F8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00607-3A50-A122-567D-B90528E3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9275A-BC69-5955-F696-BEA3363C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5096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98079-7F19-831F-49A8-C9A5C962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Haga clic para editar el estilo del título principal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5A56F-E742-6772-0C9A-EA59BF11A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editar los estilos de texto maestro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53AAE-0392-B65C-7A4F-64511D163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A1548-76CB-4D4E-A92E-EB33D3F1F800}" type="datetimeFigureOut">
              <a:rPr lang="en-BE" smtClean="0"/>
              <a:t>05/04/2023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6FCE2-7B5C-C358-5F92-586D44981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69E8-3FF4-C0F3-E7CA-C4B537200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A5387-D30E-4B4C-96BB-FA1B416C43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5351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4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B64_1F00D00.xml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6.sv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0.sv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2.sv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2.sv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8.sv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8.sv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4A1FAC-1ABD-2034-06D3-589296FEE7F3}"/>
              </a:ext>
            </a:extLst>
          </p:cNvPr>
          <p:cNvSpPr txBox="1"/>
          <p:nvPr/>
        </p:nvSpPr>
        <p:spPr>
          <a:xfrm>
            <a:off x="851850" y="1210081"/>
            <a:ext cx="618172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b="1" dirty="0">
                <a:solidFill>
                  <a:schemeClr val="accent4"/>
                </a:solidFill>
                <a:latin typeface="Garamond" panose="02020404030301010803" pitchFamily="18" charset="0"/>
              </a:rPr>
              <a:t>Salud mental </a:t>
            </a:r>
            <a:br>
              <a:rPr lang="en-CA" sz="5400" b="1" dirty="0">
                <a:solidFill>
                  <a:schemeClr val="accent4"/>
                </a:solidFill>
                <a:latin typeface="Garamond" panose="02020404030301010803" pitchFamily="18" charset="0"/>
              </a:rPr>
            </a:br>
            <a:r>
              <a:rPr lang="en-CA" sz="5400" b="1" dirty="0">
                <a:solidFill>
                  <a:schemeClr val="accent4"/>
                </a:solidFill>
                <a:latin typeface="Garamond" panose="02020404030301010803" pitchFamily="18" charset="0"/>
              </a:rPr>
              <a:t>y apoyo psicosocial</a:t>
            </a:r>
          </a:p>
          <a:p>
            <a:endParaRPr lang="en-CA" sz="2800" b="1" spc="3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r>
              <a:rPr lang="en-CA" sz="2800" b="1" spc="300" dirty="0">
                <a:solidFill>
                  <a:schemeClr val="accent4"/>
                </a:solidFill>
                <a:latin typeface="Garamond" panose="02020404030301010803" pitchFamily="18" charset="0"/>
              </a:rPr>
              <a:t>NIVEL 1 MÓDULO 4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F228AAED-6489-CE6C-3B05-3A31204051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5049041"/>
            <a:ext cx="2405008" cy="923462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EDC103E7-B2FF-960F-87C1-1C0CC2E2DC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5150682"/>
            <a:ext cx="2405009" cy="685884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FD281422-D05C-02B4-BC4C-D7476D834F7B}"/>
              </a:ext>
            </a:extLst>
          </p:cNvPr>
          <p:cNvGrpSpPr/>
          <p:nvPr/>
        </p:nvGrpSpPr>
        <p:grpSpPr>
          <a:xfrm>
            <a:off x="6865124" y="1538514"/>
            <a:ext cx="4354193" cy="3955110"/>
            <a:chOff x="3994092" y="3560195"/>
            <a:chExt cx="816977" cy="742097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EB686B45-4598-6D2C-D844-83626C045FF6}"/>
                </a:ext>
              </a:extLst>
            </p:cNvPr>
            <p:cNvSpPr/>
            <p:nvPr/>
          </p:nvSpPr>
          <p:spPr>
            <a:xfrm rot="1782986">
              <a:off x="3994092" y="3560195"/>
              <a:ext cx="816977" cy="742097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6C60732-6358-175D-304E-E11E42E36FF3}"/>
                </a:ext>
              </a:extLst>
            </p:cNvPr>
            <p:cNvGrpSpPr/>
            <p:nvPr/>
          </p:nvGrpSpPr>
          <p:grpSpPr>
            <a:xfrm>
              <a:off x="4160713" y="3776173"/>
              <a:ext cx="482041" cy="423475"/>
              <a:chOff x="3370418" y="3012992"/>
              <a:chExt cx="385258" cy="321207"/>
            </a:xfrm>
          </p:grpSpPr>
          <p:sp>
            <p:nvSpPr>
              <p:cNvPr id="15" name="Heart 14">
                <a:extLst>
                  <a:ext uri="{FF2B5EF4-FFF2-40B4-BE49-F238E27FC236}">
                    <a16:creationId xmlns:a16="http://schemas.microsoft.com/office/drawing/2014/main" id="{C4F7F6FA-766B-4F2A-B409-A9ADB7513D1A}"/>
                  </a:ext>
                </a:extLst>
              </p:cNvPr>
              <p:cNvSpPr/>
              <p:nvPr/>
            </p:nvSpPr>
            <p:spPr>
              <a:xfrm>
                <a:off x="3370418" y="3012992"/>
                <a:ext cx="385258" cy="321207"/>
              </a:xfrm>
              <a:prstGeom prst="hear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dirty="0"/>
              </a:p>
            </p:txBody>
          </p:sp>
          <p:sp>
            <p:nvSpPr>
              <p:cNvPr id="16" name="L-Shape 15">
                <a:extLst>
                  <a:ext uri="{FF2B5EF4-FFF2-40B4-BE49-F238E27FC236}">
                    <a16:creationId xmlns:a16="http://schemas.microsoft.com/office/drawing/2014/main" id="{5629241D-DADE-032F-3DB2-B611515CC608}"/>
                  </a:ext>
                </a:extLst>
              </p:cNvPr>
              <p:cNvSpPr/>
              <p:nvPr/>
            </p:nvSpPr>
            <p:spPr>
              <a:xfrm rot="18361091">
                <a:off x="3505897" y="3140174"/>
                <a:ext cx="143017" cy="72785"/>
              </a:xfrm>
              <a:prstGeom prst="corner">
                <a:avLst>
                  <a:gd name="adj1" fmla="val 42208"/>
                  <a:gd name="adj2" fmla="val 4335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Psicosocial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2074337-3F0C-16C9-B7C0-61BCC5CF8506}"/>
              </a:ext>
            </a:extLst>
          </p:cNvPr>
          <p:cNvGrpSpPr/>
          <p:nvPr/>
        </p:nvGrpSpPr>
        <p:grpSpPr>
          <a:xfrm>
            <a:off x="2175992" y="1691754"/>
            <a:ext cx="1340023" cy="2627293"/>
            <a:chOff x="2129145" y="1649883"/>
            <a:chExt cx="1470143" cy="288241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7249AF-8941-3C00-57E3-E73015701CAA}"/>
                </a:ext>
              </a:extLst>
            </p:cNvPr>
            <p:cNvGrpSpPr/>
            <p:nvPr/>
          </p:nvGrpSpPr>
          <p:grpSpPr>
            <a:xfrm>
              <a:off x="2129145" y="1649883"/>
              <a:ext cx="1470143" cy="2882410"/>
              <a:chOff x="6292281" y="3188629"/>
              <a:chExt cx="950012" cy="1799163"/>
            </a:xfrm>
            <a:solidFill>
              <a:schemeClr val="accent4">
                <a:lumMod val="60000"/>
                <a:lumOff val="40000"/>
              </a:schemeClr>
            </a:solidFill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A89E0FC-BB7E-BB7C-9568-07AAAFAEF1E4}"/>
                  </a:ext>
                </a:extLst>
              </p:cNvPr>
              <p:cNvGrpSpPr/>
              <p:nvPr/>
            </p:nvGrpSpPr>
            <p:grpSpPr>
              <a:xfrm>
                <a:off x="6292281" y="3188629"/>
                <a:ext cx="950012" cy="1799163"/>
                <a:chOff x="7838339" y="2226754"/>
                <a:chExt cx="1969639" cy="3730164"/>
              </a:xfrm>
              <a:grpFill/>
            </p:grpSpPr>
            <p:sp>
              <p:nvSpPr>
                <p:cNvPr id="8" name="Round Same Side Corner Rectangle 3">
                  <a:extLst>
                    <a:ext uri="{FF2B5EF4-FFF2-40B4-BE49-F238E27FC236}">
                      <a16:creationId xmlns:a16="http://schemas.microsoft.com/office/drawing/2014/main" id="{7A8FD5ED-D98A-FBB3-7E0B-AC70634C0448}"/>
                    </a:ext>
                  </a:extLst>
                </p:cNvPr>
                <p:cNvSpPr/>
                <p:nvPr/>
              </p:nvSpPr>
              <p:spPr>
                <a:xfrm>
                  <a:off x="8212525" y="3545356"/>
                  <a:ext cx="1224623" cy="2411562"/>
                </a:xfrm>
                <a:prstGeom prst="round2SameRect">
                  <a:avLst>
                    <a:gd name="adj1" fmla="val 41871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00DFF8CE-3724-EFA5-57F4-23B9B2268491}"/>
                    </a:ext>
                  </a:extLst>
                </p:cNvPr>
                <p:cNvSpPr/>
                <p:nvPr/>
              </p:nvSpPr>
              <p:spPr>
                <a:xfrm>
                  <a:off x="8212539" y="2226754"/>
                  <a:ext cx="1238543" cy="123854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24E83E6-DA51-DACD-DBF0-2A09CB7A50E2}"/>
                    </a:ext>
                  </a:extLst>
                </p:cNvPr>
                <p:cNvGrpSpPr/>
                <p:nvPr/>
              </p:nvGrpSpPr>
              <p:grpSpPr>
                <a:xfrm rot="507905">
                  <a:off x="7838339" y="3815940"/>
                  <a:ext cx="553322" cy="1525212"/>
                  <a:chOff x="7916671" y="3937945"/>
                  <a:chExt cx="553322" cy="1525212"/>
                </a:xfrm>
                <a:grpFill/>
              </p:grpSpPr>
              <p:sp>
                <p:nvSpPr>
                  <p:cNvPr id="15" name="Round Same Side Corner Rectangle 25">
                    <a:extLst>
                      <a:ext uri="{FF2B5EF4-FFF2-40B4-BE49-F238E27FC236}">
                        <a16:creationId xmlns:a16="http://schemas.microsoft.com/office/drawing/2014/main" id="{52C52D90-304B-4735-77E7-3AF0BDBFC23E}"/>
                      </a:ext>
                    </a:extLst>
                  </p:cNvPr>
                  <p:cNvSpPr/>
                  <p:nvPr/>
                </p:nvSpPr>
                <p:spPr>
                  <a:xfrm rot="11570187">
                    <a:off x="8118418" y="3937945"/>
                    <a:ext cx="351575" cy="1086828"/>
                  </a:xfrm>
                  <a:prstGeom prst="round2SameRect">
                    <a:avLst>
                      <a:gd name="adj1" fmla="val 49300"/>
                      <a:gd name="adj2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" name="Oval 15">
                    <a:extLst>
                      <a:ext uri="{FF2B5EF4-FFF2-40B4-BE49-F238E27FC236}">
                        <a16:creationId xmlns:a16="http://schemas.microsoft.com/office/drawing/2014/main" id="{D1EAD8AA-44E2-FD35-DA28-53634F79985B}"/>
                      </a:ext>
                    </a:extLst>
                  </p:cNvPr>
                  <p:cNvSpPr/>
                  <p:nvPr/>
                </p:nvSpPr>
                <p:spPr>
                  <a:xfrm>
                    <a:off x="7916671" y="5050247"/>
                    <a:ext cx="412910" cy="41291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956DC637-D8B7-1E35-72B5-160A8D435571}"/>
                    </a:ext>
                  </a:extLst>
                </p:cNvPr>
                <p:cNvGrpSpPr/>
                <p:nvPr/>
              </p:nvGrpSpPr>
              <p:grpSpPr>
                <a:xfrm rot="21105829" flipH="1">
                  <a:off x="9243874" y="3806245"/>
                  <a:ext cx="564104" cy="1525212"/>
                  <a:chOff x="7916671" y="3937945"/>
                  <a:chExt cx="553322" cy="1525212"/>
                </a:xfrm>
                <a:grpFill/>
              </p:grpSpPr>
              <p:sp>
                <p:nvSpPr>
                  <p:cNvPr id="13" name="Round Same Side Corner Rectangle 25">
                    <a:extLst>
                      <a:ext uri="{FF2B5EF4-FFF2-40B4-BE49-F238E27FC236}">
                        <a16:creationId xmlns:a16="http://schemas.microsoft.com/office/drawing/2014/main" id="{7EB6FB80-15BA-AB7F-3385-7CC7939A5E38}"/>
                      </a:ext>
                    </a:extLst>
                  </p:cNvPr>
                  <p:cNvSpPr/>
                  <p:nvPr/>
                </p:nvSpPr>
                <p:spPr>
                  <a:xfrm rot="11570187">
                    <a:off x="8118418" y="3937945"/>
                    <a:ext cx="351575" cy="1086828"/>
                  </a:xfrm>
                  <a:prstGeom prst="round2SameRect">
                    <a:avLst>
                      <a:gd name="adj1" fmla="val 49300"/>
                      <a:gd name="adj2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F993075D-56CD-B151-EFF1-E9D9FC861EEC}"/>
                      </a:ext>
                    </a:extLst>
                  </p:cNvPr>
                  <p:cNvSpPr/>
                  <p:nvPr/>
                </p:nvSpPr>
                <p:spPr>
                  <a:xfrm>
                    <a:off x="7916671" y="5050247"/>
                    <a:ext cx="412910" cy="41291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_tradnl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" name="Heart 5">
                <a:extLst>
                  <a:ext uri="{FF2B5EF4-FFF2-40B4-BE49-F238E27FC236}">
                    <a16:creationId xmlns:a16="http://schemas.microsoft.com/office/drawing/2014/main" id="{767672EF-DB52-78B8-BA56-A16D9110B4CE}"/>
                  </a:ext>
                </a:extLst>
              </p:cNvPr>
              <p:cNvSpPr/>
              <p:nvPr/>
            </p:nvSpPr>
            <p:spPr>
              <a:xfrm>
                <a:off x="6737059" y="3959422"/>
                <a:ext cx="385258" cy="321207"/>
              </a:xfrm>
              <a:prstGeom prst="hear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L-Shape 6">
                <a:extLst>
                  <a:ext uri="{FF2B5EF4-FFF2-40B4-BE49-F238E27FC236}">
                    <a16:creationId xmlns:a16="http://schemas.microsoft.com/office/drawing/2014/main" id="{FD4DDCC9-6D32-FB94-27E2-C230712220B4}"/>
                  </a:ext>
                </a:extLst>
              </p:cNvPr>
              <p:cNvSpPr/>
              <p:nvPr/>
            </p:nvSpPr>
            <p:spPr>
              <a:xfrm rot="18361091">
                <a:off x="6872538" y="4086604"/>
                <a:ext cx="143017" cy="72785"/>
              </a:xfrm>
              <a:prstGeom prst="corner">
                <a:avLst>
                  <a:gd name="adj1" fmla="val 42208"/>
                  <a:gd name="adj2" fmla="val 4335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B9EFC44-17BB-D563-EBD9-14F1B3CBB4C6}"/>
                </a:ext>
              </a:extLst>
            </p:cNvPr>
            <p:cNvSpPr/>
            <p:nvPr/>
          </p:nvSpPr>
          <p:spPr>
            <a:xfrm>
              <a:off x="2972054" y="1708703"/>
              <a:ext cx="421458" cy="455934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-Shape 30">
              <a:extLst>
                <a:ext uri="{FF2B5EF4-FFF2-40B4-BE49-F238E27FC236}">
                  <a16:creationId xmlns:a16="http://schemas.microsoft.com/office/drawing/2014/main" id="{6CEE1D04-D500-2C02-6710-20196B3D2CFB}"/>
                </a:ext>
              </a:extLst>
            </p:cNvPr>
            <p:cNvSpPr/>
            <p:nvPr/>
          </p:nvSpPr>
          <p:spPr>
            <a:xfrm rot="18361091">
              <a:off x="3084745" y="1858537"/>
              <a:ext cx="237125" cy="116567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70D246E-57E4-8FE4-D5AD-2726AEF56446}"/>
              </a:ext>
            </a:extLst>
          </p:cNvPr>
          <p:cNvGrpSpPr/>
          <p:nvPr/>
        </p:nvGrpSpPr>
        <p:grpSpPr>
          <a:xfrm>
            <a:off x="7610797" y="1548149"/>
            <a:ext cx="3218298" cy="3249975"/>
            <a:chOff x="3943574" y="1346805"/>
            <a:chExt cx="7801386" cy="7801386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D13EF73-8341-40C9-2423-AE238BA9F075}"/>
                </a:ext>
              </a:extLst>
            </p:cNvPr>
            <p:cNvSpPr/>
            <p:nvPr/>
          </p:nvSpPr>
          <p:spPr>
            <a:xfrm>
              <a:off x="3943574" y="1346805"/>
              <a:ext cx="7801386" cy="7801386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8CAD879-7119-BB7F-4D8A-3BD49F7C9DFF}"/>
                </a:ext>
              </a:extLst>
            </p:cNvPr>
            <p:cNvSpPr/>
            <p:nvPr/>
          </p:nvSpPr>
          <p:spPr>
            <a:xfrm>
              <a:off x="4541599" y="1956118"/>
              <a:ext cx="6574444" cy="657444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F0D046BD-948B-5724-1377-92C1408DE654}"/>
                </a:ext>
              </a:extLst>
            </p:cNvPr>
            <p:cNvSpPr/>
            <p:nvPr/>
          </p:nvSpPr>
          <p:spPr>
            <a:xfrm>
              <a:off x="5121643" y="2523285"/>
              <a:ext cx="5385038" cy="538503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4F1732B1-FDA1-1D7B-AD32-1ED091EE11BD}"/>
                </a:ext>
              </a:extLst>
            </p:cNvPr>
            <p:cNvSpPr/>
            <p:nvPr/>
          </p:nvSpPr>
          <p:spPr>
            <a:xfrm>
              <a:off x="5741231" y="3105543"/>
              <a:ext cx="4145862" cy="414586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78F9E69-B4F8-E614-4B0F-AA18C9519565}"/>
                </a:ext>
              </a:extLst>
            </p:cNvPr>
            <p:cNvSpPr/>
            <p:nvPr/>
          </p:nvSpPr>
          <p:spPr>
            <a:xfrm>
              <a:off x="6442797" y="3734452"/>
              <a:ext cx="2802940" cy="28029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3B0D9B-872D-ED2C-2E47-000B13461224}"/>
              </a:ext>
            </a:extLst>
          </p:cNvPr>
          <p:cNvGrpSpPr/>
          <p:nvPr/>
        </p:nvGrpSpPr>
        <p:grpSpPr>
          <a:xfrm>
            <a:off x="8060964" y="2920248"/>
            <a:ext cx="530027" cy="985801"/>
            <a:chOff x="7838339" y="2226754"/>
            <a:chExt cx="1969639" cy="3730164"/>
          </a:xfrm>
          <a:solidFill>
            <a:schemeClr val="bg1"/>
          </a:solidFill>
        </p:grpSpPr>
        <p:sp>
          <p:nvSpPr>
            <p:cNvPr id="20" name="Round Same Side Corner Rectangle 3">
              <a:extLst>
                <a:ext uri="{FF2B5EF4-FFF2-40B4-BE49-F238E27FC236}">
                  <a16:creationId xmlns:a16="http://schemas.microsoft.com/office/drawing/2014/main" id="{65C60A30-07B2-40B7-C3D4-683B6FE7DA1C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32F4A36-9767-24E9-1950-4FC6DAEBD736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50C257F-C75C-4970-7457-FD162B57B830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26" name="Round Same Side Corner Rectangle 25">
                <a:extLst>
                  <a:ext uri="{FF2B5EF4-FFF2-40B4-BE49-F238E27FC236}">
                    <a16:creationId xmlns:a16="http://schemas.microsoft.com/office/drawing/2014/main" id="{1598FE78-1D6C-DBB0-3F0B-87A8FB22D352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1F85F6F9-AB3C-CAA8-905C-F20E8F71649C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00F19BC-CBC3-9FC7-DFA8-3507082CC729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24" name="Round Same Side Corner Rectangle 25">
                <a:extLst>
                  <a:ext uri="{FF2B5EF4-FFF2-40B4-BE49-F238E27FC236}">
                    <a16:creationId xmlns:a16="http://schemas.microsoft.com/office/drawing/2014/main" id="{EB72201C-827B-F079-4929-076329BF14BC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FD571175-26E3-B351-84DC-95F8CE51B99D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526DFFF-03EE-5582-CAF6-21F77F8B3056}"/>
              </a:ext>
            </a:extLst>
          </p:cNvPr>
          <p:cNvGrpSpPr/>
          <p:nvPr/>
        </p:nvGrpSpPr>
        <p:grpSpPr>
          <a:xfrm>
            <a:off x="8965447" y="2651481"/>
            <a:ext cx="530027" cy="985801"/>
            <a:chOff x="7838339" y="2226754"/>
            <a:chExt cx="1969639" cy="373016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9" name="Round Same Side Corner Rectangle 3">
              <a:extLst>
                <a:ext uri="{FF2B5EF4-FFF2-40B4-BE49-F238E27FC236}">
                  <a16:creationId xmlns:a16="http://schemas.microsoft.com/office/drawing/2014/main" id="{FBD85259-6BCC-8CA9-314E-CB5404A4394B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867F6AB-A0CC-BF6A-4939-494D0A968ED0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5C8BCBE-8828-C900-38A7-D31C10167DAE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47" name="Round Same Side Corner Rectangle 25">
                <a:extLst>
                  <a:ext uri="{FF2B5EF4-FFF2-40B4-BE49-F238E27FC236}">
                    <a16:creationId xmlns:a16="http://schemas.microsoft.com/office/drawing/2014/main" id="{D1F38145-101E-E7D6-DEDD-77ECD5FAB76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8349C957-0C41-9731-C32B-CCEFAA1371FD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2F36E599-1373-5E34-99F9-4C56A4BBAA16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45" name="Round Same Side Corner Rectangle 25">
                <a:extLst>
                  <a:ext uri="{FF2B5EF4-FFF2-40B4-BE49-F238E27FC236}">
                    <a16:creationId xmlns:a16="http://schemas.microsoft.com/office/drawing/2014/main" id="{F70ACFB2-6ED7-55B5-AF9E-080C386AA99A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01EF78D6-79AD-93E8-EE12-31DC8EC3F8BB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1476061-87BD-B06B-2782-1C3C0C5ADE47}"/>
              </a:ext>
            </a:extLst>
          </p:cNvPr>
          <p:cNvGrpSpPr/>
          <p:nvPr/>
        </p:nvGrpSpPr>
        <p:grpSpPr>
          <a:xfrm>
            <a:off x="9914652" y="2885867"/>
            <a:ext cx="530027" cy="985801"/>
            <a:chOff x="7838339" y="2226754"/>
            <a:chExt cx="1969639" cy="3730164"/>
          </a:xfrm>
          <a:solidFill>
            <a:schemeClr val="bg1"/>
          </a:solidFill>
        </p:grpSpPr>
        <p:sp>
          <p:nvSpPr>
            <p:cNvPr id="50" name="Round Same Side Corner Rectangle 3">
              <a:extLst>
                <a:ext uri="{FF2B5EF4-FFF2-40B4-BE49-F238E27FC236}">
                  <a16:creationId xmlns:a16="http://schemas.microsoft.com/office/drawing/2014/main" id="{CC9D986A-F12E-D8EE-B8DA-DA6CA5A36199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D1C2FAD-7DEA-AD3B-5D7C-72C1A5F41E20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4FE827D-C95F-2D9E-6481-60D9369E6219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56" name="Round Same Side Corner Rectangle 25">
                <a:extLst>
                  <a:ext uri="{FF2B5EF4-FFF2-40B4-BE49-F238E27FC236}">
                    <a16:creationId xmlns:a16="http://schemas.microsoft.com/office/drawing/2014/main" id="{473E37C5-955C-D690-4669-41AEA8B73BB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65B931F-CCB6-D03A-3B00-1D91A4D7F298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12EC67B-4F01-645F-895F-96482142B44E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54" name="Round Same Side Corner Rectangle 25">
                <a:extLst>
                  <a:ext uri="{FF2B5EF4-FFF2-40B4-BE49-F238E27FC236}">
                    <a16:creationId xmlns:a16="http://schemas.microsoft.com/office/drawing/2014/main" id="{09E9A167-5BB5-F981-51E2-2EFFC5BD00A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40802530-7587-63C4-F8BC-590B02D900D2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076012FB-8706-5C38-177B-156B9313E3BE}"/>
              </a:ext>
            </a:extLst>
          </p:cNvPr>
          <p:cNvSpPr txBox="1"/>
          <p:nvPr/>
        </p:nvSpPr>
        <p:spPr>
          <a:xfrm>
            <a:off x="327245" y="5098112"/>
            <a:ext cx="5037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>
                <a:latin typeface="Arial" panose="020B0604020202020204" pitchFamily="34" charset="0"/>
                <a:cs typeface="Arial" panose="020B0604020202020204" pitchFamily="34" charset="0"/>
              </a:rPr>
              <a:t>Psicológico</a:t>
            </a: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Pensamientos, sentimientos, emociones</a:t>
            </a:r>
          </a:p>
          <a:p>
            <a:pPr algn="ctr"/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comportamiento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D576636-4F81-0FCC-8F76-76769EC39CEC}"/>
              </a:ext>
            </a:extLst>
          </p:cNvPr>
          <p:cNvSpPr txBox="1"/>
          <p:nvPr/>
        </p:nvSpPr>
        <p:spPr>
          <a:xfrm>
            <a:off x="6925871" y="5107162"/>
            <a:ext cx="4550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Social:</a:t>
            </a:r>
          </a:p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Relaciones e interacciones con los demás (familia, comunidad, sociedad)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5D3F629-44A5-B391-A588-C19D0D9B2605}"/>
              </a:ext>
            </a:extLst>
          </p:cNvPr>
          <p:cNvSpPr txBox="1"/>
          <p:nvPr/>
        </p:nvSpPr>
        <p:spPr>
          <a:xfrm>
            <a:off x="4890081" y="2333183"/>
            <a:ext cx="18556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90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87170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1E285FCE-6954-4721-AA77-342BE017FAB6}"/>
              </a:ext>
            </a:extLst>
          </p:cNvPr>
          <p:cNvSpPr txBox="1"/>
          <p:nvPr/>
        </p:nvSpPr>
        <p:spPr>
          <a:xfrm>
            <a:off x="1765505" y="4999299"/>
            <a:ext cx="4677292" cy="62870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Niño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El enfoque socioecológico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32D2D53-EE73-4614-BA2B-17FF4BFE3D36}"/>
              </a:ext>
            </a:extLst>
          </p:cNvPr>
          <p:cNvGrpSpPr/>
          <p:nvPr/>
        </p:nvGrpSpPr>
        <p:grpSpPr>
          <a:xfrm>
            <a:off x="3586172" y="1346805"/>
            <a:ext cx="7801386" cy="7801386"/>
            <a:chOff x="3943574" y="1346805"/>
            <a:chExt cx="7801386" cy="780138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4B4DA82-9DF5-4819-9CDB-04A5EA7B9523}"/>
                </a:ext>
              </a:extLst>
            </p:cNvPr>
            <p:cNvSpPr/>
            <p:nvPr/>
          </p:nvSpPr>
          <p:spPr>
            <a:xfrm>
              <a:off x="3943574" y="1346805"/>
              <a:ext cx="7801386" cy="7801386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2DA546D-2EDD-4DB7-92CD-D517EC409ABB}"/>
                </a:ext>
              </a:extLst>
            </p:cNvPr>
            <p:cNvSpPr/>
            <p:nvPr/>
          </p:nvSpPr>
          <p:spPr>
            <a:xfrm>
              <a:off x="4541599" y="1956118"/>
              <a:ext cx="6574444" cy="657444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0DD92F8-D6CB-42B4-9863-E94B4577E6AE}"/>
                </a:ext>
              </a:extLst>
            </p:cNvPr>
            <p:cNvSpPr/>
            <p:nvPr/>
          </p:nvSpPr>
          <p:spPr>
            <a:xfrm>
              <a:off x="5121643" y="2523285"/>
              <a:ext cx="5385038" cy="538503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7AB4EB1-ED40-4F21-A945-EC514FD2A7EA}"/>
                </a:ext>
              </a:extLst>
            </p:cNvPr>
            <p:cNvSpPr/>
            <p:nvPr/>
          </p:nvSpPr>
          <p:spPr>
            <a:xfrm>
              <a:off x="5741231" y="3105543"/>
              <a:ext cx="4145862" cy="4145862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9EB5331-BF39-4E4A-A8FE-4EAD8556F3A7}"/>
                </a:ext>
              </a:extLst>
            </p:cNvPr>
            <p:cNvSpPr/>
            <p:nvPr/>
          </p:nvSpPr>
          <p:spPr>
            <a:xfrm>
              <a:off x="6442797" y="3734452"/>
              <a:ext cx="2802940" cy="28029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AF05B56-E5B1-432B-B223-AD567EA8367C}"/>
                </a:ext>
              </a:extLst>
            </p:cNvPr>
            <p:cNvGrpSpPr/>
            <p:nvPr/>
          </p:nvGrpSpPr>
          <p:grpSpPr>
            <a:xfrm>
              <a:off x="7480949" y="4391502"/>
              <a:ext cx="671707" cy="1493118"/>
              <a:chOff x="3524508" y="2679091"/>
              <a:chExt cx="327409" cy="727787"/>
            </a:xfrm>
            <a:solidFill>
              <a:schemeClr val="accent2"/>
            </a:solidFill>
          </p:grpSpPr>
          <p:sp>
            <p:nvSpPr>
              <p:cNvPr id="24" name="Round Same Side Corner Rectangle 46">
                <a:extLst>
                  <a:ext uri="{FF2B5EF4-FFF2-40B4-BE49-F238E27FC236}">
                    <a16:creationId xmlns:a16="http://schemas.microsoft.com/office/drawing/2014/main" id="{48507F16-304A-4A9C-B6AA-E1B4EBF09BDC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34414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2B38E4B-1479-4912-97B6-270447ED1482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5079EC1-D715-44BA-8AC7-D32E4D4257D0}"/>
              </a:ext>
            </a:extLst>
          </p:cNvPr>
          <p:cNvSpPr txBox="1"/>
          <p:nvPr/>
        </p:nvSpPr>
        <p:spPr>
          <a:xfrm>
            <a:off x="577899" y="1643075"/>
            <a:ext cx="5507496" cy="58686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Normas socioculturales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28891D9-FF51-48F9-AAEC-BF128056251F}"/>
              </a:ext>
            </a:extLst>
          </p:cNvPr>
          <p:cNvSpPr txBox="1"/>
          <p:nvPr/>
        </p:nvSpPr>
        <p:spPr>
          <a:xfrm>
            <a:off x="811620" y="2485203"/>
            <a:ext cx="4935657" cy="5868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Sociedad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01039E-282F-4A23-8B58-1D50217261C8}"/>
              </a:ext>
            </a:extLst>
          </p:cNvPr>
          <p:cNvSpPr txBox="1"/>
          <p:nvPr/>
        </p:nvSpPr>
        <p:spPr>
          <a:xfrm>
            <a:off x="1135623" y="3331480"/>
            <a:ext cx="4611654" cy="5868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Comunidad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1FBDBE-AFE4-4521-BDE8-BDF7AE574576}"/>
              </a:ext>
            </a:extLst>
          </p:cNvPr>
          <p:cNvSpPr txBox="1"/>
          <p:nvPr/>
        </p:nvSpPr>
        <p:spPr>
          <a:xfrm>
            <a:off x="1462108" y="4177757"/>
            <a:ext cx="4356191" cy="5868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Familia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DC8F1B-0865-4DBB-A446-F25C6CA0AEAA}"/>
              </a:ext>
            </a:extLst>
          </p:cNvPr>
          <p:cNvSpPr txBox="1"/>
          <p:nvPr/>
        </p:nvSpPr>
        <p:spPr>
          <a:xfrm>
            <a:off x="1867737" y="5024034"/>
            <a:ext cx="4554244" cy="586868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_tradnl" sz="16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Menor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3AB3F5-2590-B367-C588-251035AB8D2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5B959EFE-7AE3-5097-6982-B7C9933DB0A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C7112C1-820C-4FE7-7B36-F0164F8DCE50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05C6184-27DC-B61F-1AF8-3EE03FF58D4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A72B5F0-2284-3F0E-7F75-AA30D85D16E3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21735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Edad y etapa de desarrollo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73B8DC-460A-14A8-B6C9-AC63A510A1B1}"/>
              </a:ext>
            </a:extLst>
          </p:cNvPr>
          <p:cNvSpPr/>
          <p:nvPr/>
        </p:nvSpPr>
        <p:spPr>
          <a:xfrm>
            <a:off x="9190208" y="2309597"/>
            <a:ext cx="1583761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CBFD602-5992-8428-BE5D-7221AB9D8A9B}"/>
              </a:ext>
            </a:extLst>
          </p:cNvPr>
          <p:cNvSpPr/>
          <p:nvPr/>
        </p:nvSpPr>
        <p:spPr>
          <a:xfrm>
            <a:off x="7324806" y="2309597"/>
            <a:ext cx="1736806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08B67CC-1A02-72EC-C26A-01071F132181}"/>
              </a:ext>
            </a:extLst>
          </p:cNvPr>
          <p:cNvSpPr/>
          <p:nvPr/>
        </p:nvSpPr>
        <p:spPr>
          <a:xfrm>
            <a:off x="3754610" y="2309597"/>
            <a:ext cx="3449168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BC1390-2DD3-D614-63E5-B7C6B64C4A61}"/>
              </a:ext>
            </a:extLst>
          </p:cNvPr>
          <p:cNvSpPr/>
          <p:nvPr/>
        </p:nvSpPr>
        <p:spPr>
          <a:xfrm>
            <a:off x="2441416" y="2309597"/>
            <a:ext cx="1192166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9CEB156-47DC-3FC5-FD7C-960F87006709}"/>
              </a:ext>
            </a:extLst>
          </p:cNvPr>
          <p:cNvSpPr/>
          <p:nvPr/>
        </p:nvSpPr>
        <p:spPr>
          <a:xfrm>
            <a:off x="1449223" y="2309597"/>
            <a:ext cx="871165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0498837-9760-5011-3348-C04EFD536A76}"/>
              </a:ext>
            </a:extLst>
          </p:cNvPr>
          <p:cNvSpPr/>
          <p:nvPr/>
        </p:nvSpPr>
        <p:spPr>
          <a:xfrm>
            <a:off x="859760" y="2309597"/>
            <a:ext cx="468435" cy="25684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75964F9-AB56-D972-B054-7279B0C4A4B2}"/>
              </a:ext>
            </a:extLst>
          </p:cNvPr>
          <p:cNvCxnSpPr>
            <a:cxnSpLocks/>
          </p:cNvCxnSpPr>
          <p:nvPr/>
        </p:nvCxnSpPr>
        <p:spPr>
          <a:xfrm>
            <a:off x="1242995" y="2324300"/>
            <a:ext cx="10028733" cy="0"/>
          </a:xfrm>
          <a:prstGeom prst="straightConnector1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27B91F8B-9EA1-5D34-2A95-AB79C8618263}"/>
              </a:ext>
            </a:extLst>
          </p:cNvPr>
          <p:cNvSpPr/>
          <p:nvPr/>
        </p:nvSpPr>
        <p:spPr>
          <a:xfrm>
            <a:off x="859760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9AABC1D-1138-5A37-5D8D-D1DC16779E20}"/>
              </a:ext>
            </a:extLst>
          </p:cNvPr>
          <p:cNvSpPr/>
          <p:nvPr/>
        </p:nvSpPr>
        <p:spPr>
          <a:xfrm>
            <a:off x="1454792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1DDD425-7C69-20A7-2A44-E5DEDADF1E1B}"/>
              </a:ext>
            </a:extLst>
          </p:cNvPr>
          <p:cNvSpPr/>
          <p:nvPr/>
        </p:nvSpPr>
        <p:spPr>
          <a:xfrm>
            <a:off x="2049824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93E0CBB-1598-8556-5955-AE0AE620E2D8}"/>
              </a:ext>
            </a:extLst>
          </p:cNvPr>
          <p:cNvSpPr/>
          <p:nvPr/>
        </p:nvSpPr>
        <p:spPr>
          <a:xfrm>
            <a:off x="2644856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5264E1A-2A21-83F5-7F9E-22EC00D28684}"/>
              </a:ext>
            </a:extLst>
          </p:cNvPr>
          <p:cNvSpPr/>
          <p:nvPr/>
        </p:nvSpPr>
        <p:spPr>
          <a:xfrm>
            <a:off x="3239888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AAD4CF2-FBFB-0192-F00C-FCB58FAE8772}"/>
              </a:ext>
            </a:extLst>
          </p:cNvPr>
          <p:cNvSpPr/>
          <p:nvPr/>
        </p:nvSpPr>
        <p:spPr>
          <a:xfrm>
            <a:off x="3834920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6E3FA51-2708-7A8E-BFCA-96BECAEB8C39}"/>
              </a:ext>
            </a:extLst>
          </p:cNvPr>
          <p:cNvSpPr/>
          <p:nvPr/>
        </p:nvSpPr>
        <p:spPr>
          <a:xfrm>
            <a:off x="4429952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D72CEBE-EE20-89CE-0FD9-58E587164674}"/>
              </a:ext>
            </a:extLst>
          </p:cNvPr>
          <p:cNvSpPr/>
          <p:nvPr/>
        </p:nvSpPr>
        <p:spPr>
          <a:xfrm>
            <a:off x="5024984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AB48353-7004-6799-6C7C-5B94A788A979}"/>
              </a:ext>
            </a:extLst>
          </p:cNvPr>
          <p:cNvSpPr/>
          <p:nvPr/>
        </p:nvSpPr>
        <p:spPr>
          <a:xfrm>
            <a:off x="5620016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9207D18-A8A2-9023-5505-85E7DD5EB57A}"/>
              </a:ext>
            </a:extLst>
          </p:cNvPr>
          <p:cNvSpPr/>
          <p:nvPr/>
        </p:nvSpPr>
        <p:spPr>
          <a:xfrm>
            <a:off x="6215048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7B86CE-E1D7-3FCD-8EC9-4F04075B690E}"/>
              </a:ext>
            </a:extLst>
          </p:cNvPr>
          <p:cNvSpPr/>
          <p:nvPr/>
        </p:nvSpPr>
        <p:spPr>
          <a:xfrm>
            <a:off x="6810080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F8A1535-9286-86DB-F1CA-7FB88FFBD035}"/>
              </a:ext>
            </a:extLst>
          </p:cNvPr>
          <p:cNvSpPr/>
          <p:nvPr/>
        </p:nvSpPr>
        <p:spPr>
          <a:xfrm>
            <a:off x="7405112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5F32415-F518-EE89-C90C-DE169D611D52}"/>
              </a:ext>
            </a:extLst>
          </p:cNvPr>
          <p:cNvSpPr/>
          <p:nvPr/>
        </p:nvSpPr>
        <p:spPr>
          <a:xfrm>
            <a:off x="8000144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BDDF64A-F260-F879-C086-E3851C0B3E1F}"/>
              </a:ext>
            </a:extLst>
          </p:cNvPr>
          <p:cNvSpPr/>
          <p:nvPr/>
        </p:nvSpPr>
        <p:spPr>
          <a:xfrm>
            <a:off x="8595176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D6D079E-5C1B-68EC-94DC-E73BBDEC47DA}"/>
              </a:ext>
            </a:extLst>
          </p:cNvPr>
          <p:cNvSpPr/>
          <p:nvPr/>
        </p:nvSpPr>
        <p:spPr>
          <a:xfrm>
            <a:off x="9190208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9452A84-6BB9-19C3-78D7-CECBBB86F091}"/>
              </a:ext>
            </a:extLst>
          </p:cNvPr>
          <p:cNvSpPr/>
          <p:nvPr/>
        </p:nvSpPr>
        <p:spPr>
          <a:xfrm>
            <a:off x="9785240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7065F1F-C2AC-D66F-BFF3-66166DFC2A25}"/>
              </a:ext>
            </a:extLst>
          </p:cNvPr>
          <p:cNvSpPr/>
          <p:nvPr/>
        </p:nvSpPr>
        <p:spPr>
          <a:xfrm>
            <a:off x="10380272" y="2132535"/>
            <a:ext cx="393698" cy="393698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_tradnl" sz="140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3641807-8B3E-C147-BEE2-9CA89923B35B}"/>
              </a:ext>
            </a:extLst>
          </p:cNvPr>
          <p:cNvGrpSpPr/>
          <p:nvPr/>
        </p:nvGrpSpPr>
        <p:grpSpPr>
          <a:xfrm>
            <a:off x="1693801" y="3579958"/>
            <a:ext cx="539175" cy="1017675"/>
            <a:chOff x="2887168" y="3850995"/>
            <a:chExt cx="1235650" cy="233225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7" name="Round Same Side Corner Rectangle 31">
              <a:extLst>
                <a:ext uri="{FF2B5EF4-FFF2-40B4-BE49-F238E27FC236}">
                  <a16:creationId xmlns:a16="http://schemas.microsoft.com/office/drawing/2014/main" id="{81120DAA-0C76-AB8E-1C4A-0FFA98B1B6E0}"/>
                </a:ext>
              </a:extLst>
            </p:cNvPr>
            <p:cNvSpPr/>
            <p:nvPr/>
          </p:nvSpPr>
          <p:spPr>
            <a:xfrm>
              <a:off x="2896229" y="5298868"/>
              <a:ext cx="1221761" cy="88437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B413D26-6822-92BB-3247-24C732210FB8}"/>
                </a:ext>
              </a:extLst>
            </p:cNvPr>
            <p:cNvSpPr/>
            <p:nvPr/>
          </p:nvSpPr>
          <p:spPr>
            <a:xfrm>
              <a:off x="2887168" y="3850995"/>
              <a:ext cx="1235650" cy="123564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9D270AB-D244-421E-DB91-0A3AFC769A99}"/>
              </a:ext>
            </a:extLst>
          </p:cNvPr>
          <p:cNvGrpSpPr/>
          <p:nvPr/>
        </p:nvGrpSpPr>
        <p:grpSpPr>
          <a:xfrm>
            <a:off x="2787038" y="3432154"/>
            <a:ext cx="539174" cy="1165479"/>
            <a:chOff x="4602265" y="3512265"/>
            <a:chExt cx="1235650" cy="267098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0" name="Round Same Side Corner Rectangle 31">
              <a:extLst>
                <a:ext uri="{FF2B5EF4-FFF2-40B4-BE49-F238E27FC236}">
                  <a16:creationId xmlns:a16="http://schemas.microsoft.com/office/drawing/2014/main" id="{0C663318-474E-F4E1-6289-427254FA5A57}"/>
                </a:ext>
              </a:extLst>
            </p:cNvPr>
            <p:cNvSpPr/>
            <p:nvPr/>
          </p:nvSpPr>
          <p:spPr>
            <a:xfrm>
              <a:off x="4611326" y="4986810"/>
              <a:ext cx="1221761" cy="119643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1633565-3140-91C2-83F7-335D448917D7}"/>
                </a:ext>
              </a:extLst>
            </p:cNvPr>
            <p:cNvSpPr/>
            <p:nvPr/>
          </p:nvSpPr>
          <p:spPr>
            <a:xfrm>
              <a:off x="4602265" y="3512265"/>
              <a:ext cx="1235650" cy="123564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FDA61F1-4590-9125-7A22-4A92A7BCEF69}"/>
              </a:ext>
            </a:extLst>
          </p:cNvPr>
          <p:cNvGrpSpPr/>
          <p:nvPr/>
        </p:nvGrpSpPr>
        <p:grpSpPr>
          <a:xfrm>
            <a:off x="5182745" y="3216554"/>
            <a:ext cx="539175" cy="1414623"/>
            <a:chOff x="6317362" y="2941294"/>
            <a:chExt cx="1235651" cy="3241951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3" name="Round Same Side Corner Rectangle 31">
              <a:extLst>
                <a:ext uri="{FF2B5EF4-FFF2-40B4-BE49-F238E27FC236}">
                  <a16:creationId xmlns:a16="http://schemas.microsoft.com/office/drawing/2014/main" id="{AE7F2635-33CD-400E-E05B-7F7C4B7F2E36}"/>
                </a:ext>
              </a:extLst>
            </p:cNvPr>
            <p:cNvSpPr/>
            <p:nvPr/>
          </p:nvSpPr>
          <p:spPr>
            <a:xfrm>
              <a:off x="6326423" y="4497686"/>
              <a:ext cx="1221762" cy="168555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3B725C6-1D5A-BD88-2A56-B4D3F2809746}"/>
                </a:ext>
              </a:extLst>
            </p:cNvPr>
            <p:cNvSpPr/>
            <p:nvPr/>
          </p:nvSpPr>
          <p:spPr>
            <a:xfrm>
              <a:off x="6317362" y="2941294"/>
              <a:ext cx="1235651" cy="123564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F09DB84-67EC-3854-71FB-12D10F9DBCF5}"/>
              </a:ext>
            </a:extLst>
          </p:cNvPr>
          <p:cNvGrpSpPr/>
          <p:nvPr/>
        </p:nvGrpSpPr>
        <p:grpSpPr>
          <a:xfrm>
            <a:off x="7999534" y="3038914"/>
            <a:ext cx="539175" cy="1621261"/>
            <a:chOff x="8032460" y="2467732"/>
            <a:chExt cx="1235651" cy="371551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6" name="Round Same Side Corner Rectangle 31">
              <a:extLst>
                <a:ext uri="{FF2B5EF4-FFF2-40B4-BE49-F238E27FC236}">
                  <a16:creationId xmlns:a16="http://schemas.microsoft.com/office/drawing/2014/main" id="{A5561594-8A42-0F98-DF97-AC64722A669B}"/>
                </a:ext>
              </a:extLst>
            </p:cNvPr>
            <p:cNvSpPr/>
            <p:nvPr/>
          </p:nvSpPr>
          <p:spPr>
            <a:xfrm>
              <a:off x="8032460" y="3981058"/>
              <a:ext cx="1235651" cy="220218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2BE9D7CF-9D33-3DBB-DB10-0CA4403AA745}"/>
                </a:ext>
              </a:extLst>
            </p:cNvPr>
            <p:cNvSpPr/>
            <p:nvPr/>
          </p:nvSpPr>
          <p:spPr>
            <a:xfrm>
              <a:off x="8032460" y="2467732"/>
              <a:ext cx="1235651" cy="123564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514A9D3-F284-2F46-4E73-17522A866A19}"/>
              </a:ext>
            </a:extLst>
          </p:cNvPr>
          <p:cNvGrpSpPr/>
          <p:nvPr/>
        </p:nvGrpSpPr>
        <p:grpSpPr>
          <a:xfrm>
            <a:off x="9681702" y="2826205"/>
            <a:ext cx="539176" cy="1833970"/>
            <a:chOff x="9771853" y="1980257"/>
            <a:chExt cx="1235652" cy="4202988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9" name="Round Same Side Corner Rectangle 31">
              <a:extLst>
                <a:ext uri="{FF2B5EF4-FFF2-40B4-BE49-F238E27FC236}">
                  <a16:creationId xmlns:a16="http://schemas.microsoft.com/office/drawing/2014/main" id="{604BF3BD-4D92-9D10-8959-08ED42BFA4DB}"/>
                </a:ext>
              </a:extLst>
            </p:cNvPr>
            <p:cNvSpPr/>
            <p:nvPr/>
          </p:nvSpPr>
          <p:spPr>
            <a:xfrm>
              <a:off x="9771853" y="3488833"/>
              <a:ext cx="1235652" cy="269441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64FBB64-CC16-EAAA-0D31-0FE43A47F30E}"/>
                </a:ext>
              </a:extLst>
            </p:cNvPr>
            <p:cNvSpPr/>
            <p:nvPr/>
          </p:nvSpPr>
          <p:spPr>
            <a:xfrm>
              <a:off x="9771853" y="1980257"/>
              <a:ext cx="1235652" cy="123564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9F873B7-D107-EE94-4110-9A54BF522E28}"/>
              </a:ext>
            </a:extLst>
          </p:cNvPr>
          <p:cNvGrpSpPr/>
          <p:nvPr/>
        </p:nvGrpSpPr>
        <p:grpSpPr>
          <a:xfrm>
            <a:off x="822628" y="3796513"/>
            <a:ext cx="542698" cy="801120"/>
            <a:chOff x="1163997" y="4347283"/>
            <a:chExt cx="1243724" cy="183596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67C65953-3DF1-27EB-8CA9-8F65F6A6CF05}"/>
                </a:ext>
              </a:extLst>
            </p:cNvPr>
            <p:cNvSpPr/>
            <p:nvPr/>
          </p:nvSpPr>
          <p:spPr>
            <a:xfrm>
              <a:off x="1172071" y="4347283"/>
              <a:ext cx="1235650" cy="12356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3" name="Round Same Side Corner Rectangle 31">
              <a:extLst>
                <a:ext uri="{FF2B5EF4-FFF2-40B4-BE49-F238E27FC236}">
                  <a16:creationId xmlns:a16="http://schemas.microsoft.com/office/drawing/2014/main" id="{BAEE446F-E4D8-A87A-C4A7-8C94985A4637}"/>
                </a:ext>
              </a:extLst>
            </p:cNvPr>
            <p:cNvSpPr/>
            <p:nvPr/>
          </p:nvSpPr>
          <p:spPr>
            <a:xfrm>
              <a:off x="1163997" y="5793519"/>
              <a:ext cx="1221761" cy="38972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6D3AE942-64FC-F849-35B9-9C752B153A3C}"/>
              </a:ext>
            </a:extLst>
          </p:cNvPr>
          <p:cNvSpPr txBox="1"/>
          <p:nvPr/>
        </p:nvSpPr>
        <p:spPr>
          <a:xfrm>
            <a:off x="569121" y="5005845"/>
            <a:ext cx="1042743" cy="767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Infancia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0 - 18 meses</a:t>
            </a:r>
            <a:endParaRPr lang="es-ES_tradnl" sz="1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9AA7A31-0DEE-DCC0-6D52-D8E374E6BBC3}"/>
              </a:ext>
            </a:extLst>
          </p:cNvPr>
          <p:cNvSpPr txBox="1"/>
          <p:nvPr/>
        </p:nvSpPr>
        <p:spPr>
          <a:xfrm>
            <a:off x="1365326" y="5005845"/>
            <a:ext cx="1183883" cy="99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Niño/a pequeño/a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18 meses - 3 años</a:t>
            </a:r>
            <a:endParaRPr lang="es-ES_tradnl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1A1C3E3-D7B5-2C04-6968-F9AAA05D7DBA}"/>
              </a:ext>
            </a:extLst>
          </p:cNvPr>
          <p:cNvSpPr txBox="1"/>
          <p:nvPr/>
        </p:nvSpPr>
        <p:spPr>
          <a:xfrm>
            <a:off x="2661956" y="5005845"/>
            <a:ext cx="1092654" cy="767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Primera infancia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3 - 5 años</a:t>
            </a:r>
            <a:endParaRPr lang="es-ES_tradnl" sz="1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93FDACA-67AF-8B95-8CC4-3AD22451B5D7}"/>
              </a:ext>
            </a:extLst>
          </p:cNvPr>
          <p:cNvSpPr txBox="1"/>
          <p:nvPr/>
        </p:nvSpPr>
        <p:spPr>
          <a:xfrm>
            <a:off x="4563310" y="5005845"/>
            <a:ext cx="1831767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Infancia media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6 - 11 años</a:t>
            </a:r>
            <a:endParaRPr lang="es-ES_tradnl" sz="1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6E186A3-2FC7-B5A1-DE01-9CA5B2A79505}"/>
              </a:ext>
            </a:extLst>
          </p:cNvPr>
          <p:cNvSpPr txBox="1"/>
          <p:nvPr/>
        </p:nvSpPr>
        <p:spPr>
          <a:xfrm>
            <a:off x="7324805" y="5005845"/>
            <a:ext cx="1727795" cy="767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Primera adolescencia 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12 - 14 años</a:t>
            </a:r>
            <a:endParaRPr lang="es-ES_tradnl" sz="1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15B7846-2AC7-6819-0707-74A9705665B2}"/>
              </a:ext>
            </a:extLst>
          </p:cNvPr>
          <p:cNvSpPr txBox="1"/>
          <p:nvPr/>
        </p:nvSpPr>
        <p:spPr>
          <a:xfrm>
            <a:off x="9190208" y="5005845"/>
            <a:ext cx="1583761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Adolescencia</a:t>
            </a:r>
          </a:p>
          <a:p>
            <a:pPr lvl="0" algn="ctr">
              <a:lnSpc>
                <a:spcPct val="107000"/>
              </a:lnSpc>
              <a:tabLst>
                <a:tab pos="457200" algn="l"/>
              </a:tabLst>
            </a:pPr>
            <a:r>
              <a:rPr lang="es-ES_tradnl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15 - 17 años</a:t>
            </a:r>
            <a:endParaRPr lang="es-ES_tradnl" sz="1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D3E352B-C62D-16C6-5621-08845E7576B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AFE0D131-39B0-AD47-BA9A-859440F4257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1A2FA1DA-2FD4-CE64-3A6A-ECB928A9A69A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CC8A7FEF-9EAA-B4EA-6009-548E6F0FE333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B828A6AF-F2A7-9645-4C38-20D7ACF09425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3978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7ADF4-57E5-CAD9-6E75-82A62EDC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Importancia del apego en la infancia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86385E-9ED5-E5CA-A163-A02772CBE7CD}"/>
              </a:ext>
            </a:extLst>
          </p:cNvPr>
          <p:cNvSpPr txBox="1"/>
          <p:nvPr/>
        </p:nvSpPr>
        <p:spPr>
          <a:xfrm>
            <a:off x="5061613" y="1869521"/>
            <a:ext cx="4935961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sz="2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apego es…</a:t>
            </a:r>
          </a:p>
          <a:p>
            <a:endParaRPr lang="es-ES_tradnl" sz="22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sz="2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ES_tradnl" sz="2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vínculo que se crea entre los cuidadores principales (p.</a:t>
            </a:r>
            <a:r>
              <a:rPr lang="es-ES_tradnl" sz="2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ej., sus padres)</a:t>
            </a:r>
            <a:r>
              <a:rPr lang="es-ES_tradnl" sz="2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el niño. </a:t>
            </a:r>
          </a:p>
          <a:p>
            <a:endParaRPr lang="es-ES_tradnl" sz="2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sz="2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vínculo o apego se debe a que el/la </a:t>
            </a:r>
            <a:r>
              <a:rPr lang="es-ES_tradnl" sz="2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cuidador/a principal está disponible para el niño y le brinda</a:t>
            </a:r>
          </a:p>
          <a:p>
            <a:r>
              <a:rPr lang="es-ES_tradnl" sz="2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seguridad, atención y apoyo.</a:t>
            </a:r>
            <a:endParaRPr lang="es-ES_tradnl" sz="2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C194811D-00C4-8C09-EF01-5FA8EE0EA2A2}"/>
              </a:ext>
            </a:extLst>
          </p:cNvPr>
          <p:cNvSpPr/>
          <p:nvPr/>
        </p:nvSpPr>
        <p:spPr>
          <a:xfrm>
            <a:off x="1246909" y="2265218"/>
            <a:ext cx="2784763" cy="2327563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¿Por qué es importante el apego para un/a niño/a?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F615C30-664F-5830-4507-F91F3A6F9B15}"/>
              </a:ext>
            </a:extLst>
          </p:cNvPr>
          <p:cNvGrpSpPr/>
          <p:nvPr/>
        </p:nvGrpSpPr>
        <p:grpSpPr>
          <a:xfrm>
            <a:off x="9306821" y="3608458"/>
            <a:ext cx="1762961" cy="2366177"/>
            <a:chOff x="5673592" y="7611394"/>
            <a:chExt cx="814830" cy="109363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" name="Round Same Side Corner Rectangle 35">
              <a:extLst>
                <a:ext uri="{FF2B5EF4-FFF2-40B4-BE49-F238E27FC236}">
                  <a16:creationId xmlns:a16="http://schemas.microsoft.com/office/drawing/2014/main" id="{DD6C328C-7943-E1E3-9553-E4D47CB77DE4}"/>
                </a:ext>
              </a:extLst>
            </p:cNvPr>
            <p:cNvSpPr/>
            <p:nvPr/>
          </p:nvSpPr>
          <p:spPr>
            <a:xfrm>
              <a:off x="5675993" y="8360881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34DD72-DFA5-F9D3-75DD-D0D4439472A3}"/>
                </a:ext>
              </a:extLst>
            </p:cNvPr>
            <p:cNvSpPr/>
            <p:nvPr/>
          </p:nvSpPr>
          <p:spPr>
            <a:xfrm>
              <a:off x="5673592" y="7977240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Round Same Side Corner Rectangle 37">
              <a:extLst>
                <a:ext uri="{FF2B5EF4-FFF2-40B4-BE49-F238E27FC236}">
                  <a16:creationId xmlns:a16="http://schemas.microsoft.com/office/drawing/2014/main" id="{343793F3-36EE-DC03-1EC1-F11AE4FA8BC7}"/>
                </a:ext>
              </a:extLst>
            </p:cNvPr>
            <p:cNvSpPr/>
            <p:nvPr/>
          </p:nvSpPr>
          <p:spPr>
            <a:xfrm>
              <a:off x="6163413" y="7995034"/>
              <a:ext cx="323730" cy="70999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4C67B8F-AD09-B055-2F2F-DD015E653504}"/>
                </a:ext>
              </a:extLst>
            </p:cNvPr>
            <p:cNvSpPr/>
            <p:nvPr/>
          </p:nvSpPr>
          <p:spPr>
            <a:xfrm>
              <a:off x="6161012" y="7611394"/>
              <a:ext cx="327410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Round Same Side Corner Rectangle 43">
              <a:extLst>
                <a:ext uri="{FF2B5EF4-FFF2-40B4-BE49-F238E27FC236}">
                  <a16:creationId xmlns:a16="http://schemas.microsoft.com/office/drawing/2014/main" id="{6CE53EF9-5C49-D263-68F2-4963F868B29B}"/>
                </a:ext>
              </a:extLst>
            </p:cNvPr>
            <p:cNvSpPr/>
            <p:nvPr/>
          </p:nvSpPr>
          <p:spPr>
            <a:xfrm rot="12859561">
              <a:off x="6099610" y="8091090"/>
              <a:ext cx="101108" cy="244001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Round Same Side Corner Rectangle 44">
              <a:extLst>
                <a:ext uri="{FF2B5EF4-FFF2-40B4-BE49-F238E27FC236}">
                  <a16:creationId xmlns:a16="http://schemas.microsoft.com/office/drawing/2014/main" id="{3F720FF5-6306-2D1A-2F2F-B55EAF487526}"/>
                </a:ext>
              </a:extLst>
            </p:cNvPr>
            <p:cNvSpPr/>
            <p:nvPr/>
          </p:nvSpPr>
          <p:spPr>
            <a:xfrm rot="14101202">
              <a:off x="5992187" y="8234266"/>
              <a:ext cx="101108" cy="165176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761087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4769772F-B9D5-A65B-07EB-20DDB541941B}"/>
              </a:ext>
            </a:extLst>
          </p:cNvPr>
          <p:cNvSpPr/>
          <p:nvPr/>
        </p:nvSpPr>
        <p:spPr>
          <a:xfrm rot="5400000">
            <a:off x="7544079" y="1559758"/>
            <a:ext cx="2414456" cy="4396214"/>
          </a:xfrm>
          <a:prstGeom prst="homePlate">
            <a:avLst>
              <a:gd name="adj" fmla="val 1544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34D78665-6F3F-71F1-F22B-6E77B26E3DE7}"/>
              </a:ext>
            </a:extLst>
          </p:cNvPr>
          <p:cNvSpPr/>
          <p:nvPr/>
        </p:nvSpPr>
        <p:spPr>
          <a:xfrm rot="5400000">
            <a:off x="2233465" y="1559758"/>
            <a:ext cx="2414456" cy="4396214"/>
          </a:xfrm>
          <a:prstGeom prst="homePlate">
            <a:avLst>
              <a:gd name="adj" fmla="val 1544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37ADF4-57E5-CAD9-6E75-82A62EDCC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39"/>
            <a:ext cx="10515600" cy="868968"/>
          </a:xfrm>
        </p:spPr>
        <p:txBody>
          <a:bodyPr/>
          <a:lstStyle/>
          <a:p>
            <a:r>
              <a:rPr lang="es-ES_tradnl"/>
              <a:t>Importancia del apego en la infancia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86385E-9ED5-E5CA-A163-A02772CBE7CD}"/>
              </a:ext>
            </a:extLst>
          </p:cNvPr>
          <p:cNvSpPr txBox="1"/>
          <p:nvPr/>
        </p:nvSpPr>
        <p:spPr>
          <a:xfrm>
            <a:off x="1515350" y="2753651"/>
            <a:ext cx="4123449" cy="30162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APEGO SEGURO</a:t>
            </a:r>
          </a:p>
          <a:p>
            <a:endParaRPr lang="es-ES_tradnl" sz="1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sz="1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El/la cuidador/a principal está disponible y responde a las necesidades del menor. Asimismo, le proporciona seguridad, cuidados y apoyo.</a:t>
            </a:r>
          </a:p>
          <a:p>
            <a:endParaRPr lang="es-ES_tradnl" sz="1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_tradnl" sz="1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_tradnl" sz="1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Apego óptimo para un desarrollo sano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43CF1D-4997-24E6-B4B8-4A4B26FCC23B}"/>
              </a:ext>
            </a:extLst>
          </p:cNvPr>
          <p:cNvSpPr txBox="1"/>
          <p:nvPr/>
        </p:nvSpPr>
        <p:spPr>
          <a:xfrm>
            <a:off x="6734169" y="2753650"/>
            <a:ext cx="3896591" cy="30777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APEGO INSEGURO</a:t>
            </a:r>
          </a:p>
          <a:p>
            <a:endParaRPr lang="es-ES_tradnl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sz="1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El/la cuidador/a principal no es capaz de proporcionar seguridad, protección y estabilidad al menor (p. ej., negligencia/descuidado, agresividad).</a:t>
            </a:r>
          </a:p>
          <a:p>
            <a:endParaRPr lang="es-ES_tradnl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_tradnl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_tradnl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_tradnl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Impacto negativo en el desarrollo del menor</a:t>
            </a:r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EB023D-565C-9B5A-C9AE-C326ADACEC62}"/>
              </a:ext>
            </a:extLst>
          </p:cNvPr>
          <p:cNvSpPr/>
          <p:nvPr/>
        </p:nvSpPr>
        <p:spPr>
          <a:xfrm>
            <a:off x="1486779" y="1574107"/>
            <a:ext cx="647700" cy="6477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943A711-69C0-F60B-32F7-70F92931B13D}"/>
              </a:ext>
            </a:extLst>
          </p:cNvPr>
          <p:cNvSpPr/>
          <p:nvPr/>
        </p:nvSpPr>
        <p:spPr>
          <a:xfrm>
            <a:off x="4287129" y="1574107"/>
            <a:ext cx="647700" cy="6477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064E218-768F-5460-6DBF-F38312B02192}"/>
              </a:ext>
            </a:extLst>
          </p:cNvPr>
          <p:cNvCxnSpPr>
            <a:cxnSpLocks/>
            <a:stCxn id="5" idx="6"/>
            <a:endCxn id="6" idx="2"/>
          </p:cNvCxnSpPr>
          <p:nvPr/>
        </p:nvCxnSpPr>
        <p:spPr>
          <a:xfrm>
            <a:off x="2134479" y="1897957"/>
            <a:ext cx="2152650" cy="0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6350DE13-ADA6-F790-84D1-23D482248068}"/>
              </a:ext>
            </a:extLst>
          </p:cNvPr>
          <p:cNvSpPr/>
          <p:nvPr/>
        </p:nvSpPr>
        <p:spPr>
          <a:xfrm>
            <a:off x="6734169" y="1574106"/>
            <a:ext cx="647700" cy="6477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F7BE0F2-9FFE-DAC7-3806-D9F5F07FCE99}"/>
              </a:ext>
            </a:extLst>
          </p:cNvPr>
          <p:cNvSpPr/>
          <p:nvPr/>
        </p:nvSpPr>
        <p:spPr>
          <a:xfrm>
            <a:off x="9534519" y="1574106"/>
            <a:ext cx="647700" cy="6477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6165462-D343-676E-05CB-68DC50BA7DFE}"/>
              </a:ext>
            </a:extLst>
          </p:cNvPr>
          <p:cNvSpPr/>
          <p:nvPr/>
        </p:nvSpPr>
        <p:spPr>
          <a:xfrm>
            <a:off x="7228603" y="1737103"/>
            <a:ext cx="872836" cy="290945"/>
          </a:xfrm>
          <a:custGeom>
            <a:avLst/>
            <a:gdLst>
              <a:gd name="connsiteX0" fmla="*/ 0 w 872836"/>
              <a:gd name="connsiteY0" fmla="*/ 96982 h 290945"/>
              <a:gd name="connsiteX1" fmla="*/ 498764 w 872836"/>
              <a:gd name="connsiteY1" fmla="*/ 0 h 290945"/>
              <a:gd name="connsiteX2" fmla="*/ 872836 w 872836"/>
              <a:gd name="connsiteY2" fmla="*/ 290945 h 29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2836" h="290945">
                <a:moveTo>
                  <a:pt x="0" y="96982"/>
                </a:moveTo>
                <a:lnTo>
                  <a:pt x="498764" y="0"/>
                </a:lnTo>
                <a:lnTo>
                  <a:pt x="872836" y="290945"/>
                </a:lnTo>
              </a:path>
            </a:pathLst>
          </a:cu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30F5B38-0912-1C0F-2064-1E65AADE2A9E}"/>
              </a:ext>
            </a:extLst>
          </p:cNvPr>
          <p:cNvSpPr/>
          <p:nvPr/>
        </p:nvSpPr>
        <p:spPr>
          <a:xfrm>
            <a:off x="8311855" y="1778666"/>
            <a:ext cx="803564" cy="207818"/>
          </a:xfrm>
          <a:custGeom>
            <a:avLst/>
            <a:gdLst>
              <a:gd name="connsiteX0" fmla="*/ 0 w 803564"/>
              <a:gd name="connsiteY0" fmla="*/ 207818 h 207818"/>
              <a:gd name="connsiteX1" fmla="*/ 540327 w 803564"/>
              <a:gd name="connsiteY1" fmla="*/ 152400 h 207818"/>
              <a:gd name="connsiteX2" fmla="*/ 803564 w 803564"/>
              <a:gd name="connsiteY2" fmla="*/ 0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3564" h="207818">
                <a:moveTo>
                  <a:pt x="0" y="207818"/>
                </a:moveTo>
                <a:lnTo>
                  <a:pt x="540327" y="152400"/>
                </a:lnTo>
                <a:lnTo>
                  <a:pt x="803564" y="0"/>
                </a:lnTo>
              </a:path>
            </a:pathLst>
          </a:cu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A868535-EE71-3D87-18D7-2616F39FCD01}"/>
              </a:ext>
            </a:extLst>
          </p:cNvPr>
          <p:cNvCxnSpPr>
            <a:cxnSpLocks/>
          </p:cNvCxnSpPr>
          <p:nvPr/>
        </p:nvCxnSpPr>
        <p:spPr>
          <a:xfrm>
            <a:off x="9286869" y="1717961"/>
            <a:ext cx="387927" cy="6070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L-Shape 29">
            <a:extLst>
              <a:ext uri="{FF2B5EF4-FFF2-40B4-BE49-F238E27FC236}">
                <a16:creationId xmlns:a16="http://schemas.microsoft.com/office/drawing/2014/main" id="{C9A47325-64D0-C96B-7446-C37B5905A65E}"/>
              </a:ext>
            </a:extLst>
          </p:cNvPr>
          <p:cNvSpPr/>
          <p:nvPr/>
        </p:nvSpPr>
        <p:spPr>
          <a:xfrm rot="18361091">
            <a:off x="4447007" y="1816209"/>
            <a:ext cx="327944" cy="166899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L-Shape 30">
            <a:extLst>
              <a:ext uri="{FF2B5EF4-FFF2-40B4-BE49-F238E27FC236}">
                <a16:creationId xmlns:a16="http://schemas.microsoft.com/office/drawing/2014/main" id="{02C3BBE7-2D4A-F1D0-2A76-7B43B9B0F6E3}"/>
              </a:ext>
            </a:extLst>
          </p:cNvPr>
          <p:cNvSpPr/>
          <p:nvPr/>
        </p:nvSpPr>
        <p:spPr>
          <a:xfrm rot="18361091">
            <a:off x="1646657" y="1816209"/>
            <a:ext cx="327944" cy="166899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Plus Sign 31">
            <a:extLst>
              <a:ext uri="{FF2B5EF4-FFF2-40B4-BE49-F238E27FC236}">
                <a16:creationId xmlns:a16="http://schemas.microsoft.com/office/drawing/2014/main" id="{8B57B8AA-011F-D612-67F4-A55C074114B9}"/>
              </a:ext>
            </a:extLst>
          </p:cNvPr>
          <p:cNvSpPr/>
          <p:nvPr/>
        </p:nvSpPr>
        <p:spPr>
          <a:xfrm rot="2700000">
            <a:off x="6840487" y="1675213"/>
            <a:ext cx="449570" cy="459990"/>
          </a:xfrm>
          <a:prstGeom prst="mathPlus">
            <a:avLst>
              <a:gd name="adj1" fmla="val 2040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Plus Sign 32">
            <a:extLst>
              <a:ext uri="{FF2B5EF4-FFF2-40B4-BE49-F238E27FC236}">
                <a16:creationId xmlns:a16="http://schemas.microsoft.com/office/drawing/2014/main" id="{68B5B548-F6E4-DD8B-68E0-E3D59014F910}"/>
              </a:ext>
            </a:extLst>
          </p:cNvPr>
          <p:cNvSpPr/>
          <p:nvPr/>
        </p:nvSpPr>
        <p:spPr>
          <a:xfrm rot="2700000">
            <a:off x="9645382" y="1675213"/>
            <a:ext cx="449570" cy="459990"/>
          </a:xfrm>
          <a:prstGeom prst="mathPlus">
            <a:avLst>
              <a:gd name="adj1" fmla="val 2040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40529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F134A-78EE-4C3E-D1F5-A2C9F353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Salud mental y apoyo psicosocial: términos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16BD49-E351-CFC2-75D0-481C1BE1537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3B16577A-B189-7FB2-AC6C-CE74F1F04D6A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2CBFE8B-EB8D-58C4-8206-6791E97021C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A74D43E-2710-CCCA-C10C-2C574BB53F8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61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13C9255-8744-86C7-E37A-311A701592E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788ED4D-1EC6-C79D-7A1A-5B55AEB70E4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7D5D9FDA-DD20-F2EC-45A2-2EC8E862ACD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8AF1964-A5D2-DC95-740F-46AD23FBE19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D97074DF-19D5-6E0F-E42E-3C96528F90CE}"/>
                  </a:ext>
                </a:extLst>
              </p14:cNvPr>
              <p14:cNvContentPartPr/>
              <p14:nvPr/>
            </p14:nvContentPartPr>
            <p14:xfrm>
              <a:off x="6565179" y="5795309"/>
              <a:ext cx="360" cy="360"/>
            </p14:xfrm>
          </p:contentPart>
        </mc:Choice>
        <mc:Fallback xmlns="" xmlns:a16="http://schemas.microsoft.com/office/drawing/2014/main" xmlns:ask="http://schemas.microsoft.com/office/drawing/2018/sketchyshapes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D97074DF-19D5-6E0F-E42E-3C96528F90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56179" y="5786309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0107DD2C-6EF1-5EEC-6E36-23AE16165DDE}"/>
              </a:ext>
            </a:extLst>
          </p:cNvPr>
          <p:cNvGrpSpPr/>
          <p:nvPr/>
        </p:nvGrpSpPr>
        <p:grpSpPr>
          <a:xfrm>
            <a:off x="838200" y="1760220"/>
            <a:ext cx="3013710" cy="3726180"/>
            <a:chOff x="481914" y="1446983"/>
            <a:chExt cx="2307006" cy="420505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7B8C41D-52C1-B463-DEF1-FF5E646DB010}"/>
                </a:ext>
              </a:extLst>
            </p:cNvPr>
            <p:cNvSpPr txBox="1"/>
            <p:nvPr/>
          </p:nvSpPr>
          <p:spPr>
            <a:xfrm>
              <a:off x="481914" y="1446983"/>
              <a:ext cx="2307006" cy="856787"/>
            </a:xfrm>
            <a:prstGeom prst="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es-ES_tradnl" sz="20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Salud mental y bienestar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A1326D6-B3BC-9396-80EC-7801FD62A07F}"/>
                </a:ext>
              </a:extLst>
            </p:cNvPr>
            <p:cNvSpPr txBox="1"/>
            <p:nvPr/>
          </p:nvSpPr>
          <p:spPr>
            <a:xfrm>
              <a:off x="481914" y="2563071"/>
              <a:ext cx="2307006" cy="856787"/>
            </a:xfrm>
            <a:prstGeom prst="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es-ES_tradnl" sz="20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Psicosocial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990A2B1-0050-CBF6-05BD-F4A849F71283}"/>
                </a:ext>
              </a:extLst>
            </p:cNvPr>
            <p:cNvSpPr txBox="1"/>
            <p:nvPr/>
          </p:nvSpPr>
          <p:spPr>
            <a:xfrm>
              <a:off x="481914" y="3679159"/>
              <a:ext cx="2307006" cy="856787"/>
            </a:xfrm>
            <a:prstGeom prst="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es-ES_tradnl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Salud mental y </a:t>
              </a:r>
            </a:p>
            <a:p>
              <a:pPr algn="ctr"/>
              <a:r>
                <a:rPr lang="es-ES_tradnl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apoyo psicosocial (SMAPS)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89905BB-16F6-23BA-9786-F51A4B2CF09A}"/>
                </a:ext>
              </a:extLst>
            </p:cNvPr>
            <p:cNvSpPr txBox="1"/>
            <p:nvPr/>
          </p:nvSpPr>
          <p:spPr>
            <a:xfrm>
              <a:off x="481914" y="4795247"/>
              <a:ext cx="2307006" cy="856787"/>
            </a:xfrm>
            <a:prstGeom prst="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es-ES_tradnl" sz="20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Enfermedad mental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99633-4B69-3E0D-5DE8-12D00C7D6BC8}"/>
              </a:ext>
            </a:extLst>
          </p:cNvPr>
          <p:cNvGrpSpPr/>
          <p:nvPr/>
        </p:nvGrpSpPr>
        <p:grpSpPr>
          <a:xfrm rot="12608312">
            <a:off x="8087383" y="2636335"/>
            <a:ext cx="354810" cy="1235995"/>
            <a:chOff x="11477815" y="915101"/>
            <a:chExt cx="182192" cy="634674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0CB29DED-C657-A9D6-69D0-3E3362C8F68E}"/>
                </a:ext>
              </a:extLst>
            </p:cNvPr>
            <p:cNvSpPr/>
            <p:nvPr/>
          </p:nvSpPr>
          <p:spPr>
            <a:xfrm>
              <a:off x="11477816" y="915101"/>
              <a:ext cx="182191" cy="132855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F8A1C5C-F5C4-4097-3190-7912EA500798}"/>
                </a:ext>
              </a:extLst>
            </p:cNvPr>
            <p:cNvSpPr/>
            <p:nvPr/>
          </p:nvSpPr>
          <p:spPr>
            <a:xfrm>
              <a:off x="11477815" y="1047810"/>
              <a:ext cx="182191" cy="5019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A648E28A-0933-0AA7-0878-466283A593EA}"/>
              </a:ext>
            </a:extLst>
          </p:cNvPr>
          <p:cNvSpPr/>
          <p:nvPr/>
        </p:nvSpPr>
        <p:spPr>
          <a:xfrm>
            <a:off x="4114800" y="2009873"/>
            <a:ext cx="276127" cy="276127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7E0FF0F-6BBF-C0BA-3C88-B3B29CF104D2}"/>
              </a:ext>
            </a:extLst>
          </p:cNvPr>
          <p:cNvSpPr/>
          <p:nvPr/>
        </p:nvSpPr>
        <p:spPr>
          <a:xfrm>
            <a:off x="4114800" y="2978206"/>
            <a:ext cx="276127" cy="276127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10BFB58-9C57-505E-1FEC-4DAFDD0925CD}"/>
              </a:ext>
            </a:extLst>
          </p:cNvPr>
          <p:cNvSpPr/>
          <p:nvPr/>
        </p:nvSpPr>
        <p:spPr>
          <a:xfrm>
            <a:off x="4114800" y="3946539"/>
            <a:ext cx="276127" cy="276127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E6E130B-6FCE-5429-824C-70FC885B5712}"/>
              </a:ext>
            </a:extLst>
          </p:cNvPr>
          <p:cNvSpPr/>
          <p:nvPr/>
        </p:nvSpPr>
        <p:spPr>
          <a:xfrm>
            <a:off x="4114800" y="4968728"/>
            <a:ext cx="276127" cy="276127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06605E65-C566-5651-CE33-ACD41CBD59E5}"/>
              </a:ext>
            </a:extLst>
          </p:cNvPr>
          <p:cNvSpPr/>
          <p:nvPr/>
        </p:nvSpPr>
        <p:spPr>
          <a:xfrm>
            <a:off x="4377689" y="3202656"/>
            <a:ext cx="5577840" cy="2011680"/>
          </a:xfrm>
          <a:custGeom>
            <a:avLst/>
            <a:gdLst>
              <a:gd name="connsiteX0" fmla="*/ 0 w 5577840"/>
              <a:gd name="connsiteY0" fmla="*/ 0 h 2011680"/>
              <a:gd name="connsiteX1" fmla="*/ 2160270 w 5577840"/>
              <a:gd name="connsiteY1" fmla="*/ 1440180 h 2011680"/>
              <a:gd name="connsiteX2" fmla="*/ 4091940 w 5577840"/>
              <a:gd name="connsiteY2" fmla="*/ 1211580 h 2011680"/>
              <a:gd name="connsiteX3" fmla="*/ 5577840 w 5577840"/>
              <a:gd name="connsiteY3" fmla="*/ 2011680 h 2011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77840" h="2011680" extrusionOk="0">
                <a:moveTo>
                  <a:pt x="0" y="0"/>
                </a:moveTo>
                <a:cubicBezTo>
                  <a:pt x="739783" y="671563"/>
                  <a:pt x="1437145" y="1163677"/>
                  <a:pt x="2160270" y="1440180"/>
                </a:cubicBezTo>
                <a:cubicBezTo>
                  <a:pt x="2812635" y="1686807"/>
                  <a:pt x="3598205" y="1172622"/>
                  <a:pt x="4091940" y="1211580"/>
                </a:cubicBezTo>
                <a:cubicBezTo>
                  <a:pt x="4693126" y="1316951"/>
                  <a:pt x="5028541" y="1728796"/>
                  <a:pt x="5577840" y="2011680"/>
                </a:cubicBezTo>
              </a:path>
            </a:pathLst>
          </a:custGeom>
          <a:noFill/>
          <a:ln w="57150"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1426788992">
                  <a:custGeom>
                    <a:avLst/>
                    <a:gdLst>
                      <a:gd name="connsiteX0" fmla="*/ 0 w 5577840"/>
                      <a:gd name="connsiteY0" fmla="*/ 0 h 2011680"/>
                      <a:gd name="connsiteX1" fmla="*/ 2160270 w 5577840"/>
                      <a:gd name="connsiteY1" fmla="*/ 1440180 h 2011680"/>
                      <a:gd name="connsiteX2" fmla="*/ 4091940 w 5577840"/>
                      <a:gd name="connsiteY2" fmla="*/ 1211580 h 2011680"/>
                      <a:gd name="connsiteX3" fmla="*/ 5577840 w 5577840"/>
                      <a:gd name="connsiteY3" fmla="*/ 2011680 h 20116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577840" h="2011680">
                        <a:moveTo>
                          <a:pt x="0" y="0"/>
                        </a:moveTo>
                        <a:cubicBezTo>
                          <a:pt x="739140" y="619125"/>
                          <a:pt x="1478280" y="1238250"/>
                          <a:pt x="2160270" y="1440180"/>
                        </a:cubicBezTo>
                        <a:cubicBezTo>
                          <a:pt x="2842260" y="1642110"/>
                          <a:pt x="3522345" y="1116330"/>
                          <a:pt x="4091940" y="1211580"/>
                        </a:cubicBezTo>
                        <a:cubicBezTo>
                          <a:pt x="4661535" y="1306830"/>
                          <a:pt x="5119687" y="1659255"/>
                          <a:pt x="5577840" y="2011680"/>
                        </a:cubicBezTo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3168D87-D7FF-C046-930A-9D25B240C2BC}"/>
              </a:ext>
            </a:extLst>
          </p:cNvPr>
          <p:cNvSpPr/>
          <p:nvPr/>
        </p:nvSpPr>
        <p:spPr>
          <a:xfrm>
            <a:off x="4389119" y="3416656"/>
            <a:ext cx="3589020" cy="1603370"/>
          </a:xfrm>
          <a:custGeom>
            <a:avLst/>
            <a:gdLst>
              <a:gd name="connsiteX0" fmla="*/ 0 w 3589020"/>
              <a:gd name="connsiteY0" fmla="*/ 1603370 h 1603370"/>
              <a:gd name="connsiteX1" fmla="*/ 1588770 w 3589020"/>
              <a:gd name="connsiteY1" fmla="*/ 83180 h 1603370"/>
              <a:gd name="connsiteX2" fmla="*/ 3589020 w 3589020"/>
              <a:gd name="connsiteY2" fmla="*/ 334640 h 160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9020" h="1603370" extrusionOk="0">
                <a:moveTo>
                  <a:pt x="0" y="1603370"/>
                </a:moveTo>
                <a:cubicBezTo>
                  <a:pt x="502323" y="1072559"/>
                  <a:pt x="1079807" y="318288"/>
                  <a:pt x="1588770" y="83180"/>
                </a:cubicBezTo>
                <a:cubicBezTo>
                  <a:pt x="2159962" y="-65571"/>
                  <a:pt x="2877028" y="-36029"/>
                  <a:pt x="3589020" y="334640"/>
                </a:cubicBezTo>
              </a:path>
            </a:pathLst>
          </a:custGeom>
          <a:noFill/>
          <a:ln w="57150"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344532194">
                  <a:custGeom>
                    <a:avLst/>
                    <a:gdLst>
                      <a:gd name="connsiteX0" fmla="*/ 0 w 3589020"/>
                      <a:gd name="connsiteY0" fmla="*/ 1603370 h 1603370"/>
                      <a:gd name="connsiteX1" fmla="*/ 1588770 w 3589020"/>
                      <a:gd name="connsiteY1" fmla="*/ 83180 h 1603370"/>
                      <a:gd name="connsiteX2" fmla="*/ 3589020 w 3589020"/>
                      <a:gd name="connsiteY2" fmla="*/ 334640 h 1603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589020" h="1603370">
                        <a:moveTo>
                          <a:pt x="0" y="1603370"/>
                        </a:moveTo>
                        <a:cubicBezTo>
                          <a:pt x="495300" y="949002"/>
                          <a:pt x="990600" y="294635"/>
                          <a:pt x="1588770" y="83180"/>
                        </a:cubicBezTo>
                        <a:cubicBezTo>
                          <a:pt x="2186940" y="-128275"/>
                          <a:pt x="2887980" y="103182"/>
                          <a:pt x="3589020" y="334640"/>
                        </a:cubicBezTo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1558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52C612F-4FC4-9188-B1A3-4C14A178A5B6}"/>
              </a:ext>
            </a:extLst>
          </p:cNvPr>
          <p:cNvSpPr/>
          <p:nvPr/>
        </p:nvSpPr>
        <p:spPr>
          <a:xfrm>
            <a:off x="3619499" y="2233913"/>
            <a:ext cx="7318301" cy="25372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1825"/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“El apoyo psicosocial en salud mental hace referencia a cualquier tipo de acompañamiento o intervención a nivel local o externo que tenga como objetivo proteger o promover el bienestar psicosocial y/o prevenir o tratar los trastornos mentales”.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55691D-C3A4-547E-FE67-FF5CF1EB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Apoyo psicosocial en salud mental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650424-6676-0016-1842-5A3957B1021A}"/>
              </a:ext>
            </a:extLst>
          </p:cNvPr>
          <p:cNvSpPr txBox="1"/>
          <p:nvPr/>
        </p:nvSpPr>
        <p:spPr>
          <a:xfrm>
            <a:off x="4368950" y="4894616"/>
            <a:ext cx="681612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Directrices del IASC sobre SMAPS en situaciones de emergencia (2007).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D7FF07A-7AB8-E383-C877-E39A84882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935" y="1986238"/>
            <a:ext cx="2578630" cy="348036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994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1823951" y="21740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9084176" y="2162190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81E019-1636-4457-BE3E-D785B42ACB29}"/>
              </a:ext>
            </a:extLst>
          </p:cNvPr>
          <p:cNvSpPr txBox="1"/>
          <p:nvPr/>
        </p:nvSpPr>
        <p:spPr>
          <a:xfrm>
            <a:off x="7665222" y="3711370"/>
            <a:ext cx="3889469" cy="2964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s-ES_tradnl" sz="2200" dirty="0">
                <a:effectLst/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SMAPS es un término que engloba cualquier tipo de acompañamiento o intervenci</a:t>
            </a:r>
            <a:r>
              <a:rPr lang="es-ES_tradnl" sz="22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ón</a:t>
            </a:r>
            <a:r>
              <a:rPr lang="es-ES_tradnl" sz="2200" dirty="0">
                <a:effectLst/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que tenga como objetivo proteger y promover el bienestar psicosocial y prevenir o tratar los trastornos mentales.</a:t>
            </a:r>
            <a:endParaRPr lang="es-ES_tradnl" sz="2200" dirty="0">
              <a:effectLst/>
              <a:latin typeface="Arial" panose="020B0604020202020204" pitchFamily="34" charset="0"/>
              <a:ea typeface="Noto Sans Symbols"/>
              <a:cs typeface="Arial" panose="020B0604020202020204" pitchFamily="34" charset="0"/>
            </a:endParaRPr>
          </a:p>
        </p:txBody>
      </p:sp>
      <p:sp>
        <p:nvSpPr>
          <p:cNvPr id="13" name="5-Point Star 5">
            <a:extLst>
              <a:ext uri="{FF2B5EF4-FFF2-40B4-BE49-F238E27FC236}">
                <a16:creationId xmlns:a16="http://schemas.microsoft.com/office/drawing/2014/main" id="{86C6DA94-9EAE-4187-A72F-7FF9F3B6A9A7}"/>
              </a:ext>
            </a:extLst>
          </p:cNvPr>
          <p:cNvSpPr/>
          <p:nvPr/>
        </p:nvSpPr>
        <p:spPr>
          <a:xfrm>
            <a:off x="5258369" y="21740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1D8D3-EB8E-1057-F899-5517521A2ABD}"/>
              </a:ext>
            </a:extLst>
          </p:cNvPr>
          <p:cNvSpPr txBox="1"/>
          <p:nvPr/>
        </p:nvSpPr>
        <p:spPr>
          <a:xfrm>
            <a:off x="1061282" y="3711370"/>
            <a:ext cx="2576899" cy="2239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s-ES_tradnl" sz="2200" dirty="0">
                <a:latin typeface="Arial" panose="020B0604020202020204" pitchFamily="34" charset="0"/>
                <a:ea typeface="Noto Sans Symbols"/>
                <a:cs typeface="Arial" panose="020B0604020202020204" pitchFamily="34" charset="0"/>
              </a:rPr>
              <a:t>El término “salud mental” abarca mucho más que la simple ausencia de trastornos mentales</a:t>
            </a:r>
            <a:endParaRPr lang="es-ES_tradnl" sz="2200" dirty="0">
              <a:effectLst/>
              <a:latin typeface="Arial" panose="020B0604020202020204" pitchFamily="34" charset="0"/>
              <a:ea typeface="Noto Sans Symbols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632398-0D94-C191-BD27-06E692BAEB5D}"/>
              </a:ext>
            </a:extLst>
          </p:cNvPr>
          <p:cNvSpPr txBox="1"/>
          <p:nvPr/>
        </p:nvSpPr>
        <p:spPr>
          <a:xfrm>
            <a:off x="4319475" y="3711370"/>
            <a:ext cx="2929347" cy="2239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s-ES_tradnl" sz="2200" dirty="0">
                <a:latin typeface="Arial" panose="020B0604020202020204" pitchFamily="34" charset="0"/>
                <a:ea typeface="Noto Sans Symbols"/>
                <a:cs typeface="Arial" panose="020B0604020202020204" pitchFamily="34" charset="0"/>
              </a:rPr>
              <a:t>El adjetivo “psicosocial” se refiere a las interacciones entre los aspectos sociales y los psicológicos</a:t>
            </a:r>
            <a:endParaRPr lang="es-ES_tradnl" sz="2200" dirty="0">
              <a:effectLst/>
              <a:latin typeface="Arial" panose="020B0604020202020204" pitchFamily="34" charset="0"/>
              <a:ea typeface="Noto Sans Symbols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3EC133-CCF2-DF16-E443-78E673354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Puntos clave de aprendizaje</a:t>
            </a:r>
          </a:p>
        </p:txBody>
      </p:sp>
    </p:spTree>
    <p:extLst>
      <p:ext uri="{BB962C8B-B14F-4D97-AF65-F5344CB8AC3E}">
        <p14:creationId xmlns:p14="http://schemas.microsoft.com/office/powerpoint/2010/main" val="2533921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59AD579E-F259-4576-99FA-4DBE2359AF3E}"/>
              </a:ext>
            </a:extLst>
          </p:cNvPr>
          <p:cNvSpPr txBox="1"/>
          <p:nvPr/>
        </p:nvSpPr>
        <p:spPr>
          <a:xfrm>
            <a:off x="8559745" y="2804819"/>
            <a:ext cx="2862562" cy="3366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</a:pP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72">
            <a:extLst>
              <a:ext uri="{FF2B5EF4-FFF2-40B4-BE49-F238E27FC236}">
                <a16:creationId xmlns:a16="http://schemas.microsoft.com/office/drawing/2014/main" id="{C449F1BB-8133-0877-0005-E81FFDEB9B63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3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¿Cuál es el rol del asistente social en la prestación de servicios de SMAPS? </a:t>
            </a:r>
          </a:p>
        </p:txBody>
      </p:sp>
    </p:spTree>
    <p:extLst>
      <p:ext uri="{BB962C8B-B14F-4D97-AF65-F5344CB8AC3E}">
        <p14:creationId xmlns:p14="http://schemas.microsoft.com/office/powerpoint/2010/main" val="3611790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impacto de las crisis humanitarias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216031" y="1437147"/>
            <a:ext cx="5754114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¿Qué impacto puede tener una emergencia humanitaria en la salud mental y el bienestar psicosocial de los/as menores?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7F0084-A8C9-210F-541E-DA0F6E7DA324}"/>
              </a:ext>
            </a:extLst>
          </p:cNvPr>
          <p:cNvGrpSpPr/>
          <p:nvPr/>
        </p:nvGrpSpPr>
        <p:grpSpPr>
          <a:xfrm>
            <a:off x="1221855" y="2241988"/>
            <a:ext cx="3415887" cy="2678824"/>
            <a:chOff x="1117683" y="2194390"/>
            <a:chExt cx="3415887" cy="267882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" name="Speech Bubble: Rectangle with Corners Rounded 13">
              <a:extLst>
                <a:ext uri="{FF2B5EF4-FFF2-40B4-BE49-F238E27FC236}">
                  <a16:creationId xmlns:a16="http://schemas.microsoft.com/office/drawing/2014/main" id="{8C014D4B-D820-C811-A1BA-493E6A8CF35B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Speech Bubble: Rectangle with Corners Rounded 14">
              <a:extLst>
                <a:ext uri="{FF2B5EF4-FFF2-40B4-BE49-F238E27FC236}">
                  <a16:creationId xmlns:a16="http://schemas.microsoft.com/office/drawing/2014/main" id="{6DD40DBD-D740-484F-CCD9-9453426DA4CC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Speech Bubble: Rectangle with Corners Rounded 15">
              <a:extLst>
                <a:ext uri="{FF2B5EF4-FFF2-40B4-BE49-F238E27FC236}">
                  <a16:creationId xmlns:a16="http://schemas.microsoft.com/office/drawing/2014/main" id="{60832C89-7B1D-034B-A64F-EE1E9F91521F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090198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D37A8DA0-7F6B-1E39-FCE2-B7C885642D3B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1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Inicio del módulo</a:t>
            </a:r>
          </a:p>
        </p:txBody>
      </p:sp>
    </p:spTree>
    <p:extLst>
      <p:ext uri="{BB962C8B-B14F-4D97-AF65-F5344CB8AC3E}">
        <p14:creationId xmlns:p14="http://schemas.microsoft.com/office/powerpoint/2010/main" val="20187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20AD52D-F842-D34B-7812-8F92FD531374}"/>
              </a:ext>
            </a:extLst>
          </p:cNvPr>
          <p:cNvSpPr/>
          <p:nvPr/>
        </p:nvSpPr>
        <p:spPr>
          <a:xfrm>
            <a:off x="6096000" y="1805773"/>
            <a:ext cx="5486400" cy="36376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Salud mental y malestar emocional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D9AA7D-85F6-0CD1-2BAE-341E7BC32938}"/>
              </a:ext>
            </a:extLst>
          </p:cNvPr>
          <p:cNvSpPr txBox="1"/>
          <p:nvPr/>
        </p:nvSpPr>
        <p:spPr>
          <a:xfrm>
            <a:off x="6428289" y="2229951"/>
            <a:ext cx="515411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>
                <a:latin typeface="Arial" panose="020B0604020202020204" pitchFamily="34" charset="0"/>
                <a:cs typeface="Arial" panose="020B0604020202020204" pitchFamily="34" charset="0"/>
              </a:rPr>
              <a:t>Las principales fuentes de angustia son: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Exposición a acontecimientos traumáticos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Muerte o separación de familiares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Falta de acceso a servicios básicos, información veraz, servicios de protección y seguridad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Desplazamiento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Debilitamiento de las redes familiares y comunitarias y de los sistemas de apoyo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AEE113-4A52-1424-1C72-11B416DF1290}"/>
              </a:ext>
            </a:extLst>
          </p:cNvPr>
          <p:cNvSpPr txBox="1"/>
          <p:nvPr/>
        </p:nvSpPr>
        <p:spPr>
          <a:xfrm>
            <a:off x="1052945" y="4672151"/>
            <a:ext cx="268085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6028CF-B62D-8349-DF9E-A3344F90456A}"/>
              </a:ext>
            </a:extLst>
          </p:cNvPr>
          <p:cNvSpPr txBox="1"/>
          <p:nvPr/>
        </p:nvSpPr>
        <p:spPr>
          <a:xfrm>
            <a:off x="1052945" y="2047322"/>
            <a:ext cx="384290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100" b="1">
                <a:latin typeface="Arial" panose="020B0604020202020204" pitchFamily="34" charset="0"/>
                <a:cs typeface="Arial" panose="020B0604020202020204" pitchFamily="34" charset="0"/>
              </a:rPr>
              <a:t>Las crisis humanitarias pueden causar malestar emocional y trauma social a los/as menores y sus familias de forma inmediato y a largo plazo </a:t>
            </a:r>
            <a:endParaRPr lang="es-ES_tradnl" sz="21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7DA2C0-0AEE-AF6D-EA7B-B54DCA6B4032}"/>
              </a:ext>
            </a:extLst>
          </p:cNvPr>
          <p:cNvGrpSpPr/>
          <p:nvPr/>
        </p:nvGrpSpPr>
        <p:grpSpPr>
          <a:xfrm>
            <a:off x="4343400" y="3533378"/>
            <a:ext cx="2112269" cy="2308324"/>
            <a:chOff x="6934339" y="4797164"/>
            <a:chExt cx="1232361" cy="134674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38205BB-130E-7838-1D60-9348270AB897}"/>
                </a:ext>
              </a:extLst>
            </p:cNvPr>
            <p:cNvGrpSpPr/>
            <p:nvPr/>
          </p:nvGrpSpPr>
          <p:grpSpPr>
            <a:xfrm>
              <a:off x="6934339" y="4886775"/>
              <a:ext cx="1232361" cy="1257134"/>
              <a:chOff x="7662737" y="4933947"/>
              <a:chExt cx="864452" cy="88182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A6622C5F-19E4-BA07-012A-3B342FB5CE69}"/>
                  </a:ext>
                </a:extLst>
              </p:cNvPr>
              <p:cNvSpPr/>
              <p:nvPr/>
            </p:nvSpPr>
            <p:spPr>
              <a:xfrm>
                <a:off x="7662737" y="4933947"/>
                <a:ext cx="864452" cy="881827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1" name="Block Arc 10">
                <a:extLst>
                  <a:ext uri="{FF2B5EF4-FFF2-40B4-BE49-F238E27FC236}">
                    <a16:creationId xmlns:a16="http://schemas.microsoft.com/office/drawing/2014/main" id="{BAA3F915-8EE2-A236-E23F-70FBEEEABC5E}"/>
                  </a:ext>
                </a:extLst>
              </p:cNvPr>
              <p:cNvSpPr/>
              <p:nvPr/>
            </p:nvSpPr>
            <p:spPr>
              <a:xfrm>
                <a:off x="7923857" y="5512539"/>
                <a:ext cx="376623" cy="30323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23D3FD9-8C08-D609-64FC-3605B00ADA8F}"/>
                </a:ext>
              </a:extLst>
            </p:cNvPr>
            <p:cNvSpPr/>
            <p:nvPr/>
          </p:nvSpPr>
          <p:spPr>
            <a:xfrm>
              <a:off x="7563876" y="4797164"/>
              <a:ext cx="551264" cy="57604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6000" b="1">
                  <a:solidFill>
                    <a:schemeClr val="bg1"/>
                  </a:solidFill>
                  <a:latin typeface="Britannic Bold" panose="020B0903060703020204" pitchFamily="34" charset="0"/>
                </a:rPr>
                <a:t>¡!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3399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75245-AB95-58D6-E129-A5498D49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El estrés y la angustia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49906B-D678-E936-AB8B-97AB03D1E038}"/>
              </a:ext>
            </a:extLst>
          </p:cNvPr>
          <p:cNvSpPr txBox="1"/>
          <p:nvPr/>
        </p:nvSpPr>
        <p:spPr>
          <a:xfrm>
            <a:off x="5457527" y="3591128"/>
            <a:ext cx="60867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ANGUSTIA</a:t>
            </a:r>
          </a:p>
          <a:p>
            <a:endParaRPr lang="es-ES_tradnl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Estrés intenso </a:t>
            </a:r>
            <a:r>
              <a:rPr lang="es-ES_tradnl" sz="2400" i="1">
                <a:latin typeface="Arial" panose="020B0604020202020204" pitchFamily="34" charset="0"/>
                <a:cs typeface="Arial" panose="020B0604020202020204" pitchFamily="34" charset="0"/>
              </a:rPr>
              <a:t>(p. ej., en un conflicto violento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Estrés prolongado </a:t>
            </a:r>
            <a:r>
              <a:rPr lang="es-ES_tradnl" sz="2400" i="1">
                <a:latin typeface="Arial" panose="020B0604020202020204" pitchFamily="34" charset="0"/>
                <a:cs typeface="Arial" panose="020B0604020202020204" pitchFamily="34" charset="0"/>
              </a:rPr>
              <a:t>(p. ej., años en situación de desplazamiento y pobreza)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874D06-5232-72B2-D711-6E10C6CC79FE}"/>
              </a:ext>
            </a:extLst>
          </p:cNvPr>
          <p:cNvSpPr txBox="1"/>
          <p:nvPr/>
        </p:nvSpPr>
        <p:spPr>
          <a:xfrm>
            <a:off x="1228427" y="3591128"/>
            <a:ext cx="42291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ESTRÉS</a:t>
            </a:r>
          </a:p>
          <a:p>
            <a:endParaRPr lang="es-ES_tradnl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Reacción normal ante un cambio o una dificultad </a:t>
            </a:r>
            <a:r>
              <a:rPr lang="es-ES_tradnl" sz="2400" i="1">
                <a:latin typeface="Arial" panose="020B0604020202020204" pitchFamily="34" charset="0"/>
                <a:cs typeface="Arial" panose="020B0604020202020204" pitchFamily="34" charset="0"/>
              </a:rPr>
              <a:t>(p. ej., primer día de colegio)</a:t>
            </a:r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3D545566-0EDE-4B03-D57C-E9D4F09FB3C5}"/>
              </a:ext>
            </a:extLst>
          </p:cNvPr>
          <p:cNvSpPr/>
          <p:nvPr/>
        </p:nvSpPr>
        <p:spPr>
          <a:xfrm rot="10800000">
            <a:off x="1228427" y="1885950"/>
            <a:ext cx="1457623" cy="1268981"/>
          </a:xfrm>
          <a:prstGeom prst="trapezoid">
            <a:avLst>
              <a:gd name="adj" fmla="val 17494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4E876-E5F7-AF63-F9D8-1F45F394008B}"/>
              </a:ext>
            </a:extLst>
          </p:cNvPr>
          <p:cNvGrpSpPr/>
          <p:nvPr/>
        </p:nvGrpSpPr>
        <p:grpSpPr>
          <a:xfrm>
            <a:off x="6096000" y="1537622"/>
            <a:ext cx="2308537" cy="1617309"/>
            <a:chOff x="8137790" y="1537622"/>
            <a:chExt cx="2308537" cy="1617309"/>
          </a:xfrm>
        </p:grpSpPr>
        <p:sp>
          <p:nvSpPr>
            <p:cNvPr id="11" name="Cloud 10">
              <a:extLst>
                <a:ext uri="{FF2B5EF4-FFF2-40B4-BE49-F238E27FC236}">
                  <a16:creationId xmlns:a16="http://schemas.microsoft.com/office/drawing/2014/main" id="{B6E54B94-B778-9E52-BE24-380ECC3942C8}"/>
                </a:ext>
              </a:extLst>
            </p:cNvPr>
            <p:cNvSpPr/>
            <p:nvPr/>
          </p:nvSpPr>
          <p:spPr>
            <a:xfrm>
              <a:off x="8469774" y="1537622"/>
              <a:ext cx="1177901" cy="914540"/>
            </a:xfrm>
            <a:prstGeom prst="cloud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83306ED-B0E3-692C-67FD-972BCC03B660}"/>
                </a:ext>
              </a:extLst>
            </p:cNvPr>
            <p:cNvSpPr/>
            <p:nvPr/>
          </p:nvSpPr>
          <p:spPr>
            <a:xfrm>
              <a:off x="9543151" y="1720755"/>
              <a:ext cx="104524" cy="1357726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2FA6E7-5E77-BCCF-643A-D31905909153}"/>
                </a:ext>
              </a:extLst>
            </p:cNvPr>
            <p:cNvSpPr/>
            <p:nvPr/>
          </p:nvSpPr>
          <p:spPr>
            <a:xfrm>
              <a:off x="9156845" y="2986050"/>
              <a:ext cx="1289482" cy="168881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0E8AF0A9-D1F0-0EA8-801C-1C7758F6103D}"/>
                </a:ext>
              </a:extLst>
            </p:cNvPr>
            <p:cNvSpPr/>
            <p:nvPr/>
          </p:nvSpPr>
          <p:spPr>
            <a:xfrm rot="10800000">
              <a:off x="8137790" y="1885950"/>
              <a:ext cx="1457623" cy="1268981"/>
            </a:xfrm>
            <a:prstGeom prst="trapezoid">
              <a:avLst>
                <a:gd name="adj" fmla="val 17494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713230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D445774-B4AE-52F2-DB24-996D053489A6}"/>
              </a:ext>
            </a:extLst>
          </p:cNvPr>
          <p:cNvSpPr/>
          <p:nvPr/>
        </p:nvSpPr>
        <p:spPr>
          <a:xfrm>
            <a:off x="5660571" y="1901371"/>
            <a:ext cx="5693229" cy="3048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75245-AB95-58D6-E129-A5498D49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estrés y la angustia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B57683-C9D2-12BA-767E-22869453C3DA}"/>
              </a:ext>
            </a:extLst>
          </p:cNvPr>
          <p:cNvSpPr txBox="1"/>
          <p:nvPr/>
        </p:nvSpPr>
        <p:spPr>
          <a:xfrm>
            <a:off x="6095999" y="2174394"/>
            <a:ext cx="49675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Causas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Estar expuesto a riesgos (p. ej., ser sobreviviente de violencia o maltrato) 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Ser testigo de situaciones adversas (p. ej., presenciar un accidente o la muerte de una persona) o de </a:t>
            </a:r>
            <a:b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otros incidentes graves (p. ej., pérdida de un ser querido, pérdida de la vivienda, catástrofes naturales)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2DAB47-F927-5B91-3A06-F0A9C2CF1847}"/>
              </a:ext>
            </a:extLst>
          </p:cNvPr>
          <p:cNvSpPr txBox="1"/>
          <p:nvPr/>
        </p:nvSpPr>
        <p:spPr>
          <a:xfrm>
            <a:off x="5433788" y="5375270"/>
            <a:ext cx="5920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0" i="1" u="none" strike="noStrike" baseline="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CICR (2018) Directrices sobre salud mental y apoyo psicosocial.</a:t>
            </a:r>
            <a:endParaRPr lang="es-ES_tradnl" sz="14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452B166-6195-40F4-EDC5-3F79FF61480C}"/>
              </a:ext>
            </a:extLst>
          </p:cNvPr>
          <p:cNvGrpSpPr/>
          <p:nvPr/>
        </p:nvGrpSpPr>
        <p:grpSpPr>
          <a:xfrm>
            <a:off x="838200" y="1293575"/>
            <a:ext cx="3289587" cy="3289587"/>
            <a:chOff x="838200" y="2075148"/>
            <a:chExt cx="3289587" cy="3289587"/>
          </a:xfrm>
        </p:grpSpPr>
        <p:pic>
          <p:nvPicPr>
            <p:cNvPr id="4" name="Graphic 3" descr="Wave with solid fill">
              <a:extLst>
                <a:ext uri="{FF2B5EF4-FFF2-40B4-BE49-F238E27FC236}">
                  <a16:creationId xmlns:a16="http://schemas.microsoft.com/office/drawing/2014/main" id="{3A3E0D43-2CF9-8204-0CD1-3326F5881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8200" y="2075148"/>
              <a:ext cx="3289587" cy="3289587"/>
            </a:xfrm>
            <a:prstGeom prst="rect">
              <a:avLst/>
            </a:prstGeom>
          </p:spPr>
        </p:pic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BB2185D-43B1-1861-917D-96B6B32C9128}"/>
                </a:ext>
              </a:extLst>
            </p:cNvPr>
            <p:cNvSpPr/>
            <p:nvPr/>
          </p:nvSpPr>
          <p:spPr>
            <a:xfrm>
              <a:off x="2206339" y="3993570"/>
              <a:ext cx="547259" cy="5472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1298C801-8C12-51B0-8FFD-8BEE06D84539}"/>
                </a:ext>
              </a:extLst>
            </p:cNvPr>
            <p:cNvSpPr/>
            <p:nvPr/>
          </p:nvSpPr>
          <p:spPr>
            <a:xfrm>
              <a:off x="2850558" y="3539066"/>
              <a:ext cx="206062" cy="90900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BA5E964-E908-C90F-484F-5468636068A1}"/>
              </a:ext>
            </a:extLst>
          </p:cNvPr>
          <p:cNvSpPr txBox="1"/>
          <p:nvPr/>
        </p:nvSpPr>
        <p:spPr>
          <a:xfrm>
            <a:off x="838200" y="4482718"/>
            <a:ext cx="3937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 dirty="0">
                <a:latin typeface="Arial" panose="020B0604020202020204" pitchFamily="34" charset="0"/>
                <a:cs typeface="Arial" panose="020B0604020202020204" pitchFamily="34" charset="0"/>
              </a:rPr>
              <a:t>ESTRÉS POSTRAUMÁTICO</a:t>
            </a:r>
          </a:p>
          <a:p>
            <a:r>
              <a:rPr lang="es-ES_tradnl" sz="1800" dirty="0">
                <a:latin typeface="Arial" panose="020B0604020202020204" pitchFamily="34" charset="0"/>
                <a:cs typeface="Arial" panose="020B0604020202020204" pitchFamily="34" charset="0"/>
              </a:rPr>
              <a:t>Estrés abrumador e intensa carga emocional (p. ej., miedo extremo, horror, impotencia absoluta).</a:t>
            </a:r>
          </a:p>
        </p:txBody>
      </p:sp>
    </p:spTree>
    <p:extLst>
      <p:ext uri="{BB962C8B-B14F-4D97-AF65-F5344CB8AC3E}">
        <p14:creationId xmlns:p14="http://schemas.microsoft.com/office/powerpoint/2010/main" val="16288630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75245-AB95-58D6-E129-A5498D49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estrés y la angustia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B57683-C9D2-12BA-767E-22869453C3DA}"/>
              </a:ext>
            </a:extLst>
          </p:cNvPr>
          <p:cNvSpPr txBox="1"/>
          <p:nvPr/>
        </p:nvSpPr>
        <p:spPr>
          <a:xfrm>
            <a:off x="1291770" y="2090172"/>
            <a:ext cx="52612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Los/as menores que han sufrido situaciones traumáticas necesitan apoyo y un entorno solidario.</a:t>
            </a:r>
          </a:p>
          <a:p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Algunos niños, niñas y adolescentes necesitarán ayuda especializada, sobre todo si su cuadro es muy grave o prolongado.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A51463-3AAD-0E6A-D2E7-CE73AF3E0B9B}"/>
              </a:ext>
            </a:extLst>
          </p:cNvPr>
          <p:cNvSpPr txBox="1"/>
          <p:nvPr/>
        </p:nvSpPr>
        <p:spPr>
          <a:xfrm>
            <a:off x="1291770" y="4911239"/>
            <a:ext cx="5905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0" i="1" u="none" strike="noStrike" baseline="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CICR (2018) Directrices sobre salud mental y apoyo psicosocial.</a:t>
            </a:r>
            <a:endParaRPr lang="es-ES_tradnl" sz="14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ADCDAA8-09CD-E569-913F-513EA300E6B4}"/>
              </a:ext>
            </a:extLst>
          </p:cNvPr>
          <p:cNvGrpSpPr/>
          <p:nvPr/>
        </p:nvGrpSpPr>
        <p:grpSpPr>
          <a:xfrm>
            <a:off x="7305227" y="2233583"/>
            <a:ext cx="3109142" cy="2677656"/>
            <a:chOff x="4416926" y="1952645"/>
            <a:chExt cx="1178615" cy="101504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8B690DB0-4F90-877C-892E-4E44FEC7CB45}"/>
                </a:ext>
              </a:extLst>
            </p:cNvPr>
            <p:cNvSpPr/>
            <p:nvPr/>
          </p:nvSpPr>
          <p:spPr>
            <a:xfrm rot="20570022">
              <a:off x="4447704" y="2313235"/>
              <a:ext cx="155800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90BE2EF-BFC9-5D34-AB42-89D4DC8AC944}"/>
                </a:ext>
              </a:extLst>
            </p:cNvPr>
            <p:cNvSpPr/>
            <p:nvPr/>
          </p:nvSpPr>
          <p:spPr>
            <a:xfrm rot="734835">
              <a:off x="4416926" y="2065608"/>
              <a:ext cx="152465" cy="38589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E3954A4-8619-5D2D-7415-2F0C7E5FD5FE}"/>
                </a:ext>
              </a:extLst>
            </p:cNvPr>
            <p:cNvSpPr/>
            <p:nvPr/>
          </p:nvSpPr>
          <p:spPr>
            <a:xfrm rot="21032989">
              <a:off x="4615614" y="2373582"/>
              <a:ext cx="149730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Flowchart: Manual Input 7">
              <a:extLst>
                <a:ext uri="{FF2B5EF4-FFF2-40B4-BE49-F238E27FC236}">
                  <a16:creationId xmlns:a16="http://schemas.microsoft.com/office/drawing/2014/main" id="{99D317A3-58BF-C4A7-7DB0-72C180A88E52}"/>
                </a:ext>
              </a:extLst>
            </p:cNvPr>
            <p:cNvSpPr/>
            <p:nvPr/>
          </p:nvSpPr>
          <p:spPr>
            <a:xfrm rot="4370022" flipH="1">
              <a:off x="4566067" y="2612552"/>
              <a:ext cx="197560" cy="305529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9D2622D-BEB8-AD27-9475-CFFDCAB3078E}"/>
                </a:ext>
              </a:extLst>
            </p:cNvPr>
            <p:cNvSpPr/>
            <p:nvPr/>
          </p:nvSpPr>
          <p:spPr>
            <a:xfrm rot="1076057" flipH="1">
              <a:off x="5400700" y="2349090"/>
              <a:ext cx="161053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AB84F32B-8264-4F14-2DE0-736AB27AD7D7}"/>
                </a:ext>
              </a:extLst>
            </p:cNvPr>
            <p:cNvSpPr/>
            <p:nvPr/>
          </p:nvSpPr>
          <p:spPr>
            <a:xfrm rot="20911244" flipH="1">
              <a:off x="5437935" y="2101053"/>
              <a:ext cx="157606" cy="3982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8E708E9-0500-AD40-EC5C-B60DBECB79D4}"/>
                </a:ext>
              </a:extLst>
            </p:cNvPr>
            <p:cNvSpPr/>
            <p:nvPr/>
          </p:nvSpPr>
          <p:spPr>
            <a:xfrm rot="613090" flipH="1">
              <a:off x="5233983" y="2403167"/>
              <a:ext cx="154779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Flowchart: Manual Input 15">
              <a:extLst>
                <a:ext uri="{FF2B5EF4-FFF2-40B4-BE49-F238E27FC236}">
                  <a16:creationId xmlns:a16="http://schemas.microsoft.com/office/drawing/2014/main" id="{B213A4AA-520E-7829-FB23-9EA55E6CEEA5}"/>
                </a:ext>
              </a:extLst>
            </p:cNvPr>
            <p:cNvSpPr/>
            <p:nvPr/>
          </p:nvSpPr>
          <p:spPr>
            <a:xfrm rot="17276057">
              <a:off x="5238172" y="2640595"/>
              <a:ext cx="197560" cy="315831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Round Same Side Corner Rectangle 21">
              <a:extLst>
                <a:ext uri="{FF2B5EF4-FFF2-40B4-BE49-F238E27FC236}">
                  <a16:creationId xmlns:a16="http://schemas.microsoft.com/office/drawing/2014/main" id="{26E32F41-B511-FB2B-2015-4E742799A579}"/>
                </a:ext>
              </a:extLst>
            </p:cNvPr>
            <p:cNvSpPr/>
            <p:nvPr/>
          </p:nvSpPr>
          <p:spPr>
            <a:xfrm>
              <a:off x="4880503" y="2250894"/>
              <a:ext cx="251673" cy="26754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5BCC811-E818-F8B4-A14D-517900B70C21}"/>
                </a:ext>
              </a:extLst>
            </p:cNvPr>
            <p:cNvSpPr/>
            <p:nvPr/>
          </p:nvSpPr>
          <p:spPr>
            <a:xfrm>
              <a:off x="4878636" y="1952645"/>
              <a:ext cx="254533" cy="2545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E9FFA7C-49C6-ECAA-DFB0-4BED2A9FD611}"/>
                </a:ext>
              </a:extLst>
            </p:cNvPr>
            <p:cNvSpPr/>
            <p:nvPr/>
          </p:nvSpPr>
          <p:spPr>
            <a:xfrm>
              <a:off x="4538838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15CF025-F81D-3214-01E1-AC6BFE2A9826}"/>
                </a:ext>
              </a:extLst>
            </p:cNvPr>
            <p:cNvSpPr/>
            <p:nvPr/>
          </p:nvSpPr>
          <p:spPr>
            <a:xfrm>
              <a:off x="5217172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135846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9B3A-D5D1-9AFF-D62B-B3779669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319" y="123145"/>
            <a:ext cx="10515600" cy="868968"/>
          </a:xfrm>
        </p:spPr>
        <p:txBody>
          <a:bodyPr>
            <a:normAutofit/>
          </a:bodyPr>
          <a:lstStyle/>
          <a:p>
            <a:r>
              <a:rPr lang="es-ES_tradnl" sz="2500"/>
              <a:t>La angustia y el estrés en los niños, niñas y adolescentes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560EBB-53CE-B3AE-ACF3-5E66936843A8}"/>
              </a:ext>
            </a:extLst>
          </p:cNvPr>
          <p:cNvSpPr/>
          <p:nvPr/>
        </p:nvSpPr>
        <p:spPr>
          <a:xfrm>
            <a:off x="5983034" y="1631668"/>
            <a:ext cx="4953645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¿Cuáles pueden ser señales de que un niño, niña o adolescente está sufriendo angustia psicológica?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06A6FA2-8431-A136-11FD-7BD5D5305D2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DA09C027-7329-B22D-7AFA-385BD2C63BA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56CB42-7D9B-D9CC-64E8-5DB6655E98B3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B967F8A-2218-8FC2-3774-EB7982DC41F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62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BA53EE4-5D1E-C64B-605A-62B1FCFF9F6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D2D5E75-F2DD-B916-6F71-D1D5B47B56B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D85F5C8C-DE6D-5B29-4522-7273F332FA11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BB64D80-08E0-626A-0B18-EDCF80A13E8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grpSp>
        <p:nvGrpSpPr>
          <p:cNvPr id="28" name="Google Shape;314;p4">
            <a:extLst>
              <a:ext uri="{FF2B5EF4-FFF2-40B4-BE49-F238E27FC236}">
                <a16:creationId xmlns:a16="http://schemas.microsoft.com/office/drawing/2014/main" id="{A979B803-314B-EF2D-DC63-CC5F8E2C2932}"/>
              </a:ext>
            </a:extLst>
          </p:cNvPr>
          <p:cNvGrpSpPr/>
          <p:nvPr/>
        </p:nvGrpSpPr>
        <p:grpSpPr>
          <a:xfrm>
            <a:off x="1273948" y="2353914"/>
            <a:ext cx="4276068" cy="2775302"/>
            <a:chOff x="3400707" y="1772174"/>
            <a:chExt cx="5758105" cy="373719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9" name="Google Shape;315;p4">
              <a:extLst>
                <a:ext uri="{FF2B5EF4-FFF2-40B4-BE49-F238E27FC236}">
                  <a16:creationId xmlns:a16="http://schemas.microsoft.com/office/drawing/2014/main" id="{A59B139A-821C-653F-0BB5-742C03876DFB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16;p4">
              <a:extLst>
                <a:ext uri="{FF2B5EF4-FFF2-40B4-BE49-F238E27FC236}">
                  <a16:creationId xmlns:a16="http://schemas.microsoft.com/office/drawing/2014/main" id="{C73E5C64-E8FF-FDED-1C95-49F30C42F24B}"/>
                </a:ext>
              </a:extLst>
            </p:cNvPr>
            <p:cNvSpPr/>
            <p:nvPr/>
          </p:nvSpPr>
          <p:spPr>
            <a:xfrm>
              <a:off x="7746572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7;p4">
              <a:extLst>
                <a:ext uri="{FF2B5EF4-FFF2-40B4-BE49-F238E27FC236}">
                  <a16:creationId xmlns:a16="http://schemas.microsoft.com/office/drawing/2014/main" id="{44C8D450-0C8C-AD4D-57FB-B450A210C9B6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18;p4">
              <a:extLst>
                <a:ext uri="{FF2B5EF4-FFF2-40B4-BE49-F238E27FC236}">
                  <a16:creationId xmlns:a16="http://schemas.microsoft.com/office/drawing/2014/main" id="{123AF5B5-1EB1-00E7-3EF4-B1CA10403E02}"/>
                </a:ext>
              </a:extLst>
            </p:cNvPr>
            <p:cNvSpPr/>
            <p:nvPr/>
          </p:nvSpPr>
          <p:spPr>
            <a:xfrm>
              <a:off x="7822921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19;p4">
              <a:extLst>
                <a:ext uri="{FF2B5EF4-FFF2-40B4-BE49-F238E27FC236}">
                  <a16:creationId xmlns:a16="http://schemas.microsoft.com/office/drawing/2014/main" id="{08133206-8CF3-98B6-CB53-124A06119361}"/>
                </a:ext>
              </a:extLst>
            </p:cNvPr>
            <p:cNvSpPr/>
            <p:nvPr/>
          </p:nvSpPr>
          <p:spPr>
            <a:xfrm>
              <a:off x="4351095" y="2702772"/>
              <a:ext cx="771005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20;p4">
              <a:extLst>
                <a:ext uri="{FF2B5EF4-FFF2-40B4-BE49-F238E27FC236}">
                  <a16:creationId xmlns:a16="http://schemas.microsoft.com/office/drawing/2014/main" id="{E34DA07F-D37C-37BF-AF07-F52FBA44F0CD}"/>
                </a:ext>
              </a:extLst>
            </p:cNvPr>
            <p:cNvSpPr/>
            <p:nvPr/>
          </p:nvSpPr>
          <p:spPr>
            <a:xfrm flipH="1">
              <a:off x="7347577" y="2785543"/>
              <a:ext cx="950687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21;p4">
              <a:extLst>
                <a:ext uri="{FF2B5EF4-FFF2-40B4-BE49-F238E27FC236}">
                  <a16:creationId xmlns:a16="http://schemas.microsoft.com/office/drawing/2014/main" id="{F4133D0B-B1D4-2468-A9C6-6E0371631425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22;p4">
              <a:extLst>
                <a:ext uri="{FF2B5EF4-FFF2-40B4-BE49-F238E27FC236}">
                  <a16:creationId xmlns:a16="http://schemas.microsoft.com/office/drawing/2014/main" id="{95C09AA6-90DE-A591-311C-F47BCF528822}"/>
                </a:ext>
              </a:extLst>
            </p:cNvPr>
            <p:cNvSpPr/>
            <p:nvPr/>
          </p:nvSpPr>
          <p:spPr>
            <a:xfrm>
              <a:off x="6034184" y="2500682"/>
              <a:ext cx="1524000" cy="1175183"/>
            </a:xfrm>
            <a:prstGeom prst="wedgeRoundRectCallout">
              <a:avLst>
                <a:gd name="adj1" fmla="val 59833"/>
                <a:gd name="adj2" fmla="val 21866"/>
                <a:gd name="adj3" fmla="val 16667"/>
              </a:avLst>
            </a:prstGeom>
            <a:grpFill/>
            <a:ln w="571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6002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A10F47DB-7567-F6C7-5F49-537D375F6B89}"/>
              </a:ext>
            </a:extLst>
          </p:cNvPr>
          <p:cNvSpPr txBox="1">
            <a:spLocks/>
          </p:cNvSpPr>
          <p:nvPr/>
        </p:nvSpPr>
        <p:spPr>
          <a:xfrm>
            <a:off x="796386" y="311798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146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Norma 10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3A4B95D-4309-85B5-6AB2-BE01B59D1116}"/>
              </a:ext>
            </a:extLst>
          </p:cNvPr>
          <p:cNvSpPr/>
          <p:nvPr/>
        </p:nvSpPr>
        <p:spPr>
          <a:xfrm>
            <a:off x="3619499" y="2233913"/>
            <a:ext cx="7318301" cy="8689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1825"/>
            <a:r>
              <a:rPr lang="es-ES_tradnl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 mental y malestar psicológico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80A07B-A33A-1617-5008-010ECC5DF1BC}"/>
              </a:ext>
            </a:extLst>
          </p:cNvPr>
          <p:cNvSpPr txBox="1"/>
          <p:nvPr/>
        </p:nvSpPr>
        <p:spPr>
          <a:xfrm>
            <a:off x="4368950" y="4894616"/>
            <a:ext cx="7175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517158-3ECF-C19F-8BDD-D3BD6021C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934" y="1986238"/>
            <a:ext cx="2522509" cy="3480360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6B7F5CF-B568-3EC5-D85B-B30E20FB1202}"/>
              </a:ext>
            </a:extLst>
          </p:cNvPr>
          <p:cNvSpPr txBox="1"/>
          <p:nvPr/>
        </p:nvSpPr>
        <p:spPr>
          <a:xfrm>
            <a:off x="4368950" y="3452478"/>
            <a:ext cx="63928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Promover la salud mental y el bienestar psicosocial de niños, niñas, adolescentes y sus cuidadores.</a:t>
            </a:r>
            <a:endParaRPr lang="es-ES_tradnl" sz="2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26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Content Placeholder 3">
            <a:extLst>
              <a:ext uri="{FF2B5EF4-FFF2-40B4-BE49-F238E27FC236}">
                <a16:creationId xmlns:a16="http://schemas.microsoft.com/office/drawing/2014/main" id="{ED61B075-7A45-632F-39F8-15DF94EBA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016841"/>
              </p:ext>
            </p:extLst>
          </p:nvPr>
        </p:nvGraphicFramePr>
        <p:xfrm>
          <a:off x="2227614" y="1278082"/>
          <a:ext cx="5562600" cy="473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A7D7E7A-693B-63A8-A85D-A96745BC3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800" dirty="0"/>
              <a:t>Necesidades en materia de salud mental y apoyo psicosocial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5060ECE-FB0F-1509-8153-F8F8075E3796}"/>
              </a:ext>
            </a:extLst>
          </p:cNvPr>
          <p:cNvSpPr/>
          <p:nvPr/>
        </p:nvSpPr>
        <p:spPr>
          <a:xfrm>
            <a:off x="7790214" y="4914900"/>
            <a:ext cx="4093772" cy="1087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quienes necesitan apoyo para acceder a servicios que respondan a sus necesidades básicas (p. ej., alimentación, agua, refugio, etc.) y de seguridad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8FDFBA3-72C3-BEC6-6ECB-55F1F6CB0910}"/>
              </a:ext>
            </a:extLst>
          </p:cNvPr>
          <p:cNvSpPr/>
          <p:nvPr/>
        </p:nvSpPr>
        <p:spPr>
          <a:xfrm>
            <a:off x="7275533" y="3645245"/>
            <a:ext cx="4093772" cy="1087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ejemplo, para aquellos en capacidad de mantener el equilibrio y su bienestar si reciben ayuda o respaldo de la familia y de la comunidad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A6EE563-D1FB-F6B5-FDFE-E0CD96186F7B}"/>
              </a:ext>
            </a:extLst>
          </p:cNvPr>
          <p:cNvSpPr/>
          <p:nvPr/>
        </p:nvSpPr>
        <p:spPr>
          <a:xfrm>
            <a:off x="6410615" y="2441308"/>
            <a:ext cx="5148696" cy="1087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quienes requieren actividades específicas para mejorar su funcionamiento psicosocial y su bienestar. Pueden recibir apoyo no especializado de personal capacitado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AB6ABD-D604-A1ED-7068-A6A6E58FD04F}"/>
              </a:ext>
            </a:extLst>
          </p:cNvPr>
          <p:cNvSpPr/>
          <p:nvPr/>
        </p:nvSpPr>
        <p:spPr>
          <a:xfrm>
            <a:off x="5996711" y="1399541"/>
            <a:ext cx="5413828" cy="1087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quienes necesitan atención psicológica o psiquiátrica especializada para recuperar el bienestar y mejorar su funcionamiento psicosocial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3FB84F9-6802-D4C3-8046-8F3DF424BC08}"/>
              </a:ext>
            </a:extLst>
          </p:cNvPr>
          <p:cNvGrpSpPr/>
          <p:nvPr/>
        </p:nvGrpSpPr>
        <p:grpSpPr>
          <a:xfrm>
            <a:off x="2835525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8" name="Round Same Side Corner Rectangle 3">
              <a:extLst>
                <a:ext uri="{FF2B5EF4-FFF2-40B4-BE49-F238E27FC236}">
                  <a16:creationId xmlns:a16="http://schemas.microsoft.com/office/drawing/2014/main" id="{B2A64C34-E857-228B-85C5-CB43FE6DC0E7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BC74CD1-6BAF-4A08-FF27-DF9105C04010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29526FB-7640-7DEE-093E-4655A6584B48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4" name="Round Same Side Corner Rectangle 25">
                <a:extLst>
                  <a:ext uri="{FF2B5EF4-FFF2-40B4-BE49-F238E27FC236}">
                    <a16:creationId xmlns:a16="http://schemas.microsoft.com/office/drawing/2014/main" id="{C12C442F-CD72-CE3B-2603-3A427A96E417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1D5174F-4BA4-23DB-1DBF-912AA61385CC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939D33C-3A27-19A2-183F-C234EEE76D2E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2" name="Round Same Side Corner Rectangle 25">
                <a:extLst>
                  <a:ext uri="{FF2B5EF4-FFF2-40B4-BE49-F238E27FC236}">
                    <a16:creationId xmlns:a16="http://schemas.microsoft.com/office/drawing/2014/main" id="{EA42C0FD-E86A-040B-9B71-DDAE25EFC41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D175120-83D1-4E19-DB32-5005C70EA750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3B2043D-2D36-5AF8-4CC4-F5DA1A5F842F}"/>
              </a:ext>
            </a:extLst>
          </p:cNvPr>
          <p:cNvGrpSpPr/>
          <p:nvPr/>
        </p:nvGrpSpPr>
        <p:grpSpPr>
          <a:xfrm>
            <a:off x="2475287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58" name="Round Same Side Corner Rectangle 3">
              <a:extLst>
                <a:ext uri="{FF2B5EF4-FFF2-40B4-BE49-F238E27FC236}">
                  <a16:creationId xmlns:a16="http://schemas.microsoft.com/office/drawing/2014/main" id="{A77B4A5B-1F22-EF8A-A200-C5F1532C6C8B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E0CFF7E3-4537-04DE-201D-BFB096B56F0F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F83A5A4-46B9-4CD4-158F-8B8ECDBD66DD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64" name="Round Same Side Corner Rectangle 25">
                <a:extLst>
                  <a:ext uri="{FF2B5EF4-FFF2-40B4-BE49-F238E27FC236}">
                    <a16:creationId xmlns:a16="http://schemas.microsoft.com/office/drawing/2014/main" id="{712F2955-3852-0ED4-8C3E-C308842BFAEA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F78C763F-6DCF-018D-9135-974C0DF53BF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884A34A3-E834-B768-23B6-CDEA758A53EA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62" name="Round Same Side Corner Rectangle 25">
                <a:extLst>
                  <a:ext uri="{FF2B5EF4-FFF2-40B4-BE49-F238E27FC236}">
                    <a16:creationId xmlns:a16="http://schemas.microsoft.com/office/drawing/2014/main" id="{1BEF6F1B-A02D-5715-EE14-FBE041945D0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7AABB70B-D9AD-3403-A511-A3ABD6309899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F8B30D06-2A9C-B0E3-82AF-CCF40F31AA01}"/>
              </a:ext>
            </a:extLst>
          </p:cNvPr>
          <p:cNvGrpSpPr/>
          <p:nvPr/>
        </p:nvGrpSpPr>
        <p:grpSpPr>
          <a:xfrm>
            <a:off x="2107657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67" name="Round Same Side Corner Rectangle 3">
              <a:extLst>
                <a:ext uri="{FF2B5EF4-FFF2-40B4-BE49-F238E27FC236}">
                  <a16:creationId xmlns:a16="http://schemas.microsoft.com/office/drawing/2014/main" id="{C8DB46E7-7F66-79B8-9E16-90140EC6DD1C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B007BEE-92F4-D480-927A-73108F808FCB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A978D34D-FA2A-4316-99A5-41FC4F8F9EEA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73" name="Round Same Side Corner Rectangle 25">
                <a:extLst>
                  <a:ext uri="{FF2B5EF4-FFF2-40B4-BE49-F238E27FC236}">
                    <a16:creationId xmlns:a16="http://schemas.microsoft.com/office/drawing/2014/main" id="{B7E4F821-8DB6-B07C-8A21-C9B02FC7DBFA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BFBFC2D3-06D8-9554-C538-C770800AAF3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65D7745-96A9-881E-75AC-EC9EB92AA13A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71" name="Round Same Side Corner Rectangle 25">
                <a:extLst>
                  <a:ext uri="{FF2B5EF4-FFF2-40B4-BE49-F238E27FC236}">
                    <a16:creationId xmlns:a16="http://schemas.microsoft.com/office/drawing/2014/main" id="{3F578748-EFCB-AC37-4888-3F0EC362BA34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B41A101A-3BFF-72F9-F068-220E3BD12FF5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7DC75D0-DEFC-B191-AC25-AA5B7E793768}"/>
              </a:ext>
            </a:extLst>
          </p:cNvPr>
          <p:cNvGrpSpPr/>
          <p:nvPr/>
        </p:nvGrpSpPr>
        <p:grpSpPr>
          <a:xfrm>
            <a:off x="1734655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76" name="Round Same Side Corner Rectangle 3">
              <a:extLst>
                <a:ext uri="{FF2B5EF4-FFF2-40B4-BE49-F238E27FC236}">
                  <a16:creationId xmlns:a16="http://schemas.microsoft.com/office/drawing/2014/main" id="{E412D271-095D-49CA-5116-E9B5735F3A24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0CD451F-AF1A-095B-F155-8A26B7EC9D3E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B0FDC230-3149-B2FF-9966-C398BD94458E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82" name="Round Same Side Corner Rectangle 25">
                <a:extLst>
                  <a:ext uri="{FF2B5EF4-FFF2-40B4-BE49-F238E27FC236}">
                    <a16:creationId xmlns:a16="http://schemas.microsoft.com/office/drawing/2014/main" id="{1144D5B9-66E6-8BDD-04E0-DF880A39061D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F6B6EF5-C0D7-520F-E69D-F77FC5FAC882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B36F12B-9153-67A7-758E-F1CEA14FA23E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80" name="Round Same Side Corner Rectangle 25">
                <a:extLst>
                  <a:ext uri="{FF2B5EF4-FFF2-40B4-BE49-F238E27FC236}">
                    <a16:creationId xmlns:a16="http://schemas.microsoft.com/office/drawing/2014/main" id="{C9A01C2E-864D-1F52-B2B9-DEBE6462BE6C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9E47DBA1-1DF0-9A1E-5253-DB505B97A2BF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3FE982E-B001-99B7-78CE-B42A2F85A1D7}"/>
              </a:ext>
            </a:extLst>
          </p:cNvPr>
          <p:cNvGrpSpPr/>
          <p:nvPr/>
        </p:nvGrpSpPr>
        <p:grpSpPr>
          <a:xfrm>
            <a:off x="1408884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85" name="Round Same Side Corner Rectangle 3">
              <a:extLst>
                <a:ext uri="{FF2B5EF4-FFF2-40B4-BE49-F238E27FC236}">
                  <a16:creationId xmlns:a16="http://schemas.microsoft.com/office/drawing/2014/main" id="{FAE27D9A-358C-B192-6494-FAC4F703CC30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C219393-A687-5A7D-DFAF-C5CCEC5FFF89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9790571-DC03-EF7E-2B6A-9BD4A1BC10AC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91" name="Round Same Side Corner Rectangle 25">
                <a:extLst>
                  <a:ext uri="{FF2B5EF4-FFF2-40B4-BE49-F238E27FC236}">
                    <a16:creationId xmlns:a16="http://schemas.microsoft.com/office/drawing/2014/main" id="{46BC376B-9A2D-980B-089A-97186B4659CD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37CE40BE-D7AC-4DCD-CC98-96FC162AFC5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C6407572-CF56-9B5D-B63A-F7B1D37D8FDE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89" name="Round Same Side Corner Rectangle 25">
                <a:extLst>
                  <a:ext uri="{FF2B5EF4-FFF2-40B4-BE49-F238E27FC236}">
                    <a16:creationId xmlns:a16="http://schemas.microsoft.com/office/drawing/2014/main" id="{36CABC44-4AA1-45F7-92A4-731258299837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67E8355E-CD59-46BC-0607-FECA5ED1D8D2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163897A8-5BC3-1640-FBAF-ADC12C02924F}"/>
              </a:ext>
            </a:extLst>
          </p:cNvPr>
          <p:cNvGrpSpPr/>
          <p:nvPr/>
        </p:nvGrpSpPr>
        <p:grpSpPr>
          <a:xfrm>
            <a:off x="1048646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94" name="Round Same Side Corner Rectangle 3">
              <a:extLst>
                <a:ext uri="{FF2B5EF4-FFF2-40B4-BE49-F238E27FC236}">
                  <a16:creationId xmlns:a16="http://schemas.microsoft.com/office/drawing/2014/main" id="{21F95DB6-AEF7-33C9-4155-2229215F8A30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515DB8A6-A7C8-5C6D-33C3-F237B9B54138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878684C3-A38D-4005-3837-CEFE387DD200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00" name="Round Same Side Corner Rectangle 25">
                <a:extLst>
                  <a:ext uri="{FF2B5EF4-FFF2-40B4-BE49-F238E27FC236}">
                    <a16:creationId xmlns:a16="http://schemas.microsoft.com/office/drawing/2014/main" id="{6170CFF8-6138-F198-BD19-4A6C461AAF99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BB5827A-075B-D8A0-24A7-DF1E7F141AD1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A0BBE088-9E4B-8F57-DB6F-49668F0456DB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98" name="Round Same Side Corner Rectangle 25">
                <a:extLst>
                  <a:ext uri="{FF2B5EF4-FFF2-40B4-BE49-F238E27FC236}">
                    <a16:creationId xmlns:a16="http://schemas.microsoft.com/office/drawing/2014/main" id="{A44514A4-60ED-A233-F9C4-B214F6E81E0F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B995DD27-AB8C-F64A-6B3A-49BD69DD66B1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03B0A61-049B-3448-05DD-F9D3D16A5C83}"/>
              </a:ext>
            </a:extLst>
          </p:cNvPr>
          <p:cNvGrpSpPr/>
          <p:nvPr/>
        </p:nvGrpSpPr>
        <p:grpSpPr>
          <a:xfrm>
            <a:off x="681016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03" name="Round Same Side Corner Rectangle 3">
              <a:extLst>
                <a:ext uri="{FF2B5EF4-FFF2-40B4-BE49-F238E27FC236}">
                  <a16:creationId xmlns:a16="http://schemas.microsoft.com/office/drawing/2014/main" id="{E3AD00FD-3ADE-D37D-8E16-325204161001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314C0F1F-744B-C572-6540-787C5C63D751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7317CCB4-6116-2E21-5758-2CD998F9DB4C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09" name="Round Same Side Corner Rectangle 25">
                <a:extLst>
                  <a:ext uri="{FF2B5EF4-FFF2-40B4-BE49-F238E27FC236}">
                    <a16:creationId xmlns:a16="http://schemas.microsoft.com/office/drawing/2014/main" id="{3CEB0578-7914-1A70-6D98-9CD84070F82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528A2225-AD41-7A27-FC9F-BBE8F937C2CA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9EF7BCAE-BB09-DB0D-E0D5-5AF41001D1A9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07" name="Round Same Side Corner Rectangle 25">
                <a:extLst>
                  <a:ext uri="{FF2B5EF4-FFF2-40B4-BE49-F238E27FC236}">
                    <a16:creationId xmlns:a16="http://schemas.microsoft.com/office/drawing/2014/main" id="{DC2183FC-BBBB-BBE1-2187-558F2ECD9491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B0DDB7BF-2D83-6A1D-C580-B2ACB3BE9550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A4D3DF34-9EDA-EAFE-D808-2CC57485A9BF}"/>
              </a:ext>
            </a:extLst>
          </p:cNvPr>
          <p:cNvGrpSpPr/>
          <p:nvPr/>
        </p:nvGrpSpPr>
        <p:grpSpPr>
          <a:xfrm>
            <a:off x="308014" y="536836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12" name="Round Same Side Corner Rectangle 3">
              <a:extLst>
                <a:ext uri="{FF2B5EF4-FFF2-40B4-BE49-F238E27FC236}">
                  <a16:creationId xmlns:a16="http://schemas.microsoft.com/office/drawing/2014/main" id="{95120DA7-E1C2-2ABE-630D-4AC0E6DC6F84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0BDE6951-EEC3-1C24-DFF4-8655E8BFD331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B20FFFF3-3914-676B-BA93-99C4379A59CD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18" name="Round Same Side Corner Rectangle 25">
                <a:extLst>
                  <a:ext uri="{FF2B5EF4-FFF2-40B4-BE49-F238E27FC236}">
                    <a16:creationId xmlns:a16="http://schemas.microsoft.com/office/drawing/2014/main" id="{AFAC7EC6-C38F-369E-FB1E-A3BC46855BF5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E796ABF6-FF57-EE09-5585-8F40B397B548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64021D8-311C-824D-564B-6B694350375F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16" name="Round Same Side Corner Rectangle 25">
                <a:extLst>
                  <a:ext uri="{FF2B5EF4-FFF2-40B4-BE49-F238E27FC236}">
                    <a16:creationId xmlns:a16="http://schemas.microsoft.com/office/drawing/2014/main" id="{0E85F7DB-DFD1-5D06-FAC7-3480DC87714E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25D8970F-1EF5-7FD0-5F9B-3EB5898F51AA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547DA60-347F-084B-BB26-7BA5A61DC3D7}"/>
              </a:ext>
            </a:extLst>
          </p:cNvPr>
          <p:cNvGrpSpPr/>
          <p:nvPr/>
        </p:nvGrpSpPr>
        <p:grpSpPr>
          <a:xfrm>
            <a:off x="3226377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21" name="Round Same Side Corner Rectangle 3">
              <a:extLst>
                <a:ext uri="{FF2B5EF4-FFF2-40B4-BE49-F238E27FC236}">
                  <a16:creationId xmlns:a16="http://schemas.microsoft.com/office/drawing/2014/main" id="{88946400-C22A-54B3-1C26-12559633430A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CF1007E6-B458-1437-4CA2-F96367F8F6B0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E8428ECC-EAA2-7214-97C5-8906C87C2F69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27" name="Round Same Side Corner Rectangle 25">
                <a:extLst>
                  <a:ext uri="{FF2B5EF4-FFF2-40B4-BE49-F238E27FC236}">
                    <a16:creationId xmlns:a16="http://schemas.microsoft.com/office/drawing/2014/main" id="{A289DDBF-621E-AC8D-163D-28F2B8FCB3DE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EDCDA9C1-64FA-A110-048F-F410E175BF35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FB2F11B5-D1C4-D03E-89B9-25B4247386F9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25" name="Round Same Side Corner Rectangle 25">
                <a:extLst>
                  <a:ext uri="{FF2B5EF4-FFF2-40B4-BE49-F238E27FC236}">
                    <a16:creationId xmlns:a16="http://schemas.microsoft.com/office/drawing/2014/main" id="{B35E584C-8FAC-186D-A795-874AF3F921B2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6F736F80-5BBE-CD61-23DB-E5FEE2EA6F8E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06C91E1C-A0A7-05AC-911C-7A165182862C}"/>
              </a:ext>
            </a:extLst>
          </p:cNvPr>
          <p:cNvGrpSpPr/>
          <p:nvPr/>
        </p:nvGrpSpPr>
        <p:grpSpPr>
          <a:xfrm>
            <a:off x="2866139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30" name="Round Same Side Corner Rectangle 3">
              <a:extLst>
                <a:ext uri="{FF2B5EF4-FFF2-40B4-BE49-F238E27FC236}">
                  <a16:creationId xmlns:a16="http://schemas.microsoft.com/office/drawing/2014/main" id="{450E2368-0B2C-1486-175C-23DAEA35F307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4BABC96-3E21-5DB2-6D5E-C1A55241B431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B13D4470-7254-A787-FEEA-3A7582A0D3E5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36" name="Round Same Side Corner Rectangle 25">
                <a:extLst>
                  <a:ext uri="{FF2B5EF4-FFF2-40B4-BE49-F238E27FC236}">
                    <a16:creationId xmlns:a16="http://schemas.microsoft.com/office/drawing/2014/main" id="{C004769A-5F76-377A-D486-0814E42686FE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431D272C-FA88-A58F-D8FA-D32183B0B1FB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9E90AF7D-7F9E-664F-46B6-B68FA0908CBB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34" name="Round Same Side Corner Rectangle 25">
                <a:extLst>
                  <a:ext uri="{FF2B5EF4-FFF2-40B4-BE49-F238E27FC236}">
                    <a16:creationId xmlns:a16="http://schemas.microsoft.com/office/drawing/2014/main" id="{9910DC6D-5157-DEDD-0212-3895C0D99A76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9F787444-B330-4DC9-640D-45640A4147A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04FACE8B-9FCC-9D3B-0F81-CD7C56247D6B}"/>
              </a:ext>
            </a:extLst>
          </p:cNvPr>
          <p:cNvGrpSpPr/>
          <p:nvPr/>
        </p:nvGrpSpPr>
        <p:grpSpPr>
          <a:xfrm>
            <a:off x="2498509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39" name="Round Same Side Corner Rectangle 3">
              <a:extLst>
                <a:ext uri="{FF2B5EF4-FFF2-40B4-BE49-F238E27FC236}">
                  <a16:creationId xmlns:a16="http://schemas.microsoft.com/office/drawing/2014/main" id="{EB2BD967-2DE1-D111-6299-EBE5D04260F0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7BE2783-CDCE-899B-DA92-9916E9B8614E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6332F44C-4D4A-5ADA-8D0A-15B52147EEB8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45" name="Round Same Side Corner Rectangle 25">
                <a:extLst>
                  <a:ext uri="{FF2B5EF4-FFF2-40B4-BE49-F238E27FC236}">
                    <a16:creationId xmlns:a16="http://schemas.microsoft.com/office/drawing/2014/main" id="{2B380422-DC5F-C6AD-A730-4293514A655F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E8D55373-F8D7-9297-B1A8-3AA8091BCF90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7CF7512-E537-713D-AE26-A7F36119CDB1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43" name="Round Same Side Corner Rectangle 25">
                <a:extLst>
                  <a:ext uri="{FF2B5EF4-FFF2-40B4-BE49-F238E27FC236}">
                    <a16:creationId xmlns:a16="http://schemas.microsoft.com/office/drawing/2014/main" id="{E902CBBF-D7C2-9C4D-B540-012A61933F4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65153DFF-954F-FC62-5BF5-0B22B0122A2E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339FFDF-48FA-1F2B-DC16-2BE9EE3B4A13}"/>
              </a:ext>
            </a:extLst>
          </p:cNvPr>
          <p:cNvGrpSpPr/>
          <p:nvPr/>
        </p:nvGrpSpPr>
        <p:grpSpPr>
          <a:xfrm>
            <a:off x="2125507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48" name="Round Same Side Corner Rectangle 3">
              <a:extLst>
                <a:ext uri="{FF2B5EF4-FFF2-40B4-BE49-F238E27FC236}">
                  <a16:creationId xmlns:a16="http://schemas.microsoft.com/office/drawing/2014/main" id="{11EF5CE8-4E89-1CE4-68B6-FDA5B2317CD4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8603C1C4-9C70-2901-D3BE-3EE4F12072BF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056407C0-34C6-6353-F261-2EB6DF99C2ED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54" name="Round Same Side Corner Rectangle 25">
                <a:extLst>
                  <a:ext uri="{FF2B5EF4-FFF2-40B4-BE49-F238E27FC236}">
                    <a16:creationId xmlns:a16="http://schemas.microsoft.com/office/drawing/2014/main" id="{543773D4-5E07-836A-8398-FD37965610FF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123F4A3F-8873-8AAE-A723-92F4AA797434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87EDE129-D930-93AF-E4AD-36FC8357789D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52" name="Round Same Side Corner Rectangle 25">
                <a:extLst>
                  <a:ext uri="{FF2B5EF4-FFF2-40B4-BE49-F238E27FC236}">
                    <a16:creationId xmlns:a16="http://schemas.microsoft.com/office/drawing/2014/main" id="{5F8C6BCF-00C8-8C30-E4B8-5C564A8D1D4D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C4392B68-0BB9-6188-30BE-AD055DE85B5E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90C062EB-4D99-97B8-B996-F8ED80FEAB84}"/>
              </a:ext>
            </a:extLst>
          </p:cNvPr>
          <p:cNvGrpSpPr/>
          <p:nvPr/>
        </p:nvGrpSpPr>
        <p:grpSpPr>
          <a:xfrm>
            <a:off x="1799736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57" name="Round Same Side Corner Rectangle 3">
              <a:extLst>
                <a:ext uri="{FF2B5EF4-FFF2-40B4-BE49-F238E27FC236}">
                  <a16:creationId xmlns:a16="http://schemas.microsoft.com/office/drawing/2014/main" id="{A5E0ADFC-45FB-6050-D814-714C31963814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B6878DF7-872F-13B7-F81A-F3741F3590A9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C8B1F353-3A78-4A18-C1EA-25F33F54E060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63" name="Round Same Side Corner Rectangle 25">
                <a:extLst>
                  <a:ext uri="{FF2B5EF4-FFF2-40B4-BE49-F238E27FC236}">
                    <a16:creationId xmlns:a16="http://schemas.microsoft.com/office/drawing/2014/main" id="{5559DF29-101A-C3A4-83BE-941C2BED92C4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5A8FBCA6-04E8-71AA-6F40-11C994697F48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5F017170-A3D2-F5A2-CAB8-B83FC87637F4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61" name="Round Same Side Corner Rectangle 25">
                <a:extLst>
                  <a:ext uri="{FF2B5EF4-FFF2-40B4-BE49-F238E27FC236}">
                    <a16:creationId xmlns:a16="http://schemas.microsoft.com/office/drawing/2014/main" id="{E1E67A38-EA1D-451C-30FA-E2F7A0DBCD79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958D692C-1EBC-7CC2-AC0A-FE2B1994C1A9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6C52D40-9921-1A3C-B218-26564684D500}"/>
              </a:ext>
            </a:extLst>
          </p:cNvPr>
          <p:cNvGrpSpPr/>
          <p:nvPr/>
        </p:nvGrpSpPr>
        <p:grpSpPr>
          <a:xfrm>
            <a:off x="3727771" y="299804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66" name="Round Same Side Corner Rectangle 3">
              <a:extLst>
                <a:ext uri="{FF2B5EF4-FFF2-40B4-BE49-F238E27FC236}">
                  <a16:creationId xmlns:a16="http://schemas.microsoft.com/office/drawing/2014/main" id="{E0E89DCE-C5FF-331E-D4E9-88A8C65D4838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FBC196E5-57BD-78DA-899E-DE89257249C0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527F41E0-5455-E110-F239-083E20CC1AF1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72" name="Round Same Side Corner Rectangle 25">
                <a:extLst>
                  <a:ext uri="{FF2B5EF4-FFF2-40B4-BE49-F238E27FC236}">
                    <a16:creationId xmlns:a16="http://schemas.microsoft.com/office/drawing/2014/main" id="{A4B6097D-2A63-78D0-4280-7BD71F8C6837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62D6CB30-D4B4-1EB8-1AA1-ADD8156508E9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02810E9D-4E73-A5F0-D52F-EADC76D4C165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70" name="Round Same Side Corner Rectangle 25">
                <a:extLst>
                  <a:ext uri="{FF2B5EF4-FFF2-40B4-BE49-F238E27FC236}">
                    <a16:creationId xmlns:a16="http://schemas.microsoft.com/office/drawing/2014/main" id="{B6C9C7FE-F6BD-B19E-FBF3-F6E44B5C3137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9079DF63-F1D8-E868-F063-65414DBD2612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D07831C5-62FE-384A-EC9B-73CC0045DE67}"/>
              </a:ext>
            </a:extLst>
          </p:cNvPr>
          <p:cNvGrpSpPr/>
          <p:nvPr/>
        </p:nvGrpSpPr>
        <p:grpSpPr>
          <a:xfrm>
            <a:off x="3367533" y="299804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75" name="Round Same Side Corner Rectangle 3">
              <a:extLst>
                <a:ext uri="{FF2B5EF4-FFF2-40B4-BE49-F238E27FC236}">
                  <a16:creationId xmlns:a16="http://schemas.microsoft.com/office/drawing/2014/main" id="{2AD6D43E-F47C-F6C1-6A11-1AE3507505E6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64E15DC2-6CE7-6513-90D2-E4ADB201BADB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9149284C-50BB-6D6E-39BA-331C69EA4FAC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81" name="Round Same Side Corner Rectangle 25">
                <a:extLst>
                  <a:ext uri="{FF2B5EF4-FFF2-40B4-BE49-F238E27FC236}">
                    <a16:creationId xmlns:a16="http://schemas.microsoft.com/office/drawing/2014/main" id="{BA27AA1F-5438-957D-A119-24A497D6BF7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82" name="Oval 181">
                <a:extLst>
                  <a:ext uri="{FF2B5EF4-FFF2-40B4-BE49-F238E27FC236}">
                    <a16:creationId xmlns:a16="http://schemas.microsoft.com/office/drawing/2014/main" id="{8FB9946B-CA73-6319-106F-12C239988408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BB1F82C9-56B9-0C2D-E45F-3BACECE82EA4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79" name="Round Same Side Corner Rectangle 25">
                <a:extLst>
                  <a:ext uri="{FF2B5EF4-FFF2-40B4-BE49-F238E27FC236}">
                    <a16:creationId xmlns:a16="http://schemas.microsoft.com/office/drawing/2014/main" id="{F824ACAE-26E6-93B5-EA4F-DE6E14BFDC0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80" name="Oval 179">
                <a:extLst>
                  <a:ext uri="{FF2B5EF4-FFF2-40B4-BE49-F238E27FC236}">
                    <a16:creationId xmlns:a16="http://schemas.microsoft.com/office/drawing/2014/main" id="{AA07105E-70E9-8F92-44E3-52174C6278F7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12A01A7B-66D1-2603-BCAB-91D859B76BF6}"/>
              </a:ext>
            </a:extLst>
          </p:cNvPr>
          <p:cNvGrpSpPr/>
          <p:nvPr/>
        </p:nvGrpSpPr>
        <p:grpSpPr>
          <a:xfrm>
            <a:off x="2999903" y="299804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84" name="Round Same Side Corner Rectangle 3">
              <a:extLst>
                <a:ext uri="{FF2B5EF4-FFF2-40B4-BE49-F238E27FC236}">
                  <a16:creationId xmlns:a16="http://schemas.microsoft.com/office/drawing/2014/main" id="{7779E702-0B04-A98E-8555-476D11EA5C97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FBB26A7E-AF11-F5C8-493A-7ACCB638B692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41DFF5EC-8FA1-C5AD-62A9-659CF74D02F2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90" name="Round Same Side Corner Rectangle 25">
                <a:extLst>
                  <a:ext uri="{FF2B5EF4-FFF2-40B4-BE49-F238E27FC236}">
                    <a16:creationId xmlns:a16="http://schemas.microsoft.com/office/drawing/2014/main" id="{AE20D149-145E-98F1-B1E5-C390BA20C286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468FA787-2E68-293E-AF9A-FD17D0E0708A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0D281D4A-9848-E834-8A8D-4AE7627B05F2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88" name="Round Same Side Corner Rectangle 25">
                <a:extLst>
                  <a:ext uri="{FF2B5EF4-FFF2-40B4-BE49-F238E27FC236}">
                    <a16:creationId xmlns:a16="http://schemas.microsoft.com/office/drawing/2014/main" id="{BA384E01-23E9-0EE5-443C-912B5228AEF6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89" name="Oval 188">
                <a:extLst>
                  <a:ext uri="{FF2B5EF4-FFF2-40B4-BE49-F238E27FC236}">
                    <a16:creationId xmlns:a16="http://schemas.microsoft.com/office/drawing/2014/main" id="{17856C48-18C8-4DA4-36BC-2549C3D247D1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FDF10D87-97BC-D0F4-51CE-5795AB5CA5B2}"/>
              </a:ext>
            </a:extLst>
          </p:cNvPr>
          <p:cNvGrpSpPr/>
          <p:nvPr/>
        </p:nvGrpSpPr>
        <p:grpSpPr>
          <a:xfrm>
            <a:off x="3990089" y="179535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193" name="Round Same Side Corner Rectangle 3">
              <a:extLst>
                <a:ext uri="{FF2B5EF4-FFF2-40B4-BE49-F238E27FC236}">
                  <a16:creationId xmlns:a16="http://schemas.microsoft.com/office/drawing/2014/main" id="{9109D1CF-3E2C-7036-EC44-10C05CEA52AC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EE70FC8A-D316-7F50-FC55-291E243CF4A6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F78FF6F9-F2F4-154D-1FED-71A0A42DA412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99" name="Round Same Side Corner Rectangle 25">
                <a:extLst>
                  <a:ext uri="{FF2B5EF4-FFF2-40B4-BE49-F238E27FC236}">
                    <a16:creationId xmlns:a16="http://schemas.microsoft.com/office/drawing/2014/main" id="{D713C625-E1EF-8635-E687-92BC28C9DB52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EE763C32-8211-56B7-5ABB-5148071003E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A16E6929-FEC6-D4EE-F01D-E6536A188C2D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97" name="Round Same Side Corner Rectangle 25">
                <a:extLst>
                  <a:ext uri="{FF2B5EF4-FFF2-40B4-BE49-F238E27FC236}">
                    <a16:creationId xmlns:a16="http://schemas.microsoft.com/office/drawing/2014/main" id="{C89D63E4-8E32-AA7D-7994-B3429C634130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96697D5A-0743-1C76-1CAB-4AB09AC1A07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B3EA52E-BA3A-E26F-B56B-8BDDDE6366AD}"/>
              </a:ext>
            </a:extLst>
          </p:cNvPr>
          <p:cNvGrpSpPr/>
          <p:nvPr/>
        </p:nvGrpSpPr>
        <p:grpSpPr>
          <a:xfrm>
            <a:off x="3616513" y="1795354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202" name="Round Same Side Corner Rectangle 3">
              <a:extLst>
                <a:ext uri="{FF2B5EF4-FFF2-40B4-BE49-F238E27FC236}">
                  <a16:creationId xmlns:a16="http://schemas.microsoft.com/office/drawing/2014/main" id="{20252242-1994-3881-21A0-312421D300FF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32972819-DB51-CAA7-4FAE-AC26607E7651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BC4B428F-6A35-6DB8-AC78-C02CD713B2F8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208" name="Round Same Side Corner Rectangle 25">
                <a:extLst>
                  <a:ext uri="{FF2B5EF4-FFF2-40B4-BE49-F238E27FC236}">
                    <a16:creationId xmlns:a16="http://schemas.microsoft.com/office/drawing/2014/main" id="{51F05FEA-9FFC-2607-758F-8CB271852EF7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1482B8BC-BB08-A01F-2CA3-9F11570B0E2D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3FFECF0A-7E20-4BF6-5CEF-8A909BA693A0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206" name="Round Same Side Corner Rectangle 25">
                <a:extLst>
                  <a:ext uri="{FF2B5EF4-FFF2-40B4-BE49-F238E27FC236}">
                    <a16:creationId xmlns:a16="http://schemas.microsoft.com/office/drawing/2014/main" id="{C688EE13-16C6-1B6B-04B9-E3484AE9F072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8F04D6BA-C2ED-80D3-3CCD-E057C2DBA440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4EBF3189-9DCD-0614-7A5A-BE8CCF6F7BD7}"/>
              </a:ext>
            </a:extLst>
          </p:cNvPr>
          <p:cNvGrpSpPr/>
          <p:nvPr/>
        </p:nvGrpSpPr>
        <p:grpSpPr>
          <a:xfrm>
            <a:off x="2611773" y="299804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211" name="Round Same Side Corner Rectangle 3">
              <a:extLst>
                <a:ext uri="{FF2B5EF4-FFF2-40B4-BE49-F238E27FC236}">
                  <a16:creationId xmlns:a16="http://schemas.microsoft.com/office/drawing/2014/main" id="{A789BAE0-ED58-2BC1-F2B7-3129C3001DC4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7330D04E-FF19-74DF-2475-C022833498A9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0B1873BD-0A1E-F06C-26CC-8454F365844F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217" name="Round Same Side Corner Rectangle 25">
                <a:extLst>
                  <a:ext uri="{FF2B5EF4-FFF2-40B4-BE49-F238E27FC236}">
                    <a16:creationId xmlns:a16="http://schemas.microsoft.com/office/drawing/2014/main" id="{812DA436-5445-E1D7-C42E-CABD3FECCB0A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18" name="Oval 217">
                <a:extLst>
                  <a:ext uri="{FF2B5EF4-FFF2-40B4-BE49-F238E27FC236}">
                    <a16:creationId xmlns:a16="http://schemas.microsoft.com/office/drawing/2014/main" id="{73F781B4-D4FE-59A5-41A5-DE16C46980E0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AA8619D5-D67D-FA30-ACEA-F245EE5EC2B8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215" name="Round Same Side Corner Rectangle 25">
                <a:extLst>
                  <a:ext uri="{FF2B5EF4-FFF2-40B4-BE49-F238E27FC236}">
                    <a16:creationId xmlns:a16="http://schemas.microsoft.com/office/drawing/2014/main" id="{9E9D1059-C123-2DE5-947A-EB14F4D7840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16" name="Oval 215">
                <a:extLst>
                  <a:ext uri="{FF2B5EF4-FFF2-40B4-BE49-F238E27FC236}">
                    <a16:creationId xmlns:a16="http://schemas.microsoft.com/office/drawing/2014/main" id="{D5B53298-BB9B-F871-D728-63DFCB3A834F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0ECCE3EE-23BF-53F3-560A-B8F64A713DA4}"/>
              </a:ext>
            </a:extLst>
          </p:cNvPr>
          <p:cNvGrpSpPr/>
          <p:nvPr/>
        </p:nvGrpSpPr>
        <p:grpSpPr>
          <a:xfrm>
            <a:off x="1439071" y="4192380"/>
            <a:ext cx="280059" cy="530385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220" name="Round Same Side Corner Rectangle 3">
              <a:extLst>
                <a:ext uri="{FF2B5EF4-FFF2-40B4-BE49-F238E27FC236}">
                  <a16:creationId xmlns:a16="http://schemas.microsoft.com/office/drawing/2014/main" id="{2E071571-8DEE-7EFA-28A9-1B84EEEA5E4E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8DC5D60-4287-49C0-9439-83324C6D6BE8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02C2B076-C812-50E5-A200-46E0B98261F0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226" name="Round Same Side Corner Rectangle 25">
                <a:extLst>
                  <a:ext uri="{FF2B5EF4-FFF2-40B4-BE49-F238E27FC236}">
                    <a16:creationId xmlns:a16="http://schemas.microsoft.com/office/drawing/2014/main" id="{A4F7614C-47DC-663E-4960-D765B5418AFE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27" name="Oval 226">
                <a:extLst>
                  <a:ext uri="{FF2B5EF4-FFF2-40B4-BE49-F238E27FC236}">
                    <a16:creationId xmlns:a16="http://schemas.microsoft.com/office/drawing/2014/main" id="{4BA66EB7-F6EB-7E6B-077D-28D6D215BDB2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75983E82-DBD8-52C8-68ED-47AB63CB8245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224" name="Round Same Side Corner Rectangle 25">
                <a:extLst>
                  <a:ext uri="{FF2B5EF4-FFF2-40B4-BE49-F238E27FC236}">
                    <a16:creationId xmlns:a16="http://schemas.microsoft.com/office/drawing/2014/main" id="{C24FB19A-1F58-C635-3DEA-D708F15CFF1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25" name="Oval 224">
                <a:extLst>
                  <a:ext uri="{FF2B5EF4-FFF2-40B4-BE49-F238E27FC236}">
                    <a16:creationId xmlns:a16="http://schemas.microsoft.com/office/drawing/2014/main" id="{E4DDC9FE-6A8B-A7F1-9F87-CF4541A64B5B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9227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01798-FE64-977B-6379-96F3DC78F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93" y="150201"/>
            <a:ext cx="10345707" cy="868968"/>
          </a:xfrm>
        </p:spPr>
        <p:txBody>
          <a:bodyPr>
            <a:noAutofit/>
          </a:bodyPr>
          <a:lstStyle/>
          <a:p>
            <a:pPr algn="l"/>
            <a:r>
              <a:rPr lang="es-ES_tradnl" sz="2300" dirty="0"/>
              <a:t>El rol del asistente social en la prestación de servicios de SMAPS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527E9E8-2E85-08CF-0651-FC17737242EC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5B091653-3A9A-44B7-CE3A-86044C9B8FC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9A53B62-A8E5-DC6B-7F5E-B202EE8EE20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515D167-65B9-49E0-8749-B22295FE2FB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63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2A50FFE-2BFB-8484-CE23-1F6FE97D41CE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9E5D353-C9A7-7BF8-AC7C-267C18CB9B37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528C6788-0734-EF15-CF5E-340C591D80A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ECF9781-3E76-0614-1B74-5BEBFE9CBBA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 dirty="0"/>
              </a:p>
            </p:txBody>
          </p:sp>
        </p:grpSp>
      </p:grpSp>
      <p:graphicFrame>
        <p:nvGraphicFramePr>
          <p:cNvPr id="30" name="Content Placeholder 3">
            <a:extLst>
              <a:ext uri="{FF2B5EF4-FFF2-40B4-BE49-F238E27FC236}">
                <a16:creationId xmlns:a16="http://schemas.microsoft.com/office/drawing/2014/main" id="{A33932C8-C274-FAA8-3F4A-A9DC1A65C1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1853409"/>
              </p:ext>
            </p:extLst>
          </p:nvPr>
        </p:nvGraphicFramePr>
        <p:xfrm>
          <a:off x="3435763" y="1278082"/>
          <a:ext cx="5562600" cy="473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42342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6470" y="162010"/>
            <a:ext cx="11353799" cy="774894"/>
          </a:xfrm>
        </p:spPr>
        <p:txBody>
          <a:bodyPr>
            <a:normAutofit/>
          </a:bodyPr>
          <a:lstStyle/>
          <a:p>
            <a:r>
              <a:rPr lang="es-ES_tradnl" sz="2400" dirty="0"/>
              <a:t>El rol del asistente social en la prestación de servicios de SMAPS</a:t>
            </a:r>
            <a:endParaRPr lang="en-CA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8CB6B3-0FF6-F196-F201-8B68B90256E1}"/>
              </a:ext>
            </a:extLst>
          </p:cNvPr>
          <p:cNvSpPr txBox="1"/>
          <p:nvPr/>
        </p:nvSpPr>
        <p:spPr>
          <a:xfrm>
            <a:off x="3870325" y="4677821"/>
            <a:ext cx="4248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¿Verdadero o falso?</a:t>
            </a:r>
            <a:endParaRPr lang="en-BE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0E19EB-DDF3-DDB7-DB85-655CCEAC7B6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6DDD22E9-A8D1-F4D7-75A9-4AB1E885872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3AE96CA-99E1-5443-D3FD-4088AC7A2A1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BA84C1F-89C3-ECA4-DF9A-3EEC23EE420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64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EB8D4B-88C8-452D-E38F-D8A5F3C39D0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C6BDAF0-D3BD-4DA0-2475-198ECBE0FD32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7" name="Isosceles Triangle 16">
                <a:extLst>
                  <a:ext uri="{FF2B5EF4-FFF2-40B4-BE49-F238E27FC236}">
                    <a16:creationId xmlns:a16="http://schemas.microsoft.com/office/drawing/2014/main" id="{2AE62D5B-BC25-ADFE-8519-3330F6E398E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93286E2-430B-5D74-8ADE-6104BBF7BF8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E4FF62B-9B67-071B-EAAC-A3B8A8C01D81}"/>
              </a:ext>
            </a:extLst>
          </p:cNvPr>
          <p:cNvGrpSpPr/>
          <p:nvPr/>
        </p:nvGrpSpPr>
        <p:grpSpPr>
          <a:xfrm>
            <a:off x="3646790" y="2283756"/>
            <a:ext cx="1709395" cy="1786222"/>
            <a:chOff x="7345680" y="2484120"/>
            <a:chExt cx="904240" cy="94488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DAA3F02-83D8-6200-4A5F-31C5D11728BA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3" name="L-Shape 22">
              <a:extLst>
                <a:ext uri="{FF2B5EF4-FFF2-40B4-BE49-F238E27FC236}">
                  <a16:creationId xmlns:a16="http://schemas.microsoft.com/office/drawing/2014/main" id="{A73D6B60-A4BD-87FB-C642-4C30DE3048AF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EEDA3A4-E712-66F2-B036-9EF9184D5D24}"/>
              </a:ext>
            </a:extLst>
          </p:cNvPr>
          <p:cNvGrpSpPr/>
          <p:nvPr/>
        </p:nvGrpSpPr>
        <p:grpSpPr>
          <a:xfrm>
            <a:off x="6886228" y="2290909"/>
            <a:ext cx="1709395" cy="1786222"/>
            <a:chOff x="7090831" y="3731241"/>
            <a:chExt cx="904240" cy="9448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6F4861A-4AD1-9A36-C4C2-0279D47D95EC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6" name="Plus Sign 25">
              <a:extLst>
                <a:ext uri="{FF2B5EF4-FFF2-40B4-BE49-F238E27FC236}">
                  <a16:creationId xmlns:a16="http://schemas.microsoft.com/office/drawing/2014/main" id="{BAD4DAF6-0399-219D-4F21-64CFADD84BD3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16494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F2665E6B-03F0-4E3C-8B9A-CE4AECBD87C1}"/>
              </a:ext>
            </a:extLst>
          </p:cNvPr>
          <p:cNvSpPr/>
          <p:nvPr/>
        </p:nvSpPr>
        <p:spPr>
          <a:xfrm>
            <a:off x="5879960" y="4125401"/>
            <a:ext cx="3108396" cy="39678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1B1844-1498-C809-BEC4-42563D3988C7}"/>
              </a:ext>
            </a:extLst>
          </p:cNvPr>
          <p:cNvSpPr/>
          <p:nvPr/>
        </p:nvSpPr>
        <p:spPr>
          <a:xfrm>
            <a:off x="5879960" y="3252679"/>
            <a:ext cx="3784205" cy="4091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EC7BDA-115B-205B-BFC7-1ECC5352CCCD}"/>
              </a:ext>
            </a:extLst>
          </p:cNvPr>
          <p:cNvSpPr/>
          <p:nvPr/>
        </p:nvSpPr>
        <p:spPr>
          <a:xfrm>
            <a:off x="4895773" y="588678"/>
            <a:ext cx="1431196" cy="4091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r>
              <a:rPr lang="es-ES_tradnl"/>
              <a:t>Objetivo del módulo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5802140" y="1877184"/>
            <a:ext cx="472789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Ofrecer a los/as asistentes sociales la oportunidad de poner en práctica las competencias básicas necesarias para prestar apoyo psicosocial a </a:t>
            </a:r>
            <a:br>
              <a:rPr lang="es-ES_tradnl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_tradnl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menores.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070B0FF-E888-A192-BEC6-B97C2A240892}"/>
              </a:ext>
            </a:extLst>
          </p:cNvPr>
          <p:cNvGrpSpPr/>
          <p:nvPr/>
        </p:nvGrpSpPr>
        <p:grpSpPr>
          <a:xfrm>
            <a:off x="10016835" y="4980816"/>
            <a:ext cx="1586657" cy="1393884"/>
            <a:chOff x="9166317" y="3968794"/>
            <a:chExt cx="2569105" cy="2256969"/>
          </a:xfrm>
        </p:grpSpPr>
        <p:sp>
          <p:nvSpPr>
            <p:cNvPr id="2" name="Heart 1">
              <a:extLst>
                <a:ext uri="{FF2B5EF4-FFF2-40B4-BE49-F238E27FC236}">
                  <a16:creationId xmlns:a16="http://schemas.microsoft.com/office/drawing/2014/main" id="{385F2C9D-FF30-3BA7-4A27-B752FFF465B7}"/>
                </a:ext>
              </a:extLst>
            </p:cNvPr>
            <p:cNvSpPr/>
            <p:nvPr/>
          </p:nvSpPr>
          <p:spPr>
            <a:xfrm>
              <a:off x="9166317" y="3968794"/>
              <a:ext cx="2569105" cy="2256969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200"/>
            </a:p>
          </p:txBody>
        </p:sp>
        <p:sp>
          <p:nvSpPr>
            <p:cNvPr id="3" name="L-Shape 2">
              <a:extLst>
                <a:ext uri="{FF2B5EF4-FFF2-40B4-BE49-F238E27FC236}">
                  <a16:creationId xmlns:a16="http://schemas.microsoft.com/office/drawing/2014/main" id="{4AF7EA7A-CF4D-088A-C6B9-0644C314A459}"/>
                </a:ext>
              </a:extLst>
            </p:cNvPr>
            <p:cNvSpPr/>
            <p:nvPr/>
          </p:nvSpPr>
          <p:spPr>
            <a:xfrm rot="18361091">
              <a:off x="10044163" y="4875470"/>
              <a:ext cx="1004913" cy="485369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1200"/>
            </a:p>
          </p:txBody>
        </p:sp>
      </p:grp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5DA22-4501-EB69-8411-B157BB17B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57" y="105336"/>
            <a:ext cx="11677650" cy="868968"/>
          </a:xfrm>
        </p:spPr>
        <p:txBody>
          <a:bodyPr>
            <a:normAutofit fontScale="90000"/>
          </a:bodyPr>
          <a:lstStyle/>
          <a:p>
            <a:r>
              <a:rPr lang="es-ES_tradnl" sz="3200"/>
              <a:t>El rol del asistente social en la prestación de servicios de SMAPS</a:t>
            </a:r>
            <a:endParaRPr lang="es-ES_tradnl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2D7B4B-C4FF-BB29-0535-275667C3B641}"/>
              </a:ext>
            </a:extLst>
          </p:cNvPr>
          <p:cNvSpPr txBox="1"/>
          <p:nvPr/>
        </p:nvSpPr>
        <p:spPr>
          <a:xfrm>
            <a:off x="7930730" y="1805420"/>
            <a:ext cx="3524151" cy="2273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_tradnl" sz="20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son funciones de los/as asistentes sociales</a:t>
            </a: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Diagnosticar a menores</a:t>
            </a: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Llevar a cabo intervenciones especializadas en SMAPS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8751846-F485-F73C-4978-A30C9B6D2A5B}"/>
              </a:ext>
            </a:extLst>
          </p:cNvPr>
          <p:cNvGrpSpPr/>
          <p:nvPr/>
        </p:nvGrpSpPr>
        <p:grpSpPr>
          <a:xfrm>
            <a:off x="5769768" y="1857209"/>
            <a:ext cx="1877926" cy="3671775"/>
            <a:chOff x="5102983" y="1330093"/>
            <a:chExt cx="553581" cy="1082378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4E0454D-F069-DAA2-D535-E9E85A0D3336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13" name="Round Same Side Corner Rectangle 25">
                <a:extLst>
                  <a:ext uri="{FF2B5EF4-FFF2-40B4-BE49-F238E27FC236}">
                    <a16:creationId xmlns:a16="http://schemas.microsoft.com/office/drawing/2014/main" id="{0584A815-9986-4091-2AB7-053C9EC1ABC6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4" name="Round Same Side Corner Rectangle 26">
                <a:extLst>
                  <a:ext uri="{FF2B5EF4-FFF2-40B4-BE49-F238E27FC236}">
                    <a16:creationId xmlns:a16="http://schemas.microsoft.com/office/drawing/2014/main" id="{82083ED4-B3A4-08BD-A852-70F8790CB5D7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34ACC56-D108-D3AD-3EA1-3AC36835DECB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Round Same Side Corner Rectangle 26">
              <a:extLst>
                <a:ext uri="{FF2B5EF4-FFF2-40B4-BE49-F238E27FC236}">
                  <a16:creationId xmlns:a16="http://schemas.microsoft.com/office/drawing/2014/main" id="{B8C7BE3B-D078-DF56-6C87-2027F93F3365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B9B28C7-46F4-B033-89B6-7D6ED1D1B0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4">
                  <a:lumMod val="60000"/>
                  <a:lumOff val="4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D4ABF94-3FED-80B0-0652-A9F7B7E58C48}"/>
                </a:ext>
              </a:extLst>
            </p:cNvPr>
            <p:cNvGrpSpPr/>
            <p:nvPr/>
          </p:nvGrpSpPr>
          <p:grpSpPr>
            <a:xfrm>
              <a:off x="5332523" y="1330093"/>
              <a:ext cx="324041" cy="1082378"/>
              <a:chOff x="4200727" y="1302447"/>
              <a:chExt cx="269696" cy="900853"/>
            </a:xfrm>
            <a:grpFill/>
          </p:grpSpPr>
          <p:sp>
            <p:nvSpPr>
              <p:cNvPr id="11" name="Round Same Side Corner Rectangle 23">
                <a:extLst>
                  <a:ext uri="{FF2B5EF4-FFF2-40B4-BE49-F238E27FC236}">
                    <a16:creationId xmlns:a16="http://schemas.microsoft.com/office/drawing/2014/main" id="{D830EFE2-BF02-5FC4-2A08-B2FD20B857A8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6D3E4F-3FE5-2653-9BD3-4AC86E480742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85FBC74-CE4A-FA5B-5E25-B39642AF2575}"/>
              </a:ext>
            </a:extLst>
          </p:cNvPr>
          <p:cNvSpPr txBox="1"/>
          <p:nvPr/>
        </p:nvSpPr>
        <p:spPr>
          <a:xfrm>
            <a:off x="911969" y="1733773"/>
            <a:ext cx="5031125" cy="3795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Funciones de los/as asistentes sociales</a:t>
            </a:r>
            <a:endParaRPr lang="es-ES_tradnl" sz="2000" b="1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con la red de apoyo a la salud mental del menor</a:t>
            </a: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Reforzar la conexión del menor con su entorno protector (familia, comunidad) </a:t>
            </a: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Garantizar el acceso a servicios básicos y protección</a:t>
            </a:r>
          </a:p>
          <a:p>
            <a:pPr marL="342900" indent="-342900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Remitir al menor a los proveedores de servicios de SMAPS cuando sea necesario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98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685889D-22E6-25E9-B1FE-085BB505EB3D}"/>
              </a:ext>
            </a:extLst>
          </p:cNvPr>
          <p:cNvSpPr/>
          <p:nvPr/>
        </p:nvSpPr>
        <p:spPr>
          <a:xfrm>
            <a:off x="5407817" y="1955611"/>
            <a:ext cx="6096000" cy="36285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578F3B-7BA1-F37E-A771-F3ABBD953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Padres o cuidadores angustiados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184ED7-157E-6AA3-8472-C6DA3C91F593}"/>
              </a:ext>
            </a:extLst>
          </p:cNvPr>
          <p:cNvSpPr txBox="1"/>
          <p:nvPr/>
        </p:nvSpPr>
        <p:spPr>
          <a:xfrm>
            <a:off x="5772115" y="2393344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s-ES_tradnl" sz="2000">
                <a:latin typeface="Arial" panose="020B0604020202020204" pitchFamily="34" charset="0"/>
                <a:cs typeface="Arial" panose="020B0604020202020204" pitchFamily="34" charset="0"/>
              </a:rPr>
              <a:t>Angustia de los padres o cuidadores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9C7FEB-3FE4-596F-8CD2-1EAA480B411A}"/>
              </a:ext>
            </a:extLst>
          </p:cNvPr>
          <p:cNvSpPr txBox="1"/>
          <p:nvPr/>
        </p:nvSpPr>
        <p:spPr>
          <a:xfrm>
            <a:off x="954339" y="4459712"/>
            <a:ext cx="40195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s-ES_tradnl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 niños y niñas absorben las emociones de sus padres</a:t>
            </a:r>
            <a:endParaRPr lang="es-ES_tradnl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6306DA6-A98A-6618-E227-2DEEFDCB37BE}"/>
              </a:ext>
            </a:extLst>
          </p:cNvPr>
          <p:cNvGrpSpPr/>
          <p:nvPr/>
        </p:nvGrpSpPr>
        <p:grpSpPr>
          <a:xfrm>
            <a:off x="1582193" y="2218034"/>
            <a:ext cx="2763842" cy="1747328"/>
            <a:chOff x="1807246" y="2222206"/>
            <a:chExt cx="2763842" cy="174732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576FBF7-572D-E979-9FED-DBEE1DE2A13E}"/>
                </a:ext>
              </a:extLst>
            </p:cNvPr>
            <p:cNvSpPr/>
            <p:nvPr/>
          </p:nvSpPr>
          <p:spPr>
            <a:xfrm rot="731057">
              <a:off x="1923138" y="2459182"/>
              <a:ext cx="2647950" cy="1510352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53E65FDB-63DE-86C7-8FA9-5D3F407CB045}"/>
                </a:ext>
              </a:extLst>
            </p:cNvPr>
            <p:cNvSpPr/>
            <p:nvPr/>
          </p:nvSpPr>
          <p:spPr>
            <a:xfrm rot="731057">
              <a:off x="1807246" y="2222206"/>
              <a:ext cx="2647950" cy="1510352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A9A0BD5-07A9-F514-6AE1-120D8653154B}"/>
                </a:ext>
              </a:extLst>
            </p:cNvPr>
            <p:cNvSpPr/>
            <p:nvPr/>
          </p:nvSpPr>
          <p:spPr>
            <a:xfrm>
              <a:off x="2171700" y="2260600"/>
              <a:ext cx="127000" cy="127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B9AD141-8087-547F-5F7B-7A86F9AA80D0}"/>
                </a:ext>
              </a:extLst>
            </p:cNvPr>
            <p:cNvSpPr/>
            <p:nvPr/>
          </p:nvSpPr>
          <p:spPr>
            <a:xfrm>
              <a:off x="2298699" y="2470149"/>
              <a:ext cx="218267" cy="21826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6AFE6F7-2E79-4D0F-FF88-4C51C80A6907}"/>
                </a:ext>
              </a:extLst>
            </p:cNvPr>
            <p:cNvSpPr/>
            <p:nvPr/>
          </p:nvSpPr>
          <p:spPr>
            <a:xfrm>
              <a:off x="3137980" y="2470149"/>
              <a:ext cx="218267" cy="21826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669DDEB-BFD8-9DC7-7936-05440FB2051F}"/>
                </a:ext>
              </a:extLst>
            </p:cNvPr>
            <p:cNvSpPr/>
            <p:nvPr/>
          </p:nvSpPr>
          <p:spPr>
            <a:xfrm>
              <a:off x="2718881" y="2953165"/>
              <a:ext cx="157670" cy="15767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0171EB9-E05A-A234-AD31-228DD2821A17}"/>
                </a:ext>
              </a:extLst>
            </p:cNvPr>
            <p:cNvSpPr/>
            <p:nvPr/>
          </p:nvSpPr>
          <p:spPr>
            <a:xfrm>
              <a:off x="3277412" y="3271330"/>
              <a:ext cx="157670" cy="15767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BC7339-B7AF-D9BC-DA4C-4EA783328AB5}"/>
                </a:ext>
              </a:extLst>
            </p:cNvPr>
            <p:cNvSpPr/>
            <p:nvPr/>
          </p:nvSpPr>
          <p:spPr>
            <a:xfrm>
              <a:off x="2007783" y="2983835"/>
              <a:ext cx="127000" cy="127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5B456AD-715C-8C08-1CC3-BED468F2E712}"/>
                </a:ext>
              </a:extLst>
            </p:cNvPr>
            <p:cNvSpPr/>
            <p:nvPr/>
          </p:nvSpPr>
          <p:spPr>
            <a:xfrm>
              <a:off x="3626931" y="2745862"/>
              <a:ext cx="157670" cy="15767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9AF1A4D-DE06-A830-AD5F-A89D2477F8E5}"/>
                </a:ext>
              </a:extLst>
            </p:cNvPr>
            <p:cNvSpPr/>
            <p:nvPr/>
          </p:nvSpPr>
          <p:spPr>
            <a:xfrm>
              <a:off x="2718881" y="3350165"/>
              <a:ext cx="127000" cy="127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D300A05-397B-3007-633D-F45FF8503833}"/>
                </a:ext>
              </a:extLst>
            </p:cNvPr>
            <p:cNvSpPr/>
            <p:nvPr/>
          </p:nvSpPr>
          <p:spPr>
            <a:xfrm>
              <a:off x="2845881" y="2400430"/>
              <a:ext cx="127000" cy="127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D5FD085-27D3-D13C-9D90-FAF7491AF0D0}"/>
                </a:ext>
              </a:extLst>
            </p:cNvPr>
            <p:cNvSpPr/>
            <p:nvPr/>
          </p:nvSpPr>
          <p:spPr>
            <a:xfrm>
              <a:off x="4153581" y="2645870"/>
              <a:ext cx="157670" cy="15767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636FCB0-3022-2386-62C7-23BC5EA48669}"/>
                </a:ext>
              </a:extLst>
            </p:cNvPr>
            <p:cNvSpPr/>
            <p:nvPr/>
          </p:nvSpPr>
          <p:spPr>
            <a:xfrm>
              <a:off x="3903093" y="3490420"/>
              <a:ext cx="157670" cy="15767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24580B5-F8CC-C966-18C8-84BE44D8EACC}"/>
                </a:ext>
              </a:extLst>
            </p:cNvPr>
            <p:cNvSpPr/>
            <p:nvPr/>
          </p:nvSpPr>
          <p:spPr>
            <a:xfrm>
              <a:off x="3705766" y="3110835"/>
              <a:ext cx="218267" cy="21826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49CCA68-ACFC-4CC9-056C-9655BDCCCB13}"/>
              </a:ext>
            </a:extLst>
          </p:cNvPr>
          <p:cNvSpPr txBox="1"/>
          <p:nvPr/>
        </p:nvSpPr>
        <p:spPr>
          <a:xfrm>
            <a:off x="5772114" y="3730481"/>
            <a:ext cx="284879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Impacto negativo en el bienestar emocional que ocasiona problemas de conducta en lo/as menores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3DC2F6-7D46-FA4F-C534-9EC50D3622E4}"/>
              </a:ext>
            </a:extLst>
          </p:cNvPr>
          <p:cNvSpPr txBox="1"/>
          <p:nvPr/>
        </p:nvSpPr>
        <p:spPr>
          <a:xfrm>
            <a:off x="8692439" y="3759581"/>
            <a:ext cx="283522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Mayor riesgo de que los/as menores desarrollen problemas de salud mental</a:t>
            </a:r>
          </a:p>
        </p:txBody>
      </p: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56714611-EC62-80AF-C31C-7EEC357E5DD7}"/>
              </a:ext>
            </a:extLst>
          </p:cNvPr>
          <p:cNvCxnSpPr>
            <a:cxnSpLocks/>
            <a:stCxn id="3" idx="2"/>
            <a:endCxn id="23" idx="0"/>
          </p:cNvCxnSpPr>
          <p:nvPr/>
        </p:nvCxnSpPr>
        <p:spPr>
          <a:xfrm rot="5400000">
            <a:off x="7330251" y="2659716"/>
            <a:ext cx="937027" cy="1204503"/>
          </a:xfrm>
          <a:prstGeom prst="curvedConnector3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8AC0A020-54F3-01F2-0DED-C98D90A7CC53}"/>
              </a:ext>
            </a:extLst>
          </p:cNvPr>
          <p:cNvCxnSpPr>
            <a:cxnSpLocks/>
            <a:stCxn id="3" idx="2"/>
            <a:endCxn id="24" idx="0"/>
          </p:cNvCxnSpPr>
          <p:nvPr/>
        </p:nvCxnSpPr>
        <p:spPr>
          <a:xfrm rot="16200000" flipH="1">
            <a:off x="8772469" y="2421999"/>
            <a:ext cx="966127" cy="1709035"/>
          </a:xfrm>
          <a:prstGeom prst="curvedConnector3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7572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3305779-3597-84D3-1851-5C6B8C32DF0B}"/>
              </a:ext>
            </a:extLst>
          </p:cNvPr>
          <p:cNvSpPr txBox="1">
            <a:spLocks/>
          </p:cNvSpPr>
          <p:nvPr/>
        </p:nvSpPr>
        <p:spPr>
          <a:xfrm>
            <a:off x="796386" y="311798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684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838269" y="3819443"/>
            <a:ext cx="337661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crisis/emergencias pueden afectar gravemente </a:t>
            </a:r>
            <a:r>
              <a:rPr lang="es-ES_trad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salud mental y al funcionamiento psicosocial de los/as menores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4659750" y="3819443"/>
            <a:ext cx="3054276" cy="1714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pirámide de los servicios de SMAPS establecer los distintos niveles de necesidades en SMAPS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8158891" y="3819443"/>
            <a:ext cx="3194910" cy="1385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s-ES_trad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de las funciones de l</a:t>
            </a:r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os/as asistentes sociales es responder a distintas necesidades de SMAPS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2000798" y="220101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5661108" y="220101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5-Point Star 5">
            <a:extLst>
              <a:ext uri="{FF2B5EF4-FFF2-40B4-BE49-F238E27FC236}">
                <a16:creationId xmlns:a16="http://schemas.microsoft.com/office/drawing/2014/main" id="{AD2A2615-1B05-4976-9B65-4FFF4AF85A3F}"/>
              </a:ext>
            </a:extLst>
          </p:cNvPr>
          <p:cNvSpPr/>
          <p:nvPr/>
        </p:nvSpPr>
        <p:spPr>
          <a:xfrm>
            <a:off x="9311711" y="220101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5453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59AD579E-F259-4576-99FA-4DBE2359AF3E}"/>
              </a:ext>
            </a:extLst>
          </p:cNvPr>
          <p:cNvSpPr txBox="1"/>
          <p:nvPr/>
        </p:nvSpPr>
        <p:spPr>
          <a:xfrm>
            <a:off x="8559745" y="2804819"/>
            <a:ext cx="2862562" cy="3366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</a:pP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72">
            <a:extLst>
              <a:ext uri="{FF2B5EF4-FFF2-40B4-BE49-F238E27FC236}">
                <a16:creationId xmlns:a16="http://schemas.microsoft.com/office/drawing/2014/main" id="{0301147A-8F4D-D3FC-DC8B-DE5092BB9C65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4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¿Qué son las competencias en SMAPS?</a:t>
            </a:r>
          </a:p>
        </p:txBody>
      </p:sp>
    </p:spTree>
    <p:extLst>
      <p:ext uri="{BB962C8B-B14F-4D97-AF65-F5344CB8AC3E}">
        <p14:creationId xmlns:p14="http://schemas.microsoft.com/office/powerpoint/2010/main" val="3089530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Debate en grupo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439419" y="1284747"/>
            <a:ext cx="5754114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_tradnl" sz="4000" b="1" dirty="0">
                <a:solidFill>
                  <a:schemeClr val="tx1"/>
                </a:solidFill>
                <a:latin typeface="Arial"/>
                <a:cs typeface="Arial"/>
              </a:rPr>
              <a:t>¿Qué competencias son necesarias para brindar servicios de SMAPS?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221855" y="2089588"/>
            <a:ext cx="3415887" cy="2678824"/>
            <a:chOff x="1117683" y="2194390"/>
            <a:chExt cx="3415887" cy="267882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4813028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6AA47-DE1A-7FE9-6C7F-99D6C566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Competencias en SMAPS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8EB76-3343-B358-4E14-2003E4493BD8}"/>
              </a:ext>
            </a:extLst>
          </p:cNvPr>
          <p:cNvSpPr txBox="1"/>
          <p:nvPr/>
        </p:nvSpPr>
        <p:spPr>
          <a:xfrm>
            <a:off x="514815" y="3105132"/>
            <a:ext cx="2658434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Capacidad de comunicación y de escucha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Utilizar la comunicación no verbal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Escuchar activamente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Comunicarse de forma asertiva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EF2CA4-6F14-A66C-E828-DD1423AB734D}"/>
              </a:ext>
            </a:extLst>
          </p:cNvPr>
          <p:cNvSpPr txBox="1"/>
          <p:nvPr/>
        </p:nvSpPr>
        <p:spPr>
          <a:xfrm>
            <a:off x="3239380" y="3105132"/>
            <a:ext cx="2658434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Actitud centrada en el/la menor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Mostrar respeto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Estar presente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Ser real y honesto/a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50331-DD2C-FCD3-5B73-5A3D36ED2365}"/>
              </a:ext>
            </a:extLst>
          </p:cNvPr>
          <p:cNvSpPr txBox="1"/>
          <p:nvPr/>
        </p:nvSpPr>
        <p:spPr>
          <a:xfrm>
            <a:off x="5963945" y="3105132"/>
            <a:ext cx="2862356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Responder con empatía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Reconocer su perspectiva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No juzgar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Reconocer las emociones de los demás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Emplear afirmaciones curativas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C6029D-CDA1-0FFE-F12D-77E06DACE902}"/>
              </a:ext>
            </a:extLst>
          </p:cNvPr>
          <p:cNvSpPr txBox="1"/>
          <p:nvPr/>
        </p:nvSpPr>
        <p:spPr>
          <a:xfrm>
            <a:off x="8858578" y="3105132"/>
            <a:ext cx="3024713" cy="321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Apoyar la toma de decisiones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Compartir información y enlazar a los/as menores con los servicios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Presentar las opciones por medio de preguntas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No decirles lo que tienen que hacer: son ellos quienes deciden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4CB82B-51C8-7EC4-2237-CD767AFC3B3A}"/>
              </a:ext>
            </a:extLst>
          </p:cNvPr>
          <p:cNvGrpSpPr/>
          <p:nvPr/>
        </p:nvGrpSpPr>
        <p:grpSpPr>
          <a:xfrm>
            <a:off x="3778905" y="1575787"/>
            <a:ext cx="1194878" cy="1194878"/>
            <a:chOff x="3778904" y="1565320"/>
            <a:chExt cx="1205345" cy="1205345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1739068-499D-81DD-DCEC-F3FF9266B8BF}"/>
                </a:ext>
              </a:extLst>
            </p:cNvPr>
            <p:cNvSpPr/>
            <p:nvPr/>
          </p:nvSpPr>
          <p:spPr>
            <a:xfrm>
              <a:off x="3778904" y="1565320"/>
              <a:ext cx="1205345" cy="1205345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95029B4-7ADD-D36C-8C72-C93A7C7ADEA3}"/>
                </a:ext>
              </a:extLst>
            </p:cNvPr>
            <p:cNvGrpSpPr/>
            <p:nvPr/>
          </p:nvGrpSpPr>
          <p:grpSpPr>
            <a:xfrm>
              <a:off x="4186117" y="1733508"/>
              <a:ext cx="390921" cy="868968"/>
              <a:chOff x="4322068" y="1943327"/>
              <a:chExt cx="254533" cy="565794"/>
            </a:xfrm>
            <a:solidFill>
              <a:schemeClr val="bg1"/>
            </a:solidFill>
          </p:grpSpPr>
          <p:sp>
            <p:nvSpPr>
              <p:cNvPr id="17" name="Round Same Side Corner Rectangle 21">
                <a:extLst>
                  <a:ext uri="{FF2B5EF4-FFF2-40B4-BE49-F238E27FC236}">
                    <a16:creationId xmlns:a16="http://schemas.microsoft.com/office/drawing/2014/main" id="{6577E296-C023-695D-9D90-0F69FF1D5300}"/>
                  </a:ext>
                </a:extLst>
              </p:cNvPr>
              <p:cNvSpPr/>
              <p:nvPr/>
            </p:nvSpPr>
            <p:spPr>
              <a:xfrm>
                <a:off x="4323935" y="2241576"/>
                <a:ext cx="251673" cy="26754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C26AF81-932C-BA8F-3109-3AC297A6DF92}"/>
                  </a:ext>
                </a:extLst>
              </p:cNvPr>
              <p:cNvSpPr/>
              <p:nvPr/>
            </p:nvSpPr>
            <p:spPr>
              <a:xfrm>
                <a:off x="4322068" y="1943327"/>
                <a:ext cx="254533" cy="25453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24" name="Heart 23">
            <a:extLst>
              <a:ext uri="{FF2B5EF4-FFF2-40B4-BE49-F238E27FC236}">
                <a16:creationId xmlns:a16="http://schemas.microsoft.com/office/drawing/2014/main" id="{8D75F5C3-1A4C-6E39-3A0F-27E267BC05BA}"/>
              </a:ext>
            </a:extLst>
          </p:cNvPr>
          <p:cNvSpPr/>
          <p:nvPr/>
        </p:nvSpPr>
        <p:spPr>
          <a:xfrm>
            <a:off x="6545185" y="2114267"/>
            <a:ext cx="673034" cy="601302"/>
          </a:xfrm>
          <a:prstGeom prst="hear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77D2BD83-382E-61BE-3EF8-DE76F8B42895}"/>
              </a:ext>
            </a:extLst>
          </p:cNvPr>
          <p:cNvSpPr/>
          <p:nvPr/>
        </p:nvSpPr>
        <p:spPr>
          <a:xfrm>
            <a:off x="7342911" y="1635626"/>
            <a:ext cx="673034" cy="601302"/>
          </a:xfrm>
          <a:prstGeom prst="hear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7" name="Graphic 26" descr="Hand with solid fill">
            <a:extLst>
              <a:ext uri="{FF2B5EF4-FFF2-40B4-BE49-F238E27FC236}">
                <a16:creationId xmlns:a16="http://schemas.microsoft.com/office/drawing/2014/main" id="{615691DD-C4B7-E178-A663-6886CDC5B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7457999">
            <a:off x="9506347" y="1403445"/>
            <a:ext cx="1424229" cy="142422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203F9FB8-8685-5B1A-DAAC-E13387E6C2AF}"/>
              </a:ext>
            </a:extLst>
          </p:cNvPr>
          <p:cNvGrpSpPr/>
          <p:nvPr/>
        </p:nvGrpSpPr>
        <p:grpSpPr>
          <a:xfrm>
            <a:off x="290308" y="1461691"/>
            <a:ext cx="2238938" cy="1292104"/>
            <a:chOff x="461917" y="4156886"/>
            <a:chExt cx="1837692" cy="10605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C06D3EC-6F79-E1AD-2C08-FD087741C6B1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2CD9FD-13A0-3530-034D-4A7DA0288028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3163846-9ABE-1B6A-26FC-B34050F379D4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FD216B5E-D21C-FAE8-1A53-AAF4B507333C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0A540B08-A0EC-9A2A-47E2-CECE1522E120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01898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2EEB-8408-F70A-7730-2BEC7C34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 Competencias en SMAPS: Responder con empatía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339B18-8062-B93F-6D9A-1AFF0CD3ECC1}"/>
              </a:ext>
            </a:extLst>
          </p:cNvPr>
          <p:cNvSpPr txBox="1"/>
          <p:nvPr/>
        </p:nvSpPr>
        <p:spPr>
          <a:xfrm>
            <a:off x="807312" y="3997147"/>
            <a:ext cx="2133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Ser objetivos y reconocer nuestras perspectivas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037FF-EE25-D9C7-1387-3C80DC874949}"/>
              </a:ext>
            </a:extLst>
          </p:cNvPr>
          <p:cNvSpPr txBox="1"/>
          <p:nvPr/>
        </p:nvSpPr>
        <p:spPr>
          <a:xfrm>
            <a:off x="3452812" y="4092654"/>
            <a:ext cx="21977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No juzgar ni ser prejuiciosos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C65A0F-2EE2-EAF4-3548-E9BAE29231D7}"/>
              </a:ext>
            </a:extLst>
          </p:cNvPr>
          <p:cNvSpPr txBox="1"/>
          <p:nvPr/>
        </p:nvSpPr>
        <p:spPr>
          <a:xfrm>
            <a:off x="6265068" y="4092654"/>
            <a:ext cx="205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Reconocer las emociones de los demás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A3C799-9A45-02B4-643A-6EB89D61AC1C}"/>
              </a:ext>
            </a:extLst>
          </p:cNvPr>
          <p:cNvSpPr txBox="1"/>
          <p:nvPr/>
        </p:nvSpPr>
        <p:spPr>
          <a:xfrm>
            <a:off x="8694057" y="4092654"/>
            <a:ext cx="24406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Responder en función de las emociones percibidas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88081C-6A34-6CA4-4227-C2A0B9EDA995}"/>
              </a:ext>
            </a:extLst>
          </p:cNvPr>
          <p:cNvSpPr txBox="1"/>
          <p:nvPr/>
        </p:nvSpPr>
        <p:spPr>
          <a:xfrm>
            <a:off x="762000" y="5774748"/>
            <a:ext cx="6910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Theresa </a:t>
            </a:r>
            <a:r>
              <a:rPr lang="es-ES_tradnl" sz="1400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Wiseman</a:t>
            </a:r>
            <a:r>
              <a:rPr lang="es-ES_tradnl" sz="14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(1996). Un análisis conceptual de la empatía.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64BA0DE-8A57-475D-6C4D-36C2B9263378}"/>
              </a:ext>
            </a:extLst>
          </p:cNvPr>
          <p:cNvGrpSpPr/>
          <p:nvPr/>
        </p:nvGrpSpPr>
        <p:grpSpPr>
          <a:xfrm>
            <a:off x="6531349" y="1984779"/>
            <a:ext cx="1530373" cy="1561133"/>
            <a:chOff x="4298290" y="1721054"/>
            <a:chExt cx="2660325" cy="271379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180A663-19F9-2B3B-28AC-BBFDAC8BE7DF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BFB809-7A2C-A4C8-4E88-FDB2923F158D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Flowchart: Terminator 15">
              <a:extLst>
                <a:ext uri="{FF2B5EF4-FFF2-40B4-BE49-F238E27FC236}">
                  <a16:creationId xmlns:a16="http://schemas.microsoft.com/office/drawing/2014/main" id="{D12B664D-ED48-1D25-B7C0-E25AAE3ED1F4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Flowchart: Terminator 16">
              <a:extLst>
                <a:ext uri="{FF2B5EF4-FFF2-40B4-BE49-F238E27FC236}">
                  <a16:creationId xmlns:a16="http://schemas.microsoft.com/office/drawing/2014/main" id="{66A952F5-9C73-F588-98C9-9F635633923B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3DD656E-BADD-1FC8-64F4-8A4B117AA690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pic>
        <p:nvPicPr>
          <p:cNvPr id="20" name="Graphic 19" descr="Shoe footprints with solid fill">
            <a:extLst>
              <a:ext uri="{FF2B5EF4-FFF2-40B4-BE49-F238E27FC236}">
                <a16:creationId xmlns:a16="http://schemas.microsoft.com/office/drawing/2014/main" id="{2AEBD575-7ED3-9D5A-7DE5-5EA120C67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72981" y="1989798"/>
            <a:ext cx="1802262" cy="1802262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19E4E739-4251-3CC7-8CA5-FBAC60314C77}"/>
              </a:ext>
            </a:extLst>
          </p:cNvPr>
          <p:cNvGrpSpPr/>
          <p:nvPr/>
        </p:nvGrpSpPr>
        <p:grpSpPr>
          <a:xfrm>
            <a:off x="3499105" y="1688059"/>
            <a:ext cx="2305423" cy="2235701"/>
            <a:chOff x="3653117" y="2328257"/>
            <a:chExt cx="1609818" cy="1561133"/>
          </a:xfrm>
        </p:grpSpPr>
        <p:pic>
          <p:nvPicPr>
            <p:cNvPr id="22" name="Graphic 21" descr="Right pointing backhand index with solid fill">
              <a:extLst>
                <a:ext uri="{FF2B5EF4-FFF2-40B4-BE49-F238E27FC236}">
                  <a16:creationId xmlns:a16="http://schemas.microsoft.com/office/drawing/2014/main" id="{5DE52A1B-B986-8FAD-DE61-04E327B8FE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701802" y="2328257"/>
              <a:ext cx="1561133" cy="1561133"/>
            </a:xfrm>
            <a:prstGeom prst="rect">
              <a:avLst/>
            </a:prstGeom>
          </p:spPr>
        </p:pic>
        <p:sp>
          <p:nvSpPr>
            <p:cNvPr id="23" name="Plus Sign 22">
              <a:extLst>
                <a:ext uri="{FF2B5EF4-FFF2-40B4-BE49-F238E27FC236}">
                  <a16:creationId xmlns:a16="http://schemas.microsoft.com/office/drawing/2014/main" id="{B78CD39E-DE5F-F43E-6476-BCFDB3131888}"/>
                </a:ext>
              </a:extLst>
            </p:cNvPr>
            <p:cNvSpPr/>
            <p:nvPr/>
          </p:nvSpPr>
          <p:spPr>
            <a:xfrm rot="2700000">
              <a:off x="3668979" y="2458972"/>
              <a:ext cx="1368707" cy="1400431"/>
            </a:xfrm>
            <a:prstGeom prst="mathPlus">
              <a:avLst>
                <a:gd name="adj1" fmla="val 7840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6F5DA3B7-9FC7-10C3-23BD-5B0762262225}"/>
              </a:ext>
            </a:extLst>
          </p:cNvPr>
          <p:cNvSpPr/>
          <p:nvPr/>
        </p:nvSpPr>
        <p:spPr>
          <a:xfrm>
            <a:off x="9131923" y="1977896"/>
            <a:ext cx="1840875" cy="1561133"/>
          </a:xfrm>
          <a:prstGeom prst="wedgeRoundRectCallout">
            <a:avLst>
              <a:gd name="adj1" fmla="val 19938"/>
              <a:gd name="adj2" fmla="val 69216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55BD66-CF1E-E99F-3A30-B58A129AE5ED}"/>
              </a:ext>
            </a:extLst>
          </p:cNvPr>
          <p:cNvGrpSpPr/>
          <p:nvPr/>
        </p:nvGrpSpPr>
        <p:grpSpPr>
          <a:xfrm>
            <a:off x="9523081" y="2218544"/>
            <a:ext cx="1058558" cy="1079835"/>
            <a:chOff x="4298290" y="1721054"/>
            <a:chExt cx="2660325" cy="271379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FC34871-D5F1-5101-4601-5722D3F574E7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0B85378-9C59-6382-B088-4E8A72CF3278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Flowchart: Terminator 28">
              <a:extLst>
                <a:ext uri="{FF2B5EF4-FFF2-40B4-BE49-F238E27FC236}">
                  <a16:creationId xmlns:a16="http://schemas.microsoft.com/office/drawing/2014/main" id="{0E46DF62-5F5E-ED10-4ECA-A336BC3A8A61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0" name="Flowchart: Terminator 29">
              <a:extLst>
                <a:ext uri="{FF2B5EF4-FFF2-40B4-BE49-F238E27FC236}">
                  <a16:creationId xmlns:a16="http://schemas.microsoft.com/office/drawing/2014/main" id="{A898F6C2-7A6C-DACA-8FD7-862F2ECE9ED3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09E4570-95CC-8540-E7D9-83C58C811EC1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1074139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2EEB-8408-F70A-7730-2BEC7C34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Comunicarse con empatía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339B18-8062-B93F-6D9A-1AFF0CD3ECC1}"/>
              </a:ext>
            </a:extLst>
          </p:cNvPr>
          <p:cNvSpPr txBox="1"/>
          <p:nvPr/>
        </p:nvSpPr>
        <p:spPr>
          <a:xfrm>
            <a:off x="1167672" y="442267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Normalizar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037FF-EE25-D9C7-1387-3C80DC874949}"/>
              </a:ext>
            </a:extLst>
          </p:cNvPr>
          <p:cNvSpPr txBox="1"/>
          <p:nvPr/>
        </p:nvSpPr>
        <p:spPr>
          <a:xfrm>
            <a:off x="3755811" y="442267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Validar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C65A0F-2EE2-EAF4-3548-E9BAE29231D7}"/>
              </a:ext>
            </a:extLst>
          </p:cNvPr>
          <p:cNvSpPr txBox="1"/>
          <p:nvPr/>
        </p:nvSpPr>
        <p:spPr>
          <a:xfrm>
            <a:off x="6267750" y="442266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Generalizar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A3C799-9A45-02B4-643A-6EB89D61AC1C}"/>
              </a:ext>
            </a:extLst>
          </p:cNvPr>
          <p:cNvSpPr txBox="1"/>
          <p:nvPr/>
        </p:nvSpPr>
        <p:spPr>
          <a:xfrm>
            <a:off x="8457944" y="4422669"/>
            <a:ext cx="2840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Ayudar a superar sentimientos de culpa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F049A43-C900-43E1-8D1C-D59589D94AAA}"/>
              </a:ext>
            </a:extLst>
          </p:cNvPr>
          <p:cNvGrpSpPr/>
          <p:nvPr/>
        </p:nvGrpSpPr>
        <p:grpSpPr>
          <a:xfrm>
            <a:off x="1629552" y="2435330"/>
            <a:ext cx="1413164" cy="1275011"/>
            <a:chOff x="1122218" y="1480320"/>
            <a:chExt cx="2004764" cy="1808776"/>
          </a:xfrm>
        </p:grpSpPr>
        <p:sp>
          <p:nvSpPr>
            <p:cNvPr id="3" name="Speech Bubble: Rectangle with Corners Rounded 2">
              <a:extLst>
                <a:ext uri="{FF2B5EF4-FFF2-40B4-BE49-F238E27FC236}">
                  <a16:creationId xmlns:a16="http://schemas.microsoft.com/office/drawing/2014/main" id="{580CA3DC-C06D-C359-3059-29A6F3134268}"/>
                </a:ext>
              </a:extLst>
            </p:cNvPr>
            <p:cNvSpPr/>
            <p:nvPr/>
          </p:nvSpPr>
          <p:spPr>
            <a:xfrm>
              <a:off x="1122218" y="1480320"/>
              <a:ext cx="2004764" cy="180877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Heart 7">
              <a:extLst>
                <a:ext uri="{FF2B5EF4-FFF2-40B4-BE49-F238E27FC236}">
                  <a16:creationId xmlns:a16="http://schemas.microsoft.com/office/drawing/2014/main" id="{E21C7271-8168-2B0F-58D0-151DF220C7DD}"/>
                </a:ext>
              </a:extLst>
            </p:cNvPr>
            <p:cNvSpPr/>
            <p:nvPr/>
          </p:nvSpPr>
          <p:spPr>
            <a:xfrm>
              <a:off x="1442515" y="2384708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Heart 8">
              <a:extLst>
                <a:ext uri="{FF2B5EF4-FFF2-40B4-BE49-F238E27FC236}">
                  <a16:creationId xmlns:a16="http://schemas.microsoft.com/office/drawing/2014/main" id="{CE518219-CA0F-FC1D-9BF5-3497E9CA6AFF}"/>
                </a:ext>
              </a:extLst>
            </p:cNvPr>
            <p:cNvSpPr/>
            <p:nvPr/>
          </p:nvSpPr>
          <p:spPr>
            <a:xfrm>
              <a:off x="2116490" y="1745827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67A6F46-0B8E-93FD-0B19-5D948C68D3C9}"/>
              </a:ext>
            </a:extLst>
          </p:cNvPr>
          <p:cNvGrpSpPr/>
          <p:nvPr/>
        </p:nvGrpSpPr>
        <p:grpSpPr>
          <a:xfrm>
            <a:off x="6589868" y="2398069"/>
            <a:ext cx="1413164" cy="1275011"/>
            <a:chOff x="1122218" y="1480320"/>
            <a:chExt cx="2004764" cy="1808776"/>
          </a:xfrm>
        </p:grpSpPr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342F0C55-405B-0A70-5292-62744EF2E0C8}"/>
                </a:ext>
              </a:extLst>
            </p:cNvPr>
            <p:cNvSpPr/>
            <p:nvPr/>
          </p:nvSpPr>
          <p:spPr>
            <a:xfrm>
              <a:off x="1122218" y="1480320"/>
              <a:ext cx="2004764" cy="180877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Heart 24">
              <a:extLst>
                <a:ext uri="{FF2B5EF4-FFF2-40B4-BE49-F238E27FC236}">
                  <a16:creationId xmlns:a16="http://schemas.microsoft.com/office/drawing/2014/main" id="{29476787-2B48-6070-E4EB-6C0B97971534}"/>
                </a:ext>
              </a:extLst>
            </p:cNvPr>
            <p:cNvSpPr/>
            <p:nvPr/>
          </p:nvSpPr>
          <p:spPr>
            <a:xfrm>
              <a:off x="1442515" y="2384708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Heart 25">
              <a:extLst>
                <a:ext uri="{FF2B5EF4-FFF2-40B4-BE49-F238E27FC236}">
                  <a16:creationId xmlns:a16="http://schemas.microsoft.com/office/drawing/2014/main" id="{0E177FCC-41B6-FB96-1B89-0768F4FEB1D0}"/>
                </a:ext>
              </a:extLst>
            </p:cNvPr>
            <p:cNvSpPr/>
            <p:nvPr/>
          </p:nvSpPr>
          <p:spPr>
            <a:xfrm>
              <a:off x="2116490" y="1745827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B333175-ED67-FE6F-53A0-99D0E88397E8}"/>
              </a:ext>
            </a:extLst>
          </p:cNvPr>
          <p:cNvGrpSpPr/>
          <p:nvPr/>
        </p:nvGrpSpPr>
        <p:grpSpPr>
          <a:xfrm>
            <a:off x="4099730" y="2435330"/>
            <a:ext cx="1413164" cy="1275011"/>
            <a:chOff x="1122218" y="1480320"/>
            <a:chExt cx="2004764" cy="1808776"/>
          </a:xfrm>
        </p:grpSpPr>
        <p:sp>
          <p:nvSpPr>
            <p:cNvPr id="36" name="Speech Bubble: Rectangle with Corners Rounded 35">
              <a:extLst>
                <a:ext uri="{FF2B5EF4-FFF2-40B4-BE49-F238E27FC236}">
                  <a16:creationId xmlns:a16="http://schemas.microsoft.com/office/drawing/2014/main" id="{56C86763-B2B9-5A5B-D46B-1F6683CCDAE1}"/>
                </a:ext>
              </a:extLst>
            </p:cNvPr>
            <p:cNvSpPr/>
            <p:nvPr/>
          </p:nvSpPr>
          <p:spPr>
            <a:xfrm>
              <a:off x="1122218" y="1480320"/>
              <a:ext cx="2004764" cy="180877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7" name="Heart 36">
              <a:extLst>
                <a:ext uri="{FF2B5EF4-FFF2-40B4-BE49-F238E27FC236}">
                  <a16:creationId xmlns:a16="http://schemas.microsoft.com/office/drawing/2014/main" id="{40A0AE41-C50D-9EE1-0EC5-FC3CC01F4569}"/>
                </a:ext>
              </a:extLst>
            </p:cNvPr>
            <p:cNvSpPr/>
            <p:nvPr/>
          </p:nvSpPr>
          <p:spPr>
            <a:xfrm>
              <a:off x="1442515" y="2384708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8" name="Heart 37">
              <a:extLst>
                <a:ext uri="{FF2B5EF4-FFF2-40B4-BE49-F238E27FC236}">
                  <a16:creationId xmlns:a16="http://schemas.microsoft.com/office/drawing/2014/main" id="{1AB4F2BB-067D-50D8-5382-76EC3FDB55C3}"/>
                </a:ext>
              </a:extLst>
            </p:cNvPr>
            <p:cNvSpPr/>
            <p:nvPr/>
          </p:nvSpPr>
          <p:spPr>
            <a:xfrm>
              <a:off x="2116490" y="1745827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1269DC0-8FF9-CF30-D264-443C740E1B21}"/>
              </a:ext>
            </a:extLst>
          </p:cNvPr>
          <p:cNvGrpSpPr/>
          <p:nvPr/>
        </p:nvGrpSpPr>
        <p:grpSpPr>
          <a:xfrm>
            <a:off x="9080006" y="2432236"/>
            <a:ext cx="1413164" cy="1275011"/>
            <a:chOff x="1122218" y="1480320"/>
            <a:chExt cx="2004764" cy="1808776"/>
          </a:xfrm>
        </p:grpSpPr>
        <p:sp>
          <p:nvSpPr>
            <p:cNvPr id="40" name="Speech Bubble: Rectangle with Corners Rounded 39">
              <a:extLst>
                <a:ext uri="{FF2B5EF4-FFF2-40B4-BE49-F238E27FC236}">
                  <a16:creationId xmlns:a16="http://schemas.microsoft.com/office/drawing/2014/main" id="{EFAD6BD7-E558-597C-4CB9-771A1590B4E3}"/>
                </a:ext>
              </a:extLst>
            </p:cNvPr>
            <p:cNvSpPr/>
            <p:nvPr/>
          </p:nvSpPr>
          <p:spPr>
            <a:xfrm>
              <a:off x="1122218" y="1480320"/>
              <a:ext cx="2004764" cy="180877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1" name="Heart 40">
              <a:extLst>
                <a:ext uri="{FF2B5EF4-FFF2-40B4-BE49-F238E27FC236}">
                  <a16:creationId xmlns:a16="http://schemas.microsoft.com/office/drawing/2014/main" id="{91B09181-E6E0-78B2-41E6-5268EF14835C}"/>
                </a:ext>
              </a:extLst>
            </p:cNvPr>
            <p:cNvSpPr/>
            <p:nvPr/>
          </p:nvSpPr>
          <p:spPr>
            <a:xfrm>
              <a:off x="1442515" y="2384708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2" name="Heart 41">
              <a:extLst>
                <a:ext uri="{FF2B5EF4-FFF2-40B4-BE49-F238E27FC236}">
                  <a16:creationId xmlns:a16="http://schemas.microsoft.com/office/drawing/2014/main" id="{D83A93EC-B8D5-486A-5D34-EE94AA365A2B}"/>
                </a:ext>
              </a:extLst>
            </p:cNvPr>
            <p:cNvSpPr/>
            <p:nvPr/>
          </p:nvSpPr>
          <p:spPr>
            <a:xfrm>
              <a:off x="2116490" y="1745827"/>
              <a:ext cx="673034" cy="601302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815654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Juego de rol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612C6DA-2ACB-0B02-26A1-DAEC235651CC}"/>
              </a:ext>
            </a:extLst>
          </p:cNvPr>
          <p:cNvGrpSpPr/>
          <p:nvPr/>
        </p:nvGrpSpPr>
        <p:grpSpPr>
          <a:xfrm>
            <a:off x="1329070" y="2106635"/>
            <a:ext cx="1758272" cy="2079297"/>
            <a:chOff x="6846848" y="1141103"/>
            <a:chExt cx="999203" cy="117061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C8B0FBFB-EF08-6CA8-B5F5-76EB8F545B30}"/>
                </a:ext>
              </a:extLst>
            </p:cNvPr>
            <p:cNvSpPr/>
            <p:nvPr/>
          </p:nvSpPr>
          <p:spPr>
            <a:xfrm rot="1100420">
              <a:off x="7141985" y="1874813"/>
              <a:ext cx="152400" cy="436907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11DF7EE-CDEE-D3C9-9649-5721AA0E38C3}"/>
                </a:ext>
              </a:extLst>
            </p:cNvPr>
            <p:cNvSpPr/>
            <p:nvPr/>
          </p:nvSpPr>
          <p:spPr>
            <a:xfrm rot="826591">
              <a:off x="6902427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FCE57C-40E4-DD7C-DE2C-2D724ED81D9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6B6CF52-30E4-F88B-4386-0D3DA1DEAE32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ECD2561F-A784-1444-682F-C71C3BD39BBF}"/>
                </a:ext>
              </a:extLst>
            </p:cNvPr>
            <p:cNvSpPr/>
            <p:nvPr/>
          </p:nvSpPr>
          <p:spPr>
            <a:xfrm rot="11719641">
              <a:off x="7178956" y="163781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8B9C04B-4ADE-7387-EEC4-E4BA9EC6C451}"/>
              </a:ext>
            </a:extLst>
          </p:cNvPr>
          <p:cNvGrpSpPr/>
          <p:nvPr/>
        </p:nvGrpSpPr>
        <p:grpSpPr>
          <a:xfrm rot="19632759">
            <a:off x="3349168" y="2884825"/>
            <a:ext cx="1758270" cy="2111528"/>
            <a:chOff x="6846848" y="1141103"/>
            <a:chExt cx="999203" cy="118876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66B66D54-DCFA-DE2E-EE3C-5DBFF91849A2}"/>
                </a:ext>
              </a:extLst>
            </p:cNvPr>
            <p:cNvSpPr/>
            <p:nvPr/>
          </p:nvSpPr>
          <p:spPr>
            <a:xfrm rot="582262">
              <a:off x="7185878" y="1892961"/>
              <a:ext cx="152400" cy="436908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18584D5-8208-93C8-C950-B8B3FC810AD5}"/>
                </a:ext>
              </a:extLst>
            </p:cNvPr>
            <p:cNvSpPr/>
            <p:nvPr/>
          </p:nvSpPr>
          <p:spPr>
            <a:xfrm rot="826591">
              <a:off x="6902428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81810B7-3CB0-76B2-227B-0E9C2993B7C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6130BEF-A635-D51A-8DA2-A4F10BA8B42A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59D9391-CB45-79CD-EAFE-8B6081C7283C}"/>
                </a:ext>
              </a:extLst>
            </p:cNvPr>
            <p:cNvSpPr/>
            <p:nvPr/>
          </p:nvSpPr>
          <p:spPr>
            <a:xfrm rot="726908">
              <a:off x="7119521" y="173008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73BF824-B14C-E3FB-0E2A-6042ADE35425}"/>
              </a:ext>
            </a:extLst>
          </p:cNvPr>
          <p:cNvSpPr txBox="1"/>
          <p:nvPr/>
        </p:nvSpPr>
        <p:spPr>
          <a:xfrm>
            <a:off x="5954233" y="2719524"/>
            <a:ext cx="46783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>
                <a:latin typeface="Arial" panose="020B0604020202020204" pitchFamily="34" charset="0"/>
                <a:cs typeface="Arial" panose="020B0604020202020204" pitchFamily="34" charset="0"/>
              </a:rPr>
              <a:t>Practicar cómo responder con empatía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1D19942-7EFD-08F0-92FB-648616753894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5210BDAF-6B4C-2550-27E6-1DA33AF5374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8362C83-FC29-C5E4-3EA2-863E765F803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305784D-BA83-41F1-FABC-697C1468322E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65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7729D0B-1210-E0C8-AA9D-14155215078E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40421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</p:cNvCxnSpPr>
          <p:nvPr/>
        </p:nvCxnSpPr>
        <p:spPr>
          <a:xfrm>
            <a:off x="7911764" y="570272"/>
            <a:ext cx="0" cy="56852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8194089" y="277885"/>
            <a:ext cx="2292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Inicio del módulo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minutos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8194090" y="2282691"/>
            <a:ext cx="32847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¿Cuál es el rol del asistente social en la prestación de servicios de SMAPS? 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horas</a:t>
            </a:r>
            <a:endParaRPr lang="es-ES_tradnl" sz="16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F3946-B216-415C-9730-A510A95A13CA}"/>
              </a:ext>
            </a:extLst>
          </p:cNvPr>
          <p:cNvSpPr txBox="1"/>
          <p:nvPr/>
        </p:nvSpPr>
        <p:spPr>
          <a:xfrm>
            <a:off x="6220286" y="1858267"/>
            <a:ext cx="13494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Pausa</a:t>
            </a:r>
            <a:endParaRPr lang="es-ES_tradnl" sz="1600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8194090" y="1043966"/>
            <a:ext cx="32847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entendemos por </a:t>
            </a:r>
            <a:r>
              <a:rPr lang="es-ES_tradnl" sz="1600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salud mental</a:t>
            </a: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s-ES_tradnl" sz="1600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bienestar</a:t>
            </a: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s-ES_tradnl" sz="16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 20 minutos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D7D59-DD7D-4D01-8768-ED10E5D40571}"/>
              </a:ext>
            </a:extLst>
          </p:cNvPr>
          <p:cNvSpPr txBox="1"/>
          <p:nvPr/>
        </p:nvSpPr>
        <p:spPr>
          <a:xfrm>
            <a:off x="6220286" y="3270948"/>
            <a:ext cx="13494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Almuerzo</a:t>
            </a:r>
            <a:endParaRPr lang="es-ES_tradnl" sz="1600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8194090" y="3833603"/>
            <a:ext cx="32847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son las competencias en SMAPS?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hora 30 minutos</a:t>
            </a:r>
            <a:endParaRPr lang="es-ES_tradnl" sz="16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38F6D1-0A37-4F47-96E4-AEF2CAFF1F80}"/>
              </a:ext>
            </a:extLst>
          </p:cNvPr>
          <p:cNvSpPr txBox="1"/>
          <p:nvPr/>
        </p:nvSpPr>
        <p:spPr>
          <a:xfrm>
            <a:off x="6234142" y="4661180"/>
            <a:ext cx="13494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s-ES_tradnl" sz="16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Pausa</a:t>
            </a:r>
            <a:endParaRPr lang="es-ES_tradnl" sz="1600" b="1" i="1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8194090" y="5963125"/>
            <a:ext cx="32249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 del módulo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minutos</a:t>
            </a: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7743967" y="4802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7739846" y="118410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7743966" y="188792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7739846" y="259175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7743967" y="329557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23D8AA94-FFBD-4F15-A021-C7F67B4A9317}"/>
              </a:ext>
            </a:extLst>
          </p:cNvPr>
          <p:cNvSpPr/>
          <p:nvPr/>
        </p:nvSpPr>
        <p:spPr>
          <a:xfrm rot="1782986">
            <a:off x="7743968" y="399939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1A21B561-6CC5-4F29-9E34-644CC16CF189}"/>
              </a:ext>
            </a:extLst>
          </p:cNvPr>
          <p:cNvSpPr/>
          <p:nvPr/>
        </p:nvSpPr>
        <p:spPr>
          <a:xfrm rot="1782986">
            <a:off x="7743967" y="470321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7743967" y="611086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r>
              <a:rPr lang="es-ES_tradnl"/>
              <a:t>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069B64-F19D-6353-4F6F-D5AAFA8D5FFA}"/>
              </a:ext>
            </a:extLst>
          </p:cNvPr>
          <p:cNvSpPr txBox="1"/>
          <p:nvPr/>
        </p:nvSpPr>
        <p:spPr>
          <a:xfrm>
            <a:off x="8194090" y="5059416"/>
            <a:ext cx="32847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prestar primeros auxilios psicológicos? </a:t>
            </a:r>
          </a:p>
          <a:p>
            <a:pPr marL="0" indent="0">
              <a:buNone/>
            </a:pPr>
            <a:r>
              <a:rPr lang="es-ES_tradnl" sz="16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45 minutos</a:t>
            </a:r>
            <a:endParaRPr lang="es-ES_tradnl" sz="16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9DA39191-9C72-143D-2E66-7C8D0D015646}"/>
              </a:ext>
            </a:extLst>
          </p:cNvPr>
          <p:cNvSpPr/>
          <p:nvPr/>
        </p:nvSpPr>
        <p:spPr>
          <a:xfrm rot="1782986">
            <a:off x="7743968" y="540703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D614D-DF47-DAB6-773B-0F90AB79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 Competencias en SMAPS: Responder con empatía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8C1DB43-2140-57B9-488D-1198D4A4D569}"/>
              </a:ext>
            </a:extLst>
          </p:cNvPr>
          <p:cNvGrpSpPr/>
          <p:nvPr/>
        </p:nvGrpSpPr>
        <p:grpSpPr>
          <a:xfrm>
            <a:off x="1001962" y="2042974"/>
            <a:ext cx="1198113" cy="1251960"/>
            <a:chOff x="7345680" y="2484120"/>
            <a:chExt cx="904240" cy="94488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235AF1B-9CF3-E526-698D-3DAA8A02799F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L-Shape 7">
              <a:extLst>
                <a:ext uri="{FF2B5EF4-FFF2-40B4-BE49-F238E27FC236}">
                  <a16:creationId xmlns:a16="http://schemas.microsoft.com/office/drawing/2014/main" id="{CE5563D0-9A30-A33C-62E8-46C910C7029F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B0E5671-77DF-D317-53EE-927C41BFAA4C}"/>
              </a:ext>
            </a:extLst>
          </p:cNvPr>
          <p:cNvGrpSpPr/>
          <p:nvPr/>
        </p:nvGrpSpPr>
        <p:grpSpPr>
          <a:xfrm>
            <a:off x="6914221" y="2047987"/>
            <a:ext cx="1198113" cy="1251960"/>
            <a:chOff x="7090831" y="3731241"/>
            <a:chExt cx="904240" cy="94488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3411FCA-1284-219B-2494-86ED17F0DCCF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1" name="Plus Sign 10">
              <a:extLst>
                <a:ext uri="{FF2B5EF4-FFF2-40B4-BE49-F238E27FC236}">
                  <a16:creationId xmlns:a16="http://schemas.microsoft.com/office/drawing/2014/main" id="{E1C88510-043D-D77B-2200-3AACFDD86406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D0E951A-3716-4C11-F449-6B8E2A9D6E26}"/>
              </a:ext>
            </a:extLst>
          </p:cNvPr>
          <p:cNvSpPr txBox="1"/>
          <p:nvPr/>
        </p:nvSpPr>
        <p:spPr>
          <a:xfrm>
            <a:off x="1451554" y="2668954"/>
            <a:ext cx="4904057" cy="324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QUÉ SE DEBE HACER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Tomar conciencia de nuestras emociones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Prestar atención a las señales (lenguaje corporal, expresión facial, tono de voz,...) que nos indican cómo se sienten los demás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Sentirnos cómodos con las emociones de los demás</a:t>
            </a:r>
          </a:p>
          <a:p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DAC1D1-FE7D-5F8D-8A73-126192EA7D7D}"/>
              </a:ext>
            </a:extLst>
          </p:cNvPr>
          <p:cNvSpPr txBox="1"/>
          <p:nvPr/>
        </p:nvSpPr>
        <p:spPr>
          <a:xfrm>
            <a:off x="7439952" y="2560262"/>
            <a:ext cx="4087690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QUÉ NO SE DEBE HACER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Ignora nuestras emociones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Ignorar las señales que nos indican cómo se sienten los demás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Evadir los momentos en que los demás expresan sus emociones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Pedir a los demás que no nos compartan/muestren sus emociones.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265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D614D-DF47-DAB6-773B-0F90AB79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 Competencias en SMAPS: Responder con empatía</a:t>
            </a:r>
            <a:endParaRPr lang="es-ES_tradnl">
              <a:latin typeface="Arial"/>
              <a:cs typeface="Arial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7ECFD97-0E2E-9613-0E20-E04930EED176}"/>
              </a:ext>
            </a:extLst>
          </p:cNvPr>
          <p:cNvGrpSpPr/>
          <p:nvPr/>
        </p:nvGrpSpPr>
        <p:grpSpPr>
          <a:xfrm>
            <a:off x="766434" y="1558065"/>
            <a:ext cx="1198113" cy="1251960"/>
            <a:chOff x="7345680" y="2484120"/>
            <a:chExt cx="904240" cy="94488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DA90C9C-7B09-E5CC-105A-2CBFB59CB123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L-Shape 5">
              <a:extLst>
                <a:ext uri="{FF2B5EF4-FFF2-40B4-BE49-F238E27FC236}">
                  <a16:creationId xmlns:a16="http://schemas.microsoft.com/office/drawing/2014/main" id="{BE274D9D-1DAD-4504-B025-2D692F2B706D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5E8212E-32F2-5E59-2528-B2459F7DB434}"/>
              </a:ext>
            </a:extLst>
          </p:cNvPr>
          <p:cNvGrpSpPr/>
          <p:nvPr/>
        </p:nvGrpSpPr>
        <p:grpSpPr>
          <a:xfrm>
            <a:off x="6678693" y="1563078"/>
            <a:ext cx="1198113" cy="1251960"/>
            <a:chOff x="7090831" y="3731241"/>
            <a:chExt cx="904240" cy="94488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D0BBD40-B9F5-6AE8-134C-A51D68FE512C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Plus Sign 8">
              <a:extLst>
                <a:ext uri="{FF2B5EF4-FFF2-40B4-BE49-F238E27FC236}">
                  <a16:creationId xmlns:a16="http://schemas.microsoft.com/office/drawing/2014/main" id="{B5C92671-BBF2-59C1-DBE5-ADE48D519238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52BC1387-DBFB-9A6F-237F-89417FA31B81}"/>
              </a:ext>
            </a:extLst>
          </p:cNvPr>
          <p:cNvSpPr txBox="1"/>
          <p:nvPr/>
        </p:nvSpPr>
        <p:spPr>
          <a:xfrm>
            <a:off x="1216026" y="2184045"/>
            <a:ext cx="5462667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QUÉ SE DEBE HACER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Ser flexible y paciente. Darle al menor el tiempo que necesite. Permitirle estar en silencio si es necesario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Recordarle a los menores que no tienen por qué sentirse culpables por  cómo se sienten. No podemos decidir cómo sentirnos ante determinadas situaciones, pero podemos decidir qué hacer a partir de eso y cómo comportarnos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Agradecer la confianza de los menores y el hecho de que compartan sus experiencia y emociones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C229E7-CB6C-0682-494D-CD83AFF6E5DE}"/>
              </a:ext>
            </a:extLst>
          </p:cNvPr>
          <p:cNvSpPr txBox="1"/>
          <p:nvPr/>
        </p:nvSpPr>
        <p:spPr>
          <a:xfrm>
            <a:off x="6917766" y="2184045"/>
            <a:ext cx="4936936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2000" b="1" dirty="0">
                <a:latin typeface="Arial" panose="020B0604020202020204" pitchFamily="34" charset="0"/>
                <a:cs typeface="Arial" panose="020B0604020202020204" pitchFamily="34" charset="0"/>
              </a:rPr>
              <a:t>QUÉ NO SE DEBE HACER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Cumplir con un horario y pasar inmediatamente al "siguiente" caso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Culpar/responsabilizar al Pedirles que compartan sus experiencias con otras personas</a:t>
            </a:r>
          </a:p>
        </p:txBody>
      </p:sp>
    </p:spTree>
    <p:extLst>
      <p:ext uri="{BB962C8B-B14F-4D97-AF65-F5344CB8AC3E}">
        <p14:creationId xmlns:p14="http://schemas.microsoft.com/office/powerpoint/2010/main" val="5547227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DFF900C-A03E-EAA9-7EC5-FD658E4F999D}"/>
              </a:ext>
            </a:extLst>
          </p:cNvPr>
          <p:cNvGrpSpPr/>
          <p:nvPr/>
        </p:nvGrpSpPr>
        <p:grpSpPr>
          <a:xfrm>
            <a:off x="3882700" y="1773889"/>
            <a:ext cx="4294234" cy="4294230"/>
            <a:chOff x="3642502" y="1428918"/>
            <a:chExt cx="1478150" cy="147814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DA11441-D9E2-C9CF-5E11-2013D2A515F3}"/>
                </a:ext>
              </a:extLst>
            </p:cNvPr>
            <p:cNvSpPr/>
            <p:nvPr/>
          </p:nvSpPr>
          <p:spPr>
            <a:xfrm>
              <a:off x="3642502" y="1428918"/>
              <a:ext cx="1478150" cy="147814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87EFAAD-845C-5539-E790-C8FE2236430A}"/>
                </a:ext>
              </a:extLst>
            </p:cNvPr>
            <p:cNvGrpSpPr/>
            <p:nvPr/>
          </p:nvGrpSpPr>
          <p:grpSpPr>
            <a:xfrm>
              <a:off x="4186117" y="1733508"/>
              <a:ext cx="390921" cy="868968"/>
              <a:chOff x="4322068" y="1943327"/>
              <a:chExt cx="254533" cy="565794"/>
            </a:xfrm>
            <a:solidFill>
              <a:schemeClr val="bg1"/>
            </a:solidFill>
          </p:grpSpPr>
          <p:sp>
            <p:nvSpPr>
              <p:cNvPr id="12" name="Round Same Side Corner Rectangle 21">
                <a:extLst>
                  <a:ext uri="{FF2B5EF4-FFF2-40B4-BE49-F238E27FC236}">
                    <a16:creationId xmlns:a16="http://schemas.microsoft.com/office/drawing/2014/main" id="{2139C426-DBAD-CDB7-B6A4-1FEFEFA70EBE}"/>
                  </a:ext>
                </a:extLst>
              </p:cNvPr>
              <p:cNvSpPr/>
              <p:nvPr/>
            </p:nvSpPr>
            <p:spPr>
              <a:xfrm>
                <a:off x="4323935" y="2241576"/>
                <a:ext cx="251673" cy="26754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07B3686-8C54-2249-A5E8-29349C49FCA4}"/>
                  </a:ext>
                </a:extLst>
              </p:cNvPr>
              <p:cNvSpPr/>
              <p:nvPr/>
            </p:nvSpPr>
            <p:spPr>
              <a:xfrm>
                <a:off x="4322068" y="1943327"/>
                <a:ext cx="254533" cy="25453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1F66BA7-2330-A6AC-EF27-9219096B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Competencias en SMAPS: Actitud centrada en el/la menor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3809D5-4E22-A8D7-1083-716FEA615E86}"/>
              </a:ext>
            </a:extLst>
          </p:cNvPr>
          <p:cNvSpPr/>
          <p:nvPr/>
        </p:nvSpPr>
        <p:spPr>
          <a:xfrm>
            <a:off x="2184015" y="2678923"/>
            <a:ext cx="2244829" cy="224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80926B3-9B6D-BB59-2197-83A23F0E6B46}"/>
              </a:ext>
            </a:extLst>
          </p:cNvPr>
          <p:cNvSpPr/>
          <p:nvPr/>
        </p:nvSpPr>
        <p:spPr>
          <a:xfrm>
            <a:off x="7296582" y="1159307"/>
            <a:ext cx="2244829" cy="224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C829FA3-15E3-4732-AF51-4EB8B0B347C2}"/>
              </a:ext>
            </a:extLst>
          </p:cNvPr>
          <p:cNvSpPr/>
          <p:nvPr/>
        </p:nvSpPr>
        <p:spPr>
          <a:xfrm>
            <a:off x="7391271" y="4242937"/>
            <a:ext cx="2244829" cy="224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726A8-09E8-D82F-CFD2-F8239730A9E9}"/>
              </a:ext>
            </a:extLst>
          </p:cNvPr>
          <p:cNvSpPr txBox="1"/>
          <p:nvPr/>
        </p:nvSpPr>
        <p:spPr>
          <a:xfrm>
            <a:off x="1904843" y="3030379"/>
            <a:ext cx="27765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Mostrar respeto, aceptación, reconocer las fortalezas, recursos y oportunidades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CF1C8-900C-BC2D-4E46-411992B586C8}"/>
              </a:ext>
            </a:extLst>
          </p:cNvPr>
          <p:cNvSpPr txBox="1"/>
          <p:nvPr/>
        </p:nvSpPr>
        <p:spPr>
          <a:xfrm>
            <a:off x="7176822" y="1773889"/>
            <a:ext cx="2484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Estar presentes (para que no se sientan solos/abandonados)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5682D-147C-8528-38D5-B5268F412087}"/>
              </a:ext>
            </a:extLst>
          </p:cNvPr>
          <p:cNvSpPr txBox="1"/>
          <p:nvPr/>
        </p:nvSpPr>
        <p:spPr>
          <a:xfrm>
            <a:off x="7391271" y="5011408"/>
            <a:ext cx="22448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Ser reales y honestos/as</a:t>
            </a:r>
          </a:p>
        </p:txBody>
      </p:sp>
    </p:spTree>
    <p:extLst>
      <p:ext uri="{BB962C8B-B14F-4D97-AF65-F5344CB8AC3E}">
        <p14:creationId xmlns:p14="http://schemas.microsoft.com/office/powerpoint/2010/main" val="1843334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66BA7-2330-A6AC-EF27-9219096B0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98" y="172218"/>
            <a:ext cx="10515600" cy="868968"/>
          </a:xfrm>
        </p:spPr>
        <p:txBody>
          <a:bodyPr>
            <a:normAutofit/>
          </a:bodyPr>
          <a:lstStyle/>
          <a:p>
            <a:r>
              <a:rPr lang="es-ES_tradnl" sz="2400" dirty="0"/>
              <a:t>Competencias en SMAPS: Actitudes centrada en el/la menor</a:t>
            </a:r>
            <a:endParaRPr lang="en-BE" sz="2400" dirty="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7F4B29-B4CD-31ED-F6C0-EBCA2953F82C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4CA2275A-770F-F299-CC81-AAAF828AFA1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7278244-A639-F278-C67E-B75465A679E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DCE99B2-FCD1-8D91-77A6-DFE5F8327D51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66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3FECF20-BE8D-D6B7-9000-3545B3843A8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0054A1A-195D-6562-6559-CD87104889D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0" name="Isosceles Triangle 19">
                <a:extLst>
                  <a:ext uri="{FF2B5EF4-FFF2-40B4-BE49-F238E27FC236}">
                    <a16:creationId xmlns:a16="http://schemas.microsoft.com/office/drawing/2014/main" id="{6BC63BFB-9AB6-595B-27DA-A224700B3BA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359FE6E-40FB-F325-94D1-87EE0D46D43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9B9481-776B-9D36-D3C2-4AC441D8EBC4}"/>
              </a:ext>
            </a:extLst>
          </p:cNvPr>
          <p:cNvGrpSpPr/>
          <p:nvPr/>
        </p:nvGrpSpPr>
        <p:grpSpPr>
          <a:xfrm>
            <a:off x="4427099" y="2288509"/>
            <a:ext cx="3093110" cy="3093107"/>
            <a:chOff x="3642502" y="1428918"/>
            <a:chExt cx="1478150" cy="1478149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87D1CF6-BA7A-EBBC-29FD-6EC7E825B49C}"/>
                </a:ext>
              </a:extLst>
            </p:cNvPr>
            <p:cNvSpPr/>
            <p:nvPr/>
          </p:nvSpPr>
          <p:spPr>
            <a:xfrm>
              <a:off x="3642502" y="1428918"/>
              <a:ext cx="1478150" cy="147814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F8A1AFC-67A3-5B7C-9033-72FF33ED9CB2}"/>
                </a:ext>
              </a:extLst>
            </p:cNvPr>
            <p:cNvGrpSpPr/>
            <p:nvPr/>
          </p:nvGrpSpPr>
          <p:grpSpPr>
            <a:xfrm>
              <a:off x="4186117" y="1733508"/>
              <a:ext cx="390921" cy="868968"/>
              <a:chOff x="4322068" y="1943327"/>
              <a:chExt cx="254533" cy="565794"/>
            </a:xfrm>
            <a:solidFill>
              <a:schemeClr val="bg1"/>
            </a:solidFill>
          </p:grpSpPr>
          <p:sp>
            <p:nvSpPr>
              <p:cNvPr id="48" name="Round Same Side Corner Rectangle 21">
                <a:extLst>
                  <a:ext uri="{FF2B5EF4-FFF2-40B4-BE49-F238E27FC236}">
                    <a16:creationId xmlns:a16="http://schemas.microsoft.com/office/drawing/2014/main" id="{C37512CC-4D3E-5F62-690C-C48A0B621912}"/>
                  </a:ext>
                </a:extLst>
              </p:cNvPr>
              <p:cNvSpPr/>
              <p:nvPr/>
            </p:nvSpPr>
            <p:spPr>
              <a:xfrm>
                <a:off x="4323935" y="2241576"/>
                <a:ext cx="251673" cy="26754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4CB6BC68-3609-7AFE-3F6C-AA251959481B}"/>
                  </a:ext>
                </a:extLst>
              </p:cNvPr>
              <p:cNvSpPr/>
              <p:nvPr/>
            </p:nvSpPr>
            <p:spPr>
              <a:xfrm>
                <a:off x="4322068" y="1943327"/>
                <a:ext cx="254533" cy="25453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FB9658A1-C97A-A221-F8A5-235084B83D79}"/>
              </a:ext>
            </a:extLst>
          </p:cNvPr>
          <p:cNvSpPr/>
          <p:nvPr/>
        </p:nvSpPr>
        <p:spPr>
          <a:xfrm>
            <a:off x="3375506" y="3042220"/>
            <a:ext cx="1525019" cy="152501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53B1BA4-6064-783B-CE8E-621A4B2EF909}"/>
              </a:ext>
            </a:extLst>
          </p:cNvPr>
          <p:cNvSpPr/>
          <p:nvPr/>
        </p:nvSpPr>
        <p:spPr>
          <a:xfrm>
            <a:off x="6454116" y="1671600"/>
            <a:ext cx="1525019" cy="152501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7AABD43-CD7C-C49F-8FEF-A9DB32FA15F1}"/>
              </a:ext>
            </a:extLst>
          </p:cNvPr>
          <p:cNvSpPr/>
          <p:nvPr/>
        </p:nvSpPr>
        <p:spPr>
          <a:xfrm>
            <a:off x="6738871" y="4368697"/>
            <a:ext cx="1525019" cy="152501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DC652E1-D722-DF92-1DE8-B5E27DA509D6}"/>
              </a:ext>
            </a:extLst>
          </p:cNvPr>
          <p:cNvSpPr/>
          <p:nvPr/>
        </p:nvSpPr>
        <p:spPr>
          <a:xfrm>
            <a:off x="7077177" y="2062298"/>
            <a:ext cx="2901048" cy="74362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2920D89-B042-7B19-28F9-775F7880A5B9}"/>
              </a:ext>
            </a:extLst>
          </p:cNvPr>
          <p:cNvSpPr/>
          <p:nvPr/>
        </p:nvSpPr>
        <p:spPr>
          <a:xfrm>
            <a:off x="7377605" y="4744244"/>
            <a:ext cx="2901048" cy="74362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1F6477C-D8FC-870F-FE1A-328CA951E5B4}"/>
              </a:ext>
            </a:extLst>
          </p:cNvPr>
          <p:cNvSpPr/>
          <p:nvPr/>
        </p:nvSpPr>
        <p:spPr>
          <a:xfrm>
            <a:off x="1344717" y="3463251"/>
            <a:ext cx="2901048" cy="74362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3796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994D1815-5DBD-0F41-CDC9-8C9906A8B822}"/>
              </a:ext>
            </a:extLst>
          </p:cNvPr>
          <p:cNvSpPr/>
          <p:nvPr/>
        </p:nvSpPr>
        <p:spPr>
          <a:xfrm>
            <a:off x="8973215" y="1996817"/>
            <a:ext cx="1814286" cy="1432183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480A1A47-F8E8-FDBC-5C69-ECD79049B277}"/>
              </a:ext>
            </a:extLst>
          </p:cNvPr>
          <p:cNvSpPr/>
          <p:nvPr/>
        </p:nvSpPr>
        <p:spPr>
          <a:xfrm>
            <a:off x="5217050" y="1996817"/>
            <a:ext cx="1814286" cy="1432183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E09EF64D-E5F6-2F72-795B-E7E0E6BF8A9A}"/>
              </a:ext>
            </a:extLst>
          </p:cNvPr>
          <p:cNvSpPr/>
          <p:nvPr/>
        </p:nvSpPr>
        <p:spPr>
          <a:xfrm>
            <a:off x="1665757" y="1996817"/>
            <a:ext cx="1814286" cy="1432183"/>
          </a:xfrm>
          <a:prstGeom prst="wedgeRoundRectCallout">
            <a:avLst>
              <a:gd name="adj1" fmla="val 21567"/>
              <a:gd name="adj2" fmla="val 64527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DFF65A-16AF-6F6E-8531-3080104E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200" dirty="0"/>
              <a:t>Competencias en SMAPS: </a:t>
            </a:r>
            <a:r>
              <a:rPr lang="es-ES_tradnl" dirty="0"/>
              <a:t>Apoyar la toma de decisiones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1D9330-5534-B87D-9F9B-09526F75F9F3}"/>
              </a:ext>
            </a:extLst>
          </p:cNvPr>
          <p:cNvSpPr txBox="1"/>
          <p:nvPr/>
        </p:nvSpPr>
        <p:spPr>
          <a:xfrm>
            <a:off x="1147218" y="4073637"/>
            <a:ext cx="2602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Compartir información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760037-C9D4-43D8-8948-C664933D620E}"/>
              </a:ext>
            </a:extLst>
          </p:cNvPr>
          <p:cNvSpPr txBox="1"/>
          <p:nvPr/>
        </p:nvSpPr>
        <p:spPr>
          <a:xfrm>
            <a:off x="4496140" y="4073637"/>
            <a:ext cx="3131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Presentar y explorar las opciones disponibles por medio de preguntas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58DF6-A4AE-B13D-46B1-978D237E793F}"/>
              </a:ext>
            </a:extLst>
          </p:cNvPr>
          <p:cNvSpPr txBox="1"/>
          <p:nvPr/>
        </p:nvSpPr>
        <p:spPr>
          <a:xfrm>
            <a:off x="8578887" y="4024983"/>
            <a:ext cx="26029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No decirles lo que tienen que hacer; son ellos quienes deciden</a:t>
            </a:r>
          </a:p>
        </p:txBody>
      </p:sp>
      <p:pic>
        <p:nvPicPr>
          <p:cNvPr id="7" name="Graphic 6" descr="Question Mark with solid fill">
            <a:extLst>
              <a:ext uri="{FF2B5EF4-FFF2-40B4-BE49-F238E27FC236}">
                <a16:creationId xmlns:a16="http://schemas.microsoft.com/office/drawing/2014/main" id="{CD955756-1925-8D0D-57EB-4DB2F593D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54880" y="2255708"/>
            <a:ext cx="914400" cy="914400"/>
          </a:xfrm>
          <a:prstGeom prst="rect">
            <a:avLst/>
          </a:prstGeom>
        </p:spPr>
      </p:pic>
      <p:pic>
        <p:nvPicPr>
          <p:cNvPr id="13" name="Graphic 12" descr="Information with solid fill">
            <a:extLst>
              <a:ext uri="{FF2B5EF4-FFF2-40B4-BE49-F238E27FC236}">
                <a16:creationId xmlns:a16="http://schemas.microsoft.com/office/drawing/2014/main" id="{B37F8CB7-71F7-850C-4DC9-3D807D13C2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15700" y="2255708"/>
            <a:ext cx="914400" cy="9144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C7F5929-35A4-4DD0-B262-A5DC7C2B1027}"/>
              </a:ext>
            </a:extLst>
          </p:cNvPr>
          <p:cNvGrpSpPr/>
          <p:nvPr/>
        </p:nvGrpSpPr>
        <p:grpSpPr>
          <a:xfrm>
            <a:off x="9417171" y="2437135"/>
            <a:ext cx="329741" cy="732973"/>
            <a:chOff x="5564643" y="2925880"/>
            <a:chExt cx="818024" cy="1818363"/>
          </a:xfrm>
        </p:grpSpPr>
        <p:sp>
          <p:nvSpPr>
            <p:cNvPr id="18" name="Round Same Side Corner Rectangle 21">
              <a:extLst>
                <a:ext uri="{FF2B5EF4-FFF2-40B4-BE49-F238E27FC236}">
                  <a16:creationId xmlns:a16="http://schemas.microsoft.com/office/drawing/2014/main" id="{54950431-969C-238E-2ED6-BC6FD0B0FF09}"/>
                </a:ext>
              </a:extLst>
            </p:cNvPr>
            <p:cNvSpPr/>
            <p:nvPr/>
          </p:nvSpPr>
          <p:spPr>
            <a:xfrm>
              <a:off x="5570643" y="3884400"/>
              <a:ext cx="808832" cy="85984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D392EE0-6494-3844-F02C-FC854E64E10A}"/>
                </a:ext>
              </a:extLst>
            </p:cNvPr>
            <p:cNvSpPr/>
            <p:nvPr/>
          </p:nvSpPr>
          <p:spPr>
            <a:xfrm>
              <a:off x="5564643" y="2925880"/>
              <a:ext cx="818024" cy="8180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pic>
        <p:nvPicPr>
          <p:cNvPr id="22" name="Graphic 21" descr="Signpost with solid fill">
            <a:extLst>
              <a:ext uri="{FF2B5EF4-FFF2-40B4-BE49-F238E27FC236}">
                <a16:creationId xmlns:a16="http://schemas.microsoft.com/office/drawing/2014/main" id="{4C4D19FA-00DC-03A7-EC7F-245F93E2B5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78887" y="23096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317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22D6B-9527-0FB3-4AEF-B9D5B726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200"/>
              <a:t>Competencias en SMAPS: </a:t>
            </a:r>
            <a:r>
              <a:rPr lang="es-ES_tradnl"/>
              <a:t>Apoyar la toma de decisiones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44D2793F-203F-48F1-6F9A-57A46871BF95}"/>
              </a:ext>
            </a:extLst>
          </p:cNvPr>
          <p:cNvSpPr/>
          <p:nvPr/>
        </p:nvSpPr>
        <p:spPr>
          <a:xfrm>
            <a:off x="1956881" y="1695122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tu/su opinión, ¿qué sería de ayuda?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32A26BB-8D5D-AF79-6ACC-0DF2A69F83DB}"/>
              </a:ext>
            </a:extLst>
          </p:cNvPr>
          <p:cNvSpPr/>
          <p:nvPr/>
        </p:nvSpPr>
        <p:spPr>
          <a:xfrm>
            <a:off x="1956881" y="3176504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quiere/s hacer?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0BC3EE-11AE-4B1C-FE22-D8C644B594F3}"/>
              </a:ext>
            </a:extLst>
          </p:cNvPr>
          <p:cNvSpPr/>
          <p:nvPr/>
        </p:nvSpPr>
        <p:spPr>
          <a:xfrm>
            <a:off x="7705928" y="3176504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Te/le diré lo que debe hacer...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D4C1C75-0D82-83F5-A4DE-DFBC6756DFC4}"/>
              </a:ext>
            </a:extLst>
          </p:cNvPr>
          <p:cNvSpPr/>
          <p:nvPr/>
        </p:nvSpPr>
        <p:spPr>
          <a:xfrm>
            <a:off x="7705928" y="1695122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 lo que necesita/s...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FA299139-AEC4-130C-4D09-CA81792FBE79}"/>
              </a:ext>
            </a:extLst>
          </p:cNvPr>
          <p:cNvSpPr/>
          <p:nvPr/>
        </p:nvSpPr>
        <p:spPr>
          <a:xfrm>
            <a:off x="1956881" y="4751110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opina/s de esta opción y de esta otra?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B4D0CBD-C1D6-984F-A582-4955D590697C}"/>
              </a:ext>
            </a:extLst>
          </p:cNvPr>
          <p:cNvSpPr/>
          <p:nvPr/>
        </p:nvSpPr>
        <p:spPr>
          <a:xfrm>
            <a:off x="7705927" y="4751110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es la opción que debe/s elegir</a:t>
            </a:r>
          </a:p>
        </p:txBody>
      </p:sp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4EC71EA4-4451-2F3B-7386-A5367ACB7A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786" y="1672406"/>
            <a:ext cx="914400" cy="914400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5F45E460-6EFC-7067-5727-C4C255FD0A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786" y="3153788"/>
            <a:ext cx="914400" cy="914400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B3E90451-EE4E-8ABC-8A0C-39DE239280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786" y="4728394"/>
            <a:ext cx="914400" cy="914400"/>
          </a:xfrm>
          <a:prstGeom prst="rect">
            <a:avLst/>
          </a:prstGeom>
        </p:spPr>
      </p:pic>
      <p:pic>
        <p:nvPicPr>
          <p:cNvPr id="15" name="Graphic 14" descr="Close with solid fill">
            <a:extLst>
              <a:ext uri="{FF2B5EF4-FFF2-40B4-BE49-F238E27FC236}">
                <a16:creationId xmlns:a16="http://schemas.microsoft.com/office/drawing/2014/main" id="{F62D85CD-E81C-CEF6-ADB1-B23474A379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34328" y="1672406"/>
            <a:ext cx="914400" cy="914400"/>
          </a:xfrm>
          <a:prstGeom prst="rect">
            <a:avLst/>
          </a:prstGeom>
        </p:spPr>
      </p:pic>
      <p:pic>
        <p:nvPicPr>
          <p:cNvPr id="17" name="Graphic 16" descr="Close with solid fill">
            <a:extLst>
              <a:ext uri="{FF2B5EF4-FFF2-40B4-BE49-F238E27FC236}">
                <a16:creationId xmlns:a16="http://schemas.microsoft.com/office/drawing/2014/main" id="{DB0FC649-7EEB-9A66-6877-99CDA5CE49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34328" y="3153788"/>
            <a:ext cx="914400" cy="914400"/>
          </a:xfrm>
          <a:prstGeom prst="rect">
            <a:avLst/>
          </a:prstGeom>
        </p:spPr>
      </p:pic>
      <p:pic>
        <p:nvPicPr>
          <p:cNvPr id="18" name="Graphic 17" descr="Close with solid fill">
            <a:extLst>
              <a:ext uri="{FF2B5EF4-FFF2-40B4-BE49-F238E27FC236}">
                <a16:creationId xmlns:a16="http://schemas.microsoft.com/office/drawing/2014/main" id="{31FF0428-89EA-8F6B-CE18-386B69A155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34328" y="47283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18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72574FE6-D1A8-A496-6276-8DABE4CC56C1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>
                <a:solidFill>
                  <a:schemeClr val="bg1"/>
                </a:solidFill>
                <a:latin typeface="Garamond"/>
              </a:rPr>
              <a:t>SESIÓN 5</a:t>
            </a:r>
          </a:p>
          <a:p>
            <a:br>
              <a:rPr lang="es-ES_tradnl" b="1">
                <a:solidFill>
                  <a:schemeClr val="bg1"/>
                </a:solidFill>
                <a:latin typeface="Garamond"/>
              </a:rPr>
            </a:br>
            <a:r>
              <a:rPr lang="es-ES_tradnl" sz="5400" b="1">
                <a:solidFill>
                  <a:schemeClr val="bg1"/>
                </a:solidFill>
                <a:latin typeface="Garamond"/>
              </a:rPr>
              <a:t>¿Cómo prestar primeros auxilios psicológicos?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0675-B8EF-0DC8-80A9-5A70C0ADC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Primeros auxilios psicológicos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A7908FD-540C-3352-56C6-E7512881EFE6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BDC5384C-53D7-E70A-7761-9773FA77DFB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F059BD1-9E0F-D738-BBCC-F8797287C34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729E4DE-0E8E-A3CA-2275-C501BD03B1F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67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53B7EE6-8426-06A1-35BC-9AB10891224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AF62CF6-125C-F250-ADB0-792FB944E0FC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47AC0B1B-C27D-8763-9070-6C5B6AAE773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F55F637-288F-BF94-CF4D-2274D4AF206B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81659E4-E970-9849-67FF-E0D0C8CAC2C3}"/>
              </a:ext>
            </a:extLst>
          </p:cNvPr>
          <p:cNvSpPr txBox="1"/>
          <p:nvPr/>
        </p:nvSpPr>
        <p:spPr>
          <a:xfrm>
            <a:off x="3870325" y="4677821"/>
            <a:ext cx="42481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>
                <a:latin typeface="Arial" panose="020B0604020202020204" pitchFamily="34" charset="0"/>
                <a:cs typeface="Arial" panose="020B0604020202020204" pitchFamily="34" charset="0"/>
              </a:rPr>
              <a:t>¿Verdadero o falso?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ADCC57C-2C25-15D0-06BF-BBEE437E63B6}"/>
              </a:ext>
            </a:extLst>
          </p:cNvPr>
          <p:cNvGrpSpPr/>
          <p:nvPr/>
        </p:nvGrpSpPr>
        <p:grpSpPr>
          <a:xfrm>
            <a:off x="3646790" y="2283756"/>
            <a:ext cx="1709395" cy="1786222"/>
            <a:chOff x="7345680" y="2484120"/>
            <a:chExt cx="904240" cy="94488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68EC52-5D81-CE55-AA18-9BA67C2E40C0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L-Shape 22">
              <a:extLst>
                <a:ext uri="{FF2B5EF4-FFF2-40B4-BE49-F238E27FC236}">
                  <a16:creationId xmlns:a16="http://schemas.microsoft.com/office/drawing/2014/main" id="{3481DF35-6135-3CEC-BA36-46FD287A962D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80C3DB7-EB60-20EA-7B2F-E691F0AC8349}"/>
              </a:ext>
            </a:extLst>
          </p:cNvPr>
          <p:cNvGrpSpPr/>
          <p:nvPr/>
        </p:nvGrpSpPr>
        <p:grpSpPr>
          <a:xfrm>
            <a:off x="6886228" y="2290909"/>
            <a:ext cx="1709395" cy="1786222"/>
            <a:chOff x="7090831" y="3731241"/>
            <a:chExt cx="904240" cy="9448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2F81B4D-5BD7-4917-D607-32F368342585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Plus Sign 25">
              <a:extLst>
                <a:ext uri="{FF2B5EF4-FFF2-40B4-BE49-F238E27FC236}">
                  <a16:creationId xmlns:a16="http://schemas.microsoft.com/office/drawing/2014/main" id="{721E3AA0-398C-149D-CF1C-6767F414DECB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6174478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7971276-EF78-F257-A7E5-5D0BE8976A66}"/>
              </a:ext>
            </a:extLst>
          </p:cNvPr>
          <p:cNvSpPr/>
          <p:nvPr/>
        </p:nvSpPr>
        <p:spPr>
          <a:xfrm>
            <a:off x="7315200" y="2090057"/>
            <a:ext cx="4267200" cy="3353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¿Qué son los Primeros Auxilios Psicológicos (PAP)?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8A49C2-B258-0A7F-31C6-BDE841E26043}"/>
              </a:ext>
            </a:extLst>
          </p:cNvPr>
          <p:cNvSpPr txBox="1"/>
          <p:nvPr/>
        </p:nvSpPr>
        <p:spPr>
          <a:xfrm>
            <a:off x="1044469" y="3299400"/>
            <a:ext cx="60421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PRIMEROS AUXILIOS PSICOLÓGICOS (PAP) </a:t>
            </a:r>
          </a:p>
          <a:p>
            <a:endParaRPr lang="es-ES_tradnl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</a:t>
            </a:r>
            <a:r>
              <a:rPr lang="es-ES_tradnl" sz="2000" b="0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2000" b="1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 y atención </a:t>
            </a:r>
            <a:r>
              <a:rPr lang="es-ES_tradnl" sz="2000" b="0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destinado a adultos y menores en riesgo, para que se sientan más tranquilos y sientan el apoyo del entorno para enfrentar la crisi</a:t>
            </a:r>
            <a:r>
              <a:rPr lang="es-ES_tradn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o el incidente que han vivido</a:t>
            </a:r>
            <a:endParaRPr lang="es-ES_tradnl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ABF654-41F1-DE46-1488-1FF2757C4604}"/>
              </a:ext>
            </a:extLst>
          </p:cNvPr>
          <p:cNvSpPr txBox="1"/>
          <p:nvPr/>
        </p:nvSpPr>
        <p:spPr>
          <a:xfrm>
            <a:off x="1044470" y="5443420"/>
            <a:ext cx="7755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Fuente. Federación Internacional de Sociedades de la Cruz Roja y la Media Luna Roja (IFRC), (2018), A guide to psychological First Aid.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F9FCA-2683-386A-FCB5-12108B9AADDB}"/>
              </a:ext>
            </a:extLst>
          </p:cNvPr>
          <p:cNvSpPr txBox="1"/>
          <p:nvPr/>
        </p:nvSpPr>
        <p:spPr>
          <a:xfrm>
            <a:off x="7429499" y="2489465"/>
            <a:ext cx="403860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="0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PAP implican: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Prestar </a:t>
            </a:r>
            <a:r>
              <a:rPr lang="es-ES_tradnl" sz="2000" b="0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 a la forma en que reaccionan las personas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000" b="0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Escuchar activamente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000" b="0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Proporcionar ayuda concreta, por ejemplo para resolver problemas o responder a necesidades básicas.*</a:t>
            </a:r>
          </a:p>
        </p:txBody>
      </p:sp>
      <p:pic>
        <p:nvPicPr>
          <p:cNvPr id="10" name="Graphic 9" descr="First aid kit with solid fill">
            <a:extLst>
              <a:ext uri="{FF2B5EF4-FFF2-40B4-BE49-F238E27FC236}">
                <a16:creationId xmlns:a16="http://schemas.microsoft.com/office/drawing/2014/main" id="{644F55F9-D082-0943-AD4B-330F73AD8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470" y="1619608"/>
            <a:ext cx="1473200" cy="1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7020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304EB465-E8DA-4FC6-8524-4C819928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921B13-675B-C460-F380-089EAF64E27B}"/>
              </a:ext>
            </a:extLst>
          </p:cNvPr>
          <p:cNvSpPr txBox="1"/>
          <p:nvPr/>
        </p:nvSpPr>
        <p:spPr>
          <a:xfrm>
            <a:off x="1776419" y="4436509"/>
            <a:ext cx="2300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>
                <a:latin typeface="Arial" panose="020B0604020202020204" pitchFamily="34" charset="0"/>
                <a:cs typeface="Arial" panose="020B0604020202020204" pitchFamily="34" charset="0"/>
              </a:rPr>
              <a:t>Observar</a:t>
            </a:r>
          </a:p>
        </p:txBody>
      </p:sp>
      <p:pic>
        <p:nvPicPr>
          <p:cNvPr id="6" name="Graphic 5" descr="Link with solid fill">
            <a:extLst>
              <a:ext uri="{FF2B5EF4-FFF2-40B4-BE49-F238E27FC236}">
                <a16:creationId xmlns:a16="http://schemas.microsoft.com/office/drawing/2014/main" id="{9D0EC058-BAB1-67A4-46C2-A62F346F1B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040" y="2113845"/>
            <a:ext cx="2063435" cy="2063435"/>
          </a:xfrm>
          <a:prstGeom prst="rect">
            <a:avLst/>
          </a:prstGeom>
        </p:spPr>
      </p:pic>
      <p:pic>
        <p:nvPicPr>
          <p:cNvPr id="8" name="Graphic 7" descr="Eye with solid fill">
            <a:extLst>
              <a:ext uri="{FF2B5EF4-FFF2-40B4-BE49-F238E27FC236}">
                <a16:creationId xmlns:a16="http://schemas.microsoft.com/office/drawing/2014/main" id="{44C990DA-C75B-86C5-BC45-7FB8349485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14715" y="2014275"/>
            <a:ext cx="2262577" cy="2262577"/>
          </a:xfrm>
          <a:prstGeom prst="rect">
            <a:avLst/>
          </a:prstGeom>
        </p:spPr>
      </p:pic>
      <p:pic>
        <p:nvPicPr>
          <p:cNvPr id="10" name="Graphic 9" descr="Ear with solid fill">
            <a:extLst>
              <a:ext uri="{FF2B5EF4-FFF2-40B4-BE49-F238E27FC236}">
                <a16:creationId xmlns:a16="http://schemas.microsoft.com/office/drawing/2014/main" id="{BB53A684-43DE-F5EE-DB31-33539DC8DD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65584" y="2117602"/>
            <a:ext cx="2159250" cy="21592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FEE868B-0EA8-2021-3D8B-D373A4BB13A7}"/>
              </a:ext>
            </a:extLst>
          </p:cNvPr>
          <p:cNvSpPr txBox="1"/>
          <p:nvPr/>
        </p:nvSpPr>
        <p:spPr>
          <a:xfrm>
            <a:off x="5094772" y="4436509"/>
            <a:ext cx="2300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>
                <a:latin typeface="Arial" panose="020B0604020202020204" pitchFamily="34" charset="0"/>
                <a:cs typeface="Arial" panose="020B0604020202020204" pitchFamily="34" charset="0"/>
              </a:rPr>
              <a:t>Escuchar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3812B2-5DFA-9EA6-CFA9-088CD38608A9}"/>
              </a:ext>
            </a:extLst>
          </p:cNvPr>
          <p:cNvSpPr txBox="1"/>
          <p:nvPr/>
        </p:nvSpPr>
        <p:spPr>
          <a:xfrm>
            <a:off x="8527400" y="4436509"/>
            <a:ext cx="2300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>
                <a:latin typeface="Arial" panose="020B0604020202020204" pitchFamily="34" charset="0"/>
                <a:cs typeface="Arial" panose="020B0604020202020204" pitchFamily="34" charset="0"/>
              </a:rPr>
              <a:t>Conectar</a:t>
            </a:r>
          </a:p>
        </p:txBody>
      </p:sp>
    </p:spTree>
    <p:extLst>
      <p:ext uri="{BB962C8B-B14F-4D97-AF65-F5344CB8AC3E}">
        <p14:creationId xmlns:p14="http://schemas.microsoft.com/office/powerpoint/2010/main" val="38425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21524DF6-3064-4780-AD95-8663A82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Objetivos de aprendizaje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FF70CD6-C6D1-5CCB-EE5B-964F21BCB8F6}"/>
              </a:ext>
            </a:extLst>
          </p:cNvPr>
          <p:cNvGrpSpPr/>
          <p:nvPr/>
        </p:nvGrpSpPr>
        <p:grpSpPr>
          <a:xfrm>
            <a:off x="1163863" y="2317984"/>
            <a:ext cx="1196375" cy="868968"/>
            <a:chOff x="6878053" y="1156317"/>
            <a:chExt cx="1431178" cy="10395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AE44B20-A5D0-2AFE-EBF9-8DD3C301EE72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5AE5662-5288-D0FD-4967-B12D0077D319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90EF4C4-9F63-FFCF-4802-634599F5BC8E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C36FE147-3473-613C-4C52-16180004FCD1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82D6231D-46EB-EB19-1187-103FE2050AA2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AFB82CF-12DF-162E-1E41-291948861E05}"/>
              </a:ext>
            </a:extLst>
          </p:cNvPr>
          <p:cNvGrpSpPr/>
          <p:nvPr/>
        </p:nvGrpSpPr>
        <p:grpSpPr>
          <a:xfrm>
            <a:off x="3940809" y="2313939"/>
            <a:ext cx="1196375" cy="868968"/>
            <a:chOff x="6878053" y="1156317"/>
            <a:chExt cx="1431178" cy="10395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263F667-E7B0-7D81-7EA8-C0EC848CBC4C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4957BB4-868A-69E0-BEDD-46C1000ABDC5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3C7A2DA-5482-8AAA-8B77-258CD2718B47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CE38EFD3-8F75-9004-1635-B345EA815B38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06ABD81E-D3DD-465E-835D-14A180009F2F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919CF12-4BC4-31F6-4385-B2DA7C02AAB4}"/>
              </a:ext>
            </a:extLst>
          </p:cNvPr>
          <p:cNvGrpSpPr/>
          <p:nvPr/>
        </p:nvGrpSpPr>
        <p:grpSpPr>
          <a:xfrm>
            <a:off x="6740135" y="2248704"/>
            <a:ext cx="1196375" cy="868968"/>
            <a:chOff x="6878053" y="1156317"/>
            <a:chExt cx="1431178" cy="10395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C3E2009-079B-F906-71DD-77553389B329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52E8CFE-50D6-98BA-36C6-CF8D1CB96DEB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4845841-CD94-97D2-4695-0B68D86F1A08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9D31D93D-3C45-D9D0-A3D4-250A99FBF648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8C98C0F-F51E-ECD6-0508-1862FB9D303B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03F42B0-591B-4F07-5F27-1CC610BEA4FE}"/>
              </a:ext>
            </a:extLst>
          </p:cNvPr>
          <p:cNvGrpSpPr/>
          <p:nvPr/>
        </p:nvGrpSpPr>
        <p:grpSpPr>
          <a:xfrm>
            <a:off x="9682096" y="2232645"/>
            <a:ext cx="1196375" cy="868968"/>
            <a:chOff x="6878053" y="1156317"/>
            <a:chExt cx="1431178" cy="10395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5E75954-296E-36A3-9619-0CA0E2A31EA9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65F4056-B966-6544-80E5-0B08A73F7F5F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72C10EA-E559-17BC-0D5D-804ED76ADC33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F5F49ABB-FE06-42FB-7344-9AABE462EA35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66F1D209-EF48-6749-99D0-CD1FAE2DC777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4F2870C-2006-3D30-3399-EC665EDE2D2A}"/>
              </a:ext>
            </a:extLst>
          </p:cNvPr>
          <p:cNvSpPr txBox="1"/>
          <p:nvPr/>
        </p:nvSpPr>
        <p:spPr>
          <a:xfrm>
            <a:off x="6178024" y="3538880"/>
            <a:ext cx="2498014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_trad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Explicar el rol de los/as asistentes sociales en la prestación de servicios de SMAPS</a:t>
            </a:r>
            <a:endParaRPr lang="es-ES_tradnl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12F32C-FEE7-4BC5-9A81-25915170FE1C}"/>
              </a:ext>
            </a:extLst>
          </p:cNvPr>
          <p:cNvSpPr txBox="1"/>
          <p:nvPr/>
        </p:nvSpPr>
        <p:spPr>
          <a:xfrm>
            <a:off x="9097596" y="3486819"/>
            <a:ext cx="2498014" cy="1056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s-ES_trad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Desarrollar competencias básicas en SMAPS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3703B4-C83E-32AE-9762-9FE6DED37174}"/>
              </a:ext>
            </a:extLst>
          </p:cNvPr>
          <p:cNvSpPr txBox="1"/>
          <p:nvPr/>
        </p:nvSpPr>
        <p:spPr>
          <a:xfrm>
            <a:off x="569437" y="3486819"/>
            <a:ext cx="25753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Definir y diferenciar los términos clave relacionados con la SMAPS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71A95B-8F06-D72C-BD3E-19F0D421F9A2}"/>
              </a:ext>
            </a:extLst>
          </p:cNvPr>
          <p:cNvSpPr txBox="1"/>
          <p:nvPr/>
        </p:nvSpPr>
        <p:spPr>
          <a:xfrm>
            <a:off x="3317617" y="3486819"/>
            <a:ext cx="257539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ES_tradn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Explicar el impacto que pueden tener las crisis humanitarias en la salud mental y el bienestar psicosocial de niños, niñas y adolescentes</a:t>
            </a:r>
          </a:p>
        </p:txBody>
      </p:sp>
    </p:spTree>
    <p:extLst>
      <p:ext uri="{BB962C8B-B14F-4D97-AF65-F5344CB8AC3E}">
        <p14:creationId xmlns:p14="http://schemas.microsoft.com/office/powerpoint/2010/main" val="37242907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825A6-3C86-BF23-3D1A-B5A2AC17A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clave: Observar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2C3544-1EC2-37D9-ECC1-179AA3F6821E}"/>
              </a:ext>
            </a:extLst>
          </p:cNvPr>
          <p:cNvSpPr txBox="1"/>
          <p:nvPr/>
        </p:nvSpPr>
        <p:spPr>
          <a:xfrm>
            <a:off x="4615543" y="2489916"/>
            <a:ext cx="6274684" cy="2773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>
              <a:lnSpc>
                <a:spcPct val="89000"/>
              </a:lnSpc>
            </a:pPr>
            <a:r>
              <a:rPr lang="es-ES_tradnl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IDENTIFICAR </a:t>
            </a:r>
            <a:r>
              <a:rPr lang="es-ES_tradnl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menores con necesidades básicas no cubiertas</a:t>
            </a:r>
            <a:endParaRPr lang="es-ES_tradnl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>
              <a:lnSpc>
                <a:spcPct val="89000"/>
              </a:lnSpc>
              <a:spcBef>
                <a:spcPts val="120"/>
              </a:spcBef>
              <a:spcAft>
                <a:spcPts val="0"/>
              </a:spcAft>
            </a:pPr>
            <a:endParaRPr lang="es-ES_tradnl" sz="24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">
              <a:lnSpc>
                <a:spcPct val="89000"/>
              </a:lnSpc>
              <a:spcBef>
                <a:spcPts val="120"/>
              </a:spcBef>
              <a:spcAft>
                <a:spcPts val="0"/>
              </a:spcAft>
            </a:pPr>
            <a:r>
              <a:rPr lang="es-ES_tradnl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BRINDAR APOYO </a:t>
            </a:r>
            <a:r>
              <a:rPr lang="es-ES_tradnl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menores y cuidadores en situación de grave desamparo</a:t>
            </a:r>
            <a:endParaRPr lang="es-ES_tradnl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>
              <a:lnSpc>
                <a:spcPct val="89000"/>
              </a:lnSpc>
              <a:spcBef>
                <a:spcPts val="120"/>
              </a:spcBef>
              <a:spcAft>
                <a:spcPts val="0"/>
              </a:spcAft>
            </a:pPr>
            <a:endParaRPr lang="es-ES_tradnl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">
              <a:lnSpc>
                <a:spcPct val="89000"/>
              </a:lnSpc>
              <a:spcBef>
                <a:spcPts val="120"/>
              </a:spcBef>
              <a:spcAft>
                <a:spcPts val="0"/>
              </a:spcAft>
            </a:pPr>
            <a:r>
              <a:rPr lang="es-ES_tradnl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ENTRAR EN CONTACTO </a:t>
            </a:r>
            <a:r>
              <a:rPr lang="es-ES_tradnl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</a:t>
            </a:r>
            <a:r>
              <a:rPr lang="es-ES_tradnl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_tradnl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menores y cuidadores que puedan necesitar apoyo</a:t>
            </a: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Eye with solid fill">
            <a:extLst>
              <a:ext uri="{FF2B5EF4-FFF2-40B4-BE49-F238E27FC236}">
                <a16:creationId xmlns:a16="http://schemas.microsoft.com/office/drawing/2014/main" id="{1955CDEC-8886-8D42-2600-CE4A1CDC23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025" y="2014275"/>
            <a:ext cx="3109268" cy="310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2548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2F618-0C93-B52A-3BF7-A63188FA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clave: Escuchar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77C94C-FC78-C286-CC76-8042E97EA74A}"/>
              </a:ext>
            </a:extLst>
          </p:cNvPr>
          <p:cNvSpPr txBox="1"/>
          <p:nvPr/>
        </p:nvSpPr>
        <p:spPr>
          <a:xfrm>
            <a:off x="3939735" y="1949832"/>
            <a:ext cx="757645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chemeClr val="accent4"/>
              </a:buClr>
            </a:pP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INDAGAR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sobre sus necesidades y preocupaciones</a:t>
            </a:r>
          </a:p>
          <a:p>
            <a:pPr lvl="0">
              <a:buClr>
                <a:schemeClr val="accent4"/>
              </a:buClr>
            </a:pPr>
            <a:endParaRPr lang="es-ES_tradnl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buClr>
                <a:schemeClr val="accent4"/>
              </a:buClr>
            </a:pP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ESCUCHAR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más que hablar</a:t>
            </a:r>
          </a:p>
          <a:p>
            <a:pPr lvl="0">
              <a:buClr>
                <a:schemeClr val="accent4"/>
              </a:buClr>
            </a:pPr>
            <a:endParaRPr lang="es-ES_tradnl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buClr>
                <a:schemeClr val="accent4"/>
              </a:buClr>
            </a:pP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DEJAR CLARAS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</a:t>
            </a: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expectativas con relación a su rol</a:t>
            </a:r>
          </a:p>
          <a:p>
            <a:pPr lvl="0">
              <a:buClr>
                <a:schemeClr val="accent4"/>
              </a:buClr>
            </a:pPr>
            <a:endParaRPr lang="es-ES_tradnl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4"/>
              </a:buClr>
            </a:pP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MOSTRAR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empatía</a:t>
            </a:r>
          </a:p>
          <a:p>
            <a:pPr>
              <a:buClr>
                <a:schemeClr val="accent4"/>
              </a:buClr>
            </a:pPr>
            <a:endParaRPr lang="es-ES_tradnl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4"/>
              </a:buClr>
            </a:pPr>
            <a:r>
              <a:rPr lang="es-ES_tradnl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OFRECER </a:t>
            </a:r>
            <a:r>
              <a:rPr lang="es-ES_tradn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palabras de consuelo y apoyo</a:t>
            </a:r>
          </a:p>
        </p:txBody>
      </p:sp>
      <p:pic>
        <p:nvPicPr>
          <p:cNvPr id="3" name="Graphic 2" descr="Ear with solid fill">
            <a:extLst>
              <a:ext uri="{FF2B5EF4-FFF2-40B4-BE49-F238E27FC236}">
                <a16:creationId xmlns:a16="http://schemas.microsoft.com/office/drawing/2014/main" id="{BA4BC077-D701-9C68-46F8-C78583A694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5807" y="2125993"/>
            <a:ext cx="3063998" cy="306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242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 descr="Ear with solid fill">
            <a:extLst>
              <a:ext uri="{FF2B5EF4-FFF2-40B4-BE49-F238E27FC236}">
                <a16:creationId xmlns:a16="http://schemas.microsoft.com/office/drawing/2014/main" id="{B7E8E476-42D9-9A8C-F610-F963BBAF6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1403" y="2637776"/>
            <a:ext cx="2558907" cy="25589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722D6B-9527-0FB3-4AEF-B9D5B726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clave: Escuchar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44D2793F-203F-48F1-6F9A-57A46871BF95}"/>
              </a:ext>
            </a:extLst>
          </p:cNvPr>
          <p:cNvSpPr/>
          <p:nvPr/>
        </p:nvSpPr>
        <p:spPr>
          <a:xfrm>
            <a:off x="1132114" y="1539611"/>
            <a:ext cx="3353957" cy="1098165"/>
          </a:xfrm>
          <a:prstGeom prst="wedgeRoundRectCallout">
            <a:avLst>
              <a:gd name="adj1" fmla="val 34064"/>
              <a:gd name="adj2" fmla="val 64228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Creo que es totalmente normal que te sientas molesto/a/triste/asustado/a después de lo sucedido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32A26BB-8D5D-AF79-6ACC-0DF2A69F83DB}"/>
              </a:ext>
            </a:extLst>
          </p:cNvPr>
          <p:cNvSpPr/>
          <p:nvPr/>
        </p:nvSpPr>
        <p:spPr>
          <a:xfrm>
            <a:off x="1132115" y="3102294"/>
            <a:ext cx="3353958" cy="1371600"/>
          </a:xfrm>
          <a:prstGeom prst="wedgeRoundRectCallout">
            <a:avLst>
              <a:gd name="adj1" fmla="val 55457"/>
              <a:gd name="adj2" fmla="val 10260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Creo que hay muchos niños/as pasando por lo mismo que tú en este momento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0BC3EE-11AE-4B1C-FE22-D8C644B594F3}"/>
              </a:ext>
            </a:extLst>
          </p:cNvPr>
          <p:cNvSpPr/>
          <p:nvPr/>
        </p:nvSpPr>
        <p:spPr>
          <a:xfrm>
            <a:off x="7705927" y="3026289"/>
            <a:ext cx="3647872" cy="1371600"/>
          </a:xfrm>
          <a:prstGeom prst="wedgeRoundRectCallout">
            <a:avLst>
              <a:gd name="adj1" fmla="val -55974"/>
              <a:gd name="adj2" fmla="val -2217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creo que fuera posible reaccionar de otra forma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D4C1C75-0D82-83F5-A4DE-DFBC6756DFC4}"/>
              </a:ext>
            </a:extLst>
          </p:cNvPr>
          <p:cNvSpPr/>
          <p:nvPr/>
        </p:nvSpPr>
        <p:spPr>
          <a:xfrm>
            <a:off x="8185360" y="1539611"/>
            <a:ext cx="3168440" cy="1098165"/>
          </a:xfrm>
          <a:prstGeom prst="wedgeRoundRectCallout">
            <a:avLst>
              <a:gd name="adj1" fmla="val -29304"/>
              <a:gd name="adj2" fmla="val 6211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es justo que esto te haya pasado</a:t>
            </a:r>
            <a:endParaRPr lang="es-ES_trad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FA299139-AEC4-130C-4D09-CA81792FBE79}"/>
              </a:ext>
            </a:extLst>
          </p:cNvPr>
          <p:cNvSpPr/>
          <p:nvPr/>
        </p:nvSpPr>
        <p:spPr>
          <a:xfrm>
            <a:off x="1132115" y="4945342"/>
            <a:ext cx="3353958" cy="886607"/>
          </a:xfrm>
          <a:prstGeom prst="wedgeRoundRectCallout">
            <a:avLst>
              <a:gd name="adj1" fmla="val 55729"/>
              <a:gd name="adj2" fmla="val -3754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Lamento lo que te ha sucedido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B4D0CBD-C1D6-984F-A582-4955D590697C}"/>
              </a:ext>
            </a:extLst>
          </p:cNvPr>
          <p:cNvSpPr/>
          <p:nvPr/>
        </p:nvSpPr>
        <p:spPr>
          <a:xfrm>
            <a:off x="7705927" y="4945342"/>
            <a:ext cx="3893174" cy="886607"/>
          </a:xfrm>
          <a:prstGeom prst="wedgeRoundRectCallout">
            <a:avLst>
              <a:gd name="adj1" fmla="val -36894"/>
              <a:gd name="adj2" fmla="val -6381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</a:rPr>
              <a:t>Entiendo que est</a:t>
            </a:r>
            <a:r>
              <a:rPr lang="es-ES_tradnl" dirty="0">
                <a:solidFill>
                  <a:srgbClr val="000000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</a:rPr>
              <a:t>o te moleste/enoje</a:t>
            </a:r>
            <a:endParaRPr lang="es-ES_tradnl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C57CFB86-749D-7418-24A4-2C492C14C7C6}"/>
              </a:ext>
            </a:extLst>
          </p:cNvPr>
          <p:cNvSpPr/>
          <p:nvPr/>
        </p:nvSpPr>
        <p:spPr>
          <a:xfrm>
            <a:off x="4831404" y="1539611"/>
            <a:ext cx="3008623" cy="1098165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sé qué decir, pero me alegra mucho que hayas podido contármelo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7A3A3446-D593-9F74-D484-80E16B1A4737}"/>
              </a:ext>
            </a:extLst>
          </p:cNvPr>
          <p:cNvSpPr/>
          <p:nvPr/>
        </p:nvSpPr>
        <p:spPr>
          <a:xfrm>
            <a:off x="4831403" y="4990962"/>
            <a:ext cx="2529191" cy="886607"/>
          </a:xfrm>
          <a:prstGeom prst="wedgeRoundRectCallout">
            <a:avLst>
              <a:gd name="adj1" fmla="val 17312"/>
              <a:gd name="adj2" fmla="val -6487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</a:rPr>
              <a:t>No es tu culpa</a:t>
            </a:r>
            <a:endParaRPr lang="es-ES_trad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474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9793D-D36C-CC96-7569-E60CB1CEB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clave: Conectar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C493C0-8944-93C7-2145-7F66634B771E}"/>
              </a:ext>
            </a:extLst>
          </p:cNvPr>
          <p:cNvSpPr txBox="1"/>
          <p:nvPr/>
        </p:nvSpPr>
        <p:spPr>
          <a:xfrm>
            <a:off x="4310743" y="2828836"/>
            <a:ext cx="67736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Vincular a los menores con los proveedores de servicios para garantizar el acceso y respuesta a sus necesidades básicas.</a:t>
            </a:r>
          </a:p>
          <a:p>
            <a:endParaRPr lang="es-ES_tradnl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CONECTAR o promover las relaciones </a:t>
            </a:r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de los menores con sus familias y con otras personas que los cuidan y apoyan </a:t>
            </a:r>
          </a:p>
        </p:txBody>
      </p:sp>
      <p:pic>
        <p:nvPicPr>
          <p:cNvPr id="5" name="Graphic 4" descr="Link with solid fill">
            <a:extLst>
              <a:ext uri="{FF2B5EF4-FFF2-40B4-BE49-F238E27FC236}">
                <a16:creationId xmlns:a16="http://schemas.microsoft.com/office/drawing/2014/main" id="{62401C59-FD00-56CA-53C9-1EA51BC8D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828" y="2578002"/>
            <a:ext cx="2440660" cy="244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13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EE28B-744B-8ABD-D841-C0A3BA60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Acciones clave: Conectar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D8A67-1092-323F-CA35-2EC242E4C326}"/>
              </a:ext>
            </a:extLst>
          </p:cNvPr>
          <p:cNvSpPr txBox="1"/>
          <p:nvPr/>
        </p:nvSpPr>
        <p:spPr>
          <a:xfrm>
            <a:off x="1435006" y="2097040"/>
            <a:ext cx="546961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RECOPILAR Y COMPARTIR INFORMACIÓN</a:t>
            </a:r>
          </a:p>
          <a:p>
            <a:endParaRPr lang="es-ES_tradnl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Dónde obtener información confiable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Dónde y cuándo recibir actualizaciones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Datos sobre la evolución de la crisis, los problemas/riesgos de seguridad/protección y los servicios disponibles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La ubicación y situación de las personas desaparecidas o heridas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Disponibilidad y contacto con servicios </a:t>
            </a:r>
            <a:r>
              <a:rPr lang="es-ES_tradnl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</a:rPr>
              <a:t>(servicios de salud, búsqueda y localización de familiares, alojamiento, distribución de alimentos)</a:t>
            </a: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4114AF9-9BFC-79C6-FC6B-20063D260EE1}"/>
              </a:ext>
            </a:extLst>
          </p:cNvPr>
          <p:cNvGrpSpPr/>
          <p:nvPr/>
        </p:nvGrpSpPr>
        <p:grpSpPr>
          <a:xfrm>
            <a:off x="9260646" y="4532566"/>
            <a:ext cx="1320445" cy="1042349"/>
            <a:chOff x="7892385" y="2940246"/>
            <a:chExt cx="1814286" cy="1432183"/>
          </a:xfrm>
        </p:grpSpPr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B4F0C4E5-35CE-7EA2-9151-54588B6EBEAB}"/>
                </a:ext>
              </a:extLst>
            </p:cNvPr>
            <p:cNvSpPr/>
            <p:nvPr/>
          </p:nvSpPr>
          <p:spPr>
            <a:xfrm>
              <a:off x="7892385" y="2940246"/>
              <a:ext cx="1814286" cy="1432183"/>
            </a:xfrm>
            <a:prstGeom prst="wedgeRoundRectCallout">
              <a:avLst>
                <a:gd name="adj1" fmla="val 21567"/>
                <a:gd name="adj2" fmla="val 64527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pic>
          <p:nvPicPr>
            <p:cNvPr id="7" name="Graphic 6" descr="Information with solid fill">
              <a:extLst>
                <a:ext uri="{FF2B5EF4-FFF2-40B4-BE49-F238E27FC236}">
                  <a16:creationId xmlns:a16="http://schemas.microsoft.com/office/drawing/2014/main" id="{3B92DDB4-7CAF-8729-D29E-E7F2D71F2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42328" y="3199137"/>
              <a:ext cx="914400" cy="914400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17355A1-48F9-4078-09F6-1BA2C2B9ABF6}"/>
              </a:ext>
            </a:extLst>
          </p:cNvPr>
          <p:cNvGrpSpPr/>
          <p:nvPr/>
        </p:nvGrpSpPr>
        <p:grpSpPr>
          <a:xfrm>
            <a:off x="7232097" y="2119876"/>
            <a:ext cx="1320445" cy="1042349"/>
            <a:chOff x="7892385" y="2940246"/>
            <a:chExt cx="1814286" cy="1432183"/>
          </a:xfrm>
        </p:grpSpPr>
        <p:sp>
          <p:nvSpPr>
            <p:cNvPr id="10" name="Speech Bubble: Rectangle with Corners Rounded 9">
              <a:extLst>
                <a:ext uri="{FF2B5EF4-FFF2-40B4-BE49-F238E27FC236}">
                  <a16:creationId xmlns:a16="http://schemas.microsoft.com/office/drawing/2014/main" id="{00165BC9-4A70-1F5B-4657-F2033752E80D}"/>
                </a:ext>
              </a:extLst>
            </p:cNvPr>
            <p:cNvSpPr/>
            <p:nvPr/>
          </p:nvSpPr>
          <p:spPr>
            <a:xfrm>
              <a:off x="7892385" y="2940246"/>
              <a:ext cx="1814286" cy="1432183"/>
            </a:xfrm>
            <a:prstGeom prst="wedgeRoundRectCallout">
              <a:avLst>
                <a:gd name="adj1" fmla="val 21567"/>
                <a:gd name="adj2" fmla="val 64527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pic>
          <p:nvPicPr>
            <p:cNvPr id="11" name="Graphic 10" descr="Information with solid fill">
              <a:extLst>
                <a:ext uri="{FF2B5EF4-FFF2-40B4-BE49-F238E27FC236}">
                  <a16:creationId xmlns:a16="http://schemas.microsoft.com/office/drawing/2014/main" id="{6DAC167A-8605-A4EB-9837-A13DC9F7CC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42328" y="3199137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8D71731-E640-3E41-06FD-52574D811A90}"/>
              </a:ext>
            </a:extLst>
          </p:cNvPr>
          <p:cNvSpPr/>
          <p:nvPr/>
        </p:nvSpPr>
        <p:spPr>
          <a:xfrm>
            <a:off x="7524682" y="2743200"/>
            <a:ext cx="2801102" cy="2467429"/>
          </a:xfrm>
          <a:custGeom>
            <a:avLst/>
            <a:gdLst>
              <a:gd name="connsiteX0" fmla="*/ 1096803 w 2801102"/>
              <a:gd name="connsiteY0" fmla="*/ 0 h 3077029"/>
              <a:gd name="connsiteX1" fmla="*/ 2635317 w 2801102"/>
              <a:gd name="connsiteY1" fmla="*/ 261257 h 3077029"/>
              <a:gd name="connsiteX2" fmla="*/ 2475660 w 2801102"/>
              <a:gd name="connsiteY2" fmla="*/ 1059543 h 3077029"/>
              <a:gd name="connsiteX3" fmla="*/ 124346 w 2801102"/>
              <a:gd name="connsiteY3" fmla="*/ 1814286 h 3077029"/>
              <a:gd name="connsiteX4" fmla="*/ 487203 w 2801102"/>
              <a:gd name="connsiteY4" fmla="*/ 2728686 h 3077029"/>
              <a:gd name="connsiteX5" fmla="*/ 1866060 w 2801102"/>
              <a:gd name="connsiteY5" fmla="*/ 3077029 h 3077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1102" h="3077029">
                <a:moveTo>
                  <a:pt x="1096803" y="0"/>
                </a:moveTo>
                <a:cubicBezTo>
                  <a:pt x="1751155" y="42333"/>
                  <a:pt x="2405508" y="84667"/>
                  <a:pt x="2635317" y="261257"/>
                </a:cubicBezTo>
                <a:cubicBezTo>
                  <a:pt x="2865126" y="437847"/>
                  <a:pt x="2894155" y="800705"/>
                  <a:pt x="2475660" y="1059543"/>
                </a:cubicBezTo>
                <a:cubicBezTo>
                  <a:pt x="2057165" y="1318381"/>
                  <a:pt x="455756" y="1536095"/>
                  <a:pt x="124346" y="1814286"/>
                </a:cubicBezTo>
                <a:cubicBezTo>
                  <a:pt x="-207064" y="2092477"/>
                  <a:pt x="196917" y="2518229"/>
                  <a:pt x="487203" y="2728686"/>
                </a:cubicBezTo>
                <a:cubicBezTo>
                  <a:pt x="777489" y="2939143"/>
                  <a:pt x="1321774" y="3008086"/>
                  <a:pt x="1866060" y="3077029"/>
                </a:cubicBezTo>
              </a:path>
            </a:pathLst>
          </a:custGeom>
          <a:noFill/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507507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Puntos clave de aprendizaje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294055" y="3650726"/>
            <a:ext cx="367877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0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primeros </a:t>
            </a:r>
            <a:r>
              <a:rPr lang="es-ES_tradn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_tradnl" sz="2400" b="0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uxilios </a:t>
            </a:r>
            <a:r>
              <a:rPr lang="es-ES_tradn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_tradnl" sz="2400" b="0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sicológicos (PAP) son un método de ayuda y atención dirigido a adultos y menores en dificultades</a:t>
            </a: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5292205" y="3650726"/>
            <a:ext cx="215795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Es fundamental observar, escuchar y conectar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1865365-E0D2-4F1C-94B2-26F808C53A89}"/>
              </a:ext>
            </a:extLst>
          </p:cNvPr>
          <p:cNvSpPr txBox="1"/>
          <p:nvPr/>
        </p:nvSpPr>
        <p:spPr>
          <a:xfrm>
            <a:off x="8171058" y="3650726"/>
            <a:ext cx="27851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Los PAP apoyan los objetivos de la gestión de casos</a:t>
            </a: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2403222" y="204041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5845402" y="204041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9037836" y="204041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774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4C3E947C-46BF-A782-AC42-4E551129BEBE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6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Cierre del módulo</a:t>
            </a:r>
          </a:p>
        </p:txBody>
      </p:sp>
    </p:spTree>
    <p:extLst>
      <p:ext uri="{BB962C8B-B14F-4D97-AF65-F5344CB8AC3E}">
        <p14:creationId xmlns:p14="http://schemas.microsoft.com/office/powerpoint/2010/main" val="18129889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Cierre del módulo 4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DA02A7A-8978-4EBA-DBFC-D259AC7F389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92B630AC-F90B-F611-DAC4-F7D9A5EEBAC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98ABA7F-57A6-2A2B-6AC7-93EA799997BB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A6E01EE-333B-AEB4-A244-F607978FFAE1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68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8CE513E-A8A4-A6FD-6E68-2CBA964BAB6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0C4C2AD-78C7-1856-A664-302CF0042E0A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1" name="Isosceles Triangle 30">
                <a:extLst>
                  <a:ext uri="{FF2B5EF4-FFF2-40B4-BE49-F238E27FC236}">
                    <a16:creationId xmlns:a16="http://schemas.microsoft.com/office/drawing/2014/main" id="{94115B84-530A-0C5A-CBDE-021A361C15F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0B9CF9C-360D-C22C-84D4-59D85A76D6B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50EBBD38-4EE2-16E9-2D3D-5773A86CFB84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Repaso de los objetivos de aprendizaje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8DB948E7-BB56-404E-92A1-99D17FBA5DB5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Reflexión y comentarios </a:t>
            </a: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22212E3D-9EE6-9BCD-D490-73B217C97DB4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</a:t>
            </a:r>
          </a:p>
        </p:txBody>
      </p:sp>
    </p:spTree>
    <p:extLst>
      <p:ext uri="{BB962C8B-B14F-4D97-AF65-F5344CB8AC3E}">
        <p14:creationId xmlns:p14="http://schemas.microsoft.com/office/powerpoint/2010/main" val="85736891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3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/>
              <a:t>Autocuidado</a:t>
            </a:r>
            <a:endParaRPr dirty="0"/>
          </a:p>
        </p:txBody>
      </p:sp>
      <p:sp>
        <p:nvSpPr>
          <p:cNvPr id="735" name="Google Shape;735;p31"/>
          <p:cNvSpPr txBox="1"/>
          <p:nvPr/>
        </p:nvSpPr>
        <p:spPr>
          <a:xfrm>
            <a:off x="8647545" y="3437143"/>
            <a:ext cx="2072639" cy="42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Cerrar</a:t>
            </a:r>
            <a:endParaRPr dirty="0"/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66306EDE-FCAC-91ED-7F5C-B86E91BD094D}"/>
              </a:ext>
            </a:extLst>
          </p:cNvPr>
          <p:cNvSpPr/>
          <p:nvPr/>
        </p:nvSpPr>
        <p:spPr>
          <a:xfrm>
            <a:off x="4674820" y="2453495"/>
            <a:ext cx="2842360" cy="2539419"/>
          </a:xfrm>
          <a:prstGeom prst="hear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Block Arc 6">
            <a:extLst>
              <a:ext uri="{FF2B5EF4-FFF2-40B4-BE49-F238E27FC236}">
                <a16:creationId xmlns:a16="http://schemas.microsoft.com/office/drawing/2014/main" id="{3C562D3D-F1D2-0719-8482-2D68B7EEA790}"/>
              </a:ext>
            </a:extLst>
          </p:cNvPr>
          <p:cNvSpPr/>
          <p:nvPr/>
        </p:nvSpPr>
        <p:spPr>
          <a:xfrm rot="10800000">
            <a:off x="5628782" y="3499014"/>
            <a:ext cx="934434" cy="752350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516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005E-F3FD-FCFE-EDBF-9880C8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Ejercicio de repaso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AB2F7D0-12E0-5EFC-48F2-947B55F28904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008EE2C3-6B58-ED62-A13A-F0606B1F740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BB707BE2-4E0D-B86D-3E0D-E3AA535AB461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7EB0F67-B901-A02F-8511-30F611DEAEB1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59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C9D8D91C-6F66-FD87-98B0-29C07BC5ED7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38E3663-2651-C74D-593E-95DA34A9038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41" name="Isosceles Triangle 40">
                <a:extLst>
                  <a:ext uri="{FF2B5EF4-FFF2-40B4-BE49-F238E27FC236}">
                    <a16:creationId xmlns:a16="http://schemas.microsoft.com/office/drawing/2014/main" id="{96CA17BD-93BF-91D2-E1E5-F74D4831D0E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453D255A-CAFD-D89F-A9BF-92D52971C6D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598DD43-5E5A-C663-9E08-2E6C731FEA6D}"/>
              </a:ext>
            </a:extLst>
          </p:cNvPr>
          <p:cNvGrpSpPr/>
          <p:nvPr/>
        </p:nvGrpSpPr>
        <p:grpSpPr>
          <a:xfrm>
            <a:off x="8046951" y="2421574"/>
            <a:ext cx="3052222" cy="2014851"/>
            <a:chOff x="1117849" y="1088408"/>
            <a:chExt cx="1615810" cy="1066638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E84046B-4AE0-E984-9E7F-4F8DBCE20DEE}"/>
                </a:ext>
              </a:extLst>
            </p:cNvPr>
            <p:cNvSpPr/>
            <p:nvPr/>
          </p:nvSpPr>
          <p:spPr>
            <a:xfrm>
              <a:off x="1117849" y="1247976"/>
              <a:ext cx="868969" cy="86896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BA3B7EE5-1093-C659-A15B-DC2CF58A80DB}"/>
                </a:ext>
              </a:extLst>
            </p:cNvPr>
            <p:cNvSpPr/>
            <p:nvPr/>
          </p:nvSpPr>
          <p:spPr>
            <a:xfrm rot="16920400">
              <a:off x="1744786" y="1658267"/>
              <a:ext cx="276225" cy="402245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217CFA7F-5CE4-2E51-E628-7E5FB07F8C2A}"/>
                </a:ext>
              </a:extLst>
            </p:cNvPr>
            <p:cNvSpPr/>
            <p:nvPr/>
          </p:nvSpPr>
          <p:spPr>
            <a:xfrm>
              <a:off x="1752136" y="1088408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Arc 48">
              <a:extLst>
                <a:ext uri="{FF2B5EF4-FFF2-40B4-BE49-F238E27FC236}">
                  <a16:creationId xmlns:a16="http://schemas.microsoft.com/office/drawing/2014/main" id="{0DBE36B0-7326-D301-DF24-4C68076B036E}"/>
                </a:ext>
              </a:extLst>
            </p:cNvPr>
            <p:cNvSpPr/>
            <p:nvPr/>
          </p:nvSpPr>
          <p:spPr>
            <a:xfrm>
              <a:off x="1922891" y="1344278"/>
              <a:ext cx="810768" cy="810768"/>
            </a:xfrm>
            <a:prstGeom prst="arc">
              <a:avLst>
                <a:gd name="adj1" fmla="val 3433714"/>
                <a:gd name="adj2" fmla="val 8630925"/>
              </a:avLst>
            </a:prstGeom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E079E73-FE41-A037-09D4-746E675E2962}"/>
              </a:ext>
            </a:extLst>
          </p:cNvPr>
          <p:cNvGrpSpPr/>
          <p:nvPr/>
        </p:nvGrpSpPr>
        <p:grpSpPr>
          <a:xfrm>
            <a:off x="3301565" y="2421574"/>
            <a:ext cx="3409348" cy="1967553"/>
            <a:chOff x="461917" y="4156886"/>
            <a:chExt cx="1837692" cy="10605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76313C7-7157-5F0D-3D62-506A2C4E5286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34132FA-364F-9B5F-C2F1-E459A8391638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CB780DA-41A4-57F6-3B76-03298B19F117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Arc 53">
              <a:extLst>
                <a:ext uri="{FF2B5EF4-FFF2-40B4-BE49-F238E27FC236}">
                  <a16:creationId xmlns:a16="http://schemas.microsoft.com/office/drawing/2014/main" id="{D271CF82-8A60-F7BF-D407-CD7A691BA466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60A89F1A-EB4A-085C-BE39-ED70DE7EA95A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76200" cap="rnd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4B92AA2-95BC-DED1-8CB6-55E94DA8557A}"/>
              </a:ext>
            </a:extLst>
          </p:cNvPr>
          <p:cNvGrpSpPr/>
          <p:nvPr/>
        </p:nvGrpSpPr>
        <p:grpSpPr>
          <a:xfrm>
            <a:off x="1585266" y="2701663"/>
            <a:ext cx="1715328" cy="1639695"/>
            <a:chOff x="4298290" y="1721054"/>
            <a:chExt cx="2660325" cy="2713796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81B4D07D-3C73-05FC-ACAF-2A57F584982A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073529F5-5F31-BA96-3C79-7949C0553F8B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lowchart: Terminator 58">
              <a:extLst>
                <a:ext uri="{FF2B5EF4-FFF2-40B4-BE49-F238E27FC236}">
                  <a16:creationId xmlns:a16="http://schemas.microsoft.com/office/drawing/2014/main" id="{C9786A3E-99E7-CC09-38F1-5F6370EC63AD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lowchart: Terminator 59">
              <a:extLst>
                <a:ext uri="{FF2B5EF4-FFF2-40B4-BE49-F238E27FC236}">
                  <a16:creationId xmlns:a16="http://schemas.microsoft.com/office/drawing/2014/main" id="{8D5606F0-2C39-2FC4-F38C-9D175BA03A47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8B73E512-3781-58FC-94CA-F881CB45E318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353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59AD579E-F259-4576-99FA-4DBE2359AF3E}"/>
              </a:ext>
            </a:extLst>
          </p:cNvPr>
          <p:cNvSpPr txBox="1"/>
          <p:nvPr/>
        </p:nvSpPr>
        <p:spPr>
          <a:xfrm>
            <a:off x="8559745" y="2804819"/>
            <a:ext cx="2862562" cy="3366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</a:pPr>
            <a:endParaRPr lang="es-ES_tradnl" sz="16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72">
            <a:extLst>
              <a:ext uri="{FF2B5EF4-FFF2-40B4-BE49-F238E27FC236}">
                <a16:creationId xmlns:a16="http://schemas.microsoft.com/office/drawing/2014/main" id="{ABF1BE83-3A9F-7E78-0589-A58EBB64CF76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2</a:t>
            </a:r>
          </a:p>
          <a:p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¿Qué entendemos por salud mental y bienestar? </a:t>
            </a:r>
          </a:p>
        </p:txBody>
      </p:sp>
    </p:spTree>
    <p:extLst>
      <p:ext uri="{BB962C8B-B14F-4D97-AF65-F5344CB8AC3E}">
        <p14:creationId xmlns:p14="http://schemas.microsoft.com/office/powerpoint/2010/main" val="343116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4907FA-9916-550D-EA39-E3E3AF4C4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079" y="53463"/>
            <a:ext cx="10515600" cy="868968"/>
          </a:xfrm>
        </p:spPr>
        <p:txBody>
          <a:bodyPr>
            <a:normAutofit/>
          </a:bodyPr>
          <a:lstStyle/>
          <a:p>
            <a:r>
              <a:rPr lang="es-ES_tradnl" sz="3000" dirty="0"/>
              <a:t>Nube de palabras: salud mental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E5AD63C-26CD-8BBB-A466-1D5C3103F1F7}"/>
              </a:ext>
            </a:extLst>
          </p:cNvPr>
          <p:cNvGrpSpPr/>
          <p:nvPr/>
        </p:nvGrpSpPr>
        <p:grpSpPr>
          <a:xfrm>
            <a:off x="1617633" y="1488984"/>
            <a:ext cx="9393268" cy="4603927"/>
            <a:chOff x="1153159" y="1447800"/>
            <a:chExt cx="10167763" cy="4983531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A3D5CE2-B95D-29C8-64B3-2A3E5D71EE80}"/>
                </a:ext>
              </a:extLst>
            </p:cNvPr>
            <p:cNvSpPr/>
            <p:nvPr/>
          </p:nvSpPr>
          <p:spPr>
            <a:xfrm>
              <a:off x="3230880" y="2394604"/>
              <a:ext cx="1320800" cy="1320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B97E294-61AD-6EA4-C08D-117BBA3DC955}"/>
                </a:ext>
              </a:extLst>
            </p:cNvPr>
            <p:cNvSpPr/>
            <p:nvPr/>
          </p:nvSpPr>
          <p:spPr>
            <a:xfrm>
              <a:off x="4104639" y="1654745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0C41B8-E592-57DB-26D2-DE387569AFE0}"/>
                </a:ext>
              </a:extLst>
            </p:cNvPr>
            <p:cNvSpPr/>
            <p:nvPr/>
          </p:nvSpPr>
          <p:spPr>
            <a:xfrm>
              <a:off x="5273040" y="144780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0265DE4-B3C1-41B1-65EA-6FD25E6D174F}"/>
                </a:ext>
              </a:extLst>
            </p:cNvPr>
            <p:cNvSpPr/>
            <p:nvPr/>
          </p:nvSpPr>
          <p:spPr>
            <a:xfrm>
              <a:off x="1153159" y="2140014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56D67-7DD9-18AC-935E-FECB3FAB054F}"/>
                </a:ext>
              </a:extLst>
            </p:cNvPr>
            <p:cNvSpPr/>
            <p:nvPr/>
          </p:nvSpPr>
          <p:spPr>
            <a:xfrm>
              <a:off x="2730498" y="3582169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EFF5328-42A4-81F4-821A-E817FB77C3AF}"/>
                </a:ext>
              </a:extLst>
            </p:cNvPr>
            <p:cNvSpPr/>
            <p:nvPr/>
          </p:nvSpPr>
          <p:spPr>
            <a:xfrm>
              <a:off x="6781801" y="3820211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43B19CB-C2A3-B585-6C2A-B519C7B232A3}"/>
                </a:ext>
              </a:extLst>
            </p:cNvPr>
            <p:cNvSpPr/>
            <p:nvPr/>
          </p:nvSpPr>
          <p:spPr>
            <a:xfrm>
              <a:off x="4455032" y="452120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93F1A79-2A2B-D604-B6E4-7EC1EC67EFC0}"/>
                </a:ext>
              </a:extLst>
            </p:cNvPr>
            <p:cNvSpPr/>
            <p:nvPr/>
          </p:nvSpPr>
          <p:spPr>
            <a:xfrm>
              <a:off x="7704902" y="2171082"/>
              <a:ext cx="1320800" cy="1320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4045A4D-F707-E0B0-2E14-140286AE151E}"/>
                </a:ext>
              </a:extLst>
            </p:cNvPr>
            <p:cNvSpPr/>
            <p:nvPr/>
          </p:nvSpPr>
          <p:spPr>
            <a:xfrm>
              <a:off x="5812727" y="4092966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C18E121-544E-A86E-AEB6-B92AF5A068D2}"/>
                </a:ext>
              </a:extLst>
            </p:cNvPr>
            <p:cNvSpPr/>
            <p:nvPr/>
          </p:nvSpPr>
          <p:spPr>
            <a:xfrm>
              <a:off x="4414521" y="2602295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701A476-9A75-FF5B-D2F7-84E0AB1D692D}"/>
                </a:ext>
              </a:extLst>
            </p:cNvPr>
            <p:cNvSpPr/>
            <p:nvPr/>
          </p:nvSpPr>
          <p:spPr>
            <a:xfrm>
              <a:off x="3445447" y="3625786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060443-98E2-9A30-D4F9-09C71B065D81}"/>
                </a:ext>
              </a:extLst>
            </p:cNvPr>
            <p:cNvSpPr/>
            <p:nvPr/>
          </p:nvSpPr>
          <p:spPr>
            <a:xfrm>
              <a:off x="8709802" y="205237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6307A82-A4B3-38B9-0ADD-5B468117D78D}"/>
                </a:ext>
              </a:extLst>
            </p:cNvPr>
            <p:cNvSpPr/>
            <p:nvPr/>
          </p:nvSpPr>
          <p:spPr>
            <a:xfrm>
              <a:off x="8709802" y="390108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0CFEFB-5A25-D061-80C1-EF72F2FD4ABC}"/>
                </a:ext>
              </a:extLst>
            </p:cNvPr>
            <p:cNvSpPr/>
            <p:nvPr/>
          </p:nvSpPr>
          <p:spPr>
            <a:xfrm>
              <a:off x="6701177" y="2569549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3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C9C8B70-9CE4-E29B-EE35-0847B76FD9A9}"/>
                </a:ext>
              </a:extLst>
            </p:cNvPr>
            <p:cNvSpPr/>
            <p:nvPr/>
          </p:nvSpPr>
          <p:spPr>
            <a:xfrm>
              <a:off x="1747092" y="399914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F51163C-64C1-ADCB-BDCF-B7596E053F50}"/>
                </a:ext>
              </a:extLst>
            </p:cNvPr>
            <p:cNvSpPr/>
            <p:nvPr/>
          </p:nvSpPr>
          <p:spPr>
            <a:xfrm>
              <a:off x="3282884" y="280924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F00F2AE-82B7-77E2-6BA1-639BF936A7C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EF9462DA-1F03-537F-BD4C-9409034E164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75FEC4D-DCD8-2386-6332-68E4956D61F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880238-3725-6D96-C2ED-28110D7549B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3D8450D-7E5A-4606-4AF4-8628A2BC34AF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A0B438D-503F-6C6A-4F28-DDDACBE077B1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87ADADB1-8E30-BE9F-0D4D-B460EE62C621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5FE32FB-52DC-80DE-A3F3-BE8F64A7710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4712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Salud mental y bienestar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CF88415-7190-246C-E363-EF7A447B0BBC}"/>
              </a:ext>
            </a:extLst>
          </p:cNvPr>
          <p:cNvSpPr/>
          <p:nvPr/>
        </p:nvSpPr>
        <p:spPr>
          <a:xfrm>
            <a:off x="5153892" y="2064184"/>
            <a:ext cx="2951898" cy="286500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3CCECE0-1864-4FDE-1D2B-665725ACD7E8}"/>
              </a:ext>
            </a:extLst>
          </p:cNvPr>
          <p:cNvGrpSpPr/>
          <p:nvPr/>
        </p:nvGrpSpPr>
        <p:grpSpPr>
          <a:xfrm>
            <a:off x="5819425" y="1843879"/>
            <a:ext cx="1620831" cy="3297198"/>
            <a:chOff x="6292281" y="3188629"/>
            <a:chExt cx="950012" cy="179916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97E9267-7AD6-EB5A-BE49-EB2A1F84A3CE}"/>
                </a:ext>
              </a:extLst>
            </p:cNvPr>
            <p:cNvGrpSpPr/>
            <p:nvPr/>
          </p:nvGrpSpPr>
          <p:grpSpPr>
            <a:xfrm>
              <a:off x="6292281" y="3188629"/>
              <a:ext cx="950012" cy="1799163"/>
              <a:chOff x="7838339" y="2226754"/>
              <a:chExt cx="1969639" cy="3730164"/>
            </a:xfrm>
            <a:grpFill/>
          </p:grpSpPr>
          <p:sp>
            <p:nvSpPr>
              <p:cNvPr id="8" name="Round Same Side Corner Rectangle 3">
                <a:extLst>
                  <a:ext uri="{FF2B5EF4-FFF2-40B4-BE49-F238E27FC236}">
                    <a16:creationId xmlns:a16="http://schemas.microsoft.com/office/drawing/2014/main" id="{BECB2273-ED01-9A5B-DEAF-F00EE2BDDA09}"/>
                  </a:ext>
                </a:extLst>
              </p:cNvPr>
              <p:cNvSpPr/>
              <p:nvPr/>
            </p:nvSpPr>
            <p:spPr>
              <a:xfrm>
                <a:off x="8212525" y="3545356"/>
                <a:ext cx="1224623" cy="2411562"/>
              </a:xfrm>
              <a:prstGeom prst="round2SameRect">
                <a:avLst>
                  <a:gd name="adj1" fmla="val 41871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0AF6C011-D78F-8D54-E55B-FD47ADE398F8}"/>
                  </a:ext>
                </a:extLst>
              </p:cNvPr>
              <p:cNvSpPr/>
              <p:nvPr/>
            </p:nvSpPr>
            <p:spPr>
              <a:xfrm>
                <a:off x="8212539" y="2226754"/>
                <a:ext cx="1238543" cy="123854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0D5D638F-0039-8C14-073C-D9BB035FE897}"/>
                  </a:ext>
                </a:extLst>
              </p:cNvPr>
              <p:cNvGrpSpPr/>
              <p:nvPr/>
            </p:nvGrpSpPr>
            <p:grpSpPr>
              <a:xfrm rot="507905">
                <a:off x="7838339" y="3815940"/>
                <a:ext cx="553322" cy="1525212"/>
                <a:chOff x="7916671" y="3937945"/>
                <a:chExt cx="553322" cy="1525212"/>
              </a:xfrm>
              <a:grpFill/>
            </p:grpSpPr>
            <p:sp>
              <p:nvSpPr>
                <p:cNvPr id="15" name="Round Same Side Corner Rectangle 25">
                  <a:extLst>
                    <a:ext uri="{FF2B5EF4-FFF2-40B4-BE49-F238E27FC236}">
                      <a16:creationId xmlns:a16="http://schemas.microsoft.com/office/drawing/2014/main" id="{AB895EDE-294D-C5B2-481D-E17FFDD01798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3F022A7-C699-2403-4A51-0FEE695AB110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8861D64-85B6-6BD6-61EB-5F811BB39CD3}"/>
                  </a:ext>
                </a:extLst>
              </p:cNvPr>
              <p:cNvGrpSpPr/>
              <p:nvPr/>
            </p:nvGrpSpPr>
            <p:grpSpPr>
              <a:xfrm rot="21105829" flipH="1">
                <a:off x="9243874" y="3806245"/>
                <a:ext cx="564104" cy="1525212"/>
                <a:chOff x="7916671" y="3937945"/>
                <a:chExt cx="553322" cy="1525212"/>
              </a:xfrm>
              <a:grpFill/>
            </p:grpSpPr>
            <p:sp>
              <p:nvSpPr>
                <p:cNvPr id="13" name="Round Same Side Corner Rectangle 25">
                  <a:extLst>
                    <a:ext uri="{FF2B5EF4-FFF2-40B4-BE49-F238E27FC236}">
                      <a16:creationId xmlns:a16="http://schemas.microsoft.com/office/drawing/2014/main" id="{48203D3E-6A71-A83C-4038-965E2E40F333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CD5A26EC-29BA-5160-7D91-8AD6268537B3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6" name="Heart 5">
              <a:extLst>
                <a:ext uri="{FF2B5EF4-FFF2-40B4-BE49-F238E27FC236}">
                  <a16:creationId xmlns:a16="http://schemas.microsoft.com/office/drawing/2014/main" id="{E9BE1F1D-3D18-B635-EE2B-9EA8CAD92552}"/>
                </a:ext>
              </a:extLst>
            </p:cNvPr>
            <p:cNvSpPr/>
            <p:nvPr/>
          </p:nvSpPr>
          <p:spPr>
            <a:xfrm>
              <a:off x="6737059" y="3959422"/>
              <a:ext cx="385258" cy="321207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-Shape 6">
              <a:extLst>
                <a:ext uri="{FF2B5EF4-FFF2-40B4-BE49-F238E27FC236}">
                  <a16:creationId xmlns:a16="http://schemas.microsoft.com/office/drawing/2014/main" id="{782FC88F-01E2-73C3-D36A-0375C9FA044B}"/>
                </a:ext>
              </a:extLst>
            </p:cNvPr>
            <p:cNvSpPr/>
            <p:nvPr/>
          </p:nvSpPr>
          <p:spPr>
            <a:xfrm rot="18361091">
              <a:off x="6872538" y="4086604"/>
              <a:ext cx="143017" cy="72785"/>
            </a:xfrm>
            <a:prstGeom prst="corner">
              <a:avLst>
                <a:gd name="adj1" fmla="val 42208"/>
                <a:gd name="adj2" fmla="val 433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53285C8-C158-434E-F5BA-3DF803AAA4C6}"/>
              </a:ext>
            </a:extLst>
          </p:cNvPr>
          <p:cNvSpPr txBox="1"/>
          <p:nvPr/>
        </p:nvSpPr>
        <p:spPr>
          <a:xfrm>
            <a:off x="838200" y="5476813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Adaptación de OMS, (2022), Salud mental. </a:t>
            </a:r>
            <a:b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400" i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https://www.who.int/news-room/fact-sheets/detail/mental-health-strengthening-our-response</a:t>
            </a:r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CEE0-5295-E3D0-DE5F-D0698E86E17D}"/>
              </a:ext>
            </a:extLst>
          </p:cNvPr>
          <p:cNvSpPr txBox="1"/>
          <p:nvPr/>
        </p:nvSpPr>
        <p:spPr>
          <a:xfrm>
            <a:off x="838200" y="1746946"/>
            <a:ext cx="574006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</a:t>
            </a:r>
            <a:r>
              <a:rPr lang="es-ES_tradnl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SALUD MENTAL SE REFIERE A...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187E05-752F-E034-C160-2566C6AE0415}"/>
              </a:ext>
            </a:extLst>
          </p:cNvPr>
          <p:cNvSpPr txBox="1"/>
          <p:nvPr/>
        </p:nvSpPr>
        <p:spPr>
          <a:xfrm>
            <a:off x="838200" y="2409526"/>
            <a:ext cx="430083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Gozar 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bienestar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mental 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(psicológico, emocional) y a nivel social, lo que –en el caso de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un/a </a:t>
            </a:r>
            <a:r>
              <a:rPr lang="es-ES_tradnl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niño/a– permite que desarrolle su potencial, sepa hacer frente a diversas situaciones en la vida y que pueda hacer algo positivo por su familia y comunidad...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283A02D-A013-1DF3-DBF8-C320E20389B0}"/>
              </a:ext>
            </a:extLst>
          </p:cNvPr>
          <p:cNvSpPr txBox="1"/>
          <p:nvPr/>
        </p:nvSpPr>
        <p:spPr>
          <a:xfrm>
            <a:off x="8674571" y="2409526"/>
            <a:ext cx="2951897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...más que a </a:t>
            </a:r>
            <a:r>
              <a:rPr lang="es-ES_tradnl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sufrir </a:t>
            </a:r>
            <a:r>
              <a:rPr lang="es-ES_tradnl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enfermedad mental como la depresión, ansiedad, la adicción y/o el abuso de sustancias, etc.</a:t>
            </a:r>
            <a:endParaRPr lang="es-ES_tradnl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66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6065</TotalTime>
  <Words>10907</Words>
  <Application>Microsoft Office PowerPoint</Application>
  <PresentationFormat>Widescreen</PresentationFormat>
  <Paragraphs>1003</Paragraphs>
  <Slides>58</Slides>
  <Notes>58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8" baseType="lpstr">
      <vt:lpstr>Arial</vt:lpstr>
      <vt:lpstr>Britannic Bold</vt:lpstr>
      <vt:lpstr>Calibri</vt:lpstr>
      <vt:lpstr>Calibri Light</vt:lpstr>
      <vt:lpstr>Garamond</vt:lpstr>
      <vt:lpstr>Helvetica Neue</vt:lpstr>
      <vt:lpstr>system-ui</vt:lpstr>
      <vt:lpstr>-webkit-standard</vt:lpstr>
      <vt:lpstr>Wingdings</vt:lpstr>
      <vt:lpstr>Office Theme</vt:lpstr>
      <vt:lpstr>PowerPoint Presentation</vt:lpstr>
      <vt:lpstr>PowerPoint Presentation</vt:lpstr>
      <vt:lpstr>Objetivo del módulo</vt:lpstr>
      <vt:lpstr>Agenda</vt:lpstr>
      <vt:lpstr>Objetivos de aprendizaje</vt:lpstr>
      <vt:lpstr>Ejercicio de repaso</vt:lpstr>
      <vt:lpstr>PowerPoint Presentation</vt:lpstr>
      <vt:lpstr>Nube de palabras: salud mental</vt:lpstr>
      <vt:lpstr>Salud mental y bienestar</vt:lpstr>
      <vt:lpstr>Psicosocial</vt:lpstr>
      <vt:lpstr>El enfoque socioecológico</vt:lpstr>
      <vt:lpstr>Edad y etapa de desarrollo</vt:lpstr>
      <vt:lpstr>Importancia del apego en la infancia</vt:lpstr>
      <vt:lpstr>Importancia del apego en la infancia</vt:lpstr>
      <vt:lpstr>Salud mental y apoyo psicosocial: términos</vt:lpstr>
      <vt:lpstr>Apoyo psicosocial en salud mental</vt:lpstr>
      <vt:lpstr>Puntos clave de aprendizaje</vt:lpstr>
      <vt:lpstr>PowerPoint Presentation</vt:lpstr>
      <vt:lpstr>El impacto de las crisis humanitarias</vt:lpstr>
      <vt:lpstr>Salud mental y malestar emocional</vt:lpstr>
      <vt:lpstr>El estrés y la angustia</vt:lpstr>
      <vt:lpstr>El estrés y la angustia</vt:lpstr>
      <vt:lpstr>El estrés y la angustia</vt:lpstr>
      <vt:lpstr>La angustia y el estrés en los niños, niñas y adolescentes</vt:lpstr>
      <vt:lpstr>PowerPoint Presentation</vt:lpstr>
      <vt:lpstr>Norma 10</vt:lpstr>
      <vt:lpstr>Necesidades en materia de salud mental y apoyo psicosocial</vt:lpstr>
      <vt:lpstr>El rol del asistente social en la prestación de servicios de SMAPS</vt:lpstr>
      <vt:lpstr>El rol del asistente social en la prestación de servicios de SMAPS</vt:lpstr>
      <vt:lpstr>El rol del asistente social en la prestación de servicios de SMAPS</vt:lpstr>
      <vt:lpstr>Padres o cuidadores angustiados</vt:lpstr>
      <vt:lpstr>PowerPoint Presentation</vt:lpstr>
      <vt:lpstr>Puntos clave de aprendizaje</vt:lpstr>
      <vt:lpstr>PowerPoint Presentation</vt:lpstr>
      <vt:lpstr>Debate en grupo</vt:lpstr>
      <vt:lpstr>Competencias en SMAPS </vt:lpstr>
      <vt:lpstr> Competencias en SMAPS: Responder con empatía</vt:lpstr>
      <vt:lpstr>Comunicarse con empatía</vt:lpstr>
      <vt:lpstr>Juego de rol</vt:lpstr>
      <vt:lpstr> Competencias en SMAPS: Responder con empatía</vt:lpstr>
      <vt:lpstr> Competencias en SMAPS: Responder con empatía</vt:lpstr>
      <vt:lpstr>Competencias en SMAPS: Actitud centrada en el/la menor</vt:lpstr>
      <vt:lpstr>Competencias en SMAPS: Actitudes centrada en el/la menor</vt:lpstr>
      <vt:lpstr>Competencias en SMAPS: Apoyar la toma de decisiones</vt:lpstr>
      <vt:lpstr>Competencias en SMAPS: Apoyar la toma de decisiones</vt:lpstr>
      <vt:lpstr>PowerPoint Presentation</vt:lpstr>
      <vt:lpstr>Primeros auxilios psicológicos</vt:lpstr>
      <vt:lpstr>¿Qué son los Primeros Auxilios Psicológicos (PAP)?</vt:lpstr>
      <vt:lpstr>Acciones clave</vt:lpstr>
      <vt:lpstr>Acciones clave: Observar</vt:lpstr>
      <vt:lpstr>Acciones clave: Escuchar</vt:lpstr>
      <vt:lpstr>Acciones clave: Escuchar</vt:lpstr>
      <vt:lpstr>Acciones clave: Conectar</vt:lpstr>
      <vt:lpstr>Acciones clave: Conectar</vt:lpstr>
      <vt:lpstr>Puntos clave de aprendizaje</vt:lpstr>
      <vt:lpstr>PowerPoint Presentation</vt:lpstr>
      <vt:lpstr>Cierre del módulo 4</vt:lpstr>
      <vt:lpstr>Autocuidado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keywords>, docId:FB6B565FF0EE8CAAE7730243BB2C6575</cp:keywords>
  <cp:lastModifiedBy>Ilse Van der Straeten</cp:lastModifiedBy>
  <cp:revision>88</cp:revision>
  <dcterms:created xsi:type="dcterms:W3CDTF">2023-02-13T10:28:12Z</dcterms:created>
  <dcterms:modified xsi:type="dcterms:W3CDTF">2023-04-05T15:44:08Z</dcterms:modified>
</cp:coreProperties>
</file>