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3"/>
  </p:notesMasterIdLst>
  <p:handoutMasterIdLst>
    <p:handoutMasterId r:id="rId54"/>
  </p:handoutMasterIdLst>
  <p:sldIdLst>
    <p:sldId id="326" r:id="rId2"/>
    <p:sldId id="329" r:id="rId3"/>
    <p:sldId id="337" r:id="rId4"/>
    <p:sldId id="339" r:id="rId5"/>
    <p:sldId id="330" r:id="rId6"/>
    <p:sldId id="2895" r:id="rId7"/>
    <p:sldId id="756" r:id="rId8"/>
    <p:sldId id="332" r:id="rId9"/>
    <p:sldId id="757" r:id="rId10"/>
    <p:sldId id="343" r:id="rId11"/>
    <p:sldId id="2826" r:id="rId12"/>
    <p:sldId id="2900" r:id="rId13"/>
    <p:sldId id="2889" r:id="rId14"/>
    <p:sldId id="2874" r:id="rId15"/>
    <p:sldId id="2896" r:id="rId16"/>
    <p:sldId id="2883" r:id="rId17"/>
    <p:sldId id="367" r:id="rId18"/>
    <p:sldId id="2885" r:id="rId19"/>
    <p:sldId id="358" r:id="rId20"/>
    <p:sldId id="359" r:id="rId21"/>
    <p:sldId id="354" r:id="rId22"/>
    <p:sldId id="355" r:id="rId23"/>
    <p:sldId id="2887" r:id="rId24"/>
    <p:sldId id="356" r:id="rId25"/>
    <p:sldId id="2878" r:id="rId26"/>
    <p:sldId id="2897" r:id="rId27"/>
    <p:sldId id="383" r:id="rId28"/>
    <p:sldId id="360" r:id="rId29"/>
    <p:sldId id="2879" r:id="rId30"/>
    <p:sldId id="361" r:id="rId31"/>
    <p:sldId id="762" r:id="rId32"/>
    <p:sldId id="362" r:id="rId33"/>
    <p:sldId id="363" r:id="rId34"/>
    <p:sldId id="2880" r:id="rId35"/>
    <p:sldId id="365" r:id="rId36"/>
    <p:sldId id="334" r:id="rId37"/>
    <p:sldId id="2886" r:id="rId38"/>
    <p:sldId id="2898" r:id="rId39"/>
    <p:sldId id="2890" r:id="rId40"/>
    <p:sldId id="2892" r:id="rId41"/>
    <p:sldId id="2893" r:id="rId42"/>
    <p:sldId id="348" r:id="rId43"/>
    <p:sldId id="340" r:id="rId44"/>
    <p:sldId id="2899" r:id="rId45"/>
    <p:sldId id="2901" r:id="rId46"/>
    <p:sldId id="2894" r:id="rId47"/>
    <p:sldId id="2902" r:id="rId48"/>
    <p:sldId id="342" r:id="rId49"/>
    <p:sldId id="429" r:id="rId50"/>
    <p:sldId id="743" r:id="rId51"/>
    <p:sldId id="2882" r:id="rId52"/>
  </p:sldIdLst>
  <p:sldSz cx="12192000" cy="6858000"/>
  <p:notesSz cx="7099300" cy="10234613"/>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Comunicación con menores: niños, niñas y adolescentes&#10;Comunicación con menores: niños, niñas y adolescentes" id="{A91CBBF5-0871-4DA0-8542-9F95E8991C02}">
          <p14:sldIdLst>
            <p14:sldId id="326"/>
          </p14:sldIdLst>
        </p14:section>
        <p14:section name="Sesión 1" id="{AC8E5627-0253-43D2-AF01-D74EA009AACB}">
          <p14:sldIdLst>
            <p14:sldId id="329"/>
            <p14:sldId id="337"/>
            <p14:sldId id="339"/>
            <p14:sldId id="330"/>
            <p14:sldId id="2895"/>
            <p14:sldId id="756"/>
            <p14:sldId id="332"/>
            <p14:sldId id="757"/>
          </p14:sldIdLst>
        </p14:section>
        <p14:section name="Sesión 2" id="{D1EDC2BC-D553-47DA-ADC2-68E8C346C6B6}">
          <p14:sldIdLst>
            <p14:sldId id="343"/>
            <p14:sldId id="2826"/>
            <p14:sldId id="2900"/>
            <p14:sldId id="2889"/>
            <p14:sldId id="2874"/>
            <p14:sldId id="2896"/>
            <p14:sldId id="2883"/>
            <p14:sldId id="367"/>
            <p14:sldId id="2885"/>
            <p14:sldId id="358"/>
          </p14:sldIdLst>
        </p14:section>
        <p14:section name="Sesión 3" id="{3D771729-1D1A-4054-BD81-C9A05D4324EB}">
          <p14:sldIdLst>
            <p14:sldId id="359"/>
            <p14:sldId id="354"/>
            <p14:sldId id="355"/>
            <p14:sldId id="2887"/>
            <p14:sldId id="356"/>
            <p14:sldId id="2878"/>
            <p14:sldId id="2897"/>
            <p14:sldId id="383"/>
            <p14:sldId id="360"/>
            <p14:sldId id="2879"/>
            <p14:sldId id="361"/>
            <p14:sldId id="762"/>
            <p14:sldId id="362"/>
            <p14:sldId id="363"/>
            <p14:sldId id="2880"/>
            <p14:sldId id="365"/>
          </p14:sldIdLst>
        </p14:section>
        <p14:section name="Sesión 4" id="{B7C73639-7464-458A-9073-6CE2D1B2763B}">
          <p14:sldIdLst>
            <p14:sldId id="334"/>
            <p14:sldId id="2886"/>
            <p14:sldId id="2898"/>
            <p14:sldId id="2890"/>
            <p14:sldId id="2892"/>
            <p14:sldId id="2893"/>
            <p14:sldId id="348"/>
            <p14:sldId id="340"/>
            <p14:sldId id="2899"/>
            <p14:sldId id="2901"/>
            <p14:sldId id="2894"/>
            <p14:sldId id="2902"/>
            <p14:sldId id="342"/>
          </p14:sldIdLst>
        </p14:section>
        <p14:section name="Sesión 5" id="{B5AF965D-6398-4016-8588-1114262071FD}">
          <p14:sldIdLst>
            <p14:sldId id="429"/>
            <p14:sldId id="743"/>
            <p14:sldId id="288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6EC714-8382-DEDA-363D-064BEB13D0B0}" name="Crystal Stewart" initials="CS" userId="GKZZVnRSUXtTMPrb39Zri5wg64SiJQpaNi8UeT9rgak=" providerId="None"/>
  <p188:author id="{2BA547FE-46EF-BB21-D252-B02F0AE3AB5E}" name="Ilse Van der Straeten" initials="IVdS" userId="Ilse Van der Straet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728" autoAdjust="0"/>
    <p:restoredTop sz="86066" autoAdjust="0"/>
  </p:normalViewPr>
  <p:slideViewPr>
    <p:cSldViewPr snapToGrid="0">
      <p:cViewPr varScale="1">
        <p:scale>
          <a:sx n="64" d="100"/>
          <a:sy n="64" d="100"/>
        </p:scale>
        <p:origin x="813" y="45"/>
      </p:cViewPr>
      <p:guideLst/>
    </p:cSldViewPr>
  </p:slideViewPr>
  <p:notesTextViewPr>
    <p:cViewPr>
      <p:scale>
        <a:sx n="1" d="1"/>
        <a:sy n="1" d="1"/>
      </p:scale>
      <p:origin x="0" y="0"/>
    </p:cViewPr>
  </p:notesTextViewPr>
  <p:sorterViewPr>
    <p:cViewPr>
      <p:scale>
        <a:sx n="50" d="100"/>
        <a:sy n="50" d="100"/>
      </p:scale>
      <p:origin x="0" y="0"/>
    </p:cViewPr>
  </p:sorterViewPr>
  <p:notesViewPr>
    <p:cSldViewPr snapToGrid="0">
      <p:cViewPr varScale="1">
        <p:scale>
          <a:sx n="50" d="100"/>
          <a:sy n="50" d="100"/>
        </p:scale>
        <p:origin x="2673" y="45"/>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microsoft.com/office/2018/10/relationships/authors" Target="author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0D94D2-F06F-70DD-F329-7547419DF176}"/>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CA" dirty="0"/>
          </a:p>
        </p:txBody>
      </p:sp>
      <p:sp>
        <p:nvSpPr>
          <p:cNvPr id="3" name="Date Placeholder 2">
            <a:extLst>
              <a:ext uri="{FF2B5EF4-FFF2-40B4-BE49-F238E27FC236}">
                <a16:creationId xmlns:a16="http://schemas.microsoft.com/office/drawing/2014/main" id="{9B93469D-2456-3DDD-FDC6-DC8F83FDE3D2}"/>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CB1D1D50-55AC-477C-8D22-C0F986AD98B7}" type="datetimeFigureOut">
              <a:rPr lang="en-CA" smtClean="0"/>
              <a:t>2023-04-05</a:t>
            </a:fld>
            <a:endParaRPr lang="en-CA" dirty="0"/>
          </a:p>
        </p:txBody>
      </p:sp>
      <p:sp>
        <p:nvSpPr>
          <p:cNvPr id="4" name="Footer Placeholder 3">
            <a:extLst>
              <a:ext uri="{FF2B5EF4-FFF2-40B4-BE49-F238E27FC236}">
                <a16:creationId xmlns:a16="http://schemas.microsoft.com/office/drawing/2014/main" id="{751A78AC-677C-10EF-44F6-F7633B5EDFFF}"/>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CA" dirty="0"/>
          </a:p>
        </p:txBody>
      </p:sp>
      <p:sp>
        <p:nvSpPr>
          <p:cNvPr id="5" name="Slide Number Placeholder 4">
            <a:extLst>
              <a:ext uri="{FF2B5EF4-FFF2-40B4-BE49-F238E27FC236}">
                <a16:creationId xmlns:a16="http://schemas.microsoft.com/office/drawing/2014/main" id="{1D9E6576-B5F3-2347-ADFA-2B4E41F3206B}"/>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851D1419-5F84-4BDA-9FA7-449E434F2648}" type="slidenum">
              <a:rPr lang="en-CA" smtClean="0"/>
              <a:t>‹#›</a:t>
            </a:fld>
            <a:endParaRPr lang="en-CA" dirty="0"/>
          </a:p>
        </p:txBody>
      </p:sp>
    </p:spTree>
    <p:extLst>
      <p:ext uri="{BB962C8B-B14F-4D97-AF65-F5344CB8AC3E}">
        <p14:creationId xmlns:p14="http://schemas.microsoft.com/office/powerpoint/2010/main" val="1446192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Notes Placeholder 7">
            <a:extLst>
              <a:ext uri="{FF2B5EF4-FFF2-40B4-BE49-F238E27FC236}">
                <a16:creationId xmlns:a16="http://schemas.microsoft.com/office/drawing/2014/main" id="{9327F555-3B3C-4066-B2FE-F78045126289}"/>
              </a:ext>
            </a:extLst>
          </p:cNvPr>
          <p:cNvSpPr>
            <a:spLocks noGrp="1"/>
          </p:cNvSpPr>
          <p:nvPr>
            <p:ph type="body" sz="quarter" idx="3"/>
          </p:nvPr>
        </p:nvSpPr>
        <p:spPr>
          <a:xfrm>
            <a:off x="477837" y="4229101"/>
            <a:ext cx="6143625" cy="5442608"/>
          </a:xfrm>
          <a:prstGeom prst="rect">
            <a:avLst/>
          </a:prstGeom>
        </p:spPr>
        <p:txBody>
          <a:bodyPr vert="horz" lIns="99048" tIns="49524" rIns="99048" bIns="49524" rtlCol="0"/>
          <a:lstStyle/>
          <a:p>
            <a:pPr lvl="0"/>
            <a:r>
              <a:rPr lang="en-US" dirty="0"/>
              <a:t>Haga clic para editar los estilos de texto maestro</a:t>
            </a:r>
          </a:p>
          <a:p>
            <a:pPr lvl="1"/>
            <a:r>
              <a:rPr lang="en-US" dirty="0"/>
              <a:t>Segundo nivel</a:t>
            </a:r>
          </a:p>
          <a:p>
            <a:pPr lvl="2"/>
            <a:r>
              <a:rPr lang="en-US" dirty="0"/>
              <a:t>Tercer nivel</a:t>
            </a:r>
          </a:p>
          <a:p>
            <a:pPr lvl="3"/>
            <a:r>
              <a:rPr lang="en-US" dirty="0"/>
              <a:t>Cuarto nivel</a:t>
            </a:r>
          </a:p>
          <a:p>
            <a:pPr lvl="4"/>
            <a:r>
              <a:rPr lang="en-US" dirty="0"/>
              <a:t>Quinto nivel</a:t>
            </a:r>
            <a:endParaRPr lang="en-CA" dirty="0"/>
          </a:p>
        </p:txBody>
      </p:sp>
      <p:sp>
        <p:nvSpPr>
          <p:cNvPr id="12" name="Slide Image Placeholder 4">
            <a:extLst>
              <a:ext uri="{FF2B5EF4-FFF2-40B4-BE49-F238E27FC236}">
                <a16:creationId xmlns:a16="http://schemas.microsoft.com/office/drawing/2014/main" id="{E6B2424D-5E30-EF11-E665-2A0EF76894AE}"/>
              </a:ext>
            </a:extLst>
          </p:cNvPr>
          <p:cNvSpPr>
            <a:spLocks noGrp="1" noRot="1" noChangeAspect="1"/>
          </p:cNvSpPr>
          <p:nvPr>
            <p:ph type="sldImg" idx="2"/>
          </p:nvPr>
        </p:nvSpPr>
        <p:spPr>
          <a:xfrm>
            <a:off x="477838" y="460375"/>
            <a:ext cx="6143625" cy="3455988"/>
          </a:xfrm>
          <a:prstGeom prst="rect">
            <a:avLst/>
          </a:prstGeom>
          <a:noFill/>
          <a:ln w="12700">
            <a:solidFill>
              <a:prstClr val="black"/>
            </a:solidFill>
          </a:ln>
        </p:spPr>
        <p:txBody>
          <a:bodyPr vert="horz" lIns="99048" tIns="49524" rIns="99048" bIns="49524" rtlCol="0" anchor="ctr"/>
          <a:lstStyle/>
          <a:p>
            <a:endParaRPr lang="en-CA" dirty="0"/>
          </a:p>
        </p:txBody>
      </p:sp>
      <p:sp>
        <p:nvSpPr>
          <p:cNvPr id="2" name="Slide Number Placeholder 1">
            <a:extLst>
              <a:ext uri="{FF2B5EF4-FFF2-40B4-BE49-F238E27FC236}">
                <a16:creationId xmlns:a16="http://schemas.microsoft.com/office/drawing/2014/main" id="{8DA71432-EF8C-29D2-1792-8D25CCBDBE6C}"/>
              </a:ext>
            </a:extLst>
          </p:cNvPr>
          <p:cNvSpPr>
            <a:spLocks noGrp="1"/>
          </p:cNvSpPr>
          <p:nvPr>
            <p:ph type="sldNum" sz="quarter" idx="5"/>
          </p:nvPr>
        </p:nvSpPr>
        <p:spPr>
          <a:xfrm>
            <a:off x="4021138" y="9721850"/>
            <a:ext cx="3076575" cy="512763"/>
          </a:xfrm>
          <a:prstGeom prst="rect">
            <a:avLst/>
          </a:prstGeom>
        </p:spPr>
        <p:txBody>
          <a:bodyPr vert="horz" lIns="91440" tIns="45720" rIns="91440" bIns="45720" rtlCol="0" anchor="b"/>
          <a:lstStyle>
            <a:lvl1pPr algn="r">
              <a:defRPr sz="1200"/>
            </a:lvl1pPr>
          </a:lstStyle>
          <a:p>
            <a:fld id="{0FDD7458-8510-4E3E-9F56-780E126F4328}" type="slidenum">
              <a:rPr lang="en-US" smtClean="0"/>
              <a:t>‹#›</a:t>
            </a:fld>
            <a:endParaRPr lang="en-US" dirty="0"/>
          </a:p>
        </p:txBody>
      </p:sp>
    </p:spTree>
    <p:extLst>
      <p:ext uri="{BB962C8B-B14F-4D97-AF65-F5344CB8AC3E}">
        <p14:creationId xmlns:p14="http://schemas.microsoft.com/office/powerpoint/2010/main" val="4015067470"/>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BIENVENIDA</a:t>
            </a:r>
          </a:p>
          <a:p>
            <a:r>
              <a:rPr lang="es-ES_tradnl" noProof="0" dirty="0"/>
              <a:t> Dé la bienvenida a los/as participantes.</a:t>
            </a:r>
          </a:p>
        </p:txBody>
      </p:sp>
      <p:sp>
        <p:nvSpPr>
          <p:cNvPr id="6" name="Slide Image Placeholder 5">
            <a:extLst>
              <a:ext uri="{FF2B5EF4-FFF2-40B4-BE49-F238E27FC236}">
                <a16:creationId xmlns:a16="http://schemas.microsoft.com/office/drawing/2014/main" id="{25AF96E2-F1E2-3619-B5C8-74267D3A3D8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DE99257-AFBE-2F00-7C56-B9A2DFDA34E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a:t>
            </a:fld>
            <a:endParaRPr lang="en-US" sz="1200" dirty="0">
              <a:latin typeface="+mn-lt"/>
            </a:endParaRPr>
          </a:p>
        </p:txBody>
      </p:sp>
    </p:spTree>
    <p:extLst>
      <p:ext uri="{BB962C8B-B14F-4D97-AF65-F5344CB8AC3E}">
        <p14:creationId xmlns:p14="http://schemas.microsoft.com/office/powerpoint/2010/main" val="33721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SESIÓN 2 </a:t>
            </a:r>
            <a:br>
              <a:rPr lang="es-ES_tradnl" b="1" noProof="0" dirty="0"/>
            </a:br>
            <a:r>
              <a:rPr lang="es-ES_tradnl" b="1" noProof="0" dirty="0"/>
              <a:t>DURACIÓN: 1h10</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noProof="0" dirty="0"/>
              <a:t>______________________________________________________________________________</a:t>
            </a:r>
          </a:p>
          <a:p>
            <a:pPr marL="0" indent="0">
              <a:buNone/>
            </a:pPr>
            <a:endParaRPr lang="es-ES_tradnl" noProof="0" dirty="0"/>
          </a:p>
          <a:p>
            <a:pPr marL="0" indent="0">
              <a:buNone/>
            </a:pPr>
            <a:r>
              <a:rPr lang="es-ES_tradnl" b="1" noProof="0" dirty="0"/>
              <a:t>EXPLICAR</a:t>
            </a:r>
          </a:p>
          <a:p>
            <a:r>
              <a:rPr lang="es-ES_tradnl" i="1" noProof="0" dirty="0"/>
              <a:t>En esta sesión hablaremos sobre la importancia de prepararnos antes de conocer a un/a menor y a sus padres o cuidadores.</a:t>
            </a:r>
          </a:p>
          <a:p>
            <a:r>
              <a:rPr lang="es-ES_tradnl" i="1" noProof="0" dirty="0"/>
              <a:t>Debemos tener en cuenta algunos aspectos importantes para garantizar la seguridad del niño o la niña y que no sufra más daños como resultado del encuentro e interacción.</a:t>
            </a:r>
          </a:p>
          <a:p>
            <a:r>
              <a:rPr lang="es-ES_tradnl" i="1" noProof="0" dirty="0"/>
              <a:t>En primer lugar, veremos qué debemos tener en cuenta al seleccionar un lugar adecuado para hablar con el/la menor.</a:t>
            </a:r>
          </a:p>
        </p:txBody>
      </p:sp>
      <p:sp>
        <p:nvSpPr>
          <p:cNvPr id="6" name="Slide Image Placeholder 5">
            <a:extLst>
              <a:ext uri="{FF2B5EF4-FFF2-40B4-BE49-F238E27FC236}">
                <a16:creationId xmlns:a16="http://schemas.microsoft.com/office/drawing/2014/main" id="{7555F208-299F-ED0A-01FE-353A13DE0A1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AED87C2-BA56-5138-2A1E-7882A229611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10</a:t>
            </a:fld>
            <a:endParaRPr lang="en-US" sz="1200" dirty="0">
              <a:latin typeface="+mn-lt"/>
            </a:endParaRPr>
          </a:p>
        </p:txBody>
      </p:sp>
    </p:spTree>
    <p:extLst>
      <p:ext uri="{BB962C8B-B14F-4D97-AF65-F5344CB8AC3E}">
        <p14:creationId xmlns:p14="http://schemas.microsoft.com/office/powerpoint/2010/main" val="32615044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DEBATE GENERAL (10 minutos)</a:t>
            </a:r>
          </a:p>
          <a:p>
            <a:r>
              <a:rPr lang="es-ES_tradnl" i="1" noProof="0" dirty="0"/>
              <a:t>Una de las consideraciones más importantes antes de reunirse con un/a menor y/o sus cuidadores es el lugar o espacio donde se llevará a cabo la reunión.</a:t>
            </a:r>
          </a:p>
          <a:p>
            <a:r>
              <a:rPr lang="es-ES_tradnl" i="1" noProof="0" dirty="0"/>
              <a:t>¿Qué aspectos son clave al seleccionar un espacio para reunirnos con el/la menor y/o sus cuidadores?</a:t>
            </a:r>
          </a:p>
          <a:p>
            <a:r>
              <a:rPr lang="es-ES_tradnl" noProof="0" dirty="0"/>
              <a:t>Anote las respuestas en el rotafolio/pizarra.</a:t>
            </a:r>
          </a:p>
          <a:p>
            <a:endParaRPr lang="es-ES_tradnl" noProof="0" dirty="0"/>
          </a:p>
          <a:p>
            <a:endParaRPr lang="es-ES_tradnl" noProof="0" dirty="0"/>
          </a:p>
        </p:txBody>
      </p:sp>
      <p:sp>
        <p:nvSpPr>
          <p:cNvPr id="6" name="Slide Image Placeholder 5">
            <a:extLst>
              <a:ext uri="{FF2B5EF4-FFF2-40B4-BE49-F238E27FC236}">
                <a16:creationId xmlns:a16="http://schemas.microsoft.com/office/drawing/2014/main" id="{46188330-A19A-E9EF-3F6D-43C4914FA8E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677792A-A6DE-5BC2-66D9-021BB4A0DA5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11</a:t>
            </a:fld>
            <a:endParaRPr lang="en-US" sz="1200" dirty="0">
              <a:latin typeface="+mn-lt"/>
            </a:endParaRPr>
          </a:p>
        </p:txBody>
      </p:sp>
    </p:spTree>
    <p:extLst>
      <p:ext uri="{BB962C8B-B14F-4D97-AF65-F5344CB8AC3E}">
        <p14:creationId xmlns:p14="http://schemas.microsoft.com/office/powerpoint/2010/main" val="29114849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i="1" noProof="0" dirty="0"/>
              <a:t>Es muy importante seleccionar un lugar adecuado para reunirse con el/la menor porque:</a:t>
            </a:r>
          </a:p>
          <a:p>
            <a:pPr lvl="1"/>
            <a:r>
              <a:rPr lang="es-ES_tradnl" i="1" noProof="0" dirty="0"/>
              <a:t>Esto permitirá que el niño o niña pueda comunicarse de forma abierta y honesta.</a:t>
            </a:r>
          </a:p>
          <a:p>
            <a:pPr lvl="1"/>
            <a:r>
              <a:rPr lang="es-ES_tradnl" i="1" noProof="0" dirty="0"/>
              <a:t>Nos ayuda a garantizar la seguridad del niño o niña y que no le causemos más daño.</a:t>
            </a:r>
          </a:p>
          <a:p>
            <a:pPr lvl="1"/>
            <a:r>
              <a:rPr lang="es-ES_tradnl" i="1" noProof="0" dirty="0"/>
              <a:t>Facilita la participación de todos/as los/as menores.</a:t>
            </a:r>
          </a:p>
          <a:p>
            <a:pPr lvl="0"/>
            <a:r>
              <a:rPr lang="es-ES_tradnl" i="1" noProof="0" dirty="0"/>
              <a:t>Estos son los mismos aspectos clave que debemos tener en cuenta para garantizar la participación del niño o niña en un entorno adecuado que vimos en Módulo 2.</a:t>
            </a:r>
            <a:endParaRPr lang="es-ES_tradnl" noProof="0" dirty="0"/>
          </a:p>
          <a:p>
            <a:r>
              <a:rPr lang="es-ES_tradnl" i="1" noProof="0" dirty="0"/>
              <a:t>Si trabajamos con menores con alguna discapacidad, es importante verificar que no haya barreras que puedan dificultar el acceso/participación del menor. </a:t>
            </a:r>
          </a:p>
          <a:p>
            <a:pPr lvl="0"/>
            <a:r>
              <a:rPr lang="es-ES_tradnl" i="1" noProof="0" dirty="0"/>
              <a:t>Recordemos las barreras para los/as menores con discapacidades que vimos en el Módulo 1:</a:t>
            </a:r>
          </a:p>
          <a:p>
            <a:pPr lvl="1"/>
            <a:r>
              <a:rPr lang="es-ES_tradnl" noProof="0" dirty="0"/>
              <a:t>Barreras físicas</a:t>
            </a:r>
          </a:p>
          <a:p>
            <a:pPr lvl="1"/>
            <a:r>
              <a:rPr lang="es-ES_tradnl" noProof="0" dirty="0"/>
              <a:t>Barreras actitudinales</a:t>
            </a:r>
          </a:p>
          <a:p>
            <a:pPr lvl="1"/>
            <a:r>
              <a:rPr lang="es-ES_tradnl" noProof="0" dirty="0"/>
              <a:t>Barreras en la comunicación </a:t>
            </a:r>
          </a:p>
          <a:p>
            <a:pPr lvl="1"/>
            <a:r>
              <a:rPr lang="es-ES_tradnl" noProof="0" dirty="0"/>
              <a:t>Barreras institucionales</a:t>
            </a:r>
          </a:p>
        </p:txBody>
      </p:sp>
      <p:sp>
        <p:nvSpPr>
          <p:cNvPr id="6" name="Slide Image Placeholder 5">
            <a:extLst>
              <a:ext uri="{FF2B5EF4-FFF2-40B4-BE49-F238E27FC236}">
                <a16:creationId xmlns:a16="http://schemas.microsoft.com/office/drawing/2014/main" id="{AB203392-BA6B-D522-D031-891973E65DD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EF201D2-F3CF-84EE-79A9-88D29794CE4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12</a:t>
            </a:fld>
            <a:endParaRPr lang="en-US" sz="1200" dirty="0">
              <a:latin typeface="+mn-lt"/>
            </a:endParaRPr>
          </a:p>
        </p:txBody>
      </p:sp>
    </p:spTree>
    <p:extLst>
      <p:ext uri="{BB962C8B-B14F-4D97-AF65-F5344CB8AC3E}">
        <p14:creationId xmlns:p14="http://schemas.microsoft.com/office/powerpoint/2010/main" val="14136140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Describir las características y consideraciones clave que figuran a continuación, y las preguntas en la diapositiva.</a:t>
            </a:r>
          </a:p>
          <a:p>
            <a:pPr lvl="1"/>
            <a:r>
              <a:rPr lang="es-ES_tradnl" b="1" i="1" noProof="0" dirty="0"/>
              <a:t>Espacio seguro: </a:t>
            </a:r>
            <a:r>
              <a:rPr lang="es-ES_tradnl" b="0" i="1" noProof="0" dirty="0"/>
              <a:t>s</a:t>
            </a:r>
            <a:r>
              <a:rPr lang="es-ES_tradnl" i="1" noProof="0" dirty="0"/>
              <a:t>i nos reunimos con un/a menor en un entorno en el que no esté seguro/a o en el que no se sienta seguro/a, podríamos causarle más daño y se dificultaría poder mantener una comunicación sincera.</a:t>
            </a:r>
          </a:p>
          <a:p>
            <a:pPr lvl="1"/>
            <a:r>
              <a:rPr lang="es-ES_tradnl" b="1" i="1" noProof="0" dirty="0"/>
              <a:t>Espacio privado: </a:t>
            </a:r>
            <a:r>
              <a:rPr lang="es-ES_tradnl" b="0" i="1" noProof="0" dirty="0"/>
              <a:t>s</a:t>
            </a:r>
            <a:r>
              <a:rPr lang="es-ES_tradnl" i="1" noProof="0" dirty="0"/>
              <a:t>i alguien escucha la conversación, podríamos causarle más daño al menor.</a:t>
            </a:r>
          </a:p>
          <a:p>
            <a:pPr lvl="1"/>
            <a:r>
              <a:rPr lang="es-ES_tradnl" b="1" i="1" noProof="0" dirty="0"/>
              <a:t>Silencio: </a:t>
            </a:r>
            <a:r>
              <a:rPr lang="es-ES_tradnl" i="1" noProof="0" dirty="0"/>
              <a:t>si el espacio es demasiado ruidoso, es probable que al niño/a y a nosotros/as nos cueste concentrarnos y que esto dificulte la comprensión. También es más probable que tengamos que hablar más alto para que nos escuchen.</a:t>
            </a:r>
          </a:p>
          <a:p>
            <a:pPr lvl="1"/>
            <a:r>
              <a:rPr lang="es-ES_tradnl" b="1" i="1" noProof="0" dirty="0"/>
              <a:t>Espacio accesible: </a:t>
            </a:r>
            <a:r>
              <a:rPr lang="es-ES_tradnl" b="0" i="1" noProof="0" dirty="0"/>
              <a:t>s</a:t>
            </a:r>
            <a:r>
              <a:rPr lang="es-ES_tradnl" i="1" noProof="0" dirty="0"/>
              <a:t>i le pedimos al niño/a y/o a su cuidador que se reúnan con nosotros/as en un lugar al que no pueden acceder o al que es muy difícil acceder (p. ej., porque desplazarse sea demasiado costoso para ellos), es poco probable que acudan.</a:t>
            </a:r>
          </a:p>
          <a:p>
            <a:pPr lvl="1"/>
            <a:r>
              <a:rPr lang="es-ES_tradnl" b="1" i="1" noProof="0" dirty="0"/>
              <a:t>Espacio cómodo y adaptado a los niños y las niñas: </a:t>
            </a:r>
            <a:r>
              <a:rPr lang="es-ES_tradnl" i="1" noProof="0" dirty="0"/>
              <a:t>si le pedimos al niño/a que hable con nosotros/as en un lugar que no está adaptado a sus necesidades, es poco probable que se abra a la conversación o que quiera volver a reunirse con nosotros.</a:t>
            </a:r>
          </a:p>
          <a:p>
            <a:pPr lvl="1"/>
            <a:r>
              <a:rPr lang="es-ES_tradnl" b="1" i="1" noProof="0" dirty="0"/>
              <a:t>Espacio inclusivo: </a:t>
            </a:r>
            <a:r>
              <a:rPr lang="es-ES_tradnl" b="0" i="1" noProof="0" dirty="0"/>
              <a:t>a</a:t>
            </a:r>
            <a:r>
              <a:rPr lang="es-ES_tradnl" i="1" noProof="0" dirty="0"/>
              <a:t> la hora de identificar un lugar adecuado para reunirnos con niños/as con limitaciones, impedimentos o discapacidades, hay que abordar algunas barreras que, de lo contrario, podrían excluirlos/as.</a:t>
            </a:r>
          </a:p>
          <a:p>
            <a:r>
              <a:rPr lang="es-ES_tradnl" i="1" noProof="0" dirty="0"/>
              <a:t>¿Hay alguna pregunta o alguien necesita alguna aclaración?</a:t>
            </a:r>
          </a:p>
          <a:p>
            <a:r>
              <a:rPr lang="es-ES_tradnl" i="1" noProof="0" dirty="0"/>
              <a:t>A continuación, veremos quién o quiénes deben estar presentes durante la reunión con el/la menor.</a:t>
            </a:r>
          </a:p>
        </p:txBody>
      </p:sp>
      <p:sp>
        <p:nvSpPr>
          <p:cNvPr id="6" name="Slide Image Placeholder 5">
            <a:extLst>
              <a:ext uri="{FF2B5EF4-FFF2-40B4-BE49-F238E27FC236}">
                <a16:creationId xmlns:a16="http://schemas.microsoft.com/office/drawing/2014/main" id="{48F51CD9-0408-2FBC-17BF-045B278EECB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65CB3DC-10D4-E6E6-AF67-44FE03032F4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13</a:t>
            </a:fld>
            <a:endParaRPr lang="en-US" sz="1200" dirty="0">
              <a:latin typeface="+mn-lt"/>
            </a:endParaRPr>
          </a:p>
        </p:txBody>
      </p:sp>
    </p:spTree>
    <p:extLst>
      <p:ext uri="{BB962C8B-B14F-4D97-AF65-F5344CB8AC3E}">
        <p14:creationId xmlns:p14="http://schemas.microsoft.com/office/powerpoint/2010/main" val="38157067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i="1" noProof="0" dirty="0"/>
              <a:t>Antes de reunirse con un/a menor, los/as asistentes sociales deben comprobar si otra persona debe estar presente.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Los/as menores que reciben servicios de gestión de casos deben contar con el apoyo de sus padres o de un/a adulto/a de confianza que también se ocupe de ellos/as mientras transcurre la reunión: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el padre o la madre son los principales responsables del cuidado y la protección del menor.</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las/os menores pueden sentirse más cómodos si sus padres, un familiar o un cuidador están presentes durante la reunión.</a:t>
            </a:r>
          </a:p>
          <a:p>
            <a:pPr lvl="0"/>
            <a:r>
              <a:rPr lang="es-ES_tradnl" i="1" noProof="0" dirty="0"/>
              <a:t>En algunos casos puede haber razones para no incluir al padre o a la madre durante la reunión con el/la menor. Por ejemplo:</a:t>
            </a:r>
          </a:p>
          <a:p>
            <a:pPr lvl="1"/>
            <a:r>
              <a:rPr lang="es-ES_tradnl" i="1" noProof="0" dirty="0"/>
              <a:t>Si el/la menor solicita reunirse sin uno de sus padres.</a:t>
            </a:r>
          </a:p>
          <a:p>
            <a:pPr lvl="1"/>
            <a:r>
              <a:rPr lang="es-ES_tradnl" i="1" noProof="0" dirty="0"/>
              <a:t>Cuando haya probabilidad de que el padre o la madre le causen más daño al niño o niña.</a:t>
            </a:r>
          </a:p>
          <a:p>
            <a:pPr lvl="1"/>
            <a:r>
              <a:rPr lang="es-ES_tradnl" i="1" noProof="0" dirty="0"/>
              <a:t>Cuando el niño/a y el padre/la madre están separados (ya sea porque está/n lejos o ha/n desaparecido).</a:t>
            </a:r>
          </a:p>
          <a:p>
            <a:pPr lvl="1"/>
            <a:r>
              <a:rPr lang="es-ES_tradnl" i="1" noProof="0" dirty="0"/>
              <a:t>Cuando no hay padre, madre o cuidador y el/la menor no está acompañado/a por otro adulto.</a:t>
            </a:r>
          </a:p>
          <a:p>
            <a:pPr lvl="0"/>
            <a:r>
              <a:rPr lang="es-ES_tradnl" i="1" noProof="0" dirty="0"/>
              <a:t>En algunos casos está bien reunirse con el/la menor de forma individual.</a:t>
            </a:r>
          </a:p>
          <a:p>
            <a:pPr lvl="0"/>
            <a:r>
              <a:rPr lang="es-ES_tradnl" i="1" noProof="0" dirty="0"/>
              <a:t>En algunos casos, el/la menor puede preferir que un adulto de confianza esté presente como apoyo.</a:t>
            </a:r>
          </a:p>
          <a:p>
            <a:endParaRPr lang="es-ES_tradnl" noProof="0" dirty="0"/>
          </a:p>
          <a:p>
            <a:pPr marL="0" indent="0">
              <a:buNone/>
            </a:pPr>
            <a:r>
              <a:rPr lang="es-ES_tradnl" b="1" noProof="0" dirty="0"/>
              <a:t>INTRODUCCIÓN</a:t>
            </a:r>
          </a:p>
          <a:p>
            <a:r>
              <a:rPr lang="es-ES_tradnl" noProof="0" dirty="0"/>
              <a:t>Guíe a los/as participantes a la </a:t>
            </a:r>
            <a:r>
              <a:rPr lang="es-ES_tradnl" b="1" noProof="0" dirty="0"/>
              <a:t>página 44 del Cuaderno de ejercicios: Quién debe estar presente en la reunión</a:t>
            </a:r>
            <a:endParaRPr lang="es-ES_tradnl" noProof="0" dirty="0"/>
          </a:p>
          <a:p>
            <a:r>
              <a:rPr lang="es-ES_tradnl" i="1" noProof="0" dirty="0"/>
              <a:t>De forma individual, cada uno/a de ustedes debe:</a:t>
            </a:r>
          </a:p>
          <a:p>
            <a:pPr lvl="1"/>
            <a:r>
              <a:rPr lang="es-ES_tradnl" i="1" noProof="0" dirty="0"/>
              <a:t>reflexionar sobre las dos preguntas en el diagrama.</a:t>
            </a:r>
          </a:p>
          <a:p>
            <a:pPr lvl="1"/>
            <a:r>
              <a:rPr lang="es-ES_tradnl" i="1" noProof="0" dirty="0"/>
              <a:t>escribir sus respuestas.</a:t>
            </a:r>
          </a:p>
          <a:p>
            <a:pPr marL="0" indent="0">
              <a:buNone/>
            </a:pPr>
            <a:endParaRPr lang="es-ES_tradnl" b="1" noProof="0" dirty="0"/>
          </a:p>
          <a:p>
            <a:pPr marL="0" indent="0">
              <a:buNone/>
            </a:pPr>
            <a:r>
              <a:rPr lang="es-ES_tradnl" sz="1200" b="1" noProof="0" dirty="0">
                <a:sym typeface="Arial"/>
              </a:rPr>
              <a:t>ACTIVIDAD</a:t>
            </a:r>
            <a:r>
              <a:rPr lang="es-ES_tradnl" b="1" noProof="0" dirty="0"/>
              <a:t> INDIVIDUAL (10 minutos)</a:t>
            </a:r>
          </a:p>
          <a:p>
            <a:pPr marL="0" indent="0">
              <a:buNone/>
            </a:pPr>
            <a:endParaRPr lang="es-ES_tradnl" b="1" noProof="0" dirty="0"/>
          </a:p>
          <a:p>
            <a:pPr marL="0" indent="0">
              <a:buNone/>
            </a:pPr>
            <a:r>
              <a:rPr lang="es-ES_tradnl" b="1" noProof="0" dirty="0"/>
              <a:t>CONTINÚA EN LA SIGUIENTE DIAPOSITIVA </a:t>
            </a:r>
            <a:r>
              <a:rPr lang="es-ES_tradnl" b="1" noProof="0" dirty="0">
                <a:sym typeface="Wingdings" panose="05000000000000000000" pitchFamily="2" charset="2"/>
              </a:rPr>
              <a:t></a:t>
            </a:r>
            <a:endParaRPr lang="es-ES_tradnl" b="1" noProof="0" dirty="0"/>
          </a:p>
        </p:txBody>
      </p:sp>
      <p:sp>
        <p:nvSpPr>
          <p:cNvPr id="6" name="Slide Image Placeholder 5">
            <a:extLst>
              <a:ext uri="{FF2B5EF4-FFF2-40B4-BE49-F238E27FC236}">
                <a16:creationId xmlns:a16="http://schemas.microsoft.com/office/drawing/2014/main" id="{4F7C1ACD-C4DC-BD10-C6A1-4390C6BD883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096A800F-8983-D71D-56E7-EDCA5621EBA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14</a:t>
            </a:fld>
            <a:endParaRPr lang="en-US" sz="1200" dirty="0">
              <a:latin typeface="+mn-lt"/>
            </a:endParaRPr>
          </a:p>
        </p:txBody>
      </p:sp>
    </p:spTree>
    <p:extLst>
      <p:ext uri="{BB962C8B-B14F-4D97-AF65-F5344CB8AC3E}">
        <p14:creationId xmlns:p14="http://schemas.microsoft.com/office/powerpoint/2010/main" val="19534460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pPr marL="0" indent="0">
              <a:buNone/>
            </a:pPr>
            <a:r>
              <a:rPr lang="es-ES_tradnl" b="1" noProof="0" dirty="0"/>
              <a:t>DEBATE GENERAL</a:t>
            </a:r>
          </a:p>
          <a:p>
            <a:r>
              <a:rPr lang="es-ES_tradnl" noProof="0" dirty="0"/>
              <a:t>Invite a algunos/as voluntarios/as a compartir sus respuestas. </a:t>
            </a:r>
          </a:p>
          <a:p>
            <a:r>
              <a:rPr lang="es-ES_tradnl" noProof="0" dirty="0"/>
              <a:t>Si es necesario, propicie un breve debate en grupo.</a:t>
            </a:r>
          </a:p>
          <a:p>
            <a:r>
              <a:rPr lang="es-ES_tradnl" noProof="0" dirty="0"/>
              <a:t>Complemente con los ejemplos de respuestas que se ofrecen a continuación.</a:t>
            </a:r>
          </a:p>
          <a:p>
            <a:pPr marL="0" indent="0">
              <a:buNone/>
            </a:pPr>
            <a:r>
              <a:rPr lang="es-ES_tradnl" b="1" noProof="0" dirty="0"/>
              <a:t>______________________________________________________________________________</a:t>
            </a:r>
          </a:p>
          <a:p>
            <a:pPr marL="0" indent="0">
              <a:buNone/>
            </a:pPr>
            <a:endParaRPr lang="es-ES_tradnl" b="1" noProof="0" dirty="0"/>
          </a:p>
          <a:p>
            <a:pPr marL="0" indent="0">
              <a:buNone/>
            </a:pPr>
            <a:r>
              <a:rPr lang="es-ES_tradnl" b="1" noProof="0" dirty="0"/>
              <a:t>EJEMPLOS DE RESPUESTAS</a:t>
            </a:r>
            <a:endParaRPr lang="es-ES_tradnl" noProof="0" dirty="0"/>
          </a:p>
          <a:p>
            <a:pPr lvl="0"/>
            <a:r>
              <a:rPr lang="es-ES_tradnl" b="1" noProof="0" dirty="0"/>
              <a:t>¿Quién podría ser un/a adulto/a de confianza?</a:t>
            </a:r>
          </a:p>
          <a:p>
            <a:pPr lvl="1"/>
            <a:r>
              <a:rPr lang="es-ES_tradnl" noProof="0" dirty="0"/>
              <a:t>Miembros del núcleo familiar extenso (tío, tía, primos/as, abuelos/as o cualquier otro familiar).</a:t>
            </a:r>
          </a:p>
          <a:p>
            <a:pPr lvl="1"/>
            <a:r>
              <a:rPr lang="es-ES_tradnl" noProof="0" dirty="0"/>
              <a:t>Miembros de la comunidad (líder comunitario (mujer u hombre), voluntario/a comunitario/a u otros miembros de la comunidad).</a:t>
            </a:r>
          </a:p>
          <a:p>
            <a:pPr lvl="1"/>
            <a:r>
              <a:rPr lang="es-ES_tradnl" noProof="0" dirty="0"/>
              <a:t>Adultos/as de otros organismos o entidades que brinden apoyo al menor (profesor/a, asistente de un centro, entrenador/a de un club juvenil).</a:t>
            </a:r>
          </a:p>
          <a:p>
            <a:pPr lvl="0"/>
            <a:r>
              <a:rPr lang="es-ES_tradnl" b="1" noProof="0" dirty="0"/>
              <a:t>¿Cómo identificar a un/a adulto/a de confianza para el/la menor? </a:t>
            </a:r>
          </a:p>
          <a:p>
            <a:pPr lvl="1"/>
            <a:r>
              <a:rPr lang="es-ES_tradnl" noProof="0" dirty="0"/>
              <a:t>Para identificar a los/as adultos/as de confianza que forman parte del entorno social del menor, podemos: </a:t>
            </a:r>
          </a:p>
          <a:p>
            <a:pPr lvl="2"/>
            <a:r>
              <a:rPr lang="es-ES_tradnl" noProof="0" dirty="0"/>
              <a:t>preguntarle al niño/a en quién confía </a:t>
            </a:r>
          </a:p>
          <a:p>
            <a:pPr lvl="2"/>
            <a:r>
              <a:rPr lang="es-ES_tradnl" noProof="0" dirty="0"/>
              <a:t>preguntarle al niño/a con quién se siente cómodo/a o disfruta pasar el tiempo</a:t>
            </a:r>
          </a:p>
          <a:p>
            <a:pPr lvl="2"/>
            <a:r>
              <a:rPr lang="es-ES_tradnl" noProof="0" dirty="0"/>
              <a:t>preguntarle al niño/a a quién acude cuando tiene un problema</a:t>
            </a:r>
          </a:p>
          <a:p>
            <a:pPr lvl="2"/>
            <a:r>
              <a:rPr lang="es-ES_tradnl" noProof="0" dirty="0"/>
              <a:t>preguntarle al niño/a si ya hay alguien que le esté ayudando </a:t>
            </a:r>
          </a:p>
          <a:p>
            <a:pPr lvl="1"/>
            <a:r>
              <a:rPr lang="es-ES_tradnl" noProof="0" dirty="0"/>
              <a:t>Otra opción puede ser considerar a los/as miembros de la comunidad de la que forma parte el/la menor. </a:t>
            </a:r>
          </a:p>
          <a:p>
            <a:pPr lvl="1"/>
            <a:r>
              <a:rPr lang="es-ES_tradnl" noProof="0" dirty="0"/>
              <a:t>También es posible que el/la supervisor/a de gestión de casos esté presente si es necesario que alguien más esté ahí. Esta opción solo es posible cuando no haya otro/a adulto/a de confianza que pueda estar presente.</a:t>
            </a:r>
          </a:p>
        </p:txBody>
      </p:sp>
      <p:sp>
        <p:nvSpPr>
          <p:cNvPr id="2" name="Google Shape;725;p48:notes">
            <a:extLst>
              <a:ext uri="{FF2B5EF4-FFF2-40B4-BE49-F238E27FC236}">
                <a16:creationId xmlns:a16="http://schemas.microsoft.com/office/drawing/2014/main" id="{BC2AD0A9-5E1C-069D-2F32-23C62A640B5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15</a:t>
            </a:fld>
            <a:endParaRPr lang="en-US" sz="1200" dirty="0">
              <a:latin typeface="+mn-lt"/>
            </a:endParaRPr>
          </a:p>
        </p:txBody>
      </p:sp>
    </p:spTree>
    <p:extLst>
      <p:ext uri="{BB962C8B-B14F-4D97-AF65-F5344CB8AC3E}">
        <p14:creationId xmlns:p14="http://schemas.microsoft.com/office/powerpoint/2010/main" val="40674586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sz="1150" b="1" noProof="0" dirty="0"/>
              <a:t>INTRODUCCIÓN</a:t>
            </a:r>
          </a:p>
          <a:p>
            <a:r>
              <a:rPr lang="es-ES_tradnl" sz="1150" i="1" noProof="0" dirty="0"/>
              <a:t>Cuando un/a asistente social se reúne con un/a menor, hay un intercambio de información. </a:t>
            </a:r>
          </a:p>
          <a:p>
            <a:r>
              <a:rPr lang="es-ES_tradnl" sz="1150" i="1" noProof="0" dirty="0"/>
              <a:t>La información que el/la menor y sus padres, cuidador/a u otro/a adulto/a de confianza compartan puede ser delicada.</a:t>
            </a:r>
          </a:p>
          <a:p>
            <a:r>
              <a:rPr lang="es-ES_tradnl" sz="1150" i="1" noProof="0" dirty="0"/>
              <a:t>Es normal que el/la asistente social tome notas, por lo que es fundamental tener en cuenta los principios de protección de datos.</a:t>
            </a:r>
          </a:p>
          <a:p>
            <a:r>
              <a:rPr lang="es-ES_tradnl" sz="1150" noProof="0" dirty="0"/>
              <a:t>Recuérdele los siguientes contenidos a los/as participantes:</a:t>
            </a:r>
          </a:p>
          <a:p>
            <a:pPr lvl="1"/>
            <a:r>
              <a:rPr lang="es-ES_tradnl" sz="1150" noProof="0" dirty="0"/>
              <a:t>Módulo 2 "</a:t>
            </a:r>
            <a:r>
              <a:rPr lang="es-ES_tradnl" sz="1200" dirty="0"/>
              <a:t>Razones para recopilar y almacenar información sobre menores</a:t>
            </a:r>
            <a:r>
              <a:rPr lang="es-ES_tradnl" sz="1150" noProof="0" dirty="0"/>
              <a:t>"</a:t>
            </a:r>
          </a:p>
          <a:p>
            <a:pPr lvl="1"/>
            <a:r>
              <a:rPr lang="es-ES_tradnl" sz="1150" noProof="0" dirty="0"/>
              <a:t>Módulo 2 "</a:t>
            </a:r>
            <a:r>
              <a:rPr lang="es-ES_tradnl" sz="1200" dirty="0">
                <a:latin typeface="Arial"/>
                <a:cs typeface="Arial"/>
              </a:rPr>
              <a:t>Qué información se debe documentar y cómo hacerlo</a:t>
            </a:r>
            <a:r>
              <a:rPr lang="es-ES_tradnl" sz="1150" noProof="0" dirty="0"/>
              <a:t>"</a:t>
            </a:r>
          </a:p>
          <a:p>
            <a:pPr lvl="1"/>
            <a:r>
              <a:rPr lang="es-ES_tradnl" sz="1150" noProof="0" dirty="0"/>
              <a:t>Módulo 2 "</a:t>
            </a:r>
            <a:r>
              <a:rPr lang="es-ES_tradnl" sz="2800" dirty="0"/>
              <a:t>Principios para la protección de datos personales</a:t>
            </a:r>
            <a:r>
              <a:rPr lang="es-ES_tradnl" sz="1150" noProof="0" dirty="0"/>
              <a:t>"</a:t>
            </a:r>
          </a:p>
          <a:p>
            <a:pPr marL="0" indent="0">
              <a:buNone/>
            </a:pPr>
            <a:endParaRPr lang="es-ES_tradnl" sz="1150" noProof="0" dirty="0"/>
          </a:p>
          <a:p>
            <a:pPr marL="0" indent="0">
              <a:buNone/>
            </a:pPr>
            <a:r>
              <a:rPr lang="es-ES_tradnl" sz="1150" b="1" noProof="0" dirty="0"/>
              <a:t>DEBATE GENERAL (10 minutos)</a:t>
            </a:r>
          </a:p>
          <a:p>
            <a:r>
              <a:rPr lang="es-ES_tradnl" sz="1150" i="1" noProof="0" dirty="0"/>
              <a:t>Pensemos ahora en alguna ocasión en la que alguien haya recopilado información personal sobre nosotros/as y haya tomado notas.</a:t>
            </a:r>
          </a:p>
          <a:p>
            <a:pPr lvl="1"/>
            <a:r>
              <a:rPr lang="es-ES_tradnl" sz="1150" noProof="0" dirty="0"/>
              <a:t>Ejemplos:</a:t>
            </a:r>
          </a:p>
          <a:p>
            <a:pPr lvl="2"/>
            <a:r>
              <a:rPr lang="es-ES_tradnl" sz="1150" noProof="0" dirty="0"/>
              <a:t>un/a médico/a tomando notas sobre una enfermedad.</a:t>
            </a:r>
          </a:p>
          <a:p>
            <a:pPr lvl="2"/>
            <a:r>
              <a:rPr lang="es-ES_tradnl" sz="1150" noProof="0" dirty="0"/>
              <a:t>un/a agente de policía recopilando información sobre un delito del que hemos sido testigos/as.</a:t>
            </a:r>
          </a:p>
          <a:p>
            <a:pPr lvl="2"/>
            <a:r>
              <a:rPr lang="es-ES_tradnl" sz="1150" noProof="0" dirty="0"/>
              <a:t>un/a entrevistador/a anotando nuestras respuestas durante una entrevista de trabajo.</a:t>
            </a:r>
          </a:p>
          <a:p>
            <a:r>
              <a:rPr lang="es-ES_tradnl" sz="1150" i="1" noProof="0" dirty="0"/>
              <a:t>Cuando esto sucede, ¿cómo nos sentimos?</a:t>
            </a:r>
          </a:p>
          <a:p>
            <a:pPr lvl="1"/>
            <a:r>
              <a:rPr lang="es-ES_tradnl" sz="1150" i="1" noProof="0" dirty="0"/>
              <a:t>¿Qué nos gusta que la persona haga?</a:t>
            </a:r>
          </a:p>
          <a:p>
            <a:pPr lvl="1"/>
            <a:r>
              <a:rPr lang="es-ES_tradnl" sz="1150" i="1" noProof="0" dirty="0"/>
              <a:t>¿Qué nos disgusta que la persona haga?</a:t>
            </a:r>
          </a:p>
          <a:p>
            <a:r>
              <a:rPr lang="es-ES_tradnl" sz="1150" i="1" noProof="0" dirty="0"/>
              <a:t>Si no recordamos algún ejemplo personal:</a:t>
            </a:r>
          </a:p>
          <a:p>
            <a:pPr lvl="1"/>
            <a:r>
              <a:rPr lang="es-ES_tradnl" sz="1150" i="1" noProof="0" dirty="0"/>
              <a:t>Imaginemos cómo sería </a:t>
            </a:r>
          </a:p>
          <a:p>
            <a:pPr lvl="1"/>
            <a:r>
              <a:rPr lang="es-ES_tradnl" sz="1150" i="1" noProof="0" dirty="0"/>
              <a:t>¿Qué cosas podría hacer la persona que recoge la información para que nos sintamos mejor? ¿qué cosas harían que nos sintiéramos peor sobre la situación?</a:t>
            </a:r>
          </a:p>
          <a:p>
            <a:pPr lvl="0"/>
            <a:r>
              <a:rPr lang="es-ES_tradnl" sz="1150" i="1" noProof="0" dirty="0"/>
              <a:t>Al prepararnos para hablar con un/a menor, es importante pensar cuál sería la mejor forma de recopilar su información.</a:t>
            </a:r>
          </a:p>
          <a:p>
            <a:pPr lvl="0"/>
            <a:r>
              <a:rPr lang="es-ES_tradnl" sz="1150" i="1" noProof="0" dirty="0"/>
              <a:t>Si la información no se recoge de forma adecuada, los/as menores pueden asustarse o sentirse confundidos al no saber por qué se les hacen preguntas sobre acontecimientos angustiosos o traumáticos.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sz="1150" i="1" noProof="0" dirty="0"/>
              <a:t>Los datos que recopilamos en la gestión de casos son confidenciales. </a:t>
            </a:r>
          </a:p>
          <a:p>
            <a:pPr lvl="0"/>
            <a:r>
              <a:rPr lang="es-ES_tradnl" sz="1150" i="1" noProof="0" dirty="0"/>
              <a:t>Para que los/as menores estén protegidos/as debemos también proteger sus datos.</a:t>
            </a:r>
          </a:p>
        </p:txBody>
      </p:sp>
      <p:sp>
        <p:nvSpPr>
          <p:cNvPr id="6" name="Slide Image Placeholder 5">
            <a:extLst>
              <a:ext uri="{FF2B5EF4-FFF2-40B4-BE49-F238E27FC236}">
                <a16:creationId xmlns:a16="http://schemas.microsoft.com/office/drawing/2014/main" id="{6566E2B9-69A6-F8AA-EAC5-E8064EFC981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A7433B4-E8CE-8A98-521F-AAC4A198D3D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16</a:t>
            </a:fld>
            <a:endParaRPr lang="en-US" sz="1200" dirty="0">
              <a:latin typeface="+mn-lt"/>
            </a:endParaRPr>
          </a:p>
        </p:txBody>
      </p:sp>
    </p:spTree>
    <p:extLst>
      <p:ext uri="{BB962C8B-B14F-4D97-AF65-F5344CB8AC3E}">
        <p14:creationId xmlns:p14="http://schemas.microsoft.com/office/powerpoint/2010/main" val="42651104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INTRODUCCIÓN</a:t>
            </a:r>
          </a:p>
          <a:p>
            <a:r>
              <a:rPr lang="es-ES_tradnl" noProof="0" dirty="0"/>
              <a:t>Guíe a los/as participantes a la </a:t>
            </a:r>
            <a:r>
              <a:rPr lang="es-ES_tradnl" b="1" noProof="0" dirty="0"/>
              <a:t>página 45 del Cuaderno de ejercicios: Qué debo hacer para prepararme para la reunión</a:t>
            </a:r>
            <a:endParaRPr lang="es-ES_tradnl" noProof="0" dirty="0"/>
          </a:p>
          <a:p>
            <a:r>
              <a:rPr lang="es-ES_tradnl" i="1" noProof="0" dirty="0"/>
              <a:t>Ahora, construiremos una lista de control que podemos usar para prepararnos antes de conocer a un/a menor y a sus padres o cuidadores: </a:t>
            </a:r>
          </a:p>
          <a:p>
            <a:pPr lvl="1"/>
            <a:r>
              <a:rPr lang="es-ES_tradnl" i="1" noProof="0" dirty="0"/>
              <a:t>Al elaborar esa lista, seamos específicos/as </a:t>
            </a:r>
          </a:p>
          <a:p>
            <a:pPr lvl="1"/>
            <a:r>
              <a:rPr lang="es-ES_tradnl" i="1" noProof="0" dirty="0"/>
              <a:t>Incluyamos otras cosas que nos gustaría hacer a modo de preparación.</a:t>
            </a:r>
          </a:p>
          <a:p>
            <a:pPr lvl="0"/>
            <a:r>
              <a:rPr lang="es-ES_tradnl" b="0" i="1" noProof="0" dirty="0"/>
              <a:t>Tengan en cuenta lo siguiente:</a:t>
            </a:r>
          </a:p>
          <a:p>
            <a:pPr lvl="1"/>
            <a:r>
              <a:rPr lang="es-ES_tradnl" i="1" noProof="0" dirty="0"/>
              <a:t>¿Es posible avisarle al menor o a la familia sobre la visita o reunión con antelación? ¿podemos verificar si tienen disponibilidad?</a:t>
            </a:r>
          </a:p>
          <a:p>
            <a:pPr lvl="1"/>
            <a:r>
              <a:rPr lang="es-ES_tradnl" i="1" noProof="0" dirty="0"/>
              <a:t>Es importante revisar siempre las notas del caso o las notas de remisión que hayamos recibido.</a:t>
            </a:r>
          </a:p>
          <a:p>
            <a:pPr lvl="1"/>
            <a:r>
              <a:rPr lang="es-ES_tradnl" i="1" noProof="0" dirty="0"/>
              <a:t>¿Es necesario organizar el transporte con antelación para poder llegar a tiempo?</a:t>
            </a:r>
          </a:p>
          <a:p>
            <a:pPr lvl="1"/>
            <a:r>
              <a:rPr lang="es-ES_tradnl" i="1" noProof="0" dirty="0"/>
              <a:t>¿Cómo vamos a avisarle a nuestro/a supervisor/a sobre la visita?</a:t>
            </a:r>
          </a:p>
          <a:p>
            <a:pPr marL="0" indent="0">
              <a:buNone/>
            </a:pPr>
            <a:endParaRPr lang="es-ES_tradnl" b="1" noProof="0" dirty="0"/>
          </a:p>
          <a:p>
            <a:pPr marL="0" indent="0">
              <a:buNone/>
            </a:pPr>
            <a:r>
              <a:rPr lang="es-ES_tradnl" sz="1200" b="1" noProof="0" dirty="0">
                <a:sym typeface="Arial"/>
              </a:rPr>
              <a:t>ACTIVIDAD</a:t>
            </a:r>
            <a:r>
              <a:rPr lang="es-ES_tradnl" b="1" noProof="0" dirty="0"/>
              <a:t> INDIVIDUAL (10 minutos)</a:t>
            </a:r>
          </a:p>
          <a:p>
            <a:pPr marL="0" indent="0">
              <a:buNone/>
            </a:pPr>
            <a:endParaRPr lang="es-ES_tradnl" b="1" noProof="0" dirty="0"/>
          </a:p>
          <a:p>
            <a:pPr marL="0" indent="0">
              <a:buNone/>
            </a:pPr>
            <a:r>
              <a:rPr lang="es-ES_tradnl" b="1" noProof="0" dirty="0"/>
              <a:t>DEBATE GENERAL (5 minutos)</a:t>
            </a:r>
          </a:p>
          <a:p>
            <a:r>
              <a:rPr lang="es-ES_tradnl" noProof="0" dirty="0"/>
              <a:t>Invite a algunos/as voluntarios/as a compartir ejemplos de elementos que hayan incluido en sus lista de control (no deben compartir toda su lista).</a:t>
            </a:r>
          </a:p>
          <a:p>
            <a:r>
              <a:rPr lang="es-ES_tradnl" i="1" noProof="0" dirty="0"/>
              <a:t>A medida que avancemos en las sesiones, podremos ir añadiendo más cosas a la lista.</a:t>
            </a:r>
          </a:p>
          <a:p>
            <a:r>
              <a:rPr lang="es-ES_tradnl" noProof="0" dirty="0"/>
              <a:t>Repase las respuestas de los/as participantes.</a:t>
            </a:r>
          </a:p>
          <a:p>
            <a:endParaRPr lang="es-ES_tradnl" noProof="0" dirty="0"/>
          </a:p>
          <a:p>
            <a:endParaRPr lang="es-ES_tradnl" noProof="0" dirty="0"/>
          </a:p>
        </p:txBody>
      </p:sp>
      <p:sp>
        <p:nvSpPr>
          <p:cNvPr id="6" name="Slide Image Placeholder 5">
            <a:extLst>
              <a:ext uri="{FF2B5EF4-FFF2-40B4-BE49-F238E27FC236}">
                <a16:creationId xmlns:a16="http://schemas.microsoft.com/office/drawing/2014/main" id="{2ECA8D29-39C9-6F96-AC3A-8C77EF0992A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0C0B5DC0-1D9F-92EF-7EA8-A5D018E875B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17</a:t>
            </a:fld>
            <a:endParaRPr lang="en-US" sz="1200" dirty="0">
              <a:latin typeface="+mn-lt"/>
            </a:endParaRPr>
          </a:p>
        </p:txBody>
      </p:sp>
    </p:spTree>
    <p:extLst>
      <p:ext uri="{BB962C8B-B14F-4D97-AF65-F5344CB8AC3E}">
        <p14:creationId xmlns:p14="http://schemas.microsoft.com/office/powerpoint/2010/main" val="41674219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Presente el contenido de la diapositiva.</a:t>
            </a:r>
          </a:p>
          <a:p>
            <a:r>
              <a:rPr lang="es-ES_tradnl" noProof="0" dirty="0"/>
              <a:t>Haga referencia a los ejemplos que los/as participantes compartieron anteriormente.</a:t>
            </a:r>
          </a:p>
          <a:p>
            <a:endParaRPr lang="es-ES_tradnl" noProof="0" dirty="0"/>
          </a:p>
        </p:txBody>
      </p:sp>
      <p:sp>
        <p:nvSpPr>
          <p:cNvPr id="6" name="Slide Image Placeholder 5">
            <a:extLst>
              <a:ext uri="{FF2B5EF4-FFF2-40B4-BE49-F238E27FC236}">
                <a16:creationId xmlns:a16="http://schemas.microsoft.com/office/drawing/2014/main" id="{6BC8B2B2-67BE-3168-FB25-7579E8174A5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5B0B9FF-45D9-DD65-07D6-82AAAF9A548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18</a:t>
            </a:fld>
            <a:endParaRPr lang="en-US" sz="1200" dirty="0">
              <a:latin typeface="+mn-lt"/>
            </a:endParaRPr>
          </a:p>
        </p:txBody>
      </p:sp>
    </p:spTree>
    <p:extLst>
      <p:ext uri="{BB962C8B-B14F-4D97-AF65-F5344CB8AC3E}">
        <p14:creationId xmlns:p14="http://schemas.microsoft.com/office/powerpoint/2010/main" val="24220897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endParaRPr lang="es-ES_tradnl" noProof="0" dirty="0"/>
          </a:p>
          <a:p>
            <a:r>
              <a:rPr lang="es-ES_tradnl" noProof="0" dirty="0"/>
              <a:t>Presente el contenido de la diapositiva.</a:t>
            </a:r>
          </a:p>
          <a:p>
            <a:r>
              <a:rPr lang="es-ES_tradnl" i="1" noProof="0" dirty="0"/>
              <a:t>Un adulto de confianza suele ser el padre, la madre o el cuidador del menor, a menos que esto sea inapropiado.</a:t>
            </a:r>
          </a:p>
          <a:p>
            <a:r>
              <a:rPr lang="es-ES_tradnl" i="1" noProof="0" dirty="0"/>
              <a:t>¿Hay alguna pregunta o alguien necesita alguna aclaración?</a:t>
            </a:r>
          </a:p>
          <a:p>
            <a:r>
              <a:rPr lang="es-ES_tradnl" i="1" noProof="0" dirty="0"/>
              <a:t>Hoy vimos por qué es importante prepararnos antes de conocer a un/a menor y a su familia. </a:t>
            </a:r>
          </a:p>
          <a:p>
            <a:r>
              <a:rPr lang="es-ES_tradnl" i="1" noProof="0" dirty="0"/>
              <a:t>En las próximas sesiones aprenderemos a comunicarnos adecuadamente con los/as menores y sus familias durante una reunión.</a:t>
            </a:r>
          </a:p>
          <a:p>
            <a:pPr marL="0" indent="0">
              <a:buNone/>
            </a:pPr>
            <a:endParaRPr lang="es-ES_tradnl" noProof="0" dirty="0"/>
          </a:p>
        </p:txBody>
      </p:sp>
      <p:sp>
        <p:nvSpPr>
          <p:cNvPr id="6" name="Slide Image Placeholder 5">
            <a:extLst>
              <a:ext uri="{FF2B5EF4-FFF2-40B4-BE49-F238E27FC236}">
                <a16:creationId xmlns:a16="http://schemas.microsoft.com/office/drawing/2014/main" id="{2031B00D-8F7F-B037-41D3-EAAA09A45852}"/>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3A3E623-A1D3-EAE5-EF0A-F98FDE02AED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19</a:t>
            </a:fld>
            <a:endParaRPr lang="en-US" sz="1200" dirty="0">
              <a:latin typeface="+mn-lt"/>
            </a:endParaRPr>
          </a:p>
        </p:txBody>
      </p:sp>
    </p:spTree>
    <p:extLst>
      <p:ext uri="{BB962C8B-B14F-4D97-AF65-F5344CB8AC3E}">
        <p14:creationId xmlns:p14="http://schemas.microsoft.com/office/powerpoint/2010/main" val="32719921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SESIÓN 1 </a:t>
            </a:r>
            <a:br>
              <a:rPr lang="es-ES_tradnl" b="1" noProof="0" dirty="0"/>
            </a:br>
            <a:r>
              <a:rPr lang="es-ES_tradnl" b="1" noProof="0" dirty="0"/>
              <a:t>DURACIÓN: 0h45</a:t>
            </a:r>
          </a:p>
          <a:p>
            <a:pPr marL="0" indent="0">
              <a:buNone/>
            </a:pPr>
            <a:r>
              <a:rPr lang="es-ES_tradnl" noProof="0" dirty="0"/>
              <a:t>______________________________________________________________________________</a:t>
            </a:r>
          </a:p>
          <a:p>
            <a:pPr marL="0" indent="0">
              <a:buNone/>
            </a:pPr>
            <a:endParaRPr lang="es-ES_tradnl" noProof="0" dirty="0"/>
          </a:p>
          <a:p>
            <a:pPr marL="0" indent="0">
              <a:buNone/>
            </a:pPr>
            <a:r>
              <a:rPr lang="es-ES_tradnl" b="1" noProof="0" dirty="0"/>
              <a:t>EXPLICAR</a:t>
            </a:r>
          </a:p>
          <a:p>
            <a:r>
              <a:rPr lang="es-ES_tradnl" i="1" noProof="0" dirty="0"/>
              <a:t>Durante esta primera sesión:</a:t>
            </a:r>
          </a:p>
          <a:p>
            <a:pPr lvl="1"/>
            <a:r>
              <a:rPr lang="es-ES_tradnl" i="1" noProof="0" dirty="0"/>
              <a:t>vamos a explicar el orden del día</a:t>
            </a:r>
          </a:p>
          <a:p>
            <a:pPr lvl="1"/>
            <a:r>
              <a:rPr lang="es-ES_tradnl" i="1" noProof="0" dirty="0"/>
              <a:t>vamos a ver los objetivos </a:t>
            </a:r>
          </a:p>
          <a:p>
            <a:pPr lvl="1"/>
            <a:r>
              <a:rPr lang="es-ES_tradnl" i="1" noProof="0" dirty="0"/>
              <a:t>vamos a hacer un repaso del módulo anterior</a:t>
            </a:r>
          </a:p>
        </p:txBody>
      </p:sp>
      <p:sp>
        <p:nvSpPr>
          <p:cNvPr id="6" name="Slide Image Placeholder 5">
            <a:extLst>
              <a:ext uri="{FF2B5EF4-FFF2-40B4-BE49-F238E27FC236}">
                <a16:creationId xmlns:a16="http://schemas.microsoft.com/office/drawing/2014/main" id="{752C55E8-8253-4DD7-73C6-5F1DB748B07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A05022A-3AFA-197B-FDAD-20DBBD3DB9D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a:t>
            </a:fld>
            <a:endParaRPr lang="en-US" sz="1200" dirty="0">
              <a:latin typeface="+mn-lt"/>
            </a:endParaRPr>
          </a:p>
        </p:txBody>
      </p:sp>
    </p:spTree>
    <p:extLst>
      <p:ext uri="{BB962C8B-B14F-4D97-AF65-F5344CB8AC3E}">
        <p14:creationId xmlns:p14="http://schemas.microsoft.com/office/powerpoint/2010/main" val="542827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SESIÓN 3 </a:t>
            </a:r>
            <a:br>
              <a:rPr lang="es-ES_tradnl" b="1" noProof="0" dirty="0"/>
            </a:br>
            <a:r>
              <a:rPr lang="es-ES_tradnl" b="1" noProof="0" dirty="0"/>
              <a:t>DURACIÓN: 2h30</a:t>
            </a:r>
          </a:p>
          <a:p>
            <a:pPr marL="0" indent="0">
              <a:buNone/>
            </a:pPr>
            <a:r>
              <a:rPr lang="es-ES_tradnl" b="1" noProof="0" dirty="0"/>
              <a:t>______________________________________________________________________________</a:t>
            </a:r>
          </a:p>
          <a:p>
            <a:pPr marL="0" indent="0">
              <a:buNone/>
            </a:pPr>
            <a:endParaRPr lang="es-ES_tradnl" noProof="0" dirty="0"/>
          </a:p>
          <a:p>
            <a:pPr marL="0" indent="0">
              <a:buNone/>
            </a:pPr>
            <a:r>
              <a:rPr lang="es-ES_tradnl" b="1" noProof="0" dirty="0"/>
              <a:t>EXPLICAR</a:t>
            </a:r>
          </a:p>
          <a:p>
            <a:r>
              <a:rPr lang="es-ES_tradnl" i="1" noProof="0" dirty="0"/>
              <a:t>Las técnicas de comunicación asertiva y efectiva son una herramienta fundamental para los/as asistentes sociales.</a:t>
            </a:r>
          </a:p>
          <a:p>
            <a:r>
              <a:rPr lang="es-ES_tradnl" i="1" noProof="0" dirty="0"/>
              <a:t>Una comunicación adaptada, cálida, respetuosa y clara es esencial para construir una relación de confianza, y necesaria para apoyar a los niños, niñas y a sus familias. </a:t>
            </a:r>
          </a:p>
          <a:p>
            <a:r>
              <a:rPr lang="es-ES_tradnl" i="1" noProof="0" dirty="0"/>
              <a:t>Hoy empezaremos viendo algunas técnicas no verbales, de escucha activa y de expresión oral eficaz. También pondremos en práctica técnicas que podemos emplear con menores de distintas edades y etapas de desarrollo.</a:t>
            </a:r>
          </a:p>
        </p:txBody>
      </p:sp>
      <p:sp>
        <p:nvSpPr>
          <p:cNvPr id="6" name="Slide Image Placeholder 5">
            <a:extLst>
              <a:ext uri="{FF2B5EF4-FFF2-40B4-BE49-F238E27FC236}">
                <a16:creationId xmlns:a16="http://schemas.microsoft.com/office/drawing/2014/main" id="{62A6037E-C0DA-3857-D127-C09E0BF7AC7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1E7FEC2-CD17-3ABA-6484-EAD514C40AB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20</a:t>
            </a:fld>
            <a:endParaRPr lang="en-US" sz="1200" dirty="0">
              <a:latin typeface="+mn-lt"/>
            </a:endParaRPr>
          </a:p>
        </p:txBody>
      </p:sp>
    </p:spTree>
    <p:extLst>
      <p:ext uri="{BB962C8B-B14F-4D97-AF65-F5344CB8AC3E}">
        <p14:creationId xmlns:p14="http://schemas.microsoft.com/office/powerpoint/2010/main" val="5614747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DEBATE GENERAL</a:t>
            </a:r>
          </a:p>
          <a:p>
            <a:r>
              <a:rPr lang="es-ES_tradnl" i="1" noProof="0" dirty="0"/>
              <a:t>¿Qué entendemos por “comunicación no verbal”? ¿Qué ejemplos podemos dar?</a:t>
            </a:r>
          </a:p>
          <a:p>
            <a:pPr lvl="1"/>
            <a:r>
              <a:rPr lang="es-ES_tradnl" noProof="0" dirty="0"/>
              <a:t>Posibles respuestas:</a:t>
            </a:r>
          </a:p>
          <a:p>
            <a:pPr lvl="2"/>
            <a:r>
              <a:rPr lang="es-ES_tradnl" noProof="0" dirty="0"/>
              <a:t>lenguaje corporal (p. ej., brazos cruzados o relajados, cuerpo en dirección a nuestro/a interlocutor, o distanciado de este/a, sentarnos derechos/as o encorvados/as).</a:t>
            </a:r>
          </a:p>
          <a:p>
            <a:pPr lvl="2"/>
            <a:r>
              <a:rPr lang="es-ES_tradnl" noProof="0" dirty="0"/>
              <a:t>expresiones faciales (p. ej., levantar las cejas, cambiar la forma de la boca).</a:t>
            </a:r>
          </a:p>
          <a:p>
            <a:pPr lvl="2"/>
            <a:r>
              <a:rPr lang="es-ES_tradnl" noProof="0" dirty="0"/>
              <a:t>mirada (p. ej., mirar a los ojos, mirar hacia la puerta, usar la mirada para transmitir emociones). </a:t>
            </a:r>
          </a:p>
          <a:p>
            <a:pPr lvl="2"/>
            <a:r>
              <a:rPr lang="es-ES_tradnl" noProof="0" dirty="0"/>
              <a:t>contacto físico (p. ej., dar la mano, tocar el brazo, abrazar).</a:t>
            </a:r>
          </a:p>
          <a:p>
            <a:r>
              <a:rPr lang="es-ES_tradnl" i="1" noProof="0" dirty="0"/>
              <a:t>La comunicación no verbal consiste en transmitir información sin palabras a través de:</a:t>
            </a:r>
          </a:p>
          <a:p>
            <a:pPr lvl="1"/>
            <a:r>
              <a:rPr lang="es-ES_tradnl" i="1" noProof="0" dirty="0"/>
              <a:t>El lenguaje corporal</a:t>
            </a:r>
          </a:p>
          <a:p>
            <a:pPr lvl="1"/>
            <a:r>
              <a:rPr lang="es-ES_tradnl" i="1" noProof="0" dirty="0"/>
              <a:t>Las expresiones faciales</a:t>
            </a:r>
          </a:p>
          <a:p>
            <a:pPr lvl="1"/>
            <a:r>
              <a:rPr lang="es-ES_tradnl" i="1" noProof="0" dirty="0"/>
              <a:t>El contacto visual </a:t>
            </a:r>
          </a:p>
          <a:p>
            <a:pPr lvl="1"/>
            <a:r>
              <a:rPr lang="es-ES_tradnl" i="1" noProof="0" dirty="0"/>
              <a:t>El contacto físico</a:t>
            </a:r>
          </a:p>
          <a:p>
            <a:r>
              <a:rPr lang="es-ES_tradnl" i="1" noProof="0" dirty="0"/>
              <a:t>Los/as asistentes sociales debemos ser conscientes de nuestra comunicación no verbal:</a:t>
            </a:r>
          </a:p>
          <a:p>
            <a:pPr lvl="1"/>
            <a:r>
              <a:rPr lang="es-ES_tradnl" i="1" noProof="0" dirty="0"/>
              <a:t>Esto nos permite una comunicación adaptada, cálida, respetuosa y clara.</a:t>
            </a:r>
          </a:p>
          <a:p>
            <a:pPr lvl="1"/>
            <a:r>
              <a:rPr lang="es-ES_tradnl" i="1" noProof="0" dirty="0"/>
              <a:t>Esto es necesario para generar confianza y establecer una buena relación con el/la menor y su familia.</a:t>
            </a:r>
          </a:p>
          <a:p>
            <a:r>
              <a:rPr lang="es-ES_tradnl" i="1" noProof="0" dirty="0"/>
              <a:t>Los/as asistentes sociales deben saber leer la comunicación no verbal del menor:</a:t>
            </a:r>
          </a:p>
          <a:p>
            <a:pPr lvl="1"/>
            <a:r>
              <a:rPr lang="es-ES_tradnl" i="1" noProof="0" dirty="0"/>
              <a:t>Esto nos permite identificar cómo se sienten. </a:t>
            </a:r>
          </a:p>
          <a:p>
            <a:pPr lvl="1"/>
            <a:r>
              <a:rPr lang="es-ES_tradnl" i="1" noProof="0" dirty="0"/>
              <a:t>Esto nos da pistas sobre cómo podemos acercarnos a ellos/as.</a:t>
            </a:r>
          </a:p>
          <a:p>
            <a:endParaRPr lang="es-ES_tradnl" noProof="0" dirty="0"/>
          </a:p>
        </p:txBody>
      </p:sp>
      <p:sp>
        <p:nvSpPr>
          <p:cNvPr id="6" name="Slide Image Placeholder 5">
            <a:extLst>
              <a:ext uri="{FF2B5EF4-FFF2-40B4-BE49-F238E27FC236}">
                <a16:creationId xmlns:a16="http://schemas.microsoft.com/office/drawing/2014/main" id="{D4E18F67-CF08-3A58-033E-AD6C718E009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A5FBDA40-F0DA-211C-D8CA-28B09975519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21</a:t>
            </a:fld>
            <a:endParaRPr lang="en-US" sz="1200" dirty="0">
              <a:latin typeface="+mn-lt"/>
            </a:endParaRPr>
          </a:p>
        </p:txBody>
      </p:sp>
    </p:spTree>
    <p:extLst>
      <p:ext uri="{BB962C8B-B14F-4D97-AF65-F5344CB8AC3E}">
        <p14:creationId xmlns:p14="http://schemas.microsoft.com/office/powerpoint/2010/main" val="38840830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INTRODUCCIÓN</a:t>
            </a:r>
          </a:p>
          <a:p>
            <a:r>
              <a:rPr lang="es-ES_tradnl" noProof="0" dirty="0"/>
              <a:t>Presente el contenido de la diapositiva.</a:t>
            </a:r>
          </a:p>
          <a:p>
            <a:r>
              <a:rPr lang="es-ES_tradnl" i="1" noProof="0" dirty="0"/>
              <a:t>Ahora, un/a voluntario/a nos mostrará cómo emplear una técnica de comunicación no verbal</a:t>
            </a:r>
          </a:p>
          <a:p>
            <a:r>
              <a:rPr lang="es-ES_tradnl" i="1" noProof="0" dirty="0"/>
              <a:t>Los/as demás participantes tendrán que describir lo que ven y decidir si lo que hizo el/la voluntario/a es algo que DEBEMOS HACER o algo que NO DEBEMOS HACER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s-ES_tradnl" noProof="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ACTIVIDAD EN GRUPO (15 minutos)</a:t>
            </a:r>
          </a:p>
          <a:p>
            <a:r>
              <a:rPr lang="es-ES_tradnl" noProof="0" dirty="0"/>
              <a:t>Pídale a 5 participantes que muestren una técnica de comunicación no verbal de forma voluntaria</a:t>
            </a:r>
          </a:p>
          <a:p>
            <a:r>
              <a:rPr lang="es-ES_tradnl" noProof="0" dirty="0"/>
              <a:t>Nosotras/os, como facilitadoras/es, podemos interpretar el rol del menor.</a:t>
            </a:r>
          </a:p>
          <a:p>
            <a:r>
              <a:rPr lang="es-ES_tradnl" noProof="0" dirty="0"/>
              <a:t>Instrucciones generales (para la/el facilitador/a):</a:t>
            </a:r>
          </a:p>
          <a:p>
            <a:pPr lvl="1"/>
            <a:r>
              <a:rPr lang="es-ES_tradnl" noProof="0" dirty="0"/>
              <a:t>Dé una instrucción a la persona voluntaria (ver más abajo)</a:t>
            </a:r>
          </a:p>
          <a:p>
            <a:pPr lvl="1"/>
            <a:r>
              <a:rPr lang="es-ES_tradnl" noProof="0" dirty="0"/>
              <a:t>Pídale al/ a la voluntario/a que muestre la técnica</a:t>
            </a:r>
          </a:p>
          <a:p>
            <a:pPr lvl="1"/>
            <a:r>
              <a:rPr lang="es-ES_tradnl" noProof="0" dirty="0"/>
              <a:t>Pídale a los demás participantes que hagan sus observaciones y que digan si lo que esa persona hizo es algo que se debe hacer o no.</a:t>
            </a:r>
          </a:p>
          <a:p>
            <a:pPr lvl="1"/>
            <a:r>
              <a:rPr lang="es-ES_tradnl" noProof="0" dirty="0"/>
              <a:t>Propicie un </a:t>
            </a:r>
            <a:r>
              <a:rPr lang="es-ES_tradnl" dirty="0"/>
              <a:t>breve debate. </a:t>
            </a:r>
            <a:endParaRPr lang="es-ES_tradnl" noProof="0" dirty="0"/>
          </a:p>
          <a:p>
            <a:r>
              <a:rPr lang="es-ES_tradnl" noProof="0" dirty="0"/>
              <a:t>Instrucciones para las personas voluntarias:</a:t>
            </a:r>
          </a:p>
          <a:p>
            <a:pPr lvl="1"/>
            <a:r>
              <a:rPr lang="es-ES_tradnl" noProof="0" dirty="0"/>
              <a:t>Ponerte en cuclillas para estar a la altura del niño o niña (verlo a los ojos).</a:t>
            </a:r>
          </a:p>
          <a:p>
            <a:pPr lvl="1"/>
            <a:r>
              <a:rPr lang="es-ES_tradnl" noProof="0" dirty="0"/>
              <a:t>Hacer gestos agresivos con los brazos.</a:t>
            </a:r>
          </a:p>
          <a:p>
            <a:pPr lvl="1"/>
            <a:r>
              <a:rPr lang="es-ES_tradnl" noProof="0" dirty="0"/>
              <a:t>Evitar el contacto visual con el niño o la niña.</a:t>
            </a:r>
          </a:p>
          <a:p>
            <a:pPr lvl="1"/>
            <a:r>
              <a:rPr lang="es-ES_tradnl" noProof="0" dirty="0"/>
              <a:t>Estar "demasiado cerca" del niño o niña o no darle suficiente “espacio personal”.</a:t>
            </a:r>
          </a:p>
          <a:p>
            <a:pPr lvl="1"/>
            <a:r>
              <a:rPr lang="es-ES_tradnl" noProof="0" dirty="0"/>
              <a:t>Usar un lenguaje corporal abierto, sin cruzar brazos ni piernas.</a:t>
            </a:r>
          </a:p>
        </p:txBody>
      </p:sp>
      <p:sp>
        <p:nvSpPr>
          <p:cNvPr id="6" name="Slide Image Placeholder 5">
            <a:extLst>
              <a:ext uri="{FF2B5EF4-FFF2-40B4-BE49-F238E27FC236}">
                <a16:creationId xmlns:a16="http://schemas.microsoft.com/office/drawing/2014/main" id="{F344599B-C7A3-A3AD-C0A2-1F8F88F488E3}"/>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1B511ED-0B8E-DAA5-D797-5BCE48EC362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22</a:t>
            </a:fld>
            <a:endParaRPr lang="en-US" sz="1200" dirty="0">
              <a:latin typeface="+mn-lt"/>
            </a:endParaRPr>
          </a:p>
        </p:txBody>
      </p:sp>
    </p:spTree>
    <p:extLst>
      <p:ext uri="{BB962C8B-B14F-4D97-AF65-F5344CB8AC3E}">
        <p14:creationId xmlns:p14="http://schemas.microsoft.com/office/powerpoint/2010/main" val="31964316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INTRODUCCIÓN</a:t>
            </a:r>
          </a:p>
          <a:p>
            <a:r>
              <a:rPr lang="es-ES_tradnl" noProof="0" dirty="0"/>
              <a:t>Presente el contenido de la diapositiva.</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Guíe a los/as participantes a la </a:t>
            </a:r>
            <a:r>
              <a:rPr lang="es-ES_tradnl" b="1" noProof="0" dirty="0"/>
              <a:t>página 46 del Cuaderno de ejercicios: Técnicas de comunicación no verbal</a:t>
            </a:r>
          </a:p>
          <a:p>
            <a:r>
              <a:rPr lang="es-ES_tradnl" i="1" noProof="0" dirty="0"/>
              <a:t>Escriban en los recuadros lo que debemos hacer y lo que no debemos hacer.</a:t>
            </a:r>
          </a:p>
          <a:p>
            <a:r>
              <a:rPr lang="es-ES_tradnl" i="1" noProof="0" dirty="0"/>
              <a:t>Añadan también sus propios ejemplos.</a:t>
            </a:r>
          </a:p>
          <a:p>
            <a:endParaRPr lang="es-ES_tradnl" noProof="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sz="1200" b="1" noProof="0" dirty="0">
                <a:sym typeface="Arial"/>
              </a:rPr>
              <a:t>ACTIVIDAD</a:t>
            </a:r>
            <a:r>
              <a:rPr lang="es-ES_tradnl" b="1" noProof="0" dirty="0"/>
              <a:t> INDIVIDUAL (5 minutos)</a:t>
            </a:r>
          </a:p>
          <a:p>
            <a:pPr marL="0" indent="0">
              <a:buNone/>
            </a:pPr>
            <a:endParaRPr lang="es-ES_tradnl" noProof="0" dirty="0"/>
          </a:p>
          <a:p>
            <a:endParaRPr lang="es-ES_tradnl" noProof="0" dirty="0"/>
          </a:p>
          <a:p>
            <a:endParaRPr lang="es-ES_tradnl" noProof="0" dirty="0"/>
          </a:p>
          <a:p>
            <a:endParaRPr lang="es-ES_tradnl" noProof="0" dirty="0"/>
          </a:p>
        </p:txBody>
      </p:sp>
      <p:sp>
        <p:nvSpPr>
          <p:cNvPr id="6" name="Slide Image Placeholder 5">
            <a:extLst>
              <a:ext uri="{FF2B5EF4-FFF2-40B4-BE49-F238E27FC236}">
                <a16:creationId xmlns:a16="http://schemas.microsoft.com/office/drawing/2014/main" id="{2A87B6CC-15BA-799F-D036-12C7CF4BAF2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0322270-3737-8ABB-FF37-5EB7F05374A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23</a:t>
            </a:fld>
            <a:endParaRPr lang="en-US" sz="1200" dirty="0">
              <a:latin typeface="+mn-lt"/>
            </a:endParaRPr>
          </a:p>
        </p:txBody>
      </p:sp>
    </p:spTree>
    <p:extLst>
      <p:ext uri="{BB962C8B-B14F-4D97-AF65-F5344CB8AC3E}">
        <p14:creationId xmlns:p14="http://schemas.microsoft.com/office/powerpoint/2010/main" val="11413621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INTRODUCCIÓN</a:t>
            </a:r>
          </a:p>
          <a:p>
            <a:r>
              <a:rPr lang="es-ES_tradnl" noProof="0" dirty="0"/>
              <a:t>Guíe a los/as participantes a la </a:t>
            </a:r>
            <a:r>
              <a:rPr lang="es-ES_tradnl" b="1" noProof="0" dirty="0"/>
              <a:t>página 46 del Cuaderno de ejercicios: Técnicas de escucha activa</a:t>
            </a:r>
          </a:p>
          <a:p>
            <a:r>
              <a:rPr lang="es-ES_tradnl" i="1" noProof="0" dirty="0"/>
              <a:t>En su cuadernos de ejercicios, escriban en los recuadros lo que debemos hacer y lo que no debemos hacer.</a:t>
            </a:r>
            <a:br>
              <a:rPr lang="es-ES_tradnl" i="1" noProof="0" dirty="0"/>
            </a:br>
            <a:endParaRPr lang="es-ES_tradnl" i="1" noProof="0" dirty="0"/>
          </a:p>
          <a:p>
            <a:pPr marL="0" indent="0">
              <a:buNone/>
            </a:pPr>
            <a:r>
              <a:rPr lang="es-ES_tradnl" sz="1200" b="1" noProof="0" dirty="0">
                <a:sym typeface="Arial"/>
              </a:rPr>
              <a:t>ACTIVIDAD</a:t>
            </a:r>
            <a:r>
              <a:rPr lang="es-ES_tradnl" b="1" i="0" noProof="0" dirty="0"/>
              <a:t> INDIVIDUAL (15 minutos)</a:t>
            </a:r>
          </a:p>
          <a:p>
            <a:pPr marL="0" indent="0">
              <a:buNone/>
            </a:pPr>
            <a:endParaRPr lang="es-ES_tradnl" b="1" noProof="0" dirty="0"/>
          </a:p>
          <a:p>
            <a:pPr marL="0" indent="0">
              <a:buNone/>
            </a:pPr>
            <a:r>
              <a:rPr lang="es-ES_tradnl" b="1" i="0" noProof="0" dirty="0"/>
              <a:t>DEBATE </a:t>
            </a:r>
            <a:r>
              <a:rPr lang="es-ES_tradnl" sz="1200" b="1" noProof="0" dirty="0"/>
              <a:t>GENERAL</a:t>
            </a:r>
            <a:endParaRPr lang="es-ES_tradnl" b="1" i="0" noProof="0" dirty="0"/>
          </a:p>
          <a:p>
            <a:r>
              <a:rPr lang="es-ES_tradnl" noProof="0" dirty="0"/>
              <a:t>Invite a algunos/as voluntarios/as a compartir sus respuestas.</a:t>
            </a:r>
          </a:p>
          <a:p>
            <a:r>
              <a:rPr lang="es-ES_tradnl" noProof="0" dirty="0"/>
              <a:t>Resuma las respuestas y complemente a partir de lo siguiente.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______________________________________________________________________________</a:t>
            </a:r>
          </a:p>
          <a:p>
            <a:endParaRPr lang="es-ES_tradnl" noProof="0" dirty="0"/>
          </a:p>
          <a:p>
            <a:pPr marL="0" indent="0">
              <a:buNone/>
            </a:pPr>
            <a:r>
              <a:rPr lang="es-ES_tradnl" b="1" noProof="0" dirty="0"/>
              <a:t>POSIBLES RESPUESTAS</a:t>
            </a:r>
          </a:p>
          <a:p>
            <a:pPr marL="171450" indent="-171450"/>
            <a:r>
              <a:rPr lang="es-ES_tradnl" noProof="0" dirty="0"/>
              <a:t>Qué NO DEBEMOS hacer</a:t>
            </a:r>
          </a:p>
          <a:p>
            <a:pPr lvl="1"/>
            <a:r>
              <a:rPr lang="es-ES_tradnl" noProof="0" dirty="0"/>
              <a:t>Distraerse (pensar en otra cosa, mirar hacia otro lado, escribir en el teléfono).</a:t>
            </a:r>
          </a:p>
          <a:p>
            <a:pPr lvl="1"/>
            <a:r>
              <a:rPr lang="es-ES_tradnl" noProof="0" dirty="0"/>
              <a:t>Suponiendo que sepamos lo que los/as menores van a decir, terminar sus frases.</a:t>
            </a:r>
          </a:p>
          <a:p>
            <a:pPr lvl="1"/>
            <a:r>
              <a:rPr lang="es-ES_tradnl" noProof="0" dirty="0"/>
              <a:t>Evitar opinar, comentar algo o mostrar empatía.</a:t>
            </a:r>
          </a:p>
          <a:p>
            <a:pPr lvl="1"/>
            <a:r>
              <a:rPr lang="es-ES_tradnl" noProof="0" dirty="0"/>
              <a:t>Evitar distraerse.</a:t>
            </a:r>
          </a:p>
          <a:p>
            <a:pPr lvl="0"/>
            <a:r>
              <a:rPr lang="es-ES_tradnl" noProof="0" dirty="0"/>
              <a:t>Qué DEBEMOS hacer</a:t>
            </a:r>
          </a:p>
          <a:p>
            <a:pPr lvl="1"/>
            <a:r>
              <a:rPr lang="es-ES_tradnl" noProof="0" dirty="0"/>
              <a:t>Mantener el contacto visual (si es culturalmente apropiado).</a:t>
            </a:r>
          </a:p>
          <a:p>
            <a:pPr lvl="1"/>
            <a:r>
              <a:rPr lang="es-ES_tradnl" noProof="0" dirty="0"/>
              <a:t>Centrarnos en el niño/a y darle espacio para hablar.</a:t>
            </a:r>
          </a:p>
          <a:p>
            <a:pPr lvl="1"/>
            <a:r>
              <a:rPr lang="es-ES_tradnl" noProof="0" dirty="0"/>
              <a:t>Dejar espacio para el silencio.</a:t>
            </a:r>
          </a:p>
          <a:p>
            <a:pPr lvl="1"/>
            <a:r>
              <a:rPr lang="es-ES_tradnl" noProof="0" dirty="0"/>
              <a:t>Hacer preguntas aclaratorias y resumir lo que escuchamos de forma breve.</a:t>
            </a:r>
          </a:p>
          <a:p>
            <a:pPr lvl="1"/>
            <a:r>
              <a:rPr lang="es-ES_tradnl" noProof="0" dirty="0"/>
              <a:t>Concentrarnos en lo que dice el niño/a, en lugar de adivinar o prepararnos para lo que diremos nosotros/as a continuación.</a:t>
            </a:r>
          </a:p>
          <a:p>
            <a:pPr lvl="1"/>
            <a:r>
              <a:rPr lang="es-ES_tradnl" noProof="0" dirty="0"/>
              <a:t>Emplear nuestro lenguaje corporal para mostrar que estamos prestando atención.</a:t>
            </a:r>
          </a:p>
          <a:p>
            <a:pPr lvl="1"/>
            <a:r>
              <a:rPr lang="es-ES_tradnl" noProof="0" dirty="0"/>
              <a:t>Emplear expresiones como "sí", "</a:t>
            </a:r>
            <a:r>
              <a:rPr lang="es-ES_tradnl" noProof="0" dirty="0" err="1"/>
              <a:t>hmmm</a:t>
            </a:r>
            <a:r>
              <a:rPr lang="es-ES_tradnl" noProof="0" dirty="0"/>
              <a:t>" y "continúa”.</a:t>
            </a:r>
          </a:p>
          <a:p>
            <a:pPr lvl="1"/>
            <a:r>
              <a:rPr lang="es-ES_tradnl" noProof="0" dirty="0"/>
              <a:t>Usar expresiones faciales adecuadas.</a:t>
            </a:r>
          </a:p>
          <a:p>
            <a:pPr lvl="1"/>
            <a:r>
              <a:rPr lang="es-ES_tradnl" noProof="0" dirty="0"/>
              <a:t>Mantener una postura relajada y abierta.</a:t>
            </a:r>
          </a:p>
          <a:p>
            <a:pPr lvl="1"/>
            <a:r>
              <a:rPr lang="es-ES_tradnl" noProof="0" dirty="0"/>
              <a:t>Estar despierto/a y atento/a.</a:t>
            </a:r>
          </a:p>
          <a:p>
            <a:pPr lvl="1"/>
            <a:endParaRPr lang="es-ES_tradnl" noProof="0" dirty="0"/>
          </a:p>
          <a:p>
            <a:endParaRPr lang="es-ES_tradnl" noProof="0" dirty="0"/>
          </a:p>
        </p:txBody>
      </p:sp>
      <p:sp>
        <p:nvSpPr>
          <p:cNvPr id="6" name="Slide Image Placeholder 5">
            <a:extLst>
              <a:ext uri="{FF2B5EF4-FFF2-40B4-BE49-F238E27FC236}">
                <a16:creationId xmlns:a16="http://schemas.microsoft.com/office/drawing/2014/main" id="{B554FFA6-7975-C7D2-54B4-7F97DAEDFD5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8E83942-28AD-C401-1F22-A4641B3B280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24</a:t>
            </a:fld>
            <a:endParaRPr lang="en-US" sz="1200" dirty="0">
              <a:latin typeface="+mn-lt"/>
            </a:endParaRPr>
          </a:p>
        </p:txBody>
      </p:sp>
    </p:spTree>
    <p:extLst>
      <p:ext uri="{BB962C8B-B14F-4D97-AF65-F5344CB8AC3E}">
        <p14:creationId xmlns:p14="http://schemas.microsoft.com/office/powerpoint/2010/main" val="39077522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INTRODUCCIÓN</a:t>
            </a:r>
          </a:p>
          <a:p>
            <a:r>
              <a:rPr lang="es-ES_tradnl" noProof="0" dirty="0"/>
              <a:t>Presente el contenido de la diapositiva.</a:t>
            </a:r>
          </a:p>
          <a:p>
            <a:r>
              <a:rPr lang="es-ES_tradnl" noProof="0" dirty="0"/>
              <a:t>Guíe a los/as participantes a la </a:t>
            </a:r>
            <a:r>
              <a:rPr lang="es-ES_tradnl" b="1" noProof="0" dirty="0"/>
              <a:t>página 47 del Cuaderno de ejercicios: Técnicas de escucha activa</a:t>
            </a:r>
          </a:p>
          <a:p>
            <a:r>
              <a:rPr lang="es-ES_tradnl" i="1" noProof="0" dirty="0"/>
              <a:t>Piensen en ejemplos y anótenlos en sus cuadernos de ejercicios</a:t>
            </a:r>
          </a:p>
          <a:p>
            <a:pPr marL="0" indent="0">
              <a:buNone/>
            </a:pPr>
            <a:endParaRPr lang="es-ES_tradnl" noProof="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sz="1200" b="1" noProof="0" dirty="0">
                <a:sym typeface="Arial"/>
              </a:rPr>
              <a:t>ACTIVIDAD</a:t>
            </a:r>
            <a:r>
              <a:rPr lang="es-ES_tradnl" b="1" noProof="0" dirty="0"/>
              <a:t> INDIVIDUAL (5 minutos)</a:t>
            </a:r>
          </a:p>
          <a:p>
            <a:pPr marL="0" indent="0">
              <a:buNone/>
            </a:pPr>
            <a:endParaRPr lang="es-ES_tradnl" noProof="0" dirty="0"/>
          </a:p>
          <a:p>
            <a:pPr marL="0" indent="0">
              <a:buNone/>
            </a:pPr>
            <a:r>
              <a:rPr lang="es-ES_tradnl" b="1" noProof="0" dirty="0"/>
              <a:t>DEBATE </a:t>
            </a:r>
            <a:r>
              <a:rPr lang="es-ES_tradnl" sz="1200" b="1" noProof="0" dirty="0"/>
              <a:t>GENERAL</a:t>
            </a:r>
            <a:r>
              <a:rPr lang="es-ES_tradnl" b="1" noProof="0" dirty="0"/>
              <a:t> (10 minutos)</a:t>
            </a:r>
          </a:p>
          <a:p>
            <a:r>
              <a:rPr lang="es-ES_tradnl" noProof="0" dirty="0"/>
              <a:t>Invite a algunos/as voluntarios/as a compartir sus respuestas.</a:t>
            </a:r>
          </a:p>
          <a:p>
            <a:r>
              <a:rPr lang="es-ES_tradnl" noProof="0" dirty="0"/>
              <a:t>Complemente a partir de las posibles respuestas que se ofrecen a continuación.</a:t>
            </a:r>
          </a:p>
          <a:p>
            <a:r>
              <a:rPr lang="es-ES_tradnl" i="1" noProof="0" dirty="0"/>
              <a:t>¿Hay alguna pregunta o alguien necesita alguna aclaración?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______________________________________________________________________________</a:t>
            </a:r>
          </a:p>
          <a:p>
            <a:pPr marL="0" indent="0">
              <a:buNone/>
            </a:pPr>
            <a:endParaRPr lang="es-ES_tradnl" noProof="0" dirty="0"/>
          </a:p>
          <a:p>
            <a:pPr marL="0" indent="0">
              <a:buNone/>
            </a:pPr>
            <a:r>
              <a:rPr lang="es-ES_tradnl" b="1" noProof="0" dirty="0"/>
              <a:t>POSIBLES RESPUESTAS</a:t>
            </a:r>
          </a:p>
          <a:p>
            <a:pPr lvl="0"/>
            <a:r>
              <a:rPr lang="es-ES_tradnl" b="1" noProof="0" dirty="0"/>
              <a:t>Reconocer </a:t>
            </a:r>
          </a:p>
          <a:p>
            <a:pPr lvl="1"/>
            <a:r>
              <a:rPr lang="es-ES_tradnl" noProof="0" dirty="0"/>
              <a:t>Asentir</a:t>
            </a:r>
          </a:p>
          <a:p>
            <a:pPr lvl="1"/>
            <a:r>
              <a:rPr lang="es-ES_tradnl" noProof="0" dirty="0"/>
              <a:t>Mostrar que estamos de acuerdo, empleando expresiones como "sí" y “ajá”.</a:t>
            </a:r>
          </a:p>
          <a:p>
            <a:pPr lvl="1"/>
            <a:r>
              <a:rPr lang="es-ES_tradnl" noProof="0" dirty="0"/>
              <a:t>Decir: ”Te creo”</a:t>
            </a:r>
          </a:p>
          <a:p>
            <a:pPr lvl="1"/>
            <a:r>
              <a:rPr lang="es-ES_tradnl" noProof="0" dirty="0"/>
              <a:t>Decir: “Gracias por contarme”</a:t>
            </a:r>
          </a:p>
          <a:p>
            <a:pPr lvl="1"/>
            <a:r>
              <a:rPr lang="es-ES_tradnl" noProof="0" dirty="0"/>
              <a:t>Decir: “Debió ser muy difícil para ti…”</a:t>
            </a:r>
          </a:p>
          <a:p>
            <a:pPr lvl="1"/>
            <a:r>
              <a:rPr lang="es-ES_tradnl" noProof="0" dirty="0"/>
              <a:t>Decir: “Puedo ver que estás molesto/a por esto”</a:t>
            </a:r>
          </a:p>
          <a:p>
            <a:pPr lvl="1"/>
            <a:r>
              <a:rPr lang="es-ES_tradnl" noProof="0" dirty="0"/>
              <a:t>Decir: “Eres valiente al decírmelo, y vamos a hacer todo lo posible para ayudarte”</a:t>
            </a:r>
          </a:p>
          <a:p>
            <a:endParaRPr lang="es-ES_tradnl" noProof="0" dirty="0"/>
          </a:p>
        </p:txBody>
      </p:sp>
      <p:sp>
        <p:nvSpPr>
          <p:cNvPr id="6" name="Slide Image Placeholder 5">
            <a:extLst>
              <a:ext uri="{FF2B5EF4-FFF2-40B4-BE49-F238E27FC236}">
                <a16:creationId xmlns:a16="http://schemas.microsoft.com/office/drawing/2014/main" id="{81B0FB30-E2D8-2EB2-42DD-711134C7C44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A6AC347-C6C1-2FC6-0F34-6A0A2EA700D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25</a:t>
            </a:fld>
            <a:endParaRPr lang="en-US" sz="1200" dirty="0">
              <a:latin typeface="+mn-lt"/>
            </a:endParaRPr>
          </a:p>
        </p:txBody>
      </p:sp>
    </p:spTree>
    <p:extLst>
      <p:ext uri="{BB962C8B-B14F-4D97-AF65-F5344CB8AC3E}">
        <p14:creationId xmlns:p14="http://schemas.microsoft.com/office/powerpoint/2010/main" val="18048562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pPr lvl="0"/>
            <a:r>
              <a:rPr lang="es-ES_tradnl" b="1" noProof="0" dirty="0"/>
              <a:t>Corresponder </a:t>
            </a:r>
          </a:p>
          <a:p>
            <a:pPr lvl="1"/>
            <a:r>
              <a:rPr lang="es-ES_tradnl" noProof="0" dirty="0"/>
              <a:t>Menor: “Ya no quiero ir a la escuela porque él está allí”. Asistente social: “Ya no quieres ir a la escuela porque él está ahí”.</a:t>
            </a:r>
          </a:p>
          <a:p>
            <a:pPr lvl="1"/>
            <a:r>
              <a:rPr lang="es-ES_tradnl" noProof="0" dirty="0"/>
              <a:t>Menor: “No puedo contarle a nadie lo que pasó”. Asistente social: “¿No puedes contarle a nadie lo que pasó?</a:t>
            </a:r>
          </a:p>
          <a:p>
            <a:pPr lvl="0"/>
            <a:r>
              <a:rPr lang="es-ES_tradnl" b="1" noProof="0" dirty="0"/>
              <a:t>Aclarar </a:t>
            </a:r>
          </a:p>
          <a:p>
            <a:pPr lvl="1"/>
            <a:r>
              <a:rPr lang="es-ES_tradnl" noProof="0" dirty="0"/>
              <a:t>“¿Podrías contarme más sobre...?”</a:t>
            </a:r>
          </a:p>
          <a:p>
            <a:pPr lvl="1"/>
            <a:r>
              <a:rPr lang="es-ES_tradnl" noProof="0" dirty="0"/>
              <a:t>“No sé si entendí, ¿quieres decir...?”</a:t>
            </a:r>
          </a:p>
          <a:p>
            <a:pPr lvl="1"/>
            <a:r>
              <a:rPr lang="es-ES_tradnl" noProof="0" dirty="0"/>
              <a:t>“¿Puedes ayudarme a comprender mejor...?”</a:t>
            </a:r>
          </a:p>
          <a:p>
            <a:pPr lvl="0"/>
            <a:r>
              <a:rPr lang="es-ES_tradnl" b="1" noProof="0" dirty="0"/>
              <a:t>Resumir y/o parafrasear</a:t>
            </a:r>
          </a:p>
          <a:p>
            <a:pPr lvl="1"/>
            <a:r>
              <a:rPr lang="es-ES_tradnl" noProof="0" dirty="0"/>
              <a:t>“A ver si entendí todo...”</a:t>
            </a:r>
          </a:p>
          <a:p>
            <a:pPr lvl="1"/>
            <a:r>
              <a:rPr lang="es-ES_tradnl" noProof="0" dirty="0"/>
              <a:t>“Si te estoy oyendo bien...”</a:t>
            </a:r>
          </a:p>
          <a:p>
            <a:pPr lvl="1"/>
            <a:r>
              <a:rPr lang="es-ES_tradnl" noProof="0" dirty="0"/>
              <a:t>“Parece que lo más importante para ti es...”</a:t>
            </a:r>
          </a:p>
        </p:txBody>
      </p:sp>
      <p:sp>
        <p:nvSpPr>
          <p:cNvPr id="2" name="Google Shape;725;p48:notes">
            <a:extLst>
              <a:ext uri="{FF2B5EF4-FFF2-40B4-BE49-F238E27FC236}">
                <a16:creationId xmlns:a16="http://schemas.microsoft.com/office/drawing/2014/main" id="{3A225D87-1471-1B1A-352B-D7C196AC115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26</a:t>
            </a:fld>
            <a:endParaRPr lang="en-US" sz="1200" dirty="0">
              <a:latin typeface="+mn-lt"/>
            </a:endParaRPr>
          </a:p>
        </p:txBody>
      </p:sp>
    </p:spTree>
    <p:extLst>
      <p:ext uri="{BB962C8B-B14F-4D97-AF65-F5344CB8AC3E}">
        <p14:creationId xmlns:p14="http://schemas.microsoft.com/office/powerpoint/2010/main" val="38698146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INTRODUCCIÓN</a:t>
            </a:r>
          </a:p>
          <a:p>
            <a:r>
              <a:rPr lang="es-ES_tradnl" noProof="0" dirty="0"/>
              <a:t>Divida a los/as participantes en parejas. </a:t>
            </a:r>
          </a:p>
          <a:p>
            <a:r>
              <a:rPr lang="es-ES_tradnl" noProof="0" dirty="0"/>
              <a:t>Guía a los/as participantes a la </a:t>
            </a:r>
            <a:r>
              <a:rPr lang="es-ES_tradnl" b="1" noProof="0" dirty="0"/>
              <a:t>página 48 del Cuaderno de ejercicios: Juego de rol: La escucha activa</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Asigne un escenario/situación a cada pareja (Escenarios 1 a 4)</a:t>
            </a:r>
          </a:p>
          <a:p>
            <a:pPr lvl="0"/>
            <a:r>
              <a:rPr lang="es-ES_tradnl" i="1" noProof="0" dirty="0"/>
              <a:t>En parejas, decidan quién va a ser el asistente social y quién va a ser el/la menor.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El/la menor:</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Debe leer el escenario/situación e interiorizarlo.</a:t>
            </a:r>
          </a:p>
          <a:p>
            <a:pPr lvl="0"/>
            <a:r>
              <a:rPr lang="es-ES_tradnl" i="1" noProof="0" dirty="0"/>
              <a:t>El/la asistente social:</a:t>
            </a:r>
          </a:p>
          <a:p>
            <a:pPr lvl="1"/>
            <a:r>
              <a:rPr lang="es-ES_tradnl" i="1" noProof="0" dirty="0"/>
              <a:t>Debe presentarse al/ a la menor.</a:t>
            </a:r>
          </a:p>
          <a:p>
            <a:pPr lvl="1"/>
            <a:r>
              <a:rPr lang="es-ES_tradnl" i="1" noProof="0" dirty="0"/>
              <a:t>Debe explicarle qué es la gestión de casos o qué puede hacer para ayudarle.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Debe emplear las técnicas no verbales y de escucha activa que hemos visto en la formación. </a:t>
            </a:r>
          </a:p>
          <a:p>
            <a:pPr lvl="1"/>
            <a:r>
              <a:rPr lang="es-ES_tradnl" i="1" noProof="0" dirty="0"/>
              <a:t>No podrá leer el escenario/situación en el cuaderno de ejercicios - Solo quienes hagan de “niño/niña” podrán leer el escenario/situación.</a:t>
            </a:r>
          </a:p>
          <a:p>
            <a:pPr marL="171450" marR="0" lvl="0" indent="-171450" algn="l" defTabSz="914400" rtl="0" eaLnBrk="1" fontAlgn="auto" latinLnBrk="0" hangingPunct="1">
              <a:lnSpc>
                <a:spcPct val="100000"/>
              </a:lnSpc>
              <a:spcBef>
                <a:spcPts val="0"/>
              </a:spcBef>
              <a:spcAft>
                <a:spcPts val="0"/>
              </a:spcAft>
              <a:buClrTx/>
              <a:buSzTx/>
              <a:tabLst/>
              <a:defRPr/>
            </a:pPr>
            <a:r>
              <a:rPr lang="es-ES_tradnl" i="1" noProof="0" dirty="0"/>
              <a:t>Métanse de lleno en su personaje, sin sentir vergüenza - Es muy importante que practiquemos esta conversación.</a:t>
            </a:r>
          </a:p>
          <a:p>
            <a:pPr marL="0" indent="0">
              <a:buNone/>
            </a:pPr>
            <a:endParaRPr lang="es-ES_tradnl" b="1" noProof="0" dirty="0"/>
          </a:p>
          <a:p>
            <a:pPr marL="0" indent="0">
              <a:buNone/>
            </a:pPr>
            <a:r>
              <a:rPr lang="es-ES_tradnl" b="1" noProof="0" dirty="0"/>
              <a:t>ACTIVIDAD EN GRUPO (10 minutos)</a:t>
            </a:r>
          </a:p>
          <a:p>
            <a:pPr marL="171450" marR="0" lvl="0" indent="-171450" algn="l" defTabSz="914400" rtl="0" eaLnBrk="1" fontAlgn="auto" latinLnBrk="0" hangingPunct="1">
              <a:lnSpc>
                <a:spcPct val="100000"/>
              </a:lnSpc>
              <a:spcBef>
                <a:spcPts val="0"/>
              </a:spcBef>
              <a:spcAft>
                <a:spcPts val="0"/>
              </a:spcAft>
              <a:buClrTx/>
              <a:buSzTx/>
              <a:tabLst/>
              <a:defRPr/>
            </a:pPr>
            <a:r>
              <a:rPr lang="es-ES_tradnl" noProof="0" dirty="0"/>
              <a:t>Dé 1 minuto a los/as participantes para que se preparen para el juego de rol.</a:t>
            </a:r>
          </a:p>
          <a:p>
            <a:pPr marL="171450" marR="0" lvl="0" indent="-171450" algn="l" defTabSz="914400" rtl="0" eaLnBrk="1" fontAlgn="auto" latinLnBrk="0" hangingPunct="1">
              <a:lnSpc>
                <a:spcPct val="100000"/>
              </a:lnSpc>
              <a:spcBef>
                <a:spcPts val="0"/>
              </a:spcBef>
              <a:spcAft>
                <a:spcPts val="0"/>
              </a:spcAft>
              <a:buClrTx/>
              <a:buSzTx/>
              <a:tabLst/>
              <a:defRPr/>
            </a:pPr>
            <a:r>
              <a:rPr lang="es-ES_tradnl" noProof="0" dirty="0"/>
              <a:t>Indique a las parejas que pueden comenzar la actividad.</a:t>
            </a:r>
          </a:p>
          <a:p>
            <a:pPr marL="171450" marR="0" lvl="0" indent="-171450" algn="l" defTabSz="914400" rtl="0" eaLnBrk="1" fontAlgn="auto" latinLnBrk="0" hangingPunct="1">
              <a:lnSpc>
                <a:spcPct val="100000"/>
              </a:lnSpc>
              <a:spcBef>
                <a:spcPts val="0"/>
              </a:spcBef>
              <a:spcAft>
                <a:spcPts val="0"/>
              </a:spcAft>
              <a:buClrTx/>
              <a:buSzTx/>
              <a:tabLst/>
              <a:defRPr/>
            </a:pPr>
            <a:r>
              <a:rPr lang="es-ES_tradnl" noProof="0" dirty="0"/>
              <a:t>Muévase por la sala y asegúrese de que todas las parejas están hablando y practicando.</a:t>
            </a:r>
          </a:p>
          <a:p>
            <a:pPr marL="0" indent="0">
              <a:buNone/>
            </a:pPr>
            <a:endParaRPr lang="es-ES_tradnl" b="1" noProof="0" dirty="0"/>
          </a:p>
          <a:p>
            <a:pPr marL="0" indent="0">
              <a:buNone/>
            </a:pPr>
            <a:r>
              <a:rPr lang="es-ES_tradnl" b="1" noProof="0" dirty="0"/>
              <a:t>DEBATE </a:t>
            </a:r>
            <a:r>
              <a:rPr lang="es-ES_tradnl" sz="1200" b="1" noProof="0" dirty="0"/>
              <a:t>GENERAL</a:t>
            </a:r>
            <a:r>
              <a:rPr lang="es-ES_tradnl" b="1" noProof="0" dirty="0"/>
              <a:t> (20 minutos)</a:t>
            </a:r>
            <a:endParaRPr lang="es-ES_tradnl" noProof="0" dirty="0"/>
          </a:p>
          <a:p>
            <a:pPr lvl="0"/>
            <a:r>
              <a:rPr lang="es-ES_tradnl" i="1" noProof="0" dirty="0"/>
              <a:t>¿Qué técnicas utilizó el o la participante que interpretó el rol de asistente social?</a:t>
            </a:r>
          </a:p>
          <a:p>
            <a:pPr lvl="0"/>
            <a:r>
              <a:rPr lang="es-ES_tradnl" i="1" noProof="0" dirty="0"/>
              <a:t>¿Qué fue fácil y qué fue difícil poner en práctica?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¿Hay alguna pregunta o alguien necesita alguna aclaración?</a:t>
            </a:r>
          </a:p>
          <a:p>
            <a:r>
              <a:rPr lang="es-ES_tradnl" i="1" noProof="0" dirty="0"/>
              <a:t>Ahora que hemos aprendido algunas técnicas de escucha activa, vamos a ver algunas técnicas para comunicarnos de forma asertiva y eficaz.</a:t>
            </a:r>
          </a:p>
          <a:p>
            <a:endParaRPr lang="es-ES_tradnl" noProof="0" dirty="0"/>
          </a:p>
          <a:p>
            <a:endParaRPr lang="es-ES_tradnl" noProof="0" dirty="0"/>
          </a:p>
        </p:txBody>
      </p:sp>
      <p:sp>
        <p:nvSpPr>
          <p:cNvPr id="6" name="Slide Image Placeholder 5">
            <a:extLst>
              <a:ext uri="{FF2B5EF4-FFF2-40B4-BE49-F238E27FC236}">
                <a16:creationId xmlns:a16="http://schemas.microsoft.com/office/drawing/2014/main" id="{8CC02D96-747E-9087-89B5-12DE8D9D784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65FE3EE-56ED-EBA0-A919-462141F1B5E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27</a:t>
            </a:fld>
            <a:endParaRPr lang="en-US" sz="1200" dirty="0">
              <a:latin typeface="+mn-lt"/>
            </a:endParaRPr>
          </a:p>
        </p:txBody>
      </p:sp>
    </p:spTree>
    <p:extLst>
      <p:ext uri="{BB962C8B-B14F-4D97-AF65-F5344CB8AC3E}">
        <p14:creationId xmlns:p14="http://schemas.microsoft.com/office/powerpoint/2010/main" val="347969148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sz="1100" b="1" noProof="0" dirty="0"/>
              <a:t>EXPLICAR</a:t>
            </a:r>
            <a:endParaRPr lang="es-ES_tradnl" sz="1100" b="1" i="0" noProof="0" dirty="0"/>
          </a:p>
          <a:p>
            <a:r>
              <a:rPr lang="es-ES_tradnl" sz="1100" i="1" noProof="0" dirty="0"/>
              <a:t>Hasta ahora, hemos hablado sobre la comunicación no verbal, como el lenguaje corporal, las expresiones faciales, el contacto visual y el contacto físico.</a:t>
            </a:r>
          </a:p>
          <a:p>
            <a:r>
              <a:rPr lang="es-ES_tradnl" sz="1100" i="1" noProof="0" dirty="0"/>
              <a:t>También hablamos sobre la escucha activa.</a:t>
            </a:r>
          </a:p>
          <a:p>
            <a:r>
              <a:rPr lang="es-ES_tradnl" sz="1100" i="1" noProof="0" dirty="0"/>
              <a:t>Ahora veremos cómo podemos expresarnos de forma asertiva y eficaz.</a:t>
            </a:r>
          </a:p>
          <a:p>
            <a:r>
              <a:rPr lang="es-ES_tradnl" sz="1100" i="1" noProof="0" dirty="0"/>
              <a:t>La eficacia en la expresión oral radica en:</a:t>
            </a:r>
          </a:p>
          <a:p>
            <a:pPr lvl="1"/>
            <a:r>
              <a:rPr lang="es-ES_tradnl" sz="1100" i="1" noProof="0" dirty="0"/>
              <a:t>las palabras que elegimos (es decir, palabras más sencillas vs. palabras más complejas)</a:t>
            </a:r>
          </a:p>
          <a:p>
            <a:pPr lvl="1"/>
            <a:r>
              <a:rPr lang="es-ES_tradnl" sz="1100" i="1" noProof="0" dirty="0"/>
              <a:t>cómo las decimos (es decir, el tono de voz y la velocidad a la que hablamos)</a:t>
            </a:r>
          </a:p>
          <a:p>
            <a:pPr lvl="1"/>
            <a:r>
              <a:rPr lang="es-ES_tradnl" sz="1100" i="1" noProof="0" dirty="0"/>
              <a:t>cómo las complementamos (es decir, la comunicación no verbal)</a:t>
            </a:r>
          </a:p>
          <a:p>
            <a:r>
              <a:rPr lang="es-ES_tradnl" sz="1100" i="1" noProof="0" dirty="0"/>
              <a:t>¿Podrían darme algunos ejemplos de situaciones en la gestión de casos en las que debamos escoger nuestras palabras con cuidado al hablar con un/a menor?</a:t>
            </a:r>
          </a:p>
          <a:p>
            <a:pPr lvl="1"/>
            <a:r>
              <a:rPr lang="es-ES_tradnl" sz="1100" noProof="0" dirty="0"/>
              <a:t>Si lo/as participantes no tienen mucha experiencia, pídales que piensen en ejemplos al hablar con su familiares o amigos.</a:t>
            </a:r>
          </a:p>
          <a:p>
            <a:r>
              <a:rPr lang="es-ES_tradnl" sz="1100" i="1" noProof="0" dirty="0"/>
              <a:t>Cada palabra tiene un significado. Por eso es importante utilizar las palabras adecuadas.</a:t>
            </a:r>
          </a:p>
          <a:p>
            <a:pPr marL="0" indent="0">
              <a:buNone/>
            </a:pPr>
            <a:endParaRPr lang="es-ES_tradnl" sz="1100" noProof="0" dirty="0"/>
          </a:p>
          <a:p>
            <a:pPr marL="0" indent="0">
              <a:buNone/>
            </a:pPr>
            <a:r>
              <a:rPr lang="es-ES_tradnl" sz="1100" b="1" noProof="0" dirty="0"/>
              <a:t>DEBATE GENERAL (10 minutos)</a:t>
            </a:r>
          </a:p>
          <a:p>
            <a:r>
              <a:rPr lang="es-ES_tradnl" sz="1100" i="1" noProof="0" dirty="0"/>
              <a:t>Ahora, les voy a leer una serie de expresiones que describen la misma persona, asunto o cosa.</a:t>
            </a:r>
          </a:p>
          <a:p>
            <a:r>
              <a:rPr lang="es-ES_tradnl" sz="1100" i="1" noProof="0" dirty="0"/>
              <a:t>Ustedes tendrán que reflexionar sobre las palabras y sus significados.</a:t>
            </a:r>
          </a:p>
          <a:p>
            <a:r>
              <a:rPr lang="es-ES_tradnl" sz="1100" b="1" i="1" noProof="0" dirty="0"/>
              <a:t>Serie 1: niño/a lisiado/a, niño/a minusválido/a, niño/a con discapacidad, niño/a con dificultad para caminar</a:t>
            </a:r>
          </a:p>
          <a:p>
            <a:pPr lvl="1"/>
            <a:r>
              <a:rPr lang="es-ES_tradnl" sz="1100" i="1" noProof="0" dirty="0"/>
              <a:t>¿Cómo describiríamos el significado de cada expresión?</a:t>
            </a:r>
          </a:p>
          <a:p>
            <a:pPr lvl="1"/>
            <a:r>
              <a:rPr lang="es-ES_tradnl" sz="1100" i="1" noProof="0" dirty="0"/>
              <a:t>Es fundamental no utilizar palabras que juzguen o estigmaticen a la persona.</a:t>
            </a:r>
          </a:p>
          <a:p>
            <a:r>
              <a:rPr lang="es-ES_tradnl" sz="1100" b="1" i="1" noProof="0" dirty="0"/>
              <a:t>Serie 2: preocupación en materia de protección, amenaza, algo que perjudica a los/as menores, algo malo que le ocurre a un/a menor</a:t>
            </a:r>
          </a:p>
          <a:p>
            <a:pPr lvl="1"/>
            <a:r>
              <a:rPr lang="es-ES_tradnl" sz="1100" i="1" noProof="0" dirty="0"/>
              <a:t>¿Cómo describiríamos el significado de cada expresión?</a:t>
            </a:r>
          </a:p>
          <a:p>
            <a:pPr lvl="1"/>
            <a:r>
              <a:rPr lang="es-ES_tradnl" sz="1100" i="1" noProof="0" dirty="0"/>
              <a:t>No debemos utilizar palabras difíciles o complejas con niños y niñas pequeños/as o que no puedan entender con facilidad.</a:t>
            </a:r>
          </a:p>
          <a:p>
            <a:pPr lvl="1"/>
            <a:r>
              <a:rPr lang="es-ES_tradnl" sz="1100" i="1" noProof="0" dirty="0"/>
              <a:t>Puede ser útil emplear frases más cortas.</a:t>
            </a:r>
          </a:p>
          <a:p>
            <a:r>
              <a:rPr lang="es-ES_tradnl" sz="1100" b="1" i="1" noProof="0" dirty="0"/>
              <a:t>Serie 3: violación, agresión sexual, acto de violencia sexual </a:t>
            </a:r>
          </a:p>
          <a:p>
            <a:pPr lvl="1"/>
            <a:r>
              <a:rPr lang="es-ES_tradnl" sz="1100" i="1" noProof="0" dirty="0"/>
              <a:t>¿Cómo describiríamos el significado de cada expresión?</a:t>
            </a:r>
          </a:p>
          <a:p>
            <a:pPr lvl="1"/>
            <a:r>
              <a:rPr lang="es-ES_tradnl" sz="1100" i="1" noProof="0" dirty="0"/>
              <a:t>Es muy importante pensar en qué términos emplear para describir cuestiones delicadas.</a:t>
            </a:r>
          </a:p>
          <a:p>
            <a:pPr lvl="1"/>
            <a:r>
              <a:rPr lang="es-ES_tradnl" sz="1100" i="1" noProof="0" dirty="0"/>
              <a:t>Es aconsejable utilizar términos distintos cuando hablemos con los/as menores y cuando lo hagamos con sus padres o con nuestro supervisor/a, etc.</a:t>
            </a:r>
          </a:p>
        </p:txBody>
      </p:sp>
      <p:sp>
        <p:nvSpPr>
          <p:cNvPr id="6" name="Slide Image Placeholder 5">
            <a:extLst>
              <a:ext uri="{FF2B5EF4-FFF2-40B4-BE49-F238E27FC236}">
                <a16:creationId xmlns:a16="http://schemas.microsoft.com/office/drawing/2014/main" id="{66957BB5-6EFD-55D0-1F41-3650A0B8B9A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CEFB518-CFBA-90FE-F2BC-92BAC04BF13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28</a:t>
            </a:fld>
            <a:endParaRPr lang="en-US" sz="1200" dirty="0">
              <a:latin typeface="+mn-lt"/>
            </a:endParaRPr>
          </a:p>
        </p:txBody>
      </p:sp>
    </p:spTree>
    <p:extLst>
      <p:ext uri="{BB962C8B-B14F-4D97-AF65-F5344CB8AC3E}">
        <p14:creationId xmlns:p14="http://schemas.microsoft.com/office/powerpoint/2010/main" val="255356866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dirty="0"/>
              <a:t>EXPLICAR</a:t>
            </a:r>
          </a:p>
          <a:p>
            <a:r>
              <a:rPr lang="es-ES_tradnl" dirty="0"/>
              <a:t>Presente el contenido de la diapositiva.</a:t>
            </a:r>
          </a:p>
          <a:p>
            <a:r>
              <a:rPr lang="es-ES_tradnl" dirty="0"/>
              <a:t>Haga referencia a los guiones que los/as participantes redactaron durante la sesión 3 cuando se presentaron a Saleh, </a:t>
            </a:r>
            <a:r>
              <a:rPr lang="es-ES_tradnl" dirty="0" err="1"/>
              <a:t>Ze</a:t>
            </a:r>
            <a:r>
              <a:rPr lang="es-ES_tradnl" dirty="0"/>
              <a:t> </a:t>
            </a:r>
            <a:r>
              <a:rPr lang="es-ES_tradnl" noProof="0" dirty="0" err="1"/>
              <a:t>Naw</a:t>
            </a:r>
            <a:r>
              <a:rPr lang="es-ES_tradnl" dirty="0"/>
              <a:t>, Amina y Selim.</a:t>
            </a:r>
          </a:p>
          <a:p>
            <a:pPr lvl="0"/>
            <a:r>
              <a:rPr lang="es-ES_tradnl" i="1" dirty="0"/>
              <a:t>Las palabras que ustedes escogieron al presentarse al/a la menor en la actividad pasada y para explicarle en qué consiste la gestión de casos son de suma importancia.</a:t>
            </a:r>
          </a:p>
        </p:txBody>
      </p:sp>
      <p:sp>
        <p:nvSpPr>
          <p:cNvPr id="6" name="Slide Image Placeholder 5">
            <a:extLst>
              <a:ext uri="{FF2B5EF4-FFF2-40B4-BE49-F238E27FC236}">
                <a16:creationId xmlns:a16="http://schemas.microsoft.com/office/drawing/2014/main" id="{70EAB571-E5DF-BB1E-1AF3-B0808E1B4C6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51BCE15-ADAF-C65F-D38A-8327F5AF3AD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29</a:t>
            </a:fld>
            <a:endParaRPr lang="en-US" sz="1200" dirty="0">
              <a:latin typeface="+mn-lt"/>
            </a:endParaRPr>
          </a:p>
        </p:txBody>
      </p:sp>
    </p:spTree>
    <p:extLst>
      <p:ext uri="{BB962C8B-B14F-4D97-AF65-F5344CB8AC3E}">
        <p14:creationId xmlns:p14="http://schemas.microsoft.com/office/powerpoint/2010/main" val="40473411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Presente el contenido de la diapositiva.</a:t>
            </a:r>
          </a:p>
          <a:p>
            <a:r>
              <a:rPr lang="es-ES_tradnl" i="1" noProof="0" dirty="0"/>
              <a:t>Este módulo se centra en las competencias comunicativas necesarias en la prestación de servicios de gestión de casos.</a:t>
            </a:r>
          </a:p>
          <a:p>
            <a:r>
              <a:rPr lang="es-ES_tradnl" i="1" noProof="0" dirty="0"/>
              <a:t>Al final de este módulo, sabremos cómo comunicarnos con niños, niñas y adolescentes de forma más asertiva y efectiva, teniendo en cuenta la gran diversidad de sus experiencias y condiciones de vida, sus edades y etapas de desarrollo.</a:t>
            </a:r>
          </a:p>
        </p:txBody>
      </p:sp>
      <p:sp>
        <p:nvSpPr>
          <p:cNvPr id="6" name="Slide Image Placeholder 5">
            <a:extLst>
              <a:ext uri="{FF2B5EF4-FFF2-40B4-BE49-F238E27FC236}">
                <a16:creationId xmlns:a16="http://schemas.microsoft.com/office/drawing/2014/main" id="{6FEBD69F-628C-2621-4B78-300B148FFD0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1E9485C-D342-BD49-C3AE-40CD155D95F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a:t>
            </a:fld>
            <a:endParaRPr lang="en-US" sz="1200" dirty="0">
              <a:latin typeface="+mn-lt"/>
            </a:endParaRPr>
          </a:p>
        </p:txBody>
      </p:sp>
    </p:spTree>
    <p:extLst>
      <p:ext uri="{BB962C8B-B14F-4D97-AF65-F5344CB8AC3E}">
        <p14:creationId xmlns:p14="http://schemas.microsoft.com/office/powerpoint/2010/main" val="66020340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i="1" noProof="0" dirty="0"/>
              <a:t>Al hablar con el/la menor, sus padres o cuidadores, los/as asistentes sociales también tendrán que hacer preguntas.</a:t>
            </a:r>
          </a:p>
          <a:p>
            <a:pPr lvl="0"/>
            <a:r>
              <a:rPr lang="es-ES_tradnl" i="1" noProof="0" dirty="0"/>
              <a:t>Elegir la pregunta adecuada es una técnica de comunicación para iniciar conversaciones, mostrar interés, aclarar una situación y demostrar nuestro apoyo, así como para buscar el apoyo de los/as demás.</a:t>
            </a:r>
          </a:p>
          <a:p>
            <a:pPr lvl="0"/>
            <a:r>
              <a:rPr lang="es-ES_tradnl" i="1" noProof="0" dirty="0"/>
              <a:t>Hay tres tipos de preguntas: cerradas, abiertas y preguntas orientativas. </a:t>
            </a:r>
          </a:p>
          <a:p>
            <a:r>
              <a:rPr lang="es-ES_tradnl" noProof="0" dirty="0"/>
              <a:t>Presente el contenido de la diapositiva.</a:t>
            </a:r>
          </a:p>
          <a:p>
            <a:pPr marL="0" indent="0">
              <a:buNone/>
            </a:pPr>
            <a:endParaRPr lang="es-ES_tradnl" noProof="0" dirty="0"/>
          </a:p>
          <a:p>
            <a:pPr marL="0" indent="0">
              <a:buNone/>
            </a:pPr>
            <a:r>
              <a:rPr lang="es-ES_tradnl" b="1" noProof="0" dirty="0"/>
              <a:t>INTRODUCCIÓN</a:t>
            </a:r>
          </a:p>
          <a:p>
            <a:r>
              <a:rPr lang="es-ES_tradnl" noProof="0" dirty="0"/>
              <a:t>Divida a los/as participantes en 3 grupos.</a:t>
            </a:r>
          </a:p>
          <a:p>
            <a:r>
              <a:rPr lang="es-ES_tradnl" noProof="0" dirty="0"/>
              <a:t>Guíe a los/as participantes a la </a:t>
            </a:r>
            <a:r>
              <a:rPr lang="es-ES_tradnl" b="1" noProof="0" dirty="0"/>
              <a:t>página 49 del Cuaderno de ejercicios: Interrogar y escuchar con eficacia</a:t>
            </a:r>
          </a:p>
          <a:p>
            <a:r>
              <a:rPr lang="es-ES_tradnl" i="1" noProof="0" dirty="0"/>
              <a:t>En grupos:</a:t>
            </a:r>
          </a:p>
          <a:p>
            <a:pPr lvl="1"/>
            <a:r>
              <a:rPr lang="es-ES_tradnl" i="1" noProof="0" dirty="0"/>
              <a:t>Piensen en ejemplos y anótenlos en sus cuadernos de ejercicios.</a:t>
            </a:r>
          </a:p>
          <a:p>
            <a:pPr lvl="1"/>
            <a:r>
              <a:rPr lang="es-ES_tradnl" i="1" noProof="0" dirty="0"/>
              <a:t>Escriban las ventajas y desventajas de este tipo de preguntas.</a:t>
            </a:r>
          </a:p>
          <a:p>
            <a:pPr marL="0" indent="0">
              <a:buNone/>
            </a:pPr>
            <a:endParaRPr lang="es-ES_tradnl" b="0" noProof="0" dirty="0"/>
          </a:p>
          <a:p>
            <a:pPr marL="0" indent="0">
              <a:buNone/>
            </a:pPr>
            <a:r>
              <a:rPr lang="es-ES_tradnl" b="1" noProof="0" dirty="0"/>
              <a:t>ACTIVIDAD EN GRUPO (10 minutos)</a:t>
            </a:r>
          </a:p>
          <a:p>
            <a:pPr marL="0" indent="0">
              <a:buNone/>
            </a:pPr>
            <a:endParaRPr lang="es-ES_tradnl" noProof="0" dirty="0"/>
          </a:p>
          <a:p>
            <a:pPr marL="0" indent="0">
              <a:buNone/>
            </a:pPr>
            <a:r>
              <a:rPr lang="es-ES_tradnl" b="1" noProof="0" dirty="0"/>
              <a:t>DEBATE </a:t>
            </a:r>
            <a:r>
              <a:rPr lang="es-ES_tradnl" sz="1200" b="1" noProof="0" dirty="0"/>
              <a:t>GENERAL</a:t>
            </a:r>
            <a:r>
              <a:rPr lang="es-ES_tradnl" b="1" noProof="0" dirty="0"/>
              <a:t> (10 minutos)</a:t>
            </a:r>
          </a:p>
          <a:p>
            <a:r>
              <a:rPr lang="es-ES_tradnl" noProof="0" dirty="0"/>
              <a:t>Invite a los grupos a compartir sus ejemplos para cada tipo de pregunta.</a:t>
            </a:r>
          </a:p>
          <a:p>
            <a:r>
              <a:rPr lang="es-ES_tradnl" noProof="0" dirty="0"/>
              <a:t>Repase los ejemplos que hayan dado e invite a otros grupos a complementar.</a:t>
            </a:r>
          </a:p>
          <a:p>
            <a:endParaRPr lang="es-ES_tradnl" noProof="0" dirty="0"/>
          </a:p>
          <a:p>
            <a:endParaRPr lang="es-ES_tradnl" noProof="0" dirty="0"/>
          </a:p>
        </p:txBody>
      </p:sp>
      <p:sp>
        <p:nvSpPr>
          <p:cNvPr id="6" name="Slide Image Placeholder 5">
            <a:extLst>
              <a:ext uri="{FF2B5EF4-FFF2-40B4-BE49-F238E27FC236}">
                <a16:creationId xmlns:a16="http://schemas.microsoft.com/office/drawing/2014/main" id="{6E5384C3-C471-5D6E-1507-397DFF41FAF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7384550-8398-CE60-3B67-9B433E6416F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30</a:t>
            </a:fld>
            <a:endParaRPr lang="en-US" sz="1200" dirty="0">
              <a:latin typeface="+mn-lt"/>
            </a:endParaRPr>
          </a:p>
        </p:txBody>
      </p:sp>
    </p:spTree>
    <p:extLst>
      <p:ext uri="{BB962C8B-B14F-4D97-AF65-F5344CB8AC3E}">
        <p14:creationId xmlns:p14="http://schemas.microsoft.com/office/powerpoint/2010/main" val="13133201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Presente el contenido de la diapositiva.</a:t>
            </a:r>
          </a:p>
          <a:p>
            <a:r>
              <a:rPr lang="es-ES_tradnl" i="1" noProof="0" dirty="0"/>
              <a:t>A veces, al emplear preguntas orientativas los menores pueden responder de forma inexacta debido al desequilibrio de poder entre el/la asistente social y el/la menor:</a:t>
            </a:r>
          </a:p>
          <a:p>
            <a:pPr lvl="1"/>
            <a:r>
              <a:rPr lang="es-ES_tradnl" i="1" noProof="0" dirty="0"/>
              <a:t>Algunos/as niños/as no se atreven a llevarle la contraria a los adultos, sobre todo a los que ocupan puestos de poder y autoridad.</a:t>
            </a:r>
          </a:p>
          <a:p>
            <a:pPr lvl="1"/>
            <a:r>
              <a:rPr lang="es-ES_tradnl" i="1" noProof="0" dirty="0"/>
              <a:t>Si los/as asistentes sociales deciden emplear preguntas orientativas, es muy importante pedirle al menor más aclaraciones y detalles.</a:t>
            </a:r>
          </a:p>
          <a:p>
            <a:r>
              <a:rPr lang="es-ES_tradnl" i="1" noProof="0" dirty="0"/>
              <a:t>¿Hay alguna pregunta o alguien necesita alguna aclaración?</a:t>
            </a:r>
          </a:p>
          <a:p>
            <a:endParaRPr lang="es-ES_tradnl" noProof="0" dirty="0"/>
          </a:p>
          <a:p>
            <a:endParaRPr lang="es-ES_tradnl" noProof="0" dirty="0"/>
          </a:p>
        </p:txBody>
      </p:sp>
      <p:sp>
        <p:nvSpPr>
          <p:cNvPr id="6" name="Slide Image Placeholder 5">
            <a:extLst>
              <a:ext uri="{FF2B5EF4-FFF2-40B4-BE49-F238E27FC236}">
                <a16:creationId xmlns:a16="http://schemas.microsoft.com/office/drawing/2014/main" id="{4427EC1E-A678-3856-6B3A-229510D6AFB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AA3F442-4BA9-1D32-B322-D3525BFA23B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31</a:t>
            </a:fld>
            <a:endParaRPr lang="en-US" sz="1200" dirty="0">
              <a:latin typeface="+mn-lt"/>
            </a:endParaRPr>
          </a:p>
        </p:txBody>
      </p:sp>
    </p:spTree>
    <p:extLst>
      <p:ext uri="{BB962C8B-B14F-4D97-AF65-F5344CB8AC3E}">
        <p14:creationId xmlns:p14="http://schemas.microsoft.com/office/powerpoint/2010/main" val="127756569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i="1" noProof="0" dirty="0"/>
              <a:t>Además de elegir las palabras y las preguntas de manera cuidadosa, otro aspecto clave de la comunicación eficaz es la forma en que hablamos.  </a:t>
            </a:r>
          </a:p>
          <a:p>
            <a:r>
              <a:rPr lang="es-ES_tradnl" noProof="0" dirty="0"/>
              <a:t>Presente el contenido de la diapositiva.</a:t>
            </a:r>
          </a:p>
          <a:p>
            <a:r>
              <a:rPr lang="es-ES_tradnl" noProof="0" dirty="0"/>
              <a:t>Explique y muestre ejemplos del tono de voz, el tiempo, el ritmo y el volumen:</a:t>
            </a:r>
          </a:p>
          <a:p>
            <a:pPr lvl="1"/>
            <a:r>
              <a:rPr lang="es-ES_tradnl" i="1" noProof="0" dirty="0"/>
              <a:t>el tono de nuestra voz refleja nuestras emociones y nuestro nivel de estrés.</a:t>
            </a:r>
          </a:p>
          <a:p>
            <a:pPr lvl="1"/>
            <a:r>
              <a:rPr lang="es-ES_tradnl" i="1" noProof="0" dirty="0"/>
              <a:t>los tiempos al hablar se refieren al tiempo que dejamos entre las palabras o frases que pronunciamos.</a:t>
            </a:r>
          </a:p>
          <a:p>
            <a:pPr lvl="1"/>
            <a:r>
              <a:rPr lang="es-ES_tradnl" i="1" noProof="0" dirty="0"/>
              <a:t>el ritmo se refiere a la velocidad en que hablamos.</a:t>
            </a:r>
          </a:p>
          <a:p>
            <a:pPr lvl="1"/>
            <a:r>
              <a:rPr lang="es-ES_tradnl" i="1" noProof="0" dirty="0"/>
              <a:t>el volumen de nuestra voz refleja nuestras emociones y nuestro nivel de estrés.</a:t>
            </a:r>
          </a:p>
        </p:txBody>
      </p:sp>
      <p:sp>
        <p:nvSpPr>
          <p:cNvPr id="6" name="Slide Image Placeholder 5">
            <a:extLst>
              <a:ext uri="{FF2B5EF4-FFF2-40B4-BE49-F238E27FC236}">
                <a16:creationId xmlns:a16="http://schemas.microsoft.com/office/drawing/2014/main" id="{D697C62C-3A79-354C-296B-190760365C2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4F4F850-AE52-965E-7B6F-58090152034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32</a:t>
            </a:fld>
            <a:endParaRPr lang="en-US" sz="1200" dirty="0">
              <a:latin typeface="+mn-lt"/>
            </a:endParaRPr>
          </a:p>
        </p:txBody>
      </p:sp>
    </p:spTree>
    <p:extLst>
      <p:ext uri="{BB962C8B-B14F-4D97-AF65-F5344CB8AC3E}">
        <p14:creationId xmlns:p14="http://schemas.microsoft.com/office/powerpoint/2010/main" val="422664177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Presente el contenido de la diapositiva.</a:t>
            </a:r>
          </a:p>
          <a:p>
            <a:r>
              <a:rPr lang="es-ES_tradnl" i="1" noProof="0" dirty="0"/>
              <a:t>La comunicación no verbal es un recurso que refuerza lo que decimos si lo usamos de forma correcta.</a:t>
            </a:r>
          </a:p>
          <a:p>
            <a:endParaRPr lang="es-ES_tradnl" noProof="0" dirty="0"/>
          </a:p>
        </p:txBody>
      </p:sp>
      <p:sp>
        <p:nvSpPr>
          <p:cNvPr id="6" name="Slide Image Placeholder 5">
            <a:extLst>
              <a:ext uri="{FF2B5EF4-FFF2-40B4-BE49-F238E27FC236}">
                <a16:creationId xmlns:a16="http://schemas.microsoft.com/office/drawing/2014/main" id="{D266039A-E467-D551-6E5C-06BA056AD1B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7CC2A87-5D8B-BFB1-FFAD-1B3154CBCA1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33</a:t>
            </a:fld>
            <a:endParaRPr lang="en-US" sz="1200" dirty="0">
              <a:latin typeface="+mn-lt"/>
            </a:endParaRPr>
          </a:p>
        </p:txBody>
      </p:sp>
    </p:spTree>
    <p:extLst>
      <p:ext uri="{BB962C8B-B14F-4D97-AF65-F5344CB8AC3E}">
        <p14:creationId xmlns:p14="http://schemas.microsoft.com/office/powerpoint/2010/main" val="107505155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pPr marL="171450" indent="-171450"/>
            <a:r>
              <a:rPr lang="es-ES_tradnl" noProof="0" dirty="0"/>
              <a:t>Presente el contenido de la diapositiva.</a:t>
            </a:r>
          </a:p>
        </p:txBody>
      </p:sp>
      <p:sp>
        <p:nvSpPr>
          <p:cNvPr id="6" name="Slide Image Placeholder 5">
            <a:extLst>
              <a:ext uri="{FF2B5EF4-FFF2-40B4-BE49-F238E27FC236}">
                <a16:creationId xmlns:a16="http://schemas.microsoft.com/office/drawing/2014/main" id="{0F92FCD0-1499-4149-3AEE-9224561786B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3996CF4-3E43-7C43-E192-0A4693F6635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34</a:t>
            </a:fld>
            <a:endParaRPr lang="en-US" sz="1200" dirty="0">
              <a:latin typeface="+mn-lt"/>
            </a:endParaRPr>
          </a:p>
        </p:txBody>
      </p:sp>
    </p:spTree>
    <p:extLst>
      <p:ext uri="{BB962C8B-B14F-4D97-AF65-F5344CB8AC3E}">
        <p14:creationId xmlns:p14="http://schemas.microsoft.com/office/powerpoint/2010/main" val="411465934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Presente el contenido de la diapositiva.</a:t>
            </a:r>
          </a:p>
          <a:p>
            <a:r>
              <a:rPr lang="es-ES_tradnl" i="1" noProof="0" dirty="0"/>
              <a:t>¿Hay alguna pregunta o alguien necesita alguna aclaración?</a:t>
            </a:r>
          </a:p>
          <a:p>
            <a:r>
              <a:rPr lang="es-ES_tradnl" i="1" noProof="0" dirty="0"/>
              <a:t>En la próxima sesión, veremos cómo podemos utilizar distintas técnicas para adaptar nuestra comunicación:</a:t>
            </a:r>
          </a:p>
          <a:p>
            <a:pPr lvl="1"/>
            <a:r>
              <a:rPr lang="es-ES_tradnl" i="1" noProof="0" dirty="0"/>
              <a:t>Al contexto cultural</a:t>
            </a:r>
          </a:p>
          <a:p>
            <a:pPr lvl="1"/>
            <a:r>
              <a:rPr lang="es-ES_tradnl" i="1" noProof="0" dirty="0"/>
              <a:t>A la edad del menor</a:t>
            </a:r>
          </a:p>
          <a:p>
            <a:pPr lvl="1"/>
            <a:r>
              <a:rPr lang="es-ES_tradnl" i="1" noProof="0" dirty="0"/>
              <a:t>A la etapa de desarrollo y capacidades del menor</a:t>
            </a:r>
          </a:p>
        </p:txBody>
      </p:sp>
      <p:sp>
        <p:nvSpPr>
          <p:cNvPr id="6" name="Slide Image Placeholder 5">
            <a:extLst>
              <a:ext uri="{FF2B5EF4-FFF2-40B4-BE49-F238E27FC236}">
                <a16:creationId xmlns:a16="http://schemas.microsoft.com/office/drawing/2014/main" id="{78DC429D-70E8-D13B-2650-5FE452391BD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0C3A9DE1-5F3D-BF4A-4C6A-BC55A3775F3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35</a:t>
            </a:fld>
            <a:endParaRPr lang="en-US" sz="1200" dirty="0">
              <a:latin typeface="+mn-lt"/>
            </a:endParaRPr>
          </a:p>
        </p:txBody>
      </p:sp>
    </p:spTree>
    <p:extLst>
      <p:ext uri="{BB962C8B-B14F-4D97-AF65-F5344CB8AC3E}">
        <p14:creationId xmlns:p14="http://schemas.microsoft.com/office/powerpoint/2010/main" val="385670085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SESIÓN 4 </a:t>
            </a:r>
            <a:br>
              <a:rPr lang="es-ES_tradnl" b="1" noProof="0" dirty="0"/>
            </a:br>
            <a:r>
              <a:rPr lang="es-ES_tradnl" b="1" noProof="0" dirty="0"/>
              <a:t>DURACIÓN: 2h</a:t>
            </a:r>
          </a:p>
          <a:p>
            <a:pPr marL="0" indent="0">
              <a:buNone/>
            </a:pPr>
            <a:r>
              <a:rPr lang="es-ES_tradnl" b="1" noProof="0" dirty="0"/>
              <a:t>______________________________________________________________________________</a:t>
            </a:r>
          </a:p>
          <a:p>
            <a:endParaRPr lang="es-ES_tradnl" noProof="0" dirty="0"/>
          </a:p>
          <a:p>
            <a:pPr marL="0" indent="0">
              <a:buNone/>
            </a:pPr>
            <a:r>
              <a:rPr lang="es-ES_tradnl" b="1" noProof="0" dirty="0"/>
              <a:t>EXPLICAR</a:t>
            </a:r>
          </a:p>
          <a:p>
            <a:r>
              <a:rPr lang="es-ES_tradnl" i="1" noProof="0" dirty="0"/>
              <a:t>La comunicación debe adaptarse a cada niño/a, a la familia y a la comunidad en la que vive.</a:t>
            </a:r>
          </a:p>
          <a:p>
            <a:r>
              <a:rPr lang="es-ES_tradnl" i="1" noProof="0" dirty="0"/>
              <a:t>Esto implica también tener en cuenta las diferencias culturales, ya que estas influyen en la comunicación.</a:t>
            </a:r>
          </a:p>
          <a:p>
            <a:r>
              <a:rPr lang="es-ES_tradnl" i="1" noProof="0" dirty="0"/>
              <a:t>En primer lugar, vamos a reflexionar sobre nuestra perspectiva cultural en relación con la comunicación con niños, niñas y adolescentes.</a:t>
            </a:r>
          </a:p>
          <a:p>
            <a:r>
              <a:rPr lang="es-ES_tradnl" i="1" noProof="0" dirty="0"/>
              <a:t>A continuación, veremos las distintas edades y etapas de desarrollo.</a:t>
            </a:r>
          </a:p>
        </p:txBody>
      </p:sp>
      <p:sp>
        <p:nvSpPr>
          <p:cNvPr id="6" name="Slide Image Placeholder 5">
            <a:extLst>
              <a:ext uri="{FF2B5EF4-FFF2-40B4-BE49-F238E27FC236}">
                <a16:creationId xmlns:a16="http://schemas.microsoft.com/office/drawing/2014/main" id="{104FAAA1-C9F6-CAB8-E8CC-0AFC799D963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B23D314-0C42-6843-C2CC-D81135EC250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36</a:t>
            </a:fld>
            <a:endParaRPr lang="en-US" sz="1200" dirty="0">
              <a:latin typeface="+mn-lt"/>
            </a:endParaRPr>
          </a:p>
        </p:txBody>
      </p:sp>
    </p:spTree>
    <p:extLst>
      <p:ext uri="{BB962C8B-B14F-4D97-AF65-F5344CB8AC3E}">
        <p14:creationId xmlns:p14="http://schemas.microsoft.com/office/powerpoint/2010/main" val="220888739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INTRODUCCIÓN</a:t>
            </a:r>
          </a:p>
          <a:p>
            <a:r>
              <a:rPr lang="es-ES_tradnl" noProof="0" dirty="0"/>
              <a:t>Retome el modelo 1 planteado en la </a:t>
            </a:r>
            <a:r>
              <a:rPr lang="es-ES_tradnl" b="1" noProof="0" dirty="0"/>
              <a:t>página 9 del Cuaderno de ejercicios: </a:t>
            </a:r>
            <a:r>
              <a:rPr lang="es-ES_tradnl" sz="1200" b="1" dirty="0">
                <a:latin typeface="Arial"/>
                <a:cs typeface="Arial"/>
              </a:rPr>
              <a:t>Opiniones sobre la infancia a nivel social y comunitario</a:t>
            </a:r>
            <a:endParaRPr lang="es-ES_tradnl" b="1" noProof="0" dirty="0"/>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Dé 5 minutos a los/as participantes para que repasen sus notas.</a:t>
            </a:r>
            <a:endParaRPr lang="es-ES_tradnl" b="1" noProof="0" dirty="0"/>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a:t>
            </a:r>
            <a:r>
              <a:rPr lang="es-ES_tradnl" sz="1800" i="1" dirty="0"/>
              <a:t>Cómo se percibe y se trata a los/as menores en la comunidad en función de su edad</a:t>
            </a:r>
            <a:r>
              <a:rPr lang="es-ES_tradnl" i="1" noProof="0" dirty="0"/>
              <a:t>?</a:t>
            </a:r>
          </a:p>
          <a:p>
            <a:pPr lvl="1"/>
            <a:r>
              <a:rPr lang="es-ES_tradnl" i="1" noProof="0" dirty="0"/>
              <a:t>¿</a:t>
            </a:r>
            <a:r>
              <a:rPr lang="es-ES_tradnl" sz="1200" i="1" dirty="0"/>
              <a:t>Cuándo se considera que los niños y niñas de la comunidad se convierten en adultos</a:t>
            </a:r>
            <a:r>
              <a:rPr lang="es-ES_tradnl" i="1" noProof="0" dirty="0"/>
              <a:t>?</a:t>
            </a:r>
          </a:p>
          <a:p>
            <a:pPr lvl="1"/>
            <a:r>
              <a:rPr lang="es-ES_tradnl" i="1" noProof="0" dirty="0"/>
              <a:t>Las opiniones sobre la infancia también influyen en la forma en que los adultos se dirigen a los/as menores y en si se les anima a expresar sus ideas, opiniones y emociones.</a:t>
            </a:r>
            <a:endParaRPr lang="es-ES_tradnl" noProof="0" dirty="0"/>
          </a:p>
          <a:p>
            <a:r>
              <a:rPr lang="es-ES_tradnl" noProof="0" dirty="0"/>
              <a:t>Divida a los participantes en 3 grupos. </a:t>
            </a:r>
          </a:p>
          <a:p>
            <a:r>
              <a:rPr lang="es-ES_tradnl" noProof="0" dirty="0"/>
              <a:t>Asigne una de las preguntas a cada grupo.</a:t>
            </a:r>
          </a:p>
          <a:p>
            <a:r>
              <a:rPr lang="es-ES_tradnl" noProof="0" dirty="0"/>
              <a:t>Guíe a los/as participantes a las </a:t>
            </a:r>
            <a:r>
              <a:rPr lang="es-ES_tradnl" b="1" noProof="0" dirty="0"/>
              <a:t>páginas 50-51 del Cuaderno de ejercicios: Aspectos culturales</a:t>
            </a:r>
            <a:endParaRPr lang="es-ES_tradnl" b="0" noProof="0" dirty="0"/>
          </a:p>
          <a:p>
            <a:r>
              <a:rPr lang="es-ES_tradnl" i="1" noProof="0" dirty="0"/>
              <a:t>En grupos:</a:t>
            </a:r>
          </a:p>
          <a:p>
            <a:pPr lvl="1"/>
            <a:r>
              <a:rPr lang="es-ES_tradnl" i="1" noProof="0" dirty="0"/>
              <a:t>Piensen en posibles respuestas para la pregunta asignada.</a:t>
            </a:r>
          </a:p>
          <a:p>
            <a:pPr lvl="1"/>
            <a:r>
              <a:rPr lang="es-ES_tradnl" i="1" noProof="0" dirty="0"/>
              <a:t>Escriban sus respuestas.</a:t>
            </a:r>
          </a:p>
          <a:p>
            <a:pPr marL="0" indent="0">
              <a:buNone/>
            </a:pPr>
            <a:endParaRPr lang="es-ES_tradnl" noProof="0" dirty="0"/>
          </a:p>
          <a:p>
            <a:pPr marL="0" indent="0">
              <a:buNone/>
            </a:pPr>
            <a:r>
              <a:rPr lang="es-ES_tradnl" b="1" noProof="0" dirty="0"/>
              <a:t>ACTIVIDAD EN GRUPO (10 minutos)</a:t>
            </a:r>
          </a:p>
          <a:p>
            <a:r>
              <a:rPr lang="es-ES_tradnl" noProof="0" dirty="0"/>
              <a:t>Observe a cada grupo mientras trabajan y comparta las siguientes indicaciones: </a:t>
            </a:r>
          </a:p>
          <a:p>
            <a:pPr lvl="1"/>
            <a:r>
              <a:rPr lang="es-ES_tradnl" i="1" noProof="0" dirty="0"/>
              <a:t>¿Cómo le hablan los/as adultos a los/as menores? </a:t>
            </a:r>
          </a:p>
          <a:p>
            <a:pPr lvl="1"/>
            <a:r>
              <a:rPr lang="es-ES_tradnl" i="1" noProof="0" dirty="0"/>
              <a:t>¿Varía esto en función de la edad o el sexo del menor? ¿O si el/la menor tiene alguna discapacidad?</a:t>
            </a:r>
          </a:p>
          <a:p>
            <a:pPr lvl="1"/>
            <a:r>
              <a:rPr lang="es-ES_tradnl" i="1" noProof="0" dirty="0"/>
              <a:t>¿A los/as menores se les anima a expresar sus opiniones? (Por ejemplo, ¿pueden opinar sobre una decisión que afecta a su vida? ¿Todos/as pueden expresar sus opiniones por igual o es más probable que algunos/as se les escuche más que a otros/as o se les crea más?)</a:t>
            </a:r>
          </a:p>
          <a:p>
            <a:pPr lvl="1"/>
            <a:r>
              <a:rPr lang="es-ES_tradnl" i="1" noProof="0" dirty="0"/>
              <a:t>¿A los/as menores se les anima a expresar sus sentimientos? (Por ejemplo, ¿es aceptable que muestren emociones que podrían percibirse como negativas, por ejemplo, tristeza o enojo? En caso contrario, ¿cuáles son los signos o las palabras que los niños y niñas emplean para mostrar que están disgustados/as )?</a:t>
            </a:r>
          </a:p>
          <a:p>
            <a:endParaRPr lang="es-ES_tradnl" noProof="0" dirty="0"/>
          </a:p>
          <a:p>
            <a:pPr marL="0" indent="0">
              <a:buNone/>
            </a:pPr>
            <a:r>
              <a:rPr lang="es-ES_tradnl" sz="1200" b="1" i="0" noProof="0" dirty="0"/>
              <a:t>CONTINÚA EN LA SIGUIENTE DIAPOSITIVA</a:t>
            </a:r>
            <a:r>
              <a:rPr lang="es-ES_tradnl" b="1" noProof="0" dirty="0"/>
              <a:t> </a:t>
            </a:r>
            <a:r>
              <a:rPr lang="es-ES_tradnl" b="1" noProof="0" dirty="0">
                <a:sym typeface="Wingdings" panose="05000000000000000000" pitchFamily="2" charset="2"/>
              </a:rPr>
              <a:t></a:t>
            </a:r>
            <a:endParaRPr lang="es-ES_tradnl" b="1" noProof="0" dirty="0"/>
          </a:p>
        </p:txBody>
      </p:sp>
      <p:sp>
        <p:nvSpPr>
          <p:cNvPr id="6" name="Slide Image Placeholder 5">
            <a:extLst>
              <a:ext uri="{FF2B5EF4-FFF2-40B4-BE49-F238E27FC236}">
                <a16:creationId xmlns:a16="http://schemas.microsoft.com/office/drawing/2014/main" id="{9B01266A-8660-AF3B-7336-44B88DB22DB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B688589-9E2B-3AA0-D37E-C9430D0618C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37</a:t>
            </a:fld>
            <a:endParaRPr lang="en-US" sz="1200" dirty="0">
              <a:latin typeface="+mn-lt"/>
            </a:endParaRPr>
          </a:p>
        </p:txBody>
      </p:sp>
    </p:spTree>
    <p:extLst>
      <p:ext uri="{BB962C8B-B14F-4D97-AF65-F5344CB8AC3E}">
        <p14:creationId xmlns:p14="http://schemas.microsoft.com/office/powerpoint/2010/main" val="327358482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DEBATE </a:t>
            </a:r>
            <a:r>
              <a:rPr lang="es-ES_tradnl" sz="1200" b="1" noProof="0" dirty="0"/>
              <a:t>GENERAL</a:t>
            </a:r>
            <a:r>
              <a:rPr lang="es-ES_tradnl" b="1" noProof="0" dirty="0"/>
              <a:t> (15 minutos)</a:t>
            </a:r>
          </a:p>
          <a:p>
            <a:r>
              <a:rPr lang="es-ES_tradnl" i="1" noProof="0" dirty="0"/>
              <a:t>Cada grupo dispondrá de 5 minutos para exponer y responder a las preguntas.</a:t>
            </a:r>
          </a:p>
          <a:p>
            <a:r>
              <a:rPr lang="es-ES_tradnl" i="1" noProof="0" dirty="0"/>
              <a:t>Los/as demás participantes deben tomar notas en su cuaderno de ejercicios durante las presentaciones, que podremos revisar a lo largo de la formación.</a:t>
            </a:r>
          </a:p>
          <a:p>
            <a:r>
              <a:rPr lang="es-ES_tradnl" noProof="0" dirty="0"/>
              <a:t>Repase las presentaciones.</a:t>
            </a:r>
          </a:p>
          <a:p>
            <a:r>
              <a:rPr lang="es-ES_tradnl" i="1" noProof="0" dirty="0"/>
              <a:t>Como individuos, todos/as llevamos en nosotros/as diversas experiencias y antecedentes que influirán en nuestra forma de responder a estas preguntas.</a:t>
            </a:r>
          </a:p>
          <a:p>
            <a:r>
              <a:rPr lang="es-ES_tradnl" i="1" noProof="0" dirty="0"/>
              <a:t>Sin embargo, debemos tener en cuenta el contexto cultural de los/as menores cuando nos comunicamos con ellos/as</a:t>
            </a:r>
          </a:p>
          <a:p>
            <a:r>
              <a:rPr lang="es-ES_tradnl" i="1" noProof="0" dirty="0"/>
              <a:t>¿Hay alguna pregunta o alguien necesita alguna aclaración?</a:t>
            </a:r>
          </a:p>
        </p:txBody>
      </p:sp>
      <p:sp>
        <p:nvSpPr>
          <p:cNvPr id="6" name="Slide Image Placeholder 5">
            <a:extLst>
              <a:ext uri="{FF2B5EF4-FFF2-40B4-BE49-F238E27FC236}">
                <a16:creationId xmlns:a16="http://schemas.microsoft.com/office/drawing/2014/main" id="{9B01266A-8660-AF3B-7336-44B88DB22DB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BFD87C6-FD58-19B6-FE37-FD27D339847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38</a:t>
            </a:fld>
            <a:endParaRPr lang="en-US" sz="1200" dirty="0">
              <a:latin typeface="+mn-lt"/>
            </a:endParaRPr>
          </a:p>
        </p:txBody>
      </p:sp>
    </p:spTree>
    <p:extLst>
      <p:ext uri="{BB962C8B-B14F-4D97-AF65-F5344CB8AC3E}">
        <p14:creationId xmlns:p14="http://schemas.microsoft.com/office/powerpoint/2010/main" val="285469734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Recuérdele a los/as participantes los principios para la participación de menores del Módulo 2, Fundamentos de la gestión de casos:</a:t>
            </a:r>
          </a:p>
          <a:p>
            <a:pPr lvl="1"/>
            <a:r>
              <a:rPr lang="es-ES_tradnl" i="1" noProof="0" dirty="0"/>
              <a:t>Independientemente de las diferencias en las perspectivas culturales sobre la participación de los/as menores, los/as asistentes sociales deben cumplir ciertas normas/principios independientemente del sexo, edad, discapacidad, etnia, religión, nacionalidad, estatus de desplazamiento u otro aspecto de la diversidad del / de la menor.</a:t>
            </a:r>
          </a:p>
          <a:p>
            <a:pPr lvl="1"/>
            <a:r>
              <a:rPr lang="es-ES_tradnl" i="1" noProof="0" dirty="0"/>
              <a:t>Los/as menores que están en capacidad de formarse su propia opinión tienen derecho a expresarla libremente en todos los asuntos que afectan sus vidas.</a:t>
            </a:r>
          </a:p>
          <a:p>
            <a:pPr lvl="1"/>
            <a:r>
              <a:rPr lang="es-ES_tradnl" i="1" noProof="0" dirty="0"/>
              <a:t>Sus opiniones deben ponderarse (hasta qué punto se deben tener en cuenta) en función de su edad y madurez.</a:t>
            </a:r>
          </a:p>
          <a:p>
            <a:pPr lvl="0"/>
            <a:r>
              <a:rPr lang="es-ES_tradnl" i="1" noProof="0" dirty="0"/>
              <a:t>Los/as asistentes sociales deben adaptar la comunicación a cada niño o niña, cumpliendo siempre con el principio de participación del menor:</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De esta forma se evitan posibles problemas de participación y comunicación.</a:t>
            </a:r>
          </a:p>
        </p:txBody>
      </p:sp>
      <p:sp>
        <p:nvSpPr>
          <p:cNvPr id="6" name="Slide Image Placeholder 5">
            <a:extLst>
              <a:ext uri="{FF2B5EF4-FFF2-40B4-BE49-F238E27FC236}">
                <a16:creationId xmlns:a16="http://schemas.microsoft.com/office/drawing/2014/main" id="{788DB579-CE06-2D6F-01AE-FFD984358E5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3B77A64-D31E-D0DD-B5C6-AE091D99522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39</a:t>
            </a:fld>
            <a:endParaRPr lang="en-US" sz="1200" dirty="0">
              <a:latin typeface="+mn-lt"/>
            </a:endParaRPr>
          </a:p>
        </p:txBody>
      </p:sp>
    </p:spTree>
    <p:extLst>
      <p:ext uri="{BB962C8B-B14F-4D97-AF65-F5344CB8AC3E}">
        <p14:creationId xmlns:p14="http://schemas.microsoft.com/office/powerpoint/2010/main" val="5601889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dirty="0"/>
              <a:t>Presente el contenido de la diapositiva.</a:t>
            </a:r>
          </a:p>
          <a:p>
            <a:r>
              <a:rPr lang="es-ES_tradnl" noProof="0" dirty="0"/>
              <a:t>Recuérdele a los/as participantes:</a:t>
            </a:r>
          </a:p>
          <a:p>
            <a:pPr lvl="1"/>
            <a:r>
              <a:rPr lang="es-ES_tradnl" noProof="0" dirty="0"/>
              <a:t>Los acuerdos de aprendizaje;</a:t>
            </a:r>
            <a:r>
              <a:rPr lang="es-ES_tradnl" dirty="0"/>
              <a:t> </a:t>
            </a:r>
          </a:p>
          <a:p>
            <a:pPr lvl="1"/>
            <a:r>
              <a:rPr lang="es-ES_tradnl" noProof="0" dirty="0"/>
              <a:t>Aspectos prácticos como, por ejemplo, horario de los descansos/pausas, ubicación de los baños, etc.).</a:t>
            </a:r>
          </a:p>
          <a:p>
            <a:endParaRPr lang="es-ES_tradnl" noProof="0" dirty="0"/>
          </a:p>
        </p:txBody>
      </p:sp>
      <p:sp>
        <p:nvSpPr>
          <p:cNvPr id="6" name="Slide Image Placeholder 5">
            <a:extLst>
              <a:ext uri="{FF2B5EF4-FFF2-40B4-BE49-F238E27FC236}">
                <a16:creationId xmlns:a16="http://schemas.microsoft.com/office/drawing/2014/main" id="{782B3E2F-8FFF-4B6D-D051-5E9C1DA87C72}"/>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5626256-ED2A-BD41-BF37-5D86245AC61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a:t>
            </a:fld>
            <a:endParaRPr lang="en-US" sz="1200" dirty="0">
              <a:latin typeface="+mn-lt"/>
            </a:endParaRPr>
          </a:p>
        </p:txBody>
      </p:sp>
    </p:spTree>
    <p:extLst>
      <p:ext uri="{BB962C8B-B14F-4D97-AF65-F5344CB8AC3E}">
        <p14:creationId xmlns:p14="http://schemas.microsoft.com/office/powerpoint/2010/main" val="212480403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DEBATE </a:t>
            </a:r>
            <a:r>
              <a:rPr lang="es-ES_tradnl" sz="1200" b="1" noProof="0" dirty="0"/>
              <a:t>GENERAL</a:t>
            </a:r>
            <a:r>
              <a:rPr lang="es-ES_tradnl" b="1" noProof="0" dirty="0"/>
              <a:t> (10 minutos)</a:t>
            </a:r>
          </a:p>
          <a:p>
            <a:r>
              <a:rPr lang="es-ES_tradnl" noProof="0" dirty="0"/>
              <a:t>Presente el contenido de la diapositiva.</a:t>
            </a:r>
          </a:p>
          <a:p>
            <a:r>
              <a:rPr lang="es-ES_tradnl" noProof="0" dirty="0"/>
              <a:t>Formule las siguientes preguntas:</a:t>
            </a:r>
          </a:p>
          <a:p>
            <a:pPr lvl="1"/>
            <a:r>
              <a:rPr lang="es-ES_tradnl" i="1" noProof="0" dirty="0"/>
              <a:t>¿Adaptaríamos nuestra comunicación en función del sexo del menor? En caso afirmativo, ¿podrían dar un ejemplo?</a:t>
            </a:r>
          </a:p>
          <a:p>
            <a:pPr lvl="1"/>
            <a:r>
              <a:rPr lang="es-ES_tradnl" i="1" noProof="0" dirty="0"/>
              <a:t>¿Adaptaríamos nuestra comunicación en función del contexto cultural del menor, (p. ej., hábitos, tradiciones, religión, expectativas sociales)?</a:t>
            </a:r>
          </a:p>
          <a:p>
            <a:pPr lvl="0"/>
            <a:r>
              <a:rPr lang="es-ES_tradnl" noProof="0" dirty="0"/>
              <a:t>Propicie un breve debate.</a:t>
            </a:r>
          </a:p>
        </p:txBody>
      </p:sp>
      <p:sp>
        <p:nvSpPr>
          <p:cNvPr id="6" name="Slide Image Placeholder 5">
            <a:extLst>
              <a:ext uri="{FF2B5EF4-FFF2-40B4-BE49-F238E27FC236}">
                <a16:creationId xmlns:a16="http://schemas.microsoft.com/office/drawing/2014/main" id="{38605AFF-2AE1-E6DA-C303-7B35FFE8AAA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14B5BD5-81DF-4257-B716-5B8327B9731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40</a:t>
            </a:fld>
            <a:endParaRPr lang="en-US" sz="1200" dirty="0">
              <a:latin typeface="+mn-lt"/>
            </a:endParaRPr>
          </a:p>
        </p:txBody>
      </p:sp>
    </p:spTree>
    <p:extLst>
      <p:ext uri="{BB962C8B-B14F-4D97-AF65-F5344CB8AC3E}">
        <p14:creationId xmlns:p14="http://schemas.microsoft.com/office/powerpoint/2010/main" val="36894025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DEBATE </a:t>
            </a:r>
            <a:r>
              <a:rPr lang="es-ES_tradnl" sz="1200" b="1" noProof="0" dirty="0"/>
              <a:t>GENERAL</a:t>
            </a:r>
            <a:r>
              <a:rPr lang="es-ES_tradnl" b="1" noProof="0" dirty="0"/>
              <a:t> (10 minutos)</a:t>
            </a:r>
          </a:p>
          <a:p>
            <a:r>
              <a:rPr lang="es-ES_tradnl" noProof="0" dirty="0"/>
              <a:t>Presente el contenido de la diapositiva.</a:t>
            </a:r>
          </a:p>
          <a:p>
            <a:r>
              <a:rPr lang="es-ES_tradnl" noProof="0" dirty="0"/>
              <a:t>Formule las siguientes preguntas:</a:t>
            </a:r>
          </a:p>
          <a:p>
            <a:pPr lvl="1"/>
            <a:r>
              <a:rPr lang="es-ES_tradnl" i="1" noProof="0" dirty="0"/>
              <a:t>¿Adaptaríamos nuestra comunicación si el niño o niña es muy pequeño/a?</a:t>
            </a:r>
          </a:p>
          <a:p>
            <a:pPr lvl="1"/>
            <a:r>
              <a:rPr lang="es-ES_tradnl" i="1" noProof="0" dirty="0"/>
              <a:t>¿Adaptaríamos nuestra comunicación si el niño tiene una discapacidad (por ejemplo, un/a menor con visión reducida, un/a menor con pérdida de audición, un/a menor con discapacidad intelectual)?</a:t>
            </a:r>
          </a:p>
          <a:p>
            <a:pPr lvl="0"/>
            <a:r>
              <a:rPr lang="es-ES_tradnl" noProof="0" dirty="0"/>
              <a:t>Propicie un breve debate. </a:t>
            </a:r>
          </a:p>
          <a:p>
            <a:r>
              <a:rPr lang="es-ES_tradnl" i="1" noProof="0" dirty="0"/>
              <a:t>A continuación, analizaremos la comunicación con menores de distintas edades.</a:t>
            </a:r>
          </a:p>
        </p:txBody>
      </p:sp>
      <p:sp>
        <p:nvSpPr>
          <p:cNvPr id="6" name="Slide Image Placeholder 5">
            <a:extLst>
              <a:ext uri="{FF2B5EF4-FFF2-40B4-BE49-F238E27FC236}">
                <a16:creationId xmlns:a16="http://schemas.microsoft.com/office/drawing/2014/main" id="{6A5F6C49-A5B7-A21A-12F0-A2987C2B5EF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5DA1E2C-9FE0-2DE3-9458-BFDD776C545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41</a:t>
            </a:fld>
            <a:endParaRPr lang="en-US" sz="1200" dirty="0">
              <a:latin typeface="+mn-lt"/>
            </a:endParaRPr>
          </a:p>
        </p:txBody>
      </p:sp>
    </p:spTree>
    <p:extLst>
      <p:ext uri="{BB962C8B-B14F-4D97-AF65-F5344CB8AC3E}">
        <p14:creationId xmlns:p14="http://schemas.microsoft.com/office/powerpoint/2010/main" val="410418144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Guíe a los/as participantes a la </a:t>
            </a:r>
            <a:r>
              <a:rPr lang="es-ES_tradnl" b="1" noProof="0" dirty="0"/>
              <a:t>página 13 del Cuaderno de ejercicios: Áreas y etapas del desarrollo infantil</a:t>
            </a:r>
          </a:p>
          <a:p>
            <a:r>
              <a:rPr lang="es-ES_tradnl" noProof="0" dirty="0"/>
              <a:t>Recuérdele a los/as participantes la evolución de las facultades de los/as menores en cada etapa de desarrollo del Módulo 1.</a:t>
            </a:r>
          </a:p>
          <a:p>
            <a:r>
              <a:rPr lang="es-ES_tradnl" i="1" noProof="0" dirty="0"/>
              <a:t>Revisen la lista de hitos en cada etapa de desarrollo</a:t>
            </a:r>
          </a:p>
          <a:p>
            <a:r>
              <a:rPr lang="es-ES_tradnl" i="1" noProof="0" dirty="0"/>
              <a:t>Las etapas del desarrollo también influyen en la forma en que debemos comunicarnos con menores de distintas edades.</a:t>
            </a:r>
          </a:p>
        </p:txBody>
      </p:sp>
      <p:sp>
        <p:nvSpPr>
          <p:cNvPr id="6" name="Slide Image Placeholder 5">
            <a:extLst>
              <a:ext uri="{FF2B5EF4-FFF2-40B4-BE49-F238E27FC236}">
                <a16:creationId xmlns:a16="http://schemas.microsoft.com/office/drawing/2014/main" id="{496EDE50-C29A-6C78-7CD7-088C8C202A92}"/>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FAD2E1A4-2E03-BF13-7E51-45496A0A080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42</a:t>
            </a:fld>
            <a:endParaRPr lang="en-US" sz="1200" dirty="0">
              <a:latin typeface="+mn-lt"/>
            </a:endParaRPr>
          </a:p>
        </p:txBody>
      </p:sp>
    </p:spTree>
    <p:extLst>
      <p:ext uri="{BB962C8B-B14F-4D97-AF65-F5344CB8AC3E}">
        <p14:creationId xmlns:p14="http://schemas.microsoft.com/office/powerpoint/2010/main" val="402753208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sz="1150" b="1" i="0" noProof="0" dirty="0"/>
              <a:t>INTRODUCCIÓN</a:t>
            </a:r>
          </a:p>
          <a:p>
            <a:r>
              <a:rPr lang="es-ES_tradnl" sz="1150" i="1" noProof="0" dirty="0"/>
              <a:t>En el Módulo 1 vimos que los niños y niñas tienen capacidades que van evolucionando en función de la edad.</a:t>
            </a:r>
          </a:p>
          <a:p>
            <a:r>
              <a:rPr lang="es-ES_tradnl" sz="1150" i="1" noProof="0" dirty="0"/>
              <a:t>Por tanto, también es importante adaptar la comunicación en función de las capacidades y habilidades del menor.</a:t>
            </a:r>
          </a:p>
          <a:p>
            <a:r>
              <a:rPr lang="es-ES_tradnl" sz="1150" noProof="0" dirty="0"/>
              <a:t>Guíe a los/as participantes a la </a:t>
            </a:r>
            <a:r>
              <a:rPr lang="es-ES_tradnl" sz="1150" b="1" noProof="0" dirty="0"/>
              <a:t>página 52 del Cuaderno de ejercicios: Adaptar la comunicación a la edad y a la etapa de desarrollo del menor</a:t>
            </a:r>
          </a:p>
          <a:p>
            <a:r>
              <a:rPr lang="es-ES_tradnl" sz="1150" noProof="0" dirty="0"/>
              <a:t>Divida a los/as participantes en 4 grupos.</a:t>
            </a:r>
          </a:p>
          <a:p>
            <a:pPr lvl="0"/>
            <a:r>
              <a:rPr lang="es-ES_tradnl" sz="1150" noProof="0" dirty="0"/>
              <a:t>Asigne un escenario (Diego, </a:t>
            </a:r>
            <a:r>
              <a:rPr lang="es-ES_tradnl" sz="1150" noProof="0" dirty="0" err="1"/>
              <a:t>Ze</a:t>
            </a:r>
            <a:r>
              <a:rPr lang="es-ES_tradnl" sz="1150" noProof="0" dirty="0"/>
              <a:t> </a:t>
            </a:r>
            <a:r>
              <a:rPr lang="es-ES_tradnl" sz="1150" noProof="0" dirty="0" err="1"/>
              <a:t>Naw</a:t>
            </a:r>
            <a:r>
              <a:rPr lang="es-ES_tradnl" sz="1150" noProof="0" dirty="0"/>
              <a:t>, Amina y Selim) a cada grupo.</a:t>
            </a:r>
          </a:p>
          <a:p>
            <a:r>
              <a:rPr lang="es-ES_tradnl" sz="1150" noProof="0" dirty="0"/>
              <a:t>Reparta hojas tamaño A4 y marcadores a los grupos. </a:t>
            </a:r>
          </a:p>
          <a:p>
            <a:r>
              <a:rPr lang="es-ES_tradnl" sz="1150" i="1" noProof="0" dirty="0"/>
              <a:t>En grupo:</a:t>
            </a:r>
          </a:p>
          <a:p>
            <a:pPr lvl="1"/>
            <a:r>
              <a:rPr lang="es-ES_tradnl" sz="1150" i="1" noProof="0" dirty="0"/>
              <a:t>Imaginen cómo sería conocer a este/a niño/a por primera vez.</a:t>
            </a:r>
          </a:p>
          <a:p>
            <a:pPr lvl="1"/>
            <a:r>
              <a:rPr lang="es-ES_tradnl" sz="1150" i="1" noProof="0" dirty="0"/>
              <a:t>Escriban un guion con lo que le dirían y lo que harían:</a:t>
            </a:r>
          </a:p>
          <a:p>
            <a:pPr lvl="2"/>
            <a:r>
              <a:rPr lang="es-ES_tradnl" sz="1150" i="1" noProof="0" dirty="0"/>
              <a:t>Al presentarse al menor.</a:t>
            </a:r>
          </a:p>
          <a:p>
            <a:pPr lvl="2"/>
            <a:r>
              <a:rPr lang="es-ES_tradnl" sz="1150" i="1" noProof="0" dirty="0"/>
              <a:t>Al explicarle en qué consiste la gestión de casos.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sz="1150" i="1" noProof="0" dirty="0"/>
              <a:t>Escriban el guion en la hoja A4.</a:t>
            </a:r>
          </a:p>
          <a:p>
            <a:pPr marL="0" indent="0">
              <a:buNone/>
            </a:pPr>
            <a:endParaRPr lang="es-ES_tradnl" sz="1150" noProof="0" dirty="0"/>
          </a:p>
          <a:p>
            <a:pPr marL="0" indent="0">
              <a:buNone/>
            </a:pPr>
            <a:r>
              <a:rPr lang="es-ES_tradnl" sz="1100" b="1" noProof="0" dirty="0"/>
              <a:t>ACTIVIDAD</a:t>
            </a:r>
            <a:r>
              <a:rPr lang="es-ES_tradnl" sz="1150" b="1" noProof="0" dirty="0"/>
              <a:t> EN GRUPO (15 minutos)</a:t>
            </a:r>
          </a:p>
          <a:p>
            <a:r>
              <a:rPr lang="es-ES_tradnl" sz="1150" noProof="0" dirty="0"/>
              <a:t>Recorra la sala y observe a los grupos.</a:t>
            </a:r>
          </a:p>
          <a:p>
            <a:pPr marL="0" indent="0">
              <a:buNone/>
            </a:pPr>
            <a:endParaRPr lang="es-ES_tradnl" sz="1150" noProof="0" dirty="0"/>
          </a:p>
          <a:p>
            <a:pPr marL="0" indent="0">
              <a:buNone/>
            </a:pPr>
            <a:r>
              <a:rPr lang="es-ES_tradnl" sz="1150" b="1" noProof="0" dirty="0"/>
              <a:t>DEBATE GENERAL (25 minutos)</a:t>
            </a:r>
          </a:p>
          <a:p>
            <a:r>
              <a:rPr lang="es-ES_tradnl" sz="1150" noProof="0" dirty="0"/>
              <a:t>Recoja las hojas A4 y cuélguelas en la pared.</a:t>
            </a:r>
          </a:p>
          <a:p>
            <a:r>
              <a:rPr lang="es-ES_tradnl" sz="1150" noProof="0" dirty="0"/>
              <a:t>Invite a todos los/as participantes a ponerse de pie al lado de sus guiones.</a:t>
            </a:r>
          </a:p>
          <a:p>
            <a:r>
              <a:rPr lang="es-ES_tradnl" sz="1150" noProof="0" dirty="0"/>
              <a:t>Invite a cada grupo a leer su guion y a explicar las acciones y las palabras que eligieron.</a:t>
            </a:r>
          </a:p>
          <a:p>
            <a:r>
              <a:rPr lang="es-ES_tradnl" sz="1150" noProof="0" dirty="0"/>
              <a:t>Revise los guiones y compleméntelos con la guía que se ofrece en la siguiente diapositiva.</a:t>
            </a:r>
          </a:p>
          <a:p>
            <a:r>
              <a:rPr lang="es-ES_tradnl" sz="1150" i="1" noProof="0" dirty="0"/>
              <a:t>Estos serán sus grupos durante el resto de ejercicios de la sesión.</a:t>
            </a:r>
          </a:p>
          <a:p>
            <a:r>
              <a:rPr lang="es-ES_tradnl" sz="1150" i="1" noProof="0" dirty="0"/>
              <a:t>Por favor, participen en sus grupos y estén atentos a los debates para profundizar en su comprensión sobre aspectos como el género y la edad y/o etapa de desarrollo en función de los escenarios asignados a los demás grupos.</a:t>
            </a:r>
          </a:p>
          <a:p>
            <a:endParaRPr lang="es-ES_tradnl" sz="1150" i="1" noProof="0" dirty="0"/>
          </a:p>
          <a:p>
            <a:pPr marL="0" indent="0">
              <a:buNone/>
            </a:pPr>
            <a:r>
              <a:rPr lang="es-ES_tradnl" sz="1150" b="1" i="0" noProof="0" dirty="0"/>
              <a:t>______________________________________________________________________________</a:t>
            </a:r>
          </a:p>
          <a:p>
            <a:pPr marL="0" indent="0">
              <a:buNone/>
            </a:pPr>
            <a:endParaRPr lang="es-ES_tradnl" sz="1150" i="1" noProof="0" dirty="0"/>
          </a:p>
          <a:p>
            <a:pPr marL="0" indent="0">
              <a:buNone/>
            </a:pPr>
            <a:r>
              <a:rPr lang="es-ES_tradnl" sz="1150" b="1" i="0" noProof="0" dirty="0"/>
              <a:t>CONTINÚA EN LA SIGUIENTE DIAPOSITIVA </a:t>
            </a:r>
            <a:r>
              <a:rPr lang="es-ES_tradnl" sz="1150" b="1" i="0" noProof="0" dirty="0">
                <a:sym typeface="Wingdings" panose="05000000000000000000" pitchFamily="2" charset="2"/>
              </a:rPr>
              <a:t></a:t>
            </a:r>
          </a:p>
        </p:txBody>
      </p:sp>
      <p:sp>
        <p:nvSpPr>
          <p:cNvPr id="6" name="Slide Image Placeholder 5">
            <a:extLst>
              <a:ext uri="{FF2B5EF4-FFF2-40B4-BE49-F238E27FC236}">
                <a16:creationId xmlns:a16="http://schemas.microsoft.com/office/drawing/2014/main" id="{8312B2EF-D310-094A-FCF4-1E9FE454B46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0BAD82C-3600-FAD7-86E2-9F7667BB72E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43</a:t>
            </a:fld>
            <a:endParaRPr lang="en-US" sz="1200" dirty="0">
              <a:latin typeface="+mn-lt"/>
            </a:endParaRPr>
          </a:p>
        </p:txBody>
      </p:sp>
    </p:spTree>
    <p:extLst>
      <p:ext uri="{BB962C8B-B14F-4D97-AF65-F5344CB8AC3E}">
        <p14:creationId xmlns:p14="http://schemas.microsoft.com/office/powerpoint/2010/main" val="181635843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pPr marL="0" indent="0">
              <a:buNone/>
            </a:pPr>
            <a:r>
              <a:rPr lang="es-ES_tradnl" b="1" noProof="0" dirty="0"/>
              <a:t>GUÍA</a:t>
            </a:r>
          </a:p>
          <a:p>
            <a:pPr lvl="0"/>
            <a:r>
              <a:rPr lang="es-ES_tradnl" b="1" noProof="0" dirty="0"/>
              <a:t>Diego</a:t>
            </a:r>
          </a:p>
          <a:p>
            <a:pPr lvl="1"/>
            <a:r>
              <a:rPr lang="es-ES_tradnl" noProof="0" dirty="0"/>
              <a:t>Ser breves (de 10 a 15 minutos).</a:t>
            </a:r>
          </a:p>
          <a:p>
            <a:pPr lvl="1"/>
            <a:r>
              <a:rPr lang="es-ES_tradnl" noProof="0" dirty="0"/>
              <a:t>Utilizar frases cortas con palabras muy sencillas y fáciles de entender:</a:t>
            </a:r>
          </a:p>
          <a:p>
            <a:pPr lvl="2"/>
            <a:r>
              <a:rPr lang="es-ES_tradnl" noProof="0" dirty="0"/>
              <a:t>por ejemplo: verbos como "ayudar" = sencillo, fácil de entender.</a:t>
            </a:r>
          </a:p>
          <a:p>
            <a:pPr lvl="2"/>
            <a:r>
              <a:rPr lang="es-ES_tradnl" noProof="0" dirty="0"/>
              <a:t>por ejemplo: "preocupación en materia de protección" = término demasiado complejo para un niño o niña de 3 años.</a:t>
            </a:r>
          </a:p>
          <a:p>
            <a:pPr lvl="1"/>
            <a:r>
              <a:rPr lang="es-ES_tradnl" noProof="0" dirty="0"/>
              <a:t>Permitir que el niño juegue durante la charla o jugar con él.</a:t>
            </a:r>
          </a:p>
          <a:p>
            <a:pPr lvl="1"/>
            <a:r>
              <a:rPr lang="es-ES_tradnl" noProof="0" dirty="0"/>
              <a:t>Antes de terminar la reunión, asegurarnos de que el niño sepa nuestro nombre, que seguiremos visitándolo y que intentaremos ayudarlo a él y a su familia.</a:t>
            </a:r>
          </a:p>
          <a:p>
            <a:pPr lvl="0"/>
            <a:r>
              <a:rPr lang="es-ES_tradnl" b="1" noProof="0" dirty="0" err="1"/>
              <a:t>Ze</a:t>
            </a:r>
            <a:r>
              <a:rPr lang="es-ES_tradnl" b="1" noProof="0" dirty="0"/>
              <a:t> </a:t>
            </a:r>
            <a:r>
              <a:rPr lang="es-ES_tradnl" b="1" noProof="0" dirty="0" err="1"/>
              <a:t>Naw</a:t>
            </a:r>
            <a:r>
              <a:rPr lang="es-ES_tradnl" noProof="0" dirty="0"/>
              <a:t> </a:t>
            </a:r>
          </a:p>
          <a:p>
            <a:pPr lvl="1"/>
            <a:r>
              <a:rPr lang="es-ES_tradnl" noProof="0" dirty="0"/>
              <a:t>Ser breves (de 15 a 20 minutos).</a:t>
            </a:r>
          </a:p>
          <a:p>
            <a:pPr lvl="1"/>
            <a:r>
              <a:rPr lang="es-ES_tradnl" noProof="0" dirty="0"/>
              <a:t>El hecho de que </a:t>
            </a:r>
            <a:r>
              <a:rPr lang="es-ES_tradnl" noProof="0" dirty="0" err="1"/>
              <a:t>Ze</a:t>
            </a:r>
            <a:r>
              <a:rPr lang="es-ES_tradnl" noProof="0" dirty="0"/>
              <a:t> </a:t>
            </a:r>
            <a:r>
              <a:rPr lang="es-ES_tradnl" noProof="0" dirty="0" err="1"/>
              <a:t>Naw</a:t>
            </a:r>
            <a:r>
              <a:rPr lang="es-ES_tradnl" noProof="0" dirty="0"/>
              <a:t> tenga una discapacidad física no debe influir en la elección de las palabras, pero el/la asistente social debe asegurarse de que la niña esté cómoda y debe sentarse a la altura de sus ojos.</a:t>
            </a:r>
          </a:p>
          <a:p>
            <a:pPr lvl="1"/>
            <a:r>
              <a:rPr lang="es-ES_tradnl" noProof="0" dirty="0"/>
              <a:t>Usar frases cortas con palabras sencillas y fáciles de entender: </a:t>
            </a:r>
          </a:p>
          <a:p>
            <a:pPr lvl="2"/>
            <a:r>
              <a:rPr lang="es-ES_tradnl" noProof="0" dirty="0"/>
              <a:t>por ejemplo: "Mi trabajo es ayudar a niños y niñas" = sencillo, fácil de entender.</a:t>
            </a:r>
          </a:p>
          <a:p>
            <a:pPr lvl="2"/>
            <a:r>
              <a:rPr lang="es-ES_tradnl" noProof="0" dirty="0"/>
              <a:t>por ejemplo: "Proporciono apoyo directo a niños/as de manera individual" = demasiado complejo para una niña de 6 años.</a:t>
            </a:r>
          </a:p>
          <a:p>
            <a:pPr lvl="1"/>
            <a:r>
              <a:rPr lang="es-ES_tradnl" noProof="0" dirty="0"/>
              <a:t>Explicar lo que podemos hacer para ayudar a niños y niñas, empleando frases cortas y usando palabras sencillas: </a:t>
            </a:r>
          </a:p>
          <a:p>
            <a:pPr lvl="2"/>
            <a:r>
              <a:rPr lang="es-ES_tradnl" noProof="0" dirty="0"/>
              <a:t>por ejemplo: "También voy a hablar con tu madre y tu padre para que me digan cómo puedo ayudarlos" = sencillo, fácil de entender.</a:t>
            </a:r>
          </a:p>
          <a:p>
            <a:pPr lvl="2"/>
            <a:r>
              <a:rPr lang="es-ES_tradnl" noProof="0" dirty="0"/>
              <a:t>por ejemplo: "Puedo hacer remisiones a distintos proveedores de servicios" = demasiado complejo para una niña de 6 años.</a:t>
            </a:r>
          </a:p>
          <a:p>
            <a:pPr lvl="1"/>
            <a:r>
              <a:rPr lang="es-ES_tradnl" noProof="0" dirty="0"/>
              <a:t>Contar un cuento o historia para explicar en qué consiste la gestión de casos.</a:t>
            </a:r>
          </a:p>
          <a:p>
            <a:pPr lvl="1"/>
            <a:r>
              <a:rPr lang="es-ES_tradnl" noProof="0" dirty="0"/>
              <a:t>Permitir que la niña juegue durante la charla o jugar con ella.</a:t>
            </a:r>
          </a:p>
          <a:p>
            <a:pPr lvl="1"/>
            <a:r>
              <a:rPr lang="es-ES_tradnl" noProof="0" dirty="0"/>
              <a:t>Antes de terminar la reunión, asegurarnos de que la niña sepa nuestro nombre, que seguiremos visitándola y qué pensamos hacer para intentar ayudarla a ella y a su familia.</a:t>
            </a:r>
          </a:p>
          <a:p>
            <a:pPr lvl="0"/>
            <a:r>
              <a:rPr lang="es-ES_tradnl" b="1" noProof="0" dirty="0"/>
              <a:t>Amina</a:t>
            </a:r>
          </a:p>
          <a:p>
            <a:pPr lvl="1"/>
            <a:r>
              <a:rPr lang="es-ES_tradnl" noProof="0" dirty="0"/>
              <a:t>Podemos tomarnos un poco más de tiempo para conversar (unos 30 minutos).</a:t>
            </a:r>
          </a:p>
          <a:p>
            <a:pPr lvl="1"/>
            <a:r>
              <a:rPr lang="es-ES_tradnl" noProof="0" dirty="0"/>
              <a:t>Usar frases de extensión normal y palabras más complejas.</a:t>
            </a:r>
          </a:p>
          <a:p>
            <a:pPr lvl="2"/>
            <a:r>
              <a:rPr lang="es-ES_tradnl" noProof="0" dirty="0"/>
              <a:t>Por ejemplo: "Mi trabajo como asistente social es ayudar a cada niño/a a sentirse bien, seguro/a y protegido/a”.</a:t>
            </a:r>
          </a:p>
          <a:p>
            <a:pPr lvl="1"/>
            <a:r>
              <a:rPr lang="es-ES_tradnl" noProof="0" dirty="0"/>
              <a:t>Explicar principios de protección de datos personales, como la confidencialidad, de forma sencilla.</a:t>
            </a:r>
          </a:p>
          <a:p>
            <a:pPr lvl="2"/>
            <a:r>
              <a:rPr lang="es-ES_tradnl" noProof="0" dirty="0"/>
              <a:t>Por ejemplo: "Las cosas que me cuentes, no las compartiré con nadie más a menos que sea importante para tu seguridad que lo haga”.</a:t>
            </a:r>
          </a:p>
          <a:p>
            <a:pPr lvl="1"/>
            <a:r>
              <a:rPr lang="es-ES_tradnl" noProof="0" dirty="0"/>
              <a:t>Dedicar tiempo suficiente a escuchar a la niña, ya que por su edad es capaz de compartir y debatir ideas más complejas.</a:t>
            </a:r>
          </a:p>
          <a:p>
            <a:pPr lvl="0"/>
            <a:r>
              <a:rPr lang="es-ES_tradnl" b="1" noProof="0" dirty="0"/>
              <a:t>Selim</a:t>
            </a:r>
          </a:p>
          <a:p>
            <a:pPr lvl="1"/>
            <a:r>
              <a:rPr lang="es-ES_tradnl" noProof="0" dirty="0"/>
              <a:t>Podemos conversar por más de 30 minutos.</a:t>
            </a:r>
          </a:p>
          <a:p>
            <a:pPr lvl="1"/>
            <a:r>
              <a:rPr lang="es-ES_tradnl" noProof="0" dirty="0"/>
              <a:t>Usar frases de extensión normal y emplear términos complejos, pero siempre verificando que el menor haya entendido con claridad.</a:t>
            </a:r>
          </a:p>
          <a:p>
            <a:pPr lvl="1"/>
            <a:r>
              <a:rPr lang="es-ES_tradnl" noProof="0" dirty="0"/>
              <a:t>El menor puede pedirnos aclaraciones o explicaciones puntuales en caso de que algo no haya quedado claro. </a:t>
            </a:r>
          </a:p>
          <a:p>
            <a:pPr lvl="1"/>
            <a:r>
              <a:rPr lang="es-ES_tradnl" noProof="0" dirty="0"/>
              <a:t>Explicar nuestra función y los límites de forma clara (lo que podemos y lo que no podemos hacer).</a:t>
            </a:r>
          </a:p>
          <a:p>
            <a:pPr lvl="1"/>
            <a:r>
              <a:rPr lang="es-ES_tradnl" noProof="0" dirty="0"/>
              <a:t>Explicar principios de protección de datos personales, como la confidencialidad, la protección de datos, etc.</a:t>
            </a:r>
          </a:p>
          <a:p>
            <a:pPr lvl="1"/>
            <a:r>
              <a:rPr lang="es-ES_tradnl" noProof="0" dirty="0"/>
              <a:t>Dedicar tiempo suficiente a escuchar al menor, ya que por su edad es capaz de compartir ideas complejas y dialogar sobre distintas alternativas.</a:t>
            </a:r>
          </a:p>
        </p:txBody>
      </p:sp>
      <p:sp>
        <p:nvSpPr>
          <p:cNvPr id="2" name="Google Shape;725;p48:notes">
            <a:extLst>
              <a:ext uri="{FF2B5EF4-FFF2-40B4-BE49-F238E27FC236}">
                <a16:creationId xmlns:a16="http://schemas.microsoft.com/office/drawing/2014/main" id="{9CD114D2-225E-E012-93C1-C7AE3318370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44</a:t>
            </a:fld>
            <a:endParaRPr lang="en-US" sz="1200" dirty="0">
              <a:latin typeface="+mn-lt"/>
            </a:endParaRPr>
          </a:p>
        </p:txBody>
      </p:sp>
    </p:spTree>
    <p:extLst>
      <p:ext uri="{BB962C8B-B14F-4D97-AF65-F5344CB8AC3E}">
        <p14:creationId xmlns:p14="http://schemas.microsoft.com/office/powerpoint/2010/main" val="110942772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Guíe a los/as participantes a la </a:t>
            </a:r>
            <a:r>
              <a:rPr lang="es-ES_tradnl" b="1" noProof="0" dirty="0"/>
              <a:t>página 53 del Cuaderno de ejercicios: La comunicación con menores de distintas edades</a:t>
            </a:r>
          </a:p>
          <a:p>
            <a:r>
              <a:rPr lang="es-ES_tradnl" noProof="0" dirty="0"/>
              <a:t>Invite a un/a voluntario/a a que lea en voz alta las características y consejos para la comunicación en función de la edad.</a:t>
            </a:r>
          </a:p>
          <a:p>
            <a:r>
              <a:rPr lang="es-ES_tradnl" i="1" noProof="0" dirty="0"/>
              <a:t>Tengan en cuenta que este es un marco de referencia. Por lo tanto, puede no ser igual para todos los/as menores.</a:t>
            </a:r>
          </a:p>
          <a:p>
            <a:r>
              <a:rPr lang="es-ES_tradnl" i="1" noProof="0" dirty="0"/>
              <a:t>¿Hay alguna pregunta o alguien necesita alguna aclaración?</a:t>
            </a:r>
          </a:p>
          <a:p>
            <a:endParaRPr lang="es-ES_tradnl" noProof="0" dirty="0"/>
          </a:p>
          <a:p>
            <a:endParaRPr lang="es-ES_tradnl" noProof="0" dirty="0"/>
          </a:p>
        </p:txBody>
      </p:sp>
      <p:sp>
        <p:nvSpPr>
          <p:cNvPr id="6" name="Slide Image Placeholder 5">
            <a:extLst>
              <a:ext uri="{FF2B5EF4-FFF2-40B4-BE49-F238E27FC236}">
                <a16:creationId xmlns:a16="http://schemas.microsoft.com/office/drawing/2014/main" id="{5DDD0402-2D5F-B991-C914-7F4A321316A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7DE2C70-FAE8-65F7-898A-C74E482F427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45</a:t>
            </a:fld>
            <a:endParaRPr lang="en-US" sz="1200" dirty="0">
              <a:latin typeface="+mn-lt"/>
            </a:endParaRPr>
          </a:p>
        </p:txBody>
      </p:sp>
    </p:spTree>
    <p:extLst>
      <p:ext uri="{BB962C8B-B14F-4D97-AF65-F5344CB8AC3E}">
        <p14:creationId xmlns:p14="http://schemas.microsoft.com/office/powerpoint/2010/main" val="238305904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i="1" noProof="0" dirty="0"/>
              <a:t>Todos y todas, independientemente de nuestras capacidades, somos capaces de comunicarnos de alguna manera.</a:t>
            </a:r>
          </a:p>
          <a:p>
            <a:pPr lvl="0"/>
            <a:r>
              <a:rPr lang="es-ES_tradnl" i="1" noProof="0" dirty="0"/>
              <a:t>Sin embargo, los niños, niñas y adolescentes con discapacidad pueden enfrentar muchas barreras al comunicar sus opiniones y sentimientos </a:t>
            </a:r>
            <a:r>
              <a:rPr lang="es-ES_tradnl" i="0" noProof="0" dirty="0"/>
              <a:t>(Fuente: </a:t>
            </a:r>
            <a:r>
              <a:rPr lang="es-ES_tradnl" sz="1200" i="1" dirty="0" err="1">
                <a:solidFill>
                  <a:schemeClr val="accent3">
                    <a:lumMod val="75000"/>
                  </a:schemeClr>
                </a:solidFill>
              </a:rPr>
              <a:t>iQueremos</a:t>
            </a:r>
            <a:r>
              <a:rPr lang="es-ES_tradnl" sz="1200" i="1" dirty="0">
                <a:solidFill>
                  <a:schemeClr val="accent3">
                    <a:lumMod val="75000"/>
                  </a:schemeClr>
                </a:solidFill>
              </a:rPr>
              <a:t> que nos tengan en cuenta</a:t>
            </a:r>
            <a:r>
              <a:rPr lang="es-ES_tradnl" i="0" noProof="0" dirty="0"/>
              <a:t>, UNICEF - 2013):</a:t>
            </a:r>
          </a:p>
          <a:p>
            <a:pPr lvl="1"/>
            <a:r>
              <a:rPr lang="es-ES_tradnl" i="1" noProof="0" dirty="0"/>
              <a:t>Uno de los principales obstáculos a la comunicación es que las personas sin discapacidad carecen de compromiso en lo que tiene que ver con comunicarse con niños/as o adultos/as con discapacidad.</a:t>
            </a:r>
          </a:p>
          <a:p>
            <a:pPr lvl="1"/>
            <a:r>
              <a:rPr lang="es-ES_tradnl" i="1" noProof="0" dirty="0"/>
              <a:t>Es posible superar estas barreras si adaptamos la comunicación a cada menor y a sus necesidades.</a:t>
            </a:r>
          </a:p>
          <a:p>
            <a:r>
              <a:rPr lang="es-ES_tradnl" i="0" noProof="0" dirty="0"/>
              <a:t>Recuérdele a los/as participantes las barreras que excluyen a los/as menores con discapacidad que vimos en el Módulo 1.</a:t>
            </a:r>
            <a:endParaRPr lang="es-ES_tradnl" i="1" noProof="0" dirty="0"/>
          </a:p>
          <a:p>
            <a:r>
              <a:rPr lang="es-ES_tradnl" i="1" noProof="0" dirty="0"/>
              <a:t>Los/as asistentes sociales deben emplear las distintas técnicas de comunicación que hemos estado comentando y practicando con anterioridad:</a:t>
            </a:r>
          </a:p>
          <a:p>
            <a:pPr lvl="1"/>
            <a:r>
              <a:rPr lang="es-ES_tradnl" i="1" noProof="0" dirty="0"/>
              <a:t>La comunicación oral suele ser considerada la principal forma de comunicación.</a:t>
            </a:r>
          </a:p>
          <a:p>
            <a:pPr lvl="1"/>
            <a:r>
              <a:rPr lang="es-ES_tradnl" i="1" noProof="0" dirty="0"/>
              <a:t>Sin embargo, los niños, niñas y adolescentes no recurren únicamente a las palabras para comunicarse.</a:t>
            </a:r>
          </a:p>
          <a:p>
            <a:pPr lvl="1"/>
            <a:r>
              <a:rPr lang="es-ES_tradnl" i="1" noProof="0" dirty="0"/>
              <a:t>Es importante prestar atención a la comunicación no verbal de un niño o niña, ya que puede ser un indicador de lo que piensa o siente.</a:t>
            </a:r>
          </a:p>
          <a:p>
            <a:r>
              <a:rPr lang="es-ES_tradnl" i="1" noProof="0" dirty="0"/>
              <a:t>Podemos emplear distintas herramientas para ayudar a un niño o niña con discapacidad a expresar sus puntos de vista, opiniones o sentimientos. Por ejemplo:</a:t>
            </a:r>
          </a:p>
          <a:p>
            <a:pPr lvl="1"/>
            <a:r>
              <a:rPr lang="es-ES_tradnl" i="1" noProof="0" dirty="0"/>
              <a:t>Fotografías y videos: ayudan a los niños y niñas a identificar lugares, objetos y personas que son importantes para ellos/as.</a:t>
            </a:r>
          </a:p>
          <a:p>
            <a:pPr lvl="1"/>
            <a:r>
              <a:rPr lang="es-ES_tradnl" i="1" noProof="0" dirty="0"/>
              <a:t>Las imágenes y los dibujos animados también pueden ayudarles a expresar sus preferencias o los cambios que quisieran ver.</a:t>
            </a:r>
          </a:p>
          <a:p>
            <a:pPr lvl="1"/>
            <a:r>
              <a:rPr lang="es-ES_tradnl" i="1" noProof="0" dirty="0"/>
              <a:t>Marionetas: permiten a los niños y niñas hablar en nombre de otras personas o como la marioneta en sí. Esta herramienta puede ser especialmente útil con los niños y niñas más pequeños/as y con los/as que tienen dificultades de aprendizaje.</a:t>
            </a:r>
          </a:p>
          <a:p>
            <a:endParaRPr lang="es-ES_tradnl" i="1" noProof="0" dirty="0"/>
          </a:p>
          <a:p>
            <a:pPr marL="0" indent="0">
              <a:buNone/>
            </a:pPr>
            <a:r>
              <a:rPr lang="es-ES_tradnl" sz="1200" b="1" i="0" noProof="0" dirty="0"/>
              <a:t>CONTINÚA EN LA SIGUIENTE DIAPOSITIVA</a:t>
            </a:r>
            <a:r>
              <a:rPr lang="es-ES_tradnl" b="1" noProof="0" dirty="0"/>
              <a:t> </a:t>
            </a:r>
            <a:r>
              <a:rPr lang="es-ES_tradnl" b="1" noProof="0" dirty="0">
                <a:sym typeface="Wingdings" panose="05000000000000000000" pitchFamily="2" charset="2"/>
              </a:rPr>
              <a:t></a:t>
            </a:r>
            <a:endParaRPr lang="es-ES_tradnl" b="1" noProof="0" dirty="0"/>
          </a:p>
        </p:txBody>
      </p:sp>
      <p:sp>
        <p:nvSpPr>
          <p:cNvPr id="6" name="Slide Image Placeholder 5">
            <a:extLst>
              <a:ext uri="{FF2B5EF4-FFF2-40B4-BE49-F238E27FC236}">
                <a16:creationId xmlns:a16="http://schemas.microsoft.com/office/drawing/2014/main" id="{F5F57398-2414-5528-6439-EB493B8BE3F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0CF978B-61DE-D312-04DF-0FE11F7FD9A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46</a:t>
            </a:fld>
            <a:endParaRPr lang="en-US" sz="1200" dirty="0">
              <a:latin typeface="+mn-lt"/>
            </a:endParaRPr>
          </a:p>
        </p:txBody>
      </p:sp>
    </p:spTree>
    <p:extLst>
      <p:ext uri="{BB962C8B-B14F-4D97-AF65-F5344CB8AC3E}">
        <p14:creationId xmlns:p14="http://schemas.microsoft.com/office/powerpoint/2010/main" val="272469925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pPr lvl="1"/>
            <a:r>
              <a:rPr lang="es-ES_tradnl" i="1" noProof="0" dirty="0"/>
              <a:t>Los cuestionarios visuales pueden ser útiles para guiar conversaciones y entrevistas un poco más estructuradas/planeadas. Por ejemplo, cuestionarios visuales que muestran distintas emociones (cara triste, cara enfadada, cara feliz) pueden servir para conversar sobre cómo se siente el/la menor.</a:t>
            </a:r>
          </a:p>
          <a:p>
            <a:r>
              <a:rPr lang="es-ES_tradnl" i="1" noProof="0" dirty="0"/>
              <a:t>Los/as menores con discapacidad no son un grupo homogéneo:</a:t>
            </a:r>
          </a:p>
          <a:p>
            <a:pPr lvl="1"/>
            <a:r>
              <a:rPr lang="es-ES_tradnl" i="1" noProof="0" dirty="0"/>
              <a:t>Sus limitaciones y discapacidades pueden requerir adaptaciones específicas.</a:t>
            </a:r>
          </a:p>
          <a:p>
            <a:pPr lvl="0"/>
            <a:r>
              <a:rPr lang="es-ES_tradnl" i="0" noProof="0" dirty="0"/>
              <a:t>Guíe a los/as participantes a las </a:t>
            </a:r>
            <a:r>
              <a:rPr lang="es-ES_tradnl" b="1" i="0" noProof="0" dirty="0"/>
              <a:t>páginas 54-55 del Cuaderno de ejercicios: Consejos para comunicarse con niños, niñas y adolescentes con discapacidades</a:t>
            </a:r>
          </a:p>
          <a:p>
            <a:pPr lvl="1"/>
            <a:r>
              <a:rPr lang="es-ES_tradnl" i="1" noProof="0" dirty="0"/>
              <a:t>Esta es una lista no exhaustiva de consejos que pueden ayudarnos a reflexionar sobre posibles adaptaciones en nuestro trabajo como asistentes sociales.</a:t>
            </a:r>
          </a:p>
        </p:txBody>
      </p:sp>
      <p:sp>
        <p:nvSpPr>
          <p:cNvPr id="2" name="Google Shape;725;p48:notes">
            <a:extLst>
              <a:ext uri="{FF2B5EF4-FFF2-40B4-BE49-F238E27FC236}">
                <a16:creationId xmlns:a16="http://schemas.microsoft.com/office/drawing/2014/main" id="{D0CF978B-61DE-D312-04DF-0FE11F7FD9A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47</a:t>
            </a:fld>
            <a:endParaRPr lang="en-US" sz="1200" dirty="0">
              <a:latin typeface="+mn-lt"/>
            </a:endParaRPr>
          </a:p>
        </p:txBody>
      </p:sp>
    </p:spTree>
    <p:extLst>
      <p:ext uri="{BB962C8B-B14F-4D97-AF65-F5344CB8AC3E}">
        <p14:creationId xmlns:p14="http://schemas.microsoft.com/office/powerpoint/2010/main" val="51298912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t>Presente el contenido de la diapositiva.</a:t>
            </a:r>
          </a:p>
          <a:p>
            <a:r>
              <a:rPr lang="es-ES_tradnl" noProof="0" dirty="0"/>
              <a:t>¿</a:t>
            </a:r>
            <a:r>
              <a:rPr lang="es-ES_tradnl" i="1" noProof="0" dirty="0"/>
              <a:t>Hay alguna pregunta o alguien necesita alguna aclaración</a:t>
            </a:r>
            <a:r>
              <a:rPr lang="es-ES_tradnl" noProof="0" dirty="0"/>
              <a:t>?</a:t>
            </a:r>
          </a:p>
          <a:p>
            <a:r>
              <a:rPr lang="es-ES_tradnl" i="1" noProof="0" dirty="0"/>
              <a:t>Hemos estado aprendiendo a adaptar nuestra comunicación en función del contexto cultural, la edad y la etapa de desarrollo del menor.</a:t>
            </a:r>
          </a:p>
          <a:p>
            <a:r>
              <a:rPr lang="es-ES_tradnl" i="1" noProof="0" dirty="0"/>
              <a:t>En la próxima sesión concluiremos este módulo.</a:t>
            </a:r>
          </a:p>
          <a:p>
            <a:endParaRPr lang="es-ES_tradnl" noProof="0" dirty="0"/>
          </a:p>
        </p:txBody>
      </p:sp>
      <p:sp>
        <p:nvSpPr>
          <p:cNvPr id="6" name="Slide Image Placeholder 5">
            <a:extLst>
              <a:ext uri="{FF2B5EF4-FFF2-40B4-BE49-F238E27FC236}">
                <a16:creationId xmlns:a16="http://schemas.microsoft.com/office/drawing/2014/main" id="{B6312C31-EF2C-CE2B-6920-D54F22FFE9A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7DB24F3-56D2-566D-4690-D1C8815190C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48</a:t>
            </a:fld>
            <a:endParaRPr lang="en-US" sz="1200" dirty="0">
              <a:latin typeface="+mn-lt"/>
            </a:endParaRPr>
          </a:p>
        </p:txBody>
      </p:sp>
    </p:spTree>
    <p:extLst>
      <p:ext uri="{BB962C8B-B14F-4D97-AF65-F5344CB8AC3E}">
        <p14:creationId xmlns:p14="http://schemas.microsoft.com/office/powerpoint/2010/main" val="131273343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SESIÓN 5 </a:t>
            </a:r>
            <a:br>
              <a:rPr lang="es-ES_tradnl" b="1" noProof="0" dirty="0"/>
            </a:br>
            <a:r>
              <a:rPr lang="es-ES_tradnl" b="1" noProof="0" dirty="0"/>
              <a:t>DURACIÓN: 0h30</a:t>
            </a:r>
            <a:endParaRPr lang="es-ES_tradnl" noProof="0" dirty="0"/>
          </a:p>
          <a:p>
            <a:endParaRPr lang="es-ES_tradnl" noProof="0" dirty="0"/>
          </a:p>
        </p:txBody>
      </p:sp>
      <p:sp>
        <p:nvSpPr>
          <p:cNvPr id="6" name="Slide Image Placeholder 5">
            <a:extLst>
              <a:ext uri="{FF2B5EF4-FFF2-40B4-BE49-F238E27FC236}">
                <a16:creationId xmlns:a16="http://schemas.microsoft.com/office/drawing/2014/main" id="{C5F200B9-8E1F-56D5-28C7-D4C289C54F7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865F70C-C8DC-1BCB-E7A6-7CAF4B37E80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49</a:t>
            </a:fld>
            <a:endParaRPr lang="en-US" sz="1200" dirty="0">
              <a:latin typeface="+mn-lt"/>
            </a:endParaRPr>
          </a:p>
        </p:txBody>
      </p:sp>
    </p:spTree>
    <p:extLst>
      <p:ext uri="{BB962C8B-B14F-4D97-AF65-F5344CB8AC3E}">
        <p14:creationId xmlns:p14="http://schemas.microsoft.com/office/powerpoint/2010/main" val="37111448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PREPARACIÓN</a:t>
            </a:r>
            <a:endParaRPr lang="es-ES_tradnl" noProof="0" dirty="0"/>
          </a:p>
          <a:p>
            <a:r>
              <a:rPr lang="es-ES_tradnl" noProof="0" dirty="0"/>
              <a:t>Disponer de suficientes notas adhesivas para cada participante</a:t>
            </a:r>
          </a:p>
          <a:p>
            <a:r>
              <a:rPr lang="es-ES_tradnl" noProof="0" dirty="0"/>
              <a:t>Escribir las siguientes preguntas en las notas adhesivas (1 por nota):</a:t>
            </a:r>
          </a:p>
          <a:p>
            <a:pPr lvl="1"/>
            <a:r>
              <a:rPr lang="es-ES_tradnl" noProof="0" dirty="0"/>
              <a:t>“Definir la gestión de casos en tus propias palabras"</a:t>
            </a:r>
          </a:p>
          <a:p>
            <a:pPr lvl="1"/>
            <a:r>
              <a:rPr lang="es-ES_tradnl" noProof="0" dirty="0"/>
              <a:t>“Indicar cuáles son los pasos en el proceso de gestión de casos"</a:t>
            </a:r>
          </a:p>
          <a:p>
            <a:pPr lvl="1"/>
            <a:r>
              <a:rPr lang="es-ES_tradnl" noProof="0" dirty="0"/>
              <a:t>“Indicar cuáles son las funciones esenciales de los/as asistentes sociales"</a:t>
            </a:r>
          </a:p>
          <a:p>
            <a:pPr lvl="1"/>
            <a:r>
              <a:rPr lang="es-ES_tradnl" noProof="0" dirty="0"/>
              <a:t>“Mencionar una responsabilidad o actividad en particular para cada una de las funciones principales en la gestión de casos"</a:t>
            </a:r>
          </a:p>
          <a:p>
            <a:pPr lvl="1"/>
            <a:r>
              <a:rPr lang="es-ES_tradnl" noProof="0" dirty="0"/>
              <a:t>“Indicar las razones por las que se debe recopilar información en la gestión de casos"</a:t>
            </a:r>
          </a:p>
          <a:p>
            <a:r>
              <a:rPr lang="es-ES_tradnl" noProof="0" dirty="0"/>
              <a:t>En las notas adhesivas restantes, escriba “No hay pregunta para ti”.</a:t>
            </a:r>
          </a:p>
          <a:p>
            <a:pPr lvl="1"/>
            <a:r>
              <a:rPr lang="es-ES_tradnl" noProof="0" dirty="0"/>
              <a:t>Por ejemplo, si hay un total de 20 participantes:</a:t>
            </a:r>
          </a:p>
          <a:p>
            <a:pPr lvl="2"/>
            <a:r>
              <a:rPr lang="es-ES_tradnl" noProof="0" dirty="0"/>
              <a:t>En 5 notas adhesivas, escribir las preguntas anteriores (una por nota adhesiva)</a:t>
            </a:r>
          </a:p>
          <a:p>
            <a:pPr lvl="2"/>
            <a:r>
              <a:rPr lang="es-ES_tradnl" noProof="0" dirty="0"/>
              <a:t>Escribir en 15 notas adhesivas: ”No hay pregunta para ti"</a:t>
            </a:r>
          </a:p>
          <a:p>
            <a:r>
              <a:rPr lang="es-ES_tradnl" noProof="0" dirty="0"/>
              <a:t>Ponga las 20 notas adhesivas en una bolsa o caja.</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noProof="0" dirty="0"/>
              <a:t>______________________________________________________________________________</a:t>
            </a:r>
          </a:p>
          <a:p>
            <a:pPr marL="0" indent="0">
              <a:buNone/>
            </a:pPr>
            <a:endParaRPr lang="es-ES_tradnl" noProof="0" dirty="0"/>
          </a:p>
          <a:p>
            <a:pPr marL="0" indent="0">
              <a:buNone/>
            </a:pPr>
            <a:r>
              <a:rPr lang="es-ES_tradnl" b="1" noProof="0" dirty="0"/>
              <a:t>QUIZ (15 minutos)</a:t>
            </a:r>
          </a:p>
          <a:p>
            <a:r>
              <a:rPr lang="es-ES_tradnl" i="1" noProof="0" dirty="0"/>
              <a:t>Cada uno de ustedes debe tomar una nota adhesiva de la bolsa o caja.</a:t>
            </a:r>
          </a:p>
          <a:p>
            <a:r>
              <a:rPr lang="es-ES_tradnl" i="1" noProof="0" dirty="0"/>
              <a:t>Si en tu nota adhesiva hay una pregunta, debes responderla:</a:t>
            </a:r>
          </a:p>
          <a:p>
            <a:pPr lvl="1"/>
            <a:r>
              <a:rPr lang="es-ES_tradnl" i="1" noProof="0" dirty="0"/>
              <a:t>Los/as demás podrán ayudar si no sabemos la respuesta.</a:t>
            </a:r>
          </a:p>
          <a:p>
            <a:pPr lvl="0"/>
            <a:r>
              <a:rPr lang="es-ES_tradnl" noProof="0" dirty="0"/>
              <a:t>Asegúrese de que hayan respondido todas las preguntas.</a:t>
            </a:r>
          </a:p>
          <a:p>
            <a:pPr lvl="0"/>
            <a:r>
              <a:rPr lang="es-ES_tradnl" noProof="0" dirty="0"/>
              <a:t>Si es necesario, complemente con las respuestas que se ofrecen en la siguiente diapositiva.</a:t>
            </a:r>
          </a:p>
          <a:p>
            <a:r>
              <a:rPr lang="es-ES_tradnl" i="1" noProof="0" dirty="0"/>
              <a:t>¿Hay alguna pregunta o alguien necesita alguna aclaración?</a:t>
            </a:r>
          </a:p>
          <a:p>
            <a:r>
              <a:rPr lang="es-ES_tradnl" i="1" noProof="0" dirty="0"/>
              <a:t>Ahora que ya hemos hecho un repaso del módulo anterior, veremos los objetivos del módulo de hoy.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noProof="0" dirty="0"/>
              <a:t>______________________________________________________________________________</a:t>
            </a:r>
          </a:p>
          <a:p>
            <a:pPr marL="0" indent="0">
              <a:buNone/>
            </a:pPr>
            <a:endParaRPr lang="es-ES_tradnl" noProof="0" dirty="0"/>
          </a:p>
          <a:p>
            <a:pPr marL="0" indent="0">
              <a:buNone/>
            </a:pPr>
            <a:r>
              <a:rPr lang="es-ES_tradnl" b="1" noProof="0" dirty="0"/>
              <a:t>CONTINÚA EN LA SIGUIENTE DIAPOSITIVA </a:t>
            </a:r>
            <a:r>
              <a:rPr lang="es-ES_tradnl" b="1" noProof="0" dirty="0">
                <a:sym typeface="Wingdings" panose="05000000000000000000" pitchFamily="2" charset="2"/>
              </a:rPr>
              <a:t></a:t>
            </a:r>
            <a:endParaRPr lang="es-ES_tradnl" b="1" noProof="0" dirty="0"/>
          </a:p>
        </p:txBody>
      </p:sp>
      <p:sp>
        <p:nvSpPr>
          <p:cNvPr id="6" name="Slide Image Placeholder 5">
            <a:extLst>
              <a:ext uri="{FF2B5EF4-FFF2-40B4-BE49-F238E27FC236}">
                <a16:creationId xmlns:a16="http://schemas.microsoft.com/office/drawing/2014/main" id="{8258270B-4F16-93ED-855E-19C67FE9ED6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BF72B2D-FEF3-AD17-40D9-74868A9BBEF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a:t>
            </a:fld>
            <a:endParaRPr lang="en-US" sz="1200" dirty="0">
              <a:latin typeface="+mn-lt"/>
            </a:endParaRPr>
          </a:p>
        </p:txBody>
      </p:sp>
    </p:spTree>
    <p:extLst>
      <p:ext uri="{BB962C8B-B14F-4D97-AF65-F5344CB8AC3E}">
        <p14:creationId xmlns:p14="http://schemas.microsoft.com/office/powerpoint/2010/main" val="143829278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sz="1100" b="1" noProof="0" dirty="0">
                <a:sym typeface="Arial"/>
              </a:rPr>
              <a:t>INTRODUCCIÓN</a:t>
            </a:r>
          </a:p>
          <a:p>
            <a:r>
              <a:rPr lang="es-ES_tradnl" sz="1100" noProof="0" dirty="0">
                <a:sym typeface="Arial"/>
              </a:rPr>
              <a:t>Guíe a los/as participantes a la </a:t>
            </a:r>
            <a:r>
              <a:rPr lang="es-ES_tradnl" sz="1100" b="1" noProof="0" dirty="0">
                <a:sym typeface="Arial"/>
              </a:rPr>
              <a:t>página 56 del Cuaderno de ejercicios: Objetivos de aprendizaje.</a:t>
            </a:r>
          </a:p>
          <a:p>
            <a:r>
              <a:rPr lang="es-ES_tradnl" sz="1100" i="1" noProof="0" dirty="0">
                <a:sym typeface="Arial"/>
              </a:rPr>
              <a:t>Ahora nos dedicaremos a repasar los objetivos de aprendizaje y a reflexionar sobre los logros alcanzados al final de esta formación (Consultar la </a:t>
            </a:r>
            <a:r>
              <a:rPr lang="es-ES_tradnl" sz="1100" b="1" i="1" noProof="0" dirty="0">
                <a:sym typeface="Arial"/>
              </a:rPr>
              <a:t>página 43 del Cuaderno de ejercicios</a:t>
            </a:r>
            <a:r>
              <a:rPr lang="es-ES_tradnl" sz="1100" i="1" noProof="0" dirty="0">
                <a:sym typeface="Arial"/>
              </a:rPr>
              <a:t>).</a:t>
            </a:r>
          </a:p>
          <a:p>
            <a:r>
              <a:rPr lang="es-ES_tradnl" sz="1100" i="1" noProof="0" dirty="0">
                <a:sym typeface="Arial"/>
              </a:rPr>
              <a:t>Es posible que para alcanzar todos los objetivos de aprendizaje necesitemos más información, más apoyo del supervisor o más tiempo para poner en práctica lo aprendido.</a:t>
            </a:r>
          </a:p>
          <a:p>
            <a:r>
              <a:rPr lang="es-ES_tradnl" sz="1100" i="1" noProof="0" dirty="0">
                <a:sym typeface="Arial"/>
              </a:rPr>
              <a:t>Piensen en la formación y respondan a las preguntas sobre los objetivos de aprendizaje en su cuaderno de ejercicios.</a:t>
            </a:r>
          </a:p>
          <a:p>
            <a:pPr marL="0" indent="0">
              <a:buNone/>
            </a:pPr>
            <a:endParaRPr lang="es-ES_tradnl" sz="1100" b="1" noProof="0" dirty="0">
              <a:sym typeface="Arial"/>
            </a:endParaRPr>
          </a:p>
          <a:p>
            <a:pPr marL="0" indent="0">
              <a:buNone/>
            </a:pPr>
            <a:r>
              <a:rPr lang="es-ES_tradnl" sz="1100" b="1" noProof="0" dirty="0">
                <a:sym typeface="Arial"/>
              </a:rPr>
              <a:t>ACTIVIDAD INDIVIDUAL (5 minutos)</a:t>
            </a:r>
            <a:endParaRPr lang="es-ES_tradnl" sz="1100" i="1" noProof="0"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endParaRPr lang="es-ES_tradnl" sz="1100" noProof="0"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r>
              <a:rPr lang="es-ES_tradnl" sz="1100" b="1" noProof="0" dirty="0">
                <a:sym typeface="Arial"/>
              </a:rPr>
              <a:t>DEBATE </a:t>
            </a:r>
            <a:r>
              <a:rPr lang="es-ES_tradnl" sz="1100" b="1" noProof="0" dirty="0"/>
              <a:t>GENERAL</a:t>
            </a:r>
            <a:r>
              <a:rPr lang="es-ES_tradnl" sz="1100" b="1" noProof="0" dirty="0">
                <a:sym typeface="Arial"/>
              </a:rPr>
              <a:t> (5 minutos)</a:t>
            </a:r>
          </a:p>
          <a:p>
            <a:r>
              <a:rPr lang="es-ES_tradnl" sz="1100" i="1" dirty="0">
                <a:sym typeface="Arial"/>
              </a:rPr>
              <a:t>¿</a:t>
            </a:r>
            <a:r>
              <a:rPr lang="es-ES_tradnl" sz="1100" i="1" noProof="0" dirty="0">
                <a:sym typeface="Arial"/>
              </a:rPr>
              <a:t>Alguien quiere compartir sus reflexiones?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sz="1100" i="1" noProof="0" dirty="0">
                <a:sym typeface="Arial"/>
              </a:rPr>
              <a:t>¿Qué objetivos de aprendizaje requieren que contemos con más información, más tiempo de práctica o más apoyo para alcanzarlos plenamente?</a:t>
            </a:r>
            <a:endParaRPr lang="es-ES_tradnl" sz="1100" i="1" dirty="0">
              <a:sym typeface="Arial"/>
            </a:endParaRPr>
          </a:p>
          <a:p>
            <a:pPr lvl="1"/>
            <a:r>
              <a:rPr lang="es-ES_tradnl" sz="1100" i="1" noProof="0" dirty="0">
                <a:sym typeface="Arial"/>
              </a:rPr>
              <a:t>¿En qué áreas o aspectos de la formación cree que tiene mayor confianza/conocimiento ahora? </a:t>
            </a:r>
          </a:p>
          <a:p>
            <a:endParaRPr lang="es-ES_tradnl" sz="1100" i="1" noProof="0" dirty="0">
              <a:sym typeface="Arial"/>
            </a:endParaRPr>
          </a:p>
          <a:p>
            <a:pPr marL="0" indent="0">
              <a:buNone/>
            </a:pPr>
            <a:r>
              <a:rPr lang="es-ES_tradnl" sz="1100" b="1" noProof="0" dirty="0">
                <a:sym typeface="Arial"/>
              </a:rPr>
              <a:t>INTRODUCCIÓN</a:t>
            </a:r>
          </a:p>
          <a:p>
            <a:r>
              <a:rPr lang="es-ES_tradnl" sz="1100" noProof="0" dirty="0">
                <a:sym typeface="Arial"/>
              </a:rPr>
              <a:t>Continúe en la </a:t>
            </a:r>
            <a:r>
              <a:rPr lang="es-ES_tradnl" sz="1100" b="1" noProof="0" dirty="0">
                <a:sym typeface="Arial"/>
              </a:rPr>
              <a:t>página 56 del Cuaderno de ejercicios: Reflexión</a:t>
            </a:r>
          </a:p>
          <a:p>
            <a:r>
              <a:rPr lang="es-ES_tradnl" sz="1100" i="1" noProof="0" dirty="0">
                <a:sym typeface="Arial"/>
              </a:rPr>
              <a:t>¿Qué ha llamado su atención?</a:t>
            </a:r>
          </a:p>
          <a:p>
            <a:r>
              <a:rPr lang="es-ES_tradnl" sz="1100" i="1" noProof="0" dirty="0">
                <a:sym typeface="Arial"/>
              </a:rPr>
              <a:t>¿Qué ha sido difícil?</a:t>
            </a:r>
          </a:p>
          <a:p>
            <a:r>
              <a:rPr lang="es-ES_tradnl" sz="1100" i="1" noProof="0" dirty="0">
                <a:sym typeface="Arial"/>
              </a:rPr>
              <a:t>¿Sobre qué le gustaría aprender más?</a:t>
            </a:r>
          </a:p>
          <a:p>
            <a:pPr marL="0" indent="0">
              <a:buNone/>
            </a:pPr>
            <a:endParaRPr lang="es-ES_tradnl" sz="1100" noProof="0" dirty="0">
              <a:sym typeface="Arial"/>
            </a:endParaRPr>
          </a:p>
          <a:p>
            <a:pPr marL="0" indent="0">
              <a:buNone/>
            </a:pPr>
            <a:r>
              <a:rPr lang="es-ES_tradnl" sz="1100" b="1" noProof="0" dirty="0">
                <a:sym typeface="Arial"/>
              </a:rPr>
              <a:t>ACTIVIDAD INDIVIDUAL (5 minutos)</a:t>
            </a:r>
          </a:p>
          <a:p>
            <a:pPr marL="0" indent="0">
              <a:buNone/>
            </a:pPr>
            <a:endParaRPr lang="es-ES_tradnl" sz="1100" noProof="0" dirty="0">
              <a:sym typeface="Arial"/>
            </a:endParaRPr>
          </a:p>
          <a:p>
            <a:pPr marL="0" indent="0">
              <a:buNone/>
            </a:pPr>
            <a:r>
              <a:rPr lang="es-ES_tradnl" sz="1100" b="1" noProof="0" dirty="0">
                <a:sym typeface="Arial"/>
              </a:rPr>
              <a:t>DEBATE </a:t>
            </a:r>
            <a:r>
              <a:rPr lang="es-ES_tradnl" sz="1100" b="1" noProof="0" dirty="0"/>
              <a:t>GENERAL</a:t>
            </a:r>
            <a:r>
              <a:rPr lang="es-ES_tradnl" sz="1100" b="1" noProof="0" dirty="0">
                <a:sym typeface="Arial"/>
              </a:rPr>
              <a:t> (5 minutos)</a:t>
            </a:r>
          </a:p>
          <a:p>
            <a:r>
              <a:rPr lang="es-ES_tradnl" i="1" noProof="0" dirty="0">
                <a:sym typeface="Arial"/>
              </a:rPr>
              <a:t>¿Alguien quiere compartir sus reflexiones?</a:t>
            </a:r>
          </a:p>
          <a:p>
            <a:pPr lvl="1"/>
            <a:r>
              <a:rPr lang="es-ES_tradnl" i="1" noProof="0" dirty="0">
                <a:sym typeface="Arial"/>
              </a:rPr>
              <a:t>¿Algo que hayan aprendido hoy?</a:t>
            </a:r>
          </a:p>
          <a:p>
            <a:pPr lvl="1"/>
            <a:r>
              <a:rPr lang="es-ES_tradnl" i="1" noProof="0" dirty="0">
                <a:sym typeface="Arial"/>
              </a:rPr>
              <a:t>¿Algún tema sobre el que quieran saber más?</a:t>
            </a:r>
          </a:p>
          <a:p>
            <a:r>
              <a:rPr lang="es-ES_tradnl" i="0" noProof="0" dirty="0">
                <a:sym typeface="Arial"/>
              </a:rPr>
              <a:t>Infórmeles cuándo iniciará el siguiente módulo de la formación.</a:t>
            </a:r>
          </a:p>
          <a:p>
            <a:r>
              <a:rPr lang="es-ES_tradnl" i="0" noProof="0" dirty="0">
                <a:sym typeface="Arial"/>
              </a:rPr>
              <a:t>Agradezca a los/as participantes su participación.</a:t>
            </a:r>
            <a:endParaRPr lang="es-ES_tradnl" noProof="0" dirty="0">
              <a:sym typeface="Arial"/>
            </a:endParaRPr>
          </a:p>
        </p:txBody>
      </p:sp>
      <p:sp>
        <p:nvSpPr>
          <p:cNvPr id="6" name="Slide Image Placeholder 5">
            <a:extLst>
              <a:ext uri="{FF2B5EF4-FFF2-40B4-BE49-F238E27FC236}">
                <a16:creationId xmlns:a16="http://schemas.microsoft.com/office/drawing/2014/main" id="{D01EC79B-CF50-A10F-0CB3-4B1C284DFCC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785C223-F290-C1D4-B457-C375A9B4404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50</a:t>
            </a:fld>
            <a:endParaRPr lang="en-US" sz="1200" dirty="0">
              <a:latin typeface="+mn-lt"/>
            </a:endParaRPr>
          </a:p>
        </p:txBody>
      </p:sp>
    </p:spTree>
    <p:extLst>
      <p:ext uri="{BB962C8B-B14F-4D97-AF65-F5344CB8AC3E}">
        <p14:creationId xmlns:p14="http://schemas.microsoft.com/office/powerpoint/2010/main" val="210802301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4"/>
        <p:cNvGrpSpPr/>
        <p:nvPr/>
      </p:nvGrpSpPr>
      <p:grpSpPr>
        <a:xfrm>
          <a:off x="0" y="0"/>
          <a:ext cx="0" cy="0"/>
          <a:chOff x="0" y="0"/>
          <a:chExt cx="0" cy="0"/>
        </a:xfrm>
      </p:grpSpPr>
      <p:sp>
        <p:nvSpPr>
          <p:cNvPr id="726" name="Google Shape;726;p31:notes"/>
          <p:cNvSpPr txBox="1">
            <a:spLocks noGrp="1"/>
          </p:cNvSpPr>
          <p:nvPr>
            <p:ph type="body" idx="1"/>
          </p:nvPr>
        </p:nvSpPr>
        <p:spPr/>
        <p:txBody>
          <a:bodyPr/>
          <a:lstStyle/>
          <a:p>
            <a:pPr marL="0" indent="0">
              <a:buNone/>
            </a:pPr>
            <a:r>
              <a:rPr lang="es-ES_tradnl" b="1" noProof="0" dirty="0">
                <a:sym typeface="Arial"/>
              </a:rPr>
              <a:t>INTRODUCCIÓN</a:t>
            </a:r>
            <a:endParaRPr lang="es-ES_tradnl" b="1" i="1" noProof="0" dirty="0">
              <a:sym typeface="Arial"/>
            </a:endParaRPr>
          </a:p>
          <a:p>
            <a:r>
              <a:rPr lang="es-ES_tradnl" i="1" noProof="0" dirty="0"/>
              <a:t>A continuación haremos un ejercicio para activar los músculos del torso y las piernas, lo que nos dará una sensación de mayor solidez/fortaleza física. </a:t>
            </a:r>
          </a:p>
          <a:p>
            <a:r>
              <a:rPr lang="es-ES_tradnl" i="1" noProof="0" dirty="0"/>
              <a:t>Cuando estamos abrumados, nuestros músculos suelen pasar de estar muy tensos a colapsar.</a:t>
            </a:r>
          </a:p>
          <a:p>
            <a:r>
              <a:rPr lang="es-ES_tradnl" i="1" noProof="0" dirty="0"/>
              <a:t>Es decir, que pasan de un estado muy activo a uno demasiado relajado.</a:t>
            </a:r>
          </a:p>
          <a:p>
            <a:r>
              <a:rPr lang="es-ES_tradnl" i="1" noProof="0" dirty="0"/>
              <a:t>Cuando tomamos conciencia de nuestra fuerza y nuestro cuerpo, esto puede ayudarnos a superar emociones difíciles.</a:t>
            </a:r>
          </a:p>
          <a:p>
            <a:r>
              <a:rPr lang="es-ES_tradnl" i="1" noProof="0" dirty="0"/>
              <a:t>De este modo, podemos controlar mejor lo que nos ocurre y darle un mejor manejo a nuestro agobio o frustración.</a:t>
            </a:r>
          </a:p>
          <a:p>
            <a:endParaRPr lang="es-ES_tradnl" noProof="0" dirty="0">
              <a:sym typeface="Aria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EJERCICIO DE AUTOCUIDADO (Sentir el peso de nuestro cuerpo, 10 minutos)</a:t>
            </a:r>
            <a:endParaRPr lang="es-ES_tradnl" noProof="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Si están sentados/as en el suelo, haga que todos/as se desplacen hacia los lados del salón para que sus espaldas queden en contacto con la pared. Si están sentados en sillas, pídales que se acomoden bien y apoyen sus espaldas contra la silla.</a:t>
            </a:r>
            <a:endParaRPr lang="es-ES_tradnl" i="1" noProof="0" dirty="0"/>
          </a:p>
          <a:p>
            <a:r>
              <a:rPr lang="es-ES_tradnl" i="1" noProof="0" dirty="0"/>
              <a:t>Sientan sus pies en contacto con el suelo.</a:t>
            </a:r>
          </a:p>
          <a:p>
            <a:r>
              <a:rPr lang="es-ES_tradnl" i="0" noProof="0" dirty="0"/>
              <a:t>Haga una pausa de 5 segundos.</a:t>
            </a:r>
          </a:p>
          <a:p>
            <a:r>
              <a:rPr lang="es-ES_tradnl" i="1" noProof="0" dirty="0"/>
              <a:t>Sientan el peso de sus piernas por 5 segundos.</a:t>
            </a:r>
          </a:p>
          <a:p>
            <a:r>
              <a:rPr lang="es-ES_tradnl" i="0" noProof="0" dirty="0"/>
              <a:t>Haga una pausa de 5 segundos.</a:t>
            </a:r>
          </a:p>
          <a:p>
            <a:r>
              <a:rPr lang="es-ES_tradnl" i="1" noProof="0" dirty="0"/>
              <a:t>Golpeen el suelo suave y lentamente con sus pies: primero el izquierdo, luego el derecho, izquierdo, derecho y así sucesivamente. </a:t>
            </a:r>
          </a:p>
          <a:p>
            <a:r>
              <a:rPr lang="es-ES_tradnl" i="0" noProof="0" dirty="0"/>
              <a:t>Haga una pausa de 5 segundos.</a:t>
            </a:r>
          </a:p>
          <a:p>
            <a:r>
              <a:rPr lang="es-ES_tradnl" i="1" noProof="0" dirty="0"/>
              <a:t>Apoyen la espalda en el respaldo de la silla o en la pared.</a:t>
            </a:r>
          </a:p>
          <a:p>
            <a:r>
              <a:rPr lang="es-ES_tradnl" i="0" noProof="0" dirty="0"/>
              <a:t>Haga una pausa de 5 segundos.</a:t>
            </a:r>
          </a:p>
          <a:p>
            <a:r>
              <a:rPr lang="es-ES_tradnl" i="1" noProof="0" dirty="0"/>
              <a:t>Permanezcan así por otros 20 segundos.</a:t>
            </a:r>
          </a:p>
          <a:p>
            <a:r>
              <a:rPr lang="es-ES_tradnl" i="1" noProof="0" dirty="0"/>
              <a:t>¿Alguno/a nota alguna diferencia?</a:t>
            </a:r>
          </a:p>
          <a:p>
            <a:endParaRPr lang="es-ES_tradnl" noProof="0" dirty="0"/>
          </a:p>
          <a:p>
            <a:endParaRPr lang="es-ES_tradnl" noProof="0" dirty="0">
              <a:sym typeface="Arial"/>
            </a:endParaRPr>
          </a:p>
          <a:p>
            <a:endParaRPr lang="es-ES_tradnl" noProof="0" dirty="0">
              <a:sym typeface="Arial"/>
            </a:endParaRPr>
          </a:p>
          <a:p>
            <a:pPr marL="0" indent="0">
              <a:buNone/>
            </a:pPr>
            <a:endParaRPr lang="es-ES_tradnl" noProof="0" dirty="0">
              <a:sym typeface="Arial"/>
            </a:endParaRPr>
          </a:p>
        </p:txBody>
      </p:sp>
      <p:sp>
        <p:nvSpPr>
          <p:cNvPr id="3" name="Slide Image Placeholder 2">
            <a:extLst>
              <a:ext uri="{FF2B5EF4-FFF2-40B4-BE49-F238E27FC236}">
                <a16:creationId xmlns:a16="http://schemas.microsoft.com/office/drawing/2014/main" id="{43148886-DAD8-9498-C17C-8441763675E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0C5D5359-C68C-BF7D-B09E-ABE3D1876BC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51</a:t>
            </a:fld>
            <a:endParaRPr lang="en-US" sz="1200" dirty="0">
              <a:latin typeface="+mn-lt"/>
            </a:endParaRPr>
          </a:p>
        </p:txBody>
      </p:sp>
    </p:spTree>
    <p:extLst>
      <p:ext uri="{BB962C8B-B14F-4D97-AF65-F5344CB8AC3E}">
        <p14:creationId xmlns:p14="http://schemas.microsoft.com/office/powerpoint/2010/main" val="14187368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7" y="460375"/>
            <a:ext cx="6143625" cy="9211334"/>
          </a:xfrm>
        </p:spPr>
        <p:txBody>
          <a:bodyPr/>
          <a:lstStyle/>
          <a:p>
            <a:pPr marL="0" indent="0">
              <a:buNone/>
            </a:pPr>
            <a:r>
              <a:rPr lang="es-ES_tradnl" b="1" noProof="0" dirty="0"/>
              <a:t>RESPUESTAS</a:t>
            </a:r>
          </a:p>
          <a:p>
            <a:r>
              <a:rPr lang="es-ES_tradnl" b="1" noProof="0" dirty="0"/>
              <a:t>Definir la gestión de casos con nuestras propias palabras: </a:t>
            </a:r>
            <a:r>
              <a:rPr lang="es-ES_tradnl" b="0" noProof="0" dirty="0"/>
              <a:t>l</a:t>
            </a:r>
            <a:r>
              <a:rPr lang="es-ES_tradnl" noProof="0" dirty="0"/>
              <a:t>as definiciones de “gestión de casos" deben incluir elementos clave de la definición interinstitucional como "abordar las necesidades de cada menor", ”de forma sistemática", "oportuna", "apoyo directo" y “remisiones”.</a:t>
            </a:r>
          </a:p>
          <a:p>
            <a:r>
              <a:rPr lang="es-ES_tradnl" b="1" noProof="0" dirty="0"/>
              <a:t>Indicar los pasos del proceso de gestión de casos: </a:t>
            </a:r>
            <a:r>
              <a:rPr lang="es-ES_tradnl" noProof="0" dirty="0"/>
              <a:t>identificación y registro, evaluación, plan de caso, implementación, seguimiento y revisión, cierre del caso.</a:t>
            </a:r>
          </a:p>
          <a:p>
            <a:r>
              <a:rPr lang="es-ES_tradnl" b="1" noProof="0" dirty="0"/>
              <a:t>Indicar las principales funciones de los/as asistentes sociales: </a:t>
            </a:r>
            <a:r>
              <a:rPr lang="es-ES_tradnl" b="0" noProof="0" dirty="0"/>
              <a:t>función de </a:t>
            </a:r>
            <a:r>
              <a:rPr lang="es-ES_tradnl" noProof="0" dirty="0"/>
              <a:t>apoyo, función de coordinación, función de gestión de la información.</a:t>
            </a:r>
          </a:p>
          <a:p>
            <a:r>
              <a:rPr lang="es-ES_tradnl" b="1" noProof="0" dirty="0"/>
              <a:t>Mencionar una responsabilidad específica para cada una de las funciones principales en la gestión de casos: </a:t>
            </a:r>
            <a:r>
              <a:rPr lang="es-ES_tradnl" noProof="0" dirty="0"/>
              <a:t>ver diapositivas 23-25 del Módulo 2</a:t>
            </a:r>
          </a:p>
          <a:p>
            <a:r>
              <a:rPr lang="es-ES_tradnl" b="1" noProof="0" dirty="0"/>
              <a:t>Indicar las razones por las que se debe recopilar información en la gestión de casos: </a:t>
            </a:r>
            <a:r>
              <a:rPr lang="es-ES_tradnl" noProof="0" dirty="0"/>
              <a:t>tener una mejor comprensión de la situación del menor, llevar un registro, garantizar la continuidad de los servicios, ver el progreso, la calidad de la atención, analizar cómo mejorar los programas.</a:t>
            </a:r>
          </a:p>
        </p:txBody>
      </p:sp>
      <p:sp>
        <p:nvSpPr>
          <p:cNvPr id="2" name="Google Shape;725;p48:notes">
            <a:extLst>
              <a:ext uri="{FF2B5EF4-FFF2-40B4-BE49-F238E27FC236}">
                <a16:creationId xmlns:a16="http://schemas.microsoft.com/office/drawing/2014/main" id="{B4AD2BCD-FF95-EC02-556B-25A46BD16CF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6</a:t>
            </a:fld>
            <a:endParaRPr lang="en-US" sz="1200" dirty="0">
              <a:latin typeface="+mn-lt"/>
            </a:endParaRPr>
          </a:p>
        </p:txBody>
      </p:sp>
    </p:spTree>
    <p:extLst>
      <p:ext uri="{BB962C8B-B14F-4D97-AF65-F5344CB8AC3E}">
        <p14:creationId xmlns:p14="http://schemas.microsoft.com/office/powerpoint/2010/main" val="21976505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endParaRPr lang="es-ES_tradnl" noProof="0" dirty="0"/>
          </a:p>
          <a:p>
            <a:r>
              <a:rPr lang="es-ES_tradnl" noProof="0" dirty="0"/>
              <a:t>Presente el contenido de la diapositiva.</a:t>
            </a:r>
          </a:p>
          <a:p>
            <a:r>
              <a:rPr lang="es-ES_tradnl" i="1" noProof="0" dirty="0"/>
              <a:t>¿Hay alguna pregunta o alguien necesita alguna aclaración?</a:t>
            </a:r>
          </a:p>
          <a:p>
            <a:endParaRPr lang="es-ES_tradnl" noProof="0" dirty="0"/>
          </a:p>
        </p:txBody>
      </p:sp>
      <p:sp>
        <p:nvSpPr>
          <p:cNvPr id="6" name="Slide Image Placeholder 5">
            <a:extLst>
              <a:ext uri="{FF2B5EF4-FFF2-40B4-BE49-F238E27FC236}">
                <a16:creationId xmlns:a16="http://schemas.microsoft.com/office/drawing/2014/main" id="{237617BA-51BB-E1FA-6EC3-2FC777D6AD3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A4C70B4B-5BDC-A867-C45A-8A53DEF43EB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7</a:t>
            </a:fld>
            <a:endParaRPr lang="en-US" sz="1200" dirty="0">
              <a:latin typeface="+mn-lt"/>
            </a:endParaRPr>
          </a:p>
        </p:txBody>
      </p:sp>
    </p:spTree>
    <p:extLst>
      <p:ext uri="{BB962C8B-B14F-4D97-AF65-F5344CB8AC3E}">
        <p14:creationId xmlns:p14="http://schemas.microsoft.com/office/powerpoint/2010/main" val="32767505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INTRODUCCIÓN</a:t>
            </a:r>
          </a:p>
          <a:p>
            <a:r>
              <a:rPr lang="es-ES_tradnl" noProof="0" dirty="0"/>
              <a:t>Dividir el grupo en parejas.</a:t>
            </a:r>
          </a:p>
          <a:p>
            <a:pPr lvl="0"/>
            <a:r>
              <a:rPr lang="es-ES_tradnl" i="1" noProof="0" dirty="0"/>
              <a:t>En cada pareja habrá:</a:t>
            </a:r>
          </a:p>
          <a:p>
            <a:pPr lvl="1"/>
            <a:r>
              <a:rPr lang="es-ES_tradnl" i="1" noProof="0" dirty="0"/>
              <a:t>Alguien dando instrucciones sobre lo que hay que dibujar (participante A).</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Alguien dibujando (participante B).</a:t>
            </a:r>
          </a:p>
          <a:p>
            <a:pPr lvl="0"/>
            <a:r>
              <a:rPr lang="es-ES_tradnl" i="1" noProof="0" dirty="0"/>
              <a:t>Participante A:</a:t>
            </a:r>
          </a:p>
          <a:p>
            <a:pPr lvl="1"/>
            <a:r>
              <a:rPr lang="es-ES_tradnl" i="1" noProof="0" dirty="0"/>
              <a:t>Pasa al frente y observa la imagen en la pantalla por 1 minuto.</a:t>
            </a:r>
          </a:p>
          <a:p>
            <a:pPr lvl="1"/>
            <a:r>
              <a:rPr lang="es-ES_tradnl" i="1" noProof="0" dirty="0"/>
              <a:t>Después, vuelve con su compañero y le da instrucciones para que dibuje la imagen.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El/la participante A debe tener buena memoria y saber comunicarse bien.</a:t>
            </a:r>
          </a:p>
          <a:p>
            <a:pPr lvl="0"/>
            <a:r>
              <a:rPr lang="es-ES_tradnl" i="1" noProof="0" dirty="0"/>
              <a:t>Participante B:</a:t>
            </a:r>
          </a:p>
          <a:p>
            <a:pPr lvl="1"/>
            <a:r>
              <a:rPr lang="es-ES_tradnl" i="1" noProof="0" dirty="0"/>
              <a:t>Debe dibujar la imagen siguiendo las instrucciones de su compañero/a.</a:t>
            </a:r>
          </a:p>
          <a:p>
            <a:pPr lvl="1"/>
            <a:r>
              <a:rPr lang="es-ES_tradnl" i="1" noProof="0" dirty="0"/>
              <a:t>El/la participante B es el único que puede tocar los bolígrafos.</a:t>
            </a:r>
          </a:p>
          <a:p>
            <a:pPr marL="0" indent="0">
              <a:buNone/>
            </a:pPr>
            <a:endParaRPr lang="es-ES_tradnl" b="1" noProof="0" dirty="0"/>
          </a:p>
          <a:p>
            <a:pPr marL="0" indent="0">
              <a:buNone/>
            </a:pPr>
            <a:r>
              <a:rPr lang="es-ES_tradnl" b="1" noProof="0" dirty="0"/>
              <a:t>ACTIVIDAD EN PAREJAS (5 minutos)</a:t>
            </a:r>
          </a:p>
          <a:p>
            <a:r>
              <a:rPr lang="es-ES_tradnl" noProof="0" dirty="0"/>
              <a:t>Invite a todos los participantes A a pasar adelante y a observar la imagen durante 1 minuto.</a:t>
            </a:r>
          </a:p>
          <a:p>
            <a:r>
              <a:rPr lang="es-ES_tradnl" noProof="0" dirty="0"/>
              <a:t>Después, pídales que regresen con sus compañeros y que comiencen a darles instrucciones para hacer el dibujo.</a:t>
            </a:r>
          </a:p>
          <a:p>
            <a:r>
              <a:rPr lang="es-ES_tradnl" noProof="0" dirty="0"/>
              <a:t>Dé 5 minutos a las parejas para realizar la actividad.</a:t>
            </a:r>
          </a:p>
          <a:p>
            <a:r>
              <a:rPr lang="es-ES_tradnl" noProof="0" dirty="0"/>
              <a:t>Recoja los dibujos.</a:t>
            </a:r>
          </a:p>
          <a:p>
            <a:r>
              <a:rPr lang="es-ES_tradnl" noProof="0" dirty="0"/>
              <a:t>Pase a la siguiente diapositiva.</a:t>
            </a:r>
          </a:p>
        </p:txBody>
      </p:sp>
      <p:sp>
        <p:nvSpPr>
          <p:cNvPr id="6" name="Slide Image Placeholder 5">
            <a:extLst>
              <a:ext uri="{FF2B5EF4-FFF2-40B4-BE49-F238E27FC236}">
                <a16:creationId xmlns:a16="http://schemas.microsoft.com/office/drawing/2014/main" id="{93F9E70F-5E48-C596-63E0-5189CCB36D7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D8F1FA3-3C98-D0BB-73BA-A1F82116D47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8</a:t>
            </a:fld>
            <a:endParaRPr lang="en-US" sz="1200" dirty="0">
              <a:latin typeface="+mn-lt"/>
            </a:endParaRPr>
          </a:p>
        </p:txBody>
      </p:sp>
    </p:spTree>
    <p:extLst>
      <p:ext uri="{BB962C8B-B14F-4D97-AF65-F5344CB8AC3E}">
        <p14:creationId xmlns:p14="http://schemas.microsoft.com/office/powerpoint/2010/main" val="41850328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ADAPTAR AL CONTEXTO</a:t>
            </a:r>
          </a:p>
          <a:p>
            <a:pPr marL="171450" marR="0" lvl="0" indent="-171450" algn="l" defTabSz="914400" rtl="0" eaLnBrk="1" fontAlgn="auto" latinLnBrk="0" hangingPunct="1">
              <a:lnSpc>
                <a:spcPct val="100000"/>
              </a:lnSpc>
              <a:spcBef>
                <a:spcPts val="0"/>
              </a:spcBef>
              <a:spcAft>
                <a:spcPts val="0"/>
              </a:spcAft>
              <a:buClrTx/>
              <a:buSzTx/>
              <a:tabLst/>
              <a:defRPr/>
            </a:pPr>
            <a:r>
              <a:rPr lang="es-ES_tradnl" noProof="0" dirty="0"/>
              <a:t>Esta es la imagen que los/as participantes deben dibujar, pero se puede cambiar por otra si es necesario.</a:t>
            </a:r>
            <a:endParaRPr lang="es-ES_tradnl" b="1" noProof="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noProof="0" dirty="0"/>
              <a:t>______________________________________________________________________________</a:t>
            </a:r>
          </a:p>
          <a:p>
            <a:pPr marL="0" indent="0">
              <a:buNone/>
            </a:pPr>
            <a:endParaRPr lang="es-ES_tradnl" b="1" noProof="0" dirty="0"/>
          </a:p>
          <a:p>
            <a:pPr marL="0" indent="0">
              <a:buNone/>
            </a:pPr>
            <a:r>
              <a:rPr lang="es-ES_tradnl" b="1" noProof="0" dirty="0"/>
              <a:t>DEBATE GENERAL</a:t>
            </a:r>
          </a:p>
          <a:p>
            <a:r>
              <a:rPr lang="es-ES_tradnl" noProof="0" dirty="0"/>
              <a:t>Preguntas para los/as participantes B</a:t>
            </a:r>
          </a:p>
          <a:p>
            <a:pPr lvl="1"/>
            <a:r>
              <a:rPr lang="es-ES_tradnl" i="1" noProof="0" dirty="0"/>
              <a:t>¿Cómo les fue con las instrucciones de su compañero/a? </a:t>
            </a:r>
          </a:p>
          <a:p>
            <a:pPr lvl="1"/>
            <a:r>
              <a:rPr lang="es-ES_tradnl" i="1" noProof="0" dirty="0"/>
              <a:t>¿Qué fue difícil? </a:t>
            </a:r>
          </a:p>
          <a:p>
            <a:pPr lvl="1"/>
            <a:r>
              <a:rPr lang="es-ES_tradnl" i="1" noProof="0" dirty="0"/>
              <a:t>¿Qué lo hizo más fácil?</a:t>
            </a:r>
          </a:p>
          <a:p>
            <a:r>
              <a:rPr lang="es-ES_tradnl" noProof="0" dirty="0"/>
              <a:t>Preguntas para los/as participantes A</a:t>
            </a:r>
          </a:p>
          <a:p>
            <a:pPr lvl="1"/>
            <a:r>
              <a:rPr lang="es-ES_tradnl" i="1" noProof="0" dirty="0"/>
              <a:t>¿Cómo fue dar las instrucciones? </a:t>
            </a:r>
          </a:p>
          <a:p>
            <a:pPr lvl="1"/>
            <a:r>
              <a:rPr lang="es-ES_tradnl" i="1" noProof="0" dirty="0"/>
              <a:t>¿Qué hizo difícil que pudieran comunicarse con claridad? </a:t>
            </a:r>
          </a:p>
          <a:p>
            <a:pPr lvl="1"/>
            <a:r>
              <a:rPr lang="es-ES_tradnl" i="1" noProof="0" dirty="0"/>
              <a:t>¿Qué lo hizo más fácil?</a:t>
            </a:r>
          </a:p>
          <a:p>
            <a:r>
              <a:rPr lang="es-ES_tradnl" i="1" noProof="0" dirty="0"/>
              <a:t>¿Cómo podemos aplicar lo que hemos aprendido con este ejercicio en nuestro trabajo?</a:t>
            </a:r>
          </a:p>
          <a:p>
            <a:pPr lvl="1"/>
            <a:r>
              <a:rPr lang="es-ES_tradnl" noProof="0" dirty="0"/>
              <a:t>Ejemplos de respuestas:</a:t>
            </a:r>
          </a:p>
          <a:p>
            <a:pPr lvl="2"/>
            <a:r>
              <a:rPr lang="es-ES_tradnl" noProof="0" dirty="0"/>
              <a:t>comunicar con claridad</a:t>
            </a:r>
          </a:p>
          <a:p>
            <a:pPr lvl="2"/>
            <a:r>
              <a:rPr lang="es-ES_tradnl" noProof="0" dirty="0"/>
              <a:t>ser pacientes</a:t>
            </a:r>
          </a:p>
          <a:p>
            <a:pPr lvl="2"/>
            <a:r>
              <a:rPr lang="es-ES_tradnl" noProof="0" dirty="0"/>
              <a:t>no enojarse ni frustrarse cuando la otra persona no entiende bien lo que queremos decir</a:t>
            </a:r>
          </a:p>
          <a:p>
            <a:pPr lvl="2"/>
            <a:r>
              <a:rPr lang="es-ES_tradnl" noProof="0" dirty="0"/>
              <a:t>explicar cómo nos vamos a comunicar para que la persona sepa qué esperar</a:t>
            </a:r>
          </a:p>
          <a:p>
            <a:pPr lvl="2"/>
            <a:r>
              <a:rPr lang="es-ES_tradnl" noProof="0" dirty="0"/>
              <a:t>escuchar a la otra persona</a:t>
            </a:r>
          </a:p>
          <a:p>
            <a:pPr lvl="2"/>
            <a:r>
              <a:rPr lang="es-ES_tradnl" noProof="0" dirty="0"/>
              <a:t>observar atentamente a la persona con la que nos comunicamos</a:t>
            </a:r>
          </a:p>
          <a:p>
            <a:endParaRPr lang="es-ES_tradnl" noProof="0" dirty="0"/>
          </a:p>
        </p:txBody>
      </p:sp>
      <p:sp>
        <p:nvSpPr>
          <p:cNvPr id="6" name="Slide Image Placeholder 5">
            <a:extLst>
              <a:ext uri="{FF2B5EF4-FFF2-40B4-BE49-F238E27FC236}">
                <a16:creationId xmlns:a16="http://schemas.microsoft.com/office/drawing/2014/main" id="{06840243-5335-58C8-2A8F-D5532EA68D5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DBA278F-3267-445A-F05E-67236F28786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9</a:t>
            </a:fld>
            <a:endParaRPr lang="en-US" sz="1200" dirty="0">
              <a:latin typeface="+mn-lt"/>
            </a:endParaRPr>
          </a:p>
        </p:txBody>
      </p:sp>
    </p:spTree>
    <p:extLst>
      <p:ext uri="{BB962C8B-B14F-4D97-AF65-F5344CB8AC3E}">
        <p14:creationId xmlns:p14="http://schemas.microsoft.com/office/powerpoint/2010/main" val="1877962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05E75-5574-C4D6-7D12-8CB239ECA5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BE"/>
          </a:p>
        </p:txBody>
      </p:sp>
      <p:sp>
        <p:nvSpPr>
          <p:cNvPr id="3" name="Subtitle 2">
            <a:extLst>
              <a:ext uri="{FF2B5EF4-FFF2-40B4-BE49-F238E27FC236}">
                <a16:creationId xmlns:a16="http://schemas.microsoft.com/office/drawing/2014/main" id="{3B7779A5-0405-A7BE-7FF9-97BFFA7223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BE"/>
          </a:p>
        </p:txBody>
      </p:sp>
      <p:sp>
        <p:nvSpPr>
          <p:cNvPr id="4" name="Date Placeholder 3">
            <a:extLst>
              <a:ext uri="{FF2B5EF4-FFF2-40B4-BE49-F238E27FC236}">
                <a16:creationId xmlns:a16="http://schemas.microsoft.com/office/drawing/2014/main" id="{8D6B2DBB-C5A7-5A78-BC10-D670227D8871}"/>
              </a:ext>
            </a:extLst>
          </p:cNvPr>
          <p:cNvSpPr>
            <a:spLocks noGrp="1"/>
          </p:cNvSpPr>
          <p:nvPr>
            <p:ph type="dt" sz="half" idx="10"/>
          </p:nvPr>
        </p:nvSpPr>
        <p:spPr/>
        <p:txBody>
          <a:bodyPr/>
          <a:lstStyle/>
          <a:p>
            <a:fld id="{678D5D12-783A-45A0-8686-6EC08A00CE48}" type="datetimeFigureOut">
              <a:rPr lang="en-BE" smtClean="0"/>
              <a:t>05/04/2023</a:t>
            </a:fld>
            <a:endParaRPr lang="en-BE"/>
          </a:p>
        </p:txBody>
      </p:sp>
      <p:sp>
        <p:nvSpPr>
          <p:cNvPr id="5" name="Footer Placeholder 4">
            <a:extLst>
              <a:ext uri="{FF2B5EF4-FFF2-40B4-BE49-F238E27FC236}">
                <a16:creationId xmlns:a16="http://schemas.microsoft.com/office/drawing/2014/main" id="{20696259-1115-D532-4F4E-4BD87AFB8EE1}"/>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249E65D4-4E78-3BEE-742B-F1E4C2DD6A51}"/>
              </a:ext>
            </a:extLst>
          </p:cNvPr>
          <p:cNvSpPr>
            <a:spLocks noGrp="1"/>
          </p:cNvSpPr>
          <p:nvPr>
            <p:ph type="sldNum" sz="quarter" idx="12"/>
          </p:nvPr>
        </p:nvSpPr>
        <p:spPr/>
        <p:txBody>
          <a:bodyPr/>
          <a:lstStyle/>
          <a:p>
            <a:fld id="{36AB8A15-5239-45A8-8B4F-CE4E04F7A4EB}" type="slidenum">
              <a:rPr lang="en-BE" smtClean="0"/>
              <a:t>‹#›</a:t>
            </a:fld>
            <a:endParaRPr lang="en-BE"/>
          </a:p>
        </p:txBody>
      </p:sp>
    </p:spTree>
    <p:extLst>
      <p:ext uri="{BB962C8B-B14F-4D97-AF65-F5344CB8AC3E}">
        <p14:creationId xmlns:p14="http://schemas.microsoft.com/office/powerpoint/2010/main" val="3509353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0534-28D7-4C86-C024-C4BDBBCDE2B1}"/>
              </a:ext>
            </a:extLst>
          </p:cNvPr>
          <p:cNvSpPr>
            <a:spLocks noGrp="1"/>
          </p:cNvSpPr>
          <p:nvPr>
            <p:ph type="title"/>
          </p:nvPr>
        </p:nvSpPr>
        <p:spPr/>
        <p:txBody>
          <a:bodyPr/>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F7C00FD9-2E7A-33F2-9658-321D5D708A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6BC96EAE-AAB4-D602-013F-111FE10242CE}"/>
              </a:ext>
            </a:extLst>
          </p:cNvPr>
          <p:cNvSpPr>
            <a:spLocks noGrp="1"/>
          </p:cNvSpPr>
          <p:nvPr>
            <p:ph type="dt" sz="half" idx="10"/>
          </p:nvPr>
        </p:nvSpPr>
        <p:spPr/>
        <p:txBody>
          <a:bodyPr/>
          <a:lstStyle/>
          <a:p>
            <a:fld id="{678D5D12-783A-45A0-8686-6EC08A00CE48}" type="datetimeFigureOut">
              <a:rPr lang="en-BE" smtClean="0"/>
              <a:t>05/04/2023</a:t>
            </a:fld>
            <a:endParaRPr lang="en-BE"/>
          </a:p>
        </p:txBody>
      </p:sp>
      <p:sp>
        <p:nvSpPr>
          <p:cNvPr id="5" name="Footer Placeholder 4">
            <a:extLst>
              <a:ext uri="{FF2B5EF4-FFF2-40B4-BE49-F238E27FC236}">
                <a16:creationId xmlns:a16="http://schemas.microsoft.com/office/drawing/2014/main" id="{8175DF70-260B-6274-CAA4-4F9DAF94EE66}"/>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E2E9D1E1-D4ED-6490-CF96-EB6C4F9CE2C9}"/>
              </a:ext>
            </a:extLst>
          </p:cNvPr>
          <p:cNvSpPr>
            <a:spLocks noGrp="1"/>
          </p:cNvSpPr>
          <p:nvPr>
            <p:ph type="sldNum" sz="quarter" idx="12"/>
          </p:nvPr>
        </p:nvSpPr>
        <p:spPr/>
        <p:txBody>
          <a:bodyPr/>
          <a:lstStyle/>
          <a:p>
            <a:fld id="{36AB8A15-5239-45A8-8B4F-CE4E04F7A4EB}" type="slidenum">
              <a:rPr lang="en-BE" smtClean="0"/>
              <a:t>‹#›</a:t>
            </a:fld>
            <a:endParaRPr lang="en-BE"/>
          </a:p>
        </p:txBody>
      </p:sp>
    </p:spTree>
    <p:extLst>
      <p:ext uri="{BB962C8B-B14F-4D97-AF65-F5344CB8AC3E}">
        <p14:creationId xmlns:p14="http://schemas.microsoft.com/office/powerpoint/2010/main" val="2943050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346ADE-761A-ED5A-E991-EA9FF2B6893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F52ACA6C-C924-4941-51ED-F1C719E91F5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75EB8767-CCC1-8CF5-C00D-858F9AA23562}"/>
              </a:ext>
            </a:extLst>
          </p:cNvPr>
          <p:cNvSpPr>
            <a:spLocks noGrp="1"/>
          </p:cNvSpPr>
          <p:nvPr>
            <p:ph type="dt" sz="half" idx="10"/>
          </p:nvPr>
        </p:nvSpPr>
        <p:spPr/>
        <p:txBody>
          <a:bodyPr/>
          <a:lstStyle/>
          <a:p>
            <a:fld id="{678D5D12-783A-45A0-8686-6EC08A00CE48}" type="datetimeFigureOut">
              <a:rPr lang="en-BE" smtClean="0"/>
              <a:t>05/04/2023</a:t>
            </a:fld>
            <a:endParaRPr lang="en-BE"/>
          </a:p>
        </p:txBody>
      </p:sp>
      <p:sp>
        <p:nvSpPr>
          <p:cNvPr id="5" name="Footer Placeholder 4">
            <a:extLst>
              <a:ext uri="{FF2B5EF4-FFF2-40B4-BE49-F238E27FC236}">
                <a16:creationId xmlns:a16="http://schemas.microsoft.com/office/drawing/2014/main" id="{363383A6-B51C-A394-C246-68C5C7E9B1D0}"/>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6824463F-8562-6654-408D-E3788C9C461C}"/>
              </a:ext>
            </a:extLst>
          </p:cNvPr>
          <p:cNvSpPr>
            <a:spLocks noGrp="1"/>
          </p:cNvSpPr>
          <p:nvPr>
            <p:ph type="sldNum" sz="quarter" idx="12"/>
          </p:nvPr>
        </p:nvSpPr>
        <p:spPr/>
        <p:txBody>
          <a:bodyPr/>
          <a:lstStyle/>
          <a:p>
            <a:fld id="{36AB8A15-5239-45A8-8B4F-CE4E04F7A4EB}" type="slidenum">
              <a:rPr lang="en-BE" smtClean="0"/>
              <a:t>‹#›</a:t>
            </a:fld>
            <a:endParaRPr lang="en-BE"/>
          </a:p>
        </p:txBody>
      </p:sp>
    </p:spTree>
    <p:extLst>
      <p:ext uri="{BB962C8B-B14F-4D97-AF65-F5344CB8AC3E}">
        <p14:creationId xmlns:p14="http://schemas.microsoft.com/office/powerpoint/2010/main" val="1722736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bg>
      <p:bgPr>
        <a:solidFill>
          <a:schemeClr val="accent3">
            <a:lumMod val="75000"/>
          </a:schemeClr>
        </a:solidFill>
        <a:effectLst/>
      </p:bgPr>
    </p:bg>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A8BE9D00-E3B6-4C8A-9850-E680BFE2727A}"/>
              </a:ext>
            </a:extLst>
          </p:cNvPr>
          <p:cNvSpPr/>
          <p:nvPr userDrawn="1"/>
        </p:nvSpPr>
        <p:spPr>
          <a:xfrm>
            <a:off x="0" y="0"/>
            <a:ext cx="5811000" cy="6858000"/>
          </a:xfrm>
          <a:prstGeom prst="homePlate">
            <a:avLst>
              <a:gd name="adj" fmla="val 25259"/>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2" name="Title 1">
            <a:extLst>
              <a:ext uri="{FF2B5EF4-FFF2-40B4-BE49-F238E27FC236}">
                <a16:creationId xmlns:a16="http://schemas.microsoft.com/office/drawing/2014/main" id="{D0172625-8E54-4F58-8621-F7FE15D63AD5}"/>
              </a:ext>
            </a:extLst>
          </p:cNvPr>
          <p:cNvSpPr>
            <a:spLocks noGrp="1"/>
          </p:cNvSpPr>
          <p:nvPr>
            <p:ph type="title" hasCustomPrompt="1"/>
          </p:nvPr>
        </p:nvSpPr>
        <p:spPr>
          <a:xfrm>
            <a:off x="796385" y="3099692"/>
            <a:ext cx="4015311" cy="562168"/>
          </a:xfrm>
        </p:spPr>
        <p:txBody>
          <a:bodyPr>
            <a:noAutofit/>
          </a:bodyPr>
          <a:lstStyle>
            <a:lvl1pPr algn="l">
              <a:defRPr sz="4800" b="1">
                <a:solidFill>
                  <a:schemeClr val="bg1"/>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7022743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Custom Layout">
    <p:bg>
      <p:bgPr>
        <a:solidFill>
          <a:schemeClr val="accent3">
            <a:lumMod val="75000"/>
          </a:schemeClr>
        </a:solidFill>
        <a:effectLst/>
      </p:bgPr>
    </p:bg>
    <p:spTree>
      <p:nvGrpSpPr>
        <p:cNvPr id="1" name=""/>
        <p:cNvGrpSpPr/>
        <p:nvPr/>
      </p:nvGrpSpPr>
      <p:grpSpPr>
        <a:xfrm>
          <a:off x="0" y="0"/>
          <a:ext cx="0" cy="0"/>
          <a:chOff x="0" y="0"/>
          <a:chExt cx="0" cy="0"/>
        </a:xfrm>
      </p:grpSpPr>
      <p:sp>
        <p:nvSpPr>
          <p:cNvPr id="6" name="Hexagon 5">
            <a:extLst>
              <a:ext uri="{FF2B5EF4-FFF2-40B4-BE49-F238E27FC236}">
                <a16:creationId xmlns:a16="http://schemas.microsoft.com/office/drawing/2014/main" id="{B44FDF81-8ADA-496B-B92F-CF22EC5DCC7F}"/>
              </a:ext>
            </a:extLst>
          </p:cNvPr>
          <p:cNvSpPr/>
          <p:nvPr userDrawn="1"/>
        </p:nvSpPr>
        <p:spPr>
          <a:xfrm rot="1782986">
            <a:off x="657418" y="1353464"/>
            <a:ext cx="4749573" cy="4094457"/>
          </a:xfrm>
          <a:prstGeom prst="hexagon">
            <a:avLst>
              <a:gd name="adj" fmla="val 28965"/>
              <a:gd name="vf" fmla="val 115470"/>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itle 1">
            <a:extLst>
              <a:ext uri="{FF2B5EF4-FFF2-40B4-BE49-F238E27FC236}">
                <a16:creationId xmlns:a16="http://schemas.microsoft.com/office/drawing/2014/main" id="{917F4B93-D5FC-4BC1-ACC8-42A00E6E8C14}"/>
              </a:ext>
            </a:extLst>
          </p:cNvPr>
          <p:cNvSpPr>
            <a:spLocks noGrp="1"/>
          </p:cNvSpPr>
          <p:nvPr>
            <p:ph type="title" hasCustomPrompt="1"/>
          </p:nvPr>
        </p:nvSpPr>
        <p:spPr>
          <a:xfrm>
            <a:off x="1024548" y="3147916"/>
            <a:ext cx="4015311" cy="562168"/>
          </a:xfrm>
        </p:spPr>
        <p:txBody>
          <a:bodyPr>
            <a:noAutofit/>
          </a:bodyPr>
          <a:lstStyle>
            <a:lvl1pPr algn="ctr">
              <a:defRPr sz="4800" b="1">
                <a:solidFill>
                  <a:schemeClr val="bg1"/>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13397727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0BEFEC-EC87-4309-BFFA-7F010E02C918}"/>
              </a:ext>
            </a:extLst>
          </p:cNvPr>
          <p:cNvSpPr/>
          <p:nvPr userDrawn="1"/>
        </p:nvSpPr>
        <p:spPr>
          <a:xfrm>
            <a:off x="0" y="-1"/>
            <a:ext cx="12192000" cy="98552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4" name="Picture 3">
            <a:extLst>
              <a:ext uri="{FF2B5EF4-FFF2-40B4-BE49-F238E27FC236}">
                <a16:creationId xmlns:a16="http://schemas.microsoft.com/office/drawing/2014/main" id="{B95C4430-545B-43B4-8F97-B99486693A1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6230028"/>
            <a:ext cx="349714" cy="402608"/>
          </a:xfrm>
          <a:prstGeom prst="rect">
            <a:avLst/>
          </a:prstGeom>
        </p:spPr>
      </p:pic>
      <p:sp>
        <p:nvSpPr>
          <p:cNvPr id="5" name="Rectangle 4">
            <a:extLst>
              <a:ext uri="{FF2B5EF4-FFF2-40B4-BE49-F238E27FC236}">
                <a16:creationId xmlns:a16="http://schemas.microsoft.com/office/drawing/2014/main" id="{8D558F4F-F02F-4C45-8C27-F7DD99B0F780}"/>
              </a:ext>
            </a:extLst>
          </p:cNvPr>
          <p:cNvSpPr/>
          <p:nvPr userDrawn="1"/>
        </p:nvSpPr>
        <p:spPr>
          <a:xfrm>
            <a:off x="766810" y="6277443"/>
            <a:ext cx="4160790" cy="307777"/>
          </a:xfrm>
          <a:prstGeom prst="rect">
            <a:avLst/>
          </a:prstGeom>
        </p:spPr>
        <p:txBody>
          <a:bodyPr wrap="square">
            <a:spAutoFit/>
          </a:bodyPr>
          <a:lstStyle/>
          <a:p>
            <a:pPr marL="0" marR="0" lvl="0" indent="0" algn="l" rtl="0">
              <a:spcBef>
                <a:spcPts val="0"/>
              </a:spcBef>
              <a:spcAft>
                <a:spcPts val="0"/>
              </a:spcAft>
              <a:buNone/>
            </a:pPr>
            <a:r>
              <a:rPr lang="en-US" sz="1400" b="0" i="0" u="none" strike="noStrike" cap="none" dirty="0">
                <a:solidFill>
                  <a:schemeClr val="bg2">
                    <a:lumMod val="75000"/>
                  </a:schemeClr>
                </a:solidFill>
                <a:latin typeface="+mn-lt"/>
                <a:ea typeface="Calibri"/>
                <a:cs typeface="Calibri"/>
                <a:sym typeface="Calibri"/>
              </a:rPr>
              <a:t>Level 1 Module 3: </a:t>
            </a:r>
            <a:r>
              <a:rPr lang="en-US" sz="1400" b="1" i="0" u="none" strike="noStrike" cap="none" dirty="0">
                <a:solidFill>
                  <a:schemeClr val="bg2">
                    <a:lumMod val="75000"/>
                  </a:schemeClr>
                </a:solidFill>
                <a:latin typeface="+mn-lt"/>
                <a:ea typeface="Calibri"/>
                <a:cs typeface="Calibri"/>
                <a:sym typeface="Calibri"/>
              </a:rPr>
              <a:t>Communication with Children</a:t>
            </a:r>
          </a:p>
        </p:txBody>
      </p:sp>
      <p:sp>
        <p:nvSpPr>
          <p:cNvPr id="2" name="Title 1">
            <a:extLst>
              <a:ext uri="{FF2B5EF4-FFF2-40B4-BE49-F238E27FC236}">
                <a16:creationId xmlns:a16="http://schemas.microsoft.com/office/drawing/2014/main" id="{BFF5FD31-A1B4-42BF-B5CB-087E7BAA2337}"/>
              </a:ext>
            </a:extLst>
          </p:cNvPr>
          <p:cNvSpPr>
            <a:spLocks noGrp="1"/>
          </p:cNvSpPr>
          <p:nvPr>
            <p:ph type="title"/>
          </p:nvPr>
        </p:nvSpPr>
        <p:spPr>
          <a:xfrm>
            <a:off x="838200" y="120516"/>
            <a:ext cx="10515600" cy="868968"/>
          </a:xfrm>
        </p:spPr>
        <p:txBody>
          <a:bodyPr>
            <a:normAutofit/>
          </a:bodyPr>
          <a:lstStyle>
            <a:lvl1pPr algn="ctr">
              <a:defRPr sz="3200" b="1">
                <a:solidFill>
                  <a:schemeClr val="accent3">
                    <a:lumMod val="75000"/>
                  </a:schemeClr>
                </a:solidFill>
                <a:latin typeface="Arial" panose="020B0604020202020204" pitchFamily="34" charset="0"/>
                <a:cs typeface="Arial" panose="020B0604020202020204" pitchFamily="34" charset="0"/>
              </a:defRPr>
            </a:lvl1pPr>
          </a:lstStyle>
          <a:p>
            <a:r>
              <a:rPr lang="en-US" dirty="0"/>
              <a:t>Click to edit Master title style</a:t>
            </a:r>
            <a:endParaRPr lang="en-CA" dirty="0"/>
          </a:p>
        </p:txBody>
      </p:sp>
    </p:spTree>
    <p:extLst>
      <p:ext uri="{BB962C8B-B14F-4D97-AF65-F5344CB8AC3E}">
        <p14:creationId xmlns:p14="http://schemas.microsoft.com/office/powerpoint/2010/main" val="1805827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847E5-CBCB-5455-AE43-F255045D88EE}"/>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F3D21783-26D3-5BE6-27CD-16B44187F8F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029F3F30-8A2C-04F9-584B-E117D038CC51}"/>
              </a:ext>
            </a:extLst>
          </p:cNvPr>
          <p:cNvSpPr>
            <a:spLocks noGrp="1"/>
          </p:cNvSpPr>
          <p:nvPr>
            <p:ph type="dt" sz="half" idx="10"/>
          </p:nvPr>
        </p:nvSpPr>
        <p:spPr/>
        <p:txBody>
          <a:bodyPr/>
          <a:lstStyle/>
          <a:p>
            <a:fld id="{678D5D12-783A-45A0-8686-6EC08A00CE48}" type="datetimeFigureOut">
              <a:rPr lang="en-BE" smtClean="0"/>
              <a:t>05/04/2023</a:t>
            </a:fld>
            <a:endParaRPr lang="en-BE"/>
          </a:p>
        </p:txBody>
      </p:sp>
      <p:sp>
        <p:nvSpPr>
          <p:cNvPr id="5" name="Footer Placeholder 4">
            <a:extLst>
              <a:ext uri="{FF2B5EF4-FFF2-40B4-BE49-F238E27FC236}">
                <a16:creationId xmlns:a16="http://schemas.microsoft.com/office/drawing/2014/main" id="{114EF7A1-EF34-7C98-FD87-D01A3B383D05}"/>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873D3E7C-53EE-0C83-FB49-59809F7033A8}"/>
              </a:ext>
            </a:extLst>
          </p:cNvPr>
          <p:cNvSpPr>
            <a:spLocks noGrp="1"/>
          </p:cNvSpPr>
          <p:nvPr>
            <p:ph type="sldNum" sz="quarter" idx="12"/>
          </p:nvPr>
        </p:nvSpPr>
        <p:spPr/>
        <p:txBody>
          <a:bodyPr/>
          <a:lstStyle/>
          <a:p>
            <a:fld id="{36AB8A15-5239-45A8-8B4F-CE4E04F7A4EB}" type="slidenum">
              <a:rPr lang="en-BE" smtClean="0"/>
              <a:t>‹#›</a:t>
            </a:fld>
            <a:endParaRPr lang="en-BE"/>
          </a:p>
        </p:txBody>
      </p:sp>
    </p:spTree>
    <p:extLst>
      <p:ext uri="{BB962C8B-B14F-4D97-AF65-F5344CB8AC3E}">
        <p14:creationId xmlns:p14="http://schemas.microsoft.com/office/powerpoint/2010/main" val="2015490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7B0D8-0D7D-867A-61AC-0A1C7658916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BE"/>
          </a:p>
        </p:txBody>
      </p:sp>
      <p:sp>
        <p:nvSpPr>
          <p:cNvPr id="3" name="Text Placeholder 2">
            <a:extLst>
              <a:ext uri="{FF2B5EF4-FFF2-40B4-BE49-F238E27FC236}">
                <a16:creationId xmlns:a16="http://schemas.microsoft.com/office/drawing/2014/main" id="{925CAE86-01D8-D131-EC1C-696327E85D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71A909-F857-DB87-DB59-B48FF46146AA}"/>
              </a:ext>
            </a:extLst>
          </p:cNvPr>
          <p:cNvSpPr>
            <a:spLocks noGrp="1"/>
          </p:cNvSpPr>
          <p:nvPr>
            <p:ph type="dt" sz="half" idx="10"/>
          </p:nvPr>
        </p:nvSpPr>
        <p:spPr/>
        <p:txBody>
          <a:bodyPr/>
          <a:lstStyle/>
          <a:p>
            <a:fld id="{678D5D12-783A-45A0-8686-6EC08A00CE48}" type="datetimeFigureOut">
              <a:rPr lang="en-BE" smtClean="0"/>
              <a:t>05/04/2023</a:t>
            </a:fld>
            <a:endParaRPr lang="en-BE"/>
          </a:p>
        </p:txBody>
      </p:sp>
      <p:sp>
        <p:nvSpPr>
          <p:cNvPr id="5" name="Footer Placeholder 4">
            <a:extLst>
              <a:ext uri="{FF2B5EF4-FFF2-40B4-BE49-F238E27FC236}">
                <a16:creationId xmlns:a16="http://schemas.microsoft.com/office/drawing/2014/main" id="{A4F5B53C-398D-B53B-2B62-3CE0DB485B5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592DB13A-0AB8-8A32-FDF3-CC023D345BF8}"/>
              </a:ext>
            </a:extLst>
          </p:cNvPr>
          <p:cNvSpPr>
            <a:spLocks noGrp="1"/>
          </p:cNvSpPr>
          <p:nvPr>
            <p:ph type="sldNum" sz="quarter" idx="12"/>
          </p:nvPr>
        </p:nvSpPr>
        <p:spPr/>
        <p:txBody>
          <a:bodyPr/>
          <a:lstStyle/>
          <a:p>
            <a:fld id="{36AB8A15-5239-45A8-8B4F-CE4E04F7A4EB}" type="slidenum">
              <a:rPr lang="en-BE" smtClean="0"/>
              <a:t>‹#›</a:t>
            </a:fld>
            <a:endParaRPr lang="en-BE"/>
          </a:p>
        </p:txBody>
      </p:sp>
    </p:spTree>
    <p:extLst>
      <p:ext uri="{BB962C8B-B14F-4D97-AF65-F5344CB8AC3E}">
        <p14:creationId xmlns:p14="http://schemas.microsoft.com/office/powerpoint/2010/main" val="3004966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56F03-0742-97EA-70AD-003B356309EB}"/>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868E0A91-D5FD-2933-F86F-9FC63C9900A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Content Placeholder 3">
            <a:extLst>
              <a:ext uri="{FF2B5EF4-FFF2-40B4-BE49-F238E27FC236}">
                <a16:creationId xmlns:a16="http://schemas.microsoft.com/office/drawing/2014/main" id="{36295C6D-2FDB-52EB-A9AD-0EEE407377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Date Placeholder 4">
            <a:extLst>
              <a:ext uri="{FF2B5EF4-FFF2-40B4-BE49-F238E27FC236}">
                <a16:creationId xmlns:a16="http://schemas.microsoft.com/office/drawing/2014/main" id="{1DED24C0-190D-E192-E69F-BCE941CC7A11}"/>
              </a:ext>
            </a:extLst>
          </p:cNvPr>
          <p:cNvSpPr>
            <a:spLocks noGrp="1"/>
          </p:cNvSpPr>
          <p:nvPr>
            <p:ph type="dt" sz="half" idx="10"/>
          </p:nvPr>
        </p:nvSpPr>
        <p:spPr/>
        <p:txBody>
          <a:bodyPr/>
          <a:lstStyle/>
          <a:p>
            <a:fld id="{678D5D12-783A-45A0-8686-6EC08A00CE48}" type="datetimeFigureOut">
              <a:rPr lang="en-BE" smtClean="0"/>
              <a:t>05/04/2023</a:t>
            </a:fld>
            <a:endParaRPr lang="en-BE"/>
          </a:p>
        </p:txBody>
      </p:sp>
      <p:sp>
        <p:nvSpPr>
          <p:cNvPr id="6" name="Footer Placeholder 5">
            <a:extLst>
              <a:ext uri="{FF2B5EF4-FFF2-40B4-BE49-F238E27FC236}">
                <a16:creationId xmlns:a16="http://schemas.microsoft.com/office/drawing/2014/main" id="{3A21B961-51E8-BEC3-F3DD-2AFA8CA03FF0}"/>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5A67F317-488C-2E9C-B84D-9AB2C64E5F26}"/>
              </a:ext>
            </a:extLst>
          </p:cNvPr>
          <p:cNvSpPr>
            <a:spLocks noGrp="1"/>
          </p:cNvSpPr>
          <p:nvPr>
            <p:ph type="sldNum" sz="quarter" idx="12"/>
          </p:nvPr>
        </p:nvSpPr>
        <p:spPr/>
        <p:txBody>
          <a:bodyPr/>
          <a:lstStyle/>
          <a:p>
            <a:fld id="{36AB8A15-5239-45A8-8B4F-CE4E04F7A4EB}" type="slidenum">
              <a:rPr lang="en-BE" smtClean="0"/>
              <a:t>‹#›</a:t>
            </a:fld>
            <a:endParaRPr lang="en-BE"/>
          </a:p>
        </p:txBody>
      </p:sp>
    </p:spTree>
    <p:extLst>
      <p:ext uri="{BB962C8B-B14F-4D97-AF65-F5344CB8AC3E}">
        <p14:creationId xmlns:p14="http://schemas.microsoft.com/office/powerpoint/2010/main" val="1400046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94B3F-4AA8-0C8E-F490-1D9A7F4D5657}"/>
              </a:ext>
            </a:extLst>
          </p:cNvPr>
          <p:cNvSpPr>
            <a:spLocks noGrp="1"/>
          </p:cNvSpPr>
          <p:nvPr>
            <p:ph type="title"/>
          </p:nvPr>
        </p:nvSpPr>
        <p:spPr>
          <a:xfrm>
            <a:off x="839788" y="365125"/>
            <a:ext cx="10515600" cy="1325563"/>
          </a:xfrm>
        </p:spPr>
        <p:txBody>
          <a:bodyPr/>
          <a:lstStyle/>
          <a:p>
            <a:r>
              <a:rPr lang="en-US"/>
              <a:t>Click to edit Master title style</a:t>
            </a:r>
            <a:endParaRPr lang="en-BE"/>
          </a:p>
        </p:txBody>
      </p:sp>
      <p:sp>
        <p:nvSpPr>
          <p:cNvPr id="3" name="Text Placeholder 2">
            <a:extLst>
              <a:ext uri="{FF2B5EF4-FFF2-40B4-BE49-F238E27FC236}">
                <a16:creationId xmlns:a16="http://schemas.microsoft.com/office/drawing/2014/main" id="{849D7B2E-8DF7-39FC-22D0-1B39957079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60202C-76F2-F42D-6A31-B7DA3809618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Text Placeholder 4">
            <a:extLst>
              <a:ext uri="{FF2B5EF4-FFF2-40B4-BE49-F238E27FC236}">
                <a16:creationId xmlns:a16="http://schemas.microsoft.com/office/drawing/2014/main" id="{A6A57E30-D1BA-4F4C-5714-35C8F8E018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47DCD4-A6B3-4967-0D5E-C26B9CF6D89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7" name="Date Placeholder 6">
            <a:extLst>
              <a:ext uri="{FF2B5EF4-FFF2-40B4-BE49-F238E27FC236}">
                <a16:creationId xmlns:a16="http://schemas.microsoft.com/office/drawing/2014/main" id="{A4F43EAF-5E57-D516-4DA7-5E911A9ED00A}"/>
              </a:ext>
            </a:extLst>
          </p:cNvPr>
          <p:cNvSpPr>
            <a:spLocks noGrp="1"/>
          </p:cNvSpPr>
          <p:nvPr>
            <p:ph type="dt" sz="half" idx="10"/>
          </p:nvPr>
        </p:nvSpPr>
        <p:spPr/>
        <p:txBody>
          <a:bodyPr/>
          <a:lstStyle/>
          <a:p>
            <a:fld id="{678D5D12-783A-45A0-8686-6EC08A00CE48}" type="datetimeFigureOut">
              <a:rPr lang="en-BE" smtClean="0"/>
              <a:t>05/04/2023</a:t>
            </a:fld>
            <a:endParaRPr lang="en-BE"/>
          </a:p>
        </p:txBody>
      </p:sp>
      <p:sp>
        <p:nvSpPr>
          <p:cNvPr id="8" name="Footer Placeholder 7">
            <a:extLst>
              <a:ext uri="{FF2B5EF4-FFF2-40B4-BE49-F238E27FC236}">
                <a16:creationId xmlns:a16="http://schemas.microsoft.com/office/drawing/2014/main" id="{D9F31795-B35C-ACBC-E4B2-07905ADFA4E7}"/>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BB45EEA0-FB7C-1456-5B00-7C0AF0679EB7}"/>
              </a:ext>
            </a:extLst>
          </p:cNvPr>
          <p:cNvSpPr>
            <a:spLocks noGrp="1"/>
          </p:cNvSpPr>
          <p:nvPr>
            <p:ph type="sldNum" sz="quarter" idx="12"/>
          </p:nvPr>
        </p:nvSpPr>
        <p:spPr/>
        <p:txBody>
          <a:bodyPr/>
          <a:lstStyle/>
          <a:p>
            <a:fld id="{36AB8A15-5239-45A8-8B4F-CE4E04F7A4EB}" type="slidenum">
              <a:rPr lang="en-BE" smtClean="0"/>
              <a:t>‹#›</a:t>
            </a:fld>
            <a:endParaRPr lang="en-BE"/>
          </a:p>
        </p:txBody>
      </p:sp>
    </p:spTree>
    <p:extLst>
      <p:ext uri="{BB962C8B-B14F-4D97-AF65-F5344CB8AC3E}">
        <p14:creationId xmlns:p14="http://schemas.microsoft.com/office/powerpoint/2010/main" val="748569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B5255-4BEE-CC94-5F41-6A6BDE1B0725}"/>
              </a:ext>
            </a:extLst>
          </p:cNvPr>
          <p:cNvSpPr>
            <a:spLocks noGrp="1"/>
          </p:cNvSpPr>
          <p:nvPr>
            <p:ph type="title"/>
          </p:nvPr>
        </p:nvSpPr>
        <p:spPr/>
        <p:txBody>
          <a:bodyPr/>
          <a:lstStyle/>
          <a:p>
            <a:r>
              <a:rPr lang="en-US"/>
              <a:t>Click to edit Master title style</a:t>
            </a:r>
            <a:endParaRPr lang="en-BE"/>
          </a:p>
        </p:txBody>
      </p:sp>
      <p:sp>
        <p:nvSpPr>
          <p:cNvPr id="3" name="Date Placeholder 2">
            <a:extLst>
              <a:ext uri="{FF2B5EF4-FFF2-40B4-BE49-F238E27FC236}">
                <a16:creationId xmlns:a16="http://schemas.microsoft.com/office/drawing/2014/main" id="{FEF52F62-BE86-E5C5-F6FF-5B854DB6E7D1}"/>
              </a:ext>
            </a:extLst>
          </p:cNvPr>
          <p:cNvSpPr>
            <a:spLocks noGrp="1"/>
          </p:cNvSpPr>
          <p:nvPr>
            <p:ph type="dt" sz="half" idx="10"/>
          </p:nvPr>
        </p:nvSpPr>
        <p:spPr/>
        <p:txBody>
          <a:bodyPr/>
          <a:lstStyle/>
          <a:p>
            <a:fld id="{678D5D12-783A-45A0-8686-6EC08A00CE48}" type="datetimeFigureOut">
              <a:rPr lang="en-BE" smtClean="0"/>
              <a:t>05/04/2023</a:t>
            </a:fld>
            <a:endParaRPr lang="en-BE"/>
          </a:p>
        </p:txBody>
      </p:sp>
      <p:sp>
        <p:nvSpPr>
          <p:cNvPr id="4" name="Footer Placeholder 3">
            <a:extLst>
              <a:ext uri="{FF2B5EF4-FFF2-40B4-BE49-F238E27FC236}">
                <a16:creationId xmlns:a16="http://schemas.microsoft.com/office/drawing/2014/main" id="{C0AEE781-9FAE-F910-63F2-42A64FED7790}"/>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06E8C4C6-F237-2DF1-4503-50D54F41F7F7}"/>
              </a:ext>
            </a:extLst>
          </p:cNvPr>
          <p:cNvSpPr>
            <a:spLocks noGrp="1"/>
          </p:cNvSpPr>
          <p:nvPr>
            <p:ph type="sldNum" sz="quarter" idx="12"/>
          </p:nvPr>
        </p:nvSpPr>
        <p:spPr/>
        <p:txBody>
          <a:bodyPr/>
          <a:lstStyle/>
          <a:p>
            <a:fld id="{36AB8A15-5239-45A8-8B4F-CE4E04F7A4EB}" type="slidenum">
              <a:rPr lang="en-BE" smtClean="0"/>
              <a:t>‹#›</a:t>
            </a:fld>
            <a:endParaRPr lang="en-BE"/>
          </a:p>
        </p:txBody>
      </p:sp>
    </p:spTree>
    <p:extLst>
      <p:ext uri="{BB962C8B-B14F-4D97-AF65-F5344CB8AC3E}">
        <p14:creationId xmlns:p14="http://schemas.microsoft.com/office/powerpoint/2010/main" val="3937661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F669CEB-ED93-ECA7-5D46-97C079BE1EE5}"/>
              </a:ext>
            </a:extLst>
          </p:cNvPr>
          <p:cNvSpPr>
            <a:spLocks noGrp="1"/>
          </p:cNvSpPr>
          <p:nvPr>
            <p:ph type="dt" sz="half" idx="10"/>
          </p:nvPr>
        </p:nvSpPr>
        <p:spPr/>
        <p:txBody>
          <a:bodyPr/>
          <a:lstStyle/>
          <a:p>
            <a:fld id="{678D5D12-783A-45A0-8686-6EC08A00CE48}" type="datetimeFigureOut">
              <a:rPr lang="en-BE" smtClean="0"/>
              <a:t>05/04/2023</a:t>
            </a:fld>
            <a:endParaRPr lang="en-BE"/>
          </a:p>
        </p:txBody>
      </p:sp>
      <p:sp>
        <p:nvSpPr>
          <p:cNvPr id="3" name="Footer Placeholder 2">
            <a:extLst>
              <a:ext uri="{FF2B5EF4-FFF2-40B4-BE49-F238E27FC236}">
                <a16:creationId xmlns:a16="http://schemas.microsoft.com/office/drawing/2014/main" id="{1647574D-3B1E-E461-35B0-19EEEBC4D1D9}"/>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4D288331-0728-B58A-FF59-50CE6750AEDD}"/>
              </a:ext>
            </a:extLst>
          </p:cNvPr>
          <p:cNvSpPr>
            <a:spLocks noGrp="1"/>
          </p:cNvSpPr>
          <p:nvPr>
            <p:ph type="sldNum" sz="quarter" idx="12"/>
          </p:nvPr>
        </p:nvSpPr>
        <p:spPr/>
        <p:txBody>
          <a:bodyPr/>
          <a:lstStyle/>
          <a:p>
            <a:fld id="{36AB8A15-5239-45A8-8B4F-CE4E04F7A4EB}" type="slidenum">
              <a:rPr lang="en-BE" smtClean="0"/>
              <a:t>‹#›</a:t>
            </a:fld>
            <a:endParaRPr lang="en-BE"/>
          </a:p>
        </p:txBody>
      </p:sp>
    </p:spTree>
    <p:extLst>
      <p:ext uri="{BB962C8B-B14F-4D97-AF65-F5344CB8AC3E}">
        <p14:creationId xmlns:p14="http://schemas.microsoft.com/office/powerpoint/2010/main" val="1144031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FC6BC-9272-5273-03CE-154C854D33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Content Placeholder 2">
            <a:extLst>
              <a:ext uri="{FF2B5EF4-FFF2-40B4-BE49-F238E27FC236}">
                <a16:creationId xmlns:a16="http://schemas.microsoft.com/office/drawing/2014/main" id="{BB0F4706-7D65-92D8-89ED-C98432C91F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Text Placeholder 3">
            <a:extLst>
              <a:ext uri="{FF2B5EF4-FFF2-40B4-BE49-F238E27FC236}">
                <a16:creationId xmlns:a16="http://schemas.microsoft.com/office/drawing/2014/main" id="{E10F7948-2F8A-3FA4-C9B7-652B3E1680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6FCF4D-893E-28F9-82E5-DB448D2B8553}"/>
              </a:ext>
            </a:extLst>
          </p:cNvPr>
          <p:cNvSpPr>
            <a:spLocks noGrp="1"/>
          </p:cNvSpPr>
          <p:nvPr>
            <p:ph type="dt" sz="half" idx="10"/>
          </p:nvPr>
        </p:nvSpPr>
        <p:spPr/>
        <p:txBody>
          <a:bodyPr/>
          <a:lstStyle/>
          <a:p>
            <a:fld id="{678D5D12-783A-45A0-8686-6EC08A00CE48}" type="datetimeFigureOut">
              <a:rPr lang="en-BE" smtClean="0"/>
              <a:t>05/04/2023</a:t>
            </a:fld>
            <a:endParaRPr lang="en-BE"/>
          </a:p>
        </p:txBody>
      </p:sp>
      <p:sp>
        <p:nvSpPr>
          <p:cNvPr id="6" name="Footer Placeholder 5">
            <a:extLst>
              <a:ext uri="{FF2B5EF4-FFF2-40B4-BE49-F238E27FC236}">
                <a16:creationId xmlns:a16="http://schemas.microsoft.com/office/drawing/2014/main" id="{E1CD9E8A-C1C9-7D73-A58B-15D476E80141}"/>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FB5B252A-7232-418C-0A29-262F9F93D25B}"/>
              </a:ext>
            </a:extLst>
          </p:cNvPr>
          <p:cNvSpPr>
            <a:spLocks noGrp="1"/>
          </p:cNvSpPr>
          <p:nvPr>
            <p:ph type="sldNum" sz="quarter" idx="12"/>
          </p:nvPr>
        </p:nvSpPr>
        <p:spPr/>
        <p:txBody>
          <a:bodyPr/>
          <a:lstStyle/>
          <a:p>
            <a:fld id="{36AB8A15-5239-45A8-8B4F-CE4E04F7A4EB}" type="slidenum">
              <a:rPr lang="en-BE" smtClean="0"/>
              <a:t>‹#›</a:t>
            </a:fld>
            <a:endParaRPr lang="en-BE"/>
          </a:p>
        </p:txBody>
      </p:sp>
    </p:spTree>
    <p:extLst>
      <p:ext uri="{BB962C8B-B14F-4D97-AF65-F5344CB8AC3E}">
        <p14:creationId xmlns:p14="http://schemas.microsoft.com/office/powerpoint/2010/main" val="3824925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907D0-3301-B344-BE09-A9208577D8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Picture Placeholder 2">
            <a:extLst>
              <a:ext uri="{FF2B5EF4-FFF2-40B4-BE49-F238E27FC236}">
                <a16:creationId xmlns:a16="http://schemas.microsoft.com/office/drawing/2014/main" id="{10748948-BCB0-1D2D-6B3A-2199C6629F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7FD622F3-AB23-8FB3-98A5-35BB478235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BE1D86-4787-AB3A-1875-68BE1721C438}"/>
              </a:ext>
            </a:extLst>
          </p:cNvPr>
          <p:cNvSpPr>
            <a:spLocks noGrp="1"/>
          </p:cNvSpPr>
          <p:nvPr>
            <p:ph type="dt" sz="half" idx="10"/>
          </p:nvPr>
        </p:nvSpPr>
        <p:spPr/>
        <p:txBody>
          <a:bodyPr/>
          <a:lstStyle/>
          <a:p>
            <a:fld id="{678D5D12-783A-45A0-8686-6EC08A00CE48}" type="datetimeFigureOut">
              <a:rPr lang="en-BE" smtClean="0"/>
              <a:t>05/04/2023</a:t>
            </a:fld>
            <a:endParaRPr lang="en-BE"/>
          </a:p>
        </p:txBody>
      </p:sp>
      <p:sp>
        <p:nvSpPr>
          <p:cNvPr id="6" name="Footer Placeholder 5">
            <a:extLst>
              <a:ext uri="{FF2B5EF4-FFF2-40B4-BE49-F238E27FC236}">
                <a16:creationId xmlns:a16="http://schemas.microsoft.com/office/drawing/2014/main" id="{05E9DDD3-4033-991B-5795-8CAD0CA87270}"/>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0F3CF7A5-F9D4-6DF1-A119-016A0D84AC63}"/>
              </a:ext>
            </a:extLst>
          </p:cNvPr>
          <p:cNvSpPr>
            <a:spLocks noGrp="1"/>
          </p:cNvSpPr>
          <p:nvPr>
            <p:ph type="sldNum" sz="quarter" idx="12"/>
          </p:nvPr>
        </p:nvSpPr>
        <p:spPr/>
        <p:txBody>
          <a:bodyPr/>
          <a:lstStyle/>
          <a:p>
            <a:fld id="{36AB8A15-5239-45A8-8B4F-CE4E04F7A4EB}" type="slidenum">
              <a:rPr lang="en-BE" smtClean="0"/>
              <a:t>‹#›</a:t>
            </a:fld>
            <a:endParaRPr lang="en-BE"/>
          </a:p>
        </p:txBody>
      </p:sp>
    </p:spTree>
    <p:extLst>
      <p:ext uri="{BB962C8B-B14F-4D97-AF65-F5344CB8AC3E}">
        <p14:creationId xmlns:p14="http://schemas.microsoft.com/office/powerpoint/2010/main" val="322777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B6F8A4-0B22-C3B0-44B2-7CDC0F2D60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Haga clic para editar el estilo del título principal</a:t>
            </a:r>
            <a:endParaRPr lang="en-BE"/>
          </a:p>
        </p:txBody>
      </p:sp>
      <p:sp>
        <p:nvSpPr>
          <p:cNvPr id="3" name="Text Placeholder 2">
            <a:extLst>
              <a:ext uri="{FF2B5EF4-FFF2-40B4-BE49-F238E27FC236}">
                <a16:creationId xmlns:a16="http://schemas.microsoft.com/office/drawing/2014/main" id="{060BABEF-D7DE-ACE0-EDA3-4371D53814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Haga clic para editar los estilos de texto maestro</a:t>
            </a:r>
          </a:p>
          <a:p>
            <a:pPr lvl="1"/>
            <a:r>
              <a:rPr lang="en-US"/>
              <a:t>Segundo nivel</a:t>
            </a:r>
          </a:p>
          <a:p>
            <a:pPr lvl="2"/>
            <a:r>
              <a:rPr lang="en-US"/>
              <a:t>Tercer nivel</a:t>
            </a:r>
          </a:p>
          <a:p>
            <a:pPr lvl="3"/>
            <a:r>
              <a:rPr lang="en-US"/>
              <a:t>Cuarto nivel</a:t>
            </a:r>
          </a:p>
          <a:p>
            <a:pPr lvl="4"/>
            <a:r>
              <a:rPr lang="en-US"/>
              <a:t>Quinto nivel</a:t>
            </a:r>
            <a:endParaRPr lang="en-BE"/>
          </a:p>
        </p:txBody>
      </p:sp>
      <p:sp>
        <p:nvSpPr>
          <p:cNvPr id="4" name="Date Placeholder 3">
            <a:extLst>
              <a:ext uri="{FF2B5EF4-FFF2-40B4-BE49-F238E27FC236}">
                <a16:creationId xmlns:a16="http://schemas.microsoft.com/office/drawing/2014/main" id="{E1737116-1864-DB32-1C61-725E40E5B0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D5D12-783A-45A0-8686-6EC08A00CE48}" type="datetimeFigureOut">
              <a:rPr lang="en-BE" smtClean="0"/>
              <a:t>05/04/2023</a:t>
            </a:fld>
            <a:endParaRPr lang="en-BE"/>
          </a:p>
        </p:txBody>
      </p:sp>
      <p:sp>
        <p:nvSpPr>
          <p:cNvPr id="5" name="Footer Placeholder 4">
            <a:extLst>
              <a:ext uri="{FF2B5EF4-FFF2-40B4-BE49-F238E27FC236}">
                <a16:creationId xmlns:a16="http://schemas.microsoft.com/office/drawing/2014/main" id="{2B544B5C-9889-45F0-FAD4-01257ADAC2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94FB77FE-9D55-60CA-4F81-F4ABFA6FD7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AB8A15-5239-45A8-8B4F-CE4E04F7A4EB}" type="slidenum">
              <a:rPr lang="en-BE" smtClean="0"/>
              <a:t>‹#›</a:t>
            </a:fld>
            <a:endParaRPr lang="en-BE"/>
          </a:p>
        </p:txBody>
      </p:sp>
    </p:spTree>
    <p:extLst>
      <p:ext uri="{BB962C8B-B14F-4D97-AF65-F5344CB8AC3E}">
        <p14:creationId xmlns:p14="http://schemas.microsoft.com/office/powerpoint/2010/main" val="35334324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4.xml"/></Relationships>
</file>

<file path=ppt/slides/_rels/slide4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6.xml"/><Relationship Id="rId1" Type="http://schemas.openxmlformats.org/officeDocument/2006/relationships/slideLayout" Target="../slideLayouts/slideLayout14.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4.xml"/><Relationship Id="rId4" Type="http://schemas.openxmlformats.org/officeDocument/2006/relationships/image" Target="../media/image5.svg"/></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4.xml"/><Relationship Id="rId4" Type="http://schemas.openxmlformats.org/officeDocument/2006/relationships/hyperlink" Target="https://www.elok.eu.org/kleurplaten/fruitschaa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9F0C12C-506A-C8C2-1EA0-232464AB3067}"/>
              </a:ext>
            </a:extLst>
          </p:cNvPr>
          <p:cNvSpPr txBox="1"/>
          <p:nvPr/>
        </p:nvSpPr>
        <p:spPr>
          <a:xfrm>
            <a:off x="927367" y="1060640"/>
            <a:ext cx="6908827" cy="3877985"/>
          </a:xfrm>
          <a:prstGeom prst="rect">
            <a:avLst/>
          </a:prstGeom>
          <a:noFill/>
        </p:spPr>
        <p:txBody>
          <a:bodyPr wrap="square" rtlCol="0">
            <a:spAutoFit/>
          </a:bodyPr>
          <a:lstStyle/>
          <a:p>
            <a:r>
              <a:rPr lang="es-ES_tradnl" sz="5400" b="1" dirty="0">
                <a:solidFill>
                  <a:schemeClr val="accent3">
                    <a:lumMod val="75000"/>
                  </a:schemeClr>
                </a:solidFill>
                <a:latin typeface="Garamond" panose="02020404030301010803" pitchFamily="18" charset="0"/>
              </a:rPr>
              <a:t>Comunicación con menores: niños, niñas y adolescentes</a:t>
            </a:r>
          </a:p>
          <a:p>
            <a:endParaRPr lang="es-ES_tradnl" sz="2800" b="1" spc="300" dirty="0">
              <a:solidFill>
                <a:schemeClr val="accent3">
                  <a:lumMod val="75000"/>
                </a:schemeClr>
              </a:solidFill>
              <a:latin typeface="Garamond" panose="02020404030301010803" pitchFamily="18" charset="0"/>
            </a:endParaRPr>
          </a:p>
          <a:p>
            <a:endParaRPr lang="es-ES_tradnl" sz="2800" b="1" spc="300" dirty="0">
              <a:solidFill>
                <a:schemeClr val="accent3">
                  <a:lumMod val="75000"/>
                </a:schemeClr>
              </a:solidFill>
              <a:latin typeface="Garamond" panose="02020404030301010803" pitchFamily="18" charset="0"/>
            </a:endParaRPr>
          </a:p>
          <a:p>
            <a:r>
              <a:rPr lang="es-ES_tradnl" sz="2800" b="1" spc="300" dirty="0">
                <a:solidFill>
                  <a:schemeClr val="accent3">
                    <a:lumMod val="75000"/>
                  </a:schemeClr>
                </a:solidFill>
                <a:latin typeface="Garamond" panose="02020404030301010803" pitchFamily="18" charset="0"/>
              </a:rPr>
              <a:t>NIVEL 1 MÓDULO 3</a:t>
            </a:r>
          </a:p>
        </p:txBody>
      </p:sp>
      <p:grpSp>
        <p:nvGrpSpPr>
          <p:cNvPr id="15" name="Group 14">
            <a:extLst>
              <a:ext uri="{FF2B5EF4-FFF2-40B4-BE49-F238E27FC236}">
                <a16:creationId xmlns:a16="http://schemas.microsoft.com/office/drawing/2014/main" id="{449A8F45-7664-16D2-9465-9148E2F304FA}"/>
              </a:ext>
            </a:extLst>
          </p:cNvPr>
          <p:cNvGrpSpPr/>
          <p:nvPr/>
        </p:nvGrpSpPr>
        <p:grpSpPr>
          <a:xfrm>
            <a:off x="7536649" y="1347228"/>
            <a:ext cx="4476613" cy="3859138"/>
            <a:chOff x="3971315" y="2381391"/>
            <a:chExt cx="860835" cy="742097"/>
          </a:xfrm>
        </p:grpSpPr>
        <p:sp>
          <p:nvSpPr>
            <p:cNvPr id="16" name="Hexagon 15">
              <a:extLst>
                <a:ext uri="{FF2B5EF4-FFF2-40B4-BE49-F238E27FC236}">
                  <a16:creationId xmlns:a16="http://schemas.microsoft.com/office/drawing/2014/main" id="{1EFACB39-7566-C7F7-DC37-DB1197218D55}"/>
                </a:ext>
              </a:extLst>
            </p:cNvPr>
            <p:cNvSpPr/>
            <p:nvPr/>
          </p:nvSpPr>
          <p:spPr>
            <a:xfrm rot="1782986">
              <a:off x="3971315" y="2381391"/>
              <a:ext cx="860835" cy="742097"/>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200"/>
            </a:p>
          </p:txBody>
        </p:sp>
        <p:sp>
          <p:nvSpPr>
            <p:cNvPr id="17" name="Google Shape;321;p4">
              <a:extLst>
                <a:ext uri="{FF2B5EF4-FFF2-40B4-BE49-F238E27FC236}">
                  <a16:creationId xmlns:a16="http://schemas.microsoft.com/office/drawing/2014/main" id="{6B27FEB1-609C-2191-1777-1EF9E723427D}"/>
                </a:ext>
              </a:extLst>
            </p:cNvPr>
            <p:cNvSpPr/>
            <p:nvPr/>
          </p:nvSpPr>
          <p:spPr>
            <a:xfrm>
              <a:off x="4160713" y="2587322"/>
              <a:ext cx="290020" cy="223640"/>
            </a:xfrm>
            <a:prstGeom prst="wedgeRoundRectCallout">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200">
                <a:solidFill>
                  <a:schemeClr val="lt1"/>
                </a:solidFill>
                <a:latin typeface="Calibri"/>
                <a:ea typeface="Calibri"/>
                <a:cs typeface="Calibri"/>
                <a:sym typeface="Calibri"/>
              </a:endParaRPr>
            </a:p>
          </p:txBody>
        </p:sp>
        <p:sp>
          <p:nvSpPr>
            <p:cNvPr id="18" name="Google Shape;322;p4">
              <a:extLst>
                <a:ext uri="{FF2B5EF4-FFF2-40B4-BE49-F238E27FC236}">
                  <a16:creationId xmlns:a16="http://schemas.microsoft.com/office/drawing/2014/main" id="{8A6D4E13-5523-2096-EE44-AD0A85070120}"/>
                </a:ext>
              </a:extLst>
            </p:cNvPr>
            <p:cNvSpPr/>
            <p:nvPr/>
          </p:nvSpPr>
          <p:spPr>
            <a:xfrm>
              <a:off x="4357267" y="2725958"/>
              <a:ext cx="290020" cy="223640"/>
            </a:xfrm>
            <a:prstGeom prst="wedgeRoundRectCallout">
              <a:avLst>
                <a:gd name="adj1" fmla="val 59833"/>
                <a:gd name="adj2" fmla="val 21866"/>
                <a:gd name="adj3" fmla="val 16667"/>
              </a:avLst>
            </a:prstGeom>
            <a:solidFill>
              <a:schemeClr val="bg1"/>
            </a:solidFill>
            <a:ln w="76200" cap="flat" cmpd="sng">
              <a:solidFill>
                <a:schemeClr val="accent3">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200">
                <a:solidFill>
                  <a:schemeClr val="lt1"/>
                </a:solidFill>
                <a:latin typeface="Calibri"/>
                <a:ea typeface="Calibri"/>
                <a:cs typeface="Calibri"/>
                <a:sym typeface="Calibri"/>
              </a:endParaRPr>
            </a:p>
          </p:txBody>
        </p:sp>
      </p:grpSp>
      <p:pic>
        <p:nvPicPr>
          <p:cNvPr id="19" name="Picture 18" descr="Logo&#10;&#10;Description automatically generated">
            <a:extLst>
              <a:ext uri="{FF2B5EF4-FFF2-40B4-BE49-F238E27FC236}">
                <a16:creationId xmlns:a16="http://schemas.microsoft.com/office/drawing/2014/main" id="{73058FE2-1AF1-D352-BE98-0810FBB6433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35590" y="5120736"/>
            <a:ext cx="2405008" cy="923462"/>
          </a:xfrm>
          <a:prstGeom prst="rect">
            <a:avLst/>
          </a:prstGeom>
        </p:spPr>
      </p:pic>
      <p:pic>
        <p:nvPicPr>
          <p:cNvPr id="20" name="Picture 19" descr="Text&#10;&#10;Description automatically generated">
            <a:extLst>
              <a:ext uri="{FF2B5EF4-FFF2-40B4-BE49-F238E27FC236}">
                <a16:creationId xmlns:a16="http://schemas.microsoft.com/office/drawing/2014/main" id="{8106F867-F385-AD2B-EB22-FF7A10EAAFF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8225" y="5239525"/>
            <a:ext cx="2405009" cy="685884"/>
          </a:xfrm>
          <a:prstGeom prst="rect">
            <a:avLst/>
          </a:prstGeom>
        </p:spPr>
      </p:pic>
    </p:spTree>
    <p:extLst>
      <p:ext uri="{BB962C8B-B14F-4D97-AF65-F5344CB8AC3E}">
        <p14:creationId xmlns:p14="http://schemas.microsoft.com/office/powerpoint/2010/main" val="779927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9D5C84CA-17B9-EF6A-2A6A-1F3B64C11816}"/>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2400" b="1" dirty="0">
                <a:solidFill>
                  <a:schemeClr val="bg1"/>
                </a:solidFill>
                <a:latin typeface="Garamond"/>
              </a:rPr>
              <a:t>SESIÓN 2</a:t>
            </a:r>
          </a:p>
          <a:p>
            <a:br>
              <a:rPr lang="es-ES_tradnl" b="1" dirty="0">
                <a:solidFill>
                  <a:schemeClr val="bg1"/>
                </a:solidFill>
                <a:latin typeface="Garamond"/>
              </a:rPr>
            </a:br>
            <a:r>
              <a:rPr lang="es-ES_tradnl" sz="5400" b="1" dirty="0">
                <a:solidFill>
                  <a:schemeClr val="bg1"/>
                </a:solidFill>
                <a:latin typeface="Garamond"/>
              </a:rPr>
              <a:t>¿Qué deben tener en cuenta los/as asistentes sociales antes de reunirse con un menor?</a:t>
            </a:r>
          </a:p>
          <a:p>
            <a:endParaRPr lang="es-ES_tradnl" sz="5400" b="1" dirty="0">
              <a:solidFill>
                <a:schemeClr val="bg1"/>
              </a:solidFill>
              <a:latin typeface="Garamond"/>
            </a:endParaRPr>
          </a:p>
        </p:txBody>
      </p:sp>
    </p:spTree>
    <p:extLst>
      <p:ext uri="{BB962C8B-B14F-4D97-AF65-F5344CB8AC3E}">
        <p14:creationId xmlns:p14="http://schemas.microsoft.com/office/powerpoint/2010/main" val="2709112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20A06-D2CE-9F4F-4EB2-3B4FFE1C42C2}"/>
              </a:ext>
            </a:extLst>
          </p:cNvPr>
          <p:cNvSpPr>
            <a:spLocks noGrp="1"/>
          </p:cNvSpPr>
          <p:nvPr>
            <p:ph type="title"/>
          </p:nvPr>
        </p:nvSpPr>
        <p:spPr/>
        <p:txBody>
          <a:bodyPr/>
          <a:lstStyle/>
          <a:p>
            <a:r>
              <a:rPr lang="es-ES_tradnl" sz="3200" dirty="0"/>
              <a:t>Seleccionar un espacio adecuado para la reunión</a:t>
            </a:r>
            <a:endParaRPr lang="es-ES_tradnl" dirty="0"/>
          </a:p>
        </p:txBody>
      </p:sp>
      <p:sp>
        <p:nvSpPr>
          <p:cNvPr id="4" name="Rectangle 3">
            <a:extLst>
              <a:ext uri="{FF2B5EF4-FFF2-40B4-BE49-F238E27FC236}">
                <a16:creationId xmlns:a16="http://schemas.microsoft.com/office/drawing/2014/main" id="{4D93D22D-FB97-0F71-EDA9-70C82D549C62}"/>
              </a:ext>
            </a:extLst>
          </p:cNvPr>
          <p:cNvSpPr/>
          <p:nvPr/>
        </p:nvSpPr>
        <p:spPr>
          <a:xfrm>
            <a:off x="5845629" y="1147354"/>
            <a:ext cx="5347903" cy="4563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4000" b="1">
                <a:solidFill>
                  <a:schemeClr val="tx1"/>
                </a:solidFill>
                <a:latin typeface="Arial" panose="020B0604020202020204" pitchFamily="34" charset="0"/>
                <a:cs typeface="Arial" panose="020B0604020202020204" pitchFamily="34" charset="0"/>
              </a:rPr>
              <a:t>¿Qué hay que tener en cuenta a la hora de elegir un espacio para reunirse con el/la menor?</a:t>
            </a:r>
          </a:p>
        </p:txBody>
      </p:sp>
      <p:grpSp>
        <p:nvGrpSpPr>
          <p:cNvPr id="10" name="Group 9">
            <a:extLst>
              <a:ext uri="{FF2B5EF4-FFF2-40B4-BE49-F238E27FC236}">
                <a16:creationId xmlns:a16="http://schemas.microsoft.com/office/drawing/2014/main" id="{910670E7-995B-F91D-E8F8-61F87F0CBEB9}"/>
              </a:ext>
            </a:extLst>
          </p:cNvPr>
          <p:cNvGrpSpPr/>
          <p:nvPr/>
        </p:nvGrpSpPr>
        <p:grpSpPr>
          <a:xfrm>
            <a:off x="1607541" y="2194390"/>
            <a:ext cx="3415887" cy="2678824"/>
            <a:chOff x="1117683" y="2194390"/>
            <a:chExt cx="3415887" cy="2678824"/>
          </a:xfrm>
          <a:solidFill>
            <a:schemeClr val="accent3">
              <a:lumMod val="75000"/>
            </a:schemeClr>
          </a:solidFill>
        </p:grpSpPr>
        <p:sp>
          <p:nvSpPr>
            <p:cNvPr id="7" name="Speech Bubble: Rectangle with Corners Rounded 6">
              <a:extLst>
                <a:ext uri="{FF2B5EF4-FFF2-40B4-BE49-F238E27FC236}">
                  <a16:creationId xmlns:a16="http://schemas.microsoft.com/office/drawing/2014/main" id="{C09D03BA-A93A-5802-5CA1-52375EC20664}"/>
                </a:ext>
              </a:extLst>
            </p:cNvPr>
            <p:cNvSpPr/>
            <p:nvPr/>
          </p:nvSpPr>
          <p:spPr>
            <a:xfrm>
              <a:off x="1117683" y="2194390"/>
              <a:ext cx="1792248" cy="1200806"/>
            </a:xfrm>
            <a:prstGeom prst="wedgeRoundRectCallout">
              <a:avLst>
                <a:gd name="adj1" fmla="val 19938"/>
                <a:gd name="adj2" fmla="val 69216"/>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Speech Bubble: Rectangle with Corners Rounded 7">
              <a:extLst>
                <a:ext uri="{FF2B5EF4-FFF2-40B4-BE49-F238E27FC236}">
                  <a16:creationId xmlns:a16="http://schemas.microsoft.com/office/drawing/2014/main" id="{2DA1C411-FD3C-CFB4-E6B8-E6001EAE6D96}"/>
                </a:ext>
              </a:extLst>
            </p:cNvPr>
            <p:cNvSpPr/>
            <p:nvPr/>
          </p:nvSpPr>
          <p:spPr>
            <a:xfrm>
              <a:off x="3240911" y="3671195"/>
              <a:ext cx="1292659" cy="866081"/>
            </a:xfrm>
            <a:prstGeom prst="wedgeRoundRectCallout">
              <a:avLst>
                <a:gd name="adj1" fmla="val -20501"/>
                <a:gd name="adj2" fmla="val 64241"/>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Speech Bubble: Rectangle with Corners Rounded 8">
              <a:extLst>
                <a:ext uri="{FF2B5EF4-FFF2-40B4-BE49-F238E27FC236}">
                  <a16:creationId xmlns:a16="http://schemas.microsoft.com/office/drawing/2014/main" id="{19B5C023-DA0A-0764-DF3C-AFA3DB2259D9}"/>
                </a:ext>
              </a:extLst>
            </p:cNvPr>
            <p:cNvSpPr/>
            <p:nvPr/>
          </p:nvSpPr>
          <p:spPr>
            <a:xfrm>
              <a:off x="1747778" y="4229639"/>
              <a:ext cx="1097717" cy="643575"/>
            </a:xfrm>
            <a:prstGeom prst="wedgeRoundRectCallout">
              <a:avLst>
                <a:gd name="adj1" fmla="val -20501"/>
                <a:gd name="adj2" fmla="val 84025"/>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Tree>
    <p:extLst>
      <p:ext uri="{BB962C8B-B14F-4D97-AF65-F5344CB8AC3E}">
        <p14:creationId xmlns:p14="http://schemas.microsoft.com/office/powerpoint/2010/main" val="1125505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a:xfrm>
            <a:off x="808641" y="106148"/>
            <a:ext cx="10248861" cy="868968"/>
          </a:xfrm>
        </p:spPr>
        <p:txBody>
          <a:bodyPr>
            <a:normAutofit/>
          </a:bodyPr>
          <a:lstStyle/>
          <a:p>
            <a:r>
              <a:rPr lang="es-ES_tradnl" sz="3200" dirty="0"/>
              <a:t>Seleccionar un </a:t>
            </a:r>
            <a:r>
              <a:rPr lang="es-ES_tradnl" sz="3200" i="1" dirty="0"/>
              <a:t>espacio</a:t>
            </a:r>
            <a:r>
              <a:rPr lang="es-ES_tradnl" sz="3200" dirty="0"/>
              <a:t> adecuado para la reunión</a:t>
            </a:r>
            <a:endParaRPr lang="es-ES_tradnl" dirty="0"/>
          </a:p>
        </p:txBody>
      </p:sp>
      <p:sp>
        <p:nvSpPr>
          <p:cNvPr id="17" name="TextBox 16">
            <a:extLst>
              <a:ext uri="{FF2B5EF4-FFF2-40B4-BE49-F238E27FC236}">
                <a16:creationId xmlns:a16="http://schemas.microsoft.com/office/drawing/2014/main" id="{17423EDE-4BBC-D447-A933-09CCB9321CFC}"/>
              </a:ext>
            </a:extLst>
          </p:cNvPr>
          <p:cNvSpPr txBox="1"/>
          <p:nvPr/>
        </p:nvSpPr>
        <p:spPr>
          <a:xfrm rot="19926712">
            <a:off x="8885130" y="5266150"/>
            <a:ext cx="2500096" cy="461665"/>
          </a:xfrm>
          <a:prstGeom prst="rect">
            <a:avLst/>
          </a:prstGeom>
          <a:noFill/>
        </p:spPr>
        <p:txBody>
          <a:bodyPr wrap="square" rtlCol="0">
            <a:spAutoFit/>
          </a:bodyPr>
          <a:lstStyle/>
          <a:p>
            <a:pPr algn="ctr"/>
            <a:r>
              <a:rPr lang="es-ES_tradnl" sz="2400">
                <a:latin typeface="Arial" panose="020B0604020202020204" pitchFamily="34" charset="0"/>
                <a:cs typeface="Arial" panose="020B0604020202020204" pitchFamily="34" charset="0"/>
              </a:rPr>
              <a:t>Privado</a:t>
            </a:r>
          </a:p>
        </p:txBody>
      </p:sp>
      <p:sp>
        <p:nvSpPr>
          <p:cNvPr id="18" name="TextBox 17">
            <a:extLst>
              <a:ext uri="{FF2B5EF4-FFF2-40B4-BE49-F238E27FC236}">
                <a16:creationId xmlns:a16="http://schemas.microsoft.com/office/drawing/2014/main" id="{149B68A9-40BC-4BF3-DF5D-9C84865582CC}"/>
              </a:ext>
            </a:extLst>
          </p:cNvPr>
          <p:cNvSpPr txBox="1"/>
          <p:nvPr/>
        </p:nvSpPr>
        <p:spPr>
          <a:xfrm rot="20052017">
            <a:off x="5458317" y="1721788"/>
            <a:ext cx="3469883" cy="461665"/>
          </a:xfrm>
          <a:prstGeom prst="rect">
            <a:avLst/>
          </a:prstGeom>
          <a:noFill/>
        </p:spPr>
        <p:txBody>
          <a:bodyPr wrap="square" rtlCol="0">
            <a:spAutoFit/>
          </a:bodyPr>
          <a:lstStyle/>
          <a:p>
            <a:pPr algn="ctr"/>
            <a:r>
              <a:rPr lang="es-ES_tradnl" sz="2400">
                <a:latin typeface="Arial" panose="020B0604020202020204" pitchFamily="34" charset="0"/>
                <a:cs typeface="Arial" panose="020B0604020202020204" pitchFamily="34" charset="0"/>
              </a:rPr>
              <a:t>Apto para niños y niñas</a:t>
            </a:r>
          </a:p>
        </p:txBody>
      </p:sp>
      <p:sp>
        <p:nvSpPr>
          <p:cNvPr id="19" name="TextBox 18">
            <a:extLst>
              <a:ext uri="{FF2B5EF4-FFF2-40B4-BE49-F238E27FC236}">
                <a16:creationId xmlns:a16="http://schemas.microsoft.com/office/drawing/2014/main" id="{E8748641-08A6-FC6A-C2D6-1CCB1EEA886E}"/>
              </a:ext>
            </a:extLst>
          </p:cNvPr>
          <p:cNvSpPr txBox="1"/>
          <p:nvPr/>
        </p:nvSpPr>
        <p:spPr>
          <a:xfrm rot="1800000">
            <a:off x="8885133" y="1852363"/>
            <a:ext cx="2500096" cy="461665"/>
          </a:xfrm>
          <a:prstGeom prst="rect">
            <a:avLst/>
          </a:prstGeom>
          <a:noFill/>
        </p:spPr>
        <p:txBody>
          <a:bodyPr wrap="square" rtlCol="0">
            <a:spAutoFit/>
          </a:bodyPr>
          <a:lstStyle/>
          <a:p>
            <a:pPr algn="ctr"/>
            <a:r>
              <a:rPr lang="es-ES_tradnl" sz="2400">
                <a:latin typeface="Arial" panose="020B0604020202020204" pitchFamily="34" charset="0"/>
                <a:cs typeface="Arial" panose="020B0604020202020204" pitchFamily="34" charset="0"/>
              </a:rPr>
              <a:t>Cómodo</a:t>
            </a:r>
          </a:p>
        </p:txBody>
      </p:sp>
      <p:sp>
        <p:nvSpPr>
          <p:cNvPr id="25" name="TextBox 24">
            <a:extLst>
              <a:ext uri="{FF2B5EF4-FFF2-40B4-BE49-F238E27FC236}">
                <a16:creationId xmlns:a16="http://schemas.microsoft.com/office/drawing/2014/main" id="{2E88E7AA-D852-1D61-0F5E-D7F8F7D01E9E}"/>
              </a:ext>
            </a:extLst>
          </p:cNvPr>
          <p:cNvSpPr txBox="1"/>
          <p:nvPr/>
        </p:nvSpPr>
        <p:spPr>
          <a:xfrm rot="21031298">
            <a:off x="4974164" y="5311761"/>
            <a:ext cx="2500096" cy="461665"/>
          </a:xfrm>
          <a:prstGeom prst="rect">
            <a:avLst/>
          </a:prstGeom>
          <a:noFill/>
        </p:spPr>
        <p:txBody>
          <a:bodyPr wrap="square" rtlCol="0">
            <a:spAutoFit/>
          </a:bodyPr>
          <a:lstStyle/>
          <a:p>
            <a:pPr algn="ctr"/>
            <a:r>
              <a:rPr lang="es-ES_tradnl" sz="2400">
                <a:latin typeface="Arial" panose="020B0604020202020204" pitchFamily="34" charset="0"/>
                <a:cs typeface="Arial" panose="020B0604020202020204" pitchFamily="34" charset="0"/>
              </a:rPr>
              <a:t>Seguro</a:t>
            </a:r>
          </a:p>
        </p:txBody>
      </p:sp>
      <p:sp>
        <p:nvSpPr>
          <p:cNvPr id="26" name="TextBox 25">
            <a:extLst>
              <a:ext uri="{FF2B5EF4-FFF2-40B4-BE49-F238E27FC236}">
                <a16:creationId xmlns:a16="http://schemas.microsoft.com/office/drawing/2014/main" id="{CC0A51BA-DD4B-410F-3F05-F7BB87FB75E1}"/>
              </a:ext>
            </a:extLst>
          </p:cNvPr>
          <p:cNvSpPr txBox="1"/>
          <p:nvPr/>
        </p:nvSpPr>
        <p:spPr>
          <a:xfrm>
            <a:off x="3960847" y="4561546"/>
            <a:ext cx="2500096" cy="461665"/>
          </a:xfrm>
          <a:prstGeom prst="rect">
            <a:avLst/>
          </a:prstGeom>
          <a:noFill/>
        </p:spPr>
        <p:txBody>
          <a:bodyPr wrap="square" rtlCol="0">
            <a:spAutoFit/>
          </a:bodyPr>
          <a:lstStyle/>
          <a:p>
            <a:pPr algn="ctr"/>
            <a:r>
              <a:rPr lang="es-ES_tradnl" sz="2400">
                <a:latin typeface="Arial" panose="020B0604020202020204" pitchFamily="34" charset="0"/>
                <a:cs typeface="Arial" panose="020B0604020202020204" pitchFamily="34" charset="0"/>
              </a:rPr>
              <a:t>Accesible</a:t>
            </a:r>
          </a:p>
        </p:txBody>
      </p:sp>
      <p:sp>
        <p:nvSpPr>
          <p:cNvPr id="27" name="TextBox 26">
            <a:extLst>
              <a:ext uri="{FF2B5EF4-FFF2-40B4-BE49-F238E27FC236}">
                <a16:creationId xmlns:a16="http://schemas.microsoft.com/office/drawing/2014/main" id="{E978890B-CB55-052F-0C28-09230D557FF9}"/>
              </a:ext>
            </a:extLst>
          </p:cNvPr>
          <p:cNvSpPr txBox="1"/>
          <p:nvPr/>
        </p:nvSpPr>
        <p:spPr>
          <a:xfrm rot="743961">
            <a:off x="1784886" y="5076608"/>
            <a:ext cx="2876585" cy="461665"/>
          </a:xfrm>
          <a:prstGeom prst="rect">
            <a:avLst/>
          </a:prstGeom>
          <a:noFill/>
        </p:spPr>
        <p:txBody>
          <a:bodyPr wrap="square" rtlCol="0">
            <a:spAutoFit/>
          </a:bodyPr>
          <a:lstStyle/>
          <a:p>
            <a:pPr algn="ctr"/>
            <a:r>
              <a:rPr lang="es-ES_tradnl" sz="2400">
                <a:latin typeface="Arial" panose="020B0604020202020204" pitchFamily="34" charset="0"/>
                <a:cs typeface="Arial" panose="020B0604020202020204" pitchFamily="34" charset="0"/>
              </a:rPr>
              <a:t>Inclusivo</a:t>
            </a:r>
          </a:p>
        </p:txBody>
      </p:sp>
      <p:grpSp>
        <p:nvGrpSpPr>
          <p:cNvPr id="49" name="Group 48">
            <a:extLst>
              <a:ext uri="{FF2B5EF4-FFF2-40B4-BE49-F238E27FC236}">
                <a16:creationId xmlns:a16="http://schemas.microsoft.com/office/drawing/2014/main" id="{77CD7E5F-5F2A-03D9-4911-4E398C8F48BD}"/>
              </a:ext>
            </a:extLst>
          </p:cNvPr>
          <p:cNvGrpSpPr/>
          <p:nvPr/>
        </p:nvGrpSpPr>
        <p:grpSpPr>
          <a:xfrm>
            <a:off x="808641" y="1865681"/>
            <a:ext cx="10029481" cy="4393249"/>
            <a:chOff x="808641" y="1865681"/>
            <a:chExt cx="10029481" cy="4393249"/>
          </a:xfrm>
        </p:grpSpPr>
        <p:sp>
          <p:nvSpPr>
            <p:cNvPr id="6" name="Parallelogram 5">
              <a:extLst>
                <a:ext uri="{FF2B5EF4-FFF2-40B4-BE49-F238E27FC236}">
                  <a16:creationId xmlns:a16="http://schemas.microsoft.com/office/drawing/2014/main" id="{28B21C6B-2DBA-EAC0-9558-03FBE73987C8}"/>
                </a:ext>
              </a:extLst>
            </p:cNvPr>
            <p:cNvSpPr/>
            <p:nvPr/>
          </p:nvSpPr>
          <p:spPr>
            <a:xfrm rot="1819762">
              <a:off x="6942398" y="1865681"/>
              <a:ext cx="3685213" cy="1832568"/>
            </a:xfrm>
            <a:prstGeom prst="parallelogram">
              <a:avLst>
                <a:gd name="adj" fmla="val 65879"/>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2400"/>
            </a:p>
          </p:txBody>
        </p:sp>
        <p:sp>
          <p:nvSpPr>
            <p:cNvPr id="7" name="Parallelogram 6">
              <a:extLst>
                <a:ext uri="{FF2B5EF4-FFF2-40B4-BE49-F238E27FC236}">
                  <a16:creationId xmlns:a16="http://schemas.microsoft.com/office/drawing/2014/main" id="{D3D1BADA-E09B-D689-B031-0C561F7A8084}"/>
                </a:ext>
              </a:extLst>
            </p:cNvPr>
            <p:cNvSpPr/>
            <p:nvPr/>
          </p:nvSpPr>
          <p:spPr>
            <a:xfrm rot="16200000">
              <a:off x="6299568" y="3214283"/>
              <a:ext cx="2946749" cy="2082113"/>
            </a:xfrm>
            <a:prstGeom prst="parallelogram">
              <a:avLst>
                <a:gd name="adj" fmla="val 58858"/>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2400"/>
            </a:p>
          </p:txBody>
        </p:sp>
        <p:sp>
          <p:nvSpPr>
            <p:cNvPr id="8" name="Parallelogram 7">
              <a:extLst>
                <a:ext uri="{FF2B5EF4-FFF2-40B4-BE49-F238E27FC236}">
                  <a16:creationId xmlns:a16="http://schemas.microsoft.com/office/drawing/2014/main" id="{8BAE7D19-01CC-937D-509E-C9F88A40C0FF}"/>
                </a:ext>
              </a:extLst>
            </p:cNvPr>
            <p:cNvSpPr/>
            <p:nvPr/>
          </p:nvSpPr>
          <p:spPr>
            <a:xfrm rot="5400000" flipH="1">
              <a:off x="8524956" y="3460674"/>
              <a:ext cx="2722544" cy="1903788"/>
            </a:xfrm>
            <a:prstGeom prst="parallelogram">
              <a:avLst>
                <a:gd name="adj" fmla="val 49505"/>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2400"/>
            </a:p>
          </p:txBody>
        </p:sp>
        <p:sp>
          <p:nvSpPr>
            <p:cNvPr id="9" name="Parallelogram 8">
              <a:extLst>
                <a:ext uri="{FF2B5EF4-FFF2-40B4-BE49-F238E27FC236}">
                  <a16:creationId xmlns:a16="http://schemas.microsoft.com/office/drawing/2014/main" id="{5A5E2018-95B4-4C76-83C4-37A22C62D739}"/>
                </a:ext>
              </a:extLst>
            </p:cNvPr>
            <p:cNvSpPr/>
            <p:nvPr/>
          </p:nvSpPr>
          <p:spPr>
            <a:xfrm rot="16200000">
              <a:off x="6917665" y="4243677"/>
              <a:ext cx="1389944" cy="627818"/>
            </a:xfrm>
            <a:prstGeom prst="parallelogram">
              <a:avLst>
                <a:gd name="adj" fmla="val 5885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2400"/>
            </a:p>
          </p:txBody>
        </p:sp>
        <p:sp>
          <p:nvSpPr>
            <p:cNvPr id="14" name="Freeform: Shape 13">
              <a:extLst>
                <a:ext uri="{FF2B5EF4-FFF2-40B4-BE49-F238E27FC236}">
                  <a16:creationId xmlns:a16="http://schemas.microsoft.com/office/drawing/2014/main" id="{FEB70BB0-0564-EC94-2C83-212ABB9CB273}"/>
                </a:ext>
              </a:extLst>
            </p:cNvPr>
            <p:cNvSpPr/>
            <p:nvPr/>
          </p:nvSpPr>
          <p:spPr>
            <a:xfrm>
              <a:off x="856951" y="4565560"/>
              <a:ext cx="6362633" cy="704769"/>
            </a:xfrm>
            <a:custGeom>
              <a:avLst/>
              <a:gdLst>
                <a:gd name="connsiteX0" fmla="*/ 6906986 w 6906986"/>
                <a:gd name="connsiteY0" fmla="*/ 396243 h 765065"/>
                <a:gd name="connsiteX1" fmla="*/ 4620986 w 6906986"/>
                <a:gd name="connsiteY1" fmla="*/ 755472 h 765065"/>
                <a:gd name="connsiteX2" fmla="*/ 1828800 w 6906986"/>
                <a:gd name="connsiteY2" fmla="*/ 53343 h 765065"/>
                <a:gd name="connsiteX3" fmla="*/ 0 w 6906986"/>
                <a:gd name="connsiteY3" fmla="*/ 102329 h 765065"/>
              </a:gdLst>
              <a:ahLst/>
              <a:cxnLst>
                <a:cxn ang="0">
                  <a:pos x="connsiteX0" y="connsiteY0"/>
                </a:cxn>
                <a:cxn ang="0">
                  <a:pos x="connsiteX1" y="connsiteY1"/>
                </a:cxn>
                <a:cxn ang="0">
                  <a:pos x="connsiteX2" y="connsiteY2"/>
                </a:cxn>
                <a:cxn ang="0">
                  <a:pos x="connsiteX3" y="connsiteY3"/>
                </a:cxn>
              </a:cxnLst>
              <a:rect l="l" t="t" r="r" b="b"/>
              <a:pathLst>
                <a:path w="6906986" h="765065">
                  <a:moveTo>
                    <a:pt x="6906986" y="396243"/>
                  </a:moveTo>
                  <a:cubicBezTo>
                    <a:pt x="6187168" y="604432"/>
                    <a:pt x="5467350" y="812622"/>
                    <a:pt x="4620986" y="755472"/>
                  </a:cubicBezTo>
                  <a:cubicBezTo>
                    <a:pt x="3774622" y="698322"/>
                    <a:pt x="2598964" y="162200"/>
                    <a:pt x="1828800" y="53343"/>
                  </a:cubicBezTo>
                  <a:cubicBezTo>
                    <a:pt x="1058636" y="-55514"/>
                    <a:pt x="529318" y="23407"/>
                    <a:pt x="0" y="102329"/>
                  </a:cubicBezTo>
                </a:path>
              </a:pathLst>
            </a:custGeom>
            <a:noFill/>
            <a:ln w="762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2400"/>
            </a:p>
          </p:txBody>
        </p:sp>
        <p:sp>
          <p:nvSpPr>
            <p:cNvPr id="15" name="Freeform: Shape 14">
              <a:extLst>
                <a:ext uri="{FF2B5EF4-FFF2-40B4-BE49-F238E27FC236}">
                  <a16:creationId xmlns:a16="http://schemas.microsoft.com/office/drawing/2014/main" id="{ADA0C2AA-D7A2-F161-A08D-63BCBE240A26}"/>
                </a:ext>
              </a:extLst>
            </p:cNvPr>
            <p:cNvSpPr/>
            <p:nvPr/>
          </p:nvSpPr>
          <p:spPr>
            <a:xfrm>
              <a:off x="808641" y="5186218"/>
              <a:ext cx="6964301" cy="1072712"/>
            </a:xfrm>
            <a:custGeom>
              <a:avLst/>
              <a:gdLst>
                <a:gd name="connsiteX0" fmla="*/ 7560129 w 7560129"/>
                <a:gd name="connsiteY0" fmla="*/ 0 h 1164488"/>
                <a:gd name="connsiteX1" fmla="*/ 5192486 w 7560129"/>
                <a:gd name="connsiteY1" fmla="*/ 1159329 h 1164488"/>
                <a:gd name="connsiteX2" fmla="*/ 1600200 w 7560129"/>
                <a:gd name="connsiteY2" fmla="*/ 440872 h 1164488"/>
                <a:gd name="connsiteX3" fmla="*/ 0 w 7560129"/>
                <a:gd name="connsiteY3" fmla="*/ 816429 h 1164488"/>
              </a:gdLst>
              <a:ahLst/>
              <a:cxnLst>
                <a:cxn ang="0">
                  <a:pos x="connsiteX0" y="connsiteY0"/>
                </a:cxn>
                <a:cxn ang="0">
                  <a:pos x="connsiteX1" y="connsiteY1"/>
                </a:cxn>
                <a:cxn ang="0">
                  <a:pos x="connsiteX2" y="connsiteY2"/>
                </a:cxn>
                <a:cxn ang="0">
                  <a:pos x="connsiteX3" y="connsiteY3"/>
                </a:cxn>
              </a:cxnLst>
              <a:rect l="l" t="t" r="r" b="b"/>
              <a:pathLst>
                <a:path w="7560129" h="1164488">
                  <a:moveTo>
                    <a:pt x="7560129" y="0"/>
                  </a:moveTo>
                  <a:cubicBezTo>
                    <a:pt x="6872968" y="542925"/>
                    <a:pt x="6185808" y="1085850"/>
                    <a:pt x="5192486" y="1159329"/>
                  </a:cubicBezTo>
                  <a:cubicBezTo>
                    <a:pt x="4199164" y="1232808"/>
                    <a:pt x="2465614" y="498022"/>
                    <a:pt x="1600200" y="440872"/>
                  </a:cubicBezTo>
                  <a:cubicBezTo>
                    <a:pt x="734786" y="383722"/>
                    <a:pt x="367393" y="600075"/>
                    <a:pt x="0" y="816429"/>
                  </a:cubicBezTo>
                </a:path>
              </a:pathLst>
            </a:custGeom>
            <a:noFill/>
            <a:ln w="762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2400"/>
            </a:p>
          </p:txBody>
        </p:sp>
        <p:cxnSp>
          <p:nvCxnSpPr>
            <p:cNvPr id="33" name="Straight Connector 32">
              <a:extLst>
                <a:ext uri="{FF2B5EF4-FFF2-40B4-BE49-F238E27FC236}">
                  <a16:creationId xmlns:a16="http://schemas.microsoft.com/office/drawing/2014/main" id="{005B87A3-5B58-896E-F3C3-856F3BA35B2B}"/>
                </a:ext>
              </a:extLst>
            </p:cNvPr>
            <p:cNvCxnSpPr/>
            <p:nvPr/>
          </p:nvCxnSpPr>
          <p:spPr>
            <a:xfrm flipV="1">
              <a:off x="2782286" y="3994238"/>
              <a:ext cx="0" cy="836660"/>
            </a:xfrm>
            <a:prstGeom prst="line">
              <a:avLst/>
            </a:prstGeom>
            <a:ln w="762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C0D1D37E-57F8-03F7-6DB1-5B887B2A22C1}"/>
                </a:ext>
              </a:extLst>
            </p:cNvPr>
            <p:cNvCxnSpPr/>
            <p:nvPr/>
          </p:nvCxnSpPr>
          <p:spPr>
            <a:xfrm flipV="1">
              <a:off x="2180619" y="5008880"/>
              <a:ext cx="0" cy="836660"/>
            </a:xfrm>
            <a:prstGeom prst="line">
              <a:avLst/>
            </a:prstGeom>
            <a:ln w="762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D8B96FDF-F97A-00FD-2FB4-CF8FA1269C4E}"/>
                </a:ext>
              </a:extLst>
            </p:cNvPr>
            <p:cNvCxnSpPr>
              <a:cxnSpLocks/>
            </p:cNvCxnSpPr>
            <p:nvPr/>
          </p:nvCxnSpPr>
          <p:spPr>
            <a:xfrm flipH="1" flipV="1">
              <a:off x="1773646" y="3530404"/>
              <a:ext cx="1008640" cy="524692"/>
            </a:xfrm>
            <a:prstGeom prst="line">
              <a:avLst/>
            </a:prstGeom>
            <a:ln w="762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43" name="Rectangle 42">
              <a:extLst>
                <a:ext uri="{FF2B5EF4-FFF2-40B4-BE49-F238E27FC236}">
                  <a16:creationId xmlns:a16="http://schemas.microsoft.com/office/drawing/2014/main" id="{89C30B0D-DB64-4409-3520-64FC988468F1}"/>
                </a:ext>
              </a:extLst>
            </p:cNvPr>
            <p:cNvSpPr/>
            <p:nvPr/>
          </p:nvSpPr>
          <p:spPr>
            <a:xfrm>
              <a:off x="2661526" y="4618670"/>
              <a:ext cx="241521" cy="24152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2400"/>
            </a:p>
          </p:txBody>
        </p:sp>
        <p:sp>
          <p:nvSpPr>
            <p:cNvPr id="45" name="Rectangle 44">
              <a:extLst>
                <a:ext uri="{FF2B5EF4-FFF2-40B4-BE49-F238E27FC236}">
                  <a16:creationId xmlns:a16="http://schemas.microsoft.com/office/drawing/2014/main" id="{1960DADA-2059-C051-0144-5F9A749D0F2C}"/>
                </a:ext>
              </a:extLst>
            </p:cNvPr>
            <p:cNvSpPr/>
            <p:nvPr/>
          </p:nvSpPr>
          <p:spPr>
            <a:xfrm>
              <a:off x="2059316" y="5657321"/>
              <a:ext cx="241521" cy="24152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2400"/>
            </a:p>
          </p:txBody>
        </p:sp>
        <p:sp>
          <p:nvSpPr>
            <p:cNvPr id="46" name="Rectangle 45">
              <a:extLst>
                <a:ext uri="{FF2B5EF4-FFF2-40B4-BE49-F238E27FC236}">
                  <a16:creationId xmlns:a16="http://schemas.microsoft.com/office/drawing/2014/main" id="{80EB912D-E3F1-4191-0AA1-9E46F7DD1997}"/>
                </a:ext>
              </a:extLst>
            </p:cNvPr>
            <p:cNvSpPr/>
            <p:nvPr/>
          </p:nvSpPr>
          <p:spPr>
            <a:xfrm>
              <a:off x="2685513" y="3914933"/>
              <a:ext cx="241521" cy="24152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2400"/>
            </a:p>
          </p:txBody>
        </p:sp>
        <p:sp>
          <p:nvSpPr>
            <p:cNvPr id="47" name="Rectangle 46">
              <a:extLst>
                <a:ext uri="{FF2B5EF4-FFF2-40B4-BE49-F238E27FC236}">
                  <a16:creationId xmlns:a16="http://schemas.microsoft.com/office/drawing/2014/main" id="{159DAE45-CE9F-4316-6851-4D26D50C9C1A}"/>
                </a:ext>
              </a:extLst>
            </p:cNvPr>
            <p:cNvSpPr/>
            <p:nvPr/>
          </p:nvSpPr>
          <p:spPr>
            <a:xfrm>
              <a:off x="2055084" y="4934698"/>
              <a:ext cx="241521" cy="24152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2400"/>
            </a:p>
          </p:txBody>
        </p:sp>
      </p:grpSp>
      <p:sp>
        <p:nvSpPr>
          <p:cNvPr id="24" name="TextBox 23">
            <a:extLst>
              <a:ext uri="{FF2B5EF4-FFF2-40B4-BE49-F238E27FC236}">
                <a16:creationId xmlns:a16="http://schemas.microsoft.com/office/drawing/2014/main" id="{DD865903-B4DD-1CC7-27D6-CCC524E23C8E}"/>
              </a:ext>
            </a:extLst>
          </p:cNvPr>
          <p:cNvSpPr txBox="1"/>
          <p:nvPr/>
        </p:nvSpPr>
        <p:spPr>
          <a:xfrm rot="20092048">
            <a:off x="8597437" y="3457667"/>
            <a:ext cx="2876585" cy="830997"/>
          </a:xfrm>
          <a:prstGeom prst="rect">
            <a:avLst/>
          </a:prstGeom>
          <a:noFill/>
        </p:spPr>
        <p:txBody>
          <a:bodyPr wrap="square" rtlCol="0">
            <a:spAutoFit/>
          </a:bodyPr>
          <a:lstStyle/>
          <a:p>
            <a:pPr algn="ctr"/>
            <a:r>
              <a:rPr lang="es-ES_tradnl" sz="2400">
                <a:latin typeface="Arial" panose="020B0604020202020204" pitchFamily="34" charset="0"/>
                <a:cs typeface="Arial" panose="020B0604020202020204" pitchFamily="34" charset="0"/>
              </a:rPr>
              <a:t>Tranquilo, </a:t>
            </a:r>
            <a:br>
              <a:rPr lang="es-ES_tradnl" sz="2400">
                <a:latin typeface="Arial" panose="020B0604020202020204" pitchFamily="34" charset="0"/>
                <a:cs typeface="Arial" panose="020B0604020202020204" pitchFamily="34" charset="0"/>
              </a:rPr>
            </a:br>
            <a:r>
              <a:rPr lang="es-ES_tradnl" sz="2400">
                <a:latin typeface="Arial" panose="020B0604020202020204" pitchFamily="34" charset="0"/>
                <a:cs typeface="Arial" panose="020B0604020202020204" pitchFamily="34" charset="0"/>
              </a:rPr>
              <a:t>apacible</a:t>
            </a:r>
          </a:p>
        </p:txBody>
      </p:sp>
    </p:spTree>
    <p:extLst>
      <p:ext uri="{BB962C8B-B14F-4D97-AF65-F5344CB8AC3E}">
        <p14:creationId xmlns:p14="http://schemas.microsoft.com/office/powerpoint/2010/main" val="36992677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a:extLst>
              <a:ext uri="{FF2B5EF4-FFF2-40B4-BE49-F238E27FC236}">
                <a16:creationId xmlns:a16="http://schemas.microsoft.com/office/drawing/2014/main" id="{E4C7B347-C956-23D9-C0DC-097A35A13D51}"/>
              </a:ext>
            </a:extLst>
          </p:cNvPr>
          <p:cNvGrpSpPr/>
          <p:nvPr/>
        </p:nvGrpSpPr>
        <p:grpSpPr>
          <a:xfrm>
            <a:off x="808641" y="1865681"/>
            <a:ext cx="9981171" cy="4404100"/>
            <a:chOff x="856951" y="1865681"/>
            <a:chExt cx="9981171" cy="4404100"/>
          </a:xfrm>
        </p:grpSpPr>
        <p:sp>
          <p:nvSpPr>
            <p:cNvPr id="30" name="Parallelogram 29">
              <a:extLst>
                <a:ext uri="{FF2B5EF4-FFF2-40B4-BE49-F238E27FC236}">
                  <a16:creationId xmlns:a16="http://schemas.microsoft.com/office/drawing/2014/main" id="{D7A1F633-D59E-BA27-4CCF-CD53A33AC448}"/>
                </a:ext>
              </a:extLst>
            </p:cNvPr>
            <p:cNvSpPr/>
            <p:nvPr/>
          </p:nvSpPr>
          <p:spPr>
            <a:xfrm rot="5400000" flipH="1">
              <a:off x="8524956" y="3460674"/>
              <a:ext cx="2722544" cy="1903788"/>
            </a:xfrm>
            <a:prstGeom prst="parallelogram">
              <a:avLst>
                <a:gd name="adj" fmla="val 49505"/>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2400"/>
            </a:p>
          </p:txBody>
        </p:sp>
        <p:sp>
          <p:nvSpPr>
            <p:cNvPr id="28" name="Parallelogram 27">
              <a:extLst>
                <a:ext uri="{FF2B5EF4-FFF2-40B4-BE49-F238E27FC236}">
                  <a16:creationId xmlns:a16="http://schemas.microsoft.com/office/drawing/2014/main" id="{9F27D264-1964-BC94-038A-07A5B8C6457E}"/>
                </a:ext>
              </a:extLst>
            </p:cNvPr>
            <p:cNvSpPr/>
            <p:nvPr/>
          </p:nvSpPr>
          <p:spPr>
            <a:xfrm rot="1819762">
              <a:off x="6942398" y="1865681"/>
              <a:ext cx="3685213" cy="1832568"/>
            </a:xfrm>
            <a:prstGeom prst="parallelogram">
              <a:avLst>
                <a:gd name="adj" fmla="val 65879"/>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2400"/>
            </a:p>
          </p:txBody>
        </p:sp>
        <p:sp>
          <p:nvSpPr>
            <p:cNvPr id="29" name="Parallelogram 28">
              <a:extLst>
                <a:ext uri="{FF2B5EF4-FFF2-40B4-BE49-F238E27FC236}">
                  <a16:creationId xmlns:a16="http://schemas.microsoft.com/office/drawing/2014/main" id="{DF5BC2EE-A9EE-F4E0-9597-A408D10A3712}"/>
                </a:ext>
              </a:extLst>
            </p:cNvPr>
            <p:cNvSpPr/>
            <p:nvPr/>
          </p:nvSpPr>
          <p:spPr>
            <a:xfrm rot="16200000">
              <a:off x="6299568" y="3214283"/>
              <a:ext cx="2946749" cy="2082113"/>
            </a:xfrm>
            <a:prstGeom prst="parallelogram">
              <a:avLst>
                <a:gd name="adj" fmla="val 58858"/>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2400"/>
            </a:p>
          </p:txBody>
        </p:sp>
        <p:sp>
          <p:nvSpPr>
            <p:cNvPr id="31" name="Parallelogram 30">
              <a:extLst>
                <a:ext uri="{FF2B5EF4-FFF2-40B4-BE49-F238E27FC236}">
                  <a16:creationId xmlns:a16="http://schemas.microsoft.com/office/drawing/2014/main" id="{B285D743-7CC8-DBAE-347B-E30006A02F0A}"/>
                </a:ext>
              </a:extLst>
            </p:cNvPr>
            <p:cNvSpPr/>
            <p:nvPr/>
          </p:nvSpPr>
          <p:spPr>
            <a:xfrm rot="16200000">
              <a:off x="6917665" y="4243677"/>
              <a:ext cx="1389944" cy="627818"/>
            </a:xfrm>
            <a:prstGeom prst="parallelogram">
              <a:avLst>
                <a:gd name="adj" fmla="val 5885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2400"/>
            </a:p>
          </p:txBody>
        </p:sp>
        <p:sp>
          <p:nvSpPr>
            <p:cNvPr id="32" name="Freeform: Shape 31">
              <a:extLst>
                <a:ext uri="{FF2B5EF4-FFF2-40B4-BE49-F238E27FC236}">
                  <a16:creationId xmlns:a16="http://schemas.microsoft.com/office/drawing/2014/main" id="{CF45D480-009F-DCE4-0965-C1CF8706A857}"/>
                </a:ext>
              </a:extLst>
            </p:cNvPr>
            <p:cNvSpPr/>
            <p:nvPr/>
          </p:nvSpPr>
          <p:spPr>
            <a:xfrm>
              <a:off x="856951" y="4565560"/>
              <a:ext cx="6362633" cy="704769"/>
            </a:xfrm>
            <a:custGeom>
              <a:avLst/>
              <a:gdLst>
                <a:gd name="connsiteX0" fmla="*/ 6906986 w 6906986"/>
                <a:gd name="connsiteY0" fmla="*/ 396243 h 765065"/>
                <a:gd name="connsiteX1" fmla="*/ 4620986 w 6906986"/>
                <a:gd name="connsiteY1" fmla="*/ 755472 h 765065"/>
                <a:gd name="connsiteX2" fmla="*/ 1828800 w 6906986"/>
                <a:gd name="connsiteY2" fmla="*/ 53343 h 765065"/>
                <a:gd name="connsiteX3" fmla="*/ 0 w 6906986"/>
                <a:gd name="connsiteY3" fmla="*/ 102329 h 765065"/>
              </a:gdLst>
              <a:ahLst/>
              <a:cxnLst>
                <a:cxn ang="0">
                  <a:pos x="connsiteX0" y="connsiteY0"/>
                </a:cxn>
                <a:cxn ang="0">
                  <a:pos x="connsiteX1" y="connsiteY1"/>
                </a:cxn>
                <a:cxn ang="0">
                  <a:pos x="connsiteX2" y="connsiteY2"/>
                </a:cxn>
                <a:cxn ang="0">
                  <a:pos x="connsiteX3" y="connsiteY3"/>
                </a:cxn>
              </a:cxnLst>
              <a:rect l="l" t="t" r="r" b="b"/>
              <a:pathLst>
                <a:path w="6906986" h="765065">
                  <a:moveTo>
                    <a:pt x="6906986" y="396243"/>
                  </a:moveTo>
                  <a:cubicBezTo>
                    <a:pt x="6187168" y="604432"/>
                    <a:pt x="5467350" y="812622"/>
                    <a:pt x="4620986" y="755472"/>
                  </a:cubicBezTo>
                  <a:cubicBezTo>
                    <a:pt x="3774622" y="698322"/>
                    <a:pt x="2598964" y="162200"/>
                    <a:pt x="1828800" y="53343"/>
                  </a:cubicBezTo>
                  <a:cubicBezTo>
                    <a:pt x="1058636" y="-55514"/>
                    <a:pt x="529318" y="23407"/>
                    <a:pt x="0" y="102329"/>
                  </a:cubicBezTo>
                </a:path>
              </a:pathLst>
            </a:cu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2400"/>
            </a:p>
          </p:txBody>
        </p:sp>
        <p:sp>
          <p:nvSpPr>
            <p:cNvPr id="33" name="Freeform: Shape 32">
              <a:extLst>
                <a:ext uri="{FF2B5EF4-FFF2-40B4-BE49-F238E27FC236}">
                  <a16:creationId xmlns:a16="http://schemas.microsoft.com/office/drawing/2014/main" id="{E780D5A0-5DF7-9540-A0B1-B2D263411622}"/>
                </a:ext>
              </a:extLst>
            </p:cNvPr>
            <p:cNvSpPr/>
            <p:nvPr/>
          </p:nvSpPr>
          <p:spPr>
            <a:xfrm>
              <a:off x="856951" y="5197069"/>
              <a:ext cx="6964301" cy="1072712"/>
            </a:xfrm>
            <a:custGeom>
              <a:avLst/>
              <a:gdLst>
                <a:gd name="connsiteX0" fmla="*/ 7560129 w 7560129"/>
                <a:gd name="connsiteY0" fmla="*/ 0 h 1164488"/>
                <a:gd name="connsiteX1" fmla="*/ 5192486 w 7560129"/>
                <a:gd name="connsiteY1" fmla="*/ 1159329 h 1164488"/>
                <a:gd name="connsiteX2" fmla="*/ 1600200 w 7560129"/>
                <a:gd name="connsiteY2" fmla="*/ 440872 h 1164488"/>
                <a:gd name="connsiteX3" fmla="*/ 0 w 7560129"/>
                <a:gd name="connsiteY3" fmla="*/ 816429 h 1164488"/>
              </a:gdLst>
              <a:ahLst/>
              <a:cxnLst>
                <a:cxn ang="0">
                  <a:pos x="connsiteX0" y="connsiteY0"/>
                </a:cxn>
                <a:cxn ang="0">
                  <a:pos x="connsiteX1" y="connsiteY1"/>
                </a:cxn>
                <a:cxn ang="0">
                  <a:pos x="connsiteX2" y="connsiteY2"/>
                </a:cxn>
                <a:cxn ang="0">
                  <a:pos x="connsiteX3" y="connsiteY3"/>
                </a:cxn>
              </a:cxnLst>
              <a:rect l="l" t="t" r="r" b="b"/>
              <a:pathLst>
                <a:path w="7560129" h="1164488">
                  <a:moveTo>
                    <a:pt x="7560129" y="0"/>
                  </a:moveTo>
                  <a:cubicBezTo>
                    <a:pt x="6872968" y="542925"/>
                    <a:pt x="6185808" y="1085850"/>
                    <a:pt x="5192486" y="1159329"/>
                  </a:cubicBezTo>
                  <a:cubicBezTo>
                    <a:pt x="4199164" y="1232808"/>
                    <a:pt x="2465614" y="498022"/>
                    <a:pt x="1600200" y="440872"/>
                  </a:cubicBezTo>
                  <a:cubicBezTo>
                    <a:pt x="734786" y="383722"/>
                    <a:pt x="367393" y="600075"/>
                    <a:pt x="0" y="816429"/>
                  </a:cubicBezTo>
                </a:path>
              </a:pathLst>
            </a:cu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2400"/>
            </a:p>
          </p:txBody>
        </p:sp>
        <p:cxnSp>
          <p:nvCxnSpPr>
            <p:cNvPr id="34" name="Straight Connector 33">
              <a:extLst>
                <a:ext uri="{FF2B5EF4-FFF2-40B4-BE49-F238E27FC236}">
                  <a16:creationId xmlns:a16="http://schemas.microsoft.com/office/drawing/2014/main" id="{8EF10644-B9AF-0A82-244D-0FD9C930C326}"/>
                </a:ext>
              </a:extLst>
            </p:cNvPr>
            <p:cNvCxnSpPr/>
            <p:nvPr/>
          </p:nvCxnSpPr>
          <p:spPr>
            <a:xfrm flipV="1">
              <a:off x="2782286" y="3994238"/>
              <a:ext cx="0" cy="836660"/>
            </a:xfrm>
            <a:prstGeom prst="line">
              <a:avLst/>
            </a:prstGeom>
            <a:ln w="76200">
              <a:solidFill>
                <a:schemeClr val="accent3">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F06E0074-EEF3-0ECC-266D-E4FFE780A311}"/>
                </a:ext>
              </a:extLst>
            </p:cNvPr>
            <p:cNvCxnSpPr/>
            <p:nvPr/>
          </p:nvCxnSpPr>
          <p:spPr>
            <a:xfrm flipV="1">
              <a:off x="2180619" y="5008880"/>
              <a:ext cx="0" cy="836660"/>
            </a:xfrm>
            <a:prstGeom prst="line">
              <a:avLst/>
            </a:prstGeom>
            <a:ln w="76200">
              <a:solidFill>
                <a:schemeClr val="accent3">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77E474B5-CA08-ED99-421C-FC91779835B8}"/>
                </a:ext>
              </a:extLst>
            </p:cNvPr>
            <p:cNvCxnSpPr>
              <a:cxnSpLocks/>
            </p:cNvCxnSpPr>
            <p:nvPr/>
          </p:nvCxnSpPr>
          <p:spPr>
            <a:xfrm flipH="1" flipV="1">
              <a:off x="1773646" y="3530404"/>
              <a:ext cx="1008640" cy="524692"/>
            </a:xfrm>
            <a:prstGeom prst="line">
              <a:avLst/>
            </a:prstGeom>
            <a:ln w="76200">
              <a:solidFill>
                <a:schemeClr val="accent3">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7" name="Rectangle 36">
              <a:extLst>
                <a:ext uri="{FF2B5EF4-FFF2-40B4-BE49-F238E27FC236}">
                  <a16:creationId xmlns:a16="http://schemas.microsoft.com/office/drawing/2014/main" id="{79C08E3D-7FF8-B4F9-96E0-6346CF1C7D12}"/>
                </a:ext>
              </a:extLst>
            </p:cNvPr>
            <p:cNvSpPr/>
            <p:nvPr/>
          </p:nvSpPr>
          <p:spPr>
            <a:xfrm>
              <a:off x="2661526" y="4618670"/>
              <a:ext cx="241521" cy="24152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2400"/>
            </a:p>
          </p:txBody>
        </p:sp>
        <p:sp>
          <p:nvSpPr>
            <p:cNvPr id="38" name="Rectangle 37">
              <a:extLst>
                <a:ext uri="{FF2B5EF4-FFF2-40B4-BE49-F238E27FC236}">
                  <a16:creationId xmlns:a16="http://schemas.microsoft.com/office/drawing/2014/main" id="{80ABFC09-E1B3-17F2-A875-D976379B8B47}"/>
                </a:ext>
              </a:extLst>
            </p:cNvPr>
            <p:cNvSpPr/>
            <p:nvPr/>
          </p:nvSpPr>
          <p:spPr>
            <a:xfrm>
              <a:off x="2059316" y="5657321"/>
              <a:ext cx="241521" cy="24152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2400"/>
            </a:p>
          </p:txBody>
        </p:sp>
        <p:sp>
          <p:nvSpPr>
            <p:cNvPr id="39" name="Rectangle 38">
              <a:extLst>
                <a:ext uri="{FF2B5EF4-FFF2-40B4-BE49-F238E27FC236}">
                  <a16:creationId xmlns:a16="http://schemas.microsoft.com/office/drawing/2014/main" id="{F53BC3B6-6E73-644D-7E71-2BD14575AF95}"/>
                </a:ext>
              </a:extLst>
            </p:cNvPr>
            <p:cNvSpPr/>
            <p:nvPr/>
          </p:nvSpPr>
          <p:spPr>
            <a:xfrm>
              <a:off x="2685513" y="3914933"/>
              <a:ext cx="241521" cy="24152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2400"/>
            </a:p>
          </p:txBody>
        </p:sp>
        <p:sp>
          <p:nvSpPr>
            <p:cNvPr id="40" name="Rectangle 39">
              <a:extLst>
                <a:ext uri="{FF2B5EF4-FFF2-40B4-BE49-F238E27FC236}">
                  <a16:creationId xmlns:a16="http://schemas.microsoft.com/office/drawing/2014/main" id="{688A95E0-CAE0-1859-29B1-B292B08D02EB}"/>
                </a:ext>
              </a:extLst>
            </p:cNvPr>
            <p:cNvSpPr/>
            <p:nvPr/>
          </p:nvSpPr>
          <p:spPr>
            <a:xfrm>
              <a:off x="2055084" y="4934698"/>
              <a:ext cx="241521" cy="24152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2400"/>
            </a:p>
          </p:txBody>
        </p:sp>
      </p:grpSp>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a:xfrm>
            <a:off x="808641" y="106148"/>
            <a:ext cx="10248861" cy="868968"/>
          </a:xfrm>
        </p:spPr>
        <p:txBody>
          <a:bodyPr>
            <a:normAutofit/>
          </a:bodyPr>
          <a:lstStyle/>
          <a:p>
            <a:r>
              <a:rPr lang="es-ES_tradnl" sz="3200" dirty="0"/>
              <a:t>Seleccionar un </a:t>
            </a:r>
            <a:r>
              <a:rPr lang="es-ES_tradnl" sz="3200" i="1" dirty="0"/>
              <a:t>espacio</a:t>
            </a:r>
            <a:r>
              <a:rPr lang="es-ES_tradnl" sz="3200" dirty="0"/>
              <a:t> adecuado para la reunión</a:t>
            </a:r>
            <a:endParaRPr lang="es-ES_tradnl" dirty="0"/>
          </a:p>
        </p:txBody>
      </p:sp>
      <p:grpSp>
        <p:nvGrpSpPr>
          <p:cNvPr id="41" name="Group 40">
            <a:extLst>
              <a:ext uri="{FF2B5EF4-FFF2-40B4-BE49-F238E27FC236}">
                <a16:creationId xmlns:a16="http://schemas.microsoft.com/office/drawing/2014/main" id="{8EBE3E40-98CE-2208-49D8-C1A97A8BF5C5}"/>
              </a:ext>
            </a:extLst>
          </p:cNvPr>
          <p:cNvGrpSpPr/>
          <p:nvPr/>
        </p:nvGrpSpPr>
        <p:grpSpPr>
          <a:xfrm>
            <a:off x="682399" y="1590928"/>
            <a:ext cx="10927214" cy="4512064"/>
            <a:chOff x="467664" y="1590928"/>
            <a:chExt cx="11141949" cy="4512064"/>
          </a:xfrm>
        </p:grpSpPr>
        <p:sp>
          <p:nvSpPr>
            <p:cNvPr id="11" name="TextBox 10">
              <a:extLst>
                <a:ext uri="{FF2B5EF4-FFF2-40B4-BE49-F238E27FC236}">
                  <a16:creationId xmlns:a16="http://schemas.microsoft.com/office/drawing/2014/main" id="{8F68153E-BEA1-CA3C-8106-E521F77F3CE3}"/>
                </a:ext>
              </a:extLst>
            </p:cNvPr>
            <p:cNvSpPr txBox="1"/>
            <p:nvPr/>
          </p:nvSpPr>
          <p:spPr>
            <a:xfrm>
              <a:off x="467665" y="1590928"/>
              <a:ext cx="3345469" cy="1754326"/>
            </a:xfrm>
            <a:prstGeom prst="rect">
              <a:avLst/>
            </a:prstGeom>
            <a:noFill/>
          </p:spPr>
          <p:txBody>
            <a:bodyPr wrap="square" rtlCol="0">
              <a:spAutoFit/>
            </a:bodyPr>
            <a:lstStyle/>
            <a:p>
              <a:r>
                <a:rPr lang="es-ES_tradnl" b="1" dirty="0">
                  <a:latin typeface="Arial" panose="020B0604020202020204" pitchFamily="34" charset="0"/>
                  <a:cs typeface="Arial" panose="020B0604020202020204" pitchFamily="34" charset="0"/>
                </a:rPr>
                <a:t>SEGURO</a:t>
              </a:r>
            </a:p>
            <a:p>
              <a:r>
                <a:rPr lang="es-ES_tradnl" dirty="0">
                  <a:latin typeface="Arial" panose="020B0604020202020204" pitchFamily="34" charset="0"/>
                  <a:cs typeface="Arial" panose="020B0604020202020204" pitchFamily="34" charset="0"/>
                </a:rPr>
                <a:t>¿Es seguro para el/la menor que usted vaya a su casa? ¿Es seguro para el/la menor reunirse por fuera de su casa?</a:t>
              </a:r>
            </a:p>
          </p:txBody>
        </p:sp>
        <p:sp>
          <p:nvSpPr>
            <p:cNvPr id="12" name="TextBox 11">
              <a:extLst>
                <a:ext uri="{FF2B5EF4-FFF2-40B4-BE49-F238E27FC236}">
                  <a16:creationId xmlns:a16="http://schemas.microsoft.com/office/drawing/2014/main" id="{352D5C06-5FA7-F7AA-E988-BF39370C1850}"/>
                </a:ext>
              </a:extLst>
            </p:cNvPr>
            <p:cNvSpPr txBox="1"/>
            <p:nvPr/>
          </p:nvSpPr>
          <p:spPr>
            <a:xfrm>
              <a:off x="4367551" y="1590928"/>
              <a:ext cx="3345469" cy="1477328"/>
            </a:xfrm>
            <a:prstGeom prst="rect">
              <a:avLst/>
            </a:prstGeom>
            <a:noFill/>
          </p:spPr>
          <p:txBody>
            <a:bodyPr wrap="square" rtlCol="0">
              <a:spAutoFit/>
            </a:bodyPr>
            <a:lstStyle/>
            <a:p>
              <a:r>
                <a:rPr lang="es-ES_tradnl" b="1" dirty="0">
                  <a:latin typeface="Arial" panose="020B0604020202020204" pitchFamily="34" charset="0"/>
                  <a:cs typeface="Arial" panose="020B0604020202020204" pitchFamily="34" charset="0"/>
                </a:rPr>
                <a:t>PRIVADO</a:t>
              </a:r>
            </a:p>
            <a:p>
              <a:r>
                <a:rPr lang="es-ES_tradnl" dirty="0">
                  <a:latin typeface="Arial" panose="020B0604020202020204" pitchFamily="34" charset="0"/>
                  <a:cs typeface="Arial" panose="020B0604020202020204" pitchFamily="34" charset="0"/>
                </a:rPr>
                <a:t>¿El espacio es privado? ¿alguien podría escuchar la conversación con el/la menor? </a:t>
              </a:r>
            </a:p>
          </p:txBody>
        </p:sp>
        <p:sp>
          <p:nvSpPr>
            <p:cNvPr id="16" name="TextBox 15">
              <a:extLst>
                <a:ext uri="{FF2B5EF4-FFF2-40B4-BE49-F238E27FC236}">
                  <a16:creationId xmlns:a16="http://schemas.microsoft.com/office/drawing/2014/main" id="{D8053932-2199-0B20-0612-88A64919B6CF}"/>
                </a:ext>
              </a:extLst>
            </p:cNvPr>
            <p:cNvSpPr txBox="1"/>
            <p:nvPr/>
          </p:nvSpPr>
          <p:spPr>
            <a:xfrm>
              <a:off x="8264144" y="1590928"/>
              <a:ext cx="3345469" cy="1754326"/>
            </a:xfrm>
            <a:prstGeom prst="rect">
              <a:avLst/>
            </a:prstGeom>
            <a:noFill/>
          </p:spPr>
          <p:txBody>
            <a:bodyPr wrap="square" rtlCol="0">
              <a:spAutoFit/>
            </a:bodyPr>
            <a:lstStyle/>
            <a:p>
              <a:r>
                <a:rPr lang="es-ES_tradnl" b="1" dirty="0">
                  <a:latin typeface="Arial" panose="020B0604020202020204" pitchFamily="34" charset="0"/>
                  <a:cs typeface="Arial" panose="020B0604020202020204" pitchFamily="34" charset="0"/>
                </a:rPr>
                <a:t>TRANQUILO</a:t>
              </a:r>
            </a:p>
            <a:p>
              <a:r>
                <a:rPr lang="es-ES_tradnl" dirty="0">
                  <a:latin typeface="Arial" panose="020B0604020202020204" pitchFamily="34" charset="0"/>
                  <a:cs typeface="Arial" panose="020B0604020202020204" pitchFamily="34" charset="0"/>
                </a:rPr>
                <a:t>¿El espacio es lo suficientemente tranquilo y apacible como para tener una conversación con el/la menor?</a:t>
              </a:r>
            </a:p>
          </p:txBody>
        </p:sp>
        <p:sp>
          <p:nvSpPr>
            <p:cNvPr id="20" name="TextBox 19">
              <a:extLst>
                <a:ext uri="{FF2B5EF4-FFF2-40B4-BE49-F238E27FC236}">
                  <a16:creationId xmlns:a16="http://schemas.microsoft.com/office/drawing/2014/main" id="{879E9B11-ED23-01E5-18BF-57151BD11BB2}"/>
                </a:ext>
              </a:extLst>
            </p:cNvPr>
            <p:cNvSpPr txBox="1"/>
            <p:nvPr/>
          </p:nvSpPr>
          <p:spPr>
            <a:xfrm>
              <a:off x="467664" y="3794668"/>
              <a:ext cx="3345469" cy="2308324"/>
            </a:xfrm>
            <a:prstGeom prst="rect">
              <a:avLst/>
            </a:prstGeom>
            <a:noFill/>
          </p:spPr>
          <p:txBody>
            <a:bodyPr wrap="square" rtlCol="0">
              <a:spAutoFit/>
            </a:bodyPr>
            <a:lstStyle/>
            <a:p>
              <a:r>
                <a:rPr lang="es-ES_tradnl" b="1" dirty="0">
                  <a:latin typeface="Arial" panose="020B0604020202020204" pitchFamily="34" charset="0"/>
                  <a:cs typeface="Arial" panose="020B0604020202020204" pitchFamily="34" charset="0"/>
                </a:rPr>
                <a:t>ACCESIBLE</a:t>
              </a:r>
            </a:p>
            <a:p>
              <a:r>
                <a:rPr lang="es-ES_tradnl" dirty="0">
                  <a:latin typeface="Arial" panose="020B0604020202020204" pitchFamily="34" charset="0"/>
                  <a:cs typeface="Arial" panose="020B0604020202020204" pitchFamily="34" charset="0"/>
                </a:rPr>
                <a:t>¿El/la menor y sus padres y/o cuidadores pueden acceder al espacio? ¿El lugar queda demasiado lejos o es demasiado costoso llegar ahí? ¿Tienen que pasar algún control?</a:t>
              </a:r>
            </a:p>
          </p:txBody>
        </p:sp>
        <p:sp>
          <p:nvSpPr>
            <p:cNvPr id="21" name="TextBox 20">
              <a:extLst>
                <a:ext uri="{FF2B5EF4-FFF2-40B4-BE49-F238E27FC236}">
                  <a16:creationId xmlns:a16="http://schemas.microsoft.com/office/drawing/2014/main" id="{8C85235C-A970-6D5C-9076-4E0BE3D736F8}"/>
                </a:ext>
              </a:extLst>
            </p:cNvPr>
            <p:cNvSpPr txBox="1"/>
            <p:nvPr/>
          </p:nvSpPr>
          <p:spPr>
            <a:xfrm>
              <a:off x="4225126" y="3719741"/>
              <a:ext cx="3646290" cy="2308324"/>
            </a:xfrm>
            <a:prstGeom prst="rect">
              <a:avLst/>
            </a:prstGeom>
            <a:noFill/>
          </p:spPr>
          <p:txBody>
            <a:bodyPr wrap="square" rtlCol="0">
              <a:spAutoFit/>
            </a:bodyPr>
            <a:lstStyle/>
            <a:p>
              <a:r>
                <a:rPr lang="es-ES_tradnl" b="1" dirty="0">
                  <a:latin typeface="Arial" panose="020B0604020202020204" pitchFamily="34" charset="0"/>
                  <a:cs typeface="Arial" panose="020B0604020202020204" pitchFamily="34" charset="0"/>
                </a:rPr>
                <a:t>CÓMODO Y ADAPTADO A LAS NECESIDADES DE NIÑOS/AS</a:t>
              </a:r>
            </a:p>
            <a:p>
              <a:r>
                <a:rPr lang="es-ES_tradnl" dirty="0">
                  <a:latin typeface="Arial" panose="020B0604020202020204" pitchFamily="34" charset="0"/>
                  <a:cs typeface="Arial" panose="020B0604020202020204" pitchFamily="34" charset="0"/>
                </a:rPr>
                <a:t>¿Disponemos de las instalaciones necesarias para que la/el menor se sienta cómodo/a? ¿Un niño o niña pequeño/a podría jugar en ese lugar con tranquilidad?  </a:t>
              </a:r>
            </a:p>
          </p:txBody>
        </p:sp>
        <p:sp>
          <p:nvSpPr>
            <p:cNvPr id="22" name="TextBox 21">
              <a:extLst>
                <a:ext uri="{FF2B5EF4-FFF2-40B4-BE49-F238E27FC236}">
                  <a16:creationId xmlns:a16="http://schemas.microsoft.com/office/drawing/2014/main" id="{0C558E65-2D5F-72A7-062C-13F44A243199}"/>
                </a:ext>
              </a:extLst>
            </p:cNvPr>
            <p:cNvSpPr txBox="1"/>
            <p:nvPr/>
          </p:nvSpPr>
          <p:spPr>
            <a:xfrm>
              <a:off x="8264144" y="3719741"/>
              <a:ext cx="3345469" cy="1477328"/>
            </a:xfrm>
            <a:prstGeom prst="rect">
              <a:avLst/>
            </a:prstGeom>
            <a:noFill/>
          </p:spPr>
          <p:txBody>
            <a:bodyPr wrap="square" rtlCol="0">
              <a:spAutoFit/>
            </a:bodyPr>
            <a:lstStyle/>
            <a:p>
              <a:r>
                <a:rPr lang="es-ES_tradnl" b="1">
                  <a:latin typeface="Arial" panose="020B0604020202020204" pitchFamily="34" charset="0"/>
                  <a:cs typeface="Arial" panose="020B0604020202020204" pitchFamily="34" charset="0"/>
                </a:rPr>
                <a:t>INCLUSIVO</a:t>
              </a:r>
            </a:p>
            <a:p>
              <a:r>
                <a:rPr lang="es-ES_tradnl">
                  <a:latin typeface="Arial" panose="020B0604020202020204" pitchFamily="34" charset="0"/>
                  <a:cs typeface="Arial" panose="020B0604020202020204" pitchFamily="34" charset="0"/>
                </a:rPr>
                <a:t>¿Existen barreras específicas que puedan excluir a los/as menores con discapacidad-es y que deban ser abordadas? </a:t>
              </a:r>
            </a:p>
          </p:txBody>
        </p:sp>
      </p:grpSp>
    </p:spTree>
    <p:extLst>
      <p:ext uri="{BB962C8B-B14F-4D97-AF65-F5344CB8AC3E}">
        <p14:creationId xmlns:p14="http://schemas.microsoft.com/office/powerpoint/2010/main" val="7282211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38353-F442-C5FF-D3B9-5FA7ABBD6CF0}"/>
              </a:ext>
            </a:extLst>
          </p:cNvPr>
          <p:cNvSpPr>
            <a:spLocks noGrp="1"/>
          </p:cNvSpPr>
          <p:nvPr>
            <p:ph type="title"/>
          </p:nvPr>
        </p:nvSpPr>
        <p:spPr/>
        <p:txBody>
          <a:bodyPr>
            <a:normAutofit/>
          </a:bodyPr>
          <a:lstStyle/>
          <a:p>
            <a:r>
              <a:rPr lang="es-ES_tradnl" i="1" dirty="0"/>
              <a:t>Quién </a:t>
            </a:r>
            <a:r>
              <a:rPr lang="es-ES_tradnl" dirty="0"/>
              <a:t>debe estar presente en la reunión</a:t>
            </a:r>
          </a:p>
        </p:txBody>
      </p:sp>
      <p:grpSp>
        <p:nvGrpSpPr>
          <p:cNvPr id="19" name="Group 18">
            <a:extLst>
              <a:ext uri="{FF2B5EF4-FFF2-40B4-BE49-F238E27FC236}">
                <a16:creationId xmlns:a16="http://schemas.microsoft.com/office/drawing/2014/main" id="{FF153979-A7FE-D36A-9484-F3FF67D3DFC1}"/>
              </a:ext>
            </a:extLst>
          </p:cNvPr>
          <p:cNvGrpSpPr/>
          <p:nvPr/>
        </p:nvGrpSpPr>
        <p:grpSpPr>
          <a:xfrm>
            <a:off x="10228983" y="337468"/>
            <a:ext cx="1587872" cy="1368854"/>
            <a:chOff x="10228983" y="337468"/>
            <a:chExt cx="1587872" cy="1368854"/>
          </a:xfrm>
        </p:grpSpPr>
        <p:sp>
          <p:nvSpPr>
            <p:cNvPr id="20" name="Hexagon 19">
              <a:extLst>
                <a:ext uri="{FF2B5EF4-FFF2-40B4-BE49-F238E27FC236}">
                  <a16:creationId xmlns:a16="http://schemas.microsoft.com/office/drawing/2014/main" id="{DA262F95-5331-A2FA-1CF1-18DF34B5239C}"/>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21" name="Group 20">
              <a:extLst>
                <a:ext uri="{FF2B5EF4-FFF2-40B4-BE49-F238E27FC236}">
                  <a16:creationId xmlns:a16="http://schemas.microsoft.com/office/drawing/2014/main" id="{681DD423-4040-C885-3F91-C8F07246ED76}"/>
                </a:ext>
              </a:extLst>
            </p:cNvPr>
            <p:cNvGrpSpPr/>
            <p:nvPr/>
          </p:nvGrpSpPr>
          <p:grpSpPr>
            <a:xfrm>
              <a:off x="10621771" y="762700"/>
              <a:ext cx="562136" cy="634675"/>
              <a:chOff x="760175" y="830142"/>
              <a:chExt cx="867619" cy="979579"/>
            </a:xfrm>
          </p:grpSpPr>
          <p:sp>
            <p:nvSpPr>
              <p:cNvPr id="25" name="Rectangle 24">
                <a:extLst>
                  <a:ext uri="{FF2B5EF4-FFF2-40B4-BE49-F238E27FC236}">
                    <a16:creationId xmlns:a16="http://schemas.microsoft.com/office/drawing/2014/main" id="{F3470646-17E3-2A06-02FE-CF5F06687C3D}"/>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44</a:t>
                </a:r>
              </a:p>
            </p:txBody>
          </p:sp>
          <p:sp>
            <p:nvSpPr>
              <p:cNvPr id="26" name="Rectangle 25">
                <a:extLst>
                  <a:ext uri="{FF2B5EF4-FFF2-40B4-BE49-F238E27FC236}">
                    <a16:creationId xmlns:a16="http://schemas.microsoft.com/office/drawing/2014/main" id="{6247AAC7-86C7-61EB-6780-9512631BD4D6}"/>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22" name="Group 21">
              <a:extLst>
                <a:ext uri="{FF2B5EF4-FFF2-40B4-BE49-F238E27FC236}">
                  <a16:creationId xmlns:a16="http://schemas.microsoft.com/office/drawing/2014/main" id="{CEB3BC71-627B-DFE1-E95D-8EF183A5CF60}"/>
                </a:ext>
              </a:extLst>
            </p:cNvPr>
            <p:cNvGrpSpPr/>
            <p:nvPr/>
          </p:nvGrpSpPr>
          <p:grpSpPr>
            <a:xfrm>
              <a:off x="11325415" y="762701"/>
              <a:ext cx="182192" cy="634674"/>
              <a:chOff x="2121762" y="2323619"/>
              <a:chExt cx="200378" cy="825210"/>
            </a:xfrm>
          </p:grpSpPr>
          <p:sp>
            <p:nvSpPr>
              <p:cNvPr id="23" name="Isosceles Triangle 22">
                <a:extLst>
                  <a:ext uri="{FF2B5EF4-FFF2-40B4-BE49-F238E27FC236}">
                    <a16:creationId xmlns:a16="http://schemas.microsoft.com/office/drawing/2014/main" id="{55F09B39-AADB-F42B-E0EC-D5E8577BE404}"/>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Rectangle 23">
                <a:extLst>
                  <a:ext uri="{FF2B5EF4-FFF2-40B4-BE49-F238E27FC236}">
                    <a16:creationId xmlns:a16="http://schemas.microsoft.com/office/drawing/2014/main" id="{9A9930EF-826E-B920-B392-5EBE49B3DB9B}"/>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
        <p:nvSpPr>
          <p:cNvPr id="27" name="Rectangle 26">
            <a:extLst>
              <a:ext uri="{FF2B5EF4-FFF2-40B4-BE49-F238E27FC236}">
                <a16:creationId xmlns:a16="http://schemas.microsoft.com/office/drawing/2014/main" id="{0C27DBF7-E89C-9D7A-0D7E-3AF9DDBF57D1}"/>
              </a:ext>
            </a:extLst>
          </p:cNvPr>
          <p:cNvSpPr/>
          <p:nvPr/>
        </p:nvSpPr>
        <p:spPr>
          <a:xfrm>
            <a:off x="1143000" y="3020250"/>
            <a:ext cx="2057602" cy="1541047"/>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400" dirty="0">
                <a:solidFill>
                  <a:schemeClr val="tx1"/>
                </a:solidFill>
                <a:latin typeface="Arial" panose="020B0604020202020204" pitchFamily="34" charset="0"/>
                <a:cs typeface="Arial" panose="020B0604020202020204" pitchFamily="34" charset="0"/>
              </a:rPr>
              <a:t>¿Padre y/o madre o cuidador?</a:t>
            </a:r>
          </a:p>
        </p:txBody>
      </p:sp>
      <p:sp>
        <p:nvSpPr>
          <p:cNvPr id="28" name="Rectangle 27">
            <a:extLst>
              <a:ext uri="{FF2B5EF4-FFF2-40B4-BE49-F238E27FC236}">
                <a16:creationId xmlns:a16="http://schemas.microsoft.com/office/drawing/2014/main" id="{E3772B8C-A680-1D03-360D-403588167B16}"/>
              </a:ext>
            </a:extLst>
          </p:cNvPr>
          <p:cNvSpPr/>
          <p:nvPr/>
        </p:nvSpPr>
        <p:spPr>
          <a:xfrm>
            <a:off x="4785260" y="2096472"/>
            <a:ext cx="2057602" cy="1541047"/>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400" dirty="0">
                <a:solidFill>
                  <a:schemeClr val="tx1"/>
                </a:solidFill>
                <a:latin typeface="Arial" panose="020B0604020202020204" pitchFamily="34" charset="0"/>
                <a:cs typeface="Arial" panose="020B0604020202020204" pitchFamily="34" charset="0"/>
              </a:rPr>
              <a:t>¿Otro adulto de confianza?</a:t>
            </a:r>
          </a:p>
        </p:txBody>
      </p:sp>
      <p:sp>
        <p:nvSpPr>
          <p:cNvPr id="29" name="Rectangle 28">
            <a:extLst>
              <a:ext uri="{FF2B5EF4-FFF2-40B4-BE49-F238E27FC236}">
                <a16:creationId xmlns:a16="http://schemas.microsoft.com/office/drawing/2014/main" id="{94BF12C5-C445-6157-BDBE-5D1ECF243D84}"/>
              </a:ext>
            </a:extLst>
          </p:cNvPr>
          <p:cNvSpPr/>
          <p:nvPr/>
        </p:nvSpPr>
        <p:spPr>
          <a:xfrm>
            <a:off x="4785260" y="4039784"/>
            <a:ext cx="2057602" cy="1541047"/>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400">
                <a:solidFill>
                  <a:schemeClr val="tx1"/>
                </a:solidFill>
                <a:latin typeface="Arial" panose="020B0604020202020204" pitchFamily="34" charset="0"/>
                <a:cs typeface="Arial" panose="020B0604020202020204" pitchFamily="34" charset="0"/>
              </a:rPr>
              <a:t>Conversación individual</a:t>
            </a:r>
          </a:p>
        </p:txBody>
      </p:sp>
      <p:sp>
        <p:nvSpPr>
          <p:cNvPr id="30" name="Rectangle 29">
            <a:extLst>
              <a:ext uri="{FF2B5EF4-FFF2-40B4-BE49-F238E27FC236}">
                <a16:creationId xmlns:a16="http://schemas.microsoft.com/office/drawing/2014/main" id="{AA894C1A-5A26-1688-A79E-A24FF49EA56D}"/>
              </a:ext>
            </a:extLst>
          </p:cNvPr>
          <p:cNvSpPr/>
          <p:nvPr/>
        </p:nvSpPr>
        <p:spPr>
          <a:xfrm>
            <a:off x="8094585" y="2096472"/>
            <a:ext cx="2057602" cy="1541047"/>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400" dirty="0">
                <a:solidFill>
                  <a:schemeClr val="tx1"/>
                </a:solidFill>
                <a:latin typeface="Arial" panose="020B0604020202020204" pitchFamily="34" charset="0"/>
                <a:cs typeface="Arial" panose="020B0604020202020204" pitchFamily="34" charset="0"/>
              </a:rPr>
              <a:t>Supervisor/a de gestión de casos</a:t>
            </a:r>
          </a:p>
        </p:txBody>
      </p:sp>
      <p:cxnSp>
        <p:nvCxnSpPr>
          <p:cNvPr id="34" name="Connector: Elbow 33">
            <a:extLst>
              <a:ext uri="{FF2B5EF4-FFF2-40B4-BE49-F238E27FC236}">
                <a16:creationId xmlns:a16="http://schemas.microsoft.com/office/drawing/2014/main" id="{E7497D56-84E1-C046-AC1D-9376FF844E47}"/>
              </a:ext>
            </a:extLst>
          </p:cNvPr>
          <p:cNvCxnSpPr>
            <a:cxnSpLocks/>
            <a:stCxn id="27" idx="3"/>
            <a:endCxn id="28" idx="1"/>
          </p:cNvCxnSpPr>
          <p:nvPr/>
        </p:nvCxnSpPr>
        <p:spPr>
          <a:xfrm flipV="1">
            <a:off x="3200602" y="2866996"/>
            <a:ext cx="1584658" cy="923778"/>
          </a:xfrm>
          <a:prstGeom prst="bentConnector3">
            <a:avLst/>
          </a:prstGeom>
          <a:ln w="5715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6" name="Connector: Elbow 35">
            <a:extLst>
              <a:ext uri="{FF2B5EF4-FFF2-40B4-BE49-F238E27FC236}">
                <a16:creationId xmlns:a16="http://schemas.microsoft.com/office/drawing/2014/main" id="{F22BCD26-62CF-4F3B-7658-E6AC92199377}"/>
              </a:ext>
            </a:extLst>
          </p:cNvPr>
          <p:cNvCxnSpPr>
            <a:cxnSpLocks/>
            <a:stCxn id="27" idx="3"/>
            <a:endCxn id="29" idx="1"/>
          </p:cNvCxnSpPr>
          <p:nvPr/>
        </p:nvCxnSpPr>
        <p:spPr>
          <a:xfrm>
            <a:off x="3200602" y="3790774"/>
            <a:ext cx="1584658" cy="1019534"/>
          </a:xfrm>
          <a:prstGeom prst="bentConnector3">
            <a:avLst/>
          </a:prstGeom>
          <a:ln w="5715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29F2A948-0F29-9A3D-89C3-285A67FC39E5}"/>
              </a:ext>
            </a:extLst>
          </p:cNvPr>
          <p:cNvSpPr txBox="1"/>
          <p:nvPr/>
        </p:nvSpPr>
        <p:spPr>
          <a:xfrm>
            <a:off x="3291891" y="3361281"/>
            <a:ext cx="701040" cy="369332"/>
          </a:xfrm>
          <a:prstGeom prst="rect">
            <a:avLst/>
          </a:prstGeom>
          <a:noFill/>
        </p:spPr>
        <p:txBody>
          <a:bodyPr wrap="square">
            <a:spAutoFit/>
          </a:bodyPr>
          <a:lstStyle/>
          <a:p>
            <a:r>
              <a:rPr lang="es-ES_tradnl" sz="1800" b="1">
                <a:solidFill>
                  <a:schemeClr val="accent3">
                    <a:lumMod val="75000"/>
                  </a:schemeClr>
                </a:solidFill>
                <a:latin typeface="Arial" panose="020B0604020202020204" pitchFamily="34" charset="0"/>
                <a:cs typeface="Arial" panose="020B0604020202020204" pitchFamily="34" charset="0"/>
              </a:rPr>
              <a:t>NO</a:t>
            </a:r>
            <a:endParaRPr lang="es-ES_tradnl" b="1">
              <a:solidFill>
                <a:schemeClr val="accent3">
                  <a:lumMod val="75000"/>
                </a:schemeClr>
              </a:solidFill>
            </a:endParaRPr>
          </a:p>
        </p:txBody>
      </p:sp>
      <p:cxnSp>
        <p:nvCxnSpPr>
          <p:cNvPr id="46" name="Straight Arrow Connector 45">
            <a:extLst>
              <a:ext uri="{FF2B5EF4-FFF2-40B4-BE49-F238E27FC236}">
                <a16:creationId xmlns:a16="http://schemas.microsoft.com/office/drawing/2014/main" id="{A8129FE9-20AD-8980-7780-CA0602558E06}"/>
              </a:ext>
            </a:extLst>
          </p:cNvPr>
          <p:cNvCxnSpPr>
            <a:stCxn id="28" idx="3"/>
            <a:endCxn id="30" idx="1"/>
          </p:cNvCxnSpPr>
          <p:nvPr/>
        </p:nvCxnSpPr>
        <p:spPr>
          <a:xfrm>
            <a:off x="6842862" y="2866996"/>
            <a:ext cx="1251723" cy="0"/>
          </a:xfrm>
          <a:prstGeom prst="straightConnector1">
            <a:avLst/>
          </a:prstGeom>
          <a:ln w="5715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204AFDDF-80CE-7AF4-0B30-473F6F5EA216}"/>
              </a:ext>
            </a:extLst>
          </p:cNvPr>
          <p:cNvSpPr txBox="1"/>
          <p:nvPr/>
        </p:nvSpPr>
        <p:spPr>
          <a:xfrm>
            <a:off x="7170623" y="2497663"/>
            <a:ext cx="701040" cy="369332"/>
          </a:xfrm>
          <a:prstGeom prst="rect">
            <a:avLst/>
          </a:prstGeom>
          <a:noFill/>
        </p:spPr>
        <p:txBody>
          <a:bodyPr wrap="square">
            <a:spAutoFit/>
          </a:bodyPr>
          <a:lstStyle/>
          <a:p>
            <a:r>
              <a:rPr lang="es-ES_tradnl" sz="1800" b="1">
                <a:solidFill>
                  <a:schemeClr val="accent3">
                    <a:lumMod val="75000"/>
                  </a:schemeClr>
                </a:solidFill>
                <a:latin typeface="Arial" panose="020B0604020202020204" pitchFamily="34" charset="0"/>
                <a:cs typeface="Arial" panose="020B0604020202020204" pitchFamily="34" charset="0"/>
              </a:rPr>
              <a:t>NO</a:t>
            </a:r>
            <a:endParaRPr lang="es-ES_tradnl" b="1">
              <a:solidFill>
                <a:schemeClr val="accent3">
                  <a:lumMod val="75000"/>
                </a:schemeClr>
              </a:solidFill>
            </a:endParaRPr>
          </a:p>
        </p:txBody>
      </p:sp>
    </p:spTree>
    <p:extLst>
      <p:ext uri="{BB962C8B-B14F-4D97-AF65-F5344CB8AC3E}">
        <p14:creationId xmlns:p14="http://schemas.microsoft.com/office/powerpoint/2010/main" val="14361188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1" name="Title 72">
            <a:extLst>
              <a:ext uri="{FF2B5EF4-FFF2-40B4-BE49-F238E27FC236}">
                <a16:creationId xmlns:a16="http://schemas.microsoft.com/office/drawing/2014/main" id="{AFD9B66F-59C4-13ED-24FB-A82D805D3EA6}"/>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endParaRPr lang="es-ES_tradnl" sz="5400" b="1" dirty="0">
              <a:solidFill>
                <a:schemeClr val="bg1">
                  <a:lumMod val="75000"/>
                </a:schemeClr>
              </a:solidFill>
            </a:endParaRPr>
          </a:p>
        </p:txBody>
      </p:sp>
    </p:spTree>
    <p:extLst>
      <p:ext uri="{BB962C8B-B14F-4D97-AF65-F5344CB8AC3E}">
        <p14:creationId xmlns:p14="http://schemas.microsoft.com/office/powerpoint/2010/main" val="41495156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0E82A-585F-921C-4B7D-D40BD809BD8E}"/>
              </a:ext>
            </a:extLst>
          </p:cNvPr>
          <p:cNvSpPr>
            <a:spLocks noGrp="1"/>
          </p:cNvSpPr>
          <p:nvPr>
            <p:ph type="title"/>
          </p:nvPr>
        </p:nvSpPr>
        <p:spPr/>
        <p:txBody>
          <a:bodyPr>
            <a:normAutofit/>
          </a:bodyPr>
          <a:lstStyle/>
          <a:p>
            <a:r>
              <a:rPr lang="es-ES_tradnl" i="1" dirty="0"/>
              <a:t>Qué </a:t>
            </a:r>
            <a:r>
              <a:rPr lang="es-ES_tradnl" dirty="0"/>
              <a:t>información </a:t>
            </a:r>
            <a:r>
              <a:rPr lang="es-ES_tradnl" i="1" dirty="0"/>
              <a:t>documentar y cómo hacerlo</a:t>
            </a:r>
            <a:endParaRPr lang="es-ES_tradnl" dirty="0"/>
          </a:p>
        </p:txBody>
      </p:sp>
      <p:sp>
        <p:nvSpPr>
          <p:cNvPr id="18" name="TextBox 17">
            <a:extLst>
              <a:ext uri="{FF2B5EF4-FFF2-40B4-BE49-F238E27FC236}">
                <a16:creationId xmlns:a16="http://schemas.microsoft.com/office/drawing/2014/main" id="{34B7B0C8-C7D6-C28A-6A10-E7A286AB5291}"/>
              </a:ext>
            </a:extLst>
          </p:cNvPr>
          <p:cNvSpPr txBox="1"/>
          <p:nvPr/>
        </p:nvSpPr>
        <p:spPr>
          <a:xfrm>
            <a:off x="930395" y="1937485"/>
            <a:ext cx="4726808" cy="1200329"/>
          </a:xfrm>
          <a:prstGeom prst="rect">
            <a:avLst/>
          </a:prstGeom>
          <a:noFill/>
        </p:spPr>
        <p:txBody>
          <a:bodyPr wrap="square">
            <a:spAutoFit/>
          </a:bodyPr>
          <a:lstStyle/>
          <a:p>
            <a:pPr algn="ctr"/>
            <a:r>
              <a:rPr lang="es-ES_tradnl" sz="2400" dirty="0">
                <a:solidFill>
                  <a:schemeClr val="tx1"/>
                </a:solidFill>
                <a:latin typeface="Arial" panose="020B0604020202020204" pitchFamily="34" charset="0"/>
                <a:cs typeface="Arial" panose="020B0604020202020204" pitchFamily="34" charset="0"/>
              </a:rPr>
              <a:t>La información que recopilemos durante la reunión puede ser personal y confidencial</a:t>
            </a:r>
          </a:p>
        </p:txBody>
      </p:sp>
      <p:sp>
        <p:nvSpPr>
          <p:cNvPr id="20" name="TextBox 19">
            <a:extLst>
              <a:ext uri="{FF2B5EF4-FFF2-40B4-BE49-F238E27FC236}">
                <a16:creationId xmlns:a16="http://schemas.microsoft.com/office/drawing/2014/main" id="{4900ACC2-4DDA-779A-0736-8CBCE6CA2C96}"/>
              </a:ext>
            </a:extLst>
          </p:cNvPr>
          <p:cNvSpPr txBox="1"/>
          <p:nvPr/>
        </p:nvSpPr>
        <p:spPr>
          <a:xfrm>
            <a:off x="6345495" y="1677665"/>
            <a:ext cx="5008305" cy="1569660"/>
          </a:xfrm>
          <a:prstGeom prst="rect">
            <a:avLst/>
          </a:prstGeom>
          <a:noFill/>
        </p:spPr>
        <p:txBody>
          <a:bodyPr wrap="square">
            <a:spAutoFit/>
          </a:bodyPr>
          <a:lstStyle/>
          <a:p>
            <a:pPr algn="ctr"/>
            <a:r>
              <a:rPr lang="es-ES_tradnl" sz="2400" dirty="0">
                <a:solidFill>
                  <a:schemeClr val="tx1"/>
                </a:solidFill>
                <a:latin typeface="Arial" panose="020B0604020202020204" pitchFamily="34" charset="0"/>
                <a:cs typeface="Arial" panose="020B0604020202020204" pitchFamily="34" charset="0"/>
              </a:rPr>
              <a:t>Se debe recopilar y documentar información objetiva con </a:t>
            </a:r>
            <a:r>
              <a:rPr lang="es-ES_tradnl" sz="2400" b="1" dirty="0">
                <a:solidFill>
                  <a:schemeClr val="tx1"/>
                </a:solidFill>
                <a:latin typeface="Arial" panose="020B0604020202020204" pitchFamily="34" charset="0"/>
                <a:cs typeface="Arial" panose="020B0604020202020204" pitchFamily="34" charset="0"/>
              </a:rPr>
              <a:t>cuidado, respeto, de forma segura y centrada en el/la menor</a:t>
            </a:r>
          </a:p>
        </p:txBody>
      </p:sp>
      <p:grpSp>
        <p:nvGrpSpPr>
          <p:cNvPr id="22" name="Google Shape;314;p4">
            <a:extLst>
              <a:ext uri="{FF2B5EF4-FFF2-40B4-BE49-F238E27FC236}">
                <a16:creationId xmlns:a16="http://schemas.microsoft.com/office/drawing/2014/main" id="{489B1F21-411E-8385-BBCA-0BC7ED94B338}"/>
              </a:ext>
            </a:extLst>
          </p:cNvPr>
          <p:cNvGrpSpPr/>
          <p:nvPr/>
        </p:nvGrpSpPr>
        <p:grpSpPr>
          <a:xfrm>
            <a:off x="2366773" y="3670407"/>
            <a:ext cx="1682713" cy="2064919"/>
            <a:chOff x="3400707" y="1772174"/>
            <a:chExt cx="3124628" cy="3737192"/>
          </a:xfrm>
          <a:solidFill>
            <a:schemeClr val="accent3">
              <a:lumMod val="75000"/>
            </a:schemeClr>
          </a:solidFill>
        </p:grpSpPr>
        <p:sp>
          <p:nvSpPr>
            <p:cNvPr id="26" name="Google Shape;315;p4">
              <a:extLst>
                <a:ext uri="{FF2B5EF4-FFF2-40B4-BE49-F238E27FC236}">
                  <a16:creationId xmlns:a16="http://schemas.microsoft.com/office/drawing/2014/main" id="{E8727B7B-A041-8440-BAAC-A5977568B184}"/>
                </a:ext>
              </a:extLst>
            </p:cNvPr>
            <p:cNvSpPr/>
            <p:nvPr/>
          </p:nvSpPr>
          <p:spPr>
            <a:xfrm>
              <a:off x="3400707" y="2359766"/>
              <a:ext cx="1412240" cy="141224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27" name="Google Shape;317;p4">
              <a:extLst>
                <a:ext uri="{FF2B5EF4-FFF2-40B4-BE49-F238E27FC236}">
                  <a16:creationId xmlns:a16="http://schemas.microsoft.com/office/drawing/2014/main" id="{DB2BE007-F6E3-1523-EBC2-D7054F76B38E}"/>
                </a:ext>
              </a:extLst>
            </p:cNvPr>
            <p:cNvSpPr/>
            <p:nvPr/>
          </p:nvSpPr>
          <p:spPr>
            <a:xfrm>
              <a:off x="3400707" y="4048152"/>
              <a:ext cx="1335891" cy="1461214"/>
            </a:xfrm>
            <a:prstGeom prst="round2SameRect">
              <a:avLst>
                <a:gd name="adj1" fmla="val 50000"/>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28" name="Google Shape;319;p4">
              <a:extLst>
                <a:ext uri="{FF2B5EF4-FFF2-40B4-BE49-F238E27FC236}">
                  <a16:creationId xmlns:a16="http://schemas.microsoft.com/office/drawing/2014/main" id="{A58ED701-4625-6CA8-71D3-7698DEA5906A}"/>
                </a:ext>
              </a:extLst>
            </p:cNvPr>
            <p:cNvSpPr/>
            <p:nvPr/>
          </p:nvSpPr>
          <p:spPr>
            <a:xfrm>
              <a:off x="4351096" y="2702772"/>
              <a:ext cx="771005" cy="771004"/>
            </a:xfrm>
            <a:prstGeom prst="chord">
              <a:avLst>
                <a:gd name="adj1" fmla="val 2700000"/>
                <a:gd name="adj2" fmla="val 9734345"/>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29" name="Google Shape;321;p4">
              <a:extLst>
                <a:ext uri="{FF2B5EF4-FFF2-40B4-BE49-F238E27FC236}">
                  <a16:creationId xmlns:a16="http://schemas.microsoft.com/office/drawing/2014/main" id="{B9D2E692-234D-EF5B-1A92-1C29AADA6F96}"/>
                </a:ext>
              </a:extLst>
            </p:cNvPr>
            <p:cNvSpPr/>
            <p:nvPr/>
          </p:nvSpPr>
          <p:spPr>
            <a:xfrm>
              <a:off x="5001335" y="1772174"/>
              <a:ext cx="1524000" cy="1175183"/>
            </a:xfrm>
            <a:prstGeom prst="wedgeRoundRectCallou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grpSp>
      <p:grpSp>
        <p:nvGrpSpPr>
          <p:cNvPr id="40" name="Group 39">
            <a:extLst>
              <a:ext uri="{FF2B5EF4-FFF2-40B4-BE49-F238E27FC236}">
                <a16:creationId xmlns:a16="http://schemas.microsoft.com/office/drawing/2014/main" id="{64364AC4-6390-0859-F1F1-779165ED8C86}"/>
              </a:ext>
            </a:extLst>
          </p:cNvPr>
          <p:cNvGrpSpPr/>
          <p:nvPr/>
        </p:nvGrpSpPr>
        <p:grpSpPr>
          <a:xfrm>
            <a:off x="6892569" y="3776062"/>
            <a:ext cx="3646058" cy="2191191"/>
            <a:chOff x="6810926" y="3510188"/>
            <a:chExt cx="4088462" cy="2457065"/>
          </a:xfrm>
        </p:grpSpPr>
        <p:sp>
          <p:nvSpPr>
            <p:cNvPr id="30" name="Rectangle: Single Corner Snipped 29">
              <a:extLst>
                <a:ext uri="{FF2B5EF4-FFF2-40B4-BE49-F238E27FC236}">
                  <a16:creationId xmlns:a16="http://schemas.microsoft.com/office/drawing/2014/main" id="{662AD259-BEE4-86DB-8A68-3F1862E19E7C}"/>
                </a:ext>
              </a:extLst>
            </p:cNvPr>
            <p:cNvSpPr/>
            <p:nvPr/>
          </p:nvSpPr>
          <p:spPr>
            <a:xfrm rot="20305618">
              <a:off x="7260773" y="3510188"/>
              <a:ext cx="1763485" cy="2008414"/>
            </a:xfrm>
            <a:prstGeom prst="snip1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1" name="Rectangle 30">
              <a:extLst>
                <a:ext uri="{FF2B5EF4-FFF2-40B4-BE49-F238E27FC236}">
                  <a16:creationId xmlns:a16="http://schemas.microsoft.com/office/drawing/2014/main" id="{A0139614-209C-5CFA-6990-D0987FB558E3}"/>
                </a:ext>
              </a:extLst>
            </p:cNvPr>
            <p:cNvSpPr/>
            <p:nvPr/>
          </p:nvSpPr>
          <p:spPr>
            <a:xfrm>
              <a:off x="6810926" y="4610596"/>
              <a:ext cx="4088462" cy="1356657"/>
            </a:xfrm>
            <a:prstGeom prst="rect">
              <a:avLst/>
            </a:prstGeom>
            <a:solidFill>
              <a:schemeClr val="accent3">
                <a:lumMod val="75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7" name="Google Shape;321;p4">
              <a:extLst>
                <a:ext uri="{FF2B5EF4-FFF2-40B4-BE49-F238E27FC236}">
                  <a16:creationId xmlns:a16="http://schemas.microsoft.com/office/drawing/2014/main" id="{1300043D-BD0D-6F80-9160-238F4E902D6A}"/>
                </a:ext>
              </a:extLst>
            </p:cNvPr>
            <p:cNvSpPr/>
            <p:nvPr/>
          </p:nvSpPr>
          <p:spPr>
            <a:xfrm rot="20422007">
              <a:off x="8125034" y="3954372"/>
              <a:ext cx="492898" cy="389963"/>
            </a:xfrm>
            <a:prstGeom prst="wedgeRoundRectCallout">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38" name="Google Shape;321;p4">
              <a:extLst>
                <a:ext uri="{FF2B5EF4-FFF2-40B4-BE49-F238E27FC236}">
                  <a16:creationId xmlns:a16="http://schemas.microsoft.com/office/drawing/2014/main" id="{B2616CD7-778C-4BD9-0260-C56BCC2F5B99}"/>
                </a:ext>
              </a:extLst>
            </p:cNvPr>
            <p:cNvSpPr/>
            <p:nvPr/>
          </p:nvSpPr>
          <p:spPr>
            <a:xfrm rot="20422007">
              <a:off x="7421065" y="3923791"/>
              <a:ext cx="492898" cy="389963"/>
            </a:xfrm>
            <a:prstGeom prst="wedgeRoundRectCallout">
              <a:avLst>
                <a:gd name="adj1" fmla="val 18500"/>
                <a:gd name="adj2" fmla="val 64479"/>
                <a:gd name="adj3" fmla="val 16667"/>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39" name="Rectangle 38">
              <a:extLst>
                <a:ext uri="{FF2B5EF4-FFF2-40B4-BE49-F238E27FC236}">
                  <a16:creationId xmlns:a16="http://schemas.microsoft.com/office/drawing/2014/main" id="{49B6533A-199C-F1F4-5E25-C04864EAA31E}"/>
                </a:ext>
              </a:extLst>
            </p:cNvPr>
            <p:cNvSpPr/>
            <p:nvPr/>
          </p:nvSpPr>
          <p:spPr>
            <a:xfrm>
              <a:off x="8371483" y="5232137"/>
              <a:ext cx="960243" cy="1648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Tree>
    <p:extLst>
      <p:ext uri="{BB962C8B-B14F-4D97-AF65-F5344CB8AC3E}">
        <p14:creationId xmlns:p14="http://schemas.microsoft.com/office/powerpoint/2010/main" val="14817867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Oval 44">
            <a:extLst>
              <a:ext uri="{FF2B5EF4-FFF2-40B4-BE49-F238E27FC236}">
                <a16:creationId xmlns:a16="http://schemas.microsoft.com/office/drawing/2014/main" id="{77287E87-479D-D468-80AE-88C5ED8CCD11}"/>
              </a:ext>
            </a:extLst>
          </p:cNvPr>
          <p:cNvSpPr/>
          <p:nvPr/>
        </p:nvSpPr>
        <p:spPr>
          <a:xfrm flipH="1">
            <a:off x="5272876" y="1613795"/>
            <a:ext cx="4443656" cy="4443656"/>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a:extLst>
              <a:ext uri="{FF2B5EF4-FFF2-40B4-BE49-F238E27FC236}">
                <a16:creationId xmlns:a16="http://schemas.microsoft.com/office/drawing/2014/main" id="{BF1C7D15-3C49-553B-02BF-7B0F016B0E26}"/>
              </a:ext>
            </a:extLst>
          </p:cNvPr>
          <p:cNvSpPr/>
          <p:nvPr/>
        </p:nvSpPr>
        <p:spPr>
          <a:xfrm flipH="1">
            <a:off x="3453826" y="3776370"/>
            <a:ext cx="1212972" cy="1212972"/>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7">
            <a:extLst>
              <a:ext uri="{FF2B5EF4-FFF2-40B4-BE49-F238E27FC236}">
                <a16:creationId xmlns:a16="http://schemas.microsoft.com/office/drawing/2014/main" id="{726B60B8-EC45-46AB-BEC5-70BAA73B7000}"/>
              </a:ext>
            </a:extLst>
          </p:cNvPr>
          <p:cNvGrpSpPr/>
          <p:nvPr/>
        </p:nvGrpSpPr>
        <p:grpSpPr>
          <a:xfrm>
            <a:off x="2405707" y="2700800"/>
            <a:ext cx="1945913" cy="2554870"/>
            <a:chOff x="4136464" y="1683432"/>
            <a:chExt cx="3102257" cy="3993468"/>
          </a:xfrm>
          <a:solidFill>
            <a:schemeClr val="accent3">
              <a:lumMod val="75000"/>
            </a:schemeClr>
          </a:solidFill>
        </p:grpSpPr>
        <p:sp>
          <p:nvSpPr>
            <p:cNvPr id="10" name="Round Same Side Corner Rectangle 3">
              <a:extLst>
                <a:ext uri="{FF2B5EF4-FFF2-40B4-BE49-F238E27FC236}">
                  <a16:creationId xmlns:a16="http://schemas.microsoft.com/office/drawing/2014/main" id="{91034049-6E84-48B9-93BA-5DE6E318B087}"/>
                </a:ext>
              </a:extLst>
            </p:cNvPr>
            <p:cNvSpPr/>
            <p:nvPr/>
          </p:nvSpPr>
          <p:spPr>
            <a:xfrm>
              <a:off x="4857443" y="3002034"/>
              <a:ext cx="1224623" cy="2674866"/>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Oval 10">
              <a:extLst>
                <a:ext uri="{FF2B5EF4-FFF2-40B4-BE49-F238E27FC236}">
                  <a16:creationId xmlns:a16="http://schemas.microsoft.com/office/drawing/2014/main" id="{A86ABFBF-B986-46C5-AEAA-341D2D1ACFA2}"/>
                </a:ext>
              </a:extLst>
            </p:cNvPr>
            <p:cNvSpPr/>
            <p:nvPr/>
          </p:nvSpPr>
          <p:spPr>
            <a:xfrm>
              <a:off x="4857457" y="1683432"/>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2" name="Group 11">
              <a:extLst>
                <a:ext uri="{FF2B5EF4-FFF2-40B4-BE49-F238E27FC236}">
                  <a16:creationId xmlns:a16="http://schemas.microsoft.com/office/drawing/2014/main" id="{7BB60BD0-3469-470C-911E-AC6A668F1EAC}"/>
                </a:ext>
              </a:extLst>
            </p:cNvPr>
            <p:cNvGrpSpPr/>
            <p:nvPr/>
          </p:nvGrpSpPr>
          <p:grpSpPr>
            <a:xfrm rot="21105829" flipH="1">
              <a:off x="5888792" y="3262923"/>
              <a:ext cx="564104" cy="1525212"/>
              <a:chOff x="7916671" y="3937945"/>
              <a:chExt cx="553322" cy="1525212"/>
            </a:xfrm>
            <a:grpFill/>
          </p:grpSpPr>
          <p:sp>
            <p:nvSpPr>
              <p:cNvPr id="22" name="Round Same Side Corner Rectangle 25">
                <a:extLst>
                  <a:ext uri="{FF2B5EF4-FFF2-40B4-BE49-F238E27FC236}">
                    <a16:creationId xmlns:a16="http://schemas.microsoft.com/office/drawing/2014/main" id="{D135A786-8E0A-46E1-973E-BFE3345FDB65}"/>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Oval 22">
                <a:extLst>
                  <a:ext uri="{FF2B5EF4-FFF2-40B4-BE49-F238E27FC236}">
                    <a16:creationId xmlns:a16="http://schemas.microsoft.com/office/drawing/2014/main" id="{B6FC7E44-BC2E-4FAE-971A-128DF9F53217}"/>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9" name="Rectangle: Single Corner Snipped 18">
              <a:extLst>
                <a:ext uri="{FF2B5EF4-FFF2-40B4-BE49-F238E27FC236}">
                  <a16:creationId xmlns:a16="http://schemas.microsoft.com/office/drawing/2014/main" id="{613EAADC-6434-4458-984B-F046D27620AA}"/>
                </a:ext>
              </a:extLst>
            </p:cNvPr>
            <p:cNvSpPr/>
            <p:nvPr/>
          </p:nvSpPr>
          <p:spPr>
            <a:xfrm rot="1906663">
              <a:off x="6406396" y="3823994"/>
              <a:ext cx="832325" cy="1083079"/>
            </a:xfrm>
            <a:prstGeom prst="snip1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5" name="Group 14">
              <a:extLst>
                <a:ext uri="{FF2B5EF4-FFF2-40B4-BE49-F238E27FC236}">
                  <a16:creationId xmlns:a16="http://schemas.microsoft.com/office/drawing/2014/main" id="{35450029-C05B-44AF-8F1A-E98D48CCAE06}"/>
                </a:ext>
              </a:extLst>
            </p:cNvPr>
            <p:cNvGrpSpPr/>
            <p:nvPr/>
          </p:nvGrpSpPr>
          <p:grpSpPr>
            <a:xfrm rot="2000857">
              <a:off x="4136464" y="2830876"/>
              <a:ext cx="1396487" cy="1708760"/>
              <a:chOff x="1030939" y="3462441"/>
              <a:chExt cx="1046313" cy="1280283"/>
            </a:xfrm>
            <a:grpFill/>
          </p:grpSpPr>
          <p:sp>
            <p:nvSpPr>
              <p:cNvPr id="16" name="Round Same Side Corner Rectangle 25">
                <a:extLst>
                  <a:ext uri="{FF2B5EF4-FFF2-40B4-BE49-F238E27FC236}">
                    <a16:creationId xmlns:a16="http://schemas.microsoft.com/office/drawing/2014/main" id="{FB9FA356-669C-4420-B25A-0E9A9422B7B1}"/>
                  </a:ext>
                </a:extLst>
              </p:cNvPr>
              <p:cNvSpPr/>
              <p:nvPr/>
            </p:nvSpPr>
            <p:spPr>
              <a:xfrm rot="6082202" flipH="1">
                <a:off x="1212938" y="4093491"/>
                <a:ext cx="301512" cy="665509"/>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Oval 16">
                <a:extLst>
                  <a:ext uri="{FF2B5EF4-FFF2-40B4-BE49-F238E27FC236}">
                    <a16:creationId xmlns:a16="http://schemas.microsoft.com/office/drawing/2014/main" id="{0A980393-5460-47E3-A962-1D9614F08D88}"/>
                  </a:ext>
                </a:extLst>
              </p:cNvPr>
              <p:cNvSpPr/>
              <p:nvPr/>
            </p:nvSpPr>
            <p:spPr>
              <a:xfrm rot="17268569" flipH="1">
                <a:off x="1720661" y="4386132"/>
                <a:ext cx="360032" cy="35315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Round Same Side Corner Rectangle 25">
                <a:extLst>
                  <a:ext uri="{FF2B5EF4-FFF2-40B4-BE49-F238E27FC236}">
                    <a16:creationId xmlns:a16="http://schemas.microsoft.com/office/drawing/2014/main" id="{251399A8-D27E-4AAE-B4CA-0FDE873FCD71}"/>
                  </a:ext>
                </a:extLst>
              </p:cNvPr>
              <p:cNvSpPr/>
              <p:nvPr/>
            </p:nvSpPr>
            <p:spPr>
              <a:xfrm rot="12691702" flipH="1">
                <a:off x="1241816" y="3462441"/>
                <a:ext cx="306552" cy="112192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4" name="Group 3">
            <a:extLst>
              <a:ext uri="{FF2B5EF4-FFF2-40B4-BE49-F238E27FC236}">
                <a16:creationId xmlns:a16="http://schemas.microsoft.com/office/drawing/2014/main" id="{2EC20A9C-1591-B2EA-AF99-DC5FFABCFD57}"/>
              </a:ext>
            </a:extLst>
          </p:cNvPr>
          <p:cNvGrpSpPr/>
          <p:nvPr/>
        </p:nvGrpSpPr>
        <p:grpSpPr>
          <a:xfrm>
            <a:off x="10228983" y="337468"/>
            <a:ext cx="1587872" cy="1368854"/>
            <a:chOff x="10228983" y="337468"/>
            <a:chExt cx="1587872" cy="1368854"/>
          </a:xfrm>
        </p:grpSpPr>
        <p:sp>
          <p:nvSpPr>
            <p:cNvPr id="27" name="Hexagon 26">
              <a:extLst>
                <a:ext uri="{FF2B5EF4-FFF2-40B4-BE49-F238E27FC236}">
                  <a16:creationId xmlns:a16="http://schemas.microsoft.com/office/drawing/2014/main" id="{16DA2E2B-06E8-4113-EC6C-CD578627596A}"/>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31" name="Group 30">
              <a:extLst>
                <a:ext uri="{FF2B5EF4-FFF2-40B4-BE49-F238E27FC236}">
                  <a16:creationId xmlns:a16="http://schemas.microsoft.com/office/drawing/2014/main" id="{8DBA1197-C096-4EAF-204A-952EAEB896F5}"/>
                </a:ext>
              </a:extLst>
            </p:cNvPr>
            <p:cNvGrpSpPr/>
            <p:nvPr/>
          </p:nvGrpSpPr>
          <p:grpSpPr>
            <a:xfrm>
              <a:off x="10621771" y="762700"/>
              <a:ext cx="562136" cy="634675"/>
              <a:chOff x="760175" y="830142"/>
              <a:chExt cx="867619" cy="979579"/>
            </a:xfrm>
          </p:grpSpPr>
          <p:sp>
            <p:nvSpPr>
              <p:cNvPr id="38" name="Rectangle 37">
                <a:extLst>
                  <a:ext uri="{FF2B5EF4-FFF2-40B4-BE49-F238E27FC236}">
                    <a16:creationId xmlns:a16="http://schemas.microsoft.com/office/drawing/2014/main" id="{126FC0C2-910F-9255-2356-07DE2A4EDEEF}"/>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45</a:t>
                </a:r>
              </a:p>
            </p:txBody>
          </p:sp>
          <p:sp>
            <p:nvSpPr>
              <p:cNvPr id="39" name="Rectangle 38">
                <a:extLst>
                  <a:ext uri="{FF2B5EF4-FFF2-40B4-BE49-F238E27FC236}">
                    <a16:creationId xmlns:a16="http://schemas.microsoft.com/office/drawing/2014/main" id="{92E1C80F-CA2A-7274-773F-FD9C369B20A2}"/>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5" name="Group 34">
              <a:extLst>
                <a:ext uri="{FF2B5EF4-FFF2-40B4-BE49-F238E27FC236}">
                  <a16:creationId xmlns:a16="http://schemas.microsoft.com/office/drawing/2014/main" id="{51BBCFD3-924F-22B0-5F15-C11AA1852DD2}"/>
                </a:ext>
              </a:extLst>
            </p:cNvPr>
            <p:cNvGrpSpPr/>
            <p:nvPr/>
          </p:nvGrpSpPr>
          <p:grpSpPr>
            <a:xfrm>
              <a:off x="11325415" y="762701"/>
              <a:ext cx="182192" cy="634674"/>
              <a:chOff x="2121762" y="2323619"/>
              <a:chExt cx="200378" cy="825210"/>
            </a:xfrm>
          </p:grpSpPr>
          <p:sp>
            <p:nvSpPr>
              <p:cNvPr id="36" name="Isosceles Triangle 35">
                <a:extLst>
                  <a:ext uri="{FF2B5EF4-FFF2-40B4-BE49-F238E27FC236}">
                    <a16:creationId xmlns:a16="http://schemas.microsoft.com/office/drawing/2014/main" id="{5EBE6199-DAD6-1172-2808-31DDE266B2E4}"/>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7" name="Rectangle 36">
                <a:extLst>
                  <a:ext uri="{FF2B5EF4-FFF2-40B4-BE49-F238E27FC236}">
                    <a16:creationId xmlns:a16="http://schemas.microsoft.com/office/drawing/2014/main" id="{BC0B115E-346C-FA58-4243-5A762241C708}"/>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41" name="Rectangle: Single Corner Snipped 40">
            <a:extLst>
              <a:ext uri="{FF2B5EF4-FFF2-40B4-BE49-F238E27FC236}">
                <a16:creationId xmlns:a16="http://schemas.microsoft.com/office/drawing/2014/main" id="{A92079AB-B183-930B-36CC-7F61A2F278BB}"/>
              </a:ext>
            </a:extLst>
          </p:cNvPr>
          <p:cNvSpPr/>
          <p:nvPr/>
        </p:nvSpPr>
        <p:spPr>
          <a:xfrm>
            <a:off x="6111922" y="2109723"/>
            <a:ext cx="3013205" cy="3333294"/>
          </a:xfrm>
          <a:prstGeom prst="snip1Rect">
            <a:avLst>
              <a:gd name="adj" fmla="val 23266"/>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2" name="L-Shape 41">
            <a:extLst>
              <a:ext uri="{FF2B5EF4-FFF2-40B4-BE49-F238E27FC236}">
                <a16:creationId xmlns:a16="http://schemas.microsoft.com/office/drawing/2014/main" id="{6BB28907-BACB-9860-FA6A-B32F9B38B975}"/>
              </a:ext>
            </a:extLst>
          </p:cNvPr>
          <p:cNvSpPr/>
          <p:nvPr/>
        </p:nvSpPr>
        <p:spPr>
          <a:xfrm rot="18361091">
            <a:off x="6395947" y="2521506"/>
            <a:ext cx="704591" cy="358584"/>
          </a:xfrm>
          <a:prstGeom prst="corner">
            <a:avLst>
              <a:gd name="adj1" fmla="val 42208"/>
              <a:gd name="adj2" fmla="val 4335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7" name="Title 46">
            <a:extLst>
              <a:ext uri="{FF2B5EF4-FFF2-40B4-BE49-F238E27FC236}">
                <a16:creationId xmlns:a16="http://schemas.microsoft.com/office/drawing/2014/main" id="{BE37FD80-98F1-412A-4416-C60E4FD1B998}"/>
              </a:ext>
            </a:extLst>
          </p:cNvPr>
          <p:cNvSpPr>
            <a:spLocks noGrp="1"/>
          </p:cNvSpPr>
          <p:nvPr>
            <p:ph type="title"/>
          </p:nvPr>
        </p:nvSpPr>
        <p:spPr/>
        <p:txBody>
          <a:bodyPr/>
          <a:lstStyle/>
          <a:p>
            <a:r>
              <a:rPr lang="es-ES_tradnl" dirty="0"/>
              <a:t>Preparación: Lista de control</a:t>
            </a:r>
          </a:p>
        </p:txBody>
      </p:sp>
      <p:sp>
        <p:nvSpPr>
          <p:cNvPr id="48" name="L-Shape 47">
            <a:extLst>
              <a:ext uri="{FF2B5EF4-FFF2-40B4-BE49-F238E27FC236}">
                <a16:creationId xmlns:a16="http://schemas.microsoft.com/office/drawing/2014/main" id="{FD9E0659-210D-19AA-8BE5-D71C2A6D837D}"/>
              </a:ext>
            </a:extLst>
          </p:cNvPr>
          <p:cNvSpPr/>
          <p:nvPr/>
        </p:nvSpPr>
        <p:spPr>
          <a:xfrm rot="18361091">
            <a:off x="6395947" y="3415044"/>
            <a:ext cx="704591" cy="358584"/>
          </a:xfrm>
          <a:prstGeom prst="corner">
            <a:avLst>
              <a:gd name="adj1" fmla="val 42208"/>
              <a:gd name="adj2" fmla="val 4335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9" name="L-Shape 48">
            <a:extLst>
              <a:ext uri="{FF2B5EF4-FFF2-40B4-BE49-F238E27FC236}">
                <a16:creationId xmlns:a16="http://schemas.microsoft.com/office/drawing/2014/main" id="{1A7556D9-62EB-9BA5-649E-406DA84581EC}"/>
              </a:ext>
            </a:extLst>
          </p:cNvPr>
          <p:cNvSpPr/>
          <p:nvPr/>
        </p:nvSpPr>
        <p:spPr>
          <a:xfrm rot="18361091">
            <a:off x="6395947" y="4335815"/>
            <a:ext cx="704591" cy="358584"/>
          </a:xfrm>
          <a:prstGeom prst="corner">
            <a:avLst>
              <a:gd name="adj1" fmla="val 42208"/>
              <a:gd name="adj2" fmla="val 4335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3179377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8B70B6B7-0975-0B8C-9F93-2664875E0DA6}"/>
              </a:ext>
            </a:extLst>
          </p:cNvPr>
          <p:cNvSpPr>
            <a:spLocks noGrp="1"/>
          </p:cNvSpPr>
          <p:nvPr>
            <p:ph type="title"/>
          </p:nvPr>
        </p:nvSpPr>
        <p:spPr/>
        <p:txBody>
          <a:bodyPr/>
          <a:lstStyle/>
          <a:p>
            <a:r>
              <a:rPr lang="es-ES_tradnl"/>
              <a:t>Preparación: Lista de control</a:t>
            </a:r>
          </a:p>
        </p:txBody>
      </p:sp>
      <p:grpSp>
        <p:nvGrpSpPr>
          <p:cNvPr id="33" name="Group 32">
            <a:extLst>
              <a:ext uri="{FF2B5EF4-FFF2-40B4-BE49-F238E27FC236}">
                <a16:creationId xmlns:a16="http://schemas.microsoft.com/office/drawing/2014/main" id="{8A0416A3-1199-EFA2-9BF8-71052A548481}"/>
              </a:ext>
            </a:extLst>
          </p:cNvPr>
          <p:cNvGrpSpPr/>
          <p:nvPr/>
        </p:nvGrpSpPr>
        <p:grpSpPr>
          <a:xfrm>
            <a:off x="966548" y="1905263"/>
            <a:ext cx="904240" cy="944880"/>
            <a:chOff x="7345680" y="2484120"/>
            <a:chExt cx="904240" cy="944880"/>
          </a:xfrm>
        </p:grpSpPr>
        <p:sp>
          <p:nvSpPr>
            <p:cNvPr id="34" name="Oval 33">
              <a:extLst>
                <a:ext uri="{FF2B5EF4-FFF2-40B4-BE49-F238E27FC236}">
                  <a16:creationId xmlns:a16="http://schemas.microsoft.com/office/drawing/2014/main" id="{B65582AE-231D-B01C-4CD7-783BF36EA9E2}"/>
                </a:ext>
              </a:extLst>
            </p:cNvPr>
            <p:cNvSpPr/>
            <p:nvPr/>
          </p:nvSpPr>
          <p:spPr>
            <a:xfrm>
              <a:off x="7345680" y="2484120"/>
              <a:ext cx="904240" cy="94488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5" name="L-Shape 34">
              <a:extLst>
                <a:ext uri="{FF2B5EF4-FFF2-40B4-BE49-F238E27FC236}">
                  <a16:creationId xmlns:a16="http://schemas.microsoft.com/office/drawing/2014/main" id="{CEFD1F11-FFCC-1428-D038-12A5D79BA26D}"/>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37" name="TextBox 36">
            <a:extLst>
              <a:ext uri="{FF2B5EF4-FFF2-40B4-BE49-F238E27FC236}">
                <a16:creationId xmlns:a16="http://schemas.microsoft.com/office/drawing/2014/main" id="{AB8C673B-77D7-5734-EF91-B0DF1288D028}"/>
              </a:ext>
            </a:extLst>
          </p:cNvPr>
          <p:cNvSpPr txBox="1"/>
          <p:nvPr/>
        </p:nvSpPr>
        <p:spPr>
          <a:xfrm>
            <a:off x="838200" y="3145438"/>
            <a:ext cx="3074664" cy="2246769"/>
          </a:xfrm>
          <a:prstGeom prst="rect">
            <a:avLst/>
          </a:prstGeom>
          <a:noFill/>
        </p:spPr>
        <p:txBody>
          <a:bodyPr wrap="square">
            <a:spAutoFit/>
          </a:bodyPr>
          <a:lstStyle/>
          <a:p>
            <a:r>
              <a:rPr lang="es-ES_tradnl" sz="2000" dirty="0">
                <a:latin typeface="Arial" panose="020B0604020202020204" pitchFamily="34" charset="0"/>
                <a:cs typeface="Arial" panose="020B0604020202020204" pitchFamily="34" charset="0"/>
              </a:rPr>
              <a:t>I</a:t>
            </a:r>
            <a:r>
              <a:rPr lang="es-ES_tradnl" sz="2000" dirty="0">
                <a:effectLst/>
                <a:latin typeface="Arial" panose="020B0604020202020204" pitchFamily="34" charset="0"/>
                <a:cs typeface="Arial" panose="020B0604020202020204" pitchFamily="34" charset="0"/>
              </a:rPr>
              <a:t>dentifiqué el </a:t>
            </a:r>
            <a:r>
              <a:rPr lang="es-ES_tradnl" sz="2000" b="1" dirty="0">
                <a:effectLst/>
                <a:latin typeface="Arial" panose="020B0604020202020204" pitchFamily="34" charset="0"/>
                <a:cs typeface="Arial" panose="020B0604020202020204" pitchFamily="34" charset="0"/>
              </a:rPr>
              <a:t>espacio </a:t>
            </a:r>
            <a:r>
              <a:rPr lang="es-ES_tradnl" sz="2000" dirty="0">
                <a:effectLst/>
                <a:latin typeface="Arial" panose="020B0604020202020204" pitchFamily="34" charset="0"/>
                <a:cs typeface="Arial" panose="020B0604020202020204" pitchFamily="34" charset="0"/>
              </a:rPr>
              <a:t>más adecuado (es decir, un lugar seguro, privado, tranquilo, accesible, adaptado a las necesidades de niños y niñas) para reunirnos</a:t>
            </a:r>
          </a:p>
        </p:txBody>
      </p:sp>
      <p:grpSp>
        <p:nvGrpSpPr>
          <p:cNvPr id="38" name="Group 37">
            <a:extLst>
              <a:ext uri="{FF2B5EF4-FFF2-40B4-BE49-F238E27FC236}">
                <a16:creationId xmlns:a16="http://schemas.microsoft.com/office/drawing/2014/main" id="{B30AF7CC-877F-F2FF-34E6-4600763C43B7}"/>
              </a:ext>
            </a:extLst>
          </p:cNvPr>
          <p:cNvGrpSpPr/>
          <p:nvPr/>
        </p:nvGrpSpPr>
        <p:grpSpPr>
          <a:xfrm>
            <a:off x="4542505" y="1905263"/>
            <a:ext cx="904240" cy="944880"/>
            <a:chOff x="7345680" y="2484120"/>
            <a:chExt cx="904240" cy="944880"/>
          </a:xfrm>
        </p:grpSpPr>
        <p:sp>
          <p:nvSpPr>
            <p:cNvPr id="39" name="Oval 38">
              <a:extLst>
                <a:ext uri="{FF2B5EF4-FFF2-40B4-BE49-F238E27FC236}">
                  <a16:creationId xmlns:a16="http://schemas.microsoft.com/office/drawing/2014/main" id="{9F9F6415-FB5C-079F-F5B7-358DCC93CF29}"/>
                </a:ext>
              </a:extLst>
            </p:cNvPr>
            <p:cNvSpPr/>
            <p:nvPr/>
          </p:nvSpPr>
          <p:spPr>
            <a:xfrm>
              <a:off x="7345680" y="2484120"/>
              <a:ext cx="904240" cy="94488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0" name="L-Shape 39">
              <a:extLst>
                <a:ext uri="{FF2B5EF4-FFF2-40B4-BE49-F238E27FC236}">
                  <a16:creationId xmlns:a16="http://schemas.microsoft.com/office/drawing/2014/main" id="{900B42F5-8456-A2B9-9413-1D4DA80D712C}"/>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41" name="TextBox 40">
            <a:extLst>
              <a:ext uri="{FF2B5EF4-FFF2-40B4-BE49-F238E27FC236}">
                <a16:creationId xmlns:a16="http://schemas.microsoft.com/office/drawing/2014/main" id="{B1AAD0A5-B0CF-C383-D7B6-163B200BC183}"/>
              </a:ext>
            </a:extLst>
          </p:cNvPr>
          <p:cNvSpPr txBox="1"/>
          <p:nvPr/>
        </p:nvSpPr>
        <p:spPr>
          <a:xfrm>
            <a:off x="4414157" y="3145438"/>
            <a:ext cx="3505200" cy="2554545"/>
          </a:xfrm>
          <a:prstGeom prst="rect">
            <a:avLst/>
          </a:prstGeom>
          <a:noFill/>
        </p:spPr>
        <p:txBody>
          <a:bodyPr wrap="square">
            <a:spAutoFit/>
          </a:bodyPr>
          <a:lstStyle/>
          <a:p>
            <a:r>
              <a:rPr lang="es-ES_tradnl" sz="2000" dirty="0">
                <a:latin typeface="Arial" panose="020B0604020202020204" pitchFamily="34" charset="0"/>
                <a:cs typeface="Arial" panose="020B0604020202020204" pitchFamily="34" charset="0"/>
              </a:rPr>
              <a:t>Identifiqué </a:t>
            </a:r>
            <a:r>
              <a:rPr lang="es-ES_tradnl" sz="2000" dirty="0">
                <a:effectLst/>
                <a:latin typeface="Arial" panose="020B0604020202020204" pitchFamily="34" charset="0"/>
                <a:cs typeface="Arial" panose="020B0604020202020204" pitchFamily="34" charset="0"/>
              </a:rPr>
              <a:t>al </a:t>
            </a:r>
            <a:r>
              <a:rPr lang="es-ES_tradnl" sz="2000" b="1" dirty="0">
                <a:effectLst/>
                <a:latin typeface="Arial" panose="020B0604020202020204" pitchFamily="34" charset="0"/>
                <a:cs typeface="Arial" panose="020B0604020202020204" pitchFamily="34" charset="0"/>
              </a:rPr>
              <a:t>adulto/a de confianza </a:t>
            </a:r>
            <a:r>
              <a:rPr lang="es-ES_tradnl" sz="2000" dirty="0">
                <a:effectLst/>
                <a:latin typeface="Arial" panose="020B0604020202020204" pitchFamily="34" charset="0"/>
                <a:cs typeface="Arial" panose="020B0604020202020204" pitchFamily="34" charset="0"/>
              </a:rPr>
              <a:t>más adecuado </a:t>
            </a:r>
            <a:r>
              <a:rPr lang="es-ES_tradnl" sz="2000" dirty="0">
                <a:latin typeface="Arial" panose="020B0604020202020204" pitchFamily="34" charset="0"/>
                <a:cs typeface="Arial" panose="020B0604020202020204" pitchFamily="34" charset="0"/>
              </a:rPr>
              <a:t>para brindar </a:t>
            </a:r>
            <a:r>
              <a:rPr lang="es-ES_tradnl" sz="2000" dirty="0">
                <a:effectLst/>
                <a:latin typeface="Arial" panose="020B0604020202020204" pitchFamily="34" charset="0"/>
                <a:cs typeface="Arial" panose="020B0604020202020204" pitchFamily="34" charset="0"/>
              </a:rPr>
              <a:t>apoyo al menor y dar su consentimiento (si procede), </a:t>
            </a:r>
            <a:r>
              <a:rPr lang="es-ES_tradnl" sz="2000" dirty="0">
                <a:latin typeface="Arial" panose="020B0604020202020204" pitchFamily="34" charset="0"/>
                <a:cs typeface="Arial" panose="020B0604020202020204" pitchFamily="34" charset="0"/>
              </a:rPr>
              <a:t>dando prioridad </a:t>
            </a:r>
            <a:r>
              <a:rPr lang="es-ES_tradnl" sz="2000" b="1" dirty="0">
                <a:effectLst/>
                <a:latin typeface="Arial" panose="020B0604020202020204" pitchFamily="34" charset="0"/>
                <a:cs typeface="Arial" panose="020B0604020202020204" pitchFamily="34" charset="0"/>
              </a:rPr>
              <a:t>al padre y/o madre</a:t>
            </a:r>
            <a:r>
              <a:rPr lang="es-ES_tradnl" sz="2000" b="1" dirty="0">
                <a:latin typeface="Arial" panose="020B0604020202020204" pitchFamily="34" charset="0"/>
                <a:cs typeface="Arial" panose="020B0604020202020204" pitchFamily="34" charset="0"/>
              </a:rPr>
              <a:t> y/o </a:t>
            </a:r>
            <a:r>
              <a:rPr lang="es-ES_tradnl" sz="2000" b="1" dirty="0">
                <a:effectLst/>
                <a:latin typeface="Arial" panose="020B0604020202020204" pitchFamily="34" charset="0"/>
                <a:cs typeface="Arial" panose="020B0604020202020204" pitchFamily="34" charset="0"/>
              </a:rPr>
              <a:t>cuidador/a del </a:t>
            </a:r>
            <a:r>
              <a:rPr lang="es-ES_tradnl" sz="2000" dirty="0">
                <a:effectLst/>
                <a:latin typeface="Arial" panose="020B0604020202020204" pitchFamily="34" charset="0"/>
                <a:cs typeface="Arial" panose="020B0604020202020204" pitchFamily="34" charset="0"/>
              </a:rPr>
              <a:t>menor si procede</a:t>
            </a:r>
          </a:p>
        </p:txBody>
      </p:sp>
      <p:grpSp>
        <p:nvGrpSpPr>
          <p:cNvPr id="42" name="Group 41">
            <a:extLst>
              <a:ext uri="{FF2B5EF4-FFF2-40B4-BE49-F238E27FC236}">
                <a16:creationId xmlns:a16="http://schemas.microsoft.com/office/drawing/2014/main" id="{A387E9F4-06D5-90AB-8E12-C887836B2459}"/>
              </a:ext>
            </a:extLst>
          </p:cNvPr>
          <p:cNvGrpSpPr/>
          <p:nvPr/>
        </p:nvGrpSpPr>
        <p:grpSpPr>
          <a:xfrm>
            <a:off x="8420650" y="1905263"/>
            <a:ext cx="904240" cy="944880"/>
            <a:chOff x="7345680" y="2484120"/>
            <a:chExt cx="904240" cy="944880"/>
          </a:xfrm>
        </p:grpSpPr>
        <p:sp>
          <p:nvSpPr>
            <p:cNvPr id="43" name="Oval 42">
              <a:extLst>
                <a:ext uri="{FF2B5EF4-FFF2-40B4-BE49-F238E27FC236}">
                  <a16:creationId xmlns:a16="http://schemas.microsoft.com/office/drawing/2014/main" id="{4F64B1C6-29DA-9F6E-1C81-2126866B4AE1}"/>
                </a:ext>
              </a:extLst>
            </p:cNvPr>
            <p:cNvSpPr/>
            <p:nvPr/>
          </p:nvSpPr>
          <p:spPr>
            <a:xfrm>
              <a:off x="7345680" y="2484120"/>
              <a:ext cx="904240" cy="94488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4" name="L-Shape 43">
              <a:extLst>
                <a:ext uri="{FF2B5EF4-FFF2-40B4-BE49-F238E27FC236}">
                  <a16:creationId xmlns:a16="http://schemas.microsoft.com/office/drawing/2014/main" id="{1255AF6D-A282-C158-0BDD-054E72B36EE7}"/>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45" name="TextBox 44">
            <a:extLst>
              <a:ext uri="{FF2B5EF4-FFF2-40B4-BE49-F238E27FC236}">
                <a16:creationId xmlns:a16="http://schemas.microsoft.com/office/drawing/2014/main" id="{F65E9E26-C1E2-C07F-7475-235B7B6BF948}"/>
              </a:ext>
            </a:extLst>
          </p:cNvPr>
          <p:cNvSpPr txBox="1"/>
          <p:nvPr/>
        </p:nvSpPr>
        <p:spPr>
          <a:xfrm>
            <a:off x="8420650" y="3145438"/>
            <a:ext cx="3074664" cy="1938992"/>
          </a:xfrm>
          <a:prstGeom prst="rect">
            <a:avLst/>
          </a:prstGeom>
          <a:noFill/>
        </p:spPr>
        <p:txBody>
          <a:bodyPr wrap="square">
            <a:spAutoFit/>
          </a:bodyPr>
          <a:lstStyle/>
          <a:p>
            <a:r>
              <a:rPr lang="es-ES_tradnl" sz="2000" dirty="0">
                <a:effectLst/>
                <a:latin typeface="Arial" panose="020B0604020202020204" pitchFamily="34" charset="0"/>
                <a:cs typeface="Arial" panose="020B0604020202020204" pitchFamily="34" charset="0"/>
              </a:rPr>
              <a:t>Identifiqué la forma más adecuada (es decir, la más segura y adaptada al menor) de </a:t>
            </a:r>
            <a:r>
              <a:rPr lang="es-ES_tradnl" sz="2000" dirty="0">
                <a:latin typeface="Arial" panose="020B0604020202020204" pitchFamily="34" charset="0"/>
                <a:cs typeface="Arial" panose="020B0604020202020204" pitchFamily="34" charset="0"/>
              </a:rPr>
              <a:t>tomar </a:t>
            </a:r>
            <a:r>
              <a:rPr lang="es-ES_tradnl" sz="2000" b="1" dirty="0">
                <a:effectLst/>
                <a:latin typeface="Arial" panose="020B0604020202020204" pitchFamily="34" charset="0"/>
                <a:cs typeface="Arial" panose="020B0604020202020204" pitchFamily="34" charset="0"/>
              </a:rPr>
              <a:t>notas </a:t>
            </a:r>
            <a:r>
              <a:rPr lang="es-ES_tradnl" sz="2000" dirty="0">
                <a:effectLst/>
                <a:latin typeface="Arial" panose="020B0604020202020204" pitchFamily="34" charset="0"/>
                <a:cs typeface="Arial" panose="020B0604020202020204" pitchFamily="34" charset="0"/>
              </a:rPr>
              <a:t>y gestionar la información del menor</a:t>
            </a:r>
            <a:endParaRPr lang="es-ES_tradnl"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087218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1401F-3D37-49FB-A426-4EBE8127118E}"/>
              </a:ext>
            </a:extLst>
          </p:cNvPr>
          <p:cNvSpPr>
            <a:spLocks noGrp="1"/>
          </p:cNvSpPr>
          <p:nvPr>
            <p:ph type="title"/>
          </p:nvPr>
        </p:nvSpPr>
        <p:spPr/>
        <p:txBody>
          <a:bodyPr>
            <a:normAutofit/>
          </a:bodyPr>
          <a:lstStyle/>
          <a:p>
            <a:r>
              <a:rPr lang="es-ES_tradnl"/>
              <a:t>Puntos clave de aprendizaje</a:t>
            </a:r>
          </a:p>
        </p:txBody>
      </p:sp>
      <p:sp>
        <p:nvSpPr>
          <p:cNvPr id="31" name="TextBox 30">
            <a:extLst>
              <a:ext uri="{FF2B5EF4-FFF2-40B4-BE49-F238E27FC236}">
                <a16:creationId xmlns:a16="http://schemas.microsoft.com/office/drawing/2014/main" id="{31CBB58F-5083-4801-92DA-7B1226B29307}"/>
              </a:ext>
            </a:extLst>
          </p:cNvPr>
          <p:cNvSpPr txBox="1"/>
          <p:nvPr/>
        </p:nvSpPr>
        <p:spPr>
          <a:xfrm>
            <a:off x="838200" y="3657437"/>
            <a:ext cx="2095169" cy="1552669"/>
          </a:xfrm>
          <a:prstGeom prst="rect">
            <a:avLst/>
          </a:prstGeom>
          <a:noFill/>
        </p:spPr>
        <p:txBody>
          <a:bodyPr wrap="square">
            <a:spAutoFit/>
          </a:bodyPr>
          <a:lstStyle/>
          <a:p>
            <a:pPr lvl="0" algn="ctr">
              <a:lnSpc>
                <a:spcPct val="107000"/>
              </a:lnSpc>
            </a:pPr>
            <a:r>
              <a:rPr lang="es-ES_tradnl" dirty="0">
                <a:effectLst/>
                <a:latin typeface="Arial" panose="020B0604020202020204" pitchFamily="34" charset="0"/>
                <a:ea typeface="Helvetica Neue"/>
                <a:cs typeface="Arial" panose="020B0604020202020204" pitchFamily="34" charset="0"/>
              </a:rPr>
              <a:t>Identificar el espacio/lugar más adecuado para reunirse con un/a menor y su familia</a:t>
            </a:r>
            <a:endParaRPr lang="es-ES_tradnl" dirty="0">
              <a:effectLst/>
              <a:latin typeface="Arial" panose="020B0604020202020204" pitchFamily="34" charset="0"/>
              <a:ea typeface="Calibri" panose="020F0502020204030204" pitchFamily="34" charset="0"/>
              <a:cs typeface="Arial" panose="020B0604020202020204" pitchFamily="34" charset="0"/>
            </a:endParaRPr>
          </a:p>
        </p:txBody>
      </p:sp>
      <p:sp>
        <p:nvSpPr>
          <p:cNvPr id="34" name="5-Point Star 5">
            <a:extLst>
              <a:ext uri="{FF2B5EF4-FFF2-40B4-BE49-F238E27FC236}">
                <a16:creationId xmlns:a16="http://schemas.microsoft.com/office/drawing/2014/main" id="{ECAC8C23-BF90-4E64-B2A2-0921CEE866DC}"/>
              </a:ext>
            </a:extLst>
          </p:cNvPr>
          <p:cNvSpPr/>
          <p:nvPr/>
        </p:nvSpPr>
        <p:spPr>
          <a:xfrm>
            <a:off x="1369582" y="2157549"/>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5" name="5-Point Star 5">
            <a:extLst>
              <a:ext uri="{FF2B5EF4-FFF2-40B4-BE49-F238E27FC236}">
                <a16:creationId xmlns:a16="http://schemas.microsoft.com/office/drawing/2014/main" id="{581CC547-B3A8-4A6D-8027-E2FFDDDD151A}"/>
              </a:ext>
            </a:extLst>
          </p:cNvPr>
          <p:cNvSpPr/>
          <p:nvPr/>
        </p:nvSpPr>
        <p:spPr>
          <a:xfrm>
            <a:off x="4171597" y="2157549"/>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6" name="5-Point Star 5">
            <a:extLst>
              <a:ext uri="{FF2B5EF4-FFF2-40B4-BE49-F238E27FC236}">
                <a16:creationId xmlns:a16="http://schemas.microsoft.com/office/drawing/2014/main" id="{AD2A2615-1B05-4976-9B65-4FFF4AF85A3F}"/>
              </a:ext>
            </a:extLst>
          </p:cNvPr>
          <p:cNvSpPr/>
          <p:nvPr/>
        </p:nvSpPr>
        <p:spPr>
          <a:xfrm>
            <a:off x="9775628" y="2157549"/>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884696BD-CC97-4CD2-9489-3588856402F9}"/>
              </a:ext>
            </a:extLst>
          </p:cNvPr>
          <p:cNvSpPr txBox="1"/>
          <p:nvPr/>
        </p:nvSpPr>
        <p:spPr>
          <a:xfrm>
            <a:off x="9127097" y="3669895"/>
            <a:ext cx="2348623" cy="1256241"/>
          </a:xfrm>
          <a:prstGeom prst="rect">
            <a:avLst/>
          </a:prstGeom>
          <a:noFill/>
        </p:spPr>
        <p:txBody>
          <a:bodyPr wrap="square" lIns="91440" tIns="45720" rIns="91440" bIns="45720" anchor="t">
            <a:spAutoFit/>
          </a:bodyPr>
          <a:lstStyle/>
          <a:p>
            <a:pPr lvl="0" algn="ctr">
              <a:lnSpc>
                <a:spcPct val="107000"/>
              </a:lnSpc>
              <a:spcAft>
                <a:spcPts val="800"/>
              </a:spcAft>
            </a:pPr>
            <a:r>
              <a:rPr lang="es-ES_tradnl" dirty="0">
                <a:effectLst/>
                <a:latin typeface="Arial" panose="020B0604020202020204" pitchFamily="34" charset="0"/>
                <a:ea typeface="Helvetica Neue"/>
                <a:cs typeface="Arial" panose="020B0604020202020204" pitchFamily="34" charset="0"/>
              </a:rPr>
              <a:t>Usar la lista de control antes de reunirse con un/a menor y su familia</a:t>
            </a:r>
            <a:endParaRPr lang="es-ES_tradnl" dirty="0">
              <a:effectLst/>
              <a:latin typeface="Arial" panose="020B0604020202020204" pitchFamily="34" charset="0"/>
              <a:ea typeface="Calibri" panose="020F0502020204030204" pitchFamily="34" charset="0"/>
              <a:cs typeface="Arial" panose="020B0604020202020204" pitchFamily="34" charset="0"/>
            </a:endParaRPr>
          </a:p>
        </p:txBody>
      </p:sp>
      <p:sp>
        <p:nvSpPr>
          <p:cNvPr id="11" name="5-Point Star 5">
            <a:extLst>
              <a:ext uri="{FF2B5EF4-FFF2-40B4-BE49-F238E27FC236}">
                <a16:creationId xmlns:a16="http://schemas.microsoft.com/office/drawing/2014/main" id="{679BE20F-E449-4C3E-B7BC-8DA4EE38E0BF}"/>
              </a:ext>
            </a:extLst>
          </p:cNvPr>
          <p:cNvSpPr/>
          <p:nvPr/>
        </p:nvSpPr>
        <p:spPr>
          <a:xfrm>
            <a:off x="6973612" y="2157549"/>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9E3A1A38-741C-45E8-A83E-106DAD734CAD}"/>
              </a:ext>
            </a:extLst>
          </p:cNvPr>
          <p:cNvSpPr txBox="1"/>
          <p:nvPr/>
        </p:nvSpPr>
        <p:spPr>
          <a:xfrm>
            <a:off x="3357034" y="3669895"/>
            <a:ext cx="2698441" cy="1848968"/>
          </a:xfrm>
          <a:prstGeom prst="rect">
            <a:avLst/>
          </a:prstGeom>
          <a:noFill/>
        </p:spPr>
        <p:txBody>
          <a:bodyPr wrap="square">
            <a:spAutoFit/>
          </a:bodyPr>
          <a:lstStyle/>
          <a:p>
            <a:pPr lvl="0" algn="ctr">
              <a:lnSpc>
                <a:spcPct val="107000"/>
              </a:lnSpc>
            </a:pPr>
            <a:r>
              <a:rPr lang="es-ES_tradnl" dirty="0">
                <a:effectLst/>
                <a:latin typeface="Arial" panose="020B0604020202020204" pitchFamily="34" charset="0"/>
                <a:ea typeface="Helvetica Neue"/>
                <a:cs typeface="Arial" panose="020B0604020202020204" pitchFamily="34" charset="0"/>
              </a:rPr>
              <a:t>Identificar a un adulto/a de confianza para brindar apoyo al menor en caso de que los padres o cuidadores no pueden estar presentes</a:t>
            </a:r>
            <a:endParaRPr lang="es-ES_tradnl" dirty="0">
              <a:effectLst/>
              <a:latin typeface="Arial" panose="020B0604020202020204" pitchFamily="34" charset="0"/>
              <a:ea typeface="Calibri" panose="020F050202020403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15B46E89-8B1C-4B3C-B77D-73E24C87B1B1}"/>
              </a:ext>
            </a:extLst>
          </p:cNvPr>
          <p:cNvSpPr txBox="1"/>
          <p:nvPr/>
        </p:nvSpPr>
        <p:spPr>
          <a:xfrm>
            <a:off x="6479141" y="3707788"/>
            <a:ext cx="2040503" cy="1552669"/>
          </a:xfrm>
          <a:prstGeom prst="rect">
            <a:avLst/>
          </a:prstGeom>
          <a:noFill/>
        </p:spPr>
        <p:txBody>
          <a:bodyPr wrap="square">
            <a:spAutoFit/>
          </a:bodyPr>
          <a:lstStyle/>
          <a:p>
            <a:pPr lvl="0" algn="ctr">
              <a:lnSpc>
                <a:spcPct val="107000"/>
              </a:lnSpc>
            </a:pPr>
            <a:r>
              <a:rPr lang="es-ES_tradnl" dirty="0">
                <a:effectLst/>
                <a:latin typeface="Arial" panose="020B0604020202020204" pitchFamily="34" charset="0"/>
                <a:ea typeface="Helvetica Neue"/>
                <a:cs typeface="Arial" panose="020B0604020202020204" pitchFamily="34" charset="0"/>
              </a:rPr>
              <a:t>Decidir cómo vamos a tomar notas para minimizar </a:t>
            </a:r>
            <a:r>
              <a:rPr lang="es-ES_tradnl" dirty="0">
                <a:latin typeface="Arial" panose="020B0604020202020204" pitchFamily="34" charset="0"/>
                <a:ea typeface="Helvetica Neue"/>
                <a:cs typeface="Arial" panose="020B0604020202020204" pitchFamily="34" charset="0"/>
              </a:rPr>
              <a:t>y proteger los datos</a:t>
            </a:r>
            <a:endParaRPr lang="es-ES_tradnl"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39964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4" name="Title 72">
            <a:extLst>
              <a:ext uri="{FF2B5EF4-FFF2-40B4-BE49-F238E27FC236}">
                <a16:creationId xmlns:a16="http://schemas.microsoft.com/office/drawing/2014/main" id="{806E436E-BBBB-758C-924A-72965A0E7E9B}"/>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2400" b="1">
                <a:solidFill>
                  <a:schemeClr val="bg1"/>
                </a:solidFill>
                <a:latin typeface="Garamond"/>
              </a:rPr>
              <a:t>SESIÓN 1</a:t>
            </a:r>
          </a:p>
          <a:p>
            <a:br>
              <a:rPr lang="es-ES_tradnl" b="1">
                <a:solidFill>
                  <a:schemeClr val="bg1"/>
                </a:solidFill>
                <a:latin typeface="Garamond"/>
              </a:rPr>
            </a:br>
            <a:r>
              <a:rPr lang="es-ES_tradnl" sz="5400" b="1">
                <a:solidFill>
                  <a:schemeClr val="bg1"/>
                </a:solidFill>
                <a:latin typeface="Garamond"/>
              </a:rPr>
              <a:t>Inicio del módulo</a:t>
            </a:r>
          </a:p>
        </p:txBody>
      </p:sp>
    </p:spTree>
    <p:extLst>
      <p:ext uri="{BB962C8B-B14F-4D97-AF65-F5344CB8AC3E}">
        <p14:creationId xmlns:p14="http://schemas.microsoft.com/office/powerpoint/2010/main" val="20187687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7" name="Title 72">
            <a:extLst>
              <a:ext uri="{FF2B5EF4-FFF2-40B4-BE49-F238E27FC236}">
                <a16:creationId xmlns:a16="http://schemas.microsoft.com/office/drawing/2014/main" id="{E6FA9A9E-A88E-2D34-4911-924880876EF7}"/>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2400" b="1" dirty="0">
                <a:solidFill>
                  <a:schemeClr val="bg1"/>
                </a:solidFill>
                <a:latin typeface="Garamond"/>
              </a:rPr>
              <a:t>SESIÓN 3</a:t>
            </a:r>
          </a:p>
          <a:p>
            <a:br>
              <a:rPr lang="es-ES_tradnl" b="1" dirty="0">
                <a:solidFill>
                  <a:schemeClr val="bg1"/>
                </a:solidFill>
                <a:latin typeface="Garamond"/>
              </a:rPr>
            </a:br>
            <a:r>
              <a:rPr lang="es-ES_tradnl" sz="5400" b="1" dirty="0">
                <a:solidFill>
                  <a:schemeClr val="bg1"/>
                </a:solidFill>
                <a:latin typeface="Garamond"/>
              </a:rPr>
              <a:t>¿Qué técnicas de comunicación puedo utilizar?</a:t>
            </a:r>
          </a:p>
        </p:txBody>
      </p:sp>
    </p:spTree>
    <p:extLst>
      <p:ext uri="{BB962C8B-B14F-4D97-AF65-F5344CB8AC3E}">
        <p14:creationId xmlns:p14="http://schemas.microsoft.com/office/powerpoint/2010/main" val="26236762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normAutofit/>
          </a:bodyPr>
          <a:lstStyle/>
          <a:p>
            <a:r>
              <a:rPr lang="es-ES_tradnl" dirty="0"/>
              <a:t>Técnicas de comunicación no verbal</a:t>
            </a:r>
          </a:p>
        </p:txBody>
      </p:sp>
      <p:grpSp>
        <p:nvGrpSpPr>
          <p:cNvPr id="31" name="Group 30">
            <a:extLst>
              <a:ext uri="{FF2B5EF4-FFF2-40B4-BE49-F238E27FC236}">
                <a16:creationId xmlns:a16="http://schemas.microsoft.com/office/drawing/2014/main" id="{A20AA436-8187-4640-8C48-8B525EE77A8F}"/>
              </a:ext>
            </a:extLst>
          </p:cNvPr>
          <p:cNvGrpSpPr/>
          <p:nvPr/>
        </p:nvGrpSpPr>
        <p:grpSpPr>
          <a:xfrm>
            <a:off x="3704846" y="2653400"/>
            <a:ext cx="1728037" cy="1762770"/>
            <a:chOff x="4298290" y="1721054"/>
            <a:chExt cx="2660325" cy="2713796"/>
          </a:xfrm>
        </p:grpSpPr>
        <p:sp>
          <p:nvSpPr>
            <p:cNvPr id="30" name="Oval 29">
              <a:extLst>
                <a:ext uri="{FF2B5EF4-FFF2-40B4-BE49-F238E27FC236}">
                  <a16:creationId xmlns:a16="http://schemas.microsoft.com/office/drawing/2014/main" id="{1D8C268B-62AE-495B-B3A1-49FF12763DE2}"/>
                </a:ext>
              </a:extLst>
            </p:cNvPr>
            <p:cNvSpPr/>
            <p:nvPr/>
          </p:nvSpPr>
          <p:spPr>
            <a:xfrm>
              <a:off x="4298290" y="1721054"/>
              <a:ext cx="2660325" cy="271379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 name="Oval 25">
              <a:extLst>
                <a:ext uri="{FF2B5EF4-FFF2-40B4-BE49-F238E27FC236}">
                  <a16:creationId xmlns:a16="http://schemas.microsoft.com/office/drawing/2014/main" id="{BBDB64D1-DBFB-47F2-9076-509D78A13B1C}"/>
                </a:ext>
              </a:extLst>
            </p:cNvPr>
            <p:cNvSpPr/>
            <p:nvPr/>
          </p:nvSpPr>
          <p:spPr>
            <a:xfrm>
              <a:off x="5901426" y="3273847"/>
              <a:ext cx="266701" cy="3810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Flowchart: Terminator 5">
              <a:extLst>
                <a:ext uri="{FF2B5EF4-FFF2-40B4-BE49-F238E27FC236}">
                  <a16:creationId xmlns:a16="http://schemas.microsoft.com/office/drawing/2014/main" id="{4B45F4CB-0E08-4DAB-8E91-381FFD5D9A76}"/>
                </a:ext>
              </a:extLst>
            </p:cNvPr>
            <p:cNvSpPr/>
            <p:nvPr/>
          </p:nvSpPr>
          <p:spPr>
            <a:xfrm rot="20444634">
              <a:off x="4691435" y="2919365"/>
              <a:ext cx="657226" cy="174334"/>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Flowchart: Terminator 27">
              <a:extLst>
                <a:ext uri="{FF2B5EF4-FFF2-40B4-BE49-F238E27FC236}">
                  <a16:creationId xmlns:a16="http://schemas.microsoft.com/office/drawing/2014/main" id="{4CC2718B-7666-4891-8C96-E43F71067BF3}"/>
                </a:ext>
              </a:extLst>
            </p:cNvPr>
            <p:cNvSpPr/>
            <p:nvPr/>
          </p:nvSpPr>
          <p:spPr>
            <a:xfrm rot="1164778">
              <a:off x="5876801" y="2919910"/>
              <a:ext cx="657226" cy="182221"/>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9" name="Oval 28">
              <a:extLst>
                <a:ext uri="{FF2B5EF4-FFF2-40B4-BE49-F238E27FC236}">
                  <a16:creationId xmlns:a16="http://schemas.microsoft.com/office/drawing/2014/main" id="{68BFC8D9-AB92-4324-BE9C-E06CDB05FEB8}"/>
                </a:ext>
              </a:extLst>
            </p:cNvPr>
            <p:cNvSpPr/>
            <p:nvPr/>
          </p:nvSpPr>
          <p:spPr>
            <a:xfrm>
              <a:off x="5043683" y="3273847"/>
              <a:ext cx="266701" cy="3810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52" name="Group 51">
            <a:extLst>
              <a:ext uri="{FF2B5EF4-FFF2-40B4-BE49-F238E27FC236}">
                <a16:creationId xmlns:a16="http://schemas.microsoft.com/office/drawing/2014/main" id="{A61D6E2A-0D69-4F13-8404-F24C6D0924FC}"/>
              </a:ext>
            </a:extLst>
          </p:cNvPr>
          <p:cNvGrpSpPr/>
          <p:nvPr/>
        </p:nvGrpSpPr>
        <p:grpSpPr>
          <a:xfrm>
            <a:off x="6363811" y="2658173"/>
            <a:ext cx="1728037" cy="1762770"/>
            <a:chOff x="6259617" y="2545049"/>
            <a:chExt cx="1728037" cy="1762770"/>
          </a:xfrm>
        </p:grpSpPr>
        <p:sp>
          <p:nvSpPr>
            <p:cNvPr id="33" name="Oval 32">
              <a:extLst>
                <a:ext uri="{FF2B5EF4-FFF2-40B4-BE49-F238E27FC236}">
                  <a16:creationId xmlns:a16="http://schemas.microsoft.com/office/drawing/2014/main" id="{E95B6B71-81E4-4EED-BE98-A7DED3A7CC5C}"/>
                </a:ext>
              </a:extLst>
            </p:cNvPr>
            <p:cNvSpPr/>
            <p:nvPr/>
          </p:nvSpPr>
          <p:spPr>
            <a:xfrm>
              <a:off x="6259617" y="2545049"/>
              <a:ext cx="1728037" cy="176277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4" name="Oval 33">
              <a:extLst>
                <a:ext uri="{FF2B5EF4-FFF2-40B4-BE49-F238E27FC236}">
                  <a16:creationId xmlns:a16="http://schemas.microsoft.com/office/drawing/2014/main" id="{4FE36E87-E8BE-4AB7-A52A-9AAA4BA701CB}"/>
                </a:ext>
              </a:extLst>
            </p:cNvPr>
            <p:cNvSpPr/>
            <p:nvPr/>
          </p:nvSpPr>
          <p:spPr>
            <a:xfrm>
              <a:off x="7602982" y="3255694"/>
              <a:ext cx="173238" cy="24748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7" name="Oval 36">
              <a:extLst>
                <a:ext uri="{FF2B5EF4-FFF2-40B4-BE49-F238E27FC236}">
                  <a16:creationId xmlns:a16="http://schemas.microsoft.com/office/drawing/2014/main" id="{81F3290F-461D-4B53-B033-ACF351007865}"/>
                </a:ext>
              </a:extLst>
            </p:cNvPr>
            <p:cNvSpPr/>
            <p:nvPr/>
          </p:nvSpPr>
          <p:spPr>
            <a:xfrm>
              <a:off x="6917031" y="3255694"/>
              <a:ext cx="173238" cy="24748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61" name="Group 60">
            <a:extLst>
              <a:ext uri="{FF2B5EF4-FFF2-40B4-BE49-F238E27FC236}">
                <a16:creationId xmlns:a16="http://schemas.microsoft.com/office/drawing/2014/main" id="{3E727D00-174E-48E7-8963-A68F2FEFA968}"/>
              </a:ext>
            </a:extLst>
          </p:cNvPr>
          <p:cNvGrpSpPr/>
          <p:nvPr/>
        </p:nvGrpSpPr>
        <p:grpSpPr>
          <a:xfrm>
            <a:off x="9085590" y="2475765"/>
            <a:ext cx="1873272" cy="2043822"/>
            <a:chOff x="9392702" y="2466238"/>
            <a:chExt cx="1873272" cy="2043822"/>
          </a:xfrm>
          <a:solidFill>
            <a:schemeClr val="accent3">
              <a:lumMod val="75000"/>
            </a:schemeClr>
          </a:solidFill>
        </p:grpSpPr>
        <p:sp>
          <p:nvSpPr>
            <p:cNvPr id="39" name="Round Same Side Corner Rectangle 46">
              <a:extLst>
                <a:ext uri="{FF2B5EF4-FFF2-40B4-BE49-F238E27FC236}">
                  <a16:creationId xmlns:a16="http://schemas.microsoft.com/office/drawing/2014/main" id="{DCE37FCB-BF6A-499C-BE4E-3F4A48ED41B9}"/>
                </a:ext>
              </a:extLst>
            </p:cNvPr>
            <p:cNvSpPr/>
            <p:nvPr/>
          </p:nvSpPr>
          <p:spPr>
            <a:xfrm>
              <a:off x="9392702" y="3190867"/>
              <a:ext cx="629524" cy="131919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0" name="Oval 39">
              <a:extLst>
                <a:ext uri="{FF2B5EF4-FFF2-40B4-BE49-F238E27FC236}">
                  <a16:creationId xmlns:a16="http://schemas.microsoft.com/office/drawing/2014/main" id="{6F8D158A-B057-4CAA-881C-2046B6F51203}"/>
                </a:ext>
              </a:extLst>
            </p:cNvPr>
            <p:cNvSpPr/>
            <p:nvPr/>
          </p:nvSpPr>
          <p:spPr>
            <a:xfrm>
              <a:off x="9508819" y="2466238"/>
              <a:ext cx="629524" cy="64217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6" name="Round Same Side Corner Rectangle 46">
              <a:extLst>
                <a:ext uri="{FF2B5EF4-FFF2-40B4-BE49-F238E27FC236}">
                  <a16:creationId xmlns:a16="http://schemas.microsoft.com/office/drawing/2014/main" id="{E70A0C76-ACF8-4EE0-86B0-9CA3A38C5B81}"/>
                </a:ext>
              </a:extLst>
            </p:cNvPr>
            <p:cNvSpPr/>
            <p:nvPr/>
          </p:nvSpPr>
          <p:spPr>
            <a:xfrm flipH="1">
              <a:off x="10673284" y="3190867"/>
              <a:ext cx="592690" cy="131919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7" name="Oval 46">
              <a:extLst>
                <a:ext uri="{FF2B5EF4-FFF2-40B4-BE49-F238E27FC236}">
                  <a16:creationId xmlns:a16="http://schemas.microsoft.com/office/drawing/2014/main" id="{F13F01D3-8E9C-4C29-88FA-00BCA5B86D19}"/>
                </a:ext>
              </a:extLst>
            </p:cNvPr>
            <p:cNvSpPr/>
            <p:nvPr/>
          </p:nvSpPr>
          <p:spPr>
            <a:xfrm flipH="1">
              <a:off x="10600239" y="2471335"/>
              <a:ext cx="592690" cy="64217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48" name="Group 47">
              <a:extLst>
                <a:ext uri="{FF2B5EF4-FFF2-40B4-BE49-F238E27FC236}">
                  <a16:creationId xmlns:a16="http://schemas.microsoft.com/office/drawing/2014/main" id="{A31DB218-10BC-4B09-BE7D-7EC9680A4109}"/>
                </a:ext>
              </a:extLst>
            </p:cNvPr>
            <p:cNvGrpSpPr/>
            <p:nvPr/>
          </p:nvGrpSpPr>
          <p:grpSpPr>
            <a:xfrm rot="4835313" flipH="1">
              <a:off x="10279695" y="2944302"/>
              <a:ext cx="357403" cy="841240"/>
              <a:chOff x="2085739" y="3762769"/>
              <a:chExt cx="673376" cy="1492230"/>
            </a:xfrm>
            <a:grpFill/>
          </p:grpSpPr>
          <p:sp>
            <p:nvSpPr>
              <p:cNvPr id="49" name="Round Same Side Corner Rectangle 25">
                <a:extLst>
                  <a:ext uri="{FF2B5EF4-FFF2-40B4-BE49-F238E27FC236}">
                    <a16:creationId xmlns:a16="http://schemas.microsoft.com/office/drawing/2014/main" id="{685BB89A-14D0-419D-8DF8-E1EB95058CD3}"/>
                  </a:ext>
                </a:extLst>
              </p:cNvPr>
              <p:cNvSpPr/>
              <p:nvPr/>
            </p:nvSpPr>
            <p:spPr>
              <a:xfrm rot="9535642" flipH="1">
                <a:off x="2085739" y="3762769"/>
                <a:ext cx="358426"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0" name="Oval 49">
                <a:extLst>
                  <a:ext uri="{FF2B5EF4-FFF2-40B4-BE49-F238E27FC236}">
                    <a16:creationId xmlns:a16="http://schemas.microsoft.com/office/drawing/2014/main" id="{3375DE85-C117-423B-B6E8-3700410282BB}"/>
                  </a:ext>
                </a:extLst>
              </p:cNvPr>
              <p:cNvSpPr/>
              <p:nvPr/>
            </p:nvSpPr>
            <p:spPr>
              <a:xfrm rot="21105829" flipH="1">
                <a:off x="2338159" y="4842089"/>
                <a:ext cx="420956"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grpSp>
        <p:nvGrpSpPr>
          <p:cNvPr id="60" name="Group 59">
            <a:extLst>
              <a:ext uri="{FF2B5EF4-FFF2-40B4-BE49-F238E27FC236}">
                <a16:creationId xmlns:a16="http://schemas.microsoft.com/office/drawing/2014/main" id="{B5E2AFB2-B5CA-4117-BBC9-1D35695399F4}"/>
              </a:ext>
            </a:extLst>
          </p:cNvPr>
          <p:cNvGrpSpPr/>
          <p:nvPr/>
        </p:nvGrpSpPr>
        <p:grpSpPr>
          <a:xfrm>
            <a:off x="1027852" y="2550160"/>
            <a:ext cx="1969955" cy="2252221"/>
            <a:chOff x="1182992" y="2333520"/>
            <a:chExt cx="2387018" cy="2729044"/>
          </a:xfrm>
          <a:solidFill>
            <a:schemeClr val="accent3">
              <a:lumMod val="75000"/>
            </a:schemeClr>
          </a:solidFill>
        </p:grpSpPr>
        <p:sp>
          <p:nvSpPr>
            <p:cNvPr id="16" name="Oval 15">
              <a:extLst>
                <a:ext uri="{FF2B5EF4-FFF2-40B4-BE49-F238E27FC236}">
                  <a16:creationId xmlns:a16="http://schemas.microsoft.com/office/drawing/2014/main" id="{15E4BF34-4C5D-4CDC-A608-21062612B049}"/>
                </a:ext>
              </a:extLst>
            </p:cNvPr>
            <p:cNvSpPr/>
            <p:nvPr/>
          </p:nvSpPr>
          <p:spPr>
            <a:xfrm>
              <a:off x="1537576" y="2333520"/>
              <a:ext cx="1271749" cy="129731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55" name="Group 54">
              <a:extLst>
                <a:ext uri="{FF2B5EF4-FFF2-40B4-BE49-F238E27FC236}">
                  <a16:creationId xmlns:a16="http://schemas.microsoft.com/office/drawing/2014/main" id="{5A7D1C9B-DCEF-48A7-A9C4-49B5CAC1D702}"/>
                </a:ext>
              </a:extLst>
            </p:cNvPr>
            <p:cNvGrpSpPr/>
            <p:nvPr/>
          </p:nvGrpSpPr>
          <p:grpSpPr>
            <a:xfrm>
              <a:off x="1182992" y="3654854"/>
              <a:ext cx="1578434" cy="1407710"/>
              <a:chOff x="1405016" y="3660312"/>
              <a:chExt cx="1206796" cy="1076269"/>
            </a:xfrm>
            <a:grpFill/>
          </p:grpSpPr>
          <p:sp>
            <p:nvSpPr>
              <p:cNvPr id="17" name="Round Same Side Corner Rectangle 25">
                <a:extLst>
                  <a:ext uri="{FF2B5EF4-FFF2-40B4-BE49-F238E27FC236}">
                    <a16:creationId xmlns:a16="http://schemas.microsoft.com/office/drawing/2014/main" id="{D3D58E72-D58A-46BE-A232-352A1B414BA3}"/>
                  </a:ext>
                </a:extLst>
              </p:cNvPr>
              <p:cNvSpPr/>
              <p:nvPr/>
            </p:nvSpPr>
            <p:spPr>
              <a:xfrm rot="6082202" flipH="1">
                <a:off x="1693587" y="3983954"/>
                <a:ext cx="283995" cy="8611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 name="Oval 17">
                <a:extLst>
                  <a:ext uri="{FF2B5EF4-FFF2-40B4-BE49-F238E27FC236}">
                    <a16:creationId xmlns:a16="http://schemas.microsoft.com/office/drawing/2014/main" id="{FFFE131A-F52C-48BE-A7F1-6E37C31CEB52}"/>
                  </a:ext>
                </a:extLst>
              </p:cNvPr>
              <p:cNvSpPr/>
              <p:nvPr/>
            </p:nvSpPr>
            <p:spPr>
              <a:xfrm rot="17268569" flipH="1">
                <a:off x="2281460" y="4406228"/>
                <a:ext cx="333540" cy="32716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3" name="Round Same Side Corner Rectangle 25">
                <a:extLst>
                  <a:ext uri="{FF2B5EF4-FFF2-40B4-BE49-F238E27FC236}">
                    <a16:creationId xmlns:a16="http://schemas.microsoft.com/office/drawing/2014/main" id="{0EEC657B-D026-4084-91B6-5A2AF7388DD9}"/>
                  </a:ext>
                </a:extLst>
              </p:cNvPr>
              <p:cNvSpPr/>
              <p:nvPr/>
            </p:nvSpPr>
            <p:spPr>
              <a:xfrm rot="12691702" flipH="1">
                <a:off x="1556636" y="3660312"/>
                <a:ext cx="283995" cy="8611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56" name="Group 55">
              <a:extLst>
                <a:ext uri="{FF2B5EF4-FFF2-40B4-BE49-F238E27FC236}">
                  <a16:creationId xmlns:a16="http://schemas.microsoft.com/office/drawing/2014/main" id="{CF2C86DA-4EE2-43EB-9B75-8769AA951D99}"/>
                </a:ext>
              </a:extLst>
            </p:cNvPr>
            <p:cNvGrpSpPr/>
            <p:nvPr/>
          </p:nvGrpSpPr>
          <p:grpSpPr>
            <a:xfrm rot="1664838" flipH="1">
              <a:off x="1940551" y="3924864"/>
              <a:ext cx="1629459" cy="820627"/>
              <a:chOff x="1246577" y="4002866"/>
              <a:chExt cx="1260720" cy="627413"/>
            </a:xfrm>
            <a:grpFill/>
          </p:grpSpPr>
          <p:sp>
            <p:nvSpPr>
              <p:cNvPr id="57" name="Round Same Side Corner Rectangle 25">
                <a:extLst>
                  <a:ext uri="{FF2B5EF4-FFF2-40B4-BE49-F238E27FC236}">
                    <a16:creationId xmlns:a16="http://schemas.microsoft.com/office/drawing/2014/main" id="{50069C43-B37D-47AA-9D65-82DD547F35E1}"/>
                  </a:ext>
                </a:extLst>
              </p:cNvPr>
              <p:cNvSpPr/>
              <p:nvPr/>
            </p:nvSpPr>
            <p:spPr>
              <a:xfrm rot="6061349" flipH="1">
                <a:off x="1575831" y="3942224"/>
                <a:ext cx="283995" cy="8611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8" name="Oval 57">
                <a:extLst>
                  <a:ext uri="{FF2B5EF4-FFF2-40B4-BE49-F238E27FC236}">
                    <a16:creationId xmlns:a16="http://schemas.microsoft.com/office/drawing/2014/main" id="{7C310961-CD74-433D-A464-87D62A538FA6}"/>
                  </a:ext>
                </a:extLst>
              </p:cNvPr>
              <p:cNvSpPr/>
              <p:nvPr/>
            </p:nvSpPr>
            <p:spPr>
              <a:xfrm rot="17268569" flipH="1">
                <a:off x="2176945" y="4299926"/>
                <a:ext cx="333540" cy="32716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9" name="Round Same Side Corner Rectangle 25">
                <a:extLst>
                  <a:ext uri="{FF2B5EF4-FFF2-40B4-BE49-F238E27FC236}">
                    <a16:creationId xmlns:a16="http://schemas.microsoft.com/office/drawing/2014/main" id="{575FA789-8EF6-43F9-BD04-2C7BCBE7999A}"/>
                  </a:ext>
                </a:extLst>
              </p:cNvPr>
              <p:cNvSpPr/>
              <p:nvPr/>
            </p:nvSpPr>
            <p:spPr>
              <a:xfrm rot="14593047" flipH="1">
                <a:off x="1611880" y="3637563"/>
                <a:ext cx="280636" cy="101124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Tree>
    <p:extLst>
      <p:ext uri="{BB962C8B-B14F-4D97-AF65-F5344CB8AC3E}">
        <p14:creationId xmlns:p14="http://schemas.microsoft.com/office/powerpoint/2010/main" val="29155765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Rounded Corners 11">
            <a:extLst>
              <a:ext uri="{FF2B5EF4-FFF2-40B4-BE49-F238E27FC236}">
                <a16:creationId xmlns:a16="http://schemas.microsoft.com/office/drawing/2014/main" id="{AB7A1988-E958-6B1F-4B53-9887584D4EC3}"/>
              </a:ext>
            </a:extLst>
          </p:cNvPr>
          <p:cNvSpPr/>
          <p:nvPr/>
        </p:nvSpPr>
        <p:spPr>
          <a:xfrm>
            <a:off x="7600569" y="2308817"/>
            <a:ext cx="3761399" cy="3213952"/>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normAutofit/>
          </a:bodyPr>
          <a:lstStyle/>
          <a:p>
            <a:r>
              <a:rPr lang="es-ES_tradnl"/>
              <a:t>Técnicas de comunicación no verbal</a:t>
            </a:r>
          </a:p>
        </p:txBody>
      </p:sp>
      <p:sp>
        <p:nvSpPr>
          <p:cNvPr id="18" name="TextBox 17">
            <a:extLst>
              <a:ext uri="{FF2B5EF4-FFF2-40B4-BE49-F238E27FC236}">
                <a16:creationId xmlns:a16="http://schemas.microsoft.com/office/drawing/2014/main" id="{82008676-5D4F-4D7C-A200-27952DD54A43}"/>
              </a:ext>
            </a:extLst>
          </p:cNvPr>
          <p:cNvSpPr txBox="1"/>
          <p:nvPr/>
        </p:nvSpPr>
        <p:spPr>
          <a:xfrm>
            <a:off x="8178896" y="2952837"/>
            <a:ext cx="2687772" cy="2308324"/>
          </a:xfrm>
          <a:prstGeom prst="rect">
            <a:avLst/>
          </a:prstGeom>
          <a:noFill/>
        </p:spPr>
        <p:txBody>
          <a:bodyPr wrap="square">
            <a:spAutoFit/>
          </a:bodyPr>
          <a:lstStyle/>
          <a:p>
            <a:pPr marL="0" indent="0">
              <a:buNone/>
            </a:pPr>
            <a:r>
              <a:rPr lang="es-ES_tradnl" sz="2400">
                <a:latin typeface="Arial" panose="020B0604020202020204" pitchFamily="34" charset="0"/>
                <a:ea typeface="Calibri" panose="020F0502020204030204" pitchFamily="34" charset="0"/>
                <a:cs typeface="Arial" panose="020B0604020202020204" pitchFamily="34" charset="0"/>
              </a:rPr>
              <a:t>Recordar utilizar:</a:t>
            </a:r>
          </a:p>
          <a:p>
            <a:pPr marL="342900" indent="-342900">
              <a:buFont typeface="Arial" panose="020B0604020202020204" pitchFamily="34" charset="0"/>
              <a:buChar char="•"/>
            </a:pPr>
            <a:r>
              <a:rPr lang="es-ES_tradnl" sz="2400">
                <a:latin typeface="Arial" panose="020B0604020202020204" pitchFamily="34" charset="0"/>
                <a:ea typeface="Calibri" panose="020F0502020204030204" pitchFamily="34" charset="0"/>
                <a:cs typeface="Arial" panose="020B0604020202020204" pitchFamily="34" charset="0"/>
              </a:rPr>
              <a:t>lenguaje corporal</a:t>
            </a:r>
          </a:p>
          <a:p>
            <a:pPr marL="342900" indent="-342900">
              <a:buFont typeface="Arial" panose="020B0604020202020204" pitchFamily="34" charset="0"/>
              <a:buChar char="•"/>
            </a:pPr>
            <a:r>
              <a:rPr lang="es-ES_tradnl" sz="2400">
                <a:latin typeface="Arial" panose="020B0604020202020204" pitchFamily="34" charset="0"/>
                <a:ea typeface="Calibri" panose="020F0502020204030204" pitchFamily="34" charset="0"/>
                <a:cs typeface="Arial" panose="020B0604020202020204" pitchFamily="34" charset="0"/>
              </a:rPr>
              <a:t>expresiones faciales</a:t>
            </a:r>
          </a:p>
          <a:p>
            <a:pPr marL="342900" indent="-342900">
              <a:buFont typeface="Arial" panose="020B0604020202020204" pitchFamily="34" charset="0"/>
              <a:buChar char="•"/>
            </a:pPr>
            <a:r>
              <a:rPr lang="es-ES_tradnl" sz="2400">
                <a:latin typeface="Arial" panose="020B0604020202020204" pitchFamily="34" charset="0"/>
                <a:ea typeface="Calibri" panose="020F0502020204030204" pitchFamily="34" charset="0"/>
                <a:cs typeface="Arial" panose="020B0604020202020204" pitchFamily="34" charset="0"/>
              </a:rPr>
              <a:t>contacto visual</a:t>
            </a:r>
            <a:endParaRPr lang="es-ES_tradnl" sz="2400">
              <a:effectLst/>
              <a:highlight>
                <a:srgbClr val="00FFFF"/>
              </a:highlight>
              <a:latin typeface="Arial" panose="020B0604020202020204" pitchFamily="34" charset="0"/>
              <a:ea typeface="Calibri" panose="020F050202020403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4EB64163-D984-495C-8EEB-D8CABC388324}"/>
              </a:ext>
            </a:extLst>
          </p:cNvPr>
          <p:cNvSpPr txBox="1"/>
          <p:nvPr/>
        </p:nvSpPr>
        <p:spPr>
          <a:xfrm>
            <a:off x="1325332" y="1675500"/>
            <a:ext cx="2563586" cy="2039469"/>
          </a:xfrm>
          <a:prstGeom prst="rect">
            <a:avLst/>
          </a:prstGeom>
          <a:noFill/>
        </p:spPr>
        <p:txBody>
          <a:bodyPr wrap="square">
            <a:spAutoFit/>
          </a:bodyPr>
          <a:lstStyle/>
          <a:p>
            <a:pPr marL="0" indent="0">
              <a:lnSpc>
                <a:spcPct val="107000"/>
              </a:lnSpc>
              <a:buNone/>
            </a:pPr>
            <a:r>
              <a:rPr lang="es-ES_tradnl" sz="2400">
                <a:latin typeface="Arial" panose="020B0604020202020204" pitchFamily="34" charset="0"/>
                <a:ea typeface="Calibri" panose="020F0502020204030204" pitchFamily="34" charset="0"/>
                <a:cs typeface="Arial" panose="020B0604020202020204" pitchFamily="34" charset="0"/>
              </a:rPr>
              <a:t>Comunicación no verbal para generar confianza con el/la menor</a:t>
            </a:r>
            <a:endParaRPr lang="es-ES_tradnl" sz="2400">
              <a:effectLst/>
              <a:latin typeface="Arial" panose="020B0604020202020204" pitchFamily="34" charset="0"/>
              <a:ea typeface="Calibri" panose="020F050202020403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B6D4B8D6-4423-4D5A-8AB4-42B2B0C701D8}"/>
              </a:ext>
            </a:extLst>
          </p:cNvPr>
          <p:cNvSpPr txBox="1"/>
          <p:nvPr/>
        </p:nvSpPr>
        <p:spPr>
          <a:xfrm>
            <a:off x="3532414" y="3886777"/>
            <a:ext cx="2563586" cy="1644296"/>
          </a:xfrm>
          <a:prstGeom prst="rect">
            <a:avLst/>
          </a:prstGeom>
          <a:noFill/>
        </p:spPr>
        <p:txBody>
          <a:bodyPr wrap="square">
            <a:spAutoFit/>
          </a:bodyPr>
          <a:lstStyle/>
          <a:p>
            <a:pPr marL="0" indent="0">
              <a:lnSpc>
                <a:spcPct val="107000"/>
              </a:lnSpc>
              <a:buNone/>
            </a:pPr>
            <a:r>
              <a:rPr lang="es-ES_tradnl" sz="2400">
                <a:latin typeface="Arial" panose="020B0604020202020204" pitchFamily="34" charset="0"/>
                <a:ea typeface="Calibri" panose="020F0502020204030204" pitchFamily="34" charset="0"/>
                <a:cs typeface="Arial" panose="020B0604020202020204" pitchFamily="34" charset="0"/>
              </a:rPr>
              <a:t>Comunicación no verbal para comprender mejor al menor</a:t>
            </a:r>
          </a:p>
        </p:txBody>
      </p:sp>
      <p:sp>
        <p:nvSpPr>
          <p:cNvPr id="28" name="Round Same Side Corner Rectangle 35">
            <a:extLst>
              <a:ext uri="{FF2B5EF4-FFF2-40B4-BE49-F238E27FC236}">
                <a16:creationId xmlns:a16="http://schemas.microsoft.com/office/drawing/2014/main" id="{EA873495-69B9-4D0B-A905-215865037248}"/>
              </a:ext>
            </a:extLst>
          </p:cNvPr>
          <p:cNvSpPr/>
          <p:nvPr/>
        </p:nvSpPr>
        <p:spPr>
          <a:xfrm flipH="1">
            <a:off x="5346125" y="2826896"/>
            <a:ext cx="523773" cy="552669"/>
          </a:xfrm>
          <a:prstGeom prst="round2SameRect">
            <a:avLst>
              <a:gd name="adj1" fmla="val 50000"/>
              <a:gd name="adj2" fmla="val 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9" name="Oval 28">
            <a:extLst>
              <a:ext uri="{FF2B5EF4-FFF2-40B4-BE49-F238E27FC236}">
                <a16:creationId xmlns:a16="http://schemas.microsoft.com/office/drawing/2014/main" id="{A8AF6207-3B22-4E12-9ABF-CA7FDC23A40F}"/>
              </a:ext>
            </a:extLst>
          </p:cNvPr>
          <p:cNvSpPr/>
          <p:nvPr/>
        </p:nvSpPr>
        <p:spPr>
          <a:xfrm flipH="1">
            <a:off x="5344053" y="2210802"/>
            <a:ext cx="529727" cy="52579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0" name="Round Same Side Corner Rectangle 37">
            <a:extLst>
              <a:ext uri="{FF2B5EF4-FFF2-40B4-BE49-F238E27FC236}">
                <a16:creationId xmlns:a16="http://schemas.microsoft.com/office/drawing/2014/main" id="{2C8A2E54-5147-406F-BD61-8CE62169CDF6}"/>
              </a:ext>
            </a:extLst>
          </p:cNvPr>
          <p:cNvSpPr/>
          <p:nvPr/>
        </p:nvSpPr>
        <p:spPr>
          <a:xfrm flipH="1">
            <a:off x="4391142" y="2239378"/>
            <a:ext cx="523775" cy="1140187"/>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1" name="Oval 30">
            <a:extLst>
              <a:ext uri="{FF2B5EF4-FFF2-40B4-BE49-F238E27FC236}">
                <a16:creationId xmlns:a16="http://schemas.microsoft.com/office/drawing/2014/main" id="{0010846D-91FD-44DF-9D88-F79A005F40E5}"/>
              </a:ext>
            </a:extLst>
          </p:cNvPr>
          <p:cNvSpPr/>
          <p:nvPr/>
        </p:nvSpPr>
        <p:spPr>
          <a:xfrm flipH="1">
            <a:off x="4389073" y="1623285"/>
            <a:ext cx="529729" cy="525791"/>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41" name="Round Same Side Corner Rectangle 35">
            <a:extLst>
              <a:ext uri="{FF2B5EF4-FFF2-40B4-BE49-F238E27FC236}">
                <a16:creationId xmlns:a16="http://schemas.microsoft.com/office/drawing/2014/main" id="{57869E4D-3356-4E2F-AD36-BCADF78CCD55}"/>
              </a:ext>
            </a:extLst>
          </p:cNvPr>
          <p:cNvSpPr/>
          <p:nvPr/>
        </p:nvSpPr>
        <p:spPr>
          <a:xfrm flipH="1">
            <a:off x="2520532" y="4952703"/>
            <a:ext cx="523773" cy="552669"/>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42" name="Oval 41">
            <a:extLst>
              <a:ext uri="{FF2B5EF4-FFF2-40B4-BE49-F238E27FC236}">
                <a16:creationId xmlns:a16="http://schemas.microsoft.com/office/drawing/2014/main" id="{45909C7E-1B68-4292-AA9C-8A9124698699}"/>
              </a:ext>
            </a:extLst>
          </p:cNvPr>
          <p:cNvSpPr/>
          <p:nvPr/>
        </p:nvSpPr>
        <p:spPr>
          <a:xfrm flipH="1">
            <a:off x="2518460" y="4336609"/>
            <a:ext cx="529727" cy="525791"/>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43" name="Round Same Side Corner Rectangle 37">
            <a:extLst>
              <a:ext uri="{FF2B5EF4-FFF2-40B4-BE49-F238E27FC236}">
                <a16:creationId xmlns:a16="http://schemas.microsoft.com/office/drawing/2014/main" id="{ACF9CF70-7614-44B7-BA0D-C2BE2A17D0F2}"/>
              </a:ext>
            </a:extLst>
          </p:cNvPr>
          <p:cNvSpPr/>
          <p:nvPr/>
        </p:nvSpPr>
        <p:spPr>
          <a:xfrm flipH="1">
            <a:off x="1565549" y="4365185"/>
            <a:ext cx="523775" cy="1140187"/>
          </a:xfrm>
          <a:prstGeom prst="round2SameRect">
            <a:avLst>
              <a:gd name="adj1" fmla="val 50000"/>
              <a:gd name="adj2" fmla="val 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44" name="Oval 43">
            <a:extLst>
              <a:ext uri="{FF2B5EF4-FFF2-40B4-BE49-F238E27FC236}">
                <a16:creationId xmlns:a16="http://schemas.microsoft.com/office/drawing/2014/main" id="{84EB5916-0E3A-4185-8F0A-4572F5600514}"/>
              </a:ext>
            </a:extLst>
          </p:cNvPr>
          <p:cNvSpPr/>
          <p:nvPr/>
        </p:nvSpPr>
        <p:spPr>
          <a:xfrm flipH="1">
            <a:off x="1563480" y="3749092"/>
            <a:ext cx="529729" cy="52579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51" name="Rectangle: Rounded Corners 50">
            <a:extLst>
              <a:ext uri="{FF2B5EF4-FFF2-40B4-BE49-F238E27FC236}">
                <a16:creationId xmlns:a16="http://schemas.microsoft.com/office/drawing/2014/main" id="{F12A6CED-42B7-4368-98A4-6412EB766201}"/>
              </a:ext>
            </a:extLst>
          </p:cNvPr>
          <p:cNvSpPr/>
          <p:nvPr/>
        </p:nvSpPr>
        <p:spPr>
          <a:xfrm rot="3408353" flipH="1">
            <a:off x="2210443" y="4940231"/>
            <a:ext cx="259919" cy="70604"/>
          </a:xfrm>
          <a:prstGeom prst="roundRect">
            <a:avLst>
              <a:gd name="adj" fmla="val 40112"/>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52" name="Rectangle: Rounded Corners 51">
            <a:extLst>
              <a:ext uri="{FF2B5EF4-FFF2-40B4-BE49-F238E27FC236}">
                <a16:creationId xmlns:a16="http://schemas.microsoft.com/office/drawing/2014/main" id="{F3A442C8-B528-4BE9-87F8-8CD83B5F5179}"/>
              </a:ext>
            </a:extLst>
          </p:cNvPr>
          <p:cNvSpPr/>
          <p:nvPr/>
        </p:nvSpPr>
        <p:spPr>
          <a:xfrm rot="1069903" flipH="1">
            <a:off x="2111131" y="5173447"/>
            <a:ext cx="259919" cy="70604"/>
          </a:xfrm>
          <a:prstGeom prst="roundRect">
            <a:avLst>
              <a:gd name="adj" fmla="val 40112"/>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53" name="Rectangle: Rounded Corners 52">
            <a:extLst>
              <a:ext uri="{FF2B5EF4-FFF2-40B4-BE49-F238E27FC236}">
                <a16:creationId xmlns:a16="http://schemas.microsoft.com/office/drawing/2014/main" id="{65136A63-C5F5-4490-BBF7-D45CD345935F}"/>
              </a:ext>
            </a:extLst>
          </p:cNvPr>
          <p:cNvSpPr/>
          <p:nvPr/>
        </p:nvSpPr>
        <p:spPr>
          <a:xfrm rot="20833157" flipH="1">
            <a:off x="2089989" y="5401406"/>
            <a:ext cx="249096" cy="73672"/>
          </a:xfrm>
          <a:prstGeom prst="roundRect">
            <a:avLst>
              <a:gd name="adj" fmla="val 40112"/>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54" name="Group 53">
            <a:extLst>
              <a:ext uri="{FF2B5EF4-FFF2-40B4-BE49-F238E27FC236}">
                <a16:creationId xmlns:a16="http://schemas.microsoft.com/office/drawing/2014/main" id="{5D4F54C7-BF8D-4485-AE25-679F53EA163D}"/>
              </a:ext>
            </a:extLst>
          </p:cNvPr>
          <p:cNvGrpSpPr/>
          <p:nvPr/>
        </p:nvGrpSpPr>
        <p:grpSpPr>
          <a:xfrm rot="12543487" flipH="1">
            <a:off x="5037551" y="2172406"/>
            <a:ext cx="382511" cy="588113"/>
            <a:chOff x="2854695" y="2147881"/>
            <a:chExt cx="347952" cy="558222"/>
          </a:xfrm>
          <a:solidFill>
            <a:schemeClr val="accent3">
              <a:lumMod val="75000"/>
            </a:schemeClr>
          </a:solidFill>
        </p:grpSpPr>
        <p:sp>
          <p:nvSpPr>
            <p:cNvPr id="55" name="Rectangle: Rounded Corners 54">
              <a:extLst>
                <a:ext uri="{FF2B5EF4-FFF2-40B4-BE49-F238E27FC236}">
                  <a16:creationId xmlns:a16="http://schemas.microsoft.com/office/drawing/2014/main" id="{6EA5482E-7D70-4D72-96E0-287FA0BD15F7}"/>
                </a:ext>
              </a:extLst>
            </p:cNvPr>
            <p:cNvSpPr/>
            <p:nvPr/>
          </p:nvSpPr>
          <p:spPr>
            <a:xfrm rot="20708745">
              <a:off x="2966211" y="2147881"/>
              <a:ext cx="236436" cy="67016"/>
            </a:xfrm>
            <a:prstGeom prst="roundRect">
              <a:avLst>
                <a:gd name="adj" fmla="val 4011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56" name="Rectangle: Rounded Corners 55">
              <a:extLst>
                <a:ext uri="{FF2B5EF4-FFF2-40B4-BE49-F238E27FC236}">
                  <a16:creationId xmlns:a16="http://schemas.microsoft.com/office/drawing/2014/main" id="{CF1D81DD-1AAB-4C8A-B116-7CA170BEC716}"/>
                </a:ext>
              </a:extLst>
            </p:cNvPr>
            <p:cNvSpPr/>
            <p:nvPr/>
          </p:nvSpPr>
          <p:spPr>
            <a:xfrm rot="1447195">
              <a:off x="2891577" y="2375527"/>
              <a:ext cx="236436" cy="67016"/>
            </a:xfrm>
            <a:prstGeom prst="roundRect">
              <a:avLst>
                <a:gd name="adj" fmla="val 4011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57" name="Rectangle: Rounded Corners 56">
              <a:extLst>
                <a:ext uri="{FF2B5EF4-FFF2-40B4-BE49-F238E27FC236}">
                  <a16:creationId xmlns:a16="http://schemas.microsoft.com/office/drawing/2014/main" id="{ADD8F3B2-FA79-481D-98EB-09600CF5B30E}"/>
                </a:ext>
              </a:extLst>
            </p:cNvPr>
            <p:cNvSpPr/>
            <p:nvPr/>
          </p:nvSpPr>
          <p:spPr>
            <a:xfrm rot="3283941">
              <a:off x="2769985" y="2554377"/>
              <a:ext cx="236436" cy="67016"/>
            </a:xfrm>
            <a:prstGeom prst="roundRect">
              <a:avLst>
                <a:gd name="adj" fmla="val 4011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7884712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D786284C-AF6E-3DAD-6594-E6A475A59038}"/>
              </a:ext>
            </a:extLst>
          </p:cNvPr>
          <p:cNvGrpSpPr/>
          <p:nvPr/>
        </p:nvGrpSpPr>
        <p:grpSpPr>
          <a:xfrm>
            <a:off x="463046" y="1383893"/>
            <a:ext cx="1198113" cy="1251960"/>
            <a:chOff x="7345680" y="2484120"/>
            <a:chExt cx="904240" cy="944880"/>
          </a:xfrm>
        </p:grpSpPr>
        <p:sp>
          <p:nvSpPr>
            <p:cNvPr id="33" name="Oval 32">
              <a:extLst>
                <a:ext uri="{FF2B5EF4-FFF2-40B4-BE49-F238E27FC236}">
                  <a16:creationId xmlns:a16="http://schemas.microsoft.com/office/drawing/2014/main" id="{59E935A5-B590-C934-B27E-DFC57B8CB853}"/>
                </a:ext>
              </a:extLst>
            </p:cNvPr>
            <p:cNvSpPr/>
            <p:nvPr/>
          </p:nvSpPr>
          <p:spPr>
            <a:xfrm>
              <a:off x="7345680" y="2484120"/>
              <a:ext cx="904240" cy="944880"/>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4" name="L-Shape 33">
              <a:extLst>
                <a:ext uri="{FF2B5EF4-FFF2-40B4-BE49-F238E27FC236}">
                  <a16:creationId xmlns:a16="http://schemas.microsoft.com/office/drawing/2014/main" id="{B37C6858-E330-03C6-7514-82F6BD1000F5}"/>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normAutofit/>
          </a:bodyPr>
          <a:lstStyle/>
          <a:p>
            <a:r>
              <a:rPr lang="es-ES_tradnl"/>
              <a:t>Técnicas de comunicación no verbal</a:t>
            </a:r>
          </a:p>
        </p:txBody>
      </p:sp>
      <p:grpSp>
        <p:nvGrpSpPr>
          <p:cNvPr id="11" name="Group 10">
            <a:extLst>
              <a:ext uri="{FF2B5EF4-FFF2-40B4-BE49-F238E27FC236}">
                <a16:creationId xmlns:a16="http://schemas.microsoft.com/office/drawing/2014/main" id="{8A6E2C75-C3A9-9CDA-CE99-F3F8BE18C833}"/>
              </a:ext>
            </a:extLst>
          </p:cNvPr>
          <p:cNvGrpSpPr/>
          <p:nvPr/>
        </p:nvGrpSpPr>
        <p:grpSpPr>
          <a:xfrm>
            <a:off x="10228983" y="337468"/>
            <a:ext cx="1587872" cy="1368854"/>
            <a:chOff x="10228983" y="337468"/>
            <a:chExt cx="1587872" cy="1368854"/>
          </a:xfrm>
        </p:grpSpPr>
        <p:sp>
          <p:nvSpPr>
            <p:cNvPr id="12" name="Hexagon 11">
              <a:extLst>
                <a:ext uri="{FF2B5EF4-FFF2-40B4-BE49-F238E27FC236}">
                  <a16:creationId xmlns:a16="http://schemas.microsoft.com/office/drawing/2014/main" id="{C8401DAD-C27E-E232-C6D9-10C7F7308C61}"/>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13" name="Group 12">
              <a:extLst>
                <a:ext uri="{FF2B5EF4-FFF2-40B4-BE49-F238E27FC236}">
                  <a16:creationId xmlns:a16="http://schemas.microsoft.com/office/drawing/2014/main" id="{06FC99BB-B816-C93C-11CA-58DA99F31F9F}"/>
                </a:ext>
              </a:extLst>
            </p:cNvPr>
            <p:cNvGrpSpPr/>
            <p:nvPr/>
          </p:nvGrpSpPr>
          <p:grpSpPr>
            <a:xfrm>
              <a:off x="10621771" y="762700"/>
              <a:ext cx="562136" cy="634675"/>
              <a:chOff x="760175" y="830142"/>
              <a:chExt cx="867619" cy="979579"/>
            </a:xfrm>
          </p:grpSpPr>
          <p:sp>
            <p:nvSpPr>
              <p:cNvPr id="17" name="Rectangle 16">
                <a:extLst>
                  <a:ext uri="{FF2B5EF4-FFF2-40B4-BE49-F238E27FC236}">
                    <a16:creationId xmlns:a16="http://schemas.microsoft.com/office/drawing/2014/main" id="{5E5AA66B-CF8C-2001-1E21-C6F75FC89E31}"/>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46</a:t>
                </a:r>
              </a:p>
            </p:txBody>
          </p:sp>
          <p:sp>
            <p:nvSpPr>
              <p:cNvPr id="18" name="Rectangle 17">
                <a:extLst>
                  <a:ext uri="{FF2B5EF4-FFF2-40B4-BE49-F238E27FC236}">
                    <a16:creationId xmlns:a16="http://schemas.microsoft.com/office/drawing/2014/main" id="{17E595CD-08F2-0ACF-A9AB-EF9624F5AFEF}"/>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14" name="Group 13">
              <a:extLst>
                <a:ext uri="{FF2B5EF4-FFF2-40B4-BE49-F238E27FC236}">
                  <a16:creationId xmlns:a16="http://schemas.microsoft.com/office/drawing/2014/main" id="{BC01B8F7-50D1-C917-B0F4-64321C92DF0B}"/>
                </a:ext>
              </a:extLst>
            </p:cNvPr>
            <p:cNvGrpSpPr/>
            <p:nvPr/>
          </p:nvGrpSpPr>
          <p:grpSpPr>
            <a:xfrm>
              <a:off x="11325415" y="762701"/>
              <a:ext cx="182192" cy="634674"/>
              <a:chOff x="2121762" y="2323619"/>
              <a:chExt cx="200378" cy="825210"/>
            </a:xfrm>
          </p:grpSpPr>
          <p:sp>
            <p:nvSpPr>
              <p:cNvPr id="15" name="Isosceles Triangle 14">
                <a:extLst>
                  <a:ext uri="{FF2B5EF4-FFF2-40B4-BE49-F238E27FC236}">
                    <a16:creationId xmlns:a16="http://schemas.microsoft.com/office/drawing/2014/main" id="{C28DC769-ED09-FC06-ACC5-E6FFFA91F7CD}"/>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7C9CC2FA-045A-3CC5-961C-738896402E20}"/>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grpSp>
        <p:nvGrpSpPr>
          <p:cNvPr id="27" name="Group 26">
            <a:extLst>
              <a:ext uri="{FF2B5EF4-FFF2-40B4-BE49-F238E27FC236}">
                <a16:creationId xmlns:a16="http://schemas.microsoft.com/office/drawing/2014/main" id="{36F27006-647D-066D-A4A0-399CD8F14310}"/>
              </a:ext>
            </a:extLst>
          </p:cNvPr>
          <p:cNvGrpSpPr/>
          <p:nvPr/>
        </p:nvGrpSpPr>
        <p:grpSpPr>
          <a:xfrm>
            <a:off x="10100008" y="4468658"/>
            <a:ext cx="1728905" cy="2045143"/>
            <a:chOff x="1566368" y="1671009"/>
            <a:chExt cx="1484707" cy="1756280"/>
          </a:xfrm>
        </p:grpSpPr>
        <p:sp>
          <p:nvSpPr>
            <p:cNvPr id="19" name="Round Same Side Corner Rectangle 35">
              <a:extLst>
                <a:ext uri="{FF2B5EF4-FFF2-40B4-BE49-F238E27FC236}">
                  <a16:creationId xmlns:a16="http://schemas.microsoft.com/office/drawing/2014/main" id="{72A329A7-F6F5-1CCF-AFBB-CA4125D474D9}"/>
                </a:ext>
              </a:extLst>
            </p:cNvPr>
            <p:cNvSpPr/>
            <p:nvPr/>
          </p:nvSpPr>
          <p:spPr>
            <a:xfrm flipH="1">
              <a:off x="2523420" y="2874620"/>
              <a:ext cx="523773" cy="552669"/>
            </a:xfrm>
            <a:prstGeom prst="round2SameRect">
              <a:avLst>
                <a:gd name="adj1" fmla="val 50000"/>
                <a:gd name="adj2" fmla="val 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0" name="Oval 19">
              <a:extLst>
                <a:ext uri="{FF2B5EF4-FFF2-40B4-BE49-F238E27FC236}">
                  <a16:creationId xmlns:a16="http://schemas.microsoft.com/office/drawing/2014/main" id="{9AD5269A-3CFB-0F6A-E50F-4A88BEA9D075}"/>
                </a:ext>
              </a:extLst>
            </p:cNvPr>
            <p:cNvSpPr/>
            <p:nvPr/>
          </p:nvSpPr>
          <p:spPr>
            <a:xfrm flipH="1">
              <a:off x="2521348" y="2258526"/>
              <a:ext cx="529727" cy="52579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1" name="Round Same Side Corner Rectangle 37">
              <a:extLst>
                <a:ext uri="{FF2B5EF4-FFF2-40B4-BE49-F238E27FC236}">
                  <a16:creationId xmlns:a16="http://schemas.microsoft.com/office/drawing/2014/main" id="{B8230E4F-7675-E754-9341-C3D84DBB369A}"/>
                </a:ext>
              </a:extLst>
            </p:cNvPr>
            <p:cNvSpPr/>
            <p:nvPr/>
          </p:nvSpPr>
          <p:spPr>
            <a:xfrm flipH="1">
              <a:off x="1568437" y="2287102"/>
              <a:ext cx="523775" cy="1140187"/>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2" name="Oval 21">
              <a:extLst>
                <a:ext uri="{FF2B5EF4-FFF2-40B4-BE49-F238E27FC236}">
                  <a16:creationId xmlns:a16="http://schemas.microsoft.com/office/drawing/2014/main" id="{417F5768-BF98-4A9B-F195-EE8AB0EABFC3}"/>
                </a:ext>
              </a:extLst>
            </p:cNvPr>
            <p:cNvSpPr/>
            <p:nvPr/>
          </p:nvSpPr>
          <p:spPr>
            <a:xfrm flipH="1">
              <a:off x="1566368" y="1671009"/>
              <a:ext cx="529729" cy="525791"/>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23" name="Group 22">
              <a:extLst>
                <a:ext uri="{FF2B5EF4-FFF2-40B4-BE49-F238E27FC236}">
                  <a16:creationId xmlns:a16="http://schemas.microsoft.com/office/drawing/2014/main" id="{2A5105EF-D640-94CB-5BBD-9C367A65189C}"/>
                </a:ext>
              </a:extLst>
            </p:cNvPr>
            <p:cNvGrpSpPr/>
            <p:nvPr/>
          </p:nvGrpSpPr>
          <p:grpSpPr>
            <a:xfrm rot="12543487" flipH="1">
              <a:off x="2214846" y="2220130"/>
              <a:ext cx="382511" cy="588113"/>
              <a:chOff x="2854695" y="2147881"/>
              <a:chExt cx="347952" cy="558222"/>
            </a:xfrm>
            <a:solidFill>
              <a:schemeClr val="accent3">
                <a:lumMod val="75000"/>
              </a:schemeClr>
            </a:solidFill>
          </p:grpSpPr>
          <p:sp>
            <p:nvSpPr>
              <p:cNvPr id="24" name="Rectangle: Rounded Corners 23">
                <a:extLst>
                  <a:ext uri="{FF2B5EF4-FFF2-40B4-BE49-F238E27FC236}">
                    <a16:creationId xmlns:a16="http://schemas.microsoft.com/office/drawing/2014/main" id="{00FA2AF5-3953-5E82-E387-C3AE60BF54AD}"/>
                  </a:ext>
                </a:extLst>
              </p:cNvPr>
              <p:cNvSpPr/>
              <p:nvPr/>
            </p:nvSpPr>
            <p:spPr>
              <a:xfrm rot="20708745">
                <a:off x="2966211" y="2147881"/>
                <a:ext cx="236436" cy="67016"/>
              </a:xfrm>
              <a:prstGeom prst="roundRect">
                <a:avLst>
                  <a:gd name="adj" fmla="val 4011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5" name="Rectangle: Rounded Corners 24">
                <a:extLst>
                  <a:ext uri="{FF2B5EF4-FFF2-40B4-BE49-F238E27FC236}">
                    <a16:creationId xmlns:a16="http://schemas.microsoft.com/office/drawing/2014/main" id="{1F40E130-839B-1585-7905-610493D1E355}"/>
                  </a:ext>
                </a:extLst>
              </p:cNvPr>
              <p:cNvSpPr/>
              <p:nvPr/>
            </p:nvSpPr>
            <p:spPr>
              <a:xfrm rot="1447195">
                <a:off x="2891577" y="2375527"/>
                <a:ext cx="236436" cy="67016"/>
              </a:xfrm>
              <a:prstGeom prst="roundRect">
                <a:avLst>
                  <a:gd name="adj" fmla="val 4011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6" name="Rectangle: Rounded Corners 25">
                <a:extLst>
                  <a:ext uri="{FF2B5EF4-FFF2-40B4-BE49-F238E27FC236}">
                    <a16:creationId xmlns:a16="http://schemas.microsoft.com/office/drawing/2014/main" id="{A5E19FD8-F64C-A971-55CD-69640BC02EE8}"/>
                  </a:ext>
                </a:extLst>
              </p:cNvPr>
              <p:cNvSpPr/>
              <p:nvPr/>
            </p:nvSpPr>
            <p:spPr>
              <a:xfrm rot="3283941">
                <a:off x="2769985" y="2554377"/>
                <a:ext cx="236436" cy="67016"/>
              </a:xfrm>
              <a:prstGeom prst="roundRect">
                <a:avLst>
                  <a:gd name="adj" fmla="val 4011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grpSp>
        <p:nvGrpSpPr>
          <p:cNvPr id="35" name="Group 34">
            <a:extLst>
              <a:ext uri="{FF2B5EF4-FFF2-40B4-BE49-F238E27FC236}">
                <a16:creationId xmlns:a16="http://schemas.microsoft.com/office/drawing/2014/main" id="{5F0FFB32-3439-0207-26EC-463CB3EBEE6C}"/>
              </a:ext>
            </a:extLst>
          </p:cNvPr>
          <p:cNvGrpSpPr/>
          <p:nvPr/>
        </p:nvGrpSpPr>
        <p:grpSpPr>
          <a:xfrm>
            <a:off x="4949489" y="1388906"/>
            <a:ext cx="1198113" cy="1251960"/>
            <a:chOff x="7090831" y="3731241"/>
            <a:chExt cx="904240" cy="944880"/>
          </a:xfrm>
        </p:grpSpPr>
        <p:sp>
          <p:nvSpPr>
            <p:cNvPr id="36" name="Oval 35">
              <a:extLst>
                <a:ext uri="{FF2B5EF4-FFF2-40B4-BE49-F238E27FC236}">
                  <a16:creationId xmlns:a16="http://schemas.microsoft.com/office/drawing/2014/main" id="{97AED0F9-9F5C-276D-6241-64D48BA4C5D8}"/>
                </a:ext>
              </a:extLst>
            </p:cNvPr>
            <p:cNvSpPr/>
            <p:nvPr/>
          </p:nvSpPr>
          <p:spPr>
            <a:xfrm>
              <a:off x="7090831" y="3731241"/>
              <a:ext cx="904240" cy="944880"/>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7" name="Plus Sign 36">
              <a:extLst>
                <a:ext uri="{FF2B5EF4-FFF2-40B4-BE49-F238E27FC236}">
                  <a16:creationId xmlns:a16="http://schemas.microsoft.com/office/drawing/2014/main" id="{6C8F0EDC-3A63-6675-5829-0D0AC691A456}"/>
                </a:ext>
              </a:extLst>
            </p:cNvPr>
            <p:cNvSpPr/>
            <p:nvPr/>
          </p:nvSpPr>
          <p:spPr>
            <a:xfrm rot="2700000">
              <a:off x="7223315" y="3868494"/>
              <a:ext cx="655187" cy="670373"/>
            </a:xfrm>
            <a:prstGeom prst="mathPlus">
              <a:avLst>
                <a:gd name="adj1" fmla="val 2040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39" name="TextBox 38">
            <a:extLst>
              <a:ext uri="{FF2B5EF4-FFF2-40B4-BE49-F238E27FC236}">
                <a16:creationId xmlns:a16="http://schemas.microsoft.com/office/drawing/2014/main" id="{E5B8A424-D75D-6F58-F286-92E37B30757D}"/>
              </a:ext>
            </a:extLst>
          </p:cNvPr>
          <p:cNvSpPr txBox="1"/>
          <p:nvPr/>
        </p:nvSpPr>
        <p:spPr>
          <a:xfrm>
            <a:off x="912639" y="2009873"/>
            <a:ext cx="3876782" cy="3493264"/>
          </a:xfrm>
          <a:prstGeom prst="rect">
            <a:avLst/>
          </a:prstGeom>
          <a:noFill/>
        </p:spPr>
        <p:txBody>
          <a:bodyPr wrap="square">
            <a:spAutoFit/>
          </a:bodyPr>
          <a:lstStyle/>
          <a:p>
            <a:pPr>
              <a:spcAft>
                <a:spcPts val="600"/>
              </a:spcAft>
            </a:pPr>
            <a:r>
              <a:rPr lang="es-ES_tradnl" b="1" dirty="0">
                <a:latin typeface="Arial" panose="020B0604020202020204" pitchFamily="34" charset="0"/>
                <a:cs typeface="Arial" panose="020B0604020202020204" pitchFamily="34" charset="0"/>
              </a:rPr>
              <a:t>QUÉ DEBEMOS HACER</a:t>
            </a:r>
          </a:p>
          <a:p>
            <a:pPr marL="342900" indent="-342900">
              <a:buFont typeface="Arial" panose="020B0604020202020204" pitchFamily="34" charset="0"/>
              <a:buChar char="•"/>
            </a:pPr>
            <a:r>
              <a:rPr lang="es-ES_tradnl" dirty="0">
                <a:latin typeface="Arial" panose="020B0604020202020204" pitchFamily="34" charset="0"/>
                <a:cs typeface="Arial" panose="020B0604020202020204" pitchFamily="34" charset="0"/>
              </a:rPr>
              <a:t>Lenguaje corporal tranquilo y relajado</a:t>
            </a:r>
          </a:p>
          <a:p>
            <a:pPr marL="342900" indent="-342900">
              <a:buFont typeface="Arial" panose="020B0604020202020204" pitchFamily="34" charset="0"/>
              <a:buChar char="•"/>
            </a:pPr>
            <a:r>
              <a:rPr lang="es-ES_tradnl" dirty="0">
                <a:latin typeface="Arial" panose="020B0604020202020204" pitchFamily="34" charset="0"/>
                <a:cs typeface="Arial" panose="020B0604020202020204" pitchFamily="34" charset="0"/>
              </a:rPr>
              <a:t>Sentarse a la altura del menor</a:t>
            </a:r>
          </a:p>
          <a:p>
            <a:pPr marL="342900" indent="-342900">
              <a:buFont typeface="Arial" panose="020B0604020202020204" pitchFamily="34" charset="0"/>
              <a:buChar char="•"/>
            </a:pPr>
            <a:r>
              <a:rPr lang="es-ES_tradnl" dirty="0">
                <a:latin typeface="Arial" panose="020B0604020202020204" pitchFamily="34" charset="0"/>
                <a:cs typeface="Arial" panose="020B0604020202020204" pitchFamily="34" charset="0"/>
              </a:rPr>
              <a:t>Lenguaje corporal abierto, sin cruzar brazos ni piernas</a:t>
            </a:r>
          </a:p>
          <a:p>
            <a:pPr marL="342900" indent="-342900">
              <a:buFont typeface="Arial" panose="020B0604020202020204" pitchFamily="34" charset="0"/>
              <a:buChar char="•"/>
            </a:pPr>
            <a:r>
              <a:rPr lang="es-ES_tradnl" dirty="0">
                <a:latin typeface="Arial" panose="020B0604020202020204" pitchFamily="34" charset="0"/>
                <a:cs typeface="Arial" panose="020B0604020202020204" pitchFamily="34" charset="0"/>
              </a:rPr>
              <a:t>Estar de frente al menor</a:t>
            </a:r>
          </a:p>
          <a:p>
            <a:pPr marL="342900" indent="-342900">
              <a:buFont typeface="Arial" panose="020B0604020202020204" pitchFamily="34" charset="0"/>
              <a:buChar char="•"/>
            </a:pPr>
            <a:r>
              <a:rPr lang="es-ES_tradnl" dirty="0">
                <a:latin typeface="Arial" panose="020B0604020202020204" pitchFamily="34" charset="0"/>
                <a:cs typeface="Arial" panose="020B0604020202020204" pitchFamily="34" charset="0"/>
              </a:rPr>
              <a:t>Usar expresiones faciales (p. ej., asentir con la cabeza, sonreír)</a:t>
            </a:r>
          </a:p>
          <a:p>
            <a:pPr marL="342900" indent="-342900">
              <a:buFont typeface="Arial" panose="020B0604020202020204" pitchFamily="34" charset="0"/>
              <a:buChar char="•"/>
            </a:pPr>
            <a:r>
              <a:rPr lang="es-ES_tradnl" dirty="0">
                <a:latin typeface="Arial" panose="020B0604020202020204" pitchFamily="34" charset="0"/>
                <a:cs typeface="Arial" panose="020B0604020202020204" pitchFamily="34" charset="0"/>
              </a:rPr>
              <a:t>Emplear contacto visual que transmita emociones (p. ej., sonreír con los ojos)</a:t>
            </a:r>
            <a:endParaRPr lang="es-ES_tradnl" dirty="0"/>
          </a:p>
        </p:txBody>
      </p:sp>
      <p:sp>
        <p:nvSpPr>
          <p:cNvPr id="40" name="TextBox 39">
            <a:extLst>
              <a:ext uri="{FF2B5EF4-FFF2-40B4-BE49-F238E27FC236}">
                <a16:creationId xmlns:a16="http://schemas.microsoft.com/office/drawing/2014/main" id="{9617CAB4-4C74-5AEC-5030-13130FB8FF34}"/>
              </a:ext>
            </a:extLst>
          </p:cNvPr>
          <p:cNvSpPr txBox="1"/>
          <p:nvPr/>
        </p:nvSpPr>
        <p:spPr>
          <a:xfrm>
            <a:off x="5475220" y="1901181"/>
            <a:ext cx="4087690" cy="4324261"/>
          </a:xfrm>
          <a:prstGeom prst="rect">
            <a:avLst/>
          </a:prstGeom>
          <a:noFill/>
        </p:spPr>
        <p:txBody>
          <a:bodyPr wrap="square">
            <a:spAutoFit/>
          </a:bodyPr>
          <a:lstStyle/>
          <a:p>
            <a:pPr>
              <a:spcAft>
                <a:spcPts val="600"/>
              </a:spcAft>
            </a:pPr>
            <a:r>
              <a:rPr lang="es-ES_tradnl" b="1" dirty="0">
                <a:latin typeface="Arial" panose="020B0604020202020204" pitchFamily="34" charset="0"/>
                <a:cs typeface="Arial" panose="020B0604020202020204" pitchFamily="34" charset="0"/>
              </a:rPr>
              <a:t>QUÉ NO DEBEMOS HACER</a:t>
            </a:r>
          </a:p>
          <a:p>
            <a:pPr marL="342900" indent="-342900">
              <a:buFont typeface="Arial" panose="020B0604020202020204" pitchFamily="34" charset="0"/>
              <a:buChar char="•"/>
            </a:pPr>
            <a:r>
              <a:rPr lang="es-ES_tradnl" dirty="0">
                <a:latin typeface="Arial" panose="020B0604020202020204" pitchFamily="34" charset="0"/>
                <a:cs typeface="Arial" panose="020B0604020202020204" pitchFamily="34" charset="0"/>
              </a:rPr>
              <a:t>Cuerpo rígido o tenso </a:t>
            </a:r>
          </a:p>
          <a:p>
            <a:pPr marL="342900" indent="-342900">
              <a:buFont typeface="Arial" panose="020B0604020202020204" pitchFamily="34" charset="0"/>
              <a:buChar char="•"/>
            </a:pPr>
            <a:r>
              <a:rPr lang="es-ES_tradnl" dirty="0">
                <a:latin typeface="Arial" panose="020B0604020202020204" pitchFamily="34" charset="0"/>
                <a:cs typeface="Arial" panose="020B0604020202020204" pitchFamily="34" charset="0"/>
              </a:rPr>
              <a:t>Estar de pie junto al menor</a:t>
            </a:r>
          </a:p>
          <a:p>
            <a:pPr marL="342900" indent="-342900">
              <a:buFont typeface="Arial" panose="020B0604020202020204" pitchFamily="34" charset="0"/>
              <a:buChar char="•"/>
            </a:pPr>
            <a:r>
              <a:rPr lang="es-ES_tradnl" dirty="0">
                <a:latin typeface="Arial" panose="020B0604020202020204" pitchFamily="34" charset="0"/>
                <a:cs typeface="Arial" panose="020B0604020202020204" pitchFamily="34" charset="0"/>
              </a:rPr>
              <a:t>Usar gestos con las manos o los brazos que puedan asustar o resultar agresivos</a:t>
            </a:r>
          </a:p>
          <a:p>
            <a:pPr marL="342900" indent="-342900">
              <a:buFont typeface="Arial" panose="020B0604020202020204" pitchFamily="34" charset="0"/>
              <a:buChar char="•"/>
            </a:pPr>
            <a:r>
              <a:rPr lang="es-ES_tradnl" dirty="0">
                <a:latin typeface="Arial" panose="020B0604020202020204" pitchFamily="34" charset="0"/>
                <a:cs typeface="Arial" panose="020B0604020202020204" pitchFamily="34" charset="0"/>
              </a:rPr>
              <a:t>Apartarse o darle la espalda al menor</a:t>
            </a:r>
          </a:p>
          <a:p>
            <a:pPr marL="342900" indent="-342900">
              <a:buFont typeface="Arial" panose="020B0604020202020204" pitchFamily="34" charset="0"/>
              <a:buChar char="•"/>
            </a:pPr>
            <a:r>
              <a:rPr lang="es-ES_tradnl" dirty="0">
                <a:latin typeface="Arial" panose="020B0604020202020204" pitchFamily="34" charset="0"/>
                <a:cs typeface="Arial" panose="020B0604020202020204" pitchFamily="34" charset="0"/>
              </a:rPr>
              <a:t>No hacer contacto visual con el/la menor </a:t>
            </a:r>
          </a:p>
          <a:p>
            <a:pPr marL="342900" indent="-342900">
              <a:buFont typeface="Arial" panose="020B0604020202020204" pitchFamily="34" charset="0"/>
              <a:buChar char="•"/>
            </a:pPr>
            <a:r>
              <a:rPr lang="es-ES_tradnl" dirty="0">
                <a:latin typeface="Arial" panose="020B0604020202020204" pitchFamily="34" charset="0"/>
                <a:cs typeface="Arial" panose="020B0604020202020204" pitchFamily="34" charset="0"/>
              </a:rPr>
              <a:t>Estar "demasiado cerca" del menor, no darle suficiente "espacio personal"</a:t>
            </a:r>
          </a:p>
          <a:p>
            <a:pPr marL="342900" indent="-342900">
              <a:buFont typeface="Arial" panose="020B0604020202020204" pitchFamily="34" charset="0"/>
              <a:buChar char="•"/>
            </a:pPr>
            <a:r>
              <a:rPr lang="es-ES_tradnl" dirty="0">
                <a:latin typeface="Arial" panose="020B0604020202020204" pitchFamily="34" charset="0"/>
                <a:cs typeface="Arial" panose="020B0604020202020204" pitchFamily="34" charset="0"/>
              </a:rPr>
              <a:t>Contacto físico que pueda ser culturalmente inapropiado </a:t>
            </a:r>
          </a:p>
        </p:txBody>
      </p:sp>
    </p:spTree>
    <p:extLst>
      <p:ext uri="{BB962C8B-B14F-4D97-AF65-F5344CB8AC3E}">
        <p14:creationId xmlns:p14="http://schemas.microsoft.com/office/powerpoint/2010/main" val="39411828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44B15F80-4C9D-0317-4666-C23261E43A80}"/>
              </a:ext>
            </a:extLst>
          </p:cNvPr>
          <p:cNvGrpSpPr/>
          <p:nvPr/>
        </p:nvGrpSpPr>
        <p:grpSpPr>
          <a:xfrm>
            <a:off x="1657235" y="4203024"/>
            <a:ext cx="1198113" cy="1251960"/>
            <a:chOff x="7345680" y="2484120"/>
            <a:chExt cx="904240" cy="944880"/>
          </a:xfrm>
        </p:grpSpPr>
        <p:sp>
          <p:nvSpPr>
            <p:cNvPr id="19" name="Oval 18">
              <a:extLst>
                <a:ext uri="{FF2B5EF4-FFF2-40B4-BE49-F238E27FC236}">
                  <a16:creationId xmlns:a16="http://schemas.microsoft.com/office/drawing/2014/main" id="{B6A3507D-EFE9-FB58-CAE2-2677AEFD7826}"/>
                </a:ext>
              </a:extLst>
            </p:cNvPr>
            <p:cNvSpPr/>
            <p:nvPr/>
          </p:nvSpPr>
          <p:spPr>
            <a:xfrm>
              <a:off x="7345680" y="2484120"/>
              <a:ext cx="904240" cy="94488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L-Shape 19">
              <a:extLst>
                <a:ext uri="{FF2B5EF4-FFF2-40B4-BE49-F238E27FC236}">
                  <a16:creationId xmlns:a16="http://schemas.microsoft.com/office/drawing/2014/main" id="{F5058004-0923-2090-0316-C1F28D681086}"/>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21" name="Group 20">
            <a:extLst>
              <a:ext uri="{FF2B5EF4-FFF2-40B4-BE49-F238E27FC236}">
                <a16:creationId xmlns:a16="http://schemas.microsoft.com/office/drawing/2014/main" id="{7B7FD7AB-EE27-EDC7-7F53-CF327FD1E91B}"/>
              </a:ext>
            </a:extLst>
          </p:cNvPr>
          <p:cNvGrpSpPr/>
          <p:nvPr/>
        </p:nvGrpSpPr>
        <p:grpSpPr>
          <a:xfrm>
            <a:off x="4556959" y="4203025"/>
            <a:ext cx="1198113" cy="1251960"/>
            <a:chOff x="7090831" y="3731241"/>
            <a:chExt cx="904240" cy="944880"/>
          </a:xfrm>
        </p:grpSpPr>
        <p:sp>
          <p:nvSpPr>
            <p:cNvPr id="29" name="Oval 28">
              <a:extLst>
                <a:ext uri="{FF2B5EF4-FFF2-40B4-BE49-F238E27FC236}">
                  <a16:creationId xmlns:a16="http://schemas.microsoft.com/office/drawing/2014/main" id="{DFB11D2B-8898-52EC-662E-62608E5B6EB3}"/>
                </a:ext>
              </a:extLst>
            </p:cNvPr>
            <p:cNvSpPr/>
            <p:nvPr/>
          </p:nvSpPr>
          <p:spPr>
            <a:xfrm>
              <a:off x="7090831" y="3731241"/>
              <a:ext cx="904240" cy="94488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0" name="Plus Sign 29">
              <a:extLst>
                <a:ext uri="{FF2B5EF4-FFF2-40B4-BE49-F238E27FC236}">
                  <a16:creationId xmlns:a16="http://schemas.microsoft.com/office/drawing/2014/main" id="{5509AB0C-C687-1838-ADB8-7BDA34840A34}"/>
                </a:ext>
              </a:extLst>
            </p:cNvPr>
            <p:cNvSpPr/>
            <p:nvPr/>
          </p:nvSpPr>
          <p:spPr>
            <a:xfrm rot="2700000">
              <a:off x="7223315" y="3868494"/>
              <a:ext cx="655187" cy="670373"/>
            </a:xfrm>
            <a:prstGeom prst="mathPlus">
              <a:avLst>
                <a:gd name="adj1" fmla="val 2040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78" name="Group 177">
            <a:extLst>
              <a:ext uri="{FF2B5EF4-FFF2-40B4-BE49-F238E27FC236}">
                <a16:creationId xmlns:a16="http://schemas.microsoft.com/office/drawing/2014/main" id="{6FBC1147-FBA8-49F5-A7A9-05946178D4CF}"/>
              </a:ext>
            </a:extLst>
          </p:cNvPr>
          <p:cNvGrpSpPr/>
          <p:nvPr/>
        </p:nvGrpSpPr>
        <p:grpSpPr>
          <a:xfrm>
            <a:off x="798979" y="1397374"/>
            <a:ext cx="4140003" cy="2389218"/>
            <a:chOff x="461917" y="4156886"/>
            <a:chExt cx="1837692" cy="1060542"/>
          </a:xfrm>
          <a:solidFill>
            <a:schemeClr val="accent3">
              <a:lumMod val="75000"/>
            </a:schemeClr>
          </a:solidFill>
        </p:grpSpPr>
        <p:sp>
          <p:nvSpPr>
            <p:cNvPr id="179" name="Oval 178">
              <a:extLst>
                <a:ext uri="{FF2B5EF4-FFF2-40B4-BE49-F238E27FC236}">
                  <a16:creationId xmlns:a16="http://schemas.microsoft.com/office/drawing/2014/main" id="{A5CEB2C9-3F08-4F40-956C-9D25256FD9D1}"/>
                </a:ext>
              </a:extLst>
            </p:cNvPr>
            <p:cNvSpPr/>
            <p:nvPr/>
          </p:nvSpPr>
          <p:spPr>
            <a:xfrm>
              <a:off x="1367458" y="4339072"/>
              <a:ext cx="868969" cy="86896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80" name="Oval 179">
              <a:extLst>
                <a:ext uri="{FF2B5EF4-FFF2-40B4-BE49-F238E27FC236}">
                  <a16:creationId xmlns:a16="http://schemas.microsoft.com/office/drawing/2014/main" id="{F0383124-8C58-4FE3-B60D-28B00A53E1A0}"/>
                </a:ext>
              </a:extLst>
            </p:cNvPr>
            <p:cNvSpPr/>
            <p:nvPr/>
          </p:nvSpPr>
          <p:spPr>
            <a:xfrm>
              <a:off x="1304276" y="4716406"/>
              <a:ext cx="143093" cy="1912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81" name="Oval 180">
              <a:extLst>
                <a:ext uri="{FF2B5EF4-FFF2-40B4-BE49-F238E27FC236}">
                  <a16:creationId xmlns:a16="http://schemas.microsoft.com/office/drawing/2014/main" id="{3A02E39C-02E6-4CA6-B011-92EB1480892B}"/>
                </a:ext>
              </a:extLst>
            </p:cNvPr>
            <p:cNvSpPr/>
            <p:nvPr/>
          </p:nvSpPr>
          <p:spPr>
            <a:xfrm>
              <a:off x="2156516" y="4716406"/>
              <a:ext cx="143093" cy="1912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82" name="Arc 181">
              <a:extLst>
                <a:ext uri="{FF2B5EF4-FFF2-40B4-BE49-F238E27FC236}">
                  <a16:creationId xmlns:a16="http://schemas.microsoft.com/office/drawing/2014/main" id="{695A6809-B5ED-41EC-8949-64D888CF7AF3}"/>
                </a:ext>
              </a:extLst>
            </p:cNvPr>
            <p:cNvSpPr/>
            <p:nvPr/>
          </p:nvSpPr>
          <p:spPr>
            <a:xfrm>
              <a:off x="525099" y="4156886"/>
              <a:ext cx="810768" cy="810768"/>
            </a:xfrm>
            <a:prstGeom prst="arc">
              <a:avLst>
                <a:gd name="adj1" fmla="val 2568393"/>
                <a:gd name="adj2" fmla="val 6686864"/>
              </a:avLst>
            </a:prstGeom>
            <a:noFill/>
            <a:ln w="7620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83" name="Arc 182">
              <a:extLst>
                <a:ext uri="{FF2B5EF4-FFF2-40B4-BE49-F238E27FC236}">
                  <a16:creationId xmlns:a16="http://schemas.microsoft.com/office/drawing/2014/main" id="{D1F282A8-C136-4C34-ABE7-401C9DCAF3E7}"/>
                </a:ext>
              </a:extLst>
            </p:cNvPr>
            <p:cNvSpPr/>
            <p:nvPr/>
          </p:nvSpPr>
          <p:spPr>
            <a:xfrm>
              <a:off x="461917" y="4406660"/>
              <a:ext cx="810768" cy="810768"/>
            </a:xfrm>
            <a:prstGeom prst="arc">
              <a:avLst>
                <a:gd name="adj1" fmla="val 909026"/>
                <a:gd name="adj2" fmla="val 4616107"/>
              </a:avLst>
            </a:prstGeom>
            <a:noFill/>
            <a:ln w="7620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sp>
        <p:nvSpPr>
          <p:cNvPr id="7" name="Rectangle 6">
            <a:extLst>
              <a:ext uri="{FF2B5EF4-FFF2-40B4-BE49-F238E27FC236}">
                <a16:creationId xmlns:a16="http://schemas.microsoft.com/office/drawing/2014/main" id="{4027E608-5609-0C50-D5FE-3CAECCF19AE1}"/>
              </a:ext>
            </a:extLst>
          </p:cNvPr>
          <p:cNvSpPr/>
          <p:nvPr/>
        </p:nvSpPr>
        <p:spPr>
          <a:xfrm>
            <a:off x="6380027" y="2298019"/>
            <a:ext cx="4556652" cy="26372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4000" b="1">
                <a:solidFill>
                  <a:schemeClr val="tx1"/>
                </a:solidFill>
                <a:latin typeface="Arial" panose="020B0604020202020204" pitchFamily="34" charset="0"/>
                <a:cs typeface="Arial" panose="020B0604020202020204" pitchFamily="34" charset="0"/>
              </a:rPr>
              <a:t>¿Qué hay que hacer y qué no hay que hacer para escuchar de forma activa?</a:t>
            </a:r>
          </a:p>
        </p:txBody>
      </p:sp>
      <p:grpSp>
        <p:nvGrpSpPr>
          <p:cNvPr id="3" name="Group 2">
            <a:extLst>
              <a:ext uri="{FF2B5EF4-FFF2-40B4-BE49-F238E27FC236}">
                <a16:creationId xmlns:a16="http://schemas.microsoft.com/office/drawing/2014/main" id="{71C14418-1E95-F6C2-900C-4BF9586D4C5E}"/>
              </a:ext>
            </a:extLst>
          </p:cNvPr>
          <p:cNvGrpSpPr/>
          <p:nvPr/>
        </p:nvGrpSpPr>
        <p:grpSpPr>
          <a:xfrm>
            <a:off x="10228983" y="337468"/>
            <a:ext cx="1587872" cy="1368854"/>
            <a:chOff x="10228983" y="337468"/>
            <a:chExt cx="1587872" cy="1368854"/>
          </a:xfrm>
        </p:grpSpPr>
        <p:sp>
          <p:nvSpPr>
            <p:cNvPr id="5" name="Hexagon 4">
              <a:extLst>
                <a:ext uri="{FF2B5EF4-FFF2-40B4-BE49-F238E27FC236}">
                  <a16:creationId xmlns:a16="http://schemas.microsoft.com/office/drawing/2014/main" id="{64AA11F7-06DE-7FB8-2EE6-00FF288A4AB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8" name="Group 7">
              <a:extLst>
                <a:ext uri="{FF2B5EF4-FFF2-40B4-BE49-F238E27FC236}">
                  <a16:creationId xmlns:a16="http://schemas.microsoft.com/office/drawing/2014/main" id="{8F30E034-4429-BC46-CCF5-DEC4A958FAE2}"/>
                </a:ext>
              </a:extLst>
            </p:cNvPr>
            <p:cNvGrpSpPr/>
            <p:nvPr/>
          </p:nvGrpSpPr>
          <p:grpSpPr>
            <a:xfrm>
              <a:off x="10621771" y="762700"/>
              <a:ext cx="562136" cy="634675"/>
              <a:chOff x="760175" y="830142"/>
              <a:chExt cx="867619" cy="979579"/>
            </a:xfrm>
          </p:grpSpPr>
          <p:sp>
            <p:nvSpPr>
              <p:cNvPr id="12" name="Rectangle 11">
                <a:extLst>
                  <a:ext uri="{FF2B5EF4-FFF2-40B4-BE49-F238E27FC236}">
                    <a16:creationId xmlns:a16="http://schemas.microsoft.com/office/drawing/2014/main" id="{E5B3D19F-5A22-7DC0-2820-D03BC7BC851F}"/>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46</a:t>
                </a:r>
              </a:p>
            </p:txBody>
          </p:sp>
          <p:sp>
            <p:nvSpPr>
              <p:cNvPr id="13" name="Rectangle 12">
                <a:extLst>
                  <a:ext uri="{FF2B5EF4-FFF2-40B4-BE49-F238E27FC236}">
                    <a16:creationId xmlns:a16="http://schemas.microsoft.com/office/drawing/2014/main" id="{43A2C99A-074E-21BD-F6D0-8B60E52470BA}"/>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9" name="Group 8">
              <a:extLst>
                <a:ext uri="{FF2B5EF4-FFF2-40B4-BE49-F238E27FC236}">
                  <a16:creationId xmlns:a16="http://schemas.microsoft.com/office/drawing/2014/main" id="{8ED28A98-3EDE-A130-EF56-09D928ED333D}"/>
                </a:ext>
              </a:extLst>
            </p:cNvPr>
            <p:cNvGrpSpPr/>
            <p:nvPr/>
          </p:nvGrpSpPr>
          <p:grpSpPr>
            <a:xfrm>
              <a:off x="11325415" y="762701"/>
              <a:ext cx="182192" cy="634674"/>
              <a:chOff x="2121762" y="2323619"/>
              <a:chExt cx="200378" cy="825210"/>
            </a:xfrm>
          </p:grpSpPr>
          <p:sp>
            <p:nvSpPr>
              <p:cNvPr id="10" name="Isosceles Triangle 9">
                <a:extLst>
                  <a:ext uri="{FF2B5EF4-FFF2-40B4-BE49-F238E27FC236}">
                    <a16:creationId xmlns:a16="http://schemas.microsoft.com/office/drawing/2014/main" id="{62117579-D1EA-3CD3-872D-BF937D0D546E}"/>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17C5882A-26BC-E240-B14B-43011623FF3F}"/>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sp>
        <p:nvSpPr>
          <p:cNvPr id="17" name="Title 16">
            <a:extLst>
              <a:ext uri="{FF2B5EF4-FFF2-40B4-BE49-F238E27FC236}">
                <a16:creationId xmlns:a16="http://schemas.microsoft.com/office/drawing/2014/main" id="{ACAA003F-0F3F-AEF2-96F9-61FA4A428FBE}"/>
              </a:ext>
            </a:extLst>
          </p:cNvPr>
          <p:cNvSpPr>
            <a:spLocks noGrp="1"/>
          </p:cNvSpPr>
          <p:nvPr>
            <p:ph type="title"/>
          </p:nvPr>
        </p:nvSpPr>
        <p:spPr/>
        <p:txBody>
          <a:bodyPr/>
          <a:lstStyle/>
          <a:p>
            <a:r>
              <a:rPr lang="es-ES_tradnl"/>
              <a:t>Técnicas de escucha activa</a:t>
            </a:r>
          </a:p>
        </p:txBody>
      </p:sp>
    </p:spTree>
    <p:extLst>
      <p:ext uri="{BB962C8B-B14F-4D97-AF65-F5344CB8AC3E}">
        <p14:creationId xmlns:p14="http://schemas.microsoft.com/office/powerpoint/2010/main" val="6146533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TextBox 63">
            <a:extLst>
              <a:ext uri="{FF2B5EF4-FFF2-40B4-BE49-F238E27FC236}">
                <a16:creationId xmlns:a16="http://schemas.microsoft.com/office/drawing/2014/main" id="{D9E2D02E-FBB3-4767-BB37-3F850FCEB930}"/>
              </a:ext>
            </a:extLst>
          </p:cNvPr>
          <p:cNvSpPr txBox="1"/>
          <p:nvPr/>
        </p:nvSpPr>
        <p:spPr>
          <a:xfrm>
            <a:off x="701619" y="3503938"/>
            <a:ext cx="2402194" cy="2062103"/>
          </a:xfrm>
          <a:prstGeom prst="rect">
            <a:avLst/>
          </a:prstGeom>
          <a:noFill/>
          <a:ln>
            <a:noFill/>
          </a:ln>
        </p:spPr>
        <p:txBody>
          <a:bodyPr wrap="square" rtlCol="0">
            <a:spAutoFit/>
          </a:bodyPr>
          <a:lstStyle/>
          <a:p>
            <a:pPr algn="ctr"/>
            <a:r>
              <a:rPr lang="es-ES_tradnl" sz="1600" b="1" dirty="0">
                <a:latin typeface="Arial" panose="020B0604020202020204" pitchFamily="34" charset="0"/>
                <a:cs typeface="Arial" panose="020B0604020202020204" pitchFamily="34" charset="0"/>
              </a:rPr>
              <a:t>RECONOCER</a:t>
            </a:r>
          </a:p>
          <a:p>
            <a:pPr algn="ctr"/>
            <a:endParaRPr lang="es-ES_tradnl" sz="1600" b="1" dirty="0">
              <a:latin typeface="Arial" panose="020B0604020202020204" pitchFamily="34" charset="0"/>
              <a:cs typeface="Arial" panose="020B0604020202020204" pitchFamily="34" charset="0"/>
            </a:endParaRPr>
          </a:p>
          <a:p>
            <a:pPr algn="ctr"/>
            <a:r>
              <a:rPr lang="es-ES_tradnl" sz="1600" dirty="0">
                <a:latin typeface="Arial" panose="020B0604020202020204" pitchFamily="34" charset="0"/>
                <a:cs typeface="Arial" panose="020B0604020202020204" pitchFamily="34" charset="0"/>
              </a:rPr>
              <a:t>Utilizar palabras y/u otros signos para mostrar que escuchamos y reconocemos sus sentimientos</a:t>
            </a:r>
          </a:p>
        </p:txBody>
      </p:sp>
      <p:sp>
        <p:nvSpPr>
          <p:cNvPr id="90" name="TextBox 89">
            <a:extLst>
              <a:ext uri="{FF2B5EF4-FFF2-40B4-BE49-F238E27FC236}">
                <a16:creationId xmlns:a16="http://schemas.microsoft.com/office/drawing/2014/main" id="{75BD516A-1C72-49D8-AA6B-345B53D12268}"/>
              </a:ext>
            </a:extLst>
          </p:cNvPr>
          <p:cNvSpPr txBox="1"/>
          <p:nvPr/>
        </p:nvSpPr>
        <p:spPr>
          <a:xfrm>
            <a:off x="3486954" y="3503938"/>
            <a:ext cx="2432758" cy="1815882"/>
          </a:xfrm>
          <a:prstGeom prst="rect">
            <a:avLst/>
          </a:prstGeom>
          <a:noFill/>
          <a:ln>
            <a:noFill/>
          </a:ln>
        </p:spPr>
        <p:txBody>
          <a:bodyPr wrap="square" rtlCol="0">
            <a:spAutoFit/>
          </a:bodyPr>
          <a:lstStyle/>
          <a:p>
            <a:pPr algn="ctr"/>
            <a:r>
              <a:rPr lang="es-ES_tradnl" sz="1600" b="1" dirty="0">
                <a:latin typeface="Arial" panose="020B0604020202020204" pitchFamily="34" charset="0"/>
                <a:cs typeface="Arial" panose="020B0604020202020204" pitchFamily="34" charset="0"/>
              </a:rPr>
              <a:t>CORRESPONDER</a:t>
            </a:r>
          </a:p>
          <a:p>
            <a:pPr algn="ctr"/>
            <a:endParaRPr lang="es-ES_tradnl" sz="1600" b="1" dirty="0">
              <a:latin typeface="Arial" panose="020B0604020202020204" pitchFamily="34" charset="0"/>
              <a:cs typeface="Arial" panose="020B0604020202020204" pitchFamily="34" charset="0"/>
            </a:endParaRPr>
          </a:p>
          <a:p>
            <a:pPr algn="ctr"/>
            <a:r>
              <a:rPr lang="es-ES_tradnl" sz="1600" dirty="0">
                <a:latin typeface="Arial" panose="020B0604020202020204" pitchFamily="34" charset="0"/>
                <a:cs typeface="Arial" panose="020B0604020202020204" pitchFamily="34" charset="0"/>
              </a:rPr>
              <a:t>Emular o repetir algo que el/la menor haya dicho, utilizando las mismas palabras que haya usado</a:t>
            </a:r>
          </a:p>
        </p:txBody>
      </p:sp>
      <p:sp>
        <p:nvSpPr>
          <p:cNvPr id="163" name="TextBox 162">
            <a:extLst>
              <a:ext uri="{FF2B5EF4-FFF2-40B4-BE49-F238E27FC236}">
                <a16:creationId xmlns:a16="http://schemas.microsoft.com/office/drawing/2014/main" id="{22DF0343-EE4C-49B3-B1BD-3AC41F7F5E31}"/>
              </a:ext>
            </a:extLst>
          </p:cNvPr>
          <p:cNvSpPr txBox="1"/>
          <p:nvPr/>
        </p:nvSpPr>
        <p:spPr>
          <a:xfrm>
            <a:off x="6272289" y="3503938"/>
            <a:ext cx="2402193" cy="1815882"/>
          </a:xfrm>
          <a:prstGeom prst="rect">
            <a:avLst/>
          </a:prstGeom>
          <a:noFill/>
          <a:ln>
            <a:noFill/>
          </a:ln>
        </p:spPr>
        <p:txBody>
          <a:bodyPr wrap="square" rtlCol="0">
            <a:spAutoFit/>
          </a:bodyPr>
          <a:lstStyle/>
          <a:p>
            <a:pPr algn="ctr"/>
            <a:r>
              <a:rPr lang="es-ES_tradnl" sz="1600" b="1" dirty="0">
                <a:latin typeface="Arial" panose="020B0604020202020204" pitchFamily="34" charset="0"/>
                <a:cs typeface="Arial" panose="020B0604020202020204" pitchFamily="34" charset="0"/>
              </a:rPr>
              <a:t>ACLARAR</a:t>
            </a:r>
          </a:p>
          <a:p>
            <a:pPr algn="ctr"/>
            <a:endParaRPr lang="es-ES_tradnl" sz="1600" b="1" dirty="0">
              <a:latin typeface="Arial" panose="020B0604020202020204" pitchFamily="34" charset="0"/>
              <a:cs typeface="Arial" panose="020B0604020202020204" pitchFamily="34" charset="0"/>
            </a:endParaRPr>
          </a:p>
          <a:p>
            <a:pPr algn="ctr"/>
            <a:r>
              <a:rPr lang="es-ES_tradnl" sz="1600" dirty="0">
                <a:latin typeface="Arial" panose="020B0604020202020204" pitchFamily="34" charset="0"/>
                <a:cs typeface="Arial" panose="020B0604020202020204" pitchFamily="34" charset="0"/>
              </a:rPr>
              <a:t>Pedirle al menor más información sobre lo que nos cuente en caso de que sea necesario precisar algo</a:t>
            </a:r>
          </a:p>
        </p:txBody>
      </p:sp>
      <p:sp>
        <p:nvSpPr>
          <p:cNvPr id="164" name="TextBox 163">
            <a:extLst>
              <a:ext uri="{FF2B5EF4-FFF2-40B4-BE49-F238E27FC236}">
                <a16:creationId xmlns:a16="http://schemas.microsoft.com/office/drawing/2014/main" id="{D0DF78C7-77E7-4EDE-AE67-E8DA71B62329}"/>
              </a:ext>
            </a:extLst>
          </p:cNvPr>
          <p:cNvSpPr txBox="1"/>
          <p:nvPr/>
        </p:nvSpPr>
        <p:spPr>
          <a:xfrm>
            <a:off x="9057623" y="3503938"/>
            <a:ext cx="2449983" cy="2062103"/>
          </a:xfrm>
          <a:prstGeom prst="rect">
            <a:avLst/>
          </a:prstGeom>
          <a:noFill/>
          <a:ln>
            <a:noFill/>
          </a:ln>
        </p:spPr>
        <p:txBody>
          <a:bodyPr wrap="square" rtlCol="0">
            <a:spAutoFit/>
          </a:bodyPr>
          <a:lstStyle/>
          <a:p>
            <a:pPr algn="ctr"/>
            <a:r>
              <a:rPr lang="es-ES_tradnl" sz="1600" b="1" dirty="0">
                <a:latin typeface="Arial" panose="020B0604020202020204" pitchFamily="34" charset="0"/>
                <a:cs typeface="Arial" panose="020B0604020202020204" pitchFamily="34" charset="0"/>
              </a:rPr>
              <a:t>RESUMIR</a:t>
            </a:r>
          </a:p>
          <a:p>
            <a:pPr algn="ctr"/>
            <a:endParaRPr lang="es-ES_tradnl" sz="1600" b="1" dirty="0">
              <a:latin typeface="Arial" panose="020B0604020202020204" pitchFamily="34" charset="0"/>
              <a:cs typeface="Arial" panose="020B0604020202020204" pitchFamily="34" charset="0"/>
            </a:endParaRPr>
          </a:p>
          <a:p>
            <a:pPr algn="ctr"/>
            <a:r>
              <a:rPr lang="es-ES_tradnl" sz="1600" dirty="0">
                <a:latin typeface="Arial" panose="020B0604020202020204" pitchFamily="34" charset="0"/>
                <a:cs typeface="Arial" panose="020B0604020202020204" pitchFamily="34" charset="0"/>
              </a:rPr>
              <a:t>Resumir con nuestras propias palabras (parafrasear) lo que ha dicho el/la menor para comprobar que hemos entendido correctamente</a:t>
            </a:r>
          </a:p>
        </p:txBody>
      </p:sp>
      <p:sp>
        <p:nvSpPr>
          <p:cNvPr id="167" name="Oval 166">
            <a:extLst>
              <a:ext uri="{FF2B5EF4-FFF2-40B4-BE49-F238E27FC236}">
                <a16:creationId xmlns:a16="http://schemas.microsoft.com/office/drawing/2014/main" id="{93349A72-2A88-470F-AE99-2A729DC66C0B}"/>
              </a:ext>
            </a:extLst>
          </p:cNvPr>
          <p:cNvSpPr/>
          <p:nvPr/>
        </p:nvSpPr>
        <p:spPr>
          <a:xfrm>
            <a:off x="1401934" y="2195947"/>
            <a:ext cx="868969" cy="86896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8" name="Oval 167">
            <a:extLst>
              <a:ext uri="{FF2B5EF4-FFF2-40B4-BE49-F238E27FC236}">
                <a16:creationId xmlns:a16="http://schemas.microsoft.com/office/drawing/2014/main" id="{D066D581-756C-4B08-B7E5-0DC20BBDC289}"/>
              </a:ext>
            </a:extLst>
          </p:cNvPr>
          <p:cNvSpPr/>
          <p:nvPr/>
        </p:nvSpPr>
        <p:spPr>
          <a:xfrm>
            <a:off x="1338752" y="2573281"/>
            <a:ext cx="143093" cy="1912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9" name="Oval 168">
            <a:extLst>
              <a:ext uri="{FF2B5EF4-FFF2-40B4-BE49-F238E27FC236}">
                <a16:creationId xmlns:a16="http://schemas.microsoft.com/office/drawing/2014/main" id="{3CBCE70E-EFAD-4EF5-B6FC-86F28E69AA70}"/>
              </a:ext>
            </a:extLst>
          </p:cNvPr>
          <p:cNvSpPr/>
          <p:nvPr/>
        </p:nvSpPr>
        <p:spPr>
          <a:xfrm>
            <a:off x="2190992" y="2573281"/>
            <a:ext cx="143093" cy="1912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0" name="Arc 169">
            <a:extLst>
              <a:ext uri="{FF2B5EF4-FFF2-40B4-BE49-F238E27FC236}">
                <a16:creationId xmlns:a16="http://schemas.microsoft.com/office/drawing/2014/main" id="{CC2AD6FA-7F85-45D7-9CBB-65633A024BA4}"/>
              </a:ext>
            </a:extLst>
          </p:cNvPr>
          <p:cNvSpPr/>
          <p:nvPr/>
        </p:nvSpPr>
        <p:spPr>
          <a:xfrm>
            <a:off x="559575" y="2013761"/>
            <a:ext cx="810768" cy="810768"/>
          </a:xfrm>
          <a:prstGeom prst="arc">
            <a:avLst>
              <a:gd name="adj1" fmla="val 2568393"/>
              <a:gd name="adj2" fmla="val 6686864"/>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p>
        </p:txBody>
      </p:sp>
      <p:sp>
        <p:nvSpPr>
          <p:cNvPr id="171" name="Arc 170">
            <a:extLst>
              <a:ext uri="{FF2B5EF4-FFF2-40B4-BE49-F238E27FC236}">
                <a16:creationId xmlns:a16="http://schemas.microsoft.com/office/drawing/2014/main" id="{A5A51893-7BCA-4427-B959-4AAAA1AE35F5}"/>
              </a:ext>
            </a:extLst>
          </p:cNvPr>
          <p:cNvSpPr/>
          <p:nvPr/>
        </p:nvSpPr>
        <p:spPr>
          <a:xfrm>
            <a:off x="496393" y="2263535"/>
            <a:ext cx="810768" cy="810768"/>
          </a:xfrm>
          <a:prstGeom prst="arc">
            <a:avLst>
              <a:gd name="adj1" fmla="val 909026"/>
              <a:gd name="adj2" fmla="val 4616107"/>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p>
        </p:txBody>
      </p:sp>
      <p:sp>
        <p:nvSpPr>
          <p:cNvPr id="173" name="Oval 172">
            <a:extLst>
              <a:ext uri="{FF2B5EF4-FFF2-40B4-BE49-F238E27FC236}">
                <a16:creationId xmlns:a16="http://schemas.microsoft.com/office/drawing/2014/main" id="{23C21570-E5AF-4D59-ADBC-C2AAFF3F7E24}"/>
              </a:ext>
            </a:extLst>
          </p:cNvPr>
          <p:cNvSpPr/>
          <p:nvPr/>
        </p:nvSpPr>
        <p:spPr>
          <a:xfrm>
            <a:off x="4187269" y="2195947"/>
            <a:ext cx="868969" cy="86896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4" name="Oval 173">
            <a:extLst>
              <a:ext uri="{FF2B5EF4-FFF2-40B4-BE49-F238E27FC236}">
                <a16:creationId xmlns:a16="http://schemas.microsoft.com/office/drawing/2014/main" id="{FDB310A6-A079-4673-A065-96B6B6E43D10}"/>
              </a:ext>
            </a:extLst>
          </p:cNvPr>
          <p:cNvSpPr/>
          <p:nvPr/>
        </p:nvSpPr>
        <p:spPr>
          <a:xfrm>
            <a:off x="4124087" y="2573281"/>
            <a:ext cx="143093" cy="1912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5" name="Oval 174">
            <a:extLst>
              <a:ext uri="{FF2B5EF4-FFF2-40B4-BE49-F238E27FC236}">
                <a16:creationId xmlns:a16="http://schemas.microsoft.com/office/drawing/2014/main" id="{CB51FECA-24F9-4B2F-8EBB-8575BE84A692}"/>
              </a:ext>
            </a:extLst>
          </p:cNvPr>
          <p:cNvSpPr/>
          <p:nvPr/>
        </p:nvSpPr>
        <p:spPr>
          <a:xfrm>
            <a:off x="4976327" y="2573281"/>
            <a:ext cx="143093" cy="1912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6" name="Arc 175">
            <a:extLst>
              <a:ext uri="{FF2B5EF4-FFF2-40B4-BE49-F238E27FC236}">
                <a16:creationId xmlns:a16="http://schemas.microsoft.com/office/drawing/2014/main" id="{5FC33D6D-E830-43FE-961F-05094AADB75B}"/>
              </a:ext>
            </a:extLst>
          </p:cNvPr>
          <p:cNvSpPr/>
          <p:nvPr/>
        </p:nvSpPr>
        <p:spPr>
          <a:xfrm>
            <a:off x="3344910" y="2013761"/>
            <a:ext cx="810768" cy="810768"/>
          </a:xfrm>
          <a:prstGeom prst="arc">
            <a:avLst>
              <a:gd name="adj1" fmla="val 2568393"/>
              <a:gd name="adj2" fmla="val 6686864"/>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p>
        </p:txBody>
      </p:sp>
      <p:sp>
        <p:nvSpPr>
          <p:cNvPr id="177" name="Arc 176">
            <a:extLst>
              <a:ext uri="{FF2B5EF4-FFF2-40B4-BE49-F238E27FC236}">
                <a16:creationId xmlns:a16="http://schemas.microsoft.com/office/drawing/2014/main" id="{60FA46E3-27A6-416D-9C9C-C30D87EED4E7}"/>
              </a:ext>
            </a:extLst>
          </p:cNvPr>
          <p:cNvSpPr/>
          <p:nvPr/>
        </p:nvSpPr>
        <p:spPr>
          <a:xfrm>
            <a:off x="3281728" y="2263535"/>
            <a:ext cx="810768" cy="810768"/>
          </a:xfrm>
          <a:prstGeom prst="arc">
            <a:avLst>
              <a:gd name="adj1" fmla="val 909026"/>
              <a:gd name="adj2" fmla="val 4616107"/>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p>
        </p:txBody>
      </p:sp>
      <p:sp>
        <p:nvSpPr>
          <p:cNvPr id="179" name="Oval 178">
            <a:extLst>
              <a:ext uri="{FF2B5EF4-FFF2-40B4-BE49-F238E27FC236}">
                <a16:creationId xmlns:a16="http://schemas.microsoft.com/office/drawing/2014/main" id="{A5CEB2C9-3F08-4F40-956C-9D25256FD9D1}"/>
              </a:ext>
            </a:extLst>
          </p:cNvPr>
          <p:cNvSpPr/>
          <p:nvPr/>
        </p:nvSpPr>
        <p:spPr>
          <a:xfrm>
            <a:off x="7145601" y="2195947"/>
            <a:ext cx="868969" cy="86896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0" name="Oval 179">
            <a:extLst>
              <a:ext uri="{FF2B5EF4-FFF2-40B4-BE49-F238E27FC236}">
                <a16:creationId xmlns:a16="http://schemas.microsoft.com/office/drawing/2014/main" id="{F0383124-8C58-4FE3-B60D-28B00A53E1A0}"/>
              </a:ext>
            </a:extLst>
          </p:cNvPr>
          <p:cNvSpPr/>
          <p:nvPr/>
        </p:nvSpPr>
        <p:spPr>
          <a:xfrm>
            <a:off x="7082419" y="2573281"/>
            <a:ext cx="143093" cy="1912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1" name="Oval 180">
            <a:extLst>
              <a:ext uri="{FF2B5EF4-FFF2-40B4-BE49-F238E27FC236}">
                <a16:creationId xmlns:a16="http://schemas.microsoft.com/office/drawing/2014/main" id="{3A02E39C-02E6-4CA6-B011-92EB1480892B}"/>
              </a:ext>
            </a:extLst>
          </p:cNvPr>
          <p:cNvSpPr/>
          <p:nvPr/>
        </p:nvSpPr>
        <p:spPr>
          <a:xfrm>
            <a:off x="7934659" y="2573281"/>
            <a:ext cx="143093" cy="1912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2" name="Arc 181">
            <a:extLst>
              <a:ext uri="{FF2B5EF4-FFF2-40B4-BE49-F238E27FC236}">
                <a16:creationId xmlns:a16="http://schemas.microsoft.com/office/drawing/2014/main" id="{695A6809-B5ED-41EC-8949-64D888CF7AF3}"/>
              </a:ext>
            </a:extLst>
          </p:cNvPr>
          <p:cNvSpPr/>
          <p:nvPr/>
        </p:nvSpPr>
        <p:spPr>
          <a:xfrm>
            <a:off x="6303242" y="2013761"/>
            <a:ext cx="810768" cy="810768"/>
          </a:xfrm>
          <a:prstGeom prst="arc">
            <a:avLst>
              <a:gd name="adj1" fmla="val 2568393"/>
              <a:gd name="adj2" fmla="val 6686864"/>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p>
        </p:txBody>
      </p:sp>
      <p:sp>
        <p:nvSpPr>
          <p:cNvPr id="183" name="Arc 182">
            <a:extLst>
              <a:ext uri="{FF2B5EF4-FFF2-40B4-BE49-F238E27FC236}">
                <a16:creationId xmlns:a16="http://schemas.microsoft.com/office/drawing/2014/main" id="{D1F282A8-C136-4C34-ABE7-401C9DCAF3E7}"/>
              </a:ext>
            </a:extLst>
          </p:cNvPr>
          <p:cNvSpPr/>
          <p:nvPr/>
        </p:nvSpPr>
        <p:spPr>
          <a:xfrm>
            <a:off x="6240060" y="2263535"/>
            <a:ext cx="810768" cy="810768"/>
          </a:xfrm>
          <a:prstGeom prst="arc">
            <a:avLst>
              <a:gd name="adj1" fmla="val 909026"/>
              <a:gd name="adj2" fmla="val 4616107"/>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p>
        </p:txBody>
      </p:sp>
      <p:sp>
        <p:nvSpPr>
          <p:cNvPr id="185" name="Oval 184">
            <a:extLst>
              <a:ext uri="{FF2B5EF4-FFF2-40B4-BE49-F238E27FC236}">
                <a16:creationId xmlns:a16="http://schemas.microsoft.com/office/drawing/2014/main" id="{24F4D3BA-7DD0-4F9D-991C-C3FC48369BC2}"/>
              </a:ext>
            </a:extLst>
          </p:cNvPr>
          <p:cNvSpPr/>
          <p:nvPr/>
        </p:nvSpPr>
        <p:spPr>
          <a:xfrm>
            <a:off x="9849529" y="2195947"/>
            <a:ext cx="868969" cy="86896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6" name="Oval 185">
            <a:extLst>
              <a:ext uri="{FF2B5EF4-FFF2-40B4-BE49-F238E27FC236}">
                <a16:creationId xmlns:a16="http://schemas.microsoft.com/office/drawing/2014/main" id="{99B32FDE-7FC1-4860-A931-4B10EBDB9362}"/>
              </a:ext>
            </a:extLst>
          </p:cNvPr>
          <p:cNvSpPr/>
          <p:nvPr/>
        </p:nvSpPr>
        <p:spPr>
          <a:xfrm>
            <a:off x="9786347" y="2573281"/>
            <a:ext cx="143093" cy="1912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7" name="Oval 186">
            <a:extLst>
              <a:ext uri="{FF2B5EF4-FFF2-40B4-BE49-F238E27FC236}">
                <a16:creationId xmlns:a16="http://schemas.microsoft.com/office/drawing/2014/main" id="{FB8F04A5-E3A1-4512-8AC4-500C388F9C67}"/>
              </a:ext>
            </a:extLst>
          </p:cNvPr>
          <p:cNvSpPr/>
          <p:nvPr/>
        </p:nvSpPr>
        <p:spPr>
          <a:xfrm>
            <a:off x="10638587" y="2573281"/>
            <a:ext cx="143093" cy="19127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88" name="Arc 187">
            <a:extLst>
              <a:ext uri="{FF2B5EF4-FFF2-40B4-BE49-F238E27FC236}">
                <a16:creationId xmlns:a16="http://schemas.microsoft.com/office/drawing/2014/main" id="{508E6288-1C34-4B1B-8A95-431CE94310FD}"/>
              </a:ext>
            </a:extLst>
          </p:cNvPr>
          <p:cNvSpPr/>
          <p:nvPr/>
        </p:nvSpPr>
        <p:spPr>
          <a:xfrm>
            <a:off x="9007170" y="2013761"/>
            <a:ext cx="810768" cy="810768"/>
          </a:xfrm>
          <a:prstGeom prst="arc">
            <a:avLst>
              <a:gd name="adj1" fmla="val 2568393"/>
              <a:gd name="adj2" fmla="val 6686864"/>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p>
        </p:txBody>
      </p:sp>
      <p:sp>
        <p:nvSpPr>
          <p:cNvPr id="189" name="Arc 188">
            <a:extLst>
              <a:ext uri="{FF2B5EF4-FFF2-40B4-BE49-F238E27FC236}">
                <a16:creationId xmlns:a16="http://schemas.microsoft.com/office/drawing/2014/main" id="{9869E86E-DEC1-4057-92FC-7D2B215FD8BD}"/>
              </a:ext>
            </a:extLst>
          </p:cNvPr>
          <p:cNvSpPr/>
          <p:nvPr/>
        </p:nvSpPr>
        <p:spPr>
          <a:xfrm>
            <a:off x="8943988" y="2263535"/>
            <a:ext cx="810768" cy="810768"/>
          </a:xfrm>
          <a:prstGeom prst="arc">
            <a:avLst>
              <a:gd name="adj1" fmla="val 909026"/>
              <a:gd name="adj2" fmla="val 4616107"/>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p>
        </p:txBody>
      </p:sp>
      <p:grpSp>
        <p:nvGrpSpPr>
          <p:cNvPr id="10" name="Group 9">
            <a:extLst>
              <a:ext uri="{FF2B5EF4-FFF2-40B4-BE49-F238E27FC236}">
                <a16:creationId xmlns:a16="http://schemas.microsoft.com/office/drawing/2014/main" id="{2435EEA0-8D6A-B4FF-B9E4-82AA33A48788}"/>
              </a:ext>
            </a:extLst>
          </p:cNvPr>
          <p:cNvGrpSpPr/>
          <p:nvPr/>
        </p:nvGrpSpPr>
        <p:grpSpPr>
          <a:xfrm>
            <a:off x="10228983" y="337468"/>
            <a:ext cx="1587872" cy="1368854"/>
            <a:chOff x="10228983" y="337468"/>
            <a:chExt cx="1587872" cy="1368854"/>
          </a:xfrm>
        </p:grpSpPr>
        <p:sp>
          <p:nvSpPr>
            <p:cNvPr id="11" name="Hexagon 10">
              <a:extLst>
                <a:ext uri="{FF2B5EF4-FFF2-40B4-BE49-F238E27FC236}">
                  <a16:creationId xmlns:a16="http://schemas.microsoft.com/office/drawing/2014/main" id="{6924D700-6F29-5E36-55C6-7548848794D0}"/>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12" name="Group 11">
              <a:extLst>
                <a:ext uri="{FF2B5EF4-FFF2-40B4-BE49-F238E27FC236}">
                  <a16:creationId xmlns:a16="http://schemas.microsoft.com/office/drawing/2014/main" id="{B6EC2561-56F2-3259-74F7-5E578DA45944}"/>
                </a:ext>
              </a:extLst>
            </p:cNvPr>
            <p:cNvGrpSpPr/>
            <p:nvPr/>
          </p:nvGrpSpPr>
          <p:grpSpPr>
            <a:xfrm>
              <a:off x="10621771" y="762700"/>
              <a:ext cx="562136" cy="634675"/>
              <a:chOff x="760175" y="830142"/>
              <a:chExt cx="867619" cy="979579"/>
            </a:xfrm>
          </p:grpSpPr>
          <p:sp>
            <p:nvSpPr>
              <p:cNvPr id="16" name="Rectangle 15">
                <a:extLst>
                  <a:ext uri="{FF2B5EF4-FFF2-40B4-BE49-F238E27FC236}">
                    <a16:creationId xmlns:a16="http://schemas.microsoft.com/office/drawing/2014/main" id="{0171AE66-7785-33E4-9604-188DEEE4521E}"/>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47</a:t>
                </a:r>
              </a:p>
            </p:txBody>
          </p:sp>
          <p:sp>
            <p:nvSpPr>
              <p:cNvPr id="17" name="Rectangle 16">
                <a:extLst>
                  <a:ext uri="{FF2B5EF4-FFF2-40B4-BE49-F238E27FC236}">
                    <a16:creationId xmlns:a16="http://schemas.microsoft.com/office/drawing/2014/main" id="{4491C1E6-9382-BE3E-9C5E-620CC7D91EF1}"/>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3" name="Group 12">
              <a:extLst>
                <a:ext uri="{FF2B5EF4-FFF2-40B4-BE49-F238E27FC236}">
                  <a16:creationId xmlns:a16="http://schemas.microsoft.com/office/drawing/2014/main" id="{90D18E7C-9373-149C-5455-D50FF20BA7F0}"/>
                </a:ext>
              </a:extLst>
            </p:cNvPr>
            <p:cNvGrpSpPr/>
            <p:nvPr/>
          </p:nvGrpSpPr>
          <p:grpSpPr>
            <a:xfrm>
              <a:off x="11325415" y="762701"/>
              <a:ext cx="182192" cy="634674"/>
              <a:chOff x="2121762" y="2323619"/>
              <a:chExt cx="200378" cy="825210"/>
            </a:xfrm>
          </p:grpSpPr>
          <p:sp>
            <p:nvSpPr>
              <p:cNvPr id="14" name="Isosceles Triangle 13">
                <a:extLst>
                  <a:ext uri="{FF2B5EF4-FFF2-40B4-BE49-F238E27FC236}">
                    <a16:creationId xmlns:a16="http://schemas.microsoft.com/office/drawing/2014/main" id="{27B00C87-FCB3-9932-490B-5B308F767E00}"/>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5" name="Rectangle 14">
                <a:extLst>
                  <a:ext uri="{FF2B5EF4-FFF2-40B4-BE49-F238E27FC236}">
                    <a16:creationId xmlns:a16="http://schemas.microsoft.com/office/drawing/2014/main" id="{5BC446FE-418A-6A78-4D84-53A6CB7DC9EA}"/>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
        <p:nvSpPr>
          <p:cNvPr id="19" name="Title 18">
            <a:extLst>
              <a:ext uri="{FF2B5EF4-FFF2-40B4-BE49-F238E27FC236}">
                <a16:creationId xmlns:a16="http://schemas.microsoft.com/office/drawing/2014/main" id="{BA2EE846-4D5A-B0BF-6D34-0CA7F7D88FA5}"/>
              </a:ext>
            </a:extLst>
          </p:cNvPr>
          <p:cNvSpPr>
            <a:spLocks noGrp="1"/>
          </p:cNvSpPr>
          <p:nvPr>
            <p:ph type="title"/>
          </p:nvPr>
        </p:nvSpPr>
        <p:spPr/>
        <p:txBody>
          <a:bodyPr/>
          <a:lstStyle/>
          <a:p>
            <a:r>
              <a:rPr lang="es-ES_tradnl"/>
              <a:t>Técnicas de escucha activa</a:t>
            </a:r>
          </a:p>
        </p:txBody>
      </p:sp>
    </p:spTree>
    <p:extLst>
      <p:ext uri="{BB962C8B-B14F-4D97-AF65-F5344CB8AC3E}">
        <p14:creationId xmlns:p14="http://schemas.microsoft.com/office/powerpoint/2010/main" val="36576412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 name="Title 72">
            <a:extLst>
              <a:ext uri="{FF2B5EF4-FFF2-40B4-BE49-F238E27FC236}">
                <a16:creationId xmlns:a16="http://schemas.microsoft.com/office/drawing/2014/main" id="{F5B8723D-1EBA-74F1-6222-AA3151C90D3E}"/>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endParaRPr lang="es-ES_tradnl" sz="5400" b="1" dirty="0">
              <a:solidFill>
                <a:schemeClr val="bg1">
                  <a:lumMod val="75000"/>
                </a:schemeClr>
              </a:solidFill>
            </a:endParaRPr>
          </a:p>
        </p:txBody>
      </p:sp>
    </p:spTree>
    <p:extLst>
      <p:ext uri="{BB962C8B-B14F-4D97-AF65-F5344CB8AC3E}">
        <p14:creationId xmlns:p14="http://schemas.microsoft.com/office/powerpoint/2010/main" val="30469060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80D2E-B75A-46C9-C93E-4791234FA4EB}"/>
              </a:ext>
            </a:extLst>
          </p:cNvPr>
          <p:cNvSpPr>
            <a:spLocks noGrp="1"/>
          </p:cNvSpPr>
          <p:nvPr>
            <p:ph type="title"/>
          </p:nvPr>
        </p:nvSpPr>
        <p:spPr/>
        <p:txBody>
          <a:bodyPr/>
          <a:lstStyle/>
          <a:p>
            <a:r>
              <a:rPr lang="es-ES_tradnl" dirty="0"/>
              <a:t>Juego de rol</a:t>
            </a:r>
          </a:p>
        </p:txBody>
      </p:sp>
      <p:grpSp>
        <p:nvGrpSpPr>
          <p:cNvPr id="3" name="Group 2">
            <a:extLst>
              <a:ext uri="{FF2B5EF4-FFF2-40B4-BE49-F238E27FC236}">
                <a16:creationId xmlns:a16="http://schemas.microsoft.com/office/drawing/2014/main" id="{A612C6DA-2ACB-0B02-26A1-DAEC235651CC}"/>
              </a:ext>
            </a:extLst>
          </p:cNvPr>
          <p:cNvGrpSpPr/>
          <p:nvPr/>
        </p:nvGrpSpPr>
        <p:grpSpPr>
          <a:xfrm>
            <a:off x="1643667" y="2106635"/>
            <a:ext cx="1758272" cy="2079297"/>
            <a:chOff x="6846848" y="1141103"/>
            <a:chExt cx="999203" cy="1170617"/>
          </a:xfrm>
          <a:solidFill>
            <a:schemeClr val="accent3">
              <a:lumMod val="75000"/>
            </a:schemeClr>
          </a:solidFill>
        </p:grpSpPr>
        <p:sp>
          <p:nvSpPr>
            <p:cNvPr id="4" name="Rectangle: Rounded Corners 3">
              <a:extLst>
                <a:ext uri="{FF2B5EF4-FFF2-40B4-BE49-F238E27FC236}">
                  <a16:creationId xmlns:a16="http://schemas.microsoft.com/office/drawing/2014/main" id="{C8B0FBFB-EF08-6CA8-B5F5-76EB8F545B30}"/>
                </a:ext>
              </a:extLst>
            </p:cNvPr>
            <p:cNvSpPr/>
            <p:nvPr/>
          </p:nvSpPr>
          <p:spPr>
            <a:xfrm rot="1100420">
              <a:off x="7141985" y="1874813"/>
              <a:ext cx="152400" cy="436907"/>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5" name="Oval 4">
              <a:extLst>
                <a:ext uri="{FF2B5EF4-FFF2-40B4-BE49-F238E27FC236}">
                  <a16:creationId xmlns:a16="http://schemas.microsoft.com/office/drawing/2014/main" id="{F11DF7EE-CDEE-D3C9-9649-5721AA0E38C3}"/>
                </a:ext>
              </a:extLst>
            </p:cNvPr>
            <p:cNvSpPr/>
            <p:nvPr/>
          </p:nvSpPr>
          <p:spPr>
            <a:xfrm rot="826591">
              <a:off x="6902427"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 name="Oval 5">
              <a:extLst>
                <a:ext uri="{FF2B5EF4-FFF2-40B4-BE49-F238E27FC236}">
                  <a16:creationId xmlns:a16="http://schemas.microsoft.com/office/drawing/2014/main" id="{ACFCE57C-40E4-DD7C-DE2C-2D724ED81D93}"/>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7" name="Oval 6">
              <a:extLst>
                <a:ext uri="{FF2B5EF4-FFF2-40B4-BE49-F238E27FC236}">
                  <a16:creationId xmlns:a16="http://schemas.microsoft.com/office/drawing/2014/main" id="{66B6CF52-30E4-F88B-4386-0D3DA1DEAE32}"/>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8" name="Block Arc 7">
              <a:extLst>
                <a:ext uri="{FF2B5EF4-FFF2-40B4-BE49-F238E27FC236}">
                  <a16:creationId xmlns:a16="http://schemas.microsoft.com/office/drawing/2014/main" id="{ECD2561F-A784-1444-682F-C71C3BD39BBF}"/>
                </a:ext>
              </a:extLst>
            </p:cNvPr>
            <p:cNvSpPr/>
            <p:nvPr/>
          </p:nvSpPr>
          <p:spPr>
            <a:xfrm rot="11719641">
              <a:off x="7178956" y="163781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tx1"/>
                </a:solidFill>
                <a:latin typeface="Arial" panose="020B0604020202020204" pitchFamily="34" charset="0"/>
                <a:cs typeface="Arial" panose="020B0604020202020204" pitchFamily="34" charset="0"/>
              </a:endParaRPr>
            </a:p>
          </p:txBody>
        </p:sp>
      </p:grpSp>
      <p:grpSp>
        <p:nvGrpSpPr>
          <p:cNvPr id="9" name="Group 8">
            <a:extLst>
              <a:ext uri="{FF2B5EF4-FFF2-40B4-BE49-F238E27FC236}">
                <a16:creationId xmlns:a16="http://schemas.microsoft.com/office/drawing/2014/main" id="{A8B9C04B-4ADE-7387-EEC4-E4BA9EC6C451}"/>
              </a:ext>
            </a:extLst>
          </p:cNvPr>
          <p:cNvGrpSpPr/>
          <p:nvPr/>
        </p:nvGrpSpPr>
        <p:grpSpPr>
          <a:xfrm rot="19632759">
            <a:off x="3659690" y="3160017"/>
            <a:ext cx="1758270" cy="2111528"/>
            <a:chOff x="6846848" y="1141103"/>
            <a:chExt cx="999203" cy="1188766"/>
          </a:xfrm>
          <a:solidFill>
            <a:schemeClr val="accent3">
              <a:lumMod val="75000"/>
            </a:schemeClr>
          </a:solidFill>
        </p:grpSpPr>
        <p:sp>
          <p:nvSpPr>
            <p:cNvPr id="10" name="Rectangle: Rounded Corners 9">
              <a:extLst>
                <a:ext uri="{FF2B5EF4-FFF2-40B4-BE49-F238E27FC236}">
                  <a16:creationId xmlns:a16="http://schemas.microsoft.com/office/drawing/2014/main" id="{66B66D54-DCFA-DE2E-EE3C-5DBFF91849A2}"/>
                </a:ext>
              </a:extLst>
            </p:cNvPr>
            <p:cNvSpPr/>
            <p:nvPr/>
          </p:nvSpPr>
          <p:spPr>
            <a:xfrm rot="582262">
              <a:off x="7185878" y="1892961"/>
              <a:ext cx="152400" cy="436908"/>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1" name="Oval 10">
              <a:extLst>
                <a:ext uri="{FF2B5EF4-FFF2-40B4-BE49-F238E27FC236}">
                  <a16:creationId xmlns:a16="http://schemas.microsoft.com/office/drawing/2014/main" id="{018584D5-8208-93C8-C950-B8B3FC810AD5}"/>
                </a:ext>
              </a:extLst>
            </p:cNvPr>
            <p:cNvSpPr/>
            <p:nvPr/>
          </p:nvSpPr>
          <p:spPr>
            <a:xfrm rot="826591">
              <a:off x="6902428"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2" name="Oval 11">
              <a:extLst>
                <a:ext uri="{FF2B5EF4-FFF2-40B4-BE49-F238E27FC236}">
                  <a16:creationId xmlns:a16="http://schemas.microsoft.com/office/drawing/2014/main" id="{181810B7-3CB0-76B2-227B-0E9C2993B7C3}"/>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3" name="Oval 12">
              <a:extLst>
                <a:ext uri="{FF2B5EF4-FFF2-40B4-BE49-F238E27FC236}">
                  <a16:creationId xmlns:a16="http://schemas.microsoft.com/office/drawing/2014/main" id="{06130BEF-A635-D51A-8DA2-A4F10BA8B42A}"/>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4" name="Block Arc 13">
              <a:extLst>
                <a:ext uri="{FF2B5EF4-FFF2-40B4-BE49-F238E27FC236}">
                  <a16:creationId xmlns:a16="http://schemas.microsoft.com/office/drawing/2014/main" id="{659D9391-CB45-79CD-EAFE-8B6081C7283C}"/>
                </a:ext>
              </a:extLst>
            </p:cNvPr>
            <p:cNvSpPr/>
            <p:nvPr/>
          </p:nvSpPr>
          <p:spPr>
            <a:xfrm rot="726908">
              <a:off x="7119521" y="173008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tx1"/>
                </a:solidFill>
                <a:latin typeface="Arial" panose="020B0604020202020204" pitchFamily="34" charset="0"/>
                <a:cs typeface="Arial" panose="020B0604020202020204" pitchFamily="34" charset="0"/>
              </a:endParaRPr>
            </a:p>
          </p:txBody>
        </p:sp>
      </p:grpSp>
      <p:sp>
        <p:nvSpPr>
          <p:cNvPr id="15" name="TextBox 14">
            <a:extLst>
              <a:ext uri="{FF2B5EF4-FFF2-40B4-BE49-F238E27FC236}">
                <a16:creationId xmlns:a16="http://schemas.microsoft.com/office/drawing/2014/main" id="{073BF824-B14C-E3FB-0E2A-6042ADE35425}"/>
              </a:ext>
            </a:extLst>
          </p:cNvPr>
          <p:cNvSpPr txBox="1"/>
          <p:nvPr/>
        </p:nvSpPr>
        <p:spPr>
          <a:xfrm>
            <a:off x="6251758" y="2396808"/>
            <a:ext cx="4684210" cy="2554545"/>
          </a:xfrm>
          <a:prstGeom prst="rect">
            <a:avLst/>
          </a:prstGeom>
          <a:noFill/>
        </p:spPr>
        <p:txBody>
          <a:bodyPr wrap="square" rtlCol="0">
            <a:spAutoFit/>
          </a:bodyPr>
          <a:lstStyle/>
          <a:p>
            <a:pPr algn="ctr"/>
            <a:r>
              <a:rPr lang="es-ES_tradnl" sz="4000" b="1" dirty="0">
                <a:latin typeface="Arial" panose="020B0604020202020204" pitchFamily="34" charset="0"/>
                <a:cs typeface="Arial" panose="020B0604020202020204" pitchFamily="34" charset="0"/>
              </a:rPr>
              <a:t>Poner en práctica las técnicas con los/as menores en un juego de rol</a:t>
            </a:r>
          </a:p>
        </p:txBody>
      </p:sp>
      <p:grpSp>
        <p:nvGrpSpPr>
          <p:cNvPr id="23" name="Group 22">
            <a:extLst>
              <a:ext uri="{FF2B5EF4-FFF2-40B4-BE49-F238E27FC236}">
                <a16:creationId xmlns:a16="http://schemas.microsoft.com/office/drawing/2014/main" id="{20A525DA-1EAE-E3D3-4A0A-D30FDB0884CB}"/>
              </a:ext>
            </a:extLst>
          </p:cNvPr>
          <p:cNvGrpSpPr/>
          <p:nvPr/>
        </p:nvGrpSpPr>
        <p:grpSpPr>
          <a:xfrm>
            <a:off x="10228983" y="337468"/>
            <a:ext cx="1587872" cy="1368854"/>
            <a:chOff x="10228983" y="337468"/>
            <a:chExt cx="1587872" cy="1368854"/>
          </a:xfrm>
        </p:grpSpPr>
        <p:sp>
          <p:nvSpPr>
            <p:cNvPr id="24" name="Hexagon 23">
              <a:extLst>
                <a:ext uri="{FF2B5EF4-FFF2-40B4-BE49-F238E27FC236}">
                  <a16:creationId xmlns:a16="http://schemas.microsoft.com/office/drawing/2014/main" id="{A4B7767F-202E-9731-D64B-D689B23307A0}"/>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25" name="Group 24">
              <a:extLst>
                <a:ext uri="{FF2B5EF4-FFF2-40B4-BE49-F238E27FC236}">
                  <a16:creationId xmlns:a16="http://schemas.microsoft.com/office/drawing/2014/main" id="{FE407AF5-6ED4-5929-7228-8BCF69DFA75D}"/>
                </a:ext>
              </a:extLst>
            </p:cNvPr>
            <p:cNvGrpSpPr/>
            <p:nvPr/>
          </p:nvGrpSpPr>
          <p:grpSpPr>
            <a:xfrm>
              <a:off x="10621771" y="762700"/>
              <a:ext cx="562136" cy="634675"/>
              <a:chOff x="760175" y="830142"/>
              <a:chExt cx="867619" cy="979579"/>
            </a:xfrm>
          </p:grpSpPr>
          <p:sp>
            <p:nvSpPr>
              <p:cNvPr id="29" name="Rectangle 28">
                <a:extLst>
                  <a:ext uri="{FF2B5EF4-FFF2-40B4-BE49-F238E27FC236}">
                    <a16:creationId xmlns:a16="http://schemas.microsoft.com/office/drawing/2014/main" id="{58AF7F91-4650-BD60-AB10-DF26E45080F9}"/>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48</a:t>
                </a:r>
              </a:p>
            </p:txBody>
          </p:sp>
          <p:sp>
            <p:nvSpPr>
              <p:cNvPr id="30" name="Rectangle 29">
                <a:extLst>
                  <a:ext uri="{FF2B5EF4-FFF2-40B4-BE49-F238E27FC236}">
                    <a16:creationId xmlns:a16="http://schemas.microsoft.com/office/drawing/2014/main" id="{543C3217-D108-7909-59CA-582413E30FA6}"/>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26" name="Group 25">
              <a:extLst>
                <a:ext uri="{FF2B5EF4-FFF2-40B4-BE49-F238E27FC236}">
                  <a16:creationId xmlns:a16="http://schemas.microsoft.com/office/drawing/2014/main" id="{A890F4A1-F753-39B8-0538-0F4922D57DE2}"/>
                </a:ext>
              </a:extLst>
            </p:cNvPr>
            <p:cNvGrpSpPr/>
            <p:nvPr/>
          </p:nvGrpSpPr>
          <p:grpSpPr>
            <a:xfrm>
              <a:off x="11325415" y="762701"/>
              <a:ext cx="182192" cy="634674"/>
              <a:chOff x="2121762" y="2323619"/>
              <a:chExt cx="200378" cy="825210"/>
            </a:xfrm>
          </p:grpSpPr>
          <p:sp>
            <p:nvSpPr>
              <p:cNvPr id="27" name="Isosceles Triangle 26">
                <a:extLst>
                  <a:ext uri="{FF2B5EF4-FFF2-40B4-BE49-F238E27FC236}">
                    <a16:creationId xmlns:a16="http://schemas.microsoft.com/office/drawing/2014/main" id="{441D71F2-6D4D-1831-B3C5-44B98F2FD780}"/>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8" name="Rectangle 27">
                <a:extLst>
                  <a:ext uri="{FF2B5EF4-FFF2-40B4-BE49-F238E27FC236}">
                    <a16:creationId xmlns:a16="http://schemas.microsoft.com/office/drawing/2014/main" id="{64A9325E-FBB3-6381-06BB-39611564D2EB}"/>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42177896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A7E9274C-943B-4230-A8B9-67E5F2D9FC9B}"/>
              </a:ext>
            </a:extLst>
          </p:cNvPr>
          <p:cNvSpPr txBox="1"/>
          <p:nvPr/>
        </p:nvSpPr>
        <p:spPr>
          <a:xfrm>
            <a:off x="2760420" y="2586087"/>
            <a:ext cx="6671159" cy="830997"/>
          </a:xfrm>
          <a:prstGeom prst="rect">
            <a:avLst/>
          </a:prstGeom>
          <a:noFill/>
        </p:spPr>
        <p:txBody>
          <a:bodyPr wrap="square">
            <a:spAutoFit/>
          </a:bodyPr>
          <a:lstStyle/>
          <a:p>
            <a:pPr algn="ctr"/>
            <a:r>
              <a:rPr lang="es-ES_tradnl" sz="2400" dirty="0">
                <a:effectLst/>
                <a:latin typeface="Arial" panose="020B0604020202020204" pitchFamily="34" charset="0"/>
                <a:ea typeface="Calibri" panose="020F0502020204030204" pitchFamily="34" charset="0"/>
                <a:cs typeface="Arial" panose="020B0604020202020204" pitchFamily="34" charset="0"/>
              </a:rPr>
              <a:t>Hay tres aspectos que determinarán cómo será recibido y comprendido </a:t>
            </a:r>
            <a:r>
              <a:rPr lang="es-ES_tradnl" sz="2400" dirty="0">
                <a:latin typeface="Arial" panose="020B0604020202020204" pitchFamily="34" charset="0"/>
                <a:ea typeface="Calibri" panose="020F0502020204030204" pitchFamily="34" charset="0"/>
                <a:cs typeface="Arial" panose="020B0604020202020204" pitchFamily="34" charset="0"/>
              </a:rPr>
              <a:t>nuestro </a:t>
            </a:r>
            <a:r>
              <a:rPr lang="es-ES_tradnl" sz="2400" dirty="0">
                <a:effectLst/>
                <a:latin typeface="Arial" panose="020B0604020202020204" pitchFamily="34" charset="0"/>
                <a:ea typeface="Calibri" panose="020F0502020204030204" pitchFamily="34" charset="0"/>
                <a:cs typeface="Arial" panose="020B0604020202020204" pitchFamily="34" charset="0"/>
              </a:rPr>
              <a:t>mensaje </a:t>
            </a:r>
          </a:p>
        </p:txBody>
      </p:sp>
      <p:grpSp>
        <p:nvGrpSpPr>
          <p:cNvPr id="15" name="Group 14">
            <a:extLst>
              <a:ext uri="{FF2B5EF4-FFF2-40B4-BE49-F238E27FC236}">
                <a16:creationId xmlns:a16="http://schemas.microsoft.com/office/drawing/2014/main" id="{6DC00E80-06EA-422C-8CB8-45CA59B0479E}"/>
              </a:ext>
            </a:extLst>
          </p:cNvPr>
          <p:cNvGrpSpPr/>
          <p:nvPr/>
        </p:nvGrpSpPr>
        <p:grpSpPr>
          <a:xfrm flipH="1">
            <a:off x="938473" y="1812115"/>
            <a:ext cx="681235" cy="1867833"/>
            <a:chOff x="2809318" y="6992112"/>
            <a:chExt cx="238682" cy="531114"/>
          </a:xfrm>
          <a:solidFill>
            <a:schemeClr val="accent3">
              <a:lumMod val="75000"/>
            </a:schemeClr>
          </a:solidFill>
        </p:grpSpPr>
        <p:sp>
          <p:nvSpPr>
            <p:cNvPr id="16" name="Rectangle: Rounded Corners 15">
              <a:extLst>
                <a:ext uri="{FF2B5EF4-FFF2-40B4-BE49-F238E27FC236}">
                  <a16:creationId xmlns:a16="http://schemas.microsoft.com/office/drawing/2014/main" id="{48E75D58-649C-4FDA-87BD-C816A341CF25}"/>
                </a:ext>
              </a:extLst>
            </p:cNvPr>
            <p:cNvSpPr/>
            <p:nvPr/>
          </p:nvSpPr>
          <p:spPr>
            <a:xfrm>
              <a:off x="2871216" y="6992112"/>
              <a:ext cx="176784" cy="17678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7" name="Rectangle: Rounded Corners 16">
              <a:extLst>
                <a:ext uri="{FF2B5EF4-FFF2-40B4-BE49-F238E27FC236}">
                  <a16:creationId xmlns:a16="http://schemas.microsoft.com/office/drawing/2014/main" id="{E0B9FC7F-5595-4FF4-A8E0-8C8611231219}"/>
                </a:ext>
              </a:extLst>
            </p:cNvPr>
            <p:cNvSpPr/>
            <p:nvPr/>
          </p:nvSpPr>
          <p:spPr>
            <a:xfrm>
              <a:off x="2871216" y="7346442"/>
              <a:ext cx="176784" cy="17678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8" name="Arc 17">
              <a:extLst>
                <a:ext uri="{FF2B5EF4-FFF2-40B4-BE49-F238E27FC236}">
                  <a16:creationId xmlns:a16="http://schemas.microsoft.com/office/drawing/2014/main" id="{6C8B78BC-C2B9-44BD-A3A9-2F738D5282FC}"/>
                </a:ext>
              </a:extLst>
            </p:cNvPr>
            <p:cNvSpPr/>
            <p:nvPr/>
          </p:nvSpPr>
          <p:spPr>
            <a:xfrm flipH="1">
              <a:off x="2809318" y="7054216"/>
              <a:ext cx="176784" cy="403860"/>
            </a:xfrm>
            <a:prstGeom prst="arc">
              <a:avLst>
                <a:gd name="adj1" fmla="val 16200000"/>
                <a:gd name="adj2" fmla="val 5377189"/>
              </a:avLst>
            </a:prstGeom>
            <a:grpFill/>
            <a:ln w="4254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sp>
        <p:nvSpPr>
          <p:cNvPr id="19" name="Left Bracket 18">
            <a:extLst>
              <a:ext uri="{FF2B5EF4-FFF2-40B4-BE49-F238E27FC236}">
                <a16:creationId xmlns:a16="http://schemas.microsoft.com/office/drawing/2014/main" id="{BD8EE48B-05CC-4581-96C3-C34DA29F891C}"/>
              </a:ext>
            </a:extLst>
          </p:cNvPr>
          <p:cNvSpPr/>
          <p:nvPr/>
        </p:nvSpPr>
        <p:spPr>
          <a:xfrm rot="16200000">
            <a:off x="5767003" y="-292744"/>
            <a:ext cx="755635" cy="8199123"/>
          </a:xfrm>
          <a:prstGeom prst="leftBracket">
            <a:avLst>
              <a:gd name="adj" fmla="val 169003"/>
            </a:avLst>
          </a:prstGeom>
          <a:ln w="57150">
            <a:solidFill>
              <a:schemeClr val="accent3">
                <a:lumMod val="75000"/>
              </a:schemeClr>
            </a:solidFill>
            <a:head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9" name="TextBox 28">
            <a:extLst>
              <a:ext uri="{FF2B5EF4-FFF2-40B4-BE49-F238E27FC236}">
                <a16:creationId xmlns:a16="http://schemas.microsoft.com/office/drawing/2014/main" id="{A04B7899-6B87-46A5-A85C-029C3DFA2BAE}"/>
              </a:ext>
            </a:extLst>
          </p:cNvPr>
          <p:cNvSpPr txBox="1"/>
          <p:nvPr/>
        </p:nvSpPr>
        <p:spPr>
          <a:xfrm>
            <a:off x="2045258" y="4782854"/>
            <a:ext cx="2449129" cy="646331"/>
          </a:xfrm>
          <a:prstGeom prst="rect">
            <a:avLst/>
          </a:prstGeom>
          <a:noFill/>
        </p:spPr>
        <p:txBody>
          <a:bodyPr wrap="square">
            <a:spAutoFit/>
          </a:bodyPr>
          <a:lstStyle/>
          <a:p>
            <a:pPr algn="ctr"/>
            <a:r>
              <a:rPr lang="es-ES_tradnl">
                <a:effectLst/>
                <a:latin typeface="Arial" panose="020B0604020202020204" pitchFamily="34" charset="0"/>
                <a:ea typeface="Calibri" panose="020F0502020204030204" pitchFamily="34" charset="0"/>
                <a:cs typeface="Arial" panose="020B0604020202020204" pitchFamily="34" charset="0"/>
              </a:rPr>
              <a:t>Las palabras que elegimos</a:t>
            </a:r>
          </a:p>
        </p:txBody>
      </p:sp>
      <p:sp>
        <p:nvSpPr>
          <p:cNvPr id="30" name="TextBox 29">
            <a:extLst>
              <a:ext uri="{FF2B5EF4-FFF2-40B4-BE49-F238E27FC236}">
                <a16:creationId xmlns:a16="http://schemas.microsoft.com/office/drawing/2014/main" id="{894EAE68-E601-4D76-A887-DCAFCD7F3C90}"/>
              </a:ext>
            </a:extLst>
          </p:cNvPr>
          <p:cNvSpPr txBox="1"/>
          <p:nvPr/>
        </p:nvSpPr>
        <p:spPr>
          <a:xfrm>
            <a:off x="4573170" y="4782854"/>
            <a:ext cx="2543860" cy="646331"/>
          </a:xfrm>
          <a:prstGeom prst="rect">
            <a:avLst/>
          </a:prstGeom>
          <a:noFill/>
        </p:spPr>
        <p:txBody>
          <a:bodyPr wrap="square">
            <a:spAutoFit/>
          </a:bodyPr>
          <a:lstStyle/>
          <a:p>
            <a:pPr algn="ctr"/>
            <a:r>
              <a:rPr lang="es-ES_tradnl">
                <a:effectLst/>
                <a:latin typeface="Arial" panose="020B0604020202020204" pitchFamily="34" charset="0"/>
                <a:ea typeface="Calibri" panose="020F0502020204030204" pitchFamily="34" charset="0"/>
                <a:cs typeface="Arial" panose="020B0604020202020204" pitchFamily="34" charset="0"/>
              </a:rPr>
              <a:t>Cómo las decimos (es decir, el tono de voz)</a:t>
            </a:r>
          </a:p>
        </p:txBody>
      </p:sp>
      <p:sp>
        <p:nvSpPr>
          <p:cNvPr id="31" name="TextBox 30">
            <a:extLst>
              <a:ext uri="{FF2B5EF4-FFF2-40B4-BE49-F238E27FC236}">
                <a16:creationId xmlns:a16="http://schemas.microsoft.com/office/drawing/2014/main" id="{2331236C-CAE2-427B-A201-7C0B95213478}"/>
              </a:ext>
            </a:extLst>
          </p:cNvPr>
          <p:cNvSpPr txBox="1"/>
          <p:nvPr/>
        </p:nvSpPr>
        <p:spPr>
          <a:xfrm>
            <a:off x="7442803" y="4782854"/>
            <a:ext cx="2703935" cy="1200329"/>
          </a:xfrm>
          <a:prstGeom prst="rect">
            <a:avLst/>
          </a:prstGeom>
          <a:noFill/>
        </p:spPr>
        <p:txBody>
          <a:bodyPr wrap="square">
            <a:spAutoFit/>
          </a:bodyPr>
          <a:lstStyle/>
          <a:p>
            <a:pPr algn="ctr"/>
            <a:r>
              <a:rPr lang="es-ES_tradnl" dirty="0">
                <a:effectLst/>
                <a:latin typeface="Arial" panose="020B0604020202020204" pitchFamily="34" charset="0"/>
                <a:ea typeface="Calibri" panose="020F0502020204030204" pitchFamily="34" charset="0"/>
                <a:cs typeface="Arial" panose="020B0604020202020204" pitchFamily="34" charset="0"/>
              </a:rPr>
              <a:t>Cómo las complementamos (es decir, la comunicación no verbal)</a:t>
            </a:r>
          </a:p>
        </p:txBody>
      </p:sp>
      <p:grpSp>
        <p:nvGrpSpPr>
          <p:cNvPr id="32" name="Group 31">
            <a:extLst>
              <a:ext uri="{FF2B5EF4-FFF2-40B4-BE49-F238E27FC236}">
                <a16:creationId xmlns:a16="http://schemas.microsoft.com/office/drawing/2014/main" id="{93CEC995-459E-46E7-97AE-AFA099588FAC}"/>
              </a:ext>
            </a:extLst>
          </p:cNvPr>
          <p:cNvGrpSpPr/>
          <p:nvPr/>
        </p:nvGrpSpPr>
        <p:grpSpPr>
          <a:xfrm>
            <a:off x="10663542" y="1812115"/>
            <a:ext cx="655007" cy="1867833"/>
            <a:chOff x="2809318" y="6992112"/>
            <a:chExt cx="238682" cy="531114"/>
          </a:xfrm>
          <a:solidFill>
            <a:schemeClr val="accent3">
              <a:lumMod val="75000"/>
            </a:schemeClr>
          </a:solidFill>
        </p:grpSpPr>
        <p:sp>
          <p:nvSpPr>
            <p:cNvPr id="33" name="Rectangle: Rounded Corners 32">
              <a:extLst>
                <a:ext uri="{FF2B5EF4-FFF2-40B4-BE49-F238E27FC236}">
                  <a16:creationId xmlns:a16="http://schemas.microsoft.com/office/drawing/2014/main" id="{9A643B4E-B15F-4C39-8AFD-F387720218F2}"/>
                </a:ext>
              </a:extLst>
            </p:cNvPr>
            <p:cNvSpPr/>
            <p:nvPr/>
          </p:nvSpPr>
          <p:spPr>
            <a:xfrm>
              <a:off x="2871216" y="6992112"/>
              <a:ext cx="176784" cy="17678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4" name="Rectangle: Rounded Corners 33">
              <a:extLst>
                <a:ext uri="{FF2B5EF4-FFF2-40B4-BE49-F238E27FC236}">
                  <a16:creationId xmlns:a16="http://schemas.microsoft.com/office/drawing/2014/main" id="{4B4E3772-B553-43C5-B3D4-9C2A74677C06}"/>
                </a:ext>
              </a:extLst>
            </p:cNvPr>
            <p:cNvSpPr/>
            <p:nvPr/>
          </p:nvSpPr>
          <p:spPr>
            <a:xfrm>
              <a:off x="2871216" y="7346442"/>
              <a:ext cx="176784" cy="17678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5" name="Arc 34">
              <a:extLst>
                <a:ext uri="{FF2B5EF4-FFF2-40B4-BE49-F238E27FC236}">
                  <a16:creationId xmlns:a16="http://schemas.microsoft.com/office/drawing/2014/main" id="{2884B6CC-F90E-44FC-B678-3C7E95825A43}"/>
                </a:ext>
              </a:extLst>
            </p:cNvPr>
            <p:cNvSpPr/>
            <p:nvPr/>
          </p:nvSpPr>
          <p:spPr>
            <a:xfrm flipH="1">
              <a:off x="2809318" y="7054216"/>
              <a:ext cx="176784" cy="403860"/>
            </a:xfrm>
            <a:prstGeom prst="arc">
              <a:avLst>
                <a:gd name="adj1" fmla="val 16200000"/>
                <a:gd name="adj2" fmla="val 5377189"/>
              </a:avLst>
            </a:prstGeom>
            <a:grpFill/>
            <a:ln w="4254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cxnSp>
        <p:nvCxnSpPr>
          <p:cNvPr id="7" name="Straight Connector 6">
            <a:extLst>
              <a:ext uri="{FF2B5EF4-FFF2-40B4-BE49-F238E27FC236}">
                <a16:creationId xmlns:a16="http://schemas.microsoft.com/office/drawing/2014/main" id="{FB2BD4CD-DF49-4298-8153-DC41671E00EB}"/>
              </a:ext>
            </a:extLst>
          </p:cNvPr>
          <p:cNvCxnSpPr/>
          <p:nvPr/>
        </p:nvCxnSpPr>
        <p:spPr>
          <a:xfrm flipV="1">
            <a:off x="3498140" y="4184635"/>
            <a:ext cx="0" cy="377205"/>
          </a:xfrm>
          <a:prstGeom prst="line">
            <a:avLst/>
          </a:prstGeom>
          <a:ln w="571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9C23EE3C-3827-4B1F-B528-2E67DAC56950}"/>
              </a:ext>
            </a:extLst>
          </p:cNvPr>
          <p:cNvCxnSpPr/>
          <p:nvPr/>
        </p:nvCxnSpPr>
        <p:spPr>
          <a:xfrm flipV="1">
            <a:off x="5845100" y="4184635"/>
            <a:ext cx="0" cy="377205"/>
          </a:xfrm>
          <a:prstGeom prst="line">
            <a:avLst/>
          </a:prstGeom>
          <a:ln w="571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7F108C24-9624-41E5-858B-70A7EFA93DAD}"/>
              </a:ext>
            </a:extLst>
          </p:cNvPr>
          <p:cNvCxnSpPr/>
          <p:nvPr/>
        </p:nvCxnSpPr>
        <p:spPr>
          <a:xfrm flipV="1">
            <a:off x="8456220" y="4184635"/>
            <a:ext cx="0" cy="377205"/>
          </a:xfrm>
          <a:prstGeom prst="line">
            <a:avLst/>
          </a:prstGeom>
          <a:ln w="571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4" name="Title 3">
            <a:extLst>
              <a:ext uri="{FF2B5EF4-FFF2-40B4-BE49-F238E27FC236}">
                <a16:creationId xmlns:a16="http://schemas.microsoft.com/office/drawing/2014/main" id="{71407D3D-2FB5-3340-C59E-72916E073D17}"/>
              </a:ext>
            </a:extLst>
          </p:cNvPr>
          <p:cNvSpPr>
            <a:spLocks noGrp="1"/>
          </p:cNvSpPr>
          <p:nvPr>
            <p:ph type="title"/>
          </p:nvPr>
        </p:nvSpPr>
        <p:spPr/>
        <p:txBody>
          <a:bodyPr/>
          <a:lstStyle/>
          <a:p>
            <a:r>
              <a:rPr lang="es-ES_tradnl"/>
              <a:t>Técnicas eficaces de expresión oral</a:t>
            </a:r>
          </a:p>
        </p:txBody>
      </p:sp>
    </p:spTree>
    <p:extLst>
      <p:ext uri="{BB962C8B-B14F-4D97-AF65-F5344CB8AC3E}">
        <p14:creationId xmlns:p14="http://schemas.microsoft.com/office/powerpoint/2010/main" val="8761960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Left Bracket 13">
            <a:extLst>
              <a:ext uri="{FF2B5EF4-FFF2-40B4-BE49-F238E27FC236}">
                <a16:creationId xmlns:a16="http://schemas.microsoft.com/office/drawing/2014/main" id="{D3934FC1-8B85-EE3A-993C-DA7ADF1FB684}"/>
              </a:ext>
            </a:extLst>
          </p:cNvPr>
          <p:cNvSpPr/>
          <p:nvPr/>
        </p:nvSpPr>
        <p:spPr>
          <a:xfrm rot="16200000">
            <a:off x="5718183" y="1173199"/>
            <a:ext cx="755635" cy="8199123"/>
          </a:xfrm>
          <a:prstGeom prst="leftBracket">
            <a:avLst>
              <a:gd name="adj" fmla="val 169003"/>
            </a:avLst>
          </a:prstGeom>
          <a:ln w="57150">
            <a:solidFill>
              <a:schemeClr val="accent3">
                <a:lumMod val="75000"/>
              </a:schemeClr>
            </a:solidFill>
            <a:head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397EF8C2-3019-FEEE-0BD7-48AFFBC10BFB}"/>
              </a:ext>
            </a:extLst>
          </p:cNvPr>
          <p:cNvSpPr txBox="1"/>
          <p:nvPr/>
        </p:nvSpPr>
        <p:spPr>
          <a:xfrm>
            <a:off x="2331674" y="1514128"/>
            <a:ext cx="7528652" cy="3631763"/>
          </a:xfrm>
          <a:prstGeom prst="rect">
            <a:avLst/>
          </a:prstGeom>
          <a:noFill/>
        </p:spPr>
        <p:txBody>
          <a:bodyPr wrap="square" rtlCol="0">
            <a:spAutoFit/>
          </a:bodyPr>
          <a:lstStyle/>
          <a:p>
            <a:pPr algn="ctr">
              <a:spcAft>
                <a:spcPts val="1200"/>
              </a:spcAft>
            </a:pPr>
            <a:r>
              <a:rPr lang="es-ES_tradnl" sz="2000" dirty="0">
                <a:latin typeface="Arial" panose="020B0604020202020204" pitchFamily="34" charset="0"/>
                <a:cs typeface="Arial" panose="020B0604020202020204" pitchFamily="34" charset="0"/>
              </a:rPr>
              <a:t>Utilizar palabras sencillas</a:t>
            </a:r>
          </a:p>
          <a:p>
            <a:pPr algn="ctr">
              <a:spcAft>
                <a:spcPts val="1200"/>
              </a:spcAft>
            </a:pPr>
            <a:r>
              <a:rPr lang="es-ES_tradnl" sz="2000" dirty="0">
                <a:latin typeface="Arial" panose="020B0604020202020204" pitchFamily="34" charset="0"/>
                <a:cs typeface="Arial" panose="020B0604020202020204" pitchFamily="34" charset="0"/>
              </a:rPr>
              <a:t>Utilizar frases más cortas</a:t>
            </a:r>
          </a:p>
          <a:p>
            <a:pPr algn="ctr">
              <a:spcAft>
                <a:spcPts val="1200"/>
              </a:spcAft>
            </a:pPr>
            <a:r>
              <a:rPr lang="es-ES_tradnl" sz="2000" dirty="0">
                <a:latin typeface="Arial" panose="020B0604020202020204" pitchFamily="34" charset="0"/>
                <a:cs typeface="Arial" panose="020B0604020202020204" pitchFamily="34" charset="0"/>
              </a:rPr>
              <a:t>Explicar qué significan las palabras y cosas que mencionemos</a:t>
            </a:r>
          </a:p>
          <a:p>
            <a:pPr algn="ctr">
              <a:spcAft>
                <a:spcPts val="1200"/>
              </a:spcAft>
            </a:pPr>
            <a:r>
              <a:rPr lang="es-ES_tradnl" sz="2000" dirty="0">
                <a:latin typeface="Arial" panose="020B0604020202020204" pitchFamily="34" charset="0"/>
                <a:cs typeface="Arial" panose="020B0604020202020204" pitchFamily="34" charset="0"/>
              </a:rPr>
              <a:t>Repetir y parafrasear </a:t>
            </a:r>
          </a:p>
          <a:p>
            <a:pPr algn="ctr">
              <a:spcAft>
                <a:spcPts val="1200"/>
              </a:spcAft>
            </a:pPr>
            <a:r>
              <a:rPr lang="es-ES_tradnl" sz="2000" dirty="0">
                <a:latin typeface="Arial" panose="020B0604020202020204" pitchFamily="34" charset="0"/>
                <a:cs typeface="Arial" panose="020B0604020202020204" pitchFamily="34" charset="0"/>
              </a:rPr>
              <a:t>Elegir bien las palabras</a:t>
            </a:r>
          </a:p>
          <a:p>
            <a:pPr algn="ctr">
              <a:spcAft>
                <a:spcPts val="1200"/>
              </a:spcAft>
            </a:pPr>
            <a:r>
              <a:rPr lang="es-ES_tradnl" sz="2000" dirty="0">
                <a:latin typeface="Arial" panose="020B0604020202020204" pitchFamily="34" charset="0"/>
                <a:cs typeface="Arial" panose="020B0604020202020204" pitchFamily="34" charset="0"/>
              </a:rPr>
              <a:t>Evitar el lenguaje crítico o estigmatizante</a:t>
            </a:r>
          </a:p>
          <a:p>
            <a:pPr algn="ctr">
              <a:spcAft>
                <a:spcPts val="1200"/>
              </a:spcAft>
            </a:pPr>
            <a:r>
              <a:rPr lang="es-ES_tradnl" sz="2000" dirty="0">
                <a:latin typeface="Arial" panose="020B0604020202020204" pitchFamily="34" charset="0"/>
                <a:cs typeface="Arial" panose="020B0604020202020204" pitchFamily="34" charset="0"/>
              </a:rPr>
              <a:t>Pensar en qué lenguaje emplear para describir temas delicados</a:t>
            </a:r>
          </a:p>
          <a:p>
            <a:pPr algn="ctr">
              <a:spcAft>
                <a:spcPts val="1200"/>
              </a:spcAft>
            </a:pPr>
            <a:r>
              <a:rPr lang="es-ES_tradnl" sz="2000" dirty="0">
                <a:latin typeface="Arial" panose="020B0604020202020204" pitchFamily="34" charset="0"/>
                <a:cs typeface="Arial" panose="020B0604020202020204" pitchFamily="34" charset="0"/>
              </a:rPr>
              <a:t>Emplear distintos términos según el/la interlocutor/a</a:t>
            </a:r>
          </a:p>
        </p:txBody>
      </p:sp>
      <p:grpSp>
        <p:nvGrpSpPr>
          <p:cNvPr id="4" name="Group 3">
            <a:extLst>
              <a:ext uri="{FF2B5EF4-FFF2-40B4-BE49-F238E27FC236}">
                <a16:creationId xmlns:a16="http://schemas.microsoft.com/office/drawing/2014/main" id="{C3C648AE-7BC7-3235-15A9-72DD102E37FA}"/>
              </a:ext>
            </a:extLst>
          </p:cNvPr>
          <p:cNvGrpSpPr/>
          <p:nvPr/>
        </p:nvGrpSpPr>
        <p:grpSpPr>
          <a:xfrm flipH="1">
            <a:off x="889653" y="3278058"/>
            <a:ext cx="681235" cy="1867833"/>
            <a:chOff x="2809318" y="6992112"/>
            <a:chExt cx="238682" cy="531114"/>
          </a:xfrm>
          <a:solidFill>
            <a:schemeClr val="accent3">
              <a:lumMod val="75000"/>
            </a:schemeClr>
          </a:solidFill>
        </p:grpSpPr>
        <p:sp>
          <p:nvSpPr>
            <p:cNvPr id="5" name="Rectangle: Rounded Corners 4">
              <a:extLst>
                <a:ext uri="{FF2B5EF4-FFF2-40B4-BE49-F238E27FC236}">
                  <a16:creationId xmlns:a16="http://schemas.microsoft.com/office/drawing/2014/main" id="{63CDF264-E8D2-2B63-DEB1-398B7648CFC7}"/>
                </a:ext>
              </a:extLst>
            </p:cNvPr>
            <p:cNvSpPr/>
            <p:nvPr/>
          </p:nvSpPr>
          <p:spPr>
            <a:xfrm>
              <a:off x="2871216" y="6992112"/>
              <a:ext cx="176784" cy="17678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 name="Rectangle: Rounded Corners 5">
              <a:extLst>
                <a:ext uri="{FF2B5EF4-FFF2-40B4-BE49-F238E27FC236}">
                  <a16:creationId xmlns:a16="http://schemas.microsoft.com/office/drawing/2014/main" id="{7BB9C728-5DDD-CF4A-F561-461E49C3A328}"/>
                </a:ext>
              </a:extLst>
            </p:cNvPr>
            <p:cNvSpPr/>
            <p:nvPr/>
          </p:nvSpPr>
          <p:spPr>
            <a:xfrm>
              <a:off x="2871216" y="7346442"/>
              <a:ext cx="176784" cy="17678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7" name="Arc 6">
              <a:extLst>
                <a:ext uri="{FF2B5EF4-FFF2-40B4-BE49-F238E27FC236}">
                  <a16:creationId xmlns:a16="http://schemas.microsoft.com/office/drawing/2014/main" id="{A991DA00-13C0-52CF-339F-799EAEA97B78}"/>
                </a:ext>
              </a:extLst>
            </p:cNvPr>
            <p:cNvSpPr/>
            <p:nvPr/>
          </p:nvSpPr>
          <p:spPr>
            <a:xfrm flipH="1">
              <a:off x="2809318" y="7054216"/>
              <a:ext cx="176784" cy="403860"/>
            </a:xfrm>
            <a:prstGeom prst="arc">
              <a:avLst>
                <a:gd name="adj1" fmla="val 16200000"/>
                <a:gd name="adj2" fmla="val 5377189"/>
              </a:avLst>
            </a:prstGeom>
            <a:grpFill/>
            <a:ln w="4254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8" name="Group 7">
            <a:extLst>
              <a:ext uri="{FF2B5EF4-FFF2-40B4-BE49-F238E27FC236}">
                <a16:creationId xmlns:a16="http://schemas.microsoft.com/office/drawing/2014/main" id="{26076A28-74EE-0FC5-6E2D-D691E38332C0}"/>
              </a:ext>
            </a:extLst>
          </p:cNvPr>
          <p:cNvGrpSpPr/>
          <p:nvPr/>
        </p:nvGrpSpPr>
        <p:grpSpPr>
          <a:xfrm>
            <a:off x="10614722" y="3278058"/>
            <a:ext cx="655007" cy="1867833"/>
            <a:chOff x="2809318" y="6992112"/>
            <a:chExt cx="238682" cy="531114"/>
          </a:xfrm>
          <a:solidFill>
            <a:schemeClr val="accent3">
              <a:lumMod val="75000"/>
            </a:schemeClr>
          </a:solidFill>
        </p:grpSpPr>
        <p:sp>
          <p:nvSpPr>
            <p:cNvPr id="9" name="Rectangle: Rounded Corners 8">
              <a:extLst>
                <a:ext uri="{FF2B5EF4-FFF2-40B4-BE49-F238E27FC236}">
                  <a16:creationId xmlns:a16="http://schemas.microsoft.com/office/drawing/2014/main" id="{50FB84C0-D186-D348-D4FC-F098AB4916C6}"/>
                </a:ext>
              </a:extLst>
            </p:cNvPr>
            <p:cNvSpPr/>
            <p:nvPr/>
          </p:nvSpPr>
          <p:spPr>
            <a:xfrm>
              <a:off x="2871216" y="6992112"/>
              <a:ext cx="176784" cy="17678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0" name="Rectangle: Rounded Corners 9">
              <a:extLst>
                <a:ext uri="{FF2B5EF4-FFF2-40B4-BE49-F238E27FC236}">
                  <a16:creationId xmlns:a16="http://schemas.microsoft.com/office/drawing/2014/main" id="{61961E5A-B2EA-E65B-E1B1-9E802E093655}"/>
                </a:ext>
              </a:extLst>
            </p:cNvPr>
            <p:cNvSpPr/>
            <p:nvPr/>
          </p:nvSpPr>
          <p:spPr>
            <a:xfrm>
              <a:off x="2871216" y="7346442"/>
              <a:ext cx="176784" cy="17678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1" name="Arc 10">
              <a:extLst>
                <a:ext uri="{FF2B5EF4-FFF2-40B4-BE49-F238E27FC236}">
                  <a16:creationId xmlns:a16="http://schemas.microsoft.com/office/drawing/2014/main" id="{6DD39BA6-1424-486B-87FA-428FDEF14FB5}"/>
                </a:ext>
              </a:extLst>
            </p:cNvPr>
            <p:cNvSpPr/>
            <p:nvPr/>
          </p:nvSpPr>
          <p:spPr>
            <a:xfrm flipH="1">
              <a:off x="2809318" y="7054216"/>
              <a:ext cx="176784" cy="403860"/>
            </a:xfrm>
            <a:prstGeom prst="arc">
              <a:avLst>
                <a:gd name="adj1" fmla="val 16200000"/>
                <a:gd name="adj2" fmla="val 5377189"/>
              </a:avLst>
            </a:prstGeom>
            <a:grpFill/>
            <a:ln w="42545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13" name="Title 12">
            <a:extLst>
              <a:ext uri="{FF2B5EF4-FFF2-40B4-BE49-F238E27FC236}">
                <a16:creationId xmlns:a16="http://schemas.microsoft.com/office/drawing/2014/main" id="{E3ABA593-97E3-B817-4AA5-D178F9378334}"/>
              </a:ext>
            </a:extLst>
          </p:cNvPr>
          <p:cNvSpPr>
            <a:spLocks noGrp="1"/>
          </p:cNvSpPr>
          <p:nvPr>
            <p:ph type="title"/>
          </p:nvPr>
        </p:nvSpPr>
        <p:spPr/>
        <p:txBody>
          <a:bodyPr/>
          <a:lstStyle/>
          <a:p>
            <a:r>
              <a:rPr lang="es-ES_tradnl" dirty="0"/>
              <a:t>Técnicas eficaces de expresión oral</a:t>
            </a:r>
          </a:p>
        </p:txBody>
      </p:sp>
    </p:spTree>
    <p:extLst>
      <p:ext uri="{BB962C8B-B14F-4D97-AF65-F5344CB8AC3E}">
        <p14:creationId xmlns:p14="http://schemas.microsoft.com/office/powerpoint/2010/main" val="2419439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A17EAA9-0757-4E70-857A-CCB621E253F9}"/>
              </a:ext>
            </a:extLst>
          </p:cNvPr>
          <p:cNvSpPr>
            <a:spLocks noGrp="1"/>
          </p:cNvSpPr>
          <p:nvPr>
            <p:ph type="title"/>
          </p:nvPr>
        </p:nvSpPr>
        <p:spPr>
          <a:xfrm>
            <a:off x="1661965" y="3099692"/>
            <a:ext cx="2808067" cy="562168"/>
          </a:xfrm>
        </p:spPr>
        <p:txBody>
          <a:bodyPr/>
          <a:lstStyle/>
          <a:p>
            <a:r>
              <a:rPr lang="es-ES_tradnl"/>
              <a:t>Objetivo del módulo</a:t>
            </a:r>
          </a:p>
        </p:txBody>
      </p:sp>
      <p:grpSp>
        <p:nvGrpSpPr>
          <p:cNvPr id="5" name="Group 4">
            <a:extLst>
              <a:ext uri="{FF2B5EF4-FFF2-40B4-BE49-F238E27FC236}">
                <a16:creationId xmlns:a16="http://schemas.microsoft.com/office/drawing/2014/main" id="{4DEF2326-ED30-64FF-F8C4-B7BB1C9BE02F}"/>
              </a:ext>
            </a:extLst>
          </p:cNvPr>
          <p:cNvGrpSpPr/>
          <p:nvPr/>
        </p:nvGrpSpPr>
        <p:grpSpPr>
          <a:xfrm>
            <a:off x="10127306" y="5194852"/>
            <a:ext cx="1579616" cy="1176094"/>
            <a:chOff x="7639332" y="2671449"/>
            <a:chExt cx="2530338" cy="1883949"/>
          </a:xfrm>
        </p:grpSpPr>
        <p:sp>
          <p:nvSpPr>
            <p:cNvPr id="2" name="Google Shape;321;p4">
              <a:extLst>
                <a:ext uri="{FF2B5EF4-FFF2-40B4-BE49-F238E27FC236}">
                  <a16:creationId xmlns:a16="http://schemas.microsoft.com/office/drawing/2014/main" id="{F3EBA78E-9BC8-27D3-D9D2-50ADAD0251EC}"/>
                </a:ext>
              </a:extLst>
            </p:cNvPr>
            <p:cNvSpPr/>
            <p:nvPr/>
          </p:nvSpPr>
          <p:spPr>
            <a:xfrm>
              <a:off x="7639332" y="2671449"/>
              <a:ext cx="1508195" cy="1162998"/>
            </a:xfrm>
            <a:prstGeom prst="wedgeRoundRectCallout">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200">
                <a:solidFill>
                  <a:schemeClr val="lt1"/>
                </a:solidFill>
                <a:latin typeface="Calibri"/>
                <a:ea typeface="Calibri"/>
                <a:cs typeface="Calibri"/>
                <a:sym typeface="Calibri"/>
              </a:endParaRPr>
            </a:p>
          </p:txBody>
        </p:sp>
        <p:sp>
          <p:nvSpPr>
            <p:cNvPr id="3" name="Google Shape;322;p4">
              <a:extLst>
                <a:ext uri="{FF2B5EF4-FFF2-40B4-BE49-F238E27FC236}">
                  <a16:creationId xmlns:a16="http://schemas.microsoft.com/office/drawing/2014/main" id="{6D52705F-CE0E-C0E6-7F0E-12126E7CA52E}"/>
                </a:ext>
              </a:extLst>
            </p:cNvPr>
            <p:cNvSpPr/>
            <p:nvPr/>
          </p:nvSpPr>
          <p:spPr>
            <a:xfrm>
              <a:off x="8661475" y="3392400"/>
              <a:ext cx="1508195" cy="1162998"/>
            </a:xfrm>
            <a:prstGeom prst="wedgeRoundRectCallout">
              <a:avLst>
                <a:gd name="adj1" fmla="val 59833"/>
                <a:gd name="adj2" fmla="val 21866"/>
                <a:gd name="adj3" fmla="val 16667"/>
              </a:avLst>
            </a:prstGeom>
            <a:solidFill>
              <a:schemeClr val="bg1"/>
            </a:solidFill>
            <a:ln w="76200" cap="flat" cmpd="sng">
              <a:solidFill>
                <a:schemeClr val="accent3">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200">
                <a:solidFill>
                  <a:schemeClr val="lt1"/>
                </a:solidFill>
                <a:latin typeface="Calibri"/>
                <a:ea typeface="Calibri"/>
                <a:cs typeface="Calibri"/>
                <a:sym typeface="Calibri"/>
              </a:endParaRPr>
            </a:p>
          </p:txBody>
        </p:sp>
      </p:grpSp>
      <p:sp>
        <p:nvSpPr>
          <p:cNvPr id="36" name="Rectangle 35">
            <a:extLst>
              <a:ext uri="{FF2B5EF4-FFF2-40B4-BE49-F238E27FC236}">
                <a16:creationId xmlns:a16="http://schemas.microsoft.com/office/drawing/2014/main" id="{F2665E6B-03F0-4E3C-8B9A-CE4AECBD87C1}"/>
              </a:ext>
            </a:extLst>
          </p:cNvPr>
          <p:cNvSpPr/>
          <p:nvPr/>
        </p:nvSpPr>
        <p:spPr>
          <a:xfrm>
            <a:off x="6002768" y="5126749"/>
            <a:ext cx="2409564" cy="409181"/>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6" name="Rectangle 5">
            <a:extLst>
              <a:ext uri="{FF2B5EF4-FFF2-40B4-BE49-F238E27FC236}">
                <a16:creationId xmlns:a16="http://schemas.microsoft.com/office/drawing/2014/main" id="{D91ADE2A-CED8-C760-8CFE-B00EEB6922FB}"/>
              </a:ext>
            </a:extLst>
          </p:cNvPr>
          <p:cNvSpPr/>
          <p:nvPr/>
        </p:nvSpPr>
        <p:spPr>
          <a:xfrm flipV="1">
            <a:off x="6002769" y="2838249"/>
            <a:ext cx="3876887" cy="56216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Rectangle 6">
            <a:extLst>
              <a:ext uri="{FF2B5EF4-FFF2-40B4-BE49-F238E27FC236}">
                <a16:creationId xmlns:a16="http://schemas.microsoft.com/office/drawing/2014/main" id="{49AB24F5-5C7C-3CFD-606F-B49D1A7C8017}"/>
              </a:ext>
            </a:extLst>
          </p:cNvPr>
          <p:cNvSpPr/>
          <p:nvPr/>
        </p:nvSpPr>
        <p:spPr>
          <a:xfrm>
            <a:off x="6002768" y="4665959"/>
            <a:ext cx="4514981" cy="409181"/>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Rectangle 7">
            <a:extLst>
              <a:ext uri="{FF2B5EF4-FFF2-40B4-BE49-F238E27FC236}">
                <a16:creationId xmlns:a16="http://schemas.microsoft.com/office/drawing/2014/main" id="{8776AA3D-2B25-5C7B-7F9D-B5B089FD234C}"/>
              </a:ext>
            </a:extLst>
          </p:cNvPr>
          <p:cNvSpPr/>
          <p:nvPr/>
        </p:nvSpPr>
        <p:spPr>
          <a:xfrm>
            <a:off x="5958702" y="3826779"/>
            <a:ext cx="2453630" cy="409181"/>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TextBox 10">
            <a:extLst>
              <a:ext uri="{FF2B5EF4-FFF2-40B4-BE49-F238E27FC236}">
                <a16:creationId xmlns:a16="http://schemas.microsoft.com/office/drawing/2014/main" id="{E24EEE1C-BE7F-4B6C-BA92-E8B3F36132B2}"/>
              </a:ext>
            </a:extLst>
          </p:cNvPr>
          <p:cNvSpPr txBox="1"/>
          <p:nvPr/>
        </p:nvSpPr>
        <p:spPr>
          <a:xfrm>
            <a:off x="5958702" y="1584535"/>
            <a:ext cx="4559048" cy="3970318"/>
          </a:xfrm>
          <a:prstGeom prst="rect">
            <a:avLst/>
          </a:prstGeom>
          <a:noFill/>
        </p:spPr>
        <p:txBody>
          <a:bodyPr wrap="square" lIns="91440" tIns="45720" rIns="91440" bIns="45720" anchor="t">
            <a:spAutoFit/>
          </a:bodyPr>
          <a:lstStyle/>
          <a:p>
            <a:r>
              <a:rPr lang="es-ES_tradnl" sz="28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Dar la oportunidad a los/as asistentes sociales de practicar las competencias básicas necesarias para comunicarse con niños, niñas y adolescentes de distintas edades y etapas d</a:t>
            </a:r>
            <a:r>
              <a:rPr lang="es-ES_tradnl" sz="2800" b="1" dirty="0">
                <a:solidFill>
                  <a:schemeClr val="bg1"/>
                </a:solidFill>
                <a:latin typeface="Arial" panose="020B0604020202020204" pitchFamily="34" charset="0"/>
                <a:ea typeface="Calibri" panose="020F0502020204030204" pitchFamily="34" charset="0"/>
                <a:cs typeface="Arial" panose="020B0604020202020204" pitchFamily="34" charset="0"/>
              </a:rPr>
              <a:t>e desarrollo</a:t>
            </a:r>
            <a:endParaRPr lang="es-ES_tradnl" sz="28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911184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1FEFF11-9319-40EF-BC5E-06220C59EB87}"/>
              </a:ext>
            </a:extLst>
          </p:cNvPr>
          <p:cNvSpPr txBox="1"/>
          <p:nvPr/>
        </p:nvSpPr>
        <p:spPr>
          <a:xfrm>
            <a:off x="1397752" y="4694238"/>
            <a:ext cx="2667928" cy="923330"/>
          </a:xfrm>
          <a:prstGeom prst="rect">
            <a:avLst/>
          </a:prstGeom>
          <a:noFill/>
        </p:spPr>
        <p:txBody>
          <a:bodyPr wrap="square">
            <a:spAutoFit/>
          </a:bodyPr>
          <a:lstStyle/>
          <a:p>
            <a:r>
              <a:rPr lang="es-ES_tradnl" dirty="0">
                <a:latin typeface="Arial" panose="020B0604020202020204" pitchFamily="34" charset="0"/>
                <a:cs typeface="Arial" panose="020B0604020202020204" pitchFamily="34" charset="0"/>
              </a:rPr>
              <a:t>Es probable que el niño o la niña responda con un "sí" o un "no"</a:t>
            </a:r>
          </a:p>
        </p:txBody>
      </p:sp>
      <p:sp>
        <p:nvSpPr>
          <p:cNvPr id="11" name="TextBox 10">
            <a:extLst>
              <a:ext uri="{FF2B5EF4-FFF2-40B4-BE49-F238E27FC236}">
                <a16:creationId xmlns:a16="http://schemas.microsoft.com/office/drawing/2014/main" id="{97640BEE-75EE-40EC-A1F7-E6882F117710}"/>
              </a:ext>
            </a:extLst>
          </p:cNvPr>
          <p:cNvSpPr txBox="1"/>
          <p:nvPr/>
        </p:nvSpPr>
        <p:spPr>
          <a:xfrm>
            <a:off x="4370199" y="4740020"/>
            <a:ext cx="3053551" cy="923330"/>
          </a:xfrm>
          <a:prstGeom prst="rect">
            <a:avLst/>
          </a:prstGeom>
          <a:noFill/>
        </p:spPr>
        <p:txBody>
          <a:bodyPr wrap="square">
            <a:spAutoFit/>
          </a:bodyPr>
          <a:lstStyle/>
          <a:p>
            <a:r>
              <a:rPr lang="es-ES_tradnl">
                <a:latin typeface="Arial" panose="020B0604020202020204" pitchFamily="34" charset="0"/>
                <a:cs typeface="Arial" panose="020B0604020202020204" pitchFamily="34" charset="0"/>
              </a:rPr>
              <a:t>Es probable que el niño o la niña se exprese y dé una respuesta detallada</a:t>
            </a:r>
          </a:p>
        </p:txBody>
      </p:sp>
      <p:sp>
        <p:nvSpPr>
          <p:cNvPr id="3" name="Arrow: Pentagon 2">
            <a:extLst>
              <a:ext uri="{FF2B5EF4-FFF2-40B4-BE49-F238E27FC236}">
                <a16:creationId xmlns:a16="http://schemas.microsoft.com/office/drawing/2014/main" id="{74FBED7A-FE37-488C-8EC8-191EBD93D9E5}"/>
              </a:ext>
            </a:extLst>
          </p:cNvPr>
          <p:cNvSpPr/>
          <p:nvPr/>
        </p:nvSpPr>
        <p:spPr>
          <a:xfrm rot="5400000">
            <a:off x="1131125" y="1581274"/>
            <a:ext cx="2911421" cy="2599069"/>
          </a:xfrm>
          <a:prstGeom prst="homePlate">
            <a:avLst>
              <a:gd name="adj" fmla="val 9566"/>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s-ES_tradnl" sz="1600">
              <a:solidFill>
                <a:schemeClr val="tx1"/>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C5433EF7-71FC-4B28-B693-7A4C13752EF8}"/>
              </a:ext>
            </a:extLst>
          </p:cNvPr>
          <p:cNvSpPr txBox="1"/>
          <p:nvPr/>
        </p:nvSpPr>
        <p:spPr>
          <a:xfrm>
            <a:off x="1513403" y="1669319"/>
            <a:ext cx="2188334" cy="2123658"/>
          </a:xfrm>
          <a:prstGeom prst="rect">
            <a:avLst/>
          </a:prstGeom>
          <a:noFill/>
        </p:spPr>
        <p:txBody>
          <a:bodyPr wrap="square">
            <a:spAutoFit/>
          </a:bodyPr>
          <a:lstStyle/>
          <a:p>
            <a:r>
              <a:rPr lang="es-ES_tradnl" sz="2000" b="1" dirty="0">
                <a:latin typeface="Arial" panose="020B0604020202020204" pitchFamily="34" charset="0"/>
                <a:cs typeface="Arial" panose="020B0604020202020204" pitchFamily="34" charset="0"/>
              </a:rPr>
              <a:t>PREGUNTAS CERRADAS</a:t>
            </a:r>
          </a:p>
          <a:p>
            <a:endParaRPr lang="es-ES_tradnl" sz="2000" dirty="0">
              <a:latin typeface="Arial" panose="020B0604020202020204" pitchFamily="34" charset="0"/>
              <a:cs typeface="Arial" panose="020B0604020202020204" pitchFamily="34" charset="0"/>
            </a:endParaRPr>
          </a:p>
          <a:p>
            <a:r>
              <a:rPr lang="es-ES_tradnl" dirty="0">
                <a:latin typeface="Arial" panose="020B0604020202020204" pitchFamily="34" charset="0"/>
                <a:cs typeface="Arial" panose="020B0604020202020204" pitchFamily="34" charset="0"/>
              </a:rPr>
              <a:t>P. ej.: ¿Duermes bien? ¿Te gusta el colegio? ¿Tu padre es bueno contigo?</a:t>
            </a:r>
          </a:p>
        </p:txBody>
      </p:sp>
      <p:sp>
        <p:nvSpPr>
          <p:cNvPr id="9" name="Arrow: Pentagon 8">
            <a:extLst>
              <a:ext uri="{FF2B5EF4-FFF2-40B4-BE49-F238E27FC236}">
                <a16:creationId xmlns:a16="http://schemas.microsoft.com/office/drawing/2014/main" id="{09716A82-2B7F-4DAA-A17D-5B6B5EEFC420}"/>
              </a:ext>
            </a:extLst>
          </p:cNvPr>
          <p:cNvSpPr/>
          <p:nvPr/>
        </p:nvSpPr>
        <p:spPr>
          <a:xfrm rot="5400000">
            <a:off x="4437583" y="1183606"/>
            <a:ext cx="2911422" cy="3394411"/>
          </a:xfrm>
          <a:prstGeom prst="homePlate">
            <a:avLst>
              <a:gd name="adj" fmla="val 9566"/>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s-ES_tradnl" sz="1600">
              <a:solidFill>
                <a:schemeClr val="tx1"/>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E20BDE3F-1B1D-4668-A164-608C26C23895}"/>
              </a:ext>
            </a:extLst>
          </p:cNvPr>
          <p:cNvSpPr txBox="1"/>
          <p:nvPr/>
        </p:nvSpPr>
        <p:spPr>
          <a:xfrm>
            <a:off x="4370199" y="1669322"/>
            <a:ext cx="3053551" cy="2123658"/>
          </a:xfrm>
          <a:prstGeom prst="rect">
            <a:avLst/>
          </a:prstGeom>
          <a:noFill/>
        </p:spPr>
        <p:txBody>
          <a:bodyPr wrap="square">
            <a:spAutoFit/>
          </a:bodyPr>
          <a:lstStyle/>
          <a:p>
            <a:r>
              <a:rPr lang="es-ES_tradnl" sz="2000" b="1" dirty="0">
                <a:latin typeface="Arial" panose="020B0604020202020204" pitchFamily="34" charset="0"/>
                <a:cs typeface="Arial" panose="020B0604020202020204" pitchFamily="34" charset="0"/>
              </a:rPr>
              <a:t>PREGUNTAS ABIERTAS</a:t>
            </a:r>
          </a:p>
          <a:p>
            <a:endParaRPr lang="es-ES_tradnl" sz="2000" dirty="0">
              <a:latin typeface="Arial" panose="020B0604020202020204" pitchFamily="34" charset="0"/>
              <a:cs typeface="Arial" panose="020B0604020202020204" pitchFamily="34" charset="0"/>
            </a:endParaRPr>
          </a:p>
          <a:p>
            <a:r>
              <a:rPr lang="es-ES_tradnl" dirty="0">
                <a:latin typeface="Arial" panose="020B0604020202020204" pitchFamily="34" charset="0"/>
                <a:cs typeface="Arial" panose="020B0604020202020204" pitchFamily="34" charset="0"/>
              </a:rPr>
              <a:t>P. ej.: ¿Cómo te sientes hoy? ¿Puedo ayudarte en algo? ¿Hay algo que quieras decirme?</a:t>
            </a:r>
          </a:p>
        </p:txBody>
      </p:sp>
      <p:sp>
        <p:nvSpPr>
          <p:cNvPr id="12" name="Arrow: Pentagon 11">
            <a:extLst>
              <a:ext uri="{FF2B5EF4-FFF2-40B4-BE49-F238E27FC236}">
                <a16:creationId xmlns:a16="http://schemas.microsoft.com/office/drawing/2014/main" id="{C9FE7F49-D15B-4B6D-B7F2-29137F1E0F1E}"/>
              </a:ext>
            </a:extLst>
          </p:cNvPr>
          <p:cNvSpPr/>
          <p:nvPr/>
        </p:nvSpPr>
        <p:spPr>
          <a:xfrm rot="5400000">
            <a:off x="8233250" y="1064345"/>
            <a:ext cx="2941323" cy="3607388"/>
          </a:xfrm>
          <a:prstGeom prst="homePlate">
            <a:avLst>
              <a:gd name="adj" fmla="val 9566"/>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s-ES_tradnl" sz="1600">
              <a:solidFill>
                <a:schemeClr val="tx1"/>
              </a:solidFill>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CDDFCF2D-123B-4B43-A762-2A387FF4B560}"/>
              </a:ext>
            </a:extLst>
          </p:cNvPr>
          <p:cNvSpPr txBox="1"/>
          <p:nvPr/>
        </p:nvSpPr>
        <p:spPr>
          <a:xfrm>
            <a:off x="8126320" y="1718791"/>
            <a:ext cx="3237952" cy="2123658"/>
          </a:xfrm>
          <a:prstGeom prst="rect">
            <a:avLst/>
          </a:prstGeom>
          <a:noFill/>
        </p:spPr>
        <p:txBody>
          <a:bodyPr wrap="square">
            <a:spAutoFit/>
          </a:bodyPr>
          <a:lstStyle/>
          <a:p>
            <a:r>
              <a:rPr lang="es-ES_tradnl" sz="2000" b="1" dirty="0">
                <a:latin typeface="Arial" panose="020B0604020202020204" pitchFamily="34" charset="0"/>
                <a:cs typeface="Arial" panose="020B0604020202020204" pitchFamily="34" charset="0"/>
              </a:rPr>
              <a:t>PREGUNTAS ORIENTATIVAS</a:t>
            </a:r>
          </a:p>
          <a:p>
            <a:endParaRPr lang="es-ES_tradnl" sz="2000" dirty="0">
              <a:latin typeface="Arial" panose="020B0604020202020204" pitchFamily="34" charset="0"/>
              <a:cs typeface="Arial" panose="020B0604020202020204" pitchFamily="34" charset="0"/>
            </a:endParaRPr>
          </a:p>
          <a:p>
            <a:r>
              <a:rPr lang="es-ES_tradnl" dirty="0">
                <a:latin typeface="Arial" panose="020B0604020202020204" pitchFamily="34" charset="0"/>
                <a:cs typeface="Arial" panose="020B0604020202020204" pitchFamily="34" charset="0"/>
              </a:rPr>
              <a:t>P. ej.: Te gusta vivir con tu tío, ¿verdad?; Ahora estás mejor, ¿verdad?; Todo va bien, ¿verdad?</a:t>
            </a:r>
          </a:p>
        </p:txBody>
      </p:sp>
      <p:sp>
        <p:nvSpPr>
          <p:cNvPr id="14" name="TextBox 13">
            <a:extLst>
              <a:ext uri="{FF2B5EF4-FFF2-40B4-BE49-F238E27FC236}">
                <a16:creationId xmlns:a16="http://schemas.microsoft.com/office/drawing/2014/main" id="{02642238-435E-4CEE-863A-10F4B6478A59}"/>
              </a:ext>
            </a:extLst>
          </p:cNvPr>
          <p:cNvSpPr txBox="1"/>
          <p:nvPr/>
        </p:nvSpPr>
        <p:spPr>
          <a:xfrm>
            <a:off x="8126321" y="4740021"/>
            <a:ext cx="3199168" cy="923330"/>
          </a:xfrm>
          <a:prstGeom prst="rect">
            <a:avLst/>
          </a:prstGeom>
          <a:noFill/>
        </p:spPr>
        <p:txBody>
          <a:bodyPr wrap="square">
            <a:spAutoFit/>
          </a:bodyPr>
          <a:lstStyle/>
          <a:p>
            <a:r>
              <a:rPr lang="es-ES_tradnl" dirty="0">
                <a:latin typeface="Arial" panose="020B0604020202020204" pitchFamily="34" charset="0"/>
                <a:cs typeface="Arial" panose="020B0604020202020204" pitchFamily="34" charset="0"/>
              </a:rPr>
              <a:t>Es probable que el niño o la niña responda con un "sí" o un "no"</a:t>
            </a:r>
          </a:p>
        </p:txBody>
      </p:sp>
      <p:sp>
        <p:nvSpPr>
          <p:cNvPr id="19" name="TextBox 18">
            <a:extLst>
              <a:ext uri="{FF2B5EF4-FFF2-40B4-BE49-F238E27FC236}">
                <a16:creationId xmlns:a16="http://schemas.microsoft.com/office/drawing/2014/main" id="{F50EA874-8715-47D1-BBB3-9A0880976152}"/>
              </a:ext>
            </a:extLst>
          </p:cNvPr>
          <p:cNvSpPr txBox="1"/>
          <p:nvPr/>
        </p:nvSpPr>
        <p:spPr>
          <a:xfrm rot="16200000">
            <a:off x="-576629" y="2613031"/>
            <a:ext cx="2769870" cy="338554"/>
          </a:xfrm>
          <a:prstGeom prst="rect">
            <a:avLst/>
          </a:prstGeom>
          <a:noFill/>
        </p:spPr>
        <p:txBody>
          <a:bodyPr wrap="square">
            <a:spAutoFit/>
          </a:bodyPr>
          <a:lstStyle/>
          <a:p>
            <a:pPr algn="r"/>
            <a:r>
              <a:rPr lang="es-ES_tradnl" sz="1600" b="1">
                <a:solidFill>
                  <a:schemeClr val="accent3">
                    <a:lumMod val="75000"/>
                  </a:schemeClr>
                </a:solidFill>
                <a:latin typeface="Arial" panose="020B0604020202020204" pitchFamily="34" charset="0"/>
                <a:cs typeface="Arial" panose="020B0604020202020204" pitchFamily="34" charset="0"/>
              </a:rPr>
              <a:t>TIPO DE PREGUNTA</a:t>
            </a:r>
          </a:p>
        </p:txBody>
      </p:sp>
      <p:sp>
        <p:nvSpPr>
          <p:cNvPr id="20" name="TextBox 19">
            <a:extLst>
              <a:ext uri="{FF2B5EF4-FFF2-40B4-BE49-F238E27FC236}">
                <a16:creationId xmlns:a16="http://schemas.microsoft.com/office/drawing/2014/main" id="{FFC1525A-2EA9-4E7F-A96F-83119A8731D5}"/>
              </a:ext>
            </a:extLst>
          </p:cNvPr>
          <p:cNvSpPr txBox="1"/>
          <p:nvPr/>
        </p:nvSpPr>
        <p:spPr>
          <a:xfrm rot="16200000">
            <a:off x="69641" y="4892572"/>
            <a:ext cx="1477329" cy="338554"/>
          </a:xfrm>
          <a:prstGeom prst="rect">
            <a:avLst/>
          </a:prstGeom>
          <a:noFill/>
        </p:spPr>
        <p:txBody>
          <a:bodyPr wrap="square">
            <a:spAutoFit/>
          </a:bodyPr>
          <a:lstStyle/>
          <a:p>
            <a:r>
              <a:rPr lang="es-ES_tradnl" sz="1600" b="1">
                <a:solidFill>
                  <a:schemeClr val="accent3">
                    <a:lumMod val="75000"/>
                  </a:schemeClr>
                </a:solidFill>
                <a:latin typeface="Arial" panose="020B0604020202020204" pitchFamily="34" charset="0"/>
                <a:cs typeface="Arial" panose="020B0604020202020204" pitchFamily="34" charset="0"/>
              </a:rPr>
              <a:t>RESPUESTA</a:t>
            </a:r>
          </a:p>
        </p:txBody>
      </p:sp>
      <p:grpSp>
        <p:nvGrpSpPr>
          <p:cNvPr id="4" name="Group 3">
            <a:extLst>
              <a:ext uri="{FF2B5EF4-FFF2-40B4-BE49-F238E27FC236}">
                <a16:creationId xmlns:a16="http://schemas.microsoft.com/office/drawing/2014/main" id="{BE8C8897-90B1-5F8A-B4B5-2BCDE527016B}"/>
              </a:ext>
            </a:extLst>
          </p:cNvPr>
          <p:cNvGrpSpPr/>
          <p:nvPr/>
        </p:nvGrpSpPr>
        <p:grpSpPr>
          <a:xfrm>
            <a:off x="10228983" y="337468"/>
            <a:ext cx="1587872" cy="1368854"/>
            <a:chOff x="10228983" y="337468"/>
            <a:chExt cx="1587872" cy="1368854"/>
          </a:xfrm>
        </p:grpSpPr>
        <p:sp>
          <p:nvSpPr>
            <p:cNvPr id="5" name="Hexagon 4">
              <a:extLst>
                <a:ext uri="{FF2B5EF4-FFF2-40B4-BE49-F238E27FC236}">
                  <a16:creationId xmlns:a16="http://schemas.microsoft.com/office/drawing/2014/main" id="{3F02A845-2847-2957-FE51-3ABD8380BB90}"/>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C55B99AB-5621-0381-7BFB-9016C346CBB7}"/>
                </a:ext>
              </a:extLst>
            </p:cNvPr>
            <p:cNvGrpSpPr/>
            <p:nvPr/>
          </p:nvGrpSpPr>
          <p:grpSpPr>
            <a:xfrm>
              <a:off x="10621771" y="762700"/>
              <a:ext cx="562136" cy="634675"/>
              <a:chOff x="760175" y="830142"/>
              <a:chExt cx="867619" cy="979579"/>
            </a:xfrm>
          </p:grpSpPr>
          <p:sp>
            <p:nvSpPr>
              <p:cNvPr id="18" name="Rectangle 17">
                <a:extLst>
                  <a:ext uri="{FF2B5EF4-FFF2-40B4-BE49-F238E27FC236}">
                    <a16:creationId xmlns:a16="http://schemas.microsoft.com/office/drawing/2014/main" id="{3FED0B9E-316C-84A1-A745-FEE7A8DD0CB9}"/>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49</a:t>
                </a:r>
              </a:p>
            </p:txBody>
          </p:sp>
          <p:sp>
            <p:nvSpPr>
              <p:cNvPr id="21" name="Rectangle 20">
                <a:extLst>
                  <a:ext uri="{FF2B5EF4-FFF2-40B4-BE49-F238E27FC236}">
                    <a16:creationId xmlns:a16="http://schemas.microsoft.com/office/drawing/2014/main" id="{E9BE7F5C-BB53-5EA9-32CD-FCC9192783C1}"/>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15" name="Group 14">
              <a:extLst>
                <a:ext uri="{FF2B5EF4-FFF2-40B4-BE49-F238E27FC236}">
                  <a16:creationId xmlns:a16="http://schemas.microsoft.com/office/drawing/2014/main" id="{C5E9BB29-AD46-ACB7-9896-6FFBF759EAB3}"/>
                </a:ext>
              </a:extLst>
            </p:cNvPr>
            <p:cNvGrpSpPr/>
            <p:nvPr/>
          </p:nvGrpSpPr>
          <p:grpSpPr>
            <a:xfrm>
              <a:off x="11325415" y="762701"/>
              <a:ext cx="182192" cy="634674"/>
              <a:chOff x="2121762" y="2323619"/>
              <a:chExt cx="200378" cy="825210"/>
            </a:xfrm>
          </p:grpSpPr>
          <p:sp>
            <p:nvSpPr>
              <p:cNvPr id="16" name="Isosceles Triangle 15">
                <a:extLst>
                  <a:ext uri="{FF2B5EF4-FFF2-40B4-BE49-F238E27FC236}">
                    <a16:creationId xmlns:a16="http://schemas.microsoft.com/office/drawing/2014/main" id="{61F0235C-7AC5-F7E0-F68D-E8EBF9625878}"/>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8B5AA5C9-1738-1AFF-F5AE-D28D16607A21}"/>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sp>
        <p:nvSpPr>
          <p:cNvPr id="36" name="Title 35">
            <a:extLst>
              <a:ext uri="{FF2B5EF4-FFF2-40B4-BE49-F238E27FC236}">
                <a16:creationId xmlns:a16="http://schemas.microsoft.com/office/drawing/2014/main" id="{188D2744-6FE0-49F7-B1EC-2478A8ACACC8}"/>
              </a:ext>
            </a:extLst>
          </p:cNvPr>
          <p:cNvSpPr>
            <a:spLocks noGrp="1"/>
          </p:cNvSpPr>
          <p:nvPr>
            <p:ph type="title"/>
          </p:nvPr>
        </p:nvSpPr>
        <p:spPr/>
        <p:txBody>
          <a:bodyPr/>
          <a:lstStyle/>
          <a:p>
            <a:r>
              <a:rPr lang="es-ES_tradnl"/>
              <a:t>Elegir bien las palabras</a:t>
            </a:r>
          </a:p>
        </p:txBody>
      </p:sp>
      <p:sp>
        <p:nvSpPr>
          <p:cNvPr id="39" name="Oval 38">
            <a:extLst>
              <a:ext uri="{FF2B5EF4-FFF2-40B4-BE49-F238E27FC236}">
                <a16:creationId xmlns:a16="http://schemas.microsoft.com/office/drawing/2014/main" id="{9998219D-10CF-F481-D23D-E4EE83711969}"/>
              </a:ext>
            </a:extLst>
          </p:cNvPr>
          <p:cNvSpPr/>
          <p:nvPr/>
        </p:nvSpPr>
        <p:spPr>
          <a:xfrm>
            <a:off x="2360672" y="3995918"/>
            <a:ext cx="452326" cy="452326"/>
          </a:xfrm>
          <a:prstGeom prst="ellipse">
            <a:avLst/>
          </a:prstGeom>
          <a:solidFill>
            <a:schemeClr val="accent3">
              <a:lumMod val="75000"/>
            </a:schemeClr>
          </a:solidFill>
          <a:ln w="762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1" name="Oval 40">
            <a:extLst>
              <a:ext uri="{FF2B5EF4-FFF2-40B4-BE49-F238E27FC236}">
                <a16:creationId xmlns:a16="http://schemas.microsoft.com/office/drawing/2014/main" id="{2074A932-0366-E53B-C643-BA460AD6568B}"/>
              </a:ext>
            </a:extLst>
          </p:cNvPr>
          <p:cNvSpPr/>
          <p:nvPr/>
        </p:nvSpPr>
        <p:spPr>
          <a:xfrm>
            <a:off x="5667130" y="3995918"/>
            <a:ext cx="452326" cy="452326"/>
          </a:xfrm>
          <a:prstGeom prst="ellipse">
            <a:avLst/>
          </a:prstGeom>
          <a:solidFill>
            <a:schemeClr val="bg1"/>
          </a:solidFill>
          <a:ln w="762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44" name="Group 43">
            <a:extLst>
              <a:ext uri="{FF2B5EF4-FFF2-40B4-BE49-F238E27FC236}">
                <a16:creationId xmlns:a16="http://schemas.microsoft.com/office/drawing/2014/main" id="{7143ED14-C9DE-5544-8FD8-792071E955CE}"/>
              </a:ext>
            </a:extLst>
          </p:cNvPr>
          <p:cNvGrpSpPr/>
          <p:nvPr/>
        </p:nvGrpSpPr>
        <p:grpSpPr>
          <a:xfrm>
            <a:off x="9477748" y="3995918"/>
            <a:ext cx="452326" cy="452326"/>
            <a:chOff x="9499742" y="3995918"/>
            <a:chExt cx="452326" cy="452326"/>
          </a:xfrm>
        </p:grpSpPr>
        <p:sp>
          <p:nvSpPr>
            <p:cNvPr id="42" name="Oval 41">
              <a:extLst>
                <a:ext uri="{FF2B5EF4-FFF2-40B4-BE49-F238E27FC236}">
                  <a16:creationId xmlns:a16="http://schemas.microsoft.com/office/drawing/2014/main" id="{A35A4EE7-0927-EDBF-A474-F6CEB4766E21}"/>
                </a:ext>
              </a:extLst>
            </p:cNvPr>
            <p:cNvSpPr/>
            <p:nvPr/>
          </p:nvSpPr>
          <p:spPr>
            <a:xfrm>
              <a:off x="9499742" y="3995918"/>
              <a:ext cx="452326" cy="452326"/>
            </a:xfrm>
            <a:prstGeom prst="ellipse">
              <a:avLst/>
            </a:prstGeom>
            <a:solidFill>
              <a:schemeClr val="bg1"/>
            </a:solidFill>
            <a:ln w="762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3" name="Oval 42">
              <a:extLst>
                <a:ext uri="{FF2B5EF4-FFF2-40B4-BE49-F238E27FC236}">
                  <a16:creationId xmlns:a16="http://schemas.microsoft.com/office/drawing/2014/main" id="{DE12C971-9DF9-EC02-D2AF-EE97270B00D9}"/>
                </a:ext>
              </a:extLst>
            </p:cNvPr>
            <p:cNvSpPr/>
            <p:nvPr/>
          </p:nvSpPr>
          <p:spPr>
            <a:xfrm>
              <a:off x="9630820" y="4126996"/>
              <a:ext cx="200330" cy="20033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Tree>
    <p:extLst>
      <p:ext uri="{BB962C8B-B14F-4D97-AF65-F5344CB8AC3E}">
        <p14:creationId xmlns:p14="http://schemas.microsoft.com/office/powerpoint/2010/main" val="1252824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5">
            <a:extLst>
              <a:ext uri="{FF2B5EF4-FFF2-40B4-BE49-F238E27FC236}">
                <a16:creationId xmlns:a16="http://schemas.microsoft.com/office/drawing/2014/main" id="{79870D46-58A0-6133-BDE3-58059836F0C1}"/>
              </a:ext>
            </a:extLst>
          </p:cNvPr>
          <p:cNvSpPr>
            <a:spLocks noGrp="1"/>
          </p:cNvSpPr>
          <p:nvPr>
            <p:ph type="title"/>
          </p:nvPr>
        </p:nvSpPr>
        <p:spPr>
          <a:xfrm>
            <a:off x="838200" y="120516"/>
            <a:ext cx="10515600" cy="868968"/>
          </a:xfrm>
        </p:spPr>
        <p:txBody>
          <a:bodyPr/>
          <a:lstStyle/>
          <a:p>
            <a:r>
              <a:rPr lang="es-ES_tradnl"/>
              <a:t>Elegir bien las palabras</a:t>
            </a:r>
          </a:p>
        </p:txBody>
      </p:sp>
      <p:sp>
        <p:nvSpPr>
          <p:cNvPr id="3" name="TextBox 2">
            <a:extLst>
              <a:ext uri="{FF2B5EF4-FFF2-40B4-BE49-F238E27FC236}">
                <a16:creationId xmlns:a16="http://schemas.microsoft.com/office/drawing/2014/main" id="{834AA900-C9AE-670B-7391-D03E1D3ED853}"/>
              </a:ext>
            </a:extLst>
          </p:cNvPr>
          <p:cNvSpPr txBox="1"/>
          <p:nvPr/>
        </p:nvSpPr>
        <p:spPr>
          <a:xfrm>
            <a:off x="1179815" y="1405118"/>
            <a:ext cx="2753797" cy="646331"/>
          </a:xfrm>
          <a:prstGeom prst="rect">
            <a:avLst/>
          </a:prstGeom>
          <a:noFill/>
        </p:spPr>
        <p:txBody>
          <a:bodyPr wrap="square">
            <a:spAutoFit/>
          </a:bodyPr>
          <a:lstStyle/>
          <a:p>
            <a:r>
              <a:rPr lang="es-ES_tradnl" b="1">
                <a:latin typeface="Arial" panose="020B0604020202020204" pitchFamily="34" charset="0"/>
                <a:cs typeface="Arial" panose="020B0604020202020204" pitchFamily="34" charset="0"/>
              </a:rPr>
              <a:t>PREGUNTAS CERRADAS</a:t>
            </a:r>
          </a:p>
        </p:txBody>
      </p:sp>
      <p:sp>
        <p:nvSpPr>
          <p:cNvPr id="4" name="Oval 3">
            <a:extLst>
              <a:ext uri="{FF2B5EF4-FFF2-40B4-BE49-F238E27FC236}">
                <a16:creationId xmlns:a16="http://schemas.microsoft.com/office/drawing/2014/main" id="{736E2A5C-7F5A-DC48-8852-260B0C10D729}"/>
              </a:ext>
            </a:extLst>
          </p:cNvPr>
          <p:cNvSpPr/>
          <p:nvPr/>
        </p:nvSpPr>
        <p:spPr>
          <a:xfrm>
            <a:off x="492438" y="1405118"/>
            <a:ext cx="452326" cy="452326"/>
          </a:xfrm>
          <a:prstGeom prst="ellipse">
            <a:avLst/>
          </a:prstGeom>
          <a:solidFill>
            <a:schemeClr val="accent3">
              <a:lumMod val="75000"/>
            </a:schemeClr>
          </a:solidFill>
          <a:ln w="762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 name="Oval 4">
            <a:extLst>
              <a:ext uri="{FF2B5EF4-FFF2-40B4-BE49-F238E27FC236}">
                <a16:creationId xmlns:a16="http://schemas.microsoft.com/office/drawing/2014/main" id="{4B8B6D9B-A8A4-1C03-C6BA-4C1488E1D91A}"/>
              </a:ext>
            </a:extLst>
          </p:cNvPr>
          <p:cNvSpPr/>
          <p:nvPr/>
        </p:nvSpPr>
        <p:spPr>
          <a:xfrm>
            <a:off x="4431868" y="1363621"/>
            <a:ext cx="452326" cy="452326"/>
          </a:xfrm>
          <a:prstGeom prst="ellipse">
            <a:avLst/>
          </a:prstGeom>
          <a:solidFill>
            <a:schemeClr val="bg1"/>
          </a:solidFill>
          <a:ln w="762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TextBox 10">
            <a:extLst>
              <a:ext uri="{FF2B5EF4-FFF2-40B4-BE49-F238E27FC236}">
                <a16:creationId xmlns:a16="http://schemas.microsoft.com/office/drawing/2014/main" id="{F821872F-723A-9579-FCF6-4DC27DC518F1}"/>
              </a:ext>
            </a:extLst>
          </p:cNvPr>
          <p:cNvSpPr txBox="1"/>
          <p:nvPr/>
        </p:nvSpPr>
        <p:spPr>
          <a:xfrm>
            <a:off x="5104328" y="1405118"/>
            <a:ext cx="2753797" cy="646331"/>
          </a:xfrm>
          <a:prstGeom prst="rect">
            <a:avLst/>
          </a:prstGeom>
          <a:noFill/>
        </p:spPr>
        <p:txBody>
          <a:bodyPr wrap="square">
            <a:spAutoFit/>
          </a:bodyPr>
          <a:lstStyle/>
          <a:p>
            <a:r>
              <a:rPr lang="es-ES_tradnl" b="1">
                <a:latin typeface="Arial" panose="020B0604020202020204" pitchFamily="34" charset="0"/>
                <a:cs typeface="Arial" panose="020B0604020202020204" pitchFamily="34" charset="0"/>
              </a:rPr>
              <a:t>PREGUNTAS ABIERTAS</a:t>
            </a:r>
          </a:p>
        </p:txBody>
      </p:sp>
      <p:sp>
        <p:nvSpPr>
          <p:cNvPr id="13" name="TextBox 12">
            <a:extLst>
              <a:ext uri="{FF2B5EF4-FFF2-40B4-BE49-F238E27FC236}">
                <a16:creationId xmlns:a16="http://schemas.microsoft.com/office/drawing/2014/main" id="{25575CD3-1EB4-FFE7-62BA-F23886E77A34}"/>
              </a:ext>
            </a:extLst>
          </p:cNvPr>
          <p:cNvSpPr txBox="1"/>
          <p:nvPr/>
        </p:nvSpPr>
        <p:spPr>
          <a:xfrm>
            <a:off x="8850935" y="1405118"/>
            <a:ext cx="2753797" cy="646331"/>
          </a:xfrm>
          <a:prstGeom prst="rect">
            <a:avLst/>
          </a:prstGeom>
          <a:noFill/>
        </p:spPr>
        <p:txBody>
          <a:bodyPr wrap="square">
            <a:spAutoFit/>
          </a:bodyPr>
          <a:lstStyle/>
          <a:p>
            <a:r>
              <a:rPr lang="es-ES_tradnl" b="1" dirty="0">
                <a:latin typeface="Arial" panose="020B0604020202020204" pitchFamily="34" charset="0"/>
                <a:cs typeface="Arial" panose="020B0604020202020204" pitchFamily="34" charset="0"/>
              </a:rPr>
              <a:t>PREGUNTAS ORIENTATIVAS</a:t>
            </a:r>
          </a:p>
        </p:txBody>
      </p:sp>
      <p:grpSp>
        <p:nvGrpSpPr>
          <p:cNvPr id="14" name="Group 13">
            <a:extLst>
              <a:ext uri="{FF2B5EF4-FFF2-40B4-BE49-F238E27FC236}">
                <a16:creationId xmlns:a16="http://schemas.microsoft.com/office/drawing/2014/main" id="{8C1618E8-5AE4-636E-A09E-40723CCD909D}"/>
              </a:ext>
            </a:extLst>
          </p:cNvPr>
          <p:cNvGrpSpPr/>
          <p:nvPr/>
        </p:nvGrpSpPr>
        <p:grpSpPr>
          <a:xfrm>
            <a:off x="8267412" y="1363318"/>
            <a:ext cx="452326" cy="452326"/>
            <a:chOff x="9499742" y="3995918"/>
            <a:chExt cx="452326" cy="452326"/>
          </a:xfrm>
        </p:grpSpPr>
        <p:sp>
          <p:nvSpPr>
            <p:cNvPr id="15" name="Oval 14">
              <a:extLst>
                <a:ext uri="{FF2B5EF4-FFF2-40B4-BE49-F238E27FC236}">
                  <a16:creationId xmlns:a16="http://schemas.microsoft.com/office/drawing/2014/main" id="{DF5019FF-3961-365E-FC41-4EF827CAC3DA}"/>
                </a:ext>
              </a:extLst>
            </p:cNvPr>
            <p:cNvSpPr/>
            <p:nvPr/>
          </p:nvSpPr>
          <p:spPr>
            <a:xfrm>
              <a:off x="9499742" y="3995918"/>
              <a:ext cx="452326" cy="452326"/>
            </a:xfrm>
            <a:prstGeom prst="ellipse">
              <a:avLst/>
            </a:prstGeom>
            <a:solidFill>
              <a:schemeClr val="bg1"/>
            </a:solidFill>
            <a:ln w="762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Oval 15">
              <a:extLst>
                <a:ext uri="{FF2B5EF4-FFF2-40B4-BE49-F238E27FC236}">
                  <a16:creationId xmlns:a16="http://schemas.microsoft.com/office/drawing/2014/main" id="{FEF8A72F-997F-41D2-8133-3D26A2FD9FC7}"/>
                </a:ext>
              </a:extLst>
            </p:cNvPr>
            <p:cNvSpPr/>
            <p:nvPr/>
          </p:nvSpPr>
          <p:spPr>
            <a:xfrm>
              <a:off x="9630820" y="4126996"/>
              <a:ext cx="200330" cy="20033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17" name="TextBox 16">
            <a:extLst>
              <a:ext uri="{FF2B5EF4-FFF2-40B4-BE49-F238E27FC236}">
                <a16:creationId xmlns:a16="http://schemas.microsoft.com/office/drawing/2014/main" id="{5A103464-E0B0-E139-7289-A06478AA71F1}"/>
              </a:ext>
            </a:extLst>
          </p:cNvPr>
          <p:cNvSpPr txBox="1"/>
          <p:nvPr/>
        </p:nvSpPr>
        <p:spPr>
          <a:xfrm>
            <a:off x="492438" y="2120494"/>
            <a:ext cx="3441174" cy="2031325"/>
          </a:xfrm>
          <a:prstGeom prst="rect">
            <a:avLst/>
          </a:prstGeom>
          <a:noFill/>
        </p:spPr>
        <p:txBody>
          <a:bodyPr wrap="square">
            <a:spAutoFit/>
          </a:bodyPr>
          <a:lstStyle/>
          <a:p>
            <a:r>
              <a:rPr lang="es-ES_tradnl" sz="1400" b="1" dirty="0">
                <a:latin typeface="Arial" panose="020B0604020202020204" pitchFamily="34" charset="0"/>
                <a:cs typeface="Arial" panose="020B0604020202020204" pitchFamily="34" charset="0"/>
              </a:rPr>
              <a:t>Ventajas</a:t>
            </a:r>
          </a:p>
          <a:p>
            <a:pPr marL="285750" indent="-285750">
              <a:buFont typeface="Arial" panose="020B0604020202020204" pitchFamily="34" charset="0"/>
              <a:buChar char="•"/>
            </a:pPr>
            <a:r>
              <a:rPr lang="es-ES_tradnl" sz="1400" dirty="0">
                <a:latin typeface="Arial" panose="020B0604020202020204" pitchFamily="34" charset="0"/>
                <a:cs typeface="Arial" panose="020B0604020202020204" pitchFamily="34" charset="0"/>
              </a:rPr>
              <a:t>Le permite al asistente social obtener respuestas puntuales</a:t>
            </a:r>
          </a:p>
          <a:p>
            <a:pPr marL="285750" indent="-285750">
              <a:buFont typeface="Arial" panose="020B0604020202020204" pitchFamily="34" charset="0"/>
              <a:buChar char="•"/>
            </a:pPr>
            <a:r>
              <a:rPr lang="es-ES_tradnl" sz="1400" dirty="0">
                <a:latin typeface="Arial" panose="020B0604020202020204" pitchFamily="34" charset="0"/>
                <a:cs typeface="Arial" panose="020B0604020202020204" pitchFamily="34" charset="0"/>
              </a:rPr>
              <a:t>Son más fáciles de entender para los niños y niñas más pequeños/as</a:t>
            </a:r>
          </a:p>
          <a:p>
            <a:pPr marL="285750" indent="-285750">
              <a:buFont typeface="Arial" panose="020B0604020202020204" pitchFamily="34" charset="0"/>
              <a:buChar char="•"/>
            </a:pPr>
            <a:r>
              <a:rPr lang="es-ES_tradnl" sz="1400" dirty="0">
                <a:latin typeface="Arial" panose="020B0604020202020204" pitchFamily="34" charset="0"/>
                <a:cs typeface="Arial" panose="020B0604020202020204" pitchFamily="34" charset="0"/>
              </a:rPr>
              <a:t>Podría hacer más breve la entrevista ya que permite que el/la asistente social tenga el control de la conversación</a:t>
            </a:r>
          </a:p>
        </p:txBody>
      </p:sp>
      <p:sp>
        <p:nvSpPr>
          <p:cNvPr id="18" name="TextBox 17">
            <a:extLst>
              <a:ext uri="{FF2B5EF4-FFF2-40B4-BE49-F238E27FC236}">
                <a16:creationId xmlns:a16="http://schemas.microsoft.com/office/drawing/2014/main" id="{4BE28A48-E687-5EDA-B512-DEE1A9A44C15}"/>
              </a:ext>
            </a:extLst>
          </p:cNvPr>
          <p:cNvSpPr txBox="1"/>
          <p:nvPr/>
        </p:nvSpPr>
        <p:spPr>
          <a:xfrm>
            <a:off x="492438" y="4116934"/>
            <a:ext cx="3441174" cy="2246769"/>
          </a:xfrm>
          <a:prstGeom prst="rect">
            <a:avLst/>
          </a:prstGeom>
          <a:noFill/>
        </p:spPr>
        <p:txBody>
          <a:bodyPr wrap="square">
            <a:spAutoFit/>
          </a:bodyPr>
          <a:lstStyle/>
          <a:p>
            <a:r>
              <a:rPr lang="es-ES_tradnl" sz="1400" b="1" dirty="0">
                <a:latin typeface="Arial" panose="020B0604020202020204" pitchFamily="34" charset="0"/>
                <a:cs typeface="Arial" panose="020B0604020202020204" pitchFamily="34" charset="0"/>
              </a:rPr>
              <a:t>Desventajas</a:t>
            </a:r>
          </a:p>
          <a:p>
            <a:pPr marL="285750" indent="-285750">
              <a:buFont typeface="Arial" panose="020B0604020202020204" pitchFamily="34" charset="0"/>
              <a:buChar char="•"/>
            </a:pPr>
            <a:r>
              <a:rPr lang="es-ES_tradnl" sz="1400" dirty="0">
                <a:latin typeface="Arial" panose="020B0604020202020204" pitchFamily="34" charset="0"/>
                <a:cs typeface="Arial" panose="020B0604020202020204" pitchFamily="34" charset="0"/>
              </a:rPr>
              <a:t>El/la menor podría responder con un monosílabo, como "sí" o "no"</a:t>
            </a:r>
          </a:p>
          <a:p>
            <a:pPr marL="285750" indent="-285750">
              <a:buFont typeface="Arial" panose="020B0604020202020204" pitchFamily="34" charset="0"/>
              <a:buChar char="•"/>
            </a:pPr>
            <a:r>
              <a:rPr lang="es-ES_tradnl" sz="1400" dirty="0">
                <a:latin typeface="Arial" panose="020B0604020202020204" pitchFamily="34" charset="0"/>
                <a:cs typeface="Arial" panose="020B0604020202020204" pitchFamily="34" charset="0"/>
              </a:rPr>
              <a:t>El/la menor puede sentirse presionado para dar la respuesta "correcta"</a:t>
            </a:r>
          </a:p>
          <a:p>
            <a:pPr marL="285750" indent="-285750">
              <a:buFont typeface="Arial" panose="020B0604020202020204" pitchFamily="34" charset="0"/>
              <a:buChar char="•"/>
            </a:pPr>
            <a:r>
              <a:rPr lang="es-ES_tradnl" sz="1400" dirty="0">
                <a:latin typeface="Arial" panose="020B0604020202020204" pitchFamily="34" charset="0"/>
                <a:cs typeface="Arial" panose="020B0604020202020204" pitchFamily="34" charset="0"/>
              </a:rPr>
              <a:t>El hecho de que el/la asistente social mantenga el "control" también significa que no hay espacio para que el/la menor hable</a:t>
            </a:r>
          </a:p>
        </p:txBody>
      </p:sp>
      <p:sp>
        <p:nvSpPr>
          <p:cNvPr id="19" name="TextBox 18">
            <a:extLst>
              <a:ext uri="{FF2B5EF4-FFF2-40B4-BE49-F238E27FC236}">
                <a16:creationId xmlns:a16="http://schemas.microsoft.com/office/drawing/2014/main" id="{E3B9E878-A442-D118-FCC2-2F1AC21EB0DA}"/>
              </a:ext>
            </a:extLst>
          </p:cNvPr>
          <p:cNvSpPr txBox="1"/>
          <p:nvPr/>
        </p:nvSpPr>
        <p:spPr>
          <a:xfrm>
            <a:off x="4416951" y="2120494"/>
            <a:ext cx="3441174" cy="1815882"/>
          </a:xfrm>
          <a:prstGeom prst="rect">
            <a:avLst/>
          </a:prstGeom>
          <a:noFill/>
        </p:spPr>
        <p:txBody>
          <a:bodyPr wrap="square">
            <a:spAutoFit/>
          </a:bodyPr>
          <a:lstStyle/>
          <a:p>
            <a:r>
              <a:rPr lang="es-ES_tradnl" sz="1400" b="1" dirty="0">
                <a:latin typeface="Arial" panose="020B0604020202020204" pitchFamily="34" charset="0"/>
                <a:cs typeface="Arial" panose="020B0604020202020204" pitchFamily="34" charset="0"/>
              </a:rPr>
              <a:t>Ventajas</a:t>
            </a:r>
            <a:endParaRPr lang="es-ES_tradnl"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s-ES_tradnl" sz="1400" dirty="0">
                <a:latin typeface="Arial" panose="020B0604020202020204" pitchFamily="34" charset="0"/>
                <a:cs typeface="Arial" panose="020B0604020202020204" pitchFamily="34" charset="0"/>
              </a:rPr>
              <a:t>Son propicias para que el/la menor se exprese libremente</a:t>
            </a:r>
          </a:p>
          <a:p>
            <a:pPr marL="285750" indent="-285750">
              <a:buFont typeface="Arial" panose="020B0604020202020204" pitchFamily="34" charset="0"/>
              <a:buChar char="•"/>
            </a:pPr>
            <a:r>
              <a:rPr lang="es-ES_tradnl" sz="1400" dirty="0">
                <a:latin typeface="Arial" panose="020B0604020202020204" pitchFamily="34" charset="0"/>
                <a:cs typeface="Arial" panose="020B0604020202020204" pitchFamily="34" charset="0"/>
              </a:rPr>
              <a:t>Es más probable que la respuesta que obtengamos sea más detallada</a:t>
            </a:r>
          </a:p>
          <a:p>
            <a:pPr marL="285750" indent="-285750">
              <a:buFont typeface="Arial" panose="020B0604020202020204" pitchFamily="34" charset="0"/>
              <a:buChar char="•"/>
            </a:pPr>
            <a:r>
              <a:rPr lang="es-ES_tradnl" sz="1400" dirty="0">
                <a:latin typeface="Arial" panose="020B0604020202020204" pitchFamily="34" charset="0"/>
                <a:cs typeface="Arial" panose="020B0604020202020204" pitchFamily="34" charset="0"/>
              </a:rPr>
              <a:t>Puede ayudarle al niño o niña a sentirse respetado/a y escuchado/a, sobre todo a los de mayor edad</a:t>
            </a:r>
          </a:p>
        </p:txBody>
      </p:sp>
      <p:sp>
        <p:nvSpPr>
          <p:cNvPr id="20" name="TextBox 19">
            <a:extLst>
              <a:ext uri="{FF2B5EF4-FFF2-40B4-BE49-F238E27FC236}">
                <a16:creationId xmlns:a16="http://schemas.microsoft.com/office/drawing/2014/main" id="{80A2F563-2CF3-DDA2-9B0D-BA6FBCA8F826}"/>
              </a:ext>
            </a:extLst>
          </p:cNvPr>
          <p:cNvSpPr txBox="1"/>
          <p:nvPr/>
        </p:nvSpPr>
        <p:spPr>
          <a:xfrm>
            <a:off x="4416951" y="4116934"/>
            <a:ext cx="3441174" cy="2031325"/>
          </a:xfrm>
          <a:prstGeom prst="rect">
            <a:avLst/>
          </a:prstGeom>
          <a:noFill/>
        </p:spPr>
        <p:txBody>
          <a:bodyPr wrap="square">
            <a:spAutoFit/>
          </a:bodyPr>
          <a:lstStyle/>
          <a:p>
            <a:r>
              <a:rPr lang="es-ES_tradnl" sz="1400" b="1" dirty="0">
                <a:latin typeface="Arial" panose="020B0604020202020204" pitchFamily="34" charset="0"/>
                <a:cs typeface="Arial" panose="020B0604020202020204" pitchFamily="34" charset="0"/>
              </a:rPr>
              <a:t>Desventajas</a:t>
            </a:r>
            <a:endParaRPr lang="es-ES_tradnl"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s-ES_tradnl" sz="1400" dirty="0">
                <a:latin typeface="Arial" panose="020B0604020202020204" pitchFamily="34" charset="0"/>
                <a:cs typeface="Arial" panose="020B0604020202020204" pitchFamily="34" charset="0"/>
              </a:rPr>
              <a:t>Requieren más tiempo, lo que podría alargar la conversación</a:t>
            </a:r>
          </a:p>
          <a:p>
            <a:pPr marL="285750" indent="-285750">
              <a:buFont typeface="Arial" panose="020B0604020202020204" pitchFamily="34" charset="0"/>
              <a:buChar char="•"/>
            </a:pPr>
            <a:r>
              <a:rPr lang="es-ES_tradnl" sz="1400" dirty="0">
                <a:latin typeface="Arial" panose="020B0604020202020204" pitchFamily="34" charset="0"/>
                <a:cs typeface="Arial" panose="020B0604020202020204" pitchFamily="34" charset="0"/>
              </a:rPr>
              <a:t>Podrían ser demasiado conceptuales o difíciles de entender para los niños o niñas más pequeños/as</a:t>
            </a:r>
          </a:p>
          <a:p>
            <a:pPr marL="285750" indent="-285750">
              <a:buFont typeface="Arial" panose="020B0604020202020204" pitchFamily="34" charset="0"/>
              <a:buChar char="•"/>
            </a:pPr>
            <a:r>
              <a:rPr lang="es-ES_tradnl" sz="1400" dirty="0">
                <a:latin typeface="Arial" panose="020B0604020202020204" pitchFamily="34" charset="0"/>
                <a:cs typeface="Arial" panose="020B0604020202020204" pitchFamily="34" charset="0"/>
              </a:rPr>
              <a:t>Podrían ser necesarias varias preguntas para llegar al tema que el/la asistente social quiere tratar</a:t>
            </a:r>
          </a:p>
        </p:txBody>
      </p:sp>
      <p:sp>
        <p:nvSpPr>
          <p:cNvPr id="21" name="TextBox 20">
            <a:extLst>
              <a:ext uri="{FF2B5EF4-FFF2-40B4-BE49-F238E27FC236}">
                <a16:creationId xmlns:a16="http://schemas.microsoft.com/office/drawing/2014/main" id="{0ABE418D-8981-07F1-D5C3-B80CCE08E0F8}"/>
              </a:ext>
            </a:extLst>
          </p:cNvPr>
          <p:cNvSpPr txBox="1"/>
          <p:nvPr/>
        </p:nvSpPr>
        <p:spPr>
          <a:xfrm>
            <a:off x="8163558" y="2120494"/>
            <a:ext cx="3441174" cy="1384995"/>
          </a:xfrm>
          <a:prstGeom prst="rect">
            <a:avLst/>
          </a:prstGeom>
          <a:noFill/>
        </p:spPr>
        <p:txBody>
          <a:bodyPr wrap="square">
            <a:spAutoFit/>
          </a:bodyPr>
          <a:lstStyle/>
          <a:p>
            <a:r>
              <a:rPr lang="es-ES_tradnl" sz="1400" b="1" dirty="0">
                <a:latin typeface="Arial" panose="020B0604020202020204" pitchFamily="34" charset="0"/>
                <a:cs typeface="Arial" panose="020B0604020202020204" pitchFamily="34" charset="0"/>
              </a:rPr>
              <a:t>Ventajas</a:t>
            </a:r>
            <a:endParaRPr lang="es-ES_tradnl"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s-ES_tradnl" sz="1400" dirty="0">
                <a:latin typeface="Arial" panose="020B0604020202020204" pitchFamily="34" charset="0"/>
                <a:cs typeface="Arial" panose="020B0604020202020204" pitchFamily="34" charset="0"/>
              </a:rPr>
              <a:t>Pueden usarse para aclarar o confirmar lo que un/a menor ha intentado decir</a:t>
            </a:r>
          </a:p>
          <a:p>
            <a:pPr marL="285750" indent="-285750">
              <a:buFont typeface="Arial" panose="020B0604020202020204" pitchFamily="34" charset="0"/>
              <a:buChar char="•"/>
            </a:pPr>
            <a:r>
              <a:rPr lang="es-ES_tradnl" sz="1400" dirty="0">
                <a:latin typeface="Arial" panose="020B0604020202020204" pitchFamily="34" charset="0"/>
                <a:cs typeface="Arial" panose="020B0604020202020204" pitchFamily="34" charset="0"/>
              </a:rPr>
              <a:t>Pueden ayudar a un/a menor tímido o reacio a abrirse</a:t>
            </a:r>
          </a:p>
        </p:txBody>
      </p:sp>
      <p:sp>
        <p:nvSpPr>
          <p:cNvPr id="22" name="TextBox 21">
            <a:extLst>
              <a:ext uri="{FF2B5EF4-FFF2-40B4-BE49-F238E27FC236}">
                <a16:creationId xmlns:a16="http://schemas.microsoft.com/office/drawing/2014/main" id="{231C2BB8-6F82-59AE-0282-8E063445B287}"/>
              </a:ext>
            </a:extLst>
          </p:cNvPr>
          <p:cNvSpPr txBox="1"/>
          <p:nvPr/>
        </p:nvSpPr>
        <p:spPr>
          <a:xfrm>
            <a:off x="8163558" y="4116934"/>
            <a:ext cx="3441174" cy="2031325"/>
          </a:xfrm>
          <a:prstGeom prst="rect">
            <a:avLst/>
          </a:prstGeom>
          <a:noFill/>
        </p:spPr>
        <p:txBody>
          <a:bodyPr wrap="square">
            <a:spAutoFit/>
          </a:bodyPr>
          <a:lstStyle/>
          <a:p>
            <a:r>
              <a:rPr lang="es-ES_tradnl" sz="1400" b="1" dirty="0">
                <a:latin typeface="Arial" panose="020B0604020202020204" pitchFamily="34" charset="0"/>
                <a:cs typeface="Arial" panose="020B0604020202020204" pitchFamily="34" charset="0"/>
              </a:rPr>
              <a:t>Desventajas</a:t>
            </a:r>
            <a:endParaRPr lang="es-ES_tradnl"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s-ES_tradnl" sz="1400" dirty="0">
                <a:latin typeface="Arial" panose="020B0604020202020204" pitchFamily="34" charset="0"/>
                <a:cs typeface="Arial" panose="020B0604020202020204" pitchFamily="34" charset="0"/>
              </a:rPr>
              <a:t>Existe la posibilidad de causar algún daño al obligar al menor a dar información falsa</a:t>
            </a:r>
          </a:p>
          <a:p>
            <a:pPr marL="285750" indent="-285750">
              <a:buFont typeface="Arial" panose="020B0604020202020204" pitchFamily="34" charset="0"/>
              <a:buChar char="•"/>
            </a:pPr>
            <a:r>
              <a:rPr lang="es-ES_tradnl" sz="1400" dirty="0">
                <a:latin typeface="Arial" panose="020B0604020202020204" pitchFamily="34" charset="0"/>
                <a:cs typeface="Arial" panose="020B0604020202020204" pitchFamily="34" charset="0"/>
              </a:rPr>
              <a:t>Es difícil para un niño/a, sobre todo para los más pequeños y para las niñas, decir "no" y no estar de acuerdo con lo que sugiere el/la asistente social</a:t>
            </a:r>
          </a:p>
        </p:txBody>
      </p:sp>
    </p:spTree>
    <p:extLst>
      <p:ext uri="{BB962C8B-B14F-4D97-AF65-F5344CB8AC3E}">
        <p14:creationId xmlns:p14="http://schemas.microsoft.com/office/powerpoint/2010/main" val="1359996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5" name="Table 6">
            <a:extLst>
              <a:ext uri="{FF2B5EF4-FFF2-40B4-BE49-F238E27FC236}">
                <a16:creationId xmlns:a16="http://schemas.microsoft.com/office/drawing/2014/main" id="{73697907-4990-46FB-96DD-FF5CF0A0CDA4}"/>
              </a:ext>
            </a:extLst>
          </p:cNvPr>
          <p:cNvGraphicFramePr>
            <a:graphicFrameLocks noGrp="1"/>
          </p:cNvGraphicFramePr>
          <p:nvPr>
            <p:extLst>
              <p:ext uri="{D42A27DB-BD31-4B8C-83A1-F6EECF244321}">
                <p14:modId xmlns:p14="http://schemas.microsoft.com/office/powerpoint/2010/main" val="2349273872"/>
              </p:ext>
            </p:extLst>
          </p:nvPr>
        </p:nvGraphicFramePr>
        <p:xfrm>
          <a:off x="3530169" y="1952242"/>
          <a:ext cx="7823631" cy="4001602"/>
        </p:xfrm>
        <a:graphic>
          <a:graphicData uri="http://schemas.openxmlformats.org/drawingml/2006/table">
            <a:tbl>
              <a:tblPr firstRow="1" bandRow="1">
                <a:tableStyleId>{F5AB1C69-6EDB-4FF4-983F-18BD219EF322}</a:tableStyleId>
              </a:tblPr>
              <a:tblGrid>
                <a:gridCol w="402966">
                  <a:extLst>
                    <a:ext uri="{9D8B030D-6E8A-4147-A177-3AD203B41FA5}">
                      <a16:colId xmlns:a16="http://schemas.microsoft.com/office/drawing/2014/main" val="3945184150"/>
                    </a:ext>
                  </a:extLst>
                </a:gridCol>
                <a:gridCol w="7420665">
                  <a:extLst>
                    <a:ext uri="{9D8B030D-6E8A-4147-A177-3AD203B41FA5}">
                      <a16:colId xmlns:a16="http://schemas.microsoft.com/office/drawing/2014/main" val="4239629306"/>
                    </a:ext>
                  </a:extLst>
                </a:gridCol>
              </a:tblGrid>
              <a:tr h="984082">
                <a:tc>
                  <a:txBody>
                    <a:bodyPr/>
                    <a:lstStyle/>
                    <a:p>
                      <a:pPr algn="l"/>
                      <a:endParaRPr lang="es-ES_tradnl" sz="2000" noProof="0">
                        <a:latin typeface="Arial" panose="020B0604020202020204" pitchFamily="34" charset="0"/>
                        <a:cs typeface="Arial" panose="020B0604020202020204" pitchFamily="34" charset="0"/>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_tradnl" sz="2000" b="0" kern="1200" noProof="0">
                          <a:solidFill>
                            <a:schemeClr val="dk1"/>
                          </a:solidFill>
                          <a:effectLst/>
                          <a:latin typeface="Arial" panose="020B0604020202020204" pitchFamily="34" charset="0"/>
                          <a:ea typeface="+mn-ea"/>
                          <a:cs typeface="Arial" panose="020B0604020202020204" pitchFamily="34" charset="0"/>
                        </a:rPr>
                        <a:t>Hablar con una voz tranquila y serena indica que no juzgamos y que queremos ayudar a la persona</a:t>
                      </a:r>
                    </a:p>
                    <a:p>
                      <a:pPr algn="l"/>
                      <a:endParaRPr lang="es-ES_tradnl" sz="2000" noProof="0">
                        <a:latin typeface="Arial" panose="020B0604020202020204" pitchFamily="34" charset="0"/>
                        <a:cs typeface="Arial" panose="020B0604020202020204" pitchFamily="34" charset="0"/>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8250414"/>
                  </a:ext>
                </a:extLst>
              </a:tr>
              <a:tr h="984082">
                <a:tc>
                  <a:txBody>
                    <a:bodyPr/>
                    <a:lstStyle/>
                    <a:p>
                      <a:pPr algn="l"/>
                      <a:endParaRPr lang="es-ES_tradnl" sz="2000" kern="1200" noProof="0">
                        <a:solidFill>
                          <a:schemeClr val="dk1"/>
                        </a:solidFill>
                        <a:effectLst/>
                        <a:latin typeface="Arial" panose="020B0604020202020204" pitchFamily="34" charset="0"/>
                        <a:ea typeface="+mn-ea"/>
                        <a:cs typeface="Arial" panose="020B0604020202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a:r>
                        <a:rPr lang="es-ES_tradnl" sz="2000" kern="1200" noProof="0">
                          <a:solidFill>
                            <a:schemeClr val="dk1"/>
                          </a:solidFill>
                          <a:effectLst/>
                          <a:latin typeface="Arial" panose="020B0604020202020204" pitchFamily="34" charset="0"/>
                          <a:ea typeface="+mn-ea"/>
                          <a:cs typeface="Arial" panose="020B0604020202020204" pitchFamily="34" charset="0"/>
                        </a:rPr>
                        <a:t>Hablar despacio y sentirnos cómodos/as con el silencio crea espacio para que la otra persona se abra y se exprese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273044434"/>
                  </a:ext>
                </a:extLst>
              </a:tr>
              <a:tr h="9840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s-ES_tradnl" sz="2000" kern="1200" noProof="0">
                        <a:solidFill>
                          <a:schemeClr val="dk1"/>
                        </a:solidFill>
                        <a:effectLst/>
                        <a:latin typeface="Arial" panose="020B0604020202020204" pitchFamily="34" charset="0"/>
                        <a:ea typeface="+mn-ea"/>
                        <a:cs typeface="Arial" panose="020B0604020202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_tradnl" sz="2000" kern="1200" noProof="0">
                          <a:solidFill>
                            <a:schemeClr val="dk1"/>
                          </a:solidFill>
                          <a:effectLst/>
                          <a:latin typeface="Arial" panose="020B0604020202020204" pitchFamily="34" charset="0"/>
                          <a:ea typeface="+mn-ea"/>
                          <a:cs typeface="Arial" panose="020B0604020202020204" pitchFamily="34" charset="0"/>
                        </a:rPr>
                        <a:t>Hablar más despacio de lo habitual y con voz tranquila facilita la comprensión e indica que estamos relajados/as y que tenemos tiempo para dedicar a la persona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34499443"/>
                  </a:ext>
                </a:extLst>
              </a:tr>
              <a:tr h="984082">
                <a:tc>
                  <a:txBody>
                    <a:bodyPr/>
                    <a:lstStyle/>
                    <a:p>
                      <a:pPr algn="l"/>
                      <a:endParaRPr lang="es-ES_tradnl" sz="2000" kern="1200" noProof="0">
                        <a:solidFill>
                          <a:schemeClr val="dk1"/>
                        </a:solidFill>
                        <a:effectLst/>
                        <a:latin typeface="Arial" panose="020B0604020202020204" pitchFamily="34" charset="0"/>
                        <a:ea typeface="+mn-ea"/>
                        <a:cs typeface="Arial" panose="020B0604020202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a:r>
                        <a:rPr lang="es-ES_tradnl" sz="2000" kern="1200" noProof="0" dirty="0">
                          <a:solidFill>
                            <a:schemeClr val="dk1"/>
                          </a:solidFill>
                          <a:effectLst/>
                          <a:latin typeface="Arial" panose="020B0604020202020204" pitchFamily="34" charset="0"/>
                          <a:ea typeface="+mn-ea"/>
                          <a:cs typeface="Arial" panose="020B0604020202020204" pitchFamily="34" charset="0"/>
                        </a:rPr>
                        <a:t>Hablar en voz más baja y más suave de lo habitual inspira confianza e indica que estamos escuchando y que nos interesa escuchar</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217143116"/>
                  </a:ext>
                </a:extLst>
              </a:tr>
            </a:tbl>
          </a:graphicData>
        </a:graphic>
      </p:graphicFrame>
      <p:sp>
        <p:nvSpPr>
          <p:cNvPr id="66" name="Arrow: Pentagon 65">
            <a:extLst>
              <a:ext uri="{FF2B5EF4-FFF2-40B4-BE49-F238E27FC236}">
                <a16:creationId xmlns:a16="http://schemas.microsoft.com/office/drawing/2014/main" id="{48BED076-3D75-4D4D-BA7F-7A69F3036B96}"/>
              </a:ext>
            </a:extLst>
          </p:cNvPr>
          <p:cNvSpPr/>
          <p:nvPr/>
        </p:nvSpPr>
        <p:spPr>
          <a:xfrm>
            <a:off x="1768231" y="1952242"/>
            <a:ext cx="1813428" cy="868968"/>
          </a:xfrm>
          <a:prstGeom prst="homePlate">
            <a:avLst>
              <a:gd name="adj" fmla="val 9566"/>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tx1"/>
                </a:solidFill>
                <a:latin typeface="Arial" panose="020B0604020202020204" pitchFamily="34" charset="0"/>
                <a:cs typeface="Arial" panose="020B0604020202020204" pitchFamily="34" charset="0"/>
              </a:rPr>
              <a:t>TONO</a:t>
            </a:r>
          </a:p>
        </p:txBody>
      </p:sp>
      <p:sp>
        <p:nvSpPr>
          <p:cNvPr id="67" name="Arrow: Pentagon 66">
            <a:extLst>
              <a:ext uri="{FF2B5EF4-FFF2-40B4-BE49-F238E27FC236}">
                <a16:creationId xmlns:a16="http://schemas.microsoft.com/office/drawing/2014/main" id="{78052E88-D508-4D8E-B85D-9D341EC43574}"/>
              </a:ext>
            </a:extLst>
          </p:cNvPr>
          <p:cNvSpPr/>
          <p:nvPr/>
        </p:nvSpPr>
        <p:spPr>
          <a:xfrm>
            <a:off x="1768231" y="2914999"/>
            <a:ext cx="1813428" cy="868968"/>
          </a:xfrm>
          <a:prstGeom prst="homePlate">
            <a:avLst>
              <a:gd name="adj" fmla="val 9566"/>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a:solidFill>
                  <a:schemeClr val="tx1"/>
                </a:solidFill>
                <a:latin typeface="Arial" panose="020B0604020202020204" pitchFamily="34" charset="0"/>
                <a:cs typeface="Arial" panose="020B0604020202020204" pitchFamily="34" charset="0"/>
              </a:rPr>
              <a:t>TIEMPO</a:t>
            </a:r>
          </a:p>
        </p:txBody>
      </p:sp>
      <p:sp>
        <p:nvSpPr>
          <p:cNvPr id="68" name="Arrow: Pentagon 67">
            <a:extLst>
              <a:ext uri="{FF2B5EF4-FFF2-40B4-BE49-F238E27FC236}">
                <a16:creationId xmlns:a16="http://schemas.microsoft.com/office/drawing/2014/main" id="{64DE7F54-0368-474A-A6DB-412453B0F3CF}"/>
              </a:ext>
            </a:extLst>
          </p:cNvPr>
          <p:cNvSpPr/>
          <p:nvPr/>
        </p:nvSpPr>
        <p:spPr>
          <a:xfrm>
            <a:off x="1768231" y="3877756"/>
            <a:ext cx="1813428" cy="868968"/>
          </a:xfrm>
          <a:prstGeom prst="homePlate">
            <a:avLst>
              <a:gd name="adj" fmla="val 9566"/>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tx1"/>
                </a:solidFill>
                <a:latin typeface="Arial" panose="020B0604020202020204" pitchFamily="34" charset="0"/>
                <a:cs typeface="Arial" panose="020B0604020202020204" pitchFamily="34" charset="0"/>
              </a:rPr>
              <a:t>RITMO</a:t>
            </a:r>
          </a:p>
        </p:txBody>
      </p:sp>
      <p:sp>
        <p:nvSpPr>
          <p:cNvPr id="69" name="Arrow: Pentagon 68">
            <a:extLst>
              <a:ext uri="{FF2B5EF4-FFF2-40B4-BE49-F238E27FC236}">
                <a16:creationId xmlns:a16="http://schemas.microsoft.com/office/drawing/2014/main" id="{8E124DAD-7694-4AF7-B07C-B1CFBAECB8D6}"/>
              </a:ext>
            </a:extLst>
          </p:cNvPr>
          <p:cNvSpPr/>
          <p:nvPr/>
        </p:nvSpPr>
        <p:spPr>
          <a:xfrm>
            <a:off x="1768231" y="4840513"/>
            <a:ext cx="1813428" cy="868968"/>
          </a:xfrm>
          <a:prstGeom prst="homePlate">
            <a:avLst>
              <a:gd name="adj" fmla="val 9566"/>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tx1"/>
                </a:solidFill>
                <a:latin typeface="Arial" panose="020B0604020202020204" pitchFamily="34" charset="0"/>
                <a:cs typeface="Arial" panose="020B0604020202020204" pitchFamily="34" charset="0"/>
              </a:rPr>
              <a:t>VOLUMEN</a:t>
            </a:r>
          </a:p>
        </p:txBody>
      </p:sp>
      <p:grpSp>
        <p:nvGrpSpPr>
          <p:cNvPr id="74" name="Group 73">
            <a:extLst>
              <a:ext uri="{FF2B5EF4-FFF2-40B4-BE49-F238E27FC236}">
                <a16:creationId xmlns:a16="http://schemas.microsoft.com/office/drawing/2014/main" id="{EFCFBFA0-3820-406C-94CD-05D6A9B9E681}"/>
              </a:ext>
            </a:extLst>
          </p:cNvPr>
          <p:cNvGrpSpPr/>
          <p:nvPr/>
        </p:nvGrpSpPr>
        <p:grpSpPr>
          <a:xfrm>
            <a:off x="563880" y="1983644"/>
            <a:ext cx="1615810" cy="1066638"/>
            <a:chOff x="1117849" y="1088408"/>
            <a:chExt cx="1615810" cy="1066638"/>
          </a:xfrm>
        </p:grpSpPr>
        <p:sp>
          <p:nvSpPr>
            <p:cNvPr id="70" name="Oval 69">
              <a:extLst>
                <a:ext uri="{FF2B5EF4-FFF2-40B4-BE49-F238E27FC236}">
                  <a16:creationId xmlns:a16="http://schemas.microsoft.com/office/drawing/2014/main" id="{8772CC45-484A-4FC0-95ED-DB4D1198C774}"/>
                </a:ext>
              </a:extLst>
            </p:cNvPr>
            <p:cNvSpPr/>
            <p:nvPr/>
          </p:nvSpPr>
          <p:spPr>
            <a:xfrm>
              <a:off x="1117849" y="1247976"/>
              <a:ext cx="868969" cy="86896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71" name="Isosceles Triangle 70">
              <a:extLst>
                <a:ext uri="{FF2B5EF4-FFF2-40B4-BE49-F238E27FC236}">
                  <a16:creationId xmlns:a16="http://schemas.microsoft.com/office/drawing/2014/main" id="{7132F045-2145-4AAD-A876-274E4CAE8309}"/>
                </a:ext>
              </a:extLst>
            </p:cNvPr>
            <p:cNvSpPr/>
            <p:nvPr/>
          </p:nvSpPr>
          <p:spPr>
            <a:xfrm rot="16920400">
              <a:off x="1744786" y="1658267"/>
              <a:ext cx="276225" cy="402245"/>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72" name="Arc 71">
              <a:extLst>
                <a:ext uri="{FF2B5EF4-FFF2-40B4-BE49-F238E27FC236}">
                  <a16:creationId xmlns:a16="http://schemas.microsoft.com/office/drawing/2014/main" id="{3E787D17-F0B5-49BE-9255-624B7AD906A2}"/>
                </a:ext>
              </a:extLst>
            </p:cNvPr>
            <p:cNvSpPr/>
            <p:nvPr/>
          </p:nvSpPr>
          <p:spPr>
            <a:xfrm>
              <a:off x="1752136" y="1088408"/>
              <a:ext cx="810768" cy="810768"/>
            </a:xfrm>
            <a:prstGeom prst="arc">
              <a:avLst>
                <a:gd name="adj1" fmla="val 2568393"/>
                <a:gd name="adj2" fmla="val 6686864"/>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73" name="Arc 72">
              <a:extLst>
                <a:ext uri="{FF2B5EF4-FFF2-40B4-BE49-F238E27FC236}">
                  <a16:creationId xmlns:a16="http://schemas.microsoft.com/office/drawing/2014/main" id="{FD27573E-043E-4BB9-8795-0F2A80E98CD0}"/>
                </a:ext>
              </a:extLst>
            </p:cNvPr>
            <p:cNvSpPr/>
            <p:nvPr/>
          </p:nvSpPr>
          <p:spPr>
            <a:xfrm>
              <a:off x="1922891" y="1344278"/>
              <a:ext cx="810768" cy="810768"/>
            </a:xfrm>
            <a:prstGeom prst="arc">
              <a:avLst>
                <a:gd name="adj1" fmla="val 3433714"/>
                <a:gd name="adj2" fmla="val 8630925"/>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sp>
        <p:nvSpPr>
          <p:cNvPr id="4" name="Title 3">
            <a:extLst>
              <a:ext uri="{FF2B5EF4-FFF2-40B4-BE49-F238E27FC236}">
                <a16:creationId xmlns:a16="http://schemas.microsoft.com/office/drawing/2014/main" id="{E95ABD9D-CAD4-A542-9B87-C51A868264C7}"/>
              </a:ext>
            </a:extLst>
          </p:cNvPr>
          <p:cNvSpPr>
            <a:spLocks noGrp="1"/>
          </p:cNvSpPr>
          <p:nvPr>
            <p:ph type="title"/>
          </p:nvPr>
        </p:nvSpPr>
        <p:spPr/>
        <p:txBody>
          <a:bodyPr/>
          <a:lstStyle/>
          <a:p>
            <a:r>
              <a:rPr lang="es-ES_tradnl"/>
              <a:t>Cómo decidimos hablar</a:t>
            </a:r>
          </a:p>
        </p:txBody>
      </p:sp>
    </p:spTree>
    <p:extLst>
      <p:ext uri="{BB962C8B-B14F-4D97-AF65-F5344CB8AC3E}">
        <p14:creationId xmlns:p14="http://schemas.microsoft.com/office/powerpoint/2010/main" val="1301834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a:xfrm>
            <a:off x="763945" y="120516"/>
            <a:ext cx="11136086" cy="868968"/>
          </a:xfrm>
        </p:spPr>
        <p:txBody>
          <a:bodyPr>
            <a:noAutofit/>
          </a:bodyPr>
          <a:lstStyle/>
          <a:p>
            <a:r>
              <a:rPr lang="es-ES_tradnl" sz="2800" dirty="0"/>
              <a:t>Reforzar la expresión oral con la comunicación no verbal</a:t>
            </a:r>
          </a:p>
        </p:txBody>
      </p:sp>
      <p:sp>
        <p:nvSpPr>
          <p:cNvPr id="34" name="TextBox 33">
            <a:extLst>
              <a:ext uri="{FF2B5EF4-FFF2-40B4-BE49-F238E27FC236}">
                <a16:creationId xmlns:a16="http://schemas.microsoft.com/office/drawing/2014/main" id="{53EC3152-B807-47C2-912F-5E017E86C83F}"/>
              </a:ext>
            </a:extLst>
          </p:cNvPr>
          <p:cNvSpPr txBox="1"/>
          <p:nvPr/>
        </p:nvSpPr>
        <p:spPr>
          <a:xfrm>
            <a:off x="763946" y="3430649"/>
            <a:ext cx="3513412" cy="2246769"/>
          </a:xfrm>
          <a:prstGeom prst="rect">
            <a:avLst/>
          </a:prstGeom>
          <a:noFill/>
        </p:spPr>
        <p:txBody>
          <a:bodyPr wrap="square">
            <a:spAutoFit/>
          </a:bodyPr>
          <a:lstStyle/>
          <a:p>
            <a:r>
              <a:rPr lang="es-ES_tradnl" sz="2000" b="1" dirty="0">
                <a:effectLst/>
                <a:latin typeface="Arial" panose="020B0604020202020204" pitchFamily="34" charset="0"/>
                <a:ea typeface="Calibri" panose="020F0502020204030204" pitchFamily="34" charset="0"/>
                <a:cs typeface="Arial" panose="020B0604020202020204" pitchFamily="34" charset="0"/>
              </a:rPr>
              <a:t>Lenguaje corporal</a:t>
            </a:r>
          </a:p>
          <a:p>
            <a:r>
              <a:rPr lang="es-ES_tradnl" sz="2000" dirty="0">
                <a:latin typeface="Arial" panose="020B0604020202020204" pitchFamily="34" charset="0"/>
                <a:cs typeface="Arial" panose="020B0604020202020204" pitchFamily="34" charset="0"/>
              </a:rPr>
              <a:t>Por ejemplo, brazos cruzados o relajados, cuerpo en dirección a nuestro/a interlocutor, o distanciado de este/a, sentarnos derechos/as o encorvados/as</a:t>
            </a:r>
          </a:p>
        </p:txBody>
      </p:sp>
      <p:grpSp>
        <p:nvGrpSpPr>
          <p:cNvPr id="41" name="Group 40">
            <a:extLst>
              <a:ext uri="{FF2B5EF4-FFF2-40B4-BE49-F238E27FC236}">
                <a16:creationId xmlns:a16="http://schemas.microsoft.com/office/drawing/2014/main" id="{35A3846A-9DB7-4820-BB7B-19D8157C225B}"/>
              </a:ext>
            </a:extLst>
          </p:cNvPr>
          <p:cNvGrpSpPr/>
          <p:nvPr/>
        </p:nvGrpSpPr>
        <p:grpSpPr>
          <a:xfrm>
            <a:off x="5401830" y="1563918"/>
            <a:ext cx="1969639" cy="3730164"/>
            <a:chOff x="7838339" y="2226754"/>
            <a:chExt cx="1969639" cy="3730164"/>
          </a:xfrm>
          <a:solidFill>
            <a:schemeClr val="accent3">
              <a:lumMod val="75000"/>
            </a:schemeClr>
          </a:solidFill>
        </p:grpSpPr>
        <p:sp>
          <p:nvSpPr>
            <p:cNvPr id="14" name="Round Same Side Corner Rectangle 3">
              <a:extLst>
                <a:ext uri="{FF2B5EF4-FFF2-40B4-BE49-F238E27FC236}">
                  <a16:creationId xmlns:a16="http://schemas.microsoft.com/office/drawing/2014/main" id="{7A2F5AB7-F1A7-4A91-BC0A-A53B57814086}"/>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6" name="Oval 15">
              <a:extLst>
                <a:ext uri="{FF2B5EF4-FFF2-40B4-BE49-F238E27FC236}">
                  <a16:creationId xmlns:a16="http://schemas.microsoft.com/office/drawing/2014/main" id="{AB27C9EF-73D0-4299-8859-A09F4CBB7325}"/>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35" name="Group 34">
              <a:extLst>
                <a:ext uri="{FF2B5EF4-FFF2-40B4-BE49-F238E27FC236}">
                  <a16:creationId xmlns:a16="http://schemas.microsoft.com/office/drawing/2014/main" id="{27D864E8-FBCA-4986-95AE-68B435CD7449}"/>
                </a:ext>
              </a:extLst>
            </p:cNvPr>
            <p:cNvGrpSpPr/>
            <p:nvPr/>
          </p:nvGrpSpPr>
          <p:grpSpPr>
            <a:xfrm rot="507905">
              <a:off x="7838339" y="3815940"/>
              <a:ext cx="553322" cy="1525212"/>
              <a:chOff x="7916671" y="3937945"/>
              <a:chExt cx="553322" cy="1525212"/>
            </a:xfrm>
            <a:grpFill/>
          </p:grpSpPr>
          <p:sp>
            <p:nvSpPr>
              <p:cNvPr id="17" name="Round Same Side Corner Rectangle 25">
                <a:extLst>
                  <a:ext uri="{FF2B5EF4-FFF2-40B4-BE49-F238E27FC236}">
                    <a16:creationId xmlns:a16="http://schemas.microsoft.com/office/drawing/2014/main" id="{5DF675A6-027C-4E69-87B9-A934E7533E35}"/>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8" name="Oval 17">
                <a:extLst>
                  <a:ext uri="{FF2B5EF4-FFF2-40B4-BE49-F238E27FC236}">
                    <a16:creationId xmlns:a16="http://schemas.microsoft.com/office/drawing/2014/main" id="{37BEC9E3-B34A-473C-8A25-F835225C02D9}"/>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36" name="Group 35">
              <a:extLst>
                <a:ext uri="{FF2B5EF4-FFF2-40B4-BE49-F238E27FC236}">
                  <a16:creationId xmlns:a16="http://schemas.microsoft.com/office/drawing/2014/main" id="{48BE51B9-821E-432B-92A9-709456FB7119}"/>
                </a:ext>
              </a:extLst>
            </p:cNvPr>
            <p:cNvGrpSpPr/>
            <p:nvPr/>
          </p:nvGrpSpPr>
          <p:grpSpPr>
            <a:xfrm rot="21105829" flipH="1">
              <a:off x="9243874" y="3806245"/>
              <a:ext cx="564104" cy="1525212"/>
              <a:chOff x="7916671" y="3937945"/>
              <a:chExt cx="553322" cy="1525212"/>
            </a:xfrm>
            <a:grpFill/>
          </p:grpSpPr>
          <p:sp>
            <p:nvSpPr>
              <p:cNvPr id="37" name="Round Same Side Corner Rectangle 25">
                <a:extLst>
                  <a:ext uri="{FF2B5EF4-FFF2-40B4-BE49-F238E27FC236}">
                    <a16:creationId xmlns:a16="http://schemas.microsoft.com/office/drawing/2014/main" id="{F791794A-9E95-4947-ADBA-813DC624E2BF}"/>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8" name="Oval 37">
                <a:extLst>
                  <a:ext uri="{FF2B5EF4-FFF2-40B4-BE49-F238E27FC236}">
                    <a16:creationId xmlns:a16="http://schemas.microsoft.com/office/drawing/2014/main" id="{61671585-21E2-4D4A-92D5-B5C4C169AA96}"/>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sp>
        <p:nvSpPr>
          <p:cNvPr id="39" name="TextBox 38">
            <a:extLst>
              <a:ext uri="{FF2B5EF4-FFF2-40B4-BE49-F238E27FC236}">
                <a16:creationId xmlns:a16="http://schemas.microsoft.com/office/drawing/2014/main" id="{B93C63A2-3E59-4469-A9D0-29CA2447425C}"/>
              </a:ext>
            </a:extLst>
          </p:cNvPr>
          <p:cNvSpPr txBox="1"/>
          <p:nvPr/>
        </p:nvSpPr>
        <p:spPr>
          <a:xfrm>
            <a:off x="8265446" y="2970321"/>
            <a:ext cx="3162607" cy="1323439"/>
          </a:xfrm>
          <a:prstGeom prst="rect">
            <a:avLst/>
          </a:prstGeom>
          <a:noFill/>
        </p:spPr>
        <p:txBody>
          <a:bodyPr wrap="square">
            <a:spAutoFit/>
          </a:bodyPr>
          <a:lstStyle/>
          <a:p>
            <a:r>
              <a:rPr lang="es-ES_tradnl" sz="2000" b="1">
                <a:effectLst/>
                <a:latin typeface="Arial" panose="020B0604020202020204" pitchFamily="34" charset="0"/>
                <a:ea typeface="Calibri" panose="020F0502020204030204" pitchFamily="34" charset="0"/>
                <a:cs typeface="Arial" panose="020B0604020202020204" pitchFamily="34" charset="0"/>
              </a:rPr>
              <a:t>Expresiones faciales</a:t>
            </a:r>
          </a:p>
          <a:p>
            <a:r>
              <a:rPr lang="es-ES_tradnl" sz="2000">
                <a:latin typeface="Arial" panose="020B0604020202020204" pitchFamily="34" charset="0"/>
                <a:cs typeface="Arial" panose="020B0604020202020204" pitchFamily="34" charset="0"/>
              </a:rPr>
              <a:t>Por ejemplo, levantar las cejas o cambiar la forma de la boca</a:t>
            </a:r>
          </a:p>
        </p:txBody>
      </p:sp>
      <p:sp>
        <p:nvSpPr>
          <p:cNvPr id="40" name="TextBox 39">
            <a:extLst>
              <a:ext uri="{FF2B5EF4-FFF2-40B4-BE49-F238E27FC236}">
                <a16:creationId xmlns:a16="http://schemas.microsoft.com/office/drawing/2014/main" id="{C159999B-825D-479D-8B95-2348F1F7A3F3}"/>
              </a:ext>
            </a:extLst>
          </p:cNvPr>
          <p:cNvSpPr txBox="1"/>
          <p:nvPr/>
        </p:nvSpPr>
        <p:spPr>
          <a:xfrm>
            <a:off x="763945" y="1221048"/>
            <a:ext cx="2918344" cy="1938992"/>
          </a:xfrm>
          <a:prstGeom prst="rect">
            <a:avLst/>
          </a:prstGeom>
          <a:noFill/>
        </p:spPr>
        <p:txBody>
          <a:bodyPr wrap="square">
            <a:spAutoFit/>
          </a:bodyPr>
          <a:lstStyle/>
          <a:p>
            <a:r>
              <a:rPr lang="es-ES_tradnl" sz="2000" b="1" dirty="0">
                <a:effectLst/>
                <a:latin typeface="Arial" panose="020B0604020202020204" pitchFamily="34" charset="0"/>
                <a:ea typeface="Calibri" panose="020F0502020204030204" pitchFamily="34" charset="0"/>
                <a:cs typeface="Arial" panose="020B0604020202020204" pitchFamily="34" charset="0"/>
              </a:rPr>
              <a:t>Mirada</a:t>
            </a:r>
          </a:p>
          <a:p>
            <a:r>
              <a:rPr lang="es-ES_tradnl" sz="2000" dirty="0">
                <a:latin typeface="Arial" panose="020B0604020202020204" pitchFamily="34" charset="0"/>
                <a:cs typeface="Arial" panose="020B0604020202020204" pitchFamily="34" charset="0"/>
              </a:rPr>
              <a:t>Por ejemplo, mirar a los ojos, mirar hacia la puerta, usar la mirada para transmitir emociones</a:t>
            </a:r>
          </a:p>
        </p:txBody>
      </p:sp>
      <p:cxnSp>
        <p:nvCxnSpPr>
          <p:cNvPr id="43" name="Straight Connector 42">
            <a:extLst>
              <a:ext uri="{FF2B5EF4-FFF2-40B4-BE49-F238E27FC236}">
                <a16:creationId xmlns:a16="http://schemas.microsoft.com/office/drawing/2014/main" id="{2ABE34C9-4639-48EC-AD7E-1D17404D5394}"/>
              </a:ext>
            </a:extLst>
          </p:cNvPr>
          <p:cNvCxnSpPr>
            <a:cxnSpLocks/>
          </p:cNvCxnSpPr>
          <p:nvPr/>
        </p:nvCxnSpPr>
        <p:spPr>
          <a:xfrm flipH="1" flipV="1">
            <a:off x="6860456" y="2590179"/>
            <a:ext cx="1234702" cy="477142"/>
          </a:xfrm>
          <a:prstGeom prst="line">
            <a:avLst/>
          </a:prstGeom>
          <a:ln w="76200">
            <a:solidFill>
              <a:srgbClr val="487B4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B657EEC6-E009-4569-9F8A-DD9F4FE4860D}"/>
              </a:ext>
            </a:extLst>
          </p:cNvPr>
          <p:cNvCxnSpPr>
            <a:cxnSpLocks/>
          </p:cNvCxnSpPr>
          <p:nvPr/>
        </p:nvCxnSpPr>
        <p:spPr>
          <a:xfrm flipH="1">
            <a:off x="3725892" y="2087038"/>
            <a:ext cx="2050124" cy="0"/>
          </a:xfrm>
          <a:prstGeom prst="line">
            <a:avLst/>
          </a:prstGeom>
          <a:ln w="76200">
            <a:solidFill>
              <a:srgbClr val="487B4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8D3DB25E-189B-4EC6-94FE-8719B3C7CBBE}"/>
              </a:ext>
            </a:extLst>
          </p:cNvPr>
          <p:cNvCxnSpPr>
            <a:cxnSpLocks/>
          </p:cNvCxnSpPr>
          <p:nvPr/>
        </p:nvCxnSpPr>
        <p:spPr>
          <a:xfrm flipH="1">
            <a:off x="4160639" y="4080852"/>
            <a:ext cx="1366542" cy="0"/>
          </a:xfrm>
          <a:prstGeom prst="line">
            <a:avLst/>
          </a:prstGeom>
          <a:ln w="76200">
            <a:solidFill>
              <a:srgbClr val="487B41"/>
            </a:solidFill>
          </a:ln>
        </p:spPr>
        <p:style>
          <a:lnRef idx="1">
            <a:schemeClr val="accent1"/>
          </a:lnRef>
          <a:fillRef idx="0">
            <a:schemeClr val="accent1"/>
          </a:fillRef>
          <a:effectRef idx="0">
            <a:schemeClr val="accent1"/>
          </a:effectRef>
          <a:fontRef idx="minor">
            <a:schemeClr val="tx1"/>
          </a:fontRef>
        </p:style>
      </p:cxnSp>
      <p:sp>
        <p:nvSpPr>
          <p:cNvPr id="5" name="Speech Bubble: Rectangle with Corners Rounded 4">
            <a:extLst>
              <a:ext uri="{FF2B5EF4-FFF2-40B4-BE49-F238E27FC236}">
                <a16:creationId xmlns:a16="http://schemas.microsoft.com/office/drawing/2014/main" id="{42780569-639B-5F55-7712-C5887FEE7383}"/>
              </a:ext>
            </a:extLst>
          </p:cNvPr>
          <p:cNvSpPr/>
          <p:nvPr/>
        </p:nvSpPr>
        <p:spPr>
          <a:xfrm>
            <a:off x="8161451" y="1434571"/>
            <a:ext cx="3033869" cy="1002861"/>
          </a:xfrm>
          <a:prstGeom prst="wedgeRoundRectCallout">
            <a:avLst>
              <a:gd name="adj1" fmla="val -59343"/>
              <a:gd name="adj2" fmla="val 21333"/>
              <a:gd name="adj3" fmla="val 16667"/>
            </a:avLst>
          </a:prstGeom>
          <a:solidFill>
            <a:schemeClr val="accent3">
              <a:lumMod val="40000"/>
              <a:lumOff val="60000"/>
            </a:schemeClr>
          </a:solidFill>
          <a:ln w="57150">
            <a:solidFill>
              <a:schemeClr val="accent3">
                <a:lumMod val="40000"/>
                <a:lumOff val="6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000">
                <a:solidFill>
                  <a:schemeClr val="tx1"/>
                </a:solidFill>
                <a:latin typeface="Arial" panose="020B0604020202020204" pitchFamily="34" charset="0"/>
                <a:cs typeface="Arial" panose="020B0604020202020204" pitchFamily="34" charset="0"/>
              </a:rPr>
              <a:t>Elegir nuestras </a:t>
            </a:r>
            <a:r>
              <a:rPr lang="es-ES_tradnl" sz="2000" b="1">
                <a:solidFill>
                  <a:schemeClr val="tx1"/>
                </a:solidFill>
                <a:latin typeface="Arial" panose="020B0604020202020204" pitchFamily="34" charset="0"/>
                <a:cs typeface="Arial" panose="020B0604020202020204" pitchFamily="34" charset="0"/>
              </a:rPr>
              <a:t>palabras </a:t>
            </a:r>
            <a:r>
              <a:rPr lang="es-ES_tradnl" sz="2000">
                <a:solidFill>
                  <a:schemeClr val="tx1"/>
                </a:solidFill>
                <a:latin typeface="Arial" panose="020B0604020202020204" pitchFamily="34" charset="0"/>
                <a:cs typeface="Arial" panose="020B0604020202020204" pitchFamily="34" charset="0"/>
              </a:rPr>
              <a:t>y </a:t>
            </a:r>
            <a:r>
              <a:rPr lang="es-ES_tradnl" sz="2000" b="1">
                <a:solidFill>
                  <a:schemeClr val="tx1"/>
                </a:solidFill>
                <a:latin typeface="Arial" panose="020B0604020202020204" pitchFamily="34" charset="0"/>
                <a:cs typeface="Arial" panose="020B0604020202020204" pitchFamily="34" charset="0"/>
              </a:rPr>
              <a:t>cómo </a:t>
            </a:r>
            <a:r>
              <a:rPr lang="es-ES_tradnl" sz="2000">
                <a:solidFill>
                  <a:schemeClr val="tx1"/>
                </a:solidFill>
                <a:latin typeface="Arial" panose="020B0604020202020204" pitchFamily="34" charset="0"/>
                <a:cs typeface="Arial" panose="020B0604020202020204" pitchFamily="34" charset="0"/>
              </a:rPr>
              <a:t>hablamos</a:t>
            </a:r>
          </a:p>
        </p:txBody>
      </p:sp>
    </p:spTree>
    <p:extLst>
      <p:ext uri="{BB962C8B-B14F-4D97-AF65-F5344CB8AC3E}">
        <p14:creationId xmlns:p14="http://schemas.microsoft.com/office/powerpoint/2010/main" val="20148569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E77D0-DD09-D873-71F5-CCE45D123A33}"/>
              </a:ext>
            </a:extLst>
          </p:cNvPr>
          <p:cNvSpPr>
            <a:spLocks noGrp="1"/>
          </p:cNvSpPr>
          <p:nvPr>
            <p:ph type="title"/>
          </p:nvPr>
        </p:nvSpPr>
        <p:spPr/>
        <p:txBody>
          <a:bodyPr/>
          <a:lstStyle/>
          <a:p>
            <a:r>
              <a:rPr lang="es-ES_tradnl"/>
              <a:t>Técnicas de comunicación</a:t>
            </a:r>
          </a:p>
        </p:txBody>
      </p:sp>
      <p:sp>
        <p:nvSpPr>
          <p:cNvPr id="7" name="TextBox 6">
            <a:extLst>
              <a:ext uri="{FF2B5EF4-FFF2-40B4-BE49-F238E27FC236}">
                <a16:creationId xmlns:a16="http://schemas.microsoft.com/office/drawing/2014/main" id="{E3A99ECA-9AD9-8823-D366-FEEE198B6647}"/>
              </a:ext>
            </a:extLst>
          </p:cNvPr>
          <p:cNvSpPr txBox="1"/>
          <p:nvPr/>
        </p:nvSpPr>
        <p:spPr>
          <a:xfrm>
            <a:off x="1226931" y="2960342"/>
            <a:ext cx="3029682" cy="2800767"/>
          </a:xfrm>
          <a:prstGeom prst="rect">
            <a:avLst/>
          </a:prstGeom>
          <a:noFill/>
        </p:spPr>
        <p:txBody>
          <a:bodyPr wrap="square" rtlCol="0">
            <a:spAutoFit/>
          </a:bodyPr>
          <a:lstStyle/>
          <a:p>
            <a:r>
              <a:rPr lang="es-ES_tradnl" sz="2200" b="1" dirty="0">
                <a:latin typeface="Arial" panose="020B0604020202020204" pitchFamily="34" charset="0"/>
                <a:cs typeface="Arial" panose="020B0604020202020204" pitchFamily="34" charset="0"/>
              </a:rPr>
              <a:t>Técnicas de comunicación no verbal</a:t>
            </a:r>
          </a:p>
          <a:p>
            <a:endParaRPr lang="es-ES_tradnl" sz="2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s-ES_tradnl" sz="2200" dirty="0">
                <a:latin typeface="Arial" panose="020B0604020202020204" pitchFamily="34" charset="0"/>
                <a:cs typeface="Arial" panose="020B0604020202020204" pitchFamily="34" charset="0"/>
              </a:rPr>
              <a:t>Mirada</a:t>
            </a:r>
          </a:p>
          <a:p>
            <a:pPr marL="285750" indent="-285750">
              <a:buFont typeface="Arial" panose="020B0604020202020204" pitchFamily="34" charset="0"/>
              <a:buChar char="•"/>
            </a:pPr>
            <a:r>
              <a:rPr lang="es-ES_tradnl" sz="2200" dirty="0">
                <a:latin typeface="Arial" panose="020B0604020202020204" pitchFamily="34" charset="0"/>
                <a:cs typeface="Arial" panose="020B0604020202020204" pitchFamily="34" charset="0"/>
              </a:rPr>
              <a:t>Expresión facial</a:t>
            </a:r>
          </a:p>
          <a:p>
            <a:pPr marL="285750" indent="-285750">
              <a:buFont typeface="Arial" panose="020B0604020202020204" pitchFamily="34" charset="0"/>
              <a:buChar char="•"/>
            </a:pPr>
            <a:r>
              <a:rPr lang="es-ES_tradnl" sz="2200" dirty="0">
                <a:latin typeface="Arial" panose="020B0604020202020204" pitchFamily="34" charset="0"/>
                <a:cs typeface="Arial" panose="020B0604020202020204" pitchFamily="34" charset="0"/>
              </a:rPr>
              <a:t>Lenguaje corporal</a:t>
            </a:r>
          </a:p>
          <a:p>
            <a:pPr marL="285750" indent="-285750">
              <a:buFont typeface="Arial" panose="020B0604020202020204" pitchFamily="34" charset="0"/>
              <a:buChar char="•"/>
            </a:pPr>
            <a:r>
              <a:rPr lang="es-ES_tradnl" sz="2200" dirty="0">
                <a:latin typeface="Arial" panose="020B0604020202020204" pitchFamily="34" charset="0"/>
                <a:cs typeface="Arial" panose="020B0604020202020204" pitchFamily="34" charset="0"/>
              </a:rPr>
              <a:t>Contacto físico</a:t>
            </a:r>
          </a:p>
        </p:txBody>
      </p:sp>
      <p:sp>
        <p:nvSpPr>
          <p:cNvPr id="8" name="TextBox 7">
            <a:extLst>
              <a:ext uri="{FF2B5EF4-FFF2-40B4-BE49-F238E27FC236}">
                <a16:creationId xmlns:a16="http://schemas.microsoft.com/office/drawing/2014/main" id="{EA0BC392-839B-C50A-B4D1-ED443265FD31}"/>
              </a:ext>
            </a:extLst>
          </p:cNvPr>
          <p:cNvSpPr txBox="1"/>
          <p:nvPr/>
        </p:nvSpPr>
        <p:spPr>
          <a:xfrm>
            <a:off x="4676408" y="2954200"/>
            <a:ext cx="2714992" cy="2800767"/>
          </a:xfrm>
          <a:prstGeom prst="rect">
            <a:avLst/>
          </a:prstGeom>
          <a:noFill/>
        </p:spPr>
        <p:txBody>
          <a:bodyPr wrap="square" rtlCol="0">
            <a:spAutoFit/>
          </a:bodyPr>
          <a:lstStyle/>
          <a:p>
            <a:r>
              <a:rPr lang="es-ES_tradnl" sz="2200" b="1" dirty="0">
                <a:latin typeface="Arial" panose="020B0604020202020204" pitchFamily="34" charset="0"/>
                <a:cs typeface="Arial" panose="020B0604020202020204" pitchFamily="34" charset="0"/>
              </a:rPr>
              <a:t>Técnicas de escucha activa</a:t>
            </a:r>
          </a:p>
          <a:p>
            <a:endParaRPr lang="es-ES_tradnl" sz="2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s-ES_tradnl" sz="2200" dirty="0">
                <a:latin typeface="Arial" panose="020B0604020202020204" pitchFamily="34" charset="0"/>
                <a:cs typeface="Arial" panose="020B0604020202020204" pitchFamily="34" charset="0"/>
              </a:rPr>
              <a:t>Reconocer</a:t>
            </a:r>
          </a:p>
          <a:p>
            <a:pPr marL="285750" indent="-285750">
              <a:buFont typeface="Arial" panose="020B0604020202020204" pitchFamily="34" charset="0"/>
              <a:buChar char="•"/>
            </a:pPr>
            <a:r>
              <a:rPr lang="es-ES_tradnl" sz="2200" dirty="0">
                <a:latin typeface="Arial" panose="020B0604020202020204" pitchFamily="34" charset="0"/>
                <a:cs typeface="Arial" panose="020B0604020202020204" pitchFamily="34" charset="0"/>
              </a:rPr>
              <a:t>Corresponder</a:t>
            </a:r>
          </a:p>
          <a:p>
            <a:pPr marL="285750" indent="-285750">
              <a:buFont typeface="Arial" panose="020B0604020202020204" pitchFamily="34" charset="0"/>
              <a:buChar char="•"/>
            </a:pPr>
            <a:r>
              <a:rPr lang="es-ES_tradnl" sz="2200" dirty="0">
                <a:latin typeface="Arial" panose="020B0604020202020204" pitchFamily="34" charset="0"/>
                <a:cs typeface="Arial" panose="020B0604020202020204" pitchFamily="34" charset="0"/>
              </a:rPr>
              <a:t>Aclarar</a:t>
            </a:r>
          </a:p>
          <a:p>
            <a:pPr marL="285750" indent="-285750">
              <a:buFont typeface="Arial" panose="020B0604020202020204" pitchFamily="34" charset="0"/>
              <a:buChar char="•"/>
            </a:pPr>
            <a:r>
              <a:rPr lang="es-ES_tradnl" sz="2200" dirty="0">
                <a:latin typeface="Arial" panose="020B0604020202020204" pitchFamily="34" charset="0"/>
                <a:cs typeface="Arial" panose="020B0604020202020204" pitchFamily="34" charset="0"/>
              </a:rPr>
              <a:t>Resumir</a:t>
            </a:r>
          </a:p>
          <a:p>
            <a:pPr marL="285750" indent="-285750">
              <a:buFont typeface="Arial" panose="020B0604020202020204" pitchFamily="34" charset="0"/>
              <a:buChar char="•"/>
            </a:pPr>
            <a:endParaRPr lang="es-ES_tradnl" sz="22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D4AEDB4-0ACF-6832-3B63-D3955710539F}"/>
              </a:ext>
            </a:extLst>
          </p:cNvPr>
          <p:cNvSpPr txBox="1"/>
          <p:nvPr/>
        </p:nvSpPr>
        <p:spPr>
          <a:xfrm>
            <a:off x="8082041" y="2941401"/>
            <a:ext cx="3538460" cy="3477875"/>
          </a:xfrm>
          <a:prstGeom prst="rect">
            <a:avLst/>
          </a:prstGeom>
          <a:noFill/>
        </p:spPr>
        <p:txBody>
          <a:bodyPr wrap="square" rtlCol="0">
            <a:spAutoFit/>
          </a:bodyPr>
          <a:lstStyle/>
          <a:p>
            <a:r>
              <a:rPr lang="es-ES_tradnl" sz="2200" b="1">
                <a:latin typeface="Arial" panose="020B0604020202020204" pitchFamily="34" charset="0"/>
                <a:cs typeface="Arial" panose="020B0604020202020204" pitchFamily="34" charset="0"/>
              </a:rPr>
              <a:t>Técnicas eficaces de expresión oral</a:t>
            </a:r>
          </a:p>
          <a:p>
            <a:endParaRPr lang="es-ES_tradnl" sz="220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s-ES_tradnl" sz="2200">
                <a:latin typeface="Arial" panose="020B0604020202020204" pitchFamily="34" charset="0"/>
                <a:cs typeface="Arial" panose="020B0604020202020204" pitchFamily="34" charset="0"/>
              </a:rPr>
              <a:t>Las palabras que elegimos</a:t>
            </a:r>
          </a:p>
          <a:p>
            <a:pPr marL="285750" indent="-285750">
              <a:buFont typeface="Arial" panose="020B0604020202020204" pitchFamily="34" charset="0"/>
              <a:buChar char="•"/>
            </a:pPr>
            <a:r>
              <a:rPr lang="es-ES_tradnl" sz="2200">
                <a:latin typeface="Arial" panose="020B0604020202020204" pitchFamily="34" charset="0"/>
                <a:cs typeface="Arial" panose="020B0604020202020204" pitchFamily="34" charset="0"/>
              </a:rPr>
              <a:t>Las preguntas que hacemos</a:t>
            </a:r>
          </a:p>
          <a:p>
            <a:pPr marL="285750" indent="-285750">
              <a:buFont typeface="Arial" panose="020B0604020202020204" pitchFamily="34" charset="0"/>
              <a:buChar char="•"/>
            </a:pPr>
            <a:r>
              <a:rPr lang="es-ES_tradnl" sz="2200">
                <a:latin typeface="Arial" panose="020B0604020202020204" pitchFamily="34" charset="0"/>
                <a:cs typeface="Arial" panose="020B0604020202020204" pitchFamily="34" charset="0"/>
              </a:rPr>
              <a:t>Cómo hablamos (tono, tiempo, ritmo, volumen)</a:t>
            </a:r>
          </a:p>
          <a:p>
            <a:pPr marL="285750" indent="-285750">
              <a:buFont typeface="Arial" panose="020B0604020202020204" pitchFamily="34" charset="0"/>
              <a:buChar char="•"/>
            </a:pPr>
            <a:endParaRPr lang="es-ES_tradnl" sz="2200">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80AF1202-5859-7FEA-8973-67BAE13350BA}"/>
              </a:ext>
            </a:extLst>
          </p:cNvPr>
          <p:cNvGrpSpPr/>
          <p:nvPr/>
        </p:nvGrpSpPr>
        <p:grpSpPr>
          <a:xfrm>
            <a:off x="8808498" y="1428231"/>
            <a:ext cx="1789136" cy="1181055"/>
            <a:chOff x="1117849" y="1088408"/>
            <a:chExt cx="1615810" cy="1066638"/>
          </a:xfrm>
        </p:grpSpPr>
        <p:sp>
          <p:nvSpPr>
            <p:cNvPr id="11" name="Oval 10">
              <a:extLst>
                <a:ext uri="{FF2B5EF4-FFF2-40B4-BE49-F238E27FC236}">
                  <a16:creationId xmlns:a16="http://schemas.microsoft.com/office/drawing/2014/main" id="{3DE881F5-2F7F-C657-34CF-E6002EC1BE3A}"/>
                </a:ext>
              </a:extLst>
            </p:cNvPr>
            <p:cNvSpPr/>
            <p:nvPr/>
          </p:nvSpPr>
          <p:spPr>
            <a:xfrm>
              <a:off x="1117849" y="1247976"/>
              <a:ext cx="868969" cy="86896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2" name="Isosceles Triangle 11">
              <a:extLst>
                <a:ext uri="{FF2B5EF4-FFF2-40B4-BE49-F238E27FC236}">
                  <a16:creationId xmlns:a16="http://schemas.microsoft.com/office/drawing/2014/main" id="{5BF5BD44-23DD-33AE-9AE6-E051A336A209}"/>
                </a:ext>
              </a:extLst>
            </p:cNvPr>
            <p:cNvSpPr/>
            <p:nvPr/>
          </p:nvSpPr>
          <p:spPr>
            <a:xfrm rot="16920400">
              <a:off x="1744786" y="1658267"/>
              <a:ext cx="276225" cy="402245"/>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3" name="Arc 12">
              <a:extLst>
                <a:ext uri="{FF2B5EF4-FFF2-40B4-BE49-F238E27FC236}">
                  <a16:creationId xmlns:a16="http://schemas.microsoft.com/office/drawing/2014/main" id="{F5F811B2-C452-F20D-E9F0-5B119D52F9E6}"/>
                </a:ext>
              </a:extLst>
            </p:cNvPr>
            <p:cNvSpPr/>
            <p:nvPr/>
          </p:nvSpPr>
          <p:spPr>
            <a:xfrm>
              <a:off x="1752136" y="1088408"/>
              <a:ext cx="810768" cy="810768"/>
            </a:xfrm>
            <a:prstGeom prst="arc">
              <a:avLst>
                <a:gd name="adj1" fmla="val 2568393"/>
                <a:gd name="adj2" fmla="val 6686864"/>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4" name="Arc 13">
              <a:extLst>
                <a:ext uri="{FF2B5EF4-FFF2-40B4-BE49-F238E27FC236}">
                  <a16:creationId xmlns:a16="http://schemas.microsoft.com/office/drawing/2014/main" id="{900E439E-C32F-72D4-1373-77FFCCAAD149}"/>
                </a:ext>
              </a:extLst>
            </p:cNvPr>
            <p:cNvSpPr/>
            <p:nvPr/>
          </p:nvSpPr>
          <p:spPr>
            <a:xfrm>
              <a:off x="1922891" y="1344278"/>
              <a:ext cx="810768" cy="810768"/>
            </a:xfrm>
            <a:prstGeom prst="arc">
              <a:avLst>
                <a:gd name="adj1" fmla="val 3433714"/>
                <a:gd name="adj2" fmla="val 8630925"/>
              </a:avLst>
            </a:prstGeom>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15" name="Group 14">
            <a:extLst>
              <a:ext uri="{FF2B5EF4-FFF2-40B4-BE49-F238E27FC236}">
                <a16:creationId xmlns:a16="http://schemas.microsoft.com/office/drawing/2014/main" id="{377FEA4C-F85E-DC39-A9CE-28AEDA420154}"/>
              </a:ext>
            </a:extLst>
          </p:cNvPr>
          <p:cNvGrpSpPr/>
          <p:nvPr/>
        </p:nvGrpSpPr>
        <p:grpSpPr>
          <a:xfrm>
            <a:off x="4443647" y="1466164"/>
            <a:ext cx="1998474" cy="1153330"/>
            <a:chOff x="461917" y="4156886"/>
            <a:chExt cx="1837692" cy="1060542"/>
          </a:xfrm>
          <a:solidFill>
            <a:schemeClr val="accent3">
              <a:lumMod val="75000"/>
            </a:schemeClr>
          </a:solidFill>
        </p:grpSpPr>
        <p:sp>
          <p:nvSpPr>
            <p:cNvPr id="16" name="Oval 15">
              <a:extLst>
                <a:ext uri="{FF2B5EF4-FFF2-40B4-BE49-F238E27FC236}">
                  <a16:creationId xmlns:a16="http://schemas.microsoft.com/office/drawing/2014/main" id="{AC2FAB56-2290-760F-9290-4EA436599805}"/>
                </a:ext>
              </a:extLst>
            </p:cNvPr>
            <p:cNvSpPr/>
            <p:nvPr/>
          </p:nvSpPr>
          <p:spPr>
            <a:xfrm>
              <a:off x="1367458" y="4339072"/>
              <a:ext cx="868969" cy="86896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7" name="Oval 16">
              <a:extLst>
                <a:ext uri="{FF2B5EF4-FFF2-40B4-BE49-F238E27FC236}">
                  <a16:creationId xmlns:a16="http://schemas.microsoft.com/office/drawing/2014/main" id="{A26E8C47-F0B5-F00E-C833-2541B688E6F6}"/>
                </a:ext>
              </a:extLst>
            </p:cNvPr>
            <p:cNvSpPr/>
            <p:nvPr/>
          </p:nvSpPr>
          <p:spPr>
            <a:xfrm>
              <a:off x="1304276" y="4716406"/>
              <a:ext cx="143093" cy="1912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8" name="Oval 17">
              <a:extLst>
                <a:ext uri="{FF2B5EF4-FFF2-40B4-BE49-F238E27FC236}">
                  <a16:creationId xmlns:a16="http://schemas.microsoft.com/office/drawing/2014/main" id="{989A8919-1006-AD18-74A6-5CD2FDEC5C31}"/>
                </a:ext>
              </a:extLst>
            </p:cNvPr>
            <p:cNvSpPr/>
            <p:nvPr/>
          </p:nvSpPr>
          <p:spPr>
            <a:xfrm>
              <a:off x="2156516" y="4716406"/>
              <a:ext cx="143093" cy="1912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9" name="Arc 18">
              <a:extLst>
                <a:ext uri="{FF2B5EF4-FFF2-40B4-BE49-F238E27FC236}">
                  <a16:creationId xmlns:a16="http://schemas.microsoft.com/office/drawing/2014/main" id="{EED76CCF-1CB5-0E8A-5D66-9ED09FA0C8A4}"/>
                </a:ext>
              </a:extLst>
            </p:cNvPr>
            <p:cNvSpPr/>
            <p:nvPr/>
          </p:nvSpPr>
          <p:spPr>
            <a:xfrm>
              <a:off x="525099" y="4156886"/>
              <a:ext cx="810768" cy="810768"/>
            </a:xfrm>
            <a:prstGeom prst="arc">
              <a:avLst>
                <a:gd name="adj1" fmla="val 2568393"/>
                <a:gd name="adj2" fmla="val 6686864"/>
              </a:avLst>
            </a:prstGeom>
            <a:noFill/>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0" name="Arc 19">
              <a:extLst>
                <a:ext uri="{FF2B5EF4-FFF2-40B4-BE49-F238E27FC236}">
                  <a16:creationId xmlns:a16="http://schemas.microsoft.com/office/drawing/2014/main" id="{4C1A5D28-A34F-2925-693D-D22353E79A18}"/>
                </a:ext>
              </a:extLst>
            </p:cNvPr>
            <p:cNvSpPr/>
            <p:nvPr/>
          </p:nvSpPr>
          <p:spPr>
            <a:xfrm>
              <a:off x="461917" y="4406660"/>
              <a:ext cx="810768" cy="810768"/>
            </a:xfrm>
            <a:prstGeom prst="arc">
              <a:avLst>
                <a:gd name="adj1" fmla="val 909026"/>
                <a:gd name="adj2" fmla="val 4616107"/>
              </a:avLst>
            </a:prstGeom>
            <a:noFill/>
            <a:ln w="57150" cap="rnd">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21" name="Group 20">
            <a:extLst>
              <a:ext uri="{FF2B5EF4-FFF2-40B4-BE49-F238E27FC236}">
                <a16:creationId xmlns:a16="http://schemas.microsoft.com/office/drawing/2014/main" id="{03DA0AF0-019A-9535-4287-0DBE9C057CC3}"/>
              </a:ext>
            </a:extLst>
          </p:cNvPr>
          <p:cNvGrpSpPr/>
          <p:nvPr/>
        </p:nvGrpSpPr>
        <p:grpSpPr>
          <a:xfrm>
            <a:off x="1882524" y="1594063"/>
            <a:ext cx="1005482" cy="961148"/>
            <a:chOff x="4298290" y="1721054"/>
            <a:chExt cx="2660325" cy="2713796"/>
          </a:xfrm>
        </p:grpSpPr>
        <p:sp>
          <p:nvSpPr>
            <p:cNvPr id="22" name="Oval 21">
              <a:extLst>
                <a:ext uri="{FF2B5EF4-FFF2-40B4-BE49-F238E27FC236}">
                  <a16:creationId xmlns:a16="http://schemas.microsoft.com/office/drawing/2014/main" id="{1A93C2D4-1C65-34D9-2DD7-C0736DE733C6}"/>
                </a:ext>
              </a:extLst>
            </p:cNvPr>
            <p:cNvSpPr/>
            <p:nvPr/>
          </p:nvSpPr>
          <p:spPr>
            <a:xfrm>
              <a:off x="4298290" y="1721054"/>
              <a:ext cx="2660325" cy="2713796"/>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3" name="Oval 22">
              <a:extLst>
                <a:ext uri="{FF2B5EF4-FFF2-40B4-BE49-F238E27FC236}">
                  <a16:creationId xmlns:a16="http://schemas.microsoft.com/office/drawing/2014/main" id="{3860B084-E6E6-3759-AB36-C8FE94CB6741}"/>
                </a:ext>
              </a:extLst>
            </p:cNvPr>
            <p:cNvSpPr/>
            <p:nvPr/>
          </p:nvSpPr>
          <p:spPr>
            <a:xfrm>
              <a:off x="5901426" y="3273847"/>
              <a:ext cx="266701" cy="3810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4" name="Flowchart: Terminator 23">
              <a:extLst>
                <a:ext uri="{FF2B5EF4-FFF2-40B4-BE49-F238E27FC236}">
                  <a16:creationId xmlns:a16="http://schemas.microsoft.com/office/drawing/2014/main" id="{44588534-5341-9AEF-0512-0BD3412AEEF1}"/>
                </a:ext>
              </a:extLst>
            </p:cNvPr>
            <p:cNvSpPr/>
            <p:nvPr/>
          </p:nvSpPr>
          <p:spPr>
            <a:xfrm rot="20444634">
              <a:off x="4691435" y="2919365"/>
              <a:ext cx="657226" cy="174334"/>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5" name="Flowchart: Terminator 24">
              <a:extLst>
                <a:ext uri="{FF2B5EF4-FFF2-40B4-BE49-F238E27FC236}">
                  <a16:creationId xmlns:a16="http://schemas.microsoft.com/office/drawing/2014/main" id="{9CD0B255-2837-D406-24AC-B9044F36E764}"/>
                </a:ext>
              </a:extLst>
            </p:cNvPr>
            <p:cNvSpPr/>
            <p:nvPr/>
          </p:nvSpPr>
          <p:spPr>
            <a:xfrm rot="1164778">
              <a:off x="5876801" y="2919910"/>
              <a:ext cx="657226" cy="182221"/>
            </a:xfrm>
            <a:prstGeom prst="flowChartTermina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6" name="Oval 25">
              <a:extLst>
                <a:ext uri="{FF2B5EF4-FFF2-40B4-BE49-F238E27FC236}">
                  <a16:creationId xmlns:a16="http://schemas.microsoft.com/office/drawing/2014/main" id="{29ACA813-BC25-A31E-DF30-6CB4233E1393}"/>
                </a:ext>
              </a:extLst>
            </p:cNvPr>
            <p:cNvSpPr/>
            <p:nvPr/>
          </p:nvSpPr>
          <p:spPr>
            <a:xfrm>
              <a:off x="5043683" y="3273847"/>
              <a:ext cx="266701" cy="3810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6269213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1401F-3D37-49FB-A426-4EBE8127118E}"/>
              </a:ext>
            </a:extLst>
          </p:cNvPr>
          <p:cNvSpPr>
            <a:spLocks noGrp="1"/>
          </p:cNvSpPr>
          <p:nvPr>
            <p:ph type="title"/>
          </p:nvPr>
        </p:nvSpPr>
        <p:spPr/>
        <p:txBody>
          <a:bodyPr>
            <a:normAutofit/>
          </a:bodyPr>
          <a:lstStyle/>
          <a:p>
            <a:r>
              <a:rPr lang="es-ES_tradnl"/>
              <a:t>Puntos clave de aprendizaje</a:t>
            </a:r>
          </a:p>
        </p:txBody>
      </p:sp>
      <p:sp>
        <p:nvSpPr>
          <p:cNvPr id="34" name="5-Point Star 5">
            <a:extLst>
              <a:ext uri="{FF2B5EF4-FFF2-40B4-BE49-F238E27FC236}">
                <a16:creationId xmlns:a16="http://schemas.microsoft.com/office/drawing/2014/main" id="{ECAC8C23-BF90-4E64-B2A2-0921CEE866DC}"/>
              </a:ext>
            </a:extLst>
          </p:cNvPr>
          <p:cNvSpPr/>
          <p:nvPr/>
        </p:nvSpPr>
        <p:spPr>
          <a:xfrm>
            <a:off x="5715362" y="2013056"/>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9" name="5-Point Star 5">
            <a:extLst>
              <a:ext uri="{FF2B5EF4-FFF2-40B4-BE49-F238E27FC236}">
                <a16:creationId xmlns:a16="http://schemas.microsoft.com/office/drawing/2014/main" id="{DEADE553-2EB4-4235-BCFF-BA221D688189}"/>
              </a:ext>
            </a:extLst>
          </p:cNvPr>
          <p:cNvSpPr/>
          <p:nvPr/>
        </p:nvSpPr>
        <p:spPr>
          <a:xfrm>
            <a:off x="2191370" y="2013056"/>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D389C9F2-2D32-4D49-B1B9-32CE7771B7F6}"/>
              </a:ext>
            </a:extLst>
          </p:cNvPr>
          <p:cNvSpPr txBox="1"/>
          <p:nvPr/>
        </p:nvSpPr>
        <p:spPr>
          <a:xfrm>
            <a:off x="1440580" y="3501760"/>
            <a:ext cx="2553139" cy="1938992"/>
          </a:xfrm>
          <a:prstGeom prst="rect">
            <a:avLst/>
          </a:prstGeom>
          <a:noFill/>
        </p:spPr>
        <p:txBody>
          <a:bodyPr wrap="square">
            <a:spAutoFit/>
          </a:bodyPr>
          <a:lstStyle/>
          <a:p>
            <a:pPr algn="ctr"/>
            <a:r>
              <a:rPr lang="es-ES_tradnl" sz="2000" dirty="0">
                <a:latin typeface="Arial" panose="020B0604020202020204" pitchFamily="34" charset="0"/>
                <a:ea typeface="Calibri" panose="020F0502020204030204" pitchFamily="34" charset="0"/>
                <a:cs typeface="Arial" panose="020B0604020202020204" pitchFamily="34" charset="0"/>
              </a:rPr>
              <a:t>Los/as asistentes sociales pueden utilizar técnicas de comunicación no verbal para generar confianza</a:t>
            </a:r>
            <a:endParaRPr lang="es-ES_tradnl" sz="2000" dirty="0">
              <a:latin typeface="Arial" panose="020B0604020202020204" pitchFamily="34" charset="0"/>
              <a:cs typeface="Arial" panose="020B0604020202020204" pitchFamily="34" charset="0"/>
            </a:endParaRPr>
          </a:p>
        </p:txBody>
      </p:sp>
      <p:sp>
        <p:nvSpPr>
          <p:cNvPr id="3" name="5-Point Star 5">
            <a:extLst>
              <a:ext uri="{FF2B5EF4-FFF2-40B4-BE49-F238E27FC236}">
                <a16:creationId xmlns:a16="http://schemas.microsoft.com/office/drawing/2014/main" id="{0233C896-6C60-C4E8-A589-8E46DE35B959}"/>
              </a:ext>
            </a:extLst>
          </p:cNvPr>
          <p:cNvSpPr/>
          <p:nvPr/>
        </p:nvSpPr>
        <p:spPr>
          <a:xfrm>
            <a:off x="9239354" y="2013056"/>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132AEB9-0B69-AB66-B9DE-5F826D919010}"/>
              </a:ext>
            </a:extLst>
          </p:cNvPr>
          <p:cNvSpPr txBox="1"/>
          <p:nvPr/>
        </p:nvSpPr>
        <p:spPr>
          <a:xfrm>
            <a:off x="4613938" y="3501760"/>
            <a:ext cx="3254408" cy="1938992"/>
          </a:xfrm>
          <a:prstGeom prst="rect">
            <a:avLst/>
          </a:prstGeom>
          <a:noFill/>
        </p:spPr>
        <p:txBody>
          <a:bodyPr wrap="square">
            <a:spAutoFit/>
          </a:bodyPr>
          <a:lstStyle/>
          <a:p>
            <a:pPr algn="ctr"/>
            <a:r>
              <a:rPr lang="es-ES_tradnl" sz="2000" dirty="0">
                <a:latin typeface="Arial" panose="020B0604020202020204" pitchFamily="34" charset="0"/>
                <a:ea typeface="Calibri" panose="020F0502020204030204" pitchFamily="34" charset="0"/>
                <a:cs typeface="Arial" panose="020B0604020202020204" pitchFamily="34" charset="0"/>
              </a:rPr>
              <a:t>Los/as asistentes sociales pueden utilizar diferentes técnicas de escucha activa (p. ej., reconocer, corresponder, aclarar y resumir)</a:t>
            </a:r>
            <a:endParaRPr lang="es-ES_tradnl" sz="2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C14FE139-F5AA-0CF7-8A95-E1664A949894}"/>
              </a:ext>
            </a:extLst>
          </p:cNvPr>
          <p:cNvSpPr txBox="1"/>
          <p:nvPr/>
        </p:nvSpPr>
        <p:spPr>
          <a:xfrm>
            <a:off x="8580971" y="3501760"/>
            <a:ext cx="2368325" cy="1631216"/>
          </a:xfrm>
          <a:prstGeom prst="rect">
            <a:avLst/>
          </a:prstGeom>
          <a:noFill/>
        </p:spPr>
        <p:txBody>
          <a:bodyPr wrap="square">
            <a:spAutoFit/>
          </a:bodyPr>
          <a:lstStyle/>
          <a:p>
            <a:pPr algn="ctr"/>
            <a:r>
              <a:rPr lang="es-ES_tradnl" sz="2000" dirty="0">
                <a:latin typeface="Arial" panose="020B0604020202020204" pitchFamily="34" charset="0"/>
                <a:ea typeface="Calibri" panose="020F0502020204030204" pitchFamily="34" charset="0"/>
                <a:cs typeface="Arial" panose="020B0604020202020204" pitchFamily="34" charset="0"/>
              </a:rPr>
              <a:t>Los/as asistentes sociales deben elegir sus palabras y preguntas de forma cuidadosa</a:t>
            </a:r>
            <a:endParaRPr lang="es-ES_tradnl"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778723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3" name="Title 72">
            <a:extLst>
              <a:ext uri="{FF2B5EF4-FFF2-40B4-BE49-F238E27FC236}">
                <a16:creationId xmlns:a16="http://schemas.microsoft.com/office/drawing/2014/main" id="{53D39F4B-7E56-4EA9-FAE5-FD0ACDAAADCB}"/>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2400" b="1" dirty="0">
                <a:solidFill>
                  <a:schemeClr val="bg1"/>
                </a:solidFill>
                <a:latin typeface="Garamond"/>
              </a:rPr>
              <a:t>SESIÓN 4</a:t>
            </a:r>
          </a:p>
          <a:p>
            <a:br>
              <a:rPr lang="es-ES_tradnl" b="1" dirty="0">
                <a:solidFill>
                  <a:schemeClr val="bg1"/>
                </a:solidFill>
                <a:latin typeface="Garamond"/>
              </a:rPr>
            </a:br>
            <a:r>
              <a:rPr lang="es-ES_tradnl" sz="5400" b="1" dirty="0">
                <a:solidFill>
                  <a:schemeClr val="bg1"/>
                </a:solidFill>
                <a:latin typeface="Garamond"/>
              </a:rPr>
              <a:t>¿Cómo adaptar la comunicación a cada menor?</a:t>
            </a:r>
          </a:p>
        </p:txBody>
      </p:sp>
    </p:spTree>
    <p:extLst>
      <p:ext uri="{BB962C8B-B14F-4D97-AF65-F5344CB8AC3E}">
        <p14:creationId xmlns:p14="http://schemas.microsoft.com/office/powerpoint/2010/main" val="33828370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0F496-C071-FCC0-C4E6-86294A5AFC15}"/>
              </a:ext>
            </a:extLst>
          </p:cNvPr>
          <p:cNvSpPr>
            <a:spLocks noGrp="1"/>
          </p:cNvSpPr>
          <p:nvPr>
            <p:ph type="title"/>
          </p:nvPr>
        </p:nvSpPr>
        <p:spPr>
          <a:xfrm>
            <a:off x="322978" y="120516"/>
            <a:ext cx="10515600" cy="868968"/>
          </a:xfrm>
        </p:spPr>
        <p:txBody>
          <a:bodyPr>
            <a:noAutofit/>
          </a:bodyPr>
          <a:lstStyle/>
          <a:p>
            <a:pPr algn="l"/>
            <a:r>
              <a:rPr lang="es-ES_tradnl" sz="2400" dirty="0"/>
              <a:t>Perspectivas sobre la participación y la comunicación con menores</a:t>
            </a:r>
          </a:p>
        </p:txBody>
      </p:sp>
      <p:grpSp>
        <p:nvGrpSpPr>
          <p:cNvPr id="3" name="Group 2">
            <a:extLst>
              <a:ext uri="{FF2B5EF4-FFF2-40B4-BE49-F238E27FC236}">
                <a16:creationId xmlns:a16="http://schemas.microsoft.com/office/drawing/2014/main" id="{313AF000-08DC-6CD6-EAAF-BD0E78268922}"/>
              </a:ext>
            </a:extLst>
          </p:cNvPr>
          <p:cNvGrpSpPr/>
          <p:nvPr/>
        </p:nvGrpSpPr>
        <p:grpSpPr>
          <a:xfrm>
            <a:off x="10513653" y="276803"/>
            <a:ext cx="1587872" cy="1368854"/>
            <a:chOff x="10228983" y="337468"/>
            <a:chExt cx="1587872" cy="1368854"/>
          </a:xfrm>
        </p:grpSpPr>
        <p:sp>
          <p:nvSpPr>
            <p:cNvPr id="4" name="Hexagon 3">
              <a:extLst>
                <a:ext uri="{FF2B5EF4-FFF2-40B4-BE49-F238E27FC236}">
                  <a16:creationId xmlns:a16="http://schemas.microsoft.com/office/drawing/2014/main" id="{2FC71251-F8DB-8167-BAD6-FB25E2BA8236}"/>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71C51850-4BDF-7152-036A-70EAD8488971}"/>
                </a:ext>
              </a:extLst>
            </p:cNvPr>
            <p:cNvGrpSpPr/>
            <p:nvPr/>
          </p:nvGrpSpPr>
          <p:grpSpPr>
            <a:xfrm>
              <a:off x="10741851" y="707024"/>
              <a:ext cx="562136" cy="634675"/>
              <a:chOff x="760175" y="830141"/>
              <a:chExt cx="867619" cy="979580"/>
            </a:xfrm>
          </p:grpSpPr>
          <p:sp>
            <p:nvSpPr>
              <p:cNvPr id="6" name="Rectangle 5">
                <a:extLst>
                  <a:ext uri="{FF2B5EF4-FFF2-40B4-BE49-F238E27FC236}">
                    <a16:creationId xmlns:a16="http://schemas.microsoft.com/office/drawing/2014/main" id="{A6AFB2DD-B6B7-9260-A1A4-D7DE4F56E370}"/>
                  </a:ext>
                </a:extLst>
              </p:cNvPr>
              <p:cNvSpPr/>
              <p:nvPr/>
            </p:nvSpPr>
            <p:spPr>
              <a:xfrm>
                <a:off x="864636" y="830141"/>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600" b="1">
                    <a:latin typeface="Arial" panose="020B0604020202020204" pitchFamily="34" charset="0"/>
                    <a:cs typeface="Arial" panose="020B0604020202020204" pitchFamily="34" charset="0"/>
                  </a:rPr>
                  <a:t>50-51</a:t>
                </a:r>
              </a:p>
            </p:txBody>
          </p:sp>
          <p:sp>
            <p:nvSpPr>
              <p:cNvPr id="24" name="Rectangle 23">
                <a:extLst>
                  <a:ext uri="{FF2B5EF4-FFF2-40B4-BE49-F238E27FC236}">
                    <a16:creationId xmlns:a16="http://schemas.microsoft.com/office/drawing/2014/main" id="{5AE89C8F-D8B0-8585-39FE-977D8C14C6E9}"/>
                  </a:ext>
                </a:extLst>
              </p:cNvPr>
              <p:cNvSpPr/>
              <p:nvPr/>
            </p:nvSpPr>
            <p:spPr>
              <a:xfrm>
                <a:off x="760175" y="830143"/>
                <a:ext cx="149292" cy="979578"/>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sp>
        <p:nvSpPr>
          <p:cNvPr id="27" name="Speech Bubble: Rectangle with Corners Rounded 26">
            <a:extLst>
              <a:ext uri="{FF2B5EF4-FFF2-40B4-BE49-F238E27FC236}">
                <a16:creationId xmlns:a16="http://schemas.microsoft.com/office/drawing/2014/main" id="{B2D5A0DF-F42F-F5A0-76CC-290BA630FB08}"/>
              </a:ext>
            </a:extLst>
          </p:cNvPr>
          <p:cNvSpPr/>
          <p:nvPr/>
        </p:nvSpPr>
        <p:spPr>
          <a:xfrm>
            <a:off x="1038003" y="1917426"/>
            <a:ext cx="3120572" cy="2750725"/>
          </a:xfrm>
          <a:prstGeom prst="wedgeRoundRectCallout">
            <a:avLst>
              <a:gd name="adj1" fmla="val -8275"/>
              <a:gd name="adj2" fmla="val 61445"/>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pPr>
            <a:r>
              <a:rPr lang="es-ES_tradnl" sz="2200" dirty="0">
                <a:solidFill>
                  <a:srgbClr val="000000"/>
                </a:solidFill>
                <a:effectLst/>
                <a:latin typeface="Arial" panose="020B0604020202020204" pitchFamily="34" charset="0"/>
                <a:ea typeface="Helvetica Neue"/>
                <a:cs typeface="Arial" panose="020B0604020202020204" pitchFamily="34" charset="0"/>
              </a:rPr>
              <a:t>En nuestra opinión, ¿cuáles son formas adecuadas de saludar, hablar y de escuchar a niños, niñas y adolescentes?</a:t>
            </a:r>
          </a:p>
        </p:txBody>
      </p:sp>
      <p:sp>
        <p:nvSpPr>
          <p:cNvPr id="28" name="Speech Bubble: Rectangle with Corners Rounded 27">
            <a:extLst>
              <a:ext uri="{FF2B5EF4-FFF2-40B4-BE49-F238E27FC236}">
                <a16:creationId xmlns:a16="http://schemas.microsoft.com/office/drawing/2014/main" id="{A06C331E-CE6D-B8A1-E371-F704C04E01BF}"/>
              </a:ext>
            </a:extLst>
          </p:cNvPr>
          <p:cNvSpPr/>
          <p:nvPr/>
        </p:nvSpPr>
        <p:spPr>
          <a:xfrm>
            <a:off x="4630123" y="1917426"/>
            <a:ext cx="3120572" cy="2750725"/>
          </a:xfrm>
          <a:prstGeom prst="wedgeRoundRectCallout">
            <a:avLst>
              <a:gd name="adj1" fmla="val 9400"/>
              <a:gd name="adj2" fmla="val 61972"/>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pPr>
            <a:r>
              <a:rPr lang="es-ES_tradnl" sz="2200" dirty="0">
                <a:solidFill>
                  <a:srgbClr val="000000"/>
                </a:solidFill>
                <a:effectLst/>
                <a:latin typeface="Arial" panose="020B0604020202020204" pitchFamily="34" charset="0"/>
                <a:ea typeface="Helvetica Neue"/>
                <a:cs typeface="Arial" panose="020B0604020202020204" pitchFamily="34" charset="0"/>
              </a:rPr>
              <a:t>¿La forma en que los/as adultos se comunican con niños, n</a:t>
            </a:r>
            <a:r>
              <a:rPr lang="es-ES_tradnl" sz="2200" dirty="0">
                <a:solidFill>
                  <a:srgbClr val="000000"/>
                </a:solidFill>
                <a:latin typeface="Arial" panose="020B0604020202020204" pitchFamily="34" charset="0"/>
                <a:ea typeface="Helvetica Neue"/>
                <a:cs typeface="Arial" panose="020B0604020202020204" pitchFamily="34" charset="0"/>
              </a:rPr>
              <a:t>iñas y adolescentes</a:t>
            </a:r>
            <a:r>
              <a:rPr lang="es-ES_tradnl" sz="2200" dirty="0">
                <a:solidFill>
                  <a:srgbClr val="000000"/>
                </a:solidFill>
                <a:effectLst/>
                <a:latin typeface="Arial" panose="020B0604020202020204" pitchFamily="34" charset="0"/>
                <a:ea typeface="Helvetica Neue"/>
                <a:cs typeface="Arial" panose="020B0604020202020204" pitchFamily="34" charset="0"/>
              </a:rPr>
              <a:t> varía en función de la edad o el sexo?</a:t>
            </a:r>
          </a:p>
        </p:txBody>
      </p:sp>
      <p:sp>
        <p:nvSpPr>
          <p:cNvPr id="29" name="Speech Bubble: Rectangle with Corners Rounded 28">
            <a:extLst>
              <a:ext uri="{FF2B5EF4-FFF2-40B4-BE49-F238E27FC236}">
                <a16:creationId xmlns:a16="http://schemas.microsoft.com/office/drawing/2014/main" id="{A9FBB8ED-908F-3040-F796-824B07CC620D}"/>
              </a:ext>
            </a:extLst>
          </p:cNvPr>
          <p:cNvSpPr/>
          <p:nvPr/>
        </p:nvSpPr>
        <p:spPr>
          <a:xfrm>
            <a:off x="8222243" y="1917426"/>
            <a:ext cx="3120572" cy="2750725"/>
          </a:xfrm>
          <a:prstGeom prst="wedgeRoundRectCallout">
            <a:avLst>
              <a:gd name="adj1" fmla="val 42423"/>
              <a:gd name="adj2" fmla="val 63028"/>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pPr>
            <a:r>
              <a:rPr lang="es-ES_tradnl" sz="2200" dirty="0">
                <a:solidFill>
                  <a:srgbClr val="000000"/>
                </a:solidFill>
                <a:effectLst/>
                <a:latin typeface="Arial" panose="020B0604020202020204" pitchFamily="34" charset="0"/>
                <a:ea typeface="Helvetica Neue"/>
                <a:cs typeface="Arial" panose="020B0604020202020204" pitchFamily="34" charset="0"/>
              </a:rPr>
              <a:t>¿Se anima a niños, niñas </a:t>
            </a:r>
            <a:r>
              <a:rPr lang="es-ES_tradnl" sz="2200" dirty="0">
                <a:solidFill>
                  <a:srgbClr val="000000"/>
                </a:solidFill>
                <a:latin typeface="Arial" panose="020B0604020202020204" pitchFamily="34" charset="0"/>
                <a:ea typeface="Helvetica Neue"/>
                <a:cs typeface="Arial" panose="020B0604020202020204" pitchFamily="34" charset="0"/>
              </a:rPr>
              <a:t>y adolescentes a</a:t>
            </a:r>
            <a:r>
              <a:rPr lang="es-ES_tradnl" sz="2200" dirty="0">
                <a:solidFill>
                  <a:srgbClr val="000000"/>
                </a:solidFill>
                <a:effectLst/>
                <a:latin typeface="Arial" panose="020B0604020202020204" pitchFamily="34" charset="0"/>
                <a:ea typeface="Helvetica Neue"/>
                <a:cs typeface="Arial" panose="020B0604020202020204" pitchFamily="34" charset="0"/>
              </a:rPr>
              <a:t> expresar sus ideas, puntos de vista y opiniones?</a:t>
            </a:r>
          </a:p>
        </p:txBody>
      </p:sp>
      <p:grpSp>
        <p:nvGrpSpPr>
          <p:cNvPr id="30" name="Group 29">
            <a:extLst>
              <a:ext uri="{FF2B5EF4-FFF2-40B4-BE49-F238E27FC236}">
                <a16:creationId xmlns:a16="http://schemas.microsoft.com/office/drawing/2014/main" id="{E76D09ED-3C1E-C77F-43F3-54F6FE59C2A4}"/>
              </a:ext>
            </a:extLst>
          </p:cNvPr>
          <p:cNvGrpSpPr/>
          <p:nvPr/>
        </p:nvGrpSpPr>
        <p:grpSpPr>
          <a:xfrm>
            <a:off x="7016916" y="4332700"/>
            <a:ext cx="4308499" cy="1975956"/>
            <a:chOff x="4101417" y="4550496"/>
            <a:chExt cx="4284315" cy="1964865"/>
          </a:xfrm>
          <a:solidFill>
            <a:schemeClr val="accent3">
              <a:lumMod val="75000"/>
            </a:schemeClr>
          </a:solidFill>
        </p:grpSpPr>
        <p:grpSp>
          <p:nvGrpSpPr>
            <p:cNvPr id="31" name="Group 30">
              <a:extLst>
                <a:ext uri="{FF2B5EF4-FFF2-40B4-BE49-F238E27FC236}">
                  <a16:creationId xmlns:a16="http://schemas.microsoft.com/office/drawing/2014/main" id="{48355D54-CBBB-9355-162F-DA79B86BE35D}"/>
                </a:ext>
              </a:extLst>
            </p:cNvPr>
            <p:cNvGrpSpPr/>
            <p:nvPr/>
          </p:nvGrpSpPr>
          <p:grpSpPr>
            <a:xfrm>
              <a:off x="5026136" y="4550496"/>
              <a:ext cx="2351206" cy="1964865"/>
              <a:chOff x="6753502" y="4766094"/>
              <a:chExt cx="1164705" cy="1044047"/>
            </a:xfrm>
            <a:grpFill/>
          </p:grpSpPr>
          <p:grpSp>
            <p:nvGrpSpPr>
              <p:cNvPr id="47" name="Group 46">
                <a:extLst>
                  <a:ext uri="{FF2B5EF4-FFF2-40B4-BE49-F238E27FC236}">
                    <a16:creationId xmlns:a16="http://schemas.microsoft.com/office/drawing/2014/main" id="{8BB841CA-99B1-B46A-E6E5-56380FF47C40}"/>
                  </a:ext>
                </a:extLst>
              </p:cNvPr>
              <p:cNvGrpSpPr/>
              <p:nvPr/>
            </p:nvGrpSpPr>
            <p:grpSpPr>
              <a:xfrm>
                <a:off x="6753502" y="5024349"/>
                <a:ext cx="500332" cy="459236"/>
                <a:chOff x="6376458" y="4851543"/>
                <a:chExt cx="774687" cy="711057"/>
              </a:xfrm>
              <a:grpFill/>
            </p:grpSpPr>
            <p:sp>
              <p:nvSpPr>
                <p:cNvPr id="54" name="Trapezoid 53">
                  <a:extLst>
                    <a:ext uri="{FF2B5EF4-FFF2-40B4-BE49-F238E27FC236}">
                      <a16:creationId xmlns:a16="http://schemas.microsoft.com/office/drawing/2014/main" id="{E343C8DA-9A3C-AC87-4CB6-AAE5A9BE7BC6}"/>
                    </a:ext>
                  </a:extLst>
                </p:cNvPr>
                <p:cNvSpPr/>
                <p:nvPr/>
              </p:nvSpPr>
              <p:spPr>
                <a:xfrm>
                  <a:off x="6376458" y="4851543"/>
                  <a:ext cx="774687" cy="311188"/>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5" name="Rectangle 54">
                  <a:extLst>
                    <a:ext uri="{FF2B5EF4-FFF2-40B4-BE49-F238E27FC236}">
                      <a16:creationId xmlns:a16="http://schemas.microsoft.com/office/drawing/2014/main" id="{B89ED8FE-1443-892C-880A-028EE9A77E3B}"/>
                    </a:ext>
                  </a:extLst>
                </p:cNvPr>
                <p:cNvSpPr/>
                <p:nvPr/>
              </p:nvSpPr>
              <p:spPr>
                <a:xfrm>
                  <a:off x="6443558" y="5162731"/>
                  <a:ext cx="640487" cy="3998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48" name="Group 47">
                <a:extLst>
                  <a:ext uri="{FF2B5EF4-FFF2-40B4-BE49-F238E27FC236}">
                    <a16:creationId xmlns:a16="http://schemas.microsoft.com/office/drawing/2014/main" id="{3BA1A633-BD40-AEB9-2B57-B4C20FDBDCE0}"/>
                  </a:ext>
                </a:extLst>
              </p:cNvPr>
              <p:cNvGrpSpPr/>
              <p:nvPr/>
            </p:nvGrpSpPr>
            <p:grpSpPr>
              <a:xfrm>
                <a:off x="7300192" y="4766094"/>
                <a:ext cx="500332" cy="459236"/>
                <a:chOff x="6376458" y="4851543"/>
                <a:chExt cx="774687" cy="711057"/>
              </a:xfrm>
              <a:grpFill/>
            </p:grpSpPr>
            <p:sp>
              <p:nvSpPr>
                <p:cNvPr id="52" name="Trapezoid 51">
                  <a:extLst>
                    <a:ext uri="{FF2B5EF4-FFF2-40B4-BE49-F238E27FC236}">
                      <a16:creationId xmlns:a16="http://schemas.microsoft.com/office/drawing/2014/main" id="{237E2302-FF67-C471-B79F-49290849D733}"/>
                    </a:ext>
                  </a:extLst>
                </p:cNvPr>
                <p:cNvSpPr/>
                <p:nvPr/>
              </p:nvSpPr>
              <p:spPr>
                <a:xfrm>
                  <a:off x="6376458" y="4851543"/>
                  <a:ext cx="774687" cy="311188"/>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3" name="Rectangle 52">
                  <a:extLst>
                    <a:ext uri="{FF2B5EF4-FFF2-40B4-BE49-F238E27FC236}">
                      <a16:creationId xmlns:a16="http://schemas.microsoft.com/office/drawing/2014/main" id="{F9CBC69B-34B9-CFC2-3BA5-3D45E11162E5}"/>
                    </a:ext>
                  </a:extLst>
                </p:cNvPr>
                <p:cNvSpPr/>
                <p:nvPr/>
              </p:nvSpPr>
              <p:spPr>
                <a:xfrm>
                  <a:off x="6443558" y="5162731"/>
                  <a:ext cx="640487" cy="3998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49" name="Group 48">
                <a:extLst>
                  <a:ext uri="{FF2B5EF4-FFF2-40B4-BE49-F238E27FC236}">
                    <a16:creationId xmlns:a16="http://schemas.microsoft.com/office/drawing/2014/main" id="{423239D2-EBCD-3A40-A154-0EBFFCA5D92D}"/>
                  </a:ext>
                </a:extLst>
              </p:cNvPr>
              <p:cNvGrpSpPr/>
              <p:nvPr/>
            </p:nvGrpSpPr>
            <p:grpSpPr>
              <a:xfrm>
                <a:off x="7417875" y="5350905"/>
                <a:ext cx="500332" cy="459236"/>
                <a:chOff x="6376458" y="4851543"/>
                <a:chExt cx="774687" cy="711057"/>
              </a:xfrm>
              <a:grpFill/>
            </p:grpSpPr>
            <p:sp>
              <p:nvSpPr>
                <p:cNvPr id="50" name="Trapezoid 49">
                  <a:extLst>
                    <a:ext uri="{FF2B5EF4-FFF2-40B4-BE49-F238E27FC236}">
                      <a16:creationId xmlns:a16="http://schemas.microsoft.com/office/drawing/2014/main" id="{5A7CD730-85DE-B6D3-0C4F-E4549D7294A6}"/>
                    </a:ext>
                  </a:extLst>
                </p:cNvPr>
                <p:cNvSpPr/>
                <p:nvPr/>
              </p:nvSpPr>
              <p:spPr>
                <a:xfrm>
                  <a:off x="6376458" y="4851543"/>
                  <a:ext cx="774687" cy="311188"/>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1" name="Rectangle 50">
                  <a:extLst>
                    <a:ext uri="{FF2B5EF4-FFF2-40B4-BE49-F238E27FC236}">
                      <a16:creationId xmlns:a16="http://schemas.microsoft.com/office/drawing/2014/main" id="{4E8CCE1A-AD6F-22D3-1E56-4985BB55D708}"/>
                    </a:ext>
                  </a:extLst>
                </p:cNvPr>
                <p:cNvSpPr/>
                <p:nvPr/>
              </p:nvSpPr>
              <p:spPr>
                <a:xfrm>
                  <a:off x="6443558" y="5162731"/>
                  <a:ext cx="640487" cy="3998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grpSp>
          <p:nvGrpSpPr>
            <p:cNvPr id="32" name="Group 31">
              <a:extLst>
                <a:ext uri="{FF2B5EF4-FFF2-40B4-BE49-F238E27FC236}">
                  <a16:creationId xmlns:a16="http://schemas.microsoft.com/office/drawing/2014/main" id="{6E49885D-2DC2-D57D-9F91-9576AD1AB3DF}"/>
                </a:ext>
              </a:extLst>
            </p:cNvPr>
            <p:cNvGrpSpPr/>
            <p:nvPr/>
          </p:nvGrpSpPr>
          <p:grpSpPr>
            <a:xfrm>
              <a:off x="7588004" y="5066329"/>
              <a:ext cx="253795" cy="564154"/>
              <a:chOff x="7123547" y="4391502"/>
              <a:chExt cx="671707" cy="1493118"/>
            </a:xfrm>
            <a:grpFill/>
          </p:grpSpPr>
          <p:sp>
            <p:nvSpPr>
              <p:cNvPr id="45" name="Round Same Side Corner Rectangle 46">
                <a:extLst>
                  <a:ext uri="{FF2B5EF4-FFF2-40B4-BE49-F238E27FC236}">
                    <a16:creationId xmlns:a16="http://schemas.microsoft.com/office/drawing/2014/main" id="{489D4D91-46AC-8017-9038-7E4FAB182A4B}"/>
                  </a:ext>
                </a:extLst>
              </p:cNvPr>
              <p:cNvSpPr/>
              <p:nvPr/>
            </p:nvSpPr>
            <p:spPr>
              <a:xfrm>
                <a:off x="7128473" y="5178575"/>
                <a:ext cx="664157" cy="7060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6" name="Oval 45">
                <a:extLst>
                  <a:ext uri="{FF2B5EF4-FFF2-40B4-BE49-F238E27FC236}">
                    <a16:creationId xmlns:a16="http://schemas.microsoft.com/office/drawing/2014/main" id="{2A951F3B-1F68-A0D7-4EFA-C04814D9FBEE}"/>
                  </a:ext>
                </a:extLst>
              </p:cNvPr>
              <p:cNvSpPr/>
              <p:nvPr/>
            </p:nvSpPr>
            <p:spPr>
              <a:xfrm>
                <a:off x="7123547" y="4391502"/>
                <a:ext cx="671707" cy="67170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33" name="Group 32">
              <a:extLst>
                <a:ext uri="{FF2B5EF4-FFF2-40B4-BE49-F238E27FC236}">
                  <a16:creationId xmlns:a16="http://schemas.microsoft.com/office/drawing/2014/main" id="{61159011-51A2-F733-69F0-0666ACC8E3BE}"/>
                </a:ext>
              </a:extLst>
            </p:cNvPr>
            <p:cNvGrpSpPr/>
            <p:nvPr/>
          </p:nvGrpSpPr>
          <p:grpSpPr>
            <a:xfrm>
              <a:off x="4101417" y="5215021"/>
              <a:ext cx="253795" cy="564154"/>
              <a:chOff x="7123547" y="4391502"/>
              <a:chExt cx="671707" cy="1493118"/>
            </a:xfrm>
            <a:grpFill/>
          </p:grpSpPr>
          <p:sp>
            <p:nvSpPr>
              <p:cNvPr id="43" name="Round Same Side Corner Rectangle 46">
                <a:extLst>
                  <a:ext uri="{FF2B5EF4-FFF2-40B4-BE49-F238E27FC236}">
                    <a16:creationId xmlns:a16="http://schemas.microsoft.com/office/drawing/2014/main" id="{282AC1DD-4455-B1F4-57F3-63B2F46CCE81}"/>
                  </a:ext>
                </a:extLst>
              </p:cNvPr>
              <p:cNvSpPr/>
              <p:nvPr/>
            </p:nvSpPr>
            <p:spPr>
              <a:xfrm>
                <a:off x="7128473" y="5178575"/>
                <a:ext cx="664157" cy="7060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4" name="Oval 43">
                <a:extLst>
                  <a:ext uri="{FF2B5EF4-FFF2-40B4-BE49-F238E27FC236}">
                    <a16:creationId xmlns:a16="http://schemas.microsoft.com/office/drawing/2014/main" id="{34064A4B-A8C6-7227-953E-116D74869F36}"/>
                  </a:ext>
                </a:extLst>
              </p:cNvPr>
              <p:cNvSpPr/>
              <p:nvPr/>
            </p:nvSpPr>
            <p:spPr>
              <a:xfrm>
                <a:off x="7123547" y="4391502"/>
                <a:ext cx="671707" cy="67170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34" name="Group 33">
              <a:extLst>
                <a:ext uri="{FF2B5EF4-FFF2-40B4-BE49-F238E27FC236}">
                  <a16:creationId xmlns:a16="http://schemas.microsoft.com/office/drawing/2014/main" id="{1877B3AE-DE06-3802-9E51-A8D008995522}"/>
                </a:ext>
              </a:extLst>
            </p:cNvPr>
            <p:cNvGrpSpPr/>
            <p:nvPr/>
          </p:nvGrpSpPr>
          <p:grpSpPr>
            <a:xfrm>
              <a:off x="4578273" y="5579731"/>
              <a:ext cx="253795" cy="564154"/>
              <a:chOff x="7123547" y="4391502"/>
              <a:chExt cx="671707" cy="1493118"/>
            </a:xfrm>
            <a:grpFill/>
          </p:grpSpPr>
          <p:sp>
            <p:nvSpPr>
              <p:cNvPr id="41" name="Round Same Side Corner Rectangle 46">
                <a:extLst>
                  <a:ext uri="{FF2B5EF4-FFF2-40B4-BE49-F238E27FC236}">
                    <a16:creationId xmlns:a16="http://schemas.microsoft.com/office/drawing/2014/main" id="{39481F6C-B039-4CE9-7680-9C00FCD4CC3A}"/>
                  </a:ext>
                </a:extLst>
              </p:cNvPr>
              <p:cNvSpPr/>
              <p:nvPr/>
            </p:nvSpPr>
            <p:spPr>
              <a:xfrm>
                <a:off x="7128473" y="5178575"/>
                <a:ext cx="664157" cy="7060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2" name="Oval 41">
                <a:extLst>
                  <a:ext uri="{FF2B5EF4-FFF2-40B4-BE49-F238E27FC236}">
                    <a16:creationId xmlns:a16="http://schemas.microsoft.com/office/drawing/2014/main" id="{7E42F8F6-E691-ED15-E193-8E25AFD52CC8}"/>
                  </a:ext>
                </a:extLst>
              </p:cNvPr>
              <p:cNvSpPr/>
              <p:nvPr/>
            </p:nvSpPr>
            <p:spPr>
              <a:xfrm>
                <a:off x="7123547" y="4391502"/>
                <a:ext cx="671707" cy="67170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35" name="Group 34">
              <a:extLst>
                <a:ext uri="{FF2B5EF4-FFF2-40B4-BE49-F238E27FC236}">
                  <a16:creationId xmlns:a16="http://schemas.microsoft.com/office/drawing/2014/main" id="{2BB67B2E-2F5C-D260-283F-7589BDC19180}"/>
                </a:ext>
              </a:extLst>
            </p:cNvPr>
            <p:cNvGrpSpPr/>
            <p:nvPr/>
          </p:nvGrpSpPr>
          <p:grpSpPr>
            <a:xfrm>
              <a:off x="5969102" y="5951207"/>
              <a:ext cx="253795" cy="564154"/>
              <a:chOff x="7123547" y="4391502"/>
              <a:chExt cx="671707" cy="1493118"/>
            </a:xfrm>
            <a:grpFill/>
          </p:grpSpPr>
          <p:sp>
            <p:nvSpPr>
              <p:cNvPr id="39" name="Round Same Side Corner Rectangle 46">
                <a:extLst>
                  <a:ext uri="{FF2B5EF4-FFF2-40B4-BE49-F238E27FC236}">
                    <a16:creationId xmlns:a16="http://schemas.microsoft.com/office/drawing/2014/main" id="{6F464B6E-8ABF-9A56-4CC0-4FCAA8470E06}"/>
                  </a:ext>
                </a:extLst>
              </p:cNvPr>
              <p:cNvSpPr/>
              <p:nvPr/>
            </p:nvSpPr>
            <p:spPr>
              <a:xfrm>
                <a:off x="7128473" y="5178575"/>
                <a:ext cx="664157" cy="7060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0" name="Oval 39">
                <a:extLst>
                  <a:ext uri="{FF2B5EF4-FFF2-40B4-BE49-F238E27FC236}">
                    <a16:creationId xmlns:a16="http://schemas.microsoft.com/office/drawing/2014/main" id="{2E4F8BD2-F2D1-8FA7-E34A-0144A3945462}"/>
                  </a:ext>
                </a:extLst>
              </p:cNvPr>
              <p:cNvSpPr/>
              <p:nvPr/>
            </p:nvSpPr>
            <p:spPr>
              <a:xfrm>
                <a:off x="7123547" y="4391502"/>
                <a:ext cx="671707" cy="67170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36" name="Group 35">
              <a:extLst>
                <a:ext uri="{FF2B5EF4-FFF2-40B4-BE49-F238E27FC236}">
                  <a16:creationId xmlns:a16="http://schemas.microsoft.com/office/drawing/2014/main" id="{C61340CA-21ED-D269-A675-965DB3702088}"/>
                </a:ext>
              </a:extLst>
            </p:cNvPr>
            <p:cNvGrpSpPr/>
            <p:nvPr/>
          </p:nvGrpSpPr>
          <p:grpSpPr>
            <a:xfrm>
              <a:off x="8131937" y="5424552"/>
              <a:ext cx="253795" cy="564154"/>
              <a:chOff x="7123547" y="4391502"/>
              <a:chExt cx="671707" cy="1493118"/>
            </a:xfrm>
            <a:grpFill/>
          </p:grpSpPr>
          <p:sp>
            <p:nvSpPr>
              <p:cNvPr id="37" name="Round Same Side Corner Rectangle 46">
                <a:extLst>
                  <a:ext uri="{FF2B5EF4-FFF2-40B4-BE49-F238E27FC236}">
                    <a16:creationId xmlns:a16="http://schemas.microsoft.com/office/drawing/2014/main" id="{B1132582-A39B-4F73-6B35-53B5B3184104}"/>
                  </a:ext>
                </a:extLst>
              </p:cNvPr>
              <p:cNvSpPr/>
              <p:nvPr/>
            </p:nvSpPr>
            <p:spPr>
              <a:xfrm>
                <a:off x="7128473" y="5178575"/>
                <a:ext cx="664157" cy="7060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8" name="Oval 37">
                <a:extLst>
                  <a:ext uri="{FF2B5EF4-FFF2-40B4-BE49-F238E27FC236}">
                    <a16:creationId xmlns:a16="http://schemas.microsoft.com/office/drawing/2014/main" id="{A19C9F29-9AD8-2E6A-28E8-7476B6B17671}"/>
                  </a:ext>
                </a:extLst>
              </p:cNvPr>
              <p:cNvSpPr/>
              <p:nvPr/>
            </p:nvSpPr>
            <p:spPr>
              <a:xfrm>
                <a:off x="7123547" y="4391502"/>
                <a:ext cx="671707" cy="67170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Tree>
    <p:extLst>
      <p:ext uri="{BB962C8B-B14F-4D97-AF65-F5344CB8AC3E}">
        <p14:creationId xmlns:p14="http://schemas.microsoft.com/office/powerpoint/2010/main" val="5839985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72">
            <a:extLst>
              <a:ext uri="{FF2B5EF4-FFF2-40B4-BE49-F238E27FC236}">
                <a16:creationId xmlns:a16="http://schemas.microsoft.com/office/drawing/2014/main" id="{C39DACB9-6A7D-BF3C-E76A-FD961D68A402}"/>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endParaRPr lang="es-ES_tradnl" sz="5400" b="1" dirty="0">
              <a:solidFill>
                <a:schemeClr val="bg1">
                  <a:lumMod val="75000"/>
                </a:schemeClr>
              </a:solidFill>
            </a:endParaRPr>
          </a:p>
        </p:txBody>
      </p:sp>
    </p:spTree>
    <p:extLst>
      <p:ext uri="{BB962C8B-B14F-4D97-AF65-F5344CB8AC3E}">
        <p14:creationId xmlns:p14="http://schemas.microsoft.com/office/powerpoint/2010/main" val="30909334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4F065B7F-D623-7F9E-0A97-55E3C363F146}"/>
              </a:ext>
            </a:extLst>
          </p:cNvPr>
          <p:cNvSpPr/>
          <p:nvPr/>
        </p:nvSpPr>
        <p:spPr>
          <a:xfrm>
            <a:off x="4276577" y="1854724"/>
            <a:ext cx="7077223" cy="4000500"/>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8B7FA75F-5398-47E2-2C15-74E0A5E2C9B3}"/>
              </a:ext>
            </a:extLst>
          </p:cNvPr>
          <p:cNvSpPr>
            <a:spLocks noGrp="1"/>
          </p:cNvSpPr>
          <p:nvPr>
            <p:ph type="title"/>
          </p:nvPr>
        </p:nvSpPr>
        <p:spPr/>
        <p:txBody>
          <a:bodyPr/>
          <a:lstStyle/>
          <a:p>
            <a:r>
              <a:rPr lang="es-ES_tradnl" dirty="0"/>
              <a:t>Principio de participación infantil</a:t>
            </a:r>
          </a:p>
        </p:txBody>
      </p:sp>
      <p:sp>
        <p:nvSpPr>
          <p:cNvPr id="38" name="TextBox 37">
            <a:extLst>
              <a:ext uri="{FF2B5EF4-FFF2-40B4-BE49-F238E27FC236}">
                <a16:creationId xmlns:a16="http://schemas.microsoft.com/office/drawing/2014/main" id="{E7CA5991-93EB-7651-E31A-C1DF714A179C}"/>
              </a:ext>
            </a:extLst>
          </p:cNvPr>
          <p:cNvSpPr txBox="1"/>
          <p:nvPr/>
        </p:nvSpPr>
        <p:spPr>
          <a:xfrm>
            <a:off x="6240266" y="1917328"/>
            <a:ext cx="4196286" cy="3662541"/>
          </a:xfrm>
          <a:prstGeom prst="rect">
            <a:avLst/>
          </a:prstGeom>
          <a:noFill/>
        </p:spPr>
        <p:txBody>
          <a:bodyPr wrap="square" rtlCol="0">
            <a:spAutoFit/>
          </a:bodyPr>
          <a:lstStyle/>
          <a:p>
            <a:pPr algn="ctr"/>
            <a:r>
              <a:rPr lang="es-ES_tradnl" sz="2900" b="1" dirty="0">
                <a:latin typeface="Arial" panose="020B0604020202020204" pitchFamily="34" charset="0"/>
                <a:cs typeface="Arial" panose="020B0604020202020204" pitchFamily="34" charset="0"/>
              </a:rPr>
              <a:t>Adaptar la </a:t>
            </a:r>
            <a:r>
              <a:rPr lang="es-ES_tradnl" sz="2900" dirty="0">
                <a:latin typeface="Arial" panose="020B0604020202020204" pitchFamily="34" charset="0"/>
                <a:cs typeface="Arial" panose="020B0604020202020204" pitchFamily="34" charset="0"/>
              </a:rPr>
              <a:t>comunicación en función de las perspectivas culturales</a:t>
            </a:r>
          </a:p>
          <a:p>
            <a:pPr algn="ctr"/>
            <a:endParaRPr lang="es-ES_tradnl" sz="2900" dirty="0">
              <a:latin typeface="Arial" panose="020B0604020202020204" pitchFamily="34" charset="0"/>
              <a:cs typeface="Arial" panose="020B0604020202020204" pitchFamily="34" charset="0"/>
            </a:endParaRPr>
          </a:p>
          <a:p>
            <a:pPr algn="ctr"/>
            <a:r>
              <a:rPr lang="es-ES_tradnl" sz="2900" dirty="0">
                <a:latin typeface="Arial" panose="020B0604020202020204" pitchFamily="34" charset="0"/>
                <a:cs typeface="Arial" panose="020B0604020202020204" pitchFamily="34" charset="0"/>
              </a:rPr>
              <a:t>¡Apoyar </a:t>
            </a:r>
            <a:r>
              <a:rPr lang="es-ES_tradnl" sz="2900" b="1" dirty="0">
                <a:latin typeface="Arial" panose="020B0604020202020204" pitchFamily="34" charset="0"/>
                <a:cs typeface="Arial" panose="020B0604020202020204" pitchFamily="34" charset="0"/>
              </a:rPr>
              <a:t>siempre la </a:t>
            </a:r>
            <a:r>
              <a:rPr lang="es-ES_tradnl" sz="2900" dirty="0">
                <a:latin typeface="Arial" panose="020B0604020202020204" pitchFamily="34" charset="0"/>
                <a:cs typeface="Arial" panose="020B0604020202020204" pitchFamily="34" charset="0"/>
              </a:rPr>
              <a:t>participación de niños, niñas y adolescentes!</a:t>
            </a:r>
          </a:p>
        </p:txBody>
      </p:sp>
      <p:grpSp>
        <p:nvGrpSpPr>
          <p:cNvPr id="21" name="Group 20">
            <a:extLst>
              <a:ext uri="{FF2B5EF4-FFF2-40B4-BE49-F238E27FC236}">
                <a16:creationId xmlns:a16="http://schemas.microsoft.com/office/drawing/2014/main" id="{AFBD30B9-46B0-E759-5D61-AF5203CF6F1D}"/>
              </a:ext>
            </a:extLst>
          </p:cNvPr>
          <p:cNvGrpSpPr/>
          <p:nvPr/>
        </p:nvGrpSpPr>
        <p:grpSpPr>
          <a:xfrm>
            <a:off x="1542632" y="2331057"/>
            <a:ext cx="3947743" cy="2950667"/>
            <a:chOff x="1656933" y="2686050"/>
            <a:chExt cx="3472792" cy="2595674"/>
          </a:xfrm>
        </p:grpSpPr>
        <p:grpSp>
          <p:nvGrpSpPr>
            <p:cNvPr id="5" name="Google Shape;314;p4">
              <a:extLst>
                <a:ext uri="{FF2B5EF4-FFF2-40B4-BE49-F238E27FC236}">
                  <a16:creationId xmlns:a16="http://schemas.microsoft.com/office/drawing/2014/main" id="{B6599CF2-3FF3-1BE6-BE9E-6415CAEBEA21}"/>
                </a:ext>
              </a:extLst>
            </p:cNvPr>
            <p:cNvGrpSpPr/>
            <p:nvPr/>
          </p:nvGrpSpPr>
          <p:grpSpPr>
            <a:xfrm>
              <a:off x="1656933" y="3199912"/>
              <a:ext cx="1696479" cy="2081812"/>
              <a:chOff x="3400707" y="1772174"/>
              <a:chExt cx="3124628" cy="3737192"/>
            </a:xfrm>
            <a:solidFill>
              <a:schemeClr val="accent3">
                <a:lumMod val="75000"/>
              </a:schemeClr>
            </a:solidFill>
          </p:grpSpPr>
          <p:sp>
            <p:nvSpPr>
              <p:cNvPr id="6" name="Google Shape;315;p4">
                <a:extLst>
                  <a:ext uri="{FF2B5EF4-FFF2-40B4-BE49-F238E27FC236}">
                    <a16:creationId xmlns:a16="http://schemas.microsoft.com/office/drawing/2014/main" id="{AD9CB5C5-35C4-7DC5-5A41-BD3BD76D6511}"/>
                  </a:ext>
                </a:extLst>
              </p:cNvPr>
              <p:cNvSpPr/>
              <p:nvPr/>
            </p:nvSpPr>
            <p:spPr>
              <a:xfrm>
                <a:off x="3400707" y="2359766"/>
                <a:ext cx="1412240" cy="141224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7" name="Google Shape;317;p4">
                <a:extLst>
                  <a:ext uri="{FF2B5EF4-FFF2-40B4-BE49-F238E27FC236}">
                    <a16:creationId xmlns:a16="http://schemas.microsoft.com/office/drawing/2014/main" id="{3E102F11-B3B0-8025-C024-24C593CD8C76}"/>
                  </a:ext>
                </a:extLst>
              </p:cNvPr>
              <p:cNvSpPr/>
              <p:nvPr/>
            </p:nvSpPr>
            <p:spPr>
              <a:xfrm>
                <a:off x="3400707" y="4048152"/>
                <a:ext cx="1335891" cy="1461214"/>
              </a:xfrm>
              <a:prstGeom prst="round2SameRect">
                <a:avLst>
                  <a:gd name="adj1" fmla="val 50000"/>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8" name="Google Shape;319;p4">
                <a:extLst>
                  <a:ext uri="{FF2B5EF4-FFF2-40B4-BE49-F238E27FC236}">
                    <a16:creationId xmlns:a16="http://schemas.microsoft.com/office/drawing/2014/main" id="{CFB811A9-6F0F-131B-9ABE-EC89FD113C36}"/>
                  </a:ext>
                </a:extLst>
              </p:cNvPr>
              <p:cNvSpPr/>
              <p:nvPr/>
            </p:nvSpPr>
            <p:spPr>
              <a:xfrm>
                <a:off x="4351096" y="2702772"/>
                <a:ext cx="771005" cy="771004"/>
              </a:xfrm>
              <a:prstGeom prst="chord">
                <a:avLst>
                  <a:gd name="adj1" fmla="val 2700000"/>
                  <a:gd name="adj2" fmla="val 9734345"/>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9" name="Google Shape;321;p4">
                <a:extLst>
                  <a:ext uri="{FF2B5EF4-FFF2-40B4-BE49-F238E27FC236}">
                    <a16:creationId xmlns:a16="http://schemas.microsoft.com/office/drawing/2014/main" id="{EE6A5896-B77B-62D0-F0CE-41E8C87DE28C}"/>
                  </a:ext>
                </a:extLst>
              </p:cNvPr>
              <p:cNvSpPr/>
              <p:nvPr/>
            </p:nvSpPr>
            <p:spPr>
              <a:xfrm>
                <a:off x="5001335" y="1772174"/>
                <a:ext cx="1524000" cy="1175183"/>
              </a:xfrm>
              <a:prstGeom prst="wedgeRoundRectCallou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grpSp>
        <p:grpSp>
          <p:nvGrpSpPr>
            <p:cNvPr id="10" name="Group 9">
              <a:extLst>
                <a:ext uri="{FF2B5EF4-FFF2-40B4-BE49-F238E27FC236}">
                  <a16:creationId xmlns:a16="http://schemas.microsoft.com/office/drawing/2014/main" id="{623AA5DD-BFC0-0899-4475-4F747B3B1285}"/>
                </a:ext>
              </a:extLst>
            </p:cNvPr>
            <p:cNvGrpSpPr/>
            <p:nvPr/>
          </p:nvGrpSpPr>
          <p:grpSpPr>
            <a:xfrm>
              <a:off x="3759131" y="2686050"/>
              <a:ext cx="1370594" cy="2595674"/>
              <a:chOff x="7838339" y="2226754"/>
              <a:chExt cx="1969639" cy="3730164"/>
            </a:xfrm>
            <a:solidFill>
              <a:schemeClr val="accent3">
                <a:lumMod val="75000"/>
              </a:schemeClr>
            </a:solidFill>
          </p:grpSpPr>
          <p:sp>
            <p:nvSpPr>
              <p:cNvPr id="11" name="Round Same Side Corner Rectangle 3">
                <a:extLst>
                  <a:ext uri="{FF2B5EF4-FFF2-40B4-BE49-F238E27FC236}">
                    <a16:creationId xmlns:a16="http://schemas.microsoft.com/office/drawing/2014/main" id="{8954B358-04B8-CBFB-5981-DC189996E7D8}"/>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2" name="Oval 11">
                <a:extLst>
                  <a:ext uri="{FF2B5EF4-FFF2-40B4-BE49-F238E27FC236}">
                    <a16:creationId xmlns:a16="http://schemas.microsoft.com/office/drawing/2014/main" id="{8B21B4B9-6E6F-A658-F63E-EAF2254C7250}"/>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13" name="Group 12">
                <a:extLst>
                  <a:ext uri="{FF2B5EF4-FFF2-40B4-BE49-F238E27FC236}">
                    <a16:creationId xmlns:a16="http://schemas.microsoft.com/office/drawing/2014/main" id="{0D668EF9-C175-DAD3-EF1B-176AF223E676}"/>
                  </a:ext>
                </a:extLst>
              </p:cNvPr>
              <p:cNvGrpSpPr/>
              <p:nvPr/>
            </p:nvGrpSpPr>
            <p:grpSpPr>
              <a:xfrm rot="507905">
                <a:off x="7838339" y="3815940"/>
                <a:ext cx="553322" cy="1525212"/>
                <a:chOff x="7916671" y="3937945"/>
                <a:chExt cx="553322" cy="1525212"/>
              </a:xfrm>
              <a:grpFill/>
            </p:grpSpPr>
            <p:sp>
              <p:nvSpPr>
                <p:cNvPr id="17" name="Round Same Side Corner Rectangle 25">
                  <a:extLst>
                    <a:ext uri="{FF2B5EF4-FFF2-40B4-BE49-F238E27FC236}">
                      <a16:creationId xmlns:a16="http://schemas.microsoft.com/office/drawing/2014/main" id="{78874667-7F31-58A7-44D1-0439A79A1E0E}"/>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8" name="Oval 17">
                  <a:extLst>
                    <a:ext uri="{FF2B5EF4-FFF2-40B4-BE49-F238E27FC236}">
                      <a16:creationId xmlns:a16="http://schemas.microsoft.com/office/drawing/2014/main" id="{25870ACC-C1CB-349E-553F-AFBFBF00E9E9}"/>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14" name="Group 13">
                <a:extLst>
                  <a:ext uri="{FF2B5EF4-FFF2-40B4-BE49-F238E27FC236}">
                    <a16:creationId xmlns:a16="http://schemas.microsoft.com/office/drawing/2014/main" id="{0F2E9798-E787-70F2-5002-D4088219A13E}"/>
                  </a:ext>
                </a:extLst>
              </p:cNvPr>
              <p:cNvGrpSpPr/>
              <p:nvPr/>
            </p:nvGrpSpPr>
            <p:grpSpPr>
              <a:xfrm rot="21105829" flipH="1">
                <a:off x="9243874" y="3806245"/>
                <a:ext cx="564104" cy="1525212"/>
                <a:chOff x="7916671" y="3937945"/>
                <a:chExt cx="553322" cy="1525212"/>
              </a:xfrm>
              <a:grpFill/>
            </p:grpSpPr>
            <p:sp>
              <p:nvSpPr>
                <p:cNvPr id="15" name="Round Same Side Corner Rectangle 25">
                  <a:extLst>
                    <a:ext uri="{FF2B5EF4-FFF2-40B4-BE49-F238E27FC236}">
                      <a16:creationId xmlns:a16="http://schemas.microsoft.com/office/drawing/2014/main" id="{86EF5641-5754-36E2-06D0-2AC75724E57D}"/>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6" name="Oval 15">
                  <a:extLst>
                    <a:ext uri="{FF2B5EF4-FFF2-40B4-BE49-F238E27FC236}">
                      <a16:creationId xmlns:a16="http://schemas.microsoft.com/office/drawing/2014/main" id="{4DD5008E-A07E-A73B-DAE8-F1FE136E2843}"/>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grpSp>
    </p:spTree>
    <p:extLst>
      <p:ext uri="{BB962C8B-B14F-4D97-AF65-F5344CB8AC3E}">
        <p14:creationId xmlns:p14="http://schemas.microsoft.com/office/powerpoint/2010/main" val="3976742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1F5A7A33-2FD4-47B8-9BFB-7E6E4EA30D87}"/>
              </a:ext>
            </a:extLst>
          </p:cNvPr>
          <p:cNvCxnSpPr>
            <a:cxnSpLocks/>
          </p:cNvCxnSpPr>
          <p:nvPr/>
        </p:nvCxnSpPr>
        <p:spPr>
          <a:xfrm>
            <a:off x="7911764" y="570272"/>
            <a:ext cx="0" cy="5685241"/>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24EEE1C-BE7F-4B6C-BA92-E8B3F36132B2}"/>
              </a:ext>
            </a:extLst>
          </p:cNvPr>
          <p:cNvSpPr txBox="1"/>
          <p:nvPr/>
        </p:nvSpPr>
        <p:spPr>
          <a:xfrm>
            <a:off x="8194089" y="277885"/>
            <a:ext cx="2302443" cy="584775"/>
          </a:xfrm>
          <a:prstGeom prst="rect">
            <a:avLst/>
          </a:prstGeom>
          <a:noFill/>
        </p:spPr>
        <p:txBody>
          <a:bodyPr wrap="square">
            <a:spAutoFit/>
          </a:bodyPr>
          <a:lstStyle/>
          <a:p>
            <a:pPr marL="0" indent="0">
              <a:buNone/>
            </a:pPr>
            <a:r>
              <a:rPr lang="es-ES_tradnl" sz="1600" b="1" dirty="0">
                <a:solidFill>
                  <a:schemeClr val="bg1"/>
                </a:solidFill>
                <a:latin typeface="Arial" panose="020B0604020202020204" pitchFamily="34" charset="0"/>
                <a:ea typeface="Calibri" panose="020F0502020204030204" pitchFamily="34" charset="0"/>
                <a:cs typeface="Arial" panose="020B0604020202020204" pitchFamily="34" charset="0"/>
              </a:rPr>
              <a:t>Inicio del módulo</a:t>
            </a:r>
          </a:p>
          <a:p>
            <a:pPr marL="0" indent="0">
              <a:buNone/>
            </a:pPr>
            <a:r>
              <a:rPr lang="es-ES_tradnl" sz="16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45 minutos</a:t>
            </a:r>
          </a:p>
        </p:txBody>
      </p:sp>
      <p:sp>
        <p:nvSpPr>
          <p:cNvPr id="16" name="TextBox 15">
            <a:extLst>
              <a:ext uri="{FF2B5EF4-FFF2-40B4-BE49-F238E27FC236}">
                <a16:creationId xmlns:a16="http://schemas.microsoft.com/office/drawing/2014/main" id="{BBFB386E-6551-4A1A-A6BB-9382E7E7FF5C}"/>
              </a:ext>
            </a:extLst>
          </p:cNvPr>
          <p:cNvSpPr txBox="1"/>
          <p:nvPr/>
        </p:nvSpPr>
        <p:spPr>
          <a:xfrm>
            <a:off x="8194090" y="4231278"/>
            <a:ext cx="3284738" cy="830997"/>
          </a:xfrm>
          <a:prstGeom prst="rect">
            <a:avLst/>
          </a:prstGeom>
          <a:noFill/>
        </p:spPr>
        <p:txBody>
          <a:bodyPr wrap="square">
            <a:spAutoFit/>
          </a:bodyPr>
          <a:lstStyle/>
          <a:p>
            <a:pPr marL="0" indent="0">
              <a:buNone/>
            </a:pPr>
            <a:r>
              <a:rPr lang="es-ES_tradnl" sz="1600" b="1">
                <a:solidFill>
                  <a:schemeClr val="bg1"/>
                </a:solidFill>
                <a:latin typeface="Arial" panose="020B0604020202020204" pitchFamily="34" charset="0"/>
                <a:ea typeface="Calibri" panose="020F0502020204030204" pitchFamily="34" charset="0"/>
                <a:cs typeface="Arial" panose="020B0604020202020204" pitchFamily="34" charset="0"/>
              </a:rPr>
              <a:t>¿Cómo adaptar la comunicación a cada menor?</a:t>
            </a:r>
          </a:p>
          <a:p>
            <a:pPr marL="0" indent="0">
              <a:buNone/>
            </a:pPr>
            <a:r>
              <a:rPr lang="es-ES_tradnl" sz="1600" i="1">
                <a:solidFill>
                  <a:schemeClr val="bg1"/>
                </a:solidFill>
                <a:latin typeface="Arial" panose="020B0604020202020204" pitchFamily="34" charset="0"/>
                <a:ea typeface="Calibri" panose="020F0502020204030204" pitchFamily="34" charset="0"/>
                <a:cs typeface="Arial" panose="020B0604020202020204" pitchFamily="34" charset="0"/>
              </a:rPr>
              <a:t>2 horas</a:t>
            </a:r>
            <a:endParaRPr lang="es-ES_tradnl" sz="1600" i="1">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733F3946-B216-415C-9730-A510A95A13CA}"/>
              </a:ext>
            </a:extLst>
          </p:cNvPr>
          <p:cNvSpPr txBox="1"/>
          <p:nvPr/>
        </p:nvSpPr>
        <p:spPr>
          <a:xfrm>
            <a:off x="6220286" y="2064396"/>
            <a:ext cx="1349407" cy="338554"/>
          </a:xfrm>
          <a:prstGeom prst="rect">
            <a:avLst/>
          </a:prstGeom>
          <a:noFill/>
        </p:spPr>
        <p:txBody>
          <a:bodyPr wrap="square">
            <a:spAutoFit/>
          </a:bodyPr>
          <a:lstStyle/>
          <a:p>
            <a:pPr marL="0" indent="0" algn="r">
              <a:buNone/>
            </a:pPr>
            <a:r>
              <a:rPr lang="es-ES_tradnl" sz="1600" b="1">
                <a:solidFill>
                  <a:schemeClr val="bg1"/>
                </a:solidFill>
                <a:latin typeface="Arial" panose="020B0604020202020204" pitchFamily="34" charset="0"/>
                <a:ea typeface="Calibri" panose="020F0502020204030204" pitchFamily="34" charset="0"/>
                <a:cs typeface="Arial" panose="020B0604020202020204" pitchFamily="34" charset="0"/>
              </a:rPr>
              <a:t>Pausa</a:t>
            </a:r>
            <a:endParaRPr lang="es-ES_tradnl" sz="1600" b="1" i="1">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176BB8F9-C123-4183-92A9-C60157A708DC}"/>
              </a:ext>
            </a:extLst>
          </p:cNvPr>
          <p:cNvSpPr txBox="1"/>
          <p:nvPr/>
        </p:nvSpPr>
        <p:spPr>
          <a:xfrm>
            <a:off x="8194090" y="1160722"/>
            <a:ext cx="3284738" cy="1077218"/>
          </a:xfrm>
          <a:prstGeom prst="rect">
            <a:avLst/>
          </a:prstGeom>
          <a:noFill/>
        </p:spPr>
        <p:txBody>
          <a:bodyPr wrap="square">
            <a:spAutoFit/>
          </a:bodyPr>
          <a:lstStyle/>
          <a:p>
            <a:pPr marL="0" indent="0">
              <a:buNone/>
            </a:pPr>
            <a:r>
              <a:rPr lang="es-ES_tradnl" sz="1600" b="1" dirty="0">
                <a:solidFill>
                  <a:schemeClr val="bg1"/>
                </a:solidFill>
                <a:latin typeface="Arial" panose="020B0604020202020204" pitchFamily="34" charset="0"/>
                <a:ea typeface="Calibri" panose="020F0502020204030204" pitchFamily="34" charset="0"/>
                <a:cs typeface="Arial" panose="020B0604020202020204" pitchFamily="34" charset="0"/>
              </a:rPr>
              <a:t>¿Qué deben tener en cuenta los/as asistentes sociales antes de reunirse con un menor?</a:t>
            </a:r>
          </a:p>
          <a:p>
            <a:pPr marL="0" indent="0">
              <a:buNone/>
            </a:pPr>
            <a:r>
              <a:rPr lang="es-ES_tradnl" sz="16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1 hora </a:t>
            </a:r>
          </a:p>
        </p:txBody>
      </p:sp>
      <p:sp>
        <p:nvSpPr>
          <p:cNvPr id="19" name="TextBox 18">
            <a:extLst>
              <a:ext uri="{FF2B5EF4-FFF2-40B4-BE49-F238E27FC236}">
                <a16:creationId xmlns:a16="http://schemas.microsoft.com/office/drawing/2014/main" id="{E1ED7D59-DD7D-4D01-8768-ED10E5D40571}"/>
              </a:ext>
            </a:extLst>
          </p:cNvPr>
          <p:cNvSpPr txBox="1"/>
          <p:nvPr/>
        </p:nvSpPr>
        <p:spPr>
          <a:xfrm>
            <a:off x="6220286" y="3671972"/>
            <a:ext cx="1349407" cy="338554"/>
          </a:xfrm>
          <a:prstGeom prst="rect">
            <a:avLst/>
          </a:prstGeom>
          <a:noFill/>
        </p:spPr>
        <p:txBody>
          <a:bodyPr wrap="square">
            <a:spAutoFit/>
          </a:bodyPr>
          <a:lstStyle/>
          <a:p>
            <a:pPr marL="0" indent="0" algn="r">
              <a:buNone/>
            </a:pPr>
            <a:r>
              <a:rPr lang="es-ES_tradnl" sz="1600" b="1">
                <a:solidFill>
                  <a:schemeClr val="bg1"/>
                </a:solidFill>
                <a:latin typeface="Arial" panose="020B0604020202020204" pitchFamily="34" charset="0"/>
                <a:ea typeface="Calibri" panose="020F0502020204030204" pitchFamily="34" charset="0"/>
                <a:cs typeface="Arial" panose="020B0604020202020204" pitchFamily="34" charset="0"/>
              </a:rPr>
              <a:t>Almuerzo</a:t>
            </a:r>
            <a:endParaRPr lang="es-ES_tradnl" sz="1600" b="1" i="1">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D7CB6E16-976A-46E5-817B-4B58ED997934}"/>
              </a:ext>
            </a:extLst>
          </p:cNvPr>
          <p:cNvSpPr txBox="1"/>
          <p:nvPr/>
        </p:nvSpPr>
        <p:spPr>
          <a:xfrm>
            <a:off x="8194089" y="2619763"/>
            <a:ext cx="3426387" cy="830997"/>
          </a:xfrm>
          <a:prstGeom prst="rect">
            <a:avLst/>
          </a:prstGeom>
          <a:noFill/>
        </p:spPr>
        <p:txBody>
          <a:bodyPr wrap="square">
            <a:spAutoFit/>
          </a:bodyPr>
          <a:lstStyle/>
          <a:p>
            <a:pPr marL="0" indent="0">
              <a:buNone/>
            </a:pPr>
            <a:r>
              <a:rPr lang="es-ES_tradnl" sz="1600" b="1" dirty="0">
                <a:solidFill>
                  <a:schemeClr val="bg1"/>
                </a:solidFill>
                <a:latin typeface="Arial" panose="020B0604020202020204" pitchFamily="34" charset="0"/>
                <a:ea typeface="Calibri" panose="020F0502020204030204" pitchFamily="34" charset="0"/>
                <a:cs typeface="Arial" panose="020B0604020202020204" pitchFamily="34" charset="0"/>
              </a:rPr>
              <a:t>¿Qué técnicas de comunicación puedo utilizar? </a:t>
            </a:r>
          </a:p>
          <a:p>
            <a:pPr marL="0" indent="0">
              <a:buNone/>
            </a:pPr>
            <a:r>
              <a:rPr lang="es-ES_tradnl" sz="1600" i="1" dirty="0">
                <a:solidFill>
                  <a:schemeClr val="bg1"/>
                </a:solidFill>
                <a:latin typeface="Arial" panose="020B0604020202020204" pitchFamily="34" charset="0"/>
                <a:ea typeface="Calibri" panose="020F0502020204030204" pitchFamily="34" charset="0"/>
                <a:cs typeface="Arial" panose="020B0604020202020204" pitchFamily="34" charset="0"/>
              </a:rPr>
              <a:t>2 horas 30 minutos</a:t>
            </a:r>
            <a:endParaRPr lang="es-ES_tradnl" sz="1600"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9638F6D1-0A37-4F47-96E4-AEF2CAFF1F80}"/>
              </a:ext>
            </a:extLst>
          </p:cNvPr>
          <p:cNvSpPr txBox="1"/>
          <p:nvPr/>
        </p:nvSpPr>
        <p:spPr>
          <a:xfrm>
            <a:off x="6234142" y="5279548"/>
            <a:ext cx="1349407" cy="338554"/>
          </a:xfrm>
          <a:prstGeom prst="rect">
            <a:avLst/>
          </a:prstGeom>
          <a:noFill/>
        </p:spPr>
        <p:txBody>
          <a:bodyPr wrap="square">
            <a:spAutoFit/>
          </a:bodyPr>
          <a:lstStyle/>
          <a:p>
            <a:pPr marL="0" indent="0" algn="r">
              <a:buNone/>
            </a:pPr>
            <a:r>
              <a:rPr lang="es-ES_tradnl" sz="1600" b="1">
                <a:solidFill>
                  <a:schemeClr val="bg1"/>
                </a:solidFill>
                <a:latin typeface="Arial" panose="020B0604020202020204" pitchFamily="34" charset="0"/>
                <a:ea typeface="Calibri" panose="020F0502020204030204" pitchFamily="34" charset="0"/>
                <a:cs typeface="Arial" panose="020B0604020202020204" pitchFamily="34" charset="0"/>
              </a:rPr>
              <a:t>Pausa</a:t>
            </a:r>
            <a:endParaRPr lang="es-ES_tradnl" sz="1600" b="1" i="1">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AE311838-E39D-459A-A218-83E02F1EE356}"/>
              </a:ext>
            </a:extLst>
          </p:cNvPr>
          <p:cNvSpPr txBox="1"/>
          <p:nvPr/>
        </p:nvSpPr>
        <p:spPr>
          <a:xfrm>
            <a:off x="8194090" y="5935354"/>
            <a:ext cx="3224991" cy="584775"/>
          </a:xfrm>
          <a:prstGeom prst="rect">
            <a:avLst/>
          </a:prstGeom>
          <a:noFill/>
        </p:spPr>
        <p:txBody>
          <a:bodyPr wrap="square">
            <a:spAutoFit/>
          </a:bodyPr>
          <a:lstStyle/>
          <a:p>
            <a:pPr marL="0" indent="0">
              <a:buNone/>
            </a:pPr>
            <a:r>
              <a:rPr lang="es-ES_tradnl" sz="1600" b="1">
                <a:solidFill>
                  <a:schemeClr val="bg1"/>
                </a:solidFill>
                <a:latin typeface="Arial" panose="020B0604020202020204" pitchFamily="34" charset="0"/>
                <a:ea typeface="Calibri" panose="020F0502020204030204" pitchFamily="34" charset="0"/>
                <a:cs typeface="Arial" panose="020B0604020202020204" pitchFamily="34" charset="0"/>
              </a:rPr>
              <a:t>Cierre</a:t>
            </a:r>
          </a:p>
          <a:p>
            <a:pPr marL="0" indent="0">
              <a:buNone/>
            </a:pPr>
            <a:r>
              <a:rPr lang="es-ES_tradnl" sz="1600" i="1">
                <a:solidFill>
                  <a:schemeClr val="bg1"/>
                </a:solidFill>
                <a:effectLst/>
                <a:latin typeface="Arial" panose="020B0604020202020204" pitchFamily="34" charset="0"/>
                <a:ea typeface="Calibri" panose="020F0502020204030204" pitchFamily="34" charset="0"/>
                <a:cs typeface="Arial" panose="020B0604020202020204" pitchFamily="34" charset="0"/>
              </a:rPr>
              <a:t>30 minutos</a:t>
            </a:r>
          </a:p>
        </p:txBody>
      </p:sp>
      <p:sp>
        <p:nvSpPr>
          <p:cNvPr id="25" name="Hexagon 24">
            <a:extLst>
              <a:ext uri="{FF2B5EF4-FFF2-40B4-BE49-F238E27FC236}">
                <a16:creationId xmlns:a16="http://schemas.microsoft.com/office/drawing/2014/main" id="{37D81114-568C-4AAA-9976-2EB696817307}"/>
              </a:ext>
            </a:extLst>
          </p:cNvPr>
          <p:cNvSpPr/>
          <p:nvPr/>
        </p:nvSpPr>
        <p:spPr>
          <a:xfrm rot="1782986">
            <a:off x="7743967" y="480284"/>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6" name="Hexagon 25">
            <a:extLst>
              <a:ext uri="{FF2B5EF4-FFF2-40B4-BE49-F238E27FC236}">
                <a16:creationId xmlns:a16="http://schemas.microsoft.com/office/drawing/2014/main" id="{F0ED0933-38E5-4291-92C0-36AAF9EA44E0}"/>
              </a:ext>
            </a:extLst>
          </p:cNvPr>
          <p:cNvSpPr/>
          <p:nvPr/>
        </p:nvSpPr>
        <p:spPr>
          <a:xfrm rot="1782986">
            <a:off x="7739846" y="1284652"/>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7" name="Hexagon 26">
            <a:extLst>
              <a:ext uri="{FF2B5EF4-FFF2-40B4-BE49-F238E27FC236}">
                <a16:creationId xmlns:a16="http://schemas.microsoft.com/office/drawing/2014/main" id="{5CC97698-DC01-431C-AEDD-1668768F0EEE}"/>
              </a:ext>
            </a:extLst>
          </p:cNvPr>
          <p:cNvSpPr/>
          <p:nvPr/>
        </p:nvSpPr>
        <p:spPr>
          <a:xfrm rot="1782986">
            <a:off x="7743966" y="2089020"/>
            <a:ext cx="335595" cy="289306"/>
          </a:xfrm>
          <a:prstGeom prst="hexagon">
            <a:avLst>
              <a:gd name="adj" fmla="val 28965"/>
              <a:gd name="vf" fmla="val 115470"/>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8" name="Hexagon 27">
            <a:extLst>
              <a:ext uri="{FF2B5EF4-FFF2-40B4-BE49-F238E27FC236}">
                <a16:creationId xmlns:a16="http://schemas.microsoft.com/office/drawing/2014/main" id="{BA5B85DC-E1FF-4A6D-8A92-F746BD9463B7}"/>
              </a:ext>
            </a:extLst>
          </p:cNvPr>
          <p:cNvSpPr/>
          <p:nvPr/>
        </p:nvSpPr>
        <p:spPr>
          <a:xfrm rot="1782986">
            <a:off x="7739846" y="2893388"/>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9" name="Hexagon 28">
            <a:extLst>
              <a:ext uri="{FF2B5EF4-FFF2-40B4-BE49-F238E27FC236}">
                <a16:creationId xmlns:a16="http://schemas.microsoft.com/office/drawing/2014/main" id="{6E790813-CBBC-4F6E-8474-FED90FEA223A}"/>
              </a:ext>
            </a:extLst>
          </p:cNvPr>
          <p:cNvSpPr/>
          <p:nvPr/>
        </p:nvSpPr>
        <p:spPr>
          <a:xfrm rot="1782986">
            <a:off x="7743967" y="3697756"/>
            <a:ext cx="335595" cy="289306"/>
          </a:xfrm>
          <a:prstGeom prst="hexagon">
            <a:avLst>
              <a:gd name="adj" fmla="val 28965"/>
              <a:gd name="vf" fmla="val 115470"/>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0" name="Hexagon 29">
            <a:extLst>
              <a:ext uri="{FF2B5EF4-FFF2-40B4-BE49-F238E27FC236}">
                <a16:creationId xmlns:a16="http://schemas.microsoft.com/office/drawing/2014/main" id="{23D8AA94-FFBD-4F15-A021-C7F67B4A9317}"/>
              </a:ext>
            </a:extLst>
          </p:cNvPr>
          <p:cNvSpPr/>
          <p:nvPr/>
        </p:nvSpPr>
        <p:spPr>
          <a:xfrm rot="1782986">
            <a:off x="7743968" y="4502124"/>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1" name="Hexagon 30">
            <a:extLst>
              <a:ext uri="{FF2B5EF4-FFF2-40B4-BE49-F238E27FC236}">
                <a16:creationId xmlns:a16="http://schemas.microsoft.com/office/drawing/2014/main" id="{1A21B561-6CC5-4F29-9E34-644CC16CF189}"/>
              </a:ext>
            </a:extLst>
          </p:cNvPr>
          <p:cNvSpPr/>
          <p:nvPr/>
        </p:nvSpPr>
        <p:spPr>
          <a:xfrm rot="1782986">
            <a:off x="7743967" y="5306492"/>
            <a:ext cx="335595" cy="289306"/>
          </a:xfrm>
          <a:prstGeom prst="hexagon">
            <a:avLst>
              <a:gd name="adj" fmla="val 28965"/>
              <a:gd name="vf" fmla="val 115470"/>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3" name="Hexagon 32">
            <a:extLst>
              <a:ext uri="{FF2B5EF4-FFF2-40B4-BE49-F238E27FC236}">
                <a16:creationId xmlns:a16="http://schemas.microsoft.com/office/drawing/2014/main" id="{7FB9D514-CF6E-41F3-A7D1-DE079B808ACA}"/>
              </a:ext>
            </a:extLst>
          </p:cNvPr>
          <p:cNvSpPr/>
          <p:nvPr/>
        </p:nvSpPr>
        <p:spPr>
          <a:xfrm rot="1782986">
            <a:off x="7743967" y="6110860"/>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0" name="Title 9">
            <a:extLst>
              <a:ext uri="{FF2B5EF4-FFF2-40B4-BE49-F238E27FC236}">
                <a16:creationId xmlns:a16="http://schemas.microsoft.com/office/drawing/2014/main" id="{C9F12A12-33F9-440D-9B94-7A07623AD3C3}"/>
              </a:ext>
            </a:extLst>
          </p:cNvPr>
          <p:cNvSpPr>
            <a:spLocks noGrp="1"/>
          </p:cNvSpPr>
          <p:nvPr>
            <p:ph type="title"/>
          </p:nvPr>
        </p:nvSpPr>
        <p:spPr>
          <a:xfrm>
            <a:off x="1028453" y="3198461"/>
            <a:ext cx="4015311" cy="562168"/>
          </a:xfrm>
        </p:spPr>
        <p:txBody>
          <a:bodyPr/>
          <a:lstStyle/>
          <a:p>
            <a:r>
              <a:rPr lang="es-ES_tradnl"/>
              <a:t>Agenda</a:t>
            </a:r>
          </a:p>
        </p:txBody>
      </p:sp>
    </p:spTree>
    <p:extLst>
      <p:ext uri="{BB962C8B-B14F-4D97-AF65-F5344CB8AC3E}">
        <p14:creationId xmlns:p14="http://schemas.microsoft.com/office/powerpoint/2010/main" val="30905564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20A06-D2CE-9F4F-4EB2-3B4FFE1C42C2}"/>
              </a:ext>
            </a:extLst>
          </p:cNvPr>
          <p:cNvSpPr>
            <a:spLocks noGrp="1"/>
          </p:cNvSpPr>
          <p:nvPr>
            <p:ph type="title"/>
          </p:nvPr>
        </p:nvSpPr>
        <p:spPr/>
        <p:txBody>
          <a:bodyPr/>
          <a:lstStyle/>
          <a:p>
            <a:r>
              <a:rPr lang="es-ES_tradnl"/>
              <a:t>Debate general</a:t>
            </a:r>
          </a:p>
        </p:txBody>
      </p:sp>
      <p:sp>
        <p:nvSpPr>
          <p:cNvPr id="4" name="Rectangle 3">
            <a:extLst>
              <a:ext uri="{FF2B5EF4-FFF2-40B4-BE49-F238E27FC236}">
                <a16:creationId xmlns:a16="http://schemas.microsoft.com/office/drawing/2014/main" id="{4D93D22D-FB97-0F71-EDA9-70C82D549C62}"/>
              </a:ext>
            </a:extLst>
          </p:cNvPr>
          <p:cNvSpPr/>
          <p:nvPr/>
        </p:nvSpPr>
        <p:spPr>
          <a:xfrm>
            <a:off x="5493897" y="1469472"/>
            <a:ext cx="5754114" cy="4563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4000" b="1" dirty="0">
                <a:solidFill>
                  <a:schemeClr val="tx1"/>
                </a:solidFill>
                <a:latin typeface="Arial" panose="020B0604020202020204" pitchFamily="34" charset="0"/>
                <a:cs typeface="Arial" panose="020B0604020202020204" pitchFamily="34" charset="0"/>
              </a:rPr>
              <a:t>¿Qué ejemplos tenemos de adaptaciones de la comunicación en función del sexo o a la cultura del menor?</a:t>
            </a:r>
          </a:p>
        </p:txBody>
      </p:sp>
      <p:grpSp>
        <p:nvGrpSpPr>
          <p:cNvPr id="10" name="Group 9">
            <a:extLst>
              <a:ext uri="{FF2B5EF4-FFF2-40B4-BE49-F238E27FC236}">
                <a16:creationId xmlns:a16="http://schemas.microsoft.com/office/drawing/2014/main" id="{910670E7-995B-F91D-E8F8-61F87F0CBEB9}"/>
              </a:ext>
            </a:extLst>
          </p:cNvPr>
          <p:cNvGrpSpPr/>
          <p:nvPr/>
        </p:nvGrpSpPr>
        <p:grpSpPr>
          <a:xfrm>
            <a:off x="1117683" y="2194390"/>
            <a:ext cx="3415887" cy="2678824"/>
            <a:chOff x="1117683" y="2194390"/>
            <a:chExt cx="3415887" cy="2678824"/>
          </a:xfrm>
          <a:solidFill>
            <a:schemeClr val="accent3">
              <a:lumMod val="75000"/>
            </a:schemeClr>
          </a:solidFill>
        </p:grpSpPr>
        <p:sp>
          <p:nvSpPr>
            <p:cNvPr id="7" name="Speech Bubble: Rectangle with Corners Rounded 6">
              <a:extLst>
                <a:ext uri="{FF2B5EF4-FFF2-40B4-BE49-F238E27FC236}">
                  <a16:creationId xmlns:a16="http://schemas.microsoft.com/office/drawing/2014/main" id="{C09D03BA-A93A-5802-5CA1-52375EC20664}"/>
                </a:ext>
              </a:extLst>
            </p:cNvPr>
            <p:cNvSpPr/>
            <p:nvPr/>
          </p:nvSpPr>
          <p:spPr>
            <a:xfrm>
              <a:off x="1117683" y="2194390"/>
              <a:ext cx="1792248" cy="1200806"/>
            </a:xfrm>
            <a:prstGeom prst="wedgeRoundRectCallout">
              <a:avLst>
                <a:gd name="adj1" fmla="val 19938"/>
                <a:gd name="adj2" fmla="val 69216"/>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8" name="Speech Bubble: Rectangle with Corners Rounded 7">
              <a:extLst>
                <a:ext uri="{FF2B5EF4-FFF2-40B4-BE49-F238E27FC236}">
                  <a16:creationId xmlns:a16="http://schemas.microsoft.com/office/drawing/2014/main" id="{2DA1C411-FD3C-CFB4-E6B8-E6001EAE6D96}"/>
                </a:ext>
              </a:extLst>
            </p:cNvPr>
            <p:cNvSpPr/>
            <p:nvPr/>
          </p:nvSpPr>
          <p:spPr>
            <a:xfrm>
              <a:off x="3240911" y="3671195"/>
              <a:ext cx="1292659" cy="866081"/>
            </a:xfrm>
            <a:prstGeom prst="wedgeRoundRectCallout">
              <a:avLst>
                <a:gd name="adj1" fmla="val -20501"/>
                <a:gd name="adj2" fmla="val 64241"/>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9" name="Speech Bubble: Rectangle with Corners Rounded 8">
              <a:extLst>
                <a:ext uri="{FF2B5EF4-FFF2-40B4-BE49-F238E27FC236}">
                  <a16:creationId xmlns:a16="http://schemas.microsoft.com/office/drawing/2014/main" id="{19B5C023-DA0A-0764-DF3C-AFA3DB2259D9}"/>
                </a:ext>
              </a:extLst>
            </p:cNvPr>
            <p:cNvSpPr/>
            <p:nvPr/>
          </p:nvSpPr>
          <p:spPr>
            <a:xfrm>
              <a:off x="1747778" y="4229639"/>
              <a:ext cx="1097717" cy="643575"/>
            </a:xfrm>
            <a:prstGeom prst="wedgeRoundRectCallout">
              <a:avLst>
                <a:gd name="adj1" fmla="val -20501"/>
                <a:gd name="adj2" fmla="val 84025"/>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7865576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20A06-D2CE-9F4F-4EB2-3B4FFE1C42C2}"/>
              </a:ext>
            </a:extLst>
          </p:cNvPr>
          <p:cNvSpPr>
            <a:spLocks noGrp="1"/>
          </p:cNvSpPr>
          <p:nvPr>
            <p:ph type="title"/>
          </p:nvPr>
        </p:nvSpPr>
        <p:spPr/>
        <p:txBody>
          <a:bodyPr/>
          <a:lstStyle/>
          <a:p>
            <a:r>
              <a:rPr lang="es-ES_tradnl"/>
              <a:t>Debate general</a:t>
            </a:r>
          </a:p>
        </p:txBody>
      </p:sp>
      <p:sp>
        <p:nvSpPr>
          <p:cNvPr id="4" name="Rectangle 3">
            <a:extLst>
              <a:ext uri="{FF2B5EF4-FFF2-40B4-BE49-F238E27FC236}">
                <a16:creationId xmlns:a16="http://schemas.microsoft.com/office/drawing/2014/main" id="{4D93D22D-FB97-0F71-EDA9-70C82D549C62}"/>
              </a:ext>
            </a:extLst>
          </p:cNvPr>
          <p:cNvSpPr/>
          <p:nvPr/>
        </p:nvSpPr>
        <p:spPr>
          <a:xfrm>
            <a:off x="5493897" y="1469472"/>
            <a:ext cx="5754114" cy="4563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4000" b="1">
                <a:solidFill>
                  <a:schemeClr val="tx1"/>
                </a:solidFill>
                <a:latin typeface="Arial" panose="020B0604020202020204" pitchFamily="34" charset="0"/>
                <a:cs typeface="Arial" panose="020B0604020202020204" pitchFamily="34" charset="0"/>
              </a:rPr>
              <a:t>¿Qué ejemplos tenemos de adaptaciones en la comunicación en función de la edad y las capacidades del menor?</a:t>
            </a:r>
          </a:p>
        </p:txBody>
      </p:sp>
      <p:grpSp>
        <p:nvGrpSpPr>
          <p:cNvPr id="10" name="Group 9">
            <a:extLst>
              <a:ext uri="{FF2B5EF4-FFF2-40B4-BE49-F238E27FC236}">
                <a16:creationId xmlns:a16="http://schemas.microsoft.com/office/drawing/2014/main" id="{910670E7-995B-F91D-E8F8-61F87F0CBEB9}"/>
              </a:ext>
            </a:extLst>
          </p:cNvPr>
          <p:cNvGrpSpPr/>
          <p:nvPr/>
        </p:nvGrpSpPr>
        <p:grpSpPr>
          <a:xfrm>
            <a:off x="1117683" y="2194390"/>
            <a:ext cx="3415887" cy="2678824"/>
            <a:chOff x="1117683" y="2194390"/>
            <a:chExt cx="3415887" cy="2678824"/>
          </a:xfrm>
          <a:solidFill>
            <a:schemeClr val="accent3">
              <a:lumMod val="75000"/>
            </a:schemeClr>
          </a:solidFill>
        </p:grpSpPr>
        <p:sp>
          <p:nvSpPr>
            <p:cNvPr id="7" name="Speech Bubble: Rectangle with Corners Rounded 6">
              <a:extLst>
                <a:ext uri="{FF2B5EF4-FFF2-40B4-BE49-F238E27FC236}">
                  <a16:creationId xmlns:a16="http://schemas.microsoft.com/office/drawing/2014/main" id="{C09D03BA-A93A-5802-5CA1-52375EC20664}"/>
                </a:ext>
              </a:extLst>
            </p:cNvPr>
            <p:cNvSpPr/>
            <p:nvPr/>
          </p:nvSpPr>
          <p:spPr>
            <a:xfrm>
              <a:off x="1117683" y="2194390"/>
              <a:ext cx="1792248" cy="1200806"/>
            </a:xfrm>
            <a:prstGeom prst="wedgeRoundRectCallout">
              <a:avLst>
                <a:gd name="adj1" fmla="val 19938"/>
                <a:gd name="adj2" fmla="val 69216"/>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Speech Bubble: Rectangle with Corners Rounded 7">
              <a:extLst>
                <a:ext uri="{FF2B5EF4-FFF2-40B4-BE49-F238E27FC236}">
                  <a16:creationId xmlns:a16="http://schemas.microsoft.com/office/drawing/2014/main" id="{2DA1C411-FD3C-CFB4-E6B8-E6001EAE6D96}"/>
                </a:ext>
              </a:extLst>
            </p:cNvPr>
            <p:cNvSpPr/>
            <p:nvPr/>
          </p:nvSpPr>
          <p:spPr>
            <a:xfrm>
              <a:off x="3240911" y="3671195"/>
              <a:ext cx="1292659" cy="866081"/>
            </a:xfrm>
            <a:prstGeom prst="wedgeRoundRectCallout">
              <a:avLst>
                <a:gd name="adj1" fmla="val -20501"/>
                <a:gd name="adj2" fmla="val 64241"/>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Speech Bubble: Rectangle with Corners Rounded 8">
              <a:extLst>
                <a:ext uri="{FF2B5EF4-FFF2-40B4-BE49-F238E27FC236}">
                  <a16:creationId xmlns:a16="http://schemas.microsoft.com/office/drawing/2014/main" id="{19B5C023-DA0A-0764-DF3C-AFA3DB2259D9}"/>
                </a:ext>
              </a:extLst>
            </p:cNvPr>
            <p:cNvSpPr/>
            <p:nvPr/>
          </p:nvSpPr>
          <p:spPr>
            <a:xfrm>
              <a:off x="1747778" y="4229639"/>
              <a:ext cx="1097717" cy="643575"/>
            </a:xfrm>
            <a:prstGeom prst="wedgeRoundRectCallout">
              <a:avLst>
                <a:gd name="adj1" fmla="val -20501"/>
                <a:gd name="adj2" fmla="val 84025"/>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Tree>
    <p:extLst>
      <p:ext uri="{BB962C8B-B14F-4D97-AF65-F5344CB8AC3E}">
        <p14:creationId xmlns:p14="http://schemas.microsoft.com/office/powerpoint/2010/main" val="26913385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normAutofit/>
          </a:bodyPr>
          <a:lstStyle/>
          <a:p>
            <a:r>
              <a:rPr lang="es-ES_tradnl"/>
              <a:t>Edad y etapa de desarrollo</a:t>
            </a:r>
          </a:p>
        </p:txBody>
      </p:sp>
      <p:grpSp>
        <p:nvGrpSpPr>
          <p:cNvPr id="3" name="Group 2">
            <a:extLst>
              <a:ext uri="{FF2B5EF4-FFF2-40B4-BE49-F238E27FC236}">
                <a16:creationId xmlns:a16="http://schemas.microsoft.com/office/drawing/2014/main" id="{566D05A4-60AF-59BE-F259-9FFBAF320EE4}"/>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C76F35C9-3795-521E-712E-0B0D4DF74F3A}"/>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12" name="Group 11">
              <a:extLst>
                <a:ext uri="{FF2B5EF4-FFF2-40B4-BE49-F238E27FC236}">
                  <a16:creationId xmlns:a16="http://schemas.microsoft.com/office/drawing/2014/main" id="{F3090E29-CD2F-6BE4-9D68-C0ACDFAFEABF}"/>
                </a:ext>
              </a:extLst>
            </p:cNvPr>
            <p:cNvGrpSpPr/>
            <p:nvPr/>
          </p:nvGrpSpPr>
          <p:grpSpPr>
            <a:xfrm>
              <a:off x="10741851" y="707024"/>
              <a:ext cx="562136" cy="634675"/>
              <a:chOff x="760175" y="830141"/>
              <a:chExt cx="867619" cy="979580"/>
            </a:xfrm>
          </p:grpSpPr>
          <p:sp>
            <p:nvSpPr>
              <p:cNvPr id="13" name="Rectangle 12">
                <a:extLst>
                  <a:ext uri="{FF2B5EF4-FFF2-40B4-BE49-F238E27FC236}">
                    <a16:creationId xmlns:a16="http://schemas.microsoft.com/office/drawing/2014/main" id="{953FD90B-332F-27E1-CDC7-D524B000A397}"/>
                  </a:ext>
                </a:extLst>
              </p:cNvPr>
              <p:cNvSpPr/>
              <p:nvPr/>
            </p:nvSpPr>
            <p:spPr>
              <a:xfrm>
                <a:off x="864636" y="830141"/>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600" b="1">
                    <a:latin typeface="Arial" panose="020B0604020202020204" pitchFamily="34" charset="0"/>
                    <a:cs typeface="Arial" panose="020B0604020202020204" pitchFamily="34" charset="0"/>
                  </a:rPr>
                  <a:t>13</a:t>
                </a:r>
              </a:p>
            </p:txBody>
          </p:sp>
          <p:sp>
            <p:nvSpPr>
              <p:cNvPr id="14" name="Rectangle 13">
                <a:extLst>
                  <a:ext uri="{FF2B5EF4-FFF2-40B4-BE49-F238E27FC236}">
                    <a16:creationId xmlns:a16="http://schemas.microsoft.com/office/drawing/2014/main" id="{DCD00AF1-13B3-F2AC-D15F-D202B67D4AAC}"/>
                  </a:ext>
                </a:extLst>
              </p:cNvPr>
              <p:cNvSpPr/>
              <p:nvPr/>
            </p:nvSpPr>
            <p:spPr>
              <a:xfrm>
                <a:off x="760175" y="830143"/>
                <a:ext cx="149292" cy="979578"/>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sp>
        <p:nvSpPr>
          <p:cNvPr id="41" name="Rectangle 40">
            <a:extLst>
              <a:ext uri="{FF2B5EF4-FFF2-40B4-BE49-F238E27FC236}">
                <a16:creationId xmlns:a16="http://schemas.microsoft.com/office/drawing/2014/main" id="{19FC5083-2B34-715B-5B75-F50D335C1F05}"/>
              </a:ext>
            </a:extLst>
          </p:cNvPr>
          <p:cNvSpPr/>
          <p:nvPr/>
        </p:nvSpPr>
        <p:spPr>
          <a:xfrm>
            <a:off x="9190208" y="2309597"/>
            <a:ext cx="1583761" cy="256848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2" name="Rectangle 41">
            <a:extLst>
              <a:ext uri="{FF2B5EF4-FFF2-40B4-BE49-F238E27FC236}">
                <a16:creationId xmlns:a16="http://schemas.microsoft.com/office/drawing/2014/main" id="{DDD1649E-8108-33A9-BDDF-B50A880155D3}"/>
              </a:ext>
            </a:extLst>
          </p:cNvPr>
          <p:cNvSpPr/>
          <p:nvPr/>
        </p:nvSpPr>
        <p:spPr>
          <a:xfrm>
            <a:off x="7324806" y="2309597"/>
            <a:ext cx="1736806" cy="256848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3" name="Rectangle 42">
            <a:extLst>
              <a:ext uri="{FF2B5EF4-FFF2-40B4-BE49-F238E27FC236}">
                <a16:creationId xmlns:a16="http://schemas.microsoft.com/office/drawing/2014/main" id="{981A90BA-4BB7-62CC-4CE6-8508D66DAC9D}"/>
              </a:ext>
            </a:extLst>
          </p:cNvPr>
          <p:cNvSpPr/>
          <p:nvPr/>
        </p:nvSpPr>
        <p:spPr>
          <a:xfrm>
            <a:off x="3754610" y="2309597"/>
            <a:ext cx="3449168" cy="256848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4" name="Rectangle 43">
            <a:extLst>
              <a:ext uri="{FF2B5EF4-FFF2-40B4-BE49-F238E27FC236}">
                <a16:creationId xmlns:a16="http://schemas.microsoft.com/office/drawing/2014/main" id="{654E3B0A-B15E-3FE7-1706-ECFDFF2BC688}"/>
              </a:ext>
            </a:extLst>
          </p:cNvPr>
          <p:cNvSpPr/>
          <p:nvPr/>
        </p:nvSpPr>
        <p:spPr>
          <a:xfrm>
            <a:off x="2441416" y="2309597"/>
            <a:ext cx="1192166" cy="256848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6" name="Rectangle 45">
            <a:extLst>
              <a:ext uri="{FF2B5EF4-FFF2-40B4-BE49-F238E27FC236}">
                <a16:creationId xmlns:a16="http://schemas.microsoft.com/office/drawing/2014/main" id="{A969C45F-5C14-59BA-EEFA-92EBCD310D46}"/>
              </a:ext>
            </a:extLst>
          </p:cNvPr>
          <p:cNvSpPr/>
          <p:nvPr/>
        </p:nvSpPr>
        <p:spPr>
          <a:xfrm>
            <a:off x="1449223" y="2309597"/>
            <a:ext cx="871165" cy="256848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7" name="Rectangle 46">
            <a:extLst>
              <a:ext uri="{FF2B5EF4-FFF2-40B4-BE49-F238E27FC236}">
                <a16:creationId xmlns:a16="http://schemas.microsoft.com/office/drawing/2014/main" id="{9A18953D-E845-DD06-0D8F-7D51AA005B2E}"/>
              </a:ext>
            </a:extLst>
          </p:cNvPr>
          <p:cNvSpPr/>
          <p:nvPr/>
        </p:nvSpPr>
        <p:spPr>
          <a:xfrm>
            <a:off x="822624" y="2339004"/>
            <a:ext cx="468435" cy="256848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cxnSp>
        <p:nvCxnSpPr>
          <p:cNvPr id="49" name="Straight Arrow Connector 48">
            <a:extLst>
              <a:ext uri="{FF2B5EF4-FFF2-40B4-BE49-F238E27FC236}">
                <a16:creationId xmlns:a16="http://schemas.microsoft.com/office/drawing/2014/main" id="{1943497F-7EF7-334C-4C2B-05AE4C86FD13}"/>
              </a:ext>
            </a:extLst>
          </p:cNvPr>
          <p:cNvCxnSpPr>
            <a:cxnSpLocks/>
          </p:cNvCxnSpPr>
          <p:nvPr/>
        </p:nvCxnSpPr>
        <p:spPr>
          <a:xfrm>
            <a:off x="1242995" y="2324300"/>
            <a:ext cx="10028733" cy="0"/>
          </a:xfrm>
          <a:prstGeom prst="straightConnector1">
            <a:avLst/>
          </a:prstGeom>
          <a:ln w="127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2" name="Oval 51">
            <a:extLst>
              <a:ext uri="{FF2B5EF4-FFF2-40B4-BE49-F238E27FC236}">
                <a16:creationId xmlns:a16="http://schemas.microsoft.com/office/drawing/2014/main" id="{6B182B1E-9BA7-E266-FCC6-5A62B5F4063F}"/>
              </a:ext>
            </a:extLst>
          </p:cNvPr>
          <p:cNvSpPr/>
          <p:nvPr/>
        </p:nvSpPr>
        <p:spPr>
          <a:xfrm>
            <a:off x="859760"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1</a:t>
            </a:r>
          </a:p>
        </p:txBody>
      </p:sp>
      <p:sp>
        <p:nvSpPr>
          <p:cNvPr id="53" name="Oval 52">
            <a:extLst>
              <a:ext uri="{FF2B5EF4-FFF2-40B4-BE49-F238E27FC236}">
                <a16:creationId xmlns:a16="http://schemas.microsoft.com/office/drawing/2014/main" id="{7F8EA01D-4512-6B9C-D995-48A9232E8407}"/>
              </a:ext>
            </a:extLst>
          </p:cNvPr>
          <p:cNvSpPr/>
          <p:nvPr/>
        </p:nvSpPr>
        <p:spPr>
          <a:xfrm>
            <a:off x="1454792"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2</a:t>
            </a:r>
          </a:p>
        </p:txBody>
      </p:sp>
      <p:sp>
        <p:nvSpPr>
          <p:cNvPr id="54" name="Oval 53">
            <a:extLst>
              <a:ext uri="{FF2B5EF4-FFF2-40B4-BE49-F238E27FC236}">
                <a16:creationId xmlns:a16="http://schemas.microsoft.com/office/drawing/2014/main" id="{8C4E3140-D379-3B32-CAA4-8CF8661C7E77}"/>
              </a:ext>
            </a:extLst>
          </p:cNvPr>
          <p:cNvSpPr/>
          <p:nvPr/>
        </p:nvSpPr>
        <p:spPr>
          <a:xfrm>
            <a:off x="2049824"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3</a:t>
            </a:r>
          </a:p>
        </p:txBody>
      </p:sp>
      <p:sp>
        <p:nvSpPr>
          <p:cNvPr id="55" name="Oval 54">
            <a:extLst>
              <a:ext uri="{FF2B5EF4-FFF2-40B4-BE49-F238E27FC236}">
                <a16:creationId xmlns:a16="http://schemas.microsoft.com/office/drawing/2014/main" id="{98D501F2-3294-96D6-128C-F5D678A19925}"/>
              </a:ext>
            </a:extLst>
          </p:cNvPr>
          <p:cNvSpPr/>
          <p:nvPr/>
        </p:nvSpPr>
        <p:spPr>
          <a:xfrm>
            <a:off x="2644856"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4</a:t>
            </a:r>
          </a:p>
        </p:txBody>
      </p:sp>
      <p:sp>
        <p:nvSpPr>
          <p:cNvPr id="56" name="Oval 55">
            <a:extLst>
              <a:ext uri="{FF2B5EF4-FFF2-40B4-BE49-F238E27FC236}">
                <a16:creationId xmlns:a16="http://schemas.microsoft.com/office/drawing/2014/main" id="{8F3283B1-BF84-BFA1-B7CF-DE0E1F43ECDC}"/>
              </a:ext>
            </a:extLst>
          </p:cNvPr>
          <p:cNvSpPr/>
          <p:nvPr/>
        </p:nvSpPr>
        <p:spPr>
          <a:xfrm>
            <a:off x="3239888"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5</a:t>
            </a:r>
          </a:p>
        </p:txBody>
      </p:sp>
      <p:sp>
        <p:nvSpPr>
          <p:cNvPr id="57" name="Oval 56">
            <a:extLst>
              <a:ext uri="{FF2B5EF4-FFF2-40B4-BE49-F238E27FC236}">
                <a16:creationId xmlns:a16="http://schemas.microsoft.com/office/drawing/2014/main" id="{B17194EF-5F8C-E9D0-B621-BEB1757D9B35}"/>
              </a:ext>
            </a:extLst>
          </p:cNvPr>
          <p:cNvSpPr/>
          <p:nvPr/>
        </p:nvSpPr>
        <p:spPr>
          <a:xfrm>
            <a:off x="3834920"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6</a:t>
            </a:r>
          </a:p>
        </p:txBody>
      </p:sp>
      <p:sp>
        <p:nvSpPr>
          <p:cNvPr id="58" name="Oval 57">
            <a:extLst>
              <a:ext uri="{FF2B5EF4-FFF2-40B4-BE49-F238E27FC236}">
                <a16:creationId xmlns:a16="http://schemas.microsoft.com/office/drawing/2014/main" id="{22FDC796-CC71-20C9-9C88-1588A6239AFD}"/>
              </a:ext>
            </a:extLst>
          </p:cNvPr>
          <p:cNvSpPr/>
          <p:nvPr/>
        </p:nvSpPr>
        <p:spPr>
          <a:xfrm>
            <a:off x="4429952"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7</a:t>
            </a:r>
          </a:p>
        </p:txBody>
      </p:sp>
      <p:sp>
        <p:nvSpPr>
          <p:cNvPr id="59" name="Oval 58">
            <a:extLst>
              <a:ext uri="{FF2B5EF4-FFF2-40B4-BE49-F238E27FC236}">
                <a16:creationId xmlns:a16="http://schemas.microsoft.com/office/drawing/2014/main" id="{DA8FB4A7-7A5C-DD3E-3FD5-860E8E988494}"/>
              </a:ext>
            </a:extLst>
          </p:cNvPr>
          <p:cNvSpPr/>
          <p:nvPr/>
        </p:nvSpPr>
        <p:spPr>
          <a:xfrm>
            <a:off x="5024984"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8</a:t>
            </a:r>
          </a:p>
        </p:txBody>
      </p:sp>
      <p:sp>
        <p:nvSpPr>
          <p:cNvPr id="60" name="Oval 59">
            <a:extLst>
              <a:ext uri="{FF2B5EF4-FFF2-40B4-BE49-F238E27FC236}">
                <a16:creationId xmlns:a16="http://schemas.microsoft.com/office/drawing/2014/main" id="{FFFDD3CA-D37C-57DE-7799-4FE727EA51EF}"/>
              </a:ext>
            </a:extLst>
          </p:cNvPr>
          <p:cNvSpPr/>
          <p:nvPr/>
        </p:nvSpPr>
        <p:spPr>
          <a:xfrm>
            <a:off x="5620016"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9</a:t>
            </a:r>
          </a:p>
        </p:txBody>
      </p:sp>
      <p:sp>
        <p:nvSpPr>
          <p:cNvPr id="61" name="Oval 60">
            <a:extLst>
              <a:ext uri="{FF2B5EF4-FFF2-40B4-BE49-F238E27FC236}">
                <a16:creationId xmlns:a16="http://schemas.microsoft.com/office/drawing/2014/main" id="{1865D73A-8657-E42C-17F6-A818F309BA3D}"/>
              </a:ext>
            </a:extLst>
          </p:cNvPr>
          <p:cNvSpPr/>
          <p:nvPr/>
        </p:nvSpPr>
        <p:spPr>
          <a:xfrm>
            <a:off x="6215048"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10</a:t>
            </a:r>
          </a:p>
        </p:txBody>
      </p:sp>
      <p:sp>
        <p:nvSpPr>
          <p:cNvPr id="62" name="Oval 61">
            <a:extLst>
              <a:ext uri="{FF2B5EF4-FFF2-40B4-BE49-F238E27FC236}">
                <a16:creationId xmlns:a16="http://schemas.microsoft.com/office/drawing/2014/main" id="{786B0984-5DB6-FBE2-A67F-AA4F57C03975}"/>
              </a:ext>
            </a:extLst>
          </p:cNvPr>
          <p:cNvSpPr/>
          <p:nvPr/>
        </p:nvSpPr>
        <p:spPr>
          <a:xfrm>
            <a:off x="6810080"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11</a:t>
            </a:r>
          </a:p>
        </p:txBody>
      </p:sp>
      <p:sp>
        <p:nvSpPr>
          <p:cNvPr id="63" name="Oval 62">
            <a:extLst>
              <a:ext uri="{FF2B5EF4-FFF2-40B4-BE49-F238E27FC236}">
                <a16:creationId xmlns:a16="http://schemas.microsoft.com/office/drawing/2014/main" id="{BD273B63-D532-E301-B033-2BDE95DE96F3}"/>
              </a:ext>
            </a:extLst>
          </p:cNvPr>
          <p:cNvSpPr/>
          <p:nvPr/>
        </p:nvSpPr>
        <p:spPr>
          <a:xfrm>
            <a:off x="7405112"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12</a:t>
            </a:r>
          </a:p>
        </p:txBody>
      </p:sp>
      <p:sp>
        <p:nvSpPr>
          <p:cNvPr id="64" name="Oval 63">
            <a:extLst>
              <a:ext uri="{FF2B5EF4-FFF2-40B4-BE49-F238E27FC236}">
                <a16:creationId xmlns:a16="http://schemas.microsoft.com/office/drawing/2014/main" id="{526A4A90-0067-44F6-2A5F-470A2B1A567C}"/>
              </a:ext>
            </a:extLst>
          </p:cNvPr>
          <p:cNvSpPr/>
          <p:nvPr/>
        </p:nvSpPr>
        <p:spPr>
          <a:xfrm>
            <a:off x="8000144"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13</a:t>
            </a:r>
          </a:p>
        </p:txBody>
      </p:sp>
      <p:sp>
        <p:nvSpPr>
          <p:cNvPr id="65" name="Oval 64">
            <a:extLst>
              <a:ext uri="{FF2B5EF4-FFF2-40B4-BE49-F238E27FC236}">
                <a16:creationId xmlns:a16="http://schemas.microsoft.com/office/drawing/2014/main" id="{BA3EAF69-65A5-A020-DD66-3AB614AC43FD}"/>
              </a:ext>
            </a:extLst>
          </p:cNvPr>
          <p:cNvSpPr/>
          <p:nvPr/>
        </p:nvSpPr>
        <p:spPr>
          <a:xfrm>
            <a:off x="8595176"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14</a:t>
            </a:r>
          </a:p>
        </p:txBody>
      </p:sp>
      <p:sp>
        <p:nvSpPr>
          <p:cNvPr id="66" name="Oval 65">
            <a:extLst>
              <a:ext uri="{FF2B5EF4-FFF2-40B4-BE49-F238E27FC236}">
                <a16:creationId xmlns:a16="http://schemas.microsoft.com/office/drawing/2014/main" id="{0279904C-A2E4-5AEE-EA11-4A0A1ED58D65}"/>
              </a:ext>
            </a:extLst>
          </p:cNvPr>
          <p:cNvSpPr/>
          <p:nvPr/>
        </p:nvSpPr>
        <p:spPr>
          <a:xfrm>
            <a:off x="9190208"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15</a:t>
            </a:r>
          </a:p>
        </p:txBody>
      </p:sp>
      <p:sp>
        <p:nvSpPr>
          <p:cNvPr id="67" name="Oval 66">
            <a:extLst>
              <a:ext uri="{FF2B5EF4-FFF2-40B4-BE49-F238E27FC236}">
                <a16:creationId xmlns:a16="http://schemas.microsoft.com/office/drawing/2014/main" id="{F918B100-6D31-4AF9-67EE-3E4F766F8431}"/>
              </a:ext>
            </a:extLst>
          </p:cNvPr>
          <p:cNvSpPr/>
          <p:nvPr/>
        </p:nvSpPr>
        <p:spPr>
          <a:xfrm>
            <a:off x="9785240"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16</a:t>
            </a:r>
          </a:p>
        </p:txBody>
      </p:sp>
      <p:sp>
        <p:nvSpPr>
          <p:cNvPr id="68" name="Oval 67">
            <a:extLst>
              <a:ext uri="{FF2B5EF4-FFF2-40B4-BE49-F238E27FC236}">
                <a16:creationId xmlns:a16="http://schemas.microsoft.com/office/drawing/2014/main" id="{C36ADE51-99C6-E0EE-6665-9D86D15142CE}"/>
              </a:ext>
            </a:extLst>
          </p:cNvPr>
          <p:cNvSpPr/>
          <p:nvPr/>
        </p:nvSpPr>
        <p:spPr>
          <a:xfrm>
            <a:off x="10380272"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17</a:t>
            </a:r>
          </a:p>
        </p:txBody>
      </p:sp>
      <p:grpSp>
        <p:nvGrpSpPr>
          <p:cNvPr id="69" name="Group 68">
            <a:extLst>
              <a:ext uri="{FF2B5EF4-FFF2-40B4-BE49-F238E27FC236}">
                <a16:creationId xmlns:a16="http://schemas.microsoft.com/office/drawing/2014/main" id="{4FB46826-7A90-D8B7-AF02-50A872CDD065}"/>
              </a:ext>
            </a:extLst>
          </p:cNvPr>
          <p:cNvGrpSpPr/>
          <p:nvPr/>
        </p:nvGrpSpPr>
        <p:grpSpPr>
          <a:xfrm>
            <a:off x="1693801" y="3579958"/>
            <a:ext cx="539175" cy="1017675"/>
            <a:chOff x="2887168" y="3850995"/>
            <a:chExt cx="1235650" cy="2332250"/>
          </a:xfrm>
          <a:solidFill>
            <a:schemeClr val="accent3">
              <a:lumMod val="75000"/>
            </a:schemeClr>
          </a:solidFill>
        </p:grpSpPr>
        <p:sp>
          <p:nvSpPr>
            <p:cNvPr id="70" name="Round Same Side Corner Rectangle 31">
              <a:extLst>
                <a:ext uri="{FF2B5EF4-FFF2-40B4-BE49-F238E27FC236}">
                  <a16:creationId xmlns:a16="http://schemas.microsoft.com/office/drawing/2014/main" id="{F89CF550-47EB-91B5-42C8-3E83948D5CC8}"/>
                </a:ext>
              </a:extLst>
            </p:cNvPr>
            <p:cNvSpPr/>
            <p:nvPr/>
          </p:nvSpPr>
          <p:spPr>
            <a:xfrm>
              <a:off x="2896229" y="5298868"/>
              <a:ext cx="1221761" cy="88437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1" name="Oval 70">
              <a:extLst>
                <a:ext uri="{FF2B5EF4-FFF2-40B4-BE49-F238E27FC236}">
                  <a16:creationId xmlns:a16="http://schemas.microsoft.com/office/drawing/2014/main" id="{FE4436CE-15FA-4BE6-2374-43E383A9D7CA}"/>
                </a:ext>
              </a:extLst>
            </p:cNvPr>
            <p:cNvSpPr/>
            <p:nvPr/>
          </p:nvSpPr>
          <p:spPr>
            <a:xfrm>
              <a:off x="2887168" y="3850995"/>
              <a:ext cx="1235650" cy="123564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72" name="Group 71">
            <a:extLst>
              <a:ext uri="{FF2B5EF4-FFF2-40B4-BE49-F238E27FC236}">
                <a16:creationId xmlns:a16="http://schemas.microsoft.com/office/drawing/2014/main" id="{43612082-8424-FBC3-0912-69D6F22B59F8}"/>
              </a:ext>
            </a:extLst>
          </p:cNvPr>
          <p:cNvGrpSpPr/>
          <p:nvPr/>
        </p:nvGrpSpPr>
        <p:grpSpPr>
          <a:xfrm>
            <a:off x="2787038" y="3432154"/>
            <a:ext cx="539174" cy="1165479"/>
            <a:chOff x="4602265" y="3512265"/>
            <a:chExt cx="1235650" cy="2670980"/>
          </a:xfrm>
          <a:solidFill>
            <a:schemeClr val="accent3">
              <a:lumMod val="75000"/>
            </a:schemeClr>
          </a:solidFill>
        </p:grpSpPr>
        <p:sp>
          <p:nvSpPr>
            <p:cNvPr id="73" name="Round Same Side Corner Rectangle 31">
              <a:extLst>
                <a:ext uri="{FF2B5EF4-FFF2-40B4-BE49-F238E27FC236}">
                  <a16:creationId xmlns:a16="http://schemas.microsoft.com/office/drawing/2014/main" id="{6A708C15-1848-180D-7466-324841058069}"/>
                </a:ext>
              </a:extLst>
            </p:cNvPr>
            <p:cNvSpPr/>
            <p:nvPr/>
          </p:nvSpPr>
          <p:spPr>
            <a:xfrm>
              <a:off x="4611326" y="4986810"/>
              <a:ext cx="1221761" cy="119643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4" name="Oval 73">
              <a:extLst>
                <a:ext uri="{FF2B5EF4-FFF2-40B4-BE49-F238E27FC236}">
                  <a16:creationId xmlns:a16="http://schemas.microsoft.com/office/drawing/2014/main" id="{A0B3E559-8397-CF72-EA4C-D4052C78ABC5}"/>
                </a:ext>
              </a:extLst>
            </p:cNvPr>
            <p:cNvSpPr/>
            <p:nvPr/>
          </p:nvSpPr>
          <p:spPr>
            <a:xfrm>
              <a:off x="4602265" y="3512265"/>
              <a:ext cx="1235650" cy="123564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75" name="Group 74">
            <a:extLst>
              <a:ext uri="{FF2B5EF4-FFF2-40B4-BE49-F238E27FC236}">
                <a16:creationId xmlns:a16="http://schemas.microsoft.com/office/drawing/2014/main" id="{276B5357-8784-3EF7-8A74-659D67C6AA0E}"/>
              </a:ext>
            </a:extLst>
          </p:cNvPr>
          <p:cNvGrpSpPr/>
          <p:nvPr/>
        </p:nvGrpSpPr>
        <p:grpSpPr>
          <a:xfrm>
            <a:off x="5182745" y="3216554"/>
            <a:ext cx="539175" cy="1414623"/>
            <a:chOff x="6317362" y="2941294"/>
            <a:chExt cx="1235651" cy="3241951"/>
          </a:xfrm>
          <a:solidFill>
            <a:schemeClr val="accent3">
              <a:lumMod val="75000"/>
            </a:schemeClr>
          </a:solidFill>
        </p:grpSpPr>
        <p:sp>
          <p:nvSpPr>
            <p:cNvPr id="76" name="Round Same Side Corner Rectangle 31">
              <a:extLst>
                <a:ext uri="{FF2B5EF4-FFF2-40B4-BE49-F238E27FC236}">
                  <a16:creationId xmlns:a16="http://schemas.microsoft.com/office/drawing/2014/main" id="{742AFD0B-AE12-78B6-D0FD-499831B50FA0}"/>
                </a:ext>
              </a:extLst>
            </p:cNvPr>
            <p:cNvSpPr/>
            <p:nvPr/>
          </p:nvSpPr>
          <p:spPr>
            <a:xfrm>
              <a:off x="6326423" y="4497686"/>
              <a:ext cx="1221762" cy="168555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7" name="Oval 76">
              <a:extLst>
                <a:ext uri="{FF2B5EF4-FFF2-40B4-BE49-F238E27FC236}">
                  <a16:creationId xmlns:a16="http://schemas.microsoft.com/office/drawing/2014/main" id="{B6ACD26F-E102-52DB-33AE-CF168ACBB1F5}"/>
                </a:ext>
              </a:extLst>
            </p:cNvPr>
            <p:cNvSpPr/>
            <p:nvPr/>
          </p:nvSpPr>
          <p:spPr>
            <a:xfrm>
              <a:off x="6317362" y="2941294"/>
              <a:ext cx="1235651" cy="123564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78" name="Group 77">
            <a:extLst>
              <a:ext uri="{FF2B5EF4-FFF2-40B4-BE49-F238E27FC236}">
                <a16:creationId xmlns:a16="http://schemas.microsoft.com/office/drawing/2014/main" id="{AD96225C-59D7-4345-9BB6-B4F520A5E6C9}"/>
              </a:ext>
            </a:extLst>
          </p:cNvPr>
          <p:cNvGrpSpPr/>
          <p:nvPr/>
        </p:nvGrpSpPr>
        <p:grpSpPr>
          <a:xfrm>
            <a:off x="7999534" y="3038914"/>
            <a:ext cx="539175" cy="1621261"/>
            <a:chOff x="8032460" y="2467732"/>
            <a:chExt cx="1235651" cy="3715513"/>
          </a:xfrm>
          <a:solidFill>
            <a:schemeClr val="accent3">
              <a:lumMod val="75000"/>
            </a:schemeClr>
          </a:solidFill>
        </p:grpSpPr>
        <p:sp>
          <p:nvSpPr>
            <p:cNvPr id="79" name="Round Same Side Corner Rectangle 31">
              <a:extLst>
                <a:ext uri="{FF2B5EF4-FFF2-40B4-BE49-F238E27FC236}">
                  <a16:creationId xmlns:a16="http://schemas.microsoft.com/office/drawing/2014/main" id="{347A90F1-9BC4-EA40-1BF7-7E31B0D7004F}"/>
                </a:ext>
              </a:extLst>
            </p:cNvPr>
            <p:cNvSpPr/>
            <p:nvPr/>
          </p:nvSpPr>
          <p:spPr>
            <a:xfrm>
              <a:off x="8032460" y="3981058"/>
              <a:ext cx="1235651" cy="220218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0" name="Oval 79">
              <a:extLst>
                <a:ext uri="{FF2B5EF4-FFF2-40B4-BE49-F238E27FC236}">
                  <a16:creationId xmlns:a16="http://schemas.microsoft.com/office/drawing/2014/main" id="{7CB3BBB9-5AD3-ED6A-AA6C-BEB7205813AA}"/>
                </a:ext>
              </a:extLst>
            </p:cNvPr>
            <p:cNvSpPr/>
            <p:nvPr/>
          </p:nvSpPr>
          <p:spPr>
            <a:xfrm>
              <a:off x="8032460" y="2467732"/>
              <a:ext cx="1235651" cy="123564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81" name="Group 80">
            <a:extLst>
              <a:ext uri="{FF2B5EF4-FFF2-40B4-BE49-F238E27FC236}">
                <a16:creationId xmlns:a16="http://schemas.microsoft.com/office/drawing/2014/main" id="{6DFE91C4-C40E-541B-0CF7-3ADE2417125A}"/>
              </a:ext>
            </a:extLst>
          </p:cNvPr>
          <p:cNvGrpSpPr/>
          <p:nvPr/>
        </p:nvGrpSpPr>
        <p:grpSpPr>
          <a:xfrm>
            <a:off x="9681702" y="2826205"/>
            <a:ext cx="539176" cy="1833970"/>
            <a:chOff x="9771853" y="1980257"/>
            <a:chExt cx="1235652" cy="4202988"/>
          </a:xfrm>
          <a:solidFill>
            <a:schemeClr val="accent3">
              <a:lumMod val="75000"/>
            </a:schemeClr>
          </a:solidFill>
        </p:grpSpPr>
        <p:sp>
          <p:nvSpPr>
            <p:cNvPr id="82" name="Round Same Side Corner Rectangle 31">
              <a:extLst>
                <a:ext uri="{FF2B5EF4-FFF2-40B4-BE49-F238E27FC236}">
                  <a16:creationId xmlns:a16="http://schemas.microsoft.com/office/drawing/2014/main" id="{4D2DAF07-749A-0D91-1ACB-10DF5B719A6C}"/>
                </a:ext>
              </a:extLst>
            </p:cNvPr>
            <p:cNvSpPr/>
            <p:nvPr/>
          </p:nvSpPr>
          <p:spPr>
            <a:xfrm>
              <a:off x="9771853" y="3488833"/>
              <a:ext cx="1235652" cy="269441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3" name="Oval 82">
              <a:extLst>
                <a:ext uri="{FF2B5EF4-FFF2-40B4-BE49-F238E27FC236}">
                  <a16:creationId xmlns:a16="http://schemas.microsoft.com/office/drawing/2014/main" id="{288B58E0-11E2-BCA1-3AE6-0769A712576F}"/>
                </a:ext>
              </a:extLst>
            </p:cNvPr>
            <p:cNvSpPr/>
            <p:nvPr/>
          </p:nvSpPr>
          <p:spPr>
            <a:xfrm>
              <a:off x="9771853" y="1980257"/>
              <a:ext cx="1235652" cy="123564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84" name="Group 83">
            <a:extLst>
              <a:ext uri="{FF2B5EF4-FFF2-40B4-BE49-F238E27FC236}">
                <a16:creationId xmlns:a16="http://schemas.microsoft.com/office/drawing/2014/main" id="{131754CD-1BE2-B54C-DF3A-F12849E63F63}"/>
              </a:ext>
            </a:extLst>
          </p:cNvPr>
          <p:cNvGrpSpPr/>
          <p:nvPr/>
        </p:nvGrpSpPr>
        <p:grpSpPr>
          <a:xfrm>
            <a:off x="822628" y="3796513"/>
            <a:ext cx="542698" cy="801120"/>
            <a:chOff x="1163997" y="4347283"/>
            <a:chExt cx="1243724" cy="1835962"/>
          </a:xfrm>
          <a:solidFill>
            <a:schemeClr val="accent3">
              <a:lumMod val="75000"/>
            </a:schemeClr>
          </a:solidFill>
        </p:grpSpPr>
        <p:sp>
          <p:nvSpPr>
            <p:cNvPr id="85" name="Oval 84">
              <a:extLst>
                <a:ext uri="{FF2B5EF4-FFF2-40B4-BE49-F238E27FC236}">
                  <a16:creationId xmlns:a16="http://schemas.microsoft.com/office/drawing/2014/main" id="{44065152-34E3-FB12-5794-EFA956485683}"/>
                </a:ext>
              </a:extLst>
            </p:cNvPr>
            <p:cNvSpPr/>
            <p:nvPr/>
          </p:nvSpPr>
          <p:spPr>
            <a:xfrm>
              <a:off x="1172071" y="4347283"/>
              <a:ext cx="1235650" cy="123565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6" name="Round Same Side Corner Rectangle 31">
              <a:extLst>
                <a:ext uri="{FF2B5EF4-FFF2-40B4-BE49-F238E27FC236}">
                  <a16:creationId xmlns:a16="http://schemas.microsoft.com/office/drawing/2014/main" id="{260B4FB7-E3B3-56F9-4BBF-5CFD347757D8}"/>
                </a:ext>
              </a:extLst>
            </p:cNvPr>
            <p:cNvSpPr/>
            <p:nvPr/>
          </p:nvSpPr>
          <p:spPr>
            <a:xfrm>
              <a:off x="1163997" y="5793519"/>
              <a:ext cx="1221761" cy="38972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87" name="TextBox 86">
            <a:extLst>
              <a:ext uri="{FF2B5EF4-FFF2-40B4-BE49-F238E27FC236}">
                <a16:creationId xmlns:a16="http://schemas.microsoft.com/office/drawing/2014/main" id="{ED0EE24A-C6E4-A77E-AED6-67000F8B2527}"/>
              </a:ext>
            </a:extLst>
          </p:cNvPr>
          <p:cNvSpPr txBox="1"/>
          <p:nvPr/>
        </p:nvSpPr>
        <p:spPr>
          <a:xfrm>
            <a:off x="569121" y="5005845"/>
            <a:ext cx="1042743" cy="767133"/>
          </a:xfrm>
          <a:prstGeom prst="rect">
            <a:avLst/>
          </a:prstGeom>
          <a:noFill/>
        </p:spPr>
        <p:txBody>
          <a:bodyPr wrap="square">
            <a:spAutoFit/>
          </a:bodyPr>
          <a:lstStyle/>
          <a:p>
            <a:pPr lvl="0" algn="ctr">
              <a:lnSpc>
                <a:spcPct val="107000"/>
              </a:lnSpc>
              <a:tabLst>
                <a:tab pos="457200" algn="l"/>
              </a:tabLst>
            </a:pPr>
            <a:r>
              <a:rPr lang="es-ES_tradnl" sz="1400" b="1">
                <a:effectLst/>
                <a:latin typeface="Arial" panose="020B0604020202020204" pitchFamily="34" charset="0"/>
                <a:cs typeface="Arial" panose="020B0604020202020204" pitchFamily="34" charset="0"/>
              </a:rPr>
              <a:t>Infancia</a:t>
            </a:r>
          </a:p>
          <a:p>
            <a:pPr lvl="0" algn="ctr">
              <a:lnSpc>
                <a:spcPct val="107000"/>
              </a:lnSpc>
              <a:tabLst>
                <a:tab pos="457200" algn="l"/>
              </a:tabLst>
            </a:pPr>
            <a:r>
              <a:rPr lang="es-ES_tradnl" sz="1400">
                <a:effectLst/>
                <a:latin typeface="Arial" panose="020B0604020202020204" pitchFamily="34" charset="0"/>
                <a:cs typeface="Arial" panose="020B0604020202020204" pitchFamily="34" charset="0"/>
              </a:rPr>
              <a:t>0 - 18 meses</a:t>
            </a:r>
            <a:endParaRPr lang="es-ES_tradnl" sz="1400">
              <a:latin typeface="Arial" panose="020B0604020202020204" pitchFamily="34" charset="0"/>
              <a:ea typeface="Calibri" panose="020F0502020204030204" pitchFamily="34" charset="0"/>
              <a:cs typeface="Arial" panose="020B0604020202020204" pitchFamily="34" charset="0"/>
            </a:endParaRPr>
          </a:p>
        </p:txBody>
      </p:sp>
      <p:sp>
        <p:nvSpPr>
          <p:cNvPr id="88" name="TextBox 87">
            <a:extLst>
              <a:ext uri="{FF2B5EF4-FFF2-40B4-BE49-F238E27FC236}">
                <a16:creationId xmlns:a16="http://schemas.microsoft.com/office/drawing/2014/main" id="{BFBD484A-1F7D-098D-4D3B-6E58AB88BB98}"/>
              </a:ext>
            </a:extLst>
          </p:cNvPr>
          <p:cNvSpPr txBox="1"/>
          <p:nvPr/>
        </p:nvSpPr>
        <p:spPr>
          <a:xfrm>
            <a:off x="1365326" y="5005845"/>
            <a:ext cx="1183883" cy="997645"/>
          </a:xfrm>
          <a:prstGeom prst="rect">
            <a:avLst/>
          </a:prstGeom>
          <a:noFill/>
        </p:spPr>
        <p:txBody>
          <a:bodyPr wrap="square">
            <a:spAutoFit/>
          </a:bodyPr>
          <a:lstStyle/>
          <a:p>
            <a:pPr lvl="0" algn="ctr">
              <a:lnSpc>
                <a:spcPct val="107000"/>
              </a:lnSpc>
              <a:tabLst>
                <a:tab pos="457200" algn="l"/>
              </a:tabLst>
            </a:pPr>
            <a:r>
              <a:rPr lang="es-ES_tradnl" sz="1400" b="1" dirty="0">
                <a:effectLst/>
                <a:latin typeface="Arial" panose="020B0604020202020204" pitchFamily="34" charset="0"/>
                <a:cs typeface="Arial" panose="020B0604020202020204" pitchFamily="34" charset="0"/>
              </a:rPr>
              <a:t>Niño/a pequeño/a</a:t>
            </a:r>
          </a:p>
          <a:p>
            <a:pPr lvl="0" algn="ctr">
              <a:lnSpc>
                <a:spcPct val="107000"/>
              </a:lnSpc>
              <a:tabLst>
                <a:tab pos="457200" algn="l"/>
              </a:tabLst>
            </a:pPr>
            <a:r>
              <a:rPr lang="es-ES_tradnl" sz="1400" dirty="0">
                <a:effectLst/>
                <a:latin typeface="Arial" panose="020B0604020202020204" pitchFamily="34" charset="0"/>
                <a:cs typeface="Arial" panose="020B0604020202020204" pitchFamily="34" charset="0"/>
              </a:rPr>
              <a:t>18 meses - 3 años</a:t>
            </a:r>
            <a:endParaRPr lang="es-ES_tradnl" sz="1400" dirty="0">
              <a:latin typeface="Arial" panose="020B0604020202020204" pitchFamily="34" charset="0"/>
              <a:ea typeface="Calibri" panose="020F0502020204030204" pitchFamily="34" charset="0"/>
              <a:cs typeface="Arial" panose="020B0604020202020204" pitchFamily="34" charset="0"/>
            </a:endParaRPr>
          </a:p>
        </p:txBody>
      </p:sp>
      <p:sp>
        <p:nvSpPr>
          <p:cNvPr id="89" name="TextBox 88">
            <a:extLst>
              <a:ext uri="{FF2B5EF4-FFF2-40B4-BE49-F238E27FC236}">
                <a16:creationId xmlns:a16="http://schemas.microsoft.com/office/drawing/2014/main" id="{B1657061-AC69-3BE9-D543-E195307D80DE}"/>
              </a:ext>
            </a:extLst>
          </p:cNvPr>
          <p:cNvSpPr txBox="1"/>
          <p:nvPr/>
        </p:nvSpPr>
        <p:spPr>
          <a:xfrm>
            <a:off x="2661956" y="5005845"/>
            <a:ext cx="1092654" cy="767133"/>
          </a:xfrm>
          <a:prstGeom prst="rect">
            <a:avLst/>
          </a:prstGeom>
          <a:noFill/>
        </p:spPr>
        <p:txBody>
          <a:bodyPr wrap="square">
            <a:spAutoFit/>
          </a:bodyPr>
          <a:lstStyle/>
          <a:p>
            <a:pPr lvl="0" algn="ctr">
              <a:lnSpc>
                <a:spcPct val="107000"/>
              </a:lnSpc>
              <a:tabLst>
                <a:tab pos="457200" algn="l"/>
              </a:tabLst>
            </a:pPr>
            <a:r>
              <a:rPr lang="es-ES_tradnl" sz="1400" b="1">
                <a:effectLst/>
                <a:latin typeface="Arial" panose="020B0604020202020204" pitchFamily="34" charset="0"/>
                <a:cs typeface="Arial" panose="020B0604020202020204" pitchFamily="34" charset="0"/>
              </a:rPr>
              <a:t>Primera infancia</a:t>
            </a:r>
          </a:p>
          <a:p>
            <a:pPr lvl="0" algn="ctr">
              <a:lnSpc>
                <a:spcPct val="107000"/>
              </a:lnSpc>
              <a:tabLst>
                <a:tab pos="457200" algn="l"/>
              </a:tabLst>
            </a:pPr>
            <a:r>
              <a:rPr lang="es-ES_tradnl" sz="1400">
                <a:effectLst/>
                <a:latin typeface="Arial" panose="020B0604020202020204" pitchFamily="34" charset="0"/>
                <a:cs typeface="Arial" panose="020B0604020202020204" pitchFamily="34" charset="0"/>
              </a:rPr>
              <a:t>3 - 5 años</a:t>
            </a:r>
            <a:endParaRPr lang="es-ES_tradnl" sz="1400">
              <a:latin typeface="Arial" panose="020B0604020202020204" pitchFamily="34" charset="0"/>
              <a:ea typeface="Calibri" panose="020F0502020204030204" pitchFamily="34" charset="0"/>
              <a:cs typeface="Arial" panose="020B0604020202020204" pitchFamily="34" charset="0"/>
            </a:endParaRPr>
          </a:p>
        </p:txBody>
      </p:sp>
      <p:sp>
        <p:nvSpPr>
          <p:cNvPr id="90" name="TextBox 89">
            <a:extLst>
              <a:ext uri="{FF2B5EF4-FFF2-40B4-BE49-F238E27FC236}">
                <a16:creationId xmlns:a16="http://schemas.microsoft.com/office/drawing/2014/main" id="{CE68FF5A-7F37-BA42-8506-501C3C780F4D}"/>
              </a:ext>
            </a:extLst>
          </p:cNvPr>
          <p:cNvSpPr txBox="1"/>
          <p:nvPr/>
        </p:nvSpPr>
        <p:spPr>
          <a:xfrm>
            <a:off x="4563310" y="5005845"/>
            <a:ext cx="1831767" cy="536622"/>
          </a:xfrm>
          <a:prstGeom prst="rect">
            <a:avLst/>
          </a:prstGeom>
          <a:noFill/>
        </p:spPr>
        <p:txBody>
          <a:bodyPr wrap="square">
            <a:spAutoFit/>
          </a:bodyPr>
          <a:lstStyle/>
          <a:p>
            <a:pPr lvl="0" algn="ctr">
              <a:lnSpc>
                <a:spcPct val="107000"/>
              </a:lnSpc>
              <a:tabLst>
                <a:tab pos="457200" algn="l"/>
              </a:tabLst>
            </a:pPr>
            <a:r>
              <a:rPr lang="es-ES_tradnl" sz="1400" b="1">
                <a:effectLst/>
                <a:latin typeface="Arial" panose="020B0604020202020204" pitchFamily="34" charset="0"/>
                <a:cs typeface="Arial" panose="020B0604020202020204" pitchFamily="34" charset="0"/>
              </a:rPr>
              <a:t>Infancia media</a:t>
            </a:r>
          </a:p>
          <a:p>
            <a:pPr lvl="0" algn="ctr">
              <a:lnSpc>
                <a:spcPct val="107000"/>
              </a:lnSpc>
              <a:tabLst>
                <a:tab pos="457200" algn="l"/>
              </a:tabLst>
            </a:pPr>
            <a:r>
              <a:rPr lang="es-ES_tradnl" sz="1400">
                <a:effectLst/>
                <a:latin typeface="Arial" panose="020B0604020202020204" pitchFamily="34" charset="0"/>
                <a:cs typeface="Arial" panose="020B0604020202020204" pitchFamily="34" charset="0"/>
              </a:rPr>
              <a:t>6 - 11 años</a:t>
            </a:r>
            <a:endParaRPr lang="es-ES_tradnl" sz="1400">
              <a:latin typeface="Arial" panose="020B0604020202020204" pitchFamily="34" charset="0"/>
              <a:ea typeface="Calibri" panose="020F0502020204030204" pitchFamily="34" charset="0"/>
              <a:cs typeface="Arial" panose="020B0604020202020204" pitchFamily="34" charset="0"/>
            </a:endParaRPr>
          </a:p>
        </p:txBody>
      </p:sp>
      <p:sp>
        <p:nvSpPr>
          <p:cNvPr id="91" name="TextBox 90">
            <a:extLst>
              <a:ext uri="{FF2B5EF4-FFF2-40B4-BE49-F238E27FC236}">
                <a16:creationId xmlns:a16="http://schemas.microsoft.com/office/drawing/2014/main" id="{8445574C-B292-41D7-1BEB-8A868BDF844B}"/>
              </a:ext>
            </a:extLst>
          </p:cNvPr>
          <p:cNvSpPr txBox="1"/>
          <p:nvPr/>
        </p:nvSpPr>
        <p:spPr>
          <a:xfrm>
            <a:off x="7324805" y="5005845"/>
            <a:ext cx="1727795" cy="767133"/>
          </a:xfrm>
          <a:prstGeom prst="rect">
            <a:avLst/>
          </a:prstGeom>
          <a:noFill/>
        </p:spPr>
        <p:txBody>
          <a:bodyPr wrap="square">
            <a:spAutoFit/>
          </a:bodyPr>
          <a:lstStyle/>
          <a:p>
            <a:pPr lvl="0" algn="ctr">
              <a:lnSpc>
                <a:spcPct val="107000"/>
              </a:lnSpc>
              <a:tabLst>
                <a:tab pos="457200" algn="l"/>
              </a:tabLst>
            </a:pPr>
            <a:r>
              <a:rPr lang="es-ES_tradnl" sz="1400" b="1">
                <a:effectLst/>
                <a:latin typeface="Arial" panose="020B0604020202020204" pitchFamily="34" charset="0"/>
                <a:cs typeface="Arial" panose="020B0604020202020204" pitchFamily="34" charset="0"/>
              </a:rPr>
              <a:t>Primera adolescencia </a:t>
            </a:r>
          </a:p>
          <a:p>
            <a:pPr lvl="0" algn="ctr">
              <a:lnSpc>
                <a:spcPct val="107000"/>
              </a:lnSpc>
              <a:tabLst>
                <a:tab pos="457200" algn="l"/>
              </a:tabLst>
            </a:pPr>
            <a:r>
              <a:rPr lang="es-ES_tradnl" sz="1400">
                <a:effectLst/>
                <a:latin typeface="Arial" panose="020B0604020202020204" pitchFamily="34" charset="0"/>
                <a:cs typeface="Arial" panose="020B0604020202020204" pitchFamily="34" charset="0"/>
              </a:rPr>
              <a:t>12 - 14 años</a:t>
            </a:r>
            <a:endParaRPr lang="es-ES_tradnl" sz="1400">
              <a:latin typeface="Arial" panose="020B0604020202020204" pitchFamily="34" charset="0"/>
              <a:ea typeface="Calibri" panose="020F0502020204030204" pitchFamily="34" charset="0"/>
              <a:cs typeface="Arial" panose="020B0604020202020204" pitchFamily="34" charset="0"/>
            </a:endParaRPr>
          </a:p>
        </p:txBody>
      </p:sp>
      <p:sp>
        <p:nvSpPr>
          <p:cNvPr id="92" name="TextBox 91">
            <a:extLst>
              <a:ext uri="{FF2B5EF4-FFF2-40B4-BE49-F238E27FC236}">
                <a16:creationId xmlns:a16="http://schemas.microsoft.com/office/drawing/2014/main" id="{D3FB8C02-94D1-9DFE-2830-A0ACC904FF39}"/>
              </a:ext>
            </a:extLst>
          </p:cNvPr>
          <p:cNvSpPr txBox="1"/>
          <p:nvPr/>
        </p:nvSpPr>
        <p:spPr>
          <a:xfrm>
            <a:off x="9190208" y="5005845"/>
            <a:ext cx="1583761" cy="536622"/>
          </a:xfrm>
          <a:prstGeom prst="rect">
            <a:avLst/>
          </a:prstGeom>
          <a:noFill/>
        </p:spPr>
        <p:txBody>
          <a:bodyPr wrap="square">
            <a:spAutoFit/>
          </a:bodyPr>
          <a:lstStyle/>
          <a:p>
            <a:pPr lvl="0" algn="ctr">
              <a:lnSpc>
                <a:spcPct val="107000"/>
              </a:lnSpc>
              <a:tabLst>
                <a:tab pos="457200" algn="l"/>
              </a:tabLst>
            </a:pPr>
            <a:r>
              <a:rPr lang="es-ES_tradnl" sz="1400" b="1">
                <a:effectLst/>
                <a:latin typeface="Arial" panose="020B0604020202020204" pitchFamily="34" charset="0"/>
                <a:cs typeface="Arial" panose="020B0604020202020204" pitchFamily="34" charset="0"/>
              </a:rPr>
              <a:t>Adolescencia</a:t>
            </a:r>
          </a:p>
          <a:p>
            <a:pPr lvl="0" algn="ctr">
              <a:lnSpc>
                <a:spcPct val="107000"/>
              </a:lnSpc>
              <a:tabLst>
                <a:tab pos="457200" algn="l"/>
              </a:tabLst>
            </a:pPr>
            <a:r>
              <a:rPr lang="es-ES_tradnl" sz="1400">
                <a:effectLst/>
                <a:latin typeface="Arial" panose="020B0604020202020204" pitchFamily="34" charset="0"/>
                <a:cs typeface="Arial" panose="020B0604020202020204" pitchFamily="34" charset="0"/>
              </a:rPr>
              <a:t>15 - 17 años</a:t>
            </a:r>
            <a:endParaRPr lang="es-ES_tradnl" sz="140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088061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lstStyle/>
          <a:p>
            <a:r>
              <a:rPr lang="es-ES_tradnl"/>
              <a:t>Edad y etapa de desarrollo</a:t>
            </a:r>
          </a:p>
        </p:txBody>
      </p:sp>
      <p:sp>
        <p:nvSpPr>
          <p:cNvPr id="37" name="TextBox 36">
            <a:extLst>
              <a:ext uri="{FF2B5EF4-FFF2-40B4-BE49-F238E27FC236}">
                <a16:creationId xmlns:a16="http://schemas.microsoft.com/office/drawing/2014/main" id="{D7D83942-4C88-4A2D-BA91-F29F5F4B59EC}"/>
              </a:ext>
            </a:extLst>
          </p:cNvPr>
          <p:cNvSpPr txBox="1"/>
          <p:nvPr/>
        </p:nvSpPr>
        <p:spPr>
          <a:xfrm>
            <a:off x="5594349" y="4876944"/>
            <a:ext cx="1003302" cy="367216"/>
          </a:xfrm>
          <a:prstGeom prst="rect">
            <a:avLst/>
          </a:prstGeom>
          <a:noFill/>
        </p:spPr>
        <p:txBody>
          <a:bodyPr wrap="square">
            <a:spAutoFit/>
          </a:bodyPr>
          <a:lstStyle/>
          <a:p>
            <a:pPr lvl="0" algn="ctr">
              <a:lnSpc>
                <a:spcPct val="107000"/>
              </a:lnSpc>
              <a:spcAft>
                <a:spcPts val="800"/>
              </a:spcAft>
            </a:pPr>
            <a:r>
              <a:rPr lang="es-ES_tradnl">
                <a:latin typeface="Arial" panose="020B0604020202020204" pitchFamily="34" charset="0"/>
                <a:ea typeface="Calibri" panose="020F0502020204030204" pitchFamily="34" charset="0"/>
                <a:cs typeface="Arial" panose="020B0604020202020204" pitchFamily="34" charset="0"/>
              </a:rPr>
              <a:t>Diego</a:t>
            </a:r>
            <a:endParaRPr lang="es-ES_tradnl" sz="1800">
              <a:effectLst/>
              <a:latin typeface="Arial" panose="020B0604020202020204" pitchFamily="34" charset="0"/>
              <a:ea typeface="Calibri" panose="020F0502020204030204" pitchFamily="34" charset="0"/>
              <a:cs typeface="Arial" panose="020B0604020202020204" pitchFamily="34" charset="0"/>
            </a:endParaRPr>
          </a:p>
        </p:txBody>
      </p:sp>
      <p:sp>
        <p:nvSpPr>
          <p:cNvPr id="45" name="TextBox 44">
            <a:extLst>
              <a:ext uri="{FF2B5EF4-FFF2-40B4-BE49-F238E27FC236}">
                <a16:creationId xmlns:a16="http://schemas.microsoft.com/office/drawing/2014/main" id="{874B5101-D5AC-4C81-A4D8-0E11C711EFD5}"/>
              </a:ext>
            </a:extLst>
          </p:cNvPr>
          <p:cNvSpPr txBox="1"/>
          <p:nvPr/>
        </p:nvSpPr>
        <p:spPr>
          <a:xfrm>
            <a:off x="7109496" y="4876944"/>
            <a:ext cx="1003303" cy="367216"/>
          </a:xfrm>
          <a:prstGeom prst="rect">
            <a:avLst/>
          </a:prstGeom>
          <a:noFill/>
        </p:spPr>
        <p:txBody>
          <a:bodyPr wrap="square">
            <a:spAutoFit/>
          </a:bodyPr>
          <a:lstStyle/>
          <a:p>
            <a:pPr lvl="0" algn="ctr">
              <a:lnSpc>
                <a:spcPct val="107000"/>
              </a:lnSpc>
              <a:spcAft>
                <a:spcPts val="800"/>
              </a:spcAft>
            </a:pPr>
            <a:r>
              <a:rPr lang="es-ES_tradnl">
                <a:latin typeface="Arial" panose="020B0604020202020204" pitchFamily="34" charset="0"/>
                <a:ea typeface="Calibri" panose="020F0502020204030204" pitchFamily="34" charset="0"/>
                <a:cs typeface="Arial" panose="020B0604020202020204" pitchFamily="34" charset="0"/>
              </a:rPr>
              <a:t>Ze Naw</a:t>
            </a:r>
            <a:endParaRPr lang="es-ES_tradnl" sz="1800">
              <a:effectLst/>
              <a:latin typeface="Arial" panose="020B0604020202020204" pitchFamily="34" charset="0"/>
              <a:ea typeface="Calibri" panose="020F0502020204030204" pitchFamily="34" charset="0"/>
              <a:cs typeface="Arial" panose="020B0604020202020204" pitchFamily="34" charset="0"/>
            </a:endParaRPr>
          </a:p>
        </p:txBody>
      </p:sp>
      <p:sp>
        <p:nvSpPr>
          <p:cNvPr id="46" name="TextBox 45">
            <a:extLst>
              <a:ext uri="{FF2B5EF4-FFF2-40B4-BE49-F238E27FC236}">
                <a16:creationId xmlns:a16="http://schemas.microsoft.com/office/drawing/2014/main" id="{8FF9E69F-4598-41F5-BB76-7B41560D2E8B}"/>
              </a:ext>
            </a:extLst>
          </p:cNvPr>
          <p:cNvSpPr txBox="1"/>
          <p:nvPr/>
        </p:nvSpPr>
        <p:spPr>
          <a:xfrm>
            <a:off x="8474512" y="4876943"/>
            <a:ext cx="1003302" cy="367216"/>
          </a:xfrm>
          <a:prstGeom prst="rect">
            <a:avLst/>
          </a:prstGeom>
          <a:noFill/>
        </p:spPr>
        <p:txBody>
          <a:bodyPr wrap="square">
            <a:spAutoFit/>
          </a:bodyPr>
          <a:lstStyle/>
          <a:p>
            <a:pPr lvl="0" algn="ctr">
              <a:lnSpc>
                <a:spcPct val="107000"/>
              </a:lnSpc>
              <a:spcAft>
                <a:spcPts val="800"/>
              </a:spcAft>
            </a:pPr>
            <a:r>
              <a:rPr lang="es-ES_tradnl" sz="1800">
                <a:effectLst/>
                <a:latin typeface="Arial" panose="020B0604020202020204" pitchFamily="34" charset="0"/>
                <a:ea typeface="Calibri" panose="020F0502020204030204" pitchFamily="34" charset="0"/>
                <a:cs typeface="Arial" panose="020B0604020202020204" pitchFamily="34" charset="0"/>
              </a:rPr>
              <a:t>Amina</a:t>
            </a:r>
          </a:p>
        </p:txBody>
      </p:sp>
      <p:sp>
        <p:nvSpPr>
          <p:cNvPr id="54" name="TextBox 53">
            <a:extLst>
              <a:ext uri="{FF2B5EF4-FFF2-40B4-BE49-F238E27FC236}">
                <a16:creationId xmlns:a16="http://schemas.microsoft.com/office/drawing/2014/main" id="{328397FE-7564-484C-969B-26000C8D4355}"/>
              </a:ext>
            </a:extLst>
          </p:cNvPr>
          <p:cNvSpPr txBox="1"/>
          <p:nvPr/>
        </p:nvSpPr>
        <p:spPr>
          <a:xfrm>
            <a:off x="9886056" y="4897589"/>
            <a:ext cx="1003303" cy="367216"/>
          </a:xfrm>
          <a:prstGeom prst="rect">
            <a:avLst/>
          </a:prstGeom>
          <a:noFill/>
        </p:spPr>
        <p:txBody>
          <a:bodyPr wrap="square">
            <a:spAutoFit/>
          </a:bodyPr>
          <a:lstStyle/>
          <a:p>
            <a:pPr lvl="0" algn="ctr">
              <a:lnSpc>
                <a:spcPct val="107000"/>
              </a:lnSpc>
              <a:spcAft>
                <a:spcPts val="800"/>
              </a:spcAft>
            </a:pPr>
            <a:r>
              <a:rPr lang="es-ES_tradnl" sz="1800">
                <a:effectLst/>
                <a:latin typeface="Arial" panose="020B0604020202020204" pitchFamily="34" charset="0"/>
                <a:ea typeface="Calibri" panose="020F0502020204030204" pitchFamily="34" charset="0"/>
                <a:cs typeface="Arial" panose="020B0604020202020204" pitchFamily="34" charset="0"/>
              </a:rPr>
              <a:t>Selim</a:t>
            </a:r>
          </a:p>
        </p:txBody>
      </p:sp>
      <p:grpSp>
        <p:nvGrpSpPr>
          <p:cNvPr id="56" name="Group 55">
            <a:extLst>
              <a:ext uri="{FF2B5EF4-FFF2-40B4-BE49-F238E27FC236}">
                <a16:creationId xmlns:a16="http://schemas.microsoft.com/office/drawing/2014/main" id="{1637E49D-38E1-4F55-A978-FA3BC100E4F0}"/>
              </a:ext>
            </a:extLst>
          </p:cNvPr>
          <p:cNvGrpSpPr/>
          <p:nvPr/>
        </p:nvGrpSpPr>
        <p:grpSpPr>
          <a:xfrm>
            <a:off x="5713005" y="3437823"/>
            <a:ext cx="679484" cy="1263631"/>
            <a:chOff x="3524508" y="2679091"/>
            <a:chExt cx="327409" cy="608880"/>
          </a:xfrm>
          <a:solidFill>
            <a:schemeClr val="accent3">
              <a:lumMod val="75000"/>
            </a:schemeClr>
          </a:solidFill>
        </p:grpSpPr>
        <p:sp>
          <p:nvSpPr>
            <p:cNvPr id="68" name="Round Same Side Corner Rectangle 46">
              <a:extLst>
                <a:ext uri="{FF2B5EF4-FFF2-40B4-BE49-F238E27FC236}">
                  <a16:creationId xmlns:a16="http://schemas.microsoft.com/office/drawing/2014/main" id="{10E4EAD3-30DE-48A9-908A-D0BE631247F2}"/>
                </a:ext>
              </a:extLst>
            </p:cNvPr>
            <p:cNvSpPr/>
            <p:nvPr/>
          </p:nvSpPr>
          <p:spPr>
            <a:xfrm>
              <a:off x="3526909" y="3062732"/>
              <a:ext cx="323729" cy="22523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9" name="Oval 68">
              <a:extLst>
                <a:ext uri="{FF2B5EF4-FFF2-40B4-BE49-F238E27FC236}">
                  <a16:creationId xmlns:a16="http://schemas.microsoft.com/office/drawing/2014/main" id="{4880778F-A88F-4944-B45F-705ACD822982}"/>
                </a:ext>
              </a:extLst>
            </p:cNvPr>
            <p:cNvSpPr/>
            <p:nvPr/>
          </p:nvSpPr>
          <p:spPr>
            <a:xfrm>
              <a:off x="3524508" y="2679091"/>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bg1"/>
                  </a:solidFill>
                  <a:latin typeface="Arial" panose="020B0604020202020204" pitchFamily="34" charset="0"/>
                  <a:cs typeface="Arial" panose="020B0604020202020204" pitchFamily="34" charset="0"/>
                </a:rPr>
                <a:t>3</a:t>
              </a:r>
            </a:p>
          </p:txBody>
        </p:sp>
      </p:grpSp>
      <p:grpSp>
        <p:nvGrpSpPr>
          <p:cNvPr id="57" name="Group 56">
            <a:extLst>
              <a:ext uri="{FF2B5EF4-FFF2-40B4-BE49-F238E27FC236}">
                <a16:creationId xmlns:a16="http://schemas.microsoft.com/office/drawing/2014/main" id="{F8B4F388-818A-40B6-A14C-B039FF3BBE0B}"/>
              </a:ext>
            </a:extLst>
          </p:cNvPr>
          <p:cNvGrpSpPr/>
          <p:nvPr/>
        </p:nvGrpSpPr>
        <p:grpSpPr>
          <a:xfrm>
            <a:off x="7271406" y="3035544"/>
            <a:ext cx="679484" cy="1674679"/>
            <a:chOff x="3524508" y="2679091"/>
            <a:chExt cx="327409" cy="806943"/>
          </a:xfrm>
          <a:solidFill>
            <a:schemeClr val="accent3">
              <a:lumMod val="75000"/>
            </a:schemeClr>
          </a:solidFill>
        </p:grpSpPr>
        <p:sp>
          <p:nvSpPr>
            <p:cNvPr id="66" name="Round Same Side Corner Rectangle 46">
              <a:extLst>
                <a:ext uri="{FF2B5EF4-FFF2-40B4-BE49-F238E27FC236}">
                  <a16:creationId xmlns:a16="http://schemas.microsoft.com/office/drawing/2014/main" id="{37CBA12F-388F-42E8-95E3-69CF1694A634}"/>
                </a:ext>
              </a:extLst>
            </p:cNvPr>
            <p:cNvSpPr/>
            <p:nvPr/>
          </p:nvSpPr>
          <p:spPr>
            <a:xfrm>
              <a:off x="3526909" y="3062732"/>
              <a:ext cx="323729" cy="42330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7" name="Oval 66">
              <a:extLst>
                <a:ext uri="{FF2B5EF4-FFF2-40B4-BE49-F238E27FC236}">
                  <a16:creationId xmlns:a16="http://schemas.microsoft.com/office/drawing/2014/main" id="{9239F9D2-6668-4D62-A0E8-24F0F1D42A5F}"/>
                </a:ext>
              </a:extLst>
            </p:cNvPr>
            <p:cNvSpPr/>
            <p:nvPr/>
          </p:nvSpPr>
          <p:spPr>
            <a:xfrm>
              <a:off x="3524508" y="2679091"/>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bg1"/>
                  </a:solidFill>
                  <a:latin typeface="Arial" panose="020B0604020202020204" pitchFamily="34" charset="0"/>
                  <a:cs typeface="Arial" panose="020B0604020202020204" pitchFamily="34" charset="0"/>
                </a:rPr>
                <a:t>6</a:t>
              </a:r>
            </a:p>
          </p:txBody>
        </p:sp>
      </p:grpSp>
      <p:sp>
        <p:nvSpPr>
          <p:cNvPr id="64" name="Round Same Side Corner Rectangle 46">
            <a:extLst>
              <a:ext uri="{FF2B5EF4-FFF2-40B4-BE49-F238E27FC236}">
                <a16:creationId xmlns:a16="http://schemas.microsoft.com/office/drawing/2014/main" id="{B9612724-7485-4DAA-B57D-ED8DBBF44832}"/>
              </a:ext>
            </a:extLst>
          </p:cNvPr>
          <p:cNvSpPr/>
          <p:nvPr/>
        </p:nvSpPr>
        <p:spPr>
          <a:xfrm>
            <a:off x="8692073" y="3454977"/>
            <a:ext cx="679484" cy="1246477"/>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5" name="Oval 64">
            <a:extLst>
              <a:ext uri="{FF2B5EF4-FFF2-40B4-BE49-F238E27FC236}">
                <a16:creationId xmlns:a16="http://schemas.microsoft.com/office/drawing/2014/main" id="{8B5C7DC1-8CF3-49EA-BCC7-F9DBF8E616CD}"/>
              </a:ext>
            </a:extLst>
          </p:cNvPr>
          <p:cNvSpPr/>
          <p:nvPr/>
        </p:nvSpPr>
        <p:spPr>
          <a:xfrm>
            <a:off x="8687090" y="2658796"/>
            <a:ext cx="679484" cy="679484"/>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bg1"/>
                </a:solidFill>
                <a:latin typeface="Arial" panose="020B0604020202020204" pitchFamily="34" charset="0"/>
                <a:cs typeface="Arial" panose="020B0604020202020204" pitchFamily="34" charset="0"/>
              </a:rPr>
              <a:t>12</a:t>
            </a:r>
          </a:p>
        </p:txBody>
      </p:sp>
      <p:grpSp>
        <p:nvGrpSpPr>
          <p:cNvPr id="59" name="Group 58">
            <a:extLst>
              <a:ext uri="{FF2B5EF4-FFF2-40B4-BE49-F238E27FC236}">
                <a16:creationId xmlns:a16="http://schemas.microsoft.com/office/drawing/2014/main" id="{C97B57F0-4199-40F6-9D31-049101801910}"/>
              </a:ext>
            </a:extLst>
          </p:cNvPr>
          <p:cNvGrpSpPr/>
          <p:nvPr/>
        </p:nvGrpSpPr>
        <p:grpSpPr>
          <a:xfrm>
            <a:off x="10045312" y="2349137"/>
            <a:ext cx="679484" cy="2352317"/>
            <a:chOff x="3524508" y="2679091"/>
            <a:chExt cx="327409" cy="1133463"/>
          </a:xfrm>
          <a:solidFill>
            <a:schemeClr val="accent3">
              <a:lumMod val="75000"/>
            </a:schemeClr>
          </a:solidFill>
        </p:grpSpPr>
        <p:sp>
          <p:nvSpPr>
            <p:cNvPr id="62" name="Round Same Side Corner Rectangle 46">
              <a:extLst>
                <a:ext uri="{FF2B5EF4-FFF2-40B4-BE49-F238E27FC236}">
                  <a16:creationId xmlns:a16="http://schemas.microsoft.com/office/drawing/2014/main" id="{F06DBF14-87E3-4310-A992-F3A565862822}"/>
                </a:ext>
              </a:extLst>
            </p:cNvPr>
            <p:cNvSpPr/>
            <p:nvPr/>
          </p:nvSpPr>
          <p:spPr>
            <a:xfrm>
              <a:off x="3526909" y="3062730"/>
              <a:ext cx="323729" cy="74982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3" name="Oval 62">
              <a:extLst>
                <a:ext uri="{FF2B5EF4-FFF2-40B4-BE49-F238E27FC236}">
                  <a16:creationId xmlns:a16="http://schemas.microsoft.com/office/drawing/2014/main" id="{000E0882-921D-4C47-AF5A-CE3520FCF134}"/>
                </a:ext>
              </a:extLst>
            </p:cNvPr>
            <p:cNvSpPr/>
            <p:nvPr/>
          </p:nvSpPr>
          <p:spPr>
            <a:xfrm>
              <a:off x="3524508" y="2679091"/>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bg1"/>
                  </a:solidFill>
                  <a:latin typeface="Arial" panose="020B0604020202020204" pitchFamily="34" charset="0"/>
                  <a:cs typeface="Arial" panose="020B0604020202020204" pitchFamily="34" charset="0"/>
                </a:rPr>
                <a:t>16</a:t>
              </a:r>
            </a:p>
          </p:txBody>
        </p:sp>
      </p:grpSp>
      <p:sp>
        <p:nvSpPr>
          <p:cNvPr id="60" name="Round Same Side Corner Rectangle 46">
            <a:extLst>
              <a:ext uri="{FF2B5EF4-FFF2-40B4-BE49-F238E27FC236}">
                <a16:creationId xmlns:a16="http://schemas.microsoft.com/office/drawing/2014/main" id="{67233965-8E18-4226-9877-6E94A786EA84}"/>
              </a:ext>
            </a:extLst>
          </p:cNvPr>
          <p:cNvSpPr/>
          <p:nvPr/>
        </p:nvSpPr>
        <p:spPr>
          <a:xfrm>
            <a:off x="10333260" y="4029075"/>
            <a:ext cx="125189" cy="67238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1" name="Round Same Side Corner Rectangle 46">
            <a:extLst>
              <a:ext uri="{FF2B5EF4-FFF2-40B4-BE49-F238E27FC236}">
                <a16:creationId xmlns:a16="http://schemas.microsoft.com/office/drawing/2014/main" id="{283FDD6C-3E12-4C7C-805F-C33C75BB3BE8}"/>
              </a:ext>
            </a:extLst>
          </p:cNvPr>
          <p:cNvSpPr/>
          <p:nvPr/>
        </p:nvSpPr>
        <p:spPr>
          <a:xfrm>
            <a:off x="5981290" y="4552418"/>
            <a:ext cx="130683" cy="149036"/>
          </a:xfrm>
          <a:prstGeom prst="round2SameRect">
            <a:avLst>
              <a:gd name="adj1" fmla="val 46112"/>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5114D34B-6F30-AE6F-C5D5-7B3772DDC238}"/>
              </a:ext>
            </a:extLst>
          </p:cNvPr>
          <p:cNvGrpSpPr/>
          <p:nvPr/>
        </p:nvGrpSpPr>
        <p:grpSpPr>
          <a:xfrm>
            <a:off x="10228983" y="337468"/>
            <a:ext cx="1587872" cy="1368854"/>
            <a:chOff x="10228983" y="337468"/>
            <a:chExt cx="1587872" cy="1368854"/>
          </a:xfrm>
        </p:grpSpPr>
        <p:sp>
          <p:nvSpPr>
            <p:cNvPr id="11" name="Hexagon 10">
              <a:extLst>
                <a:ext uri="{FF2B5EF4-FFF2-40B4-BE49-F238E27FC236}">
                  <a16:creationId xmlns:a16="http://schemas.microsoft.com/office/drawing/2014/main" id="{3AA65AE7-0764-B8F5-4EF0-D92417E32FB3}"/>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12" name="Group 11">
              <a:extLst>
                <a:ext uri="{FF2B5EF4-FFF2-40B4-BE49-F238E27FC236}">
                  <a16:creationId xmlns:a16="http://schemas.microsoft.com/office/drawing/2014/main" id="{26F73BC0-2718-A893-4751-730808A358BA}"/>
                </a:ext>
              </a:extLst>
            </p:cNvPr>
            <p:cNvGrpSpPr/>
            <p:nvPr/>
          </p:nvGrpSpPr>
          <p:grpSpPr>
            <a:xfrm>
              <a:off x="10621771" y="762700"/>
              <a:ext cx="562136" cy="634675"/>
              <a:chOff x="760175" y="830142"/>
              <a:chExt cx="867619" cy="979579"/>
            </a:xfrm>
          </p:grpSpPr>
          <p:sp>
            <p:nvSpPr>
              <p:cNvPr id="16" name="Rectangle 15">
                <a:extLst>
                  <a:ext uri="{FF2B5EF4-FFF2-40B4-BE49-F238E27FC236}">
                    <a16:creationId xmlns:a16="http://schemas.microsoft.com/office/drawing/2014/main" id="{A201EE8A-2D16-64C1-9444-CFDE5DACF1A0}"/>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52</a:t>
                </a:r>
              </a:p>
            </p:txBody>
          </p:sp>
          <p:sp>
            <p:nvSpPr>
              <p:cNvPr id="17" name="Rectangle 16">
                <a:extLst>
                  <a:ext uri="{FF2B5EF4-FFF2-40B4-BE49-F238E27FC236}">
                    <a16:creationId xmlns:a16="http://schemas.microsoft.com/office/drawing/2014/main" id="{2088E57E-AE9C-8BF5-7E6B-06865A0169DB}"/>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13" name="Group 12">
              <a:extLst>
                <a:ext uri="{FF2B5EF4-FFF2-40B4-BE49-F238E27FC236}">
                  <a16:creationId xmlns:a16="http://schemas.microsoft.com/office/drawing/2014/main" id="{A84CE6EE-F123-A8D5-44B0-8CC5B5CE8279}"/>
                </a:ext>
              </a:extLst>
            </p:cNvPr>
            <p:cNvGrpSpPr/>
            <p:nvPr/>
          </p:nvGrpSpPr>
          <p:grpSpPr>
            <a:xfrm>
              <a:off x="11325415" y="762701"/>
              <a:ext cx="182192" cy="634674"/>
              <a:chOff x="2121762" y="2323619"/>
              <a:chExt cx="200378" cy="825210"/>
            </a:xfrm>
          </p:grpSpPr>
          <p:sp>
            <p:nvSpPr>
              <p:cNvPr id="14" name="Isosceles Triangle 13">
                <a:extLst>
                  <a:ext uri="{FF2B5EF4-FFF2-40B4-BE49-F238E27FC236}">
                    <a16:creationId xmlns:a16="http://schemas.microsoft.com/office/drawing/2014/main" id="{D8A2FD3D-3F53-E61F-47C4-AB1EF4030E6F}"/>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8DAB9603-9C41-F6B2-30AB-03C07FE3842C}"/>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sp>
        <p:nvSpPr>
          <p:cNvPr id="18" name="Speech Bubble: Rectangle with Corners Rounded 17">
            <a:extLst>
              <a:ext uri="{FF2B5EF4-FFF2-40B4-BE49-F238E27FC236}">
                <a16:creationId xmlns:a16="http://schemas.microsoft.com/office/drawing/2014/main" id="{D379FB82-390C-F16D-EF60-5E54494DECCC}"/>
              </a:ext>
            </a:extLst>
          </p:cNvPr>
          <p:cNvSpPr/>
          <p:nvPr/>
        </p:nvSpPr>
        <p:spPr>
          <a:xfrm>
            <a:off x="1120772" y="1648484"/>
            <a:ext cx="2498728" cy="1524244"/>
          </a:xfrm>
          <a:prstGeom prst="wedgeRoundRectCallou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spcAft>
                <a:spcPts val="800"/>
              </a:spcAft>
            </a:pPr>
            <a:r>
              <a:rPr lang="es-ES_tradnl" dirty="0">
                <a:solidFill>
                  <a:schemeClr val="tx1"/>
                </a:solidFill>
                <a:latin typeface="Arial" panose="020B0604020202020204" pitchFamily="34" charset="0"/>
                <a:ea typeface="Calibri" panose="020F0502020204030204" pitchFamily="34" charset="0"/>
                <a:cs typeface="Arial" panose="020B0604020202020204" pitchFamily="34" charset="0"/>
              </a:rPr>
              <a:t>C</a:t>
            </a:r>
            <a:r>
              <a:rPr lang="es-ES_tradnl" sz="1800" dirty="0">
                <a:solidFill>
                  <a:schemeClr val="tx1"/>
                </a:solidFill>
                <a:effectLst/>
                <a:latin typeface="Arial" panose="020B0604020202020204" pitchFamily="34" charset="0"/>
                <a:ea typeface="Calibri" panose="020F0502020204030204" pitchFamily="34" charset="0"/>
                <a:cs typeface="Arial" panose="020B0604020202020204" pitchFamily="34" charset="0"/>
              </a:rPr>
              <a:t>omo asistentes sociales, ¿cómo nos presentaríamos al menor?</a:t>
            </a:r>
          </a:p>
        </p:txBody>
      </p:sp>
      <p:sp>
        <p:nvSpPr>
          <p:cNvPr id="19" name="Speech Bubble: Rectangle with Corners Rounded 18">
            <a:extLst>
              <a:ext uri="{FF2B5EF4-FFF2-40B4-BE49-F238E27FC236}">
                <a16:creationId xmlns:a16="http://schemas.microsoft.com/office/drawing/2014/main" id="{DFFCFB72-C8E4-1AFF-A14F-3EF39E8F7427}"/>
              </a:ext>
            </a:extLst>
          </p:cNvPr>
          <p:cNvSpPr/>
          <p:nvPr/>
        </p:nvSpPr>
        <p:spPr>
          <a:xfrm>
            <a:off x="2082800" y="3831728"/>
            <a:ext cx="2756322" cy="1524244"/>
          </a:xfrm>
          <a:prstGeom prst="wedgeRoundRectCallout">
            <a:avLst>
              <a:gd name="adj1" fmla="val 22369"/>
              <a:gd name="adj2" fmla="val 61667"/>
              <a:gd name="adj3" fmla="val 16667"/>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spcAft>
                <a:spcPts val="800"/>
              </a:spcAft>
            </a:pPr>
            <a:r>
              <a:rPr lang="es-ES_tradnl" sz="1800" dirty="0">
                <a:solidFill>
                  <a:schemeClr val="tx1"/>
                </a:solidFill>
                <a:effectLst/>
                <a:latin typeface="Arial" panose="020B0604020202020204" pitchFamily="34" charset="0"/>
                <a:ea typeface="Calibri" panose="020F0502020204030204" pitchFamily="34" charset="0"/>
                <a:cs typeface="Arial" panose="020B0604020202020204" pitchFamily="34" charset="0"/>
              </a:rPr>
              <a:t>¿Cómo le explicaríamos la gestión de caso y nuestro rol a este/a menor en particular? </a:t>
            </a:r>
          </a:p>
        </p:txBody>
      </p:sp>
    </p:spTree>
    <p:extLst>
      <p:ext uri="{BB962C8B-B14F-4D97-AF65-F5344CB8AC3E}">
        <p14:creationId xmlns:p14="http://schemas.microsoft.com/office/powerpoint/2010/main" val="241456999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 name="Title 72">
            <a:extLst>
              <a:ext uri="{FF2B5EF4-FFF2-40B4-BE49-F238E27FC236}">
                <a16:creationId xmlns:a16="http://schemas.microsoft.com/office/drawing/2014/main" id="{3171D6E0-D0D9-7E80-BA5E-EB35AB8883B4}"/>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endParaRPr lang="es-ES_tradnl" sz="5400" b="1" dirty="0">
              <a:solidFill>
                <a:schemeClr val="bg1">
                  <a:lumMod val="75000"/>
                </a:schemeClr>
              </a:solidFill>
            </a:endParaRPr>
          </a:p>
        </p:txBody>
      </p:sp>
    </p:spTree>
    <p:extLst>
      <p:ext uri="{BB962C8B-B14F-4D97-AF65-F5344CB8AC3E}">
        <p14:creationId xmlns:p14="http://schemas.microsoft.com/office/powerpoint/2010/main" val="344711410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 name="Rectangle 132">
            <a:extLst>
              <a:ext uri="{FF2B5EF4-FFF2-40B4-BE49-F238E27FC236}">
                <a16:creationId xmlns:a16="http://schemas.microsoft.com/office/drawing/2014/main" id="{E342E14D-0258-5202-9804-B4AD8BABF859}"/>
              </a:ext>
            </a:extLst>
          </p:cNvPr>
          <p:cNvSpPr/>
          <p:nvPr/>
        </p:nvSpPr>
        <p:spPr>
          <a:xfrm>
            <a:off x="9190208" y="2309597"/>
            <a:ext cx="1583761" cy="256848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4" name="Rectangle 133">
            <a:extLst>
              <a:ext uri="{FF2B5EF4-FFF2-40B4-BE49-F238E27FC236}">
                <a16:creationId xmlns:a16="http://schemas.microsoft.com/office/drawing/2014/main" id="{360155A3-48FA-EA1D-A7C3-78A9662019B6}"/>
              </a:ext>
            </a:extLst>
          </p:cNvPr>
          <p:cNvSpPr/>
          <p:nvPr/>
        </p:nvSpPr>
        <p:spPr>
          <a:xfrm>
            <a:off x="7324806" y="2309597"/>
            <a:ext cx="1736806" cy="256848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5" name="Rectangle 134">
            <a:extLst>
              <a:ext uri="{FF2B5EF4-FFF2-40B4-BE49-F238E27FC236}">
                <a16:creationId xmlns:a16="http://schemas.microsoft.com/office/drawing/2014/main" id="{8C5C3548-2994-1497-39F2-A110FDAD4B6C}"/>
              </a:ext>
            </a:extLst>
          </p:cNvPr>
          <p:cNvSpPr/>
          <p:nvPr/>
        </p:nvSpPr>
        <p:spPr>
          <a:xfrm>
            <a:off x="3754610" y="2309597"/>
            <a:ext cx="3449168" cy="256848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6" name="Rectangle 135">
            <a:extLst>
              <a:ext uri="{FF2B5EF4-FFF2-40B4-BE49-F238E27FC236}">
                <a16:creationId xmlns:a16="http://schemas.microsoft.com/office/drawing/2014/main" id="{5E805ABF-AF0E-E24C-ACEE-D85F08EAA40B}"/>
              </a:ext>
            </a:extLst>
          </p:cNvPr>
          <p:cNvSpPr/>
          <p:nvPr/>
        </p:nvSpPr>
        <p:spPr>
          <a:xfrm>
            <a:off x="2441416" y="2309597"/>
            <a:ext cx="1192166" cy="256848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cxnSp>
        <p:nvCxnSpPr>
          <p:cNvPr id="100" name="Straight Arrow Connector 99">
            <a:extLst>
              <a:ext uri="{FF2B5EF4-FFF2-40B4-BE49-F238E27FC236}">
                <a16:creationId xmlns:a16="http://schemas.microsoft.com/office/drawing/2014/main" id="{B415CA70-29C9-5FE7-320E-53BC64A855D0}"/>
              </a:ext>
            </a:extLst>
          </p:cNvPr>
          <p:cNvCxnSpPr>
            <a:cxnSpLocks/>
          </p:cNvCxnSpPr>
          <p:nvPr/>
        </p:nvCxnSpPr>
        <p:spPr>
          <a:xfrm>
            <a:off x="1242995" y="2324300"/>
            <a:ext cx="10028733" cy="0"/>
          </a:xfrm>
          <a:prstGeom prst="straightConnector1">
            <a:avLst/>
          </a:prstGeom>
          <a:ln w="127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F1F5D555-BE28-B4D9-20D3-77324EB7AA15}"/>
              </a:ext>
            </a:extLst>
          </p:cNvPr>
          <p:cNvSpPr>
            <a:spLocks noGrp="1"/>
          </p:cNvSpPr>
          <p:nvPr>
            <p:ph type="title"/>
          </p:nvPr>
        </p:nvSpPr>
        <p:spPr>
          <a:xfrm>
            <a:off x="684393" y="93923"/>
            <a:ext cx="10515600" cy="868968"/>
          </a:xfrm>
        </p:spPr>
        <p:txBody>
          <a:bodyPr>
            <a:normAutofit/>
          </a:bodyPr>
          <a:lstStyle/>
          <a:p>
            <a:r>
              <a:rPr lang="es-ES_tradnl" sz="2800" dirty="0"/>
              <a:t>La comunicación con menores de distintas edades</a:t>
            </a:r>
          </a:p>
        </p:txBody>
      </p:sp>
      <p:grpSp>
        <p:nvGrpSpPr>
          <p:cNvPr id="4" name="Group 3">
            <a:extLst>
              <a:ext uri="{FF2B5EF4-FFF2-40B4-BE49-F238E27FC236}">
                <a16:creationId xmlns:a16="http://schemas.microsoft.com/office/drawing/2014/main" id="{484E8DCD-4255-FE8C-4ED8-9941A8C7EA97}"/>
              </a:ext>
            </a:extLst>
          </p:cNvPr>
          <p:cNvGrpSpPr/>
          <p:nvPr/>
        </p:nvGrpSpPr>
        <p:grpSpPr>
          <a:xfrm>
            <a:off x="10228983" y="337468"/>
            <a:ext cx="1587872" cy="1368854"/>
            <a:chOff x="10228983" y="337468"/>
            <a:chExt cx="1587872" cy="1368854"/>
          </a:xfrm>
        </p:grpSpPr>
        <p:sp>
          <p:nvSpPr>
            <p:cNvPr id="5" name="Hexagon 4">
              <a:extLst>
                <a:ext uri="{FF2B5EF4-FFF2-40B4-BE49-F238E27FC236}">
                  <a16:creationId xmlns:a16="http://schemas.microsoft.com/office/drawing/2014/main" id="{BD7FB4FF-49D0-D655-288E-F50D8DA89B29}"/>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9" name="Group 8">
              <a:extLst>
                <a:ext uri="{FF2B5EF4-FFF2-40B4-BE49-F238E27FC236}">
                  <a16:creationId xmlns:a16="http://schemas.microsoft.com/office/drawing/2014/main" id="{D49EEB38-C1B2-3D39-299B-73DB3C29DCF1}"/>
                </a:ext>
              </a:extLst>
            </p:cNvPr>
            <p:cNvGrpSpPr/>
            <p:nvPr/>
          </p:nvGrpSpPr>
          <p:grpSpPr>
            <a:xfrm>
              <a:off x="10621771" y="762700"/>
              <a:ext cx="562136" cy="634675"/>
              <a:chOff x="760175" y="830142"/>
              <a:chExt cx="867619" cy="979579"/>
            </a:xfrm>
          </p:grpSpPr>
          <p:sp>
            <p:nvSpPr>
              <p:cNvPr id="33" name="Rectangle 32">
                <a:extLst>
                  <a:ext uri="{FF2B5EF4-FFF2-40B4-BE49-F238E27FC236}">
                    <a16:creationId xmlns:a16="http://schemas.microsoft.com/office/drawing/2014/main" id="{BD0A75EB-FD6B-BBC0-FFC0-A6246F584808}"/>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53</a:t>
                </a:r>
              </a:p>
            </p:txBody>
          </p:sp>
          <p:sp>
            <p:nvSpPr>
              <p:cNvPr id="34" name="Rectangle 33">
                <a:extLst>
                  <a:ext uri="{FF2B5EF4-FFF2-40B4-BE49-F238E27FC236}">
                    <a16:creationId xmlns:a16="http://schemas.microsoft.com/office/drawing/2014/main" id="{2F926356-5D62-8D2E-5BAD-00A1DF573F60}"/>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12" name="Group 11">
              <a:extLst>
                <a:ext uri="{FF2B5EF4-FFF2-40B4-BE49-F238E27FC236}">
                  <a16:creationId xmlns:a16="http://schemas.microsoft.com/office/drawing/2014/main" id="{8990CF02-901B-21C1-B262-E6901D197312}"/>
                </a:ext>
              </a:extLst>
            </p:cNvPr>
            <p:cNvGrpSpPr/>
            <p:nvPr/>
          </p:nvGrpSpPr>
          <p:grpSpPr>
            <a:xfrm>
              <a:off x="11325415" y="762701"/>
              <a:ext cx="182192" cy="634674"/>
              <a:chOff x="2121762" y="2323619"/>
              <a:chExt cx="200378" cy="825210"/>
            </a:xfrm>
          </p:grpSpPr>
          <p:sp>
            <p:nvSpPr>
              <p:cNvPr id="30" name="Isosceles Triangle 29">
                <a:extLst>
                  <a:ext uri="{FF2B5EF4-FFF2-40B4-BE49-F238E27FC236}">
                    <a16:creationId xmlns:a16="http://schemas.microsoft.com/office/drawing/2014/main" id="{706BF911-DCB5-9A40-C6BB-7068B6FCEA98}"/>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2" name="Rectangle 31">
                <a:extLst>
                  <a:ext uri="{FF2B5EF4-FFF2-40B4-BE49-F238E27FC236}">
                    <a16:creationId xmlns:a16="http://schemas.microsoft.com/office/drawing/2014/main" id="{376FEE90-5ED5-8A5F-9C94-367F6DDF97DE}"/>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sp>
        <p:nvSpPr>
          <p:cNvPr id="79" name="Oval 78">
            <a:extLst>
              <a:ext uri="{FF2B5EF4-FFF2-40B4-BE49-F238E27FC236}">
                <a16:creationId xmlns:a16="http://schemas.microsoft.com/office/drawing/2014/main" id="{04613BE3-77E9-5B0E-DC8B-72271E46B68B}"/>
              </a:ext>
            </a:extLst>
          </p:cNvPr>
          <p:cNvSpPr/>
          <p:nvPr/>
        </p:nvSpPr>
        <p:spPr>
          <a:xfrm>
            <a:off x="859760"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1</a:t>
            </a:r>
          </a:p>
        </p:txBody>
      </p:sp>
      <p:sp>
        <p:nvSpPr>
          <p:cNvPr id="80" name="Oval 79">
            <a:extLst>
              <a:ext uri="{FF2B5EF4-FFF2-40B4-BE49-F238E27FC236}">
                <a16:creationId xmlns:a16="http://schemas.microsoft.com/office/drawing/2014/main" id="{15D62C36-1208-2CEE-15EA-D55B877A85A4}"/>
              </a:ext>
            </a:extLst>
          </p:cNvPr>
          <p:cNvSpPr/>
          <p:nvPr/>
        </p:nvSpPr>
        <p:spPr>
          <a:xfrm>
            <a:off x="1454792"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2</a:t>
            </a:r>
          </a:p>
        </p:txBody>
      </p:sp>
      <p:sp>
        <p:nvSpPr>
          <p:cNvPr id="81" name="Oval 80">
            <a:extLst>
              <a:ext uri="{FF2B5EF4-FFF2-40B4-BE49-F238E27FC236}">
                <a16:creationId xmlns:a16="http://schemas.microsoft.com/office/drawing/2014/main" id="{FAFD5F43-67D4-EDC5-0BD0-77A1ABE818AB}"/>
              </a:ext>
            </a:extLst>
          </p:cNvPr>
          <p:cNvSpPr/>
          <p:nvPr/>
        </p:nvSpPr>
        <p:spPr>
          <a:xfrm>
            <a:off x="2049824"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3</a:t>
            </a:r>
          </a:p>
        </p:txBody>
      </p:sp>
      <p:sp>
        <p:nvSpPr>
          <p:cNvPr id="82" name="Oval 81">
            <a:extLst>
              <a:ext uri="{FF2B5EF4-FFF2-40B4-BE49-F238E27FC236}">
                <a16:creationId xmlns:a16="http://schemas.microsoft.com/office/drawing/2014/main" id="{9AF63636-E414-EBBB-977E-E897381241E7}"/>
              </a:ext>
            </a:extLst>
          </p:cNvPr>
          <p:cNvSpPr/>
          <p:nvPr/>
        </p:nvSpPr>
        <p:spPr>
          <a:xfrm>
            <a:off x="2644856"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4</a:t>
            </a:r>
          </a:p>
        </p:txBody>
      </p:sp>
      <p:sp>
        <p:nvSpPr>
          <p:cNvPr id="83" name="Oval 82">
            <a:extLst>
              <a:ext uri="{FF2B5EF4-FFF2-40B4-BE49-F238E27FC236}">
                <a16:creationId xmlns:a16="http://schemas.microsoft.com/office/drawing/2014/main" id="{70F23F83-7A4E-499B-D49A-33CA55C823FE}"/>
              </a:ext>
            </a:extLst>
          </p:cNvPr>
          <p:cNvSpPr/>
          <p:nvPr/>
        </p:nvSpPr>
        <p:spPr>
          <a:xfrm>
            <a:off x="3239888"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5</a:t>
            </a:r>
          </a:p>
        </p:txBody>
      </p:sp>
      <p:sp>
        <p:nvSpPr>
          <p:cNvPr id="84" name="Oval 83">
            <a:extLst>
              <a:ext uri="{FF2B5EF4-FFF2-40B4-BE49-F238E27FC236}">
                <a16:creationId xmlns:a16="http://schemas.microsoft.com/office/drawing/2014/main" id="{E757FDCC-F087-F2CE-80B9-903732FD3B51}"/>
              </a:ext>
            </a:extLst>
          </p:cNvPr>
          <p:cNvSpPr/>
          <p:nvPr/>
        </p:nvSpPr>
        <p:spPr>
          <a:xfrm>
            <a:off x="3834920"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6</a:t>
            </a:r>
          </a:p>
        </p:txBody>
      </p:sp>
      <p:sp>
        <p:nvSpPr>
          <p:cNvPr id="85" name="Oval 84">
            <a:extLst>
              <a:ext uri="{FF2B5EF4-FFF2-40B4-BE49-F238E27FC236}">
                <a16:creationId xmlns:a16="http://schemas.microsoft.com/office/drawing/2014/main" id="{3C0B5166-0F86-754E-BEF3-CE2918B94A3A}"/>
              </a:ext>
            </a:extLst>
          </p:cNvPr>
          <p:cNvSpPr/>
          <p:nvPr/>
        </p:nvSpPr>
        <p:spPr>
          <a:xfrm>
            <a:off x="4429952"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7</a:t>
            </a:r>
          </a:p>
        </p:txBody>
      </p:sp>
      <p:sp>
        <p:nvSpPr>
          <p:cNvPr id="86" name="Oval 85">
            <a:extLst>
              <a:ext uri="{FF2B5EF4-FFF2-40B4-BE49-F238E27FC236}">
                <a16:creationId xmlns:a16="http://schemas.microsoft.com/office/drawing/2014/main" id="{DEA22274-AB49-C6F3-4F87-5D645124AFED}"/>
              </a:ext>
            </a:extLst>
          </p:cNvPr>
          <p:cNvSpPr/>
          <p:nvPr/>
        </p:nvSpPr>
        <p:spPr>
          <a:xfrm>
            <a:off x="5024984"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8</a:t>
            </a:r>
          </a:p>
        </p:txBody>
      </p:sp>
      <p:sp>
        <p:nvSpPr>
          <p:cNvPr id="87" name="Oval 86">
            <a:extLst>
              <a:ext uri="{FF2B5EF4-FFF2-40B4-BE49-F238E27FC236}">
                <a16:creationId xmlns:a16="http://schemas.microsoft.com/office/drawing/2014/main" id="{F629EE0F-CD34-DDBF-EEB5-465E2FF582C9}"/>
              </a:ext>
            </a:extLst>
          </p:cNvPr>
          <p:cNvSpPr/>
          <p:nvPr/>
        </p:nvSpPr>
        <p:spPr>
          <a:xfrm>
            <a:off x="5620016"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9</a:t>
            </a:r>
          </a:p>
        </p:txBody>
      </p:sp>
      <p:sp>
        <p:nvSpPr>
          <p:cNvPr id="88" name="Oval 87">
            <a:extLst>
              <a:ext uri="{FF2B5EF4-FFF2-40B4-BE49-F238E27FC236}">
                <a16:creationId xmlns:a16="http://schemas.microsoft.com/office/drawing/2014/main" id="{A7A7EBD9-A455-CB14-3597-0514BBAA39B4}"/>
              </a:ext>
            </a:extLst>
          </p:cNvPr>
          <p:cNvSpPr/>
          <p:nvPr/>
        </p:nvSpPr>
        <p:spPr>
          <a:xfrm>
            <a:off x="6215048"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10</a:t>
            </a:r>
          </a:p>
        </p:txBody>
      </p:sp>
      <p:sp>
        <p:nvSpPr>
          <p:cNvPr id="89" name="Oval 88">
            <a:extLst>
              <a:ext uri="{FF2B5EF4-FFF2-40B4-BE49-F238E27FC236}">
                <a16:creationId xmlns:a16="http://schemas.microsoft.com/office/drawing/2014/main" id="{1BAB6209-9330-BC3C-A064-CF8B5AABF77E}"/>
              </a:ext>
            </a:extLst>
          </p:cNvPr>
          <p:cNvSpPr/>
          <p:nvPr/>
        </p:nvSpPr>
        <p:spPr>
          <a:xfrm>
            <a:off x="6810080"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11</a:t>
            </a:r>
          </a:p>
        </p:txBody>
      </p:sp>
      <p:sp>
        <p:nvSpPr>
          <p:cNvPr id="90" name="Oval 89">
            <a:extLst>
              <a:ext uri="{FF2B5EF4-FFF2-40B4-BE49-F238E27FC236}">
                <a16:creationId xmlns:a16="http://schemas.microsoft.com/office/drawing/2014/main" id="{D3EEC323-0206-8EAE-5418-2E40BF084C1C}"/>
              </a:ext>
            </a:extLst>
          </p:cNvPr>
          <p:cNvSpPr/>
          <p:nvPr/>
        </p:nvSpPr>
        <p:spPr>
          <a:xfrm>
            <a:off x="7405112"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12</a:t>
            </a:r>
          </a:p>
        </p:txBody>
      </p:sp>
      <p:sp>
        <p:nvSpPr>
          <p:cNvPr id="91" name="Oval 90">
            <a:extLst>
              <a:ext uri="{FF2B5EF4-FFF2-40B4-BE49-F238E27FC236}">
                <a16:creationId xmlns:a16="http://schemas.microsoft.com/office/drawing/2014/main" id="{9B6B415C-24A4-9E4C-11C5-DD17271857A3}"/>
              </a:ext>
            </a:extLst>
          </p:cNvPr>
          <p:cNvSpPr/>
          <p:nvPr/>
        </p:nvSpPr>
        <p:spPr>
          <a:xfrm>
            <a:off x="8000144"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13</a:t>
            </a:r>
          </a:p>
        </p:txBody>
      </p:sp>
      <p:sp>
        <p:nvSpPr>
          <p:cNvPr id="92" name="Oval 91">
            <a:extLst>
              <a:ext uri="{FF2B5EF4-FFF2-40B4-BE49-F238E27FC236}">
                <a16:creationId xmlns:a16="http://schemas.microsoft.com/office/drawing/2014/main" id="{7C4DA625-BE8F-9EBF-A7F0-40F24AB6F13E}"/>
              </a:ext>
            </a:extLst>
          </p:cNvPr>
          <p:cNvSpPr/>
          <p:nvPr/>
        </p:nvSpPr>
        <p:spPr>
          <a:xfrm>
            <a:off x="8595176"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14</a:t>
            </a:r>
          </a:p>
        </p:txBody>
      </p:sp>
      <p:sp>
        <p:nvSpPr>
          <p:cNvPr id="93" name="Oval 92">
            <a:extLst>
              <a:ext uri="{FF2B5EF4-FFF2-40B4-BE49-F238E27FC236}">
                <a16:creationId xmlns:a16="http://schemas.microsoft.com/office/drawing/2014/main" id="{FEEF57BC-6738-B026-5E0A-1F3C69BDFA02}"/>
              </a:ext>
            </a:extLst>
          </p:cNvPr>
          <p:cNvSpPr/>
          <p:nvPr/>
        </p:nvSpPr>
        <p:spPr>
          <a:xfrm>
            <a:off x="9190208"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15</a:t>
            </a:r>
          </a:p>
        </p:txBody>
      </p:sp>
      <p:sp>
        <p:nvSpPr>
          <p:cNvPr id="94" name="Oval 93">
            <a:extLst>
              <a:ext uri="{FF2B5EF4-FFF2-40B4-BE49-F238E27FC236}">
                <a16:creationId xmlns:a16="http://schemas.microsoft.com/office/drawing/2014/main" id="{2CA76C75-CF57-BEFE-60BA-562329C49FF3}"/>
              </a:ext>
            </a:extLst>
          </p:cNvPr>
          <p:cNvSpPr/>
          <p:nvPr/>
        </p:nvSpPr>
        <p:spPr>
          <a:xfrm>
            <a:off x="9785240"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16</a:t>
            </a:r>
          </a:p>
        </p:txBody>
      </p:sp>
      <p:sp>
        <p:nvSpPr>
          <p:cNvPr id="95" name="Oval 94">
            <a:extLst>
              <a:ext uri="{FF2B5EF4-FFF2-40B4-BE49-F238E27FC236}">
                <a16:creationId xmlns:a16="http://schemas.microsoft.com/office/drawing/2014/main" id="{E5A9B1EC-4FD4-C703-1A7A-41345A17941A}"/>
              </a:ext>
            </a:extLst>
          </p:cNvPr>
          <p:cNvSpPr/>
          <p:nvPr/>
        </p:nvSpPr>
        <p:spPr>
          <a:xfrm>
            <a:off x="10380272" y="2132535"/>
            <a:ext cx="393698" cy="393698"/>
          </a:xfrm>
          <a:prstGeom prst="ellipse">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s-ES_tradnl" sz="1400">
                <a:solidFill>
                  <a:schemeClr val="accent3">
                    <a:lumMod val="75000"/>
                  </a:schemeClr>
                </a:solidFill>
                <a:latin typeface="Arial" panose="020B0604020202020204" pitchFamily="34" charset="0"/>
                <a:cs typeface="Arial" panose="020B0604020202020204" pitchFamily="34" charset="0"/>
              </a:rPr>
              <a:t>17</a:t>
            </a:r>
          </a:p>
        </p:txBody>
      </p:sp>
      <p:sp>
        <p:nvSpPr>
          <p:cNvPr id="121" name="TextBox 120">
            <a:extLst>
              <a:ext uri="{FF2B5EF4-FFF2-40B4-BE49-F238E27FC236}">
                <a16:creationId xmlns:a16="http://schemas.microsoft.com/office/drawing/2014/main" id="{5F91EA62-397E-4C9B-07B1-9E47622CBA66}"/>
              </a:ext>
            </a:extLst>
          </p:cNvPr>
          <p:cNvSpPr txBox="1"/>
          <p:nvPr/>
        </p:nvSpPr>
        <p:spPr>
          <a:xfrm>
            <a:off x="2661956" y="5005845"/>
            <a:ext cx="1092654" cy="767133"/>
          </a:xfrm>
          <a:prstGeom prst="rect">
            <a:avLst/>
          </a:prstGeom>
          <a:noFill/>
        </p:spPr>
        <p:txBody>
          <a:bodyPr wrap="square">
            <a:spAutoFit/>
          </a:bodyPr>
          <a:lstStyle/>
          <a:p>
            <a:pPr lvl="0" algn="ctr">
              <a:lnSpc>
                <a:spcPct val="107000"/>
              </a:lnSpc>
              <a:tabLst>
                <a:tab pos="457200" algn="l"/>
              </a:tabLst>
            </a:pPr>
            <a:r>
              <a:rPr lang="es-ES_tradnl" sz="1400" b="1">
                <a:effectLst/>
                <a:latin typeface="Arial" panose="020B0604020202020204" pitchFamily="34" charset="0"/>
                <a:cs typeface="Arial" panose="020B0604020202020204" pitchFamily="34" charset="0"/>
              </a:rPr>
              <a:t>Primera infancia</a:t>
            </a:r>
          </a:p>
          <a:p>
            <a:pPr lvl="0" algn="ctr">
              <a:lnSpc>
                <a:spcPct val="107000"/>
              </a:lnSpc>
              <a:tabLst>
                <a:tab pos="457200" algn="l"/>
              </a:tabLst>
            </a:pPr>
            <a:r>
              <a:rPr lang="es-ES_tradnl" sz="1400">
                <a:effectLst/>
                <a:latin typeface="Arial" panose="020B0604020202020204" pitchFamily="34" charset="0"/>
                <a:cs typeface="Arial" panose="020B0604020202020204" pitchFamily="34" charset="0"/>
              </a:rPr>
              <a:t>3 - 5 años</a:t>
            </a:r>
            <a:endParaRPr lang="es-ES_tradnl" sz="1400">
              <a:latin typeface="Arial" panose="020B0604020202020204" pitchFamily="34" charset="0"/>
              <a:ea typeface="Calibri" panose="020F0502020204030204" pitchFamily="34" charset="0"/>
              <a:cs typeface="Arial" panose="020B0604020202020204" pitchFamily="34" charset="0"/>
            </a:endParaRPr>
          </a:p>
        </p:txBody>
      </p:sp>
      <p:sp>
        <p:nvSpPr>
          <p:cNvPr id="122" name="TextBox 121">
            <a:extLst>
              <a:ext uri="{FF2B5EF4-FFF2-40B4-BE49-F238E27FC236}">
                <a16:creationId xmlns:a16="http://schemas.microsoft.com/office/drawing/2014/main" id="{14691304-C55A-5683-5E99-033506DFD5E9}"/>
              </a:ext>
            </a:extLst>
          </p:cNvPr>
          <p:cNvSpPr txBox="1"/>
          <p:nvPr/>
        </p:nvSpPr>
        <p:spPr>
          <a:xfrm>
            <a:off x="4563310" y="5005845"/>
            <a:ext cx="1831767" cy="536622"/>
          </a:xfrm>
          <a:prstGeom prst="rect">
            <a:avLst/>
          </a:prstGeom>
          <a:noFill/>
        </p:spPr>
        <p:txBody>
          <a:bodyPr wrap="square">
            <a:spAutoFit/>
          </a:bodyPr>
          <a:lstStyle/>
          <a:p>
            <a:pPr lvl="0" algn="ctr">
              <a:lnSpc>
                <a:spcPct val="107000"/>
              </a:lnSpc>
              <a:tabLst>
                <a:tab pos="457200" algn="l"/>
              </a:tabLst>
            </a:pPr>
            <a:r>
              <a:rPr lang="es-ES_tradnl" sz="1400" b="1">
                <a:effectLst/>
                <a:latin typeface="Arial" panose="020B0604020202020204" pitchFamily="34" charset="0"/>
                <a:cs typeface="Arial" panose="020B0604020202020204" pitchFamily="34" charset="0"/>
              </a:rPr>
              <a:t>Infancia media</a:t>
            </a:r>
          </a:p>
          <a:p>
            <a:pPr lvl="0" algn="ctr">
              <a:lnSpc>
                <a:spcPct val="107000"/>
              </a:lnSpc>
              <a:tabLst>
                <a:tab pos="457200" algn="l"/>
              </a:tabLst>
            </a:pPr>
            <a:r>
              <a:rPr lang="es-ES_tradnl" sz="1400">
                <a:effectLst/>
                <a:latin typeface="Arial" panose="020B0604020202020204" pitchFamily="34" charset="0"/>
                <a:cs typeface="Arial" panose="020B0604020202020204" pitchFamily="34" charset="0"/>
              </a:rPr>
              <a:t>6 - 11 años</a:t>
            </a:r>
            <a:endParaRPr lang="es-ES_tradnl" sz="1400">
              <a:latin typeface="Arial" panose="020B0604020202020204" pitchFamily="34" charset="0"/>
              <a:ea typeface="Calibri" panose="020F0502020204030204" pitchFamily="34" charset="0"/>
              <a:cs typeface="Arial" panose="020B0604020202020204" pitchFamily="34" charset="0"/>
            </a:endParaRPr>
          </a:p>
        </p:txBody>
      </p:sp>
      <p:sp>
        <p:nvSpPr>
          <p:cNvPr id="123" name="TextBox 122">
            <a:extLst>
              <a:ext uri="{FF2B5EF4-FFF2-40B4-BE49-F238E27FC236}">
                <a16:creationId xmlns:a16="http://schemas.microsoft.com/office/drawing/2014/main" id="{1B329E0D-760C-950A-F96B-315049766FFF}"/>
              </a:ext>
            </a:extLst>
          </p:cNvPr>
          <p:cNvSpPr txBox="1"/>
          <p:nvPr/>
        </p:nvSpPr>
        <p:spPr>
          <a:xfrm>
            <a:off x="7324805" y="5005845"/>
            <a:ext cx="1727795" cy="767133"/>
          </a:xfrm>
          <a:prstGeom prst="rect">
            <a:avLst/>
          </a:prstGeom>
          <a:noFill/>
        </p:spPr>
        <p:txBody>
          <a:bodyPr wrap="square">
            <a:spAutoFit/>
          </a:bodyPr>
          <a:lstStyle/>
          <a:p>
            <a:pPr lvl="0" algn="ctr">
              <a:lnSpc>
                <a:spcPct val="107000"/>
              </a:lnSpc>
              <a:tabLst>
                <a:tab pos="457200" algn="l"/>
              </a:tabLst>
            </a:pPr>
            <a:r>
              <a:rPr lang="es-ES_tradnl" sz="1400" b="1">
                <a:effectLst/>
                <a:latin typeface="Arial" panose="020B0604020202020204" pitchFamily="34" charset="0"/>
                <a:cs typeface="Arial" panose="020B0604020202020204" pitchFamily="34" charset="0"/>
              </a:rPr>
              <a:t>Primera adolescencia </a:t>
            </a:r>
          </a:p>
          <a:p>
            <a:pPr lvl="0" algn="ctr">
              <a:lnSpc>
                <a:spcPct val="107000"/>
              </a:lnSpc>
              <a:tabLst>
                <a:tab pos="457200" algn="l"/>
              </a:tabLst>
            </a:pPr>
            <a:r>
              <a:rPr lang="es-ES_tradnl" sz="1400">
                <a:effectLst/>
                <a:latin typeface="Arial" panose="020B0604020202020204" pitchFamily="34" charset="0"/>
                <a:cs typeface="Arial" panose="020B0604020202020204" pitchFamily="34" charset="0"/>
              </a:rPr>
              <a:t>12 - 14 años</a:t>
            </a:r>
            <a:endParaRPr lang="es-ES_tradnl" sz="1400">
              <a:latin typeface="Arial" panose="020B0604020202020204" pitchFamily="34" charset="0"/>
              <a:ea typeface="Calibri" panose="020F0502020204030204" pitchFamily="34" charset="0"/>
              <a:cs typeface="Arial" panose="020B0604020202020204" pitchFamily="34" charset="0"/>
            </a:endParaRPr>
          </a:p>
        </p:txBody>
      </p:sp>
      <p:sp>
        <p:nvSpPr>
          <p:cNvPr id="124" name="TextBox 123">
            <a:extLst>
              <a:ext uri="{FF2B5EF4-FFF2-40B4-BE49-F238E27FC236}">
                <a16:creationId xmlns:a16="http://schemas.microsoft.com/office/drawing/2014/main" id="{188A44A8-B5EB-610F-A94F-534576E65E7B}"/>
              </a:ext>
            </a:extLst>
          </p:cNvPr>
          <p:cNvSpPr txBox="1"/>
          <p:nvPr/>
        </p:nvSpPr>
        <p:spPr>
          <a:xfrm>
            <a:off x="9190208" y="5005845"/>
            <a:ext cx="1583761" cy="536622"/>
          </a:xfrm>
          <a:prstGeom prst="rect">
            <a:avLst/>
          </a:prstGeom>
          <a:noFill/>
        </p:spPr>
        <p:txBody>
          <a:bodyPr wrap="square">
            <a:spAutoFit/>
          </a:bodyPr>
          <a:lstStyle/>
          <a:p>
            <a:pPr lvl="0" algn="ctr">
              <a:lnSpc>
                <a:spcPct val="107000"/>
              </a:lnSpc>
              <a:tabLst>
                <a:tab pos="457200" algn="l"/>
              </a:tabLst>
            </a:pPr>
            <a:r>
              <a:rPr lang="es-ES_tradnl" sz="1400" b="1">
                <a:effectLst/>
                <a:latin typeface="Arial" panose="020B0604020202020204" pitchFamily="34" charset="0"/>
                <a:cs typeface="Arial" panose="020B0604020202020204" pitchFamily="34" charset="0"/>
              </a:rPr>
              <a:t>Adolescencia</a:t>
            </a:r>
          </a:p>
          <a:p>
            <a:pPr lvl="0" algn="ctr">
              <a:lnSpc>
                <a:spcPct val="107000"/>
              </a:lnSpc>
              <a:tabLst>
                <a:tab pos="457200" algn="l"/>
              </a:tabLst>
            </a:pPr>
            <a:r>
              <a:rPr lang="es-ES_tradnl" sz="1400">
                <a:effectLst/>
                <a:latin typeface="Arial" panose="020B0604020202020204" pitchFamily="34" charset="0"/>
                <a:cs typeface="Arial" panose="020B0604020202020204" pitchFamily="34" charset="0"/>
              </a:rPr>
              <a:t>15 - 17 años</a:t>
            </a:r>
            <a:endParaRPr lang="es-ES_tradnl" sz="1400">
              <a:latin typeface="Arial" panose="020B0604020202020204" pitchFamily="34" charset="0"/>
              <a:ea typeface="Calibri" panose="020F0502020204030204" pitchFamily="34" charset="0"/>
              <a:cs typeface="Arial" panose="020B0604020202020204" pitchFamily="34" charset="0"/>
            </a:endParaRPr>
          </a:p>
        </p:txBody>
      </p:sp>
      <p:grpSp>
        <p:nvGrpSpPr>
          <p:cNvPr id="147" name="Group 146">
            <a:extLst>
              <a:ext uri="{FF2B5EF4-FFF2-40B4-BE49-F238E27FC236}">
                <a16:creationId xmlns:a16="http://schemas.microsoft.com/office/drawing/2014/main" id="{D0F29154-53DB-602D-4364-77101AA32F31}"/>
              </a:ext>
            </a:extLst>
          </p:cNvPr>
          <p:cNvGrpSpPr/>
          <p:nvPr/>
        </p:nvGrpSpPr>
        <p:grpSpPr>
          <a:xfrm>
            <a:off x="2400374" y="3059569"/>
            <a:ext cx="1278692" cy="1052794"/>
            <a:chOff x="2644856" y="3260860"/>
            <a:chExt cx="789728" cy="650212"/>
          </a:xfrm>
        </p:grpSpPr>
        <p:sp>
          <p:nvSpPr>
            <p:cNvPr id="139" name="Speech Bubble: Rectangle with Corners Rounded 138">
              <a:extLst>
                <a:ext uri="{FF2B5EF4-FFF2-40B4-BE49-F238E27FC236}">
                  <a16:creationId xmlns:a16="http://schemas.microsoft.com/office/drawing/2014/main" id="{ABC3D87A-A432-658D-A73C-D723FBB02F6A}"/>
                </a:ext>
              </a:extLst>
            </p:cNvPr>
            <p:cNvSpPr/>
            <p:nvPr/>
          </p:nvSpPr>
          <p:spPr>
            <a:xfrm>
              <a:off x="2644856" y="3260860"/>
              <a:ext cx="397997" cy="266658"/>
            </a:xfrm>
            <a:prstGeom prst="wedgeRoundRectCallout">
              <a:avLst>
                <a:gd name="adj1" fmla="val -6142"/>
                <a:gd name="adj2" fmla="val 78529"/>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0" name="Speech Bubble: Rectangle with Corners Rounded 139">
              <a:extLst>
                <a:ext uri="{FF2B5EF4-FFF2-40B4-BE49-F238E27FC236}">
                  <a16:creationId xmlns:a16="http://schemas.microsoft.com/office/drawing/2014/main" id="{6EBDF90B-2637-95FF-BF95-E78CEE9EA99E}"/>
                </a:ext>
              </a:extLst>
            </p:cNvPr>
            <p:cNvSpPr/>
            <p:nvPr/>
          </p:nvSpPr>
          <p:spPr>
            <a:xfrm>
              <a:off x="3036587" y="3644414"/>
              <a:ext cx="397997" cy="266658"/>
            </a:xfrm>
            <a:prstGeom prst="wedgeRoundRectCallout">
              <a:avLst>
                <a:gd name="adj1" fmla="val 1038"/>
                <a:gd name="adj2" fmla="val 71385"/>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48" name="Group 147">
            <a:extLst>
              <a:ext uri="{FF2B5EF4-FFF2-40B4-BE49-F238E27FC236}">
                <a16:creationId xmlns:a16="http://schemas.microsoft.com/office/drawing/2014/main" id="{2AAB288E-1E03-A2CB-3B25-A60B53CE079E}"/>
              </a:ext>
            </a:extLst>
          </p:cNvPr>
          <p:cNvGrpSpPr/>
          <p:nvPr/>
        </p:nvGrpSpPr>
        <p:grpSpPr>
          <a:xfrm>
            <a:off x="4799350" y="3059569"/>
            <a:ext cx="1278692" cy="1052794"/>
            <a:chOff x="5043832" y="3260860"/>
            <a:chExt cx="789728" cy="650212"/>
          </a:xfrm>
        </p:grpSpPr>
        <p:sp>
          <p:nvSpPr>
            <p:cNvPr id="141" name="Speech Bubble: Rectangle with Corners Rounded 140">
              <a:extLst>
                <a:ext uri="{FF2B5EF4-FFF2-40B4-BE49-F238E27FC236}">
                  <a16:creationId xmlns:a16="http://schemas.microsoft.com/office/drawing/2014/main" id="{4E884ED8-3E93-8487-B2E7-00C367966BEA}"/>
                </a:ext>
              </a:extLst>
            </p:cNvPr>
            <p:cNvSpPr/>
            <p:nvPr/>
          </p:nvSpPr>
          <p:spPr>
            <a:xfrm>
              <a:off x="5043832" y="3260860"/>
              <a:ext cx="397997" cy="266658"/>
            </a:xfrm>
            <a:prstGeom prst="wedgeRoundRectCallout">
              <a:avLst>
                <a:gd name="adj1" fmla="val -6142"/>
                <a:gd name="adj2" fmla="val 78529"/>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2" name="Speech Bubble: Rectangle with Corners Rounded 141">
              <a:extLst>
                <a:ext uri="{FF2B5EF4-FFF2-40B4-BE49-F238E27FC236}">
                  <a16:creationId xmlns:a16="http://schemas.microsoft.com/office/drawing/2014/main" id="{0BE08306-38FD-C240-6AFB-16342CA255FF}"/>
                </a:ext>
              </a:extLst>
            </p:cNvPr>
            <p:cNvSpPr/>
            <p:nvPr/>
          </p:nvSpPr>
          <p:spPr>
            <a:xfrm>
              <a:off x="5435563" y="3644414"/>
              <a:ext cx="397997" cy="266658"/>
            </a:xfrm>
            <a:prstGeom prst="wedgeRoundRectCallout">
              <a:avLst>
                <a:gd name="adj1" fmla="val 1038"/>
                <a:gd name="adj2" fmla="val 71385"/>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49" name="Group 148">
            <a:extLst>
              <a:ext uri="{FF2B5EF4-FFF2-40B4-BE49-F238E27FC236}">
                <a16:creationId xmlns:a16="http://schemas.microsoft.com/office/drawing/2014/main" id="{13FB5293-6E26-A097-2199-085E97E13A9B}"/>
              </a:ext>
            </a:extLst>
          </p:cNvPr>
          <p:cNvGrpSpPr/>
          <p:nvPr/>
        </p:nvGrpSpPr>
        <p:grpSpPr>
          <a:xfrm>
            <a:off x="7458790" y="3059569"/>
            <a:ext cx="1278692" cy="1052794"/>
            <a:chOff x="7703272" y="3260860"/>
            <a:chExt cx="789728" cy="650212"/>
          </a:xfrm>
        </p:grpSpPr>
        <p:sp>
          <p:nvSpPr>
            <p:cNvPr id="143" name="Speech Bubble: Rectangle with Corners Rounded 142">
              <a:extLst>
                <a:ext uri="{FF2B5EF4-FFF2-40B4-BE49-F238E27FC236}">
                  <a16:creationId xmlns:a16="http://schemas.microsoft.com/office/drawing/2014/main" id="{D423D3AF-ACEB-11CC-8B66-F23581FDEF44}"/>
                </a:ext>
              </a:extLst>
            </p:cNvPr>
            <p:cNvSpPr/>
            <p:nvPr/>
          </p:nvSpPr>
          <p:spPr>
            <a:xfrm>
              <a:off x="7703272" y="3260860"/>
              <a:ext cx="397997" cy="266658"/>
            </a:xfrm>
            <a:prstGeom prst="wedgeRoundRectCallout">
              <a:avLst>
                <a:gd name="adj1" fmla="val -6142"/>
                <a:gd name="adj2" fmla="val 78529"/>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4" name="Speech Bubble: Rectangle with Corners Rounded 143">
              <a:extLst>
                <a:ext uri="{FF2B5EF4-FFF2-40B4-BE49-F238E27FC236}">
                  <a16:creationId xmlns:a16="http://schemas.microsoft.com/office/drawing/2014/main" id="{C836A5B9-C823-204D-A1D8-63523533C912}"/>
                </a:ext>
              </a:extLst>
            </p:cNvPr>
            <p:cNvSpPr/>
            <p:nvPr/>
          </p:nvSpPr>
          <p:spPr>
            <a:xfrm>
              <a:off x="8095003" y="3644414"/>
              <a:ext cx="397997" cy="266658"/>
            </a:xfrm>
            <a:prstGeom prst="wedgeRoundRectCallout">
              <a:avLst>
                <a:gd name="adj1" fmla="val 1038"/>
                <a:gd name="adj2" fmla="val 71385"/>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50" name="Group 149">
            <a:extLst>
              <a:ext uri="{FF2B5EF4-FFF2-40B4-BE49-F238E27FC236}">
                <a16:creationId xmlns:a16="http://schemas.microsoft.com/office/drawing/2014/main" id="{C09474DB-B76E-5AEB-02E0-7E3A427D9E4E}"/>
              </a:ext>
            </a:extLst>
          </p:cNvPr>
          <p:cNvGrpSpPr/>
          <p:nvPr/>
        </p:nvGrpSpPr>
        <p:grpSpPr>
          <a:xfrm>
            <a:off x="9343079" y="3059569"/>
            <a:ext cx="1278692" cy="1052794"/>
            <a:chOff x="9587561" y="3260860"/>
            <a:chExt cx="789728" cy="650212"/>
          </a:xfrm>
        </p:grpSpPr>
        <p:sp>
          <p:nvSpPr>
            <p:cNvPr id="145" name="Speech Bubble: Rectangle with Corners Rounded 144">
              <a:extLst>
                <a:ext uri="{FF2B5EF4-FFF2-40B4-BE49-F238E27FC236}">
                  <a16:creationId xmlns:a16="http://schemas.microsoft.com/office/drawing/2014/main" id="{730D070D-48ED-7957-AD54-791C9823DDB9}"/>
                </a:ext>
              </a:extLst>
            </p:cNvPr>
            <p:cNvSpPr/>
            <p:nvPr/>
          </p:nvSpPr>
          <p:spPr>
            <a:xfrm>
              <a:off x="9587561" y="3260860"/>
              <a:ext cx="397997" cy="266658"/>
            </a:xfrm>
            <a:prstGeom prst="wedgeRoundRectCallout">
              <a:avLst>
                <a:gd name="adj1" fmla="val -6142"/>
                <a:gd name="adj2" fmla="val 78529"/>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6" name="Speech Bubble: Rectangle with Corners Rounded 145">
              <a:extLst>
                <a:ext uri="{FF2B5EF4-FFF2-40B4-BE49-F238E27FC236}">
                  <a16:creationId xmlns:a16="http://schemas.microsoft.com/office/drawing/2014/main" id="{85A90CD3-6A3F-FA00-744C-647CC21FAC7F}"/>
                </a:ext>
              </a:extLst>
            </p:cNvPr>
            <p:cNvSpPr/>
            <p:nvPr/>
          </p:nvSpPr>
          <p:spPr>
            <a:xfrm>
              <a:off x="9979292" y="3644414"/>
              <a:ext cx="397997" cy="266658"/>
            </a:xfrm>
            <a:prstGeom prst="wedgeRoundRectCallout">
              <a:avLst>
                <a:gd name="adj1" fmla="val 1038"/>
                <a:gd name="adj2" fmla="val 71385"/>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Tree>
    <p:extLst>
      <p:ext uri="{BB962C8B-B14F-4D97-AF65-F5344CB8AC3E}">
        <p14:creationId xmlns:p14="http://schemas.microsoft.com/office/powerpoint/2010/main" val="233429909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D9565-017F-C1AA-1D66-618555F18544}"/>
              </a:ext>
            </a:extLst>
          </p:cNvPr>
          <p:cNvSpPr>
            <a:spLocks noGrp="1"/>
          </p:cNvSpPr>
          <p:nvPr>
            <p:ph type="title"/>
          </p:nvPr>
        </p:nvSpPr>
        <p:spPr>
          <a:xfrm>
            <a:off x="432802" y="120516"/>
            <a:ext cx="9843640" cy="868968"/>
          </a:xfrm>
        </p:spPr>
        <p:txBody>
          <a:bodyPr>
            <a:normAutofit fontScale="90000"/>
          </a:bodyPr>
          <a:lstStyle/>
          <a:p>
            <a:r>
              <a:rPr lang="es-ES_tradnl" dirty="0"/>
              <a:t>Comunicación con menores con distintas capacidades</a:t>
            </a:r>
          </a:p>
        </p:txBody>
      </p:sp>
      <p:sp>
        <p:nvSpPr>
          <p:cNvPr id="7" name="TextBox 6">
            <a:extLst>
              <a:ext uri="{FF2B5EF4-FFF2-40B4-BE49-F238E27FC236}">
                <a16:creationId xmlns:a16="http://schemas.microsoft.com/office/drawing/2014/main" id="{B77A107C-B685-84F5-C9AA-74A6F9830F81}"/>
              </a:ext>
            </a:extLst>
          </p:cNvPr>
          <p:cNvSpPr txBox="1"/>
          <p:nvPr/>
        </p:nvSpPr>
        <p:spPr>
          <a:xfrm>
            <a:off x="7453121" y="2249945"/>
            <a:ext cx="3385457" cy="2308324"/>
          </a:xfrm>
          <a:prstGeom prst="rect">
            <a:avLst/>
          </a:prstGeom>
          <a:noFill/>
        </p:spPr>
        <p:txBody>
          <a:bodyPr wrap="square" rtlCol="0">
            <a:spAutoFit/>
          </a:bodyPr>
          <a:lstStyle/>
          <a:p>
            <a:r>
              <a:rPr lang="es-ES_tradnl" sz="2400" b="1" dirty="0">
                <a:latin typeface="Arial" panose="020B0604020202020204" pitchFamily="34" charset="0"/>
                <a:cs typeface="Arial" panose="020B0604020202020204" pitchFamily="34" charset="0"/>
              </a:rPr>
              <a:t>TÉCNICAS</a:t>
            </a:r>
          </a:p>
          <a:p>
            <a:pPr marL="342900" indent="-342900">
              <a:buFont typeface="Arial" panose="020B0604020202020204" pitchFamily="34" charset="0"/>
              <a:buChar char="•"/>
            </a:pPr>
            <a:r>
              <a:rPr lang="es-ES_tradnl" sz="2400" dirty="0">
                <a:latin typeface="Arial" panose="020B0604020202020204" pitchFamily="34" charset="0"/>
                <a:cs typeface="Arial" panose="020B0604020202020204" pitchFamily="34" charset="0"/>
              </a:rPr>
              <a:t>Comunicación no verbal</a:t>
            </a:r>
          </a:p>
          <a:p>
            <a:pPr marL="342900" indent="-342900">
              <a:buFont typeface="Arial" panose="020B0604020202020204" pitchFamily="34" charset="0"/>
              <a:buChar char="•"/>
            </a:pPr>
            <a:r>
              <a:rPr lang="es-ES_tradnl" sz="2400" dirty="0">
                <a:latin typeface="Arial" panose="020B0604020202020204" pitchFamily="34" charset="0"/>
                <a:cs typeface="Arial" panose="020B0604020202020204" pitchFamily="34" charset="0"/>
              </a:rPr>
              <a:t>Escucha activa</a:t>
            </a:r>
          </a:p>
          <a:p>
            <a:pPr marL="342900" indent="-342900">
              <a:buFont typeface="Arial" panose="020B0604020202020204" pitchFamily="34" charset="0"/>
              <a:buChar char="•"/>
            </a:pPr>
            <a:r>
              <a:rPr lang="es-ES_tradnl" sz="2400" dirty="0">
                <a:latin typeface="Arial" panose="020B0604020202020204" pitchFamily="34" charset="0"/>
                <a:cs typeface="Arial" panose="020B0604020202020204" pitchFamily="34" charset="0"/>
              </a:rPr>
              <a:t>Hablar con asertividad y eficacia</a:t>
            </a:r>
          </a:p>
        </p:txBody>
      </p:sp>
      <p:grpSp>
        <p:nvGrpSpPr>
          <p:cNvPr id="3" name="Group 2">
            <a:extLst>
              <a:ext uri="{FF2B5EF4-FFF2-40B4-BE49-F238E27FC236}">
                <a16:creationId xmlns:a16="http://schemas.microsoft.com/office/drawing/2014/main" id="{0AAB2789-5121-49DB-BC2D-BCF017E5772A}"/>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B9971AC0-244F-295E-2ED2-E8E6CCAD7CE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3F4C73D4-C7F2-1FBC-66E4-FE18865A78FF}"/>
                </a:ext>
              </a:extLst>
            </p:cNvPr>
            <p:cNvGrpSpPr/>
            <p:nvPr/>
          </p:nvGrpSpPr>
          <p:grpSpPr>
            <a:xfrm>
              <a:off x="10741851" y="707024"/>
              <a:ext cx="562136" cy="634675"/>
              <a:chOff x="760175" y="830141"/>
              <a:chExt cx="867619" cy="979580"/>
            </a:xfrm>
          </p:grpSpPr>
          <p:sp>
            <p:nvSpPr>
              <p:cNvPr id="6" name="Rectangle 5">
                <a:extLst>
                  <a:ext uri="{FF2B5EF4-FFF2-40B4-BE49-F238E27FC236}">
                    <a16:creationId xmlns:a16="http://schemas.microsoft.com/office/drawing/2014/main" id="{D16F3E2B-E7D1-5C57-381F-809FF44A0858}"/>
                  </a:ext>
                </a:extLst>
              </p:cNvPr>
              <p:cNvSpPr/>
              <p:nvPr/>
            </p:nvSpPr>
            <p:spPr>
              <a:xfrm>
                <a:off x="864636" y="830141"/>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600" b="1">
                    <a:latin typeface="Arial" panose="020B0604020202020204" pitchFamily="34" charset="0"/>
                    <a:cs typeface="Arial" panose="020B0604020202020204" pitchFamily="34" charset="0"/>
                  </a:rPr>
                  <a:t>54-55</a:t>
                </a:r>
              </a:p>
            </p:txBody>
          </p:sp>
          <p:sp>
            <p:nvSpPr>
              <p:cNvPr id="8" name="Rectangle 7">
                <a:extLst>
                  <a:ext uri="{FF2B5EF4-FFF2-40B4-BE49-F238E27FC236}">
                    <a16:creationId xmlns:a16="http://schemas.microsoft.com/office/drawing/2014/main" id="{5226BB5F-9254-CA50-C0C5-63B217166C0B}"/>
                  </a:ext>
                </a:extLst>
              </p:cNvPr>
              <p:cNvSpPr/>
              <p:nvPr/>
            </p:nvSpPr>
            <p:spPr>
              <a:xfrm>
                <a:off x="760175" y="830143"/>
                <a:ext cx="149292" cy="979578"/>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sp>
        <p:nvSpPr>
          <p:cNvPr id="14" name="TextBox 13">
            <a:extLst>
              <a:ext uri="{FF2B5EF4-FFF2-40B4-BE49-F238E27FC236}">
                <a16:creationId xmlns:a16="http://schemas.microsoft.com/office/drawing/2014/main" id="{B14AA26F-024A-D147-1E66-F5211783B382}"/>
              </a:ext>
            </a:extLst>
          </p:cNvPr>
          <p:cNvSpPr txBox="1"/>
          <p:nvPr/>
        </p:nvSpPr>
        <p:spPr>
          <a:xfrm>
            <a:off x="3423331" y="2249945"/>
            <a:ext cx="3773714" cy="2308324"/>
          </a:xfrm>
          <a:prstGeom prst="rect">
            <a:avLst/>
          </a:prstGeom>
          <a:noFill/>
        </p:spPr>
        <p:txBody>
          <a:bodyPr wrap="square">
            <a:spAutoFit/>
          </a:bodyPr>
          <a:lstStyle/>
          <a:p>
            <a:r>
              <a:rPr lang="es-ES_tradnl" sz="2400" b="1" dirty="0">
                <a:latin typeface="Arial" panose="020B0604020202020204" pitchFamily="34" charset="0"/>
                <a:cs typeface="Arial" panose="020B0604020202020204" pitchFamily="34" charset="0"/>
              </a:rPr>
              <a:t>HERRAMIENTAS</a:t>
            </a:r>
          </a:p>
          <a:p>
            <a:pPr marL="342900" indent="-342900">
              <a:buFont typeface="Arial" panose="020B0604020202020204" pitchFamily="34" charset="0"/>
              <a:buChar char="•"/>
            </a:pPr>
            <a:r>
              <a:rPr lang="es-ES_tradnl" sz="2400" dirty="0">
                <a:latin typeface="Arial" panose="020B0604020202020204" pitchFamily="34" charset="0"/>
                <a:cs typeface="Arial" panose="020B0604020202020204" pitchFamily="34" charset="0"/>
              </a:rPr>
              <a:t>Fotografías y vídeos</a:t>
            </a:r>
          </a:p>
          <a:p>
            <a:pPr marL="342900" indent="-342900">
              <a:buFont typeface="Arial" panose="020B0604020202020204" pitchFamily="34" charset="0"/>
              <a:buChar char="•"/>
            </a:pPr>
            <a:r>
              <a:rPr lang="es-ES_tradnl" sz="2400" dirty="0">
                <a:latin typeface="Arial" panose="020B0604020202020204" pitchFamily="34" charset="0"/>
                <a:cs typeface="Arial" panose="020B0604020202020204" pitchFamily="34" charset="0"/>
              </a:rPr>
              <a:t>Imágenes, símbolos o dibujos animados</a:t>
            </a:r>
          </a:p>
          <a:p>
            <a:pPr marL="342900" indent="-342900">
              <a:buFont typeface="Arial" panose="020B0604020202020204" pitchFamily="34" charset="0"/>
              <a:buChar char="•"/>
            </a:pPr>
            <a:r>
              <a:rPr lang="es-ES_tradnl" sz="2400" dirty="0">
                <a:latin typeface="Arial" panose="020B0604020202020204" pitchFamily="34" charset="0"/>
                <a:cs typeface="Arial" panose="020B0604020202020204" pitchFamily="34" charset="0"/>
              </a:rPr>
              <a:t>Marionetas</a:t>
            </a:r>
          </a:p>
          <a:p>
            <a:pPr marL="342900" indent="-342900">
              <a:buFont typeface="Arial" panose="020B0604020202020204" pitchFamily="34" charset="0"/>
              <a:buChar char="•"/>
            </a:pPr>
            <a:r>
              <a:rPr lang="es-ES_tradnl" sz="2400" dirty="0">
                <a:latin typeface="Arial" panose="020B0604020202020204" pitchFamily="34" charset="0"/>
                <a:cs typeface="Arial" panose="020B0604020202020204" pitchFamily="34" charset="0"/>
              </a:rPr>
              <a:t>Cuestionarios visuales</a:t>
            </a:r>
            <a:endParaRPr lang="es-ES_tradnl" dirty="0"/>
          </a:p>
        </p:txBody>
      </p:sp>
      <p:pic>
        <p:nvPicPr>
          <p:cNvPr id="18" name="Graphic 17" descr="Image with solid fill">
            <a:extLst>
              <a:ext uri="{FF2B5EF4-FFF2-40B4-BE49-F238E27FC236}">
                <a16:creationId xmlns:a16="http://schemas.microsoft.com/office/drawing/2014/main" id="{57D741C5-3BC2-5B42-CA1D-4B7FB7A8A6B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750695">
            <a:off x="1348267" y="4598717"/>
            <a:ext cx="1181049" cy="1181049"/>
          </a:xfrm>
          <a:prstGeom prst="rect">
            <a:avLst/>
          </a:prstGeom>
        </p:spPr>
      </p:pic>
      <p:pic>
        <p:nvPicPr>
          <p:cNvPr id="20" name="Graphic 19" descr="Camera with solid fill">
            <a:extLst>
              <a:ext uri="{FF2B5EF4-FFF2-40B4-BE49-F238E27FC236}">
                <a16:creationId xmlns:a16="http://schemas.microsoft.com/office/drawing/2014/main" id="{E52562A3-641B-ADCE-FFA4-B0F7AC6C352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487505">
            <a:off x="1122371" y="2357138"/>
            <a:ext cx="1632840" cy="1632840"/>
          </a:xfrm>
          <a:prstGeom prst="rect">
            <a:avLst/>
          </a:prstGeom>
        </p:spPr>
      </p:pic>
      <p:pic>
        <p:nvPicPr>
          <p:cNvPr id="21" name="Graphic 20" descr="Image with solid fill">
            <a:extLst>
              <a:ext uri="{FF2B5EF4-FFF2-40B4-BE49-F238E27FC236}">
                <a16:creationId xmlns:a16="http://schemas.microsoft.com/office/drawing/2014/main" id="{75D8155B-1B1F-E3EB-3731-D63E26E6718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0209371">
            <a:off x="617557" y="3894287"/>
            <a:ext cx="1181049" cy="1181049"/>
          </a:xfrm>
          <a:prstGeom prst="rect">
            <a:avLst/>
          </a:prstGeom>
        </p:spPr>
      </p:pic>
    </p:spTree>
    <p:extLst>
      <p:ext uri="{BB962C8B-B14F-4D97-AF65-F5344CB8AC3E}">
        <p14:creationId xmlns:p14="http://schemas.microsoft.com/office/powerpoint/2010/main" val="10547070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 name="Title 72">
            <a:extLst>
              <a:ext uri="{FF2B5EF4-FFF2-40B4-BE49-F238E27FC236}">
                <a16:creationId xmlns:a16="http://schemas.microsoft.com/office/drawing/2014/main" id="{430C1F72-D017-EADF-40D5-EF5A59720CF3}"/>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endParaRPr lang="es-ES_tradnl" sz="5400" b="1" dirty="0">
              <a:solidFill>
                <a:schemeClr val="bg1">
                  <a:lumMod val="75000"/>
                </a:schemeClr>
              </a:solidFill>
            </a:endParaRPr>
          </a:p>
        </p:txBody>
      </p:sp>
    </p:spTree>
    <p:extLst>
      <p:ext uri="{BB962C8B-B14F-4D97-AF65-F5344CB8AC3E}">
        <p14:creationId xmlns:p14="http://schemas.microsoft.com/office/powerpoint/2010/main" val="421866617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1401F-3D37-49FB-A426-4EBE8127118E}"/>
              </a:ext>
            </a:extLst>
          </p:cNvPr>
          <p:cNvSpPr>
            <a:spLocks noGrp="1"/>
          </p:cNvSpPr>
          <p:nvPr>
            <p:ph type="title"/>
          </p:nvPr>
        </p:nvSpPr>
        <p:spPr/>
        <p:txBody>
          <a:bodyPr>
            <a:normAutofit/>
          </a:bodyPr>
          <a:lstStyle/>
          <a:p>
            <a:r>
              <a:rPr lang="es-ES_tradnl"/>
              <a:t>Puntos clave de aprendizaje</a:t>
            </a:r>
          </a:p>
        </p:txBody>
      </p:sp>
      <p:sp>
        <p:nvSpPr>
          <p:cNvPr id="32" name="TextBox 31">
            <a:extLst>
              <a:ext uri="{FF2B5EF4-FFF2-40B4-BE49-F238E27FC236}">
                <a16:creationId xmlns:a16="http://schemas.microsoft.com/office/drawing/2014/main" id="{21B82F7A-E10B-497D-B56D-CBA9C3B90431}"/>
              </a:ext>
            </a:extLst>
          </p:cNvPr>
          <p:cNvSpPr txBox="1"/>
          <p:nvPr/>
        </p:nvSpPr>
        <p:spPr>
          <a:xfrm>
            <a:off x="1491494" y="3526333"/>
            <a:ext cx="2882849" cy="2246769"/>
          </a:xfrm>
          <a:prstGeom prst="rect">
            <a:avLst/>
          </a:prstGeom>
          <a:noFill/>
        </p:spPr>
        <p:txBody>
          <a:bodyPr wrap="square">
            <a:spAutoFit/>
          </a:bodyPr>
          <a:lstStyle/>
          <a:p>
            <a:pPr algn="ctr"/>
            <a:r>
              <a:rPr lang="es-ES_tradnl" sz="2000" dirty="0">
                <a:latin typeface="Arial" panose="020B0604020202020204" pitchFamily="34" charset="0"/>
                <a:cs typeface="Arial" panose="020B0604020202020204" pitchFamily="34" charset="0"/>
              </a:rPr>
              <a:t>Comprender las perspectivas culturales sobre la comunicación con menores permitirá que el asistente social pueda adaptarse mejor al contexto</a:t>
            </a:r>
          </a:p>
        </p:txBody>
      </p:sp>
      <p:sp>
        <p:nvSpPr>
          <p:cNvPr id="33" name="TextBox 32">
            <a:extLst>
              <a:ext uri="{FF2B5EF4-FFF2-40B4-BE49-F238E27FC236}">
                <a16:creationId xmlns:a16="http://schemas.microsoft.com/office/drawing/2014/main" id="{23E8062D-8454-4777-8880-7AC61A21B5C8}"/>
              </a:ext>
            </a:extLst>
          </p:cNvPr>
          <p:cNvSpPr txBox="1"/>
          <p:nvPr/>
        </p:nvSpPr>
        <p:spPr>
          <a:xfrm>
            <a:off x="4993798" y="3526333"/>
            <a:ext cx="2465659" cy="1938992"/>
          </a:xfrm>
          <a:prstGeom prst="rect">
            <a:avLst/>
          </a:prstGeom>
          <a:noFill/>
        </p:spPr>
        <p:txBody>
          <a:bodyPr wrap="square">
            <a:spAutoFit/>
          </a:bodyPr>
          <a:lstStyle/>
          <a:p>
            <a:pPr algn="ctr"/>
            <a:r>
              <a:rPr lang="es-ES_tradnl" sz="2000" dirty="0">
                <a:latin typeface="Arial" panose="020B0604020202020204" pitchFamily="34" charset="0"/>
                <a:cs typeface="Arial" panose="020B0604020202020204" pitchFamily="34" charset="0"/>
              </a:rPr>
              <a:t>Los niños y las niñas están más seguros/as si pueden expresarse y sentirse escuchados/as</a:t>
            </a:r>
          </a:p>
        </p:txBody>
      </p:sp>
      <p:sp>
        <p:nvSpPr>
          <p:cNvPr id="34" name="5-Point Star 5">
            <a:extLst>
              <a:ext uri="{FF2B5EF4-FFF2-40B4-BE49-F238E27FC236}">
                <a16:creationId xmlns:a16="http://schemas.microsoft.com/office/drawing/2014/main" id="{ECAC8C23-BF90-4E64-B2A2-0921CEE866DC}"/>
              </a:ext>
            </a:extLst>
          </p:cNvPr>
          <p:cNvSpPr/>
          <p:nvPr/>
        </p:nvSpPr>
        <p:spPr>
          <a:xfrm>
            <a:off x="2407139" y="2143864"/>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5" name="5-Point Star 5">
            <a:extLst>
              <a:ext uri="{FF2B5EF4-FFF2-40B4-BE49-F238E27FC236}">
                <a16:creationId xmlns:a16="http://schemas.microsoft.com/office/drawing/2014/main" id="{581CC547-B3A8-4A6D-8027-E2FFDDDD151A}"/>
              </a:ext>
            </a:extLst>
          </p:cNvPr>
          <p:cNvSpPr/>
          <p:nvPr/>
        </p:nvSpPr>
        <p:spPr>
          <a:xfrm>
            <a:off x="5700848" y="2143864"/>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6" name="5-Point Star 5">
            <a:extLst>
              <a:ext uri="{FF2B5EF4-FFF2-40B4-BE49-F238E27FC236}">
                <a16:creationId xmlns:a16="http://schemas.microsoft.com/office/drawing/2014/main" id="{AD2A2615-1B05-4976-9B65-4FFF4AF85A3F}"/>
              </a:ext>
            </a:extLst>
          </p:cNvPr>
          <p:cNvSpPr/>
          <p:nvPr/>
        </p:nvSpPr>
        <p:spPr>
          <a:xfrm>
            <a:off x="8994557" y="2143864"/>
            <a:ext cx="1051560" cy="1051560"/>
          </a:xfrm>
          <a:prstGeom prst="star5">
            <a:avLst>
              <a:gd name="adj" fmla="val 28143"/>
              <a:gd name="hf" fmla="val 105146"/>
              <a:gd name="vf" fmla="val 11055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6D91C004-8599-B302-349C-4E9563AC23B4}"/>
              </a:ext>
            </a:extLst>
          </p:cNvPr>
          <p:cNvSpPr txBox="1"/>
          <p:nvPr/>
        </p:nvSpPr>
        <p:spPr>
          <a:xfrm>
            <a:off x="8078913" y="3526333"/>
            <a:ext cx="2674254" cy="2044278"/>
          </a:xfrm>
          <a:prstGeom prst="rect">
            <a:avLst/>
          </a:prstGeom>
          <a:noFill/>
        </p:spPr>
        <p:txBody>
          <a:bodyPr wrap="square">
            <a:spAutoFit/>
          </a:bodyPr>
          <a:lstStyle/>
          <a:p>
            <a:pPr lvl="0" algn="ctr">
              <a:lnSpc>
                <a:spcPct val="107000"/>
              </a:lnSpc>
              <a:spcAft>
                <a:spcPts val="800"/>
              </a:spcAft>
            </a:pPr>
            <a:r>
              <a:rPr lang="es-ES_tradnl" sz="2000" dirty="0">
                <a:effectLst/>
                <a:latin typeface="Arial" panose="020B0604020202020204" pitchFamily="34" charset="0"/>
                <a:ea typeface="Calibri" panose="020F0502020204030204" pitchFamily="34" charset="0"/>
                <a:cs typeface="Arial" panose="020B0604020202020204" pitchFamily="34" charset="0"/>
              </a:rPr>
              <a:t>Debemos adaptar nuestro estilo de comunicación a la edad del menor, a su etapa de desarrollo y a sus capacidades</a:t>
            </a:r>
          </a:p>
        </p:txBody>
      </p:sp>
    </p:spTree>
    <p:extLst>
      <p:ext uri="{BB962C8B-B14F-4D97-AF65-F5344CB8AC3E}">
        <p14:creationId xmlns:p14="http://schemas.microsoft.com/office/powerpoint/2010/main" val="166664436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C8DE2693-9CFC-C208-C33A-37A7484796A3}"/>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2400" b="1" dirty="0">
                <a:solidFill>
                  <a:schemeClr val="bg1"/>
                </a:solidFill>
                <a:latin typeface="Garamond"/>
              </a:rPr>
              <a:t>SESIÓN 5</a:t>
            </a:r>
          </a:p>
          <a:p>
            <a:br>
              <a:rPr lang="es-ES_tradnl" b="1" dirty="0">
                <a:solidFill>
                  <a:schemeClr val="bg1"/>
                </a:solidFill>
                <a:latin typeface="Garamond"/>
              </a:rPr>
            </a:br>
            <a:r>
              <a:rPr lang="es-ES_tradnl" sz="5400" b="1" dirty="0">
                <a:solidFill>
                  <a:schemeClr val="bg1"/>
                </a:solidFill>
                <a:latin typeface="Garamond"/>
              </a:rPr>
              <a:t>Cierre del módulo</a:t>
            </a:r>
          </a:p>
        </p:txBody>
      </p:sp>
    </p:spTree>
    <p:extLst>
      <p:ext uri="{BB962C8B-B14F-4D97-AF65-F5344CB8AC3E}">
        <p14:creationId xmlns:p14="http://schemas.microsoft.com/office/powerpoint/2010/main" val="1812988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a:xfrm>
            <a:off x="838200" y="120516"/>
            <a:ext cx="10515600" cy="868968"/>
          </a:xfrm>
        </p:spPr>
        <p:txBody>
          <a:bodyPr/>
          <a:lstStyle/>
          <a:p>
            <a:r>
              <a:rPr lang="es-ES_tradnl">
                <a:latin typeface="Arial" panose="020B0604020202020204" pitchFamily="34" charset="0"/>
                <a:cs typeface="Arial" panose="020B0604020202020204" pitchFamily="34" charset="0"/>
              </a:rPr>
              <a:t>Repaso: ¡sorteo de la suerte!</a:t>
            </a:r>
          </a:p>
        </p:txBody>
      </p:sp>
      <p:pic>
        <p:nvPicPr>
          <p:cNvPr id="4" name="Graphic 3" descr="Handbag with solid fill">
            <a:extLst>
              <a:ext uri="{FF2B5EF4-FFF2-40B4-BE49-F238E27FC236}">
                <a16:creationId xmlns:a16="http://schemas.microsoft.com/office/drawing/2014/main" id="{9968DB0D-2A88-4E22-7D19-29580648B98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31637" y="882797"/>
            <a:ext cx="5641046" cy="5641046"/>
          </a:xfrm>
          <a:prstGeom prst="rect">
            <a:avLst/>
          </a:prstGeom>
        </p:spPr>
      </p:pic>
      <p:sp>
        <p:nvSpPr>
          <p:cNvPr id="7" name="Rectangle: Single Corner Snipped 6">
            <a:extLst>
              <a:ext uri="{FF2B5EF4-FFF2-40B4-BE49-F238E27FC236}">
                <a16:creationId xmlns:a16="http://schemas.microsoft.com/office/drawing/2014/main" id="{4F97A208-F647-F538-EC9D-F464498CF3D2}"/>
              </a:ext>
            </a:extLst>
          </p:cNvPr>
          <p:cNvSpPr/>
          <p:nvPr/>
        </p:nvSpPr>
        <p:spPr>
          <a:xfrm rot="20938185">
            <a:off x="4815840" y="3829665"/>
            <a:ext cx="804821" cy="804821"/>
          </a:xfrm>
          <a:prstGeom prst="snip1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3600" b="1">
                <a:solidFill>
                  <a:schemeClr val="accent3">
                    <a:lumMod val="75000"/>
                  </a:schemeClr>
                </a:solidFill>
                <a:latin typeface="Arial" panose="020B0604020202020204" pitchFamily="34" charset="0"/>
                <a:cs typeface="Arial" panose="020B0604020202020204" pitchFamily="34" charset="0"/>
              </a:rPr>
              <a:t>?</a:t>
            </a:r>
          </a:p>
        </p:txBody>
      </p:sp>
      <p:sp>
        <p:nvSpPr>
          <p:cNvPr id="10" name="Rectangle: Single Corner Snipped 9">
            <a:extLst>
              <a:ext uri="{FF2B5EF4-FFF2-40B4-BE49-F238E27FC236}">
                <a16:creationId xmlns:a16="http://schemas.microsoft.com/office/drawing/2014/main" id="{530B61E1-B97F-C376-1D16-95F22EACDF1C}"/>
              </a:ext>
            </a:extLst>
          </p:cNvPr>
          <p:cNvSpPr/>
          <p:nvPr/>
        </p:nvSpPr>
        <p:spPr>
          <a:xfrm rot="864021">
            <a:off x="5449750" y="4532852"/>
            <a:ext cx="804821" cy="804821"/>
          </a:xfrm>
          <a:prstGeom prst="snip1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3600" b="1">
                <a:solidFill>
                  <a:schemeClr val="accent3">
                    <a:lumMod val="75000"/>
                  </a:schemeClr>
                </a:solidFill>
                <a:latin typeface="Arial" panose="020B0604020202020204" pitchFamily="34" charset="0"/>
                <a:cs typeface="Arial" panose="020B0604020202020204" pitchFamily="34" charset="0"/>
              </a:rPr>
              <a:t>?</a:t>
            </a:r>
          </a:p>
        </p:txBody>
      </p:sp>
      <p:sp>
        <p:nvSpPr>
          <p:cNvPr id="13" name="Rectangle: Single Corner Snipped 12">
            <a:extLst>
              <a:ext uri="{FF2B5EF4-FFF2-40B4-BE49-F238E27FC236}">
                <a16:creationId xmlns:a16="http://schemas.microsoft.com/office/drawing/2014/main" id="{4B768AD0-53BA-81F2-068E-FC1D0B030558}"/>
              </a:ext>
            </a:extLst>
          </p:cNvPr>
          <p:cNvSpPr/>
          <p:nvPr/>
        </p:nvSpPr>
        <p:spPr>
          <a:xfrm rot="19848324">
            <a:off x="6231462" y="4043006"/>
            <a:ext cx="804821" cy="804821"/>
          </a:xfrm>
          <a:prstGeom prst="snip1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3600" b="1">
                <a:solidFill>
                  <a:schemeClr val="accent3">
                    <a:lumMod val="75000"/>
                  </a:schemeClr>
                </a:solidFill>
                <a:latin typeface="Arial" panose="020B0604020202020204" pitchFamily="34" charset="0"/>
                <a:cs typeface="Arial" panose="020B0604020202020204" pitchFamily="34" charset="0"/>
              </a:rPr>
              <a:t>?</a:t>
            </a:r>
          </a:p>
        </p:txBody>
      </p:sp>
      <p:sp>
        <p:nvSpPr>
          <p:cNvPr id="14" name="Rectangle: Single Corner Snipped 13">
            <a:extLst>
              <a:ext uri="{FF2B5EF4-FFF2-40B4-BE49-F238E27FC236}">
                <a16:creationId xmlns:a16="http://schemas.microsoft.com/office/drawing/2014/main" id="{7F3BF9CF-023C-E69E-1C15-386DEC4E0840}"/>
              </a:ext>
            </a:extLst>
          </p:cNvPr>
          <p:cNvSpPr/>
          <p:nvPr/>
        </p:nvSpPr>
        <p:spPr>
          <a:xfrm rot="1928386">
            <a:off x="7792776" y="1904173"/>
            <a:ext cx="804821" cy="804821"/>
          </a:xfrm>
          <a:prstGeom prst="snip1Rect">
            <a:avLst/>
          </a:prstGeom>
          <a:solidFill>
            <a:schemeClr val="bg1"/>
          </a:solidFill>
          <a:ln w="571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3600" b="1">
                <a:solidFill>
                  <a:schemeClr val="accent3">
                    <a:lumMod val="75000"/>
                  </a:schemeClr>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54070206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lstStyle/>
          <a:p>
            <a:r>
              <a:rPr lang="es-ES_tradnl"/>
              <a:t>Cierre del módulo 3</a:t>
            </a:r>
          </a:p>
        </p:txBody>
      </p:sp>
      <p:grpSp>
        <p:nvGrpSpPr>
          <p:cNvPr id="16" name="Group 15">
            <a:extLst>
              <a:ext uri="{FF2B5EF4-FFF2-40B4-BE49-F238E27FC236}">
                <a16:creationId xmlns:a16="http://schemas.microsoft.com/office/drawing/2014/main" id="{8E6C3DFA-D108-B665-B56C-A90FAFC8DD4B}"/>
              </a:ext>
            </a:extLst>
          </p:cNvPr>
          <p:cNvGrpSpPr/>
          <p:nvPr/>
        </p:nvGrpSpPr>
        <p:grpSpPr>
          <a:xfrm>
            <a:off x="10228983" y="337468"/>
            <a:ext cx="1587872" cy="1368854"/>
            <a:chOff x="10228983" y="337468"/>
            <a:chExt cx="1587872" cy="1368854"/>
          </a:xfrm>
        </p:grpSpPr>
        <p:sp>
          <p:nvSpPr>
            <p:cNvPr id="17" name="Hexagon 16">
              <a:extLst>
                <a:ext uri="{FF2B5EF4-FFF2-40B4-BE49-F238E27FC236}">
                  <a16:creationId xmlns:a16="http://schemas.microsoft.com/office/drawing/2014/main" id="{94228C9D-36D6-5441-1C8F-913ADDFD38E8}"/>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18" name="Group 17">
              <a:extLst>
                <a:ext uri="{FF2B5EF4-FFF2-40B4-BE49-F238E27FC236}">
                  <a16:creationId xmlns:a16="http://schemas.microsoft.com/office/drawing/2014/main" id="{1056B3D7-C0D7-FA78-47DF-7C4AAB9E88A6}"/>
                </a:ext>
              </a:extLst>
            </p:cNvPr>
            <p:cNvGrpSpPr/>
            <p:nvPr/>
          </p:nvGrpSpPr>
          <p:grpSpPr>
            <a:xfrm>
              <a:off x="10621771" y="762700"/>
              <a:ext cx="562136" cy="634675"/>
              <a:chOff x="760175" y="830142"/>
              <a:chExt cx="867619" cy="979579"/>
            </a:xfrm>
          </p:grpSpPr>
          <p:sp>
            <p:nvSpPr>
              <p:cNvPr id="22" name="Rectangle 21">
                <a:extLst>
                  <a:ext uri="{FF2B5EF4-FFF2-40B4-BE49-F238E27FC236}">
                    <a16:creationId xmlns:a16="http://schemas.microsoft.com/office/drawing/2014/main" id="{573FA47B-B74C-D188-976A-6EF3A2A5969E}"/>
                  </a:ext>
                </a:extLst>
              </p:cNvPr>
              <p:cNvSpPr/>
              <p:nvPr/>
            </p:nvSpPr>
            <p:spPr>
              <a:xfrm>
                <a:off x="864636" y="830142"/>
                <a:ext cx="763158" cy="97957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56</a:t>
                </a:r>
              </a:p>
            </p:txBody>
          </p:sp>
          <p:sp>
            <p:nvSpPr>
              <p:cNvPr id="23" name="Rectangle 22">
                <a:extLst>
                  <a:ext uri="{FF2B5EF4-FFF2-40B4-BE49-F238E27FC236}">
                    <a16:creationId xmlns:a16="http://schemas.microsoft.com/office/drawing/2014/main" id="{7E9A58CF-0D5B-6D55-FCCB-78E6D70B4A81}"/>
                  </a:ext>
                </a:extLst>
              </p:cNvPr>
              <p:cNvSpPr/>
              <p:nvPr/>
            </p:nvSpPr>
            <p:spPr>
              <a:xfrm>
                <a:off x="760175" y="830144"/>
                <a:ext cx="149292" cy="97957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9" name="Group 18">
              <a:extLst>
                <a:ext uri="{FF2B5EF4-FFF2-40B4-BE49-F238E27FC236}">
                  <a16:creationId xmlns:a16="http://schemas.microsoft.com/office/drawing/2014/main" id="{4DF4BB28-458E-1E77-FD5F-85360E1C4A23}"/>
                </a:ext>
              </a:extLst>
            </p:cNvPr>
            <p:cNvGrpSpPr/>
            <p:nvPr/>
          </p:nvGrpSpPr>
          <p:grpSpPr>
            <a:xfrm>
              <a:off x="11325415" y="762701"/>
              <a:ext cx="182192" cy="634674"/>
              <a:chOff x="2121762" y="2323619"/>
              <a:chExt cx="200378" cy="825210"/>
            </a:xfrm>
          </p:grpSpPr>
          <p:sp>
            <p:nvSpPr>
              <p:cNvPr id="20" name="Isosceles Triangle 19">
                <a:extLst>
                  <a:ext uri="{FF2B5EF4-FFF2-40B4-BE49-F238E27FC236}">
                    <a16:creationId xmlns:a16="http://schemas.microsoft.com/office/drawing/2014/main" id="{8D14857D-E7D1-86EA-36A8-B821C801C8C5}"/>
                  </a:ext>
                </a:extLst>
              </p:cNvPr>
              <p:cNvSpPr/>
              <p:nvPr/>
            </p:nvSpPr>
            <p:spPr>
              <a:xfrm>
                <a:off x="2121763" y="2323619"/>
                <a:ext cx="200377" cy="17273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Rectangle 20">
                <a:extLst>
                  <a:ext uri="{FF2B5EF4-FFF2-40B4-BE49-F238E27FC236}">
                    <a16:creationId xmlns:a16="http://schemas.microsoft.com/office/drawing/2014/main" id="{8B74E5AF-2EB3-5A72-3D7D-0FF151D5A046}"/>
                  </a:ext>
                </a:extLst>
              </p:cNvPr>
              <p:cNvSpPr/>
              <p:nvPr/>
            </p:nvSpPr>
            <p:spPr>
              <a:xfrm>
                <a:off x="2121762" y="2496169"/>
                <a:ext cx="200377" cy="6526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
        <p:nvSpPr>
          <p:cNvPr id="24" name="Speech Bubble: Rectangle with Corners Rounded 23">
            <a:extLst>
              <a:ext uri="{FF2B5EF4-FFF2-40B4-BE49-F238E27FC236}">
                <a16:creationId xmlns:a16="http://schemas.microsoft.com/office/drawing/2014/main" id="{3DDAC2A6-3735-B47B-99F9-FD7FA31249CD}"/>
              </a:ext>
            </a:extLst>
          </p:cNvPr>
          <p:cNvSpPr/>
          <p:nvPr/>
        </p:nvSpPr>
        <p:spPr>
          <a:xfrm>
            <a:off x="1384531" y="2419405"/>
            <a:ext cx="2821709" cy="2611120"/>
          </a:xfrm>
          <a:prstGeom prst="wedgeRoundRectCallout">
            <a:avLst>
              <a:gd name="adj1" fmla="val -62814"/>
              <a:gd name="adj2" fmla="val -19017"/>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s-ES_tradnl" sz="2400" dirty="0">
                <a:solidFill>
                  <a:schemeClr val="tx1"/>
                </a:solidFill>
                <a:latin typeface="Arial" panose="020B0604020202020204" pitchFamily="34" charset="0"/>
                <a:ea typeface="Calibri" panose="020F0502020204030204" pitchFamily="34" charset="0"/>
                <a:cs typeface="Arial" panose="020B0604020202020204" pitchFamily="34" charset="0"/>
              </a:rPr>
              <a:t>Repaso de los objetivos de aprendizaje</a:t>
            </a:r>
          </a:p>
        </p:txBody>
      </p:sp>
      <p:sp>
        <p:nvSpPr>
          <p:cNvPr id="25" name="Speech Bubble: Rectangle with Corners Rounded 24">
            <a:extLst>
              <a:ext uri="{FF2B5EF4-FFF2-40B4-BE49-F238E27FC236}">
                <a16:creationId xmlns:a16="http://schemas.microsoft.com/office/drawing/2014/main" id="{D77A9806-02F7-7826-9C29-BF20B76021B4}"/>
              </a:ext>
            </a:extLst>
          </p:cNvPr>
          <p:cNvSpPr/>
          <p:nvPr/>
        </p:nvSpPr>
        <p:spPr>
          <a:xfrm>
            <a:off x="4828771" y="2419405"/>
            <a:ext cx="2821709" cy="2611120"/>
          </a:xfrm>
          <a:prstGeom prst="wedgeRoundRectCallout">
            <a:avLst>
              <a:gd name="adj1" fmla="val -19246"/>
              <a:gd name="adj2" fmla="val 59595"/>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s-ES_tradnl" sz="2400">
                <a:solidFill>
                  <a:schemeClr val="tx1"/>
                </a:solidFill>
                <a:latin typeface="Arial" panose="020B0604020202020204" pitchFamily="34" charset="0"/>
                <a:ea typeface="Calibri" panose="020F0502020204030204" pitchFamily="34" charset="0"/>
                <a:cs typeface="Arial" panose="020B0604020202020204" pitchFamily="34" charset="0"/>
              </a:rPr>
              <a:t>Reflexión y comentarios </a:t>
            </a:r>
          </a:p>
        </p:txBody>
      </p:sp>
      <p:sp>
        <p:nvSpPr>
          <p:cNvPr id="26" name="Speech Bubble: Rectangle with Corners Rounded 25">
            <a:extLst>
              <a:ext uri="{FF2B5EF4-FFF2-40B4-BE49-F238E27FC236}">
                <a16:creationId xmlns:a16="http://schemas.microsoft.com/office/drawing/2014/main" id="{6334CB93-1428-8B3F-CC15-306FFE4C9DFC}"/>
              </a:ext>
            </a:extLst>
          </p:cNvPr>
          <p:cNvSpPr/>
          <p:nvPr/>
        </p:nvSpPr>
        <p:spPr>
          <a:xfrm>
            <a:off x="8273011" y="2419405"/>
            <a:ext cx="2821709" cy="2611120"/>
          </a:xfrm>
          <a:prstGeom prst="wedgeRoundRectCallout">
            <a:avLst>
              <a:gd name="adj1" fmla="val 59608"/>
              <a:gd name="adj2" fmla="val -20186"/>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s-ES_tradnl" sz="2400" dirty="0">
                <a:solidFill>
                  <a:schemeClr val="tx1"/>
                </a:solidFill>
                <a:effectLst/>
                <a:latin typeface="Arial" panose="020B0604020202020204" pitchFamily="34" charset="0"/>
                <a:ea typeface="Calibri" panose="020F0502020204030204" pitchFamily="34" charset="0"/>
                <a:cs typeface="Arial" panose="020B0604020202020204" pitchFamily="34" charset="0"/>
              </a:rPr>
              <a:t>Cierre</a:t>
            </a:r>
          </a:p>
        </p:txBody>
      </p:sp>
    </p:spTree>
    <p:extLst>
      <p:ext uri="{BB962C8B-B14F-4D97-AF65-F5344CB8AC3E}">
        <p14:creationId xmlns:p14="http://schemas.microsoft.com/office/powerpoint/2010/main" val="85736891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728"/>
        <p:cNvGrpSpPr/>
        <p:nvPr/>
      </p:nvGrpSpPr>
      <p:grpSpPr>
        <a:xfrm>
          <a:off x="0" y="0"/>
          <a:ext cx="0" cy="0"/>
          <a:chOff x="0" y="0"/>
          <a:chExt cx="0" cy="0"/>
        </a:xfrm>
      </p:grpSpPr>
      <p:sp>
        <p:nvSpPr>
          <p:cNvPr id="6" name="Heart 5">
            <a:extLst>
              <a:ext uri="{FF2B5EF4-FFF2-40B4-BE49-F238E27FC236}">
                <a16:creationId xmlns:a16="http://schemas.microsoft.com/office/drawing/2014/main" id="{D83364D1-8576-8A78-3AD5-B73948B565FC}"/>
              </a:ext>
            </a:extLst>
          </p:cNvPr>
          <p:cNvSpPr/>
          <p:nvPr/>
        </p:nvSpPr>
        <p:spPr>
          <a:xfrm>
            <a:off x="4674820" y="2453495"/>
            <a:ext cx="2842360" cy="2539419"/>
          </a:xfrm>
          <a:prstGeom prst="hear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29" name="Google Shape;729;p31"/>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s-ES_tradnl"/>
              <a:t>Autocuidado</a:t>
            </a:r>
          </a:p>
        </p:txBody>
      </p:sp>
      <p:sp>
        <p:nvSpPr>
          <p:cNvPr id="7" name="Block Arc 6">
            <a:extLst>
              <a:ext uri="{FF2B5EF4-FFF2-40B4-BE49-F238E27FC236}">
                <a16:creationId xmlns:a16="http://schemas.microsoft.com/office/drawing/2014/main" id="{9E45E296-A49F-57EC-3CAC-3070C560C37A}"/>
              </a:ext>
            </a:extLst>
          </p:cNvPr>
          <p:cNvSpPr/>
          <p:nvPr/>
        </p:nvSpPr>
        <p:spPr>
          <a:xfrm rot="10800000">
            <a:off x="5628782" y="3499014"/>
            <a:ext cx="934434" cy="752350"/>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solidFill>
                <a:schemeClr val="tx1"/>
              </a:solidFill>
            </a:endParaRPr>
          </a:p>
        </p:txBody>
      </p:sp>
    </p:spTree>
    <p:extLst>
      <p:ext uri="{BB962C8B-B14F-4D97-AF65-F5344CB8AC3E}">
        <p14:creationId xmlns:p14="http://schemas.microsoft.com/office/powerpoint/2010/main" val="1892389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72">
            <a:extLst>
              <a:ext uri="{FF2B5EF4-FFF2-40B4-BE49-F238E27FC236}">
                <a16:creationId xmlns:a16="http://schemas.microsoft.com/office/drawing/2014/main" id="{FC620E0C-5A75-B0D3-0D53-CD91C64A5F70}"/>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endParaRPr lang="es-ES_tradnl" sz="5400" b="1" dirty="0">
              <a:solidFill>
                <a:schemeClr val="bg1">
                  <a:lumMod val="75000"/>
                </a:schemeClr>
              </a:solidFill>
            </a:endParaRPr>
          </a:p>
        </p:txBody>
      </p:sp>
    </p:spTree>
    <p:extLst>
      <p:ext uri="{BB962C8B-B14F-4D97-AF65-F5344CB8AC3E}">
        <p14:creationId xmlns:p14="http://schemas.microsoft.com/office/powerpoint/2010/main" val="24060766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21524DF6-3064-4780-AD95-8663A829F41A}"/>
              </a:ext>
            </a:extLst>
          </p:cNvPr>
          <p:cNvSpPr>
            <a:spLocks noGrp="1"/>
          </p:cNvSpPr>
          <p:nvPr>
            <p:ph type="title"/>
          </p:nvPr>
        </p:nvSpPr>
        <p:spPr/>
        <p:txBody>
          <a:bodyPr/>
          <a:lstStyle/>
          <a:p>
            <a:r>
              <a:rPr lang="es-ES_tradnl">
                <a:latin typeface="Arial" panose="020B0604020202020204" pitchFamily="34" charset="0"/>
                <a:cs typeface="Arial" panose="020B0604020202020204" pitchFamily="34" charset="0"/>
              </a:rPr>
              <a:t>Objetivos de aprendizaje</a:t>
            </a:r>
          </a:p>
        </p:txBody>
      </p:sp>
      <p:grpSp>
        <p:nvGrpSpPr>
          <p:cNvPr id="2" name="Group 1">
            <a:extLst>
              <a:ext uri="{FF2B5EF4-FFF2-40B4-BE49-F238E27FC236}">
                <a16:creationId xmlns:a16="http://schemas.microsoft.com/office/drawing/2014/main" id="{4FF70CD6-C6D1-5CCB-EE5B-964F21BCB8F6}"/>
              </a:ext>
            </a:extLst>
          </p:cNvPr>
          <p:cNvGrpSpPr/>
          <p:nvPr/>
        </p:nvGrpSpPr>
        <p:grpSpPr>
          <a:xfrm>
            <a:off x="1346969" y="2560032"/>
            <a:ext cx="1196375" cy="868968"/>
            <a:chOff x="6878053" y="1156317"/>
            <a:chExt cx="1431178" cy="1039513"/>
          </a:xfrm>
          <a:solidFill>
            <a:schemeClr val="accent3">
              <a:lumMod val="75000"/>
            </a:schemeClr>
          </a:solidFill>
        </p:grpSpPr>
        <p:grpSp>
          <p:nvGrpSpPr>
            <p:cNvPr id="3" name="Group 2">
              <a:extLst>
                <a:ext uri="{FF2B5EF4-FFF2-40B4-BE49-F238E27FC236}">
                  <a16:creationId xmlns:a16="http://schemas.microsoft.com/office/drawing/2014/main" id="{6AE44B20-A5D0-2AFE-EBF9-8DD3C301EE72}"/>
                </a:ext>
              </a:extLst>
            </p:cNvPr>
            <p:cNvGrpSpPr/>
            <p:nvPr/>
          </p:nvGrpSpPr>
          <p:grpSpPr>
            <a:xfrm>
              <a:off x="7672978" y="1156317"/>
              <a:ext cx="412941" cy="436880"/>
              <a:chOff x="243840" y="1676400"/>
              <a:chExt cx="701040" cy="741680"/>
            </a:xfrm>
            <a:grpFill/>
          </p:grpSpPr>
          <p:sp>
            <p:nvSpPr>
              <p:cNvPr id="22" name="Rectangle 21">
                <a:extLst>
                  <a:ext uri="{FF2B5EF4-FFF2-40B4-BE49-F238E27FC236}">
                    <a16:creationId xmlns:a16="http://schemas.microsoft.com/office/drawing/2014/main" id="{F5AE5662-5288-D0FD-4967-B12D0077D319}"/>
                  </a:ext>
                </a:extLst>
              </p:cNvPr>
              <p:cNvSpPr/>
              <p:nvPr/>
            </p:nvSpPr>
            <p:spPr>
              <a:xfrm>
                <a:off x="243840" y="1676400"/>
                <a:ext cx="116839" cy="7416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Rectangle 22">
                <a:extLst>
                  <a:ext uri="{FF2B5EF4-FFF2-40B4-BE49-F238E27FC236}">
                    <a16:creationId xmlns:a16="http://schemas.microsoft.com/office/drawing/2014/main" id="{990EF4C4-9F63-FFCF-4802-634599F5BC8E}"/>
                  </a:ext>
                </a:extLst>
              </p:cNvPr>
              <p:cNvSpPr/>
              <p:nvPr/>
            </p:nvSpPr>
            <p:spPr>
              <a:xfrm>
                <a:off x="314960" y="1676400"/>
                <a:ext cx="629920" cy="4368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20" name="Isosceles Triangle 19">
              <a:extLst>
                <a:ext uri="{FF2B5EF4-FFF2-40B4-BE49-F238E27FC236}">
                  <a16:creationId xmlns:a16="http://schemas.microsoft.com/office/drawing/2014/main" id="{C36FE147-3473-613C-4C52-16180004FCD1}"/>
                </a:ext>
              </a:extLst>
            </p:cNvPr>
            <p:cNvSpPr/>
            <p:nvPr/>
          </p:nvSpPr>
          <p:spPr>
            <a:xfrm>
              <a:off x="7120511" y="1517650"/>
              <a:ext cx="1188720" cy="67818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1" name="Isosceles Triangle 20">
              <a:extLst>
                <a:ext uri="{FF2B5EF4-FFF2-40B4-BE49-F238E27FC236}">
                  <a16:creationId xmlns:a16="http://schemas.microsoft.com/office/drawing/2014/main" id="{82D6231D-46EB-EB19-1187-103FE2050AA2}"/>
                </a:ext>
              </a:extLst>
            </p:cNvPr>
            <p:cNvSpPr/>
            <p:nvPr/>
          </p:nvSpPr>
          <p:spPr>
            <a:xfrm>
              <a:off x="6878053" y="1727035"/>
              <a:ext cx="821708" cy="46879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24" name="Group 23">
            <a:extLst>
              <a:ext uri="{FF2B5EF4-FFF2-40B4-BE49-F238E27FC236}">
                <a16:creationId xmlns:a16="http://schemas.microsoft.com/office/drawing/2014/main" id="{FAFB82CF-12DF-162E-1E41-291948861E05}"/>
              </a:ext>
            </a:extLst>
          </p:cNvPr>
          <p:cNvGrpSpPr/>
          <p:nvPr/>
        </p:nvGrpSpPr>
        <p:grpSpPr>
          <a:xfrm>
            <a:off x="4169767" y="2555987"/>
            <a:ext cx="1196375" cy="868968"/>
            <a:chOff x="6878053" y="1156317"/>
            <a:chExt cx="1431178" cy="1039513"/>
          </a:xfrm>
          <a:solidFill>
            <a:schemeClr val="accent3">
              <a:lumMod val="75000"/>
            </a:schemeClr>
          </a:solidFill>
        </p:grpSpPr>
        <p:grpSp>
          <p:nvGrpSpPr>
            <p:cNvPr id="25" name="Group 24">
              <a:extLst>
                <a:ext uri="{FF2B5EF4-FFF2-40B4-BE49-F238E27FC236}">
                  <a16:creationId xmlns:a16="http://schemas.microsoft.com/office/drawing/2014/main" id="{1263F667-E7B0-7D81-7EA8-C0EC848CBC4C}"/>
                </a:ext>
              </a:extLst>
            </p:cNvPr>
            <p:cNvGrpSpPr/>
            <p:nvPr/>
          </p:nvGrpSpPr>
          <p:grpSpPr>
            <a:xfrm>
              <a:off x="7672978" y="1156317"/>
              <a:ext cx="412941" cy="436880"/>
              <a:chOff x="243840" y="1676400"/>
              <a:chExt cx="701040" cy="741680"/>
            </a:xfrm>
            <a:grpFill/>
          </p:grpSpPr>
          <p:sp>
            <p:nvSpPr>
              <p:cNvPr id="29" name="Rectangle 28">
                <a:extLst>
                  <a:ext uri="{FF2B5EF4-FFF2-40B4-BE49-F238E27FC236}">
                    <a16:creationId xmlns:a16="http://schemas.microsoft.com/office/drawing/2014/main" id="{A4957BB4-868A-69E0-BEDD-46C1000ABDC5}"/>
                  </a:ext>
                </a:extLst>
              </p:cNvPr>
              <p:cNvSpPr/>
              <p:nvPr/>
            </p:nvSpPr>
            <p:spPr>
              <a:xfrm>
                <a:off x="243840" y="1676400"/>
                <a:ext cx="116839" cy="7416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0" name="Rectangle 29">
                <a:extLst>
                  <a:ext uri="{FF2B5EF4-FFF2-40B4-BE49-F238E27FC236}">
                    <a16:creationId xmlns:a16="http://schemas.microsoft.com/office/drawing/2014/main" id="{23C7A2DA-5482-8AAA-8B77-258CD2718B47}"/>
                  </a:ext>
                </a:extLst>
              </p:cNvPr>
              <p:cNvSpPr/>
              <p:nvPr/>
            </p:nvSpPr>
            <p:spPr>
              <a:xfrm>
                <a:off x="314960" y="1676400"/>
                <a:ext cx="629920" cy="4368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26" name="Isosceles Triangle 25">
              <a:extLst>
                <a:ext uri="{FF2B5EF4-FFF2-40B4-BE49-F238E27FC236}">
                  <a16:creationId xmlns:a16="http://schemas.microsoft.com/office/drawing/2014/main" id="{CE38EFD3-8F75-9004-1635-B345EA815B38}"/>
                </a:ext>
              </a:extLst>
            </p:cNvPr>
            <p:cNvSpPr/>
            <p:nvPr/>
          </p:nvSpPr>
          <p:spPr>
            <a:xfrm>
              <a:off x="7120511" y="1517650"/>
              <a:ext cx="1188720" cy="67818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Isosceles Triangle 27">
              <a:extLst>
                <a:ext uri="{FF2B5EF4-FFF2-40B4-BE49-F238E27FC236}">
                  <a16:creationId xmlns:a16="http://schemas.microsoft.com/office/drawing/2014/main" id="{06ABD81E-D3DD-465E-835D-14A180009F2F}"/>
                </a:ext>
              </a:extLst>
            </p:cNvPr>
            <p:cNvSpPr/>
            <p:nvPr/>
          </p:nvSpPr>
          <p:spPr>
            <a:xfrm>
              <a:off x="6878053" y="1727035"/>
              <a:ext cx="821708" cy="46879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31" name="Group 30">
            <a:extLst>
              <a:ext uri="{FF2B5EF4-FFF2-40B4-BE49-F238E27FC236}">
                <a16:creationId xmlns:a16="http://schemas.microsoft.com/office/drawing/2014/main" id="{5919CF12-4BC4-31F6-4385-B2DA7C02AAB4}"/>
              </a:ext>
            </a:extLst>
          </p:cNvPr>
          <p:cNvGrpSpPr/>
          <p:nvPr/>
        </p:nvGrpSpPr>
        <p:grpSpPr>
          <a:xfrm>
            <a:off x="6807720" y="2490752"/>
            <a:ext cx="1196375" cy="868968"/>
            <a:chOff x="6878053" y="1156317"/>
            <a:chExt cx="1431178" cy="1039513"/>
          </a:xfrm>
          <a:solidFill>
            <a:schemeClr val="accent3">
              <a:lumMod val="75000"/>
            </a:schemeClr>
          </a:solidFill>
        </p:grpSpPr>
        <p:grpSp>
          <p:nvGrpSpPr>
            <p:cNvPr id="32" name="Group 31">
              <a:extLst>
                <a:ext uri="{FF2B5EF4-FFF2-40B4-BE49-F238E27FC236}">
                  <a16:creationId xmlns:a16="http://schemas.microsoft.com/office/drawing/2014/main" id="{BC3E2009-079B-F906-71DD-77553389B329}"/>
                </a:ext>
              </a:extLst>
            </p:cNvPr>
            <p:cNvGrpSpPr/>
            <p:nvPr/>
          </p:nvGrpSpPr>
          <p:grpSpPr>
            <a:xfrm>
              <a:off x="7672978" y="1156317"/>
              <a:ext cx="412941" cy="436880"/>
              <a:chOff x="243840" y="1676400"/>
              <a:chExt cx="701040" cy="741680"/>
            </a:xfrm>
            <a:grpFill/>
          </p:grpSpPr>
          <p:sp>
            <p:nvSpPr>
              <p:cNvPr id="35" name="Rectangle 34">
                <a:extLst>
                  <a:ext uri="{FF2B5EF4-FFF2-40B4-BE49-F238E27FC236}">
                    <a16:creationId xmlns:a16="http://schemas.microsoft.com/office/drawing/2014/main" id="{052E8CFE-50D6-98BA-36C6-CF8D1CB96DEB}"/>
                  </a:ext>
                </a:extLst>
              </p:cNvPr>
              <p:cNvSpPr/>
              <p:nvPr/>
            </p:nvSpPr>
            <p:spPr>
              <a:xfrm>
                <a:off x="243840" y="1676400"/>
                <a:ext cx="116839" cy="7416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6" name="Rectangle 35">
                <a:extLst>
                  <a:ext uri="{FF2B5EF4-FFF2-40B4-BE49-F238E27FC236}">
                    <a16:creationId xmlns:a16="http://schemas.microsoft.com/office/drawing/2014/main" id="{54845841-CD94-97D2-4695-0B68D86F1A08}"/>
                  </a:ext>
                </a:extLst>
              </p:cNvPr>
              <p:cNvSpPr/>
              <p:nvPr/>
            </p:nvSpPr>
            <p:spPr>
              <a:xfrm>
                <a:off x="314960" y="1676400"/>
                <a:ext cx="629920" cy="4368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33" name="Isosceles Triangle 32">
              <a:extLst>
                <a:ext uri="{FF2B5EF4-FFF2-40B4-BE49-F238E27FC236}">
                  <a16:creationId xmlns:a16="http://schemas.microsoft.com/office/drawing/2014/main" id="{9D31D93D-3C45-D9D0-A3D4-250A99FBF648}"/>
                </a:ext>
              </a:extLst>
            </p:cNvPr>
            <p:cNvSpPr/>
            <p:nvPr/>
          </p:nvSpPr>
          <p:spPr>
            <a:xfrm>
              <a:off x="7120511" y="1517650"/>
              <a:ext cx="1188720" cy="67818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4" name="Isosceles Triangle 33">
              <a:extLst>
                <a:ext uri="{FF2B5EF4-FFF2-40B4-BE49-F238E27FC236}">
                  <a16:creationId xmlns:a16="http://schemas.microsoft.com/office/drawing/2014/main" id="{D8C98C0F-F51E-ECD6-0508-1862FB9D303B}"/>
                </a:ext>
              </a:extLst>
            </p:cNvPr>
            <p:cNvSpPr/>
            <p:nvPr/>
          </p:nvSpPr>
          <p:spPr>
            <a:xfrm>
              <a:off x="6878053" y="1727035"/>
              <a:ext cx="821708" cy="46879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4" name="Group 3">
            <a:extLst>
              <a:ext uri="{FF2B5EF4-FFF2-40B4-BE49-F238E27FC236}">
                <a16:creationId xmlns:a16="http://schemas.microsoft.com/office/drawing/2014/main" id="{E03F42B0-591B-4F07-5F27-1CC610BEA4FE}"/>
              </a:ext>
            </a:extLst>
          </p:cNvPr>
          <p:cNvGrpSpPr/>
          <p:nvPr/>
        </p:nvGrpSpPr>
        <p:grpSpPr>
          <a:xfrm>
            <a:off x="9564199" y="2474693"/>
            <a:ext cx="1196375" cy="868968"/>
            <a:chOff x="6878053" y="1156317"/>
            <a:chExt cx="1431178" cy="1039513"/>
          </a:xfrm>
          <a:solidFill>
            <a:schemeClr val="accent3">
              <a:lumMod val="75000"/>
            </a:schemeClr>
          </a:solidFill>
        </p:grpSpPr>
        <p:grpSp>
          <p:nvGrpSpPr>
            <p:cNvPr id="5" name="Group 4">
              <a:extLst>
                <a:ext uri="{FF2B5EF4-FFF2-40B4-BE49-F238E27FC236}">
                  <a16:creationId xmlns:a16="http://schemas.microsoft.com/office/drawing/2014/main" id="{65E75954-296E-36A3-9619-0CA0E2A31EA9}"/>
                </a:ext>
              </a:extLst>
            </p:cNvPr>
            <p:cNvGrpSpPr/>
            <p:nvPr/>
          </p:nvGrpSpPr>
          <p:grpSpPr>
            <a:xfrm>
              <a:off x="7672978" y="1156317"/>
              <a:ext cx="412941" cy="436880"/>
              <a:chOff x="243840" y="1676400"/>
              <a:chExt cx="701040" cy="741680"/>
            </a:xfrm>
            <a:grpFill/>
          </p:grpSpPr>
          <p:sp>
            <p:nvSpPr>
              <p:cNvPr id="9" name="Rectangle 8">
                <a:extLst>
                  <a:ext uri="{FF2B5EF4-FFF2-40B4-BE49-F238E27FC236}">
                    <a16:creationId xmlns:a16="http://schemas.microsoft.com/office/drawing/2014/main" id="{165F4056-B966-6544-80E5-0B08A73F7F5F}"/>
                  </a:ext>
                </a:extLst>
              </p:cNvPr>
              <p:cNvSpPr/>
              <p:nvPr/>
            </p:nvSpPr>
            <p:spPr>
              <a:xfrm>
                <a:off x="243840" y="1676400"/>
                <a:ext cx="116839" cy="7416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Rectangle 9">
                <a:extLst>
                  <a:ext uri="{FF2B5EF4-FFF2-40B4-BE49-F238E27FC236}">
                    <a16:creationId xmlns:a16="http://schemas.microsoft.com/office/drawing/2014/main" id="{A72C10EA-E559-17BC-0D5D-804ED76ADC33}"/>
                  </a:ext>
                </a:extLst>
              </p:cNvPr>
              <p:cNvSpPr/>
              <p:nvPr/>
            </p:nvSpPr>
            <p:spPr>
              <a:xfrm>
                <a:off x="314960" y="1676400"/>
                <a:ext cx="629920" cy="4368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6" name="Isosceles Triangle 5">
              <a:extLst>
                <a:ext uri="{FF2B5EF4-FFF2-40B4-BE49-F238E27FC236}">
                  <a16:creationId xmlns:a16="http://schemas.microsoft.com/office/drawing/2014/main" id="{F5F49ABB-FE06-42FB-7344-9AABE462EA35}"/>
                </a:ext>
              </a:extLst>
            </p:cNvPr>
            <p:cNvSpPr/>
            <p:nvPr/>
          </p:nvSpPr>
          <p:spPr>
            <a:xfrm>
              <a:off x="7120511" y="1517650"/>
              <a:ext cx="1188720" cy="67818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Isosceles Triangle 7">
              <a:extLst>
                <a:ext uri="{FF2B5EF4-FFF2-40B4-BE49-F238E27FC236}">
                  <a16:creationId xmlns:a16="http://schemas.microsoft.com/office/drawing/2014/main" id="{66F1D209-EF48-6749-99D0-CD1FAE2DC777}"/>
                </a:ext>
              </a:extLst>
            </p:cNvPr>
            <p:cNvSpPr/>
            <p:nvPr/>
          </p:nvSpPr>
          <p:spPr>
            <a:xfrm>
              <a:off x="6878053" y="1727035"/>
              <a:ext cx="821708" cy="46879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38" name="TextBox 37">
            <a:extLst>
              <a:ext uri="{FF2B5EF4-FFF2-40B4-BE49-F238E27FC236}">
                <a16:creationId xmlns:a16="http://schemas.microsoft.com/office/drawing/2014/main" id="{849FE109-95BF-8DA9-BAE7-AAFDAD56F55B}"/>
              </a:ext>
            </a:extLst>
          </p:cNvPr>
          <p:cNvSpPr txBox="1"/>
          <p:nvPr/>
        </p:nvSpPr>
        <p:spPr>
          <a:xfrm>
            <a:off x="8941604" y="3783534"/>
            <a:ext cx="2484768" cy="1200329"/>
          </a:xfrm>
          <a:prstGeom prst="rect">
            <a:avLst/>
          </a:prstGeom>
          <a:noFill/>
        </p:spPr>
        <p:txBody>
          <a:bodyPr wrap="square" rtlCol="0">
            <a:spAutoFit/>
          </a:bodyPr>
          <a:lstStyle/>
          <a:p>
            <a:pPr algn="ctr"/>
            <a:r>
              <a:rPr lang="es-ES_tradnl" dirty="0">
                <a:latin typeface="Arial" panose="020B0604020202020204" pitchFamily="34" charset="0"/>
                <a:cs typeface="Arial" panose="020B0604020202020204" pitchFamily="34" charset="0"/>
              </a:rPr>
              <a:t>Practicar cómo utilizar técnicas de comunicación verbal y no verbal</a:t>
            </a:r>
          </a:p>
        </p:txBody>
      </p:sp>
      <p:sp>
        <p:nvSpPr>
          <p:cNvPr id="39" name="TextBox 38">
            <a:extLst>
              <a:ext uri="{FF2B5EF4-FFF2-40B4-BE49-F238E27FC236}">
                <a16:creationId xmlns:a16="http://schemas.microsoft.com/office/drawing/2014/main" id="{93DDF2F6-2E03-FA6E-D9F9-2D2BAE5E4A3A}"/>
              </a:ext>
            </a:extLst>
          </p:cNvPr>
          <p:cNvSpPr txBox="1"/>
          <p:nvPr/>
        </p:nvSpPr>
        <p:spPr>
          <a:xfrm>
            <a:off x="3530115" y="3783534"/>
            <a:ext cx="2446193" cy="1477328"/>
          </a:xfrm>
          <a:prstGeom prst="rect">
            <a:avLst/>
          </a:prstGeom>
          <a:noFill/>
        </p:spPr>
        <p:txBody>
          <a:bodyPr wrap="square" lIns="91440" tIns="45720" rIns="91440" bIns="45720" rtlCol="0" anchor="t">
            <a:spAutoFit/>
          </a:bodyPr>
          <a:lstStyle/>
          <a:p>
            <a:pPr algn="ctr"/>
            <a:r>
              <a:rPr lang="es-ES_tradnl" dirty="0">
                <a:latin typeface="Arial" panose="020B0604020202020204" pitchFamily="34" charset="0"/>
                <a:cs typeface="Arial" panose="020B0604020202020204" pitchFamily="34" charset="0"/>
              </a:rPr>
              <a:t>Explorar cómo podemos adaptar la comunicación a cada menor</a:t>
            </a:r>
          </a:p>
          <a:p>
            <a:pPr algn="ctr"/>
            <a:endParaRPr lang="es-ES_tradnl" dirty="0">
              <a:latin typeface="Arial" panose="020B0604020202020204" pitchFamily="34" charset="0"/>
              <a:cs typeface="Arial" panose="020B0604020202020204" pitchFamily="34" charset="0"/>
            </a:endParaRPr>
          </a:p>
        </p:txBody>
      </p:sp>
      <p:sp>
        <p:nvSpPr>
          <p:cNvPr id="40" name="TextBox 39">
            <a:extLst>
              <a:ext uri="{FF2B5EF4-FFF2-40B4-BE49-F238E27FC236}">
                <a16:creationId xmlns:a16="http://schemas.microsoft.com/office/drawing/2014/main" id="{0CA3E6F3-9ACE-524E-3EFA-B2FCCD7FB378}"/>
              </a:ext>
            </a:extLst>
          </p:cNvPr>
          <p:cNvSpPr txBox="1"/>
          <p:nvPr/>
        </p:nvSpPr>
        <p:spPr>
          <a:xfrm>
            <a:off x="772957" y="3783534"/>
            <a:ext cx="2477038" cy="1200329"/>
          </a:xfrm>
          <a:prstGeom prst="rect">
            <a:avLst/>
          </a:prstGeom>
          <a:noFill/>
        </p:spPr>
        <p:txBody>
          <a:bodyPr wrap="square" lIns="91440" tIns="45720" rIns="91440" bIns="45720" rtlCol="0" anchor="t">
            <a:spAutoFit/>
          </a:bodyPr>
          <a:lstStyle/>
          <a:p>
            <a:pPr algn="ctr"/>
            <a:r>
              <a:rPr lang="es-ES_tradnl" dirty="0">
                <a:effectLst/>
                <a:latin typeface="Arial" panose="020B0604020202020204" pitchFamily="34" charset="0"/>
                <a:ea typeface="Calibri" panose="020F0502020204030204" pitchFamily="34" charset="0"/>
                <a:cs typeface="Arial" panose="020B0604020202020204" pitchFamily="34" charset="0"/>
              </a:rPr>
              <a:t>Tener claros los pasos para preparar </a:t>
            </a:r>
            <a:r>
              <a:rPr lang="es-ES_tradnl" dirty="0">
                <a:latin typeface="Arial" panose="020B0604020202020204" pitchFamily="34" charset="0"/>
                <a:ea typeface="Calibri" panose="020F0502020204030204" pitchFamily="34" charset="0"/>
                <a:cs typeface="Arial" panose="020B0604020202020204" pitchFamily="34" charset="0"/>
              </a:rPr>
              <a:t>una reunión </a:t>
            </a:r>
            <a:r>
              <a:rPr lang="es-ES_tradnl" dirty="0">
                <a:effectLst/>
                <a:latin typeface="Arial" panose="020B0604020202020204" pitchFamily="34" charset="0"/>
                <a:ea typeface="Calibri" panose="020F0502020204030204" pitchFamily="34" charset="0"/>
                <a:cs typeface="Arial" panose="020B0604020202020204" pitchFamily="34" charset="0"/>
              </a:rPr>
              <a:t>con el menor y su familia</a:t>
            </a:r>
          </a:p>
        </p:txBody>
      </p:sp>
      <p:sp>
        <p:nvSpPr>
          <p:cNvPr id="7" name="TextBox 6">
            <a:extLst>
              <a:ext uri="{FF2B5EF4-FFF2-40B4-BE49-F238E27FC236}">
                <a16:creationId xmlns:a16="http://schemas.microsoft.com/office/drawing/2014/main" id="{70408D12-28FA-B909-9B35-A1E01A360411}"/>
              </a:ext>
            </a:extLst>
          </p:cNvPr>
          <p:cNvSpPr txBox="1"/>
          <p:nvPr/>
        </p:nvSpPr>
        <p:spPr>
          <a:xfrm>
            <a:off x="6229843" y="3783534"/>
            <a:ext cx="2484768" cy="1754326"/>
          </a:xfrm>
          <a:prstGeom prst="rect">
            <a:avLst/>
          </a:prstGeom>
          <a:noFill/>
        </p:spPr>
        <p:txBody>
          <a:bodyPr wrap="square" lIns="91440" tIns="45720" rIns="91440" bIns="45720" rtlCol="0" anchor="t">
            <a:spAutoFit/>
          </a:bodyPr>
          <a:lstStyle/>
          <a:p>
            <a:pPr algn="ctr"/>
            <a:r>
              <a:rPr lang="es-ES_tradnl" dirty="0">
                <a:latin typeface="Arial" panose="020B0604020202020204" pitchFamily="34" charset="0"/>
                <a:cs typeface="Arial" panose="020B0604020202020204" pitchFamily="34" charset="0"/>
              </a:rPr>
              <a:t>Practicar cómo comunicarnos con niños, niñas y adolescentes en distintas etapas de desarrollo</a:t>
            </a:r>
          </a:p>
        </p:txBody>
      </p:sp>
    </p:spTree>
    <p:extLst>
      <p:ext uri="{BB962C8B-B14F-4D97-AF65-F5344CB8AC3E}">
        <p14:creationId xmlns:p14="http://schemas.microsoft.com/office/powerpoint/2010/main" val="3724290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ound Same Side Corner Rectangle 21">
            <a:extLst>
              <a:ext uri="{FF2B5EF4-FFF2-40B4-BE49-F238E27FC236}">
                <a16:creationId xmlns:a16="http://schemas.microsoft.com/office/drawing/2014/main" id="{02C2D432-624C-C155-8790-7484EC10CDB5}"/>
              </a:ext>
            </a:extLst>
          </p:cNvPr>
          <p:cNvSpPr/>
          <p:nvPr/>
        </p:nvSpPr>
        <p:spPr>
          <a:xfrm>
            <a:off x="3158289" y="3377237"/>
            <a:ext cx="1149077" cy="2059998"/>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2" name="Oval 21">
            <a:extLst>
              <a:ext uri="{FF2B5EF4-FFF2-40B4-BE49-F238E27FC236}">
                <a16:creationId xmlns:a16="http://schemas.microsoft.com/office/drawing/2014/main" id="{FF59957A-38B3-5456-9D56-8F34AAD33EBC}"/>
              </a:ext>
            </a:extLst>
          </p:cNvPr>
          <p:cNvSpPr/>
          <p:nvPr/>
        </p:nvSpPr>
        <p:spPr>
          <a:xfrm>
            <a:off x="3149767" y="2015505"/>
            <a:ext cx="1162139" cy="116213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4400" b="1">
                <a:solidFill>
                  <a:schemeClr val="bg1"/>
                </a:solidFill>
                <a:latin typeface="Arial" panose="020B0604020202020204" pitchFamily="34" charset="0"/>
                <a:cs typeface="Arial" panose="020B0604020202020204" pitchFamily="34" charset="0"/>
              </a:rPr>
              <a:t>A</a:t>
            </a:r>
          </a:p>
        </p:txBody>
      </p:sp>
      <p:sp>
        <p:nvSpPr>
          <p:cNvPr id="13" name="Title 12">
            <a:extLst>
              <a:ext uri="{FF2B5EF4-FFF2-40B4-BE49-F238E27FC236}">
                <a16:creationId xmlns:a16="http://schemas.microsoft.com/office/drawing/2014/main" id="{304EB465-E8DA-4FC6-8524-4C8199280C8D}"/>
              </a:ext>
            </a:extLst>
          </p:cNvPr>
          <p:cNvSpPr>
            <a:spLocks noGrp="1"/>
          </p:cNvSpPr>
          <p:nvPr>
            <p:ph type="title"/>
          </p:nvPr>
        </p:nvSpPr>
        <p:spPr/>
        <p:txBody>
          <a:bodyPr/>
          <a:lstStyle/>
          <a:p>
            <a:r>
              <a:rPr lang="es-ES_tradnl" dirty="0">
                <a:latin typeface="Arial" panose="020B0604020202020204" pitchFamily="34" charset="0"/>
                <a:cs typeface="Arial" panose="020B0604020202020204" pitchFamily="34" charset="0"/>
              </a:rPr>
              <a:t>Guía a tu compañero/a</a:t>
            </a:r>
          </a:p>
        </p:txBody>
      </p:sp>
      <p:sp>
        <p:nvSpPr>
          <p:cNvPr id="6" name="Rectangle 5">
            <a:extLst>
              <a:ext uri="{FF2B5EF4-FFF2-40B4-BE49-F238E27FC236}">
                <a16:creationId xmlns:a16="http://schemas.microsoft.com/office/drawing/2014/main" id="{D86BD8AE-EC87-118E-AA92-9B654A22CAB5}"/>
              </a:ext>
            </a:extLst>
          </p:cNvPr>
          <p:cNvSpPr/>
          <p:nvPr/>
        </p:nvSpPr>
        <p:spPr>
          <a:xfrm rot="16200000">
            <a:off x="6094414" y="2435155"/>
            <a:ext cx="96763" cy="323701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Round Same Side Corner Rectangle 26">
            <a:extLst>
              <a:ext uri="{FF2B5EF4-FFF2-40B4-BE49-F238E27FC236}">
                <a16:creationId xmlns:a16="http://schemas.microsoft.com/office/drawing/2014/main" id="{96462EC7-EFDF-4F5E-DC39-98A4F627D688}"/>
              </a:ext>
            </a:extLst>
          </p:cNvPr>
          <p:cNvSpPr/>
          <p:nvPr/>
        </p:nvSpPr>
        <p:spPr>
          <a:xfrm rot="16535945">
            <a:off x="7835845" y="3263942"/>
            <a:ext cx="332222" cy="918011"/>
          </a:xfrm>
          <a:prstGeom prst="round2SameRect">
            <a:avLst>
              <a:gd name="adj1" fmla="val 493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cxnSp>
        <p:nvCxnSpPr>
          <p:cNvPr id="8" name="Straight Arrow Connector 7">
            <a:extLst>
              <a:ext uri="{FF2B5EF4-FFF2-40B4-BE49-F238E27FC236}">
                <a16:creationId xmlns:a16="http://schemas.microsoft.com/office/drawing/2014/main" id="{ADBD2174-2517-0EC5-AD5D-66780B4BF22C}"/>
              </a:ext>
            </a:extLst>
          </p:cNvPr>
          <p:cNvCxnSpPr>
            <a:cxnSpLocks/>
          </p:cNvCxnSpPr>
          <p:nvPr/>
        </p:nvCxnSpPr>
        <p:spPr>
          <a:xfrm flipH="1">
            <a:off x="7541878" y="3310558"/>
            <a:ext cx="245372" cy="359520"/>
          </a:xfrm>
          <a:prstGeom prst="straightConnector1">
            <a:avLst/>
          </a:prstGeom>
          <a:solidFill>
            <a:schemeClr val="accent3">
              <a:lumMod val="75000"/>
            </a:schemeClr>
          </a:solidFill>
          <a:ln w="28575">
            <a:solidFill>
              <a:schemeClr val="accent3">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8" name="Speech Bubble: Rectangle with Corners Rounded 27">
            <a:extLst>
              <a:ext uri="{FF2B5EF4-FFF2-40B4-BE49-F238E27FC236}">
                <a16:creationId xmlns:a16="http://schemas.microsoft.com/office/drawing/2014/main" id="{0286809B-E923-1676-EB8F-0B5C36AB31AF}"/>
              </a:ext>
            </a:extLst>
          </p:cNvPr>
          <p:cNvSpPr/>
          <p:nvPr/>
        </p:nvSpPr>
        <p:spPr>
          <a:xfrm>
            <a:off x="4757057" y="2197058"/>
            <a:ext cx="1338943" cy="990464"/>
          </a:xfrm>
          <a:prstGeom prst="wedgeRoundRectCallout">
            <a:avLst>
              <a:gd name="adj1" fmla="val -63516"/>
              <a:gd name="adj2" fmla="val 19637"/>
              <a:gd name="adj3" fmla="val 1666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1" name="Round Same Side Corner Rectangle 21">
            <a:extLst>
              <a:ext uri="{FF2B5EF4-FFF2-40B4-BE49-F238E27FC236}">
                <a16:creationId xmlns:a16="http://schemas.microsoft.com/office/drawing/2014/main" id="{03CFF5CE-8D01-B192-A7E3-806E9EB5C8E4}"/>
              </a:ext>
            </a:extLst>
          </p:cNvPr>
          <p:cNvSpPr/>
          <p:nvPr/>
        </p:nvSpPr>
        <p:spPr>
          <a:xfrm>
            <a:off x="8168490" y="3377237"/>
            <a:ext cx="1149077" cy="2059998"/>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2" name="Oval 31">
            <a:extLst>
              <a:ext uri="{FF2B5EF4-FFF2-40B4-BE49-F238E27FC236}">
                <a16:creationId xmlns:a16="http://schemas.microsoft.com/office/drawing/2014/main" id="{FA2226FE-65AB-AEA9-85DB-9BDFA20B6839}"/>
              </a:ext>
            </a:extLst>
          </p:cNvPr>
          <p:cNvSpPr/>
          <p:nvPr/>
        </p:nvSpPr>
        <p:spPr>
          <a:xfrm>
            <a:off x="7952969" y="2111220"/>
            <a:ext cx="1162139" cy="116213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4400" b="1">
                <a:solidFill>
                  <a:schemeClr val="bg1"/>
                </a:solidFill>
                <a:latin typeface="Arial" panose="020B0604020202020204" pitchFamily="34" charset="0"/>
                <a:cs typeface="Arial" panose="020B0604020202020204" pitchFamily="34" charset="0"/>
              </a:rPr>
              <a:t>B</a:t>
            </a:r>
          </a:p>
        </p:txBody>
      </p:sp>
    </p:spTree>
    <p:extLst>
      <p:ext uri="{BB962C8B-B14F-4D97-AF65-F5344CB8AC3E}">
        <p14:creationId xmlns:p14="http://schemas.microsoft.com/office/powerpoint/2010/main" val="38425595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FC9E3-6E66-BB2F-7DEC-F42248D3E197}"/>
              </a:ext>
            </a:extLst>
          </p:cNvPr>
          <p:cNvSpPr>
            <a:spLocks noGrp="1"/>
          </p:cNvSpPr>
          <p:nvPr>
            <p:ph type="title"/>
          </p:nvPr>
        </p:nvSpPr>
        <p:spPr/>
        <p:txBody>
          <a:bodyPr/>
          <a:lstStyle/>
          <a:p>
            <a:r>
              <a:rPr lang="es-ES_tradnl" dirty="0">
                <a:latin typeface="Arial" panose="020B0604020202020204" pitchFamily="34" charset="0"/>
                <a:cs typeface="Arial" panose="020B0604020202020204" pitchFamily="34" charset="0"/>
              </a:rPr>
              <a:t>Guía a tu compañero/a</a:t>
            </a:r>
            <a:endParaRPr lang="en-BE" dirty="0"/>
          </a:p>
        </p:txBody>
      </p:sp>
      <p:pic>
        <p:nvPicPr>
          <p:cNvPr id="6" name="Picture 5">
            <a:extLst>
              <a:ext uri="{FF2B5EF4-FFF2-40B4-BE49-F238E27FC236}">
                <a16:creationId xmlns:a16="http://schemas.microsoft.com/office/drawing/2014/main" id="{55B805B2-31FB-87F6-AA14-3D5ABDA56EE2}"/>
              </a:ext>
            </a:extLst>
          </p:cNvPr>
          <p:cNvPicPr>
            <a:picLocks noChangeAspect="1"/>
          </p:cNvPicPr>
          <p:nvPr/>
        </p:nvPicPr>
        <p:blipFill>
          <a:blip r:embed="rId3">
            <a:duotone>
              <a:schemeClr val="accent3">
                <a:shade val="45000"/>
                <a:satMod val="135000"/>
              </a:schemeClr>
              <a:prstClr val="white"/>
            </a:duotone>
          </a:blip>
          <a:stretch>
            <a:fillRect/>
          </a:stretch>
        </p:blipFill>
        <p:spPr>
          <a:xfrm>
            <a:off x="3776065" y="1064427"/>
            <a:ext cx="4639869" cy="4753794"/>
          </a:xfrm>
          <a:prstGeom prst="rect">
            <a:avLst/>
          </a:prstGeom>
        </p:spPr>
      </p:pic>
      <p:sp>
        <p:nvSpPr>
          <p:cNvPr id="3" name="TextBox 2">
            <a:extLst>
              <a:ext uri="{FF2B5EF4-FFF2-40B4-BE49-F238E27FC236}">
                <a16:creationId xmlns:a16="http://schemas.microsoft.com/office/drawing/2014/main" id="{D86DCA41-EDBC-B1A7-87EA-516D01AA3CD2}"/>
              </a:ext>
            </a:extLst>
          </p:cNvPr>
          <p:cNvSpPr txBox="1"/>
          <p:nvPr/>
        </p:nvSpPr>
        <p:spPr>
          <a:xfrm>
            <a:off x="9913257" y="5079557"/>
            <a:ext cx="2030107" cy="738664"/>
          </a:xfrm>
          <a:prstGeom prst="rect">
            <a:avLst/>
          </a:prstGeom>
          <a:noFill/>
        </p:spPr>
        <p:txBody>
          <a:bodyPr wrap="square" rtlCol="0">
            <a:spAutoFit/>
          </a:bodyPr>
          <a:lstStyle/>
          <a:p>
            <a:pPr algn="r"/>
            <a:r>
              <a:rPr lang="en-GB" sz="1400" i="1" dirty="0">
                <a:solidFill>
                  <a:schemeClr val="accent3">
                    <a:lumMod val="75000"/>
                  </a:schemeClr>
                </a:solidFill>
                <a:latin typeface="Arial" panose="020B0604020202020204" pitchFamily="34" charset="0"/>
                <a:cs typeface="Arial" panose="020B0604020202020204" pitchFamily="34" charset="0"/>
              </a:rPr>
              <a:t>Fuente de la imagen: </a:t>
            </a:r>
            <a:r>
              <a:rPr lang="en-GB" sz="1400" i="1" dirty="0">
                <a:solidFill>
                  <a:schemeClr val="accent3">
                    <a:lumMod val="75000"/>
                  </a:schemeClr>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a:t>
            </a:r>
            <a:r>
              <a:rPr lang="en-GB" sz="1400" i="1" dirty="0">
                <a:solidFill>
                  <a:schemeClr val="accent3">
                    <a:lumMod val="75000"/>
                  </a:schemeClr>
                </a:solidFill>
                <a:latin typeface="Arial" panose="020B0604020202020204" pitchFamily="34" charset="0"/>
                <a:cs typeface="Arial" panose="020B0604020202020204" pitchFamily="34" charset="0"/>
              </a:rPr>
              <a:t>//www.elok.eu.org/kleurplaten/fruitschaal </a:t>
            </a:r>
            <a:endParaRPr lang="en-BE" sz="1400" i="1" dirty="0">
              <a:solidFill>
                <a:schemeClr val="accent3">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5113113"/>
      </p:ext>
    </p:extLst>
  </p:cSld>
  <p:clrMapOvr>
    <a:masterClrMapping/>
  </p:clrMapOvr>
</p:sld>
</file>

<file path=ppt/theme/theme1.xml><?xml version="1.0" encoding="utf-8"?>
<a:theme xmlns:a="http://schemas.openxmlformats.org/drawingml/2006/main" name="Office Theme">
  <a:themeElements>
    <a:clrScheme name="Alliance">
      <a:dk1>
        <a:sysClr val="windowText" lastClr="000000"/>
      </a:dk1>
      <a:lt1>
        <a:sysClr val="window" lastClr="FFFFFF"/>
      </a:lt1>
      <a:dk2>
        <a:srgbClr val="44546A"/>
      </a:dk2>
      <a:lt2>
        <a:srgbClr val="E7E6E6"/>
      </a:lt2>
      <a:accent1>
        <a:srgbClr val="97467C"/>
      </a:accent1>
      <a:accent2>
        <a:srgbClr val="B78EA3"/>
      </a:accent2>
      <a:accent3>
        <a:srgbClr val="95CC79"/>
      </a:accent3>
      <a:accent4>
        <a:srgbClr val="1D8CC8"/>
      </a:accent4>
      <a:accent5>
        <a:srgbClr val="35B2B4"/>
      </a:accent5>
      <a:accent6>
        <a:srgbClr val="8D9EAE"/>
      </a:accent6>
      <a:hlink>
        <a:srgbClr val="C888B2"/>
      </a:hlink>
      <a:folHlink>
        <a:srgbClr val="7E9C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5955</TotalTime>
  <Words>10471</Words>
  <Application>Microsoft Office PowerPoint</Application>
  <PresentationFormat>Widescreen</PresentationFormat>
  <Paragraphs>1024</Paragraphs>
  <Slides>51</Slides>
  <Notes>51</Notes>
  <HiddenSlides>7</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51</vt:i4>
      </vt:variant>
    </vt:vector>
  </HeadingPairs>
  <TitlesOfParts>
    <vt:vector size="57" baseType="lpstr">
      <vt:lpstr>Arial</vt:lpstr>
      <vt:lpstr>Calibri</vt:lpstr>
      <vt:lpstr>Calibri Light</vt:lpstr>
      <vt:lpstr>Garamond</vt:lpstr>
      <vt:lpstr>Helvetica Neue</vt:lpstr>
      <vt:lpstr>Office Theme</vt:lpstr>
      <vt:lpstr>PowerPoint Presentation</vt:lpstr>
      <vt:lpstr>PowerPoint Presentation</vt:lpstr>
      <vt:lpstr>Objetivo del módulo</vt:lpstr>
      <vt:lpstr>Agenda</vt:lpstr>
      <vt:lpstr>Repaso: ¡sorteo de la suerte!</vt:lpstr>
      <vt:lpstr>PowerPoint Presentation</vt:lpstr>
      <vt:lpstr>Objetivos de aprendizaje</vt:lpstr>
      <vt:lpstr>Guía a tu compañero/a</vt:lpstr>
      <vt:lpstr>Guía a tu compañero/a</vt:lpstr>
      <vt:lpstr>PowerPoint Presentation</vt:lpstr>
      <vt:lpstr>Seleccionar un espacio adecuado para la reunión</vt:lpstr>
      <vt:lpstr>Seleccionar un espacio adecuado para la reunión</vt:lpstr>
      <vt:lpstr>Seleccionar un espacio adecuado para la reunión</vt:lpstr>
      <vt:lpstr>Quién debe estar presente en la reunión</vt:lpstr>
      <vt:lpstr>PowerPoint Presentation</vt:lpstr>
      <vt:lpstr>Qué información documentar y cómo hacerlo</vt:lpstr>
      <vt:lpstr>Preparación: Lista de control</vt:lpstr>
      <vt:lpstr>Preparación: Lista de control</vt:lpstr>
      <vt:lpstr>Puntos clave de aprendizaje</vt:lpstr>
      <vt:lpstr>PowerPoint Presentation</vt:lpstr>
      <vt:lpstr>Técnicas de comunicación no verbal</vt:lpstr>
      <vt:lpstr>Técnicas de comunicación no verbal</vt:lpstr>
      <vt:lpstr>Técnicas de comunicación no verbal</vt:lpstr>
      <vt:lpstr>Técnicas de escucha activa</vt:lpstr>
      <vt:lpstr>Técnicas de escucha activa</vt:lpstr>
      <vt:lpstr>PowerPoint Presentation</vt:lpstr>
      <vt:lpstr>Juego de rol</vt:lpstr>
      <vt:lpstr>Técnicas eficaces de expresión oral</vt:lpstr>
      <vt:lpstr>Técnicas eficaces de expresión oral</vt:lpstr>
      <vt:lpstr>Elegir bien las palabras</vt:lpstr>
      <vt:lpstr>Elegir bien las palabras</vt:lpstr>
      <vt:lpstr>Cómo decidimos hablar</vt:lpstr>
      <vt:lpstr>Reforzar la expresión oral con la comunicación no verbal</vt:lpstr>
      <vt:lpstr>Técnicas de comunicación</vt:lpstr>
      <vt:lpstr>Puntos clave de aprendizaje</vt:lpstr>
      <vt:lpstr>PowerPoint Presentation</vt:lpstr>
      <vt:lpstr>Perspectivas sobre la participación y la comunicación con menores</vt:lpstr>
      <vt:lpstr>PowerPoint Presentation</vt:lpstr>
      <vt:lpstr>Principio de participación infantil</vt:lpstr>
      <vt:lpstr>Debate general</vt:lpstr>
      <vt:lpstr>Debate general</vt:lpstr>
      <vt:lpstr>Edad y etapa de desarrollo</vt:lpstr>
      <vt:lpstr>Edad y etapa de desarrollo</vt:lpstr>
      <vt:lpstr>PowerPoint Presentation</vt:lpstr>
      <vt:lpstr>La comunicación con menores de distintas edades</vt:lpstr>
      <vt:lpstr>Comunicación con menores con distintas capacidades</vt:lpstr>
      <vt:lpstr>PowerPoint Presentation</vt:lpstr>
      <vt:lpstr>Puntos clave de aprendizaje</vt:lpstr>
      <vt:lpstr>PowerPoint Presentation</vt:lpstr>
      <vt:lpstr>Cierre del módulo 3</vt:lpstr>
      <vt:lpstr>Autocuidado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Ilse Van der Straeten</dc:creator>
  <cp:keywords>, docId:E742FAFCC555A0A5221E6C0162695D7B</cp:keywords>
  <cp:lastModifiedBy>Ilse Van der Straeten</cp:lastModifiedBy>
  <cp:revision>120</cp:revision>
  <cp:lastPrinted>2023-02-27T02:52:04Z</cp:lastPrinted>
  <dcterms:created xsi:type="dcterms:W3CDTF">2023-02-13T10:27:07Z</dcterms:created>
  <dcterms:modified xsi:type="dcterms:W3CDTF">2023-04-05T15:45:10Z</dcterms:modified>
</cp:coreProperties>
</file>