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326" r:id="rId2"/>
    <p:sldId id="329" r:id="rId3"/>
    <p:sldId id="337" r:id="rId4"/>
    <p:sldId id="339" r:id="rId5"/>
    <p:sldId id="2630" r:id="rId6"/>
    <p:sldId id="262" r:id="rId7"/>
    <p:sldId id="334" r:id="rId8"/>
    <p:sldId id="2866" r:id="rId9"/>
    <p:sldId id="336" r:id="rId10"/>
    <p:sldId id="341" r:id="rId11"/>
    <p:sldId id="2868" r:id="rId12"/>
    <p:sldId id="2935" r:id="rId13"/>
    <p:sldId id="358" r:id="rId14"/>
    <p:sldId id="2934" r:id="rId15"/>
    <p:sldId id="2869" r:id="rId16"/>
    <p:sldId id="342" r:id="rId17"/>
    <p:sldId id="343" r:id="rId18"/>
    <p:sldId id="363" r:id="rId19"/>
    <p:sldId id="367" r:id="rId20"/>
    <p:sldId id="728" r:id="rId21"/>
    <p:sldId id="2890" r:id="rId22"/>
    <p:sldId id="366" r:id="rId23"/>
    <p:sldId id="379" r:id="rId24"/>
    <p:sldId id="2927" r:id="rId25"/>
    <p:sldId id="346" r:id="rId26"/>
    <p:sldId id="2821" r:id="rId27"/>
    <p:sldId id="391" r:id="rId28"/>
    <p:sldId id="2872" r:id="rId29"/>
    <p:sldId id="2871" r:id="rId30"/>
    <p:sldId id="359" r:id="rId31"/>
    <p:sldId id="360" r:id="rId32"/>
    <p:sldId id="348" r:id="rId33"/>
    <p:sldId id="2933" r:id="rId34"/>
    <p:sldId id="361" r:id="rId35"/>
    <p:sldId id="392" r:id="rId36"/>
    <p:sldId id="393" r:id="rId37"/>
    <p:sldId id="2875" r:id="rId38"/>
    <p:sldId id="2936" r:id="rId39"/>
    <p:sldId id="2888" r:id="rId40"/>
    <p:sldId id="365" r:id="rId41"/>
    <p:sldId id="2824" r:id="rId42"/>
    <p:sldId id="2826" r:id="rId43"/>
    <p:sldId id="2825" r:id="rId44"/>
    <p:sldId id="2931" r:id="rId45"/>
    <p:sldId id="2937" r:id="rId46"/>
    <p:sldId id="2863" r:id="rId47"/>
    <p:sldId id="2881" r:id="rId48"/>
    <p:sldId id="2861" r:id="rId49"/>
    <p:sldId id="2884" r:id="rId50"/>
    <p:sldId id="2885" r:id="rId51"/>
    <p:sldId id="2862" r:id="rId52"/>
    <p:sldId id="2886" r:id="rId53"/>
    <p:sldId id="284" r:id="rId54"/>
    <p:sldId id="2882" r:id="rId55"/>
    <p:sldId id="2930" r:id="rId56"/>
    <p:sldId id="2822" r:id="rId57"/>
    <p:sldId id="387" r:id="rId58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undamentos de la gestión de casos" id="{77F07BE6-7241-4BC1-B711-AB7CDBFDA4C0}">
          <p14:sldIdLst>
            <p14:sldId id="326"/>
          </p14:sldIdLst>
        </p14:section>
        <p14:section name="Sesión 1" id="{5470E4F9-7E96-47A0-856E-3C73824E28D0}">
          <p14:sldIdLst>
            <p14:sldId id="329"/>
            <p14:sldId id="337"/>
            <p14:sldId id="339"/>
            <p14:sldId id="2630"/>
            <p14:sldId id="262"/>
          </p14:sldIdLst>
        </p14:section>
        <p14:section name="Sesión 2" id="{9D28F5F4-7976-474C-AE8C-A27009B41733}">
          <p14:sldIdLst>
            <p14:sldId id="334"/>
            <p14:sldId id="2866"/>
            <p14:sldId id="336"/>
            <p14:sldId id="341"/>
            <p14:sldId id="2868"/>
            <p14:sldId id="2935"/>
            <p14:sldId id="358"/>
            <p14:sldId id="2934"/>
            <p14:sldId id="2869"/>
            <p14:sldId id="342"/>
          </p14:sldIdLst>
        </p14:section>
        <p14:section name="Sesión 3" id="{77C23C8A-C50B-4131-90D1-4123F361D47F}">
          <p14:sldIdLst>
            <p14:sldId id="343"/>
            <p14:sldId id="363"/>
            <p14:sldId id="367"/>
            <p14:sldId id="728"/>
            <p14:sldId id="2890"/>
            <p14:sldId id="366"/>
            <p14:sldId id="379"/>
            <p14:sldId id="2927"/>
            <p14:sldId id="346"/>
            <p14:sldId id="2821"/>
            <p14:sldId id="391"/>
            <p14:sldId id="2872"/>
            <p14:sldId id="2871"/>
            <p14:sldId id="359"/>
          </p14:sldIdLst>
        </p14:section>
        <p14:section name="Sesión 4" id="{C260E907-A783-475B-BDF4-3FC75A1922B3}">
          <p14:sldIdLst>
            <p14:sldId id="360"/>
            <p14:sldId id="348"/>
            <p14:sldId id="2933"/>
            <p14:sldId id="361"/>
            <p14:sldId id="392"/>
            <p14:sldId id="393"/>
            <p14:sldId id="2875"/>
            <p14:sldId id="2936"/>
            <p14:sldId id="2888"/>
            <p14:sldId id="365"/>
          </p14:sldIdLst>
        </p14:section>
        <p14:section name="Sesión 5" id="{4DB08AF1-9FD0-44F9-BF3E-77ACF93EB42A}">
          <p14:sldIdLst>
            <p14:sldId id="2824"/>
            <p14:sldId id="2826"/>
            <p14:sldId id="2825"/>
            <p14:sldId id="2931"/>
            <p14:sldId id="2937"/>
            <p14:sldId id="2863"/>
            <p14:sldId id="2881"/>
            <p14:sldId id="2861"/>
            <p14:sldId id="2884"/>
            <p14:sldId id="2885"/>
            <p14:sldId id="2862"/>
            <p14:sldId id="2886"/>
          </p14:sldIdLst>
        </p14:section>
        <p14:section name="Sesión 6" id="{5D0D88E7-5F60-4597-A232-155C14D2BE89}">
          <p14:sldIdLst>
            <p14:sldId id="284"/>
            <p14:sldId id="2882"/>
            <p14:sldId id="2930"/>
            <p14:sldId id="2822"/>
            <p14:sldId id="3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5" autoAdjust="0"/>
    <p:restoredTop sz="86521" autoAdjust="0"/>
  </p:normalViewPr>
  <p:slideViewPr>
    <p:cSldViewPr snapToGrid="0">
      <p:cViewPr varScale="1">
        <p:scale>
          <a:sx n="64" d="100"/>
          <a:sy n="64" d="100"/>
        </p:scale>
        <p:origin x="639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12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8/10/relationships/authors" Target="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>
            <a:extLst>
              <a:ext uri="{FF2B5EF4-FFF2-40B4-BE49-F238E27FC236}">
                <a16:creationId xmlns:a16="http://schemas.microsoft.com/office/drawing/2014/main" id="{823B6688-57BC-BDD1-F407-2B2F2F971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838" y="4229101"/>
            <a:ext cx="6143625" cy="54426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Haga clic para editar los estilos de texto maestro</a:t>
            </a:r>
          </a:p>
          <a:p>
            <a:pPr lvl="1"/>
            <a:r>
              <a:rPr lang="en-US" dirty="0"/>
              <a:t>Segundo nivel</a:t>
            </a:r>
          </a:p>
          <a:p>
            <a:pPr lvl="2"/>
            <a:r>
              <a:rPr lang="en-US" dirty="0"/>
              <a:t>Tercer nivel</a:t>
            </a:r>
          </a:p>
          <a:p>
            <a:pPr lvl="3"/>
            <a:r>
              <a:rPr lang="en-US" dirty="0"/>
              <a:t>Cuarto nivel</a:t>
            </a:r>
          </a:p>
          <a:p>
            <a:pPr lvl="4"/>
            <a:r>
              <a:rPr lang="en-US" dirty="0"/>
              <a:t>Quinto nivel</a:t>
            </a:r>
            <a:endParaRPr lang="en-CA" dirty="0"/>
          </a:p>
        </p:txBody>
      </p:sp>
      <p:sp>
        <p:nvSpPr>
          <p:cNvPr id="9" name="Slide Image Placeholder 4">
            <a:extLst>
              <a:ext uri="{FF2B5EF4-FFF2-40B4-BE49-F238E27FC236}">
                <a16:creationId xmlns:a16="http://schemas.microsoft.com/office/drawing/2014/main" id="{FB765083-1273-76A7-202A-414B1A8345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477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BIENVENIDA</a:t>
            </a:r>
          </a:p>
          <a:p>
            <a:r>
              <a:rPr lang="es-ES_tradnl" noProof="0" dirty="0"/>
              <a:t>Dé la bienvenida a los/as participantes.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FCEDFBE-4214-BBAC-6D7D-76372A7010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A6B552A-6106-D501-5289-34DC77027E6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6948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noProof="0" dirty="0"/>
              <a:t>EXPLICAR</a:t>
            </a:r>
          </a:p>
          <a:p>
            <a:r>
              <a:rPr lang="es-ES_tradnl" sz="1100" i="1" noProof="0" dirty="0"/>
              <a:t>Las Normas mínimas de protección de la infancia tienen por objeto garantizar que las acciones humanitarias:</a:t>
            </a:r>
          </a:p>
          <a:p>
            <a:pPr lvl="1"/>
            <a:r>
              <a:rPr lang="es-ES_tradnl" sz="1100" i="1" noProof="0" dirty="0"/>
              <a:t>Se fundamenten en los derechos, </a:t>
            </a:r>
          </a:p>
          <a:p>
            <a:pPr lvl="1"/>
            <a:r>
              <a:rPr lang="es-ES_tradnl" sz="1100" i="1" noProof="0" dirty="0"/>
              <a:t>Se argumenten con datos</a:t>
            </a:r>
          </a:p>
          <a:p>
            <a:pPr lvl="1"/>
            <a:r>
              <a:rPr lang="es-ES_tradnl" sz="1100" i="1" noProof="0" dirty="0"/>
              <a:t>Y sus resultados se puedan medir</a:t>
            </a:r>
          </a:p>
          <a:p>
            <a:r>
              <a:rPr lang="es-ES_tradnl" sz="1100" i="1" noProof="0" dirty="0"/>
              <a:t>Las agencias de Gestión de casos de protección infantil que trabajan en el ámbito humanitario deben cumplir los requisitos establecidos en estas Normas mínimas de protección de la infancia. </a:t>
            </a:r>
          </a:p>
          <a:p>
            <a:r>
              <a:rPr lang="es-ES_tradnl" sz="1100" noProof="0" dirty="0"/>
              <a:t>Presente el contenido de la diapositiva</a:t>
            </a:r>
          </a:p>
          <a:p>
            <a:r>
              <a:rPr lang="es-ES_tradnl" sz="1100" noProof="0" dirty="0"/>
              <a:t>Haga referencia a:</a:t>
            </a:r>
          </a:p>
          <a:p>
            <a:pPr lvl="1"/>
            <a:r>
              <a:rPr lang="es-ES_tradnl" sz="1100" noProof="0" dirty="0"/>
              <a:t>Las definiciones que los participantes propusieron en el ejercicio anterior </a:t>
            </a:r>
          </a:p>
          <a:p>
            <a:pPr lvl="1"/>
            <a:r>
              <a:rPr lang="es-ES_tradnl" sz="1100" noProof="0" dirty="0"/>
              <a:t>Las palabras marcadas con un círculo que también se utilizan en la definición interinstitucional</a:t>
            </a:r>
          </a:p>
          <a:p>
            <a:r>
              <a:rPr lang="es-ES_tradnl" sz="1100" i="1" noProof="0" dirty="0"/>
              <a:t>”Menores y familias"</a:t>
            </a:r>
          </a:p>
          <a:p>
            <a:pPr lvl="1"/>
            <a:r>
              <a:rPr lang="es-ES_tradnl" sz="1100" i="1" noProof="0" dirty="0"/>
              <a:t>La gestión de casos debe centrarse en las necesidades de cada menor y su familia. </a:t>
            </a:r>
          </a:p>
          <a:p>
            <a:pPr lvl="1"/>
            <a:r>
              <a:rPr lang="es-ES_tradnl" sz="1100" i="1" noProof="0" dirty="0"/>
              <a:t>Al aplicar el enfoque </a:t>
            </a:r>
            <a:r>
              <a:rPr lang="es-ES_tradnl" sz="1100" i="1" noProof="0" dirty="0" err="1"/>
              <a:t>socioecológico</a:t>
            </a:r>
            <a:r>
              <a:rPr lang="es-ES_tradnl" sz="1100" i="1" noProof="0" dirty="0"/>
              <a:t>, no se considera al niño de forma aislada, sino que también se tienen en cuenta los factores de protección a nivel de la familia, la comunidad y la sociedad. </a:t>
            </a:r>
          </a:p>
          <a:p>
            <a:r>
              <a:rPr lang="es-ES_tradnl" sz="1100" i="1" noProof="0" dirty="0"/>
              <a:t>”Problemas de protección"</a:t>
            </a:r>
          </a:p>
          <a:p>
            <a:pPr lvl="1"/>
            <a:r>
              <a:rPr lang="es-ES_tradnl" sz="1100" i="1" noProof="0" dirty="0"/>
              <a:t>Los problemas de protección se refieren a los abusos, la violencia, el abandono y la explotación.</a:t>
            </a:r>
          </a:p>
          <a:p>
            <a:pPr lvl="1"/>
            <a:r>
              <a:rPr lang="es-ES_tradnl" sz="1100" i="1" noProof="0" dirty="0"/>
              <a:t>Los menores que corren riesgo de sufrir daños podrían beneficiarse del apoyo/ayuda prestada en el </a:t>
            </a:r>
            <a:r>
              <a:rPr lang="es-ES_tradnl" sz="1100" i="1" noProof="0" dirty="0" err="1"/>
              <a:t>mrco</a:t>
            </a:r>
            <a:r>
              <a:rPr lang="es-ES_tradnl" sz="1100" i="1" noProof="0" dirty="0"/>
              <a:t> de la gestión de casos de protección infantil. </a:t>
            </a:r>
          </a:p>
          <a:p>
            <a:r>
              <a:rPr lang="es-ES_tradnl" sz="1100" i="1" noProof="0" dirty="0"/>
              <a:t>”Identificar"</a:t>
            </a:r>
          </a:p>
          <a:p>
            <a:pPr lvl="1"/>
            <a:r>
              <a:rPr lang="es-ES_tradnl" sz="1100" i="1" noProof="0" dirty="0"/>
              <a:t>El primer paso en el proceso de gestión de casos es la identificación y registro de menores, y lo abordaremos en el módulo 6.</a:t>
            </a:r>
          </a:p>
          <a:p>
            <a:r>
              <a:rPr lang="es-ES_tradnl" sz="1100" i="1" noProof="0" dirty="0"/>
              <a:t>”Responder a las necesidades"</a:t>
            </a:r>
          </a:p>
          <a:p>
            <a:pPr lvl="1"/>
            <a:r>
              <a:rPr lang="es-ES_tradnl" sz="1100" i="1" noProof="0" dirty="0"/>
              <a:t>La función del asistente social es atender/responder a las necesidades del menor.</a:t>
            </a:r>
          </a:p>
          <a:p>
            <a:pPr lvl="1"/>
            <a:r>
              <a:rPr lang="es-ES_tradnl" sz="1100" i="1" noProof="0" dirty="0"/>
              <a:t>Esto puede hacerse mediante el apoyo directo e individualizado y las labores de coordinación con otros organismos para garantizar el acceso a los servicios. </a:t>
            </a:r>
          </a:p>
          <a:p>
            <a:r>
              <a:rPr lang="es-ES_tradnl" sz="1100" i="1" noProof="0" dirty="0"/>
              <a:t>¿Alguien tiene alguna pregunta o necesita alguna aclaración?</a:t>
            </a:r>
          </a:p>
          <a:p>
            <a:r>
              <a:rPr lang="es-ES_tradnl" sz="1100" i="1" noProof="0" dirty="0"/>
              <a:t>Esto está disponible en </a:t>
            </a:r>
            <a:r>
              <a:rPr lang="es-ES_tradnl" sz="1100" b="1" i="1" noProof="0" dirty="0"/>
              <a:t>la página 25 del Cuaderno de ejercicios: Definiciones</a:t>
            </a:r>
            <a:endParaRPr lang="es-ES_tradnl" sz="1100" i="1" noProof="0" dirty="0"/>
          </a:p>
          <a:p>
            <a:r>
              <a:rPr lang="es-ES_tradnl" sz="1100" i="1" noProof="0" dirty="0"/>
              <a:t>Veremos con más detalle qué constituye y qué no constituye un caso de protección de menores.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86505BE-808B-F3F8-37DD-6E27966D5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4AC0F0-E6B4-1EAA-08D7-B277B58E92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5357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"¿Quién debe recibir gestión de casos?" </a:t>
            </a:r>
          </a:p>
          <a:p>
            <a:pPr lvl="1"/>
            <a:r>
              <a:rPr lang="es-ES_tradnl" i="1" noProof="0" dirty="0"/>
              <a:t>Esta respuesta la encontramos en las Normas mínimas de protección de la infancia sobre gestión de casos </a:t>
            </a:r>
          </a:p>
          <a:p>
            <a:pPr lvl="1"/>
            <a:r>
              <a:rPr lang="es-ES_tradnl" i="1" noProof="0" dirty="0"/>
              <a:t>La norma establece que se debe identificar a los/as menores y las familias que enfrentan problemas en materia de protección de la infancia.</a:t>
            </a:r>
          </a:p>
          <a:p>
            <a:pPr lvl="1"/>
            <a:r>
              <a:rPr lang="es-ES_tradnl" i="1" noProof="0" dirty="0"/>
              <a:t>Es decir:</a:t>
            </a:r>
          </a:p>
          <a:p>
            <a:pPr lvl="2"/>
            <a:r>
              <a:rPr lang="es-ES_tradnl" i="1" noProof="0" dirty="0"/>
              <a:t>Menores en riesgo </a:t>
            </a:r>
          </a:p>
          <a:p>
            <a:pPr lvl="2"/>
            <a:r>
              <a:rPr lang="es-ES_tradnl" i="1" noProof="0" dirty="0"/>
              <a:t>Menores que han sufrido daños</a:t>
            </a:r>
          </a:p>
          <a:p>
            <a:r>
              <a:rPr lang="es-ES_tradnl" i="1" noProof="0" dirty="0"/>
              <a:t>Los menores en esta situación deben recibir un apoyo adecuado, sistemático y oportuno para minimizar el impacto negativo del abuso, la violencia, el abandono y la explotación.</a:t>
            </a:r>
          </a:p>
          <a:p>
            <a:r>
              <a:rPr lang="es-ES_tradnl" i="1" noProof="0" dirty="0"/>
              <a:t>Recuerden que al hablar de “riesgos” nos referimos a la probabilidad de que el/la menor sufra un daño o afectación</a:t>
            </a:r>
          </a:p>
          <a:p>
            <a:pPr marL="0" indent="0">
              <a:buNone/>
            </a:pPr>
            <a:endParaRPr lang="es-ES_tradnl" i="1" noProof="0" dirty="0"/>
          </a:p>
          <a:p>
            <a:pPr marL="0" indent="0">
              <a:buNone/>
            </a:pPr>
            <a:r>
              <a:rPr lang="es-ES_tradnl" b="1" noProof="0" dirty="0"/>
              <a:t>DEBATE GENERAL</a:t>
            </a:r>
          </a:p>
          <a:p>
            <a:r>
              <a:rPr lang="es-ES_tradnl" i="1" noProof="0" dirty="0"/>
              <a:t>¿Recuerdan algunos ejemplos de problemas relacionados con la protección de la infancia que hayamos visto en el Módulo 1?</a:t>
            </a:r>
          </a:p>
          <a:p>
            <a:r>
              <a:rPr lang="es-ES_tradnl" noProof="0" dirty="0"/>
              <a:t>Posibles respuestas:</a:t>
            </a:r>
          </a:p>
          <a:p>
            <a:pPr lvl="1"/>
            <a:r>
              <a:rPr lang="es-ES_tradnl" noProof="0" dirty="0"/>
              <a:t>Maltrato físico / violencia física</a:t>
            </a:r>
          </a:p>
          <a:p>
            <a:pPr lvl="1"/>
            <a:r>
              <a:rPr lang="es-ES_tradnl" noProof="0" dirty="0"/>
              <a:t>Abuso sexual / violencia sexual</a:t>
            </a:r>
          </a:p>
          <a:p>
            <a:pPr lvl="1"/>
            <a:r>
              <a:rPr lang="es-ES_tradnl" noProof="0" dirty="0"/>
              <a:t>Violación</a:t>
            </a:r>
          </a:p>
          <a:p>
            <a:pPr lvl="1"/>
            <a:r>
              <a:rPr lang="es-ES_tradnl" noProof="0" dirty="0"/>
              <a:t>Maltrato / violencia emocional o psicológica</a:t>
            </a:r>
          </a:p>
          <a:p>
            <a:pPr lvl="1"/>
            <a:r>
              <a:rPr lang="es-ES_tradnl" noProof="0" dirty="0"/>
              <a:t>Negligencia</a:t>
            </a:r>
          </a:p>
          <a:p>
            <a:pPr lvl="1"/>
            <a:r>
              <a:rPr lang="es-ES_tradnl" noProof="0" dirty="0"/>
              <a:t>Abandono</a:t>
            </a:r>
          </a:p>
          <a:p>
            <a:pPr lvl="1"/>
            <a:r>
              <a:rPr lang="es-ES_tradnl" noProof="0" dirty="0"/>
              <a:t>Menores no acompañados</a:t>
            </a:r>
          </a:p>
          <a:p>
            <a:pPr lvl="1"/>
            <a:r>
              <a:rPr lang="es-ES_tradnl" noProof="0" dirty="0"/>
              <a:t>Menores separados de sus familias</a:t>
            </a:r>
          </a:p>
          <a:p>
            <a:pPr lvl="1"/>
            <a:r>
              <a:rPr lang="es-ES_tradnl" noProof="0" dirty="0"/>
              <a:t>Huérfanos </a:t>
            </a:r>
          </a:p>
          <a:p>
            <a:pPr lvl="1"/>
            <a:r>
              <a:rPr lang="es-ES_tradnl" noProof="0" dirty="0"/>
              <a:t>Trabajo infantil (no sus peores formas)</a:t>
            </a:r>
          </a:p>
          <a:p>
            <a:pPr lvl="1"/>
            <a:r>
              <a:rPr lang="es-ES_tradnl" noProof="0" dirty="0"/>
              <a:t>Trabajos peligrosos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C414CD-5C3A-EA4F-3171-19E626B133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EF19AD1-B52D-E9D1-0805-A02071EB02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19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lvl="1"/>
            <a:r>
              <a:rPr lang="es-ES_tradnl" noProof="0" dirty="0"/>
              <a:t>Explotación y abusos sexuales</a:t>
            </a:r>
          </a:p>
          <a:p>
            <a:pPr lvl="1"/>
            <a:r>
              <a:rPr lang="es-ES_tradnl" noProof="0" dirty="0"/>
              <a:t>Esclavitud / venta / secuestro / trata / trabajo forzado</a:t>
            </a:r>
          </a:p>
          <a:p>
            <a:pPr lvl="1"/>
            <a:r>
              <a:rPr lang="es-ES_tradnl" noProof="0" dirty="0"/>
              <a:t>Menores en conflicto con la ley</a:t>
            </a:r>
          </a:p>
          <a:p>
            <a:pPr lvl="1"/>
            <a:r>
              <a:rPr lang="es-ES_tradnl" noProof="0" dirty="0"/>
              <a:t>Problemas asociados a fuerzas o grupos armados</a:t>
            </a:r>
          </a:p>
          <a:p>
            <a:pPr lvl="1"/>
            <a:r>
              <a:rPr lang="es-ES_tradnl" noProof="0" dirty="0"/>
              <a:t>Menores privados de su libertad / detenidos</a:t>
            </a:r>
          </a:p>
          <a:p>
            <a:pPr lvl="1"/>
            <a:r>
              <a:rPr lang="es-ES_tradnl" noProof="0" dirty="0"/>
              <a:t>Matrimonio infantil</a:t>
            </a:r>
          </a:p>
          <a:p>
            <a:pPr lvl="1"/>
            <a:r>
              <a:rPr lang="es-ES_tradnl" noProof="0" dirty="0"/>
              <a:t>Mutilación genital femenina (MGF)</a:t>
            </a:r>
          </a:p>
          <a:p>
            <a:pPr lvl="1"/>
            <a:r>
              <a:rPr lang="es-ES_tradnl" noProof="0" dirty="0"/>
              <a:t>Embarazo / menores que son padres/madres en su infancia</a:t>
            </a:r>
          </a:p>
          <a:p>
            <a:pPr lvl="1"/>
            <a:r>
              <a:rPr lang="es-ES_tradnl" noProof="0" dirty="0"/>
              <a:t>Menores en modalidad de acogida que vulnere su protección</a:t>
            </a:r>
          </a:p>
          <a:p>
            <a:pPr lvl="1"/>
            <a:r>
              <a:rPr lang="es-ES_tradnl" noProof="0" dirty="0"/>
              <a:t>Menores sobrevivientes de artefactos explosivos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0089A78-24C1-3F4B-ED5A-31A897EC14E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7407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INDIVIDUAL (10 minutos)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26 del Cuaderno de ejercicios: ¿Es un caso de protección de la infancia?</a:t>
            </a:r>
          </a:p>
          <a:p>
            <a:r>
              <a:rPr lang="es-ES_tradnl" i="1" noProof="0" dirty="0"/>
              <a:t>Los participantes deben leer cada escenario/caso. Asimismo,</a:t>
            </a:r>
          </a:p>
          <a:p>
            <a:pPr lvl="1"/>
            <a:r>
              <a:rPr lang="es-ES_tradnl" i="1" noProof="0" dirty="0"/>
              <a:t>Decidir si el/la menor cumple con los requisitos para recibir servicios de gestión de casos (es decir, si se debe recopilar más información y solicitar el consentimiento para registrarlo/iniciar el proceso). (Sí o no). </a:t>
            </a:r>
          </a:p>
          <a:p>
            <a:pPr lvl="1"/>
            <a:r>
              <a:rPr lang="es-ES_tradnl" i="1" noProof="0" dirty="0"/>
              <a:t>Escribir su respuesta</a:t>
            </a:r>
          </a:p>
          <a:p>
            <a:pPr lvl="1"/>
            <a:r>
              <a:rPr lang="es-ES_tradnl" i="1" noProof="0" dirty="0"/>
              <a:t>Hablar con otros participantes</a:t>
            </a:r>
          </a:p>
          <a:p>
            <a:pPr lvl="1"/>
            <a:r>
              <a:rPr lang="es-ES_tradnl" i="1" noProof="0" dirty="0"/>
              <a:t>Deben recordar que buscamos a identificar menores que sufran o corran el riesgo de sufrir maltrato, violencia, abandono o explotación.</a:t>
            </a:r>
          </a:p>
          <a:p>
            <a:r>
              <a:rPr lang="es-ES_tradnl" i="1" noProof="0" dirty="0"/>
              <a:t>Tener en cuenta que los casos/escenarios no ofrecen mucha información.</a:t>
            </a:r>
          </a:p>
          <a:p>
            <a:pPr lvl="1"/>
            <a:r>
              <a:rPr lang="es-ES_tradnl" i="1" noProof="0" dirty="0"/>
              <a:t>Por tanto, falta mucha información adicional</a:t>
            </a:r>
          </a:p>
          <a:p>
            <a:pPr lvl="1"/>
            <a:r>
              <a:rPr lang="es-ES_tradnl" i="1" noProof="0" dirty="0"/>
              <a:t>Por lo general, los asistentes sociales deben recopilar más información para establecer si un/una menor requiere o no apoyo para la gestión del caso.</a:t>
            </a:r>
          </a:p>
          <a:p>
            <a:r>
              <a:rPr lang="es-ES_tradnl" noProof="0" dirty="0"/>
              <a:t>Dé a los participantes 10 minutos para hacer la actividad</a:t>
            </a:r>
          </a:p>
          <a:p>
            <a:r>
              <a:rPr lang="es-ES_tradnl" noProof="0" dirty="0"/>
              <a:t>Avíseles cuando quede 1 minuto para concluir la actividad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A36B106-CD62-71FE-E9F0-75AB836A5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B27E88F-1D2E-F72D-C59C-E982E6915A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9365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</a:t>
            </a:r>
          </a:p>
          <a:p>
            <a:r>
              <a:rPr lang="es-ES_tradnl" noProof="0" dirty="0"/>
              <a:t>Pida a los voluntarios que respondan a cada una de las preguntas.</a:t>
            </a:r>
          </a:p>
          <a:p>
            <a:pPr lvl="1"/>
            <a:r>
              <a:rPr lang="es-ES_tradnl" noProof="0" dirty="0"/>
              <a:t>Deben responder “sí” o “no” y argumentar por qué </a:t>
            </a:r>
          </a:p>
          <a:p>
            <a:r>
              <a:rPr lang="es-ES_tradnl" noProof="0" dirty="0"/>
              <a:t>Propicie un breve debate si es necesario</a:t>
            </a:r>
          </a:p>
          <a:p>
            <a:r>
              <a:rPr lang="es-ES_tradnl" noProof="0" dirty="0"/>
              <a:t>Revise y complemente sus respuestas a partir de las notas que se ofrecen a continuación.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b="1" noProof="0" dirty="0" err="1"/>
              <a:t>Ellie</a:t>
            </a:r>
            <a:r>
              <a:rPr lang="es-ES_tradnl" b="1" noProof="0" dirty="0"/>
              <a:t>: No.</a:t>
            </a:r>
          </a:p>
          <a:p>
            <a:pPr lvl="1"/>
            <a:r>
              <a:rPr lang="es-ES_tradnl" noProof="0" dirty="0"/>
              <a:t>No hay indicios para pensar que </a:t>
            </a:r>
            <a:r>
              <a:rPr lang="es-ES_tradnl" noProof="0" dirty="0" err="1"/>
              <a:t>Ellie</a:t>
            </a:r>
            <a:r>
              <a:rPr lang="es-ES_tradnl" noProof="0" dirty="0"/>
              <a:t> tenga problemas de protección. </a:t>
            </a:r>
          </a:p>
          <a:p>
            <a:r>
              <a:rPr lang="es-ES_tradnl" b="1" noProof="0" dirty="0"/>
              <a:t>Frida: No </a:t>
            </a:r>
          </a:p>
          <a:p>
            <a:pPr lvl="1"/>
            <a:r>
              <a:rPr lang="es-ES_tradnl" noProof="0" dirty="0"/>
              <a:t>Se trata de un problema de orden social que debe resolverse mediante la movilización de la comunidad, la defensa de derechos y el cambio de políticas. </a:t>
            </a:r>
          </a:p>
          <a:p>
            <a:pPr lvl="1"/>
            <a:r>
              <a:rPr lang="es-ES_tradnl" noProof="0" dirty="0"/>
              <a:t>A partir de la situación descrita no se puede establecer que Frida tenga un problema específico de protección o que reciba un trato distinto al que reciben otras personas de su comunidad, aunque en su país su comunidad reciba un trato distinto al que reciben otras comunidades. 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A36B106-CD62-71FE-E9F0-75AB836A5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85B8ED6-E7FA-84CC-EEBA-E396FA8AECD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0817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DEBATE GENERAL</a:t>
            </a:r>
          </a:p>
          <a:p>
            <a:r>
              <a:rPr lang="es-ES_tradnl" noProof="0" dirty="0"/>
              <a:t>Pida a los voluntarios que respondan a cada una de las preguntas</a:t>
            </a:r>
            <a:r>
              <a:rPr lang="es-ES_tradnl" dirty="0"/>
              <a:t>.</a:t>
            </a:r>
          </a:p>
          <a:p>
            <a:pPr lvl="1"/>
            <a:r>
              <a:rPr lang="es-ES_tradnl" noProof="0" dirty="0"/>
              <a:t>Deben responder “sí” o “no” y argumentar por qué </a:t>
            </a:r>
          </a:p>
          <a:p>
            <a:r>
              <a:rPr lang="es-ES_tradnl" noProof="0" dirty="0"/>
              <a:t>Propicie un breve debate si es necesario</a:t>
            </a:r>
          </a:p>
          <a:p>
            <a:r>
              <a:rPr lang="es-ES_tradnl" noProof="0" dirty="0"/>
              <a:t>Revise y complemente sus respuestas a partir de las notas que se ofrecen a continuación</a:t>
            </a:r>
          </a:p>
          <a:p>
            <a:r>
              <a:rPr lang="es-ES_tradnl" i="1" dirty="0"/>
              <a:t>¿Alguien tiene alguna pregunta o necesita alguna aclaración?</a:t>
            </a:r>
          </a:p>
          <a:p>
            <a:pPr marL="0" indent="0">
              <a:buNone/>
            </a:pPr>
            <a:r>
              <a:rPr lang="es-ES_tradnl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/>
              <a:t>RESPUESTAS</a:t>
            </a:r>
          </a:p>
          <a:p>
            <a:r>
              <a:rPr lang="es-ES_tradnl" b="1" dirty="0"/>
              <a:t>Sara: Tal vez.</a:t>
            </a:r>
          </a:p>
          <a:p>
            <a:pPr lvl="1"/>
            <a:r>
              <a:rPr lang="es-ES_tradnl" dirty="0"/>
              <a:t>Existe un riesgo de protección dado que Sara es una adolescente que duerme en la misma habitación con otros hombres y sin la compañía de una mujer.</a:t>
            </a:r>
          </a:p>
          <a:p>
            <a:pPr lvl="1"/>
            <a:r>
              <a:rPr lang="es-ES_tradnl" dirty="0"/>
              <a:t>Sin embargo, este problema puede resolverse sin necesidad de abrir un expediente. </a:t>
            </a:r>
          </a:p>
          <a:p>
            <a:pPr lvl="1"/>
            <a:r>
              <a:rPr lang="es-ES_tradnl" dirty="0"/>
              <a:t>El/la asistente social tendrá que recopilar más información primero. </a:t>
            </a:r>
          </a:p>
          <a:p>
            <a:r>
              <a:rPr lang="es-ES_tradnl" b="1" dirty="0"/>
              <a:t>David: Sí.</a:t>
            </a:r>
          </a:p>
          <a:p>
            <a:pPr lvl="1"/>
            <a:r>
              <a:rPr lang="es-ES_tradnl" dirty="0"/>
              <a:t>David enfrenta múltiples problemas de protección que deben evaluarse y resolverse con su participación. </a:t>
            </a:r>
          </a:p>
          <a:p>
            <a:pPr lvl="1"/>
            <a:r>
              <a:rPr lang="es-ES_tradnl" dirty="0"/>
              <a:t>No vive con sus padres, aunque pareciera que están vivos, y trabaja en una fábrica con herramientas que pueden ser peligrosas. </a:t>
            </a:r>
          </a:p>
          <a:p>
            <a:pPr lvl="1"/>
            <a:r>
              <a:rPr lang="es-ES_tradnl" dirty="0"/>
              <a:t>Esto constituye un grave peligro para su salud, por lo que habría que evaluar la situación y ofrecer una responder. </a:t>
            </a:r>
          </a:p>
          <a:p>
            <a:pPr lvl="1"/>
            <a:r>
              <a:rPr lang="es-ES_tradnl" dirty="0"/>
              <a:t>Además, su situación de vida y alojamiento no es clara, por lo que hay que evaluar si de ella se derivan más riesgos de protección y se debe establecer qué se puede hacer. </a:t>
            </a:r>
          </a:p>
          <a:p>
            <a:pPr lvl="1"/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FCBF05C-6ACE-52DD-4DBA-E6EDC9B47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55289B7-9924-6A57-F847-6022EF4DC01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1013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 hablaremos sobre el proceso de gestión de casos y cada uno de los seis pasos/etapas que lo componen.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7F02873-2F78-C919-077F-7621885ED7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23650C4-B6D6-3FD8-FB44-7C97DDBD31C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482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3 </a:t>
            </a:r>
            <a:br>
              <a:rPr lang="es-ES_tradnl" b="1" noProof="0" dirty="0"/>
            </a:br>
            <a:r>
              <a:rPr lang="es-ES_tradnl" b="1" noProof="0" dirty="0"/>
              <a:t>DURACIÓN: 1h45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esta sesión vamos a hablar sobre el proceso de gestión de casos, y también vamos a ver los seis pasos que lo componen.</a:t>
            </a:r>
          </a:p>
          <a:p>
            <a:r>
              <a:rPr lang="es-ES_tradnl" i="1" noProof="0" dirty="0"/>
              <a:t>Esta sesión es importante porque describe el proceso que debe fundamentar toda gestión de casos.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45935B6-B16E-BF9B-5B3B-1DCF3694E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DAA0A62-82E7-72F6-4BB6-B7A9475CDA7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9248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 gestión de casos debe contar con un enfoque participativo, que empodere a las partes involucradas y que se centre en las fortalezas identificadas.</a:t>
            </a:r>
            <a:endParaRPr lang="es-ES_tradnl" noProof="0" dirty="0"/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Ahora:</a:t>
            </a:r>
          </a:p>
          <a:p>
            <a:pPr lvl="1"/>
            <a:r>
              <a:rPr lang="es-ES_tradnl" i="1" noProof="0" dirty="0"/>
              <a:t>Analizaremos estos tres principios en detalle;</a:t>
            </a:r>
          </a:p>
          <a:p>
            <a:pPr lvl="1"/>
            <a:r>
              <a:rPr lang="es-ES_tradnl" i="1" noProof="0" dirty="0"/>
              <a:t>Hablaremos sobre lo que los/as asistentes sociales pueden hacer para que esto se cumpla.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pPr lvl="1"/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8DDFAC0-7436-4AAA-0B14-1DAE468D3F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E066D46-8E14-9F7A-6DE2-2BFF09E33A2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08781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Para que un/a menor pueda participar de forma significativa se deben garantizar algunas condiciones mínimas.</a:t>
            </a:r>
          </a:p>
          <a:p>
            <a:r>
              <a:rPr lang="es-ES_tradnl" i="1" noProof="0" dirty="0"/>
              <a:t>En primer lugar, el/la menor tiene que estar en un entorno adecuado para que se sienta capaz de expresar sus opiniones.</a:t>
            </a:r>
          </a:p>
          <a:p>
            <a:r>
              <a:rPr lang="es-ES_tradnl" i="1" noProof="0" dirty="0"/>
              <a:t>El entorno debe ser seguro y privado para que el menor pueda expresar sus opiniones de forma confidencial. Debe ser tranquilo, de fácil acceso, amigable y cómodo. 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i="1" noProof="0" dirty="0"/>
              <a:t>¿Qué significa cada una de estas condiciones? Piensen en algunos ejemplos.</a:t>
            </a:r>
          </a:p>
          <a:p>
            <a:r>
              <a:rPr lang="es-ES_tradnl" noProof="0" dirty="0"/>
              <a:t>Posibles respuestas:</a:t>
            </a:r>
          </a:p>
          <a:p>
            <a:pPr lvl="1"/>
            <a:r>
              <a:rPr lang="es-ES_tradnl" b="1" noProof="0" dirty="0"/>
              <a:t>Seguro: </a:t>
            </a:r>
            <a:r>
              <a:rPr lang="es-ES_tradnl" noProof="0" dirty="0"/>
              <a:t>Si el agresor está cerca, el/la menor no se sentirá seguro/a para expresar sus puntos de vista u opiniones.</a:t>
            </a:r>
          </a:p>
          <a:p>
            <a:pPr lvl="1"/>
            <a:r>
              <a:rPr lang="es-ES_tradnl" b="1" noProof="0" dirty="0"/>
              <a:t>Privado: </a:t>
            </a:r>
            <a:r>
              <a:rPr lang="es-ES_tradnl" noProof="0" dirty="0"/>
              <a:t>Al hablar de temas delicados como, por ejemplo, el abuso, los menores no se sentirán seguros ni cómodos para compartir su experiencia si otras personas están presentes y pueden escucharlos.</a:t>
            </a:r>
          </a:p>
          <a:p>
            <a:pPr lvl="1"/>
            <a:r>
              <a:rPr lang="es-ES_tradnl" b="1" noProof="0" dirty="0"/>
              <a:t>Tranquilo: </a:t>
            </a:r>
            <a:r>
              <a:rPr lang="es-ES_tradnl" noProof="0" dirty="0"/>
              <a:t>Si el espacio/lugar es ruidoso (p. ej., si se está llevando a cabo otra actividad en grupo), el/la menor podría tener dificultades para hablar y compartir puntos de vista u opiniones.</a:t>
            </a:r>
          </a:p>
          <a:p>
            <a:pPr lvl="1"/>
            <a:r>
              <a:rPr lang="es-ES_tradnl" b="1" noProof="0" dirty="0"/>
              <a:t>De fácil acceso: </a:t>
            </a:r>
            <a:r>
              <a:rPr lang="es-ES_tradnl" noProof="0" dirty="0"/>
              <a:t>Si el espacio o el lugar donde el asistente social tiene previsto reunirse con el/la menor no es de fácil acceso (p. ej., por los elevados costos de transporte), es probable que la sesión no pueda llevarse a cabo y que no promueva su participación.</a:t>
            </a:r>
          </a:p>
          <a:p>
            <a:pPr lvl="1"/>
            <a:r>
              <a:rPr lang="es-ES_tradnl" b="1" noProof="0" dirty="0"/>
              <a:t>Amigable y cómodo para el/la menor: </a:t>
            </a:r>
            <a:r>
              <a:rPr lang="es-ES_tradnl" noProof="0" dirty="0"/>
              <a:t>El/la menor tiene que estar cómodo en el espacio o lugar que se escoja (p. ej., debe haber sillas para sentarse u ofrecer a los menores más pequeños la posibilidad de jugar mientras hablan).</a:t>
            </a:r>
            <a:endParaRPr lang="es-ES_tradnl" i="1" noProof="0" dirty="0"/>
          </a:p>
          <a:p>
            <a:r>
              <a:rPr lang="es-ES_tradnl" noProof="0" dirty="0"/>
              <a:t>Resuma los ejemplos que hayan compartido.</a:t>
            </a:r>
          </a:p>
          <a:p>
            <a:r>
              <a:rPr lang="es-ES_tradnl" i="1" noProof="0" dirty="0"/>
              <a:t>Si el entorno o el espacio donde el/la asistente social se reúne con el/la menor no cumple una o varias de estas condiciones:</a:t>
            </a:r>
          </a:p>
          <a:p>
            <a:pPr lvl="1"/>
            <a:r>
              <a:rPr lang="es-ES_tradnl" i="1" noProof="0" dirty="0"/>
              <a:t>El/la asistente social podría causar daño al menor.</a:t>
            </a:r>
          </a:p>
          <a:p>
            <a:pPr lvl="1"/>
            <a:r>
              <a:rPr lang="es-ES_tradnl" i="1" noProof="0" dirty="0"/>
              <a:t>Se dificultaría la participación del menor.</a:t>
            </a:r>
          </a:p>
          <a:p>
            <a:pPr lvl="1"/>
            <a:r>
              <a:rPr lang="es-ES_tradnl" i="1" noProof="0" dirty="0"/>
              <a:t>El menor no compartiría abiertamente sus puntos de vista u opiniones.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F4CE8F5-D3EC-DE20-BE4B-47EF7CA73C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DB121F7-330C-E5EE-B336-3B2EDB32CD9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019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1 </a:t>
            </a:r>
            <a:br>
              <a:rPr lang="es-ES_tradnl" b="1" noProof="0" dirty="0"/>
            </a:br>
            <a:r>
              <a:rPr lang="es-ES_tradnl" b="1" noProof="0" dirty="0"/>
              <a:t>DURACIÓN: 0h30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la primera sesión de este módulo vamos a ver:</a:t>
            </a:r>
          </a:p>
          <a:p>
            <a:pPr lvl="1"/>
            <a:r>
              <a:rPr lang="es-ES_tradnl" i="1" noProof="0" dirty="0"/>
              <a:t>La agenda del día</a:t>
            </a:r>
          </a:p>
          <a:p>
            <a:pPr lvl="1"/>
            <a:r>
              <a:rPr lang="es-ES_tradnl" i="1" noProof="0" dirty="0"/>
              <a:t>Los objetivos </a:t>
            </a:r>
          </a:p>
          <a:p>
            <a:pPr lvl="1"/>
            <a:r>
              <a:rPr lang="es-ES_tradnl" i="1" noProof="0" dirty="0"/>
              <a:t>Un repaso del módulo anterior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97E3766-E5BB-4F6D-8DDA-F37D96326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5419693-FE77-E2C5-51FD-6400CEB88D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56369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Otras condiciones necesarias para promover la participación significativa del menor son:</a:t>
            </a:r>
          </a:p>
          <a:p>
            <a:pPr lvl="1"/>
            <a:r>
              <a:rPr lang="es-ES_tradnl" b="1" i="1" noProof="0" dirty="0"/>
              <a:t>Participación voluntaria</a:t>
            </a:r>
          </a:p>
          <a:p>
            <a:pPr lvl="2"/>
            <a:r>
              <a:rPr lang="es-ES_tradnl" i="1" noProof="0" dirty="0"/>
              <a:t>La participación siempre debe ser voluntaria y con el consentimiento informado tanto de los menores como de sus padres/cuidadores. </a:t>
            </a:r>
          </a:p>
          <a:p>
            <a:pPr lvl="2"/>
            <a:r>
              <a:rPr lang="es-ES_tradnl" i="1" noProof="0" dirty="0"/>
              <a:t>En los casos en que los asistentes sociales no están legalmente obligados a gestionar los casos, no es posible obligar a los menores ni a las familias a participar si no están dispuestos a hacerlo.</a:t>
            </a:r>
          </a:p>
          <a:p>
            <a:pPr lvl="1"/>
            <a:r>
              <a:rPr lang="es-ES_tradnl" b="1" i="1" noProof="0" dirty="0"/>
              <a:t>Acorde a la edad del menor</a:t>
            </a:r>
          </a:p>
          <a:p>
            <a:pPr lvl="2"/>
            <a:r>
              <a:rPr lang="es-ES_tradnl" i="1" noProof="0" dirty="0"/>
              <a:t>La comunicación, el nivel de participación y la toma de decisiones deben ser acordes a la edad y etapa de desarrollo de cada menor. </a:t>
            </a:r>
          </a:p>
          <a:p>
            <a:pPr lvl="2"/>
            <a:r>
              <a:rPr lang="es-ES_tradnl" i="1" noProof="0" dirty="0"/>
              <a:t>Los niños/as pequeños/as también pueden participar en este tipo de conversaciones, siempre y cuando el/la asistente social adapte la comunicación (verbal, no verbal,...) a la edad y a la etapa de desarrollo de cada menor.</a:t>
            </a:r>
          </a:p>
          <a:p>
            <a:pPr lvl="1"/>
            <a:r>
              <a:rPr lang="es-ES_tradnl" b="1" i="1" noProof="0" dirty="0"/>
              <a:t>Con garantías</a:t>
            </a:r>
          </a:p>
          <a:p>
            <a:pPr lvl="2"/>
            <a:r>
              <a:rPr lang="es-ES_tradnl" i="1" noProof="0" dirty="0"/>
              <a:t>Se deben ofrecer garantías: el menor necesita saber que se le tomará en serio, que será escuchado/a y que sus opiniones y deseos serán tenidos en cuenta en todo momento. </a:t>
            </a:r>
          </a:p>
          <a:p>
            <a:pPr lvl="1"/>
            <a:r>
              <a:rPr lang="es-ES_tradnl" b="1" i="1" noProof="0" dirty="0"/>
              <a:t>Informativo</a:t>
            </a:r>
          </a:p>
          <a:p>
            <a:pPr lvl="2"/>
            <a:r>
              <a:rPr lang="es-ES_tradnl" i="1" noProof="0" dirty="0"/>
              <a:t>Durante el proceso se debe garantizar que el menor reciba toda la información necesaria que requiera con relación a las opciones y medidas que se le pueden ofrecer.</a:t>
            </a: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F5933E-A160-7EAE-422C-56E98F06C3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49BE640-46C9-146D-12D7-0993AC4C547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0685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Los niños están más seguros si:</a:t>
            </a:r>
          </a:p>
          <a:p>
            <a:pPr lvl="1"/>
            <a:r>
              <a:rPr lang="es-ES_tradnl" i="1" noProof="0" dirty="0"/>
              <a:t>Pueden expresar sus sentimientos y opiniones libremente</a:t>
            </a:r>
          </a:p>
          <a:p>
            <a:pPr lvl="1"/>
            <a:r>
              <a:rPr lang="es-ES_tradnl" i="1" noProof="0" dirty="0"/>
              <a:t>Son escuchados por los adultos que forman parte de su vida, especialmente cuando se trate de asuntos que tengan un impacto en su vida.</a:t>
            </a:r>
          </a:p>
          <a:p>
            <a:r>
              <a:rPr lang="es-ES_tradnl" i="1" noProof="0" dirty="0"/>
              <a:t>Si los menores tienen miedo de hablar sobre su situación con un adulto, el riesgo de que sigan en peligro y no reciban la ayuda que necesitan aumenta. </a:t>
            </a:r>
          </a:p>
          <a:p>
            <a:r>
              <a:rPr lang="es-ES_tradnl" i="1" noProof="0" dirty="0"/>
              <a:t>Si a los menores no se les pide o no se les permite expresar sus emociones, es menos probable que alguien se dé cuenta de que algo no está bien. </a:t>
            </a:r>
          </a:p>
          <a:p>
            <a:r>
              <a:rPr lang="es-ES_tradnl" i="1" noProof="0" dirty="0"/>
              <a:t>Los niños que están en capacidad de formarse una opinión (capacidad de discernimiento) tienen derecho a expresarse libremente en todos los asuntos que tengan un impacto en su vida.</a:t>
            </a:r>
          </a:p>
          <a:p>
            <a:r>
              <a:rPr lang="es-ES_tradnl" i="1" noProof="0" dirty="0"/>
              <a:t>Sus opiniones/visión sobre la situación deben tenerse en cuenta en función de su edad y madurez (capacidad de discernimiento).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C50DFEA-A22B-890E-7466-60E0C568C3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9E98037-AF3B-C6A3-8BD1-B62EA2F42ED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8295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Empoderamiento significa:</a:t>
            </a:r>
          </a:p>
          <a:p>
            <a:pPr lvl="1"/>
            <a:r>
              <a:rPr lang="es-ES_tradnl" i="1" noProof="0" dirty="0"/>
              <a:t>Dar poder a alguien </a:t>
            </a:r>
          </a:p>
          <a:p>
            <a:pPr lvl="1"/>
            <a:r>
              <a:rPr lang="es-ES_tradnl" i="1" noProof="0" dirty="0"/>
              <a:t>Hacer que se sienta más fuerte, </a:t>
            </a:r>
          </a:p>
          <a:p>
            <a:pPr lvl="1"/>
            <a:r>
              <a:rPr lang="es-ES_tradnl" i="1" noProof="0" dirty="0"/>
              <a:t>Hacer que se sienta más seguro </a:t>
            </a:r>
          </a:p>
          <a:p>
            <a:pPr lvl="1"/>
            <a:r>
              <a:rPr lang="es-ES_tradnl" i="1" noProof="0" dirty="0"/>
              <a:t>Hacerle sentir que tienen el control</a:t>
            </a:r>
          </a:p>
          <a:p>
            <a:r>
              <a:rPr lang="es-ES_tradnl" i="1" noProof="0" dirty="0"/>
              <a:t>En sus relaciones con los menores, los padres o los cuidadores, los/as asistentes sociales deben buscar su empoderamiento.</a:t>
            </a:r>
          </a:p>
          <a:p>
            <a:pPr lvl="1"/>
            <a:r>
              <a:rPr lang="es-ES_tradnl" i="1" noProof="0" dirty="0"/>
              <a:t>Permitir que una persona tome sus propias decisiones hace que sienta que tiene un mayor control sobre la situación.</a:t>
            </a:r>
          </a:p>
          <a:p>
            <a:pPr lvl="1"/>
            <a:r>
              <a:rPr lang="es-ES_tradnl" i="1" noProof="0" dirty="0"/>
              <a:t>Las afirmaciones positivas pueden hacer que una persona se sienta más segura de sí misma.</a:t>
            </a:r>
          </a:p>
          <a:p>
            <a:r>
              <a:rPr lang="es-ES_tradnl" noProof="0" dirty="0"/>
              <a:t>Ofrezca ejemplos de acciones que los asistentes sociales puedan llevar a cabo para promover el empoderamiento, o bien, mencione los siguientes ejemplos:</a:t>
            </a:r>
          </a:p>
          <a:p>
            <a:pPr lvl="1"/>
            <a:r>
              <a:rPr lang="es-ES_tradnl" noProof="0" dirty="0"/>
              <a:t>Elaborar el plan del caso con la participación del menor y preguntarle qué cree que podría ayudarlo a sentirse más seguro/a.</a:t>
            </a:r>
          </a:p>
          <a:p>
            <a:pPr lvl="1"/>
            <a:r>
              <a:rPr lang="es-ES_tradnl" noProof="0" dirty="0"/>
              <a:t>Felicitar al menor por sus esfuerzos al manejar tan bien una situación difícil.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F844D79-CD6F-3FA6-A0CC-B70846F49E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8F89BB2-7E15-6250-5C82-74A2E246BB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4464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Un enfoque basado en las fortalezas permite: </a:t>
            </a:r>
          </a:p>
          <a:p>
            <a:pPr lvl="1"/>
            <a:r>
              <a:rPr lang="es-ES_tradnl" i="1" noProof="0" dirty="0"/>
              <a:t>Identificar y reconocer los puntos fuertes/fortalezas del menor </a:t>
            </a:r>
          </a:p>
          <a:p>
            <a:pPr lvl="1"/>
            <a:r>
              <a:rPr lang="es-ES_tradnl" i="1" noProof="0" dirty="0"/>
              <a:t>Aprovechar los puntos fuertes del menor a la hora de resolver problemas o abordar cuestiones o riesgos/preocupaciones.</a:t>
            </a:r>
          </a:p>
          <a:p>
            <a:r>
              <a:rPr lang="es-ES_tradnl" i="1" noProof="0" dirty="0"/>
              <a:t>Los/as asistentes sociales pueden lograr resultados en materia de protección (es decir, reducir el riesgo de que el menor sufra daños) no solo centrándose en las vulnerabilidades y los problemas de protección, sino también en las fortalezas (factores de protección).</a:t>
            </a:r>
          </a:p>
          <a:p>
            <a:pPr lvl="1"/>
            <a:r>
              <a:rPr lang="es-ES_tradnl" i="1" noProof="0" dirty="0"/>
              <a:t>Las personas pueden superar las dificultades si 1) pueden hacer uso de sus fortalezas individuales y 2) si pueden confiar en la atención y el apoyo de los demás. </a:t>
            </a:r>
          </a:p>
          <a:p>
            <a:pPr lvl="1"/>
            <a:r>
              <a:rPr lang="es-ES_tradnl" i="1" noProof="0" dirty="0"/>
              <a:t>Estos factores de protección/fortalezas ayudan a las personas a recuperarse y aumentan su resiliencia</a:t>
            </a:r>
          </a:p>
          <a:p>
            <a:pPr lvl="1"/>
            <a:r>
              <a:rPr lang="es-ES_tradnl" i="1" noProof="0" dirty="0"/>
              <a:t>La resiliencia es la capacidad de recuperarse tras acontecimientos difíciles/traumáticos.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6CDE92D-C635-C3EC-FFCD-7A709B559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858B144-7AC1-EBFA-9F50-76E62FC8FB9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50676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Tanto las acciones del/de la asistente social como cada paso en el proceso deben guiarse por el interés superior del menor. </a:t>
            </a:r>
          </a:p>
          <a:p>
            <a:r>
              <a:rPr lang="es-ES_tradnl" i="1" noProof="0" dirty="0"/>
              <a:t>Todas las acciones que emprendan los/as asistentes sociales deben garantizar:</a:t>
            </a:r>
          </a:p>
          <a:p>
            <a:pPr lvl="1"/>
            <a:r>
              <a:rPr lang="es-ES_tradnl" i="1" noProof="0" dirty="0"/>
              <a:t>Los derechos del menor a la seguridad y al desarrollo continuo </a:t>
            </a:r>
          </a:p>
          <a:p>
            <a:pPr lvl="1"/>
            <a:r>
              <a:rPr lang="es-ES_tradnl" i="1" noProof="0" dirty="0"/>
              <a:t>Que el bienestar del/de la menor no se vea perjudicado ni comprometido.</a:t>
            </a:r>
          </a:p>
          <a:p>
            <a:r>
              <a:rPr lang="es-ES_tradnl" i="1" noProof="0" dirty="0"/>
              <a:t>Los/as asistentes sociales y sus supervisores deben:</a:t>
            </a:r>
          </a:p>
          <a:p>
            <a:pPr lvl="1"/>
            <a:r>
              <a:rPr lang="es-ES_tradnl" i="1" noProof="0" dirty="0"/>
              <a:t>Evaluar los riesgos y recursos del menor y su entorno de forma constante</a:t>
            </a:r>
          </a:p>
          <a:p>
            <a:pPr lvl="1"/>
            <a:r>
              <a:rPr lang="es-ES_tradnl" i="1" noProof="0" dirty="0"/>
              <a:t>Evaluar las consecuencias positivas y negativas de las acciones de forma constante </a:t>
            </a:r>
          </a:p>
          <a:p>
            <a:pPr lvl="1"/>
            <a:r>
              <a:rPr lang="es-ES_tradnl" i="1" noProof="0" dirty="0"/>
              <a:t>Hablar siempre con el/la menor y sus cuidadores a la hora de tomar decisiones.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FA93671-9A47-2E8F-0A63-BAC38E3FA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899925F-39AC-0D56-1F2B-0C253E628D3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34402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Ya hablamos sobre los enfoques en la gestión de casos </a:t>
            </a:r>
          </a:p>
          <a:p>
            <a:r>
              <a:rPr lang="es-ES_tradnl" i="1" noProof="0" dirty="0"/>
              <a:t>Ahora nos concentraremos en el proceso de gestión de casos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La gestión de casos casi nunca es un proceso directo o lineal.</a:t>
            </a:r>
          </a:p>
          <a:p>
            <a:pPr lvl="1"/>
            <a:r>
              <a:rPr lang="es-ES_tradnl" i="1" noProof="0" dirty="0"/>
              <a:t>Las realidades de los menores que han sufrido algún daño o que están en riesgo suele ser muy compleja. </a:t>
            </a:r>
          </a:p>
          <a:p>
            <a:pPr lvl="1"/>
            <a:r>
              <a:rPr lang="es-ES_tradnl" i="1" noProof="0" dirty="0"/>
              <a:t>Los/as asistentes sociales deben ser flexibles al adaptar los servicios para responder a las necesidades del/ de la menor. </a:t>
            </a:r>
          </a:p>
          <a:p>
            <a:r>
              <a:rPr lang="es-ES_tradnl" i="1" noProof="0" dirty="0"/>
              <a:t>Ejemplos:</a:t>
            </a:r>
          </a:p>
          <a:p>
            <a:pPr lvl="1"/>
            <a:r>
              <a:rPr lang="es-ES_tradnl" i="1" noProof="0" dirty="0"/>
              <a:t>Los/as asistentes sociales pueden hacer seguimiento mientras programan una evaluación.</a:t>
            </a:r>
          </a:p>
          <a:p>
            <a:pPr lvl="1"/>
            <a:r>
              <a:rPr lang="es-ES_tradnl" i="1" noProof="0" dirty="0"/>
              <a:t>Los/as asistentes sociales pueden modificar el plan de caso si la situación del menor ha cambiado.</a:t>
            </a:r>
          </a:p>
          <a:p>
            <a:pPr lvl="1"/>
            <a:r>
              <a:rPr lang="es-ES_tradnl" i="1" noProof="0" dirty="0"/>
              <a:t>Es posible que, antes de cerrar un caso, sea necesario repetir algunos pasos varias veces.</a:t>
            </a:r>
          </a:p>
          <a:p>
            <a:r>
              <a:rPr lang="es-ES_tradnl" i="1" noProof="0" dirty="0"/>
              <a:t>¿Alguien tiene alguna pregunta?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6BC1750-9CD2-AC5C-3969-D28DD7815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0C52602-5F78-C9BC-F3E3-6A80C41C985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7233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27 del Cuaderno de ejercicios: Pasos de la gestión de casos</a:t>
            </a:r>
          </a:p>
          <a:p>
            <a:r>
              <a:rPr lang="es-ES_tradnl" noProof="0" dirty="0"/>
              <a:t>Pida a un voluntario que lea la explicación de cada paso en la gestión de casos.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7E92E19-D20B-8E06-9B15-0FE6740D49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74609B1-B237-C1D9-592A-2D529033370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44923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EN PAREJAS (10 minutos)</a:t>
            </a:r>
          </a:p>
          <a:p>
            <a:r>
              <a:rPr lang="es-ES_tradnl" noProof="0" dirty="0"/>
              <a:t>Guíe a los participantes a las </a:t>
            </a:r>
            <a:r>
              <a:rPr lang="es-ES_tradnl" b="1" noProof="0" dirty="0"/>
              <a:t>páginas 28-32 del Cuaderno de ejercicios: La historia de </a:t>
            </a:r>
            <a:r>
              <a:rPr lang="es-ES_tradnl" b="1" noProof="0" dirty="0" err="1"/>
              <a:t>Asha</a:t>
            </a:r>
            <a:endParaRPr lang="es-ES_tradnl" b="1" noProof="0" dirty="0"/>
          </a:p>
          <a:p>
            <a:r>
              <a:rPr lang="es-ES_tradnl" noProof="0" dirty="0"/>
              <a:t>Divida a los participantes en parejas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Lean la historia de </a:t>
            </a:r>
            <a:r>
              <a:rPr lang="es-ES_tradnl" i="1" noProof="0" dirty="0" err="1"/>
              <a:t>Asha</a:t>
            </a:r>
            <a:r>
              <a:rPr lang="es-ES_tradnl" i="1" noProof="0" dirty="0"/>
              <a:t> </a:t>
            </a:r>
          </a:p>
          <a:p>
            <a:pPr lvl="1"/>
            <a:r>
              <a:rPr lang="es-ES_tradnl" i="1" noProof="0" dirty="0"/>
              <a:t>Identifiquen el paso correspondiente en la gestión de casos</a:t>
            </a:r>
          </a:p>
          <a:p>
            <a:r>
              <a:rPr lang="es-ES_tradnl" noProof="0" dirty="0"/>
              <a:t>Dé 10 minutos a los participantes para hacer la actividad </a:t>
            </a:r>
          </a:p>
          <a:p>
            <a:r>
              <a:rPr lang="es-ES_tradnl" noProof="0" dirty="0"/>
              <a:t>Avíseles cuando quede 1 minuto para concluir la actividad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(20 minutos)</a:t>
            </a:r>
          </a:p>
          <a:p>
            <a:r>
              <a:rPr lang="es-ES_tradnl" noProof="0" dirty="0"/>
              <a:t>Invite a varios voluntarios a leer la primera parte de la historia de </a:t>
            </a:r>
            <a:r>
              <a:rPr lang="es-ES_tradnl" noProof="0" dirty="0" err="1"/>
              <a:t>Asha</a:t>
            </a:r>
            <a:r>
              <a:rPr lang="es-ES_tradnl" noProof="0" dirty="0"/>
              <a:t> y que digan qué paso creen que es y por qué.</a:t>
            </a:r>
          </a:p>
          <a:p>
            <a:r>
              <a:rPr lang="es-ES_tradnl" noProof="0" dirty="0"/>
              <a:t>Continúe hasta que hayan comentado todos los fragmentos/escenas de la historia. </a:t>
            </a:r>
          </a:p>
          <a:p>
            <a:r>
              <a:rPr lang="es-ES_tradnl" noProof="0" dirty="0"/>
              <a:t>Complemente con las siguientes respuestas.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noProof="0" dirty="0"/>
              <a:t>Escena 1: Seguimiento y revisión</a:t>
            </a:r>
          </a:p>
          <a:p>
            <a:r>
              <a:rPr lang="es-ES_tradnl" noProof="0" dirty="0"/>
              <a:t>Escena 2: Implementación del plan de caso</a:t>
            </a:r>
          </a:p>
          <a:p>
            <a:r>
              <a:rPr lang="es-ES_tradnl" noProof="0" dirty="0"/>
              <a:t>Escena 3: Plan de caso</a:t>
            </a:r>
          </a:p>
          <a:p>
            <a:r>
              <a:rPr lang="es-ES_tradnl" noProof="0" dirty="0"/>
              <a:t>Escena 4: Evaluación</a:t>
            </a:r>
          </a:p>
          <a:p>
            <a:r>
              <a:rPr lang="es-ES_tradnl" noProof="0" dirty="0"/>
              <a:t>Escena 5: Identificación y registro</a:t>
            </a:r>
          </a:p>
          <a:p>
            <a:r>
              <a:rPr lang="es-ES_tradnl" noProof="0" dirty="0"/>
              <a:t>Escena 6: Evaluación</a:t>
            </a:r>
          </a:p>
          <a:p>
            <a:r>
              <a:rPr lang="es-ES_tradnl" noProof="0" dirty="0"/>
              <a:t>Escena 7: Seguimiento y revisión</a:t>
            </a:r>
          </a:p>
          <a:p>
            <a:r>
              <a:rPr lang="es-ES_tradnl" noProof="0" dirty="0"/>
              <a:t>Escena 8: Cierre del caso</a:t>
            </a:r>
          </a:p>
          <a:p>
            <a:r>
              <a:rPr lang="es-ES_tradnl" noProof="0" dirty="0"/>
              <a:t>Escena 9: Plan de caso </a:t>
            </a:r>
          </a:p>
          <a:p>
            <a:r>
              <a:rPr lang="es-ES_tradnl" noProof="0" dirty="0"/>
              <a:t>Escena 10: Implementación del plan de caso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400FDD1-8D14-A661-BE6A-D341C91547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D3F320A-89A1-4E13-6BDA-FAE79B4C0F3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58351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EN PAREJAS (15 minutos)</a:t>
            </a:r>
          </a:p>
          <a:p>
            <a:r>
              <a:rPr lang="es-ES_tradnl" i="1" noProof="0" dirty="0"/>
              <a:t>Ahora haremos otro ejercicio. Esta vez ordenaremos cronológicamente todos los pasos en el caso de </a:t>
            </a:r>
            <a:r>
              <a:rPr lang="es-ES_tradnl" i="1" noProof="0" dirty="0" err="1"/>
              <a:t>Asha</a:t>
            </a:r>
            <a:r>
              <a:rPr lang="es-ES_tradnl" i="1" noProof="0" dirty="0"/>
              <a:t>. 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33 del Cuaderno de ejercicios: La historia de </a:t>
            </a:r>
            <a:r>
              <a:rPr lang="es-ES_tradnl" b="1" noProof="0" dirty="0" err="1"/>
              <a:t>Asha</a:t>
            </a:r>
            <a:r>
              <a:rPr lang="es-ES_tradnl" b="1" noProof="0" dirty="0"/>
              <a:t> - Orden cronológico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Decidir cuál es el orden cronológico</a:t>
            </a:r>
          </a:p>
          <a:p>
            <a:pPr lvl="1"/>
            <a:r>
              <a:rPr lang="es-ES_tradnl" i="1" noProof="0" dirty="0"/>
              <a:t>Anotarlo en su cuaderno de ejercicios</a:t>
            </a:r>
          </a:p>
          <a:p>
            <a:r>
              <a:rPr lang="es-ES_tradnl" noProof="0" dirty="0"/>
              <a:t>Dé 10 minutos a los participantes para hacer la actividad </a:t>
            </a:r>
          </a:p>
          <a:p>
            <a:r>
              <a:rPr lang="es-ES_tradnl" noProof="0" dirty="0"/>
              <a:t>Avíseles cuando quede 1 minuto para concluir la actividad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</a:t>
            </a:r>
          </a:p>
          <a:p>
            <a:r>
              <a:rPr lang="es-ES_tradnl" noProof="0" dirty="0"/>
              <a:t>Pida a un voluntario que lea su respuesta sobre el orden cronológico</a:t>
            </a:r>
          </a:p>
          <a:p>
            <a:r>
              <a:rPr lang="es-ES_tradnl" noProof="0" dirty="0"/>
              <a:t>Propicie un breve debate si es necesario</a:t>
            </a:r>
          </a:p>
          <a:p>
            <a:r>
              <a:rPr lang="es-ES_tradnl" noProof="0" dirty="0"/>
              <a:t>Complemente con las siguientes respuestas.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5: Identificación y registro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6: Evaluación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9: Plan de caso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10: Implementación del plan de caso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1: Seguimiento y revisión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4: Actualización de la evaluación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3: Actualización del plan de caso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2: Actualización de la implementación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7: Seguimiento y revisión de la actualización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Escena 8: Cierre del caso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36C4DA8-1CEC-D736-CD72-27F828D8A7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FFC4F5D-91C7-D4F7-31D0-B2B9344368A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83844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i="1" noProof="0" dirty="0"/>
              <a:t>La escena 2 y la escena 6 se refieren a la “Evaluación”, paso en el proceso de gestión de casos</a:t>
            </a:r>
          </a:p>
          <a:p>
            <a:r>
              <a:rPr lang="es-ES_tradnl" i="1" noProof="0" dirty="0"/>
              <a:t>¿Por qué el asistente social de </a:t>
            </a:r>
            <a:r>
              <a:rPr lang="es-ES_tradnl" i="1" noProof="0" dirty="0" err="1"/>
              <a:t>Asha</a:t>
            </a:r>
            <a:r>
              <a:rPr lang="es-ES_tradnl" i="1" noProof="0" dirty="0"/>
              <a:t> hizo la evaluación dos veces?</a:t>
            </a:r>
          </a:p>
          <a:p>
            <a:pPr lvl="1"/>
            <a:r>
              <a:rPr lang="es-ES_tradnl" noProof="0" dirty="0"/>
              <a:t>La/el asistente social obtuvo nueva información sobre un mayor riesgo de matrimonio infantil; según supo, aparentemente </a:t>
            </a:r>
            <a:r>
              <a:rPr lang="es-ES_tradnl" noProof="0" dirty="0" err="1"/>
              <a:t>Asha</a:t>
            </a:r>
            <a:r>
              <a:rPr lang="es-ES_tradnl" noProof="0" dirty="0"/>
              <a:t> ahora está dispuesta a casarse. </a:t>
            </a:r>
          </a:p>
          <a:p>
            <a:pPr lvl="1"/>
            <a:r>
              <a:rPr lang="es-ES_tradnl" noProof="0" dirty="0"/>
              <a:t>El asistente social debe trabajar siempre a partir de una evaluación y un plan de caso actualizados que respondan a las necesidades actuales del menor. </a:t>
            </a:r>
          </a:p>
          <a:p>
            <a:pPr lvl="1"/>
            <a:r>
              <a:rPr lang="es-ES_tradnl" noProof="0" dirty="0"/>
              <a:t>Dado que la situación ha cambiado y </a:t>
            </a:r>
            <a:r>
              <a:rPr lang="es-ES_tradnl" noProof="0" dirty="0" err="1"/>
              <a:t>Asha</a:t>
            </a:r>
            <a:r>
              <a:rPr lang="es-ES_tradnl" noProof="0" dirty="0"/>
              <a:t> corre un mayor riesgo, tanto la evaluación como el plan de caso deben actualizarse para reflejar los cambios en la situación.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D7C7A53-1E55-7570-032F-9441ED046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2C9A045-9ED7-B26A-D8D3-A5B85364AB3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7906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Este módulo sienta las bases para el resto de la formación:</a:t>
            </a:r>
          </a:p>
          <a:p>
            <a:pPr lvl="1"/>
            <a:r>
              <a:rPr lang="es-ES_tradnl" i="1" noProof="0" dirty="0"/>
              <a:t>El papel de los/as asistentes sociales</a:t>
            </a:r>
          </a:p>
          <a:p>
            <a:pPr lvl="1"/>
            <a:r>
              <a:rPr lang="es-ES_tradnl" i="1" noProof="0" dirty="0"/>
              <a:t>El proceso de gestión de casos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47F0E07-6503-E9E9-BF85-B15BD117C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59F91CF-6C91-F440-9A6B-EEC0099AD70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46320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 profundizaremos en el papel del asistente social.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5F96093-AAA1-30DB-FA14-4BEDDB527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7E170BB-247E-DAF0-9DAF-FD3FA031D40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76925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4 </a:t>
            </a:r>
            <a:br>
              <a:rPr lang="es-ES_tradnl" b="1" noProof="0" dirty="0"/>
            </a:br>
            <a:r>
              <a:rPr lang="es-ES_tradnl" b="1" noProof="0" dirty="0"/>
              <a:t>DURACIÓN: 1h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esta sesión vamos a hablar del papel de los/as asistentes sociales en la protección de menores. </a:t>
            </a:r>
          </a:p>
          <a:p>
            <a:pPr lvl="1"/>
            <a:r>
              <a:rPr lang="es-ES_tradnl" i="1" noProof="0" dirty="0"/>
              <a:t>Comprender cuáles son nuestras expectativas como asistentes sociales nos permite ofrecer la mejor atención y apoyo posibles a los menores y a las familias a las que atendemos.</a:t>
            </a:r>
          </a:p>
          <a:p>
            <a:pPr lvl="1"/>
            <a:r>
              <a:rPr lang="es-ES_tradnl" i="1" noProof="0" dirty="0"/>
              <a:t>Saber cuáles son nuestras funciones y mantener unos límites como profesionales nos ayudará a hacer un mejor trabajo como asistentes sociales.</a:t>
            </a:r>
          </a:p>
          <a:p>
            <a:r>
              <a:rPr lang="es-ES_tradnl" i="1" noProof="0" dirty="0"/>
              <a:t>En esta sesión también nos tomaremos un tiempo para reflexionar sobre nuestras experiencias y perspectivas personales.  </a:t>
            </a:r>
          </a:p>
          <a:p>
            <a:pPr lvl="1"/>
            <a:r>
              <a:rPr lang="es-ES_tradnl" i="1" noProof="0" dirty="0"/>
              <a:t>Es fundamental identificar los prejuicios o las experiencias personales que puedan influir en nuestro trabajo con los menores y las familias.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553643B-C24C-456B-8C1F-8452FA2601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ACF1125-7810-2944-2286-261C9135717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4678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responsabilidades, tareas y actividades de los/as asistentes sociales pueden dividirse en tres funciones básicas: </a:t>
            </a:r>
          </a:p>
          <a:p>
            <a:pPr lvl="1"/>
            <a:r>
              <a:rPr lang="es-ES_tradnl" i="1" noProof="0" dirty="0"/>
              <a:t>Función de apoyo</a:t>
            </a:r>
          </a:p>
          <a:p>
            <a:pPr lvl="1"/>
            <a:r>
              <a:rPr lang="es-ES_tradnl" i="1" noProof="0" dirty="0"/>
              <a:t>Función de coordinación</a:t>
            </a:r>
          </a:p>
          <a:p>
            <a:pPr lvl="1"/>
            <a:r>
              <a:rPr lang="es-ES_tradnl" i="1" noProof="0" dirty="0"/>
              <a:t>Función de gestión de la información</a:t>
            </a: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E38BE8C-EA79-BBE2-08E5-0417664A1B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64C5AFC-B48A-9BCE-587E-641FE86DD19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63132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(15 minutos)</a:t>
            </a:r>
          </a:p>
          <a:p>
            <a:r>
              <a:rPr lang="es-ES_tradnl" i="1" noProof="0" dirty="0"/>
              <a:t>Hablaremos de las responsabilidades y, a continuación, enumeraremos las principales tareas y actividades relacionadas con estas tres funciones básicas. </a:t>
            </a:r>
          </a:p>
          <a:p>
            <a:r>
              <a:rPr lang="es-ES_tradnl" i="1" noProof="0" dirty="0"/>
              <a:t>No abriremos los cuadernos de ejercicios, ya que haremos una lluvia de ideas y el objetivo es hacerlo de forma totalmente libre. </a:t>
            </a:r>
          </a:p>
          <a:p>
            <a:r>
              <a:rPr lang="es-ES_tradnl" noProof="0" dirty="0"/>
              <a:t>En un rotafolio o pizarra, escriba “Función de apoyo” en la parte superior como título</a:t>
            </a:r>
          </a:p>
          <a:p>
            <a:r>
              <a:rPr lang="es-ES_tradnl" i="1" noProof="0" dirty="0"/>
              <a:t>¿Cuáles son las responsabilidades de los/las asistentes sociales con relación a la función de apoyo? ¿De qué son responsables exactamente?</a:t>
            </a:r>
          </a:p>
          <a:p>
            <a:pPr lvl="1"/>
            <a:r>
              <a:rPr lang="es-ES_tradnl" noProof="0" dirty="0"/>
              <a:t>Anote las respuestas de los participantes en el rotafolio/pizarra.</a:t>
            </a:r>
          </a:p>
          <a:p>
            <a:r>
              <a:rPr lang="es-ES_tradnl" noProof="0" dirty="0"/>
              <a:t>Repite los mismos pasos para las otras dos funciones:</a:t>
            </a:r>
          </a:p>
          <a:p>
            <a:pPr lvl="1"/>
            <a:r>
              <a:rPr lang="es-ES_tradnl" noProof="0" dirty="0"/>
              <a:t>Función de coordinación </a:t>
            </a:r>
          </a:p>
          <a:p>
            <a:pPr lvl="1"/>
            <a:r>
              <a:rPr lang="es-ES_tradnl" noProof="0" dirty="0"/>
              <a:t>Función de gestión de la información</a:t>
            </a:r>
          </a:p>
          <a:p>
            <a:r>
              <a:rPr lang="es-ES_tradnl" noProof="0" dirty="0"/>
              <a:t>Haga un resumen de las respuestas que den los participantes.</a:t>
            </a:r>
          </a:p>
          <a:p>
            <a:pPr lvl="1"/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8EAA075-7D99-FDF4-3B0C-143A31D75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1542BA5-1B41-AE91-EFDF-4A9BCFA4AC7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54790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noProof="0" dirty="0"/>
              <a:t>Pida a los participantes que: </a:t>
            </a:r>
          </a:p>
          <a:p>
            <a:pPr lvl="1"/>
            <a:r>
              <a:rPr lang="es-ES_tradnl" noProof="0" dirty="0"/>
              <a:t>Agreguen al rotafolio/pizarra todo lo que falte </a:t>
            </a:r>
          </a:p>
          <a:p>
            <a:pPr lvl="1"/>
            <a:r>
              <a:rPr lang="es-ES_tradnl" noProof="0" dirty="0"/>
              <a:t>Modifiquen todo lo que sea necesario corregir</a:t>
            </a:r>
          </a:p>
          <a:p>
            <a:r>
              <a:rPr lang="es-ES_tradnl" i="1" noProof="0" dirty="0"/>
              <a:t>¿Alguien tiene alguna pregunta o aclaración?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7D9E989-DD7F-3F30-C179-8B6237310F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A2883C4-579B-267E-1899-1BC417012F2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83778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noProof="0" dirty="0"/>
              <a:t>Pida a los participantes que: </a:t>
            </a:r>
          </a:p>
          <a:p>
            <a:pPr lvl="1"/>
            <a:r>
              <a:rPr lang="es-ES_tradnl" noProof="0" dirty="0"/>
              <a:t>Agreguen al rotafolio/pizarra todo lo que falte </a:t>
            </a:r>
          </a:p>
          <a:p>
            <a:pPr lvl="1"/>
            <a:r>
              <a:rPr lang="es-ES_tradnl" noProof="0" dirty="0"/>
              <a:t>Modifiquen todo lo que sea necesario corregir</a:t>
            </a:r>
          </a:p>
          <a:p>
            <a:r>
              <a:rPr lang="es-ES_tradnl" i="1" noProof="0" dirty="0"/>
              <a:t>¿Alguien tiene alguna pregunta o aclaración?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EEB8652-C2D0-3067-47AA-A4A603A6EC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05F7B4C-CC56-AABF-9F13-5D33984BD3D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9973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noProof="0" dirty="0"/>
              <a:t>Pida a los participantes que: </a:t>
            </a:r>
          </a:p>
          <a:p>
            <a:pPr lvl="1"/>
            <a:r>
              <a:rPr lang="es-ES_tradnl" noProof="0" dirty="0"/>
              <a:t>Agreguen al rotafolio/pizarra todo lo que falte </a:t>
            </a:r>
          </a:p>
          <a:p>
            <a:pPr lvl="1"/>
            <a:r>
              <a:rPr lang="es-ES_tradnl" noProof="0" dirty="0"/>
              <a:t>Modifiquen todo lo que sea necesario corregir</a:t>
            </a:r>
          </a:p>
          <a:p>
            <a:r>
              <a:rPr lang="es-ES_tradnl" i="1" noProof="0" dirty="0"/>
              <a:t>¿Alguien tiene alguna pregunta o aclaración?</a:t>
            </a:r>
            <a:endParaRPr lang="es-ES_tradnl" noProof="0" dirty="0"/>
          </a:p>
          <a:p>
            <a:r>
              <a:rPr lang="es-ES_tradnl" i="1" dirty="0"/>
              <a:t>Ahora vamos a ver cuáles son las principales tareas y actividades asociadas a cada función y sus responsabilidades.</a:t>
            </a:r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08A74E6-BF18-E57E-4DA0-E54AFBA197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8CEF143-85F0-5F25-6E41-D9C2F95067B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15564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ACTIVIDAD EN GRUPO (30 minutos)</a:t>
            </a:r>
          </a:p>
          <a:p>
            <a:r>
              <a:rPr lang="es-ES_tradnl" dirty="0"/>
              <a:t>Divida a los participantes en grupos de 3 a 5 personas</a:t>
            </a:r>
          </a:p>
          <a:p>
            <a:r>
              <a:rPr lang="es-ES_tradnl" dirty="0"/>
              <a:t>Guíe a los participantes a las </a:t>
            </a:r>
            <a:r>
              <a:rPr lang="es-ES_tradnl" b="1" dirty="0"/>
              <a:t>páginas 34-35 del Cuaderno de ejercicios: Las principales funciones del asistente social</a:t>
            </a:r>
          </a:p>
          <a:p>
            <a:r>
              <a:rPr lang="es-ES_tradnl" i="1" dirty="0"/>
              <a:t>En grupo:</a:t>
            </a:r>
          </a:p>
          <a:p>
            <a:pPr lvl="1"/>
            <a:r>
              <a:rPr lang="es-ES_tradnl" i="1" dirty="0"/>
              <a:t>Hagan una lista con las tareas y actividades que los asistentes sociales deban llevar a cabo para cumplir con cada responsabilidad</a:t>
            </a:r>
          </a:p>
          <a:p>
            <a:pPr lvl="1"/>
            <a:r>
              <a:rPr lang="es-ES_tradnl" i="1" dirty="0"/>
              <a:t>Luego, agregar las actividades que el asistente social deba o pueda llevar a cabo para cumplir con esa responsabilidad.</a:t>
            </a:r>
          </a:p>
          <a:p>
            <a:r>
              <a:rPr lang="es-ES_tradnl" dirty="0"/>
              <a:t>Dé 15 minutos a los participantes para hacer la actividad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DEBATE GENERAL</a:t>
            </a:r>
          </a:p>
          <a:p>
            <a:r>
              <a:rPr lang="es-ES_tradnl" dirty="0"/>
              <a:t>Pida a 3 grupos que se ofrezcan como voluntarios: cada grupo presentará una lista de tareas/actividades para cada función.</a:t>
            </a:r>
          </a:p>
          <a:p>
            <a:r>
              <a:rPr lang="es-ES_tradnl" dirty="0"/>
              <a:t>Propicie un breve debate si es necesario.</a:t>
            </a:r>
          </a:p>
          <a:p>
            <a:r>
              <a:rPr lang="es-ES_tradnl" dirty="0"/>
              <a:t>Complemente con las respuestas que se ofrecen a continuación.</a:t>
            </a:r>
          </a:p>
          <a:p>
            <a:r>
              <a:rPr lang="es-ES_tradnl" i="1" dirty="0"/>
              <a:t>¿Alguien tiene alguna pregunta o necesita alguna aclaración?</a:t>
            </a:r>
          </a:p>
          <a:p>
            <a:pPr marL="0" indent="0">
              <a:buNone/>
            </a:pPr>
            <a:r>
              <a:rPr lang="es-ES_tradnl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b="1" dirty="0"/>
              <a:t>RESPUESTAS</a:t>
            </a:r>
          </a:p>
          <a:p>
            <a:r>
              <a:rPr lang="es-ES_tradnl" b="1" dirty="0"/>
              <a:t>Función de apoyo</a:t>
            </a:r>
          </a:p>
          <a:p>
            <a:pPr lvl="1"/>
            <a:r>
              <a:rPr lang="es-ES_tradnl" dirty="0"/>
              <a:t>Ayudar a los/as menores a expresar sus preocupaciones y necesidades</a:t>
            </a:r>
          </a:p>
          <a:p>
            <a:pPr lvl="2"/>
            <a:r>
              <a:rPr lang="es-ES_tradnl" dirty="0"/>
              <a:t>Llevar a cabo evaluaciones acordes a la edad del menor para recopilar información y evaluar la situación del menor de forma individualizada. </a:t>
            </a:r>
          </a:p>
          <a:p>
            <a:pPr lvl="2"/>
            <a:r>
              <a:rPr lang="es-ES_tradnl" dirty="0"/>
              <a:t>Visitar al/a la menor en casa, en la escuela y en otros lugares para conocer mejor su situación.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b="1" noProof="0" dirty="0"/>
              <a:t>CONTINÚA EN LA SIGUIENTE DIAPOSITIVA</a:t>
            </a:r>
            <a:r>
              <a:rPr lang="es-ES_tradnl" b="1" dirty="0"/>
              <a:t> </a:t>
            </a:r>
            <a:r>
              <a:rPr lang="es-ES_tradnl" b="1" dirty="0">
                <a:sym typeface="Wingdings" panose="05000000000000000000" pitchFamily="2" charset="2"/>
              </a:rPr>
              <a:t></a:t>
            </a:r>
            <a:endParaRPr lang="es-ES_tradnl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0D83D4B-6832-E54A-FBD4-BDBB62922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3602297-9B95-46A5-8D19-3916D1FC9AF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4277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lvl="1"/>
            <a:r>
              <a:rPr lang="es-ES_tradnl" sz="1150" noProof="0" dirty="0"/>
              <a:t>Ayudar a los/as menores y a sus familias a afrontar situaciones difíciles </a:t>
            </a:r>
          </a:p>
          <a:p>
            <a:pPr lvl="2"/>
            <a:r>
              <a:rPr lang="es-ES_tradnl" sz="1150" noProof="0" dirty="0"/>
              <a:t>Elaborar planes de caso que aborden las necesidades específicas de cada menor.</a:t>
            </a:r>
          </a:p>
          <a:p>
            <a:pPr lvl="2"/>
            <a:r>
              <a:rPr lang="es-ES_tradnl" sz="1150" noProof="0" dirty="0"/>
              <a:t>Elaborar un plan de seguridad con la/el menor.</a:t>
            </a:r>
          </a:p>
          <a:p>
            <a:pPr lvl="2"/>
            <a:r>
              <a:rPr lang="es-ES_tradnl" sz="1150" noProof="0" dirty="0"/>
              <a:t>Proporcionar apoyo psicosocial y servicios de salud mental (SMAPS).</a:t>
            </a:r>
          </a:p>
          <a:p>
            <a:pPr lvl="2"/>
            <a:r>
              <a:rPr lang="es-ES_tradnl" sz="1150" noProof="0" dirty="0"/>
              <a:t>Trabajar con los cuidadores del/de la menor y otras personas que sean un apoyo en su vida.</a:t>
            </a:r>
          </a:p>
          <a:p>
            <a:pPr lvl="1"/>
            <a:r>
              <a:rPr lang="es-ES_tradnl" sz="1150" noProof="0" dirty="0"/>
              <a:t>Ayudar a los/as menores a encontrar una modalidad de acogida segura</a:t>
            </a:r>
          </a:p>
          <a:p>
            <a:pPr lvl="2"/>
            <a:r>
              <a:rPr lang="es-ES_tradnl" sz="1150" noProof="0" dirty="0"/>
              <a:t>Identificar modalidades de acogida/cuidados alternativos de emergencia, a corto, medio y/o largo plazo.</a:t>
            </a:r>
          </a:p>
          <a:p>
            <a:pPr lvl="2"/>
            <a:r>
              <a:rPr lang="es-ES_tradnl" sz="1150" noProof="0" dirty="0"/>
              <a:t>Supervisar la modalidad de acogida de forma permanente.</a:t>
            </a:r>
          </a:p>
          <a:p>
            <a:pPr lvl="2"/>
            <a:r>
              <a:rPr lang="es-ES_tradnl" sz="1150" noProof="0" dirty="0"/>
              <a:t>Ofrecer apoyo y capacitación/formación a los cuidadores de acogida </a:t>
            </a:r>
          </a:p>
          <a:p>
            <a:pPr lvl="1"/>
            <a:r>
              <a:rPr lang="es-ES_tradnl" sz="1150" noProof="0" dirty="0"/>
              <a:t>Ayudar a los/as menores a encontrar a sus familias si se separaron durante una emergencia</a:t>
            </a:r>
          </a:p>
          <a:p>
            <a:pPr lvl="2"/>
            <a:r>
              <a:rPr lang="es-ES_tradnl" sz="1150" noProof="0" dirty="0"/>
              <a:t>Iniciar el proceso de búsqueda y reunificación familiar (BRF).</a:t>
            </a:r>
          </a:p>
          <a:p>
            <a:pPr lvl="2"/>
            <a:r>
              <a:rPr lang="es-ES_tradnl" sz="1150" noProof="0" dirty="0"/>
              <a:t>Llevar a cabo el proceso de verificación para garantizar que la coincidencia sea correcta.</a:t>
            </a:r>
          </a:p>
          <a:p>
            <a:pPr lvl="2"/>
            <a:r>
              <a:rPr lang="es-ES_tradnl" sz="1150" noProof="0" dirty="0"/>
              <a:t>Acompañar al menor en el viaje para reunirse con su familia.</a:t>
            </a:r>
          </a:p>
          <a:p>
            <a:r>
              <a:rPr lang="es-ES_tradnl" sz="1150" b="1" noProof="0" dirty="0"/>
              <a:t>Función de coordinación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b="0" i="0" u="none" strike="noStrike" kern="1200" noProof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en coordinación con las principales partes interesadas para identificar de forma proactiva a los </a:t>
            </a:r>
            <a:r>
              <a:rPr lang="es-ES_tradnl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menores</a:t>
            </a:r>
            <a:r>
              <a:rPr lang="es-ES_tradnl" sz="1200" b="0" i="0" u="none" strike="noStrike" kern="1200" noProof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 a las familias que necesitan apoyo en la gestión de casos</a:t>
            </a:r>
            <a:endParaRPr lang="es-ES_tradnl" sz="1150" noProof="0" dirty="0"/>
          </a:p>
          <a:p>
            <a:pPr lvl="2"/>
            <a:r>
              <a:rPr lang="es-ES_tradnl" sz="1150" noProof="0" dirty="0"/>
              <a:t>Establecer una red para la identificación y remisión de menores con la participación de miembros clave de la comunidad, autoridades, organizaciones de la sociedad civil, líderes locales, entre otros. </a:t>
            </a:r>
          </a:p>
          <a:p>
            <a:pPr lvl="2"/>
            <a:r>
              <a:rPr lang="es-ES_tradnl" sz="1150" noProof="0" dirty="0"/>
              <a:t>Compartir su información de contacto con miembros clave de la comunidad, autoridades, organizaciones de la sociedad civil, líderes locales y otras personas para que puedan ponerse en contacto con usted cuando se identifique un caso de protección de la infancia.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b="0" i="0" u="none" strike="noStrike" kern="1200" noProof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Identificar servicios y ayudar a los menores y a sus familias a acceder a ellos</a:t>
            </a:r>
            <a:r>
              <a:rPr lang="es-ES_tradnl" sz="1150" noProof="0" dirty="0"/>
              <a:t> </a:t>
            </a:r>
          </a:p>
          <a:p>
            <a:pPr lvl="2"/>
            <a:r>
              <a:rPr lang="es-ES_tradnl" sz="1150" noProof="0" dirty="0"/>
              <a:t>Mapear los servicios disponibles en su área de cobertura </a:t>
            </a:r>
          </a:p>
          <a:p>
            <a:pPr lvl="2"/>
            <a:r>
              <a:rPr lang="es-ES_tradnl" sz="1150" noProof="0" dirty="0"/>
              <a:t>Informar a los menores y a sus familias sobre los servicios disponibles. </a:t>
            </a:r>
          </a:p>
          <a:p>
            <a:pPr lvl="2"/>
            <a:r>
              <a:rPr lang="es-ES_tradnl" sz="1150" noProof="0" dirty="0"/>
              <a:t>Actualizar periódicamente el mapa de servicios y asegurarse de que los niños y sus familias saben dónde acudir para obtener servicios específicos.</a:t>
            </a:r>
          </a:p>
          <a:p>
            <a:pPr lvl="2"/>
            <a:r>
              <a:rPr lang="es-ES_tradnl" sz="1150" noProof="0" dirty="0"/>
              <a:t>Acompañar al menor al servicio cuando sea necesario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b="0" i="0" u="none" strike="noStrike" kern="1200" noProof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para garantizar un mejor acceso a los servicios</a:t>
            </a:r>
            <a:endParaRPr lang="es-ES_tradnl" sz="1150" noProof="0" dirty="0"/>
          </a:p>
          <a:p>
            <a:pPr lvl="2"/>
            <a:r>
              <a:rPr lang="es-ES_tradnl" sz="1150" noProof="0" dirty="0"/>
              <a:t>Establecer acuerdos con los proveedores de servicios para facilitar un mejor acceso</a:t>
            </a:r>
          </a:p>
          <a:p>
            <a:pPr lvl="2"/>
            <a:r>
              <a:rPr lang="es-ES_tradnl" sz="1150" noProof="0" dirty="0"/>
              <a:t>Comunicarse periódicamente con las personas y agentes que corresponda para mejorar el acceso a los servicios de asistencia y apoyo. </a:t>
            </a:r>
          </a:p>
          <a:p>
            <a:pPr lvl="1"/>
            <a:r>
              <a:rPr lang="es-ES_tradnl" sz="1150" noProof="0" dirty="0"/>
              <a:t>Llevar a cabo conferencias sobre los casos cuando sea necesario</a:t>
            </a:r>
          </a:p>
          <a:p>
            <a:pPr lvl="2"/>
            <a:r>
              <a:rPr lang="es-ES_tradnl" sz="1150" noProof="0" dirty="0"/>
              <a:t>Coordinar conferencias de casos con agentes multisectoriales para apoyar la toma de decisiones en torno a la seguridad y al bienestar del menor de manera formal.</a:t>
            </a:r>
          </a:p>
          <a:p>
            <a:r>
              <a:rPr lang="es-ES_tradnl" sz="1150" b="1" noProof="0" dirty="0"/>
              <a:t>Función de gestión de la información</a:t>
            </a:r>
          </a:p>
          <a:p>
            <a:pPr lvl="1"/>
            <a:r>
              <a:rPr lang="es-ES_tradnl" sz="1150" noProof="0" dirty="0"/>
              <a:t>Documentar los casos</a:t>
            </a:r>
          </a:p>
          <a:p>
            <a:pPr lvl="2"/>
            <a:r>
              <a:rPr lang="es-ES_tradnl" sz="1150" noProof="0" dirty="0"/>
              <a:t>Tomar notas sobre los casos de forma estructurada y organizada utilizando los formularios estándar de gestión de casos.</a:t>
            </a:r>
          </a:p>
          <a:p>
            <a:pPr lvl="2"/>
            <a:r>
              <a:rPr lang="es-ES_tradnl" sz="1150" noProof="0" dirty="0"/>
              <a:t>Crear expedientes individuales para cada menor, asignando un código específico que proteja la identidad del menor y que esté marcado en el exterior del expediente.</a:t>
            </a:r>
          </a:p>
          <a:p>
            <a:pPr lvl="2"/>
            <a:r>
              <a:rPr lang="es-ES_tradnl" sz="1150" noProof="0" dirty="0"/>
              <a:t>Hacer seguimiento a la evolución del caso a partir de los archivos y registros en el expediente del menor.</a:t>
            </a:r>
          </a:p>
          <a:p>
            <a:pPr lvl="1"/>
            <a:r>
              <a:rPr lang="es-ES_tradnl" sz="1150" noProof="0" dirty="0"/>
              <a:t>Almacenar la información</a:t>
            </a:r>
          </a:p>
          <a:p>
            <a:pPr lvl="2"/>
            <a:r>
              <a:rPr lang="es-ES_tradnl" sz="1150" noProof="0" dirty="0"/>
              <a:t>Recopilar y almacenar los expedientes y registros físicos individuales de los casos en un lugar seguro, destinado a este fin y de acceso restringido.</a:t>
            </a:r>
          </a:p>
          <a:p>
            <a:pPr lvl="1"/>
            <a:r>
              <a:rPr lang="es-ES_tradnl" sz="1150" noProof="0" dirty="0"/>
              <a:t>Actualizar la base de datos de gestión de casos</a:t>
            </a:r>
          </a:p>
          <a:p>
            <a:pPr lvl="2"/>
            <a:r>
              <a:rPr lang="es-ES_tradnl" sz="1150" noProof="0" dirty="0"/>
              <a:t>Ingresar la información de los casos en una base de datos digital segura y confiable. </a:t>
            </a:r>
          </a:p>
          <a:p>
            <a:pPr lvl="1"/>
            <a:r>
              <a:rPr lang="es-ES_tradnl" sz="1150" noProof="0" dirty="0"/>
              <a:t>Respetar los protocolos de protección de datos </a:t>
            </a:r>
          </a:p>
          <a:p>
            <a:pPr lvl="2"/>
            <a:r>
              <a:rPr lang="es-ES_tradnl" sz="1150" noProof="0" dirty="0"/>
              <a:t>Comprender y poner en práctica los protocolos de protección de datos e intercambio de información.</a:t>
            </a:r>
            <a:endParaRPr lang="es-ES_tradnl" sz="1150" b="1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E52DD93-0F92-CB09-A209-8DF1FFA2D4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37679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 gestión de casos no es un trabajo fácil, por lo que el/la asistente social debe contar con el apoyo continuo de un/a supervisor/a. </a:t>
            </a:r>
          </a:p>
          <a:p>
            <a:r>
              <a:rPr lang="es-ES_tradnl" noProof="0" dirty="0"/>
              <a:t>Haga referencia a la larga lista de actividades o acciones que los/as asistente sociales pueden emprender en relación a un caso.</a:t>
            </a:r>
          </a:p>
          <a:p>
            <a:r>
              <a:rPr lang="es-ES_tradnl" noProof="0" dirty="0"/>
              <a:t>Haga referencia también a las terribles historias que los/as asistentes sociales tienen que escuchar, y a las difíciles situaciones y casos de los que son testigos.</a:t>
            </a:r>
          </a:p>
          <a:p>
            <a:r>
              <a:rPr lang="es-ES_tradnl" i="1" noProof="0" dirty="0"/>
              <a:t>Más adelante hablaremos también sobre el apoyo que deben recibir los/as asistentes sociales.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819747A-B79A-5947-D3EF-403B79182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BCC283D7-1777-11BD-33EB-2ABC522A9D7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943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noProof="0" dirty="0"/>
              <a:t>Recuérdele a los/as participantes:</a:t>
            </a:r>
          </a:p>
          <a:p>
            <a:pPr lvl="1"/>
            <a:r>
              <a:rPr lang="es-ES_tradnl" noProof="0" dirty="0"/>
              <a:t>Los acuerdos de aprendizaje que establecieron en el módulo anterior y </a:t>
            </a:r>
          </a:p>
          <a:p>
            <a:pPr lvl="1"/>
            <a:r>
              <a:rPr lang="es-ES_tradnl" noProof="0" dirty="0"/>
              <a:t>Aspectos prácticos como, por ejemplo, horario de los descansos/pausas, ubicación de los baños, etc.)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CEFBCB9-901E-B97B-11F2-03B914240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E020470-24A8-6A07-C911-4BD714E36A4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39501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AC99ED01-9506-E8AE-EF5C-D6F573D80E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7B89A1FD-4945-ABC4-5A71-F6F76C06255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60871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SESIÓN 5 </a:t>
            </a:r>
            <a:br>
              <a:rPr lang="es-ES_tradnl" b="1" noProof="0" dirty="0">
                <a:sym typeface="Arial"/>
              </a:rPr>
            </a:br>
            <a:r>
              <a:rPr lang="es-ES_tradnl" b="1" noProof="0" dirty="0">
                <a:sym typeface="Arial"/>
              </a:rPr>
              <a:t>DURACIÓN: 1h15</a:t>
            </a:r>
          </a:p>
          <a:p>
            <a:pPr marL="0" indent="0">
              <a:buNone/>
            </a:pPr>
            <a:r>
              <a:rPr lang="es-ES_tradnl" noProof="0" dirty="0">
                <a:sym typeface="Arial"/>
              </a:rPr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>
              <a:sym typeface="Arial"/>
            </a:endParaRPr>
          </a:p>
          <a:p>
            <a:pPr marL="0" indent="0">
              <a:buNone/>
            </a:pPr>
            <a:r>
              <a:rPr lang="es-ES_tradnl" b="1" noProof="0" dirty="0">
                <a:sym typeface="Arial"/>
              </a:rPr>
              <a:t>EXPLICAR</a:t>
            </a:r>
          </a:p>
          <a:p>
            <a:r>
              <a:rPr lang="es-ES_tradnl" i="1" noProof="0" dirty="0"/>
              <a:t>La gestión de la información para la gestión de casos no consiste solo en recopilar información.</a:t>
            </a:r>
          </a:p>
          <a:p>
            <a:r>
              <a:rPr lang="es-ES_tradnl" i="1" noProof="0" dirty="0"/>
              <a:t>También implica llevar a cabo prácticas de protección de datos e intercambio de información.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5C3EA5D-2037-8216-4985-21A080E55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191B413-CAF2-75BD-4A65-806DE0A7647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96904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EN PAREJAS (10 minutos)</a:t>
            </a:r>
          </a:p>
          <a:p>
            <a:r>
              <a:rPr lang="es-ES_tradnl" i="1" noProof="0" dirty="0"/>
              <a:t>¿Por qué creen que en la gestión de casos se recopila información?</a:t>
            </a:r>
          </a:p>
          <a:p>
            <a:r>
              <a:rPr lang="es-ES_tradnl" noProof="0" dirty="0"/>
              <a:t>Dé a los participantes 2 minutos para reflexionar sobre la pregunta</a:t>
            </a:r>
          </a:p>
          <a:p>
            <a:r>
              <a:rPr lang="es-ES_tradnl" noProof="0" dirty="0"/>
              <a:t>Invite a algunos voluntarios a dar sus respuestas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699ABA2-0AA6-EACA-CFE4-6766FDE824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347DDA8-1795-1C5A-0402-3AD5E7A6257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14849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Hay muchas razones para recopilar y gestionar información en la gestión de casos</a:t>
            </a:r>
          </a:p>
          <a:p>
            <a:r>
              <a:rPr lang="es-ES_tradnl" b="1" i="1" noProof="0" dirty="0"/>
              <a:t>Para tener una mejor comprensión de la situación del menor</a:t>
            </a:r>
          </a:p>
          <a:p>
            <a:pPr lvl="1"/>
            <a:r>
              <a:rPr lang="es-ES_tradnl" i="1" noProof="0" dirty="0"/>
              <a:t>Esto permite adaptar los servicios y apoyo prestados a las necesidades específicas y a los problemas de protección del menor y su familia.</a:t>
            </a:r>
          </a:p>
          <a:p>
            <a:r>
              <a:rPr lang="es-ES_tradnl" b="1" i="1" noProof="0" dirty="0"/>
              <a:t>Para llevar un registro</a:t>
            </a:r>
          </a:p>
          <a:p>
            <a:pPr lvl="1"/>
            <a:r>
              <a:rPr lang="es-ES_tradnl" i="1" noProof="0" dirty="0"/>
              <a:t>Esto permite evitar repetir las preguntas a los menores y sus familias.</a:t>
            </a:r>
          </a:p>
          <a:p>
            <a:pPr lvl="1"/>
            <a:r>
              <a:rPr lang="es-ES_tradnl" i="1" noProof="0" dirty="0"/>
              <a:t>Esto contribuye a reducir el riesgo de olvidar o perder información importante.</a:t>
            </a:r>
          </a:p>
          <a:p>
            <a:r>
              <a:rPr lang="es-ES_tradnl" b="1" i="1" noProof="0" dirty="0"/>
              <a:t>Para velar por la calidad de la atención</a:t>
            </a:r>
          </a:p>
          <a:p>
            <a:pPr lvl="1"/>
            <a:r>
              <a:rPr lang="es-ES_tradnl" i="1" noProof="0" dirty="0"/>
              <a:t>Esto ayuda al/ a la supervisor/a y al/a la asistente a evaluar la calidad del apoyo prestado.</a:t>
            </a:r>
          </a:p>
          <a:p>
            <a:r>
              <a:rPr lang="es-ES_tradnl" b="1" i="1" noProof="0" dirty="0"/>
              <a:t>Para hacer seguimiento del progreso</a:t>
            </a:r>
          </a:p>
          <a:p>
            <a:pPr lvl="1"/>
            <a:r>
              <a:rPr lang="es-ES_tradnl" i="1" noProof="0" dirty="0"/>
              <a:t>Esto permite que tanto los/as asistentes sociales, supervisores, los menores y sus familias puedan ver el progreso y hacer seguimiento a lo largo del proceso de gestión del caso.</a:t>
            </a:r>
          </a:p>
          <a:p>
            <a:r>
              <a:rPr lang="es-ES_tradnl" b="1" i="1" noProof="0" dirty="0"/>
              <a:t>Para garantizar la continuidad de los servicios</a:t>
            </a:r>
          </a:p>
          <a:p>
            <a:pPr lvl="1"/>
            <a:r>
              <a:rPr lang="es-ES_tradnl" i="1" noProof="0" dirty="0"/>
              <a:t>Esto permite a otro/a asistente social a continuar la prestación de servicios cuando el personal se va de vacaciones, está enfermo o abandona la organización.</a:t>
            </a:r>
          </a:p>
          <a:p>
            <a:r>
              <a:rPr lang="es-ES_tradnl" b="1" i="1" noProof="0" dirty="0"/>
              <a:t>Para analizar los programas</a:t>
            </a:r>
          </a:p>
          <a:p>
            <a:pPr lvl="1"/>
            <a:r>
              <a:rPr lang="es-ES_tradnl" i="1" noProof="0" dirty="0"/>
              <a:t>Esto permite analizar el ámbito de protección: p. ej., identificar tendencias en los riesgos de protección de la infancia, áreas/ámbitos con necesidades apremiantes, quién/es es/son vulnerable/s y por qué. </a:t>
            </a:r>
          </a:p>
          <a:p>
            <a:pPr lvl="1"/>
            <a:r>
              <a:rPr lang="es-ES_tradnl" i="1" noProof="0" dirty="0"/>
              <a:t>Esto favorece la coordinación y permite establecer qué programas de protección de la infancia son necesarios.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9BA62E-5566-9D9A-A583-AD9C13D07D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1BB2B11-1D5C-5ADE-9D87-697F108F9EE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2789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Es importante reflexionar sobre la información que debemos documentar y cómo debemos hacerlo.</a:t>
            </a:r>
          </a:p>
          <a:p>
            <a:r>
              <a:rPr lang="es-ES_tradnl" noProof="0" dirty="0"/>
              <a:t>Presente el contenido de la diapositiva y haga referencia al debate anterior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ACTIVIDAD EN PAREJAS (10 minutos)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36 del Cuaderno de ejercicios: Qué información se debe documentar y cómo</a:t>
            </a:r>
          </a:p>
          <a:p>
            <a:r>
              <a:rPr lang="es-ES_tradnl" noProof="0" dirty="0"/>
              <a:t>Dividir al grupo en parejas 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Comenten las notas del asistente social </a:t>
            </a:r>
          </a:p>
          <a:p>
            <a:pPr lvl="1"/>
            <a:r>
              <a:rPr lang="es-ES_tradnl" i="1" noProof="0" dirty="0"/>
              <a:t>Analicen si las notas son objetivas, respetuosas y si están centradas en la menor </a:t>
            </a:r>
          </a:p>
          <a:p>
            <a:pPr lvl="1"/>
            <a:r>
              <a:rPr lang="es-ES_tradnl" i="1" noProof="0" dirty="0"/>
              <a:t>Posteriormente, escriban sus impresiones después de debatir con su pareja </a:t>
            </a:r>
          </a:p>
          <a:p>
            <a:r>
              <a:rPr lang="es-ES_tradnl" noProof="0" dirty="0"/>
              <a:t>La tabla incluye algunos ejemplos de acciones para ayudar a los/as participantes que necesiten apoyo adicional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noProof="0" dirty="0"/>
              <a:t>Invite a varios voluntarios a dar sus respuestas </a:t>
            </a:r>
          </a:p>
          <a:p>
            <a:r>
              <a:rPr lang="es-ES_tradnl" noProof="0" dirty="0"/>
              <a:t>Propicie un breve debate si es necesario</a:t>
            </a:r>
          </a:p>
          <a:p>
            <a:r>
              <a:rPr lang="es-ES_tradnl" noProof="0" dirty="0"/>
              <a:t>Complemente con las respuestas que se ofrecen en la siguiente diapositiva.</a:t>
            </a:r>
          </a:p>
          <a:p>
            <a:r>
              <a:rPr lang="es-ES_tradnl" i="1" noProof="0" dirty="0"/>
              <a:t>Hasta ahora, en esta sesión hemos hablado sobre los aspectos que debemos tener en cuenta al hablar con los menores y sus familias, así como sobre algunas consideraciones clave con relación al lugar o entorno, los adultos de confianza y la gestión de la información. </a:t>
            </a:r>
          </a:p>
          <a:p>
            <a:r>
              <a:rPr lang="es-ES_tradnl" i="1" noProof="0" dirty="0"/>
              <a:t>Al terminar la sesión haremos una lista de control (</a:t>
            </a:r>
            <a:r>
              <a:rPr lang="es-ES_tradnl" i="1" noProof="0" dirty="0" err="1"/>
              <a:t>checklist</a:t>
            </a:r>
            <a:r>
              <a:rPr lang="es-ES_tradnl" i="1" noProof="0" dirty="0"/>
              <a:t>) que podrá utilizar antes de llamar o visitar a un/a menor y a su familia. 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2D65AEE-B3D3-A24C-2BD8-FC6D64635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72A573-43BA-6968-2FE7-CB8A6F11257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960900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b="1" noProof="0" dirty="0"/>
              <a:t>Notas 1</a:t>
            </a:r>
          </a:p>
          <a:p>
            <a:pPr lvl="1"/>
            <a:r>
              <a:rPr lang="es-ES_tradnl" noProof="0" dirty="0"/>
              <a:t>Las notas no son objetivas: contienen opiniones personales y suposiciones (p. ej., ”</a:t>
            </a:r>
            <a:r>
              <a:rPr lang="es-ES_tradnl" i="1" noProof="0" dirty="0"/>
              <a:t>creo que no es lo suficientemente inteligente como para hacerlo por su cuenta; probablemente no me entendió</a:t>
            </a:r>
            <a:r>
              <a:rPr lang="es-ES_tradnl" noProof="0" dirty="0"/>
              <a:t>”).</a:t>
            </a:r>
          </a:p>
          <a:p>
            <a:pPr lvl="1"/>
            <a:r>
              <a:rPr lang="es-ES_tradnl" noProof="0" dirty="0"/>
              <a:t>Las notas no son respetuosas: contienen juicios de valor y son ofensivas (p. ej., ”</a:t>
            </a:r>
            <a:r>
              <a:rPr lang="es-ES_tradnl" i="1" noProof="0" dirty="0"/>
              <a:t>el padre de </a:t>
            </a:r>
            <a:r>
              <a:rPr lang="es-ES_tradnl" i="1" noProof="0" dirty="0" err="1"/>
              <a:t>Asha</a:t>
            </a:r>
            <a:r>
              <a:rPr lang="es-ES_tradnl" i="1" noProof="0" dirty="0"/>
              <a:t> es muy moles</a:t>
            </a:r>
            <a:r>
              <a:rPr lang="es-ES_tradnl" noProof="0" dirty="0"/>
              <a:t>to”).</a:t>
            </a:r>
          </a:p>
          <a:p>
            <a:pPr lvl="1"/>
            <a:r>
              <a:rPr lang="es-ES_tradnl" noProof="0" dirty="0"/>
              <a:t>Las notas no están centradas en la menor si se tiene en cuenta que </a:t>
            </a:r>
            <a:r>
              <a:rPr lang="es-ES_tradnl" noProof="0" dirty="0" err="1"/>
              <a:t>Asha</a:t>
            </a:r>
            <a:r>
              <a:rPr lang="es-ES_tradnl" noProof="0" dirty="0"/>
              <a:t> debería poder acceder a ellas y leerlas en cualquier momento. </a:t>
            </a:r>
          </a:p>
          <a:p>
            <a:r>
              <a:rPr lang="es-ES_tradnl" b="1" noProof="0" dirty="0"/>
              <a:t>Notas 2</a:t>
            </a:r>
            <a:r>
              <a:rPr lang="es-ES_tradnl" noProof="0" dirty="0"/>
              <a:t> </a:t>
            </a:r>
          </a:p>
          <a:p>
            <a:pPr lvl="1"/>
            <a:r>
              <a:rPr lang="es-ES_tradnl" noProof="0" dirty="0"/>
              <a:t>Las notas son objetivas: contienen información objetiva, no opiniones personales ni suposiciones (p. ej., “</a:t>
            </a:r>
            <a:r>
              <a:rPr lang="es-ES_tradnl" i="1" noProof="0" dirty="0" err="1"/>
              <a:t>Asha</a:t>
            </a:r>
            <a:r>
              <a:rPr lang="es-ES_tradnl" i="1" noProof="0" dirty="0"/>
              <a:t> contó que su madre quiere que se case”</a:t>
            </a:r>
            <a:r>
              <a:rPr lang="es-ES_tradnl" noProof="0" dirty="0"/>
              <a:t>).</a:t>
            </a:r>
          </a:p>
          <a:p>
            <a:pPr lvl="1"/>
            <a:r>
              <a:rPr lang="es-ES_tradnl" noProof="0" dirty="0"/>
              <a:t>Las notas son respetuosas: no contienen opiniones personales ni son ofensivas.  </a:t>
            </a:r>
          </a:p>
          <a:p>
            <a:pPr lvl="1"/>
            <a:r>
              <a:rPr lang="es-ES_tradnl" noProof="0" dirty="0"/>
              <a:t>Las notas están centradas en la menor: </a:t>
            </a:r>
            <a:r>
              <a:rPr lang="es-ES_tradnl" noProof="0" dirty="0" err="1"/>
              <a:t>Asha</a:t>
            </a:r>
            <a:r>
              <a:rPr lang="es-ES_tradnl" noProof="0" dirty="0"/>
              <a:t> puede revisar y leer esta información en cualquier momento sin sentirse menospreciada o juzgada. </a:t>
            </a:r>
          </a:p>
          <a:p>
            <a:pPr marL="0" indent="0">
              <a:buNone/>
            </a:pPr>
            <a:endParaRPr lang="es-ES_tradnl" noProof="0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918C2DE-2EBA-DD29-66A6-7C961309ED4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995106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mejores prácticas en gestión de la información para la gestión de casos (IM4CM) se basan en y cumplen con una serie de directrices y recursos clave a nivel mundial.</a:t>
            </a:r>
          </a:p>
          <a:p>
            <a:r>
              <a:rPr lang="es-ES_tradnl" i="1" noProof="0" dirty="0"/>
              <a:t>Esto también incluye las Normas mínimas para la protección de la infancia en la acción humanitaria (CPMS).</a:t>
            </a:r>
          </a:p>
          <a:p>
            <a:pPr lvl="1"/>
            <a:r>
              <a:rPr lang="es-ES_tradnl" i="1" noProof="0" dirty="0"/>
              <a:t>Las normas 18 y 5 hacen énfasis en la importancia de gestionar la información correctamente.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1586274-006E-CE9A-E1CC-B899A9818C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F050EE8-DF73-A43C-2F9D-425B13CC756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273767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Directrices interinstitucionales para la gestión de casos y la protección de la infancia también ofrecen pautas sobre la gestión de la información. 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pregunta?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BA80AB2-CE90-7EDB-9A8C-21DA765B56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C54096F-74A3-3BF5-2DDE-8A6C403EA0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768907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Los/as asistentes sociales y organizaciones/agencias deben cumplir con los principios de protección de datos personales. </a:t>
            </a:r>
          </a:p>
          <a:p>
            <a:pPr lvl="1"/>
            <a:r>
              <a:rPr lang="es-ES_tradnl" i="1" noProof="0" dirty="0"/>
              <a:t>Estos principios están incluidos en los procedimientos operativos estándares (POS) en la gestión de casos y en los protocolos de protección de datos e intercambio de información, y son considerados una norma mundial. </a:t>
            </a:r>
          </a:p>
          <a:p>
            <a:pPr lvl="1"/>
            <a:r>
              <a:rPr lang="es-ES_tradnl" i="1" noProof="0" dirty="0"/>
              <a:t>En total son seis principios.</a:t>
            </a:r>
          </a:p>
          <a:p>
            <a:pPr lvl="1"/>
            <a:r>
              <a:rPr lang="es-ES_tradnl" i="1" noProof="0" dirty="0"/>
              <a:t>Consulte </a:t>
            </a:r>
            <a:r>
              <a:rPr lang="es-ES_tradnl" b="1" i="1" noProof="0" dirty="0"/>
              <a:t>la página 37 del Cuaderno de ejercicios: Principios de protección de datos personales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pregunta?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C8805F-20A2-3C9E-807D-2827A35E4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78109F7-5C85-8DDE-9359-CC9138C5AD4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73715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32A37CB-D47D-DB97-24BB-BCC07803C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04073CE-B148-9E62-3F87-DDAF4FED716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529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EN GRUPO (10 minutos)</a:t>
            </a:r>
          </a:p>
          <a:p>
            <a:r>
              <a:rPr lang="es-ES_tradnl" i="1" noProof="0" dirty="0"/>
              <a:t>Como siempre, vamos a comenzar haciendo un breve repaso del módulo anterior</a:t>
            </a:r>
          </a:p>
          <a:p>
            <a:r>
              <a:rPr lang="es-ES_tradnl" noProof="0" dirty="0"/>
              <a:t>Divida a los participantes en grupos de 3 a 5 personas</a:t>
            </a:r>
          </a:p>
          <a:p>
            <a:r>
              <a:rPr lang="es-ES_tradnl" i="1" noProof="0" dirty="0"/>
              <a:t>En sus grupos:</a:t>
            </a:r>
          </a:p>
          <a:p>
            <a:pPr lvl="1"/>
            <a:r>
              <a:rPr lang="es-ES_tradnl" i="1" noProof="0" dirty="0"/>
              <a:t>Recordar un aprendizaje clave del Módulo 1</a:t>
            </a:r>
          </a:p>
          <a:p>
            <a:pPr lvl="1"/>
            <a:r>
              <a:rPr lang="es-ES_tradnl" i="1" noProof="0" dirty="0"/>
              <a:t>¿Qué recuerdan que fuera importante? </a:t>
            </a:r>
          </a:p>
          <a:p>
            <a:pPr lvl="1"/>
            <a:r>
              <a:rPr lang="es-ES_tradnl" i="1" noProof="0" dirty="0"/>
              <a:t>Dibujar ese aprendizaje en el rotafolio.</a:t>
            </a:r>
          </a:p>
          <a:p>
            <a:r>
              <a:rPr lang="es-ES_tradnl" noProof="0" dirty="0"/>
              <a:t>Dé a los grupos 10 minutos para la actividad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GENERAL (15 minutos)</a:t>
            </a:r>
          </a:p>
          <a:p>
            <a:r>
              <a:rPr lang="es-ES_tradnl" noProof="0" dirty="0"/>
              <a:t>Uno a uno, invite a los grupos a presentar sus dibujos, pero sin hablar. El dibujo debe hablar por sí mismo. </a:t>
            </a:r>
          </a:p>
          <a:p>
            <a:r>
              <a:rPr lang="es-ES_tradnl" noProof="0" dirty="0"/>
              <a:t>Los demás grupos tendrán que adivinar cuál es ese aprendizaje clave</a:t>
            </a:r>
          </a:p>
          <a:p>
            <a:r>
              <a:rPr lang="es-ES_tradnl" noProof="0" dirty="0"/>
              <a:t>Si aciertan:</a:t>
            </a:r>
          </a:p>
          <a:p>
            <a:pPr lvl="1"/>
            <a:r>
              <a:rPr lang="es-ES_tradnl" noProof="0" dirty="0"/>
              <a:t>El grupo que acertó recibirá 1 punto</a:t>
            </a:r>
          </a:p>
          <a:p>
            <a:pPr lvl="1"/>
            <a:r>
              <a:rPr lang="es-ES_tradnl" noProof="0" dirty="0"/>
              <a:t>El grupo que dibujó el aprendizaje clave también recibirá 1 punto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AFB6862-C9C2-693F-9449-0793911F20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D552FD9-22D2-9C7F-B0A4-F2B779A80A3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08368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pPr lvl="1"/>
            <a:r>
              <a:rPr lang="es-ES_tradnl" i="1" noProof="0" dirty="0"/>
              <a:t>Los expedientes físicos de los casos cerrados deben destruirse de forma segura cuando ya no sea necesario conservarlos y almacenarlos. El tiempo de almacenamiento de los expedientes dependerá de las políticas de cada organismo y de los acuerdos establecidos con los donantes en el marco de una subvención. </a:t>
            </a:r>
          </a:p>
          <a:p>
            <a:r>
              <a:rPr lang="es-ES_tradnl" i="1" noProof="0" dirty="0"/>
              <a:t>¿Alguien tiene alguna pregunta?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75CE260-33F9-D283-00B8-B1FB077A8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A7D0F4F-71F2-4B95-D97D-762F363DF72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994849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ACTIVIDAD EN PAREJAS (5 minutos)</a:t>
            </a:r>
          </a:p>
          <a:p>
            <a:r>
              <a:rPr lang="es-ES_tradnl" sz="1150" i="1" noProof="0" dirty="0"/>
              <a:t>Los principios de protección de datos personales pueden parecer muy complejos.</a:t>
            </a:r>
          </a:p>
          <a:p>
            <a:r>
              <a:rPr lang="es-ES_tradnl" sz="1150" i="1" noProof="0" dirty="0"/>
              <a:t>Por eso, ahora haremos un ejercicio para hacerlo más práctico.</a:t>
            </a:r>
          </a:p>
          <a:p>
            <a:r>
              <a:rPr lang="es-ES_tradnl" sz="1150" noProof="0" dirty="0"/>
              <a:t>Guíe a los participantes a la </a:t>
            </a:r>
            <a:r>
              <a:rPr lang="es-ES_tradnl" sz="1150" b="1" noProof="0" dirty="0"/>
              <a:t>página 38 del Cuaderno de ejercicios: ¿Qué principios para la gestión de la información se cumplen y cuáles se incumplen?</a:t>
            </a:r>
          </a:p>
          <a:p>
            <a:pPr lvl="1"/>
            <a:r>
              <a:rPr lang="es-ES_tradnl" sz="1150" i="1" noProof="0" dirty="0"/>
              <a:t>Los escenarios que se plantean en el ejercicio hacen referencia a los principios de gestión de la información en materia de protección de la infancia.</a:t>
            </a:r>
          </a:p>
          <a:p>
            <a:pPr lvl="1"/>
            <a:r>
              <a:rPr lang="es-ES_tradnl" sz="1150" i="1" noProof="0" dirty="0"/>
              <a:t>Algunos principios se respetados. </a:t>
            </a:r>
          </a:p>
          <a:p>
            <a:pPr lvl="1"/>
            <a:r>
              <a:rPr lang="es-ES_tradnl" sz="1150" i="1" noProof="0" dirty="0"/>
              <a:t>Otros se incumplen.</a:t>
            </a:r>
          </a:p>
          <a:p>
            <a:r>
              <a:rPr lang="es-ES_tradnl" sz="1150" i="1" noProof="0" dirty="0"/>
              <a:t>En parejas:</a:t>
            </a:r>
          </a:p>
          <a:p>
            <a:pPr lvl="1"/>
            <a:r>
              <a:rPr lang="es-ES_tradnl" sz="1150" i="1" noProof="0" dirty="0"/>
              <a:t>Escriban los principios para la gestión de la información en materia de protección que identifiquen en los escenarios.</a:t>
            </a:r>
          </a:p>
          <a:p>
            <a:pPr lvl="1"/>
            <a:r>
              <a:rPr lang="es-ES_tradnl" sz="1150" i="1" noProof="0" dirty="0"/>
              <a:t>Escriban si se respetan o se incumplen los principios.</a:t>
            </a:r>
          </a:p>
          <a:p>
            <a:r>
              <a:rPr lang="es-ES_tradnl" sz="1150" noProof="0" dirty="0"/>
              <a:t>Dé 5 minutos a los participantes para hacer la actividad.</a:t>
            </a:r>
          </a:p>
          <a:p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(10 minutos)</a:t>
            </a:r>
          </a:p>
          <a:p>
            <a:r>
              <a:rPr lang="es-ES_tradnl" sz="1150" noProof="0" dirty="0"/>
              <a:t>Pida a los voluntarios que compartan sus respuestas.</a:t>
            </a:r>
          </a:p>
          <a:p>
            <a:r>
              <a:rPr lang="es-ES_tradnl" sz="1150" noProof="0" dirty="0"/>
              <a:t>Propicie un breve debate.</a:t>
            </a:r>
          </a:p>
          <a:p>
            <a:r>
              <a:rPr lang="es-ES_tradnl" sz="1150" noProof="0" dirty="0"/>
              <a:t>Complemente con las siguientes respuestas.</a:t>
            </a:r>
          </a:p>
          <a:p>
            <a:pPr marL="0" indent="0">
              <a:buNone/>
            </a:pPr>
            <a:r>
              <a:rPr lang="es-ES_tradnl" sz="1150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RESPUESTAS</a:t>
            </a:r>
          </a:p>
          <a:p>
            <a:r>
              <a:rPr lang="es-ES_tradnl" sz="1150" b="1" noProof="0" dirty="0"/>
              <a:t>Escenario 1</a:t>
            </a:r>
          </a:p>
          <a:p>
            <a:pPr lvl="1"/>
            <a:r>
              <a:rPr lang="es-ES_tradnl" sz="1150" noProof="0" dirty="0"/>
              <a:t>Recopilar el mínimo de datos – no se cumple</a:t>
            </a:r>
          </a:p>
          <a:p>
            <a:pPr lvl="1"/>
            <a:r>
              <a:rPr lang="es-ES_tradnl" sz="1150" noProof="0" dirty="0"/>
              <a:t>Violación de la confidencialidad y la seguridad</a:t>
            </a:r>
          </a:p>
          <a:p>
            <a:r>
              <a:rPr lang="es-ES_tradnl" sz="1150" b="1" noProof="0" dirty="0"/>
              <a:t>Escenario 2</a:t>
            </a:r>
          </a:p>
          <a:p>
            <a:pPr lvl="1"/>
            <a:r>
              <a:rPr lang="es-ES_tradnl" sz="1150" noProof="0" dirty="0"/>
              <a:t>Obtención del consentimiento informado </a:t>
            </a:r>
          </a:p>
          <a:p>
            <a:pPr lvl="1"/>
            <a:r>
              <a:rPr lang="es-ES_tradnl" sz="1150" noProof="0" dirty="0"/>
              <a:t>Recopilar el mínimo de datos – no se cumple </a:t>
            </a:r>
          </a:p>
          <a:p>
            <a:pPr lvl="1"/>
            <a:r>
              <a:rPr lang="es-ES_tradnl" sz="1150" noProof="0" dirty="0"/>
              <a:t>Violación de la confidencialidad y la seguridad</a:t>
            </a:r>
          </a:p>
          <a:p>
            <a:r>
              <a:rPr lang="es-ES_tradnl" sz="1150" b="1" noProof="0" dirty="0"/>
              <a:t>Escenario 3</a:t>
            </a:r>
          </a:p>
          <a:p>
            <a:pPr lvl="1"/>
            <a:r>
              <a:rPr lang="es-ES_tradnl" sz="1150" noProof="0" dirty="0"/>
              <a:t>Violación de la confidencialidad y la seguridad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CC54DE1-D535-5406-43D9-D70FB0213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1C02417-7A13-9204-DD59-A66C15163F9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15073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 cerraremos este módulo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2332922-A6C2-E8D8-C800-A6500D70F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4978DAC-01AB-A233-AC4B-A242303409F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145024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ym typeface="Arial"/>
              </a:rPr>
              <a:t>SESIÓN 6 </a:t>
            </a:r>
            <a:br>
              <a:rPr lang="en-US" b="1" dirty="0">
                <a:sym typeface="Arial"/>
              </a:rPr>
            </a:br>
            <a:r>
              <a:rPr lang="en-US" b="1" dirty="0">
                <a:sym typeface="Arial"/>
              </a:rPr>
              <a:t>DURACIÓN: 1h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DD24E79-52BB-F5CD-633A-1FC33FFB70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142CB9-9779-8069-CCFF-10972721B0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3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DEBATE GENERAL (15 minutos)</a:t>
            </a:r>
          </a:p>
          <a:p>
            <a:r>
              <a:rPr lang="es-ES_tradnl" i="1" noProof="0" dirty="0">
                <a:sym typeface="Arial"/>
              </a:rPr>
              <a:t>Antes mencionamos que la gestión de casos es una labor muy exigente y compleja. </a:t>
            </a:r>
          </a:p>
          <a:p>
            <a:r>
              <a:rPr lang="es-ES_tradnl" i="1" noProof="0" dirty="0"/>
              <a:t>¿Por qué es tan difícil y exigente?</a:t>
            </a:r>
          </a:p>
          <a:p>
            <a:r>
              <a:rPr lang="es-ES_tradnl" noProof="0" dirty="0"/>
              <a:t>Ejemplos de posibles respuestas:</a:t>
            </a:r>
          </a:p>
          <a:p>
            <a:pPr lvl="1"/>
            <a:r>
              <a:rPr lang="es-ES_tradnl" noProof="0" dirty="0"/>
              <a:t>Ayudar a los demás (p. ej., ser conscientes de los riesgos de protección que enfrentan los menores, escucharlos compartir experiencias traumáticas,...) tiene un impacto emocional y psicológico en las/os asistentes sociales. </a:t>
            </a:r>
          </a:p>
          <a:p>
            <a:pPr lvl="1"/>
            <a:r>
              <a:rPr lang="es-ES_tradnl" noProof="0" dirty="0"/>
              <a:t>Responder siempre con empatía puede ser agotador (fatiga por compasión)</a:t>
            </a:r>
          </a:p>
          <a:p>
            <a:pPr lvl="1"/>
            <a:r>
              <a:rPr lang="es-ES_tradnl" noProof="0" dirty="0"/>
              <a:t>Sentirse impotente (cuando no se puede proporcionar o garantizar el acceso a un tipo específico de ayuda) puede ser muy frustrante.</a:t>
            </a:r>
          </a:p>
          <a:p>
            <a:pPr lvl="1"/>
            <a:r>
              <a:rPr lang="es-ES_tradnl" noProof="0" dirty="0"/>
              <a:t>No ser reconocido/a por esta ardua labor puede ser frustrante, molesto o decepcionante.</a:t>
            </a:r>
          </a:p>
          <a:p>
            <a:pPr lvl="1"/>
            <a:r>
              <a:rPr lang="es-ES_tradnl" noProof="0" dirty="0"/>
              <a:t>Los/as asistentes sociales pueden verse expuestos a riesgos al prestar apoyo a menores en situación de riesgo. </a:t>
            </a:r>
          </a:p>
          <a:p>
            <a:pPr lvl="1"/>
            <a:r>
              <a:rPr lang="es-ES_tradnl" noProof="0" dirty="0"/>
              <a:t>Puede ser difícil mantener el equilibrio al entablar y forjar una relación con el/la menor, sus padres o cuidadores en el proceso gestión de casos. </a:t>
            </a:r>
          </a:p>
          <a:p>
            <a:pPr lvl="1"/>
            <a:r>
              <a:rPr lang="es-ES_tradnl" noProof="0" dirty="0">
                <a:sym typeface="Arial"/>
              </a:rPr>
              <a:t>Contar con una gran cantidad de casos y largas listas de tareas pendientes puede ser muy estresante. </a:t>
            </a:r>
          </a:p>
          <a:p>
            <a:pPr lvl="1"/>
            <a:r>
              <a:rPr lang="es-ES_tradnl" noProof="0" dirty="0">
                <a:sym typeface="Arial"/>
              </a:rPr>
              <a:t>La necesidad de desplazarse constantemente a distintas zonas de intervención puede ser agotador.</a:t>
            </a:r>
          </a:p>
          <a:p>
            <a:r>
              <a:rPr lang="es-ES_tradnl" noProof="0" dirty="0"/>
              <a:t>Dé a los participantes un minuto para reflexionar.</a:t>
            </a:r>
          </a:p>
          <a:p>
            <a:r>
              <a:rPr lang="es-ES_tradnl" noProof="0" dirty="0"/>
              <a:t>Invite a algunos/as voluntarios/as a compartir sus respuestas.</a:t>
            </a:r>
          </a:p>
          <a:p>
            <a:r>
              <a:rPr lang="es-ES_tradnl" noProof="0" dirty="0"/>
              <a:t>Anote sus respuestas en la pizarra/rotafolio.</a:t>
            </a:r>
            <a:endParaRPr lang="es-ES_tradnl" noProof="0" dirty="0">
              <a:sym typeface="Arial"/>
            </a:endParaRPr>
          </a:p>
          <a:p>
            <a:pPr lvl="1"/>
            <a:endParaRPr lang="es-ES_tradnl" noProof="0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64EDF59-3C5C-E0F0-8378-E8E635598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993DA18-4E4A-EB6C-782E-65C9576C2D1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873681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INDIVIDUAL (15 minutos)</a:t>
            </a:r>
          </a:p>
          <a:p>
            <a:r>
              <a:rPr lang="es-ES_tradnl" noProof="0" dirty="0"/>
              <a:t>Ahora vamos a elaborar nuestro plan personal de apoyo y autocuidado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39 del Cuaderno de ejercicios: Plan de apoyo y autocuidado</a:t>
            </a:r>
            <a:endParaRPr lang="es-ES_tradnl" noProof="0" dirty="0"/>
          </a:p>
          <a:p>
            <a:r>
              <a:rPr lang="es-ES_tradnl" i="1" noProof="0" dirty="0"/>
              <a:t>De forma individual:</a:t>
            </a:r>
          </a:p>
          <a:p>
            <a:pPr lvl="1"/>
            <a:r>
              <a:rPr lang="es-ES_tradnl" i="1" noProof="0" dirty="0"/>
              <a:t>Reflexiona sobre las preguntas</a:t>
            </a:r>
          </a:p>
          <a:p>
            <a:pPr lvl="1"/>
            <a:r>
              <a:rPr lang="es-ES_tradnl" i="1" noProof="0" dirty="0"/>
              <a:t>Escribe tu respuesta</a:t>
            </a:r>
          </a:p>
          <a:p>
            <a:r>
              <a:rPr lang="es-ES_tradnl" i="1" noProof="0" dirty="0"/>
              <a:t>Se trata de un ejercicio individual, ya que las necesidades de cada quien son distintas; por tanto, este ejercicio no puede hacerse en parejas o en grupos. </a:t>
            </a:r>
          </a:p>
          <a:p>
            <a:r>
              <a:rPr lang="es-ES_tradnl" noProof="0" dirty="0"/>
              <a:t>Dé 15 minutos a los participantes para hacer la actividad</a:t>
            </a:r>
          </a:p>
          <a:p>
            <a:r>
              <a:rPr lang="es-ES_tradnl" noProof="0" dirty="0"/>
              <a:t>Si alguien no tiene ideas, puede pedir ayuda al/a la facilitador/a o al compañero/a que tenga al lado si lo desea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i="1" noProof="0" dirty="0"/>
              <a:t>¿Alguien que quiera compartir sus reflexiones?</a:t>
            </a:r>
          </a:p>
          <a:p>
            <a:r>
              <a:rPr lang="es-ES_tradnl" noProof="0" dirty="0"/>
              <a:t>Déjeles claro que no es obligatorio que compartan sus reflexiones. Nadie debe sentirse presionado para hacerlo.</a:t>
            </a:r>
          </a:p>
          <a:p>
            <a:r>
              <a:rPr lang="es-ES_tradnl" i="1" noProof="0" dirty="0"/>
              <a:t>Explíquele a los participantes que los/as asistentes sociales deben recibir todo el apoyo que necesiten. </a:t>
            </a:r>
          </a:p>
          <a:p>
            <a:r>
              <a:rPr lang="es-ES_tradnl" i="1" noProof="0" dirty="0"/>
              <a:t>Cada agencia u organización que gestione casos debe tener un supervisor que apoye a los/as asistentes sociales. </a:t>
            </a:r>
          </a:p>
          <a:p>
            <a:r>
              <a:rPr lang="es-ES_tradnl" i="1" noProof="0" dirty="0"/>
              <a:t>Para los/as asistentes sociales puede ser útil comentar estas reflexiones en torno al apoyo y al autocuidado con los supervisores en las sesiones de seguimiento individual. 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B260783-6800-E0E7-95AA-FEC533BB6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8372A26-2F50-54F9-5C94-4C516FDCEAA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983008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Los/as asistentes sociales deben recibir apoyo de un supervisor y un tutor. </a:t>
            </a:r>
          </a:p>
          <a:p>
            <a:r>
              <a:rPr lang="es-ES_tradnl" i="1" noProof="0" dirty="0">
                <a:sym typeface="Calibri"/>
              </a:rPr>
              <a:t>El trabajo en el ámbito de la protección de </a:t>
            </a:r>
            <a:r>
              <a:rPr lang="es-ES_tradnl" i="1" noProof="0" dirty="0">
                <a:sym typeface="Century Gothic"/>
              </a:rPr>
              <a:t>la infancia </a:t>
            </a:r>
            <a:r>
              <a:rPr lang="es-ES_tradnl" i="1" noProof="0" dirty="0">
                <a:sym typeface="Calibri"/>
              </a:rPr>
              <a:t>no es nada fácil. Es muy probable q</a:t>
            </a:r>
            <a:r>
              <a:rPr lang="es-ES_tradnl" i="1" noProof="0" dirty="0"/>
              <a:t>ue los asistentes sociales </a:t>
            </a:r>
            <a:r>
              <a:rPr lang="es-ES_tradnl" i="1" noProof="0" dirty="0">
                <a:sym typeface="Calibri"/>
              </a:rPr>
              <a:t>requieran de tiempo para desarrollar sus competencias y habilidades a lo largo de su carrera. </a:t>
            </a:r>
          </a:p>
          <a:p>
            <a:r>
              <a:rPr lang="es-ES_tradnl" i="1" noProof="0" dirty="0">
                <a:sym typeface="Calibri"/>
              </a:rPr>
              <a:t>Los/as asistentes sociales </a:t>
            </a:r>
            <a:r>
              <a:rPr lang="es-ES_tradnl" i="1" noProof="0" dirty="0"/>
              <a:t>deben tener tiempo y espacio para reflexionar y preguntarse:</a:t>
            </a:r>
          </a:p>
          <a:p>
            <a:pPr lvl="1"/>
            <a:r>
              <a:rPr lang="es-ES_tradnl" i="1" noProof="0" dirty="0"/>
              <a:t>Qué están haciendo bien</a:t>
            </a:r>
          </a:p>
          <a:p>
            <a:pPr lvl="1"/>
            <a:r>
              <a:rPr lang="es-ES_tradnl" i="1" noProof="0" dirty="0"/>
              <a:t>Qué podrían mejorar</a:t>
            </a:r>
          </a:p>
          <a:p>
            <a:pPr lvl="1"/>
            <a:r>
              <a:rPr lang="es-ES_tradnl" i="1" noProof="0" dirty="0"/>
              <a:t>En qué áreas quisieran mejorar o en cuáles requieren más apoyo</a:t>
            </a:r>
          </a:p>
          <a:p>
            <a:r>
              <a:rPr lang="es-ES_tradnl" i="1" noProof="0" dirty="0"/>
              <a:t>Gracias a las labores de supervisión, los/as asistentes sociales pueden desarrollar y reflexionar sobre sus conocimientos, habilidades y actitudes.</a:t>
            </a:r>
          </a:p>
          <a:p>
            <a:r>
              <a:rPr lang="es-ES_tradnl" noProof="0" dirty="0">
                <a:sym typeface="Calibri"/>
              </a:rPr>
              <a:t>Presente el contenido de la diapositiva.</a:t>
            </a: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FFD65EC-312B-299B-3088-1949BCEE4E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DE7FEAC-C442-6C9F-1AF0-8F91521D136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430952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ACTIVIDAD INDIVIDUAL (5 minutos)</a:t>
            </a:r>
          </a:p>
          <a:p>
            <a:r>
              <a:rPr lang="es-ES_tradnl" noProof="0" dirty="0">
                <a:sym typeface="Arial"/>
              </a:rPr>
              <a:t>Guíe a los participantes a la </a:t>
            </a:r>
            <a:r>
              <a:rPr lang="es-ES_tradnl" b="1" noProof="0" dirty="0">
                <a:sym typeface="Arial"/>
              </a:rPr>
              <a:t>página 40 del Cuaderno de ejercicios: Objetivos de aprendizaje</a:t>
            </a:r>
          </a:p>
          <a:p>
            <a:r>
              <a:rPr lang="es-ES_tradnl" i="1" noProof="0" dirty="0">
                <a:sym typeface="Arial"/>
              </a:rPr>
              <a:t>Ahora nos dedicaremos a repasar los objetivos de aprendizaje (Consultar la </a:t>
            </a:r>
            <a:r>
              <a:rPr lang="es-ES_tradnl" b="1" i="1" noProof="0" dirty="0">
                <a:sym typeface="Arial"/>
              </a:rPr>
              <a:t>página 23 del</a:t>
            </a:r>
            <a:r>
              <a:rPr lang="es-ES_tradnl" i="1" noProof="0" dirty="0">
                <a:sym typeface="Arial"/>
              </a:rPr>
              <a:t> </a:t>
            </a:r>
            <a:r>
              <a:rPr lang="es-ES_tradnl" b="1" i="1" noProof="0" dirty="0">
                <a:sym typeface="Arial"/>
              </a:rPr>
              <a:t>Cuaderno de ejercicios</a:t>
            </a:r>
            <a:r>
              <a:rPr lang="es-ES_tradnl" i="1" noProof="0" dirty="0">
                <a:sym typeface="Arial"/>
              </a:rPr>
              <a:t>) y a reflexionar sobre los logros alcanzados al final de esta formación. </a:t>
            </a:r>
          </a:p>
          <a:p>
            <a:r>
              <a:rPr lang="es-ES_tradnl" i="1" noProof="0" dirty="0">
                <a:sym typeface="Arial"/>
              </a:rPr>
              <a:t>Es posible que para alcanzar todos los objetivos de aprendizaje necesitemos más información, más apoyo del supervisor o más tiempo para poner en práctica lo aprendido.</a:t>
            </a:r>
          </a:p>
          <a:p>
            <a:r>
              <a:rPr lang="es-ES_tradnl" i="1" noProof="0" dirty="0">
                <a:sym typeface="Arial"/>
              </a:rPr>
              <a:t>Piensen en la formación y respondan a las preguntas sobre los objetivos de aprendizaje en su cuaderno de ejercicios. 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0" noProof="0" dirty="0">
                <a:sym typeface="Arial"/>
              </a:rPr>
              <a:t>Dé a los participantes 5 minutos para reflexionar.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s-ES_tradnl" noProof="0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s-ES_tradnl" b="1" noProof="0" dirty="0">
                <a:sym typeface="Arial"/>
              </a:rPr>
              <a:t>DEBATE GENERAL (5 minutos)</a:t>
            </a:r>
          </a:p>
          <a:p>
            <a:r>
              <a:rPr lang="es-ES_tradnl" i="1" noProof="0" dirty="0">
                <a:sym typeface="Arial"/>
              </a:rPr>
              <a:t>¿Alguien quiere compartir sus reflexiones?</a:t>
            </a:r>
          </a:p>
          <a:p>
            <a:pPr lvl="1"/>
            <a:r>
              <a:rPr lang="es-ES_tradnl" i="1" noProof="0" dirty="0">
                <a:sym typeface="Arial"/>
              </a:rPr>
              <a:t>¿Qué objetivos de aprendizaje requieren que contemos con más información, más tiempo de práctica o más apoyo para alcanzarlos plenamente?</a:t>
            </a:r>
          </a:p>
          <a:p>
            <a:pPr lvl="1"/>
            <a:r>
              <a:rPr lang="es-ES_tradnl" i="1" noProof="0" dirty="0">
                <a:sym typeface="Arial"/>
              </a:rPr>
              <a:t>¿En qué áreas o aspectos de la formación cree que tiene mayor confianza/conocimiento ahora? </a:t>
            </a:r>
          </a:p>
          <a:p>
            <a:pPr lvl="1"/>
            <a:endParaRPr lang="es-ES_tradnl" i="1" noProof="0" dirty="0">
              <a:sym typeface="Arial"/>
            </a:endParaRPr>
          </a:p>
          <a:p>
            <a:pPr marL="0" indent="0">
              <a:buNone/>
            </a:pPr>
            <a:r>
              <a:rPr lang="es-ES_tradnl" b="1" noProof="0" dirty="0">
                <a:sym typeface="Arial"/>
              </a:rPr>
              <a:t>ACTIVIDAD INDIVIDUAL (5 minutos)</a:t>
            </a:r>
          </a:p>
          <a:p>
            <a:r>
              <a:rPr lang="es-ES_tradnl" noProof="0" dirty="0">
                <a:sym typeface="Arial"/>
              </a:rPr>
              <a:t>Continúe en la </a:t>
            </a:r>
            <a:r>
              <a:rPr lang="es-ES_tradnl" b="1" noProof="0" dirty="0">
                <a:sym typeface="Arial"/>
              </a:rPr>
              <a:t>página 40 del Cuaderno de ejercicios: Reflexión</a:t>
            </a:r>
          </a:p>
          <a:p>
            <a:r>
              <a:rPr lang="es-ES_tradnl" i="1" noProof="0" dirty="0">
                <a:sym typeface="Arial"/>
              </a:rPr>
              <a:t>¿Qué ha llamado su atención?</a:t>
            </a:r>
          </a:p>
          <a:p>
            <a:r>
              <a:rPr lang="es-ES_tradnl" i="1" noProof="0" dirty="0">
                <a:sym typeface="Arial"/>
              </a:rPr>
              <a:t>¿Qué ha sido difícil?</a:t>
            </a:r>
          </a:p>
          <a:p>
            <a:r>
              <a:rPr lang="es-ES_tradnl" i="1" noProof="0" dirty="0">
                <a:sym typeface="Arial"/>
              </a:rPr>
              <a:t>¿Sobre qué le gustaría aprender más?</a:t>
            </a:r>
          </a:p>
          <a:p>
            <a:r>
              <a:rPr lang="es-ES_tradnl" i="0" noProof="0" dirty="0">
                <a:sym typeface="Arial"/>
              </a:rPr>
              <a:t>Dé a los participantes 5 minutos para reflexionar sobre estas preguntas.</a:t>
            </a:r>
          </a:p>
          <a:p>
            <a:endParaRPr lang="es-ES_tradnl" noProof="0" dirty="0">
              <a:sym typeface="Arial"/>
            </a:endParaRPr>
          </a:p>
          <a:p>
            <a:pPr marL="0" indent="0">
              <a:buNone/>
            </a:pPr>
            <a:r>
              <a:rPr lang="es-ES_tradnl" b="1" noProof="0" dirty="0">
                <a:sym typeface="Arial"/>
              </a:rPr>
              <a:t>DEBATE GENERAL (5 minutos)</a:t>
            </a:r>
          </a:p>
          <a:p>
            <a:r>
              <a:rPr lang="es-ES_tradnl" i="1" noProof="0" dirty="0">
                <a:sym typeface="Arial"/>
              </a:rPr>
              <a:t>¿Alguien quiere compartir sus reflexiones?</a:t>
            </a:r>
          </a:p>
          <a:p>
            <a:pPr lvl="1"/>
            <a:r>
              <a:rPr lang="es-ES_tradnl" i="1" noProof="0" dirty="0">
                <a:sym typeface="Arial"/>
              </a:rPr>
              <a:t>¿Algo que hayan aprendido hoy?</a:t>
            </a:r>
          </a:p>
          <a:p>
            <a:pPr lvl="1"/>
            <a:r>
              <a:rPr lang="es-ES_tradnl" i="1" noProof="0" dirty="0">
                <a:sym typeface="Arial"/>
              </a:rPr>
              <a:t>¿Algún tema sobre el que quieran saber más?</a:t>
            </a:r>
          </a:p>
          <a:p>
            <a:r>
              <a:rPr lang="es-ES_tradnl" i="0" noProof="0" dirty="0">
                <a:sym typeface="Arial"/>
              </a:rPr>
              <a:t>Infórmeles cuándo iniciará el siguiente módulo de la formación.</a:t>
            </a:r>
          </a:p>
          <a:p>
            <a:r>
              <a:rPr lang="es-ES_tradnl" i="0" noProof="0" dirty="0">
                <a:sym typeface="Arial"/>
              </a:rPr>
              <a:t>Agradezca a los/as participantes su participación.</a:t>
            </a:r>
            <a:endParaRPr lang="es-ES_tradnl" noProof="0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EDB1B02-EA14-F8C4-58E9-213D010813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CC475AF-017D-43EC-D2E7-FD26BF14131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</a:t>
            </a:r>
          </a:p>
          <a:p>
            <a:r>
              <a:rPr lang="es-ES_tradnl" i="1" noProof="0" dirty="0">
                <a:sym typeface="Helvetica Neue"/>
              </a:rPr>
              <a:t>¿Alguien tiene alguna pregunta o necesita alguna aclaración?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16B51DE-F527-0208-43BB-BDC130541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783399F-D7F2-6A73-2146-4C6EB1AC56E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2 </a:t>
            </a:r>
            <a:br>
              <a:rPr lang="es-ES_tradnl" b="1" noProof="0" dirty="0"/>
            </a:br>
            <a:r>
              <a:rPr lang="es-ES_tradnl" b="1" noProof="0" dirty="0"/>
              <a:t>DURACIÓN: 1h</a:t>
            </a:r>
            <a:endParaRPr lang="es-ES_tradnl" noProof="0" dirty="0"/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El objetivo de esta sesión es profundizar en nuestra comprensión de la gestión de casos de protección de la infancia. 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B1EBC03-8AF0-591F-D52D-C3AD78F9F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B3312C3-0382-677F-2CC8-68B5AF240A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7585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EN PAREJAS (10 minutos) </a:t>
            </a:r>
          </a:p>
          <a:p>
            <a:r>
              <a:rPr lang="es-ES_tradnl" noProof="0" dirty="0"/>
              <a:t>Divida a los participantes en parejas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24 del Cuaderno de ejercicios: Definición de la gestión de casos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Proponer una definición de la gestión de casos de protección de la infancia</a:t>
            </a:r>
          </a:p>
          <a:p>
            <a:pPr lvl="1"/>
            <a:r>
              <a:rPr lang="es-ES_tradnl" i="1" noProof="0" dirty="0"/>
              <a:t>Las tres preguntas en la parte superior les ayudarán a reflexionar sobre los aspectos que deben tener en cuenta en sus definiciones.</a:t>
            </a:r>
          </a:p>
          <a:p>
            <a:r>
              <a:rPr lang="es-ES_tradnl" noProof="0" dirty="0"/>
              <a:t>Dé a los participantes 10 minutos para hacer la actividad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Pida a los voluntarios que compartan su definición y anótela en la pizarra/rotafolio.</a:t>
            </a:r>
          </a:p>
          <a:p>
            <a:r>
              <a:rPr lang="es-ES_tradnl" noProof="0" dirty="0"/>
              <a:t>Rodee con un círculo las siguientes palabras si aparecen en las definiciones que propongan los participantes</a:t>
            </a:r>
          </a:p>
          <a:p>
            <a:pPr lvl="1"/>
            <a:r>
              <a:rPr lang="es-ES_tradnl" noProof="0" dirty="0"/>
              <a:t>Necesidades</a:t>
            </a:r>
          </a:p>
          <a:p>
            <a:pPr lvl="1"/>
            <a:r>
              <a:rPr lang="es-ES_tradnl" noProof="0" dirty="0"/>
              <a:t>Riesgo de protección</a:t>
            </a:r>
          </a:p>
          <a:p>
            <a:pPr lvl="1"/>
            <a:r>
              <a:rPr lang="es-ES_tradnl" noProof="0" dirty="0"/>
              <a:t>Preocupación en materia de protección</a:t>
            </a:r>
          </a:p>
          <a:p>
            <a:pPr lvl="1"/>
            <a:r>
              <a:rPr lang="es-ES_tradnl" noProof="0" dirty="0"/>
              <a:t>Sistemático</a:t>
            </a:r>
          </a:p>
          <a:p>
            <a:pPr lvl="1"/>
            <a:r>
              <a:rPr lang="es-ES_tradnl" noProof="0" dirty="0"/>
              <a:t>Oportuno/a</a:t>
            </a:r>
          </a:p>
          <a:p>
            <a:pPr lvl="1"/>
            <a:r>
              <a:rPr lang="es-ES_tradnl" noProof="0" dirty="0"/>
              <a:t>Apoyo/ayuda </a:t>
            </a:r>
          </a:p>
          <a:p>
            <a:pPr lvl="1"/>
            <a:r>
              <a:rPr lang="es-ES_tradnl" noProof="0" dirty="0"/>
              <a:t>Coordinación</a:t>
            </a:r>
          </a:p>
          <a:p>
            <a:pPr lvl="1"/>
            <a:r>
              <a:rPr lang="es-ES_tradnl" noProof="0" dirty="0"/>
              <a:t>Remisiones</a:t>
            </a:r>
          </a:p>
          <a:p>
            <a:pPr lvl="1"/>
            <a:endParaRPr lang="es-ES_tradnl" noProof="0" dirty="0"/>
          </a:p>
          <a:p>
            <a:pPr lvl="1"/>
            <a:endParaRPr lang="es-ES_tradnl" noProof="0" dirty="0"/>
          </a:p>
          <a:p>
            <a:pPr lvl="1"/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4A136AF-0B18-4AE8-C7BB-9E8003322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2CB1442-1E41-F0D8-B32E-7FAC7407007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2984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 definición de gestión de casos figura en:</a:t>
            </a:r>
          </a:p>
          <a:p>
            <a:pPr lvl="1"/>
            <a:r>
              <a:rPr lang="es-ES_tradnl" i="1" noProof="0" dirty="0"/>
              <a:t>Las normas mínimas de protección de la infancia </a:t>
            </a:r>
          </a:p>
          <a:p>
            <a:pPr lvl="1"/>
            <a:r>
              <a:rPr lang="es-ES_tradnl" i="1" noProof="0" dirty="0"/>
              <a:t>Las directrices interinstitucionales para la protección de la infancia en la acción humanitaria</a:t>
            </a:r>
          </a:p>
          <a:p>
            <a:r>
              <a:rPr lang="es-ES_tradnl" noProof="0" dirty="0"/>
              <a:t>Presente el contenido de la diapositiva</a:t>
            </a:r>
          </a:p>
          <a:p>
            <a:r>
              <a:rPr lang="es-ES_tradnl" noProof="0" dirty="0"/>
              <a:t>Haga referencia a:</a:t>
            </a:r>
          </a:p>
          <a:p>
            <a:pPr lvl="1"/>
            <a:r>
              <a:rPr lang="es-ES_tradnl" noProof="0" dirty="0"/>
              <a:t>Las definiciones propuestas por los participantes en el ejercicio anterior</a:t>
            </a:r>
          </a:p>
          <a:p>
            <a:pPr lvl="1"/>
            <a:r>
              <a:rPr lang="es-ES_tradnl" noProof="0" dirty="0"/>
              <a:t>Las palabras que marcó con un círculo y que también aparecen en la definición interinstitucional</a:t>
            </a:r>
          </a:p>
          <a:p>
            <a:r>
              <a:rPr lang="es-ES_tradnl" i="1" noProof="0" dirty="0"/>
              <a:t>Esto está disponible en </a:t>
            </a:r>
            <a:r>
              <a:rPr lang="es-ES_tradnl" b="1" i="1" noProof="0" dirty="0"/>
              <a:t>la página 25 del Cuaderno de ejercicios: Definiciones</a:t>
            </a:r>
            <a:endParaRPr lang="es-ES_tradnl" i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4EB5D68-1F5C-25C1-6253-47CF5664C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14E7954-73E6-3908-1FC6-52038DFCEFC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621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4030-D6C8-EF5B-E7C9-E41C718F7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D943A-CD8C-D300-C659-F774105FA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C665A-73B9-C804-2DE4-4F09AB0E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73CCB-B292-BE09-0AE4-CC8A7253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C57B-9462-9F8B-8D10-5A4BEFCD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993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2CAE-9311-B6F5-9864-7124EE54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28B49-9FF1-D432-35BC-1573F1F2F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0A7B4-D9B9-0B1D-933E-5FB62F94D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13E7-8CD1-EE89-85E5-398CE66F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499F-0F8E-2649-13CA-1BDE665F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25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10AE78-046D-81C1-32FF-8D7EB2AF5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8CD00-F063-5B8C-1929-3360D64C5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4AC70-BE8B-F0BC-BE99-9EEBC0CD0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40BBE-75D7-8774-EFE5-C99EFFF5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99FB1-E463-2694-9778-C685E3FD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6469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8258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2468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5C4430-545B-43B4-8F97-B99486693A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D558F4F-F02F-4C45-8C27-F7DD99B0F780}"/>
              </a:ext>
            </a:extLst>
          </p:cNvPr>
          <p:cNvSpPr/>
          <p:nvPr userDrawn="1"/>
        </p:nvSpPr>
        <p:spPr>
          <a:xfrm>
            <a:off x="766810" y="6277443"/>
            <a:ext cx="41607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Level 1 Module 2: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Foundations of Case Management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399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6D93-1933-C35B-524F-063A433B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89C65-E993-A225-C17A-8A99B1D73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D55C0-A639-AF05-81C4-98251450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6D330-F870-FBE2-E94A-69D891AC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78CC3-2FCD-FE09-7212-8A69ACE7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9532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21B7-687F-A3C0-3B6F-4089E463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75955-1AE9-48D7-5D78-BC3F74CE2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796F2-37EE-FFD3-8873-1AF92236A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7A190-3C62-4AAD-A046-279F12B6A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5FCAD-583D-2B37-4501-EB87BA12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9416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1BE0-60C8-7A89-436B-6BEE34107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98D3-8ABF-28CA-E405-D8AC5F415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F2E20-002A-25C3-056C-87CF2B563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BF844-92DF-FF55-51F7-68A95C588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206ED-9DC0-8F7E-FAE7-1326F8BFA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B11B8-BF92-F625-932B-EF6CEA2F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4016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37BA-26F1-A3BC-BBF0-4E530D6B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B0509-BC70-0C1A-FB4C-1C8B63BA0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FABA4-3DD1-4C57-8BE7-03EDC9A16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C6786E-C9C1-E8F1-6572-6B8429B87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28ABD4-0AE1-A87B-78B4-8CBB1AE93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E12EF-9DFB-B445-F1B3-50192AA12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4E0CE-3CAE-8967-35AC-E1F02DBA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F18714-73B9-92EA-511C-98BE5962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15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B4958-DCD7-2D38-C5D0-31662410B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186A0-FC7A-A240-83F6-2CA6EA69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04807-CC3F-9B24-E1FC-9B241239A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A25954-8820-2D71-ED82-13AE797C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8767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E883B-DBA4-C1A9-8C21-0723CB308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CABF53-678B-614D-D299-2A68E9D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8174A-0E63-6F63-0ED4-7465940EF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546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8D36-C292-A52C-C981-BB4F01CF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A2FCF-8E76-82EE-30D6-25829B3E7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002AF-9E73-ED0B-051B-5F014F534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BDB82-23AD-5107-191B-C3D1DDE2A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50E2C-AF06-02CB-FAD0-16301B5F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26A7B-74A6-57EE-8E2B-D85F20DE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1311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8834-633B-55AA-505E-967858A3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D6863-9F88-C56F-0533-C4E72C91F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3DCEA-A461-FBBD-0525-1E668AA27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BBFF7-8D0C-18DA-743C-A847709E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9498D-0846-44B8-92FD-6D2BDEF2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1E74F-EE47-4B1C-C6A4-6DAC7286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811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EFC601-0C44-2DE7-700E-D5FABF492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Haga clic para editar el estilo del título principal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C6A06-F621-DC02-55CC-E13A21D6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editar los estilos de texto maestro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E7FA-220E-1B0D-4B5C-FBA222E98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6F06-430C-4051-8C0E-2543CB371EC4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C3CB3-8D57-86AD-1D8C-4E91ABF386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7E79E-B088-0BAE-35D4-2A8769C99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9733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047366-B7C4-7B45-4C43-E9BDE7B8064B}"/>
              </a:ext>
            </a:extLst>
          </p:cNvPr>
          <p:cNvSpPr txBox="1"/>
          <p:nvPr/>
        </p:nvSpPr>
        <p:spPr>
          <a:xfrm>
            <a:off x="851850" y="1347228"/>
            <a:ext cx="618172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5"/>
                </a:solidFill>
                <a:latin typeface="Garamond" panose="02020404030301010803" pitchFamily="18" charset="0"/>
              </a:rPr>
              <a:t>Fundamentos de la gestión de casos</a:t>
            </a:r>
          </a:p>
          <a:p>
            <a:endParaRPr lang="es-ES_tradnl" sz="2800" b="1" spc="300" dirty="0">
              <a:solidFill>
                <a:schemeClr val="accent5"/>
              </a:solidFill>
              <a:latin typeface="Garamond" panose="02020404030301010803" pitchFamily="18" charset="0"/>
            </a:endParaRPr>
          </a:p>
          <a:p>
            <a:r>
              <a:rPr lang="es-ES_tradnl" sz="2800" b="1" spc="300" dirty="0">
                <a:solidFill>
                  <a:schemeClr val="accent5"/>
                </a:solidFill>
                <a:latin typeface="Garamond" panose="02020404030301010803" pitchFamily="18" charset="0"/>
              </a:rPr>
              <a:t>NIVEL 1 MÓDULO 2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BA6E971-DD8A-9150-CE04-0170ABD555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593" y="4258960"/>
            <a:ext cx="2405008" cy="923462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57EFDEF-3F29-8981-91CB-842F06EC40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06" y="4360601"/>
            <a:ext cx="2405009" cy="685884"/>
          </a:xfrm>
          <a:prstGeom prst="rect">
            <a:avLst/>
          </a:prstGeom>
        </p:spPr>
      </p:pic>
      <p:sp>
        <p:nvSpPr>
          <p:cNvPr id="9" name="Hexagon 8">
            <a:extLst>
              <a:ext uri="{FF2B5EF4-FFF2-40B4-BE49-F238E27FC236}">
                <a16:creationId xmlns:a16="http://schemas.microsoft.com/office/drawing/2014/main" id="{E10CB048-1124-886B-7438-1440466CF507}"/>
              </a:ext>
            </a:extLst>
          </p:cNvPr>
          <p:cNvSpPr/>
          <p:nvPr/>
        </p:nvSpPr>
        <p:spPr>
          <a:xfrm rot="1782986">
            <a:off x="6629402" y="1583539"/>
            <a:ext cx="4510404" cy="388826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38B6B8-8E0E-F998-0B34-FED0A3A808A4}"/>
              </a:ext>
            </a:extLst>
          </p:cNvPr>
          <p:cNvGrpSpPr/>
          <p:nvPr/>
        </p:nvGrpSpPr>
        <p:grpSpPr>
          <a:xfrm>
            <a:off x="7780788" y="2521399"/>
            <a:ext cx="2249477" cy="1958968"/>
            <a:chOff x="7499908" y="5144366"/>
            <a:chExt cx="702781" cy="580838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C4E94A9-589F-7065-B65C-51BBE4CD5E38}"/>
                </a:ext>
              </a:extLst>
            </p:cNvPr>
            <p:cNvGrpSpPr/>
            <p:nvPr/>
          </p:nvGrpSpPr>
          <p:grpSpPr>
            <a:xfrm>
              <a:off x="7499908" y="5144366"/>
              <a:ext cx="702781" cy="580838"/>
              <a:chOff x="5957706" y="3325646"/>
              <a:chExt cx="2611796" cy="1892062"/>
            </a:xfrm>
            <a:solidFill>
              <a:schemeClr val="bg1"/>
            </a:solidFill>
          </p:grpSpPr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6028A717-9C3B-7768-762E-95D5F9A56100}"/>
                  </a:ext>
                </a:extLst>
              </p:cNvPr>
              <p:cNvSpPr/>
              <p:nvPr/>
            </p:nvSpPr>
            <p:spPr>
              <a:xfrm>
                <a:off x="5957706" y="3547504"/>
                <a:ext cx="2611796" cy="167020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>
                  <a:solidFill>
                    <a:schemeClr val="bg1"/>
                  </a:solidFill>
                  <a:latin typeface="Helvetica Neue"/>
                </a:endParaRPr>
              </a:p>
            </p:txBody>
          </p:sp>
          <p:sp>
            <p:nvSpPr>
              <p:cNvPr id="23" name="Rectangle: Top Corners Rounded 22">
                <a:extLst>
                  <a:ext uri="{FF2B5EF4-FFF2-40B4-BE49-F238E27FC236}">
                    <a16:creationId xmlns:a16="http://schemas.microsoft.com/office/drawing/2014/main" id="{CEED9CE8-90F7-E096-0F10-E0145E569B32}"/>
                  </a:ext>
                </a:extLst>
              </p:cNvPr>
              <p:cNvSpPr/>
              <p:nvPr/>
            </p:nvSpPr>
            <p:spPr>
              <a:xfrm>
                <a:off x="5957706" y="3325646"/>
                <a:ext cx="538650" cy="515820"/>
              </a:xfrm>
              <a:prstGeom prst="round2Same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ound Same Side Corner Rectangle 35">
              <a:extLst>
                <a:ext uri="{FF2B5EF4-FFF2-40B4-BE49-F238E27FC236}">
                  <a16:creationId xmlns:a16="http://schemas.microsoft.com/office/drawing/2014/main" id="{BB8CAB86-650A-26FC-61DF-0E486DA3522B}"/>
                </a:ext>
              </a:extLst>
            </p:cNvPr>
            <p:cNvSpPr/>
            <p:nvPr/>
          </p:nvSpPr>
          <p:spPr>
            <a:xfrm>
              <a:off x="7761324" y="5516290"/>
              <a:ext cx="180932" cy="13431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2B2D1F-DE45-ECF5-3DF8-881A4843A67D}"/>
                </a:ext>
              </a:extLst>
            </p:cNvPr>
            <p:cNvSpPr/>
            <p:nvPr/>
          </p:nvSpPr>
          <p:spPr>
            <a:xfrm>
              <a:off x="7759987" y="5302716"/>
              <a:ext cx="189842" cy="18226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3613698-B9C6-09B0-298E-21400F50E026}"/>
              </a:ext>
            </a:extLst>
          </p:cNvPr>
          <p:cNvSpPr/>
          <p:nvPr/>
        </p:nvSpPr>
        <p:spPr>
          <a:xfrm>
            <a:off x="3485322" y="1913599"/>
            <a:ext cx="7702457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_tradnl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Identificar a los menores y las familias que enfrentan problemas de protección de la infancia en contextos humanitarios y responder a </a:t>
            </a: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 </a:t>
            </a:r>
            <a:r>
              <a:rPr lang="es-ES_tradnl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necesidades mediante un proceso individualizado de gestión de casos que debe ofrecerles apoyo de forma directa e individualizada y contacto con los proveedores de servicios relevantes</a:t>
            </a: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  <a:endParaRPr lang="es-ES_tradnl" sz="2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Norma 18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B6E15D-96AF-ECF8-7ECE-0939B143B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750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F01C76C-2E0D-9340-049A-BA2C58A93A9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24FA065-4AA7-DF86-796E-F2B2E1BF4EB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0B12D88-9E0B-F7FF-E2A3-98D10C373342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791EFD1-988B-BAF1-286D-DC88AA5CFDD6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00E30D8-9F7B-12B2-6B1D-17718790743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65231D8-3384-DA68-930B-269926ADDECD}"/>
              </a:ext>
            </a:extLst>
          </p:cNvPr>
          <p:cNvSpPr txBox="1"/>
          <p:nvPr/>
        </p:nvSpPr>
        <p:spPr>
          <a:xfrm>
            <a:off x="4240593" y="5066958"/>
            <a:ext cx="69471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</p:spTree>
    <p:extLst>
      <p:ext uri="{BB962C8B-B14F-4D97-AF65-F5344CB8AC3E}">
        <p14:creationId xmlns:p14="http://schemas.microsoft.com/office/powerpoint/2010/main" val="2077005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CC09-146E-00CA-228B-DE758124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Definición de la gestión de casos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576140B-B234-8704-BFA9-276A429A5B9D}"/>
              </a:ext>
            </a:extLst>
          </p:cNvPr>
          <p:cNvGrpSpPr/>
          <p:nvPr/>
        </p:nvGrpSpPr>
        <p:grpSpPr>
          <a:xfrm>
            <a:off x="4572200" y="2225545"/>
            <a:ext cx="6781600" cy="3166054"/>
            <a:chOff x="3335671" y="1906181"/>
            <a:chExt cx="8182438" cy="3820048"/>
          </a:xfrm>
        </p:grpSpPr>
        <p:sp>
          <p:nvSpPr>
            <p:cNvPr id="38" name="Arrow: Down 37">
              <a:extLst>
                <a:ext uri="{FF2B5EF4-FFF2-40B4-BE49-F238E27FC236}">
                  <a16:creationId xmlns:a16="http://schemas.microsoft.com/office/drawing/2014/main" id="{9DCA68FF-3BA9-97D2-190C-24A593D05415}"/>
                </a:ext>
              </a:extLst>
            </p:cNvPr>
            <p:cNvSpPr/>
            <p:nvPr/>
          </p:nvSpPr>
          <p:spPr>
            <a:xfrm>
              <a:off x="3851631" y="1909156"/>
              <a:ext cx="1028699" cy="1519844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400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334CADF5-FFE1-4FFF-515E-A747F4A67CF2}"/>
                </a:ext>
              </a:extLst>
            </p:cNvPr>
            <p:cNvSpPr/>
            <p:nvPr/>
          </p:nvSpPr>
          <p:spPr>
            <a:xfrm rot="10800000">
              <a:off x="3851633" y="4170590"/>
              <a:ext cx="1028698" cy="1519843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40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16E9440-42CC-F829-50F5-A0FB6D966630}"/>
                </a:ext>
              </a:extLst>
            </p:cNvPr>
            <p:cNvSpPr txBox="1"/>
            <p:nvPr/>
          </p:nvSpPr>
          <p:spPr>
            <a:xfrm>
              <a:off x="3335671" y="2098236"/>
              <a:ext cx="723900" cy="936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4400">
                  <a:solidFill>
                    <a:schemeClr val="bg1">
                      <a:lumMod val="75000"/>
                    </a:schemeClr>
                  </a:solidFill>
                  <a:latin typeface="Berlin Sans FB" panose="020E0602020502020306" pitchFamily="34" charset="0"/>
                </a:rPr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436F233-B466-6303-0B0B-80F53EF311DF}"/>
                </a:ext>
              </a:extLst>
            </p:cNvPr>
            <p:cNvSpPr txBox="1"/>
            <p:nvPr/>
          </p:nvSpPr>
          <p:spPr>
            <a:xfrm>
              <a:off x="3335671" y="4507298"/>
              <a:ext cx="723900" cy="936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4400">
                  <a:solidFill>
                    <a:schemeClr val="bg1">
                      <a:lumMod val="75000"/>
                    </a:schemeClr>
                  </a:solidFill>
                  <a:latin typeface="Berlin Sans FB" panose="020E0602020502020306" pitchFamily="34" charset="0"/>
                </a:rPr>
                <a:t>-</a:t>
              </a: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7701BA31-FBAD-6272-E131-098410BF7CC0}"/>
                </a:ext>
              </a:extLst>
            </p:cNvPr>
            <p:cNvSpPr/>
            <p:nvPr/>
          </p:nvSpPr>
          <p:spPr>
            <a:xfrm>
              <a:off x="3540326" y="3665995"/>
              <a:ext cx="7977783" cy="36613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bg1"/>
                </a:solidFill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2CFC014-76C0-E4B8-BBAF-E6FBED31CFD8}"/>
                </a:ext>
              </a:extLst>
            </p:cNvPr>
            <p:cNvGrpSpPr/>
            <p:nvPr/>
          </p:nvGrpSpPr>
          <p:grpSpPr>
            <a:xfrm>
              <a:off x="5182484" y="4377092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ADF7FF8-C3A3-952C-08C3-195FF95A0911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Parallelogram 44">
                <a:extLst>
                  <a:ext uri="{FF2B5EF4-FFF2-40B4-BE49-F238E27FC236}">
                    <a16:creationId xmlns:a16="http://schemas.microsoft.com/office/drawing/2014/main" id="{00998506-AD28-8047-B99E-65D7A01D6F4B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  <p:sp>
            <p:nvSpPr>
              <p:cNvPr id="46" name="Parallelogram 45">
                <a:extLst>
                  <a:ext uri="{FF2B5EF4-FFF2-40B4-BE49-F238E27FC236}">
                    <a16:creationId xmlns:a16="http://schemas.microsoft.com/office/drawing/2014/main" id="{E3C665FB-A6C5-3841-2190-CE02DCB34E8E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3E018D3-3ADB-F838-F372-65AE1555EDDD}"/>
                </a:ext>
              </a:extLst>
            </p:cNvPr>
            <p:cNvGrpSpPr/>
            <p:nvPr/>
          </p:nvGrpSpPr>
          <p:grpSpPr>
            <a:xfrm>
              <a:off x="8583849" y="4353499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F46E9B7A-470D-61A8-D52A-ABC12F8AD027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Parallelogram 48">
                <a:extLst>
                  <a:ext uri="{FF2B5EF4-FFF2-40B4-BE49-F238E27FC236}">
                    <a16:creationId xmlns:a16="http://schemas.microsoft.com/office/drawing/2014/main" id="{2AF98161-216C-0273-ED62-EB77B0D16D1C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  <p:sp>
            <p:nvSpPr>
              <p:cNvPr id="50" name="Parallelogram 49">
                <a:extLst>
                  <a:ext uri="{FF2B5EF4-FFF2-40B4-BE49-F238E27FC236}">
                    <a16:creationId xmlns:a16="http://schemas.microsoft.com/office/drawing/2014/main" id="{1593E8E1-962B-9DFD-DA7F-CD4A6D7D4C6D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EB02198-1F0C-60D4-4529-EA93B16D46C8}"/>
                </a:ext>
              </a:extLst>
            </p:cNvPr>
            <p:cNvSpPr txBox="1"/>
            <p:nvPr/>
          </p:nvSpPr>
          <p:spPr>
            <a:xfrm>
              <a:off x="5350143" y="4918848"/>
              <a:ext cx="2005010" cy="374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Fortalezas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3B95AF0-05FB-1D86-B2A0-8A14F12220D3}"/>
                </a:ext>
              </a:extLst>
            </p:cNvPr>
            <p:cNvSpPr txBox="1"/>
            <p:nvPr/>
          </p:nvSpPr>
          <p:spPr>
            <a:xfrm>
              <a:off x="8787368" y="4820828"/>
              <a:ext cx="2005010" cy="371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Atención y apoyo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3F1CA9C-4593-A354-B306-0E6430035823}"/>
                </a:ext>
              </a:extLst>
            </p:cNvPr>
            <p:cNvGrpSpPr/>
            <p:nvPr/>
          </p:nvGrpSpPr>
          <p:grpSpPr>
            <a:xfrm>
              <a:off x="5182484" y="1929774"/>
              <a:ext cx="2934260" cy="1349137"/>
              <a:chOff x="2799225" y="1528989"/>
              <a:chExt cx="4843224" cy="991572"/>
            </a:xfrm>
            <a:solidFill>
              <a:schemeClr val="accent2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E291B214-229A-BC6E-F319-E837925BEE20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C33A7CA3-3853-736B-CCAD-8006F9C38AB2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  <p:sp>
            <p:nvSpPr>
              <p:cNvPr id="56" name="Parallelogram 55">
                <a:extLst>
                  <a:ext uri="{FF2B5EF4-FFF2-40B4-BE49-F238E27FC236}">
                    <a16:creationId xmlns:a16="http://schemas.microsoft.com/office/drawing/2014/main" id="{4C2611C0-680D-6D03-05F4-BC7F59889F21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B1A7556-34C7-7AD8-DC05-001942D4AFA7}"/>
                </a:ext>
              </a:extLst>
            </p:cNvPr>
            <p:cNvGrpSpPr/>
            <p:nvPr/>
          </p:nvGrpSpPr>
          <p:grpSpPr>
            <a:xfrm>
              <a:off x="8583849" y="1906181"/>
              <a:ext cx="2934260" cy="1349137"/>
              <a:chOff x="2799225" y="1528989"/>
              <a:chExt cx="4843224" cy="991572"/>
            </a:xfrm>
            <a:solidFill>
              <a:schemeClr val="accent1"/>
            </a:solidFill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7B19858-4983-D686-47C9-68CAD2B5FBE2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Parallelogram 58">
                <a:extLst>
                  <a:ext uri="{FF2B5EF4-FFF2-40B4-BE49-F238E27FC236}">
                    <a16:creationId xmlns:a16="http://schemas.microsoft.com/office/drawing/2014/main" id="{740BAFAB-02FC-D01D-737E-DF9035FC9BD9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  <p:sp>
            <p:nvSpPr>
              <p:cNvPr id="60" name="Parallelogram 59">
                <a:extLst>
                  <a:ext uri="{FF2B5EF4-FFF2-40B4-BE49-F238E27FC236}">
                    <a16:creationId xmlns:a16="http://schemas.microsoft.com/office/drawing/2014/main" id="{A5116F5D-BB0E-219A-4ABB-295F4A3CF26E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sz="1400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100A6F8-8C95-640A-EF7B-70B76D824119}"/>
                </a:ext>
              </a:extLst>
            </p:cNvPr>
            <p:cNvSpPr txBox="1"/>
            <p:nvPr/>
          </p:nvSpPr>
          <p:spPr>
            <a:xfrm>
              <a:off x="5350143" y="2253720"/>
              <a:ext cx="2005010" cy="8912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Problemas de protección de la infancia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D7A505B-B8B8-A241-A9F6-0C737F991F96}"/>
                </a:ext>
              </a:extLst>
            </p:cNvPr>
            <p:cNvSpPr txBox="1"/>
            <p:nvPr/>
          </p:nvSpPr>
          <p:spPr>
            <a:xfrm>
              <a:off x="8787367" y="2503084"/>
              <a:ext cx="2005010" cy="374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Vulnerabilidades</a:t>
              </a:r>
            </a:p>
          </p:txBody>
        </p:sp>
      </p:grp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A0F309B-2E2D-81FC-F4AC-6E2090175C35}"/>
              </a:ext>
            </a:extLst>
          </p:cNvPr>
          <p:cNvSpPr/>
          <p:nvPr/>
        </p:nvSpPr>
        <p:spPr>
          <a:xfrm>
            <a:off x="760303" y="2051137"/>
            <a:ext cx="3388791" cy="35693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¿Quién debe recibir gestión de casos?</a:t>
            </a:r>
          </a:p>
          <a:p>
            <a:pPr marL="92075"/>
            <a:endParaRPr lang="es-ES_tradnl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85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Menores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s-ES_tradn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familias) que enfrenten problemas en materia de  protección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infancia</a:t>
            </a:r>
          </a:p>
          <a:p>
            <a:pPr marL="45085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Menores en riesgo de sufrir daños</a:t>
            </a:r>
          </a:p>
        </p:txBody>
      </p:sp>
    </p:spTree>
    <p:extLst>
      <p:ext uri="{BB962C8B-B14F-4D97-AF65-F5344CB8AC3E}">
        <p14:creationId xmlns:p14="http://schemas.microsoft.com/office/powerpoint/2010/main" val="107866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72">
            <a:extLst>
              <a:ext uri="{FF2B5EF4-FFF2-40B4-BE49-F238E27FC236}">
                <a16:creationId xmlns:a16="http://schemas.microsoft.com/office/drawing/2014/main" id="{24C8499A-8A09-E27A-1C63-63CE22E59292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034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/>
              <a:t>¿Se trata de un caso de protección de la infancia?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E943774-2224-1FC1-0FD6-AE4C805633A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5133B185-2F64-7E6F-84CC-57C9EB5D428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95CCDA0-CAFD-1696-060E-8B4962D3E43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4B36773-2DA5-EACE-A3A6-199BBE8C9FC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26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65735B-ABBA-8E4B-3EF2-D33ACD12336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39B5F21-F5DC-451C-FDDD-6C2D70A0DFC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966C7496-96CE-7D11-EB8F-6C165FDFD5C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A76A350-465E-8086-CC76-57E4FB97BFD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FF5C216-F8C5-933B-6AFC-80A1F839C63B}"/>
              </a:ext>
            </a:extLst>
          </p:cNvPr>
          <p:cNvGrpSpPr/>
          <p:nvPr/>
        </p:nvGrpSpPr>
        <p:grpSpPr>
          <a:xfrm>
            <a:off x="3792806" y="1681552"/>
            <a:ext cx="4606388" cy="4011496"/>
            <a:chOff x="5957706" y="3325646"/>
            <a:chExt cx="2611796" cy="1892062"/>
          </a:xfrm>
          <a:solidFill>
            <a:schemeClr val="accent5"/>
          </a:solidFill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3C4F298C-61CD-247D-A5B6-A844BE2E0547}"/>
                </a:ext>
              </a:extLst>
            </p:cNvPr>
            <p:cNvSpPr/>
            <p:nvPr/>
          </p:nvSpPr>
          <p:spPr>
            <a:xfrm>
              <a:off x="5957706" y="3547504"/>
              <a:ext cx="2611796" cy="167020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400">
                <a:solidFill>
                  <a:schemeClr val="bg1"/>
                </a:solidFill>
                <a:latin typeface="Helvetica Neue"/>
              </a:endParaRPr>
            </a:p>
          </p:txBody>
        </p:sp>
        <p:sp>
          <p:nvSpPr>
            <p:cNvPr id="42" name="Rectangle: Top Corners Rounded 41">
              <a:extLst>
                <a:ext uri="{FF2B5EF4-FFF2-40B4-BE49-F238E27FC236}">
                  <a16:creationId xmlns:a16="http://schemas.microsoft.com/office/drawing/2014/main" id="{9A0C3E46-BD49-EDA3-E984-CFB461B878C9}"/>
                </a:ext>
              </a:extLst>
            </p:cNvPr>
            <p:cNvSpPr/>
            <p:nvPr/>
          </p:nvSpPr>
          <p:spPr>
            <a:xfrm>
              <a:off x="5957706" y="3325646"/>
              <a:ext cx="538650" cy="515820"/>
            </a:xfrm>
            <a:prstGeom prst="round2Same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993C47-FC90-FA0E-A7DC-5E0985B323AE}"/>
              </a:ext>
            </a:extLst>
          </p:cNvPr>
          <p:cNvGrpSpPr/>
          <p:nvPr/>
        </p:nvGrpSpPr>
        <p:grpSpPr>
          <a:xfrm>
            <a:off x="4767140" y="3009913"/>
            <a:ext cx="2287905" cy="1970390"/>
            <a:chOff x="4416926" y="1952645"/>
            <a:chExt cx="1178615" cy="1015047"/>
          </a:xfrm>
          <a:solidFill>
            <a:schemeClr val="bg1"/>
          </a:solidFill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E6FDB31B-8B4D-7F36-2E37-C06C9B7498EF}"/>
                </a:ext>
              </a:extLst>
            </p:cNvPr>
            <p:cNvSpPr/>
            <p:nvPr/>
          </p:nvSpPr>
          <p:spPr>
            <a:xfrm rot="20570022">
              <a:off x="4447704" y="2313235"/>
              <a:ext cx="155800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54FB890-F3B0-2DB0-1F50-1060201B41DF}"/>
                </a:ext>
              </a:extLst>
            </p:cNvPr>
            <p:cNvSpPr/>
            <p:nvPr/>
          </p:nvSpPr>
          <p:spPr>
            <a:xfrm rot="734835">
              <a:off x="4416926" y="2065608"/>
              <a:ext cx="152465" cy="38589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2596B7A-BECD-3D8B-0578-8D424E413570}"/>
                </a:ext>
              </a:extLst>
            </p:cNvPr>
            <p:cNvSpPr/>
            <p:nvPr/>
          </p:nvSpPr>
          <p:spPr>
            <a:xfrm rot="21032989">
              <a:off x="4615614" y="2373582"/>
              <a:ext cx="149730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2" name="Flowchart: Manual Input 21">
              <a:extLst>
                <a:ext uri="{FF2B5EF4-FFF2-40B4-BE49-F238E27FC236}">
                  <a16:creationId xmlns:a16="http://schemas.microsoft.com/office/drawing/2014/main" id="{C2540BDA-3038-4CF4-46E6-DC8226095269}"/>
                </a:ext>
              </a:extLst>
            </p:cNvPr>
            <p:cNvSpPr/>
            <p:nvPr/>
          </p:nvSpPr>
          <p:spPr>
            <a:xfrm rot="4370022" flipH="1">
              <a:off x="4566067" y="2612552"/>
              <a:ext cx="197560" cy="305529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AC2407DA-6CB4-D6A2-728E-A74539326986}"/>
                </a:ext>
              </a:extLst>
            </p:cNvPr>
            <p:cNvSpPr/>
            <p:nvPr/>
          </p:nvSpPr>
          <p:spPr>
            <a:xfrm rot="1076057" flipH="1">
              <a:off x="5400700" y="2349090"/>
              <a:ext cx="161053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0BC3F7EB-7745-4091-AB1C-BA51351204B1}"/>
                </a:ext>
              </a:extLst>
            </p:cNvPr>
            <p:cNvSpPr/>
            <p:nvPr/>
          </p:nvSpPr>
          <p:spPr>
            <a:xfrm rot="20911244" flipH="1">
              <a:off x="5437935" y="2101053"/>
              <a:ext cx="157606" cy="3982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BE6221DC-0072-F43A-38CA-A3922F88B3F6}"/>
                </a:ext>
              </a:extLst>
            </p:cNvPr>
            <p:cNvSpPr/>
            <p:nvPr/>
          </p:nvSpPr>
          <p:spPr>
            <a:xfrm rot="613090" flipH="1">
              <a:off x="5233983" y="2403167"/>
              <a:ext cx="154779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Flowchart: Manual Input 25">
              <a:extLst>
                <a:ext uri="{FF2B5EF4-FFF2-40B4-BE49-F238E27FC236}">
                  <a16:creationId xmlns:a16="http://schemas.microsoft.com/office/drawing/2014/main" id="{CB9C2AB9-1450-A0C6-9604-69F87D6B24E9}"/>
                </a:ext>
              </a:extLst>
            </p:cNvPr>
            <p:cNvSpPr/>
            <p:nvPr/>
          </p:nvSpPr>
          <p:spPr>
            <a:xfrm rot="17276057">
              <a:off x="5238172" y="2640595"/>
              <a:ext cx="197560" cy="315831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ound Same Side Corner Rectangle 21">
              <a:extLst>
                <a:ext uri="{FF2B5EF4-FFF2-40B4-BE49-F238E27FC236}">
                  <a16:creationId xmlns:a16="http://schemas.microsoft.com/office/drawing/2014/main" id="{6D919A45-2F47-2033-0A82-2ECBE5635D59}"/>
                </a:ext>
              </a:extLst>
            </p:cNvPr>
            <p:cNvSpPr/>
            <p:nvPr/>
          </p:nvSpPr>
          <p:spPr>
            <a:xfrm>
              <a:off x="4880503" y="2250894"/>
              <a:ext cx="251673" cy="26754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40CA574-DF90-1706-7E29-FF7532F88143}"/>
                </a:ext>
              </a:extLst>
            </p:cNvPr>
            <p:cNvSpPr/>
            <p:nvPr/>
          </p:nvSpPr>
          <p:spPr>
            <a:xfrm>
              <a:off x="4878636" y="1952645"/>
              <a:ext cx="254533" cy="2545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9783B33-546F-550E-4210-8904E59C0E5D}"/>
                </a:ext>
              </a:extLst>
            </p:cNvPr>
            <p:cNvSpPr/>
            <p:nvPr/>
          </p:nvSpPr>
          <p:spPr>
            <a:xfrm>
              <a:off x="4538838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566A259-45F0-2CB6-445A-535EA4A26FEE}"/>
                </a:ext>
              </a:extLst>
            </p:cNvPr>
            <p:cNvSpPr/>
            <p:nvPr/>
          </p:nvSpPr>
          <p:spPr>
            <a:xfrm>
              <a:off x="5217172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pic>
        <p:nvPicPr>
          <p:cNvPr id="44" name="Graphic 43" descr="Question Mark with solid fill">
            <a:extLst>
              <a:ext uri="{FF2B5EF4-FFF2-40B4-BE49-F238E27FC236}">
                <a16:creationId xmlns:a16="http://schemas.microsoft.com/office/drawing/2014/main" id="{58D874DE-D0C2-AB92-CE64-70B7E4958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94035" y="2668249"/>
            <a:ext cx="835759" cy="835759"/>
          </a:xfrm>
          <a:prstGeom prst="rect">
            <a:avLst/>
          </a:prstGeom>
        </p:spPr>
      </p:pic>
      <p:sp>
        <p:nvSpPr>
          <p:cNvPr id="45" name="Google Shape;114;p9">
            <a:extLst>
              <a:ext uri="{FF2B5EF4-FFF2-40B4-BE49-F238E27FC236}">
                <a16:creationId xmlns:a16="http://schemas.microsoft.com/office/drawing/2014/main" id="{9AFFA73D-E742-F564-E78F-377E52CBC608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10 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23D0F7E-83A2-D26B-EC53-71F2CF19C339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1FE2E21-8999-4A38-7DCB-7A64E052003B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8D155A4-DD65-DE30-3F01-E64405AF5444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7813E9-BC93-BB23-E07C-24EA1415F3B2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5CCC988-4AA5-0216-9FE2-12C60F33B386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068137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1340314-1FB0-3123-374A-CD8B0CA64B62}"/>
              </a:ext>
            </a:extLst>
          </p:cNvPr>
          <p:cNvSpPr/>
          <p:nvPr/>
        </p:nvSpPr>
        <p:spPr>
          <a:xfrm>
            <a:off x="5524643" y="1611947"/>
            <a:ext cx="6097514" cy="42627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FD38A28-C10D-2164-BE80-03D49A308626}"/>
              </a:ext>
            </a:extLst>
          </p:cNvPr>
          <p:cNvSpPr/>
          <p:nvPr/>
        </p:nvSpPr>
        <p:spPr>
          <a:xfrm>
            <a:off x="1066020" y="1611947"/>
            <a:ext cx="3880202" cy="42627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/>
              <a:t>¿Se trata de un caso de protección de la infancia?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2BC61B-39CF-4430-9BD3-3722CCED7395}"/>
              </a:ext>
            </a:extLst>
          </p:cNvPr>
          <p:cNvSpPr txBox="1"/>
          <p:nvPr/>
        </p:nvSpPr>
        <p:spPr>
          <a:xfrm>
            <a:off x="1548087" y="2096472"/>
            <a:ext cx="2961283" cy="24622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spcAft>
                <a:spcPts val="800"/>
              </a:spcAft>
            </a:pPr>
            <a:r>
              <a:rPr lang="es-ES_tradnl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Ellie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tiene 7 años y es feliz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viviendo 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su padre y su madrastra, y acaba de entrar al colegio. Se lleva bien con otros niños y está sana y feliz.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732985-FACE-449B-B123-D40BCE4F5D2C}"/>
              </a:ext>
            </a:extLst>
          </p:cNvPr>
          <p:cNvGrpSpPr/>
          <p:nvPr/>
        </p:nvGrpSpPr>
        <p:grpSpPr>
          <a:xfrm>
            <a:off x="5328476" y="2096472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F9A4F08E-11D2-4DDB-A428-005D1475F890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0" name="Round Same Side Corner Rectangle 46">
              <a:extLst>
                <a:ext uri="{FF2B5EF4-FFF2-40B4-BE49-F238E27FC236}">
                  <a16:creationId xmlns:a16="http://schemas.microsoft.com/office/drawing/2014/main" id="{0720AB87-6A62-481E-92A5-FB44746FCA3B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53C8082-D250-4AC4-92E5-7A69F6647C02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F1FFF69-59A1-2A84-A3E9-0E2C0CBCCDF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EEEFF447-DDB0-C153-62B1-8EF4417D7B3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B062E16-0BA9-4618-2976-9E15A3CF75A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1FB1C3-BEA0-19F0-3529-C48F6809430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26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209525-290C-FC94-A543-629C0059BA6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3537517-DC67-EF79-57EB-79266DE2511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8B1F6B26-EE92-3AA9-68CB-71395F13091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F3DFFE-6F64-423E-0A85-1E9C9D6AEB77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12937A4-0AF2-45D0-B173-2A0FEC7FD978}"/>
              </a:ext>
            </a:extLst>
          </p:cNvPr>
          <p:cNvSpPr txBox="1"/>
          <p:nvPr/>
        </p:nvSpPr>
        <p:spPr>
          <a:xfrm>
            <a:off x="5983802" y="2096472"/>
            <a:ext cx="5369998" cy="36471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800"/>
              </a:spcAft>
            </a:pPr>
            <a:r>
              <a:rPr lang="es-ES_tradnl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Frida tiene 8 años y pertenece a una comunidad minoritaria que es discriminada en </a:t>
            </a:r>
            <a:r>
              <a:rPr lang="es-ES_tradnl" sz="2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 </a:t>
            </a:r>
            <a:r>
              <a:rPr lang="es-ES_tradnl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país. A las personas de su comunidad se les niegan derechos como la obtención de documentos y el registro de nacimiento. </a:t>
            </a:r>
            <a:r>
              <a:rPr lang="es-ES_tradnl" sz="2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gente de su comunidad no tiene las mismas oportunidades, por ejemplo, para encontrar trabajo. </a:t>
            </a:r>
            <a:r>
              <a:rPr lang="es-ES_tradnl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Frida es feliz, pero su comunidad es pobre y muchas familias tienen dificultades </a:t>
            </a:r>
            <a:r>
              <a:rPr lang="es-ES_tradnl" sz="2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pagar la educación de sus hijos.</a:t>
            </a:r>
            <a:endParaRPr lang="es-ES_tradnl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0F865B6-6504-BA05-DB85-C3A05CA43F31}"/>
              </a:ext>
            </a:extLst>
          </p:cNvPr>
          <p:cNvGrpSpPr/>
          <p:nvPr/>
        </p:nvGrpSpPr>
        <p:grpSpPr>
          <a:xfrm>
            <a:off x="838200" y="2096472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7554B1AE-D045-19FA-93E8-0A7DD4F1400C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ound Same Side Corner Rectangle 46">
              <a:extLst>
                <a:ext uri="{FF2B5EF4-FFF2-40B4-BE49-F238E27FC236}">
                  <a16:creationId xmlns:a16="http://schemas.microsoft.com/office/drawing/2014/main" id="{B170D1B2-CA57-2AFF-CED3-DDFAAE2E600B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60DB4CF-D686-D802-FA62-C88EBBF96E6A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1220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82AFC96-00F9-9759-7743-C9E1337DA739}"/>
              </a:ext>
            </a:extLst>
          </p:cNvPr>
          <p:cNvSpPr/>
          <p:nvPr/>
        </p:nvSpPr>
        <p:spPr>
          <a:xfrm>
            <a:off x="5310411" y="1718268"/>
            <a:ext cx="6197195" cy="40623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CAABD22-CF3E-E2A9-B12D-D0BC1059AFF7}"/>
              </a:ext>
            </a:extLst>
          </p:cNvPr>
          <p:cNvSpPr/>
          <p:nvPr/>
        </p:nvSpPr>
        <p:spPr>
          <a:xfrm>
            <a:off x="1066020" y="1718268"/>
            <a:ext cx="3330616" cy="40623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/>
              <a:t>¿Se trata de un caso de protección de la infancia?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D6C19A-366A-4D9B-9C54-81EB40AD118C}"/>
              </a:ext>
            </a:extLst>
          </p:cNvPr>
          <p:cNvSpPr txBox="1"/>
          <p:nvPr/>
        </p:nvSpPr>
        <p:spPr>
          <a:xfrm>
            <a:off x="1582060" y="2242431"/>
            <a:ext cx="2566825" cy="28007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800"/>
              </a:spcAft>
            </a:pP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 tiene 14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años y vive con su tío y dos amigos de su tío (adultos). Sara duerme en la misma habitación con su tío y los dos hombres.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D18DC5C-A5E5-4AA2-9537-44372FC4B735}"/>
              </a:ext>
            </a:extLst>
          </p:cNvPr>
          <p:cNvGrpSpPr/>
          <p:nvPr/>
        </p:nvGrpSpPr>
        <p:grpSpPr>
          <a:xfrm>
            <a:off x="884345" y="2242431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44" name="Trapezoid 43">
              <a:extLst>
                <a:ext uri="{FF2B5EF4-FFF2-40B4-BE49-F238E27FC236}">
                  <a16:creationId xmlns:a16="http://schemas.microsoft.com/office/drawing/2014/main" id="{197BC99D-21FA-4A7A-9DCC-6AD348232185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5" name="Round Same Side Corner Rectangle 46">
              <a:extLst>
                <a:ext uri="{FF2B5EF4-FFF2-40B4-BE49-F238E27FC236}">
                  <a16:creationId xmlns:a16="http://schemas.microsoft.com/office/drawing/2014/main" id="{A640D261-1959-4A38-8F67-DB02285A7807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101DB9B-16C5-4C55-B155-0CAADC350D66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233AB09-2B4C-4E9B-976E-4DF023E12EAD}"/>
              </a:ext>
            </a:extLst>
          </p:cNvPr>
          <p:cNvGrpSpPr/>
          <p:nvPr/>
        </p:nvGrpSpPr>
        <p:grpSpPr>
          <a:xfrm>
            <a:off x="5113687" y="2202793"/>
            <a:ext cx="324376" cy="728028"/>
            <a:chOff x="5960196" y="3632825"/>
            <a:chExt cx="324376" cy="728028"/>
          </a:xfrm>
          <a:solidFill>
            <a:schemeClr val="accent5"/>
          </a:solidFill>
        </p:grpSpPr>
        <p:sp>
          <p:nvSpPr>
            <p:cNvPr id="48" name="Round Same Side Corner Rectangle 46">
              <a:extLst>
                <a:ext uri="{FF2B5EF4-FFF2-40B4-BE49-F238E27FC236}">
                  <a16:creationId xmlns:a16="http://schemas.microsoft.com/office/drawing/2014/main" id="{B809C6AC-3B38-4C6B-BA57-6623BA05A0C4}"/>
                </a:ext>
              </a:extLst>
            </p:cNvPr>
            <p:cNvSpPr/>
            <p:nvPr/>
          </p:nvSpPr>
          <p:spPr>
            <a:xfrm>
              <a:off x="5962575" y="4012912"/>
              <a:ext cx="320731" cy="34794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6D25AE9-C30A-4F9F-9B2F-991E9452394B}"/>
                </a:ext>
              </a:extLst>
            </p:cNvPr>
            <p:cNvSpPr/>
            <p:nvPr/>
          </p:nvSpPr>
          <p:spPr>
            <a:xfrm>
              <a:off x="5960196" y="3632825"/>
              <a:ext cx="324376" cy="3243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ound Same Side Corner Rectangle 46">
              <a:extLst>
                <a:ext uri="{FF2B5EF4-FFF2-40B4-BE49-F238E27FC236}">
                  <a16:creationId xmlns:a16="http://schemas.microsoft.com/office/drawing/2014/main" id="{12925BE9-5D0B-48F5-BDB3-3B0BE67F46B0}"/>
                </a:ext>
              </a:extLst>
            </p:cNvPr>
            <p:cNvSpPr/>
            <p:nvPr/>
          </p:nvSpPr>
          <p:spPr>
            <a:xfrm>
              <a:off x="6087847" y="4201939"/>
              <a:ext cx="69074" cy="1589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12DA9A8-487B-A43F-A7CA-F01EC2317E7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67735C7C-9489-015B-6997-549DB797B14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E28BDAB-C14C-D7FF-FF48-107576911BD9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AADB5A-3C8F-BD07-862B-EC7807B1308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26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567B29B-25AC-D9CB-F4BD-7EA2F66BBCB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F48E466-00B9-0547-B2B2-956F22206A0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85E9A633-555A-CA07-4398-6493D7EF33A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D9F296E-8D85-F086-343E-71069142A77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694BAFF-83C7-B6B4-7042-F794109DC918}"/>
              </a:ext>
            </a:extLst>
          </p:cNvPr>
          <p:cNvSpPr txBox="1"/>
          <p:nvPr/>
        </p:nvSpPr>
        <p:spPr>
          <a:xfrm>
            <a:off x="5680138" y="2242431"/>
            <a:ext cx="5717948" cy="31393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spcAft>
                <a:spcPts val="800"/>
              </a:spcAft>
            </a:pP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David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 14 años y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lleva tres años viviendo solo en la ciudad. Su familia lo envió a buscar trabajo. Al principio, David vivía y mendigaba en la calle, pero ahora trabaja en una fábrica de chatarra donde clasifica distintos tipos de metal. Le pagan muy poco, ya que el dueño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fábrica también le proporciona un lugar para dormir por el que le cobra un alquiler semanal. </a:t>
            </a:r>
            <a:endParaRPr lang="es-ES_tradnl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928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6677197" y="3596257"/>
            <a:ext cx="31713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La gestión de casos se dirige a menores en situación de riesgo o que han sufrido violencia, maltrato, abandono y/o explotación.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2165961" y="3596257"/>
            <a:ext cx="3526299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La gestión de casos es una forma de organizar y estructurar la ayuda para atender las necesidades de cada menor (y su familia).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3403331" y="20981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7737111" y="20981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6644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B3665FB-1390-613C-2F27-BF63EE29CD6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>
                <a:solidFill>
                  <a:schemeClr val="bg1"/>
                </a:solidFill>
                <a:latin typeface="Garamond"/>
              </a:rPr>
              <a:t>SESIÓN 3</a:t>
            </a:r>
          </a:p>
          <a:p>
            <a:br>
              <a:rPr lang="es-ES_tradnl" b="1">
                <a:solidFill>
                  <a:schemeClr val="bg1"/>
                </a:solidFill>
                <a:latin typeface="Garamond"/>
              </a:rPr>
            </a:br>
            <a:r>
              <a:rPr lang="es-ES_tradnl" sz="5400" b="1">
                <a:solidFill>
                  <a:schemeClr val="bg1"/>
                </a:solidFill>
                <a:latin typeface="Garamond"/>
              </a:rPr>
              <a:t>¿Cómo abordar la gestión de casos y cuál es el proceso?</a:t>
            </a:r>
          </a:p>
        </p:txBody>
      </p:sp>
    </p:spTree>
    <p:extLst>
      <p:ext uri="{BB962C8B-B14F-4D97-AF65-F5344CB8AC3E}">
        <p14:creationId xmlns:p14="http://schemas.microsoft.com/office/powerpoint/2010/main" val="2709112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F370-1D46-8B2B-8E85-E8E5F8F6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¿Cómo debe ser el enfoque en la gestión de casos?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A6A2F2-70E8-A729-8B71-D7077F5AC475}"/>
              </a:ext>
            </a:extLst>
          </p:cNvPr>
          <p:cNvSpPr txBox="1"/>
          <p:nvPr/>
        </p:nvSpPr>
        <p:spPr>
          <a:xfrm>
            <a:off x="7795823" y="3766964"/>
            <a:ext cx="3958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CENTRARSE EN LAS FORTALEZAS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 proceso debe enfocarse en los puntos fuertes y los recursos disponibles e intentar aprovecharlos al máximo, es decir, trabajar a partir de lo que se tiene y funciona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3DA409-375F-4FAB-9BA4-EB3B49C800F2}"/>
              </a:ext>
            </a:extLst>
          </p:cNvPr>
          <p:cNvSpPr txBox="1"/>
          <p:nvPr/>
        </p:nvSpPr>
        <p:spPr>
          <a:xfrm>
            <a:off x="3977078" y="3769165"/>
            <a:ext cx="36546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EMPODERAR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Debe buscar que el menor, la madre/el padre o su cuidador se sientan más fuertes, más seguros de sí mismos, y más capaces de asumir el control y reclamar sus derechos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86DACA-0580-0A16-B245-BB7320D0D4C9}"/>
              </a:ext>
            </a:extLst>
          </p:cNvPr>
          <p:cNvSpPr txBox="1"/>
          <p:nvPr/>
        </p:nvSpPr>
        <p:spPr>
          <a:xfrm>
            <a:off x="380877" y="3766972"/>
            <a:ext cx="34320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SER PARTICIPATIVO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Debe permitir que el menor exprese sus opiniones con seguridad y libertad. Debe tomar en serio sus opiniones e involucrarlo en la toma de decisiones</a:t>
            </a:r>
          </a:p>
        </p:txBody>
      </p:sp>
      <p:grpSp>
        <p:nvGrpSpPr>
          <p:cNvPr id="25" name="Google Shape;314;p4">
            <a:extLst>
              <a:ext uri="{FF2B5EF4-FFF2-40B4-BE49-F238E27FC236}">
                <a16:creationId xmlns:a16="http://schemas.microsoft.com/office/drawing/2014/main" id="{5EC292E5-BD28-4B96-1511-AFB36E3F3DFD}"/>
              </a:ext>
            </a:extLst>
          </p:cNvPr>
          <p:cNvGrpSpPr/>
          <p:nvPr/>
        </p:nvGrpSpPr>
        <p:grpSpPr>
          <a:xfrm>
            <a:off x="2081898" y="1694389"/>
            <a:ext cx="1413544" cy="1734611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26" name="Google Shape;315;p4">
              <a:extLst>
                <a:ext uri="{FF2B5EF4-FFF2-40B4-BE49-F238E27FC236}">
                  <a16:creationId xmlns:a16="http://schemas.microsoft.com/office/drawing/2014/main" id="{F633B8A6-47B7-070F-2274-BC1B16C40AC5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317;p4">
              <a:extLst>
                <a:ext uri="{FF2B5EF4-FFF2-40B4-BE49-F238E27FC236}">
                  <a16:creationId xmlns:a16="http://schemas.microsoft.com/office/drawing/2014/main" id="{45C4CE10-A8B7-C076-30B2-7EDA411A688B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319;p4">
              <a:extLst>
                <a:ext uri="{FF2B5EF4-FFF2-40B4-BE49-F238E27FC236}">
                  <a16:creationId xmlns:a16="http://schemas.microsoft.com/office/drawing/2014/main" id="{7D99957F-8E05-87D6-0104-E6057903BA05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321;p4">
              <a:extLst>
                <a:ext uri="{FF2B5EF4-FFF2-40B4-BE49-F238E27FC236}">
                  <a16:creationId xmlns:a16="http://schemas.microsoft.com/office/drawing/2014/main" id="{B523608A-964B-9A2C-05C9-0EDA727F8040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E0A2325-2056-448E-CFC6-4F44ECB20289}"/>
              </a:ext>
            </a:extLst>
          </p:cNvPr>
          <p:cNvGrpSpPr/>
          <p:nvPr/>
        </p:nvGrpSpPr>
        <p:grpSpPr>
          <a:xfrm>
            <a:off x="5373478" y="1751449"/>
            <a:ext cx="1284847" cy="1680599"/>
            <a:chOff x="5829305" y="1798389"/>
            <a:chExt cx="1035970" cy="1355064"/>
          </a:xfrm>
        </p:grpSpPr>
        <p:sp>
          <p:nvSpPr>
            <p:cNvPr id="32" name="Google Shape;317;p4">
              <a:extLst>
                <a:ext uri="{FF2B5EF4-FFF2-40B4-BE49-F238E27FC236}">
                  <a16:creationId xmlns:a16="http://schemas.microsoft.com/office/drawing/2014/main" id="{85FEA285-A183-73D3-7998-A66E263C1C9A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E8CF5D0-664A-37C5-143D-EA007CB836D7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35" name="Google Shape;317;p4">
                <a:extLst>
                  <a:ext uri="{FF2B5EF4-FFF2-40B4-BE49-F238E27FC236}">
                    <a16:creationId xmlns:a16="http://schemas.microsoft.com/office/drawing/2014/main" id="{96953706-4D9A-DB8A-A1DC-453711212FFB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97A3EDB6-E5BC-EE52-DCC3-03E4752FD7B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5;p4">
                <a:extLst>
                  <a:ext uri="{FF2B5EF4-FFF2-40B4-BE49-F238E27FC236}">
                    <a16:creationId xmlns:a16="http://schemas.microsoft.com/office/drawing/2014/main" id="{F615060E-DEF7-BBF5-5A5E-67F1AC705277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A8AD56B-5B59-8010-3212-9BD83930F022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44" name="Google Shape;317;p4">
                <a:extLst>
                  <a:ext uri="{FF2B5EF4-FFF2-40B4-BE49-F238E27FC236}">
                    <a16:creationId xmlns:a16="http://schemas.microsoft.com/office/drawing/2014/main" id="{3DED6398-EE96-FA97-CE25-2F53218A3EB7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317;p4">
                <a:extLst>
                  <a:ext uri="{FF2B5EF4-FFF2-40B4-BE49-F238E27FC236}">
                    <a16:creationId xmlns:a16="http://schemas.microsoft.com/office/drawing/2014/main" id="{38ADE07D-3D02-885C-E4B5-70977D0679C9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315;p4">
                <a:extLst>
                  <a:ext uri="{FF2B5EF4-FFF2-40B4-BE49-F238E27FC236}">
                    <a16:creationId xmlns:a16="http://schemas.microsoft.com/office/drawing/2014/main" id="{3E539EA0-69B3-6792-EEB8-DF897A08867E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75439A1-16B6-1831-1A5F-B13BDE9B0F1F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8EE5B98-4BD6-1EEE-BB7C-A9331A33045C}"/>
              </a:ext>
            </a:extLst>
          </p:cNvPr>
          <p:cNvGrpSpPr/>
          <p:nvPr/>
        </p:nvGrpSpPr>
        <p:grpSpPr>
          <a:xfrm>
            <a:off x="9026870" y="1751447"/>
            <a:ext cx="1454637" cy="1680600"/>
            <a:chOff x="9384099" y="1576976"/>
            <a:chExt cx="1454637" cy="1680600"/>
          </a:xfrm>
        </p:grpSpPr>
        <p:sp>
          <p:nvSpPr>
            <p:cNvPr id="51" name="Google Shape;317;p4">
              <a:extLst>
                <a:ext uri="{FF2B5EF4-FFF2-40B4-BE49-F238E27FC236}">
                  <a16:creationId xmlns:a16="http://schemas.microsoft.com/office/drawing/2014/main" id="{BA41EBD9-8F0A-82B1-E0EA-E5CF4DA2F7F1}"/>
                </a:ext>
              </a:extLst>
            </p:cNvPr>
            <p:cNvSpPr/>
            <p:nvPr/>
          </p:nvSpPr>
          <p:spPr>
            <a:xfrm>
              <a:off x="9729259" y="2307245"/>
              <a:ext cx="626501" cy="950331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5202123-BD76-D8F1-A83B-AD86D9016B50}"/>
                </a:ext>
              </a:extLst>
            </p:cNvPr>
            <p:cNvGrpSpPr/>
            <p:nvPr/>
          </p:nvGrpSpPr>
          <p:grpSpPr>
            <a:xfrm rot="2437245" flipV="1">
              <a:off x="10251017" y="1980924"/>
              <a:ext cx="587719" cy="616815"/>
              <a:chOff x="6184300" y="2716572"/>
              <a:chExt cx="1061611" cy="1078691"/>
            </a:xfrm>
          </p:grpSpPr>
          <p:sp>
            <p:nvSpPr>
              <p:cNvPr id="58" name="Google Shape;317;p4">
                <a:extLst>
                  <a:ext uri="{FF2B5EF4-FFF2-40B4-BE49-F238E27FC236}">
                    <a16:creationId xmlns:a16="http://schemas.microsoft.com/office/drawing/2014/main" id="{069B69FF-C4C0-B031-86ED-80DC7DAE76CD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317;p4">
                <a:extLst>
                  <a:ext uri="{FF2B5EF4-FFF2-40B4-BE49-F238E27FC236}">
                    <a16:creationId xmlns:a16="http://schemas.microsoft.com/office/drawing/2014/main" id="{92F5CA27-8881-DC30-DC90-6A4CFD4D66CE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315;p4">
                <a:extLst>
                  <a:ext uri="{FF2B5EF4-FFF2-40B4-BE49-F238E27FC236}">
                    <a16:creationId xmlns:a16="http://schemas.microsoft.com/office/drawing/2014/main" id="{62BFDC6C-762F-BE06-92D7-7656D4B1B725}"/>
                  </a:ext>
                </a:extLst>
              </p:cNvPr>
              <p:cNvSpPr/>
              <p:nvPr/>
            </p:nvSpPr>
            <p:spPr>
              <a:xfrm>
                <a:off x="6416140" y="3498546"/>
                <a:ext cx="289198" cy="296717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23CCAAC-45FB-A811-A187-E1CFB0F98AD4}"/>
                </a:ext>
              </a:extLst>
            </p:cNvPr>
            <p:cNvSpPr/>
            <p:nvPr/>
          </p:nvSpPr>
          <p:spPr>
            <a:xfrm>
              <a:off x="9714634" y="1576976"/>
              <a:ext cx="630316" cy="63031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7DCC6CB-B727-FA3E-DFBD-9C4BCDEEC09E}"/>
                </a:ext>
              </a:extLst>
            </p:cNvPr>
            <p:cNvGrpSpPr/>
            <p:nvPr/>
          </p:nvGrpSpPr>
          <p:grpSpPr>
            <a:xfrm flipH="1">
              <a:off x="9384099" y="1979160"/>
              <a:ext cx="612817" cy="597115"/>
              <a:chOff x="8358398" y="1979160"/>
              <a:chExt cx="610052" cy="597115"/>
            </a:xfrm>
          </p:grpSpPr>
          <p:sp>
            <p:nvSpPr>
              <p:cNvPr id="62" name="Google Shape;317;p4">
                <a:extLst>
                  <a:ext uri="{FF2B5EF4-FFF2-40B4-BE49-F238E27FC236}">
                    <a16:creationId xmlns:a16="http://schemas.microsoft.com/office/drawing/2014/main" id="{64C35867-B34D-2695-8D6A-6D0253588E5B}"/>
                  </a:ext>
                </a:extLst>
              </p:cNvPr>
              <p:cNvSpPr/>
              <p:nvPr/>
            </p:nvSpPr>
            <p:spPr>
              <a:xfrm rot="5926033" flipV="1">
                <a:off x="8547399" y="2149974"/>
                <a:ext cx="209718" cy="587719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317;p4">
                <a:extLst>
                  <a:ext uri="{FF2B5EF4-FFF2-40B4-BE49-F238E27FC236}">
                    <a16:creationId xmlns:a16="http://schemas.microsoft.com/office/drawing/2014/main" id="{D4FB7B7C-B7D8-8AEB-AE1C-B8713F38E9F8}"/>
                  </a:ext>
                </a:extLst>
              </p:cNvPr>
              <p:cNvSpPr/>
              <p:nvPr/>
            </p:nvSpPr>
            <p:spPr>
              <a:xfrm rot="10879593" flipV="1">
                <a:off x="8788676" y="2182532"/>
                <a:ext cx="179774" cy="393743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315;p4">
                <a:extLst>
                  <a:ext uri="{FF2B5EF4-FFF2-40B4-BE49-F238E27FC236}">
                    <a16:creationId xmlns:a16="http://schemas.microsoft.com/office/drawing/2014/main" id="{5571EE65-60C6-A3C4-D6FB-63F4DFB96468}"/>
                  </a:ext>
                </a:extLst>
              </p:cNvPr>
              <p:cNvSpPr/>
              <p:nvPr/>
            </p:nvSpPr>
            <p:spPr>
              <a:xfrm rot="2437245" flipV="1">
                <a:off x="8785418" y="1979160"/>
                <a:ext cx="160103" cy="16966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198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F50F9213-157F-DC2D-3DC7-0D145E1B2C32}"/>
              </a:ext>
            </a:extLst>
          </p:cNvPr>
          <p:cNvSpPr/>
          <p:nvPr/>
        </p:nvSpPr>
        <p:spPr>
          <a:xfrm>
            <a:off x="838200" y="1678119"/>
            <a:ext cx="6153150" cy="3993381"/>
          </a:xfrm>
          <a:prstGeom prst="homePlate">
            <a:avLst>
              <a:gd name="adj" fmla="val 22332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5F695-E5D2-2986-32AA-C8829C68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Cómo promover la participación activa del menor</a:t>
            </a:r>
          </a:p>
        </p:txBody>
      </p:sp>
      <p:grpSp>
        <p:nvGrpSpPr>
          <p:cNvPr id="9" name="Google Shape;314;p4">
            <a:extLst>
              <a:ext uri="{FF2B5EF4-FFF2-40B4-BE49-F238E27FC236}">
                <a16:creationId xmlns:a16="http://schemas.microsoft.com/office/drawing/2014/main" id="{A95F0007-360E-AD52-DEEE-E3DCFABE322E}"/>
              </a:ext>
            </a:extLst>
          </p:cNvPr>
          <p:cNvGrpSpPr/>
          <p:nvPr/>
        </p:nvGrpSpPr>
        <p:grpSpPr>
          <a:xfrm>
            <a:off x="8163416" y="2176482"/>
            <a:ext cx="2004894" cy="2460279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10" name="Google Shape;315;p4">
              <a:extLst>
                <a:ext uri="{FF2B5EF4-FFF2-40B4-BE49-F238E27FC236}">
                  <a16:creationId xmlns:a16="http://schemas.microsoft.com/office/drawing/2014/main" id="{76DE4E89-0AC0-C33B-7BA6-752EFBFED6B1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317;p4">
              <a:extLst>
                <a:ext uri="{FF2B5EF4-FFF2-40B4-BE49-F238E27FC236}">
                  <a16:creationId xmlns:a16="http://schemas.microsoft.com/office/drawing/2014/main" id="{BCEB20CA-C8AB-2A7A-F09D-D11402DF29C9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19;p4">
              <a:extLst>
                <a:ext uri="{FF2B5EF4-FFF2-40B4-BE49-F238E27FC236}">
                  <a16:creationId xmlns:a16="http://schemas.microsoft.com/office/drawing/2014/main" id="{2BCD83A8-E4BB-69F3-1FB7-14603C1A22CC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1;p4">
              <a:extLst>
                <a:ext uri="{FF2B5EF4-FFF2-40B4-BE49-F238E27FC236}">
                  <a16:creationId xmlns:a16="http://schemas.microsoft.com/office/drawing/2014/main" id="{047D746D-CF54-A344-FDFA-E5ECC234C8A0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29FFF11-E903-7C22-9AB2-1904CF84032D}"/>
              </a:ext>
            </a:extLst>
          </p:cNvPr>
          <p:cNvSpPr txBox="1"/>
          <p:nvPr/>
        </p:nvSpPr>
        <p:spPr>
          <a:xfrm>
            <a:off x="6640545" y="5090753"/>
            <a:ext cx="42653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ENFOQUE PARTICIPATIVO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8905F-D39D-5269-5EA5-72124824A00B}"/>
              </a:ext>
            </a:extLst>
          </p:cNvPr>
          <p:cNvSpPr txBox="1"/>
          <p:nvPr/>
        </p:nvSpPr>
        <p:spPr>
          <a:xfrm>
            <a:off x="1190133" y="2253461"/>
            <a:ext cx="54504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sz="2200" b="1" dirty="0">
                <a:latin typeface="Arial" panose="020B0604020202020204" pitchFamily="34" charset="0"/>
                <a:cs typeface="Arial" panose="020B0604020202020204" pitchFamily="34" charset="0"/>
              </a:rPr>
              <a:t>Establecer un entorno adecuado</a:t>
            </a:r>
          </a:p>
          <a:p>
            <a:pPr marL="457200" indent="-457200">
              <a:buFont typeface="+mj-lt"/>
              <a:buAutoNum type="arabicPeriod"/>
            </a:pPr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Seguro</a:t>
            </a: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Privado</a:t>
            </a: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Tranquilo</a:t>
            </a: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De fácil acceso </a:t>
            </a: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Amigable</a:t>
            </a:r>
          </a:p>
          <a:p>
            <a:pPr marL="895350" indent="-342900">
              <a:buFont typeface="Wingdings" panose="05000000000000000000" pitchFamily="2" charset="2"/>
              <a:buChar char="ü"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Cómodo</a:t>
            </a:r>
          </a:p>
          <a:p>
            <a:pPr marL="457200" indent="-457200">
              <a:buAutoNum type="arabicPeriod"/>
            </a:pPr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374009E5-4936-430A-46E9-43E4B4457E5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>
                <a:solidFill>
                  <a:schemeClr val="bg1"/>
                </a:solidFill>
                <a:latin typeface="Garamond"/>
              </a:rPr>
              <a:t>SESIÓN 1</a:t>
            </a:r>
          </a:p>
          <a:p>
            <a:br>
              <a:rPr lang="es-ES_tradnl" b="1">
                <a:solidFill>
                  <a:schemeClr val="bg1"/>
                </a:solidFill>
                <a:latin typeface="Garamond"/>
              </a:rPr>
            </a:br>
            <a:r>
              <a:rPr lang="es-ES_tradnl" sz="5400" b="1">
                <a:solidFill>
                  <a:schemeClr val="bg1"/>
                </a:solidFill>
                <a:latin typeface="Garamond"/>
              </a:rPr>
              <a:t>Inicio del módulo</a:t>
            </a:r>
          </a:p>
        </p:txBody>
      </p:sp>
    </p:spTree>
    <p:extLst>
      <p:ext uri="{BB962C8B-B14F-4D97-AF65-F5344CB8AC3E}">
        <p14:creationId xmlns:p14="http://schemas.microsoft.com/office/powerpoint/2010/main" val="20187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376B7D4C-9218-AEC7-F2CD-0360C6E1F19E}"/>
              </a:ext>
            </a:extLst>
          </p:cNvPr>
          <p:cNvSpPr/>
          <p:nvPr/>
        </p:nvSpPr>
        <p:spPr>
          <a:xfrm>
            <a:off x="838200" y="1678119"/>
            <a:ext cx="6153150" cy="3993381"/>
          </a:xfrm>
          <a:prstGeom prst="homePlate">
            <a:avLst>
              <a:gd name="adj" fmla="val 22332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5F695-E5D2-2986-32AA-C8829C68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Cómo promover la participación activa del menor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68AB56-6BB1-38D2-63CF-0A41C89B1670}"/>
              </a:ext>
            </a:extLst>
          </p:cNvPr>
          <p:cNvSpPr txBox="1"/>
          <p:nvPr/>
        </p:nvSpPr>
        <p:spPr>
          <a:xfrm>
            <a:off x="1782972" y="2335981"/>
            <a:ext cx="41328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Participación voluntaria</a:t>
            </a:r>
            <a:b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Acorde a la edad</a:t>
            </a:r>
            <a:b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Con garantías</a:t>
            </a:r>
            <a:b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Informativo</a:t>
            </a:r>
          </a:p>
        </p:txBody>
      </p:sp>
      <p:grpSp>
        <p:nvGrpSpPr>
          <p:cNvPr id="8" name="Google Shape;314;p4">
            <a:extLst>
              <a:ext uri="{FF2B5EF4-FFF2-40B4-BE49-F238E27FC236}">
                <a16:creationId xmlns:a16="http://schemas.microsoft.com/office/drawing/2014/main" id="{AB493F27-20FD-5D61-F141-2A838F3CF9F8}"/>
              </a:ext>
            </a:extLst>
          </p:cNvPr>
          <p:cNvGrpSpPr/>
          <p:nvPr/>
        </p:nvGrpSpPr>
        <p:grpSpPr>
          <a:xfrm>
            <a:off x="8163416" y="2176482"/>
            <a:ext cx="2004894" cy="2460279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11" name="Google Shape;315;p4">
              <a:extLst>
                <a:ext uri="{FF2B5EF4-FFF2-40B4-BE49-F238E27FC236}">
                  <a16:creationId xmlns:a16="http://schemas.microsoft.com/office/drawing/2014/main" id="{F52A3EC0-4B71-D6B6-BBCE-8840B5FA71F7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317;p4">
              <a:extLst>
                <a:ext uri="{FF2B5EF4-FFF2-40B4-BE49-F238E27FC236}">
                  <a16:creationId xmlns:a16="http://schemas.microsoft.com/office/drawing/2014/main" id="{D0FD48B9-28EE-2B9E-99A9-C6C8C0E22C96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19;p4">
              <a:extLst>
                <a:ext uri="{FF2B5EF4-FFF2-40B4-BE49-F238E27FC236}">
                  <a16:creationId xmlns:a16="http://schemas.microsoft.com/office/drawing/2014/main" id="{B954E037-09A0-6DFA-DF56-F9D6EABFD364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321;p4">
              <a:extLst>
                <a:ext uri="{FF2B5EF4-FFF2-40B4-BE49-F238E27FC236}">
                  <a16:creationId xmlns:a16="http://schemas.microsoft.com/office/drawing/2014/main" id="{E0831A37-C940-B378-A98F-3A8081DE7951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352C884-A47E-08D2-F1F2-93683781F351}"/>
              </a:ext>
            </a:extLst>
          </p:cNvPr>
          <p:cNvSpPr txBox="1"/>
          <p:nvPr/>
        </p:nvSpPr>
        <p:spPr>
          <a:xfrm>
            <a:off x="6730785" y="5066840"/>
            <a:ext cx="40848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ENFOQUE PARTICIPATIVO</a:t>
            </a:r>
          </a:p>
          <a:p>
            <a:pPr algn="ctr"/>
            <a:endParaRPr lang="es-ES_trad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31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1489801-E618-4E8D-AEFB-377963B4BF87}"/>
              </a:ext>
            </a:extLst>
          </p:cNvPr>
          <p:cNvSpPr/>
          <p:nvPr/>
        </p:nvSpPr>
        <p:spPr>
          <a:xfrm>
            <a:off x="6710262" y="1543699"/>
            <a:ext cx="4643538" cy="3998243"/>
          </a:xfrm>
          <a:prstGeom prst="wedgeRoundRectCallout">
            <a:avLst>
              <a:gd name="adj1" fmla="val 22405"/>
              <a:gd name="adj2" fmla="val 59234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lvl="0">
              <a:lnSpc>
                <a:spcPct val="107000"/>
              </a:lnSpc>
              <a:spcAft>
                <a:spcPts val="800"/>
              </a:spcAft>
            </a:pPr>
            <a:r>
              <a:rPr lang="es-ES_tradn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“Los Estados Partes garantizarán a todo menor con capacidad de discernimiento el derecho a </a:t>
            </a:r>
            <a:r>
              <a:rPr lang="es-ES_tradnl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expresar su opinión libremente </a:t>
            </a:r>
            <a:r>
              <a:rPr lang="es-ES_tradn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todos los asuntos que le afecten, </a:t>
            </a:r>
            <a:r>
              <a:rPr lang="es-ES_tradnl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teniéndose debidamente en cuenta sus opiniones</a:t>
            </a:r>
            <a:r>
              <a:rPr lang="es-ES_tradn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función de su edad y madurez”.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Participación infantil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AAFBEC-073E-4EDC-8C5A-E417D75AC222}"/>
              </a:ext>
            </a:extLst>
          </p:cNvPr>
          <p:cNvSpPr txBox="1"/>
          <p:nvPr/>
        </p:nvSpPr>
        <p:spPr>
          <a:xfrm>
            <a:off x="2696784" y="2592586"/>
            <a:ext cx="3388172" cy="3531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Pueden expresar libremente sus sentimientos y opiniones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s-ES_tradnl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se les escucha, especialmente cuando se trata de asuntos que tienen un impacto en su vida.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12CF96-6CEA-467F-8819-2342B94B62DF}"/>
              </a:ext>
            </a:extLst>
          </p:cNvPr>
          <p:cNvGrpSpPr/>
          <p:nvPr/>
        </p:nvGrpSpPr>
        <p:grpSpPr>
          <a:xfrm>
            <a:off x="461917" y="3981765"/>
            <a:ext cx="1837692" cy="1060542"/>
            <a:chOff x="461917" y="4156886"/>
            <a:chExt cx="1837692" cy="1060542"/>
          </a:xfrm>
          <a:solidFill>
            <a:schemeClr val="accent5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B055FBD-F7F1-44F6-9784-07971D2083F4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6843CDF-F386-45BC-B9FF-E7D301A38DD3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9FC2FB-7B53-49B3-8665-206BD996244B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EC89EA07-34FB-4B46-ABDA-A87729B9B026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solidFill>
              <a:schemeClr val="bg1"/>
            </a:solidFill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7A87FABB-D7EE-4F4D-B93A-DCD1364D7D1E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DBA2BC-ADBA-EFCC-EAEC-5572F24505AE}"/>
              </a:ext>
            </a:extLst>
          </p:cNvPr>
          <p:cNvGrpSpPr/>
          <p:nvPr/>
        </p:nvGrpSpPr>
        <p:grpSpPr>
          <a:xfrm>
            <a:off x="867301" y="2382759"/>
            <a:ext cx="1615810" cy="1066638"/>
            <a:chOff x="867301" y="2652329"/>
            <a:chExt cx="1615810" cy="106663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9CAC82-6B49-4BBB-82B9-D46C968E022B}"/>
                </a:ext>
              </a:extLst>
            </p:cNvPr>
            <p:cNvSpPr/>
            <p:nvPr/>
          </p:nvSpPr>
          <p:spPr>
            <a:xfrm>
              <a:off x="867301" y="2811897"/>
              <a:ext cx="868969" cy="86896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6074E339-5154-42BC-AA84-258E6D423052}"/>
                </a:ext>
              </a:extLst>
            </p:cNvPr>
            <p:cNvSpPr/>
            <p:nvPr/>
          </p:nvSpPr>
          <p:spPr>
            <a:xfrm rot="16920400">
              <a:off x="1494238" y="3222188"/>
              <a:ext cx="276225" cy="402245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71B0C113-B84E-4461-BD63-45C382DDA828}"/>
                </a:ext>
              </a:extLst>
            </p:cNvPr>
            <p:cNvSpPr/>
            <p:nvPr/>
          </p:nvSpPr>
          <p:spPr>
            <a:xfrm>
              <a:off x="1501588" y="2652329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D6ED9BEE-5597-4F57-9418-D0EA288A239B}"/>
                </a:ext>
              </a:extLst>
            </p:cNvPr>
            <p:cNvSpPr/>
            <p:nvPr/>
          </p:nvSpPr>
          <p:spPr>
            <a:xfrm>
              <a:off x="1672343" y="2908199"/>
              <a:ext cx="810768" cy="810768"/>
            </a:xfrm>
            <a:prstGeom prst="arc">
              <a:avLst>
                <a:gd name="adj1" fmla="val 3433714"/>
                <a:gd name="adj2" fmla="val 8630925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A0E6450-8EF6-4EAD-B8E4-3F36610C8185}"/>
              </a:ext>
            </a:extLst>
          </p:cNvPr>
          <p:cNvSpPr txBox="1"/>
          <p:nvPr/>
        </p:nvSpPr>
        <p:spPr>
          <a:xfrm>
            <a:off x="1020825" y="1577912"/>
            <a:ext cx="4761713" cy="853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niños están más seguros si: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BAB150-DD78-9436-D721-730D8F97C667}"/>
              </a:ext>
            </a:extLst>
          </p:cNvPr>
          <p:cNvSpPr txBox="1"/>
          <p:nvPr/>
        </p:nvSpPr>
        <p:spPr>
          <a:xfrm>
            <a:off x="7106827" y="5677452"/>
            <a:ext cx="44356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Artículo 12, CDN</a:t>
            </a:r>
          </a:p>
          <a:p>
            <a:endParaRPr lang="es-ES_tradnl" sz="1400" i="1" dirty="0">
              <a:solidFill>
                <a:schemeClr val="accent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49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D36CD-396D-8B9D-3EBA-DFF42B0B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Empoderamiento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2EEC3-1BCC-13FF-12BB-B6D2A58A095B}"/>
              </a:ext>
            </a:extLst>
          </p:cNvPr>
          <p:cNvSpPr txBox="1"/>
          <p:nvPr/>
        </p:nvSpPr>
        <p:spPr>
          <a:xfrm>
            <a:off x="1296903" y="1518102"/>
            <a:ext cx="958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i="1">
                <a:latin typeface="Arial" panose="020B0604020202020204" pitchFamily="34" charset="0"/>
                <a:cs typeface="Arial" panose="020B0604020202020204" pitchFamily="34" charset="0"/>
              </a:rPr>
              <a:t>Empoderar</a:t>
            </a:r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 significa hacer que alguien se sienta: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5B3F7C-A2E0-0D9E-7956-C2E0934B0882}"/>
              </a:ext>
            </a:extLst>
          </p:cNvPr>
          <p:cNvGrpSpPr/>
          <p:nvPr/>
        </p:nvGrpSpPr>
        <p:grpSpPr>
          <a:xfrm>
            <a:off x="1401215" y="2581798"/>
            <a:ext cx="1295401" cy="1694403"/>
            <a:chOff x="5829305" y="1798389"/>
            <a:chExt cx="1035970" cy="1355064"/>
          </a:xfrm>
        </p:grpSpPr>
        <p:sp>
          <p:nvSpPr>
            <p:cNvPr id="5" name="Google Shape;317;p4">
              <a:extLst>
                <a:ext uri="{FF2B5EF4-FFF2-40B4-BE49-F238E27FC236}">
                  <a16:creationId xmlns:a16="http://schemas.microsoft.com/office/drawing/2014/main" id="{ADC63338-276A-098E-E4D6-76E79AA4319F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7F87138-E46D-F1BB-3E32-35B626AB1560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14" name="Google Shape;317;p4">
                <a:extLst>
                  <a:ext uri="{FF2B5EF4-FFF2-40B4-BE49-F238E27FC236}">
                    <a16:creationId xmlns:a16="http://schemas.microsoft.com/office/drawing/2014/main" id="{7C5CCAAF-B660-8514-FABF-FCBEB4C72040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317;p4">
                <a:extLst>
                  <a:ext uri="{FF2B5EF4-FFF2-40B4-BE49-F238E27FC236}">
                    <a16:creationId xmlns:a16="http://schemas.microsoft.com/office/drawing/2014/main" id="{64C498C2-C7AB-5FEB-AC77-78219CE6CFB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315;p4">
                <a:extLst>
                  <a:ext uri="{FF2B5EF4-FFF2-40B4-BE49-F238E27FC236}">
                    <a16:creationId xmlns:a16="http://schemas.microsoft.com/office/drawing/2014/main" id="{69B6A070-11CC-0A2C-C4C5-6573A8DEC4C2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E244019-6C25-B3E7-CA22-EA5CD99F02C0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11" name="Google Shape;317;p4">
                <a:extLst>
                  <a:ext uri="{FF2B5EF4-FFF2-40B4-BE49-F238E27FC236}">
                    <a16:creationId xmlns:a16="http://schemas.microsoft.com/office/drawing/2014/main" id="{79390382-0602-8250-0676-7EC63836BD2F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317;p4">
                <a:extLst>
                  <a:ext uri="{FF2B5EF4-FFF2-40B4-BE49-F238E27FC236}">
                    <a16:creationId xmlns:a16="http://schemas.microsoft.com/office/drawing/2014/main" id="{EBD2C896-3580-14E6-0BED-575D175605A9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315;p4">
                <a:extLst>
                  <a:ext uri="{FF2B5EF4-FFF2-40B4-BE49-F238E27FC236}">
                    <a16:creationId xmlns:a16="http://schemas.microsoft.com/office/drawing/2014/main" id="{448B77A7-DB59-A45D-4341-6B4963A8D704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71A48A1-B024-C7D6-EF2B-65DBF904C271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54C0F2-748D-B8F1-EF88-2AEFD1FC764B}"/>
              </a:ext>
            </a:extLst>
          </p:cNvPr>
          <p:cNvSpPr txBox="1"/>
          <p:nvPr/>
        </p:nvSpPr>
        <p:spPr>
          <a:xfrm>
            <a:off x="878067" y="4453031"/>
            <a:ext cx="23416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Más fuerte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47C3AE7-2CB4-99B1-6E03-11DF77D8BA72}"/>
              </a:ext>
            </a:extLst>
          </p:cNvPr>
          <p:cNvGrpSpPr/>
          <p:nvPr/>
        </p:nvGrpSpPr>
        <p:grpSpPr>
          <a:xfrm>
            <a:off x="4094147" y="2581798"/>
            <a:ext cx="1295401" cy="1694403"/>
            <a:chOff x="5829305" y="1798389"/>
            <a:chExt cx="1035970" cy="1355064"/>
          </a:xfrm>
        </p:grpSpPr>
        <p:sp>
          <p:nvSpPr>
            <p:cNvPr id="20" name="Google Shape;317;p4">
              <a:extLst>
                <a:ext uri="{FF2B5EF4-FFF2-40B4-BE49-F238E27FC236}">
                  <a16:creationId xmlns:a16="http://schemas.microsoft.com/office/drawing/2014/main" id="{6E35B00D-CD38-6065-E966-C228EEC6B601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2036319-E66D-802A-3559-C2DA2BE7E336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27" name="Google Shape;317;p4">
                <a:extLst>
                  <a:ext uri="{FF2B5EF4-FFF2-40B4-BE49-F238E27FC236}">
                    <a16:creationId xmlns:a16="http://schemas.microsoft.com/office/drawing/2014/main" id="{41C1E1FD-B5DC-5239-F13D-198E731A04A7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317;p4">
                <a:extLst>
                  <a:ext uri="{FF2B5EF4-FFF2-40B4-BE49-F238E27FC236}">
                    <a16:creationId xmlns:a16="http://schemas.microsoft.com/office/drawing/2014/main" id="{13F11D42-6DE9-ED6D-403E-4E400F987947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" name="Google Shape;315;p4">
                <a:extLst>
                  <a:ext uri="{FF2B5EF4-FFF2-40B4-BE49-F238E27FC236}">
                    <a16:creationId xmlns:a16="http://schemas.microsoft.com/office/drawing/2014/main" id="{6FD95175-ADE5-744B-7332-D5A991244AC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FA3143B-8050-B450-A4B7-CACE42E327EC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24" name="Google Shape;317;p4">
                <a:extLst>
                  <a:ext uri="{FF2B5EF4-FFF2-40B4-BE49-F238E27FC236}">
                    <a16:creationId xmlns:a16="http://schemas.microsoft.com/office/drawing/2014/main" id="{2751748B-B899-4CE3-143A-33DF6191942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317;p4">
                <a:extLst>
                  <a:ext uri="{FF2B5EF4-FFF2-40B4-BE49-F238E27FC236}">
                    <a16:creationId xmlns:a16="http://schemas.microsoft.com/office/drawing/2014/main" id="{C9C075AB-4552-81C1-C5CA-FF71CDA6C053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315;p4">
                <a:extLst>
                  <a:ext uri="{FF2B5EF4-FFF2-40B4-BE49-F238E27FC236}">
                    <a16:creationId xmlns:a16="http://schemas.microsoft.com/office/drawing/2014/main" id="{FD42BA86-58DC-E2AE-DCE8-4C6AA8FB5F38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B9E3E38-929E-3DF7-EBD3-276FE203C79A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8A413FA3-9178-F23D-4681-38A73A4091AA}"/>
              </a:ext>
            </a:extLst>
          </p:cNvPr>
          <p:cNvSpPr txBox="1"/>
          <p:nvPr/>
        </p:nvSpPr>
        <p:spPr>
          <a:xfrm>
            <a:off x="3922772" y="4453031"/>
            <a:ext cx="16043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Con más confianza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9142B01-4DDE-9F24-0E61-AB2EEAA9CDED}"/>
              </a:ext>
            </a:extLst>
          </p:cNvPr>
          <p:cNvGrpSpPr/>
          <p:nvPr/>
        </p:nvGrpSpPr>
        <p:grpSpPr>
          <a:xfrm>
            <a:off x="6822252" y="2581798"/>
            <a:ext cx="1295401" cy="1694403"/>
            <a:chOff x="5829305" y="1798389"/>
            <a:chExt cx="1035970" cy="1355064"/>
          </a:xfrm>
        </p:grpSpPr>
        <p:sp>
          <p:nvSpPr>
            <p:cNvPr id="32" name="Google Shape;317;p4">
              <a:extLst>
                <a:ext uri="{FF2B5EF4-FFF2-40B4-BE49-F238E27FC236}">
                  <a16:creationId xmlns:a16="http://schemas.microsoft.com/office/drawing/2014/main" id="{E728CD19-85C4-34CB-EC87-F7F2E804246F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9C5FEEE-3F2C-5946-E451-CAD9BD478834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39" name="Google Shape;317;p4">
                <a:extLst>
                  <a:ext uri="{FF2B5EF4-FFF2-40B4-BE49-F238E27FC236}">
                    <a16:creationId xmlns:a16="http://schemas.microsoft.com/office/drawing/2014/main" id="{B8A739FF-6BAE-33B8-DE17-9F5185328DF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317;p4">
                <a:extLst>
                  <a:ext uri="{FF2B5EF4-FFF2-40B4-BE49-F238E27FC236}">
                    <a16:creationId xmlns:a16="http://schemas.microsoft.com/office/drawing/2014/main" id="{7C123E2B-A1DA-6FBF-2392-1C9F0276149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315;p4">
                <a:extLst>
                  <a:ext uri="{FF2B5EF4-FFF2-40B4-BE49-F238E27FC236}">
                    <a16:creationId xmlns:a16="http://schemas.microsoft.com/office/drawing/2014/main" id="{A95199ED-AF45-E6BD-42FE-7914B1F0F70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7F51147-1E3E-D296-3ABC-0D3A4667AD99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835F1612-CE85-B87D-A279-40373FE2669D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7;p4">
                <a:extLst>
                  <a:ext uri="{FF2B5EF4-FFF2-40B4-BE49-F238E27FC236}">
                    <a16:creationId xmlns:a16="http://schemas.microsoft.com/office/drawing/2014/main" id="{7D259B30-05DA-C286-2C9A-A6B418151E9D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15;p4">
                <a:extLst>
                  <a:ext uri="{FF2B5EF4-FFF2-40B4-BE49-F238E27FC236}">
                    <a16:creationId xmlns:a16="http://schemas.microsoft.com/office/drawing/2014/main" id="{C86D50C2-186B-316C-6FF2-3E46AA0D126A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96B63C0-ED2D-F279-9004-503D8F84C326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7B3E3EAD-D38C-7D45-2955-52979CE7EFCA}"/>
              </a:ext>
            </a:extLst>
          </p:cNvPr>
          <p:cNvSpPr txBox="1"/>
          <p:nvPr/>
        </p:nvSpPr>
        <p:spPr>
          <a:xfrm>
            <a:off x="6299104" y="4453031"/>
            <a:ext cx="23416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Con mayor capacidad para cambiar su situación 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2D5943F-6AF8-3747-3EBB-FF449FEDAB08}"/>
              </a:ext>
            </a:extLst>
          </p:cNvPr>
          <p:cNvGrpSpPr/>
          <p:nvPr/>
        </p:nvGrpSpPr>
        <p:grpSpPr>
          <a:xfrm>
            <a:off x="9581198" y="2581798"/>
            <a:ext cx="1295401" cy="1694403"/>
            <a:chOff x="5829305" y="1798389"/>
            <a:chExt cx="1035970" cy="1355064"/>
          </a:xfrm>
        </p:grpSpPr>
        <p:sp>
          <p:nvSpPr>
            <p:cNvPr id="44" name="Google Shape;317;p4">
              <a:extLst>
                <a:ext uri="{FF2B5EF4-FFF2-40B4-BE49-F238E27FC236}">
                  <a16:creationId xmlns:a16="http://schemas.microsoft.com/office/drawing/2014/main" id="{59593655-CC5F-AF02-2E21-5E84758CFB5C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856DF9B-0749-69C3-DFE3-AA9FC93E1094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51" name="Google Shape;317;p4">
                <a:extLst>
                  <a:ext uri="{FF2B5EF4-FFF2-40B4-BE49-F238E27FC236}">
                    <a16:creationId xmlns:a16="http://schemas.microsoft.com/office/drawing/2014/main" id="{1815695E-4A42-3236-5E47-80401D57CB9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317;p4">
                <a:extLst>
                  <a:ext uri="{FF2B5EF4-FFF2-40B4-BE49-F238E27FC236}">
                    <a16:creationId xmlns:a16="http://schemas.microsoft.com/office/drawing/2014/main" id="{4CEFDE8D-55A9-022C-7220-9381DF682193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315;p4">
                <a:extLst>
                  <a:ext uri="{FF2B5EF4-FFF2-40B4-BE49-F238E27FC236}">
                    <a16:creationId xmlns:a16="http://schemas.microsoft.com/office/drawing/2014/main" id="{814905BE-BC23-2F79-1708-C08A5C4F73B2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5F57CE4-F769-D018-8149-5AE883570635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48" name="Google Shape;317;p4">
                <a:extLst>
                  <a:ext uri="{FF2B5EF4-FFF2-40B4-BE49-F238E27FC236}">
                    <a16:creationId xmlns:a16="http://schemas.microsoft.com/office/drawing/2014/main" id="{B1C09630-AC52-6763-DCE1-36760E5D75AF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317;p4">
                <a:extLst>
                  <a:ext uri="{FF2B5EF4-FFF2-40B4-BE49-F238E27FC236}">
                    <a16:creationId xmlns:a16="http://schemas.microsoft.com/office/drawing/2014/main" id="{2F2DEE46-FE16-6833-5503-33E0CB3E7B56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315;p4">
                <a:extLst>
                  <a:ext uri="{FF2B5EF4-FFF2-40B4-BE49-F238E27FC236}">
                    <a16:creationId xmlns:a16="http://schemas.microsoft.com/office/drawing/2014/main" id="{C068E186-5E70-0294-03F3-E163E0A18835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8EE6375-BCD7-2773-223C-27BC4E705A6F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DA4733B0-124B-DE4D-EF45-4E7101DE026F}"/>
              </a:ext>
            </a:extLst>
          </p:cNvPr>
          <p:cNvSpPr txBox="1"/>
          <p:nvPr/>
        </p:nvSpPr>
        <p:spPr>
          <a:xfrm>
            <a:off x="9058050" y="4453031"/>
            <a:ext cx="23416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Con mayor capacidad para defender sus derechos</a:t>
            </a:r>
          </a:p>
        </p:txBody>
      </p:sp>
    </p:spTree>
    <p:extLst>
      <p:ext uri="{BB962C8B-B14F-4D97-AF65-F5344CB8AC3E}">
        <p14:creationId xmlns:p14="http://schemas.microsoft.com/office/powerpoint/2010/main" val="25524967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Enfoque basado en las fortalezas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683F8E-B925-6AAE-FEA6-A35978EDFE21}"/>
              </a:ext>
            </a:extLst>
          </p:cNvPr>
          <p:cNvSpPr txBox="1"/>
          <p:nvPr/>
        </p:nvSpPr>
        <p:spPr>
          <a:xfrm>
            <a:off x="1631478" y="2218247"/>
            <a:ext cx="431360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800" dirty="0">
                <a:latin typeface="Helvetica Neue" panose="020B0604020202020204"/>
              </a:rPr>
              <a:t>El plan de caso debe fortalecer la resiliencia de forma activa y aprovechar los </a:t>
            </a:r>
            <a:r>
              <a:rPr lang="es-ES_tradnl" sz="2800" b="1" dirty="0">
                <a:latin typeface="Helvetica Neue" panose="020B0604020202020204"/>
              </a:rPr>
              <a:t>factores de protección identificados </a:t>
            </a:r>
            <a:r>
              <a:rPr lang="es-ES_tradnl" sz="2800" dirty="0">
                <a:latin typeface="Helvetica Neue" panose="020B0604020202020204"/>
              </a:rPr>
              <a:t>en la evaluación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184F7E3-0687-3867-DDCE-1E08DD418B4D}"/>
              </a:ext>
            </a:extLst>
          </p:cNvPr>
          <p:cNvGrpSpPr/>
          <p:nvPr/>
        </p:nvGrpSpPr>
        <p:grpSpPr>
          <a:xfrm>
            <a:off x="7173788" y="2153201"/>
            <a:ext cx="3334988" cy="1533387"/>
            <a:chOff x="5018175" y="3474240"/>
            <a:chExt cx="2934260" cy="134913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171F226-59D3-61BB-460F-FC6F6EC721EB}"/>
                </a:ext>
              </a:extLst>
            </p:cNvPr>
            <p:cNvGrpSpPr/>
            <p:nvPr/>
          </p:nvGrpSpPr>
          <p:grpSpPr>
            <a:xfrm>
              <a:off x="5018175" y="3474240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4583E22-C529-A628-F697-638185C12A61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Parallelogram 22">
                <a:extLst>
                  <a:ext uri="{FF2B5EF4-FFF2-40B4-BE49-F238E27FC236}">
                    <a16:creationId xmlns:a16="http://schemas.microsoft.com/office/drawing/2014/main" id="{ED43AEEF-8594-86D0-0465-0B13A3B77D05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4" name="Parallelogram 23">
                <a:extLst>
                  <a:ext uri="{FF2B5EF4-FFF2-40B4-BE49-F238E27FC236}">
                    <a16:creationId xmlns:a16="http://schemas.microsoft.com/office/drawing/2014/main" id="{6CB5583A-A8E7-C36C-199F-2B54FD5C5F23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E008405-7238-FCA3-EA6C-1B2351368E04}"/>
                </a:ext>
              </a:extLst>
            </p:cNvPr>
            <p:cNvSpPr txBox="1"/>
            <p:nvPr/>
          </p:nvSpPr>
          <p:spPr>
            <a:xfrm>
              <a:off x="5185834" y="4047550"/>
              <a:ext cx="2005010" cy="324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Fortalezas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0072AE1-647F-0422-7241-36DD96395FE8}"/>
              </a:ext>
            </a:extLst>
          </p:cNvPr>
          <p:cNvGrpSpPr/>
          <p:nvPr/>
        </p:nvGrpSpPr>
        <p:grpSpPr>
          <a:xfrm>
            <a:off x="7173788" y="3964570"/>
            <a:ext cx="3334988" cy="1533387"/>
            <a:chOff x="8419540" y="3450647"/>
            <a:chExt cx="2934260" cy="1349137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C341C49-2F3A-3E56-A6F4-CE14B43ACFBB}"/>
                </a:ext>
              </a:extLst>
            </p:cNvPr>
            <p:cNvGrpSpPr/>
            <p:nvPr/>
          </p:nvGrpSpPr>
          <p:grpSpPr>
            <a:xfrm>
              <a:off x="8419540" y="3450647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79558E1-3018-7918-6E1B-1911E1831B6B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arallelogram 26">
                <a:extLst>
                  <a:ext uri="{FF2B5EF4-FFF2-40B4-BE49-F238E27FC236}">
                    <a16:creationId xmlns:a16="http://schemas.microsoft.com/office/drawing/2014/main" id="{E0C9B0E6-D754-06D2-A021-B23AC83E319A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8" name="Parallelogram 27">
                <a:extLst>
                  <a:ext uri="{FF2B5EF4-FFF2-40B4-BE49-F238E27FC236}">
                    <a16:creationId xmlns:a16="http://schemas.microsoft.com/office/drawing/2014/main" id="{7EDBD3FE-F916-E840-F163-AB7CF477D480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172995F-8B83-24F3-64DD-F4D968EE9C93}"/>
                </a:ext>
              </a:extLst>
            </p:cNvPr>
            <p:cNvSpPr txBox="1"/>
            <p:nvPr/>
          </p:nvSpPr>
          <p:spPr>
            <a:xfrm>
              <a:off x="8623057" y="3917976"/>
              <a:ext cx="2005010" cy="324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Atención y apoyo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5955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3D39EC-3F4C-FDF1-FFF1-49017AF7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/>
              <a:t>Principio de protección de la infancia: </a:t>
            </a:r>
            <a:br>
              <a:rPr lang="es-ES_tradnl"/>
            </a:br>
            <a:r>
              <a:rPr lang="es-ES_tradnl"/>
              <a:t>interés superior del menor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6E16453-362E-B78C-0938-13C3F54AAB85}"/>
              </a:ext>
            </a:extLst>
          </p:cNvPr>
          <p:cNvSpPr/>
          <p:nvPr/>
        </p:nvSpPr>
        <p:spPr>
          <a:xfrm>
            <a:off x="3485322" y="1913599"/>
            <a:ext cx="7977808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“Los menores tienen derecho a que se evalúe y tenga en cuenta su interés superior como consideración primordial en todas las acciones o decisiones que les conciernan. El interés superior se determina en función de una serie de elementos que abarcan diversas características individuales (como la edad, el sexo, su madurez y capacidades,...) y otros factores (como la presencia o ausencia de los padres, la calidad de las relaciones entre el niño y su familia o cuidador, los problemas de protección a los que se enfrenta la familia)”: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0B911F-FBE1-C519-8959-CAF163444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750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E042BE-864F-1ED3-ED29-523393B72EF5}"/>
              </a:ext>
            </a:extLst>
          </p:cNvPr>
          <p:cNvSpPr txBox="1"/>
          <p:nvPr/>
        </p:nvSpPr>
        <p:spPr>
          <a:xfrm>
            <a:off x="4240593" y="5066958"/>
            <a:ext cx="72225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</p:spTree>
    <p:extLst>
      <p:ext uri="{BB962C8B-B14F-4D97-AF65-F5344CB8AC3E}">
        <p14:creationId xmlns:p14="http://schemas.microsoft.com/office/powerpoint/2010/main" val="2687451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38371A-3540-04C5-4DAB-52F99C82A70B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</a:t>
            </a:r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los/as menores vulnerables y registrarlos en función de los criterios de elegibilidad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E92FE7-CA24-E29F-DD43-6DF1E3528846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5F0C97F-143E-34A1-3345-94032CADCFBC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 </a:t>
            </a:r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necesidades y las fortalezas del menor y su familia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C36FEB2-417D-848D-808E-2A12F079A3AA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AB40D11-414A-BF2D-567D-4B79C17C349A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 un </a:t>
            </a:r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caso </a:t>
            </a:r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que aborde las necesidades que hayan sido identificadas. Establecer acciones con plazos concretos y objetivos medibles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1592EFE-EE91-90E2-0A53-3C859893625B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F05630-26A5-782F-185C-41A463AB98CD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Cerrar el caso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61F8A43-E62E-7989-35CD-9A0B107EB0AA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709D0C6-995D-6942-2BAD-A8401B8FCDC1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Hacer seguimiento y revisar el caso permanentemente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D394FC4-1B88-24E8-7AB4-1858F9FFE28C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34F706F-830F-DC51-5708-4DCF94B08EC7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Implementar </a:t>
            </a:r>
            <a:r>
              <a:rPr lang="es-ES_tradn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plan de caso, proveer apoyo directo y hacer las remisiones que corresponda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81EF4A7-6B4A-FBF7-9417-63BB9F528C3C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3994990-C232-B871-5A57-6AD3E1B3BEEA}"/>
              </a:ext>
            </a:extLst>
          </p:cNvPr>
          <p:cNvCxnSpPr>
            <a:cxnSpLocks/>
            <a:stCxn id="4" idx="3"/>
            <a:endCxn id="7" idx="1"/>
          </p:cNvCxnSpPr>
          <p:nvPr/>
        </p:nvCxnSpPr>
        <p:spPr>
          <a:xfrm>
            <a:off x="4087908" y="2577140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1ED9E2B-B849-2FFD-9970-6A1F7A558E4E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>
            <a:off x="7990165" y="2577140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9B8125-9D63-8F5D-04BA-24C8A5B69044}"/>
              </a:ext>
            </a:extLst>
          </p:cNvPr>
          <p:cNvCxnSpPr>
            <a:cxnSpLocks/>
            <a:stCxn id="10" idx="2"/>
            <a:endCxn id="17" idx="0"/>
          </p:cNvCxnSpPr>
          <p:nvPr/>
        </p:nvCxnSpPr>
        <p:spPr>
          <a:xfrm>
            <a:off x="10126042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757B94F-0F39-2FC8-B64A-3C207DDC807F}"/>
              </a:ext>
            </a:extLst>
          </p:cNvPr>
          <p:cNvCxnSpPr>
            <a:cxnSpLocks/>
            <a:stCxn id="17" idx="1"/>
            <a:endCxn id="15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1D9EC91-EA18-91B6-5E8F-4936D5C9033F}"/>
              </a:ext>
            </a:extLst>
          </p:cNvPr>
          <p:cNvCxnSpPr>
            <a:cxnSpLocks/>
            <a:stCxn id="15" idx="1"/>
            <a:endCxn id="12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4CD7764-97DF-8C32-B26D-BAFE5670233E}"/>
              </a:ext>
            </a:extLst>
          </p:cNvPr>
          <p:cNvCxnSpPr>
            <a:cxnSpLocks/>
            <a:stCxn id="15" idx="0"/>
            <a:endCxn id="7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D582CC4-20DC-EE1A-1F82-62A47B6CAD1A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6365311" y="3429000"/>
            <a:ext cx="2135877" cy="467005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26">
            <a:extLst>
              <a:ext uri="{FF2B5EF4-FFF2-40B4-BE49-F238E27FC236}">
                <a16:creationId xmlns:a16="http://schemas.microsoft.com/office/drawing/2014/main" id="{E8686590-1D01-F302-0C86-EDF0040A2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Proceso de gestión de casos</a:t>
            </a:r>
          </a:p>
        </p:txBody>
      </p:sp>
    </p:spTree>
    <p:extLst>
      <p:ext uri="{BB962C8B-B14F-4D97-AF65-F5344CB8AC3E}">
        <p14:creationId xmlns:p14="http://schemas.microsoft.com/office/powerpoint/2010/main" val="1421888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1109D-C5EA-D71C-A241-B5C51D32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/>
              <a:t>Pasos de la gestión de casos</a:t>
            </a:r>
            <a:endParaRPr lang="es-ES_tradnl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28FC377-F311-CEAF-57B2-2334FB304D3C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 Y REGISTRO</a:t>
            </a:r>
          </a:p>
          <a:p>
            <a:pPr marL="273050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Emplear diversas fuentes para identificar a los menores que sufren o corren riesgo de sufrir daños y registrar su información básica.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94D26E2C-C468-2B97-8C38-D584E454DFE8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18C82C0F-4CDE-CE8A-4F95-F6540AA92E9F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</a:p>
          <a:p>
            <a:pPr marL="177800"/>
            <a:r>
              <a:rPr lang="es-ES_tradnl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Recopilar y analizar la información para formarse un juicio profesional sobre los riesgos a los que se enfrenta el/la menor, así como sobre las fortalezas, los recursos y las influencias positivas del menor y la familia.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D0C96C88-A16A-0879-1584-FF507902F277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9BB8F064-E6FC-317C-0C67-9EC68E97F2C6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CASO</a:t>
            </a:r>
          </a:p>
          <a:p>
            <a:pPr marL="177800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 un plan con medidas para responder a las necesidades que hayan sido identificadas en la evaluación, estableciendo responsables y plazos concretos,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F460AC5-CFE9-E431-AC24-60D419D134D8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8A2E9F4-2F51-CE6D-3427-AB7ADD308899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CIERRE DEL CASO</a:t>
            </a:r>
          </a:p>
          <a:p>
            <a:pPr marL="273050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vez que se han alcanzado los objetivos con relación al menor y su familia, y se ha comprobado que el/la menor está seguro/a, que cuenta con apoyo y que no hay preocupaciones adicionales, se puede cerrar el caso. 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CAFA417-CEBE-A265-140F-5C71595737DD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D9245700-98D6-1B91-9640-4CFD3544D43C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Y REVISIÓN</a:t>
            </a:r>
          </a:p>
          <a:p>
            <a:pPr marL="177800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debe comprobar que el/la menor y su familia reciben el apoyo adecuado para satisfacer sus necesidades y se debe revisar el plan de caso si la situación cambia o si el plan ya no es adecuado para los objetivos que se persiguen.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DB2C2BA-8FCE-D585-699E-04EA98DA56E8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1861002D-32F8-56D4-1D17-C5DAFDC37AEE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s-ES_tradnl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IMPLEMENTACIÓN DEL PLAN DE CASO</a:t>
            </a:r>
          </a:p>
          <a:p>
            <a:pPr marL="177800"/>
            <a:r>
              <a:rPr lang="es-ES_tradnl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Trabajar con el menor, la familia, la comunidad y cualquier proveedor de servicios para garantizar que el menor recibe los servicios adecuados en función de lo establecido en el plan de caso.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407398BC-7D33-AF29-DAE0-086C69529E6D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50DAB88-B146-FF95-7762-BB61F6930BB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2F0CA7C9-1926-60F9-DE37-4C99EBB04CF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FED4716-4F1F-78F8-6CE8-4CF0E4008F5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6F8AAD8-B9DD-C72E-90C9-B3CD6DA9CD52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8CC5C0A-B535-C922-C53A-90E28BC169B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1943376-75C5-C278-F716-801910DE807F}"/>
              </a:ext>
            </a:extLst>
          </p:cNvPr>
          <p:cNvCxnSpPr>
            <a:cxnSpLocks/>
            <a:stCxn id="45" idx="3"/>
            <a:endCxn id="46" idx="1"/>
          </p:cNvCxnSpPr>
          <p:nvPr/>
        </p:nvCxnSpPr>
        <p:spPr>
          <a:xfrm>
            <a:off x="4087908" y="2577140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7000130-2CD6-1FE1-A085-FAC0BDA5CB79}"/>
              </a:ext>
            </a:extLst>
          </p:cNvPr>
          <p:cNvCxnSpPr>
            <a:cxnSpLocks/>
            <a:stCxn id="46" idx="3"/>
            <a:endCxn id="48" idx="1"/>
          </p:cNvCxnSpPr>
          <p:nvPr/>
        </p:nvCxnSpPr>
        <p:spPr>
          <a:xfrm>
            <a:off x="7990165" y="2577140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9E189F-7BE1-DA53-78A2-7EE1FDC6E865}"/>
              </a:ext>
            </a:extLst>
          </p:cNvPr>
          <p:cNvCxnSpPr>
            <a:cxnSpLocks/>
            <a:stCxn id="48" idx="2"/>
            <a:endCxn id="54" idx="0"/>
          </p:cNvCxnSpPr>
          <p:nvPr/>
        </p:nvCxnSpPr>
        <p:spPr>
          <a:xfrm>
            <a:off x="10126042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84D7C65-0994-37BF-8347-F64B10DE8A0B}"/>
              </a:ext>
            </a:extLst>
          </p:cNvPr>
          <p:cNvCxnSpPr>
            <a:cxnSpLocks/>
            <a:stCxn id="54" idx="1"/>
            <a:endCxn id="52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36B9203-BE76-E6FB-21CE-D63FC2B56824}"/>
              </a:ext>
            </a:extLst>
          </p:cNvPr>
          <p:cNvCxnSpPr>
            <a:cxnSpLocks/>
            <a:stCxn id="52" idx="1"/>
            <a:endCxn id="50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24175AD-7CC2-0151-6F1C-54B5541C9244}"/>
              </a:ext>
            </a:extLst>
          </p:cNvPr>
          <p:cNvCxnSpPr>
            <a:cxnSpLocks/>
            <a:stCxn id="52" idx="0"/>
            <a:endCxn id="46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AAC0B7-A350-2B3E-CA3C-B45F19B02384}"/>
              </a:ext>
            </a:extLst>
          </p:cNvPr>
          <p:cNvCxnSpPr>
            <a:cxnSpLocks/>
            <a:stCxn id="52" idx="0"/>
          </p:cNvCxnSpPr>
          <p:nvPr/>
        </p:nvCxnSpPr>
        <p:spPr>
          <a:xfrm flipV="1">
            <a:off x="6365311" y="3429000"/>
            <a:ext cx="2135877" cy="467005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5633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F21DC-4C42-41C7-B331-FF4419D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La historia de Asha</a:t>
            </a:r>
            <a:endParaRPr lang="en-BE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9C6911F-5C15-D822-577B-15848817647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CCEF0947-8A58-9A77-A988-A73D5E24A06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54547160-1C1E-A51D-1781-A07569EB8423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FC6DE7D-3EC5-7D26-95A5-939000560470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28-32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3729E04-0534-40D0-A520-47CC440D4B59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C252791-DA78-C9E8-E60F-95B89BE95004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684D2B55-F892-0EF3-B44C-3AB964D96647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B88B992E-DFC3-9AE5-218C-3A32C981BC5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sp>
        <p:nvSpPr>
          <p:cNvPr id="43" name="Google Shape;114;p9">
            <a:extLst>
              <a:ext uri="{FF2B5EF4-FFF2-40B4-BE49-F238E27FC236}">
                <a16:creationId xmlns:a16="http://schemas.microsoft.com/office/drawing/2014/main" id="{158856B9-DE82-0A88-205A-C4E905E21463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10 minutos  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50BBE01-CEA7-B005-6CD6-BA8DD2181269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5B96398-1B93-6FB6-786C-15D0E5556E3D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DEBBDAC-5793-E917-27B9-75BBE0DDCFE4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104029B-49FC-1F78-91F3-5534538E757E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D475A49-2212-0E79-8A75-3ED5396DB5E5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49" name="Speech Bubble: Rectangle with Corners Rounded 48">
            <a:extLst>
              <a:ext uri="{FF2B5EF4-FFF2-40B4-BE49-F238E27FC236}">
                <a16:creationId xmlns:a16="http://schemas.microsoft.com/office/drawing/2014/main" id="{BD434E87-1DB6-171B-699E-85144520C841}"/>
              </a:ext>
            </a:extLst>
          </p:cNvPr>
          <p:cNvSpPr/>
          <p:nvPr/>
        </p:nvSpPr>
        <p:spPr>
          <a:xfrm>
            <a:off x="1948070" y="2650435"/>
            <a:ext cx="4147930" cy="2252869"/>
          </a:xfrm>
          <a:prstGeom prst="wedgeRoundRectCallout">
            <a:avLst>
              <a:gd name="adj1" fmla="val 57018"/>
              <a:gd name="adj2" fmla="val -20690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F086A4C-BFAE-FC5C-276B-3CDC6CDB2E3C}"/>
              </a:ext>
            </a:extLst>
          </p:cNvPr>
          <p:cNvGrpSpPr/>
          <p:nvPr/>
        </p:nvGrpSpPr>
        <p:grpSpPr>
          <a:xfrm>
            <a:off x="6836253" y="2958250"/>
            <a:ext cx="844577" cy="1919801"/>
            <a:chOff x="3545772" y="5645112"/>
            <a:chExt cx="211356" cy="480431"/>
          </a:xfrm>
          <a:solidFill>
            <a:schemeClr val="accent5"/>
          </a:solidFill>
        </p:grpSpPr>
        <p:sp>
          <p:nvSpPr>
            <p:cNvPr id="51" name="Round Same Side Corner Rectangle 21">
              <a:extLst>
                <a:ext uri="{FF2B5EF4-FFF2-40B4-BE49-F238E27FC236}">
                  <a16:creationId xmlns:a16="http://schemas.microsoft.com/office/drawing/2014/main" id="{7E0D4CAF-0433-3D7A-F167-A304C3CE77A6}"/>
                </a:ext>
              </a:extLst>
            </p:cNvPr>
            <p:cNvSpPr/>
            <p:nvPr/>
          </p:nvSpPr>
          <p:spPr>
            <a:xfrm>
              <a:off x="3572316" y="5833157"/>
              <a:ext cx="158818" cy="29238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0609476A-196D-568C-82E6-E030F20FAA00}"/>
                </a:ext>
              </a:extLst>
            </p:cNvPr>
            <p:cNvSpPr/>
            <p:nvPr/>
          </p:nvSpPr>
          <p:spPr>
            <a:xfrm>
              <a:off x="3571138" y="5645112"/>
              <a:ext cx="160624" cy="1606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3" name="Flowchart: Manual Operation 52">
              <a:extLst>
                <a:ext uri="{FF2B5EF4-FFF2-40B4-BE49-F238E27FC236}">
                  <a16:creationId xmlns:a16="http://schemas.microsoft.com/office/drawing/2014/main" id="{9946E033-2418-09FC-33D0-643E4CAECD1F}"/>
                </a:ext>
              </a:extLst>
            </p:cNvPr>
            <p:cNvSpPr/>
            <p:nvPr/>
          </p:nvSpPr>
          <p:spPr>
            <a:xfrm rot="10800000">
              <a:off x="3545772" y="5875014"/>
              <a:ext cx="211356" cy="250529"/>
            </a:xfrm>
            <a:prstGeom prst="flowChartManualOperati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B8F770C-6164-8F6D-DDA2-9EA2C7B8F6B8}"/>
              </a:ext>
            </a:extLst>
          </p:cNvPr>
          <p:cNvGrpSpPr/>
          <p:nvPr/>
        </p:nvGrpSpPr>
        <p:grpSpPr>
          <a:xfrm>
            <a:off x="2501684" y="3377456"/>
            <a:ext cx="477318" cy="1084987"/>
            <a:chOff x="2901934" y="5492712"/>
            <a:chExt cx="211356" cy="480431"/>
          </a:xfrm>
          <a:solidFill>
            <a:schemeClr val="bg1"/>
          </a:solidFill>
        </p:grpSpPr>
        <p:sp>
          <p:nvSpPr>
            <p:cNvPr id="55" name="Round Same Side Corner Rectangle 21">
              <a:extLst>
                <a:ext uri="{FF2B5EF4-FFF2-40B4-BE49-F238E27FC236}">
                  <a16:creationId xmlns:a16="http://schemas.microsoft.com/office/drawing/2014/main" id="{5B9B5BC1-73D3-B056-BDC5-933864E8C9E7}"/>
                </a:ext>
              </a:extLst>
            </p:cNvPr>
            <p:cNvSpPr/>
            <p:nvPr/>
          </p:nvSpPr>
          <p:spPr>
            <a:xfrm>
              <a:off x="2928478" y="5680757"/>
              <a:ext cx="158818" cy="29238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5187DDE-AB91-4764-C9C0-5B74A6090D41}"/>
                </a:ext>
              </a:extLst>
            </p:cNvPr>
            <p:cNvSpPr/>
            <p:nvPr/>
          </p:nvSpPr>
          <p:spPr>
            <a:xfrm>
              <a:off x="2927300" y="5492712"/>
              <a:ext cx="160624" cy="1606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7" name="Flowchart: Manual Operation 56">
              <a:extLst>
                <a:ext uri="{FF2B5EF4-FFF2-40B4-BE49-F238E27FC236}">
                  <a16:creationId xmlns:a16="http://schemas.microsoft.com/office/drawing/2014/main" id="{9361E3C8-0386-27DF-7F31-5FB4463F0343}"/>
                </a:ext>
              </a:extLst>
            </p:cNvPr>
            <p:cNvSpPr/>
            <p:nvPr/>
          </p:nvSpPr>
          <p:spPr>
            <a:xfrm rot="10800000">
              <a:off x="2901934" y="5722614"/>
              <a:ext cx="211356" cy="250529"/>
            </a:xfrm>
            <a:prstGeom prst="flowChartManualOperati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D2FB1A2-BF3D-BC69-678B-18DBFA102C75}"/>
              </a:ext>
            </a:extLst>
          </p:cNvPr>
          <p:cNvGrpSpPr/>
          <p:nvPr/>
        </p:nvGrpSpPr>
        <p:grpSpPr>
          <a:xfrm>
            <a:off x="4901575" y="2958250"/>
            <a:ext cx="509161" cy="1532106"/>
            <a:chOff x="3976798" y="1684320"/>
            <a:chExt cx="461640" cy="1389116"/>
          </a:xfrm>
          <a:solidFill>
            <a:schemeClr val="bg1"/>
          </a:solidFill>
        </p:grpSpPr>
        <p:sp>
          <p:nvSpPr>
            <p:cNvPr id="59" name="Round Same Side Corner Rectangle 21">
              <a:extLst>
                <a:ext uri="{FF2B5EF4-FFF2-40B4-BE49-F238E27FC236}">
                  <a16:creationId xmlns:a16="http://schemas.microsoft.com/office/drawing/2014/main" id="{D13D6979-F5DE-4690-C045-E496D7A81345}"/>
                </a:ext>
              </a:extLst>
            </p:cNvPr>
            <p:cNvSpPr/>
            <p:nvPr/>
          </p:nvSpPr>
          <p:spPr>
            <a:xfrm>
              <a:off x="3976798" y="2069359"/>
              <a:ext cx="461640" cy="100407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49C0EAB-5148-A307-D76C-958281EFC915}"/>
                </a:ext>
              </a:extLst>
            </p:cNvPr>
            <p:cNvSpPr/>
            <p:nvPr/>
          </p:nvSpPr>
          <p:spPr>
            <a:xfrm>
              <a:off x="4043172" y="1684320"/>
              <a:ext cx="328891" cy="3288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61" name="Circle: Hollow 60">
            <a:extLst>
              <a:ext uri="{FF2B5EF4-FFF2-40B4-BE49-F238E27FC236}">
                <a16:creationId xmlns:a16="http://schemas.microsoft.com/office/drawing/2014/main" id="{8009869B-60D7-A1A3-E337-543D0A913EE6}"/>
              </a:ext>
            </a:extLst>
          </p:cNvPr>
          <p:cNvSpPr/>
          <p:nvPr/>
        </p:nvSpPr>
        <p:spPr>
          <a:xfrm>
            <a:off x="3387928" y="3664792"/>
            <a:ext cx="762242" cy="436175"/>
          </a:xfrm>
          <a:prstGeom prst="don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2" name="Circle: Hollow 61">
            <a:extLst>
              <a:ext uri="{FF2B5EF4-FFF2-40B4-BE49-F238E27FC236}">
                <a16:creationId xmlns:a16="http://schemas.microsoft.com/office/drawing/2014/main" id="{2F68ABB1-711C-33D0-CD90-96695E2C98BD}"/>
              </a:ext>
            </a:extLst>
          </p:cNvPr>
          <p:cNvSpPr/>
          <p:nvPr/>
        </p:nvSpPr>
        <p:spPr>
          <a:xfrm rot="2904615">
            <a:off x="3696946" y="3584042"/>
            <a:ext cx="762242" cy="436175"/>
          </a:xfrm>
          <a:prstGeom prst="don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464DCB7-6427-8D1C-E6CB-888D3B8E4BFB}"/>
              </a:ext>
            </a:extLst>
          </p:cNvPr>
          <p:cNvGrpSpPr/>
          <p:nvPr/>
        </p:nvGrpSpPr>
        <p:grpSpPr>
          <a:xfrm>
            <a:off x="8147712" y="2441022"/>
            <a:ext cx="1380288" cy="2462282"/>
            <a:chOff x="5102983" y="1330093"/>
            <a:chExt cx="611190" cy="1090296"/>
          </a:xfrm>
          <a:solidFill>
            <a:schemeClr val="accent5"/>
          </a:solidFill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0D3E47AA-C177-5EE6-4D4B-224E83DED417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72" name="Round Same Side Corner Rectangle 25">
                <a:extLst>
                  <a:ext uri="{FF2B5EF4-FFF2-40B4-BE49-F238E27FC236}">
                    <a16:creationId xmlns:a16="http://schemas.microsoft.com/office/drawing/2014/main" id="{F6D2FD1F-F5B2-5850-D3B7-042F6E420EB6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73" name="Round Same Side Corner Rectangle 26">
                <a:extLst>
                  <a:ext uri="{FF2B5EF4-FFF2-40B4-BE49-F238E27FC236}">
                    <a16:creationId xmlns:a16="http://schemas.microsoft.com/office/drawing/2014/main" id="{D9DEEC05-4864-7F64-A274-00F337263248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AD9B500-3F8C-1E4F-B249-0B11FD99C78D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66" name="Round Same Side Corner Rectangle 26">
              <a:extLst>
                <a:ext uri="{FF2B5EF4-FFF2-40B4-BE49-F238E27FC236}">
                  <a16:creationId xmlns:a16="http://schemas.microsoft.com/office/drawing/2014/main" id="{3FC44374-E578-7127-FAEB-D6D5B9B3FCB3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053E5236-697A-2F5E-BD7A-A5D8115AA4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3C78B1E8-A873-0973-76F9-762EEC9548C8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69" name="Flowchart: Manual Operation 68">
                <a:extLst>
                  <a:ext uri="{FF2B5EF4-FFF2-40B4-BE49-F238E27FC236}">
                    <a16:creationId xmlns:a16="http://schemas.microsoft.com/office/drawing/2014/main" id="{0FBB4AB5-D095-E9CC-5851-2505609FC913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70" name="Round Same Side Corner Rectangle 23">
                <a:extLst>
                  <a:ext uri="{FF2B5EF4-FFF2-40B4-BE49-F238E27FC236}">
                    <a16:creationId xmlns:a16="http://schemas.microsoft.com/office/drawing/2014/main" id="{98812958-75E4-7937-A02D-CDE0E2C84CA3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8DD7480C-F325-3660-C5BD-FA30852CF141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6884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F21DC-4C42-41C7-B331-FF4419D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La historia de Asha: Orden cronológico</a:t>
            </a:r>
            <a:endParaRPr lang="en-BE" dirty="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E33A3B21-3B14-A516-A6CE-09541A06F926}"/>
              </a:ext>
            </a:extLst>
          </p:cNvPr>
          <p:cNvSpPr/>
          <p:nvPr/>
        </p:nvSpPr>
        <p:spPr>
          <a:xfrm>
            <a:off x="6184643" y="2840740"/>
            <a:ext cx="317845" cy="217752"/>
          </a:xfrm>
          <a:custGeom>
            <a:avLst/>
            <a:gdLst>
              <a:gd name="connsiteX0" fmla="*/ 0 w 83820"/>
              <a:gd name="connsiteY0" fmla="*/ 49530 h 87630"/>
              <a:gd name="connsiteX1" fmla="*/ 38100 w 83820"/>
              <a:gd name="connsiteY1" fmla="*/ 87630 h 87630"/>
              <a:gd name="connsiteX2" fmla="*/ 83820 w 83820"/>
              <a:gd name="connsiteY2" fmla="*/ 0 h 8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" h="87630">
                <a:moveTo>
                  <a:pt x="0" y="49530"/>
                </a:moveTo>
                <a:lnTo>
                  <a:pt x="38100" y="87630"/>
                </a:lnTo>
                <a:lnTo>
                  <a:pt x="83820" y="0"/>
                </a:ln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CF3D9A-1292-D34F-804D-E7519ED0820A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4AC902B-34E0-40EB-16DC-D2239DDF3B3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CC151AA-1703-4F6F-009B-44A691D4F0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48D5AB3-CFC4-A24E-294B-AF81E15D98A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33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97FAA7-8ACE-BEFA-01AD-B4524625E1F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9A61DF1-260B-43DF-9B2F-EBCD1D485424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754F7229-67A9-1DAE-3337-76C1A226540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9B78BC3-6961-8248-BBAE-285F03D7CA4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sp>
        <p:nvSpPr>
          <p:cNvPr id="18" name="Google Shape;114;p9">
            <a:extLst>
              <a:ext uri="{FF2B5EF4-FFF2-40B4-BE49-F238E27FC236}">
                <a16:creationId xmlns:a16="http://schemas.microsoft.com/office/drawing/2014/main" id="{0487212C-6C97-60F8-7EFC-0EB474CB8359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15 minutos  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A102E14-B560-7BA5-1A35-B77A64F3429B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5299AD-4D44-70B8-0D1D-D9227B5001FC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C8F426B-01CF-4281-FBB3-8328E1D5911E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992CC98-23CF-EB82-6B7A-F141347C0386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C9F3AD2-EC85-43D2-43A8-5727E48E0256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BE87BEB-8841-F981-4A43-9BF0172F622F}"/>
              </a:ext>
            </a:extLst>
          </p:cNvPr>
          <p:cNvSpPr/>
          <p:nvPr/>
        </p:nvSpPr>
        <p:spPr>
          <a:xfrm rot="492754">
            <a:off x="1778392" y="3429788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3686B48-2660-45CE-F36F-97A4409E8763}"/>
              </a:ext>
            </a:extLst>
          </p:cNvPr>
          <p:cNvSpPr/>
          <p:nvPr/>
        </p:nvSpPr>
        <p:spPr>
          <a:xfrm rot="21225732">
            <a:off x="4079631" y="3627617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815EE-E384-849F-ED88-9D8C77DF24C5}"/>
              </a:ext>
            </a:extLst>
          </p:cNvPr>
          <p:cNvSpPr/>
          <p:nvPr/>
        </p:nvSpPr>
        <p:spPr>
          <a:xfrm>
            <a:off x="6343565" y="3388664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A48CE0-0CC0-4377-BA8E-8EE4EDD6E9FA}"/>
              </a:ext>
            </a:extLst>
          </p:cNvPr>
          <p:cNvSpPr/>
          <p:nvPr/>
        </p:nvSpPr>
        <p:spPr>
          <a:xfrm rot="317518">
            <a:off x="8701828" y="3395851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Google Shape;114;p9">
            <a:extLst>
              <a:ext uri="{FF2B5EF4-FFF2-40B4-BE49-F238E27FC236}">
                <a16:creationId xmlns:a16="http://schemas.microsoft.com/office/drawing/2014/main" id="{5B9B25FD-5186-F20F-0E47-B44121263846}"/>
              </a:ext>
            </a:extLst>
          </p:cNvPr>
          <p:cNvSpPr txBox="1"/>
          <p:nvPr/>
        </p:nvSpPr>
        <p:spPr>
          <a:xfrm>
            <a:off x="1841193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1</a:t>
            </a:r>
            <a:endParaRPr sz="2400" b="1" dirty="0"/>
          </a:p>
        </p:txBody>
      </p:sp>
      <p:sp>
        <p:nvSpPr>
          <p:cNvPr id="42" name="Google Shape;114;p9">
            <a:extLst>
              <a:ext uri="{FF2B5EF4-FFF2-40B4-BE49-F238E27FC236}">
                <a16:creationId xmlns:a16="http://schemas.microsoft.com/office/drawing/2014/main" id="{AF554F1A-5257-BBD4-4C06-F165C3BDB9EF}"/>
              </a:ext>
            </a:extLst>
          </p:cNvPr>
          <p:cNvSpPr txBox="1"/>
          <p:nvPr/>
        </p:nvSpPr>
        <p:spPr>
          <a:xfrm>
            <a:off x="4001496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2</a:t>
            </a:r>
            <a:endParaRPr sz="2400" b="1" dirty="0"/>
          </a:p>
        </p:txBody>
      </p:sp>
      <p:sp>
        <p:nvSpPr>
          <p:cNvPr id="43" name="Google Shape;114;p9">
            <a:extLst>
              <a:ext uri="{FF2B5EF4-FFF2-40B4-BE49-F238E27FC236}">
                <a16:creationId xmlns:a16="http://schemas.microsoft.com/office/drawing/2014/main" id="{4F699F18-FC5B-55D6-AD8E-CF53C02F030E}"/>
              </a:ext>
            </a:extLst>
          </p:cNvPr>
          <p:cNvSpPr txBox="1"/>
          <p:nvPr/>
        </p:nvSpPr>
        <p:spPr>
          <a:xfrm>
            <a:off x="6239933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3</a:t>
            </a:r>
            <a:endParaRPr sz="2400" b="1" dirty="0"/>
          </a:p>
        </p:txBody>
      </p:sp>
      <p:sp>
        <p:nvSpPr>
          <p:cNvPr id="44" name="Google Shape;114;p9">
            <a:extLst>
              <a:ext uri="{FF2B5EF4-FFF2-40B4-BE49-F238E27FC236}">
                <a16:creationId xmlns:a16="http://schemas.microsoft.com/office/drawing/2014/main" id="{BD5D3C88-BE35-3570-CA50-7DEF4E061D10}"/>
              </a:ext>
            </a:extLst>
          </p:cNvPr>
          <p:cNvSpPr txBox="1"/>
          <p:nvPr/>
        </p:nvSpPr>
        <p:spPr>
          <a:xfrm>
            <a:off x="8730692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4</a:t>
            </a:r>
            <a:endParaRPr sz="24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C380F8-FB6A-98C2-7F3C-2E1717D434FB}"/>
              </a:ext>
            </a:extLst>
          </p:cNvPr>
          <p:cNvSpPr/>
          <p:nvPr/>
        </p:nvSpPr>
        <p:spPr>
          <a:xfrm rot="21225732">
            <a:off x="11138226" y="3384622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8072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La historia de Asha: Reevaluación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454470" y="821257"/>
            <a:ext cx="5754114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4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210921" y="2368338"/>
            <a:ext cx="3415887" cy="2678824"/>
            <a:chOff x="1117683" y="2194390"/>
            <a:chExt cx="3415887" cy="2678824"/>
          </a:xfrm>
          <a:solidFill>
            <a:schemeClr val="accent5"/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1454033-15ED-57EB-8D4C-44999488E75E}"/>
              </a:ext>
            </a:extLst>
          </p:cNvPr>
          <p:cNvSpPr txBox="1"/>
          <p:nvPr/>
        </p:nvSpPr>
        <p:spPr>
          <a:xfrm>
            <a:off x="5398549" y="2368338"/>
            <a:ext cx="5638316" cy="30162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3800" b="1">
                <a:latin typeface="Helvetica Neue" panose="020B0604020202020204"/>
              </a:rPr>
              <a:t>¿Por qué el/la asistente social de Asha tuvo que actualizar la evaluación o reevaluar su situación? </a:t>
            </a:r>
          </a:p>
        </p:txBody>
      </p:sp>
    </p:spTree>
    <p:extLst>
      <p:ext uri="{BB962C8B-B14F-4D97-AF65-F5344CB8AC3E}">
        <p14:creationId xmlns:p14="http://schemas.microsoft.com/office/powerpoint/2010/main" val="100210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F6651C0-8304-3E32-06B0-DA0445A649F9}"/>
              </a:ext>
            </a:extLst>
          </p:cNvPr>
          <p:cNvSpPr/>
          <p:nvPr/>
        </p:nvSpPr>
        <p:spPr>
          <a:xfrm>
            <a:off x="6570453" y="2594205"/>
            <a:ext cx="1636111" cy="40918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F2B2B3-5952-E78C-2C43-CC85EEE4B2CB}"/>
              </a:ext>
            </a:extLst>
          </p:cNvPr>
          <p:cNvSpPr/>
          <p:nvPr/>
        </p:nvSpPr>
        <p:spPr>
          <a:xfrm>
            <a:off x="6947634" y="3854614"/>
            <a:ext cx="1258931" cy="40918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3A46CA-401C-BBE2-E5D2-E2DB8690D2B3}"/>
              </a:ext>
            </a:extLst>
          </p:cNvPr>
          <p:cNvSpPr/>
          <p:nvPr/>
        </p:nvSpPr>
        <p:spPr>
          <a:xfrm>
            <a:off x="6570454" y="2158289"/>
            <a:ext cx="2442260" cy="3305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r>
              <a:rPr lang="es-ES_tradnl"/>
              <a:t>Objetivo del módulo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6570454" y="1659285"/>
            <a:ext cx="3713030" cy="39703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ES_tradnl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Explorar los fundamentos del enfoque interinstitucional de gestión de casos </a:t>
            </a:r>
            <a:r>
              <a:rPr lang="es-ES_tradnl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el papel de los/as asistentes sociales de protección de la infancia.</a:t>
            </a:r>
            <a:endParaRPr lang="es-ES_tradnl" sz="28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792480" y="3542067"/>
            <a:ext cx="30542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El/la asistente social debe aplicar un enfoque participativo, </a:t>
            </a:r>
            <a:r>
              <a:rPr lang="es-ES_tradnl" dirty="0" err="1">
                <a:latin typeface="Arial" panose="020B0604020202020204" pitchFamily="34" charset="0"/>
                <a:cs typeface="Arial" panose="020B0604020202020204" pitchFamily="34" charset="0"/>
              </a:rPr>
              <a:t>empoderador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 y centrado en las fortalezas identificadas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4407630" y="3542067"/>
            <a:ext cx="3054276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>
                <a:latin typeface="Arial"/>
                <a:cs typeface="Arial"/>
              </a:rPr>
              <a:t>El/la asistente social debe ser flexible y adaptar el apoyo/ayuda a las necesidades de cada menor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8114221" y="3542067"/>
            <a:ext cx="3032619" cy="20313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>
                <a:latin typeface="Arial"/>
                <a:cs typeface="Arial"/>
              </a:rPr>
              <a:t>El/la asistente social debe trabajar siempre a partir de una evaluación y un plan del caso actualizados que respondan a las necesidades actuales del menor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1803545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5408428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5-Point Star 5">
            <a:extLst>
              <a:ext uri="{FF2B5EF4-FFF2-40B4-BE49-F238E27FC236}">
                <a16:creationId xmlns:a16="http://schemas.microsoft.com/office/drawing/2014/main" id="{AD2A2615-1B05-4976-9B65-4FFF4AF85A3F}"/>
              </a:ext>
            </a:extLst>
          </p:cNvPr>
          <p:cNvSpPr/>
          <p:nvPr/>
        </p:nvSpPr>
        <p:spPr>
          <a:xfrm>
            <a:off x="9104751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61904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13C68F8A-F593-D41E-2F44-66EA5AEF0999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CA" sz="2400" b="1" dirty="0">
                <a:solidFill>
                  <a:schemeClr val="bg1"/>
                </a:solidFill>
                <a:latin typeface="Garamond"/>
              </a:rPr>
              <a:t>SESIÓN 4</a:t>
            </a:r>
          </a:p>
          <a:p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US" sz="5400" b="1" dirty="0">
                <a:solidFill>
                  <a:schemeClr val="bg1"/>
                </a:solidFill>
                <a:latin typeface="Garamond"/>
              </a:rPr>
              <a:t>¿Cuál es el papel del asistente social?</a:t>
            </a:r>
          </a:p>
        </p:txBody>
      </p:sp>
    </p:spTree>
    <p:extLst>
      <p:ext uri="{BB962C8B-B14F-4D97-AF65-F5344CB8AC3E}">
        <p14:creationId xmlns:p14="http://schemas.microsoft.com/office/powerpoint/2010/main" val="4144314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Las tres funciones principales del asistente social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28309CA-FA49-5E53-8C5B-D85A563553AD}"/>
              </a:ext>
            </a:extLst>
          </p:cNvPr>
          <p:cNvGrpSpPr/>
          <p:nvPr/>
        </p:nvGrpSpPr>
        <p:grpSpPr>
          <a:xfrm>
            <a:off x="1473399" y="1878706"/>
            <a:ext cx="2151712" cy="1920608"/>
            <a:chOff x="6770748" y="1158240"/>
            <a:chExt cx="1274726" cy="1121318"/>
          </a:xfrm>
          <a:solidFill>
            <a:schemeClr val="accent5"/>
          </a:solidFill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0BA5311-CEC8-76C9-F51A-0975F6FA7B52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F92470F3-B010-067E-D1A8-906E4D285262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9EE63D44-47E1-9306-E14D-23836EDDBDA0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F2D19310-40C5-387C-049B-4A9AD4E6386F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6" name="Flowchart: Manual Input 15">
                <a:extLst>
                  <a:ext uri="{FF2B5EF4-FFF2-40B4-BE49-F238E27FC236}">
                    <a16:creationId xmlns:a16="http://schemas.microsoft.com/office/drawing/2014/main" id="{430E5FA5-0089-3F08-B801-CCC01443E204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63070BB-623A-B0E2-7EAD-8F3FB26EAF4C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03EF48DE-DA82-064B-DA06-5D97FB2FDD55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CD45C47-555A-91AC-3C6B-57E80E562A69}"/>
              </a:ext>
            </a:extLst>
          </p:cNvPr>
          <p:cNvSpPr txBox="1"/>
          <p:nvPr/>
        </p:nvSpPr>
        <p:spPr>
          <a:xfrm>
            <a:off x="1500884" y="4545777"/>
            <a:ext cx="2320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Función de apoyo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2107B8E-821E-6E4B-48C1-8EAD9AA4569D}"/>
              </a:ext>
            </a:extLst>
          </p:cNvPr>
          <p:cNvGrpSpPr/>
          <p:nvPr/>
        </p:nvGrpSpPr>
        <p:grpSpPr>
          <a:xfrm>
            <a:off x="5103651" y="1886189"/>
            <a:ext cx="1965610" cy="2043570"/>
            <a:chOff x="7892902" y="1235921"/>
            <a:chExt cx="1061882" cy="1131157"/>
          </a:xfrm>
          <a:solidFill>
            <a:schemeClr val="accent5"/>
          </a:solidFill>
        </p:grpSpPr>
        <p:sp>
          <p:nvSpPr>
            <p:cNvPr id="21" name="Arrow: Down 20">
              <a:extLst>
                <a:ext uri="{FF2B5EF4-FFF2-40B4-BE49-F238E27FC236}">
                  <a16:creationId xmlns:a16="http://schemas.microsoft.com/office/drawing/2014/main" id="{45B1FC4B-5758-0815-DB09-4F2D2E07E762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2" name="Arrow: Bent 21">
              <a:extLst>
                <a:ext uri="{FF2B5EF4-FFF2-40B4-BE49-F238E27FC236}">
                  <a16:creationId xmlns:a16="http://schemas.microsoft.com/office/drawing/2014/main" id="{DCAD8D7C-68DA-97B7-020A-AEE434B0369A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23" name="Arrow: Bent 22">
              <a:extLst>
                <a:ext uri="{FF2B5EF4-FFF2-40B4-BE49-F238E27FC236}">
                  <a16:creationId xmlns:a16="http://schemas.microsoft.com/office/drawing/2014/main" id="{9DFF0CFE-0F95-036A-E9F9-46D172A0A548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24" name="Plus Sign 23">
              <a:extLst>
                <a:ext uri="{FF2B5EF4-FFF2-40B4-BE49-F238E27FC236}">
                  <a16:creationId xmlns:a16="http://schemas.microsoft.com/office/drawing/2014/main" id="{BFF7FCB0-DC27-CE2F-3C22-3A6A8DEF1E24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Circle: Hollow 24">
              <a:extLst>
                <a:ext uri="{FF2B5EF4-FFF2-40B4-BE49-F238E27FC236}">
                  <a16:creationId xmlns:a16="http://schemas.microsoft.com/office/drawing/2014/main" id="{223EE129-A4F7-54B8-3C1A-14B49768E915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F2304F-837F-5591-B4FB-364544497DA0}"/>
              </a:ext>
            </a:extLst>
          </p:cNvPr>
          <p:cNvSpPr txBox="1"/>
          <p:nvPr/>
        </p:nvSpPr>
        <p:spPr>
          <a:xfrm>
            <a:off x="4974692" y="4545777"/>
            <a:ext cx="2320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Función de coordinación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3AF9AC9-949A-2280-B3CE-6E8539770B54}"/>
              </a:ext>
            </a:extLst>
          </p:cNvPr>
          <p:cNvGrpSpPr/>
          <p:nvPr/>
        </p:nvGrpSpPr>
        <p:grpSpPr>
          <a:xfrm>
            <a:off x="8534092" y="1947415"/>
            <a:ext cx="1837980" cy="2123544"/>
            <a:chOff x="8021849" y="3622964"/>
            <a:chExt cx="932930" cy="1088645"/>
          </a:xfrm>
        </p:grpSpPr>
        <p:sp>
          <p:nvSpPr>
            <p:cNvPr id="28" name="Flowchart: Card 27">
              <a:extLst>
                <a:ext uri="{FF2B5EF4-FFF2-40B4-BE49-F238E27FC236}">
                  <a16:creationId xmlns:a16="http://schemas.microsoft.com/office/drawing/2014/main" id="{49807A33-014F-43B5-E971-87DEB3D5E14D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Flowchart: Card 28">
              <a:extLst>
                <a:ext uri="{FF2B5EF4-FFF2-40B4-BE49-F238E27FC236}">
                  <a16:creationId xmlns:a16="http://schemas.microsoft.com/office/drawing/2014/main" id="{F76512CA-2242-B80E-E9F4-4D29F28C3A18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0" name="Flowchart: Card 29">
              <a:extLst>
                <a:ext uri="{FF2B5EF4-FFF2-40B4-BE49-F238E27FC236}">
                  <a16:creationId xmlns:a16="http://schemas.microsoft.com/office/drawing/2014/main" id="{88AF3770-7160-B06A-0497-586BD3DA9699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1" name="Circle: Hollow 30">
              <a:extLst>
                <a:ext uri="{FF2B5EF4-FFF2-40B4-BE49-F238E27FC236}">
                  <a16:creationId xmlns:a16="http://schemas.microsoft.com/office/drawing/2014/main" id="{9999187B-EAC4-E1A2-FFE9-28B5FB28903F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829D83C-DFC0-3B93-E746-36BE2338C253}"/>
              </a:ext>
            </a:extLst>
          </p:cNvPr>
          <p:cNvSpPr txBox="1"/>
          <p:nvPr/>
        </p:nvSpPr>
        <p:spPr>
          <a:xfrm>
            <a:off x="8296702" y="4545777"/>
            <a:ext cx="2320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Función de gestión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1708806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peech Bubble: Rectangle with Corners Rounded 42">
            <a:extLst>
              <a:ext uri="{FF2B5EF4-FFF2-40B4-BE49-F238E27FC236}">
                <a16:creationId xmlns:a16="http://schemas.microsoft.com/office/drawing/2014/main" id="{CE1F36BC-A6D0-23D5-BD3F-C212446C54B7}"/>
              </a:ext>
            </a:extLst>
          </p:cNvPr>
          <p:cNvSpPr/>
          <p:nvPr/>
        </p:nvSpPr>
        <p:spPr>
          <a:xfrm>
            <a:off x="2492678" y="2993721"/>
            <a:ext cx="7352779" cy="2542783"/>
          </a:xfrm>
          <a:prstGeom prst="wedgeRoundRectCallout">
            <a:avLst>
              <a:gd name="adj1" fmla="val -55175"/>
              <a:gd name="adj2" fmla="val -1976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Responsabilidades principales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454033-15ED-57EB-8D4C-44999488E75E}"/>
              </a:ext>
            </a:extLst>
          </p:cNvPr>
          <p:cNvSpPr txBox="1"/>
          <p:nvPr/>
        </p:nvSpPr>
        <p:spPr>
          <a:xfrm>
            <a:off x="1328025" y="1665335"/>
            <a:ext cx="953387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_tradnl" sz="3200">
                <a:latin typeface="Arial" panose="020B0604020202020204" pitchFamily="34" charset="0"/>
                <a:cs typeface="Arial" panose="020B0604020202020204" pitchFamily="34" charset="0"/>
              </a:rPr>
              <a:t>¿Cuáles son las responsabilidades de un asistente social con relación a cada una de sus funciones?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156AA7-4FE2-3EC0-7AFC-65CEDFFAEC2B}"/>
              </a:ext>
            </a:extLst>
          </p:cNvPr>
          <p:cNvGrpSpPr/>
          <p:nvPr/>
        </p:nvGrpSpPr>
        <p:grpSpPr>
          <a:xfrm>
            <a:off x="3339777" y="3628887"/>
            <a:ext cx="1380476" cy="1232206"/>
            <a:chOff x="6770748" y="1158240"/>
            <a:chExt cx="1274726" cy="1121318"/>
          </a:xfrm>
          <a:solidFill>
            <a:schemeClr val="accent5"/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20E6666-8A46-1A67-492A-B414E2478224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43BAE76D-E021-13B3-59B4-6504AE84B79B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9F01AF5E-1549-48E1-9B0D-C5A0670B3367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D6143BC2-C3EC-BFDD-FCEF-7D72132E3F83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0" name="Flowchart: Manual Input 29">
                <a:extLst>
                  <a:ext uri="{FF2B5EF4-FFF2-40B4-BE49-F238E27FC236}">
                    <a16:creationId xmlns:a16="http://schemas.microsoft.com/office/drawing/2014/main" id="{B5707442-7A31-AEE2-A578-8D65B6C79ABC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A576B13-66A3-1CB7-CEDE-5C5588E404E3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8" name="Circle: Hollow 7">
              <a:extLst>
                <a:ext uri="{FF2B5EF4-FFF2-40B4-BE49-F238E27FC236}">
                  <a16:creationId xmlns:a16="http://schemas.microsoft.com/office/drawing/2014/main" id="{419495F6-2ACE-E682-82D6-630DBD287D0B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F7344D-C7C6-2584-FCFA-85BB18BFB89F}"/>
              </a:ext>
            </a:extLst>
          </p:cNvPr>
          <p:cNvGrpSpPr/>
          <p:nvPr/>
        </p:nvGrpSpPr>
        <p:grpSpPr>
          <a:xfrm>
            <a:off x="5499718" y="3680442"/>
            <a:ext cx="1261078" cy="1311095"/>
            <a:chOff x="7892902" y="1235921"/>
            <a:chExt cx="1061882" cy="1131157"/>
          </a:xfrm>
          <a:solidFill>
            <a:schemeClr val="accent5"/>
          </a:solidFill>
        </p:grpSpPr>
        <p:sp>
          <p:nvSpPr>
            <p:cNvPr id="33" name="Arrow: Down 32">
              <a:extLst>
                <a:ext uri="{FF2B5EF4-FFF2-40B4-BE49-F238E27FC236}">
                  <a16:creationId xmlns:a16="http://schemas.microsoft.com/office/drawing/2014/main" id="{D119B6BD-7636-019D-93A0-B3DEBD6BC4AE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Arrow: Bent 33">
              <a:extLst>
                <a:ext uri="{FF2B5EF4-FFF2-40B4-BE49-F238E27FC236}">
                  <a16:creationId xmlns:a16="http://schemas.microsoft.com/office/drawing/2014/main" id="{E559DB44-4B02-17B8-D28C-EA950FD32C5F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35" name="Arrow: Bent 34">
              <a:extLst>
                <a:ext uri="{FF2B5EF4-FFF2-40B4-BE49-F238E27FC236}">
                  <a16:creationId xmlns:a16="http://schemas.microsoft.com/office/drawing/2014/main" id="{32645F9F-E162-7840-6D97-4DBB1814FFB3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36" name="Plus Sign 35">
              <a:extLst>
                <a:ext uri="{FF2B5EF4-FFF2-40B4-BE49-F238E27FC236}">
                  <a16:creationId xmlns:a16="http://schemas.microsoft.com/office/drawing/2014/main" id="{3187C1C1-F38B-A8CA-2D16-78C32E460E64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7" name="Circle: Hollow 36">
              <a:extLst>
                <a:ext uri="{FF2B5EF4-FFF2-40B4-BE49-F238E27FC236}">
                  <a16:creationId xmlns:a16="http://schemas.microsoft.com/office/drawing/2014/main" id="{BF1B4AB0-5D22-1FB4-3812-BC56B8F72DB2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E2876C5-B0D9-000B-0BB0-E2906A618D86}"/>
              </a:ext>
            </a:extLst>
          </p:cNvPr>
          <p:cNvGrpSpPr/>
          <p:nvPr/>
        </p:nvGrpSpPr>
        <p:grpSpPr>
          <a:xfrm>
            <a:off x="7734611" y="3621674"/>
            <a:ext cx="1179194" cy="1362404"/>
            <a:chOff x="8021849" y="3622964"/>
            <a:chExt cx="932930" cy="1088645"/>
          </a:xfrm>
        </p:grpSpPr>
        <p:sp>
          <p:nvSpPr>
            <p:cNvPr id="39" name="Flowchart: Card 38">
              <a:extLst>
                <a:ext uri="{FF2B5EF4-FFF2-40B4-BE49-F238E27FC236}">
                  <a16:creationId xmlns:a16="http://schemas.microsoft.com/office/drawing/2014/main" id="{5778A1B7-BC8D-1815-D52B-4A9A4BCAE067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0" name="Flowchart: Card 39">
              <a:extLst>
                <a:ext uri="{FF2B5EF4-FFF2-40B4-BE49-F238E27FC236}">
                  <a16:creationId xmlns:a16="http://schemas.microsoft.com/office/drawing/2014/main" id="{EB32B992-CB59-9558-566A-450FADABE11D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1" name="Flowchart: Card 40">
              <a:extLst>
                <a:ext uri="{FF2B5EF4-FFF2-40B4-BE49-F238E27FC236}">
                  <a16:creationId xmlns:a16="http://schemas.microsoft.com/office/drawing/2014/main" id="{C964F01D-167A-1D6B-0AB0-C3A1F273CCC1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2" name="Circle: Hollow 41">
              <a:extLst>
                <a:ext uri="{FF2B5EF4-FFF2-40B4-BE49-F238E27FC236}">
                  <a16:creationId xmlns:a16="http://schemas.microsoft.com/office/drawing/2014/main" id="{9B2373B5-CA96-E734-4649-5733AB1BB057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26351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Función de apoyo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5430468" y="1514964"/>
            <a:ext cx="587484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Proporcionar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apoyo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emocional básico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y servicios no especializados en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SMAPS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Proporcionar información al menor y a su familia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Abogar o defender al menor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Garantizar el acceso a servicios que respondan a sus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necesidades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Prestar apoyo para garantizar la seguridad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Ayudar a los menores a encontrar una modalidad de acogida segura y localizar a sus familias en caso de separación familiar durante una emergencia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7DAE0EE-D72F-26F1-B393-0E4956345A7C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A4A7E7F-9875-B9A9-9394-C2D7BB393BCC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332B732-229F-9A1B-AA65-0E501002FFB0}"/>
                </a:ext>
              </a:extLst>
            </p:cNvPr>
            <p:cNvGrpSpPr/>
            <p:nvPr/>
          </p:nvGrpSpPr>
          <p:grpSpPr>
            <a:xfrm>
              <a:off x="1822940" y="2537325"/>
              <a:ext cx="2217709" cy="1979516"/>
              <a:chOff x="6770748" y="1158240"/>
              <a:chExt cx="1274726" cy="1121318"/>
            </a:xfrm>
            <a:solidFill>
              <a:schemeClr val="accent5"/>
            </a:solidFill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456AA8D-34FB-E9A3-16CB-0AEA49CFE933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17" name="Rectangle: Rounded Corners 16">
                  <a:extLst>
                    <a:ext uri="{FF2B5EF4-FFF2-40B4-BE49-F238E27FC236}">
                      <a16:creationId xmlns:a16="http://schemas.microsoft.com/office/drawing/2014/main" id="{D3321C00-C6E5-0E5D-6F7A-F0A6EECF7AC3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18" name="Rectangle: Rounded Corners 17">
                  <a:extLst>
                    <a:ext uri="{FF2B5EF4-FFF2-40B4-BE49-F238E27FC236}">
                      <a16:creationId xmlns:a16="http://schemas.microsoft.com/office/drawing/2014/main" id="{9B525B5D-9CA6-624B-E91C-6B49F2CB9F5F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19" name="Rectangle: Rounded Corners 18">
                  <a:extLst>
                    <a:ext uri="{FF2B5EF4-FFF2-40B4-BE49-F238E27FC236}">
                      <a16:creationId xmlns:a16="http://schemas.microsoft.com/office/drawing/2014/main" id="{8F9EAFF4-8600-1BFC-14C9-EAD236D28C78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20" name="Flowchart: Manual Input 19">
                  <a:extLst>
                    <a:ext uri="{FF2B5EF4-FFF2-40B4-BE49-F238E27FC236}">
                      <a16:creationId xmlns:a16="http://schemas.microsoft.com/office/drawing/2014/main" id="{A8FEB7DB-DEBF-4801-D663-A92A404FAB6D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CFC2819-A615-F039-F5E7-EB823DB73095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</p:grpSp>
          <p:sp>
            <p:nvSpPr>
              <p:cNvPr id="15" name="Circle: Hollow 14">
                <a:extLst>
                  <a:ext uri="{FF2B5EF4-FFF2-40B4-BE49-F238E27FC236}">
                    <a16:creationId xmlns:a16="http://schemas.microsoft.com/office/drawing/2014/main" id="{A758C6FC-8B10-05A7-4B09-AF5A401F8A42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686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Función de coordinación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5444197" y="1942836"/>
            <a:ext cx="562791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en coordinación con las principales partes interesadas para identificar de forma proactiva a los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menores</a:t>
            </a: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 a las familias que necesitan apoyo en la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Identificar servicios y ayudar a los menores y a sus familias a acceder a ellos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para garantizar un mejor acceso a los servicios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Llevar a cabo conferencias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los casos cuando sea necesario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9493A0C-5CFD-4912-AFC0-3330C16DA335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85FA612-29B9-4A7C-02EE-3ED46B1328B4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AC9EDE-0618-ED28-B571-E251CE16C1E2}"/>
                </a:ext>
              </a:extLst>
            </p:cNvPr>
            <p:cNvGrpSpPr/>
            <p:nvPr/>
          </p:nvGrpSpPr>
          <p:grpSpPr>
            <a:xfrm>
              <a:off x="2055607" y="2658593"/>
              <a:ext cx="2053811" cy="2135270"/>
              <a:chOff x="7892902" y="1235921"/>
              <a:chExt cx="1061882" cy="1131157"/>
            </a:xfrm>
            <a:solidFill>
              <a:schemeClr val="accent5"/>
            </a:solidFill>
          </p:grpSpPr>
          <p:sp>
            <p:nvSpPr>
              <p:cNvPr id="8" name="Arrow: Down 7">
                <a:extLst>
                  <a:ext uri="{FF2B5EF4-FFF2-40B4-BE49-F238E27FC236}">
                    <a16:creationId xmlns:a16="http://schemas.microsoft.com/office/drawing/2014/main" id="{6607D4FC-3341-16C2-E6E9-3154C1C2C686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9" name="Arrow: Bent 8">
                <a:extLst>
                  <a:ext uri="{FF2B5EF4-FFF2-40B4-BE49-F238E27FC236}">
                    <a16:creationId xmlns:a16="http://schemas.microsoft.com/office/drawing/2014/main" id="{F5CF19DB-369A-3FF2-5DE5-B2CA817F3EC1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Bent 10">
                <a:extLst>
                  <a:ext uri="{FF2B5EF4-FFF2-40B4-BE49-F238E27FC236}">
                    <a16:creationId xmlns:a16="http://schemas.microsoft.com/office/drawing/2014/main" id="{3A02009F-3D34-D592-A7DD-087BFCC9BBC9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Plus Sign 11">
                <a:extLst>
                  <a:ext uri="{FF2B5EF4-FFF2-40B4-BE49-F238E27FC236}">
                    <a16:creationId xmlns:a16="http://schemas.microsoft.com/office/drawing/2014/main" id="{ADE645D1-A5E9-6279-054C-3D51FE57F7D6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3" name="Circle: Hollow 12">
                <a:extLst>
                  <a:ext uri="{FF2B5EF4-FFF2-40B4-BE49-F238E27FC236}">
                    <a16:creationId xmlns:a16="http://schemas.microsoft.com/office/drawing/2014/main" id="{737BE315-09D7-C121-30F8-C01AB37264F0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89652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Función de gestión de la información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5767754" y="2402389"/>
            <a:ext cx="50221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Documentar los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Almacenar la información y archivos de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Actualizar la base de datos de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Respetar los protocolos de protección de datos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8FC11FD-A58A-B340-8591-ADF7970FE08D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BAD642F-8A8C-A52A-CC96-3951FB3369DD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AF31416A-7D4F-A4F8-241C-3FE42B5C08E9}"/>
                </a:ext>
              </a:extLst>
            </p:cNvPr>
            <p:cNvGrpSpPr/>
            <p:nvPr/>
          </p:nvGrpSpPr>
          <p:grpSpPr>
            <a:xfrm>
              <a:off x="2185581" y="2658593"/>
              <a:ext cx="1722540" cy="1990169"/>
              <a:chOff x="8021849" y="3622964"/>
              <a:chExt cx="932930" cy="1088645"/>
            </a:xfrm>
          </p:grpSpPr>
          <p:sp>
            <p:nvSpPr>
              <p:cNvPr id="18" name="Flowchart: Card 17">
                <a:extLst>
                  <a:ext uri="{FF2B5EF4-FFF2-40B4-BE49-F238E27FC236}">
                    <a16:creationId xmlns:a16="http://schemas.microsoft.com/office/drawing/2014/main" id="{8774D138-679D-2571-4288-6F994385F43D}"/>
                  </a:ext>
                </a:extLst>
              </p:cNvPr>
              <p:cNvSpPr/>
              <p:nvPr/>
            </p:nvSpPr>
            <p:spPr>
              <a:xfrm>
                <a:off x="8192676" y="3819749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9" name="Flowchart: Card 18">
                <a:extLst>
                  <a:ext uri="{FF2B5EF4-FFF2-40B4-BE49-F238E27FC236}">
                    <a16:creationId xmlns:a16="http://schemas.microsoft.com/office/drawing/2014/main" id="{83476B39-34CF-2F16-79C1-641F341067F2}"/>
                  </a:ext>
                </a:extLst>
              </p:cNvPr>
              <p:cNvSpPr/>
              <p:nvPr/>
            </p:nvSpPr>
            <p:spPr>
              <a:xfrm>
                <a:off x="8109763" y="3716795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0" name="Flowchart: Card 19">
                <a:extLst>
                  <a:ext uri="{FF2B5EF4-FFF2-40B4-BE49-F238E27FC236}">
                    <a16:creationId xmlns:a16="http://schemas.microsoft.com/office/drawing/2014/main" id="{79A5EAE7-8FA7-4573-5ADE-C52F6E8DD3F6}"/>
                  </a:ext>
                </a:extLst>
              </p:cNvPr>
              <p:cNvSpPr/>
              <p:nvPr/>
            </p:nvSpPr>
            <p:spPr>
              <a:xfrm>
                <a:off x="8021849" y="3622964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1" name="Circle: Hollow 20">
                <a:extLst>
                  <a:ext uri="{FF2B5EF4-FFF2-40B4-BE49-F238E27FC236}">
                    <a16:creationId xmlns:a16="http://schemas.microsoft.com/office/drawing/2014/main" id="{2D2605B6-935E-6777-A4F8-2DB058237CA3}"/>
                  </a:ext>
                </a:extLst>
              </p:cNvPr>
              <p:cNvSpPr/>
              <p:nvPr/>
            </p:nvSpPr>
            <p:spPr>
              <a:xfrm>
                <a:off x="8158745" y="3843931"/>
                <a:ext cx="469221" cy="469221"/>
              </a:xfrm>
              <a:prstGeom prst="donut">
                <a:avLst>
                  <a:gd name="adj" fmla="val 3218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8555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: Single Corner Snipped 62">
            <a:extLst>
              <a:ext uri="{FF2B5EF4-FFF2-40B4-BE49-F238E27FC236}">
                <a16:creationId xmlns:a16="http://schemas.microsoft.com/office/drawing/2014/main" id="{B9D93A26-49AF-9C15-1E50-0FC65FC0DB5C}"/>
              </a:ext>
            </a:extLst>
          </p:cNvPr>
          <p:cNvSpPr/>
          <p:nvPr/>
        </p:nvSpPr>
        <p:spPr>
          <a:xfrm>
            <a:off x="1149067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9AC2D-5C3E-9A08-C475-4FB0A8A5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Lista de tareas del asistente social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FAACF3-183D-72A3-BB7E-83185132D4D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585811C2-B171-5B6E-D167-26233C0D391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C21E301-EF10-980E-A6E0-C2D33CBD67D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33B29EF9-6C2E-5FFD-4E92-DE563C4EA4F4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34-35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B103172-B458-796F-7BD4-4BDB1175BD5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0A8EEA8-6D9E-2AC6-97E6-D03C038168A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25843328-EE05-01F4-3955-1F3A1077515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CA5FA80A-B83B-A06A-BB79-DA73D181701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3017AAD3-9C59-7D57-E36C-F0C1250A2ABF}"/>
              </a:ext>
            </a:extLst>
          </p:cNvPr>
          <p:cNvSpPr/>
          <p:nvPr/>
        </p:nvSpPr>
        <p:spPr>
          <a:xfrm>
            <a:off x="1508048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22ECD3-4E43-A3EE-2CCC-FCA092657E53}"/>
              </a:ext>
            </a:extLst>
          </p:cNvPr>
          <p:cNvSpPr/>
          <p:nvPr/>
        </p:nvSpPr>
        <p:spPr>
          <a:xfrm>
            <a:off x="1508048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44AE397-2A96-E7EC-AA97-F4ED1CAB25BC}"/>
              </a:ext>
            </a:extLst>
          </p:cNvPr>
          <p:cNvSpPr/>
          <p:nvPr/>
        </p:nvSpPr>
        <p:spPr>
          <a:xfrm>
            <a:off x="1508048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F8616F2-230A-1731-8EA1-09414827C4E7}"/>
              </a:ext>
            </a:extLst>
          </p:cNvPr>
          <p:cNvCxnSpPr>
            <a:cxnSpLocks/>
          </p:cNvCxnSpPr>
          <p:nvPr/>
        </p:nvCxnSpPr>
        <p:spPr>
          <a:xfrm>
            <a:off x="2156023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1C112EA-40BF-0A1F-D703-519D1AE2B7D7}"/>
              </a:ext>
            </a:extLst>
          </p:cNvPr>
          <p:cNvCxnSpPr>
            <a:cxnSpLocks/>
          </p:cNvCxnSpPr>
          <p:nvPr/>
        </p:nvCxnSpPr>
        <p:spPr>
          <a:xfrm>
            <a:off x="2156023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CEE36E5-78C3-C9EC-0BE0-DFF3DE15C2DB}"/>
              </a:ext>
            </a:extLst>
          </p:cNvPr>
          <p:cNvCxnSpPr>
            <a:cxnSpLocks/>
          </p:cNvCxnSpPr>
          <p:nvPr/>
        </p:nvCxnSpPr>
        <p:spPr>
          <a:xfrm>
            <a:off x="2156023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44EB0704-58FB-0906-23B5-4A26DF45CAB9}"/>
              </a:ext>
            </a:extLst>
          </p:cNvPr>
          <p:cNvSpPr/>
          <p:nvPr/>
        </p:nvSpPr>
        <p:spPr>
          <a:xfrm>
            <a:off x="1508048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326E4B1-A8E1-4782-4FED-48979D751394}"/>
              </a:ext>
            </a:extLst>
          </p:cNvPr>
          <p:cNvCxnSpPr>
            <a:cxnSpLocks/>
          </p:cNvCxnSpPr>
          <p:nvPr/>
        </p:nvCxnSpPr>
        <p:spPr>
          <a:xfrm>
            <a:off x="2156023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433E486-C391-899D-FEF2-0B9D34E6C455}"/>
              </a:ext>
            </a:extLst>
          </p:cNvPr>
          <p:cNvGrpSpPr/>
          <p:nvPr/>
        </p:nvGrpSpPr>
        <p:grpSpPr>
          <a:xfrm>
            <a:off x="633262" y="2096472"/>
            <a:ext cx="1245924" cy="1202640"/>
            <a:chOff x="1129157" y="1753127"/>
            <a:chExt cx="3906712" cy="3770992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681FDE7-CB69-4E03-582D-12C8DAE29269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17597D1-B5A6-98A1-35A0-C908A8B83E42}"/>
                </a:ext>
              </a:extLst>
            </p:cNvPr>
            <p:cNvGrpSpPr/>
            <p:nvPr/>
          </p:nvGrpSpPr>
          <p:grpSpPr>
            <a:xfrm>
              <a:off x="1822940" y="2537325"/>
              <a:ext cx="2217709" cy="1979516"/>
              <a:chOff x="6770748" y="1158240"/>
              <a:chExt cx="1274726" cy="1121318"/>
            </a:xfrm>
            <a:solidFill>
              <a:schemeClr val="accent5"/>
            </a:solidFill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D60AC528-C812-8A57-6461-15FD0E0DFFD3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58" name="Rectangle: Rounded Corners 57">
                  <a:extLst>
                    <a:ext uri="{FF2B5EF4-FFF2-40B4-BE49-F238E27FC236}">
                      <a16:creationId xmlns:a16="http://schemas.microsoft.com/office/drawing/2014/main" id="{2044DC51-903E-BBB6-5FA6-6FD601D51877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59" name="Rectangle: Rounded Corners 58">
                  <a:extLst>
                    <a:ext uri="{FF2B5EF4-FFF2-40B4-BE49-F238E27FC236}">
                      <a16:creationId xmlns:a16="http://schemas.microsoft.com/office/drawing/2014/main" id="{82730F92-1BB0-9F1A-6836-F77D85D2E912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60" name="Rectangle: Rounded Corners 59">
                  <a:extLst>
                    <a:ext uri="{FF2B5EF4-FFF2-40B4-BE49-F238E27FC236}">
                      <a16:creationId xmlns:a16="http://schemas.microsoft.com/office/drawing/2014/main" id="{E6F570B6-B9AD-54E0-36BF-33171778D263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61" name="Flowchart: Manual Input 60">
                  <a:extLst>
                    <a:ext uri="{FF2B5EF4-FFF2-40B4-BE49-F238E27FC236}">
                      <a16:creationId xmlns:a16="http://schemas.microsoft.com/office/drawing/2014/main" id="{34F368A6-8278-2161-1274-D1EC96023640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1527AA04-306A-E848-9E3D-6C4527B3266B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</p:grpSp>
          <p:sp>
            <p:nvSpPr>
              <p:cNvPr id="57" name="Circle: Hollow 56">
                <a:extLst>
                  <a:ext uri="{FF2B5EF4-FFF2-40B4-BE49-F238E27FC236}">
                    <a16:creationId xmlns:a16="http://schemas.microsoft.com/office/drawing/2014/main" id="{87C61E90-BD5F-2AA4-2051-39249F4D0277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76" name="Rectangle: Single Corner Snipped 75">
            <a:extLst>
              <a:ext uri="{FF2B5EF4-FFF2-40B4-BE49-F238E27FC236}">
                <a16:creationId xmlns:a16="http://schemas.microsoft.com/office/drawing/2014/main" id="{F978E7B7-79B7-8022-BD25-4E0EB798D5B3}"/>
              </a:ext>
            </a:extLst>
          </p:cNvPr>
          <p:cNvSpPr/>
          <p:nvPr/>
        </p:nvSpPr>
        <p:spPr>
          <a:xfrm>
            <a:off x="4643829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407B23B-B9E9-E8AD-004F-752DF5434F26}"/>
              </a:ext>
            </a:extLst>
          </p:cNvPr>
          <p:cNvSpPr/>
          <p:nvPr/>
        </p:nvSpPr>
        <p:spPr>
          <a:xfrm>
            <a:off x="5002810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848B47D-C6C5-20D4-03BD-47327728BDBC}"/>
              </a:ext>
            </a:extLst>
          </p:cNvPr>
          <p:cNvSpPr/>
          <p:nvPr/>
        </p:nvSpPr>
        <p:spPr>
          <a:xfrm>
            <a:off x="5002810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43A13F1-4766-8298-CEEF-ACB8D0FBD7A9}"/>
              </a:ext>
            </a:extLst>
          </p:cNvPr>
          <p:cNvSpPr/>
          <p:nvPr/>
        </p:nvSpPr>
        <p:spPr>
          <a:xfrm>
            <a:off x="5002810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86F51F1-6F8A-E369-9309-63A3F870A14E}"/>
              </a:ext>
            </a:extLst>
          </p:cNvPr>
          <p:cNvCxnSpPr>
            <a:cxnSpLocks/>
          </p:cNvCxnSpPr>
          <p:nvPr/>
        </p:nvCxnSpPr>
        <p:spPr>
          <a:xfrm>
            <a:off x="5650785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D403D5A-77FF-E6D1-C04B-05598E59EA15}"/>
              </a:ext>
            </a:extLst>
          </p:cNvPr>
          <p:cNvCxnSpPr>
            <a:cxnSpLocks/>
          </p:cNvCxnSpPr>
          <p:nvPr/>
        </p:nvCxnSpPr>
        <p:spPr>
          <a:xfrm>
            <a:off x="5650785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BA857C52-3097-8C79-A3BF-043D96860CB2}"/>
              </a:ext>
            </a:extLst>
          </p:cNvPr>
          <p:cNvCxnSpPr>
            <a:cxnSpLocks/>
          </p:cNvCxnSpPr>
          <p:nvPr/>
        </p:nvCxnSpPr>
        <p:spPr>
          <a:xfrm>
            <a:off x="5650785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53F6550A-EED9-EE8F-D837-28B276190483}"/>
              </a:ext>
            </a:extLst>
          </p:cNvPr>
          <p:cNvSpPr/>
          <p:nvPr/>
        </p:nvSpPr>
        <p:spPr>
          <a:xfrm>
            <a:off x="5002810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5EC62B6-E9B6-45DF-3E19-A2ED530DF43B}"/>
              </a:ext>
            </a:extLst>
          </p:cNvPr>
          <p:cNvCxnSpPr>
            <a:cxnSpLocks/>
          </p:cNvCxnSpPr>
          <p:nvPr/>
        </p:nvCxnSpPr>
        <p:spPr>
          <a:xfrm>
            <a:off x="5650785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: Single Corner Snipped 94">
            <a:extLst>
              <a:ext uri="{FF2B5EF4-FFF2-40B4-BE49-F238E27FC236}">
                <a16:creationId xmlns:a16="http://schemas.microsoft.com/office/drawing/2014/main" id="{0BCAD3CA-6EE6-8C19-26A9-A4B3DC9990BF}"/>
              </a:ext>
            </a:extLst>
          </p:cNvPr>
          <p:cNvSpPr/>
          <p:nvPr/>
        </p:nvSpPr>
        <p:spPr>
          <a:xfrm>
            <a:off x="8103767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FFC2468-C463-3553-3EA1-CEB7798289A9}"/>
              </a:ext>
            </a:extLst>
          </p:cNvPr>
          <p:cNvSpPr/>
          <p:nvPr/>
        </p:nvSpPr>
        <p:spPr>
          <a:xfrm>
            <a:off x="8462748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77C9B4D-53BD-FCC2-38D1-8C58367A89F4}"/>
              </a:ext>
            </a:extLst>
          </p:cNvPr>
          <p:cNvSpPr/>
          <p:nvPr/>
        </p:nvSpPr>
        <p:spPr>
          <a:xfrm>
            <a:off x="8462748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C809665-F7DD-82F3-F705-DE1739AAC018}"/>
              </a:ext>
            </a:extLst>
          </p:cNvPr>
          <p:cNvSpPr/>
          <p:nvPr/>
        </p:nvSpPr>
        <p:spPr>
          <a:xfrm>
            <a:off x="8462748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2514D10F-C6B0-9C1F-0760-0E34B559FA40}"/>
              </a:ext>
            </a:extLst>
          </p:cNvPr>
          <p:cNvCxnSpPr>
            <a:cxnSpLocks/>
          </p:cNvCxnSpPr>
          <p:nvPr/>
        </p:nvCxnSpPr>
        <p:spPr>
          <a:xfrm>
            <a:off x="9110723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E4EC441D-FB34-AA2F-2133-ABF93FFDB946}"/>
              </a:ext>
            </a:extLst>
          </p:cNvPr>
          <p:cNvCxnSpPr>
            <a:cxnSpLocks/>
          </p:cNvCxnSpPr>
          <p:nvPr/>
        </p:nvCxnSpPr>
        <p:spPr>
          <a:xfrm>
            <a:off x="9110723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093EC47-C78F-D4F3-F536-E4F7AE13366A}"/>
              </a:ext>
            </a:extLst>
          </p:cNvPr>
          <p:cNvCxnSpPr>
            <a:cxnSpLocks/>
          </p:cNvCxnSpPr>
          <p:nvPr/>
        </p:nvCxnSpPr>
        <p:spPr>
          <a:xfrm>
            <a:off x="9110723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B0C494F-8CC7-58AC-7105-BE462616E9F9}"/>
              </a:ext>
            </a:extLst>
          </p:cNvPr>
          <p:cNvSpPr/>
          <p:nvPr/>
        </p:nvSpPr>
        <p:spPr>
          <a:xfrm>
            <a:off x="8462748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AFC16DC3-1CF5-3A7C-E342-071B62E9BBF6}"/>
              </a:ext>
            </a:extLst>
          </p:cNvPr>
          <p:cNvCxnSpPr>
            <a:cxnSpLocks/>
          </p:cNvCxnSpPr>
          <p:nvPr/>
        </p:nvCxnSpPr>
        <p:spPr>
          <a:xfrm>
            <a:off x="9110723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99E6A759-0A2C-6099-6360-14D703E4D215}"/>
              </a:ext>
            </a:extLst>
          </p:cNvPr>
          <p:cNvGrpSpPr/>
          <p:nvPr/>
        </p:nvGrpSpPr>
        <p:grpSpPr>
          <a:xfrm>
            <a:off x="4136803" y="2107056"/>
            <a:ext cx="1222764" cy="1180285"/>
            <a:chOff x="1129157" y="1753127"/>
            <a:chExt cx="3906712" cy="3770992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7F6C5C35-8BBB-A49B-08A2-9D4EE676603C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52F31EBC-7249-FA7A-AF98-7F4EEAC5BE74}"/>
                </a:ext>
              </a:extLst>
            </p:cNvPr>
            <p:cNvGrpSpPr/>
            <p:nvPr/>
          </p:nvGrpSpPr>
          <p:grpSpPr>
            <a:xfrm>
              <a:off x="2055607" y="2658593"/>
              <a:ext cx="2053811" cy="2135270"/>
              <a:chOff x="7892902" y="1235921"/>
              <a:chExt cx="1061882" cy="1131157"/>
            </a:xfrm>
            <a:solidFill>
              <a:schemeClr val="accent5"/>
            </a:solidFill>
          </p:grpSpPr>
          <p:sp>
            <p:nvSpPr>
              <p:cNvPr id="118" name="Arrow: Down 117">
                <a:extLst>
                  <a:ext uri="{FF2B5EF4-FFF2-40B4-BE49-F238E27FC236}">
                    <a16:creationId xmlns:a16="http://schemas.microsoft.com/office/drawing/2014/main" id="{5DFCE289-E77B-BD5C-E14F-65D56A9914CA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19" name="Arrow: Bent 118">
                <a:extLst>
                  <a:ext uri="{FF2B5EF4-FFF2-40B4-BE49-F238E27FC236}">
                    <a16:creationId xmlns:a16="http://schemas.microsoft.com/office/drawing/2014/main" id="{C2787426-110D-32E3-50F4-D802FB14CD51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Arrow: Bent 119">
                <a:extLst>
                  <a:ext uri="{FF2B5EF4-FFF2-40B4-BE49-F238E27FC236}">
                    <a16:creationId xmlns:a16="http://schemas.microsoft.com/office/drawing/2014/main" id="{AD029EDA-9C3F-A7F8-EA8E-89AC296B5132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Plus Sign 120">
                <a:extLst>
                  <a:ext uri="{FF2B5EF4-FFF2-40B4-BE49-F238E27FC236}">
                    <a16:creationId xmlns:a16="http://schemas.microsoft.com/office/drawing/2014/main" id="{5413A679-8919-1227-5504-7DD9156B2166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22" name="Circle: Hollow 121">
                <a:extLst>
                  <a:ext uri="{FF2B5EF4-FFF2-40B4-BE49-F238E27FC236}">
                    <a16:creationId xmlns:a16="http://schemas.microsoft.com/office/drawing/2014/main" id="{D273C7EE-7B6C-E488-A5FF-33EF9717010B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24" name="Oval 123">
            <a:extLst>
              <a:ext uri="{FF2B5EF4-FFF2-40B4-BE49-F238E27FC236}">
                <a16:creationId xmlns:a16="http://schemas.microsoft.com/office/drawing/2014/main" id="{71A31323-91B4-2899-FA45-722BB51B4921}"/>
              </a:ext>
            </a:extLst>
          </p:cNvPr>
          <p:cNvSpPr/>
          <p:nvPr/>
        </p:nvSpPr>
        <p:spPr>
          <a:xfrm>
            <a:off x="7599541" y="2107056"/>
            <a:ext cx="1222764" cy="118028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DFEF1B4E-2B74-3070-7DB1-E79267778287}"/>
              </a:ext>
            </a:extLst>
          </p:cNvPr>
          <p:cNvGrpSpPr/>
          <p:nvPr/>
        </p:nvGrpSpPr>
        <p:grpSpPr>
          <a:xfrm>
            <a:off x="7882782" y="2390457"/>
            <a:ext cx="608751" cy="703331"/>
            <a:chOff x="8021849" y="3622964"/>
            <a:chExt cx="932930" cy="1088645"/>
          </a:xfrm>
        </p:grpSpPr>
        <p:sp>
          <p:nvSpPr>
            <p:cNvPr id="126" name="Flowchart: Card 125">
              <a:extLst>
                <a:ext uri="{FF2B5EF4-FFF2-40B4-BE49-F238E27FC236}">
                  <a16:creationId xmlns:a16="http://schemas.microsoft.com/office/drawing/2014/main" id="{F42AA229-3571-B061-31DD-FC656EED9013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7" name="Flowchart: Card 126">
              <a:extLst>
                <a:ext uri="{FF2B5EF4-FFF2-40B4-BE49-F238E27FC236}">
                  <a16:creationId xmlns:a16="http://schemas.microsoft.com/office/drawing/2014/main" id="{FBB23216-5862-EDFF-A492-D6D7E6BEDC82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8" name="Flowchart: Card 127">
              <a:extLst>
                <a:ext uri="{FF2B5EF4-FFF2-40B4-BE49-F238E27FC236}">
                  <a16:creationId xmlns:a16="http://schemas.microsoft.com/office/drawing/2014/main" id="{052E7DB1-7006-5DFA-89B1-2A3367D69AEA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9" name="Circle: Hollow 128">
              <a:extLst>
                <a:ext uri="{FF2B5EF4-FFF2-40B4-BE49-F238E27FC236}">
                  <a16:creationId xmlns:a16="http://schemas.microsoft.com/office/drawing/2014/main" id="{72AE9B2A-DB33-2F27-07F9-6376E3897028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130" name="Google Shape;114;p9">
            <a:extLst>
              <a:ext uri="{FF2B5EF4-FFF2-40B4-BE49-F238E27FC236}">
                <a16:creationId xmlns:a16="http://schemas.microsoft.com/office/drawing/2014/main" id="{54A00D72-6611-8F15-D48B-A6ACC1FE9C61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30 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859E8A87-73F5-27CD-FA8D-DD2DDED3428C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981326C8-482D-B95C-0314-C3977513B98F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AF096642-09AD-7DCA-2E49-8B9DAD70A8F2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8C0A8F5-F94C-15C4-3DB9-4A90D11FF825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55E4BC5F-DD53-913E-96D9-6D5F3CE58AEF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205447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17417E3E-9C47-2671-6FA1-B882D74542F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9825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2E7A-1599-702C-7744-13458C9E3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La gestión de casos es exigente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7E918C-0877-0EB7-5F58-D7FA52D9C6F6}"/>
              </a:ext>
            </a:extLst>
          </p:cNvPr>
          <p:cNvSpPr txBox="1"/>
          <p:nvPr/>
        </p:nvSpPr>
        <p:spPr>
          <a:xfrm>
            <a:off x="986854" y="2240280"/>
            <a:ext cx="41463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La gestión de casos es un trabajo muy difícil y exigente</a:t>
            </a:r>
          </a:p>
          <a:p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Los/as asistentes sociales deben contar con el apoyo de sus supervisores y recibir ayuda cuando sea necesario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EA20230-6E0F-6274-0DA0-090C2C3684CC}"/>
              </a:ext>
            </a:extLst>
          </p:cNvPr>
          <p:cNvSpPr/>
          <p:nvPr/>
        </p:nvSpPr>
        <p:spPr>
          <a:xfrm>
            <a:off x="6127911" y="1777324"/>
            <a:ext cx="1189605" cy="118960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Teardrop 27">
            <a:extLst>
              <a:ext uri="{FF2B5EF4-FFF2-40B4-BE49-F238E27FC236}">
                <a16:creationId xmlns:a16="http://schemas.microsoft.com/office/drawing/2014/main" id="{FEFE610A-B64E-4A76-13DF-187C6A310F10}"/>
              </a:ext>
            </a:extLst>
          </p:cNvPr>
          <p:cNvSpPr/>
          <p:nvPr/>
        </p:nvSpPr>
        <p:spPr>
          <a:xfrm rot="20337901" flipH="1">
            <a:off x="7874572" y="2085897"/>
            <a:ext cx="3479228" cy="3354182"/>
          </a:xfrm>
          <a:prstGeom prst="teardrop">
            <a:avLst>
              <a:gd name="adj" fmla="val 830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51AFD95-C08B-3997-3FCD-5C5078367A02}"/>
              </a:ext>
            </a:extLst>
          </p:cNvPr>
          <p:cNvGrpSpPr/>
          <p:nvPr/>
        </p:nvGrpSpPr>
        <p:grpSpPr>
          <a:xfrm rot="19071023">
            <a:off x="5723228" y="4030043"/>
            <a:ext cx="1329577" cy="581386"/>
            <a:chOff x="5619725" y="3365440"/>
            <a:chExt cx="1329577" cy="58138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594BAD9-B2FD-56C7-6766-9E83AD0A9672}"/>
                </a:ext>
              </a:extLst>
            </p:cNvPr>
            <p:cNvSpPr/>
            <p:nvPr/>
          </p:nvSpPr>
          <p:spPr>
            <a:xfrm>
              <a:off x="5619725" y="3489587"/>
              <a:ext cx="457239" cy="45723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5" name="Rectangle: Top Corners Rounded 34">
              <a:extLst>
                <a:ext uri="{FF2B5EF4-FFF2-40B4-BE49-F238E27FC236}">
                  <a16:creationId xmlns:a16="http://schemas.microsoft.com/office/drawing/2014/main" id="{83D9CAD7-7BFC-4E0C-D96A-3598B4BA8B07}"/>
                </a:ext>
              </a:extLst>
            </p:cNvPr>
            <p:cNvSpPr/>
            <p:nvPr/>
          </p:nvSpPr>
          <p:spPr>
            <a:xfrm rot="15019029">
              <a:off x="6352622" y="3120524"/>
              <a:ext cx="351763" cy="84159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6D50B882-A125-3E14-AA21-1A559D450932}"/>
              </a:ext>
            </a:extLst>
          </p:cNvPr>
          <p:cNvSpPr/>
          <p:nvPr/>
        </p:nvSpPr>
        <p:spPr>
          <a:xfrm>
            <a:off x="6481535" y="3113684"/>
            <a:ext cx="1077699" cy="241457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7137CE9-DBD2-C792-1805-DF2CE1F2770E}"/>
              </a:ext>
            </a:extLst>
          </p:cNvPr>
          <p:cNvGrpSpPr/>
          <p:nvPr/>
        </p:nvGrpSpPr>
        <p:grpSpPr>
          <a:xfrm>
            <a:off x="7159905" y="3005367"/>
            <a:ext cx="518433" cy="1410176"/>
            <a:chOff x="7159905" y="3005367"/>
            <a:chExt cx="457239" cy="1243724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73109DB-0F2A-9A0E-1B0C-C38DD50B27D8}"/>
                </a:ext>
              </a:extLst>
            </p:cNvPr>
            <p:cNvSpPr/>
            <p:nvPr/>
          </p:nvSpPr>
          <p:spPr>
            <a:xfrm>
              <a:off x="7159905" y="3005367"/>
              <a:ext cx="457239" cy="457239"/>
            </a:xfrm>
            <a:prstGeom prst="ellipse">
              <a:avLst/>
            </a:prstGeom>
            <a:solidFill>
              <a:schemeClr val="accent5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6" name="Rectangle: Top Corners Rounded 35">
              <a:extLst>
                <a:ext uri="{FF2B5EF4-FFF2-40B4-BE49-F238E27FC236}">
                  <a16:creationId xmlns:a16="http://schemas.microsoft.com/office/drawing/2014/main" id="{7CD07F0A-BCA3-7004-9ABE-8B9DEC972C0A}"/>
                </a:ext>
              </a:extLst>
            </p:cNvPr>
            <p:cNvSpPr/>
            <p:nvPr/>
          </p:nvSpPr>
          <p:spPr>
            <a:xfrm rot="21416417">
              <a:off x="7216165" y="3548184"/>
              <a:ext cx="344717" cy="700907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5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1937CA-C3CD-CCD4-08EF-D474DA28CDFA}"/>
              </a:ext>
            </a:extLst>
          </p:cNvPr>
          <p:cNvGrpSpPr/>
          <p:nvPr/>
        </p:nvGrpSpPr>
        <p:grpSpPr>
          <a:xfrm>
            <a:off x="8421357" y="2557712"/>
            <a:ext cx="1040392" cy="928649"/>
            <a:chOff x="6770748" y="1158240"/>
            <a:chExt cx="1274726" cy="1121318"/>
          </a:xfrm>
          <a:solidFill>
            <a:schemeClr val="bg1"/>
          </a:solidFill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B41C484-D287-77C7-1B1C-74E8E7FDB439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5BC6B052-639A-BE32-B50B-BE44600797B1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AE978C64-664B-7112-A748-C8706ADF3B90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2757C544-48EF-02E4-91CF-EBFAA33B3702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3" name="Flowchart: Manual Input 42">
                <a:extLst>
                  <a:ext uri="{FF2B5EF4-FFF2-40B4-BE49-F238E27FC236}">
                    <a16:creationId xmlns:a16="http://schemas.microsoft.com/office/drawing/2014/main" id="{65765EB8-2C1F-74C1-1033-8BCB57DF2BBD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39AE400-F31E-F3DF-0F16-EA8705526347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9" name="Circle: Hollow 38">
              <a:extLst>
                <a:ext uri="{FF2B5EF4-FFF2-40B4-BE49-F238E27FC236}">
                  <a16:creationId xmlns:a16="http://schemas.microsoft.com/office/drawing/2014/main" id="{214A5A8F-4D22-E808-2F28-8AB0F951B187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D1542D3-0EA7-478C-717C-D0F3B72F646F}"/>
              </a:ext>
            </a:extLst>
          </p:cNvPr>
          <p:cNvGrpSpPr/>
          <p:nvPr/>
        </p:nvGrpSpPr>
        <p:grpSpPr>
          <a:xfrm>
            <a:off x="9809620" y="3065663"/>
            <a:ext cx="1054577" cy="1096405"/>
            <a:chOff x="7892902" y="1235921"/>
            <a:chExt cx="1061882" cy="1131157"/>
          </a:xfrm>
          <a:solidFill>
            <a:schemeClr val="bg1"/>
          </a:solidFill>
        </p:grpSpPr>
        <p:sp>
          <p:nvSpPr>
            <p:cNvPr id="46" name="Arrow: Down 45">
              <a:extLst>
                <a:ext uri="{FF2B5EF4-FFF2-40B4-BE49-F238E27FC236}">
                  <a16:creationId xmlns:a16="http://schemas.microsoft.com/office/drawing/2014/main" id="{FCB10C8D-47D8-7E8F-2C92-B6D00CEE0935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7" name="Arrow: Bent 46">
              <a:extLst>
                <a:ext uri="{FF2B5EF4-FFF2-40B4-BE49-F238E27FC236}">
                  <a16:creationId xmlns:a16="http://schemas.microsoft.com/office/drawing/2014/main" id="{3E0F2802-390E-B27B-F04D-8F39D3031ECD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48" name="Arrow: Bent 47">
              <a:extLst>
                <a:ext uri="{FF2B5EF4-FFF2-40B4-BE49-F238E27FC236}">
                  <a16:creationId xmlns:a16="http://schemas.microsoft.com/office/drawing/2014/main" id="{92360692-5A1E-A7CC-0427-BCCD2E0269F5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49" name="Plus Sign 48">
              <a:extLst>
                <a:ext uri="{FF2B5EF4-FFF2-40B4-BE49-F238E27FC236}">
                  <a16:creationId xmlns:a16="http://schemas.microsoft.com/office/drawing/2014/main" id="{567864D0-A579-8649-861D-C24E29CC4D3A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0" name="Circle: Hollow 49">
              <a:extLst>
                <a:ext uri="{FF2B5EF4-FFF2-40B4-BE49-F238E27FC236}">
                  <a16:creationId xmlns:a16="http://schemas.microsoft.com/office/drawing/2014/main" id="{3FA121E6-02F7-B438-9BEE-083A42ACF368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F67C57C-9B04-4A44-EDD7-30CE66A591E0}"/>
              </a:ext>
            </a:extLst>
          </p:cNvPr>
          <p:cNvGrpSpPr/>
          <p:nvPr/>
        </p:nvGrpSpPr>
        <p:grpSpPr>
          <a:xfrm>
            <a:off x="8725579" y="3814110"/>
            <a:ext cx="884403" cy="1021812"/>
            <a:chOff x="8021849" y="3622964"/>
            <a:chExt cx="932930" cy="1088645"/>
          </a:xfrm>
        </p:grpSpPr>
        <p:sp>
          <p:nvSpPr>
            <p:cNvPr id="52" name="Flowchart: Card 51">
              <a:extLst>
                <a:ext uri="{FF2B5EF4-FFF2-40B4-BE49-F238E27FC236}">
                  <a16:creationId xmlns:a16="http://schemas.microsoft.com/office/drawing/2014/main" id="{0411B71E-82BE-6FBF-E761-ED553AD45A82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3" name="Flowchart: Card 52">
              <a:extLst>
                <a:ext uri="{FF2B5EF4-FFF2-40B4-BE49-F238E27FC236}">
                  <a16:creationId xmlns:a16="http://schemas.microsoft.com/office/drawing/2014/main" id="{B006071B-E5F8-28FE-C195-B5C90755B043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" name="Flowchart: Card 53">
              <a:extLst>
                <a:ext uri="{FF2B5EF4-FFF2-40B4-BE49-F238E27FC236}">
                  <a16:creationId xmlns:a16="http://schemas.microsoft.com/office/drawing/2014/main" id="{DB526D35-AF52-D61E-EFC6-16E4F40240E1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5" name="Circle: Hollow 54">
              <a:extLst>
                <a:ext uri="{FF2B5EF4-FFF2-40B4-BE49-F238E27FC236}">
                  <a16:creationId xmlns:a16="http://schemas.microsoft.com/office/drawing/2014/main" id="{CEB0FCC6-048F-DEB6-B91B-73DBB7055D43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832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</p:cNvCxnSpPr>
          <p:nvPr/>
        </p:nvCxnSpPr>
        <p:spPr>
          <a:xfrm>
            <a:off x="7911764" y="570272"/>
            <a:ext cx="0" cy="56852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8194089" y="277885"/>
            <a:ext cx="2784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Inicio del módulo</a:t>
            </a:r>
          </a:p>
          <a:p>
            <a:pPr marL="0" indent="0">
              <a:buNone/>
            </a:pPr>
            <a:r>
              <a:rPr lang="es-ES_tradnl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</a:t>
            </a:r>
            <a:r>
              <a:rPr lang="es-ES_tradnl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minutos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8197061" y="1098588"/>
            <a:ext cx="36901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es la gestión de casos?</a:t>
            </a:r>
          </a:p>
          <a:p>
            <a:pPr marL="0" indent="0">
              <a:buNone/>
            </a:pPr>
            <a:r>
              <a:rPr lang="es-ES_tradnl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</a:t>
            </a:r>
            <a:endParaRPr lang="es-ES_tradnl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F3946-B216-415C-9730-A510A95A13CA}"/>
              </a:ext>
            </a:extLst>
          </p:cNvPr>
          <p:cNvSpPr txBox="1"/>
          <p:nvPr/>
        </p:nvSpPr>
        <p:spPr>
          <a:xfrm>
            <a:off x="6220286" y="1843540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Pausa</a:t>
            </a:r>
            <a:endParaRPr lang="es-ES_tradnl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8194088" y="2244605"/>
            <a:ext cx="38322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abordar la gestión de casos y cuál es el proceso?</a:t>
            </a:r>
          </a:p>
          <a:p>
            <a:pPr marL="0" indent="0">
              <a:buNone/>
            </a:pPr>
            <a:r>
              <a:rPr lang="es-ES_tradnl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 45 </a:t>
            </a:r>
            <a:r>
              <a:rPr lang="es-ES_tradnl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minutos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D7D59-DD7D-4D01-8768-ED10E5D40571}"/>
              </a:ext>
            </a:extLst>
          </p:cNvPr>
          <p:cNvSpPr txBox="1"/>
          <p:nvPr/>
        </p:nvSpPr>
        <p:spPr>
          <a:xfrm>
            <a:off x="6220286" y="3265380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Almuerzo</a:t>
            </a:r>
            <a:endParaRPr lang="es-ES_tradnl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8161644" y="3665473"/>
            <a:ext cx="33171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¿Cuál es el papel del asistente social?</a:t>
            </a:r>
          </a:p>
          <a:p>
            <a:pPr marL="0" indent="0">
              <a:buNone/>
            </a:pPr>
            <a:r>
              <a:rPr lang="es-ES_tradnl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38F6D1-0A37-4F47-96E4-AEF2CAFF1F80}"/>
              </a:ext>
            </a:extLst>
          </p:cNvPr>
          <p:cNvSpPr txBox="1"/>
          <p:nvPr/>
        </p:nvSpPr>
        <p:spPr>
          <a:xfrm>
            <a:off x="6220286" y="4619292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Pausa</a:t>
            </a:r>
            <a:endParaRPr lang="es-ES_tradnl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8194091" y="6056694"/>
            <a:ext cx="32847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 del módulo</a:t>
            </a:r>
          </a:p>
          <a:p>
            <a:pPr marL="0" indent="0">
              <a:buNone/>
            </a:pPr>
            <a:r>
              <a:rPr lang="es-ES_tradnl" i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</a:t>
            </a: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7725861" y="4802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7725861" y="118410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7725861" y="188792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7725861" y="259175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7725861" y="329557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23D8AA94-FFBD-4F15-A021-C7F67B4A9317}"/>
              </a:ext>
            </a:extLst>
          </p:cNvPr>
          <p:cNvSpPr/>
          <p:nvPr/>
        </p:nvSpPr>
        <p:spPr>
          <a:xfrm rot="1782986">
            <a:off x="7725861" y="399939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1A21B561-6CC5-4F29-9E34-644CC16CF189}"/>
              </a:ext>
            </a:extLst>
          </p:cNvPr>
          <p:cNvSpPr/>
          <p:nvPr/>
        </p:nvSpPr>
        <p:spPr>
          <a:xfrm rot="1782986">
            <a:off x="7725861" y="470321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ACB160BB-5C43-437B-A56D-9358A65C17FB}"/>
              </a:ext>
            </a:extLst>
          </p:cNvPr>
          <p:cNvSpPr/>
          <p:nvPr/>
        </p:nvSpPr>
        <p:spPr>
          <a:xfrm rot="1782986">
            <a:off x="7725861" y="540703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7725861" y="611086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r>
              <a:rPr lang="es-ES_tradnl" sz="4400"/>
              <a:t>Agenda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6335B-D8E8-8F70-C40E-F65D7F85CB92}"/>
              </a:ext>
            </a:extLst>
          </p:cNvPr>
          <p:cNvSpPr txBox="1"/>
          <p:nvPr/>
        </p:nvSpPr>
        <p:spPr>
          <a:xfrm>
            <a:off x="8197062" y="4986711"/>
            <a:ext cx="35384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recopilar y almacenar la información de los clientes? </a:t>
            </a:r>
          </a:p>
          <a:p>
            <a:pPr marL="0" indent="0">
              <a:buNone/>
            </a:pPr>
            <a:r>
              <a:rPr lang="es-ES_tradnl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 y 15 minutos</a:t>
            </a:r>
            <a:endParaRPr lang="es-ES_tradnl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885410" y="3721306"/>
            <a:ext cx="3418037" cy="1714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s-ES_tradnl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funciones básicas de todo/a asistente social son el apoyo, la gestión de la información y la coordinación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2068649" y="209059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5-Point Star 5">
            <a:extLst>
              <a:ext uri="{FF2B5EF4-FFF2-40B4-BE49-F238E27FC236}">
                <a16:creationId xmlns:a16="http://schemas.microsoft.com/office/drawing/2014/main" id="{565A03CD-EECF-C5FC-757A-4AE777822463}"/>
              </a:ext>
            </a:extLst>
          </p:cNvPr>
          <p:cNvSpPr/>
          <p:nvPr/>
        </p:nvSpPr>
        <p:spPr>
          <a:xfrm>
            <a:off x="5570220" y="2100932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16D312-C462-4653-86DE-512682CB73D3}"/>
              </a:ext>
            </a:extLst>
          </p:cNvPr>
          <p:cNvSpPr txBox="1"/>
          <p:nvPr/>
        </p:nvSpPr>
        <p:spPr>
          <a:xfrm>
            <a:off x="4568862" y="3721306"/>
            <a:ext cx="3054276" cy="1714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s-ES_tradnl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Cada función básica contiene una serie de responsabilidades qu</a:t>
            </a:r>
            <a:r>
              <a:rPr lang="es-ES_tradnl" sz="20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los/as asistentes sociales deben cumplir</a:t>
            </a:r>
            <a:endParaRPr lang="es-ES_tradnl" sz="20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5-Point Star 5">
            <a:extLst>
              <a:ext uri="{FF2B5EF4-FFF2-40B4-BE49-F238E27FC236}">
                <a16:creationId xmlns:a16="http://schemas.microsoft.com/office/drawing/2014/main" id="{109AA038-5F6E-8D7D-E20D-F974B7D49E35}"/>
              </a:ext>
            </a:extLst>
          </p:cNvPr>
          <p:cNvSpPr/>
          <p:nvPr/>
        </p:nvSpPr>
        <p:spPr>
          <a:xfrm>
            <a:off x="9071792" y="209059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4F547-4B09-F3AF-6F0F-7956A00B715B}"/>
              </a:ext>
            </a:extLst>
          </p:cNvPr>
          <p:cNvSpPr txBox="1"/>
          <p:nvPr/>
        </p:nvSpPr>
        <p:spPr>
          <a:xfrm>
            <a:off x="8283225" y="3721306"/>
            <a:ext cx="2628695" cy="1056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s-ES_tradnl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gestión de casos es un trabajo muy exigente</a:t>
            </a:r>
          </a:p>
        </p:txBody>
      </p:sp>
    </p:spTree>
    <p:extLst>
      <p:ext uri="{BB962C8B-B14F-4D97-AF65-F5344CB8AC3E}">
        <p14:creationId xmlns:p14="http://schemas.microsoft.com/office/powerpoint/2010/main" val="12331252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04246C5D-2BE2-4A45-D956-E74624A36A42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5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¿Cómo recopilar y almacenar la información de los clientes? </a:t>
            </a:r>
          </a:p>
        </p:txBody>
      </p:sp>
    </p:spTree>
    <p:extLst>
      <p:ext uri="{BB962C8B-B14F-4D97-AF65-F5344CB8AC3E}">
        <p14:creationId xmlns:p14="http://schemas.microsoft.com/office/powerpoint/2010/main" val="12143472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Debate en parejas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992837" y="1774850"/>
            <a:ext cx="5125209" cy="39613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_tradnl" sz="3600" b="1" dirty="0">
                <a:solidFill>
                  <a:schemeClr val="tx1"/>
                </a:solidFill>
                <a:latin typeface="Arial"/>
                <a:cs typeface="Arial"/>
              </a:rPr>
              <a:t>¿Por qué los/as asistentes sociales recopilan y almacenan información sobre los clientes en la gestión de casos?</a:t>
            </a:r>
          </a:p>
        </p:txBody>
      </p:sp>
      <p:grpSp>
        <p:nvGrpSpPr>
          <p:cNvPr id="3" name="Google Shape;314;p4">
            <a:extLst>
              <a:ext uri="{FF2B5EF4-FFF2-40B4-BE49-F238E27FC236}">
                <a16:creationId xmlns:a16="http://schemas.microsoft.com/office/drawing/2014/main" id="{CFC7912F-1067-170E-02E7-3E0CAA055186}"/>
              </a:ext>
            </a:extLst>
          </p:cNvPr>
          <p:cNvGrpSpPr/>
          <p:nvPr/>
        </p:nvGrpSpPr>
        <p:grpSpPr>
          <a:xfrm>
            <a:off x="1200563" y="2368818"/>
            <a:ext cx="4194397" cy="2722295"/>
            <a:chOff x="3400707" y="1772174"/>
            <a:chExt cx="5758105" cy="3737192"/>
          </a:xfrm>
          <a:solidFill>
            <a:schemeClr val="accent5"/>
          </a:solidFill>
        </p:grpSpPr>
        <p:sp>
          <p:nvSpPr>
            <p:cNvPr id="5" name="Google Shape;315;p4">
              <a:extLst>
                <a:ext uri="{FF2B5EF4-FFF2-40B4-BE49-F238E27FC236}">
                  <a16:creationId xmlns:a16="http://schemas.microsoft.com/office/drawing/2014/main" id="{5B865034-3593-984F-303A-3247FF759F16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316;p4">
              <a:extLst>
                <a:ext uri="{FF2B5EF4-FFF2-40B4-BE49-F238E27FC236}">
                  <a16:creationId xmlns:a16="http://schemas.microsoft.com/office/drawing/2014/main" id="{FF37194B-C9B3-7B5B-55A2-9BD4F2966E6E}"/>
                </a:ext>
              </a:extLst>
            </p:cNvPr>
            <p:cNvSpPr/>
            <p:nvPr/>
          </p:nvSpPr>
          <p:spPr>
            <a:xfrm>
              <a:off x="7746572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317;p4">
              <a:extLst>
                <a:ext uri="{FF2B5EF4-FFF2-40B4-BE49-F238E27FC236}">
                  <a16:creationId xmlns:a16="http://schemas.microsoft.com/office/drawing/2014/main" id="{0DCA31E9-8C45-85AB-873E-45398FE83718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318;p4">
              <a:extLst>
                <a:ext uri="{FF2B5EF4-FFF2-40B4-BE49-F238E27FC236}">
                  <a16:creationId xmlns:a16="http://schemas.microsoft.com/office/drawing/2014/main" id="{CE5BBA16-5858-F6B6-638F-832AD4DC9332}"/>
                </a:ext>
              </a:extLst>
            </p:cNvPr>
            <p:cNvSpPr/>
            <p:nvPr/>
          </p:nvSpPr>
          <p:spPr>
            <a:xfrm>
              <a:off x="7822921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319;p4">
              <a:extLst>
                <a:ext uri="{FF2B5EF4-FFF2-40B4-BE49-F238E27FC236}">
                  <a16:creationId xmlns:a16="http://schemas.microsoft.com/office/drawing/2014/main" id="{D25E923A-C371-77C4-0D6A-99E957022AD8}"/>
                </a:ext>
              </a:extLst>
            </p:cNvPr>
            <p:cNvSpPr/>
            <p:nvPr/>
          </p:nvSpPr>
          <p:spPr>
            <a:xfrm>
              <a:off x="4351095" y="2702772"/>
              <a:ext cx="771005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20;p4">
              <a:extLst>
                <a:ext uri="{FF2B5EF4-FFF2-40B4-BE49-F238E27FC236}">
                  <a16:creationId xmlns:a16="http://schemas.microsoft.com/office/drawing/2014/main" id="{91B95CEC-F832-3155-879A-81DC582D848E}"/>
                </a:ext>
              </a:extLst>
            </p:cNvPr>
            <p:cNvSpPr/>
            <p:nvPr/>
          </p:nvSpPr>
          <p:spPr>
            <a:xfrm flipH="1">
              <a:off x="7347577" y="2785543"/>
              <a:ext cx="950687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21;p4">
              <a:extLst>
                <a:ext uri="{FF2B5EF4-FFF2-40B4-BE49-F238E27FC236}">
                  <a16:creationId xmlns:a16="http://schemas.microsoft.com/office/drawing/2014/main" id="{6C6408B3-427A-97AA-DDCE-2EFA08F13F4B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2;p4">
              <a:extLst>
                <a:ext uri="{FF2B5EF4-FFF2-40B4-BE49-F238E27FC236}">
                  <a16:creationId xmlns:a16="http://schemas.microsoft.com/office/drawing/2014/main" id="{E8DBC47F-FA2A-42F9-02B2-22BD7CC9758F}"/>
                </a:ext>
              </a:extLst>
            </p:cNvPr>
            <p:cNvSpPr/>
            <p:nvPr/>
          </p:nvSpPr>
          <p:spPr>
            <a:xfrm>
              <a:off x="6034184" y="2500682"/>
              <a:ext cx="1524000" cy="1175183"/>
            </a:xfrm>
            <a:prstGeom prst="wedgeRoundRectCallout">
              <a:avLst>
                <a:gd name="adj1" fmla="val 59833"/>
                <a:gd name="adj2" fmla="val 21866"/>
                <a:gd name="adj3" fmla="val 16667"/>
              </a:avLst>
            </a:prstGeom>
            <a:grpFill/>
            <a:ln w="571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14;p9">
            <a:extLst>
              <a:ext uri="{FF2B5EF4-FFF2-40B4-BE49-F238E27FC236}">
                <a16:creationId xmlns:a16="http://schemas.microsoft.com/office/drawing/2014/main" id="{DAD10492-CF4D-33CB-2BD9-F3EFAA4A204E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10 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7AEEEBB-05AA-D6A7-8165-CE2C4C4A1690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C862EB3-5A0A-05D5-3B49-0ECCF3918EF4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2E44E7E-4703-0334-D7AC-26F0897126C6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556086D-6B1F-9BDD-32AE-03F50D09491C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85FE9F3-C25B-5B01-B829-F4D590A8C36F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1255055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8D51B5-3947-559C-1A06-B8F9DD6D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91319" y="120516"/>
            <a:ext cx="12774637" cy="868968"/>
          </a:xfrm>
        </p:spPr>
        <p:txBody>
          <a:bodyPr>
            <a:normAutofit/>
          </a:bodyPr>
          <a:lstStyle/>
          <a:p>
            <a:r>
              <a:rPr lang="es-ES_tradnl" sz="2800" dirty="0"/>
              <a:t>Razones para recopilar y almacenar información sobre menores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32812B2-A3B6-EEF7-F095-24469B5DD759}"/>
              </a:ext>
            </a:extLst>
          </p:cNvPr>
          <p:cNvGrpSpPr/>
          <p:nvPr/>
        </p:nvGrpSpPr>
        <p:grpSpPr>
          <a:xfrm>
            <a:off x="1629093" y="2510338"/>
            <a:ext cx="2038521" cy="2371836"/>
            <a:chOff x="8021849" y="3622964"/>
            <a:chExt cx="932930" cy="1088645"/>
          </a:xfrm>
          <a:solidFill>
            <a:schemeClr val="accent5"/>
          </a:solidFill>
        </p:grpSpPr>
        <p:sp>
          <p:nvSpPr>
            <p:cNvPr id="16" name="Flowchart: Card 15">
              <a:extLst>
                <a:ext uri="{FF2B5EF4-FFF2-40B4-BE49-F238E27FC236}">
                  <a16:creationId xmlns:a16="http://schemas.microsoft.com/office/drawing/2014/main" id="{1FCCAE62-DD7D-2971-AB3D-F6ED6C707974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Flowchart: Card 16">
              <a:extLst>
                <a:ext uri="{FF2B5EF4-FFF2-40B4-BE49-F238E27FC236}">
                  <a16:creationId xmlns:a16="http://schemas.microsoft.com/office/drawing/2014/main" id="{6561ADA1-3675-FD17-7A42-138B174C92C3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Flowchart: Card 17">
              <a:extLst>
                <a:ext uri="{FF2B5EF4-FFF2-40B4-BE49-F238E27FC236}">
                  <a16:creationId xmlns:a16="http://schemas.microsoft.com/office/drawing/2014/main" id="{4D9AF545-A9B8-E9E8-7A09-B3A37BDD8F46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Circle: Hollow 18">
              <a:extLst>
                <a:ext uri="{FF2B5EF4-FFF2-40B4-BE49-F238E27FC236}">
                  <a16:creationId xmlns:a16="http://schemas.microsoft.com/office/drawing/2014/main" id="{8864CE23-2217-F33B-EC41-99A93CE85E01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934B8A4-11F4-9BEC-5F79-39603EAE187B}"/>
              </a:ext>
            </a:extLst>
          </p:cNvPr>
          <p:cNvSpPr txBox="1"/>
          <p:nvPr/>
        </p:nvSpPr>
        <p:spPr>
          <a:xfrm>
            <a:off x="4777849" y="1807296"/>
            <a:ext cx="6416740" cy="4413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b="0" i="0" u="none" strike="noStrike" cap="none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Para tener una mejor comprensión de la situación del menor</a:t>
            </a: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s-ES_tradnl" sz="24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Calibri"/>
            </a:endParaRP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Calibri"/>
              </a:rPr>
              <a:t>Para llevar un registro</a:t>
            </a: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s-ES_tradnl" sz="2400" b="0" i="0" u="none" strike="noStrike" cap="none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Calibri"/>
            </a:endParaRP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Calibri"/>
              </a:rPr>
              <a:t>Para velar por la calidad de la atención</a:t>
            </a: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s-ES_tradnl" sz="2400" b="0" i="0" u="none" strike="noStrike" cap="none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Calibri"/>
            </a:endParaRP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hacer s</a:t>
            </a:r>
            <a:r>
              <a:rPr lang="es-ES_tradnl" sz="2400" b="0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eguimiento del progreso</a:t>
            </a: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s-ES_tradnl" sz="24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garantizar la c</a:t>
            </a:r>
            <a:r>
              <a:rPr lang="es-ES_tradnl" sz="2400" b="0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ontinuidad de los servicios</a:t>
            </a: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s-ES_tradnl" sz="24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812800" marR="0" lvl="0" indent="-8128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s-ES_tradnl" sz="2400" b="0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Para analizar la prestación de servicios</a:t>
            </a:r>
          </a:p>
        </p:txBody>
      </p:sp>
    </p:spTree>
    <p:extLst>
      <p:ext uri="{BB962C8B-B14F-4D97-AF65-F5344CB8AC3E}">
        <p14:creationId xmlns:p14="http://schemas.microsoft.com/office/powerpoint/2010/main" val="413229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3E3E8-78E4-EE5E-A4F5-49BC1BA2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500" dirty="0">
                <a:latin typeface="Arial"/>
                <a:cs typeface="Arial"/>
              </a:rPr>
              <a:t>Qué información se debe documentar y cómo hacerlo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2E8B99-C115-A810-DBB4-78C72E3BB5A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7BBD78F8-8E53-9051-0D92-563343FDC7D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09D3824-D4ED-BD76-D3CB-9AA46752133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BCFBE31-2D7F-B6E4-0E4E-CFDB37B06B85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36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254391A-384F-8B47-8C8D-30CEB41EED4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1FDC685-5966-5EB4-7354-2FF9F8CDE791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73F5660D-8217-A17D-7907-0C9187071BE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39D6444-B24F-4C36-A162-C2D168BFB78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9" name="Google Shape;114;p9">
            <a:extLst>
              <a:ext uri="{FF2B5EF4-FFF2-40B4-BE49-F238E27FC236}">
                <a16:creationId xmlns:a16="http://schemas.microsoft.com/office/drawing/2014/main" id="{612D5FF5-15F9-23E6-6EE3-0B95F6193BF3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10 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8E2AAD4-A416-F6D4-36A6-CE7FD63DA0E7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80222C4-1838-94DD-FB30-E994BD4AD2BB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3A87891-CA81-1BEC-FFEE-37B4FC794B4A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2B31051-739A-7AD5-47F4-E2E0C041230B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B558A25-A3D4-7227-6D0B-831A8DFF5A45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F944F67-C5A4-F02C-5B97-A5891CAE8A21}"/>
              </a:ext>
            </a:extLst>
          </p:cNvPr>
          <p:cNvSpPr txBox="1"/>
          <p:nvPr/>
        </p:nvSpPr>
        <p:spPr>
          <a:xfrm>
            <a:off x="794080" y="2004946"/>
            <a:ext cx="34573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CON CUIDADO</a:t>
            </a:r>
          </a:p>
          <a:p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Reduzca al mínimo la cantidad de notas que toma delante del menor para poder enfocarse en escucharle de forma activa y ofrecerle apoyo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687B38-4801-1926-69C1-5552227474BC}"/>
              </a:ext>
            </a:extLst>
          </p:cNvPr>
          <p:cNvSpPr txBox="1"/>
          <p:nvPr/>
        </p:nvSpPr>
        <p:spPr>
          <a:xfrm>
            <a:off x="4729488" y="2004946"/>
            <a:ext cx="320702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DE FORMA OBJETIVA</a:t>
            </a:r>
          </a:p>
          <a:p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Asegúrese de que sus notas se basan exclusivamente en los hechos y en su criterio profesional, no en opiniones personales o prejuicios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4632ADB-7663-AA2C-D3EB-FF1DB5B36519}"/>
              </a:ext>
            </a:extLst>
          </p:cNvPr>
          <p:cNvSpPr txBox="1"/>
          <p:nvPr/>
        </p:nvSpPr>
        <p:spPr>
          <a:xfrm>
            <a:off x="8390604" y="2007211"/>
            <a:ext cx="32070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DE FORMA RESPETUOSA</a:t>
            </a:r>
          </a:p>
          <a:p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Utilice una terminología respetuosa y precisa, y evite </a:t>
            </a: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usar términos </a:t>
            </a:r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despectivos, prejuiciosos u ofensivos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08E82F0-EFE5-07F3-EAF4-B5F66DD67A0A}"/>
              </a:ext>
            </a:extLst>
          </p:cNvPr>
          <p:cNvSpPr txBox="1"/>
          <p:nvPr/>
        </p:nvSpPr>
        <p:spPr>
          <a:xfrm>
            <a:off x="794080" y="4036070"/>
            <a:ext cx="36255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CENTRADO EN EL/LA MENOR</a:t>
            </a:r>
          </a:p>
          <a:p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La información recopilada sobre el menor es propiedad del/de la menor, por lo que debe tener acceso a ella para revisarla y leerla en cualquier momento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A10101E-5543-DB2A-D2D0-A763376ED4FB}"/>
              </a:ext>
            </a:extLst>
          </p:cNvPr>
          <p:cNvSpPr txBox="1"/>
          <p:nvPr/>
        </p:nvSpPr>
        <p:spPr>
          <a:xfrm>
            <a:off x="4729487" y="4036070"/>
            <a:ext cx="39510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>
                <a:latin typeface="Arial" panose="020B0604020202020204" pitchFamily="34" charset="0"/>
                <a:cs typeface="Arial" panose="020B0604020202020204" pitchFamily="34" charset="0"/>
              </a:rPr>
              <a:t>DE FORMA SEGURA</a:t>
            </a:r>
          </a:p>
          <a:p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Sus notas contienen datos personales confidenciales.</a:t>
            </a: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 Si esta información cae en manos de terceros que no deban tener acceso puede </a:t>
            </a:r>
            <a:r>
              <a:rPr lang="es-ES_tradnl" sz="1800">
                <a:latin typeface="Arial" panose="020B0604020202020204" pitchFamily="34" charset="0"/>
                <a:cs typeface="Arial" panose="020B0604020202020204" pitchFamily="34" charset="0"/>
              </a:rPr>
              <a:t>ocasionar daños al menor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9AF6CCA-2BBB-DEEB-277F-D5E6A3B03ADF}"/>
              </a:ext>
            </a:extLst>
          </p:cNvPr>
          <p:cNvGrpSpPr/>
          <p:nvPr/>
        </p:nvGrpSpPr>
        <p:grpSpPr>
          <a:xfrm rot="13909495">
            <a:off x="9301389" y="3725935"/>
            <a:ext cx="864221" cy="3010551"/>
            <a:chOff x="11477815" y="915101"/>
            <a:chExt cx="182192" cy="634674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D7E2219-4A6E-1487-F2A5-E714B42B1E21}"/>
                </a:ext>
              </a:extLst>
            </p:cNvPr>
            <p:cNvSpPr/>
            <p:nvPr/>
          </p:nvSpPr>
          <p:spPr>
            <a:xfrm>
              <a:off x="11477816" y="915101"/>
              <a:ext cx="182191" cy="13285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02D3753-9663-B9A1-90D8-D6A60B4253A2}"/>
                </a:ext>
              </a:extLst>
            </p:cNvPr>
            <p:cNvSpPr/>
            <p:nvPr/>
          </p:nvSpPr>
          <p:spPr>
            <a:xfrm>
              <a:off x="11477815" y="1047810"/>
              <a:ext cx="182191" cy="50196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A42EB6F-3784-22A7-CFC5-9821B6D00250}"/>
              </a:ext>
            </a:extLst>
          </p:cNvPr>
          <p:cNvSpPr/>
          <p:nvPr/>
        </p:nvSpPr>
        <p:spPr>
          <a:xfrm>
            <a:off x="5406887" y="5923252"/>
            <a:ext cx="3061252" cy="278898"/>
          </a:xfrm>
          <a:custGeom>
            <a:avLst/>
            <a:gdLst>
              <a:gd name="connsiteX0" fmla="*/ 3061252 w 3061252"/>
              <a:gd name="connsiteY0" fmla="*/ 225757 h 278898"/>
              <a:gd name="connsiteX1" fmla="*/ 2266122 w 3061252"/>
              <a:gd name="connsiteY1" fmla="*/ 470 h 278898"/>
              <a:gd name="connsiteX2" fmla="*/ 1391478 w 3061252"/>
              <a:gd name="connsiteY2" fmla="*/ 278765 h 278898"/>
              <a:gd name="connsiteX3" fmla="*/ 609600 w 3061252"/>
              <a:gd name="connsiteY3" fmla="*/ 40226 h 278898"/>
              <a:gd name="connsiteX4" fmla="*/ 0 w 3061252"/>
              <a:gd name="connsiteY4" fmla="*/ 265513 h 278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1252" h="278898">
                <a:moveTo>
                  <a:pt x="3061252" y="225757"/>
                </a:moveTo>
                <a:cubicBezTo>
                  <a:pt x="2802835" y="108696"/>
                  <a:pt x="2544418" y="-8365"/>
                  <a:pt x="2266122" y="470"/>
                </a:cubicBezTo>
                <a:cubicBezTo>
                  <a:pt x="1987826" y="9305"/>
                  <a:pt x="1667565" y="272139"/>
                  <a:pt x="1391478" y="278765"/>
                </a:cubicBezTo>
                <a:cubicBezTo>
                  <a:pt x="1115391" y="285391"/>
                  <a:pt x="841513" y="42435"/>
                  <a:pt x="609600" y="40226"/>
                </a:cubicBezTo>
                <a:cubicBezTo>
                  <a:pt x="377687" y="38017"/>
                  <a:pt x="188843" y="151765"/>
                  <a:pt x="0" y="265513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42743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17417E3E-9C47-2671-6FA1-B882D74542F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035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1642-6768-8BBC-0097-571DA3CA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Norma 5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1FEC2A1-803E-E829-5CC8-4CA5921DBF4E}"/>
              </a:ext>
            </a:extLst>
          </p:cNvPr>
          <p:cNvSpPr/>
          <p:nvPr/>
        </p:nvSpPr>
        <p:spPr>
          <a:xfrm>
            <a:off x="3485322" y="2096472"/>
            <a:ext cx="7702457" cy="24851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“Se debe recopilar, gestionar, almacenar e intercambiar la información necesaria y actualizada para diseñar programas efectivos de protección de la infancia de forma confidencial y de acuerdo con el principio de “no causar daño” y el interés superior del menor”.</a:t>
            </a:r>
            <a:endParaRPr lang="es-ES_tradnl" sz="2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4183A0-4165-22D7-9DEB-E89B35DC3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750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21845D-AA01-1156-29B5-8F9469581912}"/>
              </a:ext>
            </a:extLst>
          </p:cNvPr>
          <p:cNvSpPr txBox="1"/>
          <p:nvPr/>
        </p:nvSpPr>
        <p:spPr>
          <a:xfrm>
            <a:off x="4240593" y="4854127"/>
            <a:ext cx="69471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</p:spTree>
    <p:extLst>
      <p:ext uri="{BB962C8B-B14F-4D97-AF65-F5344CB8AC3E}">
        <p14:creationId xmlns:p14="http://schemas.microsoft.com/office/powerpoint/2010/main" val="641537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1642-6768-8BBC-0097-571DA3CA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Norma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4122B-55D0-672B-7567-170340C219BE}"/>
              </a:ext>
            </a:extLst>
          </p:cNvPr>
          <p:cNvSpPr txBox="1"/>
          <p:nvPr/>
        </p:nvSpPr>
        <p:spPr>
          <a:xfrm>
            <a:off x="4258742" y="5119974"/>
            <a:ext cx="69025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(2014). Directrices interinstitucionales para la protección de la infancia y la gestión de casos.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1EDB3D8-A657-17AA-3DD4-1100B5CC5436}"/>
              </a:ext>
            </a:extLst>
          </p:cNvPr>
          <p:cNvSpPr/>
          <p:nvPr/>
        </p:nvSpPr>
        <p:spPr>
          <a:xfrm>
            <a:off x="3458817" y="1776911"/>
            <a:ext cx="7702457" cy="330417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”Si se determina que la gestión de casos es el enfoque adecuado para abordar los riesgos y vulnerabilidades en materia de protección de la infancia, será imprescindible establecer un sistema seguro y confidencial para recopilar, almacenar e intercambiar información como parte de los cuatro elementos esenciales en el diseño y la implementación de los servicios de gestión de casos”.</a:t>
            </a:r>
            <a:endParaRPr lang="es-ES_tradnl" sz="2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C4D4ED-EA3F-4300-5884-D55A0F633B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1209260" y="1635408"/>
            <a:ext cx="2715799" cy="3845066"/>
          </a:xfrm>
          <a:prstGeom prst="rect">
            <a:avLst/>
          </a:prstGeom>
          <a:ln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020457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Principios de protección de datos personales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78353-DFF3-0944-AB15-5CF2C825A984}"/>
              </a:ext>
            </a:extLst>
          </p:cNvPr>
          <p:cNvSpPr txBox="1"/>
          <p:nvPr/>
        </p:nvSpPr>
        <p:spPr>
          <a:xfrm>
            <a:off x="1051560" y="2632330"/>
            <a:ext cx="48322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asistente social debe informar al menor y a sus padres o cuidadores cómo se protegerá, gestionará y compartirá su información. Antes de recopilar o procesar datos personales del menor, se debe obtener el </a:t>
            </a: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consentimiento informado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. Esto incluye el consentimiento de los padres, así como el consentimiento o asentimiento del menor en función de su edad y madurez.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F5813EB-2F2A-3A6D-07F3-A964603A880D}"/>
              </a:ext>
            </a:extLst>
          </p:cNvPr>
          <p:cNvSpPr/>
          <p:nvPr/>
        </p:nvSpPr>
        <p:spPr>
          <a:xfrm>
            <a:off x="1084377" y="156809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Proceso legítimo y justo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350F56B-4BF8-5A44-11E8-E6EB65A975FB}"/>
              </a:ext>
            </a:extLst>
          </p:cNvPr>
          <p:cNvGrpSpPr/>
          <p:nvPr/>
        </p:nvGrpSpPr>
        <p:grpSpPr>
          <a:xfrm>
            <a:off x="610341" y="1419167"/>
            <a:ext cx="882438" cy="922098"/>
            <a:chOff x="7345680" y="2484120"/>
            <a:chExt cx="904240" cy="94488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952F0FF-B10B-B472-148C-D1397867DFAB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L-Shape 17">
              <a:extLst>
                <a:ext uri="{FF2B5EF4-FFF2-40B4-BE49-F238E27FC236}">
                  <a16:creationId xmlns:a16="http://schemas.microsoft.com/office/drawing/2014/main" id="{CDECF072-82F3-2D32-5C87-6D3AD9AC70CC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E0A4A75-850A-1982-7C0A-81E6A635FDF2}"/>
              </a:ext>
            </a:extLst>
          </p:cNvPr>
          <p:cNvSpPr txBox="1"/>
          <p:nvPr/>
        </p:nvSpPr>
        <p:spPr>
          <a:xfrm>
            <a:off x="6645381" y="2632330"/>
            <a:ext cx="4832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El/la asistente social solo debe recopilar datos personales que sean necesarios para atender las necesidades del menor. Solo se deben recopilar datos personales que </a:t>
            </a: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cumplan un propósito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en el proceso de gestión del caso.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578E64F-7B7F-7E13-8189-203D74F7D57F}"/>
              </a:ext>
            </a:extLst>
          </p:cNvPr>
          <p:cNvSpPr/>
          <p:nvPr/>
        </p:nvSpPr>
        <p:spPr>
          <a:xfrm>
            <a:off x="6678198" y="156809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Propósitos específicos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F88B0C8-C6C1-8F32-2267-1BED30F44647}"/>
              </a:ext>
            </a:extLst>
          </p:cNvPr>
          <p:cNvGrpSpPr/>
          <p:nvPr/>
        </p:nvGrpSpPr>
        <p:grpSpPr>
          <a:xfrm>
            <a:off x="6204162" y="1419167"/>
            <a:ext cx="882438" cy="922098"/>
            <a:chOff x="7345680" y="2484120"/>
            <a:chExt cx="904240" cy="94488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A1B8419-8AFE-7C1A-35E8-929F6FD1D34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8" name="L-Shape 27">
              <a:extLst>
                <a:ext uri="{FF2B5EF4-FFF2-40B4-BE49-F238E27FC236}">
                  <a16:creationId xmlns:a16="http://schemas.microsoft.com/office/drawing/2014/main" id="{D52711EC-C52B-C5EB-BD36-B8B9F7D62E54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54AFC07-8696-7443-4929-37370AA0442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4F6A7048-683E-4E17-E1C7-94EB07FC0FC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0925419-CF7F-C1DD-3D42-6ADD5077A18B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05837B6-FFE1-5A14-6438-F95CE87613B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C2A4B93-BB27-EAC7-5849-671A32677DE7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916419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Principios de protección de datos personales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DC6198-1BEC-F6BD-0E2C-ED0BA2973F47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E03F1189-3F7A-07C3-ECB6-770DB14CAA9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3CB723-1D97-E6DE-302F-56E08082150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94F3DE5-22A9-09E7-1295-E4A5AD6725E8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94EE879-DF1C-18B9-98FB-3E4D4BA2FB83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75E0497-8538-B8DB-C9D6-4CC9CFB3E3F9}"/>
              </a:ext>
            </a:extLst>
          </p:cNvPr>
          <p:cNvSpPr txBox="1"/>
          <p:nvPr/>
        </p:nvSpPr>
        <p:spPr>
          <a:xfrm>
            <a:off x="1051560" y="3074109"/>
            <a:ext cx="48322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El/la asistente social debe reducir al mínimo la información personal que recopila, procesa y comparte. </a:t>
            </a:r>
            <a:r>
              <a:rPr lang="es-ES_tradnl" sz="2000" u="none" dirty="0">
                <a:latin typeface="Arial" panose="020B0604020202020204" pitchFamily="34" charset="0"/>
                <a:cs typeface="Arial" panose="020B0604020202020204" pitchFamily="34" charset="0"/>
              </a:rPr>
              <a:t>Toda información confidencial o que permita identificar a los menores debe compartirse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es-ES_tradnl" sz="2000" u="none" dirty="0">
                <a:latin typeface="Arial" panose="020B0604020202020204" pitchFamily="34" charset="0"/>
                <a:cs typeface="Arial" panose="020B0604020202020204" pitchFamily="34" charset="0"/>
              </a:rPr>
              <a:t> el menor número posible de personas y solo si </a:t>
            </a:r>
            <a:r>
              <a:rPr lang="es-ES_tradnl" sz="2000" b="1" u="none" dirty="0">
                <a:latin typeface="Arial" panose="020B0604020202020204" pitchFamily="34" charset="0"/>
                <a:cs typeface="Arial" panose="020B0604020202020204" pitchFamily="34" charset="0"/>
              </a:rPr>
              <a:t>es necesario</a:t>
            </a:r>
            <a:r>
              <a:rPr lang="es-ES_tradnl" sz="2000" u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BB39675-6484-8494-B5CB-B267B40C9119}"/>
              </a:ext>
            </a:extLst>
          </p:cNvPr>
          <p:cNvSpPr/>
          <p:nvPr/>
        </p:nvSpPr>
        <p:spPr>
          <a:xfrm>
            <a:off x="1084377" y="2009873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Recopilar el mínimo de datos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0C53F29-81F7-C13D-811D-0289885BEB6D}"/>
              </a:ext>
            </a:extLst>
          </p:cNvPr>
          <p:cNvGrpSpPr/>
          <p:nvPr/>
        </p:nvGrpSpPr>
        <p:grpSpPr>
          <a:xfrm>
            <a:off x="610341" y="1860946"/>
            <a:ext cx="882438" cy="922098"/>
            <a:chOff x="7345680" y="2484120"/>
            <a:chExt cx="904240" cy="9448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4C56A13-58D8-7024-452E-3D5D602E63B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L-Shape 19">
              <a:extLst>
                <a:ext uri="{FF2B5EF4-FFF2-40B4-BE49-F238E27FC236}">
                  <a16:creationId xmlns:a16="http://schemas.microsoft.com/office/drawing/2014/main" id="{6DB13482-A066-47DF-051C-E5E93A39A648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89EAB87-1511-A5C0-BA14-BC97B109169E}"/>
              </a:ext>
            </a:extLst>
          </p:cNvPr>
          <p:cNvSpPr txBox="1"/>
          <p:nvPr/>
        </p:nvSpPr>
        <p:spPr>
          <a:xfrm>
            <a:off x="6645381" y="3074109"/>
            <a:ext cx="48322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El/la asistente social debe informar al menor, a sus padres o cuidadores sobre su </a:t>
            </a: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derecho a acceder a la información que se recopile, a rectificarla y a solicitar que se elimine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del expediente de gestión de caso y del sistema de gestión de la información en cualquier etapa del proceso de gestión del caso.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C954735-ADDC-65EF-041E-866EA88A9533}"/>
              </a:ext>
            </a:extLst>
          </p:cNvPr>
          <p:cNvSpPr/>
          <p:nvPr/>
        </p:nvSpPr>
        <p:spPr>
          <a:xfrm>
            <a:off x="6678198" y="2009873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Respetar los derechos del menor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33492AC-ED84-4053-1757-0A343D266CDA}"/>
              </a:ext>
            </a:extLst>
          </p:cNvPr>
          <p:cNvGrpSpPr/>
          <p:nvPr/>
        </p:nvGrpSpPr>
        <p:grpSpPr>
          <a:xfrm>
            <a:off x="6204162" y="1860946"/>
            <a:ext cx="882438" cy="922098"/>
            <a:chOff x="7345680" y="2484120"/>
            <a:chExt cx="904240" cy="94488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C29DBB9-F92C-53FC-E610-FE632B98EF0C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L-Shape 24">
              <a:extLst>
                <a:ext uri="{FF2B5EF4-FFF2-40B4-BE49-F238E27FC236}">
                  <a16:creationId xmlns:a16="http://schemas.microsoft.com/office/drawing/2014/main" id="{4C96A58F-B193-9150-7797-5C9E3E839DA9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7723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E33D0E-193C-2C6C-89BF-E69C9595D186}"/>
              </a:ext>
            </a:extLst>
          </p:cNvPr>
          <p:cNvCxnSpPr>
            <a:cxnSpLocks/>
          </p:cNvCxnSpPr>
          <p:nvPr/>
        </p:nvCxnSpPr>
        <p:spPr>
          <a:xfrm flipV="1">
            <a:off x="3533166" y="2244148"/>
            <a:ext cx="1481799" cy="845704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5E471F7E-9B96-FB67-506E-4676F55B6A0C}"/>
              </a:ext>
            </a:extLst>
          </p:cNvPr>
          <p:cNvSpPr/>
          <p:nvPr/>
        </p:nvSpPr>
        <p:spPr>
          <a:xfrm>
            <a:off x="3908816" y="3089852"/>
            <a:ext cx="1622793" cy="162279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5BD4D5-67E8-4B92-7C39-09A4723A326B}"/>
              </a:ext>
            </a:extLst>
          </p:cNvPr>
          <p:cNvSpPr/>
          <p:nvPr/>
        </p:nvSpPr>
        <p:spPr>
          <a:xfrm>
            <a:off x="5531609" y="2220371"/>
            <a:ext cx="590227" cy="590227"/>
          </a:xfrm>
          <a:prstGeom prst="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DAFB3B-C988-2D4D-6026-4E749C5C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Ejercicio de repaso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946D8E-F296-C872-3D24-9CE6FBCAF480}"/>
              </a:ext>
            </a:extLst>
          </p:cNvPr>
          <p:cNvSpPr/>
          <p:nvPr/>
        </p:nvSpPr>
        <p:spPr>
          <a:xfrm>
            <a:off x="838200" y="5867400"/>
            <a:ext cx="4506687" cy="46808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C2DDA-3387-6815-66F9-0F24280636C6}"/>
              </a:ext>
            </a:extLst>
          </p:cNvPr>
          <p:cNvSpPr txBox="1"/>
          <p:nvPr/>
        </p:nvSpPr>
        <p:spPr>
          <a:xfrm>
            <a:off x="6932154" y="2704177"/>
            <a:ext cx="369058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Dibujar lo que recordamos del Módulo 1: </a:t>
            </a:r>
            <a:r>
              <a:rPr lang="es-ES_tradnl" sz="2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Fundamentos de la protección de la infancia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02CD52-A0BA-65DC-3E0D-D09699C862DE}"/>
              </a:ext>
            </a:extLst>
          </p:cNvPr>
          <p:cNvGrpSpPr/>
          <p:nvPr/>
        </p:nvGrpSpPr>
        <p:grpSpPr>
          <a:xfrm rot="571891">
            <a:off x="3300382" y="3200408"/>
            <a:ext cx="179388" cy="624906"/>
            <a:chOff x="11477815" y="915101"/>
            <a:chExt cx="182192" cy="63467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7FA18EA4-39F2-3368-AD94-C7E8BEEF5DCB}"/>
                </a:ext>
              </a:extLst>
            </p:cNvPr>
            <p:cNvSpPr/>
            <p:nvPr/>
          </p:nvSpPr>
          <p:spPr>
            <a:xfrm>
              <a:off x="11477816" y="915101"/>
              <a:ext cx="182191" cy="13285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3F2E26-27A8-DD6F-E6F9-94A6F480876F}"/>
                </a:ext>
              </a:extLst>
            </p:cNvPr>
            <p:cNvSpPr/>
            <p:nvPr/>
          </p:nvSpPr>
          <p:spPr>
            <a:xfrm>
              <a:off x="11477815" y="1047810"/>
              <a:ext cx="182191" cy="5019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" name="Google Shape;315;p4">
            <a:extLst>
              <a:ext uri="{FF2B5EF4-FFF2-40B4-BE49-F238E27FC236}">
                <a16:creationId xmlns:a16="http://schemas.microsoft.com/office/drawing/2014/main" id="{29317631-3323-6AA9-830E-B7DF1B3AF7F0}"/>
              </a:ext>
            </a:extLst>
          </p:cNvPr>
          <p:cNvSpPr/>
          <p:nvPr/>
        </p:nvSpPr>
        <p:spPr>
          <a:xfrm>
            <a:off x="1709755" y="2195282"/>
            <a:ext cx="1139942" cy="116957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17;p4">
            <a:extLst>
              <a:ext uri="{FF2B5EF4-FFF2-40B4-BE49-F238E27FC236}">
                <a16:creationId xmlns:a16="http://schemas.microsoft.com/office/drawing/2014/main" id="{13520DD2-E586-4A2E-D90D-2DAE673E2D0F}"/>
              </a:ext>
            </a:extLst>
          </p:cNvPr>
          <p:cNvSpPr/>
          <p:nvPr/>
        </p:nvSpPr>
        <p:spPr>
          <a:xfrm>
            <a:off x="1709755" y="3593554"/>
            <a:ext cx="1078314" cy="18158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317;p4">
            <a:extLst>
              <a:ext uri="{FF2B5EF4-FFF2-40B4-BE49-F238E27FC236}">
                <a16:creationId xmlns:a16="http://schemas.microsoft.com/office/drawing/2014/main" id="{1BE81D17-8269-55B5-B67E-F2919E3E960C}"/>
              </a:ext>
            </a:extLst>
          </p:cNvPr>
          <p:cNvSpPr/>
          <p:nvPr/>
        </p:nvSpPr>
        <p:spPr>
          <a:xfrm rot="3817069">
            <a:off x="2902182" y="3168731"/>
            <a:ext cx="346286" cy="1081580"/>
          </a:xfrm>
          <a:prstGeom prst="round2SameRect">
            <a:avLst>
              <a:gd name="adj1" fmla="val 50000"/>
              <a:gd name="adj2" fmla="val 2329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38397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Principios para la protección de datos personales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63EFFE-01C1-C383-C055-630FF4958491}"/>
              </a:ext>
            </a:extLst>
          </p:cNvPr>
          <p:cNvSpPr txBox="1"/>
          <p:nvPr/>
        </p:nvSpPr>
        <p:spPr>
          <a:xfrm>
            <a:off x="1051561" y="2786920"/>
            <a:ext cx="48322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El/la asistente social debe </a:t>
            </a: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proteger los datos personales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 del menor y garantizar que a esta información solo puedan acceder las personas autorizadas y siempre que se haya otorgado el consentimiento para hacerlo. Por tanto, el/la asistente social no podrá compartir ninguna información sin el consentimiento del menor, sus padres o cuidadores, salvo en circunstancias excepcionales en las que redunde en el interés superior del menor. 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9DB0964-3C2A-E46F-F472-BD30378ED5ED}"/>
              </a:ext>
            </a:extLst>
          </p:cNvPr>
          <p:cNvSpPr/>
          <p:nvPr/>
        </p:nvSpPr>
        <p:spPr>
          <a:xfrm>
            <a:off x="1084377" y="172268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Confidencialidad y seguridad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0F0117D-6EA8-E02D-3902-178A3356D48F}"/>
              </a:ext>
            </a:extLst>
          </p:cNvPr>
          <p:cNvGrpSpPr/>
          <p:nvPr/>
        </p:nvGrpSpPr>
        <p:grpSpPr>
          <a:xfrm>
            <a:off x="610341" y="1573757"/>
            <a:ext cx="882438" cy="922098"/>
            <a:chOff x="7345680" y="2484120"/>
            <a:chExt cx="904240" cy="9448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69978E5-B9C9-825C-B31C-961E80E9B32E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L-Shape 19">
              <a:extLst>
                <a:ext uri="{FF2B5EF4-FFF2-40B4-BE49-F238E27FC236}">
                  <a16:creationId xmlns:a16="http://schemas.microsoft.com/office/drawing/2014/main" id="{605779FF-ED0D-302B-729A-BAE2B065E81A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996725E-C081-46BB-1BE4-9AF4BE15E4DE}"/>
              </a:ext>
            </a:extLst>
          </p:cNvPr>
          <p:cNvSpPr txBox="1"/>
          <p:nvPr/>
        </p:nvSpPr>
        <p:spPr>
          <a:xfrm>
            <a:off x="6645381" y="2786920"/>
            <a:ext cx="48322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Los datos personales del menor se </a:t>
            </a: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eliminarán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de todos los sistemas una vez que hayan dejado de tener una utilidad y ya no sean necesarios para el proceso. 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15A5DEE-9485-FE8D-188B-B412DB3581AD}"/>
              </a:ext>
            </a:extLst>
          </p:cNvPr>
          <p:cNvSpPr/>
          <p:nvPr/>
        </p:nvSpPr>
        <p:spPr>
          <a:xfrm>
            <a:off x="6678198" y="172268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Almacenamiento justificado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F3F786-E8A8-43E9-8285-B86A714FCF64}"/>
              </a:ext>
            </a:extLst>
          </p:cNvPr>
          <p:cNvGrpSpPr/>
          <p:nvPr/>
        </p:nvGrpSpPr>
        <p:grpSpPr>
          <a:xfrm>
            <a:off x="6204162" y="1573757"/>
            <a:ext cx="882438" cy="922098"/>
            <a:chOff x="7345680" y="2484120"/>
            <a:chExt cx="904240" cy="94488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3BE8410-AF54-A497-2763-DE87594803B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L-Shape 24">
              <a:extLst>
                <a:ext uri="{FF2B5EF4-FFF2-40B4-BE49-F238E27FC236}">
                  <a16:creationId xmlns:a16="http://schemas.microsoft.com/office/drawing/2014/main" id="{3FDC2214-B41F-E7A5-397A-94CADDC2F65D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3786147-B2EE-8C87-0C49-0FE6431DF1F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91985E30-269F-3189-CD1A-FABB7C209C7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941285C-C837-C248-A0FA-0FA540EA9017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498EF89-E5A6-7D57-2D5C-A3AE07BC1D0F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5DF1D77-530D-1FBA-8319-6D5A25D917F2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952442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8567F-907B-7E1B-D1F5-C85FC8BB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Principios para la gestión de la información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4131DF-75EC-0FC5-60CD-86CB21190F97}"/>
              </a:ext>
            </a:extLst>
          </p:cNvPr>
          <p:cNvGrpSpPr/>
          <p:nvPr/>
        </p:nvGrpSpPr>
        <p:grpSpPr>
          <a:xfrm rot="1586735">
            <a:off x="2464563" y="3431525"/>
            <a:ext cx="241362" cy="978951"/>
            <a:chOff x="2121760" y="2323613"/>
            <a:chExt cx="200377" cy="825212"/>
          </a:xfrm>
          <a:solidFill>
            <a:schemeClr val="bg1"/>
          </a:solidFill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5C76066D-1BFC-322C-1A02-783269EEF7F5}"/>
                </a:ext>
              </a:extLst>
            </p:cNvPr>
            <p:cNvSpPr/>
            <p:nvPr/>
          </p:nvSpPr>
          <p:spPr>
            <a:xfrm>
              <a:off x="2121760" y="2323613"/>
              <a:ext cx="200377" cy="17273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C39DC5-57F8-7500-BE5B-14EFAA94BCDF}"/>
                </a:ext>
              </a:extLst>
            </p:cNvPr>
            <p:cNvSpPr/>
            <p:nvPr/>
          </p:nvSpPr>
          <p:spPr>
            <a:xfrm>
              <a:off x="2121760" y="2496166"/>
              <a:ext cx="200377" cy="6526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628F1AD-BA52-7343-199B-E408E1144FBD}"/>
              </a:ext>
            </a:extLst>
          </p:cNvPr>
          <p:cNvSpPr/>
          <p:nvPr/>
        </p:nvSpPr>
        <p:spPr>
          <a:xfrm>
            <a:off x="2053178" y="2654705"/>
            <a:ext cx="1064135" cy="59768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0FC914-0649-042B-73E0-58F21FE26028}"/>
              </a:ext>
            </a:extLst>
          </p:cNvPr>
          <p:cNvSpPr/>
          <p:nvPr/>
        </p:nvSpPr>
        <p:spPr>
          <a:xfrm>
            <a:off x="5294387" y="2230239"/>
            <a:ext cx="6125283" cy="3599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principios para la gestión de la información en materia de protección se cumplen y cuáles se incumplen?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D712F81-EBA2-D6D6-DEA5-52D2BA553965}"/>
              </a:ext>
            </a:extLst>
          </p:cNvPr>
          <p:cNvGrpSpPr/>
          <p:nvPr/>
        </p:nvGrpSpPr>
        <p:grpSpPr>
          <a:xfrm>
            <a:off x="1295265" y="2974796"/>
            <a:ext cx="2284589" cy="2658138"/>
            <a:chOff x="8021849" y="3622964"/>
            <a:chExt cx="932930" cy="1088645"/>
          </a:xfrm>
          <a:solidFill>
            <a:schemeClr val="accent5"/>
          </a:solidFill>
        </p:grpSpPr>
        <p:sp>
          <p:nvSpPr>
            <p:cNvPr id="12" name="Flowchart: Card 11">
              <a:extLst>
                <a:ext uri="{FF2B5EF4-FFF2-40B4-BE49-F238E27FC236}">
                  <a16:creationId xmlns:a16="http://schemas.microsoft.com/office/drawing/2014/main" id="{59DAEBC5-B4DB-C546-DC96-8DF8DB746C75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Flowchart: Card 12">
              <a:extLst>
                <a:ext uri="{FF2B5EF4-FFF2-40B4-BE49-F238E27FC236}">
                  <a16:creationId xmlns:a16="http://schemas.microsoft.com/office/drawing/2014/main" id="{768611CC-168B-B4D2-06CE-E6CA9BD7E684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4" name="Flowchart: Card 13">
              <a:extLst>
                <a:ext uri="{FF2B5EF4-FFF2-40B4-BE49-F238E27FC236}">
                  <a16:creationId xmlns:a16="http://schemas.microsoft.com/office/drawing/2014/main" id="{2C930427-67AF-D345-515F-5380B5CEAA4A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0D401678-A682-428F-0F67-1364B4BC2440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C721B52-49B9-0BF1-1E10-771B3E5F06A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2386292F-AC28-4DBD-C438-690C3B87296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757262-905E-9168-31F3-8203DE1B7EE4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8A41054-781A-861D-D0F0-9DE07E4CC92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38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F112631-EA0E-7CF5-E331-375E8EBC27F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A42AE33-9E93-3FD1-F66A-7A29FFC6795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12C10EC1-EF64-5DBE-F52C-5C7B12B1B56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5A5DA3F-FAED-AD10-6899-A55FFA64E0D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30" name="Google Shape;114;p9">
            <a:extLst>
              <a:ext uri="{FF2B5EF4-FFF2-40B4-BE49-F238E27FC236}">
                <a16:creationId xmlns:a16="http://schemas.microsoft.com/office/drawing/2014/main" id="{2653464C-7890-554B-DB11-9B17C8C66BA5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b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7E4B4C-5C67-997C-0AFC-53C2FFED6F6B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CD55FD7-4469-1544-6452-41BDDF2AF113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CB49550-BCB4-7A0F-0E51-D1A7E7EFE13C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A028ABC-2725-E6C3-335B-FAE97B820002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BBC7267-876F-E089-6A1D-25B6E2642CFC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C4DEC5-A18B-7989-A863-BFA9CFDD4868}"/>
              </a:ext>
            </a:extLst>
          </p:cNvPr>
          <p:cNvGrpSpPr/>
          <p:nvPr/>
        </p:nvGrpSpPr>
        <p:grpSpPr>
          <a:xfrm>
            <a:off x="3299327" y="2024822"/>
            <a:ext cx="904240" cy="944880"/>
            <a:chOff x="7345680" y="2484120"/>
            <a:chExt cx="904240" cy="94488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69D7170-843F-A62B-B67C-E63BC8DF92E5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8" name="L-Shape 37">
              <a:extLst>
                <a:ext uri="{FF2B5EF4-FFF2-40B4-BE49-F238E27FC236}">
                  <a16:creationId xmlns:a16="http://schemas.microsoft.com/office/drawing/2014/main" id="{10E2AFDC-5170-4174-7491-E35889ACB7EC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68B4875-C434-8681-1A50-CC0253096978}"/>
              </a:ext>
            </a:extLst>
          </p:cNvPr>
          <p:cNvGrpSpPr/>
          <p:nvPr/>
        </p:nvGrpSpPr>
        <p:grpSpPr>
          <a:xfrm>
            <a:off x="4067472" y="2779946"/>
            <a:ext cx="904240" cy="944880"/>
            <a:chOff x="7090831" y="3731241"/>
            <a:chExt cx="904240" cy="94488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57E87B0-94B1-BC88-1D04-24A8AE15AC37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1" name="Plus Sign 40">
              <a:extLst>
                <a:ext uri="{FF2B5EF4-FFF2-40B4-BE49-F238E27FC236}">
                  <a16:creationId xmlns:a16="http://schemas.microsoft.com/office/drawing/2014/main" id="{165227A9-124C-9ECD-20FB-73D024E3BF41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9588900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838200" y="3595156"/>
            <a:ext cx="30542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Hay varias razones para almacenar y recopilar la información de los menores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4499070" y="3595156"/>
            <a:ext cx="3054276" cy="224676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 dirty="0">
                <a:latin typeface="Arial"/>
                <a:cs typeface="Arial"/>
              </a:rPr>
              <a:t>Siempre se deben cumplir las normas mínimas de protección de la infancia al recopilar, gestionar, almacenar e intercambiar la información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8237369" y="3595156"/>
            <a:ext cx="2877764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 dirty="0">
                <a:latin typeface="Arial"/>
                <a:cs typeface="Arial"/>
              </a:rPr>
              <a:t>Hay 6 principios para la protección de datos personales que los/as asistentes sociales deben cumplir en su gestión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1839558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5499868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5-Point Star 5">
            <a:extLst>
              <a:ext uri="{FF2B5EF4-FFF2-40B4-BE49-F238E27FC236}">
                <a16:creationId xmlns:a16="http://schemas.microsoft.com/office/drawing/2014/main" id="{AD2A2615-1B05-4976-9B65-4FFF4AF85A3F}"/>
              </a:ext>
            </a:extLst>
          </p:cNvPr>
          <p:cNvSpPr/>
          <p:nvPr/>
        </p:nvSpPr>
        <p:spPr>
          <a:xfrm>
            <a:off x="9150471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504006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746DE1C-CB1C-23DD-4FDC-F875B976588A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CA" sz="2400" b="1" dirty="0">
                <a:solidFill>
                  <a:schemeClr val="bg1"/>
                </a:solidFill>
                <a:latin typeface="Garamond"/>
              </a:rPr>
              <a:t>SESIÓN 6</a:t>
            </a:r>
          </a:p>
          <a:p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CA" b="1" dirty="0">
                <a:solidFill>
                  <a:schemeClr val="bg1"/>
                </a:solidFill>
                <a:latin typeface="Garamond"/>
              </a:rPr>
              <a:t>Cierre del módulo</a:t>
            </a:r>
            <a:endParaRPr lang="en-US" sz="5400" b="1" dirty="0">
              <a:solidFill>
                <a:schemeClr val="bg1"/>
              </a:solidFill>
              <a:latin typeface="Garamond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1"/>
          <p:cNvSpPr txBox="1"/>
          <p:nvPr/>
        </p:nvSpPr>
        <p:spPr>
          <a:xfrm>
            <a:off x="5203305" y="3429000"/>
            <a:ext cx="2072639" cy="816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2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Próximos pasos</a:t>
            </a:r>
            <a:endParaRPr lang="es-ES_tradnl"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31"/>
          <p:cNvSpPr txBox="1"/>
          <p:nvPr/>
        </p:nvSpPr>
        <p:spPr>
          <a:xfrm>
            <a:off x="8647545" y="3437143"/>
            <a:ext cx="2072639" cy="454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2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Cerrar</a:t>
            </a:r>
            <a:endParaRPr lang="es-ES_tradnl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5254947-4E7B-B90A-E595-FA1CBBAD3E76}"/>
              </a:ext>
            </a:extLst>
          </p:cNvPr>
          <p:cNvSpPr/>
          <p:nvPr/>
        </p:nvSpPr>
        <p:spPr>
          <a:xfrm>
            <a:off x="5357208" y="2943013"/>
            <a:ext cx="307809" cy="3089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68D3A5-8269-E61B-EE6E-3C836626E5C1}"/>
              </a:ext>
            </a:extLst>
          </p:cNvPr>
          <p:cNvSpPr/>
          <p:nvPr/>
        </p:nvSpPr>
        <p:spPr>
          <a:xfrm>
            <a:off x="6526985" y="2940953"/>
            <a:ext cx="307809" cy="3089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0D8611-F219-4A35-2A25-178750CE1918}"/>
              </a:ext>
            </a:extLst>
          </p:cNvPr>
          <p:cNvSpPr/>
          <p:nvPr/>
        </p:nvSpPr>
        <p:spPr>
          <a:xfrm>
            <a:off x="5313550" y="2068836"/>
            <a:ext cx="5914381" cy="3164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_tradnl" sz="4800" b="1">
                <a:solidFill>
                  <a:schemeClr val="tx1"/>
                </a:solidFill>
                <a:latin typeface="Arial"/>
                <a:cs typeface="Arial"/>
              </a:rPr>
              <a:t>¿Por qué la gestión de casos es tan difícil y exigente?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21140EC-A65C-BAD1-6794-54974B42F8BC}"/>
              </a:ext>
            </a:extLst>
          </p:cNvPr>
          <p:cNvGrpSpPr/>
          <p:nvPr/>
        </p:nvGrpSpPr>
        <p:grpSpPr>
          <a:xfrm>
            <a:off x="1732295" y="2311860"/>
            <a:ext cx="3415887" cy="2678824"/>
            <a:chOff x="1117683" y="2194390"/>
            <a:chExt cx="3415887" cy="2678824"/>
          </a:xfrm>
          <a:solidFill>
            <a:schemeClr val="accent5"/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5AC2F232-00F4-5FA5-4802-DDA87A75C5BB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BC4DEC47-446C-C8DE-D13B-E76B82B86BED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C79298F-543E-BF04-2E90-D82959C53A51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6C8DD59-1752-DC2F-FF60-2AFF7B1DB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Una labor desafiante y exigente</a:t>
            </a:r>
          </a:p>
        </p:txBody>
      </p:sp>
    </p:spTree>
    <p:extLst>
      <p:ext uri="{BB962C8B-B14F-4D97-AF65-F5344CB8AC3E}">
        <p14:creationId xmlns:p14="http://schemas.microsoft.com/office/powerpoint/2010/main" val="18923896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Single Corner Snipped 23">
            <a:extLst>
              <a:ext uri="{FF2B5EF4-FFF2-40B4-BE49-F238E27FC236}">
                <a16:creationId xmlns:a16="http://schemas.microsoft.com/office/drawing/2014/main" id="{4530DC26-DB92-76F0-6E70-6161F5E2D428}"/>
              </a:ext>
            </a:extLst>
          </p:cNvPr>
          <p:cNvSpPr/>
          <p:nvPr/>
        </p:nvSpPr>
        <p:spPr>
          <a:xfrm>
            <a:off x="6025739" y="2132948"/>
            <a:ext cx="2764589" cy="3392556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2584A-F74F-CF12-6809-E7323EC6C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 de apoyo y autocuidado </a:t>
            </a:r>
            <a:endParaRPr lang="en-B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1250137-DEBD-72F2-0AE8-1C471E4438A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6986628A-2EAF-3398-8536-D4C479AC200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F06439B-3D26-7190-91D5-91F25070C10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274DB40-7713-0A03-55EA-C3FE2064B63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39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747E220-79CB-2940-25C8-9F1F736333E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6EF6D96-DBCF-05DE-6E51-69A8DE49712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0204A77A-5D0C-3E0E-403A-4791F7CE638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383AE80-6B94-6B55-3A40-E6AC6F3BB23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sp>
        <p:nvSpPr>
          <p:cNvPr id="16" name="Google Shape;114;p9">
            <a:extLst>
              <a:ext uri="{FF2B5EF4-FFF2-40B4-BE49-F238E27FC236}">
                <a16:creationId xmlns:a16="http://schemas.microsoft.com/office/drawing/2014/main" id="{49ADA0E1-4F37-170C-ACF2-FBCE1B79578F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15 minutos  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EAED28-EB2A-2188-DCBE-19956006FAB5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DD14682-F174-A69A-9D61-7E295649B9F8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AD67623-8F9B-A368-05CE-48D96CC7A4B1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5BDA988-FEC6-A61C-D15E-C811064A4EAA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9A7CECE-F11A-E26A-6ED9-2141349238E8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8807C11-A970-480D-43F2-0FC3ADEE26B8}"/>
              </a:ext>
            </a:extLst>
          </p:cNvPr>
          <p:cNvGrpSpPr/>
          <p:nvPr/>
        </p:nvGrpSpPr>
        <p:grpSpPr>
          <a:xfrm>
            <a:off x="3556993" y="2009873"/>
            <a:ext cx="1791372" cy="3392556"/>
            <a:chOff x="6292281" y="3188629"/>
            <a:chExt cx="950012" cy="1799163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C6984B5-C358-19C7-2988-B0C1F998C1A3}"/>
                </a:ext>
              </a:extLst>
            </p:cNvPr>
            <p:cNvGrpSpPr/>
            <p:nvPr/>
          </p:nvGrpSpPr>
          <p:grpSpPr>
            <a:xfrm>
              <a:off x="6292281" y="3188629"/>
              <a:ext cx="950012" cy="1799163"/>
              <a:chOff x="7838339" y="2226754"/>
              <a:chExt cx="1969639" cy="3730164"/>
            </a:xfrm>
            <a:solidFill>
              <a:schemeClr val="accent4"/>
            </a:solidFill>
          </p:grpSpPr>
          <p:sp>
            <p:nvSpPr>
              <p:cNvPr id="34" name="Round Same Side Corner Rectangle 3">
                <a:extLst>
                  <a:ext uri="{FF2B5EF4-FFF2-40B4-BE49-F238E27FC236}">
                    <a16:creationId xmlns:a16="http://schemas.microsoft.com/office/drawing/2014/main" id="{F500394B-37AE-30EB-9C73-CA0AD12FC5B2}"/>
                  </a:ext>
                </a:extLst>
              </p:cNvPr>
              <p:cNvSpPr/>
              <p:nvPr/>
            </p:nvSpPr>
            <p:spPr>
              <a:xfrm>
                <a:off x="8212525" y="3545356"/>
                <a:ext cx="1224623" cy="2411562"/>
              </a:xfrm>
              <a:prstGeom prst="round2SameRect">
                <a:avLst>
                  <a:gd name="adj1" fmla="val 41871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337D46BA-9757-BAF0-76CF-E09B15B9A112}"/>
                  </a:ext>
                </a:extLst>
              </p:cNvPr>
              <p:cNvSpPr/>
              <p:nvPr/>
            </p:nvSpPr>
            <p:spPr>
              <a:xfrm>
                <a:off x="8212539" y="2226754"/>
                <a:ext cx="1238543" cy="1238543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AB379C9D-9201-7A88-56E8-3578A501847F}"/>
                  </a:ext>
                </a:extLst>
              </p:cNvPr>
              <p:cNvGrpSpPr/>
              <p:nvPr/>
            </p:nvGrpSpPr>
            <p:grpSpPr>
              <a:xfrm rot="507905">
                <a:off x="7838339" y="3815940"/>
                <a:ext cx="553322" cy="1525212"/>
                <a:chOff x="7916671" y="3937945"/>
                <a:chExt cx="553322" cy="1525212"/>
              </a:xfrm>
              <a:grpFill/>
            </p:grpSpPr>
            <p:sp>
              <p:nvSpPr>
                <p:cNvPr id="40" name="Round Same Side Corner Rectangle 25">
                  <a:extLst>
                    <a:ext uri="{FF2B5EF4-FFF2-40B4-BE49-F238E27FC236}">
                      <a16:creationId xmlns:a16="http://schemas.microsoft.com/office/drawing/2014/main" id="{CAB4C431-7CB0-7BE6-5806-3E015678A097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F492C92E-19D8-3D25-C984-788D4E03B65F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BE367A64-4D93-7B52-EE9F-F444AB539067}"/>
                  </a:ext>
                </a:extLst>
              </p:cNvPr>
              <p:cNvGrpSpPr/>
              <p:nvPr/>
            </p:nvGrpSpPr>
            <p:grpSpPr>
              <a:xfrm rot="21105829" flipH="1">
                <a:off x="9243874" y="3806245"/>
                <a:ext cx="564104" cy="1525212"/>
                <a:chOff x="7916671" y="3937945"/>
                <a:chExt cx="553322" cy="1525212"/>
              </a:xfrm>
              <a:grpFill/>
            </p:grpSpPr>
            <p:sp>
              <p:nvSpPr>
                <p:cNvPr id="38" name="Round Same Side Corner Rectangle 25">
                  <a:extLst>
                    <a:ext uri="{FF2B5EF4-FFF2-40B4-BE49-F238E27FC236}">
                      <a16:creationId xmlns:a16="http://schemas.microsoft.com/office/drawing/2014/main" id="{35E9783B-BCEA-B785-4095-FBBCE0E21FA1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E8B7F0E7-5F53-4140-0B87-F68A5DA0CF9B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</p:grpSp>
        </p:grpSp>
        <p:sp>
          <p:nvSpPr>
            <p:cNvPr id="32" name="Heart 31">
              <a:extLst>
                <a:ext uri="{FF2B5EF4-FFF2-40B4-BE49-F238E27FC236}">
                  <a16:creationId xmlns:a16="http://schemas.microsoft.com/office/drawing/2014/main" id="{694AD3DC-192B-3521-632F-EF010B908C9F}"/>
                </a:ext>
              </a:extLst>
            </p:cNvPr>
            <p:cNvSpPr/>
            <p:nvPr/>
          </p:nvSpPr>
          <p:spPr>
            <a:xfrm>
              <a:off x="6737059" y="3959422"/>
              <a:ext cx="385258" cy="321207"/>
            </a:xfrm>
            <a:prstGeom prst="heart">
              <a:avLst/>
            </a:prstGeom>
            <a:solidFill>
              <a:schemeClr val="bg1"/>
            </a:solidFill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33" name="L-Shape 32">
              <a:extLst>
                <a:ext uri="{FF2B5EF4-FFF2-40B4-BE49-F238E27FC236}">
                  <a16:creationId xmlns:a16="http://schemas.microsoft.com/office/drawing/2014/main" id="{76D84337-DA72-4B68-6E24-D1526F8C9CFD}"/>
                </a:ext>
              </a:extLst>
            </p:cNvPr>
            <p:cNvSpPr/>
            <p:nvPr/>
          </p:nvSpPr>
          <p:spPr>
            <a:xfrm rot="18361091">
              <a:off x="6872538" y="4086604"/>
              <a:ext cx="143017" cy="72785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B9927F9-59A7-7FA1-ABCD-9E6D69184860}"/>
              </a:ext>
            </a:extLst>
          </p:cNvPr>
          <p:cNvGrpSpPr/>
          <p:nvPr/>
        </p:nvGrpSpPr>
        <p:grpSpPr>
          <a:xfrm>
            <a:off x="6270863" y="2603454"/>
            <a:ext cx="726454" cy="605678"/>
            <a:chOff x="5935422" y="2339370"/>
            <a:chExt cx="726454" cy="605678"/>
          </a:xfrm>
        </p:grpSpPr>
        <p:sp>
          <p:nvSpPr>
            <p:cNvPr id="42" name="Heart 41">
              <a:extLst>
                <a:ext uri="{FF2B5EF4-FFF2-40B4-BE49-F238E27FC236}">
                  <a16:creationId xmlns:a16="http://schemas.microsoft.com/office/drawing/2014/main" id="{B5EB3B72-DE90-5813-4D95-8ED81A70764C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3" name="L-Shape 42">
              <a:extLst>
                <a:ext uri="{FF2B5EF4-FFF2-40B4-BE49-F238E27FC236}">
                  <a16:creationId xmlns:a16="http://schemas.microsoft.com/office/drawing/2014/main" id="{43A3C911-A7EF-DD5A-1FFE-E24CC0645FBE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9EB287E-37F0-9A84-95E6-1B6977A97AB1}"/>
              </a:ext>
            </a:extLst>
          </p:cNvPr>
          <p:cNvGrpSpPr/>
          <p:nvPr/>
        </p:nvGrpSpPr>
        <p:grpSpPr>
          <a:xfrm>
            <a:off x="6270863" y="3500465"/>
            <a:ext cx="726454" cy="605678"/>
            <a:chOff x="5935422" y="2339370"/>
            <a:chExt cx="726454" cy="605678"/>
          </a:xfrm>
        </p:grpSpPr>
        <p:sp>
          <p:nvSpPr>
            <p:cNvPr id="47" name="Heart 46">
              <a:extLst>
                <a:ext uri="{FF2B5EF4-FFF2-40B4-BE49-F238E27FC236}">
                  <a16:creationId xmlns:a16="http://schemas.microsoft.com/office/drawing/2014/main" id="{3D2884B7-DF56-B18F-FAC7-E3288C645555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8" name="L-Shape 47">
              <a:extLst>
                <a:ext uri="{FF2B5EF4-FFF2-40B4-BE49-F238E27FC236}">
                  <a16:creationId xmlns:a16="http://schemas.microsoft.com/office/drawing/2014/main" id="{F14D6256-6DB5-A0F7-9C89-956CC7FC4A30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8B8F7C9-0CDB-D48D-0361-40B720337131}"/>
              </a:ext>
            </a:extLst>
          </p:cNvPr>
          <p:cNvGrpSpPr/>
          <p:nvPr/>
        </p:nvGrpSpPr>
        <p:grpSpPr>
          <a:xfrm>
            <a:off x="6270863" y="4379853"/>
            <a:ext cx="726454" cy="605678"/>
            <a:chOff x="5935422" y="2339370"/>
            <a:chExt cx="726454" cy="605678"/>
          </a:xfrm>
        </p:grpSpPr>
        <p:sp>
          <p:nvSpPr>
            <p:cNvPr id="50" name="Heart 49">
              <a:extLst>
                <a:ext uri="{FF2B5EF4-FFF2-40B4-BE49-F238E27FC236}">
                  <a16:creationId xmlns:a16="http://schemas.microsoft.com/office/drawing/2014/main" id="{D9428525-0C11-F92D-F85D-619711C0DBE6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1" name="L-Shape 50">
              <a:extLst>
                <a:ext uri="{FF2B5EF4-FFF2-40B4-BE49-F238E27FC236}">
                  <a16:creationId xmlns:a16="http://schemas.microsoft.com/office/drawing/2014/main" id="{8AE34B59-D72D-9163-3B20-CB7C27F9324F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3563036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FA7FF-538F-E21D-50E8-5EB1EEAB7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Supervisión y asesoría en la gestión de casos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38D4CA2-66CC-07A9-E167-493221098EDD}"/>
              </a:ext>
            </a:extLst>
          </p:cNvPr>
          <p:cNvSpPr txBox="1"/>
          <p:nvPr/>
        </p:nvSpPr>
        <p:spPr>
          <a:xfrm>
            <a:off x="4084408" y="2274838"/>
            <a:ext cx="66943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>
                <a:solidFill>
                  <a:srgbClr val="151515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“</a:t>
            </a:r>
            <a:r>
              <a:rPr lang="es-ES_tradnl" sz="2400" b="0" u="none" strike="noStrike" cap="none">
                <a:solidFill>
                  <a:srgbClr val="151515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Los supervisores de protección de la infancia son responsables de garantizar que se puedan lograr resultados positivos para los menores y las familias en la prestación de servicios que sean relevantes, confidenciales y oportunos, y que se cumplan la misión y los objetivos establecidos por la agencia u organización”.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1B8B94E-CA20-FF74-2ADF-B5EC39DD6428}"/>
              </a:ext>
            </a:extLst>
          </p:cNvPr>
          <p:cNvGrpSpPr/>
          <p:nvPr/>
        </p:nvGrpSpPr>
        <p:grpSpPr>
          <a:xfrm flipH="1">
            <a:off x="1638573" y="2027484"/>
            <a:ext cx="1740730" cy="3085848"/>
            <a:chOff x="5102983" y="1330093"/>
            <a:chExt cx="611190" cy="1090296"/>
          </a:xfrm>
          <a:solidFill>
            <a:schemeClr val="accent5"/>
          </a:solidFill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E293501-D302-DA85-6738-E469DA60AEBA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63" name="Round Same Side Corner Rectangle 25">
                <a:extLst>
                  <a:ext uri="{FF2B5EF4-FFF2-40B4-BE49-F238E27FC236}">
                    <a16:creationId xmlns:a16="http://schemas.microsoft.com/office/drawing/2014/main" id="{7112980B-FE45-FC1E-49FD-B0847C5706D8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4" name="Round Same Side Corner Rectangle 26">
                <a:extLst>
                  <a:ext uri="{FF2B5EF4-FFF2-40B4-BE49-F238E27FC236}">
                    <a16:creationId xmlns:a16="http://schemas.microsoft.com/office/drawing/2014/main" id="{AFB5FA1A-8BFB-FBAD-9799-FC93627138B1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BD05E56-50A3-B6E4-E0CC-82971AE5C601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7" name="Round Same Side Corner Rectangle 26">
              <a:extLst>
                <a:ext uri="{FF2B5EF4-FFF2-40B4-BE49-F238E27FC236}">
                  <a16:creationId xmlns:a16="http://schemas.microsoft.com/office/drawing/2014/main" id="{2914CD43-667A-D804-7D39-D4DDDE07FD04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CAB0A6E2-6D7F-E966-EE89-6CF4CC7F85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68B97CE-73D2-D365-AA65-1C3F2FEF72CF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60" name="Flowchart: Manual Operation 59">
                <a:extLst>
                  <a:ext uri="{FF2B5EF4-FFF2-40B4-BE49-F238E27FC236}">
                    <a16:creationId xmlns:a16="http://schemas.microsoft.com/office/drawing/2014/main" id="{8052C5C4-17C0-20D2-BE40-CFC2592A7318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" name="Round Same Side Corner Rectangle 23">
                <a:extLst>
                  <a:ext uri="{FF2B5EF4-FFF2-40B4-BE49-F238E27FC236}">
                    <a16:creationId xmlns:a16="http://schemas.microsoft.com/office/drawing/2014/main" id="{F1722DBB-11EA-942F-97FF-3B3FDBBC881C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CCCB7BA-5825-E5F1-890E-D7349608FFD2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CA4E4B50-9116-632E-B2CC-D312FCECDEFA}"/>
              </a:ext>
            </a:extLst>
          </p:cNvPr>
          <p:cNvSpPr txBox="1"/>
          <p:nvPr/>
        </p:nvSpPr>
        <p:spPr>
          <a:xfrm>
            <a:off x="4084408" y="4805555"/>
            <a:ext cx="66943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>
                <a:solidFill>
                  <a:schemeClr val="accent5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  <a:sym typeface="Century Gothic"/>
              </a:rPr>
              <a:t>Fuente: </a:t>
            </a:r>
            <a:r>
              <a:rPr lang="es-ES_tradnl" sz="1400" b="0" i="1" u="none" strike="noStrike" cap="none">
                <a:solidFill>
                  <a:schemeClr val="accent5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Paquete de</a:t>
            </a:r>
            <a:r>
              <a:rPr lang="es-ES_tradnl" sz="1400" i="1">
                <a:solidFill>
                  <a:schemeClr val="accent5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  <a:sym typeface="Century Gothic"/>
              </a:rPr>
              <a:t> Supervisión y Coaching Interinstitucional de la Alianza CPHA </a:t>
            </a:r>
          </a:p>
        </p:txBody>
      </p:sp>
    </p:spTree>
    <p:extLst>
      <p:ext uri="{BB962C8B-B14F-4D97-AF65-F5344CB8AC3E}">
        <p14:creationId xmlns:p14="http://schemas.microsoft.com/office/powerpoint/2010/main" val="72806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Cierre del módulo 2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AFE25853-C0EF-1B9A-6AD1-9A970E8C1C80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Repaso de los objetivos de aprendizaje</a:t>
            </a: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9A1649CE-217A-BA37-073B-61F0FE35FF2C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Reflexión y comentarios 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E7A71B06-946F-41B0-2266-D56AA8CDCDA1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86589C-92A0-EB43-FEBB-358E6D8588D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9E71BFC0-61E1-B91B-C988-C4438876400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3840E42-078D-E2BC-EBAF-97D8CF25EE9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ACFE5FB-7B7B-1301-4015-C767F48ED15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9956AC2-7A35-54C8-A1C8-A74C6A59636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852EECE-A15E-6706-91CB-91B788BE1AE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62DB7B72-D71C-F192-A73E-E68B8BC5BD2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03B16D0-5AFC-C613-F653-1B44A0DC3BF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s-ES_tradnl">
                <a:latin typeface="Arial"/>
                <a:ea typeface="Arial"/>
                <a:cs typeface="Arial"/>
                <a:sym typeface="Arial"/>
              </a:rPr>
              <a:t>Objetivos de aprendizaje</a:t>
            </a:r>
            <a:endParaRPr lang="es-ES_tradnl"/>
          </a:p>
        </p:txBody>
      </p:sp>
      <p:sp>
        <p:nvSpPr>
          <p:cNvPr id="336" name="Google Shape;336;p7"/>
          <p:cNvSpPr txBox="1"/>
          <p:nvPr/>
        </p:nvSpPr>
        <p:spPr>
          <a:xfrm>
            <a:off x="6211159" y="3559759"/>
            <a:ext cx="2564404" cy="981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Explorar y describir los seis pasos de la gestión de casos </a:t>
            </a: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1" name="Google Shape;341;p7"/>
          <p:cNvSpPr txBox="1"/>
          <p:nvPr/>
        </p:nvSpPr>
        <p:spPr>
          <a:xfrm>
            <a:off x="613915" y="3559759"/>
            <a:ext cx="2200700" cy="1277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Evaluar si </a:t>
            </a:r>
            <a:r>
              <a:rPr lang="es-ES_tradnl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un/a menor necesita o no gestión de casos</a:t>
            </a:r>
            <a:endParaRPr lang="es-ES_tradnl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4" name="Google Shape;344;p7"/>
          <p:cNvGrpSpPr/>
          <p:nvPr/>
        </p:nvGrpSpPr>
        <p:grpSpPr>
          <a:xfrm>
            <a:off x="1049758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45" name="Google Shape;345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46" name="Google Shape;346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" name="Google Shape;347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8" name="Google Shape;348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0" name="Google Shape;350;p7"/>
          <p:cNvGrpSpPr/>
          <p:nvPr/>
        </p:nvGrpSpPr>
        <p:grpSpPr>
          <a:xfrm>
            <a:off x="3872593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6828854" y="2281349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644666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s-ES_tradnl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7FC6822-2D5B-0E55-09DA-A16ECBB8F31D}"/>
              </a:ext>
            </a:extLst>
          </p:cNvPr>
          <p:cNvSpPr txBox="1"/>
          <p:nvPr/>
        </p:nvSpPr>
        <p:spPr>
          <a:xfrm>
            <a:off x="9264546" y="3559759"/>
            <a:ext cx="20892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Comentar las tres funciones principales de los/as asistentes sociales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80098-5182-B250-F451-ED0712C69B73}"/>
              </a:ext>
            </a:extLst>
          </p:cNvPr>
          <p:cNvSpPr txBox="1"/>
          <p:nvPr/>
        </p:nvSpPr>
        <p:spPr>
          <a:xfrm>
            <a:off x="3254898" y="3559759"/>
            <a:ext cx="2564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Explicar los enfoques participativos, potenciadores y orientados a desarrollar las fortalezas de los/as menores en el marco de la gestión de casos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CABB21D-8902-5B26-73C1-91647280790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2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¿Qué es la gestión de casos?</a:t>
            </a:r>
          </a:p>
        </p:txBody>
      </p:sp>
    </p:spTree>
    <p:extLst>
      <p:ext uri="{BB962C8B-B14F-4D97-AF65-F5344CB8AC3E}">
        <p14:creationId xmlns:p14="http://schemas.microsoft.com/office/powerpoint/2010/main" val="3382837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1D0882-429B-1E1B-28EB-D025ED98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Definición de la gestión de casos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AABEA5-2264-9767-526E-7C6A408EB0F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A42E28A6-5250-2AFE-FBC6-E29577B4206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680D73A-D6F3-E4B5-B556-0A95D085D4C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A12D1C7-29AB-B16F-1010-2ED405C1F85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24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A0E4913-0D74-569C-DDFE-D747CA15091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32D8C92-4B84-A571-C355-F82737C956F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E7F0AD97-7C7D-069B-700D-40D89D6199A8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1F0A344-3704-C984-CC4E-C140290554C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23" name="Google Shape;114;p9">
            <a:extLst>
              <a:ext uri="{FF2B5EF4-FFF2-40B4-BE49-F238E27FC236}">
                <a16:creationId xmlns:a16="http://schemas.microsoft.com/office/drawing/2014/main" id="{537C82FC-0261-CF36-F5DF-775AB3DB2AA3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_tradnl" sz="18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10 minutos  </a:t>
            </a:r>
            <a:endParaRPr lang="es-ES_tradnl" b="1">
              <a:solidFill>
                <a:schemeClr val="accent5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F99FA59-09C4-B670-AB6F-54440A62BA7C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2AC2BAD-3C39-0004-D944-451E44F24F00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09008DA-03A5-B645-6A76-6DAE895C535B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E19B54-D68F-6592-9610-D12FAB4FB6CB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7AF520C-5C3B-9A8F-DFB1-4FBBF11AFE13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A5D0519F-B221-2AFE-A9F7-E39B983D8E14}"/>
              </a:ext>
            </a:extLst>
          </p:cNvPr>
          <p:cNvSpPr/>
          <p:nvPr/>
        </p:nvSpPr>
        <p:spPr>
          <a:xfrm>
            <a:off x="794079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¿Quién debe recibir gestión de casos?</a:t>
            </a:r>
          </a:p>
        </p:txBody>
      </p:sp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B6AEE965-E83D-DEBA-CF69-012BEFD0C8D1}"/>
              </a:ext>
            </a:extLst>
          </p:cNvPr>
          <p:cNvSpPr/>
          <p:nvPr/>
        </p:nvSpPr>
        <p:spPr>
          <a:xfrm>
            <a:off x="4469661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¿En qué consiste el proceso de gestión de casos?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3C38AA54-0E41-353C-4BA7-7906720E7F67}"/>
              </a:ext>
            </a:extLst>
          </p:cNvPr>
          <p:cNvSpPr/>
          <p:nvPr/>
        </p:nvSpPr>
        <p:spPr>
          <a:xfrm>
            <a:off x="8145243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¿Cuáles son las funciones y responsabilidades del asistente social?</a:t>
            </a:r>
          </a:p>
        </p:txBody>
      </p:sp>
    </p:spTree>
    <p:extLst>
      <p:ext uri="{BB962C8B-B14F-4D97-AF65-F5344CB8AC3E}">
        <p14:creationId xmlns:p14="http://schemas.microsoft.com/office/powerpoint/2010/main" val="225836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AD612-143D-4160-ADB7-1BB04298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Definición interinstitucional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CFE6D23-345E-4913-3E23-5C1AF43645D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377E2F26-A773-E4CF-FB27-46C5FD2D943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8331BA1-4CB8-894B-716C-74B2A72570FA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1440C2A-5350-B815-6D57-CD82CF740655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56765E-9E4B-3603-AE96-9E39F5D72A39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707F617-04B9-A5CC-F67F-1AB818B3599B}"/>
              </a:ext>
            </a:extLst>
          </p:cNvPr>
          <p:cNvSpPr txBox="1"/>
          <p:nvPr/>
        </p:nvSpPr>
        <p:spPr>
          <a:xfrm>
            <a:off x="4258742" y="5096621"/>
            <a:ext cx="69025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(2014). Directrices interinstitucionales para la protección de la infancia y la gestión de casos.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5F0E7E4-BEAA-9E67-DA50-3925654C0A49}"/>
              </a:ext>
            </a:extLst>
          </p:cNvPr>
          <p:cNvSpPr/>
          <p:nvPr/>
        </p:nvSpPr>
        <p:spPr>
          <a:xfrm>
            <a:off x="3458817" y="2036386"/>
            <a:ext cx="7702457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_tradnl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gestión de casos es una forma de organizar e implementar las acciones para responder a las necesidades individuales de cada menor (y de sus familias) de forma adecuada, sistemática y oportuna, mediante apoyo directo y/o remisiones, y de acuerdo con los objetivos de un proyecto o programa”.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A1E92D-6199-B4E6-0D0D-2D60D8F739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1209260" y="1774775"/>
            <a:ext cx="2715799" cy="3845066"/>
          </a:xfrm>
          <a:prstGeom prst="rect">
            <a:avLst/>
          </a:prstGeom>
          <a:ln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445248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6312</TotalTime>
  <Words>10134</Words>
  <Application>Microsoft Office PowerPoint</Application>
  <PresentationFormat>Widescreen</PresentationFormat>
  <Paragraphs>981</Paragraphs>
  <Slides>57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5" baseType="lpstr">
      <vt:lpstr>Arial</vt:lpstr>
      <vt:lpstr>Berlin Sans FB</vt:lpstr>
      <vt:lpstr>Calibri</vt:lpstr>
      <vt:lpstr>Calibri Light</vt:lpstr>
      <vt:lpstr>Garamond</vt:lpstr>
      <vt:lpstr>Helvetica Neue</vt:lpstr>
      <vt:lpstr>Wingdings</vt:lpstr>
      <vt:lpstr>Office Theme</vt:lpstr>
      <vt:lpstr>PowerPoint Presentation</vt:lpstr>
      <vt:lpstr>PowerPoint Presentation</vt:lpstr>
      <vt:lpstr>Objetivo del módulo</vt:lpstr>
      <vt:lpstr>Agenda</vt:lpstr>
      <vt:lpstr>Ejercicio de repaso</vt:lpstr>
      <vt:lpstr>Objetivos de aprendizaje</vt:lpstr>
      <vt:lpstr>PowerPoint Presentation</vt:lpstr>
      <vt:lpstr>Definición de la gestión de casos</vt:lpstr>
      <vt:lpstr>Definición interinstitucional</vt:lpstr>
      <vt:lpstr>Norma 18</vt:lpstr>
      <vt:lpstr>Definición de la gestión de casos</vt:lpstr>
      <vt:lpstr>PowerPoint Presentation</vt:lpstr>
      <vt:lpstr>¿Se trata de un caso de protección de la infancia?</vt:lpstr>
      <vt:lpstr>¿Se trata de un caso de protección de la infancia?</vt:lpstr>
      <vt:lpstr>¿Se trata de un caso de protección de la infancia?</vt:lpstr>
      <vt:lpstr>Puntos clave de aprendizaje</vt:lpstr>
      <vt:lpstr>PowerPoint Presentation</vt:lpstr>
      <vt:lpstr>¿Cómo debe ser el enfoque en la gestión de casos?</vt:lpstr>
      <vt:lpstr>Cómo promover la participación activa del menor</vt:lpstr>
      <vt:lpstr>Cómo promover la participación activa del menor</vt:lpstr>
      <vt:lpstr>Participación infantil</vt:lpstr>
      <vt:lpstr>Empoderamiento</vt:lpstr>
      <vt:lpstr>Enfoque basado en las fortalezas</vt:lpstr>
      <vt:lpstr>Principio de protección de la infancia:  interés superior del menor</vt:lpstr>
      <vt:lpstr>Proceso de gestión de casos</vt:lpstr>
      <vt:lpstr>Pasos de la gestión de casos</vt:lpstr>
      <vt:lpstr>La historia de Asha</vt:lpstr>
      <vt:lpstr>La historia de Asha: Orden cronológico</vt:lpstr>
      <vt:lpstr>La historia de Asha: Reevaluación</vt:lpstr>
      <vt:lpstr>Puntos clave de aprendizaje</vt:lpstr>
      <vt:lpstr>PowerPoint Presentation</vt:lpstr>
      <vt:lpstr>Las tres funciones principales del asistente social</vt:lpstr>
      <vt:lpstr>Responsabilidades principales</vt:lpstr>
      <vt:lpstr>Función de apoyo </vt:lpstr>
      <vt:lpstr>Función de coordinación </vt:lpstr>
      <vt:lpstr>Función de gestión de la información </vt:lpstr>
      <vt:lpstr>Lista de tareas del asistente social</vt:lpstr>
      <vt:lpstr>PowerPoint Presentation</vt:lpstr>
      <vt:lpstr>La gestión de casos es exigente</vt:lpstr>
      <vt:lpstr>Puntos clave de aprendizaje</vt:lpstr>
      <vt:lpstr>PowerPoint Presentation</vt:lpstr>
      <vt:lpstr>Debate en parejas</vt:lpstr>
      <vt:lpstr>Razones para recopilar y almacenar información sobre menores</vt:lpstr>
      <vt:lpstr>Qué información se debe documentar y cómo hacerlo</vt:lpstr>
      <vt:lpstr>PowerPoint Presentation</vt:lpstr>
      <vt:lpstr>Norma 5</vt:lpstr>
      <vt:lpstr>Norma 5</vt:lpstr>
      <vt:lpstr>Principios de protección de datos personales</vt:lpstr>
      <vt:lpstr>Principios de protección de datos personales</vt:lpstr>
      <vt:lpstr>Principios para la protección de datos personales</vt:lpstr>
      <vt:lpstr>Principios para la gestión de la información</vt:lpstr>
      <vt:lpstr>Puntos clave de aprendizaje</vt:lpstr>
      <vt:lpstr>PowerPoint Presentation</vt:lpstr>
      <vt:lpstr>Una labor desafiante y exigente</vt:lpstr>
      <vt:lpstr>Plan de apoyo y autocuidado </vt:lpstr>
      <vt:lpstr>Supervisión y asesoría en la gestión de casos</vt:lpstr>
      <vt:lpstr>Cierre del módulo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keywords>, docId:5BE61350847A2CC929D57BDBCFDAF93D</cp:keywords>
  <cp:lastModifiedBy>Ilse Van der Straeten</cp:lastModifiedBy>
  <cp:revision>43</cp:revision>
  <cp:lastPrinted>2023-02-24T18:10:28Z</cp:lastPrinted>
  <dcterms:created xsi:type="dcterms:W3CDTF">2023-02-13T10:26:01Z</dcterms:created>
  <dcterms:modified xsi:type="dcterms:W3CDTF">2023-04-05T15:46:04Z</dcterms:modified>
</cp:coreProperties>
</file>