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8"/>
  </p:notesMasterIdLst>
  <p:sldIdLst>
    <p:sldId id="257" r:id="rId2"/>
    <p:sldId id="260" r:id="rId3"/>
    <p:sldId id="258" r:id="rId4"/>
    <p:sldId id="259" r:id="rId5"/>
    <p:sldId id="330" r:id="rId6"/>
    <p:sldId id="2866" r:id="rId7"/>
    <p:sldId id="266" r:id="rId8"/>
    <p:sldId id="262" r:id="rId9"/>
    <p:sldId id="265" r:id="rId10"/>
    <p:sldId id="408" r:id="rId11"/>
    <p:sldId id="392" r:id="rId12"/>
    <p:sldId id="394" r:id="rId13"/>
    <p:sldId id="395" r:id="rId14"/>
    <p:sldId id="388" r:id="rId15"/>
    <p:sldId id="397" r:id="rId16"/>
    <p:sldId id="2867" r:id="rId17"/>
    <p:sldId id="399" r:id="rId18"/>
    <p:sldId id="401" r:id="rId19"/>
    <p:sldId id="272" r:id="rId20"/>
    <p:sldId id="390" r:id="rId21"/>
    <p:sldId id="274" r:id="rId22"/>
    <p:sldId id="2870" r:id="rId23"/>
    <p:sldId id="2868" r:id="rId24"/>
    <p:sldId id="276" r:id="rId25"/>
    <p:sldId id="340" r:id="rId26"/>
    <p:sldId id="2869" r:id="rId27"/>
    <p:sldId id="279" r:id="rId28"/>
    <p:sldId id="280" r:id="rId29"/>
    <p:sldId id="406" r:id="rId30"/>
    <p:sldId id="405" r:id="rId31"/>
    <p:sldId id="270" r:id="rId32"/>
    <p:sldId id="407" r:id="rId33"/>
    <p:sldId id="402" r:id="rId34"/>
    <p:sldId id="409" r:id="rId35"/>
    <p:sldId id="271" r:id="rId36"/>
    <p:sldId id="2860" r:id="rId37"/>
    <p:sldId id="2865" r:id="rId38"/>
    <p:sldId id="391" r:id="rId39"/>
    <p:sldId id="2861" r:id="rId40"/>
    <p:sldId id="2864" r:id="rId41"/>
    <p:sldId id="2863" r:id="rId42"/>
    <p:sldId id="2862" r:id="rId43"/>
    <p:sldId id="283" r:id="rId44"/>
    <p:sldId id="284" r:id="rId45"/>
    <p:sldId id="387" r:id="rId46"/>
    <p:sldId id="286" r:id="rId47"/>
  </p:sldIdLst>
  <p:sldSz cx="12192000" cy="6858000"/>
  <p:notesSz cx="7099300" cy="10234613"/>
  <p:defaultText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Cierre del caso" id="{63065CFC-D73E-4BAB-97F1-453B7B563C6F}">
          <p14:sldIdLst>
            <p14:sldId id="257"/>
          </p14:sldIdLst>
        </p14:section>
        <p14:section name="Sesión 1" id="{85DD67FC-5549-4539-8CC1-0D7C57362CF1}">
          <p14:sldIdLst>
            <p14:sldId id="260"/>
            <p14:sldId id="258"/>
            <p14:sldId id="259"/>
            <p14:sldId id="330"/>
            <p14:sldId id="2866"/>
            <p14:sldId id="266"/>
            <p14:sldId id="262"/>
          </p14:sldIdLst>
        </p14:section>
        <p14:section name="Sesión 2" id="{FB75D9CC-B548-4889-83FB-D9894EA41CB2}">
          <p14:sldIdLst>
            <p14:sldId id="265"/>
            <p14:sldId id="408"/>
            <p14:sldId id="392"/>
            <p14:sldId id="394"/>
            <p14:sldId id="395"/>
            <p14:sldId id="388"/>
            <p14:sldId id="397"/>
            <p14:sldId id="2867"/>
            <p14:sldId id="399"/>
            <p14:sldId id="401"/>
            <p14:sldId id="272"/>
          </p14:sldIdLst>
        </p14:section>
        <p14:section name="Sesión 3" id="{49378A44-A8A3-43DE-AA31-D0CC3A79A503}">
          <p14:sldIdLst>
            <p14:sldId id="390"/>
            <p14:sldId id="274"/>
            <p14:sldId id="2870"/>
            <p14:sldId id="2868"/>
            <p14:sldId id="276"/>
            <p14:sldId id="340"/>
            <p14:sldId id="2869"/>
            <p14:sldId id="279"/>
            <p14:sldId id="280"/>
            <p14:sldId id="406"/>
          </p14:sldIdLst>
        </p14:section>
        <p14:section name="Sesión 4" id="{D7513AB3-4E4E-41B0-91E2-2FECA4E0B373}">
          <p14:sldIdLst>
            <p14:sldId id="405"/>
            <p14:sldId id="270"/>
            <p14:sldId id="407"/>
            <p14:sldId id="402"/>
            <p14:sldId id="409"/>
            <p14:sldId id="271"/>
            <p14:sldId id="2860"/>
            <p14:sldId id="2865"/>
          </p14:sldIdLst>
        </p14:section>
        <p14:section name="Sesión 5" id="{10088283-A1A8-4E4D-B242-934BB33DC444}">
          <p14:sldIdLst>
            <p14:sldId id="391"/>
            <p14:sldId id="2861"/>
            <p14:sldId id="2864"/>
            <p14:sldId id="2863"/>
            <p14:sldId id="2862"/>
            <p14:sldId id="283"/>
          </p14:sldIdLst>
        </p14:section>
        <p14:section name="Sesión 6" id="{4233F51C-7ACF-4459-8F16-EFB9FB2A48A2}">
          <p14:sldIdLst>
            <p14:sldId id="284"/>
            <p14:sldId id="387"/>
            <p14:sldId id="286"/>
          </p14:sldIdLst>
        </p14:section>
      </p14:sectionLst>
    </p:ext>
    <p:ext uri="{EFAFB233-063F-42B5-8137-9DF3F51BA10A}">
      <p15:sldGuideLst xmlns:p15="http://schemas.microsoft.com/office/powerpoint/2012/main"/>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A36A2820-D923-6E53-C312-A21723F6603F}" name="Ilse Van der Straeten" initials="IVdS" userId="S::Ilse.VanderStraeten@rescue.org::48c204e9-4447-4a09-a8d3-af2f3980ba4f" providerId="AD"/>
  <p188:author id="{2BA547FE-46EF-BB21-D252-B02F0AE3AB5E}" name="Ilse Van der Straeten" initials="IVdS" userId="Ilse Van der Straeten" providerId="None"/>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0871" autoAdjust="0"/>
    <p:restoredTop sz="58736" autoAdjust="0"/>
  </p:normalViewPr>
  <p:slideViewPr>
    <p:cSldViewPr snapToGrid="0">
      <p:cViewPr varScale="1">
        <p:scale>
          <a:sx n="44" d="100"/>
          <a:sy n="44" d="100"/>
        </p:scale>
        <p:origin x="1302" y="24"/>
      </p:cViewPr>
      <p:guideLst/>
    </p:cSldViewPr>
  </p:slideViewPr>
  <p:notesTextViewPr>
    <p:cViewPr>
      <p:scale>
        <a:sx n="120" d="100"/>
        <a:sy n="120" d="100"/>
      </p:scale>
      <p:origin x="0" y="0"/>
    </p:cViewPr>
  </p:notesTextViewPr>
  <p:sorterViewPr>
    <p:cViewPr>
      <p:scale>
        <a:sx n="66" d="100"/>
        <a:sy n="66" d="100"/>
      </p:scale>
      <p:origin x="0" y="-5706"/>
    </p:cViewPr>
  </p:sorterViewPr>
  <p:notesViewPr>
    <p:cSldViewPr snapToGrid="0">
      <p:cViewPr varScale="1">
        <p:scale>
          <a:sx n="75" d="100"/>
          <a:sy n="75" d="100"/>
        </p:scale>
        <p:origin x="4088" y="168"/>
      </p:cViewPr>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viewProps" Target="viewProp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microsoft.com/office/2018/10/relationships/authors" Target="author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notesMaster" Target="notesMasters/notesMaster1.xml"/><Relationship Id="rId8" Type="http://schemas.openxmlformats.org/officeDocument/2006/relationships/slide" Target="slides/slide7.xml"/><Relationship Id="rId51" Type="http://schemas.openxmlformats.org/officeDocument/2006/relationships/theme" Target="theme/theme1.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Notes Placeholder 4"/>
          <p:cNvSpPr>
            <a:spLocks noGrp="1"/>
          </p:cNvSpPr>
          <p:nvPr>
            <p:ph type="body" sz="quarter" idx="3"/>
          </p:nvPr>
        </p:nvSpPr>
        <p:spPr>
          <a:xfrm>
            <a:off x="477838" y="4229100"/>
            <a:ext cx="6143624" cy="5545137"/>
          </a:xfrm>
          <a:prstGeom prst="rect">
            <a:avLst/>
          </a:prstGeom>
        </p:spPr>
        <p:txBody>
          <a:bodyPr vert="horz" lIns="99048" tIns="49524" rIns="99048" bIns="49524" rtlCol="0"/>
          <a:lstStyle/>
          <a:p>
            <a:pPr lvl="0"/>
            <a:r>
              <a:rPr lang="en-US" dirty="0"/>
              <a:t>Haga clic para editar los estilos de texto maestro</a:t>
            </a:r>
          </a:p>
          <a:p>
            <a:pPr lvl="1"/>
            <a:r>
              <a:rPr lang="en-US" dirty="0"/>
              <a:t>Segundo nivel</a:t>
            </a:r>
          </a:p>
          <a:p>
            <a:pPr lvl="2"/>
            <a:r>
              <a:rPr lang="en-US" dirty="0"/>
              <a:t>Tercer nivel</a:t>
            </a:r>
          </a:p>
          <a:p>
            <a:pPr lvl="3"/>
            <a:r>
              <a:rPr lang="en-US" dirty="0"/>
              <a:t>Cuarto nivel</a:t>
            </a:r>
          </a:p>
          <a:p>
            <a:pPr lvl="4"/>
            <a:r>
              <a:rPr lang="en-US" dirty="0"/>
              <a:t>Quinto nivel</a:t>
            </a:r>
            <a:endParaRPr lang="en-BE" dirty="0"/>
          </a:p>
        </p:txBody>
      </p:sp>
      <p:sp>
        <p:nvSpPr>
          <p:cNvPr id="9" name="Slide Image Placeholder 4">
            <a:extLst>
              <a:ext uri="{FF2B5EF4-FFF2-40B4-BE49-F238E27FC236}">
                <a16:creationId xmlns:a16="http://schemas.microsoft.com/office/drawing/2014/main" id="{96F7FB9D-B30B-8AF0-CCE4-421748FF15EB}"/>
              </a:ext>
            </a:extLst>
          </p:cNvPr>
          <p:cNvSpPr>
            <a:spLocks noGrp="1" noRot="1" noChangeAspect="1"/>
          </p:cNvSpPr>
          <p:nvPr>
            <p:ph type="sldImg" idx="2"/>
          </p:nvPr>
        </p:nvSpPr>
        <p:spPr>
          <a:xfrm>
            <a:off x="477838" y="460375"/>
            <a:ext cx="6143625" cy="3455988"/>
          </a:xfrm>
          <a:prstGeom prst="rect">
            <a:avLst/>
          </a:prstGeom>
          <a:noFill/>
          <a:ln w="12700">
            <a:solidFill>
              <a:prstClr val="black"/>
            </a:solidFill>
          </a:ln>
        </p:spPr>
        <p:txBody>
          <a:bodyPr vert="horz" lIns="99048" tIns="49524" rIns="99048" bIns="49524" rtlCol="0" anchor="ctr"/>
          <a:lstStyle/>
          <a:p>
            <a:endParaRPr lang="en-CA" dirty="0"/>
          </a:p>
        </p:txBody>
      </p:sp>
    </p:spTree>
    <p:extLst>
      <p:ext uri="{BB962C8B-B14F-4D97-AF65-F5344CB8AC3E}">
        <p14:creationId xmlns:p14="http://schemas.microsoft.com/office/powerpoint/2010/main" val="2089922899"/>
      </p:ext>
    </p:extLst>
  </p:cSld>
  <p:clrMap bg1="lt1" tx1="dk1" bg2="lt2" tx2="dk2" accent1="accent1" accent2="accent2" accent3="accent3" accent4="accent4" accent5="accent5" accent6="accent6" hlink="hlink" folHlink="folHlink"/>
  <p:notesStyle>
    <a:lvl1pPr marL="1714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1pPr>
    <a:lvl2pPr marL="6286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2pPr>
    <a:lvl3pPr marL="10858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3pPr>
    <a:lvl4pPr marL="15430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4pPr>
    <a:lvl5pPr marL="2000250" indent="-171450" algn="l" defTabSz="914400" rtl="0" eaLnBrk="1" latinLnBrk="0" hangingPunct="1">
      <a:buFont typeface="Arial" panose="020B0604020202020204" pitchFamily="34" charset="0"/>
      <a:buChar char="•"/>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3"/>
        <p:cNvGrpSpPr/>
        <p:nvPr/>
      </p:nvGrpSpPr>
      <p:grpSpPr>
        <a:xfrm>
          <a:off x="0" y="0"/>
          <a:ext cx="0" cy="0"/>
          <a:chOff x="0" y="0"/>
          <a:chExt cx="0" cy="0"/>
        </a:xfrm>
      </p:grpSpPr>
      <p:sp>
        <p:nvSpPr>
          <p:cNvPr id="235" name="Google Shape;235;p1:notes"/>
          <p:cNvSpPr txBox="1">
            <a:spLocks noGrp="1"/>
          </p:cNvSpPr>
          <p:nvPr>
            <p:ph type="body" idx="1"/>
          </p:nvPr>
        </p:nvSpPr>
        <p:spPr/>
        <p:txBody>
          <a:bodyPr/>
          <a:lstStyle/>
          <a:p>
            <a:pPr marL="0" indent="0">
              <a:buNone/>
            </a:pPr>
            <a:r>
              <a:rPr lang="es-ES_tradnl" b="1" noProof="0" dirty="0"/>
              <a:t>BIENVENIDA</a:t>
            </a:r>
          </a:p>
          <a:p>
            <a:r>
              <a:rPr lang="es-ES_tradnl" noProof="0" dirty="0"/>
              <a:t>Dé la bienvenida a los/as participantes.</a:t>
            </a:r>
          </a:p>
        </p:txBody>
      </p:sp>
      <p:sp>
        <p:nvSpPr>
          <p:cNvPr id="3" name="Slide Image Placeholder 2">
            <a:extLst>
              <a:ext uri="{FF2B5EF4-FFF2-40B4-BE49-F238E27FC236}">
                <a16:creationId xmlns:a16="http://schemas.microsoft.com/office/drawing/2014/main" id="{879A2386-5853-03CE-DB4D-D4F685587BE4}"/>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6F1BC20D-DD56-93FC-389A-6ACAAAE1EE67}"/>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a:t>
            </a:fld>
            <a:endParaRPr lang="en-US" sz="1200" dirty="0">
              <a:latin typeface="+mn-lt"/>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INTRODUCCIÓN</a:t>
            </a:r>
          </a:p>
          <a:p>
            <a:r>
              <a:rPr lang="es-ES_tradnl" i="1" noProof="0" dirty="0"/>
              <a:t>Empezaremos hoy con una actividad en parejas.</a:t>
            </a:r>
          </a:p>
          <a:p>
            <a:r>
              <a:rPr lang="es-ES_tradnl" noProof="0" dirty="0"/>
              <a:t>Divida al grupo en parejas.</a:t>
            </a:r>
          </a:p>
          <a:p>
            <a:r>
              <a:rPr lang="es-ES_tradnl" noProof="0" dirty="0"/>
              <a:t>Guíe a los/as participantes a la </a:t>
            </a:r>
            <a:r>
              <a:rPr lang="es-ES_tradnl" b="1" noProof="0" dirty="0"/>
              <a:t>página 186 del Cuaderno de ejercicios: Razones para cerrar un caso.</a:t>
            </a:r>
          </a:p>
          <a:p>
            <a:r>
              <a:rPr lang="es-ES_tradnl" i="1" noProof="0" dirty="0"/>
              <a:t>En parejas:</a:t>
            </a:r>
          </a:p>
          <a:p>
            <a:pPr lvl="1"/>
            <a:r>
              <a:rPr lang="es-ES_tradnl" i="1" noProof="0" dirty="0"/>
              <a:t>Piensen en posibles razones para cerrar el caso de un/a menor.</a:t>
            </a:r>
          </a:p>
          <a:p>
            <a:pPr lvl="1"/>
            <a:r>
              <a:rPr lang="es-ES_tradnl" i="1" noProof="0" dirty="0"/>
              <a:t>Escriban sus respuestas en el cuaderno de ejercicios.</a:t>
            </a:r>
            <a:endParaRPr lang="es-ES_tradnl" b="1" noProof="0" dirty="0"/>
          </a:p>
          <a:p>
            <a:pPr marL="0" indent="0">
              <a:buNone/>
            </a:pPr>
            <a:endParaRPr lang="es-ES_tradnl" b="1" noProof="0" dirty="0"/>
          </a:p>
          <a:p>
            <a:pPr marL="0" indent="0">
              <a:buNone/>
            </a:pPr>
            <a:r>
              <a:rPr lang="es-ES_tradnl" b="1" noProof="0" dirty="0"/>
              <a:t>ACTIVIDAD EN PAREJAS (5 minutos)</a:t>
            </a:r>
          </a:p>
          <a:p>
            <a:pPr marL="171450" marR="0" lvl="0" indent="-171450" algn="l" defTabSz="914400" rtl="0" eaLnBrk="1" fontAlgn="auto" latinLnBrk="0" hangingPunct="1">
              <a:lnSpc>
                <a:spcPct val="100000"/>
              </a:lnSpc>
              <a:spcBef>
                <a:spcPts val="0"/>
              </a:spcBef>
              <a:spcAft>
                <a:spcPts val="0"/>
              </a:spcAft>
              <a:buClrTx/>
              <a:buSzTx/>
              <a:tabLst/>
              <a:defRPr/>
            </a:pPr>
            <a:r>
              <a:rPr lang="es-ES_tradnl" noProof="0" dirty="0"/>
              <a:t>Dé 5 minutos a los/as participantes para hacer la actividad.</a:t>
            </a:r>
          </a:p>
          <a:p>
            <a:pPr marL="0" indent="0">
              <a:buNone/>
            </a:pPr>
            <a:endParaRPr lang="es-ES_tradnl" b="1" noProof="0" dirty="0"/>
          </a:p>
          <a:p>
            <a:pPr marL="0" indent="0">
              <a:buNone/>
            </a:pPr>
            <a:r>
              <a:rPr lang="es-ES_tradnl" b="1" noProof="0" dirty="0"/>
              <a:t>DEBATE GENERAL (10 minutos)</a:t>
            </a:r>
          </a:p>
          <a:p>
            <a:pPr marL="171450" marR="0" lvl="0" indent="-171450" algn="l" defTabSz="914400" rtl="0" eaLnBrk="1" fontAlgn="auto" latinLnBrk="0" hangingPunct="1">
              <a:lnSpc>
                <a:spcPct val="100000"/>
              </a:lnSpc>
              <a:spcBef>
                <a:spcPts val="0"/>
              </a:spcBef>
              <a:spcAft>
                <a:spcPts val="0"/>
              </a:spcAft>
              <a:buClrTx/>
              <a:buSzTx/>
              <a:tabLst/>
              <a:defRPr/>
            </a:pPr>
            <a:r>
              <a:rPr lang="es-ES_tradnl" noProof="0" dirty="0"/>
              <a:t>Invite a varios/as voluntarios/as a compartir sus respuestas.</a:t>
            </a:r>
          </a:p>
          <a:p>
            <a:pPr marL="171450" marR="0" lvl="0" indent="-171450" algn="l" defTabSz="914400" rtl="0" eaLnBrk="1" fontAlgn="auto" latinLnBrk="0" hangingPunct="1">
              <a:lnSpc>
                <a:spcPct val="100000"/>
              </a:lnSpc>
              <a:spcBef>
                <a:spcPts val="0"/>
              </a:spcBef>
              <a:spcAft>
                <a:spcPts val="0"/>
              </a:spcAft>
              <a:buClrTx/>
              <a:buSzTx/>
              <a:tabLst/>
              <a:defRPr/>
            </a:pPr>
            <a:r>
              <a:rPr lang="es-ES_tradnl" b="0" noProof="0" dirty="0"/>
              <a:t>Repase las respuestas de los/as participantes y complemente a partir de las orientaciones en la siguiente diapositiva.</a:t>
            </a:r>
          </a:p>
        </p:txBody>
      </p:sp>
      <p:sp>
        <p:nvSpPr>
          <p:cNvPr id="6" name="Slide Image Placeholder 5">
            <a:extLst>
              <a:ext uri="{FF2B5EF4-FFF2-40B4-BE49-F238E27FC236}">
                <a16:creationId xmlns:a16="http://schemas.microsoft.com/office/drawing/2014/main" id="{9F1A0C57-BCEA-BCE4-E0AD-E73E8A0A28D6}"/>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7EAD2BCC-A5EA-56B7-7441-958A830AD849}"/>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10</a:t>
            </a:fld>
            <a:endParaRPr lang="en-US" sz="1200" dirty="0">
              <a:latin typeface="+mn-lt"/>
            </a:endParaRPr>
          </a:p>
        </p:txBody>
      </p:sp>
    </p:spTree>
    <p:extLst>
      <p:ext uri="{BB962C8B-B14F-4D97-AF65-F5344CB8AC3E}">
        <p14:creationId xmlns:p14="http://schemas.microsoft.com/office/powerpoint/2010/main" val="46716383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75"/>
        <p:cNvGrpSpPr/>
        <p:nvPr/>
      </p:nvGrpSpPr>
      <p:grpSpPr>
        <a:xfrm>
          <a:off x="0" y="0"/>
          <a:ext cx="0" cy="0"/>
          <a:chOff x="0" y="0"/>
          <a:chExt cx="0" cy="0"/>
        </a:xfrm>
      </p:grpSpPr>
      <p:sp>
        <p:nvSpPr>
          <p:cNvPr id="477" name="Google Shape;477;p13:notes"/>
          <p:cNvSpPr txBox="1">
            <a:spLocks noGrp="1"/>
          </p:cNvSpPr>
          <p:nvPr>
            <p:ph type="body" idx="1"/>
          </p:nvPr>
        </p:nvSpPr>
        <p:spPr/>
        <p:txBody>
          <a:bodyPr/>
          <a:lstStyle/>
          <a:p>
            <a:pPr marL="0" indent="0">
              <a:buNone/>
            </a:pPr>
            <a:r>
              <a:rPr lang="es-ES_tradnl" b="1" noProof="0" dirty="0"/>
              <a:t>EXPLICAR</a:t>
            </a:r>
          </a:p>
          <a:p>
            <a:r>
              <a:rPr lang="es-ES_tradnl" noProof="0" dirty="0">
                <a:sym typeface="Arial"/>
              </a:rPr>
              <a:t>Recuérdele a los/as participantes la norma mínima de protección de la infancia no. 18 sobre la gestión de casos que vieron juntos en el Módulo 2 (</a:t>
            </a:r>
            <a:r>
              <a:rPr lang="es-ES_tradnl" b="1" noProof="0" dirty="0">
                <a:sym typeface="Arial"/>
              </a:rPr>
              <a:t>página 25 del Cuaderno de ejercicios: Definiciones)</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noProof="0" dirty="0">
                <a:sym typeface="Arial"/>
              </a:rPr>
              <a:t>"</a:t>
            </a:r>
            <a:r>
              <a:rPr lang="es-ES_tradnl" sz="1200" noProof="0" dirty="0">
                <a:solidFill>
                  <a:schemeClr val="tx1"/>
                </a:solidFill>
                <a:effectLst/>
                <a:latin typeface="Arial" panose="020B0604020202020204" pitchFamily="34" charset="0"/>
                <a:ea typeface="Calibri" panose="020F0502020204030204" pitchFamily="34" charset="0"/>
                <a:cs typeface="Arial" panose="020B0604020202020204" pitchFamily="34" charset="0"/>
              </a:rPr>
              <a:t>Los niños y las familias que enfrentan problemas de protección infantil en contextos humanitarios son identificados y sus necesidades atendidas mediante un proceso individualizado de gestión de casos que incluye apoyo directo individualizado y conexiones con los proveedores de servicios pertinentes”.</a:t>
            </a:r>
            <a:endParaRPr lang="es-ES_tradnl" noProof="0" dirty="0"/>
          </a:p>
          <a:p>
            <a:r>
              <a:rPr lang="es-ES_tradnl" i="1" noProof="0" dirty="0">
                <a:sym typeface="Calibri"/>
              </a:rPr>
              <a:t>Una de las razones para cerrar un caso se describe en esta norma mínima de protección de la infancia. </a:t>
            </a:r>
          </a:p>
          <a:p>
            <a:pPr lvl="0"/>
            <a:r>
              <a:rPr lang="es-ES_tradnl" i="1" noProof="0" dirty="0">
                <a:sym typeface="Calibri"/>
              </a:rPr>
              <a:t>Cuando un menor y su familia ya no enfrentan problemas de protección de la infancia y sus necesidades han sido atendidas, se puede dar cierre a la gestión del caso. </a:t>
            </a:r>
            <a:endParaRPr lang="es-ES_tradnl" i="1" noProof="0" dirty="0">
              <a:sym typeface="Arial"/>
            </a:endParaRPr>
          </a:p>
          <a:p>
            <a:r>
              <a:rPr lang="es-ES_tradnl" i="1" noProof="0" dirty="0">
                <a:sym typeface="Arial"/>
              </a:rPr>
              <a:t>Primero, vamos a ver las razones más comunes para cerrar un caso cuando ya no es necesaria la gestión de casos.</a:t>
            </a:r>
            <a:endParaRPr lang="es-ES_tradnl" i="1" noProof="0" dirty="0"/>
          </a:p>
          <a:p>
            <a:r>
              <a:rPr lang="es-ES_tradnl" noProof="0" dirty="0">
                <a:sym typeface="Helvetica Neue"/>
              </a:rPr>
              <a:t>Presente el contenido de la diapositiva.</a:t>
            </a:r>
            <a:endParaRPr lang="es-ES_tradnl" noProof="0" dirty="0"/>
          </a:p>
        </p:txBody>
      </p:sp>
      <p:sp>
        <p:nvSpPr>
          <p:cNvPr id="3" name="Slide Image Placeholder 2">
            <a:extLst>
              <a:ext uri="{FF2B5EF4-FFF2-40B4-BE49-F238E27FC236}">
                <a16:creationId xmlns:a16="http://schemas.microsoft.com/office/drawing/2014/main" id="{FCA969A5-451E-2449-26E3-F846B0900331}"/>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A6900EC1-E324-FCA2-8481-52DF74E1E867}"/>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11</a:t>
            </a:fld>
            <a:endParaRPr lang="en-US" sz="1200" dirty="0">
              <a:latin typeface="+mn-lt"/>
            </a:endParaRPr>
          </a:p>
        </p:txBody>
      </p:sp>
    </p:spTree>
    <p:extLst>
      <p:ext uri="{BB962C8B-B14F-4D97-AF65-F5344CB8AC3E}">
        <p14:creationId xmlns:p14="http://schemas.microsoft.com/office/powerpoint/2010/main" val="350621427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71"/>
        <p:cNvGrpSpPr/>
        <p:nvPr/>
      </p:nvGrpSpPr>
      <p:grpSpPr>
        <a:xfrm>
          <a:off x="0" y="0"/>
          <a:ext cx="0" cy="0"/>
          <a:chOff x="0" y="0"/>
          <a:chExt cx="0" cy="0"/>
        </a:xfrm>
      </p:grpSpPr>
      <p:sp>
        <p:nvSpPr>
          <p:cNvPr id="773" name="Google Shape;773;p28:notes"/>
          <p:cNvSpPr txBox="1">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ES_tradnl" b="1" noProof="0" dirty="0"/>
              <a:t>EXPLICAR</a:t>
            </a:r>
          </a:p>
          <a:p>
            <a:r>
              <a:rPr lang="es-ES_tradnl" i="1" noProof="0" dirty="0">
                <a:sym typeface="Arial"/>
              </a:rPr>
              <a:t>Progresar es un gran reto y lleva tiempo.</a:t>
            </a:r>
          </a:p>
          <a:p>
            <a:pPr lvl="1"/>
            <a:r>
              <a:rPr lang="es-ES_tradnl" i="1" noProof="0" dirty="0">
                <a:sym typeface="Arial"/>
              </a:rPr>
              <a:t>En el módulo 10 hablamos sobre el seguimiento y la revisión, y nos dimos cuenta de que no son procesos lineales.</a:t>
            </a:r>
            <a:endParaRPr lang="es-ES_tradnl" i="1" noProof="0" dirty="0"/>
          </a:p>
          <a:p>
            <a:r>
              <a:rPr lang="es-ES_tradnl" i="1" noProof="0" dirty="0">
                <a:sym typeface="Arial"/>
              </a:rPr>
              <a:t>Un caso se debe cerrar únicamente si el/la asistente social está seguro/a de que el/la menor está a salvo de cualquier daño y si ha constatado que goza de bienestar y recibe cuidados por un periodo de tiempo prolongados (no solo de forma puntual).</a:t>
            </a:r>
            <a:endParaRPr lang="es-ES_tradnl" i="1" noProof="0" dirty="0"/>
          </a:p>
          <a:p>
            <a:pPr lvl="1"/>
            <a:r>
              <a:rPr lang="es-ES_tradnl" i="1" noProof="0" dirty="0">
                <a:sym typeface="Arial"/>
              </a:rPr>
              <a:t>Antes de cerrar un caso, es necesario realizar como mínimo dos visitas de seguimiento para comprobar que el menor está seguro/a y se encuentra bien. </a:t>
            </a:r>
          </a:p>
          <a:p>
            <a:pPr lvl="1"/>
            <a:r>
              <a:rPr lang="es-ES_tradnl" i="1" noProof="0" dirty="0">
                <a:sym typeface="Arial"/>
              </a:rPr>
              <a:t>Aún después de cerrar el caso, los/as asistentes sociales deben visitar a los/as menores al menos una vez en un plazo de tres meses después del cierre. De este modo se garantiza que no ha habido cambios en la situación y que el/la menor permanece a salvo y recibe apoyo.</a:t>
            </a:r>
          </a:p>
        </p:txBody>
      </p:sp>
      <p:sp>
        <p:nvSpPr>
          <p:cNvPr id="3" name="Slide Image Placeholder 2">
            <a:extLst>
              <a:ext uri="{FF2B5EF4-FFF2-40B4-BE49-F238E27FC236}">
                <a16:creationId xmlns:a16="http://schemas.microsoft.com/office/drawing/2014/main" id="{2F2F8C59-1EC8-AFA0-04D3-124B1AC10835}"/>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E5EDC94D-9BD4-2516-83AD-AEF900D99495}"/>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12</a:t>
            </a:fld>
            <a:endParaRPr lang="en-US" sz="1200" dirty="0">
              <a:latin typeface="+mn-lt"/>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ES_tradnl" b="1" noProof="0" dirty="0"/>
              <a:t>EXPLICAR</a:t>
            </a:r>
          </a:p>
          <a:p>
            <a:r>
              <a:rPr lang="es-ES_tradnl" noProof="0" dirty="0">
                <a:sym typeface="Helvetica Neue"/>
              </a:rPr>
              <a:t>Presente el contenido de la diapositiva.</a:t>
            </a:r>
            <a:endParaRPr lang="es-ES_tradnl" noProof="0" dirty="0"/>
          </a:p>
          <a:p>
            <a:r>
              <a:rPr lang="es-ES_tradnl" i="1" noProof="0" dirty="0">
                <a:sym typeface="Arial"/>
              </a:rPr>
              <a:t>Estas son otras razones por las que puede ser necesario cerrar un caso :</a:t>
            </a:r>
          </a:p>
          <a:p>
            <a:pPr lvl="1"/>
            <a:r>
              <a:rPr lang="es-ES_tradnl" i="1" noProof="0" dirty="0">
                <a:sym typeface="Arial"/>
              </a:rPr>
              <a:t>Si el/la menor cumple 18 años.</a:t>
            </a:r>
          </a:p>
          <a:p>
            <a:pPr lvl="1"/>
            <a:r>
              <a:rPr lang="es-ES_tradnl" i="1" noProof="0" dirty="0">
                <a:sym typeface="Arial"/>
              </a:rPr>
              <a:t>Si el/la asistente social ya no tiene el consentimiento para seguir gestionando el caso. Si la familia y el/la menor ya no desean seguir recibiendo apoyo para la gestión del caso. El caso se puede cerrar una vez que se determina que no hay motivos suficientes para ir en contra de sus deseos. </a:t>
            </a:r>
          </a:p>
          <a:p>
            <a:pPr lvl="1"/>
            <a:r>
              <a:rPr lang="es-ES_tradnl" i="1" noProof="0" dirty="0">
                <a:sym typeface="Arial"/>
              </a:rPr>
              <a:t>Si el/la menor se ha ido de la zona y su traslado no es motivo de preocupación.</a:t>
            </a:r>
          </a:p>
          <a:p>
            <a:pPr lvl="1"/>
            <a:r>
              <a:rPr lang="es-ES_tradnl" i="1" noProof="0" dirty="0">
                <a:sym typeface="Arial"/>
              </a:rPr>
              <a:t>Si el/la menor ha fallecido.</a:t>
            </a:r>
          </a:p>
        </p:txBody>
      </p:sp>
      <p:sp>
        <p:nvSpPr>
          <p:cNvPr id="6" name="Slide Image Placeholder 5">
            <a:extLst>
              <a:ext uri="{FF2B5EF4-FFF2-40B4-BE49-F238E27FC236}">
                <a16:creationId xmlns:a16="http://schemas.microsoft.com/office/drawing/2014/main" id="{0BFC5F18-052E-FBDF-32DD-3964A9C92839}"/>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CF921ABC-0993-EE4B-0F7C-120410FFA721}"/>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13</a:t>
            </a:fld>
            <a:endParaRPr lang="en-US" sz="1200" dirty="0">
              <a:latin typeface="+mn-lt"/>
            </a:endParaRPr>
          </a:p>
        </p:txBody>
      </p:sp>
    </p:spTree>
    <p:extLst>
      <p:ext uri="{BB962C8B-B14F-4D97-AF65-F5344CB8AC3E}">
        <p14:creationId xmlns:p14="http://schemas.microsoft.com/office/powerpoint/2010/main" val="259575858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INTRODUCCIÓN</a:t>
            </a:r>
          </a:p>
          <a:p>
            <a:r>
              <a:rPr lang="es-ES_tradnl" i="1" noProof="0" dirty="0">
                <a:sym typeface="Arial"/>
              </a:rPr>
              <a:t>Recordemos, según vimos en el Módulo 1 (Fundamentos de la protección de la infancia) que un/a menor es toda persona menor de 18 años.</a:t>
            </a:r>
          </a:p>
          <a:p>
            <a:pPr lvl="1"/>
            <a:r>
              <a:rPr lang="es-ES_tradnl" i="1" noProof="0" dirty="0">
                <a:sym typeface="Arial"/>
              </a:rPr>
              <a:t>Cuando un/a menor cumple 18 años, se considera que ya no cumple con los criterios para la gestión de casos de protección de la infancia, y por tanto, el caso debe cerrarse.</a:t>
            </a:r>
            <a:endParaRPr lang="es-ES_tradnl" i="1" noProof="0" dirty="0"/>
          </a:p>
          <a:p>
            <a:pPr marL="0" indent="0">
              <a:buNone/>
            </a:pPr>
            <a:endParaRPr lang="es-ES_tradnl" b="1" noProof="0" dirty="0"/>
          </a:p>
          <a:p>
            <a:pPr marL="0" indent="0">
              <a:buNone/>
            </a:pPr>
            <a:r>
              <a:rPr lang="es-ES_tradnl" b="1" noProof="0" dirty="0"/>
              <a:t>DEBATE GENERAL (10 minutos)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sz="1200" i="1" noProof="0" dirty="0">
                <a:solidFill>
                  <a:schemeClr val="tx1"/>
                </a:solidFill>
                <a:latin typeface="Arial" panose="020B0604020202020204" pitchFamily="34" charset="0"/>
                <a:cs typeface="Arial" panose="020B0604020202020204" pitchFamily="34" charset="0"/>
              </a:rPr>
              <a:t>Si el/la menor cumple 18 años, pero sigue enfrentándose a un problema de protección y no está a salvo, ¿qué puede hacer el/la asistente social?</a:t>
            </a:r>
            <a:endParaRPr lang="es-ES_tradnl" i="1" noProof="0"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i="1" noProof="0" dirty="0"/>
              <a:t>Escriban sus respuestas en la </a:t>
            </a:r>
            <a:r>
              <a:rPr lang="es-ES_tradnl" b="1" i="1" noProof="0" dirty="0"/>
              <a:t>página 186 del Cuaderno de ejercicios: ¿Qué podría hacer el/la asistente social?</a:t>
            </a:r>
          </a:p>
          <a:p>
            <a:r>
              <a:rPr lang="es-ES_tradnl" noProof="0" dirty="0"/>
              <a:t>Invite a varios/as voluntarios/as a compartir sus respuestas.</a:t>
            </a:r>
          </a:p>
          <a:p>
            <a:r>
              <a:rPr lang="es-ES_tradnl" noProof="0" dirty="0">
                <a:sym typeface="Arial"/>
              </a:rPr>
              <a:t>Repase las respuestas de los/as participantes y complemente a partir de lo siguiente. </a:t>
            </a:r>
            <a:r>
              <a:rPr lang="es-ES_tradnl" i="1" noProof="0" dirty="0"/>
              <a:t>Cuando un/a menor cumple 18 años, es importante estar preparados/as y ayudarle a comprender lo que esto significa y a qué organizaciones puede acudir para seguir recibiendo apoyo si lo necesita o lo desea.</a:t>
            </a:r>
            <a:endParaRPr lang="es-ES_tradnl" b="1" i="1" noProof="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ES_tradnl" noProof="0" dirty="0"/>
              <a:t>______________________________________________________________________________</a:t>
            </a:r>
          </a:p>
          <a:p>
            <a:pPr marL="0" indent="0">
              <a:buNone/>
            </a:pPr>
            <a:endParaRPr lang="es-ES_tradnl" b="1" noProof="0" dirty="0"/>
          </a:p>
          <a:p>
            <a:pPr marL="0" indent="0">
              <a:buNone/>
            </a:pPr>
            <a:r>
              <a:rPr lang="es-ES_tradnl" b="1" noProof="0" dirty="0"/>
              <a:t>POSIBLES RESPUESTAS</a:t>
            </a:r>
          </a:p>
          <a:p>
            <a:pPr lvl="0"/>
            <a:r>
              <a:rPr lang="es-ES_tradnl" noProof="0" dirty="0">
                <a:sym typeface="Arial"/>
              </a:rPr>
              <a:t>Si el/la menor cumple 18 años, el/la asistente social puede ayudarle a prepararse y a comprender lo que esto significa.</a:t>
            </a:r>
          </a:p>
          <a:p>
            <a:pPr lvl="0"/>
            <a:r>
              <a:rPr lang="es-ES_tradnl" noProof="0" dirty="0">
                <a:sym typeface="Arial"/>
              </a:rPr>
              <a:t>Asimismo, puede consultar el mapa de servicios e identificar organizaciones a las que el/la menor podría acudir si desea continuar recibiendo apoyo.</a:t>
            </a:r>
            <a:endParaRPr lang="es-ES_tradnl" noProof="0" dirty="0"/>
          </a:p>
          <a:p>
            <a:pPr lvl="0"/>
            <a:r>
              <a:rPr lang="es-ES_tradnl" noProof="0" dirty="0">
                <a:sym typeface="Arial"/>
              </a:rPr>
              <a:t>Por lo tanto, el/la asistente social debe presentarle al menor las alternativas disponibles para seguir recibiendo ayuda después de cumplir 18 años.</a:t>
            </a:r>
            <a:endParaRPr lang="es-ES_tradnl" noProof="0" dirty="0"/>
          </a:p>
          <a:p>
            <a:pPr lvl="1"/>
            <a:r>
              <a:rPr lang="es-ES_tradnl" noProof="0" dirty="0">
                <a:sym typeface="Arial"/>
              </a:rPr>
              <a:t>Si se identifica un organismo capaz de proporcionar apoyo de manera continua y si el/la menor está de acuerdo y ha dado su consentimiento, el/la asistente social puede remitir el caso a esa organización y, si es posible, debería acompañarlo a recibir el servicio y ayudarlo en la transición.</a:t>
            </a:r>
            <a:endParaRPr lang="es-ES_tradnl" noProof="0" dirty="0"/>
          </a:p>
          <a:p>
            <a:pPr lvl="1"/>
            <a:r>
              <a:rPr lang="es-ES_tradnl" noProof="0" dirty="0">
                <a:sym typeface="Arial"/>
              </a:rPr>
              <a:t>Si no hay ninguna organización en capacidad de proporcionar apoyo de forma continua al menor, el/la asistente social deberá explorar otras alternativas disponibles en el entorno del menor (familia, comunidad, etc.) y, si no hay ninguna opción, deberá seguir prestando servicios de gestión de casos hasta que el/la niño esté a salvo o encuentre otra opción.</a:t>
            </a:r>
            <a:endParaRPr lang="es-ES_tradnl" noProof="0" dirty="0"/>
          </a:p>
        </p:txBody>
      </p:sp>
      <p:sp>
        <p:nvSpPr>
          <p:cNvPr id="6" name="Slide Image Placeholder 5">
            <a:extLst>
              <a:ext uri="{FF2B5EF4-FFF2-40B4-BE49-F238E27FC236}">
                <a16:creationId xmlns:a16="http://schemas.microsoft.com/office/drawing/2014/main" id="{0ABEF158-F9FF-2F54-0B8A-F0901DE06EF0}"/>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29B98BDA-8839-09F8-92C7-45BA55B4C2EB}"/>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14</a:t>
            </a:fld>
            <a:endParaRPr lang="en-US" sz="1200" dirty="0">
              <a:latin typeface="+mn-lt"/>
            </a:endParaRPr>
          </a:p>
        </p:txBody>
      </p:sp>
    </p:spTree>
    <p:extLst>
      <p:ext uri="{BB962C8B-B14F-4D97-AF65-F5344CB8AC3E}">
        <p14:creationId xmlns:p14="http://schemas.microsoft.com/office/powerpoint/2010/main" val="135686089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INTRODUCCIÓN</a:t>
            </a:r>
          </a:p>
          <a:p>
            <a:r>
              <a:rPr lang="es-ES_tradnl" i="1" noProof="0" dirty="0">
                <a:sym typeface="Arial"/>
              </a:rPr>
              <a:t>Como vimos en el Módulo 5 (Identificación y registro), se requiere contar con el consentimiento tanto para iniciar como para continuar el proceso de gestión de casos.</a:t>
            </a:r>
          </a:p>
          <a:p>
            <a:pPr lvl="1"/>
            <a:r>
              <a:rPr lang="es-ES_tradnl" i="1" noProof="0" dirty="0">
                <a:sym typeface="Arial"/>
              </a:rPr>
              <a:t>El consentimiento debe solicitarse en varias ocasiones a lo largo del proceso de gestión del caso. Asimismo, el consentimiento debe ratificarse de forma periódica. </a:t>
            </a:r>
          </a:p>
          <a:p>
            <a:pPr lvl="1"/>
            <a:r>
              <a:rPr lang="es-ES_tradnl" i="1" noProof="0" dirty="0">
                <a:sym typeface="Arial"/>
              </a:rPr>
              <a:t>Si el padre, la madre, el/la cuidador/a o el/la menor retiran su consentimiento para seguir recibiendo servicios de gestión de casos, se debe finalizar el proceso, a menos que el/la asistente social o supervisor considere que hay razones suficientes  para continuar la gestión (p. ej., si el/la menor está en peligro o en una situación insegura). </a:t>
            </a:r>
            <a:endParaRPr lang="es-ES_tradnl" i="1" noProof="0" dirty="0">
              <a:sym typeface="Calibri"/>
            </a:endParaRPr>
          </a:p>
          <a:p>
            <a:pPr marL="0" indent="0">
              <a:buNone/>
            </a:pPr>
            <a:endParaRPr lang="es-ES_tradnl" b="1" noProof="0" dirty="0"/>
          </a:p>
          <a:p>
            <a:pPr marL="0" indent="0">
              <a:buNone/>
            </a:pPr>
            <a:r>
              <a:rPr lang="es-ES_tradnl" b="1" noProof="0" dirty="0"/>
              <a:t>DEBATE GENERAL (10 minutos)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sz="1200" i="1" dirty="0">
                <a:solidFill>
                  <a:schemeClr val="tx1"/>
                </a:solidFill>
                <a:latin typeface="Arial" panose="020B0604020202020204" pitchFamily="34" charset="0"/>
                <a:cs typeface="Arial" panose="020B0604020202020204" pitchFamily="34" charset="0"/>
              </a:rPr>
              <a:t>Si el/la menor está en peligro, pero ha revocado su consentimiento para la gestión del caso, ¿qué puede hacer el/la asistente social? </a:t>
            </a:r>
            <a:r>
              <a:rPr lang="es-ES_tradnl" i="1" u="none" noProof="0" dirty="0"/>
              <a:t>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i="1" noProof="0" dirty="0"/>
              <a:t>Escriban sus respuestas en la </a:t>
            </a:r>
            <a:r>
              <a:rPr lang="es-ES_tradnl" b="1" i="1" noProof="0" dirty="0"/>
              <a:t>página 187 del Cuaderno de ejercicios.</a:t>
            </a:r>
          </a:p>
          <a:p>
            <a:r>
              <a:rPr lang="es-ES_tradnl" noProof="0" dirty="0"/>
              <a:t>Invite a varios/as voluntarios/as a compartir sus respuestas.</a:t>
            </a:r>
          </a:p>
          <a:p>
            <a:r>
              <a:rPr lang="es-ES_tradnl" noProof="0" dirty="0">
                <a:sym typeface="Arial"/>
              </a:rPr>
              <a:t>Repase las respuestas de los/as participantes y complemente a partir de lo siguiente.</a:t>
            </a:r>
            <a:endParaRPr lang="es-ES_tradnl" b="1" noProof="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ES_tradnl" noProof="0" dirty="0"/>
              <a:t>______________________________________________________________________________</a:t>
            </a:r>
          </a:p>
          <a:p>
            <a:pPr marL="0" indent="0">
              <a:buNone/>
            </a:pPr>
            <a:endParaRPr lang="es-ES_tradnl" b="1" noProof="0" dirty="0"/>
          </a:p>
          <a:p>
            <a:pPr marL="0" indent="0">
              <a:buNone/>
            </a:pPr>
            <a:r>
              <a:rPr lang="es-ES_tradnl" b="1" noProof="0" dirty="0"/>
              <a:t>POSIBLES RESPUESTAS</a:t>
            </a:r>
          </a:p>
          <a:p>
            <a:pPr lvl="0"/>
            <a:r>
              <a:rPr lang="es-ES_tradnl" noProof="0" dirty="0">
                <a:sym typeface="Arial"/>
              </a:rPr>
              <a:t>Es importante tener claro por qué el/la menor, sus padres o cuidadores han decidido revocar el consentimiento, ya que esto podría ser clave para comprender la situación</a:t>
            </a:r>
            <a:endParaRPr lang="es-ES_tradnl" noProof="0" dirty="0"/>
          </a:p>
          <a:p>
            <a:pPr lvl="1"/>
            <a:r>
              <a:rPr lang="es-ES_tradnl" noProof="0" dirty="0">
                <a:sym typeface="Arial"/>
              </a:rPr>
              <a:t>Por ejemplo, esto podría deberse a algún problema con el/la asistente social asignado/a, razón por la que el/la menor, los padres o cuidadores podrían no querer seguir trabajando con esa persona, pero estar abiertos a seguir recibiendo apoyo para la gestión del caso. </a:t>
            </a:r>
          </a:p>
          <a:p>
            <a:pPr lvl="1"/>
            <a:r>
              <a:rPr lang="es-ES_tradnl" noProof="0" dirty="0">
                <a:sym typeface="Arial"/>
              </a:rPr>
              <a:t>En ese caso, se debe transferir al menor a otro/a asistente social en lugar de cerrar el caso y dar por finalizado el proceso de gestión del caso.</a:t>
            </a:r>
          </a:p>
          <a:p>
            <a:pPr marL="0" indent="0">
              <a:buNone/>
            </a:pPr>
            <a:endParaRPr lang="es-ES_tradnl" noProof="0" dirty="0">
              <a:sym typeface="Arial"/>
            </a:endParaRPr>
          </a:p>
          <a:p>
            <a:pPr marL="0" indent="0">
              <a:buNone/>
            </a:pPr>
            <a:r>
              <a:rPr lang="es-ES_tradnl" b="1" noProof="0" dirty="0">
                <a:sym typeface="Arial"/>
              </a:rPr>
              <a:t>CONTINÚA EN LA SIGUIENTE DIAPOSITIVA </a:t>
            </a:r>
            <a:r>
              <a:rPr lang="es-ES_tradnl" b="1" noProof="0" dirty="0">
                <a:sym typeface="Wingdings" panose="05000000000000000000" pitchFamily="2" charset="2"/>
              </a:rPr>
              <a:t></a:t>
            </a:r>
            <a:endParaRPr lang="es-ES_tradnl" b="1" noProof="0" dirty="0"/>
          </a:p>
        </p:txBody>
      </p:sp>
      <p:sp>
        <p:nvSpPr>
          <p:cNvPr id="6" name="Slide Image Placeholder 5">
            <a:extLst>
              <a:ext uri="{FF2B5EF4-FFF2-40B4-BE49-F238E27FC236}">
                <a16:creationId xmlns:a16="http://schemas.microsoft.com/office/drawing/2014/main" id="{59B9664B-08C3-7894-D243-4A11EB4EDBE0}"/>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55DC4BB6-1564-F055-8C77-3B45CFB8CCA9}"/>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15</a:t>
            </a:fld>
            <a:endParaRPr lang="en-US" sz="1200" dirty="0">
              <a:latin typeface="+mn-lt"/>
            </a:endParaRPr>
          </a:p>
        </p:txBody>
      </p:sp>
    </p:spTree>
    <p:extLst>
      <p:ext uri="{BB962C8B-B14F-4D97-AF65-F5344CB8AC3E}">
        <p14:creationId xmlns:p14="http://schemas.microsoft.com/office/powerpoint/2010/main" val="1620293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477838" y="460376"/>
            <a:ext cx="6143624" cy="9313862"/>
          </a:xfrm>
        </p:spPr>
        <p:txBody>
          <a:bodyPr/>
          <a:lstStyle/>
          <a:p>
            <a:pPr lvl="0"/>
            <a:r>
              <a:rPr lang="es-ES_tradnl" noProof="0" dirty="0">
                <a:sym typeface="Arial"/>
              </a:rPr>
              <a:t>Si hay políticas y leyes de denuncia obligatoria que regulen la denuncia y la respuesta al maltrato infantil en el lugar en que se encuentre, es posible que el/la asistente social esté en la obligación de denunciar la situación ante las autoridades competentes. </a:t>
            </a:r>
            <a:endParaRPr lang="es-ES_tradnl" noProof="0" dirty="0"/>
          </a:p>
          <a:p>
            <a:pPr lvl="1"/>
            <a:r>
              <a:rPr lang="es-ES_tradnl" noProof="0" dirty="0">
                <a:sym typeface="Arial"/>
              </a:rPr>
              <a:t>Notificar casos reales o presuntos de maltrato infantil es una cuestión de sumo cuidado. </a:t>
            </a:r>
          </a:p>
          <a:p>
            <a:pPr lvl="1"/>
            <a:r>
              <a:rPr lang="es-ES_tradnl" noProof="0" dirty="0">
                <a:sym typeface="Arial"/>
              </a:rPr>
              <a:t>Por este motivo, es importante tener en cuenta el interés superior del menor a la hora de involucrar a las autoridades locales. </a:t>
            </a:r>
          </a:p>
          <a:p>
            <a:pPr lvl="1"/>
            <a:r>
              <a:rPr lang="es-ES_tradnl" noProof="0" dirty="0">
                <a:sym typeface="Arial"/>
              </a:rPr>
              <a:t>Cabe preguntarnos, entonces, si es seguro denunciar este caso ante las autoridades locales o si esto podría empeorar la situación del menor y/o la familia.</a:t>
            </a:r>
            <a:endParaRPr lang="es-ES_tradnl" noProof="0" dirty="0"/>
          </a:p>
        </p:txBody>
      </p:sp>
      <p:sp>
        <p:nvSpPr>
          <p:cNvPr id="2" name="Google Shape;725;p48:notes">
            <a:extLst>
              <a:ext uri="{FF2B5EF4-FFF2-40B4-BE49-F238E27FC236}">
                <a16:creationId xmlns:a16="http://schemas.microsoft.com/office/drawing/2014/main" id="{F096AD57-9C6C-382F-F3FB-CCF1A5F406A0}"/>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16</a:t>
            </a:fld>
            <a:endParaRPr lang="en-US" sz="1200" dirty="0">
              <a:latin typeface="+mn-lt"/>
            </a:endParaRPr>
          </a:p>
        </p:txBody>
      </p:sp>
    </p:spTree>
    <p:extLst>
      <p:ext uri="{BB962C8B-B14F-4D97-AF65-F5344CB8AC3E}">
        <p14:creationId xmlns:p14="http://schemas.microsoft.com/office/powerpoint/2010/main" val="153996271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dirty="0"/>
              <a:t>INTRODUCCIÓN</a:t>
            </a:r>
          </a:p>
          <a:p>
            <a:r>
              <a:rPr lang="es-ES_tradnl" i="1" dirty="0">
                <a:sym typeface="Arial"/>
              </a:rPr>
              <a:t>Un caso también se puede cerrar si:</a:t>
            </a:r>
          </a:p>
          <a:p>
            <a:pPr lvl="1"/>
            <a:r>
              <a:rPr lang="es-ES_tradnl" i="1" dirty="0">
                <a:sym typeface="Arial"/>
              </a:rPr>
              <a:t>El/la menor se traslada a otro lugar;</a:t>
            </a:r>
          </a:p>
          <a:p>
            <a:pPr lvl="1"/>
            <a:r>
              <a:rPr lang="es-ES_tradnl" i="1" dirty="0">
                <a:sym typeface="Arial"/>
              </a:rPr>
              <a:t>Si el/la asistente social no ha podido ponerse en contacto con el/la menor;</a:t>
            </a:r>
          </a:p>
          <a:p>
            <a:pPr lvl="1"/>
            <a:r>
              <a:rPr lang="es-ES_tradnl" i="1" dirty="0">
                <a:sym typeface="Arial"/>
              </a:rPr>
              <a:t>Si el/la menor desaparece. </a:t>
            </a:r>
            <a:endParaRPr lang="es-ES_tradnl" i="1" dirty="0"/>
          </a:p>
          <a:p>
            <a:r>
              <a:rPr lang="es-ES_tradnl" i="1" dirty="0"/>
              <a:t>Los/as asistentes sociales debe intentar siempre restablecer el contacto con el/la menor y su familia para conocer su situación, seguridad y bienestar. </a:t>
            </a:r>
          </a:p>
          <a:p>
            <a:pPr lvl="1"/>
            <a:r>
              <a:rPr lang="es-ES_tradnl" i="1" dirty="0"/>
              <a:t>Si el menor sigue necesitando apoyo para la gestión del caso, sería preferible -en la medida de lo posible- transferir el caso en lugar de cerrarlo. </a:t>
            </a:r>
          </a:p>
          <a:p>
            <a:pPr marL="0" indent="0">
              <a:buNone/>
            </a:pPr>
            <a:endParaRPr lang="es-ES_tradnl" b="1" dirty="0"/>
          </a:p>
          <a:p>
            <a:pPr marL="0" indent="0">
              <a:buNone/>
            </a:pPr>
            <a:r>
              <a:rPr lang="es-ES_tradnl" b="1" dirty="0"/>
              <a:t>DEBATE GENERAL</a:t>
            </a:r>
            <a:endParaRPr lang="es-ES_tradnl" b="1" i="1"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sz="1200" i="1" dirty="0">
                <a:solidFill>
                  <a:schemeClr val="tx1"/>
                </a:solidFill>
                <a:latin typeface="Arial" panose="020B0604020202020204" pitchFamily="34" charset="0"/>
                <a:cs typeface="Arial" panose="020B0604020202020204" pitchFamily="34" charset="0"/>
              </a:rPr>
              <a:t>Si el/la menor desaparece, se traslada a otro lugar o no es posible contactarlo/a, ¿qué puede hacer el/la asistente social?</a:t>
            </a:r>
            <a:endParaRPr lang="es-ES_tradnl" i="1" dirty="0"/>
          </a:p>
          <a:p>
            <a:r>
              <a:rPr lang="es-ES_tradnl" i="1" dirty="0"/>
              <a:t>Escriban sus respuestas en la </a:t>
            </a:r>
            <a:r>
              <a:rPr lang="es-ES_tradnl" b="1" i="1" dirty="0"/>
              <a:t>página 187 del Cuaderno de ejercicios.</a:t>
            </a:r>
          </a:p>
          <a:p>
            <a:r>
              <a:rPr lang="es-ES_tradnl" noProof="0" dirty="0"/>
              <a:t>Invite a varios/as voluntarios/as a compartir sus respuestas.</a:t>
            </a:r>
          </a:p>
          <a:p>
            <a:r>
              <a:rPr lang="es-ES_tradnl" noProof="0" dirty="0">
                <a:sym typeface="Arial"/>
              </a:rPr>
              <a:t>Repase las respuestas de los/as participantes y complemente a partir de lo siguiente.</a:t>
            </a:r>
            <a:endParaRPr lang="es-ES_tradnl" b="1" noProof="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ES_tradnl" dirty="0"/>
              <a:t>______________________________________________________________________________</a:t>
            </a:r>
          </a:p>
          <a:p>
            <a:pPr marL="0" indent="0">
              <a:buNone/>
            </a:pPr>
            <a:endParaRPr lang="es-ES_tradnl" b="1" dirty="0"/>
          </a:p>
          <a:p>
            <a:pPr marL="0" indent="0">
              <a:buNone/>
            </a:pPr>
            <a:r>
              <a:rPr lang="es-ES_tradnl" b="1" dirty="0"/>
              <a:t>POSIBLES RESPUESTAS</a:t>
            </a:r>
          </a:p>
          <a:p>
            <a:pPr lvl="0"/>
            <a:r>
              <a:rPr lang="es-ES_tradnl" dirty="0"/>
              <a:t>Si el traslado del menor es motivo de preocupación o si el/la menor ha desaparecido:</a:t>
            </a:r>
          </a:p>
          <a:p>
            <a:pPr lvl="1"/>
            <a:r>
              <a:rPr lang="es-ES_tradnl" dirty="0"/>
              <a:t>El/la asistente social debería intentar reestablecer el contacto con el/la menor y su familia para hacer seguimiento a su seguridad y bienestar.</a:t>
            </a:r>
          </a:p>
          <a:p>
            <a:pPr lvl="1"/>
            <a:r>
              <a:rPr lang="es-ES_tradnl" dirty="0"/>
              <a:t>Si el/la menor sigue necesitando apoyo para la gestión del caso, siempre es preferible transferirlo en lugar de cerrar el caso. </a:t>
            </a:r>
          </a:p>
          <a:p>
            <a:pPr lvl="0"/>
            <a:r>
              <a:rPr lang="es-ES_tradnl" dirty="0"/>
              <a:t>Si no se puede restablecer el contacto o el/la menor ha desaparecido:</a:t>
            </a:r>
          </a:p>
          <a:p>
            <a:pPr lvl="1"/>
            <a:r>
              <a:rPr lang="es-ES_tradnl" dirty="0"/>
              <a:t>El/la asistente social debe informar de este incidente a las autoridades locales que prestan apoyo a niños, niñas y adolescentes desaparecidos y servicios de protección de la infancia. </a:t>
            </a:r>
            <a:r>
              <a:rPr lang="es-ES_tradnl" dirty="0">
                <a:sym typeface="Arial"/>
              </a:rPr>
              <a:t> </a:t>
            </a:r>
          </a:p>
          <a:p>
            <a:endParaRPr lang="es-ES_tradnl" dirty="0"/>
          </a:p>
        </p:txBody>
      </p:sp>
      <p:sp>
        <p:nvSpPr>
          <p:cNvPr id="6" name="Slide Image Placeholder 5">
            <a:extLst>
              <a:ext uri="{FF2B5EF4-FFF2-40B4-BE49-F238E27FC236}">
                <a16:creationId xmlns:a16="http://schemas.microsoft.com/office/drawing/2014/main" id="{3E4D0ED8-74AD-6FD3-DF71-A3482148B8CF}"/>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EC0002B1-CAD8-CDDE-E9C4-4C34FE609239}"/>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17</a:t>
            </a:fld>
            <a:endParaRPr lang="en-US" sz="1200" dirty="0">
              <a:latin typeface="+mn-lt"/>
            </a:endParaRPr>
          </a:p>
        </p:txBody>
      </p:sp>
    </p:spTree>
    <p:extLst>
      <p:ext uri="{BB962C8B-B14F-4D97-AF65-F5344CB8AC3E}">
        <p14:creationId xmlns:p14="http://schemas.microsoft.com/office/powerpoint/2010/main" val="62145659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INTRODUCCIÓN</a:t>
            </a:r>
          </a:p>
          <a:p>
            <a:r>
              <a:rPr lang="es-ES_tradnl" i="1" noProof="0" dirty="0">
                <a:sym typeface="Arial"/>
              </a:rPr>
              <a:t>Otro motivo por el que podría ser necesario cerrar un caso es cuando el/la menor fallece.</a:t>
            </a:r>
          </a:p>
          <a:p>
            <a:pPr lvl="1"/>
            <a:r>
              <a:rPr lang="es-ES_tradnl" i="1" noProof="0" dirty="0">
                <a:sym typeface="Arial"/>
              </a:rPr>
              <a:t>Es importante recordar que el/la asistente social no solo brindaba apoyo al menor, sino también a sus padres o cuidadores.</a:t>
            </a:r>
          </a:p>
          <a:p>
            <a:pPr marL="0" indent="0">
              <a:buNone/>
            </a:pPr>
            <a:endParaRPr lang="es-ES_tradnl" b="1" noProof="0" dirty="0"/>
          </a:p>
          <a:p>
            <a:pPr marL="0" indent="0">
              <a:buNone/>
            </a:pPr>
            <a:r>
              <a:rPr lang="es-ES_tradnl" b="1" noProof="0" dirty="0"/>
              <a:t>DEBATE GENERAL</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sz="1200" i="1" dirty="0">
                <a:solidFill>
                  <a:schemeClr val="tx1"/>
                </a:solidFill>
                <a:latin typeface="Arial" panose="020B0604020202020204" pitchFamily="34" charset="0"/>
                <a:cs typeface="Arial" panose="020B0604020202020204" pitchFamily="34" charset="0"/>
              </a:rPr>
              <a:t>¿Qué puede hacer un asistente social para apoyar a los padres o cuidadores si el/la menor ha fallecido?</a:t>
            </a:r>
            <a:endParaRPr lang="es-ES_tradnl" i="1" noProof="0" dirty="0"/>
          </a:p>
          <a:p>
            <a:r>
              <a:rPr lang="es-ES_tradnl" i="1" noProof="0" dirty="0"/>
              <a:t>Escriban sus respuestas en la </a:t>
            </a:r>
            <a:r>
              <a:rPr lang="es-ES_tradnl" b="1" i="1" noProof="0" dirty="0"/>
              <a:t>página 187 del Cuaderno de ejercicios.</a:t>
            </a:r>
          </a:p>
          <a:p>
            <a:r>
              <a:rPr lang="es-ES_tradnl" noProof="0" dirty="0"/>
              <a:t>Invite a varios/as voluntarios/as a compartir sus respuestas.</a:t>
            </a:r>
          </a:p>
          <a:p>
            <a:r>
              <a:rPr lang="es-ES_tradnl" noProof="0" dirty="0">
                <a:sym typeface="Arial"/>
              </a:rPr>
              <a:t>Repase las respuestas de los/as participantes y complemente a partir de lo siguiente.</a:t>
            </a:r>
            <a:endParaRPr lang="es-ES_tradnl" b="1" noProof="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ES_tradnl" noProof="0" dirty="0"/>
              <a:t>______________________________________________________________________________</a:t>
            </a:r>
          </a:p>
          <a:p>
            <a:pPr marL="0" indent="0">
              <a:buNone/>
            </a:pPr>
            <a:endParaRPr lang="es-ES_tradnl" b="1" noProof="0" dirty="0"/>
          </a:p>
          <a:p>
            <a:pPr marL="0" indent="0">
              <a:buNone/>
            </a:pPr>
            <a:r>
              <a:rPr lang="es-ES_tradnl" b="1" noProof="0" dirty="0"/>
              <a:t>POSIBLES RESPUESTAS</a:t>
            </a:r>
          </a:p>
          <a:p>
            <a:pPr lvl="0"/>
            <a:r>
              <a:rPr lang="es-ES_tradnl" noProof="0" dirty="0">
                <a:sym typeface="Arial"/>
              </a:rPr>
              <a:t>El/la asistente social podría contactar a los padres o cuidadores, proporcionarles apoyo psicosocial básico y responder a su situación con empatía.</a:t>
            </a:r>
          </a:p>
          <a:p>
            <a:pPr lvl="0"/>
            <a:r>
              <a:rPr lang="es-ES_tradnl" noProof="0" dirty="0">
                <a:sym typeface="Arial"/>
              </a:rPr>
              <a:t>El/la asistente social también podría verificar si los padres o cuidadores están recibiendo apoyo de su familia y su comunidad o si requieren un apoyo más específico o especializado.</a:t>
            </a:r>
            <a:endParaRPr lang="es-ES_tradnl" noProof="0" dirty="0"/>
          </a:p>
          <a:p>
            <a:pPr lvl="0"/>
            <a:r>
              <a:rPr lang="es-ES_tradnl" noProof="0" dirty="0">
                <a:sym typeface="Arial"/>
              </a:rPr>
              <a:t>También podría consultar el mapa de servicios para identificar a qué organizaciones podrían acudir los padres o cuidadores en busca de apoyo. </a:t>
            </a:r>
            <a:endParaRPr lang="es-ES_tradnl" noProof="0" dirty="0"/>
          </a:p>
          <a:p>
            <a:pPr lvl="1"/>
            <a:r>
              <a:rPr lang="es-ES_tradnl" noProof="0" dirty="0">
                <a:sym typeface="Arial"/>
              </a:rPr>
              <a:t>Si los padres o cuidadores están dispuestos a recibir apoyo, infórmeles sobre los servicios de SMAPS disponibles y otros servicios que puedan ser útiles.</a:t>
            </a:r>
            <a:endParaRPr lang="es-ES_tradnl" noProof="0" dirty="0"/>
          </a:p>
          <a:p>
            <a:pPr lvl="1"/>
            <a:r>
              <a:rPr lang="es-ES_tradnl" noProof="0" dirty="0">
                <a:sym typeface="Arial"/>
              </a:rPr>
              <a:t>Si desean recibir ayuda, remítalos después de haber obtenido su consentimiento, acompáñelos si es necesario y haga seguimiento después de hacer la remisión.</a:t>
            </a:r>
            <a:endParaRPr lang="es-ES_tradnl" noProof="0" dirty="0"/>
          </a:p>
        </p:txBody>
      </p:sp>
      <p:sp>
        <p:nvSpPr>
          <p:cNvPr id="6" name="Slide Image Placeholder 5">
            <a:extLst>
              <a:ext uri="{FF2B5EF4-FFF2-40B4-BE49-F238E27FC236}">
                <a16:creationId xmlns:a16="http://schemas.microsoft.com/office/drawing/2014/main" id="{7474D38F-F1EB-A020-99CE-D05EBF566631}"/>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4DA4A222-C1A1-164C-FB92-E6855DF623ED}"/>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18</a:t>
            </a:fld>
            <a:endParaRPr lang="en-US" sz="1200" dirty="0">
              <a:latin typeface="+mn-lt"/>
            </a:endParaRPr>
          </a:p>
        </p:txBody>
      </p:sp>
    </p:spTree>
    <p:extLst>
      <p:ext uri="{BB962C8B-B14F-4D97-AF65-F5344CB8AC3E}">
        <p14:creationId xmlns:p14="http://schemas.microsoft.com/office/powerpoint/2010/main" val="407461197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7"/>
        <p:cNvGrpSpPr/>
        <p:nvPr/>
      </p:nvGrpSpPr>
      <p:grpSpPr>
        <a:xfrm>
          <a:off x="0" y="0"/>
          <a:ext cx="0" cy="0"/>
          <a:chOff x="0" y="0"/>
          <a:chExt cx="0" cy="0"/>
        </a:xfrm>
      </p:grpSpPr>
      <p:sp>
        <p:nvSpPr>
          <p:cNvPr id="519" name="Google Shape;519;p17:notes"/>
          <p:cNvSpPr txBox="1">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ES_tradnl" b="1" noProof="0" dirty="0"/>
              <a:t>EXPLICAR</a:t>
            </a:r>
          </a:p>
          <a:p>
            <a:r>
              <a:rPr lang="es-ES_tradnl" noProof="0" dirty="0">
                <a:sym typeface="Helvetica Neue"/>
              </a:rPr>
              <a:t>Presente el contenido de la diapositiva.</a:t>
            </a:r>
            <a:endParaRPr lang="es-ES_tradnl" noProof="0" dirty="0"/>
          </a:p>
          <a:p>
            <a:r>
              <a:rPr lang="es-ES_tradnl" i="1" noProof="0" dirty="0">
                <a:sym typeface="Helvetica Neue"/>
              </a:rPr>
              <a:t>En la próxima sesión, veremos el procedimiento que debemos seguir para cerrar o transferir un caso.</a:t>
            </a:r>
            <a:endParaRPr lang="es-ES_tradnl" i="1" noProof="0" dirty="0"/>
          </a:p>
        </p:txBody>
      </p:sp>
      <p:sp>
        <p:nvSpPr>
          <p:cNvPr id="3" name="Slide Image Placeholder 2">
            <a:extLst>
              <a:ext uri="{FF2B5EF4-FFF2-40B4-BE49-F238E27FC236}">
                <a16:creationId xmlns:a16="http://schemas.microsoft.com/office/drawing/2014/main" id="{EE01F05B-48C2-9821-0042-572B73B08624}"/>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EFDDA332-DC22-2A79-D89E-BD32A0997FA7}"/>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19</a:t>
            </a:fld>
            <a:endParaRPr lang="en-US" sz="1200" dirty="0">
              <a:latin typeface="+mn-lt"/>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86"/>
        <p:cNvGrpSpPr/>
        <p:nvPr/>
      </p:nvGrpSpPr>
      <p:grpSpPr>
        <a:xfrm>
          <a:off x="0" y="0"/>
          <a:ext cx="0" cy="0"/>
          <a:chOff x="0" y="0"/>
          <a:chExt cx="0" cy="0"/>
        </a:xfrm>
      </p:grpSpPr>
      <p:sp>
        <p:nvSpPr>
          <p:cNvPr id="288" name="Google Shape;288;p5:notes"/>
          <p:cNvSpPr txBox="1">
            <a:spLocks noGrp="1"/>
          </p:cNvSpPr>
          <p:nvPr>
            <p:ph type="body" idx="1"/>
          </p:nvPr>
        </p:nvSpPr>
        <p:spPr/>
        <p:txBody>
          <a:bodyPr/>
          <a:lstStyle/>
          <a:p>
            <a:pPr marL="0" indent="0">
              <a:buNone/>
            </a:pPr>
            <a:r>
              <a:rPr lang="es-ES_tradnl" b="1" noProof="0" dirty="0"/>
              <a:t>SESIÓN 1 </a:t>
            </a:r>
            <a:br>
              <a:rPr lang="es-ES_tradnl" b="1" noProof="0" dirty="0"/>
            </a:br>
            <a:r>
              <a:rPr lang="es-ES_tradnl" b="1" noProof="0" dirty="0"/>
              <a:t>DURACIÓN: 0h30</a:t>
            </a:r>
          </a:p>
          <a:p>
            <a:pPr marL="0" indent="0">
              <a:buNone/>
            </a:pPr>
            <a:r>
              <a:rPr lang="es-ES_tradnl" noProof="0" dirty="0"/>
              <a:t>______________________________________________________________________________</a:t>
            </a:r>
          </a:p>
          <a:p>
            <a:pPr marL="0" indent="0">
              <a:buNone/>
            </a:pPr>
            <a:endParaRPr lang="es-ES_tradnl" i="1" noProof="0" dirty="0"/>
          </a:p>
          <a:p>
            <a:pPr marL="0" indent="0">
              <a:buNone/>
            </a:pPr>
            <a:r>
              <a:rPr lang="es-ES_tradnl" b="1" noProof="0" dirty="0"/>
              <a:t>EXPLICAR</a:t>
            </a:r>
            <a:endParaRPr lang="es-ES_tradnl" noProof="0" dirty="0"/>
          </a:p>
          <a:p>
            <a:r>
              <a:rPr lang="es-ES_tradnl" i="1" noProof="0" dirty="0"/>
              <a:t>En la sesión de hoy:</a:t>
            </a:r>
          </a:p>
          <a:p>
            <a:pPr lvl="1"/>
            <a:r>
              <a:rPr lang="es-ES_tradnl" i="1" noProof="0" dirty="0"/>
              <a:t>Veremos qué podemos esperar del módulo sobre el cierre de casos.</a:t>
            </a:r>
          </a:p>
          <a:p>
            <a:pPr lvl="1"/>
            <a:r>
              <a:rPr lang="es-ES_tradnl" i="1" noProof="0" dirty="0"/>
              <a:t>También haremos un breve repaso sobre el Módulo 10, Seguimiento y revisión.</a:t>
            </a:r>
          </a:p>
          <a:p>
            <a:pPr lvl="0"/>
            <a:endParaRPr lang="es-ES_tradnl" i="1" noProof="0" dirty="0"/>
          </a:p>
        </p:txBody>
      </p:sp>
      <p:sp>
        <p:nvSpPr>
          <p:cNvPr id="3" name="Slide Image Placeholder 2">
            <a:extLst>
              <a:ext uri="{FF2B5EF4-FFF2-40B4-BE49-F238E27FC236}">
                <a16:creationId xmlns:a16="http://schemas.microsoft.com/office/drawing/2014/main" id="{875AFE23-ACE6-A480-2A19-222C7CC1C5CA}"/>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D3B9BEFE-1256-C6EB-AC68-45B28110A738}"/>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a:t>
            </a:fld>
            <a:endParaRPr lang="en-US" sz="1200" dirty="0">
              <a:latin typeface="+mn-lt"/>
            </a:endParaRPr>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5"/>
        <p:cNvGrpSpPr/>
        <p:nvPr/>
      </p:nvGrpSpPr>
      <p:grpSpPr>
        <a:xfrm>
          <a:off x="0" y="0"/>
          <a:ext cx="0" cy="0"/>
          <a:chOff x="0" y="0"/>
          <a:chExt cx="0" cy="0"/>
        </a:xfrm>
      </p:grpSpPr>
      <p:sp>
        <p:nvSpPr>
          <p:cNvPr id="427" name="Google Shape;427;p10:notes"/>
          <p:cNvSpPr txBox="1">
            <a:spLocks noGrp="1"/>
          </p:cNvSpPr>
          <p:nvPr>
            <p:ph type="body" idx="1"/>
          </p:nvPr>
        </p:nvSpPr>
        <p:spPr/>
        <p:txBody>
          <a:bodyPr/>
          <a:lstStyle/>
          <a:p>
            <a:pPr marL="0" indent="0">
              <a:buNone/>
            </a:pPr>
            <a:r>
              <a:rPr lang="es-ES_tradnl" b="1" noProof="0" dirty="0"/>
              <a:t>SESIÓN 3 </a:t>
            </a:r>
            <a:br>
              <a:rPr lang="es-ES_tradnl" b="1" noProof="0" dirty="0"/>
            </a:br>
            <a:r>
              <a:rPr lang="es-ES_tradnl" b="1" noProof="0" dirty="0"/>
              <a:t>DURACIÓN: 2h</a:t>
            </a:r>
          </a:p>
        </p:txBody>
      </p:sp>
      <p:sp>
        <p:nvSpPr>
          <p:cNvPr id="3" name="Slide Image Placeholder 2">
            <a:extLst>
              <a:ext uri="{FF2B5EF4-FFF2-40B4-BE49-F238E27FC236}">
                <a16:creationId xmlns:a16="http://schemas.microsoft.com/office/drawing/2014/main" id="{55756214-3341-9F33-ABFC-83561BE6DB01}"/>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D9107725-557B-FF7C-5BFE-FCD6D74FD65F}"/>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20</a:t>
            </a:fld>
            <a:endParaRPr lang="en-US" sz="1200" dirty="0">
              <a:latin typeface="+mn-lt"/>
            </a:endParaRPr>
          </a:p>
        </p:txBody>
      </p:sp>
    </p:spTree>
    <p:extLst>
      <p:ext uri="{BB962C8B-B14F-4D97-AF65-F5344CB8AC3E}">
        <p14:creationId xmlns:p14="http://schemas.microsoft.com/office/powerpoint/2010/main" val="939339225"/>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48"/>
        <p:cNvGrpSpPr/>
        <p:nvPr/>
      </p:nvGrpSpPr>
      <p:grpSpPr>
        <a:xfrm>
          <a:off x="0" y="0"/>
          <a:ext cx="0" cy="0"/>
          <a:chOff x="0" y="0"/>
          <a:chExt cx="0" cy="0"/>
        </a:xfrm>
      </p:grpSpPr>
      <p:sp>
        <p:nvSpPr>
          <p:cNvPr id="550" name="Google Shape;550;p19:notes"/>
          <p:cNvSpPr txBox="1">
            <a:spLocks noGrp="1"/>
          </p:cNvSpPr>
          <p:nvPr>
            <p:ph type="body" idx="1"/>
          </p:nvPr>
        </p:nvSpPr>
        <p:spPr/>
        <p:txBody>
          <a:bodyPr/>
          <a:lstStyle/>
          <a:p>
            <a:pPr marL="0" indent="0">
              <a:buNone/>
            </a:pPr>
            <a:r>
              <a:rPr lang="es-ES_tradnl" b="1" noProof="0" dirty="0"/>
              <a:t>INTRODUCCIÓN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i="1" noProof="0" dirty="0">
                <a:sym typeface="Arial"/>
              </a:rPr>
              <a:t>Ahora veremos el proceso de cierre de un caso a través de un ejercicio.</a:t>
            </a:r>
          </a:p>
          <a:p>
            <a:r>
              <a:rPr lang="es-ES_tradnl" noProof="0" dirty="0">
                <a:sym typeface="Arial"/>
              </a:rPr>
              <a:t>Divida a los/as participantes en grupos de 3 a 5 personas.</a:t>
            </a:r>
          </a:p>
          <a:p>
            <a:r>
              <a:rPr lang="es-ES_tradnl" noProof="0" dirty="0"/>
              <a:t>Guíe a los/as participantes a la </a:t>
            </a:r>
            <a:r>
              <a:rPr lang="es-ES_tradnl" b="1" noProof="0" dirty="0"/>
              <a:t>página 188 del Cuaderno de ejercicios: Pasos para cerrar un caso.</a:t>
            </a:r>
          </a:p>
          <a:p>
            <a:r>
              <a:rPr lang="es-ES_tradnl" i="1" noProof="0" dirty="0">
                <a:sym typeface="Arial"/>
              </a:rPr>
              <a:t>En sus grupos:</a:t>
            </a:r>
          </a:p>
          <a:p>
            <a:pPr lvl="1"/>
            <a:r>
              <a:rPr lang="es-ES_tradnl" i="1" noProof="0" dirty="0">
                <a:sym typeface="Arial"/>
              </a:rPr>
              <a:t>Dialoguen sobre el proceso para cerrar un caso, decidan cuál es el orden correcto y anoten los pasos en sus cuadernos de ejercicios.</a:t>
            </a:r>
          </a:p>
          <a:p>
            <a:pPr lvl="1"/>
            <a:r>
              <a:rPr lang="es-ES_tradnl" i="1" noProof="0" dirty="0">
                <a:sym typeface="Arial"/>
              </a:rPr>
              <a:t>Escriban #1 al lado del primer paso, #2 al lado del segundo paso,...</a:t>
            </a:r>
          </a:p>
          <a:p>
            <a:pPr lvl="1"/>
            <a:r>
              <a:rPr lang="es-ES_tradnl" i="1" noProof="0" dirty="0">
                <a:sym typeface="Arial"/>
              </a:rPr>
              <a:t>Intenten hacer el ejercicio lo más rápido posible.</a:t>
            </a:r>
          </a:p>
          <a:p>
            <a:pPr lvl="1"/>
            <a:r>
              <a:rPr lang="es-ES_tradnl" i="1" noProof="0" dirty="0">
                <a:sym typeface="Arial"/>
              </a:rPr>
              <a:t>El grupo que primero se ponga de acuerdo y haya respondido correctamente será el ganador.</a:t>
            </a:r>
            <a:endParaRPr lang="es-ES_tradnl" b="1" i="1" noProof="0" dirty="0"/>
          </a:p>
          <a:p>
            <a:pPr marL="0" indent="0">
              <a:buNone/>
            </a:pPr>
            <a:endParaRPr lang="es-ES_tradnl" b="1" noProof="0" dirty="0"/>
          </a:p>
          <a:p>
            <a:pPr marL="0" indent="0">
              <a:buNone/>
            </a:pPr>
            <a:r>
              <a:rPr lang="es-ES_tradnl" b="1" noProof="0" dirty="0"/>
              <a:t>ACTIVIDAD EN GRUPO</a:t>
            </a:r>
          </a:p>
          <a:p>
            <a:pPr marL="171450" marR="0" lvl="0" indent="-171450" algn="l" defTabSz="914400" rtl="0" eaLnBrk="1" fontAlgn="auto" latinLnBrk="0" hangingPunct="1">
              <a:lnSpc>
                <a:spcPct val="100000"/>
              </a:lnSpc>
              <a:spcBef>
                <a:spcPts val="0"/>
              </a:spcBef>
              <a:spcAft>
                <a:spcPts val="0"/>
              </a:spcAft>
              <a:buClrTx/>
              <a:buSzTx/>
              <a:tabLst/>
              <a:defRPr/>
            </a:pPr>
            <a:r>
              <a:rPr lang="es-ES_tradnl" noProof="0" dirty="0"/>
              <a:t>Dé tiempo a los grupos para hacer la actividad.</a:t>
            </a:r>
          </a:p>
          <a:p>
            <a:pPr marL="0" indent="0">
              <a:buNone/>
            </a:pPr>
            <a:endParaRPr lang="es-ES_tradnl" b="1" noProof="0" dirty="0"/>
          </a:p>
          <a:p>
            <a:pPr marL="0" indent="0">
              <a:buNone/>
            </a:pPr>
            <a:r>
              <a:rPr lang="es-ES_tradnl" b="1" noProof="0" dirty="0"/>
              <a:t>DEBATE GENERAL</a:t>
            </a:r>
          </a:p>
          <a:p>
            <a:r>
              <a:rPr lang="es-ES_tradnl" noProof="0" dirty="0">
                <a:sym typeface="Arial"/>
              </a:rPr>
              <a:t>Invite a un/a voluntario/a del primer grupo a compartir sus respuestas.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noProof="0" dirty="0">
                <a:sym typeface="Arial"/>
              </a:rPr>
              <a:t>Si el primer grupo comete un error, dé al segundo grupo la oportunidad de compartir sus respuestas (y si también se equivocan, dé la oportunidad al tercer grupo y así sucesivamente hasta que, entre todos, hayan dado las respuestas correctas).</a:t>
            </a:r>
          </a:p>
          <a:p>
            <a:r>
              <a:rPr lang="es-ES_tradnl" noProof="0" dirty="0">
                <a:sym typeface="Arial"/>
              </a:rPr>
              <a:t>Repase las respuestas de los/as participantes y complemente a partir del diagrama que se ofrece en la siguiente diapositiva.</a:t>
            </a:r>
          </a:p>
        </p:txBody>
      </p:sp>
      <p:sp>
        <p:nvSpPr>
          <p:cNvPr id="3" name="Slide Image Placeholder 2">
            <a:extLst>
              <a:ext uri="{FF2B5EF4-FFF2-40B4-BE49-F238E27FC236}">
                <a16:creationId xmlns:a16="http://schemas.microsoft.com/office/drawing/2014/main" id="{26DD0F38-AD0B-C19F-71E4-211F732047F4}"/>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EBAE6E78-4D65-A577-45F7-78D6530CA437}"/>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21</a:t>
            </a:fld>
            <a:endParaRPr lang="en-US" sz="1200" dirty="0">
              <a:latin typeface="+mn-lt"/>
            </a:endParaRPr>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ES_tradnl" b="1" noProof="0" dirty="0"/>
              <a:t>EXPLICAR</a:t>
            </a:r>
          </a:p>
          <a:p>
            <a:r>
              <a:rPr lang="es-ES_tradnl" noProof="0" dirty="0">
                <a:sym typeface="Helvetica Neue"/>
              </a:rPr>
              <a:t>Presente el contenido de la diapositiva.</a:t>
            </a:r>
            <a:endParaRPr lang="es-ES_tradnl" noProof="0" dirty="0"/>
          </a:p>
          <a:p>
            <a:pPr lvl="0"/>
            <a:r>
              <a:rPr lang="es-ES_tradnl" b="1" i="1" noProof="0" dirty="0">
                <a:sym typeface="Arial"/>
              </a:rPr>
              <a:t>Identificar el caso</a:t>
            </a:r>
          </a:p>
          <a:p>
            <a:pPr lvl="1"/>
            <a:r>
              <a:rPr lang="es-ES_tradnl" i="1" noProof="0" dirty="0">
                <a:sym typeface="Arial"/>
              </a:rPr>
              <a:t>Consulte los criterios para el cierre de casos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sz="1200" b="1" dirty="0">
                <a:latin typeface="Arial" panose="020B0604020202020204" pitchFamily="34" charset="0"/>
                <a:cs typeface="Arial" panose="020B0604020202020204" pitchFamily="34" charset="0"/>
              </a:rPr>
              <a:t>Prepararse para hablar sobre el caso con el/la supervisor/a</a:t>
            </a:r>
            <a:endParaRPr lang="es-ES_tradnl" b="1" i="1" noProof="0" dirty="0">
              <a:sym typeface="Arial"/>
            </a:endParaRPr>
          </a:p>
          <a:p>
            <a:pPr lvl="1"/>
            <a:r>
              <a:rPr lang="es-ES_tradnl" i="1" noProof="0" dirty="0">
                <a:sym typeface="Arial"/>
              </a:rPr>
              <a:t>El asistente social tendrá que presentar el caso, por lo que deberá prepararse para la reunión de cierre del caso. </a:t>
            </a:r>
          </a:p>
          <a:p>
            <a:pPr lvl="0"/>
            <a:r>
              <a:rPr lang="es-ES_tradnl" b="1" i="1" noProof="0" dirty="0">
                <a:sym typeface="Arial"/>
              </a:rPr>
              <a:t>Discutir el caso con el/la supervisor/a</a:t>
            </a:r>
          </a:p>
          <a:p>
            <a:pPr lvl="1"/>
            <a:r>
              <a:rPr lang="es-ES_tradnl" i="1" noProof="0" dirty="0">
                <a:sym typeface="Arial"/>
              </a:rPr>
              <a:t>Es importante discutir el caso con el/la supervisor y solicitar su autorización para cerrar el caso. </a:t>
            </a:r>
          </a:p>
          <a:p>
            <a:pPr lvl="1"/>
            <a:r>
              <a:rPr lang="es-ES_tradnl" i="1" noProof="0" dirty="0">
                <a:sym typeface="Arial"/>
              </a:rPr>
              <a:t>Si no obtiene su autorización, no podrá proseguir con el cierre y el/la menor y su familia no deberían ser notificados. </a:t>
            </a:r>
          </a:p>
          <a:p>
            <a:pPr lvl="1"/>
            <a:r>
              <a:rPr lang="es-ES_tradnl" i="1" noProof="0" dirty="0">
                <a:sym typeface="Arial"/>
              </a:rPr>
              <a:t>Es posible que el/la supervisor/a no esté de acuerdo con cerrar el caso en ese momento, y en todo caso debería sugerir una serie de medidas antes de que el caso pueda cerrarse. </a:t>
            </a:r>
          </a:p>
          <a:p>
            <a:pPr lvl="0"/>
            <a:r>
              <a:rPr lang="es-ES_tradnl" b="1" i="1" noProof="0" dirty="0">
                <a:sym typeface="Arial"/>
              </a:rPr>
              <a:t>Informar al menor, al padre, a la madre o al cuidador sobre la decisión</a:t>
            </a:r>
          </a:p>
          <a:p>
            <a:pPr lvl="1"/>
            <a:r>
              <a:rPr lang="es-ES_tradnl" b="0" i="1" noProof="0" dirty="0">
                <a:sym typeface="Arial"/>
              </a:rPr>
              <a:t>Esto debe hacerse con sumo cuidado, siempre haciendo uso de las competencias comunicativas y otras competencias básicas de apoyo psicosocial.</a:t>
            </a:r>
          </a:p>
          <a:p>
            <a:pPr lvl="1"/>
            <a:r>
              <a:rPr lang="es-ES_tradnl" i="1" noProof="0" dirty="0">
                <a:sym typeface="Arial"/>
              </a:rPr>
              <a:t>No debemos olvidarnos ni ignorar a los niños/as más pequeños/as, ya que ellos también deben ser informados/as. Es importante recordar que el lenguaje y comunicación deben corresponder a la edad, la etapa de desarrollo y las capacidades del menor. </a:t>
            </a:r>
            <a:endParaRPr lang="es-ES_tradnl" i="1" noProof="0" dirty="0"/>
          </a:p>
          <a:p>
            <a:pPr lvl="0"/>
            <a:r>
              <a:rPr lang="es-ES_tradnl" b="1" i="1" noProof="0" dirty="0">
                <a:sym typeface="Arial"/>
              </a:rPr>
              <a:t>Completar el expediente</a:t>
            </a:r>
          </a:p>
          <a:p>
            <a:pPr lvl="1"/>
            <a:r>
              <a:rPr lang="es-ES_tradnl" i="1" noProof="0" dirty="0">
                <a:sym typeface="Arial"/>
              </a:rPr>
              <a:t>Es necesario completar todo el expediente. </a:t>
            </a:r>
          </a:p>
          <a:p>
            <a:pPr lvl="1"/>
            <a:r>
              <a:rPr lang="es-ES_tradnl" i="1" noProof="0" dirty="0">
                <a:sym typeface="Arial"/>
              </a:rPr>
              <a:t>Este debe incluir todos los datos personales y todos los formularios de gestión de casos que hayan sido recopilados. </a:t>
            </a:r>
          </a:p>
          <a:p>
            <a:pPr lvl="1"/>
            <a:r>
              <a:rPr lang="es-ES_tradnl" i="1" noProof="0" dirty="0">
                <a:sym typeface="Arial"/>
              </a:rPr>
              <a:t>También hay que llenar el formulario de cierre del caso. </a:t>
            </a:r>
          </a:p>
          <a:p>
            <a:pPr lvl="0"/>
            <a:endParaRPr lang="es-ES_tradnl" i="1" noProof="0" dirty="0"/>
          </a:p>
          <a:p>
            <a:pPr marL="0" lvl="0" indent="0">
              <a:buNone/>
            </a:pPr>
            <a:r>
              <a:rPr lang="es-ES_tradnl" b="1" noProof="0" dirty="0"/>
              <a:t>CONTINÚA EN LA SIGUIENTE DIAPOSITIVA </a:t>
            </a:r>
            <a:r>
              <a:rPr lang="es-ES_tradnl" b="1" noProof="0" dirty="0">
                <a:sym typeface="Wingdings" panose="05000000000000000000" pitchFamily="2" charset="2"/>
              </a:rPr>
              <a:t></a:t>
            </a:r>
            <a:endParaRPr lang="es-ES_tradnl" b="1" noProof="0" dirty="0"/>
          </a:p>
        </p:txBody>
      </p:sp>
      <p:sp>
        <p:nvSpPr>
          <p:cNvPr id="6" name="Slide Image Placeholder 5">
            <a:extLst>
              <a:ext uri="{FF2B5EF4-FFF2-40B4-BE49-F238E27FC236}">
                <a16:creationId xmlns:a16="http://schemas.microsoft.com/office/drawing/2014/main" id="{AD13E7FA-49C8-5C2C-11CA-250B05E5A237}"/>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32E2D02A-18BB-A030-649A-18F09AC752CE}"/>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22</a:t>
            </a:fld>
            <a:endParaRPr lang="en-US" sz="1200" dirty="0">
              <a:latin typeface="+mn-lt"/>
            </a:endParaRPr>
          </a:p>
        </p:txBody>
      </p:sp>
    </p:spTree>
    <p:extLst>
      <p:ext uri="{BB962C8B-B14F-4D97-AF65-F5344CB8AC3E}">
        <p14:creationId xmlns:p14="http://schemas.microsoft.com/office/powerpoint/2010/main" val="217867840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477838" y="460376"/>
            <a:ext cx="6143624" cy="9313862"/>
          </a:xfrm>
        </p:spPr>
        <p:txBody>
          <a:bodyPr/>
          <a:lstStyle/>
          <a:p>
            <a:pPr lvl="0"/>
            <a:r>
              <a:rPr lang="es-ES_tradnl" b="1" i="1" noProof="0" dirty="0">
                <a:sym typeface="Arial"/>
              </a:rPr>
              <a:t>Hacer un último seguimiento</a:t>
            </a:r>
          </a:p>
          <a:p>
            <a:pPr lvl="1"/>
            <a:r>
              <a:rPr lang="es-ES_tradnl" i="1" noProof="0" dirty="0">
                <a:sym typeface="Arial"/>
              </a:rPr>
              <a:t>Es necesario hacer seguimiento en un plazo máximos de tres meses posterior al cierre del caso para verificar el bienestar y seguridad del menor y comprobar si la situación es estable (en situaciones de emergencia, este seguimiento puede hacer en menos tiempo). </a:t>
            </a:r>
          </a:p>
          <a:p>
            <a:pPr lvl="1"/>
            <a:r>
              <a:rPr lang="es-ES_tradnl" i="1" noProof="0" dirty="0">
                <a:sym typeface="Arial"/>
              </a:rPr>
              <a:t>Este seguimiento es también una oportunidad para recabar opiniones.</a:t>
            </a:r>
          </a:p>
          <a:p>
            <a:pPr lvl="0"/>
            <a:r>
              <a:rPr lang="es-ES_tradnl" b="1" i="1" noProof="0" dirty="0">
                <a:sym typeface="Arial"/>
              </a:rPr>
              <a:t>Almacenar el expediente del caso de forma segura</a:t>
            </a:r>
          </a:p>
          <a:p>
            <a:pPr lvl="1"/>
            <a:r>
              <a:rPr lang="es-ES_tradnl" i="1" noProof="0" dirty="0">
                <a:sym typeface="Arial"/>
              </a:rPr>
              <a:t>Se debe archivar una copia impresa y una copia electrónica del expediente completo en un lugar seguro durante por un periodo de tiempo determinado. </a:t>
            </a:r>
          </a:p>
          <a:p>
            <a:pPr lvl="1"/>
            <a:r>
              <a:rPr lang="es-ES_tradnl" i="1" noProof="0" dirty="0">
                <a:sym typeface="Arial"/>
              </a:rPr>
              <a:t>La duración dependerá de los acuerdos con donantes, del marco jurídico nacional o la política de protección de datos. </a:t>
            </a:r>
            <a:endParaRPr lang="es-ES_tradnl" i="1" noProof="0" dirty="0"/>
          </a:p>
          <a:p>
            <a:pPr lvl="1"/>
            <a:r>
              <a:rPr lang="es-ES_tradnl" i="1" noProof="0" dirty="0">
                <a:sym typeface="Arial"/>
              </a:rPr>
              <a:t>El principio de protección de datos personales establece que los </a:t>
            </a:r>
            <a:r>
              <a:rPr lang="es-ES_tradnl" i="1" noProof="0" dirty="0"/>
              <a:t>datos personales del menor se podrán eliminar de todos los sistemas cuando ya no sirvan para ningún propósito y no sean necesarios. </a:t>
            </a:r>
          </a:p>
        </p:txBody>
      </p:sp>
      <p:sp>
        <p:nvSpPr>
          <p:cNvPr id="2" name="Google Shape;725;p48:notes">
            <a:extLst>
              <a:ext uri="{FF2B5EF4-FFF2-40B4-BE49-F238E27FC236}">
                <a16:creationId xmlns:a16="http://schemas.microsoft.com/office/drawing/2014/main" id="{3D29C8DF-6395-99A4-9449-C14E42803EF6}"/>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23</a:t>
            </a:fld>
            <a:endParaRPr lang="en-US" sz="1200" dirty="0">
              <a:latin typeface="+mn-lt"/>
            </a:endParaRPr>
          </a:p>
        </p:txBody>
      </p:sp>
    </p:spTree>
    <p:extLst>
      <p:ext uri="{BB962C8B-B14F-4D97-AF65-F5344CB8AC3E}">
        <p14:creationId xmlns:p14="http://schemas.microsoft.com/office/powerpoint/2010/main" val="1197656237"/>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70"/>
        <p:cNvGrpSpPr/>
        <p:nvPr/>
      </p:nvGrpSpPr>
      <p:grpSpPr>
        <a:xfrm>
          <a:off x="0" y="0"/>
          <a:ext cx="0" cy="0"/>
          <a:chOff x="0" y="0"/>
          <a:chExt cx="0" cy="0"/>
        </a:xfrm>
      </p:grpSpPr>
      <p:sp>
        <p:nvSpPr>
          <p:cNvPr id="572" name="Google Shape;572;p21:notes"/>
          <p:cNvSpPr txBox="1">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ES_tradnl" b="1" noProof="0" dirty="0"/>
              <a:t>EXPLICAR</a:t>
            </a:r>
          </a:p>
          <a:p>
            <a:r>
              <a:rPr lang="es-ES_tradnl" i="0" noProof="0" dirty="0"/>
              <a:t>Presente el contenido de la diapositiva.</a:t>
            </a:r>
          </a:p>
          <a:p>
            <a:r>
              <a:rPr lang="es-ES_tradnl" i="1" noProof="0" dirty="0"/>
              <a:t>La flexibilidad es la capacidad de adaptarse a los cambios con rapidez y serenidad, y de hacer frente a los retos o problemas que surgen de repente. </a:t>
            </a:r>
          </a:p>
          <a:p>
            <a:r>
              <a:rPr lang="es-ES_tradnl" i="1" noProof="0" dirty="0"/>
              <a:t>Está sigue siendo una de las competencias más importantes en los/as asistentes sociales.</a:t>
            </a:r>
          </a:p>
        </p:txBody>
      </p:sp>
      <p:sp>
        <p:nvSpPr>
          <p:cNvPr id="3" name="Slide Image Placeholder 2">
            <a:extLst>
              <a:ext uri="{FF2B5EF4-FFF2-40B4-BE49-F238E27FC236}">
                <a16:creationId xmlns:a16="http://schemas.microsoft.com/office/drawing/2014/main" id="{7B2CD934-4B10-1520-4BA5-885D05A6ADE6}"/>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231C9267-E319-5759-71A4-A7F4606522B7}"/>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24</a:t>
            </a:fld>
            <a:endParaRPr lang="en-US" sz="1200" dirty="0">
              <a:latin typeface="+mn-lt"/>
            </a:endParaRPr>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INTRODUCCIÓN</a:t>
            </a:r>
          </a:p>
          <a:p>
            <a:pPr marL="171450" marR="0" lvl="0" indent="-171450" algn="l" defTabSz="914400" rtl="0" eaLnBrk="1" fontAlgn="auto" latinLnBrk="0" hangingPunct="1">
              <a:lnSpc>
                <a:spcPct val="100000"/>
              </a:lnSpc>
              <a:spcBef>
                <a:spcPts val="0"/>
              </a:spcBef>
              <a:spcAft>
                <a:spcPts val="0"/>
              </a:spcAft>
              <a:buClrTx/>
              <a:buSzTx/>
              <a:tabLst/>
              <a:defRPr/>
            </a:pPr>
            <a:r>
              <a:rPr lang="es-ES_tradnl" i="1" noProof="0" dirty="0"/>
              <a:t>Recordemos:</a:t>
            </a:r>
          </a:p>
          <a:p>
            <a:pPr marL="628650" marR="0" lvl="1" indent="-171450" algn="l" defTabSz="914400" rtl="0" eaLnBrk="1" fontAlgn="auto" latinLnBrk="0" hangingPunct="1">
              <a:lnSpc>
                <a:spcPct val="100000"/>
              </a:lnSpc>
              <a:spcBef>
                <a:spcPts val="0"/>
              </a:spcBef>
              <a:spcAft>
                <a:spcPts val="0"/>
              </a:spcAft>
              <a:buClrTx/>
              <a:buSzTx/>
              <a:tabLst/>
              <a:defRPr/>
            </a:pPr>
            <a:r>
              <a:rPr lang="es-ES_tradnl" i="1" noProof="0" dirty="0"/>
              <a:t>Las etapas de desarrollo de la infancia que vimos en el Módulo 1, Fundamentos de la protección de la infancia.</a:t>
            </a:r>
          </a:p>
          <a:p>
            <a:pPr marL="628650" marR="0" lvl="1" indent="-171450" algn="l" defTabSz="914400" rtl="0" eaLnBrk="1" fontAlgn="auto" latinLnBrk="0" hangingPunct="1">
              <a:lnSpc>
                <a:spcPct val="100000"/>
              </a:lnSpc>
              <a:spcBef>
                <a:spcPts val="0"/>
              </a:spcBef>
              <a:spcAft>
                <a:spcPts val="0"/>
              </a:spcAft>
              <a:buClrTx/>
              <a:buSzTx/>
              <a:tabLst/>
              <a:defRPr/>
            </a:pPr>
            <a:r>
              <a:rPr lang="es-ES_tradnl" i="1" noProof="0" dirty="0"/>
              <a:t>Cómo debemos adaptar la comunicación a la edad, la etapa de desarrollo y las capacidades del menor, según vimos en el Módulo 3, Comunicación con menores: niños, niñas y adolescentes.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noProof="0" dirty="0"/>
              <a:t>Guíe a los/as participantes a la </a:t>
            </a:r>
            <a:r>
              <a:rPr lang="es-ES_tradnl" b="1" noProof="0" dirty="0"/>
              <a:t>página 52 del Cuaderno de ejercicios: </a:t>
            </a:r>
            <a:r>
              <a:rPr lang="es-ES_tradnl" sz="1200" b="1" noProof="0" dirty="0"/>
              <a:t>Adaptar la comunicación a la edad y a la etapa de desarrollo del menor</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noProof="0" dirty="0"/>
              <a:t>Divida a los/as participantes en 4 grupos. </a:t>
            </a:r>
          </a:p>
          <a:p>
            <a:r>
              <a:rPr lang="es-ES_tradnl" noProof="0" dirty="0"/>
              <a:t>Asigne un escenario (Saleh, </a:t>
            </a:r>
            <a:r>
              <a:rPr lang="es-ES_tradnl" noProof="0" dirty="0" err="1"/>
              <a:t>Ze</a:t>
            </a:r>
            <a:r>
              <a:rPr lang="es-ES_tradnl" noProof="0" dirty="0"/>
              <a:t> </a:t>
            </a:r>
            <a:r>
              <a:rPr lang="es-ES_tradnl" noProof="0" dirty="0" err="1"/>
              <a:t>Naw</a:t>
            </a:r>
            <a:r>
              <a:rPr lang="es-ES_tradnl" noProof="0" dirty="0"/>
              <a:t>, Amina y Selim) a cada grupo.</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noProof="0" dirty="0"/>
              <a:t>Reparta hojas tamaño A4 y marcadores entre los/as participantes.</a:t>
            </a:r>
            <a:endParaRPr lang="es-ES_tradnl" b="1" noProof="0" dirty="0"/>
          </a:p>
          <a:p>
            <a:r>
              <a:rPr lang="es-ES_tradnl" i="1" noProof="0" dirty="0"/>
              <a:t>En sus grupos:</a:t>
            </a:r>
          </a:p>
          <a:p>
            <a:pPr lvl="1"/>
            <a:r>
              <a:rPr lang="es-ES_tradnl" i="1" noProof="0" dirty="0"/>
              <a:t>Imaginemos que estos niños y niñas han recibido apoyo para la gestión de su caso durante meses y que ahora ustedes deben reunirse con ellos para informarles sobre la decisión de cerrar el caso. </a:t>
            </a:r>
          </a:p>
          <a:p>
            <a:pPr lvl="1"/>
            <a:r>
              <a:rPr lang="es-ES_tradnl" i="1" noProof="0" dirty="0"/>
              <a:t>Escriban un guion con las cosas que dirían y que harían al reunirse con el/la menor para informarle sobre el cierre del caso. </a:t>
            </a:r>
          </a:p>
          <a:p>
            <a:pPr marL="0" indent="0">
              <a:buNone/>
            </a:pPr>
            <a:endParaRPr lang="es-ES_tradnl" b="1" noProof="0" dirty="0"/>
          </a:p>
          <a:p>
            <a:pPr marL="0" indent="0">
              <a:buNone/>
            </a:pPr>
            <a:r>
              <a:rPr lang="es-ES_tradnl" b="1" noProof="0" dirty="0"/>
              <a:t>ACTIVIDAD EN GRUPO (15 minutos)</a:t>
            </a:r>
          </a:p>
          <a:p>
            <a:pPr marL="171450" marR="0" lvl="0" indent="-171450" algn="l" defTabSz="914400" rtl="0" eaLnBrk="1" fontAlgn="auto" latinLnBrk="0" hangingPunct="1">
              <a:lnSpc>
                <a:spcPct val="100000"/>
              </a:lnSpc>
              <a:spcBef>
                <a:spcPts val="0"/>
              </a:spcBef>
              <a:spcAft>
                <a:spcPts val="0"/>
              </a:spcAft>
              <a:buClrTx/>
              <a:buSzTx/>
              <a:tabLst/>
              <a:defRPr/>
            </a:pPr>
            <a:r>
              <a:rPr lang="es-ES_tradnl" noProof="0" dirty="0"/>
              <a:t>Dé 15 minutos a los/as participantes para hacer la actividad.</a:t>
            </a:r>
          </a:p>
          <a:p>
            <a:pPr marL="0" indent="0">
              <a:buNone/>
            </a:pPr>
            <a:endParaRPr lang="es-ES_tradnl" b="1" noProof="0" dirty="0"/>
          </a:p>
          <a:p>
            <a:pPr marL="0" indent="0">
              <a:buNone/>
            </a:pPr>
            <a:r>
              <a:rPr lang="es-ES_tradnl" b="1" noProof="0" dirty="0"/>
              <a:t>DEBATE GENERAL (25 minutos)</a:t>
            </a:r>
          </a:p>
          <a:p>
            <a:r>
              <a:rPr lang="es-ES_tradnl" noProof="0" dirty="0"/>
              <a:t>Recoja las hojas tamaño A4 y cuélguelas en la pared o en la pizarra/rotafolio.</a:t>
            </a:r>
          </a:p>
          <a:p>
            <a:r>
              <a:rPr lang="es-ES_tradnl" noProof="0" dirty="0"/>
              <a:t>Invite a todos/as los/as participantes a ubicarse alrededor de los guiones.</a:t>
            </a:r>
          </a:p>
          <a:p>
            <a:r>
              <a:rPr lang="es-ES_tradnl" noProof="0" dirty="0"/>
              <a:t>Invite a varios/as voluntarios/as para presentar los guiones del grupo que les haya tocado.</a:t>
            </a:r>
          </a:p>
          <a:p>
            <a:r>
              <a:rPr lang="es-ES_tradnl" noProof="0" dirty="0"/>
              <a:t>Repase los guiones con ellos y complemente a partir de las orientaciones que se ofrecen en la siguiente diapositiva.</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ES_tradnl" noProof="0" dirty="0"/>
              <a:t>______________________________________________________________________________</a:t>
            </a:r>
          </a:p>
          <a:p>
            <a:pPr marL="0" indent="0">
              <a:buNone/>
            </a:pPr>
            <a:endParaRPr lang="es-ES_tradnl" b="1" noProof="0" dirty="0"/>
          </a:p>
          <a:p>
            <a:pPr marL="0" indent="0">
              <a:buNone/>
            </a:pPr>
            <a:r>
              <a:rPr lang="es-ES_tradnl" b="1" noProof="0" dirty="0"/>
              <a:t>CONTINÚA EN LA SIGUIENTE DIAPOSITIVA </a:t>
            </a:r>
            <a:r>
              <a:rPr lang="es-ES_tradnl" b="1" noProof="0" dirty="0">
                <a:sym typeface="Wingdings" panose="05000000000000000000" pitchFamily="2" charset="2"/>
              </a:rPr>
              <a:t></a:t>
            </a:r>
            <a:endParaRPr lang="es-ES_tradnl" b="1" noProof="0" dirty="0"/>
          </a:p>
        </p:txBody>
      </p:sp>
      <p:sp>
        <p:nvSpPr>
          <p:cNvPr id="6" name="Slide Image Placeholder 5">
            <a:extLst>
              <a:ext uri="{FF2B5EF4-FFF2-40B4-BE49-F238E27FC236}">
                <a16:creationId xmlns:a16="http://schemas.microsoft.com/office/drawing/2014/main" id="{11C8F258-0027-39B1-E42B-9829C9DE86AC}"/>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E57B0B90-0E2B-1A46-289D-6E068EFF5AA6}"/>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25</a:t>
            </a:fld>
            <a:endParaRPr lang="en-US" sz="1200" dirty="0">
              <a:latin typeface="+mn-lt"/>
            </a:endParaRPr>
          </a:p>
        </p:txBody>
      </p:sp>
    </p:spTree>
    <p:extLst>
      <p:ext uri="{BB962C8B-B14F-4D97-AF65-F5344CB8AC3E}">
        <p14:creationId xmlns:p14="http://schemas.microsoft.com/office/powerpoint/2010/main" val="1816358431"/>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477838" y="460376"/>
            <a:ext cx="6143624" cy="9313862"/>
          </a:xfrm>
        </p:spPr>
        <p:txBody>
          <a:bodyPr/>
          <a:lstStyle/>
          <a:p>
            <a:pPr marL="0" indent="0">
              <a:buNone/>
            </a:pPr>
            <a:r>
              <a:rPr lang="es-ES_tradnl" b="1" noProof="0" dirty="0"/>
              <a:t>ORIENTACIONES</a:t>
            </a:r>
          </a:p>
          <a:p>
            <a:pPr lvl="0"/>
            <a:r>
              <a:rPr lang="es-ES_tradnl" b="1" noProof="0" dirty="0"/>
              <a:t>Diego</a:t>
            </a:r>
          </a:p>
          <a:p>
            <a:pPr lvl="1"/>
            <a:r>
              <a:rPr lang="es-ES_tradnl" noProof="0" dirty="0"/>
              <a:t>Ser breves (reunión de 10 a 15 minutos), </a:t>
            </a:r>
          </a:p>
          <a:p>
            <a:pPr lvl="1"/>
            <a:r>
              <a:rPr lang="es-ES_tradnl" noProof="0" dirty="0"/>
              <a:t>Utilizar frases cortas con palabras muy sencillas y fáciles de entender. </a:t>
            </a:r>
          </a:p>
          <a:p>
            <a:pPr lvl="2"/>
            <a:r>
              <a:rPr lang="es-ES_tradnl" noProof="0" dirty="0"/>
              <a:t>por ejemplo: verbos como "ayudar" = sencillo, fácil de entender.</a:t>
            </a:r>
          </a:p>
          <a:p>
            <a:pPr lvl="2"/>
            <a:r>
              <a:rPr lang="es-ES_tradnl" noProof="0" dirty="0"/>
              <a:t>por ejemplo: "preocupación en materia de protección" = término demasiado complejo para un niño o niña de 3 años.</a:t>
            </a:r>
          </a:p>
          <a:p>
            <a:pPr lvl="1"/>
            <a:r>
              <a:rPr lang="es-ES_tradnl" noProof="0" dirty="0"/>
              <a:t>Permitir que el niño juegue durante la charla o jugar con él.</a:t>
            </a:r>
          </a:p>
          <a:p>
            <a:pPr lvl="1"/>
            <a:r>
              <a:rPr lang="es-ES_tradnl" noProof="0" dirty="0"/>
              <a:t>Antes de terminar la reunión, asegurarnos de que el niño comprende que no seguiremos visitándolo y que nuestra ayuda para él y su familia han concluido.</a:t>
            </a:r>
          </a:p>
          <a:p>
            <a:pPr lvl="1"/>
            <a:r>
              <a:rPr lang="es-ES_tradnl" noProof="0" dirty="0"/>
              <a:t>Terminar la charla con un mensaje positivo, elogiando los logros alcanzados: "Me alegra ver que ahora estás muy bien”.</a:t>
            </a:r>
          </a:p>
          <a:p>
            <a:pPr lvl="0"/>
            <a:r>
              <a:rPr lang="es-ES_tradnl" b="1" noProof="0" dirty="0" err="1"/>
              <a:t>Ze</a:t>
            </a:r>
            <a:r>
              <a:rPr lang="es-ES_tradnl" b="1" noProof="0" dirty="0"/>
              <a:t> </a:t>
            </a:r>
            <a:r>
              <a:rPr lang="es-ES_tradnl" b="1" noProof="0" dirty="0" err="1"/>
              <a:t>Naw</a:t>
            </a:r>
            <a:endParaRPr lang="es-ES_tradnl" b="1" noProof="0" dirty="0"/>
          </a:p>
          <a:p>
            <a:pPr lvl="1"/>
            <a:r>
              <a:rPr lang="es-ES_tradnl" noProof="0" dirty="0"/>
              <a:t>Ser breves (reunión de 15 a 20 minutos)</a:t>
            </a:r>
          </a:p>
          <a:p>
            <a:pPr lvl="1"/>
            <a:r>
              <a:rPr lang="es-ES_tradnl" noProof="0" dirty="0"/>
              <a:t>El hecho de que </a:t>
            </a:r>
            <a:r>
              <a:rPr lang="es-ES_tradnl" noProof="0" dirty="0" err="1"/>
              <a:t>Ze</a:t>
            </a:r>
            <a:r>
              <a:rPr lang="es-ES_tradnl" noProof="0" dirty="0"/>
              <a:t> </a:t>
            </a:r>
            <a:r>
              <a:rPr lang="es-ES_tradnl" noProof="0" dirty="0" err="1"/>
              <a:t>Naw</a:t>
            </a:r>
            <a:r>
              <a:rPr lang="es-ES_tradnl" noProof="0" dirty="0"/>
              <a:t> tenga una discapacidad física no debe influir en la elección de las palabras, pero el/la asistente social debe asegurarse de que la niña esté cómoda y debe sentarse a la altura de sus ojos. </a:t>
            </a:r>
          </a:p>
          <a:p>
            <a:pPr lvl="1"/>
            <a:r>
              <a:rPr lang="es-ES_tradnl" noProof="0" dirty="0"/>
              <a:t>Usar frases cortas con palabras sencillas y fáciles de entender: </a:t>
            </a:r>
          </a:p>
          <a:p>
            <a:pPr lvl="2"/>
            <a:r>
              <a:rPr lang="es-ES_tradnl" noProof="0" dirty="0"/>
              <a:t>Por ejemplo: "Ahora tengo que ayudar a otros niños/as" = es sencillo y fácil de entender.</a:t>
            </a:r>
          </a:p>
          <a:p>
            <a:pPr lvl="2"/>
            <a:r>
              <a:rPr lang="es-ES_tradnl" noProof="0" dirty="0"/>
              <a:t>Por ejemplo: ”Tus necesidades han sido atendidas" = demasiado complejo para una niña de 6 años.</a:t>
            </a:r>
          </a:p>
          <a:p>
            <a:pPr lvl="1"/>
            <a:r>
              <a:rPr lang="es-ES_tradnl" noProof="0" dirty="0"/>
              <a:t>Contar un cuento o historia para explicar en qué consiste la gestión de casos. </a:t>
            </a:r>
          </a:p>
          <a:p>
            <a:pPr lvl="1"/>
            <a:r>
              <a:rPr lang="es-ES_tradnl" noProof="0" dirty="0"/>
              <a:t>Permitir que la niña juegue durante la charla o jugar con ella.</a:t>
            </a:r>
          </a:p>
          <a:p>
            <a:pPr lvl="1"/>
            <a:r>
              <a:rPr lang="es-ES_tradnl" noProof="0" dirty="0"/>
              <a:t>Antes de terminar la reunión, asegurarnos de que la niña comprende que no seguiremos visitándola y que nuestra ayuda para ella y su familia han concluido.</a:t>
            </a:r>
          </a:p>
          <a:p>
            <a:pPr lvl="1"/>
            <a:r>
              <a:rPr lang="es-ES_tradnl" noProof="0" dirty="0"/>
              <a:t>Terminar la charla con un mensaje positivo, elogiando los logros alcanzados: "Me alegra ver que ahora estás muy bien”.</a:t>
            </a:r>
          </a:p>
          <a:p>
            <a:pPr lvl="0"/>
            <a:r>
              <a:rPr lang="es-ES_tradnl" b="1" noProof="0" dirty="0"/>
              <a:t>Amina</a:t>
            </a:r>
          </a:p>
          <a:p>
            <a:pPr lvl="1"/>
            <a:r>
              <a:rPr lang="es-ES_tradnl" noProof="0" dirty="0"/>
              <a:t>Podemos tomarnos un poco más de tiempo para conversar (unos 30 minutos).</a:t>
            </a:r>
          </a:p>
          <a:p>
            <a:pPr lvl="1"/>
            <a:r>
              <a:rPr lang="es-ES_tradnl" noProof="0" dirty="0"/>
              <a:t>Usar frases de extensión normal y palabras más complejas.</a:t>
            </a:r>
          </a:p>
          <a:p>
            <a:pPr marL="1085850" marR="0" lvl="2"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noProof="0" dirty="0"/>
              <a:t>Por ejemplo: "Mi trabajo como asistente social es ayudar a cada niño/a a sentirse bien, seguro/a y protegido/a”.</a:t>
            </a:r>
          </a:p>
          <a:p>
            <a:pPr lvl="1"/>
            <a:r>
              <a:rPr lang="es-ES_tradnl" noProof="0" dirty="0"/>
              <a:t>Explicar principios de protección de datos personales, como la confidencialidad, de forma sencilla.</a:t>
            </a:r>
          </a:p>
          <a:p>
            <a:pPr lvl="2"/>
            <a:r>
              <a:rPr lang="es-ES_tradnl" noProof="0" dirty="0"/>
              <a:t>Por ejemplo: "Guardaré el expediente de tu caso en un lugar seguro y podrás consultarlo siempre que quieras".</a:t>
            </a:r>
          </a:p>
          <a:p>
            <a:pPr lvl="1"/>
            <a:r>
              <a:rPr lang="es-ES_tradnl" noProof="0" dirty="0"/>
              <a:t>Dedicar tiempo suficiente a escuchar a la niña, ya que por su edad es capaz de compartir y debatir ideas más complejas.</a:t>
            </a:r>
          </a:p>
          <a:p>
            <a:pPr lvl="0"/>
            <a:r>
              <a:rPr lang="es-ES_tradnl" b="1" noProof="0" dirty="0"/>
              <a:t>Selim</a:t>
            </a:r>
          </a:p>
          <a:p>
            <a:pPr lvl="1"/>
            <a:r>
              <a:rPr lang="es-ES_tradnl" noProof="0" dirty="0"/>
              <a:t>Podemos conversar por más de 30 minutos.</a:t>
            </a:r>
          </a:p>
          <a:p>
            <a:pPr lvl="1"/>
            <a:r>
              <a:rPr lang="es-ES_tradnl" noProof="0" dirty="0"/>
              <a:t>Usar frases de extensión normal y emplear términos complejos, pero siempre verificando que el menor haya entendido con claridad.</a:t>
            </a:r>
          </a:p>
          <a:p>
            <a:pPr lvl="1"/>
            <a:r>
              <a:rPr lang="es-ES_tradnl" noProof="0" dirty="0"/>
              <a:t>El menor puede pedirnos aclaraciones o explicaciones puntuales en caso de que algo no haya quedado claro. </a:t>
            </a:r>
          </a:p>
          <a:p>
            <a:pPr lvl="1"/>
            <a:r>
              <a:rPr lang="es-ES_tradnl" noProof="0" dirty="0"/>
              <a:t>Explicar nuestra función y los límites de forma clara (p. ej., por qué vamos a cerrar su caso).</a:t>
            </a:r>
          </a:p>
          <a:p>
            <a:pPr lvl="1"/>
            <a:r>
              <a:rPr lang="es-ES_tradnl" noProof="0" dirty="0"/>
              <a:t>Explicarle qué pasará con los datos que han sido recopilados.</a:t>
            </a:r>
          </a:p>
          <a:p>
            <a:pPr lvl="1"/>
            <a:r>
              <a:rPr lang="es-ES_tradnl" noProof="0" dirty="0"/>
              <a:t>Dedicar tiempo suficiente a escuchar al menor, ya que por su edad es capaz de compartir ideas complejas y dialogar sobre distintas alternativas.</a:t>
            </a:r>
          </a:p>
        </p:txBody>
      </p:sp>
      <p:sp>
        <p:nvSpPr>
          <p:cNvPr id="2" name="Google Shape;725;p48:notes">
            <a:extLst>
              <a:ext uri="{FF2B5EF4-FFF2-40B4-BE49-F238E27FC236}">
                <a16:creationId xmlns:a16="http://schemas.microsoft.com/office/drawing/2014/main" id="{2F746C2E-8883-DC62-CEC1-C2BE2DCE704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26</a:t>
            </a:fld>
            <a:endParaRPr lang="en-US" sz="1200" dirty="0">
              <a:latin typeface="+mn-lt"/>
            </a:endParaRPr>
          </a:p>
        </p:txBody>
      </p:sp>
    </p:spTree>
    <p:extLst>
      <p:ext uri="{BB962C8B-B14F-4D97-AF65-F5344CB8AC3E}">
        <p14:creationId xmlns:p14="http://schemas.microsoft.com/office/powerpoint/2010/main" val="2700615122"/>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10"/>
        <p:cNvGrpSpPr/>
        <p:nvPr/>
      </p:nvGrpSpPr>
      <p:grpSpPr>
        <a:xfrm>
          <a:off x="0" y="0"/>
          <a:ext cx="0" cy="0"/>
          <a:chOff x="0" y="0"/>
          <a:chExt cx="0" cy="0"/>
        </a:xfrm>
      </p:grpSpPr>
      <p:sp>
        <p:nvSpPr>
          <p:cNvPr id="612" name="Google Shape;612;p24:notes"/>
          <p:cNvSpPr txBox="1">
            <a:spLocks noGrp="1"/>
          </p:cNvSpPr>
          <p:nvPr>
            <p:ph type="body" idx="1"/>
          </p:nvPr>
        </p:nvSpPr>
        <p:spPr/>
        <p:txBody>
          <a:bodyPr/>
          <a:lstStyle/>
          <a:p>
            <a:pPr marL="0" indent="0">
              <a:buNone/>
            </a:pPr>
            <a:r>
              <a:rPr lang="es-ES_tradnl" b="1" dirty="0"/>
              <a:t>ADAPTAR AL CONTEXTO</a:t>
            </a:r>
          </a:p>
          <a:p>
            <a:r>
              <a:rPr lang="es-ES_tradnl" noProof="0" dirty="0"/>
              <a:t>Hay distintas alternativas para realizar este juego de rol y para adaptarlo a los/as participantes:</a:t>
            </a:r>
          </a:p>
          <a:p>
            <a:pPr marL="685800" lvl="1" indent="-228600">
              <a:buFont typeface="+mj-lt"/>
              <a:buAutoNum type="arabicPeriod"/>
            </a:pPr>
            <a:r>
              <a:rPr lang="es-ES_tradnl" noProof="0" dirty="0"/>
              <a:t>Que los/as facilitadores hagan una demostración del juego de rol y los/as participantes lo hagan después;   </a:t>
            </a:r>
          </a:p>
          <a:p>
            <a:pPr marL="685800" lvl="1" indent="-228600">
              <a:buFont typeface="+mj-lt"/>
              <a:buAutoNum type="arabicPeriod"/>
            </a:pPr>
            <a:r>
              <a:rPr lang="es-ES_tradnl" noProof="0" dirty="0"/>
              <a:t>Que los/as facilitadores inviten a 3 voluntarios/as a hacer la demostración;</a:t>
            </a:r>
          </a:p>
          <a:p>
            <a:pPr marL="685800" lvl="1" indent="-228600">
              <a:buFont typeface="+mj-lt"/>
              <a:buAutoNum type="arabicPeriod"/>
            </a:pPr>
            <a:r>
              <a:rPr lang="es-ES_tradnl" noProof="0" dirty="0"/>
              <a:t>Que el/la facilitadora divida a los/as participantes en grupos de 3, y que cada grupo practique el juego de rol.</a:t>
            </a:r>
            <a:endParaRPr lang="es-ES_tradnl" b="1"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ES_tradnl" dirty="0"/>
              <a:t>______________________________________________________________________________</a:t>
            </a:r>
          </a:p>
          <a:p>
            <a:pPr marL="0" indent="0">
              <a:buNone/>
            </a:pPr>
            <a:endParaRPr lang="es-ES_tradnl" b="1" dirty="0"/>
          </a:p>
          <a:p>
            <a:pPr marL="0" indent="0">
              <a:buNone/>
            </a:pPr>
            <a:r>
              <a:rPr lang="es-ES_tradnl" b="1" dirty="0"/>
              <a:t>JUEGO DE ROL (10 minutos)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dirty="0"/>
              <a:t>Guíe a los/as participantes a la </a:t>
            </a:r>
            <a:r>
              <a:rPr lang="es-ES_tradnl" b="1" dirty="0"/>
              <a:t>página 189 del Cuaderno de ejercicios: Juego de rol - Cierre del caso</a:t>
            </a:r>
          </a:p>
          <a:p>
            <a:r>
              <a:rPr lang="es-ES_tradnl" i="0" noProof="0" dirty="0"/>
              <a:t>Instrucciones para los/as participantes:</a:t>
            </a:r>
          </a:p>
          <a:p>
            <a:pPr lvl="1"/>
            <a:r>
              <a:rPr lang="es-ES_tradnl" i="1" noProof="0" dirty="0"/>
              <a:t>Hagan su mejor esfuerzo por participar en la actividad;</a:t>
            </a:r>
          </a:p>
          <a:p>
            <a:pPr lvl="1"/>
            <a:r>
              <a:rPr lang="es-ES_tradnl" i="1" noProof="0" dirty="0"/>
              <a:t>No sientan vergüenza;</a:t>
            </a:r>
          </a:p>
          <a:p>
            <a:pPr lvl="1"/>
            <a:r>
              <a:rPr lang="es-ES_tradnl" i="1" noProof="0" dirty="0"/>
              <a:t>Sean conscientes de la importancia de practicar cómo tener esta conversación</a:t>
            </a:r>
            <a:r>
              <a:rPr lang="es-ES_tradnl" i="1" dirty="0"/>
              <a:t>. </a:t>
            </a:r>
            <a:endParaRPr lang="es-ES_tradnl" b="0" dirty="0"/>
          </a:p>
          <a:p>
            <a:pPr marL="171450" indent="-171450"/>
            <a:r>
              <a:rPr lang="es-ES_tradnl" b="0" noProof="0" dirty="0"/>
              <a:t>Los/as participantes deben escoger su personaje y prepararse antes de realizar la actividad.</a:t>
            </a:r>
            <a:endParaRPr lang="es-ES_tradnl" b="0" dirty="0"/>
          </a:p>
          <a:p>
            <a:pPr marL="0" indent="0">
              <a:buNone/>
            </a:pPr>
            <a:endParaRPr lang="es-ES_tradnl"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ES_tradnl" b="1" dirty="0"/>
              <a:t>DEBATE GENERAL (20 minutos)</a:t>
            </a:r>
          </a:p>
          <a:p>
            <a:pPr lvl="0"/>
            <a:r>
              <a:rPr lang="es-ES_tradnl" i="1" dirty="0"/>
              <a:t>¿Cómo reaccionó el/la asistente social cuando Amina le dijo que se sentía triste porque la gestión del caso iba a terminar y su caso se iba a cerrar?</a:t>
            </a:r>
          </a:p>
          <a:p>
            <a:pPr lvl="0"/>
            <a:r>
              <a:rPr lang="es-ES_tradnl" i="1" dirty="0"/>
              <a:t>¿Qué hizo el/la asistente social ante la preocupación manifestada por la madre de Amina? </a:t>
            </a:r>
          </a:p>
          <a:p>
            <a:pPr lvl="0"/>
            <a:r>
              <a:rPr lang="es-ES_tradnl" i="1" dirty="0"/>
              <a:t>¿Pudo terminar la reunión con un mensaje positivo?</a:t>
            </a:r>
          </a:p>
        </p:txBody>
      </p:sp>
      <p:sp>
        <p:nvSpPr>
          <p:cNvPr id="3" name="Slide Image Placeholder 2">
            <a:extLst>
              <a:ext uri="{FF2B5EF4-FFF2-40B4-BE49-F238E27FC236}">
                <a16:creationId xmlns:a16="http://schemas.microsoft.com/office/drawing/2014/main" id="{25A8EA91-10B9-27DD-E337-BC80174E6E2D}"/>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F61DC531-DA2A-B13E-4170-4BC16CFF110E}"/>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27</a:t>
            </a:fld>
            <a:endParaRPr lang="en-US" sz="1200" dirty="0">
              <a:latin typeface="+mn-lt"/>
            </a:endParaRPr>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28"/>
        <p:cNvGrpSpPr/>
        <p:nvPr/>
      </p:nvGrpSpPr>
      <p:grpSpPr>
        <a:xfrm>
          <a:off x="0" y="0"/>
          <a:ext cx="0" cy="0"/>
          <a:chOff x="0" y="0"/>
          <a:chExt cx="0" cy="0"/>
        </a:xfrm>
      </p:grpSpPr>
      <p:sp>
        <p:nvSpPr>
          <p:cNvPr id="630" name="Google Shape;630;p25:notes"/>
          <p:cNvSpPr txBox="1">
            <a:spLocks noGrp="1"/>
          </p:cNvSpPr>
          <p:nvPr>
            <p:ph type="body" idx="1"/>
          </p:nvPr>
        </p:nvSpPr>
        <p:spPr/>
        <p:txBody>
          <a:bodyPr/>
          <a:lstStyle/>
          <a:p>
            <a:pPr marL="0" indent="0">
              <a:buNone/>
            </a:pPr>
            <a:r>
              <a:rPr lang="es-ES_tradnl" b="1" noProof="0" dirty="0"/>
              <a:t>INTRODUCCIÓN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noProof="0" dirty="0"/>
              <a:t>Divida a los/as participantes en grupos de 3 a 5 personas.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noProof="0" dirty="0"/>
              <a:t>Guíe a los/as participantes a las </a:t>
            </a:r>
            <a:r>
              <a:rPr lang="es-ES_tradnl" b="1" noProof="0" dirty="0"/>
              <a:t>páginas 190-192 del Cuaderno de ejercicios: Formulario de cierre del caso</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i="1" noProof="0" dirty="0"/>
              <a:t>En sus grupos:</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i="1" noProof="0" dirty="0"/>
              <a:t>Tengan en cuenta que en este formulario hay errores y también hay campos en blanco que son esenciales para proceder al cierre del caso.</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i="1" noProof="0" dirty="0"/>
              <a:t>Revisen el formulario de cierre del caso, identifiquen los errores y hagan una lista.</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i="1" noProof="0" dirty="0"/>
              <a:t>Corrijan los errores y llenen los campos en blanco.</a:t>
            </a:r>
          </a:p>
          <a:p>
            <a:pPr marL="171450" indent="-171450"/>
            <a:endParaRPr lang="es-ES_tradnl" b="1" noProof="0" dirty="0"/>
          </a:p>
          <a:p>
            <a:pPr marL="0" indent="0">
              <a:buNone/>
            </a:pPr>
            <a:r>
              <a:rPr lang="es-ES_tradnl" b="1" noProof="0" dirty="0"/>
              <a:t>ACTIVIDAD EN GRUPO (10 minutos)</a:t>
            </a:r>
          </a:p>
          <a:p>
            <a:pPr marL="171450" marR="0" lvl="0" indent="-171450" algn="l" defTabSz="914400" rtl="0" eaLnBrk="1" fontAlgn="auto" latinLnBrk="0" hangingPunct="1">
              <a:lnSpc>
                <a:spcPct val="100000"/>
              </a:lnSpc>
              <a:spcBef>
                <a:spcPts val="0"/>
              </a:spcBef>
              <a:spcAft>
                <a:spcPts val="0"/>
              </a:spcAft>
              <a:buClrTx/>
              <a:buSzTx/>
              <a:tabLst/>
              <a:defRPr/>
            </a:pPr>
            <a:r>
              <a:rPr lang="es-ES_tradnl" noProof="0" dirty="0"/>
              <a:t>Dé 10 minutos a los/as participantes para hacer la actividad.</a:t>
            </a:r>
          </a:p>
          <a:p>
            <a:pPr marL="0" indent="0">
              <a:buNone/>
            </a:pPr>
            <a:endParaRPr lang="es-ES_tradnl" b="1" noProof="0" dirty="0"/>
          </a:p>
          <a:p>
            <a:pPr marL="0" indent="0">
              <a:buNone/>
            </a:pPr>
            <a:r>
              <a:rPr lang="es-ES_tradnl" b="1" noProof="0" dirty="0"/>
              <a:t>DEBATE GENERAL (10 minutos)</a:t>
            </a:r>
          </a:p>
          <a:p>
            <a:pPr marL="171450" marR="0" lvl="0" indent="-171450" algn="l" defTabSz="914400" rtl="0" eaLnBrk="1" fontAlgn="auto" latinLnBrk="0" hangingPunct="1">
              <a:lnSpc>
                <a:spcPct val="100000"/>
              </a:lnSpc>
              <a:spcBef>
                <a:spcPts val="0"/>
              </a:spcBef>
              <a:spcAft>
                <a:spcPts val="0"/>
              </a:spcAft>
              <a:buClrTx/>
              <a:buSzTx/>
              <a:tabLst/>
              <a:defRPr/>
            </a:pPr>
            <a:r>
              <a:rPr lang="es-ES_tradnl" noProof="0" dirty="0"/>
              <a:t>Invite a varios/as voluntarios/as a compartir sus respuestas.</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i="1" noProof="0" dirty="0"/>
              <a:t>Indiquen qué errores encontraron y expliquen qué hicieron para corregirlos.</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i="1" noProof="0" dirty="0"/>
              <a:t>Indiquen qué campos obligatorios estaban en blanco y qué información ingresaron ustedes.</a:t>
            </a:r>
          </a:p>
          <a:p>
            <a:pPr marL="171450" marR="0" lvl="0" indent="-171450" algn="l" defTabSz="914400" rtl="0" eaLnBrk="1" fontAlgn="auto" latinLnBrk="0" hangingPunct="1">
              <a:lnSpc>
                <a:spcPct val="100000"/>
              </a:lnSpc>
              <a:spcBef>
                <a:spcPts val="0"/>
              </a:spcBef>
              <a:spcAft>
                <a:spcPts val="0"/>
              </a:spcAft>
              <a:buClrTx/>
              <a:buSzTx/>
              <a:tabLst/>
              <a:defRPr/>
            </a:pPr>
            <a:r>
              <a:rPr lang="es-ES_tradnl" b="0" noProof="0" dirty="0"/>
              <a:t>Repase las respuestas de los/as participantes y complemente a partir de las orientaciones que se ofrecen a continuación.</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ES_tradnl" noProof="0" dirty="0"/>
              <a:t>_____________________________________________________________________________</a:t>
            </a:r>
          </a:p>
          <a:p>
            <a:pPr marL="0" indent="0">
              <a:buNone/>
            </a:pPr>
            <a:endParaRPr lang="es-ES_tradnl" b="1" noProof="0" dirty="0"/>
          </a:p>
          <a:p>
            <a:pPr marL="0" indent="0">
              <a:buNone/>
            </a:pPr>
            <a:r>
              <a:rPr lang="es-ES_tradnl" b="1" noProof="0" dirty="0"/>
              <a:t>POSIBLES RESPUESTAS</a:t>
            </a:r>
          </a:p>
          <a:p>
            <a:pPr lvl="0"/>
            <a:r>
              <a:rPr lang="es-ES_tradnl" noProof="0" dirty="0">
                <a:sym typeface="Arial"/>
              </a:rPr>
              <a:t>Las notas son demasiado breves/poco detalladas. </a:t>
            </a:r>
          </a:p>
          <a:p>
            <a:pPr lvl="1"/>
            <a:r>
              <a:rPr lang="es-ES_tradnl" noProof="0" dirty="0">
                <a:sym typeface="Arial"/>
              </a:rPr>
              <a:t>Por ejemplo, ”Sus necesidades están cubiertas" o ”La niña se encuentra bien" son frases poco precisas. </a:t>
            </a:r>
          </a:p>
          <a:p>
            <a:pPr lvl="1"/>
            <a:r>
              <a:rPr lang="es-ES_tradnl" noProof="0" dirty="0">
                <a:sym typeface="Arial"/>
              </a:rPr>
              <a:t>Para comprender qué necesidades están cubiertas y qué apoyo recibe la menor para su seguridad, bienestar y cuidados es necesario que el/la asistente social proporcione más información detallada. </a:t>
            </a:r>
          </a:p>
          <a:p>
            <a:pPr lvl="0"/>
            <a:r>
              <a:rPr lang="es-ES_tradnl" noProof="0" dirty="0">
                <a:sym typeface="Arial"/>
              </a:rPr>
              <a:t>El proceso de cierre del caso no se ha descrito correctamente. </a:t>
            </a:r>
          </a:p>
          <a:p>
            <a:pPr lvl="1"/>
            <a:r>
              <a:rPr lang="es-ES_tradnl" noProof="0" dirty="0">
                <a:sym typeface="Arial"/>
              </a:rPr>
              <a:t>Faltan pasos (consultar los pasos para cerrar un caso) y las notas no son lo suficientemente precisas o detalladas.</a:t>
            </a:r>
          </a:p>
        </p:txBody>
      </p:sp>
      <p:sp>
        <p:nvSpPr>
          <p:cNvPr id="3" name="Slide Image Placeholder 2">
            <a:extLst>
              <a:ext uri="{FF2B5EF4-FFF2-40B4-BE49-F238E27FC236}">
                <a16:creationId xmlns:a16="http://schemas.microsoft.com/office/drawing/2014/main" id="{07A483EC-D1EE-126D-4640-AB8B6BF383AC}"/>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2BF4AC17-1F6F-6EA8-48BD-F73B7D47260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28</a:t>
            </a:fld>
            <a:endParaRPr lang="en-US" sz="1200" dirty="0">
              <a:latin typeface="+mn-lt"/>
            </a:endParaRPr>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7"/>
        <p:cNvGrpSpPr/>
        <p:nvPr/>
      </p:nvGrpSpPr>
      <p:grpSpPr>
        <a:xfrm>
          <a:off x="0" y="0"/>
          <a:ext cx="0" cy="0"/>
          <a:chOff x="0" y="0"/>
          <a:chExt cx="0" cy="0"/>
        </a:xfrm>
      </p:grpSpPr>
      <p:sp>
        <p:nvSpPr>
          <p:cNvPr id="519" name="Google Shape;519;p17:notes"/>
          <p:cNvSpPr txBox="1">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ES_tradnl" b="1" noProof="0" dirty="0"/>
              <a:t>EXPLICAR</a:t>
            </a:r>
          </a:p>
          <a:p>
            <a:r>
              <a:rPr lang="es-ES_tradnl" noProof="0" dirty="0">
                <a:sym typeface="Helvetica Neue"/>
              </a:rPr>
              <a:t>Presente el contenido de la diapositiva.</a:t>
            </a:r>
            <a:endParaRPr lang="es-ES_tradnl" noProof="0" dirty="0"/>
          </a:p>
          <a:p>
            <a:r>
              <a:rPr lang="es-ES_tradnl" i="1" noProof="0" dirty="0">
                <a:sym typeface="Helvetica Neue"/>
              </a:rPr>
              <a:t>En la próxima sesión, veremos las transferencias de casos con más detalle.</a:t>
            </a:r>
            <a:endParaRPr lang="es-ES_tradnl" i="1" noProof="0" dirty="0"/>
          </a:p>
        </p:txBody>
      </p:sp>
      <p:sp>
        <p:nvSpPr>
          <p:cNvPr id="3" name="Slide Image Placeholder 2">
            <a:extLst>
              <a:ext uri="{FF2B5EF4-FFF2-40B4-BE49-F238E27FC236}">
                <a16:creationId xmlns:a16="http://schemas.microsoft.com/office/drawing/2014/main" id="{E40AA4DF-E9AA-BE71-B315-DBB3559A99D3}"/>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94A98D30-85CD-DFBD-91C2-C96ADA14459D}"/>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29</a:t>
            </a:fld>
            <a:endParaRPr lang="en-US" sz="1200" dirty="0">
              <a:latin typeface="+mn-lt"/>
            </a:endParaRPr>
          </a:p>
        </p:txBody>
      </p:sp>
    </p:spTree>
    <p:extLst>
      <p:ext uri="{BB962C8B-B14F-4D97-AF65-F5344CB8AC3E}">
        <p14:creationId xmlns:p14="http://schemas.microsoft.com/office/powerpoint/2010/main" val="144356032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48"/>
        <p:cNvGrpSpPr/>
        <p:nvPr/>
      </p:nvGrpSpPr>
      <p:grpSpPr>
        <a:xfrm>
          <a:off x="0" y="0"/>
          <a:ext cx="0" cy="0"/>
          <a:chOff x="0" y="0"/>
          <a:chExt cx="0" cy="0"/>
        </a:xfrm>
      </p:grpSpPr>
      <p:sp>
        <p:nvSpPr>
          <p:cNvPr id="250" name="Google Shape;250;p3:notes"/>
          <p:cNvSpPr txBox="1">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ES_tradnl" b="1" noProof="0" dirty="0"/>
              <a:t>EXPLICAR</a:t>
            </a:r>
          </a:p>
          <a:p>
            <a:pPr marL="171450" indent="-171450"/>
            <a:r>
              <a:rPr lang="es-ES_tradnl" noProof="0" dirty="0">
                <a:sym typeface="Helvetica Neue"/>
              </a:rPr>
              <a:t>Presente el contenido de la diapositiva.</a:t>
            </a:r>
            <a:endParaRPr lang="es-ES_tradnl" noProof="0" dirty="0"/>
          </a:p>
        </p:txBody>
      </p:sp>
      <p:sp>
        <p:nvSpPr>
          <p:cNvPr id="3" name="Slide Image Placeholder 2">
            <a:extLst>
              <a:ext uri="{FF2B5EF4-FFF2-40B4-BE49-F238E27FC236}">
                <a16:creationId xmlns:a16="http://schemas.microsoft.com/office/drawing/2014/main" id="{F897B8B1-C514-0A92-D8E9-C401CF14E9D5}"/>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E399BD41-DA05-F94A-6CC5-8D9C73AF23D1}"/>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a:t>
            </a:fld>
            <a:endParaRPr lang="en-US" sz="1200" dirty="0">
              <a:latin typeface="+mn-lt"/>
            </a:endParaRPr>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5"/>
        <p:cNvGrpSpPr/>
        <p:nvPr/>
      </p:nvGrpSpPr>
      <p:grpSpPr>
        <a:xfrm>
          <a:off x="0" y="0"/>
          <a:ext cx="0" cy="0"/>
          <a:chOff x="0" y="0"/>
          <a:chExt cx="0" cy="0"/>
        </a:xfrm>
      </p:grpSpPr>
      <p:sp>
        <p:nvSpPr>
          <p:cNvPr id="427" name="Google Shape;427;p10:notes"/>
          <p:cNvSpPr txBox="1">
            <a:spLocks noGrp="1"/>
          </p:cNvSpPr>
          <p:nvPr>
            <p:ph type="body" idx="1"/>
          </p:nvPr>
        </p:nvSpPr>
        <p:spPr/>
        <p:txBody>
          <a:bodyPr/>
          <a:lstStyle/>
          <a:p>
            <a:pPr marL="0" indent="0">
              <a:buNone/>
            </a:pPr>
            <a:r>
              <a:rPr lang="es-ES_tradnl" b="1" noProof="0" dirty="0"/>
              <a:t>SESIÓN 4 </a:t>
            </a:r>
            <a:br>
              <a:rPr lang="es-ES_tradnl" b="1" noProof="0" dirty="0"/>
            </a:br>
            <a:r>
              <a:rPr lang="es-ES_tradnl" b="1" noProof="0" dirty="0"/>
              <a:t>DURACIÓN: 0h45</a:t>
            </a:r>
          </a:p>
        </p:txBody>
      </p:sp>
      <p:sp>
        <p:nvSpPr>
          <p:cNvPr id="3" name="Slide Image Placeholder 2">
            <a:extLst>
              <a:ext uri="{FF2B5EF4-FFF2-40B4-BE49-F238E27FC236}">
                <a16:creationId xmlns:a16="http://schemas.microsoft.com/office/drawing/2014/main" id="{C12B220C-9A7F-5179-4D0E-E20FF51E1F82}"/>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9601EEFE-5CA0-69A9-6E8F-8CC03CFBE12E}"/>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30</a:t>
            </a:fld>
            <a:endParaRPr lang="en-US" sz="1200" dirty="0">
              <a:latin typeface="+mn-lt"/>
            </a:endParaRPr>
          </a:p>
        </p:txBody>
      </p:sp>
    </p:spTree>
    <p:extLst>
      <p:ext uri="{BB962C8B-B14F-4D97-AF65-F5344CB8AC3E}">
        <p14:creationId xmlns:p14="http://schemas.microsoft.com/office/powerpoint/2010/main" val="3231683960"/>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91"/>
        <p:cNvGrpSpPr/>
        <p:nvPr/>
      </p:nvGrpSpPr>
      <p:grpSpPr>
        <a:xfrm>
          <a:off x="0" y="0"/>
          <a:ext cx="0" cy="0"/>
          <a:chOff x="0" y="0"/>
          <a:chExt cx="0" cy="0"/>
        </a:xfrm>
      </p:grpSpPr>
      <p:sp>
        <p:nvSpPr>
          <p:cNvPr id="493" name="Google Shape;493;p15:notes"/>
          <p:cNvSpPr txBox="1">
            <a:spLocks noGrp="1"/>
          </p:cNvSpPr>
          <p:nvPr>
            <p:ph type="body" idx="1"/>
          </p:nvPr>
        </p:nvSpPr>
        <p:spPr/>
        <p:txBody>
          <a:bodyPr/>
          <a:lstStyle/>
          <a:p>
            <a:pPr marL="0" indent="0">
              <a:buNone/>
            </a:pPr>
            <a:r>
              <a:rPr lang="es-ES_tradnl" b="1" noProof="0" dirty="0"/>
              <a:t>INTRODUCCIÓN</a:t>
            </a:r>
          </a:p>
          <a:p>
            <a:pPr marL="171450" marR="0" lvl="0" indent="-171450" algn="l" defTabSz="914400" rtl="0" eaLnBrk="1" fontAlgn="auto" latinLnBrk="0" hangingPunct="1">
              <a:lnSpc>
                <a:spcPct val="100000"/>
              </a:lnSpc>
              <a:spcBef>
                <a:spcPts val="0"/>
              </a:spcBef>
              <a:spcAft>
                <a:spcPts val="0"/>
              </a:spcAft>
              <a:buClrTx/>
              <a:buSzTx/>
              <a:tabLst/>
              <a:defRPr/>
            </a:pPr>
            <a:r>
              <a:rPr lang="es-ES_tradnl" i="1" noProof="0" dirty="0">
                <a:sym typeface="Arial"/>
              </a:rPr>
              <a:t>Una alternativa, en vez de cerrar el caso, puede ser transferirlo a otra organización. </a:t>
            </a:r>
          </a:p>
          <a:p>
            <a:pPr marL="171450" marR="0" lvl="0" indent="-171450" algn="l" defTabSz="914400" rtl="0" eaLnBrk="1" fontAlgn="auto" latinLnBrk="0" hangingPunct="1">
              <a:lnSpc>
                <a:spcPct val="100000"/>
              </a:lnSpc>
              <a:spcBef>
                <a:spcPts val="0"/>
              </a:spcBef>
              <a:spcAft>
                <a:spcPts val="0"/>
              </a:spcAft>
              <a:buClrTx/>
              <a:buSzTx/>
              <a:tabLst/>
              <a:defRPr/>
            </a:pPr>
            <a:r>
              <a:rPr lang="es-ES_tradnl" i="1" noProof="0" dirty="0">
                <a:sym typeface="Arial"/>
              </a:rPr>
              <a:t>Por lo tanto, es importante que comprendamos la diferencia entre cerrar y transferir un caso.</a:t>
            </a:r>
          </a:p>
          <a:p>
            <a:r>
              <a:rPr lang="es-ES_tradnl" noProof="0" dirty="0">
                <a:sym typeface="Arial"/>
              </a:rPr>
              <a:t>Divida a los/as participantes en parejas.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noProof="0" dirty="0"/>
              <a:t>Guíe a los/as participantes a la </a:t>
            </a:r>
            <a:r>
              <a:rPr lang="es-ES_tradnl" b="1" noProof="0" dirty="0"/>
              <a:t>página 193 del Cuaderno de ejercicios: Cierre y transferencia de casos.</a:t>
            </a:r>
          </a:p>
          <a:p>
            <a:r>
              <a:rPr lang="es-ES_tradnl" i="1" noProof="0" dirty="0">
                <a:sym typeface="Arial"/>
              </a:rPr>
              <a:t>En parejas:</a:t>
            </a:r>
          </a:p>
          <a:p>
            <a:pPr lvl="1"/>
            <a:r>
              <a:rPr lang="es-ES_tradnl" i="1" noProof="0" dirty="0">
                <a:sym typeface="Arial"/>
              </a:rPr>
              <a:t>Piensen qué significa “transferir un caso” y por qué podría ser distinto a cerrar un caso. </a:t>
            </a:r>
          </a:p>
          <a:p>
            <a:pPr lvl="1"/>
            <a:r>
              <a:rPr lang="es-ES_tradnl" i="1" noProof="0" dirty="0">
                <a:sym typeface="Arial"/>
              </a:rPr>
              <a:t>Escriban sus respuestas en sus cuadernos de ejercicios.</a:t>
            </a:r>
          </a:p>
          <a:p>
            <a:pPr marL="0" indent="0">
              <a:buNone/>
            </a:pPr>
            <a:endParaRPr lang="es-ES_tradnl" b="1" noProof="0" dirty="0"/>
          </a:p>
          <a:p>
            <a:pPr marL="0" indent="0">
              <a:buNone/>
            </a:pPr>
            <a:r>
              <a:rPr lang="es-ES_tradnl" b="1" noProof="0" dirty="0"/>
              <a:t>ACTIVIDAD EN PAREJAS (10 minutos)</a:t>
            </a:r>
          </a:p>
          <a:p>
            <a:pPr marL="171450" marR="0" lvl="0" indent="-171450" algn="l" defTabSz="914400" rtl="0" eaLnBrk="1" fontAlgn="auto" latinLnBrk="0" hangingPunct="1">
              <a:lnSpc>
                <a:spcPct val="100000"/>
              </a:lnSpc>
              <a:spcBef>
                <a:spcPts val="0"/>
              </a:spcBef>
              <a:spcAft>
                <a:spcPts val="0"/>
              </a:spcAft>
              <a:buClrTx/>
              <a:buSzTx/>
              <a:tabLst/>
              <a:defRPr/>
            </a:pPr>
            <a:r>
              <a:rPr lang="es-ES_tradnl" noProof="0" dirty="0"/>
              <a:t>Dé 10 minutos a los/as participantes para hacer la actividad.</a:t>
            </a:r>
          </a:p>
          <a:p>
            <a:pPr marL="0" indent="0">
              <a:buNone/>
            </a:pPr>
            <a:endParaRPr lang="es-ES_tradnl" b="1" noProof="0" dirty="0"/>
          </a:p>
          <a:p>
            <a:pPr marL="0" indent="0">
              <a:buNone/>
            </a:pPr>
            <a:r>
              <a:rPr lang="es-ES_tradnl" b="1" noProof="0" dirty="0"/>
              <a:t>DEBATE GENERAL (5 minutos)</a:t>
            </a:r>
          </a:p>
          <a:p>
            <a:pPr marL="171450" marR="0" lvl="0" indent="-171450" algn="l" defTabSz="914400" rtl="0" eaLnBrk="1" fontAlgn="auto" latinLnBrk="0" hangingPunct="1">
              <a:lnSpc>
                <a:spcPct val="100000"/>
              </a:lnSpc>
              <a:spcBef>
                <a:spcPts val="0"/>
              </a:spcBef>
              <a:spcAft>
                <a:spcPts val="0"/>
              </a:spcAft>
              <a:buClrTx/>
              <a:buSzTx/>
              <a:tabLst/>
              <a:defRPr/>
            </a:pPr>
            <a:r>
              <a:rPr lang="es-ES_tradnl" noProof="0" dirty="0"/>
              <a:t>Invite a varios/as voluntarios/as a compartir sus respuestas.</a:t>
            </a:r>
          </a:p>
          <a:p>
            <a:pPr marL="171450" marR="0" lvl="0" indent="-171450" algn="l" defTabSz="914400" rtl="0" eaLnBrk="1" fontAlgn="auto" latinLnBrk="0" hangingPunct="1">
              <a:lnSpc>
                <a:spcPct val="100000"/>
              </a:lnSpc>
              <a:spcBef>
                <a:spcPts val="0"/>
              </a:spcBef>
              <a:spcAft>
                <a:spcPts val="0"/>
              </a:spcAft>
              <a:buClrTx/>
              <a:buSzTx/>
              <a:tabLst/>
              <a:defRPr/>
            </a:pPr>
            <a:r>
              <a:rPr lang="es-ES_tradnl" noProof="0" dirty="0"/>
              <a:t>Escriba sus respuestas en la pizarra/rotafolio.</a:t>
            </a:r>
          </a:p>
          <a:p>
            <a:pPr marL="171450" marR="0" lvl="0" indent="-171450" algn="l" defTabSz="914400" rtl="0" eaLnBrk="1" fontAlgn="auto" latinLnBrk="0" hangingPunct="1">
              <a:lnSpc>
                <a:spcPct val="100000"/>
              </a:lnSpc>
              <a:spcBef>
                <a:spcPts val="0"/>
              </a:spcBef>
              <a:spcAft>
                <a:spcPts val="0"/>
              </a:spcAft>
              <a:buClrTx/>
              <a:buSzTx/>
              <a:tabLst/>
              <a:defRPr/>
            </a:pPr>
            <a:r>
              <a:rPr lang="es-ES_tradnl" b="0" noProof="0" dirty="0"/>
              <a:t>Repase las respuestas de los/as participantes y complemente a partir de la siguiente diapositiva.</a:t>
            </a:r>
          </a:p>
        </p:txBody>
      </p:sp>
      <p:sp>
        <p:nvSpPr>
          <p:cNvPr id="3" name="Slide Image Placeholder 2">
            <a:extLst>
              <a:ext uri="{FF2B5EF4-FFF2-40B4-BE49-F238E27FC236}">
                <a16:creationId xmlns:a16="http://schemas.microsoft.com/office/drawing/2014/main" id="{13758179-B4B3-CBE8-AC28-B5A1DE46BEBF}"/>
              </a:ext>
            </a:extLst>
          </p:cNvPr>
          <p:cNvSpPr>
            <a:spLocks noGrp="1" noRot="1" noChangeAspect="1"/>
          </p:cNvSpPr>
          <p:nvPr>
            <p:ph type="sldImg"/>
          </p:nvPr>
        </p:nvSpPr>
        <p:spPr/>
      </p:sp>
      <p:sp>
        <p:nvSpPr>
          <p:cNvPr id="5" name="Google Shape;725;p48:notes">
            <a:extLst>
              <a:ext uri="{FF2B5EF4-FFF2-40B4-BE49-F238E27FC236}">
                <a16:creationId xmlns:a16="http://schemas.microsoft.com/office/drawing/2014/main" id="{0F33EA9F-C75C-57FE-EF32-29C215DA6EAE}"/>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31</a:t>
            </a:fld>
            <a:endParaRPr lang="en-US" sz="1200" dirty="0">
              <a:latin typeface="+mn-lt"/>
            </a:endParaRPr>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ES_tradnl" b="1" noProof="0" dirty="0"/>
              <a:t>EXPLICAR</a:t>
            </a:r>
            <a:endParaRPr lang="es-ES_tradnl" noProof="0" dirty="0"/>
          </a:p>
          <a:p>
            <a:r>
              <a:rPr lang="es-ES_tradnl" noProof="0" dirty="0">
                <a:sym typeface="Helvetica Neue"/>
              </a:rPr>
              <a:t>Presente el contenido de la diapositiva.</a:t>
            </a:r>
            <a:endParaRPr lang="es-ES_tradnl" noProof="0" dirty="0"/>
          </a:p>
          <a:p>
            <a:pPr lvl="0"/>
            <a:r>
              <a:rPr lang="es-ES_tradnl" i="1" noProof="0" dirty="0">
                <a:sym typeface="Arial"/>
              </a:rPr>
              <a:t>Se debe transferir un caso cuando el/la menor y su familia sigan necesitando apoyo en la gestión del caso, pero el/la asistente social ya no pueda proporcionárselo o ya no sea la persona más indicada para hacerlo. </a:t>
            </a:r>
          </a:p>
          <a:p>
            <a:r>
              <a:rPr lang="es-ES_tradnl" i="1" noProof="0" dirty="0"/>
              <a:t>¿Alguien tiene alguna pregunta o necesita alguna aclaración?</a:t>
            </a:r>
          </a:p>
        </p:txBody>
      </p:sp>
      <p:sp>
        <p:nvSpPr>
          <p:cNvPr id="6" name="Slide Image Placeholder 5">
            <a:extLst>
              <a:ext uri="{FF2B5EF4-FFF2-40B4-BE49-F238E27FC236}">
                <a16:creationId xmlns:a16="http://schemas.microsoft.com/office/drawing/2014/main" id="{4BF17DCC-27DF-FF64-9594-4F77F720CD81}"/>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B8133D6B-CDEC-F018-FCFB-A2D3E065A81D}"/>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32</a:t>
            </a:fld>
            <a:endParaRPr lang="en-US" sz="1200" dirty="0">
              <a:latin typeface="+mn-lt"/>
            </a:endParaRPr>
          </a:p>
        </p:txBody>
      </p:sp>
    </p:spTree>
    <p:extLst>
      <p:ext uri="{BB962C8B-B14F-4D97-AF65-F5344CB8AC3E}">
        <p14:creationId xmlns:p14="http://schemas.microsoft.com/office/powerpoint/2010/main" val="199700370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EXPLICAR</a:t>
            </a:r>
          </a:p>
          <a:p>
            <a:r>
              <a:rPr lang="es-ES_tradnl" noProof="0" dirty="0">
                <a:sym typeface="Helvetica Neue"/>
              </a:rPr>
              <a:t>Presente el contenido de la diapositiva.</a:t>
            </a:r>
            <a:endParaRPr lang="es-ES_tradnl" noProof="0" dirty="0"/>
          </a:p>
          <a:p>
            <a:pPr lvl="0"/>
            <a:r>
              <a:rPr lang="es-ES_tradnl" b="1" i="1" noProof="0" dirty="0"/>
              <a:t>El/la asistente social renuncia, es despedido/a o pide una licencia.</a:t>
            </a:r>
          </a:p>
          <a:p>
            <a:pPr lvl="1"/>
            <a:r>
              <a:rPr lang="es-ES_tradnl" i="1" noProof="0" dirty="0"/>
              <a:t>Es posible que el/la asistente social renuncie o cambie de trabajo. </a:t>
            </a:r>
          </a:p>
          <a:p>
            <a:pPr lvl="1"/>
            <a:r>
              <a:rPr lang="es-ES_tradnl" i="1" noProof="0" dirty="0"/>
              <a:t>En los equipos de gestión de casos puede haber cambios. En ese caso, los casos deben transferirse a un/a nuevo/a asistente social.</a:t>
            </a:r>
          </a:p>
          <a:p>
            <a:pPr lvl="0"/>
            <a:r>
              <a:rPr lang="es-ES_tradnl" b="1" i="1" noProof="0" dirty="0"/>
              <a:t>El/la asistente social ya no es la persona más indicada para ayudar al menor.</a:t>
            </a:r>
          </a:p>
          <a:p>
            <a:pPr lvl="1"/>
            <a:r>
              <a:rPr lang="es-ES_tradnl" i="1" noProof="0" dirty="0"/>
              <a:t>Si el/la asistente social ya no es la persona más indicada para apoyar al menor, transferir su caso puede ser la mejor opción para el/la menor. </a:t>
            </a:r>
          </a:p>
          <a:p>
            <a:pPr lvl="1"/>
            <a:r>
              <a:rPr lang="es-ES_tradnl" i="1" noProof="0" dirty="0"/>
              <a:t>¿En qué casos?. Por ejemplo:</a:t>
            </a:r>
          </a:p>
          <a:p>
            <a:pPr lvl="2"/>
            <a:r>
              <a:rPr lang="es-ES_tradnl" i="1" noProof="0" dirty="0"/>
              <a:t>Cuando el/la asistente social ya no se siente capaz de proporcionar un apoyo de calidad en la gestión del caso porque siente que se ha implicado demasiado a nivel personal. </a:t>
            </a:r>
          </a:p>
          <a:p>
            <a:pPr lvl="2"/>
            <a:r>
              <a:rPr lang="es-ES_tradnl" i="1" noProof="0" dirty="0"/>
              <a:t>Cuando el/la asistente social no consigue dar manejo adecuado al estrés que conlleva hacer su trabajo.  </a:t>
            </a:r>
          </a:p>
          <a:p>
            <a:pPr lvl="0"/>
            <a:r>
              <a:rPr lang="es-ES_tradnl" b="1" i="1" noProof="0" dirty="0"/>
              <a:t>Cierre de servicios en un lugar determinado</a:t>
            </a:r>
          </a:p>
          <a:p>
            <a:pPr lvl="1"/>
            <a:r>
              <a:rPr lang="es-ES_tradnl" i="1" noProof="0" dirty="0"/>
              <a:t>En ocasiones, los programas de gestión de casos en una zona pueden concluir. </a:t>
            </a:r>
          </a:p>
          <a:p>
            <a:pPr lvl="1"/>
            <a:r>
              <a:rPr lang="es-ES_tradnl" i="1" noProof="0" dirty="0"/>
              <a:t>Por ejemplo, por falta de financiación o porque la organización ha decidido trasladar su operación a otra zona prioritaria. </a:t>
            </a:r>
          </a:p>
          <a:p>
            <a:pPr lvl="0"/>
            <a:r>
              <a:rPr lang="es-ES_tradnl" b="1" i="1" noProof="0" dirty="0"/>
              <a:t>El/la menor se ha trasladado a otro lugar</a:t>
            </a:r>
          </a:p>
          <a:p>
            <a:pPr lvl="1"/>
            <a:r>
              <a:rPr lang="es-ES_tradnl" i="1" noProof="0" dirty="0"/>
              <a:t>Como hemos comentado anteriormente en esta sesión, si el/la menor abandona la zona de intervención, se traslada a otro lugar o ha regresado a su lugar de residencia, el caso puede ser transferido. </a:t>
            </a:r>
          </a:p>
          <a:p>
            <a:endParaRPr lang="es-ES_tradnl" noProof="0" dirty="0"/>
          </a:p>
        </p:txBody>
      </p:sp>
      <p:sp>
        <p:nvSpPr>
          <p:cNvPr id="6" name="Slide Image Placeholder 5">
            <a:extLst>
              <a:ext uri="{FF2B5EF4-FFF2-40B4-BE49-F238E27FC236}">
                <a16:creationId xmlns:a16="http://schemas.microsoft.com/office/drawing/2014/main" id="{5CFB85F3-B497-4B01-EABC-E1F2FFBDDE1F}"/>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3B352C5D-8EC8-1AED-4CBE-ADCC027026D9}"/>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33</a:t>
            </a:fld>
            <a:endParaRPr lang="en-US" sz="1200" dirty="0">
              <a:latin typeface="+mn-lt"/>
            </a:endParaRPr>
          </a:p>
        </p:txBody>
      </p:sp>
    </p:spTree>
    <p:extLst>
      <p:ext uri="{BB962C8B-B14F-4D97-AF65-F5344CB8AC3E}">
        <p14:creationId xmlns:p14="http://schemas.microsoft.com/office/powerpoint/2010/main" val="414167472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INTRODUCCIÓN</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noProof="0" dirty="0"/>
              <a:t>Hemos aprendido las razones para transferir un caso, ahora vamos a discutir el impacto de las transferencias de casos en el apoyo prestado a través de los servicios de gestión de casos. </a:t>
            </a:r>
          </a:p>
          <a:p>
            <a:pPr marL="171450" indent="-171450"/>
            <a:endParaRPr lang="es-ES_tradnl" b="1" noProof="0" dirty="0"/>
          </a:p>
          <a:p>
            <a:pPr marL="0" indent="0">
              <a:buNone/>
            </a:pPr>
            <a:r>
              <a:rPr lang="es-ES_tradnl" b="1" noProof="0" dirty="0"/>
              <a:t>DEBATE GENERAL (10 minutos)</a:t>
            </a:r>
          </a:p>
          <a:p>
            <a:r>
              <a:rPr lang="es-ES_tradnl" i="1" noProof="0" dirty="0"/>
              <a:t>¿Cómo podría afectar un traslado de caso al apoyo de gestión de casos prestado?</a:t>
            </a:r>
          </a:p>
          <a:p>
            <a:pPr lvl="1"/>
            <a:r>
              <a:rPr lang="es-ES_tradnl" i="1" noProof="0" dirty="0"/>
              <a:t>¿Cómo cree que se sentiría un niño al tener que entablar una relación con un nuevo asistente social?</a:t>
            </a:r>
          </a:p>
          <a:p>
            <a:r>
              <a:rPr lang="es-ES_tradnl" noProof="0" dirty="0">
                <a:sym typeface="Arial"/>
              </a:rPr>
              <a:t>Pide voluntarios que compartan su respuesta</a:t>
            </a:r>
          </a:p>
          <a:p>
            <a:r>
              <a:rPr lang="es-ES_tradnl" noProof="0" dirty="0">
                <a:sym typeface="Arial"/>
              </a:rPr>
              <a:t>Revise y complemente con las posibles respuestas a continuación</a:t>
            </a:r>
            <a:endParaRPr lang="es-ES_tradnl" b="1" noProof="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ES_tradnl" noProof="0" dirty="0"/>
              <a:t>______________________________________________________________________________</a:t>
            </a:r>
          </a:p>
          <a:p>
            <a:pPr marL="0" indent="0">
              <a:buNone/>
            </a:pPr>
            <a:endParaRPr lang="es-ES_tradnl" b="1" noProof="0" dirty="0"/>
          </a:p>
          <a:p>
            <a:pPr marL="0" indent="0">
              <a:buNone/>
            </a:pPr>
            <a:r>
              <a:rPr lang="es-ES_tradnl" b="1" noProof="0" dirty="0"/>
              <a:t>POSIBLES RESPUESTAS</a:t>
            </a:r>
          </a:p>
          <a:p>
            <a:pPr lvl="0"/>
            <a:r>
              <a:rPr lang="es-ES_tradnl" noProof="0" dirty="0"/>
              <a:t>El impacto dependerá de la calidad de la relación entre el/la menor, los padres o cuidadores y el/la asistente social (p. ej., la duración del proceso, si tenían una buena relación o si había desconfianza,...).</a:t>
            </a:r>
          </a:p>
          <a:p>
            <a:pPr lvl="0"/>
            <a:r>
              <a:rPr lang="es-ES_tradnl" noProof="0" dirty="0"/>
              <a:t>Las consecuencias también dependerán de los motivos por los que se haya decidido transferir el caso, si la decisión tomada fue en el interés superior del menor (p. ej., cuando el/la asistente social ya no es la persona más indicada para prestar apoyo en la gestión del caso) o si la decisión fue tomada por causas de fuerza mayor (cierre del programa de gestión de casos en la zona, rotación de personal,...).</a:t>
            </a:r>
          </a:p>
          <a:p>
            <a:pPr lvl="0"/>
            <a:r>
              <a:rPr lang="es-ES_tradnl" noProof="0" dirty="0"/>
              <a:t>El/la menor tendrá que recuperar la confianza y construir una nueva relación con otra persona, lo que lleva tiempo y puede ser difícil.</a:t>
            </a:r>
            <a:endParaRPr lang="es-ES_tradnl" noProof="0" dirty="0">
              <a:sym typeface="Arial"/>
            </a:endParaRPr>
          </a:p>
          <a:p>
            <a:endParaRPr lang="es-ES_tradnl" noProof="0" dirty="0">
              <a:sym typeface="Arial"/>
            </a:endParaRPr>
          </a:p>
          <a:p>
            <a:endParaRPr lang="es-ES_tradnl" noProof="0" dirty="0">
              <a:sym typeface="Arial"/>
            </a:endParaRPr>
          </a:p>
          <a:p>
            <a:endParaRPr lang="es-ES_tradnl" noProof="0" dirty="0"/>
          </a:p>
          <a:p>
            <a:endParaRPr lang="es-ES_tradnl" noProof="0" dirty="0"/>
          </a:p>
        </p:txBody>
      </p:sp>
      <p:sp>
        <p:nvSpPr>
          <p:cNvPr id="6" name="Slide Image Placeholder 5">
            <a:extLst>
              <a:ext uri="{FF2B5EF4-FFF2-40B4-BE49-F238E27FC236}">
                <a16:creationId xmlns:a16="http://schemas.microsoft.com/office/drawing/2014/main" id="{32EE88EC-1627-902C-9D1E-B9992FD0A32D}"/>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AB664BB9-0208-6124-AE06-0E816AAE6813}"/>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34</a:t>
            </a:fld>
            <a:endParaRPr lang="en-US" sz="1200" dirty="0">
              <a:latin typeface="+mn-lt"/>
            </a:endParaRPr>
          </a:p>
        </p:txBody>
      </p:sp>
    </p:spTree>
    <p:extLst>
      <p:ext uri="{BB962C8B-B14F-4D97-AF65-F5344CB8AC3E}">
        <p14:creationId xmlns:p14="http://schemas.microsoft.com/office/powerpoint/2010/main" val="78953261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9"/>
        <p:cNvGrpSpPr/>
        <p:nvPr/>
      </p:nvGrpSpPr>
      <p:grpSpPr>
        <a:xfrm>
          <a:off x="0" y="0"/>
          <a:ext cx="0" cy="0"/>
          <a:chOff x="0" y="0"/>
          <a:chExt cx="0" cy="0"/>
        </a:xfrm>
      </p:grpSpPr>
      <p:sp>
        <p:nvSpPr>
          <p:cNvPr id="511" name="Google Shape;511;p16:notes"/>
          <p:cNvSpPr txBox="1">
            <a:spLocks noGrp="1"/>
          </p:cNvSpPr>
          <p:nvPr>
            <p:ph type="body" idx="1"/>
          </p:nvPr>
        </p:nvSpPr>
        <p:spPr/>
        <p:txBody>
          <a:bodyPr/>
          <a:lstStyle/>
          <a:p>
            <a:pPr marL="0" indent="0">
              <a:buNone/>
            </a:pPr>
            <a:r>
              <a:rPr lang="es-ES_tradnl" b="1" noProof="0" dirty="0"/>
              <a:t>EXPLICAR</a:t>
            </a:r>
          </a:p>
          <a:p>
            <a:r>
              <a:rPr lang="es-ES_tradnl" i="1" noProof="0" dirty="0">
                <a:sym typeface="Arial"/>
              </a:rPr>
              <a:t>Recordemos el esfuerzo que supone para un/a asistente social:</a:t>
            </a:r>
          </a:p>
          <a:p>
            <a:pPr lvl="1"/>
            <a:r>
              <a:rPr lang="es-ES_tradnl" i="1" noProof="0" dirty="0">
                <a:sym typeface="Arial"/>
              </a:rPr>
              <a:t>Establecer una relación de confianza con el/la menor (Módulo 6: Evaluación)</a:t>
            </a:r>
          </a:p>
          <a:p>
            <a:pPr lvl="1"/>
            <a:r>
              <a:rPr lang="es-ES_tradnl" i="1" noProof="0" dirty="0">
                <a:sym typeface="Arial"/>
              </a:rPr>
              <a:t>Mantener y fortalecer la relación (Módulo 10: Seguimiento y revisión).</a:t>
            </a:r>
            <a:endParaRPr lang="es-ES_tradnl" i="1" noProof="0" dirty="0"/>
          </a:p>
          <a:p>
            <a:r>
              <a:rPr lang="es-ES_tradnl" i="1" noProof="0" dirty="0">
                <a:sym typeface="Arial"/>
              </a:rPr>
              <a:t>Cambiar de asistente social puede ser difícil para el/la menor, ya que tendrá que construir una nueva relación con otro/a asistente social. </a:t>
            </a:r>
          </a:p>
          <a:p>
            <a:pPr lvl="1"/>
            <a:r>
              <a:rPr lang="es-ES_tradnl" i="1" noProof="0" dirty="0">
                <a:sym typeface="Arial"/>
              </a:rPr>
              <a:t>Evidentemente, esto tendrá un impacto en la calidad del apoyo prestado para la gestión del caso.</a:t>
            </a:r>
            <a:endParaRPr lang="es-ES_tradnl" i="1" noProof="0" dirty="0"/>
          </a:p>
          <a:p>
            <a:pPr lvl="0"/>
            <a:r>
              <a:rPr lang="es-ES_tradnl" i="1" noProof="0" dirty="0">
                <a:sym typeface="Arial"/>
              </a:rPr>
              <a:t>Como hemos visto ya, la relación de confianza es un aspecto clave:</a:t>
            </a:r>
          </a:p>
          <a:p>
            <a:pPr lvl="1"/>
            <a:r>
              <a:rPr lang="es-ES_tradnl" i="1" noProof="0" dirty="0">
                <a:sym typeface="Arial"/>
              </a:rPr>
              <a:t>Porque permite que la comunicación sea abierta y honesta;</a:t>
            </a:r>
          </a:p>
          <a:p>
            <a:pPr lvl="1"/>
            <a:r>
              <a:rPr lang="es-ES_tradnl" i="1" noProof="0" dirty="0">
                <a:sym typeface="Arial"/>
              </a:rPr>
              <a:t>Porque hace más fácil la recopilación de información;</a:t>
            </a:r>
          </a:p>
          <a:p>
            <a:pPr lvl="1"/>
            <a:r>
              <a:rPr lang="es-ES_tradnl" i="1" noProof="0" dirty="0">
                <a:sym typeface="Arial"/>
              </a:rPr>
              <a:t>Porque permite tener una mejor comprensión de las necesidades del menor.</a:t>
            </a:r>
          </a:p>
          <a:p>
            <a:r>
              <a:rPr lang="es-ES_tradnl" i="1" noProof="0" dirty="0">
                <a:sym typeface="Arial"/>
              </a:rPr>
              <a:t>Si un caso se transfiere varias veces:</a:t>
            </a:r>
          </a:p>
          <a:p>
            <a:pPr lvl="1"/>
            <a:r>
              <a:rPr lang="es-ES_tradnl" i="1" noProof="0" dirty="0">
                <a:sym typeface="Arial"/>
              </a:rPr>
              <a:t>El/la menor y su familia podrían abandonar el proceso de gestión del caso. </a:t>
            </a:r>
          </a:p>
          <a:p>
            <a:pPr lvl="1"/>
            <a:r>
              <a:rPr lang="es-ES_tradnl" i="1" noProof="0" dirty="0">
                <a:sym typeface="Arial"/>
              </a:rPr>
              <a:t>Dejarían de recibir la ayuda necesaria.</a:t>
            </a:r>
          </a:p>
          <a:p>
            <a:pPr lvl="0"/>
            <a:r>
              <a:rPr lang="es-ES_tradnl" i="1" noProof="0" dirty="0">
                <a:sym typeface="Arial"/>
              </a:rPr>
              <a:t>Por esta razón, las transferencias de casos solo deben hacerse en el interés superior del menor y cuando sea absolutamente necesario.</a:t>
            </a:r>
          </a:p>
          <a:p>
            <a:r>
              <a:rPr lang="es-ES_tradnl" noProof="0" dirty="0">
                <a:sym typeface="Helvetica Neue"/>
              </a:rPr>
              <a:t>Presente el contenido de la diapositiva.</a:t>
            </a:r>
            <a:endParaRPr lang="es-ES_tradnl" noProof="0" dirty="0"/>
          </a:p>
          <a:p>
            <a:r>
              <a:rPr lang="es-ES_tradnl" i="1" noProof="0" dirty="0">
                <a:sym typeface="Arial"/>
              </a:rPr>
              <a:t>Ejemplos:</a:t>
            </a:r>
          </a:p>
          <a:p>
            <a:pPr lvl="1"/>
            <a:r>
              <a:rPr lang="es-ES_tradnl" i="1" noProof="0" dirty="0">
                <a:sym typeface="Arial"/>
              </a:rPr>
              <a:t>Si el/la menor se ha trasladado a otro lugar y la organización que lo atiende no puede seguir prestándole sus servicios:</a:t>
            </a:r>
          </a:p>
          <a:p>
            <a:pPr lvl="2"/>
            <a:r>
              <a:rPr lang="es-ES_tradnl" i="1" noProof="0" dirty="0">
                <a:sym typeface="Arial"/>
              </a:rPr>
              <a:t>Lo mejor será transferir el caso, ya que de lo contrario no recibirá ningún tipo de ayuda.</a:t>
            </a:r>
          </a:p>
          <a:p>
            <a:pPr lvl="1"/>
            <a:r>
              <a:rPr lang="es-ES_tradnl" i="1" noProof="0" dirty="0">
                <a:sym typeface="Arial"/>
              </a:rPr>
              <a:t>Si el/la asistente social está abrumado/a y ya no se siente capaz de proporcionar un apoyo de calidad al menor. </a:t>
            </a:r>
          </a:p>
          <a:p>
            <a:pPr lvl="2"/>
            <a:r>
              <a:rPr lang="es-ES_tradnl" i="1" noProof="0" dirty="0">
                <a:sym typeface="Arial"/>
              </a:rPr>
              <a:t>Transferir el caso será la mejor opción, ya que el/la menor podrá recibir un mejor servicio que el que recibe actualmente.</a:t>
            </a:r>
          </a:p>
          <a:p>
            <a:pPr lvl="1"/>
            <a:r>
              <a:rPr lang="es-ES_tradnl" i="1" noProof="0" dirty="0">
                <a:sym typeface="Arial"/>
              </a:rPr>
              <a:t>Si la decisión se toma porque las necesidades de atención son demasiado complejas:</a:t>
            </a:r>
          </a:p>
          <a:p>
            <a:pPr lvl="2"/>
            <a:r>
              <a:rPr lang="es-ES_tradnl" i="1" noProof="0" dirty="0">
                <a:sym typeface="Arial"/>
              </a:rPr>
              <a:t>Transferir el caso puede no ser la mejor opción, ya que podría causar más daño al menor.</a:t>
            </a:r>
            <a:endParaRPr lang="es-ES_tradnl" noProof="0" dirty="0">
              <a:sym typeface="Arial"/>
            </a:endParaRPr>
          </a:p>
        </p:txBody>
      </p:sp>
      <p:sp>
        <p:nvSpPr>
          <p:cNvPr id="3" name="Slide Image Placeholder 2">
            <a:extLst>
              <a:ext uri="{FF2B5EF4-FFF2-40B4-BE49-F238E27FC236}">
                <a16:creationId xmlns:a16="http://schemas.microsoft.com/office/drawing/2014/main" id="{1839C08F-5E4B-74C1-846D-1E195FD6E60A}"/>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05434B44-BEFF-0320-7F36-F4090AD15209}"/>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35</a:t>
            </a:fld>
            <a:endParaRPr lang="en-US" sz="1200" dirty="0">
              <a:latin typeface="+mn-lt"/>
            </a:endParaRPr>
          </a:p>
        </p:txBody>
      </p:sp>
    </p:spTree>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ES_tradnl" b="1" noProof="0" dirty="0"/>
              <a:t>EXPLICAR</a:t>
            </a:r>
          </a:p>
          <a:p>
            <a:r>
              <a:rPr lang="es-ES_tradnl" noProof="0" dirty="0">
                <a:sym typeface="Helvetica Neue"/>
              </a:rPr>
              <a:t>Presente el contenido de la diapositiva.</a:t>
            </a:r>
            <a:endParaRPr lang="es-ES_tradnl" noProof="0" dirty="0"/>
          </a:p>
          <a:p>
            <a:r>
              <a:rPr lang="es-ES_tradnl" i="1" noProof="0" dirty="0"/>
              <a:t>¿Alguien tiene alguna pregunta o necesita alguna aclaración?</a:t>
            </a:r>
          </a:p>
          <a:p>
            <a:endParaRPr lang="es-ES_tradnl" noProof="0" dirty="0"/>
          </a:p>
          <a:p>
            <a:endParaRPr lang="es-ES_tradnl" noProof="0" dirty="0"/>
          </a:p>
          <a:p>
            <a:endParaRPr lang="es-ES_tradnl" noProof="0" dirty="0"/>
          </a:p>
        </p:txBody>
      </p:sp>
      <p:sp>
        <p:nvSpPr>
          <p:cNvPr id="6" name="Slide Image Placeholder 5">
            <a:extLst>
              <a:ext uri="{FF2B5EF4-FFF2-40B4-BE49-F238E27FC236}">
                <a16:creationId xmlns:a16="http://schemas.microsoft.com/office/drawing/2014/main" id="{BA4FA50F-552C-0480-891E-5DFDE78AA9E7}"/>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022A57F3-006F-9429-707E-C9D03DC86F02}"/>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36</a:t>
            </a:fld>
            <a:endParaRPr lang="en-US" sz="1200" dirty="0">
              <a:latin typeface="+mn-lt"/>
            </a:endParaRPr>
          </a:p>
        </p:txBody>
      </p:sp>
    </p:spTree>
    <p:extLst>
      <p:ext uri="{BB962C8B-B14F-4D97-AF65-F5344CB8AC3E}">
        <p14:creationId xmlns:p14="http://schemas.microsoft.com/office/powerpoint/2010/main" val="2398743551"/>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17"/>
        <p:cNvGrpSpPr/>
        <p:nvPr/>
      </p:nvGrpSpPr>
      <p:grpSpPr>
        <a:xfrm>
          <a:off x="0" y="0"/>
          <a:ext cx="0" cy="0"/>
          <a:chOff x="0" y="0"/>
          <a:chExt cx="0" cy="0"/>
        </a:xfrm>
      </p:grpSpPr>
      <p:sp>
        <p:nvSpPr>
          <p:cNvPr id="519" name="Google Shape;519;p17:notes"/>
          <p:cNvSpPr txBox="1">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ES_tradnl" b="1" noProof="0" dirty="0"/>
              <a:t>EXPLICAR</a:t>
            </a:r>
          </a:p>
          <a:p>
            <a:r>
              <a:rPr lang="es-ES_tradnl" noProof="0" dirty="0">
                <a:sym typeface="Helvetica Neue"/>
              </a:rPr>
              <a:t>Presente el contenido de la diapositiva.</a:t>
            </a:r>
            <a:endParaRPr lang="es-ES_tradnl" noProof="0" dirty="0"/>
          </a:p>
          <a:p>
            <a:r>
              <a:rPr lang="es-ES_tradnl" i="1" noProof="0" dirty="0">
                <a:sym typeface="Helvetica Neue"/>
              </a:rPr>
              <a:t>En la próxima sesión, veremos cómo solicitar la opinión del menor sobre el cierre del caso.</a:t>
            </a:r>
            <a:endParaRPr lang="es-ES_tradnl" i="1" noProof="0" dirty="0"/>
          </a:p>
        </p:txBody>
      </p:sp>
      <p:sp>
        <p:nvSpPr>
          <p:cNvPr id="3" name="Slide Image Placeholder 2">
            <a:extLst>
              <a:ext uri="{FF2B5EF4-FFF2-40B4-BE49-F238E27FC236}">
                <a16:creationId xmlns:a16="http://schemas.microsoft.com/office/drawing/2014/main" id="{700AA6F5-A336-3ABE-48E9-8B584A7E61A2}"/>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9FDD792D-A878-3E5A-56EB-10FF530517CB}"/>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37</a:t>
            </a:fld>
            <a:endParaRPr lang="en-US" sz="1200" dirty="0">
              <a:latin typeface="+mn-lt"/>
            </a:endParaRPr>
          </a:p>
        </p:txBody>
      </p:sp>
    </p:spTree>
    <p:extLst>
      <p:ext uri="{BB962C8B-B14F-4D97-AF65-F5344CB8AC3E}">
        <p14:creationId xmlns:p14="http://schemas.microsoft.com/office/powerpoint/2010/main" val="282576736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5"/>
        <p:cNvGrpSpPr/>
        <p:nvPr/>
      </p:nvGrpSpPr>
      <p:grpSpPr>
        <a:xfrm>
          <a:off x="0" y="0"/>
          <a:ext cx="0" cy="0"/>
          <a:chOff x="0" y="0"/>
          <a:chExt cx="0" cy="0"/>
        </a:xfrm>
      </p:grpSpPr>
      <p:sp>
        <p:nvSpPr>
          <p:cNvPr id="427" name="Google Shape;427;p10:notes"/>
          <p:cNvSpPr txBox="1">
            <a:spLocks noGrp="1"/>
          </p:cNvSpPr>
          <p:nvPr>
            <p:ph type="body" idx="1"/>
          </p:nvPr>
        </p:nvSpPr>
        <p:spPr/>
        <p:txBody>
          <a:bodyPr/>
          <a:lstStyle/>
          <a:p>
            <a:pPr marL="0" indent="0">
              <a:buNone/>
            </a:pPr>
            <a:r>
              <a:rPr lang="es-ES_tradnl" b="1" noProof="0" dirty="0"/>
              <a:t>SESIÓN 5 </a:t>
            </a:r>
            <a:br>
              <a:rPr lang="es-ES_tradnl" b="1" noProof="0" dirty="0"/>
            </a:br>
            <a:r>
              <a:rPr lang="es-ES_tradnl" b="1" noProof="0" dirty="0"/>
              <a:t>DURACIÓN: 1h15</a:t>
            </a:r>
          </a:p>
        </p:txBody>
      </p:sp>
      <p:sp>
        <p:nvSpPr>
          <p:cNvPr id="3" name="Slide Image Placeholder 2">
            <a:extLst>
              <a:ext uri="{FF2B5EF4-FFF2-40B4-BE49-F238E27FC236}">
                <a16:creationId xmlns:a16="http://schemas.microsoft.com/office/drawing/2014/main" id="{542C77D0-3850-9749-2142-E61F6407B4D6}"/>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FDB147F6-D08B-0334-C755-7E8C4E3F756B}"/>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38</a:t>
            </a:fld>
            <a:endParaRPr lang="en-US" sz="1200" dirty="0">
              <a:latin typeface="+mn-lt"/>
            </a:endParaRPr>
          </a:p>
        </p:txBody>
      </p:sp>
    </p:spTree>
    <p:extLst>
      <p:ext uri="{BB962C8B-B14F-4D97-AF65-F5344CB8AC3E}">
        <p14:creationId xmlns:p14="http://schemas.microsoft.com/office/powerpoint/2010/main" val="2729685745"/>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INTRODUCCIÓN</a:t>
            </a:r>
          </a:p>
          <a:p>
            <a:r>
              <a:rPr lang="es-ES_tradnl" i="1" noProof="0" dirty="0">
                <a:sym typeface="Arial"/>
              </a:rPr>
              <a:t>Ya vimos que, máximo tres meses después de cerrar un caso, los/as asistentes sociales tiene que hacer un último seguimiento para supervisar la seguridad y el bienestar del menor y comprobar que la situación siga siendo estable. </a:t>
            </a:r>
          </a:p>
          <a:p>
            <a:r>
              <a:rPr lang="es-ES_tradnl" i="1" noProof="0" dirty="0">
                <a:sym typeface="Arial"/>
              </a:rPr>
              <a:t>En ese momento, también es posible solicitar la opinión del menor, de los padres, los cuidadores y/o adultos de confianza.</a:t>
            </a:r>
            <a:endParaRPr lang="es-ES_tradnl" i="1" noProof="0" dirty="0"/>
          </a:p>
          <a:p>
            <a:pPr marL="0" indent="0">
              <a:buNone/>
            </a:pPr>
            <a:endParaRPr lang="es-ES_tradnl" b="1" noProof="0" dirty="0"/>
          </a:p>
          <a:p>
            <a:pPr marL="0" indent="0">
              <a:buNone/>
            </a:pPr>
            <a:r>
              <a:rPr lang="es-ES_tradnl" b="1" noProof="0" dirty="0"/>
              <a:t>DEBATE GENERAL (15 minutos)</a:t>
            </a:r>
          </a:p>
          <a:p>
            <a:r>
              <a:rPr lang="es-ES_tradnl" i="1" noProof="0" dirty="0">
                <a:sym typeface="Arial"/>
              </a:rPr>
              <a:t>¿Qué puede hacer un/a asistente social para conocer las opiniones del menor y su entorno? </a:t>
            </a:r>
            <a:endParaRPr lang="es-ES_tradnl" i="1" noProof="0" dirty="0"/>
          </a:p>
          <a:p>
            <a:pPr lvl="1"/>
            <a:r>
              <a:rPr lang="es-ES_tradnl" i="1" noProof="0" dirty="0"/>
              <a:t>¿Debe ser el asistente social el/la encargada de pedir la opinión del menor, de sus padres, cuidadores y/o adultos de confianza?</a:t>
            </a:r>
          </a:p>
          <a:p>
            <a:pPr lvl="1"/>
            <a:r>
              <a:rPr lang="es-ES_tradnl" i="1" noProof="0" dirty="0"/>
              <a:t>¿Su opinión debe solicitarse de forma verbal o por escrito? </a:t>
            </a:r>
          </a:p>
          <a:p>
            <a:r>
              <a:rPr lang="en-GB" sz="1200" dirty="0"/>
              <a:t>Invite a </a:t>
            </a:r>
            <a:r>
              <a:rPr lang="en-GB" sz="1200" dirty="0" err="1"/>
              <a:t>varios</a:t>
            </a:r>
            <a:r>
              <a:rPr lang="en-GB" sz="1200" dirty="0"/>
              <a:t>/as </a:t>
            </a:r>
            <a:r>
              <a:rPr lang="en-GB" sz="1200" dirty="0" err="1"/>
              <a:t>voluntarios</a:t>
            </a:r>
            <a:r>
              <a:rPr lang="en-GB" sz="1200" dirty="0"/>
              <a:t>/as a </a:t>
            </a:r>
            <a:r>
              <a:rPr lang="en-GB" sz="1200" dirty="0" err="1"/>
              <a:t>compartir</a:t>
            </a:r>
            <a:r>
              <a:rPr lang="en-GB" sz="1200" dirty="0"/>
              <a:t> sus </a:t>
            </a:r>
            <a:r>
              <a:rPr lang="en-GB" sz="1200" dirty="0" err="1"/>
              <a:t>respuestas</a:t>
            </a:r>
            <a:r>
              <a:rPr lang="en-GB" sz="1200" dirty="0"/>
              <a:t>.</a:t>
            </a:r>
          </a:p>
          <a:p>
            <a:r>
              <a:rPr lang="es-ES_tradnl" noProof="0" dirty="0">
                <a:sym typeface="Arial"/>
              </a:rPr>
              <a:t>Escriba las respuestas de los/as participante en la pizarra/rotafolio.</a:t>
            </a:r>
          </a:p>
          <a:p>
            <a:r>
              <a:rPr lang="es-ES_tradnl" noProof="0" dirty="0">
                <a:sym typeface="Arial"/>
              </a:rPr>
              <a:t>Revise las respuestas y complemente con a partir de las orientaciones que se ofrecen a continuación.</a:t>
            </a:r>
            <a:endParaRPr lang="es-ES_tradnl" b="1" noProof="0" dirty="0"/>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ES_tradnl" noProof="0" dirty="0"/>
              <a:t>______________________________________________________________________________</a:t>
            </a:r>
          </a:p>
          <a:p>
            <a:pPr marL="0" indent="0">
              <a:buNone/>
            </a:pPr>
            <a:endParaRPr lang="es-ES_tradnl" b="1" noProof="0" dirty="0"/>
          </a:p>
          <a:p>
            <a:pPr marL="0" indent="0">
              <a:buNone/>
            </a:pPr>
            <a:r>
              <a:rPr lang="es-ES_tradnl" b="1" noProof="0" dirty="0"/>
              <a:t>POSIBLES RESPUESTAS</a:t>
            </a:r>
          </a:p>
          <a:p>
            <a:pPr lvl="0"/>
            <a:r>
              <a:rPr lang="es-ES_tradnl" noProof="0" dirty="0">
                <a:sym typeface="Arial"/>
              </a:rPr>
              <a:t>Para que el proceso de retroalimentación sea transparente y honesto, es recomendable que sea el/la supervisor/a del asistente social o una persona más neutral (p. ej., un miembro del equipo de seguimiento y evaluación) quien solicite la opinión del menor, sus padres, cuidadores o adultos de confianza.</a:t>
            </a:r>
            <a:endParaRPr lang="es-ES_tradnl" noProof="0" dirty="0"/>
          </a:p>
          <a:p>
            <a:pPr lvl="0"/>
            <a:r>
              <a:rPr lang="es-ES_tradnl" noProof="0" dirty="0">
                <a:sym typeface="Arial"/>
              </a:rPr>
              <a:t>Como en toda interacción con el/la menor, el lenguaje y comunicación deberán ser acordes a su edad, etapa de desarrollo y capacidades. </a:t>
            </a:r>
            <a:endParaRPr lang="es-ES_tradnl" noProof="0" dirty="0"/>
          </a:p>
          <a:p>
            <a:pPr lvl="0"/>
            <a:r>
              <a:rPr lang="es-ES_tradnl" noProof="0" dirty="0">
                <a:sym typeface="Arial"/>
              </a:rPr>
              <a:t>La encuesta de opinión es una herramienta útil para guiar este proceso.</a:t>
            </a:r>
          </a:p>
          <a:p>
            <a:pPr lvl="1"/>
            <a:r>
              <a:rPr lang="es-ES_tradnl" noProof="0" dirty="0">
                <a:sym typeface="Arial"/>
              </a:rPr>
              <a:t>Sin embargo, si se va a solicitar la opinión del menor (y en especial, si el/la niño/a), es menor de 10 años) no es recomendable emplear un cuestionario, sino más bien tener una conversación con el/la menor, utilizar gráficos o imágenes adaptados a su edad, recurrir a un juego o dinámica que, por medio de preguntas sencillas, nos ayude a conocer su opinión, etc.</a:t>
            </a:r>
            <a:endParaRPr lang="es-ES_tradnl" noProof="0" dirty="0"/>
          </a:p>
          <a:p>
            <a:pPr lvl="0"/>
            <a:r>
              <a:rPr lang="es-ES_tradnl" noProof="0" dirty="0"/>
              <a:t>Si se trata de niños y niñas menores de 5 años, es recomendable que el/la cuidador/a, los padres, un adulto de confianza o un/a hermano/a mayor estén presentes al recopilar esta información.</a:t>
            </a:r>
          </a:p>
        </p:txBody>
      </p:sp>
      <p:sp>
        <p:nvSpPr>
          <p:cNvPr id="6" name="Slide Image Placeholder 5">
            <a:extLst>
              <a:ext uri="{FF2B5EF4-FFF2-40B4-BE49-F238E27FC236}">
                <a16:creationId xmlns:a16="http://schemas.microsoft.com/office/drawing/2014/main" id="{29378AF2-2E98-FE4B-1225-081A66D89939}"/>
              </a:ext>
            </a:extLst>
          </p:cNvPr>
          <p:cNvSpPr>
            <a:spLocks noGrp="1" noRot="1" noChangeAspect="1"/>
          </p:cNvSpPr>
          <p:nvPr>
            <p:ph type="sldImg"/>
          </p:nvPr>
        </p:nvSpPr>
        <p:spPr/>
      </p:sp>
      <p:sp>
        <p:nvSpPr>
          <p:cNvPr id="5" name="Google Shape;725;p48:notes">
            <a:extLst>
              <a:ext uri="{FF2B5EF4-FFF2-40B4-BE49-F238E27FC236}">
                <a16:creationId xmlns:a16="http://schemas.microsoft.com/office/drawing/2014/main" id="{576C4489-A6BF-89F3-76E4-B9083535240C}"/>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39</a:t>
            </a:fld>
            <a:endParaRPr lang="en-US" sz="1200" dirty="0">
              <a:latin typeface="+mn-lt"/>
            </a:endParaRPr>
          </a:p>
        </p:txBody>
      </p:sp>
    </p:spTree>
    <p:extLst>
      <p:ext uri="{BB962C8B-B14F-4D97-AF65-F5344CB8AC3E}">
        <p14:creationId xmlns:p14="http://schemas.microsoft.com/office/powerpoint/2010/main" val="260632736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64"/>
        <p:cNvGrpSpPr/>
        <p:nvPr/>
      </p:nvGrpSpPr>
      <p:grpSpPr>
        <a:xfrm>
          <a:off x="0" y="0"/>
          <a:ext cx="0" cy="0"/>
          <a:chOff x="0" y="0"/>
          <a:chExt cx="0" cy="0"/>
        </a:xfrm>
      </p:grpSpPr>
      <p:sp>
        <p:nvSpPr>
          <p:cNvPr id="266" name="Google Shape;266;p4:notes"/>
          <p:cNvSpPr txBox="1">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ES_tradnl" b="1" noProof="0" dirty="0"/>
              <a:t>EXPLICAR</a:t>
            </a:r>
            <a:endParaRPr lang="es-ES_tradnl" noProof="0" dirty="0"/>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noProof="0" dirty="0">
                <a:sym typeface="Arial"/>
              </a:rPr>
              <a:t>Presente el contenido de la diapositiva.</a:t>
            </a:r>
          </a:p>
          <a:p>
            <a:r>
              <a:rPr lang="es-ES_tradnl" noProof="0" dirty="0"/>
              <a:t>Recuérdele a los/as participantes:</a:t>
            </a:r>
          </a:p>
          <a:p>
            <a:pPr lvl="1"/>
            <a:r>
              <a:rPr lang="es-ES_tradnl" noProof="0" dirty="0"/>
              <a:t>Los acuerdos de aprendizaje;</a:t>
            </a:r>
            <a:r>
              <a:rPr lang="es-ES_tradnl" dirty="0"/>
              <a:t> </a:t>
            </a:r>
          </a:p>
          <a:p>
            <a:pPr lvl="1"/>
            <a:r>
              <a:rPr lang="es-ES_tradnl" noProof="0" dirty="0"/>
              <a:t>Aspectos prácticos como, por ejemplo, horario de los descansos/pausas, ubicación de los baños, etc.).</a:t>
            </a:r>
          </a:p>
        </p:txBody>
      </p:sp>
      <p:sp>
        <p:nvSpPr>
          <p:cNvPr id="3" name="Slide Image Placeholder 2">
            <a:extLst>
              <a:ext uri="{FF2B5EF4-FFF2-40B4-BE49-F238E27FC236}">
                <a16:creationId xmlns:a16="http://schemas.microsoft.com/office/drawing/2014/main" id="{1A51E41C-EE47-8C6C-0CCF-0CC23B8E3E77}"/>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DE2577BD-87A5-1F9F-8553-B493DC298E58}"/>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4</a:t>
            </a:fld>
            <a:endParaRPr lang="en-US" sz="1200" dirty="0">
              <a:latin typeface="+mn-lt"/>
            </a:endParaRPr>
          </a:p>
        </p:txBody>
      </p:sp>
    </p:spTree>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ES_tradnl" b="1" noProof="0" dirty="0"/>
              <a:t>EXPLICAR</a:t>
            </a:r>
            <a:endParaRPr lang="es-ES_tradnl" noProof="0" dirty="0"/>
          </a:p>
          <a:p>
            <a:r>
              <a:rPr lang="es-ES_tradnl" i="1" noProof="0" dirty="0"/>
              <a:t>Las opiniones sobre un proceso o servicio deben tener una utilidad.</a:t>
            </a:r>
          </a:p>
          <a:p>
            <a:pPr lvl="1"/>
            <a:r>
              <a:rPr lang="es-ES_tradnl" i="1" noProof="0" dirty="0"/>
              <a:t>No se debe recopilar información si no se piensa hacer nada con ella o si no cumple un propósito específico en la gestión de casos.</a:t>
            </a:r>
          </a:p>
          <a:p>
            <a:pPr lvl="0"/>
            <a:r>
              <a:rPr lang="es-ES_tradnl" i="0" noProof="0" dirty="0"/>
              <a:t>Presente el contenido de la diapositiva.</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sz="1200" i="1" dirty="0">
                <a:latin typeface="Arial" panose="020B0604020202020204" pitchFamily="34" charset="0"/>
                <a:cs typeface="Arial" panose="020B0604020202020204" pitchFamily="34" charset="0"/>
              </a:rPr>
              <a:t>Registrar los comentarios del cliente sobre su experiencia y nivel de satisfacción con relación a la calidad de los servicios recibidos e identificar posibles áreas de </a:t>
            </a:r>
            <a:r>
              <a:rPr lang="es-ES_tradnl" i="1" noProof="0" dirty="0"/>
              <a:t>mejora;</a:t>
            </a:r>
          </a:p>
          <a:p>
            <a:pPr lvl="2"/>
            <a:r>
              <a:rPr lang="es-ES_tradnl" i="1" noProof="0" dirty="0"/>
              <a:t>Evaluar la calidad de la ayuda ofrecida;</a:t>
            </a:r>
          </a:p>
          <a:p>
            <a:pPr lvl="2"/>
            <a:r>
              <a:rPr lang="es-ES_tradnl" i="1" noProof="0" dirty="0"/>
              <a:t>Identificar qué funcionó, qué fue útil o de ayuda, y por qué, y tener en cuenta estos resultados en el futuro.</a:t>
            </a:r>
          </a:p>
          <a:p>
            <a:pPr lvl="2"/>
            <a:r>
              <a:rPr lang="es-ES_tradnl" i="1" noProof="0" dirty="0"/>
              <a:t>Identificar qué no funcionó bien, qué no sirvió de apoyo o ayuda, y tener en cuenta cómo evitar esto en el futuro con otros clientes.</a:t>
            </a:r>
          </a:p>
          <a:p>
            <a:pPr lvl="2"/>
            <a:r>
              <a:rPr lang="es-ES_tradnl" i="1" noProof="0" dirty="0"/>
              <a:t>Los equipos de gestión de casos pueden aprovechar esta oportunidad para identificar buenas prácticas y mejorar su gestión. Las opiniones de los/as menores y sus cuidadores (los datos no identificables) también pueden usarse en sesiones de supervisión individual con los/as asistentes sociales. </a:t>
            </a:r>
          </a:p>
          <a:p>
            <a:pPr lvl="1"/>
            <a:r>
              <a:rPr lang="es-ES_tradnl" i="1" noProof="0" dirty="0"/>
              <a:t>Evaluar la seguridad y el bienestar del menor; </a:t>
            </a:r>
          </a:p>
          <a:p>
            <a:r>
              <a:rPr lang="es-ES_tradnl" i="1" noProof="0" dirty="0"/>
              <a:t>Recordemos los principios de protección de datos que vimos en el Módulo 2: Fundamentos de la gestión de casos.</a:t>
            </a:r>
          </a:p>
          <a:p>
            <a:pPr lvl="1"/>
            <a:r>
              <a:rPr lang="es-ES_tradnl" i="1" noProof="0" dirty="0"/>
              <a:t>Los/as asistentes sociales únicamente pueden recopilar información personal que sea necesaria para atender las necesidades del menor. </a:t>
            </a:r>
          </a:p>
          <a:p>
            <a:pPr lvl="1"/>
            <a:r>
              <a:rPr lang="es-ES_tradnl" i="1" noProof="0" dirty="0"/>
              <a:t>No se debe recopilar información personal que no cumpla una finalidad específica en el proceso de gestión de casos.</a:t>
            </a:r>
          </a:p>
        </p:txBody>
      </p:sp>
      <p:sp>
        <p:nvSpPr>
          <p:cNvPr id="7" name="Slide Image Placeholder 6">
            <a:extLst>
              <a:ext uri="{FF2B5EF4-FFF2-40B4-BE49-F238E27FC236}">
                <a16:creationId xmlns:a16="http://schemas.microsoft.com/office/drawing/2014/main" id="{315C9BF0-7E54-7846-277F-FDA65189C2AC}"/>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32FB8626-9239-E766-761E-5EEACBE81407}"/>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40</a:t>
            </a:fld>
            <a:endParaRPr lang="en-US" sz="1200" dirty="0">
              <a:latin typeface="+mn-lt"/>
            </a:endParaRPr>
          </a:p>
        </p:txBody>
      </p:sp>
    </p:spTree>
    <p:extLst>
      <p:ext uri="{BB962C8B-B14F-4D97-AF65-F5344CB8AC3E}">
        <p14:creationId xmlns:p14="http://schemas.microsoft.com/office/powerpoint/2010/main" val="1375142522"/>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sz="1100" b="1" noProof="0" dirty="0"/>
              <a:t>INTRODUCCIÓN</a:t>
            </a:r>
          </a:p>
          <a:p>
            <a:pPr marL="171450" marR="0" lvl="0" indent="-171450" algn="l" defTabSz="914400" rtl="0" eaLnBrk="1" fontAlgn="auto" latinLnBrk="0" hangingPunct="1">
              <a:lnSpc>
                <a:spcPct val="100000"/>
              </a:lnSpc>
              <a:spcBef>
                <a:spcPts val="0"/>
              </a:spcBef>
              <a:spcAft>
                <a:spcPts val="0"/>
              </a:spcAft>
              <a:buClrTx/>
              <a:buSzTx/>
              <a:tabLst/>
              <a:defRPr/>
            </a:pPr>
            <a:r>
              <a:rPr lang="es-ES_tradnl" sz="1100" i="1" noProof="0" dirty="0"/>
              <a:t>Ya hemos visto las directrices interinstitucionales para la gestión de casos en cada etapa del proceso. </a:t>
            </a:r>
          </a:p>
          <a:p>
            <a:pPr marL="171450" marR="0" lvl="0" indent="-171450" algn="l" defTabSz="914400" rtl="0" eaLnBrk="1" fontAlgn="auto" latinLnBrk="0" hangingPunct="1">
              <a:lnSpc>
                <a:spcPct val="100000"/>
              </a:lnSpc>
              <a:spcBef>
                <a:spcPts val="0"/>
              </a:spcBef>
              <a:spcAft>
                <a:spcPts val="0"/>
              </a:spcAft>
              <a:buClrTx/>
              <a:buSzTx/>
              <a:tabLst/>
              <a:defRPr/>
            </a:pPr>
            <a:r>
              <a:rPr lang="es-ES_tradnl" sz="1100" i="1" noProof="0" dirty="0"/>
              <a:t>Ya deberíamos tener una buena idea de lo que implica una gestión de casos de calidad.</a:t>
            </a:r>
          </a:p>
          <a:p>
            <a:r>
              <a:rPr lang="es-ES_tradnl" sz="1100" noProof="0" dirty="0">
                <a:sym typeface="Arial"/>
              </a:rPr>
              <a:t>Divida a los/as participantes en parejas:</a:t>
            </a:r>
          </a:p>
          <a:p>
            <a:pPr lvl="1"/>
            <a:r>
              <a:rPr lang="es-ES_tradnl" sz="1100" noProof="0" dirty="0">
                <a:sym typeface="Arial"/>
              </a:rPr>
              <a:t>La mitad de las parejas recopilarán información (opinión) del menor;</a:t>
            </a:r>
          </a:p>
          <a:p>
            <a:pPr lvl="1"/>
            <a:r>
              <a:rPr lang="es-ES_tradnl" sz="1100" noProof="0" dirty="0">
                <a:sym typeface="Arial"/>
              </a:rPr>
              <a:t>La otra mitad se enfocará en la opinión de los padres, cuidadores o adultos de confianza.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sz="1100" noProof="0" dirty="0"/>
              <a:t>Guíe a los/as participantes a la </a:t>
            </a:r>
            <a:r>
              <a:rPr lang="es-ES_tradnl" sz="1100" b="1" noProof="0" dirty="0"/>
              <a:t>página 194 del Cuaderno de ejercicios: Cómo solicitar opiniones</a:t>
            </a:r>
          </a:p>
          <a:p>
            <a:r>
              <a:rPr lang="es-ES_tradnl" sz="1100" i="1" noProof="0" dirty="0">
                <a:sym typeface="Arial"/>
              </a:rPr>
              <a:t>En parejas:</a:t>
            </a:r>
          </a:p>
          <a:p>
            <a:pPr lvl="1"/>
            <a:r>
              <a:rPr lang="es-ES_tradnl" sz="1100" i="1" noProof="0" dirty="0">
                <a:sym typeface="Arial"/>
              </a:rPr>
              <a:t>Identifiquen juntos posibles temas a tratar y estrategias para conocer la opinión del menor o de sus padres, cuidadores o adultos de confianza.</a:t>
            </a:r>
            <a:endParaRPr lang="es-ES_tradnl" sz="1100" i="1" noProof="0" dirty="0"/>
          </a:p>
          <a:p>
            <a:pPr lvl="1"/>
            <a:r>
              <a:rPr lang="es-ES_tradnl" sz="1100" i="1" noProof="0" dirty="0">
                <a:sym typeface="Arial"/>
              </a:rPr>
              <a:t>Hagan una lista con seis temas.</a:t>
            </a:r>
          </a:p>
          <a:p>
            <a:pPr lvl="1"/>
            <a:r>
              <a:rPr lang="es-ES_tradnl" sz="1100" i="1" noProof="0" dirty="0">
                <a:sym typeface="Arial"/>
              </a:rPr>
              <a:t>En su cuadernos de ejercicios, escriban las preguntas que formularían al menor o a sus padres, cuidadores o adultos de confianza.</a:t>
            </a:r>
            <a:endParaRPr lang="es-ES_tradnl" sz="1100" i="1" noProof="0" dirty="0"/>
          </a:p>
          <a:p>
            <a:pPr marL="0" indent="0">
              <a:buNone/>
            </a:pPr>
            <a:endParaRPr lang="es-ES_tradnl" sz="1100" b="1" noProof="0" dirty="0"/>
          </a:p>
          <a:p>
            <a:pPr marL="0" indent="0">
              <a:buNone/>
            </a:pPr>
            <a:r>
              <a:rPr lang="es-ES_tradnl" sz="1100" b="1" noProof="0" dirty="0"/>
              <a:t>ACTIVIDAD EN PAREJAS (15 minutos)</a:t>
            </a:r>
          </a:p>
          <a:p>
            <a:pPr marL="171450" marR="0" lvl="0" indent="-171450" algn="l" defTabSz="914400" rtl="0" eaLnBrk="1" fontAlgn="auto" latinLnBrk="0" hangingPunct="1">
              <a:lnSpc>
                <a:spcPct val="100000"/>
              </a:lnSpc>
              <a:spcBef>
                <a:spcPts val="0"/>
              </a:spcBef>
              <a:spcAft>
                <a:spcPts val="0"/>
              </a:spcAft>
              <a:buClrTx/>
              <a:buSzTx/>
              <a:tabLst/>
              <a:defRPr/>
            </a:pPr>
            <a:r>
              <a:rPr lang="es-ES_tradnl" sz="1100" noProof="0" dirty="0"/>
              <a:t>Dé 15 minutos a los/as participantes para hacer la actividad.</a:t>
            </a:r>
          </a:p>
          <a:p>
            <a:pPr marL="0" indent="0">
              <a:buNone/>
            </a:pPr>
            <a:endParaRPr lang="es-ES_tradnl" sz="1100" b="1" noProof="0" dirty="0"/>
          </a:p>
          <a:p>
            <a:pPr marL="0" indent="0">
              <a:buNone/>
            </a:pPr>
            <a:r>
              <a:rPr lang="es-ES_tradnl" sz="1100" b="1" noProof="0" dirty="0"/>
              <a:t>DEBATE GENERAL (10 minutos)</a:t>
            </a:r>
          </a:p>
          <a:p>
            <a:pPr marL="171450" marR="0" lvl="0" indent="-171450" algn="l" defTabSz="914400" rtl="0" eaLnBrk="1" fontAlgn="auto" latinLnBrk="0" hangingPunct="1">
              <a:lnSpc>
                <a:spcPct val="100000"/>
              </a:lnSpc>
              <a:spcBef>
                <a:spcPts val="0"/>
              </a:spcBef>
              <a:spcAft>
                <a:spcPts val="0"/>
              </a:spcAft>
              <a:buClrTx/>
              <a:buSzTx/>
              <a:tabLst/>
              <a:defRPr/>
            </a:pPr>
            <a:r>
              <a:rPr lang="es-ES_tradnl" sz="1100" noProof="0" dirty="0"/>
              <a:t>Invite a varios/as voluntarios/as a compartir sus respuestas.</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sz="1100" i="1" noProof="0" dirty="0">
                <a:sym typeface="Arial"/>
              </a:rPr>
              <a:t>¿Los temas y las preguntas son distintos para el/la menor y para los padres, cuidadores o adultos de confianza? Si la respuesta es sí, ¿por qué? ¿cuáles son las diferencias?</a:t>
            </a:r>
          </a:p>
          <a:p>
            <a:pPr marL="171450" marR="0" lvl="0" indent="-171450" algn="l" defTabSz="914400" rtl="0" eaLnBrk="1" fontAlgn="auto" latinLnBrk="0" hangingPunct="1">
              <a:lnSpc>
                <a:spcPct val="100000"/>
              </a:lnSpc>
              <a:spcBef>
                <a:spcPts val="0"/>
              </a:spcBef>
              <a:spcAft>
                <a:spcPts val="0"/>
              </a:spcAft>
              <a:buClrTx/>
              <a:buSzTx/>
              <a:tabLst/>
              <a:defRPr/>
            </a:pPr>
            <a:r>
              <a:rPr lang="es-ES_tradnl" sz="1100" b="0" noProof="0" dirty="0"/>
              <a:t>Repase las respuestas de los/as participantes y complemente a partir de lo siguiente.</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ES_tradnl" sz="1100" noProof="0" dirty="0"/>
              <a:t>______________________________________________________________________________</a:t>
            </a:r>
          </a:p>
          <a:p>
            <a:pPr marL="0" indent="0">
              <a:buNone/>
            </a:pPr>
            <a:endParaRPr lang="es-ES_tradnl" sz="1100" b="1" noProof="0" dirty="0"/>
          </a:p>
          <a:p>
            <a:pPr marL="0" indent="0">
              <a:buNone/>
            </a:pPr>
            <a:r>
              <a:rPr lang="es-ES_tradnl" sz="1100" b="1" noProof="0" dirty="0"/>
              <a:t>POSIBLES RESPUESTAS</a:t>
            </a:r>
          </a:p>
          <a:p>
            <a:r>
              <a:rPr lang="es-ES_tradnl" sz="1100" noProof="0" dirty="0"/>
              <a:t>¿Qué tipo de ayuda o apoyo recibió el/la menor?</a:t>
            </a:r>
          </a:p>
          <a:p>
            <a:r>
              <a:rPr lang="es-ES_tradnl" sz="1100" noProof="0" dirty="0"/>
              <a:t>Esa ayuda, ¿cumplió las expectativas del menor?</a:t>
            </a:r>
          </a:p>
          <a:p>
            <a:r>
              <a:rPr lang="es-ES_tradnl" sz="1100" noProof="0" dirty="0"/>
              <a:t>¿El/la menor se sintió apoyado por el/la asistente social?</a:t>
            </a:r>
          </a:p>
          <a:p>
            <a:r>
              <a:rPr lang="es-ES_tradnl" sz="1100" noProof="0" dirty="0"/>
              <a:t>¿Hubo algún progreso? ¿La situación mejoró? </a:t>
            </a:r>
          </a:p>
          <a:p>
            <a:r>
              <a:rPr lang="es-ES_tradnl" sz="1100" noProof="0" dirty="0"/>
              <a:t>¿Pudo el/la menor participar de forma activa en el proceso? </a:t>
            </a:r>
          </a:p>
          <a:p>
            <a:r>
              <a:rPr lang="es-ES_tradnl" sz="1100" noProof="0" dirty="0"/>
              <a:t>¿El/la asistente social se comunicó de forma adecuada a la edad, la etapa de desarrollo y las capacidades del menor?</a:t>
            </a:r>
          </a:p>
        </p:txBody>
      </p:sp>
      <p:sp>
        <p:nvSpPr>
          <p:cNvPr id="6" name="Slide Image Placeholder 5">
            <a:extLst>
              <a:ext uri="{FF2B5EF4-FFF2-40B4-BE49-F238E27FC236}">
                <a16:creationId xmlns:a16="http://schemas.microsoft.com/office/drawing/2014/main" id="{2D178ACE-C096-E156-0E31-3B88E38E9D79}"/>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485B8B0D-65E4-5DCB-D61C-A5A0E2D9F44D}"/>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41</a:t>
            </a:fld>
            <a:endParaRPr lang="en-US" sz="1200" dirty="0">
              <a:latin typeface="+mn-lt"/>
            </a:endParaRPr>
          </a:p>
        </p:txBody>
      </p:sp>
    </p:spTree>
    <p:extLst>
      <p:ext uri="{BB962C8B-B14F-4D97-AF65-F5344CB8AC3E}">
        <p14:creationId xmlns:p14="http://schemas.microsoft.com/office/powerpoint/2010/main" val="2620713624"/>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INTRODUCCIÓN</a:t>
            </a:r>
          </a:p>
          <a:p>
            <a:r>
              <a:rPr lang="es-ES_tradnl" noProof="0" dirty="0"/>
              <a:t>Guíe a los/as participantes a las </a:t>
            </a:r>
            <a:r>
              <a:rPr lang="es-ES_tradnl" b="1" noProof="0" dirty="0"/>
              <a:t>páginas 195-198 del Cuaderno de ejercicios: Formulario de encuesta de opinión del menor</a:t>
            </a:r>
          </a:p>
          <a:p>
            <a:r>
              <a:rPr lang="es-ES_tradnl" i="1" noProof="0" dirty="0"/>
              <a:t>En parejas:</a:t>
            </a:r>
          </a:p>
          <a:p>
            <a:pPr lvl="1"/>
            <a:r>
              <a:rPr lang="es-ES_tradnl" i="1" noProof="0" dirty="0"/>
              <a:t>Revisen el formulario de encuesta de opinión </a:t>
            </a:r>
          </a:p>
          <a:p>
            <a:pPr lvl="1"/>
            <a:r>
              <a:rPr lang="es-ES_tradnl" i="1" noProof="0" dirty="0"/>
              <a:t>Identifiquen en el formulario temas que ya hayan mencionado en el ejercicio anterior.</a:t>
            </a:r>
          </a:p>
          <a:p>
            <a:pPr marL="171450" indent="-171450"/>
            <a:endParaRPr lang="es-ES_tradnl" b="0" noProof="0" dirty="0"/>
          </a:p>
          <a:p>
            <a:pPr marL="0" indent="0">
              <a:buNone/>
            </a:pPr>
            <a:r>
              <a:rPr lang="es-ES_tradnl" b="1" noProof="0" dirty="0"/>
              <a:t>ACTIVIDAD EN PAREJAS (10 minutos)</a:t>
            </a:r>
          </a:p>
          <a:p>
            <a:pPr marL="171450" marR="0" lvl="0" indent="-171450" algn="l" defTabSz="914400" rtl="0" eaLnBrk="1" fontAlgn="auto" latinLnBrk="0" hangingPunct="1">
              <a:lnSpc>
                <a:spcPct val="100000"/>
              </a:lnSpc>
              <a:spcBef>
                <a:spcPts val="0"/>
              </a:spcBef>
              <a:spcAft>
                <a:spcPts val="0"/>
              </a:spcAft>
              <a:buClrTx/>
              <a:buSzTx/>
              <a:tabLst/>
              <a:defRPr/>
            </a:pPr>
            <a:r>
              <a:rPr lang="es-ES_tradnl" noProof="0" dirty="0"/>
              <a:t>Dé 10 minutos a los/as participantes para hacer la actividad.</a:t>
            </a:r>
          </a:p>
          <a:p>
            <a:pPr marL="0" indent="0">
              <a:buNone/>
            </a:pPr>
            <a:endParaRPr lang="es-ES_tradnl" b="1" noProof="0" dirty="0"/>
          </a:p>
          <a:p>
            <a:pPr marL="0" indent="0">
              <a:buNone/>
            </a:pPr>
            <a:r>
              <a:rPr lang="es-ES_tradnl" b="1" noProof="0" dirty="0"/>
              <a:t>DEBATE GENERAL (5 minutos)</a:t>
            </a:r>
          </a:p>
          <a:p>
            <a:pPr marL="171450" marR="0" lvl="0" indent="-171450" algn="l" defTabSz="914400" rtl="0" eaLnBrk="1" fontAlgn="auto" latinLnBrk="0" hangingPunct="1">
              <a:lnSpc>
                <a:spcPct val="100000"/>
              </a:lnSpc>
              <a:spcBef>
                <a:spcPts val="0"/>
              </a:spcBef>
              <a:spcAft>
                <a:spcPts val="0"/>
              </a:spcAft>
              <a:buClrTx/>
              <a:buSzTx/>
              <a:tabLst/>
              <a:defRPr/>
            </a:pPr>
            <a:r>
              <a:rPr lang="es-ES_tradnl" sz="1200" noProof="0" dirty="0"/>
              <a:t>Invite a varios/as voluntarios/as a compartir sus respuestas.</a:t>
            </a:r>
            <a:endParaRPr lang="es-ES_tradnl" i="1" noProof="0" dirty="0">
              <a:sym typeface="Arial"/>
            </a:endParaRPr>
          </a:p>
        </p:txBody>
      </p:sp>
      <p:sp>
        <p:nvSpPr>
          <p:cNvPr id="6" name="Slide Image Placeholder 5">
            <a:extLst>
              <a:ext uri="{FF2B5EF4-FFF2-40B4-BE49-F238E27FC236}">
                <a16:creationId xmlns:a16="http://schemas.microsoft.com/office/drawing/2014/main" id="{F4CFFC82-0CA3-89FF-0FE7-84B367436779}"/>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8038C6A5-49C8-28DB-816D-F7300C85B553}"/>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42</a:t>
            </a:fld>
            <a:endParaRPr lang="en-US" sz="1200" dirty="0">
              <a:latin typeface="+mn-lt"/>
            </a:endParaRPr>
          </a:p>
        </p:txBody>
      </p:sp>
    </p:spTree>
    <p:extLst>
      <p:ext uri="{BB962C8B-B14F-4D97-AF65-F5344CB8AC3E}">
        <p14:creationId xmlns:p14="http://schemas.microsoft.com/office/powerpoint/2010/main" val="2692672708"/>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60"/>
        <p:cNvGrpSpPr/>
        <p:nvPr/>
      </p:nvGrpSpPr>
      <p:grpSpPr>
        <a:xfrm>
          <a:off x="0" y="0"/>
          <a:ext cx="0" cy="0"/>
          <a:chOff x="0" y="0"/>
          <a:chExt cx="0" cy="0"/>
        </a:xfrm>
      </p:grpSpPr>
      <p:sp>
        <p:nvSpPr>
          <p:cNvPr id="662" name="Google Shape;662;p28:notes"/>
          <p:cNvSpPr txBox="1">
            <a:spLocks noGrp="1"/>
          </p:cNvSpPr>
          <p:nvPr>
            <p:ph type="body" idx="1"/>
          </p:nvPr>
        </p:nvSpPr>
        <p:spPr/>
        <p:txBody>
          <a:bodyPr/>
          <a:lstStyle/>
          <a:p>
            <a:pPr marL="0" indent="0">
              <a:buNone/>
            </a:pPr>
            <a:r>
              <a:rPr lang="es-ES_tradnl" b="1" noProof="0" dirty="0"/>
              <a:t>EXPLICAR</a:t>
            </a:r>
            <a:endParaRPr lang="es-ES_tradnl" noProof="0" dirty="0"/>
          </a:p>
          <a:p>
            <a:r>
              <a:rPr lang="es-ES_tradnl" noProof="0" dirty="0">
                <a:sym typeface="Helvetica Neue"/>
              </a:rPr>
              <a:t>Presente el contenido de la diapositiva.</a:t>
            </a:r>
            <a:endParaRPr lang="es-ES_tradnl" noProof="0" dirty="0"/>
          </a:p>
          <a:p>
            <a:r>
              <a:rPr lang="es-ES_tradnl" i="1" noProof="0" dirty="0"/>
              <a:t>¿Alguien tiene alguna pregunta o necesita alguna aclaración?</a:t>
            </a:r>
          </a:p>
          <a:p>
            <a:r>
              <a:rPr lang="es-ES_tradnl" i="1" noProof="0" dirty="0"/>
              <a:t>En la próxima sesión concluiremos este módulo.</a:t>
            </a:r>
          </a:p>
        </p:txBody>
      </p:sp>
      <p:sp>
        <p:nvSpPr>
          <p:cNvPr id="3" name="Slide Image Placeholder 2">
            <a:extLst>
              <a:ext uri="{FF2B5EF4-FFF2-40B4-BE49-F238E27FC236}">
                <a16:creationId xmlns:a16="http://schemas.microsoft.com/office/drawing/2014/main" id="{A2E3FB4A-2313-8D31-FD32-B9608CF9E55E}"/>
              </a:ext>
            </a:extLst>
          </p:cNvPr>
          <p:cNvSpPr>
            <a:spLocks noGrp="1" noRot="1" noChangeAspect="1"/>
          </p:cNvSpPr>
          <p:nvPr>
            <p:ph type="sldImg"/>
          </p:nvPr>
        </p:nvSpPr>
        <p:spPr/>
      </p:sp>
      <p:sp>
        <p:nvSpPr>
          <p:cNvPr id="5" name="Google Shape;725;p48:notes">
            <a:extLst>
              <a:ext uri="{FF2B5EF4-FFF2-40B4-BE49-F238E27FC236}">
                <a16:creationId xmlns:a16="http://schemas.microsoft.com/office/drawing/2014/main" id="{1F407262-DA28-77DE-7D6B-F07B8CB1D91D}"/>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43</a:t>
            </a:fld>
            <a:endParaRPr lang="en-US" sz="1200" dirty="0">
              <a:latin typeface="+mn-lt"/>
            </a:endParaRPr>
          </a:p>
        </p:txBody>
      </p:sp>
    </p:spTree>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74"/>
        <p:cNvGrpSpPr/>
        <p:nvPr/>
      </p:nvGrpSpPr>
      <p:grpSpPr>
        <a:xfrm>
          <a:off x="0" y="0"/>
          <a:ext cx="0" cy="0"/>
          <a:chOff x="0" y="0"/>
          <a:chExt cx="0" cy="0"/>
        </a:xfrm>
      </p:grpSpPr>
      <p:sp>
        <p:nvSpPr>
          <p:cNvPr id="676" name="Google Shape;676;p29:notes"/>
          <p:cNvSpPr txBox="1">
            <a:spLocks noGrp="1"/>
          </p:cNvSpPr>
          <p:nvPr>
            <p:ph type="body" idx="1"/>
          </p:nvPr>
        </p:nvSpPr>
        <p:spPr/>
        <p:txBody>
          <a:bodyPr/>
          <a:lstStyle/>
          <a:p>
            <a:pPr marL="0" indent="0">
              <a:buNone/>
            </a:pPr>
            <a:r>
              <a:rPr lang="es-ES_tradnl" b="1" noProof="0" dirty="0"/>
              <a:t>SESIÓN 6 </a:t>
            </a:r>
            <a:br>
              <a:rPr lang="es-ES_tradnl" b="1" noProof="0" dirty="0"/>
            </a:br>
            <a:r>
              <a:rPr lang="es-ES_tradnl" b="1" noProof="0" dirty="0"/>
              <a:t>DURACIÓN: 0h45</a:t>
            </a:r>
          </a:p>
          <a:p>
            <a:endParaRPr lang="es-ES_tradnl" noProof="0" dirty="0">
              <a:sym typeface="Arial"/>
            </a:endParaRPr>
          </a:p>
        </p:txBody>
      </p:sp>
      <p:sp>
        <p:nvSpPr>
          <p:cNvPr id="3" name="Slide Image Placeholder 2">
            <a:extLst>
              <a:ext uri="{FF2B5EF4-FFF2-40B4-BE49-F238E27FC236}">
                <a16:creationId xmlns:a16="http://schemas.microsoft.com/office/drawing/2014/main" id="{24AC61CD-EF0D-2F72-2900-43B206963E3B}"/>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4888552B-2DCA-701B-FDD0-240D0F475AF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44</a:t>
            </a:fld>
            <a:endParaRPr lang="en-US" sz="1200" dirty="0">
              <a:latin typeface="+mn-lt"/>
            </a:endParaRPr>
          </a:p>
        </p:txBody>
      </p:sp>
    </p:spTree>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sz="1100" b="1" noProof="0" dirty="0">
                <a:sym typeface="Arial"/>
              </a:rPr>
              <a:t>INTRODUCCIÓN</a:t>
            </a:r>
          </a:p>
          <a:p>
            <a:r>
              <a:rPr lang="es-ES_tradnl" sz="1100" noProof="0" dirty="0">
                <a:sym typeface="Arial"/>
              </a:rPr>
              <a:t>Guíe a los/as participantes a la </a:t>
            </a:r>
            <a:r>
              <a:rPr lang="es-ES_tradnl" sz="1100" b="1" noProof="0" dirty="0">
                <a:sym typeface="Arial"/>
              </a:rPr>
              <a:t>página 199 del Cuaderno de ejercicios: Objetivos de aprendizaje</a:t>
            </a:r>
          </a:p>
          <a:p>
            <a:r>
              <a:rPr lang="es-ES_tradnl" sz="1100" i="1" noProof="0" dirty="0">
                <a:sym typeface="Arial"/>
              </a:rPr>
              <a:t>Ahora nos dedicaremos a repasar los objetivos de aprendizaje (Consultar la </a:t>
            </a:r>
            <a:r>
              <a:rPr lang="es-ES_tradnl" sz="1100" b="1" i="1" noProof="0" dirty="0">
                <a:sym typeface="Arial"/>
              </a:rPr>
              <a:t>página 185 del</a:t>
            </a:r>
            <a:r>
              <a:rPr lang="es-ES_tradnl" sz="1100" i="1" noProof="0" dirty="0">
                <a:sym typeface="Arial"/>
              </a:rPr>
              <a:t> </a:t>
            </a:r>
            <a:r>
              <a:rPr lang="es-ES_tradnl" sz="1100" b="1" i="1" noProof="0" dirty="0">
                <a:sym typeface="Arial"/>
              </a:rPr>
              <a:t>Cuaderno de ejercicios</a:t>
            </a:r>
            <a:r>
              <a:rPr lang="es-ES_tradnl" sz="1100" i="1" noProof="0" dirty="0">
                <a:sym typeface="Arial"/>
              </a:rPr>
              <a:t>) y a reflexionar sobre los logros alcanzados al final de esta formación.</a:t>
            </a:r>
          </a:p>
          <a:p>
            <a:r>
              <a:rPr lang="es-ES_tradnl" sz="1100" i="1" noProof="0" dirty="0">
                <a:sym typeface="Arial"/>
              </a:rPr>
              <a:t>Es posible que para alcanzar todos los objetivos de aprendizaje necesitemos más información, más apoyo del supervisor o más tiempo para poner en práctica lo aprendido.</a:t>
            </a:r>
          </a:p>
          <a:p>
            <a:r>
              <a:rPr lang="es-ES_tradnl" sz="1100" i="1" noProof="0" dirty="0">
                <a:sym typeface="Arial"/>
              </a:rPr>
              <a:t>Piensen en la formación y respondan a las preguntas sobre los objetivos de aprendizaje en su cuaderno de ejercicios. </a:t>
            </a:r>
          </a:p>
          <a:p>
            <a:endParaRPr lang="es-ES_tradnl" sz="1100" i="1" noProof="0" dirty="0">
              <a:sym typeface="Arial"/>
            </a:endParaRPr>
          </a:p>
          <a:p>
            <a:pPr marL="0" indent="0">
              <a:buNone/>
            </a:pPr>
            <a:r>
              <a:rPr lang="es-ES_tradnl" sz="1100" b="1" noProof="0" dirty="0">
                <a:sym typeface="Arial"/>
              </a:rPr>
              <a:t>ACTIVIDAD INDIVIDUAL (5 minutos)</a:t>
            </a:r>
            <a:endParaRPr lang="es-ES_tradnl" sz="1100" i="1" noProof="0" dirty="0">
              <a:sym typeface="Arial"/>
            </a:endParaRPr>
          </a:p>
          <a:p>
            <a:pPr marL="0" marR="0" lvl="0" indent="0" algn="l" defTabSz="914400" rtl="0" eaLnBrk="1" fontAlgn="auto" latinLnBrk="0" hangingPunct="1">
              <a:lnSpc>
                <a:spcPct val="100000"/>
              </a:lnSpc>
              <a:spcBef>
                <a:spcPts val="0"/>
              </a:spcBef>
              <a:spcAft>
                <a:spcPts val="0"/>
              </a:spcAft>
              <a:buClrTx/>
              <a:buSzTx/>
              <a:buNone/>
              <a:tabLst/>
              <a:defRPr/>
            </a:pPr>
            <a:endParaRPr lang="es-ES_tradnl" sz="1100" noProof="0" dirty="0">
              <a:sym typeface="Arial"/>
            </a:endParaRPr>
          </a:p>
          <a:p>
            <a:pPr marL="0" marR="0" lvl="0" indent="0" algn="l" defTabSz="914400" rtl="0" eaLnBrk="1" fontAlgn="auto" latinLnBrk="0" hangingPunct="1">
              <a:lnSpc>
                <a:spcPct val="100000"/>
              </a:lnSpc>
              <a:spcBef>
                <a:spcPts val="0"/>
              </a:spcBef>
              <a:spcAft>
                <a:spcPts val="0"/>
              </a:spcAft>
              <a:buClrTx/>
              <a:buSzTx/>
              <a:buNone/>
              <a:tabLst/>
              <a:defRPr/>
            </a:pPr>
            <a:r>
              <a:rPr lang="es-ES_tradnl" sz="1100" b="1" noProof="0" dirty="0">
                <a:sym typeface="Arial"/>
              </a:rPr>
              <a:t>DEBATE GENERAL (5 minutos)</a:t>
            </a:r>
          </a:p>
          <a:p>
            <a:r>
              <a:rPr lang="es-ES_tradnl" sz="1100" i="1" dirty="0">
                <a:sym typeface="Arial"/>
              </a:rPr>
              <a:t>¿</a:t>
            </a:r>
            <a:r>
              <a:rPr lang="es-ES_tradnl" sz="1100" i="1" noProof="0" dirty="0">
                <a:sym typeface="Arial"/>
              </a:rPr>
              <a:t>Alguien quiere compartir sus reflexiones?</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sz="1100" i="1" noProof="0" dirty="0">
                <a:sym typeface="Arial"/>
              </a:rPr>
              <a:t>¿Qué objetivos de aprendizaje requieren que contemos con más información, más tiempo de práctica o más apoyo para alcanzarlos plenamente?</a:t>
            </a:r>
            <a:endParaRPr lang="es-ES_tradnl" sz="1100" i="1" dirty="0">
              <a:sym typeface="Arial"/>
            </a:endParaRPr>
          </a:p>
          <a:p>
            <a:pPr lvl="1"/>
            <a:r>
              <a:rPr lang="es-ES_tradnl" sz="1100" i="1" noProof="0" dirty="0">
                <a:sym typeface="Arial"/>
              </a:rPr>
              <a:t>¿En qué áreas o aspectos de la formación cree que tiene mayor confianza/conocimiento ahora?</a:t>
            </a:r>
          </a:p>
          <a:p>
            <a:endParaRPr lang="es-ES_tradnl" sz="1100" i="1" noProof="0" dirty="0">
              <a:sym typeface="Arial"/>
            </a:endParaRPr>
          </a:p>
          <a:p>
            <a:pPr marL="0" indent="0">
              <a:buNone/>
            </a:pPr>
            <a:r>
              <a:rPr lang="es-ES_tradnl" sz="1100" b="1" noProof="0" dirty="0">
                <a:sym typeface="Arial"/>
              </a:rPr>
              <a:t>INTRODUCCIÓN</a:t>
            </a:r>
          </a:p>
          <a:p>
            <a:r>
              <a:rPr lang="es-ES_tradnl" sz="1100" noProof="0" dirty="0">
                <a:sym typeface="Arial"/>
              </a:rPr>
              <a:t>Continúe en la </a:t>
            </a:r>
            <a:r>
              <a:rPr lang="es-ES_tradnl" sz="1100" b="1" noProof="0" dirty="0">
                <a:sym typeface="Arial"/>
              </a:rPr>
              <a:t>página 199 del Cuaderno de ejercicios: Reflexión</a:t>
            </a:r>
          </a:p>
          <a:p>
            <a:r>
              <a:rPr lang="es-ES_tradnl" sz="1100" i="1" noProof="0" dirty="0">
                <a:sym typeface="Arial"/>
              </a:rPr>
              <a:t>¿Qué ha llamado su atención?</a:t>
            </a:r>
          </a:p>
          <a:p>
            <a:r>
              <a:rPr lang="es-ES_tradnl" sz="1100" i="1" noProof="0" dirty="0">
                <a:sym typeface="Arial"/>
              </a:rPr>
              <a:t>¿Qué ha sido difícil?</a:t>
            </a:r>
          </a:p>
          <a:p>
            <a:r>
              <a:rPr lang="es-ES_tradnl" sz="1100" i="1" noProof="0" dirty="0">
                <a:sym typeface="Arial"/>
              </a:rPr>
              <a:t>¿Sobre qué le gustaría aprender más?</a:t>
            </a:r>
          </a:p>
          <a:p>
            <a:pPr marL="0" indent="0">
              <a:buNone/>
            </a:pPr>
            <a:endParaRPr lang="es-ES_tradnl" sz="1100" noProof="0" dirty="0">
              <a:sym typeface="Arial"/>
            </a:endParaRPr>
          </a:p>
          <a:p>
            <a:pPr marL="0" indent="0">
              <a:buNone/>
            </a:pPr>
            <a:r>
              <a:rPr lang="es-ES_tradnl" sz="1100" b="1" noProof="0" dirty="0">
                <a:sym typeface="Arial"/>
              </a:rPr>
              <a:t>ACTIVIDAD INDIVIDUAL (5 minutos)</a:t>
            </a:r>
          </a:p>
          <a:p>
            <a:pPr marL="0" indent="0">
              <a:buNone/>
            </a:pPr>
            <a:endParaRPr lang="es-ES_tradnl" sz="1100" noProof="0" dirty="0">
              <a:sym typeface="Arial"/>
            </a:endParaRPr>
          </a:p>
          <a:p>
            <a:pPr marL="0" indent="0">
              <a:buNone/>
            </a:pPr>
            <a:r>
              <a:rPr lang="es-ES_tradnl" sz="1100" b="1" noProof="0" dirty="0">
                <a:sym typeface="Arial"/>
              </a:rPr>
              <a:t>DEBATE GENERAL (5 minutos)</a:t>
            </a:r>
          </a:p>
          <a:p>
            <a:r>
              <a:rPr lang="es-ES_tradnl" i="1" noProof="0" dirty="0">
                <a:sym typeface="Arial"/>
              </a:rPr>
              <a:t>¿Alguien quiere compartir sus reflexiones?</a:t>
            </a:r>
          </a:p>
          <a:p>
            <a:pPr lvl="1"/>
            <a:r>
              <a:rPr lang="es-ES_tradnl" i="1" noProof="0" dirty="0">
                <a:sym typeface="Arial"/>
              </a:rPr>
              <a:t>¿Algo que hayan aprendido hoy?</a:t>
            </a:r>
          </a:p>
          <a:p>
            <a:pPr lvl="1"/>
            <a:r>
              <a:rPr lang="es-ES_tradnl" i="1" noProof="0" dirty="0">
                <a:sym typeface="Arial"/>
              </a:rPr>
              <a:t>¿Algún tema sobre el que quieran saber más?</a:t>
            </a:r>
          </a:p>
          <a:p>
            <a:r>
              <a:rPr lang="es-ES_tradnl" i="0" noProof="0" dirty="0">
                <a:sym typeface="Arial"/>
              </a:rPr>
              <a:t>Infórmeles cuándo iniciará el siguiente módulo de la formación.</a:t>
            </a:r>
          </a:p>
          <a:p>
            <a:r>
              <a:rPr lang="es-ES_tradnl" i="0" noProof="0" dirty="0">
                <a:sym typeface="Arial"/>
              </a:rPr>
              <a:t>Agradezca a los/as participantes su participación.</a:t>
            </a:r>
            <a:endParaRPr lang="es-ES_tradnl" sz="1100" noProof="0" dirty="0">
              <a:sym typeface="Arial"/>
            </a:endParaRPr>
          </a:p>
        </p:txBody>
      </p:sp>
      <p:sp>
        <p:nvSpPr>
          <p:cNvPr id="6" name="Slide Image Placeholder 5">
            <a:extLst>
              <a:ext uri="{FF2B5EF4-FFF2-40B4-BE49-F238E27FC236}">
                <a16:creationId xmlns:a16="http://schemas.microsoft.com/office/drawing/2014/main" id="{C68282F9-867F-E62C-BA46-FC559E02960B}"/>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0A7C626B-AD47-4630-B184-8F7035B52D8C}"/>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45</a:t>
            </a:fld>
            <a:endParaRPr lang="en-US" sz="1200" dirty="0">
              <a:latin typeface="+mn-lt"/>
            </a:endParaRPr>
          </a:p>
        </p:txBody>
      </p:sp>
    </p:spTree>
    <p:extLst>
      <p:ext uri="{BB962C8B-B14F-4D97-AF65-F5344CB8AC3E}">
        <p14:creationId xmlns:p14="http://schemas.microsoft.com/office/powerpoint/2010/main" val="2108023017"/>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4"/>
        <p:cNvGrpSpPr/>
        <p:nvPr/>
      </p:nvGrpSpPr>
      <p:grpSpPr>
        <a:xfrm>
          <a:off x="0" y="0"/>
          <a:ext cx="0" cy="0"/>
          <a:chOff x="0" y="0"/>
          <a:chExt cx="0" cy="0"/>
        </a:xfrm>
      </p:grpSpPr>
      <p:sp>
        <p:nvSpPr>
          <p:cNvPr id="726" name="Google Shape;726;p31:notes"/>
          <p:cNvSpPr txBox="1">
            <a:spLocks noGrp="1"/>
          </p:cNvSpPr>
          <p:nvPr>
            <p:ph type="body" idx="1"/>
          </p:nvPr>
        </p:nvSpPr>
        <p:spPr/>
        <p:txBody>
          <a:bodyPr/>
          <a:lstStyle/>
          <a:p>
            <a:pPr marL="0" indent="0">
              <a:buNone/>
            </a:pPr>
            <a:r>
              <a:rPr lang="es-ES_tradnl" b="1" noProof="0" dirty="0">
                <a:sym typeface="Arial"/>
              </a:rPr>
              <a:t>INTRODUCCIÓN</a:t>
            </a:r>
          </a:p>
          <a:p>
            <a:r>
              <a:rPr lang="es-ES_tradnl" noProof="0" dirty="0">
                <a:sym typeface="Arial"/>
              </a:rPr>
              <a:t>Pídale a los/as participantes que se formen un círculo de pie y se pongan uno frente al otro. </a:t>
            </a:r>
          </a:p>
          <a:p>
            <a:r>
              <a:rPr lang="es-ES_tradnl" i="1" noProof="0" dirty="0">
                <a:sym typeface="Arial"/>
              </a:rPr>
              <a:t>Piensen en algo de la formación que les haya gustado:</a:t>
            </a:r>
          </a:p>
          <a:p>
            <a:pPr lvl="1"/>
            <a:r>
              <a:rPr lang="es-ES_tradnl" i="1" noProof="0" dirty="0">
                <a:sym typeface="Arial"/>
              </a:rPr>
              <a:t>Cuando hayan identificado algo, identifiquen también cómo se sintieron al respecto. </a:t>
            </a:r>
          </a:p>
          <a:p>
            <a:pPr lvl="1"/>
            <a:r>
              <a:rPr lang="es-ES_tradnl" i="1" noProof="0" dirty="0">
                <a:sym typeface="Arial"/>
              </a:rPr>
              <a:t>Esta formación suele tratar temas difíciles y despertar emociones complejas en nosotros. </a:t>
            </a:r>
          </a:p>
          <a:p>
            <a:pPr lvl="1"/>
            <a:r>
              <a:rPr lang="es-ES_tradnl" i="1" noProof="0" dirty="0">
                <a:sym typeface="Arial"/>
              </a:rPr>
              <a:t>Por eso hoy intentaremos identificar sentimientos positivos y experiencias vividas a lo largo de la jornada que quisiéramos conservar. </a:t>
            </a:r>
          </a:p>
          <a:p>
            <a:pPr lvl="1"/>
            <a:r>
              <a:rPr lang="es-ES_tradnl" i="1" noProof="0" dirty="0">
                <a:sym typeface="Arial"/>
              </a:rPr>
              <a:t>En vez de cargarnos con emociones negativas, el propósito de hoy es que estas experiencias positivas nos acompañen de regreso a casa (o a nuestras habitaciones de hotel). </a:t>
            </a:r>
          </a:p>
          <a:p>
            <a:pPr lvl="1"/>
            <a:endParaRPr lang="es-ES_tradnl" i="1" noProof="0" dirty="0">
              <a:sym typeface="Arial"/>
            </a:endParaRP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ES_tradnl" b="1" noProof="0" dirty="0">
                <a:sym typeface="Arial"/>
              </a:rPr>
              <a:t>EJERCICIO DE AUTOCUIDADO (“Me quedo con…”, 15 minutos)</a:t>
            </a:r>
          </a:p>
          <a:p>
            <a:r>
              <a:rPr lang="es-ES_tradnl" i="0" noProof="0" dirty="0">
                <a:sym typeface="Arial"/>
              </a:rPr>
              <a:t>Los/as participantes se turnarán para pasar al centro.</a:t>
            </a:r>
            <a:r>
              <a:rPr lang="es-ES_tradnl" noProof="0" dirty="0">
                <a:sym typeface="Arial"/>
              </a:rPr>
              <a:t> </a:t>
            </a:r>
          </a:p>
          <a:p>
            <a:pPr lvl="1"/>
            <a:r>
              <a:rPr lang="es-ES_tradnl" noProof="0" dirty="0">
                <a:sym typeface="Arial"/>
              </a:rPr>
              <a:t>Cuando sea su turno, deberán decir: “Hoy me quedo con..." pero no revelarán qué emoción/aprendizaje quieren conservar. </a:t>
            </a:r>
          </a:p>
          <a:p>
            <a:pPr lvl="1"/>
            <a:r>
              <a:rPr lang="es-ES_tradnl" noProof="0" dirty="0">
                <a:sym typeface="Arial"/>
              </a:rPr>
              <a:t>En vez de decirlo, lo representarán con un movimiento o acción, si están de acuerdo. </a:t>
            </a:r>
          </a:p>
          <a:p>
            <a:r>
              <a:rPr lang="es-ES_tradnl" noProof="0" dirty="0">
                <a:sym typeface="Arial"/>
              </a:rPr>
              <a:t>Asegúrese de que todos/as tengan la oportunidad de hacer la actividad si están de acuerdo. </a:t>
            </a:r>
          </a:p>
          <a:p>
            <a:r>
              <a:rPr lang="es-ES_tradnl" noProof="0" dirty="0">
                <a:sym typeface="Arial"/>
              </a:rPr>
              <a:t>Agradézcale a todos y todas por su participación. </a:t>
            </a:r>
          </a:p>
          <a:p>
            <a:endParaRPr lang="es-ES_tradnl" noProof="0" dirty="0">
              <a:sym typeface="Arial"/>
            </a:endParaRPr>
          </a:p>
        </p:txBody>
      </p:sp>
      <p:sp>
        <p:nvSpPr>
          <p:cNvPr id="3" name="Slide Image Placeholder 2">
            <a:extLst>
              <a:ext uri="{FF2B5EF4-FFF2-40B4-BE49-F238E27FC236}">
                <a16:creationId xmlns:a16="http://schemas.microsoft.com/office/drawing/2014/main" id="{4E2C9B95-7781-B0A5-DBF9-F141A180B3FD}"/>
              </a:ext>
            </a:extLst>
          </p:cNvPr>
          <p:cNvSpPr>
            <a:spLocks noGrp="1" noRot="1" noChangeAspect="1"/>
          </p:cNvSpPr>
          <p:nvPr>
            <p:ph type="sldImg"/>
          </p:nvPr>
        </p:nvSpPr>
        <p:spPr/>
      </p:sp>
      <p:sp>
        <p:nvSpPr>
          <p:cNvPr id="4" name="Google Shape;725;p48:notes">
            <a:extLst>
              <a:ext uri="{FF2B5EF4-FFF2-40B4-BE49-F238E27FC236}">
                <a16:creationId xmlns:a16="http://schemas.microsoft.com/office/drawing/2014/main" id="{4DD7A1DC-1A17-FC57-FDB4-0C19EB1E84C3}"/>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46</a:t>
            </a:fld>
            <a:endParaRPr lang="en-US" sz="1200" dirty="0">
              <a:latin typeface="+mn-lt"/>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p:txBody>
          <a:bodyPr/>
          <a:lstStyle/>
          <a:p>
            <a:pPr marL="0" indent="0">
              <a:buNone/>
            </a:pPr>
            <a:r>
              <a:rPr lang="es-ES_tradnl" b="1" noProof="0" dirty="0"/>
              <a:t>PREPARACIÓN</a:t>
            </a:r>
            <a:endParaRPr lang="es-ES_tradnl" noProof="0" dirty="0"/>
          </a:p>
          <a:p>
            <a:r>
              <a:rPr lang="es-ES_tradnl" noProof="0" dirty="0"/>
              <a:t>Tenga suficientes notas adhesivas a la mano para cada participante</a:t>
            </a:r>
          </a:p>
          <a:p>
            <a:r>
              <a:rPr lang="es-ES_tradnl" noProof="0" dirty="0"/>
              <a:t>Escriba las siguientes preguntas en las notas adhesivas (una por nota):</a:t>
            </a:r>
          </a:p>
          <a:p>
            <a:pPr lvl="1"/>
            <a:r>
              <a:rPr lang="es-ES_tradnl" noProof="0" dirty="0"/>
              <a:t>”Define “bienestar infantil” con tus propias palabras".</a:t>
            </a:r>
          </a:p>
          <a:p>
            <a:pPr lvl="1"/>
            <a:r>
              <a:rPr lang="es-ES_tradnl" noProof="0" dirty="0"/>
              <a:t>”Di cuál es el propósito de hacer seguimiento a un caso”.</a:t>
            </a:r>
          </a:p>
          <a:p>
            <a:pPr lvl="1"/>
            <a:r>
              <a:rPr lang="es-ES_tradnl" noProof="0" dirty="0"/>
              <a:t>”Menciona varias formas de hacer seguimiento a un caso”.</a:t>
            </a:r>
          </a:p>
          <a:p>
            <a:pPr lvl="1"/>
            <a:r>
              <a:rPr lang="es-ES_tradnl" noProof="0" dirty="0"/>
              <a:t>"Menciona un indicador de que es necesario hacer una revisión del plan de caso”.</a:t>
            </a:r>
          </a:p>
          <a:p>
            <a:pPr lvl="1"/>
            <a:r>
              <a:rPr lang="es-ES_tradnl" noProof="0" dirty="0"/>
              <a:t>"Menciona otro indicador de que es necesario hacer una revisión del plan de caso”.</a:t>
            </a:r>
          </a:p>
          <a:p>
            <a:r>
              <a:rPr lang="es-ES_tradnl" noProof="0" dirty="0"/>
              <a:t>En las notas adhesivas restantes, escriba “No hay pregunta para ti”..</a:t>
            </a:r>
          </a:p>
          <a:p>
            <a:pPr lvl="1"/>
            <a:r>
              <a:rPr lang="es-ES_tradnl" noProof="0" dirty="0"/>
              <a:t>Por ejemplo, si hay un total de 20 participantes:</a:t>
            </a:r>
          </a:p>
          <a:p>
            <a:pPr lvl="2"/>
            <a:r>
              <a:rPr lang="es-ES_tradnl" noProof="0" dirty="0"/>
              <a:t>En 5 notas adhesivas, escribir las preguntas anteriores (una por nota adhesiva)</a:t>
            </a:r>
          </a:p>
          <a:p>
            <a:pPr lvl="2"/>
            <a:r>
              <a:rPr lang="es-ES_tradnl" noProof="0" dirty="0"/>
              <a:t>Escribir en 15 notas adhesivas: ”No hay pregunta para ti"</a:t>
            </a:r>
          </a:p>
          <a:p>
            <a:r>
              <a:rPr lang="es-ES_tradnl" noProof="0" dirty="0"/>
              <a:t>Ponga las 20 notas adhesivas en una bolsa o caja.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ES_tradnl" noProof="0" dirty="0"/>
              <a:t>______________________________________________________________________________</a:t>
            </a:r>
          </a:p>
          <a:p>
            <a:pPr marL="0" indent="0">
              <a:buNone/>
            </a:pPr>
            <a:endParaRPr lang="es-ES_tradnl" noProof="0" dirty="0"/>
          </a:p>
          <a:p>
            <a:pPr marL="0" indent="0">
              <a:buNone/>
            </a:pPr>
            <a:r>
              <a:rPr lang="es-ES_tradnl" b="1" noProof="0" dirty="0"/>
              <a:t>QUIZ (15 minutos)</a:t>
            </a:r>
          </a:p>
          <a:p>
            <a:r>
              <a:rPr lang="es-ES_tradnl" i="1" noProof="0" dirty="0"/>
              <a:t>Cada uno de ustedes debe tomar una nota adhesiva de la bolsa o caja.</a:t>
            </a:r>
          </a:p>
          <a:p>
            <a:r>
              <a:rPr lang="es-ES_tradnl" i="1" noProof="0" dirty="0"/>
              <a:t>Si en tu nota adhesiva hay una pregunta, debes responderla:</a:t>
            </a:r>
          </a:p>
          <a:p>
            <a:pPr lvl="1"/>
            <a:r>
              <a:rPr lang="es-ES_tradnl" i="1" noProof="0" dirty="0"/>
              <a:t>Los/as demás podrán ayudar si no sabemos la respuesta.</a:t>
            </a:r>
          </a:p>
          <a:p>
            <a:pPr lvl="0"/>
            <a:r>
              <a:rPr lang="es-ES_tradnl" noProof="0" dirty="0"/>
              <a:t>Asegúrese de que hayan respondido todas las preguntas.</a:t>
            </a:r>
          </a:p>
          <a:p>
            <a:pPr lvl="0"/>
            <a:r>
              <a:rPr lang="es-ES_tradnl" noProof="0" dirty="0"/>
              <a:t>Si es necesario, complemente con las respuestas que se ofrecen en la siguiente diapositiva.</a:t>
            </a:r>
          </a:p>
          <a:p>
            <a:r>
              <a:rPr lang="es-ES_tradnl" i="1" noProof="0" dirty="0"/>
              <a:t>¿Hay alguna pregunta o alguien necesita alguna aclaración?</a:t>
            </a:r>
          </a:p>
          <a:p>
            <a:r>
              <a:rPr lang="es-ES_tradnl" i="1" noProof="0" dirty="0"/>
              <a:t>Ahora que ya hemos hecho un repaso del módulo anterior, veremos los objetivos del módulo de hoy. </a:t>
            </a:r>
          </a:p>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ES_tradnl" noProof="0" dirty="0"/>
              <a:t>______________________________________________________________________________</a:t>
            </a:r>
          </a:p>
          <a:p>
            <a:pPr marL="0" indent="0">
              <a:buNone/>
            </a:pPr>
            <a:endParaRPr lang="es-ES_tradnl" b="1" noProof="0" dirty="0"/>
          </a:p>
          <a:p>
            <a:pPr marL="0" indent="0">
              <a:buNone/>
            </a:pPr>
            <a:r>
              <a:rPr lang="es-ES_tradnl" b="1" noProof="0" dirty="0"/>
              <a:t>CONTINÚA EN LA SIGUIENTE DIAPOSITIVA </a:t>
            </a:r>
            <a:r>
              <a:rPr lang="es-ES_tradnl" b="1" noProof="0" dirty="0">
                <a:sym typeface="Wingdings" panose="05000000000000000000" pitchFamily="2" charset="2"/>
              </a:rPr>
              <a:t></a:t>
            </a:r>
            <a:endParaRPr lang="es-ES_tradnl" noProof="0" dirty="0"/>
          </a:p>
        </p:txBody>
      </p:sp>
      <p:sp>
        <p:nvSpPr>
          <p:cNvPr id="6" name="Slide Image Placeholder 5">
            <a:extLst>
              <a:ext uri="{FF2B5EF4-FFF2-40B4-BE49-F238E27FC236}">
                <a16:creationId xmlns:a16="http://schemas.microsoft.com/office/drawing/2014/main" id="{CE3577B1-019A-210C-B9B1-4083EE7BEAE0}"/>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6698F5FB-37C5-53CC-AC5C-233BF9F7EAEA}"/>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5</a:t>
            </a:fld>
            <a:endParaRPr lang="en-US" sz="1200" dirty="0">
              <a:latin typeface="+mn-lt"/>
            </a:endParaRPr>
          </a:p>
        </p:txBody>
      </p:sp>
    </p:spTree>
    <p:extLst>
      <p:ext uri="{BB962C8B-B14F-4D97-AF65-F5344CB8AC3E}">
        <p14:creationId xmlns:p14="http://schemas.microsoft.com/office/powerpoint/2010/main" val="143829278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Notes Placeholder 2"/>
          <p:cNvSpPr>
            <a:spLocks noGrp="1"/>
          </p:cNvSpPr>
          <p:nvPr>
            <p:ph type="body" idx="1"/>
          </p:nvPr>
        </p:nvSpPr>
        <p:spPr>
          <a:xfrm>
            <a:off x="477838" y="460376"/>
            <a:ext cx="6143624" cy="9313862"/>
          </a:xfrm>
        </p:spPr>
        <p:txBody>
          <a:bodyPr/>
          <a:lstStyle/>
          <a:p>
            <a:pPr marL="0" indent="0">
              <a:buNone/>
            </a:pPr>
            <a:r>
              <a:rPr lang="es-ES_tradnl" b="1" noProof="0" dirty="0"/>
              <a:t>RESPUESTAS</a:t>
            </a:r>
          </a:p>
          <a:p>
            <a:pPr lvl="0"/>
            <a:r>
              <a:rPr lang="es-ES_tradnl" b="1" noProof="0" dirty="0"/>
              <a:t>Defina el bienestar infantil con sus propias palabras</a:t>
            </a:r>
          </a:p>
          <a:p>
            <a:pPr lvl="1"/>
            <a:r>
              <a:rPr lang="es-ES_tradnl" sz="1200" b="0" dirty="0">
                <a:solidFill>
                  <a:schemeClr val="tx1"/>
                </a:solidFill>
                <a:latin typeface="Arial" panose="020B0604020202020204" pitchFamily="34" charset="0"/>
                <a:ea typeface="Calibri" panose="020F0502020204030204" pitchFamily="34" charset="0"/>
                <a:cs typeface="Arial" panose="020B0604020202020204" pitchFamily="34" charset="0"/>
              </a:rPr>
              <a:t>El bienestar infantil hace referencia a un estado dinámico, subjetivo y objetivo que comprende la salud física, cognitiva, emocional, espiritual y social del menor, que fomenta el adecuado desarrollo del menor</a:t>
            </a:r>
            <a:r>
              <a:rPr lang="es-ES_tradnl" noProof="0" dirty="0"/>
              <a:t>.</a:t>
            </a:r>
          </a:p>
          <a:p>
            <a:pPr lvl="0"/>
            <a:r>
              <a:rPr lang="es-ES_tradnl" b="1" noProof="0" dirty="0"/>
              <a:t>Propósitos al hacer seguimiento a un caso</a:t>
            </a:r>
          </a:p>
          <a:p>
            <a:pPr lvl="1"/>
            <a:r>
              <a:rPr lang="es-ES_tradnl" noProof="0" dirty="0"/>
              <a:t>Monitorear la seguridad y el bienestar del menor.</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dirty="0">
                <a:latin typeface="Arial" panose="020B0604020202020204" pitchFamily="34" charset="0"/>
                <a:cs typeface="Arial" panose="020B0604020202020204" pitchFamily="34" charset="0"/>
              </a:rPr>
              <a:t>Identificar si ha habido progresos.</a:t>
            </a:r>
            <a:endParaRPr lang="es-ES_tradnl" noProof="0" dirty="0"/>
          </a:p>
          <a:p>
            <a:pPr lvl="1"/>
            <a:r>
              <a:rPr lang="es-ES_tradnl" noProof="0" dirty="0"/>
              <a:t>Detectar cambios en la situación.</a:t>
            </a:r>
          </a:p>
          <a:p>
            <a:pPr marL="628650" marR="0" lvl="1"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s-ES_tradnl" dirty="0">
                <a:latin typeface="Arial" panose="020B0604020202020204" pitchFamily="34" charset="0"/>
                <a:cs typeface="Arial" panose="020B0604020202020204" pitchFamily="34" charset="0"/>
              </a:rPr>
              <a:t>Mantener o fortalecer las relaciones.</a:t>
            </a:r>
            <a:endParaRPr lang="es-ES_tradnl" noProof="0" dirty="0"/>
          </a:p>
          <a:p>
            <a:pPr lvl="0"/>
            <a:r>
              <a:rPr lang="es-ES_tradnl" b="1" noProof="0" dirty="0"/>
              <a:t>Mencionar varias formas de hacer seguimiento</a:t>
            </a:r>
          </a:p>
          <a:p>
            <a:pPr lvl="1"/>
            <a:r>
              <a:rPr lang="es-ES_tradnl" noProof="0" dirty="0"/>
              <a:t>Contacto con el/la menor mediante visitas domiciliarias</a:t>
            </a:r>
          </a:p>
          <a:p>
            <a:pPr lvl="1"/>
            <a:r>
              <a:rPr lang="es-ES_tradnl" noProof="0" dirty="0"/>
              <a:t>Reuniones en otros lugares</a:t>
            </a:r>
          </a:p>
          <a:p>
            <a:pPr lvl="1"/>
            <a:r>
              <a:rPr lang="es-ES_tradnl" noProof="0" dirty="0"/>
              <a:t>Llamadas telefónicas</a:t>
            </a:r>
          </a:p>
          <a:p>
            <a:pPr lvl="1"/>
            <a:r>
              <a:rPr lang="es-ES_tradnl" noProof="0" dirty="0"/>
              <a:t>Contacto con otras personas que apoyan o protegen al menor (proveedores de servicios, núcleo familiar extenso, profesores/as,...)</a:t>
            </a:r>
          </a:p>
          <a:p>
            <a:pPr lvl="0"/>
            <a:r>
              <a:rPr lang="es-ES_tradnl" b="1" noProof="0" dirty="0"/>
              <a:t>Indicadores de que es necesario hacer una revisión</a:t>
            </a:r>
          </a:p>
          <a:p>
            <a:pPr lvl="1"/>
            <a:r>
              <a:rPr lang="es-ES_tradnl" noProof="0" dirty="0"/>
              <a:t>El plan de caso no funciona.</a:t>
            </a:r>
          </a:p>
          <a:p>
            <a:pPr lvl="1"/>
            <a:r>
              <a:rPr lang="es-ES_tradnl" noProof="0" dirty="0"/>
              <a:t>El plan de caso no está siendo efectivo.</a:t>
            </a:r>
          </a:p>
          <a:p>
            <a:pPr lvl="1"/>
            <a:r>
              <a:rPr lang="es-ES_tradnl" noProof="0" dirty="0"/>
              <a:t>El riesgo para el/la menor ha aumentado de forma considerable.</a:t>
            </a:r>
          </a:p>
          <a:p>
            <a:pPr lvl="1"/>
            <a:r>
              <a:rPr lang="es-ES_tradnl" noProof="0" dirty="0"/>
              <a:t>Nuevos signos de violencia, maltrato, negligencia o explotación.</a:t>
            </a:r>
          </a:p>
          <a:p>
            <a:pPr lvl="1"/>
            <a:r>
              <a:rPr lang="es-ES_tradnl" noProof="0" dirty="0"/>
              <a:t>Deterioro en el bienestar del menor.</a:t>
            </a:r>
          </a:p>
          <a:p>
            <a:pPr lvl="1"/>
            <a:r>
              <a:rPr lang="es-ES_tradnl" noProof="0" dirty="0"/>
              <a:t>Cambios en la modalidad de acogida del menor.</a:t>
            </a:r>
          </a:p>
        </p:txBody>
      </p:sp>
      <p:sp>
        <p:nvSpPr>
          <p:cNvPr id="2" name="Google Shape;725;p48:notes">
            <a:extLst>
              <a:ext uri="{FF2B5EF4-FFF2-40B4-BE49-F238E27FC236}">
                <a16:creationId xmlns:a16="http://schemas.microsoft.com/office/drawing/2014/main" id="{4F858286-605D-602A-064E-9682BFBFD9BE}"/>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6</a:t>
            </a:fld>
            <a:endParaRPr lang="en-US" sz="1200" dirty="0">
              <a:latin typeface="+mn-lt"/>
            </a:endParaRPr>
          </a:p>
        </p:txBody>
      </p:sp>
    </p:spTree>
    <p:extLst>
      <p:ext uri="{BB962C8B-B14F-4D97-AF65-F5344CB8AC3E}">
        <p14:creationId xmlns:p14="http://schemas.microsoft.com/office/powerpoint/2010/main" val="133293442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40"/>
        <p:cNvGrpSpPr/>
        <p:nvPr/>
      </p:nvGrpSpPr>
      <p:grpSpPr>
        <a:xfrm>
          <a:off x="0" y="0"/>
          <a:ext cx="0" cy="0"/>
          <a:chOff x="0" y="0"/>
          <a:chExt cx="0" cy="0"/>
        </a:xfrm>
      </p:grpSpPr>
      <p:sp>
        <p:nvSpPr>
          <p:cNvPr id="442" name="Google Shape;442;p11:notes"/>
          <p:cNvSpPr txBox="1">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lang="es-ES_tradnl" b="1" dirty="0"/>
              <a:t>EXPLICAR</a:t>
            </a:r>
          </a:p>
          <a:p>
            <a:r>
              <a:rPr lang="es-ES_tradnl" noProof="0" dirty="0"/>
              <a:t>Repase los pasos del proceso de gestión de casos con los/as participantes.</a:t>
            </a:r>
            <a:r>
              <a:rPr lang="es-ES_tradnl" dirty="0"/>
              <a:t> </a:t>
            </a:r>
          </a:p>
          <a:p>
            <a:pPr lvl="0"/>
            <a:r>
              <a:rPr lang="es-ES_tradnl" i="1" dirty="0"/>
              <a:t>El cierre del caso es el último paso en el proceso de gestión de casos. </a:t>
            </a:r>
          </a:p>
          <a:p>
            <a:endParaRPr lang="es-ES_tradnl" dirty="0">
              <a:sym typeface="Arial"/>
            </a:endParaRPr>
          </a:p>
          <a:p>
            <a:endParaRPr lang="es-ES_tradnl" dirty="0">
              <a:sym typeface="Arial"/>
            </a:endParaRPr>
          </a:p>
        </p:txBody>
      </p:sp>
      <p:sp>
        <p:nvSpPr>
          <p:cNvPr id="3" name="Slide Image Placeholder 2">
            <a:extLst>
              <a:ext uri="{FF2B5EF4-FFF2-40B4-BE49-F238E27FC236}">
                <a16:creationId xmlns:a16="http://schemas.microsoft.com/office/drawing/2014/main" id="{ABF182CA-16DB-9A35-828F-3BF38814E1A0}"/>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DE43016B-6F7C-2E0E-BE1A-DAFDD4B9BE88}"/>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7</a:t>
            </a:fld>
            <a:endParaRPr lang="en-US" sz="1200" dirty="0">
              <a:latin typeface="+mn-lt"/>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30"/>
        <p:cNvGrpSpPr/>
        <p:nvPr/>
      </p:nvGrpSpPr>
      <p:grpSpPr>
        <a:xfrm>
          <a:off x="0" y="0"/>
          <a:ext cx="0" cy="0"/>
          <a:chOff x="0" y="0"/>
          <a:chExt cx="0" cy="0"/>
        </a:xfrm>
      </p:grpSpPr>
      <p:sp>
        <p:nvSpPr>
          <p:cNvPr id="332" name="Google Shape;332;p7:notes"/>
          <p:cNvSpPr txBox="1">
            <a:spLocks noGrp="1"/>
          </p:cNvSpPr>
          <p:nvPr>
            <p:ph type="body" idx="1"/>
          </p:nvPr>
        </p:nvSpPr>
        <p:spPr/>
        <p:txBody>
          <a:bodyPr/>
          <a:lstStyle/>
          <a:p>
            <a:pPr marL="0" indent="0">
              <a:buNone/>
            </a:pPr>
            <a:r>
              <a:rPr lang="es-ES_tradnl" b="1" noProof="0" dirty="0"/>
              <a:t>EXPLICAR</a:t>
            </a:r>
            <a:endParaRPr lang="es-ES_tradnl" noProof="0" dirty="0"/>
          </a:p>
          <a:p>
            <a:r>
              <a:rPr lang="es-ES_tradnl" noProof="0" dirty="0">
                <a:sym typeface="Helvetica Neue"/>
              </a:rPr>
              <a:t>Presente el contenido de la diapositiva.</a:t>
            </a:r>
            <a:endParaRPr lang="es-ES_tradnl" noProof="0" dirty="0"/>
          </a:p>
          <a:p>
            <a:r>
              <a:rPr lang="es-ES_tradnl" i="1" noProof="0" dirty="0"/>
              <a:t>¿Alguien tiene alguna pregunta o necesita alguna aclaración?</a:t>
            </a:r>
          </a:p>
          <a:p>
            <a:r>
              <a:rPr lang="es-ES_tradnl" i="1" noProof="0" dirty="0"/>
              <a:t>Pueden consultar los objetivos de aprendizaje en </a:t>
            </a:r>
            <a:r>
              <a:rPr lang="es-ES_tradnl" b="1" i="1" noProof="0" dirty="0"/>
              <a:t>la página 185 del Cuaderno de ejercicios: Objetivos de aprendizaje.</a:t>
            </a:r>
          </a:p>
        </p:txBody>
      </p:sp>
      <p:sp>
        <p:nvSpPr>
          <p:cNvPr id="3" name="Slide Image Placeholder 2">
            <a:extLst>
              <a:ext uri="{FF2B5EF4-FFF2-40B4-BE49-F238E27FC236}">
                <a16:creationId xmlns:a16="http://schemas.microsoft.com/office/drawing/2014/main" id="{1467EA3B-B04C-6806-B020-45F272F99FAF}"/>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B17A9EE5-7D98-687D-7433-C65080E54D6E}"/>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8</a:t>
            </a:fld>
            <a:endParaRPr lang="en-US" sz="1200" dirty="0">
              <a:latin typeface="+mn-lt"/>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25"/>
        <p:cNvGrpSpPr/>
        <p:nvPr/>
      </p:nvGrpSpPr>
      <p:grpSpPr>
        <a:xfrm>
          <a:off x="0" y="0"/>
          <a:ext cx="0" cy="0"/>
          <a:chOff x="0" y="0"/>
          <a:chExt cx="0" cy="0"/>
        </a:xfrm>
      </p:grpSpPr>
      <p:sp>
        <p:nvSpPr>
          <p:cNvPr id="427" name="Google Shape;427;p10:notes"/>
          <p:cNvSpPr txBox="1">
            <a:spLocks noGrp="1"/>
          </p:cNvSpPr>
          <p:nvPr>
            <p:ph type="body" idx="1"/>
          </p:nvPr>
        </p:nvSpPr>
        <p:spPr/>
        <p:txBody>
          <a:bodyPr/>
          <a:lstStyle/>
          <a:p>
            <a:pPr marL="0" indent="0">
              <a:buNone/>
            </a:pPr>
            <a:r>
              <a:rPr lang="es-ES_tradnl" b="1" noProof="0" dirty="0"/>
              <a:t>SESIÓN 2 </a:t>
            </a:r>
            <a:br>
              <a:rPr lang="es-ES_tradnl" b="1" noProof="0" dirty="0"/>
            </a:br>
            <a:r>
              <a:rPr lang="es-ES_tradnl" b="1" noProof="0" dirty="0"/>
              <a:t>DURACIÓN: 1h15</a:t>
            </a:r>
          </a:p>
        </p:txBody>
      </p:sp>
      <p:sp>
        <p:nvSpPr>
          <p:cNvPr id="3" name="Slide Image Placeholder 2">
            <a:extLst>
              <a:ext uri="{FF2B5EF4-FFF2-40B4-BE49-F238E27FC236}">
                <a16:creationId xmlns:a16="http://schemas.microsoft.com/office/drawing/2014/main" id="{85261FD2-4A73-E961-5DEA-E3204F0D14E2}"/>
              </a:ext>
            </a:extLst>
          </p:cNvPr>
          <p:cNvSpPr>
            <a:spLocks noGrp="1" noRot="1" noChangeAspect="1"/>
          </p:cNvSpPr>
          <p:nvPr>
            <p:ph type="sldImg"/>
          </p:nvPr>
        </p:nvSpPr>
        <p:spPr/>
      </p:sp>
      <p:sp>
        <p:nvSpPr>
          <p:cNvPr id="2" name="Google Shape;725;p48:notes">
            <a:extLst>
              <a:ext uri="{FF2B5EF4-FFF2-40B4-BE49-F238E27FC236}">
                <a16:creationId xmlns:a16="http://schemas.microsoft.com/office/drawing/2014/main" id="{E7FB1D8F-A0AA-0CEF-8FC8-F5C73C87C53F}"/>
              </a:ext>
            </a:extLst>
          </p:cNvPr>
          <p:cNvSpPr txBox="1">
            <a:spLocks/>
          </p:cNvSpPr>
          <p:nvPr/>
        </p:nvSpPr>
        <p:spPr>
          <a:xfrm>
            <a:off x="5976710" y="9517856"/>
            <a:ext cx="868317" cy="512763"/>
          </a:xfrm>
          <a:prstGeom prst="rect">
            <a:avLst/>
          </a:prstGeom>
          <a:noFill/>
          <a:ln>
            <a:noFill/>
          </a:ln>
        </p:spPr>
        <p:txBody>
          <a:bodyPr spcFirstLastPara="1" wrap="square" lIns="96728" tIns="48351" rIns="96728" bIns="48351" anchor="b" anchorCtr="0">
            <a:noAutofit/>
          </a:bodyPr>
          <a:ls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a:lstStyle>
          <a:p>
            <a:pPr algn="r"/>
            <a:fld id="{00000000-1234-1234-1234-123412341234}" type="slidenum">
              <a:rPr lang="en-US" sz="1200" smtClean="0">
                <a:latin typeface="+mn-lt"/>
              </a:rPr>
              <a:t>9</a:t>
            </a:fld>
            <a:endParaRPr lang="en-US" sz="1200" dirty="0">
              <a:latin typeface="+mn-lt"/>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108850-AAD7-BBB0-994A-CAE01866B8B7}"/>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BE"/>
          </a:p>
        </p:txBody>
      </p:sp>
      <p:sp>
        <p:nvSpPr>
          <p:cNvPr id="3" name="Subtitle 2">
            <a:extLst>
              <a:ext uri="{FF2B5EF4-FFF2-40B4-BE49-F238E27FC236}">
                <a16:creationId xmlns:a16="http://schemas.microsoft.com/office/drawing/2014/main" id="{0BD11271-BA66-21A7-3223-FFB8AB68CCF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BE"/>
          </a:p>
        </p:txBody>
      </p:sp>
      <p:sp>
        <p:nvSpPr>
          <p:cNvPr id="4" name="Date Placeholder 3">
            <a:extLst>
              <a:ext uri="{FF2B5EF4-FFF2-40B4-BE49-F238E27FC236}">
                <a16:creationId xmlns:a16="http://schemas.microsoft.com/office/drawing/2014/main" id="{CDD43F98-19B2-B544-2B69-362EE4D58ABB}"/>
              </a:ext>
            </a:extLst>
          </p:cNvPr>
          <p:cNvSpPr>
            <a:spLocks noGrp="1"/>
          </p:cNvSpPr>
          <p:nvPr>
            <p:ph type="dt" sz="half" idx="10"/>
          </p:nvPr>
        </p:nvSpPr>
        <p:spPr/>
        <p:txBody>
          <a:bodyPr/>
          <a:lstStyle/>
          <a:p>
            <a:fld id="{21BA1899-ABB0-45E4-838C-188C38F86A1A}" type="datetimeFigureOut">
              <a:rPr lang="en-BE" smtClean="0"/>
              <a:t>05/04/2023</a:t>
            </a:fld>
            <a:endParaRPr lang="en-BE"/>
          </a:p>
        </p:txBody>
      </p:sp>
      <p:sp>
        <p:nvSpPr>
          <p:cNvPr id="5" name="Footer Placeholder 4">
            <a:extLst>
              <a:ext uri="{FF2B5EF4-FFF2-40B4-BE49-F238E27FC236}">
                <a16:creationId xmlns:a16="http://schemas.microsoft.com/office/drawing/2014/main" id="{A7492D29-3D68-E354-CF8A-F8764A087292}"/>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A6E74462-D275-5FF0-EE4F-740189274CEC}"/>
              </a:ext>
            </a:extLst>
          </p:cNvPr>
          <p:cNvSpPr>
            <a:spLocks noGrp="1"/>
          </p:cNvSpPr>
          <p:nvPr>
            <p:ph type="sldNum" sz="quarter" idx="12"/>
          </p:nvPr>
        </p:nvSpPr>
        <p:spPr/>
        <p:txBody>
          <a:bodyPr/>
          <a:lstStyle/>
          <a:p>
            <a:fld id="{AB667999-7D23-46C6-9214-816DF7E2D513}" type="slidenum">
              <a:rPr lang="en-BE" smtClean="0"/>
              <a:t>‹#›</a:t>
            </a:fld>
            <a:endParaRPr lang="en-BE"/>
          </a:p>
        </p:txBody>
      </p:sp>
    </p:spTree>
    <p:extLst>
      <p:ext uri="{BB962C8B-B14F-4D97-AF65-F5344CB8AC3E}">
        <p14:creationId xmlns:p14="http://schemas.microsoft.com/office/powerpoint/2010/main" val="111860014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29EE2F-65AE-E0EB-704D-D9A64A482455}"/>
              </a:ext>
            </a:extLst>
          </p:cNvPr>
          <p:cNvSpPr>
            <a:spLocks noGrp="1"/>
          </p:cNvSpPr>
          <p:nvPr>
            <p:ph type="title"/>
          </p:nvPr>
        </p:nvSpPr>
        <p:spPr/>
        <p:txBody>
          <a:bodyPr/>
          <a:lstStyle/>
          <a:p>
            <a:r>
              <a:rPr lang="en-US"/>
              <a:t>Click to edit Master title style</a:t>
            </a:r>
            <a:endParaRPr lang="en-BE"/>
          </a:p>
        </p:txBody>
      </p:sp>
      <p:sp>
        <p:nvSpPr>
          <p:cNvPr id="3" name="Vertical Text Placeholder 2">
            <a:extLst>
              <a:ext uri="{FF2B5EF4-FFF2-40B4-BE49-F238E27FC236}">
                <a16:creationId xmlns:a16="http://schemas.microsoft.com/office/drawing/2014/main" id="{D9124727-A838-A4A5-BF85-EE807D8DDF8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Date Placeholder 3">
            <a:extLst>
              <a:ext uri="{FF2B5EF4-FFF2-40B4-BE49-F238E27FC236}">
                <a16:creationId xmlns:a16="http://schemas.microsoft.com/office/drawing/2014/main" id="{6ACCF7B5-C02B-42ED-B6B1-17E568870006}"/>
              </a:ext>
            </a:extLst>
          </p:cNvPr>
          <p:cNvSpPr>
            <a:spLocks noGrp="1"/>
          </p:cNvSpPr>
          <p:nvPr>
            <p:ph type="dt" sz="half" idx="10"/>
          </p:nvPr>
        </p:nvSpPr>
        <p:spPr/>
        <p:txBody>
          <a:bodyPr/>
          <a:lstStyle/>
          <a:p>
            <a:fld id="{21BA1899-ABB0-45E4-838C-188C38F86A1A}" type="datetimeFigureOut">
              <a:rPr lang="en-BE" smtClean="0"/>
              <a:t>05/04/2023</a:t>
            </a:fld>
            <a:endParaRPr lang="en-BE"/>
          </a:p>
        </p:txBody>
      </p:sp>
      <p:sp>
        <p:nvSpPr>
          <p:cNvPr id="5" name="Footer Placeholder 4">
            <a:extLst>
              <a:ext uri="{FF2B5EF4-FFF2-40B4-BE49-F238E27FC236}">
                <a16:creationId xmlns:a16="http://schemas.microsoft.com/office/drawing/2014/main" id="{5AAAF5F7-8DB0-5CFE-F535-7F805134EA9E}"/>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ED06070A-217C-61E7-67EE-9F5B3C1FCD85}"/>
              </a:ext>
            </a:extLst>
          </p:cNvPr>
          <p:cNvSpPr>
            <a:spLocks noGrp="1"/>
          </p:cNvSpPr>
          <p:nvPr>
            <p:ph type="sldNum" sz="quarter" idx="12"/>
          </p:nvPr>
        </p:nvSpPr>
        <p:spPr/>
        <p:txBody>
          <a:bodyPr/>
          <a:lstStyle/>
          <a:p>
            <a:fld id="{AB667999-7D23-46C6-9214-816DF7E2D513}" type="slidenum">
              <a:rPr lang="en-BE" smtClean="0"/>
              <a:t>‹#›</a:t>
            </a:fld>
            <a:endParaRPr lang="en-BE"/>
          </a:p>
        </p:txBody>
      </p:sp>
    </p:spTree>
    <p:extLst>
      <p:ext uri="{BB962C8B-B14F-4D97-AF65-F5344CB8AC3E}">
        <p14:creationId xmlns:p14="http://schemas.microsoft.com/office/powerpoint/2010/main" val="27847659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94C4DC68-302D-2FB9-2EFE-6A484B093D0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BE"/>
          </a:p>
        </p:txBody>
      </p:sp>
      <p:sp>
        <p:nvSpPr>
          <p:cNvPr id="3" name="Vertical Text Placeholder 2">
            <a:extLst>
              <a:ext uri="{FF2B5EF4-FFF2-40B4-BE49-F238E27FC236}">
                <a16:creationId xmlns:a16="http://schemas.microsoft.com/office/drawing/2014/main" id="{94DE109C-D62A-C21A-7A06-C93DC7994460}"/>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Date Placeholder 3">
            <a:extLst>
              <a:ext uri="{FF2B5EF4-FFF2-40B4-BE49-F238E27FC236}">
                <a16:creationId xmlns:a16="http://schemas.microsoft.com/office/drawing/2014/main" id="{F4A7F64C-8658-FEC4-AFE5-FA537278970D}"/>
              </a:ext>
            </a:extLst>
          </p:cNvPr>
          <p:cNvSpPr>
            <a:spLocks noGrp="1"/>
          </p:cNvSpPr>
          <p:nvPr>
            <p:ph type="dt" sz="half" idx="10"/>
          </p:nvPr>
        </p:nvSpPr>
        <p:spPr/>
        <p:txBody>
          <a:bodyPr/>
          <a:lstStyle/>
          <a:p>
            <a:fld id="{21BA1899-ABB0-45E4-838C-188C38F86A1A}" type="datetimeFigureOut">
              <a:rPr lang="en-BE" smtClean="0"/>
              <a:t>05/04/2023</a:t>
            </a:fld>
            <a:endParaRPr lang="en-BE"/>
          </a:p>
        </p:txBody>
      </p:sp>
      <p:sp>
        <p:nvSpPr>
          <p:cNvPr id="5" name="Footer Placeholder 4">
            <a:extLst>
              <a:ext uri="{FF2B5EF4-FFF2-40B4-BE49-F238E27FC236}">
                <a16:creationId xmlns:a16="http://schemas.microsoft.com/office/drawing/2014/main" id="{B1366463-510B-52D4-6D44-137765AB7445}"/>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476C8BD9-4B65-6BBE-41B3-754D5869FF96}"/>
              </a:ext>
            </a:extLst>
          </p:cNvPr>
          <p:cNvSpPr>
            <a:spLocks noGrp="1"/>
          </p:cNvSpPr>
          <p:nvPr>
            <p:ph type="sldNum" sz="quarter" idx="12"/>
          </p:nvPr>
        </p:nvSpPr>
        <p:spPr/>
        <p:txBody>
          <a:bodyPr/>
          <a:lstStyle/>
          <a:p>
            <a:fld id="{AB667999-7D23-46C6-9214-816DF7E2D513}" type="slidenum">
              <a:rPr lang="en-BE" smtClean="0"/>
              <a:t>‹#›</a:t>
            </a:fld>
            <a:endParaRPr lang="en-BE"/>
          </a:p>
        </p:txBody>
      </p:sp>
    </p:spTree>
    <p:extLst>
      <p:ext uri="{BB962C8B-B14F-4D97-AF65-F5344CB8AC3E}">
        <p14:creationId xmlns:p14="http://schemas.microsoft.com/office/powerpoint/2010/main" val="3973794566"/>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Custom Layout">
  <p:cSld name="Custom Layout">
    <p:bg>
      <p:bgPr>
        <a:solidFill>
          <a:schemeClr val="accent4"/>
        </a:solidFill>
        <a:effectLst/>
      </p:bgPr>
    </p:bg>
    <p:spTree>
      <p:nvGrpSpPr>
        <p:cNvPr id="1" name="Shape 16"/>
        <p:cNvGrpSpPr/>
        <p:nvPr/>
      </p:nvGrpSpPr>
      <p:grpSpPr>
        <a:xfrm>
          <a:off x="0" y="0"/>
          <a:ext cx="0" cy="0"/>
          <a:chOff x="0" y="0"/>
          <a:chExt cx="0" cy="0"/>
        </a:xfrm>
      </p:grpSpPr>
      <p:sp>
        <p:nvSpPr>
          <p:cNvPr id="18" name="Google Shape;18;p35"/>
          <p:cNvSpPr txBox="1">
            <a:spLocks noGrp="1"/>
          </p:cNvSpPr>
          <p:nvPr>
            <p:ph type="title"/>
          </p:nvPr>
        </p:nvSpPr>
        <p:spPr>
          <a:xfrm>
            <a:off x="796385" y="3099692"/>
            <a:ext cx="10126172" cy="562168"/>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lt1"/>
              </a:buClr>
              <a:buSzPts val="4800"/>
              <a:buFont typeface="Garamond"/>
              <a:buNone/>
              <a:defRPr sz="5400" b="1">
                <a:solidFill>
                  <a:schemeClr val="lt1"/>
                </a:solidFill>
                <a:latin typeface="Garamond"/>
                <a:ea typeface="Garamond"/>
                <a:cs typeface="Garamond"/>
                <a:sym typeface="Garamond"/>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dirty="0"/>
          </a:p>
        </p:txBody>
      </p:sp>
    </p:spTree>
    <p:extLst>
      <p:ext uri="{BB962C8B-B14F-4D97-AF65-F5344CB8AC3E}">
        <p14:creationId xmlns:p14="http://schemas.microsoft.com/office/powerpoint/2010/main" val="114703306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2_Custom Layout">
  <p:cSld name="2_Custom Layout">
    <p:bg>
      <p:bgPr>
        <a:solidFill>
          <a:schemeClr val="accent4"/>
        </a:solidFill>
        <a:effectLst/>
      </p:bgPr>
    </p:bg>
    <p:spTree>
      <p:nvGrpSpPr>
        <p:cNvPr id="1" name="Shape 13"/>
        <p:cNvGrpSpPr/>
        <p:nvPr/>
      </p:nvGrpSpPr>
      <p:grpSpPr>
        <a:xfrm>
          <a:off x="0" y="0"/>
          <a:ext cx="0" cy="0"/>
          <a:chOff x="0" y="0"/>
          <a:chExt cx="0" cy="0"/>
        </a:xfrm>
      </p:grpSpPr>
      <p:sp>
        <p:nvSpPr>
          <p:cNvPr id="14" name="Google Shape;14;p34"/>
          <p:cNvSpPr/>
          <p:nvPr/>
        </p:nvSpPr>
        <p:spPr>
          <a:xfrm rot="1782986">
            <a:off x="657418" y="1353464"/>
            <a:ext cx="4749573" cy="4094457"/>
          </a:xfrm>
          <a:prstGeom prst="hexagon">
            <a:avLst>
              <a:gd name="adj" fmla="val 28965"/>
              <a:gd name="vf" fmla="val 115470"/>
            </a:avLst>
          </a:prstGeom>
          <a:solidFill>
            <a:schemeClr val="accent4">
              <a:lumMod val="75000"/>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5" name="Google Shape;15;p34"/>
          <p:cNvSpPr txBox="1">
            <a:spLocks noGrp="1"/>
          </p:cNvSpPr>
          <p:nvPr>
            <p:ph type="title"/>
          </p:nvPr>
        </p:nvSpPr>
        <p:spPr>
          <a:xfrm>
            <a:off x="1024548" y="3099692"/>
            <a:ext cx="4015311" cy="562168"/>
          </a:xfrm>
          <a:prstGeom prst="rect">
            <a:avLst/>
          </a:prstGeom>
          <a:noFill/>
          <a:ln>
            <a:noFill/>
          </a:ln>
        </p:spPr>
        <p:txBody>
          <a:bodyPr spcFirstLastPara="1" wrap="square" lIns="91425" tIns="45700" rIns="91425" bIns="45700" anchor="ctr" anchorCtr="0">
            <a:noAutofit/>
          </a:bodyPr>
          <a:lstStyle>
            <a:lvl1pPr lvl="0" algn="ctr">
              <a:lnSpc>
                <a:spcPct val="90000"/>
              </a:lnSpc>
              <a:spcBef>
                <a:spcPts val="0"/>
              </a:spcBef>
              <a:spcAft>
                <a:spcPts val="0"/>
              </a:spcAft>
              <a:buClr>
                <a:schemeClr val="lt1"/>
              </a:buClr>
              <a:buSzPts val="4800"/>
              <a:buFont typeface="Garamond"/>
              <a:buNone/>
              <a:defRPr sz="4800" b="1">
                <a:solidFill>
                  <a:schemeClr val="lt1"/>
                </a:solidFill>
                <a:latin typeface="Garamond"/>
                <a:ea typeface="Garamond"/>
                <a:cs typeface="Garamond"/>
                <a:sym typeface="Garamond"/>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dirty="0"/>
          </a:p>
        </p:txBody>
      </p:sp>
    </p:spTree>
    <p:extLst>
      <p:ext uri="{BB962C8B-B14F-4D97-AF65-F5344CB8AC3E}">
        <p14:creationId xmlns:p14="http://schemas.microsoft.com/office/powerpoint/2010/main" val="335130665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1_Custom Layout">
  <p:cSld name="1_Custom Layout">
    <p:spTree>
      <p:nvGrpSpPr>
        <p:cNvPr id="1" name="Shape 19"/>
        <p:cNvGrpSpPr/>
        <p:nvPr/>
      </p:nvGrpSpPr>
      <p:grpSpPr>
        <a:xfrm>
          <a:off x="0" y="0"/>
          <a:ext cx="0" cy="0"/>
          <a:chOff x="0" y="0"/>
          <a:chExt cx="0" cy="0"/>
        </a:xfrm>
      </p:grpSpPr>
      <p:sp>
        <p:nvSpPr>
          <p:cNvPr id="20" name="Google Shape;20;p36"/>
          <p:cNvSpPr/>
          <p:nvPr/>
        </p:nvSpPr>
        <p:spPr>
          <a:xfrm>
            <a:off x="0" y="-1"/>
            <a:ext cx="12192000" cy="985520"/>
          </a:xfrm>
          <a:prstGeom prst="rect">
            <a:avLst/>
          </a:prstGeom>
          <a:solidFill>
            <a:schemeClr val="accent4">
              <a:lumMod val="20000"/>
              <a:lumOff val="80000"/>
            </a:schemeClr>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23" name="Google Shape;23;p36"/>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lvl1pPr lvl="0" algn="ctr">
              <a:lnSpc>
                <a:spcPct val="90000"/>
              </a:lnSpc>
              <a:spcBef>
                <a:spcPts val="0"/>
              </a:spcBef>
              <a:spcAft>
                <a:spcPts val="0"/>
              </a:spcAft>
              <a:buClr>
                <a:srgbClr val="156995"/>
              </a:buClr>
              <a:buSzPts val="3200"/>
              <a:buFont typeface="Arial"/>
              <a:buNone/>
              <a:defRPr sz="3200" b="1">
                <a:solidFill>
                  <a:schemeClr val="accent4"/>
                </a:solidFill>
                <a:latin typeface="Arial"/>
                <a:ea typeface="Arial"/>
                <a:cs typeface="Arial"/>
                <a:sym typeface="Arial"/>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dirty="0"/>
          </a:p>
        </p:txBody>
      </p:sp>
      <p:pic>
        <p:nvPicPr>
          <p:cNvPr id="2" name="Picture 1">
            <a:extLst>
              <a:ext uri="{FF2B5EF4-FFF2-40B4-BE49-F238E27FC236}">
                <a16:creationId xmlns:a16="http://schemas.microsoft.com/office/drawing/2014/main" id="{D993230C-FB2D-78EF-0253-523F64CF9895}"/>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335817" y="6230028"/>
            <a:ext cx="349714" cy="402608"/>
          </a:xfrm>
          <a:prstGeom prst="rect">
            <a:avLst/>
          </a:prstGeom>
        </p:spPr>
      </p:pic>
      <p:sp>
        <p:nvSpPr>
          <p:cNvPr id="3" name="Rectangle 2">
            <a:extLst>
              <a:ext uri="{FF2B5EF4-FFF2-40B4-BE49-F238E27FC236}">
                <a16:creationId xmlns:a16="http://schemas.microsoft.com/office/drawing/2014/main" id="{6FA6E454-25F0-E134-7AC8-130752AA1A2B}"/>
              </a:ext>
            </a:extLst>
          </p:cNvPr>
          <p:cNvSpPr/>
          <p:nvPr userDrawn="1"/>
        </p:nvSpPr>
        <p:spPr>
          <a:xfrm>
            <a:off x="766810" y="6277443"/>
            <a:ext cx="4160790" cy="307777"/>
          </a:xfrm>
          <a:prstGeom prst="rect">
            <a:avLst/>
          </a:prstGeom>
        </p:spPr>
        <p:txBody>
          <a:bodyPr wrap="square">
            <a:spAutoFit/>
          </a:bodyPr>
          <a:lstStyle/>
          <a:p>
            <a:pPr marL="0" marR="0" lvl="0" indent="0" algn="l" rtl="0">
              <a:spcBef>
                <a:spcPts val="0"/>
              </a:spcBef>
              <a:spcAft>
                <a:spcPts val="0"/>
              </a:spcAft>
              <a:buNone/>
            </a:pPr>
            <a:r>
              <a:rPr lang="en-US" sz="1400" b="0" i="0" u="none" strike="noStrike" cap="none" dirty="0">
                <a:solidFill>
                  <a:schemeClr val="bg2">
                    <a:lumMod val="75000"/>
                  </a:schemeClr>
                </a:solidFill>
                <a:latin typeface="Arial" panose="020B0604020202020204" pitchFamily="34" charset="0"/>
                <a:ea typeface="Calibri"/>
                <a:cs typeface="Arial" panose="020B0604020202020204" pitchFamily="34" charset="0"/>
                <a:sym typeface="Calibri"/>
              </a:rPr>
              <a:t>Level 1 Module 11: </a:t>
            </a:r>
            <a:r>
              <a:rPr lang="en-US" sz="1400" b="1" i="0" u="none" strike="noStrike" cap="none" dirty="0">
                <a:solidFill>
                  <a:schemeClr val="bg2">
                    <a:lumMod val="75000"/>
                  </a:schemeClr>
                </a:solidFill>
                <a:latin typeface="Arial" panose="020B0604020202020204" pitchFamily="34" charset="0"/>
                <a:ea typeface="Calibri"/>
                <a:cs typeface="Arial" panose="020B0604020202020204" pitchFamily="34" charset="0"/>
                <a:sym typeface="Calibri"/>
              </a:rPr>
              <a:t>Case Closure</a:t>
            </a:r>
          </a:p>
        </p:txBody>
      </p:sp>
    </p:spTree>
    <p:extLst>
      <p:ext uri="{BB962C8B-B14F-4D97-AF65-F5344CB8AC3E}">
        <p14:creationId xmlns:p14="http://schemas.microsoft.com/office/powerpoint/2010/main" val="1320358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E03EA2-26FC-4ABA-DEA0-FD16983381FF}"/>
              </a:ext>
            </a:extLst>
          </p:cNvPr>
          <p:cNvSpPr>
            <a:spLocks noGrp="1"/>
          </p:cNvSpPr>
          <p:nvPr>
            <p:ph type="title"/>
          </p:nvPr>
        </p:nvSpPr>
        <p:spPr/>
        <p:txBody>
          <a:bodyPr/>
          <a:lstStyle/>
          <a:p>
            <a:r>
              <a:rPr lang="en-US"/>
              <a:t>Click to edit Master title style</a:t>
            </a:r>
            <a:endParaRPr lang="en-BE"/>
          </a:p>
        </p:txBody>
      </p:sp>
      <p:sp>
        <p:nvSpPr>
          <p:cNvPr id="3" name="Content Placeholder 2">
            <a:extLst>
              <a:ext uri="{FF2B5EF4-FFF2-40B4-BE49-F238E27FC236}">
                <a16:creationId xmlns:a16="http://schemas.microsoft.com/office/drawing/2014/main" id="{397D5647-1F00-DF56-982B-DE6ED2B56E9E}"/>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Date Placeholder 3">
            <a:extLst>
              <a:ext uri="{FF2B5EF4-FFF2-40B4-BE49-F238E27FC236}">
                <a16:creationId xmlns:a16="http://schemas.microsoft.com/office/drawing/2014/main" id="{322EAACE-7566-D6B1-5189-AD3C4E6FCBAF}"/>
              </a:ext>
            </a:extLst>
          </p:cNvPr>
          <p:cNvSpPr>
            <a:spLocks noGrp="1"/>
          </p:cNvSpPr>
          <p:nvPr>
            <p:ph type="dt" sz="half" idx="10"/>
          </p:nvPr>
        </p:nvSpPr>
        <p:spPr/>
        <p:txBody>
          <a:bodyPr/>
          <a:lstStyle/>
          <a:p>
            <a:fld id="{21BA1899-ABB0-45E4-838C-188C38F86A1A}" type="datetimeFigureOut">
              <a:rPr lang="en-BE" smtClean="0"/>
              <a:t>05/04/2023</a:t>
            </a:fld>
            <a:endParaRPr lang="en-BE"/>
          </a:p>
        </p:txBody>
      </p:sp>
      <p:sp>
        <p:nvSpPr>
          <p:cNvPr id="5" name="Footer Placeholder 4">
            <a:extLst>
              <a:ext uri="{FF2B5EF4-FFF2-40B4-BE49-F238E27FC236}">
                <a16:creationId xmlns:a16="http://schemas.microsoft.com/office/drawing/2014/main" id="{797B685D-3783-B4B1-F0AC-8AECA93015C2}"/>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14E8F3DA-BB3D-DFD3-C72F-42F65D6BF89E}"/>
              </a:ext>
            </a:extLst>
          </p:cNvPr>
          <p:cNvSpPr>
            <a:spLocks noGrp="1"/>
          </p:cNvSpPr>
          <p:nvPr>
            <p:ph type="sldNum" sz="quarter" idx="12"/>
          </p:nvPr>
        </p:nvSpPr>
        <p:spPr/>
        <p:txBody>
          <a:bodyPr/>
          <a:lstStyle/>
          <a:p>
            <a:fld id="{AB667999-7D23-46C6-9214-816DF7E2D513}" type="slidenum">
              <a:rPr lang="en-BE" smtClean="0"/>
              <a:t>‹#›</a:t>
            </a:fld>
            <a:endParaRPr lang="en-BE"/>
          </a:p>
        </p:txBody>
      </p:sp>
    </p:spTree>
    <p:extLst>
      <p:ext uri="{BB962C8B-B14F-4D97-AF65-F5344CB8AC3E}">
        <p14:creationId xmlns:p14="http://schemas.microsoft.com/office/powerpoint/2010/main" val="367453014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AF5DDE-A255-77FC-3E5D-470E4679404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BE"/>
          </a:p>
        </p:txBody>
      </p:sp>
      <p:sp>
        <p:nvSpPr>
          <p:cNvPr id="3" name="Text Placeholder 2">
            <a:extLst>
              <a:ext uri="{FF2B5EF4-FFF2-40B4-BE49-F238E27FC236}">
                <a16:creationId xmlns:a16="http://schemas.microsoft.com/office/drawing/2014/main" id="{DC3CFE46-32BF-2031-D0A8-2090835C87D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CB5C788-1E70-20BB-2E31-D9CBC9EBE990}"/>
              </a:ext>
            </a:extLst>
          </p:cNvPr>
          <p:cNvSpPr>
            <a:spLocks noGrp="1"/>
          </p:cNvSpPr>
          <p:nvPr>
            <p:ph type="dt" sz="half" idx="10"/>
          </p:nvPr>
        </p:nvSpPr>
        <p:spPr/>
        <p:txBody>
          <a:bodyPr/>
          <a:lstStyle/>
          <a:p>
            <a:fld id="{21BA1899-ABB0-45E4-838C-188C38F86A1A}" type="datetimeFigureOut">
              <a:rPr lang="en-BE" smtClean="0"/>
              <a:t>05/04/2023</a:t>
            </a:fld>
            <a:endParaRPr lang="en-BE"/>
          </a:p>
        </p:txBody>
      </p:sp>
      <p:sp>
        <p:nvSpPr>
          <p:cNvPr id="5" name="Footer Placeholder 4">
            <a:extLst>
              <a:ext uri="{FF2B5EF4-FFF2-40B4-BE49-F238E27FC236}">
                <a16:creationId xmlns:a16="http://schemas.microsoft.com/office/drawing/2014/main" id="{43ED1A6C-B678-976C-9D02-19326DDA6C05}"/>
              </a:ext>
            </a:extLst>
          </p:cNvPr>
          <p:cNvSpPr>
            <a:spLocks noGrp="1"/>
          </p:cNvSpPr>
          <p:nvPr>
            <p:ph type="ftr" sz="quarter" idx="11"/>
          </p:nvPr>
        </p:nvSpPr>
        <p:spPr/>
        <p:txBody>
          <a:bodyPr/>
          <a:lstStyle/>
          <a:p>
            <a:endParaRPr lang="en-BE"/>
          </a:p>
        </p:txBody>
      </p:sp>
      <p:sp>
        <p:nvSpPr>
          <p:cNvPr id="6" name="Slide Number Placeholder 5">
            <a:extLst>
              <a:ext uri="{FF2B5EF4-FFF2-40B4-BE49-F238E27FC236}">
                <a16:creationId xmlns:a16="http://schemas.microsoft.com/office/drawing/2014/main" id="{266F119F-C16A-78F4-72DC-0455F56ADDFF}"/>
              </a:ext>
            </a:extLst>
          </p:cNvPr>
          <p:cNvSpPr>
            <a:spLocks noGrp="1"/>
          </p:cNvSpPr>
          <p:nvPr>
            <p:ph type="sldNum" sz="quarter" idx="12"/>
          </p:nvPr>
        </p:nvSpPr>
        <p:spPr/>
        <p:txBody>
          <a:bodyPr/>
          <a:lstStyle/>
          <a:p>
            <a:fld id="{AB667999-7D23-46C6-9214-816DF7E2D513}" type="slidenum">
              <a:rPr lang="en-BE" smtClean="0"/>
              <a:t>‹#›</a:t>
            </a:fld>
            <a:endParaRPr lang="en-BE"/>
          </a:p>
        </p:txBody>
      </p:sp>
    </p:spTree>
    <p:extLst>
      <p:ext uri="{BB962C8B-B14F-4D97-AF65-F5344CB8AC3E}">
        <p14:creationId xmlns:p14="http://schemas.microsoft.com/office/powerpoint/2010/main" val="37187580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EB6F8D-46E2-2FFA-3E7D-594F1C400ED2}"/>
              </a:ext>
            </a:extLst>
          </p:cNvPr>
          <p:cNvSpPr>
            <a:spLocks noGrp="1"/>
          </p:cNvSpPr>
          <p:nvPr>
            <p:ph type="title"/>
          </p:nvPr>
        </p:nvSpPr>
        <p:spPr/>
        <p:txBody>
          <a:bodyPr/>
          <a:lstStyle/>
          <a:p>
            <a:r>
              <a:rPr lang="en-US"/>
              <a:t>Click to edit Master title style</a:t>
            </a:r>
            <a:endParaRPr lang="en-BE"/>
          </a:p>
        </p:txBody>
      </p:sp>
      <p:sp>
        <p:nvSpPr>
          <p:cNvPr id="3" name="Content Placeholder 2">
            <a:extLst>
              <a:ext uri="{FF2B5EF4-FFF2-40B4-BE49-F238E27FC236}">
                <a16:creationId xmlns:a16="http://schemas.microsoft.com/office/drawing/2014/main" id="{B51837CD-84D0-BAB9-ED23-BA9D230C172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Content Placeholder 3">
            <a:extLst>
              <a:ext uri="{FF2B5EF4-FFF2-40B4-BE49-F238E27FC236}">
                <a16:creationId xmlns:a16="http://schemas.microsoft.com/office/drawing/2014/main" id="{CBAAD34D-FD35-947B-44ED-76BED42A5EF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5" name="Date Placeholder 4">
            <a:extLst>
              <a:ext uri="{FF2B5EF4-FFF2-40B4-BE49-F238E27FC236}">
                <a16:creationId xmlns:a16="http://schemas.microsoft.com/office/drawing/2014/main" id="{A6E68592-7691-D9EC-5118-0370E103664F}"/>
              </a:ext>
            </a:extLst>
          </p:cNvPr>
          <p:cNvSpPr>
            <a:spLocks noGrp="1"/>
          </p:cNvSpPr>
          <p:nvPr>
            <p:ph type="dt" sz="half" idx="10"/>
          </p:nvPr>
        </p:nvSpPr>
        <p:spPr/>
        <p:txBody>
          <a:bodyPr/>
          <a:lstStyle/>
          <a:p>
            <a:fld id="{21BA1899-ABB0-45E4-838C-188C38F86A1A}" type="datetimeFigureOut">
              <a:rPr lang="en-BE" smtClean="0"/>
              <a:t>05/04/2023</a:t>
            </a:fld>
            <a:endParaRPr lang="en-BE"/>
          </a:p>
        </p:txBody>
      </p:sp>
      <p:sp>
        <p:nvSpPr>
          <p:cNvPr id="6" name="Footer Placeholder 5">
            <a:extLst>
              <a:ext uri="{FF2B5EF4-FFF2-40B4-BE49-F238E27FC236}">
                <a16:creationId xmlns:a16="http://schemas.microsoft.com/office/drawing/2014/main" id="{F242E878-9C95-5B9B-1F5F-8F2A533A270E}"/>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BC3DC1F3-6243-F417-7FDC-4E2DBC0B2B70}"/>
              </a:ext>
            </a:extLst>
          </p:cNvPr>
          <p:cNvSpPr>
            <a:spLocks noGrp="1"/>
          </p:cNvSpPr>
          <p:nvPr>
            <p:ph type="sldNum" sz="quarter" idx="12"/>
          </p:nvPr>
        </p:nvSpPr>
        <p:spPr/>
        <p:txBody>
          <a:bodyPr/>
          <a:lstStyle/>
          <a:p>
            <a:fld id="{AB667999-7D23-46C6-9214-816DF7E2D513}" type="slidenum">
              <a:rPr lang="en-BE" smtClean="0"/>
              <a:t>‹#›</a:t>
            </a:fld>
            <a:endParaRPr lang="en-BE"/>
          </a:p>
        </p:txBody>
      </p:sp>
    </p:spTree>
    <p:extLst>
      <p:ext uri="{BB962C8B-B14F-4D97-AF65-F5344CB8AC3E}">
        <p14:creationId xmlns:p14="http://schemas.microsoft.com/office/powerpoint/2010/main" val="7546853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262E9F0-9775-DC92-F1BD-6F83B3171C6D}"/>
              </a:ext>
            </a:extLst>
          </p:cNvPr>
          <p:cNvSpPr>
            <a:spLocks noGrp="1"/>
          </p:cNvSpPr>
          <p:nvPr>
            <p:ph type="title"/>
          </p:nvPr>
        </p:nvSpPr>
        <p:spPr>
          <a:xfrm>
            <a:off x="839788" y="365125"/>
            <a:ext cx="10515600" cy="1325563"/>
          </a:xfrm>
        </p:spPr>
        <p:txBody>
          <a:bodyPr/>
          <a:lstStyle/>
          <a:p>
            <a:r>
              <a:rPr lang="en-US"/>
              <a:t>Click to edit Master title style</a:t>
            </a:r>
            <a:endParaRPr lang="en-BE"/>
          </a:p>
        </p:txBody>
      </p:sp>
      <p:sp>
        <p:nvSpPr>
          <p:cNvPr id="3" name="Text Placeholder 2">
            <a:extLst>
              <a:ext uri="{FF2B5EF4-FFF2-40B4-BE49-F238E27FC236}">
                <a16:creationId xmlns:a16="http://schemas.microsoft.com/office/drawing/2014/main" id="{2C10B8E2-52D5-A26F-5B61-346580F8A7E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0D6EA7BC-F808-F675-F536-527370BF8B5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5" name="Text Placeholder 4">
            <a:extLst>
              <a:ext uri="{FF2B5EF4-FFF2-40B4-BE49-F238E27FC236}">
                <a16:creationId xmlns:a16="http://schemas.microsoft.com/office/drawing/2014/main" id="{6B3FACDC-1DAF-D6D1-F3DB-C6D446D0934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F29C421-2C64-6C5D-8D3C-2BF38A52477A}"/>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7" name="Date Placeholder 6">
            <a:extLst>
              <a:ext uri="{FF2B5EF4-FFF2-40B4-BE49-F238E27FC236}">
                <a16:creationId xmlns:a16="http://schemas.microsoft.com/office/drawing/2014/main" id="{4EA52F46-204C-4413-B868-86F25C472B17}"/>
              </a:ext>
            </a:extLst>
          </p:cNvPr>
          <p:cNvSpPr>
            <a:spLocks noGrp="1"/>
          </p:cNvSpPr>
          <p:nvPr>
            <p:ph type="dt" sz="half" idx="10"/>
          </p:nvPr>
        </p:nvSpPr>
        <p:spPr/>
        <p:txBody>
          <a:bodyPr/>
          <a:lstStyle/>
          <a:p>
            <a:fld id="{21BA1899-ABB0-45E4-838C-188C38F86A1A}" type="datetimeFigureOut">
              <a:rPr lang="en-BE" smtClean="0"/>
              <a:t>05/04/2023</a:t>
            </a:fld>
            <a:endParaRPr lang="en-BE"/>
          </a:p>
        </p:txBody>
      </p:sp>
      <p:sp>
        <p:nvSpPr>
          <p:cNvPr id="8" name="Footer Placeholder 7">
            <a:extLst>
              <a:ext uri="{FF2B5EF4-FFF2-40B4-BE49-F238E27FC236}">
                <a16:creationId xmlns:a16="http://schemas.microsoft.com/office/drawing/2014/main" id="{09A210F4-7AA6-6978-3405-B22F241D9CBB}"/>
              </a:ext>
            </a:extLst>
          </p:cNvPr>
          <p:cNvSpPr>
            <a:spLocks noGrp="1"/>
          </p:cNvSpPr>
          <p:nvPr>
            <p:ph type="ftr" sz="quarter" idx="11"/>
          </p:nvPr>
        </p:nvSpPr>
        <p:spPr/>
        <p:txBody>
          <a:bodyPr/>
          <a:lstStyle/>
          <a:p>
            <a:endParaRPr lang="en-BE"/>
          </a:p>
        </p:txBody>
      </p:sp>
      <p:sp>
        <p:nvSpPr>
          <p:cNvPr id="9" name="Slide Number Placeholder 8">
            <a:extLst>
              <a:ext uri="{FF2B5EF4-FFF2-40B4-BE49-F238E27FC236}">
                <a16:creationId xmlns:a16="http://schemas.microsoft.com/office/drawing/2014/main" id="{CABF08F4-5D6A-128F-E410-DB4C087CB84B}"/>
              </a:ext>
            </a:extLst>
          </p:cNvPr>
          <p:cNvSpPr>
            <a:spLocks noGrp="1"/>
          </p:cNvSpPr>
          <p:nvPr>
            <p:ph type="sldNum" sz="quarter" idx="12"/>
          </p:nvPr>
        </p:nvSpPr>
        <p:spPr/>
        <p:txBody>
          <a:bodyPr/>
          <a:lstStyle/>
          <a:p>
            <a:fld id="{AB667999-7D23-46C6-9214-816DF7E2D513}" type="slidenum">
              <a:rPr lang="en-BE" smtClean="0"/>
              <a:t>‹#›</a:t>
            </a:fld>
            <a:endParaRPr lang="en-BE"/>
          </a:p>
        </p:txBody>
      </p:sp>
    </p:spTree>
    <p:extLst>
      <p:ext uri="{BB962C8B-B14F-4D97-AF65-F5344CB8AC3E}">
        <p14:creationId xmlns:p14="http://schemas.microsoft.com/office/powerpoint/2010/main" val="34038689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F94291-5F93-9922-F946-F3C488256CE2}"/>
              </a:ext>
            </a:extLst>
          </p:cNvPr>
          <p:cNvSpPr>
            <a:spLocks noGrp="1"/>
          </p:cNvSpPr>
          <p:nvPr>
            <p:ph type="title"/>
          </p:nvPr>
        </p:nvSpPr>
        <p:spPr/>
        <p:txBody>
          <a:bodyPr/>
          <a:lstStyle/>
          <a:p>
            <a:r>
              <a:rPr lang="en-US"/>
              <a:t>Click to edit Master title style</a:t>
            </a:r>
            <a:endParaRPr lang="en-BE"/>
          </a:p>
        </p:txBody>
      </p:sp>
      <p:sp>
        <p:nvSpPr>
          <p:cNvPr id="3" name="Date Placeholder 2">
            <a:extLst>
              <a:ext uri="{FF2B5EF4-FFF2-40B4-BE49-F238E27FC236}">
                <a16:creationId xmlns:a16="http://schemas.microsoft.com/office/drawing/2014/main" id="{095CA667-1C15-6EAB-9CD4-EF0AAA5A3069}"/>
              </a:ext>
            </a:extLst>
          </p:cNvPr>
          <p:cNvSpPr>
            <a:spLocks noGrp="1"/>
          </p:cNvSpPr>
          <p:nvPr>
            <p:ph type="dt" sz="half" idx="10"/>
          </p:nvPr>
        </p:nvSpPr>
        <p:spPr/>
        <p:txBody>
          <a:bodyPr/>
          <a:lstStyle/>
          <a:p>
            <a:fld id="{21BA1899-ABB0-45E4-838C-188C38F86A1A}" type="datetimeFigureOut">
              <a:rPr lang="en-BE" smtClean="0"/>
              <a:t>05/04/2023</a:t>
            </a:fld>
            <a:endParaRPr lang="en-BE"/>
          </a:p>
        </p:txBody>
      </p:sp>
      <p:sp>
        <p:nvSpPr>
          <p:cNvPr id="4" name="Footer Placeholder 3">
            <a:extLst>
              <a:ext uri="{FF2B5EF4-FFF2-40B4-BE49-F238E27FC236}">
                <a16:creationId xmlns:a16="http://schemas.microsoft.com/office/drawing/2014/main" id="{E71676CA-6F4B-23BD-A57E-830AF0B8DCD7}"/>
              </a:ext>
            </a:extLst>
          </p:cNvPr>
          <p:cNvSpPr>
            <a:spLocks noGrp="1"/>
          </p:cNvSpPr>
          <p:nvPr>
            <p:ph type="ftr" sz="quarter" idx="11"/>
          </p:nvPr>
        </p:nvSpPr>
        <p:spPr/>
        <p:txBody>
          <a:bodyPr/>
          <a:lstStyle/>
          <a:p>
            <a:endParaRPr lang="en-BE"/>
          </a:p>
        </p:txBody>
      </p:sp>
      <p:sp>
        <p:nvSpPr>
          <p:cNvPr id="5" name="Slide Number Placeholder 4">
            <a:extLst>
              <a:ext uri="{FF2B5EF4-FFF2-40B4-BE49-F238E27FC236}">
                <a16:creationId xmlns:a16="http://schemas.microsoft.com/office/drawing/2014/main" id="{837BA53B-0E85-98DC-73DE-D5B5D81A7F52}"/>
              </a:ext>
            </a:extLst>
          </p:cNvPr>
          <p:cNvSpPr>
            <a:spLocks noGrp="1"/>
          </p:cNvSpPr>
          <p:nvPr>
            <p:ph type="sldNum" sz="quarter" idx="12"/>
          </p:nvPr>
        </p:nvSpPr>
        <p:spPr/>
        <p:txBody>
          <a:bodyPr/>
          <a:lstStyle/>
          <a:p>
            <a:fld id="{AB667999-7D23-46C6-9214-816DF7E2D513}" type="slidenum">
              <a:rPr lang="en-BE" smtClean="0"/>
              <a:t>‹#›</a:t>
            </a:fld>
            <a:endParaRPr lang="en-BE"/>
          </a:p>
        </p:txBody>
      </p:sp>
    </p:spTree>
    <p:extLst>
      <p:ext uri="{BB962C8B-B14F-4D97-AF65-F5344CB8AC3E}">
        <p14:creationId xmlns:p14="http://schemas.microsoft.com/office/powerpoint/2010/main" val="34745681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8BF0543-E1D0-9195-0312-97A1771A7782}"/>
              </a:ext>
            </a:extLst>
          </p:cNvPr>
          <p:cNvSpPr>
            <a:spLocks noGrp="1"/>
          </p:cNvSpPr>
          <p:nvPr>
            <p:ph type="dt" sz="half" idx="10"/>
          </p:nvPr>
        </p:nvSpPr>
        <p:spPr/>
        <p:txBody>
          <a:bodyPr/>
          <a:lstStyle/>
          <a:p>
            <a:fld id="{21BA1899-ABB0-45E4-838C-188C38F86A1A}" type="datetimeFigureOut">
              <a:rPr lang="en-BE" smtClean="0"/>
              <a:t>05/04/2023</a:t>
            </a:fld>
            <a:endParaRPr lang="en-BE"/>
          </a:p>
        </p:txBody>
      </p:sp>
      <p:sp>
        <p:nvSpPr>
          <p:cNvPr id="3" name="Footer Placeholder 2">
            <a:extLst>
              <a:ext uri="{FF2B5EF4-FFF2-40B4-BE49-F238E27FC236}">
                <a16:creationId xmlns:a16="http://schemas.microsoft.com/office/drawing/2014/main" id="{34235283-68C1-8288-FCB0-9FD034FE33B9}"/>
              </a:ext>
            </a:extLst>
          </p:cNvPr>
          <p:cNvSpPr>
            <a:spLocks noGrp="1"/>
          </p:cNvSpPr>
          <p:nvPr>
            <p:ph type="ftr" sz="quarter" idx="11"/>
          </p:nvPr>
        </p:nvSpPr>
        <p:spPr/>
        <p:txBody>
          <a:bodyPr/>
          <a:lstStyle/>
          <a:p>
            <a:endParaRPr lang="en-BE"/>
          </a:p>
        </p:txBody>
      </p:sp>
      <p:sp>
        <p:nvSpPr>
          <p:cNvPr id="4" name="Slide Number Placeholder 3">
            <a:extLst>
              <a:ext uri="{FF2B5EF4-FFF2-40B4-BE49-F238E27FC236}">
                <a16:creationId xmlns:a16="http://schemas.microsoft.com/office/drawing/2014/main" id="{519969F6-E80C-EBB3-A90B-86295DBAAACA}"/>
              </a:ext>
            </a:extLst>
          </p:cNvPr>
          <p:cNvSpPr>
            <a:spLocks noGrp="1"/>
          </p:cNvSpPr>
          <p:nvPr>
            <p:ph type="sldNum" sz="quarter" idx="12"/>
          </p:nvPr>
        </p:nvSpPr>
        <p:spPr/>
        <p:txBody>
          <a:bodyPr/>
          <a:lstStyle/>
          <a:p>
            <a:fld id="{AB667999-7D23-46C6-9214-816DF7E2D513}" type="slidenum">
              <a:rPr lang="en-BE" smtClean="0"/>
              <a:t>‹#›</a:t>
            </a:fld>
            <a:endParaRPr lang="en-BE"/>
          </a:p>
        </p:txBody>
      </p:sp>
    </p:spTree>
    <p:extLst>
      <p:ext uri="{BB962C8B-B14F-4D97-AF65-F5344CB8AC3E}">
        <p14:creationId xmlns:p14="http://schemas.microsoft.com/office/powerpoint/2010/main" val="35402894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E45E5D1-41B9-0F49-401E-7D246889B84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BE"/>
          </a:p>
        </p:txBody>
      </p:sp>
      <p:sp>
        <p:nvSpPr>
          <p:cNvPr id="3" name="Content Placeholder 2">
            <a:extLst>
              <a:ext uri="{FF2B5EF4-FFF2-40B4-BE49-F238E27FC236}">
                <a16:creationId xmlns:a16="http://schemas.microsoft.com/office/drawing/2014/main" id="{38EB5EA0-A647-0C81-CE72-17D82EC6A87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BE"/>
          </a:p>
        </p:txBody>
      </p:sp>
      <p:sp>
        <p:nvSpPr>
          <p:cNvPr id="4" name="Text Placeholder 3">
            <a:extLst>
              <a:ext uri="{FF2B5EF4-FFF2-40B4-BE49-F238E27FC236}">
                <a16:creationId xmlns:a16="http://schemas.microsoft.com/office/drawing/2014/main" id="{634A0D23-072A-E8CF-FB50-914B965DB4B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F1BC09C-11FB-3123-5EC4-7E26A3C5ED71}"/>
              </a:ext>
            </a:extLst>
          </p:cNvPr>
          <p:cNvSpPr>
            <a:spLocks noGrp="1"/>
          </p:cNvSpPr>
          <p:nvPr>
            <p:ph type="dt" sz="half" idx="10"/>
          </p:nvPr>
        </p:nvSpPr>
        <p:spPr/>
        <p:txBody>
          <a:bodyPr/>
          <a:lstStyle/>
          <a:p>
            <a:fld id="{21BA1899-ABB0-45E4-838C-188C38F86A1A}" type="datetimeFigureOut">
              <a:rPr lang="en-BE" smtClean="0"/>
              <a:t>05/04/2023</a:t>
            </a:fld>
            <a:endParaRPr lang="en-BE"/>
          </a:p>
        </p:txBody>
      </p:sp>
      <p:sp>
        <p:nvSpPr>
          <p:cNvPr id="6" name="Footer Placeholder 5">
            <a:extLst>
              <a:ext uri="{FF2B5EF4-FFF2-40B4-BE49-F238E27FC236}">
                <a16:creationId xmlns:a16="http://schemas.microsoft.com/office/drawing/2014/main" id="{7CD6139A-37F4-DF3B-897B-212712E26695}"/>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5CC93EFB-7EA7-0C0F-EA0E-29DC1E0950F2}"/>
              </a:ext>
            </a:extLst>
          </p:cNvPr>
          <p:cNvSpPr>
            <a:spLocks noGrp="1"/>
          </p:cNvSpPr>
          <p:nvPr>
            <p:ph type="sldNum" sz="quarter" idx="12"/>
          </p:nvPr>
        </p:nvSpPr>
        <p:spPr/>
        <p:txBody>
          <a:bodyPr/>
          <a:lstStyle/>
          <a:p>
            <a:fld id="{AB667999-7D23-46C6-9214-816DF7E2D513}" type="slidenum">
              <a:rPr lang="en-BE" smtClean="0"/>
              <a:t>‹#›</a:t>
            </a:fld>
            <a:endParaRPr lang="en-BE"/>
          </a:p>
        </p:txBody>
      </p:sp>
    </p:spTree>
    <p:extLst>
      <p:ext uri="{BB962C8B-B14F-4D97-AF65-F5344CB8AC3E}">
        <p14:creationId xmlns:p14="http://schemas.microsoft.com/office/powerpoint/2010/main" val="14594076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49BD1A-0939-F676-4D25-08C83121D44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BE"/>
          </a:p>
        </p:txBody>
      </p:sp>
      <p:sp>
        <p:nvSpPr>
          <p:cNvPr id="3" name="Picture Placeholder 2">
            <a:extLst>
              <a:ext uri="{FF2B5EF4-FFF2-40B4-BE49-F238E27FC236}">
                <a16:creationId xmlns:a16="http://schemas.microsoft.com/office/drawing/2014/main" id="{6CA80864-17C0-875C-3763-10A210A05E77}"/>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BE"/>
          </a:p>
        </p:txBody>
      </p:sp>
      <p:sp>
        <p:nvSpPr>
          <p:cNvPr id="4" name="Text Placeholder 3">
            <a:extLst>
              <a:ext uri="{FF2B5EF4-FFF2-40B4-BE49-F238E27FC236}">
                <a16:creationId xmlns:a16="http://schemas.microsoft.com/office/drawing/2014/main" id="{973A538D-A124-84F5-B471-AE3567D103A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742FD6B-FCAA-2EAB-75BE-A9508BE75A85}"/>
              </a:ext>
            </a:extLst>
          </p:cNvPr>
          <p:cNvSpPr>
            <a:spLocks noGrp="1"/>
          </p:cNvSpPr>
          <p:nvPr>
            <p:ph type="dt" sz="half" idx="10"/>
          </p:nvPr>
        </p:nvSpPr>
        <p:spPr/>
        <p:txBody>
          <a:bodyPr/>
          <a:lstStyle/>
          <a:p>
            <a:fld id="{21BA1899-ABB0-45E4-838C-188C38F86A1A}" type="datetimeFigureOut">
              <a:rPr lang="en-BE" smtClean="0"/>
              <a:t>05/04/2023</a:t>
            </a:fld>
            <a:endParaRPr lang="en-BE"/>
          </a:p>
        </p:txBody>
      </p:sp>
      <p:sp>
        <p:nvSpPr>
          <p:cNvPr id="6" name="Footer Placeholder 5">
            <a:extLst>
              <a:ext uri="{FF2B5EF4-FFF2-40B4-BE49-F238E27FC236}">
                <a16:creationId xmlns:a16="http://schemas.microsoft.com/office/drawing/2014/main" id="{2F18D78D-81F1-DB90-3317-3FD062142E51}"/>
              </a:ext>
            </a:extLst>
          </p:cNvPr>
          <p:cNvSpPr>
            <a:spLocks noGrp="1"/>
          </p:cNvSpPr>
          <p:nvPr>
            <p:ph type="ftr" sz="quarter" idx="11"/>
          </p:nvPr>
        </p:nvSpPr>
        <p:spPr/>
        <p:txBody>
          <a:bodyPr/>
          <a:lstStyle/>
          <a:p>
            <a:endParaRPr lang="en-BE"/>
          </a:p>
        </p:txBody>
      </p:sp>
      <p:sp>
        <p:nvSpPr>
          <p:cNvPr id="7" name="Slide Number Placeholder 6">
            <a:extLst>
              <a:ext uri="{FF2B5EF4-FFF2-40B4-BE49-F238E27FC236}">
                <a16:creationId xmlns:a16="http://schemas.microsoft.com/office/drawing/2014/main" id="{668F58AD-A2DF-7130-02BC-559586257FAF}"/>
              </a:ext>
            </a:extLst>
          </p:cNvPr>
          <p:cNvSpPr>
            <a:spLocks noGrp="1"/>
          </p:cNvSpPr>
          <p:nvPr>
            <p:ph type="sldNum" sz="quarter" idx="12"/>
          </p:nvPr>
        </p:nvSpPr>
        <p:spPr/>
        <p:txBody>
          <a:bodyPr/>
          <a:lstStyle/>
          <a:p>
            <a:fld id="{AB667999-7D23-46C6-9214-816DF7E2D513}" type="slidenum">
              <a:rPr lang="en-BE" smtClean="0"/>
              <a:t>‹#›</a:t>
            </a:fld>
            <a:endParaRPr lang="en-BE"/>
          </a:p>
        </p:txBody>
      </p:sp>
    </p:spTree>
    <p:extLst>
      <p:ext uri="{BB962C8B-B14F-4D97-AF65-F5344CB8AC3E}">
        <p14:creationId xmlns:p14="http://schemas.microsoft.com/office/powerpoint/2010/main" val="31220376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theme" Target="../theme/theme1.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F3E0FCBF-F13A-D897-DE3F-DACE48EB291E}"/>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Haga clic para editar el estilo del título principal</a:t>
            </a:r>
            <a:endParaRPr lang="en-BE"/>
          </a:p>
        </p:txBody>
      </p:sp>
      <p:sp>
        <p:nvSpPr>
          <p:cNvPr id="3" name="Text Placeholder 2">
            <a:extLst>
              <a:ext uri="{FF2B5EF4-FFF2-40B4-BE49-F238E27FC236}">
                <a16:creationId xmlns:a16="http://schemas.microsoft.com/office/drawing/2014/main" id="{490AC2D5-B38B-0E15-01B3-74BA74C6542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Haga clic para editar los estilos de texto maestro</a:t>
            </a:r>
          </a:p>
          <a:p>
            <a:pPr lvl="1"/>
            <a:r>
              <a:rPr lang="en-US"/>
              <a:t>Segundo nivel</a:t>
            </a:r>
          </a:p>
          <a:p>
            <a:pPr lvl="2"/>
            <a:r>
              <a:rPr lang="en-US"/>
              <a:t>Tercer nivel</a:t>
            </a:r>
          </a:p>
          <a:p>
            <a:pPr lvl="3"/>
            <a:r>
              <a:rPr lang="en-US"/>
              <a:t>Cuarto nivel</a:t>
            </a:r>
          </a:p>
          <a:p>
            <a:pPr lvl="4"/>
            <a:r>
              <a:rPr lang="en-US"/>
              <a:t>Quinto nivel</a:t>
            </a:r>
            <a:endParaRPr lang="en-BE"/>
          </a:p>
        </p:txBody>
      </p:sp>
      <p:sp>
        <p:nvSpPr>
          <p:cNvPr id="4" name="Date Placeholder 3">
            <a:extLst>
              <a:ext uri="{FF2B5EF4-FFF2-40B4-BE49-F238E27FC236}">
                <a16:creationId xmlns:a16="http://schemas.microsoft.com/office/drawing/2014/main" id="{ECDEC45F-C2A6-AF8E-6B5B-C48AA9A8DED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1BA1899-ABB0-45E4-838C-188C38F86A1A}" type="datetimeFigureOut">
              <a:rPr lang="en-BE" smtClean="0"/>
              <a:t>05/04/2023</a:t>
            </a:fld>
            <a:endParaRPr lang="en-BE"/>
          </a:p>
        </p:txBody>
      </p:sp>
      <p:sp>
        <p:nvSpPr>
          <p:cNvPr id="5" name="Footer Placeholder 4">
            <a:extLst>
              <a:ext uri="{FF2B5EF4-FFF2-40B4-BE49-F238E27FC236}">
                <a16:creationId xmlns:a16="http://schemas.microsoft.com/office/drawing/2014/main" id="{28E0CC86-CA67-68FE-2BCA-225ADE65935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BE"/>
          </a:p>
        </p:txBody>
      </p:sp>
      <p:sp>
        <p:nvSpPr>
          <p:cNvPr id="6" name="Slide Number Placeholder 5">
            <a:extLst>
              <a:ext uri="{FF2B5EF4-FFF2-40B4-BE49-F238E27FC236}">
                <a16:creationId xmlns:a16="http://schemas.microsoft.com/office/drawing/2014/main" id="{6EA93CF2-01A3-6E33-B209-B4CA7741AF7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667999-7D23-46C6-9214-816DF7E2D513}" type="slidenum">
              <a:rPr lang="en-BE" smtClean="0"/>
              <a:t>‹#›</a:t>
            </a:fld>
            <a:endParaRPr lang="en-BE"/>
          </a:p>
        </p:txBody>
      </p:sp>
    </p:spTree>
    <p:extLst>
      <p:ext uri="{BB962C8B-B14F-4D97-AF65-F5344CB8AC3E}">
        <p14:creationId xmlns:p14="http://schemas.microsoft.com/office/powerpoint/2010/main" val="27282420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B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7.xml"/><Relationship Id="rId6" Type="http://schemas.openxmlformats.org/officeDocument/2006/relationships/image" Target="../media/image5.svg"/><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1.xml"/><Relationship Id="rId1" Type="http://schemas.openxmlformats.org/officeDocument/2006/relationships/slideLayout" Target="../slideLayouts/slideLayout14.xml"/><Relationship Id="rId4" Type="http://schemas.openxmlformats.org/officeDocument/2006/relationships/image" Target="../media/image9.svg"/></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3.xml"/><Relationship Id="rId1" Type="http://schemas.openxmlformats.org/officeDocument/2006/relationships/slideLayout" Target="../slideLayouts/slideLayout14.xml"/><Relationship Id="rId4" Type="http://schemas.openxmlformats.org/officeDocument/2006/relationships/image" Target="../media/image11.svg"/></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7.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18.xml"/><Relationship Id="rId1" Type="http://schemas.openxmlformats.org/officeDocument/2006/relationships/slideLayout" Target="../slideLayouts/slideLayout14.xml"/><Relationship Id="rId4" Type="http://schemas.openxmlformats.org/officeDocument/2006/relationships/image" Target="../media/image11.svg"/></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1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1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14.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7.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14.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14.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7.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14.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14.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14.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3.xml"/><Relationship Id="rId4" Type="http://schemas.openxmlformats.org/officeDocument/2006/relationships/image" Target="../media/image5.svg"/></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1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14.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14.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14.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14.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14.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4.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4.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4.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4.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4.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4.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4.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14.xml"/><Relationship Id="rId4" Type="http://schemas.openxmlformats.org/officeDocument/2006/relationships/image" Target="../media/image7.sv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237"/>
        <p:cNvGrpSpPr/>
        <p:nvPr/>
      </p:nvGrpSpPr>
      <p:grpSpPr>
        <a:xfrm>
          <a:off x="0" y="0"/>
          <a:ext cx="0" cy="0"/>
          <a:chOff x="0" y="0"/>
          <a:chExt cx="0" cy="0"/>
        </a:xfrm>
      </p:grpSpPr>
      <p:sp>
        <p:nvSpPr>
          <p:cNvPr id="4" name="TextBox 3">
            <a:extLst>
              <a:ext uri="{FF2B5EF4-FFF2-40B4-BE49-F238E27FC236}">
                <a16:creationId xmlns:a16="http://schemas.microsoft.com/office/drawing/2014/main" id="{F37399C2-BF67-9459-6D5B-82AB28390EE3}"/>
              </a:ext>
            </a:extLst>
          </p:cNvPr>
          <p:cNvSpPr txBox="1"/>
          <p:nvPr/>
        </p:nvSpPr>
        <p:spPr>
          <a:xfrm>
            <a:off x="851850" y="2124208"/>
            <a:ext cx="5140411" cy="1785104"/>
          </a:xfrm>
          <a:prstGeom prst="rect">
            <a:avLst/>
          </a:prstGeom>
          <a:noFill/>
        </p:spPr>
        <p:txBody>
          <a:bodyPr wrap="square" rtlCol="0">
            <a:spAutoFit/>
          </a:bodyPr>
          <a:lstStyle/>
          <a:p>
            <a:r>
              <a:rPr lang="es-ES_tradnl" sz="5400" b="1" dirty="0">
                <a:solidFill>
                  <a:schemeClr val="accent4"/>
                </a:solidFill>
                <a:latin typeface="Garamond" panose="02020404030301010803" pitchFamily="18" charset="0"/>
              </a:rPr>
              <a:t>Cierre del caso</a:t>
            </a:r>
          </a:p>
          <a:p>
            <a:endParaRPr lang="es-ES_tradnl" sz="2800" b="1" spc="300" dirty="0">
              <a:solidFill>
                <a:schemeClr val="accent4"/>
              </a:solidFill>
              <a:latin typeface="Garamond" panose="02020404030301010803" pitchFamily="18" charset="0"/>
            </a:endParaRPr>
          </a:p>
          <a:p>
            <a:r>
              <a:rPr lang="es-ES_tradnl" sz="2800" b="1" spc="300" dirty="0">
                <a:solidFill>
                  <a:schemeClr val="accent4"/>
                </a:solidFill>
                <a:latin typeface="Garamond" panose="02020404030301010803" pitchFamily="18" charset="0"/>
              </a:rPr>
              <a:t>NIVEL 1 MÓDULO 11</a:t>
            </a:r>
          </a:p>
        </p:txBody>
      </p:sp>
      <p:pic>
        <p:nvPicPr>
          <p:cNvPr id="5" name="Picture 4" descr="Logo&#10;&#10;Description automatically generated">
            <a:extLst>
              <a:ext uri="{FF2B5EF4-FFF2-40B4-BE49-F238E27FC236}">
                <a16:creationId xmlns:a16="http://schemas.microsoft.com/office/drawing/2014/main" id="{FBB782F1-EE04-6D9B-8814-64D2C50725C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983079" y="4449460"/>
            <a:ext cx="2405008" cy="923462"/>
          </a:xfrm>
          <a:prstGeom prst="rect">
            <a:avLst/>
          </a:prstGeom>
        </p:spPr>
      </p:pic>
      <p:pic>
        <p:nvPicPr>
          <p:cNvPr id="6" name="Picture 5" descr="Text&#10;&#10;Description automatically generated">
            <a:extLst>
              <a:ext uri="{FF2B5EF4-FFF2-40B4-BE49-F238E27FC236}">
                <a16:creationId xmlns:a16="http://schemas.microsoft.com/office/drawing/2014/main" id="{05521F1F-0DDE-68F2-2CB3-B40C6D0648D0}"/>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764892" y="4551101"/>
            <a:ext cx="2405009" cy="685884"/>
          </a:xfrm>
          <a:prstGeom prst="rect">
            <a:avLst/>
          </a:prstGeom>
        </p:spPr>
      </p:pic>
      <p:sp>
        <p:nvSpPr>
          <p:cNvPr id="7" name="Hexagon 6">
            <a:extLst>
              <a:ext uri="{FF2B5EF4-FFF2-40B4-BE49-F238E27FC236}">
                <a16:creationId xmlns:a16="http://schemas.microsoft.com/office/drawing/2014/main" id="{B0462DF5-6E31-F20C-DA06-2F3262D77E88}"/>
              </a:ext>
            </a:extLst>
          </p:cNvPr>
          <p:cNvSpPr/>
          <p:nvPr/>
        </p:nvSpPr>
        <p:spPr>
          <a:xfrm rot="1782986">
            <a:off x="6571009" y="1549359"/>
            <a:ext cx="4536237" cy="3910539"/>
          </a:xfrm>
          <a:prstGeom prst="hexagon">
            <a:avLst>
              <a:gd name="adj" fmla="val 28965"/>
              <a:gd name="vf" fmla="val 115470"/>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sz="1200" dirty="0"/>
          </a:p>
        </p:txBody>
      </p:sp>
      <p:pic>
        <p:nvPicPr>
          <p:cNvPr id="3" name="Graphic 2" descr="Lock with solid fill">
            <a:extLst>
              <a:ext uri="{FF2B5EF4-FFF2-40B4-BE49-F238E27FC236}">
                <a16:creationId xmlns:a16="http://schemas.microsoft.com/office/drawing/2014/main" id="{E9970ADC-540E-B466-E8A4-74C3B9021373}"/>
              </a:ext>
            </a:extLst>
          </p:cNvPr>
          <p:cNvPicPr>
            <a:picLocks noChangeAspect="1"/>
          </p:cNvPicPr>
          <p:nvPr/>
        </p:nvPicPr>
        <p:blipFill>
          <a:blip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p:blipFill>
        <p:spPr>
          <a:xfrm>
            <a:off x="7452717" y="1875431"/>
            <a:ext cx="2958854" cy="2958854"/>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120A06-D2CE-9F4F-4EB2-3B4FFE1C42C2}"/>
              </a:ext>
            </a:extLst>
          </p:cNvPr>
          <p:cNvSpPr>
            <a:spLocks noGrp="1"/>
          </p:cNvSpPr>
          <p:nvPr>
            <p:ph type="title"/>
          </p:nvPr>
        </p:nvSpPr>
        <p:spPr/>
        <p:txBody>
          <a:bodyPr/>
          <a:lstStyle/>
          <a:p>
            <a:r>
              <a:rPr lang="es-ES_tradnl">
                <a:latin typeface="Arial" panose="020B0604020202020204" pitchFamily="34" charset="0"/>
                <a:cs typeface="Arial" panose="020B0604020202020204" pitchFamily="34" charset="0"/>
              </a:rPr>
              <a:t>Actividad en parejas</a:t>
            </a:r>
          </a:p>
        </p:txBody>
      </p:sp>
      <p:sp>
        <p:nvSpPr>
          <p:cNvPr id="4" name="Rectangle 3">
            <a:extLst>
              <a:ext uri="{FF2B5EF4-FFF2-40B4-BE49-F238E27FC236}">
                <a16:creationId xmlns:a16="http://schemas.microsoft.com/office/drawing/2014/main" id="{4D93D22D-FB97-0F71-EDA9-70C82D549C62}"/>
              </a:ext>
            </a:extLst>
          </p:cNvPr>
          <p:cNvSpPr/>
          <p:nvPr/>
        </p:nvSpPr>
        <p:spPr>
          <a:xfrm>
            <a:off x="5320203" y="1567484"/>
            <a:ext cx="5754114" cy="456329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s-ES_tradnl" sz="4800" b="1" dirty="0">
                <a:solidFill>
                  <a:schemeClr val="tx1"/>
                </a:solidFill>
                <a:latin typeface="Arial" panose="020B0604020202020204" pitchFamily="34" charset="0"/>
                <a:ea typeface="Calibri" panose="020F0502020204030204" pitchFamily="34" charset="0"/>
                <a:cs typeface="Arial" panose="020B0604020202020204" pitchFamily="34" charset="0"/>
              </a:rPr>
              <a:t>¿Por qué y cuándo se debe cerrar un caso? </a:t>
            </a:r>
          </a:p>
        </p:txBody>
      </p:sp>
      <p:grpSp>
        <p:nvGrpSpPr>
          <p:cNvPr id="10" name="Group 9">
            <a:extLst>
              <a:ext uri="{FF2B5EF4-FFF2-40B4-BE49-F238E27FC236}">
                <a16:creationId xmlns:a16="http://schemas.microsoft.com/office/drawing/2014/main" id="{910670E7-995B-F91D-E8F8-61F87F0CBEB9}"/>
              </a:ext>
            </a:extLst>
          </p:cNvPr>
          <p:cNvGrpSpPr/>
          <p:nvPr/>
        </p:nvGrpSpPr>
        <p:grpSpPr>
          <a:xfrm>
            <a:off x="1117683" y="2194390"/>
            <a:ext cx="3415887" cy="2678824"/>
            <a:chOff x="1117683" y="2194390"/>
            <a:chExt cx="3415887" cy="2678824"/>
          </a:xfrm>
        </p:grpSpPr>
        <p:sp>
          <p:nvSpPr>
            <p:cNvPr id="7" name="Speech Bubble: Rectangle with Corners Rounded 6">
              <a:extLst>
                <a:ext uri="{FF2B5EF4-FFF2-40B4-BE49-F238E27FC236}">
                  <a16:creationId xmlns:a16="http://schemas.microsoft.com/office/drawing/2014/main" id="{C09D03BA-A93A-5802-5CA1-52375EC20664}"/>
                </a:ext>
              </a:extLst>
            </p:cNvPr>
            <p:cNvSpPr/>
            <p:nvPr/>
          </p:nvSpPr>
          <p:spPr>
            <a:xfrm>
              <a:off x="1117683" y="2194390"/>
              <a:ext cx="1792248" cy="1200806"/>
            </a:xfrm>
            <a:prstGeom prst="wedgeRoundRectCallout">
              <a:avLst>
                <a:gd name="adj1" fmla="val 19938"/>
                <a:gd name="adj2" fmla="val 69216"/>
                <a:gd name="adj3" fmla="val 16667"/>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8" name="Speech Bubble: Rectangle with Corners Rounded 7">
              <a:extLst>
                <a:ext uri="{FF2B5EF4-FFF2-40B4-BE49-F238E27FC236}">
                  <a16:creationId xmlns:a16="http://schemas.microsoft.com/office/drawing/2014/main" id="{2DA1C411-FD3C-CFB4-E6B8-E6001EAE6D96}"/>
                </a:ext>
              </a:extLst>
            </p:cNvPr>
            <p:cNvSpPr/>
            <p:nvPr/>
          </p:nvSpPr>
          <p:spPr>
            <a:xfrm>
              <a:off x="3240911" y="3671195"/>
              <a:ext cx="1292659" cy="866081"/>
            </a:xfrm>
            <a:prstGeom prst="wedgeRoundRectCallout">
              <a:avLst>
                <a:gd name="adj1" fmla="val -20501"/>
                <a:gd name="adj2" fmla="val 64241"/>
                <a:gd name="adj3" fmla="val 16667"/>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9" name="Speech Bubble: Rectangle with Corners Rounded 8">
              <a:extLst>
                <a:ext uri="{FF2B5EF4-FFF2-40B4-BE49-F238E27FC236}">
                  <a16:creationId xmlns:a16="http://schemas.microsoft.com/office/drawing/2014/main" id="{19B5C023-DA0A-0764-DF3C-AFA3DB2259D9}"/>
                </a:ext>
              </a:extLst>
            </p:cNvPr>
            <p:cNvSpPr/>
            <p:nvPr/>
          </p:nvSpPr>
          <p:spPr>
            <a:xfrm>
              <a:off x="1747778" y="4229639"/>
              <a:ext cx="1097717" cy="643575"/>
            </a:xfrm>
            <a:prstGeom prst="wedgeRoundRectCallout">
              <a:avLst>
                <a:gd name="adj1" fmla="val -20501"/>
                <a:gd name="adj2" fmla="val 84025"/>
                <a:gd name="adj3" fmla="val 16667"/>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grpSp>
        <p:nvGrpSpPr>
          <p:cNvPr id="15" name="Group 14">
            <a:extLst>
              <a:ext uri="{FF2B5EF4-FFF2-40B4-BE49-F238E27FC236}">
                <a16:creationId xmlns:a16="http://schemas.microsoft.com/office/drawing/2014/main" id="{6BFB9125-98BA-22C3-7AF6-8F7A0A406C7D}"/>
              </a:ext>
            </a:extLst>
          </p:cNvPr>
          <p:cNvGrpSpPr/>
          <p:nvPr/>
        </p:nvGrpSpPr>
        <p:grpSpPr>
          <a:xfrm>
            <a:off x="10288771" y="303551"/>
            <a:ext cx="1587872" cy="1368854"/>
            <a:chOff x="10288771" y="303551"/>
            <a:chExt cx="1587872" cy="1368854"/>
          </a:xfrm>
        </p:grpSpPr>
        <p:sp>
          <p:nvSpPr>
            <p:cNvPr id="3" name="Google Shape;501;p15">
              <a:extLst>
                <a:ext uri="{FF2B5EF4-FFF2-40B4-BE49-F238E27FC236}">
                  <a16:creationId xmlns:a16="http://schemas.microsoft.com/office/drawing/2014/main" id="{320E4AE3-E1E6-B70E-7FE1-C4FAA8532212}"/>
                </a:ext>
              </a:extLst>
            </p:cNvPr>
            <p:cNvSpPr/>
            <p:nvPr/>
          </p:nvSpPr>
          <p:spPr>
            <a:xfrm rot="1782986">
              <a:off x="10288771" y="303551"/>
              <a:ext cx="1587872" cy="1368854"/>
            </a:xfrm>
            <a:prstGeom prst="hexagon">
              <a:avLst>
                <a:gd name="adj" fmla="val 28965"/>
                <a:gd name="vf" fmla="val 115470"/>
              </a:avLst>
            </a:prstGeom>
            <a:solidFill>
              <a:schemeClr val="lt1"/>
            </a:solidFill>
            <a:ln w="12700" cap="flat" cmpd="sng">
              <a:solidFill>
                <a:srgbClr val="9BD3F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grpSp>
          <p:nvGrpSpPr>
            <p:cNvPr id="5" name="Google Shape;502;p15">
              <a:extLst>
                <a:ext uri="{FF2B5EF4-FFF2-40B4-BE49-F238E27FC236}">
                  <a16:creationId xmlns:a16="http://schemas.microsoft.com/office/drawing/2014/main" id="{FC0466E3-9733-BB09-292B-8127C4C8188E}"/>
                </a:ext>
              </a:extLst>
            </p:cNvPr>
            <p:cNvGrpSpPr/>
            <p:nvPr/>
          </p:nvGrpSpPr>
          <p:grpSpPr>
            <a:xfrm>
              <a:off x="10681558" y="728782"/>
              <a:ext cx="562136" cy="634675"/>
              <a:chOff x="760175" y="830142"/>
              <a:chExt cx="867619" cy="979579"/>
            </a:xfrm>
          </p:grpSpPr>
          <p:sp>
            <p:nvSpPr>
              <p:cNvPr id="6" name="Google Shape;503;p15">
                <a:extLst>
                  <a:ext uri="{FF2B5EF4-FFF2-40B4-BE49-F238E27FC236}">
                    <a16:creationId xmlns:a16="http://schemas.microsoft.com/office/drawing/2014/main" id="{35D1971D-7468-D487-E019-34A31679EBFA}"/>
                  </a:ext>
                </a:extLst>
              </p:cNvPr>
              <p:cNvSpPr/>
              <p:nvPr/>
            </p:nvSpPr>
            <p:spPr>
              <a:xfrm>
                <a:off x="864636" y="830142"/>
                <a:ext cx="763158" cy="979577"/>
              </a:xfrm>
              <a:prstGeom prst="rect">
                <a:avLst/>
              </a:prstGeom>
              <a:solidFill>
                <a:schemeClr val="accent4"/>
              </a:solidFill>
              <a:ln>
                <a:noFill/>
              </a:ln>
            </p:spPr>
            <p:txBody>
              <a:bodyPr spcFirstLastPara="1" wrap="none" lIns="91425" tIns="45700" rIns="91425" bIns="45700" anchor="ctr" anchorCtr="0">
                <a:noAutofit/>
              </a:bodyPr>
              <a:lstStyle/>
              <a:p>
                <a:pPr marL="0" marR="0" lvl="0" indent="0" algn="ctr" rtl="0">
                  <a:spcBef>
                    <a:spcPts val="0"/>
                  </a:spcBef>
                  <a:spcAft>
                    <a:spcPts val="0"/>
                  </a:spcAft>
                  <a:buNone/>
                </a:pPr>
                <a:r>
                  <a:rPr lang="es-ES_tradnl" sz="1600" b="1">
                    <a:solidFill>
                      <a:schemeClr val="lt1"/>
                    </a:solidFill>
                    <a:latin typeface="Arial" panose="020B0604020202020204" pitchFamily="34" charset="0"/>
                    <a:ea typeface="Calibri"/>
                    <a:cs typeface="Arial" panose="020B0604020202020204" pitchFamily="34" charset="0"/>
                    <a:sym typeface="Calibri"/>
                  </a:rPr>
                  <a:t>186</a:t>
                </a:r>
                <a:endParaRPr lang="es-ES_tradnl">
                  <a:latin typeface="Arial" panose="020B0604020202020204" pitchFamily="34" charset="0"/>
                  <a:cs typeface="Arial" panose="020B0604020202020204" pitchFamily="34" charset="0"/>
                </a:endParaRPr>
              </a:p>
            </p:txBody>
          </p:sp>
          <p:sp>
            <p:nvSpPr>
              <p:cNvPr id="11" name="Google Shape;504;p15">
                <a:extLst>
                  <a:ext uri="{FF2B5EF4-FFF2-40B4-BE49-F238E27FC236}">
                    <a16:creationId xmlns:a16="http://schemas.microsoft.com/office/drawing/2014/main" id="{0D0BA9B2-FD9A-2523-6EE4-829C9C768DD7}"/>
                  </a:ext>
                </a:extLst>
              </p:cNvPr>
              <p:cNvSpPr/>
              <p:nvPr/>
            </p:nvSpPr>
            <p:spPr>
              <a:xfrm>
                <a:off x="760175" y="830144"/>
                <a:ext cx="149292" cy="979577"/>
              </a:xfrm>
              <a:prstGeom prst="rect">
                <a:avLst/>
              </a:prstGeom>
              <a:solidFill>
                <a:srgbClr val="15699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grpSp>
        <p:grpSp>
          <p:nvGrpSpPr>
            <p:cNvPr id="12" name="Google Shape;505;p15">
              <a:extLst>
                <a:ext uri="{FF2B5EF4-FFF2-40B4-BE49-F238E27FC236}">
                  <a16:creationId xmlns:a16="http://schemas.microsoft.com/office/drawing/2014/main" id="{1AF4BBD5-8C19-DB82-2655-03FF78EA3D6A}"/>
                </a:ext>
              </a:extLst>
            </p:cNvPr>
            <p:cNvGrpSpPr/>
            <p:nvPr/>
          </p:nvGrpSpPr>
          <p:grpSpPr>
            <a:xfrm>
              <a:off x="11353800" y="728782"/>
              <a:ext cx="182192" cy="634674"/>
              <a:chOff x="2121762" y="2323619"/>
              <a:chExt cx="200378" cy="825210"/>
            </a:xfrm>
          </p:grpSpPr>
          <p:sp>
            <p:nvSpPr>
              <p:cNvPr id="13" name="Google Shape;506;p15">
                <a:extLst>
                  <a:ext uri="{FF2B5EF4-FFF2-40B4-BE49-F238E27FC236}">
                    <a16:creationId xmlns:a16="http://schemas.microsoft.com/office/drawing/2014/main" id="{2BC654D1-E964-3C68-6B9B-F7453AA0998E}"/>
                  </a:ext>
                </a:extLst>
              </p:cNvPr>
              <p:cNvSpPr/>
              <p:nvPr/>
            </p:nvSpPr>
            <p:spPr>
              <a:xfrm>
                <a:off x="2121763" y="2323619"/>
                <a:ext cx="200377" cy="172739"/>
              </a:xfrm>
              <a:prstGeom prst="triangle">
                <a:avLst>
                  <a:gd name="adj" fmla="val 50000"/>
                </a:avLst>
              </a:prstGeom>
              <a:solidFill>
                <a:srgbClr val="15699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sp>
            <p:nvSpPr>
              <p:cNvPr id="14" name="Google Shape;507;p15">
                <a:extLst>
                  <a:ext uri="{FF2B5EF4-FFF2-40B4-BE49-F238E27FC236}">
                    <a16:creationId xmlns:a16="http://schemas.microsoft.com/office/drawing/2014/main" id="{D7C9C256-3A36-13E4-2D59-9F5F639A0CDB}"/>
                  </a:ext>
                </a:extLst>
              </p:cNvPr>
              <p:cNvSpPr/>
              <p:nvPr/>
            </p:nvSpPr>
            <p:spPr>
              <a:xfrm>
                <a:off x="2121762" y="2496169"/>
                <a:ext cx="200377" cy="652660"/>
              </a:xfrm>
              <a:prstGeom prst="rect">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grpSp>
      </p:grpSp>
    </p:spTree>
    <p:extLst>
      <p:ext uri="{BB962C8B-B14F-4D97-AF65-F5344CB8AC3E}">
        <p14:creationId xmlns:p14="http://schemas.microsoft.com/office/powerpoint/2010/main" val="324673253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479"/>
        <p:cNvGrpSpPr/>
        <p:nvPr/>
      </p:nvGrpSpPr>
      <p:grpSpPr>
        <a:xfrm>
          <a:off x="0" y="0"/>
          <a:ext cx="0" cy="0"/>
          <a:chOff x="0" y="0"/>
          <a:chExt cx="0" cy="0"/>
        </a:xfrm>
      </p:grpSpPr>
      <p:sp>
        <p:nvSpPr>
          <p:cNvPr id="480" name="Google Shape;480;p13"/>
          <p:cNvSpPr txBox="1">
            <a:spLocks noGrp="1"/>
          </p:cNvSpPr>
          <p:nvPr>
            <p:ph type="title"/>
          </p:nvPr>
        </p:nvSpPr>
        <p:spPr/>
        <p:txBody>
          <a:bodyPr>
            <a:normAutofit fontScale="90000"/>
          </a:bodyPr>
          <a:lstStyle/>
          <a:p>
            <a:r>
              <a:rPr lang="es-ES_tradnl"/>
              <a:t>¿Cuándo deja de ser necesario ofrecer servicios de gestión de casos?</a:t>
            </a:r>
          </a:p>
        </p:txBody>
      </p:sp>
      <p:sp>
        <p:nvSpPr>
          <p:cNvPr id="8" name="TextBox 7">
            <a:extLst>
              <a:ext uri="{FF2B5EF4-FFF2-40B4-BE49-F238E27FC236}">
                <a16:creationId xmlns:a16="http://schemas.microsoft.com/office/drawing/2014/main" id="{D9D17F74-F75F-FABB-3BDF-310BA04C020C}"/>
              </a:ext>
            </a:extLst>
          </p:cNvPr>
          <p:cNvSpPr txBox="1"/>
          <p:nvPr/>
        </p:nvSpPr>
        <p:spPr>
          <a:xfrm>
            <a:off x="1025979" y="4244653"/>
            <a:ext cx="2703936" cy="1714957"/>
          </a:xfrm>
          <a:prstGeom prst="rect">
            <a:avLst/>
          </a:prstGeom>
          <a:noFill/>
        </p:spPr>
        <p:txBody>
          <a:bodyPr wrap="square">
            <a:spAutoFit/>
          </a:bodyPr>
          <a:lstStyle/>
          <a:p>
            <a:pPr marL="0" marR="0" lvl="1" algn="ctr">
              <a:lnSpc>
                <a:spcPct val="107000"/>
              </a:lnSpc>
              <a:spcBef>
                <a:spcPts val="0"/>
              </a:spcBef>
              <a:spcAft>
                <a:spcPts val="0"/>
              </a:spcAft>
              <a:buClr>
                <a:schemeClr val="dk1"/>
              </a:buClr>
              <a:buSzPts val="2800"/>
            </a:pPr>
            <a:r>
              <a:rPr lang="es-ES_tradnl" sz="2000">
                <a:solidFill>
                  <a:schemeClr val="dk1"/>
                </a:solidFill>
                <a:latin typeface="Arial" panose="020B0604020202020204" pitchFamily="34" charset="0"/>
                <a:cs typeface="Arial" panose="020B0604020202020204" pitchFamily="34" charset="0"/>
                <a:sym typeface="Arial"/>
              </a:rPr>
              <a:t>Cuando se han cumplido los objetivos del menor y la familia, tal como se proyectó en el plan del caso</a:t>
            </a:r>
            <a:endParaRPr lang="es-ES_tradnl" sz="2000">
              <a:solidFill>
                <a:schemeClr val="dk1"/>
              </a:solidFill>
              <a:latin typeface="Arial" panose="020B0604020202020204" pitchFamily="34" charset="0"/>
              <a:cs typeface="Arial" panose="020B0604020202020204" pitchFamily="34" charset="0"/>
            </a:endParaRPr>
          </a:p>
        </p:txBody>
      </p:sp>
      <p:sp>
        <p:nvSpPr>
          <p:cNvPr id="9" name="TextBox 8">
            <a:extLst>
              <a:ext uri="{FF2B5EF4-FFF2-40B4-BE49-F238E27FC236}">
                <a16:creationId xmlns:a16="http://schemas.microsoft.com/office/drawing/2014/main" id="{800CFBBD-B260-3284-6424-768092B3F5C3}"/>
              </a:ext>
            </a:extLst>
          </p:cNvPr>
          <p:cNvSpPr txBox="1"/>
          <p:nvPr/>
        </p:nvSpPr>
        <p:spPr>
          <a:xfrm>
            <a:off x="4074918" y="2572149"/>
            <a:ext cx="526472" cy="938719"/>
          </a:xfrm>
          <a:prstGeom prst="rect">
            <a:avLst/>
          </a:prstGeom>
          <a:noFill/>
        </p:spPr>
        <p:txBody>
          <a:bodyPr wrap="square" rtlCol="0">
            <a:spAutoFit/>
          </a:bodyPr>
          <a:lstStyle/>
          <a:p>
            <a:pPr algn="ctr"/>
            <a:r>
              <a:rPr lang="es-ES_tradnl" sz="5500" b="1">
                <a:solidFill>
                  <a:schemeClr val="accent4"/>
                </a:solidFill>
                <a:latin typeface="Arial" panose="020B0604020202020204" pitchFamily="34" charset="0"/>
                <a:cs typeface="Arial" panose="020B0604020202020204" pitchFamily="34" charset="0"/>
              </a:rPr>
              <a:t>+</a:t>
            </a:r>
          </a:p>
        </p:txBody>
      </p:sp>
      <p:grpSp>
        <p:nvGrpSpPr>
          <p:cNvPr id="11" name="Group 10">
            <a:extLst>
              <a:ext uri="{FF2B5EF4-FFF2-40B4-BE49-F238E27FC236}">
                <a16:creationId xmlns:a16="http://schemas.microsoft.com/office/drawing/2014/main" id="{016E485D-E677-4B13-9177-602A82A3B26F}"/>
              </a:ext>
            </a:extLst>
          </p:cNvPr>
          <p:cNvGrpSpPr/>
          <p:nvPr/>
        </p:nvGrpSpPr>
        <p:grpSpPr>
          <a:xfrm>
            <a:off x="5285575" y="2059969"/>
            <a:ext cx="1942885" cy="1735961"/>
            <a:chOff x="4416926" y="1952645"/>
            <a:chExt cx="1178615" cy="1015047"/>
          </a:xfrm>
        </p:grpSpPr>
        <p:sp>
          <p:nvSpPr>
            <p:cNvPr id="12" name="Rectangle: Rounded Corners 11">
              <a:extLst>
                <a:ext uri="{FF2B5EF4-FFF2-40B4-BE49-F238E27FC236}">
                  <a16:creationId xmlns:a16="http://schemas.microsoft.com/office/drawing/2014/main" id="{51921E75-9DE7-546E-7E4D-63CCDE9DFD26}"/>
                </a:ext>
              </a:extLst>
            </p:cNvPr>
            <p:cNvSpPr/>
            <p:nvPr/>
          </p:nvSpPr>
          <p:spPr>
            <a:xfrm rot="20570022">
              <a:off x="4447704" y="2313235"/>
              <a:ext cx="155800" cy="509954"/>
            </a:xfrm>
            <a:prstGeom prst="roundRect">
              <a:avLst>
                <a:gd name="adj" fmla="val 50000"/>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13" name="Rectangle: Rounded Corners 12">
              <a:extLst>
                <a:ext uri="{FF2B5EF4-FFF2-40B4-BE49-F238E27FC236}">
                  <a16:creationId xmlns:a16="http://schemas.microsoft.com/office/drawing/2014/main" id="{82C670CE-F1B6-A837-BD52-06F473D0D8B3}"/>
                </a:ext>
              </a:extLst>
            </p:cNvPr>
            <p:cNvSpPr/>
            <p:nvPr/>
          </p:nvSpPr>
          <p:spPr>
            <a:xfrm rot="734835">
              <a:off x="4416926" y="2065608"/>
              <a:ext cx="152465" cy="385897"/>
            </a:xfrm>
            <a:prstGeom prst="roundRect">
              <a:avLst>
                <a:gd name="adj" fmla="val 50000"/>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14" name="Rectangle: Rounded Corners 13">
              <a:extLst>
                <a:ext uri="{FF2B5EF4-FFF2-40B4-BE49-F238E27FC236}">
                  <a16:creationId xmlns:a16="http://schemas.microsoft.com/office/drawing/2014/main" id="{695ADEB8-C2AD-4610-C0ED-DD3851A70896}"/>
                </a:ext>
              </a:extLst>
            </p:cNvPr>
            <p:cNvSpPr/>
            <p:nvPr/>
          </p:nvSpPr>
          <p:spPr>
            <a:xfrm rot="21032989">
              <a:off x="4615614" y="2373582"/>
              <a:ext cx="149730" cy="358638"/>
            </a:xfrm>
            <a:prstGeom prst="roundRect">
              <a:avLst>
                <a:gd name="adj" fmla="val 50000"/>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15" name="Flowchart: Manual Input 14">
              <a:extLst>
                <a:ext uri="{FF2B5EF4-FFF2-40B4-BE49-F238E27FC236}">
                  <a16:creationId xmlns:a16="http://schemas.microsoft.com/office/drawing/2014/main" id="{80127F5C-DDB7-043A-F2FF-D702F0EB179E}"/>
                </a:ext>
              </a:extLst>
            </p:cNvPr>
            <p:cNvSpPr/>
            <p:nvPr/>
          </p:nvSpPr>
          <p:spPr>
            <a:xfrm rot="4370022" flipH="1">
              <a:off x="4566067" y="2612552"/>
              <a:ext cx="197560" cy="305529"/>
            </a:xfrm>
            <a:prstGeom prst="flowChartManualInpu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16" name="Rectangle: Rounded Corners 15">
              <a:extLst>
                <a:ext uri="{FF2B5EF4-FFF2-40B4-BE49-F238E27FC236}">
                  <a16:creationId xmlns:a16="http://schemas.microsoft.com/office/drawing/2014/main" id="{B1D34C3F-8FD0-7E15-91D6-C05E79FFA9D7}"/>
                </a:ext>
              </a:extLst>
            </p:cNvPr>
            <p:cNvSpPr/>
            <p:nvPr/>
          </p:nvSpPr>
          <p:spPr>
            <a:xfrm rot="1076057" flipH="1">
              <a:off x="5400700" y="2349090"/>
              <a:ext cx="161053" cy="509954"/>
            </a:xfrm>
            <a:prstGeom prst="roundRect">
              <a:avLst>
                <a:gd name="adj" fmla="val 50000"/>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17" name="Rectangle: Rounded Corners 16">
              <a:extLst>
                <a:ext uri="{FF2B5EF4-FFF2-40B4-BE49-F238E27FC236}">
                  <a16:creationId xmlns:a16="http://schemas.microsoft.com/office/drawing/2014/main" id="{A9E3AA02-B74F-9C92-BB5E-52B6ADB926F2}"/>
                </a:ext>
              </a:extLst>
            </p:cNvPr>
            <p:cNvSpPr/>
            <p:nvPr/>
          </p:nvSpPr>
          <p:spPr>
            <a:xfrm rot="20911244" flipH="1">
              <a:off x="5437935" y="2101053"/>
              <a:ext cx="157606" cy="398280"/>
            </a:xfrm>
            <a:prstGeom prst="roundRect">
              <a:avLst>
                <a:gd name="adj" fmla="val 50000"/>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18" name="Rectangle: Rounded Corners 17">
              <a:extLst>
                <a:ext uri="{FF2B5EF4-FFF2-40B4-BE49-F238E27FC236}">
                  <a16:creationId xmlns:a16="http://schemas.microsoft.com/office/drawing/2014/main" id="{FB9D4A09-8F52-F6EE-F20A-F19CE2766CAC}"/>
                </a:ext>
              </a:extLst>
            </p:cNvPr>
            <p:cNvSpPr/>
            <p:nvPr/>
          </p:nvSpPr>
          <p:spPr>
            <a:xfrm rot="613090" flipH="1">
              <a:off x="5233983" y="2403167"/>
              <a:ext cx="154779" cy="358638"/>
            </a:xfrm>
            <a:prstGeom prst="roundRect">
              <a:avLst>
                <a:gd name="adj" fmla="val 50000"/>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19" name="Flowchart: Manual Input 18">
              <a:extLst>
                <a:ext uri="{FF2B5EF4-FFF2-40B4-BE49-F238E27FC236}">
                  <a16:creationId xmlns:a16="http://schemas.microsoft.com/office/drawing/2014/main" id="{BD6BBDD4-C804-84FF-E756-95771CCF5B91}"/>
                </a:ext>
              </a:extLst>
            </p:cNvPr>
            <p:cNvSpPr/>
            <p:nvPr/>
          </p:nvSpPr>
          <p:spPr>
            <a:xfrm rot="17276057">
              <a:off x="5238172" y="2640595"/>
              <a:ext cx="197560" cy="315831"/>
            </a:xfrm>
            <a:prstGeom prst="flowChartManualInpu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20" name="Round Same Side Corner Rectangle 21">
              <a:extLst>
                <a:ext uri="{FF2B5EF4-FFF2-40B4-BE49-F238E27FC236}">
                  <a16:creationId xmlns:a16="http://schemas.microsoft.com/office/drawing/2014/main" id="{DE7B64F9-7AAE-CA55-AC01-7B47B36D72B7}"/>
                </a:ext>
              </a:extLst>
            </p:cNvPr>
            <p:cNvSpPr/>
            <p:nvPr/>
          </p:nvSpPr>
          <p:spPr>
            <a:xfrm>
              <a:off x="4880503" y="2250894"/>
              <a:ext cx="251673" cy="267545"/>
            </a:xfrm>
            <a:prstGeom prst="round2SameRect">
              <a:avLst>
                <a:gd name="adj1" fmla="val 50000"/>
                <a:gd name="adj2" fmla="val 0"/>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21" name="Oval 20">
              <a:extLst>
                <a:ext uri="{FF2B5EF4-FFF2-40B4-BE49-F238E27FC236}">
                  <a16:creationId xmlns:a16="http://schemas.microsoft.com/office/drawing/2014/main" id="{4788E22E-6CCB-CEB9-80CC-F4E6910D9FAA}"/>
                </a:ext>
              </a:extLst>
            </p:cNvPr>
            <p:cNvSpPr/>
            <p:nvPr/>
          </p:nvSpPr>
          <p:spPr>
            <a:xfrm>
              <a:off x="4878636" y="1952645"/>
              <a:ext cx="254533" cy="254533"/>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22" name="Rectangle 21">
              <a:extLst>
                <a:ext uri="{FF2B5EF4-FFF2-40B4-BE49-F238E27FC236}">
                  <a16:creationId xmlns:a16="http://schemas.microsoft.com/office/drawing/2014/main" id="{CD58700E-C1A5-7E61-555D-4C4E9D06D1E0}"/>
                </a:ext>
              </a:extLst>
            </p:cNvPr>
            <p:cNvSpPr/>
            <p:nvPr/>
          </p:nvSpPr>
          <p:spPr>
            <a:xfrm>
              <a:off x="4538838" y="2765316"/>
              <a:ext cx="241922" cy="202376"/>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23" name="Rectangle 22">
              <a:extLst>
                <a:ext uri="{FF2B5EF4-FFF2-40B4-BE49-F238E27FC236}">
                  <a16:creationId xmlns:a16="http://schemas.microsoft.com/office/drawing/2014/main" id="{A197F7E3-BE09-30F2-AC96-23DD5440819F}"/>
                </a:ext>
              </a:extLst>
            </p:cNvPr>
            <p:cNvSpPr/>
            <p:nvPr/>
          </p:nvSpPr>
          <p:spPr>
            <a:xfrm>
              <a:off x="5217172" y="2765316"/>
              <a:ext cx="241922" cy="202376"/>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sp>
        <p:nvSpPr>
          <p:cNvPr id="29" name="TextBox 28">
            <a:extLst>
              <a:ext uri="{FF2B5EF4-FFF2-40B4-BE49-F238E27FC236}">
                <a16:creationId xmlns:a16="http://schemas.microsoft.com/office/drawing/2014/main" id="{2FED4B10-DC86-2DFD-6FD9-07ECFB6EA2A6}"/>
              </a:ext>
            </a:extLst>
          </p:cNvPr>
          <p:cNvSpPr txBox="1"/>
          <p:nvPr/>
        </p:nvSpPr>
        <p:spPr>
          <a:xfrm>
            <a:off x="8993636" y="1227647"/>
            <a:ext cx="1393181" cy="6247864"/>
          </a:xfrm>
          <a:prstGeom prst="rect">
            <a:avLst/>
          </a:prstGeom>
          <a:noFill/>
        </p:spPr>
        <p:txBody>
          <a:bodyPr wrap="square">
            <a:spAutoFit/>
          </a:bodyPr>
          <a:lstStyle/>
          <a:p>
            <a:pPr algn="ctr"/>
            <a:r>
              <a:rPr lang="es-ES_tradnl" sz="20000" b="1">
                <a:solidFill>
                  <a:schemeClr val="accent4"/>
                </a:solidFill>
                <a:latin typeface="Britannic Bold" panose="020B0903060703020204" pitchFamily="34" charset="0"/>
                <a:cs typeface="Arial" panose="020B0604020202020204" pitchFamily="34" charset="0"/>
              </a:rPr>
              <a:t>¡!</a:t>
            </a:r>
            <a:endParaRPr lang="es-ES_tradnl" sz="20000">
              <a:solidFill>
                <a:schemeClr val="accent4"/>
              </a:solidFill>
              <a:latin typeface="Britannic Bold" panose="020B0903060703020204" pitchFamily="34" charset="0"/>
              <a:cs typeface="Arial" panose="020B0604020202020204" pitchFamily="34" charset="0"/>
            </a:endParaRPr>
          </a:p>
        </p:txBody>
      </p:sp>
      <p:pic>
        <p:nvPicPr>
          <p:cNvPr id="27" name="Graphic 26" descr="Close with solid fill">
            <a:extLst>
              <a:ext uri="{FF2B5EF4-FFF2-40B4-BE49-F238E27FC236}">
                <a16:creationId xmlns:a16="http://schemas.microsoft.com/office/drawing/2014/main" id="{88514087-EE68-83CF-03C1-2D3D6F8EE4D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8993636" y="2125448"/>
            <a:ext cx="1441824" cy="1441824"/>
          </a:xfrm>
          <a:prstGeom prst="rect">
            <a:avLst/>
          </a:prstGeom>
        </p:spPr>
      </p:pic>
      <p:sp>
        <p:nvSpPr>
          <p:cNvPr id="30" name="TextBox 29">
            <a:extLst>
              <a:ext uri="{FF2B5EF4-FFF2-40B4-BE49-F238E27FC236}">
                <a16:creationId xmlns:a16="http://schemas.microsoft.com/office/drawing/2014/main" id="{3BE56AA2-A455-78B9-5A08-53C997800015}"/>
              </a:ext>
            </a:extLst>
          </p:cNvPr>
          <p:cNvSpPr txBox="1"/>
          <p:nvPr/>
        </p:nvSpPr>
        <p:spPr>
          <a:xfrm>
            <a:off x="7959757" y="2572148"/>
            <a:ext cx="526472" cy="938719"/>
          </a:xfrm>
          <a:prstGeom prst="rect">
            <a:avLst/>
          </a:prstGeom>
          <a:noFill/>
        </p:spPr>
        <p:txBody>
          <a:bodyPr wrap="square" rtlCol="0">
            <a:spAutoFit/>
          </a:bodyPr>
          <a:lstStyle/>
          <a:p>
            <a:pPr algn="ctr"/>
            <a:r>
              <a:rPr lang="es-ES_tradnl" sz="5500" b="1">
                <a:solidFill>
                  <a:schemeClr val="accent4"/>
                </a:solidFill>
                <a:latin typeface="Arial" panose="020B0604020202020204" pitchFamily="34" charset="0"/>
                <a:cs typeface="Arial" panose="020B0604020202020204" pitchFamily="34" charset="0"/>
              </a:rPr>
              <a:t>+</a:t>
            </a:r>
          </a:p>
        </p:txBody>
      </p:sp>
      <p:grpSp>
        <p:nvGrpSpPr>
          <p:cNvPr id="2" name="Group 1">
            <a:extLst>
              <a:ext uri="{FF2B5EF4-FFF2-40B4-BE49-F238E27FC236}">
                <a16:creationId xmlns:a16="http://schemas.microsoft.com/office/drawing/2014/main" id="{2D278318-F2C6-7F40-D7DA-2FEB10E97D63}"/>
              </a:ext>
            </a:extLst>
          </p:cNvPr>
          <p:cNvGrpSpPr/>
          <p:nvPr/>
        </p:nvGrpSpPr>
        <p:grpSpPr>
          <a:xfrm>
            <a:off x="1630291" y="2247819"/>
            <a:ext cx="1246129" cy="1605030"/>
            <a:chOff x="1127532" y="1920800"/>
            <a:chExt cx="2797877" cy="3603699"/>
          </a:xfrm>
        </p:grpSpPr>
        <p:sp>
          <p:nvSpPr>
            <p:cNvPr id="3" name="Google Shape;315;p4">
              <a:extLst>
                <a:ext uri="{FF2B5EF4-FFF2-40B4-BE49-F238E27FC236}">
                  <a16:creationId xmlns:a16="http://schemas.microsoft.com/office/drawing/2014/main" id="{3BD5199B-798F-FD22-E922-40DB49938AC0}"/>
                </a:ext>
              </a:extLst>
            </p:cNvPr>
            <p:cNvSpPr/>
            <p:nvPr/>
          </p:nvSpPr>
          <p:spPr>
            <a:xfrm>
              <a:off x="1849568" y="1920800"/>
              <a:ext cx="1313054" cy="1313054"/>
            </a:xfrm>
            <a:prstGeom prst="ellipse">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Calibri"/>
                <a:ea typeface="Calibri"/>
                <a:cs typeface="Calibri"/>
                <a:sym typeface="Calibri"/>
              </a:endParaRPr>
            </a:p>
          </p:txBody>
        </p:sp>
        <p:sp>
          <p:nvSpPr>
            <p:cNvPr id="4" name="Google Shape;317;p4">
              <a:extLst>
                <a:ext uri="{FF2B5EF4-FFF2-40B4-BE49-F238E27FC236}">
                  <a16:creationId xmlns:a16="http://schemas.microsoft.com/office/drawing/2014/main" id="{AEEE836E-6A41-D424-D25C-91A3DF92EFD0}"/>
                </a:ext>
              </a:extLst>
            </p:cNvPr>
            <p:cNvSpPr/>
            <p:nvPr/>
          </p:nvSpPr>
          <p:spPr>
            <a:xfrm>
              <a:off x="1885626" y="3490604"/>
              <a:ext cx="1242068" cy="2033895"/>
            </a:xfrm>
            <a:prstGeom prst="round2SameRect">
              <a:avLst>
                <a:gd name="adj1" fmla="val 50000"/>
                <a:gd name="adj2" fmla="val 0"/>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Calibri"/>
                <a:ea typeface="Calibri"/>
                <a:cs typeface="Calibri"/>
                <a:sym typeface="Calibri"/>
              </a:endParaRPr>
            </a:p>
          </p:txBody>
        </p:sp>
        <p:grpSp>
          <p:nvGrpSpPr>
            <p:cNvPr id="5" name="Group 4">
              <a:extLst>
                <a:ext uri="{FF2B5EF4-FFF2-40B4-BE49-F238E27FC236}">
                  <a16:creationId xmlns:a16="http://schemas.microsoft.com/office/drawing/2014/main" id="{269AFF31-472E-EFA7-BB5C-0F6F86EEF748}"/>
                </a:ext>
              </a:extLst>
            </p:cNvPr>
            <p:cNvGrpSpPr/>
            <p:nvPr/>
          </p:nvGrpSpPr>
          <p:grpSpPr>
            <a:xfrm>
              <a:off x="2875260" y="2947302"/>
              <a:ext cx="776409" cy="932773"/>
              <a:chOff x="2875260" y="2947302"/>
              <a:chExt cx="776409" cy="932773"/>
            </a:xfrm>
          </p:grpSpPr>
          <p:sp>
            <p:nvSpPr>
              <p:cNvPr id="32" name="Rectangle: Rounded Corners 31">
                <a:extLst>
                  <a:ext uri="{FF2B5EF4-FFF2-40B4-BE49-F238E27FC236}">
                    <a16:creationId xmlns:a16="http://schemas.microsoft.com/office/drawing/2014/main" id="{DAC09B61-4FD8-F88D-2146-679F50B2A767}"/>
                  </a:ext>
                </a:extLst>
              </p:cNvPr>
              <p:cNvSpPr/>
              <p:nvPr/>
            </p:nvSpPr>
            <p:spPr>
              <a:xfrm rot="18900000">
                <a:off x="2875260" y="3496252"/>
                <a:ext cx="598563" cy="383823"/>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3" name="Rectangle: Rounded Corners 32">
                <a:extLst>
                  <a:ext uri="{FF2B5EF4-FFF2-40B4-BE49-F238E27FC236}">
                    <a16:creationId xmlns:a16="http://schemas.microsoft.com/office/drawing/2014/main" id="{E979FBCD-0CE7-822C-C2B7-07252B73FDD7}"/>
                  </a:ext>
                </a:extLst>
              </p:cNvPr>
              <p:cNvSpPr/>
              <p:nvPr/>
            </p:nvSpPr>
            <p:spPr>
              <a:xfrm rot="17851751">
                <a:off x="3117590" y="3103875"/>
                <a:ext cx="690652" cy="377506"/>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nvGrpSpPr>
            <p:cNvPr id="7" name="Group 6">
              <a:extLst>
                <a:ext uri="{FF2B5EF4-FFF2-40B4-BE49-F238E27FC236}">
                  <a16:creationId xmlns:a16="http://schemas.microsoft.com/office/drawing/2014/main" id="{2B5E7CA3-3704-2C61-C8EB-56F456EEBD0B}"/>
                </a:ext>
              </a:extLst>
            </p:cNvPr>
            <p:cNvGrpSpPr/>
            <p:nvPr/>
          </p:nvGrpSpPr>
          <p:grpSpPr>
            <a:xfrm flipH="1">
              <a:off x="1404995" y="3002738"/>
              <a:ext cx="747153" cy="937015"/>
              <a:chOff x="2857690" y="2936971"/>
              <a:chExt cx="791273" cy="937015"/>
            </a:xfrm>
          </p:grpSpPr>
          <p:sp>
            <p:nvSpPr>
              <p:cNvPr id="28" name="Rectangle: Rounded Corners 27">
                <a:extLst>
                  <a:ext uri="{FF2B5EF4-FFF2-40B4-BE49-F238E27FC236}">
                    <a16:creationId xmlns:a16="http://schemas.microsoft.com/office/drawing/2014/main" id="{21C72125-CC02-EC09-B955-371CE9A47130}"/>
                  </a:ext>
                </a:extLst>
              </p:cNvPr>
              <p:cNvSpPr/>
              <p:nvPr/>
            </p:nvSpPr>
            <p:spPr>
              <a:xfrm rot="18900000">
                <a:off x="2857690" y="3498000"/>
                <a:ext cx="598562" cy="375986"/>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1" name="Rectangle: Rounded Corners 30">
                <a:extLst>
                  <a:ext uri="{FF2B5EF4-FFF2-40B4-BE49-F238E27FC236}">
                    <a16:creationId xmlns:a16="http://schemas.microsoft.com/office/drawing/2014/main" id="{B8DD0DB2-3B2E-047F-9468-6B29EF7C0C63}"/>
                  </a:ext>
                </a:extLst>
              </p:cNvPr>
              <p:cNvSpPr/>
              <p:nvPr/>
            </p:nvSpPr>
            <p:spPr>
              <a:xfrm rot="17851751">
                <a:off x="3109409" y="3099019"/>
                <a:ext cx="701602" cy="377506"/>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sp>
          <p:nvSpPr>
            <p:cNvPr id="25" name="Google Shape;315;p4">
              <a:extLst>
                <a:ext uri="{FF2B5EF4-FFF2-40B4-BE49-F238E27FC236}">
                  <a16:creationId xmlns:a16="http://schemas.microsoft.com/office/drawing/2014/main" id="{5E298767-2521-AAAD-A551-BF27F60E9193}"/>
                </a:ext>
              </a:extLst>
            </p:cNvPr>
            <p:cNvSpPr/>
            <p:nvPr/>
          </p:nvSpPr>
          <p:spPr>
            <a:xfrm>
              <a:off x="3546226" y="2549766"/>
              <a:ext cx="379183" cy="379183"/>
            </a:xfrm>
            <a:prstGeom prst="ellipse">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Calibri"/>
                <a:ea typeface="Calibri"/>
                <a:cs typeface="Calibri"/>
                <a:sym typeface="Calibri"/>
              </a:endParaRPr>
            </a:p>
          </p:txBody>
        </p:sp>
        <p:sp>
          <p:nvSpPr>
            <p:cNvPr id="26" name="Google Shape;315;p4">
              <a:extLst>
                <a:ext uri="{FF2B5EF4-FFF2-40B4-BE49-F238E27FC236}">
                  <a16:creationId xmlns:a16="http://schemas.microsoft.com/office/drawing/2014/main" id="{F825BFDB-6DA3-8514-3D22-58988C6BEF63}"/>
                </a:ext>
              </a:extLst>
            </p:cNvPr>
            <p:cNvSpPr/>
            <p:nvPr/>
          </p:nvSpPr>
          <p:spPr>
            <a:xfrm>
              <a:off x="1127532" y="2580897"/>
              <a:ext cx="379183" cy="379183"/>
            </a:xfrm>
            <a:prstGeom prst="ellipse">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Calibri"/>
                <a:ea typeface="Calibri"/>
                <a:cs typeface="Calibri"/>
                <a:sym typeface="Calibri"/>
              </a:endParaRPr>
            </a:p>
          </p:txBody>
        </p:sp>
      </p:grpSp>
      <p:grpSp>
        <p:nvGrpSpPr>
          <p:cNvPr id="35" name="Google Shape;345;p7">
            <a:extLst>
              <a:ext uri="{FF2B5EF4-FFF2-40B4-BE49-F238E27FC236}">
                <a16:creationId xmlns:a16="http://schemas.microsoft.com/office/drawing/2014/main" id="{9551CD5E-0710-830D-5766-463656691DC1}"/>
              </a:ext>
            </a:extLst>
          </p:cNvPr>
          <p:cNvGrpSpPr/>
          <p:nvPr/>
        </p:nvGrpSpPr>
        <p:grpSpPr>
          <a:xfrm>
            <a:off x="2791979" y="2020055"/>
            <a:ext cx="660007" cy="698268"/>
            <a:chOff x="243840" y="1676400"/>
            <a:chExt cx="701040" cy="741680"/>
          </a:xfrm>
        </p:grpSpPr>
        <p:sp>
          <p:nvSpPr>
            <p:cNvPr id="38" name="Google Shape;346;p7">
              <a:extLst>
                <a:ext uri="{FF2B5EF4-FFF2-40B4-BE49-F238E27FC236}">
                  <a16:creationId xmlns:a16="http://schemas.microsoft.com/office/drawing/2014/main" id="{D138BB2B-9321-AAC8-FE24-781B593D85D7}"/>
                </a:ext>
              </a:extLst>
            </p:cNvPr>
            <p:cNvSpPr/>
            <p:nvPr/>
          </p:nvSpPr>
          <p:spPr>
            <a:xfrm>
              <a:off x="243840" y="1676400"/>
              <a:ext cx="116839" cy="741680"/>
            </a:xfrm>
            <a:prstGeom prst="rect">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sp>
          <p:nvSpPr>
            <p:cNvPr id="39" name="Google Shape;347;p7">
              <a:extLst>
                <a:ext uri="{FF2B5EF4-FFF2-40B4-BE49-F238E27FC236}">
                  <a16:creationId xmlns:a16="http://schemas.microsoft.com/office/drawing/2014/main" id="{2E58FC7D-7B9A-F4B1-24DC-9F23955FF72C}"/>
                </a:ext>
              </a:extLst>
            </p:cNvPr>
            <p:cNvSpPr/>
            <p:nvPr/>
          </p:nvSpPr>
          <p:spPr>
            <a:xfrm>
              <a:off x="314960" y="1676400"/>
              <a:ext cx="629920" cy="436880"/>
            </a:xfrm>
            <a:prstGeom prst="rect">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grpSp>
      <p:sp>
        <p:nvSpPr>
          <p:cNvPr id="41" name="TextBox 40">
            <a:extLst>
              <a:ext uri="{FF2B5EF4-FFF2-40B4-BE49-F238E27FC236}">
                <a16:creationId xmlns:a16="http://schemas.microsoft.com/office/drawing/2014/main" id="{EE548D2B-03FF-7FA9-CC93-CEA1EE5A80B7}"/>
              </a:ext>
            </a:extLst>
          </p:cNvPr>
          <p:cNvSpPr txBox="1"/>
          <p:nvPr/>
        </p:nvSpPr>
        <p:spPr>
          <a:xfrm>
            <a:off x="4904504" y="4244653"/>
            <a:ext cx="2703936" cy="2044278"/>
          </a:xfrm>
          <a:prstGeom prst="rect">
            <a:avLst/>
          </a:prstGeom>
          <a:noFill/>
        </p:spPr>
        <p:txBody>
          <a:bodyPr wrap="square">
            <a:spAutoFit/>
          </a:bodyPr>
          <a:lstStyle/>
          <a:p>
            <a:pPr marL="0" marR="0" lvl="1" algn="ctr">
              <a:lnSpc>
                <a:spcPct val="107000"/>
              </a:lnSpc>
              <a:spcBef>
                <a:spcPts val="0"/>
              </a:spcBef>
              <a:spcAft>
                <a:spcPts val="0"/>
              </a:spcAft>
              <a:buClr>
                <a:schemeClr val="dk1"/>
              </a:buClr>
              <a:buSzPts val="2800"/>
            </a:pPr>
            <a:r>
              <a:rPr lang="es-ES_tradnl" sz="2000">
                <a:solidFill>
                  <a:schemeClr val="dk1"/>
                </a:solidFill>
                <a:latin typeface="Arial" panose="020B0604020202020204" pitchFamily="34" charset="0"/>
                <a:cs typeface="Arial" panose="020B0604020202020204" pitchFamily="34" charset="0"/>
                <a:sym typeface="Arial"/>
              </a:rPr>
              <a:t>Cuando se ha comprobado que el/la menor está a salvo de cualquier daño y goza de bienestar y cuidados adecuados</a:t>
            </a:r>
          </a:p>
        </p:txBody>
      </p:sp>
      <p:sp>
        <p:nvSpPr>
          <p:cNvPr id="42" name="TextBox 41">
            <a:extLst>
              <a:ext uri="{FF2B5EF4-FFF2-40B4-BE49-F238E27FC236}">
                <a16:creationId xmlns:a16="http://schemas.microsoft.com/office/drawing/2014/main" id="{926105EF-966C-DB62-BDAF-35F85B17E14B}"/>
              </a:ext>
            </a:extLst>
          </p:cNvPr>
          <p:cNvSpPr txBox="1"/>
          <p:nvPr/>
        </p:nvSpPr>
        <p:spPr>
          <a:xfrm>
            <a:off x="7959757" y="4272412"/>
            <a:ext cx="3483980" cy="726994"/>
          </a:xfrm>
          <a:prstGeom prst="rect">
            <a:avLst/>
          </a:prstGeom>
          <a:noFill/>
        </p:spPr>
        <p:txBody>
          <a:bodyPr wrap="square">
            <a:spAutoFit/>
          </a:bodyPr>
          <a:lstStyle/>
          <a:p>
            <a:pPr marL="0" marR="0" lvl="1" algn="ctr">
              <a:lnSpc>
                <a:spcPct val="107000"/>
              </a:lnSpc>
              <a:spcBef>
                <a:spcPts val="0"/>
              </a:spcBef>
              <a:spcAft>
                <a:spcPts val="0"/>
              </a:spcAft>
              <a:buClr>
                <a:schemeClr val="dk1"/>
              </a:buClr>
              <a:buSzPts val="2800"/>
            </a:pPr>
            <a:r>
              <a:rPr lang="es-ES_tradnl" sz="2000">
                <a:solidFill>
                  <a:schemeClr val="dk1"/>
                </a:solidFill>
                <a:latin typeface="Arial" panose="020B0604020202020204" pitchFamily="34" charset="0"/>
                <a:cs typeface="Arial" panose="020B0604020202020204" pitchFamily="34" charset="0"/>
                <a:sym typeface="Arial"/>
              </a:rPr>
              <a:t>Cuando no hay problemas de protección adicionales</a:t>
            </a:r>
          </a:p>
        </p:txBody>
      </p:sp>
    </p:spTree>
    <p:extLst>
      <p:ext uri="{BB962C8B-B14F-4D97-AF65-F5344CB8AC3E}">
        <p14:creationId xmlns:p14="http://schemas.microsoft.com/office/powerpoint/2010/main" val="157336102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775"/>
        <p:cNvGrpSpPr/>
        <p:nvPr/>
      </p:nvGrpSpPr>
      <p:grpSpPr>
        <a:xfrm>
          <a:off x="0" y="0"/>
          <a:ext cx="0" cy="0"/>
          <a:chOff x="0" y="0"/>
          <a:chExt cx="0" cy="0"/>
        </a:xfrm>
      </p:grpSpPr>
      <p:sp>
        <p:nvSpPr>
          <p:cNvPr id="777" name="Google Shape;777;p28"/>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a:buClr>
                <a:srgbClr val="8C5F7A"/>
              </a:buClr>
            </a:pPr>
            <a:r>
              <a:rPr lang="es-ES_tradnl" dirty="0">
                <a:latin typeface="Arial" panose="020B0604020202020204" pitchFamily="34" charset="0"/>
                <a:cs typeface="Arial" panose="020B0604020202020204" pitchFamily="34" charset="0"/>
              </a:rPr>
              <a:t>Seguridad y bienestar del menor </a:t>
            </a:r>
          </a:p>
        </p:txBody>
      </p:sp>
      <p:sp>
        <p:nvSpPr>
          <p:cNvPr id="2" name="Rectangle 1">
            <a:extLst>
              <a:ext uri="{FF2B5EF4-FFF2-40B4-BE49-F238E27FC236}">
                <a16:creationId xmlns:a16="http://schemas.microsoft.com/office/drawing/2014/main" id="{01EDD6C5-4EC1-C9C5-21C4-A99340F7A22E}"/>
              </a:ext>
            </a:extLst>
          </p:cNvPr>
          <p:cNvSpPr/>
          <p:nvPr/>
        </p:nvSpPr>
        <p:spPr>
          <a:xfrm>
            <a:off x="1408792" y="1898354"/>
            <a:ext cx="5717722" cy="153064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s-ES_tradnl" sz="2400">
                <a:solidFill>
                  <a:schemeClr val="tx1"/>
                </a:solidFill>
                <a:latin typeface="Arial" panose="020B0604020202020204" pitchFamily="34" charset="0"/>
                <a:cs typeface="Arial" panose="020B0604020202020204" pitchFamily="34" charset="0"/>
              </a:rPr>
              <a:t>El/la menor está a salvo de cualquier daño y se ha constatado que su bienestar y cuidados a través de múltiples visitas de seguimiento</a:t>
            </a:r>
          </a:p>
        </p:txBody>
      </p:sp>
      <p:grpSp>
        <p:nvGrpSpPr>
          <p:cNvPr id="3" name="Group 2">
            <a:extLst>
              <a:ext uri="{FF2B5EF4-FFF2-40B4-BE49-F238E27FC236}">
                <a16:creationId xmlns:a16="http://schemas.microsoft.com/office/drawing/2014/main" id="{F471F07B-C7A9-3187-4745-AD957390D76E}"/>
              </a:ext>
            </a:extLst>
          </p:cNvPr>
          <p:cNvGrpSpPr/>
          <p:nvPr/>
        </p:nvGrpSpPr>
        <p:grpSpPr>
          <a:xfrm>
            <a:off x="10710739" y="1749841"/>
            <a:ext cx="611207" cy="1506396"/>
            <a:chOff x="1761807" y="5168657"/>
            <a:chExt cx="218613" cy="538800"/>
          </a:xfrm>
          <a:solidFill>
            <a:schemeClr val="accent4"/>
          </a:solidFill>
        </p:grpSpPr>
        <p:sp>
          <p:nvSpPr>
            <p:cNvPr id="5" name="Round Same Side Corner Rectangle 46">
              <a:extLst>
                <a:ext uri="{FF2B5EF4-FFF2-40B4-BE49-F238E27FC236}">
                  <a16:creationId xmlns:a16="http://schemas.microsoft.com/office/drawing/2014/main" id="{A0E12973-2049-134B-25F4-453DDE778EE8}"/>
                </a:ext>
              </a:extLst>
            </p:cNvPr>
            <p:cNvSpPr/>
            <p:nvPr/>
          </p:nvSpPr>
          <p:spPr>
            <a:xfrm>
              <a:off x="1763411" y="5424816"/>
              <a:ext cx="216156" cy="282641"/>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7" name="Oval 6">
              <a:extLst>
                <a:ext uri="{FF2B5EF4-FFF2-40B4-BE49-F238E27FC236}">
                  <a16:creationId xmlns:a16="http://schemas.microsoft.com/office/drawing/2014/main" id="{483F64FA-BB69-CEAD-035C-EA2E769417C7}"/>
                </a:ext>
              </a:extLst>
            </p:cNvPr>
            <p:cNvSpPr/>
            <p:nvPr/>
          </p:nvSpPr>
          <p:spPr>
            <a:xfrm>
              <a:off x="1761807" y="5168657"/>
              <a:ext cx="218613" cy="21861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b="1">
                <a:solidFill>
                  <a:schemeClr val="bg1"/>
                </a:solidFill>
                <a:latin typeface="Arial" panose="020B0604020202020204" pitchFamily="34" charset="0"/>
                <a:cs typeface="Arial" panose="020B0604020202020204" pitchFamily="34" charset="0"/>
              </a:endParaRPr>
            </a:p>
          </p:txBody>
        </p:sp>
      </p:grpSp>
      <p:sp>
        <p:nvSpPr>
          <p:cNvPr id="8" name="Freeform: Shape 7">
            <a:extLst>
              <a:ext uri="{FF2B5EF4-FFF2-40B4-BE49-F238E27FC236}">
                <a16:creationId xmlns:a16="http://schemas.microsoft.com/office/drawing/2014/main" id="{A2C2DE34-6926-DC55-2798-A98087E908A6}"/>
              </a:ext>
            </a:extLst>
          </p:cNvPr>
          <p:cNvSpPr/>
          <p:nvPr/>
        </p:nvSpPr>
        <p:spPr>
          <a:xfrm>
            <a:off x="0" y="3009105"/>
            <a:ext cx="11016343" cy="2688705"/>
          </a:xfrm>
          <a:custGeom>
            <a:avLst/>
            <a:gdLst>
              <a:gd name="connsiteX0" fmla="*/ 0 w 11379200"/>
              <a:gd name="connsiteY0" fmla="*/ 3448962 h 3503698"/>
              <a:gd name="connsiteX1" fmla="*/ 1190171 w 11379200"/>
              <a:gd name="connsiteY1" fmla="*/ 3361876 h 3503698"/>
              <a:gd name="connsiteX2" fmla="*/ 2264229 w 11379200"/>
              <a:gd name="connsiteY2" fmla="*/ 2229762 h 3503698"/>
              <a:gd name="connsiteX3" fmla="*/ 3497943 w 11379200"/>
              <a:gd name="connsiteY3" fmla="*/ 2969991 h 3503698"/>
              <a:gd name="connsiteX4" fmla="*/ 4760686 w 11379200"/>
              <a:gd name="connsiteY4" fmla="*/ 1605648 h 3503698"/>
              <a:gd name="connsiteX5" fmla="*/ 6371771 w 11379200"/>
              <a:gd name="connsiteY5" fmla="*/ 2142676 h 3503698"/>
              <a:gd name="connsiteX6" fmla="*/ 8476343 w 11379200"/>
              <a:gd name="connsiteY6" fmla="*/ 226791 h 3503698"/>
              <a:gd name="connsiteX7" fmla="*/ 11379200 w 11379200"/>
              <a:gd name="connsiteY7" fmla="*/ 110676 h 35036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11379200" h="3503698">
                <a:moveTo>
                  <a:pt x="0" y="3448962"/>
                </a:moveTo>
                <a:cubicBezTo>
                  <a:pt x="406400" y="3507019"/>
                  <a:pt x="812800" y="3565076"/>
                  <a:pt x="1190171" y="3361876"/>
                </a:cubicBezTo>
                <a:cubicBezTo>
                  <a:pt x="1567542" y="3158676"/>
                  <a:pt x="1879600" y="2295076"/>
                  <a:pt x="2264229" y="2229762"/>
                </a:cubicBezTo>
                <a:cubicBezTo>
                  <a:pt x="2648858" y="2164448"/>
                  <a:pt x="3081867" y="3074010"/>
                  <a:pt x="3497943" y="2969991"/>
                </a:cubicBezTo>
                <a:cubicBezTo>
                  <a:pt x="3914019" y="2865972"/>
                  <a:pt x="4281715" y="1743534"/>
                  <a:pt x="4760686" y="1605648"/>
                </a:cubicBezTo>
                <a:cubicBezTo>
                  <a:pt x="5239657" y="1467762"/>
                  <a:pt x="5752495" y="2372485"/>
                  <a:pt x="6371771" y="2142676"/>
                </a:cubicBezTo>
                <a:cubicBezTo>
                  <a:pt x="6991047" y="1912867"/>
                  <a:pt x="7641771" y="565458"/>
                  <a:pt x="8476343" y="226791"/>
                </a:cubicBezTo>
                <a:cubicBezTo>
                  <a:pt x="9310915" y="-111876"/>
                  <a:pt x="10345057" y="-600"/>
                  <a:pt x="11379200" y="110676"/>
                </a:cubicBezTo>
              </a:path>
            </a:pathLst>
          </a:custGeom>
          <a:noFill/>
          <a:ln w="762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30" name="Group 29">
            <a:extLst>
              <a:ext uri="{FF2B5EF4-FFF2-40B4-BE49-F238E27FC236}">
                <a16:creationId xmlns:a16="http://schemas.microsoft.com/office/drawing/2014/main" id="{8887C7A6-E135-A646-658B-D0C1693EF69A}"/>
              </a:ext>
            </a:extLst>
          </p:cNvPr>
          <p:cNvGrpSpPr/>
          <p:nvPr/>
        </p:nvGrpSpPr>
        <p:grpSpPr>
          <a:xfrm>
            <a:off x="1627567" y="1825651"/>
            <a:ext cx="547994" cy="1950989"/>
            <a:chOff x="1761807" y="5168657"/>
            <a:chExt cx="218613" cy="778316"/>
          </a:xfrm>
          <a:solidFill>
            <a:schemeClr val="accent4">
              <a:lumMod val="40000"/>
              <a:lumOff val="60000"/>
            </a:schemeClr>
          </a:solidFill>
        </p:grpSpPr>
        <p:sp>
          <p:nvSpPr>
            <p:cNvPr id="31" name="Round Same Side Corner Rectangle 46">
              <a:extLst>
                <a:ext uri="{FF2B5EF4-FFF2-40B4-BE49-F238E27FC236}">
                  <a16:creationId xmlns:a16="http://schemas.microsoft.com/office/drawing/2014/main" id="{5CC086C0-D409-E111-60A9-49683F96D2CB}"/>
                </a:ext>
              </a:extLst>
            </p:cNvPr>
            <p:cNvSpPr/>
            <p:nvPr/>
          </p:nvSpPr>
          <p:spPr>
            <a:xfrm>
              <a:off x="1763411" y="5424815"/>
              <a:ext cx="216156" cy="522158"/>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32" name="Oval 31">
              <a:extLst>
                <a:ext uri="{FF2B5EF4-FFF2-40B4-BE49-F238E27FC236}">
                  <a16:creationId xmlns:a16="http://schemas.microsoft.com/office/drawing/2014/main" id="{C1DF8A3C-AF68-FDC1-5085-FA58A59756E8}"/>
                </a:ext>
              </a:extLst>
            </p:cNvPr>
            <p:cNvSpPr/>
            <p:nvPr/>
          </p:nvSpPr>
          <p:spPr>
            <a:xfrm>
              <a:off x="1761807" y="5168657"/>
              <a:ext cx="218613" cy="21861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b="1">
                <a:solidFill>
                  <a:schemeClr val="bg1"/>
                </a:solidFill>
                <a:latin typeface="Arial" panose="020B0604020202020204" pitchFamily="34" charset="0"/>
                <a:cs typeface="Arial" panose="020B0604020202020204" pitchFamily="34" charset="0"/>
              </a:endParaRPr>
            </a:p>
          </p:txBody>
        </p:sp>
      </p:grpSp>
      <p:sp>
        <p:nvSpPr>
          <p:cNvPr id="2" name="Title 1">
            <a:extLst>
              <a:ext uri="{FF2B5EF4-FFF2-40B4-BE49-F238E27FC236}">
                <a16:creationId xmlns:a16="http://schemas.microsoft.com/office/drawing/2014/main" id="{71FC814C-42B9-281C-0659-AB99BC99E96D}"/>
              </a:ext>
            </a:extLst>
          </p:cNvPr>
          <p:cNvSpPr>
            <a:spLocks noGrp="1"/>
          </p:cNvSpPr>
          <p:nvPr>
            <p:ph type="title"/>
          </p:nvPr>
        </p:nvSpPr>
        <p:spPr/>
        <p:txBody>
          <a:bodyPr>
            <a:normAutofit fontScale="90000"/>
          </a:bodyPr>
          <a:lstStyle/>
          <a:p>
            <a:r>
              <a:rPr lang="es-ES_tradnl">
                <a:latin typeface="Arial" panose="020B0604020202020204" pitchFamily="34" charset="0"/>
                <a:cs typeface="Arial" panose="020B0604020202020204" pitchFamily="34" charset="0"/>
              </a:rPr>
              <a:t>Otras razones para cerrar concluir la gestión de casos</a:t>
            </a:r>
          </a:p>
        </p:txBody>
      </p:sp>
      <p:sp>
        <p:nvSpPr>
          <p:cNvPr id="9" name="TextBox 8">
            <a:extLst>
              <a:ext uri="{FF2B5EF4-FFF2-40B4-BE49-F238E27FC236}">
                <a16:creationId xmlns:a16="http://schemas.microsoft.com/office/drawing/2014/main" id="{3C9B4CA1-C2C7-0495-17CB-E6DA19426408}"/>
              </a:ext>
            </a:extLst>
          </p:cNvPr>
          <p:cNvSpPr txBox="1"/>
          <p:nvPr/>
        </p:nvSpPr>
        <p:spPr>
          <a:xfrm>
            <a:off x="974673" y="2165656"/>
            <a:ext cx="2041235" cy="1631216"/>
          </a:xfrm>
          <a:prstGeom prst="rect">
            <a:avLst/>
          </a:prstGeom>
          <a:noFill/>
        </p:spPr>
        <p:txBody>
          <a:bodyPr wrap="square" rtlCol="0">
            <a:spAutoFit/>
          </a:bodyPr>
          <a:lstStyle/>
          <a:p>
            <a:pPr algn="ctr"/>
            <a:r>
              <a:rPr lang="es-ES_tradnl" sz="10000">
                <a:solidFill>
                  <a:schemeClr val="accent4"/>
                </a:solidFill>
                <a:latin typeface="Berlin Sans FB" panose="020E0602020502020306" pitchFamily="34" charset="0"/>
                <a:cs typeface="Arial" panose="020B0604020202020204" pitchFamily="34" charset="0"/>
              </a:rPr>
              <a:t>¡18!</a:t>
            </a:r>
          </a:p>
        </p:txBody>
      </p:sp>
      <p:sp>
        <p:nvSpPr>
          <p:cNvPr id="12" name="TextBox 11">
            <a:extLst>
              <a:ext uri="{FF2B5EF4-FFF2-40B4-BE49-F238E27FC236}">
                <a16:creationId xmlns:a16="http://schemas.microsoft.com/office/drawing/2014/main" id="{26712AE6-DF91-06A9-0714-FDF4A71EDBEC}"/>
              </a:ext>
            </a:extLst>
          </p:cNvPr>
          <p:cNvSpPr txBox="1"/>
          <p:nvPr/>
        </p:nvSpPr>
        <p:spPr>
          <a:xfrm>
            <a:off x="900786" y="4255582"/>
            <a:ext cx="2041234" cy="1107996"/>
          </a:xfrm>
          <a:prstGeom prst="rect">
            <a:avLst/>
          </a:prstGeom>
          <a:noFill/>
        </p:spPr>
        <p:txBody>
          <a:bodyPr wrap="square" rtlCol="0">
            <a:spAutoFit/>
          </a:bodyPr>
          <a:lstStyle/>
          <a:p>
            <a:pPr algn="ctr"/>
            <a:r>
              <a:rPr lang="es-ES_tradnl" sz="2200" dirty="0">
                <a:latin typeface="Arial" panose="020B0604020202020204" pitchFamily="34" charset="0"/>
                <a:ea typeface="Calibri" panose="020F0502020204030204" pitchFamily="34" charset="0"/>
                <a:cs typeface="Arial" panose="020B0604020202020204" pitchFamily="34" charset="0"/>
              </a:rPr>
              <a:t>El/la menor cumplió 18 años</a:t>
            </a:r>
          </a:p>
        </p:txBody>
      </p:sp>
      <p:sp>
        <p:nvSpPr>
          <p:cNvPr id="13" name="TextBox 12">
            <a:extLst>
              <a:ext uri="{FF2B5EF4-FFF2-40B4-BE49-F238E27FC236}">
                <a16:creationId xmlns:a16="http://schemas.microsoft.com/office/drawing/2014/main" id="{FF04A800-3E15-BB49-A343-1E18416A2DFE}"/>
              </a:ext>
            </a:extLst>
          </p:cNvPr>
          <p:cNvSpPr txBox="1"/>
          <p:nvPr/>
        </p:nvSpPr>
        <p:spPr>
          <a:xfrm>
            <a:off x="3532894" y="4255582"/>
            <a:ext cx="2419932" cy="1446550"/>
          </a:xfrm>
          <a:prstGeom prst="rect">
            <a:avLst/>
          </a:prstGeom>
          <a:noFill/>
        </p:spPr>
        <p:txBody>
          <a:bodyPr wrap="square" rtlCol="0">
            <a:spAutoFit/>
          </a:bodyPr>
          <a:lstStyle/>
          <a:p>
            <a:pPr algn="ctr"/>
            <a:r>
              <a:rPr lang="es-ES_tradnl" sz="2200" dirty="0">
                <a:latin typeface="Arial" panose="020B0604020202020204" pitchFamily="34" charset="0"/>
                <a:ea typeface="Calibri" panose="020F0502020204030204" pitchFamily="34" charset="0"/>
                <a:cs typeface="Arial" panose="020B0604020202020204" pitchFamily="34" charset="0"/>
              </a:rPr>
              <a:t>No hay consentimiento para continuar la gestión del caso</a:t>
            </a:r>
          </a:p>
        </p:txBody>
      </p:sp>
      <p:sp>
        <p:nvSpPr>
          <p:cNvPr id="14" name="TextBox 13">
            <a:extLst>
              <a:ext uri="{FF2B5EF4-FFF2-40B4-BE49-F238E27FC236}">
                <a16:creationId xmlns:a16="http://schemas.microsoft.com/office/drawing/2014/main" id="{669C3DB7-D046-2FB8-81DC-ACFAD0A12A23}"/>
              </a:ext>
            </a:extLst>
          </p:cNvPr>
          <p:cNvSpPr txBox="1"/>
          <p:nvPr/>
        </p:nvSpPr>
        <p:spPr>
          <a:xfrm>
            <a:off x="6622478" y="4255582"/>
            <a:ext cx="2419932" cy="1785104"/>
          </a:xfrm>
          <a:prstGeom prst="rect">
            <a:avLst/>
          </a:prstGeom>
          <a:noFill/>
        </p:spPr>
        <p:txBody>
          <a:bodyPr wrap="square" rtlCol="0">
            <a:spAutoFit/>
          </a:bodyPr>
          <a:lstStyle/>
          <a:p>
            <a:pPr algn="ctr"/>
            <a:r>
              <a:rPr lang="es-ES_tradnl" sz="2200" dirty="0">
                <a:latin typeface="Arial" panose="020B0604020202020204" pitchFamily="34" charset="0"/>
                <a:ea typeface="Calibri" panose="020F0502020204030204" pitchFamily="34" charset="0"/>
                <a:cs typeface="Arial" panose="020B0604020202020204" pitchFamily="34" charset="0"/>
              </a:rPr>
              <a:t>El/la menor se ha ido de la zona y su traslado no es motivo de preocupación</a:t>
            </a:r>
          </a:p>
        </p:txBody>
      </p:sp>
      <p:sp>
        <p:nvSpPr>
          <p:cNvPr id="15" name="TextBox 14">
            <a:extLst>
              <a:ext uri="{FF2B5EF4-FFF2-40B4-BE49-F238E27FC236}">
                <a16:creationId xmlns:a16="http://schemas.microsoft.com/office/drawing/2014/main" id="{7BB817A7-960B-A7CD-3399-347CCED66224}"/>
              </a:ext>
            </a:extLst>
          </p:cNvPr>
          <p:cNvSpPr txBox="1"/>
          <p:nvPr/>
        </p:nvSpPr>
        <p:spPr>
          <a:xfrm>
            <a:off x="9386453" y="4255582"/>
            <a:ext cx="2041234" cy="769441"/>
          </a:xfrm>
          <a:prstGeom prst="rect">
            <a:avLst/>
          </a:prstGeom>
          <a:noFill/>
        </p:spPr>
        <p:txBody>
          <a:bodyPr wrap="square" rtlCol="0">
            <a:spAutoFit/>
          </a:bodyPr>
          <a:lstStyle/>
          <a:p>
            <a:pPr algn="ctr"/>
            <a:r>
              <a:rPr lang="es-ES_tradnl" sz="2200" dirty="0">
                <a:latin typeface="Arial" panose="020B0604020202020204" pitchFamily="34" charset="0"/>
                <a:ea typeface="Calibri" panose="020F0502020204030204" pitchFamily="34" charset="0"/>
                <a:cs typeface="Arial" panose="020B0604020202020204" pitchFamily="34" charset="0"/>
              </a:rPr>
              <a:t>El/la menor ha fallecido</a:t>
            </a:r>
          </a:p>
        </p:txBody>
      </p:sp>
      <p:pic>
        <p:nvPicPr>
          <p:cNvPr id="5" name="Graphic 4" descr="Gravestone with solid fill">
            <a:extLst>
              <a:ext uri="{FF2B5EF4-FFF2-40B4-BE49-F238E27FC236}">
                <a16:creationId xmlns:a16="http://schemas.microsoft.com/office/drawing/2014/main" id="{2FA1D635-63EF-7ED7-2C84-DDDFF2000B7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428012" y="1956355"/>
            <a:ext cx="1841335" cy="1841335"/>
          </a:xfrm>
          <a:prstGeom prst="rect">
            <a:avLst/>
          </a:prstGeom>
        </p:spPr>
      </p:pic>
      <p:grpSp>
        <p:nvGrpSpPr>
          <p:cNvPr id="17" name="Group 16">
            <a:extLst>
              <a:ext uri="{FF2B5EF4-FFF2-40B4-BE49-F238E27FC236}">
                <a16:creationId xmlns:a16="http://schemas.microsoft.com/office/drawing/2014/main" id="{9E679205-1087-1859-407F-81376715884C}"/>
              </a:ext>
            </a:extLst>
          </p:cNvPr>
          <p:cNvGrpSpPr/>
          <p:nvPr/>
        </p:nvGrpSpPr>
        <p:grpSpPr>
          <a:xfrm>
            <a:off x="8096776" y="2930425"/>
            <a:ext cx="343648" cy="846964"/>
            <a:chOff x="1761807" y="5168657"/>
            <a:chExt cx="218613" cy="538800"/>
          </a:xfrm>
          <a:solidFill>
            <a:schemeClr val="accent4"/>
          </a:solidFill>
        </p:grpSpPr>
        <p:sp>
          <p:nvSpPr>
            <p:cNvPr id="20" name="Round Same Side Corner Rectangle 46">
              <a:extLst>
                <a:ext uri="{FF2B5EF4-FFF2-40B4-BE49-F238E27FC236}">
                  <a16:creationId xmlns:a16="http://schemas.microsoft.com/office/drawing/2014/main" id="{51CDC709-84C6-E6EE-BF8C-0A8CB062BED5}"/>
                </a:ext>
              </a:extLst>
            </p:cNvPr>
            <p:cNvSpPr/>
            <p:nvPr/>
          </p:nvSpPr>
          <p:spPr>
            <a:xfrm>
              <a:off x="1763411" y="5424816"/>
              <a:ext cx="216156" cy="282641"/>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21" name="Oval 20">
              <a:extLst>
                <a:ext uri="{FF2B5EF4-FFF2-40B4-BE49-F238E27FC236}">
                  <a16:creationId xmlns:a16="http://schemas.microsoft.com/office/drawing/2014/main" id="{E74C617E-65CE-B182-DA18-3C8B160135D7}"/>
                </a:ext>
              </a:extLst>
            </p:cNvPr>
            <p:cNvSpPr/>
            <p:nvPr/>
          </p:nvSpPr>
          <p:spPr>
            <a:xfrm>
              <a:off x="1761807" y="5168657"/>
              <a:ext cx="218613" cy="21861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b="1">
                <a:solidFill>
                  <a:schemeClr val="bg1"/>
                </a:solidFill>
                <a:latin typeface="Arial" panose="020B0604020202020204" pitchFamily="34" charset="0"/>
                <a:cs typeface="Arial" panose="020B0604020202020204" pitchFamily="34" charset="0"/>
              </a:endParaRPr>
            </a:p>
          </p:txBody>
        </p:sp>
      </p:grpSp>
      <p:grpSp>
        <p:nvGrpSpPr>
          <p:cNvPr id="25" name="Group 24">
            <a:extLst>
              <a:ext uri="{FF2B5EF4-FFF2-40B4-BE49-F238E27FC236}">
                <a16:creationId xmlns:a16="http://schemas.microsoft.com/office/drawing/2014/main" id="{12F3BA7B-7645-1D3D-F658-70A86193F044}"/>
              </a:ext>
            </a:extLst>
          </p:cNvPr>
          <p:cNvGrpSpPr/>
          <p:nvPr/>
        </p:nvGrpSpPr>
        <p:grpSpPr>
          <a:xfrm>
            <a:off x="6902168" y="1793471"/>
            <a:ext cx="405491" cy="372185"/>
            <a:chOff x="7066337" y="2435671"/>
            <a:chExt cx="500332" cy="459236"/>
          </a:xfrm>
          <a:solidFill>
            <a:schemeClr val="accent4">
              <a:lumMod val="40000"/>
              <a:lumOff val="60000"/>
            </a:schemeClr>
          </a:solidFill>
        </p:grpSpPr>
        <p:sp>
          <p:nvSpPr>
            <p:cNvPr id="23" name="Trapezoid 22">
              <a:extLst>
                <a:ext uri="{FF2B5EF4-FFF2-40B4-BE49-F238E27FC236}">
                  <a16:creationId xmlns:a16="http://schemas.microsoft.com/office/drawing/2014/main" id="{37550C4F-DD9E-5740-1632-B8DE3D60BF63}"/>
                </a:ext>
              </a:extLst>
            </p:cNvPr>
            <p:cNvSpPr/>
            <p:nvPr/>
          </p:nvSpPr>
          <p:spPr>
            <a:xfrm>
              <a:off x="7066337" y="2435671"/>
              <a:ext cx="500332" cy="200981"/>
            </a:xfrm>
            <a:prstGeom prst="trapezoid">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4" name="Rectangle 23">
              <a:extLst>
                <a:ext uri="{FF2B5EF4-FFF2-40B4-BE49-F238E27FC236}">
                  <a16:creationId xmlns:a16="http://schemas.microsoft.com/office/drawing/2014/main" id="{1108FEC8-CB8F-E777-A2F1-2510EE1A0CD4}"/>
                </a:ext>
              </a:extLst>
            </p:cNvPr>
            <p:cNvSpPr/>
            <p:nvPr/>
          </p:nvSpPr>
          <p:spPr>
            <a:xfrm>
              <a:off x="7109674" y="2636652"/>
              <a:ext cx="413659" cy="2582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nvGrpSpPr>
          <p:cNvPr id="26" name="Group 25">
            <a:extLst>
              <a:ext uri="{FF2B5EF4-FFF2-40B4-BE49-F238E27FC236}">
                <a16:creationId xmlns:a16="http://schemas.microsoft.com/office/drawing/2014/main" id="{4B8BD704-A0E7-D79F-70DF-28457EC3D66E}"/>
              </a:ext>
            </a:extLst>
          </p:cNvPr>
          <p:cNvGrpSpPr/>
          <p:nvPr/>
        </p:nvGrpSpPr>
        <p:grpSpPr>
          <a:xfrm>
            <a:off x="7346833" y="2028180"/>
            <a:ext cx="405491" cy="372185"/>
            <a:chOff x="7066337" y="2435671"/>
            <a:chExt cx="500332" cy="459236"/>
          </a:xfrm>
          <a:solidFill>
            <a:schemeClr val="accent4">
              <a:lumMod val="40000"/>
              <a:lumOff val="60000"/>
            </a:schemeClr>
          </a:solidFill>
        </p:grpSpPr>
        <p:sp>
          <p:nvSpPr>
            <p:cNvPr id="27" name="Trapezoid 26">
              <a:extLst>
                <a:ext uri="{FF2B5EF4-FFF2-40B4-BE49-F238E27FC236}">
                  <a16:creationId xmlns:a16="http://schemas.microsoft.com/office/drawing/2014/main" id="{39CBD709-7D54-4E3E-5CBC-15BF0415DF79}"/>
                </a:ext>
              </a:extLst>
            </p:cNvPr>
            <p:cNvSpPr/>
            <p:nvPr/>
          </p:nvSpPr>
          <p:spPr>
            <a:xfrm>
              <a:off x="7066337" y="2435671"/>
              <a:ext cx="500332" cy="200981"/>
            </a:xfrm>
            <a:prstGeom prst="trapezoid">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8" name="Rectangle 27">
              <a:extLst>
                <a:ext uri="{FF2B5EF4-FFF2-40B4-BE49-F238E27FC236}">
                  <a16:creationId xmlns:a16="http://schemas.microsoft.com/office/drawing/2014/main" id="{6A2412BD-F117-0A62-52D1-89600E1C1E7C}"/>
                </a:ext>
              </a:extLst>
            </p:cNvPr>
            <p:cNvSpPr/>
            <p:nvPr/>
          </p:nvSpPr>
          <p:spPr>
            <a:xfrm>
              <a:off x="7109674" y="2636652"/>
              <a:ext cx="413659" cy="2582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sp>
        <p:nvSpPr>
          <p:cNvPr id="29" name="Freeform: Shape 28">
            <a:extLst>
              <a:ext uri="{FF2B5EF4-FFF2-40B4-BE49-F238E27FC236}">
                <a16:creationId xmlns:a16="http://schemas.microsoft.com/office/drawing/2014/main" id="{A3A111E0-1E1D-1344-141B-BB3E17DDCB2E}"/>
              </a:ext>
            </a:extLst>
          </p:cNvPr>
          <p:cNvSpPr/>
          <p:nvPr/>
        </p:nvSpPr>
        <p:spPr>
          <a:xfrm>
            <a:off x="6985840" y="2421146"/>
            <a:ext cx="909931" cy="1190171"/>
          </a:xfrm>
          <a:custGeom>
            <a:avLst/>
            <a:gdLst>
              <a:gd name="connsiteX0" fmla="*/ 140674 w 909931"/>
              <a:gd name="connsiteY0" fmla="*/ 0 h 1190171"/>
              <a:gd name="connsiteX1" fmla="*/ 24560 w 909931"/>
              <a:gd name="connsiteY1" fmla="*/ 624114 h 1190171"/>
              <a:gd name="connsiteX2" fmla="*/ 561589 w 909931"/>
              <a:gd name="connsiteY2" fmla="*/ 754743 h 1190171"/>
              <a:gd name="connsiteX3" fmla="*/ 634160 w 909931"/>
              <a:gd name="connsiteY3" fmla="*/ 1103086 h 1190171"/>
              <a:gd name="connsiteX4" fmla="*/ 909931 w 909931"/>
              <a:gd name="connsiteY4" fmla="*/ 1190171 h 119017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09931" h="1190171">
                <a:moveTo>
                  <a:pt x="140674" y="0"/>
                </a:moveTo>
                <a:cubicBezTo>
                  <a:pt x="47540" y="249161"/>
                  <a:pt x="-45593" y="498323"/>
                  <a:pt x="24560" y="624114"/>
                </a:cubicBezTo>
                <a:cubicBezTo>
                  <a:pt x="94713" y="749905"/>
                  <a:pt x="459989" y="674914"/>
                  <a:pt x="561589" y="754743"/>
                </a:cubicBezTo>
                <a:cubicBezTo>
                  <a:pt x="663189" y="834572"/>
                  <a:pt x="576103" y="1030515"/>
                  <a:pt x="634160" y="1103086"/>
                </a:cubicBezTo>
                <a:cubicBezTo>
                  <a:pt x="692217" y="1175657"/>
                  <a:pt x="801074" y="1182914"/>
                  <a:pt x="909931" y="1190171"/>
                </a:cubicBezTo>
              </a:path>
            </a:pathLst>
          </a:custGeom>
          <a:noFill/>
          <a:ln w="57150">
            <a:solidFill>
              <a:schemeClr val="accent4"/>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nvGrpSpPr>
          <p:cNvPr id="33" name="Group 32">
            <a:extLst>
              <a:ext uri="{FF2B5EF4-FFF2-40B4-BE49-F238E27FC236}">
                <a16:creationId xmlns:a16="http://schemas.microsoft.com/office/drawing/2014/main" id="{7CD9D78D-2057-1A06-A2A9-E48797A7A8AA}"/>
              </a:ext>
            </a:extLst>
          </p:cNvPr>
          <p:cNvGrpSpPr/>
          <p:nvPr/>
        </p:nvGrpSpPr>
        <p:grpSpPr>
          <a:xfrm>
            <a:off x="4193105" y="2165656"/>
            <a:ext cx="1292784" cy="1350887"/>
            <a:chOff x="7345680" y="2484120"/>
            <a:chExt cx="904240" cy="944880"/>
          </a:xfrm>
        </p:grpSpPr>
        <p:sp>
          <p:nvSpPr>
            <p:cNvPr id="34" name="Oval 33">
              <a:extLst>
                <a:ext uri="{FF2B5EF4-FFF2-40B4-BE49-F238E27FC236}">
                  <a16:creationId xmlns:a16="http://schemas.microsoft.com/office/drawing/2014/main" id="{897BA58F-A0B3-0EAE-14B1-A5AC6F013209}"/>
                </a:ext>
              </a:extLst>
            </p:cNvPr>
            <p:cNvSpPr/>
            <p:nvPr/>
          </p:nvSpPr>
          <p:spPr>
            <a:xfrm>
              <a:off x="7345680" y="2484120"/>
              <a:ext cx="904240" cy="944880"/>
            </a:xfrm>
            <a:prstGeom prst="ellips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5" name="L-Shape 34">
              <a:extLst>
                <a:ext uri="{FF2B5EF4-FFF2-40B4-BE49-F238E27FC236}">
                  <a16:creationId xmlns:a16="http://schemas.microsoft.com/office/drawing/2014/main" id="{E0343180-139C-7919-410E-411DB2BAF538}"/>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sp>
        <p:nvSpPr>
          <p:cNvPr id="37" name="Rectangle 36">
            <a:extLst>
              <a:ext uri="{FF2B5EF4-FFF2-40B4-BE49-F238E27FC236}">
                <a16:creationId xmlns:a16="http://schemas.microsoft.com/office/drawing/2014/main" id="{9FF0531A-919F-B29C-7169-B9923912EF61}"/>
              </a:ext>
            </a:extLst>
          </p:cNvPr>
          <p:cNvSpPr/>
          <p:nvPr/>
        </p:nvSpPr>
        <p:spPr>
          <a:xfrm rot="2176074">
            <a:off x="3899380" y="2736474"/>
            <a:ext cx="1847106" cy="141333"/>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302237929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FC814C-42B9-281C-0659-AB99BC99E96D}"/>
              </a:ext>
            </a:extLst>
          </p:cNvPr>
          <p:cNvSpPr>
            <a:spLocks noGrp="1"/>
          </p:cNvSpPr>
          <p:nvPr>
            <p:ph type="title"/>
          </p:nvPr>
        </p:nvSpPr>
        <p:spPr/>
        <p:txBody>
          <a:bodyPr/>
          <a:lstStyle/>
          <a:p>
            <a:r>
              <a:rPr lang="es-ES_tradnl" dirty="0"/>
              <a:t>Otros motivos para cerrar un caso</a:t>
            </a:r>
          </a:p>
        </p:txBody>
      </p:sp>
      <p:sp>
        <p:nvSpPr>
          <p:cNvPr id="21" name="Speech Bubble: Rectangle with Corners Rounded 20">
            <a:extLst>
              <a:ext uri="{FF2B5EF4-FFF2-40B4-BE49-F238E27FC236}">
                <a16:creationId xmlns:a16="http://schemas.microsoft.com/office/drawing/2014/main" id="{B1981C9E-3B84-7031-E8F7-E9988B874666}"/>
              </a:ext>
            </a:extLst>
          </p:cNvPr>
          <p:cNvSpPr/>
          <p:nvPr/>
        </p:nvSpPr>
        <p:spPr>
          <a:xfrm>
            <a:off x="5855062" y="1975956"/>
            <a:ext cx="4285727" cy="3445970"/>
          </a:xfrm>
          <a:prstGeom prst="wedgeRoundRectCallout">
            <a:avLst>
              <a:gd name="adj1" fmla="val -60275"/>
              <a:gd name="adj2" fmla="val -23881"/>
              <a:gd name="adj3" fmla="val 16667"/>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s-ES_tradnl" sz="2200" dirty="0">
                <a:solidFill>
                  <a:schemeClr val="tx1"/>
                </a:solidFill>
                <a:latin typeface="Arial" panose="020B0604020202020204" pitchFamily="34" charset="0"/>
                <a:cs typeface="Arial" panose="020B0604020202020204" pitchFamily="34" charset="0"/>
              </a:rPr>
              <a:t>Si el/la menor cumple 18 años, pero sigue enfrentándose a un problema de protección y no está a salvo, ¿qué puede hacer el/la asistente social?</a:t>
            </a:r>
          </a:p>
        </p:txBody>
      </p:sp>
      <p:sp>
        <p:nvSpPr>
          <p:cNvPr id="24" name="TextBox 23">
            <a:extLst>
              <a:ext uri="{FF2B5EF4-FFF2-40B4-BE49-F238E27FC236}">
                <a16:creationId xmlns:a16="http://schemas.microsoft.com/office/drawing/2014/main" id="{4366B98E-372C-A2F2-789F-01B69D78AABF}"/>
              </a:ext>
            </a:extLst>
          </p:cNvPr>
          <p:cNvSpPr txBox="1"/>
          <p:nvPr/>
        </p:nvSpPr>
        <p:spPr>
          <a:xfrm>
            <a:off x="1263774" y="5021816"/>
            <a:ext cx="4316806" cy="400110"/>
          </a:xfrm>
          <a:prstGeom prst="rect">
            <a:avLst/>
          </a:prstGeom>
          <a:noFill/>
        </p:spPr>
        <p:txBody>
          <a:bodyPr wrap="square" lIns="91440" tIns="45720" rIns="91440" bIns="45720" rtlCol="0" anchor="t">
            <a:spAutoFit/>
          </a:bodyPr>
          <a:lstStyle/>
          <a:p>
            <a:pPr algn="ctr"/>
            <a:r>
              <a:rPr lang="es-ES_tradnl" sz="2000" b="1" dirty="0">
                <a:latin typeface="Arial" panose="020B0604020202020204" pitchFamily="34" charset="0"/>
                <a:cs typeface="Arial" panose="020B0604020202020204" pitchFamily="34" charset="0"/>
              </a:rPr>
              <a:t>El/la menor cumple </a:t>
            </a:r>
            <a:r>
              <a:rPr lang="es-ES_tradnl" sz="2000" b="1" i="0" u="none" strike="noStrike" baseline="0" dirty="0">
                <a:latin typeface="Arial" panose="020B0604020202020204" pitchFamily="34" charset="0"/>
                <a:cs typeface="Arial" panose="020B0604020202020204" pitchFamily="34" charset="0"/>
              </a:rPr>
              <a:t>18 años</a:t>
            </a:r>
            <a:endParaRPr lang="es-ES_tradnl" sz="2000" b="1" dirty="0">
              <a:latin typeface="Arial" panose="020B0604020202020204" pitchFamily="34" charset="0"/>
              <a:cs typeface="Arial" panose="020B0604020202020204" pitchFamily="34" charset="0"/>
            </a:endParaRPr>
          </a:p>
        </p:txBody>
      </p:sp>
      <p:grpSp>
        <p:nvGrpSpPr>
          <p:cNvPr id="7" name="Group 6">
            <a:extLst>
              <a:ext uri="{FF2B5EF4-FFF2-40B4-BE49-F238E27FC236}">
                <a16:creationId xmlns:a16="http://schemas.microsoft.com/office/drawing/2014/main" id="{E66A14E6-1919-72F3-E43F-E4FEB473BF2C}"/>
              </a:ext>
            </a:extLst>
          </p:cNvPr>
          <p:cNvGrpSpPr/>
          <p:nvPr/>
        </p:nvGrpSpPr>
        <p:grpSpPr>
          <a:xfrm>
            <a:off x="1930400" y="1975956"/>
            <a:ext cx="2949627" cy="3245915"/>
            <a:chOff x="1123207" y="2879751"/>
            <a:chExt cx="2041235" cy="2246276"/>
          </a:xfrm>
        </p:grpSpPr>
        <p:grpSp>
          <p:nvGrpSpPr>
            <p:cNvPr id="3" name="Group 2">
              <a:extLst>
                <a:ext uri="{FF2B5EF4-FFF2-40B4-BE49-F238E27FC236}">
                  <a16:creationId xmlns:a16="http://schemas.microsoft.com/office/drawing/2014/main" id="{2BD64221-07C0-6C60-CD79-A34C8C2952B5}"/>
                </a:ext>
              </a:extLst>
            </p:cNvPr>
            <p:cNvGrpSpPr/>
            <p:nvPr/>
          </p:nvGrpSpPr>
          <p:grpSpPr>
            <a:xfrm>
              <a:off x="1881567" y="2879751"/>
              <a:ext cx="547994" cy="1950989"/>
              <a:chOff x="1761807" y="5168657"/>
              <a:chExt cx="218613" cy="778316"/>
            </a:xfrm>
            <a:solidFill>
              <a:schemeClr val="accent4">
                <a:lumMod val="40000"/>
                <a:lumOff val="60000"/>
              </a:schemeClr>
            </a:solidFill>
          </p:grpSpPr>
          <p:sp>
            <p:nvSpPr>
              <p:cNvPr id="4" name="Round Same Side Corner Rectangle 46">
                <a:extLst>
                  <a:ext uri="{FF2B5EF4-FFF2-40B4-BE49-F238E27FC236}">
                    <a16:creationId xmlns:a16="http://schemas.microsoft.com/office/drawing/2014/main" id="{8F362657-0A0E-E936-5F06-8AFC02289862}"/>
                  </a:ext>
                </a:extLst>
              </p:cNvPr>
              <p:cNvSpPr/>
              <p:nvPr/>
            </p:nvSpPr>
            <p:spPr>
              <a:xfrm>
                <a:off x="1763411" y="5424815"/>
                <a:ext cx="216156" cy="522158"/>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5" name="Oval 4">
                <a:extLst>
                  <a:ext uri="{FF2B5EF4-FFF2-40B4-BE49-F238E27FC236}">
                    <a16:creationId xmlns:a16="http://schemas.microsoft.com/office/drawing/2014/main" id="{1D892F54-A1F9-87CB-A5AE-1508F4EBBF31}"/>
                  </a:ext>
                </a:extLst>
              </p:cNvPr>
              <p:cNvSpPr/>
              <p:nvPr/>
            </p:nvSpPr>
            <p:spPr>
              <a:xfrm>
                <a:off x="1761807" y="5168657"/>
                <a:ext cx="218613" cy="21861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b="1">
                  <a:solidFill>
                    <a:schemeClr val="bg1"/>
                  </a:solidFill>
                  <a:latin typeface="Arial" panose="020B0604020202020204" pitchFamily="34" charset="0"/>
                  <a:cs typeface="Arial" panose="020B0604020202020204" pitchFamily="34" charset="0"/>
                </a:endParaRPr>
              </a:p>
            </p:txBody>
          </p:sp>
        </p:grpSp>
        <p:sp>
          <p:nvSpPr>
            <p:cNvPr id="6" name="TextBox 5">
              <a:extLst>
                <a:ext uri="{FF2B5EF4-FFF2-40B4-BE49-F238E27FC236}">
                  <a16:creationId xmlns:a16="http://schemas.microsoft.com/office/drawing/2014/main" id="{2DEFDD4B-D488-D01B-E09D-BB3841B3F1E9}"/>
                </a:ext>
              </a:extLst>
            </p:cNvPr>
            <p:cNvSpPr txBox="1"/>
            <p:nvPr/>
          </p:nvSpPr>
          <p:spPr>
            <a:xfrm>
              <a:off x="1123207" y="3219756"/>
              <a:ext cx="2041235" cy="1906271"/>
            </a:xfrm>
            <a:prstGeom prst="rect">
              <a:avLst/>
            </a:prstGeom>
            <a:noFill/>
          </p:spPr>
          <p:txBody>
            <a:bodyPr wrap="square" rtlCol="0">
              <a:spAutoFit/>
            </a:bodyPr>
            <a:lstStyle/>
            <a:p>
              <a:pPr algn="ctr"/>
              <a:r>
                <a:rPr lang="es-ES_tradnl" sz="17300">
                  <a:solidFill>
                    <a:schemeClr val="accent4"/>
                  </a:solidFill>
                  <a:latin typeface="Berlin Sans FB" panose="020E0602020502020306" pitchFamily="34" charset="0"/>
                  <a:cs typeface="Arial" panose="020B0604020202020204" pitchFamily="34" charset="0"/>
                </a:rPr>
                <a:t>¡18!</a:t>
              </a:r>
            </a:p>
          </p:txBody>
        </p:sp>
      </p:grpSp>
      <p:grpSp>
        <p:nvGrpSpPr>
          <p:cNvPr id="9" name="Group 8">
            <a:extLst>
              <a:ext uri="{FF2B5EF4-FFF2-40B4-BE49-F238E27FC236}">
                <a16:creationId xmlns:a16="http://schemas.microsoft.com/office/drawing/2014/main" id="{02E462CB-29CD-B017-2747-67637ACC7F67}"/>
              </a:ext>
            </a:extLst>
          </p:cNvPr>
          <p:cNvGrpSpPr/>
          <p:nvPr/>
        </p:nvGrpSpPr>
        <p:grpSpPr>
          <a:xfrm>
            <a:off x="10288771" y="303551"/>
            <a:ext cx="1587872" cy="1368854"/>
            <a:chOff x="10288771" y="303551"/>
            <a:chExt cx="1587872" cy="1368854"/>
          </a:xfrm>
        </p:grpSpPr>
        <p:sp>
          <p:nvSpPr>
            <p:cNvPr id="10" name="Google Shape;501;p15">
              <a:extLst>
                <a:ext uri="{FF2B5EF4-FFF2-40B4-BE49-F238E27FC236}">
                  <a16:creationId xmlns:a16="http://schemas.microsoft.com/office/drawing/2014/main" id="{5112C41D-922A-D5BD-51B5-D1CB3533502B}"/>
                </a:ext>
              </a:extLst>
            </p:cNvPr>
            <p:cNvSpPr/>
            <p:nvPr/>
          </p:nvSpPr>
          <p:spPr>
            <a:xfrm rot="1782986">
              <a:off x="10288771" y="303551"/>
              <a:ext cx="1587872" cy="1368854"/>
            </a:xfrm>
            <a:prstGeom prst="hexagon">
              <a:avLst>
                <a:gd name="adj" fmla="val 28965"/>
                <a:gd name="vf" fmla="val 115470"/>
              </a:avLst>
            </a:prstGeom>
            <a:solidFill>
              <a:schemeClr val="lt1"/>
            </a:solidFill>
            <a:ln w="12700" cap="flat" cmpd="sng">
              <a:solidFill>
                <a:srgbClr val="9BD3F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grpSp>
          <p:nvGrpSpPr>
            <p:cNvPr id="11" name="Google Shape;502;p15">
              <a:extLst>
                <a:ext uri="{FF2B5EF4-FFF2-40B4-BE49-F238E27FC236}">
                  <a16:creationId xmlns:a16="http://schemas.microsoft.com/office/drawing/2014/main" id="{DF47B761-3CF8-44A0-F3B2-D69941A7F662}"/>
                </a:ext>
              </a:extLst>
            </p:cNvPr>
            <p:cNvGrpSpPr/>
            <p:nvPr/>
          </p:nvGrpSpPr>
          <p:grpSpPr>
            <a:xfrm>
              <a:off x="10681558" y="728782"/>
              <a:ext cx="562136" cy="634675"/>
              <a:chOff x="760175" y="830142"/>
              <a:chExt cx="867619" cy="979579"/>
            </a:xfrm>
          </p:grpSpPr>
          <p:sp>
            <p:nvSpPr>
              <p:cNvPr id="15" name="Google Shape;503;p15">
                <a:extLst>
                  <a:ext uri="{FF2B5EF4-FFF2-40B4-BE49-F238E27FC236}">
                    <a16:creationId xmlns:a16="http://schemas.microsoft.com/office/drawing/2014/main" id="{C152FAD7-230E-E5FA-2508-383EF19BE4B9}"/>
                  </a:ext>
                </a:extLst>
              </p:cNvPr>
              <p:cNvSpPr/>
              <p:nvPr/>
            </p:nvSpPr>
            <p:spPr>
              <a:xfrm>
                <a:off x="864636" y="830142"/>
                <a:ext cx="763158" cy="979577"/>
              </a:xfrm>
              <a:prstGeom prst="rect">
                <a:avLst/>
              </a:prstGeom>
              <a:solidFill>
                <a:schemeClr val="accent4"/>
              </a:solidFill>
              <a:ln>
                <a:noFill/>
              </a:ln>
            </p:spPr>
            <p:txBody>
              <a:bodyPr spcFirstLastPara="1" wrap="none" lIns="91425" tIns="45700" rIns="91425" bIns="45700" anchor="ctr" anchorCtr="0">
                <a:noAutofit/>
              </a:bodyPr>
              <a:lstStyle/>
              <a:p>
                <a:pPr marL="0" marR="0" lvl="0" indent="0" algn="ctr" rtl="0">
                  <a:spcBef>
                    <a:spcPts val="0"/>
                  </a:spcBef>
                  <a:spcAft>
                    <a:spcPts val="0"/>
                  </a:spcAft>
                  <a:buNone/>
                </a:pPr>
                <a:r>
                  <a:rPr lang="es-ES_tradnl" sz="1600" b="1">
                    <a:solidFill>
                      <a:schemeClr val="lt1"/>
                    </a:solidFill>
                    <a:latin typeface="Arial" panose="020B0604020202020204" pitchFamily="34" charset="0"/>
                    <a:ea typeface="Calibri"/>
                    <a:cs typeface="Arial" panose="020B0604020202020204" pitchFamily="34" charset="0"/>
                    <a:sym typeface="Calibri"/>
                  </a:rPr>
                  <a:t>186</a:t>
                </a:r>
                <a:endParaRPr lang="es-ES_tradnl">
                  <a:latin typeface="Arial" panose="020B0604020202020204" pitchFamily="34" charset="0"/>
                  <a:cs typeface="Arial" panose="020B0604020202020204" pitchFamily="34" charset="0"/>
                </a:endParaRPr>
              </a:p>
            </p:txBody>
          </p:sp>
          <p:sp>
            <p:nvSpPr>
              <p:cNvPr id="16" name="Google Shape;504;p15">
                <a:extLst>
                  <a:ext uri="{FF2B5EF4-FFF2-40B4-BE49-F238E27FC236}">
                    <a16:creationId xmlns:a16="http://schemas.microsoft.com/office/drawing/2014/main" id="{57B24F8A-920B-2FFE-C3D4-A750C702EE1B}"/>
                  </a:ext>
                </a:extLst>
              </p:cNvPr>
              <p:cNvSpPr/>
              <p:nvPr/>
            </p:nvSpPr>
            <p:spPr>
              <a:xfrm>
                <a:off x="760175" y="830144"/>
                <a:ext cx="149292" cy="979577"/>
              </a:xfrm>
              <a:prstGeom prst="rect">
                <a:avLst/>
              </a:prstGeom>
              <a:solidFill>
                <a:srgbClr val="15699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grpSp>
        <p:grpSp>
          <p:nvGrpSpPr>
            <p:cNvPr id="12" name="Google Shape;505;p15">
              <a:extLst>
                <a:ext uri="{FF2B5EF4-FFF2-40B4-BE49-F238E27FC236}">
                  <a16:creationId xmlns:a16="http://schemas.microsoft.com/office/drawing/2014/main" id="{FCD16DFB-0316-B474-33F6-B1417169B9D8}"/>
                </a:ext>
              </a:extLst>
            </p:cNvPr>
            <p:cNvGrpSpPr/>
            <p:nvPr/>
          </p:nvGrpSpPr>
          <p:grpSpPr>
            <a:xfrm>
              <a:off x="11353800" y="728782"/>
              <a:ext cx="182192" cy="634674"/>
              <a:chOff x="2121762" y="2323619"/>
              <a:chExt cx="200378" cy="825210"/>
            </a:xfrm>
          </p:grpSpPr>
          <p:sp>
            <p:nvSpPr>
              <p:cNvPr id="13" name="Google Shape;506;p15">
                <a:extLst>
                  <a:ext uri="{FF2B5EF4-FFF2-40B4-BE49-F238E27FC236}">
                    <a16:creationId xmlns:a16="http://schemas.microsoft.com/office/drawing/2014/main" id="{48DC4AB1-FABF-1434-9DEF-C078F3562945}"/>
                  </a:ext>
                </a:extLst>
              </p:cNvPr>
              <p:cNvSpPr/>
              <p:nvPr/>
            </p:nvSpPr>
            <p:spPr>
              <a:xfrm>
                <a:off x="2121763" y="2323619"/>
                <a:ext cx="200377" cy="172739"/>
              </a:xfrm>
              <a:prstGeom prst="triangle">
                <a:avLst>
                  <a:gd name="adj" fmla="val 50000"/>
                </a:avLst>
              </a:prstGeom>
              <a:solidFill>
                <a:srgbClr val="15699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sp>
            <p:nvSpPr>
              <p:cNvPr id="14" name="Google Shape;507;p15">
                <a:extLst>
                  <a:ext uri="{FF2B5EF4-FFF2-40B4-BE49-F238E27FC236}">
                    <a16:creationId xmlns:a16="http://schemas.microsoft.com/office/drawing/2014/main" id="{1F0A7D5E-1F84-0FEB-0FCF-5A2C233963C5}"/>
                  </a:ext>
                </a:extLst>
              </p:cNvPr>
              <p:cNvSpPr/>
              <p:nvPr/>
            </p:nvSpPr>
            <p:spPr>
              <a:xfrm>
                <a:off x="2121762" y="2496169"/>
                <a:ext cx="200377" cy="652660"/>
              </a:xfrm>
              <a:prstGeom prst="rect">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grpSp>
      </p:grpSp>
    </p:spTree>
    <p:extLst>
      <p:ext uri="{BB962C8B-B14F-4D97-AF65-F5344CB8AC3E}">
        <p14:creationId xmlns:p14="http://schemas.microsoft.com/office/powerpoint/2010/main" val="2937812608"/>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FC814C-42B9-281C-0659-AB99BC99E96D}"/>
              </a:ext>
            </a:extLst>
          </p:cNvPr>
          <p:cNvSpPr>
            <a:spLocks noGrp="1"/>
          </p:cNvSpPr>
          <p:nvPr>
            <p:ph type="title"/>
          </p:nvPr>
        </p:nvSpPr>
        <p:spPr/>
        <p:txBody>
          <a:bodyPr/>
          <a:lstStyle/>
          <a:p>
            <a:r>
              <a:rPr lang="es-ES_tradnl" dirty="0"/>
              <a:t>Otros motivos para cerrar un caso</a:t>
            </a:r>
            <a:endParaRPr lang="en-BE" dirty="0">
              <a:latin typeface="Arial" panose="020B0604020202020204" pitchFamily="34" charset="0"/>
              <a:cs typeface="Arial" panose="020B0604020202020204" pitchFamily="34" charset="0"/>
            </a:endParaRPr>
          </a:p>
        </p:txBody>
      </p:sp>
      <p:sp>
        <p:nvSpPr>
          <p:cNvPr id="5" name="Speech Bubble: Rectangle with Corners Rounded 4">
            <a:extLst>
              <a:ext uri="{FF2B5EF4-FFF2-40B4-BE49-F238E27FC236}">
                <a16:creationId xmlns:a16="http://schemas.microsoft.com/office/drawing/2014/main" id="{F2D25C4B-DEFF-628E-76F1-B6DF1D6E8616}"/>
              </a:ext>
            </a:extLst>
          </p:cNvPr>
          <p:cNvSpPr/>
          <p:nvPr/>
        </p:nvSpPr>
        <p:spPr>
          <a:xfrm>
            <a:off x="6222190" y="1792158"/>
            <a:ext cx="3919806" cy="3519265"/>
          </a:xfrm>
          <a:prstGeom prst="wedgeRoundRectCallout">
            <a:avLst>
              <a:gd name="adj1" fmla="val -60818"/>
              <a:gd name="adj2" fmla="val -21962"/>
              <a:gd name="adj3" fmla="val 16667"/>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s-ES_tradnl" sz="2200" dirty="0">
                <a:solidFill>
                  <a:schemeClr val="tx1"/>
                </a:solidFill>
                <a:latin typeface="Arial" panose="020B0604020202020204" pitchFamily="34" charset="0"/>
                <a:cs typeface="Arial" panose="020B0604020202020204" pitchFamily="34" charset="0"/>
              </a:rPr>
              <a:t>Si el/la menor está en peligro, pero ha revocado su consentimiento para la gestión del caso, ¿qué puede hacer el/la asistente social? </a:t>
            </a:r>
          </a:p>
        </p:txBody>
      </p:sp>
      <p:sp>
        <p:nvSpPr>
          <p:cNvPr id="6" name="TextBox 5">
            <a:extLst>
              <a:ext uri="{FF2B5EF4-FFF2-40B4-BE49-F238E27FC236}">
                <a16:creationId xmlns:a16="http://schemas.microsoft.com/office/drawing/2014/main" id="{31C339DC-702C-2A7F-0FAD-1330ABBE331C}"/>
              </a:ext>
            </a:extLst>
          </p:cNvPr>
          <p:cNvSpPr txBox="1"/>
          <p:nvPr/>
        </p:nvSpPr>
        <p:spPr>
          <a:xfrm>
            <a:off x="1670359" y="4149790"/>
            <a:ext cx="3919806" cy="1631216"/>
          </a:xfrm>
          <a:prstGeom prst="rect">
            <a:avLst/>
          </a:prstGeom>
          <a:noFill/>
        </p:spPr>
        <p:txBody>
          <a:bodyPr wrap="square" lIns="91440" tIns="45720" rIns="91440" bIns="45720" rtlCol="0" anchor="t">
            <a:spAutoFit/>
          </a:bodyPr>
          <a:lstStyle/>
          <a:p>
            <a:pPr algn="ctr"/>
            <a:r>
              <a:rPr lang="es-ES_tradnl" sz="2000" b="1" dirty="0">
                <a:latin typeface="Arial" panose="020B0604020202020204" pitchFamily="34" charset="0"/>
                <a:cs typeface="Arial" panose="020B0604020202020204" pitchFamily="34" charset="0"/>
              </a:rPr>
              <a:t>El padre, la madre, el/la cuidador/a o el/la menor no desean seguir recibiendo ayuda y no hay motivos para ir en contra de sus deseos</a:t>
            </a:r>
          </a:p>
        </p:txBody>
      </p:sp>
      <p:grpSp>
        <p:nvGrpSpPr>
          <p:cNvPr id="12" name="Group 11">
            <a:extLst>
              <a:ext uri="{FF2B5EF4-FFF2-40B4-BE49-F238E27FC236}">
                <a16:creationId xmlns:a16="http://schemas.microsoft.com/office/drawing/2014/main" id="{2E561E34-EDFE-496E-0001-1E3163F22E2A}"/>
              </a:ext>
            </a:extLst>
          </p:cNvPr>
          <p:cNvGrpSpPr/>
          <p:nvPr/>
        </p:nvGrpSpPr>
        <p:grpSpPr>
          <a:xfrm>
            <a:off x="2298701" y="2020758"/>
            <a:ext cx="2616200" cy="1913366"/>
            <a:chOff x="1587980" y="2787956"/>
            <a:chExt cx="1847106" cy="1350887"/>
          </a:xfrm>
        </p:grpSpPr>
        <p:grpSp>
          <p:nvGrpSpPr>
            <p:cNvPr id="8" name="Group 7">
              <a:extLst>
                <a:ext uri="{FF2B5EF4-FFF2-40B4-BE49-F238E27FC236}">
                  <a16:creationId xmlns:a16="http://schemas.microsoft.com/office/drawing/2014/main" id="{A07E73B4-E783-7CAA-3136-221ECDF5E3A0}"/>
                </a:ext>
              </a:extLst>
            </p:cNvPr>
            <p:cNvGrpSpPr/>
            <p:nvPr/>
          </p:nvGrpSpPr>
          <p:grpSpPr>
            <a:xfrm>
              <a:off x="1881705" y="2787956"/>
              <a:ext cx="1292784" cy="1350887"/>
              <a:chOff x="7345680" y="2484120"/>
              <a:chExt cx="904240" cy="944880"/>
            </a:xfrm>
          </p:grpSpPr>
          <p:sp>
            <p:nvSpPr>
              <p:cNvPr id="9" name="Oval 8">
                <a:extLst>
                  <a:ext uri="{FF2B5EF4-FFF2-40B4-BE49-F238E27FC236}">
                    <a16:creationId xmlns:a16="http://schemas.microsoft.com/office/drawing/2014/main" id="{4D78717E-D32E-A5C4-5B0B-BE6B1D1FC2C9}"/>
                  </a:ext>
                </a:extLst>
              </p:cNvPr>
              <p:cNvSpPr/>
              <p:nvPr/>
            </p:nvSpPr>
            <p:spPr>
              <a:xfrm>
                <a:off x="7345680" y="2484120"/>
                <a:ext cx="904240" cy="944880"/>
              </a:xfrm>
              <a:prstGeom prst="ellipse">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10" name="L-Shape 9">
                <a:extLst>
                  <a:ext uri="{FF2B5EF4-FFF2-40B4-BE49-F238E27FC236}">
                    <a16:creationId xmlns:a16="http://schemas.microsoft.com/office/drawing/2014/main" id="{826EEFBF-0FED-BF98-2225-63B6C37C524A}"/>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sp>
          <p:nvSpPr>
            <p:cNvPr id="11" name="Rectangle 10">
              <a:extLst>
                <a:ext uri="{FF2B5EF4-FFF2-40B4-BE49-F238E27FC236}">
                  <a16:creationId xmlns:a16="http://schemas.microsoft.com/office/drawing/2014/main" id="{656B66A4-7137-A623-B198-211032287035}"/>
                </a:ext>
              </a:extLst>
            </p:cNvPr>
            <p:cNvSpPr/>
            <p:nvPr/>
          </p:nvSpPr>
          <p:spPr>
            <a:xfrm rot="2176074">
              <a:off x="1587980" y="3358774"/>
              <a:ext cx="1847106" cy="141333"/>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grpSp>
        <p:nvGrpSpPr>
          <p:cNvPr id="3" name="Group 2">
            <a:extLst>
              <a:ext uri="{FF2B5EF4-FFF2-40B4-BE49-F238E27FC236}">
                <a16:creationId xmlns:a16="http://schemas.microsoft.com/office/drawing/2014/main" id="{BF237C5C-F9EF-9295-121F-0EA040DACB1A}"/>
              </a:ext>
            </a:extLst>
          </p:cNvPr>
          <p:cNvGrpSpPr/>
          <p:nvPr/>
        </p:nvGrpSpPr>
        <p:grpSpPr>
          <a:xfrm>
            <a:off x="10288771" y="303551"/>
            <a:ext cx="1587872" cy="1368854"/>
            <a:chOff x="10288771" y="303551"/>
            <a:chExt cx="1587872" cy="1368854"/>
          </a:xfrm>
        </p:grpSpPr>
        <p:sp>
          <p:nvSpPr>
            <p:cNvPr id="4" name="Google Shape;501;p15">
              <a:extLst>
                <a:ext uri="{FF2B5EF4-FFF2-40B4-BE49-F238E27FC236}">
                  <a16:creationId xmlns:a16="http://schemas.microsoft.com/office/drawing/2014/main" id="{E4508D43-42DF-3B73-0968-162A49BFDBBC}"/>
                </a:ext>
              </a:extLst>
            </p:cNvPr>
            <p:cNvSpPr/>
            <p:nvPr/>
          </p:nvSpPr>
          <p:spPr>
            <a:xfrm rot="1782986">
              <a:off x="10288771" y="303551"/>
              <a:ext cx="1587872" cy="1368854"/>
            </a:xfrm>
            <a:prstGeom prst="hexagon">
              <a:avLst>
                <a:gd name="adj" fmla="val 28965"/>
                <a:gd name="vf" fmla="val 115470"/>
              </a:avLst>
            </a:prstGeom>
            <a:solidFill>
              <a:schemeClr val="lt1"/>
            </a:solidFill>
            <a:ln w="12700" cap="flat" cmpd="sng">
              <a:solidFill>
                <a:srgbClr val="9BD3F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grpSp>
          <p:nvGrpSpPr>
            <p:cNvPr id="7" name="Google Shape;502;p15">
              <a:extLst>
                <a:ext uri="{FF2B5EF4-FFF2-40B4-BE49-F238E27FC236}">
                  <a16:creationId xmlns:a16="http://schemas.microsoft.com/office/drawing/2014/main" id="{54599F8A-98F5-E63A-1804-F2C28D7BCBF0}"/>
                </a:ext>
              </a:extLst>
            </p:cNvPr>
            <p:cNvGrpSpPr/>
            <p:nvPr/>
          </p:nvGrpSpPr>
          <p:grpSpPr>
            <a:xfrm>
              <a:off x="10681558" y="728782"/>
              <a:ext cx="562136" cy="634675"/>
              <a:chOff x="760175" y="830142"/>
              <a:chExt cx="867619" cy="979579"/>
            </a:xfrm>
          </p:grpSpPr>
          <p:sp>
            <p:nvSpPr>
              <p:cNvPr id="16" name="Google Shape;503;p15">
                <a:extLst>
                  <a:ext uri="{FF2B5EF4-FFF2-40B4-BE49-F238E27FC236}">
                    <a16:creationId xmlns:a16="http://schemas.microsoft.com/office/drawing/2014/main" id="{687FF9EE-3B67-CB3F-3FAD-E6A984C4D758}"/>
                  </a:ext>
                </a:extLst>
              </p:cNvPr>
              <p:cNvSpPr/>
              <p:nvPr/>
            </p:nvSpPr>
            <p:spPr>
              <a:xfrm>
                <a:off x="864636" y="830142"/>
                <a:ext cx="763158" cy="979577"/>
              </a:xfrm>
              <a:prstGeom prst="rect">
                <a:avLst/>
              </a:prstGeom>
              <a:solidFill>
                <a:schemeClr val="accent4"/>
              </a:solidFill>
              <a:ln>
                <a:noFill/>
              </a:ln>
            </p:spPr>
            <p:txBody>
              <a:bodyPr spcFirstLastPara="1" wrap="none" lIns="91425" tIns="45700" rIns="91425" bIns="45700" anchor="ctr" anchorCtr="0">
                <a:noAutofit/>
              </a:bodyPr>
              <a:lstStyle/>
              <a:p>
                <a:pPr marL="0" marR="0" lvl="0" indent="0" algn="ctr" rtl="0">
                  <a:spcBef>
                    <a:spcPts val="0"/>
                  </a:spcBef>
                  <a:spcAft>
                    <a:spcPts val="0"/>
                  </a:spcAft>
                  <a:buNone/>
                </a:pPr>
                <a:r>
                  <a:rPr lang="en-GB" sz="1600" b="1" dirty="0">
                    <a:solidFill>
                      <a:schemeClr val="lt1"/>
                    </a:solidFill>
                    <a:latin typeface="Arial" panose="020B0604020202020204" pitchFamily="34" charset="0"/>
                    <a:ea typeface="Calibri"/>
                    <a:cs typeface="Arial" panose="020B0604020202020204" pitchFamily="34" charset="0"/>
                    <a:sym typeface="Calibri"/>
                  </a:rPr>
                  <a:t>187</a:t>
                </a:r>
                <a:endParaRPr dirty="0">
                  <a:latin typeface="Arial" panose="020B0604020202020204" pitchFamily="34" charset="0"/>
                  <a:cs typeface="Arial" panose="020B0604020202020204" pitchFamily="34" charset="0"/>
                </a:endParaRPr>
              </a:p>
            </p:txBody>
          </p:sp>
          <p:sp>
            <p:nvSpPr>
              <p:cNvPr id="17" name="Google Shape;504;p15">
                <a:extLst>
                  <a:ext uri="{FF2B5EF4-FFF2-40B4-BE49-F238E27FC236}">
                    <a16:creationId xmlns:a16="http://schemas.microsoft.com/office/drawing/2014/main" id="{C17D0819-4BC5-B1F9-4A31-649C273447FF}"/>
                  </a:ext>
                </a:extLst>
              </p:cNvPr>
              <p:cNvSpPr/>
              <p:nvPr/>
            </p:nvSpPr>
            <p:spPr>
              <a:xfrm>
                <a:off x="760175" y="830144"/>
                <a:ext cx="149292" cy="979577"/>
              </a:xfrm>
              <a:prstGeom prst="rect">
                <a:avLst/>
              </a:prstGeom>
              <a:solidFill>
                <a:srgbClr val="15699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grpSp>
        <p:grpSp>
          <p:nvGrpSpPr>
            <p:cNvPr id="13" name="Google Shape;505;p15">
              <a:extLst>
                <a:ext uri="{FF2B5EF4-FFF2-40B4-BE49-F238E27FC236}">
                  <a16:creationId xmlns:a16="http://schemas.microsoft.com/office/drawing/2014/main" id="{10AB9F75-6C70-5510-7D0F-114BCF303F60}"/>
                </a:ext>
              </a:extLst>
            </p:cNvPr>
            <p:cNvGrpSpPr/>
            <p:nvPr/>
          </p:nvGrpSpPr>
          <p:grpSpPr>
            <a:xfrm>
              <a:off x="11353800" y="728782"/>
              <a:ext cx="182192" cy="634674"/>
              <a:chOff x="2121762" y="2323619"/>
              <a:chExt cx="200378" cy="825210"/>
            </a:xfrm>
          </p:grpSpPr>
          <p:sp>
            <p:nvSpPr>
              <p:cNvPr id="14" name="Google Shape;506;p15">
                <a:extLst>
                  <a:ext uri="{FF2B5EF4-FFF2-40B4-BE49-F238E27FC236}">
                    <a16:creationId xmlns:a16="http://schemas.microsoft.com/office/drawing/2014/main" id="{E22FF670-05C5-E1E5-19E6-DDAE63B4A67F}"/>
                  </a:ext>
                </a:extLst>
              </p:cNvPr>
              <p:cNvSpPr/>
              <p:nvPr/>
            </p:nvSpPr>
            <p:spPr>
              <a:xfrm>
                <a:off x="2121763" y="2323619"/>
                <a:ext cx="200377" cy="172739"/>
              </a:xfrm>
              <a:prstGeom prst="triangle">
                <a:avLst>
                  <a:gd name="adj" fmla="val 50000"/>
                </a:avLst>
              </a:prstGeom>
              <a:solidFill>
                <a:srgbClr val="15699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sp>
            <p:nvSpPr>
              <p:cNvPr id="15" name="Google Shape;507;p15">
                <a:extLst>
                  <a:ext uri="{FF2B5EF4-FFF2-40B4-BE49-F238E27FC236}">
                    <a16:creationId xmlns:a16="http://schemas.microsoft.com/office/drawing/2014/main" id="{F2AB429A-E388-9FB5-66EC-EC6678C76821}"/>
                  </a:ext>
                </a:extLst>
              </p:cNvPr>
              <p:cNvSpPr/>
              <p:nvPr/>
            </p:nvSpPr>
            <p:spPr>
              <a:xfrm>
                <a:off x="2121762" y="2496169"/>
                <a:ext cx="200377" cy="652660"/>
              </a:xfrm>
              <a:prstGeom prst="rect">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grpSp>
      </p:grpSp>
    </p:spTree>
    <p:extLst>
      <p:ext uri="{BB962C8B-B14F-4D97-AF65-F5344CB8AC3E}">
        <p14:creationId xmlns:p14="http://schemas.microsoft.com/office/powerpoint/2010/main" val="225458670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72">
            <a:extLst>
              <a:ext uri="{FF2B5EF4-FFF2-40B4-BE49-F238E27FC236}">
                <a16:creationId xmlns:a16="http://schemas.microsoft.com/office/drawing/2014/main" id="{2989E91B-95A6-F01D-4F9D-80E9F26F6E6E}"/>
              </a:ext>
            </a:extLst>
          </p:cNvPr>
          <p:cNvSpPr txBox="1">
            <a:spLocks/>
          </p:cNvSpPr>
          <p:nvPr/>
        </p:nvSpPr>
        <p:spPr>
          <a:xfrm>
            <a:off x="776066" y="3429000"/>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s-ES_tradnl" sz="5400" b="1" dirty="0">
                <a:solidFill>
                  <a:schemeClr val="bg1">
                    <a:lumMod val="75000"/>
                  </a:schemeClr>
                </a:solidFill>
                <a:latin typeface="Garamond"/>
              </a:rPr>
              <a:t>Diapositiva adicional para la/el facilitador/a</a:t>
            </a:r>
          </a:p>
          <a:p>
            <a:r>
              <a:rPr lang="en-CA" sz="5400" b="1" dirty="0">
                <a:solidFill>
                  <a:schemeClr val="bg1">
                    <a:lumMod val="75000"/>
                  </a:schemeClr>
                </a:solidFill>
                <a:latin typeface="Garamond"/>
              </a:rPr>
              <a:t>
</a:t>
            </a:r>
            <a:endParaRPr lang="en-CA" sz="5400" b="1" dirty="0">
              <a:solidFill>
                <a:schemeClr val="bg1">
                  <a:lumMod val="75000"/>
                </a:schemeClr>
              </a:solidFill>
            </a:endParaRPr>
          </a:p>
        </p:txBody>
      </p:sp>
    </p:spTree>
    <p:extLst>
      <p:ext uri="{BB962C8B-B14F-4D97-AF65-F5344CB8AC3E}">
        <p14:creationId xmlns:p14="http://schemas.microsoft.com/office/powerpoint/2010/main" val="320981607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FC814C-42B9-281C-0659-AB99BC99E96D}"/>
              </a:ext>
            </a:extLst>
          </p:cNvPr>
          <p:cNvSpPr>
            <a:spLocks noGrp="1"/>
          </p:cNvSpPr>
          <p:nvPr>
            <p:ph type="title"/>
          </p:nvPr>
        </p:nvSpPr>
        <p:spPr/>
        <p:txBody>
          <a:bodyPr/>
          <a:lstStyle/>
          <a:p>
            <a:r>
              <a:rPr lang="es-ES_tradnl"/>
              <a:t>Otros motivos para cerrar un caso</a:t>
            </a:r>
            <a:endParaRPr lang="es-ES_tradnl">
              <a:latin typeface="Arial" panose="020B0604020202020204" pitchFamily="34" charset="0"/>
              <a:cs typeface="Arial" panose="020B0604020202020204" pitchFamily="34" charset="0"/>
            </a:endParaRPr>
          </a:p>
        </p:txBody>
      </p:sp>
      <p:sp>
        <p:nvSpPr>
          <p:cNvPr id="3" name="Speech Bubble: Rectangle with Corners Rounded 2">
            <a:extLst>
              <a:ext uri="{FF2B5EF4-FFF2-40B4-BE49-F238E27FC236}">
                <a16:creationId xmlns:a16="http://schemas.microsoft.com/office/drawing/2014/main" id="{348106F9-3D16-9B28-0FB4-A49C66ADE95A}"/>
              </a:ext>
            </a:extLst>
          </p:cNvPr>
          <p:cNvSpPr/>
          <p:nvPr/>
        </p:nvSpPr>
        <p:spPr>
          <a:xfrm>
            <a:off x="6426737" y="1783969"/>
            <a:ext cx="3881706" cy="3700318"/>
          </a:xfrm>
          <a:prstGeom prst="wedgeRoundRectCallout">
            <a:avLst>
              <a:gd name="adj1" fmla="val -62026"/>
              <a:gd name="adj2" fmla="val -24068"/>
              <a:gd name="adj3" fmla="val 16667"/>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s-ES_tradnl" sz="2200" dirty="0">
                <a:solidFill>
                  <a:schemeClr val="tx1"/>
                </a:solidFill>
                <a:latin typeface="Arial" panose="020B0604020202020204" pitchFamily="34" charset="0"/>
                <a:cs typeface="Arial" panose="020B0604020202020204" pitchFamily="34" charset="0"/>
              </a:rPr>
              <a:t>Si el/la menor desaparece, se traslada a otro lugar o no es posible contactarlo/a, ¿qué puede hacer el/la asistente social? </a:t>
            </a:r>
          </a:p>
        </p:txBody>
      </p:sp>
      <p:sp>
        <p:nvSpPr>
          <p:cNvPr id="4" name="TextBox 3">
            <a:extLst>
              <a:ext uri="{FF2B5EF4-FFF2-40B4-BE49-F238E27FC236}">
                <a16:creationId xmlns:a16="http://schemas.microsoft.com/office/drawing/2014/main" id="{1D0817C1-88BF-3AAC-D78B-DC8A701EF750}"/>
              </a:ext>
            </a:extLst>
          </p:cNvPr>
          <p:cNvSpPr txBox="1"/>
          <p:nvPr/>
        </p:nvSpPr>
        <p:spPr>
          <a:xfrm>
            <a:off x="1792779" y="4635668"/>
            <a:ext cx="3695728" cy="1323439"/>
          </a:xfrm>
          <a:prstGeom prst="rect">
            <a:avLst/>
          </a:prstGeom>
          <a:noFill/>
        </p:spPr>
        <p:txBody>
          <a:bodyPr wrap="square" lIns="91440" tIns="45720" rIns="91440" bIns="45720" rtlCol="0" anchor="t">
            <a:spAutoFit/>
          </a:bodyPr>
          <a:lstStyle/>
          <a:p>
            <a:pPr algn="ctr"/>
            <a:r>
              <a:rPr lang="es-ES_tradnl" sz="2000" b="1" dirty="0">
                <a:latin typeface="Arial" panose="020B0604020202020204" pitchFamily="34" charset="0"/>
                <a:cs typeface="Arial" panose="020B0604020202020204" pitchFamily="34" charset="0"/>
              </a:rPr>
              <a:t>Traslado del menor a otro lugar, imposibilidad de localizarlo o desaparición del menor</a:t>
            </a:r>
          </a:p>
        </p:txBody>
      </p:sp>
      <p:grpSp>
        <p:nvGrpSpPr>
          <p:cNvPr id="23" name="Group 22">
            <a:extLst>
              <a:ext uri="{FF2B5EF4-FFF2-40B4-BE49-F238E27FC236}">
                <a16:creationId xmlns:a16="http://schemas.microsoft.com/office/drawing/2014/main" id="{1B4F21D8-38C0-C0F4-8884-875E1C9D3638}"/>
              </a:ext>
            </a:extLst>
          </p:cNvPr>
          <p:cNvGrpSpPr/>
          <p:nvPr/>
        </p:nvGrpSpPr>
        <p:grpSpPr>
          <a:xfrm>
            <a:off x="2512056" y="1676400"/>
            <a:ext cx="2031738" cy="2620371"/>
            <a:chOff x="6902168" y="1793471"/>
            <a:chExt cx="1538256" cy="1983918"/>
          </a:xfrm>
        </p:grpSpPr>
        <p:grpSp>
          <p:nvGrpSpPr>
            <p:cNvPr id="11" name="Group 10">
              <a:extLst>
                <a:ext uri="{FF2B5EF4-FFF2-40B4-BE49-F238E27FC236}">
                  <a16:creationId xmlns:a16="http://schemas.microsoft.com/office/drawing/2014/main" id="{FF234804-9F6B-9357-3312-C8A0A491153A}"/>
                </a:ext>
              </a:extLst>
            </p:cNvPr>
            <p:cNvGrpSpPr/>
            <p:nvPr/>
          </p:nvGrpSpPr>
          <p:grpSpPr>
            <a:xfrm>
              <a:off x="8096776" y="2930425"/>
              <a:ext cx="343648" cy="846964"/>
              <a:chOff x="1761807" y="5168657"/>
              <a:chExt cx="218613" cy="538800"/>
            </a:xfrm>
            <a:solidFill>
              <a:schemeClr val="accent4"/>
            </a:solidFill>
          </p:grpSpPr>
          <p:sp>
            <p:nvSpPr>
              <p:cNvPr id="12" name="Round Same Side Corner Rectangle 46">
                <a:extLst>
                  <a:ext uri="{FF2B5EF4-FFF2-40B4-BE49-F238E27FC236}">
                    <a16:creationId xmlns:a16="http://schemas.microsoft.com/office/drawing/2014/main" id="{000D524F-35F5-F680-D9A7-44FC8ACE4664}"/>
                  </a:ext>
                </a:extLst>
              </p:cNvPr>
              <p:cNvSpPr/>
              <p:nvPr/>
            </p:nvSpPr>
            <p:spPr>
              <a:xfrm>
                <a:off x="1763411" y="5424816"/>
                <a:ext cx="216156" cy="282641"/>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13" name="Oval 12">
                <a:extLst>
                  <a:ext uri="{FF2B5EF4-FFF2-40B4-BE49-F238E27FC236}">
                    <a16:creationId xmlns:a16="http://schemas.microsoft.com/office/drawing/2014/main" id="{FA6C778B-2F18-CE41-CE35-1F79B9C18C22}"/>
                  </a:ext>
                </a:extLst>
              </p:cNvPr>
              <p:cNvSpPr/>
              <p:nvPr/>
            </p:nvSpPr>
            <p:spPr>
              <a:xfrm>
                <a:off x="1761807" y="5168657"/>
                <a:ext cx="218613" cy="21861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b="1">
                  <a:solidFill>
                    <a:schemeClr val="bg1"/>
                  </a:solidFill>
                  <a:latin typeface="Arial" panose="020B0604020202020204" pitchFamily="34" charset="0"/>
                  <a:cs typeface="Arial" panose="020B0604020202020204" pitchFamily="34" charset="0"/>
                </a:endParaRPr>
              </a:p>
            </p:txBody>
          </p:sp>
        </p:grpSp>
        <p:grpSp>
          <p:nvGrpSpPr>
            <p:cNvPr id="14" name="Group 13">
              <a:extLst>
                <a:ext uri="{FF2B5EF4-FFF2-40B4-BE49-F238E27FC236}">
                  <a16:creationId xmlns:a16="http://schemas.microsoft.com/office/drawing/2014/main" id="{44B1DAE9-8D01-7186-2846-F94DA91B5770}"/>
                </a:ext>
              </a:extLst>
            </p:cNvPr>
            <p:cNvGrpSpPr/>
            <p:nvPr/>
          </p:nvGrpSpPr>
          <p:grpSpPr>
            <a:xfrm>
              <a:off x="6902168" y="1793471"/>
              <a:ext cx="405491" cy="372185"/>
              <a:chOff x="7066337" y="2435671"/>
              <a:chExt cx="500332" cy="459236"/>
            </a:xfrm>
            <a:solidFill>
              <a:schemeClr val="accent4">
                <a:lumMod val="40000"/>
                <a:lumOff val="60000"/>
              </a:schemeClr>
            </a:solidFill>
          </p:grpSpPr>
          <p:sp>
            <p:nvSpPr>
              <p:cNvPr id="15" name="Trapezoid 14">
                <a:extLst>
                  <a:ext uri="{FF2B5EF4-FFF2-40B4-BE49-F238E27FC236}">
                    <a16:creationId xmlns:a16="http://schemas.microsoft.com/office/drawing/2014/main" id="{BD663A19-4325-6A81-1F51-76D807589A06}"/>
                  </a:ext>
                </a:extLst>
              </p:cNvPr>
              <p:cNvSpPr/>
              <p:nvPr/>
            </p:nvSpPr>
            <p:spPr>
              <a:xfrm>
                <a:off x="7066337" y="2435671"/>
                <a:ext cx="500332" cy="200981"/>
              </a:xfrm>
              <a:prstGeom prst="trapezoid">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6" name="Rectangle 15">
                <a:extLst>
                  <a:ext uri="{FF2B5EF4-FFF2-40B4-BE49-F238E27FC236}">
                    <a16:creationId xmlns:a16="http://schemas.microsoft.com/office/drawing/2014/main" id="{16FCD8EA-D6D3-A1EE-78A8-CA27037A6E0C}"/>
                  </a:ext>
                </a:extLst>
              </p:cNvPr>
              <p:cNvSpPr/>
              <p:nvPr/>
            </p:nvSpPr>
            <p:spPr>
              <a:xfrm>
                <a:off x="7109674" y="2636652"/>
                <a:ext cx="413659" cy="2582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nvGrpSpPr>
            <p:cNvPr id="17" name="Group 16">
              <a:extLst>
                <a:ext uri="{FF2B5EF4-FFF2-40B4-BE49-F238E27FC236}">
                  <a16:creationId xmlns:a16="http://schemas.microsoft.com/office/drawing/2014/main" id="{AC92D0C4-29B0-9503-CCC5-E23F120CF8FB}"/>
                </a:ext>
              </a:extLst>
            </p:cNvPr>
            <p:cNvGrpSpPr/>
            <p:nvPr/>
          </p:nvGrpSpPr>
          <p:grpSpPr>
            <a:xfrm>
              <a:off x="7346833" y="2028180"/>
              <a:ext cx="405491" cy="372185"/>
              <a:chOff x="7066337" y="2435671"/>
              <a:chExt cx="500332" cy="459236"/>
            </a:xfrm>
            <a:solidFill>
              <a:schemeClr val="accent4">
                <a:lumMod val="40000"/>
                <a:lumOff val="60000"/>
              </a:schemeClr>
            </a:solidFill>
          </p:grpSpPr>
          <p:sp>
            <p:nvSpPr>
              <p:cNvPr id="18" name="Trapezoid 17">
                <a:extLst>
                  <a:ext uri="{FF2B5EF4-FFF2-40B4-BE49-F238E27FC236}">
                    <a16:creationId xmlns:a16="http://schemas.microsoft.com/office/drawing/2014/main" id="{DF7D5F84-9A68-93E4-D5D4-4BF6C34445E1}"/>
                  </a:ext>
                </a:extLst>
              </p:cNvPr>
              <p:cNvSpPr/>
              <p:nvPr/>
            </p:nvSpPr>
            <p:spPr>
              <a:xfrm>
                <a:off x="7066337" y="2435671"/>
                <a:ext cx="500332" cy="200981"/>
              </a:xfrm>
              <a:prstGeom prst="trapezoid">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9" name="Rectangle 18">
                <a:extLst>
                  <a:ext uri="{FF2B5EF4-FFF2-40B4-BE49-F238E27FC236}">
                    <a16:creationId xmlns:a16="http://schemas.microsoft.com/office/drawing/2014/main" id="{C1AF47B3-0485-56F6-53A3-52E6788096EB}"/>
                  </a:ext>
                </a:extLst>
              </p:cNvPr>
              <p:cNvSpPr/>
              <p:nvPr/>
            </p:nvSpPr>
            <p:spPr>
              <a:xfrm>
                <a:off x="7109674" y="2636652"/>
                <a:ext cx="413659" cy="25825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sp>
          <p:nvSpPr>
            <p:cNvPr id="20" name="Freeform: Shape 19">
              <a:extLst>
                <a:ext uri="{FF2B5EF4-FFF2-40B4-BE49-F238E27FC236}">
                  <a16:creationId xmlns:a16="http://schemas.microsoft.com/office/drawing/2014/main" id="{6C4DDDBB-BC58-01E8-0608-95880B2F6B52}"/>
                </a:ext>
              </a:extLst>
            </p:cNvPr>
            <p:cNvSpPr/>
            <p:nvPr/>
          </p:nvSpPr>
          <p:spPr>
            <a:xfrm>
              <a:off x="6985840" y="2421146"/>
              <a:ext cx="909931" cy="1190171"/>
            </a:xfrm>
            <a:custGeom>
              <a:avLst/>
              <a:gdLst>
                <a:gd name="connsiteX0" fmla="*/ 140674 w 909931"/>
                <a:gd name="connsiteY0" fmla="*/ 0 h 1190171"/>
                <a:gd name="connsiteX1" fmla="*/ 24560 w 909931"/>
                <a:gd name="connsiteY1" fmla="*/ 624114 h 1190171"/>
                <a:gd name="connsiteX2" fmla="*/ 561589 w 909931"/>
                <a:gd name="connsiteY2" fmla="*/ 754743 h 1190171"/>
                <a:gd name="connsiteX3" fmla="*/ 634160 w 909931"/>
                <a:gd name="connsiteY3" fmla="*/ 1103086 h 1190171"/>
                <a:gd name="connsiteX4" fmla="*/ 909931 w 909931"/>
                <a:gd name="connsiteY4" fmla="*/ 1190171 h 1190171"/>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909931" h="1190171">
                  <a:moveTo>
                    <a:pt x="140674" y="0"/>
                  </a:moveTo>
                  <a:cubicBezTo>
                    <a:pt x="47540" y="249161"/>
                    <a:pt x="-45593" y="498323"/>
                    <a:pt x="24560" y="624114"/>
                  </a:cubicBezTo>
                  <a:cubicBezTo>
                    <a:pt x="94713" y="749905"/>
                    <a:pt x="459989" y="674914"/>
                    <a:pt x="561589" y="754743"/>
                  </a:cubicBezTo>
                  <a:cubicBezTo>
                    <a:pt x="663189" y="834572"/>
                    <a:pt x="576103" y="1030515"/>
                    <a:pt x="634160" y="1103086"/>
                  </a:cubicBezTo>
                  <a:cubicBezTo>
                    <a:pt x="692217" y="1175657"/>
                    <a:pt x="801074" y="1182914"/>
                    <a:pt x="909931" y="1190171"/>
                  </a:cubicBezTo>
                </a:path>
              </a:pathLst>
            </a:custGeom>
            <a:noFill/>
            <a:ln w="57150">
              <a:solidFill>
                <a:schemeClr val="accent4"/>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nvGrpSpPr>
          <p:cNvPr id="5" name="Group 4">
            <a:extLst>
              <a:ext uri="{FF2B5EF4-FFF2-40B4-BE49-F238E27FC236}">
                <a16:creationId xmlns:a16="http://schemas.microsoft.com/office/drawing/2014/main" id="{DD358AA4-B072-5CF4-5709-F4BCCA61D128}"/>
              </a:ext>
            </a:extLst>
          </p:cNvPr>
          <p:cNvGrpSpPr/>
          <p:nvPr/>
        </p:nvGrpSpPr>
        <p:grpSpPr>
          <a:xfrm>
            <a:off x="10288771" y="303551"/>
            <a:ext cx="1587872" cy="1368854"/>
            <a:chOff x="10288771" y="303551"/>
            <a:chExt cx="1587872" cy="1368854"/>
          </a:xfrm>
        </p:grpSpPr>
        <p:sp>
          <p:nvSpPr>
            <p:cNvPr id="6" name="Google Shape;501;p15">
              <a:extLst>
                <a:ext uri="{FF2B5EF4-FFF2-40B4-BE49-F238E27FC236}">
                  <a16:creationId xmlns:a16="http://schemas.microsoft.com/office/drawing/2014/main" id="{368CDFB6-9B53-C079-0978-02C243F5FE47}"/>
                </a:ext>
              </a:extLst>
            </p:cNvPr>
            <p:cNvSpPr/>
            <p:nvPr/>
          </p:nvSpPr>
          <p:spPr>
            <a:xfrm rot="1782986">
              <a:off x="10288771" y="303551"/>
              <a:ext cx="1587872" cy="1368854"/>
            </a:xfrm>
            <a:prstGeom prst="hexagon">
              <a:avLst>
                <a:gd name="adj" fmla="val 28965"/>
                <a:gd name="vf" fmla="val 115470"/>
              </a:avLst>
            </a:prstGeom>
            <a:solidFill>
              <a:schemeClr val="lt1"/>
            </a:solidFill>
            <a:ln w="12700" cap="flat" cmpd="sng">
              <a:solidFill>
                <a:srgbClr val="9BD3F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grpSp>
          <p:nvGrpSpPr>
            <p:cNvPr id="7" name="Google Shape;502;p15">
              <a:extLst>
                <a:ext uri="{FF2B5EF4-FFF2-40B4-BE49-F238E27FC236}">
                  <a16:creationId xmlns:a16="http://schemas.microsoft.com/office/drawing/2014/main" id="{E64F51CF-5F49-CB71-F56D-22369A3499F8}"/>
                </a:ext>
              </a:extLst>
            </p:cNvPr>
            <p:cNvGrpSpPr/>
            <p:nvPr/>
          </p:nvGrpSpPr>
          <p:grpSpPr>
            <a:xfrm>
              <a:off x="10681558" y="728782"/>
              <a:ext cx="562136" cy="634675"/>
              <a:chOff x="760175" y="830142"/>
              <a:chExt cx="867619" cy="979579"/>
            </a:xfrm>
          </p:grpSpPr>
          <p:sp>
            <p:nvSpPr>
              <p:cNvPr id="21" name="Google Shape;503;p15">
                <a:extLst>
                  <a:ext uri="{FF2B5EF4-FFF2-40B4-BE49-F238E27FC236}">
                    <a16:creationId xmlns:a16="http://schemas.microsoft.com/office/drawing/2014/main" id="{1B1AA979-CBC0-F296-4B1F-160216064803}"/>
                  </a:ext>
                </a:extLst>
              </p:cNvPr>
              <p:cNvSpPr/>
              <p:nvPr/>
            </p:nvSpPr>
            <p:spPr>
              <a:xfrm>
                <a:off x="864636" y="830142"/>
                <a:ext cx="763158" cy="979577"/>
              </a:xfrm>
              <a:prstGeom prst="rect">
                <a:avLst/>
              </a:prstGeom>
              <a:solidFill>
                <a:schemeClr val="accent4"/>
              </a:solidFill>
              <a:ln>
                <a:noFill/>
              </a:ln>
            </p:spPr>
            <p:txBody>
              <a:bodyPr spcFirstLastPara="1" wrap="none" lIns="91425" tIns="45700" rIns="91425" bIns="45700" anchor="ctr" anchorCtr="0">
                <a:noAutofit/>
              </a:bodyPr>
              <a:lstStyle/>
              <a:p>
                <a:pPr marL="0" marR="0" lvl="0" indent="0" algn="ctr" rtl="0">
                  <a:spcBef>
                    <a:spcPts val="0"/>
                  </a:spcBef>
                  <a:spcAft>
                    <a:spcPts val="0"/>
                  </a:spcAft>
                  <a:buNone/>
                </a:pPr>
                <a:r>
                  <a:rPr lang="es-ES_tradnl" sz="1600" b="1">
                    <a:solidFill>
                      <a:schemeClr val="lt1"/>
                    </a:solidFill>
                    <a:latin typeface="Arial" panose="020B0604020202020204" pitchFamily="34" charset="0"/>
                    <a:ea typeface="Calibri"/>
                    <a:cs typeface="Arial" panose="020B0604020202020204" pitchFamily="34" charset="0"/>
                    <a:sym typeface="Calibri"/>
                  </a:rPr>
                  <a:t>187</a:t>
                </a:r>
                <a:endParaRPr lang="es-ES_tradnl">
                  <a:latin typeface="Arial" panose="020B0604020202020204" pitchFamily="34" charset="0"/>
                  <a:cs typeface="Arial" panose="020B0604020202020204" pitchFamily="34" charset="0"/>
                </a:endParaRPr>
              </a:p>
            </p:txBody>
          </p:sp>
          <p:sp>
            <p:nvSpPr>
              <p:cNvPr id="22" name="Google Shape;504;p15">
                <a:extLst>
                  <a:ext uri="{FF2B5EF4-FFF2-40B4-BE49-F238E27FC236}">
                    <a16:creationId xmlns:a16="http://schemas.microsoft.com/office/drawing/2014/main" id="{B4919792-DDF1-4D92-491C-A9DA98F8B6DC}"/>
                  </a:ext>
                </a:extLst>
              </p:cNvPr>
              <p:cNvSpPr/>
              <p:nvPr/>
            </p:nvSpPr>
            <p:spPr>
              <a:xfrm>
                <a:off x="760175" y="830144"/>
                <a:ext cx="149292" cy="979577"/>
              </a:xfrm>
              <a:prstGeom prst="rect">
                <a:avLst/>
              </a:prstGeom>
              <a:solidFill>
                <a:srgbClr val="15699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grpSp>
        <p:grpSp>
          <p:nvGrpSpPr>
            <p:cNvPr id="8" name="Google Shape;505;p15">
              <a:extLst>
                <a:ext uri="{FF2B5EF4-FFF2-40B4-BE49-F238E27FC236}">
                  <a16:creationId xmlns:a16="http://schemas.microsoft.com/office/drawing/2014/main" id="{CCE97439-487E-9D8E-DA75-C7B76552C8CA}"/>
                </a:ext>
              </a:extLst>
            </p:cNvPr>
            <p:cNvGrpSpPr/>
            <p:nvPr/>
          </p:nvGrpSpPr>
          <p:grpSpPr>
            <a:xfrm>
              <a:off x="11353800" y="728782"/>
              <a:ext cx="182192" cy="634674"/>
              <a:chOff x="2121762" y="2323619"/>
              <a:chExt cx="200378" cy="825210"/>
            </a:xfrm>
          </p:grpSpPr>
          <p:sp>
            <p:nvSpPr>
              <p:cNvPr id="9" name="Google Shape;506;p15">
                <a:extLst>
                  <a:ext uri="{FF2B5EF4-FFF2-40B4-BE49-F238E27FC236}">
                    <a16:creationId xmlns:a16="http://schemas.microsoft.com/office/drawing/2014/main" id="{676C0230-FD68-0233-040D-F247BD8285D9}"/>
                  </a:ext>
                </a:extLst>
              </p:cNvPr>
              <p:cNvSpPr/>
              <p:nvPr/>
            </p:nvSpPr>
            <p:spPr>
              <a:xfrm>
                <a:off x="2121763" y="2323619"/>
                <a:ext cx="200377" cy="172739"/>
              </a:xfrm>
              <a:prstGeom prst="triangle">
                <a:avLst>
                  <a:gd name="adj" fmla="val 50000"/>
                </a:avLst>
              </a:prstGeom>
              <a:solidFill>
                <a:srgbClr val="15699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sp>
            <p:nvSpPr>
              <p:cNvPr id="10" name="Google Shape;507;p15">
                <a:extLst>
                  <a:ext uri="{FF2B5EF4-FFF2-40B4-BE49-F238E27FC236}">
                    <a16:creationId xmlns:a16="http://schemas.microsoft.com/office/drawing/2014/main" id="{83686609-9534-3DE8-EEAD-27F1A2737F4C}"/>
                  </a:ext>
                </a:extLst>
              </p:cNvPr>
              <p:cNvSpPr/>
              <p:nvPr/>
            </p:nvSpPr>
            <p:spPr>
              <a:xfrm>
                <a:off x="2121762" y="2496169"/>
                <a:ext cx="200377" cy="652660"/>
              </a:xfrm>
              <a:prstGeom prst="rect">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grpSp>
      </p:grpSp>
    </p:spTree>
    <p:extLst>
      <p:ext uri="{BB962C8B-B14F-4D97-AF65-F5344CB8AC3E}">
        <p14:creationId xmlns:p14="http://schemas.microsoft.com/office/powerpoint/2010/main" val="200780179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FC814C-42B9-281C-0659-AB99BC99E96D}"/>
              </a:ext>
            </a:extLst>
          </p:cNvPr>
          <p:cNvSpPr>
            <a:spLocks noGrp="1"/>
          </p:cNvSpPr>
          <p:nvPr>
            <p:ph type="title"/>
          </p:nvPr>
        </p:nvSpPr>
        <p:spPr/>
        <p:txBody>
          <a:bodyPr/>
          <a:lstStyle/>
          <a:p>
            <a:r>
              <a:rPr lang="es-ES_tradnl"/>
              <a:t>Otros motivos para cerrar un caso</a:t>
            </a:r>
            <a:endParaRPr lang="es-ES_tradnl">
              <a:latin typeface="Arial" panose="020B0604020202020204" pitchFamily="34" charset="0"/>
              <a:cs typeface="Arial" panose="020B0604020202020204" pitchFamily="34" charset="0"/>
            </a:endParaRPr>
          </a:p>
        </p:txBody>
      </p:sp>
      <p:sp>
        <p:nvSpPr>
          <p:cNvPr id="4" name="Speech Bubble: Rectangle with Corners Rounded 3">
            <a:extLst>
              <a:ext uri="{FF2B5EF4-FFF2-40B4-BE49-F238E27FC236}">
                <a16:creationId xmlns:a16="http://schemas.microsoft.com/office/drawing/2014/main" id="{B9CA5886-14EF-DA70-FAFA-105C4CB9CFCD}"/>
              </a:ext>
            </a:extLst>
          </p:cNvPr>
          <p:cNvSpPr/>
          <p:nvPr/>
        </p:nvSpPr>
        <p:spPr>
          <a:xfrm>
            <a:off x="5826517" y="2193955"/>
            <a:ext cx="4756152" cy="2998908"/>
          </a:xfrm>
          <a:prstGeom prst="wedgeRoundRectCallout">
            <a:avLst>
              <a:gd name="adj1" fmla="val -57853"/>
              <a:gd name="adj2" fmla="val -20253"/>
              <a:gd name="adj3" fmla="val 16667"/>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s-ES_tradnl" sz="2200" dirty="0">
                <a:solidFill>
                  <a:schemeClr val="tx1"/>
                </a:solidFill>
                <a:latin typeface="Arial" panose="020B0604020202020204" pitchFamily="34" charset="0"/>
                <a:cs typeface="Arial" panose="020B0604020202020204" pitchFamily="34" charset="0"/>
              </a:rPr>
              <a:t>¿Qué puede hacer un asistente social para apoyar a los padres o cuidadores si el/la menor ha fallecido?</a:t>
            </a:r>
          </a:p>
        </p:txBody>
      </p:sp>
      <p:sp>
        <p:nvSpPr>
          <p:cNvPr id="5" name="TextBox 4">
            <a:extLst>
              <a:ext uri="{FF2B5EF4-FFF2-40B4-BE49-F238E27FC236}">
                <a16:creationId xmlns:a16="http://schemas.microsoft.com/office/drawing/2014/main" id="{F9F626F0-08D3-6D87-CA87-73CA90DB9880}"/>
              </a:ext>
            </a:extLst>
          </p:cNvPr>
          <p:cNvSpPr txBox="1"/>
          <p:nvPr/>
        </p:nvSpPr>
        <p:spPr>
          <a:xfrm>
            <a:off x="1437323" y="4792753"/>
            <a:ext cx="3441700" cy="400110"/>
          </a:xfrm>
          <a:prstGeom prst="rect">
            <a:avLst/>
          </a:prstGeom>
          <a:noFill/>
        </p:spPr>
        <p:txBody>
          <a:bodyPr wrap="square" lIns="91440" tIns="45720" rIns="91440" bIns="45720" rtlCol="0" anchor="t">
            <a:spAutoFit/>
          </a:bodyPr>
          <a:lstStyle/>
          <a:p>
            <a:pPr algn="ctr"/>
            <a:r>
              <a:rPr lang="es-ES_tradnl" sz="2000" b="1">
                <a:latin typeface="Arial" panose="020B0604020202020204" pitchFamily="34" charset="0"/>
                <a:cs typeface="Arial" panose="020B0604020202020204" pitchFamily="34" charset="0"/>
              </a:rPr>
              <a:t>El/la menor ha fallecido</a:t>
            </a:r>
          </a:p>
        </p:txBody>
      </p:sp>
      <p:pic>
        <p:nvPicPr>
          <p:cNvPr id="17" name="Graphic 16" descr="Gravestone with solid fill">
            <a:extLst>
              <a:ext uri="{FF2B5EF4-FFF2-40B4-BE49-F238E27FC236}">
                <a16:creationId xmlns:a16="http://schemas.microsoft.com/office/drawing/2014/main" id="{A3EA453A-374C-E346-1F2B-70D1FE97AAC9}"/>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828800" y="1798328"/>
            <a:ext cx="2658747" cy="2658747"/>
          </a:xfrm>
          <a:prstGeom prst="rect">
            <a:avLst/>
          </a:prstGeom>
        </p:spPr>
      </p:pic>
      <p:grpSp>
        <p:nvGrpSpPr>
          <p:cNvPr id="3" name="Group 2">
            <a:extLst>
              <a:ext uri="{FF2B5EF4-FFF2-40B4-BE49-F238E27FC236}">
                <a16:creationId xmlns:a16="http://schemas.microsoft.com/office/drawing/2014/main" id="{BE848824-A766-4039-BA3A-99419743ACB1}"/>
              </a:ext>
            </a:extLst>
          </p:cNvPr>
          <p:cNvGrpSpPr/>
          <p:nvPr/>
        </p:nvGrpSpPr>
        <p:grpSpPr>
          <a:xfrm>
            <a:off x="10288771" y="303551"/>
            <a:ext cx="1587872" cy="1368854"/>
            <a:chOff x="10288771" y="303551"/>
            <a:chExt cx="1587872" cy="1368854"/>
          </a:xfrm>
        </p:grpSpPr>
        <p:sp>
          <p:nvSpPr>
            <p:cNvPr id="6" name="Google Shape;501;p15">
              <a:extLst>
                <a:ext uri="{FF2B5EF4-FFF2-40B4-BE49-F238E27FC236}">
                  <a16:creationId xmlns:a16="http://schemas.microsoft.com/office/drawing/2014/main" id="{CACA8293-93BD-2AA7-F101-330C22F5A5DA}"/>
                </a:ext>
              </a:extLst>
            </p:cNvPr>
            <p:cNvSpPr/>
            <p:nvPr/>
          </p:nvSpPr>
          <p:spPr>
            <a:xfrm rot="1782986">
              <a:off x="10288771" y="303551"/>
              <a:ext cx="1587872" cy="1368854"/>
            </a:xfrm>
            <a:prstGeom prst="hexagon">
              <a:avLst>
                <a:gd name="adj" fmla="val 28965"/>
                <a:gd name="vf" fmla="val 115470"/>
              </a:avLst>
            </a:prstGeom>
            <a:solidFill>
              <a:schemeClr val="lt1"/>
            </a:solidFill>
            <a:ln w="12700" cap="flat" cmpd="sng">
              <a:solidFill>
                <a:srgbClr val="9BD3F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grpSp>
          <p:nvGrpSpPr>
            <p:cNvPr id="7" name="Google Shape;502;p15">
              <a:extLst>
                <a:ext uri="{FF2B5EF4-FFF2-40B4-BE49-F238E27FC236}">
                  <a16:creationId xmlns:a16="http://schemas.microsoft.com/office/drawing/2014/main" id="{32C9091A-CB73-00CD-8D26-51416A673F55}"/>
                </a:ext>
              </a:extLst>
            </p:cNvPr>
            <p:cNvGrpSpPr/>
            <p:nvPr/>
          </p:nvGrpSpPr>
          <p:grpSpPr>
            <a:xfrm>
              <a:off x="10681558" y="728782"/>
              <a:ext cx="562136" cy="634675"/>
              <a:chOff x="760175" y="830142"/>
              <a:chExt cx="867619" cy="979579"/>
            </a:xfrm>
          </p:grpSpPr>
          <p:sp>
            <p:nvSpPr>
              <p:cNvPr id="11" name="Google Shape;503;p15">
                <a:extLst>
                  <a:ext uri="{FF2B5EF4-FFF2-40B4-BE49-F238E27FC236}">
                    <a16:creationId xmlns:a16="http://schemas.microsoft.com/office/drawing/2014/main" id="{42CDF9E5-C40C-BD4B-2A8C-385A634C2360}"/>
                  </a:ext>
                </a:extLst>
              </p:cNvPr>
              <p:cNvSpPr/>
              <p:nvPr/>
            </p:nvSpPr>
            <p:spPr>
              <a:xfrm>
                <a:off x="864636" y="830142"/>
                <a:ext cx="763158" cy="979577"/>
              </a:xfrm>
              <a:prstGeom prst="rect">
                <a:avLst/>
              </a:prstGeom>
              <a:solidFill>
                <a:schemeClr val="accent4"/>
              </a:solidFill>
              <a:ln>
                <a:noFill/>
              </a:ln>
            </p:spPr>
            <p:txBody>
              <a:bodyPr spcFirstLastPara="1" wrap="none" lIns="91425" tIns="45700" rIns="91425" bIns="45700" anchor="ctr" anchorCtr="0">
                <a:noAutofit/>
              </a:bodyPr>
              <a:lstStyle/>
              <a:p>
                <a:pPr marL="0" marR="0" lvl="0" indent="0" algn="ctr" rtl="0">
                  <a:spcBef>
                    <a:spcPts val="0"/>
                  </a:spcBef>
                  <a:spcAft>
                    <a:spcPts val="0"/>
                  </a:spcAft>
                  <a:buNone/>
                </a:pPr>
                <a:r>
                  <a:rPr lang="es-ES_tradnl" sz="1600" b="1">
                    <a:solidFill>
                      <a:schemeClr val="lt1"/>
                    </a:solidFill>
                    <a:latin typeface="Arial" panose="020B0604020202020204" pitchFamily="34" charset="0"/>
                    <a:ea typeface="Calibri"/>
                    <a:cs typeface="Arial" panose="020B0604020202020204" pitchFamily="34" charset="0"/>
                    <a:sym typeface="Calibri"/>
                  </a:rPr>
                  <a:t>187</a:t>
                </a:r>
                <a:endParaRPr lang="es-ES_tradnl">
                  <a:latin typeface="Arial" panose="020B0604020202020204" pitchFamily="34" charset="0"/>
                  <a:cs typeface="Arial" panose="020B0604020202020204" pitchFamily="34" charset="0"/>
                </a:endParaRPr>
              </a:p>
            </p:txBody>
          </p:sp>
          <p:sp>
            <p:nvSpPr>
              <p:cNvPr id="12" name="Google Shape;504;p15">
                <a:extLst>
                  <a:ext uri="{FF2B5EF4-FFF2-40B4-BE49-F238E27FC236}">
                    <a16:creationId xmlns:a16="http://schemas.microsoft.com/office/drawing/2014/main" id="{658EC7AA-120A-2932-F63B-2986998E22DE}"/>
                  </a:ext>
                </a:extLst>
              </p:cNvPr>
              <p:cNvSpPr/>
              <p:nvPr/>
            </p:nvSpPr>
            <p:spPr>
              <a:xfrm>
                <a:off x="760175" y="830144"/>
                <a:ext cx="149292" cy="979577"/>
              </a:xfrm>
              <a:prstGeom prst="rect">
                <a:avLst/>
              </a:prstGeom>
              <a:solidFill>
                <a:srgbClr val="15699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grpSp>
        <p:grpSp>
          <p:nvGrpSpPr>
            <p:cNvPr id="8" name="Google Shape;505;p15">
              <a:extLst>
                <a:ext uri="{FF2B5EF4-FFF2-40B4-BE49-F238E27FC236}">
                  <a16:creationId xmlns:a16="http://schemas.microsoft.com/office/drawing/2014/main" id="{1B0AE073-D608-DD6C-B5D8-201FEFDA2E16}"/>
                </a:ext>
              </a:extLst>
            </p:cNvPr>
            <p:cNvGrpSpPr/>
            <p:nvPr/>
          </p:nvGrpSpPr>
          <p:grpSpPr>
            <a:xfrm>
              <a:off x="11353800" y="728782"/>
              <a:ext cx="182192" cy="634674"/>
              <a:chOff x="2121762" y="2323619"/>
              <a:chExt cx="200378" cy="825210"/>
            </a:xfrm>
          </p:grpSpPr>
          <p:sp>
            <p:nvSpPr>
              <p:cNvPr id="9" name="Google Shape;506;p15">
                <a:extLst>
                  <a:ext uri="{FF2B5EF4-FFF2-40B4-BE49-F238E27FC236}">
                    <a16:creationId xmlns:a16="http://schemas.microsoft.com/office/drawing/2014/main" id="{82FDC836-2098-1498-1CE0-8A1B6362EE5E}"/>
                  </a:ext>
                </a:extLst>
              </p:cNvPr>
              <p:cNvSpPr/>
              <p:nvPr/>
            </p:nvSpPr>
            <p:spPr>
              <a:xfrm>
                <a:off x="2121763" y="2323619"/>
                <a:ext cx="200377" cy="172739"/>
              </a:xfrm>
              <a:prstGeom prst="triangle">
                <a:avLst>
                  <a:gd name="adj" fmla="val 50000"/>
                </a:avLst>
              </a:prstGeom>
              <a:solidFill>
                <a:srgbClr val="15699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sp>
            <p:nvSpPr>
              <p:cNvPr id="10" name="Google Shape;507;p15">
                <a:extLst>
                  <a:ext uri="{FF2B5EF4-FFF2-40B4-BE49-F238E27FC236}">
                    <a16:creationId xmlns:a16="http://schemas.microsoft.com/office/drawing/2014/main" id="{EE9FF70B-4BA7-17C1-CD44-2BD4180BF5ED}"/>
                  </a:ext>
                </a:extLst>
              </p:cNvPr>
              <p:cNvSpPr/>
              <p:nvPr/>
            </p:nvSpPr>
            <p:spPr>
              <a:xfrm>
                <a:off x="2121762" y="2496169"/>
                <a:ext cx="200377" cy="652660"/>
              </a:xfrm>
              <a:prstGeom prst="rect">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grpSp>
      </p:grpSp>
    </p:spTree>
    <p:extLst>
      <p:ext uri="{BB962C8B-B14F-4D97-AF65-F5344CB8AC3E}">
        <p14:creationId xmlns:p14="http://schemas.microsoft.com/office/powerpoint/2010/main" val="337552953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Shape 521"/>
        <p:cNvGrpSpPr/>
        <p:nvPr/>
      </p:nvGrpSpPr>
      <p:grpSpPr>
        <a:xfrm>
          <a:off x="0" y="0"/>
          <a:ext cx="0" cy="0"/>
          <a:chOff x="0" y="0"/>
          <a:chExt cx="0" cy="0"/>
        </a:xfrm>
      </p:grpSpPr>
      <p:sp>
        <p:nvSpPr>
          <p:cNvPr id="522" name="Google Shape;522;p17"/>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156995"/>
              </a:buClr>
              <a:buSzPts val="3200"/>
              <a:buFont typeface="Arial"/>
              <a:buNone/>
            </a:pPr>
            <a:r>
              <a:rPr lang="es-ES_tradnl" dirty="0">
                <a:latin typeface="Arial" panose="020B0604020202020204" pitchFamily="34" charset="0"/>
                <a:cs typeface="Arial" panose="020B0604020202020204" pitchFamily="34" charset="0"/>
                <a:sym typeface="Arial"/>
              </a:rPr>
              <a:t>Puntos clave de aprendizaje</a:t>
            </a:r>
            <a:endParaRPr lang="es-ES_tradnl" dirty="0">
              <a:latin typeface="Arial" panose="020B0604020202020204" pitchFamily="34" charset="0"/>
              <a:cs typeface="Arial" panose="020B0604020202020204" pitchFamily="34" charset="0"/>
            </a:endParaRPr>
          </a:p>
        </p:txBody>
      </p:sp>
      <p:sp>
        <p:nvSpPr>
          <p:cNvPr id="523" name="Google Shape;523;p17"/>
          <p:cNvSpPr/>
          <p:nvPr/>
        </p:nvSpPr>
        <p:spPr>
          <a:xfrm>
            <a:off x="9239545" y="2165927"/>
            <a:ext cx="1051560" cy="1051560"/>
          </a:xfrm>
          <a:prstGeom prst="star5">
            <a:avLst>
              <a:gd name="adj" fmla="val 28143"/>
              <a:gd name="hf" fmla="val 105146"/>
              <a:gd name="vf" fmla="val 110557"/>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sp>
        <p:nvSpPr>
          <p:cNvPr id="525" name="Google Shape;525;p17"/>
          <p:cNvSpPr/>
          <p:nvPr/>
        </p:nvSpPr>
        <p:spPr>
          <a:xfrm>
            <a:off x="2205697" y="2165927"/>
            <a:ext cx="1051560" cy="1051560"/>
          </a:xfrm>
          <a:prstGeom prst="star5">
            <a:avLst>
              <a:gd name="adj" fmla="val 28143"/>
              <a:gd name="hf" fmla="val 105146"/>
              <a:gd name="vf" fmla="val 110557"/>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sp>
        <p:nvSpPr>
          <p:cNvPr id="526" name="Google Shape;526;p17"/>
          <p:cNvSpPr txBox="1"/>
          <p:nvPr/>
        </p:nvSpPr>
        <p:spPr>
          <a:xfrm>
            <a:off x="1206500" y="3541878"/>
            <a:ext cx="3167395" cy="1631175"/>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s-ES_tradnl" sz="2000" dirty="0">
                <a:solidFill>
                  <a:schemeClr val="dk1"/>
                </a:solidFill>
                <a:latin typeface="Arial" panose="020B0604020202020204" pitchFamily="34" charset="0"/>
                <a:cs typeface="Arial" panose="020B0604020202020204" pitchFamily="34" charset="0"/>
              </a:rPr>
              <a:t>Un caso puede cerrarse cuando se han alcanzado los objetivos y el/la bienestar y seguridad del menor están garantizados</a:t>
            </a:r>
            <a:endParaRPr lang="es-ES_tradnl" sz="2000" dirty="0">
              <a:solidFill>
                <a:schemeClr val="dk1"/>
              </a:solidFill>
              <a:latin typeface="Arial" panose="020B0604020202020204" pitchFamily="34" charset="0"/>
              <a:ea typeface="Arial"/>
              <a:cs typeface="Arial" panose="020B0604020202020204" pitchFamily="34" charset="0"/>
            </a:endParaRPr>
          </a:p>
        </p:txBody>
      </p:sp>
      <p:sp>
        <p:nvSpPr>
          <p:cNvPr id="2" name="Google Shape;526;p17">
            <a:extLst>
              <a:ext uri="{FF2B5EF4-FFF2-40B4-BE49-F238E27FC236}">
                <a16:creationId xmlns:a16="http://schemas.microsoft.com/office/drawing/2014/main" id="{DE4612E6-A95B-0122-AC81-B3E64CAF6AAF}"/>
              </a:ext>
            </a:extLst>
          </p:cNvPr>
          <p:cNvSpPr txBox="1"/>
          <p:nvPr/>
        </p:nvSpPr>
        <p:spPr>
          <a:xfrm>
            <a:off x="8307394" y="3541878"/>
            <a:ext cx="2915861" cy="2246729"/>
          </a:xfrm>
          <a:prstGeom prst="rect">
            <a:avLst/>
          </a:prstGeom>
          <a:noFill/>
          <a:ln>
            <a:noFill/>
          </a:ln>
        </p:spPr>
        <p:txBody>
          <a:bodyPr spcFirstLastPara="1" wrap="square" lIns="91425" tIns="45700" rIns="91425" bIns="45700" anchor="t" anchorCtr="0">
            <a:spAutoFit/>
          </a:bodyPr>
          <a:lstStyle/>
          <a:p>
            <a:pPr algn="ctr"/>
            <a:r>
              <a:rPr lang="es-ES_tradnl" sz="2000" dirty="0">
                <a:solidFill>
                  <a:schemeClr val="dk1"/>
                </a:solidFill>
                <a:latin typeface="Arial" panose="020B0604020202020204" pitchFamily="34" charset="0"/>
                <a:cs typeface="Arial" panose="020B0604020202020204" pitchFamily="34" charset="0"/>
              </a:rPr>
              <a:t>Para </a:t>
            </a:r>
            <a:r>
              <a:rPr lang="es-ES_tradnl" sz="2000" dirty="0">
                <a:solidFill>
                  <a:schemeClr val="dk1"/>
                </a:solidFill>
                <a:latin typeface="Arial" panose="020B0604020202020204" pitchFamily="34" charset="0"/>
                <a:ea typeface="Arial"/>
                <a:cs typeface="Arial" panose="020B0604020202020204" pitchFamily="34" charset="0"/>
                <a:sym typeface="Arial"/>
              </a:rPr>
              <a:t>cerrar el caso de un/a menor, es necesario que el/la asistente social se prepare y que haga seguimiento después del cierre del caso</a:t>
            </a:r>
          </a:p>
        </p:txBody>
      </p:sp>
      <p:sp>
        <p:nvSpPr>
          <p:cNvPr id="3" name="Google Shape;525;p17">
            <a:extLst>
              <a:ext uri="{FF2B5EF4-FFF2-40B4-BE49-F238E27FC236}">
                <a16:creationId xmlns:a16="http://schemas.microsoft.com/office/drawing/2014/main" id="{6C1D65A9-4536-FB8A-45A0-CD7ACDBE29D3}"/>
              </a:ext>
            </a:extLst>
          </p:cNvPr>
          <p:cNvSpPr/>
          <p:nvPr/>
        </p:nvSpPr>
        <p:spPr>
          <a:xfrm>
            <a:off x="5722620" y="2165927"/>
            <a:ext cx="1051560" cy="1051560"/>
          </a:xfrm>
          <a:prstGeom prst="star5">
            <a:avLst>
              <a:gd name="adj" fmla="val 28143"/>
              <a:gd name="hf" fmla="val 105146"/>
              <a:gd name="vf" fmla="val 110557"/>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sp>
        <p:nvSpPr>
          <p:cNvPr id="4" name="Google Shape;526;p17">
            <a:extLst>
              <a:ext uri="{FF2B5EF4-FFF2-40B4-BE49-F238E27FC236}">
                <a16:creationId xmlns:a16="http://schemas.microsoft.com/office/drawing/2014/main" id="{7B47C4F7-0E92-C417-0D31-F5BAB4C02338}"/>
              </a:ext>
            </a:extLst>
          </p:cNvPr>
          <p:cNvSpPr txBox="1"/>
          <p:nvPr/>
        </p:nvSpPr>
        <p:spPr>
          <a:xfrm>
            <a:off x="4632700" y="3541878"/>
            <a:ext cx="3415888" cy="2554505"/>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s-ES_tradnl" sz="2000" dirty="0">
                <a:solidFill>
                  <a:schemeClr val="dk1"/>
                </a:solidFill>
                <a:latin typeface="Arial" panose="020B0604020202020204" pitchFamily="34" charset="0"/>
                <a:cs typeface="Arial" panose="020B0604020202020204" pitchFamily="34" charset="0"/>
              </a:rPr>
              <a:t>Puede ser necesario cerrar un caso si el/la menor cumple 18 años, si no hay consentimiento para continuar la gestión, si el/la menor ha abandonado la zona donde se encontraba si fallece</a:t>
            </a:r>
            <a:endParaRPr lang="es-ES_tradnl" sz="2000" dirty="0">
              <a:solidFill>
                <a:schemeClr val="dk1"/>
              </a:solidFill>
              <a:latin typeface="Arial" panose="020B0604020202020204" pitchFamily="34" charset="0"/>
              <a:ea typeface="Arial"/>
              <a:cs typeface="Arial" panose="020B0604020202020204" pitchFamily="34" charset="0"/>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290"/>
        <p:cNvGrpSpPr/>
        <p:nvPr/>
      </p:nvGrpSpPr>
      <p:grpSpPr>
        <a:xfrm>
          <a:off x="0" y="0"/>
          <a:ext cx="0" cy="0"/>
          <a:chOff x="0" y="0"/>
          <a:chExt cx="0" cy="0"/>
        </a:xfrm>
      </p:grpSpPr>
      <p:sp>
        <p:nvSpPr>
          <p:cNvPr id="293" name="Google Shape;293;p5"/>
          <p:cNvSpPr txBox="1">
            <a:spLocks noGrp="1"/>
          </p:cNvSpPr>
          <p:nvPr>
            <p:ph type="title"/>
          </p:nvPr>
        </p:nvSpPr>
        <p:spPr/>
        <p:txBody>
          <a:bodyPr/>
          <a:lstStyle/>
          <a:p>
            <a:pPr lvl="0"/>
            <a:r>
              <a:rPr lang="es-ES_tradnl" sz="2400" dirty="0"/>
              <a:t>SESIÓN 1</a:t>
            </a:r>
            <a:br>
              <a:rPr lang="es-ES_tradnl" dirty="0"/>
            </a:br>
            <a:r>
              <a:rPr lang="es-ES_tradnl" sz="4400" dirty="0"/>
              <a:t> </a:t>
            </a:r>
            <a:br>
              <a:rPr lang="es-ES_tradnl" dirty="0"/>
            </a:br>
            <a:r>
              <a:rPr lang="es-ES_tradnl" dirty="0"/>
              <a:t>Inicio del módulo</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Shape 429"/>
        <p:cNvGrpSpPr/>
        <p:nvPr/>
      </p:nvGrpSpPr>
      <p:grpSpPr>
        <a:xfrm>
          <a:off x="0" y="0"/>
          <a:ext cx="0" cy="0"/>
          <a:chOff x="0" y="0"/>
          <a:chExt cx="0" cy="0"/>
        </a:xfrm>
      </p:grpSpPr>
      <p:sp>
        <p:nvSpPr>
          <p:cNvPr id="433" name="Google Shape;433;p10"/>
          <p:cNvSpPr txBox="1">
            <a:spLocks noGrp="1"/>
          </p:cNvSpPr>
          <p:nvPr>
            <p:ph type="title"/>
          </p:nvPr>
        </p:nvSpPr>
        <p:spPr/>
        <p:txBody>
          <a:bodyPr/>
          <a:lstStyle/>
          <a:p>
            <a:pPr lvl="0"/>
            <a:r>
              <a:rPr lang="es-ES_tradnl" sz="2400" dirty="0"/>
              <a:t>SESIÓN 3 </a:t>
            </a:r>
            <a:br>
              <a:rPr lang="es-ES_tradnl" dirty="0"/>
            </a:br>
            <a:r>
              <a:rPr lang="es-ES_tradnl" sz="4400" dirty="0"/>
              <a:t> </a:t>
            </a:r>
            <a:br>
              <a:rPr lang="es-ES_tradnl" dirty="0"/>
            </a:br>
            <a:r>
              <a:rPr lang="es-ES_tradnl" dirty="0"/>
              <a:t>¿Cómo se debe cerrar un caso?</a:t>
            </a:r>
          </a:p>
        </p:txBody>
      </p:sp>
    </p:spTree>
    <p:extLst>
      <p:ext uri="{BB962C8B-B14F-4D97-AF65-F5344CB8AC3E}">
        <p14:creationId xmlns:p14="http://schemas.microsoft.com/office/powerpoint/2010/main" val="155232328"/>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Shape 552"/>
        <p:cNvGrpSpPr/>
        <p:nvPr/>
      </p:nvGrpSpPr>
      <p:grpSpPr>
        <a:xfrm>
          <a:off x="0" y="0"/>
          <a:ext cx="0" cy="0"/>
          <a:chOff x="0" y="0"/>
          <a:chExt cx="0" cy="0"/>
        </a:xfrm>
      </p:grpSpPr>
      <p:sp>
        <p:nvSpPr>
          <p:cNvPr id="553" name="Google Shape;553;p19"/>
          <p:cNvSpPr txBox="1">
            <a:spLocks noGrp="1"/>
          </p:cNvSpPr>
          <p:nvPr>
            <p:ph type="title"/>
          </p:nvPr>
        </p:nvSpPr>
        <p:spPr>
          <a:xfrm>
            <a:off x="838200" y="99691"/>
            <a:ext cx="10515600"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156995"/>
              </a:buClr>
              <a:buSzPts val="3200"/>
              <a:buFont typeface="Arial"/>
              <a:buNone/>
            </a:pPr>
            <a:r>
              <a:rPr lang="es-ES_tradnl" sz="3000" dirty="0"/>
              <a:t>Pasos para cerrar un caso</a:t>
            </a:r>
          </a:p>
        </p:txBody>
      </p:sp>
      <p:sp>
        <p:nvSpPr>
          <p:cNvPr id="2" name="Freeform: Shape 1">
            <a:extLst>
              <a:ext uri="{FF2B5EF4-FFF2-40B4-BE49-F238E27FC236}">
                <a16:creationId xmlns:a16="http://schemas.microsoft.com/office/drawing/2014/main" id="{0C036B8C-1FCF-FA65-F310-FC3437121423}"/>
              </a:ext>
            </a:extLst>
          </p:cNvPr>
          <p:cNvSpPr/>
          <p:nvPr/>
        </p:nvSpPr>
        <p:spPr>
          <a:xfrm>
            <a:off x="38100" y="1143000"/>
            <a:ext cx="11163300" cy="4991100"/>
          </a:xfrm>
          <a:custGeom>
            <a:avLst/>
            <a:gdLst>
              <a:gd name="connsiteX0" fmla="*/ 0 w 11163300"/>
              <a:gd name="connsiteY0" fmla="*/ 0 h 4991100"/>
              <a:gd name="connsiteX1" fmla="*/ 1123950 w 11163300"/>
              <a:gd name="connsiteY1" fmla="*/ 781050 h 4991100"/>
              <a:gd name="connsiteX2" fmla="*/ 3867150 w 11163300"/>
              <a:gd name="connsiteY2" fmla="*/ 2019300 h 4991100"/>
              <a:gd name="connsiteX3" fmla="*/ 6867525 w 11163300"/>
              <a:gd name="connsiteY3" fmla="*/ 1428750 h 4991100"/>
              <a:gd name="connsiteX4" fmla="*/ 9058275 w 11163300"/>
              <a:gd name="connsiteY4" fmla="*/ 2571750 h 4991100"/>
              <a:gd name="connsiteX5" fmla="*/ 9791700 w 11163300"/>
              <a:gd name="connsiteY5" fmla="*/ 4371975 h 4991100"/>
              <a:gd name="connsiteX6" fmla="*/ 11163300 w 11163300"/>
              <a:gd name="connsiteY6" fmla="*/ 4991100 h 4991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163300" h="4991100">
                <a:moveTo>
                  <a:pt x="0" y="0"/>
                </a:moveTo>
                <a:cubicBezTo>
                  <a:pt x="239712" y="222250"/>
                  <a:pt x="479425" y="444500"/>
                  <a:pt x="1123950" y="781050"/>
                </a:cubicBezTo>
                <a:cubicBezTo>
                  <a:pt x="1768475" y="1117600"/>
                  <a:pt x="2909888" y="1911350"/>
                  <a:pt x="3867150" y="2019300"/>
                </a:cubicBezTo>
                <a:cubicBezTo>
                  <a:pt x="4824412" y="2127250"/>
                  <a:pt x="6002337" y="1336675"/>
                  <a:pt x="6867525" y="1428750"/>
                </a:cubicBezTo>
                <a:cubicBezTo>
                  <a:pt x="7732713" y="1520825"/>
                  <a:pt x="8570913" y="2081213"/>
                  <a:pt x="9058275" y="2571750"/>
                </a:cubicBezTo>
                <a:cubicBezTo>
                  <a:pt x="9545637" y="3062287"/>
                  <a:pt x="9440863" y="3968750"/>
                  <a:pt x="9791700" y="4371975"/>
                </a:cubicBezTo>
                <a:cubicBezTo>
                  <a:pt x="10142537" y="4775200"/>
                  <a:pt x="10652918" y="4883150"/>
                  <a:pt x="11163300" y="4991100"/>
                </a:cubicBezTo>
              </a:path>
            </a:pathLst>
          </a:custGeom>
          <a:noFill/>
          <a:ln w="762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18" name="Oval 17">
            <a:extLst>
              <a:ext uri="{FF2B5EF4-FFF2-40B4-BE49-F238E27FC236}">
                <a16:creationId xmlns:a16="http://schemas.microsoft.com/office/drawing/2014/main" id="{6190815A-A18C-C1CB-DC0A-0C4822670917}"/>
              </a:ext>
            </a:extLst>
          </p:cNvPr>
          <p:cNvSpPr/>
          <p:nvPr/>
        </p:nvSpPr>
        <p:spPr>
          <a:xfrm>
            <a:off x="708399" y="1587322"/>
            <a:ext cx="711112" cy="711112"/>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2800" b="1">
                <a:solidFill>
                  <a:schemeClr val="bg1"/>
                </a:solidFill>
                <a:latin typeface="Arial" panose="020B0604020202020204" pitchFamily="34" charset="0"/>
                <a:cs typeface="Arial" panose="020B0604020202020204" pitchFamily="34" charset="0"/>
              </a:rPr>
              <a:t>1</a:t>
            </a:r>
          </a:p>
        </p:txBody>
      </p:sp>
      <p:sp>
        <p:nvSpPr>
          <p:cNvPr id="19" name="Oval 18">
            <a:extLst>
              <a:ext uri="{FF2B5EF4-FFF2-40B4-BE49-F238E27FC236}">
                <a16:creationId xmlns:a16="http://schemas.microsoft.com/office/drawing/2014/main" id="{704DDFE6-F268-892A-241D-6E6E26D55B59}"/>
              </a:ext>
            </a:extLst>
          </p:cNvPr>
          <p:cNvSpPr/>
          <p:nvPr/>
        </p:nvSpPr>
        <p:spPr>
          <a:xfrm>
            <a:off x="2706331" y="2567178"/>
            <a:ext cx="711112" cy="711112"/>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2800" b="1">
                <a:solidFill>
                  <a:schemeClr val="bg1"/>
                </a:solidFill>
                <a:latin typeface="Arial" panose="020B0604020202020204" pitchFamily="34" charset="0"/>
                <a:cs typeface="Arial" panose="020B0604020202020204" pitchFamily="34" charset="0"/>
              </a:rPr>
              <a:t>2</a:t>
            </a:r>
          </a:p>
        </p:txBody>
      </p:sp>
      <p:sp>
        <p:nvSpPr>
          <p:cNvPr id="20" name="Oval 19">
            <a:extLst>
              <a:ext uri="{FF2B5EF4-FFF2-40B4-BE49-F238E27FC236}">
                <a16:creationId xmlns:a16="http://schemas.microsoft.com/office/drawing/2014/main" id="{11876502-0E07-389C-E987-DB99A48822BF}"/>
              </a:ext>
            </a:extLst>
          </p:cNvPr>
          <p:cNvSpPr/>
          <p:nvPr/>
        </p:nvSpPr>
        <p:spPr>
          <a:xfrm>
            <a:off x="4758892" y="2632746"/>
            <a:ext cx="711112" cy="711112"/>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2800" b="1">
                <a:solidFill>
                  <a:schemeClr val="bg1"/>
                </a:solidFill>
                <a:latin typeface="Arial" panose="020B0604020202020204" pitchFamily="34" charset="0"/>
                <a:cs typeface="Arial" panose="020B0604020202020204" pitchFamily="34" charset="0"/>
              </a:rPr>
              <a:t>3</a:t>
            </a:r>
          </a:p>
        </p:txBody>
      </p:sp>
      <p:sp>
        <p:nvSpPr>
          <p:cNvPr id="21" name="Oval 20">
            <a:extLst>
              <a:ext uri="{FF2B5EF4-FFF2-40B4-BE49-F238E27FC236}">
                <a16:creationId xmlns:a16="http://schemas.microsoft.com/office/drawing/2014/main" id="{AAD4F2D9-D20B-3989-05A2-CDAEDD098E82}"/>
              </a:ext>
            </a:extLst>
          </p:cNvPr>
          <p:cNvSpPr/>
          <p:nvPr/>
        </p:nvSpPr>
        <p:spPr>
          <a:xfrm>
            <a:off x="6951804" y="2334254"/>
            <a:ext cx="711112" cy="711112"/>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2800" b="1">
                <a:solidFill>
                  <a:schemeClr val="bg1"/>
                </a:solidFill>
                <a:latin typeface="Arial" panose="020B0604020202020204" pitchFamily="34" charset="0"/>
                <a:cs typeface="Arial" panose="020B0604020202020204" pitchFamily="34" charset="0"/>
              </a:rPr>
              <a:t>4</a:t>
            </a:r>
          </a:p>
        </p:txBody>
      </p:sp>
      <p:sp>
        <p:nvSpPr>
          <p:cNvPr id="22" name="Oval 21">
            <a:extLst>
              <a:ext uri="{FF2B5EF4-FFF2-40B4-BE49-F238E27FC236}">
                <a16:creationId xmlns:a16="http://schemas.microsoft.com/office/drawing/2014/main" id="{BE0665E3-A003-FC2A-4738-C0A233F20CF0}"/>
              </a:ext>
            </a:extLst>
          </p:cNvPr>
          <p:cNvSpPr/>
          <p:nvPr/>
        </p:nvSpPr>
        <p:spPr>
          <a:xfrm>
            <a:off x="8548958" y="3160054"/>
            <a:ext cx="711112" cy="711112"/>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2800" b="1">
                <a:solidFill>
                  <a:schemeClr val="bg1"/>
                </a:solidFill>
                <a:latin typeface="Arial" panose="020B0604020202020204" pitchFamily="34" charset="0"/>
                <a:cs typeface="Arial" panose="020B0604020202020204" pitchFamily="34" charset="0"/>
              </a:rPr>
              <a:t>5</a:t>
            </a:r>
          </a:p>
        </p:txBody>
      </p:sp>
      <p:sp>
        <p:nvSpPr>
          <p:cNvPr id="30" name="Oval 29">
            <a:extLst>
              <a:ext uri="{FF2B5EF4-FFF2-40B4-BE49-F238E27FC236}">
                <a16:creationId xmlns:a16="http://schemas.microsoft.com/office/drawing/2014/main" id="{A0B3C214-C0B5-4950-480C-7946CA973F56}"/>
              </a:ext>
            </a:extLst>
          </p:cNvPr>
          <p:cNvSpPr/>
          <p:nvPr/>
        </p:nvSpPr>
        <p:spPr>
          <a:xfrm>
            <a:off x="9285010" y="4607798"/>
            <a:ext cx="711112" cy="711112"/>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2800" b="1">
                <a:solidFill>
                  <a:schemeClr val="bg1"/>
                </a:solidFill>
                <a:latin typeface="Arial" panose="020B0604020202020204" pitchFamily="34" charset="0"/>
                <a:cs typeface="Arial" panose="020B0604020202020204" pitchFamily="34" charset="0"/>
              </a:rPr>
              <a:t>6</a:t>
            </a:r>
          </a:p>
        </p:txBody>
      </p:sp>
      <p:sp>
        <p:nvSpPr>
          <p:cNvPr id="31" name="Oval 30">
            <a:extLst>
              <a:ext uri="{FF2B5EF4-FFF2-40B4-BE49-F238E27FC236}">
                <a16:creationId xmlns:a16="http://schemas.microsoft.com/office/drawing/2014/main" id="{DDB27991-3D16-B3C2-F8E6-5582AE3436F5}"/>
              </a:ext>
            </a:extLst>
          </p:cNvPr>
          <p:cNvSpPr/>
          <p:nvPr/>
        </p:nvSpPr>
        <p:spPr>
          <a:xfrm>
            <a:off x="10845844" y="5707457"/>
            <a:ext cx="711112" cy="711112"/>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2800" b="1">
                <a:solidFill>
                  <a:schemeClr val="bg1"/>
                </a:solidFill>
                <a:latin typeface="Arial" panose="020B0604020202020204" pitchFamily="34" charset="0"/>
                <a:cs typeface="Arial" panose="020B0604020202020204" pitchFamily="34" charset="0"/>
              </a:rPr>
              <a:t>7</a:t>
            </a:r>
          </a:p>
        </p:txBody>
      </p:sp>
      <p:grpSp>
        <p:nvGrpSpPr>
          <p:cNvPr id="3" name="Group 2">
            <a:extLst>
              <a:ext uri="{FF2B5EF4-FFF2-40B4-BE49-F238E27FC236}">
                <a16:creationId xmlns:a16="http://schemas.microsoft.com/office/drawing/2014/main" id="{344A2806-FD30-BDDC-29F0-B8865A25DA06}"/>
              </a:ext>
            </a:extLst>
          </p:cNvPr>
          <p:cNvGrpSpPr/>
          <p:nvPr/>
        </p:nvGrpSpPr>
        <p:grpSpPr>
          <a:xfrm>
            <a:off x="10288771" y="303551"/>
            <a:ext cx="1587872" cy="1368854"/>
            <a:chOff x="10288771" y="303551"/>
            <a:chExt cx="1587872" cy="1368854"/>
          </a:xfrm>
        </p:grpSpPr>
        <p:sp>
          <p:nvSpPr>
            <p:cNvPr id="4" name="Google Shape;501;p15">
              <a:extLst>
                <a:ext uri="{FF2B5EF4-FFF2-40B4-BE49-F238E27FC236}">
                  <a16:creationId xmlns:a16="http://schemas.microsoft.com/office/drawing/2014/main" id="{EF9757DF-4C81-65D1-3018-CAF3BF42747A}"/>
                </a:ext>
              </a:extLst>
            </p:cNvPr>
            <p:cNvSpPr/>
            <p:nvPr/>
          </p:nvSpPr>
          <p:spPr>
            <a:xfrm rot="1782986">
              <a:off x="10288771" y="303551"/>
              <a:ext cx="1587872" cy="1368854"/>
            </a:xfrm>
            <a:prstGeom prst="hexagon">
              <a:avLst>
                <a:gd name="adj" fmla="val 28965"/>
                <a:gd name="vf" fmla="val 115470"/>
              </a:avLst>
            </a:prstGeom>
            <a:solidFill>
              <a:schemeClr val="lt1"/>
            </a:solidFill>
            <a:ln w="12700" cap="flat" cmpd="sng">
              <a:solidFill>
                <a:srgbClr val="9BD3F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grpSp>
          <p:nvGrpSpPr>
            <p:cNvPr id="5" name="Google Shape;502;p15">
              <a:extLst>
                <a:ext uri="{FF2B5EF4-FFF2-40B4-BE49-F238E27FC236}">
                  <a16:creationId xmlns:a16="http://schemas.microsoft.com/office/drawing/2014/main" id="{ADAAC07F-8B8F-6CBF-6241-496DA8CF4332}"/>
                </a:ext>
              </a:extLst>
            </p:cNvPr>
            <p:cNvGrpSpPr/>
            <p:nvPr/>
          </p:nvGrpSpPr>
          <p:grpSpPr>
            <a:xfrm>
              <a:off x="10681558" y="728782"/>
              <a:ext cx="562136" cy="634675"/>
              <a:chOff x="760175" y="830142"/>
              <a:chExt cx="867619" cy="979579"/>
            </a:xfrm>
          </p:grpSpPr>
          <p:sp>
            <p:nvSpPr>
              <p:cNvPr id="9" name="Google Shape;503;p15">
                <a:extLst>
                  <a:ext uri="{FF2B5EF4-FFF2-40B4-BE49-F238E27FC236}">
                    <a16:creationId xmlns:a16="http://schemas.microsoft.com/office/drawing/2014/main" id="{A7FEEA6D-89EB-E893-D1BE-8341E43B4DFC}"/>
                  </a:ext>
                </a:extLst>
              </p:cNvPr>
              <p:cNvSpPr/>
              <p:nvPr/>
            </p:nvSpPr>
            <p:spPr>
              <a:xfrm>
                <a:off x="864636" y="830142"/>
                <a:ext cx="763158" cy="979577"/>
              </a:xfrm>
              <a:prstGeom prst="rect">
                <a:avLst/>
              </a:prstGeom>
              <a:solidFill>
                <a:schemeClr val="accent4"/>
              </a:solidFill>
              <a:ln>
                <a:noFill/>
              </a:ln>
            </p:spPr>
            <p:txBody>
              <a:bodyPr spcFirstLastPara="1" wrap="none" lIns="91425" tIns="45700" rIns="91425" bIns="45700" anchor="ctr" anchorCtr="0">
                <a:noAutofit/>
              </a:bodyPr>
              <a:lstStyle/>
              <a:p>
                <a:pPr marL="0" marR="0" lvl="0" indent="0" algn="ctr" rtl="0">
                  <a:spcBef>
                    <a:spcPts val="0"/>
                  </a:spcBef>
                  <a:spcAft>
                    <a:spcPts val="0"/>
                  </a:spcAft>
                  <a:buNone/>
                </a:pPr>
                <a:r>
                  <a:rPr lang="es-ES_tradnl" sz="1600" b="1">
                    <a:solidFill>
                      <a:schemeClr val="lt1"/>
                    </a:solidFill>
                    <a:latin typeface="Arial" panose="020B0604020202020204" pitchFamily="34" charset="0"/>
                    <a:ea typeface="Calibri"/>
                    <a:cs typeface="Arial" panose="020B0604020202020204" pitchFamily="34" charset="0"/>
                    <a:sym typeface="Calibri"/>
                  </a:rPr>
                  <a:t>188</a:t>
                </a:r>
                <a:endParaRPr lang="es-ES_tradnl">
                  <a:latin typeface="Arial" panose="020B0604020202020204" pitchFamily="34" charset="0"/>
                  <a:cs typeface="Arial" panose="020B0604020202020204" pitchFamily="34" charset="0"/>
                </a:endParaRPr>
              </a:p>
            </p:txBody>
          </p:sp>
          <p:sp>
            <p:nvSpPr>
              <p:cNvPr id="10" name="Google Shape;504;p15">
                <a:extLst>
                  <a:ext uri="{FF2B5EF4-FFF2-40B4-BE49-F238E27FC236}">
                    <a16:creationId xmlns:a16="http://schemas.microsoft.com/office/drawing/2014/main" id="{BCD93085-C83A-C246-90E5-99A6736332F0}"/>
                  </a:ext>
                </a:extLst>
              </p:cNvPr>
              <p:cNvSpPr/>
              <p:nvPr/>
            </p:nvSpPr>
            <p:spPr>
              <a:xfrm>
                <a:off x="760175" y="830144"/>
                <a:ext cx="149292" cy="979577"/>
              </a:xfrm>
              <a:prstGeom prst="rect">
                <a:avLst/>
              </a:prstGeom>
              <a:solidFill>
                <a:srgbClr val="15699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grpSp>
        <p:grpSp>
          <p:nvGrpSpPr>
            <p:cNvPr id="6" name="Google Shape;505;p15">
              <a:extLst>
                <a:ext uri="{FF2B5EF4-FFF2-40B4-BE49-F238E27FC236}">
                  <a16:creationId xmlns:a16="http://schemas.microsoft.com/office/drawing/2014/main" id="{E1849260-307B-1E50-20D0-5157992D3693}"/>
                </a:ext>
              </a:extLst>
            </p:cNvPr>
            <p:cNvGrpSpPr/>
            <p:nvPr/>
          </p:nvGrpSpPr>
          <p:grpSpPr>
            <a:xfrm>
              <a:off x="11353800" y="728782"/>
              <a:ext cx="182192" cy="634674"/>
              <a:chOff x="2121762" y="2323619"/>
              <a:chExt cx="200378" cy="825210"/>
            </a:xfrm>
          </p:grpSpPr>
          <p:sp>
            <p:nvSpPr>
              <p:cNvPr id="7" name="Google Shape;506;p15">
                <a:extLst>
                  <a:ext uri="{FF2B5EF4-FFF2-40B4-BE49-F238E27FC236}">
                    <a16:creationId xmlns:a16="http://schemas.microsoft.com/office/drawing/2014/main" id="{31B85593-0AF0-E9D0-79B2-C0A52F9DCD74}"/>
                  </a:ext>
                </a:extLst>
              </p:cNvPr>
              <p:cNvSpPr/>
              <p:nvPr/>
            </p:nvSpPr>
            <p:spPr>
              <a:xfrm>
                <a:off x="2121763" y="2323619"/>
                <a:ext cx="200377" cy="172739"/>
              </a:xfrm>
              <a:prstGeom prst="triangle">
                <a:avLst>
                  <a:gd name="adj" fmla="val 50000"/>
                </a:avLst>
              </a:prstGeom>
              <a:solidFill>
                <a:srgbClr val="15699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sp>
            <p:nvSpPr>
              <p:cNvPr id="8" name="Google Shape;507;p15">
                <a:extLst>
                  <a:ext uri="{FF2B5EF4-FFF2-40B4-BE49-F238E27FC236}">
                    <a16:creationId xmlns:a16="http://schemas.microsoft.com/office/drawing/2014/main" id="{9F198E38-BE13-B328-EC64-444777D771B5}"/>
                  </a:ext>
                </a:extLst>
              </p:cNvPr>
              <p:cNvSpPr/>
              <p:nvPr/>
            </p:nvSpPr>
            <p:spPr>
              <a:xfrm>
                <a:off x="2121762" y="2496169"/>
                <a:ext cx="200377" cy="652660"/>
              </a:xfrm>
              <a:prstGeom prst="rect">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grpSp>
      </p:gr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Title 31">
            <a:extLst>
              <a:ext uri="{FF2B5EF4-FFF2-40B4-BE49-F238E27FC236}">
                <a16:creationId xmlns:a16="http://schemas.microsoft.com/office/drawing/2014/main" id="{018DEDA9-988A-4F70-B2DE-A423BE94BAA4}"/>
              </a:ext>
            </a:extLst>
          </p:cNvPr>
          <p:cNvSpPr>
            <a:spLocks noGrp="1"/>
          </p:cNvSpPr>
          <p:nvPr>
            <p:ph type="title"/>
          </p:nvPr>
        </p:nvSpPr>
        <p:spPr/>
        <p:txBody>
          <a:bodyPr/>
          <a:lstStyle/>
          <a:p>
            <a:r>
              <a:rPr lang="es-ES_tradnl">
                <a:latin typeface="Arial" panose="020B0604020202020204" pitchFamily="34" charset="0"/>
                <a:cs typeface="Arial" panose="020B0604020202020204" pitchFamily="34" charset="0"/>
              </a:rPr>
              <a:t>Flujo de cierre de un caso</a:t>
            </a:r>
          </a:p>
        </p:txBody>
      </p:sp>
      <p:sp>
        <p:nvSpPr>
          <p:cNvPr id="2" name="Freeform: Shape 1">
            <a:extLst>
              <a:ext uri="{FF2B5EF4-FFF2-40B4-BE49-F238E27FC236}">
                <a16:creationId xmlns:a16="http://schemas.microsoft.com/office/drawing/2014/main" id="{B7FF7348-7D6A-6FAE-C580-74ED2F4DB767}"/>
              </a:ext>
            </a:extLst>
          </p:cNvPr>
          <p:cNvSpPr/>
          <p:nvPr/>
        </p:nvSpPr>
        <p:spPr>
          <a:xfrm>
            <a:off x="38100" y="1143000"/>
            <a:ext cx="11163300" cy="4991100"/>
          </a:xfrm>
          <a:custGeom>
            <a:avLst/>
            <a:gdLst>
              <a:gd name="connsiteX0" fmla="*/ 0 w 11163300"/>
              <a:gd name="connsiteY0" fmla="*/ 0 h 4991100"/>
              <a:gd name="connsiteX1" fmla="*/ 1123950 w 11163300"/>
              <a:gd name="connsiteY1" fmla="*/ 781050 h 4991100"/>
              <a:gd name="connsiteX2" fmla="*/ 3867150 w 11163300"/>
              <a:gd name="connsiteY2" fmla="*/ 2019300 h 4991100"/>
              <a:gd name="connsiteX3" fmla="*/ 6867525 w 11163300"/>
              <a:gd name="connsiteY3" fmla="*/ 1428750 h 4991100"/>
              <a:gd name="connsiteX4" fmla="*/ 9058275 w 11163300"/>
              <a:gd name="connsiteY4" fmla="*/ 2571750 h 4991100"/>
              <a:gd name="connsiteX5" fmla="*/ 9791700 w 11163300"/>
              <a:gd name="connsiteY5" fmla="*/ 4371975 h 4991100"/>
              <a:gd name="connsiteX6" fmla="*/ 11163300 w 11163300"/>
              <a:gd name="connsiteY6" fmla="*/ 4991100 h 4991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163300" h="4991100">
                <a:moveTo>
                  <a:pt x="0" y="0"/>
                </a:moveTo>
                <a:cubicBezTo>
                  <a:pt x="239712" y="222250"/>
                  <a:pt x="479425" y="444500"/>
                  <a:pt x="1123950" y="781050"/>
                </a:cubicBezTo>
                <a:cubicBezTo>
                  <a:pt x="1768475" y="1117600"/>
                  <a:pt x="2909888" y="1911350"/>
                  <a:pt x="3867150" y="2019300"/>
                </a:cubicBezTo>
                <a:cubicBezTo>
                  <a:pt x="4824412" y="2127250"/>
                  <a:pt x="6002337" y="1336675"/>
                  <a:pt x="6867525" y="1428750"/>
                </a:cubicBezTo>
                <a:cubicBezTo>
                  <a:pt x="7732713" y="1520825"/>
                  <a:pt x="8570913" y="2081213"/>
                  <a:pt x="9058275" y="2571750"/>
                </a:cubicBezTo>
                <a:cubicBezTo>
                  <a:pt x="9545637" y="3062287"/>
                  <a:pt x="9440863" y="3968750"/>
                  <a:pt x="9791700" y="4371975"/>
                </a:cubicBezTo>
                <a:cubicBezTo>
                  <a:pt x="10142537" y="4775200"/>
                  <a:pt x="10652918" y="4883150"/>
                  <a:pt x="11163300" y="4991100"/>
                </a:cubicBezTo>
              </a:path>
            </a:pathLst>
          </a:custGeom>
          <a:noFill/>
          <a:ln w="762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4" name="TextBox 3">
            <a:extLst>
              <a:ext uri="{FF2B5EF4-FFF2-40B4-BE49-F238E27FC236}">
                <a16:creationId xmlns:a16="http://schemas.microsoft.com/office/drawing/2014/main" id="{4D073F4B-B84A-779C-64FB-368C4FE0D0D8}"/>
              </a:ext>
            </a:extLst>
          </p:cNvPr>
          <p:cNvSpPr txBox="1"/>
          <p:nvPr/>
        </p:nvSpPr>
        <p:spPr>
          <a:xfrm>
            <a:off x="751312" y="2494109"/>
            <a:ext cx="1563403" cy="1631216"/>
          </a:xfrm>
          <a:prstGeom prst="rect">
            <a:avLst/>
          </a:prstGeom>
          <a:noFill/>
        </p:spPr>
        <p:txBody>
          <a:bodyPr wrap="square" rtlCol="0">
            <a:spAutoFit/>
          </a:bodyPr>
          <a:lstStyle/>
          <a:p>
            <a:r>
              <a:rPr lang="es-ES_tradnl" sz="2000" dirty="0">
                <a:solidFill>
                  <a:schemeClr val="dk1"/>
                </a:solidFill>
                <a:latin typeface="Arial" panose="020B0604020202020204" pitchFamily="34" charset="0"/>
                <a:ea typeface="Arial"/>
                <a:cs typeface="Arial" panose="020B0604020202020204" pitchFamily="34" charset="0"/>
                <a:sym typeface="Arial"/>
              </a:rPr>
              <a:t>Identificar un caso que podría necesitar ser cerrado</a:t>
            </a:r>
            <a:endParaRPr lang="es-ES_tradnl" sz="2000" dirty="0">
              <a:latin typeface="Arial" panose="020B0604020202020204" pitchFamily="34" charset="0"/>
              <a:cs typeface="Arial" panose="020B0604020202020204" pitchFamily="34" charset="0"/>
            </a:endParaRPr>
          </a:p>
        </p:txBody>
      </p:sp>
      <p:sp>
        <p:nvSpPr>
          <p:cNvPr id="16" name="TextBox 15">
            <a:extLst>
              <a:ext uri="{FF2B5EF4-FFF2-40B4-BE49-F238E27FC236}">
                <a16:creationId xmlns:a16="http://schemas.microsoft.com/office/drawing/2014/main" id="{E0F49A38-3534-CBA0-1486-7F2D15559F19}"/>
              </a:ext>
            </a:extLst>
          </p:cNvPr>
          <p:cNvSpPr txBox="1"/>
          <p:nvPr/>
        </p:nvSpPr>
        <p:spPr>
          <a:xfrm>
            <a:off x="7760235" y="1856532"/>
            <a:ext cx="3222552" cy="1015663"/>
          </a:xfrm>
          <a:prstGeom prst="rect">
            <a:avLst/>
          </a:prstGeom>
          <a:noFill/>
        </p:spPr>
        <p:txBody>
          <a:bodyPr wrap="square" rtlCol="0">
            <a:spAutoFit/>
          </a:bodyPr>
          <a:lstStyle/>
          <a:p>
            <a:r>
              <a:rPr lang="es-ES_tradnl" sz="2000" dirty="0">
                <a:latin typeface="Arial" panose="020B0604020202020204" pitchFamily="34" charset="0"/>
                <a:cs typeface="Arial" panose="020B0604020202020204" pitchFamily="34" charset="0"/>
              </a:rPr>
              <a:t>Informar al menor, al padre, la madre o al cuidador sobre la decisión</a:t>
            </a:r>
          </a:p>
        </p:txBody>
      </p:sp>
      <p:sp>
        <p:nvSpPr>
          <p:cNvPr id="17" name="TextBox 16">
            <a:extLst>
              <a:ext uri="{FF2B5EF4-FFF2-40B4-BE49-F238E27FC236}">
                <a16:creationId xmlns:a16="http://schemas.microsoft.com/office/drawing/2014/main" id="{912E50EA-80E3-9B85-7D5C-8CEE27FA1A09}"/>
              </a:ext>
            </a:extLst>
          </p:cNvPr>
          <p:cNvSpPr txBox="1"/>
          <p:nvPr/>
        </p:nvSpPr>
        <p:spPr>
          <a:xfrm>
            <a:off x="4174870" y="1676719"/>
            <a:ext cx="2609617" cy="707886"/>
          </a:xfrm>
          <a:prstGeom prst="rect">
            <a:avLst/>
          </a:prstGeom>
          <a:noFill/>
        </p:spPr>
        <p:txBody>
          <a:bodyPr wrap="square" rtlCol="0">
            <a:spAutoFit/>
          </a:bodyPr>
          <a:lstStyle/>
          <a:p>
            <a:r>
              <a:rPr lang="es-ES_tradnl" sz="2000" dirty="0">
                <a:latin typeface="Arial" panose="020B0604020202020204" pitchFamily="34" charset="0"/>
                <a:cs typeface="Arial" panose="020B0604020202020204" pitchFamily="34" charset="0"/>
              </a:rPr>
              <a:t>Discutir el caso con el/la supervisor/a</a:t>
            </a:r>
          </a:p>
        </p:txBody>
      </p:sp>
      <p:sp>
        <p:nvSpPr>
          <p:cNvPr id="18" name="TextBox 17">
            <a:extLst>
              <a:ext uri="{FF2B5EF4-FFF2-40B4-BE49-F238E27FC236}">
                <a16:creationId xmlns:a16="http://schemas.microsoft.com/office/drawing/2014/main" id="{E2662BD2-6626-847C-4E5A-6E2705B3B372}"/>
              </a:ext>
            </a:extLst>
          </p:cNvPr>
          <p:cNvSpPr txBox="1"/>
          <p:nvPr/>
        </p:nvSpPr>
        <p:spPr>
          <a:xfrm>
            <a:off x="9382088" y="3075057"/>
            <a:ext cx="1898117" cy="707886"/>
          </a:xfrm>
          <a:prstGeom prst="rect">
            <a:avLst/>
          </a:prstGeom>
          <a:noFill/>
        </p:spPr>
        <p:txBody>
          <a:bodyPr wrap="square" rtlCol="0">
            <a:spAutoFit/>
          </a:bodyPr>
          <a:lstStyle/>
          <a:p>
            <a:r>
              <a:rPr lang="es-ES_tradnl" sz="2000" dirty="0">
                <a:latin typeface="Arial" panose="020B0604020202020204" pitchFamily="34" charset="0"/>
                <a:cs typeface="Arial" panose="020B0604020202020204" pitchFamily="34" charset="0"/>
              </a:rPr>
              <a:t>Completar el expediente</a:t>
            </a:r>
          </a:p>
        </p:txBody>
      </p:sp>
      <p:sp>
        <p:nvSpPr>
          <p:cNvPr id="20" name="TextBox 19">
            <a:extLst>
              <a:ext uri="{FF2B5EF4-FFF2-40B4-BE49-F238E27FC236}">
                <a16:creationId xmlns:a16="http://schemas.microsoft.com/office/drawing/2014/main" id="{DC1F7965-8A9E-7B80-AE67-808D51DFBE7B}"/>
              </a:ext>
            </a:extLst>
          </p:cNvPr>
          <p:cNvSpPr txBox="1"/>
          <p:nvPr/>
        </p:nvSpPr>
        <p:spPr>
          <a:xfrm>
            <a:off x="6549463" y="4607798"/>
            <a:ext cx="2609617" cy="1015663"/>
          </a:xfrm>
          <a:prstGeom prst="rect">
            <a:avLst/>
          </a:prstGeom>
          <a:noFill/>
        </p:spPr>
        <p:txBody>
          <a:bodyPr wrap="square" rtlCol="0">
            <a:spAutoFit/>
          </a:bodyPr>
          <a:lstStyle/>
          <a:p>
            <a:pPr algn="r"/>
            <a:r>
              <a:rPr lang="es-ES_tradnl" sz="2000" dirty="0">
                <a:latin typeface="Arial" panose="020B0604020202020204" pitchFamily="34" charset="0"/>
                <a:cs typeface="Arial" panose="020B0604020202020204" pitchFamily="34" charset="0"/>
              </a:rPr>
              <a:t>Realizar un último seguimiento y recopilar información</a:t>
            </a:r>
          </a:p>
        </p:txBody>
      </p:sp>
      <p:sp>
        <p:nvSpPr>
          <p:cNvPr id="21" name="Oval 20">
            <a:extLst>
              <a:ext uri="{FF2B5EF4-FFF2-40B4-BE49-F238E27FC236}">
                <a16:creationId xmlns:a16="http://schemas.microsoft.com/office/drawing/2014/main" id="{FEC1DE30-5160-88DD-BAA7-86183F8B89D8}"/>
              </a:ext>
            </a:extLst>
          </p:cNvPr>
          <p:cNvSpPr/>
          <p:nvPr/>
        </p:nvSpPr>
        <p:spPr>
          <a:xfrm>
            <a:off x="708399" y="1587322"/>
            <a:ext cx="711112" cy="711112"/>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2800" b="1">
                <a:solidFill>
                  <a:schemeClr val="bg1"/>
                </a:solidFill>
                <a:latin typeface="Arial" panose="020B0604020202020204" pitchFamily="34" charset="0"/>
                <a:cs typeface="Arial" panose="020B0604020202020204" pitchFamily="34" charset="0"/>
              </a:rPr>
              <a:t>1</a:t>
            </a:r>
          </a:p>
        </p:txBody>
      </p:sp>
      <p:sp>
        <p:nvSpPr>
          <p:cNvPr id="22" name="Oval 21">
            <a:extLst>
              <a:ext uri="{FF2B5EF4-FFF2-40B4-BE49-F238E27FC236}">
                <a16:creationId xmlns:a16="http://schemas.microsoft.com/office/drawing/2014/main" id="{91BC15DA-0753-0090-F6F7-5E5E70C153FA}"/>
              </a:ext>
            </a:extLst>
          </p:cNvPr>
          <p:cNvSpPr/>
          <p:nvPr/>
        </p:nvSpPr>
        <p:spPr>
          <a:xfrm>
            <a:off x="2706331" y="2567178"/>
            <a:ext cx="711112" cy="711112"/>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2800" b="1">
                <a:solidFill>
                  <a:schemeClr val="bg1"/>
                </a:solidFill>
                <a:latin typeface="Arial" panose="020B0604020202020204" pitchFamily="34" charset="0"/>
                <a:cs typeface="Arial" panose="020B0604020202020204" pitchFamily="34" charset="0"/>
              </a:rPr>
              <a:t>2</a:t>
            </a:r>
          </a:p>
        </p:txBody>
      </p:sp>
      <p:sp>
        <p:nvSpPr>
          <p:cNvPr id="23" name="Oval 22">
            <a:extLst>
              <a:ext uri="{FF2B5EF4-FFF2-40B4-BE49-F238E27FC236}">
                <a16:creationId xmlns:a16="http://schemas.microsoft.com/office/drawing/2014/main" id="{48D6C9BE-F703-9D77-C2AA-C1C7D7E82937}"/>
              </a:ext>
            </a:extLst>
          </p:cNvPr>
          <p:cNvSpPr/>
          <p:nvPr/>
        </p:nvSpPr>
        <p:spPr>
          <a:xfrm>
            <a:off x="4758892" y="2632746"/>
            <a:ext cx="711112" cy="711112"/>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2800" b="1">
                <a:solidFill>
                  <a:schemeClr val="bg1"/>
                </a:solidFill>
                <a:latin typeface="Arial" panose="020B0604020202020204" pitchFamily="34" charset="0"/>
                <a:cs typeface="Arial" panose="020B0604020202020204" pitchFamily="34" charset="0"/>
              </a:rPr>
              <a:t>3</a:t>
            </a:r>
          </a:p>
        </p:txBody>
      </p:sp>
      <p:sp>
        <p:nvSpPr>
          <p:cNvPr id="27" name="Oval 26">
            <a:extLst>
              <a:ext uri="{FF2B5EF4-FFF2-40B4-BE49-F238E27FC236}">
                <a16:creationId xmlns:a16="http://schemas.microsoft.com/office/drawing/2014/main" id="{B99F335D-CAC6-64ED-CC86-7EC1E38CD249}"/>
              </a:ext>
            </a:extLst>
          </p:cNvPr>
          <p:cNvSpPr/>
          <p:nvPr/>
        </p:nvSpPr>
        <p:spPr>
          <a:xfrm>
            <a:off x="6951804" y="2334254"/>
            <a:ext cx="711112" cy="711112"/>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2800" b="1">
                <a:solidFill>
                  <a:schemeClr val="bg1"/>
                </a:solidFill>
                <a:latin typeface="Arial" panose="020B0604020202020204" pitchFamily="34" charset="0"/>
                <a:cs typeface="Arial" panose="020B0604020202020204" pitchFamily="34" charset="0"/>
              </a:rPr>
              <a:t>4</a:t>
            </a:r>
          </a:p>
        </p:txBody>
      </p:sp>
      <p:sp>
        <p:nvSpPr>
          <p:cNvPr id="28" name="Oval 27">
            <a:extLst>
              <a:ext uri="{FF2B5EF4-FFF2-40B4-BE49-F238E27FC236}">
                <a16:creationId xmlns:a16="http://schemas.microsoft.com/office/drawing/2014/main" id="{78535598-3C3D-E30E-9FFF-2102CBA7A4B8}"/>
              </a:ext>
            </a:extLst>
          </p:cNvPr>
          <p:cNvSpPr/>
          <p:nvPr/>
        </p:nvSpPr>
        <p:spPr>
          <a:xfrm>
            <a:off x="8548958" y="3160054"/>
            <a:ext cx="711112" cy="711112"/>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2800" b="1">
                <a:solidFill>
                  <a:schemeClr val="bg1"/>
                </a:solidFill>
                <a:latin typeface="Arial" panose="020B0604020202020204" pitchFamily="34" charset="0"/>
                <a:cs typeface="Arial" panose="020B0604020202020204" pitchFamily="34" charset="0"/>
              </a:rPr>
              <a:t>5</a:t>
            </a:r>
          </a:p>
        </p:txBody>
      </p:sp>
      <p:grpSp>
        <p:nvGrpSpPr>
          <p:cNvPr id="30" name="Group 29">
            <a:extLst>
              <a:ext uri="{FF2B5EF4-FFF2-40B4-BE49-F238E27FC236}">
                <a16:creationId xmlns:a16="http://schemas.microsoft.com/office/drawing/2014/main" id="{E32B61F4-F40C-7384-AF6E-2784603AE0F4}"/>
              </a:ext>
            </a:extLst>
          </p:cNvPr>
          <p:cNvGrpSpPr/>
          <p:nvPr/>
        </p:nvGrpSpPr>
        <p:grpSpPr>
          <a:xfrm>
            <a:off x="10702524" y="1533825"/>
            <a:ext cx="694684" cy="976316"/>
            <a:chOff x="2013347" y="1776810"/>
            <a:chExt cx="2306524" cy="3241614"/>
          </a:xfrm>
          <a:solidFill>
            <a:schemeClr val="accent4"/>
          </a:solidFill>
        </p:grpSpPr>
        <p:grpSp>
          <p:nvGrpSpPr>
            <p:cNvPr id="31" name="Group 30">
              <a:extLst>
                <a:ext uri="{FF2B5EF4-FFF2-40B4-BE49-F238E27FC236}">
                  <a16:creationId xmlns:a16="http://schemas.microsoft.com/office/drawing/2014/main" id="{66EDADC4-E539-424F-07E1-4A8295139E6C}"/>
                </a:ext>
              </a:extLst>
            </p:cNvPr>
            <p:cNvGrpSpPr/>
            <p:nvPr/>
          </p:nvGrpSpPr>
          <p:grpSpPr>
            <a:xfrm>
              <a:off x="3594022" y="3229471"/>
              <a:ext cx="725849" cy="1788952"/>
              <a:chOff x="1047750" y="1929282"/>
              <a:chExt cx="679484" cy="1674679"/>
            </a:xfrm>
            <a:grpFill/>
          </p:grpSpPr>
          <p:sp>
            <p:nvSpPr>
              <p:cNvPr id="36" name="Round Same Side Corner Rectangle 46">
                <a:extLst>
                  <a:ext uri="{FF2B5EF4-FFF2-40B4-BE49-F238E27FC236}">
                    <a16:creationId xmlns:a16="http://schemas.microsoft.com/office/drawing/2014/main" id="{8B8CD5D5-C1EA-1DEC-3367-B7B828831D2B}"/>
                  </a:ext>
                </a:extLst>
              </p:cNvPr>
              <p:cNvSpPr/>
              <p:nvPr/>
            </p:nvSpPr>
            <p:spPr>
              <a:xfrm>
                <a:off x="1052733" y="2725467"/>
                <a:ext cx="671847" cy="878494"/>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37" name="Oval 36">
                <a:extLst>
                  <a:ext uri="{FF2B5EF4-FFF2-40B4-BE49-F238E27FC236}">
                    <a16:creationId xmlns:a16="http://schemas.microsoft.com/office/drawing/2014/main" id="{B28074B7-60A1-1B1F-6287-41339568E75C}"/>
                  </a:ext>
                </a:extLst>
              </p:cNvPr>
              <p:cNvSpPr/>
              <p:nvPr/>
            </p:nvSpPr>
            <p:spPr>
              <a:xfrm>
                <a:off x="1047750" y="1929282"/>
                <a:ext cx="679484" cy="67948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b="1">
                  <a:solidFill>
                    <a:schemeClr val="bg1"/>
                  </a:solidFill>
                  <a:latin typeface="Arial" panose="020B0604020202020204" pitchFamily="34" charset="0"/>
                  <a:cs typeface="Arial" panose="020B0604020202020204" pitchFamily="34" charset="0"/>
                </a:endParaRPr>
              </a:p>
            </p:txBody>
          </p:sp>
        </p:grpSp>
        <p:grpSp>
          <p:nvGrpSpPr>
            <p:cNvPr id="33" name="Group 32">
              <a:extLst>
                <a:ext uri="{FF2B5EF4-FFF2-40B4-BE49-F238E27FC236}">
                  <a16:creationId xmlns:a16="http://schemas.microsoft.com/office/drawing/2014/main" id="{BD7BE4D5-C175-7B8D-BA29-A94C328BA4FA}"/>
                </a:ext>
              </a:extLst>
            </p:cNvPr>
            <p:cNvGrpSpPr/>
            <p:nvPr/>
          </p:nvGrpSpPr>
          <p:grpSpPr>
            <a:xfrm>
              <a:off x="2013347" y="1776810"/>
              <a:ext cx="888336" cy="3241614"/>
              <a:chOff x="1082512" y="1656618"/>
              <a:chExt cx="888336" cy="3241614"/>
            </a:xfrm>
            <a:grpFill/>
          </p:grpSpPr>
          <p:sp>
            <p:nvSpPr>
              <p:cNvPr id="34" name="Oval 33">
                <a:extLst>
                  <a:ext uri="{FF2B5EF4-FFF2-40B4-BE49-F238E27FC236}">
                    <a16:creationId xmlns:a16="http://schemas.microsoft.com/office/drawing/2014/main" id="{3D02F386-5E6D-483C-21ED-D1321E42EE90}"/>
                  </a:ext>
                </a:extLst>
              </p:cNvPr>
              <p:cNvSpPr/>
              <p:nvPr/>
            </p:nvSpPr>
            <p:spPr>
              <a:xfrm>
                <a:off x="1082512" y="1656618"/>
                <a:ext cx="888336" cy="888335"/>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b="1">
                  <a:solidFill>
                    <a:schemeClr val="bg1"/>
                  </a:solidFill>
                  <a:latin typeface="Arial" panose="020B0604020202020204" pitchFamily="34" charset="0"/>
                  <a:cs typeface="Arial" panose="020B0604020202020204" pitchFamily="34" charset="0"/>
                </a:endParaRPr>
              </a:p>
            </p:txBody>
          </p:sp>
          <p:sp>
            <p:nvSpPr>
              <p:cNvPr id="35" name="Round Same Side Corner Rectangle 46">
                <a:extLst>
                  <a:ext uri="{FF2B5EF4-FFF2-40B4-BE49-F238E27FC236}">
                    <a16:creationId xmlns:a16="http://schemas.microsoft.com/office/drawing/2014/main" id="{9EC51232-D5E5-D150-5AAB-AB44D7BA52A9}"/>
                  </a:ext>
                </a:extLst>
              </p:cNvPr>
              <p:cNvSpPr/>
              <p:nvPr/>
            </p:nvSpPr>
            <p:spPr>
              <a:xfrm>
                <a:off x="1089026" y="2708811"/>
                <a:ext cx="878351" cy="2189421"/>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grpSp>
      <p:sp>
        <p:nvSpPr>
          <p:cNvPr id="46" name="Oval 45">
            <a:extLst>
              <a:ext uri="{FF2B5EF4-FFF2-40B4-BE49-F238E27FC236}">
                <a16:creationId xmlns:a16="http://schemas.microsoft.com/office/drawing/2014/main" id="{FC9C1FA6-8253-82BE-CF12-040851F27B46}"/>
              </a:ext>
            </a:extLst>
          </p:cNvPr>
          <p:cNvSpPr/>
          <p:nvPr/>
        </p:nvSpPr>
        <p:spPr>
          <a:xfrm>
            <a:off x="9285010" y="4607798"/>
            <a:ext cx="711112" cy="711112"/>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2800" b="1">
                <a:solidFill>
                  <a:schemeClr val="bg1"/>
                </a:solidFill>
                <a:latin typeface="Arial" panose="020B0604020202020204" pitchFamily="34" charset="0"/>
                <a:cs typeface="Arial" panose="020B0604020202020204" pitchFamily="34" charset="0"/>
              </a:rPr>
              <a:t>6</a:t>
            </a:r>
          </a:p>
        </p:txBody>
      </p:sp>
      <p:sp>
        <p:nvSpPr>
          <p:cNvPr id="47" name="Oval 46">
            <a:extLst>
              <a:ext uri="{FF2B5EF4-FFF2-40B4-BE49-F238E27FC236}">
                <a16:creationId xmlns:a16="http://schemas.microsoft.com/office/drawing/2014/main" id="{23030848-56DF-1B49-0E66-748D67F8D505}"/>
              </a:ext>
            </a:extLst>
          </p:cNvPr>
          <p:cNvSpPr/>
          <p:nvPr/>
        </p:nvSpPr>
        <p:spPr>
          <a:xfrm>
            <a:off x="10845844" y="5707457"/>
            <a:ext cx="711112" cy="711112"/>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2800" b="1">
                <a:solidFill>
                  <a:schemeClr val="bg1"/>
                </a:solidFill>
                <a:latin typeface="Arial" panose="020B0604020202020204" pitchFamily="34" charset="0"/>
                <a:cs typeface="Arial" panose="020B0604020202020204" pitchFamily="34" charset="0"/>
              </a:rPr>
              <a:t>7</a:t>
            </a:r>
          </a:p>
        </p:txBody>
      </p:sp>
      <p:sp>
        <p:nvSpPr>
          <p:cNvPr id="48" name="TextBox 47">
            <a:extLst>
              <a:ext uri="{FF2B5EF4-FFF2-40B4-BE49-F238E27FC236}">
                <a16:creationId xmlns:a16="http://schemas.microsoft.com/office/drawing/2014/main" id="{71A95315-B341-A81A-3683-3DEB366CDEE4}"/>
              </a:ext>
            </a:extLst>
          </p:cNvPr>
          <p:cNvSpPr txBox="1"/>
          <p:nvPr/>
        </p:nvSpPr>
        <p:spPr>
          <a:xfrm>
            <a:off x="2759325" y="3522948"/>
            <a:ext cx="2040521" cy="1323439"/>
          </a:xfrm>
          <a:prstGeom prst="rect">
            <a:avLst/>
          </a:prstGeom>
          <a:noFill/>
        </p:spPr>
        <p:txBody>
          <a:bodyPr wrap="square" rtlCol="0">
            <a:spAutoFit/>
          </a:bodyPr>
          <a:lstStyle/>
          <a:p>
            <a:r>
              <a:rPr lang="es-ES_tradnl" sz="2000" dirty="0">
                <a:latin typeface="Arial" panose="020B0604020202020204" pitchFamily="34" charset="0"/>
                <a:cs typeface="Arial" panose="020B0604020202020204" pitchFamily="34" charset="0"/>
              </a:rPr>
              <a:t>Prepararse para hablar sobre el caso con el/la supervisor/a</a:t>
            </a:r>
          </a:p>
        </p:txBody>
      </p:sp>
      <p:sp>
        <p:nvSpPr>
          <p:cNvPr id="49" name="TextBox 48">
            <a:extLst>
              <a:ext uri="{FF2B5EF4-FFF2-40B4-BE49-F238E27FC236}">
                <a16:creationId xmlns:a16="http://schemas.microsoft.com/office/drawing/2014/main" id="{5EBA0030-07B4-B580-48B0-170FD2DC42E9}"/>
              </a:ext>
            </a:extLst>
          </p:cNvPr>
          <p:cNvSpPr txBox="1"/>
          <p:nvPr/>
        </p:nvSpPr>
        <p:spPr>
          <a:xfrm>
            <a:off x="7410287" y="6018459"/>
            <a:ext cx="3222552" cy="707886"/>
          </a:xfrm>
          <a:prstGeom prst="rect">
            <a:avLst/>
          </a:prstGeom>
          <a:noFill/>
        </p:spPr>
        <p:txBody>
          <a:bodyPr wrap="square" rtlCol="0">
            <a:spAutoFit/>
          </a:bodyPr>
          <a:lstStyle/>
          <a:p>
            <a:pPr algn="r"/>
            <a:r>
              <a:rPr lang="es-ES_tradnl" sz="2000" dirty="0">
                <a:latin typeface="Arial" panose="020B0604020202020204" pitchFamily="34" charset="0"/>
                <a:cs typeface="Arial" panose="020B0604020202020204" pitchFamily="34" charset="0"/>
              </a:rPr>
              <a:t>Almacenar el expediente de forma segura</a:t>
            </a:r>
          </a:p>
        </p:txBody>
      </p:sp>
    </p:spTree>
    <p:extLst>
      <p:ext uri="{BB962C8B-B14F-4D97-AF65-F5344CB8AC3E}">
        <p14:creationId xmlns:p14="http://schemas.microsoft.com/office/powerpoint/2010/main" val="22899137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72">
            <a:extLst>
              <a:ext uri="{FF2B5EF4-FFF2-40B4-BE49-F238E27FC236}">
                <a16:creationId xmlns:a16="http://schemas.microsoft.com/office/drawing/2014/main" id="{5233233F-8033-93FF-7E79-3E917C878150}"/>
              </a:ext>
            </a:extLst>
          </p:cNvPr>
          <p:cNvSpPr txBox="1">
            <a:spLocks/>
          </p:cNvSpPr>
          <p:nvPr/>
        </p:nvSpPr>
        <p:spPr>
          <a:xfrm>
            <a:off x="796386" y="3429000"/>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s-ES_tradnl" sz="5400" b="1" dirty="0">
                <a:solidFill>
                  <a:schemeClr val="bg1">
                    <a:lumMod val="75000"/>
                  </a:schemeClr>
                </a:solidFill>
                <a:latin typeface="Garamond"/>
              </a:rPr>
              <a:t>Diapositiva adicional para la/el facilitador/a</a:t>
            </a:r>
          </a:p>
          <a:p>
            <a:r>
              <a:rPr lang="en-CA" sz="5400" b="1" dirty="0">
                <a:solidFill>
                  <a:schemeClr val="bg1">
                    <a:lumMod val="75000"/>
                  </a:schemeClr>
                </a:solidFill>
                <a:latin typeface="Garamond"/>
              </a:rPr>
              <a:t>
</a:t>
            </a:r>
            <a:endParaRPr lang="en-CA" sz="5400" b="1" dirty="0">
              <a:solidFill>
                <a:schemeClr val="bg1">
                  <a:lumMod val="75000"/>
                </a:schemeClr>
              </a:solidFill>
            </a:endParaRPr>
          </a:p>
        </p:txBody>
      </p:sp>
    </p:spTree>
    <p:extLst>
      <p:ext uri="{BB962C8B-B14F-4D97-AF65-F5344CB8AC3E}">
        <p14:creationId xmlns:p14="http://schemas.microsoft.com/office/powerpoint/2010/main" val="89019253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Shape 574"/>
        <p:cNvGrpSpPr/>
        <p:nvPr/>
      </p:nvGrpSpPr>
      <p:grpSpPr>
        <a:xfrm>
          <a:off x="0" y="0"/>
          <a:ext cx="0" cy="0"/>
          <a:chOff x="0" y="0"/>
          <a:chExt cx="0" cy="0"/>
        </a:xfrm>
      </p:grpSpPr>
      <p:sp>
        <p:nvSpPr>
          <p:cNvPr id="575" name="Google Shape;575;p21"/>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156995"/>
              </a:buClr>
              <a:buSzPts val="3200"/>
              <a:buFont typeface="Arial"/>
              <a:buNone/>
            </a:pPr>
            <a:r>
              <a:rPr lang="es-ES_tradnl"/>
              <a:t>Flexibilidad</a:t>
            </a:r>
          </a:p>
        </p:txBody>
      </p:sp>
      <p:grpSp>
        <p:nvGrpSpPr>
          <p:cNvPr id="6" name="Group 5">
            <a:extLst>
              <a:ext uri="{FF2B5EF4-FFF2-40B4-BE49-F238E27FC236}">
                <a16:creationId xmlns:a16="http://schemas.microsoft.com/office/drawing/2014/main" id="{182DB395-E38D-A612-8C4F-D93B7F99E7DE}"/>
              </a:ext>
            </a:extLst>
          </p:cNvPr>
          <p:cNvGrpSpPr/>
          <p:nvPr/>
        </p:nvGrpSpPr>
        <p:grpSpPr>
          <a:xfrm>
            <a:off x="2006600" y="1769964"/>
            <a:ext cx="2514600" cy="3495872"/>
            <a:chOff x="1054100" y="2189692"/>
            <a:chExt cx="1841500" cy="2560108"/>
          </a:xfrm>
        </p:grpSpPr>
        <p:sp>
          <p:nvSpPr>
            <p:cNvPr id="2" name="Rectangle 1">
              <a:extLst>
                <a:ext uri="{FF2B5EF4-FFF2-40B4-BE49-F238E27FC236}">
                  <a16:creationId xmlns:a16="http://schemas.microsoft.com/office/drawing/2014/main" id="{F138C0CE-3FCD-8BEA-3401-E29F168B86B4}"/>
                </a:ext>
              </a:extLst>
            </p:cNvPr>
            <p:cNvSpPr/>
            <p:nvPr/>
          </p:nvSpPr>
          <p:spPr>
            <a:xfrm>
              <a:off x="1054100" y="3708400"/>
              <a:ext cx="1841500" cy="1041400"/>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4" name="Rectangle 3">
              <a:extLst>
                <a:ext uri="{FF2B5EF4-FFF2-40B4-BE49-F238E27FC236}">
                  <a16:creationId xmlns:a16="http://schemas.microsoft.com/office/drawing/2014/main" id="{373C1314-D225-9ECC-4CB8-E1400722A94C}"/>
                </a:ext>
              </a:extLst>
            </p:cNvPr>
            <p:cNvSpPr/>
            <p:nvPr/>
          </p:nvSpPr>
          <p:spPr>
            <a:xfrm rot="18813509">
              <a:off x="804883" y="3059315"/>
              <a:ext cx="1841500" cy="102253"/>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 name="Rectangle: Single Corner Snipped 4">
              <a:extLst>
                <a:ext uri="{FF2B5EF4-FFF2-40B4-BE49-F238E27FC236}">
                  <a16:creationId xmlns:a16="http://schemas.microsoft.com/office/drawing/2014/main" id="{B9197475-A8EF-7377-1002-42BA958E9D52}"/>
                </a:ext>
              </a:extLst>
            </p:cNvPr>
            <p:cNvSpPr/>
            <p:nvPr/>
          </p:nvSpPr>
          <p:spPr>
            <a:xfrm>
              <a:off x="1974850" y="3276600"/>
              <a:ext cx="704850" cy="431800"/>
            </a:xfrm>
            <a:prstGeom prst="snip1Rect">
              <a:avLst>
                <a:gd name="adj" fmla="val 40196"/>
              </a:avLst>
            </a:prstGeom>
            <a:solidFill>
              <a:schemeClr val="accent4">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sp>
        <p:nvSpPr>
          <p:cNvPr id="8" name="TextBox 7">
            <a:extLst>
              <a:ext uri="{FF2B5EF4-FFF2-40B4-BE49-F238E27FC236}">
                <a16:creationId xmlns:a16="http://schemas.microsoft.com/office/drawing/2014/main" id="{0EF210B7-A4FC-88C1-AB66-E9466D07328D}"/>
              </a:ext>
            </a:extLst>
          </p:cNvPr>
          <p:cNvSpPr txBox="1"/>
          <p:nvPr/>
        </p:nvSpPr>
        <p:spPr>
          <a:xfrm>
            <a:off x="5778500" y="1915062"/>
            <a:ext cx="5092700" cy="3416320"/>
          </a:xfrm>
          <a:prstGeom prst="rect">
            <a:avLst/>
          </a:prstGeom>
          <a:noFill/>
        </p:spPr>
        <p:txBody>
          <a:bodyPr wrap="square">
            <a:spAutoFit/>
          </a:bodyPr>
          <a:lstStyle/>
          <a:p>
            <a:pPr marR="0" lvl="0" rtl="0">
              <a:spcBef>
                <a:spcPts val="0"/>
              </a:spcBef>
              <a:spcAft>
                <a:spcPts val="0"/>
              </a:spcAft>
            </a:pPr>
            <a:r>
              <a:rPr lang="es-ES_tradnl" sz="2400" dirty="0">
                <a:latin typeface="Arial"/>
                <a:ea typeface="Arial"/>
                <a:cs typeface="Arial"/>
                <a:sym typeface="Arial"/>
              </a:rPr>
              <a:t>Los casos pueden reabrirse en </a:t>
            </a:r>
            <a:r>
              <a:rPr lang="es-ES_tradnl" sz="2400" b="1" dirty="0">
                <a:latin typeface="Arial"/>
                <a:ea typeface="Arial"/>
                <a:cs typeface="Arial"/>
                <a:sym typeface="Arial"/>
              </a:rPr>
              <a:t>cualquier momento</a:t>
            </a:r>
            <a:r>
              <a:rPr lang="es-ES_tradnl" sz="2400" dirty="0">
                <a:latin typeface="Arial"/>
                <a:ea typeface="Arial"/>
                <a:cs typeface="Arial"/>
                <a:sym typeface="Arial"/>
              </a:rPr>
              <a:t>:</a:t>
            </a:r>
          </a:p>
          <a:p>
            <a:pPr marR="0" lvl="0" rtl="0">
              <a:spcBef>
                <a:spcPts val="0"/>
              </a:spcBef>
              <a:spcAft>
                <a:spcPts val="0"/>
              </a:spcAft>
            </a:pPr>
            <a:endParaRPr lang="es-ES_tradnl" sz="2400" dirty="0">
              <a:latin typeface="Arial"/>
              <a:ea typeface="Arial"/>
              <a:cs typeface="Arial"/>
              <a:sym typeface="Arial"/>
            </a:endParaRPr>
          </a:p>
          <a:p>
            <a:pPr marL="342900" marR="0" lvl="0" indent="-342900" rtl="0">
              <a:spcBef>
                <a:spcPts val="0"/>
              </a:spcBef>
              <a:spcAft>
                <a:spcPts val="0"/>
              </a:spcAft>
              <a:buFont typeface="Arial" panose="020B0604020202020204" pitchFamily="34" charset="0"/>
              <a:buChar char="•"/>
            </a:pPr>
            <a:r>
              <a:rPr lang="es-ES_tradnl" sz="2400" dirty="0">
                <a:latin typeface="Arial"/>
                <a:ea typeface="Arial"/>
                <a:cs typeface="Arial"/>
                <a:sym typeface="Arial"/>
              </a:rPr>
              <a:t>Si se dispone de nueva información, o </a:t>
            </a:r>
          </a:p>
          <a:p>
            <a:pPr marL="342900" marR="0" lvl="0" indent="-342900" rtl="0">
              <a:spcBef>
                <a:spcPts val="0"/>
              </a:spcBef>
              <a:spcAft>
                <a:spcPts val="0"/>
              </a:spcAft>
              <a:buFont typeface="Arial" panose="020B0604020202020204" pitchFamily="34" charset="0"/>
              <a:buChar char="•"/>
            </a:pPr>
            <a:r>
              <a:rPr lang="es-ES_tradnl" sz="2400" dirty="0">
                <a:latin typeface="Arial"/>
                <a:ea typeface="Arial"/>
                <a:cs typeface="Arial"/>
                <a:sym typeface="Arial"/>
              </a:rPr>
              <a:t>Si la situación del menor cambia y vuelve a ser necesario ofrecer servicios de gestión de casos para atender sus necesidades</a:t>
            </a:r>
          </a:p>
        </p:txBody>
      </p:sp>
      <p:sp>
        <p:nvSpPr>
          <p:cNvPr id="11" name="Arc 10">
            <a:extLst>
              <a:ext uri="{FF2B5EF4-FFF2-40B4-BE49-F238E27FC236}">
                <a16:creationId xmlns:a16="http://schemas.microsoft.com/office/drawing/2014/main" id="{7AAE7123-0190-4C84-31FF-8D26EA26DF17}"/>
              </a:ext>
            </a:extLst>
          </p:cNvPr>
          <p:cNvSpPr/>
          <p:nvPr/>
        </p:nvSpPr>
        <p:spPr>
          <a:xfrm>
            <a:off x="3333939" y="2373213"/>
            <a:ext cx="1308100" cy="1308100"/>
          </a:xfrm>
          <a:prstGeom prst="arc">
            <a:avLst/>
          </a:prstGeom>
          <a:ln w="38100">
            <a:solidFill>
              <a:schemeClr val="accent4"/>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_tradnl"/>
          </a:p>
        </p:txBody>
      </p:sp>
      <p:sp>
        <p:nvSpPr>
          <p:cNvPr id="13" name="Arc 12">
            <a:extLst>
              <a:ext uri="{FF2B5EF4-FFF2-40B4-BE49-F238E27FC236}">
                <a16:creationId xmlns:a16="http://schemas.microsoft.com/office/drawing/2014/main" id="{F86C7A80-DB9E-06B4-9974-7E1DF364C1FD}"/>
              </a:ext>
            </a:extLst>
          </p:cNvPr>
          <p:cNvSpPr/>
          <p:nvPr/>
        </p:nvSpPr>
        <p:spPr>
          <a:xfrm>
            <a:off x="3403978" y="2175615"/>
            <a:ext cx="1308100" cy="1308100"/>
          </a:xfrm>
          <a:prstGeom prst="arc">
            <a:avLst>
              <a:gd name="adj1" fmla="val 16200000"/>
              <a:gd name="adj2" fmla="val 17940102"/>
            </a:avLst>
          </a:prstGeom>
          <a:ln w="38100">
            <a:solidFill>
              <a:schemeClr val="accent4"/>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s-ES_tradnl"/>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Rounded Corners 9">
            <a:extLst>
              <a:ext uri="{FF2B5EF4-FFF2-40B4-BE49-F238E27FC236}">
                <a16:creationId xmlns:a16="http://schemas.microsoft.com/office/drawing/2014/main" id="{16993D8B-DEEC-7947-E7B2-A74C4AB3492F}"/>
              </a:ext>
            </a:extLst>
          </p:cNvPr>
          <p:cNvSpPr/>
          <p:nvPr/>
        </p:nvSpPr>
        <p:spPr>
          <a:xfrm>
            <a:off x="1182337" y="2150751"/>
            <a:ext cx="3871585" cy="3327400"/>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 name="Title 1">
            <a:extLst>
              <a:ext uri="{FF2B5EF4-FFF2-40B4-BE49-F238E27FC236}">
                <a16:creationId xmlns:a16="http://schemas.microsoft.com/office/drawing/2014/main" id="{264F34D2-FA98-44F5-8D5A-F2E3ED689ADC}"/>
              </a:ext>
            </a:extLst>
          </p:cNvPr>
          <p:cNvSpPr>
            <a:spLocks noGrp="1"/>
          </p:cNvSpPr>
          <p:nvPr>
            <p:ph type="title"/>
          </p:nvPr>
        </p:nvSpPr>
        <p:spPr/>
        <p:txBody>
          <a:bodyPr/>
          <a:lstStyle/>
          <a:p>
            <a:r>
              <a:rPr lang="es-ES_tradnl">
                <a:latin typeface="Arial" panose="020B0604020202020204" pitchFamily="34" charset="0"/>
                <a:cs typeface="Arial" panose="020B0604020202020204" pitchFamily="34" charset="0"/>
              </a:rPr>
              <a:t>Edad y etapa de desarrollo</a:t>
            </a:r>
          </a:p>
        </p:txBody>
      </p:sp>
      <p:sp>
        <p:nvSpPr>
          <p:cNvPr id="26" name="TextBox 25">
            <a:extLst>
              <a:ext uri="{FF2B5EF4-FFF2-40B4-BE49-F238E27FC236}">
                <a16:creationId xmlns:a16="http://schemas.microsoft.com/office/drawing/2014/main" id="{2150820E-88F1-414B-A83E-5F094112BA04}"/>
              </a:ext>
            </a:extLst>
          </p:cNvPr>
          <p:cNvSpPr txBox="1"/>
          <p:nvPr/>
        </p:nvSpPr>
        <p:spPr>
          <a:xfrm>
            <a:off x="1500188" y="2614281"/>
            <a:ext cx="3377578" cy="2434641"/>
          </a:xfrm>
          <a:prstGeom prst="rect">
            <a:avLst/>
          </a:prstGeom>
          <a:noFill/>
        </p:spPr>
        <p:txBody>
          <a:bodyPr wrap="square">
            <a:spAutoFit/>
          </a:bodyPr>
          <a:lstStyle/>
          <a:p>
            <a:pPr lvl="0">
              <a:lnSpc>
                <a:spcPct val="107000"/>
              </a:lnSpc>
              <a:spcAft>
                <a:spcPts val="800"/>
              </a:spcAft>
            </a:pPr>
            <a:r>
              <a:rPr lang="es-ES_tradnl" sz="2400" dirty="0">
                <a:latin typeface="Arial" panose="020B0604020202020204" pitchFamily="34" charset="0"/>
                <a:ea typeface="Calibri" panose="020F0502020204030204" pitchFamily="34" charset="0"/>
                <a:cs typeface="Arial" panose="020B0604020202020204" pitchFamily="34" charset="0"/>
              </a:rPr>
              <a:t>¿Cómo les comunicarían que su caso va a ser cerrado y que se dejarán de ofrecer servicios de gestión?</a:t>
            </a:r>
            <a:endParaRPr lang="es-ES_tradnl" sz="2400" dirty="0">
              <a:effectLst/>
              <a:latin typeface="Arial" panose="020B0604020202020204" pitchFamily="34" charset="0"/>
              <a:ea typeface="Calibri" panose="020F0502020204030204" pitchFamily="34" charset="0"/>
              <a:cs typeface="Arial" panose="020B0604020202020204" pitchFamily="34" charset="0"/>
            </a:endParaRPr>
          </a:p>
        </p:txBody>
      </p:sp>
      <p:sp>
        <p:nvSpPr>
          <p:cNvPr id="37" name="TextBox 36">
            <a:extLst>
              <a:ext uri="{FF2B5EF4-FFF2-40B4-BE49-F238E27FC236}">
                <a16:creationId xmlns:a16="http://schemas.microsoft.com/office/drawing/2014/main" id="{D7D83942-4C88-4A2D-BA91-F29F5F4B59EC}"/>
              </a:ext>
            </a:extLst>
          </p:cNvPr>
          <p:cNvSpPr txBox="1"/>
          <p:nvPr/>
        </p:nvSpPr>
        <p:spPr>
          <a:xfrm>
            <a:off x="5666348" y="5046860"/>
            <a:ext cx="1003302" cy="409407"/>
          </a:xfrm>
          <a:prstGeom prst="rect">
            <a:avLst/>
          </a:prstGeom>
          <a:noFill/>
        </p:spPr>
        <p:txBody>
          <a:bodyPr wrap="square">
            <a:spAutoFit/>
          </a:bodyPr>
          <a:lstStyle/>
          <a:p>
            <a:pPr lvl="0" algn="ctr">
              <a:lnSpc>
                <a:spcPct val="107000"/>
              </a:lnSpc>
              <a:spcAft>
                <a:spcPts val="800"/>
              </a:spcAft>
            </a:pPr>
            <a:r>
              <a:rPr lang="es-ES_tradnl" sz="2000" dirty="0">
                <a:latin typeface="Arial" panose="020B0604020202020204" pitchFamily="34" charset="0"/>
                <a:ea typeface="Calibri" panose="020F0502020204030204" pitchFamily="34" charset="0"/>
                <a:cs typeface="Arial" panose="020B0604020202020204" pitchFamily="34" charset="0"/>
              </a:rPr>
              <a:t>Diego</a:t>
            </a:r>
            <a:endParaRPr lang="es-ES_tradnl" sz="2000" dirty="0">
              <a:effectLst/>
              <a:latin typeface="Arial" panose="020B0604020202020204" pitchFamily="34" charset="0"/>
              <a:ea typeface="Calibri" panose="020F0502020204030204" pitchFamily="34" charset="0"/>
              <a:cs typeface="Arial" panose="020B0604020202020204" pitchFamily="34" charset="0"/>
            </a:endParaRPr>
          </a:p>
        </p:txBody>
      </p:sp>
      <p:sp>
        <p:nvSpPr>
          <p:cNvPr id="45" name="TextBox 44">
            <a:extLst>
              <a:ext uri="{FF2B5EF4-FFF2-40B4-BE49-F238E27FC236}">
                <a16:creationId xmlns:a16="http://schemas.microsoft.com/office/drawing/2014/main" id="{874B5101-D5AC-4C81-A4D8-0E11C711EFD5}"/>
              </a:ext>
            </a:extLst>
          </p:cNvPr>
          <p:cNvSpPr txBox="1"/>
          <p:nvPr/>
        </p:nvSpPr>
        <p:spPr>
          <a:xfrm>
            <a:off x="7206946" y="5046860"/>
            <a:ext cx="1106906" cy="409407"/>
          </a:xfrm>
          <a:prstGeom prst="rect">
            <a:avLst/>
          </a:prstGeom>
          <a:noFill/>
        </p:spPr>
        <p:txBody>
          <a:bodyPr wrap="square">
            <a:spAutoFit/>
          </a:bodyPr>
          <a:lstStyle/>
          <a:p>
            <a:pPr lvl="0" algn="ctr">
              <a:lnSpc>
                <a:spcPct val="107000"/>
              </a:lnSpc>
              <a:spcAft>
                <a:spcPts val="800"/>
              </a:spcAft>
            </a:pPr>
            <a:r>
              <a:rPr lang="es-ES_tradnl" sz="2000">
                <a:latin typeface="Arial" panose="020B0604020202020204" pitchFamily="34" charset="0"/>
                <a:ea typeface="Calibri" panose="020F0502020204030204" pitchFamily="34" charset="0"/>
                <a:cs typeface="Arial" panose="020B0604020202020204" pitchFamily="34" charset="0"/>
              </a:rPr>
              <a:t>Ze Naw</a:t>
            </a:r>
            <a:endParaRPr lang="es-ES_tradnl" sz="2000">
              <a:effectLst/>
              <a:latin typeface="Arial" panose="020B0604020202020204" pitchFamily="34" charset="0"/>
              <a:ea typeface="Calibri" panose="020F0502020204030204" pitchFamily="34" charset="0"/>
              <a:cs typeface="Arial" panose="020B0604020202020204" pitchFamily="34" charset="0"/>
            </a:endParaRPr>
          </a:p>
        </p:txBody>
      </p:sp>
      <p:sp>
        <p:nvSpPr>
          <p:cNvPr id="46" name="TextBox 45">
            <a:extLst>
              <a:ext uri="{FF2B5EF4-FFF2-40B4-BE49-F238E27FC236}">
                <a16:creationId xmlns:a16="http://schemas.microsoft.com/office/drawing/2014/main" id="{8FF9E69F-4598-41F5-BB76-7B41560D2E8B}"/>
              </a:ext>
            </a:extLst>
          </p:cNvPr>
          <p:cNvSpPr txBox="1"/>
          <p:nvPr/>
        </p:nvSpPr>
        <p:spPr>
          <a:xfrm>
            <a:off x="8546511" y="5046859"/>
            <a:ext cx="1003302" cy="409407"/>
          </a:xfrm>
          <a:prstGeom prst="rect">
            <a:avLst/>
          </a:prstGeom>
          <a:noFill/>
        </p:spPr>
        <p:txBody>
          <a:bodyPr wrap="square">
            <a:spAutoFit/>
          </a:bodyPr>
          <a:lstStyle/>
          <a:p>
            <a:pPr lvl="0" algn="ctr">
              <a:lnSpc>
                <a:spcPct val="107000"/>
              </a:lnSpc>
              <a:spcAft>
                <a:spcPts val="800"/>
              </a:spcAft>
            </a:pPr>
            <a:r>
              <a:rPr lang="es-ES_tradnl" sz="2000">
                <a:effectLst/>
                <a:latin typeface="Arial" panose="020B0604020202020204" pitchFamily="34" charset="0"/>
                <a:ea typeface="Calibri" panose="020F0502020204030204" pitchFamily="34" charset="0"/>
                <a:cs typeface="Arial" panose="020B0604020202020204" pitchFamily="34" charset="0"/>
              </a:rPr>
              <a:t>Amina</a:t>
            </a:r>
          </a:p>
        </p:txBody>
      </p:sp>
      <p:sp>
        <p:nvSpPr>
          <p:cNvPr id="54" name="TextBox 53">
            <a:extLst>
              <a:ext uri="{FF2B5EF4-FFF2-40B4-BE49-F238E27FC236}">
                <a16:creationId xmlns:a16="http://schemas.microsoft.com/office/drawing/2014/main" id="{328397FE-7564-484C-969B-26000C8D4355}"/>
              </a:ext>
            </a:extLst>
          </p:cNvPr>
          <p:cNvSpPr txBox="1"/>
          <p:nvPr/>
        </p:nvSpPr>
        <p:spPr>
          <a:xfrm>
            <a:off x="9958055" y="5067505"/>
            <a:ext cx="1003303" cy="409407"/>
          </a:xfrm>
          <a:prstGeom prst="rect">
            <a:avLst/>
          </a:prstGeom>
          <a:noFill/>
        </p:spPr>
        <p:txBody>
          <a:bodyPr wrap="square">
            <a:spAutoFit/>
          </a:bodyPr>
          <a:lstStyle/>
          <a:p>
            <a:pPr lvl="0" algn="ctr">
              <a:lnSpc>
                <a:spcPct val="107000"/>
              </a:lnSpc>
              <a:spcAft>
                <a:spcPts val="800"/>
              </a:spcAft>
            </a:pPr>
            <a:r>
              <a:rPr lang="es-ES_tradnl" sz="2000">
                <a:effectLst/>
                <a:latin typeface="Arial" panose="020B0604020202020204" pitchFamily="34" charset="0"/>
                <a:ea typeface="Calibri" panose="020F0502020204030204" pitchFamily="34" charset="0"/>
                <a:cs typeface="Arial" panose="020B0604020202020204" pitchFamily="34" charset="0"/>
              </a:rPr>
              <a:t>Selim</a:t>
            </a:r>
          </a:p>
        </p:txBody>
      </p:sp>
      <p:grpSp>
        <p:nvGrpSpPr>
          <p:cNvPr id="56" name="Group 55">
            <a:extLst>
              <a:ext uri="{FF2B5EF4-FFF2-40B4-BE49-F238E27FC236}">
                <a16:creationId xmlns:a16="http://schemas.microsoft.com/office/drawing/2014/main" id="{1637E49D-38E1-4F55-A978-FA3BC100E4F0}"/>
              </a:ext>
            </a:extLst>
          </p:cNvPr>
          <p:cNvGrpSpPr/>
          <p:nvPr/>
        </p:nvGrpSpPr>
        <p:grpSpPr>
          <a:xfrm>
            <a:off x="5827093" y="3363225"/>
            <a:ext cx="679484" cy="1263631"/>
            <a:chOff x="3524508" y="2679091"/>
            <a:chExt cx="327409" cy="608880"/>
          </a:xfrm>
          <a:solidFill>
            <a:schemeClr val="accent4"/>
          </a:solidFill>
        </p:grpSpPr>
        <p:sp>
          <p:nvSpPr>
            <p:cNvPr id="68" name="Round Same Side Corner Rectangle 46">
              <a:extLst>
                <a:ext uri="{FF2B5EF4-FFF2-40B4-BE49-F238E27FC236}">
                  <a16:creationId xmlns:a16="http://schemas.microsoft.com/office/drawing/2014/main" id="{10E4EAD3-30DE-48A9-908A-D0BE631247F2}"/>
                </a:ext>
              </a:extLst>
            </p:cNvPr>
            <p:cNvSpPr/>
            <p:nvPr/>
          </p:nvSpPr>
          <p:spPr>
            <a:xfrm>
              <a:off x="3526909" y="3062732"/>
              <a:ext cx="323729" cy="225239"/>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69" name="Oval 68">
              <a:extLst>
                <a:ext uri="{FF2B5EF4-FFF2-40B4-BE49-F238E27FC236}">
                  <a16:creationId xmlns:a16="http://schemas.microsoft.com/office/drawing/2014/main" id="{4880778F-A88F-4944-B45F-705ACD822982}"/>
                </a:ext>
              </a:extLst>
            </p:cNvPr>
            <p:cNvSpPr/>
            <p:nvPr/>
          </p:nvSpPr>
          <p:spPr>
            <a:xfrm>
              <a:off x="3524508" y="2679091"/>
              <a:ext cx="327409" cy="32740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b="1">
                  <a:solidFill>
                    <a:schemeClr val="bg1"/>
                  </a:solidFill>
                  <a:latin typeface="Arial" panose="020B0604020202020204" pitchFamily="34" charset="0"/>
                  <a:cs typeface="Arial" panose="020B0604020202020204" pitchFamily="34" charset="0"/>
                </a:rPr>
                <a:t>3</a:t>
              </a:r>
            </a:p>
          </p:txBody>
        </p:sp>
      </p:grpSp>
      <p:grpSp>
        <p:nvGrpSpPr>
          <p:cNvPr id="57" name="Group 56">
            <a:extLst>
              <a:ext uri="{FF2B5EF4-FFF2-40B4-BE49-F238E27FC236}">
                <a16:creationId xmlns:a16="http://schemas.microsoft.com/office/drawing/2014/main" id="{F8B4F388-818A-40B6-A14C-B039FF3BBE0B}"/>
              </a:ext>
            </a:extLst>
          </p:cNvPr>
          <p:cNvGrpSpPr/>
          <p:nvPr/>
        </p:nvGrpSpPr>
        <p:grpSpPr>
          <a:xfrm>
            <a:off x="7385494" y="2960946"/>
            <a:ext cx="679484" cy="1674679"/>
            <a:chOff x="3524508" y="2679091"/>
            <a:chExt cx="327409" cy="806943"/>
          </a:xfrm>
          <a:solidFill>
            <a:schemeClr val="accent4"/>
          </a:solidFill>
        </p:grpSpPr>
        <p:sp>
          <p:nvSpPr>
            <p:cNvPr id="66" name="Round Same Side Corner Rectangle 46">
              <a:extLst>
                <a:ext uri="{FF2B5EF4-FFF2-40B4-BE49-F238E27FC236}">
                  <a16:creationId xmlns:a16="http://schemas.microsoft.com/office/drawing/2014/main" id="{37CBA12F-388F-42E8-95E3-69CF1694A634}"/>
                </a:ext>
              </a:extLst>
            </p:cNvPr>
            <p:cNvSpPr/>
            <p:nvPr/>
          </p:nvSpPr>
          <p:spPr>
            <a:xfrm>
              <a:off x="3526909" y="3062732"/>
              <a:ext cx="323729" cy="423302"/>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67" name="Oval 66">
              <a:extLst>
                <a:ext uri="{FF2B5EF4-FFF2-40B4-BE49-F238E27FC236}">
                  <a16:creationId xmlns:a16="http://schemas.microsoft.com/office/drawing/2014/main" id="{9239F9D2-6668-4D62-A0E8-24F0F1D42A5F}"/>
                </a:ext>
              </a:extLst>
            </p:cNvPr>
            <p:cNvSpPr/>
            <p:nvPr/>
          </p:nvSpPr>
          <p:spPr>
            <a:xfrm>
              <a:off x="3524508" y="2679091"/>
              <a:ext cx="327409" cy="32740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b="1">
                  <a:solidFill>
                    <a:schemeClr val="bg1"/>
                  </a:solidFill>
                  <a:latin typeface="Arial" panose="020B0604020202020204" pitchFamily="34" charset="0"/>
                  <a:cs typeface="Arial" panose="020B0604020202020204" pitchFamily="34" charset="0"/>
                </a:rPr>
                <a:t>6</a:t>
              </a:r>
            </a:p>
          </p:txBody>
        </p:sp>
      </p:grpSp>
      <p:sp>
        <p:nvSpPr>
          <p:cNvPr id="64" name="Round Same Side Corner Rectangle 46">
            <a:extLst>
              <a:ext uri="{FF2B5EF4-FFF2-40B4-BE49-F238E27FC236}">
                <a16:creationId xmlns:a16="http://schemas.microsoft.com/office/drawing/2014/main" id="{B9612724-7485-4DAA-B57D-ED8DBBF44832}"/>
              </a:ext>
            </a:extLst>
          </p:cNvPr>
          <p:cNvSpPr/>
          <p:nvPr/>
        </p:nvSpPr>
        <p:spPr>
          <a:xfrm>
            <a:off x="8806161" y="3380379"/>
            <a:ext cx="679484" cy="1246477"/>
          </a:xfrm>
          <a:prstGeom prst="round2SameRect">
            <a:avLst>
              <a:gd name="adj1" fmla="val 50000"/>
              <a:gd name="adj2" fmla="val 0"/>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65" name="Oval 64">
            <a:extLst>
              <a:ext uri="{FF2B5EF4-FFF2-40B4-BE49-F238E27FC236}">
                <a16:creationId xmlns:a16="http://schemas.microsoft.com/office/drawing/2014/main" id="{8B5C7DC1-8CF3-49EA-BCC7-F9DBF8E616CD}"/>
              </a:ext>
            </a:extLst>
          </p:cNvPr>
          <p:cNvSpPr/>
          <p:nvPr/>
        </p:nvSpPr>
        <p:spPr>
          <a:xfrm>
            <a:off x="8801178" y="2584198"/>
            <a:ext cx="679484" cy="679484"/>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b="1">
                <a:solidFill>
                  <a:schemeClr val="bg1"/>
                </a:solidFill>
                <a:latin typeface="Arial" panose="020B0604020202020204" pitchFamily="34" charset="0"/>
                <a:cs typeface="Arial" panose="020B0604020202020204" pitchFamily="34" charset="0"/>
              </a:rPr>
              <a:t>12</a:t>
            </a:r>
          </a:p>
        </p:txBody>
      </p:sp>
      <p:grpSp>
        <p:nvGrpSpPr>
          <p:cNvPr id="59" name="Group 58">
            <a:extLst>
              <a:ext uri="{FF2B5EF4-FFF2-40B4-BE49-F238E27FC236}">
                <a16:creationId xmlns:a16="http://schemas.microsoft.com/office/drawing/2014/main" id="{C97B57F0-4199-40F6-9D31-049101801910}"/>
              </a:ext>
            </a:extLst>
          </p:cNvPr>
          <p:cNvGrpSpPr/>
          <p:nvPr/>
        </p:nvGrpSpPr>
        <p:grpSpPr>
          <a:xfrm>
            <a:off x="10159400" y="2274539"/>
            <a:ext cx="679484" cy="2352317"/>
            <a:chOff x="3524508" y="2679091"/>
            <a:chExt cx="327409" cy="1133463"/>
          </a:xfrm>
          <a:solidFill>
            <a:schemeClr val="accent4"/>
          </a:solidFill>
        </p:grpSpPr>
        <p:sp>
          <p:nvSpPr>
            <p:cNvPr id="62" name="Round Same Side Corner Rectangle 46">
              <a:extLst>
                <a:ext uri="{FF2B5EF4-FFF2-40B4-BE49-F238E27FC236}">
                  <a16:creationId xmlns:a16="http://schemas.microsoft.com/office/drawing/2014/main" id="{F06DBF14-87E3-4310-A992-F3A565862822}"/>
                </a:ext>
              </a:extLst>
            </p:cNvPr>
            <p:cNvSpPr/>
            <p:nvPr/>
          </p:nvSpPr>
          <p:spPr>
            <a:xfrm>
              <a:off x="3526909" y="3062730"/>
              <a:ext cx="323729" cy="749824"/>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63" name="Oval 62">
              <a:extLst>
                <a:ext uri="{FF2B5EF4-FFF2-40B4-BE49-F238E27FC236}">
                  <a16:creationId xmlns:a16="http://schemas.microsoft.com/office/drawing/2014/main" id="{000E0882-921D-4C47-AF5A-CE3520FCF134}"/>
                </a:ext>
              </a:extLst>
            </p:cNvPr>
            <p:cNvSpPr/>
            <p:nvPr/>
          </p:nvSpPr>
          <p:spPr>
            <a:xfrm>
              <a:off x="3524508" y="2679091"/>
              <a:ext cx="327409" cy="327409"/>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b="1">
                  <a:solidFill>
                    <a:schemeClr val="bg1"/>
                  </a:solidFill>
                  <a:latin typeface="Arial" panose="020B0604020202020204" pitchFamily="34" charset="0"/>
                  <a:cs typeface="Arial" panose="020B0604020202020204" pitchFamily="34" charset="0"/>
                </a:rPr>
                <a:t>16</a:t>
              </a:r>
            </a:p>
          </p:txBody>
        </p:sp>
      </p:grpSp>
      <p:sp>
        <p:nvSpPr>
          <p:cNvPr id="60" name="Round Same Side Corner Rectangle 46">
            <a:extLst>
              <a:ext uri="{FF2B5EF4-FFF2-40B4-BE49-F238E27FC236}">
                <a16:creationId xmlns:a16="http://schemas.microsoft.com/office/drawing/2014/main" id="{67233965-8E18-4226-9877-6E94A786EA84}"/>
              </a:ext>
            </a:extLst>
          </p:cNvPr>
          <p:cNvSpPr/>
          <p:nvPr/>
        </p:nvSpPr>
        <p:spPr>
          <a:xfrm>
            <a:off x="10433058" y="4113261"/>
            <a:ext cx="132168" cy="513595"/>
          </a:xfrm>
          <a:prstGeom prst="round2SameRect">
            <a:avLst>
              <a:gd name="adj1" fmla="val 50000"/>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61" name="Round Same Side Corner Rectangle 46">
            <a:extLst>
              <a:ext uri="{FF2B5EF4-FFF2-40B4-BE49-F238E27FC236}">
                <a16:creationId xmlns:a16="http://schemas.microsoft.com/office/drawing/2014/main" id="{283FDD6C-3E12-4C7C-805F-C33C75BB3BE8}"/>
              </a:ext>
            </a:extLst>
          </p:cNvPr>
          <p:cNvSpPr/>
          <p:nvPr/>
        </p:nvSpPr>
        <p:spPr>
          <a:xfrm>
            <a:off x="6095378" y="4477820"/>
            <a:ext cx="130683" cy="149036"/>
          </a:xfrm>
          <a:prstGeom prst="round2SameRect">
            <a:avLst>
              <a:gd name="adj1" fmla="val 46112"/>
              <a:gd name="adj2" fmla="val 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nvGrpSpPr>
          <p:cNvPr id="11" name="Group 10">
            <a:extLst>
              <a:ext uri="{FF2B5EF4-FFF2-40B4-BE49-F238E27FC236}">
                <a16:creationId xmlns:a16="http://schemas.microsoft.com/office/drawing/2014/main" id="{3401E12F-7219-90DA-5EB0-DCDA3641A9B6}"/>
              </a:ext>
            </a:extLst>
          </p:cNvPr>
          <p:cNvGrpSpPr/>
          <p:nvPr/>
        </p:nvGrpSpPr>
        <p:grpSpPr>
          <a:xfrm>
            <a:off x="10288771" y="303551"/>
            <a:ext cx="1587872" cy="1368854"/>
            <a:chOff x="10288771" y="303551"/>
            <a:chExt cx="1587872" cy="1368854"/>
          </a:xfrm>
        </p:grpSpPr>
        <p:sp>
          <p:nvSpPr>
            <p:cNvPr id="12" name="Google Shape;501;p15">
              <a:extLst>
                <a:ext uri="{FF2B5EF4-FFF2-40B4-BE49-F238E27FC236}">
                  <a16:creationId xmlns:a16="http://schemas.microsoft.com/office/drawing/2014/main" id="{5A85BC9F-98B2-619C-FE44-5E8EB1C5219B}"/>
                </a:ext>
              </a:extLst>
            </p:cNvPr>
            <p:cNvSpPr/>
            <p:nvPr/>
          </p:nvSpPr>
          <p:spPr>
            <a:xfrm rot="1782986">
              <a:off x="10288771" y="303551"/>
              <a:ext cx="1587872" cy="1368854"/>
            </a:xfrm>
            <a:prstGeom prst="hexagon">
              <a:avLst>
                <a:gd name="adj" fmla="val 28965"/>
                <a:gd name="vf" fmla="val 115470"/>
              </a:avLst>
            </a:prstGeom>
            <a:solidFill>
              <a:schemeClr val="lt1"/>
            </a:solidFill>
            <a:ln w="12700" cap="flat" cmpd="sng">
              <a:solidFill>
                <a:srgbClr val="9BD3F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grpSp>
          <p:nvGrpSpPr>
            <p:cNvPr id="13" name="Google Shape;502;p15">
              <a:extLst>
                <a:ext uri="{FF2B5EF4-FFF2-40B4-BE49-F238E27FC236}">
                  <a16:creationId xmlns:a16="http://schemas.microsoft.com/office/drawing/2014/main" id="{7FF96D18-7211-6FCD-B07A-64AC3B84F42F}"/>
                </a:ext>
              </a:extLst>
            </p:cNvPr>
            <p:cNvGrpSpPr/>
            <p:nvPr/>
          </p:nvGrpSpPr>
          <p:grpSpPr>
            <a:xfrm>
              <a:off x="10681558" y="728782"/>
              <a:ext cx="562136" cy="634675"/>
              <a:chOff x="760175" y="830142"/>
              <a:chExt cx="867619" cy="979579"/>
            </a:xfrm>
          </p:grpSpPr>
          <p:sp>
            <p:nvSpPr>
              <p:cNvPr id="17" name="Google Shape;503;p15">
                <a:extLst>
                  <a:ext uri="{FF2B5EF4-FFF2-40B4-BE49-F238E27FC236}">
                    <a16:creationId xmlns:a16="http://schemas.microsoft.com/office/drawing/2014/main" id="{0E7C6212-1288-C0DB-8CDF-FEF04AE6B02B}"/>
                  </a:ext>
                </a:extLst>
              </p:cNvPr>
              <p:cNvSpPr/>
              <p:nvPr/>
            </p:nvSpPr>
            <p:spPr>
              <a:xfrm>
                <a:off x="864636" y="830142"/>
                <a:ext cx="763158" cy="979577"/>
              </a:xfrm>
              <a:prstGeom prst="rect">
                <a:avLst/>
              </a:prstGeom>
              <a:solidFill>
                <a:schemeClr val="accent4"/>
              </a:solidFill>
              <a:ln>
                <a:noFill/>
              </a:ln>
            </p:spPr>
            <p:txBody>
              <a:bodyPr spcFirstLastPara="1" wrap="none" lIns="91425" tIns="45700" rIns="91425" bIns="45700" anchor="ctr" anchorCtr="0">
                <a:noAutofit/>
              </a:bodyPr>
              <a:lstStyle/>
              <a:p>
                <a:pPr marL="0" marR="0" lvl="0" indent="0" algn="ctr" rtl="0">
                  <a:spcBef>
                    <a:spcPts val="0"/>
                  </a:spcBef>
                  <a:spcAft>
                    <a:spcPts val="0"/>
                  </a:spcAft>
                  <a:buNone/>
                </a:pPr>
                <a:r>
                  <a:rPr lang="es-ES_tradnl" sz="1600" b="1">
                    <a:solidFill>
                      <a:schemeClr val="lt1"/>
                    </a:solidFill>
                    <a:latin typeface="Arial" panose="020B0604020202020204" pitchFamily="34" charset="0"/>
                    <a:ea typeface="Calibri"/>
                    <a:cs typeface="Arial" panose="020B0604020202020204" pitchFamily="34" charset="0"/>
                    <a:sym typeface="Calibri"/>
                  </a:rPr>
                  <a:t>52</a:t>
                </a:r>
                <a:endParaRPr lang="es-ES_tradnl">
                  <a:latin typeface="Arial" panose="020B0604020202020204" pitchFamily="34" charset="0"/>
                  <a:cs typeface="Arial" panose="020B0604020202020204" pitchFamily="34" charset="0"/>
                </a:endParaRPr>
              </a:p>
            </p:txBody>
          </p:sp>
          <p:sp>
            <p:nvSpPr>
              <p:cNvPr id="18" name="Google Shape;504;p15">
                <a:extLst>
                  <a:ext uri="{FF2B5EF4-FFF2-40B4-BE49-F238E27FC236}">
                    <a16:creationId xmlns:a16="http://schemas.microsoft.com/office/drawing/2014/main" id="{1E509830-62AE-5C67-3D9F-052FF2236400}"/>
                  </a:ext>
                </a:extLst>
              </p:cNvPr>
              <p:cNvSpPr/>
              <p:nvPr/>
            </p:nvSpPr>
            <p:spPr>
              <a:xfrm>
                <a:off x="760175" y="830144"/>
                <a:ext cx="149292" cy="979577"/>
              </a:xfrm>
              <a:prstGeom prst="rect">
                <a:avLst/>
              </a:prstGeom>
              <a:solidFill>
                <a:srgbClr val="15699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grpSp>
        <p:grpSp>
          <p:nvGrpSpPr>
            <p:cNvPr id="14" name="Google Shape;505;p15">
              <a:extLst>
                <a:ext uri="{FF2B5EF4-FFF2-40B4-BE49-F238E27FC236}">
                  <a16:creationId xmlns:a16="http://schemas.microsoft.com/office/drawing/2014/main" id="{B86C8E1D-4E22-52A1-2AA9-6C4CC79B281F}"/>
                </a:ext>
              </a:extLst>
            </p:cNvPr>
            <p:cNvGrpSpPr/>
            <p:nvPr/>
          </p:nvGrpSpPr>
          <p:grpSpPr>
            <a:xfrm>
              <a:off x="11353800" y="728782"/>
              <a:ext cx="182192" cy="634674"/>
              <a:chOff x="2121762" y="2323619"/>
              <a:chExt cx="200378" cy="825210"/>
            </a:xfrm>
          </p:grpSpPr>
          <p:sp>
            <p:nvSpPr>
              <p:cNvPr id="15" name="Google Shape;506;p15">
                <a:extLst>
                  <a:ext uri="{FF2B5EF4-FFF2-40B4-BE49-F238E27FC236}">
                    <a16:creationId xmlns:a16="http://schemas.microsoft.com/office/drawing/2014/main" id="{E7E34E24-649E-0BF8-AD4D-2DC707E5CDA5}"/>
                  </a:ext>
                </a:extLst>
              </p:cNvPr>
              <p:cNvSpPr/>
              <p:nvPr/>
            </p:nvSpPr>
            <p:spPr>
              <a:xfrm>
                <a:off x="2121763" y="2323619"/>
                <a:ext cx="200377" cy="172739"/>
              </a:xfrm>
              <a:prstGeom prst="triangle">
                <a:avLst>
                  <a:gd name="adj" fmla="val 50000"/>
                </a:avLst>
              </a:prstGeom>
              <a:solidFill>
                <a:srgbClr val="15699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sp>
            <p:nvSpPr>
              <p:cNvPr id="16" name="Google Shape;507;p15">
                <a:extLst>
                  <a:ext uri="{FF2B5EF4-FFF2-40B4-BE49-F238E27FC236}">
                    <a16:creationId xmlns:a16="http://schemas.microsoft.com/office/drawing/2014/main" id="{DAA49645-DEFD-E1BD-FE6C-5D42499DC0A8}"/>
                  </a:ext>
                </a:extLst>
              </p:cNvPr>
              <p:cNvSpPr/>
              <p:nvPr/>
            </p:nvSpPr>
            <p:spPr>
              <a:xfrm>
                <a:off x="2121762" y="2496169"/>
                <a:ext cx="200377" cy="652660"/>
              </a:xfrm>
              <a:prstGeom prst="rect">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grpSp>
      </p:grpSp>
    </p:spTree>
    <p:extLst>
      <p:ext uri="{BB962C8B-B14F-4D97-AF65-F5344CB8AC3E}">
        <p14:creationId xmlns:p14="http://schemas.microsoft.com/office/powerpoint/2010/main" val="241456999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72">
            <a:extLst>
              <a:ext uri="{FF2B5EF4-FFF2-40B4-BE49-F238E27FC236}">
                <a16:creationId xmlns:a16="http://schemas.microsoft.com/office/drawing/2014/main" id="{195C7EC6-ACA5-2569-AC80-E6946A55763E}"/>
              </a:ext>
            </a:extLst>
          </p:cNvPr>
          <p:cNvSpPr txBox="1">
            <a:spLocks/>
          </p:cNvSpPr>
          <p:nvPr/>
        </p:nvSpPr>
        <p:spPr>
          <a:xfrm>
            <a:off x="755746" y="3429000"/>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s-ES_tradnl" sz="5400" b="1" dirty="0">
                <a:solidFill>
                  <a:schemeClr val="bg1">
                    <a:lumMod val="75000"/>
                  </a:schemeClr>
                </a:solidFill>
                <a:latin typeface="Garamond"/>
              </a:rPr>
              <a:t>Diapositiva adicional para la/el facilitador/a</a:t>
            </a:r>
          </a:p>
          <a:p>
            <a:r>
              <a:rPr lang="en-CA" sz="5400" b="1" dirty="0">
                <a:solidFill>
                  <a:schemeClr val="bg1">
                    <a:lumMod val="75000"/>
                  </a:schemeClr>
                </a:solidFill>
                <a:latin typeface="Garamond"/>
              </a:rPr>
              <a:t>
</a:t>
            </a:r>
            <a:endParaRPr lang="en-CA" sz="5400" b="1" dirty="0">
              <a:solidFill>
                <a:schemeClr val="bg1">
                  <a:lumMod val="75000"/>
                </a:schemeClr>
              </a:solidFill>
            </a:endParaRPr>
          </a:p>
        </p:txBody>
      </p:sp>
    </p:spTree>
    <p:extLst>
      <p:ext uri="{BB962C8B-B14F-4D97-AF65-F5344CB8AC3E}">
        <p14:creationId xmlns:p14="http://schemas.microsoft.com/office/powerpoint/2010/main" val="1681294801"/>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Shape 614"/>
        <p:cNvGrpSpPr/>
        <p:nvPr/>
      </p:nvGrpSpPr>
      <p:grpSpPr>
        <a:xfrm>
          <a:off x="0" y="0"/>
          <a:ext cx="0" cy="0"/>
          <a:chOff x="0" y="0"/>
          <a:chExt cx="0" cy="0"/>
        </a:xfrm>
      </p:grpSpPr>
      <p:sp>
        <p:nvSpPr>
          <p:cNvPr id="615" name="Google Shape;615;p24"/>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156995"/>
              </a:buClr>
              <a:buSzPts val="3200"/>
              <a:buFont typeface="Arial"/>
              <a:buNone/>
            </a:pPr>
            <a:r>
              <a:rPr lang="es-ES_tradnl" dirty="0">
                <a:highlight>
                  <a:srgbClr val="FFFF00"/>
                </a:highlight>
              </a:rPr>
              <a:t>Juego de rol</a:t>
            </a:r>
          </a:p>
        </p:txBody>
      </p:sp>
      <p:grpSp>
        <p:nvGrpSpPr>
          <p:cNvPr id="616" name="Google Shape;616;p24"/>
          <p:cNvGrpSpPr/>
          <p:nvPr/>
        </p:nvGrpSpPr>
        <p:grpSpPr>
          <a:xfrm>
            <a:off x="4014672" y="2761372"/>
            <a:ext cx="2027431" cy="2457011"/>
            <a:chOff x="6805603" y="1046705"/>
            <a:chExt cx="1097888" cy="1277895"/>
          </a:xfrm>
        </p:grpSpPr>
        <p:sp>
          <p:nvSpPr>
            <p:cNvPr id="617" name="Google Shape;617;p24"/>
            <p:cNvSpPr/>
            <p:nvPr/>
          </p:nvSpPr>
          <p:spPr>
            <a:xfrm rot="1100420">
              <a:off x="7141985" y="1874813"/>
              <a:ext cx="152400" cy="436907"/>
            </a:xfrm>
            <a:prstGeom prst="roundRect">
              <a:avLst>
                <a:gd name="adj" fmla="val 16667"/>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618" name="Google Shape;618;p24"/>
            <p:cNvSpPr/>
            <p:nvPr/>
          </p:nvSpPr>
          <p:spPr>
            <a:xfrm rot="826591">
              <a:off x="6902427" y="1141103"/>
              <a:ext cx="904241" cy="922418"/>
            </a:xfrm>
            <a:prstGeom prst="ellipse">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619" name="Google Shape;619;p24"/>
            <p:cNvSpPr/>
            <p:nvPr/>
          </p:nvSpPr>
          <p:spPr>
            <a:xfrm rot="826591">
              <a:off x="6846848" y="1323092"/>
              <a:ext cx="197662" cy="326121"/>
            </a:xfrm>
            <a:prstGeom prst="ellipse">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620" name="Google Shape;620;p24"/>
            <p:cNvSpPr/>
            <p:nvPr/>
          </p:nvSpPr>
          <p:spPr>
            <a:xfrm rot="826591">
              <a:off x="7648389" y="1519621"/>
              <a:ext cx="197662" cy="326121"/>
            </a:xfrm>
            <a:prstGeom prst="ellipse">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621" name="Google Shape;621;p24"/>
            <p:cNvSpPr/>
            <p:nvPr/>
          </p:nvSpPr>
          <p:spPr>
            <a:xfrm rot="-9880359">
              <a:off x="7178956" y="1637818"/>
              <a:ext cx="306872" cy="247075"/>
            </a:xfrm>
            <a:prstGeom prst="blockArc">
              <a:avLst>
                <a:gd name="adj1" fmla="val 10800000"/>
                <a:gd name="adj2" fmla="val 0"/>
                <a:gd name="adj3" fmla="val 25000"/>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grpSp>
      <p:grpSp>
        <p:nvGrpSpPr>
          <p:cNvPr id="622" name="Google Shape;622;p24"/>
          <p:cNvGrpSpPr/>
          <p:nvPr/>
        </p:nvGrpSpPr>
        <p:grpSpPr>
          <a:xfrm rot="-1967241">
            <a:off x="6071199" y="2109552"/>
            <a:ext cx="2027429" cy="2485820"/>
            <a:chOff x="6805604" y="1046705"/>
            <a:chExt cx="1097888" cy="1292882"/>
          </a:xfrm>
        </p:grpSpPr>
        <p:sp>
          <p:nvSpPr>
            <p:cNvPr id="623" name="Google Shape;623;p24"/>
            <p:cNvSpPr/>
            <p:nvPr/>
          </p:nvSpPr>
          <p:spPr>
            <a:xfrm rot="582262">
              <a:off x="7185878" y="1892961"/>
              <a:ext cx="152400" cy="436908"/>
            </a:xfrm>
            <a:prstGeom prst="roundRect">
              <a:avLst>
                <a:gd name="adj" fmla="val 16667"/>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624" name="Google Shape;624;p24"/>
            <p:cNvSpPr/>
            <p:nvPr/>
          </p:nvSpPr>
          <p:spPr>
            <a:xfrm rot="826591">
              <a:off x="6902428" y="1141103"/>
              <a:ext cx="904241" cy="922418"/>
            </a:xfrm>
            <a:prstGeom prst="ellipse">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625" name="Google Shape;625;p24"/>
            <p:cNvSpPr/>
            <p:nvPr/>
          </p:nvSpPr>
          <p:spPr>
            <a:xfrm rot="826591">
              <a:off x="6846848" y="1323092"/>
              <a:ext cx="197662" cy="326121"/>
            </a:xfrm>
            <a:prstGeom prst="ellipse">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626" name="Google Shape;626;p24"/>
            <p:cNvSpPr/>
            <p:nvPr/>
          </p:nvSpPr>
          <p:spPr>
            <a:xfrm rot="826591">
              <a:off x="7648389" y="1519621"/>
              <a:ext cx="197662" cy="326121"/>
            </a:xfrm>
            <a:prstGeom prst="ellipse">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627" name="Google Shape;627;p24"/>
            <p:cNvSpPr/>
            <p:nvPr/>
          </p:nvSpPr>
          <p:spPr>
            <a:xfrm rot="726908">
              <a:off x="7119521" y="1730088"/>
              <a:ext cx="306872" cy="247075"/>
            </a:xfrm>
            <a:prstGeom prst="blockArc">
              <a:avLst>
                <a:gd name="adj1" fmla="val 10800000"/>
                <a:gd name="adj2" fmla="val 0"/>
                <a:gd name="adj3" fmla="val 25000"/>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dk1"/>
                </a:solidFill>
                <a:latin typeface="Calibri"/>
                <a:ea typeface="Calibri"/>
                <a:cs typeface="Calibri"/>
                <a:sym typeface="Calibri"/>
              </a:endParaRPr>
            </a:p>
          </p:txBody>
        </p:sp>
      </p:grpSp>
      <p:grpSp>
        <p:nvGrpSpPr>
          <p:cNvPr id="2" name="Group 1">
            <a:extLst>
              <a:ext uri="{FF2B5EF4-FFF2-40B4-BE49-F238E27FC236}">
                <a16:creationId xmlns:a16="http://schemas.microsoft.com/office/drawing/2014/main" id="{056C7B79-BAE7-DC05-B37C-7870EAEE2475}"/>
              </a:ext>
            </a:extLst>
          </p:cNvPr>
          <p:cNvGrpSpPr/>
          <p:nvPr/>
        </p:nvGrpSpPr>
        <p:grpSpPr>
          <a:xfrm>
            <a:off x="10228983" y="337468"/>
            <a:ext cx="1587872" cy="1368854"/>
            <a:chOff x="10228983" y="337468"/>
            <a:chExt cx="1587872" cy="1368854"/>
          </a:xfrm>
        </p:grpSpPr>
        <p:sp>
          <p:nvSpPr>
            <p:cNvPr id="3" name="Hexagon 2">
              <a:extLst>
                <a:ext uri="{FF2B5EF4-FFF2-40B4-BE49-F238E27FC236}">
                  <a16:creationId xmlns:a16="http://schemas.microsoft.com/office/drawing/2014/main" id="{FAC3C87D-F9B9-209F-3B6D-569DAEA9EA04}"/>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nvGrpSpPr>
            <p:cNvPr id="4" name="Group 3">
              <a:extLst>
                <a:ext uri="{FF2B5EF4-FFF2-40B4-BE49-F238E27FC236}">
                  <a16:creationId xmlns:a16="http://schemas.microsoft.com/office/drawing/2014/main" id="{8EFB9E0D-AA67-9745-FB50-75876E3A0930}"/>
                </a:ext>
              </a:extLst>
            </p:cNvPr>
            <p:cNvGrpSpPr/>
            <p:nvPr/>
          </p:nvGrpSpPr>
          <p:grpSpPr>
            <a:xfrm>
              <a:off x="10741851" y="707024"/>
              <a:ext cx="562136" cy="634675"/>
              <a:chOff x="760175" y="830141"/>
              <a:chExt cx="867619" cy="979580"/>
            </a:xfrm>
          </p:grpSpPr>
          <p:sp>
            <p:nvSpPr>
              <p:cNvPr id="5" name="Rectangle 4">
                <a:extLst>
                  <a:ext uri="{FF2B5EF4-FFF2-40B4-BE49-F238E27FC236}">
                    <a16:creationId xmlns:a16="http://schemas.microsoft.com/office/drawing/2014/main" id="{FB0824F2-23F8-EBEA-EA63-00693903A15B}"/>
                  </a:ext>
                </a:extLst>
              </p:cNvPr>
              <p:cNvSpPr/>
              <p:nvPr/>
            </p:nvSpPr>
            <p:spPr>
              <a:xfrm>
                <a:off x="864636" y="830141"/>
                <a:ext cx="763158" cy="979577"/>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n-CA" sz="1600" b="1" dirty="0">
                    <a:latin typeface="Arial" panose="020B0604020202020204" pitchFamily="34" charset="0"/>
                    <a:cs typeface="Arial" panose="020B0604020202020204" pitchFamily="34" charset="0"/>
                  </a:rPr>
                  <a:t>189</a:t>
                </a:r>
              </a:p>
            </p:txBody>
          </p:sp>
          <p:sp>
            <p:nvSpPr>
              <p:cNvPr id="11" name="Rectangle 10">
                <a:extLst>
                  <a:ext uri="{FF2B5EF4-FFF2-40B4-BE49-F238E27FC236}">
                    <a16:creationId xmlns:a16="http://schemas.microsoft.com/office/drawing/2014/main" id="{4C176F05-6D3E-29A6-3F9F-E98C24573869}"/>
                  </a:ext>
                </a:extLst>
              </p:cNvPr>
              <p:cNvSpPr/>
              <p:nvPr/>
            </p:nvSpPr>
            <p:spPr>
              <a:xfrm>
                <a:off x="760175" y="830143"/>
                <a:ext cx="149292" cy="979578"/>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Shape 632"/>
        <p:cNvGrpSpPr/>
        <p:nvPr/>
      </p:nvGrpSpPr>
      <p:grpSpPr>
        <a:xfrm>
          <a:off x="0" y="0"/>
          <a:ext cx="0" cy="0"/>
          <a:chOff x="0" y="0"/>
          <a:chExt cx="0" cy="0"/>
        </a:xfrm>
      </p:grpSpPr>
      <p:sp>
        <p:nvSpPr>
          <p:cNvPr id="633" name="Google Shape;633;p25"/>
          <p:cNvSpPr txBox="1">
            <a:spLocks noGrp="1"/>
          </p:cNvSpPr>
          <p:nvPr>
            <p:ph type="title"/>
          </p:nvPr>
        </p:nvSpPr>
        <p:spPr>
          <a:xfrm>
            <a:off x="838200" y="120516"/>
            <a:ext cx="9607478"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156995"/>
              </a:buClr>
              <a:buSzPts val="3200"/>
              <a:buFont typeface="Arial"/>
              <a:buNone/>
            </a:pPr>
            <a:r>
              <a:rPr lang="es-ES_tradnl" dirty="0"/>
              <a:t>Formulario de cierre del caso: errores comunes</a:t>
            </a:r>
          </a:p>
        </p:txBody>
      </p:sp>
      <p:grpSp>
        <p:nvGrpSpPr>
          <p:cNvPr id="634" name="Google Shape;634;p25"/>
          <p:cNvGrpSpPr/>
          <p:nvPr/>
        </p:nvGrpSpPr>
        <p:grpSpPr>
          <a:xfrm>
            <a:off x="4422725" y="2616420"/>
            <a:ext cx="2654704" cy="2475499"/>
            <a:chOff x="1574957" y="2192954"/>
            <a:chExt cx="2894383" cy="2588416"/>
          </a:xfrm>
        </p:grpSpPr>
        <p:grpSp>
          <p:nvGrpSpPr>
            <p:cNvPr id="635" name="Google Shape;635;p25"/>
            <p:cNvGrpSpPr/>
            <p:nvPr/>
          </p:nvGrpSpPr>
          <p:grpSpPr>
            <a:xfrm>
              <a:off x="1574957" y="2192954"/>
              <a:ext cx="2894383" cy="2588416"/>
              <a:chOff x="1330362" y="2812046"/>
              <a:chExt cx="2205152" cy="1972046"/>
            </a:xfrm>
          </p:grpSpPr>
          <p:sp>
            <p:nvSpPr>
              <p:cNvPr id="636" name="Google Shape;636;p25"/>
              <p:cNvSpPr/>
              <p:nvPr/>
            </p:nvSpPr>
            <p:spPr>
              <a:xfrm rot="-621676">
                <a:off x="1459832" y="2999874"/>
                <a:ext cx="1283368" cy="1556084"/>
              </a:xfrm>
              <a:prstGeom prst="snip1Rect">
                <a:avLst>
                  <a:gd name="adj" fmla="val 16667"/>
                </a:avLst>
              </a:prstGeom>
              <a:solidFill>
                <a:schemeClr val="accent4"/>
              </a:solidFill>
              <a:ln w="762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637" name="Google Shape;637;p25"/>
              <p:cNvSpPr/>
              <p:nvPr/>
            </p:nvSpPr>
            <p:spPr>
              <a:xfrm>
                <a:off x="1871174" y="2812046"/>
                <a:ext cx="1283368" cy="1556084"/>
              </a:xfrm>
              <a:prstGeom prst="snip1Rect">
                <a:avLst>
                  <a:gd name="adj" fmla="val 16667"/>
                </a:avLst>
              </a:prstGeom>
              <a:solidFill>
                <a:schemeClr val="accent4"/>
              </a:solidFill>
              <a:ln w="762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638" name="Google Shape;638;p25"/>
              <p:cNvSpPr/>
              <p:nvPr/>
            </p:nvSpPr>
            <p:spPr>
              <a:xfrm rot="582585">
                <a:off x="2130116" y="3130929"/>
                <a:ext cx="1283368" cy="1556084"/>
              </a:xfrm>
              <a:prstGeom prst="snip1Rect">
                <a:avLst>
                  <a:gd name="adj" fmla="val 16667"/>
                </a:avLst>
              </a:prstGeom>
              <a:solidFill>
                <a:schemeClr val="accent4"/>
              </a:solidFill>
              <a:ln w="762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grpSp>
        <p:grpSp>
          <p:nvGrpSpPr>
            <p:cNvPr id="639" name="Google Shape;639;p25"/>
            <p:cNvGrpSpPr/>
            <p:nvPr/>
          </p:nvGrpSpPr>
          <p:grpSpPr>
            <a:xfrm rot="619501">
              <a:off x="3224746" y="3087487"/>
              <a:ext cx="506112" cy="1135915"/>
              <a:chOff x="5960196" y="3632825"/>
              <a:chExt cx="324376" cy="728028"/>
            </a:xfrm>
          </p:grpSpPr>
          <p:sp>
            <p:nvSpPr>
              <p:cNvPr id="640" name="Google Shape;640;p25"/>
              <p:cNvSpPr/>
              <p:nvPr/>
            </p:nvSpPr>
            <p:spPr>
              <a:xfrm>
                <a:off x="5962575" y="4012912"/>
                <a:ext cx="320731" cy="347941"/>
              </a:xfrm>
              <a:prstGeom prst="round2SameRect">
                <a:avLst>
                  <a:gd name="adj1" fmla="val 50000"/>
                  <a:gd name="adj2" fmla="val 0"/>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641" name="Google Shape;641;p25"/>
              <p:cNvSpPr/>
              <p:nvPr/>
            </p:nvSpPr>
            <p:spPr>
              <a:xfrm>
                <a:off x="5960196" y="3632825"/>
                <a:ext cx="324376" cy="324376"/>
              </a:xfrm>
              <a:prstGeom prst="ellipse">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1">
                  <a:solidFill>
                    <a:schemeClr val="lt1"/>
                  </a:solidFill>
                  <a:latin typeface="Arial"/>
                  <a:ea typeface="Arial"/>
                  <a:cs typeface="Arial"/>
                  <a:sym typeface="Arial"/>
                </a:endParaRPr>
              </a:p>
            </p:txBody>
          </p:sp>
        </p:grpSp>
      </p:grpSp>
      <p:grpSp>
        <p:nvGrpSpPr>
          <p:cNvPr id="12" name="Group 11">
            <a:extLst>
              <a:ext uri="{FF2B5EF4-FFF2-40B4-BE49-F238E27FC236}">
                <a16:creationId xmlns:a16="http://schemas.microsoft.com/office/drawing/2014/main" id="{B9234293-1454-4E6C-6536-F435005EA1FF}"/>
              </a:ext>
            </a:extLst>
          </p:cNvPr>
          <p:cNvGrpSpPr/>
          <p:nvPr/>
        </p:nvGrpSpPr>
        <p:grpSpPr>
          <a:xfrm>
            <a:off x="10288771" y="303551"/>
            <a:ext cx="1587872" cy="1368854"/>
            <a:chOff x="10288771" y="303551"/>
            <a:chExt cx="1587872" cy="1368854"/>
          </a:xfrm>
        </p:grpSpPr>
        <p:sp>
          <p:nvSpPr>
            <p:cNvPr id="13" name="Google Shape;501;p15">
              <a:extLst>
                <a:ext uri="{FF2B5EF4-FFF2-40B4-BE49-F238E27FC236}">
                  <a16:creationId xmlns:a16="http://schemas.microsoft.com/office/drawing/2014/main" id="{FD08CD8D-B528-0189-D638-8F87A4AD9419}"/>
                </a:ext>
              </a:extLst>
            </p:cNvPr>
            <p:cNvSpPr/>
            <p:nvPr/>
          </p:nvSpPr>
          <p:spPr>
            <a:xfrm rot="1782986">
              <a:off x="10288771" y="303551"/>
              <a:ext cx="1587872" cy="1368854"/>
            </a:xfrm>
            <a:prstGeom prst="hexagon">
              <a:avLst>
                <a:gd name="adj" fmla="val 28965"/>
                <a:gd name="vf" fmla="val 115470"/>
              </a:avLst>
            </a:prstGeom>
            <a:solidFill>
              <a:schemeClr val="lt1"/>
            </a:solidFill>
            <a:ln w="12700" cap="flat" cmpd="sng">
              <a:solidFill>
                <a:srgbClr val="9BD3F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grpSp>
          <p:nvGrpSpPr>
            <p:cNvPr id="14" name="Google Shape;502;p15">
              <a:extLst>
                <a:ext uri="{FF2B5EF4-FFF2-40B4-BE49-F238E27FC236}">
                  <a16:creationId xmlns:a16="http://schemas.microsoft.com/office/drawing/2014/main" id="{3C970F02-591D-939B-1CDB-42DFC92BACE6}"/>
                </a:ext>
              </a:extLst>
            </p:cNvPr>
            <p:cNvGrpSpPr/>
            <p:nvPr/>
          </p:nvGrpSpPr>
          <p:grpSpPr>
            <a:xfrm>
              <a:off x="10681558" y="728782"/>
              <a:ext cx="562136" cy="634675"/>
              <a:chOff x="760175" y="830142"/>
              <a:chExt cx="867619" cy="979579"/>
            </a:xfrm>
          </p:grpSpPr>
          <p:sp>
            <p:nvSpPr>
              <p:cNvPr id="18" name="Google Shape;503;p15">
                <a:extLst>
                  <a:ext uri="{FF2B5EF4-FFF2-40B4-BE49-F238E27FC236}">
                    <a16:creationId xmlns:a16="http://schemas.microsoft.com/office/drawing/2014/main" id="{C283F30C-A516-81E5-CBFC-93434F0B204E}"/>
                  </a:ext>
                </a:extLst>
              </p:cNvPr>
              <p:cNvSpPr/>
              <p:nvPr/>
            </p:nvSpPr>
            <p:spPr>
              <a:xfrm>
                <a:off x="864636" y="830142"/>
                <a:ext cx="763158" cy="979577"/>
              </a:xfrm>
              <a:prstGeom prst="rect">
                <a:avLst/>
              </a:prstGeom>
              <a:solidFill>
                <a:schemeClr val="accent4"/>
              </a:solidFill>
              <a:ln>
                <a:noFill/>
              </a:ln>
            </p:spPr>
            <p:txBody>
              <a:bodyPr spcFirstLastPara="1" wrap="none" lIns="91425" tIns="45700" rIns="91425" bIns="45700" anchor="ctr" anchorCtr="0">
                <a:noAutofit/>
              </a:bodyPr>
              <a:lstStyle/>
              <a:p>
                <a:pPr marL="0" marR="0" lvl="0" indent="0" algn="ctr" rtl="0">
                  <a:spcBef>
                    <a:spcPts val="0"/>
                  </a:spcBef>
                  <a:spcAft>
                    <a:spcPts val="0"/>
                  </a:spcAft>
                  <a:buNone/>
                </a:pPr>
                <a:r>
                  <a:rPr lang="en-GB" sz="1600" b="1" dirty="0">
                    <a:solidFill>
                      <a:schemeClr val="lt1"/>
                    </a:solidFill>
                    <a:latin typeface="Arial" panose="020B0604020202020204" pitchFamily="34" charset="0"/>
                    <a:ea typeface="Calibri"/>
                    <a:cs typeface="Arial" panose="020B0604020202020204" pitchFamily="34" charset="0"/>
                    <a:sym typeface="Calibri"/>
                  </a:rPr>
                  <a:t>190-</a:t>
                </a:r>
              </a:p>
              <a:p>
                <a:pPr marL="0" marR="0" lvl="0" indent="0" algn="ctr" rtl="0">
                  <a:spcBef>
                    <a:spcPts val="0"/>
                  </a:spcBef>
                  <a:spcAft>
                    <a:spcPts val="0"/>
                  </a:spcAft>
                  <a:buNone/>
                </a:pPr>
                <a:r>
                  <a:rPr lang="en-GB" sz="1600" b="1" dirty="0">
                    <a:solidFill>
                      <a:schemeClr val="lt1"/>
                    </a:solidFill>
                    <a:latin typeface="Arial" panose="020B0604020202020204" pitchFamily="34" charset="0"/>
                    <a:cs typeface="Arial" panose="020B0604020202020204" pitchFamily="34" charset="0"/>
                    <a:sym typeface="Calibri"/>
                  </a:rPr>
                  <a:t>192</a:t>
                </a:r>
                <a:endParaRPr dirty="0">
                  <a:latin typeface="Arial" panose="020B0604020202020204" pitchFamily="34" charset="0"/>
                  <a:cs typeface="Arial" panose="020B0604020202020204" pitchFamily="34" charset="0"/>
                </a:endParaRPr>
              </a:p>
            </p:txBody>
          </p:sp>
          <p:sp>
            <p:nvSpPr>
              <p:cNvPr id="19" name="Google Shape;504;p15">
                <a:extLst>
                  <a:ext uri="{FF2B5EF4-FFF2-40B4-BE49-F238E27FC236}">
                    <a16:creationId xmlns:a16="http://schemas.microsoft.com/office/drawing/2014/main" id="{6ABDEC88-35E9-397C-9B77-749F31BB7B97}"/>
                  </a:ext>
                </a:extLst>
              </p:cNvPr>
              <p:cNvSpPr/>
              <p:nvPr/>
            </p:nvSpPr>
            <p:spPr>
              <a:xfrm>
                <a:off x="760175" y="830144"/>
                <a:ext cx="149292" cy="979577"/>
              </a:xfrm>
              <a:prstGeom prst="rect">
                <a:avLst/>
              </a:prstGeom>
              <a:solidFill>
                <a:srgbClr val="15699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grpSp>
        <p:grpSp>
          <p:nvGrpSpPr>
            <p:cNvPr id="15" name="Google Shape;505;p15">
              <a:extLst>
                <a:ext uri="{FF2B5EF4-FFF2-40B4-BE49-F238E27FC236}">
                  <a16:creationId xmlns:a16="http://schemas.microsoft.com/office/drawing/2014/main" id="{369289A5-2F6E-B5D1-877E-C7E48A493C54}"/>
                </a:ext>
              </a:extLst>
            </p:cNvPr>
            <p:cNvGrpSpPr/>
            <p:nvPr/>
          </p:nvGrpSpPr>
          <p:grpSpPr>
            <a:xfrm>
              <a:off x="11353800" y="728782"/>
              <a:ext cx="182192" cy="634674"/>
              <a:chOff x="2121762" y="2323619"/>
              <a:chExt cx="200378" cy="825210"/>
            </a:xfrm>
          </p:grpSpPr>
          <p:sp>
            <p:nvSpPr>
              <p:cNvPr id="16" name="Google Shape;506;p15">
                <a:extLst>
                  <a:ext uri="{FF2B5EF4-FFF2-40B4-BE49-F238E27FC236}">
                    <a16:creationId xmlns:a16="http://schemas.microsoft.com/office/drawing/2014/main" id="{40502FD9-57BF-858D-DF93-5F429EDE5B79}"/>
                  </a:ext>
                </a:extLst>
              </p:cNvPr>
              <p:cNvSpPr/>
              <p:nvPr/>
            </p:nvSpPr>
            <p:spPr>
              <a:xfrm>
                <a:off x="2121763" y="2323619"/>
                <a:ext cx="200377" cy="172739"/>
              </a:xfrm>
              <a:prstGeom prst="triangle">
                <a:avLst>
                  <a:gd name="adj" fmla="val 50000"/>
                </a:avLst>
              </a:prstGeom>
              <a:solidFill>
                <a:srgbClr val="15699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sp>
            <p:nvSpPr>
              <p:cNvPr id="17" name="Google Shape;507;p15">
                <a:extLst>
                  <a:ext uri="{FF2B5EF4-FFF2-40B4-BE49-F238E27FC236}">
                    <a16:creationId xmlns:a16="http://schemas.microsoft.com/office/drawing/2014/main" id="{E287D09F-D623-0E6B-2B76-92FC497FF806}"/>
                  </a:ext>
                </a:extLst>
              </p:cNvPr>
              <p:cNvSpPr/>
              <p:nvPr/>
            </p:nvSpPr>
            <p:spPr>
              <a:xfrm>
                <a:off x="2121762" y="2496169"/>
                <a:ext cx="200377" cy="652660"/>
              </a:xfrm>
              <a:prstGeom prst="rect">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grpSp>
      </p:gr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Shape 521"/>
        <p:cNvGrpSpPr/>
        <p:nvPr/>
      </p:nvGrpSpPr>
      <p:grpSpPr>
        <a:xfrm>
          <a:off x="0" y="0"/>
          <a:ext cx="0" cy="0"/>
          <a:chOff x="0" y="0"/>
          <a:chExt cx="0" cy="0"/>
        </a:xfrm>
      </p:grpSpPr>
      <p:sp>
        <p:nvSpPr>
          <p:cNvPr id="522" name="Google Shape;522;p17"/>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156995"/>
              </a:buClr>
              <a:buSzPts val="3200"/>
              <a:buFont typeface="Arial"/>
              <a:buNone/>
            </a:pPr>
            <a:r>
              <a:rPr lang="es-ES_tradnl">
                <a:latin typeface="Arial" panose="020B0604020202020204" pitchFamily="34" charset="0"/>
                <a:cs typeface="Arial" panose="020B0604020202020204" pitchFamily="34" charset="0"/>
                <a:sym typeface="Arial"/>
              </a:rPr>
              <a:t>Puntos clave de aprendizaje</a:t>
            </a:r>
            <a:endParaRPr lang="es-ES_tradnl">
              <a:latin typeface="Arial" panose="020B0604020202020204" pitchFamily="34" charset="0"/>
              <a:cs typeface="Arial" panose="020B0604020202020204" pitchFamily="34" charset="0"/>
            </a:endParaRPr>
          </a:p>
        </p:txBody>
      </p:sp>
      <p:sp>
        <p:nvSpPr>
          <p:cNvPr id="523" name="Google Shape;523;p17"/>
          <p:cNvSpPr/>
          <p:nvPr/>
        </p:nvSpPr>
        <p:spPr>
          <a:xfrm>
            <a:off x="5570220" y="2046413"/>
            <a:ext cx="1051560" cy="1051560"/>
          </a:xfrm>
          <a:prstGeom prst="star5">
            <a:avLst>
              <a:gd name="adj" fmla="val 28143"/>
              <a:gd name="hf" fmla="val 105146"/>
              <a:gd name="vf" fmla="val 110557"/>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sp>
        <p:nvSpPr>
          <p:cNvPr id="525" name="Google Shape;525;p17"/>
          <p:cNvSpPr/>
          <p:nvPr/>
        </p:nvSpPr>
        <p:spPr>
          <a:xfrm>
            <a:off x="2205826" y="2046413"/>
            <a:ext cx="1051560" cy="1051560"/>
          </a:xfrm>
          <a:prstGeom prst="star5">
            <a:avLst>
              <a:gd name="adj" fmla="val 28143"/>
              <a:gd name="hf" fmla="val 105146"/>
              <a:gd name="vf" fmla="val 110557"/>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sp>
        <p:nvSpPr>
          <p:cNvPr id="526" name="Google Shape;526;p17"/>
          <p:cNvSpPr txBox="1"/>
          <p:nvPr/>
        </p:nvSpPr>
        <p:spPr>
          <a:xfrm>
            <a:off x="1300787" y="3706091"/>
            <a:ext cx="2861638" cy="1323399"/>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s-ES_tradnl" sz="2000" dirty="0">
                <a:solidFill>
                  <a:schemeClr val="dk1"/>
                </a:solidFill>
                <a:latin typeface="Arial" panose="020B0604020202020204" pitchFamily="34" charset="0"/>
                <a:cs typeface="Arial" panose="020B0604020202020204" pitchFamily="34" charset="0"/>
              </a:rPr>
              <a:t>Antes de cerrar un caso, el/la asistente social debe hablar con su supervisor/a</a:t>
            </a:r>
            <a:endParaRPr lang="es-ES_tradnl" sz="2000" dirty="0">
              <a:solidFill>
                <a:schemeClr val="dk1"/>
              </a:solidFill>
              <a:latin typeface="Arial" panose="020B0604020202020204" pitchFamily="34" charset="0"/>
              <a:ea typeface="Arial"/>
              <a:cs typeface="Arial" panose="020B0604020202020204" pitchFamily="34" charset="0"/>
              <a:sym typeface="Arial"/>
            </a:endParaRPr>
          </a:p>
        </p:txBody>
      </p:sp>
      <p:sp>
        <p:nvSpPr>
          <p:cNvPr id="2" name="Google Shape;526;p17">
            <a:extLst>
              <a:ext uri="{FF2B5EF4-FFF2-40B4-BE49-F238E27FC236}">
                <a16:creationId xmlns:a16="http://schemas.microsoft.com/office/drawing/2014/main" id="{DE4612E6-A95B-0122-AC81-B3E64CAF6AAF}"/>
              </a:ext>
            </a:extLst>
          </p:cNvPr>
          <p:cNvSpPr txBox="1"/>
          <p:nvPr/>
        </p:nvSpPr>
        <p:spPr>
          <a:xfrm>
            <a:off x="8074506" y="3662814"/>
            <a:ext cx="2771775" cy="2246729"/>
          </a:xfrm>
          <a:prstGeom prst="rect">
            <a:avLst/>
          </a:prstGeom>
          <a:noFill/>
          <a:ln>
            <a:noFill/>
          </a:ln>
        </p:spPr>
        <p:txBody>
          <a:bodyPr spcFirstLastPara="1" wrap="square" lIns="91425" tIns="45700" rIns="91425" bIns="45700" anchor="t" anchorCtr="0">
            <a:spAutoFit/>
          </a:bodyPr>
          <a:lstStyle/>
          <a:p>
            <a:pPr algn="ctr"/>
            <a:r>
              <a:rPr lang="es-ES_tradnl" sz="2000" dirty="0">
                <a:solidFill>
                  <a:schemeClr val="dk1"/>
                </a:solidFill>
                <a:latin typeface="Arial" panose="020B0604020202020204" pitchFamily="34" charset="0"/>
                <a:ea typeface="Arial"/>
                <a:cs typeface="Arial" panose="020B0604020202020204" pitchFamily="34" charset="0"/>
                <a:sym typeface="Arial"/>
              </a:rPr>
              <a:t>El formulario de cierre del caso </a:t>
            </a:r>
            <a:r>
              <a:rPr lang="es-ES_tradnl" sz="2000" dirty="0">
                <a:solidFill>
                  <a:schemeClr val="dk1"/>
                </a:solidFill>
                <a:latin typeface="Arial" panose="020B0604020202020204" pitchFamily="34" charset="0"/>
                <a:cs typeface="Arial" panose="020B0604020202020204" pitchFamily="34" charset="0"/>
              </a:rPr>
              <a:t>debe incluir </a:t>
            </a:r>
            <a:r>
              <a:rPr lang="es-ES_tradnl" sz="2000" dirty="0">
                <a:solidFill>
                  <a:schemeClr val="dk1"/>
                </a:solidFill>
                <a:latin typeface="Arial" panose="020B0604020202020204" pitchFamily="34" charset="0"/>
                <a:ea typeface="Arial"/>
                <a:cs typeface="Arial" panose="020B0604020202020204" pitchFamily="34" charset="0"/>
                <a:sym typeface="Arial"/>
              </a:rPr>
              <a:t>información actualizada sobre la seguridad, el bienestar y los cuidados que el/la menor recibe</a:t>
            </a:r>
          </a:p>
        </p:txBody>
      </p:sp>
      <p:sp>
        <p:nvSpPr>
          <p:cNvPr id="3" name="Google Shape;523;p17">
            <a:extLst>
              <a:ext uri="{FF2B5EF4-FFF2-40B4-BE49-F238E27FC236}">
                <a16:creationId xmlns:a16="http://schemas.microsoft.com/office/drawing/2014/main" id="{E5FB4D08-F7E3-A0BC-9451-D36B05EF1D67}"/>
              </a:ext>
            </a:extLst>
          </p:cNvPr>
          <p:cNvSpPr/>
          <p:nvPr/>
        </p:nvSpPr>
        <p:spPr>
          <a:xfrm>
            <a:off x="8934614" y="2046413"/>
            <a:ext cx="1051560" cy="1051560"/>
          </a:xfrm>
          <a:prstGeom prst="star5">
            <a:avLst>
              <a:gd name="adj" fmla="val 28143"/>
              <a:gd name="hf" fmla="val 105146"/>
              <a:gd name="vf" fmla="val 110557"/>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sp>
        <p:nvSpPr>
          <p:cNvPr id="4" name="Google Shape;526;p17">
            <a:extLst>
              <a:ext uri="{FF2B5EF4-FFF2-40B4-BE49-F238E27FC236}">
                <a16:creationId xmlns:a16="http://schemas.microsoft.com/office/drawing/2014/main" id="{98BD3ABB-8587-6FEA-FBB9-C86E43E6E3F5}"/>
              </a:ext>
            </a:extLst>
          </p:cNvPr>
          <p:cNvSpPr txBox="1"/>
          <p:nvPr/>
        </p:nvSpPr>
        <p:spPr>
          <a:xfrm>
            <a:off x="4866240" y="3706091"/>
            <a:ext cx="2459519" cy="1938952"/>
          </a:xfrm>
          <a:prstGeom prst="rect">
            <a:avLst/>
          </a:prstGeom>
          <a:noFill/>
          <a:ln>
            <a:noFill/>
          </a:ln>
        </p:spPr>
        <p:txBody>
          <a:bodyPr spcFirstLastPara="1" wrap="square" lIns="91425" tIns="45700" rIns="91425" bIns="45700" anchor="t" anchorCtr="0">
            <a:spAutoFit/>
          </a:bodyPr>
          <a:lstStyle/>
          <a:p>
            <a:pPr algn="ctr"/>
            <a:r>
              <a:rPr lang="es-ES_tradnl" sz="2000" dirty="0">
                <a:solidFill>
                  <a:schemeClr val="dk1"/>
                </a:solidFill>
                <a:latin typeface="Arial" panose="020B0604020202020204" pitchFamily="34" charset="0"/>
                <a:ea typeface="Arial"/>
                <a:cs typeface="Arial" panose="020B0604020202020204" pitchFamily="34" charset="0"/>
                <a:sym typeface="Arial"/>
              </a:rPr>
              <a:t>Los/as menores deben ser informados </a:t>
            </a:r>
            <a:r>
              <a:rPr lang="es-ES_tradnl" sz="2000" dirty="0">
                <a:solidFill>
                  <a:schemeClr val="dk1"/>
                </a:solidFill>
                <a:latin typeface="Arial" panose="020B0604020202020204" pitchFamily="34" charset="0"/>
                <a:cs typeface="Arial" panose="020B0604020202020204" pitchFamily="34" charset="0"/>
              </a:rPr>
              <a:t>y participar en el proceso de </a:t>
            </a:r>
            <a:r>
              <a:rPr lang="es-ES_tradnl" sz="2000" dirty="0">
                <a:solidFill>
                  <a:schemeClr val="dk1"/>
                </a:solidFill>
                <a:latin typeface="Arial" panose="020B0604020202020204" pitchFamily="34" charset="0"/>
                <a:ea typeface="Arial"/>
                <a:cs typeface="Arial" panose="020B0604020202020204" pitchFamily="34" charset="0"/>
                <a:sym typeface="Arial"/>
              </a:rPr>
              <a:t>cierre del caso</a:t>
            </a:r>
          </a:p>
        </p:txBody>
      </p:sp>
    </p:spTree>
    <p:extLst>
      <p:ext uri="{BB962C8B-B14F-4D97-AF65-F5344CB8AC3E}">
        <p14:creationId xmlns:p14="http://schemas.microsoft.com/office/powerpoint/2010/main" val="39936807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252"/>
        <p:cNvGrpSpPr/>
        <p:nvPr/>
      </p:nvGrpSpPr>
      <p:grpSpPr>
        <a:xfrm>
          <a:off x="0" y="0"/>
          <a:ext cx="0" cy="0"/>
          <a:chOff x="0" y="0"/>
          <a:chExt cx="0" cy="0"/>
        </a:xfrm>
      </p:grpSpPr>
      <p:sp>
        <p:nvSpPr>
          <p:cNvPr id="3" name="Rectangle 2">
            <a:extLst>
              <a:ext uri="{FF2B5EF4-FFF2-40B4-BE49-F238E27FC236}">
                <a16:creationId xmlns:a16="http://schemas.microsoft.com/office/drawing/2014/main" id="{41FFFECC-3A99-FF2C-B79B-3DF1B55623E8}"/>
              </a:ext>
            </a:extLst>
          </p:cNvPr>
          <p:cNvSpPr/>
          <p:nvPr/>
        </p:nvSpPr>
        <p:spPr>
          <a:xfrm>
            <a:off x="6945707" y="3620296"/>
            <a:ext cx="2613930" cy="452940"/>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62" name="Google Shape;262;p3"/>
          <p:cNvSpPr txBox="1">
            <a:spLocks noGrp="1"/>
          </p:cNvSpPr>
          <p:nvPr>
            <p:ph type="title"/>
          </p:nvPr>
        </p:nvSpPr>
        <p:spPr>
          <a:xfrm>
            <a:off x="1661965" y="3099692"/>
            <a:ext cx="2808067" cy="562168"/>
          </a:xfrm>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chemeClr val="lt1"/>
              </a:buClr>
              <a:buSzPts val="4800"/>
              <a:buFont typeface="Garamond"/>
              <a:buNone/>
            </a:pPr>
            <a:r>
              <a:rPr lang="es-ES_tradnl"/>
              <a:t>Objetivo del módulo</a:t>
            </a:r>
          </a:p>
        </p:txBody>
      </p:sp>
      <p:sp>
        <p:nvSpPr>
          <p:cNvPr id="263" name="Google Shape;263;p3"/>
          <p:cNvSpPr txBox="1"/>
          <p:nvPr/>
        </p:nvSpPr>
        <p:spPr>
          <a:xfrm>
            <a:off x="6096000" y="1810223"/>
            <a:ext cx="4786265" cy="3539390"/>
          </a:xfrm>
          <a:prstGeom prst="rect">
            <a:avLst/>
          </a:prstGeom>
          <a:noFill/>
          <a:ln>
            <a:noFill/>
          </a:ln>
        </p:spPr>
        <p:txBody>
          <a:bodyPr spcFirstLastPara="1" wrap="square" lIns="91425" tIns="45700" rIns="91425" bIns="45700" anchor="t" anchorCtr="0">
            <a:spAutoFit/>
          </a:bodyPr>
          <a:lstStyle/>
          <a:p>
            <a:pPr marL="0" marR="0" lvl="0" indent="0" rtl="0">
              <a:spcBef>
                <a:spcPts val="0"/>
              </a:spcBef>
              <a:spcAft>
                <a:spcPts val="0"/>
              </a:spcAft>
              <a:buClr>
                <a:schemeClr val="lt1"/>
              </a:buClr>
              <a:buSzPts val="3600"/>
              <a:buFont typeface="Helvetica Neue"/>
              <a:buNone/>
            </a:pPr>
            <a:r>
              <a:rPr lang="es-ES_tradnl" sz="2800" b="1" dirty="0">
                <a:solidFill>
                  <a:schemeClr val="lt1"/>
                </a:solidFill>
                <a:latin typeface="Arial" panose="020B0604020202020204" pitchFamily="34" charset="0"/>
                <a:ea typeface="Helvetica Neue"/>
                <a:cs typeface="Arial" panose="020B0604020202020204" pitchFamily="34" charset="0"/>
                <a:sym typeface="Helvetica Neue"/>
              </a:rPr>
              <a:t>Proporcionar a los/as participantes los conocimientos y habilidades necesarias para cerrar un caso de acuerdo con las directrices y normas interinstitucionales</a:t>
            </a:r>
            <a:endParaRPr lang="es-ES_tradnl" sz="2800" b="1" dirty="0">
              <a:solidFill>
                <a:schemeClr val="lt1"/>
              </a:solidFill>
              <a:latin typeface="Arial" panose="020B0604020202020204" pitchFamily="34" charset="0"/>
              <a:ea typeface="Calibri"/>
              <a:cs typeface="Arial" panose="020B0604020202020204" pitchFamily="34" charset="0"/>
              <a:sym typeface="Calibri"/>
            </a:endParaRPr>
          </a:p>
        </p:txBody>
      </p:sp>
      <p:pic>
        <p:nvPicPr>
          <p:cNvPr id="2" name="Graphic 1" descr="Lock with solid fill">
            <a:extLst>
              <a:ext uri="{FF2B5EF4-FFF2-40B4-BE49-F238E27FC236}">
                <a16:creationId xmlns:a16="http://schemas.microsoft.com/office/drawing/2014/main" id="{FDF1F3A7-F397-9B6D-C1C6-2C311CDEEC8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9797143" y="4368800"/>
            <a:ext cx="1961627" cy="1961627"/>
          </a:xfrm>
          <a:prstGeom prst="rect">
            <a:avLst/>
          </a:prstGeom>
        </p:spPr>
      </p:pic>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Shape 429"/>
        <p:cNvGrpSpPr/>
        <p:nvPr/>
      </p:nvGrpSpPr>
      <p:grpSpPr>
        <a:xfrm>
          <a:off x="0" y="0"/>
          <a:ext cx="0" cy="0"/>
          <a:chOff x="0" y="0"/>
          <a:chExt cx="0" cy="0"/>
        </a:xfrm>
      </p:grpSpPr>
      <p:sp>
        <p:nvSpPr>
          <p:cNvPr id="433" name="Google Shape;433;p10"/>
          <p:cNvSpPr txBox="1">
            <a:spLocks noGrp="1"/>
          </p:cNvSpPr>
          <p:nvPr>
            <p:ph type="title"/>
          </p:nvPr>
        </p:nvSpPr>
        <p:spPr/>
        <p:txBody>
          <a:bodyPr/>
          <a:lstStyle/>
          <a:p>
            <a:pPr lvl="0"/>
            <a:r>
              <a:rPr lang="es-ES_tradnl" sz="2400" dirty="0"/>
              <a:t>SESIÓN 4</a:t>
            </a:r>
            <a:br>
              <a:rPr lang="es-ES_tradnl" dirty="0"/>
            </a:br>
            <a:r>
              <a:rPr lang="es-ES_tradnl" sz="4400" dirty="0"/>
              <a:t> </a:t>
            </a:r>
            <a:br>
              <a:rPr lang="es-ES_tradnl" dirty="0"/>
            </a:br>
            <a:r>
              <a:rPr lang="es-ES_tradnl" dirty="0"/>
              <a:t>¿Cómo y cuándo se puede transferir un caso?</a:t>
            </a:r>
          </a:p>
        </p:txBody>
      </p:sp>
    </p:spTree>
    <p:extLst>
      <p:ext uri="{BB962C8B-B14F-4D97-AF65-F5344CB8AC3E}">
        <p14:creationId xmlns:p14="http://schemas.microsoft.com/office/powerpoint/2010/main" val="116355066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Shape 495"/>
        <p:cNvGrpSpPr/>
        <p:nvPr/>
      </p:nvGrpSpPr>
      <p:grpSpPr>
        <a:xfrm>
          <a:off x="0" y="0"/>
          <a:ext cx="0" cy="0"/>
          <a:chOff x="0" y="0"/>
          <a:chExt cx="0" cy="0"/>
        </a:xfrm>
      </p:grpSpPr>
      <p:sp>
        <p:nvSpPr>
          <p:cNvPr id="496" name="Google Shape;496;p15"/>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156995"/>
              </a:buClr>
              <a:buSzPts val="3200"/>
              <a:buFont typeface="Arial"/>
              <a:buNone/>
            </a:pPr>
            <a:r>
              <a:rPr lang="es-ES_tradnl" dirty="0">
                <a:latin typeface="Arial" panose="020B0604020202020204" pitchFamily="34" charset="0"/>
                <a:cs typeface="Arial" panose="020B0604020202020204" pitchFamily="34" charset="0"/>
              </a:rPr>
              <a:t>Transferencia de casos</a:t>
            </a:r>
          </a:p>
        </p:txBody>
      </p:sp>
      <p:sp>
        <p:nvSpPr>
          <p:cNvPr id="498" name="Google Shape;498;p15"/>
          <p:cNvSpPr txBox="1"/>
          <p:nvPr/>
        </p:nvSpPr>
        <p:spPr>
          <a:xfrm>
            <a:off x="2101402" y="1865660"/>
            <a:ext cx="3946358" cy="461624"/>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2400" b="1" dirty="0">
                <a:solidFill>
                  <a:schemeClr val="dk1"/>
                </a:solidFill>
                <a:latin typeface="Arial" panose="020B0604020202020204" pitchFamily="34" charset="0"/>
                <a:ea typeface="Arial"/>
                <a:cs typeface="Arial" panose="020B0604020202020204" pitchFamily="34" charset="0"/>
                <a:sym typeface="Arial"/>
              </a:rPr>
              <a:t>CERRAR EL CASO</a:t>
            </a:r>
          </a:p>
        </p:txBody>
      </p:sp>
      <p:sp>
        <p:nvSpPr>
          <p:cNvPr id="499" name="Google Shape;499;p15"/>
          <p:cNvSpPr txBox="1"/>
          <p:nvPr/>
        </p:nvSpPr>
        <p:spPr>
          <a:xfrm>
            <a:off x="6047760" y="1867141"/>
            <a:ext cx="3946358" cy="461624"/>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n-GB" sz="2400" b="1" dirty="0">
                <a:solidFill>
                  <a:schemeClr val="dk1"/>
                </a:solidFill>
                <a:latin typeface="Arial" panose="020B0604020202020204" pitchFamily="34" charset="0"/>
                <a:ea typeface="Arial"/>
                <a:cs typeface="Arial" panose="020B0604020202020204" pitchFamily="34" charset="0"/>
                <a:sym typeface="Arial"/>
              </a:rPr>
              <a:t>TRANSFERIR EL CASO</a:t>
            </a:r>
          </a:p>
        </p:txBody>
      </p:sp>
      <p:sp>
        <p:nvSpPr>
          <p:cNvPr id="14" name="Rectangle 13">
            <a:extLst>
              <a:ext uri="{FF2B5EF4-FFF2-40B4-BE49-F238E27FC236}">
                <a16:creationId xmlns:a16="http://schemas.microsoft.com/office/drawing/2014/main" id="{D4A39206-5464-DB79-532C-3554B5F88CD2}"/>
              </a:ext>
            </a:extLst>
          </p:cNvPr>
          <p:cNvSpPr/>
          <p:nvPr/>
        </p:nvSpPr>
        <p:spPr>
          <a:xfrm>
            <a:off x="2872760" y="3130139"/>
            <a:ext cx="2817361" cy="2343108"/>
          </a:xfrm>
          <a:prstGeom prst="rect">
            <a:avLst/>
          </a:prstGeom>
          <a:solidFill>
            <a:schemeClr val="accent4">
              <a:lumMod val="40000"/>
              <a:lumOff val="60000"/>
            </a:schemeClr>
          </a:solidFill>
          <a:ln w="571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Rectangle 14">
            <a:extLst>
              <a:ext uri="{FF2B5EF4-FFF2-40B4-BE49-F238E27FC236}">
                <a16:creationId xmlns:a16="http://schemas.microsoft.com/office/drawing/2014/main" id="{4233B2C9-D406-9215-1A48-A71FB734B8CD}"/>
              </a:ext>
            </a:extLst>
          </p:cNvPr>
          <p:cNvSpPr/>
          <p:nvPr/>
        </p:nvSpPr>
        <p:spPr>
          <a:xfrm>
            <a:off x="3079160" y="3646607"/>
            <a:ext cx="2383921" cy="1641336"/>
          </a:xfrm>
          <a:prstGeom prst="rect">
            <a:avLst/>
          </a:prstGeom>
          <a:solidFill>
            <a:schemeClr val="accent4">
              <a:lumMod val="40000"/>
              <a:lumOff val="60000"/>
            </a:schemeClr>
          </a:solidFill>
          <a:ln w="5715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a:extLst>
              <a:ext uri="{FF2B5EF4-FFF2-40B4-BE49-F238E27FC236}">
                <a16:creationId xmlns:a16="http://schemas.microsoft.com/office/drawing/2014/main" id="{C8FD9D4B-F245-DB60-D452-F228917E7A94}"/>
              </a:ext>
            </a:extLst>
          </p:cNvPr>
          <p:cNvSpPr/>
          <p:nvPr/>
        </p:nvSpPr>
        <p:spPr>
          <a:xfrm>
            <a:off x="3894440" y="3893832"/>
            <a:ext cx="753360" cy="8301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ectangle: Single Corner Snipped 16">
            <a:extLst>
              <a:ext uri="{FF2B5EF4-FFF2-40B4-BE49-F238E27FC236}">
                <a16:creationId xmlns:a16="http://schemas.microsoft.com/office/drawing/2014/main" id="{ECC5E130-D477-67B8-A4B2-D4269A51047B}"/>
              </a:ext>
            </a:extLst>
          </p:cNvPr>
          <p:cNvSpPr/>
          <p:nvPr/>
        </p:nvSpPr>
        <p:spPr>
          <a:xfrm>
            <a:off x="3688041" y="2787186"/>
            <a:ext cx="1279680" cy="816670"/>
          </a:xfrm>
          <a:prstGeom prst="snip1Rect">
            <a:avLst>
              <a:gd name="adj" fmla="val 40196"/>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Single Corner Snipped 18">
            <a:extLst>
              <a:ext uri="{FF2B5EF4-FFF2-40B4-BE49-F238E27FC236}">
                <a16:creationId xmlns:a16="http://schemas.microsoft.com/office/drawing/2014/main" id="{1A8EB0C4-421A-17C8-41C2-E835EEEB7066}"/>
              </a:ext>
            </a:extLst>
          </p:cNvPr>
          <p:cNvSpPr/>
          <p:nvPr/>
        </p:nvSpPr>
        <p:spPr>
          <a:xfrm>
            <a:off x="7024258" y="2987825"/>
            <a:ext cx="1993361" cy="2485422"/>
          </a:xfrm>
          <a:prstGeom prst="snip1Rect">
            <a:avLst>
              <a:gd name="adj" fmla="val 24905"/>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Arrow: Down 19">
            <a:extLst>
              <a:ext uri="{FF2B5EF4-FFF2-40B4-BE49-F238E27FC236}">
                <a16:creationId xmlns:a16="http://schemas.microsoft.com/office/drawing/2014/main" id="{B8DD248C-57F1-6E02-4DC9-509F3A283F33}"/>
              </a:ext>
            </a:extLst>
          </p:cNvPr>
          <p:cNvSpPr/>
          <p:nvPr/>
        </p:nvSpPr>
        <p:spPr>
          <a:xfrm>
            <a:off x="3232238" y="2918665"/>
            <a:ext cx="288900" cy="520700"/>
          </a:xfrm>
          <a:prstGeom prst="downArrow">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Arrow: Down 20">
            <a:extLst>
              <a:ext uri="{FF2B5EF4-FFF2-40B4-BE49-F238E27FC236}">
                <a16:creationId xmlns:a16="http://schemas.microsoft.com/office/drawing/2014/main" id="{41C75D5A-AF5D-7233-5084-66A6D1283604}"/>
              </a:ext>
            </a:extLst>
          </p:cNvPr>
          <p:cNvSpPr/>
          <p:nvPr/>
        </p:nvSpPr>
        <p:spPr>
          <a:xfrm rot="16200000">
            <a:off x="7706251" y="3787655"/>
            <a:ext cx="629371" cy="885760"/>
          </a:xfrm>
          <a:prstGeom prst="downArrow">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22" name="Group 21">
            <a:extLst>
              <a:ext uri="{FF2B5EF4-FFF2-40B4-BE49-F238E27FC236}">
                <a16:creationId xmlns:a16="http://schemas.microsoft.com/office/drawing/2014/main" id="{6B50396D-6F0C-9F06-C674-39F177286EF4}"/>
              </a:ext>
            </a:extLst>
          </p:cNvPr>
          <p:cNvGrpSpPr/>
          <p:nvPr/>
        </p:nvGrpSpPr>
        <p:grpSpPr>
          <a:xfrm>
            <a:off x="10288771" y="303551"/>
            <a:ext cx="1587872" cy="1368854"/>
            <a:chOff x="10288771" y="303551"/>
            <a:chExt cx="1587872" cy="1368854"/>
          </a:xfrm>
        </p:grpSpPr>
        <p:sp>
          <p:nvSpPr>
            <p:cNvPr id="23" name="Google Shape;501;p15">
              <a:extLst>
                <a:ext uri="{FF2B5EF4-FFF2-40B4-BE49-F238E27FC236}">
                  <a16:creationId xmlns:a16="http://schemas.microsoft.com/office/drawing/2014/main" id="{2DC7157F-81C9-A7DD-B602-E01EE7798536}"/>
                </a:ext>
              </a:extLst>
            </p:cNvPr>
            <p:cNvSpPr/>
            <p:nvPr/>
          </p:nvSpPr>
          <p:spPr>
            <a:xfrm rot="1782986">
              <a:off x="10288771" y="303551"/>
              <a:ext cx="1587872" cy="1368854"/>
            </a:xfrm>
            <a:prstGeom prst="hexagon">
              <a:avLst>
                <a:gd name="adj" fmla="val 28965"/>
                <a:gd name="vf" fmla="val 115470"/>
              </a:avLst>
            </a:prstGeom>
            <a:solidFill>
              <a:schemeClr val="lt1"/>
            </a:solidFill>
            <a:ln w="12700" cap="flat" cmpd="sng">
              <a:solidFill>
                <a:srgbClr val="9BD3F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grpSp>
          <p:nvGrpSpPr>
            <p:cNvPr id="24" name="Google Shape;502;p15">
              <a:extLst>
                <a:ext uri="{FF2B5EF4-FFF2-40B4-BE49-F238E27FC236}">
                  <a16:creationId xmlns:a16="http://schemas.microsoft.com/office/drawing/2014/main" id="{44A1DC69-B6CF-C33E-9A42-8ABED881AC65}"/>
                </a:ext>
              </a:extLst>
            </p:cNvPr>
            <p:cNvGrpSpPr/>
            <p:nvPr/>
          </p:nvGrpSpPr>
          <p:grpSpPr>
            <a:xfrm>
              <a:off x="10681558" y="728782"/>
              <a:ext cx="562136" cy="634675"/>
              <a:chOff x="760175" y="830142"/>
              <a:chExt cx="867619" cy="979579"/>
            </a:xfrm>
          </p:grpSpPr>
          <p:sp>
            <p:nvSpPr>
              <p:cNvPr id="28" name="Google Shape;503;p15">
                <a:extLst>
                  <a:ext uri="{FF2B5EF4-FFF2-40B4-BE49-F238E27FC236}">
                    <a16:creationId xmlns:a16="http://schemas.microsoft.com/office/drawing/2014/main" id="{A77F2ED2-129B-62C7-AC3F-27714801F581}"/>
                  </a:ext>
                </a:extLst>
              </p:cNvPr>
              <p:cNvSpPr/>
              <p:nvPr/>
            </p:nvSpPr>
            <p:spPr>
              <a:xfrm>
                <a:off x="864636" y="830142"/>
                <a:ext cx="763158" cy="979577"/>
              </a:xfrm>
              <a:prstGeom prst="rect">
                <a:avLst/>
              </a:prstGeom>
              <a:solidFill>
                <a:schemeClr val="accent4"/>
              </a:solidFill>
              <a:ln>
                <a:noFill/>
              </a:ln>
            </p:spPr>
            <p:txBody>
              <a:bodyPr spcFirstLastPara="1" wrap="none" lIns="91425" tIns="45700" rIns="91425" bIns="45700" anchor="ctr" anchorCtr="0">
                <a:noAutofit/>
              </a:bodyPr>
              <a:lstStyle/>
              <a:p>
                <a:pPr marL="0" marR="0" lvl="0" indent="0" algn="ctr" rtl="0">
                  <a:spcBef>
                    <a:spcPts val="0"/>
                  </a:spcBef>
                  <a:spcAft>
                    <a:spcPts val="0"/>
                  </a:spcAft>
                  <a:buNone/>
                </a:pPr>
                <a:r>
                  <a:rPr lang="en-GB" sz="1600" b="1" dirty="0">
                    <a:solidFill>
                      <a:schemeClr val="lt1"/>
                    </a:solidFill>
                    <a:latin typeface="Arial" panose="020B0604020202020204" pitchFamily="34" charset="0"/>
                    <a:ea typeface="Calibri"/>
                    <a:cs typeface="Arial" panose="020B0604020202020204" pitchFamily="34" charset="0"/>
                    <a:sym typeface="Calibri"/>
                  </a:rPr>
                  <a:t>193</a:t>
                </a:r>
                <a:endParaRPr dirty="0">
                  <a:latin typeface="Arial" panose="020B0604020202020204" pitchFamily="34" charset="0"/>
                  <a:cs typeface="Arial" panose="020B0604020202020204" pitchFamily="34" charset="0"/>
                </a:endParaRPr>
              </a:p>
            </p:txBody>
          </p:sp>
          <p:sp>
            <p:nvSpPr>
              <p:cNvPr id="29" name="Google Shape;504;p15">
                <a:extLst>
                  <a:ext uri="{FF2B5EF4-FFF2-40B4-BE49-F238E27FC236}">
                    <a16:creationId xmlns:a16="http://schemas.microsoft.com/office/drawing/2014/main" id="{831DCDEF-ED5E-C7C1-A7F2-95DE4AF96CE6}"/>
                  </a:ext>
                </a:extLst>
              </p:cNvPr>
              <p:cNvSpPr/>
              <p:nvPr/>
            </p:nvSpPr>
            <p:spPr>
              <a:xfrm>
                <a:off x="760175" y="830144"/>
                <a:ext cx="149292" cy="979577"/>
              </a:xfrm>
              <a:prstGeom prst="rect">
                <a:avLst/>
              </a:prstGeom>
              <a:solidFill>
                <a:srgbClr val="15699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grpSp>
        <p:grpSp>
          <p:nvGrpSpPr>
            <p:cNvPr id="25" name="Google Shape;505;p15">
              <a:extLst>
                <a:ext uri="{FF2B5EF4-FFF2-40B4-BE49-F238E27FC236}">
                  <a16:creationId xmlns:a16="http://schemas.microsoft.com/office/drawing/2014/main" id="{037F7120-E181-CF58-D4DA-5DBC3240A723}"/>
                </a:ext>
              </a:extLst>
            </p:cNvPr>
            <p:cNvGrpSpPr/>
            <p:nvPr/>
          </p:nvGrpSpPr>
          <p:grpSpPr>
            <a:xfrm>
              <a:off x="11353800" y="728782"/>
              <a:ext cx="182192" cy="634674"/>
              <a:chOff x="2121762" y="2323619"/>
              <a:chExt cx="200378" cy="825210"/>
            </a:xfrm>
          </p:grpSpPr>
          <p:sp>
            <p:nvSpPr>
              <p:cNvPr id="26" name="Google Shape;506;p15">
                <a:extLst>
                  <a:ext uri="{FF2B5EF4-FFF2-40B4-BE49-F238E27FC236}">
                    <a16:creationId xmlns:a16="http://schemas.microsoft.com/office/drawing/2014/main" id="{65942D5B-2836-2E78-8A3B-771315367006}"/>
                  </a:ext>
                </a:extLst>
              </p:cNvPr>
              <p:cNvSpPr/>
              <p:nvPr/>
            </p:nvSpPr>
            <p:spPr>
              <a:xfrm>
                <a:off x="2121763" y="2323619"/>
                <a:ext cx="200377" cy="172739"/>
              </a:xfrm>
              <a:prstGeom prst="triangle">
                <a:avLst>
                  <a:gd name="adj" fmla="val 50000"/>
                </a:avLst>
              </a:prstGeom>
              <a:solidFill>
                <a:srgbClr val="15699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sp>
            <p:nvSpPr>
              <p:cNvPr id="27" name="Google Shape;507;p15">
                <a:extLst>
                  <a:ext uri="{FF2B5EF4-FFF2-40B4-BE49-F238E27FC236}">
                    <a16:creationId xmlns:a16="http://schemas.microsoft.com/office/drawing/2014/main" id="{7F58FDA8-1628-1FFD-70AF-CEBCBC54BFA8}"/>
                  </a:ext>
                </a:extLst>
              </p:cNvPr>
              <p:cNvSpPr/>
              <p:nvPr/>
            </p:nvSpPr>
            <p:spPr>
              <a:xfrm>
                <a:off x="2121762" y="2496169"/>
                <a:ext cx="200377" cy="652660"/>
              </a:xfrm>
              <a:prstGeom prst="rect">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grpSp>
      </p:gr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B9F143C-8443-9C29-0834-F6285EA93673}"/>
              </a:ext>
            </a:extLst>
          </p:cNvPr>
          <p:cNvSpPr>
            <a:spLocks noGrp="1"/>
          </p:cNvSpPr>
          <p:nvPr>
            <p:ph type="title"/>
          </p:nvPr>
        </p:nvSpPr>
        <p:spPr/>
        <p:txBody>
          <a:bodyPr/>
          <a:lstStyle/>
          <a:p>
            <a:r>
              <a:rPr lang="es-ES_tradnl" dirty="0">
                <a:latin typeface="Arial" panose="020B0604020202020204" pitchFamily="34" charset="0"/>
                <a:cs typeface="Arial" panose="020B0604020202020204" pitchFamily="34" charset="0"/>
              </a:rPr>
              <a:t>Transferir un caso</a:t>
            </a:r>
          </a:p>
        </p:txBody>
      </p:sp>
      <p:sp>
        <p:nvSpPr>
          <p:cNvPr id="3" name="TextBox 2">
            <a:extLst>
              <a:ext uri="{FF2B5EF4-FFF2-40B4-BE49-F238E27FC236}">
                <a16:creationId xmlns:a16="http://schemas.microsoft.com/office/drawing/2014/main" id="{836B83CB-F144-4202-8153-1B75A38E81C3}"/>
              </a:ext>
            </a:extLst>
          </p:cNvPr>
          <p:cNvSpPr txBox="1"/>
          <p:nvPr/>
        </p:nvSpPr>
        <p:spPr>
          <a:xfrm>
            <a:off x="3385359" y="2108544"/>
            <a:ext cx="3596927" cy="3785652"/>
          </a:xfrm>
          <a:prstGeom prst="rect">
            <a:avLst/>
          </a:prstGeom>
          <a:noFill/>
        </p:spPr>
        <p:txBody>
          <a:bodyPr wrap="square" lIns="91440" tIns="45720" rIns="91440" bIns="45720" rtlCol="0" anchor="t">
            <a:spAutoFit/>
          </a:bodyPr>
          <a:lstStyle/>
          <a:p>
            <a:pPr marL="6350">
              <a:buClr>
                <a:schemeClr val="dk1"/>
              </a:buClr>
              <a:buSzPts val="1100"/>
            </a:pPr>
            <a:r>
              <a:rPr lang="es-ES_tradnl" sz="2400" b="0" i="0" dirty="0">
                <a:latin typeface="Arial" panose="020B0604020202020204" pitchFamily="34" charset="0"/>
                <a:ea typeface="Arial"/>
                <a:cs typeface="Arial" panose="020B0604020202020204" pitchFamily="34" charset="0"/>
                <a:sym typeface="Arial"/>
              </a:rPr>
              <a:t>Cuando la gestión del caso sigue siendo necesaria, el niño debe continuar recibiendo los servicios de otro/a asistente social y, posiblemente, de otra organización dedicada a la protección de la infancia</a:t>
            </a:r>
            <a:endParaRPr lang="es-ES_tradnl" sz="2400" b="0" i="0" dirty="0">
              <a:latin typeface="Arial" panose="020B0604020202020204" pitchFamily="34" charset="0"/>
              <a:ea typeface="Arial"/>
              <a:cs typeface="Arial" panose="020B0604020202020204" pitchFamily="34" charset="0"/>
            </a:endParaRPr>
          </a:p>
        </p:txBody>
      </p:sp>
      <p:grpSp>
        <p:nvGrpSpPr>
          <p:cNvPr id="8" name="Group 7">
            <a:extLst>
              <a:ext uri="{FF2B5EF4-FFF2-40B4-BE49-F238E27FC236}">
                <a16:creationId xmlns:a16="http://schemas.microsoft.com/office/drawing/2014/main" id="{B76A0257-F77D-D86C-FA34-84F80C0B0776}"/>
              </a:ext>
            </a:extLst>
          </p:cNvPr>
          <p:cNvGrpSpPr/>
          <p:nvPr/>
        </p:nvGrpSpPr>
        <p:grpSpPr>
          <a:xfrm>
            <a:off x="838200" y="2389327"/>
            <a:ext cx="1993361" cy="2485422"/>
            <a:chOff x="1004458" y="1946425"/>
            <a:chExt cx="1993361" cy="2485422"/>
          </a:xfrm>
        </p:grpSpPr>
        <p:sp>
          <p:nvSpPr>
            <p:cNvPr id="4" name="Rectangle: Single Corner Snipped 3">
              <a:extLst>
                <a:ext uri="{FF2B5EF4-FFF2-40B4-BE49-F238E27FC236}">
                  <a16:creationId xmlns:a16="http://schemas.microsoft.com/office/drawing/2014/main" id="{1B5F1FBC-0BCF-287A-1275-048A520F18FA}"/>
                </a:ext>
              </a:extLst>
            </p:cNvPr>
            <p:cNvSpPr/>
            <p:nvPr/>
          </p:nvSpPr>
          <p:spPr>
            <a:xfrm>
              <a:off x="1004458" y="1946425"/>
              <a:ext cx="1993361" cy="2485422"/>
            </a:xfrm>
            <a:prstGeom prst="snip1Rect">
              <a:avLst>
                <a:gd name="adj" fmla="val 24905"/>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 name="Arrow: Down 4">
              <a:extLst>
                <a:ext uri="{FF2B5EF4-FFF2-40B4-BE49-F238E27FC236}">
                  <a16:creationId xmlns:a16="http://schemas.microsoft.com/office/drawing/2014/main" id="{7337E6C4-5A97-08A1-92BD-8E2182D5A5E8}"/>
                </a:ext>
              </a:extLst>
            </p:cNvPr>
            <p:cNvSpPr/>
            <p:nvPr/>
          </p:nvSpPr>
          <p:spPr>
            <a:xfrm rot="16200000">
              <a:off x="1686451" y="2746255"/>
              <a:ext cx="629371" cy="885760"/>
            </a:xfrm>
            <a:prstGeom prst="downArrow">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sp>
        <p:nvSpPr>
          <p:cNvPr id="7" name="TextBox 6">
            <a:extLst>
              <a:ext uri="{FF2B5EF4-FFF2-40B4-BE49-F238E27FC236}">
                <a16:creationId xmlns:a16="http://schemas.microsoft.com/office/drawing/2014/main" id="{F36AEA60-4D23-BCA8-D7AB-64189B213746}"/>
              </a:ext>
            </a:extLst>
          </p:cNvPr>
          <p:cNvSpPr txBox="1"/>
          <p:nvPr/>
        </p:nvSpPr>
        <p:spPr>
          <a:xfrm>
            <a:off x="7467601" y="2108544"/>
            <a:ext cx="3886199" cy="3416320"/>
          </a:xfrm>
          <a:prstGeom prst="rect">
            <a:avLst/>
          </a:prstGeom>
          <a:noFill/>
        </p:spPr>
        <p:txBody>
          <a:bodyPr wrap="square" lIns="91440" tIns="45720" rIns="91440" bIns="45720" rtlCol="0" anchor="t">
            <a:spAutoFit/>
          </a:bodyPr>
          <a:lstStyle/>
          <a:p>
            <a:pPr marL="6350">
              <a:buClr>
                <a:schemeClr val="dk1"/>
              </a:buClr>
              <a:buSzPts val="1100"/>
            </a:pPr>
            <a:r>
              <a:rPr lang="es-ES_tradnl" sz="2400" dirty="0">
                <a:latin typeface="Arial" panose="020B0604020202020204" pitchFamily="34" charset="0"/>
                <a:cs typeface="Arial" panose="020B0604020202020204" pitchFamily="34" charset="0"/>
              </a:rPr>
              <a:t>Cuando se transfiere un caso, se transfiere toda la responsabilidad de coordinar, prestar apoyo directo e indirecto y gestionar la información a otro/a asistente social o a otra organización/agencia o entidad</a:t>
            </a:r>
            <a:endParaRPr lang="es-ES_tradnl" sz="2400" b="0" i="0" dirty="0">
              <a:latin typeface="Arial" panose="020B0604020202020204" pitchFamily="34" charset="0"/>
              <a:ea typeface="Arial"/>
              <a:cs typeface="Arial" panose="020B0604020202020204" pitchFamily="34" charset="0"/>
            </a:endParaRPr>
          </a:p>
        </p:txBody>
      </p:sp>
    </p:spTree>
    <p:extLst>
      <p:ext uri="{BB962C8B-B14F-4D97-AF65-F5344CB8AC3E}">
        <p14:creationId xmlns:p14="http://schemas.microsoft.com/office/powerpoint/2010/main" val="172567428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9592983-268B-4581-BAC5-AEA29ED97CBB}"/>
              </a:ext>
            </a:extLst>
          </p:cNvPr>
          <p:cNvSpPr>
            <a:spLocks noGrp="1"/>
          </p:cNvSpPr>
          <p:nvPr>
            <p:ph type="title"/>
          </p:nvPr>
        </p:nvSpPr>
        <p:spPr/>
        <p:txBody>
          <a:bodyPr/>
          <a:lstStyle/>
          <a:p>
            <a:r>
              <a:rPr lang="es-ES_tradnl">
                <a:latin typeface="Arial" panose="020B0604020202020204" pitchFamily="34" charset="0"/>
                <a:cs typeface="Arial" panose="020B0604020202020204" pitchFamily="34" charset="0"/>
              </a:rPr>
              <a:t>Transferir un caso</a:t>
            </a:r>
          </a:p>
        </p:txBody>
      </p:sp>
      <p:sp>
        <p:nvSpPr>
          <p:cNvPr id="20" name="TextBox 19">
            <a:extLst>
              <a:ext uri="{FF2B5EF4-FFF2-40B4-BE49-F238E27FC236}">
                <a16:creationId xmlns:a16="http://schemas.microsoft.com/office/drawing/2014/main" id="{D40147B6-E7CC-2519-B88F-BB08FC137574}"/>
              </a:ext>
            </a:extLst>
          </p:cNvPr>
          <p:cNvSpPr txBox="1"/>
          <p:nvPr/>
        </p:nvSpPr>
        <p:spPr>
          <a:xfrm>
            <a:off x="6350000" y="3424392"/>
            <a:ext cx="3999196" cy="2246769"/>
          </a:xfrm>
          <a:prstGeom prst="rect">
            <a:avLst/>
          </a:prstGeom>
          <a:noFill/>
        </p:spPr>
        <p:txBody>
          <a:bodyPr wrap="square" lIns="91440" tIns="45720" rIns="91440" bIns="45720" rtlCol="0" anchor="t">
            <a:spAutoFit/>
          </a:bodyPr>
          <a:lstStyle/>
          <a:p>
            <a:r>
              <a:rPr lang="es-ES_tradnl" sz="2000" b="1" dirty="0">
                <a:latin typeface="Arial" panose="020B0604020202020204" pitchFamily="34" charset="0"/>
                <a:cs typeface="Arial" panose="020B0604020202020204" pitchFamily="34" charset="0"/>
              </a:rPr>
              <a:t>Transferencia externa</a:t>
            </a:r>
          </a:p>
          <a:p>
            <a:pPr marL="457200" indent="-457200">
              <a:buFont typeface="Arial" panose="020B0604020202020204" pitchFamily="34" charset="0"/>
              <a:buChar char="•"/>
            </a:pPr>
            <a:r>
              <a:rPr lang="es-ES_tradnl" sz="2000" dirty="0">
                <a:latin typeface="Arial" panose="020B0604020202020204" pitchFamily="34" charset="0"/>
                <a:cs typeface="Arial" panose="020B0604020202020204" pitchFamily="34" charset="0"/>
              </a:rPr>
              <a:t>Cuando se cierran los servicios en un lugar determinado</a:t>
            </a:r>
          </a:p>
          <a:p>
            <a:pPr marL="457200" indent="-457200">
              <a:buFont typeface="Arial" panose="020B0604020202020204" pitchFamily="34" charset="0"/>
              <a:buChar char="•"/>
            </a:pPr>
            <a:r>
              <a:rPr lang="es-ES_tradnl" sz="2000" dirty="0">
                <a:latin typeface="Arial" panose="020B0604020202020204" pitchFamily="34" charset="0"/>
                <a:cs typeface="Arial" panose="020B0604020202020204" pitchFamily="34" charset="0"/>
              </a:rPr>
              <a:t>Cuando el/la menor es trasladado/a a otro lugar</a:t>
            </a:r>
          </a:p>
          <a:p>
            <a:endParaRPr lang="es-ES_tradnl" sz="2000" b="1" dirty="0">
              <a:latin typeface="Arial" panose="020B0604020202020204" pitchFamily="34" charset="0"/>
              <a:cs typeface="Arial" panose="020B0604020202020204" pitchFamily="34" charset="0"/>
            </a:endParaRPr>
          </a:p>
        </p:txBody>
      </p:sp>
      <p:sp>
        <p:nvSpPr>
          <p:cNvPr id="3" name="TextBox 2">
            <a:extLst>
              <a:ext uri="{FF2B5EF4-FFF2-40B4-BE49-F238E27FC236}">
                <a16:creationId xmlns:a16="http://schemas.microsoft.com/office/drawing/2014/main" id="{8016AB35-EF49-D56C-7E9E-AD764F574DC2}"/>
              </a:ext>
            </a:extLst>
          </p:cNvPr>
          <p:cNvSpPr txBox="1"/>
          <p:nvPr/>
        </p:nvSpPr>
        <p:spPr>
          <a:xfrm>
            <a:off x="1107383" y="3345607"/>
            <a:ext cx="4889500" cy="2554545"/>
          </a:xfrm>
          <a:prstGeom prst="rect">
            <a:avLst/>
          </a:prstGeom>
          <a:noFill/>
        </p:spPr>
        <p:txBody>
          <a:bodyPr wrap="square" lIns="91440" tIns="45720" rIns="91440" bIns="45720" rtlCol="0" anchor="t">
            <a:spAutoFit/>
          </a:bodyPr>
          <a:lstStyle/>
          <a:p>
            <a:r>
              <a:rPr lang="es-ES_tradnl" sz="2000" b="1" dirty="0">
                <a:latin typeface="Arial" panose="020B0604020202020204" pitchFamily="34" charset="0"/>
                <a:cs typeface="Arial" panose="020B0604020202020204" pitchFamily="34" charset="0"/>
              </a:rPr>
              <a:t>Transferencia interna</a:t>
            </a:r>
          </a:p>
          <a:p>
            <a:pPr marL="457200" indent="-457200">
              <a:buFont typeface="Arial" panose="020B0604020202020204" pitchFamily="34" charset="0"/>
              <a:buChar char="•"/>
            </a:pPr>
            <a:r>
              <a:rPr lang="es-ES_tradnl" sz="2000" dirty="0">
                <a:latin typeface="Arial" panose="020B0604020202020204" pitchFamily="34" charset="0"/>
                <a:cs typeface="Arial" panose="020B0604020202020204" pitchFamily="34" charset="0"/>
              </a:rPr>
              <a:t>Debe hacerse cuando el/la asistente social renuncia, es despedido/a o pide una licencia prolongada (p. ej., por maternidad o enfermedad).</a:t>
            </a:r>
          </a:p>
          <a:p>
            <a:pPr marL="457200" indent="-457200">
              <a:buFont typeface="Arial" panose="020B0604020202020204" pitchFamily="34" charset="0"/>
              <a:buChar char="•"/>
            </a:pPr>
            <a:r>
              <a:rPr lang="es-ES_tradnl" sz="2000" dirty="0">
                <a:latin typeface="Arial" panose="020B0604020202020204" pitchFamily="34" charset="0"/>
                <a:cs typeface="Arial" panose="020B0604020202020204" pitchFamily="34" charset="0"/>
              </a:rPr>
              <a:t>Debe hacer si el/la asistente social ya no es la persona más indicada para ayudar al menor</a:t>
            </a:r>
            <a:endParaRPr lang="es-ES_tradnl" sz="2000" b="1" dirty="0">
              <a:latin typeface="Arial" panose="020B0604020202020204" pitchFamily="34" charset="0"/>
              <a:cs typeface="Arial" panose="020B0604020202020204" pitchFamily="34" charset="0"/>
            </a:endParaRPr>
          </a:p>
        </p:txBody>
      </p:sp>
      <p:grpSp>
        <p:nvGrpSpPr>
          <p:cNvPr id="9" name="Group 8">
            <a:extLst>
              <a:ext uri="{FF2B5EF4-FFF2-40B4-BE49-F238E27FC236}">
                <a16:creationId xmlns:a16="http://schemas.microsoft.com/office/drawing/2014/main" id="{D9B1E384-FAB1-570E-55A6-07FC7FFAA0EA}"/>
              </a:ext>
            </a:extLst>
          </p:cNvPr>
          <p:cNvGrpSpPr/>
          <p:nvPr/>
        </p:nvGrpSpPr>
        <p:grpSpPr>
          <a:xfrm>
            <a:off x="1663918" y="1676400"/>
            <a:ext cx="756608" cy="1432889"/>
            <a:chOff x="7838339" y="2226754"/>
            <a:chExt cx="1969639" cy="3730164"/>
          </a:xfrm>
          <a:solidFill>
            <a:schemeClr val="accent4">
              <a:lumMod val="40000"/>
              <a:lumOff val="60000"/>
            </a:schemeClr>
          </a:solidFill>
        </p:grpSpPr>
        <p:sp>
          <p:nvSpPr>
            <p:cNvPr id="11" name="Round Same Side Corner Rectangle 3">
              <a:extLst>
                <a:ext uri="{FF2B5EF4-FFF2-40B4-BE49-F238E27FC236}">
                  <a16:creationId xmlns:a16="http://schemas.microsoft.com/office/drawing/2014/main" id="{AFCDAE22-C022-F466-A84C-23CD95917E1E}"/>
                </a:ext>
              </a:extLst>
            </p:cNvPr>
            <p:cNvSpPr/>
            <p:nvPr/>
          </p:nvSpPr>
          <p:spPr>
            <a:xfrm>
              <a:off x="8212525" y="3545356"/>
              <a:ext cx="1224623" cy="2411562"/>
            </a:xfrm>
            <a:prstGeom prst="round2SameRect">
              <a:avLst>
                <a:gd name="adj1" fmla="val 41871"/>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3" name="Oval 12">
              <a:extLst>
                <a:ext uri="{FF2B5EF4-FFF2-40B4-BE49-F238E27FC236}">
                  <a16:creationId xmlns:a16="http://schemas.microsoft.com/office/drawing/2014/main" id="{59A796B2-FBAA-04EF-1DFC-99491E1357EA}"/>
                </a:ext>
              </a:extLst>
            </p:cNvPr>
            <p:cNvSpPr/>
            <p:nvPr/>
          </p:nvSpPr>
          <p:spPr>
            <a:xfrm>
              <a:off x="8212539" y="2226754"/>
              <a:ext cx="1238543" cy="123854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nvGrpSpPr>
            <p:cNvPr id="14" name="Group 13">
              <a:extLst>
                <a:ext uri="{FF2B5EF4-FFF2-40B4-BE49-F238E27FC236}">
                  <a16:creationId xmlns:a16="http://schemas.microsoft.com/office/drawing/2014/main" id="{FF6900A0-947B-7648-F6EF-BC9994991AEF}"/>
                </a:ext>
              </a:extLst>
            </p:cNvPr>
            <p:cNvGrpSpPr/>
            <p:nvPr/>
          </p:nvGrpSpPr>
          <p:grpSpPr>
            <a:xfrm rot="507905">
              <a:off x="7838339" y="3815940"/>
              <a:ext cx="553322" cy="1525212"/>
              <a:chOff x="7916671" y="3937945"/>
              <a:chExt cx="553322" cy="1525212"/>
            </a:xfrm>
            <a:grpFill/>
          </p:grpSpPr>
          <p:sp>
            <p:nvSpPr>
              <p:cNvPr id="18" name="Round Same Side Corner Rectangle 25">
                <a:extLst>
                  <a:ext uri="{FF2B5EF4-FFF2-40B4-BE49-F238E27FC236}">
                    <a16:creationId xmlns:a16="http://schemas.microsoft.com/office/drawing/2014/main" id="{592256A0-55B8-6AD7-D0C5-2D7C1DEA40C6}"/>
                  </a:ext>
                </a:extLst>
              </p:cNvPr>
              <p:cNvSpPr/>
              <p:nvPr/>
            </p:nvSpPr>
            <p:spPr>
              <a:xfrm rot="11570187">
                <a:off x="8118418" y="3937945"/>
                <a:ext cx="351575" cy="1086828"/>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9" name="Oval 18">
                <a:extLst>
                  <a:ext uri="{FF2B5EF4-FFF2-40B4-BE49-F238E27FC236}">
                    <a16:creationId xmlns:a16="http://schemas.microsoft.com/office/drawing/2014/main" id="{E895EB32-27AC-05C0-6A08-E6D3508C17F1}"/>
                  </a:ext>
                </a:extLst>
              </p:cNvPr>
              <p:cNvSpPr/>
              <p:nvPr/>
            </p:nvSpPr>
            <p:spPr>
              <a:xfrm>
                <a:off x="7916671" y="5050247"/>
                <a:ext cx="412910" cy="41291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nvGrpSpPr>
            <p:cNvPr id="15" name="Group 14">
              <a:extLst>
                <a:ext uri="{FF2B5EF4-FFF2-40B4-BE49-F238E27FC236}">
                  <a16:creationId xmlns:a16="http://schemas.microsoft.com/office/drawing/2014/main" id="{A9535B36-47F6-9BD1-36D3-203BDD9AC20E}"/>
                </a:ext>
              </a:extLst>
            </p:cNvPr>
            <p:cNvGrpSpPr/>
            <p:nvPr/>
          </p:nvGrpSpPr>
          <p:grpSpPr>
            <a:xfrm rot="21105829" flipH="1">
              <a:off x="9243874" y="3806245"/>
              <a:ext cx="564104" cy="1525212"/>
              <a:chOff x="7916671" y="3937945"/>
              <a:chExt cx="553322" cy="1525212"/>
            </a:xfrm>
            <a:grpFill/>
          </p:grpSpPr>
          <p:sp>
            <p:nvSpPr>
              <p:cNvPr id="16" name="Round Same Side Corner Rectangle 25">
                <a:extLst>
                  <a:ext uri="{FF2B5EF4-FFF2-40B4-BE49-F238E27FC236}">
                    <a16:creationId xmlns:a16="http://schemas.microsoft.com/office/drawing/2014/main" id="{0CEB345E-F891-67D9-E46E-4E871D29871D}"/>
                  </a:ext>
                </a:extLst>
              </p:cNvPr>
              <p:cNvSpPr/>
              <p:nvPr/>
            </p:nvSpPr>
            <p:spPr>
              <a:xfrm rot="11570187">
                <a:off x="8118418" y="3937945"/>
                <a:ext cx="351575" cy="1086828"/>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7" name="Oval 16">
                <a:extLst>
                  <a:ext uri="{FF2B5EF4-FFF2-40B4-BE49-F238E27FC236}">
                    <a16:creationId xmlns:a16="http://schemas.microsoft.com/office/drawing/2014/main" id="{BBF7AB1B-55D9-73ED-F2C0-382B2076DDBB}"/>
                  </a:ext>
                </a:extLst>
              </p:cNvPr>
              <p:cNvSpPr/>
              <p:nvPr/>
            </p:nvSpPr>
            <p:spPr>
              <a:xfrm>
                <a:off x="7916671" y="5050247"/>
                <a:ext cx="412910" cy="41291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grpSp>
        <p:nvGrpSpPr>
          <p:cNvPr id="21" name="Group 20">
            <a:extLst>
              <a:ext uri="{FF2B5EF4-FFF2-40B4-BE49-F238E27FC236}">
                <a16:creationId xmlns:a16="http://schemas.microsoft.com/office/drawing/2014/main" id="{2A0A5CF5-832D-EA8B-022A-C9572E18F6D1}"/>
              </a:ext>
            </a:extLst>
          </p:cNvPr>
          <p:cNvGrpSpPr/>
          <p:nvPr/>
        </p:nvGrpSpPr>
        <p:grpSpPr>
          <a:xfrm>
            <a:off x="3594099" y="1676400"/>
            <a:ext cx="756608" cy="1432889"/>
            <a:chOff x="7838339" y="2226754"/>
            <a:chExt cx="1969639" cy="3730164"/>
          </a:xfrm>
          <a:solidFill>
            <a:schemeClr val="accent4"/>
          </a:solidFill>
        </p:grpSpPr>
        <p:sp>
          <p:nvSpPr>
            <p:cNvPr id="22" name="Round Same Side Corner Rectangle 3">
              <a:extLst>
                <a:ext uri="{FF2B5EF4-FFF2-40B4-BE49-F238E27FC236}">
                  <a16:creationId xmlns:a16="http://schemas.microsoft.com/office/drawing/2014/main" id="{7CB24B11-A165-2E12-9A4B-8982E26B6F2D}"/>
                </a:ext>
              </a:extLst>
            </p:cNvPr>
            <p:cNvSpPr/>
            <p:nvPr/>
          </p:nvSpPr>
          <p:spPr>
            <a:xfrm>
              <a:off x="8212525" y="3545356"/>
              <a:ext cx="1224623" cy="2411562"/>
            </a:xfrm>
            <a:prstGeom prst="round2SameRect">
              <a:avLst>
                <a:gd name="adj1" fmla="val 41871"/>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3" name="Oval 22">
              <a:extLst>
                <a:ext uri="{FF2B5EF4-FFF2-40B4-BE49-F238E27FC236}">
                  <a16:creationId xmlns:a16="http://schemas.microsoft.com/office/drawing/2014/main" id="{D45214DE-4CB7-DF97-E83C-5E78871AB6AE}"/>
                </a:ext>
              </a:extLst>
            </p:cNvPr>
            <p:cNvSpPr/>
            <p:nvPr/>
          </p:nvSpPr>
          <p:spPr>
            <a:xfrm>
              <a:off x="8212539" y="2226754"/>
              <a:ext cx="1238543" cy="1238543"/>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nvGrpSpPr>
            <p:cNvPr id="24" name="Group 23">
              <a:extLst>
                <a:ext uri="{FF2B5EF4-FFF2-40B4-BE49-F238E27FC236}">
                  <a16:creationId xmlns:a16="http://schemas.microsoft.com/office/drawing/2014/main" id="{58492704-106D-0664-2DB4-2E0C5D0A6DB8}"/>
                </a:ext>
              </a:extLst>
            </p:cNvPr>
            <p:cNvGrpSpPr/>
            <p:nvPr/>
          </p:nvGrpSpPr>
          <p:grpSpPr>
            <a:xfrm rot="507905">
              <a:off x="7838339" y="3815940"/>
              <a:ext cx="553322" cy="1525212"/>
              <a:chOff x="7916671" y="3937945"/>
              <a:chExt cx="553322" cy="1525212"/>
            </a:xfrm>
            <a:grpFill/>
          </p:grpSpPr>
          <p:sp>
            <p:nvSpPr>
              <p:cNvPr id="28" name="Round Same Side Corner Rectangle 25">
                <a:extLst>
                  <a:ext uri="{FF2B5EF4-FFF2-40B4-BE49-F238E27FC236}">
                    <a16:creationId xmlns:a16="http://schemas.microsoft.com/office/drawing/2014/main" id="{9B60F8BA-E710-C8D8-B0F4-5C56D39F189B}"/>
                  </a:ext>
                </a:extLst>
              </p:cNvPr>
              <p:cNvSpPr/>
              <p:nvPr/>
            </p:nvSpPr>
            <p:spPr>
              <a:xfrm rot="11570187">
                <a:off x="8118418" y="3937945"/>
                <a:ext cx="351575" cy="1086828"/>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9" name="Oval 28">
                <a:extLst>
                  <a:ext uri="{FF2B5EF4-FFF2-40B4-BE49-F238E27FC236}">
                    <a16:creationId xmlns:a16="http://schemas.microsoft.com/office/drawing/2014/main" id="{F24A23B3-ED4A-9EDA-3817-B0957B381261}"/>
                  </a:ext>
                </a:extLst>
              </p:cNvPr>
              <p:cNvSpPr/>
              <p:nvPr/>
            </p:nvSpPr>
            <p:spPr>
              <a:xfrm>
                <a:off x="7916671" y="5050247"/>
                <a:ext cx="412910" cy="41291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nvGrpSpPr>
            <p:cNvPr id="25" name="Group 24">
              <a:extLst>
                <a:ext uri="{FF2B5EF4-FFF2-40B4-BE49-F238E27FC236}">
                  <a16:creationId xmlns:a16="http://schemas.microsoft.com/office/drawing/2014/main" id="{82278481-C184-1E8E-4292-B383E855F250}"/>
                </a:ext>
              </a:extLst>
            </p:cNvPr>
            <p:cNvGrpSpPr/>
            <p:nvPr/>
          </p:nvGrpSpPr>
          <p:grpSpPr>
            <a:xfrm rot="21105829" flipH="1">
              <a:off x="9243874" y="3806245"/>
              <a:ext cx="564104" cy="1525212"/>
              <a:chOff x="7916671" y="3937945"/>
              <a:chExt cx="553322" cy="1525212"/>
            </a:xfrm>
            <a:grpFill/>
          </p:grpSpPr>
          <p:sp>
            <p:nvSpPr>
              <p:cNvPr id="26" name="Round Same Side Corner Rectangle 25">
                <a:extLst>
                  <a:ext uri="{FF2B5EF4-FFF2-40B4-BE49-F238E27FC236}">
                    <a16:creationId xmlns:a16="http://schemas.microsoft.com/office/drawing/2014/main" id="{6F38C802-28A5-0C15-0135-375FB4D1F0CD}"/>
                  </a:ext>
                </a:extLst>
              </p:cNvPr>
              <p:cNvSpPr/>
              <p:nvPr/>
            </p:nvSpPr>
            <p:spPr>
              <a:xfrm rot="11570187">
                <a:off x="8118418" y="3937945"/>
                <a:ext cx="351575" cy="1086828"/>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27" name="Oval 26">
                <a:extLst>
                  <a:ext uri="{FF2B5EF4-FFF2-40B4-BE49-F238E27FC236}">
                    <a16:creationId xmlns:a16="http://schemas.microsoft.com/office/drawing/2014/main" id="{238286BA-0F44-020A-04E0-4B5E6CA14D7F}"/>
                  </a:ext>
                </a:extLst>
              </p:cNvPr>
              <p:cNvSpPr/>
              <p:nvPr/>
            </p:nvSpPr>
            <p:spPr>
              <a:xfrm>
                <a:off x="7916671" y="5050247"/>
                <a:ext cx="412910" cy="412910"/>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sp>
        <p:nvSpPr>
          <p:cNvPr id="30" name="Arrow: Down 29">
            <a:extLst>
              <a:ext uri="{FF2B5EF4-FFF2-40B4-BE49-F238E27FC236}">
                <a16:creationId xmlns:a16="http://schemas.microsoft.com/office/drawing/2014/main" id="{06CB17F9-3964-9D74-0F88-35668A10F276}"/>
              </a:ext>
            </a:extLst>
          </p:cNvPr>
          <p:cNvSpPr/>
          <p:nvPr/>
        </p:nvSpPr>
        <p:spPr>
          <a:xfrm rot="16200000">
            <a:off x="2892459" y="2262400"/>
            <a:ext cx="335391" cy="472020"/>
          </a:xfrm>
          <a:prstGeom prst="downArrow">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nvGrpSpPr>
          <p:cNvPr id="34" name="Group 33">
            <a:extLst>
              <a:ext uri="{FF2B5EF4-FFF2-40B4-BE49-F238E27FC236}">
                <a16:creationId xmlns:a16="http://schemas.microsoft.com/office/drawing/2014/main" id="{C89E9BA9-FB83-251B-5DC5-1C822AB75874}"/>
              </a:ext>
            </a:extLst>
          </p:cNvPr>
          <p:cNvGrpSpPr/>
          <p:nvPr/>
        </p:nvGrpSpPr>
        <p:grpSpPr>
          <a:xfrm>
            <a:off x="6365786" y="2006599"/>
            <a:ext cx="1335175" cy="1090941"/>
            <a:chOff x="6365786" y="1564017"/>
            <a:chExt cx="1612606" cy="1317624"/>
          </a:xfrm>
          <a:solidFill>
            <a:schemeClr val="accent4">
              <a:lumMod val="40000"/>
              <a:lumOff val="60000"/>
            </a:schemeClr>
          </a:solidFill>
        </p:grpSpPr>
        <p:sp>
          <p:nvSpPr>
            <p:cNvPr id="31" name="Rectangle 30">
              <a:extLst>
                <a:ext uri="{FF2B5EF4-FFF2-40B4-BE49-F238E27FC236}">
                  <a16:creationId xmlns:a16="http://schemas.microsoft.com/office/drawing/2014/main" id="{250A614E-48A6-B42A-F5BD-E94C797C1808}"/>
                </a:ext>
              </a:extLst>
            </p:cNvPr>
            <p:cNvSpPr/>
            <p:nvPr/>
          </p:nvSpPr>
          <p:spPr>
            <a:xfrm>
              <a:off x="6365786" y="1936268"/>
              <a:ext cx="1612606" cy="886189"/>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2" name="Rectangle 31">
              <a:extLst>
                <a:ext uri="{FF2B5EF4-FFF2-40B4-BE49-F238E27FC236}">
                  <a16:creationId xmlns:a16="http://schemas.microsoft.com/office/drawing/2014/main" id="{50F23EBF-BCDA-089A-467F-0A20606CD940}"/>
                </a:ext>
              </a:extLst>
            </p:cNvPr>
            <p:cNvSpPr/>
            <p:nvPr/>
          </p:nvSpPr>
          <p:spPr>
            <a:xfrm>
              <a:off x="6688713" y="1564017"/>
              <a:ext cx="931287" cy="37225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3" name="Rectangle 32">
              <a:extLst>
                <a:ext uri="{FF2B5EF4-FFF2-40B4-BE49-F238E27FC236}">
                  <a16:creationId xmlns:a16="http://schemas.microsoft.com/office/drawing/2014/main" id="{8BBA2732-DAD9-66F8-3270-6DA1ACD148C4}"/>
                </a:ext>
              </a:extLst>
            </p:cNvPr>
            <p:cNvSpPr/>
            <p:nvPr/>
          </p:nvSpPr>
          <p:spPr>
            <a:xfrm>
              <a:off x="6975661" y="2253714"/>
              <a:ext cx="392855" cy="62792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nvGrpSpPr>
          <p:cNvPr id="35" name="Group 34">
            <a:extLst>
              <a:ext uri="{FF2B5EF4-FFF2-40B4-BE49-F238E27FC236}">
                <a16:creationId xmlns:a16="http://schemas.microsoft.com/office/drawing/2014/main" id="{627B5FE8-F337-82F0-AA5A-4BABFEEB1B16}"/>
              </a:ext>
            </a:extLst>
          </p:cNvPr>
          <p:cNvGrpSpPr/>
          <p:nvPr/>
        </p:nvGrpSpPr>
        <p:grpSpPr>
          <a:xfrm>
            <a:off x="8979775" y="2006599"/>
            <a:ext cx="1335175" cy="1090941"/>
            <a:chOff x="6365786" y="1564017"/>
            <a:chExt cx="1612606" cy="1317624"/>
          </a:xfrm>
        </p:grpSpPr>
        <p:sp>
          <p:nvSpPr>
            <p:cNvPr id="36" name="Rectangle 35">
              <a:extLst>
                <a:ext uri="{FF2B5EF4-FFF2-40B4-BE49-F238E27FC236}">
                  <a16:creationId xmlns:a16="http://schemas.microsoft.com/office/drawing/2014/main" id="{B69DEB08-2409-F5DC-AD0B-E805EB86D8EA}"/>
                </a:ext>
              </a:extLst>
            </p:cNvPr>
            <p:cNvSpPr/>
            <p:nvPr/>
          </p:nvSpPr>
          <p:spPr>
            <a:xfrm>
              <a:off x="6365786" y="1936268"/>
              <a:ext cx="1612606" cy="886189"/>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7" name="Rectangle 36">
              <a:extLst>
                <a:ext uri="{FF2B5EF4-FFF2-40B4-BE49-F238E27FC236}">
                  <a16:creationId xmlns:a16="http://schemas.microsoft.com/office/drawing/2014/main" id="{07FBABB1-AFE6-D97B-01A8-12367A28616E}"/>
                </a:ext>
              </a:extLst>
            </p:cNvPr>
            <p:cNvSpPr/>
            <p:nvPr/>
          </p:nvSpPr>
          <p:spPr>
            <a:xfrm>
              <a:off x="6688713" y="1564017"/>
              <a:ext cx="931287" cy="372251"/>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38" name="Rectangle 37">
              <a:extLst>
                <a:ext uri="{FF2B5EF4-FFF2-40B4-BE49-F238E27FC236}">
                  <a16:creationId xmlns:a16="http://schemas.microsoft.com/office/drawing/2014/main" id="{2239236A-F99D-485F-D924-B49D24E766F4}"/>
                </a:ext>
              </a:extLst>
            </p:cNvPr>
            <p:cNvSpPr/>
            <p:nvPr/>
          </p:nvSpPr>
          <p:spPr>
            <a:xfrm>
              <a:off x="6975661" y="2253714"/>
              <a:ext cx="392855" cy="62792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sp>
        <p:nvSpPr>
          <p:cNvPr id="39" name="Arrow: Down 38">
            <a:extLst>
              <a:ext uri="{FF2B5EF4-FFF2-40B4-BE49-F238E27FC236}">
                <a16:creationId xmlns:a16="http://schemas.microsoft.com/office/drawing/2014/main" id="{EA3AAC13-E318-4905-78CB-18F384483754}"/>
              </a:ext>
            </a:extLst>
          </p:cNvPr>
          <p:cNvSpPr/>
          <p:nvPr/>
        </p:nvSpPr>
        <p:spPr>
          <a:xfrm rot="16200000">
            <a:off x="8172673" y="2262401"/>
            <a:ext cx="335391" cy="472020"/>
          </a:xfrm>
          <a:prstGeom prst="downArrow">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105622878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120A06-D2CE-9F4F-4EB2-3B4FFE1C42C2}"/>
              </a:ext>
            </a:extLst>
          </p:cNvPr>
          <p:cNvSpPr>
            <a:spLocks noGrp="1"/>
          </p:cNvSpPr>
          <p:nvPr>
            <p:ph type="title"/>
          </p:nvPr>
        </p:nvSpPr>
        <p:spPr/>
        <p:txBody>
          <a:bodyPr/>
          <a:lstStyle/>
          <a:p>
            <a:r>
              <a:rPr lang="en-CA" dirty="0">
                <a:latin typeface="Arial" panose="020B0604020202020204" pitchFamily="34" charset="0"/>
                <a:cs typeface="Arial" panose="020B0604020202020204" pitchFamily="34" charset="0"/>
              </a:rPr>
              <a:t>Debate general</a:t>
            </a:r>
            <a:endParaRPr lang="en-BE" dirty="0">
              <a:latin typeface="Arial" panose="020B0604020202020204" pitchFamily="34" charset="0"/>
              <a:cs typeface="Arial" panose="020B0604020202020204" pitchFamily="34" charset="0"/>
            </a:endParaRPr>
          </a:p>
        </p:txBody>
      </p:sp>
      <p:sp>
        <p:nvSpPr>
          <p:cNvPr id="4" name="Rectangle 3">
            <a:extLst>
              <a:ext uri="{FF2B5EF4-FFF2-40B4-BE49-F238E27FC236}">
                <a16:creationId xmlns:a16="http://schemas.microsoft.com/office/drawing/2014/main" id="{4D93D22D-FB97-0F71-EDA9-70C82D549C62}"/>
              </a:ext>
            </a:extLst>
          </p:cNvPr>
          <p:cNvSpPr/>
          <p:nvPr/>
        </p:nvSpPr>
        <p:spPr>
          <a:xfrm>
            <a:off x="5119486" y="2096472"/>
            <a:ext cx="5903433" cy="3478718"/>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s-ES_tradnl" sz="4000" b="1" dirty="0">
                <a:solidFill>
                  <a:schemeClr val="tx1"/>
                </a:solidFill>
                <a:latin typeface="Arial" panose="020B0604020202020204" pitchFamily="34" charset="0"/>
                <a:ea typeface="Calibri" panose="020F0502020204030204" pitchFamily="34" charset="0"/>
                <a:cs typeface="Arial" panose="020B0604020202020204" pitchFamily="34" charset="0"/>
              </a:rPr>
              <a:t>¿Qué impacto puede tener una transferencia en la asistencia/apoyo prestado?</a:t>
            </a:r>
          </a:p>
        </p:txBody>
      </p:sp>
      <p:grpSp>
        <p:nvGrpSpPr>
          <p:cNvPr id="10" name="Group 9">
            <a:extLst>
              <a:ext uri="{FF2B5EF4-FFF2-40B4-BE49-F238E27FC236}">
                <a16:creationId xmlns:a16="http://schemas.microsoft.com/office/drawing/2014/main" id="{910670E7-995B-F91D-E8F8-61F87F0CBEB9}"/>
              </a:ext>
            </a:extLst>
          </p:cNvPr>
          <p:cNvGrpSpPr/>
          <p:nvPr/>
        </p:nvGrpSpPr>
        <p:grpSpPr>
          <a:xfrm>
            <a:off x="1308183" y="2223005"/>
            <a:ext cx="3415887" cy="2678824"/>
            <a:chOff x="1117683" y="2194390"/>
            <a:chExt cx="3415887" cy="2678824"/>
          </a:xfrm>
        </p:grpSpPr>
        <p:sp>
          <p:nvSpPr>
            <p:cNvPr id="7" name="Speech Bubble: Rectangle with Corners Rounded 6">
              <a:extLst>
                <a:ext uri="{FF2B5EF4-FFF2-40B4-BE49-F238E27FC236}">
                  <a16:creationId xmlns:a16="http://schemas.microsoft.com/office/drawing/2014/main" id="{C09D03BA-A93A-5802-5CA1-52375EC20664}"/>
                </a:ext>
              </a:extLst>
            </p:cNvPr>
            <p:cNvSpPr/>
            <p:nvPr/>
          </p:nvSpPr>
          <p:spPr>
            <a:xfrm>
              <a:off x="1117683" y="2194390"/>
              <a:ext cx="1792248" cy="1200806"/>
            </a:xfrm>
            <a:prstGeom prst="wedgeRoundRectCallout">
              <a:avLst>
                <a:gd name="adj1" fmla="val 19938"/>
                <a:gd name="adj2" fmla="val 69216"/>
                <a:gd name="adj3" fmla="val 16667"/>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latin typeface="Arial" panose="020B0604020202020204" pitchFamily="34" charset="0"/>
                <a:cs typeface="Arial" panose="020B0604020202020204" pitchFamily="34" charset="0"/>
              </a:endParaRPr>
            </a:p>
          </p:txBody>
        </p:sp>
        <p:sp>
          <p:nvSpPr>
            <p:cNvPr id="8" name="Speech Bubble: Rectangle with Corners Rounded 7">
              <a:extLst>
                <a:ext uri="{FF2B5EF4-FFF2-40B4-BE49-F238E27FC236}">
                  <a16:creationId xmlns:a16="http://schemas.microsoft.com/office/drawing/2014/main" id="{2DA1C411-FD3C-CFB4-E6B8-E6001EAE6D96}"/>
                </a:ext>
              </a:extLst>
            </p:cNvPr>
            <p:cNvSpPr/>
            <p:nvPr/>
          </p:nvSpPr>
          <p:spPr>
            <a:xfrm>
              <a:off x="3240911" y="3671195"/>
              <a:ext cx="1292659" cy="866081"/>
            </a:xfrm>
            <a:prstGeom prst="wedgeRoundRectCallout">
              <a:avLst>
                <a:gd name="adj1" fmla="val -20501"/>
                <a:gd name="adj2" fmla="val 64241"/>
                <a:gd name="adj3" fmla="val 16667"/>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latin typeface="Arial" panose="020B0604020202020204" pitchFamily="34" charset="0"/>
                <a:cs typeface="Arial" panose="020B0604020202020204" pitchFamily="34" charset="0"/>
              </a:endParaRPr>
            </a:p>
          </p:txBody>
        </p:sp>
        <p:sp>
          <p:nvSpPr>
            <p:cNvPr id="9" name="Speech Bubble: Rectangle with Corners Rounded 8">
              <a:extLst>
                <a:ext uri="{FF2B5EF4-FFF2-40B4-BE49-F238E27FC236}">
                  <a16:creationId xmlns:a16="http://schemas.microsoft.com/office/drawing/2014/main" id="{19B5C023-DA0A-0764-DF3C-AFA3DB2259D9}"/>
                </a:ext>
              </a:extLst>
            </p:cNvPr>
            <p:cNvSpPr/>
            <p:nvPr/>
          </p:nvSpPr>
          <p:spPr>
            <a:xfrm>
              <a:off x="1747778" y="4229639"/>
              <a:ext cx="1097717" cy="643575"/>
            </a:xfrm>
            <a:prstGeom prst="wedgeRoundRectCallout">
              <a:avLst>
                <a:gd name="adj1" fmla="val -20501"/>
                <a:gd name="adj2" fmla="val 84025"/>
                <a:gd name="adj3" fmla="val 16667"/>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latin typeface="Arial" panose="020B0604020202020204" pitchFamily="34" charset="0"/>
                <a:cs typeface="Arial" panose="020B0604020202020204" pitchFamily="34" charset="0"/>
              </a:endParaRPr>
            </a:p>
          </p:txBody>
        </p:sp>
      </p:grpSp>
    </p:spTree>
    <p:extLst>
      <p:ext uri="{BB962C8B-B14F-4D97-AF65-F5344CB8AC3E}">
        <p14:creationId xmlns:p14="http://schemas.microsoft.com/office/powerpoint/2010/main" val="399758985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Shape 513"/>
        <p:cNvGrpSpPr/>
        <p:nvPr/>
      </p:nvGrpSpPr>
      <p:grpSpPr>
        <a:xfrm>
          <a:off x="0" y="0"/>
          <a:ext cx="0" cy="0"/>
          <a:chOff x="0" y="0"/>
          <a:chExt cx="0" cy="0"/>
        </a:xfrm>
      </p:grpSpPr>
      <p:sp>
        <p:nvSpPr>
          <p:cNvPr id="514" name="Google Shape;514;p16"/>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r>
              <a:rPr lang="es-ES_tradnl" dirty="0">
                <a:latin typeface="Arial" panose="020B0604020202020204" pitchFamily="34" charset="0"/>
                <a:cs typeface="Arial" panose="020B0604020202020204" pitchFamily="34" charset="0"/>
              </a:rPr>
              <a:t>Consecuencias al transferir un caso</a:t>
            </a:r>
          </a:p>
        </p:txBody>
      </p:sp>
      <p:sp>
        <p:nvSpPr>
          <p:cNvPr id="515" name="Google Shape;515;p16"/>
          <p:cNvSpPr txBox="1"/>
          <p:nvPr/>
        </p:nvSpPr>
        <p:spPr>
          <a:xfrm>
            <a:off x="1237546" y="1931596"/>
            <a:ext cx="3028092" cy="3046948"/>
          </a:xfrm>
          <a:prstGeom prst="rect">
            <a:avLst/>
          </a:prstGeom>
          <a:noFill/>
          <a:ln>
            <a:noFill/>
          </a:ln>
        </p:spPr>
        <p:txBody>
          <a:bodyPr spcFirstLastPara="1" wrap="square" lIns="91425" tIns="45700" rIns="91425" bIns="45700" anchor="t" anchorCtr="0">
            <a:spAutoFit/>
          </a:bodyPr>
          <a:lstStyle/>
          <a:p>
            <a:r>
              <a:rPr lang="es-ES_tradnl" sz="2400" dirty="0">
                <a:solidFill>
                  <a:schemeClr val="dk1"/>
                </a:solidFill>
                <a:latin typeface="Arial" panose="020B0604020202020204" pitchFamily="34" charset="0"/>
                <a:ea typeface="Arial"/>
                <a:cs typeface="Arial" panose="020B0604020202020204" pitchFamily="34" charset="0"/>
                <a:sym typeface="Arial"/>
              </a:rPr>
              <a:t>Transferir un caso </a:t>
            </a:r>
            <a:r>
              <a:rPr lang="es-ES_tradnl" sz="2400" b="1" dirty="0">
                <a:solidFill>
                  <a:schemeClr val="dk1"/>
                </a:solidFill>
                <a:latin typeface="Arial" panose="020B0604020202020204" pitchFamily="34" charset="0"/>
                <a:ea typeface="Arial"/>
                <a:cs typeface="Arial" panose="020B0604020202020204" pitchFamily="34" charset="0"/>
                <a:sym typeface="Arial"/>
              </a:rPr>
              <a:t>podría tener un impacto negativo en el(la </a:t>
            </a:r>
            <a:r>
              <a:rPr lang="es-ES_tradnl" sz="2400" b="1" dirty="0">
                <a:solidFill>
                  <a:schemeClr val="dk1"/>
                </a:solidFill>
                <a:latin typeface="Arial" panose="020B0604020202020204" pitchFamily="34" charset="0"/>
                <a:cs typeface="Arial" panose="020B0604020202020204" pitchFamily="34" charset="0"/>
              </a:rPr>
              <a:t>menor, </a:t>
            </a:r>
            <a:r>
              <a:rPr lang="es-ES_tradnl" sz="2400" dirty="0">
                <a:solidFill>
                  <a:schemeClr val="dk1"/>
                </a:solidFill>
                <a:latin typeface="Arial" panose="020B0604020202020204" pitchFamily="34" charset="0"/>
                <a:cs typeface="Arial" panose="020B0604020202020204" pitchFamily="34" charset="0"/>
              </a:rPr>
              <a:t>en</a:t>
            </a:r>
            <a:r>
              <a:rPr lang="es-ES_tradnl" sz="2400" b="1" dirty="0">
                <a:solidFill>
                  <a:schemeClr val="dk1"/>
                </a:solidFill>
                <a:latin typeface="Arial" panose="020B0604020202020204" pitchFamily="34" charset="0"/>
                <a:cs typeface="Arial" panose="020B0604020202020204" pitchFamily="34" charset="0"/>
              </a:rPr>
              <a:t> </a:t>
            </a:r>
            <a:r>
              <a:rPr lang="es-ES_tradnl" sz="2400" dirty="0">
                <a:solidFill>
                  <a:schemeClr val="dk1"/>
                </a:solidFill>
                <a:latin typeface="Arial" panose="020B0604020202020204" pitchFamily="34" charset="0"/>
                <a:cs typeface="Arial" panose="020B0604020202020204" pitchFamily="34" charset="0"/>
              </a:rPr>
              <a:t>las relaciones que se han construido </a:t>
            </a:r>
            <a:r>
              <a:rPr lang="es-ES_tradnl" sz="2400" dirty="0">
                <a:solidFill>
                  <a:schemeClr val="dk1"/>
                </a:solidFill>
                <a:latin typeface="Arial" panose="020B0604020202020204" pitchFamily="34" charset="0"/>
                <a:ea typeface="Arial"/>
                <a:cs typeface="Arial" panose="020B0604020202020204" pitchFamily="34" charset="0"/>
                <a:sym typeface="Arial"/>
              </a:rPr>
              <a:t>y en la calidad del apoyo prestado</a:t>
            </a:r>
            <a:endParaRPr lang="es-ES_tradnl" sz="2400" dirty="0">
              <a:solidFill>
                <a:schemeClr val="dk1"/>
              </a:solidFill>
              <a:latin typeface="Arial" panose="020B0604020202020204" pitchFamily="34" charset="0"/>
              <a:cs typeface="Arial" panose="020B0604020202020204" pitchFamily="34" charset="0"/>
            </a:endParaRPr>
          </a:p>
        </p:txBody>
      </p:sp>
      <p:grpSp>
        <p:nvGrpSpPr>
          <p:cNvPr id="16" name="Group 15">
            <a:extLst>
              <a:ext uri="{FF2B5EF4-FFF2-40B4-BE49-F238E27FC236}">
                <a16:creationId xmlns:a16="http://schemas.microsoft.com/office/drawing/2014/main" id="{6BC63AA9-395E-AB60-CA90-2C1A7956B469}"/>
              </a:ext>
            </a:extLst>
          </p:cNvPr>
          <p:cNvGrpSpPr/>
          <p:nvPr/>
        </p:nvGrpSpPr>
        <p:grpSpPr>
          <a:xfrm>
            <a:off x="4265638" y="1680437"/>
            <a:ext cx="6345290" cy="4037404"/>
            <a:chOff x="5456050" y="2768909"/>
            <a:chExt cx="5314930" cy="3381803"/>
          </a:xfrm>
        </p:grpSpPr>
        <p:grpSp>
          <p:nvGrpSpPr>
            <p:cNvPr id="12" name="Group 11">
              <a:extLst>
                <a:ext uri="{FF2B5EF4-FFF2-40B4-BE49-F238E27FC236}">
                  <a16:creationId xmlns:a16="http://schemas.microsoft.com/office/drawing/2014/main" id="{9D2E086E-24CD-9FC8-AE02-35795106DAFE}"/>
                </a:ext>
              </a:extLst>
            </p:cNvPr>
            <p:cNvGrpSpPr/>
            <p:nvPr/>
          </p:nvGrpSpPr>
          <p:grpSpPr>
            <a:xfrm>
              <a:off x="6355443" y="2768909"/>
              <a:ext cx="4415537" cy="3381803"/>
              <a:chOff x="6250241" y="2615892"/>
              <a:chExt cx="4415537" cy="3381803"/>
            </a:xfrm>
          </p:grpSpPr>
          <p:sp>
            <p:nvSpPr>
              <p:cNvPr id="5" name="Oval 4">
                <a:extLst>
                  <a:ext uri="{FF2B5EF4-FFF2-40B4-BE49-F238E27FC236}">
                    <a16:creationId xmlns:a16="http://schemas.microsoft.com/office/drawing/2014/main" id="{0C8111BF-4236-40BC-663E-97E8672A5E5D}"/>
                  </a:ext>
                </a:extLst>
              </p:cNvPr>
              <p:cNvSpPr/>
              <p:nvPr/>
            </p:nvSpPr>
            <p:spPr>
              <a:xfrm>
                <a:off x="6250241" y="2707524"/>
                <a:ext cx="2362701" cy="2362701"/>
              </a:xfrm>
              <a:prstGeom prst="ellips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Oval 9">
                <a:extLst>
                  <a:ext uri="{FF2B5EF4-FFF2-40B4-BE49-F238E27FC236}">
                    <a16:creationId xmlns:a16="http://schemas.microsoft.com/office/drawing/2014/main" id="{C8892CF4-D1D1-8927-9FBB-B520E85F41D7}"/>
                  </a:ext>
                </a:extLst>
              </p:cNvPr>
              <p:cNvSpPr/>
              <p:nvPr/>
            </p:nvSpPr>
            <p:spPr>
              <a:xfrm>
                <a:off x="7888912" y="2615892"/>
                <a:ext cx="1938992" cy="1938992"/>
              </a:xfrm>
              <a:prstGeom prst="ellips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Oval 10">
                <a:extLst>
                  <a:ext uri="{FF2B5EF4-FFF2-40B4-BE49-F238E27FC236}">
                    <a16:creationId xmlns:a16="http://schemas.microsoft.com/office/drawing/2014/main" id="{7C759D82-120B-825B-A39A-729D9C4F20ED}"/>
                  </a:ext>
                </a:extLst>
              </p:cNvPr>
              <p:cNvSpPr/>
              <p:nvPr/>
            </p:nvSpPr>
            <p:spPr>
              <a:xfrm>
                <a:off x="6543290" y="3634995"/>
                <a:ext cx="2362700" cy="2362700"/>
              </a:xfrm>
              <a:prstGeom prst="ellips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Oval 12">
                <a:extLst>
                  <a:ext uri="{FF2B5EF4-FFF2-40B4-BE49-F238E27FC236}">
                    <a16:creationId xmlns:a16="http://schemas.microsoft.com/office/drawing/2014/main" id="{FD65EC65-7553-0B59-CDBF-C7714D24D888}"/>
                  </a:ext>
                </a:extLst>
              </p:cNvPr>
              <p:cNvSpPr/>
              <p:nvPr/>
            </p:nvSpPr>
            <p:spPr>
              <a:xfrm>
                <a:off x="8382566" y="3441827"/>
                <a:ext cx="2283212" cy="2283212"/>
              </a:xfrm>
              <a:prstGeom prst="ellips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14" name="Oval 13">
              <a:extLst>
                <a:ext uri="{FF2B5EF4-FFF2-40B4-BE49-F238E27FC236}">
                  <a16:creationId xmlns:a16="http://schemas.microsoft.com/office/drawing/2014/main" id="{C6A9C8EE-5A13-FFDC-CE1F-5803A45C11C1}"/>
                </a:ext>
              </a:extLst>
            </p:cNvPr>
            <p:cNvSpPr/>
            <p:nvPr/>
          </p:nvSpPr>
          <p:spPr>
            <a:xfrm>
              <a:off x="5737161" y="5001921"/>
              <a:ext cx="685056" cy="685056"/>
            </a:xfrm>
            <a:prstGeom prst="ellips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Oval 14">
              <a:extLst>
                <a:ext uri="{FF2B5EF4-FFF2-40B4-BE49-F238E27FC236}">
                  <a16:creationId xmlns:a16="http://schemas.microsoft.com/office/drawing/2014/main" id="{F1CD4472-8E29-61BF-C733-1FEB4BC737E6}"/>
                </a:ext>
              </a:extLst>
            </p:cNvPr>
            <p:cNvSpPr/>
            <p:nvPr/>
          </p:nvSpPr>
          <p:spPr>
            <a:xfrm>
              <a:off x="5456050" y="5686977"/>
              <a:ext cx="342528" cy="342528"/>
            </a:xfrm>
            <a:prstGeom prst="ellips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sp>
        <p:nvSpPr>
          <p:cNvPr id="4" name="TextBox 3">
            <a:extLst>
              <a:ext uri="{FF2B5EF4-FFF2-40B4-BE49-F238E27FC236}">
                <a16:creationId xmlns:a16="http://schemas.microsoft.com/office/drawing/2014/main" id="{8C8D4D5F-DD78-B780-C6D7-622B42DA6E5B}"/>
              </a:ext>
            </a:extLst>
          </p:cNvPr>
          <p:cNvSpPr txBox="1"/>
          <p:nvPr/>
        </p:nvSpPr>
        <p:spPr>
          <a:xfrm>
            <a:off x="6008462" y="2446951"/>
            <a:ext cx="3567679" cy="2677656"/>
          </a:xfrm>
          <a:prstGeom prst="rect">
            <a:avLst/>
          </a:prstGeom>
          <a:noFill/>
        </p:spPr>
        <p:txBody>
          <a:bodyPr wrap="square">
            <a:spAutoFit/>
          </a:bodyPr>
          <a:lstStyle/>
          <a:p>
            <a:pPr algn="ctr">
              <a:buClr>
                <a:schemeClr val="dk1"/>
              </a:buClr>
              <a:buSzPts val="2400"/>
            </a:pPr>
            <a:r>
              <a:rPr lang="es-ES_tradnl" sz="2400" dirty="0">
                <a:solidFill>
                  <a:schemeClr val="dk1"/>
                </a:solidFill>
                <a:latin typeface="Arial" panose="020B0604020202020204" pitchFamily="34" charset="0"/>
                <a:cs typeface="Arial" panose="020B0604020202020204" pitchFamily="34" charset="0"/>
              </a:rPr>
              <a:t>¿Es posible </a:t>
            </a:r>
            <a:r>
              <a:rPr lang="es-ES_tradnl" sz="2400" dirty="0">
                <a:solidFill>
                  <a:schemeClr val="dk1"/>
                </a:solidFill>
                <a:latin typeface="Arial" panose="020B0604020202020204" pitchFamily="34" charset="0"/>
                <a:ea typeface="Arial"/>
                <a:cs typeface="Arial" panose="020B0604020202020204" pitchFamily="34" charset="0"/>
                <a:sym typeface="Arial"/>
              </a:rPr>
              <a:t>evitar la transferencia de un caso o es absolutamente necesario?</a:t>
            </a:r>
            <a:endParaRPr lang="es-ES_tradnl" sz="2400" dirty="0">
              <a:solidFill>
                <a:schemeClr val="dk1"/>
              </a:solidFill>
              <a:latin typeface="Arial" panose="020B0604020202020204" pitchFamily="34" charset="0"/>
              <a:cs typeface="Arial" panose="020B0604020202020204" pitchFamily="34" charset="0"/>
            </a:endParaRPr>
          </a:p>
          <a:p>
            <a:pPr marR="0" lvl="0" algn="ctr" rtl="0">
              <a:spcBef>
                <a:spcPts val="0"/>
              </a:spcBef>
              <a:spcAft>
                <a:spcPts val="0"/>
              </a:spcAft>
              <a:buClr>
                <a:schemeClr val="dk1"/>
              </a:buClr>
              <a:buSzPts val="2400"/>
            </a:pPr>
            <a:endParaRPr lang="es-ES_tradnl" sz="2400" dirty="0">
              <a:solidFill>
                <a:schemeClr val="dk1"/>
              </a:solidFill>
              <a:latin typeface="Arial" panose="020B0604020202020204" pitchFamily="34" charset="0"/>
              <a:ea typeface="Arial"/>
              <a:cs typeface="Arial" panose="020B0604020202020204" pitchFamily="34" charset="0"/>
              <a:sym typeface="Arial"/>
            </a:endParaRPr>
          </a:p>
          <a:p>
            <a:pPr marR="0" lvl="0" algn="ctr" rtl="0">
              <a:spcBef>
                <a:spcPts val="0"/>
              </a:spcBef>
              <a:spcAft>
                <a:spcPts val="0"/>
              </a:spcAft>
              <a:buClr>
                <a:schemeClr val="dk1"/>
              </a:buClr>
              <a:buSzPts val="2400"/>
            </a:pPr>
            <a:r>
              <a:rPr lang="es-ES_tradnl" sz="2400" dirty="0">
                <a:solidFill>
                  <a:schemeClr val="dk1"/>
                </a:solidFill>
                <a:latin typeface="Arial" panose="020B0604020202020204" pitchFamily="34" charset="0"/>
                <a:ea typeface="Arial"/>
                <a:cs typeface="Arial" panose="020B0604020202020204" pitchFamily="34" charset="0"/>
                <a:sym typeface="Arial"/>
              </a:rPr>
              <a:t>¿Es lo mejor para el/la menor?</a:t>
            </a:r>
            <a:endParaRPr lang="es-ES_tradnl" sz="2400" dirty="0">
              <a:latin typeface="Arial" panose="020B0604020202020204" pitchFamily="34" charset="0"/>
              <a:cs typeface="Arial" panose="020B0604020202020204" pitchFamily="34" charset="0"/>
            </a:endParaRPr>
          </a:p>
        </p:txBody>
      </p:sp>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4E0B8EB-71B3-B2B8-815A-DBFB17114644}"/>
              </a:ext>
            </a:extLst>
          </p:cNvPr>
          <p:cNvSpPr>
            <a:spLocks noGrp="1"/>
          </p:cNvSpPr>
          <p:nvPr>
            <p:ph type="title"/>
          </p:nvPr>
        </p:nvSpPr>
        <p:spPr/>
        <p:txBody>
          <a:bodyPr/>
          <a:lstStyle/>
          <a:p>
            <a:r>
              <a:rPr lang="es-ES_tradnl">
                <a:latin typeface="Arial" panose="020B0604020202020204" pitchFamily="34" charset="0"/>
                <a:cs typeface="Arial" panose="020B0604020202020204" pitchFamily="34" charset="0"/>
              </a:rPr>
              <a:t>Recomendaciones al transferir un caso</a:t>
            </a:r>
          </a:p>
        </p:txBody>
      </p:sp>
      <p:grpSp>
        <p:nvGrpSpPr>
          <p:cNvPr id="3" name="Group 2">
            <a:extLst>
              <a:ext uri="{FF2B5EF4-FFF2-40B4-BE49-F238E27FC236}">
                <a16:creationId xmlns:a16="http://schemas.microsoft.com/office/drawing/2014/main" id="{F2E6D88D-BFEB-13FE-12E8-DE4B213D2305}"/>
              </a:ext>
            </a:extLst>
          </p:cNvPr>
          <p:cNvGrpSpPr/>
          <p:nvPr/>
        </p:nvGrpSpPr>
        <p:grpSpPr>
          <a:xfrm>
            <a:off x="1179399" y="1978092"/>
            <a:ext cx="856266" cy="894749"/>
            <a:chOff x="7345680" y="2484120"/>
            <a:chExt cx="904240" cy="944880"/>
          </a:xfrm>
        </p:grpSpPr>
        <p:sp>
          <p:nvSpPr>
            <p:cNvPr id="4" name="Oval 3">
              <a:extLst>
                <a:ext uri="{FF2B5EF4-FFF2-40B4-BE49-F238E27FC236}">
                  <a16:creationId xmlns:a16="http://schemas.microsoft.com/office/drawing/2014/main" id="{072E552E-1A15-254F-6663-9C41873CD393}"/>
                </a:ext>
              </a:extLst>
            </p:cNvPr>
            <p:cNvSpPr/>
            <p:nvPr/>
          </p:nvSpPr>
          <p:spPr>
            <a:xfrm>
              <a:off x="7345680" y="2484120"/>
              <a:ext cx="904240" cy="94488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5" name="L-Shape 4">
              <a:extLst>
                <a:ext uri="{FF2B5EF4-FFF2-40B4-BE49-F238E27FC236}">
                  <a16:creationId xmlns:a16="http://schemas.microsoft.com/office/drawing/2014/main" id="{05CCE4B4-9A25-E646-02FC-00550D667640}"/>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sp>
        <p:nvSpPr>
          <p:cNvPr id="6" name="TextBox 5">
            <a:extLst>
              <a:ext uri="{FF2B5EF4-FFF2-40B4-BE49-F238E27FC236}">
                <a16:creationId xmlns:a16="http://schemas.microsoft.com/office/drawing/2014/main" id="{B02BE02C-6430-66D0-03B7-C6D5FE59A533}"/>
              </a:ext>
            </a:extLst>
          </p:cNvPr>
          <p:cNvSpPr txBox="1"/>
          <p:nvPr/>
        </p:nvSpPr>
        <p:spPr>
          <a:xfrm>
            <a:off x="1179399" y="3317270"/>
            <a:ext cx="3040742" cy="1938992"/>
          </a:xfrm>
          <a:prstGeom prst="rect">
            <a:avLst/>
          </a:prstGeom>
          <a:noFill/>
        </p:spPr>
        <p:txBody>
          <a:bodyPr wrap="square">
            <a:spAutoFit/>
          </a:bodyPr>
          <a:lstStyle/>
          <a:p>
            <a:r>
              <a:rPr lang="es-ES_tradnl" sz="2000" dirty="0">
                <a:latin typeface="Arial" panose="020B0604020202020204" pitchFamily="34" charset="0"/>
                <a:cs typeface="Arial" panose="020B0604020202020204" pitchFamily="34" charset="0"/>
              </a:rPr>
              <a:t>Definir un </a:t>
            </a:r>
            <a:r>
              <a:rPr lang="es-ES_tradnl" sz="2000" b="1" dirty="0">
                <a:latin typeface="Arial" panose="020B0604020202020204" pitchFamily="34" charset="0"/>
                <a:cs typeface="Arial" panose="020B0604020202020204" pitchFamily="34" charset="0"/>
              </a:rPr>
              <a:t>plan concreto </a:t>
            </a:r>
            <a:r>
              <a:rPr lang="es-ES_tradnl" sz="2000" dirty="0">
                <a:latin typeface="Arial" panose="020B0604020202020204" pitchFamily="34" charset="0"/>
                <a:cs typeface="Arial" panose="020B0604020202020204" pitchFamily="34" charset="0"/>
              </a:rPr>
              <a:t>para la transferencia y entrega de los expedientes que contengan datos personales</a:t>
            </a:r>
          </a:p>
        </p:txBody>
      </p:sp>
      <p:grpSp>
        <p:nvGrpSpPr>
          <p:cNvPr id="7" name="Group 6">
            <a:extLst>
              <a:ext uri="{FF2B5EF4-FFF2-40B4-BE49-F238E27FC236}">
                <a16:creationId xmlns:a16="http://schemas.microsoft.com/office/drawing/2014/main" id="{26B12943-038B-C795-9386-541C2095C921}"/>
              </a:ext>
            </a:extLst>
          </p:cNvPr>
          <p:cNvGrpSpPr/>
          <p:nvPr/>
        </p:nvGrpSpPr>
        <p:grpSpPr>
          <a:xfrm>
            <a:off x="4905941" y="1978092"/>
            <a:ext cx="856266" cy="894749"/>
            <a:chOff x="7345680" y="2484120"/>
            <a:chExt cx="904240" cy="944880"/>
          </a:xfrm>
        </p:grpSpPr>
        <p:sp>
          <p:nvSpPr>
            <p:cNvPr id="8" name="Oval 7">
              <a:extLst>
                <a:ext uri="{FF2B5EF4-FFF2-40B4-BE49-F238E27FC236}">
                  <a16:creationId xmlns:a16="http://schemas.microsoft.com/office/drawing/2014/main" id="{9CD78CE9-6D7F-952C-0D32-D52081D5849B}"/>
                </a:ext>
              </a:extLst>
            </p:cNvPr>
            <p:cNvSpPr/>
            <p:nvPr/>
          </p:nvSpPr>
          <p:spPr>
            <a:xfrm>
              <a:off x="7345680" y="2484120"/>
              <a:ext cx="904240" cy="94488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9" name="L-Shape 8">
              <a:extLst>
                <a:ext uri="{FF2B5EF4-FFF2-40B4-BE49-F238E27FC236}">
                  <a16:creationId xmlns:a16="http://schemas.microsoft.com/office/drawing/2014/main" id="{C5BD622F-B250-EC00-53FC-ECC92833C809}"/>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sp>
        <p:nvSpPr>
          <p:cNvPr id="10" name="TextBox 9">
            <a:extLst>
              <a:ext uri="{FF2B5EF4-FFF2-40B4-BE49-F238E27FC236}">
                <a16:creationId xmlns:a16="http://schemas.microsoft.com/office/drawing/2014/main" id="{D5EB9919-CF6F-F733-474F-3E3CBBBE46C9}"/>
              </a:ext>
            </a:extLst>
          </p:cNvPr>
          <p:cNvSpPr txBox="1"/>
          <p:nvPr/>
        </p:nvSpPr>
        <p:spPr>
          <a:xfrm>
            <a:off x="4816965" y="3317270"/>
            <a:ext cx="3040742" cy="1938992"/>
          </a:xfrm>
          <a:prstGeom prst="rect">
            <a:avLst/>
          </a:prstGeom>
          <a:noFill/>
        </p:spPr>
        <p:txBody>
          <a:bodyPr wrap="square">
            <a:spAutoFit/>
          </a:bodyPr>
          <a:lstStyle/>
          <a:p>
            <a:r>
              <a:rPr lang="es-ES_tradnl" sz="2000" b="1" dirty="0">
                <a:latin typeface="Arial" panose="020B0604020202020204" pitchFamily="34" charset="0"/>
                <a:cs typeface="Arial" panose="020B0604020202020204" pitchFamily="34" charset="0"/>
              </a:rPr>
              <a:t>Informar </a:t>
            </a:r>
            <a:r>
              <a:rPr lang="es-ES_tradnl" sz="2000" dirty="0">
                <a:latin typeface="Arial" panose="020B0604020202020204" pitchFamily="34" charset="0"/>
                <a:cs typeface="Arial" panose="020B0604020202020204" pitchFamily="34" charset="0"/>
              </a:rPr>
              <a:t>al menor, a sus padres o cuidadores cuándo se transferirá el caso, quién lo recibirá y por qué se ha tomado la decisión de transferirlo</a:t>
            </a:r>
          </a:p>
        </p:txBody>
      </p:sp>
      <p:grpSp>
        <p:nvGrpSpPr>
          <p:cNvPr id="11" name="Group 10">
            <a:extLst>
              <a:ext uri="{FF2B5EF4-FFF2-40B4-BE49-F238E27FC236}">
                <a16:creationId xmlns:a16="http://schemas.microsoft.com/office/drawing/2014/main" id="{A566702A-1961-EA5C-E166-A11E7E9117E8}"/>
              </a:ext>
            </a:extLst>
          </p:cNvPr>
          <p:cNvGrpSpPr/>
          <p:nvPr/>
        </p:nvGrpSpPr>
        <p:grpSpPr>
          <a:xfrm>
            <a:off x="8503634" y="1978092"/>
            <a:ext cx="856266" cy="894749"/>
            <a:chOff x="7345680" y="2484120"/>
            <a:chExt cx="904240" cy="944880"/>
          </a:xfrm>
        </p:grpSpPr>
        <p:sp>
          <p:nvSpPr>
            <p:cNvPr id="13" name="Oval 12">
              <a:extLst>
                <a:ext uri="{FF2B5EF4-FFF2-40B4-BE49-F238E27FC236}">
                  <a16:creationId xmlns:a16="http://schemas.microsoft.com/office/drawing/2014/main" id="{AC4FDD4E-8A96-2816-0B62-28F68FB41CBE}"/>
                </a:ext>
              </a:extLst>
            </p:cNvPr>
            <p:cNvSpPr/>
            <p:nvPr/>
          </p:nvSpPr>
          <p:spPr>
            <a:xfrm>
              <a:off x="7345680" y="2484120"/>
              <a:ext cx="904240" cy="944880"/>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
          <p:nvSpPr>
            <p:cNvPr id="14" name="L-Shape 13">
              <a:extLst>
                <a:ext uri="{FF2B5EF4-FFF2-40B4-BE49-F238E27FC236}">
                  <a16:creationId xmlns:a16="http://schemas.microsoft.com/office/drawing/2014/main" id="{8D8CC743-7783-E2A4-9BF9-F92D3744DE7E}"/>
                </a:ext>
              </a:extLst>
            </p:cNvPr>
            <p:cNvSpPr/>
            <p:nvPr/>
          </p:nvSpPr>
          <p:spPr>
            <a:xfrm rot="18361091">
              <a:off x="7500809" y="2772426"/>
              <a:ext cx="630274" cy="320762"/>
            </a:xfrm>
            <a:prstGeom prst="corner">
              <a:avLst>
                <a:gd name="adj1" fmla="val 42208"/>
                <a:gd name="adj2" fmla="val 43350"/>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sp>
        <p:nvSpPr>
          <p:cNvPr id="15" name="TextBox 14">
            <a:extLst>
              <a:ext uri="{FF2B5EF4-FFF2-40B4-BE49-F238E27FC236}">
                <a16:creationId xmlns:a16="http://schemas.microsoft.com/office/drawing/2014/main" id="{404B915B-8FFC-1206-BE47-736ABDEF189F}"/>
              </a:ext>
            </a:extLst>
          </p:cNvPr>
          <p:cNvSpPr txBox="1"/>
          <p:nvPr/>
        </p:nvSpPr>
        <p:spPr>
          <a:xfrm>
            <a:off x="8503634" y="3317270"/>
            <a:ext cx="2951766" cy="1938992"/>
          </a:xfrm>
          <a:prstGeom prst="rect">
            <a:avLst/>
          </a:prstGeom>
          <a:noFill/>
        </p:spPr>
        <p:txBody>
          <a:bodyPr wrap="square">
            <a:spAutoFit/>
          </a:bodyPr>
          <a:lstStyle/>
          <a:p>
            <a:r>
              <a:rPr lang="es-ES_tradnl" sz="2000" dirty="0">
                <a:latin typeface="Arial" panose="020B0604020202020204" pitchFamily="34" charset="0"/>
                <a:cs typeface="Arial" panose="020B0604020202020204" pitchFamily="34" charset="0"/>
              </a:rPr>
              <a:t>En la medida de lo posible, el/la asistente social deberá </a:t>
            </a:r>
            <a:r>
              <a:rPr lang="es-ES_tradnl" sz="2000" b="1" dirty="0">
                <a:latin typeface="Arial" panose="020B0604020202020204" pitchFamily="34" charset="0"/>
                <a:cs typeface="Arial" panose="020B0604020202020204" pitchFamily="34" charset="0"/>
              </a:rPr>
              <a:t>acompañar </a:t>
            </a:r>
            <a:r>
              <a:rPr lang="es-ES_tradnl" sz="2000" dirty="0">
                <a:latin typeface="Arial" panose="020B0604020202020204" pitchFamily="34" charset="0"/>
                <a:cs typeface="Arial" panose="020B0604020202020204" pitchFamily="34" charset="0"/>
              </a:rPr>
              <a:t>al menor a conocer al nuevo/a asistente social</a:t>
            </a:r>
          </a:p>
        </p:txBody>
      </p:sp>
    </p:spTree>
    <p:extLst>
      <p:ext uri="{BB962C8B-B14F-4D97-AF65-F5344CB8AC3E}">
        <p14:creationId xmlns:p14="http://schemas.microsoft.com/office/powerpoint/2010/main" val="102398055"/>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Shape 521"/>
        <p:cNvGrpSpPr/>
        <p:nvPr/>
      </p:nvGrpSpPr>
      <p:grpSpPr>
        <a:xfrm>
          <a:off x="0" y="0"/>
          <a:ext cx="0" cy="0"/>
          <a:chOff x="0" y="0"/>
          <a:chExt cx="0" cy="0"/>
        </a:xfrm>
      </p:grpSpPr>
      <p:sp>
        <p:nvSpPr>
          <p:cNvPr id="522" name="Google Shape;522;p17"/>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156995"/>
              </a:buClr>
              <a:buSzPts val="3200"/>
              <a:buFont typeface="Arial"/>
              <a:buNone/>
            </a:pPr>
            <a:r>
              <a:rPr lang="es-ES_tradnl">
                <a:latin typeface="Arial" panose="020B0604020202020204" pitchFamily="34" charset="0"/>
                <a:cs typeface="Arial" panose="020B0604020202020204" pitchFamily="34" charset="0"/>
                <a:sym typeface="Arial"/>
              </a:rPr>
              <a:t>Puntos clave de aprendizaje</a:t>
            </a:r>
            <a:endParaRPr lang="es-ES_tradnl">
              <a:latin typeface="Arial" panose="020B0604020202020204" pitchFamily="34" charset="0"/>
              <a:cs typeface="Arial" panose="020B0604020202020204" pitchFamily="34" charset="0"/>
            </a:endParaRPr>
          </a:p>
        </p:txBody>
      </p:sp>
      <p:sp>
        <p:nvSpPr>
          <p:cNvPr id="523" name="Google Shape;523;p17"/>
          <p:cNvSpPr/>
          <p:nvPr/>
        </p:nvSpPr>
        <p:spPr>
          <a:xfrm>
            <a:off x="5570220" y="2089727"/>
            <a:ext cx="1051560" cy="1051560"/>
          </a:xfrm>
          <a:prstGeom prst="star5">
            <a:avLst>
              <a:gd name="adj" fmla="val 28143"/>
              <a:gd name="hf" fmla="val 105146"/>
              <a:gd name="vf" fmla="val 110557"/>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sp>
        <p:nvSpPr>
          <p:cNvPr id="525" name="Google Shape;525;p17"/>
          <p:cNvSpPr/>
          <p:nvPr/>
        </p:nvSpPr>
        <p:spPr>
          <a:xfrm>
            <a:off x="2205826" y="2089727"/>
            <a:ext cx="1051560" cy="1051560"/>
          </a:xfrm>
          <a:prstGeom prst="star5">
            <a:avLst>
              <a:gd name="adj" fmla="val 28143"/>
              <a:gd name="hf" fmla="val 105146"/>
              <a:gd name="vf" fmla="val 110557"/>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sp>
        <p:nvSpPr>
          <p:cNvPr id="526" name="Google Shape;526;p17"/>
          <p:cNvSpPr txBox="1"/>
          <p:nvPr/>
        </p:nvSpPr>
        <p:spPr>
          <a:xfrm>
            <a:off x="4665181" y="3700257"/>
            <a:ext cx="2861638" cy="1631175"/>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s-ES_tradnl" sz="2000" dirty="0">
                <a:solidFill>
                  <a:schemeClr val="dk1"/>
                </a:solidFill>
                <a:latin typeface="Arial" panose="020B0604020202020204" pitchFamily="34" charset="0"/>
                <a:cs typeface="Arial" panose="020B0604020202020204" pitchFamily="34" charset="0"/>
              </a:rPr>
              <a:t>No deben hacerse transferencias de casos a menos que sea absolutamente necesario.</a:t>
            </a:r>
            <a:endParaRPr lang="es-ES_tradnl" sz="2000" dirty="0">
              <a:solidFill>
                <a:schemeClr val="dk1"/>
              </a:solidFill>
              <a:latin typeface="Arial" panose="020B0604020202020204" pitchFamily="34" charset="0"/>
              <a:ea typeface="Arial"/>
              <a:cs typeface="Arial" panose="020B0604020202020204" pitchFamily="34" charset="0"/>
              <a:sym typeface="Arial"/>
            </a:endParaRPr>
          </a:p>
        </p:txBody>
      </p:sp>
      <p:sp>
        <p:nvSpPr>
          <p:cNvPr id="3" name="Google Shape;523;p17">
            <a:extLst>
              <a:ext uri="{FF2B5EF4-FFF2-40B4-BE49-F238E27FC236}">
                <a16:creationId xmlns:a16="http://schemas.microsoft.com/office/drawing/2014/main" id="{E5FB4D08-F7E3-A0BC-9451-D36B05EF1D67}"/>
              </a:ext>
            </a:extLst>
          </p:cNvPr>
          <p:cNvSpPr/>
          <p:nvPr/>
        </p:nvSpPr>
        <p:spPr>
          <a:xfrm>
            <a:off x="9037320" y="2186940"/>
            <a:ext cx="1051560" cy="1051560"/>
          </a:xfrm>
          <a:prstGeom prst="star5">
            <a:avLst>
              <a:gd name="adj" fmla="val 28143"/>
              <a:gd name="hf" fmla="val 105146"/>
              <a:gd name="vf" fmla="val 110557"/>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sp>
        <p:nvSpPr>
          <p:cNvPr id="4" name="Google Shape;526;p17">
            <a:extLst>
              <a:ext uri="{FF2B5EF4-FFF2-40B4-BE49-F238E27FC236}">
                <a16:creationId xmlns:a16="http://schemas.microsoft.com/office/drawing/2014/main" id="{98BD3ABB-8587-6FEA-FBB9-C86E43E6E3F5}"/>
              </a:ext>
            </a:extLst>
          </p:cNvPr>
          <p:cNvSpPr txBox="1"/>
          <p:nvPr/>
        </p:nvSpPr>
        <p:spPr>
          <a:xfrm>
            <a:off x="8132281" y="3700257"/>
            <a:ext cx="2861638" cy="1015622"/>
          </a:xfrm>
          <a:prstGeom prst="rect">
            <a:avLst/>
          </a:prstGeom>
          <a:noFill/>
          <a:ln>
            <a:noFill/>
          </a:ln>
        </p:spPr>
        <p:txBody>
          <a:bodyPr spcFirstLastPara="1" wrap="square" lIns="91425" tIns="45700" rIns="91425" bIns="45700" anchor="t" anchorCtr="0">
            <a:spAutoFit/>
          </a:bodyPr>
          <a:lstStyle/>
          <a:p>
            <a:pPr marL="0" marR="0" lvl="0" indent="0" algn="ctr" rtl="0">
              <a:spcBef>
                <a:spcPts val="0"/>
              </a:spcBef>
              <a:spcAft>
                <a:spcPts val="0"/>
              </a:spcAft>
              <a:buNone/>
            </a:pPr>
            <a:r>
              <a:rPr lang="es-ES_tradnl" sz="2000" dirty="0">
                <a:solidFill>
                  <a:schemeClr val="dk1"/>
                </a:solidFill>
                <a:latin typeface="Arial" panose="020B0604020202020204" pitchFamily="34" charset="0"/>
                <a:ea typeface="Arial"/>
                <a:cs typeface="Arial" panose="020B0604020202020204" pitchFamily="34" charset="0"/>
                <a:sym typeface="Arial"/>
              </a:rPr>
              <a:t>Es necesario definir un plan concreto al transferir un caso</a:t>
            </a:r>
          </a:p>
        </p:txBody>
      </p:sp>
      <p:sp>
        <p:nvSpPr>
          <p:cNvPr id="5" name="Google Shape;526;p17">
            <a:extLst>
              <a:ext uri="{FF2B5EF4-FFF2-40B4-BE49-F238E27FC236}">
                <a16:creationId xmlns:a16="http://schemas.microsoft.com/office/drawing/2014/main" id="{F956ED7A-E1B3-3A64-C88D-E9F14845A75A}"/>
              </a:ext>
            </a:extLst>
          </p:cNvPr>
          <p:cNvSpPr txBox="1"/>
          <p:nvPr/>
        </p:nvSpPr>
        <p:spPr>
          <a:xfrm>
            <a:off x="1300787" y="3700257"/>
            <a:ext cx="2861638" cy="1323399"/>
          </a:xfrm>
          <a:prstGeom prst="rect">
            <a:avLst/>
          </a:prstGeom>
          <a:noFill/>
          <a:ln>
            <a:noFill/>
          </a:ln>
        </p:spPr>
        <p:txBody>
          <a:bodyPr spcFirstLastPara="1" wrap="square" lIns="91425" tIns="45700" rIns="91425" bIns="45700" anchor="t" anchorCtr="0">
            <a:spAutoFit/>
          </a:bodyPr>
          <a:lstStyle/>
          <a:p>
            <a:pPr algn="ctr"/>
            <a:r>
              <a:rPr lang="es-ES_tradnl" sz="2000" dirty="0">
                <a:solidFill>
                  <a:schemeClr val="dk1"/>
                </a:solidFill>
                <a:latin typeface="Arial" panose="020B0604020202020204" pitchFamily="34" charset="0"/>
                <a:cs typeface="Arial" panose="020B0604020202020204" pitchFamily="34" charset="0"/>
              </a:rPr>
              <a:t>Al transferir un caso, se transfiere también toda la responsabilidad a otro/a asistente social</a:t>
            </a:r>
            <a:endParaRPr lang="es-ES_tradnl" sz="2000" dirty="0">
              <a:solidFill>
                <a:schemeClr val="dk1"/>
              </a:solidFill>
              <a:latin typeface="Arial" panose="020B0604020202020204" pitchFamily="34" charset="0"/>
              <a:ea typeface="Arial"/>
              <a:cs typeface="Arial" panose="020B0604020202020204" pitchFamily="34" charset="0"/>
              <a:sym typeface="Arial"/>
            </a:endParaRPr>
          </a:p>
        </p:txBody>
      </p:sp>
    </p:spTree>
    <p:extLst>
      <p:ext uri="{BB962C8B-B14F-4D97-AF65-F5344CB8AC3E}">
        <p14:creationId xmlns:p14="http://schemas.microsoft.com/office/powerpoint/2010/main" val="4091975452"/>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Shape 429"/>
        <p:cNvGrpSpPr/>
        <p:nvPr/>
      </p:nvGrpSpPr>
      <p:grpSpPr>
        <a:xfrm>
          <a:off x="0" y="0"/>
          <a:ext cx="0" cy="0"/>
          <a:chOff x="0" y="0"/>
          <a:chExt cx="0" cy="0"/>
        </a:xfrm>
      </p:grpSpPr>
      <p:sp>
        <p:nvSpPr>
          <p:cNvPr id="433" name="Google Shape;433;p10"/>
          <p:cNvSpPr txBox="1">
            <a:spLocks noGrp="1"/>
          </p:cNvSpPr>
          <p:nvPr>
            <p:ph type="title"/>
          </p:nvPr>
        </p:nvSpPr>
        <p:spPr/>
        <p:txBody>
          <a:bodyPr/>
          <a:lstStyle/>
          <a:p>
            <a:r>
              <a:rPr lang="es-ES_tradnl" sz="2400" dirty="0"/>
              <a:t>SESIÓN 5</a:t>
            </a:r>
            <a:br>
              <a:rPr lang="es-ES_tradnl" dirty="0"/>
            </a:br>
            <a:r>
              <a:rPr lang="es-ES_tradnl" sz="4400" dirty="0"/>
              <a:t> </a:t>
            </a:r>
            <a:br>
              <a:rPr lang="es-ES_tradnl" dirty="0"/>
            </a:br>
            <a:r>
              <a:rPr lang="es-ES_tradnl" dirty="0"/>
              <a:t>¿Cómo solicitar la opinión del menor? </a:t>
            </a:r>
          </a:p>
        </p:txBody>
      </p:sp>
    </p:spTree>
    <p:extLst>
      <p:ext uri="{BB962C8B-B14F-4D97-AF65-F5344CB8AC3E}">
        <p14:creationId xmlns:p14="http://schemas.microsoft.com/office/powerpoint/2010/main" val="272385425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Title 31">
            <a:extLst>
              <a:ext uri="{FF2B5EF4-FFF2-40B4-BE49-F238E27FC236}">
                <a16:creationId xmlns:a16="http://schemas.microsoft.com/office/drawing/2014/main" id="{018DEDA9-988A-4F70-B2DE-A423BE94BAA4}"/>
              </a:ext>
            </a:extLst>
          </p:cNvPr>
          <p:cNvSpPr>
            <a:spLocks noGrp="1"/>
          </p:cNvSpPr>
          <p:nvPr>
            <p:ph type="title"/>
          </p:nvPr>
        </p:nvSpPr>
        <p:spPr/>
        <p:txBody>
          <a:bodyPr/>
          <a:lstStyle/>
          <a:p>
            <a:r>
              <a:rPr lang="es-ES_tradnl">
                <a:latin typeface="Arial" panose="020B0604020202020204" pitchFamily="34" charset="0"/>
                <a:cs typeface="Arial" panose="020B0604020202020204" pitchFamily="34" charset="0"/>
              </a:rPr>
              <a:t>Pasos para cerrar un caso</a:t>
            </a:r>
          </a:p>
        </p:txBody>
      </p:sp>
      <p:sp>
        <p:nvSpPr>
          <p:cNvPr id="2" name="Speech Bubble: Rectangle with Corners Rounded 1">
            <a:extLst>
              <a:ext uri="{FF2B5EF4-FFF2-40B4-BE49-F238E27FC236}">
                <a16:creationId xmlns:a16="http://schemas.microsoft.com/office/drawing/2014/main" id="{3CF428C8-12E6-1F7A-BD8E-12C8B532F62D}"/>
              </a:ext>
            </a:extLst>
          </p:cNvPr>
          <p:cNvSpPr/>
          <p:nvPr/>
        </p:nvSpPr>
        <p:spPr>
          <a:xfrm>
            <a:off x="1619441" y="3840695"/>
            <a:ext cx="4593390" cy="1985818"/>
          </a:xfrm>
          <a:prstGeom prst="wedgeRoundRectCallout">
            <a:avLst>
              <a:gd name="adj1" fmla="val 56583"/>
              <a:gd name="adj2" fmla="val 19651"/>
              <a:gd name="adj3" fmla="val 16667"/>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s-ES_tradnl" sz="2400">
                <a:solidFill>
                  <a:schemeClr val="tx1"/>
                </a:solidFill>
                <a:latin typeface="Arial" panose="020B0604020202020204" pitchFamily="34" charset="0"/>
                <a:cs typeface="Arial" panose="020B0604020202020204" pitchFamily="34" charset="0"/>
              </a:rPr>
              <a:t>¿Qué puede hacer el/la asistente social para obtener información del menor, los padres, cuidadores o adultos de confianza? </a:t>
            </a:r>
          </a:p>
        </p:txBody>
      </p:sp>
      <p:sp>
        <p:nvSpPr>
          <p:cNvPr id="3" name="Freeform: Shape 2">
            <a:extLst>
              <a:ext uri="{FF2B5EF4-FFF2-40B4-BE49-F238E27FC236}">
                <a16:creationId xmlns:a16="http://schemas.microsoft.com/office/drawing/2014/main" id="{B2A52295-9151-B722-F73A-4C42A9FC7864}"/>
              </a:ext>
            </a:extLst>
          </p:cNvPr>
          <p:cNvSpPr/>
          <p:nvPr/>
        </p:nvSpPr>
        <p:spPr>
          <a:xfrm>
            <a:off x="38100" y="1143000"/>
            <a:ext cx="11163300" cy="4991100"/>
          </a:xfrm>
          <a:custGeom>
            <a:avLst/>
            <a:gdLst>
              <a:gd name="connsiteX0" fmla="*/ 0 w 11163300"/>
              <a:gd name="connsiteY0" fmla="*/ 0 h 4991100"/>
              <a:gd name="connsiteX1" fmla="*/ 1123950 w 11163300"/>
              <a:gd name="connsiteY1" fmla="*/ 781050 h 4991100"/>
              <a:gd name="connsiteX2" fmla="*/ 3867150 w 11163300"/>
              <a:gd name="connsiteY2" fmla="*/ 2019300 h 4991100"/>
              <a:gd name="connsiteX3" fmla="*/ 6867525 w 11163300"/>
              <a:gd name="connsiteY3" fmla="*/ 1428750 h 4991100"/>
              <a:gd name="connsiteX4" fmla="*/ 9058275 w 11163300"/>
              <a:gd name="connsiteY4" fmla="*/ 2571750 h 4991100"/>
              <a:gd name="connsiteX5" fmla="*/ 9791700 w 11163300"/>
              <a:gd name="connsiteY5" fmla="*/ 4371975 h 4991100"/>
              <a:gd name="connsiteX6" fmla="*/ 11163300 w 11163300"/>
              <a:gd name="connsiteY6" fmla="*/ 4991100 h 49911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11163300" h="4991100">
                <a:moveTo>
                  <a:pt x="0" y="0"/>
                </a:moveTo>
                <a:cubicBezTo>
                  <a:pt x="239712" y="222250"/>
                  <a:pt x="479425" y="444500"/>
                  <a:pt x="1123950" y="781050"/>
                </a:cubicBezTo>
                <a:cubicBezTo>
                  <a:pt x="1768475" y="1117600"/>
                  <a:pt x="2909888" y="1911350"/>
                  <a:pt x="3867150" y="2019300"/>
                </a:cubicBezTo>
                <a:cubicBezTo>
                  <a:pt x="4824412" y="2127250"/>
                  <a:pt x="6002337" y="1336675"/>
                  <a:pt x="6867525" y="1428750"/>
                </a:cubicBezTo>
                <a:cubicBezTo>
                  <a:pt x="7732713" y="1520825"/>
                  <a:pt x="8570913" y="2081213"/>
                  <a:pt x="9058275" y="2571750"/>
                </a:cubicBezTo>
                <a:cubicBezTo>
                  <a:pt x="9545637" y="3062287"/>
                  <a:pt x="9440863" y="3968750"/>
                  <a:pt x="9791700" y="4371975"/>
                </a:cubicBezTo>
                <a:cubicBezTo>
                  <a:pt x="10142537" y="4775200"/>
                  <a:pt x="10652918" y="4883150"/>
                  <a:pt x="11163300" y="4991100"/>
                </a:cubicBezTo>
              </a:path>
            </a:pathLst>
          </a:custGeom>
          <a:noFill/>
          <a:ln w="7620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10" name="TextBox 9">
            <a:extLst>
              <a:ext uri="{FF2B5EF4-FFF2-40B4-BE49-F238E27FC236}">
                <a16:creationId xmlns:a16="http://schemas.microsoft.com/office/drawing/2014/main" id="{DC3E26E3-B8D0-4572-5CDB-DA9D01D2435A}"/>
              </a:ext>
            </a:extLst>
          </p:cNvPr>
          <p:cNvSpPr txBox="1"/>
          <p:nvPr/>
        </p:nvSpPr>
        <p:spPr>
          <a:xfrm>
            <a:off x="6543041" y="4607798"/>
            <a:ext cx="2616040" cy="1631216"/>
          </a:xfrm>
          <a:prstGeom prst="rect">
            <a:avLst/>
          </a:prstGeom>
          <a:noFill/>
        </p:spPr>
        <p:txBody>
          <a:bodyPr wrap="square" rtlCol="0">
            <a:spAutoFit/>
          </a:bodyPr>
          <a:lstStyle/>
          <a:p>
            <a:pPr algn="r"/>
            <a:r>
              <a:rPr lang="es-ES_tradnl" sz="2000">
                <a:latin typeface="Arial" panose="020B0604020202020204" pitchFamily="34" charset="0"/>
                <a:cs typeface="Arial" panose="020B0604020202020204" pitchFamily="34" charset="0"/>
              </a:rPr>
              <a:t>Hacer un ultimo seguimiento y recopilar información</a:t>
            </a:r>
          </a:p>
          <a:p>
            <a:pPr algn="r"/>
            <a:r>
              <a:rPr lang="es-ES_tradnl" sz="2000">
                <a:latin typeface="Arial" panose="020B0604020202020204" pitchFamily="34" charset="0"/>
                <a:cs typeface="Arial" panose="020B0604020202020204" pitchFamily="34" charset="0"/>
              </a:rPr>
              <a:t>(en un plazo máximo de 3 meses)</a:t>
            </a:r>
          </a:p>
        </p:txBody>
      </p:sp>
      <p:sp>
        <p:nvSpPr>
          <p:cNvPr id="11" name="Oval 10">
            <a:extLst>
              <a:ext uri="{FF2B5EF4-FFF2-40B4-BE49-F238E27FC236}">
                <a16:creationId xmlns:a16="http://schemas.microsoft.com/office/drawing/2014/main" id="{781127DE-7BD4-9EC9-3E17-28689ACAB38C}"/>
              </a:ext>
            </a:extLst>
          </p:cNvPr>
          <p:cNvSpPr/>
          <p:nvPr/>
        </p:nvSpPr>
        <p:spPr>
          <a:xfrm>
            <a:off x="708399" y="1587322"/>
            <a:ext cx="711112" cy="711112"/>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2800" b="1">
                <a:solidFill>
                  <a:schemeClr val="bg1"/>
                </a:solidFill>
                <a:latin typeface="Arial" panose="020B0604020202020204" pitchFamily="34" charset="0"/>
                <a:cs typeface="Arial" panose="020B0604020202020204" pitchFamily="34" charset="0"/>
              </a:rPr>
              <a:t>1</a:t>
            </a:r>
          </a:p>
        </p:txBody>
      </p:sp>
      <p:sp>
        <p:nvSpPr>
          <p:cNvPr id="13" name="Oval 12">
            <a:extLst>
              <a:ext uri="{FF2B5EF4-FFF2-40B4-BE49-F238E27FC236}">
                <a16:creationId xmlns:a16="http://schemas.microsoft.com/office/drawing/2014/main" id="{E5EC9CD4-F275-EE75-80BE-E20E8F4B7EC0}"/>
              </a:ext>
            </a:extLst>
          </p:cNvPr>
          <p:cNvSpPr/>
          <p:nvPr/>
        </p:nvSpPr>
        <p:spPr>
          <a:xfrm>
            <a:off x="2706331" y="2567178"/>
            <a:ext cx="711112" cy="711112"/>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2800" b="1">
                <a:solidFill>
                  <a:schemeClr val="bg1"/>
                </a:solidFill>
                <a:latin typeface="Arial" panose="020B0604020202020204" pitchFamily="34" charset="0"/>
                <a:cs typeface="Arial" panose="020B0604020202020204" pitchFamily="34" charset="0"/>
              </a:rPr>
              <a:t>2</a:t>
            </a:r>
          </a:p>
        </p:txBody>
      </p:sp>
      <p:sp>
        <p:nvSpPr>
          <p:cNvPr id="14" name="Oval 13">
            <a:extLst>
              <a:ext uri="{FF2B5EF4-FFF2-40B4-BE49-F238E27FC236}">
                <a16:creationId xmlns:a16="http://schemas.microsoft.com/office/drawing/2014/main" id="{D9AC7119-E263-5494-56F8-564C3CA0BA91}"/>
              </a:ext>
            </a:extLst>
          </p:cNvPr>
          <p:cNvSpPr/>
          <p:nvPr/>
        </p:nvSpPr>
        <p:spPr>
          <a:xfrm>
            <a:off x="4758892" y="2632746"/>
            <a:ext cx="711112" cy="711112"/>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2800" b="1">
                <a:solidFill>
                  <a:schemeClr val="bg1"/>
                </a:solidFill>
                <a:latin typeface="Arial" panose="020B0604020202020204" pitchFamily="34" charset="0"/>
                <a:cs typeface="Arial" panose="020B0604020202020204" pitchFamily="34" charset="0"/>
              </a:rPr>
              <a:t>3</a:t>
            </a:r>
          </a:p>
        </p:txBody>
      </p:sp>
      <p:sp>
        <p:nvSpPr>
          <p:cNvPr id="15" name="Oval 14">
            <a:extLst>
              <a:ext uri="{FF2B5EF4-FFF2-40B4-BE49-F238E27FC236}">
                <a16:creationId xmlns:a16="http://schemas.microsoft.com/office/drawing/2014/main" id="{4A727409-D84B-B63E-2461-1C5BD4705F93}"/>
              </a:ext>
            </a:extLst>
          </p:cNvPr>
          <p:cNvSpPr/>
          <p:nvPr/>
        </p:nvSpPr>
        <p:spPr>
          <a:xfrm>
            <a:off x="6951804" y="2334254"/>
            <a:ext cx="711112" cy="711112"/>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2800" b="1">
                <a:solidFill>
                  <a:schemeClr val="bg1"/>
                </a:solidFill>
                <a:latin typeface="Arial" panose="020B0604020202020204" pitchFamily="34" charset="0"/>
                <a:cs typeface="Arial" panose="020B0604020202020204" pitchFamily="34" charset="0"/>
              </a:rPr>
              <a:t>4</a:t>
            </a:r>
          </a:p>
        </p:txBody>
      </p:sp>
      <p:sp>
        <p:nvSpPr>
          <p:cNvPr id="16" name="Oval 15">
            <a:extLst>
              <a:ext uri="{FF2B5EF4-FFF2-40B4-BE49-F238E27FC236}">
                <a16:creationId xmlns:a16="http://schemas.microsoft.com/office/drawing/2014/main" id="{26733EA5-4AC5-C27B-3E37-D77989D89248}"/>
              </a:ext>
            </a:extLst>
          </p:cNvPr>
          <p:cNvSpPr/>
          <p:nvPr/>
        </p:nvSpPr>
        <p:spPr>
          <a:xfrm>
            <a:off x="8548958" y="3160054"/>
            <a:ext cx="711112" cy="711112"/>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2800" b="1">
                <a:solidFill>
                  <a:schemeClr val="bg1"/>
                </a:solidFill>
                <a:latin typeface="Arial" panose="020B0604020202020204" pitchFamily="34" charset="0"/>
                <a:cs typeface="Arial" panose="020B0604020202020204" pitchFamily="34" charset="0"/>
              </a:rPr>
              <a:t>5</a:t>
            </a:r>
          </a:p>
        </p:txBody>
      </p:sp>
      <p:sp>
        <p:nvSpPr>
          <p:cNvPr id="24" name="Oval 23">
            <a:extLst>
              <a:ext uri="{FF2B5EF4-FFF2-40B4-BE49-F238E27FC236}">
                <a16:creationId xmlns:a16="http://schemas.microsoft.com/office/drawing/2014/main" id="{F9B931C1-9A6D-FAAF-7019-7EE3DAB7406B}"/>
              </a:ext>
            </a:extLst>
          </p:cNvPr>
          <p:cNvSpPr/>
          <p:nvPr/>
        </p:nvSpPr>
        <p:spPr>
          <a:xfrm>
            <a:off x="9285010" y="4607798"/>
            <a:ext cx="711112" cy="711112"/>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2800" b="1">
                <a:solidFill>
                  <a:schemeClr val="bg1"/>
                </a:solidFill>
                <a:latin typeface="Arial" panose="020B0604020202020204" pitchFamily="34" charset="0"/>
                <a:cs typeface="Arial" panose="020B0604020202020204" pitchFamily="34" charset="0"/>
              </a:rPr>
              <a:t>6</a:t>
            </a:r>
          </a:p>
        </p:txBody>
      </p:sp>
      <p:sp>
        <p:nvSpPr>
          <p:cNvPr id="25" name="Oval 24">
            <a:extLst>
              <a:ext uri="{FF2B5EF4-FFF2-40B4-BE49-F238E27FC236}">
                <a16:creationId xmlns:a16="http://schemas.microsoft.com/office/drawing/2014/main" id="{3694FFB6-A5EE-F1D5-6CC8-FA06F39C92D9}"/>
              </a:ext>
            </a:extLst>
          </p:cNvPr>
          <p:cNvSpPr/>
          <p:nvPr/>
        </p:nvSpPr>
        <p:spPr>
          <a:xfrm>
            <a:off x="10845844" y="5707457"/>
            <a:ext cx="711112" cy="711112"/>
          </a:xfrm>
          <a:prstGeom prst="ellipse">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sz="2800" b="1">
                <a:solidFill>
                  <a:schemeClr val="bg1"/>
                </a:solidFill>
                <a:latin typeface="Arial" panose="020B0604020202020204" pitchFamily="34" charset="0"/>
                <a:cs typeface="Arial" panose="020B0604020202020204" pitchFamily="34" charset="0"/>
              </a:rPr>
              <a:t>7</a:t>
            </a:r>
          </a:p>
        </p:txBody>
      </p:sp>
    </p:spTree>
    <p:extLst>
      <p:ext uri="{BB962C8B-B14F-4D97-AF65-F5344CB8AC3E}">
        <p14:creationId xmlns:p14="http://schemas.microsoft.com/office/powerpoint/2010/main" val="176454405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268"/>
        <p:cNvGrpSpPr/>
        <p:nvPr/>
      </p:nvGrpSpPr>
      <p:grpSpPr>
        <a:xfrm>
          <a:off x="0" y="0"/>
          <a:ext cx="0" cy="0"/>
          <a:chOff x="0" y="0"/>
          <a:chExt cx="0" cy="0"/>
        </a:xfrm>
      </p:grpSpPr>
      <p:cxnSp>
        <p:nvCxnSpPr>
          <p:cNvPr id="269" name="Google Shape;269;p4"/>
          <p:cNvCxnSpPr/>
          <p:nvPr/>
        </p:nvCxnSpPr>
        <p:spPr>
          <a:xfrm>
            <a:off x="7911764" y="570272"/>
            <a:ext cx="0" cy="5685241"/>
          </a:xfrm>
          <a:prstGeom prst="straightConnector1">
            <a:avLst/>
          </a:prstGeom>
          <a:noFill/>
          <a:ln w="28575" cap="flat" cmpd="sng">
            <a:solidFill>
              <a:schemeClr val="lt1"/>
            </a:solidFill>
            <a:prstDash val="solid"/>
            <a:miter lim="800000"/>
            <a:headEnd type="none" w="sm" len="sm"/>
            <a:tailEnd type="none" w="sm" len="sm"/>
          </a:ln>
        </p:spPr>
      </p:cxnSp>
      <p:sp>
        <p:nvSpPr>
          <p:cNvPr id="270" name="Google Shape;270;p4"/>
          <p:cNvSpPr txBox="1"/>
          <p:nvPr/>
        </p:nvSpPr>
        <p:spPr>
          <a:xfrm>
            <a:off x="8194089" y="277885"/>
            <a:ext cx="2585675" cy="64629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Clr>
                <a:schemeClr val="lt1"/>
              </a:buClr>
              <a:buSzPts val="2000"/>
              <a:buFont typeface="Helvetica Neue"/>
              <a:buNone/>
            </a:pPr>
            <a:r>
              <a:rPr lang="es-ES_tradnl" b="1" dirty="0">
                <a:solidFill>
                  <a:schemeClr val="lt1"/>
                </a:solidFill>
                <a:latin typeface="Arial" panose="020B0604020202020204" pitchFamily="34" charset="0"/>
                <a:ea typeface="Helvetica Neue"/>
                <a:cs typeface="Arial" panose="020B0604020202020204" pitchFamily="34" charset="0"/>
                <a:sym typeface="Helvetica Neue"/>
              </a:rPr>
              <a:t>Inicio del módulo</a:t>
            </a:r>
            <a:endParaRPr lang="es-ES_tradnl" dirty="0">
              <a:latin typeface="Arial" panose="020B0604020202020204" pitchFamily="34" charset="0"/>
              <a:cs typeface="Arial" panose="020B0604020202020204" pitchFamily="34" charset="0"/>
            </a:endParaRPr>
          </a:p>
          <a:p>
            <a:pPr marL="0" marR="0" lvl="0" indent="0" algn="l" rtl="0">
              <a:spcBef>
                <a:spcPts val="0"/>
              </a:spcBef>
              <a:spcAft>
                <a:spcPts val="0"/>
              </a:spcAft>
              <a:buClr>
                <a:schemeClr val="lt1"/>
              </a:buClr>
              <a:buSzPts val="2000"/>
              <a:buFont typeface="Helvetica Neue"/>
              <a:buNone/>
            </a:pPr>
            <a:r>
              <a:rPr lang="es-ES_tradnl" i="1" dirty="0">
                <a:solidFill>
                  <a:schemeClr val="lt1"/>
                </a:solidFill>
                <a:latin typeface="Arial" panose="020B0604020202020204" pitchFamily="34" charset="0"/>
                <a:ea typeface="Helvetica Neue"/>
                <a:cs typeface="Arial" panose="020B0604020202020204" pitchFamily="34" charset="0"/>
                <a:sym typeface="Helvetica Neue"/>
              </a:rPr>
              <a:t>30 minutos</a:t>
            </a:r>
            <a:endParaRPr lang="es-ES_tradnl" i="1" dirty="0">
              <a:solidFill>
                <a:schemeClr val="lt1"/>
              </a:solidFill>
              <a:latin typeface="Arial" panose="020B0604020202020204" pitchFamily="34" charset="0"/>
              <a:ea typeface="Calibri"/>
              <a:cs typeface="Arial" panose="020B0604020202020204" pitchFamily="34" charset="0"/>
              <a:sym typeface="Calibri"/>
            </a:endParaRPr>
          </a:p>
        </p:txBody>
      </p:sp>
      <p:sp>
        <p:nvSpPr>
          <p:cNvPr id="271" name="Google Shape;271;p4"/>
          <p:cNvSpPr txBox="1"/>
          <p:nvPr/>
        </p:nvSpPr>
        <p:spPr>
          <a:xfrm>
            <a:off x="6230021" y="1843540"/>
            <a:ext cx="1349407" cy="369291"/>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Clr>
                <a:schemeClr val="lt1"/>
              </a:buClr>
              <a:buSzPts val="2000"/>
              <a:buFont typeface="Helvetica Neue"/>
              <a:buNone/>
            </a:pPr>
            <a:r>
              <a:rPr lang="es-ES_tradnl" b="1">
                <a:solidFill>
                  <a:schemeClr val="lt1"/>
                </a:solidFill>
                <a:latin typeface="Arial" panose="020B0604020202020204" pitchFamily="34" charset="0"/>
                <a:ea typeface="Helvetica Neue"/>
                <a:cs typeface="Arial" panose="020B0604020202020204" pitchFamily="34" charset="0"/>
                <a:sym typeface="Helvetica Neue"/>
              </a:rPr>
              <a:t>Pausa</a:t>
            </a:r>
            <a:endParaRPr lang="es-ES_tradnl" b="1" i="1">
              <a:solidFill>
                <a:schemeClr val="lt1"/>
              </a:solidFill>
              <a:latin typeface="Arial" panose="020B0604020202020204" pitchFamily="34" charset="0"/>
              <a:ea typeface="Calibri"/>
              <a:cs typeface="Arial" panose="020B0604020202020204" pitchFamily="34" charset="0"/>
              <a:sym typeface="Calibri"/>
            </a:endParaRPr>
          </a:p>
        </p:txBody>
      </p:sp>
      <p:sp>
        <p:nvSpPr>
          <p:cNvPr id="272" name="Google Shape;272;p4"/>
          <p:cNvSpPr txBox="1"/>
          <p:nvPr/>
        </p:nvSpPr>
        <p:spPr>
          <a:xfrm>
            <a:off x="8223961" y="1052189"/>
            <a:ext cx="3224990" cy="923289"/>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Clr>
                <a:schemeClr val="lt1"/>
              </a:buClr>
              <a:buSzPts val="2000"/>
              <a:buFont typeface="Helvetica Neue"/>
              <a:buNone/>
            </a:pPr>
            <a:r>
              <a:rPr lang="es-ES_tradnl" b="1" dirty="0">
                <a:solidFill>
                  <a:schemeClr val="lt1"/>
                </a:solidFill>
                <a:latin typeface="Arial" panose="020B0604020202020204" pitchFamily="34" charset="0"/>
                <a:ea typeface="Helvetica Neue"/>
                <a:cs typeface="Arial" panose="020B0604020202020204" pitchFamily="34" charset="0"/>
                <a:sym typeface="Helvetica Neue"/>
              </a:rPr>
              <a:t>¿Cuándo se puede cerrar un caso?</a:t>
            </a:r>
            <a:endParaRPr lang="es-ES_tradnl" dirty="0">
              <a:latin typeface="Arial" panose="020B0604020202020204" pitchFamily="34" charset="0"/>
              <a:cs typeface="Arial" panose="020B0604020202020204" pitchFamily="34" charset="0"/>
            </a:endParaRPr>
          </a:p>
          <a:p>
            <a:pPr marL="0" marR="0" lvl="0" indent="0" algn="l" rtl="0">
              <a:spcBef>
                <a:spcPts val="0"/>
              </a:spcBef>
              <a:spcAft>
                <a:spcPts val="0"/>
              </a:spcAft>
              <a:buClr>
                <a:schemeClr val="lt1"/>
              </a:buClr>
              <a:buSzPts val="2000"/>
              <a:buFont typeface="Helvetica Neue"/>
              <a:buNone/>
            </a:pPr>
            <a:r>
              <a:rPr lang="es-ES_tradnl" i="1" dirty="0">
                <a:solidFill>
                  <a:schemeClr val="lt1"/>
                </a:solidFill>
                <a:latin typeface="Arial" panose="020B0604020202020204" pitchFamily="34" charset="0"/>
                <a:ea typeface="Helvetica Neue"/>
                <a:cs typeface="Arial" panose="020B0604020202020204" pitchFamily="34" charset="0"/>
                <a:sym typeface="Helvetica Neue"/>
              </a:rPr>
              <a:t>1 hora y 15 minutos</a:t>
            </a:r>
            <a:endParaRPr lang="es-ES_tradnl" i="1" dirty="0">
              <a:solidFill>
                <a:schemeClr val="lt1"/>
              </a:solidFill>
              <a:latin typeface="Arial" panose="020B0604020202020204" pitchFamily="34" charset="0"/>
              <a:ea typeface="Calibri"/>
              <a:cs typeface="Arial" panose="020B0604020202020204" pitchFamily="34" charset="0"/>
              <a:sym typeface="Calibri"/>
            </a:endParaRPr>
          </a:p>
        </p:txBody>
      </p:sp>
      <p:sp>
        <p:nvSpPr>
          <p:cNvPr id="273" name="Google Shape;273;p4"/>
          <p:cNvSpPr txBox="1"/>
          <p:nvPr/>
        </p:nvSpPr>
        <p:spPr>
          <a:xfrm>
            <a:off x="6220286" y="3244354"/>
            <a:ext cx="1349407" cy="369291"/>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Clr>
                <a:schemeClr val="lt1"/>
              </a:buClr>
              <a:buSzPts val="2000"/>
              <a:buFont typeface="Helvetica Neue"/>
              <a:buNone/>
            </a:pPr>
            <a:r>
              <a:rPr lang="es-ES_tradnl" b="1">
                <a:solidFill>
                  <a:schemeClr val="lt1"/>
                </a:solidFill>
                <a:latin typeface="Arial" panose="020B0604020202020204" pitchFamily="34" charset="0"/>
                <a:ea typeface="Helvetica Neue"/>
                <a:cs typeface="Arial" panose="020B0604020202020204" pitchFamily="34" charset="0"/>
                <a:sym typeface="Helvetica Neue"/>
              </a:rPr>
              <a:t>Almuerzo</a:t>
            </a:r>
            <a:endParaRPr lang="es-ES_tradnl" b="1" i="1">
              <a:solidFill>
                <a:schemeClr val="lt1"/>
              </a:solidFill>
              <a:latin typeface="Arial" panose="020B0604020202020204" pitchFamily="34" charset="0"/>
              <a:ea typeface="Calibri"/>
              <a:cs typeface="Arial" panose="020B0604020202020204" pitchFamily="34" charset="0"/>
              <a:sym typeface="Calibri"/>
            </a:endParaRPr>
          </a:p>
        </p:txBody>
      </p:sp>
      <p:sp>
        <p:nvSpPr>
          <p:cNvPr id="274" name="Google Shape;274;p4"/>
          <p:cNvSpPr txBox="1"/>
          <p:nvPr/>
        </p:nvSpPr>
        <p:spPr>
          <a:xfrm>
            <a:off x="8223961" y="2333301"/>
            <a:ext cx="3284700" cy="64629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Clr>
                <a:schemeClr val="lt1"/>
              </a:buClr>
              <a:buSzPts val="2000"/>
              <a:buFont typeface="Helvetica Neue"/>
              <a:buNone/>
            </a:pPr>
            <a:r>
              <a:rPr lang="es-ES_tradnl" b="1" dirty="0">
                <a:solidFill>
                  <a:schemeClr val="lt1"/>
                </a:solidFill>
                <a:latin typeface="Arial" panose="020B0604020202020204" pitchFamily="34" charset="0"/>
                <a:ea typeface="Helvetica Neue"/>
                <a:cs typeface="Arial" panose="020B0604020202020204" pitchFamily="34" charset="0"/>
                <a:sym typeface="Helvetica Neue"/>
              </a:rPr>
              <a:t>¿Cómo se debe cerrar un caso?</a:t>
            </a:r>
            <a:r>
              <a:rPr lang="es-ES_tradnl" b="1" dirty="0">
                <a:latin typeface="Arial" panose="020B0604020202020204" pitchFamily="34" charset="0"/>
                <a:cs typeface="Arial" panose="020B0604020202020204" pitchFamily="34" charset="0"/>
                <a:sym typeface="Helvetica Neue"/>
              </a:rPr>
              <a:t> </a:t>
            </a:r>
            <a:r>
              <a:rPr lang="es-ES_tradnl" i="1" dirty="0">
                <a:solidFill>
                  <a:schemeClr val="lt1"/>
                </a:solidFill>
                <a:latin typeface="Arial" panose="020B0604020202020204" pitchFamily="34" charset="0"/>
                <a:ea typeface="Helvetica Neue"/>
                <a:cs typeface="Arial" panose="020B0604020202020204" pitchFamily="34" charset="0"/>
                <a:sym typeface="Helvetica Neue"/>
              </a:rPr>
              <a:t>2 horas</a:t>
            </a:r>
            <a:endParaRPr lang="es-ES_tradnl" i="1" dirty="0">
              <a:solidFill>
                <a:schemeClr val="lt1"/>
              </a:solidFill>
              <a:latin typeface="Arial" panose="020B0604020202020204" pitchFamily="34" charset="0"/>
              <a:ea typeface="Calibri"/>
              <a:cs typeface="Arial" panose="020B0604020202020204" pitchFamily="34" charset="0"/>
              <a:sym typeface="Calibri"/>
            </a:endParaRPr>
          </a:p>
        </p:txBody>
      </p:sp>
      <p:sp>
        <p:nvSpPr>
          <p:cNvPr id="275" name="Google Shape;275;p4"/>
          <p:cNvSpPr txBox="1"/>
          <p:nvPr/>
        </p:nvSpPr>
        <p:spPr>
          <a:xfrm>
            <a:off x="6230021" y="4626464"/>
            <a:ext cx="1349407" cy="369291"/>
          </a:xfrm>
          <a:prstGeom prst="rect">
            <a:avLst/>
          </a:prstGeom>
          <a:noFill/>
          <a:ln>
            <a:noFill/>
          </a:ln>
        </p:spPr>
        <p:txBody>
          <a:bodyPr spcFirstLastPara="1" wrap="square" lIns="91425" tIns="45700" rIns="91425" bIns="45700" anchor="t" anchorCtr="0">
            <a:spAutoFit/>
          </a:bodyPr>
          <a:lstStyle/>
          <a:p>
            <a:pPr marL="0" marR="0" lvl="0" indent="0" algn="r" rtl="0">
              <a:spcBef>
                <a:spcPts val="0"/>
              </a:spcBef>
              <a:spcAft>
                <a:spcPts val="0"/>
              </a:spcAft>
              <a:buClr>
                <a:schemeClr val="lt1"/>
              </a:buClr>
              <a:buSzPts val="2000"/>
              <a:buFont typeface="Helvetica Neue"/>
              <a:buNone/>
            </a:pPr>
            <a:r>
              <a:rPr lang="es-ES_tradnl" b="1">
                <a:solidFill>
                  <a:schemeClr val="lt1"/>
                </a:solidFill>
                <a:latin typeface="Arial" panose="020B0604020202020204" pitchFamily="34" charset="0"/>
                <a:ea typeface="Helvetica Neue"/>
                <a:cs typeface="Arial" panose="020B0604020202020204" pitchFamily="34" charset="0"/>
                <a:sym typeface="Helvetica Neue"/>
              </a:rPr>
              <a:t>Pausa</a:t>
            </a:r>
            <a:endParaRPr lang="es-ES_tradnl" b="1" i="1">
              <a:solidFill>
                <a:schemeClr val="lt1"/>
              </a:solidFill>
              <a:latin typeface="Arial" panose="020B0604020202020204" pitchFamily="34" charset="0"/>
              <a:ea typeface="Calibri"/>
              <a:cs typeface="Arial" panose="020B0604020202020204" pitchFamily="34" charset="0"/>
              <a:sym typeface="Calibri"/>
            </a:endParaRPr>
          </a:p>
        </p:txBody>
      </p:sp>
      <p:sp>
        <p:nvSpPr>
          <p:cNvPr id="276" name="Google Shape;276;p4"/>
          <p:cNvSpPr txBox="1"/>
          <p:nvPr/>
        </p:nvSpPr>
        <p:spPr>
          <a:xfrm>
            <a:off x="8253835" y="5889401"/>
            <a:ext cx="3224991" cy="64629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Clr>
                <a:schemeClr val="lt1"/>
              </a:buClr>
              <a:buSzPts val="2000"/>
              <a:buFont typeface="Helvetica Neue"/>
              <a:buNone/>
            </a:pPr>
            <a:r>
              <a:rPr lang="es-ES_tradnl" b="1" dirty="0">
                <a:solidFill>
                  <a:schemeClr val="lt1"/>
                </a:solidFill>
                <a:latin typeface="Arial" panose="020B0604020202020204" pitchFamily="34" charset="0"/>
                <a:ea typeface="Helvetica Neue"/>
                <a:cs typeface="Arial" panose="020B0604020202020204" pitchFamily="34" charset="0"/>
                <a:sym typeface="Helvetica Neue"/>
              </a:rPr>
              <a:t>Cierre del módulo</a:t>
            </a:r>
            <a:endParaRPr lang="es-ES_tradnl" dirty="0">
              <a:latin typeface="Arial" panose="020B0604020202020204" pitchFamily="34" charset="0"/>
              <a:cs typeface="Arial" panose="020B0604020202020204" pitchFamily="34" charset="0"/>
            </a:endParaRPr>
          </a:p>
          <a:p>
            <a:pPr marL="0" marR="0" lvl="0" indent="0" algn="l" rtl="0">
              <a:spcBef>
                <a:spcPts val="0"/>
              </a:spcBef>
              <a:spcAft>
                <a:spcPts val="0"/>
              </a:spcAft>
              <a:buClr>
                <a:schemeClr val="lt1"/>
              </a:buClr>
              <a:buSzPts val="2000"/>
              <a:buFont typeface="Helvetica Neue"/>
              <a:buNone/>
            </a:pPr>
            <a:r>
              <a:rPr lang="es-ES_tradnl" i="1" dirty="0">
                <a:solidFill>
                  <a:schemeClr val="lt1"/>
                </a:solidFill>
                <a:latin typeface="Arial" panose="020B0604020202020204" pitchFamily="34" charset="0"/>
                <a:ea typeface="Helvetica Neue"/>
                <a:cs typeface="Arial" panose="020B0604020202020204" pitchFamily="34" charset="0"/>
                <a:sym typeface="Helvetica Neue"/>
              </a:rPr>
              <a:t>45 minutos</a:t>
            </a:r>
            <a:endParaRPr lang="es-ES_tradnl" i="1" dirty="0">
              <a:solidFill>
                <a:schemeClr val="lt1"/>
              </a:solidFill>
              <a:latin typeface="Arial" panose="020B0604020202020204" pitchFamily="34" charset="0"/>
              <a:ea typeface="Calibri"/>
              <a:cs typeface="Arial" panose="020B0604020202020204" pitchFamily="34" charset="0"/>
              <a:sym typeface="Calibri"/>
            </a:endParaRPr>
          </a:p>
        </p:txBody>
      </p:sp>
      <p:sp>
        <p:nvSpPr>
          <p:cNvPr id="277" name="Google Shape;277;p4"/>
          <p:cNvSpPr/>
          <p:nvPr/>
        </p:nvSpPr>
        <p:spPr>
          <a:xfrm rot="1782986">
            <a:off x="7743967" y="480284"/>
            <a:ext cx="335595" cy="289306"/>
          </a:xfrm>
          <a:prstGeom prst="hexagon">
            <a:avLst>
              <a:gd name="adj" fmla="val 28965"/>
              <a:gd name="vf" fmla="val 115470"/>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sp>
        <p:nvSpPr>
          <p:cNvPr id="278" name="Google Shape;278;p4"/>
          <p:cNvSpPr/>
          <p:nvPr/>
        </p:nvSpPr>
        <p:spPr>
          <a:xfrm rot="1782986">
            <a:off x="7759939" y="1887928"/>
            <a:ext cx="335595" cy="289306"/>
          </a:xfrm>
          <a:prstGeom prst="hexagon">
            <a:avLst>
              <a:gd name="adj" fmla="val 28965"/>
              <a:gd name="vf" fmla="val 115470"/>
            </a:avLst>
          </a:prstGeom>
          <a:solidFill>
            <a:srgbClr val="15699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sp>
        <p:nvSpPr>
          <p:cNvPr id="279" name="Google Shape;279;p4"/>
          <p:cNvSpPr/>
          <p:nvPr/>
        </p:nvSpPr>
        <p:spPr>
          <a:xfrm rot="1782986">
            <a:off x="7739846" y="2591750"/>
            <a:ext cx="335595" cy="289306"/>
          </a:xfrm>
          <a:prstGeom prst="hexagon">
            <a:avLst>
              <a:gd name="adj" fmla="val 28965"/>
              <a:gd name="vf" fmla="val 115470"/>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sp>
        <p:nvSpPr>
          <p:cNvPr id="280" name="Google Shape;280;p4"/>
          <p:cNvSpPr/>
          <p:nvPr/>
        </p:nvSpPr>
        <p:spPr>
          <a:xfrm rot="1782986">
            <a:off x="7743967" y="3295572"/>
            <a:ext cx="335595" cy="289306"/>
          </a:xfrm>
          <a:prstGeom prst="hexagon">
            <a:avLst>
              <a:gd name="adj" fmla="val 28965"/>
              <a:gd name="vf" fmla="val 115470"/>
            </a:avLst>
          </a:prstGeom>
          <a:solidFill>
            <a:srgbClr val="15699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sp>
        <p:nvSpPr>
          <p:cNvPr id="281" name="Google Shape;281;p4"/>
          <p:cNvSpPr/>
          <p:nvPr/>
        </p:nvSpPr>
        <p:spPr>
          <a:xfrm rot="1782986">
            <a:off x="7759941" y="3999394"/>
            <a:ext cx="335595" cy="289306"/>
          </a:xfrm>
          <a:prstGeom prst="hexagon">
            <a:avLst>
              <a:gd name="adj" fmla="val 28965"/>
              <a:gd name="vf" fmla="val 115470"/>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sp>
        <p:nvSpPr>
          <p:cNvPr id="282" name="Google Shape;282;p4"/>
          <p:cNvSpPr/>
          <p:nvPr/>
        </p:nvSpPr>
        <p:spPr>
          <a:xfrm rot="1782986">
            <a:off x="7739846" y="4703216"/>
            <a:ext cx="335595" cy="289306"/>
          </a:xfrm>
          <a:prstGeom prst="hexagon">
            <a:avLst>
              <a:gd name="adj" fmla="val 28965"/>
              <a:gd name="vf" fmla="val 115470"/>
            </a:avLst>
          </a:prstGeom>
          <a:solidFill>
            <a:srgbClr val="15699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sp>
        <p:nvSpPr>
          <p:cNvPr id="283" name="Google Shape;283;p4"/>
          <p:cNvSpPr/>
          <p:nvPr/>
        </p:nvSpPr>
        <p:spPr>
          <a:xfrm rot="1782986">
            <a:off x="7743967" y="6110860"/>
            <a:ext cx="335595" cy="289306"/>
          </a:xfrm>
          <a:prstGeom prst="hexagon">
            <a:avLst>
              <a:gd name="adj" fmla="val 28965"/>
              <a:gd name="vf" fmla="val 115470"/>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sp>
        <p:nvSpPr>
          <p:cNvPr id="284" name="Google Shape;284;p4"/>
          <p:cNvSpPr txBox="1">
            <a:spLocks noGrp="1"/>
          </p:cNvSpPr>
          <p:nvPr>
            <p:ph type="title"/>
          </p:nvPr>
        </p:nvSpPr>
        <p:spPr>
          <a:xfrm>
            <a:off x="1028453" y="3198461"/>
            <a:ext cx="4015311" cy="562168"/>
          </a:xfrm>
          <a:prstGeom prst="rect">
            <a:avLst/>
          </a:prstGeom>
          <a:noFill/>
          <a:ln>
            <a:noFill/>
          </a:ln>
        </p:spPr>
        <p:txBody>
          <a:bodyPr spcFirstLastPara="1" wrap="square" lIns="91425" tIns="45700" rIns="91425" bIns="45700" anchor="ctr" anchorCtr="0">
            <a:noAutofit/>
          </a:bodyPr>
          <a:lstStyle/>
          <a:p>
            <a:pPr marL="0" lvl="0" indent="0" algn="ctr" rtl="0">
              <a:lnSpc>
                <a:spcPct val="90000"/>
              </a:lnSpc>
              <a:spcBef>
                <a:spcPts val="0"/>
              </a:spcBef>
              <a:spcAft>
                <a:spcPts val="0"/>
              </a:spcAft>
              <a:buClr>
                <a:schemeClr val="lt1"/>
              </a:buClr>
              <a:buSzPts val="4800"/>
              <a:buFont typeface="Garamond"/>
              <a:buNone/>
            </a:pPr>
            <a:r>
              <a:rPr lang="es-ES_tradnl"/>
              <a:t>Agenda</a:t>
            </a:r>
          </a:p>
        </p:txBody>
      </p:sp>
      <p:sp>
        <p:nvSpPr>
          <p:cNvPr id="285" name="Google Shape;285;p4"/>
          <p:cNvSpPr/>
          <p:nvPr/>
        </p:nvSpPr>
        <p:spPr>
          <a:xfrm rot="1782986">
            <a:off x="7759940" y="1184106"/>
            <a:ext cx="335595" cy="289306"/>
          </a:xfrm>
          <a:prstGeom prst="hexagon">
            <a:avLst>
              <a:gd name="adj" fmla="val 28965"/>
              <a:gd name="vf" fmla="val 115470"/>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sp>
        <p:nvSpPr>
          <p:cNvPr id="2" name="Google Shape;276;p4">
            <a:extLst>
              <a:ext uri="{FF2B5EF4-FFF2-40B4-BE49-F238E27FC236}">
                <a16:creationId xmlns:a16="http://schemas.microsoft.com/office/drawing/2014/main" id="{D180DEE9-5E54-BA82-32DA-C18E54F53DEE}"/>
              </a:ext>
            </a:extLst>
          </p:cNvPr>
          <p:cNvSpPr txBox="1"/>
          <p:nvPr/>
        </p:nvSpPr>
        <p:spPr>
          <a:xfrm>
            <a:off x="8216310" y="3799043"/>
            <a:ext cx="3558304" cy="64629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Clr>
                <a:schemeClr val="lt1"/>
              </a:buClr>
              <a:buSzPts val="2000"/>
              <a:buFont typeface="Helvetica Neue"/>
              <a:buNone/>
            </a:pPr>
            <a:r>
              <a:rPr lang="es-ES_tradnl" b="1" dirty="0">
                <a:solidFill>
                  <a:schemeClr val="lt1"/>
                </a:solidFill>
                <a:latin typeface="Arial" panose="020B0604020202020204" pitchFamily="34" charset="0"/>
                <a:ea typeface="Helvetica Neue"/>
                <a:cs typeface="Arial" panose="020B0604020202020204" pitchFamily="34" charset="0"/>
                <a:sym typeface="Helvetica Neue"/>
              </a:rPr>
              <a:t>¿Cómo y cuándo se puede transferir un caso?</a:t>
            </a:r>
            <a:r>
              <a:rPr lang="es-ES_tradnl" b="1" dirty="0">
                <a:latin typeface="Arial" panose="020B0604020202020204" pitchFamily="34" charset="0"/>
                <a:cs typeface="Arial" panose="020B0604020202020204" pitchFamily="34" charset="0"/>
                <a:sym typeface="Helvetica Neue"/>
              </a:rPr>
              <a:t> </a:t>
            </a:r>
            <a:r>
              <a:rPr lang="es-ES_tradnl" i="1" dirty="0">
                <a:solidFill>
                  <a:schemeClr val="lt1"/>
                </a:solidFill>
                <a:latin typeface="Arial" panose="020B0604020202020204" pitchFamily="34" charset="0"/>
                <a:ea typeface="Helvetica Neue"/>
                <a:cs typeface="Arial" panose="020B0604020202020204" pitchFamily="34" charset="0"/>
                <a:sym typeface="Helvetica Neue"/>
              </a:rPr>
              <a:t>45 minutos</a:t>
            </a:r>
            <a:endParaRPr lang="es-ES_tradnl" i="1" dirty="0">
              <a:solidFill>
                <a:schemeClr val="lt1"/>
              </a:solidFill>
              <a:latin typeface="Arial" panose="020B0604020202020204" pitchFamily="34" charset="0"/>
              <a:ea typeface="Calibri"/>
              <a:cs typeface="Arial" panose="020B0604020202020204" pitchFamily="34" charset="0"/>
              <a:sym typeface="Calibri"/>
            </a:endParaRPr>
          </a:p>
        </p:txBody>
      </p:sp>
      <p:sp>
        <p:nvSpPr>
          <p:cNvPr id="3" name="Google Shape;276;p4">
            <a:extLst>
              <a:ext uri="{FF2B5EF4-FFF2-40B4-BE49-F238E27FC236}">
                <a16:creationId xmlns:a16="http://schemas.microsoft.com/office/drawing/2014/main" id="{08696DB7-0448-B257-5CD6-7CB2D2FF5DC4}"/>
              </a:ext>
            </a:extLst>
          </p:cNvPr>
          <p:cNvSpPr txBox="1"/>
          <p:nvPr/>
        </p:nvSpPr>
        <p:spPr>
          <a:xfrm>
            <a:off x="8223961" y="5126301"/>
            <a:ext cx="3558301" cy="646290"/>
          </a:xfrm>
          <a:prstGeom prst="rect">
            <a:avLst/>
          </a:prstGeom>
          <a:noFill/>
          <a:ln>
            <a:noFill/>
          </a:ln>
        </p:spPr>
        <p:txBody>
          <a:bodyPr spcFirstLastPara="1" wrap="square" lIns="91425" tIns="45700" rIns="91425" bIns="45700" anchor="t" anchorCtr="0">
            <a:spAutoFit/>
          </a:bodyPr>
          <a:lstStyle/>
          <a:p>
            <a:pPr marL="0" marR="0" lvl="0" indent="0" algn="l" rtl="0">
              <a:spcBef>
                <a:spcPts val="0"/>
              </a:spcBef>
              <a:spcAft>
                <a:spcPts val="0"/>
              </a:spcAft>
              <a:buClr>
                <a:schemeClr val="lt1"/>
              </a:buClr>
              <a:buSzPts val="2000"/>
              <a:buFont typeface="Helvetica Neue"/>
              <a:buNone/>
            </a:pPr>
            <a:r>
              <a:rPr lang="es-ES_tradnl" b="1" dirty="0">
                <a:solidFill>
                  <a:schemeClr val="lt1"/>
                </a:solidFill>
                <a:latin typeface="Arial" panose="020B0604020202020204" pitchFamily="34" charset="0"/>
                <a:ea typeface="Helvetica Neue"/>
                <a:cs typeface="Arial" panose="020B0604020202020204" pitchFamily="34" charset="0"/>
                <a:sym typeface="Helvetica Neue"/>
              </a:rPr>
              <a:t>¿Cómo solicitar la opinión del menor?</a:t>
            </a:r>
            <a:r>
              <a:rPr lang="es-ES_tradnl" b="1" dirty="0">
                <a:latin typeface="Arial" panose="020B0604020202020204" pitchFamily="34" charset="0"/>
                <a:cs typeface="Arial" panose="020B0604020202020204" pitchFamily="34" charset="0"/>
                <a:sym typeface="Helvetica Neue"/>
              </a:rPr>
              <a:t> </a:t>
            </a:r>
            <a:r>
              <a:rPr lang="es-ES_tradnl" i="1" dirty="0">
                <a:solidFill>
                  <a:schemeClr val="lt1"/>
                </a:solidFill>
                <a:latin typeface="Arial" panose="020B0604020202020204" pitchFamily="34" charset="0"/>
                <a:ea typeface="Helvetica Neue"/>
                <a:cs typeface="Arial" panose="020B0604020202020204" pitchFamily="34" charset="0"/>
                <a:sym typeface="Helvetica Neue"/>
              </a:rPr>
              <a:t>1 hora y 15 minutos</a:t>
            </a:r>
            <a:endParaRPr lang="es-ES_tradnl" i="1" dirty="0">
              <a:solidFill>
                <a:schemeClr val="lt1"/>
              </a:solidFill>
              <a:latin typeface="Arial" panose="020B0604020202020204" pitchFamily="34" charset="0"/>
              <a:ea typeface="Calibri"/>
              <a:cs typeface="Arial" panose="020B0604020202020204" pitchFamily="34" charset="0"/>
              <a:sym typeface="Calibri"/>
            </a:endParaRPr>
          </a:p>
        </p:txBody>
      </p:sp>
      <p:sp>
        <p:nvSpPr>
          <p:cNvPr id="4" name="Google Shape;283;p4">
            <a:extLst>
              <a:ext uri="{FF2B5EF4-FFF2-40B4-BE49-F238E27FC236}">
                <a16:creationId xmlns:a16="http://schemas.microsoft.com/office/drawing/2014/main" id="{9218AB18-80C7-CD82-942A-E02686312D0F}"/>
              </a:ext>
            </a:extLst>
          </p:cNvPr>
          <p:cNvSpPr/>
          <p:nvPr/>
        </p:nvSpPr>
        <p:spPr>
          <a:xfrm rot="1782986">
            <a:off x="7743967" y="5407038"/>
            <a:ext cx="335595" cy="289306"/>
          </a:xfrm>
          <a:prstGeom prst="hexagon">
            <a:avLst>
              <a:gd name="adj" fmla="val 28965"/>
              <a:gd name="vf" fmla="val 115470"/>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61A186-F9DE-FD13-6A84-35823C504235}"/>
              </a:ext>
            </a:extLst>
          </p:cNvPr>
          <p:cNvSpPr>
            <a:spLocks noGrp="1"/>
          </p:cNvSpPr>
          <p:nvPr>
            <p:ph type="title"/>
          </p:nvPr>
        </p:nvSpPr>
        <p:spPr/>
        <p:txBody>
          <a:bodyPr/>
          <a:lstStyle/>
          <a:p>
            <a:r>
              <a:rPr lang="es-ES_tradnl" dirty="0">
                <a:latin typeface="Arial" panose="020B0604020202020204" pitchFamily="34" charset="0"/>
                <a:cs typeface="Arial" panose="020B0604020202020204" pitchFamily="34" charset="0"/>
              </a:rPr>
              <a:t>¿Por qué solicitar la opinión?</a:t>
            </a:r>
          </a:p>
        </p:txBody>
      </p:sp>
      <p:sp>
        <p:nvSpPr>
          <p:cNvPr id="5" name="Rectangle: Rounded Corners 4">
            <a:extLst>
              <a:ext uri="{FF2B5EF4-FFF2-40B4-BE49-F238E27FC236}">
                <a16:creationId xmlns:a16="http://schemas.microsoft.com/office/drawing/2014/main" id="{CCCEE54C-D283-F43B-CE46-9AC74C61D580}"/>
              </a:ext>
            </a:extLst>
          </p:cNvPr>
          <p:cNvSpPr/>
          <p:nvPr/>
        </p:nvSpPr>
        <p:spPr>
          <a:xfrm>
            <a:off x="4393338" y="4500078"/>
            <a:ext cx="6706462" cy="1096786"/>
          </a:xfrm>
          <a:prstGeom prst="roundRect">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r>
              <a:rPr lang="es-ES_tradnl" dirty="0">
                <a:solidFill>
                  <a:schemeClr val="tx1"/>
                </a:solidFill>
                <a:latin typeface="Arial" panose="020B0604020202020204" pitchFamily="34" charset="0"/>
                <a:cs typeface="Arial" panose="020B0604020202020204" pitchFamily="34" charset="0"/>
              </a:rPr>
              <a:t>Recuerde: No se deben recopilar datos que no cumplan </a:t>
            </a:r>
            <a:r>
              <a:rPr lang="es-ES_tradnl" b="1" dirty="0">
                <a:solidFill>
                  <a:schemeClr val="tx1"/>
                </a:solidFill>
                <a:latin typeface="Arial" panose="020B0604020202020204" pitchFamily="34" charset="0"/>
                <a:cs typeface="Arial" panose="020B0604020202020204" pitchFamily="34" charset="0"/>
              </a:rPr>
              <a:t>una finalidad </a:t>
            </a:r>
            <a:r>
              <a:rPr lang="es-ES_tradnl" dirty="0">
                <a:solidFill>
                  <a:schemeClr val="tx1"/>
                </a:solidFill>
                <a:latin typeface="Arial" panose="020B0604020202020204" pitchFamily="34" charset="0"/>
                <a:cs typeface="Arial" panose="020B0604020202020204" pitchFamily="34" charset="0"/>
              </a:rPr>
              <a:t>específica dentro del proceso de gestión de casos</a:t>
            </a:r>
          </a:p>
        </p:txBody>
      </p:sp>
      <p:sp>
        <p:nvSpPr>
          <p:cNvPr id="7" name="TextBox 6">
            <a:extLst>
              <a:ext uri="{FF2B5EF4-FFF2-40B4-BE49-F238E27FC236}">
                <a16:creationId xmlns:a16="http://schemas.microsoft.com/office/drawing/2014/main" id="{32609FE7-56FE-0E6E-F2CE-AD156B29414D}"/>
              </a:ext>
            </a:extLst>
          </p:cNvPr>
          <p:cNvSpPr txBox="1"/>
          <p:nvPr/>
        </p:nvSpPr>
        <p:spPr>
          <a:xfrm>
            <a:off x="5359401" y="1997839"/>
            <a:ext cx="5270054" cy="255454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s-ES_tradnl" sz="2000" dirty="0">
                <a:latin typeface="Arial" panose="020B0604020202020204" pitchFamily="34" charset="0"/>
                <a:cs typeface="Arial" panose="020B0604020202020204" pitchFamily="34" charset="0"/>
              </a:rPr>
              <a:t>Para registrar los comentarios del cliente sobre su experiencia y nivel de satisfacción con relación a la calidad de los servicios recibidos e identificar posibles áreas de mejora</a:t>
            </a:r>
          </a:p>
          <a:p>
            <a:endParaRPr lang="es-ES_tradnl" sz="2000" dirty="0">
              <a:latin typeface="Arial" panose="020B0604020202020204" pitchFamily="34" charset="0"/>
              <a:cs typeface="Arial" panose="020B0604020202020204" pitchFamily="34" charset="0"/>
            </a:endParaRPr>
          </a:p>
          <a:p>
            <a:r>
              <a:rPr lang="es-ES_tradnl" sz="2000" dirty="0">
                <a:latin typeface="Arial" panose="020B0604020202020204" pitchFamily="34" charset="0"/>
                <a:cs typeface="Arial" panose="020B0604020202020204" pitchFamily="34" charset="0"/>
              </a:rPr>
              <a:t>Para evaluar la seguridad y el bienestar del menor </a:t>
            </a:r>
          </a:p>
        </p:txBody>
      </p:sp>
      <p:grpSp>
        <p:nvGrpSpPr>
          <p:cNvPr id="16" name="Group 15">
            <a:extLst>
              <a:ext uri="{FF2B5EF4-FFF2-40B4-BE49-F238E27FC236}">
                <a16:creationId xmlns:a16="http://schemas.microsoft.com/office/drawing/2014/main" id="{BC6D040B-A423-0DFF-D957-6F33411695ED}"/>
              </a:ext>
            </a:extLst>
          </p:cNvPr>
          <p:cNvGrpSpPr/>
          <p:nvPr/>
        </p:nvGrpSpPr>
        <p:grpSpPr>
          <a:xfrm>
            <a:off x="1422399" y="1801581"/>
            <a:ext cx="2219331" cy="3795283"/>
            <a:chOff x="863600" y="2685991"/>
            <a:chExt cx="1676511" cy="2867005"/>
          </a:xfrm>
        </p:grpSpPr>
        <p:grpSp>
          <p:nvGrpSpPr>
            <p:cNvPr id="4" name="Group 3">
              <a:extLst>
                <a:ext uri="{FF2B5EF4-FFF2-40B4-BE49-F238E27FC236}">
                  <a16:creationId xmlns:a16="http://schemas.microsoft.com/office/drawing/2014/main" id="{5D92E347-3372-F95C-3FC8-D77681E01B8D}"/>
                </a:ext>
              </a:extLst>
            </p:cNvPr>
            <p:cNvGrpSpPr/>
            <p:nvPr/>
          </p:nvGrpSpPr>
          <p:grpSpPr>
            <a:xfrm>
              <a:off x="965200" y="3429000"/>
              <a:ext cx="1511300" cy="2123996"/>
              <a:chOff x="2013347" y="1776810"/>
              <a:chExt cx="2306524" cy="3241614"/>
            </a:xfrm>
            <a:solidFill>
              <a:schemeClr val="accent4"/>
            </a:solidFill>
          </p:grpSpPr>
          <p:grpSp>
            <p:nvGrpSpPr>
              <p:cNvPr id="6" name="Group 5">
                <a:extLst>
                  <a:ext uri="{FF2B5EF4-FFF2-40B4-BE49-F238E27FC236}">
                    <a16:creationId xmlns:a16="http://schemas.microsoft.com/office/drawing/2014/main" id="{F8DC17DE-76A6-21C2-C55F-790062C87271}"/>
                  </a:ext>
                </a:extLst>
              </p:cNvPr>
              <p:cNvGrpSpPr/>
              <p:nvPr/>
            </p:nvGrpSpPr>
            <p:grpSpPr>
              <a:xfrm>
                <a:off x="3594022" y="3229471"/>
                <a:ext cx="725849" cy="1788952"/>
                <a:chOff x="1047750" y="1929282"/>
                <a:chExt cx="679484" cy="1674679"/>
              </a:xfrm>
              <a:grpFill/>
            </p:grpSpPr>
            <p:sp>
              <p:nvSpPr>
                <p:cNvPr id="12" name="Round Same Side Corner Rectangle 46">
                  <a:extLst>
                    <a:ext uri="{FF2B5EF4-FFF2-40B4-BE49-F238E27FC236}">
                      <a16:creationId xmlns:a16="http://schemas.microsoft.com/office/drawing/2014/main" id="{529365A1-6FE2-7CBE-B001-23DA9E12EA97}"/>
                    </a:ext>
                  </a:extLst>
                </p:cNvPr>
                <p:cNvSpPr/>
                <p:nvPr/>
              </p:nvSpPr>
              <p:spPr>
                <a:xfrm>
                  <a:off x="1052733" y="2725467"/>
                  <a:ext cx="671847" cy="878494"/>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sp>
              <p:nvSpPr>
                <p:cNvPr id="13" name="Oval 12">
                  <a:extLst>
                    <a:ext uri="{FF2B5EF4-FFF2-40B4-BE49-F238E27FC236}">
                      <a16:creationId xmlns:a16="http://schemas.microsoft.com/office/drawing/2014/main" id="{47294BF6-51E9-50DC-9D45-63F7299179E5}"/>
                    </a:ext>
                  </a:extLst>
                </p:cNvPr>
                <p:cNvSpPr/>
                <p:nvPr/>
              </p:nvSpPr>
              <p:spPr>
                <a:xfrm>
                  <a:off x="1047750" y="1929282"/>
                  <a:ext cx="679484" cy="67948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b="1">
                    <a:solidFill>
                      <a:schemeClr val="bg1"/>
                    </a:solidFill>
                    <a:latin typeface="Arial" panose="020B0604020202020204" pitchFamily="34" charset="0"/>
                    <a:cs typeface="Arial" panose="020B0604020202020204" pitchFamily="34" charset="0"/>
                  </a:endParaRPr>
                </a:p>
              </p:txBody>
            </p:sp>
          </p:grpSp>
          <p:grpSp>
            <p:nvGrpSpPr>
              <p:cNvPr id="9" name="Group 8">
                <a:extLst>
                  <a:ext uri="{FF2B5EF4-FFF2-40B4-BE49-F238E27FC236}">
                    <a16:creationId xmlns:a16="http://schemas.microsoft.com/office/drawing/2014/main" id="{C5A73CD9-AB59-9CAD-A14B-309EEC3095C1}"/>
                  </a:ext>
                </a:extLst>
              </p:cNvPr>
              <p:cNvGrpSpPr/>
              <p:nvPr/>
            </p:nvGrpSpPr>
            <p:grpSpPr>
              <a:xfrm>
                <a:off x="2013347" y="1776810"/>
                <a:ext cx="888336" cy="3241614"/>
                <a:chOff x="1082512" y="1656618"/>
                <a:chExt cx="888336" cy="3241614"/>
              </a:xfrm>
              <a:grpFill/>
            </p:grpSpPr>
            <p:sp>
              <p:nvSpPr>
                <p:cNvPr id="10" name="Oval 9">
                  <a:extLst>
                    <a:ext uri="{FF2B5EF4-FFF2-40B4-BE49-F238E27FC236}">
                      <a16:creationId xmlns:a16="http://schemas.microsoft.com/office/drawing/2014/main" id="{D5B502CF-6B41-03E4-9703-849C1F899FC4}"/>
                    </a:ext>
                  </a:extLst>
                </p:cNvPr>
                <p:cNvSpPr/>
                <p:nvPr/>
              </p:nvSpPr>
              <p:spPr>
                <a:xfrm>
                  <a:off x="1082512" y="1656618"/>
                  <a:ext cx="888336" cy="888335"/>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b="1">
                    <a:solidFill>
                      <a:schemeClr val="bg1"/>
                    </a:solidFill>
                    <a:latin typeface="Arial" panose="020B0604020202020204" pitchFamily="34" charset="0"/>
                    <a:cs typeface="Arial" panose="020B0604020202020204" pitchFamily="34" charset="0"/>
                  </a:endParaRPr>
                </a:p>
              </p:txBody>
            </p:sp>
            <p:sp>
              <p:nvSpPr>
                <p:cNvPr id="11" name="Round Same Side Corner Rectangle 46">
                  <a:extLst>
                    <a:ext uri="{FF2B5EF4-FFF2-40B4-BE49-F238E27FC236}">
                      <a16:creationId xmlns:a16="http://schemas.microsoft.com/office/drawing/2014/main" id="{B8DFADD7-6225-9F18-F833-E23BA273DABE}"/>
                    </a:ext>
                  </a:extLst>
                </p:cNvPr>
                <p:cNvSpPr/>
                <p:nvPr/>
              </p:nvSpPr>
              <p:spPr>
                <a:xfrm>
                  <a:off x="1089026" y="2708811"/>
                  <a:ext cx="878351" cy="2189421"/>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latin typeface="Arial" panose="020B0604020202020204" pitchFamily="34" charset="0"/>
                    <a:cs typeface="Arial" panose="020B0604020202020204" pitchFamily="34" charset="0"/>
                  </a:endParaRPr>
                </a:p>
              </p:txBody>
            </p:sp>
          </p:grpSp>
        </p:grpSp>
        <p:sp>
          <p:nvSpPr>
            <p:cNvPr id="14" name="Speech Bubble: Rectangle with Corners Rounded 13">
              <a:extLst>
                <a:ext uri="{FF2B5EF4-FFF2-40B4-BE49-F238E27FC236}">
                  <a16:creationId xmlns:a16="http://schemas.microsoft.com/office/drawing/2014/main" id="{8AFFF5EF-FC19-BF56-2E76-D4CF590144C7}"/>
                </a:ext>
              </a:extLst>
            </p:cNvPr>
            <p:cNvSpPr/>
            <p:nvPr/>
          </p:nvSpPr>
          <p:spPr>
            <a:xfrm>
              <a:off x="863600" y="2685991"/>
              <a:ext cx="602820" cy="379154"/>
            </a:xfrm>
            <a:prstGeom prst="wedgeRoundRectCallout">
              <a:avLst>
                <a:gd name="adj1" fmla="val -8305"/>
                <a:gd name="adj2" fmla="val 78562"/>
                <a:gd name="adj3" fmla="val 16667"/>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s-ES_tradnl" sz="2400">
                <a:solidFill>
                  <a:schemeClr val="tx1"/>
                </a:solidFill>
                <a:latin typeface="Arial" panose="020B0604020202020204" pitchFamily="34" charset="0"/>
                <a:cs typeface="Arial" panose="020B0604020202020204" pitchFamily="34" charset="0"/>
              </a:endParaRPr>
            </a:p>
          </p:txBody>
        </p:sp>
        <p:sp>
          <p:nvSpPr>
            <p:cNvPr id="15" name="Speech Bubble: Rectangle with Corners Rounded 14">
              <a:extLst>
                <a:ext uri="{FF2B5EF4-FFF2-40B4-BE49-F238E27FC236}">
                  <a16:creationId xmlns:a16="http://schemas.microsoft.com/office/drawing/2014/main" id="{957B3C02-36D2-42EF-46D4-1D7B1947337E}"/>
                </a:ext>
              </a:extLst>
            </p:cNvPr>
            <p:cNvSpPr/>
            <p:nvPr/>
          </p:nvSpPr>
          <p:spPr>
            <a:xfrm>
              <a:off x="1937291" y="3672750"/>
              <a:ext cx="602820" cy="379154"/>
            </a:xfrm>
            <a:prstGeom prst="wedgeRoundRectCallout">
              <a:avLst>
                <a:gd name="adj1" fmla="val 19083"/>
                <a:gd name="adj2" fmla="val 81912"/>
                <a:gd name="adj3" fmla="val 16667"/>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s-ES_tradnl" sz="2400">
                <a:solidFill>
                  <a:schemeClr val="tx1"/>
                </a:solidFill>
                <a:latin typeface="Arial" panose="020B0604020202020204" pitchFamily="34" charset="0"/>
                <a:cs typeface="Arial" panose="020B0604020202020204" pitchFamily="34" charset="0"/>
              </a:endParaRPr>
            </a:p>
          </p:txBody>
        </p:sp>
      </p:grpSp>
      <p:sp>
        <p:nvSpPr>
          <p:cNvPr id="19" name="Isosceles Triangle 18">
            <a:extLst>
              <a:ext uri="{FF2B5EF4-FFF2-40B4-BE49-F238E27FC236}">
                <a16:creationId xmlns:a16="http://schemas.microsoft.com/office/drawing/2014/main" id="{A5C224C5-5BBF-300D-F165-660C7A3FBD73}"/>
              </a:ext>
            </a:extLst>
          </p:cNvPr>
          <p:cNvSpPr/>
          <p:nvPr/>
        </p:nvSpPr>
        <p:spPr>
          <a:xfrm rot="5400000">
            <a:off x="3411200" y="2863300"/>
            <a:ext cx="2383462" cy="379154"/>
          </a:xfrm>
          <a:prstGeom prst="triangle">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spTree>
    <p:extLst>
      <p:ext uri="{BB962C8B-B14F-4D97-AF65-F5344CB8AC3E}">
        <p14:creationId xmlns:p14="http://schemas.microsoft.com/office/powerpoint/2010/main" val="4268384246"/>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F80635-D27B-8B01-4B26-979110C77C3C}"/>
              </a:ext>
            </a:extLst>
          </p:cNvPr>
          <p:cNvSpPr>
            <a:spLocks noGrp="1"/>
          </p:cNvSpPr>
          <p:nvPr>
            <p:ph type="title"/>
          </p:nvPr>
        </p:nvSpPr>
        <p:spPr/>
        <p:txBody>
          <a:bodyPr/>
          <a:lstStyle/>
          <a:p>
            <a:r>
              <a:rPr lang="es-ES_tradnl" dirty="0">
                <a:latin typeface="Arial" panose="020B0604020202020204" pitchFamily="34" charset="0"/>
                <a:cs typeface="Arial" panose="020B0604020202020204" pitchFamily="34" charset="0"/>
              </a:rPr>
              <a:t>Temas y preguntas</a:t>
            </a:r>
          </a:p>
        </p:txBody>
      </p:sp>
      <p:grpSp>
        <p:nvGrpSpPr>
          <p:cNvPr id="26" name="Group 25">
            <a:extLst>
              <a:ext uri="{FF2B5EF4-FFF2-40B4-BE49-F238E27FC236}">
                <a16:creationId xmlns:a16="http://schemas.microsoft.com/office/drawing/2014/main" id="{17729794-094D-656E-4920-F9A8D5E56135}"/>
              </a:ext>
            </a:extLst>
          </p:cNvPr>
          <p:cNvGrpSpPr/>
          <p:nvPr/>
        </p:nvGrpSpPr>
        <p:grpSpPr>
          <a:xfrm>
            <a:off x="7571965" y="4145154"/>
            <a:ext cx="576443" cy="1420719"/>
            <a:chOff x="1047750" y="1929282"/>
            <a:chExt cx="679484" cy="1674679"/>
          </a:xfrm>
          <a:solidFill>
            <a:schemeClr val="accent4"/>
          </a:solidFill>
        </p:grpSpPr>
        <p:sp>
          <p:nvSpPr>
            <p:cNvPr id="30" name="Round Same Side Corner Rectangle 46">
              <a:extLst>
                <a:ext uri="{FF2B5EF4-FFF2-40B4-BE49-F238E27FC236}">
                  <a16:creationId xmlns:a16="http://schemas.microsoft.com/office/drawing/2014/main" id="{11ECA8D8-0CF7-0854-DE40-082536409ECB}"/>
                </a:ext>
              </a:extLst>
            </p:cNvPr>
            <p:cNvSpPr/>
            <p:nvPr/>
          </p:nvSpPr>
          <p:spPr>
            <a:xfrm>
              <a:off x="1052733" y="2725467"/>
              <a:ext cx="671847" cy="878494"/>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sp>
          <p:nvSpPr>
            <p:cNvPr id="31" name="Oval 30">
              <a:extLst>
                <a:ext uri="{FF2B5EF4-FFF2-40B4-BE49-F238E27FC236}">
                  <a16:creationId xmlns:a16="http://schemas.microsoft.com/office/drawing/2014/main" id="{EF0C80A8-0BCE-FD4F-B881-E4E1BACAF400}"/>
                </a:ext>
              </a:extLst>
            </p:cNvPr>
            <p:cNvSpPr/>
            <p:nvPr/>
          </p:nvSpPr>
          <p:spPr>
            <a:xfrm>
              <a:off x="1047750" y="1929282"/>
              <a:ext cx="679484" cy="679484"/>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grpSp>
      <p:grpSp>
        <p:nvGrpSpPr>
          <p:cNvPr id="27" name="Group 26">
            <a:extLst>
              <a:ext uri="{FF2B5EF4-FFF2-40B4-BE49-F238E27FC236}">
                <a16:creationId xmlns:a16="http://schemas.microsoft.com/office/drawing/2014/main" id="{A9071281-437F-B2F8-7DC0-C0FEB27CA9D6}"/>
              </a:ext>
            </a:extLst>
          </p:cNvPr>
          <p:cNvGrpSpPr/>
          <p:nvPr/>
        </p:nvGrpSpPr>
        <p:grpSpPr>
          <a:xfrm>
            <a:off x="6316650" y="3113630"/>
            <a:ext cx="705484" cy="2452243"/>
            <a:chOff x="1082512" y="1656618"/>
            <a:chExt cx="888336" cy="3087834"/>
          </a:xfrm>
          <a:solidFill>
            <a:schemeClr val="accent4"/>
          </a:solidFill>
        </p:grpSpPr>
        <p:sp>
          <p:nvSpPr>
            <p:cNvPr id="28" name="Oval 27">
              <a:extLst>
                <a:ext uri="{FF2B5EF4-FFF2-40B4-BE49-F238E27FC236}">
                  <a16:creationId xmlns:a16="http://schemas.microsoft.com/office/drawing/2014/main" id="{1689828A-4CB6-71C9-9777-E953225CBC6E}"/>
                </a:ext>
              </a:extLst>
            </p:cNvPr>
            <p:cNvSpPr/>
            <p:nvPr/>
          </p:nvSpPr>
          <p:spPr>
            <a:xfrm>
              <a:off x="1082512" y="1656618"/>
              <a:ext cx="888336" cy="888335"/>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b="1" dirty="0">
                <a:solidFill>
                  <a:schemeClr val="bg1"/>
                </a:solidFill>
                <a:latin typeface="Arial" panose="020B0604020202020204" pitchFamily="34" charset="0"/>
                <a:cs typeface="Arial" panose="020B0604020202020204" pitchFamily="34" charset="0"/>
              </a:endParaRPr>
            </a:p>
          </p:txBody>
        </p:sp>
        <p:sp>
          <p:nvSpPr>
            <p:cNvPr id="29" name="Round Same Side Corner Rectangle 46">
              <a:extLst>
                <a:ext uri="{FF2B5EF4-FFF2-40B4-BE49-F238E27FC236}">
                  <a16:creationId xmlns:a16="http://schemas.microsoft.com/office/drawing/2014/main" id="{7B7589ED-6F00-575E-2846-1D70FC6D1217}"/>
                </a:ext>
              </a:extLst>
            </p:cNvPr>
            <p:cNvSpPr/>
            <p:nvPr/>
          </p:nvSpPr>
          <p:spPr>
            <a:xfrm>
              <a:off x="1089026" y="2708811"/>
              <a:ext cx="878351" cy="2035641"/>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latin typeface="Arial" panose="020B0604020202020204" pitchFamily="34" charset="0"/>
                <a:cs typeface="Arial" panose="020B0604020202020204" pitchFamily="34" charset="0"/>
              </a:endParaRPr>
            </a:p>
          </p:txBody>
        </p:sp>
      </p:grpSp>
      <p:sp>
        <p:nvSpPr>
          <p:cNvPr id="24" name="Speech Bubble: Rectangle with Corners Rounded 23">
            <a:extLst>
              <a:ext uri="{FF2B5EF4-FFF2-40B4-BE49-F238E27FC236}">
                <a16:creationId xmlns:a16="http://schemas.microsoft.com/office/drawing/2014/main" id="{E5AA5640-14D3-393D-2106-25278E7ED19F}"/>
              </a:ext>
            </a:extLst>
          </p:cNvPr>
          <p:cNvSpPr/>
          <p:nvPr/>
        </p:nvSpPr>
        <p:spPr>
          <a:xfrm>
            <a:off x="6193507" y="2213073"/>
            <a:ext cx="730643" cy="459550"/>
          </a:xfrm>
          <a:prstGeom prst="wedgeRoundRectCallout">
            <a:avLst>
              <a:gd name="adj1" fmla="val -8305"/>
              <a:gd name="adj2" fmla="val 78562"/>
              <a:gd name="adj3" fmla="val 16667"/>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BE" sz="2400" dirty="0">
              <a:solidFill>
                <a:schemeClr val="tx1"/>
              </a:solidFill>
              <a:latin typeface="Arial" panose="020B0604020202020204" pitchFamily="34" charset="0"/>
              <a:cs typeface="Arial" panose="020B0604020202020204" pitchFamily="34" charset="0"/>
            </a:endParaRPr>
          </a:p>
        </p:txBody>
      </p:sp>
      <p:sp>
        <p:nvSpPr>
          <p:cNvPr id="25" name="Speech Bubble: Rectangle with Corners Rounded 24">
            <a:extLst>
              <a:ext uri="{FF2B5EF4-FFF2-40B4-BE49-F238E27FC236}">
                <a16:creationId xmlns:a16="http://schemas.microsoft.com/office/drawing/2014/main" id="{52AD4412-F846-60CB-6E47-D1072BC305B0}"/>
              </a:ext>
            </a:extLst>
          </p:cNvPr>
          <p:cNvSpPr/>
          <p:nvPr/>
        </p:nvSpPr>
        <p:spPr>
          <a:xfrm>
            <a:off x="7494864" y="3286939"/>
            <a:ext cx="730643" cy="459550"/>
          </a:xfrm>
          <a:prstGeom prst="wedgeRoundRectCallout">
            <a:avLst>
              <a:gd name="adj1" fmla="val 19083"/>
              <a:gd name="adj2" fmla="val 81912"/>
              <a:gd name="adj3" fmla="val 16667"/>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endParaRPr lang="en-BE" sz="2400" dirty="0">
              <a:solidFill>
                <a:schemeClr val="tx1"/>
              </a:solidFill>
              <a:latin typeface="Arial" panose="020B0604020202020204" pitchFamily="34" charset="0"/>
              <a:cs typeface="Arial" panose="020B0604020202020204" pitchFamily="34" charset="0"/>
            </a:endParaRPr>
          </a:p>
        </p:txBody>
      </p:sp>
      <p:grpSp>
        <p:nvGrpSpPr>
          <p:cNvPr id="43" name="Group 42">
            <a:extLst>
              <a:ext uri="{FF2B5EF4-FFF2-40B4-BE49-F238E27FC236}">
                <a16:creationId xmlns:a16="http://schemas.microsoft.com/office/drawing/2014/main" id="{A178B0DC-3707-44DA-750B-F4DA22147D86}"/>
              </a:ext>
            </a:extLst>
          </p:cNvPr>
          <p:cNvGrpSpPr/>
          <p:nvPr/>
        </p:nvGrpSpPr>
        <p:grpSpPr>
          <a:xfrm flipH="1">
            <a:off x="3991338" y="3286939"/>
            <a:ext cx="1175399" cy="2310366"/>
            <a:chOff x="5157952" y="1330093"/>
            <a:chExt cx="556221" cy="1090296"/>
          </a:xfrm>
          <a:solidFill>
            <a:schemeClr val="accent4"/>
          </a:solidFill>
        </p:grpSpPr>
        <p:grpSp>
          <p:nvGrpSpPr>
            <p:cNvPr id="44" name="Group 43">
              <a:extLst>
                <a:ext uri="{FF2B5EF4-FFF2-40B4-BE49-F238E27FC236}">
                  <a16:creationId xmlns:a16="http://schemas.microsoft.com/office/drawing/2014/main" id="{6F522E01-3370-56E4-EC71-C75DB82A2BCB}"/>
                </a:ext>
              </a:extLst>
            </p:cNvPr>
            <p:cNvGrpSpPr/>
            <p:nvPr/>
          </p:nvGrpSpPr>
          <p:grpSpPr>
            <a:xfrm>
              <a:off x="5157952" y="1808115"/>
              <a:ext cx="241654" cy="277569"/>
              <a:chOff x="2968390" y="1782471"/>
              <a:chExt cx="241654" cy="277569"/>
            </a:xfrm>
            <a:grpFill/>
          </p:grpSpPr>
          <p:sp>
            <p:nvSpPr>
              <p:cNvPr id="52" name="Round Same Side Corner Rectangle 25">
                <a:extLst>
                  <a:ext uri="{FF2B5EF4-FFF2-40B4-BE49-F238E27FC236}">
                    <a16:creationId xmlns:a16="http://schemas.microsoft.com/office/drawing/2014/main" id="{1A58443D-0C40-65AF-A18D-9B7ECBB7E3E3}"/>
                  </a:ext>
                </a:extLst>
              </p:cNvPr>
              <p:cNvSpPr/>
              <p:nvPr/>
            </p:nvSpPr>
            <p:spPr>
              <a:xfrm rot="12859561">
                <a:off x="3108478" y="1782471"/>
                <a:ext cx="101566" cy="245105"/>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53" name="Round Same Side Corner Rectangle 26">
                <a:extLst>
                  <a:ext uri="{FF2B5EF4-FFF2-40B4-BE49-F238E27FC236}">
                    <a16:creationId xmlns:a16="http://schemas.microsoft.com/office/drawing/2014/main" id="{D049F9D3-69F7-DF02-6414-8AC6E6AB118D}"/>
                  </a:ext>
                </a:extLst>
              </p:cNvPr>
              <p:cNvSpPr/>
              <p:nvPr/>
            </p:nvSpPr>
            <p:spPr>
              <a:xfrm rot="14101202">
                <a:off x="3000569" y="1926295"/>
                <a:ext cx="101566" cy="165924"/>
              </a:xfrm>
              <a:prstGeom prst="round2SameRect">
                <a:avLst>
                  <a:gd name="adj1" fmla="val 493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grpSp>
        <p:grpSp>
          <p:nvGrpSpPr>
            <p:cNvPr id="48" name="Group 47">
              <a:extLst>
                <a:ext uri="{FF2B5EF4-FFF2-40B4-BE49-F238E27FC236}">
                  <a16:creationId xmlns:a16="http://schemas.microsoft.com/office/drawing/2014/main" id="{69052D6B-2141-014D-0BE4-5044751045F5}"/>
                </a:ext>
              </a:extLst>
            </p:cNvPr>
            <p:cNvGrpSpPr/>
            <p:nvPr/>
          </p:nvGrpSpPr>
          <p:grpSpPr>
            <a:xfrm>
              <a:off x="5274909" y="1330093"/>
              <a:ext cx="439264" cy="1090296"/>
              <a:chOff x="4152776" y="1302447"/>
              <a:chExt cx="365595" cy="907443"/>
            </a:xfrm>
            <a:grpFill/>
          </p:grpSpPr>
          <p:sp>
            <p:nvSpPr>
              <p:cNvPr id="49" name="Flowchart: Manual Operation 48">
                <a:extLst>
                  <a:ext uri="{FF2B5EF4-FFF2-40B4-BE49-F238E27FC236}">
                    <a16:creationId xmlns:a16="http://schemas.microsoft.com/office/drawing/2014/main" id="{88473570-B160-C644-9A60-BCB795A43BDF}"/>
                  </a:ext>
                </a:extLst>
              </p:cNvPr>
              <p:cNvSpPr/>
              <p:nvPr/>
            </p:nvSpPr>
            <p:spPr>
              <a:xfrm rot="10800000">
                <a:off x="4152776" y="1702969"/>
                <a:ext cx="365595" cy="506921"/>
              </a:xfrm>
              <a:prstGeom prst="flowChartManualOperation">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50" name="Round Same Side Corner Rectangle 23">
                <a:extLst>
                  <a:ext uri="{FF2B5EF4-FFF2-40B4-BE49-F238E27FC236}">
                    <a16:creationId xmlns:a16="http://schemas.microsoft.com/office/drawing/2014/main" id="{75B1B1E5-6A2F-C984-9787-7482B9BC2097}"/>
                  </a:ext>
                </a:extLst>
              </p:cNvPr>
              <p:cNvSpPr/>
              <p:nvPr/>
            </p:nvSpPr>
            <p:spPr>
              <a:xfrm>
                <a:off x="4202705" y="1618460"/>
                <a:ext cx="266665" cy="584840"/>
              </a:xfrm>
              <a:prstGeom prst="round2SameRect">
                <a:avLst>
                  <a:gd name="adj1" fmla="val 50000"/>
                  <a:gd name="adj2" fmla="val 0"/>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sp>
            <p:nvSpPr>
              <p:cNvPr id="51" name="Oval 50">
                <a:extLst>
                  <a:ext uri="{FF2B5EF4-FFF2-40B4-BE49-F238E27FC236}">
                    <a16:creationId xmlns:a16="http://schemas.microsoft.com/office/drawing/2014/main" id="{3D023100-EF0F-54A0-1310-05EA35567FCC}"/>
                  </a:ext>
                </a:extLst>
              </p:cNvPr>
              <p:cNvSpPr/>
              <p:nvPr/>
            </p:nvSpPr>
            <p:spPr>
              <a:xfrm>
                <a:off x="4200727" y="1302447"/>
                <a:ext cx="269696" cy="269696"/>
              </a:xfrm>
              <a:prstGeom prst="ellipse">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a:p>
            </p:txBody>
          </p:sp>
        </p:grpSp>
      </p:grpSp>
      <p:sp>
        <p:nvSpPr>
          <p:cNvPr id="54" name="Speech Bubble: Rectangle with Corners Rounded 53">
            <a:extLst>
              <a:ext uri="{FF2B5EF4-FFF2-40B4-BE49-F238E27FC236}">
                <a16:creationId xmlns:a16="http://schemas.microsoft.com/office/drawing/2014/main" id="{265FA2C0-EA42-BB06-86C2-DFFB22593695}"/>
              </a:ext>
            </a:extLst>
          </p:cNvPr>
          <p:cNvSpPr/>
          <p:nvPr/>
        </p:nvSpPr>
        <p:spPr>
          <a:xfrm>
            <a:off x="4407586" y="2428980"/>
            <a:ext cx="730643" cy="459550"/>
          </a:xfrm>
          <a:prstGeom prst="wedgeRoundRectCallout">
            <a:avLst>
              <a:gd name="adj1" fmla="val 19083"/>
              <a:gd name="adj2" fmla="val 81912"/>
              <a:gd name="adj3" fmla="val 16667"/>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CA" sz="2400" b="1" dirty="0">
                <a:solidFill>
                  <a:schemeClr val="bg1"/>
                </a:solidFill>
                <a:latin typeface="Arial" panose="020B0604020202020204" pitchFamily="34" charset="0"/>
                <a:cs typeface="Arial" panose="020B0604020202020204" pitchFamily="34" charset="0"/>
              </a:rPr>
              <a:t>?</a:t>
            </a:r>
            <a:endParaRPr lang="en-BE" sz="2400" b="1" dirty="0">
              <a:solidFill>
                <a:schemeClr val="bg1"/>
              </a:solidFill>
              <a:latin typeface="Arial" panose="020B0604020202020204" pitchFamily="34" charset="0"/>
              <a:cs typeface="Arial" panose="020B0604020202020204" pitchFamily="34" charset="0"/>
            </a:endParaRPr>
          </a:p>
        </p:txBody>
      </p:sp>
      <p:sp>
        <p:nvSpPr>
          <p:cNvPr id="55" name="Speech Bubble: Rectangle with Corners Rounded 54">
            <a:extLst>
              <a:ext uri="{FF2B5EF4-FFF2-40B4-BE49-F238E27FC236}">
                <a16:creationId xmlns:a16="http://schemas.microsoft.com/office/drawing/2014/main" id="{9612D849-A772-6A45-831E-28BA093ECA38}"/>
              </a:ext>
            </a:extLst>
          </p:cNvPr>
          <p:cNvSpPr/>
          <p:nvPr/>
        </p:nvSpPr>
        <p:spPr>
          <a:xfrm>
            <a:off x="3509355" y="2583503"/>
            <a:ext cx="730643" cy="459550"/>
          </a:xfrm>
          <a:prstGeom prst="wedgeRoundRectCallout">
            <a:avLst>
              <a:gd name="adj1" fmla="val -3514"/>
              <a:gd name="adj2" fmla="val 73621"/>
              <a:gd name="adj3" fmla="val 16667"/>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CA" sz="2400" b="1" dirty="0">
                <a:solidFill>
                  <a:schemeClr val="bg1"/>
                </a:solidFill>
                <a:latin typeface="Arial" panose="020B0604020202020204" pitchFamily="34" charset="0"/>
                <a:cs typeface="Arial" panose="020B0604020202020204" pitchFamily="34" charset="0"/>
              </a:rPr>
              <a:t>?</a:t>
            </a:r>
            <a:endParaRPr lang="en-BE" sz="2400" b="1" dirty="0">
              <a:solidFill>
                <a:schemeClr val="bg1"/>
              </a:solidFill>
              <a:latin typeface="Arial" panose="020B0604020202020204" pitchFamily="34" charset="0"/>
              <a:cs typeface="Arial" panose="020B0604020202020204" pitchFamily="34" charset="0"/>
            </a:endParaRPr>
          </a:p>
        </p:txBody>
      </p:sp>
      <p:sp>
        <p:nvSpPr>
          <p:cNvPr id="56" name="Speech Bubble: Rectangle with Corners Rounded 55">
            <a:extLst>
              <a:ext uri="{FF2B5EF4-FFF2-40B4-BE49-F238E27FC236}">
                <a16:creationId xmlns:a16="http://schemas.microsoft.com/office/drawing/2014/main" id="{30C4CFF5-7FD4-DD2F-687A-9592D29471DF}"/>
              </a:ext>
            </a:extLst>
          </p:cNvPr>
          <p:cNvSpPr/>
          <p:nvPr/>
        </p:nvSpPr>
        <p:spPr>
          <a:xfrm>
            <a:off x="3864380" y="1847487"/>
            <a:ext cx="730643" cy="459550"/>
          </a:xfrm>
          <a:prstGeom prst="wedgeRoundRectCallout">
            <a:avLst>
              <a:gd name="adj1" fmla="val -3514"/>
              <a:gd name="adj2" fmla="val 73621"/>
              <a:gd name="adj3" fmla="val 16667"/>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CA" sz="2400" b="1" dirty="0">
                <a:solidFill>
                  <a:schemeClr val="bg1"/>
                </a:solidFill>
                <a:latin typeface="Arial" panose="020B0604020202020204" pitchFamily="34" charset="0"/>
                <a:cs typeface="Arial" panose="020B0604020202020204" pitchFamily="34" charset="0"/>
              </a:rPr>
              <a:t>?</a:t>
            </a:r>
            <a:endParaRPr lang="en-BE" sz="2400" b="1" dirty="0">
              <a:solidFill>
                <a:schemeClr val="bg1"/>
              </a:solidFill>
              <a:latin typeface="Arial" panose="020B0604020202020204" pitchFamily="34" charset="0"/>
              <a:cs typeface="Arial" panose="020B0604020202020204" pitchFamily="34" charset="0"/>
            </a:endParaRPr>
          </a:p>
        </p:txBody>
      </p:sp>
      <p:grpSp>
        <p:nvGrpSpPr>
          <p:cNvPr id="3" name="Group 2">
            <a:extLst>
              <a:ext uri="{FF2B5EF4-FFF2-40B4-BE49-F238E27FC236}">
                <a16:creationId xmlns:a16="http://schemas.microsoft.com/office/drawing/2014/main" id="{3AD8E910-6348-3537-BBA2-4DE98D3AEF02}"/>
              </a:ext>
            </a:extLst>
          </p:cNvPr>
          <p:cNvGrpSpPr/>
          <p:nvPr/>
        </p:nvGrpSpPr>
        <p:grpSpPr>
          <a:xfrm>
            <a:off x="10288771" y="303551"/>
            <a:ext cx="1587872" cy="1368854"/>
            <a:chOff x="10288771" y="303551"/>
            <a:chExt cx="1587872" cy="1368854"/>
          </a:xfrm>
        </p:grpSpPr>
        <p:sp>
          <p:nvSpPr>
            <p:cNvPr id="4" name="Google Shape;501;p15">
              <a:extLst>
                <a:ext uri="{FF2B5EF4-FFF2-40B4-BE49-F238E27FC236}">
                  <a16:creationId xmlns:a16="http://schemas.microsoft.com/office/drawing/2014/main" id="{A430ACB4-EFE6-E32B-212C-89842A1F5AB5}"/>
                </a:ext>
              </a:extLst>
            </p:cNvPr>
            <p:cNvSpPr/>
            <p:nvPr/>
          </p:nvSpPr>
          <p:spPr>
            <a:xfrm rot="1782986">
              <a:off x="10288771" y="303551"/>
              <a:ext cx="1587872" cy="1368854"/>
            </a:xfrm>
            <a:prstGeom prst="hexagon">
              <a:avLst>
                <a:gd name="adj" fmla="val 28965"/>
                <a:gd name="vf" fmla="val 115470"/>
              </a:avLst>
            </a:prstGeom>
            <a:solidFill>
              <a:schemeClr val="lt1"/>
            </a:solidFill>
            <a:ln w="12700" cap="flat" cmpd="sng">
              <a:solidFill>
                <a:srgbClr val="9BD3F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grpSp>
          <p:nvGrpSpPr>
            <p:cNvPr id="5" name="Google Shape;502;p15">
              <a:extLst>
                <a:ext uri="{FF2B5EF4-FFF2-40B4-BE49-F238E27FC236}">
                  <a16:creationId xmlns:a16="http://schemas.microsoft.com/office/drawing/2014/main" id="{D33CE372-9CA3-F243-28A1-D63A60C79DC5}"/>
                </a:ext>
              </a:extLst>
            </p:cNvPr>
            <p:cNvGrpSpPr/>
            <p:nvPr/>
          </p:nvGrpSpPr>
          <p:grpSpPr>
            <a:xfrm>
              <a:off x="10681558" y="728782"/>
              <a:ext cx="562136" cy="634675"/>
              <a:chOff x="760175" y="830142"/>
              <a:chExt cx="867619" cy="979579"/>
            </a:xfrm>
          </p:grpSpPr>
          <p:sp>
            <p:nvSpPr>
              <p:cNvPr id="9" name="Google Shape;503;p15">
                <a:extLst>
                  <a:ext uri="{FF2B5EF4-FFF2-40B4-BE49-F238E27FC236}">
                    <a16:creationId xmlns:a16="http://schemas.microsoft.com/office/drawing/2014/main" id="{6BF38CEE-E400-998B-67E4-79D57E8904B2}"/>
                  </a:ext>
                </a:extLst>
              </p:cNvPr>
              <p:cNvSpPr/>
              <p:nvPr/>
            </p:nvSpPr>
            <p:spPr>
              <a:xfrm>
                <a:off x="864636" y="830142"/>
                <a:ext cx="763158" cy="979577"/>
              </a:xfrm>
              <a:prstGeom prst="rect">
                <a:avLst/>
              </a:prstGeom>
              <a:solidFill>
                <a:schemeClr val="accent4"/>
              </a:solidFill>
              <a:ln>
                <a:noFill/>
              </a:ln>
            </p:spPr>
            <p:txBody>
              <a:bodyPr spcFirstLastPara="1" wrap="none" lIns="91425" tIns="45700" rIns="91425" bIns="45700" anchor="ctr" anchorCtr="0">
                <a:noAutofit/>
              </a:bodyPr>
              <a:lstStyle/>
              <a:p>
                <a:pPr marL="0" marR="0" lvl="0" indent="0" algn="ctr" rtl="0">
                  <a:spcBef>
                    <a:spcPts val="0"/>
                  </a:spcBef>
                  <a:spcAft>
                    <a:spcPts val="0"/>
                  </a:spcAft>
                  <a:buNone/>
                </a:pPr>
                <a:r>
                  <a:rPr lang="en-GB" sz="1600" b="1" dirty="0">
                    <a:solidFill>
                      <a:schemeClr val="lt1"/>
                    </a:solidFill>
                    <a:latin typeface="Arial" panose="020B0604020202020204" pitchFamily="34" charset="0"/>
                    <a:ea typeface="Calibri"/>
                    <a:cs typeface="Arial" panose="020B0604020202020204" pitchFamily="34" charset="0"/>
                    <a:sym typeface="Calibri"/>
                  </a:rPr>
                  <a:t>194</a:t>
                </a:r>
                <a:endParaRPr dirty="0">
                  <a:latin typeface="Arial" panose="020B0604020202020204" pitchFamily="34" charset="0"/>
                  <a:cs typeface="Arial" panose="020B0604020202020204" pitchFamily="34" charset="0"/>
                </a:endParaRPr>
              </a:p>
            </p:txBody>
          </p:sp>
          <p:sp>
            <p:nvSpPr>
              <p:cNvPr id="10" name="Google Shape;504;p15">
                <a:extLst>
                  <a:ext uri="{FF2B5EF4-FFF2-40B4-BE49-F238E27FC236}">
                    <a16:creationId xmlns:a16="http://schemas.microsoft.com/office/drawing/2014/main" id="{6C6B16EE-21A7-E590-A211-0A83ADD815F3}"/>
                  </a:ext>
                </a:extLst>
              </p:cNvPr>
              <p:cNvSpPr/>
              <p:nvPr/>
            </p:nvSpPr>
            <p:spPr>
              <a:xfrm>
                <a:off x="760175" y="830144"/>
                <a:ext cx="149292" cy="979577"/>
              </a:xfrm>
              <a:prstGeom prst="rect">
                <a:avLst/>
              </a:prstGeom>
              <a:solidFill>
                <a:srgbClr val="15699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grpSp>
        <p:grpSp>
          <p:nvGrpSpPr>
            <p:cNvPr id="6" name="Google Shape;505;p15">
              <a:extLst>
                <a:ext uri="{FF2B5EF4-FFF2-40B4-BE49-F238E27FC236}">
                  <a16:creationId xmlns:a16="http://schemas.microsoft.com/office/drawing/2014/main" id="{EC203E06-161C-A074-9FC1-212078289D7E}"/>
                </a:ext>
              </a:extLst>
            </p:cNvPr>
            <p:cNvGrpSpPr/>
            <p:nvPr/>
          </p:nvGrpSpPr>
          <p:grpSpPr>
            <a:xfrm>
              <a:off x="11353800" y="728782"/>
              <a:ext cx="182192" cy="634674"/>
              <a:chOff x="2121762" y="2323619"/>
              <a:chExt cx="200378" cy="825210"/>
            </a:xfrm>
          </p:grpSpPr>
          <p:sp>
            <p:nvSpPr>
              <p:cNvPr id="7" name="Google Shape;506;p15">
                <a:extLst>
                  <a:ext uri="{FF2B5EF4-FFF2-40B4-BE49-F238E27FC236}">
                    <a16:creationId xmlns:a16="http://schemas.microsoft.com/office/drawing/2014/main" id="{573FB37A-89E8-E408-B712-62678A777DFA}"/>
                  </a:ext>
                </a:extLst>
              </p:cNvPr>
              <p:cNvSpPr/>
              <p:nvPr/>
            </p:nvSpPr>
            <p:spPr>
              <a:xfrm>
                <a:off x="2121763" y="2323619"/>
                <a:ext cx="200377" cy="172739"/>
              </a:xfrm>
              <a:prstGeom prst="triangle">
                <a:avLst>
                  <a:gd name="adj" fmla="val 50000"/>
                </a:avLst>
              </a:prstGeom>
              <a:solidFill>
                <a:srgbClr val="15699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sp>
            <p:nvSpPr>
              <p:cNvPr id="8" name="Google Shape;507;p15">
                <a:extLst>
                  <a:ext uri="{FF2B5EF4-FFF2-40B4-BE49-F238E27FC236}">
                    <a16:creationId xmlns:a16="http://schemas.microsoft.com/office/drawing/2014/main" id="{E298E0DB-E4EB-F775-7EF1-6F590AF51311}"/>
                  </a:ext>
                </a:extLst>
              </p:cNvPr>
              <p:cNvSpPr/>
              <p:nvPr/>
            </p:nvSpPr>
            <p:spPr>
              <a:xfrm>
                <a:off x="2121762" y="2496169"/>
                <a:ext cx="200377" cy="652660"/>
              </a:xfrm>
              <a:prstGeom prst="rect">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grpSp>
      </p:grpSp>
    </p:spTree>
    <p:extLst>
      <p:ext uri="{BB962C8B-B14F-4D97-AF65-F5344CB8AC3E}">
        <p14:creationId xmlns:p14="http://schemas.microsoft.com/office/powerpoint/2010/main" val="356561479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FF87AE-2125-1495-8539-CEB5A7840C2B}"/>
              </a:ext>
            </a:extLst>
          </p:cNvPr>
          <p:cNvSpPr>
            <a:spLocks noGrp="1"/>
          </p:cNvSpPr>
          <p:nvPr>
            <p:ph type="title"/>
          </p:nvPr>
        </p:nvSpPr>
        <p:spPr/>
        <p:txBody>
          <a:bodyPr>
            <a:normAutofit/>
          </a:bodyPr>
          <a:lstStyle/>
          <a:p>
            <a:r>
              <a:rPr lang="es-ES_tradnl" sz="2800" dirty="0"/>
              <a:t>Revisión de las encuestas (formularios) de opinión</a:t>
            </a:r>
          </a:p>
        </p:txBody>
      </p:sp>
      <p:grpSp>
        <p:nvGrpSpPr>
          <p:cNvPr id="3" name="Google Shape;634;p25">
            <a:extLst>
              <a:ext uri="{FF2B5EF4-FFF2-40B4-BE49-F238E27FC236}">
                <a16:creationId xmlns:a16="http://schemas.microsoft.com/office/drawing/2014/main" id="{F15DF7EA-603E-A88B-8A47-6AC8AB00B5C2}"/>
              </a:ext>
            </a:extLst>
          </p:cNvPr>
          <p:cNvGrpSpPr/>
          <p:nvPr/>
        </p:nvGrpSpPr>
        <p:grpSpPr>
          <a:xfrm>
            <a:off x="4332409" y="2222720"/>
            <a:ext cx="3527181" cy="3289080"/>
            <a:chOff x="1574957" y="2192954"/>
            <a:chExt cx="2894383" cy="2588416"/>
          </a:xfrm>
        </p:grpSpPr>
        <p:grpSp>
          <p:nvGrpSpPr>
            <p:cNvPr id="4" name="Google Shape;635;p25">
              <a:extLst>
                <a:ext uri="{FF2B5EF4-FFF2-40B4-BE49-F238E27FC236}">
                  <a16:creationId xmlns:a16="http://schemas.microsoft.com/office/drawing/2014/main" id="{ECE4482E-91AD-F0EB-40F1-C66156EB6EDA}"/>
                </a:ext>
              </a:extLst>
            </p:cNvPr>
            <p:cNvGrpSpPr/>
            <p:nvPr/>
          </p:nvGrpSpPr>
          <p:grpSpPr>
            <a:xfrm>
              <a:off x="1574957" y="2192954"/>
              <a:ext cx="2894383" cy="2588416"/>
              <a:chOff x="1330362" y="2812046"/>
              <a:chExt cx="2205152" cy="1972046"/>
            </a:xfrm>
          </p:grpSpPr>
          <p:sp>
            <p:nvSpPr>
              <p:cNvPr id="8" name="Google Shape;636;p25">
                <a:extLst>
                  <a:ext uri="{FF2B5EF4-FFF2-40B4-BE49-F238E27FC236}">
                    <a16:creationId xmlns:a16="http://schemas.microsoft.com/office/drawing/2014/main" id="{486F9458-D77F-B678-3C0A-0DBE638AF00F}"/>
                  </a:ext>
                </a:extLst>
              </p:cNvPr>
              <p:cNvSpPr/>
              <p:nvPr/>
            </p:nvSpPr>
            <p:spPr>
              <a:xfrm rot="-621676">
                <a:off x="1459832" y="2999874"/>
                <a:ext cx="1283368" cy="1556084"/>
              </a:xfrm>
              <a:prstGeom prst="snip1Rect">
                <a:avLst>
                  <a:gd name="adj" fmla="val 16667"/>
                </a:avLst>
              </a:prstGeom>
              <a:solidFill>
                <a:schemeClr val="accent4"/>
              </a:solidFill>
              <a:ln w="762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9" name="Google Shape;637;p25">
                <a:extLst>
                  <a:ext uri="{FF2B5EF4-FFF2-40B4-BE49-F238E27FC236}">
                    <a16:creationId xmlns:a16="http://schemas.microsoft.com/office/drawing/2014/main" id="{62841D9A-3B24-F928-467A-F85E05C481CA}"/>
                  </a:ext>
                </a:extLst>
              </p:cNvPr>
              <p:cNvSpPr/>
              <p:nvPr/>
            </p:nvSpPr>
            <p:spPr>
              <a:xfrm>
                <a:off x="1871174" y="2812046"/>
                <a:ext cx="1283368" cy="1556084"/>
              </a:xfrm>
              <a:prstGeom prst="snip1Rect">
                <a:avLst>
                  <a:gd name="adj" fmla="val 16667"/>
                </a:avLst>
              </a:prstGeom>
              <a:solidFill>
                <a:schemeClr val="accent4"/>
              </a:solidFill>
              <a:ln w="762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10" name="Google Shape;638;p25">
                <a:extLst>
                  <a:ext uri="{FF2B5EF4-FFF2-40B4-BE49-F238E27FC236}">
                    <a16:creationId xmlns:a16="http://schemas.microsoft.com/office/drawing/2014/main" id="{E105994F-32C0-80A1-A351-B6B61C57BD5C}"/>
                  </a:ext>
                </a:extLst>
              </p:cNvPr>
              <p:cNvSpPr/>
              <p:nvPr/>
            </p:nvSpPr>
            <p:spPr>
              <a:xfrm rot="582585">
                <a:off x="2130116" y="3130929"/>
                <a:ext cx="1283368" cy="1556084"/>
              </a:xfrm>
              <a:prstGeom prst="snip1Rect">
                <a:avLst>
                  <a:gd name="adj" fmla="val 16667"/>
                </a:avLst>
              </a:prstGeom>
              <a:solidFill>
                <a:schemeClr val="accent4"/>
              </a:solidFill>
              <a:ln w="76200" cap="flat" cmpd="sng">
                <a:solidFill>
                  <a:schemeClr val="lt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grpSp>
        <p:grpSp>
          <p:nvGrpSpPr>
            <p:cNvPr id="5" name="Google Shape;639;p25">
              <a:extLst>
                <a:ext uri="{FF2B5EF4-FFF2-40B4-BE49-F238E27FC236}">
                  <a16:creationId xmlns:a16="http://schemas.microsoft.com/office/drawing/2014/main" id="{E2BFC8F9-4B2B-C464-E526-0326F2FC8BCF}"/>
                </a:ext>
              </a:extLst>
            </p:cNvPr>
            <p:cNvGrpSpPr/>
            <p:nvPr/>
          </p:nvGrpSpPr>
          <p:grpSpPr>
            <a:xfrm rot="619501">
              <a:off x="3224746" y="3087487"/>
              <a:ext cx="506112" cy="1135915"/>
              <a:chOff x="5960196" y="3632825"/>
              <a:chExt cx="324376" cy="728028"/>
            </a:xfrm>
          </p:grpSpPr>
          <p:sp>
            <p:nvSpPr>
              <p:cNvPr id="6" name="Google Shape;640;p25">
                <a:extLst>
                  <a:ext uri="{FF2B5EF4-FFF2-40B4-BE49-F238E27FC236}">
                    <a16:creationId xmlns:a16="http://schemas.microsoft.com/office/drawing/2014/main" id="{68A6117D-9DC5-49D3-29EB-D3EAA23F5E83}"/>
                  </a:ext>
                </a:extLst>
              </p:cNvPr>
              <p:cNvSpPr/>
              <p:nvPr/>
            </p:nvSpPr>
            <p:spPr>
              <a:xfrm>
                <a:off x="5962575" y="4012912"/>
                <a:ext cx="320731" cy="347941"/>
              </a:xfrm>
              <a:prstGeom prst="round2SameRect">
                <a:avLst>
                  <a:gd name="adj1" fmla="val 50000"/>
                  <a:gd name="adj2" fmla="val 0"/>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Calibri"/>
                  <a:ea typeface="Calibri"/>
                  <a:cs typeface="Calibri"/>
                  <a:sym typeface="Calibri"/>
                </a:endParaRPr>
              </a:p>
            </p:txBody>
          </p:sp>
          <p:sp>
            <p:nvSpPr>
              <p:cNvPr id="7" name="Google Shape;641;p25">
                <a:extLst>
                  <a:ext uri="{FF2B5EF4-FFF2-40B4-BE49-F238E27FC236}">
                    <a16:creationId xmlns:a16="http://schemas.microsoft.com/office/drawing/2014/main" id="{2B379A8A-9CCB-9FE7-FD45-AC8DDEA23A9F}"/>
                  </a:ext>
                </a:extLst>
              </p:cNvPr>
              <p:cNvSpPr/>
              <p:nvPr/>
            </p:nvSpPr>
            <p:spPr>
              <a:xfrm>
                <a:off x="5960196" y="3632825"/>
                <a:ext cx="324376" cy="324376"/>
              </a:xfrm>
              <a:prstGeom prst="ellipse">
                <a:avLst/>
              </a:prstGeom>
              <a:solidFill>
                <a:schemeClr val="l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b="1">
                  <a:solidFill>
                    <a:schemeClr val="lt1"/>
                  </a:solidFill>
                  <a:latin typeface="Arial"/>
                  <a:ea typeface="Arial"/>
                  <a:cs typeface="Arial"/>
                  <a:sym typeface="Arial"/>
                </a:endParaRPr>
              </a:p>
            </p:txBody>
          </p:sp>
        </p:grpSp>
      </p:grpSp>
      <p:grpSp>
        <p:nvGrpSpPr>
          <p:cNvPr id="11" name="Group 10">
            <a:extLst>
              <a:ext uri="{FF2B5EF4-FFF2-40B4-BE49-F238E27FC236}">
                <a16:creationId xmlns:a16="http://schemas.microsoft.com/office/drawing/2014/main" id="{EBD0D09B-9309-BE2D-B25C-86B649B940AB}"/>
              </a:ext>
            </a:extLst>
          </p:cNvPr>
          <p:cNvGrpSpPr/>
          <p:nvPr/>
        </p:nvGrpSpPr>
        <p:grpSpPr>
          <a:xfrm>
            <a:off x="10288771" y="303551"/>
            <a:ext cx="1587872" cy="1368854"/>
            <a:chOff x="10288771" y="303551"/>
            <a:chExt cx="1587872" cy="1368854"/>
          </a:xfrm>
        </p:grpSpPr>
        <p:sp>
          <p:nvSpPr>
            <p:cNvPr id="20" name="Google Shape;501;p15">
              <a:extLst>
                <a:ext uri="{FF2B5EF4-FFF2-40B4-BE49-F238E27FC236}">
                  <a16:creationId xmlns:a16="http://schemas.microsoft.com/office/drawing/2014/main" id="{E39140C9-771E-54A4-15B2-967482C429F8}"/>
                </a:ext>
              </a:extLst>
            </p:cNvPr>
            <p:cNvSpPr/>
            <p:nvPr/>
          </p:nvSpPr>
          <p:spPr>
            <a:xfrm rot="1782986">
              <a:off x="10288771" y="303551"/>
              <a:ext cx="1587872" cy="1368854"/>
            </a:xfrm>
            <a:prstGeom prst="hexagon">
              <a:avLst>
                <a:gd name="adj" fmla="val 28965"/>
                <a:gd name="vf" fmla="val 115470"/>
              </a:avLst>
            </a:prstGeom>
            <a:solidFill>
              <a:schemeClr val="lt1"/>
            </a:solidFill>
            <a:ln w="12700" cap="flat" cmpd="sng">
              <a:solidFill>
                <a:srgbClr val="9BD3F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grpSp>
          <p:nvGrpSpPr>
            <p:cNvPr id="21" name="Google Shape;502;p15">
              <a:extLst>
                <a:ext uri="{FF2B5EF4-FFF2-40B4-BE49-F238E27FC236}">
                  <a16:creationId xmlns:a16="http://schemas.microsoft.com/office/drawing/2014/main" id="{3ADC1152-439F-0DF7-6B33-E859949801A3}"/>
                </a:ext>
              </a:extLst>
            </p:cNvPr>
            <p:cNvGrpSpPr/>
            <p:nvPr/>
          </p:nvGrpSpPr>
          <p:grpSpPr>
            <a:xfrm>
              <a:off x="10681558" y="728782"/>
              <a:ext cx="562136" cy="634675"/>
              <a:chOff x="760175" y="830142"/>
              <a:chExt cx="867619" cy="979579"/>
            </a:xfrm>
          </p:grpSpPr>
          <p:sp>
            <p:nvSpPr>
              <p:cNvPr id="25" name="Google Shape;503;p15">
                <a:extLst>
                  <a:ext uri="{FF2B5EF4-FFF2-40B4-BE49-F238E27FC236}">
                    <a16:creationId xmlns:a16="http://schemas.microsoft.com/office/drawing/2014/main" id="{9A3677B6-C716-1E12-4D0B-B11B9059746D}"/>
                  </a:ext>
                </a:extLst>
              </p:cNvPr>
              <p:cNvSpPr/>
              <p:nvPr/>
            </p:nvSpPr>
            <p:spPr>
              <a:xfrm>
                <a:off x="864636" y="830142"/>
                <a:ext cx="763158" cy="979577"/>
              </a:xfrm>
              <a:prstGeom prst="rect">
                <a:avLst/>
              </a:prstGeom>
              <a:solidFill>
                <a:schemeClr val="accent4"/>
              </a:solidFill>
              <a:ln>
                <a:noFill/>
              </a:ln>
            </p:spPr>
            <p:txBody>
              <a:bodyPr spcFirstLastPara="1" wrap="none" lIns="91425" tIns="45700" rIns="91425" bIns="45700" anchor="ctr" anchorCtr="0">
                <a:noAutofit/>
              </a:bodyPr>
              <a:lstStyle/>
              <a:p>
                <a:pPr marL="0" marR="0" lvl="0" indent="0" algn="ctr" rtl="0">
                  <a:spcBef>
                    <a:spcPts val="0"/>
                  </a:spcBef>
                  <a:spcAft>
                    <a:spcPts val="0"/>
                  </a:spcAft>
                  <a:buNone/>
                </a:pPr>
                <a:r>
                  <a:rPr lang="en-GB" sz="1600" b="1" dirty="0">
                    <a:solidFill>
                      <a:schemeClr val="lt1"/>
                    </a:solidFill>
                    <a:latin typeface="Arial" panose="020B0604020202020204" pitchFamily="34" charset="0"/>
                    <a:ea typeface="Calibri"/>
                    <a:cs typeface="Arial" panose="020B0604020202020204" pitchFamily="34" charset="0"/>
                    <a:sym typeface="Calibri"/>
                  </a:rPr>
                  <a:t>195-</a:t>
                </a:r>
              </a:p>
              <a:p>
                <a:pPr marL="0" marR="0" lvl="0" indent="0" algn="ctr" rtl="0">
                  <a:spcBef>
                    <a:spcPts val="0"/>
                  </a:spcBef>
                  <a:spcAft>
                    <a:spcPts val="0"/>
                  </a:spcAft>
                  <a:buNone/>
                </a:pPr>
                <a:r>
                  <a:rPr lang="en-GB" sz="1600" b="1" dirty="0">
                    <a:solidFill>
                      <a:schemeClr val="lt1"/>
                    </a:solidFill>
                    <a:latin typeface="Arial" panose="020B0604020202020204" pitchFamily="34" charset="0"/>
                    <a:cs typeface="Arial" panose="020B0604020202020204" pitchFamily="34" charset="0"/>
                    <a:sym typeface="Calibri"/>
                  </a:rPr>
                  <a:t>198</a:t>
                </a:r>
                <a:endParaRPr dirty="0">
                  <a:latin typeface="Arial" panose="020B0604020202020204" pitchFamily="34" charset="0"/>
                  <a:cs typeface="Arial" panose="020B0604020202020204" pitchFamily="34" charset="0"/>
                </a:endParaRPr>
              </a:p>
            </p:txBody>
          </p:sp>
          <p:sp>
            <p:nvSpPr>
              <p:cNvPr id="26" name="Google Shape;504;p15">
                <a:extLst>
                  <a:ext uri="{FF2B5EF4-FFF2-40B4-BE49-F238E27FC236}">
                    <a16:creationId xmlns:a16="http://schemas.microsoft.com/office/drawing/2014/main" id="{FE5161E0-F5AA-20D6-E734-CFCAEF5ED992}"/>
                  </a:ext>
                </a:extLst>
              </p:cNvPr>
              <p:cNvSpPr/>
              <p:nvPr/>
            </p:nvSpPr>
            <p:spPr>
              <a:xfrm>
                <a:off x="760175" y="830144"/>
                <a:ext cx="149292" cy="979577"/>
              </a:xfrm>
              <a:prstGeom prst="rect">
                <a:avLst/>
              </a:prstGeom>
              <a:solidFill>
                <a:srgbClr val="15699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grpSp>
        <p:grpSp>
          <p:nvGrpSpPr>
            <p:cNvPr id="22" name="Google Shape;505;p15">
              <a:extLst>
                <a:ext uri="{FF2B5EF4-FFF2-40B4-BE49-F238E27FC236}">
                  <a16:creationId xmlns:a16="http://schemas.microsoft.com/office/drawing/2014/main" id="{FF209041-9A8A-3CAB-7F16-63589069A31C}"/>
                </a:ext>
              </a:extLst>
            </p:cNvPr>
            <p:cNvGrpSpPr/>
            <p:nvPr/>
          </p:nvGrpSpPr>
          <p:grpSpPr>
            <a:xfrm>
              <a:off x="11353800" y="728782"/>
              <a:ext cx="182192" cy="634674"/>
              <a:chOff x="2121762" y="2323619"/>
              <a:chExt cx="200378" cy="825210"/>
            </a:xfrm>
          </p:grpSpPr>
          <p:sp>
            <p:nvSpPr>
              <p:cNvPr id="23" name="Google Shape;506;p15">
                <a:extLst>
                  <a:ext uri="{FF2B5EF4-FFF2-40B4-BE49-F238E27FC236}">
                    <a16:creationId xmlns:a16="http://schemas.microsoft.com/office/drawing/2014/main" id="{C0410BD1-372B-2CB6-A181-8F6027EE514F}"/>
                  </a:ext>
                </a:extLst>
              </p:cNvPr>
              <p:cNvSpPr/>
              <p:nvPr/>
            </p:nvSpPr>
            <p:spPr>
              <a:xfrm>
                <a:off x="2121763" y="2323619"/>
                <a:ext cx="200377" cy="172739"/>
              </a:xfrm>
              <a:prstGeom prst="triangle">
                <a:avLst>
                  <a:gd name="adj" fmla="val 50000"/>
                </a:avLst>
              </a:prstGeom>
              <a:solidFill>
                <a:srgbClr val="15699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sp>
            <p:nvSpPr>
              <p:cNvPr id="24" name="Google Shape;507;p15">
                <a:extLst>
                  <a:ext uri="{FF2B5EF4-FFF2-40B4-BE49-F238E27FC236}">
                    <a16:creationId xmlns:a16="http://schemas.microsoft.com/office/drawing/2014/main" id="{E2710195-7B9C-A7D2-51F9-9D43ED1FF4E8}"/>
                  </a:ext>
                </a:extLst>
              </p:cNvPr>
              <p:cNvSpPr/>
              <p:nvPr/>
            </p:nvSpPr>
            <p:spPr>
              <a:xfrm>
                <a:off x="2121762" y="2496169"/>
                <a:ext cx="200377" cy="652660"/>
              </a:xfrm>
              <a:prstGeom prst="rect">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grpSp>
      </p:grpSp>
    </p:spTree>
    <p:extLst>
      <p:ext uri="{BB962C8B-B14F-4D97-AF65-F5344CB8AC3E}">
        <p14:creationId xmlns:p14="http://schemas.microsoft.com/office/powerpoint/2010/main" val="245634115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Shape 664"/>
        <p:cNvGrpSpPr/>
        <p:nvPr/>
      </p:nvGrpSpPr>
      <p:grpSpPr>
        <a:xfrm>
          <a:off x="0" y="0"/>
          <a:ext cx="0" cy="0"/>
          <a:chOff x="0" y="0"/>
          <a:chExt cx="0" cy="0"/>
        </a:xfrm>
      </p:grpSpPr>
      <p:sp>
        <p:nvSpPr>
          <p:cNvPr id="665" name="Google Shape;665;p28"/>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156995"/>
              </a:buClr>
              <a:buSzPts val="3200"/>
              <a:buFont typeface="Arial"/>
              <a:buNone/>
            </a:pPr>
            <a:r>
              <a:rPr lang="es-ES_tradnl" dirty="0">
                <a:latin typeface="Arial" panose="020B0604020202020204" pitchFamily="34" charset="0"/>
                <a:cs typeface="Arial" panose="020B0604020202020204" pitchFamily="34" charset="0"/>
                <a:sym typeface="Arial"/>
              </a:rPr>
              <a:t>Puntos clave de aprendizaje</a:t>
            </a:r>
            <a:endParaRPr lang="es-ES_tradnl" dirty="0">
              <a:latin typeface="Arial" panose="020B0604020202020204" pitchFamily="34" charset="0"/>
              <a:cs typeface="Arial" panose="020B0604020202020204" pitchFamily="34" charset="0"/>
            </a:endParaRPr>
          </a:p>
        </p:txBody>
      </p:sp>
      <p:sp>
        <p:nvSpPr>
          <p:cNvPr id="667" name="Google Shape;667;p28"/>
          <p:cNvSpPr txBox="1"/>
          <p:nvPr/>
        </p:nvSpPr>
        <p:spPr>
          <a:xfrm>
            <a:off x="970982" y="3462339"/>
            <a:ext cx="3328220" cy="1938952"/>
          </a:xfrm>
          <a:prstGeom prst="rect">
            <a:avLst/>
          </a:prstGeom>
          <a:noFill/>
          <a:ln>
            <a:noFill/>
          </a:ln>
        </p:spPr>
        <p:txBody>
          <a:bodyPr spcFirstLastPara="1" wrap="square" lIns="91425" tIns="45700" rIns="91425" bIns="45700" anchor="t" anchorCtr="0">
            <a:spAutoFit/>
          </a:bodyPr>
          <a:lstStyle/>
          <a:p>
            <a:pPr algn="ctr"/>
            <a:r>
              <a:rPr lang="es-ES_tradnl" sz="2000" dirty="0">
                <a:solidFill>
                  <a:schemeClr val="dk1"/>
                </a:solidFill>
                <a:latin typeface="Arial" panose="020B0604020202020204" pitchFamily="34" charset="0"/>
                <a:cs typeface="Arial" panose="020B0604020202020204" pitchFamily="34" charset="0"/>
              </a:rPr>
              <a:t>En la gestión de casos es recomendable solicitar la opinión </a:t>
            </a:r>
            <a:r>
              <a:rPr lang="es-ES_tradnl" sz="2000" dirty="0">
                <a:solidFill>
                  <a:schemeClr val="dk1"/>
                </a:solidFill>
                <a:latin typeface="Arial" panose="020B0604020202020204" pitchFamily="34" charset="0"/>
                <a:ea typeface="Arial"/>
                <a:cs typeface="Arial" panose="020B0604020202020204" pitchFamily="34" charset="0"/>
                <a:sym typeface="Arial"/>
              </a:rPr>
              <a:t>del menor, los </a:t>
            </a:r>
            <a:r>
              <a:rPr lang="es-ES_tradnl" sz="2000" dirty="0">
                <a:solidFill>
                  <a:schemeClr val="dk1"/>
                </a:solidFill>
                <a:latin typeface="Arial" panose="020B0604020202020204" pitchFamily="34" charset="0"/>
                <a:cs typeface="Arial" panose="020B0604020202020204" pitchFamily="34" charset="0"/>
              </a:rPr>
              <a:t>padres, cuidadores o adultos de confianza </a:t>
            </a:r>
            <a:r>
              <a:rPr lang="es-ES_tradnl" sz="2000" dirty="0">
                <a:solidFill>
                  <a:schemeClr val="dk1"/>
                </a:solidFill>
                <a:latin typeface="Arial" panose="020B0604020202020204" pitchFamily="34" charset="0"/>
                <a:ea typeface="Arial"/>
                <a:cs typeface="Arial" panose="020B0604020202020204" pitchFamily="34" charset="0"/>
                <a:sym typeface="Arial"/>
              </a:rPr>
              <a:t>después de cerrar el caso</a:t>
            </a:r>
          </a:p>
        </p:txBody>
      </p:sp>
      <p:sp>
        <p:nvSpPr>
          <p:cNvPr id="669" name="Google Shape;669;p28"/>
          <p:cNvSpPr/>
          <p:nvPr/>
        </p:nvSpPr>
        <p:spPr>
          <a:xfrm>
            <a:off x="2109312" y="2053816"/>
            <a:ext cx="1051560" cy="1051560"/>
          </a:xfrm>
          <a:prstGeom prst="star5">
            <a:avLst>
              <a:gd name="adj" fmla="val 28143"/>
              <a:gd name="hf" fmla="val 105146"/>
              <a:gd name="vf" fmla="val 110557"/>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sp>
        <p:nvSpPr>
          <p:cNvPr id="670" name="Google Shape;670;p28"/>
          <p:cNvSpPr/>
          <p:nvPr/>
        </p:nvSpPr>
        <p:spPr>
          <a:xfrm>
            <a:off x="9031126" y="2053816"/>
            <a:ext cx="1051560" cy="1051560"/>
          </a:xfrm>
          <a:prstGeom prst="star5">
            <a:avLst>
              <a:gd name="adj" fmla="val 28143"/>
              <a:gd name="hf" fmla="val 105146"/>
              <a:gd name="vf" fmla="val 110557"/>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sp>
        <p:nvSpPr>
          <p:cNvPr id="671" name="Google Shape;671;p28"/>
          <p:cNvSpPr/>
          <p:nvPr/>
        </p:nvSpPr>
        <p:spPr>
          <a:xfrm>
            <a:off x="5659366" y="2053816"/>
            <a:ext cx="1051560" cy="1051560"/>
          </a:xfrm>
          <a:prstGeom prst="star5">
            <a:avLst>
              <a:gd name="adj" fmla="val 28143"/>
              <a:gd name="hf" fmla="val 105146"/>
              <a:gd name="vf" fmla="val 110557"/>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800">
              <a:solidFill>
                <a:schemeClr val="lt1"/>
              </a:solidFill>
              <a:latin typeface="Arial" panose="020B0604020202020204" pitchFamily="34" charset="0"/>
              <a:ea typeface="Calibri"/>
              <a:cs typeface="Arial" panose="020B0604020202020204" pitchFamily="34" charset="0"/>
              <a:sym typeface="Calibri"/>
            </a:endParaRPr>
          </a:p>
        </p:txBody>
      </p:sp>
      <p:sp>
        <p:nvSpPr>
          <p:cNvPr id="672" name="Google Shape;672;p28"/>
          <p:cNvSpPr txBox="1"/>
          <p:nvPr/>
        </p:nvSpPr>
        <p:spPr>
          <a:xfrm>
            <a:off x="4431890" y="3462339"/>
            <a:ext cx="3328220" cy="1938952"/>
          </a:xfrm>
          <a:prstGeom prst="rect">
            <a:avLst/>
          </a:prstGeom>
          <a:noFill/>
          <a:ln>
            <a:noFill/>
          </a:ln>
        </p:spPr>
        <p:txBody>
          <a:bodyPr spcFirstLastPara="1" wrap="square" lIns="91425" tIns="45700" rIns="91425" bIns="45700" anchor="t" anchorCtr="0">
            <a:spAutoFit/>
          </a:bodyPr>
          <a:lstStyle/>
          <a:p>
            <a:pPr algn="ctr"/>
            <a:r>
              <a:rPr lang="es-ES_tradnl" sz="2000" dirty="0">
                <a:solidFill>
                  <a:schemeClr val="dk1"/>
                </a:solidFill>
                <a:latin typeface="Arial" panose="020B0604020202020204" pitchFamily="34" charset="0"/>
                <a:ea typeface="Arial"/>
                <a:cs typeface="Arial" panose="020B0604020202020204" pitchFamily="34" charset="0"/>
                <a:sym typeface="Arial"/>
              </a:rPr>
              <a:t>Para garantizar que el proceso sea transparente y honesto, el/la asistente social no debe ser la persona encargada de solicitar la opinión</a:t>
            </a:r>
          </a:p>
        </p:txBody>
      </p:sp>
      <p:sp>
        <p:nvSpPr>
          <p:cNvPr id="673" name="Google Shape;673;p28"/>
          <p:cNvSpPr txBox="1"/>
          <p:nvPr/>
        </p:nvSpPr>
        <p:spPr>
          <a:xfrm>
            <a:off x="7892798" y="3462339"/>
            <a:ext cx="3328220" cy="1631175"/>
          </a:xfrm>
          <a:prstGeom prst="rect">
            <a:avLst/>
          </a:prstGeom>
          <a:noFill/>
          <a:ln>
            <a:noFill/>
          </a:ln>
        </p:spPr>
        <p:txBody>
          <a:bodyPr spcFirstLastPara="1" wrap="square" lIns="91425" tIns="45700" rIns="91425" bIns="45700" anchor="t" anchorCtr="0">
            <a:spAutoFit/>
          </a:bodyPr>
          <a:lstStyle/>
          <a:p>
            <a:pPr algn="ctr"/>
            <a:r>
              <a:rPr lang="es-ES_tradnl" sz="2000" dirty="0">
                <a:solidFill>
                  <a:schemeClr val="dk1"/>
                </a:solidFill>
                <a:latin typeface="Arial" panose="020B0604020202020204" pitchFamily="34" charset="0"/>
                <a:ea typeface="Arial"/>
                <a:cs typeface="Arial" panose="020B0604020202020204" pitchFamily="34" charset="0"/>
                <a:sym typeface="Arial"/>
              </a:rPr>
              <a:t>La información que se recoja debe ser utilizada para evaluar la calidad y mejorar los </a:t>
            </a:r>
            <a:r>
              <a:rPr lang="es-ES_tradnl" sz="2000" dirty="0">
                <a:solidFill>
                  <a:schemeClr val="dk1"/>
                </a:solidFill>
                <a:latin typeface="Arial" panose="020B0604020202020204" pitchFamily="34" charset="0"/>
                <a:cs typeface="Arial" panose="020B0604020202020204" pitchFamily="34" charset="0"/>
              </a:rPr>
              <a:t>servicios </a:t>
            </a:r>
            <a:r>
              <a:rPr lang="es-ES_tradnl" sz="2000" dirty="0">
                <a:solidFill>
                  <a:schemeClr val="dk1"/>
                </a:solidFill>
                <a:latin typeface="Arial" panose="020B0604020202020204" pitchFamily="34" charset="0"/>
                <a:ea typeface="Arial"/>
                <a:cs typeface="Arial" panose="020B0604020202020204" pitchFamily="34" charset="0"/>
                <a:sym typeface="Arial"/>
              </a:rPr>
              <a:t>de gestión de casos</a:t>
            </a:r>
          </a:p>
        </p:txBody>
      </p:sp>
    </p:spTree>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Shape 678"/>
        <p:cNvGrpSpPr/>
        <p:nvPr/>
      </p:nvGrpSpPr>
      <p:grpSpPr>
        <a:xfrm>
          <a:off x="0" y="0"/>
          <a:ext cx="0" cy="0"/>
          <a:chOff x="0" y="0"/>
          <a:chExt cx="0" cy="0"/>
        </a:xfrm>
      </p:grpSpPr>
      <p:sp>
        <p:nvSpPr>
          <p:cNvPr id="679" name="Google Shape;679;p29"/>
          <p:cNvSpPr txBox="1">
            <a:spLocks noGrp="1"/>
          </p:cNvSpPr>
          <p:nvPr>
            <p:ph type="title"/>
          </p:nvPr>
        </p:nvSpPr>
        <p:spPr/>
        <p:txBody>
          <a:bodyPr/>
          <a:lstStyle/>
          <a:p>
            <a:pPr lvl="0"/>
            <a:r>
              <a:rPr lang="es-ES_tradnl" sz="2400" dirty="0"/>
              <a:t>SESIÓN 6</a:t>
            </a:r>
            <a:br>
              <a:rPr lang="es-ES_tradnl" dirty="0"/>
            </a:br>
            <a:r>
              <a:rPr lang="es-ES_tradnl" sz="4400" dirty="0"/>
              <a:t> </a:t>
            </a:r>
            <a:br>
              <a:rPr lang="es-ES_tradnl" dirty="0"/>
            </a:br>
            <a:r>
              <a:rPr lang="es-ES_tradnl" dirty="0"/>
              <a:t>Cierre del módulo</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2FCFE94-8837-47DD-B69B-6BA207F449F6}"/>
              </a:ext>
            </a:extLst>
          </p:cNvPr>
          <p:cNvSpPr>
            <a:spLocks noGrp="1"/>
          </p:cNvSpPr>
          <p:nvPr>
            <p:ph type="title"/>
          </p:nvPr>
        </p:nvSpPr>
        <p:spPr/>
        <p:txBody>
          <a:bodyPr/>
          <a:lstStyle/>
          <a:p>
            <a:r>
              <a:rPr lang="es-ES_tradnl"/>
              <a:t>Cierre del módulo 11</a:t>
            </a:r>
          </a:p>
        </p:txBody>
      </p:sp>
      <p:sp>
        <p:nvSpPr>
          <p:cNvPr id="16" name="Speech Bubble: Rectangle with Corners Rounded 15">
            <a:extLst>
              <a:ext uri="{FF2B5EF4-FFF2-40B4-BE49-F238E27FC236}">
                <a16:creationId xmlns:a16="http://schemas.microsoft.com/office/drawing/2014/main" id="{E4E6911C-4645-3D9B-6149-FF4BE63BE1A7}"/>
              </a:ext>
            </a:extLst>
          </p:cNvPr>
          <p:cNvSpPr/>
          <p:nvPr/>
        </p:nvSpPr>
        <p:spPr>
          <a:xfrm>
            <a:off x="1384531" y="2419405"/>
            <a:ext cx="2821709" cy="2611120"/>
          </a:xfrm>
          <a:prstGeom prst="wedgeRoundRectCallout">
            <a:avLst>
              <a:gd name="adj1" fmla="val -62814"/>
              <a:gd name="adj2" fmla="val -19017"/>
              <a:gd name="adj3" fmla="val 16667"/>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07000"/>
              </a:lnSpc>
              <a:spcAft>
                <a:spcPts val="800"/>
              </a:spcAft>
              <a:tabLst>
                <a:tab pos="457200" algn="l"/>
              </a:tabLst>
            </a:pPr>
            <a:r>
              <a:rPr lang="es-ES_tradnl" sz="2400">
                <a:solidFill>
                  <a:schemeClr val="tx1"/>
                </a:solidFill>
                <a:latin typeface="Arial" panose="020B0604020202020204" pitchFamily="34" charset="0"/>
                <a:ea typeface="Calibri" panose="020F0502020204030204" pitchFamily="34" charset="0"/>
                <a:cs typeface="Arial" panose="020B0604020202020204" pitchFamily="34" charset="0"/>
              </a:rPr>
              <a:t>Repaso de los objetivos de aprendizaje</a:t>
            </a:r>
          </a:p>
        </p:txBody>
      </p:sp>
      <p:sp>
        <p:nvSpPr>
          <p:cNvPr id="17" name="Speech Bubble: Rectangle with Corners Rounded 16">
            <a:extLst>
              <a:ext uri="{FF2B5EF4-FFF2-40B4-BE49-F238E27FC236}">
                <a16:creationId xmlns:a16="http://schemas.microsoft.com/office/drawing/2014/main" id="{BF820C76-7378-2BFC-2394-0CE0AA49695B}"/>
              </a:ext>
            </a:extLst>
          </p:cNvPr>
          <p:cNvSpPr/>
          <p:nvPr/>
        </p:nvSpPr>
        <p:spPr>
          <a:xfrm>
            <a:off x="4828771" y="2419405"/>
            <a:ext cx="2821709" cy="2611120"/>
          </a:xfrm>
          <a:prstGeom prst="wedgeRoundRectCallout">
            <a:avLst>
              <a:gd name="adj1" fmla="val -19246"/>
              <a:gd name="adj2" fmla="val 59595"/>
              <a:gd name="adj3" fmla="val 16667"/>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07000"/>
              </a:lnSpc>
              <a:spcAft>
                <a:spcPts val="800"/>
              </a:spcAft>
              <a:tabLst>
                <a:tab pos="457200" algn="l"/>
              </a:tabLst>
            </a:pPr>
            <a:r>
              <a:rPr lang="es-ES_tradnl" sz="2400">
                <a:solidFill>
                  <a:schemeClr val="tx1"/>
                </a:solidFill>
                <a:latin typeface="Arial" panose="020B0604020202020204" pitchFamily="34" charset="0"/>
                <a:ea typeface="Calibri" panose="020F0502020204030204" pitchFamily="34" charset="0"/>
                <a:cs typeface="Arial" panose="020B0604020202020204" pitchFamily="34" charset="0"/>
              </a:rPr>
              <a:t>Reflexión y comentarios </a:t>
            </a:r>
          </a:p>
        </p:txBody>
      </p:sp>
      <p:sp>
        <p:nvSpPr>
          <p:cNvPr id="18" name="Speech Bubble: Rectangle with Corners Rounded 17">
            <a:extLst>
              <a:ext uri="{FF2B5EF4-FFF2-40B4-BE49-F238E27FC236}">
                <a16:creationId xmlns:a16="http://schemas.microsoft.com/office/drawing/2014/main" id="{1BFAB509-5D2B-0390-D746-1ECA44E1B630}"/>
              </a:ext>
            </a:extLst>
          </p:cNvPr>
          <p:cNvSpPr/>
          <p:nvPr/>
        </p:nvSpPr>
        <p:spPr>
          <a:xfrm>
            <a:off x="8273011" y="2419405"/>
            <a:ext cx="2821709" cy="2611120"/>
          </a:xfrm>
          <a:prstGeom prst="wedgeRoundRectCallout">
            <a:avLst>
              <a:gd name="adj1" fmla="val 59608"/>
              <a:gd name="adj2" fmla="val -20186"/>
              <a:gd name="adj3" fmla="val 16667"/>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lnSpc>
                <a:spcPct val="107000"/>
              </a:lnSpc>
              <a:spcAft>
                <a:spcPts val="800"/>
              </a:spcAft>
              <a:tabLst>
                <a:tab pos="457200" algn="l"/>
              </a:tabLst>
            </a:pPr>
            <a:r>
              <a:rPr lang="es-ES_tradnl" sz="2400">
                <a:solidFill>
                  <a:schemeClr val="tx1"/>
                </a:solidFill>
                <a:effectLst/>
                <a:latin typeface="Arial" panose="020B0604020202020204" pitchFamily="34" charset="0"/>
                <a:ea typeface="Calibri" panose="020F0502020204030204" pitchFamily="34" charset="0"/>
                <a:cs typeface="Arial" panose="020B0604020202020204" pitchFamily="34" charset="0"/>
              </a:rPr>
              <a:t>Cierre</a:t>
            </a:r>
          </a:p>
        </p:txBody>
      </p:sp>
      <p:grpSp>
        <p:nvGrpSpPr>
          <p:cNvPr id="3" name="Group 2">
            <a:extLst>
              <a:ext uri="{FF2B5EF4-FFF2-40B4-BE49-F238E27FC236}">
                <a16:creationId xmlns:a16="http://schemas.microsoft.com/office/drawing/2014/main" id="{3BC54CE0-6754-448E-5F3E-C55BD27063E1}"/>
              </a:ext>
            </a:extLst>
          </p:cNvPr>
          <p:cNvGrpSpPr/>
          <p:nvPr/>
        </p:nvGrpSpPr>
        <p:grpSpPr>
          <a:xfrm>
            <a:off x="10288771" y="303551"/>
            <a:ext cx="1587872" cy="1368854"/>
            <a:chOff x="10288771" y="303551"/>
            <a:chExt cx="1587872" cy="1368854"/>
          </a:xfrm>
        </p:grpSpPr>
        <p:sp>
          <p:nvSpPr>
            <p:cNvPr id="4" name="Google Shape;501;p15">
              <a:extLst>
                <a:ext uri="{FF2B5EF4-FFF2-40B4-BE49-F238E27FC236}">
                  <a16:creationId xmlns:a16="http://schemas.microsoft.com/office/drawing/2014/main" id="{0D11FA18-2C0D-36FB-9402-12403276418C}"/>
                </a:ext>
              </a:extLst>
            </p:cNvPr>
            <p:cNvSpPr/>
            <p:nvPr/>
          </p:nvSpPr>
          <p:spPr>
            <a:xfrm rot="1782986">
              <a:off x="10288771" y="303551"/>
              <a:ext cx="1587872" cy="1368854"/>
            </a:xfrm>
            <a:prstGeom prst="hexagon">
              <a:avLst>
                <a:gd name="adj" fmla="val 28965"/>
                <a:gd name="vf" fmla="val 115470"/>
              </a:avLst>
            </a:prstGeom>
            <a:solidFill>
              <a:schemeClr val="lt1"/>
            </a:solidFill>
            <a:ln w="12700" cap="flat" cmpd="sng">
              <a:solidFill>
                <a:srgbClr val="9BD3F1"/>
              </a:solidFill>
              <a:prstDash val="solid"/>
              <a:miter lim="800000"/>
              <a:headEnd type="none" w="sm" len="sm"/>
              <a:tailEnd type="none" w="sm" len="sm"/>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grpSp>
          <p:nvGrpSpPr>
            <p:cNvPr id="5" name="Google Shape;502;p15">
              <a:extLst>
                <a:ext uri="{FF2B5EF4-FFF2-40B4-BE49-F238E27FC236}">
                  <a16:creationId xmlns:a16="http://schemas.microsoft.com/office/drawing/2014/main" id="{D8567310-EFA2-2D32-6488-59E9D3F5EAC9}"/>
                </a:ext>
              </a:extLst>
            </p:cNvPr>
            <p:cNvGrpSpPr/>
            <p:nvPr/>
          </p:nvGrpSpPr>
          <p:grpSpPr>
            <a:xfrm>
              <a:off x="10681558" y="728782"/>
              <a:ext cx="562136" cy="634675"/>
              <a:chOff x="760175" y="830142"/>
              <a:chExt cx="867619" cy="979579"/>
            </a:xfrm>
          </p:grpSpPr>
          <p:sp>
            <p:nvSpPr>
              <p:cNvPr id="9" name="Google Shape;503;p15">
                <a:extLst>
                  <a:ext uri="{FF2B5EF4-FFF2-40B4-BE49-F238E27FC236}">
                    <a16:creationId xmlns:a16="http://schemas.microsoft.com/office/drawing/2014/main" id="{94CABCAD-164E-A3C2-8FA0-938F2EFECF0A}"/>
                  </a:ext>
                </a:extLst>
              </p:cNvPr>
              <p:cNvSpPr/>
              <p:nvPr/>
            </p:nvSpPr>
            <p:spPr>
              <a:xfrm>
                <a:off x="864636" y="830142"/>
                <a:ext cx="763158" cy="979577"/>
              </a:xfrm>
              <a:prstGeom prst="rect">
                <a:avLst/>
              </a:prstGeom>
              <a:solidFill>
                <a:schemeClr val="accent4"/>
              </a:solidFill>
              <a:ln>
                <a:noFill/>
              </a:ln>
            </p:spPr>
            <p:txBody>
              <a:bodyPr spcFirstLastPara="1" wrap="none" lIns="91425" tIns="45700" rIns="91425" bIns="45700" anchor="ctr" anchorCtr="0">
                <a:noAutofit/>
              </a:bodyPr>
              <a:lstStyle/>
              <a:p>
                <a:pPr marL="0" marR="0" lvl="0" indent="0" algn="ctr" rtl="0">
                  <a:spcBef>
                    <a:spcPts val="0"/>
                  </a:spcBef>
                  <a:spcAft>
                    <a:spcPts val="0"/>
                  </a:spcAft>
                  <a:buNone/>
                </a:pPr>
                <a:r>
                  <a:rPr lang="es-ES_tradnl" sz="1600" b="1">
                    <a:solidFill>
                      <a:schemeClr val="lt1"/>
                    </a:solidFill>
                    <a:latin typeface="Arial" panose="020B0604020202020204" pitchFamily="34" charset="0"/>
                    <a:ea typeface="Calibri"/>
                    <a:cs typeface="Arial" panose="020B0604020202020204" pitchFamily="34" charset="0"/>
                    <a:sym typeface="Calibri"/>
                  </a:rPr>
                  <a:t>199</a:t>
                </a:r>
                <a:endParaRPr lang="es-ES_tradnl">
                  <a:latin typeface="Arial" panose="020B0604020202020204" pitchFamily="34" charset="0"/>
                  <a:cs typeface="Arial" panose="020B0604020202020204" pitchFamily="34" charset="0"/>
                </a:endParaRPr>
              </a:p>
            </p:txBody>
          </p:sp>
          <p:sp>
            <p:nvSpPr>
              <p:cNvPr id="10" name="Google Shape;504;p15">
                <a:extLst>
                  <a:ext uri="{FF2B5EF4-FFF2-40B4-BE49-F238E27FC236}">
                    <a16:creationId xmlns:a16="http://schemas.microsoft.com/office/drawing/2014/main" id="{549ECED7-69AE-D107-6BD3-E385E491D01F}"/>
                  </a:ext>
                </a:extLst>
              </p:cNvPr>
              <p:cNvSpPr/>
              <p:nvPr/>
            </p:nvSpPr>
            <p:spPr>
              <a:xfrm>
                <a:off x="760175" y="830144"/>
                <a:ext cx="149292" cy="979577"/>
              </a:xfrm>
              <a:prstGeom prst="rect">
                <a:avLst/>
              </a:prstGeom>
              <a:solidFill>
                <a:srgbClr val="15699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grpSp>
        <p:grpSp>
          <p:nvGrpSpPr>
            <p:cNvPr id="6" name="Google Shape;505;p15">
              <a:extLst>
                <a:ext uri="{FF2B5EF4-FFF2-40B4-BE49-F238E27FC236}">
                  <a16:creationId xmlns:a16="http://schemas.microsoft.com/office/drawing/2014/main" id="{EC967092-2636-AD47-AB07-A20C396DD285}"/>
                </a:ext>
              </a:extLst>
            </p:cNvPr>
            <p:cNvGrpSpPr/>
            <p:nvPr/>
          </p:nvGrpSpPr>
          <p:grpSpPr>
            <a:xfrm>
              <a:off x="11353800" y="728782"/>
              <a:ext cx="182192" cy="634674"/>
              <a:chOff x="2121762" y="2323619"/>
              <a:chExt cx="200378" cy="825210"/>
            </a:xfrm>
          </p:grpSpPr>
          <p:sp>
            <p:nvSpPr>
              <p:cNvPr id="7" name="Google Shape;506;p15">
                <a:extLst>
                  <a:ext uri="{FF2B5EF4-FFF2-40B4-BE49-F238E27FC236}">
                    <a16:creationId xmlns:a16="http://schemas.microsoft.com/office/drawing/2014/main" id="{5BE164A5-6685-C165-D874-0307EDB9EC09}"/>
                  </a:ext>
                </a:extLst>
              </p:cNvPr>
              <p:cNvSpPr/>
              <p:nvPr/>
            </p:nvSpPr>
            <p:spPr>
              <a:xfrm>
                <a:off x="2121763" y="2323619"/>
                <a:ext cx="200377" cy="172739"/>
              </a:xfrm>
              <a:prstGeom prst="triangle">
                <a:avLst>
                  <a:gd name="adj" fmla="val 50000"/>
                </a:avLst>
              </a:prstGeom>
              <a:solidFill>
                <a:srgbClr val="156995"/>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sp>
            <p:nvSpPr>
              <p:cNvPr id="8" name="Google Shape;507;p15">
                <a:extLst>
                  <a:ext uri="{FF2B5EF4-FFF2-40B4-BE49-F238E27FC236}">
                    <a16:creationId xmlns:a16="http://schemas.microsoft.com/office/drawing/2014/main" id="{7DBFC000-5152-8EDD-0128-703F3CA6F740}"/>
                  </a:ext>
                </a:extLst>
              </p:cNvPr>
              <p:cNvSpPr/>
              <p:nvPr/>
            </p:nvSpPr>
            <p:spPr>
              <a:xfrm>
                <a:off x="2121762" y="2496169"/>
                <a:ext cx="200377" cy="652660"/>
              </a:xfrm>
              <a:prstGeom prst="rect">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grpSp>
      </p:grpSp>
    </p:spTree>
    <p:extLst>
      <p:ext uri="{BB962C8B-B14F-4D97-AF65-F5344CB8AC3E}">
        <p14:creationId xmlns:p14="http://schemas.microsoft.com/office/powerpoint/2010/main" val="1221736062"/>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Shape 728"/>
        <p:cNvGrpSpPr/>
        <p:nvPr/>
      </p:nvGrpSpPr>
      <p:grpSpPr>
        <a:xfrm>
          <a:off x="0" y="0"/>
          <a:ext cx="0" cy="0"/>
          <a:chOff x="0" y="0"/>
          <a:chExt cx="0" cy="0"/>
        </a:xfrm>
      </p:grpSpPr>
      <p:sp>
        <p:nvSpPr>
          <p:cNvPr id="729" name="Google Shape;729;p31"/>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156995"/>
              </a:buClr>
              <a:buSzPts val="3200"/>
              <a:buFont typeface="Arial"/>
              <a:buNone/>
            </a:pPr>
            <a:r>
              <a:rPr lang="es-ES_tradnl" dirty="0"/>
              <a:t>Autocuidado</a:t>
            </a:r>
          </a:p>
        </p:txBody>
      </p:sp>
      <p:sp>
        <p:nvSpPr>
          <p:cNvPr id="735" name="Google Shape;735;p31"/>
          <p:cNvSpPr txBox="1"/>
          <p:nvPr/>
        </p:nvSpPr>
        <p:spPr>
          <a:xfrm>
            <a:off x="8647545" y="3722870"/>
            <a:ext cx="2072639" cy="428259"/>
          </a:xfrm>
          <a:prstGeom prst="rect">
            <a:avLst/>
          </a:prstGeom>
          <a:noFill/>
          <a:ln>
            <a:noFill/>
          </a:ln>
        </p:spPr>
        <p:txBody>
          <a:bodyPr spcFirstLastPara="1" wrap="square" lIns="91425" tIns="45700" rIns="91425" bIns="45700" anchor="t" anchorCtr="0">
            <a:spAutoFit/>
          </a:bodyPr>
          <a:lstStyle/>
          <a:p>
            <a:pPr marL="0" marR="0" lvl="0" indent="0" algn="ctr" rtl="0">
              <a:lnSpc>
                <a:spcPct val="107000"/>
              </a:lnSpc>
              <a:spcBef>
                <a:spcPts val="0"/>
              </a:spcBef>
              <a:spcAft>
                <a:spcPts val="0"/>
              </a:spcAft>
              <a:buNone/>
            </a:pPr>
            <a:r>
              <a:rPr lang="en-GB" sz="2200" b="1">
                <a:solidFill>
                  <a:schemeClr val="lt1"/>
                </a:solidFill>
                <a:latin typeface="Helvetica Neue"/>
                <a:ea typeface="Helvetica Neue"/>
                <a:cs typeface="Helvetica Neue"/>
                <a:sym typeface="Helvetica Neue"/>
              </a:rPr>
              <a:t>Cerrar</a:t>
            </a:r>
            <a:endParaRPr/>
          </a:p>
        </p:txBody>
      </p:sp>
      <p:sp>
        <p:nvSpPr>
          <p:cNvPr id="5" name="Heart 4">
            <a:extLst>
              <a:ext uri="{FF2B5EF4-FFF2-40B4-BE49-F238E27FC236}">
                <a16:creationId xmlns:a16="http://schemas.microsoft.com/office/drawing/2014/main" id="{B6B3BDF8-428B-9532-A1F4-CB8D30D1E967}"/>
              </a:ext>
            </a:extLst>
          </p:cNvPr>
          <p:cNvSpPr/>
          <p:nvPr/>
        </p:nvSpPr>
        <p:spPr>
          <a:xfrm>
            <a:off x="4674820" y="2453495"/>
            <a:ext cx="2842360" cy="2539419"/>
          </a:xfrm>
          <a:prstGeom prst="hear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p>
        </p:txBody>
      </p:sp>
      <p:sp>
        <p:nvSpPr>
          <p:cNvPr id="6" name="Block Arc 5">
            <a:extLst>
              <a:ext uri="{FF2B5EF4-FFF2-40B4-BE49-F238E27FC236}">
                <a16:creationId xmlns:a16="http://schemas.microsoft.com/office/drawing/2014/main" id="{4B8EE197-D2FD-3F9F-4EAC-72B40F7EAC3B}"/>
              </a:ext>
            </a:extLst>
          </p:cNvPr>
          <p:cNvSpPr/>
          <p:nvPr/>
        </p:nvSpPr>
        <p:spPr>
          <a:xfrm rot="10800000">
            <a:off x="5628782" y="3499014"/>
            <a:ext cx="934434" cy="752350"/>
          </a:xfrm>
          <a:prstGeom prst="blockArc">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CA" dirty="0">
              <a:solidFill>
                <a:schemeClr val="tx1"/>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 name="Title 31">
            <a:extLst>
              <a:ext uri="{FF2B5EF4-FFF2-40B4-BE49-F238E27FC236}">
                <a16:creationId xmlns:a16="http://schemas.microsoft.com/office/drawing/2014/main" id="{018DEDA9-988A-4F70-B2DE-A423BE94BAA4}"/>
              </a:ext>
            </a:extLst>
          </p:cNvPr>
          <p:cNvSpPr>
            <a:spLocks noGrp="1"/>
          </p:cNvSpPr>
          <p:nvPr>
            <p:ph type="title"/>
          </p:nvPr>
        </p:nvSpPr>
        <p:spPr>
          <a:xfrm>
            <a:off x="838200" y="120516"/>
            <a:ext cx="10515600" cy="868968"/>
          </a:xfrm>
        </p:spPr>
        <p:txBody>
          <a:bodyPr/>
          <a:lstStyle/>
          <a:p>
            <a:r>
              <a:rPr lang="es-ES_tradnl" dirty="0">
                <a:latin typeface="Arial" panose="020B0604020202020204" pitchFamily="34" charset="0"/>
                <a:cs typeface="Arial" panose="020B0604020202020204" pitchFamily="34" charset="0"/>
              </a:rPr>
              <a:t>Repaso: ¡Sorteo de la suerte!</a:t>
            </a:r>
          </a:p>
        </p:txBody>
      </p:sp>
      <p:pic>
        <p:nvPicPr>
          <p:cNvPr id="2" name="Graphic 1" descr="Handbag with solid fill">
            <a:extLst>
              <a:ext uri="{FF2B5EF4-FFF2-40B4-BE49-F238E27FC236}">
                <a16:creationId xmlns:a16="http://schemas.microsoft.com/office/drawing/2014/main" id="{AFC90743-0DCB-BC0D-131F-0CD1A3BE961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3031637" y="882797"/>
            <a:ext cx="5641046" cy="5641046"/>
          </a:xfrm>
          <a:prstGeom prst="rect">
            <a:avLst/>
          </a:prstGeom>
        </p:spPr>
      </p:pic>
      <p:sp>
        <p:nvSpPr>
          <p:cNvPr id="4" name="Rectangle: Single Corner Snipped 3">
            <a:extLst>
              <a:ext uri="{FF2B5EF4-FFF2-40B4-BE49-F238E27FC236}">
                <a16:creationId xmlns:a16="http://schemas.microsoft.com/office/drawing/2014/main" id="{EA9334B5-3759-2D32-1E96-958D2CA99406}"/>
              </a:ext>
            </a:extLst>
          </p:cNvPr>
          <p:cNvSpPr/>
          <p:nvPr/>
        </p:nvSpPr>
        <p:spPr>
          <a:xfrm rot="20938185">
            <a:off x="4815840" y="3829665"/>
            <a:ext cx="804821" cy="804821"/>
          </a:xfrm>
          <a:prstGeom prst="snip1Rect">
            <a:avLst/>
          </a:prstGeom>
          <a:solidFill>
            <a:schemeClr val="bg1"/>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3600" b="1" dirty="0">
                <a:solidFill>
                  <a:schemeClr val="accent4"/>
                </a:solidFill>
                <a:latin typeface="Arial" panose="020B0604020202020204" pitchFamily="34" charset="0"/>
                <a:cs typeface="Arial" panose="020B0604020202020204" pitchFamily="34" charset="0"/>
              </a:rPr>
              <a:t>?</a:t>
            </a:r>
            <a:endParaRPr lang="en-US" sz="3600" b="1" dirty="0">
              <a:solidFill>
                <a:schemeClr val="accent4"/>
              </a:solidFill>
              <a:latin typeface="Arial" panose="020B0604020202020204" pitchFamily="34" charset="0"/>
              <a:cs typeface="Arial" panose="020B0604020202020204" pitchFamily="34" charset="0"/>
            </a:endParaRPr>
          </a:p>
        </p:txBody>
      </p:sp>
      <p:sp>
        <p:nvSpPr>
          <p:cNvPr id="5" name="Rectangle: Single Corner Snipped 4">
            <a:extLst>
              <a:ext uri="{FF2B5EF4-FFF2-40B4-BE49-F238E27FC236}">
                <a16:creationId xmlns:a16="http://schemas.microsoft.com/office/drawing/2014/main" id="{13199757-8DDF-E579-FA8F-68EBEB345080}"/>
              </a:ext>
            </a:extLst>
          </p:cNvPr>
          <p:cNvSpPr/>
          <p:nvPr/>
        </p:nvSpPr>
        <p:spPr>
          <a:xfrm rot="864021">
            <a:off x="5449750" y="4532852"/>
            <a:ext cx="804821" cy="804821"/>
          </a:xfrm>
          <a:prstGeom prst="snip1Rect">
            <a:avLst/>
          </a:prstGeom>
          <a:solidFill>
            <a:schemeClr val="bg1"/>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3600" b="1" dirty="0">
                <a:solidFill>
                  <a:schemeClr val="accent4"/>
                </a:solidFill>
                <a:latin typeface="Arial" panose="020B0604020202020204" pitchFamily="34" charset="0"/>
                <a:cs typeface="Arial" panose="020B0604020202020204" pitchFamily="34" charset="0"/>
              </a:rPr>
              <a:t>?</a:t>
            </a:r>
            <a:endParaRPr lang="en-US" sz="3600" b="1" dirty="0">
              <a:solidFill>
                <a:schemeClr val="accent4"/>
              </a:solidFill>
              <a:latin typeface="Arial" panose="020B0604020202020204" pitchFamily="34" charset="0"/>
              <a:cs typeface="Arial" panose="020B0604020202020204" pitchFamily="34" charset="0"/>
            </a:endParaRPr>
          </a:p>
        </p:txBody>
      </p:sp>
      <p:sp>
        <p:nvSpPr>
          <p:cNvPr id="6" name="Rectangle: Single Corner Snipped 5">
            <a:extLst>
              <a:ext uri="{FF2B5EF4-FFF2-40B4-BE49-F238E27FC236}">
                <a16:creationId xmlns:a16="http://schemas.microsoft.com/office/drawing/2014/main" id="{D9D7A04F-83A5-CC88-8630-8C4655DCD24C}"/>
              </a:ext>
            </a:extLst>
          </p:cNvPr>
          <p:cNvSpPr/>
          <p:nvPr/>
        </p:nvSpPr>
        <p:spPr>
          <a:xfrm rot="19848324">
            <a:off x="6231462" y="4043006"/>
            <a:ext cx="804821" cy="804821"/>
          </a:xfrm>
          <a:prstGeom prst="snip1Rect">
            <a:avLst/>
          </a:prstGeom>
          <a:solidFill>
            <a:schemeClr val="bg1"/>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3600" b="1" dirty="0">
                <a:solidFill>
                  <a:schemeClr val="accent4"/>
                </a:solidFill>
                <a:latin typeface="Arial" panose="020B0604020202020204" pitchFamily="34" charset="0"/>
                <a:cs typeface="Arial" panose="020B0604020202020204" pitchFamily="34" charset="0"/>
              </a:rPr>
              <a:t>?</a:t>
            </a:r>
            <a:endParaRPr lang="en-US" sz="3600" b="1" dirty="0">
              <a:solidFill>
                <a:schemeClr val="accent4"/>
              </a:solidFill>
              <a:latin typeface="Arial" panose="020B0604020202020204" pitchFamily="34" charset="0"/>
              <a:cs typeface="Arial" panose="020B0604020202020204" pitchFamily="34" charset="0"/>
            </a:endParaRPr>
          </a:p>
        </p:txBody>
      </p:sp>
      <p:sp>
        <p:nvSpPr>
          <p:cNvPr id="7" name="Rectangle: Single Corner Snipped 6">
            <a:extLst>
              <a:ext uri="{FF2B5EF4-FFF2-40B4-BE49-F238E27FC236}">
                <a16:creationId xmlns:a16="http://schemas.microsoft.com/office/drawing/2014/main" id="{96AB97A0-050B-D401-5F26-8C253691799C}"/>
              </a:ext>
            </a:extLst>
          </p:cNvPr>
          <p:cNvSpPr/>
          <p:nvPr/>
        </p:nvSpPr>
        <p:spPr>
          <a:xfrm rot="1928386">
            <a:off x="7792776" y="1904173"/>
            <a:ext cx="804821" cy="804821"/>
          </a:xfrm>
          <a:prstGeom prst="snip1Rect">
            <a:avLst/>
          </a:prstGeom>
          <a:solidFill>
            <a:schemeClr val="bg1"/>
          </a:solidFill>
          <a:ln w="57150">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CA" sz="3600" b="1" dirty="0">
                <a:solidFill>
                  <a:schemeClr val="accent4"/>
                </a:solidFill>
                <a:latin typeface="Arial" panose="020B0604020202020204" pitchFamily="34" charset="0"/>
                <a:cs typeface="Arial" panose="020B0604020202020204" pitchFamily="34" charset="0"/>
              </a:rPr>
              <a:t>?</a:t>
            </a:r>
            <a:endParaRPr lang="en-US" sz="3600" b="1" dirty="0">
              <a:solidFill>
                <a:schemeClr val="accent4"/>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54070206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Title 72">
            <a:extLst>
              <a:ext uri="{FF2B5EF4-FFF2-40B4-BE49-F238E27FC236}">
                <a16:creationId xmlns:a16="http://schemas.microsoft.com/office/drawing/2014/main" id="{22EF2C30-2111-D293-45B6-2E0FA712890F}"/>
              </a:ext>
            </a:extLst>
          </p:cNvPr>
          <p:cNvSpPr txBox="1">
            <a:spLocks/>
          </p:cNvSpPr>
          <p:nvPr/>
        </p:nvSpPr>
        <p:spPr>
          <a:xfrm>
            <a:off x="939261" y="3803780"/>
            <a:ext cx="5915913" cy="562168"/>
          </a:xfrm>
          <a:prstGeom prst="rect">
            <a:avLst/>
          </a:prstGeom>
        </p:spPr>
        <p:txBody>
          <a:bodyPr anchor="ctr" anchorCtr="0"/>
          <a:lstStyle>
            <a:lvl1pPr algn="l" defTabSz="914400" rtl="0" eaLnBrk="1" latinLnBrk="0" hangingPunct="1">
              <a:lnSpc>
                <a:spcPct val="90000"/>
              </a:lnSpc>
              <a:spcBef>
                <a:spcPct val="0"/>
              </a:spcBef>
              <a:buNone/>
              <a:defRPr sz="4400" kern="1200">
                <a:solidFill>
                  <a:schemeClr val="tx1"/>
                </a:solidFill>
                <a:latin typeface="Helvetica Neue" charset="0"/>
                <a:ea typeface="Helvetica Neue" charset="0"/>
                <a:cs typeface="Helvetica Neue" charset="0"/>
              </a:defRPr>
            </a:lvl1pPr>
          </a:lstStyle>
          <a:p>
            <a:r>
              <a:rPr lang="es-ES_tradnl" sz="5400" b="1" dirty="0">
                <a:solidFill>
                  <a:schemeClr val="bg1">
                    <a:lumMod val="75000"/>
                  </a:schemeClr>
                </a:solidFill>
                <a:latin typeface="Garamond"/>
              </a:rPr>
              <a:t>Diapositiva adicional para la/el facilitador/a</a:t>
            </a:r>
          </a:p>
          <a:p>
            <a:r>
              <a:rPr lang="es-ES_tradnl" sz="5400" b="1" dirty="0">
                <a:solidFill>
                  <a:schemeClr val="bg1">
                    <a:lumMod val="75000"/>
                  </a:schemeClr>
                </a:solidFill>
                <a:latin typeface="Garamond"/>
              </a:rPr>
              <a:t>
</a:t>
            </a:r>
            <a:endParaRPr lang="es-ES_tradnl" sz="5400" b="1" dirty="0">
              <a:solidFill>
                <a:schemeClr val="bg1">
                  <a:lumMod val="75000"/>
                </a:schemeClr>
              </a:solidFill>
            </a:endParaRPr>
          </a:p>
        </p:txBody>
      </p:sp>
    </p:spTree>
    <p:extLst>
      <p:ext uri="{BB962C8B-B14F-4D97-AF65-F5344CB8AC3E}">
        <p14:creationId xmlns:p14="http://schemas.microsoft.com/office/powerpoint/2010/main" val="211492337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444"/>
        <p:cNvGrpSpPr/>
        <p:nvPr/>
      </p:nvGrpSpPr>
      <p:grpSpPr>
        <a:xfrm>
          <a:off x="0" y="0"/>
          <a:ext cx="0" cy="0"/>
          <a:chOff x="0" y="0"/>
          <a:chExt cx="0" cy="0"/>
        </a:xfrm>
      </p:grpSpPr>
      <p:sp>
        <p:nvSpPr>
          <p:cNvPr id="445" name="Google Shape;445;p11"/>
          <p:cNvSpPr txBox="1">
            <a:spLocks noGrp="1"/>
          </p:cNvSpPr>
          <p:nvPr>
            <p:ph type="title"/>
          </p:nvPr>
        </p:nvSpPr>
        <p:spPr/>
        <p:txBody>
          <a:bodyPr/>
          <a:lstStyle/>
          <a:p>
            <a:pPr lvl="0"/>
            <a:r>
              <a:rPr lang="es-ES_tradnl"/>
              <a:t>Proceso de gestión de casos</a:t>
            </a:r>
          </a:p>
        </p:txBody>
      </p:sp>
      <p:sp>
        <p:nvSpPr>
          <p:cNvPr id="2" name="Rectangle: Rounded Corners 1">
            <a:extLst>
              <a:ext uri="{FF2B5EF4-FFF2-40B4-BE49-F238E27FC236}">
                <a16:creationId xmlns:a16="http://schemas.microsoft.com/office/drawing/2014/main" id="{3A609748-BAAA-26CF-A7EA-CBB4EC2A4EE4}"/>
              </a:ext>
            </a:extLst>
          </p:cNvPr>
          <p:cNvSpPr/>
          <p:nvPr/>
        </p:nvSpPr>
        <p:spPr>
          <a:xfrm>
            <a:off x="838200" y="1603482"/>
            <a:ext cx="3249708" cy="1947316"/>
          </a:xfrm>
          <a:prstGeom prst="roundRect">
            <a:avLst>
              <a:gd name="adj" fmla="val 10821"/>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b="1">
                <a:solidFill>
                  <a:schemeClr val="tx1"/>
                </a:solidFill>
                <a:latin typeface="Arial" panose="020B0604020202020204" pitchFamily="34" charset="0"/>
                <a:cs typeface="Arial" panose="020B0604020202020204" pitchFamily="34" charset="0"/>
              </a:rPr>
              <a:t>Identificar </a:t>
            </a:r>
            <a:r>
              <a:rPr lang="es-ES_tradnl">
                <a:solidFill>
                  <a:schemeClr val="tx1"/>
                </a:solidFill>
                <a:latin typeface="Arial" panose="020B0604020202020204" pitchFamily="34" charset="0"/>
                <a:cs typeface="Arial" panose="020B0604020202020204" pitchFamily="34" charset="0"/>
              </a:rPr>
              <a:t>a los niños, niñas y adolescentes vulnerables y registrarlos de acuerdo con los criterios de admisión</a:t>
            </a:r>
          </a:p>
        </p:txBody>
      </p:sp>
      <p:sp>
        <p:nvSpPr>
          <p:cNvPr id="3" name="Rectangle: Rounded Corners 2">
            <a:extLst>
              <a:ext uri="{FF2B5EF4-FFF2-40B4-BE49-F238E27FC236}">
                <a16:creationId xmlns:a16="http://schemas.microsoft.com/office/drawing/2014/main" id="{30467361-4BAF-3FDA-BCBE-860BF59BBF11}"/>
              </a:ext>
            </a:extLst>
          </p:cNvPr>
          <p:cNvSpPr/>
          <p:nvPr/>
        </p:nvSpPr>
        <p:spPr>
          <a:xfrm>
            <a:off x="559341" y="1397374"/>
            <a:ext cx="557717" cy="557717"/>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b="1">
                <a:latin typeface="Arial" panose="020B0604020202020204" pitchFamily="34" charset="0"/>
                <a:cs typeface="Arial" panose="020B0604020202020204" pitchFamily="34" charset="0"/>
              </a:rPr>
              <a:t>1</a:t>
            </a:r>
          </a:p>
        </p:txBody>
      </p:sp>
      <p:sp>
        <p:nvSpPr>
          <p:cNvPr id="4" name="Rectangle: Rounded Corners 3">
            <a:extLst>
              <a:ext uri="{FF2B5EF4-FFF2-40B4-BE49-F238E27FC236}">
                <a16:creationId xmlns:a16="http://schemas.microsoft.com/office/drawing/2014/main" id="{C0E608AE-000D-643E-D325-6CBC4CCD5FB3}"/>
              </a:ext>
            </a:extLst>
          </p:cNvPr>
          <p:cNvSpPr/>
          <p:nvPr/>
        </p:nvSpPr>
        <p:spPr>
          <a:xfrm>
            <a:off x="4740457" y="1603482"/>
            <a:ext cx="3249708" cy="1947316"/>
          </a:xfrm>
          <a:prstGeom prst="roundRect">
            <a:avLst>
              <a:gd name="adj" fmla="val 10821"/>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b="1">
                <a:solidFill>
                  <a:schemeClr val="tx1"/>
                </a:solidFill>
                <a:latin typeface="Arial" panose="020B0604020202020204" pitchFamily="34" charset="0"/>
                <a:cs typeface="Arial" panose="020B0604020202020204" pitchFamily="34" charset="0"/>
              </a:rPr>
              <a:t>Evaluar </a:t>
            </a:r>
            <a:r>
              <a:rPr lang="es-ES_tradnl">
                <a:solidFill>
                  <a:schemeClr val="tx1"/>
                </a:solidFill>
                <a:latin typeface="Arial" panose="020B0604020202020204" pitchFamily="34" charset="0"/>
                <a:cs typeface="Arial" panose="020B0604020202020204" pitchFamily="34" charset="0"/>
              </a:rPr>
              <a:t>las necesidades y las fortalezas del menor y su familia</a:t>
            </a:r>
          </a:p>
        </p:txBody>
      </p:sp>
      <p:sp>
        <p:nvSpPr>
          <p:cNvPr id="5" name="Rectangle: Rounded Corners 4">
            <a:extLst>
              <a:ext uri="{FF2B5EF4-FFF2-40B4-BE49-F238E27FC236}">
                <a16:creationId xmlns:a16="http://schemas.microsoft.com/office/drawing/2014/main" id="{577E3582-EB4E-6F97-D417-41437EFF88E4}"/>
              </a:ext>
            </a:extLst>
          </p:cNvPr>
          <p:cNvSpPr/>
          <p:nvPr/>
        </p:nvSpPr>
        <p:spPr>
          <a:xfrm>
            <a:off x="4461598" y="1397374"/>
            <a:ext cx="557717" cy="557717"/>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b="1">
                <a:latin typeface="Arial" panose="020B0604020202020204" pitchFamily="34" charset="0"/>
                <a:cs typeface="Arial" panose="020B0604020202020204" pitchFamily="34" charset="0"/>
              </a:rPr>
              <a:t>2</a:t>
            </a:r>
          </a:p>
        </p:txBody>
      </p:sp>
      <p:sp>
        <p:nvSpPr>
          <p:cNvPr id="6" name="Rectangle: Rounded Corners 5">
            <a:extLst>
              <a:ext uri="{FF2B5EF4-FFF2-40B4-BE49-F238E27FC236}">
                <a16:creationId xmlns:a16="http://schemas.microsoft.com/office/drawing/2014/main" id="{F25C5CBB-113D-D4B4-D93E-EE6FF6A231BA}"/>
              </a:ext>
            </a:extLst>
          </p:cNvPr>
          <p:cNvSpPr/>
          <p:nvPr/>
        </p:nvSpPr>
        <p:spPr>
          <a:xfrm>
            <a:off x="8501188" y="1603482"/>
            <a:ext cx="3249708" cy="1947316"/>
          </a:xfrm>
          <a:prstGeom prst="roundRect">
            <a:avLst>
              <a:gd name="adj" fmla="val 10821"/>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a:solidFill>
                  <a:schemeClr val="tx1"/>
                </a:solidFill>
                <a:latin typeface="Arial" panose="020B0604020202020204" pitchFamily="34" charset="0"/>
                <a:cs typeface="Arial" panose="020B0604020202020204" pitchFamily="34" charset="0"/>
              </a:rPr>
              <a:t>Elaborar un </a:t>
            </a:r>
            <a:r>
              <a:rPr lang="es-ES_tradnl" b="1">
                <a:solidFill>
                  <a:schemeClr val="tx1"/>
                </a:solidFill>
                <a:latin typeface="Arial" panose="020B0604020202020204" pitchFamily="34" charset="0"/>
                <a:cs typeface="Arial" panose="020B0604020202020204" pitchFamily="34" charset="0"/>
              </a:rPr>
              <a:t>plan de caso </a:t>
            </a:r>
            <a:r>
              <a:rPr lang="es-ES_tradnl">
                <a:solidFill>
                  <a:schemeClr val="tx1"/>
                </a:solidFill>
                <a:latin typeface="Arial" panose="020B0604020202020204" pitchFamily="34" charset="0"/>
                <a:cs typeface="Arial" panose="020B0604020202020204" pitchFamily="34" charset="0"/>
              </a:rPr>
              <a:t>individualizado que responda a las necesidades identificadas en el/la menor. Establecer acciones, plazos concretos y objetivos medibles.</a:t>
            </a:r>
          </a:p>
        </p:txBody>
      </p:sp>
      <p:sp>
        <p:nvSpPr>
          <p:cNvPr id="7" name="Rectangle: Rounded Corners 6">
            <a:extLst>
              <a:ext uri="{FF2B5EF4-FFF2-40B4-BE49-F238E27FC236}">
                <a16:creationId xmlns:a16="http://schemas.microsoft.com/office/drawing/2014/main" id="{15352910-77B2-A56A-23F5-F5A9FD5F89B9}"/>
              </a:ext>
            </a:extLst>
          </p:cNvPr>
          <p:cNvSpPr/>
          <p:nvPr/>
        </p:nvSpPr>
        <p:spPr>
          <a:xfrm>
            <a:off x="8113364" y="1397374"/>
            <a:ext cx="557717" cy="557717"/>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b="1">
                <a:latin typeface="Arial" panose="020B0604020202020204" pitchFamily="34" charset="0"/>
                <a:cs typeface="Arial" panose="020B0604020202020204" pitchFamily="34" charset="0"/>
              </a:rPr>
              <a:t>3</a:t>
            </a:r>
          </a:p>
        </p:txBody>
      </p:sp>
      <p:sp>
        <p:nvSpPr>
          <p:cNvPr id="8" name="Rectangle: Rounded Corners 7">
            <a:extLst>
              <a:ext uri="{FF2B5EF4-FFF2-40B4-BE49-F238E27FC236}">
                <a16:creationId xmlns:a16="http://schemas.microsoft.com/office/drawing/2014/main" id="{E1047DA8-ECF4-D38E-F461-4B2D1C7A11A2}"/>
              </a:ext>
            </a:extLst>
          </p:cNvPr>
          <p:cNvSpPr/>
          <p:nvPr/>
        </p:nvSpPr>
        <p:spPr>
          <a:xfrm>
            <a:off x="838200" y="3896005"/>
            <a:ext cx="3249708" cy="2133121"/>
          </a:xfrm>
          <a:prstGeom prst="roundRect">
            <a:avLst>
              <a:gd name="adj" fmla="val 10821"/>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b="1">
                <a:solidFill>
                  <a:schemeClr val="bg1"/>
                </a:solidFill>
                <a:latin typeface="Arial" panose="020B0604020202020204" pitchFamily="34" charset="0"/>
                <a:cs typeface="Arial" panose="020B0604020202020204" pitchFamily="34" charset="0"/>
              </a:rPr>
              <a:t>Cerrar el caso</a:t>
            </a:r>
          </a:p>
        </p:txBody>
      </p:sp>
      <p:sp>
        <p:nvSpPr>
          <p:cNvPr id="9" name="Rectangle: Rounded Corners 8">
            <a:extLst>
              <a:ext uri="{FF2B5EF4-FFF2-40B4-BE49-F238E27FC236}">
                <a16:creationId xmlns:a16="http://schemas.microsoft.com/office/drawing/2014/main" id="{87548B2B-A10E-E3A7-B3D4-4BA63A8355F8}"/>
              </a:ext>
            </a:extLst>
          </p:cNvPr>
          <p:cNvSpPr/>
          <p:nvPr/>
        </p:nvSpPr>
        <p:spPr>
          <a:xfrm>
            <a:off x="559341" y="3689898"/>
            <a:ext cx="557717" cy="557717"/>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b="1">
                <a:latin typeface="Arial" panose="020B0604020202020204" pitchFamily="34" charset="0"/>
                <a:cs typeface="Arial" panose="020B0604020202020204" pitchFamily="34" charset="0"/>
              </a:rPr>
              <a:t>6</a:t>
            </a:r>
          </a:p>
        </p:txBody>
      </p:sp>
      <p:sp>
        <p:nvSpPr>
          <p:cNvPr id="10" name="Rectangle: Rounded Corners 9">
            <a:extLst>
              <a:ext uri="{FF2B5EF4-FFF2-40B4-BE49-F238E27FC236}">
                <a16:creationId xmlns:a16="http://schemas.microsoft.com/office/drawing/2014/main" id="{F744B1C7-585A-CBF3-AE14-EFF1049CF0C2}"/>
              </a:ext>
            </a:extLst>
          </p:cNvPr>
          <p:cNvSpPr/>
          <p:nvPr/>
        </p:nvSpPr>
        <p:spPr>
          <a:xfrm>
            <a:off x="4740457" y="3896005"/>
            <a:ext cx="3249708" cy="2133121"/>
          </a:xfrm>
          <a:prstGeom prst="roundRect">
            <a:avLst>
              <a:gd name="adj" fmla="val 10821"/>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a:solidFill>
                  <a:schemeClr val="tx1"/>
                </a:solidFill>
                <a:latin typeface="Arial" panose="020B0604020202020204" pitchFamily="34" charset="0"/>
                <a:cs typeface="Arial" panose="020B0604020202020204" pitchFamily="34" charset="0"/>
              </a:rPr>
              <a:t>Hacer </a:t>
            </a:r>
            <a:r>
              <a:rPr lang="es-ES_tradnl" b="1">
                <a:solidFill>
                  <a:schemeClr val="tx1"/>
                </a:solidFill>
                <a:latin typeface="Arial" panose="020B0604020202020204" pitchFamily="34" charset="0"/>
                <a:cs typeface="Arial" panose="020B0604020202020204" pitchFamily="34" charset="0"/>
              </a:rPr>
              <a:t>seguimiento y revisión</a:t>
            </a:r>
          </a:p>
        </p:txBody>
      </p:sp>
      <p:sp>
        <p:nvSpPr>
          <p:cNvPr id="11" name="Rectangle: Rounded Corners 10">
            <a:extLst>
              <a:ext uri="{FF2B5EF4-FFF2-40B4-BE49-F238E27FC236}">
                <a16:creationId xmlns:a16="http://schemas.microsoft.com/office/drawing/2014/main" id="{3C0F98E2-F982-E7AD-D866-2AAB4AB76BA2}"/>
              </a:ext>
            </a:extLst>
          </p:cNvPr>
          <p:cNvSpPr/>
          <p:nvPr/>
        </p:nvSpPr>
        <p:spPr>
          <a:xfrm>
            <a:off x="4461598" y="3689898"/>
            <a:ext cx="557717" cy="557717"/>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b="1">
                <a:latin typeface="Arial" panose="020B0604020202020204" pitchFamily="34" charset="0"/>
                <a:cs typeface="Arial" panose="020B0604020202020204" pitchFamily="34" charset="0"/>
              </a:rPr>
              <a:t>5</a:t>
            </a:r>
          </a:p>
        </p:txBody>
      </p:sp>
      <p:sp>
        <p:nvSpPr>
          <p:cNvPr id="12" name="Rectangle: Rounded Corners 11">
            <a:extLst>
              <a:ext uri="{FF2B5EF4-FFF2-40B4-BE49-F238E27FC236}">
                <a16:creationId xmlns:a16="http://schemas.microsoft.com/office/drawing/2014/main" id="{37979063-D0DA-8CEE-DB7A-D7417015FD16}"/>
              </a:ext>
            </a:extLst>
          </p:cNvPr>
          <p:cNvSpPr/>
          <p:nvPr/>
        </p:nvSpPr>
        <p:spPr>
          <a:xfrm>
            <a:off x="8501188" y="3896005"/>
            <a:ext cx="3249708" cy="2133121"/>
          </a:xfrm>
          <a:prstGeom prst="roundRect">
            <a:avLst>
              <a:gd name="adj" fmla="val 10821"/>
            </a:avLst>
          </a:prstGeom>
          <a:solidFill>
            <a:schemeClr val="accent4">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b="1">
                <a:solidFill>
                  <a:schemeClr val="tx1"/>
                </a:solidFill>
                <a:latin typeface="Arial" panose="020B0604020202020204" pitchFamily="34" charset="0"/>
                <a:cs typeface="Arial" panose="020B0604020202020204" pitchFamily="34" charset="0"/>
              </a:rPr>
              <a:t>Implementar </a:t>
            </a:r>
            <a:r>
              <a:rPr lang="es-ES_tradnl">
                <a:solidFill>
                  <a:schemeClr val="tx1"/>
                </a:solidFill>
                <a:latin typeface="Arial" panose="020B0604020202020204" pitchFamily="34" charset="0"/>
                <a:cs typeface="Arial" panose="020B0604020202020204" pitchFamily="34" charset="0"/>
              </a:rPr>
              <a:t>el plan de caso, prestar apoyo directo y hacer remisiones.</a:t>
            </a:r>
          </a:p>
        </p:txBody>
      </p:sp>
      <p:sp>
        <p:nvSpPr>
          <p:cNvPr id="13" name="Rectangle: Rounded Corners 12">
            <a:extLst>
              <a:ext uri="{FF2B5EF4-FFF2-40B4-BE49-F238E27FC236}">
                <a16:creationId xmlns:a16="http://schemas.microsoft.com/office/drawing/2014/main" id="{F14EDAAC-0734-8043-27EA-51725D72B22C}"/>
              </a:ext>
            </a:extLst>
          </p:cNvPr>
          <p:cNvSpPr/>
          <p:nvPr/>
        </p:nvSpPr>
        <p:spPr>
          <a:xfrm>
            <a:off x="8222329" y="3689898"/>
            <a:ext cx="557717" cy="557717"/>
          </a:xfrm>
          <a:prstGeom prst="round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s-ES_tradnl" b="1">
                <a:latin typeface="Arial" panose="020B0604020202020204" pitchFamily="34" charset="0"/>
                <a:cs typeface="Arial" panose="020B0604020202020204" pitchFamily="34" charset="0"/>
              </a:rPr>
              <a:t>4</a:t>
            </a:r>
          </a:p>
        </p:txBody>
      </p:sp>
      <p:cxnSp>
        <p:nvCxnSpPr>
          <p:cNvPr id="14" name="Straight Arrow Connector 13">
            <a:extLst>
              <a:ext uri="{FF2B5EF4-FFF2-40B4-BE49-F238E27FC236}">
                <a16:creationId xmlns:a16="http://schemas.microsoft.com/office/drawing/2014/main" id="{C051E199-FEAA-36EB-5F20-EA9101F733DA}"/>
              </a:ext>
            </a:extLst>
          </p:cNvPr>
          <p:cNvCxnSpPr>
            <a:cxnSpLocks/>
            <a:stCxn id="2" idx="3"/>
            <a:endCxn id="4" idx="1"/>
          </p:cNvCxnSpPr>
          <p:nvPr/>
        </p:nvCxnSpPr>
        <p:spPr>
          <a:xfrm>
            <a:off x="4087908" y="2577140"/>
            <a:ext cx="652549" cy="0"/>
          </a:xfrm>
          <a:prstGeom prst="straightConnector1">
            <a:avLst/>
          </a:prstGeom>
          <a:ln w="38100">
            <a:solidFill>
              <a:schemeClr val="accent4"/>
            </a:solidFill>
            <a:tailEnd type="triangle"/>
          </a:ln>
        </p:spPr>
        <p:style>
          <a:lnRef idx="1">
            <a:schemeClr val="accent1"/>
          </a:lnRef>
          <a:fillRef idx="0">
            <a:schemeClr val="accent1"/>
          </a:fillRef>
          <a:effectRef idx="0">
            <a:schemeClr val="accent1"/>
          </a:effectRef>
          <a:fontRef idx="minor">
            <a:schemeClr val="tx1"/>
          </a:fontRef>
        </p:style>
      </p:cxnSp>
      <p:cxnSp>
        <p:nvCxnSpPr>
          <p:cNvPr id="15" name="Straight Arrow Connector 14">
            <a:extLst>
              <a:ext uri="{FF2B5EF4-FFF2-40B4-BE49-F238E27FC236}">
                <a16:creationId xmlns:a16="http://schemas.microsoft.com/office/drawing/2014/main" id="{E74720F5-B520-2821-5F53-8C063D8F0B2C}"/>
              </a:ext>
            </a:extLst>
          </p:cNvPr>
          <p:cNvCxnSpPr>
            <a:cxnSpLocks/>
            <a:stCxn id="4" idx="3"/>
            <a:endCxn id="6" idx="1"/>
          </p:cNvCxnSpPr>
          <p:nvPr/>
        </p:nvCxnSpPr>
        <p:spPr>
          <a:xfrm>
            <a:off x="7990165" y="2577140"/>
            <a:ext cx="511023" cy="0"/>
          </a:xfrm>
          <a:prstGeom prst="straightConnector1">
            <a:avLst/>
          </a:prstGeom>
          <a:ln w="38100">
            <a:solidFill>
              <a:schemeClr val="accent4"/>
            </a:solidFill>
            <a:tailEnd type="triangle"/>
          </a:ln>
        </p:spPr>
        <p:style>
          <a:lnRef idx="1">
            <a:schemeClr val="accent1"/>
          </a:lnRef>
          <a:fillRef idx="0">
            <a:schemeClr val="accent1"/>
          </a:fillRef>
          <a:effectRef idx="0">
            <a:schemeClr val="accent1"/>
          </a:effectRef>
          <a:fontRef idx="minor">
            <a:schemeClr val="tx1"/>
          </a:fontRef>
        </p:style>
      </p:cxnSp>
      <p:cxnSp>
        <p:nvCxnSpPr>
          <p:cNvPr id="16" name="Straight Arrow Connector 15">
            <a:extLst>
              <a:ext uri="{FF2B5EF4-FFF2-40B4-BE49-F238E27FC236}">
                <a16:creationId xmlns:a16="http://schemas.microsoft.com/office/drawing/2014/main" id="{6DA33E41-764D-0F46-2CA1-741D62E15B1E}"/>
              </a:ext>
            </a:extLst>
          </p:cNvPr>
          <p:cNvCxnSpPr>
            <a:cxnSpLocks/>
            <a:stCxn id="6" idx="2"/>
            <a:endCxn id="12" idx="0"/>
          </p:cNvCxnSpPr>
          <p:nvPr/>
        </p:nvCxnSpPr>
        <p:spPr>
          <a:xfrm>
            <a:off x="10126042" y="3550798"/>
            <a:ext cx="0" cy="345207"/>
          </a:xfrm>
          <a:prstGeom prst="straightConnector1">
            <a:avLst/>
          </a:prstGeom>
          <a:ln w="38100">
            <a:solidFill>
              <a:schemeClr val="accent4"/>
            </a:solidFill>
            <a:tailEnd type="triangle"/>
          </a:ln>
        </p:spPr>
        <p:style>
          <a:lnRef idx="1">
            <a:schemeClr val="accent1"/>
          </a:lnRef>
          <a:fillRef idx="0">
            <a:schemeClr val="accent1"/>
          </a:fillRef>
          <a:effectRef idx="0">
            <a:schemeClr val="accent1"/>
          </a:effectRef>
          <a:fontRef idx="minor">
            <a:schemeClr val="tx1"/>
          </a:fontRef>
        </p:style>
      </p:cxnSp>
      <p:cxnSp>
        <p:nvCxnSpPr>
          <p:cNvPr id="17" name="Straight Arrow Connector 16">
            <a:extLst>
              <a:ext uri="{FF2B5EF4-FFF2-40B4-BE49-F238E27FC236}">
                <a16:creationId xmlns:a16="http://schemas.microsoft.com/office/drawing/2014/main" id="{4186941D-55A1-1466-8C64-8B8ECB75B060}"/>
              </a:ext>
            </a:extLst>
          </p:cNvPr>
          <p:cNvCxnSpPr>
            <a:cxnSpLocks/>
            <a:stCxn id="12" idx="1"/>
            <a:endCxn id="10" idx="3"/>
          </p:cNvCxnSpPr>
          <p:nvPr/>
        </p:nvCxnSpPr>
        <p:spPr>
          <a:xfrm flipH="1">
            <a:off x="7990165" y="4962566"/>
            <a:ext cx="511023" cy="0"/>
          </a:xfrm>
          <a:prstGeom prst="straightConnector1">
            <a:avLst/>
          </a:prstGeom>
          <a:ln w="38100">
            <a:solidFill>
              <a:schemeClr val="accent4"/>
            </a:solidFill>
            <a:tailEnd type="triangle"/>
          </a:ln>
        </p:spPr>
        <p:style>
          <a:lnRef idx="1">
            <a:schemeClr val="accent1"/>
          </a:lnRef>
          <a:fillRef idx="0">
            <a:schemeClr val="accent1"/>
          </a:fillRef>
          <a:effectRef idx="0">
            <a:schemeClr val="accent1"/>
          </a:effectRef>
          <a:fontRef idx="minor">
            <a:schemeClr val="tx1"/>
          </a:fontRef>
        </p:style>
      </p:cxnSp>
      <p:cxnSp>
        <p:nvCxnSpPr>
          <p:cNvPr id="18" name="Straight Arrow Connector 17">
            <a:extLst>
              <a:ext uri="{FF2B5EF4-FFF2-40B4-BE49-F238E27FC236}">
                <a16:creationId xmlns:a16="http://schemas.microsoft.com/office/drawing/2014/main" id="{1ABFAF37-1BA5-AFE1-B7AA-6B7B3F2407C5}"/>
              </a:ext>
            </a:extLst>
          </p:cNvPr>
          <p:cNvCxnSpPr>
            <a:cxnSpLocks/>
            <a:stCxn id="10" idx="1"/>
            <a:endCxn id="8" idx="3"/>
          </p:cNvCxnSpPr>
          <p:nvPr/>
        </p:nvCxnSpPr>
        <p:spPr>
          <a:xfrm flipH="1">
            <a:off x="4087908" y="4962566"/>
            <a:ext cx="652549" cy="0"/>
          </a:xfrm>
          <a:prstGeom prst="straightConnector1">
            <a:avLst/>
          </a:prstGeom>
          <a:ln w="38100">
            <a:solidFill>
              <a:schemeClr val="accent4"/>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D193E3B3-EC5B-D913-F8A2-93D1FB32A685}"/>
              </a:ext>
            </a:extLst>
          </p:cNvPr>
          <p:cNvCxnSpPr>
            <a:cxnSpLocks/>
            <a:stCxn id="10" idx="0"/>
            <a:endCxn id="4" idx="2"/>
          </p:cNvCxnSpPr>
          <p:nvPr/>
        </p:nvCxnSpPr>
        <p:spPr>
          <a:xfrm flipV="1">
            <a:off x="6365311" y="3550798"/>
            <a:ext cx="0" cy="345207"/>
          </a:xfrm>
          <a:prstGeom prst="straightConnector1">
            <a:avLst/>
          </a:prstGeom>
          <a:ln w="38100">
            <a:solidFill>
              <a:schemeClr val="accent4"/>
            </a:solidFill>
            <a:prstDash val="sysDot"/>
            <a:tailEnd type="triangle"/>
          </a:ln>
        </p:spPr>
        <p:style>
          <a:lnRef idx="1">
            <a:schemeClr val="accent1"/>
          </a:lnRef>
          <a:fillRef idx="0">
            <a:schemeClr val="accent1"/>
          </a:fillRef>
          <a:effectRef idx="0">
            <a:schemeClr val="accent1"/>
          </a:effectRef>
          <a:fontRef idx="minor">
            <a:schemeClr val="tx1"/>
          </a:fontRef>
        </p:style>
      </p:cxnSp>
      <p:cxnSp>
        <p:nvCxnSpPr>
          <p:cNvPr id="20" name="Straight Arrow Connector 19">
            <a:extLst>
              <a:ext uri="{FF2B5EF4-FFF2-40B4-BE49-F238E27FC236}">
                <a16:creationId xmlns:a16="http://schemas.microsoft.com/office/drawing/2014/main" id="{5F565816-0B58-0CB2-116E-A9A996F95109}"/>
              </a:ext>
            </a:extLst>
          </p:cNvPr>
          <p:cNvCxnSpPr>
            <a:cxnSpLocks/>
            <a:stCxn id="10" idx="0"/>
          </p:cNvCxnSpPr>
          <p:nvPr/>
        </p:nvCxnSpPr>
        <p:spPr>
          <a:xfrm flipV="1">
            <a:off x="6365311" y="3429000"/>
            <a:ext cx="2135877" cy="467005"/>
          </a:xfrm>
          <a:prstGeom prst="straightConnector1">
            <a:avLst/>
          </a:prstGeom>
          <a:ln w="38100">
            <a:solidFill>
              <a:schemeClr val="accent4"/>
            </a:solidFill>
            <a:prstDash val="sysDot"/>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334"/>
        <p:cNvGrpSpPr/>
        <p:nvPr/>
      </p:nvGrpSpPr>
      <p:grpSpPr>
        <a:xfrm>
          <a:off x="0" y="0"/>
          <a:ext cx="0" cy="0"/>
          <a:chOff x="0" y="0"/>
          <a:chExt cx="0" cy="0"/>
        </a:xfrm>
      </p:grpSpPr>
      <p:sp>
        <p:nvSpPr>
          <p:cNvPr id="335" name="Google Shape;335;p7"/>
          <p:cNvSpPr txBox="1">
            <a:spLocks noGrp="1"/>
          </p:cNvSpPr>
          <p:nvPr>
            <p:ph type="title"/>
          </p:nvPr>
        </p:nvSpPr>
        <p:spPr>
          <a:xfrm>
            <a:off x="838200" y="120516"/>
            <a:ext cx="10515600" cy="868968"/>
          </a:xfrm>
          <a:prstGeom prst="rect">
            <a:avLst/>
          </a:prstGeom>
          <a:noFill/>
          <a:ln>
            <a:noFill/>
          </a:ln>
        </p:spPr>
        <p:txBody>
          <a:bodyPr spcFirstLastPara="1" wrap="square" lIns="91425" tIns="45700" rIns="91425" bIns="45700" anchor="ctr" anchorCtr="0">
            <a:normAutofit/>
          </a:bodyPr>
          <a:lstStyle/>
          <a:p>
            <a:pPr marL="0" lvl="0" indent="0" algn="ctr" rtl="0">
              <a:lnSpc>
                <a:spcPct val="90000"/>
              </a:lnSpc>
              <a:spcBef>
                <a:spcPts val="0"/>
              </a:spcBef>
              <a:spcAft>
                <a:spcPts val="0"/>
              </a:spcAft>
              <a:buClr>
                <a:srgbClr val="156995"/>
              </a:buClr>
              <a:buSzPts val="3200"/>
              <a:buFont typeface="Arial"/>
              <a:buNone/>
            </a:pPr>
            <a:r>
              <a:rPr lang="es-ES_tradnl">
                <a:latin typeface="Arial" panose="020B0604020202020204" pitchFamily="34" charset="0"/>
                <a:cs typeface="Arial" panose="020B0604020202020204" pitchFamily="34" charset="0"/>
                <a:sym typeface="Arial"/>
              </a:rPr>
              <a:t>Objetivos de aprendizaje</a:t>
            </a:r>
            <a:endParaRPr lang="es-ES_tradnl">
              <a:latin typeface="Arial" panose="020B0604020202020204" pitchFamily="34" charset="0"/>
              <a:cs typeface="Arial" panose="020B0604020202020204" pitchFamily="34" charset="0"/>
            </a:endParaRPr>
          </a:p>
        </p:txBody>
      </p:sp>
      <p:sp>
        <p:nvSpPr>
          <p:cNvPr id="336" name="Google Shape;336;p7"/>
          <p:cNvSpPr txBox="1"/>
          <p:nvPr/>
        </p:nvSpPr>
        <p:spPr>
          <a:xfrm>
            <a:off x="3771900" y="3568588"/>
            <a:ext cx="2555072" cy="1738897"/>
          </a:xfrm>
          <a:prstGeom prst="rect">
            <a:avLst/>
          </a:prstGeom>
          <a:noFill/>
          <a:ln>
            <a:noFill/>
          </a:ln>
        </p:spPr>
        <p:txBody>
          <a:bodyPr spcFirstLastPara="1" wrap="square" lIns="91425" tIns="45700" rIns="91425" bIns="45700" anchor="t" anchorCtr="0">
            <a:spAutoFit/>
          </a:bodyPr>
          <a:lstStyle/>
          <a:p>
            <a:pPr marL="0" lvl="1" algn="ctr">
              <a:lnSpc>
                <a:spcPct val="107000"/>
              </a:lnSpc>
            </a:pPr>
            <a:r>
              <a:rPr lang="es-ES_tradnl" sz="2000" b="0" i="0" u="none" strike="noStrike" cap="none" dirty="0">
                <a:solidFill>
                  <a:schemeClr val="dk1"/>
                </a:solidFill>
                <a:latin typeface="Arial" panose="020B0604020202020204" pitchFamily="34" charset="0"/>
                <a:ea typeface="Helvetica Neue"/>
                <a:cs typeface="Arial" panose="020B0604020202020204" pitchFamily="34" charset="0"/>
                <a:sym typeface="Helvetica Neue"/>
              </a:rPr>
              <a:t>Mostrar cómo se debe informar al menor y a su familia sobre la decisión de cerrar el caso</a:t>
            </a:r>
            <a:endParaRPr lang="es-ES_tradnl" sz="1600" dirty="0">
              <a:solidFill>
                <a:schemeClr val="dk1"/>
              </a:solidFill>
              <a:latin typeface="Arial" panose="020B0604020202020204" pitchFamily="34" charset="0"/>
              <a:cs typeface="Arial" panose="020B0604020202020204" pitchFamily="34" charset="0"/>
            </a:endParaRPr>
          </a:p>
        </p:txBody>
      </p:sp>
      <p:sp>
        <p:nvSpPr>
          <p:cNvPr id="341" name="Google Shape;341;p7"/>
          <p:cNvSpPr txBox="1"/>
          <p:nvPr/>
        </p:nvSpPr>
        <p:spPr>
          <a:xfrm>
            <a:off x="1094493" y="3568588"/>
            <a:ext cx="2379153" cy="1738897"/>
          </a:xfrm>
          <a:prstGeom prst="rect">
            <a:avLst/>
          </a:prstGeom>
          <a:noFill/>
          <a:ln>
            <a:noFill/>
          </a:ln>
        </p:spPr>
        <p:txBody>
          <a:bodyPr spcFirstLastPara="1" wrap="square" lIns="91425" tIns="45700" rIns="91425" bIns="45700" anchor="t" anchorCtr="0">
            <a:spAutoFit/>
          </a:bodyPr>
          <a:lstStyle/>
          <a:p>
            <a:pPr marL="0" lvl="1" algn="ctr">
              <a:lnSpc>
                <a:spcPct val="107000"/>
              </a:lnSpc>
            </a:pPr>
            <a:r>
              <a:rPr lang="es-ES_tradnl" sz="2000" dirty="0">
                <a:solidFill>
                  <a:schemeClr val="dk1"/>
                </a:solidFill>
                <a:latin typeface="Arial" panose="020B0604020202020204" pitchFamily="34" charset="0"/>
                <a:ea typeface="Helvetica Neue"/>
                <a:cs typeface="Arial" panose="020B0604020202020204" pitchFamily="34" charset="0"/>
                <a:sym typeface="Helvetica Neue"/>
              </a:rPr>
              <a:t>Identificar qué casos pueden cerrarse utilizando los criterios para el cierre de casos</a:t>
            </a:r>
            <a:endParaRPr lang="es-ES_tradnl" sz="2000" dirty="0">
              <a:solidFill>
                <a:schemeClr val="dk1"/>
              </a:solidFill>
              <a:latin typeface="Arial" panose="020B0604020202020204" pitchFamily="34" charset="0"/>
              <a:cs typeface="Arial" panose="020B0604020202020204" pitchFamily="34" charset="0"/>
            </a:endParaRPr>
          </a:p>
        </p:txBody>
      </p:sp>
      <p:sp>
        <p:nvSpPr>
          <p:cNvPr id="342" name="Google Shape;342;p7"/>
          <p:cNvSpPr txBox="1"/>
          <p:nvPr/>
        </p:nvSpPr>
        <p:spPr>
          <a:xfrm>
            <a:off x="6815118" y="3568588"/>
            <a:ext cx="1858124" cy="1738897"/>
          </a:xfrm>
          <a:prstGeom prst="rect">
            <a:avLst/>
          </a:prstGeom>
          <a:noFill/>
          <a:ln>
            <a:noFill/>
          </a:ln>
        </p:spPr>
        <p:txBody>
          <a:bodyPr spcFirstLastPara="1" wrap="square" lIns="91425" tIns="45700" rIns="91425" bIns="45700" anchor="t" anchorCtr="0">
            <a:spAutoFit/>
          </a:bodyPr>
          <a:lstStyle/>
          <a:p>
            <a:pPr marL="0" lvl="1" algn="ctr">
              <a:lnSpc>
                <a:spcPct val="107000"/>
              </a:lnSpc>
            </a:pPr>
            <a:r>
              <a:rPr lang="es-ES_tradnl" sz="2000" b="0" i="0" u="none" strike="noStrike" cap="none" dirty="0">
                <a:solidFill>
                  <a:schemeClr val="dk1"/>
                </a:solidFill>
                <a:latin typeface="Arial" panose="020B0604020202020204" pitchFamily="34" charset="0"/>
                <a:ea typeface="Helvetica Neue"/>
                <a:cs typeface="Arial" panose="020B0604020202020204" pitchFamily="34" charset="0"/>
                <a:sym typeface="Helvetica Neue"/>
              </a:rPr>
              <a:t>Ver la diferencia </a:t>
            </a:r>
            <a:r>
              <a:rPr lang="es-ES_tradnl" sz="2000" dirty="0">
                <a:solidFill>
                  <a:schemeClr val="dk1"/>
                </a:solidFill>
                <a:latin typeface="Arial" panose="020B0604020202020204" pitchFamily="34" charset="0"/>
                <a:ea typeface="Helvetica Neue"/>
                <a:cs typeface="Arial" panose="020B0604020202020204" pitchFamily="34" charset="0"/>
                <a:sym typeface="Helvetica Neue"/>
              </a:rPr>
              <a:t>entre </a:t>
            </a:r>
            <a:r>
              <a:rPr lang="es-ES_tradnl" sz="2000" b="0" i="0" u="none" strike="noStrike" cap="none" dirty="0">
                <a:solidFill>
                  <a:schemeClr val="dk1"/>
                </a:solidFill>
                <a:latin typeface="Arial" panose="020B0604020202020204" pitchFamily="34" charset="0"/>
                <a:ea typeface="Helvetica Neue"/>
                <a:cs typeface="Arial" panose="020B0604020202020204" pitchFamily="34" charset="0"/>
                <a:sym typeface="Helvetica Neue"/>
              </a:rPr>
              <a:t>cerrar y transferir un caso</a:t>
            </a:r>
            <a:endParaRPr lang="es-ES_tradnl" sz="1600" dirty="0">
              <a:solidFill>
                <a:schemeClr val="dk1"/>
              </a:solidFill>
              <a:latin typeface="Arial" panose="020B0604020202020204" pitchFamily="34" charset="0"/>
              <a:cs typeface="Arial" panose="020B0604020202020204" pitchFamily="34" charset="0"/>
            </a:endParaRPr>
          </a:p>
        </p:txBody>
      </p:sp>
      <p:sp>
        <p:nvSpPr>
          <p:cNvPr id="343" name="Google Shape;343;p7"/>
          <p:cNvSpPr txBox="1"/>
          <p:nvPr/>
        </p:nvSpPr>
        <p:spPr>
          <a:xfrm>
            <a:off x="9495676" y="3568588"/>
            <a:ext cx="1858124" cy="2068218"/>
          </a:xfrm>
          <a:prstGeom prst="rect">
            <a:avLst/>
          </a:prstGeom>
          <a:noFill/>
          <a:ln>
            <a:noFill/>
          </a:ln>
        </p:spPr>
        <p:txBody>
          <a:bodyPr spcFirstLastPara="1" wrap="square" lIns="91425" tIns="45700" rIns="91425" bIns="45700" anchor="t" anchorCtr="0">
            <a:spAutoFit/>
          </a:bodyPr>
          <a:lstStyle/>
          <a:p>
            <a:pPr marL="0" marR="0" lvl="1" algn="ctr" rtl="0">
              <a:lnSpc>
                <a:spcPct val="107000"/>
              </a:lnSpc>
              <a:spcBef>
                <a:spcPts val="0"/>
              </a:spcBef>
              <a:spcAft>
                <a:spcPts val="0"/>
              </a:spcAft>
              <a:buNone/>
            </a:pPr>
            <a:r>
              <a:rPr lang="es-ES_tradnl" sz="2000" b="0" i="0" u="none" strike="noStrike" cap="none" dirty="0">
                <a:solidFill>
                  <a:schemeClr val="dk1"/>
                </a:solidFill>
                <a:latin typeface="Arial" panose="020B0604020202020204" pitchFamily="34" charset="0"/>
                <a:ea typeface="Helvetica Neue"/>
                <a:cs typeface="Arial" panose="020B0604020202020204" pitchFamily="34" charset="0"/>
                <a:sym typeface="Helvetica Neue"/>
              </a:rPr>
              <a:t>Conocer los aspectos más importantes al solicitar la opinión de un/a menor</a:t>
            </a:r>
            <a:endParaRPr lang="es-ES_tradnl" sz="2000" b="0" i="0" u="none" strike="noStrike" cap="none" dirty="0">
              <a:solidFill>
                <a:schemeClr val="dk1"/>
              </a:solidFill>
              <a:latin typeface="Arial" panose="020B0604020202020204" pitchFamily="34" charset="0"/>
              <a:ea typeface="Calibri"/>
              <a:cs typeface="Arial" panose="020B0604020202020204" pitchFamily="34" charset="0"/>
              <a:sym typeface="Calibri"/>
            </a:endParaRPr>
          </a:p>
        </p:txBody>
      </p:sp>
      <p:grpSp>
        <p:nvGrpSpPr>
          <p:cNvPr id="344" name="Google Shape;344;p7"/>
          <p:cNvGrpSpPr/>
          <p:nvPr/>
        </p:nvGrpSpPr>
        <p:grpSpPr>
          <a:xfrm>
            <a:off x="1619563" y="2140800"/>
            <a:ext cx="1196375" cy="868968"/>
            <a:chOff x="6878053" y="1156317"/>
            <a:chExt cx="1431178" cy="1039513"/>
          </a:xfrm>
        </p:grpSpPr>
        <p:grpSp>
          <p:nvGrpSpPr>
            <p:cNvPr id="345" name="Google Shape;345;p7"/>
            <p:cNvGrpSpPr/>
            <p:nvPr/>
          </p:nvGrpSpPr>
          <p:grpSpPr>
            <a:xfrm>
              <a:off x="7672978" y="1156317"/>
              <a:ext cx="412941" cy="436880"/>
              <a:chOff x="243840" y="1676400"/>
              <a:chExt cx="701040" cy="741680"/>
            </a:xfrm>
          </p:grpSpPr>
          <p:sp>
            <p:nvSpPr>
              <p:cNvPr id="346" name="Google Shape;346;p7"/>
              <p:cNvSpPr/>
              <p:nvPr/>
            </p:nvSpPr>
            <p:spPr>
              <a:xfrm>
                <a:off x="243840" y="1676400"/>
                <a:ext cx="116839" cy="741680"/>
              </a:xfrm>
              <a:prstGeom prst="rect">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sp>
            <p:nvSpPr>
              <p:cNvPr id="347" name="Google Shape;347;p7"/>
              <p:cNvSpPr/>
              <p:nvPr/>
            </p:nvSpPr>
            <p:spPr>
              <a:xfrm>
                <a:off x="314960" y="1676400"/>
                <a:ext cx="629920" cy="436880"/>
              </a:xfrm>
              <a:prstGeom prst="rect">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grpSp>
        <p:sp>
          <p:nvSpPr>
            <p:cNvPr id="348" name="Google Shape;348;p7"/>
            <p:cNvSpPr/>
            <p:nvPr/>
          </p:nvSpPr>
          <p:spPr>
            <a:xfrm>
              <a:off x="7120511" y="1517650"/>
              <a:ext cx="1188720" cy="678180"/>
            </a:xfrm>
            <a:prstGeom prst="triangle">
              <a:avLst>
                <a:gd name="adj" fmla="val 50000"/>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sp>
          <p:nvSpPr>
            <p:cNvPr id="349" name="Google Shape;349;p7"/>
            <p:cNvSpPr/>
            <p:nvPr/>
          </p:nvSpPr>
          <p:spPr>
            <a:xfrm>
              <a:off x="6878053" y="1727035"/>
              <a:ext cx="821708" cy="468795"/>
            </a:xfrm>
            <a:prstGeom prst="triangle">
              <a:avLst>
                <a:gd name="adj" fmla="val 50000"/>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grpSp>
      <p:grpSp>
        <p:nvGrpSpPr>
          <p:cNvPr id="350" name="Google Shape;350;p7"/>
          <p:cNvGrpSpPr/>
          <p:nvPr/>
        </p:nvGrpSpPr>
        <p:grpSpPr>
          <a:xfrm>
            <a:off x="4420551" y="2140800"/>
            <a:ext cx="1196375" cy="868968"/>
            <a:chOff x="6878053" y="1156317"/>
            <a:chExt cx="1431178" cy="1039513"/>
          </a:xfrm>
        </p:grpSpPr>
        <p:grpSp>
          <p:nvGrpSpPr>
            <p:cNvPr id="351" name="Google Shape;351;p7"/>
            <p:cNvGrpSpPr/>
            <p:nvPr/>
          </p:nvGrpSpPr>
          <p:grpSpPr>
            <a:xfrm>
              <a:off x="7672978" y="1156317"/>
              <a:ext cx="412941" cy="436880"/>
              <a:chOff x="243840" y="1676400"/>
              <a:chExt cx="701040" cy="741680"/>
            </a:xfrm>
          </p:grpSpPr>
          <p:sp>
            <p:nvSpPr>
              <p:cNvPr id="352" name="Google Shape;352;p7"/>
              <p:cNvSpPr/>
              <p:nvPr/>
            </p:nvSpPr>
            <p:spPr>
              <a:xfrm>
                <a:off x="243840" y="1676400"/>
                <a:ext cx="116839" cy="741680"/>
              </a:xfrm>
              <a:prstGeom prst="rect">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sp>
            <p:nvSpPr>
              <p:cNvPr id="353" name="Google Shape;353;p7"/>
              <p:cNvSpPr/>
              <p:nvPr/>
            </p:nvSpPr>
            <p:spPr>
              <a:xfrm>
                <a:off x="314960" y="1676400"/>
                <a:ext cx="629920" cy="436880"/>
              </a:xfrm>
              <a:prstGeom prst="rect">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grpSp>
        <p:sp>
          <p:nvSpPr>
            <p:cNvPr id="354" name="Google Shape;354;p7"/>
            <p:cNvSpPr/>
            <p:nvPr/>
          </p:nvSpPr>
          <p:spPr>
            <a:xfrm>
              <a:off x="7120511" y="1517650"/>
              <a:ext cx="1188720" cy="678180"/>
            </a:xfrm>
            <a:prstGeom prst="triangle">
              <a:avLst>
                <a:gd name="adj" fmla="val 50000"/>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sp>
          <p:nvSpPr>
            <p:cNvPr id="355" name="Google Shape;355;p7"/>
            <p:cNvSpPr/>
            <p:nvPr/>
          </p:nvSpPr>
          <p:spPr>
            <a:xfrm>
              <a:off x="6878053" y="1727035"/>
              <a:ext cx="821708" cy="468795"/>
            </a:xfrm>
            <a:prstGeom prst="triangle">
              <a:avLst>
                <a:gd name="adj" fmla="val 50000"/>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grpSp>
      <p:grpSp>
        <p:nvGrpSpPr>
          <p:cNvPr id="356" name="Google Shape;356;p7"/>
          <p:cNvGrpSpPr/>
          <p:nvPr/>
        </p:nvGrpSpPr>
        <p:grpSpPr>
          <a:xfrm>
            <a:off x="7079673" y="2160768"/>
            <a:ext cx="1196375" cy="868968"/>
            <a:chOff x="6878053" y="1156317"/>
            <a:chExt cx="1431178" cy="1039513"/>
          </a:xfrm>
        </p:grpSpPr>
        <p:grpSp>
          <p:nvGrpSpPr>
            <p:cNvPr id="357" name="Google Shape;357;p7"/>
            <p:cNvGrpSpPr/>
            <p:nvPr/>
          </p:nvGrpSpPr>
          <p:grpSpPr>
            <a:xfrm>
              <a:off x="7672978" y="1156317"/>
              <a:ext cx="412941" cy="436880"/>
              <a:chOff x="243840" y="1676400"/>
              <a:chExt cx="701040" cy="741680"/>
            </a:xfrm>
          </p:grpSpPr>
          <p:sp>
            <p:nvSpPr>
              <p:cNvPr id="358" name="Google Shape;358;p7"/>
              <p:cNvSpPr/>
              <p:nvPr/>
            </p:nvSpPr>
            <p:spPr>
              <a:xfrm>
                <a:off x="243840" y="1676400"/>
                <a:ext cx="116839" cy="741680"/>
              </a:xfrm>
              <a:prstGeom prst="rect">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sp>
            <p:nvSpPr>
              <p:cNvPr id="359" name="Google Shape;359;p7"/>
              <p:cNvSpPr/>
              <p:nvPr/>
            </p:nvSpPr>
            <p:spPr>
              <a:xfrm>
                <a:off x="314960" y="1676400"/>
                <a:ext cx="629920" cy="436880"/>
              </a:xfrm>
              <a:prstGeom prst="rect">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grpSp>
        <p:sp>
          <p:nvSpPr>
            <p:cNvPr id="360" name="Google Shape;360;p7"/>
            <p:cNvSpPr/>
            <p:nvPr/>
          </p:nvSpPr>
          <p:spPr>
            <a:xfrm>
              <a:off x="7120511" y="1517650"/>
              <a:ext cx="1188720" cy="678180"/>
            </a:xfrm>
            <a:prstGeom prst="triangle">
              <a:avLst>
                <a:gd name="adj" fmla="val 50000"/>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sp>
          <p:nvSpPr>
            <p:cNvPr id="361" name="Google Shape;361;p7"/>
            <p:cNvSpPr/>
            <p:nvPr/>
          </p:nvSpPr>
          <p:spPr>
            <a:xfrm>
              <a:off x="6878053" y="1727035"/>
              <a:ext cx="821708" cy="468795"/>
            </a:xfrm>
            <a:prstGeom prst="triangle">
              <a:avLst>
                <a:gd name="adj" fmla="val 50000"/>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grpSp>
      <p:grpSp>
        <p:nvGrpSpPr>
          <p:cNvPr id="362" name="Google Shape;362;p7"/>
          <p:cNvGrpSpPr/>
          <p:nvPr/>
        </p:nvGrpSpPr>
        <p:grpSpPr>
          <a:xfrm>
            <a:off x="9760231" y="2140800"/>
            <a:ext cx="1196375" cy="868968"/>
            <a:chOff x="6878053" y="1156317"/>
            <a:chExt cx="1431178" cy="1039513"/>
          </a:xfrm>
        </p:grpSpPr>
        <p:grpSp>
          <p:nvGrpSpPr>
            <p:cNvPr id="363" name="Google Shape;363;p7"/>
            <p:cNvGrpSpPr/>
            <p:nvPr/>
          </p:nvGrpSpPr>
          <p:grpSpPr>
            <a:xfrm>
              <a:off x="7672978" y="1156317"/>
              <a:ext cx="412941" cy="436880"/>
              <a:chOff x="243840" y="1676400"/>
              <a:chExt cx="701040" cy="741680"/>
            </a:xfrm>
          </p:grpSpPr>
          <p:sp>
            <p:nvSpPr>
              <p:cNvPr id="364" name="Google Shape;364;p7"/>
              <p:cNvSpPr/>
              <p:nvPr/>
            </p:nvSpPr>
            <p:spPr>
              <a:xfrm>
                <a:off x="243840" y="1676400"/>
                <a:ext cx="116839" cy="741680"/>
              </a:xfrm>
              <a:prstGeom prst="rect">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sp>
            <p:nvSpPr>
              <p:cNvPr id="365" name="Google Shape;365;p7"/>
              <p:cNvSpPr/>
              <p:nvPr/>
            </p:nvSpPr>
            <p:spPr>
              <a:xfrm>
                <a:off x="314960" y="1676400"/>
                <a:ext cx="629920" cy="436880"/>
              </a:xfrm>
              <a:prstGeom prst="rect">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grpSp>
        <p:sp>
          <p:nvSpPr>
            <p:cNvPr id="366" name="Google Shape;366;p7"/>
            <p:cNvSpPr/>
            <p:nvPr/>
          </p:nvSpPr>
          <p:spPr>
            <a:xfrm>
              <a:off x="7120511" y="1517650"/>
              <a:ext cx="1188720" cy="678180"/>
            </a:xfrm>
            <a:prstGeom prst="triangle">
              <a:avLst>
                <a:gd name="adj" fmla="val 50000"/>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sp>
          <p:nvSpPr>
            <p:cNvPr id="367" name="Google Shape;367;p7"/>
            <p:cNvSpPr/>
            <p:nvPr/>
          </p:nvSpPr>
          <p:spPr>
            <a:xfrm>
              <a:off x="6878053" y="1727035"/>
              <a:ext cx="821708" cy="468795"/>
            </a:xfrm>
            <a:prstGeom prst="triangle">
              <a:avLst>
                <a:gd name="adj" fmla="val 50000"/>
              </a:avLst>
            </a:prstGeom>
            <a:solidFill>
              <a:schemeClr val="accent4"/>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lang="es-ES_tradnl" sz="1800">
                <a:solidFill>
                  <a:schemeClr val="lt1"/>
                </a:solidFill>
                <a:latin typeface="Arial" panose="020B0604020202020204" pitchFamily="34" charset="0"/>
                <a:ea typeface="Calibri"/>
                <a:cs typeface="Arial" panose="020B0604020202020204" pitchFamily="34" charset="0"/>
                <a:sym typeface="Calibri"/>
              </a:endParaRPr>
            </a:p>
          </p:txBody>
        </p:sp>
      </p:grpSp>
      <p:grpSp>
        <p:nvGrpSpPr>
          <p:cNvPr id="2" name="Group 1">
            <a:extLst>
              <a:ext uri="{FF2B5EF4-FFF2-40B4-BE49-F238E27FC236}">
                <a16:creationId xmlns:a16="http://schemas.microsoft.com/office/drawing/2014/main" id="{ECD1EC1C-5AB0-2667-CAC4-77A1A87FC34C}"/>
              </a:ext>
            </a:extLst>
          </p:cNvPr>
          <p:cNvGrpSpPr/>
          <p:nvPr/>
        </p:nvGrpSpPr>
        <p:grpSpPr>
          <a:xfrm>
            <a:off x="10228983" y="337468"/>
            <a:ext cx="1587872" cy="1368854"/>
            <a:chOff x="10228983" y="337468"/>
            <a:chExt cx="1587872" cy="1368854"/>
          </a:xfrm>
        </p:grpSpPr>
        <p:sp>
          <p:nvSpPr>
            <p:cNvPr id="3" name="Hexagon 2">
              <a:extLst>
                <a:ext uri="{FF2B5EF4-FFF2-40B4-BE49-F238E27FC236}">
                  <a16:creationId xmlns:a16="http://schemas.microsoft.com/office/drawing/2014/main" id="{61810FAD-7D33-1E41-60BB-FC97C478D994}"/>
                </a:ext>
              </a:extLst>
            </p:cNvPr>
            <p:cNvSpPr/>
            <p:nvPr/>
          </p:nvSpPr>
          <p:spPr>
            <a:xfrm rot="1782986">
              <a:off x="10228983" y="337468"/>
              <a:ext cx="1587872" cy="1368854"/>
            </a:xfrm>
            <a:prstGeom prst="hexagon">
              <a:avLst>
                <a:gd name="adj" fmla="val 28965"/>
                <a:gd name="vf" fmla="val 115470"/>
              </a:avLst>
            </a:prstGeom>
            <a:solidFill>
              <a:schemeClr val="bg1"/>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nvGrpSpPr>
            <p:cNvPr id="4" name="Group 3">
              <a:extLst>
                <a:ext uri="{FF2B5EF4-FFF2-40B4-BE49-F238E27FC236}">
                  <a16:creationId xmlns:a16="http://schemas.microsoft.com/office/drawing/2014/main" id="{CAF1E477-D6FE-3ABE-8337-03B219C25393}"/>
                </a:ext>
              </a:extLst>
            </p:cNvPr>
            <p:cNvGrpSpPr/>
            <p:nvPr/>
          </p:nvGrpSpPr>
          <p:grpSpPr>
            <a:xfrm>
              <a:off x="10741851" y="707024"/>
              <a:ext cx="562136" cy="634675"/>
              <a:chOff x="760175" y="830141"/>
              <a:chExt cx="867619" cy="979580"/>
            </a:xfrm>
          </p:grpSpPr>
          <p:sp>
            <p:nvSpPr>
              <p:cNvPr id="5" name="Rectangle 4">
                <a:extLst>
                  <a:ext uri="{FF2B5EF4-FFF2-40B4-BE49-F238E27FC236}">
                    <a16:creationId xmlns:a16="http://schemas.microsoft.com/office/drawing/2014/main" id="{180D6623-F250-8C6C-464A-377938696161}"/>
                  </a:ext>
                </a:extLst>
              </p:cNvPr>
              <p:cNvSpPr/>
              <p:nvPr/>
            </p:nvSpPr>
            <p:spPr>
              <a:xfrm>
                <a:off x="864636" y="830141"/>
                <a:ext cx="763158" cy="979577"/>
              </a:xfrm>
              <a:prstGeom prst="rect">
                <a:avLst/>
              </a:pr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none" rtlCol="0" anchor="ctr"/>
              <a:lstStyle/>
              <a:p>
                <a:pPr algn="ctr"/>
                <a:r>
                  <a:rPr lang="es-ES_tradnl" sz="1600" b="1">
                    <a:latin typeface="Arial" panose="020B0604020202020204" pitchFamily="34" charset="0"/>
                    <a:cs typeface="Arial" panose="020B0604020202020204" pitchFamily="34" charset="0"/>
                  </a:rPr>
                  <a:t>185</a:t>
                </a:r>
              </a:p>
            </p:txBody>
          </p:sp>
          <p:sp>
            <p:nvSpPr>
              <p:cNvPr id="6" name="Rectangle 5">
                <a:extLst>
                  <a:ext uri="{FF2B5EF4-FFF2-40B4-BE49-F238E27FC236}">
                    <a16:creationId xmlns:a16="http://schemas.microsoft.com/office/drawing/2014/main" id="{360D4EB5-9A6B-F64C-7B08-F2A643D4E0B0}"/>
                  </a:ext>
                </a:extLst>
              </p:cNvPr>
              <p:cNvSpPr/>
              <p:nvPr/>
            </p:nvSpPr>
            <p:spPr>
              <a:xfrm>
                <a:off x="760175" y="830143"/>
                <a:ext cx="149292" cy="979578"/>
              </a:xfrm>
              <a:prstGeom prst="rect">
                <a:avLst/>
              </a:prstGeom>
              <a:solidFill>
                <a:schemeClr val="accent4">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s-ES_tradnl"/>
              </a:p>
            </p:txBody>
          </p:sp>
        </p:grpSp>
      </p:gr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429"/>
        <p:cNvGrpSpPr/>
        <p:nvPr/>
      </p:nvGrpSpPr>
      <p:grpSpPr>
        <a:xfrm>
          <a:off x="0" y="0"/>
          <a:ext cx="0" cy="0"/>
          <a:chOff x="0" y="0"/>
          <a:chExt cx="0" cy="0"/>
        </a:xfrm>
      </p:grpSpPr>
      <p:sp>
        <p:nvSpPr>
          <p:cNvPr id="433" name="Google Shape;433;p10"/>
          <p:cNvSpPr txBox="1">
            <a:spLocks noGrp="1"/>
          </p:cNvSpPr>
          <p:nvPr>
            <p:ph type="title"/>
          </p:nvPr>
        </p:nvSpPr>
        <p:spPr/>
        <p:txBody>
          <a:bodyPr/>
          <a:lstStyle/>
          <a:p>
            <a:pPr lvl="0"/>
            <a:r>
              <a:rPr lang="es-ES_tradnl" sz="2400" dirty="0"/>
              <a:t>SESIÓN 2</a:t>
            </a:r>
            <a:br>
              <a:rPr lang="es-ES_tradnl" dirty="0"/>
            </a:br>
            <a:r>
              <a:rPr lang="es-ES_tradnl" sz="4400" dirty="0"/>
              <a:t> </a:t>
            </a:r>
            <a:br>
              <a:rPr lang="es-ES_tradnl" dirty="0"/>
            </a:br>
            <a:r>
              <a:rPr lang="es-ES_tradnl" dirty="0"/>
              <a:t>¿Cuándo se puede cerrar un caso?</a:t>
            </a:r>
          </a:p>
        </p:txBody>
      </p:sp>
    </p:spTree>
  </p:cSld>
  <p:clrMapOvr>
    <a:masterClrMapping/>
  </p:clrMapOvr>
</p:sld>
</file>

<file path=ppt/theme/theme1.xml><?xml version="1.0" encoding="utf-8"?>
<a:theme xmlns:a="http://schemas.openxmlformats.org/drawingml/2006/main" name="Office Theme">
  <a:themeElements>
    <a:clrScheme name="Alliance">
      <a:dk1>
        <a:sysClr val="windowText" lastClr="000000"/>
      </a:dk1>
      <a:lt1>
        <a:sysClr val="window" lastClr="FFFFFF"/>
      </a:lt1>
      <a:dk2>
        <a:srgbClr val="44546A"/>
      </a:dk2>
      <a:lt2>
        <a:srgbClr val="E7E6E6"/>
      </a:lt2>
      <a:accent1>
        <a:srgbClr val="97467C"/>
      </a:accent1>
      <a:accent2>
        <a:srgbClr val="B78EA3"/>
      </a:accent2>
      <a:accent3>
        <a:srgbClr val="95CC79"/>
      </a:accent3>
      <a:accent4>
        <a:srgbClr val="1D8CC8"/>
      </a:accent4>
      <a:accent5>
        <a:srgbClr val="35B2B4"/>
      </a:accent5>
      <a:accent6>
        <a:srgbClr val="8D9EAE"/>
      </a:accent6>
      <a:hlink>
        <a:srgbClr val="C888B2"/>
      </a:hlink>
      <a:folHlink>
        <a:srgbClr val="7E9CBA"/>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2466</TotalTime>
  <Words>9055</Words>
  <Application>Microsoft Office PowerPoint</Application>
  <PresentationFormat>Widescreen</PresentationFormat>
  <Paragraphs>787</Paragraphs>
  <Slides>46</Slides>
  <Notes>46</Notes>
  <HiddenSlides>4</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46</vt:i4>
      </vt:variant>
    </vt:vector>
  </HeadingPairs>
  <TitlesOfParts>
    <vt:vector size="54" baseType="lpstr">
      <vt:lpstr>Arial</vt:lpstr>
      <vt:lpstr>Berlin Sans FB</vt:lpstr>
      <vt:lpstr>Britannic Bold</vt:lpstr>
      <vt:lpstr>Calibri</vt:lpstr>
      <vt:lpstr>Calibri Light</vt:lpstr>
      <vt:lpstr>Garamond</vt:lpstr>
      <vt:lpstr>Helvetica Neue</vt:lpstr>
      <vt:lpstr>Office Theme</vt:lpstr>
      <vt:lpstr>PowerPoint Presentation</vt:lpstr>
      <vt:lpstr>SESIÓN 1   Inicio del módulo</vt:lpstr>
      <vt:lpstr>Objetivo del módulo</vt:lpstr>
      <vt:lpstr>Agenda</vt:lpstr>
      <vt:lpstr>Repaso: ¡Sorteo de la suerte!</vt:lpstr>
      <vt:lpstr>PowerPoint Presentation</vt:lpstr>
      <vt:lpstr>Proceso de gestión de casos</vt:lpstr>
      <vt:lpstr>Objetivos de aprendizaje</vt:lpstr>
      <vt:lpstr>SESIÓN 2   ¿Cuándo se puede cerrar un caso?</vt:lpstr>
      <vt:lpstr>Actividad en parejas</vt:lpstr>
      <vt:lpstr>¿Cuándo deja de ser necesario ofrecer servicios de gestión de casos?</vt:lpstr>
      <vt:lpstr>Seguridad y bienestar del menor </vt:lpstr>
      <vt:lpstr>Otras razones para cerrar concluir la gestión de casos</vt:lpstr>
      <vt:lpstr>Otros motivos para cerrar un caso</vt:lpstr>
      <vt:lpstr>Otros motivos para cerrar un caso</vt:lpstr>
      <vt:lpstr>PowerPoint Presentation</vt:lpstr>
      <vt:lpstr>Otros motivos para cerrar un caso</vt:lpstr>
      <vt:lpstr>Otros motivos para cerrar un caso</vt:lpstr>
      <vt:lpstr>Puntos clave de aprendizaje</vt:lpstr>
      <vt:lpstr>SESIÓN 3    ¿Cómo se debe cerrar un caso?</vt:lpstr>
      <vt:lpstr>Pasos para cerrar un caso</vt:lpstr>
      <vt:lpstr>Flujo de cierre de un caso</vt:lpstr>
      <vt:lpstr>PowerPoint Presentation</vt:lpstr>
      <vt:lpstr>Flexibilidad</vt:lpstr>
      <vt:lpstr>Edad y etapa de desarrollo</vt:lpstr>
      <vt:lpstr>PowerPoint Presentation</vt:lpstr>
      <vt:lpstr>Juego de rol</vt:lpstr>
      <vt:lpstr>Formulario de cierre del caso: errores comunes</vt:lpstr>
      <vt:lpstr>Puntos clave de aprendizaje</vt:lpstr>
      <vt:lpstr>SESIÓN 4   ¿Cómo y cuándo se puede transferir un caso?</vt:lpstr>
      <vt:lpstr>Transferencia de casos</vt:lpstr>
      <vt:lpstr>Transferir un caso</vt:lpstr>
      <vt:lpstr>Transferir un caso</vt:lpstr>
      <vt:lpstr>Debate general</vt:lpstr>
      <vt:lpstr>Consecuencias al transferir un caso</vt:lpstr>
      <vt:lpstr>Recomendaciones al transferir un caso</vt:lpstr>
      <vt:lpstr>Puntos clave de aprendizaje</vt:lpstr>
      <vt:lpstr>SESIÓN 5   ¿Cómo solicitar la opinión del menor? </vt:lpstr>
      <vt:lpstr>Pasos para cerrar un caso</vt:lpstr>
      <vt:lpstr>¿Por qué solicitar la opinión?</vt:lpstr>
      <vt:lpstr>Temas y preguntas</vt:lpstr>
      <vt:lpstr>Revisión de las encuestas (formularios) de opinión</vt:lpstr>
      <vt:lpstr>Puntos clave de aprendizaje</vt:lpstr>
      <vt:lpstr>SESIÓN 6   Cierre del módulo</vt:lpstr>
      <vt:lpstr>Cierre del módulo 11</vt:lpstr>
      <vt:lpstr>Autocuidado</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subject/>
  <dc:creator>Ilse Van der Straeten</dc:creator>
  <cp:keywords>, docId:8BC3128BE71783B71ED6955150446B10</cp:keywords>
  <dc:description/>
  <cp:lastModifiedBy>Ilse Van der Straeten</cp:lastModifiedBy>
  <cp:revision>10</cp:revision>
  <dcterms:created xsi:type="dcterms:W3CDTF">2023-02-13T10:36:33Z</dcterms:created>
  <dcterms:modified xsi:type="dcterms:W3CDTF">2023-04-05T15:20:24Z</dcterms:modified>
  <cp:category/>
</cp:coreProperties>
</file>