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omments/modernComment_11F_0.xml" ContentType="application/vnd.ms-powerpoint.comments+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60" r:id="rId3"/>
    <p:sldId id="258" r:id="rId4"/>
    <p:sldId id="259" r:id="rId5"/>
    <p:sldId id="261" r:id="rId6"/>
    <p:sldId id="745" r:id="rId7"/>
    <p:sldId id="266" r:id="rId8"/>
    <p:sldId id="262" r:id="rId9"/>
    <p:sldId id="265" r:id="rId10"/>
    <p:sldId id="267" r:id="rId11"/>
    <p:sldId id="727" r:id="rId12"/>
    <p:sldId id="341" r:id="rId13"/>
    <p:sldId id="728" r:id="rId14"/>
    <p:sldId id="744" r:id="rId15"/>
    <p:sldId id="351" r:id="rId16"/>
    <p:sldId id="283" r:id="rId17"/>
    <p:sldId id="736" r:id="rId18"/>
    <p:sldId id="733" r:id="rId19"/>
    <p:sldId id="273" r:id="rId20"/>
    <p:sldId id="726" r:id="rId21"/>
    <p:sldId id="734" r:id="rId22"/>
    <p:sldId id="270" r:id="rId23"/>
    <p:sldId id="743" r:id="rId24"/>
    <p:sldId id="279" r:id="rId25"/>
    <p:sldId id="742" r:id="rId26"/>
    <p:sldId id="735" r:id="rId27"/>
    <p:sldId id="280" r:id="rId28"/>
    <p:sldId id="741" r:id="rId29"/>
    <p:sldId id="272" r:id="rId30"/>
    <p:sldId id="738" r:id="rId31"/>
    <p:sldId id="740" r:id="rId32"/>
    <p:sldId id="737" r:id="rId33"/>
    <p:sldId id="282" r:id="rId34"/>
    <p:sldId id="284" r:id="rId35"/>
    <p:sldId id="285" r:id="rId36"/>
    <p:sldId id="346" r:id="rId37"/>
    <p:sldId id="287" r:id="rId38"/>
    <p:sldId id="383" r:id="rId39"/>
    <p:sldId id="739" r:id="rId40"/>
    <p:sldId id="288" r:id="rId41"/>
    <p:sldId id="292" r:id="rId42"/>
    <p:sldId id="387" r:id="rId43"/>
    <p:sldId id="725" r:id="rId44"/>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guimiento y revisión" id="{D4D75116-D833-4B06-8B96-09320BA77FED}">
          <p14:sldIdLst>
            <p14:sldId id="256"/>
          </p14:sldIdLst>
        </p14:section>
        <p14:section name="Sesión 1" id="{E2656851-F58E-485C-9F51-99800ABBBAB4}">
          <p14:sldIdLst>
            <p14:sldId id="260"/>
            <p14:sldId id="258"/>
            <p14:sldId id="259"/>
            <p14:sldId id="261"/>
            <p14:sldId id="745"/>
            <p14:sldId id="266"/>
            <p14:sldId id="262"/>
          </p14:sldIdLst>
        </p14:section>
        <p14:section name="Sesión 2" id="{7A75035B-9E92-4718-B976-B42765DCB723}">
          <p14:sldIdLst>
            <p14:sldId id="265"/>
            <p14:sldId id="267"/>
            <p14:sldId id="727"/>
            <p14:sldId id="341"/>
            <p14:sldId id="728"/>
            <p14:sldId id="744"/>
            <p14:sldId id="351"/>
            <p14:sldId id="283"/>
            <p14:sldId id="736"/>
            <p14:sldId id="733"/>
            <p14:sldId id="273"/>
          </p14:sldIdLst>
        </p14:section>
        <p14:section name="Sesión 3" id="{3CAF6845-7CE0-4338-A3A8-A4ADABADDF6A}">
          <p14:sldIdLst>
            <p14:sldId id="726"/>
            <p14:sldId id="734"/>
            <p14:sldId id="270"/>
            <p14:sldId id="743"/>
            <p14:sldId id="279"/>
            <p14:sldId id="742"/>
            <p14:sldId id="735"/>
            <p14:sldId id="280"/>
            <p14:sldId id="741"/>
            <p14:sldId id="272"/>
            <p14:sldId id="738"/>
            <p14:sldId id="740"/>
            <p14:sldId id="737"/>
          </p14:sldIdLst>
        </p14:section>
        <p14:section name="Sesión 4" id="{1AED8C77-9923-4D9A-BB0B-E29D47E29357}">
          <p14:sldIdLst>
            <p14:sldId id="282"/>
            <p14:sldId id="284"/>
            <p14:sldId id="285"/>
            <p14:sldId id="346"/>
            <p14:sldId id="287"/>
            <p14:sldId id="383"/>
            <p14:sldId id="739"/>
            <p14:sldId id="288"/>
          </p14:sldIdLst>
        </p14:section>
        <p14:section name="Sesión 5" id="{CE295FCD-8F58-4D75-B0A0-B71B15E0F3E0}">
          <p14:sldIdLst>
            <p14:sldId id="292"/>
            <p14:sldId id="387"/>
            <p14:sldId id="72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746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85" autoAdjust="0"/>
    <p:restoredTop sz="88798" autoAdjust="0"/>
  </p:normalViewPr>
  <p:slideViewPr>
    <p:cSldViewPr snapToGrid="0">
      <p:cViewPr>
        <p:scale>
          <a:sx n="50" d="100"/>
          <a:sy n="50" d="100"/>
        </p:scale>
        <p:origin x="1161" y="384"/>
      </p:cViewPr>
      <p:guideLst/>
    </p:cSldViewPr>
  </p:slideViewPr>
  <p:notesTextViewPr>
    <p:cViewPr>
      <p:scale>
        <a:sx n="105" d="100"/>
        <a:sy n="105" d="100"/>
      </p:scale>
      <p:origin x="0" y="0"/>
    </p:cViewPr>
  </p:notesTextViewPr>
  <p:sorterViewPr>
    <p:cViewPr>
      <p:scale>
        <a:sx n="50" d="100"/>
        <a:sy n="50" d="100"/>
      </p:scale>
      <p:origin x="0" y="0"/>
    </p:cViewPr>
  </p:sorterViewPr>
  <p:notesViewPr>
    <p:cSldViewPr snapToGrid="0">
      <p:cViewPr varScale="1">
        <p:scale>
          <a:sx n="76" d="100"/>
          <a:sy n="76" d="100"/>
        </p:scale>
        <p:origin x="4088" y="20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omments/modernComment_11F_0.xml><?xml version="1.0" encoding="utf-8"?>
<p188:cmLst xmlns:a="http://schemas.openxmlformats.org/drawingml/2006/main" xmlns:r="http://schemas.openxmlformats.org/officeDocument/2006/relationships" xmlns:p188="http://schemas.microsoft.com/office/powerpoint/2018/8/main">
  <p188:cm id="{DA01BD77-DDC0-4924-B176-590AF9BF3261}" authorId="{AAEC1317-ED4B-3651-3741-C9C6FC8C0C6C}" created="2023-03-10T01:44:46.887">
    <pc:sldMkLst xmlns:pc="http://schemas.microsoft.com/office/powerpoint/2013/main/command">
      <pc:docMk/>
      <pc:sldMk cId="0" sldId="287"/>
    </pc:sldMkLst>
    <p188:txBody>
      <a:bodyPr/>
      <a:lstStyle/>
      <a:p>
        <a:r>
          <a:rPr lang="en-US"/>
          <a:t>Missing answers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9" y="4229101"/>
            <a:ext cx="6143624" cy="5545137"/>
          </a:xfrm>
          <a:prstGeom prst="rect">
            <a:avLst/>
          </a:prstGeom>
        </p:spPr>
        <p:txBody>
          <a:bodyPr vert="horz" lIns="99048" tIns="49524" rIns="99048" bIns="49524" rtlCol="0"/>
          <a:lstStyle/>
          <a:p>
            <a:pPr lvl="0"/>
            <a:r>
              <a:rPr lang="en-US" dirty="0"/>
              <a:t>Haga clic para editar los estilos de texto maestro</a:t>
            </a:r>
          </a:p>
          <a:p>
            <a:pPr lvl="1"/>
            <a:r>
              <a:rPr lang="en-US" dirty="0"/>
              <a:t>Segundo nivel</a:t>
            </a:r>
          </a:p>
          <a:p>
            <a:pPr lvl="2"/>
            <a:r>
              <a:rPr lang="en-US" dirty="0"/>
              <a:t>Tercer nivel</a:t>
            </a:r>
          </a:p>
          <a:p>
            <a:pPr lvl="3"/>
            <a:r>
              <a:rPr lang="en-US" dirty="0"/>
              <a:t>Cuarto nivel</a:t>
            </a:r>
          </a:p>
          <a:p>
            <a:pPr lvl="4"/>
            <a:r>
              <a:rPr lang="en-US" dirty="0"/>
              <a:t>Quinto nivel</a:t>
            </a:r>
            <a:endParaRPr lang="en-BE" dirty="0"/>
          </a:p>
        </p:txBody>
      </p:sp>
      <p:sp>
        <p:nvSpPr>
          <p:cNvPr id="11" name="Slide Image Placeholder 4">
            <a:extLst>
              <a:ext uri="{FF2B5EF4-FFF2-40B4-BE49-F238E27FC236}">
                <a16:creationId xmlns:a16="http://schemas.microsoft.com/office/drawing/2014/main" id="{74F37066-7EF5-9EE9-76FF-72FA3C747033}"/>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826165021"/>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5" name="Google Shape;235;p1:notes"/>
          <p:cNvSpPr txBox="1">
            <a:spLocks noGrp="1"/>
          </p:cNvSpPr>
          <p:nvPr>
            <p:ph type="body" idx="1"/>
          </p:nvPr>
        </p:nvSpPr>
        <p:spPr/>
        <p:txBody>
          <a:bodyPr/>
          <a:lstStyle/>
          <a:p>
            <a:pPr marL="0" indent="0">
              <a:buNone/>
            </a:pPr>
            <a:r>
              <a:rPr lang="es-ES_tradnl" b="1" noProof="0" dirty="0"/>
              <a:t>BIENVENIDA</a:t>
            </a:r>
          </a:p>
          <a:p>
            <a:r>
              <a:rPr lang="es-ES_tradnl" noProof="0" dirty="0"/>
              <a:t>Dé la bienvenida a los/as participantes.</a:t>
            </a:r>
          </a:p>
        </p:txBody>
      </p:sp>
      <p:sp>
        <p:nvSpPr>
          <p:cNvPr id="3" name="Slide Image Placeholder 2">
            <a:extLst>
              <a:ext uri="{FF2B5EF4-FFF2-40B4-BE49-F238E27FC236}">
                <a16:creationId xmlns:a16="http://schemas.microsoft.com/office/drawing/2014/main" id="{2F7904EB-76E4-95D0-9E16-EC6948E4939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7C0B688-5A60-9E68-65EE-CC669E5F7E0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dirty="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7"/>
        <p:cNvGrpSpPr/>
        <p:nvPr/>
      </p:nvGrpSpPr>
      <p:grpSpPr>
        <a:xfrm>
          <a:off x="0" y="0"/>
          <a:ext cx="0" cy="0"/>
          <a:chOff x="0" y="0"/>
          <a:chExt cx="0" cy="0"/>
        </a:xfrm>
      </p:grpSpPr>
      <p:sp>
        <p:nvSpPr>
          <p:cNvPr id="479" name="Google Shape;479;p12:notes"/>
          <p:cNvSpPr txBox="1">
            <a:spLocks noGrp="1"/>
          </p:cNvSpPr>
          <p:nvPr>
            <p:ph type="body" idx="1"/>
          </p:nvPr>
        </p:nvSpPr>
        <p:spPr/>
        <p:txBody>
          <a:bodyPr/>
          <a:lstStyle/>
          <a:p>
            <a:pPr marL="0" indent="0">
              <a:buNone/>
            </a:pPr>
            <a:r>
              <a:rPr lang="es-ES_tradnl" b="1" noProof="0" dirty="0">
                <a:sym typeface="Arial"/>
              </a:rPr>
              <a:t>DEBATE GENERAL (10 minutos)</a:t>
            </a:r>
          </a:p>
          <a:p>
            <a:r>
              <a:rPr lang="es-ES_tradnl" i="1" noProof="0" dirty="0">
                <a:sym typeface="Arial"/>
              </a:rPr>
              <a:t>¿Por qué es importante hacer seguimiento durante el proceso de gestión de casos?</a:t>
            </a:r>
          </a:p>
          <a:p>
            <a:pPr lvl="1"/>
            <a:r>
              <a:rPr lang="es-ES_tradnl" i="1" noProof="0" dirty="0">
                <a:sym typeface="Arial"/>
              </a:rPr>
              <a:t>¿Qué puede pasar si no hacemos seguimiento? </a:t>
            </a:r>
          </a:p>
          <a:p>
            <a:pPr lvl="1"/>
            <a:r>
              <a:rPr lang="es-ES_tradnl" i="1" noProof="0" dirty="0">
                <a:sym typeface="Arial"/>
              </a:rPr>
              <a:t>¿Qué buscan hacer o establecer los/as asistentes sociales al hacer seguimiento? </a:t>
            </a:r>
            <a:endParaRPr lang="es-ES_tradnl" i="1" noProof="0" dirty="0"/>
          </a:p>
          <a:p>
            <a:r>
              <a:rPr lang="es-ES_tradnl" noProof="0" dirty="0"/>
              <a:t>Invite a algunos/as voluntarios/as a compartir sus respuestas.</a:t>
            </a:r>
          </a:p>
          <a:p>
            <a:r>
              <a:rPr lang="es-ES_tradnl" noProof="0" dirty="0"/>
              <a:t>Revise y complemente las respuestas de los/as participantes a partir de lo siguiente: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POSIBLES RESPUESTAS</a:t>
            </a:r>
          </a:p>
          <a:p>
            <a:pPr lvl="0"/>
            <a:r>
              <a:rPr lang="es-ES_tradnl" noProof="0" dirty="0"/>
              <a:t>El seguimiento permite a los/as asistentes sociales:</a:t>
            </a:r>
          </a:p>
          <a:p>
            <a:pPr lvl="1"/>
            <a:r>
              <a:rPr lang="es-ES_tradnl" noProof="0" dirty="0"/>
              <a:t>Supervisar la situación del menor de forma periódica (p. ej., su seguridad, el riesgo de que sufra daños y su bienestar).</a:t>
            </a:r>
          </a:p>
          <a:p>
            <a:pPr lvl="1"/>
            <a:r>
              <a:rPr lang="es-ES_tradnl" noProof="0" dirty="0"/>
              <a:t>Verificar si el caso ha progresado de forma favorable, es decir:</a:t>
            </a:r>
          </a:p>
          <a:p>
            <a:pPr lvl="2"/>
            <a:r>
              <a:rPr lang="es-ES_tradnl" noProof="0" dirty="0"/>
              <a:t>Si las necesidades del menor están siendo atendidas.</a:t>
            </a:r>
          </a:p>
          <a:p>
            <a:pPr lvl="2"/>
            <a:r>
              <a:rPr lang="es-ES_tradnl" noProof="0" dirty="0"/>
              <a:t>Si el plan del caso funciona.</a:t>
            </a:r>
          </a:p>
          <a:p>
            <a:pPr lvl="1"/>
            <a:r>
              <a:rPr lang="es-ES_tradnl" noProof="0" dirty="0"/>
              <a:t>Establecer si es necesario adaptar el plan de caso, es decir:</a:t>
            </a:r>
          </a:p>
          <a:p>
            <a:pPr lvl="2"/>
            <a:r>
              <a:rPr lang="es-ES_tradnl" noProof="0" dirty="0"/>
              <a:t>Si las necesidades del menor no están siendo atendidas de forma oportuna.</a:t>
            </a:r>
          </a:p>
          <a:p>
            <a:pPr lvl="2"/>
            <a:r>
              <a:rPr lang="es-ES_tradnl" noProof="0" dirty="0"/>
              <a:t>Si el progreso ha sido lento.</a:t>
            </a:r>
          </a:p>
          <a:p>
            <a:pPr lvl="1"/>
            <a:r>
              <a:rPr lang="es-ES_tradnl" noProof="0" dirty="0"/>
              <a:t>Determinar si ha habido cambios significativos en la situación del menor.</a:t>
            </a:r>
          </a:p>
          <a:p>
            <a:pPr lvl="1"/>
            <a:r>
              <a:rPr lang="es-ES_tradnl" noProof="0" dirty="0"/>
              <a:t>Mantener o fortalecer la relación con el niño, niña o adolescente, sus padres o cuidadores. </a:t>
            </a:r>
          </a:p>
        </p:txBody>
      </p:sp>
      <p:sp>
        <p:nvSpPr>
          <p:cNvPr id="3" name="Slide Image Placeholder 2">
            <a:extLst>
              <a:ext uri="{FF2B5EF4-FFF2-40B4-BE49-F238E27FC236}">
                <a16:creationId xmlns:a16="http://schemas.microsoft.com/office/drawing/2014/main" id="{F1815B72-D7F2-FFCA-BED0-CF8F0AB487C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88CEE8F-968E-D6C3-5832-0072A9E25B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dirty="0">
              <a:latin typeface="+mn-l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sym typeface="Arial"/>
              </a:rPr>
              <a:t>EXPLICAR</a:t>
            </a:r>
          </a:p>
          <a:p>
            <a:r>
              <a:rPr lang="es-ES_tradnl" noProof="0" dirty="0">
                <a:sym typeface="Arial"/>
              </a:rPr>
              <a:t>Presente el contenido de la diapositiva.</a:t>
            </a:r>
          </a:p>
          <a:p>
            <a:r>
              <a:rPr lang="es-ES_tradnl" i="1" noProof="0" dirty="0">
                <a:sym typeface="Arial"/>
              </a:rPr>
              <a:t>¿Alguien tiene alguna pregunta o necesita alguna aclaración?</a:t>
            </a:r>
          </a:p>
        </p:txBody>
      </p:sp>
      <p:sp>
        <p:nvSpPr>
          <p:cNvPr id="6" name="Slide Image Placeholder 5">
            <a:extLst>
              <a:ext uri="{FF2B5EF4-FFF2-40B4-BE49-F238E27FC236}">
                <a16:creationId xmlns:a16="http://schemas.microsoft.com/office/drawing/2014/main" id="{7609F85B-37AA-F4F9-262C-63CA0AA7268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C12B88E-E337-0A11-7E01-D6C939521AA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dirty="0">
              <a:latin typeface="+mn-lt"/>
            </a:endParaRPr>
          </a:p>
        </p:txBody>
      </p:sp>
    </p:spTree>
    <p:extLst>
      <p:ext uri="{BB962C8B-B14F-4D97-AF65-F5344CB8AC3E}">
        <p14:creationId xmlns:p14="http://schemas.microsoft.com/office/powerpoint/2010/main" val="2778552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pPr marL="171450" indent="-171450"/>
            <a:r>
              <a:rPr lang="es-ES_tradnl" noProof="0" dirty="0"/>
              <a:t>Presente el contenido de la diapositiva.</a:t>
            </a:r>
          </a:p>
          <a:p>
            <a:r>
              <a:rPr lang="es-ES_tradnl" i="1" noProof="0" dirty="0"/>
              <a:t>Monitorear la seguridad y bienestar de los/as menores es el objetivo más importante y primordial al hacer seguimiento.</a:t>
            </a:r>
          </a:p>
        </p:txBody>
      </p:sp>
      <p:sp>
        <p:nvSpPr>
          <p:cNvPr id="6" name="Slide Image Placeholder 5">
            <a:extLst>
              <a:ext uri="{FF2B5EF4-FFF2-40B4-BE49-F238E27FC236}">
                <a16:creationId xmlns:a16="http://schemas.microsoft.com/office/drawing/2014/main" id="{BB22DE23-2DBB-3354-2636-4E86810CED4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5EFCAB3-2BB1-A552-7ADB-A9B366842F5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dirty="0">
              <a:latin typeface="+mn-lt"/>
            </a:endParaRPr>
          </a:p>
        </p:txBody>
      </p:sp>
    </p:spTree>
    <p:extLst>
      <p:ext uri="{BB962C8B-B14F-4D97-AF65-F5344CB8AC3E}">
        <p14:creationId xmlns:p14="http://schemas.microsoft.com/office/powerpoint/2010/main" val="33953573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INTRODUCCIÓN</a:t>
            </a:r>
          </a:p>
          <a:p>
            <a:r>
              <a:rPr lang="es-ES_tradnl" noProof="0" dirty="0"/>
              <a:t>Haremos un ejercicio en grupo para ver los aspectos relacionados con el bienestar de forma más detallada.</a:t>
            </a:r>
          </a:p>
          <a:p>
            <a:r>
              <a:rPr lang="es-ES_tradnl" noProof="0" dirty="0"/>
              <a:t>Divida a los participantes en 4 grupos. </a:t>
            </a:r>
          </a:p>
          <a:p>
            <a:r>
              <a:rPr lang="es-ES_tradnl" noProof="0" dirty="0"/>
              <a:t>Entregue a cada grupo un rotafolio y marcadores.</a:t>
            </a:r>
          </a:p>
          <a:p>
            <a:r>
              <a:rPr lang="es-ES_tradnl" i="1" noProof="0" dirty="0"/>
              <a:t>En sus grupos:</a:t>
            </a:r>
          </a:p>
          <a:p>
            <a:pPr lvl="1"/>
            <a:r>
              <a:rPr lang="es-ES_tradnl" i="1" noProof="0" dirty="0"/>
              <a:t>Dibujen la silueta de un/a niño/a en el rotafolio.</a:t>
            </a:r>
          </a:p>
          <a:p>
            <a:pPr lvl="1"/>
            <a:r>
              <a:rPr lang="es-ES_tradnl" i="1" noProof="0" dirty="0"/>
              <a:t>Escriban los cinco aspectos del bienestar como se muestra en la diapositiva.</a:t>
            </a:r>
          </a:p>
          <a:p>
            <a:pPr lvl="1"/>
            <a:r>
              <a:rPr lang="es-ES_tradnl" i="1" noProof="0" dirty="0"/>
              <a:t>Luego, deberán pensar en ejemplos para cada uno de estos aspectos y cómo se reflejan en su día a día. </a:t>
            </a:r>
          </a:p>
          <a:p>
            <a:pPr lvl="1"/>
            <a:r>
              <a:rPr lang="es-ES_tradnl" i="1" noProof="0" dirty="0"/>
              <a:t>Piensen cómo podrían identificar si un/a menor goza de salud física, bienestar social, salud cognitiva, bienestar emocional y bienestar espiritual.</a:t>
            </a:r>
            <a:endParaRPr lang="es-ES_tradnl" noProof="0" dirty="0"/>
          </a:p>
          <a:p>
            <a:pPr marL="0" indent="0">
              <a:buNone/>
            </a:pPr>
            <a:endParaRPr lang="es-ES_tradnl" b="1" noProof="0" dirty="0"/>
          </a:p>
          <a:p>
            <a:pPr marL="0" indent="0">
              <a:buNone/>
            </a:pPr>
            <a:r>
              <a:rPr lang="es-ES_tradnl" b="1" noProof="0" dirty="0"/>
              <a:t>ACTIVIDAD EN GRUPO (15 minutos)</a:t>
            </a:r>
          </a:p>
          <a:p>
            <a:r>
              <a:rPr lang="es-ES_tradnl" noProof="0" dirty="0"/>
              <a:t>Dé 15 minutos a los/as participantes para hacer la actividad.</a:t>
            </a:r>
          </a:p>
          <a:p>
            <a:pPr marL="0" indent="0">
              <a:buNone/>
            </a:pPr>
            <a:endParaRPr lang="es-ES_tradnl" noProof="0" dirty="0"/>
          </a:p>
          <a:p>
            <a:pPr marL="0" indent="0">
              <a:buNone/>
            </a:pPr>
            <a:r>
              <a:rPr lang="es-ES_tradnl" b="1" noProof="0" dirty="0"/>
              <a:t>DEBATE GENERAL (25 minutos)</a:t>
            </a:r>
          </a:p>
          <a:p>
            <a:r>
              <a:rPr lang="es-ES_tradnl" noProof="0" dirty="0"/>
              <a:t>Invite a un/a voluntario/a de cada grupo a compartir sus ejemplos.</a:t>
            </a:r>
          </a:p>
          <a:p>
            <a:pPr lvl="0"/>
            <a:r>
              <a:rPr lang="es-ES_tradnl" b="0" i="1" noProof="0" dirty="0"/>
              <a:t>Pueden tomar apuntes en </a:t>
            </a:r>
            <a:r>
              <a:rPr lang="es-ES_tradnl" b="1" i="1" noProof="0" dirty="0"/>
              <a:t>la página 171 del Cuaderno de ejercicios: Aspectos del bienestar infantil</a:t>
            </a:r>
            <a:r>
              <a:rPr lang="es-ES_tradnl" i="1" noProof="0" dirty="0"/>
              <a:t>. </a:t>
            </a:r>
          </a:p>
          <a:p>
            <a:r>
              <a:rPr lang="es-ES_tradnl" noProof="0" dirty="0"/>
              <a:t>Repase las respuestas de los/as participantes y complemente a partir de los ejemplos en la siguiente diapositiva.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endParaRPr lang="es-ES_tradnl"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noProof="0" dirty="0"/>
          </a:p>
        </p:txBody>
      </p:sp>
      <p:sp>
        <p:nvSpPr>
          <p:cNvPr id="6" name="Slide Image Placeholder 5">
            <a:extLst>
              <a:ext uri="{FF2B5EF4-FFF2-40B4-BE49-F238E27FC236}">
                <a16:creationId xmlns:a16="http://schemas.microsoft.com/office/drawing/2014/main" id="{199B0FF0-B5EC-0847-115B-69A8DC470E7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5ED7591-3048-CBD6-569F-481B4CAB6B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dirty="0">
              <a:latin typeface="+mn-lt"/>
            </a:endParaRPr>
          </a:p>
        </p:txBody>
      </p:sp>
    </p:spTree>
    <p:extLst>
      <p:ext uri="{BB962C8B-B14F-4D97-AF65-F5344CB8AC3E}">
        <p14:creationId xmlns:p14="http://schemas.microsoft.com/office/powerpoint/2010/main" val="2444848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313863"/>
          </a:xfrm>
        </p:spPr>
        <p:txBody>
          <a:bodyPr/>
          <a:lstStyle/>
          <a:p>
            <a:pPr marL="0" indent="0">
              <a:buNone/>
            </a:pPr>
            <a:r>
              <a:rPr lang="es-ES_tradnl" b="1" noProof="0" dirty="0"/>
              <a:t>POSIBLES EJEMPLOS</a:t>
            </a:r>
          </a:p>
          <a:p>
            <a:r>
              <a:rPr lang="es-ES_tradnl" b="1" noProof="0" dirty="0"/>
              <a:t>Salud física: </a:t>
            </a:r>
            <a:r>
              <a:rPr lang="es-ES_tradnl" noProof="0" dirty="0"/>
              <a:t>no estar enfermo, no tener lesiones, poder hacer deporte, alimentarse de forma regular y adecuada, dormir bien, etc.</a:t>
            </a:r>
          </a:p>
          <a:p>
            <a:pPr lvl="0"/>
            <a:r>
              <a:rPr lang="es-ES_tradnl" b="1" noProof="0" dirty="0"/>
              <a:t>Salud cognitiva: </a:t>
            </a:r>
            <a:r>
              <a:rPr lang="es-ES_tradnl" noProof="0" dirty="0"/>
              <a:t>ser capaz de pensar con claridad, de comprender a los demás y procesar la información; tener acceso a la educación y poder aprender por medio del juego y la lectura, etc.</a:t>
            </a:r>
          </a:p>
          <a:p>
            <a:pPr lvl="0"/>
            <a:r>
              <a:rPr lang="es-ES_tradnl" b="1" noProof="0" dirty="0"/>
              <a:t>Bienestar emocional: </a:t>
            </a:r>
            <a:r>
              <a:rPr lang="es-ES_tradnl" noProof="0" dirty="0">
                <a:sym typeface="Helvetica Neue"/>
              </a:rPr>
              <a:t>sentirse feliz o contento/a, poder relajarse (no tener angustia), sentirse seguro/a sí mismo/a, no dudar de sus elecciones, no tener traumas, enfermedades o trastornos mentales, poder decir no sin sentirse culpable, etc.</a:t>
            </a:r>
            <a:endParaRPr lang="es-ES_tradnl" noProof="0" dirty="0"/>
          </a:p>
          <a:p>
            <a:pPr lvl="0"/>
            <a:r>
              <a:rPr lang="es-ES_tradnl" b="1" noProof="0" dirty="0"/>
              <a:t>Bienestar espiritual: </a:t>
            </a:r>
            <a:r>
              <a:rPr lang="es-ES_tradnl" noProof="0" dirty="0"/>
              <a:t>encontrar refugio en la religión, encontrar sentido a las acciones cotidianas, tomar conciencia por medio de la reflexión, apreciar la música o el arte, sentir que su vida tiene un propósito, desarrollar sentido de pertenencia, etc.</a:t>
            </a:r>
          </a:p>
          <a:p>
            <a:pPr lvl="0"/>
            <a:r>
              <a:rPr lang="es-ES_tradnl" b="1" noProof="0" dirty="0"/>
              <a:t>Bienestar social: </a:t>
            </a:r>
            <a:r>
              <a:rPr lang="es-ES_tradnl" noProof="0" dirty="0"/>
              <a:t>Tener buena relación con la familia, los/as compañeros/as y/o con la comunidad, sentirse aceptado por los demás, </a:t>
            </a:r>
            <a:r>
              <a:rPr lang="es-ES_tradnl" noProof="0" dirty="0">
                <a:sym typeface="Helvetica Neue"/>
              </a:rPr>
              <a:t>sentirse cuidado y apoyado, sentirse querido, ser capaz de compartir sus ideas y experiencias con los demás, ser capaz de establecer límites sanos con los demás, etc.</a:t>
            </a:r>
            <a:endParaRPr lang="es-ES_tradnl" noProof="0" dirty="0"/>
          </a:p>
        </p:txBody>
      </p:sp>
      <p:sp>
        <p:nvSpPr>
          <p:cNvPr id="2" name="Google Shape;725;p48:notes">
            <a:extLst>
              <a:ext uri="{FF2B5EF4-FFF2-40B4-BE49-F238E27FC236}">
                <a16:creationId xmlns:a16="http://schemas.microsoft.com/office/drawing/2014/main" id="{95CD938E-083B-A25D-D096-306B05BB41E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dirty="0">
              <a:latin typeface="+mn-lt"/>
            </a:endParaRPr>
          </a:p>
        </p:txBody>
      </p:sp>
    </p:spTree>
    <p:extLst>
      <p:ext uri="{BB962C8B-B14F-4D97-AF65-F5344CB8AC3E}">
        <p14:creationId xmlns:p14="http://schemas.microsoft.com/office/powerpoint/2010/main" val="433540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i="0" noProof="0" dirty="0"/>
              <a:t>INTRODUCCIÓN</a:t>
            </a:r>
          </a:p>
          <a:p>
            <a:r>
              <a:rPr lang="es-ES_tradnl" i="1" noProof="0" dirty="0"/>
              <a:t>Para determinar si ha habido progresos, los/as asistentes sociales pueden comparar la situación actual del menor -al hacer seguimiento- con los resultados de la evaluación al inicio del proceso de gestión del caso.</a:t>
            </a:r>
          </a:p>
          <a:p>
            <a:r>
              <a:rPr lang="es-ES_tradnl" noProof="0" dirty="0"/>
              <a:t>Guíe a los/as participantes a las </a:t>
            </a:r>
            <a:r>
              <a:rPr lang="es-ES_tradnl" b="1" noProof="0" dirty="0"/>
              <a:t>páginas 122-123 del Cuaderno de ejercicios: Aspectos por evaluar</a:t>
            </a:r>
          </a:p>
          <a:p>
            <a:r>
              <a:rPr lang="es-ES_tradnl" i="1" noProof="0" dirty="0"/>
              <a:t>Tendrán 5 minutos para repasar sus apuntes y la lista de preguntas y aspectos por evaluar.</a:t>
            </a:r>
          </a:p>
          <a:p>
            <a:r>
              <a:rPr lang="es-ES_tradnl" i="1" noProof="0" dirty="0"/>
              <a:t>Las preguntas y los aspectos por evaluar son fundamentales al hacer seguimiento de un caso.</a:t>
            </a:r>
          </a:p>
          <a:p>
            <a:endParaRPr lang="es-ES_tradnl" i="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ACTIVIDAD INDIVIDUAL (5 minutos)</a:t>
            </a:r>
          </a:p>
          <a:p>
            <a:pPr marL="171450" indent="-171450"/>
            <a:r>
              <a:rPr lang="es-ES_tradnl" i="0" noProof="0" dirty="0"/>
              <a:t>Dé 5 minutos a los/as participantes para hacer la actividad.</a:t>
            </a:r>
          </a:p>
          <a:p>
            <a:endParaRPr lang="es-ES_tradnl" noProof="0" dirty="0"/>
          </a:p>
        </p:txBody>
      </p:sp>
      <p:sp>
        <p:nvSpPr>
          <p:cNvPr id="6" name="Slide Image Placeholder 5">
            <a:extLst>
              <a:ext uri="{FF2B5EF4-FFF2-40B4-BE49-F238E27FC236}">
                <a16:creationId xmlns:a16="http://schemas.microsoft.com/office/drawing/2014/main" id="{36C65D0B-F9A1-0631-EC02-08F643C12A5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8565E6C-3BF9-ECBF-3A98-9FE69E1926D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dirty="0">
              <a:latin typeface="+mn-lt"/>
            </a:endParaRPr>
          </a:p>
        </p:txBody>
      </p:sp>
    </p:spTree>
    <p:extLst>
      <p:ext uri="{BB962C8B-B14F-4D97-AF65-F5344CB8AC3E}">
        <p14:creationId xmlns:p14="http://schemas.microsoft.com/office/powerpoint/2010/main" val="12153973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1"/>
        <p:cNvGrpSpPr/>
        <p:nvPr/>
      </p:nvGrpSpPr>
      <p:grpSpPr>
        <a:xfrm>
          <a:off x="0" y="0"/>
          <a:ext cx="0" cy="0"/>
          <a:chOff x="0" y="0"/>
          <a:chExt cx="0" cy="0"/>
        </a:xfrm>
      </p:grpSpPr>
      <p:sp>
        <p:nvSpPr>
          <p:cNvPr id="773" name="Google Shape;773;p28:notes"/>
          <p:cNvSpPr txBox="1">
            <a:spLocks noGrp="1"/>
          </p:cNvSpPr>
          <p:nvPr>
            <p:ph type="body" idx="1"/>
          </p:nvPr>
        </p:nvSpPr>
        <p:spPr/>
        <p:txBody>
          <a:bodyPr/>
          <a:lstStyle/>
          <a:p>
            <a:pPr marL="0" indent="0">
              <a:buNone/>
            </a:pPr>
            <a:r>
              <a:rPr lang="es-ES_tradnl" b="1" i="0" noProof="0" dirty="0"/>
              <a:t>EXPLICAR</a:t>
            </a:r>
          </a:p>
          <a:p>
            <a:r>
              <a:rPr lang="es-ES_tradnl" i="1" noProof="0" dirty="0"/>
              <a:t>Observar progresos de forma continua, sin problemas, contratiempos ni retrocesos es algo bastante excepcional en la gestión de casos. </a:t>
            </a:r>
          </a:p>
          <a:p>
            <a:pPr lvl="1"/>
            <a:r>
              <a:rPr lang="es-ES_tradnl" i="1" noProof="0" dirty="0"/>
              <a:t>Los/as asistentes sociales deben tener expectativas realistas sobre el caso y comunicarlas de forma clara al menor y a sus padres o cuidadores.</a:t>
            </a:r>
          </a:p>
          <a:p>
            <a:pPr lvl="0"/>
            <a:r>
              <a:rPr lang="es-ES_tradnl" i="1" noProof="0" dirty="0"/>
              <a:t>En el algunos casos puede ser necesario mucho tiempo para ver progresos. </a:t>
            </a:r>
          </a:p>
          <a:p>
            <a:pPr lvl="1"/>
            <a:r>
              <a:rPr lang="es-ES_tradnl" i="1" noProof="0" dirty="0"/>
              <a:t>Por ejemplo, los procedimientos para la obtención de documentos oficiales pueden tardar meses.</a:t>
            </a:r>
          </a:p>
          <a:p>
            <a:pPr lvl="0"/>
            <a:r>
              <a:rPr lang="es-ES_tradnl" i="1" noProof="0" dirty="0"/>
              <a:t>En algunos casos, el/la menor, los padres o sus cuidadores pueden tener que enfrentar grandes retos o superar barreras para ver avances positivos en la situación. </a:t>
            </a:r>
          </a:p>
          <a:p>
            <a:pPr lvl="1"/>
            <a:r>
              <a:rPr lang="es-ES_tradnl" i="1" noProof="0" dirty="0"/>
              <a:t>Por ejemplo, hablar de eventos traumáticos y de aquello que temen puede ser muy difícil para los/as menores, sus padres o cuidadores. </a:t>
            </a:r>
          </a:p>
          <a:p>
            <a:pPr lvl="1"/>
            <a:r>
              <a:rPr lang="es-ES_tradnl" i="1" noProof="0" dirty="0"/>
              <a:t>Es un proceso que requiere de mucha fuerza interior. </a:t>
            </a:r>
          </a:p>
          <a:p>
            <a:pPr lvl="1"/>
            <a:r>
              <a:rPr lang="es-ES_tradnl" i="1" noProof="0" dirty="0"/>
              <a:t>Hablar sobre estos eventos o traumas puede ser necesario para que el/la menor y la familia puedan avanzar y reducir su impacto. </a:t>
            </a:r>
          </a:p>
          <a:p>
            <a:r>
              <a:rPr lang="es-ES_tradnl" i="1" noProof="0" dirty="0"/>
              <a:t>También puede haber progresos en ciertas áreas y obstáculos o dificultades en otras de forma simultánea. </a:t>
            </a:r>
          </a:p>
          <a:p>
            <a:pPr lvl="1"/>
            <a:r>
              <a:rPr lang="es-ES_tradnl" i="1" noProof="0" dirty="0"/>
              <a:t>Por ejemplo, la obtención de documentos que un/a menor necesita a pesar del deterioro de su salud mental. </a:t>
            </a:r>
          </a:p>
          <a:p>
            <a:endParaRPr lang="es-ES_tradnl" noProof="0" dirty="0"/>
          </a:p>
          <a:p>
            <a:pPr marL="0" indent="0">
              <a:buNone/>
            </a:pPr>
            <a:r>
              <a:rPr lang="es-ES_tradnl" b="1" noProof="0" dirty="0"/>
              <a:t>DEBATE GENERAL (10 minutos)</a:t>
            </a:r>
          </a:p>
          <a:p>
            <a:r>
              <a:rPr lang="es-ES_tradnl" i="1" noProof="0" dirty="0"/>
              <a:t>Pensar en otros ejemplos de:</a:t>
            </a:r>
          </a:p>
          <a:p>
            <a:pPr lvl="1"/>
            <a:r>
              <a:rPr lang="es-ES_tradnl" i="1" noProof="0" dirty="0"/>
              <a:t>Progresos o avances que requieran mucho tiempo o que impliquen que el/la menor, los padres o los cuidadores se enfrenten a retos importantes o barreras significativas.</a:t>
            </a:r>
          </a:p>
          <a:p>
            <a:pPr lvl="1"/>
            <a:r>
              <a:rPr lang="es-ES_tradnl" i="1" noProof="0" dirty="0"/>
              <a:t>Situaciones en las que el caso de un/a menor pueda avanzar y al mismo tiempo empeorar o estancarse.</a:t>
            </a:r>
          </a:p>
          <a:p>
            <a:r>
              <a:rPr lang="es-ES_tradnl" noProof="0" dirty="0"/>
              <a:t>Invite a algunos/as voluntarios/as a compartir sus respuestas.</a:t>
            </a:r>
          </a:p>
          <a:p>
            <a:r>
              <a:rPr lang="es-ES_tradnl" noProof="0" dirty="0"/>
              <a:t>Repase las respuestas de los/as participantes y complemente según sea necesario.</a:t>
            </a:r>
          </a:p>
        </p:txBody>
      </p:sp>
      <p:sp>
        <p:nvSpPr>
          <p:cNvPr id="3" name="Slide Image Placeholder 2">
            <a:extLst>
              <a:ext uri="{FF2B5EF4-FFF2-40B4-BE49-F238E27FC236}">
                <a16:creationId xmlns:a16="http://schemas.microsoft.com/office/drawing/2014/main" id="{DBB67FDC-CC88-20B1-C6AA-8D53CCFD6F1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6708B98-BF92-E3E6-4372-A9C6E9C9B2E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dirty="0">
              <a:latin typeface="+mn-l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GENERAL (10 minutos)</a:t>
            </a:r>
          </a:p>
          <a:p>
            <a:r>
              <a:rPr lang="es-ES_tradnl" i="1" noProof="0" dirty="0"/>
              <a:t>Los/as asistentes sociales podrían detectar cambios en la situación del menor al hacer seguimiento. </a:t>
            </a:r>
          </a:p>
          <a:p>
            <a:r>
              <a:rPr lang="es-ES_tradnl" i="1" noProof="0" dirty="0"/>
              <a:t>Ciertos cambios pueden repercutir en las necesidades, el bienestar, la seguridad y el nivel riesgo al que está expuesto/a un/a menor. </a:t>
            </a:r>
          </a:p>
          <a:p>
            <a:r>
              <a:rPr lang="es-ES_tradnl" i="1" noProof="0" dirty="0"/>
              <a:t>¿Qué ejemplos de cambios podrían repercutir en las necesidades, el bienestar, la seguridad o el nivel de riesgo al que está expuesto/a un/a menor?</a:t>
            </a:r>
          </a:p>
          <a:p>
            <a:pPr lvl="1"/>
            <a:r>
              <a:rPr lang="es-ES_tradnl" noProof="0" dirty="0"/>
              <a:t>Invite a algunos/as voluntarios/as a compartir sus respuestas.</a:t>
            </a:r>
          </a:p>
          <a:p>
            <a:pPr lvl="2"/>
            <a:r>
              <a:rPr lang="es-ES_tradnl" noProof="0" dirty="0"/>
              <a:t>Si los/as participantes tienen dificultades, proporcione usted ejemplos.</a:t>
            </a:r>
          </a:p>
          <a:p>
            <a:pPr lvl="2"/>
            <a:r>
              <a:rPr lang="es-ES_tradnl" noProof="0" dirty="0"/>
              <a:t>Por ejemplo: un asistente social ha decidido establecer una red de apoyo comunitario para un hogar encabezado por un menor que vive en un centro para desplazados internos. De repente, el gobierno local anuncia que cerrará el centro en 48 horas y que todos los desplazados internos tendrán que trasladarse.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Repase las respuestas de los/as participantes y complemente según sea necesario.</a:t>
            </a:r>
          </a:p>
          <a:p>
            <a:r>
              <a:rPr lang="es-ES_tradnl" i="1" noProof="0" dirty="0"/>
              <a:t>Durante el proceso de gestión de un caso pueden producirse cambios que repercutan negativamente en la seguridad o el bienestar del menor y que supongan un retroceso en los progresos logrados, aunque el/la asistente social esté haciendo un excelente trabajo. </a:t>
            </a:r>
          </a:p>
          <a:p>
            <a:pPr lvl="1"/>
            <a:r>
              <a:rPr lang="es-ES_tradnl" i="1" noProof="0" dirty="0"/>
              <a:t>Es importante que los/as asistentes sociales sean conscientes de ello y que conozca los límites de su organización. </a:t>
            </a:r>
          </a:p>
          <a:p>
            <a:pPr lvl="1"/>
            <a:r>
              <a:rPr lang="es-ES_tradnl" i="1" noProof="0" dirty="0"/>
              <a:t>En la sesión 4 de este módulo veremos cómo abordar los cambios mediante la revisión del plan de caso.</a:t>
            </a:r>
          </a:p>
        </p:txBody>
      </p:sp>
      <p:sp>
        <p:nvSpPr>
          <p:cNvPr id="6" name="Slide Image Placeholder 5">
            <a:extLst>
              <a:ext uri="{FF2B5EF4-FFF2-40B4-BE49-F238E27FC236}">
                <a16:creationId xmlns:a16="http://schemas.microsoft.com/office/drawing/2014/main" id="{47F9B96E-3BED-2ED4-A7C2-358EBEB96C0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C609796-78A4-AEE5-FB9B-3C84003336F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dirty="0">
              <a:latin typeface="+mn-lt"/>
            </a:endParaRPr>
          </a:p>
        </p:txBody>
      </p:sp>
    </p:spTree>
    <p:extLst>
      <p:ext uri="{BB962C8B-B14F-4D97-AF65-F5344CB8AC3E}">
        <p14:creationId xmlns:p14="http://schemas.microsoft.com/office/powerpoint/2010/main" val="3356278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Durante los procesos de gestión del caso, se espera que los/as asistente sociales hayan establecido una relación de confianza con el/la menor, y con sus padres o cuidadores. </a:t>
            </a:r>
          </a:p>
          <a:p>
            <a:pPr lvl="0"/>
            <a:r>
              <a:rPr lang="es-ES_tradnl" i="1" noProof="0" dirty="0"/>
              <a:t>Esta relación de confianza debe empezarse a construir desde el momento del registro y evaluación inicial del menor. </a:t>
            </a:r>
          </a:p>
          <a:p>
            <a:pPr lvl="0"/>
            <a:r>
              <a:rPr lang="es-ES_tradnl" i="1" noProof="0" dirty="0"/>
              <a:t>Es importante mantener o fortalecer la relación a lo largo del proceso de gestión de casos.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200" i="1" dirty="0">
                <a:latin typeface="Arial" panose="020B0604020202020204" pitchFamily="34" charset="0"/>
                <a:ea typeface="Calibri" panose="020F0502020204030204" pitchFamily="34" charset="0"/>
                <a:cs typeface="Arial" panose="020B0604020202020204" pitchFamily="34" charset="0"/>
              </a:rPr>
              <a:t>Establecer una relación de confianza con el/la menor es fundamental para garantizar una </a:t>
            </a:r>
            <a:r>
              <a:rPr lang="es-ES_tradnl" sz="1200" b="1" i="1" dirty="0">
                <a:latin typeface="Arial" panose="020B0604020202020204" pitchFamily="34" charset="0"/>
                <a:ea typeface="Calibri" panose="020F0502020204030204" pitchFamily="34" charset="0"/>
                <a:cs typeface="Arial" panose="020B0604020202020204" pitchFamily="34" charset="0"/>
              </a:rPr>
              <a:t>comunicación abierta y honesta</a:t>
            </a:r>
            <a:r>
              <a:rPr lang="es-ES_tradnl" sz="1200" i="1" dirty="0">
                <a:latin typeface="Arial" panose="020B0604020202020204" pitchFamily="34" charset="0"/>
                <a:ea typeface="Calibri" panose="020F0502020204030204" pitchFamily="34" charset="0"/>
                <a:cs typeface="Arial" panose="020B0604020202020204" pitchFamily="34" charset="0"/>
              </a:rPr>
              <a:t>, obtener información y para que el/la asistente social pueda prestar un apoyo de calidad.</a:t>
            </a:r>
          </a:p>
          <a:p>
            <a:pPr lvl="0"/>
            <a:endParaRPr lang="es-ES_tradnl" i="1" noProof="0" dirty="0"/>
          </a:p>
        </p:txBody>
      </p:sp>
      <p:sp>
        <p:nvSpPr>
          <p:cNvPr id="6" name="Slide Image Placeholder 5">
            <a:extLst>
              <a:ext uri="{FF2B5EF4-FFF2-40B4-BE49-F238E27FC236}">
                <a16:creationId xmlns:a16="http://schemas.microsoft.com/office/drawing/2014/main" id="{346E20AF-6E3D-6B84-6564-7006389F840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5E93A93-831C-8528-0A75-56CEC70BE72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dirty="0">
              <a:latin typeface="+mn-lt"/>
            </a:endParaRPr>
          </a:p>
        </p:txBody>
      </p:sp>
    </p:spTree>
    <p:extLst>
      <p:ext uri="{BB962C8B-B14F-4D97-AF65-F5344CB8AC3E}">
        <p14:creationId xmlns:p14="http://schemas.microsoft.com/office/powerpoint/2010/main" val="11826428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8" name="Google Shape;568;p18:notes"/>
          <p:cNvSpPr txBox="1">
            <a:spLocks noGrp="1"/>
          </p:cNvSpPr>
          <p:nvPr>
            <p:ph type="body" idx="1"/>
          </p:nvPr>
        </p:nvSpPr>
        <p:spPr/>
        <p:txBody>
          <a:bodyPr/>
          <a:lstStyle/>
          <a:p>
            <a:pPr marL="0" indent="0">
              <a:buNone/>
            </a:pPr>
            <a:r>
              <a:rPr lang="es-ES_tradnl" b="1" noProof="0" dirty="0">
                <a:sym typeface="Arial"/>
              </a:rPr>
              <a:t>EXPLICAR</a:t>
            </a:r>
          </a:p>
          <a:p>
            <a:r>
              <a:rPr lang="es-ES_tradnl" noProof="0" dirty="0">
                <a:sym typeface="Arial"/>
              </a:rPr>
              <a:t>Presente el contenido de la diapositiva.</a:t>
            </a:r>
          </a:p>
          <a:p>
            <a:r>
              <a:rPr lang="es-ES_tradnl" i="1" noProof="0" dirty="0">
                <a:sym typeface="Arial"/>
              </a:rPr>
              <a:t>¿Alguien tiene alguna pregunta o necesita alguna aclaración?</a:t>
            </a:r>
          </a:p>
          <a:p>
            <a:endParaRPr lang="es-ES_tradnl" noProof="0" dirty="0">
              <a:sym typeface="Arial"/>
            </a:endParaRPr>
          </a:p>
        </p:txBody>
      </p:sp>
      <p:sp>
        <p:nvSpPr>
          <p:cNvPr id="3" name="Slide Image Placeholder 2">
            <a:extLst>
              <a:ext uri="{FF2B5EF4-FFF2-40B4-BE49-F238E27FC236}">
                <a16:creationId xmlns:a16="http://schemas.microsoft.com/office/drawing/2014/main" id="{9409CF1E-672F-E90A-1BD4-E6E481BA0DB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D75CDDC-6220-53D7-4A70-7F3FA9CB9DC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dirty="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3" name="Google Shape;293;p5:notes"/>
          <p:cNvSpPr txBox="1">
            <a:spLocks noGrp="1"/>
          </p:cNvSpPr>
          <p:nvPr>
            <p:ph type="body" idx="1"/>
          </p:nvPr>
        </p:nvSpPr>
        <p:spPr/>
        <p:txBody>
          <a:bodyPr/>
          <a:lstStyle/>
          <a:p>
            <a:pPr marL="0" indent="0">
              <a:buNone/>
            </a:pPr>
            <a:r>
              <a:rPr lang="es-ES_tradnl" b="1" noProof="0" dirty="0"/>
              <a:t>SESIÓN 1 </a:t>
            </a:r>
            <a:br>
              <a:rPr lang="es-ES_tradnl" b="1" noProof="0" dirty="0"/>
            </a:br>
            <a:r>
              <a:rPr lang="es-ES_tradnl" b="1" noProof="0" dirty="0"/>
              <a:t>DURACIÓN: 0h30</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endParaRPr lang="es-ES_tradnl" noProof="0" dirty="0"/>
          </a:p>
          <a:p>
            <a:r>
              <a:rPr lang="es-ES_tradnl" i="1" noProof="0" dirty="0"/>
              <a:t>En la sesión de hoy:</a:t>
            </a:r>
          </a:p>
          <a:p>
            <a:pPr lvl="1"/>
            <a:r>
              <a:rPr lang="es-ES_tradnl" i="1" noProof="0" dirty="0"/>
              <a:t>Veremos qué podemos esperar del módulo sobre el seguimiento y la revisión de casos.</a:t>
            </a:r>
          </a:p>
          <a:p>
            <a:pPr lvl="1"/>
            <a:r>
              <a:rPr lang="es-ES_tradnl" i="1" noProof="0" dirty="0"/>
              <a:t>También haremos un breve repaso sobre el Módulo 9, Implementación del plan de caso.</a:t>
            </a:r>
          </a:p>
          <a:p>
            <a:endParaRPr lang="es-ES_tradnl" noProof="0" dirty="0"/>
          </a:p>
        </p:txBody>
      </p:sp>
      <p:sp>
        <p:nvSpPr>
          <p:cNvPr id="3" name="Slide Image Placeholder 2">
            <a:extLst>
              <a:ext uri="{FF2B5EF4-FFF2-40B4-BE49-F238E27FC236}">
                <a16:creationId xmlns:a16="http://schemas.microsoft.com/office/drawing/2014/main" id="{36419308-A961-EEB0-C4DC-38341C33D9F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AF2006-F598-33F6-D909-615F31DAFF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s-ES_tradnl" b="1" noProof="0" dirty="0"/>
              <a:t>SESIÓN 3 </a:t>
            </a:r>
            <a:br>
              <a:rPr lang="es-ES_tradnl" b="1" noProof="0" dirty="0"/>
            </a:br>
            <a:r>
              <a:rPr lang="es-ES_tradnl" b="1" noProof="0" dirty="0"/>
              <a:t>DURACIÓN: 2h</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endParaRPr lang="es-ES_tradnl" noProof="0" dirty="0"/>
          </a:p>
          <a:p>
            <a:r>
              <a:rPr lang="es-ES_tradnl" i="1" noProof="0" dirty="0"/>
              <a:t>Ya vimos por qué es importante hacer seguimiento y para qué sirve.</a:t>
            </a:r>
          </a:p>
          <a:p>
            <a:r>
              <a:rPr lang="es-ES_tradnl" i="1" noProof="0" dirty="0"/>
              <a:t>En la próxima sesión veremos distintas formas de hacer seguimiento a un caso.</a:t>
            </a:r>
          </a:p>
          <a:p>
            <a:endParaRPr lang="es-ES_tradnl" noProof="0" dirty="0"/>
          </a:p>
        </p:txBody>
      </p:sp>
      <p:sp>
        <p:nvSpPr>
          <p:cNvPr id="3" name="Slide Image Placeholder 2">
            <a:extLst>
              <a:ext uri="{FF2B5EF4-FFF2-40B4-BE49-F238E27FC236}">
                <a16:creationId xmlns:a16="http://schemas.microsoft.com/office/drawing/2014/main" id="{FF40B7B3-2821-9382-4E0D-3A6AD8A7BEB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3A163B4-D68F-5C12-5CC9-6A5D3D5993E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dirty="0">
              <a:latin typeface="+mn-lt"/>
            </a:endParaRPr>
          </a:p>
        </p:txBody>
      </p:sp>
    </p:spTree>
    <p:extLst>
      <p:ext uri="{BB962C8B-B14F-4D97-AF65-F5344CB8AC3E}">
        <p14:creationId xmlns:p14="http://schemas.microsoft.com/office/powerpoint/2010/main" val="24342140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INTRODUCCIÓN</a:t>
            </a:r>
          </a:p>
          <a:p>
            <a:r>
              <a:rPr lang="es-ES_tradnl" i="1" noProof="0" dirty="0"/>
              <a:t>Ahora veremos distintas formas de hacer seguimiento a través de un caso práctico.</a:t>
            </a:r>
          </a:p>
          <a:p>
            <a:r>
              <a:rPr lang="es-ES_tradnl" noProof="0" dirty="0"/>
              <a:t>Divida a los participantes en grupos de 3 a 4 personas.</a:t>
            </a:r>
          </a:p>
          <a:p>
            <a:r>
              <a:rPr lang="es-ES_tradnl" noProof="0" dirty="0"/>
              <a:t>Guíe a los/as participantes a la </a:t>
            </a:r>
            <a:r>
              <a:rPr lang="es-ES_tradnl" b="1" noProof="0" dirty="0"/>
              <a:t>página 172 del Cuaderno de ejercicios: Estudio de caso - Seguimiento</a:t>
            </a:r>
          </a:p>
          <a:p>
            <a:r>
              <a:rPr lang="es-ES_tradnl" i="1" noProof="0" dirty="0"/>
              <a:t>En sus grupos:</a:t>
            </a:r>
          </a:p>
          <a:p>
            <a:pPr lvl="1"/>
            <a:r>
              <a:rPr lang="es-ES_tradnl" i="1" noProof="0" dirty="0"/>
              <a:t>Lean el caso práctico.</a:t>
            </a:r>
          </a:p>
          <a:p>
            <a:pPr lvl="1"/>
            <a:r>
              <a:rPr lang="es-ES_tradnl" i="1" noProof="0" dirty="0"/>
              <a:t>Piensen en las distintas formas en que Clement podría hacer seguimiento de las necesidades, la seguridad y el bienestar de Selim, y del riesgo al que está expuesto.</a:t>
            </a:r>
          </a:p>
          <a:p>
            <a:pPr marL="0" indent="0">
              <a:buNone/>
            </a:pPr>
            <a:endParaRPr lang="es-ES_tradnl" b="1" noProof="0" dirty="0"/>
          </a:p>
          <a:p>
            <a:pPr marL="0" indent="0">
              <a:buNone/>
            </a:pPr>
            <a:r>
              <a:rPr lang="es-ES_tradnl" b="1" noProof="0" dirty="0"/>
              <a:t>ACTIVIDAD EN GRUPO (15 minutos)</a:t>
            </a:r>
          </a:p>
          <a:p>
            <a:r>
              <a:rPr lang="es-ES_tradnl" noProof="0" dirty="0"/>
              <a:t>Dé 15 minutos a los/as participantes para hacer la actividad.</a:t>
            </a:r>
          </a:p>
          <a:p>
            <a:pPr marL="0" indent="0">
              <a:buNone/>
            </a:pPr>
            <a:endParaRPr lang="es-ES_tradnl" noProof="0" dirty="0"/>
          </a:p>
          <a:p>
            <a:pPr marL="0" indent="0">
              <a:buNone/>
            </a:pPr>
            <a:r>
              <a:rPr lang="es-ES_tradnl" b="1" noProof="0" dirty="0"/>
              <a:t>DEBATE GENERAL (15 minutos)</a:t>
            </a:r>
          </a:p>
          <a:p>
            <a:r>
              <a:rPr lang="es-ES_tradnl" noProof="0" dirty="0"/>
              <a:t>Invite a un/a voluntario/a de cada grupo a compartir sus ejemplos.</a:t>
            </a:r>
            <a:r>
              <a:rPr lang="es-ES_tradnl" i="1" noProof="0" dirty="0"/>
              <a:t> </a:t>
            </a:r>
          </a:p>
          <a:p>
            <a:r>
              <a:rPr lang="es-ES_tradnl" noProof="0" dirty="0"/>
              <a:t>Repase las respuestas de los/as participantes y complemente a partir de lo siguiente: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RESPUESTAS</a:t>
            </a:r>
          </a:p>
          <a:p>
            <a:pPr lvl="0"/>
            <a:r>
              <a:rPr lang="es-ES_tradnl" noProof="0" dirty="0"/>
              <a:t>Llamar a Selim y preguntarle cómo está. Clement también podría informarle a Selim cuándo será su próxima visita. </a:t>
            </a:r>
          </a:p>
          <a:p>
            <a:pPr lvl="0"/>
            <a:r>
              <a:rPr lang="es-ES_tradnl" noProof="0" dirty="0"/>
              <a:t>Visitar a Selim en casa de la familia donde se aloja actualmente.</a:t>
            </a:r>
          </a:p>
          <a:p>
            <a:pPr lvl="1"/>
            <a:r>
              <a:rPr lang="es-ES_tradnl" noProof="0" dirty="0"/>
              <a:t>Clement puede hablar con Selim y preguntarle cómo le está yendo.</a:t>
            </a:r>
          </a:p>
          <a:p>
            <a:pPr lvl="1"/>
            <a:r>
              <a:rPr lang="es-ES_tradnl" noProof="0" dirty="0"/>
              <a:t>También puede hablar con los responsables de la modalidad de acogida provisional y observar su interacción con Selim.</a:t>
            </a:r>
          </a:p>
          <a:p>
            <a:pPr lvl="0"/>
            <a:r>
              <a:rPr lang="es-ES_tradnl" noProof="0" dirty="0"/>
              <a:t>Llamar a la escuela.</a:t>
            </a:r>
          </a:p>
          <a:p>
            <a:pPr lvl="1"/>
            <a:r>
              <a:rPr lang="es-ES_tradnl" noProof="0" dirty="0"/>
              <a:t>Comprobar que Selim esté inscrito.</a:t>
            </a:r>
          </a:p>
          <a:p>
            <a:pPr lvl="1"/>
            <a:r>
              <a:rPr lang="es-ES_tradnl" noProof="0" dirty="0"/>
              <a:t>Revisar si Selim podría empezar clases de idiomas después de las vacaciones o no.</a:t>
            </a:r>
          </a:p>
          <a:p>
            <a:pPr lvl="0"/>
            <a:r>
              <a:rPr lang="es-ES_tradnl" noProof="0" dirty="0"/>
              <a:t>Llamar a los servicios o entidad responsable del proceso de solicitud de asilo a nivel local.</a:t>
            </a:r>
          </a:p>
          <a:p>
            <a:pPr lvl="1"/>
            <a:r>
              <a:rPr lang="es-ES_tradnl" noProof="0" dirty="0"/>
              <a:t>Averiguar sobre la posible fecha de la entrevista final.</a:t>
            </a:r>
          </a:p>
        </p:txBody>
      </p:sp>
      <p:sp>
        <p:nvSpPr>
          <p:cNvPr id="6" name="Slide Image Placeholder 5">
            <a:extLst>
              <a:ext uri="{FF2B5EF4-FFF2-40B4-BE49-F238E27FC236}">
                <a16:creationId xmlns:a16="http://schemas.microsoft.com/office/drawing/2014/main" id="{E502AE46-9CC0-A95C-7E4E-81431B84637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1A409D9-59BF-14F2-AEC6-F3CE805A729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dirty="0">
              <a:latin typeface="+mn-lt"/>
            </a:endParaRPr>
          </a:p>
        </p:txBody>
      </p:sp>
    </p:spTree>
    <p:extLst>
      <p:ext uri="{BB962C8B-B14F-4D97-AF65-F5344CB8AC3E}">
        <p14:creationId xmlns:p14="http://schemas.microsoft.com/office/powerpoint/2010/main" val="37971285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3" name="Google Shape;513;p15:notes"/>
          <p:cNvSpPr txBox="1">
            <a:spLocks noGrp="1"/>
          </p:cNvSpPr>
          <p:nvPr>
            <p:ph type="body" idx="1"/>
          </p:nvPr>
        </p:nvSpPr>
        <p:spPr/>
        <p:txBody>
          <a:bodyPr/>
          <a:lstStyle/>
          <a:p>
            <a:pPr marL="0" indent="0">
              <a:buNone/>
            </a:pPr>
            <a:r>
              <a:rPr lang="es-ES_tradnl" b="1" noProof="0" dirty="0">
                <a:sym typeface="Arial"/>
              </a:rPr>
              <a:t>EXPLICAR</a:t>
            </a:r>
          </a:p>
          <a:p>
            <a:r>
              <a:rPr lang="es-ES_tradnl" i="1" noProof="0" dirty="0">
                <a:sym typeface="Arial"/>
              </a:rPr>
              <a:t>Tal y como vimos en el ejercicio anterior, puede hacerse seguimiento de diversas maneras. </a:t>
            </a:r>
          </a:p>
          <a:p>
            <a:r>
              <a:rPr lang="es-ES_tradnl" noProof="0" dirty="0">
                <a:sym typeface="Arial"/>
              </a:rPr>
              <a:t>Presente el contenido de la diapositiva.</a:t>
            </a:r>
          </a:p>
          <a:p>
            <a:r>
              <a:rPr lang="es-ES_tradnl" b="1" i="1" noProof="0" dirty="0">
                <a:sym typeface="Arial"/>
              </a:rPr>
              <a:t>Visitas domiciliarias</a:t>
            </a:r>
          </a:p>
          <a:p>
            <a:pPr lvl="1"/>
            <a:r>
              <a:rPr lang="es-ES_tradnl" i="1" noProof="0" dirty="0">
                <a:sym typeface="Arial"/>
              </a:rPr>
              <a:t>Las visitas domiciliarias son una herramienta importante para hacer seguimiento de la situación en el hogar. </a:t>
            </a:r>
          </a:p>
          <a:p>
            <a:pPr lvl="1"/>
            <a:r>
              <a:rPr lang="es-ES_tradnl" i="1" noProof="0" dirty="0">
                <a:sym typeface="Arial"/>
              </a:rPr>
              <a:t>Esto es particularmente importante si hay cambios constantes en el entorno familiar o si los niveles de atención son bajos. </a:t>
            </a:r>
          </a:p>
          <a:p>
            <a:pPr lvl="1"/>
            <a:r>
              <a:rPr lang="es-ES_tradnl" i="1" noProof="0" dirty="0">
                <a:sym typeface="Arial"/>
              </a:rPr>
              <a:t>No solo permiten a los/as asistentes sociales recopilar información en la reunión con el/la menor y/o su familia, sino también observar su entorno.</a:t>
            </a:r>
          </a:p>
          <a:p>
            <a:pPr lvl="1"/>
            <a:r>
              <a:rPr lang="es-ES_tradnl" i="1" noProof="0" dirty="0">
                <a:sym typeface="Arial"/>
              </a:rPr>
              <a:t>Las visitas domiciliarias se pueden programar con antelación o de forma espontánea (si es necesario). </a:t>
            </a:r>
          </a:p>
          <a:p>
            <a:pPr lvl="2"/>
            <a:r>
              <a:rPr lang="es-ES_tradnl" i="1" noProof="0" dirty="0">
                <a:sym typeface="Arial"/>
              </a:rPr>
              <a:t>No obstante, antes de hacer una visita domiciliaria, los/as asistentes sociales deben considerar las consecuencias o repercusiones que puedan darse.</a:t>
            </a:r>
          </a:p>
          <a:p>
            <a:pPr lvl="2"/>
            <a:r>
              <a:rPr lang="es-ES_tradnl" i="1" noProof="0" dirty="0">
                <a:sym typeface="Arial"/>
              </a:rPr>
              <a:t>Los asistentes sociales deben asegurarse de que el/la menor y su familia no estén expuestos a daños o consecuencias no deseadas (p. ej., llamar la atención de los vecinos o de la comunidad).</a:t>
            </a:r>
          </a:p>
          <a:p>
            <a:r>
              <a:rPr lang="es-ES_tradnl" b="1" i="1" noProof="0" dirty="0">
                <a:sym typeface="Arial"/>
              </a:rPr>
              <a:t>Reuniones con el/la menor y/o su familia</a:t>
            </a:r>
          </a:p>
          <a:p>
            <a:pPr lvl="1"/>
            <a:r>
              <a:rPr lang="es-ES_tradnl" i="1" noProof="0" dirty="0">
                <a:sym typeface="Arial"/>
              </a:rPr>
              <a:t>Si un/a asistente social determina que una visita domiciliaria podría causar más daño al menor y/o a su familia, entonces puede considerar la posibilidad de reunirse con el/la menor y/o su familia en otro lugar. </a:t>
            </a:r>
          </a:p>
          <a:p>
            <a:pPr lvl="1"/>
            <a:r>
              <a:rPr lang="es-ES_tradnl" i="1" noProof="0" dirty="0">
                <a:sym typeface="Arial"/>
              </a:rPr>
              <a:t>Es importante que el lugar que escoja sea un espacio privado en donde puedan reunirse de forma confidencial. </a:t>
            </a:r>
          </a:p>
          <a:p>
            <a:pPr lvl="1"/>
            <a:r>
              <a:rPr lang="es-ES_tradnl" i="1" noProof="0" dirty="0">
                <a:sym typeface="Arial"/>
              </a:rPr>
              <a:t>¿Qué lugares podrían ser adecuados para reunirse con el/la menor y/o su familia?</a:t>
            </a:r>
          </a:p>
          <a:p>
            <a:pPr lvl="2"/>
            <a:r>
              <a:rPr lang="es-ES_tradnl" i="0" noProof="0" dirty="0">
                <a:sym typeface="Arial"/>
              </a:rPr>
              <a:t>Centro educativo, colegio, escuela (si procede)</a:t>
            </a:r>
          </a:p>
          <a:p>
            <a:pPr lvl="2"/>
            <a:r>
              <a:rPr lang="es-ES_tradnl" i="0" noProof="0" dirty="0">
                <a:sym typeface="Arial"/>
              </a:rPr>
              <a:t>Centro de salud (si procede)</a:t>
            </a:r>
          </a:p>
          <a:p>
            <a:pPr lvl="2"/>
            <a:r>
              <a:rPr lang="es-ES_tradnl" i="0" noProof="0" dirty="0">
                <a:sym typeface="Arial"/>
              </a:rPr>
              <a:t>Centro infantil o comunitario (si procede)</a:t>
            </a:r>
          </a:p>
          <a:p>
            <a:pPr marL="0" indent="0">
              <a:buNone/>
            </a:pPr>
            <a:endParaRPr lang="es-ES_tradnl" b="1" i="1" noProof="0" dirty="0">
              <a:sym typeface="Arial"/>
            </a:endParaRPr>
          </a:p>
          <a:p>
            <a:pPr marL="0" indent="0">
              <a:buNone/>
            </a:pPr>
            <a:r>
              <a:rPr lang="es-ES_tradnl" b="1" noProof="0" dirty="0">
                <a:sym typeface="Arial"/>
              </a:rPr>
              <a:t>CONTINÚA EN LA SIGUIENTE DIAPOSITIVA </a:t>
            </a:r>
            <a:r>
              <a:rPr lang="es-ES_tradnl" b="1" noProof="0" dirty="0">
                <a:sym typeface="Wingdings" panose="05000000000000000000" pitchFamily="2" charset="2"/>
              </a:rPr>
              <a:t></a:t>
            </a:r>
            <a:endParaRPr lang="es-ES_tradnl" b="1" noProof="0" dirty="0">
              <a:sym typeface="Arial"/>
            </a:endParaRPr>
          </a:p>
        </p:txBody>
      </p:sp>
      <p:sp>
        <p:nvSpPr>
          <p:cNvPr id="3" name="Slide Image Placeholder 2">
            <a:extLst>
              <a:ext uri="{FF2B5EF4-FFF2-40B4-BE49-F238E27FC236}">
                <a16:creationId xmlns:a16="http://schemas.microsoft.com/office/drawing/2014/main" id="{BC3793D4-28E8-3918-EB16-45D09ECE1B2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ECCC282-5BA5-B412-1013-88EFD700F1E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dirty="0">
              <a:latin typeface="+mn-lt"/>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3" name="Google Shape;513;p15:notes"/>
          <p:cNvSpPr txBox="1">
            <a:spLocks noGrp="1"/>
          </p:cNvSpPr>
          <p:nvPr>
            <p:ph type="body" idx="1"/>
          </p:nvPr>
        </p:nvSpPr>
        <p:spPr>
          <a:xfrm>
            <a:off x="477839" y="460375"/>
            <a:ext cx="6143624" cy="9313863"/>
          </a:xfrm>
        </p:spPr>
        <p:txBody>
          <a:bodyPr/>
          <a:lstStyle/>
          <a:p>
            <a:r>
              <a:rPr lang="es-ES_tradnl" b="1" i="1" noProof="0" dirty="0">
                <a:sym typeface="Arial"/>
              </a:rPr>
              <a:t>Llamadas telefónicas</a:t>
            </a:r>
          </a:p>
          <a:p>
            <a:pPr lvl="1"/>
            <a:r>
              <a:rPr lang="es-ES_tradnl" i="1" noProof="0" dirty="0">
                <a:sym typeface="Arial"/>
              </a:rPr>
              <a:t>Las llamadas telefónicas pueden ser muy útiles, por ejemplo, para averiguar cómo se encuentran el/la menor y su familia de forma rápida o para transmitir información. </a:t>
            </a:r>
          </a:p>
          <a:p>
            <a:pPr lvl="1"/>
            <a:r>
              <a:rPr lang="es-ES_tradnl" i="1" noProof="0" dirty="0">
                <a:sym typeface="Arial"/>
              </a:rPr>
              <a:t>También le ofrece la oportunidad al menor y a su familia de pedir ayuda, ya que podría ser difícil para ellos coger el teléfono y contactar con el/la asistente social por iniciativa propia.</a:t>
            </a:r>
          </a:p>
          <a:p>
            <a:r>
              <a:rPr lang="es-ES_tradnl" b="1" i="1" noProof="0" dirty="0">
                <a:sym typeface="Arial"/>
              </a:rPr>
              <a:t>Ponerse en contacto con el proveedor de servicios al que fue remitido/a el/la menor</a:t>
            </a:r>
          </a:p>
          <a:p>
            <a:pPr lvl="1"/>
            <a:r>
              <a:rPr lang="es-ES_tradnl" i="1" noProof="0" dirty="0">
                <a:sym typeface="Arial"/>
              </a:rPr>
              <a:t>Los/as asistentes sociales también pueden hacer seguimiento con los proveedores de servicios a los que han remitido a un/a menor. </a:t>
            </a:r>
          </a:p>
          <a:p>
            <a:pPr lvl="1"/>
            <a:r>
              <a:rPr lang="es-ES_tradnl" i="1" noProof="0" dirty="0">
                <a:sym typeface="Arial"/>
              </a:rPr>
              <a:t>Esto les permite saber si recibieron la remisión de forma correcta, cuándo se prevé el ingreso del cliente en algún programa o servicio, o cuándo se prestará el servicio. </a:t>
            </a:r>
          </a:p>
          <a:p>
            <a:pPr lvl="1"/>
            <a:r>
              <a:rPr lang="es-ES_tradnl" i="1" noProof="0" dirty="0">
                <a:sym typeface="Arial"/>
              </a:rPr>
              <a:t>El contacto puede ser por correo electrónico, por teléfono... lo que resulte más apropiado.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b="1" i="1" noProof="0" dirty="0">
                <a:sym typeface="Arial"/>
              </a:rPr>
              <a:t>Ponerse en contacto con otras personas implicadas en el cuidado y la protección del menor</a:t>
            </a:r>
            <a:endParaRPr lang="es-ES_tradnl" i="1" noProof="0" dirty="0">
              <a:sym typeface="Arial"/>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sym typeface="Arial"/>
              </a:rPr>
              <a:t>Recordemos el modelo </a:t>
            </a:r>
            <a:r>
              <a:rPr lang="es-ES_tradnl" i="1" noProof="0" dirty="0" err="1">
                <a:sym typeface="Arial"/>
              </a:rPr>
              <a:t>socioecológico</a:t>
            </a:r>
            <a:r>
              <a:rPr lang="es-ES_tradnl" i="1" noProof="0" dirty="0">
                <a:sym typeface="Arial"/>
              </a:rPr>
              <a:t> que vimos en el Módulo 1</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sym typeface="Arial"/>
              </a:rPr>
              <a:t>A nivel de la familia, la comunidad y la sociedad son muchas las personas implicadas en el cuidado y protección de un/a menor. </a:t>
            </a:r>
          </a:p>
          <a:p>
            <a:pPr lvl="1"/>
            <a:r>
              <a:rPr lang="es-ES_tradnl" i="1" noProof="0" dirty="0">
                <a:sym typeface="Arial"/>
              </a:rPr>
              <a:t>Siempre que convenga y sea adecuado, el/la asistente social también puede hacer seguimiento poniéndose en contacto, por ejemplo, con el/la profesor/a del menor, con su entrenador/a o con un tío o tía. </a:t>
            </a:r>
          </a:p>
          <a:p>
            <a:pPr lvl="1"/>
            <a:r>
              <a:rPr lang="es-ES_tradnl" i="1" noProof="0" dirty="0">
                <a:sym typeface="Arial"/>
              </a:rPr>
              <a:t>Antes de emprender cualquier acción, es importante preguntarnos si podría causar algún daño al menor o generar consecuencias negativas a futuro.</a:t>
            </a:r>
          </a:p>
        </p:txBody>
      </p:sp>
      <p:sp>
        <p:nvSpPr>
          <p:cNvPr id="2" name="Google Shape;725;p48:notes">
            <a:extLst>
              <a:ext uri="{FF2B5EF4-FFF2-40B4-BE49-F238E27FC236}">
                <a16:creationId xmlns:a16="http://schemas.microsoft.com/office/drawing/2014/main" id="{4D941437-758C-43B0-42E7-6CE247373B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dirty="0">
              <a:latin typeface="+mn-lt"/>
            </a:endParaRPr>
          </a:p>
        </p:txBody>
      </p:sp>
    </p:spTree>
    <p:extLst>
      <p:ext uri="{BB962C8B-B14F-4D97-AF65-F5344CB8AC3E}">
        <p14:creationId xmlns:p14="http://schemas.microsoft.com/office/powerpoint/2010/main" val="41523216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6"/>
        <p:cNvGrpSpPr/>
        <p:nvPr/>
      </p:nvGrpSpPr>
      <p:grpSpPr>
        <a:xfrm>
          <a:off x="0" y="0"/>
          <a:ext cx="0" cy="0"/>
          <a:chOff x="0" y="0"/>
          <a:chExt cx="0" cy="0"/>
        </a:xfrm>
      </p:grpSpPr>
      <p:sp>
        <p:nvSpPr>
          <p:cNvPr id="688" name="Google Shape;688;p24:notes"/>
          <p:cNvSpPr txBox="1">
            <a:spLocks noGrp="1"/>
          </p:cNvSpPr>
          <p:nvPr>
            <p:ph type="body" idx="1"/>
          </p:nvPr>
        </p:nvSpPr>
        <p:spPr/>
        <p:txBody>
          <a:bodyPr/>
          <a:lstStyle/>
          <a:p>
            <a:pPr marL="0" indent="0">
              <a:buNone/>
            </a:pPr>
            <a:r>
              <a:rPr lang="es-ES_tradnl" b="1" noProof="0" dirty="0">
                <a:sym typeface="Arial"/>
              </a:rPr>
              <a:t>INTRODUCCIÓN</a:t>
            </a:r>
          </a:p>
          <a:p>
            <a:r>
              <a:rPr lang="es-ES_tradnl" i="1" noProof="0" dirty="0">
                <a:sym typeface="Arial"/>
              </a:rPr>
              <a:t>Vamos a hacer ahora un juego de rol para practicar el seguimiento.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sym typeface="Arial"/>
              </a:rPr>
              <a:t>Invite a dos voluntarios/as: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sym typeface="Arial"/>
              </a:rPr>
              <a:t>Uno será Selim (chico no acompañado de 16 años)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sym typeface="Arial"/>
              </a:rPr>
              <a:t>El otro será Clement (el asistente social de Selim) </a:t>
            </a:r>
          </a:p>
          <a:p>
            <a:r>
              <a:rPr lang="es-ES_tradnl" noProof="0" dirty="0">
                <a:sym typeface="Arial"/>
              </a:rPr>
              <a:t>Prepare el escenario ubicando dos sillas una enfrente de la otra (de modo que el/la asistente social y Selim estén frente a frente).</a:t>
            </a:r>
          </a:p>
          <a:p>
            <a:r>
              <a:rPr lang="es-ES_tradnl" noProof="0" dirty="0">
                <a:sym typeface="Arial"/>
              </a:rPr>
              <a:t>Instrucciones para los/as participantes:</a:t>
            </a:r>
            <a:br>
              <a:rPr lang="es-ES_tradnl" noProof="0" dirty="0">
                <a:sym typeface="Arial"/>
              </a:rPr>
            </a:br>
            <a:r>
              <a:rPr lang="es-ES_tradnl" noProof="0" dirty="0">
                <a:sym typeface="Arial"/>
              </a:rPr>
              <a:t>[Estas instrucciones solo pueden escucharlas los participantes en el juego rol; los demás no deben oír nada].</a:t>
            </a:r>
          </a:p>
          <a:p>
            <a:pPr lvl="1"/>
            <a:r>
              <a:rPr lang="es-ES_tradnl" i="0" noProof="0" dirty="0">
                <a:sym typeface="Arial"/>
              </a:rPr>
              <a:t>Quien haga de asistente social tendrá que cometer varios errores:</a:t>
            </a:r>
          </a:p>
          <a:p>
            <a:pPr lvl="2"/>
            <a:r>
              <a:rPr lang="es-ES_tradnl" i="1" noProof="0" dirty="0">
                <a:sym typeface="Arial"/>
              </a:rPr>
              <a:t>No usar ninguna de las técnicas de escucha activa. </a:t>
            </a:r>
          </a:p>
          <a:p>
            <a:pPr lvl="2"/>
            <a:r>
              <a:rPr lang="es-ES_tradnl" i="1" noProof="0" dirty="0">
                <a:sym typeface="Arial"/>
              </a:rPr>
              <a:t>Limitarse a usar la lista y no captar nada de lo que diga el adolescente. </a:t>
            </a:r>
          </a:p>
          <a:p>
            <a:pPr lvl="2"/>
            <a:r>
              <a:rPr lang="es-ES_tradnl" i="1" noProof="0" dirty="0">
                <a:sym typeface="Arial"/>
              </a:rPr>
              <a:t>Tomar nota de todo lo que Selim dice.</a:t>
            </a:r>
          </a:p>
          <a:p>
            <a:pPr lvl="2"/>
            <a:r>
              <a:rPr lang="es-ES_tradnl" i="1" noProof="0" dirty="0">
                <a:sym typeface="Arial"/>
              </a:rPr>
              <a:t>Pedirle a Selim que deje de hablar y espere un minuto antes de continuar, ya que usted no puede escribir tan rápido.</a:t>
            </a:r>
          </a:p>
          <a:p>
            <a:pPr lvl="1"/>
            <a:r>
              <a:rPr lang="es-ES_tradnl" i="0" noProof="0" dirty="0">
                <a:sym typeface="Arial"/>
              </a:rPr>
              <a:t>Quien haga de Selim hará lo siguiente: </a:t>
            </a:r>
          </a:p>
          <a:p>
            <a:pPr lvl="2"/>
            <a:r>
              <a:rPr lang="es-ES_tradnl" i="1" noProof="0" dirty="0">
                <a:sym typeface="Arial"/>
              </a:rPr>
              <a:t>Cuando notes que el/la asistente social no te está escuchando, decide qué hacer (p. ej., responder a sus preguntas / quedarte en silencio / levantarte e irte de la reunión...).</a:t>
            </a:r>
          </a:p>
          <a:p>
            <a:r>
              <a:rPr lang="es-ES_tradnl" noProof="0" dirty="0">
                <a:sym typeface="Arial"/>
              </a:rPr>
              <a:t>El resto de participantes:</a:t>
            </a:r>
          </a:p>
          <a:p>
            <a:pPr lvl="1"/>
            <a:r>
              <a:rPr lang="es-ES_tradnl" i="1" noProof="0" dirty="0">
                <a:sym typeface="Arial"/>
              </a:rPr>
              <a:t>Observarán la dinámica con atención.</a:t>
            </a:r>
          </a:p>
          <a:p>
            <a:pPr lvl="1"/>
            <a:r>
              <a:rPr lang="es-ES_tradnl" i="1" noProof="0" dirty="0">
                <a:sym typeface="Arial"/>
              </a:rPr>
              <a:t>Tomarán notas en la </a:t>
            </a:r>
            <a:r>
              <a:rPr lang="es-ES_tradnl" b="1" i="1" noProof="0" dirty="0">
                <a:sym typeface="Arial"/>
              </a:rPr>
              <a:t>página 173 del Cuaderno de ejercicios: Juego de rol - Visita de seguimiento</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_tradnl" noProof="0"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sym typeface="Arial"/>
              </a:rPr>
              <a:t>ACTIVIDAD GENERAL (10 minutos)</a:t>
            </a:r>
          </a:p>
          <a:p>
            <a:r>
              <a:rPr lang="es-ES_tradnl" noProof="0" dirty="0">
                <a:sym typeface="Arial"/>
              </a:rPr>
              <a:t>Dé de 5 a 10 minutos a los/as voluntarios/as para hacer el juego de rol.</a:t>
            </a:r>
          </a:p>
          <a:p>
            <a:pPr marL="0" indent="0">
              <a:buNone/>
            </a:pPr>
            <a:endParaRPr lang="es-ES_tradnl" noProof="0" dirty="0">
              <a:sym typeface="Arial"/>
            </a:endParaRPr>
          </a:p>
          <a:p>
            <a:pPr marL="0" indent="0">
              <a:buNone/>
            </a:pPr>
            <a:r>
              <a:rPr lang="es-ES_tradnl" b="1" noProof="0" dirty="0">
                <a:sym typeface="Arial"/>
              </a:rPr>
              <a:t>CONTINÚA EN LA SIGUIENTE DIAPOSITIVA </a:t>
            </a:r>
            <a:r>
              <a:rPr lang="es-ES_tradnl" b="1" noProof="0" dirty="0">
                <a:sym typeface="Wingdings" panose="05000000000000000000" pitchFamily="2" charset="2"/>
              </a:rPr>
              <a:t></a:t>
            </a:r>
            <a:endParaRPr lang="es-ES_tradnl" b="1" noProof="0" dirty="0">
              <a:sym typeface="Arial"/>
            </a:endParaRPr>
          </a:p>
        </p:txBody>
      </p:sp>
      <p:sp>
        <p:nvSpPr>
          <p:cNvPr id="3" name="Slide Image Placeholder 2">
            <a:extLst>
              <a:ext uri="{FF2B5EF4-FFF2-40B4-BE49-F238E27FC236}">
                <a16:creationId xmlns:a16="http://schemas.microsoft.com/office/drawing/2014/main" id="{FDB94806-43A1-D741-53BC-9A1668A0365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7FC11B8-939F-B509-4F5F-8CC503E0F8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dirty="0">
              <a:latin typeface="+mn-l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6"/>
        <p:cNvGrpSpPr/>
        <p:nvPr/>
      </p:nvGrpSpPr>
      <p:grpSpPr>
        <a:xfrm>
          <a:off x="0" y="0"/>
          <a:ext cx="0" cy="0"/>
          <a:chOff x="0" y="0"/>
          <a:chExt cx="0" cy="0"/>
        </a:xfrm>
      </p:grpSpPr>
      <p:sp>
        <p:nvSpPr>
          <p:cNvPr id="688" name="Google Shape;688;p24:notes"/>
          <p:cNvSpPr txBox="1">
            <a:spLocks noGrp="1"/>
          </p:cNvSpPr>
          <p:nvPr>
            <p:ph type="body" idx="1"/>
          </p:nvPr>
        </p:nvSpPr>
        <p:spPr>
          <a:xfrm>
            <a:off x="477839" y="460375"/>
            <a:ext cx="6143624" cy="9313863"/>
          </a:xfrm>
        </p:spPr>
        <p:txBody>
          <a:bodyPr/>
          <a:lstStyle/>
          <a:p>
            <a:pPr marL="0" indent="0">
              <a:buNone/>
            </a:pPr>
            <a:r>
              <a:rPr lang="es-ES_tradnl" b="1" noProof="0" dirty="0">
                <a:sym typeface="Arial"/>
              </a:rPr>
              <a:t>DEBATE GENERAL (10 minutos)</a:t>
            </a:r>
          </a:p>
          <a:p>
            <a:r>
              <a:rPr lang="es-ES_tradnl" i="1" noProof="0" dirty="0">
                <a:sym typeface="Arial"/>
              </a:rPr>
              <a:t>Compartan sus opiniones y impresiones a partir de lo que observaron. </a:t>
            </a:r>
          </a:p>
          <a:p>
            <a:pPr lvl="1"/>
            <a:r>
              <a:rPr lang="es-ES_tradnl" i="1" noProof="0" dirty="0">
                <a:sym typeface="Arial"/>
              </a:rPr>
              <a:t>En su opinión, ¿el/la asistente social logró comprender cuál es la situación de Selim (p. ej., cómo se siente, si el plan del caso está funcionando, si está recibiendo los servicios adecuados? ¿Por qué sí o por qué no?</a:t>
            </a:r>
          </a:p>
          <a:p>
            <a:pPr lvl="1"/>
            <a:r>
              <a:rPr lang="es-ES_tradnl" i="1" noProof="0" dirty="0">
                <a:sym typeface="Arial"/>
              </a:rPr>
              <a:t>¿El/la asistente social podría mejorar su comunicación? Si la respuesta es sí, ¿qué podría hacer? </a:t>
            </a:r>
          </a:p>
          <a:p>
            <a:pPr lvl="1"/>
            <a:r>
              <a:rPr lang="es-ES_tradnl" i="1" noProof="0" dirty="0">
                <a:sym typeface="Arial"/>
              </a:rPr>
              <a:t>¿Hay algo más que hayan observado y que ustedes harían de otra forma? Si la respuesta es sí, ¿qué sería? </a:t>
            </a:r>
          </a:p>
          <a:p>
            <a:r>
              <a:rPr lang="es-ES_tradnl" noProof="0" dirty="0">
                <a:sym typeface="Arial"/>
              </a:rPr>
              <a:t>Propicie un breve debate.</a:t>
            </a:r>
          </a:p>
          <a:p>
            <a:r>
              <a:rPr lang="es-ES_tradnl" noProof="0" dirty="0">
                <a:sym typeface="Arial"/>
              </a:rPr>
              <a:t>Haga un resumen de las respuestas de los/as participantes.</a:t>
            </a:r>
          </a:p>
          <a:p>
            <a:r>
              <a:rPr lang="es-ES_tradnl" noProof="0" dirty="0">
                <a:sym typeface="Arial"/>
              </a:rPr>
              <a:t>Comparta con todo el grupo las instrucciones que le había dado a los/as voluntarios/as (Selim y asistente social).</a:t>
            </a:r>
          </a:p>
        </p:txBody>
      </p:sp>
      <p:sp>
        <p:nvSpPr>
          <p:cNvPr id="2" name="Google Shape;725;p48:notes">
            <a:extLst>
              <a:ext uri="{FF2B5EF4-FFF2-40B4-BE49-F238E27FC236}">
                <a16:creationId xmlns:a16="http://schemas.microsoft.com/office/drawing/2014/main" id="{EA23C85D-3768-189D-D937-B34ABC26DA2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dirty="0">
              <a:latin typeface="+mn-lt"/>
            </a:endParaRPr>
          </a:p>
        </p:txBody>
      </p:sp>
    </p:spTree>
    <p:extLst>
      <p:ext uri="{BB962C8B-B14F-4D97-AF65-F5344CB8AC3E}">
        <p14:creationId xmlns:p14="http://schemas.microsoft.com/office/powerpoint/2010/main" val="40355178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Los/as asistentes sociales deben esforzarse por establecer una relación de confianza con el/la menor, sus padres, cuidadores y/o adultos de confianza durante el proceso de gestión del caso. </a:t>
            </a:r>
          </a:p>
          <a:p>
            <a:r>
              <a:rPr lang="es-ES_tradnl" i="1" noProof="0" dirty="0"/>
              <a:t>Hemos visto que, por ese motivo, mantener o fortalecer esta relación es uno de los objetivos al hacer seguimiento. </a:t>
            </a:r>
          </a:p>
          <a:p>
            <a:r>
              <a:rPr lang="es-ES_tradnl" i="1" noProof="0" dirty="0"/>
              <a:t>Para mantener una relación es importante que haya contacto periódico con el/la menor, sus padres, cuidadores y/o adultos de confianza. </a:t>
            </a:r>
          </a:p>
          <a:p>
            <a:r>
              <a:rPr lang="es-ES_tradnl" i="0" noProof="0" dirty="0"/>
              <a:t>Presente el contenido de la diapositiva.</a:t>
            </a:r>
          </a:p>
          <a:p>
            <a:pPr lvl="1"/>
            <a:r>
              <a:rPr lang="es-ES_tradnl" i="1" noProof="0" dirty="0"/>
              <a:t>Emplear técnicas de comunicación efectivas al dirigirse al/a la menor</a:t>
            </a:r>
          </a:p>
          <a:p>
            <a:pPr lvl="2"/>
            <a:r>
              <a:rPr lang="es-ES_tradnl" i="1" noProof="0" dirty="0"/>
              <a:t>Esto implica la comunicación no verbal, la escucha activa y una expresión oral adecuada.</a:t>
            </a:r>
          </a:p>
          <a:p>
            <a:pPr lvl="2"/>
            <a:r>
              <a:rPr lang="es-ES_tradnl" i="1" noProof="0" dirty="0"/>
              <a:t>Como siempre, es importante adaptar la comunicación y lenguaje a la edad, la etapa de desarrollo y las capacidades del menor. </a:t>
            </a:r>
          </a:p>
          <a:p>
            <a:pPr lvl="1"/>
            <a:r>
              <a:rPr lang="es-ES_tradnl" i="1" noProof="0" dirty="0"/>
              <a:t>Utilizar las competencias de apoyo psicosocial</a:t>
            </a:r>
          </a:p>
          <a:p>
            <a:pPr lvl="2"/>
            <a:r>
              <a:rPr lang="es-ES_tradnl" i="1" noProof="0" dirty="0"/>
              <a:t>Responder con empatía, tener una actitud centrada en el/la menor y apoyar la toma de decisiones contribuyen a mantener o fortalecer aún más la relación. </a:t>
            </a:r>
          </a:p>
          <a:p>
            <a:pPr lvl="2"/>
            <a:r>
              <a:rPr lang="es-ES_tradnl" i="1" noProof="0" dirty="0"/>
              <a:t>Una actitud centrada en el/la menor debería tener un efecto positivo en la relación, ya que permite que el/la menor se sienta respetado, escuchado y reconocido. </a:t>
            </a:r>
          </a:p>
          <a:p>
            <a:pPr lvl="1"/>
            <a:r>
              <a:rPr lang="es-ES_tradnl" i="1" noProof="0" dirty="0"/>
              <a:t>Preguntar cómo están o cómo se sienten </a:t>
            </a:r>
          </a:p>
          <a:p>
            <a:pPr lvl="2"/>
            <a:r>
              <a:rPr lang="es-ES_tradnl" i="1" noProof="0" dirty="0"/>
              <a:t>Hace que el/la menor se sienta reconocido y escuchado. </a:t>
            </a:r>
          </a:p>
          <a:p>
            <a:pPr lvl="2"/>
            <a:r>
              <a:rPr lang="es-ES_tradnl" i="1" noProof="0" dirty="0"/>
              <a:t>Demuestra que el/la asistente social se preocupa y que el menor no está solo.</a:t>
            </a:r>
          </a:p>
          <a:p>
            <a:pPr lvl="1"/>
            <a:r>
              <a:rPr lang="es-ES_tradnl" i="1" noProof="0" dirty="0"/>
              <a:t>Ser coherente y confiable</a:t>
            </a:r>
          </a:p>
          <a:p>
            <a:pPr lvl="2"/>
            <a:r>
              <a:rPr lang="es-ES_tradnl" i="1" noProof="0" dirty="0"/>
              <a:t>Los/as asistentes sociales deben demostrar que están disponibles y dispuestos a apoyar al/a la menor, a sus padres o cuidadores y/o adulto de confianza. </a:t>
            </a:r>
          </a:p>
          <a:p>
            <a:pPr lvl="2"/>
            <a:r>
              <a:rPr lang="es-ES_tradnl" i="1" noProof="0" dirty="0"/>
              <a:t>Al hacerlo, el/la menor y su entorno tienen la oportunidad de hacer preguntas o solicitar apoyo adicional.</a:t>
            </a:r>
          </a:p>
          <a:p>
            <a:pPr lvl="1"/>
            <a:r>
              <a:rPr lang="es-ES_tradnl" i="1" noProof="0" dirty="0"/>
              <a:t>Comunicarles las novedades e información de forma periódica</a:t>
            </a:r>
          </a:p>
          <a:p>
            <a:pPr lvl="2"/>
            <a:r>
              <a:rPr lang="es-ES_tradnl" i="1" noProof="0" dirty="0"/>
              <a:t>Es una forma de demostrarle al/ a la menor, a sus padres o cuidadores que estamos comprometidos con ellos y que queremos que puedan ser autónomos.</a:t>
            </a:r>
          </a:p>
        </p:txBody>
      </p:sp>
      <p:sp>
        <p:nvSpPr>
          <p:cNvPr id="6" name="Slide Image Placeholder 5">
            <a:extLst>
              <a:ext uri="{FF2B5EF4-FFF2-40B4-BE49-F238E27FC236}">
                <a16:creationId xmlns:a16="http://schemas.microsoft.com/office/drawing/2014/main" id="{5ECF5619-0CDF-78CB-AE3C-FB7F8549485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6795E00-4ECB-1179-23E1-7F938AEF30B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dirty="0">
              <a:latin typeface="+mn-lt"/>
            </a:endParaRPr>
          </a:p>
        </p:txBody>
      </p:sp>
    </p:spTree>
    <p:extLst>
      <p:ext uri="{BB962C8B-B14F-4D97-AF65-F5344CB8AC3E}">
        <p14:creationId xmlns:p14="http://schemas.microsoft.com/office/powerpoint/2010/main" val="35234132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7" name="Google Shape;707;p25: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INTRODUCCIÓN</a:t>
            </a:r>
            <a:endParaRPr lang="es-ES_tradnl" noProof="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Una vez establecida la relación con el/la menor,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El objetivo de hacer seguimiento es mantener o fortalecer la relación existente.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Hay múltiples formas de ponerse en contacto y comunicarse con él/ella.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Los niños, niñas y adolescentes necesitan sentirse a gusto y cómodos/as.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Esto favorece que la comunicación pueda ser abierta y sincera.</a:t>
            </a:r>
          </a:p>
          <a:p>
            <a:pPr lvl="1"/>
            <a:r>
              <a:rPr lang="es-ES_tradnl" i="1" noProof="0" dirty="0"/>
              <a:t>Sentarse en un escritorio o en sillas en una sala de reuniones o en entornos similares podría no ser lo más adecuado.</a:t>
            </a:r>
          </a:p>
          <a:p>
            <a:r>
              <a:rPr lang="es-ES_tradnl" noProof="0" dirty="0"/>
              <a:t>Divida a los/as participantes en grupos de 3 a 4 personas.</a:t>
            </a:r>
          </a:p>
          <a:p>
            <a:r>
              <a:rPr lang="es-ES_tradnl" noProof="0" dirty="0"/>
              <a:t>Guíe a los/as participantes a la </a:t>
            </a:r>
            <a:r>
              <a:rPr lang="es-ES_tradnl" b="1" noProof="0" dirty="0"/>
              <a:t>página 174 del Cuaderno de ejercicios: </a:t>
            </a:r>
            <a:r>
              <a:rPr lang="es-ES_tradnl" sz="1200" b="1" dirty="0"/>
              <a:t>Técnicas creativas para comunicarse con un/a menor durante un seguimiento</a:t>
            </a:r>
            <a:endParaRPr lang="es-ES_tradnl" b="1" noProof="0" dirty="0"/>
          </a:p>
          <a:p>
            <a:r>
              <a:rPr lang="es-ES_tradnl" b="0" i="1" noProof="0" dirty="0"/>
              <a:t>En sus grupos:</a:t>
            </a:r>
          </a:p>
          <a:p>
            <a:pPr lvl="1"/>
            <a:r>
              <a:rPr lang="es-ES_tradnl" i="1" noProof="0" dirty="0"/>
              <a:t>Hagan una lluvia de ideas con actividades que los/as asistentes sociales podrían realizar durante el seguimiento de un/a menor.</a:t>
            </a:r>
          </a:p>
          <a:p>
            <a:pPr lvl="1"/>
            <a:r>
              <a:rPr lang="es-ES_tradnl" i="1" noProof="0" dirty="0"/>
              <a:t>Recuerden la diferencia entre actividades </a:t>
            </a:r>
            <a:r>
              <a:rPr lang="es-ES_tradnl" b="1" i="1" noProof="0" dirty="0"/>
              <a:t>dirigidas </a:t>
            </a:r>
            <a:r>
              <a:rPr lang="es-ES_tradnl" i="1" noProof="0" dirty="0"/>
              <a:t>y no </a:t>
            </a:r>
            <a:r>
              <a:rPr lang="es-ES_tradnl" b="1" i="1" noProof="0" dirty="0"/>
              <a:t>dirigidas</a:t>
            </a:r>
            <a:r>
              <a:rPr lang="es-ES_tradnl" i="1" noProof="0" dirty="0"/>
              <a:t>, tal y como vimos en el Módulo 7 (</a:t>
            </a:r>
            <a:r>
              <a:rPr lang="es-ES_tradnl" b="1" i="1" noProof="0" dirty="0"/>
              <a:t>Cuaderno de ejercicios, página 115: Actividades dirigidas y no dirigidas</a:t>
            </a:r>
            <a:r>
              <a:rPr lang="es-ES_tradnl" b="0" i="1" noProof="0" dirty="0"/>
              <a:t>).</a:t>
            </a:r>
            <a:endParaRPr lang="es-ES_tradnl" noProof="0" dirty="0"/>
          </a:p>
          <a:p>
            <a:pPr marL="0" indent="0">
              <a:buNone/>
            </a:pPr>
            <a:endParaRPr lang="es-ES_tradnl" b="1" noProof="0" dirty="0"/>
          </a:p>
          <a:p>
            <a:pPr marL="0" indent="0">
              <a:buNone/>
            </a:pPr>
            <a:r>
              <a:rPr lang="es-ES_tradnl" b="1" noProof="0" dirty="0"/>
              <a:t>ACTIVIDAD EN GRUPO (10 minutos)</a:t>
            </a:r>
          </a:p>
          <a:p>
            <a:r>
              <a:rPr lang="es-ES_tradnl" noProof="0" dirty="0"/>
              <a:t>Dé 10 minutos a los/as participantes para hacer la actividad.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Si los/as participantes tienen dificultades para pensar en ideas creativas, comparta algunas de las posibles respuestas a continuación.</a:t>
            </a:r>
          </a:p>
          <a:p>
            <a:pPr marL="0" indent="0">
              <a:buNone/>
            </a:pPr>
            <a:endParaRPr lang="es-ES_tradnl" noProof="0" dirty="0"/>
          </a:p>
          <a:p>
            <a:pPr marL="0" indent="0">
              <a:buNone/>
            </a:pPr>
            <a:r>
              <a:rPr lang="es-ES_tradnl" b="1" noProof="0" dirty="0"/>
              <a:t>DEBATE GENERAL (10 minutos)</a:t>
            </a:r>
            <a:endParaRPr lang="es-ES_tradnl" noProof="0" dirty="0"/>
          </a:p>
          <a:p>
            <a:r>
              <a:rPr lang="es-ES_tradnl" noProof="0" dirty="0"/>
              <a:t>Invite a un/a voluntario/a de cada grupo a presentar su lluvia de ideas.</a:t>
            </a:r>
          </a:p>
          <a:p>
            <a:pPr lvl="0"/>
            <a:r>
              <a:rPr lang="es-ES_tradnl" i="1" noProof="0" dirty="0"/>
              <a:t>Pueden tomar apuntes de cada presentación en la </a:t>
            </a:r>
            <a:r>
              <a:rPr lang="es-ES_tradnl" b="1" i="1" noProof="0" dirty="0"/>
              <a:t>página 174 del Cuaderno de ejercicios.</a:t>
            </a:r>
            <a:endParaRPr lang="es-ES_tradnl" i="1" noProof="0" dirty="0"/>
          </a:p>
          <a:p>
            <a:r>
              <a:rPr lang="es-ES_tradnl" noProof="0" dirty="0"/>
              <a:t>Repase las respuestas de los/as participantes y complemente a partir de las indicaciones en la siguiente diapositiva.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noProof="0" dirty="0"/>
          </a:p>
        </p:txBody>
      </p:sp>
      <p:sp>
        <p:nvSpPr>
          <p:cNvPr id="3" name="Slide Image Placeholder 2">
            <a:extLst>
              <a:ext uri="{FF2B5EF4-FFF2-40B4-BE49-F238E27FC236}">
                <a16:creationId xmlns:a16="http://schemas.microsoft.com/office/drawing/2014/main" id="{285A3D09-C3E8-A1D7-A919-9349DDD23DA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81EE315-9DEB-8026-6D51-70175D2EBCC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dirty="0">
              <a:latin typeface="+mn-l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7" name="Google Shape;707;p25:notes"/>
          <p:cNvSpPr txBox="1">
            <a:spLocks noGrp="1"/>
          </p:cNvSpPr>
          <p:nvPr>
            <p:ph type="body" idx="1"/>
          </p:nvPr>
        </p:nvSpPr>
        <p:spPr>
          <a:xfrm>
            <a:off x="477839" y="460375"/>
            <a:ext cx="6143624" cy="9313863"/>
          </a:xfrm>
        </p:spPr>
        <p:txBody>
          <a:bodyPr/>
          <a:lstStyle/>
          <a:p>
            <a:pPr marL="0" indent="0">
              <a:buNone/>
            </a:pPr>
            <a:r>
              <a:rPr lang="es-ES_tradnl" b="1" noProof="0" dirty="0"/>
              <a:t>POSIBLES RESPUESTAS</a:t>
            </a:r>
          </a:p>
          <a:p>
            <a:pPr lvl="0"/>
            <a:r>
              <a:rPr lang="es-ES_tradnl" noProof="0" dirty="0"/>
              <a:t>El/la asistente social podría hablar con la niña y escucharla mientras le pinta las uñas (solo si es apropiado desde el punto de vista cultural y de la edad).</a:t>
            </a:r>
          </a:p>
          <a:p>
            <a:pPr lvl="0"/>
            <a:r>
              <a:rPr lang="es-ES_tradnl" noProof="0" dirty="0"/>
              <a:t>También podría hablar y escucharle mientras le peina o mientras deja que el/la menor lo/a peine a usted (solo si es apropiado desde el punto de vista cultural y de la edad).</a:t>
            </a:r>
          </a:p>
          <a:p>
            <a:pPr lvl="0"/>
            <a:r>
              <a:rPr lang="es-ES_tradnl" noProof="0" dirty="0"/>
              <a:t>También podría hablarle y escucharla/o mientras juegan un juego de cartas o de mesa.</a:t>
            </a:r>
          </a:p>
          <a:p>
            <a:pPr lvl="0"/>
            <a:r>
              <a:rPr lang="es-ES_tradnl" noProof="0" dirty="0"/>
              <a:t>También podría hablarle y escucharla/o mientras dan un pequeño paseo (solo si es seguro y apropiado desde el punto de vista cultural y de la edad). </a:t>
            </a:r>
          </a:p>
          <a:p>
            <a:pPr lvl="0"/>
            <a:r>
              <a:rPr lang="es-ES_tradnl" noProof="0" dirty="0"/>
              <a:t>También podría hablarle y escucharla/o mientras practica(n) algún deporte (solo si es apropiado desde el punto de vista cultural y de la edad).</a:t>
            </a:r>
          </a:p>
        </p:txBody>
      </p:sp>
      <p:sp>
        <p:nvSpPr>
          <p:cNvPr id="2" name="Google Shape;725;p48:notes">
            <a:extLst>
              <a:ext uri="{FF2B5EF4-FFF2-40B4-BE49-F238E27FC236}">
                <a16:creationId xmlns:a16="http://schemas.microsoft.com/office/drawing/2014/main" id="{CF900CBA-7764-360B-A86A-3D7E30426FE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dirty="0">
              <a:latin typeface="+mn-lt"/>
            </a:endParaRPr>
          </a:p>
        </p:txBody>
      </p:sp>
    </p:spTree>
    <p:extLst>
      <p:ext uri="{BB962C8B-B14F-4D97-AF65-F5344CB8AC3E}">
        <p14:creationId xmlns:p14="http://schemas.microsoft.com/office/powerpoint/2010/main" val="24550670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4" name="Google Shape;554;p17:notes"/>
          <p:cNvSpPr txBox="1">
            <a:spLocks noGrp="1"/>
          </p:cNvSpPr>
          <p:nvPr>
            <p:ph type="body" idx="1"/>
          </p:nvPr>
        </p:nvSpPr>
        <p:spPr/>
        <p:txBody>
          <a:bodyPr/>
          <a:lstStyle/>
          <a:p>
            <a:pPr marL="0" indent="0">
              <a:buNone/>
            </a:pPr>
            <a:r>
              <a:rPr lang="es-ES_tradnl" b="1" noProof="0" dirty="0"/>
              <a:t>EXPLICAR</a:t>
            </a:r>
          </a:p>
          <a:p>
            <a:r>
              <a:rPr lang="es-ES_tradnl" i="1" noProof="0" dirty="0"/>
              <a:t>Como vimos anteriormente, los plazos oportunos y adecuados para cada paso del proceso de gestión de casos se establecen en función del nivel de riesgo al que esté expuesto/a el menor.</a:t>
            </a:r>
          </a:p>
          <a:p>
            <a:pPr lvl="1"/>
            <a:r>
              <a:rPr lang="es-ES_tradnl" i="1" noProof="0" dirty="0"/>
              <a:t>Los niños/as y adolescentes con un alto riesgo de sufrir daños deben ser atendidos/as de forma prioritaria frente a aquellos/as con un riesgo menor.</a:t>
            </a:r>
          </a:p>
          <a:p>
            <a:r>
              <a:rPr lang="es-ES_tradnl" noProof="0" dirty="0">
                <a:sym typeface="Arial"/>
              </a:rPr>
              <a:t>Presente el contenido de la diapositiva.</a:t>
            </a:r>
            <a:endParaRPr lang="es-ES_tradnl" noProof="0" dirty="0"/>
          </a:p>
          <a:p>
            <a:r>
              <a:rPr lang="es-ES_tradnl" i="1" noProof="0" dirty="0"/>
              <a:t>Programar las actividades de seguimiento con antelación puede ser conveniente. No obstante, es fundamental también que los/as asistentes sociales sean flexibles.</a:t>
            </a:r>
          </a:p>
          <a:p>
            <a:pPr lvl="1"/>
            <a:r>
              <a:rPr lang="es-ES_tradnl" i="1" noProof="0" dirty="0">
                <a:sym typeface="Helvetica Neue Light"/>
              </a:rPr>
              <a:t>Dado que cada menor y cada situación es única, los/as asistentes sociales deben ser flexibles y adaptar su cronograma y actividades de seguimiento cuando sea necesario. </a:t>
            </a:r>
            <a:endParaRPr lang="es-ES_tradnl" i="1" noProof="0" dirty="0"/>
          </a:p>
        </p:txBody>
      </p:sp>
      <p:sp>
        <p:nvSpPr>
          <p:cNvPr id="3" name="Slide Image Placeholder 2">
            <a:extLst>
              <a:ext uri="{FF2B5EF4-FFF2-40B4-BE49-F238E27FC236}">
                <a16:creationId xmlns:a16="http://schemas.microsoft.com/office/drawing/2014/main" id="{436987FD-D4B1-0299-1C64-967DFB19192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4D7DB7A-FE95-51D8-A975-C46C1FEF89F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dirty="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50" name="Google Shape;250;p3: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endParaRPr lang="es-ES_tradnl" noProof="0" dirty="0"/>
          </a:p>
          <a:p>
            <a:r>
              <a:rPr lang="es-ES_tradnl" noProof="0" dirty="0">
                <a:sym typeface="Arial"/>
              </a:rPr>
              <a:t>Presente el contenido de la diapositiva.</a:t>
            </a:r>
          </a:p>
        </p:txBody>
      </p:sp>
      <p:sp>
        <p:nvSpPr>
          <p:cNvPr id="3" name="Slide Image Placeholder 2">
            <a:extLst>
              <a:ext uri="{FF2B5EF4-FFF2-40B4-BE49-F238E27FC236}">
                <a16:creationId xmlns:a16="http://schemas.microsoft.com/office/drawing/2014/main" id="{53BDA8BC-ADDC-4213-A55A-AA97550B1E8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61B76D7-E058-DB72-5A31-25D05078872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dirty="0">
              <a:latin typeface="+mn-lt"/>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INTRODUCCIÓN</a:t>
            </a:r>
            <a:endParaRPr lang="es-ES_tradnl" noProof="0" dirty="0"/>
          </a:p>
          <a:p>
            <a:r>
              <a:rPr lang="es-ES_tradnl" i="1" noProof="0" dirty="0"/>
              <a:t>Como en todo el proceso de gestión de casos, también es necesario documentar los seguimientos.</a:t>
            </a:r>
          </a:p>
          <a:p>
            <a:r>
              <a:rPr lang="es-ES_tradnl" i="1" noProof="0" dirty="0"/>
              <a:t>Recordemos por qué es importante documentar de forma sistemática:</a:t>
            </a:r>
          </a:p>
          <a:p>
            <a:pPr lvl="1"/>
            <a:r>
              <a:rPr lang="es-ES_tradnl" i="1" noProof="0" dirty="0"/>
              <a:t>Para tener una mejor comprensión de la situación del/de la menor</a:t>
            </a:r>
          </a:p>
          <a:p>
            <a:pPr lvl="1"/>
            <a:r>
              <a:rPr lang="es-ES_tradnl" i="1" noProof="0" dirty="0"/>
              <a:t>Para llevar un registro </a:t>
            </a:r>
          </a:p>
          <a:p>
            <a:pPr lvl="1"/>
            <a:r>
              <a:rPr lang="es-ES_tradnl" i="1" noProof="0" dirty="0"/>
              <a:t>Para garantizar la continuidad de los servicios</a:t>
            </a:r>
          </a:p>
          <a:p>
            <a:pPr lvl="1"/>
            <a:r>
              <a:rPr lang="es-ES_tradnl" i="1" noProof="0" dirty="0"/>
              <a:t>Para supervisar la calidad de la ayuda/apoyo ofrecidos</a:t>
            </a:r>
          </a:p>
          <a:p>
            <a:pPr lvl="1"/>
            <a:r>
              <a:rPr lang="es-ES_tradnl" i="1" noProof="0" dirty="0"/>
              <a:t>Para medir los progresos </a:t>
            </a:r>
          </a:p>
          <a:p>
            <a:pPr lvl="1"/>
            <a:r>
              <a:rPr lang="es-ES_tradnl" i="1" noProof="0" dirty="0"/>
              <a:t>Para analizar y mejorar los programas de protección de la infancia</a:t>
            </a:r>
          </a:p>
          <a:p>
            <a:r>
              <a:rPr lang="es-ES_tradnl" noProof="0" dirty="0"/>
              <a:t>Divida a los/as participantes en parejas. </a:t>
            </a:r>
          </a:p>
          <a:p>
            <a:r>
              <a:rPr lang="es-ES_tradnl" noProof="0" dirty="0"/>
              <a:t>Guíe a los/as participantes a las </a:t>
            </a:r>
            <a:r>
              <a:rPr lang="es-ES_tradnl" b="1" noProof="0" dirty="0"/>
              <a:t>páginas 175-156 del Cuaderno de ejercicios: Formulario de seguimiento</a:t>
            </a:r>
          </a:p>
          <a:p>
            <a:r>
              <a:rPr lang="es-ES_tradnl" i="1" noProof="0" dirty="0"/>
              <a:t>En parejas:</a:t>
            </a:r>
          </a:p>
          <a:p>
            <a:pPr lvl="1"/>
            <a:r>
              <a:rPr lang="es-ES_tradnl" i="1" noProof="0" dirty="0"/>
              <a:t>Revisen el formulario de seguimiento.</a:t>
            </a:r>
          </a:p>
          <a:p>
            <a:pPr lvl="1"/>
            <a:r>
              <a:rPr lang="es-ES_tradnl" i="1" noProof="0" dirty="0"/>
              <a:t>Identifiquen los errores que hay.</a:t>
            </a:r>
          </a:p>
          <a:p>
            <a:endParaRPr lang="es-ES_tradnl" b="1" noProof="0" dirty="0"/>
          </a:p>
          <a:p>
            <a:pPr marL="0" indent="0">
              <a:buNone/>
            </a:pPr>
            <a:r>
              <a:rPr lang="es-ES_tradnl" b="1" noProof="0" dirty="0"/>
              <a:t>ACTIVIDAD EN PAREJAS (15 minutos)</a:t>
            </a:r>
          </a:p>
          <a:p>
            <a:r>
              <a:rPr lang="es-ES_tradnl" noProof="0" dirty="0"/>
              <a:t>Dé 15 minutos a los/as participantes para hacer la actividad.</a:t>
            </a:r>
          </a:p>
          <a:p>
            <a:pPr marL="0" indent="0">
              <a:buNone/>
            </a:pPr>
            <a:endParaRPr lang="es-ES_tradnl" noProof="0" dirty="0"/>
          </a:p>
          <a:p>
            <a:pPr marL="0" indent="0">
              <a:buNone/>
            </a:pPr>
            <a:r>
              <a:rPr lang="es-ES_tradnl" b="1" noProof="0" dirty="0"/>
              <a:t>DEBATE GENERAL (10 minutos)</a:t>
            </a:r>
          </a:p>
          <a:p>
            <a:r>
              <a:rPr lang="es-ES_tradnl" noProof="0" dirty="0"/>
              <a:t>Invite a varios/as voluntarios/as a compartir sus respuestas.</a:t>
            </a:r>
          </a:p>
          <a:p>
            <a:r>
              <a:rPr lang="es-ES_tradnl" noProof="0" dirty="0"/>
              <a:t>Haga un repaso de las respuestas de los/as participantes y complemente con las orientaciones que se ofrecen en la siguiente diapositiva.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noProof="0" dirty="0"/>
          </a:p>
        </p:txBody>
      </p:sp>
      <p:sp>
        <p:nvSpPr>
          <p:cNvPr id="6" name="Slide Image Placeholder 5">
            <a:extLst>
              <a:ext uri="{FF2B5EF4-FFF2-40B4-BE49-F238E27FC236}">
                <a16:creationId xmlns:a16="http://schemas.microsoft.com/office/drawing/2014/main" id="{A32F0A2E-1B2A-7A72-39A8-6685AFDAC86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5968BEF-952E-48D6-23CE-022149D32C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dirty="0">
              <a:latin typeface="+mn-lt"/>
            </a:endParaRPr>
          </a:p>
        </p:txBody>
      </p:sp>
    </p:spTree>
    <p:extLst>
      <p:ext uri="{BB962C8B-B14F-4D97-AF65-F5344CB8AC3E}">
        <p14:creationId xmlns:p14="http://schemas.microsoft.com/office/powerpoint/2010/main" val="3466839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313863"/>
          </a:xfrm>
        </p:spPr>
        <p:txBody>
          <a:bodyPr/>
          <a:lstStyle/>
          <a:p>
            <a:pPr marL="0" indent="0">
              <a:buNone/>
            </a:pPr>
            <a:r>
              <a:rPr lang="es-ES_tradnl" b="1" noProof="0" dirty="0"/>
              <a:t>RESPUESTAS</a:t>
            </a:r>
          </a:p>
          <a:p>
            <a:pPr lvl="0"/>
            <a:r>
              <a:rPr lang="es-ES_tradnl" noProof="0" dirty="0"/>
              <a:t>El último seguimiento que se hizo fue hace más de 3 meses – ha pasado demasiado tiempo entre las visitas.</a:t>
            </a:r>
          </a:p>
          <a:p>
            <a:pPr lvl="0"/>
            <a:r>
              <a:rPr lang="es-ES_tradnl" noProof="0" dirty="0"/>
              <a:t>El/la asistente social indicó que había otra persona presente, pero no especificó quién.</a:t>
            </a:r>
          </a:p>
          <a:p>
            <a:pPr lvl="0"/>
            <a:r>
              <a:rPr lang="es-ES_tradnl" noProof="0" dirty="0"/>
              <a:t>El/la asistente social hace seguimiento de una acción concreta, pero no especifica cuál.</a:t>
            </a:r>
          </a:p>
          <a:p>
            <a:pPr lvl="0"/>
            <a:r>
              <a:rPr lang="es-ES_tradnl" noProof="0" dirty="0"/>
              <a:t>El propósito y los resultados del seguimiento podrían explicarse y documentarse mejor. Por ejemplo, decir simplemente ”Le va bien y está asistiendo a las sesiones de competencias para la vida en el centro local" no es suficiente. </a:t>
            </a:r>
          </a:p>
          <a:p>
            <a:pPr lvl="0"/>
            <a:r>
              <a:rPr lang="es-ES_tradnl" noProof="0" dirty="0"/>
              <a:t>Todavía no se ha fijado una fecha para la próxima visita de seguimiento. Si aún no es posible fijar una fecha, como mínimo se debería establecer un plazo para la siguiente visita de seguimiento (p. ej., dentro de dos semanas, el mes que viene, etc.).</a:t>
            </a:r>
          </a:p>
          <a:p>
            <a:pPr lvl="0"/>
            <a:r>
              <a:rPr lang="es-ES_tradnl" noProof="0" dirty="0"/>
              <a:t>Si después de hacer seguimiento hay recomendaciones que hacer, estas deben quedar documentadas e incluidas en el formulario.</a:t>
            </a:r>
          </a:p>
        </p:txBody>
      </p:sp>
      <p:sp>
        <p:nvSpPr>
          <p:cNvPr id="2" name="Google Shape;725;p48:notes">
            <a:extLst>
              <a:ext uri="{FF2B5EF4-FFF2-40B4-BE49-F238E27FC236}">
                <a16:creationId xmlns:a16="http://schemas.microsoft.com/office/drawing/2014/main" id="{EA7142D0-19C6-D436-1C04-AA99AA39173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dirty="0">
              <a:latin typeface="+mn-lt"/>
            </a:endParaRPr>
          </a:p>
        </p:txBody>
      </p:sp>
    </p:spTree>
    <p:extLst>
      <p:ext uri="{BB962C8B-B14F-4D97-AF65-F5344CB8AC3E}">
        <p14:creationId xmlns:p14="http://schemas.microsoft.com/office/powerpoint/2010/main" val="29768268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8" name="Google Shape;568;p18:notes"/>
          <p:cNvSpPr txBox="1">
            <a:spLocks noGrp="1"/>
          </p:cNvSpPr>
          <p:nvPr>
            <p:ph type="body" idx="1"/>
          </p:nvPr>
        </p:nvSpPr>
        <p:spPr/>
        <p:txBody>
          <a:bodyPr/>
          <a:lstStyle/>
          <a:p>
            <a:pPr marL="0" indent="0">
              <a:buNone/>
            </a:pPr>
            <a:r>
              <a:rPr lang="es-ES_tradnl" b="1" noProof="0" dirty="0">
                <a:sym typeface="Arial"/>
              </a:rPr>
              <a:t>EXPLICAR</a:t>
            </a:r>
          </a:p>
          <a:p>
            <a:r>
              <a:rPr lang="es-ES_tradnl" noProof="0" dirty="0">
                <a:sym typeface="Arial"/>
              </a:rPr>
              <a:t>Presente el contenido de la diapositiva.</a:t>
            </a:r>
          </a:p>
          <a:p>
            <a:r>
              <a:rPr lang="es-ES_tradnl" i="1" noProof="0" dirty="0">
                <a:sym typeface="Arial"/>
              </a:rPr>
              <a:t>¿Alguien tiene alguna pregunta o necesita alguna aclaración?</a:t>
            </a:r>
          </a:p>
        </p:txBody>
      </p:sp>
      <p:sp>
        <p:nvSpPr>
          <p:cNvPr id="3" name="Slide Image Placeholder 2">
            <a:extLst>
              <a:ext uri="{FF2B5EF4-FFF2-40B4-BE49-F238E27FC236}">
                <a16:creationId xmlns:a16="http://schemas.microsoft.com/office/drawing/2014/main" id="{DF0B6F1C-D357-DF61-7ACD-309603A419A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2829B50-22AE-EA87-AD0E-7990C240FB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dirty="0">
              <a:latin typeface="+mn-lt"/>
            </a:endParaRPr>
          </a:p>
        </p:txBody>
      </p:sp>
    </p:spTree>
    <p:extLst>
      <p:ext uri="{BB962C8B-B14F-4D97-AF65-F5344CB8AC3E}">
        <p14:creationId xmlns:p14="http://schemas.microsoft.com/office/powerpoint/2010/main" val="31647167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5"/>
        <p:cNvGrpSpPr/>
        <p:nvPr/>
      </p:nvGrpSpPr>
      <p:grpSpPr>
        <a:xfrm>
          <a:off x="0" y="0"/>
          <a:ext cx="0" cy="0"/>
          <a:chOff x="0" y="0"/>
          <a:chExt cx="0" cy="0"/>
        </a:xfrm>
      </p:grpSpPr>
      <p:sp>
        <p:nvSpPr>
          <p:cNvPr id="757" name="Google Shape;757;p27:notes"/>
          <p:cNvSpPr txBox="1">
            <a:spLocks noGrp="1"/>
          </p:cNvSpPr>
          <p:nvPr>
            <p:ph type="body" idx="1"/>
          </p:nvPr>
        </p:nvSpPr>
        <p:spPr/>
        <p:txBody>
          <a:bodyPr/>
          <a:lstStyle/>
          <a:p>
            <a:pPr marL="0" indent="0">
              <a:buNone/>
            </a:pPr>
            <a:r>
              <a:rPr lang="es-ES_tradnl" b="1" noProof="0" dirty="0"/>
              <a:t>SESIÓN 4 </a:t>
            </a:r>
            <a:br>
              <a:rPr lang="es-ES_tradnl" b="1" noProof="0" dirty="0"/>
            </a:br>
            <a:r>
              <a:rPr lang="es-ES_tradnl" b="1" noProof="0" dirty="0"/>
              <a:t>DURACIÓN: 2h</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endParaRPr lang="es-ES_tradnl" noProof="0" dirty="0"/>
          </a:p>
          <a:p>
            <a:r>
              <a:rPr lang="es-ES_tradnl" i="1" noProof="0" dirty="0">
                <a:sym typeface="Arial"/>
              </a:rPr>
              <a:t>Recordemos que en la sesión 2 dijimos que uno de los objetivos de hacer seguimiento es detectar cambios en la situación del/de la menor.</a:t>
            </a:r>
          </a:p>
          <a:p>
            <a:r>
              <a:rPr lang="es-ES_tradnl" i="1" noProof="0" dirty="0">
                <a:sym typeface="Arial"/>
              </a:rPr>
              <a:t>En esta sesión veremos qué pueden hacer los/as asistentes sociales para abordar los cambios a través de la revisión.</a:t>
            </a:r>
            <a:endParaRPr lang="es-ES_tradnl" i="1" noProof="0" dirty="0"/>
          </a:p>
          <a:p>
            <a:endParaRPr lang="es-ES_tradnl" noProof="0" dirty="0">
              <a:sym typeface="Arial"/>
            </a:endParaRPr>
          </a:p>
          <a:p>
            <a:endParaRPr lang="es-ES_tradnl" noProof="0" dirty="0">
              <a:sym typeface="Arial"/>
            </a:endParaRPr>
          </a:p>
          <a:p>
            <a:endParaRPr lang="es-ES_tradnl" noProof="0" dirty="0">
              <a:sym typeface="Arial"/>
            </a:endParaRPr>
          </a:p>
        </p:txBody>
      </p:sp>
      <p:sp>
        <p:nvSpPr>
          <p:cNvPr id="3" name="Slide Image Placeholder 2">
            <a:extLst>
              <a:ext uri="{FF2B5EF4-FFF2-40B4-BE49-F238E27FC236}">
                <a16:creationId xmlns:a16="http://schemas.microsoft.com/office/drawing/2014/main" id="{DC59D151-46FC-52FE-ED07-2473A82AF90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267B485-DF66-811E-70CF-099EF4462F4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dirty="0">
              <a:latin typeface="+mn-lt"/>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3"/>
        <p:cNvGrpSpPr/>
        <p:nvPr/>
      </p:nvGrpSpPr>
      <p:grpSpPr>
        <a:xfrm>
          <a:off x="0" y="0"/>
          <a:ext cx="0" cy="0"/>
          <a:chOff x="0" y="0"/>
          <a:chExt cx="0" cy="0"/>
        </a:xfrm>
      </p:grpSpPr>
      <p:sp>
        <p:nvSpPr>
          <p:cNvPr id="785" name="Google Shape;785;p29:notes"/>
          <p:cNvSpPr txBox="1">
            <a:spLocks noGrp="1"/>
          </p:cNvSpPr>
          <p:nvPr>
            <p:ph type="body" idx="1"/>
          </p:nvPr>
        </p:nvSpPr>
        <p:spPr/>
        <p:txBody>
          <a:bodyPr/>
          <a:lstStyle/>
          <a:p>
            <a:pPr marL="0" indent="0">
              <a:buNone/>
            </a:pPr>
            <a:r>
              <a:rPr lang="es-ES_tradnl" b="1" noProof="0" dirty="0">
                <a:sym typeface="Arial"/>
              </a:rPr>
              <a:t>EXPLICAR</a:t>
            </a:r>
          </a:p>
          <a:p>
            <a:r>
              <a:rPr lang="es-ES_tradnl" i="1" noProof="0" dirty="0">
                <a:sym typeface="Arial"/>
              </a:rPr>
              <a:t>Hay cambios que pueden repercutir en las necesidades, el </a:t>
            </a:r>
            <a:r>
              <a:rPr lang="es-ES_tradnl" i="1" noProof="0" dirty="0"/>
              <a:t>bienestar, la seguridad y el riesgo al que está expuesto/a un/a menor. </a:t>
            </a:r>
          </a:p>
          <a:p>
            <a:r>
              <a:rPr lang="es-ES_tradnl" i="1" noProof="0" dirty="0">
                <a:sym typeface="Arial"/>
              </a:rPr>
              <a:t>Si hay cambios de este tipo, es posible que el plan de caso ya no sea pertinente y sea necesario revisarlo/ajustarlo</a:t>
            </a:r>
            <a:r>
              <a:rPr lang="es-ES_tradnl" i="1" noProof="0" dirty="0">
                <a:sym typeface="Calibri"/>
              </a:rPr>
              <a:t>.</a:t>
            </a:r>
          </a:p>
          <a:p>
            <a:r>
              <a:rPr lang="es-ES_tradnl" noProof="0" dirty="0">
                <a:sym typeface="Arial"/>
              </a:rPr>
              <a:t>Presente el contenido de la diapositiva.</a:t>
            </a:r>
          </a:p>
          <a:p>
            <a:pPr lvl="0"/>
            <a:r>
              <a:rPr lang="es-ES_tradnl" i="1" noProof="0" dirty="0">
                <a:sym typeface="Calibri"/>
              </a:rPr>
              <a:t>Esta es tan solo una lista parcial, dado que puede haber muchas razones para que sea necesario revisar un plan de caso, y esta decisión siempre deberá tomarse de forma individualizada. </a:t>
            </a:r>
          </a:p>
          <a:p>
            <a:pPr lvl="1"/>
            <a:r>
              <a:rPr lang="es-ES_tradnl" i="1" noProof="0" dirty="0">
                <a:sym typeface="Calibri"/>
              </a:rPr>
              <a:t>Por ejemplo, si se observan muchos cambios leves sin aparente importancia, podría ser necesario revisar el caso debido al número de cambios</a:t>
            </a:r>
            <a:r>
              <a:rPr lang="es-ES_tradnl" i="1" noProof="0" dirty="0">
                <a:sym typeface="Arial"/>
              </a:rPr>
              <a:t>.</a:t>
            </a:r>
          </a:p>
          <a:p>
            <a:pPr lvl="1"/>
            <a:r>
              <a:rPr lang="es-ES_tradnl" i="1" noProof="0" dirty="0">
                <a:sym typeface="Calibri"/>
              </a:rPr>
              <a:t>Por ejemplo, revisar el caso periódicamente puede ser muy conveniente en casos complejos o de muy alto riesgo.</a:t>
            </a:r>
          </a:p>
        </p:txBody>
      </p:sp>
      <p:sp>
        <p:nvSpPr>
          <p:cNvPr id="3" name="Slide Image Placeholder 2">
            <a:extLst>
              <a:ext uri="{FF2B5EF4-FFF2-40B4-BE49-F238E27FC236}">
                <a16:creationId xmlns:a16="http://schemas.microsoft.com/office/drawing/2014/main" id="{90A868A2-67FB-4D22-4E8F-935F6D42E0A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291610C-BFCA-0272-B1AE-81AC409A9B2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dirty="0">
              <a:latin typeface="+mn-lt"/>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1"/>
        <p:cNvGrpSpPr/>
        <p:nvPr/>
      </p:nvGrpSpPr>
      <p:grpSpPr>
        <a:xfrm>
          <a:off x="0" y="0"/>
          <a:ext cx="0" cy="0"/>
          <a:chOff x="0" y="0"/>
          <a:chExt cx="0" cy="0"/>
        </a:xfrm>
      </p:grpSpPr>
      <p:sp>
        <p:nvSpPr>
          <p:cNvPr id="793" name="Google Shape;793;p30:notes"/>
          <p:cNvSpPr txBox="1">
            <a:spLocks noGrp="1"/>
          </p:cNvSpPr>
          <p:nvPr>
            <p:ph type="body" idx="1"/>
          </p:nvPr>
        </p:nvSpPr>
        <p:spPr/>
        <p:txBody>
          <a:bodyPr/>
          <a:lstStyle/>
          <a:p>
            <a:pPr marL="0" indent="0">
              <a:buNone/>
            </a:pPr>
            <a:r>
              <a:rPr lang="es-ES_tradnl" b="1" noProof="0" dirty="0"/>
              <a:t>EXPLICAR</a:t>
            </a:r>
          </a:p>
          <a:p>
            <a:r>
              <a:rPr lang="es-ES_tradnl" i="1" noProof="0" dirty="0"/>
              <a:t>Después de una reunión de revisión del caso podría ser necesario hacer cambios en el plan de caso que podrían tener un impacto en la vida del menor.</a:t>
            </a:r>
          </a:p>
          <a:p>
            <a:r>
              <a:rPr lang="es-ES_tradnl" i="1" noProof="0" dirty="0"/>
              <a:t>Por lo tanto, es fundamental que los/as menores puedan participar en las reuniones de revisión de casos y en la toma de decisiones. </a:t>
            </a:r>
          </a:p>
          <a:p>
            <a:r>
              <a:rPr lang="es-ES_tradnl" i="1" noProof="0" dirty="0"/>
              <a:t>Claramente hay que tener en cuenta la edad, la etapa de desarrollo y las capacidades del menor en cuestión. </a:t>
            </a:r>
          </a:p>
          <a:p>
            <a:r>
              <a:rPr lang="es-ES_tradnl" noProof="0" dirty="0">
                <a:sym typeface="Arial"/>
              </a:rPr>
              <a:t>Presente el contenido de la diapositiva.</a:t>
            </a:r>
          </a:p>
          <a:p>
            <a:pPr lvl="0"/>
            <a:r>
              <a:rPr lang="es-ES_tradnl" i="1" noProof="0" dirty="0"/>
              <a:t>Es importante organizar estas reuniones en un espacio que sea seguro, privado, adaptado a las necesidades de niños y niñas, cómodo y accesible para el/la menor, los padres, cuidadores y/o adultos de confianza. </a:t>
            </a:r>
          </a:p>
          <a:p>
            <a:r>
              <a:rPr lang="es-ES_tradnl" i="1" noProof="0" dirty="0">
                <a:sym typeface="Arial"/>
              </a:rPr>
              <a:t>¿Alguien tiene alguna pregunta o necesita alguna aclaración?</a:t>
            </a:r>
            <a:endParaRPr lang="es-ES_tradnl" noProof="0" dirty="0">
              <a:sym typeface="Arial"/>
            </a:endParaRPr>
          </a:p>
          <a:p>
            <a:endParaRPr lang="es-ES_tradnl" noProof="0" dirty="0"/>
          </a:p>
        </p:txBody>
      </p:sp>
      <p:sp>
        <p:nvSpPr>
          <p:cNvPr id="3" name="Slide Image Placeholder 2">
            <a:extLst>
              <a:ext uri="{FF2B5EF4-FFF2-40B4-BE49-F238E27FC236}">
                <a16:creationId xmlns:a16="http://schemas.microsoft.com/office/drawing/2014/main" id="{5DDF4CF5-9641-05FC-000A-AB5A4EDEC56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20BFA1C-83D8-314D-C3D4-618813D941E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dirty="0">
              <a:latin typeface="+mn-lt"/>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sym typeface="Arial"/>
              </a:rPr>
              <a:t>EXPLICAR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sym typeface="Arial"/>
              </a:rPr>
              <a:t>Presente el contenido de la diapositiva.</a:t>
            </a:r>
            <a:endParaRPr lang="es-ES_tradnl" i="1" noProof="0" dirty="0">
              <a:sym typeface="Arial"/>
            </a:endParaRPr>
          </a:p>
          <a:p>
            <a:r>
              <a:rPr lang="es-ES_tradnl" i="1" noProof="0" dirty="0">
                <a:sym typeface="Arial"/>
              </a:rPr>
              <a:t>Tanto en la formulación del plan de caso como en la revisión de un expediente es fundamental que el proceso sea participativo. </a:t>
            </a:r>
            <a:endParaRPr lang="es-ES_tradnl" i="1" noProof="0" dirty="0"/>
          </a:p>
          <a:p>
            <a:pPr lvl="0"/>
            <a:r>
              <a:rPr lang="es-ES_tradnl" i="1" noProof="0" dirty="0">
                <a:sym typeface="Arial"/>
              </a:rPr>
              <a:t>La participación debe ser voluntaria y acorde a la edad. Se debe escuchar a los/as menores con atención y tener muy en cuenta sus opiniones. Asimismo, se debe informar en todo momento a los/as menores sobre las opciones disponibles para garantizar que la toma de decisiones sea participativa.</a:t>
            </a:r>
          </a:p>
        </p:txBody>
      </p:sp>
      <p:sp>
        <p:nvSpPr>
          <p:cNvPr id="6" name="Slide Image Placeholder 5">
            <a:extLst>
              <a:ext uri="{FF2B5EF4-FFF2-40B4-BE49-F238E27FC236}">
                <a16:creationId xmlns:a16="http://schemas.microsoft.com/office/drawing/2014/main" id="{6BD0FD48-B915-FB73-2A00-E83EA076736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F13BCD7-4E38-EEA2-E5B2-177F6003B69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dirty="0">
              <a:latin typeface="+mn-lt"/>
            </a:endParaRPr>
          </a:p>
        </p:txBody>
      </p:sp>
    </p:spTree>
    <p:extLst>
      <p:ext uri="{BB962C8B-B14F-4D97-AF65-F5344CB8AC3E}">
        <p14:creationId xmlns:p14="http://schemas.microsoft.com/office/powerpoint/2010/main" val="1649194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3"/>
        <p:cNvGrpSpPr/>
        <p:nvPr/>
      </p:nvGrpSpPr>
      <p:grpSpPr>
        <a:xfrm>
          <a:off x="0" y="0"/>
          <a:ext cx="0" cy="0"/>
          <a:chOff x="0" y="0"/>
          <a:chExt cx="0" cy="0"/>
        </a:xfrm>
      </p:grpSpPr>
      <p:sp>
        <p:nvSpPr>
          <p:cNvPr id="825" name="Google Shape;825;p32:notes"/>
          <p:cNvSpPr txBox="1">
            <a:spLocks noGrp="1"/>
          </p:cNvSpPr>
          <p:nvPr>
            <p:ph type="body" idx="1"/>
          </p:nvPr>
        </p:nvSpPr>
        <p:spPr/>
        <p:txBody>
          <a:bodyPr/>
          <a:lstStyle/>
          <a:p>
            <a:pPr marL="0" indent="0">
              <a:buNone/>
            </a:pPr>
            <a:r>
              <a:rPr lang="es-ES_tradnl" b="1" noProof="0" dirty="0"/>
              <a:t>INTRODUCCIÓN</a:t>
            </a:r>
          </a:p>
          <a:p>
            <a:r>
              <a:rPr lang="es-ES_tradnl" i="1" noProof="0" dirty="0"/>
              <a:t>Ahora practicaremos una reunión de revisión de casos a partir de un caso práctico.</a:t>
            </a:r>
          </a:p>
          <a:p>
            <a:r>
              <a:rPr lang="es-ES_tradnl" noProof="0" dirty="0"/>
              <a:t>Divida a los/as participantes en grupos de 3 a 5 personas.</a:t>
            </a:r>
          </a:p>
          <a:p>
            <a:r>
              <a:rPr lang="es-ES_tradnl" noProof="0" dirty="0"/>
              <a:t>Guíe a los/as participantes a las </a:t>
            </a:r>
            <a:r>
              <a:rPr lang="es-ES_tradnl" b="1" noProof="0" dirty="0"/>
              <a:t>páginas 177-178 del Cuaderno de ejercicios: Estudio de caso - Reunión de revisión del caso</a:t>
            </a:r>
          </a:p>
          <a:p>
            <a:r>
              <a:rPr lang="es-ES_tradnl" i="1" noProof="0" dirty="0"/>
              <a:t>En sus grupos:</a:t>
            </a:r>
          </a:p>
          <a:p>
            <a:pPr lvl="1"/>
            <a:r>
              <a:rPr lang="es-ES_tradnl" i="1" noProof="0" dirty="0"/>
              <a:t>Lean el estudio de caso </a:t>
            </a:r>
          </a:p>
          <a:p>
            <a:pPr lvl="1"/>
            <a:r>
              <a:rPr lang="es-ES_tradnl" i="1" noProof="0" dirty="0"/>
              <a:t>Identifiquen avances, cambios o nuevos riesgos</a:t>
            </a:r>
          </a:p>
          <a:p>
            <a:pPr lvl="1"/>
            <a:r>
              <a:rPr lang="es-ES_tradnl" i="1" noProof="0" dirty="0"/>
              <a:t>A partir de esa información, llenen el diagrama de riesgo de protección de la infancia</a:t>
            </a:r>
          </a:p>
          <a:p>
            <a:pPr lvl="1"/>
            <a:r>
              <a:rPr lang="es-ES_tradnl" i="1" noProof="0" dirty="0"/>
              <a:t>Identifiquen los cambios que ha habido desde el análisis de riesgos de protección de la infancia durante la fase de evaluación.</a:t>
            </a:r>
          </a:p>
          <a:p>
            <a:pPr lvl="1"/>
            <a:r>
              <a:rPr lang="es-ES_tradnl" i="1" noProof="0" dirty="0"/>
              <a:t>El diagrama de análisis de riesgos de protección que llenamos durante la fase evaluación se encuentra en </a:t>
            </a:r>
            <a:r>
              <a:rPr lang="es-ES_tradnl" b="1" i="1" noProof="0" dirty="0"/>
              <a:t>la página 126 del Cuaderno de ejercicios: Análisis de riesgos de protección de la infancia</a:t>
            </a:r>
            <a:endParaRPr lang="es-ES_tradnl" noProof="0" dirty="0"/>
          </a:p>
          <a:p>
            <a:endParaRPr lang="es-ES_tradnl" noProof="0" dirty="0"/>
          </a:p>
          <a:p>
            <a:pPr marL="0" indent="0">
              <a:buNone/>
            </a:pPr>
            <a:r>
              <a:rPr lang="es-ES_tradnl" b="1" noProof="0" dirty="0"/>
              <a:t>ACTIVIDAD EN GRUPO (15 minutos)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Dé 15 minutos a los/as participantes para hacer la actividad.</a:t>
            </a:r>
          </a:p>
          <a:p>
            <a:endParaRPr lang="es-ES_tradnl" noProof="0" dirty="0"/>
          </a:p>
          <a:p>
            <a:pPr marL="0" indent="0">
              <a:buNone/>
            </a:pPr>
            <a:r>
              <a:rPr lang="es-ES_tradnl" b="1" noProof="0" dirty="0"/>
              <a:t>DEBATE GENERAL (25 minutos)</a:t>
            </a:r>
            <a:endParaRPr lang="es-ES_tradnl" noProof="0" dirty="0"/>
          </a:p>
          <a:p>
            <a:r>
              <a:rPr lang="es-ES_tradnl" noProof="0" dirty="0"/>
              <a:t>Invite a un/a voluntario/a de cada grupo a presentar su análisis de riesgos de protección.</a:t>
            </a:r>
          </a:p>
          <a:p>
            <a:r>
              <a:rPr lang="es-ES_tradnl" noProof="0" dirty="0"/>
              <a:t>Haga un repaso de las respuestas de los/as participantes y complemente a partir de lo siguiente: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RESPUESTAS</a:t>
            </a:r>
          </a:p>
          <a:p>
            <a:r>
              <a:rPr lang="es-ES_tradnl" noProof="0" dirty="0"/>
              <a:t>Nuevos factores de riesgo y protección: </a:t>
            </a:r>
          </a:p>
          <a:p>
            <a:pPr lvl="0"/>
            <a:r>
              <a:rPr lang="es-ES_tradnl" noProof="0" dirty="0" err="1"/>
              <a:t>xxx</a:t>
            </a:r>
            <a:endParaRPr lang="es-ES_tradnl" noProof="0" dirty="0"/>
          </a:p>
        </p:txBody>
      </p:sp>
      <p:sp>
        <p:nvSpPr>
          <p:cNvPr id="3" name="Slide Image Placeholder 2">
            <a:extLst>
              <a:ext uri="{FF2B5EF4-FFF2-40B4-BE49-F238E27FC236}">
                <a16:creationId xmlns:a16="http://schemas.microsoft.com/office/drawing/2014/main" id="{93786D04-5F53-191B-D54C-D7F83A33491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1145ACB-8CFA-E71A-B912-21FE8F687E6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dirty="0">
              <a:latin typeface="+mn-lt"/>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Divida a los/as participantes en grupos de 3 personas.</a:t>
            </a:r>
          </a:p>
          <a:p>
            <a:r>
              <a:rPr lang="es-ES_tradnl" i="1" noProof="0" dirty="0"/>
              <a:t>En sus grupos:</a:t>
            </a:r>
          </a:p>
          <a:p>
            <a:pPr lvl="1"/>
            <a:r>
              <a:rPr lang="es-ES_tradnl" i="1" noProof="0" dirty="0"/>
              <a:t>Lean el escenario que se plantea en </a:t>
            </a:r>
            <a:r>
              <a:rPr lang="es-ES_tradnl" b="1" i="1" noProof="0" dirty="0"/>
              <a:t>la página 179 de su Cuaderno de ejercicios: Juego de rol - Reunión de revisión del caso</a:t>
            </a:r>
          </a:p>
          <a:p>
            <a:pPr lvl="1"/>
            <a:r>
              <a:rPr lang="es-ES_tradnl" i="1" noProof="0" dirty="0"/>
              <a:t>A partir de la situación descrita, hagan un juego de rol sobre la reunión de revisión del caso.</a:t>
            </a:r>
          </a:p>
          <a:p>
            <a:pPr marL="0" indent="0">
              <a:buNone/>
            </a:pPr>
            <a:endParaRPr lang="es-ES_tradnl" noProof="0" dirty="0"/>
          </a:p>
          <a:p>
            <a:pPr marL="0" indent="0">
              <a:buNone/>
            </a:pPr>
            <a:r>
              <a:rPr lang="es-ES_tradnl" b="1" noProof="0" dirty="0"/>
              <a:t>ACTIVIDAD EN GRUPO (10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Dé 10 minutos a los/as participantes para hacer la actividad.</a:t>
            </a:r>
          </a:p>
          <a:p>
            <a:pPr marL="0" indent="0">
              <a:buNone/>
            </a:pPr>
            <a:endParaRPr lang="es-ES_tradnl" b="1" noProof="0" dirty="0"/>
          </a:p>
          <a:p>
            <a:pPr marL="0" indent="0">
              <a:buNone/>
            </a:pPr>
            <a:r>
              <a:rPr lang="es-ES_tradnl" b="1" noProof="0" dirty="0"/>
              <a:t>DEBATE GENERAL (10 minutos)</a:t>
            </a:r>
          </a:p>
          <a:p>
            <a:pPr lvl="0"/>
            <a:r>
              <a:rPr lang="es-ES_tradnl" i="1" noProof="0" dirty="0"/>
              <a:t>¿Qué se les ocurrió a partir del escenario planteado? </a:t>
            </a:r>
          </a:p>
          <a:p>
            <a:pPr lvl="0"/>
            <a:r>
              <a:rPr lang="es-ES_tradnl" i="1" noProof="0" dirty="0"/>
              <a:t>¿Qué hizo el/la asistente social para animar a la madre de Amina a compartir sus ideas sobre posibles soluciones?</a:t>
            </a:r>
          </a:p>
          <a:p>
            <a:pPr lvl="0"/>
            <a:r>
              <a:rPr lang="es-ES_tradnl" i="1" noProof="0" dirty="0"/>
              <a:t>¿Cómo reaccionó el/la asistente social cuando Amina le dijo que tenía miedo?</a:t>
            </a:r>
            <a:endParaRPr lang="es-ES_tradnl" noProof="0" dirty="0"/>
          </a:p>
        </p:txBody>
      </p:sp>
      <p:sp>
        <p:nvSpPr>
          <p:cNvPr id="6" name="Slide Image Placeholder 5">
            <a:extLst>
              <a:ext uri="{FF2B5EF4-FFF2-40B4-BE49-F238E27FC236}">
                <a16:creationId xmlns:a16="http://schemas.microsoft.com/office/drawing/2014/main" id="{2DFB51F9-EB45-E92D-A68A-EFB82A3FF0F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B78D1CE-A704-50A9-D53C-FE9C2F35EB9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i="0" dirty="0"/>
              <a:t>INTRODUCCIÓN</a:t>
            </a:r>
          </a:p>
          <a:p>
            <a:r>
              <a:rPr lang="es-ES_tradnl" i="1" noProof="0" dirty="0"/>
              <a:t>Como en todo el proceso de gestión de casos, también es necesario documentar la reunión de revisión</a:t>
            </a:r>
            <a:r>
              <a:rPr lang="es-ES_tradnl" i="1" dirty="0"/>
              <a:t>.</a:t>
            </a:r>
          </a:p>
          <a:p>
            <a:r>
              <a:rPr lang="es-ES_tradnl" i="1" noProof="0" dirty="0"/>
              <a:t>Recordemos por qué es importante documentar de forma sistemática:</a:t>
            </a:r>
          </a:p>
          <a:p>
            <a:pPr lvl="1"/>
            <a:r>
              <a:rPr lang="es-ES_tradnl" i="1" noProof="0" dirty="0"/>
              <a:t>Para tener una mejor comprensión de la situación del/de la menor</a:t>
            </a:r>
          </a:p>
          <a:p>
            <a:pPr lvl="1"/>
            <a:r>
              <a:rPr lang="es-ES_tradnl" i="1" noProof="0" dirty="0"/>
              <a:t>Para llevar un registro </a:t>
            </a:r>
          </a:p>
          <a:p>
            <a:pPr lvl="1"/>
            <a:r>
              <a:rPr lang="es-ES_tradnl" i="1" noProof="0" dirty="0"/>
              <a:t>Para garantizar la continuidad de los servicios</a:t>
            </a:r>
          </a:p>
          <a:p>
            <a:pPr lvl="1"/>
            <a:r>
              <a:rPr lang="es-ES_tradnl" i="1" noProof="0" dirty="0"/>
              <a:t>Para supervisar la calidad de la ayuda/apoyo ofrecidos</a:t>
            </a:r>
          </a:p>
          <a:p>
            <a:pPr lvl="1"/>
            <a:r>
              <a:rPr lang="es-ES_tradnl" i="1" noProof="0" dirty="0"/>
              <a:t>Para medir los progresos </a:t>
            </a:r>
          </a:p>
          <a:p>
            <a:pPr lvl="1"/>
            <a:r>
              <a:rPr lang="es-ES_tradnl" i="1" noProof="0" dirty="0"/>
              <a:t>Para analizar y mejorar los programas de protección de la infancia</a:t>
            </a:r>
          </a:p>
          <a:p>
            <a:r>
              <a:rPr lang="es-ES_tradnl" dirty="0"/>
              <a:t>Guíe a los/as participantes a las </a:t>
            </a:r>
            <a:r>
              <a:rPr lang="es-ES_tradnl" b="1" dirty="0"/>
              <a:t>páginas 180-181 del Cuaderno de ejercicios: Formulario de revisión.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dirty="0"/>
              <a:t>Documenten juntos la reunión de revisión del caso y llenen el formulario de revisión en los mismos grupos del juego de rol anterior.</a:t>
            </a:r>
          </a:p>
          <a:p>
            <a:pPr marL="0" indent="0">
              <a:buNone/>
            </a:pPr>
            <a:endParaRPr lang="es-ES_tradnl" dirty="0"/>
          </a:p>
          <a:p>
            <a:pPr marL="0" indent="0">
              <a:buNone/>
            </a:pPr>
            <a:r>
              <a:rPr lang="es-ES_tradnl" b="1" dirty="0"/>
              <a:t>ACTIVIDAD EN GRUPO (15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dirty="0"/>
              <a:t>Dé 15 minutos a los/as participantes para hacer la actividad.</a:t>
            </a:r>
            <a:endParaRPr lang="es-ES_tradnl" b="1" dirty="0"/>
          </a:p>
          <a:p>
            <a:pPr marL="0" indent="0">
              <a:buNone/>
            </a:pPr>
            <a:endParaRPr lang="es-ES_tradnl" b="1" dirty="0"/>
          </a:p>
          <a:p>
            <a:pPr marL="0" indent="0">
              <a:buNone/>
            </a:pPr>
            <a:r>
              <a:rPr lang="es-ES_tradnl" b="1" dirty="0"/>
              <a:t>DEBATE GENERAL (5 minutos)</a:t>
            </a:r>
          </a:p>
          <a:p>
            <a:r>
              <a:rPr lang="es-ES_tradnl" dirty="0"/>
              <a:t>Invite a un/a voluntario/a a mostrar cómo llenó el formulario y qué anotó.</a:t>
            </a:r>
          </a:p>
          <a:p>
            <a:r>
              <a:rPr lang="es-ES_tradnl" dirty="0"/>
              <a:t>Haga un repaso de las respuestas y complemente según sea necesario. </a:t>
            </a:r>
          </a:p>
          <a:p>
            <a:pPr lvl="1"/>
            <a:endParaRPr lang="es-ES_tradnl" dirty="0"/>
          </a:p>
          <a:p>
            <a:endParaRPr lang="es-ES_tradnl" dirty="0"/>
          </a:p>
        </p:txBody>
      </p:sp>
      <p:sp>
        <p:nvSpPr>
          <p:cNvPr id="6" name="Slide Image Placeholder 5">
            <a:extLst>
              <a:ext uri="{FF2B5EF4-FFF2-40B4-BE49-F238E27FC236}">
                <a16:creationId xmlns:a16="http://schemas.microsoft.com/office/drawing/2014/main" id="{9C62C55C-B661-8096-DC5B-91C1403F9F8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3BDF58B-21F6-5AC8-564D-C27F5049F5E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dirty="0">
              <a:latin typeface="+mn-lt"/>
            </a:endParaRPr>
          </a:p>
        </p:txBody>
      </p:sp>
    </p:spTree>
    <p:extLst>
      <p:ext uri="{BB962C8B-B14F-4D97-AF65-F5344CB8AC3E}">
        <p14:creationId xmlns:p14="http://schemas.microsoft.com/office/powerpoint/2010/main" val="628589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9" name="Google Shape;269;p4: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endParaRPr lang="es-ES_tradnl" noProof="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sym typeface="Arial"/>
              </a:rPr>
              <a:t>Presente el contenido de la diapositiva.</a:t>
            </a:r>
          </a:p>
          <a:p>
            <a:r>
              <a:rPr lang="es-ES_tradnl" noProof="0" dirty="0"/>
              <a:t>Recuérdele a los/as participantes:</a:t>
            </a:r>
          </a:p>
          <a:p>
            <a:pPr lvl="1"/>
            <a:r>
              <a:rPr lang="es-ES_tradnl" noProof="0" dirty="0"/>
              <a:t>Los acuerdos de aprendizaje;</a:t>
            </a:r>
            <a:r>
              <a:rPr lang="es-ES_tradnl" dirty="0"/>
              <a:t> </a:t>
            </a:r>
          </a:p>
          <a:p>
            <a:pPr lvl="1"/>
            <a:r>
              <a:rPr lang="es-ES_tradnl" noProof="0" dirty="0"/>
              <a:t>Aspectos prácticos como, por ejemplo, horario de los descansos/pausas, ubicación de los baños, etc.).</a:t>
            </a:r>
          </a:p>
        </p:txBody>
      </p:sp>
      <p:sp>
        <p:nvSpPr>
          <p:cNvPr id="3" name="Slide Image Placeholder 2">
            <a:extLst>
              <a:ext uri="{FF2B5EF4-FFF2-40B4-BE49-F238E27FC236}">
                <a16:creationId xmlns:a16="http://schemas.microsoft.com/office/drawing/2014/main" id="{569E1F66-22F5-4428-D8F2-7D22632B9E9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F5BB758-2FCF-70EC-A993-60E58847319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dirty="0">
              <a:latin typeface="+mn-lt"/>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4" name="Google Shape;844;p33:notes"/>
          <p:cNvSpPr txBox="1">
            <a:spLocks noGrp="1"/>
          </p:cNvSpPr>
          <p:nvPr>
            <p:ph type="body" idx="1"/>
          </p:nvPr>
        </p:nvSpPr>
        <p:spPr/>
        <p:txBody>
          <a:bodyPr/>
          <a:lstStyle/>
          <a:p>
            <a:pPr marL="0" indent="0">
              <a:buNone/>
            </a:pPr>
            <a:r>
              <a:rPr lang="es-ES_tradnl" b="1" noProof="0" dirty="0">
                <a:sym typeface="Arial"/>
              </a:rPr>
              <a:t>EXPLICAR</a:t>
            </a:r>
          </a:p>
          <a:p>
            <a:r>
              <a:rPr lang="es-ES_tradnl" noProof="0" dirty="0">
                <a:sym typeface="Arial"/>
              </a:rPr>
              <a:t>Presente el contenido de la diapositiva.</a:t>
            </a:r>
          </a:p>
          <a:p>
            <a:r>
              <a:rPr lang="es-ES_tradnl" i="1" noProof="0" dirty="0">
                <a:sym typeface="Arial"/>
              </a:rPr>
              <a:t>¿Alguien tiene alguna pregunta o necesita alguna aclaración?</a:t>
            </a:r>
          </a:p>
        </p:txBody>
      </p:sp>
      <p:sp>
        <p:nvSpPr>
          <p:cNvPr id="3" name="Slide Image Placeholder 2">
            <a:extLst>
              <a:ext uri="{FF2B5EF4-FFF2-40B4-BE49-F238E27FC236}">
                <a16:creationId xmlns:a16="http://schemas.microsoft.com/office/drawing/2014/main" id="{07CA60ED-E43D-7DEA-E13B-D5D7F3AC48D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521204E-66FA-5F58-B93B-6115CE340D5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dirty="0">
              <a:latin typeface="+mn-lt"/>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6" name="Google Shape;676;p29:notes"/>
          <p:cNvSpPr txBox="1">
            <a:spLocks noGrp="1"/>
          </p:cNvSpPr>
          <p:nvPr>
            <p:ph type="body" idx="1"/>
          </p:nvPr>
        </p:nvSpPr>
        <p:spPr/>
        <p:txBody>
          <a:bodyPr/>
          <a:lstStyle/>
          <a:p>
            <a:pPr marL="0" indent="0">
              <a:buNone/>
            </a:pPr>
            <a:r>
              <a:rPr lang="es-ES_tradnl" b="1" noProof="0" dirty="0"/>
              <a:t>SESIÓN 5 </a:t>
            </a:r>
            <a:br>
              <a:rPr lang="es-ES_tradnl" b="1" noProof="0" dirty="0"/>
            </a:br>
            <a:r>
              <a:rPr lang="es-ES_tradnl" b="1" noProof="0" dirty="0"/>
              <a:t>DURACIÓN: 0h30</a:t>
            </a:r>
          </a:p>
        </p:txBody>
      </p:sp>
      <p:sp>
        <p:nvSpPr>
          <p:cNvPr id="3" name="Slide Image Placeholder 2">
            <a:extLst>
              <a:ext uri="{FF2B5EF4-FFF2-40B4-BE49-F238E27FC236}">
                <a16:creationId xmlns:a16="http://schemas.microsoft.com/office/drawing/2014/main" id="{C51EDA5E-01D7-6F62-02EE-FBB8B71FD3B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405890D-A24F-DF4D-3452-468256C917D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dirty="0">
              <a:latin typeface="+mn-lt"/>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00" b="1" noProof="0" dirty="0">
                <a:sym typeface="Arial"/>
              </a:rPr>
              <a:t>INTRODUCCIÓN</a:t>
            </a:r>
          </a:p>
          <a:p>
            <a:r>
              <a:rPr lang="es-ES_tradnl" sz="1100" noProof="0" dirty="0">
                <a:sym typeface="Arial"/>
              </a:rPr>
              <a:t>Guíe a los/as participantes a la </a:t>
            </a:r>
            <a:r>
              <a:rPr lang="es-ES_tradnl" sz="1100" b="1" noProof="0" dirty="0">
                <a:sym typeface="Arial"/>
              </a:rPr>
              <a:t>página 182 del Cuaderno de ejercicios: Objetivos de aprendizaje</a:t>
            </a:r>
          </a:p>
          <a:p>
            <a:r>
              <a:rPr lang="es-ES_tradnl" sz="1100" i="1" noProof="0" dirty="0">
                <a:sym typeface="Arial"/>
              </a:rPr>
              <a:t>Ahora nos dedicaremos a repasar los objetivos de aprendizaje (Consultar la </a:t>
            </a:r>
            <a:r>
              <a:rPr lang="es-ES_tradnl" sz="1100" b="1" i="1" noProof="0" dirty="0">
                <a:sym typeface="Arial"/>
              </a:rPr>
              <a:t>página 170 del</a:t>
            </a:r>
            <a:r>
              <a:rPr lang="es-ES_tradnl" sz="1100" i="1" noProof="0" dirty="0">
                <a:sym typeface="Arial"/>
              </a:rPr>
              <a:t> </a:t>
            </a:r>
            <a:r>
              <a:rPr lang="es-ES_tradnl" sz="1100" b="1" i="1" noProof="0" dirty="0">
                <a:sym typeface="Arial"/>
              </a:rPr>
              <a:t>Cuaderno de ejercicios</a:t>
            </a:r>
            <a:r>
              <a:rPr lang="es-ES_tradnl" sz="1100" i="1" noProof="0" dirty="0">
                <a:sym typeface="Arial"/>
              </a:rPr>
              <a:t>) y a reflexionar sobre los logros alcanzados al final de esta formación.</a:t>
            </a:r>
          </a:p>
          <a:p>
            <a:r>
              <a:rPr lang="es-ES_tradnl" sz="1100" i="1" noProof="0" dirty="0">
                <a:sym typeface="Arial"/>
              </a:rPr>
              <a:t>Es posible que para alcanzar todos los objetivos de aprendizaje necesitemos más información, más apoyo del supervisor o más tiempo para poner en práctica lo aprendido.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00" i="1" noProof="0" dirty="0">
                <a:sym typeface="Arial"/>
              </a:rPr>
              <a:t>Piensen en la formación y respondan a las preguntas sobre los objetivos de aprendizaje en su cuaderno de ejercicios. </a:t>
            </a:r>
          </a:p>
          <a:p>
            <a:pPr marL="0" indent="0">
              <a:buNone/>
            </a:pPr>
            <a:endParaRPr lang="es-ES_tradnl" sz="1100" b="1" noProof="0" dirty="0">
              <a:sym typeface="Arial"/>
            </a:endParaRPr>
          </a:p>
          <a:p>
            <a:pPr marL="0" indent="0">
              <a:buNone/>
            </a:pPr>
            <a:r>
              <a:rPr lang="es-ES_tradnl" sz="1100" b="1" noProof="0" dirty="0">
                <a:sym typeface="Arial"/>
              </a:rPr>
              <a:t>ACTIVIDAD INDIVIDUAL (5 minutos)</a:t>
            </a:r>
            <a:endParaRPr lang="es-ES_tradnl" sz="1100" i="1"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endParaRPr lang="es-ES_tradnl" sz="1100"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s-ES_tradnl" sz="1100" b="1" noProof="0" dirty="0">
                <a:sym typeface="Arial"/>
              </a:rPr>
              <a:t>DEBATE GENERAL (5 minutos)</a:t>
            </a:r>
          </a:p>
          <a:p>
            <a:r>
              <a:rPr lang="es-ES_tradnl" sz="1100" i="1" dirty="0">
                <a:sym typeface="Arial"/>
              </a:rPr>
              <a:t>¿</a:t>
            </a:r>
            <a:r>
              <a:rPr lang="es-ES_tradnl" sz="1100" i="1" noProof="0" dirty="0">
                <a:sym typeface="Arial"/>
              </a:rPr>
              <a:t>Alguien quiere compartir sus reflexiones?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00" i="1" noProof="0" dirty="0">
                <a:sym typeface="Arial"/>
              </a:rPr>
              <a:t>¿Qué objetivos de aprendizaje requieren que contemos con más información, más tiempo de práctica o más apoyo para alcanzarlos plenamente?</a:t>
            </a:r>
            <a:endParaRPr lang="es-ES_tradnl" sz="1100" i="1" dirty="0">
              <a:sym typeface="Arial"/>
            </a:endParaRPr>
          </a:p>
          <a:p>
            <a:pPr lvl="1"/>
            <a:r>
              <a:rPr lang="es-ES_tradnl" sz="1100" i="1" noProof="0" dirty="0">
                <a:sym typeface="Arial"/>
              </a:rPr>
              <a:t>¿En qué áreas o aspectos de la formación cree que tiene mayor confianza/conocimiento ahora?</a:t>
            </a:r>
          </a:p>
          <a:p>
            <a:endParaRPr lang="es-ES_tradnl" sz="1100" i="1" noProof="0" dirty="0">
              <a:sym typeface="Arial"/>
            </a:endParaRPr>
          </a:p>
          <a:p>
            <a:pPr marL="0" indent="0">
              <a:buNone/>
            </a:pPr>
            <a:r>
              <a:rPr lang="es-ES_tradnl" sz="1100" b="1" noProof="0" dirty="0">
                <a:sym typeface="Arial"/>
              </a:rPr>
              <a:t>INTRODUCCIÓN</a:t>
            </a:r>
          </a:p>
          <a:p>
            <a:r>
              <a:rPr lang="es-ES_tradnl" sz="1100" noProof="0" dirty="0">
                <a:sym typeface="Arial"/>
              </a:rPr>
              <a:t>Continúe en la </a:t>
            </a:r>
            <a:r>
              <a:rPr lang="es-ES_tradnl" sz="1100" b="1" noProof="0" dirty="0">
                <a:sym typeface="Arial"/>
              </a:rPr>
              <a:t>página 182 del Cuaderno de ejercicios: Reflexión</a:t>
            </a:r>
          </a:p>
          <a:p>
            <a:r>
              <a:rPr lang="es-ES_tradnl" sz="1100" i="1" noProof="0" dirty="0">
                <a:sym typeface="Arial"/>
              </a:rPr>
              <a:t>¿Qué ha llamado su atención?</a:t>
            </a:r>
          </a:p>
          <a:p>
            <a:r>
              <a:rPr lang="es-ES_tradnl" sz="1100" i="1" noProof="0" dirty="0">
                <a:sym typeface="Arial"/>
              </a:rPr>
              <a:t>¿Qué ha sido difícil?</a:t>
            </a:r>
          </a:p>
          <a:p>
            <a:r>
              <a:rPr lang="es-ES_tradnl" sz="1100" i="1" noProof="0" dirty="0">
                <a:sym typeface="Arial"/>
              </a:rPr>
              <a:t>¿Sobre </a:t>
            </a:r>
            <a:r>
              <a:rPr lang="es-ES_tradnl" sz="1100" i="1" noProof="0">
                <a:sym typeface="Arial"/>
              </a:rPr>
              <a:t>qué le </a:t>
            </a:r>
            <a:r>
              <a:rPr lang="es-ES_tradnl" sz="1100" i="1" noProof="0" dirty="0">
                <a:sym typeface="Arial"/>
              </a:rPr>
              <a:t>gustaría aprender más?</a:t>
            </a:r>
          </a:p>
          <a:p>
            <a:pPr marL="0" indent="0">
              <a:buNone/>
            </a:pPr>
            <a:endParaRPr lang="es-ES_tradnl" sz="1100" noProof="0" dirty="0">
              <a:sym typeface="Arial"/>
            </a:endParaRPr>
          </a:p>
          <a:p>
            <a:pPr marL="0" indent="0">
              <a:buNone/>
            </a:pPr>
            <a:r>
              <a:rPr lang="es-ES_tradnl" sz="1100" b="1" noProof="0" dirty="0">
                <a:sym typeface="Arial"/>
              </a:rPr>
              <a:t>ACTIVIDAD INDIVIDUAL (5 minutos)</a:t>
            </a:r>
          </a:p>
          <a:p>
            <a:pPr marL="0" indent="0">
              <a:buNone/>
            </a:pPr>
            <a:endParaRPr lang="es-ES_tradnl" sz="1100" noProof="0" dirty="0">
              <a:sym typeface="Arial"/>
            </a:endParaRPr>
          </a:p>
          <a:p>
            <a:pPr marL="0" indent="0">
              <a:buNone/>
            </a:pPr>
            <a:r>
              <a:rPr lang="es-ES_tradnl" sz="1100" b="1" noProof="0" dirty="0">
                <a:sym typeface="Arial"/>
              </a:rPr>
              <a:t>DEBATE GENERAL (5 minutos)</a:t>
            </a:r>
          </a:p>
          <a:p>
            <a:r>
              <a:rPr lang="es-ES_tradnl" i="1" noProof="0" dirty="0">
                <a:sym typeface="Arial"/>
              </a:rPr>
              <a:t>¿Alguien quiere compartir sus reflexiones?</a:t>
            </a:r>
          </a:p>
          <a:p>
            <a:pPr lvl="1"/>
            <a:r>
              <a:rPr lang="es-ES_tradnl" i="1" noProof="0" dirty="0">
                <a:sym typeface="Arial"/>
              </a:rPr>
              <a:t>¿Algo que hayan aprendido hoy?</a:t>
            </a:r>
          </a:p>
          <a:p>
            <a:pPr lvl="1"/>
            <a:r>
              <a:rPr lang="es-ES_tradnl" i="1" noProof="0" dirty="0">
                <a:sym typeface="Arial"/>
              </a:rPr>
              <a:t>¿Algún tema sobre el que quieran saber más?</a:t>
            </a:r>
          </a:p>
          <a:p>
            <a:r>
              <a:rPr lang="es-ES_tradnl" i="0" noProof="0" dirty="0">
                <a:sym typeface="Arial"/>
              </a:rPr>
              <a:t>Infórmeles cuándo iniciará el siguiente módulo de la formación.</a:t>
            </a:r>
          </a:p>
          <a:p>
            <a:r>
              <a:rPr lang="es-ES_tradnl" i="0" noProof="0" dirty="0">
                <a:sym typeface="Arial"/>
              </a:rPr>
              <a:t>Agradezca a los/as participantes su participación.</a:t>
            </a:r>
            <a:endParaRPr lang="es-ES_tradnl" sz="1100" noProof="0" dirty="0">
              <a:sym typeface="Arial"/>
            </a:endParaRPr>
          </a:p>
          <a:p>
            <a:endParaRPr lang="es-ES_tradnl" noProof="0" dirty="0"/>
          </a:p>
        </p:txBody>
      </p:sp>
      <p:sp>
        <p:nvSpPr>
          <p:cNvPr id="6" name="Slide Image Placeholder 5">
            <a:extLst>
              <a:ext uri="{FF2B5EF4-FFF2-40B4-BE49-F238E27FC236}">
                <a16:creationId xmlns:a16="http://schemas.microsoft.com/office/drawing/2014/main" id="{87DDD2B3-E864-B038-48CC-11BD83E5DD5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231AEE8-03C6-2632-09B1-A212A0FDEC9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i="0" noProof="0" dirty="0"/>
              <a:t>INTRODUCCIÓN</a:t>
            </a:r>
          </a:p>
          <a:p>
            <a:r>
              <a:rPr lang="es-ES_tradnl" i="1" noProof="0" dirty="0"/>
              <a:t>Ahora vamos a hacer juntos una actividad de autocuidado muy breve y muy útil cuando nos sentimos abrumados/as o tenemos mucha tensión en el cuerpo.</a:t>
            </a:r>
          </a:p>
          <a:p>
            <a:r>
              <a:rPr lang="es-ES_tradnl" noProof="0" dirty="0"/>
              <a:t>Pídale al grupo que se ponga de pie. </a:t>
            </a:r>
          </a:p>
          <a:p>
            <a:r>
              <a:rPr lang="es-ES_tradnl" i="1" noProof="0" dirty="0"/>
              <a:t>La actividad se llama ”Sacúdete” y consiste en sacudir la mano derecha, la mano izquierda, la pierna derecha y la pierna izquierda. Sacudiremos cada parte del cuerpo durante 5 segundos, luego 4, luego 3 y así sucesivamente. </a:t>
            </a:r>
          </a:p>
          <a:p>
            <a:r>
              <a:rPr lang="es-ES_tradnl" i="1" noProof="0" dirty="0"/>
              <a:t>¿Están listos/as para empezar?</a:t>
            </a:r>
          </a:p>
          <a:p>
            <a:endParaRPr lang="es-ES_tradnl" i="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sym typeface="Arial"/>
              </a:rPr>
              <a:t>EJERCICIO DE AUTOCUIDADO (¡Sacúdete!, 10 minutos)</a:t>
            </a:r>
          </a:p>
          <a:p>
            <a:r>
              <a:rPr lang="es-ES_tradnl" i="0" noProof="0" dirty="0"/>
              <a:t>Levante su mano derecha y pídales a todos/as que hagan lo mismo que usted. </a:t>
            </a:r>
          </a:p>
          <a:p>
            <a:r>
              <a:rPr lang="es-ES_tradnl" i="0" noProof="0" dirty="0"/>
              <a:t>Comience la cuenta regresiva (5, 4, 3, 2, 1) y sacuda su mano derecha a la vez.</a:t>
            </a:r>
          </a:p>
          <a:p>
            <a:r>
              <a:rPr lang="es-ES_tradnl" i="0" noProof="0" dirty="0"/>
              <a:t>Luego, pase a la mano izquierda: sacúdala y cuente hasta 5. </a:t>
            </a:r>
          </a:p>
          <a:p>
            <a:r>
              <a:rPr lang="es-ES_tradnl" i="0" noProof="0" dirty="0"/>
              <a:t>Luego, pase a la pierna derecha, sacúdala y cuente hasta 5. </a:t>
            </a:r>
          </a:p>
          <a:p>
            <a:r>
              <a:rPr lang="es-ES_tradnl" i="0" noProof="0" dirty="0"/>
              <a:t>Luego, pase a la pierna izquierda, sacúdala y cuente hasta 5. </a:t>
            </a:r>
          </a:p>
          <a:p>
            <a:r>
              <a:rPr lang="es-ES_tradnl" i="0" noProof="0" dirty="0"/>
              <a:t>Repita el mismo proceso contando desde 4 (4, 3, 2, 1) </a:t>
            </a:r>
          </a:p>
          <a:p>
            <a:r>
              <a:rPr lang="es-ES_tradnl" i="0" noProof="0" dirty="0"/>
              <a:t>Repita contando desde 3 (3, 2, 1)</a:t>
            </a:r>
          </a:p>
          <a:p>
            <a:r>
              <a:rPr lang="es-ES_tradnl" i="0" noProof="0" dirty="0"/>
              <a:t>Repita contando desde 2 (3, 2, 1)</a:t>
            </a:r>
          </a:p>
          <a:p>
            <a:r>
              <a:rPr lang="es-ES_tradnl" i="0" noProof="0"/>
              <a:t>Diga: ¡Uno!</a:t>
            </a:r>
            <a:endParaRPr lang="es-ES_tradnl" i="0" noProof="0" dirty="0"/>
          </a:p>
        </p:txBody>
      </p:sp>
      <p:sp>
        <p:nvSpPr>
          <p:cNvPr id="6" name="Slide Image Placeholder 5">
            <a:extLst>
              <a:ext uri="{FF2B5EF4-FFF2-40B4-BE49-F238E27FC236}">
                <a16:creationId xmlns:a16="http://schemas.microsoft.com/office/drawing/2014/main" id="{EC646D90-3C1F-F7B2-22A4-FF29DD16016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D0B7766-9561-1D7E-3F6D-90E63F14FF3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dirty="0">
              <a:latin typeface="+mn-lt"/>
            </a:endParaRPr>
          </a:p>
        </p:txBody>
      </p:sp>
    </p:spTree>
    <p:extLst>
      <p:ext uri="{BB962C8B-B14F-4D97-AF65-F5344CB8AC3E}">
        <p14:creationId xmlns:p14="http://schemas.microsoft.com/office/powerpoint/2010/main" val="591018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INTRODUCCIÓN</a:t>
            </a:r>
          </a:p>
          <a:p>
            <a:r>
              <a:rPr lang="es-ES_tradnl" noProof="0" dirty="0"/>
              <a:t>Divida a los participantes en 4 grupos.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Asigne a cada grupo una de las siguientes actividades: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Abogar en nombre del menor;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Rueda de las emociones;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Respiración con la mano en el vientre;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Actualización del mapa de servicios.</a:t>
            </a:r>
          </a:p>
          <a:p>
            <a:r>
              <a:rPr lang="es-ES_tradnl" i="1" noProof="0" dirty="0"/>
              <a:t>En sus grupos:</a:t>
            </a:r>
          </a:p>
          <a:p>
            <a:pPr lvl="1"/>
            <a:r>
              <a:rPr lang="es-ES_tradnl" i="1" noProof="0" dirty="0"/>
              <a:t>Comenten por qué la actividad creen que esta actividad podría ser útil o provechosa para los/as asistentes sociales. </a:t>
            </a:r>
          </a:p>
          <a:p>
            <a:pPr lvl="1"/>
            <a:r>
              <a:rPr lang="es-ES_tradnl" i="1" noProof="0" dirty="0"/>
              <a:t>Prepárense para explicar sus razones.</a:t>
            </a:r>
          </a:p>
          <a:p>
            <a:pPr marL="0" indent="0">
              <a:buNone/>
            </a:pPr>
            <a:endParaRPr lang="es-ES_tradnl" b="1" noProof="0" dirty="0"/>
          </a:p>
          <a:p>
            <a:pPr marL="0" indent="0">
              <a:buNone/>
            </a:pPr>
            <a:r>
              <a:rPr lang="es-ES_tradnl" b="1" noProof="0" dirty="0"/>
              <a:t>ACTIVIDAD EN GRUPO (5 minutos)</a:t>
            </a:r>
          </a:p>
          <a:p>
            <a:r>
              <a:rPr lang="es-ES_tradnl" noProof="0" dirty="0"/>
              <a:t>Dé 5 minutos a los/as participantes para hacer la actividad.</a:t>
            </a:r>
          </a:p>
          <a:p>
            <a:pPr marL="0" indent="0">
              <a:buNone/>
            </a:pPr>
            <a:endParaRPr lang="es-ES_tradnl" noProof="0" dirty="0"/>
          </a:p>
          <a:p>
            <a:pPr marL="0" indent="0">
              <a:buNone/>
            </a:pPr>
            <a:r>
              <a:rPr lang="es-ES_tradnl" b="1" noProof="0" dirty="0"/>
              <a:t>DEBATE GENERAL (15 minutos)</a:t>
            </a:r>
          </a:p>
          <a:p>
            <a:r>
              <a:rPr lang="es-ES_tradnl" noProof="0" dirty="0"/>
              <a:t>Pídale a cada grupo que comparta sus respuestas.</a:t>
            </a:r>
          </a:p>
          <a:p>
            <a:r>
              <a:rPr lang="es-ES_tradnl" noProof="0" dirty="0"/>
              <a:t>Revise las respuestas y complemente a partir de lo siguiente: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endParaRPr lang="es-ES_tradnl" noProof="0" dirty="0"/>
          </a:p>
          <a:p>
            <a:pPr marL="0" indent="0">
              <a:buNone/>
            </a:pPr>
            <a:r>
              <a:rPr lang="es-ES_tradnl" b="1" noProof="0" dirty="0"/>
              <a:t>POSIBLES RESPUESTAS</a:t>
            </a:r>
          </a:p>
          <a:p>
            <a:pPr lvl="0"/>
            <a:r>
              <a:rPr lang="es-ES_tradnl" noProof="0" dirty="0"/>
              <a:t>Abogar en nombre del menor:</a:t>
            </a:r>
          </a:p>
          <a:p>
            <a:pPr lvl="1"/>
            <a:r>
              <a:rPr lang="es-ES_tradnl" noProof="0" dirty="0"/>
              <a:t>Puede fomentar la participación del menor y motivarlo a expresar sus opiniones.</a:t>
            </a:r>
          </a:p>
          <a:p>
            <a:pPr lvl="1"/>
            <a:r>
              <a:rPr lang="es-ES_tradnl" noProof="0" dirty="0"/>
              <a:t>También puede promover su empoderamiento, y ayudarle a sentirse más seguro para defenderse y reclamar sus derechos.</a:t>
            </a:r>
          </a:p>
          <a:p>
            <a:pPr marL="0" lvl="0" indent="0">
              <a:buNone/>
            </a:pPr>
            <a:endParaRPr lang="es-ES_tradnl" noProof="0" dirty="0"/>
          </a:p>
          <a:p>
            <a:pPr marL="0" lvl="0" indent="0">
              <a:buNone/>
            </a:pPr>
            <a:r>
              <a:rPr lang="es-ES_tradnl" b="1" noProof="0" dirty="0"/>
              <a:t>CONTINÚA EN LA SIGUIENTE DIAPOSITIVA </a:t>
            </a:r>
            <a:r>
              <a:rPr lang="es-ES_tradnl" b="1" noProof="0" dirty="0">
                <a:sym typeface="Wingdings" panose="05000000000000000000" pitchFamily="2" charset="2"/>
              </a:rPr>
              <a:t></a:t>
            </a:r>
            <a:endParaRPr lang="es-ES_tradnl" noProof="0" dirty="0"/>
          </a:p>
        </p:txBody>
      </p:sp>
      <p:sp>
        <p:nvSpPr>
          <p:cNvPr id="3" name="Slide Image Placeholder 2">
            <a:extLst>
              <a:ext uri="{FF2B5EF4-FFF2-40B4-BE49-F238E27FC236}">
                <a16:creationId xmlns:a16="http://schemas.microsoft.com/office/drawing/2014/main" id="{6236A845-1D93-1DE1-5DB0-08205B64FE3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103FE91-C0B5-8700-428A-0CA1E676310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a:xfrm>
            <a:off x="477839" y="460375"/>
            <a:ext cx="6143624" cy="9313863"/>
          </a:xfrm>
        </p:spPr>
        <p:txBody>
          <a:bodyPr/>
          <a:lstStyle/>
          <a:p>
            <a:pPr lvl="0"/>
            <a:r>
              <a:rPr lang="es-ES_tradnl" noProof="0" dirty="0"/>
              <a:t>Rueda de las emociones: </a:t>
            </a:r>
          </a:p>
          <a:p>
            <a:pPr lvl="1"/>
            <a:r>
              <a:rPr lang="es-ES_tradnl" noProof="0" dirty="0"/>
              <a:t>Se trata de una actividad psicopedagógica.</a:t>
            </a:r>
          </a:p>
          <a:p>
            <a:pPr lvl="1"/>
            <a:r>
              <a:rPr lang="es-ES_tradnl" noProof="0" dirty="0"/>
              <a:t>Puede ser útil para ayudar a los/as menores a descubrir sentimientos y emociones.</a:t>
            </a:r>
          </a:p>
          <a:p>
            <a:pPr lvl="1"/>
            <a:r>
              <a:rPr lang="es-ES_tradnl" noProof="0" dirty="0"/>
              <a:t>Puede ayudarles a reconocer sus propias emociones, a aprender a describirlas (empleando distintas palabras para describir distintos sentimientos) y puede animarles a expresar cómo se sienten.</a:t>
            </a:r>
          </a:p>
          <a:p>
            <a:pPr lvl="0"/>
            <a:r>
              <a:rPr lang="es-ES_tradnl" noProof="0" dirty="0"/>
              <a:t>Respiración con la mano en el vientre</a:t>
            </a:r>
          </a:p>
          <a:p>
            <a:pPr lvl="1"/>
            <a:r>
              <a:rPr lang="es-ES_tradnl" noProof="0" dirty="0"/>
              <a:t>Esta es una actividad que ayuda a regular las emociones.</a:t>
            </a:r>
          </a:p>
          <a:p>
            <a:pPr lvl="1"/>
            <a:r>
              <a:rPr lang="es-ES_tradnl" noProof="0" dirty="0"/>
              <a:t>Puede ayudar al menor a tomar conciencia de sí mismo.</a:t>
            </a:r>
          </a:p>
          <a:p>
            <a:pPr lvl="1"/>
            <a:r>
              <a:rPr lang="es-ES_tradnl" noProof="0" dirty="0"/>
              <a:t>Puede ayudar al menor a relajar su mente y su cuerpo.</a:t>
            </a:r>
          </a:p>
          <a:p>
            <a:pPr lvl="0"/>
            <a:r>
              <a:rPr lang="es-ES_tradnl" noProof="0" dirty="0"/>
              <a:t>Actualización del mapa de servicios: </a:t>
            </a:r>
          </a:p>
          <a:p>
            <a:pPr lvl="1"/>
            <a:r>
              <a:rPr lang="es-ES_tradnl" noProof="0" dirty="0"/>
              <a:t>Esta actividad incluye la actualización de las rutas de remisión.</a:t>
            </a:r>
          </a:p>
          <a:p>
            <a:pPr lvl="1"/>
            <a:r>
              <a:rPr lang="es-ES_tradnl" noProof="0" dirty="0"/>
              <a:t>Ayuda a los/as asistentes sociales a tener una comprensión general de los tipos de ayuda disponibles. </a:t>
            </a:r>
          </a:p>
          <a:p>
            <a:pPr lvl="1"/>
            <a:r>
              <a:rPr lang="es-ES_tradnl" noProof="0" dirty="0"/>
              <a:t>También permite a los/as asistentes sociales a familiarizarse con los servicios que ofrecen otros organismos o agencias. </a:t>
            </a:r>
          </a:p>
          <a:p>
            <a:pPr lvl="1"/>
            <a:r>
              <a:rPr lang="es-ES_tradnl" noProof="0" dirty="0"/>
              <a:t>Es una de las actividades más recomendables para garantizar remisiones adecuadas para los niños que necesitan apoyo. </a:t>
            </a:r>
          </a:p>
        </p:txBody>
      </p:sp>
      <p:sp>
        <p:nvSpPr>
          <p:cNvPr id="2" name="Google Shape;725;p48:notes">
            <a:extLst>
              <a:ext uri="{FF2B5EF4-FFF2-40B4-BE49-F238E27FC236}">
                <a16:creationId xmlns:a16="http://schemas.microsoft.com/office/drawing/2014/main" id="{C708E1C7-8602-B3F4-B741-A9DDBC77E8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dirty="0">
              <a:latin typeface="+mn-lt"/>
            </a:endParaRPr>
          </a:p>
        </p:txBody>
      </p:sp>
    </p:spTree>
    <p:extLst>
      <p:ext uri="{BB962C8B-B14F-4D97-AF65-F5344CB8AC3E}">
        <p14:creationId xmlns:p14="http://schemas.microsoft.com/office/powerpoint/2010/main" val="513324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s-ES_tradnl" b="1" noProof="0" dirty="0"/>
              <a:t>EXPLICAR</a:t>
            </a:r>
          </a:p>
          <a:p>
            <a:r>
              <a:rPr lang="es-ES_tradnl" noProof="0" dirty="0"/>
              <a:t>Repase los pasos del proceso de gestión de casos con los/as participantes. </a:t>
            </a:r>
          </a:p>
          <a:p>
            <a:pPr lvl="0"/>
            <a:r>
              <a:rPr lang="es-ES_tradnl" noProof="0" dirty="0"/>
              <a:t>Explíqueles en qué momento del proceso ocurre se lleva a cabo el seguimiento y revisión del caso.</a:t>
            </a:r>
          </a:p>
          <a:p>
            <a:pPr lvl="0"/>
            <a:r>
              <a:rPr lang="es-ES_tradnl" i="1" noProof="0" dirty="0"/>
              <a:t>En cualquier momento del proceso de gestión del caso se puede hacer seguimiento a la seguridad y bienestar del/de la menor. Por ejemplo:</a:t>
            </a:r>
          </a:p>
          <a:p>
            <a:pPr lvl="1"/>
            <a:r>
              <a:rPr lang="es-ES_tradnl" i="1" noProof="0" dirty="0"/>
              <a:t>Inmediatamente después de la evaluación. </a:t>
            </a:r>
          </a:p>
          <a:p>
            <a:pPr lvl="1"/>
            <a:r>
              <a:rPr lang="es-ES_tradnl" i="1" noProof="0" dirty="0"/>
              <a:t>Después de elaborar el plan de caso. </a:t>
            </a:r>
          </a:p>
          <a:p>
            <a:endParaRPr lang="es-ES_tradnl" noProof="0" dirty="0"/>
          </a:p>
          <a:p>
            <a:endParaRPr lang="es-ES_tradnl" noProof="0" dirty="0"/>
          </a:p>
        </p:txBody>
      </p:sp>
      <p:sp>
        <p:nvSpPr>
          <p:cNvPr id="3" name="Slide Image Placeholder 2">
            <a:extLst>
              <a:ext uri="{FF2B5EF4-FFF2-40B4-BE49-F238E27FC236}">
                <a16:creationId xmlns:a16="http://schemas.microsoft.com/office/drawing/2014/main" id="{C498C45F-FAB6-38B4-3D9D-4565F35C61B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C35BF8-111F-4967-ACD7-3E85CC4F3A9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4" name="Google Shape;344;p7:notes"/>
          <p:cNvSpPr txBox="1">
            <a:spLocks noGrp="1"/>
          </p:cNvSpPr>
          <p:nvPr>
            <p:ph type="body" idx="1"/>
          </p:nvPr>
        </p:nvSpPr>
        <p:spPr/>
        <p:txBody>
          <a:bodyPr/>
          <a:lstStyle/>
          <a:p>
            <a:pPr marL="0" indent="0">
              <a:buNone/>
            </a:pPr>
            <a:r>
              <a:rPr lang="es-ES_tradnl" b="1" noProof="0" dirty="0"/>
              <a:t>EXPLICAR</a:t>
            </a:r>
          </a:p>
          <a:p>
            <a:r>
              <a:rPr lang="es-ES_tradnl" noProof="0" dirty="0">
                <a:sym typeface="Arial"/>
              </a:rPr>
              <a:t>Presente el contenido de la diapositiva.</a:t>
            </a:r>
          </a:p>
          <a:p>
            <a:r>
              <a:rPr lang="es-ES_tradnl" i="1" noProof="0" dirty="0"/>
              <a:t>Este módulo trata sobre el seguimiento y la revisión, quinto paso de la gestión de casos. </a:t>
            </a:r>
          </a:p>
          <a:p>
            <a:r>
              <a:rPr lang="es-ES_tradnl" i="1" noProof="0" dirty="0">
                <a:sym typeface="Helvetica Neue"/>
              </a:rPr>
              <a:t>En este módulo exploraremos algunas de las formas en que podemos hacer seguimiento y revisar el caso de un/a menor. </a:t>
            </a:r>
          </a:p>
          <a:p>
            <a:r>
              <a:rPr lang="es-ES_tradnl" i="1" noProof="0" dirty="0">
                <a:sym typeface="Arial"/>
              </a:rPr>
              <a:t>¿Alguien tiene alguna pregunta o necesita alguna aclaración?</a:t>
            </a:r>
          </a:p>
          <a:p>
            <a:r>
              <a:rPr lang="es-ES_tradnl" i="1" noProof="0" dirty="0"/>
              <a:t>Pueden consultar los objetivos de aprendizaje en </a:t>
            </a:r>
            <a:r>
              <a:rPr lang="es-ES_tradnl" b="1" i="1" noProof="0" dirty="0">
                <a:sym typeface="Arial"/>
              </a:rPr>
              <a:t>la página 170 del Cuaderno de ejercicios: Objetivos de aprendizaje.</a:t>
            </a:r>
          </a:p>
          <a:p>
            <a:endParaRPr lang="es-ES_tradnl" noProof="0" dirty="0"/>
          </a:p>
        </p:txBody>
      </p:sp>
      <p:sp>
        <p:nvSpPr>
          <p:cNvPr id="3" name="Slide Image Placeholder 2">
            <a:extLst>
              <a:ext uri="{FF2B5EF4-FFF2-40B4-BE49-F238E27FC236}">
                <a16:creationId xmlns:a16="http://schemas.microsoft.com/office/drawing/2014/main" id="{7C04495A-1030-5EE1-28F4-6829F554068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2BAAB04-F0E7-5172-71DC-00C80CE1394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s-ES_tradnl" b="1" noProof="0" dirty="0"/>
              <a:t>SESIÓN 2 </a:t>
            </a:r>
            <a:br>
              <a:rPr lang="es-ES_tradnl" b="1" noProof="0" dirty="0"/>
            </a:br>
            <a:r>
              <a:rPr lang="es-ES_tradnl" b="1" noProof="0" dirty="0"/>
              <a:t>DURACIÓN: 1h30</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endParaRPr lang="es-ES_tradnl" noProof="0" dirty="0"/>
          </a:p>
          <a:p>
            <a:r>
              <a:rPr lang="es-ES_tradnl" i="1" noProof="0" dirty="0"/>
              <a:t>Empezaremos viendo:</a:t>
            </a:r>
          </a:p>
          <a:p>
            <a:pPr lvl="1"/>
            <a:r>
              <a:rPr lang="es-ES_tradnl" i="1" noProof="0" dirty="0"/>
              <a:t>Por qué es importante hacer seguimiento</a:t>
            </a:r>
          </a:p>
          <a:p>
            <a:pPr lvl="1"/>
            <a:r>
              <a:rPr lang="es-ES_tradnl" i="1" noProof="0" dirty="0"/>
              <a:t>Cuál es el propósito de hacer seguimiento </a:t>
            </a:r>
          </a:p>
          <a:p>
            <a:pPr lvl="1"/>
            <a:r>
              <a:rPr lang="es-ES_tradnl" i="1" noProof="0" dirty="0"/>
              <a:t>Qué debemos tener en cuenta al hacerlo. </a:t>
            </a:r>
          </a:p>
        </p:txBody>
      </p:sp>
      <p:sp>
        <p:nvSpPr>
          <p:cNvPr id="3" name="Slide Image Placeholder 2">
            <a:extLst>
              <a:ext uri="{FF2B5EF4-FFF2-40B4-BE49-F238E27FC236}">
                <a16:creationId xmlns:a16="http://schemas.microsoft.com/office/drawing/2014/main" id="{D66D45DC-7CA7-19F7-147E-7CB3EE7F3E3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F04958D-DDA2-DC3D-A9BF-995EED8F75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97D11-7B4C-6EB3-CF4D-2F8E6A36F1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0994209E-9346-F2AA-7138-6F9D938111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B60B21E5-9952-55D4-E379-555C72941079}"/>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88611A48-0813-DEF9-A3FE-BA882B620A1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979A674D-D2D1-8AA7-5BB8-6CC86F4E4608}"/>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322036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B5AC4-9F53-89B8-30DB-537C8569F38C}"/>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F765BC1-61DE-3D5F-35DA-6FBDD782D5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E7E4287-F37C-CE38-1AF5-98B631B8E07B}"/>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B84275A5-86C9-1676-CD26-1F867529D66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9C25441-F60F-C12C-34FF-5E9E2A61EA85}"/>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102050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83A014-B218-55F6-94AA-978DCFD119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8A5446EC-DEA5-1646-386F-DB87B83C0B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B7EC4C14-FC87-AF0C-C1EE-84C239E4A4FF}"/>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093954DE-F313-0651-14B9-02EC97D217DB}"/>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51EFBA98-903E-0E03-97A7-216A481F34CD}"/>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742855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chemeClr val="accent1"/>
        </a:solidFill>
        <a:effectLst/>
      </p:bgPr>
    </p:bg>
    <p:spTree>
      <p:nvGrpSpPr>
        <p:cNvPr id="1" name="Shape 16"/>
        <p:cNvGrpSpPr/>
        <p:nvPr/>
      </p:nvGrpSpPr>
      <p:grpSpPr>
        <a:xfrm>
          <a:off x="0" y="0"/>
          <a:ext cx="0" cy="0"/>
          <a:chOff x="0" y="0"/>
          <a:chExt cx="0" cy="0"/>
        </a:xfrm>
      </p:grpSpPr>
      <p:sp>
        <p:nvSpPr>
          <p:cNvPr id="17" name="Google Shape;17;p40"/>
          <p:cNvSpPr/>
          <p:nvPr/>
        </p:nvSpPr>
        <p:spPr>
          <a:xfrm>
            <a:off x="0" y="0"/>
            <a:ext cx="5811000" cy="6858000"/>
          </a:xfrm>
          <a:prstGeom prst="homePlate">
            <a:avLst>
              <a:gd name="adj" fmla="val 25259"/>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8" name="Google Shape;18;p40"/>
          <p:cNvSpPr txBox="1">
            <a:spLocks noGrp="1"/>
          </p:cNvSpPr>
          <p:nvPr>
            <p:ph type="title"/>
          </p:nvPr>
        </p:nvSpPr>
        <p:spPr>
          <a:xfrm>
            <a:off x="796385" y="3099692"/>
            <a:ext cx="4015311"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564134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_Custom Layout">
  <p:cSld name="2_Custom Layout">
    <p:bg>
      <p:bgPr>
        <a:solidFill>
          <a:schemeClr val="accent1"/>
        </a:solidFill>
        <a:effectLst/>
      </p:bgPr>
    </p:bg>
    <p:spTree>
      <p:nvGrpSpPr>
        <p:cNvPr id="1" name="Shape 13"/>
        <p:cNvGrpSpPr/>
        <p:nvPr/>
      </p:nvGrpSpPr>
      <p:grpSpPr>
        <a:xfrm>
          <a:off x="0" y="0"/>
          <a:ext cx="0" cy="0"/>
          <a:chOff x="0" y="0"/>
          <a:chExt cx="0" cy="0"/>
        </a:xfrm>
      </p:grpSpPr>
      <p:sp>
        <p:nvSpPr>
          <p:cNvPr id="14" name="Google Shape;14;p39"/>
          <p:cNvSpPr/>
          <p:nvPr/>
        </p:nvSpPr>
        <p:spPr>
          <a:xfrm rot="1782986">
            <a:off x="657418" y="1353464"/>
            <a:ext cx="4749573" cy="4094457"/>
          </a:xfrm>
          <a:prstGeom prst="hexagon">
            <a:avLst>
              <a:gd name="adj" fmla="val 28965"/>
              <a:gd name="vf" fmla="val 115470"/>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15;p39"/>
          <p:cNvSpPr txBox="1">
            <a:spLocks noGrp="1"/>
          </p:cNvSpPr>
          <p:nvPr>
            <p:ph type="title"/>
          </p:nvPr>
        </p:nvSpPr>
        <p:spPr>
          <a:xfrm>
            <a:off x="1024548" y="3099692"/>
            <a:ext cx="4015311" cy="562168"/>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133990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19"/>
        <p:cNvGrpSpPr/>
        <p:nvPr/>
      </p:nvGrpSpPr>
      <p:grpSpPr>
        <a:xfrm>
          <a:off x="0" y="0"/>
          <a:ext cx="0" cy="0"/>
          <a:chOff x="0" y="0"/>
          <a:chExt cx="0" cy="0"/>
        </a:xfrm>
      </p:grpSpPr>
      <p:sp>
        <p:nvSpPr>
          <p:cNvPr id="20" name="Google Shape;20;p41"/>
          <p:cNvSpPr/>
          <p:nvPr/>
        </p:nvSpPr>
        <p:spPr>
          <a:xfrm>
            <a:off x="0" y="-1"/>
            <a:ext cx="12192000" cy="985520"/>
          </a:xfrm>
          <a:prstGeom prst="rect">
            <a:avLst/>
          </a:prstGeom>
          <a:solidFill>
            <a:schemeClr val="accent1">
              <a:lumMod val="20000"/>
              <a:lumOff val="8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3" name="Google Shape;23;p4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8C5F7A"/>
              </a:buClr>
              <a:buSzPts val="3200"/>
              <a:buFont typeface="Arial"/>
              <a:buNone/>
              <a:defRPr sz="3200" b="1">
                <a:solidFill>
                  <a:schemeClr val="accen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pic>
        <p:nvPicPr>
          <p:cNvPr id="2" name="Picture 1">
            <a:extLst>
              <a:ext uri="{FF2B5EF4-FFF2-40B4-BE49-F238E27FC236}">
                <a16:creationId xmlns:a16="http://schemas.microsoft.com/office/drawing/2014/main" id="{09928DA7-E62C-340E-47F3-98EC43B9BEF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3" name="Rectangle 2">
            <a:extLst>
              <a:ext uri="{FF2B5EF4-FFF2-40B4-BE49-F238E27FC236}">
                <a16:creationId xmlns:a16="http://schemas.microsoft.com/office/drawing/2014/main" id="{6C3AAD25-E4E9-EC99-2706-3DBA1EF34934}"/>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10: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Follow-up and Review</a:t>
            </a:r>
          </a:p>
        </p:txBody>
      </p:sp>
    </p:spTree>
    <p:extLst>
      <p:ext uri="{BB962C8B-B14F-4D97-AF65-F5344CB8AC3E}">
        <p14:creationId xmlns:p14="http://schemas.microsoft.com/office/powerpoint/2010/main" val="1830973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E2D1B-556D-4BDD-1D76-97151FB9D7AB}"/>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0C16AD33-7832-2E57-2639-16EEEEB121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898EB42E-B2E8-0BC2-8E6F-879DDD15DD5E}"/>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86DF4DC1-85FA-0E76-D359-DDE52C70183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B933133-126F-D338-183C-C82AADAF8817}"/>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17941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30535-744C-7E5B-1964-CF4745132A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08108764-0794-512B-F3D6-70AD53D8D9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D4B741-42D2-A2F5-A0F6-CADF75B71AA7}"/>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F63FB15D-352E-FC47-D062-AD551610D99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59F2F68-6275-B4DB-4E9D-FD4259D6543D}"/>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3040434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C3722-489A-D219-3A66-BC027DCED757}"/>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621A216E-112C-8620-F556-83FD42D17C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59A612F1-8D11-A5FA-8E93-4AAD5256D5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567D9D58-A35A-DFBD-8F69-1E6DB979FC18}"/>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6" name="Footer Placeholder 5">
            <a:extLst>
              <a:ext uri="{FF2B5EF4-FFF2-40B4-BE49-F238E27FC236}">
                <a16:creationId xmlns:a16="http://schemas.microsoft.com/office/drawing/2014/main" id="{0539110F-B7D6-54EA-47F4-4AFF73060712}"/>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68A838B-61E7-01B1-41D1-AFDD14DAF555}"/>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2803549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393F7-7588-5C7A-01D1-96BCBE7035C8}"/>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255CDA6D-6549-CCD9-A40A-223D4CC1E6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0B89A5-3F13-FB58-3155-DC6C244529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7098BAEE-7889-82AC-9074-0E49491E09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074ED-1A36-BC65-81B1-1935BA5EEC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134B17AD-38FF-5A2D-EBAA-210FC6A6CED3}"/>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8" name="Footer Placeholder 7">
            <a:extLst>
              <a:ext uri="{FF2B5EF4-FFF2-40B4-BE49-F238E27FC236}">
                <a16:creationId xmlns:a16="http://schemas.microsoft.com/office/drawing/2014/main" id="{20BADE5B-29B1-DEE7-64D6-FE4415D3D208}"/>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0460A10F-BD89-B4D1-EDD2-F20AF91B51B0}"/>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413355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B53A-AEF6-E305-05A3-DE2BF43A4F91}"/>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65729D84-050D-2181-4F0E-38668BC2F23A}"/>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4" name="Footer Placeholder 3">
            <a:extLst>
              <a:ext uri="{FF2B5EF4-FFF2-40B4-BE49-F238E27FC236}">
                <a16:creationId xmlns:a16="http://schemas.microsoft.com/office/drawing/2014/main" id="{192BC62C-BA43-C9F5-985F-77E3F1175D68}"/>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2DADB083-83B2-532E-FC01-A4577CEDA9B7}"/>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3160672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2AA1E2-CD0C-16A3-00DB-4435FB86F439}"/>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3" name="Footer Placeholder 2">
            <a:extLst>
              <a:ext uri="{FF2B5EF4-FFF2-40B4-BE49-F238E27FC236}">
                <a16:creationId xmlns:a16="http://schemas.microsoft.com/office/drawing/2014/main" id="{7CBCD134-BCDC-3BB0-5E13-8F2356E0F01B}"/>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AEAA38D4-01B3-285A-01F9-B911B6C0BEF6}"/>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4272945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4CA8D-CB09-41AD-43D6-E90BBC4A5F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94693D8F-361E-47F7-71F8-C0CC83A09B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4577828B-7242-A3D6-4726-6493103897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D64094-73BE-E0CC-8E73-CAE2FA24BCBA}"/>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6" name="Footer Placeholder 5">
            <a:extLst>
              <a:ext uri="{FF2B5EF4-FFF2-40B4-BE49-F238E27FC236}">
                <a16:creationId xmlns:a16="http://schemas.microsoft.com/office/drawing/2014/main" id="{EDC9A44E-E94C-48E3-E0AF-3F9F8D1BC202}"/>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64A38DE6-44DF-E1AA-3E0A-AE4F63A9BDF5}"/>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4292927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05C62-DA4F-AF2B-F533-B792D5A03E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CBE2E936-D1C9-5352-4A13-2F27C7688E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165042F5-8038-430A-272F-6E8A37DA2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9200D4-ACC8-BEA7-0AE4-1C7914F8A2F9}"/>
              </a:ext>
            </a:extLst>
          </p:cNvPr>
          <p:cNvSpPr>
            <a:spLocks noGrp="1"/>
          </p:cNvSpPr>
          <p:nvPr>
            <p:ph type="dt" sz="half" idx="10"/>
          </p:nvPr>
        </p:nvSpPr>
        <p:spPr/>
        <p:txBody>
          <a:bodyPr/>
          <a:lstStyle/>
          <a:p>
            <a:fld id="{E9E2FBD0-D69E-47CB-BE57-4D41A3F8B326}" type="datetimeFigureOut">
              <a:rPr lang="en-BE" smtClean="0"/>
              <a:t>05/04/2023</a:t>
            </a:fld>
            <a:endParaRPr lang="en-BE"/>
          </a:p>
        </p:txBody>
      </p:sp>
      <p:sp>
        <p:nvSpPr>
          <p:cNvPr id="6" name="Footer Placeholder 5">
            <a:extLst>
              <a:ext uri="{FF2B5EF4-FFF2-40B4-BE49-F238E27FC236}">
                <a16:creationId xmlns:a16="http://schemas.microsoft.com/office/drawing/2014/main" id="{C01CFAEB-E7C1-477B-D231-B0B4CCEAA02B}"/>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B3718D6-065A-9B6F-70D3-3A3EEA98F0C0}"/>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2468892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9E161D-208E-6406-80D5-83AA288630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Haga clic para editar el estilo del título principal</a:t>
            </a:r>
            <a:endParaRPr lang="en-BE"/>
          </a:p>
        </p:txBody>
      </p:sp>
      <p:sp>
        <p:nvSpPr>
          <p:cNvPr id="3" name="Text Placeholder 2">
            <a:extLst>
              <a:ext uri="{FF2B5EF4-FFF2-40B4-BE49-F238E27FC236}">
                <a16:creationId xmlns:a16="http://schemas.microsoft.com/office/drawing/2014/main" id="{84D4C8FE-70A3-2078-410F-196122CB6C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Haga clic para editar los estilos de texto maestro</a:t>
            </a:r>
          </a:p>
          <a:p>
            <a:pPr lvl="1"/>
            <a:r>
              <a:rPr lang="en-US"/>
              <a:t>Segundo nivel</a:t>
            </a:r>
          </a:p>
          <a:p>
            <a:pPr lvl="2"/>
            <a:r>
              <a:rPr lang="en-US"/>
              <a:t>Tercer nivel</a:t>
            </a:r>
          </a:p>
          <a:p>
            <a:pPr lvl="3"/>
            <a:r>
              <a:rPr lang="en-US"/>
              <a:t>Cuarto nivel</a:t>
            </a:r>
          </a:p>
          <a:p>
            <a:pPr lvl="4"/>
            <a:r>
              <a:rPr lang="en-US"/>
              <a:t>Quinto nivel</a:t>
            </a:r>
            <a:endParaRPr lang="en-BE"/>
          </a:p>
        </p:txBody>
      </p:sp>
      <p:sp>
        <p:nvSpPr>
          <p:cNvPr id="4" name="Date Placeholder 3">
            <a:extLst>
              <a:ext uri="{FF2B5EF4-FFF2-40B4-BE49-F238E27FC236}">
                <a16:creationId xmlns:a16="http://schemas.microsoft.com/office/drawing/2014/main" id="{50C4FA67-11F8-2BB2-812F-A62BAE823C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E2FBD0-D69E-47CB-BE57-4D41A3F8B326}" type="datetimeFigureOut">
              <a:rPr lang="en-BE" smtClean="0"/>
              <a:t>05/04/2023</a:t>
            </a:fld>
            <a:endParaRPr lang="en-BE"/>
          </a:p>
        </p:txBody>
      </p:sp>
      <p:sp>
        <p:nvSpPr>
          <p:cNvPr id="5" name="Footer Placeholder 4">
            <a:extLst>
              <a:ext uri="{FF2B5EF4-FFF2-40B4-BE49-F238E27FC236}">
                <a16:creationId xmlns:a16="http://schemas.microsoft.com/office/drawing/2014/main" id="{1BFEDA78-1D51-8749-C161-36D7F6FFDC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49851BE5-B1A4-E351-3D27-39FC76F6E1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201E3F-FBD2-489A-A935-D68F4F1B4298}" type="slidenum">
              <a:rPr lang="en-BE" smtClean="0"/>
              <a:t>‹#›</a:t>
            </a:fld>
            <a:endParaRPr lang="en-BE"/>
          </a:p>
        </p:txBody>
      </p:sp>
    </p:spTree>
    <p:extLst>
      <p:ext uri="{BB962C8B-B14F-4D97-AF65-F5344CB8AC3E}">
        <p14:creationId xmlns:p14="http://schemas.microsoft.com/office/powerpoint/2010/main" val="3121570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4.xml"/><Relationship Id="rId4" Type="http://schemas.openxmlformats.org/officeDocument/2006/relationships/image" Target="../media/image6.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14.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3" Type="http://schemas.microsoft.com/office/2018/10/relationships/comments" Target="../comments/modernComment_11F_0.xml"/><Relationship Id="rId2" Type="http://schemas.openxmlformats.org/officeDocument/2006/relationships/notesSlide" Target="../notesSlides/notesSlide37.xml"/><Relationship Id="rId1" Type="http://schemas.openxmlformats.org/officeDocument/2006/relationships/slideLayout" Target="../slideLayouts/slideLayout14.xml"/><Relationship Id="rId5" Type="http://schemas.openxmlformats.org/officeDocument/2006/relationships/image" Target="../media/image14.svg"/><Relationship Id="rId4" Type="http://schemas.openxmlformats.org/officeDocument/2006/relationships/image" Target="../media/image13.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7" name="TextBox 6">
            <a:extLst>
              <a:ext uri="{FF2B5EF4-FFF2-40B4-BE49-F238E27FC236}">
                <a16:creationId xmlns:a16="http://schemas.microsoft.com/office/drawing/2014/main" id="{09D05096-BF6B-1D14-86DE-728CD7E9D0AD}"/>
              </a:ext>
            </a:extLst>
          </p:cNvPr>
          <p:cNvSpPr txBox="1"/>
          <p:nvPr/>
        </p:nvSpPr>
        <p:spPr>
          <a:xfrm>
            <a:off x="851850" y="1516739"/>
            <a:ext cx="5140411" cy="2616101"/>
          </a:xfrm>
          <a:prstGeom prst="rect">
            <a:avLst/>
          </a:prstGeom>
          <a:noFill/>
        </p:spPr>
        <p:txBody>
          <a:bodyPr wrap="square" rtlCol="0">
            <a:spAutoFit/>
          </a:bodyPr>
          <a:lstStyle/>
          <a:p>
            <a:r>
              <a:rPr lang="es-ES_tradnl" sz="5400" b="1" dirty="0">
                <a:solidFill>
                  <a:schemeClr val="accent1"/>
                </a:solidFill>
                <a:latin typeface="Garamond" panose="02020404030301010803" pitchFamily="18" charset="0"/>
              </a:rPr>
              <a:t>Seguimiento y revisión</a:t>
            </a:r>
          </a:p>
          <a:p>
            <a:endParaRPr lang="es-ES_tradnl" sz="2800" b="1" spc="300" dirty="0">
              <a:solidFill>
                <a:schemeClr val="accent1"/>
              </a:solidFill>
              <a:latin typeface="Garamond" panose="02020404030301010803" pitchFamily="18" charset="0"/>
            </a:endParaRPr>
          </a:p>
          <a:p>
            <a:r>
              <a:rPr lang="es-ES_tradnl" sz="2800" b="1" spc="300" dirty="0">
                <a:solidFill>
                  <a:schemeClr val="accent1"/>
                </a:solidFill>
                <a:latin typeface="Garamond" panose="02020404030301010803" pitchFamily="18" charset="0"/>
              </a:rPr>
              <a:t>NIVEL 1 MÓDULO 10</a:t>
            </a:r>
          </a:p>
        </p:txBody>
      </p:sp>
      <p:pic>
        <p:nvPicPr>
          <p:cNvPr id="8" name="Picture 7" descr="Logo&#10;&#10;Description automatically generated">
            <a:extLst>
              <a:ext uri="{FF2B5EF4-FFF2-40B4-BE49-F238E27FC236}">
                <a16:creationId xmlns:a16="http://schemas.microsoft.com/office/drawing/2014/main" id="{5A8722C8-A051-D289-0A23-0690D39D32F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449460"/>
            <a:ext cx="2405008" cy="923462"/>
          </a:xfrm>
          <a:prstGeom prst="rect">
            <a:avLst/>
          </a:prstGeom>
        </p:spPr>
      </p:pic>
      <p:pic>
        <p:nvPicPr>
          <p:cNvPr id="9" name="Picture 8" descr="Text&#10;&#10;Description automatically generated">
            <a:extLst>
              <a:ext uri="{FF2B5EF4-FFF2-40B4-BE49-F238E27FC236}">
                <a16:creationId xmlns:a16="http://schemas.microsoft.com/office/drawing/2014/main" id="{AB1661EB-452F-1125-B53B-AD463E66C7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551101"/>
            <a:ext cx="2405009" cy="685884"/>
          </a:xfrm>
          <a:prstGeom prst="rect">
            <a:avLst/>
          </a:prstGeom>
        </p:spPr>
      </p:pic>
      <p:sp>
        <p:nvSpPr>
          <p:cNvPr id="10" name="Hexagon 9">
            <a:extLst>
              <a:ext uri="{FF2B5EF4-FFF2-40B4-BE49-F238E27FC236}">
                <a16:creationId xmlns:a16="http://schemas.microsoft.com/office/drawing/2014/main" id="{D4D3279D-F4B9-5279-34B6-3894A21136C2}"/>
              </a:ext>
            </a:extLst>
          </p:cNvPr>
          <p:cNvSpPr/>
          <p:nvPr/>
        </p:nvSpPr>
        <p:spPr>
          <a:xfrm rot="1782986">
            <a:off x="6596435" y="1550461"/>
            <a:ext cx="4536237" cy="3910539"/>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20" name="Group 19">
            <a:extLst>
              <a:ext uri="{FF2B5EF4-FFF2-40B4-BE49-F238E27FC236}">
                <a16:creationId xmlns:a16="http://schemas.microsoft.com/office/drawing/2014/main" id="{3FEDC178-3452-8699-1E97-F93C5242BB74}"/>
              </a:ext>
            </a:extLst>
          </p:cNvPr>
          <p:cNvGrpSpPr/>
          <p:nvPr/>
        </p:nvGrpSpPr>
        <p:grpSpPr>
          <a:xfrm>
            <a:off x="7778550" y="2363058"/>
            <a:ext cx="2289499" cy="2285343"/>
            <a:chOff x="-2278403" y="2075258"/>
            <a:chExt cx="477573" cy="476706"/>
          </a:xfrm>
        </p:grpSpPr>
        <p:cxnSp>
          <p:nvCxnSpPr>
            <p:cNvPr id="4" name="Straight Arrow Connector 3">
              <a:extLst>
                <a:ext uri="{FF2B5EF4-FFF2-40B4-BE49-F238E27FC236}">
                  <a16:creationId xmlns:a16="http://schemas.microsoft.com/office/drawing/2014/main" id="{DBAFA32F-BCEB-2018-E1BB-6F8B34DA685C}"/>
                </a:ext>
              </a:extLst>
            </p:cNvPr>
            <p:cNvCxnSpPr>
              <a:cxnSpLocks/>
            </p:cNvCxnSpPr>
            <p:nvPr/>
          </p:nvCxnSpPr>
          <p:spPr>
            <a:xfrm flipV="1">
              <a:off x="-2057174" y="2075258"/>
              <a:ext cx="0" cy="476247"/>
            </a:xfrm>
            <a:prstGeom prst="straightConnector1">
              <a:avLst/>
            </a:prstGeom>
            <a:ln w="2032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8022F0F4-A4BD-7532-4BCF-630BD92524EA}"/>
                </a:ext>
              </a:extLst>
            </p:cNvPr>
            <p:cNvSpPr/>
            <p:nvPr/>
          </p:nvSpPr>
          <p:spPr>
            <a:xfrm>
              <a:off x="-2278403" y="2221377"/>
              <a:ext cx="126369" cy="330587"/>
            </a:xfrm>
            <a:custGeom>
              <a:avLst/>
              <a:gdLst>
                <a:gd name="connsiteX0" fmla="*/ 176784 w 176784"/>
                <a:gd name="connsiteY0" fmla="*/ 438912 h 438912"/>
                <a:gd name="connsiteX1" fmla="*/ 176784 w 176784"/>
                <a:gd name="connsiteY1" fmla="*/ 182880 h 438912"/>
                <a:gd name="connsiteX2" fmla="*/ 0 w 176784"/>
                <a:gd name="connsiteY2" fmla="*/ 0 h 438912"/>
              </a:gdLst>
              <a:ahLst/>
              <a:cxnLst>
                <a:cxn ang="0">
                  <a:pos x="connsiteX0" y="connsiteY0"/>
                </a:cxn>
                <a:cxn ang="0">
                  <a:pos x="connsiteX1" y="connsiteY1"/>
                </a:cxn>
                <a:cxn ang="0">
                  <a:pos x="connsiteX2" y="connsiteY2"/>
                </a:cxn>
              </a:cxnLst>
              <a:rect l="l" t="t" r="r" b="b"/>
              <a:pathLst>
                <a:path w="176784" h="438912">
                  <a:moveTo>
                    <a:pt x="176784" y="438912"/>
                  </a:moveTo>
                  <a:lnTo>
                    <a:pt x="176784" y="182880"/>
                  </a:lnTo>
                  <a:lnTo>
                    <a:pt x="0"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6" name="Freeform: Shape 5">
              <a:extLst>
                <a:ext uri="{FF2B5EF4-FFF2-40B4-BE49-F238E27FC236}">
                  <a16:creationId xmlns:a16="http://schemas.microsoft.com/office/drawing/2014/main" id="{FEFA0291-46B4-6EAC-C612-367FC936D161}"/>
                </a:ext>
              </a:extLst>
            </p:cNvPr>
            <p:cNvSpPr/>
            <p:nvPr/>
          </p:nvSpPr>
          <p:spPr>
            <a:xfrm>
              <a:off x="-1970774" y="2230560"/>
              <a:ext cx="169944" cy="316812"/>
            </a:xfrm>
            <a:custGeom>
              <a:avLst/>
              <a:gdLst>
                <a:gd name="connsiteX0" fmla="*/ 0 w 237744"/>
                <a:gd name="connsiteY0" fmla="*/ 420624 h 420624"/>
                <a:gd name="connsiteX1" fmla="*/ 0 w 237744"/>
                <a:gd name="connsiteY1" fmla="*/ 73152 h 420624"/>
                <a:gd name="connsiteX2" fmla="*/ 237744 w 237744"/>
                <a:gd name="connsiteY2" fmla="*/ 0 h 420624"/>
              </a:gdLst>
              <a:ahLst/>
              <a:cxnLst>
                <a:cxn ang="0">
                  <a:pos x="connsiteX0" y="connsiteY0"/>
                </a:cxn>
                <a:cxn ang="0">
                  <a:pos x="connsiteX1" y="connsiteY1"/>
                </a:cxn>
                <a:cxn ang="0">
                  <a:pos x="connsiteX2" y="connsiteY2"/>
                </a:cxn>
              </a:cxnLst>
              <a:rect l="l" t="t" r="r" b="b"/>
              <a:pathLst>
                <a:path w="237744" h="420624">
                  <a:moveTo>
                    <a:pt x="0" y="420624"/>
                  </a:moveTo>
                  <a:lnTo>
                    <a:pt x="0" y="73152"/>
                  </a:lnTo>
                  <a:lnTo>
                    <a:pt x="237744"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2"/>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t>Debate en grupo</a:t>
            </a:r>
            <a:endParaRPr dirty="0"/>
          </a:p>
        </p:txBody>
      </p:sp>
      <p:sp>
        <p:nvSpPr>
          <p:cNvPr id="483" name="Google Shape;483;p12"/>
          <p:cNvSpPr/>
          <p:nvPr/>
        </p:nvSpPr>
        <p:spPr>
          <a:xfrm>
            <a:off x="5936343" y="1389549"/>
            <a:ext cx="5232475" cy="4563291"/>
          </a:xfrm>
          <a:prstGeom prst="rect">
            <a:avLst/>
          </a:prstGeom>
          <a:noFill/>
          <a:ln>
            <a:noFill/>
          </a:ln>
        </p:spPr>
        <p:txBody>
          <a:bodyPr spcFirstLastPara="1" wrap="square" lIns="91425" tIns="45700" rIns="91425" bIns="45700" anchor="ctr" anchorCtr="0">
            <a:noAutofit/>
          </a:bodyPr>
          <a:lstStyle/>
          <a:p>
            <a:pPr algn="ctr"/>
            <a:r>
              <a:rPr lang="es-ES_tradnl" sz="4000" b="1" dirty="0">
                <a:solidFill>
                  <a:schemeClr val="dk1"/>
                </a:solidFill>
                <a:latin typeface="Arial" panose="020B0604020202020204" pitchFamily="34" charset="0"/>
                <a:ea typeface="Arial"/>
                <a:cs typeface="Arial" panose="020B0604020202020204" pitchFamily="34" charset="0"/>
                <a:sym typeface="Arial"/>
              </a:rPr>
              <a:t>En su opinión, ¿por qué es importante hacer seguimiento </a:t>
            </a:r>
            <a:r>
              <a:rPr lang="es-ES_tradnl" sz="4000" b="1" dirty="0">
                <a:solidFill>
                  <a:schemeClr val="dk1"/>
                </a:solidFill>
                <a:latin typeface="Arial" panose="020B0604020202020204" pitchFamily="34" charset="0"/>
                <a:cs typeface="Arial" panose="020B0604020202020204" pitchFamily="34" charset="0"/>
              </a:rPr>
              <a:t>de los casos? </a:t>
            </a:r>
            <a:endParaRPr lang="es-ES_tradnl" sz="4000" b="1" dirty="0">
              <a:solidFill>
                <a:schemeClr val="dk1"/>
              </a:solidFill>
              <a:latin typeface="Arial" panose="020B0604020202020204" pitchFamily="34" charset="0"/>
              <a:ea typeface="Arial"/>
              <a:cs typeface="Arial" panose="020B0604020202020204" pitchFamily="34" charset="0"/>
              <a:sym typeface="Arial"/>
            </a:endParaRPr>
          </a:p>
        </p:txBody>
      </p:sp>
      <p:grpSp>
        <p:nvGrpSpPr>
          <p:cNvPr id="484" name="Google Shape;484;p12"/>
          <p:cNvGrpSpPr/>
          <p:nvPr/>
        </p:nvGrpSpPr>
        <p:grpSpPr>
          <a:xfrm>
            <a:off x="1756312" y="2194390"/>
            <a:ext cx="3415887" cy="2678824"/>
            <a:chOff x="1117683" y="2194390"/>
            <a:chExt cx="3415887" cy="2678824"/>
          </a:xfrm>
          <a:solidFill>
            <a:schemeClr val="accent1"/>
          </a:solidFill>
        </p:grpSpPr>
        <p:sp>
          <p:nvSpPr>
            <p:cNvPr id="485" name="Google Shape;485;p12"/>
            <p:cNvSpPr/>
            <p:nvPr/>
          </p:nvSpPr>
          <p:spPr>
            <a:xfrm>
              <a:off x="1117683" y="2194390"/>
              <a:ext cx="1792248" cy="1200806"/>
            </a:xfrm>
            <a:prstGeom prst="wedgeRoundRectCallout">
              <a:avLst>
                <a:gd name="adj1" fmla="val 19938"/>
                <a:gd name="adj2" fmla="val 69216"/>
                <a:gd name="adj3"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86" name="Google Shape;486;p12"/>
            <p:cNvSpPr/>
            <p:nvPr/>
          </p:nvSpPr>
          <p:spPr>
            <a:xfrm>
              <a:off x="3240911" y="3671195"/>
              <a:ext cx="1292659" cy="866081"/>
            </a:xfrm>
            <a:prstGeom prst="wedgeRoundRectCallout">
              <a:avLst>
                <a:gd name="adj1" fmla="val -20501"/>
                <a:gd name="adj2" fmla="val 64241"/>
                <a:gd name="adj3"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87" name="Google Shape;487;p12"/>
            <p:cNvSpPr/>
            <p:nvPr/>
          </p:nvSpPr>
          <p:spPr>
            <a:xfrm>
              <a:off x="1747778" y="4229639"/>
              <a:ext cx="1097717" cy="643575"/>
            </a:xfrm>
            <a:prstGeom prst="wedgeRoundRectCallout">
              <a:avLst>
                <a:gd name="adj1" fmla="val -20501"/>
                <a:gd name="adj2" fmla="val 84025"/>
                <a:gd name="adj3"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8C508FE-D5FA-7F4E-9CEC-4D7C8A8CE3A0}"/>
              </a:ext>
            </a:extLst>
          </p:cNvPr>
          <p:cNvSpPr txBox="1"/>
          <p:nvPr/>
        </p:nvSpPr>
        <p:spPr>
          <a:xfrm>
            <a:off x="5698480" y="2814258"/>
            <a:ext cx="1625600" cy="1328023"/>
          </a:xfrm>
          <a:prstGeom prst="roundRect">
            <a:avLst/>
          </a:prstGeom>
          <a:solidFill>
            <a:schemeClr val="accent1">
              <a:lumMod val="20000"/>
              <a:lumOff val="80000"/>
            </a:schemeClr>
          </a:solidFill>
          <a:ln>
            <a:noFill/>
          </a:ln>
        </p:spPr>
        <p:txBody>
          <a:bodyPr wrap="square">
            <a:noAutofit/>
          </a:bodyPr>
          <a:lstStyle/>
          <a:p>
            <a:pPr lvl="0" algn="ctr"/>
            <a:r>
              <a:rPr lang="es-ES_tradnl" dirty="0">
                <a:latin typeface="Arial" panose="020B0604020202020204" pitchFamily="34" charset="0"/>
                <a:cs typeface="Arial" panose="020B0604020202020204" pitchFamily="34" charset="0"/>
              </a:rPr>
              <a:t>Identificar si ha habido progresos</a:t>
            </a:r>
          </a:p>
        </p:txBody>
      </p:sp>
      <p:sp>
        <p:nvSpPr>
          <p:cNvPr id="2" name="Title 1">
            <a:extLst>
              <a:ext uri="{FF2B5EF4-FFF2-40B4-BE49-F238E27FC236}">
                <a16:creationId xmlns:a16="http://schemas.microsoft.com/office/drawing/2014/main" id="{BCF167C5-AC45-ABA5-8BD2-7F43D45396B8}"/>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El propósito de hacer seguimiento a un caso</a:t>
            </a:r>
          </a:p>
        </p:txBody>
      </p:sp>
      <p:sp>
        <p:nvSpPr>
          <p:cNvPr id="4" name="TextBox 3">
            <a:extLst>
              <a:ext uri="{FF2B5EF4-FFF2-40B4-BE49-F238E27FC236}">
                <a16:creationId xmlns:a16="http://schemas.microsoft.com/office/drawing/2014/main" id="{3FA036A4-7718-5233-A345-7AAE896D36EE}"/>
              </a:ext>
            </a:extLst>
          </p:cNvPr>
          <p:cNvSpPr txBox="1"/>
          <p:nvPr/>
        </p:nvSpPr>
        <p:spPr>
          <a:xfrm>
            <a:off x="3650343" y="1596125"/>
            <a:ext cx="7416799" cy="755190"/>
          </a:xfrm>
          <a:prstGeom prst="roundRect">
            <a:avLst/>
          </a:prstGeom>
          <a:solidFill>
            <a:schemeClr val="accent1">
              <a:lumMod val="20000"/>
              <a:lumOff val="80000"/>
            </a:schemeClr>
          </a:solidFill>
        </p:spPr>
        <p:txBody>
          <a:bodyPr wrap="square" anchor="ctr">
            <a:noAutofit/>
          </a:bodyPr>
          <a:lstStyle/>
          <a:p>
            <a:pPr lvl="0" algn="ctr"/>
            <a:r>
              <a:rPr lang="es-ES_tradnl" b="1">
                <a:latin typeface="Arial" panose="020B0604020202020204" pitchFamily="34" charset="0"/>
                <a:cs typeface="Arial" panose="020B0604020202020204" pitchFamily="34" charset="0"/>
              </a:rPr>
              <a:t>SEGUIMIENTO</a:t>
            </a:r>
          </a:p>
        </p:txBody>
      </p:sp>
      <p:sp>
        <p:nvSpPr>
          <p:cNvPr id="5" name="TextBox 4">
            <a:extLst>
              <a:ext uri="{FF2B5EF4-FFF2-40B4-BE49-F238E27FC236}">
                <a16:creationId xmlns:a16="http://schemas.microsoft.com/office/drawing/2014/main" id="{64DC6C69-BA24-6B6D-92E7-1A7A1C8EB650}"/>
              </a:ext>
            </a:extLst>
          </p:cNvPr>
          <p:cNvSpPr txBox="1"/>
          <p:nvPr/>
        </p:nvSpPr>
        <p:spPr>
          <a:xfrm>
            <a:off x="3714582" y="2814258"/>
            <a:ext cx="1790126" cy="1328023"/>
          </a:xfrm>
          <a:prstGeom prst="roundRect">
            <a:avLst/>
          </a:prstGeom>
          <a:solidFill>
            <a:schemeClr val="accent1">
              <a:lumMod val="20000"/>
              <a:lumOff val="80000"/>
            </a:schemeClr>
          </a:solidFill>
          <a:ln>
            <a:noFill/>
          </a:ln>
        </p:spPr>
        <p:txBody>
          <a:bodyPr wrap="square">
            <a:noAutofit/>
          </a:bodyPr>
          <a:lstStyle/>
          <a:p>
            <a:pPr lvl="0" algn="ctr"/>
            <a:r>
              <a:rPr lang="es-ES_tradnl">
                <a:latin typeface="Arial" panose="020B0604020202020204" pitchFamily="34" charset="0"/>
                <a:cs typeface="Arial" panose="020B0604020202020204" pitchFamily="34" charset="0"/>
              </a:rPr>
              <a:t>Supervisar la seguridad y el bienestar del menor </a:t>
            </a:r>
          </a:p>
        </p:txBody>
      </p:sp>
      <p:sp>
        <p:nvSpPr>
          <p:cNvPr id="8" name="TextBox 7">
            <a:extLst>
              <a:ext uri="{FF2B5EF4-FFF2-40B4-BE49-F238E27FC236}">
                <a16:creationId xmlns:a16="http://schemas.microsoft.com/office/drawing/2014/main" id="{A2097D3B-EA60-6E4F-4912-8A214F72F60C}"/>
              </a:ext>
            </a:extLst>
          </p:cNvPr>
          <p:cNvSpPr txBox="1"/>
          <p:nvPr/>
        </p:nvSpPr>
        <p:spPr>
          <a:xfrm>
            <a:off x="7582091" y="2814259"/>
            <a:ext cx="1625600" cy="1328023"/>
          </a:xfrm>
          <a:prstGeom prst="roundRect">
            <a:avLst/>
          </a:prstGeom>
          <a:solidFill>
            <a:schemeClr val="accent1">
              <a:lumMod val="20000"/>
              <a:lumOff val="80000"/>
            </a:schemeClr>
          </a:solidFill>
          <a:ln>
            <a:noFill/>
          </a:ln>
        </p:spPr>
        <p:txBody>
          <a:bodyPr wrap="square">
            <a:noAutofit/>
          </a:bodyPr>
          <a:lstStyle/>
          <a:p>
            <a:pPr lvl="0" algn="ctr"/>
            <a:r>
              <a:rPr lang="es-ES_tradnl">
                <a:latin typeface="Arial" panose="020B0604020202020204" pitchFamily="34" charset="0"/>
                <a:cs typeface="Arial" panose="020B0604020202020204" pitchFamily="34" charset="0"/>
              </a:rPr>
              <a:t>Evaluar los cambios</a:t>
            </a:r>
          </a:p>
        </p:txBody>
      </p:sp>
      <p:sp>
        <p:nvSpPr>
          <p:cNvPr id="9" name="TextBox 8">
            <a:extLst>
              <a:ext uri="{FF2B5EF4-FFF2-40B4-BE49-F238E27FC236}">
                <a16:creationId xmlns:a16="http://schemas.microsoft.com/office/drawing/2014/main" id="{0E556DF7-0EC6-49F4-62F0-7973798378C7}"/>
              </a:ext>
            </a:extLst>
          </p:cNvPr>
          <p:cNvSpPr txBox="1"/>
          <p:nvPr/>
        </p:nvSpPr>
        <p:spPr>
          <a:xfrm>
            <a:off x="9465703" y="2814259"/>
            <a:ext cx="1625600" cy="1328022"/>
          </a:xfrm>
          <a:prstGeom prst="roundRect">
            <a:avLst/>
          </a:prstGeom>
          <a:solidFill>
            <a:schemeClr val="accent1">
              <a:lumMod val="20000"/>
              <a:lumOff val="80000"/>
            </a:schemeClr>
          </a:solidFill>
          <a:ln>
            <a:noFill/>
          </a:ln>
        </p:spPr>
        <p:txBody>
          <a:bodyPr wrap="square">
            <a:noAutofit/>
          </a:bodyPr>
          <a:lstStyle/>
          <a:p>
            <a:pPr lvl="0" algn="ctr"/>
            <a:r>
              <a:rPr lang="es-ES_tradnl" dirty="0">
                <a:latin typeface="Arial" panose="020B0604020202020204" pitchFamily="34" charset="0"/>
                <a:cs typeface="Arial" panose="020B0604020202020204" pitchFamily="34" charset="0"/>
              </a:rPr>
              <a:t>Mantener o fortalecer las relaciones</a:t>
            </a:r>
            <a:endParaRPr lang="es-ES_tradnl" b="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130A1D3-5A68-495D-5CB3-F71A1D07AE8A}"/>
              </a:ext>
            </a:extLst>
          </p:cNvPr>
          <p:cNvSpPr txBox="1"/>
          <p:nvPr/>
        </p:nvSpPr>
        <p:spPr>
          <a:xfrm>
            <a:off x="4806759" y="4516170"/>
            <a:ext cx="1519131" cy="1328023"/>
          </a:xfrm>
          <a:prstGeom prst="roundRect">
            <a:avLst/>
          </a:prstGeom>
          <a:solidFill>
            <a:schemeClr val="accent1">
              <a:lumMod val="20000"/>
              <a:lumOff val="80000"/>
            </a:schemeClr>
          </a:solidFill>
        </p:spPr>
        <p:txBody>
          <a:bodyPr wrap="square">
            <a:spAutoFit/>
          </a:bodyPr>
          <a:lstStyle/>
          <a:p>
            <a:pPr lvl="0" algn="ctr"/>
            <a:r>
              <a:rPr lang="es-ES_tradnl" dirty="0">
                <a:latin typeface="Arial" panose="020B0604020202020204" pitchFamily="34" charset="0"/>
                <a:cs typeface="Arial" panose="020B0604020202020204" pitchFamily="34" charset="0"/>
              </a:rPr>
              <a:t>Coordinar y revisar la prestación de servicios</a:t>
            </a:r>
          </a:p>
        </p:txBody>
      </p:sp>
      <p:sp>
        <p:nvSpPr>
          <p:cNvPr id="11" name="TextBox 10">
            <a:extLst>
              <a:ext uri="{FF2B5EF4-FFF2-40B4-BE49-F238E27FC236}">
                <a16:creationId xmlns:a16="http://schemas.microsoft.com/office/drawing/2014/main" id="{1806FDFE-14DA-0DD5-D1EE-01AC8C3BB266}"/>
              </a:ext>
            </a:extLst>
          </p:cNvPr>
          <p:cNvSpPr txBox="1"/>
          <p:nvPr/>
        </p:nvSpPr>
        <p:spPr>
          <a:xfrm>
            <a:off x="6548377" y="4516170"/>
            <a:ext cx="2210475" cy="1328023"/>
          </a:xfrm>
          <a:prstGeom prst="roundRect">
            <a:avLst/>
          </a:prstGeom>
          <a:solidFill>
            <a:schemeClr val="accent1">
              <a:lumMod val="20000"/>
              <a:lumOff val="80000"/>
            </a:schemeClr>
          </a:solidFill>
        </p:spPr>
        <p:txBody>
          <a:bodyPr wrap="square">
            <a:spAutoFit/>
          </a:bodyPr>
          <a:lstStyle/>
          <a:p>
            <a:pPr lvl="0" algn="ctr"/>
            <a:r>
              <a:rPr lang="es-ES_tradnl">
                <a:latin typeface="Arial" panose="020B0604020202020204" pitchFamily="34" charset="0"/>
                <a:cs typeface="Arial" panose="020B0604020202020204" pitchFamily="34" charset="0"/>
              </a:rPr>
              <a:t>Establecer si se están atendiendo las necesidades del menor</a:t>
            </a:r>
          </a:p>
        </p:txBody>
      </p:sp>
      <p:grpSp>
        <p:nvGrpSpPr>
          <p:cNvPr id="12" name="Group 11">
            <a:extLst>
              <a:ext uri="{FF2B5EF4-FFF2-40B4-BE49-F238E27FC236}">
                <a16:creationId xmlns:a16="http://schemas.microsoft.com/office/drawing/2014/main" id="{76B44C7A-5DB2-4B14-F5BB-E22285270A38}"/>
              </a:ext>
            </a:extLst>
          </p:cNvPr>
          <p:cNvGrpSpPr/>
          <p:nvPr/>
        </p:nvGrpSpPr>
        <p:grpSpPr>
          <a:xfrm>
            <a:off x="1057170" y="2077319"/>
            <a:ext cx="1856330" cy="3311490"/>
            <a:chOff x="5102983" y="1330093"/>
            <a:chExt cx="611190" cy="1090296"/>
          </a:xfrm>
          <a:solidFill>
            <a:schemeClr val="accent1"/>
          </a:solidFill>
        </p:grpSpPr>
        <p:grpSp>
          <p:nvGrpSpPr>
            <p:cNvPr id="13" name="Group 12">
              <a:extLst>
                <a:ext uri="{FF2B5EF4-FFF2-40B4-BE49-F238E27FC236}">
                  <a16:creationId xmlns:a16="http://schemas.microsoft.com/office/drawing/2014/main" id="{EB676F85-B836-AD99-71AF-C8740D0138D6}"/>
                </a:ext>
              </a:extLst>
            </p:cNvPr>
            <p:cNvGrpSpPr/>
            <p:nvPr/>
          </p:nvGrpSpPr>
          <p:grpSpPr>
            <a:xfrm>
              <a:off x="5157952" y="1808115"/>
              <a:ext cx="241654" cy="277569"/>
              <a:chOff x="2968390" y="1782471"/>
              <a:chExt cx="241654" cy="277569"/>
            </a:xfrm>
            <a:grpFill/>
          </p:grpSpPr>
          <p:sp>
            <p:nvSpPr>
              <p:cNvPr id="21" name="Round Same Side Corner Rectangle 25">
                <a:extLst>
                  <a:ext uri="{FF2B5EF4-FFF2-40B4-BE49-F238E27FC236}">
                    <a16:creationId xmlns:a16="http://schemas.microsoft.com/office/drawing/2014/main" id="{22ACA211-0244-C645-F5EA-162D514A48AE}"/>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Round Same Side Corner Rectangle 26">
                <a:extLst>
                  <a:ext uri="{FF2B5EF4-FFF2-40B4-BE49-F238E27FC236}">
                    <a16:creationId xmlns:a16="http://schemas.microsoft.com/office/drawing/2014/main" id="{D698FC97-E2BF-5A8E-0525-4294D260CB07}"/>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4" name="Rectangle 13">
              <a:extLst>
                <a:ext uri="{FF2B5EF4-FFF2-40B4-BE49-F238E27FC236}">
                  <a16:creationId xmlns:a16="http://schemas.microsoft.com/office/drawing/2014/main" id="{92E36EEC-25D1-B14D-E9A0-A6DA6FA418F2}"/>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Round Same Side Corner Rectangle 26">
              <a:extLst>
                <a:ext uri="{FF2B5EF4-FFF2-40B4-BE49-F238E27FC236}">
                  <a16:creationId xmlns:a16="http://schemas.microsoft.com/office/drawing/2014/main" id="{C267B3D1-604F-78B6-6ADE-0B5AC44EE0DB}"/>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cxnSp>
          <p:nvCxnSpPr>
            <p:cNvPr id="16" name="Straight Arrow Connector 15">
              <a:extLst>
                <a:ext uri="{FF2B5EF4-FFF2-40B4-BE49-F238E27FC236}">
                  <a16:creationId xmlns:a16="http://schemas.microsoft.com/office/drawing/2014/main" id="{D1DE719D-FEDA-B055-5283-BA7F8773F4F5}"/>
                </a:ext>
              </a:extLst>
            </p:cNvPr>
            <p:cNvCxnSpPr>
              <a:cxnSpLocks/>
            </p:cNvCxnSpPr>
            <p:nvPr/>
          </p:nvCxnSpPr>
          <p:spPr>
            <a:xfrm flipH="1">
              <a:off x="5175388" y="1694718"/>
              <a:ext cx="74812" cy="109302"/>
            </a:xfrm>
            <a:prstGeom prst="straightConnector1">
              <a:avLst/>
            </a:prstGeom>
            <a:grpFill/>
            <a:ln w="28575">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DE88E4CC-BD7A-1B09-D308-4CE8E14EB0EC}"/>
                </a:ext>
              </a:extLst>
            </p:cNvPr>
            <p:cNvGrpSpPr/>
            <p:nvPr/>
          </p:nvGrpSpPr>
          <p:grpSpPr>
            <a:xfrm>
              <a:off x="5274909" y="1330093"/>
              <a:ext cx="439264" cy="1090296"/>
              <a:chOff x="4152776" y="1302447"/>
              <a:chExt cx="365595" cy="907443"/>
            </a:xfrm>
            <a:grpFill/>
          </p:grpSpPr>
          <p:sp>
            <p:nvSpPr>
              <p:cNvPr id="18" name="Flowchart: Manual Operation 17">
                <a:extLst>
                  <a:ext uri="{FF2B5EF4-FFF2-40B4-BE49-F238E27FC236}">
                    <a16:creationId xmlns:a16="http://schemas.microsoft.com/office/drawing/2014/main" id="{C5936D96-1E73-E842-D2CA-D69F0127EECA}"/>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Round Same Side Corner Rectangle 23">
                <a:extLst>
                  <a:ext uri="{FF2B5EF4-FFF2-40B4-BE49-F238E27FC236}">
                    <a16:creationId xmlns:a16="http://schemas.microsoft.com/office/drawing/2014/main" id="{E1D4CF4C-5A91-EF3D-2F8B-8EFD9247E568}"/>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Oval 19">
                <a:extLst>
                  <a:ext uri="{FF2B5EF4-FFF2-40B4-BE49-F238E27FC236}">
                    <a16:creationId xmlns:a16="http://schemas.microsoft.com/office/drawing/2014/main" id="{273187A9-BD56-EDED-487C-BDD68D3FB419}"/>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38" name="Arrow: Down 37">
            <a:extLst>
              <a:ext uri="{FF2B5EF4-FFF2-40B4-BE49-F238E27FC236}">
                <a16:creationId xmlns:a16="http://schemas.microsoft.com/office/drawing/2014/main" id="{86F91B4E-6803-9AD5-4559-881803C19027}"/>
              </a:ext>
            </a:extLst>
          </p:cNvPr>
          <p:cNvSpPr/>
          <p:nvPr/>
        </p:nvSpPr>
        <p:spPr>
          <a:xfrm>
            <a:off x="4448579"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9" name="Arrow: Down 38">
            <a:extLst>
              <a:ext uri="{FF2B5EF4-FFF2-40B4-BE49-F238E27FC236}">
                <a16:creationId xmlns:a16="http://schemas.microsoft.com/office/drawing/2014/main" id="{EEC4C636-586D-BA45-71D2-A6B978271870}"/>
              </a:ext>
            </a:extLst>
          </p:cNvPr>
          <p:cNvSpPr/>
          <p:nvPr/>
        </p:nvSpPr>
        <p:spPr>
          <a:xfrm>
            <a:off x="6369287"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0" name="Arrow: Down 39">
            <a:extLst>
              <a:ext uri="{FF2B5EF4-FFF2-40B4-BE49-F238E27FC236}">
                <a16:creationId xmlns:a16="http://schemas.microsoft.com/office/drawing/2014/main" id="{3B71FE66-B100-027C-434F-03BFE9F1BE1E}"/>
              </a:ext>
            </a:extLst>
          </p:cNvPr>
          <p:cNvSpPr/>
          <p:nvPr/>
        </p:nvSpPr>
        <p:spPr>
          <a:xfrm>
            <a:off x="8231939"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Arrow: Down 40">
            <a:extLst>
              <a:ext uri="{FF2B5EF4-FFF2-40B4-BE49-F238E27FC236}">
                <a16:creationId xmlns:a16="http://schemas.microsoft.com/office/drawing/2014/main" id="{8F3ABC68-E6CB-2C94-A6B5-28090BACBEB4}"/>
              </a:ext>
            </a:extLst>
          </p:cNvPr>
          <p:cNvSpPr/>
          <p:nvPr/>
        </p:nvSpPr>
        <p:spPr>
          <a:xfrm>
            <a:off x="10079484"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Arrow: Down 42">
            <a:extLst>
              <a:ext uri="{FF2B5EF4-FFF2-40B4-BE49-F238E27FC236}">
                <a16:creationId xmlns:a16="http://schemas.microsoft.com/office/drawing/2014/main" id="{59B4A997-974B-D2B5-3EC8-C85246114343}"/>
              </a:ext>
            </a:extLst>
          </p:cNvPr>
          <p:cNvSpPr/>
          <p:nvPr/>
        </p:nvSpPr>
        <p:spPr>
          <a:xfrm>
            <a:off x="5732186" y="3984095"/>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Arrow: Down 43">
            <a:extLst>
              <a:ext uri="{FF2B5EF4-FFF2-40B4-BE49-F238E27FC236}">
                <a16:creationId xmlns:a16="http://schemas.microsoft.com/office/drawing/2014/main" id="{9C366DCE-412C-F35F-4A70-E85E12325C6E}"/>
              </a:ext>
            </a:extLst>
          </p:cNvPr>
          <p:cNvSpPr/>
          <p:nvPr/>
        </p:nvSpPr>
        <p:spPr>
          <a:xfrm>
            <a:off x="6910983" y="3984095"/>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32419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Definición de “bienestar”</a:t>
            </a:r>
          </a:p>
        </p:txBody>
      </p:sp>
      <p:sp>
        <p:nvSpPr>
          <p:cNvPr id="3" name="TextBox 2">
            <a:extLst>
              <a:ext uri="{FF2B5EF4-FFF2-40B4-BE49-F238E27FC236}">
                <a16:creationId xmlns:a16="http://schemas.microsoft.com/office/drawing/2014/main" id="{E3A9DA4E-E1F6-9CF8-129E-18807698594C}"/>
              </a:ext>
            </a:extLst>
          </p:cNvPr>
          <p:cNvSpPr txBox="1"/>
          <p:nvPr/>
        </p:nvSpPr>
        <p:spPr>
          <a:xfrm>
            <a:off x="4591728" y="5409530"/>
            <a:ext cx="6582451" cy="523220"/>
          </a:xfrm>
          <a:prstGeom prst="rect">
            <a:avLst/>
          </a:prstGeom>
          <a:noFill/>
        </p:spPr>
        <p:txBody>
          <a:bodyPr wrap="square">
            <a:spAutoFit/>
          </a:bodyPr>
          <a:lstStyle/>
          <a:p>
            <a:r>
              <a:rPr lang="es-ES_tradnl" sz="1400" i="1" dirty="0">
                <a:solidFill>
                  <a:schemeClr val="accent2">
                    <a:lumMod val="50000"/>
                  </a:schemeClr>
                </a:solidFill>
                <a:latin typeface="Arial" panose="020B0604020202020204" pitchFamily="34" charset="0"/>
                <a:ea typeface="Calibri" panose="020F0502020204030204" pitchFamily="34" charset="0"/>
                <a:cs typeface="Arial" panose="020B0604020202020204" pitchFamily="34" charset="0"/>
              </a:rPr>
              <a:t>Fuente: Alianza para la protección de la Infancia en la acción humanitaria (2021). Cómo definir y medir el bienestar infantil en la ayuda humanitaria.</a:t>
            </a:r>
          </a:p>
        </p:txBody>
      </p:sp>
      <p:sp>
        <p:nvSpPr>
          <p:cNvPr id="4" name="Rectangle: Rounded Corners 3">
            <a:extLst>
              <a:ext uri="{FF2B5EF4-FFF2-40B4-BE49-F238E27FC236}">
                <a16:creationId xmlns:a16="http://schemas.microsoft.com/office/drawing/2014/main" id="{FBC8CD9D-425C-466B-6C22-8D8EA108180E}"/>
              </a:ext>
            </a:extLst>
          </p:cNvPr>
          <p:cNvSpPr/>
          <p:nvPr/>
        </p:nvSpPr>
        <p:spPr>
          <a:xfrm>
            <a:off x="3924363" y="1657277"/>
            <a:ext cx="7236215" cy="110058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a:r>
              <a:rPr lang="es-ES_tradnl" sz="1600" b="1" dirty="0">
                <a:solidFill>
                  <a:schemeClr val="tx1"/>
                </a:solidFill>
                <a:latin typeface="Arial" panose="020B0604020202020204" pitchFamily="34" charset="0"/>
                <a:ea typeface="Calibri" panose="020F0502020204030204" pitchFamily="34" charset="0"/>
                <a:cs typeface="Arial" panose="020B0604020202020204" pitchFamily="34" charset="0"/>
              </a:rPr>
              <a:t>El bienestar infantil hace referencia a un estado dinámico, subjetivo y objetivo que comprende la salud física, cognitiva, emocional, espiritual y social del menor, que fomenta el adecuado desarrollo del menor mediante:</a:t>
            </a:r>
          </a:p>
        </p:txBody>
      </p:sp>
      <p:sp>
        <p:nvSpPr>
          <p:cNvPr id="7" name="TextBox 6">
            <a:extLst>
              <a:ext uri="{FF2B5EF4-FFF2-40B4-BE49-F238E27FC236}">
                <a16:creationId xmlns:a16="http://schemas.microsoft.com/office/drawing/2014/main" id="{6CEE8E90-ABE5-D5AF-0BAB-387BFF589C72}"/>
              </a:ext>
            </a:extLst>
          </p:cNvPr>
          <p:cNvSpPr txBox="1"/>
          <p:nvPr/>
        </p:nvSpPr>
        <p:spPr>
          <a:xfrm>
            <a:off x="4591728" y="2912953"/>
            <a:ext cx="6762072" cy="2554545"/>
          </a:xfrm>
          <a:prstGeom prst="rect">
            <a:avLst/>
          </a:prstGeom>
          <a:noFill/>
        </p:spPr>
        <p:txBody>
          <a:bodyPr wrap="square">
            <a:spAutoFit/>
          </a:bodyPr>
          <a:lstStyle/>
          <a:p>
            <a:pPr marL="457200" indent="-457200">
              <a:buFont typeface="Arial" panose="020B0604020202020204" pitchFamily="34" charset="0"/>
              <a:buChar char="•"/>
            </a:pPr>
            <a:r>
              <a:rPr lang="es-ES_tradnl" sz="1600">
                <a:latin typeface="Arial" panose="020B0604020202020204" pitchFamily="34" charset="0"/>
                <a:ea typeface="Calibri" panose="020F0502020204030204" pitchFamily="34" charset="0"/>
                <a:cs typeface="Arial" panose="020B0604020202020204" pitchFamily="34" charset="0"/>
              </a:rPr>
              <a:t>La protección frente al maltrato, el abandono, la explotación y la violencia;</a:t>
            </a:r>
          </a:p>
          <a:p>
            <a:pPr marL="457200" indent="-457200">
              <a:buFont typeface="Arial" panose="020B0604020202020204" pitchFamily="34" charset="0"/>
              <a:buChar char="•"/>
            </a:pPr>
            <a:r>
              <a:rPr lang="es-ES_tradnl" sz="1600">
                <a:latin typeface="Arial" panose="020B0604020202020204" pitchFamily="34" charset="0"/>
                <a:ea typeface="Calibri" panose="020F0502020204030204" pitchFamily="34" charset="0"/>
                <a:cs typeface="Arial" panose="020B0604020202020204" pitchFamily="34" charset="0"/>
              </a:rPr>
              <a:t>El cumplimiento de necesidades básicas que le permitan sobrevivir y desarrollarse plenamente;</a:t>
            </a:r>
          </a:p>
          <a:p>
            <a:pPr marL="457200" indent="-457200">
              <a:buFont typeface="Arial" panose="020B0604020202020204" pitchFamily="34" charset="0"/>
              <a:buChar char="•"/>
            </a:pPr>
            <a:r>
              <a:rPr lang="es-ES_tradnl" sz="1600">
                <a:latin typeface="Arial" panose="020B0604020202020204" pitchFamily="34" charset="0"/>
                <a:ea typeface="Calibri" panose="020F0502020204030204" pitchFamily="34" charset="0"/>
                <a:cs typeface="Arial" panose="020B0604020202020204" pitchFamily="34" charset="0"/>
              </a:rPr>
              <a:t>El contacto y los cuidados proporcionados por cuidadores constantes y receptivos;</a:t>
            </a:r>
          </a:p>
          <a:p>
            <a:pPr marL="457200" indent="-457200">
              <a:buFont typeface="Arial" panose="020B0604020202020204" pitchFamily="34" charset="0"/>
              <a:buChar char="•"/>
            </a:pPr>
            <a:r>
              <a:rPr lang="es-ES_tradnl" sz="1600">
                <a:latin typeface="Arial" panose="020B0604020202020204" pitchFamily="34" charset="0"/>
                <a:ea typeface="Calibri" panose="020F0502020204030204" pitchFamily="34" charset="0"/>
                <a:cs typeface="Arial" panose="020B0604020202020204" pitchFamily="34" charset="0"/>
              </a:rPr>
              <a:t>Las relaciones de apoyo con familiares, compañeros/as, profesores/as, miembros de la comunidad y la sociedad en general.</a:t>
            </a:r>
          </a:p>
          <a:p>
            <a:pPr marL="457200" indent="-457200">
              <a:buFont typeface="Arial" panose="020B0604020202020204" pitchFamily="34" charset="0"/>
              <a:buChar char="•"/>
            </a:pPr>
            <a:r>
              <a:rPr lang="es-ES_tradnl" sz="1600">
                <a:latin typeface="Arial" panose="020B0604020202020204" pitchFamily="34" charset="0"/>
                <a:ea typeface="Calibri" panose="020F0502020204030204" pitchFamily="34" charset="0"/>
                <a:cs typeface="Arial" panose="020B0604020202020204" pitchFamily="34" charset="0"/>
              </a:rPr>
              <a:t>Oportunidades que promuevan su autonomía en función de la evolución de sus facultades.</a:t>
            </a:r>
          </a:p>
        </p:txBody>
      </p:sp>
      <p:pic>
        <p:nvPicPr>
          <p:cNvPr id="11" name="Picture 10">
            <a:extLst>
              <a:ext uri="{FF2B5EF4-FFF2-40B4-BE49-F238E27FC236}">
                <a16:creationId xmlns:a16="http://schemas.microsoft.com/office/drawing/2014/main" id="{F04845FD-140C-DB0E-F63B-496A522C69D7}"/>
              </a:ext>
            </a:extLst>
          </p:cNvPr>
          <p:cNvPicPr>
            <a:picLocks noChangeAspect="1"/>
          </p:cNvPicPr>
          <p:nvPr/>
        </p:nvPicPr>
        <p:blipFill>
          <a:blip r:embed="rId3"/>
          <a:stretch>
            <a:fillRect/>
          </a:stretch>
        </p:blipFill>
        <p:spPr>
          <a:xfrm>
            <a:off x="968828" y="1434743"/>
            <a:ext cx="3199077" cy="4498007"/>
          </a:xfrm>
          <a:prstGeom prst="rect">
            <a:avLst/>
          </a:prstGeom>
          <a:ln>
            <a:solidFill>
              <a:schemeClr val="accent1"/>
            </a:solidFill>
          </a:ln>
        </p:spPr>
      </p:pic>
    </p:spTree>
    <p:extLst>
      <p:ext uri="{BB962C8B-B14F-4D97-AF65-F5344CB8AC3E}">
        <p14:creationId xmlns:p14="http://schemas.microsoft.com/office/powerpoint/2010/main" val="2077005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5F611-3E53-3CCA-BB17-A9FF834C79F5}"/>
              </a:ext>
            </a:extLst>
          </p:cNvPr>
          <p:cNvSpPr>
            <a:spLocks noGrp="1"/>
          </p:cNvSpPr>
          <p:nvPr>
            <p:ph type="title"/>
          </p:nvPr>
        </p:nvSpPr>
        <p:spPr/>
        <p:txBody>
          <a:bodyPr/>
          <a:lstStyle/>
          <a:p>
            <a:r>
              <a:rPr lang="es-ES_tradnl" dirty="0">
                <a:latin typeface="Arial" panose="020B0604020202020204" pitchFamily="34" charset="0"/>
                <a:cs typeface="Arial" panose="020B0604020202020204" pitchFamily="34" charset="0"/>
              </a:rPr>
              <a:t>Monitorear el bienestar del menor</a:t>
            </a:r>
          </a:p>
        </p:txBody>
      </p:sp>
      <p:grpSp>
        <p:nvGrpSpPr>
          <p:cNvPr id="4" name="Google Shape;604;p20">
            <a:extLst>
              <a:ext uri="{FF2B5EF4-FFF2-40B4-BE49-F238E27FC236}">
                <a16:creationId xmlns:a16="http://schemas.microsoft.com/office/drawing/2014/main" id="{BBE6C72A-7370-FD77-05E1-DD6AF4DFB60B}"/>
              </a:ext>
            </a:extLst>
          </p:cNvPr>
          <p:cNvGrpSpPr/>
          <p:nvPr/>
        </p:nvGrpSpPr>
        <p:grpSpPr>
          <a:xfrm>
            <a:off x="4360315" y="1542887"/>
            <a:ext cx="2682723" cy="4686777"/>
            <a:chOff x="7729092" y="2226754"/>
            <a:chExt cx="2185223" cy="3730164"/>
          </a:xfrm>
          <a:solidFill>
            <a:schemeClr val="accent1">
              <a:lumMod val="20000"/>
              <a:lumOff val="80000"/>
            </a:schemeClr>
          </a:solidFill>
        </p:grpSpPr>
        <p:sp>
          <p:nvSpPr>
            <p:cNvPr id="5" name="Google Shape;605;p20">
              <a:extLst>
                <a:ext uri="{FF2B5EF4-FFF2-40B4-BE49-F238E27FC236}">
                  <a16:creationId xmlns:a16="http://schemas.microsoft.com/office/drawing/2014/main" id="{A1E7FA73-8F0C-2C81-D9D9-597C53362B47}"/>
                </a:ext>
              </a:extLst>
            </p:cNvPr>
            <p:cNvSpPr/>
            <p:nvPr/>
          </p:nvSpPr>
          <p:spPr>
            <a:xfrm>
              <a:off x="8212525" y="3545356"/>
              <a:ext cx="1224623" cy="2411562"/>
            </a:xfrm>
            <a:prstGeom prst="round2SameRect">
              <a:avLst>
                <a:gd name="adj1" fmla="val 41871"/>
                <a:gd name="adj2" fmla="val 0"/>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606;p20">
              <a:extLst>
                <a:ext uri="{FF2B5EF4-FFF2-40B4-BE49-F238E27FC236}">
                  <a16:creationId xmlns:a16="http://schemas.microsoft.com/office/drawing/2014/main" id="{859A2B20-3159-9479-01C8-5ADFA578AF62}"/>
                </a:ext>
              </a:extLst>
            </p:cNvPr>
            <p:cNvSpPr/>
            <p:nvPr/>
          </p:nvSpPr>
          <p:spPr>
            <a:xfrm>
              <a:off x="8212539" y="2226754"/>
              <a:ext cx="1238543" cy="1238543"/>
            </a:xfrm>
            <a:prstGeom prst="ellipse">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607;p20">
              <a:extLst>
                <a:ext uri="{FF2B5EF4-FFF2-40B4-BE49-F238E27FC236}">
                  <a16:creationId xmlns:a16="http://schemas.microsoft.com/office/drawing/2014/main" id="{229B9307-0172-72B9-E062-DDB2EDE43976}"/>
                </a:ext>
              </a:extLst>
            </p:cNvPr>
            <p:cNvGrpSpPr/>
            <p:nvPr/>
          </p:nvGrpSpPr>
          <p:grpSpPr>
            <a:xfrm rot="507905">
              <a:off x="7839580" y="3799168"/>
              <a:ext cx="669658" cy="1550686"/>
              <a:chOff x="7916671" y="3912471"/>
              <a:chExt cx="669658" cy="1550686"/>
            </a:xfrm>
            <a:grpFill/>
          </p:grpSpPr>
          <p:sp>
            <p:nvSpPr>
              <p:cNvPr id="11" name="Google Shape;608;p20">
                <a:extLst>
                  <a:ext uri="{FF2B5EF4-FFF2-40B4-BE49-F238E27FC236}">
                    <a16:creationId xmlns:a16="http://schemas.microsoft.com/office/drawing/2014/main" id="{8AA6F167-DB90-64E0-8BC1-A70FC7ED1FBF}"/>
                  </a:ext>
                </a:extLst>
              </p:cNvPr>
              <p:cNvSpPr/>
              <p:nvPr/>
            </p:nvSpPr>
            <p:spPr>
              <a:xfrm rot="-10029813">
                <a:off x="8118418" y="3937945"/>
                <a:ext cx="351575" cy="1086828"/>
              </a:xfrm>
              <a:prstGeom prst="round2SameRect">
                <a:avLst>
                  <a:gd name="adj1" fmla="val 49300"/>
                  <a:gd name="adj2" fmla="val 0"/>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12" name="Google Shape;609;p20">
                <a:extLst>
                  <a:ext uri="{FF2B5EF4-FFF2-40B4-BE49-F238E27FC236}">
                    <a16:creationId xmlns:a16="http://schemas.microsoft.com/office/drawing/2014/main" id="{6F70FEFC-B997-3D76-B5EC-C0D57974C4D6}"/>
                  </a:ext>
                </a:extLst>
              </p:cNvPr>
              <p:cNvSpPr/>
              <p:nvPr/>
            </p:nvSpPr>
            <p:spPr>
              <a:xfrm>
                <a:off x="7916671" y="5050247"/>
                <a:ext cx="412910" cy="412910"/>
              </a:xfrm>
              <a:prstGeom prst="ellipse">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8" name="Google Shape;610;p20">
              <a:extLst>
                <a:ext uri="{FF2B5EF4-FFF2-40B4-BE49-F238E27FC236}">
                  <a16:creationId xmlns:a16="http://schemas.microsoft.com/office/drawing/2014/main" id="{655F3695-FB9A-2FAE-737E-4E0EF2D6034C}"/>
                </a:ext>
              </a:extLst>
            </p:cNvPr>
            <p:cNvGrpSpPr/>
            <p:nvPr/>
          </p:nvGrpSpPr>
          <p:grpSpPr>
            <a:xfrm rot="-494171" flipH="1">
              <a:off x="9124058" y="3789398"/>
              <a:ext cx="682707" cy="1550686"/>
              <a:chOff x="7916671" y="3912471"/>
              <a:chExt cx="669658" cy="1550686"/>
            </a:xfrm>
            <a:grpFill/>
          </p:grpSpPr>
          <p:sp>
            <p:nvSpPr>
              <p:cNvPr id="9" name="Google Shape;611;p20">
                <a:extLst>
                  <a:ext uri="{FF2B5EF4-FFF2-40B4-BE49-F238E27FC236}">
                    <a16:creationId xmlns:a16="http://schemas.microsoft.com/office/drawing/2014/main" id="{DC644D8D-57CA-053E-023B-3BD0B542F254}"/>
                  </a:ext>
                </a:extLst>
              </p:cNvPr>
              <p:cNvSpPr/>
              <p:nvPr/>
            </p:nvSpPr>
            <p:spPr>
              <a:xfrm rot="-10029813">
                <a:off x="8118418" y="3937945"/>
                <a:ext cx="351575" cy="1086828"/>
              </a:xfrm>
              <a:prstGeom prst="round2SameRect">
                <a:avLst>
                  <a:gd name="adj1" fmla="val 49300"/>
                  <a:gd name="adj2" fmla="val 0"/>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10" name="Google Shape;612;p20">
                <a:extLst>
                  <a:ext uri="{FF2B5EF4-FFF2-40B4-BE49-F238E27FC236}">
                    <a16:creationId xmlns:a16="http://schemas.microsoft.com/office/drawing/2014/main" id="{D1598C14-2EF8-A7EF-1031-92DE530F13C9}"/>
                  </a:ext>
                </a:extLst>
              </p:cNvPr>
              <p:cNvSpPr/>
              <p:nvPr/>
            </p:nvSpPr>
            <p:spPr>
              <a:xfrm>
                <a:off x="7916671" y="5050247"/>
                <a:ext cx="412910" cy="412910"/>
              </a:xfrm>
              <a:prstGeom prst="ellipse">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grpSp>
        <p:nvGrpSpPr>
          <p:cNvPr id="3" name="Group 2">
            <a:extLst>
              <a:ext uri="{FF2B5EF4-FFF2-40B4-BE49-F238E27FC236}">
                <a16:creationId xmlns:a16="http://schemas.microsoft.com/office/drawing/2014/main" id="{062EBB26-94FF-8A09-197D-57266FC02CEE}"/>
              </a:ext>
            </a:extLst>
          </p:cNvPr>
          <p:cNvGrpSpPr/>
          <p:nvPr/>
        </p:nvGrpSpPr>
        <p:grpSpPr>
          <a:xfrm>
            <a:off x="10228983" y="337468"/>
            <a:ext cx="1587872" cy="1368854"/>
            <a:chOff x="10228983" y="337468"/>
            <a:chExt cx="1587872" cy="1368854"/>
          </a:xfrm>
        </p:grpSpPr>
        <p:sp>
          <p:nvSpPr>
            <p:cNvPr id="28" name="Hexagon 27">
              <a:extLst>
                <a:ext uri="{FF2B5EF4-FFF2-40B4-BE49-F238E27FC236}">
                  <a16:creationId xmlns:a16="http://schemas.microsoft.com/office/drawing/2014/main" id="{DD01A0A3-53CD-034A-DDFC-2DF7A136227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32" name="Group 31">
              <a:extLst>
                <a:ext uri="{FF2B5EF4-FFF2-40B4-BE49-F238E27FC236}">
                  <a16:creationId xmlns:a16="http://schemas.microsoft.com/office/drawing/2014/main" id="{E3901F1B-7E01-CB11-5DB8-75BA8498B14F}"/>
                </a:ext>
              </a:extLst>
            </p:cNvPr>
            <p:cNvGrpSpPr/>
            <p:nvPr/>
          </p:nvGrpSpPr>
          <p:grpSpPr>
            <a:xfrm>
              <a:off x="10621771" y="762700"/>
              <a:ext cx="562136" cy="634675"/>
              <a:chOff x="760175" y="830142"/>
              <a:chExt cx="867619" cy="979579"/>
            </a:xfrm>
          </p:grpSpPr>
          <p:sp>
            <p:nvSpPr>
              <p:cNvPr id="36" name="Rectangle 35">
                <a:extLst>
                  <a:ext uri="{FF2B5EF4-FFF2-40B4-BE49-F238E27FC236}">
                    <a16:creationId xmlns:a16="http://schemas.microsoft.com/office/drawing/2014/main" id="{5290F178-26F3-CA07-1D8F-BDCA49192C06}"/>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dirty="0">
                    <a:solidFill>
                      <a:schemeClr val="bg1"/>
                    </a:solidFill>
                    <a:latin typeface="Arial" panose="020B0604020202020204" pitchFamily="34" charset="0"/>
                    <a:cs typeface="Arial" panose="020B0604020202020204" pitchFamily="34" charset="0"/>
                  </a:rPr>
                  <a:t>171</a:t>
                </a:r>
              </a:p>
            </p:txBody>
          </p:sp>
          <p:sp>
            <p:nvSpPr>
              <p:cNvPr id="37" name="Rectangle 36">
                <a:extLst>
                  <a:ext uri="{FF2B5EF4-FFF2-40B4-BE49-F238E27FC236}">
                    <a16:creationId xmlns:a16="http://schemas.microsoft.com/office/drawing/2014/main" id="{38B0B494-C6C4-3D6D-B7D8-0725284E25F0}"/>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A1DE7047-81CC-3AEF-1C3F-292D47F9253B}"/>
                </a:ext>
              </a:extLst>
            </p:cNvPr>
            <p:cNvGrpSpPr/>
            <p:nvPr/>
          </p:nvGrpSpPr>
          <p:grpSpPr>
            <a:xfrm>
              <a:off x="11325415" y="762701"/>
              <a:ext cx="182192" cy="634674"/>
              <a:chOff x="2121762" y="2323619"/>
              <a:chExt cx="200378" cy="825210"/>
            </a:xfrm>
          </p:grpSpPr>
          <p:sp>
            <p:nvSpPr>
              <p:cNvPr id="34" name="Isosceles Triangle 33">
                <a:extLst>
                  <a:ext uri="{FF2B5EF4-FFF2-40B4-BE49-F238E27FC236}">
                    <a16:creationId xmlns:a16="http://schemas.microsoft.com/office/drawing/2014/main" id="{BD97A435-E858-B058-02E0-65C200D34904}"/>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29E68EF3-5BA5-F594-E3A0-C4A7AB0F6B01}"/>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grpSp>
        <p:nvGrpSpPr>
          <p:cNvPr id="47" name="Group 46">
            <a:extLst>
              <a:ext uri="{FF2B5EF4-FFF2-40B4-BE49-F238E27FC236}">
                <a16:creationId xmlns:a16="http://schemas.microsoft.com/office/drawing/2014/main" id="{44252799-8040-AD28-547C-A2C591426EF3}"/>
              </a:ext>
            </a:extLst>
          </p:cNvPr>
          <p:cNvGrpSpPr/>
          <p:nvPr/>
        </p:nvGrpSpPr>
        <p:grpSpPr>
          <a:xfrm>
            <a:off x="2679513" y="2305145"/>
            <a:ext cx="1765189" cy="1734826"/>
            <a:chOff x="3040073" y="3330439"/>
            <a:chExt cx="1765189" cy="1734826"/>
          </a:xfrm>
        </p:grpSpPr>
        <p:sp>
          <p:nvSpPr>
            <p:cNvPr id="25" name="TextBox 24">
              <a:extLst>
                <a:ext uri="{FF2B5EF4-FFF2-40B4-BE49-F238E27FC236}">
                  <a16:creationId xmlns:a16="http://schemas.microsoft.com/office/drawing/2014/main" id="{39BCFC31-3FB3-1FFE-AA81-6140C94E104C}"/>
                </a:ext>
              </a:extLst>
            </p:cNvPr>
            <p:cNvSpPr txBox="1"/>
            <p:nvPr/>
          </p:nvSpPr>
          <p:spPr>
            <a:xfrm>
              <a:off x="3062261" y="3806961"/>
              <a:ext cx="1743001" cy="830997"/>
            </a:xfrm>
            <a:prstGeom prst="rect">
              <a:avLst/>
            </a:prstGeom>
            <a:noFill/>
          </p:spPr>
          <p:txBody>
            <a:bodyPr wrap="square" rtlCol="0">
              <a:spAutoFit/>
            </a:bodyPr>
            <a:lstStyle/>
            <a:p>
              <a:pPr algn="ctr"/>
              <a:r>
                <a:rPr lang="es-ES_tradnl" sz="2400" dirty="0">
                  <a:latin typeface="Arial" panose="020B0604020202020204" pitchFamily="34" charset="0"/>
                  <a:ea typeface="Calibri" panose="020F0502020204030204" pitchFamily="34" charset="0"/>
                  <a:cs typeface="Arial" panose="020B0604020202020204" pitchFamily="34" charset="0"/>
                </a:rPr>
                <a:t>Bienestar social</a:t>
              </a:r>
            </a:p>
          </p:txBody>
        </p:sp>
        <p:sp>
          <p:nvSpPr>
            <p:cNvPr id="38" name="Oval 37">
              <a:extLst>
                <a:ext uri="{FF2B5EF4-FFF2-40B4-BE49-F238E27FC236}">
                  <a16:creationId xmlns:a16="http://schemas.microsoft.com/office/drawing/2014/main" id="{20F181AB-2DB8-B3FF-2341-6C09D3DC731E}"/>
                </a:ext>
              </a:extLst>
            </p:cNvPr>
            <p:cNvSpPr/>
            <p:nvPr/>
          </p:nvSpPr>
          <p:spPr>
            <a:xfrm>
              <a:off x="3040073" y="3330439"/>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5" name="Group 54">
            <a:extLst>
              <a:ext uri="{FF2B5EF4-FFF2-40B4-BE49-F238E27FC236}">
                <a16:creationId xmlns:a16="http://schemas.microsoft.com/office/drawing/2014/main" id="{2EF9481C-DA3F-1EE9-8A2F-385C372B0AEF}"/>
              </a:ext>
            </a:extLst>
          </p:cNvPr>
          <p:cNvGrpSpPr/>
          <p:nvPr/>
        </p:nvGrpSpPr>
        <p:grpSpPr>
          <a:xfrm>
            <a:off x="5589823" y="1253747"/>
            <a:ext cx="1734826" cy="1734826"/>
            <a:chOff x="6274160" y="1152192"/>
            <a:chExt cx="1734826" cy="1734826"/>
          </a:xfrm>
        </p:grpSpPr>
        <p:sp>
          <p:nvSpPr>
            <p:cNvPr id="21" name="TextBox 20">
              <a:extLst>
                <a:ext uri="{FF2B5EF4-FFF2-40B4-BE49-F238E27FC236}">
                  <a16:creationId xmlns:a16="http://schemas.microsoft.com/office/drawing/2014/main" id="{8C326FA8-91AE-AD06-6AD7-7384364E8EE0}"/>
                </a:ext>
              </a:extLst>
            </p:cNvPr>
            <p:cNvSpPr txBox="1"/>
            <p:nvPr/>
          </p:nvSpPr>
          <p:spPr>
            <a:xfrm>
              <a:off x="6274161" y="1696625"/>
              <a:ext cx="1690979" cy="830997"/>
            </a:xfrm>
            <a:prstGeom prst="rect">
              <a:avLst/>
            </a:prstGeom>
            <a:noFill/>
          </p:spPr>
          <p:txBody>
            <a:bodyPr wrap="square" rtlCol="0">
              <a:spAutoFit/>
            </a:bodyPr>
            <a:lstStyle/>
            <a:p>
              <a:pPr algn="ctr"/>
              <a:r>
                <a:rPr lang="es-ES_tradnl" sz="2400">
                  <a:latin typeface="Arial" panose="020B0604020202020204" pitchFamily="34" charset="0"/>
                  <a:ea typeface="Calibri" panose="020F0502020204030204" pitchFamily="34" charset="0"/>
                  <a:cs typeface="Arial" panose="020B0604020202020204" pitchFamily="34" charset="0"/>
                </a:rPr>
                <a:t>Salud cognitiva</a:t>
              </a:r>
            </a:p>
          </p:txBody>
        </p:sp>
        <p:sp>
          <p:nvSpPr>
            <p:cNvPr id="48" name="Oval 47">
              <a:extLst>
                <a:ext uri="{FF2B5EF4-FFF2-40B4-BE49-F238E27FC236}">
                  <a16:creationId xmlns:a16="http://schemas.microsoft.com/office/drawing/2014/main" id="{0E1450B5-771F-7376-B240-7AC2F424E44E}"/>
                </a:ext>
              </a:extLst>
            </p:cNvPr>
            <p:cNvSpPr/>
            <p:nvPr/>
          </p:nvSpPr>
          <p:spPr>
            <a:xfrm>
              <a:off x="6274160" y="1152192"/>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0" name="Group 49">
            <a:extLst>
              <a:ext uri="{FF2B5EF4-FFF2-40B4-BE49-F238E27FC236}">
                <a16:creationId xmlns:a16="http://schemas.microsoft.com/office/drawing/2014/main" id="{735E6371-B158-7FE0-B0ED-C5EA5018DEFB}"/>
              </a:ext>
            </a:extLst>
          </p:cNvPr>
          <p:cNvGrpSpPr/>
          <p:nvPr/>
        </p:nvGrpSpPr>
        <p:grpSpPr>
          <a:xfrm>
            <a:off x="7960646" y="2256129"/>
            <a:ext cx="1734826" cy="1734826"/>
            <a:chOff x="8342747" y="2711434"/>
            <a:chExt cx="1734826" cy="1734826"/>
          </a:xfrm>
        </p:grpSpPr>
        <p:sp>
          <p:nvSpPr>
            <p:cNvPr id="23" name="TextBox 22">
              <a:extLst>
                <a:ext uri="{FF2B5EF4-FFF2-40B4-BE49-F238E27FC236}">
                  <a16:creationId xmlns:a16="http://schemas.microsoft.com/office/drawing/2014/main" id="{067CAB1E-9968-2DA8-144C-86BA6876659E}"/>
                </a:ext>
              </a:extLst>
            </p:cNvPr>
            <p:cNvSpPr txBox="1"/>
            <p:nvPr/>
          </p:nvSpPr>
          <p:spPr>
            <a:xfrm>
              <a:off x="8364671" y="3253223"/>
              <a:ext cx="1690979" cy="830997"/>
            </a:xfrm>
            <a:prstGeom prst="rect">
              <a:avLst/>
            </a:prstGeom>
            <a:noFill/>
          </p:spPr>
          <p:txBody>
            <a:bodyPr wrap="square" rtlCol="0">
              <a:spAutoFit/>
            </a:bodyPr>
            <a:lstStyle/>
            <a:p>
              <a:pPr algn="ctr"/>
              <a:r>
                <a:rPr lang="es-ES_tradnl" sz="2400" dirty="0">
                  <a:latin typeface="Arial" panose="020B0604020202020204" pitchFamily="34" charset="0"/>
                  <a:ea typeface="Calibri" panose="020F0502020204030204" pitchFamily="34" charset="0"/>
                  <a:cs typeface="Arial" panose="020B0604020202020204" pitchFamily="34" charset="0"/>
                </a:rPr>
                <a:t>Bienestar espiritual</a:t>
              </a:r>
            </a:p>
          </p:txBody>
        </p:sp>
        <p:sp>
          <p:nvSpPr>
            <p:cNvPr id="49" name="Oval 48">
              <a:extLst>
                <a:ext uri="{FF2B5EF4-FFF2-40B4-BE49-F238E27FC236}">
                  <a16:creationId xmlns:a16="http://schemas.microsoft.com/office/drawing/2014/main" id="{7934EDFF-5051-39A9-4C8E-2AAFB2FC48DF}"/>
                </a:ext>
              </a:extLst>
            </p:cNvPr>
            <p:cNvSpPr/>
            <p:nvPr/>
          </p:nvSpPr>
          <p:spPr>
            <a:xfrm>
              <a:off x="8342747" y="2711434"/>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2" name="Group 51">
            <a:extLst>
              <a:ext uri="{FF2B5EF4-FFF2-40B4-BE49-F238E27FC236}">
                <a16:creationId xmlns:a16="http://schemas.microsoft.com/office/drawing/2014/main" id="{B2D061DA-367B-D1B1-11DA-7C189E7946C8}"/>
              </a:ext>
            </a:extLst>
          </p:cNvPr>
          <p:cNvGrpSpPr/>
          <p:nvPr/>
        </p:nvGrpSpPr>
        <p:grpSpPr>
          <a:xfrm>
            <a:off x="5446158" y="3143897"/>
            <a:ext cx="1992387" cy="1734826"/>
            <a:chOff x="5593033" y="3039992"/>
            <a:chExt cx="1992387" cy="1734826"/>
          </a:xfrm>
        </p:grpSpPr>
        <p:sp>
          <p:nvSpPr>
            <p:cNvPr id="22" name="TextBox 21">
              <a:extLst>
                <a:ext uri="{FF2B5EF4-FFF2-40B4-BE49-F238E27FC236}">
                  <a16:creationId xmlns:a16="http://schemas.microsoft.com/office/drawing/2014/main" id="{55954EF5-0BEF-DD55-8004-6FF43DC1A539}"/>
                </a:ext>
              </a:extLst>
            </p:cNvPr>
            <p:cNvSpPr txBox="1"/>
            <p:nvPr/>
          </p:nvSpPr>
          <p:spPr>
            <a:xfrm>
              <a:off x="5593033" y="3601955"/>
              <a:ext cx="1992387" cy="830997"/>
            </a:xfrm>
            <a:prstGeom prst="rect">
              <a:avLst/>
            </a:prstGeom>
            <a:noFill/>
          </p:spPr>
          <p:txBody>
            <a:bodyPr wrap="square" rtlCol="0">
              <a:spAutoFit/>
            </a:bodyPr>
            <a:lstStyle/>
            <a:p>
              <a:pPr algn="ctr"/>
              <a:r>
                <a:rPr lang="es-ES_tradnl" sz="2400" dirty="0">
                  <a:latin typeface="Arial" panose="020B0604020202020204" pitchFamily="34" charset="0"/>
                  <a:ea typeface="Calibri" panose="020F0502020204030204" pitchFamily="34" charset="0"/>
                  <a:cs typeface="Arial" panose="020B0604020202020204" pitchFamily="34" charset="0"/>
                </a:rPr>
                <a:t>Bienestar emocional</a:t>
              </a:r>
            </a:p>
          </p:txBody>
        </p:sp>
        <p:sp>
          <p:nvSpPr>
            <p:cNvPr id="51" name="Oval 50">
              <a:extLst>
                <a:ext uri="{FF2B5EF4-FFF2-40B4-BE49-F238E27FC236}">
                  <a16:creationId xmlns:a16="http://schemas.microsoft.com/office/drawing/2014/main" id="{34E6EA82-4479-308C-6647-24D9E2E48CD3}"/>
                </a:ext>
              </a:extLst>
            </p:cNvPr>
            <p:cNvSpPr/>
            <p:nvPr/>
          </p:nvSpPr>
          <p:spPr>
            <a:xfrm>
              <a:off x="5717546" y="3039992"/>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4" name="Group 53">
            <a:extLst>
              <a:ext uri="{FF2B5EF4-FFF2-40B4-BE49-F238E27FC236}">
                <a16:creationId xmlns:a16="http://schemas.microsoft.com/office/drawing/2014/main" id="{B21D7ECF-5159-F0C8-E848-D0441873E816}"/>
              </a:ext>
            </a:extLst>
          </p:cNvPr>
          <p:cNvGrpSpPr/>
          <p:nvPr/>
        </p:nvGrpSpPr>
        <p:grpSpPr>
          <a:xfrm>
            <a:off x="4046267" y="4550590"/>
            <a:ext cx="1992387" cy="1734826"/>
            <a:chOff x="4615971" y="4428101"/>
            <a:chExt cx="1992387" cy="1734826"/>
          </a:xfrm>
        </p:grpSpPr>
        <p:sp>
          <p:nvSpPr>
            <p:cNvPr id="24" name="TextBox 23">
              <a:extLst>
                <a:ext uri="{FF2B5EF4-FFF2-40B4-BE49-F238E27FC236}">
                  <a16:creationId xmlns:a16="http://schemas.microsoft.com/office/drawing/2014/main" id="{FC118463-78E5-E8C5-4D01-AE303DDB08EB}"/>
                </a:ext>
              </a:extLst>
            </p:cNvPr>
            <p:cNvSpPr txBox="1"/>
            <p:nvPr/>
          </p:nvSpPr>
          <p:spPr>
            <a:xfrm>
              <a:off x="4615971" y="4960658"/>
              <a:ext cx="1992387" cy="461665"/>
            </a:xfrm>
            <a:prstGeom prst="rect">
              <a:avLst/>
            </a:prstGeom>
            <a:noFill/>
          </p:spPr>
          <p:txBody>
            <a:bodyPr wrap="square" rtlCol="0">
              <a:spAutoFit/>
            </a:bodyPr>
            <a:lstStyle/>
            <a:p>
              <a:pPr algn="ctr"/>
              <a:r>
                <a:rPr lang="es-ES_tradnl" sz="2400">
                  <a:latin typeface="Arial" panose="020B0604020202020204" pitchFamily="34" charset="0"/>
                  <a:ea typeface="Calibri" panose="020F0502020204030204" pitchFamily="34" charset="0"/>
                  <a:cs typeface="Arial" panose="020B0604020202020204" pitchFamily="34" charset="0"/>
                </a:rPr>
                <a:t>Salud física</a:t>
              </a:r>
            </a:p>
          </p:txBody>
        </p:sp>
        <p:sp>
          <p:nvSpPr>
            <p:cNvPr id="53" name="Oval 52">
              <a:extLst>
                <a:ext uri="{FF2B5EF4-FFF2-40B4-BE49-F238E27FC236}">
                  <a16:creationId xmlns:a16="http://schemas.microsoft.com/office/drawing/2014/main" id="{93204D99-9F34-856C-CE43-59A60C785A15}"/>
                </a:ext>
              </a:extLst>
            </p:cNvPr>
            <p:cNvSpPr/>
            <p:nvPr/>
          </p:nvSpPr>
          <p:spPr>
            <a:xfrm>
              <a:off x="4728643" y="4428101"/>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3855673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1185B54-E0A6-F28B-BC01-3FF30394C696}"/>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3199399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327E66-4D62-E2FE-B0DB-5B0E5C96C34E}"/>
              </a:ext>
            </a:extLst>
          </p:cNvPr>
          <p:cNvSpPr>
            <a:spLocks noGrp="1"/>
          </p:cNvSpPr>
          <p:nvPr>
            <p:ph type="title"/>
          </p:nvPr>
        </p:nvSpPr>
        <p:spPr>
          <a:xfrm>
            <a:off x="495300" y="69706"/>
            <a:ext cx="10515600" cy="868968"/>
          </a:xfrm>
        </p:spPr>
        <p:txBody>
          <a:bodyPr>
            <a:normAutofit/>
          </a:bodyPr>
          <a:lstStyle/>
          <a:p>
            <a:r>
              <a:rPr lang="es-ES_tradnl" sz="2400"/>
              <a:t>Detectar progresos a partir de una evaluación retrospectiva</a:t>
            </a:r>
          </a:p>
        </p:txBody>
      </p:sp>
      <p:sp>
        <p:nvSpPr>
          <p:cNvPr id="18" name="Arrow: Pentagon 17">
            <a:extLst>
              <a:ext uri="{FF2B5EF4-FFF2-40B4-BE49-F238E27FC236}">
                <a16:creationId xmlns:a16="http://schemas.microsoft.com/office/drawing/2014/main" id="{8607E13A-5BDE-057B-1399-3357334782CB}"/>
              </a:ext>
            </a:extLst>
          </p:cNvPr>
          <p:cNvSpPr/>
          <p:nvPr/>
        </p:nvSpPr>
        <p:spPr>
          <a:xfrm>
            <a:off x="0" y="2257215"/>
            <a:ext cx="5753100" cy="3477575"/>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TextBox 18">
            <a:extLst>
              <a:ext uri="{FF2B5EF4-FFF2-40B4-BE49-F238E27FC236}">
                <a16:creationId xmlns:a16="http://schemas.microsoft.com/office/drawing/2014/main" id="{702EFEA6-DBD1-7CB6-7AEB-AF1EB6C772F9}"/>
              </a:ext>
            </a:extLst>
          </p:cNvPr>
          <p:cNvSpPr txBox="1"/>
          <p:nvPr/>
        </p:nvSpPr>
        <p:spPr>
          <a:xfrm>
            <a:off x="713190" y="1629373"/>
            <a:ext cx="4499517" cy="369332"/>
          </a:xfrm>
          <a:prstGeom prst="rect">
            <a:avLst/>
          </a:prstGeom>
          <a:noFill/>
        </p:spPr>
        <p:txBody>
          <a:bodyPr wrap="square" rtlCol="0">
            <a:spAutoFit/>
          </a:bodyPr>
          <a:lstStyle/>
          <a:p>
            <a:r>
              <a:rPr lang="es-ES_tradnl" b="1">
                <a:latin typeface="Arial" panose="020B0604020202020204" pitchFamily="34" charset="0"/>
                <a:cs typeface="Arial" panose="020B0604020202020204" pitchFamily="34" charset="0"/>
              </a:rPr>
              <a:t>ELEMENTOS DE INTERÉS SUPERIOR</a:t>
            </a:r>
          </a:p>
        </p:txBody>
      </p:sp>
      <p:sp>
        <p:nvSpPr>
          <p:cNvPr id="20" name="TextBox 19">
            <a:extLst>
              <a:ext uri="{FF2B5EF4-FFF2-40B4-BE49-F238E27FC236}">
                <a16:creationId xmlns:a16="http://schemas.microsoft.com/office/drawing/2014/main" id="{B1182CBB-D146-7CA4-4978-7005621AB264}"/>
              </a:ext>
            </a:extLst>
          </p:cNvPr>
          <p:cNvSpPr txBox="1"/>
          <p:nvPr/>
        </p:nvSpPr>
        <p:spPr>
          <a:xfrm>
            <a:off x="5312105" y="1637449"/>
            <a:ext cx="2688895" cy="369332"/>
          </a:xfrm>
          <a:prstGeom prst="rect">
            <a:avLst/>
          </a:prstGeom>
          <a:noFill/>
        </p:spPr>
        <p:txBody>
          <a:bodyPr wrap="square" rtlCol="0">
            <a:spAutoFit/>
          </a:bodyPr>
          <a:lstStyle/>
          <a:p>
            <a:pPr algn="ctr"/>
            <a:r>
              <a:rPr lang="es-ES_tradnl" b="1">
                <a:latin typeface="Arial" panose="020B0604020202020204" pitchFamily="34" charset="0"/>
                <a:cs typeface="Arial" panose="020B0604020202020204" pitchFamily="34" charset="0"/>
              </a:rPr>
              <a:t>FACTORES</a:t>
            </a:r>
          </a:p>
        </p:txBody>
      </p:sp>
      <p:sp>
        <p:nvSpPr>
          <p:cNvPr id="21" name="TextBox 20">
            <a:extLst>
              <a:ext uri="{FF2B5EF4-FFF2-40B4-BE49-F238E27FC236}">
                <a16:creationId xmlns:a16="http://schemas.microsoft.com/office/drawing/2014/main" id="{F9D27D5A-157B-6138-0E0C-7B0C4FFA5731}"/>
              </a:ext>
            </a:extLst>
          </p:cNvPr>
          <p:cNvSpPr txBox="1"/>
          <p:nvPr/>
        </p:nvSpPr>
        <p:spPr>
          <a:xfrm>
            <a:off x="713190" y="2797679"/>
            <a:ext cx="2014265" cy="2800767"/>
          </a:xfrm>
          <a:prstGeom prst="rect">
            <a:avLst/>
          </a:prstGeom>
          <a:noFill/>
        </p:spPr>
        <p:txBody>
          <a:bodyPr wrap="square">
            <a:spAutoFit/>
          </a:bodyPr>
          <a:lstStyle/>
          <a:p>
            <a:r>
              <a:rPr lang="es-ES_tradnl" sz="1600" dirty="0">
                <a:latin typeface="Arial" panose="020B0604020202020204" pitchFamily="34" charset="0"/>
                <a:cs typeface="Arial" panose="020B0604020202020204" pitchFamily="34" charset="0"/>
              </a:rPr>
              <a:t>Salud y bienestar físico</a:t>
            </a:r>
          </a:p>
          <a:p>
            <a:endParaRPr lang="es-ES_tradnl" sz="1600" dirty="0">
              <a:latin typeface="Arial" panose="020B0604020202020204" pitchFamily="34" charset="0"/>
              <a:cs typeface="Arial" panose="020B0604020202020204" pitchFamily="34" charset="0"/>
            </a:endParaRPr>
          </a:p>
          <a:p>
            <a:r>
              <a:rPr lang="es-ES_tradnl" sz="1600" dirty="0">
                <a:latin typeface="Arial" panose="020B0604020202020204" pitchFamily="34" charset="0"/>
                <a:cs typeface="Arial" panose="020B0604020202020204" pitchFamily="34" charset="0"/>
              </a:rPr>
              <a:t>Bienestar emocional</a:t>
            </a:r>
          </a:p>
          <a:p>
            <a:endParaRPr lang="es-ES_tradnl" sz="1600" dirty="0">
              <a:latin typeface="Arial" panose="020B0604020202020204" pitchFamily="34" charset="0"/>
              <a:cs typeface="Arial" panose="020B0604020202020204" pitchFamily="34" charset="0"/>
            </a:endParaRPr>
          </a:p>
          <a:p>
            <a:r>
              <a:rPr lang="es-ES_tradnl" sz="1600" dirty="0">
                <a:latin typeface="Arial" panose="020B0604020202020204" pitchFamily="34" charset="0"/>
                <a:cs typeface="Arial" panose="020B0604020202020204" pitchFamily="34" charset="0"/>
              </a:rPr>
              <a:t>Relaciones interpersonales</a:t>
            </a:r>
          </a:p>
          <a:p>
            <a:endParaRPr lang="es-ES_tradnl" sz="1600" dirty="0">
              <a:latin typeface="Arial" panose="020B0604020202020204" pitchFamily="34" charset="0"/>
              <a:cs typeface="Arial" panose="020B0604020202020204" pitchFamily="34" charset="0"/>
            </a:endParaRPr>
          </a:p>
          <a:p>
            <a:r>
              <a:rPr lang="es-ES_tradnl" sz="1600" dirty="0">
                <a:latin typeface="Arial" panose="020B0604020202020204" pitchFamily="34" charset="0"/>
                <a:cs typeface="Arial" panose="020B0604020202020204" pitchFamily="34" charset="0"/>
              </a:rPr>
              <a:t>Educación, trabajo, tiempo libre</a:t>
            </a:r>
          </a:p>
        </p:txBody>
      </p:sp>
      <p:sp>
        <p:nvSpPr>
          <p:cNvPr id="22" name="TextBox 21">
            <a:extLst>
              <a:ext uri="{FF2B5EF4-FFF2-40B4-BE49-F238E27FC236}">
                <a16:creationId xmlns:a16="http://schemas.microsoft.com/office/drawing/2014/main" id="{1F7C5016-98A7-2E5F-9AFD-73871049DB8D}"/>
              </a:ext>
            </a:extLst>
          </p:cNvPr>
          <p:cNvSpPr txBox="1"/>
          <p:nvPr/>
        </p:nvSpPr>
        <p:spPr>
          <a:xfrm>
            <a:off x="2796184" y="2797679"/>
            <a:ext cx="2014265" cy="2554545"/>
          </a:xfrm>
          <a:prstGeom prst="rect">
            <a:avLst/>
          </a:prstGeom>
          <a:noFill/>
        </p:spPr>
        <p:txBody>
          <a:bodyPr wrap="square">
            <a:spAutoFit/>
          </a:bodyPr>
          <a:lstStyle/>
          <a:p>
            <a:r>
              <a:rPr lang="es-ES_tradnl" sz="1600" dirty="0">
                <a:latin typeface="Arial" panose="020B0604020202020204" pitchFamily="34" charset="0"/>
                <a:cs typeface="Arial" panose="020B0604020202020204" pitchFamily="34" charset="0"/>
              </a:rPr>
              <a:t>Documentación</a:t>
            </a:r>
          </a:p>
          <a:p>
            <a:endParaRPr lang="es-ES_tradnl" sz="1600" dirty="0">
              <a:latin typeface="Arial" panose="020B0604020202020204" pitchFamily="34" charset="0"/>
              <a:cs typeface="Arial" panose="020B0604020202020204" pitchFamily="34" charset="0"/>
            </a:endParaRPr>
          </a:p>
          <a:p>
            <a:r>
              <a:rPr lang="es-ES_tradnl" sz="1600" dirty="0">
                <a:latin typeface="Arial" panose="020B0604020202020204" pitchFamily="34" charset="0"/>
                <a:cs typeface="Arial" panose="020B0604020202020204" pitchFamily="34" charset="0"/>
              </a:rPr>
              <a:t>Comunidad</a:t>
            </a:r>
          </a:p>
          <a:p>
            <a:endParaRPr lang="es-ES_tradnl" sz="1600" dirty="0">
              <a:latin typeface="Arial" panose="020B0604020202020204" pitchFamily="34" charset="0"/>
              <a:cs typeface="Arial" panose="020B0604020202020204" pitchFamily="34" charset="0"/>
            </a:endParaRPr>
          </a:p>
          <a:p>
            <a:r>
              <a:rPr lang="es-ES_tradnl" sz="1600" dirty="0">
                <a:latin typeface="Arial" panose="020B0604020202020204" pitchFamily="34" charset="0"/>
                <a:cs typeface="Arial" panose="020B0604020202020204" pitchFamily="34" charset="0"/>
              </a:rPr>
              <a:t>Cuidados, entorno y familia</a:t>
            </a:r>
          </a:p>
          <a:p>
            <a:endParaRPr lang="es-ES_tradnl" sz="1600" dirty="0">
              <a:latin typeface="Arial" panose="020B0604020202020204" pitchFamily="34" charset="0"/>
              <a:cs typeface="Arial" panose="020B0604020202020204" pitchFamily="34" charset="0"/>
            </a:endParaRPr>
          </a:p>
          <a:p>
            <a:r>
              <a:rPr lang="es-ES_tradnl" sz="1600" dirty="0">
                <a:latin typeface="Arial" panose="020B0604020202020204" pitchFamily="34" charset="0"/>
                <a:cs typeface="Arial" panose="020B0604020202020204" pitchFamily="34" charset="0"/>
              </a:rPr>
              <a:t>Opiniones y deseos del menor</a:t>
            </a:r>
          </a:p>
          <a:p>
            <a:endParaRPr lang="es-ES_tradnl" sz="1600" dirty="0">
              <a:latin typeface="Arial" panose="020B0604020202020204" pitchFamily="34" charset="0"/>
              <a:cs typeface="Arial" panose="020B0604020202020204" pitchFamily="34" charset="0"/>
            </a:endParaRPr>
          </a:p>
        </p:txBody>
      </p:sp>
      <p:sp>
        <p:nvSpPr>
          <p:cNvPr id="23" name="Parallelogram 22">
            <a:extLst>
              <a:ext uri="{FF2B5EF4-FFF2-40B4-BE49-F238E27FC236}">
                <a16:creationId xmlns:a16="http://schemas.microsoft.com/office/drawing/2014/main" id="{9200F822-25C6-17D2-D4DA-BE59AA07DB1B}"/>
              </a:ext>
            </a:extLst>
          </p:cNvPr>
          <p:cNvSpPr/>
          <p:nvPr/>
        </p:nvSpPr>
        <p:spPr>
          <a:xfrm>
            <a:off x="5348448" y="3989170"/>
            <a:ext cx="3583102" cy="1745620"/>
          </a:xfrm>
          <a:prstGeom prst="parallelogram">
            <a:avLst>
              <a:gd name="adj" fmla="val 5264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a:latin typeface="Arial" panose="020B0604020202020204" pitchFamily="34" charset="0"/>
                <a:cs typeface="Arial" panose="020B0604020202020204" pitchFamily="34" charset="0"/>
              </a:rPr>
              <a:t>Factores de protección</a:t>
            </a:r>
          </a:p>
        </p:txBody>
      </p:sp>
      <p:sp>
        <p:nvSpPr>
          <p:cNvPr id="24" name="Parallelogram 23">
            <a:extLst>
              <a:ext uri="{FF2B5EF4-FFF2-40B4-BE49-F238E27FC236}">
                <a16:creationId xmlns:a16="http://schemas.microsoft.com/office/drawing/2014/main" id="{765F6648-062E-3775-39CB-554DB46F93CA}"/>
              </a:ext>
            </a:extLst>
          </p:cNvPr>
          <p:cNvSpPr/>
          <p:nvPr/>
        </p:nvSpPr>
        <p:spPr>
          <a:xfrm flipV="1">
            <a:off x="5361234" y="2260011"/>
            <a:ext cx="3583102" cy="1745620"/>
          </a:xfrm>
          <a:prstGeom prst="parallelogram">
            <a:avLst>
              <a:gd name="adj" fmla="val 52646"/>
            </a:avLst>
          </a:pr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80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F14F1A43-7EFD-7F3F-20F9-BB5911D5815A}"/>
              </a:ext>
            </a:extLst>
          </p:cNvPr>
          <p:cNvSpPr txBox="1"/>
          <p:nvPr/>
        </p:nvSpPr>
        <p:spPr>
          <a:xfrm>
            <a:off x="6381454" y="2948155"/>
            <a:ext cx="1750741" cy="584775"/>
          </a:xfrm>
          <a:prstGeom prst="rect">
            <a:avLst/>
          </a:prstGeom>
          <a:noFill/>
        </p:spPr>
        <p:txBody>
          <a:bodyPr wrap="square">
            <a:spAutoFit/>
          </a:bodyPr>
          <a:lstStyle/>
          <a:p>
            <a:pPr algn="ctr"/>
            <a:r>
              <a:rPr lang="es-ES_tradnl" sz="1600">
                <a:solidFill>
                  <a:schemeClr val="bg1"/>
                </a:solidFill>
                <a:latin typeface="Arial" panose="020B0604020202020204" pitchFamily="34" charset="0"/>
                <a:cs typeface="Arial" panose="020B0604020202020204" pitchFamily="34" charset="0"/>
              </a:rPr>
              <a:t>Factores de riesgo</a:t>
            </a:r>
          </a:p>
        </p:txBody>
      </p:sp>
      <p:sp>
        <p:nvSpPr>
          <p:cNvPr id="26" name="Arrow: Chevron 25">
            <a:extLst>
              <a:ext uri="{FF2B5EF4-FFF2-40B4-BE49-F238E27FC236}">
                <a16:creationId xmlns:a16="http://schemas.microsoft.com/office/drawing/2014/main" id="{003B3D2E-304E-5238-8E27-E74254531E9E}"/>
              </a:ext>
            </a:extLst>
          </p:cNvPr>
          <p:cNvSpPr/>
          <p:nvPr/>
        </p:nvSpPr>
        <p:spPr>
          <a:xfrm>
            <a:off x="8524535" y="2257215"/>
            <a:ext cx="3311865" cy="3477575"/>
          </a:xfrm>
          <a:prstGeom prst="chevron">
            <a:avLst>
              <a:gd name="adj" fmla="val 2758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sp>
        <p:nvSpPr>
          <p:cNvPr id="27" name="TextBox 26">
            <a:extLst>
              <a:ext uri="{FF2B5EF4-FFF2-40B4-BE49-F238E27FC236}">
                <a16:creationId xmlns:a16="http://schemas.microsoft.com/office/drawing/2014/main" id="{5E92C16C-CC23-B11D-ED6B-E462D1A82AC4}"/>
              </a:ext>
            </a:extLst>
          </p:cNvPr>
          <p:cNvSpPr txBox="1"/>
          <p:nvPr/>
        </p:nvSpPr>
        <p:spPr>
          <a:xfrm>
            <a:off x="9336677" y="3534337"/>
            <a:ext cx="2079834" cy="1200329"/>
          </a:xfrm>
          <a:prstGeom prst="rect">
            <a:avLst/>
          </a:prstGeom>
          <a:noFill/>
        </p:spPr>
        <p:txBody>
          <a:bodyPr wrap="square">
            <a:spAutoFit/>
          </a:bodyPr>
          <a:lstStyle/>
          <a:p>
            <a:pPr algn="ctr"/>
            <a:r>
              <a:rPr lang="es-ES_tradnl" sz="1800" b="1" dirty="0">
                <a:solidFill>
                  <a:schemeClr val="bg1"/>
                </a:solidFill>
                <a:latin typeface="Arial" panose="020B0604020202020204" pitchFamily="34" charset="0"/>
                <a:cs typeface="Arial" panose="020B0604020202020204" pitchFamily="34" charset="0"/>
              </a:rPr>
              <a:t>NECESIDADES DE PROTECCIÓN DE LA INFANCIA</a:t>
            </a:r>
          </a:p>
        </p:txBody>
      </p:sp>
      <p:grpSp>
        <p:nvGrpSpPr>
          <p:cNvPr id="2" name="Group 1">
            <a:extLst>
              <a:ext uri="{FF2B5EF4-FFF2-40B4-BE49-F238E27FC236}">
                <a16:creationId xmlns:a16="http://schemas.microsoft.com/office/drawing/2014/main" id="{A3FC1118-A8C4-1341-0705-73DE5B7C0596}"/>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9DD0AE7C-F24B-2974-0BFA-D958FA8CD0C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46A9E9B0-779A-1760-B114-5D5245AF5A80}"/>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EEE0FECC-F5F8-6128-679F-1FDD20E0364E}"/>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a:solidFill>
                      <a:schemeClr val="bg1"/>
                    </a:solidFill>
                    <a:latin typeface="Arial" panose="020B0604020202020204" pitchFamily="34" charset="0"/>
                    <a:cs typeface="Arial" panose="020B0604020202020204" pitchFamily="34" charset="0"/>
                  </a:rPr>
                  <a:t>122-</a:t>
                </a:r>
              </a:p>
              <a:p>
                <a:pPr algn="ctr"/>
                <a:r>
                  <a:rPr lang="es-ES_tradnl" sz="1600" b="1">
                    <a:solidFill>
                      <a:schemeClr val="bg1"/>
                    </a:solidFill>
                    <a:latin typeface="Arial" panose="020B0604020202020204" pitchFamily="34" charset="0"/>
                    <a:cs typeface="Arial" panose="020B0604020202020204" pitchFamily="34" charset="0"/>
                  </a:rPr>
                  <a:t>123</a:t>
                </a:r>
              </a:p>
            </p:txBody>
          </p:sp>
          <p:sp>
            <p:nvSpPr>
              <p:cNvPr id="10" name="Rectangle 9">
                <a:extLst>
                  <a:ext uri="{FF2B5EF4-FFF2-40B4-BE49-F238E27FC236}">
                    <a16:creationId xmlns:a16="http://schemas.microsoft.com/office/drawing/2014/main" id="{E81F1388-85CD-A94E-01AC-9EF32E6195F4}"/>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5616B969-7404-C8AC-1952-11FCE9A24BB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B57454BD-4979-A22A-5D52-FD6FB16E5488}"/>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A125EBD9-5AB4-7E32-869B-B9D78C26B409}"/>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586764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75"/>
        <p:cNvGrpSpPr/>
        <p:nvPr/>
      </p:nvGrpSpPr>
      <p:grpSpPr>
        <a:xfrm>
          <a:off x="0" y="0"/>
          <a:ext cx="0" cy="0"/>
          <a:chOff x="0" y="0"/>
          <a:chExt cx="0" cy="0"/>
        </a:xfrm>
      </p:grpSpPr>
      <p:sp>
        <p:nvSpPr>
          <p:cNvPr id="777" name="Google Shape;777;p2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latin typeface="Arial" panose="020B0604020202020204" pitchFamily="34" charset="0"/>
                <a:cs typeface="Arial" panose="020B0604020202020204" pitchFamily="34" charset="0"/>
              </a:rPr>
              <a:t>La evolución y progreso de un caso</a:t>
            </a:r>
          </a:p>
        </p:txBody>
      </p:sp>
      <p:sp>
        <p:nvSpPr>
          <p:cNvPr id="5" name="Rectangle 4">
            <a:extLst>
              <a:ext uri="{FF2B5EF4-FFF2-40B4-BE49-F238E27FC236}">
                <a16:creationId xmlns:a16="http://schemas.microsoft.com/office/drawing/2014/main" id="{A38F0E84-E43D-7F78-40ED-C61E31931557}"/>
              </a:ext>
            </a:extLst>
          </p:cNvPr>
          <p:cNvSpPr/>
          <p:nvPr/>
        </p:nvSpPr>
        <p:spPr>
          <a:xfrm>
            <a:off x="3803650" y="1726974"/>
            <a:ext cx="4584700" cy="15306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400">
                <a:solidFill>
                  <a:schemeClr val="tx1"/>
                </a:solidFill>
                <a:latin typeface="Arial" panose="020B0604020202020204" pitchFamily="34" charset="0"/>
                <a:cs typeface="Arial" panose="020B0604020202020204" pitchFamily="34" charset="0"/>
              </a:rPr>
              <a:t>Lograr avances en un caso no suele ser tarea fácil, ya que requiere de mucho tiempo, dedicación, energía y esfuerzos.</a:t>
            </a:r>
          </a:p>
        </p:txBody>
      </p:sp>
      <p:grpSp>
        <p:nvGrpSpPr>
          <p:cNvPr id="15" name="Group 14">
            <a:extLst>
              <a:ext uri="{FF2B5EF4-FFF2-40B4-BE49-F238E27FC236}">
                <a16:creationId xmlns:a16="http://schemas.microsoft.com/office/drawing/2014/main" id="{4F720365-C123-49FF-E1D3-18C2F058ADFF}"/>
              </a:ext>
            </a:extLst>
          </p:cNvPr>
          <p:cNvGrpSpPr/>
          <p:nvPr/>
        </p:nvGrpSpPr>
        <p:grpSpPr>
          <a:xfrm>
            <a:off x="10426906" y="3429000"/>
            <a:ext cx="774493" cy="1908835"/>
            <a:chOff x="1761807" y="5168657"/>
            <a:chExt cx="218613" cy="538800"/>
          </a:xfrm>
        </p:grpSpPr>
        <p:sp>
          <p:nvSpPr>
            <p:cNvPr id="16" name="Round Same Side Corner Rectangle 46">
              <a:extLst>
                <a:ext uri="{FF2B5EF4-FFF2-40B4-BE49-F238E27FC236}">
                  <a16:creationId xmlns:a16="http://schemas.microsoft.com/office/drawing/2014/main" id="{BEF60929-1170-84F1-44F6-90C79E1D0392}"/>
                </a:ext>
              </a:extLst>
            </p:cNvPr>
            <p:cNvSpPr/>
            <p:nvPr/>
          </p:nvSpPr>
          <p:spPr>
            <a:xfrm>
              <a:off x="1763411" y="5424816"/>
              <a:ext cx="216156" cy="282641"/>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40764B71-C456-5173-F9CB-12BC51B2FCC9}"/>
                </a:ext>
              </a:extLst>
            </p:cNvPr>
            <p:cNvSpPr/>
            <p:nvPr/>
          </p:nvSpPr>
          <p:spPr>
            <a:xfrm>
              <a:off x="1761807" y="5168657"/>
              <a:ext cx="218613" cy="21861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sp>
        <p:nvSpPr>
          <p:cNvPr id="3" name="Freeform: Shape 2">
            <a:extLst>
              <a:ext uri="{FF2B5EF4-FFF2-40B4-BE49-F238E27FC236}">
                <a16:creationId xmlns:a16="http://schemas.microsoft.com/office/drawing/2014/main" id="{5F397307-1D22-5008-3CB6-246564EC33D9}"/>
              </a:ext>
            </a:extLst>
          </p:cNvPr>
          <p:cNvSpPr/>
          <p:nvPr/>
        </p:nvSpPr>
        <p:spPr>
          <a:xfrm>
            <a:off x="88900" y="3995110"/>
            <a:ext cx="10261600" cy="1840954"/>
          </a:xfrm>
          <a:custGeom>
            <a:avLst/>
            <a:gdLst>
              <a:gd name="connsiteX0" fmla="*/ 0 w 8559800"/>
              <a:gd name="connsiteY0" fmla="*/ 830794 h 1840954"/>
              <a:gd name="connsiteX1" fmla="*/ 800100 w 8559800"/>
              <a:gd name="connsiteY1" fmla="*/ 1148294 h 1840954"/>
              <a:gd name="connsiteX2" fmla="*/ 1638300 w 8559800"/>
              <a:gd name="connsiteY2" fmla="*/ 411694 h 1840954"/>
              <a:gd name="connsiteX3" fmla="*/ 2933700 w 8559800"/>
              <a:gd name="connsiteY3" fmla="*/ 1529294 h 1840954"/>
              <a:gd name="connsiteX4" fmla="*/ 4165600 w 8559800"/>
              <a:gd name="connsiteY4" fmla="*/ 5294 h 1840954"/>
              <a:gd name="connsiteX5" fmla="*/ 5270500 w 8559800"/>
              <a:gd name="connsiteY5" fmla="*/ 1008594 h 1840954"/>
              <a:gd name="connsiteX6" fmla="*/ 6121400 w 8559800"/>
              <a:gd name="connsiteY6" fmla="*/ 500594 h 1840954"/>
              <a:gd name="connsiteX7" fmla="*/ 7239000 w 8559800"/>
              <a:gd name="connsiteY7" fmla="*/ 1808694 h 1840954"/>
              <a:gd name="connsiteX8" fmla="*/ 8559800 w 8559800"/>
              <a:gd name="connsiteY8" fmla="*/ 1313394 h 184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59800" h="1840954">
                <a:moveTo>
                  <a:pt x="0" y="830794"/>
                </a:moveTo>
                <a:cubicBezTo>
                  <a:pt x="263525" y="1024469"/>
                  <a:pt x="527050" y="1218144"/>
                  <a:pt x="800100" y="1148294"/>
                </a:cubicBezTo>
                <a:cubicBezTo>
                  <a:pt x="1073150" y="1078444"/>
                  <a:pt x="1282700" y="348194"/>
                  <a:pt x="1638300" y="411694"/>
                </a:cubicBezTo>
                <a:cubicBezTo>
                  <a:pt x="1993900" y="475194"/>
                  <a:pt x="2512483" y="1597027"/>
                  <a:pt x="2933700" y="1529294"/>
                </a:cubicBezTo>
                <a:cubicBezTo>
                  <a:pt x="3354917" y="1461561"/>
                  <a:pt x="3776133" y="92077"/>
                  <a:pt x="4165600" y="5294"/>
                </a:cubicBezTo>
                <a:cubicBezTo>
                  <a:pt x="4555067" y="-81489"/>
                  <a:pt x="4944533" y="926044"/>
                  <a:pt x="5270500" y="1008594"/>
                </a:cubicBezTo>
                <a:cubicBezTo>
                  <a:pt x="5596467" y="1091144"/>
                  <a:pt x="5793317" y="367244"/>
                  <a:pt x="6121400" y="500594"/>
                </a:cubicBezTo>
                <a:cubicBezTo>
                  <a:pt x="6449483" y="633944"/>
                  <a:pt x="6832600" y="1673227"/>
                  <a:pt x="7239000" y="1808694"/>
                </a:cubicBezTo>
                <a:cubicBezTo>
                  <a:pt x="7645400" y="1944161"/>
                  <a:pt x="8102600" y="1628777"/>
                  <a:pt x="8559800" y="1313394"/>
                </a:cubicBezTo>
              </a:path>
            </a:pathLst>
          </a:cu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19" name="Graphic 18" descr="Water with solid fill">
            <a:extLst>
              <a:ext uri="{FF2B5EF4-FFF2-40B4-BE49-F238E27FC236}">
                <a16:creationId xmlns:a16="http://schemas.microsoft.com/office/drawing/2014/main" id="{09AB67A6-EBB2-1214-232C-49CA0E5E62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40263">
            <a:off x="10085820" y="3654024"/>
            <a:ext cx="341086" cy="34108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E1F70-67F5-74B7-3EA2-05609B71B02C}"/>
              </a:ext>
            </a:extLst>
          </p:cNvPr>
          <p:cNvSpPr>
            <a:spLocks noGrp="1"/>
          </p:cNvSpPr>
          <p:nvPr>
            <p:ph type="title"/>
          </p:nvPr>
        </p:nvSpPr>
        <p:spPr/>
        <p:txBody>
          <a:bodyPr/>
          <a:lstStyle/>
          <a:p>
            <a:r>
              <a:rPr lang="es-ES_tradnl" dirty="0">
                <a:latin typeface="Arial" panose="020B0604020202020204" pitchFamily="34" charset="0"/>
                <a:cs typeface="Arial" panose="020B0604020202020204" pitchFamily="34" charset="0"/>
              </a:rPr>
              <a:t>Evaluación de los cambios</a:t>
            </a:r>
          </a:p>
        </p:txBody>
      </p:sp>
      <p:sp>
        <p:nvSpPr>
          <p:cNvPr id="7" name="Rectangle 6">
            <a:extLst>
              <a:ext uri="{FF2B5EF4-FFF2-40B4-BE49-F238E27FC236}">
                <a16:creationId xmlns:a16="http://schemas.microsoft.com/office/drawing/2014/main" id="{EBFC5E8B-EE3F-A644-0087-53E14DD2DE1D}"/>
              </a:ext>
            </a:extLst>
          </p:cNvPr>
          <p:cNvSpPr/>
          <p:nvPr/>
        </p:nvSpPr>
        <p:spPr>
          <a:xfrm>
            <a:off x="1168444" y="2137414"/>
            <a:ext cx="3874381" cy="28840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800" dirty="0">
                <a:solidFill>
                  <a:schemeClr val="tx1"/>
                </a:solidFill>
                <a:latin typeface="Arial" panose="020B0604020202020204" pitchFamily="34" charset="0"/>
                <a:cs typeface="Arial" panose="020B0604020202020204" pitchFamily="34" charset="0"/>
              </a:rPr>
              <a:t>Los cambios pueden repercutir en las necesidades, el bienestar, la seguridad y el nivel de riesgo al que está expuesto/a un/a menor</a:t>
            </a:r>
          </a:p>
        </p:txBody>
      </p:sp>
      <p:grpSp>
        <p:nvGrpSpPr>
          <p:cNvPr id="14" name="Group 13">
            <a:extLst>
              <a:ext uri="{FF2B5EF4-FFF2-40B4-BE49-F238E27FC236}">
                <a16:creationId xmlns:a16="http://schemas.microsoft.com/office/drawing/2014/main" id="{D0C906B2-4C75-BF34-7618-B5C8132A8C7D}"/>
              </a:ext>
            </a:extLst>
          </p:cNvPr>
          <p:cNvGrpSpPr/>
          <p:nvPr/>
        </p:nvGrpSpPr>
        <p:grpSpPr>
          <a:xfrm>
            <a:off x="5876723" y="2404683"/>
            <a:ext cx="4520491" cy="3183318"/>
            <a:chOff x="6527679" y="2767539"/>
            <a:chExt cx="3492164" cy="2459173"/>
          </a:xfrm>
        </p:grpSpPr>
        <p:sp>
          <p:nvSpPr>
            <p:cNvPr id="11" name="Arrow: Bent 10">
              <a:extLst>
                <a:ext uri="{FF2B5EF4-FFF2-40B4-BE49-F238E27FC236}">
                  <a16:creationId xmlns:a16="http://schemas.microsoft.com/office/drawing/2014/main" id="{09F33D0D-615D-C3FA-B0F7-CD92DD9C1C24}"/>
                </a:ext>
              </a:extLst>
            </p:cNvPr>
            <p:cNvSpPr/>
            <p:nvPr/>
          </p:nvSpPr>
          <p:spPr>
            <a:xfrm rot="2322247">
              <a:off x="7784643" y="2795630"/>
              <a:ext cx="2235200" cy="1965780"/>
            </a:xfrm>
            <a:prstGeom prst="ben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sp>
          <p:nvSpPr>
            <p:cNvPr id="12" name="Arrow: Bent 11">
              <a:extLst>
                <a:ext uri="{FF2B5EF4-FFF2-40B4-BE49-F238E27FC236}">
                  <a16:creationId xmlns:a16="http://schemas.microsoft.com/office/drawing/2014/main" id="{1AF7516D-1912-B57D-F0E2-B4CC387683B5}"/>
                </a:ext>
              </a:extLst>
            </p:cNvPr>
            <p:cNvSpPr/>
            <p:nvPr/>
          </p:nvSpPr>
          <p:spPr>
            <a:xfrm rot="13282606">
              <a:off x="6527679" y="3260932"/>
              <a:ext cx="2235200" cy="1965780"/>
            </a:xfrm>
            <a:prstGeom prst="ben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grpSp>
          <p:nvGrpSpPr>
            <p:cNvPr id="3" name="Group 2">
              <a:extLst>
                <a:ext uri="{FF2B5EF4-FFF2-40B4-BE49-F238E27FC236}">
                  <a16:creationId xmlns:a16="http://schemas.microsoft.com/office/drawing/2014/main" id="{489E7D3A-A672-3E86-79DF-9ED22F921A58}"/>
                </a:ext>
              </a:extLst>
            </p:cNvPr>
            <p:cNvGrpSpPr/>
            <p:nvPr/>
          </p:nvGrpSpPr>
          <p:grpSpPr>
            <a:xfrm>
              <a:off x="8088650" y="2767539"/>
              <a:ext cx="774493" cy="1908835"/>
              <a:chOff x="1761807" y="5168657"/>
              <a:chExt cx="218613" cy="538800"/>
            </a:xfrm>
          </p:grpSpPr>
          <p:sp>
            <p:nvSpPr>
              <p:cNvPr id="8" name="Round Same Side Corner Rectangle 46">
                <a:extLst>
                  <a:ext uri="{FF2B5EF4-FFF2-40B4-BE49-F238E27FC236}">
                    <a16:creationId xmlns:a16="http://schemas.microsoft.com/office/drawing/2014/main" id="{92755C1B-CD91-E73E-7ECC-3ED0492C6828}"/>
                  </a:ext>
                </a:extLst>
              </p:cNvPr>
              <p:cNvSpPr/>
              <p:nvPr/>
            </p:nvSpPr>
            <p:spPr>
              <a:xfrm>
                <a:off x="1763411" y="5424816"/>
                <a:ext cx="216156" cy="282641"/>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79D62580-37E2-13E5-8604-FC14B640F657}"/>
                  </a:ext>
                </a:extLst>
              </p:cNvPr>
              <p:cNvSpPr/>
              <p:nvPr/>
            </p:nvSpPr>
            <p:spPr>
              <a:xfrm>
                <a:off x="1761807" y="5168657"/>
                <a:ext cx="218613" cy="21861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769890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F6120-088A-88EF-064C-6C66106F606C}"/>
              </a:ext>
            </a:extLst>
          </p:cNvPr>
          <p:cNvSpPr>
            <a:spLocks noGrp="1"/>
          </p:cNvSpPr>
          <p:nvPr>
            <p:ph type="title"/>
          </p:nvPr>
        </p:nvSpPr>
        <p:spPr/>
        <p:txBody>
          <a:bodyPr/>
          <a:lstStyle/>
          <a:p>
            <a:r>
              <a:rPr lang="es-ES_tradnl" dirty="0">
                <a:latin typeface="Arial" panose="020B0604020202020204" pitchFamily="34" charset="0"/>
                <a:cs typeface="Arial" panose="020B0604020202020204" pitchFamily="34" charset="0"/>
              </a:rPr>
              <a:t>Mantener o fortalecer las relaciones </a:t>
            </a:r>
          </a:p>
        </p:txBody>
      </p:sp>
      <p:grpSp>
        <p:nvGrpSpPr>
          <p:cNvPr id="5" name="Group 4">
            <a:extLst>
              <a:ext uri="{FF2B5EF4-FFF2-40B4-BE49-F238E27FC236}">
                <a16:creationId xmlns:a16="http://schemas.microsoft.com/office/drawing/2014/main" id="{DFA915CC-4460-203F-B51F-EB1B8FF87489}"/>
              </a:ext>
            </a:extLst>
          </p:cNvPr>
          <p:cNvGrpSpPr/>
          <p:nvPr/>
        </p:nvGrpSpPr>
        <p:grpSpPr>
          <a:xfrm>
            <a:off x="5571674" y="1673099"/>
            <a:ext cx="1206497" cy="1639787"/>
            <a:chOff x="5438539" y="7646118"/>
            <a:chExt cx="814830" cy="1093633"/>
          </a:xfrm>
          <a:solidFill>
            <a:schemeClr val="accent1"/>
          </a:solidFill>
        </p:grpSpPr>
        <p:sp>
          <p:nvSpPr>
            <p:cNvPr id="6" name="Round Same Side Corner Rectangle 21">
              <a:extLst>
                <a:ext uri="{FF2B5EF4-FFF2-40B4-BE49-F238E27FC236}">
                  <a16:creationId xmlns:a16="http://schemas.microsoft.com/office/drawing/2014/main" id="{CC8258E6-6B86-2BA3-41FB-53FF6BDBEFD4}"/>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35A46599-0AC7-B1EF-8B3C-013972C2B73C}"/>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Round Same Side Corner Rectangle 23">
              <a:extLst>
                <a:ext uri="{FF2B5EF4-FFF2-40B4-BE49-F238E27FC236}">
                  <a16:creationId xmlns:a16="http://schemas.microsoft.com/office/drawing/2014/main" id="{916B61BC-AE1D-CD0F-6F86-2F73DF5752C9}"/>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6773A6E7-DE58-5A22-E40E-836CA2978E76}"/>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0" name="Round Same Side Corner Rectangle 25">
              <a:extLst>
                <a:ext uri="{FF2B5EF4-FFF2-40B4-BE49-F238E27FC236}">
                  <a16:creationId xmlns:a16="http://schemas.microsoft.com/office/drawing/2014/main" id="{91624896-4D0F-9D66-F567-4DF970E8D2AE}"/>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1" name="Round Same Side Corner Rectangle 26">
              <a:extLst>
                <a:ext uri="{FF2B5EF4-FFF2-40B4-BE49-F238E27FC236}">
                  <a16:creationId xmlns:a16="http://schemas.microsoft.com/office/drawing/2014/main" id="{F50CEA10-8388-20AB-04CC-9334E01952A3}"/>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12" name="TextBox 11">
            <a:extLst>
              <a:ext uri="{FF2B5EF4-FFF2-40B4-BE49-F238E27FC236}">
                <a16:creationId xmlns:a16="http://schemas.microsoft.com/office/drawing/2014/main" id="{344BC293-F361-E927-7493-362F5B801889}"/>
              </a:ext>
            </a:extLst>
          </p:cNvPr>
          <p:cNvSpPr txBox="1"/>
          <p:nvPr/>
        </p:nvSpPr>
        <p:spPr>
          <a:xfrm>
            <a:off x="5405013" y="3681430"/>
            <a:ext cx="5858074" cy="2308324"/>
          </a:xfrm>
          <a:prstGeom prst="rect">
            <a:avLst/>
          </a:prstGeom>
          <a:noFill/>
        </p:spPr>
        <p:txBody>
          <a:bodyPr wrap="square" lIns="91440" tIns="45720" rIns="91440" bIns="45720" rtlCol="0" anchor="t">
            <a:spAutoFit/>
          </a:bodyPr>
          <a:lstStyle/>
          <a:p>
            <a:r>
              <a:rPr lang="es-ES_tradnl" sz="2400" dirty="0">
                <a:latin typeface="Arial" panose="020B0604020202020204" pitchFamily="34" charset="0"/>
                <a:ea typeface="Calibri" panose="020F0502020204030204" pitchFamily="34" charset="0"/>
                <a:cs typeface="Arial" panose="020B0604020202020204" pitchFamily="34" charset="0"/>
              </a:rPr>
              <a:t>Establecer una relación de confianza con el/la menor es fundamental para garantizar una </a:t>
            </a:r>
            <a:r>
              <a:rPr lang="es-ES_tradnl" sz="2400" b="1" dirty="0">
                <a:latin typeface="Arial" panose="020B0604020202020204" pitchFamily="34" charset="0"/>
                <a:ea typeface="Calibri" panose="020F0502020204030204" pitchFamily="34" charset="0"/>
                <a:cs typeface="Arial" panose="020B0604020202020204" pitchFamily="34" charset="0"/>
              </a:rPr>
              <a:t>comunicación abierta y honesta</a:t>
            </a:r>
            <a:r>
              <a:rPr lang="es-ES_tradnl" sz="2400" dirty="0">
                <a:latin typeface="Arial" panose="020B0604020202020204" pitchFamily="34" charset="0"/>
                <a:ea typeface="Calibri" panose="020F0502020204030204" pitchFamily="34" charset="0"/>
                <a:cs typeface="Arial" panose="020B0604020202020204" pitchFamily="34" charset="0"/>
              </a:rPr>
              <a:t>, obtener información y comprender mejor sus necesidades, y brindarle apoyo de calidad</a:t>
            </a:r>
          </a:p>
        </p:txBody>
      </p:sp>
      <p:grpSp>
        <p:nvGrpSpPr>
          <p:cNvPr id="14" name="Group 13">
            <a:extLst>
              <a:ext uri="{FF2B5EF4-FFF2-40B4-BE49-F238E27FC236}">
                <a16:creationId xmlns:a16="http://schemas.microsoft.com/office/drawing/2014/main" id="{697D8E25-D35F-9F7E-BD0D-0EE71B6A51C5}"/>
              </a:ext>
            </a:extLst>
          </p:cNvPr>
          <p:cNvGrpSpPr/>
          <p:nvPr/>
        </p:nvGrpSpPr>
        <p:grpSpPr>
          <a:xfrm>
            <a:off x="1504234" y="1732122"/>
            <a:ext cx="1644469" cy="1604820"/>
            <a:chOff x="6308006" y="3359796"/>
            <a:chExt cx="781209" cy="762374"/>
          </a:xfrm>
        </p:grpSpPr>
        <p:sp>
          <p:nvSpPr>
            <p:cNvPr id="4" name="Heart 3">
              <a:extLst>
                <a:ext uri="{FF2B5EF4-FFF2-40B4-BE49-F238E27FC236}">
                  <a16:creationId xmlns:a16="http://schemas.microsoft.com/office/drawing/2014/main" id="{1E42CD1C-E58A-0500-9E17-6CB40AA26EFC}"/>
                </a:ext>
              </a:extLst>
            </p:cNvPr>
            <p:cNvSpPr/>
            <p:nvPr/>
          </p:nvSpPr>
          <p:spPr>
            <a:xfrm>
              <a:off x="6311485" y="3359796"/>
              <a:ext cx="777730" cy="694839"/>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pic>
          <p:nvPicPr>
            <p:cNvPr id="13" name="Graphic 12" descr="Raised hand with solid fill">
              <a:extLst>
                <a:ext uri="{FF2B5EF4-FFF2-40B4-BE49-F238E27FC236}">
                  <a16:creationId xmlns:a16="http://schemas.microsoft.com/office/drawing/2014/main" id="{B24EA2C4-85AC-7F20-8354-04520D7FC7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62504" flipH="1">
              <a:off x="6308006" y="3492808"/>
              <a:ext cx="656882" cy="629362"/>
            </a:xfrm>
            <a:prstGeom prst="rect">
              <a:avLst/>
            </a:prstGeom>
          </p:spPr>
        </p:pic>
      </p:grpSp>
      <p:sp>
        <p:nvSpPr>
          <p:cNvPr id="15" name="TextBox 14">
            <a:extLst>
              <a:ext uri="{FF2B5EF4-FFF2-40B4-BE49-F238E27FC236}">
                <a16:creationId xmlns:a16="http://schemas.microsoft.com/office/drawing/2014/main" id="{F3631F92-5518-FEA2-4980-7F5F381DD76C}"/>
              </a:ext>
            </a:extLst>
          </p:cNvPr>
          <p:cNvSpPr txBox="1"/>
          <p:nvPr/>
        </p:nvSpPr>
        <p:spPr>
          <a:xfrm>
            <a:off x="928913" y="3429000"/>
            <a:ext cx="3599544" cy="2677656"/>
          </a:xfrm>
          <a:prstGeom prst="rect">
            <a:avLst/>
          </a:prstGeom>
          <a:noFill/>
        </p:spPr>
        <p:txBody>
          <a:bodyPr wrap="square" lIns="91440" tIns="45720" rIns="91440" bIns="45720" rtlCol="0" anchor="t">
            <a:spAutoFit/>
          </a:bodyPr>
          <a:lstStyle/>
          <a:p>
            <a:r>
              <a:rPr lang="es-ES_tradnl" sz="2400" dirty="0">
                <a:latin typeface="Arial" panose="020B0604020202020204" pitchFamily="34" charset="0"/>
                <a:ea typeface="Calibri" panose="020F0502020204030204" pitchFamily="34" charset="0"/>
                <a:cs typeface="Arial" panose="020B0604020202020204" pitchFamily="34" charset="0"/>
              </a:rPr>
              <a:t>Una forma de fortalecer la confianza del menor y su familia en el proceso es </a:t>
            </a:r>
            <a:r>
              <a:rPr lang="es-ES_tradnl" sz="2400" b="1" dirty="0">
                <a:latin typeface="Arial" panose="020B0604020202020204" pitchFamily="34" charset="0"/>
                <a:ea typeface="Calibri" panose="020F0502020204030204" pitchFamily="34" charset="0"/>
                <a:cs typeface="Arial" panose="020B0604020202020204" pitchFamily="34" charset="0"/>
              </a:rPr>
              <a:t>actuando de forma consecuente</a:t>
            </a:r>
            <a:r>
              <a:rPr lang="es-ES_tradnl" sz="2400" dirty="0">
                <a:latin typeface="Arial" panose="020B0604020202020204" pitchFamily="34" charset="0"/>
                <a:ea typeface="Calibri" panose="020F0502020204030204" pitchFamily="34" charset="0"/>
                <a:cs typeface="Arial" panose="020B0604020202020204" pitchFamily="34" charset="0"/>
              </a:rPr>
              <a:t>, es decir, haciendo lo que decimos que vamos a hacer</a:t>
            </a:r>
          </a:p>
        </p:txBody>
      </p:sp>
    </p:spTree>
    <p:extLst>
      <p:ext uri="{BB962C8B-B14F-4D97-AF65-F5344CB8AC3E}">
        <p14:creationId xmlns:p14="http://schemas.microsoft.com/office/powerpoint/2010/main" val="506314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Google Shape;571;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latin typeface="Arial" panose="020B0604020202020204" pitchFamily="34" charset="0"/>
                <a:cs typeface="Arial" panose="020B0604020202020204" pitchFamily="34" charset="0"/>
                <a:sym typeface="Arial"/>
              </a:rPr>
              <a:t>Puntos clave de aprendizaje</a:t>
            </a:r>
            <a:endParaRPr lang="es-ES_tradnl">
              <a:latin typeface="Arial" panose="020B0604020202020204" pitchFamily="34" charset="0"/>
              <a:cs typeface="Arial" panose="020B0604020202020204" pitchFamily="34" charset="0"/>
            </a:endParaRPr>
          </a:p>
        </p:txBody>
      </p:sp>
      <p:sp>
        <p:nvSpPr>
          <p:cNvPr id="572" name="Google Shape;572;p18"/>
          <p:cNvSpPr/>
          <p:nvPr/>
        </p:nvSpPr>
        <p:spPr>
          <a:xfrm>
            <a:off x="5570295" y="217075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73" name="Google Shape;573;p18"/>
          <p:cNvSpPr/>
          <p:nvPr/>
        </p:nvSpPr>
        <p:spPr>
          <a:xfrm>
            <a:off x="8915211" y="217075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74" name="Google Shape;574;p18"/>
          <p:cNvSpPr/>
          <p:nvPr/>
        </p:nvSpPr>
        <p:spPr>
          <a:xfrm>
            <a:off x="2225379" y="217075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75" name="Google Shape;575;p18"/>
          <p:cNvSpPr txBox="1"/>
          <p:nvPr/>
        </p:nvSpPr>
        <p:spPr>
          <a:xfrm>
            <a:off x="4663177" y="3771707"/>
            <a:ext cx="2865796"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400" dirty="0">
                <a:solidFill>
                  <a:schemeClr val="dk1"/>
                </a:solidFill>
                <a:latin typeface="Arial" panose="020B0604020202020204" pitchFamily="34" charset="0"/>
                <a:ea typeface="Helvetica Neue Light"/>
                <a:cs typeface="Arial" panose="020B0604020202020204" pitchFamily="34" charset="0"/>
                <a:sym typeface="Helvetica Neue Light"/>
              </a:rPr>
              <a:t>Hacer seguimiento tiene múltiples propósitos y objetivos</a:t>
            </a:r>
            <a:endParaRPr lang="es-ES_tradnl" sz="2400" dirty="0">
              <a:solidFill>
                <a:schemeClr val="dk1"/>
              </a:solidFill>
              <a:latin typeface="Arial" panose="020B0604020202020204" pitchFamily="34" charset="0"/>
              <a:ea typeface="Calibri"/>
              <a:cs typeface="Arial" panose="020B0604020202020204" pitchFamily="34" charset="0"/>
              <a:sym typeface="Calibri"/>
            </a:endParaRPr>
          </a:p>
        </p:txBody>
      </p:sp>
      <p:sp>
        <p:nvSpPr>
          <p:cNvPr id="576" name="Google Shape;576;p18"/>
          <p:cNvSpPr txBox="1"/>
          <p:nvPr/>
        </p:nvSpPr>
        <p:spPr>
          <a:xfrm>
            <a:off x="1148650" y="3744632"/>
            <a:ext cx="3205018" cy="1938952"/>
          </a:xfrm>
          <a:prstGeom prst="rect">
            <a:avLst/>
          </a:prstGeom>
          <a:noFill/>
          <a:ln>
            <a:noFill/>
          </a:ln>
        </p:spPr>
        <p:txBody>
          <a:bodyPr spcFirstLastPara="1" wrap="square" lIns="91425" tIns="45700" rIns="91425" bIns="45700" anchor="t" anchorCtr="0">
            <a:spAutoFit/>
          </a:bodyPr>
          <a:lstStyle/>
          <a:p>
            <a:pPr algn="ctr"/>
            <a:r>
              <a:rPr lang="es-ES_tradnl" sz="24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En cualquier momento del proceso de gestión del caso se puede hacer seguimiento</a:t>
            </a:r>
            <a:endParaRPr lang="es-ES_tradnl" sz="2400" dirty="0">
              <a:solidFill>
                <a:schemeClr val="dk1"/>
              </a:solidFill>
              <a:latin typeface="Arial" panose="020B0604020202020204" pitchFamily="34" charset="0"/>
              <a:ea typeface="Calibri"/>
              <a:cs typeface="Arial" panose="020B0604020202020204" pitchFamily="34" charset="0"/>
              <a:sym typeface="Calibri"/>
            </a:endParaRPr>
          </a:p>
        </p:txBody>
      </p:sp>
      <p:sp>
        <p:nvSpPr>
          <p:cNvPr id="577" name="Google Shape;577;p18"/>
          <p:cNvSpPr txBox="1"/>
          <p:nvPr/>
        </p:nvSpPr>
        <p:spPr>
          <a:xfrm>
            <a:off x="7912448" y="3771707"/>
            <a:ext cx="3205018" cy="193895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400" dirty="0">
                <a:solidFill>
                  <a:schemeClr val="dk1"/>
                </a:solidFill>
                <a:latin typeface="Arial" panose="020B0604020202020204" pitchFamily="34" charset="0"/>
                <a:ea typeface="Helvetica Neue Light"/>
                <a:cs typeface="Arial" panose="020B0604020202020204" pitchFamily="34" charset="0"/>
                <a:sym typeface="Helvetica Neue Light"/>
              </a:rPr>
              <a:t>Para que un caso prospere son necesarios tiempo, dedicación, energía y esfuerzos</a:t>
            </a:r>
            <a:endParaRPr lang="es-ES_tradnl" sz="2400" dirty="0">
              <a:solidFill>
                <a:schemeClr val="dk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295"/>
        <p:cNvGrpSpPr/>
        <p:nvPr/>
      </p:nvGrpSpPr>
      <p:grpSpPr>
        <a:xfrm>
          <a:off x="0" y="0"/>
          <a:ext cx="0" cy="0"/>
          <a:chOff x="0" y="0"/>
          <a:chExt cx="0" cy="0"/>
        </a:xfrm>
      </p:grpSpPr>
      <p:sp>
        <p:nvSpPr>
          <p:cNvPr id="2" name="Title 72">
            <a:extLst>
              <a:ext uri="{FF2B5EF4-FFF2-40B4-BE49-F238E27FC236}">
                <a16:creationId xmlns:a16="http://schemas.microsoft.com/office/drawing/2014/main" id="{7BB8FE31-5F65-83DB-B0B8-F6B2CA22326A}"/>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1</a:t>
            </a:r>
          </a:p>
          <a:p>
            <a:br>
              <a:rPr lang="es-ES_tradnl" b="1" dirty="0">
                <a:solidFill>
                  <a:schemeClr val="bg1"/>
                </a:solidFill>
                <a:latin typeface="Garamond"/>
              </a:rPr>
            </a:br>
            <a:r>
              <a:rPr lang="es-ES_tradnl" sz="5400" b="1" dirty="0">
                <a:solidFill>
                  <a:schemeClr val="bg1"/>
                </a:solidFill>
                <a:latin typeface="Garamond"/>
              </a:rPr>
              <a:t>Inicio del módulo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439"/>
        <p:cNvGrpSpPr/>
        <p:nvPr/>
      </p:nvGrpSpPr>
      <p:grpSpPr>
        <a:xfrm>
          <a:off x="0" y="0"/>
          <a:ext cx="0" cy="0"/>
          <a:chOff x="0" y="0"/>
          <a:chExt cx="0" cy="0"/>
        </a:xfrm>
      </p:grpSpPr>
      <p:sp>
        <p:nvSpPr>
          <p:cNvPr id="3" name="Title 72">
            <a:extLst>
              <a:ext uri="{FF2B5EF4-FFF2-40B4-BE49-F238E27FC236}">
                <a16:creationId xmlns:a16="http://schemas.microsoft.com/office/drawing/2014/main" id="{0EE02873-A0EF-CAC2-F303-64BFED95DAF1}"/>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3</a:t>
            </a:r>
          </a:p>
          <a:p>
            <a:br>
              <a:rPr lang="es-ES_tradnl" b="1" dirty="0">
                <a:solidFill>
                  <a:schemeClr val="bg1"/>
                </a:solidFill>
                <a:latin typeface="Garamond"/>
              </a:rPr>
            </a:br>
            <a:r>
              <a:rPr lang="es-ES_tradnl" sz="5400" b="1" dirty="0">
                <a:solidFill>
                  <a:schemeClr val="bg1"/>
                </a:solidFill>
                <a:latin typeface="Garamond"/>
              </a:rPr>
              <a:t>¿Cómo se debe hacer seguimiento a un caso?</a:t>
            </a:r>
          </a:p>
          <a:p>
            <a:endParaRPr lang="es-ES_tradnl" sz="5400" b="1" dirty="0">
              <a:solidFill>
                <a:schemeClr val="bg1"/>
              </a:solidFill>
              <a:latin typeface="Garamond"/>
            </a:endParaRPr>
          </a:p>
        </p:txBody>
      </p:sp>
    </p:spTree>
    <p:extLst>
      <p:ext uri="{BB962C8B-B14F-4D97-AF65-F5344CB8AC3E}">
        <p14:creationId xmlns:p14="http://schemas.microsoft.com/office/powerpoint/2010/main" val="3504340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D0C0-9086-D413-790B-4D346A5AEDB3}"/>
              </a:ext>
            </a:extLst>
          </p:cNvPr>
          <p:cNvSpPr>
            <a:spLocks noGrp="1"/>
          </p:cNvSpPr>
          <p:nvPr>
            <p:ph type="title"/>
          </p:nvPr>
        </p:nvSpPr>
        <p:spPr/>
        <p:txBody>
          <a:bodyPr/>
          <a:lstStyle/>
          <a:p>
            <a:r>
              <a:rPr lang="es-ES_tradnl" dirty="0"/>
              <a:t>Formas de hacer seguimiento a un caso</a:t>
            </a:r>
          </a:p>
        </p:txBody>
      </p:sp>
      <p:grpSp>
        <p:nvGrpSpPr>
          <p:cNvPr id="23" name="Group 22">
            <a:extLst>
              <a:ext uri="{FF2B5EF4-FFF2-40B4-BE49-F238E27FC236}">
                <a16:creationId xmlns:a16="http://schemas.microsoft.com/office/drawing/2014/main" id="{47F8BEED-A62C-B621-E1B3-3EC5643788BE}"/>
              </a:ext>
            </a:extLst>
          </p:cNvPr>
          <p:cNvGrpSpPr/>
          <p:nvPr/>
        </p:nvGrpSpPr>
        <p:grpSpPr>
          <a:xfrm rot="5400000">
            <a:off x="5092778" y="2740024"/>
            <a:ext cx="2289499" cy="2285343"/>
            <a:chOff x="-2278403" y="2075258"/>
            <a:chExt cx="477573" cy="476706"/>
          </a:xfrm>
        </p:grpSpPr>
        <p:cxnSp>
          <p:nvCxnSpPr>
            <p:cNvPr id="24" name="Straight Arrow Connector 23">
              <a:extLst>
                <a:ext uri="{FF2B5EF4-FFF2-40B4-BE49-F238E27FC236}">
                  <a16:creationId xmlns:a16="http://schemas.microsoft.com/office/drawing/2014/main" id="{4306A9F1-704F-61E3-9818-2344E95F07C2}"/>
                </a:ext>
              </a:extLst>
            </p:cNvPr>
            <p:cNvCxnSpPr>
              <a:cxnSpLocks/>
            </p:cNvCxnSpPr>
            <p:nvPr/>
          </p:nvCxnSpPr>
          <p:spPr>
            <a:xfrm flipV="1">
              <a:off x="-2057174" y="2075258"/>
              <a:ext cx="0" cy="476247"/>
            </a:xfrm>
            <a:prstGeom prst="straightConnector1">
              <a:avLst/>
            </a:prstGeom>
            <a:ln w="203200">
              <a:solidFill>
                <a:schemeClr val="accent1">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5" name="Freeform: Shape 24">
              <a:extLst>
                <a:ext uri="{FF2B5EF4-FFF2-40B4-BE49-F238E27FC236}">
                  <a16:creationId xmlns:a16="http://schemas.microsoft.com/office/drawing/2014/main" id="{99B30435-52CE-2481-684E-B5A2AFB58990}"/>
                </a:ext>
              </a:extLst>
            </p:cNvPr>
            <p:cNvSpPr/>
            <p:nvPr/>
          </p:nvSpPr>
          <p:spPr>
            <a:xfrm>
              <a:off x="-2278403" y="2221377"/>
              <a:ext cx="126369" cy="330587"/>
            </a:xfrm>
            <a:custGeom>
              <a:avLst/>
              <a:gdLst>
                <a:gd name="connsiteX0" fmla="*/ 176784 w 176784"/>
                <a:gd name="connsiteY0" fmla="*/ 438912 h 438912"/>
                <a:gd name="connsiteX1" fmla="*/ 176784 w 176784"/>
                <a:gd name="connsiteY1" fmla="*/ 182880 h 438912"/>
                <a:gd name="connsiteX2" fmla="*/ 0 w 176784"/>
                <a:gd name="connsiteY2" fmla="*/ 0 h 438912"/>
              </a:gdLst>
              <a:ahLst/>
              <a:cxnLst>
                <a:cxn ang="0">
                  <a:pos x="connsiteX0" y="connsiteY0"/>
                </a:cxn>
                <a:cxn ang="0">
                  <a:pos x="connsiteX1" y="connsiteY1"/>
                </a:cxn>
                <a:cxn ang="0">
                  <a:pos x="connsiteX2" y="connsiteY2"/>
                </a:cxn>
              </a:cxnLst>
              <a:rect l="l" t="t" r="r" b="b"/>
              <a:pathLst>
                <a:path w="176784" h="438912">
                  <a:moveTo>
                    <a:pt x="176784" y="438912"/>
                  </a:moveTo>
                  <a:lnTo>
                    <a:pt x="176784" y="182880"/>
                  </a:lnTo>
                  <a:lnTo>
                    <a:pt x="0" y="0"/>
                  </a:lnTo>
                </a:path>
              </a:pathLst>
            </a:custGeom>
            <a:noFill/>
            <a:ln w="203200">
              <a:solidFill>
                <a:schemeClr val="accent1">
                  <a:lumMod val="20000"/>
                  <a:lumOff val="8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26" name="Freeform: Shape 25">
              <a:extLst>
                <a:ext uri="{FF2B5EF4-FFF2-40B4-BE49-F238E27FC236}">
                  <a16:creationId xmlns:a16="http://schemas.microsoft.com/office/drawing/2014/main" id="{F3260817-4904-1A3F-1FCA-E72E5059639E}"/>
                </a:ext>
              </a:extLst>
            </p:cNvPr>
            <p:cNvSpPr/>
            <p:nvPr/>
          </p:nvSpPr>
          <p:spPr>
            <a:xfrm>
              <a:off x="-1970774" y="2230560"/>
              <a:ext cx="169944" cy="316812"/>
            </a:xfrm>
            <a:custGeom>
              <a:avLst/>
              <a:gdLst>
                <a:gd name="connsiteX0" fmla="*/ 0 w 237744"/>
                <a:gd name="connsiteY0" fmla="*/ 420624 h 420624"/>
                <a:gd name="connsiteX1" fmla="*/ 0 w 237744"/>
                <a:gd name="connsiteY1" fmla="*/ 73152 h 420624"/>
                <a:gd name="connsiteX2" fmla="*/ 237744 w 237744"/>
                <a:gd name="connsiteY2" fmla="*/ 0 h 420624"/>
              </a:gdLst>
              <a:ahLst/>
              <a:cxnLst>
                <a:cxn ang="0">
                  <a:pos x="connsiteX0" y="connsiteY0"/>
                </a:cxn>
                <a:cxn ang="0">
                  <a:pos x="connsiteX1" y="connsiteY1"/>
                </a:cxn>
                <a:cxn ang="0">
                  <a:pos x="connsiteX2" y="connsiteY2"/>
                </a:cxn>
              </a:cxnLst>
              <a:rect l="l" t="t" r="r" b="b"/>
              <a:pathLst>
                <a:path w="237744" h="420624">
                  <a:moveTo>
                    <a:pt x="0" y="420624"/>
                  </a:moveTo>
                  <a:lnTo>
                    <a:pt x="0" y="73152"/>
                  </a:lnTo>
                  <a:lnTo>
                    <a:pt x="237744" y="0"/>
                  </a:lnTo>
                </a:path>
              </a:pathLst>
            </a:custGeom>
            <a:noFill/>
            <a:ln w="203200">
              <a:solidFill>
                <a:schemeClr val="accent1">
                  <a:lumMod val="20000"/>
                  <a:lumOff val="8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grpSp>
        <p:nvGrpSpPr>
          <p:cNvPr id="57" name="Group 56">
            <a:extLst>
              <a:ext uri="{FF2B5EF4-FFF2-40B4-BE49-F238E27FC236}">
                <a16:creationId xmlns:a16="http://schemas.microsoft.com/office/drawing/2014/main" id="{4C771533-4D8B-4122-B768-818214D633CE}"/>
              </a:ext>
            </a:extLst>
          </p:cNvPr>
          <p:cNvGrpSpPr/>
          <p:nvPr/>
        </p:nvGrpSpPr>
        <p:grpSpPr>
          <a:xfrm>
            <a:off x="8386783" y="2988543"/>
            <a:ext cx="686042" cy="1690835"/>
            <a:chOff x="7897348" y="2404683"/>
            <a:chExt cx="1002556" cy="2470924"/>
          </a:xfrm>
        </p:grpSpPr>
        <p:sp>
          <p:nvSpPr>
            <p:cNvPr id="34" name="Round Same Side Corner Rectangle 46">
              <a:extLst>
                <a:ext uri="{FF2B5EF4-FFF2-40B4-BE49-F238E27FC236}">
                  <a16:creationId xmlns:a16="http://schemas.microsoft.com/office/drawing/2014/main" id="{F9CDB7FA-E0F3-191F-4C5B-5086023374AA}"/>
                </a:ext>
              </a:extLst>
            </p:cNvPr>
            <p:cNvSpPr/>
            <p:nvPr/>
          </p:nvSpPr>
          <p:spPr>
            <a:xfrm>
              <a:off x="7904704" y="3579422"/>
              <a:ext cx="991288" cy="1296185"/>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99AA4D56-3AB6-E878-843B-B36A95E67F27}"/>
                </a:ext>
              </a:extLst>
            </p:cNvPr>
            <p:cNvSpPr/>
            <p:nvPr/>
          </p:nvSpPr>
          <p:spPr>
            <a:xfrm>
              <a:off x="7897348" y="2404683"/>
              <a:ext cx="1002556" cy="100255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47" name="Group 46">
            <a:extLst>
              <a:ext uri="{FF2B5EF4-FFF2-40B4-BE49-F238E27FC236}">
                <a16:creationId xmlns:a16="http://schemas.microsoft.com/office/drawing/2014/main" id="{501164D3-9435-2215-26F1-5C8E98368F0A}"/>
              </a:ext>
            </a:extLst>
          </p:cNvPr>
          <p:cNvGrpSpPr/>
          <p:nvPr/>
        </p:nvGrpSpPr>
        <p:grpSpPr>
          <a:xfrm flipH="1">
            <a:off x="2715174" y="2009873"/>
            <a:ext cx="1646610" cy="3287441"/>
            <a:chOff x="5102983" y="1330093"/>
            <a:chExt cx="553581" cy="1082378"/>
          </a:xfrm>
          <a:solidFill>
            <a:schemeClr val="accent1"/>
          </a:solidFill>
        </p:grpSpPr>
        <p:grpSp>
          <p:nvGrpSpPr>
            <p:cNvPr id="48" name="Group 47">
              <a:extLst>
                <a:ext uri="{FF2B5EF4-FFF2-40B4-BE49-F238E27FC236}">
                  <a16:creationId xmlns:a16="http://schemas.microsoft.com/office/drawing/2014/main" id="{B7507EEE-5008-2FC0-8F77-5F9102A2A4EC}"/>
                </a:ext>
              </a:extLst>
            </p:cNvPr>
            <p:cNvGrpSpPr/>
            <p:nvPr/>
          </p:nvGrpSpPr>
          <p:grpSpPr>
            <a:xfrm>
              <a:off x="5157952" y="1808115"/>
              <a:ext cx="241654" cy="277569"/>
              <a:chOff x="2968390" y="1782471"/>
              <a:chExt cx="241654" cy="277569"/>
            </a:xfrm>
            <a:grpFill/>
          </p:grpSpPr>
          <p:sp>
            <p:nvSpPr>
              <p:cNvPr id="55" name="Round Same Side Corner Rectangle 25">
                <a:extLst>
                  <a:ext uri="{FF2B5EF4-FFF2-40B4-BE49-F238E27FC236}">
                    <a16:creationId xmlns:a16="http://schemas.microsoft.com/office/drawing/2014/main" id="{941A53BA-33C1-2936-9CEB-195A67B91B09}"/>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Round Same Side Corner Rectangle 26">
                <a:extLst>
                  <a:ext uri="{FF2B5EF4-FFF2-40B4-BE49-F238E27FC236}">
                    <a16:creationId xmlns:a16="http://schemas.microsoft.com/office/drawing/2014/main" id="{F5DAE4F2-8EF4-EDC1-F546-4B7EC553F3CB}"/>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9" name="Rectangle 48">
              <a:extLst>
                <a:ext uri="{FF2B5EF4-FFF2-40B4-BE49-F238E27FC236}">
                  <a16:creationId xmlns:a16="http://schemas.microsoft.com/office/drawing/2014/main" id="{A4362A05-2358-FA4C-F31F-AE31EF9E8111}"/>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ound Same Side Corner Rectangle 26">
              <a:extLst>
                <a:ext uri="{FF2B5EF4-FFF2-40B4-BE49-F238E27FC236}">
                  <a16:creationId xmlns:a16="http://schemas.microsoft.com/office/drawing/2014/main" id="{0612179C-02AE-9420-00DA-BC469D6B1DE2}"/>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51" name="Straight Arrow Connector 50">
              <a:extLst>
                <a:ext uri="{FF2B5EF4-FFF2-40B4-BE49-F238E27FC236}">
                  <a16:creationId xmlns:a16="http://schemas.microsoft.com/office/drawing/2014/main" id="{A4C0C23D-2E07-398C-DA21-BBA3EF07676B}"/>
                </a:ext>
              </a:extLst>
            </p:cNvPr>
            <p:cNvCxnSpPr>
              <a:cxnSpLocks/>
            </p:cNvCxnSpPr>
            <p:nvPr/>
          </p:nvCxnSpPr>
          <p:spPr>
            <a:xfrm flipH="1">
              <a:off x="5175388" y="1694718"/>
              <a:ext cx="74812" cy="109302"/>
            </a:xfrm>
            <a:prstGeom prst="straightConnector1">
              <a:avLst/>
            </a:prstGeom>
            <a:grpFill/>
            <a:ln w="28575">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49C13947-90F2-7DDB-5D29-8C93F74222BF}"/>
                </a:ext>
              </a:extLst>
            </p:cNvPr>
            <p:cNvGrpSpPr/>
            <p:nvPr/>
          </p:nvGrpSpPr>
          <p:grpSpPr>
            <a:xfrm>
              <a:off x="5332523" y="1330093"/>
              <a:ext cx="324041" cy="1082378"/>
              <a:chOff x="4200727" y="1302447"/>
              <a:chExt cx="269696" cy="900853"/>
            </a:xfrm>
            <a:grpFill/>
          </p:grpSpPr>
          <p:sp>
            <p:nvSpPr>
              <p:cNvPr id="53" name="Round Same Side Corner Rectangle 23">
                <a:extLst>
                  <a:ext uri="{FF2B5EF4-FFF2-40B4-BE49-F238E27FC236}">
                    <a16:creationId xmlns:a16="http://schemas.microsoft.com/office/drawing/2014/main" id="{03F61EF5-07A8-438C-6CE8-0530BBB6BCE6}"/>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Oval 53">
                <a:extLst>
                  <a:ext uri="{FF2B5EF4-FFF2-40B4-BE49-F238E27FC236}">
                    <a16:creationId xmlns:a16="http://schemas.microsoft.com/office/drawing/2014/main" id="{C2731111-6A80-7DB5-7732-C59BF27DA4DF}"/>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3" name="Group 2">
            <a:extLst>
              <a:ext uri="{FF2B5EF4-FFF2-40B4-BE49-F238E27FC236}">
                <a16:creationId xmlns:a16="http://schemas.microsoft.com/office/drawing/2014/main" id="{401FFD10-3A27-513F-F553-6D328342E9B7}"/>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5A3EA5BD-DC27-8ACB-1367-DFFB2D85BF6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86933F97-3AD4-9EF4-BB6D-37AC1F4448BA}"/>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DAD117F1-8CD8-2DFF-F050-07F316C78F16}"/>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172</a:t>
                </a:r>
              </a:p>
            </p:txBody>
          </p:sp>
          <p:sp>
            <p:nvSpPr>
              <p:cNvPr id="11" name="Rectangle 10">
                <a:extLst>
                  <a:ext uri="{FF2B5EF4-FFF2-40B4-BE49-F238E27FC236}">
                    <a16:creationId xmlns:a16="http://schemas.microsoft.com/office/drawing/2014/main" id="{506B5867-A4EE-E5AE-EAF9-1DF2FD6158C2}"/>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9044109B-2920-E219-1516-46B07287479D}"/>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F9138CE7-7726-A8E8-6E9C-5EF75E354114}"/>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AECE0AB-D66A-3A22-9E3A-47C4C1D982C6}"/>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84019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15"/>
        <p:cNvGrpSpPr/>
        <p:nvPr/>
      </p:nvGrpSpPr>
      <p:grpSpPr>
        <a:xfrm>
          <a:off x="0" y="0"/>
          <a:ext cx="0" cy="0"/>
          <a:chOff x="0" y="0"/>
          <a:chExt cx="0" cy="0"/>
        </a:xfrm>
      </p:grpSpPr>
      <p:sp>
        <p:nvSpPr>
          <p:cNvPr id="23" name="Rectangle: Rounded Corners 22">
            <a:extLst>
              <a:ext uri="{FF2B5EF4-FFF2-40B4-BE49-F238E27FC236}">
                <a16:creationId xmlns:a16="http://schemas.microsoft.com/office/drawing/2014/main" id="{CB4DBE1C-88CA-8268-E1A5-A9E9C80585FF}"/>
              </a:ext>
            </a:extLst>
          </p:cNvPr>
          <p:cNvSpPr/>
          <p:nvPr/>
        </p:nvSpPr>
        <p:spPr>
          <a:xfrm>
            <a:off x="6096000" y="1978698"/>
            <a:ext cx="5158389" cy="127594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Rectangle: Rounded Corners 21">
            <a:extLst>
              <a:ext uri="{FF2B5EF4-FFF2-40B4-BE49-F238E27FC236}">
                <a16:creationId xmlns:a16="http://schemas.microsoft.com/office/drawing/2014/main" id="{F19A93D4-E447-48F4-7E5D-8014485A7D84}"/>
              </a:ext>
            </a:extLst>
          </p:cNvPr>
          <p:cNvSpPr/>
          <p:nvPr/>
        </p:nvSpPr>
        <p:spPr>
          <a:xfrm>
            <a:off x="937611" y="1978698"/>
            <a:ext cx="4442455" cy="127594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6" name="Google Shape;516;p15"/>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latin typeface="Arial" panose="020B0604020202020204" pitchFamily="34" charset="0"/>
                <a:cs typeface="Arial" panose="020B0604020202020204" pitchFamily="34" charset="0"/>
              </a:rPr>
              <a:t>Acciones de seguimiento</a:t>
            </a:r>
          </a:p>
        </p:txBody>
      </p:sp>
      <p:sp>
        <p:nvSpPr>
          <p:cNvPr id="519" name="Google Shape;519;p15"/>
          <p:cNvSpPr txBox="1"/>
          <p:nvPr/>
        </p:nvSpPr>
        <p:spPr>
          <a:xfrm>
            <a:off x="2516848" y="2096881"/>
            <a:ext cx="2547712" cy="110795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ES_tradnl" sz="2200" b="1">
                <a:solidFill>
                  <a:schemeClr val="dk1"/>
                </a:solidFill>
                <a:latin typeface="Arial" panose="020B0604020202020204" pitchFamily="34" charset="0"/>
                <a:ea typeface="Calibri"/>
                <a:cs typeface="Arial" panose="020B0604020202020204" pitchFamily="34" charset="0"/>
                <a:sym typeface="Calibri"/>
              </a:rPr>
              <a:t>Contacto con el/la menor y/o su familia</a:t>
            </a:r>
          </a:p>
        </p:txBody>
      </p:sp>
      <p:sp>
        <p:nvSpPr>
          <p:cNvPr id="520" name="Google Shape;520;p15"/>
          <p:cNvSpPr txBox="1"/>
          <p:nvPr/>
        </p:nvSpPr>
        <p:spPr>
          <a:xfrm>
            <a:off x="7607418" y="2096881"/>
            <a:ext cx="3181378" cy="1107955"/>
          </a:xfrm>
          <a:prstGeom prst="rect">
            <a:avLst/>
          </a:prstGeom>
          <a:noFill/>
          <a:ln>
            <a:noFill/>
          </a:ln>
        </p:spPr>
        <p:txBody>
          <a:bodyPr spcFirstLastPara="1" wrap="square" lIns="91425" tIns="45700" rIns="91425" bIns="45700" anchor="t" anchorCtr="0">
            <a:spAutoFit/>
          </a:bodyPr>
          <a:lstStyle/>
          <a:p>
            <a:r>
              <a:rPr lang="es-ES_tradnl" sz="2200" b="1" dirty="0">
                <a:solidFill>
                  <a:schemeClr val="dk1"/>
                </a:solidFill>
                <a:latin typeface="Arial" panose="020B0604020202020204" pitchFamily="34" charset="0"/>
                <a:ea typeface="Calibri"/>
                <a:cs typeface="Arial" panose="020B0604020202020204" pitchFamily="34" charset="0"/>
                <a:sym typeface="Calibri"/>
              </a:rPr>
              <a:t>Contacto con otras personas que apoyan o cuidan del menor</a:t>
            </a:r>
          </a:p>
        </p:txBody>
      </p:sp>
      <p:sp>
        <p:nvSpPr>
          <p:cNvPr id="521" name="Google Shape;521;p15"/>
          <p:cNvSpPr txBox="1"/>
          <p:nvPr/>
        </p:nvSpPr>
        <p:spPr>
          <a:xfrm>
            <a:off x="1555025" y="3511098"/>
            <a:ext cx="3509535" cy="2123618"/>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2400"/>
              <a:buFont typeface="Arial"/>
              <a:buChar char="•"/>
            </a:pPr>
            <a:r>
              <a:rPr lang="es-ES_tradnl" sz="2200">
                <a:solidFill>
                  <a:schemeClr val="dk1"/>
                </a:solidFill>
                <a:latin typeface="Arial" panose="020B0604020202020204" pitchFamily="34" charset="0"/>
                <a:ea typeface="Calibri" panose="020F0502020204030204" pitchFamily="34" charset="0"/>
                <a:cs typeface="Arial" panose="020B0604020202020204" pitchFamily="34" charset="0"/>
                <a:sym typeface="Calibri"/>
              </a:rPr>
              <a:t>Visitas domiciliarias</a:t>
            </a:r>
            <a:endParaRPr lang="es-ES_tradnl" sz="2200">
              <a:latin typeface="Arial" panose="020B0604020202020204" pitchFamily="34" charset="0"/>
              <a:ea typeface="Calibri" panose="020F0502020204030204" pitchFamily="34" charset="0"/>
              <a:cs typeface="Arial" panose="020B0604020202020204" pitchFamily="34" charset="0"/>
            </a:endParaRPr>
          </a:p>
          <a:p>
            <a:pPr marL="742950" marR="0" lvl="1" indent="-285750" algn="l" rtl="0">
              <a:spcBef>
                <a:spcPts val="0"/>
              </a:spcBef>
              <a:spcAft>
                <a:spcPts val="0"/>
              </a:spcAft>
              <a:buClr>
                <a:schemeClr val="dk1"/>
              </a:buClr>
              <a:buSzPts val="2400"/>
              <a:buFont typeface="Arial"/>
              <a:buChar char="•"/>
            </a:pPr>
            <a:r>
              <a:rPr lang="es-ES_tradnl" sz="2200" b="0" i="0" u="none" strike="noStrike" cap="none">
                <a:solidFill>
                  <a:schemeClr val="dk1"/>
                </a:solidFill>
                <a:latin typeface="Arial" panose="020B0604020202020204" pitchFamily="34" charset="0"/>
                <a:ea typeface="Calibri" panose="020F0502020204030204" pitchFamily="34" charset="0"/>
                <a:cs typeface="Arial" panose="020B0604020202020204" pitchFamily="34" charset="0"/>
                <a:sym typeface="Calibri"/>
              </a:rPr>
              <a:t>Programadas</a:t>
            </a:r>
            <a:endParaRPr lang="es-ES_tradnl" sz="2200">
              <a:latin typeface="Arial" panose="020B0604020202020204" pitchFamily="34" charset="0"/>
              <a:ea typeface="Calibri" panose="020F0502020204030204" pitchFamily="34" charset="0"/>
              <a:cs typeface="Arial" panose="020B0604020202020204" pitchFamily="34" charset="0"/>
            </a:endParaRPr>
          </a:p>
          <a:p>
            <a:pPr marL="742950" marR="0" lvl="1" indent="-285750" algn="l" rtl="0">
              <a:spcBef>
                <a:spcPts val="0"/>
              </a:spcBef>
              <a:spcAft>
                <a:spcPts val="0"/>
              </a:spcAft>
              <a:buClr>
                <a:schemeClr val="dk1"/>
              </a:buClr>
              <a:buSzPts val="2400"/>
              <a:buFont typeface="Arial"/>
              <a:buChar char="•"/>
            </a:pPr>
            <a:r>
              <a:rPr lang="es-ES_tradnl" sz="2200" b="0" i="0" u="none" strike="noStrike" cap="none">
                <a:solidFill>
                  <a:schemeClr val="dk1"/>
                </a:solidFill>
                <a:latin typeface="Arial" panose="020B0604020202020204" pitchFamily="34" charset="0"/>
                <a:ea typeface="Calibri" panose="020F0502020204030204" pitchFamily="34" charset="0"/>
                <a:cs typeface="Arial" panose="020B0604020202020204" pitchFamily="34" charset="0"/>
                <a:sym typeface="Calibri"/>
              </a:rPr>
              <a:t>Espontáneas</a:t>
            </a:r>
            <a:endParaRPr lang="es-ES_tradnl" sz="2200">
              <a:latin typeface="Arial" panose="020B0604020202020204" pitchFamily="34" charset="0"/>
              <a:ea typeface="Calibri" panose="020F0502020204030204" pitchFamily="34" charset="0"/>
              <a:cs typeface="Arial" panose="020B0604020202020204" pitchFamily="34" charset="0"/>
            </a:endParaRPr>
          </a:p>
          <a:p>
            <a:pPr marL="285750" indent="-285750">
              <a:buClr>
                <a:schemeClr val="dk1"/>
              </a:buClr>
              <a:buSzPts val="2400"/>
              <a:buFont typeface="Arial"/>
              <a:buChar char="•"/>
            </a:pPr>
            <a:r>
              <a:rPr lang="es-ES_tradnl" sz="2200">
                <a:solidFill>
                  <a:schemeClr val="dk1"/>
                </a:solidFill>
                <a:latin typeface="Arial" panose="020B0604020202020204" pitchFamily="34" charset="0"/>
                <a:ea typeface="Calibri" panose="020F0502020204030204" pitchFamily="34" charset="0"/>
                <a:cs typeface="Arial" panose="020B0604020202020204" pitchFamily="34" charset="0"/>
                <a:sym typeface="Calibri"/>
              </a:rPr>
              <a:t>Reuniones en otros lugares seguros</a:t>
            </a:r>
            <a:endParaRPr lang="es-ES_tradnl" sz="2200">
              <a:solidFill>
                <a:schemeClr val="dk1"/>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rtl="0">
              <a:spcBef>
                <a:spcPts val="0"/>
              </a:spcBef>
              <a:spcAft>
                <a:spcPts val="0"/>
              </a:spcAft>
              <a:buClr>
                <a:schemeClr val="dk1"/>
              </a:buClr>
              <a:buSzPts val="2400"/>
              <a:buFont typeface="Arial"/>
              <a:buChar char="•"/>
            </a:pPr>
            <a:r>
              <a:rPr lang="es-ES_tradnl" sz="2200">
                <a:solidFill>
                  <a:schemeClr val="dk1"/>
                </a:solidFill>
                <a:latin typeface="Arial" panose="020B0604020202020204" pitchFamily="34" charset="0"/>
                <a:ea typeface="Calibri" panose="020F0502020204030204" pitchFamily="34" charset="0"/>
                <a:cs typeface="Arial" panose="020B0604020202020204" pitchFamily="34" charset="0"/>
                <a:sym typeface="Calibri"/>
              </a:rPr>
              <a:t>Llamadas telefónicas </a:t>
            </a:r>
            <a:endParaRPr lang="es-ES_tradnl" sz="2200">
              <a:latin typeface="Arial" panose="020B0604020202020204" pitchFamily="34" charset="0"/>
              <a:ea typeface="Calibri" panose="020F0502020204030204" pitchFamily="34" charset="0"/>
              <a:cs typeface="Arial" panose="020B0604020202020204" pitchFamily="34" charset="0"/>
            </a:endParaRPr>
          </a:p>
        </p:txBody>
      </p:sp>
      <p:sp>
        <p:nvSpPr>
          <p:cNvPr id="522" name="Google Shape;522;p15"/>
          <p:cNvSpPr txBox="1"/>
          <p:nvPr/>
        </p:nvSpPr>
        <p:spPr>
          <a:xfrm>
            <a:off x="6195411" y="3516325"/>
            <a:ext cx="5158389" cy="2123618"/>
          </a:xfrm>
          <a:prstGeom prst="rect">
            <a:avLst/>
          </a:prstGeom>
          <a:noFill/>
          <a:ln>
            <a:noFill/>
          </a:ln>
        </p:spPr>
        <p:txBody>
          <a:bodyPr spcFirstLastPara="1" wrap="square" lIns="91425" tIns="45700" rIns="91425" bIns="45700" anchor="t" anchorCtr="0">
            <a:spAutoFit/>
          </a:bodyPr>
          <a:lstStyle/>
          <a:p>
            <a:pPr marL="285750" indent="-285750">
              <a:buClr>
                <a:schemeClr val="dk1"/>
              </a:buClr>
              <a:buSzPts val="2400"/>
              <a:buFont typeface="Arial"/>
              <a:buChar char="•"/>
            </a:pPr>
            <a:r>
              <a:rPr lang="es-ES_tradnl"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Proveedores de servicios </a:t>
            </a:r>
            <a:endParaRPr lang="es-ES_tradnl" sz="22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rtl="0">
              <a:spcBef>
                <a:spcPts val="0"/>
              </a:spcBef>
              <a:spcAft>
                <a:spcPts val="0"/>
              </a:spcAft>
              <a:buClr>
                <a:schemeClr val="dk1"/>
              </a:buClr>
              <a:buSzPts val="2400"/>
              <a:buFont typeface="Arial"/>
              <a:buChar char="•"/>
            </a:pPr>
            <a:r>
              <a:rPr lang="es-ES_tradnl"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Núcleo familiar extenso</a:t>
            </a:r>
            <a:endParaRPr lang="es-ES_tradnl" sz="2200" dirty="0">
              <a:latin typeface="Arial" panose="020B0604020202020204" pitchFamily="34" charset="0"/>
              <a:ea typeface="Calibri" panose="020F0502020204030204" pitchFamily="34" charset="0"/>
              <a:cs typeface="Arial" panose="020B0604020202020204" pitchFamily="34" charset="0"/>
            </a:endParaRPr>
          </a:p>
          <a:p>
            <a:pPr marL="285750" indent="-285750">
              <a:buClr>
                <a:schemeClr val="dk1"/>
              </a:buClr>
              <a:buSzPts val="2400"/>
              <a:buFont typeface="Arial"/>
              <a:buChar char="•"/>
            </a:pPr>
            <a:r>
              <a:rPr lang="es-ES_tradnl"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Profesores/as, entrenadores/as, facilitadores/as de espacios seguros</a:t>
            </a:r>
            <a:endParaRPr lang="es-ES_tradnl" sz="22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L="285750" indent="-285750">
              <a:buClr>
                <a:schemeClr val="dk1"/>
              </a:buClr>
              <a:buSzPts val="2400"/>
              <a:buFont typeface="Arial"/>
              <a:buChar char="•"/>
            </a:pPr>
            <a:r>
              <a:rPr lang="es-ES_tradnl" sz="2200" dirty="0">
                <a:solidFill>
                  <a:schemeClr val="dk1"/>
                </a:solidFill>
                <a:latin typeface="Arial" panose="020B0604020202020204" pitchFamily="34" charset="0"/>
                <a:ea typeface="Calibri" panose="020F0502020204030204" pitchFamily="34" charset="0"/>
                <a:cs typeface="Arial" panose="020B0604020202020204" pitchFamily="34" charset="0"/>
              </a:rPr>
              <a:t>Líderes religiosos</a:t>
            </a:r>
          </a:p>
          <a:p>
            <a:pPr marL="285750" indent="-285750">
              <a:buClr>
                <a:schemeClr val="dk1"/>
              </a:buClr>
              <a:buSzPts val="2400"/>
              <a:buFont typeface="Arial"/>
              <a:buChar char="•"/>
            </a:pPr>
            <a:r>
              <a:rPr lang="es-ES_tradnl" sz="2200" dirty="0">
                <a:solidFill>
                  <a:schemeClr val="dk1"/>
                </a:solidFill>
                <a:latin typeface="Arial" panose="020B0604020202020204" pitchFamily="34" charset="0"/>
                <a:ea typeface="Calibri" panose="020F0502020204030204" pitchFamily="34" charset="0"/>
                <a:cs typeface="Arial" panose="020B0604020202020204" pitchFamily="34" charset="0"/>
              </a:rPr>
              <a:t>Líderes comunitarios</a:t>
            </a:r>
          </a:p>
        </p:txBody>
      </p:sp>
      <p:grpSp>
        <p:nvGrpSpPr>
          <p:cNvPr id="2" name="Group 1">
            <a:extLst>
              <a:ext uri="{FF2B5EF4-FFF2-40B4-BE49-F238E27FC236}">
                <a16:creationId xmlns:a16="http://schemas.microsoft.com/office/drawing/2014/main" id="{AE1069C5-BC43-DAE9-07F6-3F9FB26C0CD2}"/>
              </a:ext>
            </a:extLst>
          </p:cNvPr>
          <p:cNvGrpSpPr/>
          <p:nvPr/>
        </p:nvGrpSpPr>
        <p:grpSpPr>
          <a:xfrm>
            <a:off x="1376310" y="1998672"/>
            <a:ext cx="834310" cy="1133936"/>
            <a:chOff x="5438539" y="7646118"/>
            <a:chExt cx="814830" cy="1093633"/>
          </a:xfrm>
          <a:solidFill>
            <a:schemeClr val="accent1"/>
          </a:solidFill>
        </p:grpSpPr>
        <p:sp>
          <p:nvSpPr>
            <p:cNvPr id="3" name="Round Same Side Corner Rectangle 21">
              <a:extLst>
                <a:ext uri="{FF2B5EF4-FFF2-40B4-BE49-F238E27FC236}">
                  <a16:creationId xmlns:a16="http://schemas.microsoft.com/office/drawing/2014/main" id="{DAA0B833-4857-BAF8-F588-6244C862FB75}"/>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FF14BE65-8729-4017-C6B7-4BBD3A098FAF}"/>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 name="Round Same Side Corner Rectangle 23">
              <a:extLst>
                <a:ext uri="{FF2B5EF4-FFF2-40B4-BE49-F238E27FC236}">
                  <a16:creationId xmlns:a16="http://schemas.microsoft.com/office/drawing/2014/main" id="{A2DAA67A-3F23-EA7E-23C4-0EBE594DB5E3}"/>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C5343F4-DECF-BFAB-5096-444AEA599903}"/>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 name="Round Same Side Corner Rectangle 25">
              <a:extLst>
                <a:ext uri="{FF2B5EF4-FFF2-40B4-BE49-F238E27FC236}">
                  <a16:creationId xmlns:a16="http://schemas.microsoft.com/office/drawing/2014/main" id="{A8917B9B-88D7-CEE8-7F8C-E05F3CD853CE}"/>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Round Same Side Corner Rectangle 26">
              <a:extLst>
                <a:ext uri="{FF2B5EF4-FFF2-40B4-BE49-F238E27FC236}">
                  <a16:creationId xmlns:a16="http://schemas.microsoft.com/office/drawing/2014/main" id="{38BE8364-FC74-DF25-7E2A-AAB0BECDB524}"/>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21" name="Group 20">
            <a:extLst>
              <a:ext uri="{FF2B5EF4-FFF2-40B4-BE49-F238E27FC236}">
                <a16:creationId xmlns:a16="http://schemas.microsoft.com/office/drawing/2014/main" id="{8C563417-2957-2392-ABD4-63BDB49041A4}"/>
              </a:ext>
            </a:extLst>
          </p:cNvPr>
          <p:cNvGrpSpPr/>
          <p:nvPr/>
        </p:nvGrpSpPr>
        <p:grpSpPr>
          <a:xfrm>
            <a:off x="6250045" y="1738664"/>
            <a:ext cx="1099269" cy="1466172"/>
            <a:chOff x="6263492" y="1577300"/>
            <a:chExt cx="1099269" cy="1466172"/>
          </a:xfrm>
        </p:grpSpPr>
        <p:grpSp>
          <p:nvGrpSpPr>
            <p:cNvPr id="11" name="Group 10">
              <a:extLst>
                <a:ext uri="{FF2B5EF4-FFF2-40B4-BE49-F238E27FC236}">
                  <a16:creationId xmlns:a16="http://schemas.microsoft.com/office/drawing/2014/main" id="{B65D3ED3-C901-DC13-FC32-9CA41E4C45CF}"/>
                </a:ext>
              </a:extLst>
            </p:cNvPr>
            <p:cNvGrpSpPr/>
            <p:nvPr/>
          </p:nvGrpSpPr>
          <p:grpSpPr>
            <a:xfrm>
              <a:off x="6693934" y="2288864"/>
              <a:ext cx="335236" cy="754608"/>
              <a:chOff x="1168271" y="2111963"/>
              <a:chExt cx="335236" cy="754608"/>
            </a:xfrm>
          </p:grpSpPr>
          <p:sp>
            <p:nvSpPr>
              <p:cNvPr id="9" name="Round Same Side Corner Rectangle 21">
                <a:extLst>
                  <a:ext uri="{FF2B5EF4-FFF2-40B4-BE49-F238E27FC236}">
                    <a16:creationId xmlns:a16="http://schemas.microsoft.com/office/drawing/2014/main" id="{0C51C18A-4FE1-122E-64FB-9EFCA7682E35}"/>
                  </a:ext>
                </a:extLst>
              </p:cNvPr>
              <p:cNvSpPr/>
              <p:nvPr/>
            </p:nvSpPr>
            <p:spPr>
              <a:xfrm>
                <a:off x="1170729" y="2509742"/>
                <a:ext cx="331468" cy="356829"/>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7FC891F7-CE5F-7D78-BF8B-BDE126FAD1EF}"/>
                  </a:ext>
                </a:extLst>
              </p:cNvPr>
              <p:cNvSpPr/>
              <p:nvPr/>
            </p:nvSpPr>
            <p:spPr>
              <a:xfrm>
                <a:off x="1168271" y="2111963"/>
                <a:ext cx="335236"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4AEE54CA-A001-F698-CB5A-C3421A9B8239}"/>
                </a:ext>
              </a:extLst>
            </p:cNvPr>
            <p:cNvGrpSpPr/>
            <p:nvPr/>
          </p:nvGrpSpPr>
          <p:grpSpPr>
            <a:xfrm>
              <a:off x="6263492" y="1700118"/>
              <a:ext cx="165891" cy="561125"/>
              <a:chOff x="1667344" y="1732635"/>
              <a:chExt cx="335237" cy="1133936"/>
            </a:xfrm>
          </p:grpSpPr>
          <p:sp>
            <p:nvSpPr>
              <p:cNvPr id="12" name="Round Same Side Corner Rectangle 23">
                <a:extLst>
                  <a:ext uri="{FF2B5EF4-FFF2-40B4-BE49-F238E27FC236}">
                    <a16:creationId xmlns:a16="http://schemas.microsoft.com/office/drawing/2014/main" id="{AF13E052-1000-3FBA-3852-0B21D3AC276A}"/>
                  </a:ext>
                </a:extLst>
              </p:cNvPr>
              <p:cNvSpPr/>
              <p:nvPr/>
            </p:nvSpPr>
            <p:spPr>
              <a:xfrm>
                <a:off x="1669802" y="2130413"/>
                <a:ext cx="331469" cy="73615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0C5CDE8A-840E-8867-AF8F-002E7A0D3A70}"/>
                  </a:ext>
                </a:extLst>
              </p:cNvPr>
              <p:cNvSpPr/>
              <p:nvPr/>
            </p:nvSpPr>
            <p:spPr>
              <a:xfrm>
                <a:off x="1667344" y="1732635"/>
                <a:ext cx="335237"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17456E3F-92C2-957A-1595-74AF2A9960CA}"/>
                </a:ext>
              </a:extLst>
            </p:cNvPr>
            <p:cNvGrpSpPr/>
            <p:nvPr/>
          </p:nvGrpSpPr>
          <p:grpSpPr>
            <a:xfrm>
              <a:off x="6585644" y="1577300"/>
              <a:ext cx="165891" cy="561125"/>
              <a:chOff x="1667344" y="1732635"/>
              <a:chExt cx="335237" cy="1133936"/>
            </a:xfrm>
          </p:grpSpPr>
          <p:sp>
            <p:nvSpPr>
              <p:cNvPr id="16" name="Round Same Side Corner Rectangle 23">
                <a:extLst>
                  <a:ext uri="{FF2B5EF4-FFF2-40B4-BE49-F238E27FC236}">
                    <a16:creationId xmlns:a16="http://schemas.microsoft.com/office/drawing/2014/main" id="{AA76FB87-233B-158A-D6DD-667AD9C9934B}"/>
                  </a:ext>
                </a:extLst>
              </p:cNvPr>
              <p:cNvSpPr/>
              <p:nvPr/>
            </p:nvSpPr>
            <p:spPr>
              <a:xfrm>
                <a:off x="1669802" y="2130413"/>
                <a:ext cx="331469" cy="73615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B1A27DC4-64A3-C8BC-004E-7295267D7753}"/>
                  </a:ext>
                </a:extLst>
              </p:cNvPr>
              <p:cNvSpPr/>
              <p:nvPr/>
            </p:nvSpPr>
            <p:spPr>
              <a:xfrm>
                <a:off x="1667344" y="1732635"/>
                <a:ext cx="335237"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8" name="Group 17">
              <a:extLst>
                <a:ext uri="{FF2B5EF4-FFF2-40B4-BE49-F238E27FC236}">
                  <a16:creationId xmlns:a16="http://schemas.microsoft.com/office/drawing/2014/main" id="{30546E0E-E343-50EB-6D0F-BB0497F6995D}"/>
                </a:ext>
              </a:extLst>
            </p:cNvPr>
            <p:cNvGrpSpPr/>
            <p:nvPr/>
          </p:nvGrpSpPr>
          <p:grpSpPr>
            <a:xfrm>
              <a:off x="7196870" y="1817334"/>
              <a:ext cx="165891" cy="561125"/>
              <a:chOff x="1667344" y="1732635"/>
              <a:chExt cx="335237" cy="1133936"/>
            </a:xfrm>
          </p:grpSpPr>
          <p:sp>
            <p:nvSpPr>
              <p:cNvPr id="19" name="Round Same Side Corner Rectangle 23">
                <a:extLst>
                  <a:ext uri="{FF2B5EF4-FFF2-40B4-BE49-F238E27FC236}">
                    <a16:creationId xmlns:a16="http://schemas.microsoft.com/office/drawing/2014/main" id="{C4243F67-4B1D-0904-539D-3207EA9D97CF}"/>
                  </a:ext>
                </a:extLst>
              </p:cNvPr>
              <p:cNvSpPr/>
              <p:nvPr/>
            </p:nvSpPr>
            <p:spPr>
              <a:xfrm>
                <a:off x="1669802" y="2130413"/>
                <a:ext cx="331469" cy="73615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1F28B110-1C18-B0A2-ACCA-34BD4042E265}"/>
                  </a:ext>
                </a:extLst>
              </p:cNvPr>
              <p:cNvSpPr/>
              <p:nvPr/>
            </p:nvSpPr>
            <p:spPr>
              <a:xfrm>
                <a:off x="1667344" y="1732635"/>
                <a:ext cx="335237"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Shape 515"/>
        <p:cNvGrpSpPr/>
        <p:nvPr/>
      </p:nvGrpSpPr>
      <p:grpSpPr>
        <a:xfrm>
          <a:off x="0" y="0"/>
          <a:ext cx="0" cy="0"/>
          <a:chOff x="0" y="0"/>
          <a:chExt cx="0" cy="0"/>
        </a:xfrm>
      </p:grpSpPr>
      <p:sp>
        <p:nvSpPr>
          <p:cNvPr id="2" name="Title 72">
            <a:extLst>
              <a:ext uri="{FF2B5EF4-FFF2-40B4-BE49-F238E27FC236}">
                <a16:creationId xmlns:a16="http://schemas.microsoft.com/office/drawing/2014/main" id="{C7E6EEF2-825E-1533-2EEB-C42540F2514C}"/>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3625257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90"/>
        <p:cNvGrpSpPr/>
        <p:nvPr/>
      </p:nvGrpSpPr>
      <p:grpSpPr>
        <a:xfrm>
          <a:off x="0" y="0"/>
          <a:ext cx="0" cy="0"/>
          <a:chOff x="0" y="0"/>
          <a:chExt cx="0" cy="0"/>
        </a:xfrm>
      </p:grpSpPr>
      <p:sp>
        <p:nvSpPr>
          <p:cNvPr id="691" name="Google Shape;691;p24"/>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t>Juego de rol</a:t>
            </a:r>
          </a:p>
        </p:txBody>
      </p:sp>
      <p:grpSp>
        <p:nvGrpSpPr>
          <p:cNvPr id="17" name="Group 16">
            <a:extLst>
              <a:ext uri="{FF2B5EF4-FFF2-40B4-BE49-F238E27FC236}">
                <a16:creationId xmlns:a16="http://schemas.microsoft.com/office/drawing/2014/main" id="{461CC239-5A5F-6D04-5377-58532120C3F3}"/>
              </a:ext>
            </a:extLst>
          </p:cNvPr>
          <p:cNvGrpSpPr/>
          <p:nvPr/>
        </p:nvGrpSpPr>
        <p:grpSpPr>
          <a:xfrm>
            <a:off x="1809729" y="2106634"/>
            <a:ext cx="4286271" cy="3278165"/>
            <a:chOff x="1329070" y="2106635"/>
            <a:chExt cx="3778368" cy="2889718"/>
          </a:xfrm>
        </p:grpSpPr>
        <p:grpSp>
          <p:nvGrpSpPr>
            <p:cNvPr id="18" name="Group 17">
              <a:extLst>
                <a:ext uri="{FF2B5EF4-FFF2-40B4-BE49-F238E27FC236}">
                  <a16:creationId xmlns:a16="http://schemas.microsoft.com/office/drawing/2014/main" id="{CE18E7E2-E757-FCA4-9534-7CE159CEDAFA}"/>
                </a:ext>
              </a:extLst>
            </p:cNvPr>
            <p:cNvGrpSpPr/>
            <p:nvPr/>
          </p:nvGrpSpPr>
          <p:grpSpPr>
            <a:xfrm>
              <a:off x="1329070" y="2106635"/>
              <a:ext cx="1758272" cy="2079297"/>
              <a:chOff x="6846848" y="1141103"/>
              <a:chExt cx="999203" cy="1170617"/>
            </a:xfrm>
            <a:solidFill>
              <a:schemeClr val="accent1"/>
            </a:solidFill>
          </p:grpSpPr>
          <p:sp>
            <p:nvSpPr>
              <p:cNvPr id="25" name="Rectangle: Rounded Corners 24">
                <a:extLst>
                  <a:ext uri="{FF2B5EF4-FFF2-40B4-BE49-F238E27FC236}">
                    <a16:creationId xmlns:a16="http://schemas.microsoft.com/office/drawing/2014/main" id="{03E85E1A-5111-5BEE-F664-AA5160B86BBC}"/>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Oval 25">
                <a:extLst>
                  <a:ext uri="{FF2B5EF4-FFF2-40B4-BE49-F238E27FC236}">
                    <a16:creationId xmlns:a16="http://schemas.microsoft.com/office/drawing/2014/main" id="{C0B2D1ED-92A4-3419-E370-EE3825670FCA}"/>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Oval 26">
                <a:extLst>
                  <a:ext uri="{FF2B5EF4-FFF2-40B4-BE49-F238E27FC236}">
                    <a16:creationId xmlns:a16="http://schemas.microsoft.com/office/drawing/2014/main" id="{B84C0661-D101-FFFC-476A-90C966B6584A}"/>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Oval 27">
                <a:extLst>
                  <a:ext uri="{FF2B5EF4-FFF2-40B4-BE49-F238E27FC236}">
                    <a16:creationId xmlns:a16="http://schemas.microsoft.com/office/drawing/2014/main" id="{2F9E300A-D5CD-1239-558F-09608D1CC760}"/>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Block Arc 28">
                <a:extLst>
                  <a:ext uri="{FF2B5EF4-FFF2-40B4-BE49-F238E27FC236}">
                    <a16:creationId xmlns:a16="http://schemas.microsoft.com/office/drawing/2014/main" id="{70630299-5438-A2E5-3A21-EEC896FF0A11}"/>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grpSp>
        <p:grpSp>
          <p:nvGrpSpPr>
            <p:cNvPr id="19" name="Group 18">
              <a:extLst>
                <a:ext uri="{FF2B5EF4-FFF2-40B4-BE49-F238E27FC236}">
                  <a16:creationId xmlns:a16="http://schemas.microsoft.com/office/drawing/2014/main" id="{00867EFB-4E26-A713-41BE-52E20EDCEC19}"/>
                </a:ext>
              </a:extLst>
            </p:cNvPr>
            <p:cNvGrpSpPr/>
            <p:nvPr/>
          </p:nvGrpSpPr>
          <p:grpSpPr>
            <a:xfrm rot="19632759">
              <a:off x="3349168" y="2884825"/>
              <a:ext cx="1758270" cy="2111528"/>
              <a:chOff x="6846848" y="1141103"/>
              <a:chExt cx="999203" cy="1188766"/>
            </a:xfrm>
            <a:solidFill>
              <a:schemeClr val="accent1"/>
            </a:solidFill>
          </p:grpSpPr>
          <p:sp>
            <p:nvSpPr>
              <p:cNvPr id="20" name="Rectangle: Rounded Corners 19">
                <a:extLst>
                  <a:ext uri="{FF2B5EF4-FFF2-40B4-BE49-F238E27FC236}">
                    <a16:creationId xmlns:a16="http://schemas.microsoft.com/office/drawing/2014/main" id="{D64159FD-8916-30B4-BB0F-D4E577D94967}"/>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Oval 20">
                <a:extLst>
                  <a:ext uri="{FF2B5EF4-FFF2-40B4-BE49-F238E27FC236}">
                    <a16:creationId xmlns:a16="http://schemas.microsoft.com/office/drawing/2014/main" id="{B4714C5E-483E-2610-6599-E123F15334F7}"/>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Oval 21">
                <a:extLst>
                  <a:ext uri="{FF2B5EF4-FFF2-40B4-BE49-F238E27FC236}">
                    <a16:creationId xmlns:a16="http://schemas.microsoft.com/office/drawing/2014/main" id="{86F9A67B-07B9-3C36-61F5-92D574440F5A}"/>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Oval 22">
                <a:extLst>
                  <a:ext uri="{FF2B5EF4-FFF2-40B4-BE49-F238E27FC236}">
                    <a16:creationId xmlns:a16="http://schemas.microsoft.com/office/drawing/2014/main" id="{3ED6040C-99FE-D033-8F50-9DC57104103E}"/>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Block Arc 23">
                <a:extLst>
                  <a:ext uri="{FF2B5EF4-FFF2-40B4-BE49-F238E27FC236}">
                    <a16:creationId xmlns:a16="http://schemas.microsoft.com/office/drawing/2014/main" id="{BDEB901E-E306-B3FA-1436-2DF51C05162E}"/>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grpSp>
      </p:grpSp>
      <p:sp>
        <p:nvSpPr>
          <p:cNvPr id="30" name="TextBox 29">
            <a:extLst>
              <a:ext uri="{FF2B5EF4-FFF2-40B4-BE49-F238E27FC236}">
                <a16:creationId xmlns:a16="http://schemas.microsoft.com/office/drawing/2014/main" id="{A75AE044-C203-964E-9316-6B24A91FA1BE}"/>
              </a:ext>
            </a:extLst>
          </p:cNvPr>
          <p:cNvSpPr txBox="1"/>
          <p:nvPr/>
        </p:nvSpPr>
        <p:spPr>
          <a:xfrm>
            <a:off x="6596717" y="3049601"/>
            <a:ext cx="3844407" cy="1477328"/>
          </a:xfrm>
          <a:prstGeom prst="rect">
            <a:avLst/>
          </a:prstGeom>
          <a:noFill/>
        </p:spPr>
        <p:txBody>
          <a:bodyPr wrap="square" rtlCol="0">
            <a:spAutoFit/>
          </a:bodyPr>
          <a:lstStyle/>
          <a:p>
            <a:pPr algn="ctr"/>
            <a:r>
              <a:rPr lang="es-ES_tradnl" sz="3000" b="1">
                <a:latin typeface="Arial" panose="020B0604020202020204" pitchFamily="34" charset="0"/>
                <a:cs typeface="Arial" panose="020B0604020202020204" pitchFamily="34" charset="0"/>
              </a:rPr>
              <a:t>Ahora, vamos a practicar una visita de seguimiento</a:t>
            </a:r>
          </a:p>
        </p:txBody>
      </p:sp>
      <p:grpSp>
        <p:nvGrpSpPr>
          <p:cNvPr id="2" name="Group 1">
            <a:extLst>
              <a:ext uri="{FF2B5EF4-FFF2-40B4-BE49-F238E27FC236}">
                <a16:creationId xmlns:a16="http://schemas.microsoft.com/office/drawing/2014/main" id="{742E54EB-C890-A14A-735E-7B38596A1097}"/>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3CB572A2-468F-C4FE-DBE1-8D58727E6B8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5947E605-9649-10C4-4BF3-13D9807FAA7E}"/>
                </a:ext>
              </a:extLst>
            </p:cNvPr>
            <p:cNvGrpSpPr/>
            <p:nvPr/>
          </p:nvGrpSpPr>
          <p:grpSpPr>
            <a:xfrm>
              <a:off x="10621771" y="762700"/>
              <a:ext cx="562136" cy="634675"/>
              <a:chOff x="760175" y="830142"/>
              <a:chExt cx="867619" cy="979579"/>
            </a:xfrm>
          </p:grpSpPr>
          <p:sp>
            <p:nvSpPr>
              <p:cNvPr id="8" name="Rectangle 7">
                <a:extLst>
                  <a:ext uri="{FF2B5EF4-FFF2-40B4-BE49-F238E27FC236}">
                    <a16:creationId xmlns:a16="http://schemas.microsoft.com/office/drawing/2014/main" id="{4C6298C8-F100-B192-22EB-0ED2B8B67C22}"/>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dirty="0">
                    <a:solidFill>
                      <a:schemeClr val="bg1"/>
                    </a:solidFill>
                    <a:latin typeface="Arial" panose="020B0604020202020204" pitchFamily="34" charset="0"/>
                    <a:cs typeface="Arial" panose="020B0604020202020204" pitchFamily="34" charset="0"/>
                  </a:rPr>
                  <a:t>173</a:t>
                </a:r>
              </a:p>
            </p:txBody>
          </p:sp>
          <p:sp>
            <p:nvSpPr>
              <p:cNvPr id="31" name="Rectangle 30">
                <a:extLst>
                  <a:ext uri="{FF2B5EF4-FFF2-40B4-BE49-F238E27FC236}">
                    <a16:creationId xmlns:a16="http://schemas.microsoft.com/office/drawing/2014/main" id="{CA3A247F-2154-0C02-A9D2-6CB2BE8383AC}"/>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5" name="Group 4">
              <a:extLst>
                <a:ext uri="{FF2B5EF4-FFF2-40B4-BE49-F238E27FC236}">
                  <a16:creationId xmlns:a16="http://schemas.microsoft.com/office/drawing/2014/main" id="{084001C4-4C06-8C98-03F8-163A8BB2D3FE}"/>
                </a:ext>
              </a:extLst>
            </p:cNvPr>
            <p:cNvGrpSpPr/>
            <p:nvPr/>
          </p:nvGrpSpPr>
          <p:grpSpPr>
            <a:xfrm>
              <a:off x="11325415" y="762701"/>
              <a:ext cx="182192" cy="634674"/>
              <a:chOff x="2121762" y="2323619"/>
              <a:chExt cx="200378" cy="825210"/>
            </a:xfrm>
          </p:grpSpPr>
          <p:sp>
            <p:nvSpPr>
              <p:cNvPr id="6" name="Isosceles Triangle 5">
                <a:extLst>
                  <a:ext uri="{FF2B5EF4-FFF2-40B4-BE49-F238E27FC236}">
                    <a16:creationId xmlns:a16="http://schemas.microsoft.com/office/drawing/2014/main" id="{1D29FA2E-E523-3BC1-96A1-9ABEB92324C7}"/>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1268CE81-D438-898F-4E8E-BD85DD544823}"/>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Shape 690"/>
        <p:cNvGrpSpPr/>
        <p:nvPr/>
      </p:nvGrpSpPr>
      <p:grpSpPr>
        <a:xfrm>
          <a:off x="0" y="0"/>
          <a:ext cx="0" cy="0"/>
          <a:chOff x="0" y="0"/>
          <a:chExt cx="0" cy="0"/>
        </a:xfrm>
      </p:grpSpPr>
      <p:sp>
        <p:nvSpPr>
          <p:cNvPr id="2" name="Title 72">
            <a:extLst>
              <a:ext uri="{FF2B5EF4-FFF2-40B4-BE49-F238E27FC236}">
                <a16:creationId xmlns:a16="http://schemas.microsoft.com/office/drawing/2014/main" id="{D6DEFEB0-E088-E84D-A530-2124613837CF}"/>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939172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F6120-088A-88EF-064C-6C66106F606C}"/>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Cómo mantener y/o fortalecer las relaciones </a:t>
            </a:r>
          </a:p>
        </p:txBody>
      </p:sp>
      <p:sp>
        <p:nvSpPr>
          <p:cNvPr id="15" name="TextBox 14">
            <a:extLst>
              <a:ext uri="{FF2B5EF4-FFF2-40B4-BE49-F238E27FC236}">
                <a16:creationId xmlns:a16="http://schemas.microsoft.com/office/drawing/2014/main" id="{295EF007-623C-6A2C-272A-0828F7791F6C}"/>
              </a:ext>
            </a:extLst>
          </p:cNvPr>
          <p:cNvSpPr txBox="1"/>
          <p:nvPr/>
        </p:nvSpPr>
        <p:spPr>
          <a:xfrm>
            <a:off x="4985620" y="2119265"/>
            <a:ext cx="2657471" cy="1631216"/>
          </a:xfrm>
          <a:prstGeom prst="rect">
            <a:avLst/>
          </a:prstGeom>
          <a:noFill/>
        </p:spPr>
        <p:txBody>
          <a:bodyPr wrap="square">
            <a:spAutoFit/>
          </a:bodyPr>
          <a:lstStyle/>
          <a:p>
            <a:r>
              <a:rPr lang="es-ES_tradnl" sz="2000" dirty="0">
                <a:latin typeface="Arial" panose="020B0604020202020204" pitchFamily="34" charset="0"/>
                <a:ea typeface="Calibri" panose="020F0502020204030204" pitchFamily="34" charset="0"/>
                <a:cs typeface="Arial" panose="020B0604020202020204" pitchFamily="34" charset="0"/>
              </a:rPr>
              <a:t>Utilizar las competencias comunicativas y de  apoyo psicosocial básico</a:t>
            </a:r>
          </a:p>
        </p:txBody>
      </p:sp>
      <p:sp>
        <p:nvSpPr>
          <p:cNvPr id="19" name="TextBox 18">
            <a:extLst>
              <a:ext uri="{FF2B5EF4-FFF2-40B4-BE49-F238E27FC236}">
                <a16:creationId xmlns:a16="http://schemas.microsoft.com/office/drawing/2014/main" id="{8D8C3735-8455-9C55-D1F3-FA2085D7C46F}"/>
              </a:ext>
            </a:extLst>
          </p:cNvPr>
          <p:cNvSpPr txBox="1"/>
          <p:nvPr/>
        </p:nvSpPr>
        <p:spPr>
          <a:xfrm>
            <a:off x="4985620" y="4345644"/>
            <a:ext cx="2657471" cy="707886"/>
          </a:xfrm>
          <a:prstGeom prst="rect">
            <a:avLst/>
          </a:prstGeom>
          <a:noFill/>
        </p:spPr>
        <p:txBody>
          <a:bodyPr wrap="square">
            <a:spAutoFit/>
          </a:bodyPr>
          <a:lstStyle/>
          <a:p>
            <a:r>
              <a:rPr lang="es-ES_tradnl" sz="2000">
                <a:latin typeface="Arial" panose="020B0604020202020204" pitchFamily="34" charset="0"/>
                <a:ea typeface="Calibri" panose="020F0502020204030204" pitchFamily="34" charset="0"/>
                <a:cs typeface="Arial" panose="020B0604020202020204" pitchFamily="34" charset="0"/>
              </a:rPr>
              <a:t>Preguntar por su bienestar</a:t>
            </a:r>
          </a:p>
        </p:txBody>
      </p:sp>
      <p:grpSp>
        <p:nvGrpSpPr>
          <p:cNvPr id="20" name="Group 19">
            <a:extLst>
              <a:ext uri="{FF2B5EF4-FFF2-40B4-BE49-F238E27FC236}">
                <a16:creationId xmlns:a16="http://schemas.microsoft.com/office/drawing/2014/main" id="{6F1F4144-7333-C719-BA8D-CA14F27FF655}"/>
              </a:ext>
            </a:extLst>
          </p:cNvPr>
          <p:cNvGrpSpPr/>
          <p:nvPr/>
        </p:nvGrpSpPr>
        <p:grpSpPr>
          <a:xfrm>
            <a:off x="7731223" y="2087750"/>
            <a:ext cx="670030" cy="700144"/>
            <a:chOff x="7345680" y="2484120"/>
            <a:chExt cx="904240" cy="944880"/>
          </a:xfrm>
        </p:grpSpPr>
        <p:sp>
          <p:nvSpPr>
            <p:cNvPr id="21" name="Oval 20">
              <a:extLst>
                <a:ext uri="{FF2B5EF4-FFF2-40B4-BE49-F238E27FC236}">
                  <a16:creationId xmlns:a16="http://schemas.microsoft.com/office/drawing/2014/main" id="{9387F3D4-B478-18A8-A4C6-9F2B227D1D4E}"/>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2" name="L-Shape 21">
              <a:extLst>
                <a:ext uri="{FF2B5EF4-FFF2-40B4-BE49-F238E27FC236}">
                  <a16:creationId xmlns:a16="http://schemas.microsoft.com/office/drawing/2014/main" id="{1EE8AABC-2082-E14C-D486-7D56AF42FA56}"/>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23" name="TextBox 22">
            <a:extLst>
              <a:ext uri="{FF2B5EF4-FFF2-40B4-BE49-F238E27FC236}">
                <a16:creationId xmlns:a16="http://schemas.microsoft.com/office/drawing/2014/main" id="{B416F995-9B78-A8CC-5464-1CC3089BCF67}"/>
              </a:ext>
            </a:extLst>
          </p:cNvPr>
          <p:cNvSpPr txBox="1"/>
          <p:nvPr/>
        </p:nvSpPr>
        <p:spPr>
          <a:xfrm>
            <a:off x="8573719" y="2119265"/>
            <a:ext cx="2905587" cy="1938992"/>
          </a:xfrm>
          <a:prstGeom prst="rect">
            <a:avLst/>
          </a:prstGeom>
          <a:noFill/>
        </p:spPr>
        <p:txBody>
          <a:bodyPr wrap="square">
            <a:spAutoFit/>
          </a:bodyPr>
          <a:lstStyle/>
          <a:p>
            <a:r>
              <a:rPr lang="es-ES_tradnl" sz="2000">
                <a:latin typeface="Arial" panose="020B0604020202020204" pitchFamily="34" charset="0"/>
                <a:ea typeface="Calibri" panose="020F0502020204030204" pitchFamily="34" charset="0"/>
                <a:cs typeface="Arial" panose="020B0604020202020204" pitchFamily="34" charset="0"/>
              </a:rPr>
              <a:t>Dar al menor, a sus padres, cuidadores y/o adultos de confianza de la oportunidad de hacer preguntas o solicitar apoyo adicional.</a:t>
            </a:r>
          </a:p>
        </p:txBody>
      </p:sp>
      <p:grpSp>
        <p:nvGrpSpPr>
          <p:cNvPr id="24" name="Group 23">
            <a:extLst>
              <a:ext uri="{FF2B5EF4-FFF2-40B4-BE49-F238E27FC236}">
                <a16:creationId xmlns:a16="http://schemas.microsoft.com/office/drawing/2014/main" id="{4A5BD739-310F-FC62-603F-A12825774BFA}"/>
              </a:ext>
            </a:extLst>
          </p:cNvPr>
          <p:cNvGrpSpPr/>
          <p:nvPr/>
        </p:nvGrpSpPr>
        <p:grpSpPr>
          <a:xfrm>
            <a:off x="7731223" y="4318116"/>
            <a:ext cx="670030" cy="700144"/>
            <a:chOff x="7345680" y="2484120"/>
            <a:chExt cx="904240" cy="944880"/>
          </a:xfrm>
        </p:grpSpPr>
        <p:sp>
          <p:nvSpPr>
            <p:cNvPr id="25" name="Oval 24">
              <a:extLst>
                <a:ext uri="{FF2B5EF4-FFF2-40B4-BE49-F238E27FC236}">
                  <a16:creationId xmlns:a16="http://schemas.microsoft.com/office/drawing/2014/main" id="{87479F8A-09FF-216A-51BF-4F0525E86E10}"/>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L-Shape 25">
              <a:extLst>
                <a:ext uri="{FF2B5EF4-FFF2-40B4-BE49-F238E27FC236}">
                  <a16:creationId xmlns:a16="http://schemas.microsoft.com/office/drawing/2014/main" id="{639BD994-DE97-66E7-2E1E-8F1A06057C3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27" name="TextBox 26">
            <a:extLst>
              <a:ext uri="{FF2B5EF4-FFF2-40B4-BE49-F238E27FC236}">
                <a16:creationId xmlns:a16="http://schemas.microsoft.com/office/drawing/2014/main" id="{D3B7838D-0279-A730-BE94-C505BD337D7F}"/>
              </a:ext>
            </a:extLst>
          </p:cNvPr>
          <p:cNvSpPr txBox="1"/>
          <p:nvPr/>
        </p:nvSpPr>
        <p:spPr>
          <a:xfrm>
            <a:off x="8573719" y="4268078"/>
            <a:ext cx="2905587" cy="1015663"/>
          </a:xfrm>
          <a:prstGeom prst="rect">
            <a:avLst/>
          </a:prstGeom>
          <a:noFill/>
        </p:spPr>
        <p:txBody>
          <a:bodyPr wrap="square">
            <a:spAutoFit/>
          </a:bodyPr>
          <a:lstStyle/>
          <a:p>
            <a:r>
              <a:rPr lang="es-ES_tradnl" sz="2000">
                <a:latin typeface="Arial" panose="020B0604020202020204" pitchFamily="34" charset="0"/>
                <a:ea typeface="Calibri" panose="020F0502020204030204" pitchFamily="34" charset="0"/>
                <a:cs typeface="Arial" panose="020B0604020202020204" pitchFamily="34" charset="0"/>
              </a:rPr>
              <a:t>Comunicarles las novedades e información</a:t>
            </a:r>
          </a:p>
        </p:txBody>
      </p:sp>
      <p:sp>
        <p:nvSpPr>
          <p:cNvPr id="29" name="TextBox 28">
            <a:extLst>
              <a:ext uri="{FF2B5EF4-FFF2-40B4-BE49-F238E27FC236}">
                <a16:creationId xmlns:a16="http://schemas.microsoft.com/office/drawing/2014/main" id="{59995445-CD6C-FFD6-6412-8D649C3455E1}"/>
              </a:ext>
            </a:extLst>
          </p:cNvPr>
          <p:cNvSpPr txBox="1"/>
          <p:nvPr/>
        </p:nvSpPr>
        <p:spPr>
          <a:xfrm>
            <a:off x="531154" y="1803013"/>
            <a:ext cx="3181015" cy="3227260"/>
          </a:xfrm>
          <a:prstGeom prst="roundRect">
            <a:avLst/>
          </a:prstGeom>
          <a:solidFill>
            <a:schemeClr val="accent1">
              <a:lumMod val="20000"/>
              <a:lumOff val="80000"/>
            </a:schemeClr>
          </a:solidFill>
        </p:spPr>
        <p:txBody>
          <a:bodyPr wrap="square" anchor="t">
            <a:noAutofit/>
          </a:bodyPr>
          <a:lstStyle/>
          <a:p>
            <a:endParaRPr lang="es-ES_tradnl" sz="2000" b="1">
              <a:latin typeface="Arial" panose="020B0604020202020204" pitchFamily="34" charset="0"/>
              <a:ea typeface="Calibri" panose="020F0502020204030204" pitchFamily="34" charset="0"/>
              <a:cs typeface="Arial" panose="020B0604020202020204" pitchFamily="34" charset="0"/>
            </a:endParaRPr>
          </a:p>
          <a:p>
            <a:r>
              <a:rPr lang="es-ES_tradnl" sz="2000" b="1">
                <a:latin typeface="Arial" panose="020B0604020202020204" pitchFamily="34" charset="0"/>
                <a:ea typeface="Calibri" panose="020F0502020204030204" pitchFamily="34" charset="0"/>
                <a:cs typeface="Arial" panose="020B0604020202020204" pitchFamily="34" charset="0"/>
              </a:rPr>
              <a:t>Contactar al menor, a sus padres, cuidadores y/o adultos de confianza de forma periódica</a:t>
            </a:r>
            <a:endParaRPr lang="es-ES_tradnl" sz="2000"/>
          </a:p>
        </p:txBody>
      </p:sp>
      <p:grpSp>
        <p:nvGrpSpPr>
          <p:cNvPr id="30" name="Group 29">
            <a:extLst>
              <a:ext uri="{FF2B5EF4-FFF2-40B4-BE49-F238E27FC236}">
                <a16:creationId xmlns:a16="http://schemas.microsoft.com/office/drawing/2014/main" id="{70DB79B1-E875-3A42-B392-B10DBC4322BF}"/>
              </a:ext>
            </a:extLst>
          </p:cNvPr>
          <p:cNvGrpSpPr/>
          <p:nvPr/>
        </p:nvGrpSpPr>
        <p:grpSpPr>
          <a:xfrm>
            <a:off x="4049004" y="2087750"/>
            <a:ext cx="670030" cy="700144"/>
            <a:chOff x="7345680" y="2484120"/>
            <a:chExt cx="904240" cy="944880"/>
          </a:xfrm>
        </p:grpSpPr>
        <p:sp>
          <p:nvSpPr>
            <p:cNvPr id="31" name="Oval 30">
              <a:extLst>
                <a:ext uri="{FF2B5EF4-FFF2-40B4-BE49-F238E27FC236}">
                  <a16:creationId xmlns:a16="http://schemas.microsoft.com/office/drawing/2014/main" id="{E8FD9FDB-13D2-D9E5-E4EF-6A0C18C7E707}"/>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2" name="L-Shape 31">
              <a:extLst>
                <a:ext uri="{FF2B5EF4-FFF2-40B4-BE49-F238E27FC236}">
                  <a16:creationId xmlns:a16="http://schemas.microsoft.com/office/drawing/2014/main" id="{B7C85C0B-E5A0-A07E-1DA4-26AAD2E66E7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C20CBB94-ADD7-5688-91DF-A2D1CE68CDC1}"/>
              </a:ext>
            </a:extLst>
          </p:cNvPr>
          <p:cNvGrpSpPr/>
          <p:nvPr/>
        </p:nvGrpSpPr>
        <p:grpSpPr>
          <a:xfrm>
            <a:off x="4049004" y="4318116"/>
            <a:ext cx="670030" cy="700144"/>
            <a:chOff x="7345680" y="2484120"/>
            <a:chExt cx="904240" cy="944880"/>
          </a:xfrm>
        </p:grpSpPr>
        <p:sp>
          <p:nvSpPr>
            <p:cNvPr id="34" name="Oval 33">
              <a:extLst>
                <a:ext uri="{FF2B5EF4-FFF2-40B4-BE49-F238E27FC236}">
                  <a16:creationId xmlns:a16="http://schemas.microsoft.com/office/drawing/2014/main" id="{13C046C5-0B79-A4D0-3E2E-09BD86621C5D}"/>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5" name="L-Shape 34">
              <a:extLst>
                <a:ext uri="{FF2B5EF4-FFF2-40B4-BE49-F238E27FC236}">
                  <a16:creationId xmlns:a16="http://schemas.microsoft.com/office/drawing/2014/main" id="{19623816-43A8-0219-F952-426D021EA59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94DDC13C-D5F2-CAC1-B971-62D5BD6010A1}"/>
              </a:ext>
            </a:extLst>
          </p:cNvPr>
          <p:cNvGrpSpPr/>
          <p:nvPr/>
        </p:nvGrpSpPr>
        <p:grpSpPr>
          <a:xfrm>
            <a:off x="1993450" y="3953435"/>
            <a:ext cx="1023620" cy="1391233"/>
            <a:chOff x="5438539" y="7646118"/>
            <a:chExt cx="814830" cy="1093633"/>
          </a:xfrm>
          <a:solidFill>
            <a:schemeClr val="accent1"/>
          </a:solidFill>
        </p:grpSpPr>
        <p:sp>
          <p:nvSpPr>
            <p:cNvPr id="37" name="Round Same Side Corner Rectangle 21">
              <a:extLst>
                <a:ext uri="{FF2B5EF4-FFF2-40B4-BE49-F238E27FC236}">
                  <a16:creationId xmlns:a16="http://schemas.microsoft.com/office/drawing/2014/main" id="{7780762D-F197-09B7-9B78-21BD6224B35E}"/>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8" name="Oval 37">
              <a:extLst>
                <a:ext uri="{FF2B5EF4-FFF2-40B4-BE49-F238E27FC236}">
                  <a16:creationId xmlns:a16="http://schemas.microsoft.com/office/drawing/2014/main" id="{5D2071B6-F652-6957-5A03-20CCA5653A79}"/>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9" name="Round Same Side Corner Rectangle 23">
              <a:extLst>
                <a:ext uri="{FF2B5EF4-FFF2-40B4-BE49-F238E27FC236}">
                  <a16:creationId xmlns:a16="http://schemas.microsoft.com/office/drawing/2014/main" id="{1EB28824-6FF6-3F7E-C6E6-31EAC8AB97BA}"/>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0" name="Oval 39">
              <a:extLst>
                <a:ext uri="{FF2B5EF4-FFF2-40B4-BE49-F238E27FC236}">
                  <a16:creationId xmlns:a16="http://schemas.microsoft.com/office/drawing/2014/main" id="{DDB91FB4-D9FF-4E22-DB29-BE952E68FB4C}"/>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1" name="Round Same Side Corner Rectangle 25">
              <a:extLst>
                <a:ext uri="{FF2B5EF4-FFF2-40B4-BE49-F238E27FC236}">
                  <a16:creationId xmlns:a16="http://schemas.microsoft.com/office/drawing/2014/main" id="{C993A93B-7BD2-ED08-4531-70065D1B8919}"/>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2" name="Round Same Side Corner Rectangle 26">
              <a:extLst>
                <a:ext uri="{FF2B5EF4-FFF2-40B4-BE49-F238E27FC236}">
                  <a16:creationId xmlns:a16="http://schemas.microsoft.com/office/drawing/2014/main" id="{ACC6EDE0-62EC-CFA7-3E3C-2EFB412DA4CD}"/>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43" name="Group 42">
            <a:extLst>
              <a:ext uri="{FF2B5EF4-FFF2-40B4-BE49-F238E27FC236}">
                <a16:creationId xmlns:a16="http://schemas.microsoft.com/office/drawing/2014/main" id="{52436709-4697-E7CB-5074-503982A0391F}"/>
              </a:ext>
            </a:extLst>
          </p:cNvPr>
          <p:cNvGrpSpPr/>
          <p:nvPr/>
        </p:nvGrpSpPr>
        <p:grpSpPr>
          <a:xfrm flipH="1">
            <a:off x="1032610" y="3953435"/>
            <a:ext cx="625319" cy="1386078"/>
            <a:chOff x="5157952" y="1330093"/>
            <a:chExt cx="498612" cy="1082378"/>
          </a:xfrm>
          <a:solidFill>
            <a:schemeClr val="accent1"/>
          </a:solidFill>
        </p:grpSpPr>
        <p:grpSp>
          <p:nvGrpSpPr>
            <p:cNvPr id="44" name="Group 43">
              <a:extLst>
                <a:ext uri="{FF2B5EF4-FFF2-40B4-BE49-F238E27FC236}">
                  <a16:creationId xmlns:a16="http://schemas.microsoft.com/office/drawing/2014/main" id="{062A0777-58C0-F8EC-1C00-9B80E094874B}"/>
                </a:ext>
              </a:extLst>
            </p:cNvPr>
            <p:cNvGrpSpPr/>
            <p:nvPr/>
          </p:nvGrpSpPr>
          <p:grpSpPr>
            <a:xfrm>
              <a:off x="5157952" y="1808115"/>
              <a:ext cx="241654" cy="277569"/>
              <a:chOff x="2968390" y="1782471"/>
              <a:chExt cx="241654" cy="277569"/>
            </a:xfrm>
            <a:grpFill/>
          </p:grpSpPr>
          <p:sp>
            <p:nvSpPr>
              <p:cNvPr id="51" name="Round Same Side Corner Rectangle 25">
                <a:extLst>
                  <a:ext uri="{FF2B5EF4-FFF2-40B4-BE49-F238E27FC236}">
                    <a16:creationId xmlns:a16="http://schemas.microsoft.com/office/drawing/2014/main" id="{1CEE1732-112F-D45C-F713-AB53EFDADAB2}"/>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2" name="Round Same Side Corner Rectangle 26">
                <a:extLst>
                  <a:ext uri="{FF2B5EF4-FFF2-40B4-BE49-F238E27FC236}">
                    <a16:creationId xmlns:a16="http://schemas.microsoft.com/office/drawing/2014/main" id="{433FCBFE-E70B-4A18-F422-4AE4A41F43EE}"/>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46" name="Round Same Side Corner Rectangle 26">
              <a:extLst>
                <a:ext uri="{FF2B5EF4-FFF2-40B4-BE49-F238E27FC236}">
                  <a16:creationId xmlns:a16="http://schemas.microsoft.com/office/drawing/2014/main" id="{E302B513-0D6E-34C0-6D80-31831DFDE021}"/>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8" name="Group 47">
              <a:extLst>
                <a:ext uri="{FF2B5EF4-FFF2-40B4-BE49-F238E27FC236}">
                  <a16:creationId xmlns:a16="http://schemas.microsoft.com/office/drawing/2014/main" id="{EDED11A2-A631-07EE-4810-9B791E5B8CD7}"/>
                </a:ext>
              </a:extLst>
            </p:cNvPr>
            <p:cNvGrpSpPr/>
            <p:nvPr/>
          </p:nvGrpSpPr>
          <p:grpSpPr>
            <a:xfrm>
              <a:off x="5332523" y="1330093"/>
              <a:ext cx="324041" cy="1082378"/>
              <a:chOff x="4200727" y="1302447"/>
              <a:chExt cx="269696" cy="900853"/>
            </a:xfrm>
            <a:grpFill/>
          </p:grpSpPr>
          <p:sp>
            <p:nvSpPr>
              <p:cNvPr id="49" name="Round Same Side Corner Rectangle 23">
                <a:extLst>
                  <a:ext uri="{FF2B5EF4-FFF2-40B4-BE49-F238E27FC236}">
                    <a16:creationId xmlns:a16="http://schemas.microsoft.com/office/drawing/2014/main" id="{EAC3C563-6EDB-3DF1-6E4A-0594992892E8}"/>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Oval 49">
                <a:extLst>
                  <a:ext uri="{FF2B5EF4-FFF2-40B4-BE49-F238E27FC236}">
                    <a16:creationId xmlns:a16="http://schemas.microsoft.com/office/drawing/2014/main" id="{955BDFA2-EEBB-18FD-118A-D69B41FF3447}"/>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1484073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09"/>
        <p:cNvGrpSpPr/>
        <p:nvPr/>
      </p:nvGrpSpPr>
      <p:grpSpPr>
        <a:xfrm>
          <a:off x="0" y="0"/>
          <a:ext cx="0" cy="0"/>
          <a:chOff x="0" y="0"/>
          <a:chExt cx="0" cy="0"/>
        </a:xfrm>
      </p:grpSpPr>
      <p:sp>
        <p:nvSpPr>
          <p:cNvPr id="710" name="Google Shape;710;p25"/>
          <p:cNvSpPr txBox="1">
            <a:spLocks noGrp="1"/>
          </p:cNvSpPr>
          <p:nvPr>
            <p:ph type="title"/>
          </p:nvPr>
        </p:nvSpPr>
        <p:spPr>
          <a:xfrm>
            <a:off x="880613" y="103658"/>
            <a:ext cx="9437699" cy="868968"/>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rgbClr val="8C5F7A"/>
              </a:buClr>
              <a:buSzPct val="100000"/>
              <a:buFont typeface="Arial"/>
              <a:buNone/>
            </a:pPr>
            <a:r>
              <a:rPr lang="es-ES_tradnl" sz="2400" dirty="0"/>
              <a:t>Técnicas creativas para comunicarse con un/a menor durante un seguimiento</a:t>
            </a:r>
          </a:p>
        </p:txBody>
      </p:sp>
      <p:grpSp>
        <p:nvGrpSpPr>
          <p:cNvPr id="711" name="Google Shape;711;p25"/>
          <p:cNvGrpSpPr/>
          <p:nvPr/>
        </p:nvGrpSpPr>
        <p:grpSpPr>
          <a:xfrm>
            <a:off x="1170939" y="1397374"/>
            <a:ext cx="9850121" cy="4827845"/>
            <a:chOff x="1153159" y="1447800"/>
            <a:chExt cx="10167763" cy="4983531"/>
          </a:xfrm>
          <a:solidFill>
            <a:schemeClr val="accent1">
              <a:lumMod val="20000"/>
              <a:lumOff val="80000"/>
            </a:schemeClr>
          </a:solidFill>
        </p:grpSpPr>
        <p:sp>
          <p:nvSpPr>
            <p:cNvPr id="712" name="Google Shape;712;p25"/>
            <p:cNvSpPr/>
            <p:nvPr/>
          </p:nvSpPr>
          <p:spPr>
            <a:xfrm>
              <a:off x="3230880" y="2394604"/>
              <a:ext cx="1320800" cy="132080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13" name="Google Shape;713;p25"/>
            <p:cNvSpPr/>
            <p:nvPr/>
          </p:nvSpPr>
          <p:spPr>
            <a:xfrm>
              <a:off x="4104639" y="1654745"/>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14" name="Google Shape;714;p25"/>
            <p:cNvSpPr/>
            <p:nvPr/>
          </p:nvSpPr>
          <p:spPr>
            <a:xfrm>
              <a:off x="5273040" y="144780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15" name="Google Shape;715;p25"/>
            <p:cNvSpPr/>
            <p:nvPr/>
          </p:nvSpPr>
          <p:spPr>
            <a:xfrm>
              <a:off x="1153159" y="2140014"/>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16" name="Google Shape;716;p25"/>
            <p:cNvSpPr/>
            <p:nvPr/>
          </p:nvSpPr>
          <p:spPr>
            <a:xfrm>
              <a:off x="2730498" y="3582169"/>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17" name="Google Shape;717;p25"/>
            <p:cNvSpPr/>
            <p:nvPr/>
          </p:nvSpPr>
          <p:spPr>
            <a:xfrm>
              <a:off x="6781801" y="3820211"/>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18" name="Google Shape;718;p25"/>
            <p:cNvSpPr/>
            <p:nvPr/>
          </p:nvSpPr>
          <p:spPr>
            <a:xfrm>
              <a:off x="4455032" y="4521201"/>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19" name="Google Shape;719;p25"/>
            <p:cNvSpPr/>
            <p:nvPr/>
          </p:nvSpPr>
          <p:spPr>
            <a:xfrm>
              <a:off x="7599680" y="2140014"/>
              <a:ext cx="1320800" cy="132080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20" name="Google Shape;720;p25"/>
            <p:cNvSpPr/>
            <p:nvPr/>
          </p:nvSpPr>
          <p:spPr>
            <a:xfrm>
              <a:off x="5812727" y="4092966"/>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21" name="Google Shape;721;p25"/>
            <p:cNvSpPr/>
            <p:nvPr/>
          </p:nvSpPr>
          <p:spPr>
            <a:xfrm>
              <a:off x="4414521" y="2602295"/>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22" name="Google Shape;722;p25"/>
            <p:cNvSpPr/>
            <p:nvPr/>
          </p:nvSpPr>
          <p:spPr>
            <a:xfrm>
              <a:off x="3445447" y="3625786"/>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23" name="Google Shape;723;p25"/>
            <p:cNvSpPr/>
            <p:nvPr/>
          </p:nvSpPr>
          <p:spPr>
            <a:xfrm>
              <a:off x="8709802" y="205237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24" name="Google Shape;724;p25"/>
            <p:cNvSpPr/>
            <p:nvPr/>
          </p:nvSpPr>
          <p:spPr>
            <a:xfrm>
              <a:off x="8709802" y="3901081"/>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25" name="Google Shape;725;p25"/>
            <p:cNvSpPr/>
            <p:nvPr/>
          </p:nvSpPr>
          <p:spPr>
            <a:xfrm>
              <a:off x="6574728" y="283423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26" name="Google Shape;726;p25"/>
            <p:cNvSpPr/>
            <p:nvPr/>
          </p:nvSpPr>
          <p:spPr>
            <a:xfrm>
              <a:off x="1747092" y="3999141"/>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27" name="Google Shape;727;p25"/>
            <p:cNvSpPr/>
            <p:nvPr/>
          </p:nvSpPr>
          <p:spPr>
            <a:xfrm>
              <a:off x="3282884" y="280924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grpSp>
        <p:nvGrpSpPr>
          <p:cNvPr id="10" name="Group 9">
            <a:extLst>
              <a:ext uri="{FF2B5EF4-FFF2-40B4-BE49-F238E27FC236}">
                <a16:creationId xmlns:a16="http://schemas.microsoft.com/office/drawing/2014/main" id="{4EE65EB2-F303-552D-A01C-7E11FABC6FBD}"/>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2E28977B-826A-E759-522D-F98450EF033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E1F19F0B-96D3-92A9-83E3-083EB8DE40F7}"/>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0F1623A9-120B-136A-3253-DB22EB841E14}"/>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dirty="0">
                    <a:solidFill>
                      <a:schemeClr val="bg1"/>
                    </a:solidFill>
                    <a:latin typeface="Arial" panose="020B0604020202020204" pitchFamily="34" charset="0"/>
                    <a:cs typeface="Arial" panose="020B0604020202020204" pitchFamily="34" charset="0"/>
                  </a:rPr>
                  <a:t>174</a:t>
                </a:r>
              </a:p>
            </p:txBody>
          </p:sp>
          <p:sp>
            <p:nvSpPr>
              <p:cNvPr id="17" name="Rectangle 16">
                <a:extLst>
                  <a:ext uri="{FF2B5EF4-FFF2-40B4-BE49-F238E27FC236}">
                    <a16:creationId xmlns:a16="http://schemas.microsoft.com/office/drawing/2014/main" id="{A8BC76C2-44C3-5B9F-0709-9419C272ECA6}"/>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3629DB75-0A14-3147-F04B-12FFD96E3E3C}"/>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90045BD0-AA5C-94DC-073F-A440124EEDA9}"/>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F0A348AD-FED6-9D46-A996-448CA82F9F6D}"/>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Shape 709"/>
        <p:cNvGrpSpPr/>
        <p:nvPr/>
      </p:nvGrpSpPr>
      <p:grpSpPr>
        <a:xfrm>
          <a:off x="0" y="0"/>
          <a:ext cx="0" cy="0"/>
          <a:chOff x="0" y="0"/>
          <a:chExt cx="0" cy="0"/>
        </a:xfrm>
      </p:grpSpPr>
      <p:sp>
        <p:nvSpPr>
          <p:cNvPr id="2" name="Title 72">
            <a:extLst>
              <a:ext uri="{FF2B5EF4-FFF2-40B4-BE49-F238E27FC236}">
                <a16:creationId xmlns:a16="http://schemas.microsoft.com/office/drawing/2014/main" id="{CE8C3C5C-57ED-0BCD-CAA4-E0C7EC87196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23690024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557" name="Google Shape;557;p17"/>
          <p:cNvSpPr/>
          <p:nvPr/>
        </p:nvSpPr>
        <p:spPr>
          <a:xfrm>
            <a:off x="0" y="-1"/>
            <a:ext cx="12192000" cy="985520"/>
          </a:xfrm>
          <a:prstGeom prst="rect">
            <a:avLst/>
          </a:prstGeom>
          <a:solidFill>
            <a:srgbClr val="EEE7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558" name="Google Shape;558;p1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r>
              <a:rPr lang="es-ES_tradnl">
                <a:latin typeface="Arial"/>
                <a:ea typeface="Arial"/>
                <a:cs typeface="Arial"/>
                <a:sym typeface="Arial"/>
              </a:rPr>
              <a:t>Frecuencia de las </a:t>
            </a:r>
            <a:r>
              <a:rPr lang="es-ES_tradnl"/>
              <a:t>visitas de seguimiento</a:t>
            </a:r>
          </a:p>
        </p:txBody>
      </p:sp>
      <p:sp>
        <p:nvSpPr>
          <p:cNvPr id="2" name="Google Shape;560;p17">
            <a:extLst>
              <a:ext uri="{FF2B5EF4-FFF2-40B4-BE49-F238E27FC236}">
                <a16:creationId xmlns:a16="http://schemas.microsoft.com/office/drawing/2014/main" id="{A40AB65F-D6D8-71A7-3292-AC51A79BF87B}"/>
              </a:ext>
            </a:extLst>
          </p:cNvPr>
          <p:cNvSpPr txBox="1"/>
          <p:nvPr/>
        </p:nvSpPr>
        <p:spPr>
          <a:xfrm>
            <a:off x="1204222" y="4172393"/>
            <a:ext cx="5051434" cy="1569620"/>
          </a:xfrm>
          <a:prstGeom prst="rect">
            <a:avLst/>
          </a:prstGeom>
          <a:noFill/>
          <a:ln>
            <a:noFill/>
          </a:ln>
        </p:spPr>
        <p:txBody>
          <a:bodyPr spcFirstLastPara="1" wrap="square" lIns="91425" tIns="45700" rIns="91425" bIns="45700" anchor="t" anchorCtr="0">
            <a:spAutoFit/>
          </a:bodyPr>
          <a:lstStyle/>
          <a:p>
            <a:pPr lvl="0" algn="ctr"/>
            <a:r>
              <a:rPr lang="es-ES_tradnl" sz="2400" dirty="0">
                <a:solidFill>
                  <a:schemeClr val="dk1"/>
                </a:solidFill>
                <a:latin typeface="Arial" panose="020B0604020202020204" pitchFamily="34" charset="0"/>
                <a:ea typeface="Calibri"/>
                <a:cs typeface="Arial" panose="020B0604020202020204" pitchFamily="34" charset="0"/>
                <a:sym typeface="Calibri"/>
              </a:rPr>
              <a:t>Mínimo </a:t>
            </a:r>
            <a:r>
              <a:rPr lang="es-ES_tradnl" sz="2400" b="1" dirty="0">
                <a:solidFill>
                  <a:schemeClr val="dk1"/>
                </a:solidFill>
                <a:latin typeface="Arial" panose="020B0604020202020204" pitchFamily="34" charset="0"/>
                <a:ea typeface="Calibri"/>
                <a:cs typeface="Arial" panose="020B0604020202020204" pitchFamily="34" charset="0"/>
                <a:sym typeface="Calibri"/>
              </a:rPr>
              <a:t>dos veces por semana </a:t>
            </a:r>
            <a:r>
              <a:rPr lang="es-ES_tradnl" sz="2400" dirty="0">
                <a:solidFill>
                  <a:schemeClr val="dk1"/>
                </a:solidFill>
                <a:latin typeface="Arial" panose="020B0604020202020204" pitchFamily="34" charset="0"/>
                <a:ea typeface="Calibri"/>
                <a:cs typeface="Arial" panose="020B0604020202020204" pitchFamily="34" charset="0"/>
                <a:sym typeface="Calibri"/>
              </a:rPr>
              <a:t>en casos con un </a:t>
            </a:r>
            <a:r>
              <a:rPr lang="es-ES_tradnl" sz="2400" b="1" dirty="0">
                <a:solidFill>
                  <a:schemeClr val="dk1"/>
                </a:solidFill>
                <a:latin typeface="Arial" panose="020B0604020202020204" pitchFamily="34" charset="0"/>
                <a:ea typeface="Calibri"/>
                <a:cs typeface="Arial" panose="020B0604020202020204" pitchFamily="34" charset="0"/>
                <a:sym typeface="Calibri"/>
              </a:rPr>
              <a:t>nivel de riesgo alto.</a:t>
            </a:r>
            <a:r>
              <a:rPr lang="es-ES_tradnl" sz="2400" dirty="0">
                <a:solidFill>
                  <a:schemeClr val="dk1"/>
                </a:solidFill>
                <a:latin typeface="Arial" panose="020B0604020202020204" pitchFamily="34" charset="0"/>
                <a:ea typeface="Calibri"/>
                <a:cs typeface="Arial" panose="020B0604020202020204" pitchFamily="34" charset="0"/>
                <a:sym typeface="Calibri"/>
              </a:rPr>
              <a:t> Las visitas pueden ser más seguidas si es necesario</a:t>
            </a:r>
          </a:p>
        </p:txBody>
      </p:sp>
      <p:sp>
        <p:nvSpPr>
          <p:cNvPr id="3" name="Google Shape;561;p17">
            <a:extLst>
              <a:ext uri="{FF2B5EF4-FFF2-40B4-BE49-F238E27FC236}">
                <a16:creationId xmlns:a16="http://schemas.microsoft.com/office/drawing/2014/main" id="{1E530C29-1C1A-9A35-2E72-FF312F77DC19}"/>
              </a:ext>
            </a:extLst>
          </p:cNvPr>
          <p:cNvSpPr txBox="1"/>
          <p:nvPr/>
        </p:nvSpPr>
        <p:spPr>
          <a:xfrm>
            <a:off x="6749142" y="4176669"/>
            <a:ext cx="4327571"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400" dirty="0">
                <a:solidFill>
                  <a:schemeClr val="dk1"/>
                </a:solidFill>
                <a:latin typeface="Arial" panose="020B0604020202020204" pitchFamily="34" charset="0"/>
                <a:ea typeface="Calibri"/>
                <a:cs typeface="Arial" panose="020B0604020202020204" pitchFamily="34" charset="0"/>
                <a:sym typeface="Calibri"/>
              </a:rPr>
              <a:t>Cuando el nivel de riesgo es </a:t>
            </a:r>
            <a:r>
              <a:rPr lang="es-ES_tradnl" sz="2400" b="1" dirty="0">
                <a:solidFill>
                  <a:schemeClr val="dk1"/>
                </a:solidFill>
                <a:latin typeface="Arial" panose="020B0604020202020204" pitchFamily="34" charset="0"/>
                <a:ea typeface="Calibri"/>
                <a:cs typeface="Arial" panose="020B0604020202020204" pitchFamily="34" charset="0"/>
                <a:sym typeface="Calibri"/>
              </a:rPr>
              <a:t>bajo</a:t>
            </a:r>
            <a:r>
              <a:rPr lang="es-ES_tradnl" sz="2400" dirty="0">
                <a:solidFill>
                  <a:schemeClr val="dk1"/>
                </a:solidFill>
                <a:latin typeface="Arial" panose="020B0604020202020204" pitchFamily="34" charset="0"/>
                <a:ea typeface="Calibri"/>
                <a:cs typeface="Arial" panose="020B0604020202020204" pitchFamily="34" charset="0"/>
                <a:sym typeface="Calibri"/>
              </a:rPr>
              <a:t>, se debe hacer seguimiento al menos una vez </a:t>
            </a:r>
            <a:r>
              <a:rPr lang="es-ES_tradnl" sz="2400" b="1" dirty="0">
                <a:solidFill>
                  <a:schemeClr val="dk1"/>
                </a:solidFill>
                <a:latin typeface="Arial" panose="020B0604020202020204" pitchFamily="34" charset="0"/>
                <a:ea typeface="Calibri"/>
                <a:cs typeface="Arial" panose="020B0604020202020204" pitchFamily="34" charset="0"/>
                <a:sym typeface="Calibri"/>
              </a:rPr>
              <a:t>cada 2 semanas</a:t>
            </a:r>
          </a:p>
        </p:txBody>
      </p:sp>
      <p:sp>
        <p:nvSpPr>
          <p:cNvPr id="4" name="Google Shape;562;p17">
            <a:extLst>
              <a:ext uri="{FF2B5EF4-FFF2-40B4-BE49-F238E27FC236}">
                <a16:creationId xmlns:a16="http://schemas.microsoft.com/office/drawing/2014/main" id="{1040CA9C-75B9-7265-5DFF-559B131D9749}"/>
              </a:ext>
            </a:extLst>
          </p:cNvPr>
          <p:cNvSpPr/>
          <p:nvPr/>
        </p:nvSpPr>
        <p:spPr>
          <a:xfrm>
            <a:off x="2745329" y="1986298"/>
            <a:ext cx="684271" cy="1690352"/>
          </a:xfrm>
          <a:prstGeom prst="rect">
            <a:avLst/>
          </a:prstGeom>
          <a:solidFill>
            <a:srgbClr val="E05740"/>
          </a:solidFill>
          <a:ln w="38100" cap="flat" cmpd="sng">
            <a:solidFill>
              <a:srgbClr val="E0574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s-ES_tradnl" sz="3200" b="1">
                <a:solidFill>
                  <a:schemeClr val="lt1"/>
                </a:solidFill>
                <a:latin typeface="Britannic Bold" panose="020B0903060703020204" pitchFamily="34" charset="0"/>
                <a:ea typeface="Federo"/>
                <a:cs typeface="Arial" panose="020B0604020202020204" pitchFamily="34" charset="0"/>
                <a:sym typeface="Federo"/>
              </a:rPr>
              <a:t>¡!</a:t>
            </a:r>
            <a:endParaRPr lang="es-ES_tradnl">
              <a:latin typeface="Britannic Bold" panose="020B0903060703020204" pitchFamily="34" charset="0"/>
              <a:cs typeface="Arial" panose="020B0604020202020204" pitchFamily="34" charset="0"/>
            </a:endParaRPr>
          </a:p>
        </p:txBody>
      </p:sp>
      <p:grpSp>
        <p:nvGrpSpPr>
          <p:cNvPr id="5" name="Google Shape;563;p17">
            <a:extLst>
              <a:ext uri="{FF2B5EF4-FFF2-40B4-BE49-F238E27FC236}">
                <a16:creationId xmlns:a16="http://schemas.microsoft.com/office/drawing/2014/main" id="{98E96C5D-FA93-01E5-6CFE-C92C9810A72E}"/>
              </a:ext>
            </a:extLst>
          </p:cNvPr>
          <p:cNvGrpSpPr/>
          <p:nvPr/>
        </p:nvGrpSpPr>
        <p:grpSpPr>
          <a:xfrm>
            <a:off x="8359989" y="2063854"/>
            <a:ext cx="684271" cy="1690351"/>
            <a:chOff x="8319057" y="1952981"/>
            <a:chExt cx="490777" cy="1361439"/>
          </a:xfrm>
        </p:grpSpPr>
        <p:sp>
          <p:nvSpPr>
            <p:cNvPr id="6" name="Google Shape;564;p17">
              <a:extLst>
                <a:ext uri="{FF2B5EF4-FFF2-40B4-BE49-F238E27FC236}">
                  <a16:creationId xmlns:a16="http://schemas.microsoft.com/office/drawing/2014/main" id="{967EEAC5-0AEA-FA21-09CC-18D286A17486}"/>
                </a:ext>
              </a:extLst>
            </p:cNvPr>
            <p:cNvSpPr/>
            <p:nvPr/>
          </p:nvSpPr>
          <p:spPr>
            <a:xfrm>
              <a:off x="8319057" y="2842259"/>
              <a:ext cx="487680" cy="472161"/>
            </a:xfrm>
            <a:prstGeom prst="rect">
              <a:avLst/>
            </a:prstGeom>
            <a:solidFill>
              <a:schemeClr val="accent3">
                <a:lumMod val="75000"/>
              </a:schemeClr>
            </a:solidFill>
            <a:ln w="38100" cap="flat" cmpd="sng">
              <a:solidFill>
                <a:schemeClr val="accent3">
                  <a:lumMod val="75000"/>
                </a:schemeClr>
              </a:solidFill>
              <a:prstDash val="solid"/>
              <a:miter lim="800000"/>
              <a:headEnd type="none" w="sm" len="sm"/>
              <a:tailEnd type="none" w="sm" len="sm"/>
            </a:ln>
          </p:spPr>
          <p:txBody>
            <a:bodyPr spcFirstLastPara="1" wrap="square" lIns="91425" tIns="0" rIns="91425" bIns="0" anchor="t" anchorCtr="0">
              <a:noAutofit/>
            </a:bodyPr>
            <a:lstStyle/>
            <a:p>
              <a:pPr marL="0" marR="0" lvl="0" indent="0" algn="ctr" rtl="0">
                <a:spcBef>
                  <a:spcPts val="0"/>
                </a:spcBef>
                <a:spcAft>
                  <a:spcPts val="0"/>
                </a:spcAft>
                <a:buNone/>
              </a:pPr>
              <a:r>
                <a:rPr lang="es-ES_tradnl" sz="3200" b="1">
                  <a:solidFill>
                    <a:schemeClr val="lt1"/>
                  </a:solidFill>
                  <a:latin typeface="Britannic Bold" panose="020B0903060703020204" pitchFamily="34" charset="0"/>
                  <a:ea typeface="Federo"/>
                  <a:cs typeface="Arial" panose="020B0604020202020204" pitchFamily="34" charset="0"/>
                  <a:sym typeface="Federo"/>
                </a:rPr>
                <a:t>¡!</a:t>
              </a:r>
              <a:endParaRPr lang="es-ES_tradnl">
                <a:latin typeface="Britannic Bold" panose="020B0903060703020204" pitchFamily="34" charset="0"/>
                <a:cs typeface="Arial" panose="020B0604020202020204" pitchFamily="34" charset="0"/>
              </a:endParaRPr>
            </a:p>
          </p:txBody>
        </p:sp>
        <p:sp>
          <p:nvSpPr>
            <p:cNvPr id="7" name="Google Shape;565;p17">
              <a:extLst>
                <a:ext uri="{FF2B5EF4-FFF2-40B4-BE49-F238E27FC236}">
                  <a16:creationId xmlns:a16="http://schemas.microsoft.com/office/drawing/2014/main" id="{F311A606-D5E4-7327-92F8-FC9EDABDBE7F}"/>
                </a:ext>
              </a:extLst>
            </p:cNvPr>
            <p:cNvSpPr/>
            <p:nvPr/>
          </p:nvSpPr>
          <p:spPr>
            <a:xfrm>
              <a:off x="8322154" y="1952981"/>
              <a:ext cx="487680" cy="884059"/>
            </a:xfrm>
            <a:prstGeom prst="rect">
              <a:avLst/>
            </a:prstGeom>
            <a:solidFill>
              <a:schemeClr val="lt1"/>
            </a:solidFill>
            <a:ln w="381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lang="es-ES_tradnl" sz="3200" b="1">
                <a:solidFill>
                  <a:schemeClr val="lt1"/>
                </a:solidFill>
                <a:latin typeface="Arial" panose="020B0604020202020204" pitchFamily="34" charset="0"/>
                <a:ea typeface="Bodoni"/>
                <a:cs typeface="Arial" panose="020B0604020202020204" pitchFamily="34" charset="0"/>
                <a:sym typeface="Bodoni"/>
              </a:endParaRPr>
            </a:p>
          </p:txBody>
        </p:sp>
      </p:grpSp>
      <p:pic>
        <p:nvPicPr>
          <p:cNvPr id="8" name="Graphic 7" descr="Stopwatch 75% with solid fill">
            <a:extLst>
              <a:ext uri="{FF2B5EF4-FFF2-40B4-BE49-F238E27FC236}">
                <a16:creationId xmlns:a16="http://schemas.microsoft.com/office/drawing/2014/main" id="{6BC7C16E-8D0A-63B0-0CB1-D40834E5E3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72617" y="2331668"/>
            <a:ext cx="1371816" cy="1371816"/>
          </a:xfrm>
          <a:prstGeom prst="rect">
            <a:avLst/>
          </a:prstGeom>
        </p:spPr>
      </p:pic>
      <p:pic>
        <p:nvPicPr>
          <p:cNvPr id="9" name="Graphic 8" descr="Stopwatch 25% with solid fill">
            <a:extLst>
              <a:ext uri="{FF2B5EF4-FFF2-40B4-BE49-F238E27FC236}">
                <a16:creationId xmlns:a16="http://schemas.microsoft.com/office/drawing/2014/main" id="{2AAE32A6-E1C3-DC4F-E184-0595AA3496B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57957" y="2382390"/>
            <a:ext cx="1371815" cy="137181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63" name="Google Shape;263;p3"/>
          <p:cNvSpPr txBox="1">
            <a:spLocks noGrp="1"/>
          </p:cNvSpPr>
          <p:nvPr>
            <p:ph type="title"/>
          </p:nvPr>
        </p:nvSpPr>
        <p:spPr>
          <a:xfrm>
            <a:off x="1661965" y="3099692"/>
            <a:ext cx="2808067"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s-ES_tradnl" dirty="0"/>
              <a:t>Objetivo del módulo</a:t>
            </a:r>
          </a:p>
        </p:txBody>
      </p:sp>
      <p:sp>
        <p:nvSpPr>
          <p:cNvPr id="261" name="Google Shape;261;p3"/>
          <p:cNvSpPr/>
          <p:nvPr/>
        </p:nvSpPr>
        <p:spPr>
          <a:xfrm>
            <a:off x="5855034" y="3429001"/>
            <a:ext cx="1216326" cy="633272"/>
          </a:xfrm>
          <a:prstGeom prst="rect">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 name="Google Shape;261;p3">
            <a:extLst>
              <a:ext uri="{FF2B5EF4-FFF2-40B4-BE49-F238E27FC236}">
                <a16:creationId xmlns:a16="http://schemas.microsoft.com/office/drawing/2014/main" id="{52A14EDD-8662-BF39-2CE4-51CD74FC577C}"/>
              </a:ext>
            </a:extLst>
          </p:cNvPr>
          <p:cNvSpPr/>
          <p:nvPr/>
        </p:nvSpPr>
        <p:spPr>
          <a:xfrm>
            <a:off x="5855034" y="3219612"/>
            <a:ext cx="4934877" cy="409181"/>
          </a:xfrm>
          <a:prstGeom prst="rect">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66" name="Google Shape;266;p3"/>
          <p:cNvSpPr txBox="1"/>
          <p:nvPr/>
        </p:nvSpPr>
        <p:spPr>
          <a:xfrm>
            <a:off x="5855035" y="1874748"/>
            <a:ext cx="5716282" cy="3108503"/>
          </a:xfrm>
          <a:prstGeom prst="rect">
            <a:avLst/>
          </a:prstGeom>
          <a:noFill/>
          <a:ln>
            <a:noFill/>
          </a:ln>
        </p:spPr>
        <p:txBody>
          <a:bodyPr spcFirstLastPara="1" wrap="square" lIns="91425" tIns="45700" rIns="91425" bIns="45700" anchor="t" anchorCtr="0">
            <a:spAutoFit/>
          </a:bodyPr>
          <a:lstStyle/>
          <a:p>
            <a:pPr>
              <a:buClr>
                <a:schemeClr val="lt1"/>
              </a:buClr>
              <a:buSzPts val="3000"/>
            </a:pPr>
            <a:r>
              <a:rPr lang="es-ES_tradnl" sz="2800" b="1" dirty="0">
                <a:solidFill>
                  <a:schemeClr val="lt1"/>
                </a:solidFill>
                <a:latin typeface="Arial" panose="020B0604020202020204" pitchFamily="34" charset="0"/>
                <a:ea typeface="Helvetica Neue"/>
                <a:cs typeface="Arial" panose="020B0604020202020204" pitchFamily="34" charset="0"/>
                <a:sym typeface="Helvetica Neue"/>
              </a:rPr>
              <a:t>Proporcionar a los/as participantes los conocimientos y habilidades necesarias para el seguimiento y la revisión de casos, de acuerdo con las directrices y normas interinstitucionales</a:t>
            </a:r>
            <a:endParaRPr lang="es-ES_tradnl" sz="2800" b="1"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3" name="Group 2">
            <a:extLst>
              <a:ext uri="{FF2B5EF4-FFF2-40B4-BE49-F238E27FC236}">
                <a16:creationId xmlns:a16="http://schemas.microsoft.com/office/drawing/2014/main" id="{C48267E7-A8DD-B207-5FF6-242897F25A89}"/>
              </a:ext>
            </a:extLst>
          </p:cNvPr>
          <p:cNvGrpSpPr/>
          <p:nvPr/>
        </p:nvGrpSpPr>
        <p:grpSpPr>
          <a:xfrm>
            <a:off x="9823481" y="4516408"/>
            <a:ext cx="1747835" cy="1744662"/>
            <a:chOff x="-2278403" y="2075258"/>
            <a:chExt cx="477573" cy="476706"/>
          </a:xfrm>
        </p:grpSpPr>
        <p:cxnSp>
          <p:nvCxnSpPr>
            <p:cNvPr id="4" name="Straight Arrow Connector 3">
              <a:extLst>
                <a:ext uri="{FF2B5EF4-FFF2-40B4-BE49-F238E27FC236}">
                  <a16:creationId xmlns:a16="http://schemas.microsoft.com/office/drawing/2014/main" id="{AC6E7643-422C-37B5-C812-069B24191449}"/>
                </a:ext>
              </a:extLst>
            </p:cNvPr>
            <p:cNvCxnSpPr>
              <a:cxnSpLocks/>
            </p:cNvCxnSpPr>
            <p:nvPr/>
          </p:nvCxnSpPr>
          <p:spPr>
            <a:xfrm flipV="1">
              <a:off x="-2057174" y="2075258"/>
              <a:ext cx="0" cy="476247"/>
            </a:xfrm>
            <a:prstGeom prst="straightConnector1">
              <a:avLst/>
            </a:prstGeom>
            <a:ln w="2032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F3268E65-5AF9-CE77-1F66-50A41D136A91}"/>
                </a:ext>
              </a:extLst>
            </p:cNvPr>
            <p:cNvSpPr/>
            <p:nvPr/>
          </p:nvSpPr>
          <p:spPr>
            <a:xfrm>
              <a:off x="-2278403" y="2221377"/>
              <a:ext cx="126369" cy="330587"/>
            </a:xfrm>
            <a:custGeom>
              <a:avLst/>
              <a:gdLst>
                <a:gd name="connsiteX0" fmla="*/ 176784 w 176784"/>
                <a:gd name="connsiteY0" fmla="*/ 438912 h 438912"/>
                <a:gd name="connsiteX1" fmla="*/ 176784 w 176784"/>
                <a:gd name="connsiteY1" fmla="*/ 182880 h 438912"/>
                <a:gd name="connsiteX2" fmla="*/ 0 w 176784"/>
                <a:gd name="connsiteY2" fmla="*/ 0 h 438912"/>
              </a:gdLst>
              <a:ahLst/>
              <a:cxnLst>
                <a:cxn ang="0">
                  <a:pos x="connsiteX0" y="connsiteY0"/>
                </a:cxn>
                <a:cxn ang="0">
                  <a:pos x="connsiteX1" y="connsiteY1"/>
                </a:cxn>
                <a:cxn ang="0">
                  <a:pos x="connsiteX2" y="connsiteY2"/>
                </a:cxn>
              </a:cxnLst>
              <a:rect l="l" t="t" r="r" b="b"/>
              <a:pathLst>
                <a:path w="176784" h="438912">
                  <a:moveTo>
                    <a:pt x="176784" y="438912"/>
                  </a:moveTo>
                  <a:lnTo>
                    <a:pt x="176784" y="182880"/>
                  </a:lnTo>
                  <a:lnTo>
                    <a:pt x="0"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6" name="Freeform: Shape 5">
              <a:extLst>
                <a:ext uri="{FF2B5EF4-FFF2-40B4-BE49-F238E27FC236}">
                  <a16:creationId xmlns:a16="http://schemas.microsoft.com/office/drawing/2014/main" id="{BF3891AC-682B-E495-2D8A-F5998A63BC5A}"/>
                </a:ext>
              </a:extLst>
            </p:cNvPr>
            <p:cNvSpPr/>
            <p:nvPr/>
          </p:nvSpPr>
          <p:spPr>
            <a:xfrm>
              <a:off x="-1970774" y="2230560"/>
              <a:ext cx="169944" cy="316812"/>
            </a:xfrm>
            <a:custGeom>
              <a:avLst/>
              <a:gdLst>
                <a:gd name="connsiteX0" fmla="*/ 0 w 237744"/>
                <a:gd name="connsiteY0" fmla="*/ 420624 h 420624"/>
                <a:gd name="connsiteX1" fmla="*/ 0 w 237744"/>
                <a:gd name="connsiteY1" fmla="*/ 73152 h 420624"/>
                <a:gd name="connsiteX2" fmla="*/ 237744 w 237744"/>
                <a:gd name="connsiteY2" fmla="*/ 0 h 420624"/>
              </a:gdLst>
              <a:ahLst/>
              <a:cxnLst>
                <a:cxn ang="0">
                  <a:pos x="connsiteX0" y="connsiteY0"/>
                </a:cxn>
                <a:cxn ang="0">
                  <a:pos x="connsiteX1" y="connsiteY1"/>
                </a:cxn>
                <a:cxn ang="0">
                  <a:pos x="connsiteX2" y="connsiteY2"/>
                </a:cxn>
              </a:cxnLst>
              <a:rect l="l" t="t" r="r" b="b"/>
              <a:pathLst>
                <a:path w="237744" h="420624">
                  <a:moveTo>
                    <a:pt x="0" y="420624"/>
                  </a:moveTo>
                  <a:lnTo>
                    <a:pt x="0" y="73152"/>
                  </a:lnTo>
                  <a:lnTo>
                    <a:pt x="237744"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D0C0-9086-D413-790B-4D346A5AEDB3}"/>
              </a:ext>
            </a:extLst>
          </p:cNvPr>
          <p:cNvSpPr>
            <a:spLocks noGrp="1"/>
          </p:cNvSpPr>
          <p:nvPr>
            <p:ph type="title"/>
          </p:nvPr>
        </p:nvSpPr>
        <p:spPr/>
        <p:txBody>
          <a:bodyPr>
            <a:normAutofit/>
          </a:bodyPr>
          <a:lstStyle/>
          <a:p>
            <a:r>
              <a:rPr lang="es-ES_tradnl" sz="2800" dirty="0"/>
              <a:t>Formulario de gestión de casos: errores comunes</a:t>
            </a:r>
          </a:p>
        </p:txBody>
      </p:sp>
      <p:grpSp>
        <p:nvGrpSpPr>
          <p:cNvPr id="3" name="Group 2">
            <a:extLst>
              <a:ext uri="{FF2B5EF4-FFF2-40B4-BE49-F238E27FC236}">
                <a16:creationId xmlns:a16="http://schemas.microsoft.com/office/drawing/2014/main" id="{337DC67E-A5E3-9E22-E515-ACFBD0FF080B}"/>
              </a:ext>
            </a:extLst>
          </p:cNvPr>
          <p:cNvGrpSpPr/>
          <p:nvPr/>
        </p:nvGrpSpPr>
        <p:grpSpPr>
          <a:xfrm>
            <a:off x="4561211" y="2149394"/>
            <a:ext cx="3433331" cy="3295047"/>
            <a:chOff x="1744894" y="2192954"/>
            <a:chExt cx="2564275" cy="2460995"/>
          </a:xfrm>
        </p:grpSpPr>
        <p:grpSp>
          <p:nvGrpSpPr>
            <p:cNvPr id="5" name="Group 4">
              <a:extLst>
                <a:ext uri="{FF2B5EF4-FFF2-40B4-BE49-F238E27FC236}">
                  <a16:creationId xmlns:a16="http://schemas.microsoft.com/office/drawing/2014/main" id="{223195ED-7540-AE90-4894-5A0BFF0BD206}"/>
                </a:ext>
              </a:extLst>
            </p:cNvPr>
            <p:cNvGrpSpPr/>
            <p:nvPr/>
          </p:nvGrpSpPr>
          <p:grpSpPr>
            <a:xfrm>
              <a:off x="1744894" y="2192954"/>
              <a:ext cx="2564275" cy="2460995"/>
              <a:chOff x="1459832" y="2812046"/>
              <a:chExt cx="1953652" cy="1874967"/>
            </a:xfrm>
          </p:grpSpPr>
          <p:sp>
            <p:nvSpPr>
              <p:cNvPr id="9" name="Rectangle: Single Corner Snipped 8">
                <a:extLst>
                  <a:ext uri="{FF2B5EF4-FFF2-40B4-BE49-F238E27FC236}">
                    <a16:creationId xmlns:a16="http://schemas.microsoft.com/office/drawing/2014/main" id="{C6D87104-14F8-6007-F280-1BC260A30727}"/>
                  </a:ext>
                </a:extLst>
              </p:cNvPr>
              <p:cNvSpPr/>
              <p:nvPr/>
            </p:nvSpPr>
            <p:spPr>
              <a:xfrm rot="20978324">
                <a:off x="1459832" y="2999874"/>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Rectangle: Single Corner Snipped 9">
                <a:extLst>
                  <a:ext uri="{FF2B5EF4-FFF2-40B4-BE49-F238E27FC236}">
                    <a16:creationId xmlns:a16="http://schemas.microsoft.com/office/drawing/2014/main" id="{B3F4AE09-20B6-9A2F-2558-3189DF392E57}"/>
                  </a:ext>
                </a:extLst>
              </p:cNvPr>
              <p:cNvSpPr/>
              <p:nvPr/>
            </p:nvSpPr>
            <p:spPr>
              <a:xfrm>
                <a:off x="1871174" y="2812046"/>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Rectangle: Single Corner Snipped 10">
                <a:extLst>
                  <a:ext uri="{FF2B5EF4-FFF2-40B4-BE49-F238E27FC236}">
                    <a16:creationId xmlns:a16="http://schemas.microsoft.com/office/drawing/2014/main" id="{4B6EDE20-AA36-CFD4-0373-08827CFD3743}"/>
                  </a:ext>
                </a:extLst>
              </p:cNvPr>
              <p:cNvSpPr/>
              <p:nvPr/>
            </p:nvSpPr>
            <p:spPr>
              <a:xfrm rot="582585">
                <a:off x="2130116" y="3130929"/>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6" name="Group 5">
              <a:extLst>
                <a:ext uri="{FF2B5EF4-FFF2-40B4-BE49-F238E27FC236}">
                  <a16:creationId xmlns:a16="http://schemas.microsoft.com/office/drawing/2014/main" id="{7A6BC360-F30D-C639-30DF-F25461C7DBEF}"/>
                </a:ext>
              </a:extLst>
            </p:cNvPr>
            <p:cNvGrpSpPr/>
            <p:nvPr/>
          </p:nvGrpSpPr>
          <p:grpSpPr>
            <a:xfrm rot="619501">
              <a:off x="3224746" y="3087487"/>
              <a:ext cx="506112" cy="1135915"/>
              <a:chOff x="5960196" y="3632825"/>
              <a:chExt cx="324376" cy="728028"/>
            </a:xfrm>
            <a:solidFill>
              <a:schemeClr val="bg1"/>
            </a:solidFill>
          </p:grpSpPr>
          <p:sp>
            <p:nvSpPr>
              <p:cNvPr id="7" name="Round Same Side Corner Rectangle 46">
                <a:extLst>
                  <a:ext uri="{FF2B5EF4-FFF2-40B4-BE49-F238E27FC236}">
                    <a16:creationId xmlns:a16="http://schemas.microsoft.com/office/drawing/2014/main" id="{58D461D1-D73C-9D2F-8AE8-506147A957BC}"/>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Oval 7">
                <a:extLst>
                  <a:ext uri="{FF2B5EF4-FFF2-40B4-BE49-F238E27FC236}">
                    <a16:creationId xmlns:a16="http://schemas.microsoft.com/office/drawing/2014/main" id="{17B7FB96-0AA9-4271-BB6C-6E2C7195F7DB}"/>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grpSp>
        <p:nvGrpSpPr>
          <p:cNvPr id="4" name="Group 3">
            <a:extLst>
              <a:ext uri="{FF2B5EF4-FFF2-40B4-BE49-F238E27FC236}">
                <a16:creationId xmlns:a16="http://schemas.microsoft.com/office/drawing/2014/main" id="{69574142-A353-74A7-7C2A-F6D93C9BB044}"/>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477E21FA-5E74-8741-F363-7EFD314DE41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79408A55-290D-8C41-8D17-5310B959CEDD}"/>
                </a:ext>
              </a:extLst>
            </p:cNvPr>
            <p:cNvGrpSpPr/>
            <p:nvPr/>
          </p:nvGrpSpPr>
          <p:grpSpPr>
            <a:xfrm>
              <a:off x="10741851" y="707024"/>
              <a:ext cx="562136" cy="634675"/>
              <a:chOff x="760175" y="830141"/>
              <a:chExt cx="867619" cy="979580"/>
            </a:xfrm>
          </p:grpSpPr>
          <p:sp>
            <p:nvSpPr>
              <p:cNvPr id="14" name="Rectangle 13">
                <a:extLst>
                  <a:ext uri="{FF2B5EF4-FFF2-40B4-BE49-F238E27FC236}">
                    <a16:creationId xmlns:a16="http://schemas.microsoft.com/office/drawing/2014/main" id="{83891F51-7F73-4920-AC7B-C0F5F6327D3F}"/>
                  </a:ext>
                </a:extLst>
              </p:cNvPr>
              <p:cNvSpPr/>
              <p:nvPr/>
            </p:nvSpPr>
            <p:spPr>
              <a:xfrm>
                <a:off x="864636" y="830141"/>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a:solidFill>
                      <a:schemeClr val="bg1"/>
                    </a:solidFill>
                    <a:latin typeface="Arial" panose="020B0604020202020204" pitchFamily="34" charset="0"/>
                    <a:cs typeface="Arial" panose="020B0604020202020204" pitchFamily="34" charset="0"/>
                  </a:rPr>
                  <a:t>175-</a:t>
                </a:r>
              </a:p>
              <a:p>
                <a:pPr algn="ctr"/>
                <a:r>
                  <a:rPr lang="es-ES_tradnl" sz="1600" b="1">
                    <a:solidFill>
                      <a:schemeClr val="bg1"/>
                    </a:solidFill>
                    <a:latin typeface="Arial" panose="020B0604020202020204" pitchFamily="34" charset="0"/>
                    <a:cs typeface="Arial" panose="020B0604020202020204" pitchFamily="34" charset="0"/>
                  </a:rPr>
                  <a:t>176</a:t>
                </a:r>
              </a:p>
            </p:txBody>
          </p:sp>
          <p:sp>
            <p:nvSpPr>
              <p:cNvPr id="15" name="Rectangle 14">
                <a:extLst>
                  <a:ext uri="{FF2B5EF4-FFF2-40B4-BE49-F238E27FC236}">
                    <a16:creationId xmlns:a16="http://schemas.microsoft.com/office/drawing/2014/main" id="{608AB12C-74C2-512F-4DA5-E7A671FE05B8}"/>
                  </a:ext>
                </a:extLst>
              </p:cNvPr>
              <p:cNvSpPr/>
              <p:nvPr/>
            </p:nvSpPr>
            <p:spPr>
              <a:xfrm>
                <a:off x="760175" y="830143"/>
                <a:ext cx="149292" cy="97957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9586321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284BE05-9A41-349E-27E1-A13A773DFB8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1219297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Google Shape;571;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latin typeface="Arial" panose="020B0604020202020204" pitchFamily="34" charset="0"/>
                <a:cs typeface="Arial" panose="020B0604020202020204" pitchFamily="34" charset="0"/>
                <a:sym typeface="Arial"/>
              </a:rPr>
              <a:t>Puntos clave de aprendizaje</a:t>
            </a:r>
            <a:endParaRPr lang="es-ES_tradnl">
              <a:latin typeface="Arial" panose="020B0604020202020204" pitchFamily="34" charset="0"/>
              <a:cs typeface="Arial" panose="020B0604020202020204" pitchFamily="34" charset="0"/>
            </a:endParaRPr>
          </a:p>
        </p:txBody>
      </p:sp>
      <p:sp>
        <p:nvSpPr>
          <p:cNvPr id="572" name="Google Shape;572;p18"/>
          <p:cNvSpPr/>
          <p:nvPr/>
        </p:nvSpPr>
        <p:spPr>
          <a:xfrm>
            <a:off x="5613838" y="1982065"/>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73" name="Google Shape;573;p18"/>
          <p:cNvSpPr/>
          <p:nvPr/>
        </p:nvSpPr>
        <p:spPr>
          <a:xfrm>
            <a:off x="9194298" y="1982065"/>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74" name="Google Shape;574;p18"/>
          <p:cNvSpPr/>
          <p:nvPr/>
        </p:nvSpPr>
        <p:spPr>
          <a:xfrm>
            <a:off x="1959412" y="1982065"/>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76" name="Google Shape;576;p18"/>
          <p:cNvSpPr txBox="1"/>
          <p:nvPr/>
        </p:nvSpPr>
        <p:spPr>
          <a:xfrm>
            <a:off x="882683" y="3429000"/>
            <a:ext cx="3205018" cy="2554505"/>
          </a:xfrm>
          <a:prstGeom prst="rect">
            <a:avLst/>
          </a:prstGeom>
          <a:noFill/>
          <a:ln>
            <a:noFill/>
          </a:ln>
        </p:spPr>
        <p:txBody>
          <a:bodyPr spcFirstLastPara="1" wrap="square" lIns="91425" tIns="45700" rIns="91425" bIns="45700" anchor="t" anchorCtr="0">
            <a:spAutoFit/>
          </a:bodyPr>
          <a:lstStyle/>
          <a:p>
            <a:pPr algn="ctr"/>
            <a:r>
              <a:rPr lang="es-ES_tradnl" sz="20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Hay muchas maneras de hacer seguimiento con los/as menores, sus </a:t>
            </a:r>
            <a:r>
              <a:rPr lang="es-ES_tradnl" sz="2000" dirty="0">
                <a:solidFill>
                  <a:schemeClr val="dk1"/>
                </a:solidFill>
                <a:latin typeface="Arial" panose="020B0604020202020204" pitchFamily="34" charset="0"/>
                <a:ea typeface="Helvetica Neue Light"/>
                <a:cs typeface="Arial" panose="020B0604020202020204" pitchFamily="34" charset="0"/>
                <a:sym typeface="Helvetica Neue Light"/>
              </a:rPr>
              <a:t>padres, cuidadores y/o adultos de confianza y otras figuras implicadas en la vida del niño/a o adolescente</a:t>
            </a:r>
            <a:endParaRPr lang="es-ES_tradnl" sz="2000" dirty="0">
              <a:solidFill>
                <a:schemeClr val="dk1"/>
              </a:solidFill>
              <a:latin typeface="Arial" panose="020B0604020202020204" pitchFamily="34" charset="0"/>
              <a:ea typeface="Calibri"/>
              <a:cs typeface="Arial" panose="020B0604020202020204" pitchFamily="34" charset="0"/>
            </a:endParaRPr>
          </a:p>
        </p:txBody>
      </p:sp>
      <p:sp>
        <p:nvSpPr>
          <p:cNvPr id="577" name="Google Shape;577;p18"/>
          <p:cNvSpPr txBox="1"/>
          <p:nvPr/>
        </p:nvSpPr>
        <p:spPr>
          <a:xfrm>
            <a:off x="8148782" y="3481099"/>
            <a:ext cx="3205018" cy="16311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000" b="0" u="none" strike="noStrike" dirty="0">
                <a:solidFill>
                  <a:schemeClr val="dk1"/>
                </a:solidFill>
                <a:latin typeface="Arial" panose="020B0604020202020204" pitchFamily="34" charset="0"/>
                <a:ea typeface="Helvetica Neue Light"/>
                <a:cs typeface="Arial" panose="020B0604020202020204" pitchFamily="34" charset="0"/>
                <a:sym typeface="Helvetica Neue Light"/>
              </a:rPr>
              <a:t>Los/as asistentes sociales deben comprometerse a planear y programar acciones de seguimiento de forma periódica</a:t>
            </a:r>
            <a:endParaRPr lang="es-ES_tradnl" sz="2000" dirty="0">
              <a:solidFill>
                <a:schemeClr val="dk1"/>
              </a:solidFill>
              <a:latin typeface="Arial" panose="020B0604020202020204" pitchFamily="34" charset="0"/>
              <a:ea typeface="Calibri"/>
              <a:cs typeface="Arial" panose="020B0604020202020204" pitchFamily="34" charset="0"/>
            </a:endParaRPr>
          </a:p>
        </p:txBody>
      </p:sp>
      <p:sp>
        <p:nvSpPr>
          <p:cNvPr id="2" name="Google Shape;576;p18">
            <a:extLst>
              <a:ext uri="{FF2B5EF4-FFF2-40B4-BE49-F238E27FC236}">
                <a16:creationId xmlns:a16="http://schemas.microsoft.com/office/drawing/2014/main" id="{DCF32205-8C57-054C-2939-EC0991C27655}"/>
              </a:ext>
            </a:extLst>
          </p:cNvPr>
          <p:cNvSpPr txBox="1"/>
          <p:nvPr/>
        </p:nvSpPr>
        <p:spPr>
          <a:xfrm>
            <a:off x="4537109" y="3481099"/>
            <a:ext cx="3205018" cy="193895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0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Los/as asistentes sociales deben adaptar su comunicación a la edad, la etapa de desarrollo y las capacidades del menor en toda interacción</a:t>
            </a:r>
            <a:endParaRPr lang="es-ES_tradnl" sz="2000" dirty="0">
              <a:solidFill>
                <a:schemeClr val="dk1"/>
              </a:solidFill>
              <a:latin typeface="Arial" panose="020B0604020202020204" pitchFamily="34" charset="0"/>
              <a:ea typeface="Calibri"/>
              <a:cs typeface="Arial" panose="020B0604020202020204" pitchFamily="34" charset="0"/>
              <a:sym typeface="Calibri"/>
            </a:endParaRPr>
          </a:p>
        </p:txBody>
      </p:sp>
    </p:spTree>
    <p:extLst>
      <p:ext uri="{BB962C8B-B14F-4D97-AF65-F5344CB8AC3E}">
        <p14:creationId xmlns:p14="http://schemas.microsoft.com/office/powerpoint/2010/main" val="3879259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59"/>
        <p:cNvGrpSpPr/>
        <p:nvPr/>
      </p:nvGrpSpPr>
      <p:grpSpPr>
        <a:xfrm>
          <a:off x="0" y="0"/>
          <a:ext cx="0" cy="0"/>
          <a:chOff x="0" y="0"/>
          <a:chExt cx="0" cy="0"/>
        </a:xfrm>
      </p:grpSpPr>
      <p:sp>
        <p:nvSpPr>
          <p:cNvPr id="4" name="Title 72">
            <a:extLst>
              <a:ext uri="{FF2B5EF4-FFF2-40B4-BE49-F238E27FC236}">
                <a16:creationId xmlns:a16="http://schemas.microsoft.com/office/drawing/2014/main" id="{98AC6E71-0B36-CB46-14FF-FA42E31C6ECD}"/>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4</a:t>
            </a:r>
          </a:p>
          <a:p>
            <a:br>
              <a:rPr lang="es-ES_tradnl" b="1" dirty="0">
                <a:solidFill>
                  <a:schemeClr val="bg1"/>
                </a:solidFill>
                <a:latin typeface="Garamond"/>
              </a:rPr>
            </a:br>
            <a:r>
              <a:rPr lang="es-ES_tradnl" sz="5400" b="1" dirty="0">
                <a:solidFill>
                  <a:schemeClr val="bg1"/>
                </a:solidFill>
                <a:latin typeface="Garamond"/>
              </a:rPr>
              <a:t>¿Qué hacer si hay cambios en el caso?</a:t>
            </a:r>
          </a:p>
          <a:p>
            <a:endParaRPr lang="es-ES_tradnl" sz="5400" b="1" dirty="0">
              <a:solidFill>
                <a:schemeClr val="bg1"/>
              </a:solidFill>
              <a:latin typeface="Garamond"/>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87"/>
        <p:cNvGrpSpPr/>
        <p:nvPr/>
      </p:nvGrpSpPr>
      <p:grpSpPr>
        <a:xfrm>
          <a:off x="0" y="0"/>
          <a:ext cx="0" cy="0"/>
          <a:chOff x="0" y="0"/>
          <a:chExt cx="0" cy="0"/>
        </a:xfrm>
      </p:grpSpPr>
      <p:sp>
        <p:nvSpPr>
          <p:cNvPr id="788" name="Google Shape;788;p29"/>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latin typeface="Arial" panose="020B0604020202020204" pitchFamily="34" charset="0"/>
                <a:cs typeface="Arial" panose="020B0604020202020204" pitchFamily="34" charset="0"/>
              </a:rPr>
              <a:t>Cuándo se debe revisar un caso</a:t>
            </a:r>
          </a:p>
        </p:txBody>
      </p:sp>
      <p:sp>
        <p:nvSpPr>
          <p:cNvPr id="790" name="Google Shape;790;p29"/>
          <p:cNvSpPr txBox="1"/>
          <p:nvPr/>
        </p:nvSpPr>
        <p:spPr>
          <a:xfrm>
            <a:off x="2318395" y="2632535"/>
            <a:ext cx="3030630" cy="3046948"/>
          </a:xfrm>
          <a:prstGeom prst="rect">
            <a:avLst/>
          </a:prstGeom>
          <a:noFill/>
          <a:ln>
            <a:noFill/>
          </a:ln>
        </p:spPr>
        <p:txBody>
          <a:bodyPr spcFirstLastPara="1" wrap="square" lIns="91425" tIns="45700" rIns="91425" bIns="45700" anchor="t" anchorCtr="0">
            <a:spAutoFit/>
          </a:bodyPr>
          <a:lstStyle/>
          <a:p>
            <a:pPr>
              <a:buClr>
                <a:schemeClr val="dk1"/>
              </a:buClr>
              <a:buSzPts val="2400"/>
            </a:pPr>
            <a:r>
              <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El plan del caso no funciona o no es efectivo</a:t>
            </a:r>
          </a:p>
          <a:p>
            <a:pPr>
              <a:buClr>
                <a:schemeClr val="dk1"/>
              </a:buClr>
              <a:buSzPts val="2400"/>
            </a:pPr>
            <a:endPar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a:buClr>
                <a:schemeClr val="dk1"/>
              </a:buClr>
              <a:buSzPts val="2400"/>
            </a:pPr>
            <a:r>
              <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Aumento significativo del nivel de riesgo al que se enfrenta el/la menor </a:t>
            </a:r>
            <a:endPar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AB088-F254-9F0F-8644-EC267FAAA1A0}"/>
              </a:ext>
            </a:extLst>
          </p:cNvPr>
          <p:cNvSpPr txBox="1"/>
          <p:nvPr/>
        </p:nvSpPr>
        <p:spPr>
          <a:xfrm>
            <a:off x="685799" y="1641978"/>
            <a:ext cx="10325101" cy="461665"/>
          </a:xfrm>
          <a:prstGeom prst="rect">
            <a:avLst/>
          </a:prstGeom>
          <a:noFill/>
        </p:spPr>
        <p:txBody>
          <a:bodyPr wrap="square">
            <a:spAutoFit/>
          </a:bodyPr>
          <a:lstStyle/>
          <a:p>
            <a:r>
              <a:rPr lang="es-ES_tradnl" sz="2400" b="1"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INDICADORES DE QUE ES NECESARIO HACER UNA REVISIÓN</a:t>
            </a:r>
            <a:endPar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endParaRPr>
          </a:p>
        </p:txBody>
      </p:sp>
      <p:sp>
        <p:nvSpPr>
          <p:cNvPr id="5" name="Google Shape;790;p29">
            <a:extLst>
              <a:ext uri="{FF2B5EF4-FFF2-40B4-BE49-F238E27FC236}">
                <a16:creationId xmlns:a16="http://schemas.microsoft.com/office/drawing/2014/main" id="{DECFAC54-9C4A-D6E2-FBB2-44324308A6D7}"/>
              </a:ext>
            </a:extLst>
          </p:cNvPr>
          <p:cNvSpPr txBox="1"/>
          <p:nvPr/>
        </p:nvSpPr>
        <p:spPr>
          <a:xfrm>
            <a:off x="7045702" y="2632535"/>
            <a:ext cx="4791631" cy="3416279"/>
          </a:xfrm>
          <a:prstGeom prst="rect">
            <a:avLst/>
          </a:prstGeom>
          <a:noFill/>
          <a:ln>
            <a:noFill/>
          </a:ln>
        </p:spPr>
        <p:txBody>
          <a:bodyPr spcFirstLastPara="1" wrap="square" lIns="91425" tIns="45700" rIns="91425" bIns="45700" anchor="t" anchorCtr="0">
            <a:spAutoFit/>
          </a:bodyPr>
          <a:lstStyle/>
          <a:p>
            <a:pPr>
              <a:buClr>
                <a:schemeClr val="dk1"/>
              </a:buClr>
              <a:buSzPts val="2400"/>
            </a:pPr>
            <a:r>
              <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Nuevos signos de violencia, maltrato, negligencia y/o explotación</a:t>
            </a:r>
          </a:p>
          <a:p>
            <a:pPr>
              <a:buClr>
                <a:schemeClr val="dk1"/>
              </a:buClr>
              <a:buSzPts val="2400"/>
            </a:pPr>
            <a:endPar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a:buClr>
                <a:schemeClr val="dk1"/>
              </a:buClr>
              <a:buSzPts val="2400"/>
            </a:pPr>
            <a:r>
              <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Deterioro en el bienestar del niño</a:t>
            </a:r>
          </a:p>
          <a:p>
            <a:pPr>
              <a:buClr>
                <a:schemeClr val="dk1"/>
              </a:buClr>
              <a:buSzPts val="2400"/>
            </a:pPr>
            <a:endPar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R="0" lvl="0" algn="l" rtl="0">
              <a:spcBef>
                <a:spcPts val="0"/>
              </a:spcBef>
              <a:spcAft>
                <a:spcPts val="0"/>
              </a:spcAft>
              <a:buClr>
                <a:schemeClr val="dk1"/>
              </a:buClr>
              <a:buSzPts val="2400"/>
            </a:pPr>
            <a:r>
              <a:rPr lang="es-ES_tradnl"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Cambios en la modalidad de acogida o en los cuidados que el/la menor recibe</a:t>
            </a:r>
            <a:endParaRPr lang="es-ES_tradnl" sz="2400" dirty="0">
              <a:latin typeface="Arial" panose="020B0604020202020204" pitchFamily="34" charset="0"/>
              <a:ea typeface="Calibri" panose="020F050202020403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6290CC9D-6400-CCAE-748C-345A53CD504E}"/>
              </a:ext>
            </a:extLst>
          </p:cNvPr>
          <p:cNvGrpSpPr/>
          <p:nvPr/>
        </p:nvGrpSpPr>
        <p:grpSpPr>
          <a:xfrm>
            <a:off x="844260" y="2655571"/>
            <a:ext cx="941294" cy="1080037"/>
            <a:chOff x="972671" y="2514793"/>
            <a:chExt cx="941294" cy="1080037"/>
          </a:xfrm>
        </p:grpSpPr>
        <p:sp>
          <p:nvSpPr>
            <p:cNvPr id="10" name="Arc 9">
              <a:extLst>
                <a:ext uri="{FF2B5EF4-FFF2-40B4-BE49-F238E27FC236}">
                  <a16:creationId xmlns:a16="http://schemas.microsoft.com/office/drawing/2014/main" id="{847D5B0E-6DFB-D337-2E8C-113143CCD0BE}"/>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2" name="Flowchart: Manual Operation 11">
              <a:extLst>
                <a:ext uri="{FF2B5EF4-FFF2-40B4-BE49-F238E27FC236}">
                  <a16:creationId xmlns:a16="http://schemas.microsoft.com/office/drawing/2014/main" id="{B722C2A3-4544-8FBE-9FAC-F460ECAF454C}"/>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Oval 12">
              <a:extLst>
                <a:ext uri="{FF2B5EF4-FFF2-40B4-BE49-F238E27FC236}">
                  <a16:creationId xmlns:a16="http://schemas.microsoft.com/office/drawing/2014/main" id="{3979EE22-4614-DF47-8B65-653787030739}"/>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5" name="Group 14">
            <a:extLst>
              <a:ext uri="{FF2B5EF4-FFF2-40B4-BE49-F238E27FC236}">
                <a16:creationId xmlns:a16="http://schemas.microsoft.com/office/drawing/2014/main" id="{0BBD4C5D-EAE0-FC0E-1A34-74E349B0BED3}"/>
              </a:ext>
            </a:extLst>
          </p:cNvPr>
          <p:cNvGrpSpPr/>
          <p:nvPr/>
        </p:nvGrpSpPr>
        <p:grpSpPr>
          <a:xfrm>
            <a:off x="844260" y="4123800"/>
            <a:ext cx="941294" cy="1080037"/>
            <a:chOff x="972671" y="2514793"/>
            <a:chExt cx="941294" cy="1080037"/>
          </a:xfrm>
        </p:grpSpPr>
        <p:sp>
          <p:nvSpPr>
            <p:cNvPr id="16" name="Arc 15">
              <a:extLst>
                <a:ext uri="{FF2B5EF4-FFF2-40B4-BE49-F238E27FC236}">
                  <a16:creationId xmlns:a16="http://schemas.microsoft.com/office/drawing/2014/main" id="{16BDAA7E-1DD3-00A9-FF50-7D4EA04CB2F8}"/>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7" name="Flowchart: Manual Operation 16">
              <a:extLst>
                <a:ext uri="{FF2B5EF4-FFF2-40B4-BE49-F238E27FC236}">
                  <a16:creationId xmlns:a16="http://schemas.microsoft.com/office/drawing/2014/main" id="{0EBCB099-19A2-516C-BB19-17C48C4ACD36}"/>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Oval 17">
              <a:extLst>
                <a:ext uri="{FF2B5EF4-FFF2-40B4-BE49-F238E27FC236}">
                  <a16:creationId xmlns:a16="http://schemas.microsoft.com/office/drawing/2014/main" id="{D9564EC3-0673-3BFD-1B29-5BC2D8FF9E8F}"/>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9" name="Group 18">
            <a:extLst>
              <a:ext uri="{FF2B5EF4-FFF2-40B4-BE49-F238E27FC236}">
                <a16:creationId xmlns:a16="http://schemas.microsoft.com/office/drawing/2014/main" id="{D4783353-35EF-1609-877C-ACC73DD2DCDC}"/>
              </a:ext>
            </a:extLst>
          </p:cNvPr>
          <p:cNvGrpSpPr/>
          <p:nvPr/>
        </p:nvGrpSpPr>
        <p:grpSpPr>
          <a:xfrm>
            <a:off x="5911665" y="2632535"/>
            <a:ext cx="941294" cy="1080037"/>
            <a:chOff x="972671" y="2514793"/>
            <a:chExt cx="941294" cy="1080037"/>
          </a:xfrm>
        </p:grpSpPr>
        <p:sp>
          <p:nvSpPr>
            <p:cNvPr id="20" name="Arc 19">
              <a:extLst>
                <a:ext uri="{FF2B5EF4-FFF2-40B4-BE49-F238E27FC236}">
                  <a16:creationId xmlns:a16="http://schemas.microsoft.com/office/drawing/2014/main" id="{90C52FEE-6066-8EF0-A5A0-1F55668D7311}"/>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21" name="Flowchart: Manual Operation 20">
              <a:extLst>
                <a:ext uri="{FF2B5EF4-FFF2-40B4-BE49-F238E27FC236}">
                  <a16:creationId xmlns:a16="http://schemas.microsoft.com/office/drawing/2014/main" id="{DC167909-3582-28A9-378E-CF56F94E1A47}"/>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Oval 21">
              <a:extLst>
                <a:ext uri="{FF2B5EF4-FFF2-40B4-BE49-F238E27FC236}">
                  <a16:creationId xmlns:a16="http://schemas.microsoft.com/office/drawing/2014/main" id="{FFF432DB-98EB-07D0-12EB-F50980D371E5}"/>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3" name="Group 22">
            <a:extLst>
              <a:ext uri="{FF2B5EF4-FFF2-40B4-BE49-F238E27FC236}">
                <a16:creationId xmlns:a16="http://schemas.microsoft.com/office/drawing/2014/main" id="{7EA7B72E-C233-A163-AD45-402B38DFF749}"/>
              </a:ext>
            </a:extLst>
          </p:cNvPr>
          <p:cNvGrpSpPr/>
          <p:nvPr/>
        </p:nvGrpSpPr>
        <p:grpSpPr>
          <a:xfrm>
            <a:off x="5911665" y="3735608"/>
            <a:ext cx="941294" cy="1080037"/>
            <a:chOff x="972671" y="2514793"/>
            <a:chExt cx="941294" cy="1080037"/>
          </a:xfrm>
        </p:grpSpPr>
        <p:sp>
          <p:nvSpPr>
            <p:cNvPr id="24" name="Arc 23">
              <a:extLst>
                <a:ext uri="{FF2B5EF4-FFF2-40B4-BE49-F238E27FC236}">
                  <a16:creationId xmlns:a16="http://schemas.microsoft.com/office/drawing/2014/main" id="{A3FE0EB9-5254-76AC-04A3-E4D8E20DB2B2}"/>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25" name="Flowchart: Manual Operation 24">
              <a:extLst>
                <a:ext uri="{FF2B5EF4-FFF2-40B4-BE49-F238E27FC236}">
                  <a16:creationId xmlns:a16="http://schemas.microsoft.com/office/drawing/2014/main" id="{DF7BF6A5-5679-FD59-ADC8-3564832BFAAB}"/>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Oval 25">
              <a:extLst>
                <a:ext uri="{FF2B5EF4-FFF2-40B4-BE49-F238E27FC236}">
                  <a16:creationId xmlns:a16="http://schemas.microsoft.com/office/drawing/2014/main" id="{75CC6ACF-48F9-8728-370D-B81EE20CB39A}"/>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7" name="Group 26">
            <a:extLst>
              <a:ext uri="{FF2B5EF4-FFF2-40B4-BE49-F238E27FC236}">
                <a16:creationId xmlns:a16="http://schemas.microsoft.com/office/drawing/2014/main" id="{DB63F3A7-AA67-B249-AC88-7524C3691235}"/>
              </a:ext>
            </a:extLst>
          </p:cNvPr>
          <p:cNvGrpSpPr/>
          <p:nvPr/>
        </p:nvGrpSpPr>
        <p:grpSpPr>
          <a:xfrm>
            <a:off x="5911665" y="4882190"/>
            <a:ext cx="941294" cy="1080037"/>
            <a:chOff x="972671" y="2514793"/>
            <a:chExt cx="941294" cy="1080037"/>
          </a:xfrm>
        </p:grpSpPr>
        <p:sp>
          <p:nvSpPr>
            <p:cNvPr id="28" name="Arc 27">
              <a:extLst>
                <a:ext uri="{FF2B5EF4-FFF2-40B4-BE49-F238E27FC236}">
                  <a16:creationId xmlns:a16="http://schemas.microsoft.com/office/drawing/2014/main" id="{FE3523E1-7D16-1149-4DA9-40E2CF434252}"/>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29" name="Flowchart: Manual Operation 28">
              <a:extLst>
                <a:ext uri="{FF2B5EF4-FFF2-40B4-BE49-F238E27FC236}">
                  <a16:creationId xmlns:a16="http://schemas.microsoft.com/office/drawing/2014/main" id="{5D342EEA-D7A6-F63E-715B-18DB69051ACD}"/>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Oval 29">
              <a:extLst>
                <a:ext uri="{FF2B5EF4-FFF2-40B4-BE49-F238E27FC236}">
                  <a16:creationId xmlns:a16="http://schemas.microsoft.com/office/drawing/2014/main" id="{FA1FD085-DE2A-1ABD-448C-65ED51866930}"/>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95"/>
        <p:cNvGrpSpPr/>
        <p:nvPr/>
      </p:nvGrpSpPr>
      <p:grpSpPr>
        <a:xfrm>
          <a:off x="0" y="0"/>
          <a:ext cx="0" cy="0"/>
          <a:chOff x="0" y="0"/>
          <a:chExt cx="0" cy="0"/>
        </a:xfrm>
      </p:grpSpPr>
      <p:sp>
        <p:nvSpPr>
          <p:cNvPr id="796" name="Google Shape;796;p30"/>
          <p:cNvSpPr txBox="1">
            <a:spLocks noGrp="1"/>
          </p:cNvSpPr>
          <p:nvPr>
            <p:ph type="title"/>
          </p:nvPr>
        </p:nvSpPr>
        <p:spPr/>
        <p:txBody>
          <a:bodyPr/>
          <a:lstStyle/>
          <a:p>
            <a:r>
              <a:rPr lang="es-ES_tradnl" dirty="0"/>
              <a:t>Preparación para una reunión de revisión de un caso</a:t>
            </a:r>
          </a:p>
        </p:txBody>
      </p:sp>
      <p:sp>
        <p:nvSpPr>
          <p:cNvPr id="2" name="TextBox 1">
            <a:extLst>
              <a:ext uri="{FF2B5EF4-FFF2-40B4-BE49-F238E27FC236}">
                <a16:creationId xmlns:a16="http://schemas.microsoft.com/office/drawing/2014/main" id="{CC0C68EA-F6B8-7DEB-BCBC-C007764F4A9F}"/>
              </a:ext>
            </a:extLst>
          </p:cNvPr>
          <p:cNvSpPr txBox="1"/>
          <p:nvPr/>
        </p:nvSpPr>
        <p:spPr>
          <a:xfrm>
            <a:off x="2156300" y="1687890"/>
            <a:ext cx="3350520" cy="2246769"/>
          </a:xfrm>
          <a:prstGeom prst="rect">
            <a:avLst/>
          </a:prstGeom>
          <a:noFill/>
        </p:spPr>
        <p:txBody>
          <a:bodyPr wrap="square" rtlCol="0">
            <a:spAutoFit/>
          </a:bodyPr>
          <a:lstStyle/>
          <a:p>
            <a:pPr>
              <a:buClr>
                <a:schemeClr val="dk1"/>
              </a:buClr>
              <a:buSzPts val="2200"/>
            </a:pPr>
            <a:r>
              <a:rPr lang="es-ES_tradnl" sz="2000" dirty="0">
                <a:solidFill>
                  <a:schemeClr val="dk1"/>
                </a:solidFill>
                <a:latin typeface="Arial" panose="020B0604020202020204" pitchFamily="34" charset="0"/>
                <a:ea typeface="Arial"/>
                <a:cs typeface="Arial" panose="020B0604020202020204" pitchFamily="34" charset="0"/>
                <a:sym typeface="Arial"/>
              </a:rPr>
              <a:t>Garantizar que el menor y, si corresponde, sus padres, cuidadores o adultos de confianza participen de forma significativa en la reunión de revisión del caso y en la toma de decisiones</a:t>
            </a:r>
            <a:endParaRPr lang="es-ES_tradnl" sz="2000" dirty="0">
              <a:solidFill>
                <a:schemeClr val="dk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65114C1C-0058-AB0B-FDE0-F819942378AF}"/>
              </a:ext>
            </a:extLst>
          </p:cNvPr>
          <p:cNvGrpSpPr/>
          <p:nvPr/>
        </p:nvGrpSpPr>
        <p:grpSpPr>
          <a:xfrm>
            <a:off x="941797" y="1712506"/>
            <a:ext cx="904240" cy="944880"/>
            <a:chOff x="7345680" y="2484120"/>
            <a:chExt cx="904240" cy="944880"/>
          </a:xfrm>
        </p:grpSpPr>
        <p:sp>
          <p:nvSpPr>
            <p:cNvPr id="4" name="Oval 3">
              <a:extLst>
                <a:ext uri="{FF2B5EF4-FFF2-40B4-BE49-F238E27FC236}">
                  <a16:creationId xmlns:a16="http://schemas.microsoft.com/office/drawing/2014/main" id="{09628240-811C-A122-A8B6-8025D2E7969A}"/>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L-Shape 4">
              <a:extLst>
                <a:ext uri="{FF2B5EF4-FFF2-40B4-BE49-F238E27FC236}">
                  <a16:creationId xmlns:a16="http://schemas.microsoft.com/office/drawing/2014/main" id="{B833749A-5902-2FEB-0EFB-30A7C002FEF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6" name="TextBox 5">
            <a:extLst>
              <a:ext uri="{FF2B5EF4-FFF2-40B4-BE49-F238E27FC236}">
                <a16:creationId xmlns:a16="http://schemas.microsoft.com/office/drawing/2014/main" id="{77EC70A5-B5A0-0763-95F4-B6AA3ECE945E}"/>
              </a:ext>
            </a:extLst>
          </p:cNvPr>
          <p:cNvSpPr txBox="1"/>
          <p:nvPr/>
        </p:nvSpPr>
        <p:spPr>
          <a:xfrm>
            <a:off x="2156300" y="4180880"/>
            <a:ext cx="3350520" cy="1631216"/>
          </a:xfrm>
          <a:prstGeom prst="rect">
            <a:avLst/>
          </a:prstGeom>
          <a:noFill/>
        </p:spPr>
        <p:txBody>
          <a:bodyPr wrap="square" rtlCol="0">
            <a:spAutoFit/>
          </a:bodyPr>
          <a:lstStyle/>
          <a:p>
            <a:pPr marR="0" lvl="0" algn="l" rtl="0">
              <a:spcBef>
                <a:spcPts val="0"/>
              </a:spcBef>
              <a:spcAft>
                <a:spcPts val="0"/>
              </a:spcAft>
              <a:buClr>
                <a:schemeClr val="dk1"/>
              </a:buClr>
              <a:buSzPts val="2200"/>
            </a:pPr>
            <a:r>
              <a:rPr lang="es-ES_tradnl" sz="2000" dirty="0">
                <a:solidFill>
                  <a:schemeClr val="dk1"/>
                </a:solidFill>
                <a:latin typeface="Arial" panose="020B0604020202020204" pitchFamily="34" charset="0"/>
                <a:ea typeface="Arial"/>
                <a:cs typeface="Arial" panose="020B0604020202020204" pitchFamily="34" charset="0"/>
                <a:sym typeface="Arial"/>
              </a:rPr>
              <a:t>Verificar que la información que se comparta durante la reunión cumpla con </a:t>
            </a:r>
            <a:r>
              <a:rPr lang="es-ES_tradnl" sz="2000" b="1" dirty="0">
                <a:solidFill>
                  <a:schemeClr val="dk1"/>
                </a:solidFill>
                <a:latin typeface="Arial" panose="020B0604020202020204" pitchFamily="34" charset="0"/>
                <a:ea typeface="Arial"/>
                <a:cs typeface="Arial" panose="020B0604020202020204" pitchFamily="34" charset="0"/>
                <a:sym typeface="Arial"/>
              </a:rPr>
              <a:t>los principios de protección de datos personales</a:t>
            </a:r>
            <a:endParaRPr lang="es-ES_tradnl" sz="2000" dirty="0">
              <a:solidFill>
                <a:schemeClr val="dk1"/>
              </a:solidFill>
              <a:latin typeface="Arial" panose="020B0604020202020204" pitchFamily="34" charset="0"/>
              <a:ea typeface="Arial"/>
              <a:cs typeface="Arial" panose="020B0604020202020204" pitchFamily="34" charset="0"/>
              <a:sym typeface="Arial"/>
            </a:endParaRPr>
          </a:p>
        </p:txBody>
      </p:sp>
      <p:grpSp>
        <p:nvGrpSpPr>
          <p:cNvPr id="7" name="Group 6">
            <a:extLst>
              <a:ext uri="{FF2B5EF4-FFF2-40B4-BE49-F238E27FC236}">
                <a16:creationId xmlns:a16="http://schemas.microsoft.com/office/drawing/2014/main" id="{DD376C1A-8AEB-782A-95A3-CA05ADB9FA68}"/>
              </a:ext>
            </a:extLst>
          </p:cNvPr>
          <p:cNvGrpSpPr/>
          <p:nvPr/>
        </p:nvGrpSpPr>
        <p:grpSpPr>
          <a:xfrm>
            <a:off x="941797" y="4205496"/>
            <a:ext cx="904240" cy="944880"/>
            <a:chOff x="7345680" y="2484120"/>
            <a:chExt cx="904240" cy="944880"/>
          </a:xfrm>
        </p:grpSpPr>
        <p:sp>
          <p:nvSpPr>
            <p:cNvPr id="8" name="Oval 7">
              <a:extLst>
                <a:ext uri="{FF2B5EF4-FFF2-40B4-BE49-F238E27FC236}">
                  <a16:creationId xmlns:a16="http://schemas.microsoft.com/office/drawing/2014/main" id="{EC2EB9D4-77B8-431D-6AED-7334CD8E3D5A}"/>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L-Shape 8">
              <a:extLst>
                <a:ext uri="{FF2B5EF4-FFF2-40B4-BE49-F238E27FC236}">
                  <a16:creationId xmlns:a16="http://schemas.microsoft.com/office/drawing/2014/main" id="{53961CC9-E85C-DBA4-DE6B-9FE836117D24}"/>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0" name="TextBox 9">
            <a:extLst>
              <a:ext uri="{FF2B5EF4-FFF2-40B4-BE49-F238E27FC236}">
                <a16:creationId xmlns:a16="http://schemas.microsoft.com/office/drawing/2014/main" id="{91E56616-88B9-516A-C560-8663073F2ED2}"/>
              </a:ext>
            </a:extLst>
          </p:cNvPr>
          <p:cNvSpPr txBox="1"/>
          <p:nvPr/>
        </p:nvSpPr>
        <p:spPr>
          <a:xfrm>
            <a:off x="7209129" y="1687890"/>
            <a:ext cx="4068472" cy="4708981"/>
          </a:xfrm>
          <a:prstGeom prst="rect">
            <a:avLst/>
          </a:prstGeom>
          <a:noFill/>
        </p:spPr>
        <p:txBody>
          <a:bodyPr wrap="square" rtlCol="0">
            <a:spAutoFit/>
          </a:bodyPr>
          <a:lstStyle/>
          <a:p>
            <a:pPr marR="0" lvl="0" algn="l" rtl="0">
              <a:spcBef>
                <a:spcPts val="0"/>
              </a:spcBef>
              <a:spcAft>
                <a:spcPts val="0"/>
              </a:spcAft>
              <a:buClr>
                <a:schemeClr val="dk1"/>
              </a:buClr>
              <a:buSzPts val="2200"/>
            </a:pPr>
            <a:r>
              <a:rPr lang="es-ES_tradnl" sz="2000" b="1" dirty="0">
                <a:solidFill>
                  <a:schemeClr val="dk1"/>
                </a:solidFill>
                <a:latin typeface="Arial" panose="020B0604020202020204" pitchFamily="34" charset="0"/>
                <a:ea typeface="Arial"/>
                <a:cs typeface="Arial" panose="020B0604020202020204" pitchFamily="34" charset="0"/>
                <a:sym typeface="Arial"/>
              </a:rPr>
              <a:t>Estar preparados/as para presentar el caso del menor: </a:t>
            </a:r>
            <a:endParaRPr lang="es-ES_tradnl" sz="2000" b="1" dirty="0">
              <a:latin typeface="Arial" panose="020B0604020202020204" pitchFamily="34" charset="0"/>
              <a:cs typeface="Arial" panose="020B0604020202020204" pitchFamily="34" charset="0"/>
            </a:endParaRPr>
          </a:p>
          <a:p>
            <a:pPr marL="342900" indent="-342900">
              <a:buClr>
                <a:schemeClr val="dk1"/>
              </a:buClr>
              <a:buSzPts val="2200"/>
              <a:buFont typeface="Arial" panose="020B0604020202020204" pitchFamily="34" charset="0"/>
              <a:buChar char="•"/>
            </a:pPr>
            <a:r>
              <a:rPr lang="es-ES_tradnl" sz="2000" b="0" i="0" u="none" strike="noStrike" cap="none" dirty="0">
                <a:solidFill>
                  <a:schemeClr val="dk1"/>
                </a:solidFill>
                <a:latin typeface="Arial" panose="020B0604020202020204" pitchFamily="34" charset="0"/>
                <a:ea typeface="Arial"/>
                <a:cs typeface="Arial" panose="020B0604020202020204" pitchFamily="34" charset="0"/>
                <a:sym typeface="Arial"/>
              </a:rPr>
              <a:t>Ofrecer información básica como l</a:t>
            </a:r>
            <a:r>
              <a:rPr lang="es-ES_tradnl" sz="2000" dirty="0">
                <a:solidFill>
                  <a:schemeClr val="dk1"/>
                </a:solidFill>
                <a:latin typeface="Arial" panose="020B0604020202020204" pitchFamily="34" charset="0"/>
                <a:ea typeface="Arial"/>
                <a:cs typeface="Arial" panose="020B0604020202020204" pitchFamily="34" charset="0"/>
                <a:sym typeface="Arial"/>
              </a:rPr>
              <a:t>a </a:t>
            </a:r>
            <a:r>
              <a:rPr lang="es-ES_tradnl" sz="2000" b="0" i="0" u="none" strike="noStrike" cap="none" dirty="0">
                <a:solidFill>
                  <a:schemeClr val="dk1"/>
                </a:solidFill>
                <a:latin typeface="Arial" panose="020B0604020202020204" pitchFamily="34" charset="0"/>
                <a:ea typeface="Arial"/>
                <a:cs typeface="Arial" panose="020B0604020202020204" pitchFamily="34" charset="0"/>
                <a:sym typeface="Arial"/>
              </a:rPr>
              <a:t>edad, el sexo, la situación, y la modalidad de acogida. </a:t>
            </a:r>
            <a:endParaRPr lang="es-ES_tradnl" sz="2000" dirty="0">
              <a:latin typeface="Arial" panose="020B0604020202020204" pitchFamily="34" charset="0"/>
              <a:cs typeface="Arial" panose="020B0604020202020204" pitchFamily="34" charset="0"/>
            </a:endParaRPr>
          </a:p>
          <a:p>
            <a:pPr marL="342900" indent="-342900">
              <a:buClr>
                <a:schemeClr val="dk1"/>
              </a:buClr>
              <a:buSzPts val="2200"/>
              <a:buFont typeface="Arial" panose="020B0604020202020204" pitchFamily="34" charset="0"/>
              <a:buChar char="•"/>
            </a:pPr>
            <a:r>
              <a:rPr lang="es-ES_tradnl" sz="2000" b="0" i="0" u="none" strike="noStrike" cap="none" dirty="0">
                <a:solidFill>
                  <a:schemeClr val="dk1"/>
                </a:solidFill>
                <a:latin typeface="Arial" panose="020B0604020202020204" pitchFamily="34" charset="0"/>
                <a:ea typeface="Arial"/>
                <a:cs typeface="Arial" panose="020B0604020202020204" pitchFamily="34" charset="0"/>
                <a:sym typeface="Arial"/>
              </a:rPr>
              <a:t>Ofrecer un panorama general de las necesidades del menor, los problemas y riesgos de protección. </a:t>
            </a:r>
            <a:endParaRPr lang="es-ES_tradnl" sz="2000" dirty="0">
              <a:latin typeface="Arial" panose="020B0604020202020204" pitchFamily="34" charset="0"/>
              <a:cs typeface="Arial" panose="020B0604020202020204" pitchFamily="34" charset="0"/>
            </a:endParaRPr>
          </a:p>
          <a:p>
            <a:pPr marL="342900" indent="-342900">
              <a:buClr>
                <a:schemeClr val="dk1"/>
              </a:buClr>
              <a:buSzPts val="2200"/>
              <a:buFont typeface="Arial" panose="020B0604020202020204" pitchFamily="34" charset="0"/>
              <a:buChar char="•"/>
            </a:pPr>
            <a:r>
              <a:rPr lang="es-ES_tradnl" sz="2000" b="0" i="0" u="none" strike="noStrike" cap="none" dirty="0">
                <a:solidFill>
                  <a:schemeClr val="dk1"/>
                </a:solidFill>
                <a:latin typeface="Arial" panose="020B0604020202020204" pitchFamily="34" charset="0"/>
                <a:ea typeface="Arial"/>
                <a:cs typeface="Arial" panose="020B0604020202020204" pitchFamily="34" charset="0"/>
                <a:sym typeface="Arial"/>
              </a:rPr>
              <a:t>Describir las medidas y acciones emprendidas, lo que ha dado resultados y lo que no.</a:t>
            </a:r>
          </a:p>
          <a:p>
            <a:pPr marL="342900" indent="-342900">
              <a:buClr>
                <a:schemeClr val="dk1"/>
              </a:buClr>
              <a:buSzPts val="2200"/>
              <a:buFont typeface="Arial" panose="020B0604020202020204" pitchFamily="34" charset="0"/>
              <a:buChar char="•"/>
            </a:pPr>
            <a:r>
              <a:rPr lang="es-ES_tradnl" sz="2000" dirty="0">
                <a:solidFill>
                  <a:schemeClr val="dk1"/>
                </a:solidFill>
                <a:latin typeface="Arial" panose="020B0604020202020204" pitchFamily="34" charset="0"/>
                <a:cs typeface="Arial" panose="020B0604020202020204" pitchFamily="34" charset="0"/>
              </a:rPr>
              <a:t>Describir los progresos y cambios recientes en el caso</a:t>
            </a:r>
            <a:endParaRPr lang="es-ES_tradnl" sz="2000" dirty="0">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DC5236B9-DD01-3680-B391-430D387FEDC0}"/>
              </a:ext>
            </a:extLst>
          </p:cNvPr>
          <p:cNvGrpSpPr/>
          <p:nvPr/>
        </p:nvGrpSpPr>
        <p:grpSpPr>
          <a:xfrm>
            <a:off x="5994627" y="1712506"/>
            <a:ext cx="904240" cy="944880"/>
            <a:chOff x="7345680" y="2484120"/>
            <a:chExt cx="904240" cy="944880"/>
          </a:xfrm>
        </p:grpSpPr>
        <p:sp>
          <p:nvSpPr>
            <p:cNvPr id="12" name="Oval 11">
              <a:extLst>
                <a:ext uri="{FF2B5EF4-FFF2-40B4-BE49-F238E27FC236}">
                  <a16:creationId xmlns:a16="http://schemas.microsoft.com/office/drawing/2014/main" id="{D6FDC471-26CB-F6E0-96E9-513992698EC9}"/>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L-Shape 12">
              <a:extLst>
                <a:ext uri="{FF2B5EF4-FFF2-40B4-BE49-F238E27FC236}">
                  <a16:creationId xmlns:a16="http://schemas.microsoft.com/office/drawing/2014/main" id="{8C2A22EF-8720-C1D0-73A2-351272B6261A}"/>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s-ES_tradnl"/>
              <a:t>Estructura de la reunión de revisión de casos</a:t>
            </a:r>
            <a:endParaRPr lang="es-ES_tradnl">
              <a:latin typeface="Arial" panose="020B0604020202020204" pitchFamily="34" charset="0"/>
              <a:cs typeface="Arial" panose="020B0604020202020204" pitchFamily="34" charset="0"/>
            </a:endParaRPr>
          </a:p>
        </p:txBody>
      </p:sp>
      <p:sp>
        <p:nvSpPr>
          <p:cNvPr id="5" name="Freeform: Shape 4">
            <a:extLst>
              <a:ext uri="{FF2B5EF4-FFF2-40B4-BE49-F238E27FC236}">
                <a16:creationId xmlns:a16="http://schemas.microsoft.com/office/drawing/2014/main" id="{6D9F5708-EE12-8E0C-C62A-7A0CDC1C95B4}"/>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B20FE4AB-1036-873D-1263-B6782C57B9CE}"/>
              </a:ext>
            </a:extLst>
          </p:cNvPr>
          <p:cNvSpPr txBox="1"/>
          <p:nvPr/>
        </p:nvSpPr>
        <p:spPr>
          <a:xfrm>
            <a:off x="1754317" y="1323784"/>
            <a:ext cx="2615140" cy="707886"/>
          </a:xfrm>
          <a:prstGeom prst="rect">
            <a:avLst/>
          </a:prstGeom>
          <a:noFill/>
        </p:spPr>
        <p:txBody>
          <a:bodyPr wrap="square" rtlCol="0">
            <a:spAutoFit/>
          </a:bodyPr>
          <a:lstStyle/>
          <a:p>
            <a:r>
              <a:rPr lang="es-ES_tradnl" sz="2000" dirty="0">
                <a:latin typeface="Arial" panose="020B0604020202020204" pitchFamily="34" charset="0"/>
                <a:cs typeface="Arial" panose="020B0604020202020204" pitchFamily="34" charset="0"/>
              </a:rPr>
              <a:t>Panorama general de la situación actual</a:t>
            </a:r>
          </a:p>
        </p:txBody>
      </p:sp>
      <p:sp>
        <p:nvSpPr>
          <p:cNvPr id="12" name="TextBox 11">
            <a:extLst>
              <a:ext uri="{FF2B5EF4-FFF2-40B4-BE49-F238E27FC236}">
                <a16:creationId xmlns:a16="http://schemas.microsoft.com/office/drawing/2014/main" id="{9B7EE9A9-9569-9AF9-E348-A30812BB8D37}"/>
              </a:ext>
            </a:extLst>
          </p:cNvPr>
          <p:cNvSpPr txBox="1"/>
          <p:nvPr/>
        </p:nvSpPr>
        <p:spPr>
          <a:xfrm>
            <a:off x="7477458" y="1458418"/>
            <a:ext cx="2971799" cy="1015663"/>
          </a:xfrm>
          <a:prstGeom prst="rect">
            <a:avLst/>
          </a:prstGeom>
          <a:noFill/>
        </p:spPr>
        <p:txBody>
          <a:bodyPr wrap="square" rtlCol="0">
            <a:spAutoFit/>
          </a:bodyPr>
          <a:lstStyle/>
          <a:p>
            <a:r>
              <a:rPr lang="es-ES_tradnl" sz="2000" dirty="0">
                <a:latin typeface="Arial" panose="020B0604020202020204" pitchFamily="34" charset="0"/>
                <a:cs typeface="Arial" panose="020B0604020202020204" pitchFamily="34" charset="0"/>
              </a:rPr>
              <a:t>Lluvia de ideas sobre posibles alternativas y acciones</a:t>
            </a:r>
          </a:p>
        </p:txBody>
      </p:sp>
      <p:sp>
        <p:nvSpPr>
          <p:cNvPr id="13" name="TextBox 12">
            <a:extLst>
              <a:ext uri="{FF2B5EF4-FFF2-40B4-BE49-F238E27FC236}">
                <a16:creationId xmlns:a16="http://schemas.microsoft.com/office/drawing/2014/main" id="{124AA35A-866F-F66C-B7D5-46A91B75B29D}"/>
              </a:ext>
            </a:extLst>
          </p:cNvPr>
          <p:cNvSpPr txBox="1"/>
          <p:nvPr/>
        </p:nvSpPr>
        <p:spPr>
          <a:xfrm>
            <a:off x="4315346" y="1856702"/>
            <a:ext cx="2296886" cy="707886"/>
          </a:xfrm>
          <a:prstGeom prst="rect">
            <a:avLst/>
          </a:prstGeom>
          <a:noFill/>
        </p:spPr>
        <p:txBody>
          <a:bodyPr wrap="square" rtlCol="0">
            <a:spAutoFit/>
          </a:bodyPr>
          <a:lstStyle/>
          <a:p>
            <a:r>
              <a:rPr lang="es-ES_tradnl" sz="2000">
                <a:latin typeface="Arial" panose="020B0604020202020204" pitchFamily="34" charset="0"/>
                <a:cs typeface="Arial" panose="020B0604020202020204" pitchFamily="34" charset="0"/>
              </a:rPr>
              <a:t>Preguntas y respuestas</a:t>
            </a:r>
          </a:p>
        </p:txBody>
      </p:sp>
      <p:sp>
        <p:nvSpPr>
          <p:cNvPr id="14" name="TextBox 13">
            <a:extLst>
              <a:ext uri="{FF2B5EF4-FFF2-40B4-BE49-F238E27FC236}">
                <a16:creationId xmlns:a16="http://schemas.microsoft.com/office/drawing/2014/main" id="{4ABB0A19-2CC9-EDD7-EC8F-0A89CC64ED4C}"/>
              </a:ext>
            </a:extLst>
          </p:cNvPr>
          <p:cNvSpPr txBox="1"/>
          <p:nvPr/>
        </p:nvSpPr>
        <p:spPr>
          <a:xfrm>
            <a:off x="9359921" y="2945383"/>
            <a:ext cx="2296886" cy="707886"/>
          </a:xfrm>
          <a:prstGeom prst="rect">
            <a:avLst/>
          </a:prstGeom>
          <a:noFill/>
        </p:spPr>
        <p:txBody>
          <a:bodyPr wrap="square" rtlCol="0">
            <a:spAutoFit/>
          </a:bodyPr>
          <a:lstStyle/>
          <a:p>
            <a:r>
              <a:rPr lang="es-ES_tradnl" sz="2000" dirty="0">
                <a:latin typeface="Arial" panose="020B0604020202020204" pitchFamily="34" charset="0"/>
                <a:cs typeface="Arial" panose="020B0604020202020204" pitchFamily="34" charset="0"/>
              </a:rPr>
              <a:t>Toma de decisiones</a:t>
            </a:r>
          </a:p>
        </p:txBody>
      </p:sp>
      <p:sp>
        <p:nvSpPr>
          <p:cNvPr id="15" name="TextBox 14">
            <a:extLst>
              <a:ext uri="{FF2B5EF4-FFF2-40B4-BE49-F238E27FC236}">
                <a16:creationId xmlns:a16="http://schemas.microsoft.com/office/drawing/2014/main" id="{57D577EF-B46D-ADE8-08FE-3CB3AD04886D}"/>
              </a:ext>
            </a:extLst>
          </p:cNvPr>
          <p:cNvSpPr txBox="1"/>
          <p:nvPr/>
        </p:nvSpPr>
        <p:spPr>
          <a:xfrm>
            <a:off x="9706166" y="4227712"/>
            <a:ext cx="1984538" cy="1323439"/>
          </a:xfrm>
          <a:prstGeom prst="rect">
            <a:avLst/>
          </a:prstGeom>
          <a:noFill/>
        </p:spPr>
        <p:txBody>
          <a:bodyPr wrap="square" rtlCol="0">
            <a:spAutoFit/>
          </a:bodyPr>
          <a:lstStyle/>
          <a:p>
            <a:pPr algn="r"/>
            <a:r>
              <a:rPr lang="es-ES_tradnl" sz="2000" dirty="0">
                <a:latin typeface="Arial" panose="020B0604020202020204" pitchFamily="34" charset="0"/>
                <a:cs typeface="Arial" panose="020B0604020202020204" pitchFamily="34" charset="0"/>
              </a:rPr>
              <a:t>Documentación y actualización del plan de caso</a:t>
            </a:r>
          </a:p>
        </p:txBody>
      </p:sp>
      <p:sp>
        <p:nvSpPr>
          <p:cNvPr id="18" name="Oval 17">
            <a:extLst>
              <a:ext uri="{FF2B5EF4-FFF2-40B4-BE49-F238E27FC236}">
                <a16:creationId xmlns:a16="http://schemas.microsoft.com/office/drawing/2014/main" id="{9D81D333-DC32-BB77-7CC9-D3607B7D051B}"/>
              </a:ext>
            </a:extLst>
          </p:cNvPr>
          <p:cNvSpPr/>
          <p:nvPr/>
        </p:nvSpPr>
        <p:spPr>
          <a:xfrm>
            <a:off x="1031631" y="1677727"/>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1</a:t>
            </a:r>
          </a:p>
        </p:txBody>
      </p:sp>
      <p:sp>
        <p:nvSpPr>
          <p:cNvPr id="20" name="Oval 19">
            <a:extLst>
              <a:ext uri="{FF2B5EF4-FFF2-40B4-BE49-F238E27FC236}">
                <a16:creationId xmlns:a16="http://schemas.microsoft.com/office/drawing/2014/main" id="{AA327D57-38BF-F60A-A185-BFC9D02C3E7F}"/>
              </a:ext>
            </a:extLst>
          </p:cNvPr>
          <p:cNvSpPr/>
          <p:nvPr/>
        </p:nvSpPr>
        <p:spPr>
          <a:xfrm>
            <a:off x="4102432" y="2702108"/>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2</a:t>
            </a:r>
          </a:p>
        </p:txBody>
      </p:sp>
      <p:sp>
        <p:nvSpPr>
          <p:cNvPr id="23" name="Oval 22">
            <a:extLst>
              <a:ext uri="{FF2B5EF4-FFF2-40B4-BE49-F238E27FC236}">
                <a16:creationId xmlns:a16="http://schemas.microsoft.com/office/drawing/2014/main" id="{4FC41748-ADDD-EB80-145A-80E5AD444BC7}"/>
              </a:ext>
            </a:extLst>
          </p:cNvPr>
          <p:cNvSpPr/>
          <p:nvPr/>
        </p:nvSpPr>
        <p:spPr>
          <a:xfrm>
            <a:off x="6534403" y="2211794"/>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3</a:t>
            </a:r>
          </a:p>
        </p:txBody>
      </p:sp>
      <p:sp>
        <p:nvSpPr>
          <p:cNvPr id="28" name="Oval 27">
            <a:extLst>
              <a:ext uri="{FF2B5EF4-FFF2-40B4-BE49-F238E27FC236}">
                <a16:creationId xmlns:a16="http://schemas.microsoft.com/office/drawing/2014/main" id="{6BFE8B94-996E-5FA2-606A-75DFA844651F}"/>
              </a:ext>
            </a:extLst>
          </p:cNvPr>
          <p:cNvSpPr/>
          <p:nvPr/>
        </p:nvSpPr>
        <p:spPr>
          <a:xfrm>
            <a:off x="8655153" y="3282994"/>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4</a:t>
            </a:r>
          </a:p>
        </p:txBody>
      </p:sp>
      <p:sp>
        <p:nvSpPr>
          <p:cNvPr id="29" name="Oval 28">
            <a:extLst>
              <a:ext uri="{FF2B5EF4-FFF2-40B4-BE49-F238E27FC236}">
                <a16:creationId xmlns:a16="http://schemas.microsoft.com/office/drawing/2014/main" id="{9031B51E-894A-C640-6F87-9FA61D7D27DE}"/>
              </a:ext>
            </a:extLst>
          </p:cNvPr>
          <p:cNvSpPr/>
          <p:nvPr/>
        </p:nvSpPr>
        <p:spPr>
          <a:xfrm>
            <a:off x="9416720" y="5042801"/>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5</a:t>
            </a:r>
          </a:p>
        </p:txBody>
      </p:sp>
      <p:sp>
        <p:nvSpPr>
          <p:cNvPr id="30" name="Speech Bubble: Rectangle with Corners Rounded 29">
            <a:extLst>
              <a:ext uri="{FF2B5EF4-FFF2-40B4-BE49-F238E27FC236}">
                <a16:creationId xmlns:a16="http://schemas.microsoft.com/office/drawing/2014/main" id="{31512E5B-F502-17E5-1E4C-7C6C9C243956}"/>
              </a:ext>
            </a:extLst>
          </p:cNvPr>
          <p:cNvSpPr/>
          <p:nvPr/>
        </p:nvSpPr>
        <p:spPr>
          <a:xfrm>
            <a:off x="1419511" y="2904735"/>
            <a:ext cx="1950151" cy="1866070"/>
          </a:xfrm>
          <a:prstGeom prst="wedgeRoundRectCallout">
            <a:avLst>
              <a:gd name="adj1" fmla="val -27520"/>
              <a:gd name="adj2" fmla="val 6176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_tradnl" dirty="0">
                <a:solidFill>
                  <a:schemeClr val="tx1"/>
                </a:solidFill>
                <a:latin typeface="Arial" panose="020B0604020202020204" pitchFamily="34" charset="0"/>
                <a:cs typeface="Arial" panose="020B0604020202020204" pitchFamily="34" charset="0"/>
              </a:rPr>
              <a:t>El </a:t>
            </a:r>
            <a:r>
              <a:rPr lang="es-ES_tradnl" sz="1800" dirty="0">
                <a:solidFill>
                  <a:schemeClr val="tx1"/>
                </a:solidFill>
                <a:latin typeface="Arial" panose="020B0604020202020204" pitchFamily="34" charset="0"/>
                <a:cs typeface="Arial" panose="020B0604020202020204" pitchFamily="34" charset="0"/>
              </a:rPr>
              <a:t>niño, niña o adolescente y sus padres o cuidadores expresan sus necesidades</a:t>
            </a:r>
          </a:p>
        </p:txBody>
      </p:sp>
      <p:grpSp>
        <p:nvGrpSpPr>
          <p:cNvPr id="31" name="Group 30">
            <a:extLst>
              <a:ext uri="{FF2B5EF4-FFF2-40B4-BE49-F238E27FC236}">
                <a16:creationId xmlns:a16="http://schemas.microsoft.com/office/drawing/2014/main" id="{E50ACA9F-0381-3FDA-18A7-965644EABAE4}"/>
              </a:ext>
            </a:extLst>
          </p:cNvPr>
          <p:cNvGrpSpPr/>
          <p:nvPr/>
        </p:nvGrpSpPr>
        <p:grpSpPr>
          <a:xfrm>
            <a:off x="1285736" y="4731142"/>
            <a:ext cx="694684" cy="976316"/>
            <a:chOff x="2013347" y="1776810"/>
            <a:chExt cx="2306524" cy="3241614"/>
          </a:xfrm>
          <a:solidFill>
            <a:schemeClr val="accent1"/>
          </a:solidFill>
        </p:grpSpPr>
        <p:grpSp>
          <p:nvGrpSpPr>
            <p:cNvPr id="33" name="Group 32">
              <a:extLst>
                <a:ext uri="{FF2B5EF4-FFF2-40B4-BE49-F238E27FC236}">
                  <a16:creationId xmlns:a16="http://schemas.microsoft.com/office/drawing/2014/main" id="{740EE01A-4515-ED67-B19F-40973F9FE2F1}"/>
                </a:ext>
              </a:extLst>
            </p:cNvPr>
            <p:cNvGrpSpPr/>
            <p:nvPr/>
          </p:nvGrpSpPr>
          <p:grpSpPr>
            <a:xfrm>
              <a:off x="3594022" y="3229471"/>
              <a:ext cx="725849" cy="1788952"/>
              <a:chOff x="1047750" y="1929282"/>
              <a:chExt cx="679484" cy="1674679"/>
            </a:xfrm>
            <a:grpFill/>
          </p:grpSpPr>
          <p:sp>
            <p:nvSpPr>
              <p:cNvPr id="37" name="Round Same Side Corner Rectangle 46">
                <a:extLst>
                  <a:ext uri="{FF2B5EF4-FFF2-40B4-BE49-F238E27FC236}">
                    <a16:creationId xmlns:a16="http://schemas.microsoft.com/office/drawing/2014/main" id="{BDF6BD7C-0998-1A8C-DF97-FEAB3EA111E0}"/>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8" name="Oval 37">
                <a:extLst>
                  <a:ext uri="{FF2B5EF4-FFF2-40B4-BE49-F238E27FC236}">
                    <a16:creationId xmlns:a16="http://schemas.microsoft.com/office/drawing/2014/main" id="{6BF13D79-EB10-1D80-1204-7FDBD5E04C92}"/>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34" name="Group 33">
              <a:extLst>
                <a:ext uri="{FF2B5EF4-FFF2-40B4-BE49-F238E27FC236}">
                  <a16:creationId xmlns:a16="http://schemas.microsoft.com/office/drawing/2014/main" id="{39F694DF-F4F9-49DC-4B8D-108D68183017}"/>
                </a:ext>
              </a:extLst>
            </p:cNvPr>
            <p:cNvGrpSpPr/>
            <p:nvPr/>
          </p:nvGrpSpPr>
          <p:grpSpPr>
            <a:xfrm>
              <a:off x="2013347" y="1776810"/>
              <a:ext cx="888336" cy="3241614"/>
              <a:chOff x="1082512" y="1656618"/>
              <a:chExt cx="888336" cy="3241614"/>
            </a:xfrm>
            <a:grpFill/>
          </p:grpSpPr>
          <p:sp>
            <p:nvSpPr>
              <p:cNvPr id="35" name="Oval 34">
                <a:extLst>
                  <a:ext uri="{FF2B5EF4-FFF2-40B4-BE49-F238E27FC236}">
                    <a16:creationId xmlns:a16="http://schemas.microsoft.com/office/drawing/2014/main" id="{20C93B6D-B8AA-32C9-93D7-5ED565473A97}"/>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sp>
            <p:nvSpPr>
              <p:cNvPr id="36" name="Round Same Side Corner Rectangle 46">
                <a:extLst>
                  <a:ext uri="{FF2B5EF4-FFF2-40B4-BE49-F238E27FC236}">
                    <a16:creationId xmlns:a16="http://schemas.microsoft.com/office/drawing/2014/main" id="{AC0A1D29-54E3-EE61-1C23-9471FA4C2871}"/>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39" name="Speech Bubble: Rectangle with Corners Rounded 38">
            <a:extLst>
              <a:ext uri="{FF2B5EF4-FFF2-40B4-BE49-F238E27FC236}">
                <a16:creationId xmlns:a16="http://schemas.microsoft.com/office/drawing/2014/main" id="{A47C9383-C781-2DA5-80D4-8A59277411E0}"/>
              </a:ext>
            </a:extLst>
          </p:cNvPr>
          <p:cNvSpPr/>
          <p:nvPr/>
        </p:nvSpPr>
        <p:spPr>
          <a:xfrm>
            <a:off x="5982277" y="3277997"/>
            <a:ext cx="2445144" cy="1898001"/>
          </a:xfrm>
          <a:prstGeom prst="wedgeRoundRectCallout">
            <a:avLst>
              <a:gd name="adj1" fmla="val -27520"/>
              <a:gd name="adj2" fmla="val 6176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_tradnl" dirty="0">
                <a:solidFill>
                  <a:schemeClr val="tx1"/>
                </a:solidFill>
                <a:latin typeface="Arial" panose="020B0604020202020204" pitchFamily="34" charset="0"/>
                <a:cs typeface="Arial" panose="020B0604020202020204" pitchFamily="34" charset="0"/>
              </a:rPr>
              <a:t>El </a:t>
            </a:r>
            <a:r>
              <a:rPr lang="es-ES_tradnl" sz="1800" dirty="0">
                <a:solidFill>
                  <a:schemeClr val="tx1"/>
                </a:solidFill>
                <a:latin typeface="Arial" panose="020B0604020202020204" pitchFamily="34" charset="0"/>
                <a:cs typeface="Arial" panose="020B0604020202020204" pitchFamily="34" charset="0"/>
              </a:rPr>
              <a:t>niño, niña o adolescente y sus padres o cuidadores </a:t>
            </a:r>
            <a:r>
              <a:rPr lang="es-ES_tradnl" dirty="0">
                <a:solidFill>
                  <a:schemeClr val="tx1"/>
                </a:solidFill>
                <a:latin typeface="Arial" panose="020B0604020202020204" pitchFamily="34" charset="0"/>
                <a:cs typeface="Arial" panose="020B0604020202020204" pitchFamily="34" charset="0"/>
              </a:rPr>
              <a:t>comparten lo que les ayudaría en su situación</a:t>
            </a:r>
            <a:endParaRPr lang="es-ES_tradnl" sz="1800" dirty="0">
              <a:solidFill>
                <a:schemeClr val="tx1"/>
              </a:solidFill>
              <a:latin typeface="Arial" panose="020B0604020202020204" pitchFamily="34" charset="0"/>
              <a:cs typeface="Arial" panose="020B0604020202020204" pitchFamily="34" charset="0"/>
            </a:endParaRPr>
          </a:p>
        </p:txBody>
      </p:sp>
      <p:grpSp>
        <p:nvGrpSpPr>
          <p:cNvPr id="40" name="Group 39">
            <a:extLst>
              <a:ext uri="{FF2B5EF4-FFF2-40B4-BE49-F238E27FC236}">
                <a16:creationId xmlns:a16="http://schemas.microsoft.com/office/drawing/2014/main" id="{7AB17BE7-CEDD-EA60-ED3E-6C4DB74C0F03}"/>
              </a:ext>
            </a:extLst>
          </p:cNvPr>
          <p:cNvGrpSpPr/>
          <p:nvPr/>
        </p:nvGrpSpPr>
        <p:grpSpPr>
          <a:xfrm>
            <a:off x="5592335" y="4731142"/>
            <a:ext cx="694684" cy="976316"/>
            <a:chOff x="2013347" y="1776810"/>
            <a:chExt cx="2306524" cy="3241614"/>
          </a:xfrm>
          <a:solidFill>
            <a:schemeClr val="accent1"/>
          </a:solidFill>
        </p:grpSpPr>
        <p:grpSp>
          <p:nvGrpSpPr>
            <p:cNvPr id="41" name="Group 40">
              <a:extLst>
                <a:ext uri="{FF2B5EF4-FFF2-40B4-BE49-F238E27FC236}">
                  <a16:creationId xmlns:a16="http://schemas.microsoft.com/office/drawing/2014/main" id="{FF28B43C-C6D3-121B-F047-B8C190D95A8A}"/>
                </a:ext>
              </a:extLst>
            </p:cNvPr>
            <p:cNvGrpSpPr/>
            <p:nvPr/>
          </p:nvGrpSpPr>
          <p:grpSpPr>
            <a:xfrm>
              <a:off x="3594022" y="3229471"/>
              <a:ext cx="725849" cy="1788952"/>
              <a:chOff x="1047750" y="1929282"/>
              <a:chExt cx="679484" cy="1674679"/>
            </a:xfrm>
            <a:grpFill/>
          </p:grpSpPr>
          <p:sp>
            <p:nvSpPr>
              <p:cNvPr id="45" name="Round Same Side Corner Rectangle 46">
                <a:extLst>
                  <a:ext uri="{FF2B5EF4-FFF2-40B4-BE49-F238E27FC236}">
                    <a16:creationId xmlns:a16="http://schemas.microsoft.com/office/drawing/2014/main" id="{D27837E5-570A-6F8F-B28D-1BAD903AAC54}"/>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6" name="Oval 45">
                <a:extLst>
                  <a:ext uri="{FF2B5EF4-FFF2-40B4-BE49-F238E27FC236}">
                    <a16:creationId xmlns:a16="http://schemas.microsoft.com/office/drawing/2014/main" id="{576477A8-37B5-098F-E805-FD63AB0C654F}"/>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42" name="Group 41">
              <a:extLst>
                <a:ext uri="{FF2B5EF4-FFF2-40B4-BE49-F238E27FC236}">
                  <a16:creationId xmlns:a16="http://schemas.microsoft.com/office/drawing/2014/main" id="{C494018C-1162-7C73-B605-5BF92A35B5C5}"/>
                </a:ext>
              </a:extLst>
            </p:cNvPr>
            <p:cNvGrpSpPr/>
            <p:nvPr/>
          </p:nvGrpSpPr>
          <p:grpSpPr>
            <a:xfrm>
              <a:off x="2013347" y="1776810"/>
              <a:ext cx="888336" cy="3241614"/>
              <a:chOff x="1082512" y="1656618"/>
              <a:chExt cx="888336" cy="3241614"/>
            </a:xfrm>
            <a:grpFill/>
          </p:grpSpPr>
          <p:sp>
            <p:nvSpPr>
              <p:cNvPr id="43" name="Oval 42">
                <a:extLst>
                  <a:ext uri="{FF2B5EF4-FFF2-40B4-BE49-F238E27FC236}">
                    <a16:creationId xmlns:a16="http://schemas.microsoft.com/office/drawing/2014/main" id="{E3E8C7A7-F165-AB63-8401-C8A413AA87FD}"/>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sp>
            <p:nvSpPr>
              <p:cNvPr id="44" name="Round Same Side Corner Rectangle 46">
                <a:extLst>
                  <a:ext uri="{FF2B5EF4-FFF2-40B4-BE49-F238E27FC236}">
                    <a16:creationId xmlns:a16="http://schemas.microsoft.com/office/drawing/2014/main" id="{63BD8F7C-28D0-081D-8BD7-2FB26E6DDE57}"/>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313747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827"/>
        <p:cNvGrpSpPr/>
        <p:nvPr/>
      </p:nvGrpSpPr>
      <p:grpSpPr>
        <a:xfrm>
          <a:off x="0" y="0"/>
          <a:ext cx="0" cy="0"/>
          <a:chOff x="0" y="0"/>
          <a:chExt cx="0" cy="0"/>
        </a:xfrm>
      </p:grpSpPr>
      <p:sp>
        <p:nvSpPr>
          <p:cNvPr id="828" name="Google Shape;828;p32"/>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t>Estudio de caso</a:t>
            </a:r>
            <a:endParaRPr dirty="0"/>
          </a:p>
        </p:txBody>
      </p:sp>
      <p:sp>
        <p:nvSpPr>
          <p:cNvPr id="21" name="Rectangle: Rounded Corners 20">
            <a:extLst>
              <a:ext uri="{FF2B5EF4-FFF2-40B4-BE49-F238E27FC236}">
                <a16:creationId xmlns:a16="http://schemas.microsoft.com/office/drawing/2014/main" id="{231882A3-DA51-809B-BA5D-9FF524F15DF8}"/>
              </a:ext>
            </a:extLst>
          </p:cNvPr>
          <p:cNvSpPr/>
          <p:nvPr/>
        </p:nvSpPr>
        <p:spPr>
          <a:xfrm>
            <a:off x="660400" y="3734797"/>
            <a:ext cx="10693400" cy="195188"/>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grpSp>
        <p:nvGrpSpPr>
          <p:cNvPr id="22" name="Group 21">
            <a:extLst>
              <a:ext uri="{FF2B5EF4-FFF2-40B4-BE49-F238E27FC236}">
                <a16:creationId xmlns:a16="http://schemas.microsoft.com/office/drawing/2014/main" id="{BB3A5B17-9A4B-0BBB-0CCF-D468C97F8B9D}"/>
              </a:ext>
            </a:extLst>
          </p:cNvPr>
          <p:cNvGrpSpPr/>
          <p:nvPr/>
        </p:nvGrpSpPr>
        <p:grpSpPr>
          <a:xfrm>
            <a:off x="1645770" y="4224826"/>
            <a:ext cx="2064490" cy="1782273"/>
            <a:chOff x="6259687" y="4130191"/>
            <a:chExt cx="2284022" cy="1913758"/>
          </a:xfrm>
          <a:solidFill>
            <a:schemeClr val="accent6">
              <a:lumMod val="20000"/>
              <a:lumOff val="80000"/>
            </a:schemeClr>
          </a:solidFill>
        </p:grpSpPr>
        <p:sp>
          <p:nvSpPr>
            <p:cNvPr id="23" name="Oval 22">
              <a:extLst>
                <a:ext uri="{FF2B5EF4-FFF2-40B4-BE49-F238E27FC236}">
                  <a16:creationId xmlns:a16="http://schemas.microsoft.com/office/drawing/2014/main" id="{D8D7E989-D2E2-C890-DC79-6DC17E28E3B9}"/>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068F7C7C-9336-FDD0-4585-49B62DB1D9FA}"/>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Rounded Corners 24">
              <a:extLst>
                <a:ext uri="{FF2B5EF4-FFF2-40B4-BE49-F238E27FC236}">
                  <a16:creationId xmlns:a16="http://schemas.microsoft.com/office/drawing/2014/main" id="{F1C7B4AB-EC42-EEFC-A4A7-B36039A865D7}"/>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ectangle: Rounded Corners 25">
              <a:extLst>
                <a:ext uri="{FF2B5EF4-FFF2-40B4-BE49-F238E27FC236}">
                  <a16:creationId xmlns:a16="http://schemas.microsoft.com/office/drawing/2014/main" id="{A89A1908-EF99-1D3C-6E2D-664049588C45}"/>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ectangle: Rounded Corners 26">
              <a:extLst>
                <a:ext uri="{FF2B5EF4-FFF2-40B4-BE49-F238E27FC236}">
                  <a16:creationId xmlns:a16="http://schemas.microsoft.com/office/drawing/2014/main" id="{CAEA1EA7-27E9-8D3A-FB7D-FA8F2BF8D62E}"/>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Rounded Corners 27">
              <a:extLst>
                <a:ext uri="{FF2B5EF4-FFF2-40B4-BE49-F238E27FC236}">
                  <a16:creationId xmlns:a16="http://schemas.microsoft.com/office/drawing/2014/main" id="{63E3ED4C-4719-8B9B-7787-64FC0189C414}"/>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Rounded Corners 28">
              <a:extLst>
                <a:ext uri="{FF2B5EF4-FFF2-40B4-BE49-F238E27FC236}">
                  <a16:creationId xmlns:a16="http://schemas.microsoft.com/office/drawing/2014/main" id="{E4E420FD-B3EE-ADA4-B610-2153EA2CF55F}"/>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Rounded Corners 29">
              <a:extLst>
                <a:ext uri="{FF2B5EF4-FFF2-40B4-BE49-F238E27FC236}">
                  <a16:creationId xmlns:a16="http://schemas.microsoft.com/office/drawing/2014/main" id="{ED8E3CAC-A79E-F6CA-5B6E-0F4A19CB0458}"/>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31" name="Graphic 30" descr="Water with solid fill">
              <a:extLst>
                <a:ext uri="{FF2B5EF4-FFF2-40B4-BE49-F238E27FC236}">
                  <a16:creationId xmlns:a16="http://schemas.microsoft.com/office/drawing/2014/main" id="{2FEA9AAA-9AF2-B3F1-4857-6998BDAD9DC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177277">
              <a:off x="6695155" y="4232721"/>
              <a:ext cx="200226" cy="200226"/>
            </a:xfrm>
            <a:prstGeom prst="rect">
              <a:avLst/>
            </a:prstGeom>
          </p:spPr>
        </p:pic>
        <p:sp>
          <p:nvSpPr>
            <p:cNvPr id="32" name="Rectangle: Rounded Corners 31">
              <a:extLst>
                <a:ext uri="{FF2B5EF4-FFF2-40B4-BE49-F238E27FC236}">
                  <a16:creationId xmlns:a16="http://schemas.microsoft.com/office/drawing/2014/main" id="{0BCCF79E-CC85-A840-B19D-0D29A69B9ED6}"/>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33" name="Graphic 32" descr="Water with solid fill">
              <a:extLst>
                <a:ext uri="{FF2B5EF4-FFF2-40B4-BE49-F238E27FC236}">
                  <a16:creationId xmlns:a16="http://schemas.microsoft.com/office/drawing/2014/main" id="{36CCB16C-ED00-9141-2DDB-E2796E2ED26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177277">
              <a:off x="6532454" y="4188872"/>
              <a:ext cx="200226" cy="200226"/>
            </a:xfrm>
            <a:prstGeom prst="rect">
              <a:avLst/>
            </a:prstGeom>
          </p:spPr>
        </p:pic>
      </p:grpSp>
      <p:sp>
        <p:nvSpPr>
          <p:cNvPr id="34" name="TextBox 33">
            <a:extLst>
              <a:ext uri="{FF2B5EF4-FFF2-40B4-BE49-F238E27FC236}">
                <a16:creationId xmlns:a16="http://schemas.microsoft.com/office/drawing/2014/main" id="{0F3E45F3-21B2-081E-2C9E-6A08C0D16340}"/>
              </a:ext>
            </a:extLst>
          </p:cNvPr>
          <p:cNvSpPr txBox="1"/>
          <p:nvPr/>
        </p:nvSpPr>
        <p:spPr>
          <a:xfrm>
            <a:off x="1962990" y="3090093"/>
            <a:ext cx="2126410" cy="369332"/>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FACTORES DE RIESGO</a:t>
            </a:r>
            <a:endParaRPr lang="en-CA" b="1"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ADB3B9B6-6AFD-0D08-615C-ED735A2EA17F}"/>
              </a:ext>
            </a:extLst>
          </p:cNvPr>
          <p:cNvSpPr txBox="1"/>
          <p:nvPr/>
        </p:nvSpPr>
        <p:spPr>
          <a:xfrm>
            <a:off x="1943756" y="4468935"/>
            <a:ext cx="2691430" cy="646331"/>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FACTORES DE PROTECCIÓN</a:t>
            </a:r>
            <a:endParaRPr lang="en-CA" b="1" dirty="0">
              <a:latin typeface="Arial" panose="020B0604020202020204" pitchFamily="34" charset="0"/>
              <a:cs typeface="Arial" panose="020B0604020202020204" pitchFamily="34" charset="0"/>
            </a:endParaRPr>
          </a:p>
        </p:txBody>
      </p:sp>
      <p:grpSp>
        <p:nvGrpSpPr>
          <p:cNvPr id="52" name="Group 51">
            <a:extLst>
              <a:ext uri="{FF2B5EF4-FFF2-40B4-BE49-F238E27FC236}">
                <a16:creationId xmlns:a16="http://schemas.microsoft.com/office/drawing/2014/main" id="{9F4413A3-FBE5-56A3-BA66-2B538EA83913}"/>
              </a:ext>
            </a:extLst>
          </p:cNvPr>
          <p:cNvGrpSpPr/>
          <p:nvPr/>
        </p:nvGrpSpPr>
        <p:grpSpPr>
          <a:xfrm>
            <a:off x="4784724" y="2044696"/>
            <a:ext cx="5463520" cy="3430661"/>
            <a:chOff x="4784724" y="2601928"/>
            <a:chExt cx="5463520" cy="2488285"/>
          </a:xfrm>
        </p:grpSpPr>
        <p:sp>
          <p:nvSpPr>
            <p:cNvPr id="37" name="Cube 36">
              <a:extLst>
                <a:ext uri="{FF2B5EF4-FFF2-40B4-BE49-F238E27FC236}">
                  <a16:creationId xmlns:a16="http://schemas.microsoft.com/office/drawing/2014/main" id="{B96F3531-AD07-57C5-1277-AB1727645E39}"/>
                </a:ext>
              </a:extLst>
            </p:cNvPr>
            <p:cNvSpPr/>
            <p:nvPr/>
          </p:nvSpPr>
          <p:spPr>
            <a:xfrm>
              <a:off x="4784724" y="2601928"/>
              <a:ext cx="2626499" cy="910899"/>
            </a:xfrm>
            <a:prstGeom prst="cub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39" name="Cube 38">
              <a:extLst>
                <a:ext uri="{FF2B5EF4-FFF2-40B4-BE49-F238E27FC236}">
                  <a16:creationId xmlns:a16="http://schemas.microsoft.com/office/drawing/2014/main" id="{92ACCD75-6812-88B7-602C-3A3F89950556}"/>
                </a:ext>
              </a:extLst>
            </p:cNvPr>
            <p:cNvSpPr/>
            <p:nvPr/>
          </p:nvSpPr>
          <p:spPr>
            <a:xfrm>
              <a:off x="7603664" y="2601928"/>
              <a:ext cx="2626499" cy="910899"/>
            </a:xfrm>
            <a:prstGeom prst="cub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42" name="Cube 41">
              <a:extLst>
                <a:ext uri="{FF2B5EF4-FFF2-40B4-BE49-F238E27FC236}">
                  <a16:creationId xmlns:a16="http://schemas.microsoft.com/office/drawing/2014/main" id="{DAD25DE4-D0B6-5941-E42C-7BC2380B14E9}"/>
                </a:ext>
              </a:extLst>
            </p:cNvPr>
            <p:cNvSpPr/>
            <p:nvPr/>
          </p:nvSpPr>
          <p:spPr>
            <a:xfrm>
              <a:off x="4784724" y="4179314"/>
              <a:ext cx="2626499" cy="910899"/>
            </a:xfrm>
            <a:prstGeom prst="cub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44" name="Cube 43">
              <a:extLst>
                <a:ext uri="{FF2B5EF4-FFF2-40B4-BE49-F238E27FC236}">
                  <a16:creationId xmlns:a16="http://schemas.microsoft.com/office/drawing/2014/main" id="{CF9EA9C8-C684-608D-8AE6-30ADBD87102F}"/>
                </a:ext>
              </a:extLst>
            </p:cNvPr>
            <p:cNvSpPr/>
            <p:nvPr/>
          </p:nvSpPr>
          <p:spPr>
            <a:xfrm>
              <a:off x="7621745" y="4172539"/>
              <a:ext cx="2626499" cy="910899"/>
            </a:xfrm>
            <a:prstGeom prst="cub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D90CDD68-42AB-C15C-CE7A-5A6D188C0391}"/>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D9BDC0A8-149B-5658-1F5B-19FF26D33E7E}"/>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BF5CA12E-A75A-B995-86F4-46E288FE5DDA}"/>
                </a:ext>
              </a:extLst>
            </p:cNvPr>
            <p:cNvGrpSpPr/>
            <p:nvPr/>
          </p:nvGrpSpPr>
          <p:grpSpPr>
            <a:xfrm>
              <a:off x="10621771" y="762700"/>
              <a:ext cx="562136" cy="634675"/>
              <a:chOff x="760175" y="830142"/>
              <a:chExt cx="867619" cy="979579"/>
            </a:xfrm>
          </p:grpSpPr>
          <p:sp>
            <p:nvSpPr>
              <p:cNvPr id="8" name="Rectangle 7">
                <a:extLst>
                  <a:ext uri="{FF2B5EF4-FFF2-40B4-BE49-F238E27FC236}">
                    <a16:creationId xmlns:a16="http://schemas.microsoft.com/office/drawing/2014/main" id="{A8CA608C-78B0-E267-F238-5AADAA2E445A}"/>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177-</a:t>
                </a:r>
              </a:p>
              <a:p>
                <a:pPr algn="ctr"/>
                <a:r>
                  <a:rPr lang="en-CA" sz="1600" b="1" dirty="0">
                    <a:solidFill>
                      <a:schemeClr val="bg1"/>
                    </a:solidFill>
                    <a:latin typeface="Arial" panose="020B0604020202020204" pitchFamily="34" charset="0"/>
                    <a:cs typeface="Arial" panose="020B0604020202020204" pitchFamily="34" charset="0"/>
                  </a:rPr>
                  <a:t>178</a:t>
                </a:r>
              </a:p>
            </p:txBody>
          </p:sp>
          <p:sp>
            <p:nvSpPr>
              <p:cNvPr id="9" name="Rectangle 8">
                <a:extLst>
                  <a:ext uri="{FF2B5EF4-FFF2-40B4-BE49-F238E27FC236}">
                    <a16:creationId xmlns:a16="http://schemas.microsoft.com/office/drawing/2014/main" id="{6C125D97-C563-615B-9045-8E5936740BF9}"/>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5" name="Group 4">
              <a:extLst>
                <a:ext uri="{FF2B5EF4-FFF2-40B4-BE49-F238E27FC236}">
                  <a16:creationId xmlns:a16="http://schemas.microsoft.com/office/drawing/2014/main" id="{AF53186B-CDFB-E501-ED1F-E9EBBD932A5B}"/>
                </a:ext>
              </a:extLst>
            </p:cNvPr>
            <p:cNvGrpSpPr/>
            <p:nvPr/>
          </p:nvGrpSpPr>
          <p:grpSpPr>
            <a:xfrm>
              <a:off x="11325415" y="762701"/>
              <a:ext cx="182192" cy="634674"/>
              <a:chOff x="2121762" y="2323619"/>
              <a:chExt cx="200378" cy="825210"/>
            </a:xfrm>
          </p:grpSpPr>
          <p:sp>
            <p:nvSpPr>
              <p:cNvPr id="6" name="Isosceles Triangle 5">
                <a:extLst>
                  <a:ext uri="{FF2B5EF4-FFF2-40B4-BE49-F238E27FC236}">
                    <a16:creationId xmlns:a16="http://schemas.microsoft.com/office/drawing/2014/main" id="{03DE33D2-159C-A1B9-A020-41B1518DEDC1}"/>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4B229F2-D53A-0AF4-D1B7-F6E1AC24E21E}"/>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extLst>
    <p:ext uri="{6950BFC3-D8DA-4A85-94F7-54DA5524770B}">
      <p188:commentRel xmlns:p188="http://schemas.microsoft.com/office/powerpoint/2018/8/main" r:id="rId3"/>
    </p:ext>
  </p:extLs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s-ES_tradnl" dirty="0"/>
              <a:t>Juego de rol</a:t>
            </a:r>
          </a:p>
        </p:txBody>
      </p:sp>
      <p:grpSp>
        <p:nvGrpSpPr>
          <p:cNvPr id="31" name="Group 30">
            <a:extLst>
              <a:ext uri="{FF2B5EF4-FFF2-40B4-BE49-F238E27FC236}">
                <a16:creationId xmlns:a16="http://schemas.microsoft.com/office/drawing/2014/main" id="{6624602B-0BC5-2DE6-674E-2117E20DB476}"/>
              </a:ext>
            </a:extLst>
          </p:cNvPr>
          <p:cNvGrpSpPr/>
          <p:nvPr/>
        </p:nvGrpSpPr>
        <p:grpSpPr>
          <a:xfrm>
            <a:off x="1809729" y="2106634"/>
            <a:ext cx="4286271" cy="3278165"/>
            <a:chOff x="1329070" y="2106635"/>
            <a:chExt cx="3778368" cy="2889718"/>
          </a:xfrm>
        </p:grpSpPr>
        <p:grpSp>
          <p:nvGrpSpPr>
            <p:cNvPr id="3" name="Group 2">
              <a:extLst>
                <a:ext uri="{FF2B5EF4-FFF2-40B4-BE49-F238E27FC236}">
                  <a16:creationId xmlns:a16="http://schemas.microsoft.com/office/drawing/2014/main" id="{A612C6DA-2ACB-0B02-26A1-DAEC235651CC}"/>
                </a:ext>
              </a:extLst>
            </p:cNvPr>
            <p:cNvGrpSpPr/>
            <p:nvPr/>
          </p:nvGrpSpPr>
          <p:grpSpPr>
            <a:xfrm>
              <a:off x="1329070" y="2106635"/>
              <a:ext cx="1758272" cy="2079297"/>
              <a:chOff x="6846848" y="1141103"/>
              <a:chExt cx="999203" cy="1170617"/>
            </a:xfrm>
            <a:solidFill>
              <a:schemeClr val="accent1"/>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349168" y="2884825"/>
              <a:ext cx="1758270" cy="2111528"/>
              <a:chOff x="6846848" y="1141103"/>
              <a:chExt cx="999203" cy="1188766"/>
            </a:xfrm>
            <a:solidFill>
              <a:schemeClr val="accent1"/>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15" name="TextBox 14">
            <a:extLst>
              <a:ext uri="{FF2B5EF4-FFF2-40B4-BE49-F238E27FC236}">
                <a16:creationId xmlns:a16="http://schemas.microsoft.com/office/drawing/2014/main" id="{073BF824-B14C-E3FB-0E2A-6042ADE35425}"/>
              </a:ext>
            </a:extLst>
          </p:cNvPr>
          <p:cNvSpPr txBox="1"/>
          <p:nvPr/>
        </p:nvSpPr>
        <p:spPr>
          <a:xfrm>
            <a:off x="6923666" y="2862778"/>
            <a:ext cx="3262338" cy="2400657"/>
          </a:xfrm>
          <a:prstGeom prst="rect">
            <a:avLst/>
          </a:prstGeom>
          <a:noFill/>
        </p:spPr>
        <p:txBody>
          <a:bodyPr wrap="square" rtlCol="0">
            <a:spAutoFit/>
          </a:bodyPr>
          <a:lstStyle/>
          <a:p>
            <a:pPr algn="ctr"/>
            <a:r>
              <a:rPr lang="es-ES_tradnl" sz="3000" b="1" dirty="0">
                <a:latin typeface="Arial" panose="020B0604020202020204" pitchFamily="34" charset="0"/>
                <a:cs typeface="Arial" panose="020B0604020202020204" pitchFamily="34" charset="0"/>
              </a:rPr>
              <a:t>Ahora, vamos a practicar una reunión de revisión de casos</a:t>
            </a:r>
          </a:p>
        </p:txBody>
      </p:sp>
      <p:grpSp>
        <p:nvGrpSpPr>
          <p:cNvPr id="16" name="Group 15">
            <a:extLst>
              <a:ext uri="{FF2B5EF4-FFF2-40B4-BE49-F238E27FC236}">
                <a16:creationId xmlns:a16="http://schemas.microsoft.com/office/drawing/2014/main" id="{566E4806-3D0B-3221-E91F-B3FA67A455BE}"/>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AD320615-CA68-91F4-FDB6-31ED5EB4A55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5FBF34DA-7CB8-0B8B-6D5B-8B8CA17402CE}"/>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E6B8DAE0-7F67-A5A1-347D-5563EAAE124D}"/>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179</a:t>
                </a:r>
              </a:p>
            </p:txBody>
          </p:sp>
          <p:sp>
            <p:nvSpPr>
              <p:cNvPr id="32" name="Rectangle 31">
                <a:extLst>
                  <a:ext uri="{FF2B5EF4-FFF2-40B4-BE49-F238E27FC236}">
                    <a16:creationId xmlns:a16="http://schemas.microsoft.com/office/drawing/2014/main" id="{38B2C796-7BC0-080D-F501-9B86435B6AC8}"/>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205BC804-3D62-46A7-A1C4-BC18BA6A714D}"/>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8A6F31EE-6564-96B1-BF3E-C64B75E6490C}"/>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3E9C176E-6D47-3D6E-4664-87CEDB934522}"/>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42177896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D0C0-9086-D413-790B-4D346A5AEDB3}"/>
              </a:ext>
            </a:extLst>
          </p:cNvPr>
          <p:cNvSpPr>
            <a:spLocks noGrp="1"/>
          </p:cNvSpPr>
          <p:nvPr>
            <p:ph type="title"/>
          </p:nvPr>
        </p:nvSpPr>
        <p:spPr/>
        <p:txBody>
          <a:bodyPr/>
          <a:lstStyle/>
          <a:p>
            <a:r>
              <a:rPr lang="es-ES_tradnl" dirty="0"/>
              <a:t>Formulario de revisión de casos</a:t>
            </a:r>
          </a:p>
        </p:txBody>
      </p:sp>
      <p:grpSp>
        <p:nvGrpSpPr>
          <p:cNvPr id="11" name="Group 10">
            <a:extLst>
              <a:ext uri="{FF2B5EF4-FFF2-40B4-BE49-F238E27FC236}">
                <a16:creationId xmlns:a16="http://schemas.microsoft.com/office/drawing/2014/main" id="{40B0AEAF-E00E-DD9E-8A1A-5C6314520A9E}"/>
              </a:ext>
            </a:extLst>
          </p:cNvPr>
          <p:cNvGrpSpPr/>
          <p:nvPr/>
        </p:nvGrpSpPr>
        <p:grpSpPr>
          <a:xfrm>
            <a:off x="4561211" y="2149394"/>
            <a:ext cx="3433331" cy="3295047"/>
            <a:chOff x="1744894" y="2192954"/>
            <a:chExt cx="2564275" cy="2460995"/>
          </a:xfrm>
        </p:grpSpPr>
        <p:grpSp>
          <p:nvGrpSpPr>
            <p:cNvPr id="12" name="Group 11">
              <a:extLst>
                <a:ext uri="{FF2B5EF4-FFF2-40B4-BE49-F238E27FC236}">
                  <a16:creationId xmlns:a16="http://schemas.microsoft.com/office/drawing/2014/main" id="{807215B6-300F-B59C-0A67-F047FCF859B9}"/>
                </a:ext>
              </a:extLst>
            </p:cNvPr>
            <p:cNvGrpSpPr/>
            <p:nvPr/>
          </p:nvGrpSpPr>
          <p:grpSpPr>
            <a:xfrm>
              <a:off x="1744894" y="2192954"/>
              <a:ext cx="2564275" cy="2460995"/>
              <a:chOff x="1459832" y="2812046"/>
              <a:chExt cx="1953652" cy="1874967"/>
            </a:xfrm>
          </p:grpSpPr>
          <p:sp>
            <p:nvSpPr>
              <p:cNvPr id="16" name="Rectangle: Single Corner Snipped 15">
                <a:extLst>
                  <a:ext uri="{FF2B5EF4-FFF2-40B4-BE49-F238E27FC236}">
                    <a16:creationId xmlns:a16="http://schemas.microsoft.com/office/drawing/2014/main" id="{1AEEA87C-296C-F18E-47B0-F49F4BC30ECC}"/>
                  </a:ext>
                </a:extLst>
              </p:cNvPr>
              <p:cNvSpPr/>
              <p:nvPr/>
            </p:nvSpPr>
            <p:spPr>
              <a:xfrm rot="20978324">
                <a:off x="1459832" y="2999874"/>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Single Corner Snipped 16">
                <a:extLst>
                  <a:ext uri="{FF2B5EF4-FFF2-40B4-BE49-F238E27FC236}">
                    <a16:creationId xmlns:a16="http://schemas.microsoft.com/office/drawing/2014/main" id="{64BBF1D7-532D-705C-8FB7-C7E7CA9CA97F}"/>
                  </a:ext>
                </a:extLst>
              </p:cNvPr>
              <p:cNvSpPr/>
              <p:nvPr/>
            </p:nvSpPr>
            <p:spPr>
              <a:xfrm>
                <a:off x="1871174" y="2812046"/>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Single Corner Snipped 17">
                <a:extLst>
                  <a:ext uri="{FF2B5EF4-FFF2-40B4-BE49-F238E27FC236}">
                    <a16:creationId xmlns:a16="http://schemas.microsoft.com/office/drawing/2014/main" id="{B8B198D7-5CA7-3EB3-0D54-1446414FCDDE}"/>
                  </a:ext>
                </a:extLst>
              </p:cNvPr>
              <p:cNvSpPr/>
              <p:nvPr/>
            </p:nvSpPr>
            <p:spPr>
              <a:xfrm rot="582585">
                <a:off x="2130116" y="3130929"/>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E3C566B8-7ADF-C884-FF83-C4AFE962845F}"/>
                </a:ext>
              </a:extLst>
            </p:cNvPr>
            <p:cNvGrpSpPr/>
            <p:nvPr/>
          </p:nvGrpSpPr>
          <p:grpSpPr>
            <a:xfrm rot="619501">
              <a:off x="3224746" y="3087487"/>
              <a:ext cx="506112" cy="1135915"/>
              <a:chOff x="5960196" y="3632825"/>
              <a:chExt cx="324376" cy="728028"/>
            </a:xfrm>
            <a:solidFill>
              <a:schemeClr val="bg1"/>
            </a:solidFill>
          </p:grpSpPr>
          <p:sp>
            <p:nvSpPr>
              <p:cNvPr id="14" name="Round Same Side Corner Rectangle 46">
                <a:extLst>
                  <a:ext uri="{FF2B5EF4-FFF2-40B4-BE49-F238E27FC236}">
                    <a16:creationId xmlns:a16="http://schemas.microsoft.com/office/drawing/2014/main" id="{CADB77B4-1090-7B3B-8DED-2EE98E596985}"/>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E03D512D-B752-739E-AC0C-07D381FD1511}"/>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grpSp>
        <p:nvGrpSpPr>
          <p:cNvPr id="3" name="Group 2">
            <a:extLst>
              <a:ext uri="{FF2B5EF4-FFF2-40B4-BE49-F238E27FC236}">
                <a16:creationId xmlns:a16="http://schemas.microsoft.com/office/drawing/2014/main" id="{E8D611BA-B815-589A-6CD9-344D0EB0D3B8}"/>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EC8E28B5-92FD-394E-EB3D-B1F7D1D3FA5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4A4D5C21-078D-5D23-268F-C57047FC5B6A}"/>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F0F79B88-CD33-2539-BF1E-66C81C2C9855}"/>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180-</a:t>
                </a:r>
              </a:p>
              <a:p>
                <a:pPr algn="ctr"/>
                <a:r>
                  <a:rPr lang="en-CA" sz="1600" b="1" dirty="0">
                    <a:solidFill>
                      <a:schemeClr val="bg1"/>
                    </a:solidFill>
                    <a:latin typeface="Arial" panose="020B0604020202020204" pitchFamily="34" charset="0"/>
                    <a:cs typeface="Arial" panose="020B0604020202020204" pitchFamily="34" charset="0"/>
                  </a:rPr>
                  <a:t>181</a:t>
                </a:r>
              </a:p>
            </p:txBody>
          </p:sp>
          <p:sp>
            <p:nvSpPr>
              <p:cNvPr id="10" name="Rectangle 9">
                <a:extLst>
                  <a:ext uri="{FF2B5EF4-FFF2-40B4-BE49-F238E27FC236}">
                    <a16:creationId xmlns:a16="http://schemas.microsoft.com/office/drawing/2014/main" id="{ECBA470B-1C7E-8D64-A8FA-BFCD30BF25A3}"/>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22346FB2-9C75-208B-9E92-955B41FB3F68}"/>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64956F2-54A7-8EF6-85AD-F06F76C22C1B}"/>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0BC8E457-66EC-3AA4-CD0F-CFDB880FCDC1}"/>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62283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cxnSp>
        <p:nvCxnSpPr>
          <p:cNvPr id="272" name="Google Shape;272;p4"/>
          <p:cNvCxnSpPr>
            <a:cxnSpLocks/>
            <a:endCxn id="289" idx="4"/>
          </p:cNvCxnSpPr>
          <p:nvPr/>
        </p:nvCxnSpPr>
        <p:spPr>
          <a:xfrm flipH="1">
            <a:off x="7910517" y="657357"/>
            <a:ext cx="1247" cy="5249485"/>
          </a:xfrm>
          <a:prstGeom prst="straightConnector1">
            <a:avLst/>
          </a:prstGeom>
          <a:noFill/>
          <a:ln w="28575" cap="flat" cmpd="sng">
            <a:solidFill>
              <a:schemeClr val="lt1"/>
            </a:solidFill>
            <a:prstDash val="solid"/>
            <a:miter lim="800000"/>
            <a:headEnd type="none" w="sm" len="sm"/>
            <a:tailEnd type="none" w="sm" len="sm"/>
          </a:ln>
        </p:spPr>
      </p:cxnSp>
      <p:sp>
        <p:nvSpPr>
          <p:cNvPr id="273" name="Google Shape;273;p4"/>
          <p:cNvSpPr txBox="1"/>
          <p:nvPr/>
        </p:nvSpPr>
        <p:spPr>
          <a:xfrm>
            <a:off x="8178852" y="393335"/>
            <a:ext cx="3284737"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s-ES_tradnl" b="1">
                <a:solidFill>
                  <a:schemeClr val="lt1"/>
                </a:solidFill>
                <a:latin typeface="Arial" panose="020B0604020202020204" pitchFamily="34" charset="0"/>
                <a:ea typeface="Helvetica Neue"/>
                <a:cs typeface="Arial" panose="020B0604020202020204" pitchFamily="34" charset="0"/>
                <a:sym typeface="Helvetica Neue"/>
              </a:rPr>
              <a:t>Inicio del módulo</a:t>
            </a:r>
            <a:endParaRPr lang="es-ES_tradnl">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s-ES_tradnl" i="1">
                <a:solidFill>
                  <a:schemeClr val="lt1"/>
                </a:solidFill>
                <a:latin typeface="Arial" panose="020B0604020202020204" pitchFamily="34" charset="0"/>
                <a:ea typeface="Helvetica Neue"/>
                <a:cs typeface="Arial" panose="020B0604020202020204" pitchFamily="34" charset="0"/>
                <a:sym typeface="Helvetica Neue"/>
              </a:rPr>
              <a:t>30 minutos</a:t>
            </a:r>
            <a:endParaRPr lang="es-ES_tradnl" i="1">
              <a:solidFill>
                <a:schemeClr val="lt1"/>
              </a:solidFill>
              <a:latin typeface="Arial" panose="020B0604020202020204" pitchFamily="34" charset="0"/>
              <a:ea typeface="Calibri"/>
              <a:cs typeface="Arial" panose="020B0604020202020204" pitchFamily="34" charset="0"/>
              <a:sym typeface="Calibri"/>
            </a:endParaRPr>
          </a:p>
        </p:txBody>
      </p:sp>
      <p:sp>
        <p:nvSpPr>
          <p:cNvPr id="274" name="Google Shape;274;p4"/>
          <p:cNvSpPr txBox="1"/>
          <p:nvPr/>
        </p:nvSpPr>
        <p:spPr>
          <a:xfrm>
            <a:off x="8178853" y="1216919"/>
            <a:ext cx="3284738" cy="923289"/>
          </a:xfrm>
          <a:prstGeom prst="rect">
            <a:avLst/>
          </a:prstGeom>
          <a:noFill/>
          <a:ln>
            <a:noFill/>
          </a:ln>
        </p:spPr>
        <p:txBody>
          <a:bodyPr spcFirstLastPara="1" wrap="square" lIns="91425" tIns="45700" rIns="91425" bIns="45700" anchor="t" anchorCtr="0">
            <a:spAutoFit/>
          </a:bodyPr>
          <a:lstStyle/>
          <a:p>
            <a:pPr>
              <a:buClr>
                <a:schemeClr val="lt1"/>
              </a:buClr>
              <a:buSzPts val="2000"/>
            </a:pPr>
            <a:r>
              <a:rPr lang="es-ES_tradnl" b="1" dirty="0">
                <a:solidFill>
                  <a:schemeClr val="lt1"/>
                </a:solidFill>
                <a:latin typeface="Arial" panose="020B0604020202020204" pitchFamily="34" charset="0"/>
                <a:ea typeface="Helvetica Neue"/>
                <a:cs typeface="Arial" panose="020B0604020202020204" pitchFamily="34" charset="0"/>
                <a:sym typeface="Helvetica Neue"/>
              </a:rPr>
              <a:t>¿Por qué se debe hacer seguimiento de los casos?</a:t>
            </a:r>
            <a:endParaRPr lang="es-ES_tradnl" b="1" dirty="0">
              <a:solidFill>
                <a:schemeClr val="lt1"/>
              </a:solidFill>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s-ES_tradnl" i="1" dirty="0">
                <a:solidFill>
                  <a:schemeClr val="lt1"/>
                </a:solidFill>
                <a:latin typeface="Arial" panose="020B0604020202020204" pitchFamily="34" charset="0"/>
                <a:ea typeface="Helvetica Neue"/>
                <a:cs typeface="Arial" panose="020B0604020202020204" pitchFamily="34" charset="0"/>
                <a:sym typeface="Helvetica Neue"/>
              </a:rPr>
              <a:t>1 hora 30 minutos</a:t>
            </a:r>
            <a:endParaRPr lang="es-ES_tradnl"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6" name="Google Shape;276;p4"/>
          <p:cNvSpPr txBox="1"/>
          <p:nvPr/>
        </p:nvSpPr>
        <p:spPr>
          <a:xfrm>
            <a:off x="8178853" y="2933651"/>
            <a:ext cx="3284738" cy="923289"/>
          </a:xfrm>
          <a:prstGeom prst="rect">
            <a:avLst/>
          </a:prstGeom>
          <a:noFill/>
          <a:ln>
            <a:noFill/>
          </a:ln>
        </p:spPr>
        <p:txBody>
          <a:bodyPr spcFirstLastPara="1" wrap="square" lIns="91425" tIns="45700" rIns="91425" bIns="45700" anchor="t" anchorCtr="0">
            <a:spAutoFit/>
          </a:bodyPr>
          <a:lstStyle/>
          <a:p>
            <a:pPr>
              <a:buClr>
                <a:schemeClr val="lt1"/>
              </a:buClr>
              <a:buSzPts val="2000"/>
            </a:pPr>
            <a:r>
              <a:rPr lang="es-ES_tradnl" b="1" dirty="0">
                <a:solidFill>
                  <a:schemeClr val="lt1"/>
                </a:solidFill>
                <a:latin typeface="Arial" panose="020B0604020202020204" pitchFamily="34" charset="0"/>
                <a:ea typeface="Helvetica Neue"/>
                <a:cs typeface="Arial" panose="020B0604020202020204" pitchFamily="34" charset="0"/>
                <a:sym typeface="Helvetica Neue"/>
              </a:rPr>
              <a:t>¿Cómo se debe hacer seguimiento a un caso?</a:t>
            </a:r>
            <a:endParaRPr lang="es-ES_tradnl" dirty="0">
              <a:solidFill>
                <a:schemeClr val="lt1"/>
              </a:solidFill>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s-ES_tradnl" i="1" dirty="0">
                <a:solidFill>
                  <a:schemeClr val="lt1"/>
                </a:solidFill>
                <a:latin typeface="Arial" panose="020B0604020202020204" pitchFamily="34" charset="0"/>
                <a:ea typeface="Helvetica Neue"/>
                <a:cs typeface="Arial" panose="020B0604020202020204" pitchFamily="34" charset="0"/>
                <a:sym typeface="Helvetica Neue"/>
              </a:rPr>
              <a:t>2 horas</a:t>
            </a:r>
            <a:endParaRPr lang="es-ES_tradnl"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7" name="Google Shape;277;p4"/>
          <p:cNvSpPr txBox="1"/>
          <p:nvPr/>
        </p:nvSpPr>
        <p:spPr>
          <a:xfrm>
            <a:off x="6135682" y="4077940"/>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s-ES_tradnl" b="1">
                <a:solidFill>
                  <a:schemeClr val="lt1"/>
                </a:solidFill>
                <a:latin typeface="Arial" panose="020B0604020202020204" pitchFamily="34" charset="0"/>
                <a:ea typeface="Helvetica Neue"/>
                <a:cs typeface="Arial" panose="020B0604020202020204" pitchFamily="34" charset="0"/>
                <a:sym typeface="Helvetica Neue"/>
              </a:rPr>
              <a:t>Almuerzo</a:t>
            </a:r>
            <a:endParaRPr lang="es-ES_tradnl" b="1" i="1">
              <a:solidFill>
                <a:schemeClr val="lt1"/>
              </a:solidFill>
              <a:latin typeface="Arial" panose="020B0604020202020204" pitchFamily="34" charset="0"/>
              <a:ea typeface="Calibri"/>
              <a:cs typeface="Arial" panose="020B0604020202020204" pitchFamily="34" charset="0"/>
              <a:sym typeface="Calibri"/>
            </a:endParaRPr>
          </a:p>
        </p:txBody>
      </p:sp>
      <p:sp>
        <p:nvSpPr>
          <p:cNvPr id="279" name="Google Shape;279;p4"/>
          <p:cNvSpPr txBox="1"/>
          <p:nvPr/>
        </p:nvSpPr>
        <p:spPr>
          <a:xfrm>
            <a:off x="8178852" y="4593572"/>
            <a:ext cx="3737383"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s-ES_tradnl" b="1" dirty="0">
                <a:solidFill>
                  <a:schemeClr val="lt1"/>
                </a:solidFill>
                <a:latin typeface="Arial" panose="020B0604020202020204" pitchFamily="34" charset="0"/>
                <a:ea typeface="Helvetica Neue"/>
                <a:cs typeface="Arial" panose="020B0604020202020204" pitchFamily="34" charset="0"/>
                <a:sym typeface="Helvetica Neue"/>
              </a:rPr>
              <a:t>¿Qué hacer si hay cambios en el caso?</a:t>
            </a:r>
            <a:endParaRPr lang="es-ES_tradnl"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s-ES_tradnl" i="1" dirty="0">
                <a:solidFill>
                  <a:schemeClr val="lt1"/>
                </a:solidFill>
                <a:latin typeface="Arial" panose="020B0604020202020204" pitchFamily="34" charset="0"/>
                <a:ea typeface="Helvetica Neue"/>
                <a:cs typeface="Arial" panose="020B0604020202020204" pitchFamily="34" charset="0"/>
                <a:sym typeface="Helvetica Neue"/>
              </a:rPr>
              <a:t>2 horas</a:t>
            </a:r>
            <a:endParaRPr lang="es-ES_tradnl"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80" name="Google Shape;280;p4"/>
          <p:cNvSpPr txBox="1"/>
          <p:nvPr/>
        </p:nvSpPr>
        <p:spPr>
          <a:xfrm>
            <a:off x="8178853" y="5750966"/>
            <a:ext cx="3224991"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s-ES_tradnl" b="1">
                <a:solidFill>
                  <a:schemeClr val="lt1"/>
                </a:solidFill>
                <a:latin typeface="Arial" panose="020B0604020202020204" pitchFamily="34" charset="0"/>
                <a:ea typeface="Helvetica Neue"/>
                <a:cs typeface="Arial" panose="020B0604020202020204" pitchFamily="34" charset="0"/>
                <a:sym typeface="Helvetica Neue"/>
              </a:rPr>
              <a:t>Cierre del módulo</a:t>
            </a:r>
            <a:endParaRPr lang="es-ES_tradnl">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s-ES_tradnl" i="1">
                <a:solidFill>
                  <a:schemeClr val="lt1"/>
                </a:solidFill>
                <a:latin typeface="Arial" panose="020B0604020202020204" pitchFamily="34" charset="0"/>
                <a:ea typeface="Helvetica Neue"/>
                <a:cs typeface="Arial" panose="020B0604020202020204" pitchFamily="34" charset="0"/>
                <a:sym typeface="Helvetica Neue"/>
              </a:rPr>
              <a:t>30 minutos</a:t>
            </a:r>
            <a:endParaRPr lang="es-ES_tradnl" i="1">
              <a:solidFill>
                <a:schemeClr val="lt1"/>
              </a:solidFill>
              <a:latin typeface="Arial" panose="020B0604020202020204" pitchFamily="34" charset="0"/>
              <a:ea typeface="Calibri"/>
              <a:cs typeface="Arial" panose="020B0604020202020204" pitchFamily="34" charset="0"/>
              <a:sym typeface="Calibri"/>
            </a:endParaRPr>
          </a:p>
        </p:txBody>
      </p:sp>
      <p:sp>
        <p:nvSpPr>
          <p:cNvPr id="281" name="Google Shape;281;p4"/>
          <p:cNvSpPr/>
          <p:nvPr/>
        </p:nvSpPr>
        <p:spPr>
          <a:xfrm rot="1782986">
            <a:off x="7743967" y="567369"/>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2" name="Google Shape;282;p4"/>
          <p:cNvSpPr/>
          <p:nvPr/>
        </p:nvSpPr>
        <p:spPr>
          <a:xfrm rot="1782986">
            <a:off x="7739846" y="1461050"/>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4" name="Google Shape;284;p4"/>
          <p:cNvSpPr/>
          <p:nvPr/>
        </p:nvSpPr>
        <p:spPr>
          <a:xfrm rot="1782986">
            <a:off x="7739846" y="324841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5" name="Google Shape;285;p4"/>
          <p:cNvSpPr/>
          <p:nvPr/>
        </p:nvSpPr>
        <p:spPr>
          <a:xfrm rot="1782986">
            <a:off x="7743967" y="4142096"/>
            <a:ext cx="335595" cy="289306"/>
          </a:xfrm>
          <a:prstGeom prst="hexagon">
            <a:avLst>
              <a:gd name="adj" fmla="val 28965"/>
              <a:gd name="vf" fmla="val 115470"/>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6" name="Google Shape;286;p4"/>
          <p:cNvSpPr/>
          <p:nvPr/>
        </p:nvSpPr>
        <p:spPr>
          <a:xfrm rot="1782986">
            <a:off x="7743967" y="5035778"/>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9" name="Google Shape;289;p4"/>
          <p:cNvSpPr/>
          <p:nvPr/>
        </p:nvSpPr>
        <p:spPr>
          <a:xfrm rot="1782986">
            <a:off x="7743967" y="5929458"/>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90" name="Google Shape;290;p4"/>
          <p:cNvSpPr txBox="1">
            <a:spLocks noGrp="1"/>
          </p:cNvSpPr>
          <p:nvPr>
            <p:ph type="title"/>
          </p:nvPr>
        </p:nvSpPr>
        <p:spPr>
          <a:xfrm>
            <a:off x="1028453" y="3198461"/>
            <a:ext cx="4015311"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s-ES_tradnl"/>
              <a:t>Agenda</a:t>
            </a:r>
          </a:p>
        </p:txBody>
      </p:sp>
      <p:sp>
        <p:nvSpPr>
          <p:cNvPr id="4" name="Google Shape;285;p4">
            <a:extLst>
              <a:ext uri="{FF2B5EF4-FFF2-40B4-BE49-F238E27FC236}">
                <a16:creationId xmlns:a16="http://schemas.microsoft.com/office/drawing/2014/main" id="{9C3CF8CA-BC8A-8111-DB8A-9D658AC1B001}"/>
              </a:ext>
            </a:extLst>
          </p:cNvPr>
          <p:cNvSpPr/>
          <p:nvPr/>
        </p:nvSpPr>
        <p:spPr>
          <a:xfrm rot="1782986">
            <a:off x="7743967" y="2354732"/>
            <a:ext cx="335595" cy="289306"/>
          </a:xfrm>
          <a:prstGeom prst="hexagon">
            <a:avLst>
              <a:gd name="adj" fmla="val 28965"/>
              <a:gd name="vf" fmla="val 115470"/>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277;p4">
            <a:extLst>
              <a:ext uri="{FF2B5EF4-FFF2-40B4-BE49-F238E27FC236}">
                <a16:creationId xmlns:a16="http://schemas.microsoft.com/office/drawing/2014/main" id="{6BC119C6-DB97-08DF-1D24-9663FBE180A3}"/>
              </a:ext>
            </a:extLst>
          </p:cNvPr>
          <p:cNvSpPr txBox="1"/>
          <p:nvPr/>
        </p:nvSpPr>
        <p:spPr>
          <a:xfrm>
            <a:off x="6135682" y="2290576"/>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s-ES_tradnl" b="1">
                <a:solidFill>
                  <a:schemeClr val="lt1"/>
                </a:solidFill>
                <a:latin typeface="Arial" panose="020B0604020202020204" pitchFamily="34" charset="0"/>
                <a:ea typeface="Helvetica Neue"/>
                <a:cs typeface="Arial" panose="020B0604020202020204" pitchFamily="34" charset="0"/>
                <a:sym typeface="Helvetica Neue"/>
              </a:rPr>
              <a:t>Pausa</a:t>
            </a:r>
            <a:endParaRPr lang="es-ES_tradnl" b="1" i="1">
              <a:solidFill>
                <a:schemeClr val="lt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846"/>
        <p:cNvGrpSpPr/>
        <p:nvPr/>
      </p:nvGrpSpPr>
      <p:grpSpPr>
        <a:xfrm>
          <a:off x="0" y="0"/>
          <a:ext cx="0" cy="0"/>
          <a:chOff x="0" y="0"/>
          <a:chExt cx="0" cy="0"/>
        </a:xfrm>
      </p:grpSpPr>
      <p:sp>
        <p:nvSpPr>
          <p:cNvPr id="848" name="Google Shape;848;p33"/>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latin typeface="Arial" panose="020B0604020202020204" pitchFamily="34" charset="0"/>
                <a:cs typeface="Arial" panose="020B0604020202020204" pitchFamily="34" charset="0"/>
                <a:sym typeface="Arial"/>
              </a:rPr>
              <a:t>Puntos clave de aprendizaje</a:t>
            </a:r>
            <a:endParaRPr lang="es-ES_tradnl">
              <a:latin typeface="Arial" panose="020B0604020202020204" pitchFamily="34" charset="0"/>
              <a:cs typeface="Arial" panose="020B0604020202020204" pitchFamily="34" charset="0"/>
            </a:endParaRPr>
          </a:p>
        </p:txBody>
      </p:sp>
      <p:sp>
        <p:nvSpPr>
          <p:cNvPr id="849" name="Google Shape;849;p33"/>
          <p:cNvSpPr txBox="1"/>
          <p:nvPr/>
        </p:nvSpPr>
        <p:spPr>
          <a:xfrm>
            <a:off x="4333382" y="3566784"/>
            <a:ext cx="3334073" cy="230828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400">
                <a:solidFill>
                  <a:schemeClr val="dk1"/>
                </a:solidFill>
                <a:latin typeface="Arial" panose="020B0604020202020204" pitchFamily="34" charset="0"/>
                <a:ea typeface="Arial"/>
                <a:cs typeface="Arial" panose="020B0604020202020204" pitchFamily="34" charset="0"/>
                <a:sym typeface="Arial"/>
              </a:rPr>
              <a:t>Cuando la situación, los riesgos o las necesidades de un menor cambian, es necesario revisar el plan de caso</a:t>
            </a:r>
          </a:p>
        </p:txBody>
      </p:sp>
      <p:sp>
        <p:nvSpPr>
          <p:cNvPr id="850" name="Google Shape;850;p33"/>
          <p:cNvSpPr/>
          <p:nvPr/>
        </p:nvSpPr>
        <p:spPr>
          <a:xfrm>
            <a:off x="1859280" y="200743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851" name="Google Shape;851;p33"/>
          <p:cNvSpPr/>
          <p:nvPr/>
        </p:nvSpPr>
        <p:spPr>
          <a:xfrm>
            <a:off x="5514915" y="1997232"/>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852" name="Google Shape;852;p33"/>
          <p:cNvSpPr/>
          <p:nvPr/>
        </p:nvSpPr>
        <p:spPr>
          <a:xfrm>
            <a:off x="9228459" y="1997232"/>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853" name="Google Shape;853;p33"/>
          <p:cNvSpPr txBox="1"/>
          <p:nvPr/>
        </p:nvSpPr>
        <p:spPr>
          <a:xfrm>
            <a:off x="918754" y="3566784"/>
            <a:ext cx="2852058" cy="230828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400">
                <a:solidFill>
                  <a:schemeClr val="dk1"/>
                </a:solidFill>
                <a:latin typeface="Arial" panose="020B0604020202020204" pitchFamily="34" charset="0"/>
                <a:ea typeface="Arial"/>
                <a:cs typeface="Arial" panose="020B0604020202020204" pitchFamily="34" charset="0"/>
                <a:sym typeface="Arial"/>
              </a:rPr>
              <a:t>Los/as asistentes sociales deben promover la participación del menor de forma significativa</a:t>
            </a:r>
          </a:p>
        </p:txBody>
      </p:sp>
      <p:sp>
        <p:nvSpPr>
          <p:cNvPr id="854" name="Google Shape;854;p33"/>
          <p:cNvSpPr txBox="1"/>
          <p:nvPr/>
        </p:nvSpPr>
        <p:spPr>
          <a:xfrm>
            <a:off x="8019727" y="3566784"/>
            <a:ext cx="3334073" cy="2677616"/>
          </a:xfrm>
          <a:prstGeom prst="rect">
            <a:avLst/>
          </a:prstGeom>
          <a:noFill/>
          <a:ln>
            <a:noFill/>
          </a:ln>
        </p:spPr>
        <p:txBody>
          <a:bodyPr spcFirstLastPara="1" wrap="square" lIns="91425" tIns="45700" rIns="91425" bIns="45700" anchor="t" anchorCtr="0">
            <a:spAutoFit/>
          </a:bodyPr>
          <a:lstStyle/>
          <a:p>
            <a:pPr algn="ctr"/>
            <a:r>
              <a:rPr lang="es-ES_tradnl" sz="2400">
                <a:solidFill>
                  <a:schemeClr val="dk1"/>
                </a:solidFill>
                <a:latin typeface="Arial" panose="020B0604020202020204" pitchFamily="34" charset="0"/>
                <a:ea typeface="Arial"/>
                <a:cs typeface="Arial" panose="020B0604020202020204" pitchFamily="34" charset="0"/>
                <a:sym typeface="Arial"/>
              </a:rPr>
              <a:t>El objetivo de la reunión de revisión es tomar decisions sobre posibles acciones, establecer un cronograma </a:t>
            </a:r>
            <a:r>
              <a:rPr lang="es-ES_tradnl" sz="2400">
                <a:solidFill>
                  <a:schemeClr val="dk1"/>
                </a:solidFill>
                <a:latin typeface="Arial" panose="020B0604020202020204" pitchFamily="34" charset="0"/>
                <a:cs typeface="Arial" panose="020B0604020202020204" pitchFamily="34" charset="0"/>
              </a:rPr>
              <a:t>y definir responsabilidad</a:t>
            </a:r>
            <a:endParaRPr lang="es-ES_tradnl" sz="2400">
              <a:solidFill>
                <a:schemeClr val="dk1"/>
              </a:solidFill>
              <a:latin typeface="Arial" panose="020B0604020202020204" pitchFamily="34" charset="0"/>
              <a:ea typeface="Arial"/>
              <a:cs typeface="Arial" panose="020B0604020202020204" pitchFamily="34" charset="0"/>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678"/>
        <p:cNvGrpSpPr/>
        <p:nvPr/>
      </p:nvGrpSpPr>
      <p:grpSpPr>
        <a:xfrm>
          <a:off x="0" y="0"/>
          <a:ext cx="0" cy="0"/>
          <a:chOff x="0" y="0"/>
          <a:chExt cx="0" cy="0"/>
        </a:xfrm>
      </p:grpSpPr>
      <p:sp>
        <p:nvSpPr>
          <p:cNvPr id="2" name="Title 72">
            <a:extLst>
              <a:ext uri="{FF2B5EF4-FFF2-40B4-BE49-F238E27FC236}">
                <a16:creationId xmlns:a16="http://schemas.microsoft.com/office/drawing/2014/main" id="{273F19CB-A858-114E-5A99-DF17E0017AFE}"/>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5</a:t>
            </a:r>
          </a:p>
          <a:p>
            <a:br>
              <a:rPr lang="es-ES_tradnl" b="1" dirty="0">
                <a:solidFill>
                  <a:schemeClr val="bg1"/>
                </a:solidFill>
                <a:latin typeface="Garamond"/>
              </a:rPr>
            </a:br>
            <a:r>
              <a:rPr lang="es-ES_tradnl" sz="5400" b="1" dirty="0">
                <a:solidFill>
                  <a:schemeClr val="bg1"/>
                </a:solidFill>
                <a:latin typeface="Garamond"/>
              </a:rPr>
              <a:t>Cierre del módulo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s-ES_tradnl"/>
              <a:t>Cierre del módulo 10</a:t>
            </a:r>
          </a:p>
        </p:txBody>
      </p:sp>
      <p:sp>
        <p:nvSpPr>
          <p:cNvPr id="16" name="Speech Bubble: Rectangle with Corners Rounded 15">
            <a:extLst>
              <a:ext uri="{FF2B5EF4-FFF2-40B4-BE49-F238E27FC236}">
                <a16:creationId xmlns:a16="http://schemas.microsoft.com/office/drawing/2014/main" id="{7D4C3016-9FA8-5102-C640-E72EE44B723C}"/>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latin typeface="Arial" panose="020B0604020202020204" pitchFamily="34" charset="0"/>
                <a:ea typeface="Calibri" panose="020F0502020204030204" pitchFamily="34" charset="0"/>
                <a:cs typeface="Arial" panose="020B0604020202020204" pitchFamily="34" charset="0"/>
              </a:rPr>
              <a:t>Repaso de los objetivos de aprendizaje</a:t>
            </a:r>
          </a:p>
        </p:txBody>
      </p:sp>
      <p:sp>
        <p:nvSpPr>
          <p:cNvPr id="17" name="Speech Bubble: Rectangle with Corners Rounded 16">
            <a:extLst>
              <a:ext uri="{FF2B5EF4-FFF2-40B4-BE49-F238E27FC236}">
                <a16:creationId xmlns:a16="http://schemas.microsoft.com/office/drawing/2014/main" id="{36AB6703-F5EB-D23F-8A7B-764D917D6A43}"/>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latin typeface="Arial" panose="020B0604020202020204" pitchFamily="34" charset="0"/>
                <a:ea typeface="Calibri" panose="020F0502020204030204" pitchFamily="34" charset="0"/>
                <a:cs typeface="Arial" panose="020B0604020202020204" pitchFamily="34" charset="0"/>
              </a:rPr>
              <a:t>Reflexión y comentarios </a:t>
            </a:r>
          </a:p>
        </p:txBody>
      </p:sp>
      <p:sp>
        <p:nvSpPr>
          <p:cNvPr id="18" name="Speech Bubble: Rectangle with Corners Rounded 17">
            <a:extLst>
              <a:ext uri="{FF2B5EF4-FFF2-40B4-BE49-F238E27FC236}">
                <a16:creationId xmlns:a16="http://schemas.microsoft.com/office/drawing/2014/main" id="{B6CD7B83-B755-659B-77BC-E2B22A23F27D}"/>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effectLst/>
                <a:latin typeface="Arial" panose="020B0604020202020204" pitchFamily="34" charset="0"/>
                <a:ea typeface="Calibri" panose="020F0502020204030204" pitchFamily="34" charset="0"/>
                <a:cs typeface="Arial" panose="020B0604020202020204" pitchFamily="34" charset="0"/>
              </a:rPr>
              <a:t>Cierre</a:t>
            </a:r>
          </a:p>
        </p:txBody>
      </p:sp>
      <p:grpSp>
        <p:nvGrpSpPr>
          <p:cNvPr id="3" name="Group 2">
            <a:extLst>
              <a:ext uri="{FF2B5EF4-FFF2-40B4-BE49-F238E27FC236}">
                <a16:creationId xmlns:a16="http://schemas.microsoft.com/office/drawing/2014/main" id="{02547367-B59A-A41B-EB0D-B42823B819BA}"/>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B0A98C2F-FC19-924B-DB1F-A2560D93C64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EB0B802C-8C5B-7EFB-6FAF-328FAFCFD536}"/>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E3DD9A87-15EE-585F-6F91-EBCACFE52A51}"/>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a:solidFill>
                      <a:schemeClr val="bg1"/>
                    </a:solidFill>
                    <a:latin typeface="Arial" panose="020B0604020202020204" pitchFamily="34" charset="0"/>
                    <a:cs typeface="Arial" panose="020B0604020202020204" pitchFamily="34" charset="0"/>
                  </a:rPr>
                  <a:t>182</a:t>
                </a:r>
              </a:p>
            </p:txBody>
          </p:sp>
          <p:sp>
            <p:nvSpPr>
              <p:cNvPr id="10" name="Rectangle 9">
                <a:extLst>
                  <a:ext uri="{FF2B5EF4-FFF2-40B4-BE49-F238E27FC236}">
                    <a16:creationId xmlns:a16="http://schemas.microsoft.com/office/drawing/2014/main" id="{48E206EF-A302-39C7-7F2B-B35D20C11263}"/>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32B544EC-60FF-7F54-F2A0-1927B0C6867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1528CDE-7144-37FD-1030-369AB78B7E88}"/>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D8F114B2-1BA5-5E5A-AFDE-27837BF47A88}"/>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2217360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7AB4D-03AE-F964-A555-9B05B625BE0B}"/>
              </a:ext>
            </a:extLst>
          </p:cNvPr>
          <p:cNvSpPr>
            <a:spLocks noGrp="1"/>
          </p:cNvSpPr>
          <p:nvPr>
            <p:ph type="title"/>
          </p:nvPr>
        </p:nvSpPr>
        <p:spPr/>
        <p:txBody>
          <a:bodyPr/>
          <a:lstStyle/>
          <a:p>
            <a:r>
              <a:rPr lang="es-ES_tradnl" dirty="0"/>
              <a:t>Autocuidado</a:t>
            </a:r>
          </a:p>
        </p:txBody>
      </p:sp>
      <p:sp>
        <p:nvSpPr>
          <p:cNvPr id="6" name="Heart 5">
            <a:extLst>
              <a:ext uri="{FF2B5EF4-FFF2-40B4-BE49-F238E27FC236}">
                <a16:creationId xmlns:a16="http://schemas.microsoft.com/office/drawing/2014/main" id="{6D5DD393-099E-FAB1-BC8A-18AABB2205E3}"/>
              </a:ext>
            </a:extLst>
          </p:cNvPr>
          <p:cNvSpPr/>
          <p:nvPr/>
        </p:nvSpPr>
        <p:spPr>
          <a:xfrm>
            <a:off x="4674820" y="2453495"/>
            <a:ext cx="2842360" cy="2539419"/>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Block Arc 6">
            <a:extLst>
              <a:ext uri="{FF2B5EF4-FFF2-40B4-BE49-F238E27FC236}">
                <a16:creationId xmlns:a16="http://schemas.microsoft.com/office/drawing/2014/main" id="{48293F80-565B-BCDF-50AB-BE92247A36B0}"/>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extLst>
      <p:ext uri="{BB962C8B-B14F-4D97-AF65-F5344CB8AC3E}">
        <p14:creationId xmlns:p14="http://schemas.microsoft.com/office/powerpoint/2010/main" val="144794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dirty="0">
                <a:latin typeface="Arial" panose="020B0604020202020204" pitchFamily="34" charset="0"/>
                <a:cs typeface="Arial" panose="020B0604020202020204" pitchFamily="34" charset="0"/>
                <a:sym typeface="Arial"/>
              </a:rPr>
              <a:t>Repaso</a:t>
            </a:r>
            <a:endParaRPr lang="es-ES_tradnl"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29B91C8-DF52-43D8-E5CF-5619058E5FD2}"/>
              </a:ext>
            </a:extLst>
          </p:cNvPr>
          <p:cNvSpPr txBox="1"/>
          <p:nvPr/>
        </p:nvSpPr>
        <p:spPr>
          <a:xfrm rot="20582596">
            <a:off x="4997666" y="1870410"/>
            <a:ext cx="4981505" cy="2800767"/>
          </a:xfrm>
          <a:prstGeom prst="rect">
            <a:avLst/>
          </a:prstGeom>
          <a:noFill/>
        </p:spPr>
        <p:txBody>
          <a:bodyPr wrap="square" rtlCol="0">
            <a:spAutoFit/>
          </a:bodyPr>
          <a:lstStyle/>
          <a:p>
            <a:r>
              <a:rPr lang="es-ES_tradnl" sz="4400" b="1" dirty="0">
                <a:latin typeface="Arial" panose="020B0604020202020204" pitchFamily="34" charset="0"/>
                <a:cs typeface="Arial" panose="020B0604020202020204" pitchFamily="34" charset="0"/>
              </a:rPr>
              <a:t>¿Por qué? ¿por qué? ¿por qué?</a:t>
            </a:r>
          </a:p>
          <a:p>
            <a:r>
              <a:rPr lang="es-ES_tradnl" sz="4400" b="1" dirty="0">
                <a:latin typeface="Arial" panose="020B0604020202020204" pitchFamily="34" charset="0"/>
                <a:cs typeface="Arial" panose="020B0604020202020204" pitchFamily="34" charset="0"/>
              </a:rPr>
              <a:t>¡¿Por favor, dime por qué?!</a:t>
            </a:r>
          </a:p>
        </p:txBody>
      </p:sp>
      <p:grpSp>
        <p:nvGrpSpPr>
          <p:cNvPr id="4" name="Group 3">
            <a:extLst>
              <a:ext uri="{FF2B5EF4-FFF2-40B4-BE49-F238E27FC236}">
                <a16:creationId xmlns:a16="http://schemas.microsoft.com/office/drawing/2014/main" id="{C324B16B-091F-6762-D3DB-7A77FC9E64BD}"/>
              </a:ext>
            </a:extLst>
          </p:cNvPr>
          <p:cNvGrpSpPr/>
          <p:nvPr/>
        </p:nvGrpSpPr>
        <p:grpSpPr>
          <a:xfrm rot="20104771">
            <a:off x="2631300" y="3110333"/>
            <a:ext cx="2551548" cy="1924725"/>
            <a:chOff x="7371080" y="4395215"/>
            <a:chExt cx="1917615" cy="1416305"/>
          </a:xfrm>
        </p:grpSpPr>
        <p:sp>
          <p:nvSpPr>
            <p:cNvPr id="5" name="Trapezoid 4">
              <a:extLst>
                <a:ext uri="{FF2B5EF4-FFF2-40B4-BE49-F238E27FC236}">
                  <a16:creationId xmlns:a16="http://schemas.microsoft.com/office/drawing/2014/main" id="{A5B42D50-0A6F-833B-A88E-E8C791328C11}"/>
                </a:ext>
              </a:extLst>
            </p:cNvPr>
            <p:cNvSpPr/>
            <p:nvPr/>
          </p:nvSpPr>
          <p:spPr>
            <a:xfrm rot="16200000">
              <a:off x="7467600" y="4704080"/>
              <a:ext cx="822960" cy="1016000"/>
            </a:xfrm>
            <a:prstGeom prst="trapezoi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CA61F0C2-850B-D24C-461E-4F29FF15E5FF}"/>
                </a:ext>
              </a:extLst>
            </p:cNvPr>
            <p:cNvSpPr/>
            <p:nvPr/>
          </p:nvSpPr>
          <p:spPr>
            <a:xfrm rot="1578344">
              <a:off x="7538720" y="5313680"/>
              <a:ext cx="194894" cy="497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Arc 6">
              <a:extLst>
                <a:ext uri="{FF2B5EF4-FFF2-40B4-BE49-F238E27FC236}">
                  <a16:creationId xmlns:a16="http://schemas.microsoft.com/office/drawing/2014/main" id="{81158492-FC66-B7E5-D7F9-BE65DF8DB4C1}"/>
                </a:ext>
              </a:extLst>
            </p:cNvPr>
            <p:cNvSpPr/>
            <p:nvPr/>
          </p:nvSpPr>
          <p:spPr>
            <a:xfrm>
              <a:off x="8307172" y="4395215"/>
              <a:ext cx="810768" cy="810768"/>
            </a:xfrm>
            <a:prstGeom prst="arc">
              <a:avLst>
                <a:gd name="adj1" fmla="val 2568393"/>
                <a:gd name="adj2" fmla="val 6686864"/>
              </a:avLst>
            </a:prstGeom>
            <a:ln w="38100" cap="rnd">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Arc 7">
              <a:extLst>
                <a:ext uri="{FF2B5EF4-FFF2-40B4-BE49-F238E27FC236}">
                  <a16:creationId xmlns:a16="http://schemas.microsoft.com/office/drawing/2014/main" id="{CCB6D37C-8411-9DFD-D87E-55386794F6DF}"/>
                </a:ext>
              </a:extLst>
            </p:cNvPr>
            <p:cNvSpPr/>
            <p:nvPr/>
          </p:nvSpPr>
          <p:spPr>
            <a:xfrm>
              <a:off x="8477927" y="4651085"/>
              <a:ext cx="810768" cy="810768"/>
            </a:xfrm>
            <a:prstGeom prst="arc">
              <a:avLst>
                <a:gd name="adj1" fmla="val 3433714"/>
                <a:gd name="adj2" fmla="val 8630925"/>
              </a:avLst>
            </a:prstGeom>
            <a:ln w="38100" cap="rnd">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311"/>
        <p:cNvGrpSpPr/>
        <p:nvPr/>
      </p:nvGrpSpPr>
      <p:grpSpPr>
        <a:xfrm>
          <a:off x="0" y="0"/>
          <a:ext cx="0" cy="0"/>
          <a:chOff x="0" y="0"/>
          <a:chExt cx="0" cy="0"/>
        </a:xfrm>
      </p:grpSpPr>
      <p:sp>
        <p:nvSpPr>
          <p:cNvPr id="2" name="Title 72">
            <a:extLst>
              <a:ext uri="{FF2B5EF4-FFF2-40B4-BE49-F238E27FC236}">
                <a16:creationId xmlns:a16="http://schemas.microsoft.com/office/drawing/2014/main" id="{9313A063-9CBD-9C18-38D9-98D5666A0F6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287540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455" name="Google Shape;455;p11"/>
          <p:cNvSpPr txBox="1">
            <a:spLocks noGrp="1"/>
          </p:cNvSpPr>
          <p:nvPr>
            <p:ph type="title"/>
          </p:nvPr>
        </p:nvSpPr>
        <p:spPr/>
        <p:txBody>
          <a:bodyPr/>
          <a:lstStyle/>
          <a:p>
            <a:pPr lvl="0"/>
            <a:r>
              <a:rPr lang="es-ES_tradnl"/>
              <a:t>Proceso de gestión de casos</a:t>
            </a:r>
          </a:p>
        </p:txBody>
      </p:sp>
      <p:sp>
        <p:nvSpPr>
          <p:cNvPr id="2" name="Rectangle: Rounded Corners 1">
            <a:extLst>
              <a:ext uri="{FF2B5EF4-FFF2-40B4-BE49-F238E27FC236}">
                <a16:creationId xmlns:a16="http://schemas.microsoft.com/office/drawing/2014/main" id="{0BF5FB08-3928-C0D0-744D-1FAC3A45BA7D}"/>
              </a:ext>
            </a:extLst>
          </p:cNvPr>
          <p:cNvSpPr/>
          <p:nvPr/>
        </p:nvSpPr>
        <p:spPr>
          <a:xfrm>
            <a:off x="838200"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latin typeface="Arial" panose="020B0604020202020204" pitchFamily="34" charset="0"/>
                <a:cs typeface="Arial" panose="020B0604020202020204" pitchFamily="34" charset="0"/>
              </a:rPr>
              <a:t>Identificar </a:t>
            </a:r>
            <a:r>
              <a:rPr lang="es-ES_tradnl" dirty="0">
                <a:solidFill>
                  <a:schemeClr val="tx1"/>
                </a:solidFill>
                <a:latin typeface="Arial" panose="020B0604020202020204" pitchFamily="34" charset="0"/>
                <a:cs typeface="Arial" panose="020B0604020202020204" pitchFamily="34" charset="0"/>
              </a:rPr>
              <a:t>a los niños, niñas y adolescentes vulnerables y registrarlos de acuerdo con los criterios de admisión</a:t>
            </a:r>
          </a:p>
        </p:txBody>
      </p:sp>
      <p:sp>
        <p:nvSpPr>
          <p:cNvPr id="3" name="Rectangle: Rounded Corners 2">
            <a:extLst>
              <a:ext uri="{FF2B5EF4-FFF2-40B4-BE49-F238E27FC236}">
                <a16:creationId xmlns:a16="http://schemas.microsoft.com/office/drawing/2014/main" id="{69E662C3-F69E-714E-375B-135ABA9CE631}"/>
              </a:ext>
            </a:extLst>
          </p:cNvPr>
          <p:cNvSpPr/>
          <p:nvPr/>
        </p:nvSpPr>
        <p:spPr>
          <a:xfrm>
            <a:off x="559341"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1</a:t>
            </a:r>
          </a:p>
        </p:txBody>
      </p:sp>
      <p:sp>
        <p:nvSpPr>
          <p:cNvPr id="4" name="Rectangle: Rounded Corners 3">
            <a:extLst>
              <a:ext uri="{FF2B5EF4-FFF2-40B4-BE49-F238E27FC236}">
                <a16:creationId xmlns:a16="http://schemas.microsoft.com/office/drawing/2014/main" id="{04234B66-BB23-350C-CCF2-0C31F3A5517C}"/>
              </a:ext>
            </a:extLst>
          </p:cNvPr>
          <p:cNvSpPr/>
          <p:nvPr/>
        </p:nvSpPr>
        <p:spPr>
          <a:xfrm>
            <a:off x="4740457"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latin typeface="Arial" panose="020B0604020202020204" pitchFamily="34" charset="0"/>
                <a:cs typeface="Arial" panose="020B0604020202020204" pitchFamily="34" charset="0"/>
              </a:rPr>
              <a:t>Evaluar </a:t>
            </a:r>
            <a:r>
              <a:rPr lang="es-ES_tradnl" dirty="0">
                <a:solidFill>
                  <a:schemeClr val="tx1"/>
                </a:solidFill>
                <a:latin typeface="Arial" panose="020B0604020202020204" pitchFamily="34" charset="0"/>
                <a:cs typeface="Arial" panose="020B0604020202020204" pitchFamily="34" charset="0"/>
              </a:rPr>
              <a:t>las necesidades y las fortalezas del menor y su familia</a:t>
            </a:r>
          </a:p>
        </p:txBody>
      </p:sp>
      <p:sp>
        <p:nvSpPr>
          <p:cNvPr id="5" name="Rectangle: Rounded Corners 4">
            <a:extLst>
              <a:ext uri="{FF2B5EF4-FFF2-40B4-BE49-F238E27FC236}">
                <a16:creationId xmlns:a16="http://schemas.microsoft.com/office/drawing/2014/main" id="{19E2AC67-B0DD-0548-2A20-9C84F1B125B3}"/>
              </a:ext>
            </a:extLst>
          </p:cNvPr>
          <p:cNvSpPr/>
          <p:nvPr/>
        </p:nvSpPr>
        <p:spPr>
          <a:xfrm>
            <a:off x="4461598"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2</a:t>
            </a:r>
          </a:p>
        </p:txBody>
      </p:sp>
      <p:sp>
        <p:nvSpPr>
          <p:cNvPr id="6" name="Rectangle: Rounded Corners 5">
            <a:extLst>
              <a:ext uri="{FF2B5EF4-FFF2-40B4-BE49-F238E27FC236}">
                <a16:creationId xmlns:a16="http://schemas.microsoft.com/office/drawing/2014/main" id="{0EB8E19A-E3BC-C9C4-8B73-E0973FF077F8}"/>
              </a:ext>
            </a:extLst>
          </p:cNvPr>
          <p:cNvSpPr/>
          <p:nvPr/>
        </p:nvSpPr>
        <p:spPr>
          <a:xfrm>
            <a:off x="8501188"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latin typeface="Arial" panose="020B0604020202020204" pitchFamily="34" charset="0"/>
                <a:cs typeface="Arial" panose="020B0604020202020204" pitchFamily="34" charset="0"/>
              </a:rPr>
              <a:t>Elaborar un </a:t>
            </a:r>
            <a:r>
              <a:rPr lang="es-ES_tradnl" b="1" dirty="0">
                <a:solidFill>
                  <a:schemeClr val="tx1"/>
                </a:solidFill>
                <a:latin typeface="Arial" panose="020B0604020202020204" pitchFamily="34" charset="0"/>
                <a:cs typeface="Arial" panose="020B0604020202020204" pitchFamily="34" charset="0"/>
              </a:rPr>
              <a:t>plan de caso </a:t>
            </a:r>
            <a:r>
              <a:rPr lang="es-ES_tradnl" dirty="0">
                <a:solidFill>
                  <a:schemeClr val="tx1"/>
                </a:solidFill>
                <a:latin typeface="Arial" panose="020B0604020202020204" pitchFamily="34" charset="0"/>
                <a:cs typeface="Arial" panose="020B0604020202020204" pitchFamily="34" charset="0"/>
              </a:rPr>
              <a:t>individualizado que responda a las necesidades identificadas en el/la menor. Establecer acciones, plazos concretos y objetivos medibles.</a:t>
            </a:r>
          </a:p>
        </p:txBody>
      </p:sp>
      <p:sp>
        <p:nvSpPr>
          <p:cNvPr id="7" name="Rectangle: Rounded Corners 6">
            <a:extLst>
              <a:ext uri="{FF2B5EF4-FFF2-40B4-BE49-F238E27FC236}">
                <a16:creationId xmlns:a16="http://schemas.microsoft.com/office/drawing/2014/main" id="{8ECD1DE4-0697-41C8-B6CD-D7489D7D7DA6}"/>
              </a:ext>
            </a:extLst>
          </p:cNvPr>
          <p:cNvSpPr/>
          <p:nvPr/>
        </p:nvSpPr>
        <p:spPr>
          <a:xfrm>
            <a:off x="8113364"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3</a:t>
            </a:r>
          </a:p>
        </p:txBody>
      </p:sp>
      <p:sp>
        <p:nvSpPr>
          <p:cNvPr id="8" name="Rectangle: Rounded Corners 7">
            <a:extLst>
              <a:ext uri="{FF2B5EF4-FFF2-40B4-BE49-F238E27FC236}">
                <a16:creationId xmlns:a16="http://schemas.microsoft.com/office/drawing/2014/main" id="{0AA0B43B-5EB4-6D67-3DE4-BF87E1ECE5CF}"/>
              </a:ext>
            </a:extLst>
          </p:cNvPr>
          <p:cNvSpPr/>
          <p:nvPr/>
        </p:nvSpPr>
        <p:spPr>
          <a:xfrm>
            <a:off x="838200"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latin typeface="Arial" panose="020B0604020202020204" pitchFamily="34" charset="0"/>
                <a:cs typeface="Arial" panose="020B0604020202020204" pitchFamily="34" charset="0"/>
              </a:rPr>
              <a:t>Cerrar el caso</a:t>
            </a:r>
          </a:p>
        </p:txBody>
      </p:sp>
      <p:sp>
        <p:nvSpPr>
          <p:cNvPr id="9" name="Rectangle: Rounded Corners 8">
            <a:extLst>
              <a:ext uri="{FF2B5EF4-FFF2-40B4-BE49-F238E27FC236}">
                <a16:creationId xmlns:a16="http://schemas.microsoft.com/office/drawing/2014/main" id="{F6B4743B-29AA-7A7E-2270-87512F5CDDCF}"/>
              </a:ext>
            </a:extLst>
          </p:cNvPr>
          <p:cNvSpPr/>
          <p:nvPr/>
        </p:nvSpPr>
        <p:spPr>
          <a:xfrm>
            <a:off x="559341"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6</a:t>
            </a:r>
          </a:p>
        </p:txBody>
      </p:sp>
      <p:sp>
        <p:nvSpPr>
          <p:cNvPr id="10" name="Rectangle: Rounded Corners 9">
            <a:extLst>
              <a:ext uri="{FF2B5EF4-FFF2-40B4-BE49-F238E27FC236}">
                <a16:creationId xmlns:a16="http://schemas.microsoft.com/office/drawing/2014/main" id="{CD52EE4C-560C-D9E8-947C-57F02BA9C219}"/>
              </a:ext>
            </a:extLst>
          </p:cNvPr>
          <p:cNvSpPr/>
          <p:nvPr/>
        </p:nvSpPr>
        <p:spPr>
          <a:xfrm>
            <a:off x="4740457" y="3896005"/>
            <a:ext cx="3249708" cy="2133121"/>
          </a:xfrm>
          <a:prstGeom prst="roundRect">
            <a:avLst>
              <a:gd name="adj" fmla="val 1082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bg1"/>
                </a:solidFill>
                <a:latin typeface="Arial" panose="020B0604020202020204" pitchFamily="34" charset="0"/>
                <a:cs typeface="Arial" panose="020B0604020202020204" pitchFamily="34" charset="0"/>
              </a:rPr>
              <a:t>Hacer</a:t>
            </a:r>
            <a:r>
              <a:rPr lang="es-ES_tradnl" b="1" dirty="0">
                <a:solidFill>
                  <a:schemeClr val="bg1"/>
                </a:solidFill>
                <a:latin typeface="Arial" panose="020B0604020202020204" pitchFamily="34" charset="0"/>
                <a:cs typeface="Arial" panose="020B0604020202020204" pitchFamily="34" charset="0"/>
              </a:rPr>
              <a:t> seguimiento y revisión</a:t>
            </a:r>
          </a:p>
        </p:txBody>
      </p:sp>
      <p:sp>
        <p:nvSpPr>
          <p:cNvPr id="11" name="Rectangle: Rounded Corners 10">
            <a:extLst>
              <a:ext uri="{FF2B5EF4-FFF2-40B4-BE49-F238E27FC236}">
                <a16:creationId xmlns:a16="http://schemas.microsoft.com/office/drawing/2014/main" id="{292181A4-4ACE-4B45-8B45-8EE872BE3F2B}"/>
              </a:ext>
            </a:extLst>
          </p:cNvPr>
          <p:cNvSpPr/>
          <p:nvPr/>
        </p:nvSpPr>
        <p:spPr>
          <a:xfrm>
            <a:off x="4461598"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5</a:t>
            </a:r>
          </a:p>
        </p:txBody>
      </p:sp>
      <p:sp>
        <p:nvSpPr>
          <p:cNvPr id="12" name="Rectangle: Rounded Corners 11">
            <a:extLst>
              <a:ext uri="{FF2B5EF4-FFF2-40B4-BE49-F238E27FC236}">
                <a16:creationId xmlns:a16="http://schemas.microsoft.com/office/drawing/2014/main" id="{6743493A-030D-7DE3-3937-6D5E70FC1C94}"/>
              </a:ext>
            </a:extLst>
          </p:cNvPr>
          <p:cNvSpPr/>
          <p:nvPr/>
        </p:nvSpPr>
        <p:spPr>
          <a:xfrm>
            <a:off x="8501188"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latin typeface="Arial" panose="020B0604020202020204" pitchFamily="34" charset="0"/>
                <a:cs typeface="Arial" panose="020B0604020202020204" pitchFamily="34" charset="0"/>
              </a:rPr>
              <a:t>Implementar </a:t>
            </a:r>
            <a:r>
              <a:rPr lang="es-ES_tradnl" dirty="0">
                <a:solidFill>
                  <a:schemeClr val="tx1"/>
                </a:solidFill>
                <a:latin typeface="Arial" panose="020B0604020202020204" pitchFamily="34" charset="0"/>
                <a:cs typeface="Arial" panose="020B0604020202020204" pitchFamily="34" charset="0"/>
              </a:rPr>
              <a:t>el plan de caso, prestar apoyo directo y hacer remisiones.</a:t>
            </a:r>
          </a:p>
        </p:txBody>
      </p:sp>
      <p:sp>
        <p:nvSpPr>
          <p:cNvPr id="13" name="Rectangle: Rounded Corners 12">
            <a:extLst>
              <a:ext uri="{FF2B5EF4-FFF2-40B4-BE49-F238E27FC236}">
                <a16:creationId xmlns:a16="http://schemas.microsoft.com/office/drawing/2014/main" id="{9AF8FAA2-5CBE-AEBC-21CD-779ED574FD8A}"/>
              </a:ext>
            </a:extLst>
          </p:cNvPr>
          <p:cNvSpPr/>
          <p:nvPr/>
        </p:nvSpPr>
        <p:spPr>
          <a:xfrm>
            <a:off x="8222329"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4</a:t>
            </a:r>
          </a:p>
        </p:txBody>
      </p:sp>
      <p:cxnSp>
        <p:nvCxnSpPr>
          <p:cNvPr id="14" name="Straight Arrow Connector 13">
            <a:extLst>
              <a:ext uri="{FF2B5EF4-FFF2-40B4-BE49-F238E27FC236}">
                <a16:creationId xmlns:a16="http://schemas.microsoft.com/office/drawing/2014/main" id="{46A17AEF-79C3-DEED-9324-E5EA2E853808}"/>
              </a:ext>
            </a:extLst>
          </p:cNvPr>
          <p:cNvCxnSpPr>
            <a:cxnSpLocks/>
            <a:stCxn id="2" idx="3"/>
            <a:endCxn id="4" idx="1"/>
          </p:cNvCxnSpPr>
          <p:nvPr/>
        </p:nvCxnSpPr>
        <p:spPr>
          <a:xfrm>
            <a:off x="4087908" y="2577140"/>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E5BA41D5-3BC2-9B51-2C63-DE51D49BE935}"/>
              </a:ext>
            </a:extLst>
          </p:cNvPr>
          <p:cNvCxnSpPr>
            <a:cxnSpLocks/>
            <a:stCxn id="4" idx="3"/>
            <a:endCxn id="6" idx="1"/>
          </p:cNvCxnSpPr>
          <p:nvPr/>
        </p:nvCxnSpPr>
        <p:spPr>
          <a:xfrm>
            <a:off x="7990165" y="2577140"/>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9D96B04-B348-420F-8DD7-7B3B9E96A3E6}"/>
              </a:ext>
            </a:extLst>
          </p:cNvPr>
          <p:cNvCxnSpPr>
            <a:cxnSpLocks/>
            <a:stCxn id="6" idx="2"/>
            <a:endCxn id="12" idx="0"/>
          </p:cNvCxnSpPr>
          <p:nvPr/>
        </p:nvCxnSpPr>
        <p:spPr>
          <a:xfrm>
            <a:off x="10126042" y="3550798"/>
            <a:ext cx="0" cy="345207"/>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FC36226-3C87-0DA0-51CF-45FF2522E759}"/>
              </a:ext>
            </a:extLst>
          </p:cNvPr>
          <p:cNvCxnSpPr>
            <a:cxnSpLocks/>
            <a:stCxn id="12" idx="1"/>
            <a:endCxn id="10" idx="3"/>
          </p:cNvCxnSpPr>
          <p:nvPr/>
        </p:nvCxnSpPr>
        <p:spPr>
          <a:xfrm flipH="1">
            <a:off x="7990165" y="4962566"/>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1DFC14C-22AF-B372-350A-856066DE35AA}"/>
              </a:ext>
            </a:extLst>
          </p:cNvPr>
          <p:cNvCxnSpPr>
            <a:cxnSpLocks/>
            <a:stCxn id="10" idx="1"/>
            <a:endCxn id="8" idx="3"/>
          </p:cNvCxnSpPr>
          <p:nvPr/>
        </p:nvCxnSpPr>
        <p:spPr>
          <a:xfrm flipH="1">
            <a:off x="4087908" y="4962566"/>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35AC90F-FE5A-A8B9-2C34-AF6A442252C3}"/>
              </a:ext>
            </a:extLst>
          </p:cNvPr>
          <p:cNvCxnSpPr>
            <a:cxnSpLocks/>
            <a:stCxn id="10" idx="0"/>
            <a:endCxn id="4" idx="2"/>
          </p:cNvCxnSpPr>
          <p:nvPr/>
        </p:nvCxnSpPr>
        <p:spPr>
          <a:xfrm flipV="1">
            <a:off x="6365311" y="3550798"/>
            <a:ext cx="0" cy="345207"/>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BA5FA1A-353F-91E4-EF85-539F375C5FF4}"/>
              </a:ext>
            </a:extLst>
          </p:cNvPr>
          <p:cNvCxnSpPr>
            <a:cxnSpLocks/>
            <a:stCxn id="10" idx="0"/>
          </p:cNvCxnSpPr>
          <p:nvPr/>
        </p:nvCxnSpPr>
        <p:spPr>
          <a:xfrm flipV="1">
            <a:off x="6365311" y="3429000"/>
            <a:ext cx="2135877" cy="467005"/>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s-ES_tradnl">
                <a:latin typeface="Arial" panose="020B0604020202020204" pitchFamily="34" charset="0"/>
                <a:cs typeface="Arial" panose="020B0604020202020204" pitchFamily="34" charset="0"/>
              </a:rPr>
              <a:t>Objetivos de aprendizaje</a:t>
            </a:r>
          </a:p>
        </p:txBody>
      </p:sp>
      <p:sp>
        <p:nvSpPr>
          <p:cNvPr id="348" name="Google Shape;348;p7"/>
          <p:cNvSpPr txBox="1"/>
          <p:nvPr/>
        </p:nvSpPr>
        <p:spPr>
          <a:xfrm>
            <a:off x="3783129" y="3579392"/>
            <a:ext cx="2475643" cy="2246729"/>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cs typeface="Arial" panose="020B0604020202020204" pitchFamily="34" charset="0"/>
              </a:rPr>
              <a:t>Practicar </a:t>
            </a:r>
            <a:r>
              <a:rPr lang="es-ES_tradnl" sz="2000" dirty="0">
                <a:solidFill>
                  <a:schemeClr val="dk1"/>
                </a:solidFill>
                <a:latin typeface="Arial" panose="020B0604020202020204" pitchFamily="34" charset="0"/>
                <a:ea typeface="Arial"/>
                <a:cs typeface="Arial" panose="020B0604020202020204" pitchFamily="34" charset="0"/>
                <a:sym typeface="Arial"/>
              </a:rPr>
              <a:t>técnicas innovadoras para comunicarse con los/as menores durante </a:t>
            </a:r>
            <a:r>
              <a:rPr lang="es-ES_tradnl" sz="2000" dirty="0">
                <a:solidFill>
                  <a:schemeClr val="dk1"/>
                </a:solidFill>
                <a:latin typeface="Arial" panose="020B0604020202020204" pitchFamily="34" charset="0"/>
                <a:cs typeface="Arial" panose="020B0604020202020204" pitchFamily="34" charset="0"/>
              </a:rPr>
              <a:t>el seguimiento del caso</a:t>
            </a:r>
            <a:endParaRPr lang="es-ES_tradnl" sz="2000" dirty="0">
              <a:solidFill>
                <a:schemeClr val="dk1"/>
              </a:solidFill>
              <a:latin typeface="Arial" panose="020B0604020202020204" pitchFamily="34" charset="0"/>
              <a:ea typeface="Arial"/>
              <a:cs typeface="Arial" panose="020B0604020202020204" pitchFamily="34" charset="0"/>
              <a:sym typeface="Arial"/>
            </a:endParaRPr>
          </a:p>
        </p:txBody>
      </p:sp>
      <p:sp>
        <p:nvSpPr>
          <p:cNvPr id="353" name="Google Shape;353;p7"/>
          <p:cNvSpPr txBox="1"/>
          <p:nvPr/>
        </p:nvSpPr>
        <p:spPr>
          <a:xfrm>
            <a:off x="838200" y="3579392"/>
            <a:ext cx="2641600" cy="1631175"/>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ea typeface="Arial"/>
                <a:cs typeface="Arial" panose="020B0604020202020204" pitchFamily="34" charset="0"/>
                <a:sym typeface="Arial"/>
              </a:rPr>
              <a:t>Conocer los métodos y procedimientos</a:t>
            </a:r>
            <a:r>
              <a:rPr lang="es-ES_tradnl" sz="2000" dirty="0">
                <a:solidFill>
                  <a:schemeClr val="dk1"/>
                </a:solidFill>
                <a:latin typeface="Arial" panose="020B0604020202020204" pitchFamily="34" charset="0"/>
                <a:cs typeface="Arial" panose="020B0604020202020204" pitchFamily="34" charset="0"/>
              </a:rPr>
              <a:t> </a:t>
            </a:r>
            <a:r>
              <a:rPr lang="es-ES_tradnl" sz="2000" dirty="0">
                <a:solidFill>
                  <a:schemeClr val="dk1"/>
                </a:solidFill>
                <a:latin typeface="Arial" panose="020B0604020202020204" pitchFamily="34" charset="0"/>
                <a:ea typeface="Arial"/>
                <a:cs typeface="Arial" panose="020B0604020202020204" pitchFamily="34" charset="0"/>
                <a:sym typeface="Arial"/>
              </a:rPr>
              <a:t>adecuados para hacer seguimiento </a:t>
            </a:r>
            <a:r>
              <a:rPr lang="es-ES_tradnl" sz="2000" dirty="0">
                <a:solidFill>
                  <a:schemeClr val="dk1"/>
                </a:solidFill>
                <a:latin typeface="Arial" panose="020B0604020202020204" pitchFamily="34" charset="0"/>
                <a:cs typeface="Arial" panose="020B0604020202020204" pitchFamily="34" charset="0"/>
              </a:rPr>
              <a:t>del caso</a:t>
            </a:r>
            <a:endParaRPr lang="es-ES_tradnl" sz="2000" dirty="0">
              <a:solidFill>
                <a:schemeClr val="dk1"/>
              </a:solidFill>
              <a:latin typeface="Arial" panose="020B0604020202020204" pitchFamily="34" charset="0"/>
              <a:ea typeface="Arial"/>
              <a:cs typeface="Arial" panose="020B0604020202020204" pitchFamily="34" charset="0"/>
              <a:sym typeface="Arial"/>
            </a:endParaRPr>
          </a:p>
        </p:txBody>
      </p:sp>
      <p:sp>
        <p:nvSpPr>
          <p:cNvPr id="354" name="Google Shape;354;p7"/>
          <p:cNvSpPr txBox="1"/>
          <p:nvPr/>
        </p:nvSpPr>
        <p:spPr>
          <a:xfrm>
            <a:off x="6639764" y="3579392"/>
            <a:ext cx="2224139" cy="2246729"/>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ea typeface="Arial"/>
                <a:cs typeface="Arial" panose="020B0604020202020204" pitchFamily="34" charset="0"/>
                <a:sym typeface="Arial"/>
              </a:rPr>
              <a:t>Identificar </a:t>
            </a:r>
            <a:r>
              <a:rPr lang="es-ES_tradnl" sz="2000" dirty="0">
                <a:solidFill>
                  <a:schemeClr val="dk1"/>
                </a:solidFill>
                <a:latin typeface="Arial" panose="020B0604020202020204" pitchFamily="34" charset="0"/>
                <a:cs typeface="Arial" panose="020B0604020202020204" pitchFamily="34" charset="0"/>
              </a:rPr>
              <a:t>señales de progreso </a:t>
            </a:r>
            <a:r>
              <a:rPr lang="es-ES_tradnl" sz="2000" dirty="0">
                <a:solidFill>
                  <a:schemeClr val="dk1"/>
                </a:solidFill>
                <a:latin typeface="Arial" panose="020B0604020202020204" pitchFamily="34" charset="0"/>
                <a:ea typeface="Arial"/>
                <a:cs typeface="Arial" panose="020B0604020202020204" pitchFamily="34" charset="0"/>
                <a:sym typeface="Arial"/>
              </a:rPr>
              <a:t>del caso e indicios que indiquen que el </a:t>
            </a:r>
            <a:r>
              <a:rPr lang="es-ES_tradnl" sz="2000" dirty="0">
                <a:solidFill>
                  <a:schemeClr val="dk1"/>
                </a:solidFill>
                <a:latin typeface="Arial" panose="020B0604020202020204" pitchFamily="34" charset="0"/>
                <a:cs typeface="Arial" panose="020B0604020202020204" pitchFamily="34" charset="0"/>
              </a:rPr>
              <a:t>riesgo ha aumentado</a:t>
            </a:r>
          </a:p>
        </p:txBody>
      </p:sp>
      <p:sp>
        <p:nvSpPr>
          <p:cNvPr id="355" name="Google Shape;355;p7"/>
          <p:cNvSpPr txBox="1"/>
          <p:nvPr/>
        </p:nvSpPr>
        <p:spPr>
          <a:xfrm>
            <a:off x="9322243" y="3579392"/>
            <a:ext cx="2191337" cy="1409576"/>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s-ES_tradnl" sz="2000" dirty="0">
                <a:solidFill>
                  <a:schemeClr val="dk1"/>
                </a:solidFill>
                <a:latin typeface="Arial" panose="020B0604020202020204" pitchFamily="34" charset="0"/>
                <a:ea typeface="Arial"/>
                <a:cs typeface="Arial" panose="020B0604020202020204" pitchFamily="34" charset="0"/>
                <a:sym typeface="Arial"/>
              </a:rPr>
              <a:t>Explicar cómo se debe llevar a cabo la revisión de un caso</a:t>
            </a:r>
          </a:p>
        </p:txBody>
      </p:sp>
      <p:grpSp>
        <p:nvGrpSpPr>
          <p:cNvPr id="356" name="Google Shape;356;p7"/>
          <p:cNvGrpSpPr/>
          <p:nvPr/>
        </p:nvGrpSpPr>
        <p:grpSpPr>
          <a:xfrm>
            <a:off x="7087327" y="2275050"/>
            <a:ext cx="1196375" cy="868968"/>
            <a:chOff x="6878053" y="1156317"/>
            <a:chExt cx="1431178" cy="1039513"/>
          </a:xfrm>
          <a:solidFill>
            <a:schemeClr val="accent1"/>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1627764" y="2275050"/>
            <a:ext cx="1196375" cy="868968"/>
            <a:chOff x="6878053" y="1156317"/>
            <a:chExt cx="1431178" cy="1039513"/>
          </a:xfrm>
          <a:solidFill>
            <a:schemeClr val="accent1"/>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8" name="Google Shape;368;p7"/>
          <p:cNvGrpSpPr/>
          <p:nvPr/>
        </p:nvGrpSpPr>
        <p:grpSpPr>
          <a:xfrm>
            <a:off x="4336943" y="2289815"/>
            <a:ext cx="1196375" cy="868968"/>
            <a:chOff x="6878053" y="1156317"/>
            <a:chExt cx="1431178" cy="1039513"/>
          </a:xfrm>
          <a:solidFill>
            <a:schemeClr val="accent1"/>
          </a:solidFill>
        </p:grpSpPr>
        <p:grpSp>
          <p:nvGrpSpPr>
            <p:cNvPr id="369" name="Google Shape;369;p7"/>
            <p:cNvGrpSpPr/>
            <p:nvPr/>
          </p:nvGrpSpPr>
          <p:grpSpPr>
            <a:xfrm>
              <a:off x="7672978" y="1156317"/>
              <a:ext cx="412941" cy="436880"/>
              <a:chOff x="243840" y="1676400"/>
              <a:chExt cx="701040" cy="741680"/>
            </a:xfrm>
            <a:grpFill/>
          </p:grpSpPr>
          <p:sp>
            <p:nvSpPr>
              <p:cNvPr id="370" name="Google Shape;370;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71" name="Google Shape;371;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72" name="Google Shape;372;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73" name="Google Shape;373;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74" name="Google Shape;374;p7"/>
          <p:cNvGrpSpPr/>
          <p:nvPr/>
        </p:nvGrpSpPr>
        <p:grpSpPr>
          <a:xfrm>
            <a:off x="9724639" y="2312285"/>
            <a:ext cx="1196375" cy="868968"/>
            <a:chOff x="6878053" y="1156317"/>
            <a:chExt cx="1431178" cy="1039513"/>
          </a:xfrm>
          <a:solidFill>
            <a:schemeClr val="accent1"/>
          </a:solidFill>
        </p:grpSpPr>
        <p:grpSp>
          <p:nvGrpSpPr>
            <p:cNvPr id="375" name="Google Shape;375;p7"/>
            <p:cNvGrpSpPr/>
            <p:nvPr/>
          </p:nvGrpSpPr>
          <p:grpSpPr>
            <a:xfrm>
              <a:off x="7672978" y="1156317"/>
              <a:ext cx="412941" cy="436880"/>
              <a:chOff x="243840" y="1676400"/>
              <a:chExt cx="701040" cy="741680"/>
            </a:xfrm>
            <a:grpFill/>
          </p:grpSpPr>
          <p:sp>
            <p:nvSpPr>
              <p:cNvPr id="376" name="Google Shape;376;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77" name="Google Shape;377;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78" name="Google Shape;378;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79" name="Google Shape;379;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2" name="Group 1">
            <a:extLst>
              <a:ext uri="{FF2B5EF4-FFF2-40B4-BE49-F238E27FC236}">
                <a16:creationId xmlns:a16="http://schemas.microsoft.com/office/drawing/2014/main" id="{D1DCAA5D-C421-5B46-F3A8-4B96E0CE5EFE}"/>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22F4FB15-6DAE-5586-FD42-9440C83EF0A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B81A8625-91E9-5F91-CA5C-C1E7AB546669}"/>
                </a:ext>
              </a:extLst>
            </p:cNvPr>
            <p:cNvGrpSpPr/>
            <p:nvPr/>
          </p:nvGrpSpPr>
          <p:grpSpPr>
            <a:xfrm>
              <a:off x="10741851" y="707024"/>
              <a:ext cx="562136" cy="634675"/>
              <a:chOff x="760175" y="830141"/>
              <a:chExt cx="867619" cy="979580"/>
            </a:xfrm>
          </p:grpSpPr>
          <p:sp>
            <p:nvSpPr>
              <p:cNvPr id="5" name="Rectangle 4">
                <a:extLst>
                  <a:ext uri="{FF2B5EF4-FFF2-40B4-BE49-F238E27FC236}">
                    <a16:creationId xmlns:a16="http://schemas.microsoft.com/office/drawing/2014/main" id="{C6A271C5-C4F4-3E53-0041-F9EC88247F17}"/>
                  </a:ext>
                </a:extLst>
              </p:cNvPr>
              <p:cNvSpPr/>
              <p:nvPr/>
            </p:nvSpPr>
            <p:spPr>
              <a:xfrm>
                <a:off x="864636" y="830141"/>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a:solidFill>
                      <a:schemeClr val="bg1"/>
                    </a:solidFill>
                    <a:latin typeface="Arial" panose="020B0604020202020204" pitchFamily="34" charset="0"/>
                    <a:cs typeface="Arial" panose="020B0604020202020204" pitchFamily="34" charset="0"/>
                  </a:rPr>
                  <a:t>170</a:t>
                </a:r>
              </a:p>
            </p:txBody>
          </p:sp>
          <p:sp>
            <p:nvSpPr>
              <p:cNvPr id="6" name="Rectangle 5">
                <a:extLst>
                  <a:ext uri="{FF2B5EF4-FFF2-40B4-BE49-F238E27FC236}">
                    <a16:creationId xmlns:a16="http://schemas.microsoft.com/office/drawing/2014/main" id="{EFC9C5B7-627C-BB18-ACA0-9A81D403842F}"/>
                  </a:ext>
                </a:extLst>
              </p:cNvPr>
              <p:cNvSpPr/>
              <p:nvPr/>
            </p:nvSpPr>
            <p:spPr>
              <a:xfrm>
                <a:off x="760175" y="830143"/>
                <a:ext cx="149292" cy="97957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439"/>
        <p:cNvGrpSpPr/>
        <p:nvPr/>
      </p:nvGrpSpPr>
      <p:grpSpPr>
        <a:xfrm>
          <a:off x="0" y="0"/>
          <a:ext cx="0" cy="0"/>
          <a:chOff x="0" y="0"/>
          <a:chExt cx="0" cy="0"/>
        </a:xfrm>
      </p:grpSpPr>
      <p:sp>
        <p:nvSpPr>
          <p:cNvPr id="2" name="Title 72">
            <a:extLst>
              <a:ext uri="{FF2B5EF4-FFF2-40B4-BE49-F238E27FC236}">
                <a16:creationId xmlns:a16="http://schemas.microsoft.com/office/drawing/2014/main" id="{E0B6CBE8-B781-8694-9022-9DA044DD7E58}"/>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2</a:t>
            </a:r>
          </a:p>
          <a:p>
            <a:br>
              <a:rPr lang="es-ES_tradnl" b="1" dirty="0">
                <a:solidFill>
                  <a:schemeClr val="bg1"/>
                </a:solidFill>
                <a:latin typeface="Garamond"/>
              </a:rPr>
            </a:br>
            <a:r>
              <a:rPr lang="es-ES_tradnl" sz="5400" b="1" dirty="0">
                <a:solidFill>
                  <a:schemeClr val="bg1"/>
                </a:solidFill>
                <a:latin typeface="Garamond"/>
              </a:rPr>
              <a:t>¿Por qué se debe hacer seguimiento de los casos?</a:t>
            </a:r>
          </a:p>
          <a:p>
            <a:endParaRPr lang="es-ES_tradnl" sz="5400" b="1" dirty="0">
              <a:solidFill>
                <a:schemeClr val="bg1"/>
              </a:solidFill>
              <a:latin typeface="Garamond"/>
            </a:endParaRPr>
          </a:p>
        </p:txBody>
      </p:sp>
    </p:spTree>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3021</TotalTime>
  <Words>7715</Words>
  <Application>Microsoft Office PowerPoint</Application>
  <PresentationFormat>Widescreen</PresentationFormat>
  <Paragraphs>725</Paragraphs>
  <Slides>43</Slides>
  <Notes>43</Notes>
  <HiddenSlides>6</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Britannic Bold</vt:lpstr>
      <vt:lpstr>Calibri</vt:lpstr>
      <vt:lpstr>Calibri Light</vt:lpstr>
      <vt:lpstr>Garamond</vt:lpstr>
      <vt:lpstr>Helvetica Neue</vt:lpstr>
      <vt:lpstr>Office Theme</vt:lpstr>
      <vt:lpstr>PowerPoint Presentation</vt:lpstr>
      <vt:lpstr>PowerPoint Presentation</vt:lpstr>
      <vt:lpstr>Objetivo del módulo</vt:lpstr>
      <vt:lpstr>Agenda</vt:lpstr>
      <vt:lpstr>Repaso</vt:lpstr>
      <vt:lpstr>PowerPoint Presentation</vt:lpstr>
      <vt:lpstr>Proceso de gestión de casos</vt:lpstr>
      <vt:lpstr>Objetivos de aprendizaje</vt:lpstr>
      <vt:lpstr>PowerPoint Presentation</vt:lpstr>
      <vt:lpstr>Debate en grupo</vt:lpstr>
      <vt:lpstr>El propósito de hacer seguimiento a un caso</vt:lpstr>
      <vt:lpstr>Definición de “bienestar”</vt:lpstr>
      <vt:lpstr>Monitorear el bienestar del menor</vt:lpstr>
      <vt:lpstr>PowerPoint Presentation</vt:lpstr>
      <vt:lpstr>Detectar progresos a partir de una evaluación retrospectiva</vt:lpstr>
      <vt:lpstr>La evolución y progreso de un caso</vt:lpstr>
      <vt:lpstr>Evaluación de los cambios</vt:lpstr>
      <vt:lpstr>Mantener o fortalecer las relaciones </vt:lpstr>
      <vt:lpstr>Puntos clave de aprendizaje</vt:lpstr>
      <vt:lpstr>PowerPoint Presentation</vt:lpstr>
      <vt:lpstr>Formas de hacer seguimiento a un caso</vt:lpstr>
      <vt:lpstr>Acciones de seguimiento</vt:lpstr>
      <vt:lpstr>PowerPoint Presentation</vt:lpstr>
      <vt:lpstr>Juego de rol</vt:lpstr>
      <vt:lpstr>PowerPoint Presentation</vt:lpstr>
      <vt:lpstr>Cómo mantener y/o fortalecer las relaciones </vt:lpstr>
      <vt:lpstr>Técnicas creativas para comunicarse con un/a menor durante un seguimiento</vt:lpstr>
      <vt:lpstr>PowerPoint Presentation</vt:lpstr>
      <vt:lpstr>Frecuencia de las visitas de seguimiento</vt:lpstr>
      <vt:lpstr>Formulario de gestión de casos: errores comunes</vt:lpstr>
      <vt:lpstr>PowerPoint Presentation</vt:lpstr>
      <vt:lpstr>Puntos clave de aprendizaje</vt:lpstr>
      <vt:lpstr>PowerPoint Presentation</vt:lpstr>
      <vt:lpstr>Cuándo se debe revisar un caso</vt:lpstr>
      <vt:lpstr>Preparación para una reunión de revisión de un caso</vt:lpstr>
      <vt:lpstr>Estructura de la reunión de revisión de casos</vt:lpstr>
      <vt:lpstr>Estudio de caso</vt:lpstr>
      <vt:lpstr>Juego de rol</vt:lpstr>
      <vt:lpstr>Formulario de revisión de casos</vt:lpstr>
      <vt:lpstr>Puntos clave de aprendizaje</vt:lpstr>
      <vt:lpstr>PowerPoint Presentation</vt:lpstr>
      <vt:lpstr>Cierre del módulo 10</vt:lpstr>
      <vt:lpstr>Autocuidado</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Ilse Van der Straeten</dc:creator>
  <cp:keywords>, docId:7AA476745C7E242838B5864DA2F6EF5E</cp:keywords>
  <dc:description/>
  <cp:lastModifiedBy>Ilse Van der Straeten</cp:lastModifiedBy>
  <cp:revision>10</cp:revision>
  <dcterms:created xsi:type="dcterms:W3CDTF">2023-02-13T10:35:19Z</dcterms:created>
  <dcterms:modified xsi:type="dcterms:W3CDTF">2023-04-05T15:21:47Z</dcterms:modified>
  <cp:category/>
</cp:coreProperties>
</file>