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26" r:id="rId2"/>
    <p:sldId id="498" r:id="rId3"/>
    <p:sldId id="358" r:id="rId4"/>
    <p:sldId id="775" r:id="rId5"/>
    <p:sldId id="726" r:id="rId6"/>
    <p:sldId id="337" r:id="rId7"/>
    <p:sldId id="339" r:id="rId8"/>
    <p:sldId id="330" r:id="rId9"/>
    <p:sldId id="331" r:id="rId10"/>
    <p:sldId id="752" r:id="rId11"/>
    <p:sldId id="769" r:id="rId12"/>
    <p:sldId id="392" r:id="rId13"/>
    <p:sldId id="368" r:id="rId14"/>
    <p:sldId id="738" r:id="rId15"/>
    <p:sldId id="761" r:id="rId16"/>
    <p:sldId id="736" r:id="rId17"/>
    <p:sldId id="362" r:id="rId18"/>
    <p:sldId id="369" r:id="rId19"/>
    <p:sldId id="757" r:id="rId20"/>
    <p:sldId id="756" r:id="rId21"/>
    <p:sldId id="755" r:id="rId22"/>
    <p:sldId id="374" r:id="rId23"/>
    <p:sldId id="770" r:id="rId24"/>
    <p:sldId id="375" r:id="rId25"/>
    <p:sldId id="762" r:id="rId26"/>
    <p:sldId id="372" r:id="rId27"/>
    <p:sldId id="373" r:id="rId28"/>
    <p:sldId id="763" r:id="rId29"/>
    <p:sldId id="336" r:id="rId30"/>
    <p:sldId id="764" r:id="rId31"/>
    <p:sldId id="371" r:id="rId32"/>
    <p:sldId id="765" r:id="rId33"/>
    <p:sldId id="727" r:id="rId34"/>
    <p:sldId id="766" r:id="rId35"/>
    <p:sldId id="383" r:id="rId36"/>
    <p:sldId id="771" r:id="rId37"/>
    <p:sldId id="348" r:id="rId38"/>
    <p:sldId id="426" r:id="rId39"/>
    <p:sldId id="743" r:id="rId40"/>
    <p:sldId id="758" r:id="rId41"/>
    <p:sldId id="759" r:id="rId42"/>
    <p:sldId id="729" r:id="rId43"/>
    <p:sldId id="730" r:id="rId44"/>
    <p:sldId id="731" r:id="rId45"/>
    <p:sldId id="721" r:id="rId46"/>
    <p:sldId id="386" r:id="rId47"/>
    <p:sldId id="772" r:id="rId48"/>
    <p:sldId id="748" r:id="rId49"/>
    <p:sldId id="749" r:id="rId50"/>
    <p:sldId id="377" r:id="rId51"/>
    <p:sldId id="421" r:id="rId52"/>
    <p:sldId id="767" r:id="rId53"/>
    <p:sldId id="423" r:id="rId54"/>
    <p:sldId id="750" r:id="rId55"/>
    <p:sldId id="379" r:id="rId56"/>
    <p:sldId id="768" r:id="rId57"/>
    <p:sldId id="728" r:id="rId58"/>
    <p:sldId id="425" r:id="rId59"/>
    <p:sldId id="754" r:id="rId60"/>
    <p:sldId id="773" r:id="rId61"/>
    <p:sldId id="387" r:id="rId62"/>
    <p:sldId id="725" r:id="rId63"/>
  </p:sldIdLst>
  <p:sldSz cx="12192000" cy="6858000"/>
  <p:notesSz cx="7099300" cy="10234613"/>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undamentos de la protección de la infancia" id="{FB840496-F0BB-4A2E-91D3-E318278ADF72}">
          <p14:sldIdLst>
            <p14:sldId id="326"/>
          </p14:sldIdLst>
        </p14:section>
        <p14:section name="Sesión 1" id="{E46C2F0E-7849-410E-BCEF-75BBE3E1D96C}">
          <p14:sldIdLst>
            <p14:sldId id="498"/>
            <p14:sldId id="358"/>
            <p14:sldId id="775"/>
            <p14:sldId id="726"/>
            <p14:sldId id="337"/>
            <p14:sldId id="339"/>
            <p14:sldId id="330"/>
            <p14:sldId id="331"/>
            <p14:sldId id="752"/>
          </p14:sldIdLst>
        </p14:section>
        <p14:section name="Sesión 2" id="{6508381E-E62D-4084-AA37-95F790C0A4FB}">
          <p14:sldIdLst>
            <p14:sldId id="769"/>
            <p14:sldId id="392"/>
            <p14:sldId id="368"/>
            <p14:sldId id="738"/>
            <p14:sldId id="761"/>
            <p14:sldId id="736"/>
            <p14:sldId id="362"/>
            <p14:sldId id="369"/>
            <p14:sldId id="757"/>
            <p14:sldId id="756"/>
            <p14:sldId id="755"/>
            <p14:sldId id="374"/>
          </p14:sldIdLst>
        </p14:section>
        <p14:section name="Sesión 3" id="{3C46B151-56C9-4C0D-9228-104DE7F8F5EA}">
          <p14:sldIdLst>
            <p14:sldId id="770"/>
            <p14:sldId id="375"/>
            <p14:sldId id="762"/>
            <p14:sldId id="372"/>
            <p14:sldId id="373"/>
            <p14:sldId id="763"/>
            <p14:sldId id="336"/>
            <p14:sldId id="764"/>
            <p14:sldId id="371"/>
            <p14:sldId id="765"/>
            <p14:sldId id="727"/>
            <p14:sldId id="766"/>
            <p14:sldId id="383"/>
          </p14:sldIdLst>
        </p14:section>
        <p14:section name="Sesión 4" id="{6E9B4137-09B9-4A96-A1D3-267B30CD7218}">
          <p14:sldIdLst>
            <p14:sldId id="771"/>
            <p14:sldId id="348"/>
            <p14:sldId id="426"/>
            <p14:sldId id="743"/>
            <p14:sldId id="758"/>
            <p14:sldId id="759"/>
            <p14:sldId id="729"/>
            <p14:sldId id="730"/>
            <p14:sldId id="731"/>
            <p14:sldId id="721"/>
            <p14:sldId id="386"/>
          </p14:sldIdLst>
        </p14:section>
        <p14:section name="Sesión 5" id="{85B08054-DBE0-486B-A0EB-72D0872395E6}">
          <p14:sldIdLst>
            <p14:sldId id="772"/>
            <p14:sldId id="748"/>
            <p14:sldId id="749"/>
            <p14:sldId id="377"/>
            <p14:sldId id="421"/>
            <p14:sldId id="767"/>
            <p14:sldId id="423"/>
            <p14:sldId id="750"/>
            <p14:sldId id="379"/>
            <p14:sldId id="768"/>
            <p14:sldId id="728"/>
            <p14:sldId id="425"/>
            <p14:sldId id="754"/>
          </p14:sldIdLst>
        </p14:section>
        <p14:section name="Sesión 6" id="{6E2B59A2-D270-4992-9857-1FAC96772326}">
          <p14:sldIdLst>
            <p14:sldId id="773"/>
            <p14:sldId id="387"/>
            <p14:sldId id="72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6EC714-8382-DEDA-363D-064BEB13D0B0}" name="Crystal Stewart" initials="CS" userId="GKZZVnRSUXtTMPrb39Zri5wg64SiJQpaNi8UeT9rgak=" providerId="None"/>
  <p188:author id="{AAEC1317-ED4B-3651-3741-C9C6FC8C0C6C}" name="Justina Ojom" initials="JO" userId="S::justina.ojom@little-fish.co::cbdaed7d-8d45-4372-a16a-f3f8900c2f45" providerId="AD"/>
  <p188:author id="{07B7A443-5A76-6AEC-D28E-95873D0A5E92}" name="Michelle Khoza" initials="MK" userId="S::administrator@little-fish.co::b4ee92c7-73cf-4698-99b6-469fc9585377" providerId="AD"/>
  <p188:author id="{2BA547FE-46EF-BB21-D252-B02F0AE3AB5E}" name="Ilse Van der Straeten" initials="IVdS" userId="Ilse Van der Straete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740"/>
    <a:srgbClr val="955F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FCE20B-2844-4F2E-AD10-75594EFD81CD}" v="603" dt="2023-02-24T17:49:25.642"/>
    <p1510:client id="{DB0ED2B6-0B1E-4547-BF9A-533528F7671B}" v="7" dt="2023-02-23T19:27:43.6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7" autoAdjust="0"/>
    <p:restoredTop sz="83710" autoAdjust="0"/>
  </p:normalViewPr>
  <p:slideViewPr>
    <p:cSldViewPr snapToGrid="0">
      <p:cViewPr varScale="1">
        <p:scale>
          <a:sx n="62" d="100"/>
          <a:sy n="62" d="100"/>
        </p:scale>
        <p:origin x="828" y="39"/>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4109"/>
    </p:cViewPr>
  </p:sorterViewPr>
  <p:notesViewPr>
    <p:cSldViewPr snapToGrid="0">
      <p:cViewPr varScale="1">
        <p:scale>
          <a:sx n="75" d="100"/>
          <a:sy n="75" d="100"/>
        </p:scale>
        <p:origin x="4032"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41.292"/>
    </inkml:context>
    <inkml:brush xml:id="br0">
      <inkml:brushProperty name="width" value="0.05" units="cm"/>
      <inkml:brushProperty name="height" value="0.05" units="cm"/>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Image Placeholder 4">
            <a:extLst>
              <a:ext uri="{FF2B5EF4-FFF2-40B4-BE49-F238E27FC236}">
                <a16:creationId xmlns:a16="http://schemas.microsoft.com/office/drawing/2014/main" id="{D393F473-E313-BCD5-7327-1A1AE0418774}"/>
              </a:ext>
            </a:extLst>
          </p:cNvPr>
          <p:cNvSpPr>
            <a:spLocks noGrp="1" noRot="1" noChangeAspect="1"/>
          </p:cNvSpPr>
          <p:nvPr>
            <p:ph type="sldImg" idx="2"/>
          </p:nvPr>
        </p:nvSpPr>
        <p:spPr>
          <a:xfrm>
            <a:off x="477838" y="460375"/>
            <a:ext cx="6143625" cy="3455988"/>
          </a:xfrm>
          <a:prstGeom prst="rect">
            <a:avLst/>
          </a:prstGeom>
          <a:noFill/>
          <a:ln w="12700">
            <a:solidFill>
              <a:prstClr val="black"/>
            </a:solidFill>
          </a:ln>
        </p:spPr>
        <p:txBody>
          <a:bodyPr vert="horz" lIns="99048" tIns="49524" rIns="99048" bIns="49524" rtlCol="0" anchor="ctr"/>
          <a:lstStyle/>
          <a:p>
            <a:endParaRPr lang="en-CA" dirty="0"/>
          </a:p>
        </p:txBody>
      </p:sp>
      <p:sp>
        <p:nvSpPr>
          <p:cNvPr id="10" name="Notes Placeholder 9">
            <a:extLst>
              <a:ext uri="{FF2B5EF4-FFF2-40B4-BE49-F238E27FC236}">
                <a16:creationId xmlns:a16="http://schemas.microsoft.com/office/drawing/2014/main" id="{E5EC89C3-92FD-4B8B-2F8F-6D5462219D0D}"/>
              </a:ext>
            </a:extLst>
          </p:cNvPr>
          <p:cNvSpPr>
            <a:spLocks noGrp="1"/>
          </p:cNvSpPr>
          <p:nvPr>
            <p:ph type="body" sz="quarter" idx="3"/>
          </p:nvPr>
        </p:nvSpPr>
        <p:spPr>
          <a:xfrm>
            <a:off x="474662" y="4229101"/>
            <a:ext cx="6143625" cy="5442608"/>
          </a:xfrm>
          <a:prstGeom prst="rect">
            <a:avLst/>
          </a:prstGeom>
        </p:spPr>
        <p:txBody>
          <a:bodyPr vert="horz" lIns="91440" tIns="45720" rIns="91440" bIns="45720" rtlCol="0"/>
          <a:lstStyle/>
          <a:p>
            <a:pPr lvl="0"/>
            <a:r>
              <a:rPr lang="en-US" dirty="0"/>
              <a:t>Haga clic para editar los estilos de texto maestro</a:t>
            </a:r>
          </a:p>
          <a:p>
            <a:pPr lvl="1"/>
            <a:r>
              <a:rPr lang="en-US" dirty="0"/>
              <a:t>Segundo nivel</a:t>
            </a:r>
          </a:p>
          <a:p>
            <a:pPr lvl="2"/>
            <a:r>
              <a:rPr lang="en-US" dirty="0"/>
              <a:t>Tercer nivel</a:t>
            </a:r>
          </a:p>
          <a:p>
            <a:pPr lvl="3"/>
            <a:r>
              <a:rPr lang="en-US" dirty="0"/>
              <a:t>Cuarto nivel</a:t>
            </a:r>
          </a:p>
          <a:p>
            <a:pPr lvl="4"/>
            <a:r>
              <a:rPr lang="en-US" dirty="0"/>
              <a:t>Quinto nivel</a:t>
            </a:r>
            <a:endParaRPr lang="en-CA" dirty="0"/>
          </a:p>
        </p:txBody>
      </p:sp>
    </p:spTree>
    <p:extLst>
      <p:ext uri="{BB962C8B-B14F-4D97-AF65-F5344CB8AC3E}">
        <p14:creationId xmlns:p14="http://schemas.microsoft.com/office/powerpoint/2010/main" val="813543424"/>
      </p:ext>
    </p:extLst>
  </p:cSld>
  <p:clrMap bg1="lt1" tx1="dk1" bg2="lt2" tx2="dk2" accent1="accent1" accent2="accent2" accent3="accent3" accent4="accent4" accent5="accent5" accent6="accent6" hlink="hlink" folHlink="folHlink"/>
  <p:notesStyle>
    <a:lvl1pPr marL="182563" indent="-182563"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7063" indent="-169863"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71563" indent="-157163"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28763" indent="-157163"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973263" indent="-144463"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BIENVENIDA</a:t>
            </a:r>
          </a:p>
          <a:p>
            <a:r>
              <a:rPr lang="es-ES_tradnl" noProof="0" dirty="0"/>
              <a:t> Dé la bienvenida a los/as participantes.</a:t>
            </a:r>
          </a:p>
        </p:txBody>
      </p:sp>
      <p:sp>
        <p:nvSpPr>
          <p:cNvPr id="6" name="Slide Image Placeholder 5">
            <a:extLst>
              <a:ext uri="{FF2B5EF4-FFF2-40B4-BE49-F238E27FC236}">
                <a16:creationId xmlns:a16="http://schemas.microsoft.com/office/drawing/2014/main" id="{5A98AD9D-78DC-5E42-DE33-4D2565342ABE}"/>
              </a:ext>
            </a:extLst>
          </p:cNvPr>
          <p:cNvSpPr>
            <a:spLocks noGrp="1" noRot="1" noChangeAspect="1"/>
          </p:cNvSpPr>
          <p:nvPr>
            <p:ph type="sldImg"/>
          </p:nvPr>
        </p:nvSpPr>
        <p:spPr>
          <a:xfrm>
            <a:off x="477838" y="468313"/>
            <a:ext cx="6143625" cy="3455987"/>
          </a:xfrm>
        </p:spPr>
      </p:sp>
      <p:sp>
        <p:nvSpPr>
          <p:cNvPr id="2" name="Google Shape;725;p48:notes">
            <a:extLst>
              <a:ext uri="{FF2B5EF4-FFF2-40B4-BE49-F238E27FC236}">
                <a16:creationId xmlns:a16="http://schemas.microsoft.com/office/drawing/2014/main" id="{2F2D5BFC-B74D-6508-C111-35121313029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a:t>
            </a:fld>
            <a:endParaRPr lang="en-US" sz="1200">
              <a:latin typeface="+mn-lt"/>
            </a:endParaRPr>
          </a:p>
        </p:txBody>
      </p:sp>
    </p:spTree>
    <p:extLst>
      <p:ext uri="{BB962C8B-B14F-4D97-AF65-F5344CB8AC3E}">
        <p14:creationId xmlns:p14="http://schemas.microsoft.com/office/powerpoint/2010/main" val="3673200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2" name="Google Shape;332;p7:notes"/>
          <p:cNvSpPr txBox="1">
            <a:spLocks noGrp="1"/>
          </p:cNvSpPr>
          <p:nvPr>
            <p:ph type="body" idx="1"/>
          </p:nvPr>
        </p:nvSpPr>
        <p:spPr/>
        <p:txBody>
          <a:bodyPr/>
          <a:lstStyle/>
          <a:p>
            <a:pPr marL="0" indent="0">
              <a:buNone/>
            </a:pPr>
            <a:r>
              <a:rPr lang="es-ES_tradnl" b="1" noProof="0" dirty="0"/>
              <a:t>EXPLICAR</a:t>
            </a:r>
          </a:p>
          <a:p>
            <a:r>
              <a:rPr lang="es-ES_tradnl" noProof="0" dirty="0"/>
              <a:t>Presente el contenido de la diapositiva.</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1" noProof="0" dirty="0"/>
              <a:t>Pueden también consultar </a:t>
            </a:r>
            <a:r>
              <a:rPr lang="es-ES_tradnl" b="1" i="1" noProof="0" dirty="0"/>
              <a:t>la página 5 del Cuaderno de ejercicios: Objetivos de aprendizaje.</a:t>
            </a:r>
          </a:p>
          <a:p>
            <a:r>
              <a:rPr lang="es-ES_tradnl" i="1" noProof="0" dirty="0"/>
              <a:t>¿Hay preguntas o alguien necesita alguna aclaración?</a:t>
            </a:r>
          </a:p>
        </p:txBody>
      </p:sp>
      <p:sp>
        <p:nvSpPr>
          <p:cNvPr id="3" name="Slide Image Placeholder 2">
            <a:extLst>
              <a:ext uri="{FF2B5EF4-FFF2-40B4-BE49-F238E27FC236}">
                <a16:creationId xmlns:a16="http://schemas.microsoft.com/office/drawing/2014/main" id="{BBFE217F-713D-FCE6-2C0B-4ABBE3D42F0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ABD9F35-1638-7E3D-D8CE-06975E5506D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10</a:t>
            </a:fld>
            <a:endParaRPr lang="en-US" sz="1200" dirty="0">
              <a:latin typeface="+mn-lt"/>
            </a:endParaRPr>
          </a:p>
        </p:txBody>
      </p:sp>
    </p:spTree>
    <p:extLst>
      <p:ext uri="{BB962C8B-B14F-4D97-AF65-F5344CB8AC3E}">
        <p14:creationId xmlns:p14="http://schemas.microsoft.com/office/powerpoint/2010/main" val="1110655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9425" y="4229101"/>
            <a:ext cx="6140450" cy="5442609"/>
          </a:xfrm>
          <a:prstGeom prst="rect">
            <a:avLst/>
          </a:prstGeom>
        </p:spPr>
        <p:txBody>
          <a:bodyPr/>
          <a:lstStyle/>
          <a:p>
            <a:pPr marL="0" indent="0">
              <a:buNone/>
            </a:pPr>
            <a:r>
              <a:rPr lang="es-ES_tradnl" b="1" noProof="0" dirty="0"/>
              <a:t>SESIÓN 2 </a:t>
            </a:r>
            <a:br>
              <a:rPr lang="es-ES_tradnl" b="1" noProof="0" dirty="0"/>
            </a:br>
            <a:r>
              <a:rPr lang="es-ES_tradnl" b="1" noProof="0" dirty="0"/>
              <a:t>DURACIÓN: 1h10</a:t>
            </a:r>
          </a:p>
          <a:p>
            <a:pPr marL="0" indent="0">
              <a:buNone/>
            </a:pPr>
            <a:r>
              <a:rPr lang="es-ES_tradnl" noProof="0" dirty="0"/>
              <a:t>______________________________________________________________________________</a:t>
            </a:r>
          </a:p>
          <a:p>
            <a:endParaRPr lang="es-ES_tradnl" noProof="0" dirty="0"/>
          </a:p>
          <a:p>
            <a:pPr marL="0" indent="0">
              <a:buNone/>
            </a:pPr>
            <a:r>
              <a:rPr lang="es-ES_tradnl" b="1" noProof="0" dirty="0"/>
              <a:t>EXPLICAR</a:t>
            </a:r>
          </a:p>
          <a:p>
            <a:r>
              <a:rPr lang="es-ES_tradnl" i="1" noProof="0" dirty="0"/>
              <a:t>En este primer módulo, vamos a aprender más sobre la protección, ya que la gestión de casos es una actividad clave en el marco de la respuesta en materia de protección de la infancia.</a:t>
            </a:r>
          </a:p>
          <a:p>
            <a:r>
              <a:rPr lang="es-ES_tradnl" i="1" noProof="0" dirty="0"/>
              <a:t>Primero vamos a empezar revisando algunos términos y conceptos clave.</a:t>
            </a:r>
          </a:p>
        </p:txBody>
      </p:sp>
      <p:sp>
        <p:nvSpPr>
          <p:cNvPr id="6" name="Slide Image Placeholder 5">
            <a:extLst>
              <a:ext uri="{FF2B5EF4-FFF2-40B4-BE49-F238E27FC236}">
                <a16:creationId xmlns:a16="http://schemas.microsoft.com/office/drawing/2014/main" id="{0F720C98-494C-1527-05B8-F60E936BA4AA}"/>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EEA3BD7B-CCCA-374E-66EE-90F2B3C9B6A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11</a:t>
            </a:fld>
            <a:endParaRPr lang="en-US" sz="1200" dirty="0">
              <a:latin typeface="+mn-lt"/>
            </a:endParaRPr>
          </a:p>
        </p:txBody>
      </p:sp>
    </p:spTree>
    <p:extLst>
      <p:ext uri="{BB962C8B-B14F-4D97-AF65-F5344CB8AC3E}">
        <p14:creationId xmlns:p14="http://schemas.microsoft.com/office/powerpoint/2010/main" val="3689897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DEBATE GENERAL (10 minutos)</a:t>
            </a:r>
          </a:p>
          <a:p>
            <a:r>
              <a:rPr lang="es-ES_tradnl" i="1" noProof="0" dirty="0"/>
              <a:t>Vamos a empezar con una pregunta rápida a la que responderemos en grupo.</a:t>
            </a:r>
          </a:p>
          <a:p>
            <a:r>
              <a:rPr lang="es-ES_tradnl" i="1" noProof="0" dirty="0"/>
              <a:t>¿Cómo le explicaríamos a alguien qué es la protección de la infancia?</a:t>
            </a:r>
          </a:p>
          <a:p>
            <a:pPr lvl="1"/>
            <a:r>
              <a:rPr lang="es-ES_tradnl" i="1" noProof="0" dirty="0"/>
              <a:t>Imaginemos que necesitamos explicarle a un familiar, un vecino/a o un amigo/a qué es la protección de forma clara y sencilla.</a:t>
            </a:r>
          </a:p>
          <a:p>
            <a:r>
              <a:rPr lang="es-ES_tradnl" noProof="0" dirty="0"/>
              <a:t>Dé 1 o 2 minutos a los/as participantes para reflexionar sobre esta pregunta.</a:t>
            </a:r>
          </a:p>
          <a:p>
            <a:r>
              <a:rPr lang="es-ES_tradnl" noProof="0" dirty="0"/>
              <a:t>Invite a algunos/as participantes a compartir sus respuestas.</a:t>
            </a:r>
          </a:p>
          <a:p>
            <a:r>
              <a:rPr lang="es-ES_tradnl" noProof="0" dirty="0"/>
              <a:t>Anote las respuestas en un rotafolio/pizarra.</a:t>
            </a:r>
          </a:p>
          <a:p>
            <a:endParaRPr lang="es-ES_tradnl" noProof="0" dirty="0"/>
          </a:p>
        </p:txBody>
      </p:sp>
      <p:sp>
        <p:nvSpPr>
          <p:cNvPr id="6" name="Slide Image Placeholder 5">
            <a:extLst>
              <a:ext uri="{FF2B5EF4-FFF2-40B4-BE49-F238E27FC236}">
                <a16:creationId xmlns:a16="http://schemas.microsoft.com/office/drawing/2014/main" id="{5D2C1A11-44A2-76E3-FD8F-5F46745DD0B3}"/>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058860F-1D9F-E230-D82C-A22DD5A6E1D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12</a:t>
            </a:fld>
            <a:endParaRPr lang="en-US" sz="1200" dirty="0">
              <a:latin typeface="+mn-lt"/>
            </a:endParaRPr>
          </a:p>
        </p:txBody>
      </p:sp>
    </p:spTree>
    <p:extLst>
      <p:ext uri="{BB962C8B-B14F-4D97-AF65-F5344CB8AC3E}">
        <p14:creationId xmlns:p14="http://schemas.microsoft.com/office/powerpoint/2010/main" val="3487906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EXPLICAR</a:t>
            </a:r>
          </a:p>
          <a:p>
            <a:r>
              <a:rPr lang="es-ES_tradnl" noProof="0" dirty="0"/>
              <a:t>Presente el contenido de la diapositiva.</a:t>
            </a:r>
          </a:p>
          <a:p>
            <a:r>
              <a:rPr lang="es-ES_tradnl" noProof="0" dirty="0"/>
              <a:t>Haga referencia al rotafolio con las distintas explicaciones/definiciones que hayan compartido los/as participantes.</a:t>
            </a:r>
          </a:p>
          <a:p>
            <a:r>
              <a:rPr lang="es-ES_tradnl" i="1" noProof="0" dirty="0"/>
              <a:t>La diferencia entre prevención y respuesta es la siguiente:</a:t>
            </a:r>
          </a:p>
          <a:p>
            <a:pPr lvl="1"/>
            <a:r>
              <a:rPr lang="es-ES_tradnl" i="1" noProof="0" dirty="0"/>
              <a:t>La prevención se enfoca en evitar o impedir que se produzca un daño.</a:t>
            </a:r>
          </a:p>
          <a:p>
            <a:pPr lvl="1"/>
            <a:r>
              <a:rPr lang="es-ES_tradnl" i="1" noProof="0" dirty="0"/>
              <a:t>La respuesta se da en los casos de abuso, violencia, negligencia o explotación y su finalidad es reducir el impacto o efecto negativo de esa experiencia.</a:t>
            </a:r>
          </a:p>
          <a:p>
            <a:r>
              <a:rPr lang="es-ES_tradnl" i="1" noProof="0" dirty="0"/>
              <a:t>¿Hay preguntas?</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i="1" noProof="0" dirty="0"/>
              <a:t>Pueden también consultar </a:t>
            </a:r>
            <a:r>
              <a:rPr lang="es-ES_tradnl" sz="1200" b="1" i="1" noProof="0" dirty="0"/>
              <a:t>la página 6 del Cuaderno de ejercicios: Definición de protección de la infancia</a:t>
            </a:r>
            <a:endParaRPr lang="es-ES_tradnl" i="1" noProof="0" dirty="0"/>
          </a:p>
          <a:p>
            <a:r>
              <a:rPr lang="es-ES_tradnl" i="1" noProof="0" dirty="0"/>
              <a:t>A continuación, vamos a examinar el abuso, la negligencia, la explotación y la violencia contra los/as menores con más detalle.</a:t>
            </a:r>
          </a:p>
        </p:txBody>
      </p:sp>
      <p:sp>
        <p:nvSpPr>
          <p:cNvPr id="6" name="Slide Image Placeholder 5">
            <a:extLst>
              <a:ext uri="{FF2B5EF4-FFF2-40B4-BE49-F238E27FC236}">
                <a16:creationId xmlns:a16="http://schemas.microsoft.com/office/drawing/2014/main" id="{56F03CF1-4FAD-9E8A-FE6A-5DB9CE47BB3F}"/>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ED036C9A-03CA-10A0-F00D-4FADE0E2C7A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13</a:t>
            </a:fld>
            <a:endParaRPr lang="en-US" sz="1200" dirty="0">
              <a:latin typeface="+mn-lt"/>
            </a:endParaRPr>
          </a:p>
        </p:txBody>
      </p:sp>
    </p:spTree>
    <p:extLst>
      <p:ext uri="{BB962C8B-B14F-4D97-AF65-F5344CB8AC3E}">
        <p14:creationId xmlns:p14="http://schemas.microsoft.com/office/powerpoint/2010/main" val="1765252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dirty="0"/>
              <a:t>INTRODUCCIÓN</a:t>
            </a:r>
          </a:p>
          <a:p>
            <a:r>
              <a:rPr lang="es-ES_tradnl" i="1" dirty="0"/>
              <a:t>La definición de protección de la infancia se refiere a la respuesta a la violencia, al abuso, la negligencia y la explotación.</a:t>
            </a:r>
          </a:p>
          <a:p>
            <a:r>
              <a:rPr lang="es-ES_tradnl" i="1" dirty="0"/>
              <a:t>Ahora, veamos qué significan estos términos exactamente.</a:t>
            </a:r>
          </a:p>
          <a:p>
            <a:endParaRPr lang="es-ES_tradnl" noProof="0" dirty="0"/>
          </a:p>
          <a:p>
            <a:pPr marL="0" indent="0">
              <a:buNone/>
            </a:pPr>
            <a:r>
              <a:rPr lang="es-ES_tradnl" b="1" dirty="0"/>
              <a:t>ACTIVIDAD INDIVIDUAL (10 minutos)</a:t>
            </a:r>
          </a:p>
          <a:p>
            <a:r>
              <a:rPr lang="es-ES_tradnl" dirty="0"/>
              <a:t>Guíe a los/as participantes a la </a:t>
            </a:r>
            <a:r>
              <a:rPr lang="es-ES_tradnl" b="1" dirty="0"/>
              <a:t>página 6 del Cuaderno de ejercicios: Otros términos del ámbito de la protección de la infancia</a:t>
            </a:r>
          </a:p>
          <a:p>
            <a:r>
              <a:rPr lang="es-ES_tradnl" dirty="0"/>
              <a:t>Lea las explicaciones de los términos que están mezclados.</a:t>
            </a:r>
          </a:p>
          <a:p>
            <a:r>
              <a:rPr lang="es-ES_tradnl" i="1" dirty="0"/>
              <a:t>Conecta los términos clave con la definición/explicación correcta trazando una línea.</a:t>
            </a:r>
          </a:p>
          <a:p>
            <a:r>
              <a:rPr lang="es-ES_tradnl" dirty="0"/>
              <a:t>Dé 5 minutos a los/as participantes para hacer la actividad</a:t>
            </a:r>
          </a:p>
          <a:p>
            <a:pPr marL="0" indent="0">
              <a:buNone/>
            </a:pPr>
            <a:endParaRPr lang="es-ES_tradnl" dirty="0"/>
          </a:p>
          <a:p>
            <a:pPr marL="0" indent="0">
              <a:buNone/>
            </a:pPr>
            <a:r>
              <a:rPr lang="es-ES_tradnl" b="1" dirty="0"/>
              <a:t>DEBATE GENERAL</a:t>
            </a:r>
          </a:p>
          <a:p>
            <a:r>
              <a:rPr lang="es-ES_tradnl" dirty="0"/>
              <a:t>Invite a varios voluntarios/as a leer las explicaciones de los términos.</a:t>
            </a:r>
          </a:p>
          <a:p>
            <a:r>
              <a:rPr lang="es-ES_tradnl" dirty="0"/>
              <a:t>Pregúnteles si están de acuerdo con la explicación.</a:t>
            </a:r>
          </a:p>
          <a:p>
            <a:r>
              <a:rPr lang="es-ES_tradnl" dirty="0"/>
              <a:t>Continúe hasta que hayan leído todas las explicaciones y si es necesario complemente a partir de las siguientes respuestas.</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1" dirty="0"/>
              <a:t>¿Hay preguntas o alguien necesita alguna aclaración?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dirty="0"/>
              <a:t>______________________________________________________________________________</a:t>
            </a:r>
            <a:endParaRPr lang="es-ES_tradnl" b="0" dirty="0"/>
          </a:p>
          <a:p>
            <a:pPr marL="0" indent="0">
              <a:buNone/>
            </a:pPr>
            <a:endParaRPr lang="es-ES_tradnl" dirty="0"/>
          </a:p>
          <a:p>
            <a:pPr marL="0" indent="0">
              <a:buNone/>
            </a:pPr>
            <a:r>
              <a:rPr lang="es-ES_tradnl" b="1" dirty="0"/>
              <a:t>CONTINÚA EN LA SIGUIENTE DIAPOSITIVA </a:t>
            </a:r>
            <a:r>
              <a:rPr lang="es-ES_tradnl" b="1" dirty="0">
                <a:sym typeface="Wingdings" panose="05000000000000000000" pitchFamily="2" charset="2"/>
              </a:rPr>
              <a:t></a:t>
            </a:r>
            <a:endParaRPr lang="es-ES_tradnl" b="1" dirty="0"/>
          </a:p>
        </p:txBody>
      </p:sp>
      <p:sp>
        <p:nvSpPr>
          <p:cNvPr id="6" name="Slide Image Placeholder 5">
            <a:extLst>
              <a:ext uri="{FF2B5EF4-FFF2-40B4-BE49-F238E27FC236}">
                <a16:creationId xmlns:a16="http://schemas.microsoft.com/office/drawing/2014/main" id="{7AF060B4-8AA6-5A9F-608B-FC5A3098B28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78E3E17-B039-0FAC-2A76-64E11312AC4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14</a:t>
            </a:fld>
            <a:endParaRPr lang="en-US" sz="1200" dirty="0">
              <a:latin typeface="+mn-lt"/>
            </a:endParaRPr>
          </a:p>
        </p:txBody>
      </p:sp>
    </p:spTree>
    <p:extLst>
      <p:ext uri="{BB962C8B-B14F-4D97-AF65-F5344CB8AC3E}">
        <p14:creationId xmlns:p14="http://schemas.microsoft.com/office/powerpoint/2010/main" val="3855021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4662" y="460375"/>
            <a:ext cx="6143625" cy="9211334"/>
          </a:xfrm>
        </p:spPr>
        <p:txBody>
          <a:bodyPr/>
          <a:lstStyle/>
          <a:p>
            <a:pPr marL="0" indent="0">
              <a:buNone/>
            </a:pPr>
            <a:r>
              <a:rPr lang="es-ES_tradnl" b="1" noProof="0" dirty="0"/>
              <a:t>RESPUESTAS</a:t>
            </a:r>
          </a:p>
          <a:p>
            <a:pPr lvl="0"/>
            <a:r>
              <a:rPr lang="es-ES_tradnl" b="1" noProof="0" dirty="0"/>
              <a:t>Abuso: </a:t>
            </a:r>
            <a:r>
              <a:rPr lang="es-ES_tradnl" b="0" noProof="0" dirty="0"/>
              <a:t>se refiere a todo a</a:t>
            </a:r>
            <a:r>
              <a:rPr lang="es-ES_tradnl" noProof="0" dirty="0"/>
              <a:t>cto deliberado con efectos negativos reales o potenciales sobre la seguridad, el bienestar, la dignidad y el desarrollo de un/a menor, que se comete en el marco de una relación de confianza, poder o responsabilidad.</a:t>
            </a:r>
          </a:p>
          <a:p>
            <a:pPr lvl="0"/>
            <a:r>
              <a:rPr lang="es-ES_tradnl" b="1" noProof="0" dirty="0"/>
              <a:t>Negligencia:</a:t>
            </a:r>
            <a:r>
              <a:rPr lang="es-ES_tradnl" noProof="0" dirty="0"/>
              <a:t> se refiere a la omisión intencionada o no intencionada de proteger a un/a menor de un daño real o potencial para su seguridad, bienestar, dignidad y desarrollo o el incumplimiento de los derechos del menor teniendo una clara responsabilidad sobre su bienestar y la capacidad, habilidad y recursos para hacerlo.</a:t>
            </a:r>
          </a:p>
          <a:p>
            <a:pPr lvl="0"/>
            <a:r>
              <a:rPr lang="es-ES_tradnl" b="1" noProof="0" dirty="0"/>
              <a:t>Violencia:</a:t>
            </a:r>
            <a:r>
              <a:rPr lang="es-ES_tradnl" noProof="0" dirty="0"/>
              <a:t> se refiere a todo acto que implique el uso intencionado del poder o la fuerza (verbal o física) contra un/a menor que cause daño o pueda afectar su seguridad, bienestar, dignidad y desarrollo.</a:t>
            </a:r>
          </a:p>
          <a:p>
            <a:pPr lvl="0"/>
            <a:r>
              <a:rPr lang="es-ES_tradnl" b="1" noProof="0" dirty="0"/>
              <a:t>Explotación:</a:t>
            </a:r>
            <a:r>
              <a:rPr lang="es-ES_tradnl" noProof="0" dirty="0"/>
              <a:t> se refiere al hecho de que un individuo en una posición de poder y/o confianza se aproveche o intente aprovecharse de un/a menor para su propio beneficio personal, ventaja, gratificación o provecho. Este beneficio personal puede ser de tipo físico, sexual, financiero, material, social, militar o político.</a:t>
            </a:r>
          </a:p>
          <a:p>
            <a:pPr marL="0" indent="0">
              <a:buNone/>
            </a:pPr>
            <a:endParaRPr lang="es-ES_tradnl" noProof="0" dirty="0"/>
          </a:p>
          <a:p>
            <a:endParaRPr lang="es-ES_tradnl" noProof="0" dirty="0"/>
          </a:p>
        </p:txBody>
      </p:sp>
      <p:sp>
        <p:nvSpPr>
          <p:cNvPr id="4" name="Google Shape;725;p48:notes">
            <a:extLst>
              <a:ext uri="{FF2B5EF4-FFF2-40B4-BE49-F238E27FC236}">
                <a16:creationId xmlns:a16="http://schemas.microsoft.com/office/drawing/2014/main" id="{C8841499-4A12-A631-F14B-151C9DAF1C1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15</a:t>
            </a:fld>
            <a:endParaRPr lang="en-US" sz="1200" dirty="0">
              <a:latin typeface="+mn-lt"/>
            </a:endParaRPr>
          </a:p>
        </p:txBody>
      </p:sp>
    </p:spTree>
    <p:extLst>
      <p:ext uri="{BB962C8B-B14F-4D97-AF65-F5344CB8AC3E}">
        <p14:creationId xmlns:p14="http://schemas.microsoft.com/office/powerpoint/2010/main" val="1436048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ADAPTAR AL CONTEXTO</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Todas las definiciones proceden de las </a:t>
            </a:r>
            <a:r>
              <a:rPr lang="es-ES_tradnl" i="1" noProof="0" dirty="0"/>
              <a:t>Normas mínimas para la protección de la infancia en la acción humanitaria. </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Se aconseja revisar las definiciones de protección y maltrato infantil en el contexto en que se encuentre.</a:t>
            </a:r>
            <a:endParaRPr lang="es-ES_tradnl" b="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noProof="0" dirty="0"/>
              <a:t>______________________________________________________________________________</a:t>
            </a:r>
            <a:endParaRPr lang="es-ES_tradnl" b="0" noProof="0" dirty="0"/>
          </a:p>
          <a:p>
            <a:pPr marL="0" indent="0">
              <a:buNone/>
            </a:pPr>
            <a:endParaRPr lang="es-ES_tradnl" b="1" noProof="0" dirty="0"/>
          </a:p>
          <a:p>
            <a:pPr marL="0" indent="0">
              <a:buNone/>
            </a:pPr>
            <a:r>
              <a:rPr lang="es-ES_tradnl" b="1" noProof="0" dirty="0"/>
              <a:t>EXPLICAR</a:t>
            </a:r>
          </a:p>
          <a:p>
            <a:r>
              <a:rPr lang="es-ES_tradnl" noProof="0" dirty="0"/>
              <a:t>Presente la definición de </a:t>
            </a:r>
            <a:r>
              <a:rPr lang="es-ES_tradnl" b="1" noProof="0" dirty="0"/>
              <a:t>abuso </a:t>
            </a:r>
            <a:r>
              <a:rPr lang="es-ES_tradnl" noProof="0" dirty="0"/>
              <a:t>en la diapositiva:</a:t>
            </a:r>
          </a:p>
          <a:p>
            <a:pPr lvl="1"/>
            <a:r>
              <a:rPr lang="es-ES_tradnl" i="1" noProof="0" dirty="0"/>
              <a:t>el abuso es un acto intencionado/deliberado</a:t>
            </a:r>
          </a:p>
          <a:p>
            <a:pPr lvl="1"/>
            <a:r>
              <a:rPr lang="es-ES_tradnl" i="1" noProof="0" dirty="0"/>
              <a:t>los efectos negativos sobre la seguridad, el bienestar, la dignidad y el desarrollo del menor pueden ser reales (es decir, se han identificado en la/el menor) o pueden ser potenciales (es decir, son posibles; podrían ocurrir en el futuro).</a:t>
            </a:r>
          </a:p>
          <a:p>
            <a:pPr lvl="1"/>
            <a:r>
              <a:rPr lang="es-ES_tradnl" i="1" noProof="0" dirty="0"/>
              <a:t>el abuso lo comete una persona que tiene una relación de responsabilidad, confianza o poder con el/la menor.</a:t>
            </a:r>
            <a:endParaRPr lang="es-ES_tradnl" noProof="0" dirty="0"/>
          </a:p>
          <a:p>
            <a:r>
              <a:rPr lang="es-ES_tradnl" noProof="0" dirty="0"/>
              <a:t>Presente la definición de </a:t>
            </a:r>
            <a:r>
              <a:rPr lang="es-ES_tradnl" b="1" noProof="0" dirty="0"/>
              <a:t>violencia </a:t>
            </a:r>
            <a:r>
              <a:rPr lang="es-ES_tradnl" noProof="0" dirty="0"/>
              <a:t>en la diapositiva:</a:t>
            </a:r>
          </a:p>
          <a:p>
            <a:pPr lvl="1"/>
            <a:r>
              <a:rPr lang="es-ES_tradnl" i="1" noProof="0" dirty="0"/>
              <a:t>la violencia incluye el uso intencionado (a propósito, deliberado) del poder o la fuerza, que puede ser a nivel físico, verbal o de ambas formas. </a:t>
            </a:r>
          </a:p>
          <a:p>
            <a:pPr lvl="1"/>
            <a:r>
              <a:rPr lang="es-ES_tradnl" i="1" noProof="0" dirty="0"/>
              <a:t>los efectos negativos sobre la seguridad, el bienestar, la dignidad y el desarrollo del/de la menor pueden ser reales (es decir, se han identificado en la/el menor) o pueden ser potenciales (es decir, son posibles; podrían ocurrir en el futuro).</a:t>
            </a:r>
            <a:endParaRPr lang="es-ES_tradnl" noProof="0" dirty="0"/>
          </a:p>
        </p:txBody>
      </p:sp>
      <p:sp>
        <p:nvSpPr>
          <p:cNvPr id="6" name="Slide Image Placeholder 5">
            <a:extLst>
              <a:ext uri="{FF2B5EF4-FFF2-40B4-BE49-F238E27FC236}">
                <a16:creationId xmlns:a16="http://schemas.microsoft.com/office/drawing/2014/main" id="{48A4E000-D70F-C2D5-C7C8-D9949682CAE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3CD7D1A-B864-34ED-A921-90992A2A706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16</a:t>
            </a:fld>
            <a:endParaRPr lang="en-US" sz="1200" dirty="0">
              <a:latin typeface="+mn-lt"/>
            </a:endParaRPr>
          </a:p>
        </p:txBody>
      </p:sp>
    </p:spTree>
    <p:extLst>
      <p:ext uri="{BB962C8B-B14F-4D97-AF65-F5344CB8AC3E}">
        <p14:creationId xmlns:p14="http://schemas.microsoft.com/office/powerpoint/2010/main" val="3129276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i="0" noProof="0" dirty="0"/>
              <a:t>INTRODUCCIÓN</a:t>
            </a:r>
          </a:p>
          <a:p>
            <a:r>
              <a:rPr lang="es-ES_tradnl" i="1" noProof="0" dirty="0"/>
              <a:t>La violencia y el maltrato pueden ser clasificados en 3 tipos.</a:t>
            </a:r>
          </a:p>
          <a:p>
            <a:r>
              <a:rPr lang="es-ES_tradnl" noProof="0" dirty="0"/>
              <a:t>Presente el contenido de la diapositiva.</a:t>
            </a:r>
          </a:p>
          <a:p>
            <a:pPr marL="0" indent="0">
              <a:buNone/>
            </a:pPr>
            <a:endParaRPr lang="es-ES_tradnl" noProof="0" dirty="0"/>
          </a:p>
          <a:p>
            <a:pPr marL="0" indent="0">
              <a:buNone/>
            </a:pPr>
            <a:r>
              <a:rPr lang="es-ES_tradnl" b="1" noProof="0" dirty="0"/>
              <a:t>ACTIVIDAD INDIVIDUAL (10 minutos)</a:t>
            </a:r>
          </a:p>
          <a:p>
            <a:r>
              <a:rPr lang="es-ES_tradnl" noProof="0" dirty="0"/>
              <a:t>Guíe a los/as participantes a la </a:t>
            </a:r>
            <a:r>
              <a:rPr lang="es-ES_tradnl" b="1" noProof="0" dirty="0"/>
              <a:t>página 7 del Cuaderno de ejercicios: Tipos comunes de violencia y maltrato</a:t>
            </a:r>
          </a:p>
          <a:p>
            <a:r>
              <a:rPr lang="es-ES_tradnl" dirty="0"/>
              <a:t>Lea las explicaciones de los términos que están mezclados.</a:t>
            </a:r>
          </a:p>
          <a:p>
            <a:r>
              <a:rPr lang="es-ES_tradnl" i="1" dirty="0"/>
              <a:t>Conecten los términos clave con la definición/explicación correcta trazando una línea</a:t>
            </a:r>
            <a:r>
              <a:rPr lang="es-ES_tradnl" i="1" noProof="0" dirty="0"/>
              <a:t>.</a:t>
            </a:r>
          </a:p>
          <a:p>
            <a:r>
              <a:rPr lang="es-ES_tradnl" noProof="0" dirty="0"/>
              <a:t>Dé 5 minutos a los/as participantes para hacer la actividad.</a:t>
            </a:r>
          </a:p>
          <a:p>
            <a:pPr marL="0" indent="0">
              <a:buNone/>
            </a:pPr>
            <a:endParaRPr lang="es-ES_tradnl" noProof="0" dirty="0"/>
          </a:p>
          <a:p>
            <a:pPr marL="0" indent="0">
              <a:buNone/>
            </a:pPr>
            <a:r>
              <a:rPr lang="es-ES_tradnl" b="1" noProof="0" dirty="0"/>
              <a:t>DEBATE GENERAL</a:t>
            </a:r>
          </a:p>
          <a:p>
            <a:r>
              <a:rPr lang="es-ES_tradnl" dirty="0"/>
              <a:t>Invite a varios voluntarios/as a leer las explicaciones de los términos.</a:t>
            </a:r>
          </a:p>
          <a:p>
            <a:r>
              <a:rPr lang="es-ES_tradnl" dirty="0"/>
              <a:t>Pregúnteles si están de acuerdo con la explicación.</a:t>
            </a:r>
          </a:p>
          <a:p>
            <a:r>
              <a:rPr lang="es-ES_tradnl" dirty="0"/>
              <a:t>Continúe hasta que hayan leído todas las explicaciones y si es necesario complemente a partir de las siguientes respuestas. </a:t>
            </a:r>
          </a:p>
          <a:p>
            <a:r>
              <a:rPr lang="es-ES_tradnl" i="1" dirty="0"/>
              <a:t>¿Hay preguntas o alguien necesita alguna aclaración?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noProof="0" dirty="0"/>
              <a:t>______________________________________________________________________________</a:t>
            </a:r>
            <a:endParaRPr lang="es-ES_tradnl" b="0" noProof="0" dirty="0"/>
          </a:p>
          <a:p>
            <a:pPr marL="0" indent="0">
              <a:buNone/>
            </a:pPr>
            <a:endParaRPr lang="es-ES_tradnl" noProof="0" dirty="0"/>
          </a:p>
          <a:p>
            <a:pPr marL="0" indent="0">
              <a:buNone/>
            </a:pPr>
            <a:r>
              <a:rPr lang="es-ES_tradnl" b="1" noProof="0" dirty="0"/>
              <a:t>RESPUESTAS</a:t>
            </a:r>
          </a:p>
          <a:p>
            <a:pPr lvl="0"/>
            <a:r>
              <a:rPr lang="es-ES_tradnl" b="1" noProof="0" dirty="0"/>
              <a:t>Maltrato o violencia física:</a:t>
            </a:r>
            <a:r>
              <a:rPr lang="es-ES_tradnl" noProof="0" dirty="0"/>
              <a:t> se refiere al uso de la fuerza física y la violencia para causar lesiones o sufrimiento físico (real o probable), p. ej., golpes, sacudidas, quemaduras, tortura física.</a:t>
            </a:r>
          </a:p>
          <a:p>
            <a:pPr lvl="0"/>
            <a:r>
              <a:rPr lang="es-ES_tradnl" b="1" noProof="0" dirty="0"/>
              <a:t>Abuso o violencia sexual: </a:t>
            </a:r>
            <a:r>
              <a:rPr lang="es-ES_tradnl" b="0" noProof="0" dirty="0"/>
              <a:t>se refiere a t</a:t>
            </a:r>
            <a:r>
              <a:rPr lang="es-ES_tradnl" noProof="0" dirty="0"/>
              <a:t>odas las formas de violencia sexual (p. ej., violación, explotación sexual, tocamientos no deseados y exhibicionismo, uso de lenguaje sexualmente explícito con un/a menor, mostrarle material pornográfico a niños/as o adolescentes, etc.)</a:t>
            </a:r>
          </a:p>
          <a:p>
            <a:pPr lvl="0"/>
            <a:r>
              <a:rPr lang="es-ES_tradnl" b="1" noProof="0" dirty="0"/>
              <a:t>Maltrato o violencia emocional: </a:t>
            </a:r>
            <a:r>
              <a:rPr lang="es-ES_tradnl" b="0" noProof="0" dirty="0"/>
              <a:t>se refiere a todo t</a:t>
            </a:r>
            <a:r>
              <a:rPr lang="es-ES_tradnl" noProof="0" dirty="0"/>
              <a:t>rato humillante y degradante (p. ej., insultos, críticas constantes, menosprecio, vergüenza persistente, confinamiento solitario, aislamiento, etc.)</a:t>
            </a:r>
          </a:p>
          <a:p>
            <a:endParaRPr lang="es-ES_tradnl" noProof="0" dirty="0"/>
          </a:p>
          <a:p>
            <a:endParaRPr lang="es-ES_tradnl" noProof="0" dirty="0"/>
          </a:p>
          <a:p>
            <a:endParaRPr lang="es-ES_tradnl" noProof="0" dirty="0"/>
          </a:p>
          <a:p>
            <a:endParaRPr lang="es-ES_tradnl" noProof="0" dirty="0"/>
          </a:p>
        </p:txBody>
      </p:sp>
      <p:sp>
        <p:nvSpPr>
          <p:cNvPr id="6" name="Slide Image Placeholder 5">
            <a:extLst>
              <a:ext uri="{FF2B5EF4-FFF2-40B4-BE49-F238E27FC236}">
                <a16:creationId xmlns:a16="http://schemas.microsoft.com/office/drawing/2014/main" id="{4C3535CB-ECA1-7103-0E50-A10B77148C4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EADC5570-0813-F040-F2F8-A793CCCD61E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17</a:t>
            </a:fld>
            <a:endParaRPr lang="en-US" sz="1200" dirty="0">
              <a:latin typeface="+mn-lt"/>
            </a:endParaRPr>
          </a:p>
        </p:txBody>
      </p:sp>
    </p:spTree>
    <p:extLst>
      <p:ext uri="{BB962C8B-B14F-4D97-AF65-F5344CB8AC3E}">
        <p14:creationId xmlns:p14="http://schemas.microsoft.com/office/powerpoint/2010/main" val="2661995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EXPLICAR</a:t>
            </a:r>
          </a:p>
          <a:p>
            <a:r>
              <a:rPr lang="es-ES_tradnl" noProof="0" dirty="0"/>
              <a:t>Resuma las respuestas tal y como se muestran en la diapositiva y en el cuaderno de ejercicios.</a:t>
            </a:r>
          </a:p>
          <a:p>
            <a:endParaRPr lang="es-ES_tradnl" noProof="0" dirty="0"/>
          </a:p>
          <a:p>
            <a:endParaRPr lang="es-ES_tradnl" noProof="0" dirty="0"/>
          </a:p>
        </p:txBody>
      </p:sp>
      <p:sp>
        <p:nvSpPr>
          <p:cNvPr id="6" name="Slide Image Placeholder 5">
            <a:extLst>
              <a:ext uri="{FF2B5EF4-FFF2-40B4-BE49-F238E27FC236}">
                <a16:creationId xmlns:a16="http://schemas.microsoft.com/office/drawing/2014/main" id="{B1B8D592-CDF6-5760-A06F-33705C15F168}"/>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2EE19BC-8792-8861-7AF3-C3B8CDD8D7D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18</a:t>
            </a:fld>
            <a:endParaRPr lang="en-US" sz="1200" dirty="0">
              <a:latin typeface="+mn-lt"/>
            </a:endParaRPr>
          </a:p>
        </p:txBody>
      </p:sp>
    </p:spTree>
    <p:extLst>
      <p:ext uri="{BB962C8B-B14F-4D97-AF65-F5344CB8AC3E}">
        <p14:creationId xmlns:p14="http://schemas.microsoft.com/office/powerpoint/2010/main" val="3588903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dirty="0"/>
              <a:t>ADAPTAR AL CONTEXTO</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Todas las definiciones proceden de las </a:t>
            </a:r>
            <a:r>
              <a:rPr lang="es-ES_tradnl" i="1" noProof="0" dirty="0"/>
              <a:t>Normas mínimas para la protección de la infancia en la acción humanitaria. </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Se aconseja revisar las definiciones de protección y maltrato infantil en el contexto en que se encuentre.</a:t>
            </a:r>
            <a:endParaRPr lang="es-ES_tradnl"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dirty="0"/>
              <a:t>______________________________________________________________________________</a:t>
            </a:r>
            <a:endParaRPr lang="es-ES_tradnl" b="0" dirty="0"/>
          </a:p>
          <a:p>
            <a:pPr marL="0" indent="0">
              <a:buNone/>
            </a:pPr>
            <a:endParaRPr lang="es-ES_tradnl" b="1" dirty="0"/>
          </a:p>
          <a:p>
            <a:pPr marL="0" indent="0">
              <a:buNone/>
            </a:pPr>
            <a:r>
              <a:rPr lang="es-ES_tradnl" b="1" dirty="0"/>
              <a:t>EXPLICAR</a:t>
            </a:r>
          </a:p>
          <a:p>
            <a:r>
              <a:rPr lang="es-ES_tradnl" dirty="0"/>
              <a:t>Presente la definición de </a:t>
            </a:r>
            <a:r>
              <a:rPr lang="es-ES_tradnl" b="1" dirty="0"/>
              <a:t>negligencia </a:t>
            </a:r>
            <a:r>
              <a:rPr lang="es-ES_tradnl" dirty="0"/>
              <a:t>en la diapositiva:</a:t>
            </a:r>
          </a:p>
          <a:p>
            <a:pPr lvl="1"/>
            <a:r>
              <a:rPr lang="es-ES_tradnl" i="1" dirty="0"/>
              <a:t>la negligencia puede ser intencional (a propósito, deliberada) o no intencional (involuntaria, accidental)</a:t>
            </a:r>
          </a:p>
          <a:p>
            <a:pPr lvl="1"/>
            <a:r>
              <a:rPr lang="es-ES_tradnl" i="1" dirty="0"/>
              <a:t>la negligencia es cometida por un cuidador o cuidadora con la clara responsabilidad de cuidar del menor por costumbre o por ley. El cuidador o cuidadora puede ser un individuo (padre o madre), una comunidad o una institución (incluyendo al Estado)</a:t>
            </a:r>
          </a:p>
          <a:p>
            <a:pPr lvl="1"/>
            <a:r>
              <a:rPr lang="es-ES_tradnl" i="1" dirty="0"/>
              <a:t>la negligencia se refiere exclusivamente a la situación en la que un cuidador o cuidadora tiene la capacidad, la habilidad y los recursos para proteger y cuidar a un menor pero no lo hace.</a:t>
            </a:r>
            <a:endParaRPr lang="es-ES_tradnl" dirty="0"/>
          </a:p>
          <a:p>
            <a:r>
              <a:rPr lang="es-ES_tradnl" dirty="0"/>
              <a:t>Presente la definición de </a:t>
            </a:r>
            <a:r>
              <a:rPr lang="es-ES_tradnl" b="1" dirty="0"/>
              <a:t>explotación </a:t>
            </a:r>
            <a:r>
              <a:rPr lang="es-ES_tradnl" dirty="0"/>
              <a:t>en la diapositiva:</a:t>
            </a:r>
          </a:p>
          <a:p>
            <a:pPr lvl="1"/>
            <a:r>
              <a:rPr lang="es-ES_tradnl" i="1" dirty="0"/>
              <a:t>la explotación la comete una persona que tiene una relación de confianza o poder con el/la menor.</a:t>
            </a:r>
          </a:p>
          <a:p>
            <a:pPr lvl="1"/>
            <a:r>
              <a:rPr lang="es-ES_tradnl" i="1" dirty="0"/>
              <a:t>la persona que comete la explotación se aprovecha o intenta aprovecharse del menor en beneficio propio.</a:t>
            </a:r>
          </a:p>
          <a:p>
            <a:pPr lvl="1"/>
            <a:r>
              <a:rPr lang="es-ES_tradnl" i="1" dirty="0"/>
              <a:t>hay distintas formas de explotación y es posible que los/as menores sufran varias formas de explotación de forma simultánea (p. ej., explotación sexual y económica)</a:t>
            </a:r>
          </a:p>
        </p:txBody>
      </p:sp>
      <p:sp>
        <p:nvSpPr>
          <p:cNvPr id="6" name="Slide Image Placeholder 5">
            <a:extLst>
              <a:ext uri="{FF2B5EF4-FFF2-40B4-BE49-F238E27FC236}">
                <a16:creationId xmlns:a16="http://schemas.microsoft.com/office/drawing/2014/main" id="{76A5B5D0-B4E6-227B-3C38-32156B0A51DD}"/>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38F608A8-D9A4-4D59-6DEE-A1DE64FC4AA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19</a:t>
            </a:fld>
            <a:endParaRPr lang="en-US" sz="1200" dirty="0">
              <a:latin typeface="+mn-lt"/>
            </a:endParaRPr>
          </a:p>
        </p:txBody>
      </p:sp>
    </p:spTree>
    <p:extLst>
      <p:ext uri="{BB962C8B-B14F-4D97-AF65-F5344CB8AC3E}">
        <p14:creationId xmlns:p14="http://schemas.microsoft.com/office/powerpoint/2010/main" val="1769789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9425" y="4229101"/>
            <a:ext cx="6140450" cy="5442609"/>
          </a:xfrm>
          <a:prstGeom prst="rect">
            <a:avLst/>
          </a:prstGeom>
        </p:spPr>
        <p:txBody>
          <a:bodyPr/>
          <a:lstStyle/>
          <a:p>
            <a:pPr marL="0" indent="0">
              <a:buNone/>
            </a:pPr>
            <a:r>
              <a:rPr lang="es-ES_tradnl" b="1" noProof="0" dirty="0"/>
              <a:t>SESIÓN 1 </a:t>
            </a:r>
            <a:br>
              <a:rPr lang="es-ES_tradnl" b="1" noProof="0" dirty="0"/>
            </a:br>
            <a:r>
              <a:rPr lang="es-ES_tradnl" b="1" noProof="0" dirty="0"/>
              <a:t>DURACIÓN: 1h</a:t>
            </a:r>
          </a:p>
          <a:p>
            <a:pPr marL="0" indent="0">
              <a:buNone/>
            </a:pPr>
            <a:r>
              <a:rPr lang="es-ES_tradnl" noProof="0" dirty="0"/>
              <a:t>______________________________________________________________________________</a:t>
            </a:r>
          </a:p>
          <a:p>
            <a:pPr marL="0" indent="0">
              <a:buNone/>
            </a:pPr>
            <a:endParaRPr lang="es-ES_tradnl" b="1" noProof="0" dirty="0"/>
          </a:p>
          <a:p>
            <a:pPr marL="0" indent="0">
              <a:buNone/>
            </a:pPr>
            <a:r>
              <a:rPr lang="es-ES_tradnl" b="1" noProof="0" dirty="0"/>
              <a:t>EXPLICAR</a:t>
            </a:r>
          </a:p>
          <a:p>
            <a:r>
              <a:rPr lang="es-ES_tradnl" i="1" noProof="0" dirty="0"/>
              <a:t>Durante esta sesión inaugural:</a:t>
            </a:r>
          </a:p>
          <a:p>
            <a:pPr lvl="1"/>
            <a:r>
              <a:rPr lang="es-ES_tradnl" i="1" noProof="0" dirty="0"/>
              <a:t>vamos a conocernos</a:t>
            </a:r>
          </a:p>
          <a:p>
            <a:pPr lvl="1"/>
            <a:r>
              <a:rPr lang="es-ES_tradnl" i="1" noProof="0" dirty="0"/>
              <a:t>vamos a elaborar un acuerdo de aprendizaje</a:t>
            </a:r>
          </a:p>
          <a:p>
            <a:pPr lvl="1"/>
            <a:r>
              <a:rPr lang="es-ES_tradnl" i="1" noProof="0" dirty="0"/>
              <a:t>vamos a repasar la estructura de este programa de formación </a:t>
            </a:r>
          </a:p>
          <a:p>
            <a:pPr lvl="1"/>
            <a:r>
              <a:rPr lang="es-ES_tradnl" i="1" noProof="0" dirty="0"/>
              <a:t>vamos a explicar el orden del día</a:t>
            </a:r>
          </a:p>
        </p:txBody>
      </p:sp>
      <p:sp>
        <p:nvSpPr>
          <p:cNvPr id="6" name="Slide Image Placeholder 5">
            <a:extLst>
              <a:ext uri="{FF2B5EF4-FFF2-40B4-BE49-F238E27FC236}">
                <a16:creationId xmlns:a16="http://schemas.microsoft.com/office/drawing/2014/main" id="{0F720C98-494C-1527-05B8-F60E936BA4AA}"/>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EEA3BD7B-CCCA-374E-66EE-90F2B3C9B6A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a:t>
            </a:fld>
            <a:endParaRPr lang="en-US" sz="1200" dirty="0">
              <a:latin typeface="+mn-lt"/>
            </a:endParaRPr>
          </a:p>
        </p:txBody>
      </p:sp>
    </p:spTree>
    <p:extLst>
      <p:ext uri="{BB962C8B-B14F-4D97-AF65-F5344CB8AC3E}">
        <p14:creationId xmlns:p14="http://schemas.microsoft.com/office/powerpoint/2010/main" val="3947967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EXPLICAR</a:t>
            </a:r>
          </a:p>
          <a:p>
            <a:r>
              <a:rPr lang="es-ES_tradnl" noProof="0" dirty="0"/>
              <a:t>Presente las siguientes explicaciones (más prácticas) de negligencia y explotación.</a:t>
            </a:r>
          </a:p>
        </p:txBody>
      </p:sp>
      <p:sp>
        <p:nvSpPr>
          <p:cNvPr id="6" name="Slide Image Placeholder 5">
            <a:extLst>
              <a:ext uri="{FF2B5EF4-FFF2-40B4-BE49-F238E27FC236}">
                <a16:creationId xmlns:a16="http://schemas.microsoft.com/office/drawing/2014/main" id="{1DB61C00-6773-96A7-F0D5-63DB1758DE52}"/>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6DE5BA0-7D67-3D76-5FCB-93EA3AF03AE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20</a:t>
            </a:fld>
            <a:endParaRPr lang="en-US" sz="1200" dirty="0">
              <a:latin typeface="+mn-lt"/>
            </a:endParaRPr>
          </a:p>
        </p:txBody>
      </p:sp>
    </p:spTree>
    <p:extLst>
      <p:ext uri="{BB962C8B-B14F-4D97-AF65-F5344CB8AC3E}">
        <p14:creationId xmlns:p14="http://schemas.microsoft.com/office/powerpoint/2010/main" val="502153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sz="1150" b="1" noProof="0" dirty="0"/>
              <a:t>PREGUNTA EN GRUPO (10 minutos)</a:t>
            </a:r>
          </a:p>
          <a:p>
            <a:r>
              <a:rPr lang="es-ES_tradnl" sz="1150" i="1" noProof="0" dirty="0"/>
              <a:t>Ahora vamos a hacer un quiz para poder dominar estos conceptos sobre la protección de la infancia y aterrizarlos a la práctica. </a:t>
            </a:r>
          </a:p>
          <a:p>
            <a:r>
              <a:rPr lang="es-ES_tradnl" sz="1150" i="1" noProof="0" dirty="0"/>
              <a:t>Yo les leeré un enunciado.</a:t>
            </a:r>
          </a:p>
          <a:p>
            <a:r>
              <a:rPr lang="es-ES_tradnl" sz="1150" i="1" noProof="0" dirty="0"/>
              <a:t>Ustedes tendrán 15 segundos para reflexionar y decidir a qué tipo de maltrato se refiere el enunciado.</a:t>
            </a:r>
          </a:p>
          <a:p>
            <a:r>
              <a:rPr lang="es-ES_tradnl" sz="1150" noProof="0" dirty="0"/>
              <a:t>Lea el primer enunciado, espere 15 segundos y pídale a los/as participantes que den la respuesta en voz alta.</a:t>
            </a:r>
          </a:p>
          <a:p>
            <a:r>
              <a:rPr lang="es-ES_tradnl" sz="1150" noProof="0" dirty="0"/>
              <a:t>Pídale a los/as participantes que hayan dado otra respuesta que argumenten su elección.</a:t>
            </a:r>
          </a:p>
          <a:p>
            <a:r>
              <a:rPr lang="es-ES_tradnl" sz="1150" noProof="0" dirty="0"/>
              <a:t>Propicie un breve debate y, antes de pasar al siguiente enunciado, aclare la respuesta si hay desacuerdo en el grupo.</a:t>
            </a:r>
          </a:p>
          <a:p>
            <a:endParaRPr lang="es-ES_tradnl" sz="1150" noProof="0" dirty="0"/>
          </a:p>
          <a:p>
            <a:pPr marL="0" indent="0">
              <a:buNone/>
            </a:pPr>
            <a:r>
              <a:rPr lang="es-ES_tradnl" sz="1150" b="1" noProof="0" dirty="0"/>
              <a:t>ENUNCIADOS DEL QUIZ</a:t>
            </a:r>
          </a:p>
          <a:p>
            <a:pPr lvl="0"/>
            <a:r>
              <a:rPr lang="es-ES_tradnl" sz="1150" b="0" i="1" noProof="0" dirty="0"/>
              <a:t>Enunciado 1: criticar constantemente a un niño o niña con discapacidades físicas. </a:t>
            </a:r>
          </a:p>
          <a:p>
            <a:pPr lvl="1"/>
            <a:r>
              <a:rPr lang="es-ES_tradnl" sz="1150" b="0" noProof="0" dirty="0"/>
              <a:t>Respuesta: violencia o maltrato emocional</a:t>
            </a:r>
          </a:p>
          <a:p>
            <a:pPr lvl="0"/>
            <a:r>
              <a:rPr lang="es-ES_tradnl" sz="1150" b="0" i="1" noProof="0" dirty="0"/>
              <a:t>Enunciado 2: obligar a un niño o niña a mendigar en la calle desde temprano en la mañana hasta la noche.</a:t>
            </a:r>
          </a:p>
          <a:p>
            <a:pPr lvl="1"/>
            <a:r>
              <a:rPr lang="es-ES_tradnl" sz="1150" b="0" noProof="0" dirty="0"/>
              <a:t>Respuesta: explotación</a:t>
            </a:r>
          </a:p>
          <a:p>
            <a:pPr lvl="0"/>
            <a:r>
              <a:rPr lang="es-ES_tradnl" sz="1150" b="0" i="1" noProof="0" dirty="0"/>
              <a:t>Enunciado 3: abofetear a un niño o niña en la cara como castigo por hacer algo malo.</a:t>
            </a:r>
          </a:p>
          <a:p>
            <a:pPr lvl="1"/>
            <a:r>
              <a:rPr lang="es-ES_tradnl" sz="1150" b="0" noProof="0" dirty="0"/>
              <a:t>Respuesta: violencia o maltrato físico</a:t>
            </a:r>
          </a:p>
          <a:p>
            <a:pPr lvl="0"/>
            <a:r>
              <a:rPr lang="es-ES_tradnl" sz="1150" b="0" i="1" noProof="0" dirty="0"/>
              <a:t>Enunciado 4: dejar a un niño o niña pequeño/a solo en casa sin cuidado ni supervisión durante horas.</a:t>
            </a:r>
          </a:p>
          <a:p>
            <a:pPr lvl="1"/>
            <a:r>
              <a:rPr lang="es-ES_tradnl" sz="1150" b="0" noProof="0" dirty="0"/>
              <a:t>Respuesta: negligencia</a:t>
            </a:r>
          </a:p>
          <a:p>
            <a:pPr lvl="0"/>
            <a:r>
              <a:rPr lang="es-ES_tradnl" sz="1150" b="0" i="1" noProof="0" dirty="0"/>
              <a:t>Enunciado 5: mostrarle videos pornográficos a un niño o niña.</a:t>
            </a:r>
          </a:p>
          <a:p>
            <a:pPr lvl="1"/>
            <a:r>
              <a:rPr lang="es-ES_tradnl" sz="1150" b="0" noProof="0" dirty="0"/>
              <a:t>Respuesta: violencia o maltrato sexual</a:t>
            </a:r>
          </a:p>
          <a:p>
            <a:pPr lvl="0"/>
            <a:endParaRPr lang="es-ES_tradnl" sz="1150" noProof="0" dirty="0"/>
          </a:p>
          <a:p>
            <a:pPr marL="0" lvl="0" indent="0">
              <a:buNone/>
            </a:pPr>
            <a:r>
              <a:rPr lang="es-ES_tradnl" sz="1150" b="1" noProof="0" dirty="0"/>
              <a:t>CONCLUSIÓN</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150" i="1" noProof="0" dirty="0"/>
              <a:t>¿Alguien tiene alguna pregunta o necesita alguna aclaración?</a:t>
            </a:r>
          </a:p>
          <a:p>
            <a:r>
              <a:rPr lang="es-ES_tradnl" sz="1150" i="1" noProof="0" dirty="0"/>
              <a:t>Es raro que un tipo de abuso se produzca de forma aislada:</a:t>
            </a:r>
          </a:p>
          <a:p>
            <a:pPr lvl="1"/>
            <a:r>
              <a:rPr lang="es-ES_tradnl" sz="1150" i="1" noProof="0" dirty="0"/>
              <a:t>lo más frecuente es que los/as menores sufran múltiples formas de maltrato;</a:t>
            </a:r>
          </a:p>
          <a:p>
            <a:pPr lvl="1"/>
            <a:r>
              <a:rPr lang="es-ES_tradnl" sz="1150" i="1" noProof="0" dirty="0"/>
              <a:t>en particular, el maltrato emocional suele ir acompañado de otras formas de maltrato, negligencia o explotación.</a:t>
            </a:r>
          </a:p>
          <a:p>
            <a:r>
              <a:rPr lang="es-ES_tradnl" sz="1150" i="1" noProof="0" dirty="0"/>
              <a:t>En la próxima sesión vamos a explorar cómo las dinámicas de poder al interior de las familias y las comunidades pueden hacer que muchos/as menores, pero también adultos/as, estén expuestos a la violencia.</a:t>
            </a:r>
          </a:p>
        </p:txBody>
      </p:sp>
      <p:sp>
        <p:nvSpPr>
          <p:cNvPr id="6" name="Slide Image Placeholder 5">
            <a:extLst>
              <a:ext uri="{FF2B5EF4-FFF2-40B4-BE49-F238E27FC236}">
                <a16:creationId xmlns:a16="http://schemas.microsoft.com/office/drawing/2014/main" id="{94035037-66C1-2AFF-49D1-A5BCD45FC531}"/>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FD77770-6E40-F9CF-9BBC-DF58DC3063F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21</a:t>
            </a:fld>
            <a:endParaRPr lang="en-US" sz="1200" dirty="0">
              <a:latin typeface="+mn-lt"/>
            </a:endParaRPr>
          </a:p>
        </p:txBody>
      </p:sp>
    </p:spTree>
    <p:extLst>
      <p:ext uri="{BB962C8B-B14F-4D97-AF65-F5344CB8AC3E}">
        <p14:creationId xmlns:p14="http://schemas.microsoft.com/office/powerpoint/2010/main" val="2991228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EXPLICAR</a:t>
            </a:r>
          </a:p>
          <a:p>
            <a:r>
              <a:rPr lang="es-ES_tradnl" noProof="0" dirty="0"/>
              <a:t>Presente el contenido de la diapositiva.</a:t>
            </a:r>
          </a:p>
          <a:p>
            <a:r>
              <a:rPr lang="es-ES_tradnl" i="1" noProof="0" dirty="0"/>
              <a:t>¿Hay preguntas o alguien necesita alguna aclaración? </a:t>
            </a:r>
          </a:p>
          <a:p>
            <a:r>
              <a:rPr lang="es-ES_tradnl" i="1" noProof="0" dirty="0"/>
              <a:t>En la próxima sesión vamos a ver cómo la protección de la infancia contribuye a mantener a los/as menores a salvo.</a:t>
            </a:r>
          </a:p>
        </p:txBody>
      </p:sp>
      <p:sp>
        <p:nvSpPr>
          <p:cNvPr id="6" name="Slide Image Placeholder 5">
            <a:extLst>
              <a:ext uri="{FF2B5EF4-FFF2-40B4-BE49-F238E27FC236}">
                <a16:creationId xmlns:a16="http://schemas.microsoft.com/office/drawing/2014/main" id="{3FEAA928-5FC7-3F44-1D3E-6892F932A99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B20282BC-9DF7-06D3-5655-E20ADF895F6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22</a:t>
            </a:fld>
            <a:endParaRPr lang="en-US" sz="1200" dirty="0">
              <a:latin typeface="+mn-lt"/>
            </a:endParaRPr>
          </a:p>
        </p:txBody>
      </p:sp>
    </p:spTree>
    <p:extLst>
      <p:ext uri="{BB962C8B-B14F-4D97-AF65-F5344CB8AC3E}">
        <p14:creationId xmlns:p14="http://schemas.microsoft.com/office/powerpoint/2010/main" val="3094482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9425" y="4229101"/>
            <a:ext cx="6140450" cy="5442609"/>
          </a:xfrm>
          <a:prstGeom prst="rect">
            <a:avLst/>
          </a:prstGeom>
        </p:spPr>
        <p:txBody>
          <a:bodyPr/>
          <a:lstStyle/>
          <a:p>
            <a:pPr marL="0" indent="0">
              <a:buNone/>
            </a:pPr>
            <a:r>
              <a:rPr lang="en-GB" b="1" dirty="0"/>
              <a:t>SESIÓN 3 </a:t>
            </a:r>
            <a:br>
              <a:rPr lang="en-GB" b="1" dirty="0"/>
            </a:br>
            <a:r>
              <a:rPr lang="en-GB" b="1" dirty="0"/>
              <a:t>DURACIÓN: 1h45</a:t>
            </a:r>
          </a:p>
        </p:txBody>
      </p:sp>
      <p:sp>
        <p:nvSpPr>
          <p:cNvPr id="6" name="Slide Image Placeholder 5">
            <a:extLst>
              <a:ext uri="{FF2B5EF4-FFF2-40B4-BE49-F238E27FC236}">
                <a16:creationId xmlns:a16="http://schemas.microsoft.com/office/drawing/2014/main" id="{0F720C98-494C-1527-05B8-F60E936BA4AA}"/>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EEA3BD7B-CCCA-374E-66EE-90F2B3C9B6A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23</a:t>
            </a:fld>
            <a:endParaRPr lang="en-US" sz="1200" dirty="0">
              <a:latin typeface="+mn-lt"/>
            </a:endParaRPr>
          </a:p>
        </p:txBody>
      </p:sp>
    </p:spTree>
    <p:extLst>
      <p:ext uri="{BB962C8B-B14F-4D97-AF65-F5344CB8AC3E}">
        <p14:creationId xmlns:p14="http://schemas.microsoft.com/office/powerpoint/2010/main" val="2075888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sz="1150" b="1" i="0" noProof="0" dirty="0"/>
              <a:t>INTRODUCCIÓN</a:t>
            </a:r>
          </a:p>
          <a:p>
            <a:pPr lvl="0"/>
            <a:r>
              <a:rPr lang="es-ES_tradnl" sz="1150" i="0" noProof="0" dirty="0"/>
              <a:t>Presente el contenido de la diapositiva</a:t>
            </a:r>
          </a:p>
          <a:p>
            <a:pPr lvl="0"/>
            <a:r>
              <a:rPr lang="es-ES_tradnl" sz="1150" i="1" noProof="0" dirty="0"/>
              <a:t>El diagrama es el modelo </a:t>
            </a:r>
            <a:r>
              <a:rPr lang="es-ES_tradnl" sz="1150" i="1" noProof="0" dirty="0" err="1"/>
              <a:t>socioecológico</a:t>
            </a:r>
            <a:r>
              <a:rPr lang="es-ES_tradnl" sz="1150" i="1" noProof="0" dirty="0"/>
              <a:t>: </a:t>
            </a:r>
          </a:p>
          <a:p>
            <a:pPr lvl="1"/>
            <a:r>
              <a:rPr lang="es-ES_tradnl" sz="1150" i="1" noProof="0" dirty="0"/>
              <a:t>presenta las diversas estructuras que rodean al niño: la familia, la comunidad, la sociedad y las normas socioculturales; </a:t>
            </a:r>
          </a:p>
          <a:p>
            <a:pPr lvl="1"/>
            <a:r>
              <a:rPr lang="es-ES_tradnl" sz="1150" i="1" noProof="0" dirty="0"/>
              <a:t>estas estructuras pueden ofrecer cuidados y protección al menor</a:t>
            </a:r>
          </a:p>
          <a:p>
            <a:pPr lvl="1"/>
            <a:r>
              <a:rPr lang="es-ES_tradnl" sz="1150" i="1" noProof="0" dirty="0"/>
              <a:t>también pueden representar riesgos para la protección que pueden afectar el bienestar, seguridad, dignidad y desarrollo del menor.</a:t>
            </a:r>
            <a:endParaRPr lang="es-ES_tradnl" sz="1150" noProof="0" dirty="0"/>
          </a:p>
          <a:p>
            <a:r>
              <a:rPr lang="es-ES_tradnl" sz="1150" i="1" noProof="0" dirty="0"/>
              <a:t>Como asistentes sociales, nuestro papel es:</a:t>
            </a:r>
          </a:p>
          <a:p>
            <a:pPr lvl="1"/>
            <a:r>
              <a:rPr lang="es-ES_tradnl" sz="1150" i="1" noProof="0" dirty="0"/>
              <a:t>identificar quién o qué en el entorno del menor puede contribuir a garantizar su protección.</a:t>
            </a:r>
          </a:p>
          <a:p>
            <a:pPr lvl="1"/>
            <a:r>
              <a:rPr lang="es-ES_tradnl" sz="1150" i="1" noProof="0" dirty="0"/>
              <a:t>identificar quién o qué en el entorno del menor puede estar causando o podría causar daño al menor.</a:t>
            </a:r>
          </a:p>
          <a:p>
            <a:endParaRPr lang="es-ES_tradnl" sz="1150" noProof="0" dirty="0"/>
          </a:p>
          <a:p>
            <a:pPr marL="0" indent="0">
              <a:buNone/>
            </a:pPr>
            <a:r>
              <a:rPr lang="es-ES_tradnl" sz="1100" b="1" noProof="0" dirty="0"/>
              <a:t>ACTIVIDAD INDIVIDUAL</a:t>
            </a:r>
            <a:r>
              <a:rPr lang="es-ES_tradnl" sz="1150" b="1" noProof="0" dirty="0"/>
              <a:t> (25 minutos)</a:t>
            </a:r>
          </a:p>
          <a:p>
            <a:r>
              <a:rPr lang="es-ES_tradnl" sz="1150" noProof="0" dirty="0"/>
              <a:t>Guíe a los/as participantes a la </a:t>
            </a:r>
            <a:r>
              <a:rPr lang="es-ES_tradnl" sz="1150" b="1" noProof="0" dirty="0"/>
              <a:t>página 8 del Cuaderno de ejercicios: El enfoque </a:t>
            </a:r>
            <a:r>
              <a:rPr lang="es-ES_tradnl" sz="1150" b="1" noProof="0" dirty="0" err="1"/>
              <a:t>socioecológico</a:t>
            </a:r>
            <a:endParaRPr lang="es-ES_tradnl" sz="1150" b="1" noProof="0" dirty="0"/>
          </a:p>
          <a:p>
            <a:r>
              <a:rPr lang="es-ES_tradnl" sz="1150" i="1" noProof="0" dirty="0"/>
              <a:t>En el diagrama:</a:t>
            </a:r>
          </a:p>
          <a:p>
            <a:pPr lvl="1"/>
            <a:r>
              <a:rPr lang="es-ES_tradnl" sz="1150" i="1" noProof="0" dirty="0"/>
              <a:t>incluir personas, grupos, organizaciones, autoridades y normas que puedan ofrecer una protección a los/as menores</a:t>
            </a:r>
          </a:p>
          <a:p>
            <a:pPr lvl="1"/>
            <a:r>
              <a:rPr lang="es-ES_tradnl" sz="1150" i="1" noProof="0" dirty="0"/>
              <a:t>las normas socioculturales son reglas a las que un grupo o sociedad recurre para determinar qué comportamientos, expresiones y valores son apropiados e inapropiados.</a:t>
            </a:r>
          </a:p>
          <a:p>
            <a:r>
              <a:rPr lang="es-ES_tradnl" sz="1150" noProof="0" dirty="0"/>
              <a:t>Dé 5 minutos a los/as participantes para reflexionar. </a:t>
            </a:r>
          </a:p>
          <a:p>
            <a:r>
              <a:rPr lang="es-ES_tradnl" sz="1150" noProof="0" dirty="0"/>
              <a:t>Recorra la sala y compruebe que todos/as entiendan lo que deben hacer.</a:t>
            </a:r>
          </a:p>
          <a:p>
            <a:pPr marL="0" indent="0">
              <a:buNone/>
            </a:pPr>
            <a:endParaRPr lang="es-ES_tradnl" sz="1150" noProof="0" dirty="0"/>
          </a:p>
          <a:p>
            <a:pPr marL="0" indent="0">
              <a:buNone/>
            </a:pPr>
            <a:r>
              <a:rPr lang="es-ES_tradnl" sz="1100" b="1" noProof="0" dirty="0"/>
              <a:t>DEBATE GENERAL</a:t>
            </a:r>
            <a:endParaRPr lang="es-ES_tradnl" sz="1150" b="1" noProof="0" dirty="0"/>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150" noProof="0" dirty="0"/>
              <a:t>Dibuje el diagrama en la pizarra/rotafolio.</a:t>
            </a:r>
          </a:p>
          <a:p>
            <a:r>
              <a:rPr lang="es-ES_tradnl" sz="1150" noProof="0" dirty="0"/>
              <a:t>Invite a un/a voluntario/a a compartir sus respuestas para cada una de las estructuras que conforman el entorno ambiental.</a:t>
            </a:r>
          </a:p>
          <a:p>
            <a:r>
              <a:rPr lang="es-ES_tradnl" sz="1150" noProof="0" dirty="0"/>
              <a:t>Escriba sus respuestas a la derecha del diagrama en la estructura que corresponda. </a:t>
            </a:r>
          </a:p>
          <a:p>
            <a:r>
              <a:rPr lang="es-ES_tradnl" sz="1150" noProof="0" dirty="0"/>
              <a:t>Haga un repaso de las respuestas y complemente a partir de las respuestas que se ofrecen a continuación: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_tradnl" sz="1150" b="1"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sz="1100" b="1" noProof="0" dirty="0"/>
              <a:t>CONTINÚA EN LA SIGUIENTE DIAPOSITIVA</a:t>
            </a:r>
            <a:r>
              <a:rPr lang="es-ES_tradnl" sz="1150" b="1" noProof="0" dirty="0"/>
              <a:t> </a:t>
            </a:r>
            <a:r>
              <a:rPr lang="es-ES_tradnl" sz="1150" b="1" noProof="0" dirty="0">
                <a:sym typeface="Wingdings" panose="05000000000000000000" pitchFamily="2" charset="2"/>
              </a:rPr>
              <a:t></a:t>
            </a:r>
            <a:endParaRPr lang="es-ES_tradnl" sz="1150" b="1" noProof="0" dirty="0"/>
          </a:p>
        </p:txBody>
      </p:sp>
      <p:sp>
        <p:nvSpPr>
          <p:cNvPr id="6" name="Slide Image Placeholder 5">
            <a:extLst>
              <a:ext uri="{FF2B5EF4-FFF2-40B4-BE49-F238E27FC236}">
                <a16:creationId xmlns:a16="http://schemas.microsoft.com/office/drawing/2014/main" id="{A336EEF7-874D-209A-8D00-931E5B1A3CC8}"/>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36264F6-19EB-2E3F-237E-407BF84BC91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24</a:t>
            </a:fld>
            <a:endParaRPr lang="en-US" sz="1200" dirty="0">
              <a:latin typeface="+mn-lt"/>
            </a:endParaRPr>
          </a:p>
        </p:txBody>
      </p:sp>
    </p:spTree>
    <p:extLst>
      <p:ext uri="{BB962C8B-B14F-4D97-AF65-F5344CB8AC3E}">
        <p14:creationId xmlns:p14="http://schemas.microsoft.com/office/powerpoint/2010/main" val="1267053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4662" y="460375"/>
            <a:ext cx="6143625" cy="9211334"/>
          </a:xfrm>
        </p:spPr>
        <p:txBody>
          <a:bodyPr/>
          <a:lstStyle/>
          <a:p>
            <a:pPr marL="0" lvl="0" indent="0">
              <a:buNone/>
            </a:pPr>
            <a:r>
              <a:rPr lang="es-ES_tradnl" b="1" noProof="0" dirty="0"/>
              <a:t>POSIBLES RESPUESTAS</a:t>
            </a:r>
          </a:p>
          <a:p>
            <a:pPr lvl="0"/>
            <a:r>
              <a:rPr lang="es-ES_tradnl" b="1" noProof="0" dirty="0"/>
              <a:t>Familia: </a:t>
            </a:r>
            <a:r>
              <a:rPr lang="es-ES_tradnl" noProof="0" dirty="0"/>
              <a:t>padres y/o cuidadores, hermanos/as, tíos/as, primos/as, abuelos/as;</a:t>
            </a:r>
          </a:p>
          <a:p>
            <a:pPr lvl="0"/>
            <a:r>
              <a:rPr lang="es-ES_tradnl" b="1" noProof="0" dirty="0"/>
              <a:t>Comunidad: </a:t>
            </a:r>
            <a:r>
              <a:rPr lang="es-ES_tradnl" noProof="0" dirty="0"/>
              <a:t>vecinos/as, profesores/as, líderes comunitarios (mujeres u hombres);</a:t>
            </a:r>
          </a:p>
          <a:p>
            <a:pPr lvl="0"/>
            <a:r>
              <a:rPr lang="es-ES_tradnl" b="1" noProof="0" dirty="0"/>
              <a:t>Sociedad: </a:t>
            </a:r>
            <a:r>
              <a:rPr lang="es-ES_tradnl" noProof="0" dirty="0"/>
              <a:t>policía, autoridades locales, gobierno, grupos y organizaciones por los derechos de la mujer;</a:t>
            </a:r>
          </a:p>
          <a:p>
            <a:pPr lvl="0"/>
            <a:r>
              <a:rPr lang="es-ES_tradnl" b="1" noProof="0" dirty="0"/>
              <a:t>Normas socioculturales: </a:t>
            </a:r>
            <a:r>
              <a:rPr lang="es-ES_tradnl" noProof="0" dirty="0"/>
              <a:t>las mujeres no deben trabajar fuera de casa, hay que respetar a los mayores, las niñas deben vestirse de forma femenina, el mayor de los varones tiene la responsabilidad de cuidar de sus hermanos/as.</a:t>
            </a:r>
          </a:p>
          <a:p>
            <a:endParaRPr lang="es-ES_tradnl" noProof="0" dirty="0"/>
          </a:p>
        </p:txBody>
      </p:sp>
      <p:sp>
        <p:nvSpPr>
          <p:cNvPr id="4" name="Google Shape;725;p48:notes">
            <a:extLst>
              <a:ext uri="{FF2B5EF4-FFF2-40B4-BE49-F238E27FC236}">
                <a16:creationId xmlns:a16="http://schemas.microsoft.com/office/drawing/2014/main" id="{62E2A186-72D6-B6BB-0379-118E1187190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25</a:t>
            </a:fld>
            <a:endParaRPr lang="en-US" sz="1200" dirty="0">
              <a:latin typeface="+mn-lt"/>
            </a:endParaRPr>
          </a:p>
        </p:txBody>
      </p:sp>
    </p:spTree>
    <p:extLst>
      <p:ext uri="{BB962C8B-B14F-4D97-AF65-F5344CB8AC3E}">
        <p14:creationId xmlns:p14="http://schemas.microsoft.com/office/powerpoint/2010/main" val="3568292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dirty="0"/>
              <a:t>EXPLICAR</a:t>
            </a:r>
          </a:p>
          <a:p>
            <a:r>
              <a:rPr lang="es-ES_tradnl" dirty="0"/>
              <a:t>Presente la definición de </a:t>
            </a:r>
            <a:r>
              <a:rPr lang="es-ES_tradnl" b="1" dirty="0"/>
              <a:t>normas sociales </a:t>
            </a:r>
            <a:r>
              <a:rPr lang="es-ES_tradnl" dirty="0"/>
              <a:t>en la diapositiva. </a:t>
            </a:r>
          </a:p>
          <a:p>
            <a:pPr lvl="0"/>
            <a:r>
              <a:rPr lang="es-ES_tradnl" i="1" dirty="0"/>
              <a:t>Las normas sociales son aquellas a las que un grupo o sociedad recurre para determinar qué comportamientos, expresiones y valores son apropiados o inapropiados.</a:t>
            </a:r>
          </a:p>
          <a:p>
            <a:pPr lvl="0"/>
            <a:r>
              <a:rPr lang="es-ES_tradnl" i="1" dirty="0"/>
              <a:t>Estas normas o reglas tácitas fundamentan el </a:t>
            </a:r>
            <a:r>
              <a:rPr lang="es-ES_tradnl" i="1" noProof="0" dirty="0"/>
              <a:t>comportamiento </a:t>
            </a:r>
            <a:r>
              <a:rPr lang="es-ES_tradnl" i="1" dirty="0"/>
              <a:t>de las personas, grupos y comunidades.</a:t>
            </a:r>
          </a:p>
          <a:p>
            <a:pPr lvl="0"/>
            <a:r>
              <a:rPr lang="es-ES_tradnl" i="1" dirty="0"/>
              <a:t>Es importante analizar las normas socioculturales porque:</a:t>
            </a:r>
          </a:p>
          <a:p>
            <a:pPr lvl="1"/>
            <a:r>
              <a:rPr lang="es-ES_tradnl" i="1" dirty="0"/>
              <a:t>pueden ofrecer factores de protección a los/as menores;</a:t>
            </a:r>
          </a:p>
          <a:p>
            <a:pPr lvl="1"/>
            <a:r>
              <a:rPr lang="es-ES_tradnl" i="1" dirty="0"/>
              <a:t>también pueden propiciar ( = permitir, hacer posible) la violencia o el maltrato infantil (p. ej. normas sociales perjudiciales o negativas).</a:t>
            </a:r>
          </a:p>
        </p:txBody>
      </p:sp>
      <p:sp>
        <p:nvSpPr>
          <p:cNvPr id="6" name="Slide Image Placeholder 5">
            <a:extLst>
              <a:ext uri="{FF2B5EF4-FFF2-40B4-BE49-F238E27FC236}">
                <a16:creationId xmlns:a16="http://schemas.microsoft.com/office/drawing/2014/main" id="{1F315029-69A9-FE8C-B9FE-16624DABC7D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67EEF6C-BF17-17A5-FA20-0D72967B0F6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26</a:t>
            </a:fld>
            <a:endParaRPr lang="en-US" sz="1200" dirty="0">
              <a:latin typeface="+mn-lt"/>
            </a:endParaRPr>
          </a:p>
        </p:txBody>
      </p:sp>
    </p:spTree>
    <p:extLst>
      <p:ext uri="{BB962C8B-B14F-4D97-AF65-F5344CB8AC3E}">
        <p14:creationId xmlns:p14="http://schemas.microsoft.com/office/powerpoint/2010/main" val="711345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ADAPTAR AL CONTEXTO</a:t>
            </a:r>
          </a:p>
          <a:p>
            <a:pPr marL="182563" indent="-182563"/>
            <a:r>
              <a:rPr lang="es-ES_tradnl" noProof="0" dirty="0"/>
              <a:t>Si imparte esta formación en un contexto en el que la homosexualidad o las identidades de género diversas son consideras ilegales o tabú, es importante:</a:t>
            </a:r>
          </a:p>
          <a:p>
            <a:pPr marL="627063" lvl="1" indent="-182563"/>
            <a:r>
              <a:rPr lang="es-ES_tradnl" noProof="0" dirty="0"/>
              <a:t>evaluar hasta qué punto puede ser seguro hablar de estos temas; </a:t>
            </a:r>
          </a:p>
          <a:p>
            <a:pPr marL="627063" lvl="1" indent="-182563"/>
            <a:r>
              <a:rPr lang="es-ES_tradnl" noProof="0" dirty="0"/>
              <a:t>adaptar el contenido según sea necesario.</a:t>
            </a:r>
            <a:endParaRPr lang="es-ES_tradnl" b="1"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noProof="0" dirty="0"/>
              <a:t>______________________________________________________________________________</a:t>
            </a:r>
            <a:endParaRPr lang="es-ES_tradnl" b="0" noProof="0" dirty="0"/>
          </a:p>
          <a:p>
            <a:pPr marL="0" indent="0">
              <a:buNone/>
            </a:pPr>
            <a:endParaRPr lang="es-ES_tradnl" b="1" noProof="0" dirty="0"/>
          </a:p>
          <a:p>
            <a:pPr marL="0" indent="0">
              <a:buNone/>
            </a:pPr>
            <a:r>
              <a:rPr lang="es-ES_tradnl" b="1" noProof="0" dirty="0"/>
              <a:t>EXPLICAR</a:t>
            </a:r>
          </a:p>
          <a:p>
            <a:r>
              <a:rPr lang="es-ES_tradnl" i="0" noProof="0" dirty="0"/>
              <a:t>Presente el contenido de la diapositiva.</a:t>
            </a:r>
          </a:p>
          <a:p>
            <a:r>
              <a:rPr lang="es-ES_tradnl" i="1" noProof="0" dirty="0"/>
              <a:t>Estas son normas sociales perjudiciales/negativas.</a:t>
            </a:r>
          </a:p>
          <a:p>
            <a:r>
              <a:rPr lang="es-ES_tradnl" i="1" noProof="0" dirty="0"/>
              <a:t>¿Todos/as comprenden lo que significa cada término?</a:t>
            </a:r>
          </a:p>
          <a:p>
            <a:r>
              <a:rPr lang="es-ES_tradnl" noProof="0" dirty="0"/>
              <a:t>Explique los términos si es necesario:</a:t>
            </a:r>
          </a:p>
          <a:p>
            <a:pPr lvl="1"/>
            <a:r>
              <a:rPr lang="es-ES_tradnl" b="1" noProof="0" dirty="0"/>
              <a:t>Sexismo:</a:t>
            </a:r>
            <a:r>
              <a:rPr lang="es-ES_tradnl" noProof="0" dirty="0"/>
              <a:t> prejuicios o discriminación en función del sexo o del género (p. ej., actitudes y posturas negativas sobre las mujeres y las niñas).</a:t>
            </a:r>
          </a:p>
          <a:p>
            <a:pPr lvl="1"/>
            <a:r>
              <a:rPr lang="es-ES_tradnl" b="1" noProof="0" dirty="0"/>
              <a:t>Discriminación en función de la edad: </a:t>
            </a:r>
            <a:r>
              <a:rPr lang="es-ES_tradnl" b="0" noProof="0" dirty="0"/>
              <a:t>p</a:t>
            </a:r>
            <a:r>
              <a:rPr lang="es-ES_tradnl" noProof="0" dirty="0"/>
              <a:t>rejuicios o discriminación en función en la edad (p. ej., opiniones negativas sobre los niños y niñas y los/as jóvenes).</a:t>
            </a:r>
          </a:p>
          <a:p>
            <a:pPr lvl="1"/>
            <a:r>
              <a:rPr lang="es-ES_tradnl" b="1" noProof="0" dirty="0"/>
              <a:t>Racismo: </a:t>
            </a:r>
            <a:r>
              <a:rPr lang="es-ES_tradnl" b="0" noProof="0" dirty="0"/>
              <a:t>p</a:t>
            </a:r>
            <a:r>
              <a:rPr lang="es-ES_tradnl" noProof="0" dirty="0"/>
              <a:t>rejuicios o discriminación en función de la raza y/o la etnia.</a:t>
            </a:r>
          </a:p>
          <a:p>
            <a:pPr lvl="1"/>
            <a:r>
              <a:rPr lang="es-ES_tradnl" b="1" noProof="0" dirty="0"/>
              <a:t>Discriminación en función de las capacidades: </a:t>
            </a:r>
            <a:r>
              <a:rPr lang="es-ES_tradnl" b="0" noProof="0" dirty="0"/>
              <a:t>p</a:t>
            </a:r>
            <a:r>
              <a:rPr lang="es-ES_tradnl" noProof="0" dirty="0"/>
              <a:t>rejuicios o discriminación en función de la capacidad de una persona (p. ej., opiniones negativas sobre las personas con discapacidades).</a:t>
            </a:r>
          </a:p>
          <a:p>
            <a:pPr lvl="1"/>
            <a:r>
              <a:rPr lang="es-ES_tradnl" b="1" noProof="0" dirty="0"/>
              <a:t>Homofobia: </a:t>
            </a:r>
            <a:r>
              <a:rPr lang="es-ES_tradnl" b="0" noProof="0" dirty="0"/>
              <a:t>p</a:t>
            </a:r>
            <a:r>
              <a:rPr lang="es-ES_tradnl" noProof="0" dirty="0"/>
              <a:t>rejuicios o discriminación en función de la orientación sexual de una persona (p. ej., opiniones negativas sobre las personas pertenecientes a la comunidad LGBTQI+).</a:t>
            </a:r>
          </a:p>
          <a:p>
            <a:pPr lvl="1"/>
            <a:r>
              <a:rPr lang="es-ES_tradnl" b="1" noProof="0" dirty="0"/>
              <a:t>Clasismo: </a:t>
            </a:r>
            <a:r>
              <a:rPr lang="es-ES_tradnl" b="0" noProof="0" dirty="0"/>
              <a:t>p</a:t>
            </a:r>
            <a:r>
              <a:rPr lang="es-ES_tradnl" noProof="0" dirty="0"/>
              <a:t>rejuicios o discriminación en función de la clase social (p. ej., discriminación hacia  personas que viven en la pobreza, la clase trabajadora, la clase media o la clase alta).</a:t>
            </a:r>
          </a:p>
          <a:p>
            <a:pPr marL="457200" lvl="1" indent="0">
              <a:buNone/>
            </a:pPr>
            <a:endParaRPr lang="es-ES_tradnl" noProof="0" dirty="0"/>
          </a:p>
          <a:p>
            <a:pPr marL="0" indent="0">
              <a:buNone/>
            </a:pPr>
            <a:r>
              <a:rPr lang="es-ES_tradnl" b="1" noProof="0" dirty="0"/>
              <a:t> CONTINÚA EN LA SIGUIENTE DIAPOSITIVA </a:t>
            </a:r>
            <a:r>
              <a:rPr lang="es-ES_tradnl" b="1" noProof="0" dirty="0">
                <a:sym typeface="Wingdings" panose="05000000000000000000" pitchFamily="2" charset="2"/>
              </a:rPr>
              <a:t></a:t>
            </a:r>
            <a:endParaRPr lang="es-ES_tradnl" b="1" noProof="0" dirty="0"/>
          </a:p>
        </p:txBody>
      </p:sp>
      <p:sp>
        <p:nvSpPr>
          <p:cNvPr id="8" name="Slide Image Placeholder 7">
            <a:extLst>
              <a:ext uri="{FF2B5EF4-FFF2-40B4-BE49-F238E27FC236}">
                <a16:creationId xmlns:a16="http://schemas.microsoft.com/office/drawing/2014/main" id="{C7F44323-A540-59FE-1C13-D734B850E845}"/>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8A9F454-0171-687B-7AED-2D0986BD42F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27</a:t>
            </a:fld>
            <a:endParaRPr lang="en-US" sz="1200" dirty="0">
              <a:latin typeface="+mn-lt"/>
            </a:endParaRPr>
          </a:p>
        </p:txBody>
      </p:sp>
    </p:spTree>
    <p:extLst>
      <p:ext uri="{BB962C8B-B14F-4D97-AF65-F5344CB8AC3E}">
        <p14:creationId xmlns:p14="http://schemas.microsoft.com/office/powerpoint/2010/main" val="1828311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4662" y="460375"/>
            <a:ext cx="6143625" cy="9211334"/>
          </a:xfrm>
        </p:spPr>
        <p:txBody>
          <a:bodyPr/>
          <a:lstStyle/>
          <a:p>
            <a:pPr marL="0" indent="0">
              <a:buNone/>
            </a:pPr>
            <a:r>
              <a:rPr lang="es-ES_tradnl" b="1" noProof="0" dirty="0"/>
              <a:t>DEBATE GENERAL (5 minutos)</a:t>
            </a:r>
          </a:p>
          <a:p>
            <a:r>
              <a:rPr lang="es-ES_tradnl" i="1" noProof="0" dirty="0"/>
              <a:t>¿Podemos dar ejemplos de cada norma social prejudicial o negativa?</a:t>
            </a:r>
          </a:p>
          <a:p>
            <a:pPr lvl="1"/>
            <a:r>
              <a:rPr lang="es-ES_tradnl" i="1" noProof="0" dirty="0"/>
              <a:t>Tengan en cuenta que deben reflejar la situación de los/as menores en el contexto.</a:t>
            </a:r>
          </a:p>
          <a:p>
            <a:r>
              <a:rPr lang="es-ES_tradnl" noProof="0" dirty="0"/>
              <a:t>Invite a los/as participantes a compartir sus respuestas.</a:t>
            </a:r>
          </a:p>
          <a:p>
            <a:r>
              <a:rPr lang="es-ES_tradnl" noProof="0" dirty="0"/>
              <a:t>Haga un repaso de las respuestas que compartan y complemente a partir de los siguientes ejemplos:</a:t>
            </a:r>
          </a:p>
          <a:p>
            <a:pPr lvl="1"/>
            <a:r>
              <a:rPr lang="es-ES_tradnl" b="1" noProof="0" dirty="0"/>
              <a:t>Sexismo: </a:t>
            </a:r>
            <a:r>
              <a:rPr lang="es-ES_tradnl" b="0" noProof="0" dirty="0"/>
              <a:t>en vez de continuar su educación secundaria, las</a:t>
            </a:r>
            <a:r>
              <a:rPr lang="es-ES_tradnl" noProof="0" dirty="0"/>
              <a:t> niñas deben permanecer en casa y ocuparse de las tareas domésticas.</a:t>
            </a:r>
          </a:p>
          <a:p>
            <a:pPr lvl="1"/>
            <a:r>
              <a:rPr lang="es-ES_tradnl" b="1" noProof="0" dirty="0"/>
              <a:t>Discriminación en función de la edad: </a:t>
            </a:r>
            <a:r>
              <a:rPr lang="es-ES_tradnl" b="0" noProof="0" dirty="0"/>
              <a:t>los</a:t>
            </a:r>
            <a:r>
              <a:rPr lang="es-ES_tradnl" noProof="0" dirty="0"/>
              <a:t>/as menores deben permanecer callados/as y no deben compartir su opinión.</a:t>
            </a:r>
          </a:p>
          <a:p>
            <a:pPr lvl="1"/>
            <a:r>
              <a:rPr lang="es-ES_tradnl" b="1" noProof="0" dirty="0"/>
              <a:t>Racismo:</a:t>
            </a:r>
            <a:r>
              <a:rPr lang="es-ES_tradnl" b="0" noProof="0" dirty="0"/>
              <a:t> los </a:t>
            </a:r>
            <a:r>
              <a:rPr lang="es-ES_tradnl" noProof="0" dirty="0"/>
              <a:t>niños y las niñas pertenecientes a grupos minoritario no deben jugar con los niños y las niñas de la comunidad de acogida.</a:t>
            </a:r>
          </a:p>
          <a:p>
            <a:pPr lvl="1"/>
            <a:r>
              <a:rPr lang="es-ES_tradnl" b="1" noProof="0" dirty="0"/>
              <a:t>Discriminación en función de las capacidades: </a:t>
            </a:r>
            <a:r>
              <a:rPr lang="es-ES_tradnl" b="0" noProof="0" dirty="0"/>
              <a:t>l</a:t>
            </a:r>
            <a:r>
              <a:rPr lang="es-ES_tradnl" noProof="0" dirty="0"/>
              <a:t>os niños y niñas con discapacidades no deben ser vistos/as y por lo tanto, deben quedarse en casa.</a:t>
            </a:r>
          </a:p>
          <a:p>
            <a:pPr lvl="1"/>
            <a:r>
              <a:rPr lang="es-ES_tradnl" b="1" noProof="0" dirty="0"/>
              <a:t>Homofobia: </a:t>
            </a:r>
            <a:r>
              <a:rPr lang="es-ES_tradnl" b="0" noProof="0" dirty="0"/>
              <a:t>los/as menores</a:t>
            </a:r>
            <a:r>
              <a:rPr lang="es-ES_tradnl" b="1" noProof="0" dirty="0"/>
              <a:t> </a:t>
            </a:r>
            <a:r>
              <a:rPr lang="es-ES_tradnl" noProof="0" dirty="0"/>
              <a:t>que dicen que son </a:t>
            </a:r>
            <a:r>
              <a:rPr lang="es-ES_tradnl" noProof="0" dirty="0" err="1"/>
              <a:t>gays</a:t>
            </a:r>
            <a:r>
              <a:rPr lang="es-ES_tradnl" noProof="0" dirty="0"/>
              <a:t>/homosexuales son malos/as o tienen una enfermedad mental.</a:t>
            </a:r>
          </a:p>
          <a:p>
            <a:pPr lvl="1"/>
            <a:r>
              <a:rPr lang="es-ES_tradnl" b="1" noProof="0" dirty="0"/>
              <a:t>Clasismo: </a:t>
            </a:r>
            <a:r>
              <a:rPr lang="es-ES_tradnl" b="0" noProof="0" dirty="0"/>
              <a:t>los</a:t>
            </a:r>
            <a:r>
              <a:rPr lang="es-ES_tradnl" noProof="0" dirty="0"/>
              <a:t> niños y las niñas pobres deben quedarse en su barrio y no deben jugar en el barrio más rico </a:t>
            </a:r>
          </a:p>
          <a:p>
            <a:r>
              <a:rPr lang="es-ES_tradnl" i="1" noProof="0" dirty="0"/>
              <a:t>Los/as menores que no pueden o no se conforman a las normas sociales corren el riesgo de sufrir violencia o abusos.</a:t>
            </a:r>
          </a:p>
          <a:p>
            <a:r>
              <a:rPr lang="es-ES_tradnl" noProof="0" dirty="0"/>
              <a:t>Explíqueles que es importante que los/as asistentes de protección infantil sean conscientes de las normas sociales y que defiendan/promuevan normas sociales positivas (p. ej., cuidar y educar a niños y niñas). Asimismo, deben esforzarse por prevenir y abordar las normas sociales que sean perjudiciales/negativas (p. ej., maltratar a las niñas, maltratar a niños o niñas con discapacidades, etc.).</a:t>
            </a:r>
          </a:p>
          <a:p>
            <a:endParaRPr lang="es-ES_tradnl" noProof="0" dirty="0"/>
          </a:p>
        </p:txBody>
      </p:sp>
      <p:sp>
        <p:nvSpPr>
          <p:cNvPr id="4" name="Google Shape;725;p48:notes">
            <a:extLst>
              <a:ext uri="{FF2B5EF4-FFF2-40B4-BE49-F238E27FC236}">
                <a16:creationId xmlns:a16="http://schemas.microsoft.com/office/drawing/2014/main" id="{EA630BFE-0E56-0531-B195-A64AA3826C7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28</a:t>
            </a:fld>
            <a:endParaRPr lang="en-US" sz="1200" dirty="0">
              <a:latin typeface="+mn-lt"/>
            </a:endParaRPr>
          </a:p>
        </p:txBody>
      </p:sp>
    </p:spTree>
    <p:extLst>
      <p:ext uri="{BB962C8B-B14F-4D97-AF65-F5344CB8AC3E}">
        <p14:creationId xmlns:p14="http://schemas.microsoft.com/office/powerpoint/2010/main" val="1640926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INTRODUCCIÓN</a:t>
            </a:r>
          </a:p>
          <a:p>
            <a:r>
              <a:rPr lang="es-ES_tradnl" i="1" noProof="0" dirty="0"/>
              <a:t>Los/as asistentes sociales están sujetos a las normas y perspectivas de cada comunidad:</a:t>
            </a:r>
          </a:p>
          <a:p>
            <a:pPr lvl="1"/>
            <a:r>
              <a:rPr lang="es-ES_tradnl" i="1" noProof="0" dirty="0"/>
              <a:t>es importante comprender cómo percibe la comunidad a los niños y niñas, ya que esto tendrá una influencia en la forma en que la comunidad o sus miembros definan o perciban el maltrato infantil.</a:t>
            </a:r>
          </a:p>
          <a:p>
            <a:pPr lvl="1"/>
            <a:r>
              <a:rPr lang="es-ES_tradnl" i="1" noProof="0" dirty="0"/>
              <a:t>las perspectivas o creencias en torno a la infancia pueden variar de una comunidad a otra y de una familia a otra. </a:t>
            </a:r>
          </a:p>
          <a:p>
            <a:r>
              <a:rPr lang="es-ES_tradnl" i="1" noProof="0" dirty="0"/>
              <a:t>Si los/as participantes no están muy familiarizados con las opiniones que la comunidad tiene sobre los niños/niñas (p. ej., porque aún no han empezado a trabajar en la comunidad):</a:t>
            </a:r>
          </a:p>
          <a:p>
            <a:pPr lvl="1"/>
            <a:r>
              <a:rPr lang="es-ES_tradnl" i="1" noProof="0" dirty="0"/>
              <a:t>es importante no hacer suposiciones sobre la comunidad ni dejar que las opiniones personales influencien nuestra labor.</a:t>
            </a:r>
          </a:p>
          <a:p>
            <a:pPr marL="0" indent="0">
              <a:buNone/>
            </a:pPr>
            <a:endParaRPr lang="es-ES_tradnl" noProof="0" dirty="0"/>
          </a:p>
          <a:p>
            <a:pPr marL="0" indent="0">
              <a:buNone/>
            </a:pPr>
            <a:r>
              <a:rPr lang="es-ES_tradnl" b="1" noProof="0" dirty="0"/>
              <a:t>ACTIVIDAD EN GRUPO (10 minutos)</a:t>
            </a:r>
          </a:p>
          <a:p>
            <a:r>
              <a:rPr lang="es-ES_tradnl" noProof="0" dirty="0"/>
              <a:t>Divida a los participantes en 3 grupos. </a:t>
            </a:r>
          </a:p>
          <a:p>
            <a:r>
              <a:rPr lang="es-ES_tradnl" noProof="0" dirty="0"/>
              <a:t>Asigne a cada grupo una de las preguntas de la diapositiva.</a:t>
            </a:r>
          </a:p>
          <a:p>
            <a:r>
              <a:rPr lang="es-ES_tradnl" i="1" noProof="0" dirty="0"/>
              <a:t>En grupos:</a:t>
            </a:r>
          </a:p>
          <a:p>
            <a:pPr lvl="1"/>
            <a:r>
              <a:rPr lang="es-ES_tradnl" i="1" noProof="0" dirty="0"/>
              <a:t>Pensar en las posibles respuestas a la pregunta </a:t>
            </a:r>
          </a:p>
          <a:p>
            <a:pPr lvl="1"/>
            <a:r>
              <a:rPr lang="es-ES_tradnl" i="1" noProof="0" dirty="0"/>
              <a:t>Escribir su respuesta con un marcador en una hoja.</a:t>
            </a:r>
          </a:p>
          <a:p>
            <a:r>
              <a:rPr lang="es-ES_tradnl" noProof="0" dirty="0"/>
              <a:t>Dé 10 minutos a los grupos para que conversen, se pongan de acuerdo sobre la respuesta y la escriban. </a:t>
            </a:r>
          </a:p>
          <a:p>
            <a:pPr lvl="0"/>
            <a:r>
              <a:rPr lang="es-ES_tradnl" noProof="0" dirty="0"/>
              <a:t>Mientras los grupos trabajan, obsérvelos. Haga las siguientes preguntas: </a:t>
            </a:r>
          </a:p>
          <a:p>
            <a:pPr marL="627063" marR="0" lvl="1"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dirty="0">
                <a:solidFill>
                  <a:srgbClr val="000000"/>
                </a:solidFill>
                <a:effectLst/>
                <a:latin typeface="Arial" panose="020B0604020202020204" pitchFamily="34" charset="0"/>
                <a:ea typeface="Helvetica Neue"/>
                <a:cs typeface="Arial" panose="020B0604020202020204" pitchFamily="34" charset="0"/>
              </a:rPr>
              <a:t>¿</a:t>
            </a:r>
            <a:r>
              <a:rPr lang="es-ES_tradnl" sz="1200" i="1" dirty="0">
                <a:solidFill>
                  <a:srgbClr val="000000"/>
                </a:solidFill>
                <a:effectLst/>
                <a:latin typeface="Arial" panose="020B0604020202020204" pitchFamily="34" charset="0"/>
                <a:ea typeface="Helvetica Neue"/>
                <a:cs typeface="Arial" panose="020B0604020202020204" pitchFamily="34" charset="0"/>
              </a:rPr>
              <a:t>Cómo se percibe y se trata a los/as menores en la comunidad en función de su edad?</a:t>
            </a:r>
            <a:endParaRPr lang="es-ES_tradnl" i="1" noProof="0" dirty="0"/>
          </a:p>
          <a:p>
            <a:pPr lvl="2"/>
            <a:r>
              <a:rPr lang="es-ES_tradnl" i="1" dirty="0"/>
              <a:t>¿Se anima a niños y niñas de distintas edades a jugar? </a:t>
            </a:r>
          </a:p>
          <a:p>
            <a:pPr lvl="2"/>
            <a:r>
              <a:rPr lang="es-ES_tradnl" i="1" dirty="0"/>
              <a:t>¿Se espera que se encarguen de tareas o que trabajen</a:t>
            </a:r>
            <a:r>
              <a:rPr lang="es-ES_tradnl" i="1" noProof="0" dirty="0"/>
              <a:t>? </a:t>
            </a:r>
          </a:p>
          <a:p>
            <a:pPr lvl="2"/>
            <a:r>
              <a:rPr lang="es-ES_tradnl" i="1" noProof="0" dirty="0"/>
              <a:t>Esas tareas o responsabilidades, ¿son distintas en función del sexo? </a:t>
            </a:r>
          </a:p>
          <a:p>
            <a:pPr lvl="2"/>
            <a:r>
              <a:rPr lang="es-ES_tradnl" i="1" noProof="0" dirty="0"/>
              <a:t>¿Se valora la opinión de los/as menores? ¿Se les respeta? ¿Varía esto en función de su sexo?</a:t>
            </a:r>
          </a:p>
          <a:p>
            <a:pPr lvl="2"/>
            <a:r>
              <a:rPr lang="es-ES_tradnl" i="1" noProof="0" dirty="0"/>
              <a:t>¿Se da prioridad a la educación de los menores?</a:t>
            </a:r>
          </a:p>
          <a:p>
            <a:pPr lvl="2"/>
            <a:endParaRPr lang="es-ES_tradnl" i="1" noProof="0" dirty="0"/>
          </a:p>
          <a:p>
            <a:pPr marL="0" indent="0">
              <a:buNone/>
            </a:pPr>
            <a:r>
              <a:rPr lang="es-ES_tradnl" b="1" noProof="0" dirty="0"/>
              <a:t>CONTINÚA EN LA SIGUIENTE DIAPOSITIVA </a:t>
            </a:r>
            <a:r>
              <a:rPr lang="es-ES_tradnl" b="1" noProof="0" dirty="0">
                <a:sym typeface="Wingdings" panose="05000000000000000000" pitchFamily="2" charset="2"/>
              </a:rPr>
              <a:t></a:t>
            </a:r>
            <a:endParaRPr lang="es-ES_tradnl" b="1" noProof="0" dirty="0"/>
          </a:p>
        </p:txBody>
      </p:sp>
      <p:sp>
        <p:nvSpPr>
          <p:cNvPr id="6" name="Slide Image Placeholder 5">
            <a:extLst>
              <a:ext uri="{FF2B5EF4-FFF2-40B4-BE49-F238E27FC236}">
                <a16:creationId xmlns:a16="http://schemas.microsoft.com/office/drawing/2014/main" id="{1EEF81F4-26C3-7030-06CD-846441BF8269}"/>
              </a:ext>
            </a:extLst>
          </p:cNvPr>
          <p:cNvSpPr>
            <a:spLocks noGrp="1" noRot="1" noChangeAspect="1"/>
          </p:cNvSpPr>
          <p:nvPr>
            <p:ph type="sldImg"/>
          </p:nvPr>
        </p:nvSpPr>
        <p:spPr>
          <a:xfrm>
            <a:off x="477838" y="452438"/>
            <a:ext cx="6143625" cy="3455987"/>
          </a:xfrm>
        </p:spPr>
      </p:sp>
      <p:sp>
        <p:nvSpPr>
          <p:cNvPr id="2" name="Google Shape;725;p48:notes">
            <a:extLst>
              <a:ext uri="{FF2B5EF4-FFF2-40B4-BE49-F238E27FC236}">
                <a16:creationId xmlns:a16="http://schemas.microsoft.com/office/drawing/2014/main" id="{2B300A48-A6F9-786A-527D-0A9F8FFE8D0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29</a:t>
            </a:fld>
            <a:endParaRPr lang="en-US" sz="1200" dirty="0">
              <a:latin typeface="+mn-lt"/>
            </a:endParaRPr>
          </a:p>
        </p:txBody>
      </p:sp>
    </p:spTree>
    <p:extLst>
      <p:ext uri="{BB962C8B-B14F-4D97-AF65-F5344CB8AC3E}">
        <p14:creationId xmlns:p14="http://schemas.microsoft.com/office/powerpoint/2010/main" val="3905016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EXPLICAR</a:t>
            </a:r>
          </a:p>
          <a:p>
            <a:r>
              <a:rPr lang="es-ES_tradnl" i="1" noProof="0" dirty="0"/>
              <a:t>Normas mínimas de protección de la infancia en las acciones humanitarias:</a:t>
            </a:r>
          </a:p>
          <a:p>
            <a:pPr lvl="1"/>
            <a:r>
              <a:rPr lang="es-ES_tradnl" i="1" noProof="0" dirty="0"/>
              <a:t>el objetivo es garantizar que las medidas se fundamenten en los derechos, se argumenten con datos y sus resultados se puedan medir.</a:t>
            </a:r>
          </a:p>
          <a:p>
            <a:pPr lvl="1"/>
            <a:r>
              <a:rPr lang="es-ES_tradnl" i="1" noProof="0" dirty="0"/>
              <a:t>los/as agentes de protección de la infancia y otros organismos que trabajan en el ámbito humanitario deben cumplir los requisitos incluidos en estas Normas mínimas de protección de la infancia. </a:t>
            </a:r>
          </a:p>
          <a:p>
            <a:pPr lvl="1"/>
            <a:r>
              <a:rPr lang="es-ES_tradnl" i="1" noProof="0" dirty="0"/>
              <a:t>Fuente: Alianza para la Protección de la Infancia en la Acción Humanitaria, Normas mínimas para la protección de la infancia en la acción humanitaria, edición de 2019, 2019.</a:t>
            </a:r>
          </a:p>
          <a:p>
            <a:r>
              <a:rPr lang="es-ES_tradnl" i="1" noProof="0" dirty="0"/>
              <a:t>Directrices para la gestión de casos de protección de menores: </a:t>
            </a:r>
          </a:p>
          <a:p>
            <a:pPr lvl="1"/>
            <a:r>
              <a:rPr lang="es-ES_tradnl" i="1" noProof="0" dirty="0"/>
              <a:t>fueron desarrolladas a nivel interinstitucional (2014) para complementar el estándar común sobre gestión de casos de protección de la infancia.</a:t>
            </a:r>
          </a:p>
          <a:p>
            <a:pPr lvl="1"/>
            <a:r>
              <a:rPr lang="es-ES_tradnl" i="1" noProof="0" dirty="0"/>
              <a:t>estas directrices ofrecen un marco común y una instrucciones detalladas sobre cómo llevar a cabo la gestión de casos. </a:t>
            </a:r>
          </a:p>
          <a:p>
            <a:pPr lvl="1"/>
            <a:r>
              <a:rPr lang="es-ES_tradnl" i="1" noProof="0" dirty="0"/>
              <a:t>los organismos que gestionan casos en la acción humanitaria deben cumplir estas directrices. </a:t>
            </a:r>
          </a:p>
          <a:p>
            <a:pPr lvl="1"/>
            <a:r>
              <a:rPr lang="es-ES_tradnl" i="1" noProof="0" dirty="0"/>
              <a:t>Fuente: Alianza para la Protección de la Infancia en la Acción Humanitaria, </a:t>
            </a:r>
            <a:r>
              <a:rPr lang="es-ES_tradnl" i="1" noProof="0" dirty="0" err="1"/>
              <a:t>Interagency</a:t>
            </a:r>
            <a:r>
              <a:rPr lang="es-ES_tradnl" i="1" noProof="0" dirty="0"/>
              <a:t> </a:t>
            </a:r>
            <a:r>
              <a:rPr lang="es-ES_tradnl" i="1" noProof="0" dirty="0" err="1"/>
              <a:t>Guidelines</a:t>
            </a:r>
            <a:r>
              <a:rPr lang="es-ES_tradnl" i="1" noProof="0" dirty="0"/>
              <a:t> </a:t>
            </a:r>
            <a:r>
              <a:rPr lang="es-ES_tradnl" i="1" noProof="0" dirty="0" err="1"/>
              <a:t>for</a:t>
            </a:r>
            <a:r>
              <a:rPr lang="es-ES_tradnl" i="1" noProof="0" dirty="0"/>
              <a:t> Case Management &amp; Child </a:t>
            </a:r>
            <a:r>
              <a:rPr lang="es-ES_tradnl" i="1" noProof="0" dirty="0" err="1"/>
              <a:t>Protection</a:t>
            </a:r>
            <a:r>
              <a:rPr lang="es-ES_tradnl" i="1" noProof="0" dirty="0"/>
              <a:t>, 2014 </a:t>
            </a:r>
            <a:r>
              <a:rPr lang="es-ES_tradnl" i="1" noProof="0" dirty="0" err="1"/>
              <a:t>Edition</a:t>
            </a:r>
            <a:r>
              <a:rPr lang="es-ES_tradnl" i="1" noProof="0" dirty="0"/>
              <a:t>, 2014.</a:t>
            </a:r>
          </a:p>
          <a:p>
            <a:r>
              <a:rPr lang="es-ES_tradnl" i="1" noProof="0" dirty="0"/>
              <a:t>El objetivo de esta formación es desarrollar nuestros conocimientos y capacidades para proveer servicios de gestión de casos de acuerdo con estas directrices y estándares interinstitucionales.</a:t>
            </a:r>
          </a:p>
        </p:txBody>
      </p:sp>
      <p:sp>
        <p:nvSpPr>
          <p:cNvPr id="6" name="Slide Image Placeholder 5">
            <a:extLst>
              <a:ext uri="{FF2B5EF4-FFF2-40B4-BE49-F238E27FC236}">
                <a16:creationId xmlns:a16="http://schemas.microsoft.com/office/drawing/2014/main" id="{D6D27918-1AF7-9B1A-4C67-D8B305DA30EB}"/>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09F54AE-6B06-F34B-8848-9071DFCDB4A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a:t>
            </a:fld>
            <a:endParaRPr lang="en-US" sz="1200" dirty="0">
              <a:latin typeface="+mn-lt"/>
            </a:endParaRPr>
          </a:p>
        </p:txBody>
      </p:sp>
    </p:spTree>
    <p:extLst>
      <p:ext uri="{BB962C8B-B14F-4D97-AF65-F5344CB8AC3E}">
        <p14:creationId xmlns:p14="http://schemas.microsoft.com/office/powerpoint/2010/main" val="2715013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4662" y="460375"/>
            <a:ext cx="6143625" cy="9211334"/>
          </a:xfrm>
        </p:spPr>
        <p:txBody>
          <a:bodyPr/>
          <a:lstStyle/>
          <a:p>
            <a:pPr marL="627063" marR="0" lvl="1"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1" noProof="0" dirty="0"/>
              <a:t>¿</a:t>
            </a:r>
            <a:r>
              <a:rPr lang="es-ES_tradnl" sz="1200" i="1" noProof="0" dirty="0">
                <a:solidFill>
                  <a:srgbClr val="000000"/>
                </a:solidFill>
                <a:effectLst/>
                <a:latin typeface="Arial" panose="020B0604020202020204" pitchFamily="34" charset="0"/>
                <a:ea typeface="Helvetica Neue"/>
                <a:cs typeface="Arial" panose="020B0604020202020204" pitchFamily="34" charset="0"/>
              </a:rPr>
              <a:t>Cuándo se considera que los niños y niñas de la comunidad se convierten en adultos? </a:t>
            </a:r>
            <a:endParaRPr lang="es-ES_tradnl" i="1" noProof="0" dirty="0"/>
          </a:p>
          <a:p>
            <a:pPr lvl="1"/>
            <a:r>
              <a:rPr lang="es-ES_tradnl" i="1" noProof="0" dirty="0"/>
              <a:t>¿En qué situaciones se atribuyen a los niños las mismas responsabilidades que a los adultos? </a:t>
            </a:r>
          </a:p>
          <a:p>
            <a:pPr lvl="1"/>
            <a:r>
              <a:rPr lang="es-ES_tradnl" i="1" noProof="0" dirty="0"/>
              <a:t>¿Quién asume qué responsabilidades? ¿Tienen las niñas y los niños responsabilidades distintas? Esas responsabilidades, ¿se asignan a niños y niñas en función de la edad?</a:t>
            </a:r>
          </a:p>
          <a:p>
            <a:pPr lvl="1"/>
            <a:r>
              <a:rPr lang="es-ES_tradnl" i="1" noProof="0" dirty="0"/>
              <a:t>La infancia, ¿termina cuando llega la pubertad, el matrimonio, la independencia económica, etc.?</a:t>
            </a:r>
          </a:p>
          <a:p>
            <a:pPr lvl="1"/>
            <a:r>
              <a:rPr lang="es-ES_tradnl" i="1" noProof="0" dirty="0"/>
              <a:t>¿Hay diferencias entre niños y niñas en cuanto al momento en que termina la infancia?</a:t>
            </a:r>
          </a:p>
          <a:p>
            <a:pPr lvl="1"/>
            <a:r>
              <a:rPr lang="es-ES_tradnl" i="1" noProof="0" dirty="0"/>
              <a:t>¿Cuándo suelen casarse y empezar a trabajar las personas de la comunidad beneficiaria? </a:t>
            </a:r>
          </a:p>
          <a:p>
            <a:pPr lvl="1"/>
            <a:r>
              <a:rPr lang="es-ES_tradnl" i="1" noProof="0" dirty="0"/>
              <a:t>¿Tienen las niñas/mujeres roles/funciones específicas?</a:t>
            </a:r>
          </a:p>
          <a:p>
            <a:pPr lvl="1"/>
            <a:r>
              <a:rPr lang="es-ES_tradnl" i="1" noProof="0" dirty="0"/>
              <a:t>¿Cómo se disciplina a los niños y niñas de la comunidad?</a:t>
            </a:r>
          </a:p>
          <a:p>
            <a:pPr lvl="2"/>
            <a:r>
              <a:rPr lang="es-ES_tradnl" i="1" noProof="0" dirty="0"/>
              <a:t>¿De forma violenta o no violenta? </a:t>
            </a:r>
          </a:p>
          <a:p>
            <a:pPr lvl="2"/>
            <a:r>
              <a:rPr lang="es-ES_tradnl" i="1" noProof="0" dirty="0"/>
              <a:t>¿De forma verbal o física? </a:t>
            </a:r>
          </a:p>
          <a:p>
            <a:pPr lvl="2"/>
            <a:r>
              <a:rPr lang="es-ES_tradnl" i="1" noProof="0" dirty="0"/>
              <a:t>¿En público o en privado? </a:t>
            </a:r>
          </a:p>
          <a:p>
            <a:pPr lvl="2"/>
            <a:r>
              <a:rPr lang="es-ES_tradnl" i="1" noProof="0" dirty="0"/>
              <a:t>¿Se disciplina de forma distinta a las niñas y a los niños? ¿Se les disciplina en función de su comportamiento, de las normas, etc.?</a:t>
            </a:r>
          </a:p>
          <a:p>
            <a:pPr marL="0" indent="0">
              <a:buNone/>
            </a:pPr>
            <a:endParaRPr lang="es-ES_tradnl" noProof="0" dirty="0"/>
          </a:p>
          <a:p>
            <a:pPr marL="0" indent="0">
              <a:buNone/>
            </a:pPr>
            <a:r>
              <a:rPr lang="es-ES_tradnl" b="1" noProof="0" dirty="0"/>
              <a:t>DEBATE GENERAL (20 minutos)</a:t>
            </a:r>
          </a:p>
          <a:p>
            <a:r>
              <a:rPr lang="es-ES_tradnl" noProof="0" dirty="0"/>
              <a:t>Guíe a los/as participantes a la </a:t>
            </a:r>
            <a:r>
              <a:rPr lang="es-ES_tradnl" b="1" noProof="0" dirty="0"/>
              <a:t>página 9 del Cuaderno de ejercicios: </a:t>
            </a:r>
            <a:r>
              <a:rPr lang="es-ES_tradnl" sz="1200" b="1" dirty="0">
                <a:latin typeface="Arial"/>
                <a:cs typeface="Arial"/>
              </a:rPr>
              <a:t>Opiniones sobre la infancia a nivel social y comunitario</a:t>
            </a:r>
            <a:endParaRPr lang="es-ES_tradnl" b="1" noProof="0" dirty="0"/>
          </a:p>
          <a:p>
            <a:r>
              <a:rPr lang="es-ES_tradnl" i="1" noProof="0" dirty="0"/>
              <a:t>Tomen nota de las respuestas, ya que más adelante volveremos sobre estos puntos de vista/opiniones a lo largo de la formación.</a:t>
            </a:r>
          </a:p>
          <a:p>
            <a:r>
              <a:rPr lang="es-ES_tradnl" noProof="0" dirty="0"/>
              <a:t>Dé 5 minutos a cada grupo para hacer su presentación a los/as demás participantes y responder a las preguntas.</a:t>
            </a:r>
          </a:p>
          <a:p>
            <a:r>
              <a:rPr lang="es-ES_tradnl" i="1" u="none" noProof="0" dirty="0"/>
              <a:t>Como profesional de la gestión de casos, hay que cumplir ciertas normas:</a:t>
            </a:r>
          </a:p>
          <a:p>
            <a:pPr lvl="1"/>
            <a:r>
              <a:rPr lang="es-ES_tradnl" i="1" u="none" noProof="0" dirty="0"/>
              <a:t>un niño o niña/menor es cualquier persona menor de 18 años;</a:t>
            </a:r>
          </a:p>
          <a:p>
            <a:pPr lvl="1"/>
            <a:r>
              <a:rPr lang="es-ES_tradnl" i="1" u="none" noProof="0" dirty="0"/>
              <a:t>todos/as los/as menores merecen respeto;</a:t>
            </a:r>
          </a:p>
          <a:p>
            <a:pPr lvl="1"/>
            <a:r>
              <a:rPr lang="es-ES_tradnl" i="1" u="none" noProof="0" dirty="0"/>
              <a:t>se debe proteger a los/as menores de la violencia, independientemente de su edad, sexo, capacidad, grupo étnico, religión u otras características;</a:t>
            </a:r>
          </a:p>
          <a:p>
            <a:pPr lvl="1"/>
            <a:r>
              <a:rPr lang="es-ES_tradnl" i="1" u="none" noProof="0" dirty="0"/>
              <a:t>los tratos humillantes y degradantes, también el castigo físico son inaceptables.</a:t>
            </a:r>
          </a:p>
        </p:txBody>
      </p:sp>
      <p:sp>
        <p:nvSpPr>
          <p:cNvPr id="4" name="Google Shape;725;p48:notes">
            <a:extLst>
              <a:ext uri="{FF2B5EF4-FFF2-40B4-BE49-F238E27FC236}">
                <a16:creationId xmlns:a16="http://schemas.microsoft.com/office/drawing/2014/main" id="{ADCFE2AA-51F3-4C77-8D68-F48F72C9FE3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30</a:t>
            </a:fld>
            <a:endParaRPr lang="en-US" sz="1200" dirty="0">
              <a:latin typeface="+mn-lt"/>
            </a:endParaRPr>
          </a:p>
        </p:txBody>
      </p:sp>
    </p:spTree>
    <p:extLst>
      <p:ext uri="{BB962C8B-B14F-4D97-AF65-F5344CB8AC3E}">
        <p14:creationId xmlns:p14="http://schemas.microsoft.com/office/powerpoint/2010/main" val="3449644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PREPARACIÓN</a:t>
            </a:r>
          </a:p>
          <a:p>
            <a:pPr marL="182563" marR="0" lvl="0" indent="-182563" algn="l" defTabSz="914400" rtl="0" eaLnBrk="1" fontAlgn="auto" latinLnBrk="0" hangingPunct="1">
              <a:lnSpc>
                <a:spcPct val="100000"/>
              </a:lnSpc>
              <a:spcBef>
                <a:spcPts val="0"/>
              </a:spcBef>
              <a:spcAft>
                <a:spcPts val="0"/>
              </a:spcAft>
              <a:buClrTx/>
              <a:buSzTx/>
              <a:tabLst/>
              <a:defRPr/>
            </a:pPr>
            <a:r>
              <a:rPr lang="es-ES_tradnl" noProof="0" dirty="0"/>
              <a:t>Para llevar a cabo el juego de roles debe remitirse a los personajes en las </a:t>
            </a:r>
            <a:r>
              <a:rPr lang="es-ES_tradnl" b="1" noProof="0" dirty="0"/>
              <a:t>páginas 10-11 del Cuaderno de ejercicios: Paseo del poder: Personajes.</a:t>
            </a:r>
          </a:p>
          <a:p>
            <a:pPr marL="627063" marR="0" lvl="1" indent="-182563" algn="l" defTabSz="914400" rtl="0" eaLnBrk="1" fontAlgn="auto" latinLnBrk="0" hangingPunct="1">
              <a:lnSpc>
                <a:spcPct val="100000"/>
              </a:lnSpc>
              <a:spcBef>
                <a:spcPts val="0"/>
              </a:spcBef>
              <a:spcAft>
                <a:spcPts val="0"/>
              </a:spcAft>
              <a:buClrTx/>
              <a:buSzTx/>
              <a:tabLst/>
              <a:defRPr/>
            </a:pPr>
            <a:r>
              <a:rPr lang="es-ES_tradnl" noProof="0" dirty="0"/>
              <a:t>Puede repartir fichas con los personajes/roles a los participantes (en este caso, imprímalas con antelación).</a:t>
            </a:r>
          </a:p>
          <a:p>
            <a:pPr marL="627063" marR="0" lvl="1" indent="-182563" algn="l" defTabSz="914400" rtl="0" eaLnBrk="1" fontAlgn="auto" latinLnBrk="0" hangingPunct="1">
              <a:lnSpc>
                <a:spcPct val="100000"/>
              </a:lnSpc>
              <a:spcBef>
                <a:spcPts val="0"/>
              </a:spcBef>
              <a:spcAft>
                <a:spcPts val="0"/>
              </a:spcAft>
              <a:buClrTx/>
              <a:buSzTx/>
              <a:tabLst/>
              <a:defRPr/>
            </a:pPr>
            <a:r>
              <a:rPr lang="es-ES_tradnl" noProof="0" dirty="0"/>
              <a:t>O bien, puede asignar a los participantes un personaje, que pueden consultar en su cuaderno de ejercicios.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noProof="0" dirty="0"/>
              <a:t>______________________________________________________________________________</a:t>
            </a:r>
            <a:endParaRPr lang="es-ES_tradnl" b="0" noProof="0" dirty="0"/>
          </a:p>
          <a:p>
            <a:pPr marL="0" indent="0">
              <a:buNone/>
            </a:pPr>
            <a:endParaRPr lang="es-ES_tradnl" noProof="0" dirty="0"/>
          </a:p>
          <a:p>
            <a:pPr marL="0" indent="0">
              <a:buNone/>
            </a:pPr>
            <a:r>
              <a:rPr lang="es-ES_tradnl" b="1" noProof="0" dirty="0"/>
              <a:t>INTRODUCCIÓN</a:t>
            </a:r>
          </a:p>
          <a:p>
            <a:r>
              <a:rPr lang="es-ES_tradnl" i="1" noProof="0" dirty="0"/>
              <a:t>Las relaciones en un grupo, ya sea la familia o la comunidad local, suelen definirse en función del poder que tengan o no sus miembros.</a:t>
            </a:r>
          </a:p>
          <a:p>
            <a:r>
              <a:rPr lang="es-ES_tradnl" i="1" noProof="0" dirty="0"/>
              <a:t>Los/as que tienen poder gozan de mayores privilegios en la sociedad. </a:t>
            </a:r>
          </a:p>
          <a:p>
            <a:r>
              <a:rPr lang="es-ES_tradnl" i="1" noProof="0" dirty="0"/>
              <a:t>Las personas con menos poder o sin poder alguno (p. ej., los/as menores) están en menor capacidad de protegerse, ayudarse y defenderse, y corren un riesgo mayor.</a:t>
            </a:r>
          </a:p>
          <a:p>
            <a:pPr marL="0" indent="0">
              <a:buNone/>
            </a:pPr>
            <a:endParaRPr lang="es-ES_tradnl" noProof="0" dirty="0"/>
          </a:p>
          <a:p>
            <a:pPr marL="0" indent="0">
              <a:buNone/>
            </a:pPr>
            <a:r>
              <a:rPr lang="es-ES_tradnl" b="1" noProof="0" dirty="0"/>
              <a:t>ACTIVIDAD EN GRUPO (20 minutos)</a:t>
            </a:r>
            <a:endParaRPr lang="es-ES_tradnl" noProof="0" dirty="0"/>
          </a:p>
          <a:p>
            <a:r>
              <a:rPr lang="es-ES_tradnl" noProof="0" dirty="0"/>
              <a:t>Pídale a los/as participantes que se ubiquen uno/a al lado del otro/a de pie junto a la pared o que se muevan por la sala.</a:t>
            </a:r>
          </a:p>
          <a:p>
            <a:r>
              <a:rPr lang="es-ES_tradnl" noProof="0" dirty="0"/>
              <a:t>Asigne un rol/personaje a cada participante.</a:t>
            </a:r>
          </a:p>
          <a:p>
            <a:r>
              <a:rPr lang="es-ES_tradnl" i="1" noProof="0" dirty="0"/>
              <a:t>Ahora, quisiera que piensen en el personaje que les tocó:</a:t>
            </a:r>
          </a:p>
          <a:p>
            <a:pPr lvl="1"/>
            <a:r>
              <a:rPr lang="es-ES_tradnl" i="1" noProof="0" dirty="0"/>
              <a:t>no pueden revelar su personaje a nadie en el grupo.</a:t>
            </a:r>
          </a:p>
          <a:p>
            <a:pPr lvl="1"/>
            <a:r>
              <a:rPr lang="es-ES_tradnl" i="1" noProof="0" dirty="0"/>
              <a:t>tendrán unos minutos para pensar en el rol/personaje que les tocó.</a:t>
            </a:r>
          </a:p>
          <a:p>
            <a:pPr lvl="1"/>
            <a:r>
              <a:rPr lang="es-ES_tradnl" i="1" noProof="0" dirty="0"/>
              <a:t>deben imaginar cómo es la vida para esa persona.</a:t>
            </a:r>
          </a:p>
          <a:p>
            <a:pPr lvl="1"/>
            <a:r>
              <a:rPr lang="es-ES_tradnl" i="1" noProof="0" dirty="0"/>
              <a:t>tengan en cuenta que no les hemos proporcionado más información sobre el personaje, porque queremos que imaginen su situación.</a:t>
            </a:r>
          </a:p>
          <a:p>
            <a:pPr lvl="1"/>
            <a:r>
              <a:rPr lang="es-ES_tradnl" i="1" noProof="0" dirty="0"/>
              <a:t>si no saben cómo responder a una pregunta, intenten hacerlo a partir de la información que se les ha proporcionado.</a:t>
            </a:r>
          </a:p>
          <a:p>
            <a:endParaRPr lang="es-ES_tradnl" i="1" noProof="0" dirty="0"/>
          </a:p>
          <a:p>
            <a:pPr marL="0" indent="0">
              <a:buNone/>
            </a:pPr>
            <a:r>
              <a:rPr lang="es-ES_tradnl" b="1" noProof="0" dirty="0"/>
              <a:t>CONTINÚA EN LA SIGUIENTE DIAPOSITIVA </a:t>
            </a:r>
            <a:r>
              <a:rPr lang="es-ES_tradnl" b="1" noProof="0" dirty="0">
                <a:sym typeface="Wingdings" panose="05000000000000000000" pitchFamily="2" charset="2"/>
              </a:rPr>
              <a:t></a:t>
            </a:r>
            <a:endParaRPr lang="es-ES_tradnl" b="1" noProof="0" dirty="0"/>
          </a:p>
        </p:txBody>
      </p:sp>
      <p:sp>
        <p:nvSpPr>
          <p:cNvPr id="6" name="Slide Image Placeholder 5">
            <a:extLst>
              <a:ext uri="{FF2B5EF4-FFF2-40B4-BE49-F238E27FC236}">
                <a16:creationId xmlns:a16="http://schemas.microsoft.com/office/drawing/2014/main" id="{2EF103BB-A558-341D-74E2-D3A831F0F07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AE6C085-7711-5CB6-1191-2D0BACE3833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31</a:t>
            </a:fld>
            <a:endParaRPr lang="en-US" sz="1200" dirty="0">
              <a:latin typeface="+mn-lt"/>
            </a:endParaRPr>
          </a:p>
        </p:txBody>
      </p:sp>
    </p:spTree>
    <p:extLst>
      <p:ext uri="{BB962C8B-B14F-4D97-AF65-F5344CB8AC3E}">
        <p14:creationId xmlns:p14="http://schemas.microsoft.com/office/powerpoint/2010/main" val="29293659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4662" y="460375"/>
            <a:ext cx="6143625" cy="9211334"/>
          </a:xfrm>
        </p:spPr>
        <p:txBody>
          <a:bodyPr/>
          <a:lstStyle/>
          <a:p>
            <a:r>
              <a:rPr lang="es-ES_tradnl" i="1" noProof="0" dirty="0"/>
              <a:t>Leeremos una serie de enunciados en voz alta, a los que ustedes deben responder:</a:t>
            </a:r>
            <a:endParaRPr lang="es-ES_tradnl" noProof="0" dirty="0"/>
          </a:p>
          <a:p>
            <a:pPr lvl="1"/>
            <a:r>
              <a:rPr lang="es-ES_tradnl" i="1" noProof="0" dirty="0"/>
              <a:t>Si están de acuerdo y pueden responder de forma afirmativa en función del personaje que les tocó, deberán dar un paso adelante:</a:t>
            </a:r>
          </a:p>
          <a:p>
            <a:pPr lvl="2"/>
            <a:r>
              <a:rPr lang="es-ES_tradnl" i="1" noProof="0" dirty="0"/>
              <a:t>Si dan un paso grande significa que la respuesta es claramente “sí”.</a:t>
            </a:r>
          </a:p>
          <a:p>
            <a:pPr lvl="2"/>
            <a:r>
              <a:rPr lang="es-ES_tradnl" i="1" noProof="0" dirty="0"/>
              <a:t>Si dan un paso pequeño significa que es la afirmación es verdadera para el personaje que les tocó en cierta medida.</a:t>
            </a:r>
          </a:p>
          <a:p>
            <a:pPr lvl="1"/>
            <a:r>
              <a:rPr lang="es-ES_tradnl" i="1" noProof="0" dirty="0"/>
              <a:t>Si su respuesta es NO o no aplica al personaje que les tocó, se deben quedar en su sitio y no moverse.</a:t>
            </a:r>
          </a:p>
          <a:p>
            <a:r>
              <a:rPr lang="es-ES_tradnl" noProof="0" dirty="0"/>
              <a:t>Lea los siguientes enunciados, uno por uno.</a:t>
            </a:r>
          </a:p>
          <a:p>
            <a:r>
              <a:rPr lang="es-ES_tradnl" noProof="0" dirty="0"/>
              <a:t>Dé tiempo a los/as participantes para reflexionar sobre la pregunta y desplazarse.</a:t>
            </a:r>
          </a:p>
          <a:p>
            <a:r>
              <a:rPr lang="es-ES_tradnl" b="1" noProof="0" dirty="0"/>
              <a:t>Enunciados</a:t>
            </a:r>
          </a:p>
          <a:p>
            <a:pPr lvl="1"/>
            <a:r>
              <a:rPr lang="es-ES_tradnl" i="1" noProof="0" dirty="0"/>
              <a:t>Vas y/o has ido a la escuela </a:t>
            </a:r>
          </a:p>
          <a:p>
            <a:pPr lvl="1"/>
            <a:r>
              <a:rPr lang="es-ES_tradnl" i="1" noProof="0" dirty="0"/>
              <a:t>Te sientes seguro/a </a:t>
            </a:r>
          </a:p>
          <a:p>
            <a:pPr lvl="1"/>
            <a:r>
              <a:rPr lang="es-ES_tradnl" i="1" noProof="0" dirty="0"/>
              <a:t>Tienes mucha información sobre los derechos de los niños y niñas y sobre cómo protegerte </a:t>
            </a:r>
          </a:p>
          <a:p>
            <a:pPr lvl="1"/>
            <a:r>
              <a:rPr lang="es-ES_tradnl" i="1" noProof="0" dirty="0"/>
              <a:t>No sufres ningún tipo de discriminación </a:t>
            </a:r>
          </a:p>
          <a:p>
            <a:pPr lvl="1"/>
            <a:r>
              <a:rPr lang="es-ES_tradnl" i="1" noProof="0" dirty="0"/>
              <a:t>Tu familia está contigo </a:t>
            </a:r>
          </a:p>
          <a:p>
            <a:pPr lvl="1"/>
            <a:r>
              <a:rPr lang="es-ES_tradnl" i="1" noProof="0" dirty="0"/>
              <a:t>No tienes que preocuparte por el dinero y la comida </a:t>
            </a:r>
          </a:p>
          <a:p>
            <a:pPr lvl="1"/>
            <a:r>
              <a:rPr lang="es-ES_tradnl" i="1" noProof="0" dirty="0"/>
              <a:t>Estás sano/a y feliz </a:t>
            </a:r>
          </a:p>
          <a:p>
            <a:pPr lvl="1"/>
            <a:r>
              <a:rPr lang="es-ES_tradnl" i="1" noProof="0" dirty="0"/>
              <a:t>Puedes acceder a servicios médicos cuando estás enfermo/a </a:t>
            </a:r>
          </a:p>
          <a:p>
            <a:pPr lvl="1"/>
            <a:r>
              <a:rPr lang="es-ES_tradnl" i="1" noProof="0" dirty="0"/>
              <a:t>Tu familia es influyente en la comunidad y/o la gente la respeta </a:t>
            </a:r>
          </a:p>
          <a:p>
            <a:pPr lvl="1"/>
            <a:r>
              <a:rPr lang="es-ES_tradnl" i="1" noProof="0" dirty="0"/>
              <a:t>Dispones de suficiente tiempo libre (p. ej., tiempo para jugar) </a:t>
            </a:r>
          </a:p>
          <a:p>
            <a:pPr lvl="1"/>
            <a:r>
              <a:rPr lang="es-ES_tradnl" i="1" noProof="0" dirty="0"/>
              <a:t>Si tienes problemas, puedes acudir fácilmente a alguien que te ayude</a:t>
            </a:r>
          </a:p>
          <a:p>
            <a:pPr lvl="1"/>
            <a:r>
              <a:rPr lang="es-ES_tradnl" i="1" noProof="0" dirty="0"/>
              <a:t>No tienes discapacidades</a:t>
            </a:r>
          </a:p>
          <a:p>
            <a:pPr lvl="1"/>
            <a:r>
              <a:rPr lang="es-ES_tradnl" i="1" noProof="0" dirty="0"/>
              <a:t>La gente escucha tus opiniones</a:t>
            </a:r>
          </a:p>
          <a:p>
            <a:r>
              <a:rPr lang="es-ES_tradnl" i="1" noProof="0" dirty="0"/>
              <a:t>Ahora, voy a leer otros enunciados más en voz alta. Si su respuesta es afirmativa, por favor, den un paso hacia atrás (en lugar de hacia adelante).</a:t>
            </a:r>
          </a:p>
          <a:p>
            <a:pPr lvl="1"/>
            <a:r>
              <a:rPr lang="es-ES_tradnl" i="1" noProof="0" dirty="0"/>
              <a:t>No sabes si tendrás algo para cenar</a:t>
            </a:r>
          </a:p>
          <a:p>
            <a:pPr lvl="1"/>
            <a:r>
              <a:rPr lang="es-ES_tradnl" i="1" noProof="0" dirty="0"/>
              <a:t>Vives en un entorno en el que la gente es muy diferente a ti</a:t>
            </a:r>
          </a:p>
          <a:p>
            <a:pPr lvl="1"/>
            <a:r>
              <a:rPr lang="es-ES_tradnl" i="1" noProof="0" dirty="0"/>
              <a:t>Estás bajo mucho estrés, y está afectando tu día a día</a:t>
            </a:r>
          </a:p>
          <a:p>
            <a:pPr lvl="1"/>
            <a:r>
              <a:rPr lang="es-ES_tradnl" i="1" noProof="0" dirty="0"/>
              <a:t>Tienes problemas de salud (a nivel físico)</a:t>
            </a:r>
          </a:p>
          <a:p>
            <a:pPr lvl="1"/>
            <a:r>
              <a:rPr lang="es-ES_tradnl" i="1" noProof="0" dirty="0"/>
              <a:t>Tienes problemas o preocupaciones a nivel mental o emocional</a:t>
            </a:r>
          </a:p>
          <a:p>
            <a:pPr marL="0" indent="0">
              <a:buNone/>
            </a:pPr>
            <a:endParaRPr lang="es-ES_tradnl" b="1" noProof="0" dirty="0"/>
          </a:p>
          <a:p>
            <a:pPr marL="0" indent="0">
              <a:buNone/>
            </a:pPr>
            <a:r>
              <a:rPr lang="es-ES_tradnl" b="1" noProof="0" dirty="0"/>
              <a:t>DEBATE GENERAL</a:t>
            </a:r>
          </a:p>
          <a:p>
            <a:r>
              <a:rPr lang="es-ES_tradnl" noProof="0" dirty="0"/>
              <a:t>Por turnos, pídale a los/as participantes que digan qué personaje les tocó en voz alta. </a:t>
            </a:r>
          </a:p>
          <a:p>
            <a:pPr lvl="0"/>
            <a:r>
              <a:rPr lang="es-ES_tradnl" i="1" noProof="0" dirty="0"/>
              <a:t>Participantes en la parte de atrás, ¿qué los hace vulnerables?</a:t>
            </a:r>
          </a:p>
          <a:p>
            <a:pPr lvl="0"/>
            <a:r>
              <a:rPr lang="es-ES_tradnl" i="1" noProof="0" dirty="0"/>
              <a:t>Participantes ubicados adelante, ¿por qué tienen poder? </a:t>
            </a:r>
          </a:p>
          <a:p>
            <a:r>
              <a:rPr lang="es-ES_tradnl" i="1" noProof="0" dirty="0"/>
              <a:t>El paseo del poder es un ejercicio que nos permite comprender que factores como la edad, las discapacidades y el estatus hacen que algunos miembros de la comunidad tengan más poder que otros, y que aquellos con menos poder (o ningún poder en absoluto, en especial los/as menores) estén en mayor riesgo de sufrir violencia, tener menos oportunidades, ser más vulnerables y atravesar mayores dificultades/situaciones traumáticas.</a:t>
            </a:r>
          </a:p>
          <a:p>
            <a:endParaRPr lang="es-ES_tradnl" noProof="0" dirty="0"/>
          </a:p>
        </p:txBody>
      </p:sp>
      <p:sp>
        <p:nvSpPr>
          <p:cNvPr id="4" name="Google Shape;725;p48:notes">
            <a:extLst>
              <a:ext uri="{FF2B5EF4-FFF2-40B4-BE49-F238E27FC236}">
                <a16:creationId xmlns:a16="http://schemas.microsoft.com/office/drawing/2014/main" id="{C3ECEA37-B464-D711-5DB0-658AFBB8D7A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32</a:t>
            </a:fld>
            <a:endParaRPr lang="en-US" sz="1200" dirty="0">
              <a:latin typeface="+mn-lt"/>
            </a:endParaRPr>
          </a:p>
        </p:txBody>
      </p:sp>
    </p:spTree>
    <p:extLst>
      <p:ext uri="{BB962C8B-B14F-4D97-AF65-F5344CB8AC3E}">
        <p14:creationId xmlns:p14="http://schemas.microsoft.com/office/powerpoint/2010/main" val="17077946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ADAPTAR AL CONTEXTO</a:t>
            </a:r>
          </a:p>
          <a:p>
            <a:r>
              <a:rPr lang="es-ES_tradnl" noProof="0" dirty="0"/>
              <a:t>Adapte las características que se presentan en la </a:t>
            </a:r>
            <a:r>
              <a:rPr lang="es-ES_tradnl" i="0" noProof="0" dirty="0"/>
              <a:t>rueda del poder </a:t>
            </a:r>
            <a:r>
              <a:rPr lang="es-ES_tradnl" noProof="0" dirty="0"/>
              <a:t>al contexto en que se encuentre.</a:t>
            </a:r>
            <a:endParaRPr lang="es-ES_tradnl" b="1" noProof="0" dirty="0"/>
          </a:p>
          <a:p>
            <a:pPr marL="0" indent="0">
              <a:buNone/>
            </a:pPr>
            <a:r>
              <a:rPr lang="es-ES_tradnl" noProof="0" dirty="0"/>
              <a:t>______________________________________________________________________________</a:t>
            </a:r>
          </a:p>
          <a:p>
            <a:pPr marL="0" indent="0">
              <a:buNone/>
            </a:pPr>
            <a:endParaRPr lang="es-ES_tradnl" b="1" i="0" noProof="0" dirty="0"/>
          </a:p>
          <a:p>
            <a:pPr marL="0" indent="0">
              <a:buNone/>
            </a:pPr>
            <a:endParaRPr lang="es-ES_tradnl" b="1" i="0" noProof="0" dirty="0"/>
          </a:p>
          <a:p>
            <a:pPr marL="0" indent="0">
              <a:buNone/>
            </a:pPr>
            <a:r>
              <a:rPr lang="es-ES_tradnl" b="1" i="0" noProof="0" dirty="0"/>
              <a:t>INTRODUCCIÓN</a:t>
            </a:r>
          </a:p>
          <a:p>
            <a:r>
              <a:rPr lang="es-ES_tradnl" i="1" noProof="0" dirty="0"/>
              <a:t>Todas las personas, incluidos los/as menores, tienen ciertas características y experiencias que les dan privilegios o ventajas o que pueden resultar en opresión y/o ponerles en situación de desventaja:</a:t>
            </a:r>
          </a:p>
          <a:p>
            <a:pPr lvl="1"/>
            <a:r>
              <a:rPr lang="es-ES_tradnl" i="1" noProof="0" dirty="0"/>
              <a:t>el privilegio es una ventaja o forma autoridad, que determina que una persona goce de mayor poder;</a:t>
            </a:r>
          </a:p>
          <a:p>
            <a:pPr lvl="1"/>
            <a:r>
              <a:rPr lang="es-ES_tradnl" i="1" noProof="0" dirty="0"/>
              <a:t>ser oprimido/a o estar en desventaja ocurre cuando otros ejercen su poder sobre nosotros/as o como consecuencia de una serie de condiciones que disminuyen la probabilidad de que seamos exitosos o sobrevivamos, etc. </a:t>
            </a:r>
          </a:p>
          <a:p>
            <a:r>
              <a:rPr lang="es-ES_tradnl" i="0" noProof="0" dirty="0"/>
              <a:t>Presente el contenido de la diapositiva:</a:t>
            </a:r>
          </a:p>
          <a:p>
            <a:pPr lvl="1"/>
            <a:r>
              <a:rPr lang="es-ES_tradnl" i="1" noProof="0" dirty="0"/>
              <a:t>las características de la parte superior suelen conllevar privilegios o ventajas en muchos contextos.</a:t>
            </a:r>
          </a:p>
          <a:p>
            <a:pPr lvl="1"/>
            <a:r>
              <a:rPr lang="es-ES_tradnl" i="1" noProof="0" dirty="0"/>
              <a:t>en contraste, las características en la parte inferior de la rueda dan lugar a la opresión o suelen conllevar desventajas.</a:t>
            </a:r>
          </a:p>
          <a:p>
            <a:pPr lvl="0"/>
            <a:r>
              <a:rPr lang="es-ES_tradnl" i="1" noProof="0" dirty="0"/>
              <a:t>¿Alguien tiene alguna pregunta?</a:t>
            </a:r>
          </a:p>
          <a:p>
            <a:pPr lvl="0"/>
            <a:r>
              <a:rPr lang="es-ES_tradnl" i="1" noProof="0" dirty="0"/>
              <a:t>¿Están de acuerdo con esto o no?</a:t>
            </a:r>
          </a:p>
          <a:p>
            <a:pPr marL="0" indent="0">
              <a:buNone/>
            </a:pPr>
            <a:endParaRPr lang="es-ES_tradnl" noProof="0" dirty="0"/>
          </a:p>
          <a:p>
            <a:pPr marL="0" indent="0">
              <a:buNone/>
            </a:pPr>
            <a:r>
              <a:rPr lang="es-ES_tradnl" b="1" noProof="0" dirty="0"/>
              <a:t>ACTIVIDAD INDIVIDUAL (15 minutos)</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1" noProof="0" dirty="0"/>
              <a:t>Al igual que el paseo del poder que hicimos antes, este ejercicio nos permite comprender que las características de un individuo ejercen una influencia directa en el grado de poder que tienen o no en la sociedad.</a:t>
            </a:r>
            <a:endParaRPr lang="es-ES_tradnl" noProof="0" dirty="0"/>
          </a:p>
          <a:p>
            <a:r>
              <a:rPr lang="es-ES_tradnl" noProof="0" dirty="0"/>
              <a:t>Guíe a los/as participantes a la </a:t>
            </a:r>
            <a:r>
              <a:rPr lang="es-ES_tradnl" b="1" noProof="0" dirty="0"/>
              <a:t>página 12 del Cuaderno de ejercicios: </a:t>
            </a:r>
            <a:r>
              <a:rPr lang="es-ES_tradnl" b="1" i="1" noProof="0" dirty="0"/>
              <a:t>Rueda del poder</a:t>
            </a:r>
            <a:endParaRPr lang="es-ES_tradnl" b="1" noProof="0" dirty="0"/>
          </a:p>
          <a:p>
            <a:pPr lvl="1"/>
            <a:r>
              <a:rPr lang="es-ES_tradnl" i="1" noProof="0" dirty="0"/>
              <a:t>Tendremos 5 minutos para analizar la rueda del poder.</a:t>
            </a:r>
          </a:p>
          <a:p>
            <a:pPr lvl="1"/>
            <a:r>
              <a:rPr lang="es-ES_tradnl" i="1" noProof="0" dirty="0"/>
              <a:t>Esta es una reflexión individual.</a:t>
            </a:r>
          </a:p>
          <a:p>
            <a:pPr lvl="1"/>
            <a:r>
              <a:rPr lang="es-ES_tradnl" i="1" noProof="0" dirty="0"/>
              <a:t>Cada uno de nosotros encerrará en un círculo aquellas características que posea y que representen privilegios y/o ventajas, o bien, razones para ser oprimidos y/o estar en desventaja frente a los demás.</a:t>
            </a:r>
          </a:p>
          <a:p>
            <a:r>
              <a:rPr lang="es-ES_tradnl" i="1" noProof="0" dirty="0"/>
              <a:t>Nuestra experiencia del poder y los privilegios (o su ausencia) puede influir nuestras opiniones y decisiones como asistentes sociales. </a:t>
            </a:r>
          </a:p>
          <a:p>
            <a:r>
              <a:rPr lang="es-ES_tradnl" i="1" noProof="0" dirty="0"/>
              <a:t>Es importante ser conscientes de nuestras propias experiencias al trabajar con menores.</a:t>
            </a:r>
          </a:p>
          <a:p>
            <a:pPr marL="0" indent="0">
              <a:buNone/>
            </a:pPr>
            <a:endParaRPr lang="es-ES_tradnl" noProof="0" dirty="0"/>
          </a:p>
          <a:p>
            <a:pPr marL="0" indent="0">
              <a:buNone/>
            </a:pPr>
            <a:r>
              <a:rPr lang="es-ES_tradnl" b="1" noProof="0" dirty="0"/>
              <a:t>CONTINÚA EN LA SIGUIENTE DIAPOSITIVA </a:t>
            </a:r>
            <a:r>
              <a:rPr lang="es-ES_tradnl" b="1" noProof="0" dirty="0">
                <a:sym typeface="Wingdings" panose="05000000000000000000" pitchFamily="2" charset="2"/>
              </a:rPr>
              <a:t></a:t>
            </a:r>
            <a:endParaRPr lang="es-ES_tradnl" b="1" noProof="0" dirty="0"/>
          </a:p>
        </p:txBody>
      </p:sp>
      <p:sp>
        <p:nvSpPr>
          <p:cNvPr id="6" name="Slide Image Placeholder 5">
            <a:extLst>
              <a:ext uri="{FF2B5EF4-FFF2-40B4-BE49-F238E27FC236}">
                <a16:creationId xmlns:a16="http://schemas.microsoft.com/office/drawing/2014/main" id="{C86454D7-9859-CAA2-4E08-192139F9024D}"/>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683CA4D-D684-C37B-C199-CA640BCF128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33</a:t>
            </a:fld>
            <a:endParaRPr lang="en-US" sz="1200" dirty="0">
              <a:latin typeface="+mn-lt"/>
            </a:endParaRPr>
          </a:p>
        </p:txBody>
      </p:sp>
    </p:spTree>
    <p:extLst>
      <p:ext uri="{BB962C8B-B14F-4D97-AF65-F5344CB8AC3E}">
        <p14:creationId xmlns:p14="http://schemas.microsoft.com/office/powerpoint/2010/main" val="38327531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4662" y="460375"/>
            <a:ext cx="6143625" cy="9211334"/>
          </a:xfrm>
        </p:spPr>
        <p:txBody>
          <a:bodyPr/>
          <a:lstStyle/>
          <a:p>
            <a:pPr marL="0" indent="0">
              <a:buNone/>
            </a:pPr>
            <a:r>
              <a:rPr lang="es-ES_tradnl" b="1" noProof="0" dirty="0"/>
              <a:t>DEBATE EN GRUPO (5 minutos)</a:t>
            </a:r>
          </a:p>
          <a:p>
            <a:r>
              <a:rPr lang="es-ES_tradnl" i="1" noProof="0" dirty="0"/>
              <a:t>Pensemos en el paseo del poder y en los/as menores que reciben apoyo de gestión de casos en la comunidad beneficiaria.</a:t>
            </a:r>
          </a:p>
          <a:p>
            <a:r>
              <a:rPr lang="es-ES_tradnl" i="1" noProof="0" dirty="0"/>
              <a:t>¿Qué características hemos observado que causen opresión y/o desventaja o den privilegios a los/as menores?</a:t>
            </a:r>
          </a:p>
          <a:p>
            <a:pPr lvl="1"/>
            <a:r>
              <a:rPr lang="es-ES_tradnl" noProof="0" dirty="0"/>
              <a:t>Ejemplos de respuestas:</a:t>
            </a:r>
          </a:p>
          <a:p>
            <a:pPr lvl="2"/>
            <a:r>
              <a:rPr lang="es-ES_tradnl" noProof="0" dirty="0"/>
              <a:t>Hacer parte de una mayoría étnica o religiosa</a:t>
            </a:r>
          </a:p>
          <a:p>
            <a:pPr lvl="2"/>
            <a:r>
              <a:rPr lang="es-ES_tradnl" noProof="0" dirty="0"/>
              <a:t>No tener discapacidades físicas o trastornos de aprendizaje, etc.</a:t>
            </a:r>
          </a:p>
          <a:p>
            <a:pPr lvl="1"/>
            <a:r>
              <a:rPr lang="es-ES_tradnl" noProof="0" dirty="0"/>
              <a:t>Cuando alguien responda, preguntar: </a:t>
            </a:r>
            <a:r>
              <a:rPr lang="es-ES_tradnl" i="1" noProof="0" dirty="0"/>
              <a:t>¿qué impacto tiene esa característica en la vida de una/un menor en este contexto? </a:t>
            </a:r>
          </a:p>
          <a:p>
            <a:pPr lvl="0"/>
            <a:r>
              <a:rPr lang="es-ES_tradnl" i="1" noProof="0" dirty="0"/>
              <a:t>Analizar el poder y los privilegios que tienen los/as menores en ese contexto en función de sus características:</a:t>
            </a:r>
          </a:p>
          <a:p>
            <a:pPr lvl="1"/>
            <a:r>
              <a:rPr lang="es-ES_tradnl" i="1" noProof="0" dirty="0"/>
              <a:t>características como el sexo, la religión, el origen étnico, tener o no discapacidades, etc. también influyen en el poder y los privilegios de los/as menores</a:t>
            </a:r>
          </a:p>
          <a:p>
            <a:pPr lvl="1"/>
            <a:r>
              <a:rPr lang="es-ES_tradnl" i="1" noProof="0" dirty="0"/>
              <a:t>esto es lo que llamamos “interseccionalidad”, es decir, múltiples características que se entrecruzan y que pueden hacer que alguien sea más vulnerable o que goce de más poder o autoridad que otros.</a:t>
            </a:r>
          </a:p>
          <a:p>
            <a:pPr lvl="1"/>
            <a:r>
              <a:rPr lang="es-ES_tradnl" i="1" noProof="0" dirty="0"/>
              <a:t>muy frecuentemente las personas con poder no son conscientes de sus privilegios.</a:t>
            </a:r>
          </a:p>
          <a:p>
            <a:pPr lvl="1"/>
            <a:r>
              <a:rPr lang="es-ES_tradnl" i="1" noProof="0" dirty="0"/>
              <a:t>las personas oprimidas suelen ser muy conscientes de su falta de privilegios.</a:t>
            </a:r>
          </a:p>
          <a:p>
            <a:r>
              <a:rPr lang="es-ES_tradnl" i="1" noProof="0" dirty="0"/>
              <a:t>Aunque ya hemos analizado varias características, ahora nos centraremos en la edad y la etapa de desarrollo, aspectos que inciden en la evolución de las capacidades de los/as menores.</a:t>
            </a:r>
          </a:p>
          <a:p>
            <a:endParaRPr lang="es-ES_tradnl" noProof="0" dirty="0"/>
          </a:p>
        </p:txBody>
      </p:sp>
      <p:sp>
        <p:nvSpPr>
          <p:cNvPr id="6" name="Google Shape;725;p48:notes">
            <a:extLst>
              <a:ext uri="{FF2B5EF4-FFF2-40B4-BE49-F238E27FC236}">
                <a16:creationId xmlns:a16="http://schemas.microsoft.com/office/drawing/2014/main" id="{45343F7E-204B-4144-5467-D3648F650D6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34</a:t>
            </a:fld>
            <a:endParaRPr lang="en-US" sz="1200" dirty="0">
              <a:latin typeface="+mn-lt"/>
            </a:endParaRPr>
          </a:p>
        </p:txBody>
      </p:sp>
    </p:spTree>
    <p:extLst>
      <p:ext uri="{BB962C8B-B14F-4D97-AF65-F5344CB8AC3E}">
        <p14:creationId xmlns:p14="http://schemas.microsoft.com/office/powerpoint/2010/main" val="28532583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EXPLICAR</a:t>
            </a:r>
          </a:p>
          <a:p>
            <a:r>
              <a:rPr lang="es-ES_tradnl" noProof="0" dirty="0"/>
              <a:t>Presente el contenido de la diapositiva.</a:t>
            </a:r>
          </a:p>
          <a:p>
            <a:r>
              <a:rPr lang="es-ES_tradnl" i="1" noProof="0" dirty="0"/>
              <a:t>¿Hay preguntas o alguien necesita alguna aclaración?</a:t>
            </a:r>
          </a:p>
          <a:p>
            <a:r>
              <a:rPr lang="es-ES_tradnl" i="1" noProof="0" dirty="0"/>
              <a:t>En la próxima sesión veremos cómo emplear y tener en cuenta algunos conceptos básicos sobre las etapas de desarrollo infantil y la edad nos pueden ayudar a obtener mejores resultados en la gestión de casos de menores.</a:t>
            </a:r>
          </a:p>
        </p:txBody>
      </p:sp>
      <p:sp>
        <p:nvSpPr>
          <p:cNvPr id="6" name="Slide Image Placeholder 5">
            <a:extLst>
              <a:ext uri="{FF2B5EF4-FFF2-40B4-BE49-F238E27FC236}">
                <a16:creationId xmlns:a16="http://schemas.microsoft.com/office/drawing/2014/main" id="{1B34C1B9-9285-F831-803C-77CC7F860F0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BD21F32A-22D0-4F34-1C0F-A359904D653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35</a:t>
            </a:fld>
            <a:endParaRPr lang="en-US" sz="1200" dirty="0">
              <a:latin typeface="+mn-lt"/>
            </a:endParaRPr>
          </a:p>
        </p:txBody>
      </p:sp>
    </p:spTree>
    <p:extLst>
      <p:ext uri="{BB962C8B-B14F-4D97-AF65-F5344CB8AC3E}">
        <p14:creationId xmlns:p14="http://schemas.microsoft.com/office/powerpoint/2010/main" val="978296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9425" y="4229101"/>
            <a:ext cx="6140450" cy="5442609"/>
          </a:xfrm>
          <a:prstGeom prst="rect">
            <a:avLst/>
          </a:prstGeom>
        </p:spPr>
        <p:txBody>
          <a:bodyPr/>
          <a:lstStyle/>
          <a:p>
            <a:pPr marL="0" indent="0">
              <a:buNone/>
            </a:pPr>
            <a:r>
              <a:rPr lang="es-ES_tradnl" b="1" noProof="0" dirty="0"/>
              <a:t>SESIÓN 4 </a:t>
            </a:r>
            <a:br>
              <a:rPr lang="es-ES_tradnl" b="1" noProof="0" dirty="0"/>
            </a:br>
            <a:r>
              <a:rPr lang="es-ES_tradnl" b="1" noProof="0" dirty="0"/>
              <a:t>DURACIÓN: 1h20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noProof="0" dirty="0"/>
              <a:t>______________________________________________________________________________</a:t>
            </a:r>
            <a:endParaRPr lang="es-ES_tradnl" b="0" noProof="0" dirty="0"/>
          </a:p>
          <a:p>
            <a:pPr marL="0" indent="0">
              <a:buNone/>
            </a:pPr>
            <a:endParaRPr lang="es-ES_tradnl" noProof="0" dirty="0"/>
          </a:p>
          <a:p>
            <a:pPr marL="0" indent="0">
              <a:buNone/>
            </a:pPr>
            <a:r>
              <a:rPr lang="es-ES_tradnl" b="1" noProof="0" dirty="0"/>
              <a:t>EXPLICAR</a:t>
            </a:r>
          </a:p>
          <a:p>
            <a:pPr lvl="0"/>
            <a:r>
              <a:rPr lang="es-ES_tradnl" i="1" noProof="0" dirty="0"/>
              <a:t>La edad, la etapa de desarrollo y las capacidades están relacionadas con las características individuales (vulnerabilidades y fortalezas):</a:t>
            </a:r>
          </a:p>
          <a:p>
            <a:pPr marL="627063" marR="0" lvl="1"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1" noProof="0" dirty="0"/>
              <a:t>la edad, la etapa de desarrollo y las capacidades también determinan hasta qué punto un/a menor es capaz de comprender lo que está ocurriendo y de decidir qué es lo más conveniente.</a:t>
            </a:r>
          </a:p>
          <a:p>
            <a:pPr marL="1825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1" noProof="0" dirty="0"/>
              <a:t>Para los asistentes sociales es de vital importancia tener conocimientos sobre las etapas de desarrollo infantil:</a:t>
            </a:r>
          </a:p>
          <a:p>
            <a:pPr lvl="1"/>
            <a:r>
              <a:rPr lang="es-ES_tradnl" i="1" noProof="0" dirty="0"/>
              <a:t>los/as asistentes sociales deben ofrecer servicios de gestión de caso y apoyo en función de las necesidades individuales de cada menor.</a:t>
            </a:r>
          </a:p>
          <a:p>
            <a:pPr lvl="1"/>
            <a:r>
              <a:rPr lang="es-ES_tradnl" i="1" noProof="0" dirty="0"/>
              <a:t>las necesidades y el nivel de riesgo de un/a menor dependen de su edad, etapa de desarrollo y capacidades.</a:t>
            </a:r>
          </a:p>
        </p:txBody>
      </p:sp>
      <p:sp>
        <p:nvSpPr>
          <p:cNvPr id="6" name="Slide Image Placeholder 5">
            <a:extLst>
              <a:ext uri="{FF2B5EF4-FFF2-40B4-BE49-F238E27FC236}">
                <a16:creationId xmlns:a16="http://schemas.microsoft.com/office/drawing/2014/main" id="{0F720C98-494C-1527-05B8-F60E936BA4AA}"/>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EEA3BD7B-CCCA-374E-66EE-90F2B3C9B6A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36</a:t>
            </a:fld>
            <a:endParaRPr lang="en-US" sz="1200" dirty="0">
              <a:latin typeface="+mn-lt"/>
            </a:endParaRPr>
          </a:p>
        </p:txBody>
      </p:sp>
    </p:spTree>
    <p:extLst>
      <p:ext uri="{BB962C8B-B14F-4D97-AF65-F5344CB8AC3E}">
        <p14:creationId xmlns:p14="http://schemas.microsoft.com/office/powerpoint/2010/main" val="6437451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EXPLICAR</a:t>
            </a:r>
          </a:p>
          <a:p>
            <a:r>
              <a:rPr lang="es-ES_tradnl" i="1" noProof="0" dirty="0"/>
              <a:t>En su paso de la infancia a la adolescencia, los/as menores:</a:t>
            </a:r>
          </a:p>
          <a:p>
            <a:pPr lvl="1"/>
            <a:r>
              <a:rPr lang="es-ES_tradnl" i="1" noProof="0" dirty="0"/>
              <a:t>pasan por distintas etapas de desarrollo </a:t>
            </a:r>
          </a:p>
          <a:p>
            <a:pPr lvl="1"/>
            <a:r>
              <a:rPr lang="es-ES_tradnl" i="1" noProof="0" dirty="0"/>
              <a:t>alcanzan hitos u objetivos, es decir, desarrollan capacidades específicas que la mayoría de los niños/as logran a cierta edad.</a:t>
            </a:r>
          </a:p>
          <a:p>
            <a:pPr lvl="0"/>
            <a:r>
              <a:rPr lang="es-ES_tradnl" i="1" noProof="0" dirty="0"/>
              <a:t>Según el contexto y la cultura:</a:t>
            </a:r>
          </a:p>
          <a:p>
            <a:pPr lvl="1"/>
            <a:r>
              <a:rPr lang="es-ES_tradnl" i="1" noProof="0" dirty="0"/>
              <a:t>la clasificación de los grupos de edad puede variar</a:t>
            </a:r>
          </a:p>
          <a:p>
            <a:pPr lvl="1"/>
            <a:r>
              <a:rPr lang="es-ES_tradnl" i="1" noProof="0" dirty="0"/>
              <a:t>las etapas de desarrollo suelen organizarse en distintos estadios de desarrollo</a:t>
            </a:r>
          </a:p>
          <a:p>
            <a:pPr lvl="0"/>
            <a:r>
              <a:rPr lang="es-ES_tradnl" i="1" noProof="0" dirty="0"/>
              <a:t>Etapas de desarrollo que se utilizan en la formación para la gestión de casos de protección de la infancia: </a:t>
            </a:r>
          </a:p>
          <a:p>
            <a:pPr lvl="1"/>
            <a:r>
              <a:rPr lang="es-ES_tradnl" i="0" noProof="0" dirty="0"/>
              <a:t>Presente el contenido de la diapositiva.</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1" noProof="0" dirty="0"/>
              <a:t>Pueden también consultar </a:t>
            </a:r>
            <a:r>
              <a:rPr lang="es-ES_tradnl" sz="1200" b="1" i="1" noProof="0" dirty="0"/>
              <a:t>la página 13 del Cuaderno de ejercicios: </a:t>
            </a:r>
            <a:r>
              <a:rPr lang="es-ES_tradnl" b="1" i="1" noProof="0" dirty="0"/>
              <a:t>Áreas y etapas del desarrollo infantil</a:t>
            </a:r>
            <a:endParaRPr lang="es-ES_tradnl" i="1" noProof="0" dirty="0"/>
          </a:p>
        </p:txBody>
      </p:sp>
      <p:sp>
        <p:nvSpPr>
          <p:cNvPr id="6" name="Slide Image Placeholder 5">
            <a:extLst>
              <a:ext uri="{FF2B5EF4-FFF2-40B4-BE49-F238E27FC236}">
                <a16:creationId xmlns:a16="http://schemas.microsoft.com/office/drawing/2014/main" id="{1D5DA287-3D36-3731-D146-2FB9D4963E6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0B57AB9-50F1-8F54-CDAF-3B94D4B8A21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37</a:t>
            </a:fld>
            <a:endParaRPr lang="en-US" sz="1200" dirty="0">
              <a:latin typeface="+mn-lt"/>
            </a:endParaRPr>
          </a:p>
        </p:txBody>
      </p:sp>
    </p:spTree>
    <p:extLst>
      <p:ext uri="{BB962C8B-B14F-4D97-AF65-F5344CB8AC3E}">
        <p14:creationId xmlns:p14="http://schemas.microsoft.com/office/powerpoint/2010/main" val="40275320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EXPLICAR</a:t>
            </a:r>
          </a:p>
          <a:p>
            <a:pPr marL="182563" indent="-182563"/>
            <a:r>
              <a:rPr lang="es-ES_tradnl" i="1" noProof="0" dirty="0"/>
              <a:t>Desarrollo infantil:</a:t>
            </a:r>
          </a:p>
          <a:p>
            <a:pPr marL="627063" lvl="1" indent="-182563"/>
            <a:r>
              <a:rPr lang="es-ES_tradnl" i="1" noProof="0" dirty="0"/>
              <a:t>se refiere al proceso de crecimiento y maduración que todo individuo atraviesa desde el nacimiento hasta la edad adulta. </a:t>
            </a:r>
          </a:p>
          <a:p>
            <a:pPr marL="627063" lvl="1" indent="-182563"/>
            <a:r>
              <a:rPr lang="es-ES_tradnl" i="1" noProof="0" dirty="0"/>
              <a:t>se refiere a los cambios físicos, cognitivos, emocionales y sociales que se producen en todos los niños y las niñas y jóvenes a medida que crecen.</a:t>
            </a:r>
          </a:p>
          <a:p>
            <a:r>
              <a:rPr lang="es-ES_tradnl" i="0" noProof="0" dirty="0"/>
              <a:t>Presente el contenido de la diapositiva.</a:t>
            </a:r>
          </a:p>
          <a:p>
            <a:pPr lvl="1"/>
            <a:r>
              <a:rPr lang="es-ES_tradnl" i="1" noProof="0" dirty="0"/>
              <a:t>Los cambios físicos tienen que ver con el crecimiento y la maduración del cuerpo: aumento de estatura, aumento de peso, coordinación mano-ojo, motricidad fina (agarrar, sujetar un bolígrafo), desarrollo muscular, motricidad gruesa (p. ej., gatear y caminar), y otros cambios físicos relacionados con la pubertad.</a:t>
            </a:r>
          </a:p>
          <a:p>
            <a:pPr lvl="1"/>
            <a:r>
              <a:rPr lang="es-ES_tradnl" i="1" noProof="0" dirty="0"/>
              <a:t>Los cambios cognitivos tienen que ver con el aprendizaje del lenguaje, la capacidad de recordar, la resolución de problemas, la curiosidad, la imaginación, el procesamiento de la información y el pensamiento abstracto.</a:t>
            </a:r>
          </a:p>
          <a:p>
            <a:pPr lvl="1"/>
            <a:r>
              <a:rPr lang="es-ES_tradnl" i="1" noProof="0" dirty="0"/>
              <a:t>Los cambios emocionales consisten en aprender a identificar nuestras emociones y las de los demás, aprender a expresar y regular las emociones, tener confianza en nosotros mismos y desarrollar un sentido de sí mismo/a.</a:t>
            </a:r>
          </a:p>
          <a:p>
            <a:pPr lvl="1"/>
            <a:r>
              <a:rPr lang="es-ES_tradnl" i="1" noProof="0" dirty="0"/>
              <a:t>Los cambios sociales consisten en aprender habilidades verbales y no verbales y en la capacidad de expresar nuestras necesidades, opiniones e intenciones, aprender a cooperar y respetar turnos, y desarrollar la empatía y la consideración hacia los/as demás.</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i="1" noProof="0" dirty="0"/>
              <a:t>Pueden también consultar </a:t>
            </a:r>
            <a:r>
              <a:rPr lang="es-ES_tradnl" sz="1200" b="1" i="1" noProof="0" dirty="0"/>
              <a:t>la página 13 del Cuaderno de ejercicios: Áreas y etapas de desarrollo infantil</a:t>
            </a:r>
            <a:endParaRPr lang="es-ES_tradnl" i="1" noProof="0" dirty="0"/>
          </a:p>
        </p:txBody>
      </p:sp>
      <p:sp>
        <p:nvSpPr>
          <p:cNvPr id="6" name="Slide Image Placeholder 5">
            <a:extLst>
              <a:ext uri="{FF2B5EF4-FFF2-40B4-BE49-F238E27FC236}">
                <a16:creationId xmlns:a16="http://schemas.microsoft.com/office/drawing/2014/main" id="{22888005-A90E-93BE-D226-9897D37BADA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F2AFA52-2144-1F5F-7B0D-8F807DE7E5B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38</a:t>
            </a:fld>
            <a:endParaRPr lang="en-US" sz="1200" dirty="0">
              <a:latin typeface="+mn-lt"/>
            </a:endParaRPr>
          </a:p>
        </p:txBody>
      </p:sp>
    </p:spTree>
    <p:extLst>
      <p:ext uri="{BB962C8B-B14F-4D97-AF65-F5344CB8AC3E}">
        <p14:creationId xmlns:p14="http://schemas.microsoft.com/office/powerpoint/2010/main" val="30626462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ACTIVIDAD EN GRUPO (15 minutos)</a:t>
            </a:r>
          </a:p>
          <a:p>
            <a:r>
              <a:rPr lang="es-ES_tradnl" noProof="0" dirty="0"/>
              <a:t>Divida a los/as participantes en 3 grupos:</a:t>
            </a:r>
          </a:p>
          <a:p>
            <a:pPr lvl="1"/>
            <a:r>
              <a:rPr lang="es-ES_tradnl" noProof="0" dirty="0"/>
              <a:t>Asigne a cada grupo 1 etapa de desarrollo: (1) primera infancia, (2) infancia media, (3) adolescencia.</a:t>
            </a:r>
          </a:p>
          <a:p>
            <a:pPr marL="627063" marR="0" lvl="1"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Entregue una hoja y un bolígrafo a cada grupo.  </a:t>
            </a:r>
          </a:p>
          <a:p>
            <a:pPr marL="1825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Pídale a los/as participantes que cierren el cuaderno de ejercicios para no ver las respuestas.</a:t>
            </a:r>
          </a:p>
          <a:p>
            <a:pPr marL="1825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Presente el contenido de la diapositiva.</a:t>
            </a:r>
          </a:p>
          <a:p>
            <a:pPr marL="1825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1" noProof="0" dirty="0"/>
              <a:t>En grupos:</a:t>
            </a:r>
          </a:p>
          <a:p>
            <a:pPr marL="627063" marR="0" lvl="1"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1" noProof="0" dirty="0"/>
              <a:t>Dibujen la tabla tal y como se muestra en la diapositiva.</a:t>
            </a:r>
          </a:p>
          <a:p>
            <a:pPr lvl="1"/>
            <a:r>
              <a:rPr lang="es-ES_tradnl" i="1" noProof="0" dirty="0"/>
              <a:t>Llenen la tabla en función de la etapas de desarrollo que les haya tocado.</a:t>
            </a:r>
          </a:p>
          <a:p>
            <a:r>
              <a:rPr lang="es-ES_tradnl" noProof="0" dirty="0"/>
              <a:t>Dé 15 minutos a los/as participantes para reflexionar sobre las áreas y etapas de desarrollo.</a:t>
            </a:r>
          </a:p>
          <a:p>
            <a:r>
              <a:rPr lang="es-ES_tradnl" noProof="0" dirty="0"/>
              <a:t>Avíseles cuando quede 1 minuto para concluir la actividad.</a:t>
            </a:r>
          </a:p>
          <a:p>
            <a:pPr marL="0" indent="0">
              <a:buNone/>
            </a:pPr>
            <a:endParaRPr lang="es-ES_tradnl" noProof="0" dirty="0"/>
          </a:p>
          <a:p>
            <a:pPr marL="0" indent="0">
              <a:buNone/>
            </a:pPr>
            <a:r>
              <a:rPr lang="es-ES_tradnl" b="1" noProof="0" dirty="0"/>
              <a:t>DEBATE GENERAL (15 minutos)</a:t>
            </a:r>
          </a:p>
          <a:p>
            <a:r>
              <a:rPr lang="es-ES_tradnl" noProof="0" dirty="0"/>
              <a:t>Reúna de nuevo a los/as participantes. </a:t>
            </a:r>
          </a:p>
          <a:p>
            <a:r>
              <a:rPr lang="es-ES_tradnl" noProof="0" dirty="0"/>
              <a:t>Pídale a un voluntario/a de cada grupo que presente sus respuestas.</a:t>
            </a:r>
          </a:p>
          <a:p>
            <a:pPr lvl="0"/>
            <a:r>
              <a:rPr lang="es-ES_tradnl" i="1" noProof="0" dirty="0"/>
              <a:t>¿Hay diferencias en función del sexo? </a:t>
            </a:r>
          </a:p>
          <a:p>
            <a:pPr lvl="0"/>
            <a:r>
              <a:rPr lang="es-ES_tradnl" i="1" noProof="0" dirty="0"/>
              <a:t>¿Hay diferencias de tipo cultural o comunitario/social en cuanto a las expectativas/logros asociados a cada etapa de desarrollo?</a:t>
            </a:r>
          </a:p>
        </p:txBody>
      </p:sp>
      <p:sp>
        <p:nvSpPr>
          <p:cNvPr id="6" name="Slide Image Placeholder 5">
            <a:extLst>
              <a:ext uri="{FF2B5EF4-FFF2-40B4-BE49-F238E27FC236}">
                <a16:creationId xmlns:a16="http://schemas.microsoft.com/office/drawing/2014/main" id="{CD35E92B-411E-903F-62D7-D8A5ABCEE27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C1F8A77-99C1-DD21-0EB0-84686F0F30D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39</a:t>
            </a:fld>
            <a:endParaRPr lang="en-US" sz="1200" dirty="0">
              <a:latin typeface="+mn-lt"/>
            </a:endParaRPr>
          </a:p>
        </p:txBody>
      </p:sp>
    </p:spTree>
    <p:extLst>
      <p:ext uri="{BB962C8B-B14F-4D97-AF65-F5344CB8AC3E}">
        <p14:creationId xmlns:p14="http://schemas.microsoft.com/office/powerpoint/2010/main" val="1493224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EXPLICAR</a:t>
            </a:r>
            <a:endParaRPr lang="es-ES_tradnl" b="1" noProof="0" dirty="0">
              <a:sym typeface="Arial"/>
            </a:endParaRPr>
          </a:p>
          <a:p>
            <a:r>
              <a:rPr lang="es-ES_tradnl" noProof="0" dirty="0">
                <a:sym typeface="Arial"/>
              </a:rPr>
              <a:t>Presente el contenido de la diapositiva.</a:t>
            </a:r>
          </a:p>
          <a:p>
            <a:r>
              <a:rPr lang="es-ES_tradnl" b="1" i="1" noProof="0" dirty="0"/>
              <a:t>Módulo 1-2: </a:t>
            </a:r>
            <a:r>
              <a:rPr lang="es-ES_tradnl" i="1" noProof="0" dirty="0"/>
              <a:t>los módulos básicos de protección de la infancia y gestión de casos.</a:t>
            </a:r>
          </a:p>
          <a:p>
            <a:r>
              <a:rPr lang="es-ES_tradnl" b="1" i="1" noProof="0" dirty="0"/>
              <a:t>Módulo 3: </a:t>
            </a:r>
            <a:r>
              <a:rPr lang="es-ES_tradnl" i="1" noProof="0" dirty="0"/>
              <a:t>énfasis en cómo comunicarnos con menores de distintas edades, etapas de desarrollo y capacidades.</a:t>
            </a:r>
          </a:p>
          <a:p>
            <a:r>
              <a:rPr lang="es-ES_tradnl" b="1" i="1" noProof="0" dirty="0"/>
              <a:t>Módulos 4-5: </a:t>
            </a:r>
            <a:r>
              <a:rPr lang="es-ES_tradnl" i="1" noProof="0" dirty="0"/>
              <a:t>el papel de los/as asistentes sociales en la prestación de apoyo inmediato y apoyo psicosocial.</a:t>
            </a:r>
          </a:p>
          <a:p>
            <a:r>
              <a:rPr lang="es-ES_tradnl" b="1" i="1" noProof="0" dirty="0"/>
              <a:t>Módulos 6-11: </a:t>
            </a:r>
            <a:r>
              <a:rPr lang="es-ES_tradnl" i="1" noProof="0" dirty="0"/>
              <a:t>las etapas/pasos del proceso de gestión de casos.</a:t>
            </a:r>
          </a:p>
        </p:txBody>
      </p:sp>
      <p:sp>
        <p:nvSpPr>
          <p:cNvPr id="6" name="Slide Image Placeholder 5">
            <a:extLst>
              <a:ext uri="{FF2B5EF4-FFF2-40B4-BE49-F238E27FC236}">
                <a16:creationId xmlns:a16="http://schemas.microsoft.com/office/drawing/2014/main" id="{440A1C45-B7DD-9C4F-5F30-C7A053AA958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378E3C8-6775-5E33-567C-8D150ABC90A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a:t>
            </a:fld>
            <a:endParaRPr lang="en-US" sz="1200" dirty="0">
              <a:latin typeface="+mn-lt"/>
            </a:endParaRPr>
          </a:p>
        </p:txBody>
      </p:sp>
    </p:spTree>
    <p:extLst>
      <p:ext uri="{BB962C8B-B14F-4D97-AF65-F5344CB8AC3E}">
        <p14:creationId xmlns:p14="http://schemas.microsoft.com/office/powerpoint/2010/main" val="12938342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DEBATE GENERAL</a:t>
            </a:r>
          </a:p>
          <a:p>
            <a:r>
              <a:rPr lang="es-ES_tradnl" noProof="0" dirty="0"/>
              <a:t>Guíe a los/as participantes a las </a:t>
            </a:r>
            <a:r>
              <a:rPr lang="es-ES_tradnl" b="1" noProof="0" dirty="0"/>
              <a:t>páginas 15-17 del Cuaderno de ejercicios: Etapas de desarrollo</a:t>
            </a:r>
          </a:p>
          <a:p>
            <a:r>
              <a:rPr lang="es-ES_tradnl" noProof="0" dirty="0"/>
              <a:t>Presente el cuadro de la diapositiva.</a:t>
            </a:r>
          </a:p>
          <a:p>
            <a:r>
              <a:rPr lang="es-ES_tradnl" noProof="0" dirty="0"/>
              <a:t>Comente y llene la tabla a partir de las respuestas de cada grupo.</a:t>
            </a:r>
          </a:p>
          <a:p>
            <a:r>
              <a:rPr lang="es-ES_tradnl" i="1" noProof="0" dirty="0"/>
              <a:t>¿Hay preguntas o alguien necesita alguna aclaración? </a:t>
            </a:r>
          </a:p>
          <a:p>
            <a:endParaRPr lang="es-ES_tradnl" noProof="0" dirty="0"/>
          </a:p>
        </p:txBody>
      </p:sp>
      <p:sp>
        <p:nvSpPr>
          <p:cNvPr id="6" name="Slide Image Placeholder 5">
            <a:extLst>
              <a:ext uri="{FF2B5EF4-FFF2-40B4-BE49-F238E27FC236}">
                <a16:creationId xmlns:a16="http://schemas.microsoft.com/office/drawing/2014/main" id="{DDC889E4-F075-C918-180C-FD2EB02F1C76}"/>
              </a:ext>
            </a:extLst>
          </p:cNvPr>
          <p:cNvSpPr>
            <a:spLocks noGrp="1" noRot="1" noChangeAspect="1"/>
          </p:cNvSpPr>
          <p:nvPr>
            <p:ph type="sldImg"/>
          </p:nvPr>
        </p:nvSpPr>
        <p:spPr>
          <a:xfrm>
            <a:off x="474663" y="414338"/>
            <a:ext cx="6143625" cy="3455987"/>
          </a:xfrm>
        </p:spPr>
      </p:sp>
      <p:sp>
        <p:nvSpPr>
          <p:cNvPr id="2" name="Google Shape;725;p48:notes">
            <a:extLst>
              <a:ext uri="{FF2B5EF4-FFF2-40B4-BE49-F238E27FC236}">
                <a16:creationId xmlns:a16="http://schemas.microsoft.com/office/drawing/2014/main" id="{0A32922E-4E1A-A74D-B378-B2207D82068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40</a:t>
            </a:fld>
            <a:endParaRPr lang="en-US" sz="1200" dirty="0">
              <a:latin typeface="+mn-lt"/>
            </a:endParaRPr>
          </a:p>
        </p:txBody>
      </p:sp>
    </p:spTree>
    <p:extLst>
      <p:ext uri="{BB962C8B-B14F-4D97-AF65-F5344CB8AC3E}">
        <p14:creationId xmlns:p14="http://schemas.microsoft.com/office/powerpoint/2010/main" val="13214277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EXPLICAR</a:t>
            </a:r>
            <a:endParaRPr lang="es-ES_tradnl" noProof="0" dirty="0"/>
          </a:p>
          <a:p>
            <a:r>
              <a:rPr lang="es-ES_tradnl" i="1" noProof="0" dirty="0"/>
              <a:t>Cada niño y niña es diferente:</a:t>
            </a:r>
          </a:p>
          <a:p>
            <a:pPr lvl="1"/>
            <a:r>
              <a:rPr lang="es-ES_tradnl" i="1" noProof="0" dirty="0"/>
              <a:t>un niño o niña evolucionará y se desarrollará a su propio ritmo</a:t>
            </a:r>
          </a:p>
          <a:p>
            <a:pPr lvl="1"/>
            <a:r>
              <a:rPr lang="es-ES_tradnl" i="1" noProof="0" dirty="0"/>
              <a:t>algunos/as niños/as tienen dificultades o discapacidades</a:t>
            </a:r>
          </a:p>
          <a:p>
            <a:pPr lvl="1"/>
            <a:r>
              <a:rPr lang="es-ES_tradnl" i="1" noProof="0" dirty="0"/>
              <a:t>los niños y niñas tienen su propia personalidad</a:t>
            </a:r>
          </a:p>
        </p:txBody>
      </p:sp>
      <p:sp>
        <p:nvSpPr>
          <p:cNvPr id="6" name="Slide Image Placeholder 5">
            <a:extLst>
              <a:ext uri="{FF2B5EF4-FFF2-40B4-BE49-F238E27FC236}">
                <a16:creationId xmlns:a16="http://schemas.microsoft.com/office/drawing/2014/main" id="{945EB9FA-291E-3C72-1671-128286026123}"/>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87E7051-6D77-D1E2-EE84-E150CF59425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41</a:t>
            </a:fld>
            <a:endParaRPr lang="en-US" sz="1200" dirty="0">
              <a:latin typeface="+mn-lt"/>
            </a:endParaRPr>
          </a:p>
        </p:txBody>
      </p:sp>
    </p:spTree>
    <p:extLst>
      <p:ext uri="{BB962C8B-B14F-4D97-AF65-F5344CB8AC3E}">
        <p14:creationId xmlns:p14="http://schemas.microsoft.com/office/powerpoint/2010/main" val="35552289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EXPLICAR</a:t>
            </a:r>
            <a:endParaRPr lang="es-ES_tradnl" noProof="0" dirty="0"/>
          </a:p>
          <a:p>
            <a:r>
              <a:rPr lang="es-ES_tradnl" i="0" noProof="0" dirty="0"/>
              <a:t>Presente el contenido de la diapositiva.</a:t>
            </a:r>
          </a:p>
          <a:p>
            <a:r>
              <a:rPr lang="es-ES_tradnl" i="1" noProof="0" dirty="0"/>
              <a:t>Diferencia entre limitación y discapacidad: </a:t>
            </a:r>
          </a:p>
          <a:p>
            <a:pPr lvl="1"/>
            <a:r>
              <a:rPr lang="es-ES_tradnl" i="1" noProof="0" dirty="0"/>
              <a:t>la discapacidad no siempre conlleva un retraso en el desarrollo; </a:t>
            </a:r>
          </a:p>
          <a:p>
            <a:pPr lvl="1"/>
            <a:r>
              <a:rPr lang="es-ES_tradnl" i="1" noProof="0" dirty="0"/>
              <a:t>en la mayoría de los casos, los/as menores con discapacidades podrán participar plenamente en las actividades si abordan las barreras/dificultades que enfrentan y si se llevan a cabo las adaptaciones que requieran.</a:t>
            </a:r>
          </a:p>
          <a:p>
            <a:pPr lvl="1"/>
            <a:r>
              <a:rPr lang="es-ES_tradnl" i="1" noProof="0" dirty="0"/>
              <a:t>no todas las limitaciones o discapacidades son visibles, por lo que es importante no hacer suposiciones sobre las capacidades y funcionalidad de un/a menor.</a:t>
            </a:r>
            <a:endParaRPr lang="es-ES_tradnl" noProof="0" dirty="0"/>
          </a:p>
          <a:p>
            <a:r>
              <a:rPr lang="es-ES_tradnl" i="1" noProof="0" dirty="0"/>
              <a:t>Es posible que un/a menor con discapacidades que reciba servicios de gestión de casos no necesite que adaptemos nuestro enfoque debido a su discapacidad. No obstante, esto puede ser necesario para algunos/as:</a:t>
            </a:r>
          </a:p>
          <a:p>
            <a:pPr lvl="1"/>
            <a:r>
              <a:rPr lang="es-ES_tradnl" i="1" noProof="0" dirty="0"/>
              <a:t>la discapacidad no siempre conlleva un retraso en el desarrollo </a:t>
            </a:r>
          </a:p>
          <a:p>
            <a:pPr lvl="1"/>
            <a:r>
              <a:rPr lang="es-ES_tradnl" i="1" noProof="0" dirty="0"/>
              <a:t>en la mayoría de los casos, los/as menores con discapacidades podrán participar plenamente en las actividades si abordan las barreras/dificultades que enfrentan y si se llevan a cabo las adaptaciones que requieran.</a:t>
            </a:r>
            <a:endParaRPr lang="es-ES_tradnl" noProof="0" dirty="0"/>
          </a:p>
        </p:txBody>
      </p:sp>
      <p:sp>
        <p:nvSpPr>
          <p:cNvPr id="6" name="Slide Image Placeholder 5">
            <a:extLst>
              <a:ext uri="{FF2B5EF4-FFF2-40B4-BE49-F238E27FC236}">
                <a16:creationId xmlns:a16="http://schemas.microsoft.com/office/drawing/2014/main" id="{D4365EFA-FEC8-6F15-824B-09E0A028D03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758D0C4-48C1-85C9-2833-3CAB9A782B3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42</a:t>
            </a:fld>
            <a:endParaRPr lang="en-US" sz="1200" dirty="0">
              <a:latin typeface="+mn-lt"/>
            </a:endParaRPr>
          </a:p>
        </p:txBody>
      </p:sp>
    </p:spTree>
    <p:extLst>
      <p:ext uri="{BB962C8B-B14F-4D97-AF65-F5344CB8AC3E}">
        <p14:creationId xmlns:p14="http://schemas.microsoft.com/office/powerpoint/2010/main" val="30896567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EXPLICAR</a:t>
            </a:r>
          </a:p>
          <a:p>
            <a:r>
              <a:rPr lang="es-ES_tradnl" i="1" noProof="0" dirty="0"/>
              <a:t>Los/as menores con discapacidades no son un grupo homogéneo.</a:t>
            </a:r>
          </a:p>
          <a:p>
            <a:pPr lvl="0"/>
            <a:r>
              <a:rPr lang="es-ES_tradnl" i="1" noProof="0" dirty="0"/>
              <a:t>El tipo de apoyo necesario dependerá de las limitaciones y capacidades de cada menor.</a:t>
            </a:r>
          </a:p>
          <a:p>
            <a:pPr lvl="0"/>
            <a:r>
              <a:rPr lang="es-ES_tradnl" i="1" noProof="0" dirty="0"/>
              <a:t>Es importante ser conscientes de que hay menores con distintas limitaciones y capacidades (visibles e invisibles) </a:t>
            </a:r>
          </a:p>
          <a:p>
            <a:r>
              <a:rPr lang="es-ES_tradnl" i="0" noProof="0" dirty="0"/>
              <a:t>Presente el contenido de la diapositiva.</a:t>
            </a:r>
          </a:p>
          <a:p>
            <a:r>
              <a:rPr lang="es-ES_tradnl" i="0" noProof="0" dirty="0"/>
              <a:t>Asegúrese de que los/as participantes tienen claras estas limitaciones.</a:t>
            </a:r>
          </a:p>
        </p:txBody>
      </p:sp>
      <p:sp>
        <p:nvSpPr>
          <p:cNvPr id="6" name="Slide Image Placeholder 5">
            <a:extLst>
              <a:ext uri="{FF2B5EF4-FFF2-40B4-BE49-F238E27FC236}">
                <a16:creationId xmlns:a16="http://schemas.microsoft.com/office/drawing/2014/main" id="{9883AB7F-D6E4-8EF8-D6C5-C3F37CB957B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D60E4620-CDA6-7216-F789-B7100549866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43</a:t>
            </a:fld>
            <a:endParaRPr lang="en-US" sz="1200" dirty="0">
              <a:latin typeface="+mn-lt"/>
            </a:endParaRPr>
          </a:p>
        </p:txBody>
      </p:sp>
    </p:spTree>
    <p:extLst>
      <p:ext uri="{BB962C8B-B14F-4D97-AF65-F5344CB8AC3E}">
        <p14:creationId xmlns:p14="http://schemas.microsoft.com/office/powerpoint/2010/main" val="30380425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ACTIVIDAD INDIVIDUAL (15 minutos)</a:t>
            </a:r>
          </a:p>
          <a:p>
            <a:r>
              <a:rPr lang="es-ES_tradnl" noProof="0" dirty="0"/>
              <a:t>Presente el contenido de la diapositiva.</a:t>
            </a:r>
          </a:p>
          <a:p>
            <a:r>
              <a:rPr lang="es-ES_tradnl" noProof="0" dirty="0"/>
              <a:t>Guíe a los/as participantes a la </a:t>
            </a:r>
            <a:r>
              <a:rPr lang="es-ES_tradnl" b="1" noProof="0" dirty="0"/>
              <a:t>página 18 del Cuaderno de ejercicios: </a:t>
            </a:r>
            <a:r>
              <a:rPr lang="es-ES_tradnl" sz="1200" b="1" dirty="0"/>
              <a:t>Barreras a las que están expuestos los/as menores con discapacidad.</a:t>
            </a:r>
            <a:endParaRPr lang="es-ES_tradnl" b="1" noProof="0" dirty="0"/>
          </a:p>
          <a:p>
            <a:r>
              <a:rPr lang="es-ES_tradnl" i="1" noProof="0" dirty="0"/>
              <a:t>¿Qué ejemplos de barreras/obstáculos que enfrentan los menores con discapacidades se nos ocurren?</a:t>
            </a:r>
          </a:p>
          <a:p>
            <a:r>
              <a:rPr lang="es-ES_tradnl" i="1" noProof="0" dirty="0"/>
              <a:t>Por favor, anótenlos en su cuaderno de ejercicios.</a:t>
            </a:r>
          </a:p>
          <a:p>
            <a:pPr marL="0" indent="0">
              <a:buNone/>
            </a:pPr>
            <a:endParaRPr lang="es-ES_tradnl" noProof="0" dirty="0"/>
          </a:p>
          <a:p>
            <a:pPr marL="0" indent="0">
              <a:buNone/>
            </a:pPr>
            <a:r>
              <a:rPr lang="es-ES_tradnl" b="1" noProof="0" dirty="0"/>
              <a:t>DEBATE GENERAL</a:t>
            </a:r>
          </a:p>
          <a:p>
            <a:r>
              <a:rPr lang="es-ES_tradnl" noProof="0" dirty="0"/>
              <a:t>Invite de 6 a 10 voluntarios/as a compartir sus respuestas.</a:t>
            </a:r>
          </a:p>
          <a:p>
            <a:r>
              <a:rPr lang="es-ES_tradnl" noProof="0" dirty="0"/>
              <a:t>Anote sus respuestas en el rotafolio/pizarra.</a:t>
            </a:r>
          </a:p>
          <a:p>
            <a:pPr lvl="0"/>
            <a:r>
              <a:rPr lang="es-ES_tradnl" noProof="0" dirty="0"/>
              <a:t>Ejemplos de respuestas:</a:t>
            </a:r>
          </a:p>
          <a:p>
            <a:pPr lvl="1"/>
            <a:r>
              <a:rPr lang="es-ES_tradnl" noProof="0" dirty="0"/>
              <a:t>escalones sin rampas, ascensores o elevadores que dificulten el acceso de los/as menores con discapacidades físicas.</a:t>
            </a:r>
          </a:p>
          <a:p>
            <a:pPr lvl="1"/>
            <a:r>
              <a:rPr lang="es-ES_tradnl" noProof="0" dirty="0"/>
              <a:t>aceras, puertas o pasillos estrechos que supongan un obstáculo para los/as menores en silla de ruedas o con caminador.</a:t>
            </a:r>
          </a:p>
          <a:p>
            <a:pPr lvl="1"/>
            <a:r>
              <a:rPr lang="es-ES_tradnl" noProof="0" dirty="0"/>
              <a:t>impedir que un/a menor asista a la escuela porque se considera que no es útil/conveniente para él o ella.</a:t>
            </a:r>
          </a:p>
        </p:txBody>
      </p:sp>
      <p:sp>
        <p:nvSpPr>
          <p:cNvPr id="6" name="Slide Image Placeholder 5">
            <a:extLst>
              <a:ext uri="{FF2B5EF4-FFF2-40B4-BE49-F238E27FC236}">
                <a16:creationId xmlns:a16="http://schemas.microsoft.com/office/drawing/2014/main" id="{F71A03A2-D31C-4D28-C4C9-C0B2A608473B}"/>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E9D0736E-827B-DC56-1682-ADD5F1C6132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44</a:t>
            </a:fld>
            <a:endParaRPr lang="en-US" sz="1200" dirty="0">
              <a:latin typeface="+mn-lt"/>
            </a:endParaRPr>
          </a:p>
        </p:txBody>
      </p:sp>
    </p:spTree>
    <p:extLst>
      <p:ext uri="{BB962C8B-B14F-4D97-AF65-F5344CB8AC3E}">
        <p14:creationId xmlns:p14="http://schemas.microsoft.com/office/powerpoint/2010/main" val="17476908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EXPLICAR</a:t>
            </a:r>
            <a:endParaRPr lang="es-ES_tradnl" b="1" i="0" noProof="0" dirty="0"/>
          </a:p>
          <a:p>
            <a:r>
              <a:rPr lang="es-ES_tradnl" i="0" noProof="0" dirty="0"/>
              <a:t>Presente el contenido de la diapositiva.</a:t>
            </a:r>
          </a:p>
          <a:p>
            <a:r>
              <a:rPr lang="es-ES_tradnl" i="1" noProof="0" dirty="0"/>
              <a:t>Los/as menores con discapacidades pueden enfrentarse a distintos tipos de barreras:</a:t>
            </a:r>
          </a:p>
          <a:p>
            <a:pPr lvl="1"/>
            <a:r>
              <a:rPr lang="es-ES_tradnl" b="1" i="1" noProof="0" dirty="0"/>
              <a:t>prejuicios: </a:t>
            </a:r>
            <a:r>
              <a:rPr lang="es-ES_tradnl" i="1" noProof="0" dirty="0"/>
              <a:t>actitudes negativas hacia las personas con limitaciones, que crean un entorno </a:t>
            </a:r>
            <a:r>
              <a:rPr lang="es-ES_tradnl" i="1" noProof="0" dirty="0" err="1"/>
              <a:t>discapacitante</a:t>
            </a:r>
            <a:r>
              <a:rPr lang="es-ES_tradnl" i="1" noProof="0" dirty="0"/>
              <a:t> en todos los ámbitos (ejemplos: asumir que el/la menor tiene poca capacidad o es incompetente, posturas excluyentes, discriminación)</a:t>
            </a:r>
          </a:p>
          <a:p>
            <a:pPr lvl="1"/>
            <a:r>
              <a:rPr lang="es-ES_tradnl" b="1" i="1" noProof="0" dirty="0"/>
              <a:t>barreras físicas: </a:t>
            </a:r>
            <a:r>
              <a:rPr lang="es-ES_tradnl" i="1" noProof="0" dirty="0"/>
              <a:t>barreras físicas que dificultan o imposibilitan su acceso a un entorno, impidiendo su participación (ejemplos: ausencia de rampas en las entradas, falta de ascensores, puertas/pasillos estrechas/os)</a:t>
            </a:r>
          </a:p>
          <a:p>
            <a:pPr lvl="1"/>
            <a:r>
              <a:rPr lang="es-ES_tradnl" b="1" i="1" noProof="0" dirty="0"/>
              <a:t>barreras en la comunicación: </a:t>
            </a:r>
            <a:r>
              <a:rPr lang="es-ES_tradnl" i="1" noProof="0" dirty="0"/>
              <a:t>no adaptar la comunicación a la limitación/discapacidad del menor, restringir su acceso a la información o a participar en conversaciones o a expresarse (en menores con discapacidad auditiva, falta de señalización en lengua de señas; en menores con discapacidad visual, usar letras muy pequeñas en la señalización).</a:t>
            </a:r>
          </a:p>
          <a:p>
            <a:pPr lvl="1"/>
            <a:r>
              <a:rPr lang="es-ES_tradnl" b="1" i="1" noProof="0" dirty="0"/>
              <a:t>barreras institucionales: </a:t>
            </a:r>
            <a:r>
              <a:rPr lang="es-ES_tradnl" i="1" noProof="0" dirty="0"/>
              <a:t>dificultad para acceder a la ley, prácticas y políticas institucionales que discriminan a las personas con discapacidades (ejemplos: que no le permita a un/a menor con discapacidad acceder al sistema educativo oficial, o que a un/a adolescente con discapacidad auditiva no se le permita aprender a conducir).</a:t>
            </a:r>
          </a:p>
          <a:p>
            <a:r>
              <a:rPr lang="es-ES_tradnl" i="0" noProof="0" dirty="0"/>
              <a:t>Clasificar los ejemplos en el rotafolio/pizarra del ejercicio anterior en función del tipo de barrera que se trate.</a:t>
            </a:r>
          </a:p>
          <a:p>
            <a:r>
              <a:rPr lang="es-ES_tradnl" i="1" noProof="0" dirty="0"/>
              <a:t>Los/as menores con discapacidades tienen los mismos derechos que todos los niños y niñas:</a:t>
            </a:r>
          </a:p>
          <a:p>
            <a:pPr lvl="1"/>
            <a:r>
              <a:rPr lang="es-ES_tradnl" i="1" noProof="0" dirty="0"/>
              <a:t>deben poder acceder en igualdad de condiciones a bienes, servicios, espacios e información.</a:t>
            </a:r>
          </a:p>
          <a:p>
            <a:pPr lvl="1"/>
            <a:r>
              <a:rPr lang="es-ES_tradnl" i="1" noProof="0" dirty="0"/>
              <a:t>los actores humanitarios están en la obligación de identificar y eliminar las barreras que impiden el acceso y excluyen a los/as menores con discapacidades.</a:t>
            </a:r>
          </a:p>
          <a:p>
            <a:pPr lvl="1"/>
            <a:r>
              <a:rPr lang="es-ES_tradnl" i="1" noProof="0" dirty="0"/>
              <a:t>para lograrlo, es necesario hacer ajustes/modificaciones innovadoras y encontrar formas creativas de garantizar su participación.</a:t>
            </a:r>
          </a:p>
          <a:p>
            <a:r>
              <a:rPr lang="es-ES_tradnl" i="1" noProof="0" dirty="0"/>
              <a:t>Más adelante vamos a aprender más sobre el trabajo con menores con discapacidades.</a:t>
            </a:r>
          </a:p>
        </p:txBody>
      </p:sp>
      <p:sp>
        <p:nvSpPr>
          <p:cNvPr id="6" name="Slide Image Placeholder 5">
            <a:extLst>
              <a:ext uri="{FF2B5EF4-FFF2-40B4-BE49-F238E27FC236}">
                <a16:creationId xmlns:a16="http://schemas.microsoft.com/office/drawing/2014/main" id="{C1152059-A539-0C10-8D77-AAF0D41E517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122D4E1-EAD3-AC2C-0543-72E1BCF8F5D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45</a:t>
            </a:fld>
            <a:endParaRPr lang="en-US" sz="1200" dirty="0">
              <a:latin typeface="+mn-lt"/>
            </a:endParaRPr>
          </a:p>
        </p:txBody>
      </p:sp>
    </p:spTree>
    <p:extLst>
      <p:ext uri="{BB962C8B-B14F-4D97-AF65-F5344CB8AC3E}">
        <p14:creationId xmlns:p14="http://schemas.microsoft.com/office/powerpoint/2010/main" val="3012373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EXPLICAR</a:t>
            </a:r>
          </a:p>
          <a:p>
            <a:r>
              <a:rPr lang="es-ES_tradnl" noProof="0" dirty="0"/>
              <a:t>Presente el contenido de la diapositiva.</a:t>
            </a:r>
          </a:p>
          <a:p>
            <a:r>
              <a:rPr lang="es-ES_tradnl" i="1" noProof="0" dirty="0"/>
              <a:t>¿Hay alguna pregunta o alguien necesita alguna aclaración?</a:t>
            </a:r>
          </a:p>
          <a:p>
            <a:r>
              <a:rPr lang="es-ES_tradnl" i="1" noProof="0" dirty="0"/>
              <a:t>En la próxima sesión vamos a analizar qué es un riesgo en el ámbito de la protección de la infancia.</a:t>
            </a:r>
          </a:p>
          <a:p>
            <a:endParaRPr lang="es-ES_tradnl" noProof="0" dirty="0"/>
          </a:p>
        </p:txBody>
      </p:sp>
      <p:sp>
        <p:nvSpPr>
          <p:cNvPr id="6" name="Slide Image Placeholder 5">
            <a:extLst>
              <a:ext uri="{FF2B5EF4-FFF2-40B4-BE49-F238E27FC236}">
                <a16:creationId xmlns:a16="http://schemas.microsoft.com/office/drawing/2014/main" id="{E5761C05-5D47-362B-7342-9BF17B3097DE}"/>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CBE8CC9-2144-350F-285D-01872C24ABC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46</a:t>
            </a:fld>
            <a:endParaRPr lang="en-US" sz="1200" dirty="0">
              <a:latin typeface="+mn-lt"/>
            </a:endParaRPr>
          </a:p>
        </p:txBody>
      </p:sp>
    </p:spTree>
    <p:extLst>
      <p:ext uri="{BB962C8B-B14F-4D97-AF65-F5344CB8AC3E}">
        <p14:creationId xmlns:p14="http://schemas.microsoft.com/office/powerpoint/2010/main" val="14150487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9425" y="4229101"/>
            <a:ext cx="6140450" cy="5442609"/>
          </a:xfrm>
          <a:prstGeom prst="rect">
            <a:avLst/>
          </a:prstGeom>
        </p:spPr>
        <p:txBody>
          <a:bodyPr/>
          <a:lstStyle/>
          <a:p>
            <a:pPr marL="0" indent="0">
              <a:buNone/>
            </a:pPr>
            <a:r>
              <a:rPr lang="en-GB" b="1" dirty="0"/>
              <a:t>SESIÓN 5 </a:t>
            </a:r>
            <a:br>
              <a:rPr lang="en-GB" b="1" dirty="0"/>
            </a:br>
            <a:r>
              <a:rPr lang="en-GB" b="1" dirty="0"/>
              <a:t>DURACIÓN: 1H15</a:t>
            </a:r>
          </a:p>
        </p:txBody>
      </p:sp>
      <p:sp>
        <p:nvSpPr>
          <p:cNvPr id="6" name="Slide Image Placeholder 5">
            <a:extLst>
              <a:ext uri="{FF2B5EF4-FFF2-40B4-BE49-F238E27FC236}">
                <a16:creationId xmlns:a16="http://schemas.microsoft.com/office/drawing/2014/main" id="{0F720C98-494C-1527-05B8-F60E936BA4AA}"/>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EEA3BD7B-CCCA-374E-66EE-90F2B3C9B6A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47</a:t>
            </a:fld>
            <a:endParaRPr lang="en-US" sz="1200" dirty="0">
              <a:latin typeface="+mn-lt"/>
            </a:endParaRPr>
          </a:p>
        </p:txBody>
      </p:sp>
    </p:spTree>
    <p:extLst>
      <p:ext uri="{BB962C8B-B14F-4D97-AF65-F5344CB8AC3E}">
        <p14:creationId xmlns:p14="http://schemas.microsoft.com/office/powerpoint/2010/main" val="27180616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DEBATE GENERAL (10 minutos)</a:t>
            </a:r>
            <a:endParaRPr lang="es-ES_tradnl" noProof="0" dirty="0"/>
          </a:p>
          <a:p>
            <a:r>
              <a:rPr lang="es-ES_tradnl" i="1" noProof="0" dirty="0"/>
              <a:t>Vamos a empezar con una pregunta rápida a la que responderemos en grupo.</a:t>
            </a:r>
          </a:p>
          <a:p>
            <a:r>
              <a:rPr lang="es-ES_tradnl" i="1" noProof="0" dirty="0"/>
              <a:t>¿Cómo le explicaríamos a alguien qué es un riesgo en el ámbito de la protección de la infancia?</a:t>
            </a:r>
          </a:p>
          <a:p>
            <a:pPr lvl="1"/>
            <a:r>
              <a:rPr lang="es-ES_tradnl" i="1" noProof="0" dirty="0"/>
              <a:t>Imaginemos que necesitamos explicar los riesgos en el ámbito de la protección a un familiar, un vecino/a o un amigo/a de forma clara y sencilla.</a:t>
            </a:r>
          </a:p>
          <a:p>
            <a:r>
              <a:rPr lang="es-ES_tradnl" noProof="0" dirty="0"/>
              <a:t>Dé 1 o 2 minutos a los/as participantes para reflexionar sobre esta pregunta.</a:t>
            </a:r>
          </a:p>
          <a:p>
            <a:r>
              <a:rPr lang="es-ES_tradnl" noProof="0" dirty="0"/>
              <a:t>Invite a algunos/as participantes a compartir sus respuestas.</a:t>
            </a:r>
          </a:p>
          <a:p>
            <a:r>
              <a:rPr lang="es-ES_tradnl" noProof="0" dirty="0"/>
              <a:t>Anote las respuestas en un rotafolio/pizarra.</a:t>
            </a:r>
          </a:p>
          <a:p>
            <a:endParaRPr lang="es-ES_tradnl" noProof="0" dirty="0"/>
          </a:p>
        </p:txBody>
      </p:sp>
      <p:sp>
        <p:nvSpPr>
          <p:cNvPr id="6" name="Slide Image Placeholder 5">
            <a:extLst>
              <a:ext uri="{FF2B5EF4-FFF2-40B4-BE49-F238E27FC236}">
                <a16:creationId xmlns:a16="http://schemas.microsoft.com/office/drawing/2014/main" id="{8A9E2D91-CF68-976D-2816-F21B2BF43FBF}"/>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83E22BD-48DD-A491-8BD4-B75C909B814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48</a:t>
            </a:fld>
            <a:endParaRPr lang="en-US" sz="1200" dirty="0">
              <a:latin typeface="+mn-lt"/>
            </a:endParaRPr>
          </a:p>
        </p:txBody>
      </p:sp>
    </p:spTree>
    <p:extLst>
      <p:ext uri="{BB962C8B-B14F-4D97-AF65-F5344CB8AC3E}">
        <p14:creationId xmlns:p14="http://schemas.microsoft.com/office/powerpoint/2010/main" val="28313601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EXPLICAR</a:t>
            </a:r>
            <a:endParaRPr lang="es-ES_tradnl" i="1" noProof="0" dirty="0"/>
          </a:p>
          <a:p>
            <a:r>
              <a:rPr lang="es-ES_tradnl" noProof="0" dirty="0"/>
              <a:t>Presente el contenido de la diapositiva.</a:t>
            </a:r>
          </a:p>
          <a:p>
            <a:r>
              <a:rPr lang="es-ES_tradnl" noProof="0" dirty="0"/>
              <a:t>Haga referencia al rotafolio con las distintas explicaciones/definiciones que hayan compartido los/as participantes.</a:t>
            </a:r>
          </a:p>
          <a:p>
            <a:r>
              <a:rPr lang="es-ES_tradnl" i="1" noProof="0" dirty="0"/>
              <a:t>Para entender los riesgos que enfrenta un menor, es necesario comprender:</a:t>
            </a:r>
          </a:p>
          <a:p>
            <a:pPr lvl="1"/>
            <a:r>
              <a:rPr lang="es-ES_tradnl" i="1" noProof="0" dirty="0"/>
              <a:t>la naturaleza/tipo de riesgo </a:t>
            </a:r>
          </a:p>
          <a:p>
            <a:pPr lvl="1"/>
            <a:r>
              <a:rPr lang="es-ES_tradnl" i="1" noProof="0" dirty="0"/>
              <a:t>el grado de vulnerabilidad del menor a ese riesgo.</a:t>
            </a:r>
          </a:p>
          <a:p>
            <a:pPr lvl="0"/>
            <a:r>
              <a:rPr lang="es-ES_tradnl" i="1" noProof="0" dirty="0"/>
              <a:t>Los riesgos no se deben abordar de forma aislada:</a:t>
            </a:r>
          </a:p>
          <a:p>
            <a:pPr lvl="1"/>
            <a:r>
              <a:rPr lang="es-ES_tradnl" i="1" noProof="0" dirty="0"/>
              <a:t>es importante tener en cuenta que un/a menor puede estar experimentando múltiples riesgos de forma simultánea.</a:t>
            </a:r>
          </a:p>
          <a:p>
            <a:pPr lvl="1"/>
            <a:r>
              <a:rPr lang="es-ES_tradnl" i="1" noProof="0" dirty="0"/>
              <a:t>necesario analizar siempre la situación del menor de forma global e identificar las vulnerabilidades y fortalezas de cada menor y su entorno (Fuente: CPMS, 2019)</a:t>
            </a:r>
          </a:p>
          <a:p>
            <a:r>
              <a:rPr lang="es-ES_tradnl" i="1" noProof="0" dirty="0"/>
              <a:t>¿Hay preguntas?</a:t>
            </a:r>
          </a:p>
          <a:p>
            <a:r>
              <a:rPr lang="es-ES_tradnl" i="1" noProof="0" dirty="0"/>
              <a:t>A continuación, vamos a ver qué es “vulnerabilidad”.</a:t>
            </a:r>
          </a:p>
          <a:p>
            <a:endParaRPr lang="es-ES_tradnl" i="1" noProof="0" dirty="0"/>
          </a:p>
          <a:p>
            <a:endParaRPr lang="es-ES_tradnl" noProof="0" dirty="0"/>
          </a:p>
        </p:txBody>
      </p:sp>
      <p:sp>
        <p:nvSpPr>
          <p:cNvPr id="6" name="Slide Image Placeholder 5">
            <a:extLst>
              <a:ext uri="{FF2B5EF4-FFF2-40B4-BE49-F238E27FC236}">
                <a16:creationId xmlns:a16="http://schemas.microsoft.com/office/drawing/2014/main" id="{8C2FBD97-10D1-B1D5-48A6-4CE005844D2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B7A69A0-6B85-3115-0C82-4712A8E8402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49</a:t>
            </a:fld>
            <a:endParaRPr lang="en-US" sz="1200" dirty="0">
              <a:latin typeface="+mn-lt"/>
            </a:endParaRPr>
          </a:p>
        </p:txBody>
      </p:sp>
    </p:spTree>
    <p:extLst>
      <p:ext uri="{BB962C8B-B14F-4D97-AF65-F5344CB8AC3E}">
        <p14:creationId xmlns:p14="http://schemas.microsoft.com/office/powerpoint/2010/main" val="417654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EXPLICAR</a:t>
            </a:r>
          </a:p>
          <a:p>
            <a:r>
              <a:rPr lang="es-ES_tradnl" noProof="0" dirty="0"/>
              <a:t>Entregue los cuadernos de ejercicios a los/as participantes.</a:t>
            </a:r>
          </a:p>
          <a:p>
            <a:r>
              <a:rPr lang="es-ES_tradnl" i="1" noProof="0" dirty="0"/>
              <a:t>Durante toda la formación del Nivel 1, utilizaremos un cuaderno de ejercicios. Este cuaderno contiene:</a:t>
            </a:r>
          </a:p>
          <a:p>
            <a:pPr lvl="1"/>
            <a:r>
              <a:rPr lang="es-ES_tradnl" i="1" noProof="0" dirty="0"/>
              <a:t>ejercicios</a:t>
            </a:r>
          </a:p>
          <a:p>
            <a:pPr lvl="1"/>
            <a:r>
              <a:rPr lang="es-ES_tradnl" i="1" noProof="0" dirty="0"/>
              <a:t>guiones para los juegos de rol</a:t>
            </a:r>
          </a:p>
          <a:p>
            <a:pPr lvl="1"/>
            <a:r>
              <a:rPr lang="es-ES_tradnl" i="1" noProof="0" dirty="0"/>
              <a:t>fragmentos con contenidos técnicos </a:t>
            </a:r>
          </a:p>
          <a:p>
            <a:pPr lvl="1"/>
            <a:r>
              <a:rPr lang="es-ES_tradnl" i="1" noProof="0" dirty="0"/>
              <a:t>entre otros</a:t>
            </a:r>
          </a:p>
          <a:p>
            <a:r>
              <a:rPr lang="es-ES_tradnl" i="1" noProof="0" dirty="0"/>
              <a:t>Es importante que los/as participantes:</a:t>
            </a:r>
          </a:p>
          <a:p>
            <a:pPr lvl="1"/>
            <a:r>
              <a:rPr lang="es-ES_tradnl" i="1" noProof="0" dirty="0"/>
              <a:t>escriban su nombre en el cuaderno</a:t>
            </a:r>
          </a:p>
          <a:p>
            <a:pPr lvl="1"/>
            <a:r>
              <a:rPr lang="es-ES_tradnl" i="1" noProof="0" dirty="0"/>
              <a:t>conserven este cuaderno de ejercicios</a:t>
            </a:r>
          </a:p>
          <a:p>
            <a:pPr lvl="1"/>
            <a:r>
              <a:rPr lang="es-ES_tradnl" i="1" noProof="0" dirty="0"/>
              <a:t>lo tengan consigo durante cada sesión de la formación</a:t>
            </a:r>
          </a:p>
        </p:txBody>
      </p:sp>
      <p:sp>
        <p:nvSpPr>
          <p:cNvPr id="6" name="Slide Image Placeholder 5">
            <a:extLst>
              <a:ext uri="{FF2B5EF4-FFF2-40B4-BE49-F238E27FC236}">
                <a16:creationId xmlns:a16="http://schemas.microsoft.com/office/drawing/2014/main" id="{440A1C45-B7DD-9C4F-5F30-C7A053AA958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378E3C8-6775-5E33-567C-8D150ABC90A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a:t>
            </a:fld>
            <a:endParaRPr lang="en-US" sz="1200" dirty="0">
              <a:latin typeface="+mn-lt"/>
            </a:endParaRPr>
          </a:p>
        </p:txBody>
      </p:sp>
    </p:spTree>
    <p:extLst>
      <p:ext uri="{BB962C8B-B14F-4D97-AF65-F5344CB8AC3E}">
        <p14:creationId xmlns:p14="http://schemas.microsoft.com/office/powerpoint/2010/main" val="7475408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EXPLICAR</a:t>
            </a:r>
          </a:p>
          <a:p>
            <a:r>
              <a:rPr lang="es-ES_tradnl" i="0" noProof="0" dirty="0"/>
              <a:t>Presentar la definición de </a:t>
            </a:r>
            <a:r>
              <a:rPr lang="es-ES_tradnl" b="1" i="0" noProof="0" dirty="0"/>
              <a:t>vulnerabilidad </a:t>
            </a:r>
            <a:r>
              <a:rPr lang="es-ES_tradnl" i="0" noProof="0" dirty="0"/>
              <a:t>que figura en la diapositiva. </a:t>
            </a:r>
          </a:p>
          <a:p>
            <a:pPr marL="627063" marR="0" lvl="1"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0" noProof="0" dirty="0"/>
              <a:t>Fuente: CPMS, 2019, páginas 315-316.</a:t>
            </a:r>
          </a:p>
          <a:p>
            <a:r>
              <a:rPr lang="es-ES_tradnl" i="1" noProof="0" dirty="0"/>
              <a:t>Teniendo en cuenta las actividades “Paseo del poder” y “Rueda del poder”, ¿podemos pensar en ejemplos de vulnerabilidad? </a:t>
            </a:r>
          </a:p>
          <a:p>
            <a:r>
              <a:rPr lang="es-ES_tradnl" i="1" noProof="0" dirty="0"/>
              <a:t>Los/as asistentes sociales deben identificar el grado de vulnerabilidad de la familia del menor, de la comunidad y de la sociedad.</a:t>
            </a:r>
          </a:p>
          <a:p>
            <a:pPr lvl="0"/>
            <a:r>
              <a:rPr lang="es-ES_tradnl" i="1" noProof="0" dirty="0"/>
              <a:t>La vulnerabilidad también puede estar relacionada con la edad del menor, sus conocimientos, y sus habilidades y desarrollo físico, social y emocional.</a:t>
            </a:r>
          </a:p>
          <a:p>
            <a:r>
              <a:rPr lang="es-ES_tradnl" i="1" noProof="0" dirty="0"/>
              <a:t>Los/as asistentes sociales deben trabajar activamente con los/as menores y sus familias para identificar y minimizar su vulnerabilidad.</a:t>
            </a:r>
          </a:p>
        </p:txBody>
      </p:sp>
      <p:sp>
        <p:nvSpPr>
          <p:cNvPr id="8" name="Slide Image Placeholder 7">
            <a:extLst>
              <a:ext uri="{FF2B5EF4-FFF2-40B4-BE49-F238E27FC236}">
                <a16:creationId xmlns:a16="http://schemas.microsoft.com/office/drawing/2014/main" id="{9E4BDF3C-895A-864C-5449-49893309B2AC}"/>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A40E23C-16F4-7193-5E9A-06D0BB57F9E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50</a:t>
            </a:fld>
            <a:endParaRPr lang="en-US" sz="1200" dirty="0">
              <a:latin typeface="+mn-lt"/>
            </a:endParaRPr>
          </a:p>
        </p:txBody>
      </p:sp>
    </p:spTree>
    <p:extLst>
      <p:ext uri="{BB962C8B-B14F-4D97-AF65-F5344CB8AC3E}">
        <p14:creationId xmlns:p14="http://schemas.microsoft.com/office/powerpoint/2010/main" val="4548271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INRODUCCIÓN</a:t>
            </a:r>
          </a:p>
          <a:p>
            <a:r>
              <a:rPr lang="es-ES_tradnl" noProof="0" dirty="0"/>
              <a:t>Haga un breve resumen sobre las preocupaciones y vulnerabilidades (riesgos) en el ámbito de la protección de la infancia. </a:t>
            </a:r>
          </a:p>
          <a:p>
            <a:r>
              <a:rPr lang="es-ES_tradnl" noProof="0" dirty="0"/>
              <a:t>Asegúrese de que la diferencia entre vulnerabilidad y preocupación quede clara antes de comenzar el ejercicio.</a:t>
            </a:r>
          </a:p>
          <a:p>
            <a:pPr marL="0" indent="0">
              <a:buNone/>
            </a:pPr>
            <a:endParaRPr lang="es-ES_tradnl" noProof="0" dirty="0"/>
          </a:p>
          <a:p>
            <a:pPr marL="0" indent="0">
              <a:buNone/>
            </a:pPr>
            <a:r>
              <a:rPr lang="es-ES_tradnl" b="1" noProof="0" dirty="0"/>
              <a:t>ACTIVIDAD EN PAREJAS (20 minutos)</a:t>
            </a:r>
          </a:p>
          <a:p>
            <a:r>
              <a:rPr lang="es-ES_tradnl" noProof="0" dirty="0"/>
              <a:t>Guíe a los/as participantes a la </a:t>
            </a:r>
            <a:r>
              <a:rPr lang="es-ES_tradnl" b="1" noProof="0" dirty="0"/>
              <a:t>página 19 del Cuaderno de ejercicios: Factores de riesgo y factores de protección (fortalezas)</a:t>
            </a:r>
          </a:p>
          <a:p>
            <a:pPr lvl="0"/>
            <a:r>
              <a:rPr lang="es-ES_tradnl" i="1" noProof="0" dirty="0"/>
              <a:t>En esta formación usaremos este modelo de análisis de riesgos.</a:t>
            </a:r>
          </a:p>
          <a:p>
            <a:r>
              <a:rPr lang="es-ES_tradnl" i="1" noProof="0" dirty="0"/>
              <a:t>En parejas:</a:t>
            </a:r>
          </a:p>
          <a:p>
            <a:pPr lvl="1"/>
            <a:r>
              <a:rPr lang="es-ES_tradnl" i="1" noProof="0" dirty="0"/>
              <a:t>propongan distintos ejemplos de vulnerabilidades y preocupaciones en el ámbito de la protección de la infancia.</a:t>
            </a:r>
          </a:p>
          <a:p>
            <a:pPr lvl="1"/>
            <a:r>
              <a:rPr lang="es-ES_tradnl" i="1" noProof="0" dirty="0"/>
              <a:t>escriban sus ejemplos en las casillas superiores del modelo (gráfico) en sus cuadernos de ejercicios.</a:t>
            </a:r>
          </a:p>
          <a:p>
            <a:r>
              <a:rPr lang="es-ES_tradnl" noProof="0" dirty="0"/>
              <a:t>Dé 10 minutos a los participantes para hacer la actividad.</a:t>
            </a:r>
          </a:p>
          <a:p>
            <a:pPr marL="0" indent="0">
              <a:buNone/>
            </a:pPr>
            <a:endParaRPr lang="es-ES_tradnl" noProof="0" dirty="0"/>
          </a:p>
          <a:p>
            <a:pPr marL="0" indent="0">
              <a:buNone/>
            </a:pPr>
            <a:r>
              <a:rPr lang="es-ES_tradnl" b="1" noProof="0" dirty="0"/>
              <a:t>DEBATE GENERAL</a:t>
            </a:r>
          </a:p>
          <a:p>
            <a:r>
              <a:rPr lang="es-ES_tradnl" noProof="0" dirty="0"/>
              <a:t>Dibuje el diagrama en el rotafolio/pizarra tal como se muestra en el cuaderno de ejercicios.</a:t>
            </a:r>
          </a:p>
          <a:p>
            <a:r>
              <a:rPr lang="es-ES_tradnl" noProof="0" dirty="0"/>
              <a:t>Invite a algunos/as voluntarios/as a compartir sus respuestas.</a:t>
            </a:r>
          </a:p>
          <a:p>
            <a:r>
              <a:rPr lang="es-ES_tradnl" noProof="0" dirty="0"/>
              <a:t>Anote sus respuestas en el rotafolio/pizarra.</a:t>
            </a:r>
          </a:p>
          <a:p>
            <a:r>
              <a:rPr lang="es-ES_tradnl" noProof="0" dirty="0"/>
              <a:t>Haga un repaso de las respuestas y complemente a partir de los siguientes ejemplos: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noProof="0" dirty="0"/>
              <a:t>______________________________________________________________________________</a:t>
            </a:r>
            <a:endParaRPr lang="es-ES_tradnl" b="0" noProof="0" dirty="0"/>
          </a:p>
          <a:p>
            <a:pPr marL="0" indent="0">
              <a:buNone/>
            </a:pPr>
            <a:endParaRPr lang="es-ES_tradnl" noProof="0" dirty="0"/>
          </a:p>
          <a:p>
            <a:pPr marL="0" indent="0">
              <a:buNone/>
            </a:pPr>
            <a:r>
              <a:rPr lang="es-ES_tradnl" b="1" noProof="0" dirty="0"/>
              <a:t>CONTINÚA EN LA SIGUIENTE DIAPOSITIVA </a:t>
            </a:r>
            <a:r>
              <a:rPr lang="es-ES_tradnl" b="1" noProof="0" dirty="0">
                <a:sym typeface="Wingdings" panose="05000000000000000000" pitchFamily="2" charset="2"/>
              </a:rPr>
              <a:t></a:t>
            </a:r>
            <a:endParaRPr lang="es-ES_tradnl" b="1" noProof="0" dirty="0"/>
          </a:p>
        </p:txBody>
      </p:sp>
      <p:sp>
        <p:nvSpPr>
          <p:cNvPr id="6" name="Slide Image Placeholder 5">
            <a:extLst>
              <a:ext uri="{FF2B5EF4-FFF2-40B4-BE49-F238E27FC236}">
                <a16:creationId xmlns:a16="http://schemas.microsoft.com/office/drawing/2014/main" id="{81EB9245-C741-F60D-9E89-E4E32F96F3FB}"/>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B9916309-FE7B-0ED3-5E9B-0D09CD422D6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51</a:t>
            </a:fld>
            <a:endParaRPr lang="en-US" sz="1200" dirty="0">
              <a:latin typeface="+mn-lt"/>
            </a:endParaRPr>
          </a:p>
        </p:txBody>
      </p:sp>
    </p:spTree>
    <p:extLst>
      <p:ext uri="{BB962C8B-B14F-4D97-AF65-F5344CB8AC3E}">
        <p14:creationId xmlns:p14="http://schemas.microsoft.com/office/powerpoint/2010/main" val="31130326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4662" y="460375"/>
            <a:ext cx="6143625" cy="9211334"/>
          </a:xfrm>
        </p:spPr>
        <p:txBody>
          <a:bodyPr/>
          <a:lstStyle/>
          <a:p>
            <a:pPr marL="0" indent="0">
              <a:buNone/>
            </a:pPr>
            <a:r>
              <a:rPr lang="es-ES_tradnl" b="1" noProof="0" dirty="0"/>
              <a:t>EJEMPLOS DE RESPUESTAS</a:t>
            </a:r>
          </a:p>
          <a:p>
            <a:pPr lvl="0"/>
            <a:r>
              <a:rPr lang="es-ES_tradnl" noProof="0" dirty="0"/>
              <a:t>Vulnerabilidad:</a:t>
            </a:r>
          </a:p>
          <a:p>
            <a:pPr lvl="1"/>
            <a:r>
              <a:rPr lang="es-ES_tradnl" noProof="0" dirty="0"/>
              <a:t>edad (p.ej., niños/niñas, jóvenes y adultos mayores).</a:t>
            </a:r>
          </a:p>
          <a:p>
            <a:pPr lvl="1"/>
            <a:r>
              <a:rPr lang="es-ES_tradnl" noProof="0" dirty="0"/>
              <a:t>capacidad o habilidad (p. ej., menores con discapacidades motrices, visuales, auditivas y cognitivas).</a:t>
            </a:r>
          </a:p>
          <a:p>
            <a:pPr lvl="1"/>
            <a:r>
              <a:rPr lang="es-ES_tradnl" noProof="0" dirty="0"/>
              <a:t>género (p. ej., femenino, trans, no binario).</a:t>
            </a:r>
          </a:p>
          <a:p>
            <a:pPr lvl="1"/>
            <a:r>
              <a:rPr lang="es-ES_tradnl" noProof="0" dirty="0"/>
              <a:t>económicas (p. ej., pobreza, bajos ingresos, padres sin trabajo).</a:t>
            </a:r>
          </a:p>
          <a:p>
            <a:pPr lvl="1"/>
            <a:r>
              <a:rPr lang="es-ES_tradnl" noProof="0" dirty="0"/>
              <a:t>documentación (p. ej., personas indocumentadas, sin papeles, sin residencia, sin registro de nacimiento).</a:t>
            </a:r>
          </a:p>
          <a:p>
            <a:pPr lvl="1"/>
            <a:r>
              <a:rPr lang="es-ES_tradnl" noProof="0" dirty="0"/>
              <a:t>situación de desplazamiento (p. ej., desplazados/as internos/as, refugiados/as).</a:t>
            </a:r>
          </a:p>
          <a:p>
            <a:pPr lvl="1"/>
            <a:r>
              <a:rPr lang="es-ES_tradnl" noProof="0" dirty="0"/>
              <a:t>culturales o étnicas (p. ej., pertenencia a un grupo marginado, minoría étnica, minoría religiosa).</a:t>
            </a:r>
          </a:p>
          <a:p>
            <a:pPr lvl="1"/>
            <a:r>
              <a:rPr lang="es-ES_tradnl" noProof="0" dirty="0"/>
              <a:t>de salud (p. ej., enfermos/as, enfermos/as crónicos/as, problemas de salud mental, problemas de salud relacionados con la vejez)</a:t>
            </a:r>
          </a:p>
          <a:p>
            <a:pPr lvl="1"/>
            <a:r>
              <a:rPr lang="es-ES_tradnl" noProof="0" dirty="0"/>
              <a:t>educativas (p. ej., analfabeto/a, personas no escolarizadas, sin estudios).</a:t>
            </a:r>
          </a:p>
          <a:p>
            <a:pPr lvl="0"/>
            <a:r>
              <a:rPr lang="es-ES_tradnl" noProof="0" dirty="0"/>
              <a:t>Preocupaciones en materia de protección (riesgos):</a:t>
            </a:r>
          </a:p>
          <a:p>
            <a:pPr lvl="1"/>
            <a:r>
              <a:rPr lang="es-ES_tradnl" noProof="0" dirty="0"/>
              <a:t>maltrato o violencia física</a:t>
            </a:r>
          </a:p>
          <a:p>
            <a:pPr lvl="1"/>
            <a:r>
              <a:rPr lang="es-ES_tradnl" noProof="0" dirty="0"/>
              <a:t>abuso o violencia sexual</a:t>
            </a:r>
          </a:p>
          <a:p>
            <a:pPr lvl="1"/>
            <a:r>
              <a:rPr lang="es-ES_tradnl" noProof="0" dirty="0"/>
              <a:t>violación</a:t>
            </a:r>
          </a:p>
          <a:p>
            <a:pPr lvl="1"/>
            <a:r>
              <a:rPr lang="es-ES_tradnl" noProof="0" dirty="0"/>
              <a:t>maltrato y/o violencia emocional o psicológica</a:t>
            </a:r>
          </a:p>
          <a:p>
            <a:pPr lvl="1"/>
            <a:r>
              <a:rPr lang="es-ES_tradnl" noProof="0" dirty="0"/>
              <a:t>negligencia</a:t>
            </a:r>
          </a:p>
          <a:p>
            <a:pPr lvl="1"/>
            <a:r>
              <a:rPr lang="es-ES_tradnl" noProof="0" dirty="0"/>
              <a:t>abandono</a:t>
            </a:r>
          </a:p>
          <a:p>
            <a:pPr lvl="1"/>
            <a:r>
              <a:rPr lang="es-ES_tradnl" noProof="0" dirty="0"/>
              <a:t>menores no acompañados/as</a:t>
            </a:r>
          </a:p>
          <a:p>
            <a:pPr lvl="1"/>
            <a:r>
              <a:rPr lang="es-ES_tradnl" noProof="0" dirty="0"/>
              <a:t>menores separados/as de sus familias</a:t>
            </a:r>
          </a:p>
          <a:p>
            <a:pPr lvl="1"/>
            <a:r>
              <a:rPr lang="es-ES_tradnl" noProof="0" dirty="0"/>
              <a:t>huérfanos/as</a:t>
            </a:r>
          </a:p>
          <a:p>
            <a:pPr lvl="1"/>
            <a:r>
              <a:rPr lang="es-ES_tradnl" noProof="0" dirty="0"/>
              <a:t>trabajo infantil (no las peores formas)</a:t>
            </a:r>
          </a:p>
          <a:p>
            <a:pPr lvl="1"/>
            <a:r>
              <a:rPr lang="es-ES_tradnl" noProof="0" dirty="0"/>
              <a:t>trabajos peligrosos</a:t>
            </a:r>
          </a:p>
          <a:p>
            <a:pPr lvl="1"/>
            <a:r>
              <a:rPr lang="es-ES_tradnl" noProof="0" dirty="0"/>
              <a:t>explotación y abuso sexual (SEA, por su sigla en inglés)</a:t>
            </a:r>
          </a:p>
          <a:p>
            <a:pPr lvl="1"/>
            <a:r>
              <a:rPr lang="es-ES_tradnl" noProof="0" dirty="0"/>
              <a:t>esclavitud / venta / secuestro / trata / trabajos forzados</a:t>
            </a:r>
          </a:p>
          <a:p>
            <a:pPr lvl="1"/>
            <a:r>
              <a:rPr lang="es-ES_tradnl" noProof="0" dirty="0"/>
              <a:t>menores en conflicto con la ley</a:t>
            </a:r>
          </a:p>
          <a:p>
            <a:pPr lvl="1"/>
            <a:r>
              <a:rPr lang="es-ES_tradnl" noProof="0" dirty="0"/>
              <a:t>menores vinculados/as a fuerzas o grupos armados</a:t>
            </a:r>
          </a:p>
          <a:p>
            <a:pPr lvl="1"/>
            <a:r>
              <a:rPr lang="es-ES_tradnl" noProof="0" dirty="0"/>
              <a:t>menores privados/as de su libertad y/o detenidos/as</a:t>
            </a:r>
          </a:p>
          <a:p>
            <a:pPr lvl="1"/>
            <a:r>
              <a:rPr lang="es-ES_tradnl" noProof="0" dirty="0"/>
              <a:t>matrimonio infantil</a:t>
            </a:r>
          </a:p>
          <a:p>
            <a:pPr lvl="1"/>
            <a:r>
              <a:rPr lang="es-ES_tradnl" noProof="0" dirty="0"/>
              <a:t>mutilación genital femenina (MGF)</a:t>
            </a:r>
          </a:p>
          <a:p>
            <a:pPr lvl="1"/>
            <a:r>
              <a:rPr lang="es-ES_tradnl" noProof="0" dirty="0"/>
              <a:t>embarazo / menores que son padres/madres en su infancia</a:t>
            </a:r>
          </a:p>
          <a:p>
            <a:pPr lvl="1"/>
            <a:r>
              <a:rPr lang="es-ES_tradnl" noProof="0" dirty="0"/>
              <a:t>menores en modalidad de acogida que vulnere su protección</a:t>
            </a:r>
          </a:p>
          <a:p>
            <a:pPr lvl="1"/>
            <a:r>
              <a:rPr lang="es-ES_tradnl" noProof="0" dirty="0"/>
              <a:t>menores sobrevivientes de artefactos explosivos</a:t>
            </a:r>
          </a:p>
        </p:txBody>
      </p:sp>
      <p:sp>
        <p:nvSpPr>
          <p:cNvPr id="4" name="Google Shape;725;p48:notes">
            <a:extLst>
              <a:ext uri="{FF2B5EF4-FFF2-40B4-BE49-F238E27FC236}">
                <a16:creationId xmlns:a16="http://schemas.microsoft.com/office/drawing/2014/main" id="{9CEE9AFD-CB92-82B7-EB0F-C2BFE60041B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52</a:t>
            </a:fld>
            <a:endParaRPr lang="en-US" sz="1200" dirty="0">
              <a:latin typeface="+mn-lt"/>
            </a:endParaRPr>
          </a:p>
        </p:txBody>
      </p:sp>
    </p:spTree>
    <p:extLst>
      <p:ext uri="{BB962C8B-B14F-4D97-AF65-F5344CB8AC3E}">
        <p14:creationId xmlns:p14="http://schemas.microsoft.com/office/powerpoint/2010/main" val="33529920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INTRODUCCIÓN</a:t>
            </a:r>
          </a:p>
          <a:p>
            <a:r>
              <a:rPr lang="es-ES_tradnl" noProof="0" dirty="0"/>
              <a:t>Presente la definición de </a:t>
            </a:r>
            <a:r>
              <a:rPr lang="es-ES_tradnl" b="1" noProof="0" dirty="0"/>
              <a:t>resiliencia </a:t>
            </a:r>
            <a:r>
              <a:rPr lang="es-ES_tradnl" b="0" noProof="0" dirty="0"/>
              <a:t>que figura en la </a:t>
            </a:r>
            <a:r>
              <a:rPr lang="es-ES_tradnl" noProof="0" dirty="0"/>
              <a:t>diapositiva.</a:t>
            </a:r>
          </a:p>
          <a:p>
            <a:pPr lvl="1"/>
            <a:r>
              <a:rPr lang="es-ES_tradnl" noProof="0" dirty="0"/>
              <a:t>Fuente: CPMS, 2019, página 313</a:t>
            </a:r>
          </a:p>
          <a:p>
            <a:pPr lvl="0"/>
            <a:r>
              <a:rPr lang="es-ES_tradnl" noProof="0" dirty="0"/>
              <a:t>Explique qué son las adversidades (acontecimientos perjudiciales, acontecimientos vitales difíciles).</a:t>
            </a:r>
          </a:p>
          <a:p>
            <a:r>
              <a:rPr lang="es-ES_tradnl" i="1" noProof="0" dirty="0"/>
              <a:t>Ser resiliente no significa que una persona no experimente estrés o sufrimiento.</a:t>
            </a:r>
          </a:p>
          <a:p>
            <a:r>
              <a:rPr lang="es-ES_tradnl" i="1" noProof="0" dirty="0"/>
              <a:t>La resiliencia implica la capacidad de superar el dolor y el sufrimiento emocional.</a:t>
            </a:r>
          </a:p>
          <a:p>
            <a:r>
              <a:rPr lang="es-ES_tradnl" i="1" noProof="0" dirty="0"/>
              <a:t>La resiliencia es una fortaleza, y es lo opuesto a “vulnerabilidad”. </a:t>
            </a:r>
          </a:p>
          <a:p>
            <a:r>
              <a:rPr lang="es-ES_tradnl" i="1" noProof="0" dirty="0"/>
              <a:t>Las fortalezas también se refieren a los conocimientos, a las habilidades y al desarrollo físico, social y emocional de un/a menor.</a:t>
            </a:r>
          </a:p>
          <a:p>
            <a:endParaRPr lang="es-ES_tradnl" i="1" noProof="0" dirty="0"/>
          </a:p>
          <a:p>
            <a:pPr marL="0" indent="0">
              <a:buNone/>
            </a:pPr>
            <a:r>
              <a:rPr lang="es-ES_tradnl" b="1" noProof="0" dirty="0"/>
              <a:t>DEBATE GENERAL</a:t>
            </a:r>
            <a:r>
              <a:rPr lang="es-ES_tradnl" b="1" i="0" noProof="0" dirty="0"/>
              <a:t> (10 minutos)</a:t>
            </a:r>
          </a:p>
          <a:p>
            <a:r>
              <a:rPr lang="es-ES_tradnl" i="1" noProof="0" dirty="0"/>
              <a:t>¿Pueden dar algunos ejemplos de resiliencia?</a:t>
            </a:r>
          </a:p>
          <a:p>
            <a:pPr lvl="1"/>
            <a:r>
              <a:rPr lang="es-ES_tradnl" i="1" noProof="0" dirty="0"/>
              <a:t>Resiliencia en sus vidas (ejemplos personales o de otras personas que conozcan) </a:t>
            </a:r>
          </a:p>
          <a:p>
            <a:pPr lvl="1"/>
            <a:r>
              <a:rPr lang="es-ES_tradnl" i="1" noProof="0" dirty="0"/>
              <a:t>Ejemplos de resiliencia en los casos que han gestionado.</a:t>
            </a:r>
          </a:p>
          <a:p>
            <a:r>
              <a:rPr lang="es-ES_tradnl" i="0" noProof="0" dirty="0"/>
              <a:t>Invite a los/as participantes a compartir sus ejemplos.</a:t>
            </a:r>
          </a:p>
          <a:p>
            <a:r>
              <a:rPr lang="es-ES_tradnl" i="0" noProof="0" dirty="0"/>
              <a:t>Dé las gracias a los/as participantes que compartieron ejemplos.</a:t>
            </a:r>
          </a:p>
          <a:p>
            <a:r>
              <a:rPr lang="es-ES_tradnl" i="1" noProof="0" dirty="0"/>
              <a:t>¿Podemos desarrollar esta capacidad? Es decir, ¿puede aumentar?</a:t>
            </a:r>
          </a:p>
          <a:p>
            <a:pPr lvl="1"/>
            <a:r>
              <a:rPr lang="es-ES_tradnl" i="0" noProof="0" dirty="0"/>
              <a:t>Es posible desarrollar la capacidad de ser resilientes.</a:t>
            </a:r>
          </a:p>
          <a:p>
            <a:pPr lvl="1"/>
            <a:r>
              <a:rPr lang="es-ES_tradnl" i="0" noProof="0" dirty="0"/>
              <a:t>Los/as asistentes sociales pueden ayudar a los/as menores y a sus familias a ser más resilientes:</a:t>
            </a:r>
          </a:p>
          <a:p>
            <a:pPr lvl="2"/>
            <a:r>
              <a:rPr lang="es-ES_tradnl" i="0" noProof="0" dirty="0"/>
              <a:t>P. ej., ayudándoles a identificar nuevas formas de afrontar una situación y de resolver problemas.</a:t>
            </a:r>
          </a:p>
          <a:p>
            <a:pPr lvl="1"/>
            <a:endParaRPr lang="es-ES_tradnl" i="1" noProof="0" dirty="0"/>
          </a:p>
          <a:p>
            <a:endParaRPr lang="es-ES_tradnl" i="1" noProof="0" dirty="0"/>
          </a:p>
        </p:txBody>
      </p:sp>
      <p:sp>
        <p:nvSpPr>
          <p:cNvPr id="6" name="Slide Image Placeholder 5">
            <a:extLst>
              <a:ext uri="{FF2B5EF4-FFF2-40B4-BE49-F238E27FC236}">
                <a16:creationId xmlns:a16="http://schemas.microsoft.com/office/drawing/2014/main" id="{A274661F-EAAB-0514-E5BD-FD2EC0C2316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69F76884-175A-C599-DD5A-CBADCF1FA55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53</a:t>
            </a:fld>
            <a:endParaRPr lang="en-US" sz="1200" dirty="0">
              <a:latin typeface="+mn-lt"/>
            </a:endParaRPr>
          </a:p>
        </p:txBody>
      </p:sp>
    </p:spTree>
    <p:extLst>
      <p:ext uri="{BB962C8B-B14F-4D97-AF65-F5344CB8AC3E}">
        <p14:creationId xmlns:p14="http://schemas.microsoft.com/office/powerpoint/2010/main" val="24237263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EXPLICAR</a:t>
            </a:r>
            <a:endParaRPr lang="es-ES_tradnl" noProof="0" dirty="0"/>
          </a:p>
          <a:p>
            <a:r>
              <a:rPr lang="es-ES_tradnl" noProof="0" dirty="0"/>
              <a:t>Presente la definición de </a:t>
            </a:r>
            <a:r>
              <a:rPr lang="es-ES_tradnl" b="1" i="0" noProof="0" dirty="0"/>
              <a:t>cuidador/a </a:t>
            </a:r>
            <a:r>
              <a:rPr lang="es-ES_tradnl" b="0" i="0" noProof="0" dirty="0"/>
              <a:t>que figura en </a:t>
            </a:r>
            <a:r>
              <a:rPr lang="es-ES_tradnl" noProof="0" dirty="0"/>
              <a:t>la diapositiva.</a:t>
            </a:r>
          </a:p>
          <a:p>
            <a:pPr lvl="1"/>
            <a:r>
              <a:rPr lang="es-ES_tradnl" noProof="0" dirty="0"/>
              <a:t>Fuente: CPMS, 2019, página 301.</a:t>
            </a:r>
          </a:p>
          <a:p>
            <a:pPr lvl="0"/>
            <a:r>
              <a:rPr lang="es-ES_tradnl" i="1" noProof="0" dirty="0"/>
              <a:t>Cuidadores son aquellas personas responsables del bienestar del menor.</a:t>
            </a:r>
          </a:p>
          <a:p>
            <a:pPr lvl="0"/>
            <a:r>
              <a:rPr lang="es-ES_tradnl" i="1" noProof="0" dirty="0"/>
              <a:t>Además de los padres, los miembros de la familia, la comunidad, e incluso el Estado, también son responsables de garantizar el cuidado de los/as menores.</a:t>
            </a:r>
          </a:p>
          <a:p>
            <a:r>
              <a:rPr lang="es-ES_tradnl" i="1" noProof="0" dirty="0"/>
              <a:t>A continuación, vamos a enumerar ejemplos de fortalezas y de cuidadores.</a:t>
            </a:r>
          </a:p>
          <a:p>
            <a:endParaRPr lang="es-ES_tradnl" noProof="0" dirty="0"/>
          </a:p>
          <a:p>
            <a:pPr lvl="1"/>
            <a:endParaRPr lang="es-ES_tradnl" noProof="0" dirty="0"/>
          </a:p>
          <a:p>
            <a:endParaRPr lang="es-ES_tradnl" noProof="0" dirty="0"/>
          </a:p>
        </p:txBody>
      </p:sp>
      <p:sp>
        <p:nvSpPr>
          <p:cNvPr id="6" name="Slide Image Placeholder 5">
            <a:extLst>
              <a:ext uri="{FF2B5EF4-FFF2-40B4-BE49-F238E27FC236}">
                <a16:creationId xmlns:a16="http://schemas.microsoft.com/office/drawing/2014/main" id="{888E67C6-6D38-EC8A-2748-D7E68F03AA4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29992C2-85A5-B39D-A566-5C6012665FD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54</a:t>
            </a:fld>
            <a:endParaRPr lang="en-US" sz="1200" dirty="0">
              <a:latin typeface="+mn-lt"/>
            </a:endParaRPr>
          </a:p>
        </p:txBody>
      </p:sp>
    </p:spTree>
    <p:extLst>
      <p:ext uri="{BB962C8B-B14F-4D97-AF65-F5344CB8AC3E}">
        <p14:creationId xmlns:p14="http://schemas.microsoft.com/office/powerpoint/2010/main" val="14328628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ACTIVIDAD EN GRUPO (20 minutos)</a:t>
            </a:r>
          </a:p>
          <a:p>
            <a:r>
              <a:rPr lang="es-ES_tradnl" noProof="0" dirty="0"/>
              <a:t>Asegúrese de que los/as participantes tengan clara la diferencia entre fortalezas (características individuales) y los cuidados y el apoyo (que provienen del entorno). </a:t>
            </a:r>
          </a:p>
          <a:p>
            <a:r>
              <a:rPr lang="es-ES_tradnl" noProof="0" dirty="0"/>
              <a:t>Guíe a los/as participantes de vuelta a la </a:t>
            </a:r>
            <a:r>
              <a:rPr lang="es-ES_tradnl" b="1" noProof="0" dirty="0"/>
              <a:t>página 19 del Cuaderno de ejercicios: Factores de riesgo y factores de protección (fortalezas)</a:t>
            </a:r>
          </a:p>
          <a:p>
            <a:r>
              <a:rPr lang="es-ES_tradnl" b="0" i="1" noProof="0" dirty="0"/>
              <a:t>Con nuestro compañero/a:</a:t>
            </a:r>
          </a:p>
          <a:p>
            <a:pPr lvl="1"/>
            <a:r>
              <a:rPr lang="es-ES_tradnl" i="1" noProof="0" dirty="0"/>
              <a:t>conversar sobre ejemplos de fortalezas, de atención y apoyo</a:t>
            </a:r>
          </a:p>
          <a:p>
            <a:pPr lvl="1"/>
            <a:r>
              <a:rPr lang="es-ES_tradnl" i="1" noProof="0" dirty="0"/>
              <a:t>escribir nuestros ejemplos en las casillas superiores del modelo en nuestro cuaderno de ejercicios</a:t>
            </a:r>
          </a:p>
          <a:p>
            <a:r>
              <a:rPr lang="es-ES_tradnl" noProof="0" dirty="0"/>
              <a:t>Dé 10 minutos a los/as participantes para hacer la actividad.</a:t>
            </a:r>
          </a:p>
          <a:p>
            <a:endParaRPr lang="es-ES_tradnl" noProof="0" dirty="0"/>
          </a:p>
          <a:p>
            <a:pPr marL="0" indent="0">
              <a:buNone/>
            </a:pPr>
            <a:r>
              <a:rPr lang="es-ES_tradnl" b="1" noProof="0" dirty="0"/>
              <a:t>DEBATE GENERAL</a:t>
            </a:r>
          </a:p>
          <a:p>
            <a:r>
              <a:rPr lang="es-ES_tradnl" noProof="0" dirty="0"/>
              <a:t>Invite a algunos/as voluntarios/as a compartir sus ejemplos de fortalezas y de formas de cuidados y de apoyo.</a:t>
            </a:r>
          </a:p>
          <a:p>
            <a:r>
              <a:rPr lang="es-ES_tradnl" noProof="0" dirty="0"/>
              <a:t>Anote las respuestas en el rotafolio/pizarra.</a:t>
            </a:r>
          </a:p>
          <a:p>
            <a:r>
              <a:rPr lang="es-ES_tradnl" noProof="0" dirty="0"/>
              <a:t>Haga un repaso de las respuestas y complemente a partir de los siguientes ejemplos.</a:t>
            </a:r>
          </a:p>
          <a:p>
            <a:pPr marL="627063" marR="0" lvl="1"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En la diapositiva del modelo </a:t>
            </a:r>
            <a:r>
              <a:rPr lang="es-ES_tradnl" noProof="0" dirty="0" err="1"/>
              <a:t>socioecológico</a:t>
            </a:r>
            <a:r>
              <a:rPr lang="es-ES_tradnl" noProof="0" dirty="0"/>
              <a:t> también encontramos ejemplos de cuidados y formas de apoyo.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noProof="0" dirty="0"/>
              <a:t>______________________________________________________________________________</a:t>
            </a:r>
            <a:endParaRPr lang="es-ES_tradnl" b="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_tradnl"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b="1" noProof="0" dirty="0"/>
              <a:t>CONTINÚA EN LA SIGUIENTE DIAPOSITIVA </a:t>
            </a:r>
            <a:r>
              <a:rPr lang="es-ES_tradnl" b="1" noProof="0" dirty="0">
                <a:sym typeface="Wingdings" panose="05000000000000000000" pitchFamily="2" charset="2"/>
              </a:rPr>
              <a:t></a:t>
            </a:r>
            <a:endParaRPr lang="es-ES_tradnl" b="1" noProof="0" dirty="0"/>
          </a:p>
        </p:txBody>
      </p:sp>
      <p:sp>
        <p:nvSpPr>
          <p:cNvPr id="7" name="Slide Image Placeholder 6">
            <a:extLst>
              <a:ext uri="{FF2B5EF4-FFF2-40B4-BE49-F238E27FC236}">
                <a16:creationId xmlns:a16="http://schemas.microsoft.com/office/drawing/2014/main" id="{4674E07F-F80D-1FE7-CABF-E9173F5DC77D}"/>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90CEC788-7BBF-699A-ECED-B98169534A6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55</a:t>
            </a:fld>
            <a:endParaRPr lang="en-US" sz="1200" dirty="0">
              <a:latin typeface="+mn-lt"/>
            </a:endParaRPr>
          </a:p>
        </p:txBody>
      </p:sp>
    </p:spTree>
    <p:extLst>
      <p:ext uri="{BB962C8B-B14F-4D97-AF65-F5344CB8AC3E}">
        <p14:creationId xmlns:p14="http://schemas.microsoft.com/office/powerpoint/2010/main" val="19550676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4662" y="460375"/>
            <a:ext cx="6143625" cy="9211334"/>
          </a:xfrm>
        </p:spPr>
        <p:txBody>
          <a:bodyPr/>
          <a:lstStyle/>
          <a:p>
            <a:pPr marL="0" indent="0">
              <a:buNone/>
            </a:pPr>
            <a:r>
              <a:rPr lang="es-ES_tradnl" b="1" noProof="0" dirty="0"/>
              <a:t>EJEMPLOS DE RESPUESTAS</a:t>
            </a:r>
          </a:p>
          <a:p>
            <a:pPr lvl="0"/>
            <a:r>
              <a:rPr lang="es-ES_tradnl" b="1" noProof="0" dirty="0"/>
              <a:t>Fortalezas:</a:t>
            </a:r>
          </a:p>
          <a:p>
            <a:pPr lvl="1"/>
            <a:r>
              <a:rPr lang="es-ES_tradnl" noProof="0" dirty="0"/>
              <a:t>capacidad o habilidad (buenas aptitudes físicas, desarrollo motor, ausencia de limitaciones o discapacidades de cualquier tipo)</a:t>
            </a:r>
          </a:p>
          <a:p>
            <a:pPr lvl="1"/>
            <a:r>
              <a:rPr lang="es-ES_tradnl" noProof="0" dirty="0"/>
              <a:t>género (cisgénero, masculino)</a:t>
            </a:r>
          </a:p>
          <a:p>
            <a:pPr lvl="1"/>
            <a:r>
              <a:rPr lang="es-ES_tradnl" noProof="0" dirty="0"/>
              <a:t>económicas (clase trabajadora, ricos/as, medios económicos suficientes)</a:t>
            </a:r>
          </a:p>
          <a:p>
            <a:pPr lvl="1"/>
            <a:r>
              <a:rPr lang="es-ES_tradnl" noProof="0" dirty="0"/>
              <a:t>documentos (documento de identidad, permiso de residencia permanente, etc.)</a:t>
            </a:r>
          </a:p>
          <a:p>
            <a:pPr lvl="1"/>
            <a:r>
              <a:rPr lang="es-ES_tradnl" noProof="0" dirty="0"/>
              <a:t>situación de desplazamiento (no desplazado/a, comunidad de acogida)</a:t>
            </a:r>
          </a:p>
          <a:p>
            <a:pPr lvl="1"/>
            <a:r>
              <a:rPr lang="es-ES_tradnl" noProof="0" dirty="0"/>
              <a:t>culturales o étnicas (pertenencia al grupo dominante, mayoría étnica, mayoría religiosa)</a:t>
            </a:r>
          </a:p>
          <a:p>
            <a:pPr lvl="1"/>
            <a:r>
              <a:rPr lang="es-ES_tradnl" noProof="0" dirty="0"/>
              <a:t>salud (gozar de buena salud física, ser fuerte mentalmente)</a:t>
            </a:r>
          </a:p>
          <a:p>
            <a:pPr lvl="1"/>
            <a:r>
              <a:rPr lang="es-ES_tradnl" noProof="0" dirty="0"/>
              <a:t>educativas (estar alfabetizado/a, contar con estudios primarios o secundarios completos)</a:t>
            </a:r>
          </a:p>
          <a:p>
            <a:pPr lvl="1"/>
            <a:r>
              <a:rPr lang="es-ES_tradnl" noProof="0" dirty="0"/>
              <a:t>capacidad para resolver problemas, creatividad</a:t>
            </a:r>
          </a:p>
          <a:p>
            <a:pPr lvl="1"/>
            <a:r>
              <a:rPr lang="es-ES_tradnl" noProof="0" dirty="0"/>
              <a:t>habilidades personales (autoconciencia, reflexión, autogestión, humor)</a:t>
            </a:r>
          </a:p>
          <a:p>
            <a:pPr lvl="1"/>
            <a:r>
              <a:rPr lang="es-ES_tradnl" noProof="0" dirty="0"/>
              <a:t>habilidades interpersonales (capacidad para pedir ayuda, capacidad para responder con empatía, competencias comunicativas)</a:t>
            </a:r>
          </a:p>
          <a:p>
            <a:pPr lvl="0"/>
            <a:r>
              <a:rPr lang="es-ES_tradnl" b="1" noProof="0" dirty="0"/>
              <a:t>Atención y apoyo:</a:t>
            </a:r>
          </a:p>
          <a:p>
            <a:pPr lvl="1"/>
            <a:r>
              <a:rPr lang="es-ES_tradnl" noProof="0" dirty="0"/>
              <a:t>padres</a:t>
            </a:r>
          </a:p>
          <a:p>
            <a:pPr lvl="1"/>
            <a:r>
              <a:rPr lang="es-ES_tradnl" noProof="0" dirty="0"/>
              <a:t>hermanos/as</a:t>
            </a:r>
          </a:p>
          <a:p>
            <a:pPr lvl="1"/>
            <a:r>
              <a:rPr lang="es-ES_tradnl" noProof="0" dirty="0"/>
              <a:t>núcleo familiar extenso (tío, tías, primos/as, abuelos/as)</a:t>
            </a:r>
          </a:p>
          <a:p>
            <a:pPr lvl="1"/>
            <a:r>
              <a:rPr lang="es-ES_tradnl" noProof="0" dirty="0"/>
              <a:t>miembros de la comunidad (vecinos/as, líderes comunitarios (hombres y mujeres), profesor/a, amigos/as)</a:t>
            </a:r>
          </a:p>
          <a:p>
            <a:pPr lvl="1"/>
            <a:r>
              <a:rPr lang="es-ES_tradnl" noProof="0" dirty="0"/>
              <a:t>sociedad (autoridades locales, gobierno, grupos de defensa de los derechos de la mujer)</a:t>
            </a:r>
          </a:p>
        </p:txBody>
      </p:sp>
      <p:sp>
        <p:nvSpPr>
          <p:cNvPr id="4" name="Google Shape;725;p48:notes">
            <a:extLst>
              <a:ext uri="{FF2B5EF4-FFF2-40B4-BE49-F238E27FC236}">
                <a16:creationId xmlns:a16="http://schemas.microsoft.com/office/drawing/2014/main" id="{56D54756-A2C1-A06D-B19A-5B58D7C9D87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56</a:t>
            </a:fld>
            <a:endParaRPr lang="en-US" sz="1200" dirty="0">
              <a:latin typeface="+mn-lt"/>
            </a:endParaRPr>
          </a:p>
        </p:txBody>
      </p:sp>
    </p:spTree>
    <p:extLst>
      <p:ext uri="{BB962C8B-B14F-4D97-AF65-F5344CB8AC3E}">
        <p14:creationId xmlns:p14="http://schemas.microsoft.com/office/powerpoint/2010/main" val="393039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EXPLICAR</a:t>
            </a:r>
            <a:endParaRPr lang="es-ES_tradnl" b="1" i="0" noProof="0" dirty="0"/>
          </a:p>
          <a:p>
            <a:r>
              <a:rPr lang="es-ES_tradnl" i="1" noProof="0" dirty="0"/>
              <a:t>El término "riesgo" se refiere a la probabilidad de que un niño o niña sufra daños y al impacto. </a:t>
            </a:r>
          </a:p>
          <a:p>
            <a:pPr lvl="0"/>
            <a:r>
              <a:rPr lang="es-ES_tradnl" i="1" noProof="0" dirty="0"/>
              <a:t>El riesgo de sufrir un daño dependerá de (1) el grado de vulnerabilidad de cada menor y (2) de las preocupaciones existentes con relación a su protección, y de su interacción con (3) las fortalezas que tenga y (4) </a:t>
            </a:r>
            <a:r>
              <a:rPr lang="es-ES_tradnl" i="1" noProof="0"/>
              <a:t>la atención y </a:t>
            </a:r>
            <a:r>
              <a:rPr lang="es-ES_tradnl" i="1" noProof="0" dirty="0"/>
              <a:t>apoyo de los que disponga.</a:t>
            </a:r>
          </a:p>
          <a:p>
            <a:r>
              <a:rPr lang="es-ES_tradnl" i="1" noProof="0" dirty="0"/>
              <a:t>En los próximos módulos, vamos a aprender a analizar los riesgos de protección de la infancia caso por caso.</a:t>
            </a:r>
          </a:p>
        </p:txBody>
      </p:sp>
      <p:sp>
        <p:nvSpPr>
          <p:cNvPr id="6" name="Slide Image Placeholder 5">
            <a:extLst>
              <a:ext uri="{FF2B5EF4-FFF2-40B4-BE49-F238E27FC236}">
                <a16:creationId xmlns:a16="http://schemas.microsoft.com/office/drawing/2014/main" id="{BFAD30B8-BBF6-82C3-EC7B-AFF079C9C918}"/>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0E643475-B507-763B-FD2A-0B3FB0A0F3C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57</a:t>
            </a:fld>
            <a:endParaRPr lang="en-US" sz="1200" dirty="0">
              <a:latin typeface="+mn-lt"/>
            </a:endParaRPr>
          </a:p>
        </p:txBody>
      </p:sp>
    </p:spTree>
    <p:extLst>
      <p:ext uri="{BB962C8B-B14F-4D97-AF65-F5344CB8AC3E}">
        <p14:creationId xmlns:p14="http://schemas.microsoft.com/office/powerpoint/2010/main" val="10054821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EXPLICAR</a:t>
            </a:r>
          </a:p>
          <a:p>
            <a:r>
              <a:rPr lang="en-US" i="1" dirty="0"/>
              <a:t>En la gestión de casos, se asigna una calificación de riesgo a un caso para ayudar a priorizar los casos </a:t>
            </a:r>
            <a:r>
              <a:rPr lang="en-US" i="1" dirty="0" err="1"/>
              <a:t>dentro</a:t>
            </a:r>
            <a:r>
              <a:rPr lang="en-US" i="1" dirty="0"/>
              <a:t> de la carga de un/a </a:t>
            </a:r>
            <a:r>
              <a:rPr lang="en-US" i="1" dirty="0" err="1"/>
              <a:t>asistente</a:t>
            </a:r>
            <a:r>
              <a:rPr lang="en-US" i="1" dirty="0"/>
              <a:t> social: </a:t>
            </a:r>
          </a:p>
          <a:p>
            <a:pPr lvl="1"/>
            <a:r>
              <a:rPr lang="en-US" i="1" dirty="0" err="1"/>
              <a:t>los</a:t>
            </a:r>
            <a:r>
              <a:rPr lang="en-US" i="1" dirty="0"/>
              <a:t>/as </a:t>
            </a:r>
            <a:r>
              <a:rPr lang="en-US" i="1" dirty="0" err="1"/>
              <a:t>menores</a:t>
            </a:r>
            <a:r>
              <a:rPr lang="en-US" i="1" dirty="0"/>
              <a:t> con mayor riesgo de sufrir daños deben ser </a:t>
            </a:r>
            <a:r>
              <a:rPr lang="en-US" i="1" dirty="0" err="1"/>
              <a:t>atendidos</a:t>
            </a:r>
            <a:r>
              <a:rPr lang="en-US" i="1" dirty="0"/>
              <a:t> de forma </a:t>
            </a:r>
            <a:r>
              <a:rPr lang="en-US" i="1" dirty="0" err="1"/>
              <a:t>prioritaria</a:t>
            </a:r>
            <a:r>
              <a:rPr lang="en-US" i="1" dirty="0"/>
              <a:t> y requieren una </a:t>
            </a:r>
            <a:r>
              <a:rPr lang="en-US" i="1" dirty="0" err="1"/>
              <a:t>respuesta</a:t>
            </a:r>
            <a:r>
              <a:rPr lang="en-US" i="1" dirty="0"/>
              <a:t> </a:t>
            </a:r>
            <a:r>
              <a:rPr lang="en-US" i="1" dirty="0" err="1"/>
              <a:t>oportuna</a:t>
            </a:r>
            <a:r>
              <a:rPr lang="en-US" i="1" dirty="0"/>
              <a:t>. </a:t>
            </a:r>
          </a:p>
          <a:p>
            <a:r>
              <a:rPr lang="en-US" i="1" dirty="0" err="1"/>
              <a:t>En</a:t>
            </a:r>
            <a:r>
              <a:rPr lang="en-US" i="1" dirty="0"/>
              <a:t> </a:t>
            </a:r>
            <a:r>
              <a:rPr lang="en-US" i="1" dirty="0" err="1"/>
              <a:t>los</a:t>
            </a:r>
            <a:r>
              <a:rPr lang="en-US" i="1" dirty="0"/>
              <a:t> </a:t>
            </a:r>
            <a:r>
              <a:rPr lang="en-US" i="1" dirty="0" err="1"/>
              <a:t>próximos</a:t>
            </a:r>
            <a:r>
              <a:rPr lang="en-US" i="1" dirty="0"/>
              <a:t> </a:t>
            </a:r>
            <a:r>
              <a:rPr lang="en-US" i="1" dirty="0" err="1"/>
              <a:t>módulos</a:t>
            </a:r>
            <a:r>
              <a:rPr lang="en-US" i="1" dirty="0"/>
              <a:t>, aprenderemos a:</a:t>
            </a:r>
          </a:p>
          <a:p>
            <a:pPr lvl="1"/>
            <a:r>
              <a:rPr lang="en-US" i="1" dirty="0" err="1"/>
              <a:t>determinar</a:t>
            </a:r>
            <a:r>
              <a:rPr lang="en-US" i="1" dirty="0"/>
              <a:t> el nivel de riesgo caso por caso </a:t>
            </a:r>
          </a:p>
          <a:p>
            <a:pPr lvl="1"/>
            <a:r>
              <a:rPr lang="en-US" i="1" dirty="0" err="1"/>
              <a:t>revisar</a:t>
            </a:r>
            <a:r>
              <a:rPr lang="en-US" i="1" dirty="0"/>
              <a:t> </a:t>
            </a:r>
            <a:r>
              <a:rPr lang="en-US" i="1" dirty="0" err="1"/>
              <a:t>los</a:t>
            </a:r>
            <a:r>
              <a:rPr lang="en-US" i="1" dirty="0"/>
              <a:t> </a:t>
            </a:r>
            <a:r>
              <a:rPr lang="en-US" i="1" dirty="0" err="1"/>
              <a:t>plazos</a:t>
            </a:r>
            <a:r>
              <a:rPr lang="en-US" i="1" dirty="0"/>
              <a:t> para </a:t>
            </a:r>
            <a:r>
              <a:rPr lang="en-US" i="1" dirty="0" err="1"/>
              <a:t>los</a:t>
            </a:r>
            <a:r>
              <a:rPr lang="en-US" i="1" dirty="0"/>
              <a:t> </a:t>
            </a:r>
            <a:r>
              <a:rPr lang="en-US" i="1" dirty="0" err="1"/>
              <a:t>distintos</a:t>
            </a:r>
            <a:r>
              <a:rPr lang="en-US" i="1" dirty="0"/>
              <a:t> </a:t>
            </a:r>
            <a:r>
              <a:rPr lang="en-US" i="1" dirty="0" err="1"/>
              <a:t>niveles</a:t>
            </a:r>
            <a:r>
              <a:rPr lang="en-US" i="1" dirty="0"/>
              <a:t> de </a:t>
            </a:r>
            <a:r>
              <a:rPr lang="en-US" i="1" dirty="0" err="1"/>
              <a:t>riesgo</a:t>
            </a:r>
            <a:r>
              <a:rPr lang="en-US" i="1" dirty="0"/>
              <a:t>, </a:t>
            </a:r>
            <a:r>
              <a:rPr lang="en-US" i="1" dirty="0" err="1"/>
              <a:t>tal</a:t>
            </a:r>
            <a:r>
              <a:rPr lang="en-US" i="1" dirty="0"/>
              <a:t> y </a:t>
            </a:r>
            <a:r>
              <a:rPr lang="en-US" i="1" dirty="0" err="1"/>
              <a:t>como</a:t>
            </a:r>
            <a:r>
              <a:rPr lang="en-US" i="1" dirty="0"/>
              <a:t> se </a:t>
            </a:r>
            <a:r>
              <a:rPr lang="en-US" i="1" dirty="0" err="1"/>
              <a:t>menciona</a:t>
            </a:r>
            <a:r>
              <a:rPr lang="en-US" i="1" dirty="0"/>
              <a:t> </a:t>
            </a:r>
            <a:r>
              <a:rPr lang="en-US" i="1" dirty="0" err="1"/>
              <a:t>en</a:t>
            </a:r>
            <a:r>
              <a:rPr lang="en-US" i="1" dirty="0"/>
              <a:t> </a:t>
            </a:r>
            <a:r>
              <a:rPr lang="en-US" i="1" dirty="0" err="1"/>
              <a:t>los</a:t>
            </a:r>
            <a:r>
              <a:rPr lang="en-US" i="1" dirty="0"/>
              <a:t> POS (</a:t>
            </a:r>
            <a:r>
              <a:rPr lang="en-US" i="1" dirty="0" err="1"/>
              <a:t>procedimientos</a:t>
            </a:r>
            <a:r>
              <a:rPr lang="en-US" i="1" dirty="0"/>
              <a:t> </a:t>
            </a:r>
            <a:r>
              <a:rPr lang="en-US" i="1" dirty="0" err="1"/>
              <a:t>operativos</a:t>
            </a:r>
            <a:r>
              <a:rPr lang="en-US" i="1" dirty="0"/>
              <a:t> </a:t>
            </a:r>
            <a:r>
              <a:rPr lang="en-US" i="1" dirty="0" err="1"/>
              <a:t>estándares</a:t>
            </a:r>
            <a:r>
              <a:rPr lang="en-US" i="1" dirty="0"/>
              <a:t>) de </a:t>
            </a:r>
            <a:r>
              <a:rPr lang="en-US" i="1" dirty="0" err="1"/>
              <a:t>gestión</a:t>
            </a:r>
            <a:r>
              <a:rPr lang="en-US" i="1" dirty="0"/>
              <a:t> de </a:t>
            </a:r>
            <a:r>
              <a:rPr lang="en-US" i="1" dirty="0" err="1"/>
              <a:t>casos</a:t>
            </a:r>
            <a:r>
              <a:rPr lang="en-US" i="1" dirty="0"/>
              <a:t>.</a:t>
            </a:r>
            <a:endParaRPr lang="en-US" dirty="0"/>
          </a:p>
          <a:p>
            <a:endParaRPr lang="en-GB" dirty="0"/>
          </a:p>
        </p:txBody>
      </p:sp>
      <p:sp>
        <p:nvSpPr>
          <p:cNvPr id="6" name="Slide Image Placeholder 5">
            <a:extLst>
              <a:ext uri="{FF2B5EF4-FFF2-40B4-BE49-F238E27FC236}">
                <a16:creationId xmlns:a16="http://schemas.microsoft.com/office/drawing/2014/main" id="{2FDD9109-9049-AB80-A47E-94A36E4B6D3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D062105C-E884-7DE1-8CE5-F9E3896D82D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58</a:t>
            </a:fld>
            <a:endParaRPr lang="en-US" sz="1200" dirty="0">
              <a:latin typeface="+mn-lt"/>
            </a:endParaRPr>
          </a:p>
        </p:txBody>
      </p:sp>
    </p:spTree>
    <p:extLst>
      <p:ext uri="{BB962C8B-B14F-4D97-AF65-F5344CB8AC3E}">
        <p14:creationId xmlns:p14="http://schemas.microsoft.com/office/powerpoint/2010/main" val="37353354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EXPLICAR</a:t>
            </a:r>
          </a:p>
          <a:p>
            <a:r>
              <a:rPr lang="es-ES_tradnl" noProof="0" dirty="0"/>
              <a:t>Presente el contenido de la diapositiva.</a:t>
            </a:r>
          </a:p>
          <a:p>
            <a:r>
              <a:rPr lang="es-ES_tradnl" i="1" noProof="0" dirty="0"/>
              <a:t>¿Hay preguntas o alguien necesita alguna aclaración?</a:t>
            </a:r>
          </a:p>
          <a:p>
            <a:r>
              <a:rPr lang="es-ES_tradnl" i="1" noProof="0" dirty="0"/>
              <a:t>En la próxima sesión concluiremos este módulo.</a:t>
            </a:r>
          </a:p>
        </p:txBody>
      </p:sp>
      <p:sp>
        <p:nvSpPr>
          <p:cNvPr id="6" name="Slide Image Placeholder 5">
            <a:extLst>
              <a:ext uri="{FF2B5EF4-FFF2-40B4-BE49-F238E27FC236}">
                <a16:creationId xmlns:a16="http://schemas.microsoft.com/office/drawing/2014/main" id="{44776B07-07A2-37F5-511D-50A42EA88FD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B43DF2E-C954-78B4-1320-067700A831F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59</a:t>
            </a:fld>
            <a:endParaRPr lang="en-US" sz="1200" dirty="0">
              <a:latin typeface="+mn-lt"/>
            </a:endParaRPr>
          </a:p>
        </p:txBody>
      </p:sp>
    </p:spTree>
    <p:extLst>
      <p:ext uri="{BB962C8B-B14F-4D97-AF65-F5344CB8AC3E}">
        <p14:creationId xmlns:p14="http://schemas.microsoft.com/office/powerpoint/2010/main" val="1602703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EXPLICAR</a:t>
            </a:r>
            <a:endParaRPr lang="es-ES_tradnl" b="1" noProof="0" dirty="0">
              <a:sym typeface="Arial"/>
            </a:endParaRPr>
          </a:p>
          <a:p>
            <a:r>
              <a:rPr lang="es-ES_tradnl" noProof="0" dirty="0">
                <a:sym typeface="Arial"/>
              </a:rPr>
              <a:t>Presente el contenido de la diapositiva.</a:t>
            </a:r>
          </a:p>
          <a:p>
            <a:r>
              <a:rPr lang="es-ES_tradnl" i="1" noProof="0" dirty="0">
                <a:sym typeface="Arial"/>
              </a:rPr>
              <a:t>Resultados de la protección de la infancia:</a:t>
            </a:r>
          </a:p>
          <a:p>
            <a:pPr lvl="1"/>
            <a:r>
              <a:rPr lang="es-ES_tradnl" i="1" noProof="0" dirty="0">
                <a:sym typeface="Arial"/>
              </a:rPr>
              <a:t>reducir la exposición de los/as menores a los riesgos de protección de la infancia que causan daño (violencia, abusos, negligencia o explotación).</a:t>
            </a:r>
          </a:p>
          <a:p>
            <a:pPr lvl="1"/>
            <a:r>
              <a:rPr lang="es-ES_tradnl" i="1" noProof="0" dirty="0">
                <a:sym typeface="Arial"/>
              </a:rPr>
              <a:t>reducir el impacto negativo, el daño que se causó como consecuencia de la violencia.</a:t>
            </a:r>
          </a:p>
        </p:txBody>
      </p:sp>
      <p:sp>
        <p:nvSpPr>
          <p:cNvPr id="6" name="Slide Image Placeholder 5">
            <a:extLst>
              <a:ext uri="{FF2B5EF4-FFF2-40B4-BE49-F238E27FC236}">
                <a16:creationId xmlns:a16="http://schemas.microsoft.com/office/drawing/2014/main" id="{A7E20E0C-12B7-619D-E054-001FD9EC71C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DA8B83C5-1054-3D71-5202-8A48B137E36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a:t>
            </a:fld>
            <a:endParaRPr lang="en-US" sz="1200" dirty="0">
              <a:latin typeface="+mn-lt"/>
            </a:endParaRPr>
          </a:p>
        </p:txBody>
      </p:sp>
    </p:spTree>
    <p:extLst>
      <p:ext uri="{BB962C8B-B14F-4D97-AF65-F5344CB8AC3E}">
        <p14:creationId xmlns:p14="http://schemas.microsoft.com/office/powerpoint/2010/main" val="17455989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9425" y="4229101"/>
            <a:ext cx="6140450" cy="5442609"/>
          </a:xfrm>
          <a:prstGeom prst="rect">
            <a:avLst/>
          </a:prstGeom>
        </p:spPr>
        <p:txBody>
          <a:bodyPr/>
          <a:lstStyle/>
          <a:p>
            <a:pPr marL="0" indent="0">
              <a:buNone/>
            </a:pPr>
            <a:r>
              <a:rPr lang="en-GB" b="1" dirty="0"/>
              <a:t>SESIÓN 6 </a:t>
            </a:r>
            <a:br>
              <a:rPr lang="en-GB" b="1" dirty="0"/>
            </a:br>
            <a:r>
              <a:rPr lang="en-GB" b="1" dirty="0"/>
              <a:t>DURACIÓN: 0h30</a:t>
            </a:r>
            <a:endParaRPr lang="en-BE" b="1" dirty="0"/>
          </a:p>
        </p:txBody>
      </p:sp>
      <p:sp>
        <p:nvSpPr>
          <p:cNvPr id="6" name="Slide Image Placeholder 5">
            <a:extLst>
              <a:ext uri="{FF2B5EF4-FFF2-40B4-BE49-F238E27FC236}">
                <a16:creationId xmlns:a16="http://schemas.microsoft.com/office/drawing/2014/main" id="{0F720C98-494C-1527-05B8-F60E936BA4AA}"/>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EEA3BD7B-CCCA-374E-66EE-90F2B3C9B6A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60</a:t>
            </a:fld>
            <a:endParaRPr lang="en-US" sz="1200" dirty="0">
              <a:latin typeface="+mn-lt"/>
            </a:endParaRPr>
          </a:p>
        </p:txBody>
      </p:sp>
    </p:spTree>
    <p:extLst>
      <p:ext uri="{BB962C8B-B14F-4D97-AF65-F5344CB8AC3E}">
        <p14:creationId xmlns:p14="http://schemas.microsoft.com/office/powerpoint/2010/main" val="23517588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ACTIVIDAD INDIVIDUAL</a:t>
            </a:r>
            <a:r>
              <a:rPr lang="es-ES_tradnl" b="1" noProof="0" dirty="0">
                <a:sym typeface="Arial"/>
              </a:rPr>
              <a:t> (5 minutos)</a:t>
            </a:r>
          </a:p>
          <a:p>
            <a:r>
              <a:rPr lang="es-ES_tradnl" noProof="0" dirty="0">
                <a:sym typeface="Arial"/>
              </a:rPr>
              <a:t>Guíe a los/as participantes a la </a:t>
            </a:r>
            <a:r>
              <a:rPr lang="es-ES_tradnl" b="1" noProof="0" dirty="0">
                <a:sym typeface="Arial"/>
              </a:rPr>
              <a:t>página 20 del Cuaderno de ejercicios: Objetivos de aprendizaje y reflexión</a:t>
            </a:r>
          </a:p>
          <a:p>
            <a:r>
              <a:rPr lang="es-ES_tradnl" i="1" noProof="0" dirty="0">
                <a:sym typeface="Arial"/>
              </a:rPr>
              <a:t>Es importante que nos tomemos el tiempo para repasar los objetivos de aprendizaje (</a:t>
            </a:r>
            <a:r>
              <a:rPr lang="es-ES_tradnl" b="1" i="1" noProof="0" dirty="0">
                <a:sym typeface="Arial"/>
              </a:rPr>
              <a:t>cuaderno de ejercicios, página 5</a:t>
            </a:r>
            <a:r>
              <a:rPr lang="es-ES_tradnl" i="1" noProof="0" dirty="0">
                <a:sym typeface="Arial"/>
              </a:rPr>
              <a:t>) y que reflexionemos sobre los logros alcanzados al final de esta formación.</a:t>
            </a:r>
          </a:p>
          <a:p>
            <a:r>
              <a:rPr lang="es-ES_tradnl" i="1" noProof="0" dirty="0">
                <a:sym typeface="Arial"/>
              </a:rPr>
              <a:t>Es posible que para alcanzar todos los objetivos de aprendizaje necesitemos más información, más apoyo del supervisor o más tiempo para poner en práctica lo aprendido.</a:t>
            </a:r>
          </a:p>
          <a:p>
            <a:r>
              <a:rPr lang="es-ES_tradnl" i="1" noProof="0" dirty="0">
                <a:sym typeface="Arial"/>
              </a:rPr>
              <a:t>Piensen en la formación y respondan a las preguntas sobre los objetivos de aprendizaje en su cuaderno de ejercicios. </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0" noProof="0" dirty="0">
                <a:sym typeface="Arial"/>
              </a:rPr>
              <a:t>Dé 5 minutos a los/as participantes para reflexionar sobre estas preguntas.</a:t>
            </a:r>
          </a:p>
          <a:p>
            <a:pPr marL="0" marR="0" lvl="0" indent="0" algn="l" defTabSz="914400" rtl="0" eaLnBrk="1" fontAlgn="auto" latinLnBrk="0" hangingPunct="1">
              <a:lnSpc>
                <a:spcPct val="100000"/>
              </a:lnSpc>
              <a:spcBef>
                <a:spcPts val="0"/>
              </a:spcBef>
              <a:spcAft>
                <a:spcPts val="0"/>
              </a:spcAft>
              <a:buClrTx/>
              <a:buSzTx/>
              <a:buNone/>
              <a:tabLst/>
              <a:defRPr/>
            </a:pPr>
            <a:endParaRPr lang="es-ES_tradnl" noProof="0" dirty="0">
              <a:sym typeface="Arial"/>
            </a:endParaRPr>
          </a:p>
          <a:p>
            <a:pPr marL="0" marR="0" lvl="0" indent="0" algn="l" defTabSz="914400" rtl="0" eaLnBrk="1" fontAlgn="auto" latinLnBrk="0" hangingPunct="1">
              <a:lnSpc>
                <a:spcPct val="100000"/>
              </a:lnSpc>
              <a:spcBef>
                <a:spcPts val="0"/>
              </a:spcBef>
              <a:spcAft>
                <a:spcPts val="0"/>
              </a:spcAft>
              <a:buClrTx/>
              <a:buSzTx/>
              <a:buNone/>
              <a:tabLst/>
              <a:defRPr/>
            </a:pPr>
            <a:r>
              <a:rPr lang="es-ES_tradnl" b="1" noProof="0" dirty="0"/>
              <a:t>DEBATE GENERAL</a:t>
            </a:r>
            <a:r>
              <a:rPr lang="es-ES_tradnl" b="1" noProof="0" dirty="0">
                <a:sym typeface="Arial"/>
              </a:rPr>
              <a:t> (5 minutos)</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1" noProof="0" dirty="0">
                <a:sym typeface="Arial"/>
              </a:rPr>
              <a:t>¿Alguien quiere compartir sus reflexiones?</a:t>
            </a:r>
          </a:p>
          <a:p>
            <a:pPr lvl="1"/>
            <a:r>
              <a:rPr lang="es-ES_tradnl" i="1" noProof="0" dirty="0">
                <a:sym typeface="Arial"/>
              </a:rPr>
              <a:t>¿Qué objetivos de aprendizaje requieren que contemos con más información, más tiempo de práctica o más apoyo para alcanzarlos plenamente?</a:t>
            </a:r>
          </a:p>
          <a:p>
            <a:pPr lvl="1"/>
            <a:r>
              <a:rPr lang="es-ES_tradnl" i="1" noProof="0" dirty="0">
                <a:sym typeface="Arial"/>
              </a:rPr>
              <a:t>¿En qué áreas o aspectos de la formación cree que tiene mayor confianza/conocimiento ahora? </a:t>
            </a:r>
          </a:p>
          <a:p>
            <a:pPr lvl="1"/>
            <a:endParaRPr lang="es-ES_tradnl" i="1" noProof="0" dirty="0">
              <a:sym typeface="Arial"/>
            </a:endParaRPr>
          </a:p>
          <a:p>
            <a:pPr marL="0" indent="0">
              <a:buNone/>
            </a:pPr>
            <a:r>
              <a:rPr lang="es-ES_tradnl" b="1" noProof="0" dirty="0"/>
              <a:t>ACTIVIDAD INDIVIDUAL</a:t>
            </a:r>
            <a:r>
              <a:rPr lang="es-ES_tradnl" b="1" noProof="0" dirty="0">
                <a:sym typeface="Arial"/>
              </a:rPr>
              <a:t> (5 minutos)</a:t>
            </a:r>
          </a:p>
          <a:p>
            <a:r>
              <a:rPr lang="es-ES_tradnl" noProof="0">
                <a:sym typeface="Arial"/>
              </a:rPr>
              <a:t>Continúe </a:t>
            </a:r>
            <a:r>
              <a:rPr lang="es-ES_tradnl" noProof="0" dirty="0">
                <a:sym typeface="Arial"/>
              </a:rPr>
              <a:t>en la </a:t>
            </a:r>
            <a:r>
              <a:rPr lang="es-ES_tradnl" b="1" noProof="0" dirty="0">
                <a:sym typeface="Arial"/>
              </a:rPr>
              <a:t>página 20 del Cuaderno de ejercicios: Objetivos de aprendizaje y reflexión</a:t>
            </a:r>
          </a:p>
          <a:p>
            <a:r>
              <a:rPr lang="es-ES_tradnl" i="1" noProof="0" dirty="0">
                <a:sym typeface="Arial"/>
              </a:rPr>
              <a:t>¿Qué ha llamado su atención?</a:t>
            </a:r>
          </a:p>
          <a:p>
            <a:r>
              <a:rPr lang="es-ES_tradnl" i="1" noProof="0" dirty="0">
                <a:sym typeface="Arial"/>
              </a:rPr>
              <a:t>¿Qué ha sido difícil?</a:t>
            </a:r>
          </a:p>
          <a:p>
            <a:r>
              <a:rPr lang="es-ES_tradnl" i="1" noProof="0" dirty="0">
                <a:sym typeface="Arial"/>
              </a:rPr>
              <a:t>¿Sobre qué le gustaría aprender más?</a:t>
            </a:r>
          </a:p>
          <a:p>
            <a:r>
              <a:rPr lang="es-ES_tradnl" i="0" noProof="0" dirty="0">
                <a:sym typeface="Arial"/>
              </a:rPr>
              <a:t>Dé a los participantes 5 minutos para reflexionar sobre estas preguntas</a:t>
            </a:r>
          </a:p>
          <a:p>
            <a:endParaRPr lang="es-ES_tradnl" noProof="0" dirty="0">
              <a:sym typeface="Arial"/>
            </a:endParaRPr>
          </a:p>
          <a:p>
            <a:pPr marL="0" indent="0">
              <a:buNone/>
            </a:pPr>
            <a:r>
              <a:rPr lang="es-ES_tradnl" b="1" noProof="0" dirty="0"/>
              <a:t>DEBATE GENERAL</a:t>
            </a:r>
            <a:r>
              <a:rPr lang="es-ES_tradnl" b="1" noProof="0" dirty="0">
                <a:sym typeface="Arial"/>
              </a:rPr>
              <a:t> (5 minutos)</a:t>
            </a:r>
          </a:p>
          <a:p>
            <a:r>
              <a:rPr lang="es-ES_tradnl" i="1" noProof="0" dirty="0">
                <a:sym typeface="Arial"/>
              </a:rPr>
              <a:t>¿Alguien quiere compartir sus reflexiones?</a:t>
            </a:r>
          </a:p>
          <a:p>
            <a:pPr lvl="1"/>
            <a:r>
              <a:rPr lang="es-ES_tradnl" i="1" noProof="0" dirty="0">
                <a:sym typeface="Arial"/>
              </a:rPr>
              <a:t>¿Algo que hayan aprendido hoy?</a:t>
            </a:r>
          </a:p>
          <a:p>
            <a:pPr lvl="1"/>
            <a:r>
              <a:rPr lang="es-ES_tradnl" i="1" noProof="0" dirty="0">
                <a:sym typeface="Arial"/>
              </a:rPr>
              <a:t>¿Algún tema sobre el que quieran saber más?</a:t>
            </a:r>
          </a:p>
          <a:p>
            <a:r>
              <a:rPr lang="es-ES_tradnl" i="0" noProof="0" dirty="0">
                <a:sym typeface="Arial"/>
              </a:rPr>
              <a:t>Infórmeles cuándo iniciará el siguiente módulo de la formación.</a:t>
            </a:r>
          </a:p>
          <a:p>
            <a:r>
              <a:rPr lang="es-ES_tradnl" i="0" noProof="0" dirty="0">
                <a:sym typeface="Arial"/>
              </a:rPr>
              <a:t>Agradezca a los/as participantes su participación.</a:t>
            </a:r>
            <a:endParaRPr lang="es-ES_tradnl" noProof="0" dirty="0">
              <a:sym typeface="Arial"/>
            </a:endParaRPr>
          </a:p>
        </p:txBody>
      </p:sp>
      <p:sp>
        <p:nvSpPr>
          <p:cNvPr id="8" name="Slide Image Placeholder 7">
            <a:extLst>
              <a:ext uri="{FF2B5EF4-FFF2-40B4-BE49-F238E27FC236}">
                <a16:creationId xmlns:a16="http://schemas.microsoft.com/office/drawing/2014/main" id="{8B71AD52-717B-91A9-6B72-3F8C7E2CE14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1579C68-35D1-F4C6-F064-2614C0C5D0C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61</a:t>
            </a:fld>
            <a:endParaRPr lang="en-US" sz="1200" dirty="0">
              <a:latin typeface="+mn-lt"/>
            </a:endParaRPr>
          </a:p>
        </p:txBody>
      </p:sp>
    </p:spTree>
    <p:extLst>
      <p:ext uri="{BB962C8B-B14F-4D97-AF65-F5344CB8AC3E}">
        <p14:creationId xmlns:p14="http://schemas.microsoft.com/office/powerpoint/2010/main" val="21080230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dirty="0"/>
              <a:t>INTRODUCCIÓN</a:t>
            </a:r>
          </a:p>
          <a:p>
            <a:r>
              <a:rPr lang="es-ES_tradnl" i="1" dirty="0"/>
              <a:t>Ahora, quiero que se sientan cómodos/as: puede ser en su silla, o si lo prefieren, en el suelo. </a:t>
            </a:r>
          </a:p>
          <a:p>
            <a:r>
              <a:rPr lang="es-ES_tradnl" i="1" dirty="0"/>
              <a:t>Hoy vamos a hacer un ejercicio de respiración profunda:</a:t>
            </a:r>
          </a:p>
          <a:p>
            <a:pPr lvl="1"/>
            <a:r>
              <a:rPr lang="es-ES_tradnl" i="1" dirty="0"/>
              <a:t>Esta técnica puede ayudarnos a apaciguar nuestra respiración y a </a:t>
            </a:r>
            <a:r>
              <a:rPr lang="es-ES_tradnl" i="1" noProof="0" dirty="0"/>
              <a:t>tranquilizarnos. </a:t>
            </a:r>
          </a:p>
          <a:p>
            <a:pPr lvl="1"/>
            <a:r>
              <a:rPr lang="es-ES_tradnl" i="1" dirty="0"/>
              <a:t>En la respiración profunda inhalamos, contenemos la respiración, exhalamos y luego contenemos la respiración nuevamente durante el mismo tiempo.</a:t>
            </a:r>
            <a:endParaRPr lang="es-ES_tradnl" dirty="0"/>
          </a:p>
          <a:p>
            <a:r>
              <a:rPr lang="es-ES_tradnl" i="1" dirty="0"/>
              <a:t>Voy a mostrarles como. Ustedes solo deben mirarme por ahora:</a:t>
            </a:r>
          </a:p>
          <a:p>
            <a:pPr lvl="1"/>
            <a:r>
              <a:rPr lang="es-ES_tradnl" i="1" dirty="0"/>
              <a:t>Para respirar profundamente, debemos</a:t>
            </a:r>
          </a:p>
          <a:p>
            <a:pPr lvl="1"/>
            <a:r>
              <a:rPr lang="es-ES_tradnl" i="1" dirty="0"/>
              <a:t>inhalar 2... 3... 4; contener la respiración 2... 3... 4, exhalar 2... 3... 4; contener la respiración 2... 3... 4</a:t>
            </a:r>
          </a:p>
          <a:p>
            <a:pPr lvl="0"/>
            <a:r>
              <a:rPr lang="es-ES_tradnl" i="1" dirty="0"/>
              <a:t>¿Está claro?</a:t>
            </a:r>
          </a:p>
          <a:p>
            <a:pPr lvl="1"/>
            <a:r>
              <a:rPr lang="es-ES_tradnl" dirty="0"/>
              <a:t>Repita la demostración si no ha quedado claro.</a:t>
            </a:r>
          </a:p>
          <a:p>
            <a:r>
              <a:rPr lang="es-ES_tradnl" i="1" dirty="0"/>
              <a:t>En ocasiones, respirar así puede hacer que nos sintamos nerviosos/as o con un poco de pánico, sobre todo cuando retenemos la respiración</a:t>
            </a:r>
          </a:p>
          <a:p>
            <a:pPr lvl="1"/>
            <a:r>
              <a:rPr lang="es-ES_tradnl" i="1" dirty="0"/>
              <a:t>si esto empieza a suceder, siempre podemos volver a respirar de forma normal.</a:t>
            </a:r>
          </a:p>
          <a:p>
            <a:pPr lvl="1"/>
            <a:r>
              <a:rPr lang="es-ES_tradnl" i="1" dirty="0"/>
              <a:t>podemos retomar la respiración profunda de nuevo cuando estemos listos/as.</a:t>
            </a:r>
          </a:p>
          <a:p>
            <a:r>
              <a:rPr lang="es-ES_tradnl" i="1" dirty="0"/>
              <a:t>¿Estamos listos/as para empezar?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_tradnl"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b="1" dirty="0"/>
              <a:t>EJERCICIO DE RELAJACIÓN (Respiración profunda, 10 minutos)</a:t>
            </a:r>
            <a:endParaRPr lang="es-ES_tradnl" dirty="0"/>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1" dirty="0"/>
              <a:t>Siéntense cómodos/as en sus asientos.</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1" dirty="0"/>
              <a:t>Cierren los ojos o dirijan la mirada al frente con suavidad. </a:t>
            </a:r>
          </a:p>
          <a:p>
            <a:r>
              <a:rPr lang="es-ES_tradnl" i="1" dirty="0"/>
              <a:t>Empecemos inhalando juntos/as... Y exhalando juntos/as</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1" dirty="0"/>
              <a:t>Ahora, empecemos la respiración profunda. Lo haremos juntos/as un total de 7 veces:</a:t>
            </a:r>
          </a:p>
          <a:p>
            <a:pPr lvl="1"/>
            <a:r>
              <a:rPr lang="es-ES_tradnl" i="1" dirty="0"/>
              <a:t>inhalar 2... 3... 4; retener 2... 3... 4, exhalar 2... 3... 4; retener 2... 3... 4</a:t>
            </a:r>
          </a:p>
          <a:p>
            <a:pPr lvl="1"/>
            <a:r>
              <a:rPr lang="es-ES_tradnl" i="0" dirty="0"/>
              <a:t>Repita esto 7 veces.</a:t>
            </a:r>
          </a:p>
          <a:p>
            <a:r>
              <a:rPr lang="es-ES_tradnl" i="1" dirty="0"/>
              <a:t>Cuando hayan completado el ejercicio, pueden volver a la respiración normal y habitual.</a:t>
            </a:r>
          </a:p>
          <a:p>
            <a:r>
              <a:rPr lang="es-ES_tradnl" i="1" dirty="0"/>
              <a:t>Noten si sienten algo distinto después de este ejercicio. </a:t>
            </a:r>
          </a:p>
          <a:p>
            <a:r>
              <a:rPr lang="es-ES_tradnl" i="1" dirty="0"/>
              <a:t>¿Alguno/a de ustedes quiere compartir cómo se </a:t>
            </a:r>
            <a:r>
              <a:rPr lang="es-ES_tradnl" i="1"/>
              <a:t>siente ahora?</a:t>
            </a:r>
            <a:endParaRPr lang="es-ES_tradnl" i="1" dirty="0"/>
          </a:p>
        </p:txBody>
      </p:sp>
      <p:sp>
        <p:nvSpPr>
          <p:cNvPr id="6" name="Slide Image Placeholder 5">
            <a:extLst>
              <a:ext uri="{FF2B5EF4-FFF2-40B4-BE49-F238E27FC236}">
                <a16:creationId xmlns:a16="http://schemas.microsoft.com/office/drawing/2014/main" id="{29479790-112D-89D1-FDEF-9602EF3098AB}"/>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EF83D61C-2322-F4C3-F37F-C198CE6369C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62</a:t>
            </a:fld>
            <a:endParaRPr lang="en-US" sz="1200" dirty="0">
              <a:latin typeface="+mn-lt"/>
            </a:endParaRPr>
          </a:p>
        </p:txBody>
      </p:sp>
    </p:spTree>
    <p:extLst>
      <p:ext uri="{BB962C8B-B14F-4D97-AF65-F5344CB8AC3E}">
        <p14:creationId xmlns:p14="http://schemas.microsoft.com/office/powerpoint/2010/main" val="591018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EXPLICAR</a:t>
            </a:r>
            <a:endParaRPr lang="es-ES_tradnl" noProof="0" dirty="0">
              <a:sym typeface="Arial"/>
            </a:endParaRPr>
          </a:p>
          <a:p>
            <a:r>
              <a:rPr lang="es-ES_tradnl" noProof="0" dirty="0">
                <a:sym typeface="Arial"/>
              </a:rPr>
              <a:t>Presente el contenido de la diapositiva.</a:t>
            </a:r>
          </a:p>
          <a:p>
            <a:endParaRPr lang="es-ES_tradnl" noProof="0" dirty="0"/>
          </a:p>
        </p:txBody>
      </p:sp>
      <p:sp>
        <p:nvSpPr>
          <p:cNvPr id="6" name="Slide Image Placeholder 5">
            <a:extLst>
              <a:ext uri="{FF2B5EF4-FFF2-40B4-BE49-F238E27FC236}">
                <a16:creationId xmlns:a16="http://schemas.microsoft.com/office/drawing/2014/main" id="{75FA6654-7499-0002-D9FE-9BCC686FDA7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57FB6CB-450F-49F8-6BD5-ABBFF880C6C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7</a:t>
            </a:fld>
            <a:endParaRPr lang="en-US" sz="1200" dirty="0">
              <a:latin typeface="+mn-lt"/>
            </a:endParaRPr>
          </a:p>
        </p:txBody>
      </p:sp>
    </p:spTree>
    <p:extLst>
      <p:ext uri="{BB962C8B-B14F-4D97-AF65-F5344CB8AC3E}">
        <p14:creationId xmlns:p14="http://schemas.microsoft.com/office/powerpoint/2010/main" val="500465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ADAPTAR AL CONTEXTO</a:t>
            </a:r>
          </a:p>
          <a:p>
            <a:r>
              <a:rPr lang="es-ES_tradnl" noProof="0" dirty="0"/>
              <a:t>Los juegos que se ofrecen son sugerencias.</a:t>
            </a:r>
          </a:p>
          <a:p>
            <a:r>
              <a:rPr lang="es-ES_tradnl" noProof="0" dirty="0"/>
              <a:t>Escoja el juego que considere más adecuado para que los/as participantes se presenten a los/as demás miembros del grupo.</a:t>
            </a:r>
            <a:endParaRPr lang="es-ES_tradnl" b="1" noProof="0" dirty="0"/>
          </a:p>
          <a:p>
            <a:pPr marL="0" indent="0">
              <a:buNone/>
            </a:pPr>
            <a:r>
              <a:rPr lang="es-ES_tradnl" noProof="0" dirty="0"/>
              <a:t>______________________________________________________________________________</a:t>
            </a:r>
          </a:p>
          <a:p>
            <a:pPr marL="0" indent="0">
              <a:buNone/>
            </a:pPr>
            <a:endParaRPr lang="es-ES_tradnl" b="1" noProof="0" dirty="0"/>
          </a:p>
          <a:p>
            <a:pPr marL="0" indent="0">
              <a:buNone/>
            </a:pPr>
            <a:r>
              <a:rPr lang="es-ES_tradnl" b="1" noProof="0" dirty="0"/>
              <a:t>ACTIVIDAD EN GRUPO (20 minutos)</a:t>
            </a:r>
            <a:endParaRPr lang="es-ES_tradnl" noProof="0" dirty="0"/>
          </a:p>
          <a:p>
            <a:r>
              <a:rPr lang="es-ES_tradnl" noProof="0" dirty="0"/>
              <a:t>Organice un juego para que los/as participantes se puedan conocer.</a:t>
            </a:r>
          </a:p>
          <a:p>
            <a:r>
              <a:rPr lang="es-ES_tradnl" b="1" noProof="0" dirty="0"/>
              <a:t>Opción de juego 1: Dos verdades, una mentira (10 minutos)</a:t>
            </a:r>
          </a:p>
          <a:p>
            <a:pPr lvl="1"/>
            <a:r>
              <a:rPr lang="es-ES_tradnl" noProof="0" dirty="0"/>
              <a:t>Los/as participantes deben pensar en dos hechos sobre sí mismos/as que sean verdad y una mentira.</a:t>
            </a:r>
          </a:p>
          <a:p>
            <a:pPr lvl="1"/>
            <a:r>
              <a:rPr lang="es-ES_tradnl" noProof="0" dirty="0"/>
              <a:t>Las frases deben ser ingeniosas y ayudar a que los/as participantes se conozcan.</a:t>
            </a:r>
          </a:p>
          <a:p>
            <a:pPr lvl="1"/>
            <a:r>
              <a:rPr lang="es-ES_tradnl" noProof="0" dirty="0"/>
              <a:t>Por ejemplo: 1. Soy gemelo/a 2. Crecí en una isla 3. Soy buen/a cantante.</a:t>
            </a:r>
          </a:p>
          <a:p>
            <a:pPr lvl="1"/>
            <a:r>
              <a:rPr lang="es-ES_tradnl" noProof="0" dirty="0"/>
              <a:t>Después, por turnos, cada participante deberá leer al grupo los tres hechos que escribió (dos verdades y una mentira).</a:t>
            </a:r>
          </a:p>
          <a:p>
            <a:pPr lvl="1"/>
            <a:r>
              <a:rPr lang="es-ES_tradnl" noProof="0" dirty="0"/>
              <a:t>El resto de participantes debe adivinar cuál de las tres afirmaciones es la mentira.</a:t>
            </a:r>
          </a:p>
          <a:p>
            <a:r>
              <a:rPr lang="es-ES_tradnl" b="1" noProof="0" dirty="0"/>
              <a:t>Opción de juego 2: Cadena de saludos (10 minutos)</a:t>
            </a:r>
          </a:p>
          <a:p>
            <a:pPr lvl="1"/>
            <a:r>
              <a:rPr lang="es-ES_tradnl" noProof="0" dirty="0"/>
              <a:t>Los/as participantes deben formar dos filas, una frente a la otra.</a:t>
            </a:r>
          </a:p>
          <a:p>
            <a:pPr lvl="1"/>
            <a:r>
              <a:rPr lang="es-ES_tradnl" noProof="0" dirty="0"/>
              <a:t>Los participantes deben saludar a la persona que está enfrente en la otra fila y seguir moviéndose en direcciones opuestas, saludando a la siguiente persona que tengan enfrente.</a:t>
            </a:r>
          </a:p>
          <a:p>
            <a:pPr lvl="1"/>
            <a:r>
              <a:rPr lang="es-ES_tradnl" noProof="0" dirty="0"/>
              <a:t>Continuar hasta que todos/as vuelvan a encontrarse con la primera persona con la que hablaron.</a:t>
            </a:r>
          </a:p>
        </p:txBody>
      </p:sp>
      <p:sp>
        <p:nvSpPr>
          <p:cNvPr id="6" name="Slide Image Placeholder 5">
            <a:extLst>
              <a:ext uri="{FF2B5EF4-FFF2-40B4-BE49-F238E27FC236}">
                <a16:creationId xmlns:a16="http://schemas.microsoft.com/office/drawing/2014/main" id="{47B4156F-A71D-AC43-15A5-0F54EA31F8C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9C912DC-1112-F34A-2398-895007948CE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8</a:t>
            </a:fld>
            <a:endParaRPr lang="en-US" sz="1200" dirty="0">
              <a:latin typeface="+mn-lt"/>
            </a:endParaRPr>
          </a:p>
        </p:txBody>
      </p:sp>
    </p:spTree>
    <p:extLst>
      <p:ext uri="{BB962C8B-B14F-4D97-AF65-F5344CB8AC3E}">
        <p14:creationId xmlns:p14="http://schemas.microsoft.com/office/powerpoint/2010/main" val="2433157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t>DEBATE GENERAL (15 minutos)</a:t>
            </a:r>
          </a:p>
          <a:p>
            <a:r>
              <a:rPr lang="es-ES_tradnl" i="1" noProof="0" dirty="0"/>
              <a:t>Me gustaría que llegáramos a algunos acuerdos grupales antes de empezar este curso de formación.</a:t>
            </a:r>
          </a:p>
          <a:p>
            <a:r>
              <a:rPr lang="es-ES_tradnl" i="1" noProof="0" dirty="0"/>
              <a:t>Es importante sentirnos seguros/as, cómodos/as, aceptados/as y respetados/as, interesados/as y estar concentrados/as durante las sesiones.</a:t>
            </a:r>
          </a:p>
          <a:p>
            <a:r>
              <a:rPr lang="es-ES_tradnl" i="1" noProof="0" dirty="0"/>
              <a:t>¿Tienen alguna idea o sugerencia para lograr esto?</a:t>
            </a:r>
          </a:p>
          <a:p>
            <a:r>
              <a:rPr lang="es-ES_tradnl" noProof="0" dirty="0"/>
              <a:t>Pida a un/a voluntario/a que pase al frente y anote las sugerencias del grupo en un rotafolio/pizarra.</a:t>
            </a:r>
          </a:p>
          <a:p>
            <a:r>
              <a:rPr lang="es-ES_tradnl" noProof="0" dirty="0"/>
              <a:t>Ejemplos de acuerdos que podrían incluir:</a:t>
            </a:r>
          </a:p>
          <a:p>
            <a:pPr lvl="1"/>
            <a:r>
              <a:rPr lang="es-ES_tradnl" noProof="0" dirty="0"/>
              <a:t>los teléfonos deben estar apagados o en silencio</a:t>
            </a:r>
          </a:p>
          <a:p>
            <a:pPr lvl="1"/>
            <a:r>
              <a:rPr lang="es-ES_tradnl" noProof="0" dirty="0"/>
              <a:t>las llamadas urgentes se deben contestar afuera</a:t>
            </a:r>
          </a:p>
          <a:p>
            <a:pPr lvl="1"/>
            <a:r>
              <a:rPr lang="es-ES_tradnl" noProof="0" dirty="0"/>
              <a:t>no interrumpir a los/as demás</a:t>
            </a:r>
          </a:p>
          <a:p>
            <a:pPr lvl="1"/>
            <a:r>
              <a:rPr lang="es-ES_tradnl" noProof="0" dirty="0"/>
              <a:t>escuchar a los/as demás cuando exponen o hablan (este acuerdo debe hacer parte de la lista final)</a:t>
            </a:r>
          </a:p>
          <a:p>
            <a:pPr lvl="1"/>
            <a:r>
              <a:rPr lang="es-ES_tradnl" noProof="0" dirty="0"/>
              <a:t>respetar las opiniones de los demás</a:t>
            </a:r>
          </a:p>
          <a:p>
            <a:pPr lvl="1"/>
            <a:r>
              <a:rPr lang="es-ES_tradnl" noProof="0" dirty="0"/>
              <a:t>darle espacio y tiempo a cada participante para expresar su opinión</a:t>
            </a:r>
          </a:p>
          <a:p>
            <a:pPr lvl="1"/>
            <a:r>
              <a:rPr lang="es-ES_tradnl" noProof="0" dirty="0"/>
              <a:t>ser puntuales</a:t>
            </a:r>
          </a:p>
          <a:p>
            <a:pPr lvl="1"/>
            <a:r>
              <a:rPr lang="es-ES_tradnl" noProof="0" dirty="0"/>
              <a:t>desafiar las ideas, no a las personas</a:t>
            </a:r>
          </a:p>
          <a:p>
            <a:pPr marL="627063" marR="0" lvl="1"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anonimizar los ejemplos de casos reales (este acuerdo debe hacer parte de la lista final)</a:t>
            </a:r>
          </a:p>
          <a:p>
            <a:pPr lvl="1"/>
            <a:r>
              <a:rPr lang="es-ES_tradnl" noProof="0" dirty="0"/>
              <a:t>confidencialidad de las experiencias personales y los debates delicados (este acuerdo debe hacer parte de la lista final)</a:t>
            </a:r>
          </a:p>
          <a:p>
            <a:pPr marL="0" indent="0">
              <a:buNone/>
            </a:pPr>
            <a:endParaRPr lang="es-ES_tradnl" noProof="0" dirty="0"/>
          </a:p>
          <a:p>
            <a:pPr marL="0" indent="0">
              <a:buNone/>
            </a:pPr>
            <a:r>
              <a:rPr lang="es-ES_tradnl" b="1" noProof="0" dirty="0"/>
              <a:t>CONCLUSIÓN</a:t>
            </a:r>
          </a:p>
          <a:p>
            <a:r>
              <a:rPr lang="es-ES_tradnl" i="1" noProof="0" dirty="0"/>
              <a:t>¿Alguien tiene algo más que añadir?</a:t>
            </a:r>
          </a:p>
          <a:p>
            <a:r>
              <a:rPr lang="es-ES_tradnl" noProof="0" dirty="0"/>
              <a:t>Recuérdeles los acuerdos de aprendizaje.</a:t>
            </a:r>
          </a:p>
          <a:p>
            <a:r>
              <a:rPr lang="es-ES_tradnl" noProof="0" dirty="0"/>
              <a:t>Cuelgue el rotafolio con los acuerdos en la pared.</a:t>
            </a:r>
          </a:p>
        </p:txBody>
      </p:sp>
      <p:sp>
        <p:nvSpPr>
          <p:cNvPr id="6" name="Slide Image Placeholder 5">
            <a:extLst>
              <a:ext uri="{FF2B5EF4-FFF2-40B4-BE49-F238E27FC236}">
                <a16:creationId xmlns:a16="http://schemas.microsoft.com/office/drawing/2014/main" id="{58F65B2C-7F73-5C89-9495-39F5F52F03D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E5128A4-103E-1274-4D94-72C71F3CC04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9</a:t>
            </a:fld>
            <a:endParaRPr lang="en-US" sz="1200" dirty="0">
              <a:latin typeface="+mn-lt"/>
            </a:endParaRPr>
          </a:p>
        </p:txBody>
      </p:sp>
    </p:spTree>
    <p:extLst>
      <p:ext uri="{BB962C8B-B14F-4D97-AF65-F5344CB8AC3E}">
        <p14:creationId xmlns:p14="http://schemas.microsoft.com/office/powerpoint/2010/main" val="1348350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B6687-42CE-EAA1-3E9A-9C1E601A7D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E"/>
          </a:p>
        </p:txBody>
      </p:sp>
      <p:sp>
        <p:nvSpPr>
          <p:cNvPr id="3" name="Subtitle 2">
            <a:extLst>
              <a:ext uri="{FF2B5EF4-FFF2-40B4-BE49-F238E27FC236}">
                <a16:creationId xmlns:a16="http://schemas.microsoft.com/office/drawing/2014/main" id="{6E5C7B2F-140A-6891-3F25-69946507CA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8D61D2A4-188D-7926-7077-FC0EBD00C2BC}"/>
              </a:ext>
            </a:extLst>
          </p:cNvPr>
          <p:cNvSpPr>
            <a:spLocks noGrp="1"/>
          </p:cNvSpPr>
          <p:nvPr>
            <p:ph type="dt" sz="half" idx="10"/>
          </p:nvPr>
        </p:nvSpPr>
        <p:spPr/>
        <p:txBody>
          <a:bodyPr/>
          <a:lstStyle/>
          <a:p>
            <a:fld id="{FE799ADE-732A-4630-912D-00AF26B6FC83}" type="datetimeFigureOut">
              <a:rPr lang="en-BE" smtClean="0"/>
              <a:t>05/04/2023</a:t>
            </a:fld>
            <a:endParaRPr lang="en-BE"/>
          </a:p>
        </p:txBody>
      </p:sp>
      <p:sp>
        <p:nvSpPr>
          <p:cNvPr id="5" name="Footer Placeholder 4">
            <a:extLst>
              <a:ext uri="{FF2B5EF4-FFF2-40B4-BE49-F238E27FC236}">
                <a16:creationId xmlns:a16="http://schemas.microsoft.com/office/drawing/2014/main" id="{B3C3A87F-11EB-EEA4-38B8-C69704B4BA7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8C20A216-14A1-1645-08FA-10942EC0EEA1}"/>
              </a:ext>
            </a:extLst>
          </p:cNvPr>
          <p:cNvSpPr>
            <a:spLocks noGrp="1"/>
          </p:cNvSpPr>
          <p:nvPr>
            <p:ph type="sldNum" sz="quarter" idx="12"/>
          </p:nvPr>
        </p:nvSpPr>
        <p:spPr/>
        <p:txBody>
          <a:bodyPr/>
          <a:lstStyle/>
          <a:p>
            <a:fld id="{5612F1AD-D901-406E-8C90-DBEBD536AEB9}" type="slidenum">
              <a:rPr lang="en-BE" smtClean="0"/>
              <a:t>‹#›</a:t>
            </a:fld>
            <a:endParaRPr lang="en-BE"/>
          </a:p>
        </p:txBody>
      </p:sp>
    </p:spTree>
    <p:extLst>
      <p:ext uri="{BB962C8B-B14F-4D97-AF65-F5344CB8AC3E}">
        <p14:creationId xmlns:p14="http://schemas.microsoft.com/office/powerpoint/2010/main" val="4068722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01B1-2687-1C39-CD13-0957E6691D24}"/>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64925637-C5B8-2222-DBDB-BB600756FB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CF775263-CBB4-33E0-3FEC-C729CC481DE3}"/>
              </a:ext>
            </a:extLst>
          </p:cNvPr>
          <p:cNvSpPr>
            <a:spLocks noGrp="1"/>
          </p:cNvSpPr>
          <p:nvPr>
            <p:ph type="dt" sz="half" idx="10"/>
          </p:nvPr>
        </p:nvSpPr>
        <p:spPr/>
        <p:txBody>
          <a:bodyPr/>
          <a:lstStyle/>
          <a:p>
            <a:fld id="{FE799ADE-732A-4630-912D-00AF26B6FC83}" type="datetimeFigureOut">
              <a:rPr lang="en-BE" smtClean="0"/>
              <a:t>05/04/2023</a:t>
            </a:fld>
            <a:endParaRPr lang="en-BE"/>
          </a:p>
        </p:txBody>
      </p:sp>
      <p:sp>
        <p:nvSpPr>
          <p:cNvPr id="5" name="Footer Placeholder 4">
            <a:extLst>
              <a:ext uri="{FF2B5EF4-FFF2-40B4-BE49-F238E27FC236}">
                <a16:creationId xmlns:a16="http://schemas.microsoft.com/office/drawing/2014/main" id="{557872BF-60CA-4C9B-E3A2-E46E9320082E}"/>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A07C9713-9A8F-E30F-F797-1D5DCAE893C2}"/>
              </a:ext>
            </a:extLst>
          </p:cNvPr>
          <p:cNvSpPr>
            <a:spLocks noGrp="1"/>
          </p:cNvSpPr>
          <p:nvPr>
            <p:ph type="sldNum" sz="quarter" idx="12"/>
          </p:nvPr>
        </p:nvSpPr>
        <p:spPr/>
        <p:txBody>
          <a:bodyPr/>
          <a:lstStyle/>
          <a:p>
            <a:fld id="{5612F1AD-D901-406E-8C90-DBEBD536AEB9}" type="slidenum">
              <a:rPr lang="en-BE" smtClean="0"/>
              <a:t>‹#›</a:t>
            </a:fld>
            <a:endParaRPr lang="en-BE"/>
          </a:p>
        </p:txBody>
      </p:sp>
    </p:spTree>
    <p:extLst>
      <p:ext uri="{BB962C8B-B14F-4D97-AF65-F5344CB8AC3E}">
        <p14:creationId xmlns:p14="http://schemas.microsoft.com/office/powerpoint/2010/main" val="32029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B7B84D-5926-5CA8-2DDA-C96B22B2608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63B9CA62-5AD2-9E47-8CF7-B0D696AFCA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45AA07F7-D1A0-321B-5989-8802907DBF85}"/>
              </a:ext>
            </a:extLst>
          </p:cNvPr>
          <p:cNvSpPr>
            <a:spLocks noGrp="1"/>
          </p:cNvSpPr>
          <p:nvPr>
            <p:ph type="dt" sz="half" idx="10"/>
          </p:nvPr>
        </p:nvSpPr>
        <p:spPr/>
        <p:txBody>
          <a:bodyPr/>
          <a:lstStyle/>
          <a:p>
            <a:fld id="{FE799ADE-732A-4630-912D-00AF26B6FC83}" type="datetimeFigureOut">
              <a:rPr lang="en-BE" smtClean="0"/>
              <a:t>05/04/2023</a:t>
            </a:fld>
            <a:endParaRPr lang="en-BE"/>
          </a:p>
        </p:txBody>
      </p:sp>
      <p:sp>
        <p:nvSpPr>
          <p:cNvPr id="5" name="Footer Placeholder 4">
            <a:extLst>
              <a:ext uri="{FF2B5EF4-FFF2-40B4-BE49-F238E27FC236}">
                <a16:creationId xmlns:a16="http://schemas.microsoft.com/office/drawing/2014/main" id="{6AB5217D-F10C-9F26-2153-6BA0C1CADBDD}"/>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302DA54-BEC9-73F4-1B43-1ACEF1375C28}"/>
              </a:ext>
            </a:extLst>
          </p:cNvPr>
          <p:cNvSpPr>
            <a:spLocks noGrp="1"/>
          </p:cNvSpPr>
          <p:nvPr>
            <p:ph type="sldNum" sz="quarter" idx="12"/>
          </p:nvPr>
        </p:nvSpPr>
        <p:spPr/>
        <p:txBody>
          <a:bodyPr/>
          <a:lstStyle/>
          <a:p>
            <a:fld id="{5612F1AD-D901-406E-8C90-DBEBD536AEB9}" type="slidenum">
              <a:rPr lang="en-BE" smtClean="0"/>
              <a:t>‹#›</a:t>
            </a:fld>
            <a:endParaRPr lang="en-BE"/>
          </a:p>
        </p:txBody>
      </p:sp>
    </p:spTree>
    <p:extLst>
      <p:ext uri="{BB962C8B-B14F-4D97-AF65-F5344CB8AC3E}">
        <p14:creationId xmlns:p14="http://schemas.microsoft.com/office/powerpoint/2010/main" val="3565748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0BEFEC-EC87-4309-BFFA-7F010E02C918}"/>
              </a:ext>
            </a:extLst>
          </p:cNvPr>
          <p:cNvSpPr/>
          <p:nvPr userDrawn="1"/>
        </p:nvSpPr>
        <p:spPr>
          <a:xfrm>
            <a:off x="0" y="-1"/>
            <a:ext cx="12192000" cy="9855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BFF5FD31-A1B4-42BF-B5CB-087E7BAA2337}"/>
              </a:ext>
            </a:extLst>
          </p:cNvPr>
          <p:cNvSpPr>
            <a:spLocks noGrp="1"/>
          </p:cNvSpPr>
          <p:nvPr>
            <p:ph type="title"/>
          </p:nvPr>
        </p:nvSpPr>
        <p:spPr>
          <a:xfrm>
            <a:off x="838200" y="120516"/>
            <a:ext cx="10515600" cy="868968"/>
          </a:xfrm>
        </p:spPr>
        <p:txBody>
          <a:bodyPr>
            <a:normAutofit/>
          </a:bodyPr>
          <a:lstStyle>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pic>
        <p:nvPicPr>
          <p:cNvPr id="4" name="Google Shape;15;p51">
            <a:extLst>
              <a:ext uri="{FF2B5EF4-FFF2-40B4-BE49-F238E27FC236}">
                <a16:creationId xmlns:a16="http://schemas.microsoft.com/office/drawing/2014/main" id="{446B5F0E-A264-2BFF-033E-AE95D77D74A6}"/>
              </a:ext>
            </a:extLst>
          </p:cNvPr>
          <p:cNvPicPr preferRelativeResize="0"/>
          <p:nvPr userDrawn="1"/>
        </p:nvPicPr>
        <p:blipFill rotWithShape="1">
          <a:blip r:embed="rId2">
            <a:alphaModFix/>
          </a:blip>
          <a:srcRect/>
          <a:stretch/>
        </p:blipFill>
        <p:spPr>
          <a:xfrm>
            <a:off x="335817" y="6230028"/>
            <a:ext cx="349715" cy="402608"/>
          </a:xfrm>
          <a:prstGeom prst="rect">
            <a:avLst/>
          </a:prstGeom>
          <a:noFill/>
          <a:ln>
            <a:noFill/>
          </a:ln>
        </p:spPr>
      </p:pic>
      <p:sp>
        <p:nvSpPr>
          <p:cNvPr id="7" name="Google Shape;16;p51">
            <a:extLst>
              <a:ext uri="{FF2B5EF4-FFF2-40B4-BE49-F238E27FC236}">
                <a16:creationId xmlns:a16="http://schemas.microsoft.com/office/drawing/2014/main" id="{C5BBB54D-2BE6-3DE7-9B8C-2C9085FA670B}"/>
              </a:ext>
            </a:extLst>
          </p:cNvPr>
          <p:cNvSpPr/>
          <p:nvPr userDrawn="1"/>
        </p:nvSpPr>
        <p:spPr>
          <a:xfrm>
            <a:off x="766810" y="6277445"/>
            <a:ext cx="10374666"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dirty="0">
                <a:solidFill>
                  <a:schemeClr val="bg2">
                    <a:lumMod val="75000"/>
                  </a:schemeClr>
                </a:solidFill>
                <a:latin typeface="+mn-lt"/>
                <a:ea typeface="Calibri"/>
                <a:cs typeface="Calibri"/>
                <a:sym typeface="Calibri"/>
              </a:rPr>
              <a:t>Level 1 Module 1: </a:t>
            </a:r>
            <a:r>
              <a:rPr lang="en-US" sz="1400" b="1" i="0" u="none" strike="noStrike" cap="none" dirty="0">
                <a:solidFill>
                  <a:schemeClr val="bg2">
                    <a:lumMod val="75000"/>
                  </a:schemeClr>
                </a:solidFill>
                <a:latin typeface="+mn-lt"/>
                <a:ea typeface="Calibri"/>
                <a:cs typeface="Calibri"/>
                <a:sym typeface="Calibri"/>
              </a:rPr>
              <a:t>Foundations of Child Protection</a:t>
            </a:r>
          </a:p>
        </p:txBody>
      </p:sp>
    </p:spTree>
    <p:extLst>
      <p:ext uri="{BB962C8B-B14F-4D97-AF65-F5344CB8AC3E}">
        <p14:creationId xmlns:p14="http://schemas.microsoft.com/office/powerpoint/2010/main" val="1175682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bg>
      <p:bgPr>
        <a:solidFill>
          <a:schemeClr val="accent2">
            <a:lumMod val="75000"/>
          </a:schemeClr>
        </a:solidFill>
        <a:effectLst/>
      </p:bgPr>
    </p:bg>
    <p:spTree>
      <p:nvGrpSpPr>
        <p:cNvPr id="1" name=""/>
        <p:cNvGrpSpPr/>
        <p:nvPr/>
      </p:nvGrpSpPr>
      <p:grpSpPr>
        <a:xfrm>
          <a:off x="0" y="0"/>
          <a:ext cx="0" cy="0"/>
          <a:chOff x="0" y="0"/>
          <a:chExt cx="0" cy="0"/>
        </a:xfrm>
      </p:grpSpPr>
      <p:sp>
        <p:nvSpPr>
          <p:cNvPr id="6" name="Hexagon 5">
            <a:extLst>
              <a:ext uri="{FF2B5EF4-FFF2-40B4-BE49-F238E27FC236}">
                <a16:creationId xmlns:a16="http://schemas.microsoft.com/office/drawing/2014/main" id="{B44FDF81-8ADA-496B-B92F-CF22EC5DCC7F}"/>
              </a:ext>
            </a:extLst>
          </p:cNvPr>
          <p:cNvSpPr/>
          <p:nvPr userDrawn="1"/>
        </p:nvSpPr>
        <p:spPr>
          <a:xfrm rot="1782986">
            <a:off x="657418" y="1353464"/>
            <a:ext cx="4749573" cy="4094457"/>
          </a:xfrm>
          <a:prstGeom prst="hexagon">
            <a:avLst>
              <a:gd name="adj" fmla="val 28965"/>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917F4B93-D5FC-4BC1-ACC8-42A00E6E8C14}"/>
              </a:ext>
            </a:extLst>
          </p:cNvPr>
          <p:cNvSpPr>
            <a:spLocks noGrp="1"/>
          </p:cNvSpPr>
          <p:nvPr>
            <p:ph type="title" hasCustomPrompt="1"/>
          </p:nvPr>
        </p:nvSpPr>
        <p:spPr>
          <a:xfrm>
            <a:off x="1024548" y="3099692"/>
            <a:ext cx="4015311" cy="562168"/>
          </a:xfrm>
        </p:spPr>
        <p:txBody>
          <a:bodyPr>
            <a:noAutofit/>
          </a:bodyPr>
          <a:lstStyle>
            <a:lvl1pPr algn="ctr">
              <a:defRPr sz="4800" b="1">
                <a:solidFill>
                  <a:schemeClr val="bg1"/>
                </a:solidFill>
                <a:latin typeface="Garamond" panose="02020404030301010803" pitchFamily="18" charset="0"/>
              </a:defRPr>
            </a:lvl1pPr>
          </a:lstStyle>
          <a:p>
            <a:r>
              <a:rPr lang="en-US" dirty="0"/>
              <a:t>CLICK TO EDIT MASTER TITLE STYLE</a:t>
            </a:r>
          </a:p>
        </p:txBody>
      </p:sp>
    </p:spTree>
    <p:extLst>
      <p:ext uri="{BB962C8B-B14F-4D97-AF65-F5344CB8AC3E}">
        <p14:creationId xmlns:p14="http://schemas.microsoft.com/office/powerpoint/2010/main" val="1552363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7CF9-1DCA-3A86-D1B4-45FF163749E3}"/>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D9838C4E-B13C-9C3E-B3F6-0E19E63D13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D6903447-4CAF-EA63-8A51-5F2A2D0648F3}"/>
              </a:ext>
            </a:extLst>
          </p:cNvPr>
          <p:cNvSpPr>
            <a:spLocks noGrp="1"/>
          </p:cNvSpPr>
          <p:nvPr>
            <p:ph type="dt" sz="half" idx="10"/>
          </p:nvPr>
        </p:nvSpPr>
        <p:spPr/>
        <p:txBody>
          <a:bodyPr/>
          <a:lstStyle/>
          <a:p>
            <a:fld id="{FE799ADE-732A-4630-912D-00AF26B6FC83}" type="datetimeFigureOut">
              <a:rPr lang="en-BE" smtClean="0"/>
              <a:t>05/04/2023</a:t>
            </a:fld>
            <a:endParaRPr lang="en-BE"/>
          </a:p>
        </p:txBody>
      </p:sp>
      <p:sp>
        <p:nvSpPr>
          <p:cNvPr id="5" name="Footer Placeholder 4">
            <a:extLst>
              <a:ext uri="{FF2B5EF4-FFF2-40B4-BE49-F238E27FC236}">
                <a16:creationId xmlns:a16="http://schemas.microsoft.com/office/drawing/2014/main" id="{5833880B-E436-B75D-82CF-342C52374518}"/>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76FA7BBC-A7DE-0D87-4F0B-33708CF5B3CC}"/>
              </a:ext>
            </a:extLst>
          </p:cNvPr>
          <p:cNvSpPr>
            <a:spLocks noGrp="1"/>
          </p:cNvSpPr>
          <p:nvPr>
            <p:ph type="sldNum" sz="quarter" idx="12"/>
          </p:nvPr>
        </p:nvSpPr>
        <p:spPr/>
        <p:txBody>
          <a:bodyPr/>
          <a:lstStyle/>
          <a:p>
            <a:fld id="{5612F1AD-D901-406E-8C90-DBEBD536AEB9}" type="slidenum">
              <a:rPr lang="en-BE" smtClean="0"/>
              <a:t>‹#›</a:t>
            </a:fld>
            <a:endParaRPr lang="en-BE"/>
          </a:p>
        </p:txBody>
      </p:sp>
    </p:spTree>
    <p:extLst>
      <p:ext uri="{BB962C8B-B14F-4D97-AF65-F5344CB8AC3E}">
        <p14:creationId xmlns:p14="http://schemas.microsoft.com/office/powerpoint/2010/main" val="2442227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A68B6-A549-F9C3-A35B-1F7757209A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B512E917-8ADB-99A2-A458-F7896D7E8E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A49AB-3044-58E5-75FD-9717A9939CDC}"/>
              </a:ext>
            </a:extLst>
          </p:cNvPr>
          <p:cNvSpPr>
            <a:spLocks noGrp="1"/>
          </p:cNvSpPr>
          <p:nvPr>
            <p:ph type="dt" sz="half" idx="10"/>
          </p:nvPr>
        </p:nvSpPr>
        <p:spPr/>
        <p:txBody>
          <a:bodyPr/>
          <a:lstStyle/>
          <a:p>
            <a:fld id="{FE799ADE-732A-4630-912D-00AF26B6FC83}" type="datetimeFigureOut">
              <a:rPr lang="en-BE" smtClean="0"/>
              <a:t>05/04/2023</a:t>
            </a:fld>
            <a:endParaRPr lang="en-BE"/>
          </a:p>
        </p:txBody>
      </p:sp>
      <p:sp>
        <p:nvSpPr>
          <p:cNvPr id="5" name="Footer Placeholder 4">
            <a:extLst>
              <a:ext uri="{FF2B5EF4-FFF2-40B4-BE49-F238E27FC236}">
                <a16:creationId xmlns:a16="http://schemas.microsoft.com/office/drawing/2014/main" id="{6580731C-3E23-733C-3355-1209585B7D2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0EB31625-AC10-6E3A-4359-E3F1C4E64733}"/>
              </a:ext>
            </a:extLst>
          </p:cNvPr>
          <p:cNvSpPr>
            <a:spLocks noGrp="1"/>
          </p:cNvSpPr>
          <p:nvPr>
            <p:ph type="sldNum" sz="quarter" idx="12"/>
          </p:nvPr>
        </p:nvSpPr>
        <p:spPr/>
        <p:txBody>
          <a:bodyPr/>
          <a:lstStyle/>
          <a:p>
            <a:fld id="{5612F1AD-D901-406E-8C90-DBEBD536AEB9}" type="slidenum">
              <a:rPr lang="en-BE" smtClean="0"/>
              <a:t>‹#›</a:t>
            </a:fld>
            <a:endParaRPr lang="en-BE"/>
          </a:p>
        </p:txBody>
      </p:sp>
    </p:spTree>
    <p:extLst>
      <p:ext uri="{BB962C8B-B14F-4D97-AF65-F5344CB8AC3E}">
        <p14:creationId xmlns:p14="http://schemas.microsoft.com/office/powerpoint/2010/main" val="4001259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04E7D-C5DC-4AED-3994-CECE0A4FF646}"/>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93731FCB-CAEF-BBE4-B721-B7146A3416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AE26B8CB-06AB-2DCE-080F-610736AFC4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ED057916-DBD7-7288-AE89-0A443C680261}"/>
              </a:ext>
            </a:extLst>
          </p:cNvPr>
          <p:cNvSpPr>
            <a:spLocks noGrp="1"/>
          </p:cNvSpPr>
          <p:nvPr>
            <p:ph type="dt" sz="half" idx="10"/>
          </p:nvPr>
        </p:nvSpPr>
        <p:spPr/>
        <p:txBody>
          <a:bodyPr/>
          <a:lstStyle/>
          <a:p>
            <a:fld id="{FE799ADE-732A-4630-912D-00AF26B6FC83}" type="datetimeFigureOut">
              <a:rPr lang="en-BE" smtClean="0"/>
              <a:t>05/04/2023</a:t>
            </a:fld>
            <a:endParaRPr lang="en-BE"/>
          </a:p>
        </p:txBody>
      </p:sp>
      <p:sp>
        <p:nvSpPr>
          <p:cNvPr id="6" name="Footer Placeholder 5">
            <a:extLst>
              <a:ext uri="{FF2B5EF4-FFF2-40B4-BE49-F238E27FC236}">
                <a16:creationId xmlns:a16="http://schemas.microsoft.com/office/drawing/2014/main" id="{818B8ECA-9E2E-2B1C-CEDC-D9222D59EDB2}"/>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564F66D9-F63C-39BA-0A07-EF265B7CBF3E}"/>
              </a:ext>
            </a:extLst>
          </p:cNvPr>
          <p:cNvSpPr>
            <a:spLocks noGrp="1"/>
          </p:cNvSpPr>
          <p:nvPr>
            <p:ph type="sldNum" sz="quarter" idx="12"/>
          </p:nvPr>
        </p:nvSpPr>
        <p:spPr/>
        <p:txBody>
          <a:bodyPr/>
          <a:lstStyle/>
          <a:p>
            <a:fld id="{5612F1AD-D901-406E-8C90-DBEBD536AEB9}" type="slidenum">
              <a:rPr lang="en-BE" smtClean="0"/>
              <a:t>‹#›</a:t>
            </a:fld>
            <a:endParaRPr lang="en-BE"/>
          </a:p>
        </p:txBody>
      </p:sp>
    </p:spTree>
    <p:extLst>
      <p:ext uri="{BB962C8B-B14F-4D97-AF65-F5344CB8AC3E}">
        <p14:creationId xmlns:p14="http://schemas.microsoft.com/office/powerpoint/2010/main" val="4166505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47058-B217-CFF5-140C-6066ABB838BA}"/>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29BE39BE-DF70-EDEC-11ED-F831F63629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B54894-8191-120E-BAC6-ABB5C3C73D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28B568EC-CB83-6B56-B5FB-3B7E5BD870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CC02CF-892E-CB18-45DA-BC5AE21211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E730E2B3-9CA8-696A-F306-AE2240314BBE}"/>
              </a:ext>
            </a:extLst>
          </p:cNvPr>
          <p:cNvSpPr>
            <a:spLocks noGrp="1"/>
          </p:cNvSpPr>
          <p:nvPr>
            <p:ph type="dt" sz="half" idx="10"/>
          </p:nvPr>
        </p:nvSpPr>
        <p:spPr/>
        <p:txBody>
          <a:bodyPr/>
          <a:lstStyle/>
          <a:p>
            <a:fld id="{FE799ADE-732A-4630-912D-00AF26B6FC83}" type="datetimeFigureOut">
              <a:rPr lang="en-BE" smtClean="0"/>
              <a:t>05/04/2023</a:t>
            </a:fld>
            <a:endParaRPr lang="en-BE"/>
          </a:p>
        </p:txBody>
      </p:sp>
      <p:sp>
        <p:nvSpPr>
          <p:cNvPr id="8" name="Footer Placeholder 7">
            <a:extLst>
              <a:ext uri="{FF2B5EF4-FFF2-40B4-BE49-F238E27FC236}">
                <a16:creationId xmlns:a16="http://schemas.microsoft.com/office/drawing/2014/main" id="{9631A090-D894-6504-8E70-F64A919F8E5D}"/>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65295DF4-5C4C-1E4C-EF6D-DD6848B44C7D}"/>
              </a:ext>
            </a:extLst>
          </p:cNvPr>
          <p:cNvSpPr>
            <a:spLocks noGrp="1"/>
          </p:cNvSpPr>
          <p:nvPr>
            <p:ph type="sldNum" sz="quarter" idx="12"/>
          </p:nvPr>
        </p:nvSpPr>
        <p:spPr/>
        <p:txBody>
          <a:bodyPr/>
          <a:lstStyle/>
          <a:p>
            <a:fld id="{5612F1AD-D901-406E-8C90-DBEBD536AEB9}" type="slidenum">
              <a:rPr lang="en-BE" smtClean="0"/>
              <a:t>‹#›</a:t>
            </a:fld>
            <a:endParaRPr lang="en-BE"/>
          </a:p>
        </p:txBody>
      </p:sp>
    </p:spTree>
    <p:extLst>
      <p:ext uri="{BB962C8B-B14F-4D97-AF65-F5344CB8AC3E}">
        <p14:creationId xmlns:p14="http://schemas.microsoft.com/office/powerpoint/2010/main" val="2508157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003AA-2B64-E5B9-336A-A7AEE11CE132}"/>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DB838D9D-737E-EA42-DEB7-31A1469DC89C}"/>
              </a:ext>
            </a:extLst>
          </p:cNvPr>
          <p:cNvSpPr>
            <a:spLocks noGrp="1"/>
          </p:cNvSpPr>
          <p:nvPr>
            <p:ph type="dt" sz="half" idx="10"/>
          </p:nvPr>
        </p:nvSpPr>
        <p:spPr/>
        <p:txBody>
          <a:bodyPr/>
          <a:lstStyle/>
          <a:p>
            <a:fld id="{FE799ADE-732A-4630-912D-00AF26B6FC83}" type="datetimeFigureOut">
              <a:rPr lang="en-BE" smtClean="0"/>
              <a:t>05/04/2023</a:t>
            </a:fld>
            <a:endParaRPr lang="en-BE"/>
          </a:p>
        </p:txBody>
      </p:sp>
      <p:sp>
        <p:nvSpPr>
          <p:cNvPr id="4" name="Footer Placeholder 3">
            <a:extLst>
              <a:ext uri="{FF2B5EF4-FFF2-40B4-BE49-F238E27FC236}">
                <a16:creationId xmlns:a16="http://schemas.microsoft.com/office/drawing/2014/main" id="{C79EC9A4-041E-DB95-41AD-2439BF574833}"/>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39B39312-F8CD-CEB3-3914-5663BADA8C5C}"/>
              </a:ext>
            </a:extLst>
          </p:cNvPr>
          <p:cNvSpPr>
            <a:spLocks noGrp="1"/>
          </p:cNvSpPr>
          <p:nvPr>
            <p:ph type="sldNum" sz="quarter" idx="12"/>
          </p:nvPr>
        </p:nvSpPr>
        <p:spPr/>
        <p:txBody>
          <a:bodyPr/>
          <a:lstStyle/>
          <a:p>
            <a:fld id="{5612F1AD-D901-406E-8C90-DBEBD536AEB9}" type="slidenum">
              <a:rPr lang="en-BE" smtClean="0"/>
              <a:t>‹#›</a:t>
            </a:fld>
            <a:endParaRPr lang="en-BE"/>
          </a:p>
        </p:txBody>
      </p:sp>
    </p:spTree>
    <p:extLst>
      <p:ext uri="{BB962C8B-B14F-4D97-AF65-F5344CB8AC3E}">
        <p14:creationId xmlns:p14="http://schemas.microsoft.com/office/powerpoint/2010/main" val="2662193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594797-2405-3F0F-A031-88E6FE256B51}"/>
              </a:ext>
            </a:extLst>
          </p:cNvPr>
          <p:cNvSpPr>
            <a:spLocks noGrp="1"/>
          </p:cNvSpPr>
          <p:nvPr>
            <p:ph type="dt" sz="half" idx="10"/>
          </p:nvPr>
        </p:nvSpPr>
        <p:spPr/>
        <p:txBody>
          <a:bodyPr/>
          <a:lstStyle/>
          <a:p>
            <a:fld id="{FE799ADE-732A-4630-912D-00AF26B6FC83}" type="datetimeFigureOut">
              <a:rPr lang="en-BE" smtClean="0"/>
              <a:t>05/04/2023</a:t>
            </a:fld>
            <a:endParaRPr lang="en-BE"/>
          </a:p>
        </p:txBody>
      </p:sp>
      <p:sp>
        <p:nvSpPr>
          <p:cNvPr id="3" name="Footer Placeholder 2">
            <a:extLst>
              <a:ext uri="{FF2B5EF4-FFF2-40B4-BE49-F238E27FC236}">
                <a16:creationId xmlns:a16="http://schemas.microsoft.com/office/drawing/2014/main" id="{BB42F2AE-DBB0-8BBF-6DB6-F07FE15F3A5B}"/>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70843A53-22B3-1291-955A-F9238FB44D31}"/>
              </a:ext>
            </a:extLst>
          </p:cNvPr>
          <p:cNvSpPr>
            <a:spLocks noGrp="1"/>
          </p:cNvSpPr>
          <p:nvPr>
            <p:ph type="sldNum" sz="quarter" idx="12"/>
          </p:nvPr>
        </p:nvSpPr>
        <p:spPr/>
        <p:txBody>
          <a:bodyPr/>
          <a:lstStyle/>
          <a:p>
            <a:fld id="{5612F1AD-D901-406E-8C90-DBEBD536AEB9}" type="slidenum">
              <a:rPr lang="en-BE" smtClean="0"/>
              <a:t>‹#›</a:t>
            </a:fld>
            <a:endParaRPr lang="en-BE"/>
          </a:p>
        </p:txBody>
      </p:sp>
    </p:spTree>
    <p:extLst>
      <p:ext uri="{BB962C8B-B14F-4D97-AF65-F5344CB8AC3E}">
        <p14:creationId xmlns:p14="http://schemas.microsoft.com/office/powerpoint/2010/main" val="3619449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8D4A9-088C-7581-0227-BEF7FC9492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5EF03497-B51F-E1BE-39A9-38C05346D7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5178BADA-5ABC-DFCC-1A94-F7E337E21A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FA757E-3BA3-39B2-320C-8AC7BAFD16D3}"/>
              </a:ext>
            </a:extLst>
          </p:cNvPr>
          <p:cNvSpPr>
            <a:spLocks noGrp="1"/>
          </p:cNvSpPr>
          <p:nvPr>
            <p:ph type="dt" sz="half" idx="10"/>
          </p:nvPr>
        </p:nvSpPr>
        <p:spPr/>
        <p:txBody>
          <a:bodyPr/>
          <a:lstStyle/>
          <a:p>
            <a:fld id="{FE799ADE-732A-4630-912D-00AF26B6FC83}" type="datetimeFigureOut">
              <a:rPr lang="en-BE" smtClean="0"/>
              <a:t>05/04/2023</a:t>
            </a:fld>
            <a:endParaRPr lang="en-BE"/>
          </a:p>
        </p:txBody>
      </p:sp>
      <p:sp>
        <p:nvSpPr>
          <p:cNvPr id="6" name="Footer Placeholder 5">
            <a:extLst>
              <a:ext uri="{FF2B5EF4-FFF2-40B4-BE49-F238E27FC236}">
                <a16:creationId xmlns:a16="http://schemas.microsoft.com/office/drawing/2014/main" id="{FD7C2688-B3E9-DC2D-EE4E-54993CE04C13}"/>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0279A96C-EDCD-E5CB-66D9-6DC448C9D737}"/>
              </a:ext>
            </a:extLst>
          </p:cNvPr>
          <p:cNvSpPr>
            <a:spLocks noGrp="1"/>
          </p:cNvSpPr>
          <p:nvPr>
            <p:ph type="sldNum" sz="quarter" idx="12"/>
          </p:nvPr>
        </p:nvSpPr>
        <p:spPr/>
        <p:txBody>
          <a:bodyPr/>
          <a:lstStyle/>
          <a:p>
            <a:fld id="{5612F1AD-D901-406E-8C90-DBEBD536AEB9}" type="slidenum">
              <a:rPr lang="en-BE" smtClean="0"/>
              <a:t>‹#›</a:t>
            </a:fld>
            <a:endParaRPr lang="en-BE"/>
          </a:p>
        </p:txBody>
      </p:sp>
    </p:spTree>
    <p:extLst>
      <p:ext uri="{BB962C8B-B14F-4D97-AF65-F5344CB8AC3E}">
        <p14:creationId xmlns:p14="http://schemas.microsoft.com/office/powerpoint/2010/main" val="262270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96D6-1C81-C054-9F27-947F5A3F31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8AAFEB36-D83F-9B96-1C12-A916BC2B73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978EAB07-0115-FBFE-92FA-46AD139BE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808952-4081-F336-96C5-A57060D75F0E}"/>
              </a:ext>
            </a:extLst>
          </p:cNvPr>
          <p:cNvSpPr>
            <a:spLocks noGrp="1"/>
          </p:cNvSpPr>
          <p:nvPr>
            <p:ph type="dt" sz="half" idx="10"/>
          </p:nvPr>
        </p:nvSpPr>
        <p:spPr/>
        <p:txBody>
          <a:bodyPr/>
          <a:lstStyle/>
          <a:p>
            <a:fld id="{FE799ADE-732A-4630-912D-00AF26B6FC83}" type="datetimeFigureOut">
              <a:rPr lang="en-BE" smtClean="0"/>
              <a:t>05/04/2023</a:t>
            </a:fld>
            <a:endParaRPr lang="en-BE"/>
          </a:p>
        </p:txBody>
      </p:sp>
      <p:sp>
        <p:nvSpPr>
          <p:cNvPr id="6" name="Footer Placeholder 5">
            <a:extLst>
              <a:ext uri="{FF2B5EF4-FFF2-40B4-BE49-F238E27FC236}">
                <a16:creationId xmlns:a16="http://schemas.microsoft.com/office/drawing/2014/main" id="{1749CCBC-4947-4570-3D67-62FD719CF0AF}"/>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126A6BC8-3A00-7B28-3CFF-021D21DC032E}"/>
              </a:ext>
            </a:extLst>
          </p:cNvPr>
          <p:cNvSpPr>
            <a:spLocks noGrp="1"/>
          </p:cNvSpPr>
          <p:nvPr>
            <p:ph type="sldNum" sz="quarter" idx="12"/>
          </p:nvPr>
        </p:nvSpPr>
        <p:spPr/>
        <p:txBody>
          <a:bodyPr/>
          <a:lstStyle/>
          <a:p>
            <a:fld id="{5612F1AD-D901-406E-8C90-DBEBD536AEB9}" type="slidenum">
              <a:rPr lang="en-BE" smtClean="0"/>
              <a:t>‹#›</a:t>
            </a:fld>
            <a:endParaRPr lang="en-BE"/>
          </a:p>
        </p:txBody>
      </p:sp>
    </p:spTree>
    <p:extLst>
      <p:ext uri="{BB962C8B-B14F-4D97-AF65-F5344CB8AC3E}">
        <p14:creationId xmlns:p14="http://schemas.microsoft.com/office/powerpoint/2010/main" val="3342655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6314F4-968D-E701-8E4E-6323346E7A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Haga clic para editar el estilo del título principal</a:t>
            </a:r>
            <a:endParaRPr lang="en-BE"/>
          </a:p>
        </p:txBody>
      </p:sp>
      <p:sp>
        <p:nvSpPr>
          <p:cNvPr id="3" name="Text Placeholder 2">
            <a:extLst>
              <a:ext uri="{FF2B5EF4-FFF2-40B4-BE49-F238E27FC236}">
                <a16:creationId xmlns:a16="http://schemas.microsoft.com/office/drawing/2014/main" id="{B66EBD38-A288-10F5-7F2C-4DA9E5E379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endParaRPr lang="en-BE"/>
          </a:p>
        </p:txBody>
      </p:sp>
      <p:sp>
        <p:nvSpPr>
          <p:cNvPr id="4" name="Date Placeholder 3">
            <a:extLst>
              <a:ext uri="{FF2B5EF4-FFF2-40B4-BE49-F238E27FC236}">
                <a16:creationId xmlns:a16="http://schemas.microsoft.com/office/drawing/2014/main" id="{549A4F0A-9634-B3A5-5FEE-45C22828EA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99ADE-732A-4630-912D-00AF26B6FC83}" type="datetimeFigureOut">
              <a:rPr lang="en-BE" smtClean="0"/>
              <a:t>05/04/2023</a:t>
            </a:fld>
            <a:endParaRPr lang="en-BE"/>
          </a:p>
        </p:txBody>
      </p:sp>
      <p:sp>
        <p:nvSpPr>
          <p:cNvPr id="5" name="Footer Placeholder 4">
            <a:extLst>
              <a:ext uri="{FF2B5EF4-FFF2-40B4-BE49-F238E27FC236}">
                <a16:creationId xmlns:a16="http://schemas.microsoft.com/office/drawing/2014/main" id="{E4162D99-65E9-8197-F9AC-FD87ABF233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7556AC4D-42B5-BD3C-D3F4-59CA3F1DC5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2F1AD-D901-406E-8C90-DBEBD536AEB9}" type="slidenum">
              <a:rPr lang="en-BE" smtClean="0"/>
              <a:t>‹#›</a:t>
            </a:fld>
            <a:endParaRPr lang="en-BE"/>
          </a:p>
        </p:txBody>
      </p:sp>
    </p:spTree>
    <p:extLst>
      <p:ext uri="{BB962C8B-B14F-4D97-AF65-F5344CB8AC3E}">
        <p14:creationId xmlns:p14="http://schemas.microsoft.com/office/powerpoint/2010/main" val="561469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2CCD03-0155-444D-8CCE-EDF980311FE0}"/>
              </a:ext>
            </a:extLst>
          </p:cNvPr>
          <p:cNvSpPr txBox="1"/>
          <p:nvPr/>
        </p:nvSpPr>
        <p:spPr>
          <a:xfrm>
            <a:off x="1052195" y="1347228"/>
            <a:ext cx="6181725" cy="3447098"/>
          </a:xfrm>
          <a:prstGeom prst="rect">
            <a:avLst/>
          </a:prstGeom>
          <a:noFill/>
        </p:spPr>
        <p:txBody>
          <a:bodyPr wrap="square" rtlCol="0">
            <a:spAutoFit/>
          </a:bodyPr>
          <a:lstStyle/>
          <a:p>
            <a:r>
              <a:rPr lang="es-ES_tradnl" sz="5400" b="1" dirty="0">
                <a:solidFill>
                  <a:schemeClr val="accent2">
                    <a:lumMod val="75000"/>
                  </a:schemeClr>
                </a:solidFill>
                <a:latin typeface="Garamond" panose="02020404030301010803" pitchFamily="18" charset="0"/>
              </a:rPr>
              <a:t>Fundamentos de la protección de la infancia</a:t>
            </a:r>
          </a:p>
          <a:p>
            <a:endParaRPr lang="es-ES_tradnl" sz="2800" b="1" spc="300" dirty="0">
              <a:solidFill>
                <a:schemeClr val="accent2">
                  <a:lumMod val="75000"/>
                </a:schemeClr>
              </a:solidFill>
              <a:latin typeface="Garamond" panose="02020404030301010803" pitchFamily="18" charset="0"/>
            </a:endParaRPr>
          </a:p>
          <a:p>
            <a:r>
              <a:rPr lang="es-ES_tradnl" sz="2800" b="1" spc="300" dirty="0">
                <a:solidFill>
                  <a:schemeClr val="accent2">
                    <a:lumMod val="75000"/>
                  </a:schemeClr>
                </a:solidFill>
                <a:latin typeface="Garamond" panose="02020404030301010803" pitchFamily="18" charset="0"/>
              </a:rPr>
              <a:t>NIVEL 1 MÓDULO 1</a:t>
            </a:r>
          </a:p>
        </p:txBody>
      </p:sp>
      <p:pic>
        <p:nvPicPr>
          <p:cNvPr id="4" name="Picture 3" descr="Logo&#10;&#10;Description automatically generated">
            <a:extLst>
              <a:ext uri="{FF2B5EF4-FFF2-40B4-BE49-F238E27FC236}">
                <a16:creationId xmlns:a16="http://schemas.microsoft.com/office/drawing/2014/main" id="{7A6205E5-5B5F-3A10-7D3B-2C1866A41D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6485" y="5016322"/>
            <a:ext cx="2405008" cy="923462"/>
          </a:xfrm>
          <a:prstGeom prst="rect">
            <a:avLst/>
          </a:prstGeom>
        </p:spPr>
      </p:pic>
      <p:pic>
        <p:nvPicPr>
          <p:cNvPr id="7" name="Picture 6" descr="Text&#10;&#10;Description automatically generated">
            <a:extLst>
              <a:ext uri="{FF2B5EF4-FFF2-40B4-BE49-F238E27FC236}">
                <a16:creationId xmlns:a16="http://schemas.microsoft.com/office/drawing/2014/main" id="{3604D5DB-72F3-BDEE-186B-58562CC99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476" y="5135111"/>
            <a:ext cx="2405009" cy="685884"/>
          </a:xfrm>
          <a:prstGeom prst="rect">
            <a:avLst/>
          </a:prstGeom>
        </p:spPr>
      </p:pic>
      <p:grpSp>
        <p:nvGrpSpPr>
          <p:cNvPr id="16" name="Group 15">
            <a:extLst>
              <a:ext uri="{FF2B5EF4-FFF2-40B4-BE49-F238E27FC236}">
                <a16:creationId xmlns:a16="http://schemas.microsoft.com/office/drawing/2014/main" id="{B4EFDFCE-1E97-C4BA-0067-B5CCE5BBA0D6}"/>
              </a:ext>
            </a:extLst>
          </p:cNvPr>
          <p:cNvGrpSpPr/>
          <p:nvPr/>
        </p:nvGrpSpPr>
        <p:grpSpPr>
          <a:xfrm>
            <a:off x="6629402" y="1583539"/>
            <a:ext cx="4510404" cy="3888266"/>
            <a:chOff x="390316" y="1384825"/>
            <a:chExt cx="1142910" cy="985264"/>
          </a:xfrm>
        </p:grpSpPr>
        <p:sp>
          <p:nvSpPr>
            <p:cNvPr id="8" name="Hexagon 7">
              <a:extLst>
                <a:ext uri="{FF2B5EF4-FFF2-40B4-BE49-F238E27FC236}">
                  <a16:creationId xmlns:a16="http://schemas.microsoft.com/office/drawing/2014/main" id="{CD6FFAA1-118A-F37A-5EC5-939331D5AADE}"/>
                </a:ext>
              </a:extLst>
            </p:cNvPr>
            <p:cNvSpPr/>
            <p:nvPr/>
          </p:nvSpPr>
          <p:spPr>
            <a:xfrm rot="1782986">
              <a:off x="390316" y="1384825"/>
              <a:ext cx="1142910" cy="985264"/>
            </a:xfrm>
            <a:prstGeom prst="hexagon">
              <a:avLst>
                <a:gd name="adj" fmla="val 28965"/>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9" name="Group 8">
              <a:extLst>
                <a:ext uri="{FF2B5EF4-FFF2-40B4-BE49-F238E27FC236}">
                  <a16:creationId xmlns:a16="http://schemas.microsoft.com/office/drawing/2014/main" id="{D141D351-1F8E-BF0E-DD60-D0B5243778B1}"/>
                </a:ext>
              </a:extLst>
            </p:cNvPr>
            <p:cNvGrpSpPr/>
            <p:nvPr/>
          </p:nvGrpSpPr>
          <p:grpSpPr>
            <a:xfrm>
              <a:off x="705900" y="1548611"/>
              <a:ext cx="453616" cy="608826"/>
              <a:chOff x="5673592" y="7611394"/>
              <a:chExt cx="814830" cy="1093633"/>
            </a:xfrm>
            <a:solidFill>
              <a:schemeClr val="bg1"/>
            </a:solidFill>
          </p:grpSpPr>
          <p:sp>
            <p:nvSpPr>
              <p:cNvPr id="10" name="Round Same Side Corner Rectangle 35">
                <a:extLst>
                  <a:ext uri="{FF2B5EF4-FFF2-40B4-BE49-F238E27FC236}">
                    <a16:creationId xmlns:a16="http://schemas.microsoft.com/office/drawing/2014/main" id="{D2A3828F-3F18-A9C9-7F8F-74B1800B4B74}"/>
                  </a:ext>
                </a:extLst>
              </p:cNvPr>
              <p:cNvSpPr/>
              <p:nvPr/>
            </p:nvSpPr>
            <p:spPr>
              <a:xfrm>
                <a:off x="5675993" y="8360881"/>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Oval 10">
                <a:extLst>
                  <a:ext uri="{FF2B5EF4-FFF2-40B4-BE49-F238E27FC236}">
                    <a16:creationId xmlns:a16="http://schemas.microsoft.com/office/drawing/2014/main" id="{CFB0EC1D-39CB-5573-E82E-32D1D44E0935}"/>
                  </a:ext>
                </a:extLst>
              </p:cNvPr>
              <p:cNvSpPr/>
              <p:nvPr/>
            </p:nvSpPr>
            <p:spPr>
              <a:xfrm>
                <a:off x="5673592" y="7977240"/>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Round Same Side Corner Rectangle 37">
                <a:extLst>
                  <a:ext uri="{FF2B5EF4-FFF2-40B4-BE49-F238E27FC236}">
                    <a16:creationId xmlns:a16="http://schemas.microsoft.com/office/drawing/2014/main" id="{7A68DDFB-0DD6-6BA7-7C8C-B6E745AA9B15}"/>
                  </a:ext>
                </a:extLst>
              </p:cNvPr>
              <p:cNvSpPr/>
              <p:nvPr/>
            </p:nvSpPr>
            <p:spPr>
              <a:xfrm>
                <a:off x="6163413" y="7995034"/>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Oval 12">
                <a:extLst>
                  <a:ext uri="{FF2B5EF4-FFF2-40B4-BE49-F238E27FC236}">
                    <a16:creationId xmlns:a16="http://schemas.microsoft.com/office/drawing/2014/main" id="{695B0A0A-5CB0-0640-2DF1-822BD21FF37B}"/>
                  </a:ext>
                </a:extLst>
              </p:cNvPr>
              <p:cNvSpPr/>
              <p:nvPr/>
            </p:nvSpPr>
            <p:spPr>
              <a:xfrm>
                <a:off x="6161012" y="7611394"/>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Round Same Side Corner Rectangle 43">
                <a:extLst>
                  <a:ext uri="{FF2B5EF4-FFF2-40B4-BE49-F238E27FC236}">
                    <a16:creationId xmlns:a16="http://schemas.microsoft.com/office/drawing/2014/main" id="{AFCEBE59-8AAE-04DE-7052-2DDD7617BF6A}"/>
                  </a:ext>
                </a:extLst>
              </p:cNvPr>
              <p:cNvSpPr/>
              <p:nvPr/>
            </p:nvSpPr>
            <p:spPr>
              <a:xfrm rot="12859561">
                <a:off x="6099610" y="8091090"/>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Round Same Side Corner Rectangle 44">
                <a:extLst>
                  <a:ext uri="{FF2B5EF4-FFF2-40B4-BE49-F238E27FC236}">
                    <a16:creationId xmlns:a16="http://schemas.microsoft.com/office/drawing/2014/main" id="{0DA52D4E-38EB-64B0-F097-148F3DA70555}"/>
                  </a:ext>
                </a:extLst>
              </p:cNvPr>
              <p:cNvSpPr/>
              <p:nvPr/>
            </p:nvSpPr>
            <p:spPr>
              <a:xfrm rot="14101202">
                <a:off x="5992187" y="8234266"/>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Tree>
    <p:extLst>
      <p:ext uri="{BB962C8B-B14F-4D97-AF65-F5344CB8AC3E}">
        <p14:creationId xmlns:p14="http://schemas.microsoft.com/office/powerpoint/2010/main" val="779927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s-ES_tradnl">
                <a:latin typeface="Arial"/>
                <a:ea typeface="Arial"/>
                <a:cs typeface="Arial"/>
                <a:sym typeface="Arial"/>
              </a:rPr>
              <a:t>Objetivos de aprendizaje</a:t>
            </a:r>
            <a:endParaRPr lang="es-ES_tradnl"/>
          </a:p>
        </p:txBody>
      </p:sp>
      <p:sp>
        <p:nvSpPr>
          <p:cNvPr id="336" name="Google Shape;336;p7"/>
          <p:cNvSpPr txBox="1"/>
          <p:nvPr/>
        </p:nvSpPr>
        <p:spPr>
          <a:xfrm>
            <a:off x="3463816" y="3571408"/>
            <a:ext cx="2305545" cy="2166835"/>
          </a:xfrm>
          <a:prstGeom prst="rect">
            <a:avLst/>
          </a:prstGeom>
          <a:noFill/>
          <a:ln>
            <a:noFill/>
          </a:ln>
        </p:spPr>
        <p:txBody>
          <a:bodyPr spcFirstLastPara="1" wrap="square" lIns="91425" tIns="45700" rIns="91425" bIns="45700" anchor="t" anchorCtr="0">
            <a:spAutoFit/>
          </a:bodyPr>
          <a:lstStyle/>
          <a:p>
            <a:pPr algn="ctr">
              <a:lnSpc>
                <a:spcPct val="107000"/>
              </a:lnSpc>
            </a:pPr>
            <a:r>
              <a:rPr lang="es-ES_tradnl"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Describir el modelo </a:t>
            </a:r>
            <a:r>
              <a:rPr lang="es-ES_tradnl"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socioecológico</a:t>
            </a:r>
            <a:r>
              <a:rPr lang="es-ES_tradnl"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e identificar los factores de </a:t>
            </a:r>
            <a:r>
              <a:rPr lang="es-ES_tradnl" dirty="0">
                <a:solidFill>
                  <a:schemeClr val="dk1"/>
                </a:solidFill>
                <a:latin typeface="Arial" panose="020B0604020202020204" pitchFamily="34" charset="0"/>
                <a:ea typeface="Helvetica Neue"/>
                <a:cs typeface="Arial" panose="020B0604020202020204" pitchFamily="34" charset="0"/>
                <a:sym typeface="Helvetica Neue"/>
              </a:rPr>
              <a:t>riesgo y </a:t>
            </a:r>
            <a:r>
              <a:rPr lang="es-ES_tradnl"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de protección (fortalezas) en el entorno del </a:t>
            </a:r>
            <a:r>
              <a:rPr lang="es-ES_tradnl" dirty="0">
                <a:solidFill>
                  <a:schemeClr val="dk1"/>
                </a:solidFill>
                <a:latin typeface="Arial" panose="020B0604020202020204" pitchFamily="34" charset="0"/>
                <a:ea typeface="Helvetica Neue"/>
                <a:cs typeface="Arial" panose="020B0604020202020204" pitchFamily="34" charset="0"/>
                <a:sym typeface="Helvetica Neue"/>
              </a:rPr>
              <a:t>menor</a:t>
            </a:r>
            <a:endParaRPr lang="es-ES_tradnl" dirty="0">
              <a:solidFill>
                <a:schemeClr val="dk1"/>
              </a:solidFill>
              <a:latin typeface="Arial" panose="020B0604020202020204" pitchFamily="34" charset="0"/>
              <a:cs typeface="Arial" panose="020B0604020202020204" pitchFamily="34" charset="0"/>
            </a:endParaRPr>
          </a:p>
        </p:txBody>
      </p:sp>
      <p:grpSp>
        <p:nvGrpSpPr>
          <p:cNvPr id="350" name="Google Shape;350;p7"/>
          <p:cNvGrpSpPr/>
          <p:nvPr/>
        </p:nvGrpSpPr>
        <p:grpSpPr>
          <a:xfrm>
            <a:off x="1150736" y="2284244"/>
            <a:ext cx="1196375" cy="868968"/>
            <a:chOff x="6878053" y="1156317"/>
            <a:chExt cx="1431178" cy="1039513"/>
          </a:xfrm>
          <a:solidFill>
            <a:schemeClr val="accent2">
              <a:lumMod val="75000"/>
            </a:schemeClr>
          </a:solidFill>
        </p:grpSpPr>
        <p:grpSp>
          <p:nvGrpSpPr>
            <p:cNvPr id="351" name="Google Shape;351;p7"/>
            <p:cNvGrpSpPr/>
            <p:nvPr/>
          </p:nvGrpSpPr>
          <p:grpSpPr>
            <a:xfrm>
              <a:off x="7672978" y="1156317"/>
              <a:ext cx="412941" cy="436880"/>
              <a:chOff x="243840" y="1676400"/>
              <a:chExt cx="701040" cy="741680"/>
            </a:xfrm>
            <a:grpFill/>
          </p:grpSpPr>
          <p:sp>
            <p:nvSpPr>
              <p:cNvPr id="352" name="Google Shape;352;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353" name="Google Shape;353;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grpSp>
        <p:sp>
          <p:nvSpPr>
            <p:cNvPr id="354" name="Google Shape;354;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355" name="Google Shape;355;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grpSp>
      <p:grpSp>
        <p:nvGrpSpPr>
          <p:cNvPr id="356" name="Google Shape;356;p7"/>
          <p:cNvGrpSpPr/>
          <p:nvPr/>
        </p:nvGrpSpPr>
        <p:grpSpPr>
          <a:xfrm>
            <a:off x="9642209" y="2284244"/>
            <a:ext cx="1196375" cy="868968"/>
            <a:chOff x="6878053" y="1156317"/>
            <a:chExt cx="1431178" cy="1039513"/>
          </a:xfrm>
          <a:solidFill>
            <a:schemeClr val="accent2">
              <a:lumMod val="75000"/>
            </a:schemeClr>
          </a:solidFill>
        </p:grpSpPr>
        <p:grpSp>
          <p:nvGrpSpPr>
            <p:cNvPr id="357" name="Google Shape;357;p7"/>
            <p:cNvGrpSpPr/>
            <p:nvPr/>
          </p:nvGrpSpPr>
          <p:grpSpPr>
            <a:xfrm>
              <a:off x="7672978" y="1156317"/>
              <a:ext cx="412941" cy="436880"/>
              <a:chOff x="243840" y="1676400"/>
              <a:chExt cx="701040" cy="741680"/>
            </a:xfrm>
            <a:grpFill/>
          </p:grpSpPr>
          <p:sp>
            <p:nvSpPr>
              <p:cNvPr id="358" name="Google Shape;358;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359" name="Google Shape;359;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grpSp>
        <p:sp>
          <p:nvSpPr>
            <p:cNvPr id="360" name="Google Shape;360;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361" name="Google Shape;361;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grpSp>
      <p:sp>
        <p:nvSpPr>
          <p:cNvPr id="2" name="TextBox 1">
            <a:extLst>
              <a:ext uri="{FF2B5EF4-FFF2-40B4-BE49-F238E27FC236}">
                <a16:creationId xmlns:a16="http://schemas.microsoft.com/office/drawing/2014/main" id="{25467434-02D4-8A68-3282-179C4AB9963C}"/>
              </a:ext>
            </a:extLst>
          </p:cNvPr>
          <p:cNvSpPr txBox="1"/>
          <p:nvPr/>
        </p:nvSpPr>
        <p:spPr>
          <a:xfrm>
            <a:off x="596151" y="3571408"/>
            <a:ext cx="2305545" cy="1477328"/>
          </a:xfrm>
          <a:prstGeom prst="rect">
            <a:avLst/>
          </a:prstGeom>
          <a:noFill/>
        </p:spPr>
        <p:txBody>
          <a:bodyPr wrap="square" rtlCol="0">
            <a:spAutoFit/>
          </a:bodyPr>
          <a:lstStyle/>
          <a:p>
            <a:pPr algn="ctr"/>
            <a:r>
              <a:rPr lang="es-ES_tradnl" dirty="0">
                <a:latin typeface="Arial" panose="020B0604020202020204" pitchFamily="34" charset="0"/>
                <a:cs typeface="Arial" panose="020B0604020202020204" pitchFamily="34" charset="0"/>
              </a:rPr>
              <a:t>Reconocer los distintos tipos de maltrato, violencia, negligencia y explotación infantil  </a:t>
            </a:r>
          </a:p>
        </p:txBody>
      </p:sp>
      <p:sp>
        <p:nvSpPr>
          <p:cNvPr id="4" name="Google Shape;342;p7">
            <a:extLst>
              <a:ext uri="{FF2B5EF4-FFF2-40B4-BE49-F238E27FC236}">
                <a16:creationId xmlns:a16="http://schemas.microsoft.com/office/drawing/2014/main" id="{8E8DF02C-62A1-A181-698C-D0E03E4DCA4F}"/>
              </a:ext>
            </a:extLst>
          </p:cNvPr>
          <p:cNvSpPr txBox="1"/>
          <p:nvPr/>
        </p:nvSpPr>
        <p:spPr>
          <a:xfrm>
            <a:off x="8922046" y="3571408"/>
            <a:ext cx="2636700" cy="1870472"/>
          </a:xfrm>
          <a:prstGeom prst="rect">
            <a:avLst/>
          </a:prstGeom>
          <a:noFill/>
          <a:ln>
            <a:noFill/>
          </a:ln>
        </p:spPr>
        <p:txBody>
          <a:bodyPr spcFirstLastPara="1" wrap="square" lIns="91425" tIns="45700" rIns="91425" bIns="45700" anchor="t" anchorCtr="0">
            <a:spAutoFit/>
          </a:bodyPr>
          <a:lstStyle/>
          <a:p>
            <a:pPr algn="ctr">
              <a:lnSpc>
                <a:spcPct val="107000"/>
              </a:lnSpc>
            </a:pPr>
            <a:r>
              <a:rPr lang="es-ES_tradnl" dirty="0">
                <a:solidFill>
                  <a:schemeClr val="dk1"/>
                </a:solidFill>
                <a:latin typeface="Arial" panose="020B0604020202020204" pitchFamily="34" charset="0"/>
                <a:ea typeface="Helvetica Neue"/>
                <a:cs typeface="Arial" panose="020B0604020202020204" pitchFamily="34" charset="0"/>
                <a:sym typeface="Helvetica Neue"/>
              </a:rPr>
              <a:t>Comprender en qué medida las capacidades de los/as menores pueden variar en función de su edad y su etapa de desarrollo</a:t>
            </a:r>
            <a:endParaRPr lang="es-ES_tradnl" dirty="0">
              <a:solidFill>
                <a:schemeClr val="dk1"/>
              </a:solidFill>
              <a:latin typeface="Arial" panose="020B0604020202020204" pitchFamily="34" charset="0"/>
              <a:cs typeface="Arial" panose="020B0604020202020204" pitchFamily="34" charset="0"/>
            </a:endParaRPr>
          </a:p>
        </p:txBody>
      </p:sp>
      <p:grpSp>
        <p:nvGrpSpPr>
          <p:cNvPr id="5" name="Google Shape;356;p7">
            <a:extLst>
              <a:ext uri="{FF2B5EF4-FFF2-40B4-BE49-F238E27FC236}">
                <a16:creationId xmlns:a16="http://schemas.microsoft.com/office/drawing/2014/main" id="{33D38BF6-3FC7-DD94-D8F1-252CBECE26D4}"/>
              </a:ext>
            </a:extLst>
          </p:cNvPr>
          <p:cNvGrpSpPr/>
          <p:nvPr/>
        </p:nvGrpSpPr>
        <p:grpSpPr>
          <a:xfrm>
            <a:off x="3974965" y="2284244"/>
            <a:ext cx="1196375" cy="868968"/>
            <a:chOff x="6878053" y="1156317"/>
            <a:chExt cx="1431178" cy="1039513"/>
          </a:xfrm>
          <a:solidFill>
            <a:schemeClr val="accent2">
              <a:lumMod val="75000"/>
            </a:schemeClr>
          </a:solidFill>
        </p:grpSpPr>
        <p:grpSp>
          <p:nvGrpSpPr>
            <p:cNvPr id="6" name="Google Shape;357;p7">
              <a:extLst>
                <a:ext uri="{FF2B5EF4-FFF2-40B4-BE49-F238E27FC236}">
                  <a16:creationId xmlns:a16="http://schemas.microsoft.com/office/drawing/2014/main" id="{E0CAAB23-22B0-BE59-8B42-C0603AD8306D}"/>
                </a:ext>
              </a:extLst>
            </p:cNvPr>
            <p:cNvGrpSpPr/>
            <p:nvPr/>
          </p:nvGrpSpPr>
          <p:grpSpPr>
            <a:xfrm>
              <a:off x="7672978" y="1156317"/>
              <a:ext cx="412941" cy="436880"/>
              <a:chOff x="243840" y="1676400"/>
              <a:chExt cx="701040" cy="741680"/>
            </a:xfrm>
            <a:grpFill/>
          </p:grpSpPr>
          <p:sp>
            <p:nvSpPr>
              <p:cNvPr id="9" name="Google Shape;358;p7">
                <a:extLst>
                  <a:ext uri="{FF2B5EF4-FFF2-40B4-BE49-F238E27FC236}">
                    <a16:creationId xmlns:a16="http://schemas.microsoft.com/office/drawing/2014/main" id="{1A8F649F-E188-9DA8-16B1-B16C456ED9DA}"/>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0" name="Google Shape;359;p7">
                <a:extLst>
                  <a:ext uri="{FF2B5EF4-FFF2-40B4-BE49-F238E27FC236}">
                    <a16:creationId xmlns:a16="http://schemas.microsoft.com/office/drawing/2014/main" id="{4312855D-7151-F3CB-E675-5959945B27C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grpSp>
        <p:sp>
          <p:nvSpPr>
            <p:cNvPr id="7" name="Google Shape;360;p7">
              <a:extLst>
                <a:ext uri="{FF2B5EF4-FFF2-40B4-BE49-F238E27FC236}">
                  <a16:creationId xmlns:a16="http://schemas.microsoft.com/office/drawing/2014/main" id="{C8389C78-4F65-49C9-5D17-F5C9FD4C51F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8" name="Google Shape;361;p7">
              <a:extLst>
                <a:ext uri="{FF2B5EF4-FFF2-40B4-BE49-F238E27FC236}">
                  <a16:creationId xmlns:a16="http://schemas.microsoft.com/office/drawing/2014/main" id="{627A32B4-F4DD-D6DB-489F-834CC30363FC}"/>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grpSp>
      <p:sp>
        <p:nvSpPr>
          <p:cNvPr id="11" name="Google Shape;343;p7">
            <a:extLst>
              <a:ext uri="{FF2B5EF4-FFF2-40B4-BE49-F238E27FC236}">
                <a16:creationId xmlns:a16="http://schemas.microsoft.com/office/drawing/2014/main" id="{90FC9F4C-0399-13AC-5ADE-775AA63C36AE}"/>
              </a:ext>
            </a:extLst>
          </p:cNvPr>
          <p:cNvSpPr txBox="1"/>
          <p:nvPr/>
        </p:nvSpPr>
        <p:spPr>
          <a:xfrm>
            <a:off x="6065369" y="3571408"/>
            <a:ext cx="2662868" cy="1574108"/>
          </a:xfrm>
          <a:prstGeom prst="rect">
            <a:avLst/>
          </a:prstGeom>
          <a:noFill/>
          <a:ln>
            <a:noFill/>
          </a:ln>
        </p:spPr>
        <p:txBody>
          <a:bodyPr spcFirstLastPara="1" wrap="square" lIns="91425" tIns="45700" rIns="91425" bIns="45700" anchor="t" anchorCtr="0">
            <a:spAutoFit/>
          </a:bodyPr>
          <a:lstStyle/>
          <a:p>
            <a:pPr algn="ctr">
              <a:lnSpc>
                <a:spcPct val="107000"/>
              </a:lnSpc>
            </a:pPr>
            <a:r>
              <a:rPr lang="es-ES_tradnl" dirty="0">
                <a:solidFill>
                  <a:schemeClr val="dk1"/>
                </a:solidFill>
                <a:latin typeface="Arial" panose="020B0604020202020204" pitchFamily="34" charset="0"/>
                <a:ea typeface="Calibri"/>
                <a:cs typeface="Arial" panose="020B0604020202020204" pitchFamily="34" charset="0"/>
                <a:sym typeface="Helvetica Neue"/>
              </a:rPr>
              <a:t>identificar y comentar los obstáculos que enfrentan los/as menores con discapacidad</a:t>
            </a:r>
            <a:endParaRPr lang="es-ES_tradnl"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grpSp>
        <p:nvGrpSpPr>
          <p:cNvPr id="3" name="Google Shape;356;p7">
            <a:extLst>
              <a:ext uri="{FF2B5EF4-FFF2-40B4-BE49-F238E27FC236}">
                <a16:creationId xmlns:a16="http://schemas.microsoft.com/office/drawing/2014/main" id="{1E5B5D12-99E8-B7E8-D3FE-A49B64D04534}"/>
              </a:ext>
            </a:extLst>
          </p:cNvPr>
          <p:cNvGrpSpPr/>
          <p:nvPr/>
        </p:nvGrpSpPr>
        <p:grpSpPr>
          <a:xfrm>
            <a:off x="6798616" y="2284244"/>
            <a:ext cx="1196375" cy="868968"/>
            <a:chOff x="6878053" y="1156317"/>
            <a:chExt cx="1431178" cy="1039513"/>
          </a:xfrm>
          <a:solidFill>
            <a:schemeClr val="accent2">
              <a:lumMod val="75000"/>
            </a:schemeClr>
          </a:solidFill>
        </p:grpSpPr>
        <p:grpSp>
          <p:nvGrpSpPr>
            <p:cNvPr id="12" name="Google Shape;357;p7">
              <a:extLst>
                <a:ext uri="{FF2B5EF4-FFF2-40B4-BE49-F238E27FC236}">
                  <a16:creationId xmlns:a16="http://schemas.microsoft.com/office/drawing/2014/main" id="{E57A2F4C-7994-5E4B-C819-986A047033D0}"/>
                </a:ext>
              </a:extLst>
            </p:cNvPr>
            <p:cNvGrpSpPr/>
            <p:nvPr/>
          </p:nvGrpSpPr>
          <p:grpSpPr>
            <a:xfrm>
              <a:off x="7672978" y="1156317"/>
              <a:ext cx="412941" cy="436880"/>
              <a:chOff x="243840" y="1676400"/>
              <a:chExt cx="701040" cy="741680"/>
            </a:xfrm>
            <a:grpFill/>
          </p:grpSpPr>
          <p:sp>
            <p:nvSpPr>
              <p:cNvPr id="16" name="Google Shape;358;p7">
                <a:extLst>
                  <a:ext uri="{FF2B5EF4-FFF2-40B4-BE49-F238E27FC236}">
                    <a16:creationId xmlns:a16="http://schemas.microsoft.com/office/drawing/2014/main" id="{E4DE2005-A214-2927-8B6C-AAE217EF4E9E}"/>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8" name="Google Shape;359;p7">
                <a:extLst>
                  <a:ext uri="{FF2B5EF4-FFF2-40B4-BE49-F238E27FC236}">
                    <a16:creationId xmlns:a16="http://schemas.microsoft.com/office/drawing/2014/main" id="{5E2D42F0-A64F-ED80-E4DE-AD2EC58D3CD9}"/>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grpSp>
        <p:sp>
          <p:nvSpPr>
            <p:cNvPr id="13" name="Google Shape;360;p7">
              <a:extLst>
                <a:ext uri="{FF2B5EF4-FFF2-40B4-BE49-F238E27FC236}">
                  <a16:creationId xmlns:a16="http://schemas.microsoft.com/office/drawing/2014/main" id="{BA367017-8673-8183-58AF-8E7D40B5FA5D}"/>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4" name="Google Shape;361;p7">
              <a:extLst>
                <a:ext uri="{FF2B5EF4-FFF2-40B4-BE49-F238E27FC236}">
                  <a16:creationId xmlns:a16="http://schemas.microsoft.com/office/drawing/2014/main" id="{2F24A172-98C3-FC34-7700-D13BD9BA7C28}"/>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grpSp>
      <p:grpSp>
        <p:nvGrpSpPr>
          <p:cNvPr id="22" name="Group 21">
            <a:extLst>
              <a:ext uri="{FF2B5EF4-FFF2-40B4-BE49-F238E27FC236}">
                <a16:creationId xmlns:a16="http://schemas.microsoft.com/office/drawing/2014/main" id="{E8DD84F0-65F9-3102-56E7-E308A776EC5F}"/>
              </a:ext>
            </a:extLst>
          </p:cNvPr>
          <p:cNvGrpSpPr/>
          <p:nvPr/>
        </p:nvGrpSpPr>
        <p:grpSpPr>
          <a:xfrm>
            <a:off x="10228983" y="337468"/>
            <a:ext cx="1587872" cy="1368854"/>
            <a:chOff x="10228983" y="337468"/>
            <a:chExt cx="1587872" cy="1368854"/>
          </a:xfrm>
        </p:grpSpPr>
        <p:sp>
          <p:nvSpPr>
            <p:cNvPr id="23" name="Hexagon 22">
              <a:extLst>
                <a:ext uri="{FF2B5EF4-FFF2-40B4-BE49-F238E27FC236}">
                  <a16:creationId xmlns:a16="http://schemas.microsoft.com/office/drawing/2014/main" id="{FB2D612F-F897-3970-DB9A-6D88849CFD15}"/>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4" name="Group 23">
              <a:extLst>
                <a:ext uri="{FF2B5EF4-FFF2-40B4-BE49-F238E27FC236}">
                  <a16:creationId xmlns:a16="http://schemas.microsoft.com/office/drawing/2014/main" id="{99AC6D1B-3DAF-BCBF-7FB8-EF4009E9AB4F}"/>
                </a:ext>
              </a:extLst>
            </p:cNvPr>
            <p:cNvGrpSpPr/>
            <p:nvPr/>
          </p:nvGrpSpPr>
          <p:grpSpPr>
            <a:xfrm>
              <a:off x="10741851" y="707024"/>
              <a:ext cx="562136" cy="634675"/>
              <a:chOff x="760175" y="830141"/>
              <a:chExt cx="867619" cy="979580"/>
            </a:xfrm>
          </p:grpSpPr>
          <p:sp>
            <p:nvSpPr>
              <p:cNvPr id="25" name="Rectangle 24">
                <a:extLst>
                  <a:ext uri="{FF2B5EF4-FFF2-40B4-BE49-F238E27FC236}">
                    <a16:creationId xmlns:a16="http://schemas.microsoft.com/office/drawing/2014/main" id="{BAD29C9A-BA10-E593-C46C-62533590AFD0}"/>
                  </a:ext>
                </a:extLst>
              </p:cNvPr>
              <p:cNvSpPr/>
              <p:nvPr/>
            </p:nvSpPr>
            <p:spPr>
              <a:xfrm>
                <a:off x="864636" y="830141"/>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a:latin typeface="Arial" panose="020B0604020202020204" pitchFamily="34" charset="0"/>
                    <a:cs typeface="Arial" panose="020B0604020202020204" pitchFamily="34" charset="0"/>
                  </a:rPr>
                  <a:t>5</a:t>
                </a:r>
              </a:p>
            </p:txBody>
          </p:sp>
          <p:sp>
            <p:nvSpPr>
              <p:cNvPr id="26" name="Rectangle 25">
                <a:extLst>
                  <a:ext uri="{FF2B5EF4-FFF2-40B4-BE49-F238E27FC236}">
                    <a16:creationId xmlns:a16="http://schemas.microsoft.com/office/drawing/2014/main" id="{F05CC4F8-6DFF-DAFE-F8C6-6EF388AD27C9}"/>
                  </a:ext>
                </a:extLst>
              </p:cNvPr>
              <p:cNvSpPr/>
              <p:nvPr/>
            </p:nvSpPr>
            <p:spPr>
              <a:xfrm>
                <a:off x="760175" y="830143"/>
                <a:ext cx="149292" cy="97957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Tree>
    <p:extLst>
      <p:ext uri="{BB962C8B-B14F-4D97-AF65-F5344CB8AC3E}">
        <p14:creationId xmlns:p14="http://schemas.microsoft.com/office/powerpoint/2010/main" val="1741551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2400" b="1">
                <a:solidFill>
                  <a:schemeClr val="bg1"/>
                </a:solidFill>
                <a:latin typeface="Garamond"/>
              </a:rPr>
              <a:t>SESIÓN 2</a:t>
            </a:r>
          </a:p>
          <a:p>
            <a:br>
              <a:rPr lang="es-ES_tradnl" b="1">
                <a:solidFill>
                  <a:schemeClr val="bg1"/>
                </a:solidFill>
                <a:latin typeface="Garamond"/>
              </a:rPr>
            </a:br>
            <a:r>
              <a:rPr lang="es-ES_tradnl" sz="5400" b="1">
                <a:solidFill>
                  <a:schemeClr val="bg1"/>
                </a:solidFill>
                <a:latin typeface="Garamond"/>
              </a:rPr>
              <a:t>¿Qué es la protección de la infancia?</a:t>
            </a:r>
          </a:p>
        </p:txBody>
      </p:sp>
    </p:spTree>
    <p:extLst>
      <p:ext uri="{BB962C8B-B14F-4D97-AF65-F5344CB8AC3E}">
        <p14:creationId xmlns:p14="http://schemas.microsoft.com/office/powerpoint/2010/main" val="2093682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0A06-D2CE-9F4F-4EB2-3B4FFE1C42C2}"/>
              </a:ext>
            </a:extLst>
          </p:cNvPr>
          <p:cNvSpPr>
            <a:spLocks noGrp="1"/>
          </p:cNvSpPr>
          <p:nvPr>
            <p:ph type="title"/>
          </p:nvPr>
        </p:nvSpPr>
        <p:spPr/>
        <p:txBody>
          <a:bodyPr/>
          <a:lstStyle/>
          <a:p>
            <a:r>
              <a:rPr lang="es-ES_tradnl"/>
              <a:t>Debate en grupo</a:t>
            </a:r>
          </a:p>
        </p:txBody>
      </p:sp>
      <p:sp>
        <p:nvSpPr>
          <p:cNvPr id="4" name="Rectangle 3">
            <a:extLst>
              <a:ext uri="{FF2B5EF4-FFF2-40B4-BE49-F238E27FC236}">
                <a16:creationId xmlns:a16="http://schemas.microsoft.com/office/drawing/2014/main" id="{4D93D22D-FB97-0F71-EDA9-70C82D549C62}"/>
              </a:ext>
            </a:extLst>
          </p:cNvPr>
          <p:cNvSpPr/>
          <p:nvPr/>
        </p:nvSpPr>
        <p:spPr>
          <a:xfrm>
            <a:off x="5454470" y="2286774"/>
            <a:ext cx="5754114" cy="3012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4800" b="1">
                <a:solidFill>
                  <a:schemeClr val="tx1"/>
                </a:solidFill>
                <a:latin typeface="Arial" panose="020B0604020202020204" pitchFamily="34" charset="0"/>
                <a:cs typeface="Arial" panose="020B0604020202020204" pitchFamily="34" charset="0"/>
              </a:rPr>
              <a:t>¿Cómo explicaríamos qué es la protección de la infancia?</a:t>
            </a:r>
          </a:p>
        </p:txBody>
      </p:sp>
      <p:grpSp>
        <p:nvGrpSpPr>
          <p:cNvPr id="10" name="Group 9">
            <a:extLst>
              <a:ext uri="{FF2B5EF4-FFF2-40B4-BE49-F238E27FC236}">
                <a16:creationId xmlns:a16="http://schemas.microsoft.com/office/drawing/2014/main" id="{910670E7-995B-F91D-E8F8-61F87F0CBEB9}"/>
              </a:ext>
            </a:extLst>
          </p:cNvPr>
          <p:cNvGrpSpPr/>
          <p:nvPr/>
        </p:nvGrpSpPr>
        <p:grpSpPr>
          <a:xfrm>
            <a:off x="982144" y="1984593"/>
            <a:ext cx="4328383" cy="3394426"/>
            <a:chOff x="1117683" y="2194390"/>
            <a:chExt cx="3415887" cy="2678824"/>
          </a:xfrm>
          <a:solidFill>
            <a:schemeClr val="accent2">
              <a:lumMod val="20000"/>
              <a:lumOff val="80000"/>
            </a:schemeClr>
          </a:solidFill>
        </p:grpSpPr>
        <p:sp>
          <p:nvSpPr>
            <p:cNvPr id="7" name="Speech Bubble: Rectangle with Corners Rounded 6">
              <a:extLst>
                <a:ext uri="{FF2B5EF4-FFF2-40B4-BE49-F238E27FC236}">
                  <a16:creationId xmlns:a16="http://schemas.microsoft.com/office/drawing/2014/main" id="{C09D03BA-A93A-5802-5CA1-52375EC20664}"/>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Speech Bubble: Rectangle with Corners Rounded 7">
              <a:extLst>
                <a:ext uri="{FF2B5EF4-FFF2-40B4-BE49-F238E27FC236}">
                  <a16:creationId xmlns:a16="http://schemas.microsoft.com/office/drawing/2014/main" id="{2DA1C411-FD3C-CFB4-E6B8-E6001EAE6D96}"/>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Speech Bubble: Rectangle with Corners Rounded 8">
              <a:extLst>
                <a:ext uri="{FF2B5EF4-FFF2-40B4-BE49-F238E27FC236}">
                  <a16:creationId xmlns:a16="http://schemas.microsoft.com/office/drawing/2014/main" id="{19B5C023-DA0A-0764-DF3C-AFA3DB2259D9}"/>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1" name="Group 20">
            <a:extLst>
              <a:ext uri="{FF2B5EF4-FFF2-40B4-BE49-F238E27FC236}">
                <a16:creationId xmlns:a16="http://schemas.microsoft.com/office/drawing/2014/main" id="{0EEA114D-DF62-C7CA-DE76-A68F5F92C533}"/>
              </a:ext>
            </a:extLst>
          </p:cNvPr>
          <p:cNvGrpSpPr/>
          <p:nvPr/>
        </p:nvGrpSpPr>
        <p:grpSpPr>
          <a:xfrm>
            <a:off x="2258169" y="2597874"/>
            <a:ext cx="2287905" cy="1970390"/>
            <a:chOff x="4416926" y="1952645"/>
            <a:chExt cx="1178615" cy="1015047"/>
          </a:xfrm>
          <a:solidFill>
            <a:schemeClr val="accent2">
              <a:lumMod val="75000"/>
            </a:schemeClr>
          </a:solidFill>
        </p:grpSpPr>
        <p:sp>
          <p:nvSpPr>
            <p:cNvPr id="22" name="Rectangle: Rounded Corners 21">
              <a:extLst>
                <a:ext uri="{FF2B5EF4-FFF2-40B4-BE49-F238E27FC236}">
                  <a16:creationId xmlns:a16="http://schemas.microsoft.com/office/drawing/2014/main" id="{57DD63AB-0418-2E2E-A86E-FF0625E25A60}"/>
                </a:ext>
              </a:extLst>
            </p:cNvPr>
            <p:cNvSpPr/>
            <p:nvPr/>
          </p:nvSpPr>
          <p:spPr>
            <a:xfrm rot="20570022">
              <a:off x="4447704" y="2313235"/>
              <a:ext cx="155800"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Rectangle: Rounded Corners 22">
              <a:extLst>
                <a:ext uri="{FF2B5EF4-FFF2-40B4-BE49-F238E27FC236}">
                  <a16:creationId xmlns:a16="http://schemas.microsoft.com/office/drawing/2014/main" id="{F05553C1-895D-AE5F-256B-65FBD7DBB8AF}"/>
                </a:ext>
              </a:extLst>
            </p:cNvPr>
            <p:cNvSpPr/>
            <p:nvPr/>
          </p:nvSpPr>
          <p:spPr>
            <a:xfrm rot="734835">
              <a:off x="4416926" y="2065608"/>
              <a:ext cx="152465" cy="38589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Rectangle: Rounded Corners 23">
              <a:extLst>
                <a:ext uri="{FF2B5EF4-FFF2-40B4-BE49-F238E27FC236}">
                  <a16:creationId xmlns:a16="http://schemas.microsoft.com/office/drawing/2014/main" id="{EFEB8CF4-9671-510C-48F7-8EAE701FDA9A}"/>
                </a:ext>
              </a:extLst>
            </p:cNvPr>
            <p:cNvSpPr/>
            <p:nvPr/>
          </p:nvSpPr>
          <p:spPr>
            <a:xfrm rot="21032989">
              <a:off x="4615614" y="2373582"/>
              <a:ext cx="149730"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Flowchart: Manual Input 24">
              <a:extLst>
                <a:ext uri="{FF2B5EF4-FFF2-40B4-BE49-F238E27FC236}">
                  <a16:creationId xmlns:a16="http://schemas.microsoft.com/office/drawing/2014/main" id="{A4299C11-DFF6-6B27-7BBC-248335893D2D}"/>
                </a:ext>
              </a:extLst>
            </p:cNvPr>
            <p:cNvSpPr/>
            <p:nvPr/>
          </p:nvSpPr>
          <p:spPr>
            <a:xfrm rot="4370022" flipH="1">
              <a:off x="4566067" y="2612552"/>
              <a:ext cx="197560" cy="305529"/>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Rectangle: Rounded Corners 25">
              <a:extLst>
                <a:ext uri="{FF2B5EF4-FFF2-40B4-BE49-F238E27FC236}">
                  <a16:creationId xmlns:a16="http://schemas.microsoft.com/office/drawing/2014/main" id="{68374030-FAF4-B501-23F0-C6C7990E606B}"/>
                </a:ext>
              </a:extLst>
            </p:cNvPr>
            <p:cNvSpPr/>
            <p:nvPr/>
          </p:nvSpPr>
          <p:spPr>
            <a:xfrm rot="1076057" flipH="1">
              <a:off x="5400700" y="2349090"/>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Rectangle: Rounded Corners 26">
              <a:extLst>
                <a:ext uri="{FF2B5EF4-FFF2-40B4-BE49-F238E27FC236}">
                  <a16:creationId xmlns:a16="http://schemas.microsoft.com/office/drawing/2014/main" id="{E9E14574-9AF2-407E-8E74-23FD1772D935}"/>
                </a:ext>
              </a:extLst>
            </p:cNvPr>
            <p:cNvSpPr/>
            <p:nvPr/>
          </p:nvSpPr>
          <p:spPr>
            <a:xfrm rot="20911244" flipH="1">
              <a:off x="5437935" y="2101053"/>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Rectangle: Rounded Corners 27">
              <a:extLst>
                <a:ext uri="{FF2B5EF4-FFF2-40B4-BE49-F238E27FC236}">
                  <a16:creationId xmlns:a16="http://schemas.microsoft.com/office/drawing/2014/main" id="{4FE5DC2F-BC4C-6B0F-AB21-B5CBF82B43E0}"/>
                </a:ext>
              </a:extLst>
            </p:cNvPr>
            <p:cNvSpPr/>
            <p:nvPr/>
          </p:nvSpPr>
          <p:spPr>
            <a:xfrm rot="613090" flipH="1">
              <a:off x="5233983" y="2403167"/>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Flowchart: Manual Input 28">
              <a:extLst>
                <a:ext uri="{FF2B5EF4-FFF2-40B4-BE49-F238E27FC236}">
                  <a16:creationId xmlns:a16="http://schemas.microsoft.com/office/drawing/2014/main" id="{228E48D4-D5A1-326D-E163-43FB979820E2}"/>
                </a:ext>
              </a:extLst>
            </p:cNvPr>
            <p:cNvSpPr/>
            <p:nvPr/>
          </p:nvSpPr>
          <p:spPr>
            <a:xfrm rot="17276057">
              <a:off x="5238172" y="2640595"/>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Round Same Side Corner Rectangle 21">
              <a:extLst>
                <a:ext uri="{FF2B5EF4-FFF2-40B4-BE49-F238E27FC236}">
                  <a16:creationId xmlns:a16="http://schemas.microsoft.com/office/drawing/2014/main" id="{0790FA44-A2CD-1CCE-FD8E-40E803EABE59}"/>
                </a:ext>
              </a:extLst>
            </p:cNvPr>
            <p:cNvSpPr/>
            <p:nvPr/>
          </p:nvSpPr>
          <p:spPr>
            <a:xfrm>
              <a:off x="4880503" y="2250894"/>
              <a:ext cx="251673" cy="2675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Oval 30">
              <a:extLst>
                <a:ext uri="{FF2B5EF4-FFF2-40B4-BE49-F238E27FC236}">
                  <a16:creationId xmlns:a16="http://schemas.microsoft.com/office/drawing/2014/main" id="{4565D2F0-E9AF-EFC6-3D88-5B484F2406B1}"/>
                </a:ext>
              </a:extLst>
            </p:cNvPr>
            <p:cNvSpPr/>
            <p:nvPr/>
          </p:nvSpPr>
          <p:spPr>
            <a:xfrm>
              <a:off x="4878636" y="1952645"/>
              <a:ext cx="254533" cy="2545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Rectangle 31">
              <a:extLst>
                <a:ext uri="{FF2B5EF4-FFF2-40B4-BE49-F238E27FC236}">
                  <a16:creationId xmlns:a16="http://schemas.microsoft.com/office/drawing/2014/main" id="{8E83EB4C-37B2-749F-AF58-C1862903C921}"/>
                </a:ext>
              </a:extLst>
            </p:cNvPr>
            <p:cNvSpPr/>
            <p:nvPr/>
          </p:nvSpPr>
          <p:spPr>
            <a:xfrm>
              <a:off x="4538838" y="2765316"/>
              <a:ext cx="241922" cy="2023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Rectangle 32">
              <a:extLst>
                <a:ext uri="{FF2B5EF4-FFF2-40B4-BE49-F238E27FC236}">
                  <a16:creationId xmlns:a16="http://schemas.microsoft.com/office/drawing/2014/main" id="{6B1D2D2F-395A-E930-F76E-F47F9DCC5AB2}"/>
                </a:ext>
              </a:extLst>
            </p:cNvPr>
            <p:cNvSpPr/>
            <p:nvPr/>
          </p:nvSpPr>
          <p:spPr>
            <a:xfrm>
              <a:off x="5217172" y="2765316"/>
              <a:ext cx="241922" cy="2023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extLst>
      <p:ext uri="{BB962C8B-B14F-4D97-AF65-F5344CB8AC3E}">
        <p14:creationId xmlns:p14="http://schemas.microsoft.com/office/powerpoint/2010/main" val="1002108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r>
              <a:rPr lang="es-ES_tradnl"/>
              <a:t>Protección de la infancia</a:t>
            </a:r>
          </a:p>
        </p:txBody>
      </p:sp>
      <p:sp>
        <p:nvSpPr>
          <p:cNvPr id="12" name="TextBox 11">
            <a:extLst>
              <a:ext uri="{FF2B5EF4-FFF2-40B4-BE49-F238E27FC236}">
                <a16:creationId xmlns:a16="http://schemas.microsoft.com/office/drawing/2014/main" id="{126FA3BE-8023-42EA-98FB-6DD9CA4C9C47}"/>
              </a:ext>
            </a:extLst>
          </p:cNvPr>
          <p:cNvSpPr txBox="1"/>
          <p:nvPr/>
        </p:nvSpPr>
        <p:spPr>
          <a:xfrm>
            <a:off x="4159400" y="4848128"/>
            <a:ext cx="6582451" cy="738664"/>
          </a:xfrm>
          <a:prstGeom prst="rect">
            <a:avLst/>
          </a:prstGeom>
          <a:noFill/>
        </p:spPr>
        <p:txBody>
          <a:bodyPr wrap="square">
            <a:spAutoFit/>
          </a:bodyPr>
          <a:lstStyle/>
          <a:p>
            <a:r>
              <a:rPr lang="es-ES_tradnl"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Fuente: Alianza para la protección de la infancia en la acción humanitaria. (2019). Normas mínimas para la protección de la infancia en la acción humanitaria.</a:t>
            </a:r>
          </a:p>
        </p:txBody>
      </p:sp>
      <p:grpSp>
        <p:nvGrpSpPr>
          <p:cNvPr id="20" name="Group 19">
            <a:extLst>
              <a:ext uri="{FF2B5EF4-FFF2-40B4-BE49-F238E27FC236}">
                <a16:creationId xmlns:a16="http://schemas.microsoft.com/office/drawing/2014/main" id="{52026E5B-D5F2-00DD-0B32-B80F2593FB0D}"/>
              </a:ext>
            </a:extLst>
          </p:cNvPr>
          <p:cNvGrpSpPr/>
          <p:nvPr/>
        </p:nvGrpSpPr>
        <p:grpSpPr>
          <a:xfrm>
            <a:off x="10228983" y="337468"/>
            <a:ext cx="1587872" cy="1368854"/>
            <a:chOff x="10228983" y="337468"/>
            <a:chExt cx="1587872" cy="1368854"/>
          </a:xfrm>
        </p:grpSpPr>
        <p:sp>
          <p:nvSpPr>
            <p:cNvPr id="21" name="Hexagon 20">
              <a:extLst>
                <a:ext uri="{FF2B5EF4-FFF2-40B4-BE49-F238E27FC236}">
                  <a16:creationId xmlns:a16="http://schemas.microsoft.com/office/drawing/2014/main" id="{F8700FD2-4B42-7CAE-2363-AF641CD0F981}"/>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2" name="Group 21">
              <a:extLst>
                <a:ext uri="{FF2B5EF4-FFF2-40B4-BE49-F238E27FC236}">
                  <a16:creationId xmlns:a16="http://schemas.microsoft.com/office/drawing/2014/main" id="{2982C8DD-EBE7-D1BA-75B8-EE26055E7EA6}"/>
                </a:ext>
              </a:extLst>
            </p:cNvPr>
            <p:cNvGrpSpPr/>
            <p:nvPr/>
          </p:nvGrpSpPr>
          <p:grpSpPr>
            <a:xfrm>
              <a:off x="10741851" y="707024"/>
              <a:ext cx="562136" cy="634675"/>
              <a:chOff x="760175" y="830141"/>
              <a:chExt cx="867619" cy="979580"/>
            </a:xfrm>
          </p:grpSpPr>
          <p:sp>
            <p:nvSpPr>
              <p:cNvPr id="23" name="Rectangle 22">
                <a:extLst>
                  <a:ext uri="{FF2B5EF4-FFF2-40B4-BE49-F238E27FC236}">
                    <a16:creationId xmlns:a16="http://schemas.microsoft.com/office/drawing/2014/main" id="{2DDABD72-C04B-53F6-091B-3158E15CAEBB}"/>
                  </a:ext>
                </a:extLst>
              </p:cNvPr>
              <p:cNvSpPr/>
              <p:nvPr/>
            </p:nvSpPr>
            <p:spPr>
              <a:xfrm>
                <a:off x="864636" y="830141"/>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a:latin typeface="Arial" panose="020B0604020202020204" pitchFamily="34" charset="0"/>
                    <a:cs typeface="Arial" panose="020B0604020202020204" pitchFamily="34" charset="0"/>
                  </a:rPr>
                  <a:t>6</a:t>
                </a:r>
              </a:p>
            </p:txBody>
          </p:sp>
          <p:sp>
            <p:nvSpPr>
              <p:cNvPr id="24" name="Rectangle 23">
                <a:extLst>
                  <a:ext uri="{FF2B5EF4-FFF2-40B4-BE49-F238E27FC236}">
                    <a16:creationId xmlns:a16="http://schemas.microsoft.com/office/drawing/2014/main" id="{69180D73-BEA1-D64D-0F55-873CB74F9B6A}"/>
                  </a:ext>
                </a:extLst>
              </p:cNvPr>
              <p:cNvSpPr/>
              <p:nvPr/>
            </p:nvSpPr>
            <p:spPr>
              <a:xfrm>
                <a:off x="760175" y="830143"/>
                <a:ext cx="149292" cy="97957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
        <p:nvSpPr>
          <p:cNvPr id="6" name="Rectangle: Rounded Corners 5">
            <a:extLst>
              <a:ext uri="{FF2B5EF4-FFF2-40B4-BE49-F238E27FC236}">
                <a16:creationId xmlns:a16="http://schemas.microsoft.com/office/drawing/2014/main" id="{D180C3D3-1F0C-698F-4EE4-6D492F02CF91}"/>
              </a:ext>
            </a:extLst>
          </p:cNvPr>
          <p:cNvSpPr/>
          <p:nvPr/>
        </p:nvSpPr>
        <p:spPr>
          <a:xfrm>
            <a:off x="3492035" y="2138663"/>
            <a:ext cx="7236215" cy="6220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s-ES_tradnl" sz="2800" b="1">
                <a:solidFill>
                  <a:schemeClr val="tx1"/>
                </a:solidFill>
                <a:latin typeface="Arial" panose="020B0604020202020204" pitchFamily="34" charset="0"/>
                <a:cs typeface="Arial" panose="020B0604020202020204" pitchFamily="34" charset="0"/>
              </a:rPr>
              <a:t>PROTECCIÓN DE LA INFANCIA</a:t>
            </a:r>
          </a:p>
        </p:txBody>
      </p:sp>
      <p:pic>
        <p:nvPicPr>
          <p:cNvPr id="7" name="Google Shape;98;p8">
            <a:extLst>
              <a:ext uri="{FF2B5EF4-FFF2-40B4-BE49-F238E27FC236}">
                <a16:creationId xmlns:a16="http://schemas.microsoft.com/office/drawing/2014/main" id="{0A03AA67-7537-82E5-E684-5DBBDE83AEBF}"/>
              </a:ext>
            </a:extLst>
          </p:cNvPr>
          <p:cNvPicPr preferRelativeResize="0"/>
          <p:nvPr/>
        </p:nvPicPr>
        <p:blipFill rotWithShape="1">
          <a:blip r:embed="rId3">
            <a:alphaModFix/>
          </a:blip>
          <a:srcRect/>
          <a:stretch/>
        </p:blipFill>
        <p:spPr>
          <a:xfrm>
            <a:off x="1254642" y="1929088"/>
            <a:ext cx="2498650" cy="3447441"/>
          </a:xfrm>
          <a:prstGeom prst="rect">
            <a:avLst/>
          </a:prstGeom>
          <a:noFill/>
          <a:ln w="9525" cap="flat" cmpd="sng">
            <a:solidFill>
              <a:schemeClr val="accent2">
                <a:lumMod val="75000"/>
              </a:schemeClr>
            </a:solidFill>
            <a:prstDash val="solid"/>
            <a:round/>
            <a:headEnd type="none" w="sm" len="sm"/>
            <a:tailEnd type="none" w="sm" len="sm"/>
          </a:ln>
        </p:spPr>
      </p:pic>
      <p:sp>
        <p:nvSpPr>
          <p:cNvPr id="8" name="TextBox 7">
            <a:extLst>
              <a:ext uri="{FF2B5EF4-FFF2-40B4-BE49-F238E27FC236}">
                <a16:creationId xmlns:a16="http://schemas.microsoft.com/office/drawing/2014/main" id="{02FDEAD3-A393-5368-F587-DE6820F40732}"/>
              </a:ext>
            </a:extLst>
          </p:cNvPr>
          <p:cNvSpPr txBox="1"/>
          <p:nvPr/>
        </p:nvSpPr>
        <p:spPr>
          <a:xfrm>
            <a:off x="4159400" y="3159892"/>
            <a:ext cx="6568850" cy="1384995"/>
          </a:xfrm>
          <a:prstGeom prst="rect">
            <a:avLst/>
          </a:prstGeom>
          <a:noFill/>
        </p:spPr>
        <p:txBody>
          <a:bodyPr wrap="square">
            <a:spAutoFit/>
          </a:bodyPr>
          <a:lstStyle/>
          <a:p>
            <a:r>
              <a:rPr lang="es-ES_tradnl" sz="2800" dirty="0">
                <a:effectLst/>
                <a:latin typeface="Arial" panose="020B0604020202020204" pitchFamily="34" charset="0"/>
                <a:ea typeface="Calibri" panose="020F0502020204030204" pitchFamily="34" charset="0"/>
                <a:cs typeface="Arial" panose="020B0604020202020204" pitchFamily="34" charset="0"/>
              </a:rPr>
              <a:t>“Prevención y respuesta al abuso, negligencia, explotación y violencia que sufren niñas, niños y menores de edad”.</a:t>
            </a:r>
          </a:p>
        </p:txBody>
      </p:sp>
    </p:spTree>
    <p:extLst>
      <p:ext uri="{BB962C8B-B14F-4D97-AF65-F5344CB8AC3E}">
        <p14:creationId xmlns:p14="http://schemas.microsoft.com/office/powerpoint/2010/main" val="2310326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F134A-78EE-4C3E-D1F5-A2C9F353513F}"/>
              </a:ext>
            </a:extLst>
          </p:cNvPr>
          <p:cNvSpPr>
            <a:spLocks noGrp="1"/>
          </p:cNvSpPr>
          <p:nvPr>
            <p:ph type="title"/>
          </p:nvPr>
        </p:nvSpPr>
        <p:spPr>
          <a:xfrm>
            <a:off x="838200" y="83737"/>
            <a:ext cx="10515600" cy="868968"/>
          </a:xfrm>
        </p:spPr>
        <p:txBody>
          <a:bodyPr>
            <a:normAutofit/>
          </a:bodyPr>
          <a:lstStyle/>
          <a:p>
            <a:r>
              <a:rPr lang="es-ES_tradnl" sz="2800"/>
              <a:t>Otros términos del ámbito de la protección de la infancia</a:t>
            </a:r>
          </a:p>
        </p:txBody>
      </p:sp>
      <mc:AlternateContent xmlns:mc="http://schemas.openxmlformats.org/markup-compatibility/2006" xmlns:p14="http://schemas.microsoft.com/office/powerpoint/2010/main">
        <mc:Choice Requires="p14">
          <p:contentPart p14:bwMode="auto" r:id="rId3">
            <p14:nvContentPartPr>
              <p14:cNvPr id="27" name="Ink 26">
                <a:extLst>
                  <a:ext uri="{FF2B5EF4-FFF2-40B4-BE49-F238E27FC236}">
                    <a16:creationId xmlns:a16="http://schemas.microsoft.com/office/drawing/2014/main" id="{C3C6C29A-6B78-208A-F192-F49B5318ABB9}"/>
                  </a:ext>
                </a:extLst>
              </p14:cNvPr>
              <p14:cNvContentPartPr/>
              <p14:nvPr/>
            </p14:nvContentPartPr>
            <p14:xfrm>
              <a:off x="6565179" y="5795309"/>
              <a:ext cx="360" cy="360"/>
            </p14:xfrm>
          </p:contentPart>
        </mc:Choice>
        <mc:Fallback xmlns="" xmlns:a16="http://schemas.microsoft.com/office/drawing/2014/main" xmlns:ask="http://schemas.microsoft.com/office/drawing/2018/sketchyshapes">
          <p:pic>
            <p:nvPicPr>
              <p:cNvPr id="27" name="Ink 26">
                <a:extLst>
                  <a:ext uri="{FF2B5EF4-FFF2-40B4-BE49-F238E27FC236}">
                    <a16:creationId xmlns:a16="http://schemas.microsoft.com/office/drawing/2014/main" id="{C3C6C29A-6B78-208A-F192-F49B5318ABB9}"/>
                  </a:ext>
                </a:extLst>
              </p:cNvPr>
              <p:cNvPicPr/>
              <p:nvPr/>
            </p:nvPicPr>
            <p:blipFill>
              <a:blip r:embed="rId4"/>
              <a:stretch>
                <a:fillRect/>
              </a:stretch>
            </p:blipFill>
            <p:spPr>
              <a:xfrm>
                <a:off x="6556179" y="5786309"/>
                <a:ext cx="18000" cy="18000"/>
              </a:xfrm>
              <a:prstGeom prst="rect">
                <a:avLst/>
              </a:prstGeom>
            </p:spPr>
          </p:pic>
        </mc:Fallback>
      </mc:AlternateContent>
      <p:grpSp>
        <p:nvGrpSpPr>
          <p:cNvPr id="14" name="Group 13">
            <a:extLst>
              <a:ext uri="{FF2B5EF4-FFF2-40B4-BE49-F238E27FC236}">
                <a16:creationId xmlns:a16="http://schemas.microsoft.com/office/drawing/2014/main" id="{8122B72D-D3BA-A586-199E-E13DFFED4B30}"/>
              </a:ext>
            </a:extLst>
          </p:cNvPr>
          <p:cNvGrpSpPr/>
          <p:nvPr/>
        </p:nvGrpSpPr>
        <p:grpSpPr>
          <a:xfrm>
            <a:off x="10343283" y="567954"/>
            <a:ext cx="1587872" cy="1368854"/>
            <a:chOff x="10228983" y="337468"/>
            <a:chExt cx="1587872" cy="1368854"/>
          </a:xfrm>
        </p:grpSpPr>
        <p:sp>
          <p:nvSpPr>
            <p:cNvPr id="15" name="Hexagon 14">
              <a:extLst>
                <a:ext uri="{FF2B5EF4-FFF2-40B4-BE49-F238E27FC236}">
                  <a16:creationId xmlns:a16="http://schemas.microsoft.com/office/drawing/2014/main" id="{9C64FD62-3712-0FB9-AAC7-4FCF6655FFA9}"/>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6" name="Group 15">
              <a:extLst>
                <a:ext uri="{FF2B5EF4-FFF2-40B4-BE49-F238E27FC236}">
                  <a16:creationId xmlns:a16="http://schemas.microsoft.com/office/drawing/2014/main" id="{6500CF6A-144C-6C56-4298-DB0AEBD98046}"/>
                </a:ext>
              </a:extLst>
            </p:cNvPr>
            <p:cNvGrpSpPr/>
            <p:nvPr/>
          </p:nvGrpSpPr>
          <p:grpSpPr>
            <a:xfrm>
              <a:off x="10621771" y="762700"/>
              <a:ext cx="562136" cy="634675"/>
              <a:chOff x="760175" y="830142"/>
              <a:chExt cx="867619" cy="979579"/>
            </a:xfrm>
          </p:grpSpPr>
          <p:sp>
            <p:nvSpPr>
              <p:cNvPr id="21" name="Rectangle 20">
                <a:extLst>
                  <a:ext uri="{FF2B5EF4-FFF2-40B4-BE49-F238E27FC236}">
                    <a16:creationId xmlns:a16="http://schemas.microsoft.com/office/drawing/2014/main" id="{022E03E8-13C1-EFD8-A5B9-03FDD1D9BABD}"/>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a:latin typeface="Arial" panose="020B0604020202020204" pitchFamily="34" charset="0"/>
                    <a:cs typeface="Arial" panose="020B0604020202020204" pitchFamily="34" charset="0"/>
                  </a:rPr>
                  <a:t>6</a:t>
                </a:r>
              </a:p>
            </p:txBody>
          </p:sp>
          <p:sp>
            <p:nvSpPr>
              <p:cNvPr id="22" name="Rectangle 21">
                <a:extLst>
                  <a:ext uri="{FF2B5EF4-FFF2-40B4-BE49-F238E27FC236}">
                    <a16:creationId xmlns:a16="http://schemas.microsoft.com/office/drawing/2014/main" id="{41A9F823-4C27-3413-13CE-EBA0B33B8431}"/>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7" name="Group 16">
              <a:extLst>
                <a:ext uri="{FF2B5EF4-FFF2-40B4-BE49-F238E27FC236}">
                  <a16:creationId xmlns:a16="http://schemas.microsoft.com/office/drawing/2014/main" id="{8FC10CB7-E7A3-2EFA-0539-075A561F9BC0}"/>
                </a:ext>
              </a:extLst>
            </p:cNvPr>
            <p:cNvGrpSpPr/>
            <p:nvPr/>
          </p:nvGrpSpPr>
          <p:grpSpPr>
            <a:xfrm>
              <a:off x="11325415" y="762701"/>
              <a:ext cx="182192" cy="634674"/>
              <a:chOff x="2121762" y="2323619"/>
              <a:chExt cx="200378" cy="825210"/>
            </a:xfrm>
          </p:grpSpPr>
          <p:sp>
            <p:nvSpPr>
              <p:cNvPr id="19" name="Isosceles Triangle 18">
                <a:extLst>
                  <a:ext uri="{FF2B5EF4-FFF2-40B4-BE49-F238E27FC236}">
                    <a16:creationId xmlns:a16="http://schemas.microsoft.com/office/drawing/2014/main" id="{9B3578F3-8CFD-A535-2D2F-23E3DC77EA63}"/>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Rectangle 19">
                <a:extLst>
                  <a:ext uri="{FF2B5EF4-FFF2-40B4-BE49-F238E27FC236}">
                    <a16:creationId xmlns:a16="http://schemas.microsoft.com/office/drawing/2014/main" id="{5CEA094A-7FD1-21C6-F2F9-F2C34D682526}"/>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nvGrpSpPr>
          <p:cNvPr id="23" name="Group 22">
            <a:extLst>
              <a:ext uri="{FF2B5EF4-FFF2-40B4-BE49-F238E27FC236}">
                <a16:creationId xmlns:a16="http://schemas.microsoft.com/office/drawing/2014/main" id="{7805BE1B-E281-5F56-D696-3581AAE55AD0}"/>
              </a:ext>
            </a:extLst>
          </p:cNvPr>
          <p:cNvGrpSpPr/>
          <p:nvPr/>
        </p:nvGrpSpPr>
        <p:grpSpPr>
          <a:xfrm>
            <a:off x="1544904" y="1760220"/>
            <a:ext cx="2307006" cy="3726180"/>
            <a:chOff x="481914" y="1446983"/>
            <a:chExt cx="2307006" cy="4205051"/>
          </a:xfrm>
        </p:grpSpPr>
        <p:sp>
          <p:nvSpPr>
            <p:cNvPr id="7" name="TextBox 6">
              <a:extLst>
                <a:ext uri="{FF2B5EF4-FFF2-40B4-BE49-F238E27FC236}">
                  <a16:creationId xmlns:a16="http://schemas.microsoft.com/office/drawing/2014/main" id="{DEB6FD0B-55A3-DFDF-5EF5-C890B198B61F}"/>
                </a:ext>
              </a:extLst>
            </p:cNvPr>
            <p:cNvSpPr txBox="1"/>
            <p:nvPr/>
          </p:nvSpPr>
          <p:spPr>
            <a:xfrm>
              <a:off x="481914" y="1446983"/>
              <a:ext cx="2307006" cy="856787"/>
            </a:xfrm>
            <a:prstGeom prst="rect">
              <a:avLst/>
            </a:prstGeom>
            <a:noFill/>
            <a:ln>
              <a:solidFill>
                <a:schemeClr val="accent2">
                  <a:lumMod val="75000"/>
                </a:schemeClr>
              </a:solidFill>
            </a:ln>
          </p:spPr>
          <p:txBody>
            <a:bodyPr wrap="square" anchor="ctr" anchorCtr="0">
              <a:noAutofit/>
            </a:bodyPr>
            <a:lstStyle/>
            <a:p>
              <a:pPr algn="ctr"/>
              <a:r>
                <a:rPr lang="es-ES_tradnl" sz="2000">
                  <a:latin typeface="Arial" panose="020B0604020202020204" pitchFamily="34" charset="0"/>
                  <a:ea typeface="Calibri" panose="020F0502020204030204" pitchFamily="34" charset="0"/>
                  <a:cs typeface="Arial" panose="020B0604020202020204" pitchFamily="34" charset="0"/>
                </a:rPr>
                <a:t>Abuso</a:t>
              </a:r>
              <a:endParaRPr lang="es-ES_tradnl" sz="200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D35B39A3-5613-9BC0-7784-5DEFF5FB1886}"/>
                </a:ext>
              </a:extLst>
            </p:cNvPr>
            <p:cNvSpPr txBox="1"/>
            <p:nvPr/>
          </p:nvSpPr>
          <p:spPr>
            <a:xfrm>
              <a:off x="481914" y="2563071"/>
              <a:ext cx="2307006" cy="856787"/>
            </a:xfrm>
            <a:prstGeom prst="rect">
              <a:avLst/>
            </a:prstGeom>
            <a:noFill/>
            <a:ln>
              <a:solidFill>
                <a:schemeClr val="accent2">
                  <a:lumMod val="75000"/>
                </a:schemeClr>
              </a:solidFill>
            </a:ln>
          </p:spPr>
          <p:txBody>
            <a:bodyPr wrap="square" anchor="ctr" anchorCtr="0">
              <a:noAutofit/>
            </a:bodyPr>
            <a:lstStyle/>
            <a:p>
              <a:pPr algn="ctr"/>
              <a:r>
                <a:rPr lang="es-ES_tradnl" sz="2000" dirty="0">
                  <a:latin typeface="Arial" panose="020B0604020202020204" pitchFamily="34" charset="0"/>
                  <a:ea typeface="Calibri" panose="020F0502020204030204" pitchFamily="34" charset="0"/>
                  <a:cs typeface="Arial" panose="020B0604020202020204" pitchFamily="34" charset="0"/>
                </a:rPr>
                <a:t>Negligencia</a:t>
              </a:r>
              <a:endParaRPr lang="es-ES_tradnl"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2C016AC6-CEBE-45B8-41C4-9507D6CA3D3B}"/>
                </a:ext>
              </a:extLst>
            </p:cNvPr>
            <p:cNvSpPr txBox="1"/>
            <p:nvPr/>
          </p:nvSpPr>
          <p:spPr>
            <a:xfrm>
              <a:off x="481914" y="3679159"/>
              <a:ext cx="2307006" cy="856787"/>
            </a:xfrm>
            <a:prstGeom prst="rect">
              <a:avLst/>
            </a:prstGeom>
            <a:noFill/>
            <a:ln>
              <a:solidFill>
                <a:schemeClr val="accent2">
                  <a:lumMod val="75000"/>
                </a:schemeClr>
              </a:solidFill>
            </a:ln>
          </p:spPr>
          <p:txBody>
            <a:bodyPr wrap="square" anchor="ctr" anchorCtr="0">
              <a:noAutofit/>
            </a:bodyPr>
            <a:lstStyle/>
            <a:p>
              <a:pPr algn="ctr"/>
              <a:r>
                <a:rPr lang="es-ES_tradnl" sz="2000">
                  <a:latin typeface="Arial" panose="020B0604020202020204" pitchFamily="34" charset="0"/>
                  <a:ea typeface="Calibri" panose="020F0502020204030204" pitchFamily="34" charset="0"/>
                  <a:cs typeface="Arial" panose="020B0604020202020204" pitchFamily="34" charset="0"/>
                </a:rPr>
                <a:t>Violencia</a:t>
              </a:r>
              <a:endParaRPr lang="es-ES_tradnl" sz="2000">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227E560-755B-3B3D-60B8-0FDB45009AC1}"/>
                </a:ext>
              </a:extLst>
            </p:cNvPr>
            <p:cNvSpPr txBox="1"/>
            <p:nvPr/>
          </p:nvSpPr>
          <p:spPr>
            <a:xfrm>
              <a:off x="481914" y="4795247"/>
              <a:ext cx="2307006" cy="856787"/>
            </a:xfrm>
            <a:prstGeom prst="rect">
              <a:avLst/>
            </a:prstGeom>
            <a:noFill/>
            <a:ln>
              <a:solidFill>
                <a:schemeClr val="accent2">
                  <a:lumMod val="75000"/>
                </a:schemeClr>
              </a:solidFill>
            </a:ln>
          </p:spPr>
          <p:txBody>
            <a:bodyPr wrap="square" anchor="ctr" anchorCtr="0">
              <a:noAutofit/>
            </a:bodyPr>
            <a:lstStyle/>
            <a:p>
              <a:pPr algn="ctr"/>
              <a:r>
                <a:rPr lang="es-ES_tradnl" sz="2000">
                  <a:latin typeface="Arial" panose="020B0604020202020204" pitchFamily="34" charset="0"/>
                  <a:ea typeface="Calibri" panose="020F0502020204030204" pitchFamily="34" charset="0"/>
                  <a:cs typeface="Arial" panose="020B0604020202020204" pitchFamily="34" charset="0"/>
                </a:rPr>
                <a:t>Explotación</a:t>
              </a:r>
              <a:endParaRPr lang="es-ES_tradnl" sz="20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8C49CABA-2F6A-EDA5-7A35-7920BAF11AB9}"/>
              </a:ext>
            </a:extLst>
          </p:cNvPr>
          <p:cNvGrpSpPr/>
          <p:nvPr/>
        </p:nvGrpSpPr>
        <p:grpSpPr>
          <a:xfrm rot="12608312">
            <a:off x="8087383" y="2636335"/>
            <a:ext cx="354810" cy="1235995"/>
            <a:chOff x="11477815" y="915101"/>
            <a:chExt cx="182192" cy="634674"/>
          </a:xfrm>
        </p:grpSpPr>
        <p:sp>
          <p:nvSpPr>
            <p:cNvPr id="11" name="Isosceles Triangle 10">
              <a:extLst>
                <a:ext uri="{FF2B5EF4-FFF2-40B4-BE49-F238E27FC236}">
                  <a16:creationId xmlns:a16="http://schemas.microsoft.com/office/drawing/2014/main" id="{15357ACA-9E42-9E8D-0EAD-FFF8E33FF6E9}"/>
                </a:ext>
              </a:extLst>
            </p:cNvPr>
            <p:cNvSpPr/>
            <p:nvPr/>
          </p:nvSpPr>
          <p:spPr>
            <a:xfrm>
              <a:off x="11477816" y="915101"/>
              <a:ext cx="182191" cy="132855"/>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Rectangle 11">
              <a:extLst>
                <a:ext uri="{FF2B5EF4-FFF2-40B4-BE49-F238E27FC236}">
                  <a16:creationId xmlns:a16="http://schemas.microsoft.com/office/drawing/2014/main" id="{42229AB0-83A0-0F5F-50E0-7482AB620F70}"/>
                </a:ext>
              </a:extLst>
            </p:cNvPr>
            <p:cNvSpPr/>
            <p:nvPr/>
          </p:nvSpPr>
          <p:spPr>
            <a:xfrm>
              <a:off x="11477815" y="1047810"/>
              <a:ext cx="182191" cy="5019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31" name="Oval 30">
            <a:extLst>
              <a:ext uri="{FF2B5EF4-FFF2-40B4-BE49-F238E27FC236}">
                <a16:creationId xmlns:a16="http://schemas.microsoft.com/office/drawing/2014/main" id="{D9BE43E1-B979-8386-69DE-F49AAAB78DCE}"/>
              </a:ext>
            </a:extLst>
          </p:cNvPr>
          <p:cNvSpPr/>
          <p:nvPr/>
        </p:nvSpPr>
        <p:spPr>
          <a:xfrm>
            <a:off x="4114800" y="2009873"/>
            <a:ext cx="276127" cy="276127"/>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Oval 32">
            <a:extLst>
              <a:ext uri="{FF2B5EF4-FFF2-40B4-BE49-F238E27FC236}">
                <a16:creationId xmlns:a16="http://schemas.microsoft.com/office/drawing/2014/main" id="{97794D56-FC22-F2BB-EF68-370C38D1F069}"/>
              </a:ext>
            </a:extLst>
          </p:cNvPr>
          <p:cNvSpPr/>
          <p:nvPr/>
        </p:nvSpPr>
        <p:spPr>
          <a:xfrm>
            <a:off x="4114800" y="2978206"/>
            <a:ext cx="276127" cy="276127"/>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Oval 33">
            <a:extLst>
              <a:ext uri="{FF2B5EF4-FFF2-40B4-BE49-F238E27FC236}">
                <a16:creationId xmlns:a16="http://schemas.microsoft.com/office/drawing/2014/main" id="{46E0651E-9F3D-E3BA-B858-1390FE8C5E66}"/>
              </a:ext>
            </a:extLst>
          </p:cNvPr>
          <p:cNvSpPr/>
          <p:nvPr/>
        </p:nvSpPr>
        <p:spPr>
          <a:xfrm>
            <a:off x="4114800" y="3946539"/>
            <a:ext cx="276127" cy="276127"/>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Oval 34">
            <a:extLst>
              <a:ext uri="{FF2B5EF4-FFF2-40B4-BE49-F238E27FC236}">
                <a16:creationId xmlns:a16="http://schemas.microsoft.com/office/drawing/2014/main" id="{84B3EE57-A289-09D4-D263-3F5D05A311F4}"/>
              </a:ext>
            </a:extLst>
          </p:cNvPr>
          <p:cNvSpPr/>
          <p:nvPr/>
        </p:nvSpPr>
        <p:spPr>
          <a:xfrm>
            <a:off x="4114800" y="4968728"/>
            <a:ext cx="276127" cy="276127"/>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3" name="Freeform: Shape 52">
            <a:extLst>
              <a:ext uri="{FF2B5EF4-FFF2-40B4-BE49-F238E27FC236}">
                <a16:creationId xmlns:a16="http://schemas.microsoft.com/office/drawing/2014/main" id="{FFD8733E-6B36-1180-15F6-39B8FE07B2AE}"/>
              </a:ext>
            </a:extLst>
          </p:cNvPr>
          <p:cNvSpPr/>
          <p:nvPr/>
        </p:nvSpPr>
        <p:spPr>
          <a:xfrm>
            <a:off x="4377689" y="3202656"/>
            <a:ext cx="5577840" cy="2011680"/>
          </a:xfrm>
          <a:custGeom>
            <a:avLst/>
            <a:gdLst>
              <a:gd name="connsiteX0" fmla="*/ 0 w 5577840"/>
              <a:gd name="connsiteY0" fmla="*/ 0 h 2011680"/>
              <a:gd name="connsiteX1" fmla="*/ 2160270 w 5577840"/>
              <a:gd name="connsiteY1" fmla="*/ 1440180 h 2011680"/>
              <a:gd name="connsiteX2" fmla="*/ 4091940 w 5577840"/>
              <a:gd name="connsiteY2" fmla="*/ 1211580 h 2011680"/>
              <a:gd name="connsiteX3" fmla="*/ 5577840 w 5577840"/>
              <a:gd name="connsiteY3" fmla="*/ 2011680 h 2011680"/>
            </a:gdLst>
            <a:ahLst/>
            <a:cxnLst>
              <a:cxn ang="0">
                <a:pos x="connsiteX0" y="connsiteY0"/>
              </a:cxn>
              <a:cxn ang="0">
                <a:pos x="connsiteX1" y="connsiteY1"/>
              </a:cxn>
              <a:cxn ang="0">
                <a:pos x="connsiteX2" y="connsiteY2"/>
              </a:cxn>
              <a:cxn ang="0">
                <a:pos x="connsiteX3" y="connsiteY3"/>
              </a:cxn>
            </a:cxnLst>
            <a:rect l="l" t="t" r="r" b="b"/>
            <a:pathLst>
              <a:path w="5577840" h="2011680" extrusionOk="0">
                <a:moveTo>
                  <a:pt x="0" y="0"/>
                </a:moveTo>
                <a:cubicBezTo>
                  <a:pt x="739783" y="671563"/>
                  <a:pt x="1437145" y="1163677"/>
                  <a:pt x="2160270" y="1440180"/>
                </a:cubicBezTo>
                <a:cubicBezTo>
                  <a:pt x="2812635" y="1686807"/>
                  <a:pt x="3598205" y="1172622"/>
                  <a:pt x="4091940" y="1211580"/>
                </a:cubicBezTo>
                <a:cubicBezTo>
                  <a:pt x="4693126" y="1316951"/>
                  <a:pt x="5028541" y="1728796"/>
                  <a:pt x="5577840" y="2011680"/>
                </a:cubicBezTo>
              </a:path>
            </a:pathLst>
          </a:custGeom>
          <a:noFill/>
          <a:ln w="57150">
            <a:extLst>
              <a:ext uri="{C807C97D-BFC1-408E-A445-0C87EB9F89A2}">
                <ask:lineSketchStyleProps xmlns:ask="http://schemas.microsoft.com/office/drawing/2018/sketchyshapes" sd="1426788992">
                  <a:custGeom>
                    <a:avLst/>
                    <a:gdLst>
                      <a:gd name="connsiteX0" fmla="*/ 0 w 5577840"/>
                      <a:gd name="connsiteY0" fmla="*/ 0 h 2011680"/>
                      <a:gd name="connsiteX1" fmla="*/ 2160270 w 5577840"/>
                      <a:gd name="connsiteY1" fmla="*/ 1440180 h 2011680"/>
                      <a:gd name="connsiteX2" fmla="*/ 4091940 w 5577840"/>
                      <a:gd name="connsiteY2" fmla="*/ 1211580 h 2011680"/>
                      <a:gd name="connsiteX3" fmla="*/ 5577840 w 5577840"/>
                      <a:gd name="connsiteY3" fmla="*/ 2011680 h 2011680"/>
                    </a:gdLst>
                    <a:ahLst/>
                    <a:cxnLst>
                      <a:cxn ang="0">
                        <a:pos x="connsiteX0" y="connsiteY0"/>
                      </a:cxn>
                      <a:cxn ang="0">
                        <a:pos x="connsiteX1" y="connsiteY1"/>
                      </a:cxn>
                      <a:cxn ang="0">
                        <a:pos x="connsiteX2" y="connsiteY2"/>
                      </a:cxn>
                      <a:cxn ang="0">
                        <a:pos x="connsiteX3" y="connsiteY3"/>
                      </a:cxn>
                    </a:cxnLst>
                    <a:rect l="l" t="t" r="r" b="b"/>
                    <a:pathLst>
                      <a:path w="5577840" h="2011680">
                        <a:moveTo>
                          <a:pt x="0" y="0"/>
                        </a:moveTo>
                        <a:cubicBezTo>
                          <a:pt x="739140" y="619125"/>
                          <a:pt x="1478280" y="1238250"/>
                          <a:pt x="2160270" y="1440180"/>
                        </a:cubicBezTo>
                        <a:cubicBezTo>
                          <a:pt x="2842260" y="1642110"/>
                          <a:pt x="3522345" y="1116330"/>
                          <a:pt x="4091940" y="1211580"/>
                        </a:cubicBezTo>
                        <a:cubicBezTo>
                          <a:pt x="4661535" y="1306830"/>
                          <a:pt x="5119687" y="1659255"/>
                          <a:pt x="5577840" y="2011680"/>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5" name="Freeform: Shape 54">
            <a:extLst>
              <a:ext uri="{FF2B5EF4-FFF2-40B4-BE49-F238E27FC236}">
                <a16:creationId xmlns:a16="http://schemas.microsoft.com/office/drawing/2014/main" id="{CEC011C4-E470-386E-ACEB-04995FD0C23F}"/>
              </a:ext>
            </a:extLst>
          </p:cNvPr>
          <p:cNvSpPr/>
          <p:nvPr/>
        </p:nvSpPr>
        <p:spPr>
          <a:xfrm>
            <a:off x="4389119" y="3416656"/>
            <a:ext cx="3589020" cy="1603370"/>
          </a:xfrm>
          <a:custGeom>
            <a:avLst/>
            <a:gdLst>
              <a:gd name="connsiteX0" fmla="*/ 0 w 3589020"/>
              <a:gd name="connsiteY0" fmla="*/ 1603370 h 1603370"/>
              <a:gd name="connsiteX1" fmla="*/ 1588770 w 3589020"/>
              <a:gd name="connsiteY1" fmla="*/ 83180 h 1603370"/>
              <a:gd name="connsiteX2" fmla="*/ 3589020 w 3589020"/>
              <a:gd name="connsiteY2" fmla="*/ 334640 h 1603370"/>
            </a:gdLst>
            <a:ahLst/>
            <a:cxnLst>
              <a:cxn ang="0">
                <a:pos x="connsiteX0" y="connsiteY0"/>
              </a:cxn>
              <a:cxn ang="0">
                <a:pos x="connsiteX1" y="connsiteY1"/>
              </a:cxn>
              <a:cxn ang="0">
                <a:pos x="connsiteX2" y="connsiteY2"/>
              </a:cxn>
            </a:cxnLst>
            <a:rect l="l" t="t" r="r" b="b"/>
            <a:pathLst>
              <a:path w="3589020" h="1603370" extrusionOk="0">
                <a:moveTo>
                  <a:pt x="0" y="1603370"/>
                </a:moveTo>
                <a:cubicBezTo>
                  <a:pt x="502323" y="1072559"/>
                  <a:pt x="1079807" y="318288"/>
                  <a:pt x="1588770" y="83180"/>
                </a:cubicBezTo>
                <a:cubicBezTo>
                  <a:pt x="2159962" y="-65571"/>
                  <a:pt x="2877028" y="-36029"/>
                  <a:pt x="3589020" y="334640"/>
                </a:cubicBezTo>
              </a:path>
            </a:pathLst>
          </a:custGeom>
          <a:noFill/>
          <a:ln w="57150">
            <a:extLst>
              <a:ext uri="{C807C97D-BFC1-408E-A445-0C87EB9F89A2}">
                <ask:lineSketchStyleProps xmlns:ask="http://schemas.microsoft.com/office/drawing/2018/sketchyshapes" sd="3344532194">
                  <a:custGeom>
                    <a:avLst/>
                    <a:gdLst>
                      <a:gd name="connsiteX0" fmla="*/ 0 w 3589020"/>
                      <a:gd name="connsiteY0" fmla="*/ 1603370 h 1603370"/>
                      <a:gd name="connsiteX1" fmla="*/ 1588770 w 3589020"/>
                      <a:gd name="connsiteY1" fmla="*/ 83180 h 1603370"/>
                      <a:gd name="connsiteX2" fmla="*/ 3589020 w 3589020"/>
                      <a:gd name="connsiteY2" fmla="*/ 334640 h 1603370"/>
                    </a:gdLst>
                    <a:ahLst/>
                    <a:cxnLst>
                      <a:cxn ang="0">
                        <a:pos x="connsiteX0" y="connsiteY0"/>
                      </a:cxn>
                      <a:cxn ang="0">
                        <a:pos x="connsiteX1" y="connsiteY1"/>
                      </a:cxn>
                      <a:cxn ang="0">
                        <a:pos x="connsiteX2" y="connsiteY2"/>
                      </a:cxn>
                    </a:cxnLst>
                    <a:rect l="l" t="t" r="r" b="b"/>
                    <a:pathLst>
                      <a:path w="3589020" h="1603370">
                        <a:moveTo>
                          <a:pt x="0" y="1603370"/>
                        </a:moveTo>
                        <a:cubicBezTo>
                          <a:pt x="495300" y="949002"/>
                          <a:pt x="990600" y="294635"/>
                          <a:pt x="1588770" y="83180"/>
                        </a:cubicBezTo>
                        <a:cubicBezTo>
                          <a:pt x="2186940" y="-128275"/>
                          <a:pt x="2887980" y="103182"/>
                          <a:pt x="3589020" y="334640"/>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71558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45E20069-62FA-B9BF-E1AB-3F2A3F04275B}"/>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a:solidFill>
                  <a:schemeClr val="bg1">
                    <a:lumMod val="75000"/>
                  </a:schemeClr>
                </a:solidFill>
                <a:latin typeface="Garamond"/>
              </a:rPr>
              <a:t>Diapositiva adicional para la/el facilitador/a</a:t>
            </a:r>
            <a:endParaRPr lang="es-ES_tradnl" sz="5400" b="1">
              <a:solidFill>
                <a:schemeClr val="bg1">
                  <a:lumMod val="75000"/>
                </a:schemeClr>
              </a:solidFill>
            </a:endParaRPr>
          </a:p>
        </p:txBody>
      </p:sp>
    </p:spTree>
    <p:extLst>
      <p:ext uri="{BB962C8B-B14F-4D97-AF65-F5344CB8AC3E}">
        <p14:creationId xmlns:p14="http://schemas.microsoft.com/office/powerpoint/2010/main" val="2198716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7A01DC0-0235-2602-1D4C-8E91A012EBBE}"/>
              </a:ext>
            </a:extLst>
          </p:cNvPr>
          <p:cNvSpPr txBox="1"/>
          <p:nvPr/>
        </p:nvSpPr>
        <p:spPr>
          <a:xfrm>
            <a:off x="10406283" y="2428115"/>
            <a:ext cx="1405797" cy="9325630"/>
          </a:xfrm>
          <a:prstGeom prst="rect">
            <a:avLst/>
          </a:prstGeom>
          <a:noFill/>
        </p:spPr>
        <p:txBody>
          <a:bodyPr wrap="square">
            <a:spAutoFit/>
          </a:bodyPr>
          <a:lstStyle/>
          <a:p>
            <a:pPr algn="ctr"/>
            <a:r>
              <a:rPr lang="es-ES_tradnl" sz="30000" b="1">
                <a:solidFill>
                  <a:schemeClr val="accent2">
                    <a:lumMod val="20000"/>
                    <a:lumOff val="80000"/>
                  </a:schemeClr>
                </a:solidFill>
                <a:latin typeface="Britannic Bold" panose="020B0903060703020204" pitchFamily="34" charset="0"/>
              </a:rPr>
              <a:t>¡!</a:t>
            </a:r>
            <a:endParaRPr lang="es-ES_tradnl" sz="30000">
              <a:solidFill>
                <a:schemeClr val="accent2">
                  <a:lumMod val="20000"/>
                  <a:lumOff val="80000"/>
                </a:schemeClr>
              </a:solidFill>
            </a:endParaRPr>
          </a:p>
        </p:txBody>
      </p:sp>
      <p:sp>
        <p:nvSpPr>
          <p:cNvPr id="2" name="Title 1">
            <a:extLst>
              <a:ext uri="{FF2B5EF4-FFF2-40B4-BE49-F238E27FC236}">
                <a16:creationId xmlns:a16="http://schemas.microsoft.com/office/drawing/2014/main" id="{278F03D6-C12E-F2E3-3A63-3E8936B48CB0}"/>
              </a:ext>
            </a:extLst>
          </p:cNvPr>
          <p:cNvSpPr>
            <a:spLocks noGrp="1"/>
          </p:cNvSpPr>
          <p:nvPr>
            <p:ph type="title"/>
          </p:nvPr>
        </p:nvSpPr>
        <p:spPr/>
        <p:txBody>
          <a:bodyPr/>
          <a:lstStyle/>
          <a:p>
            <a:r>
              <a:rPr lang="es-ES_tradnl">
                <a:highlight>
                  <a:srgbClr val="FFFF00"/>
                </a:highlight>
              </a:rPr>
              <a:t>Protección de la infancia</a:t>
            </a:r>
          </a:p>
        </p:txBody>
      </p:sp>
      <p:sp>
        <p:nvSpPr>
          <p:cNvPr id="5" name="TextBox 4">
            <a:extLst>
              <a:ext uri="{FF2B5EF4-FFF2-40B4-BE49-F238E27FC236}">
                <a16:creationId xmlns:a16="http://schemas.microsoft.com/office/drawing/2014/main" id="{71322922-E832-6D1B-55CD-CE09FE74BB6F}"/>
              </a:ext>
            </a:extLst>
          </p:cNvPr>
          <p:cNvSpPr txBox="1"/>
          <p:nvPr/>
        </p:nvSpPr>
        <p:spPr>
          <a:xfrm>
            <a:off x="4290759" y="5503044"/>
            <a:ext cx="7194399" cy="523220"/>
          </a:xfrm>
          <a:prstGeom prst="rect">
            <a:avLst/>
          </a:prstGeom>
          <a:noFill/>
        </p:spPr>
        <p:txBody>
          <a:bodyPr wrap="square">
            <a:spAutoFit/>
          </a:bodyPr>
          <a:lstStyle/>
          <a:p>
            <a:r>
              <a:rPr lang="es-ES_tradnl"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Fuente: Alianza para la protección de la infancia en la acción humanitaria. (2019). Normas mínimas para la protección de la infancia en la acción humanitaria.</a:t>
            </a:r>
          </a:p>
        </p:txBody>
      </p:sp>
      <p:sp>
        <p:nvSpPr>
          <p:cNvPr id="6" name="Rectangle: Rounded Corners 5">
            <a:extLst>
              <a:ext uri="{FF2B5EF4-FFF2-40B4-BE49-F238E27FC236}">
                <a16:creationId xmlns:a16="http://schemas.microsoft.com/office/drawing/2014/main" id="{675B4169-2622-3FE8-08A2-4065DAAA020A}"/>
              </a:ext>
            </a:extLst>
          </p:cNvPr>
          <p:cNvSpPr/>
          <p:nvPr/>
        </p:nvSpPr>
        <p:spPr>
          <a:xfrm>
            <a:off x="3492036" y="1902253"/>
            <a:ext cx="4145280" cy="42097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s-ES_tradnl" b="1" dirty="0">
                <a:solidFill>
                  <a:schemeClr val="tx1"/>
                </a:solidFill>
                <a:latin typeface="Arial" panose="020B0604020202020204" pitchFamily="34" charset="0"/>
                <a:cs typeface="Arial" panose="020B0604020202020204" pitchFamily="34" charset="0"/>
              </a:rPr>
              <a:t>ABUSO</a:t>
            </a:r>
          </a:p>
        </p:txBody>
      </p:sp>
      <p:sp>
        <p:nvSpPr>
          <p:cNvPr id="9" name="TextBox 8">
            <a:extLst>
              <a:ext uri="{FF2B5EF4-FFF2-40B4-BE49-F238E27FC236}">
                <a16:creationId xmlns:a16="http://schemas.microsoft.com/office/drawing/2014/main" id="{2E565CCF-BB75-F2B9-95FD-59E2862C6311}"/>
              </a:ext>
            </a:extLst>
          </p:cNvPr>
          <p:cNvSpPr txBox="1"/>
          <p:nvPr/>
        </p:nvSpPr>
        <p:spPr>
          <a:xfrm>
            <a:off x="4159400" y="2751281"/>
            <a:ext cx="3232000" cy="2585323"/>
          </a:xfrm>
          <a:prstGeom prst="rect">
            <a:avLst/>
          </a:prstGeom>
          <a:noFill/>
        </p:spPr>
        <p:txBody>
          <a:bodyPr wrap="square">
            <a:spAutoFit/>
          </a:bodyPr>
          <a:lstStyle/>
          <a:p>
            <a:r>
              <a:rPr lang="es-ES_tradnl">
                <a:latin typeface="Arial" panose="020B0604020202020204" pitchFamily="34" charset="0"/>
                <a:cs typeface="Arial" panose="020B0604020202020204" pitchFamily="34" charset="0"/>
              </a:rPr>
              <a:t>“Todo acto deliberado con efectos negativos reales o potenciales sobre la seguridad, el bienestar, la dignidad y el desarrollo de un/a menor, y que se comete en el marco de una relación de responsabilidad, confianza o poder”.</a:t>
            </a:r>
          </a:p>
        </p:txBody>
      </p:sp>
      <p:sp>
        <p:nvSpPr>
          <p:cNvPr id="10" name="Rectangle: Rounded Corners 9">
            <a:extLst>
              <a:ext uri="{FF2B5EF4-FFF2-40B4-BE49-F238E27FC236}">
                <a16:creationId xmlns:a16="http://schemas.microsoft.com/office/drawing/2014/main" id="{96A6509F-25CB-4CCA-919D-DC68BF6AC0C5}"/>
              </a:ext>
            </a:extLst>
          </p:cNvPr>
          <p:cNvSpPr/>
          <p:nvPr/>
        </p:nvSpPr>
        <p:spPr>
          <a:xfrm>
            <a:off x="7208520" y="1902253"/>
            <a:ext cx="4145280" cy="42097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s-ES_tradnl" b="1">
                <a:solidFill>
                  <a:schemeClr val="tx1"/>
                </a:solidFill>
                <a:latin typeface="Arial" panose="020B0604020202020204" pitchFamily="34" charset="0"/>
                <a:cs typeface="Arial" panose="020B0604020202020204" pitchFamily="34" charset="0"/>
              </a:rPr>
              <a:t>VIOLENCIA</a:t>
            </a:r>
          </a:p>
        </p:txBody>
      </p:sp>
      <p:sp>
        <p:nvSpPr>
          <p:cNvPr id="11" name="TextBox 10">
            <a:extLst>
              <a:ext uri="{FF2B5EF4-FFF2-40B4-BE49-F238E27FC236}">
                <a16:creationId xmlns:a16="http://schemas.microsoft.com/office/drawing/2014/main" id="{9B49CE29-E23B-2063-B69C-765F6DF8894F}"/>
              </a:ext>
            </a:extLst>
          </p:cNvPr>
          <p:cNvSpPr txBox="1"/>
          <p:nvPr/>
        </p:nvSpPr>
        <p:spPr>
          <a:xfrm>
            <a:off x="7849682" y="2751281"/>
            <a:ext cx="3232000" cy="2031325"/>
          </a:xfrm>
          <a:prstGeom prst="rect">
            <a:avLst/>
          </a:prstGeom>
          <a:noFill/>
        </p:spPr>
        <p:txBody>
          <a:bodyPr wrap="square">
            <a:spAutoFit/>
          </a:bodyPr>
          <a:lstStyle/>
          <a:p>
            <a:pPr algn="l"/>
            <a:r>
              <a:rPr lang="es-ES_tradnl" dirty="0">
                <a:latin typeface="Arial" panose="020B0604020202020204" pitchFamily="34" charset="0"/>
                <a:cs typeface="Arial" panose="020B0604020202020204" pitchFamily="34" charset="0"/>
              </a:rPr>
              <a:t>Todo acto que implique el uso intencionado del poder o la fuerza (verbal o física) contra un/a menor, que cause daño o pueda afectar su seguridad, bienestar, dignidad y desarrollo.</a:t>
            </a:r>
          </a:p>
        </p:txBody>
      </p:sp>
      <p:pic>
        <p:nvPicPr>
          <p:cNvPr id="7" name="Google Shape;98;p8">
            <a:extLst>
              <a:ext uri="{FF2B5EF4-FFF2-40B4-BE49-F238E27FC236}">
                <a16:creationId xmlns:a16="http://schemas.microsoft.com/office/drawing/2014/main" id="{2D8981A6-754C-645D-4C8E-8A8BEAA0762C}"/>
              </a:ext>
            </a:extLst>
          </p:cNvPr>
          <p:cNvPicPr preferRelativeResize="0"/>
          <p:nvPr/>
        </p:nvPicPr>
        <p:blipFill rotWithShape="1">
          <a:blip r:embed="rId3">
            <a:alphaModFix/>
          </a:blip>
          <a:srcRect/>
          <a:stretch/>
        </p:blipFill>
        <p:spPr>
          <a:xfrm>
            <a:off x="655320" y="1493456"/>
            <a:ext cx="2998020" cy="4136432"/>
          </a:xfrm>
          <a:prstGeom prst="rect">
            <a:avLst/>
          </a:prstGeom>
          <a:noFill/>
          <a:ln w="9525" cap="flat" cmpd="sng">
            <a:solidFill>
              <a:schemeClr val="accent2">
                <a:lumMod val="75000"/>
              </a:schemeClr>
            </a:solidFill>
            <a:prstDash val="solid"/>
            <a:round/>
            <a:headEnd type="none" w="sm" len="sm"/>
            <a:tailEnd type="none" w="sm" len="sm"/>
          </a:ln>
        </p:spPr>
      </p:pic>
    </p:spTree>
    <p:extLst>
      <p:ext uri="{BB962C8B-B14F-4D97-AF65-F5344CB8AC3E}">
        <p14:creationId xmlns:p14="http://schemas.microsoft.com/office/powerpoint/2010/main" val="2393575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r>
              <a:rPr lang="es-ES_tradnl" sz="3000">
                <a:latin typeface="Arial"/>
                <a:cs typeface="Arial"/>
              </a:rPr>
              <a:t>Tipos comunes de violencia y maltrato</a:t>
            </a:r>
            <a:endParaRPr lang="es-ES_tradnl"/>
          </a:p>
        </p:txBody>
      </p:sp>
      <p:sp>
        <p:nvSpPr>
          <p:cNvPr id="8" name="TextBox 7">
            <a:extLst>
              <a:ext uri="{FF2B5EF4-FFF2-40B4-BE49-F238E27FC236}">
                <a16:creationId xmlns:a16="http://schemas.microsoft.com/office/drawing/2014/main" id="{C9E5A157-40FA-4DFB-A399-CF88505DCFA4}"/>
              </a:ext>
            </a:extLst>
          </p:cNvPr>
          <p:cNvSpPr txBox="1"/>
          <p:nvPr/>
        </p:nvSpPr>
        <p:spPr>
          <a:xfrm>
            <a:off x="1575753" y="4463407"/>
            <a:ext cx="2462265" cy="769441"/>
          </a:xfrm>
          <a:prstGeom prst="rect">
            <a:avLst/>
          </a:prstGeom>
          <a:noFill/>
        </p:spPr>
        <p:txBody>
          <a:bodyPr wrap="square" lIns="91440" tIns="45720" rIns="91440" bIns="45720" anchor="t">
            <a:spAutoFit/>
          </a:bodyPr>
          <a:lstStyle/>
          <a:p>
            <a:pPr algn="ctr"/>
            <a:r>
              <a:rPr lang="es-ES_tradnl" sz="2200">
                <a:effectLst/>
                <a:latin typeface="Arial" panose="020B0604020202020204" pitchFamily="34" charset="0"/>
                <a:ea typeface="Calibri" panose="020F0502020204030204" pitchFamily="34" charset="0"/>
                <a:cs typeface="Arial" panose="020B0604020202020204" pitchFamily="34" charset="0"/>
              </a:rPr>
              <a:t>Maltrato o violencia física</a:t>
            </a:r>
          </a:p>
        </p:txBody>
      </p:sp>
      <p:sp>
        <p:nvSpPr>
          <p:cNvPr id="13" name="TextBox 12">
            <a:extLst>
              <a:ext uri="{FF2B5EF4-FFF2-40B4-BE49-F238E27FC236}">
                <a16:creationId xmlns:a16="http://schemas.microsoft.com/office/drawing/2014/main" id="{A17C0DF9-A168-4601-9A3D-D3B2FD87391D}"/>
              </a:ext>
            </a:extLst>
          </p:cNvPr>
          <p:cNvSpPr txBox="1"/>
          <p:nvPr/>
        </p:nvSpPr>
        <p:spPr>
          <a:xfrm>
            <a:off x="4854809" y="4463407"/>
            <a:ext cx="2262145" cy="769441"/>
          </a:xfrm>
          <a:prstGeom prst="rect">
            <a:avLst/>
          </a:prstGeom>
          <a:noFill/>
        </p:spPr>
        <p:txBody>
          <a:bodyPr wrap="square" lIns="91440" tIns="45720" rIns="91440" bIns="45720" anchor="t">
            <a:spAutoFit/>
          </a:bodyPr>
          <a:lstStyle/>
          <a:p>
            <a:pPr algn="ctr"/>
            <a:r>
              <a:rPr lang="es-ES_tradnl" sz="2200" dirty="0">
                <a:effectLst/>
                <a:latin typeface="Arial" panose="020B0604020202020204" pitchFamily="34" charset="0"/>
                <a:ea typeface="Calibri" panose="020F0502020204030204" pitchFamily="34" charset="0"/>
                <a:cs typeface="Arial" panose="020B0604020202020204" pitchFamily="34" charset="0"/>
              </a:rPr>
              <a:t>Abuso o </a:t>
            </a:r>
            <a:r>
              <a:rPr lang="es-ES_tradnl" sz="2200" dirty="0">
                <a:latin typeface="Arial" panose="020B0604020202020204" pitchFamily="34" charset="0"/>
                <a:ea typeface="Calibri" panose="020F0502020204030204" pitchFamily="34" charset="0"/>
                <a:cs typeface="Arial" panose="020B0604020202020204" pitchFamily="34" charset="0"/>
              </a:rPr>
              <a:t>violencia </a:t>
            </a:r>
            <a:r>
              <a:rPr lang="es-ES_tradnl" sz="2200" dirty="0">
                <a:effectLst/>
                <a:latin typeface="Arial" panose="020B0604020202020204" pitchFamily="34" charset="0"/>
                <a:ea typeface="Calibri" panose="020F0502020204030204" pitchFamily="34" charset="0"/>
                <a:cs typeface="Arial" panose="020B0604020202020204" pitchFamily="34" charset="0"/>
              </a:rPr>
              <a:t>sexual </a:t>
            </a:r>
          </a:p>
        </p:txBody>
      </p:sp>
      <p:sp>
        <p:nvSpPr>
          <p:cNvPr id="14" name="TextBox 13">
            <a:extLst>
              <a:ext uri="{FF2B5EF4-FFF2-40B4-BE49-F238E27FC236}">
                <a16:creationId xmlns:a16="http://schemas.microsoft.com/office/drawing/2014/main" id="{AA76F70D-D088-4EE5-9303-E4143709C314}"/>
              </a:ext>
            </a:extLst>
          </p:cNvPr>
          <p:cNvSpPr txBox="1"/>
          <p:nvPr/>
        </p:nvSpPr>
        <p:spPr>
          <a:xfrm>
            <a:off x="7936542" y="4459489"/>
            <a:ext cx="2462265" cy="1107996"/>
          </a:xfrm>
          <a:prstGeom prst="rect">
            <a:avLst/>
          </a:prstGeom>
          <a:noFill/>
        </p:spPr>
        <p:txBody>
          <a:bodyPr wrap="square" lIns="91440" tIns="45720" rIns="91440" bIns="45720" anchor="t">
            <a:spAutoFit/>
          </a:bodyPr>
          <a:lstStyle/>
          <a:p>
            <a:pPr algn="ctr"/>
            <a:r>
              <a:rPr lang="es-ES_tradnl" sz="2200">
                <a:effectLst/>
                <a:latin typeface="Arial" panose="020B0604020202020204" pitchFamily="34" charset="0"/>
                <a:ea typeface="Calibri" panose="020F0502020204030204" pitchFamily="34" charset="0"/>
                <a:cs typeface="Arial" panose="020B0604020202020204" pitchFamily="34" charset="0"/>
              </a:rPr>
              <a:t>Maltrato o violencia  emocional</a:t>
            </a:r>
          </a:p>
        </p:txBody>
      </p:sp>
      <p:sp>
        <p:nvSpPr>
          <p:cNvPr id="23" name="Freeform: Shape 22">
            <a:extLst>
              <a:ext uri="{FF2B5EF4-FFF2-40B4-BE49-F238E27FC236}">
                <a16:creationId xmlns:a16="http://schemas.microsoft.com/office/drawing/2014/main" id="{7F37710C-F69E-46CC-9D8F-B6BD44B929CE}"/>
              </a:ext>
            </a:extLst>
          </p:cNvPr>
          <p:cNvSpPr/>
          <p:nvPr/>
        </p:nvSpPr>
        <p:spPr>
          <a:xfrm>
            <a:off x="2235171" y="2310871"/>
            <a:ext cx="985520" cy="1778000"/>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Freeform: Shape 23">
            <a:extLst>
              <a:ext uri="{FF2B5EF4-FFF2-40B4-BE49-F238E27FC236}">
                <a16:creationId xmlns:a16="http://schemas.microsoft.com/office/drawing/2014/main" id="{43D509E4-64B1-4374-AD26-82E888248869}"/>
              </a:ext>
            </a:extLst>
          </p:cNvPr>
          <p:cNvSpPr/>
          <p:nvPr/>
        </p:nvSpPr>
        <p:spPr>
          <a:xfrm>
            <a:off x="5320594" y="2310871"/>
            <a:ext cx="985520" cy="1778000"/>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Freeform: Shape 24">
            <a:extLst>
              <a:ext uri="{FF2B5EF4-FFF2-40B4-BE49-F238E27FC236}">
                <a16:creationId xmlns:a16="http://schemas.microsoft.com/office/drawing/2014/main" id="{1F359C63-4C9D-4E9F-AF7F-0D70FE56B7AB}"/>
              </a:ext>
            </a:extLst>
          </p:cNvPr>
          <p:cNvSpPr/>
          <p:nvPr/>
        </p:nvSpPr>
        <p:spPr>
          <a:xfrm>
            <a:off x="8603773" y="2310871"/>
            <a:ext cx="985520" cy="1778000"/>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3" name="Group 2">
            <a:extLst>
              <a:ext uri="{FF2B5EF4-FFF2-40B4-BE49-F238E27FC236}">
                <a16:creationId xmlns:a16="http://schemas.microsoft.com/office/drawing/2014/main" id="{5B5CEF83-6025-30AD-0D66-391AF3C66938}"/>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23020056-00DB-5933-54F2-8213C8054861}"/>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5" name="Group 4">
              <a:extLst>
                <a:ext uri="{FF2B5EF4-FFF2-40B4-BE49-F238E27FC236}">
                  <a16:creationId xmlns:a16="http://schemas.microsoft.com/office/drawing/2014/main" id="{B34E068E-E168-4A13-706C-D89EF2A768B1}"/>
                </a:ext>
              </a:extLst>
            </p:cNvPr>
            <p:cNvGrpSpPr/>
            <p:nvPr/>
          </p:nvGrpSpPr>
          <p:grpSpPr>
            <a:xfrm>
              <a:off x="10621771" y="762700"/>
              <a:ext cx="562136" cy="634675"/>
              <a:chOff x="760175" y="830142"/>
              <a:chExt cx="867619" cy="979579"/>
            </a:xfrm>
          </p:grpSpPr>
          <p:sp>
            <p:nvSpPr>
              <p:cNvPr id="10" name="Rectangle 9">
                <a:extLst>
                  <a:ext uri="{FF2B5EF4-FFF2-40B4-BE49-F238E27FC236}">
                    <a16:creationId xmlns:a16="http://schemas.microsoft.com/office/drawing/2014/main" id="{FB6E1247-4F6E-DE54-A702-CF475A45E1F4}"/>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a:latin typeface="Arial" panose="020B0604020202020204" pitchFamily="34" charset="0"/>
                    <a:cs typeface="Arial" panose="020B0604020202020204" pitchFamily="34" charset="0"/>
                  </a:rPr>
                  <a:t>7</a:t>
                </a:r>
              </a:p>
            </p:txBody>
          </p:sp>
          <p:sp>
            <p:nvSpPr>
              <p:cNvPr id="11" name="Rectangle 10">
                <a:extLst>
                  <a:ext uri="{FF2B5EF4-FFF2-40B4-BE49-F238E27FC236}">
                    <a16:creationId xmlns:a16="http://schemas.microsoft.com/office/drawing/2014/main" id="{E304A928-B96F-5C28-D7AF-B9BA10D9A198}"/>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6" name="Group 5">
              <a:extLst>
                <a:ext uri="{FF2B5EF4-FFF2-40B4-BE49-F238E27FC236}">
                  <a16:creationId xmlns:a16="http://schemas.microsoft.com/office/drawing/2014/main" id="{8EDCA25E-DDCA-6C93-D954-B0ABE252D2BA}"/>
                </a:ext>
              </a:extLst>
            </p:cNvPr>
            <p:cNvGrpSpPr/>
            <p:nvPr/>
          </p:nvGrpSpPr>
          <p:grpSpPr>
            <a:xfrm>
              <a:off x="11325415" y="762701"/>
              <a:ext cx="182192" cy="634674"/>
              <a:chOff x="2121762" y="2323619"/>
              <a:chExt cx="200378" cy="825210"/>
            </a:xfrm>
          </p:grpSpPr>
          <p:sp>
            <p:nvSpPr>
              <p:cNvPr id="7" name="Isosceles Triangle 6">
                <a:extLst>
                  <a:ext uri="{FF2B5EF4-FFF2-40B4-BE49-F238E27FC236}">
                    <a16:creationId xmlns:a16="http://schemas.microsoft.com/office/drawing/2014/main" id="{66DDC90A-2457-C6A6-0639-5CC2AB3FC7D6}"/>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Rectangle 8">
                <a:extLst>
                  <a:ext uri="{FF2B5EF4-FFF2-40B4-BE49-F238E27FC236}">
                    <a16:creationId xmlns:a16="http://schemas.microsoft.com/office/drawing/2014/main" id="{4F223463-15B1-B85E-2A55-407E7E110E8F}"/>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Tree>
    <p:extLst>
      <p:ext uri="{BB962C8B-B14F-4D97-AF65-F5344CB8AC3E}">
        <p14:creationId xmlns:p14="http://schemas.microsoft.com/office/powerpoint/2010/main" val="1916270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r>
              <a:rPr lang="es-ES_tradnl" dirty="0"/>
              <a:t>Tipos de violencia y malos tratos</a:t>
            </a:r>
          </a:p>
        </p:txBody>
      </p:sp>
      <p:sp>
        <p:nvSpPr>
          <p:cNvPr id="8" name="Freeform: Shape 7">
            <a:extLst>
              <a:ext uri="{FF2B5EF4-FFF2-40B4-BE49-F238E27FC236}">
                <a16:creationId xmlns:a16="http://schemas.microsoft.com/office/drawing/2014/main" id="{6FAE8996-3E73-399C-C788-8E93B27CD33D}"/>
              </a:ext>
            </a:extLst>
          </p:cNvPr>
          <p:cNvSpPr/>
          <p:nvPr/>
        </p:nvSpPr>
        <p:spPr>
          <a:xfrm>
            <a:off x="838200" y="2014442"/>
            <a:ext cx="873889" cy="1576603"/>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Freeform: Shape 8">
            <a:extLst>
              <a:ext uri="{FF2B5EF4-FFF2-40B4-BE49-F238E27FC236}">
                <a16:creationId xmlns:a16="http://schemas.microsoft.com/office/drawing/2014/main" id="{F93D4670-8B28-FE75-F848-5EE4EF7AB844}"/>
              </a:ext>
            </a:extLst>
          </p:cNvPr>
          <p:cNvSpPr/>
          <p:nvPr/>
        </p:nvSpPr>
        <p:spPr>
          <a:xfrm>
            <a:off x="4374748" y="2014442"/>
            <a:ext cx="873889" cy="1576603"/>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Freeform: Shape 9">
            <a:extLst>
              <a:ext uri="{FF2B5EF4-FFF2-40B4-BE49-F238E27FC236}">
                <a16:creationId xmlns:a16="http://schemas.microsoft.com/office/drawing/2014/main" id="{2FC774D1-C51B-782D-F869-01CAA653DE6E}"/>
              </a:ext>
            </a:extLst>
          </p:cNvPr>
          <p:cNvSpPr/>
          <p:nvPr/>
        </p:nvSpPr>
        <p:spPr>
          <a:xfrm>
            <a:off x="7911296" y="2014442"/>
            <a:ext cx="873889" cy="1576603"/>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TextBox 4">
            <a:extLst>
              <a:ext uri="{FF2B5EF4-FFF2-40B4-BE49-F238E27FC236}">
                <a16:creationId xmlns:a16="http://schemas.microsoft.com/office/drawing/2014/main" id="{81D7A7F3-8E82-2B14-9990-E11839D5CF15}"/>
              </a:ext>
            </a:extLst>
          </p:cNvPr>
          <p:cNvSpPr txBox="1"/>
          <p:nvPr/>
        </p:nvSpPr>
        <p:spPr>
          <a:xfrm>
            <a:off x="1009891" y="2455386"/>
            <a:ext cx="3099122" cy="2585323"/>
          </a:xfrm>
          <a:prstGeom prst="rect">
            <a:avLst/>
          </a:prstGeom>
          <a:noFill/>
        </p:spPr>
        <p:txBody>
          <a:bodyPr wrap="square">
            <a:spAutoFit/>
          </a:bodyPr>
          <a:lstStyle/>
          <a:p>
            <a:r>
              <a:rPr lang="es-ES_tradnl" sz="1800" b="1" dirty="0">
                <a:latin typeface="Arial" panose="020B0604020202020204" pitchFamily="34" charset="0"/>
                <a:cs typeface="Arial" panose="020B0604020202020204" pitchFamily="34" charset="0"/>
              </a:rPr>
              <a:t>MALTRATO/VIOLENCIA FÍSICA</a:t>
            </a:r>
          </a:p>
          <a:p>
            <a:endParaRPr lang="es-ES_tradnl" sz="1800" b="1" dirty="0">
              <a:latin typeface="Arial" panose="020B0604020202020204" pitchFamily="34" charset="0"/>
              <a:cs typeface="Arial" panose="020B0604020202020204" pitchFamily="34" charset="0"/>
            </a:endParaRPr>
          </a:p>
          <a:p>
            <a:r>
              <a:rPr lang="es-ES_tradnl" dirty="0" err="1">
                <a:latin typeface="Arial" panose="020B0604020202020204" pitchFamily="34" charset="0"/>
                <a:cs typeface="Arial" panose="020B0604020202020204" pitchFamily="34" charset="0"/>
              </a:rPr>
              <a:t>Us</a:t>
            </a:r>
            <a:r>
              <a:rPr lang="es-ES_tradnl" noProof="0" dirty="0">
                <a:latin typeface="Arial" panose="020B0604020202020204" pitchFamily="34" charset="0"/>
                <a:cs typeface="Arial" panose="020B0604020202020204" pitchFamily="34" charset="0"/>
              </a:rPr>
              <a:t>o de la fuerza física y la violencia para causar lesiones o sufrimiento físico (real o probable), p. ej., golpes, sacudidas, quemaduras, tortura física.</a:t>
            </a:r>
            <a:endParaRPr lang="es-ES_tradnl" sz="1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2775EBF-BFAD-8411-31F4-73A54AC5D7B8}"/>
              </a:ext>
            </a:extLst>
          </p:cNvPr>
          <p:cNvSpPr txBox="1"/>
          <p:nvPr/>
        </p:nvSpPr>
        <p:spPr>
          <a:xfrm>
            <a:off x="4546439" y="2455386"/>
            <a:ext cx="3099122" cy="3693319"/>
          </a:xfrm>
          <a:prstGeom prst="rect">
            <a:avLst/>
          </a:prstGeom>
          <a:noFill/>
        </p:spPr>
        <p:txBody>
          <a:bodyPr wrap="square">
            <a:spAutoFit/>
          </a:bodyPr>
          <a:lstStyle/>
          <a:p>
            <a:r>
              <a:rPr lang="es-ES_tradnl" sz="1800" b="1" dirty="0">
                <a:latin typeface="Arial" panose="020B0604020202020204" pitchFamily="34" charset="0"/>
                <a:cs typeface="Arial" panose="020B0604020202020204" pitchFamily="34" charset="0"/>
              </a:rPr>
              <a:t>ABUSO/VIOLENCIA SEXUAL</a:t>
            </a:r>
          </a:p>
          <a:p>
            <a:endParaRPr lang="es-ES_tradnl" sz="1800" b="1" dirty="0">
              <a:latin typeface="Arial" panose="020B0604020202020204" pitchFamily="34" charset="0"/>
              <a:cs typeface="Arial" panose="020B0604020202020204" pitchFamily="34" charset="0"/>
            </a:endParaRPr>
          </a:p>
          <a:p>
            <a:pPr lvl="0"/>
            <a:r>
              <a:rPr lang="es-ES_tradnl" b="0" noProof="0" dirty="0">
                <a:latin typeface="Arial" panose="020B0604020202020204" pitchFamily="34" charset="0"/>
                <a:cs typeface="Arial" panose="020B0604020202020204" pitchFamily="34" charset="0"/>
              </a:rPr>
              <a:t>Toda</a:t>
            </a:r>
            <a:r>
              <a:rPr lang="es-ES_tradnl" noProof="0" dirty="0">
                <a:latin typeface="Arial" panose="020B0604020202020204" pitchFamily="34" charset="0"/>
                <a:cs typeface="Arial" panose="020B0604020202020204" pitchFamily="34" charset="0"/>
              </a:rPr>
              <a:t> forma de violencia sexual (p. ej., violación, explotación sexual, tocamientos no deseados y exhibicionismo, uso de lenguaje sexualmente explícito con un/a menor, mostrarle material pornográfico a niños/as o adolescentes, etc.)</a:t>
            </a:r>
          </a:p>
        </p:txBody>
      </p:sp>
      <p:sp>
        <p:nvSpPr>
          <p:cNvPr id="7" name="TextBox 6">
            <a:extLst>
              <a:ext uri="{FF2B5EF4-FFF2-40B4-BE49-F238E27FC236}">
                <a16:creationId xmlns:a16="http://schemas.microsoft.com/office/drawing/2014/main" id="{C3679958-0364-49D3-233E-57246C9DC54D}"/>
              </a:ext>
            </a:extLst>
          </p:cNvPr>
          <p:cNvSpPr txBox="1"/>
          <p:nvPr/>
        </p:nvSpPr>
        <p:spPr>
          <a:xfrm>
            <a:off x="8082987" y="2455386"/>
            <a:ext cx="3099122"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b="1" dirty="0">
                <a:latin typeface="Arial" panose="020B0604020202020204" pitchFamily="34" charset="0"/>
                <a:cs typeface="Arial" panose="020B0604020202020204" pitchFamily="34" charset="0"/>
              </a:rPr>
              <a:t>MALTRATO/VIOLENCIA EMOCIONAL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800" b="1" dirty="0">
              <a:latin typeface="Arial" panose="020B0604020202020204" pitchFamily="34" charset="0"/>
              <a:cs typeface="Arial" panose="020B0604020202020204" pitchFamily="34" charset="0"/>
            </a:endParaRPr>
          </a:p>
          <a:p>
            <a:pPr lvl="0"/>
            <a:r>
              <a:rPr lang="es-ES_tradnl" dirty="0">
                <a:latin typeface="Arial" panose="020B0604020202020204" pitchFamily="34" charset="0"/>
                <a:cs typeface="Arial" panose="020B0604020202020204" pitchFamily="34" charset="0"/>
              </a:rPr>
              <a:t>T</a:t>
            </a:r>
            <a:r>
              <a:rPr lang="es-ES_tradnl" b="0" noProof="0" dirty="0" err="1">
                <a:latin typeface="Arial" panose="020B0604020202020204" pitchFamily="34" charset="0"/>
                <a:cs typeface="Arial" panose="020B0604020202020204" pitchFamily="34" charset="0"/>
              </a:rPr>
              <a:t>odo</a:t>
            </a:r>
            <a:r>
              <a:rPr lang="es-ES_tradnl" b="0" noProof="0" dirty="0">
                <a:latin typeface="Arial" panose="020B0604020202020204" pitchFamily="34" charset="0"/>
                <a:cs typeface="Arial" panose="020B0604020202020204" pitchFamily="34" charset="0"/>
              </a:rPr>
              <a:t> t</a:t>
            </a:r>
            <a:r>
              <a:rPr lang="es-ES_tradnl" noProof="0" dirty="0">
                <a:latin typeface="Arial" panose="020B0604020202020204" pitchFamily="34" charset="0"/>
                <a:cs typeface="Arial" panose="020B0604020202020204" pitchFamily="34" charset="0"/>
              </a:rPr>
              <a:t>rato humillante y degradante (p. ej., insultos, críticas constantes, menosprecio, vergüenza persistente, confinamiento solitario, aislamiento, etc.)</a:t>
            </a:r>
          </a:p>
        </p:txBody>
      </p:sp>
    </p:spTree>
    <p:extLst>
      <p:ext uri="{BB962C8B-B14F-4D97-AF65-F5344CB8AC3E}">
        <p14:creationId xmlns:p14="http://schemas.microsoft.com/office/powerpoint/2010/main" val="3694513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5687CC2-DEE2-44FB-0D08-D47EBAC6A375}"/>
              </a:ext>
            </a:extLst>
          </p:cNvPr>
          <p:cNvSpPr txBox="1"/>
          <p:nvPr/>
        </p:nvSpPr>
        <p:spPr>
          <a:xfrm>
            <a:off x="10406283" y="2674858"/>
            <a:ext cx="1405797" cy="9325630"/>
          </a:xfrm>
          <a:prstGeom prst="rect">
            <a:avLst/>
          </a:prstGeom>
          <a:noFill/>
        </p:spPr>
        <p:txBody>
          <a:bodyPr wrap="square">
            <a:spAutoFit/>
          </a:bodyPr>
          <a:lstStyle/>
          <a:p>
            <a:pPr algn="ctr"/>
            <a:r>
              <a:rPr lang="es-ES_tradnl" sz="30000" b="1">
                <a:solidFill>
                  <a:schemeClr val="accent2">
                    <a:lumMod val="20000"/>
                    <a:lumOff val="80000"/>
                  </a:schemeClr>
                </a:solidFill>
                <a:latin typeface="Britannic Bold" panose="020B0903060703020204" pitchFamily="34" charset="0"/>
              </a:rPr>
              <a:t>¡!</a:t>
            </a:r>
            <a:endParaRPr lang="es-ES_tradnl" sz="30000">
              <a:solidFill>
                <a:schemeClr val="accent2">
                  <a:lumMod val="20000"/>
                  <a:lumOff val="80000"/>
                </a:schemeClr>
              </a:solidFill>
            </a:endParaRPr>
          </a:p>
        </p:txBody>
      </p:sp>
      <p:sp>
        <p:nvSpPr>
          <p:cNvPr id="2" name="Title 1">
            <a:extLst>
              <a:ext uri="{FF2B5EF4-FFF2-40B4-BE49-F238E27FC236}">
                <a16:creationId xmlns:a16="http://schemas.microsoft.com/office/drawing/2014/main" id="{278F03D6-C12E-F2E3-3A63-3E8936B48CB0}"/>
              </a:ext>
            </a:extLst>
          </p:cNvPr>
          <p:cNvSpPr>
            <a:spLocks noGrp="1"/>
          </p:cNvSpPr>
          <p:nvPr>
            <p:ph type="title"/>
          </p:nvPr>
        </p:nvSpPr>
        <p:spPr/>
        <p:txBody>
          <a:bodyPr/>
          <a:lstStyle/>
          <a:p>
            <a:r>
              <a:rPr lang="es-ES_tradnl">
                <a:highlight>
                  <a:srgbClr val="FFFF00"/>
                </a:highlight>
              </a:rPr>
              <a:t>Protección de la infancia</a:t>
            </a:r>
          </a:p>
        </p:txBody>
      </p:sp>
      <p:sp>
        <p:nvSpPr>
          <p:cNvPr id="5" name="TextBox 4">
            <a:extLst>
              <a:ext uri="{FF2B5EF4-FFF2-40B4-BE49-F238E27FC236}">
                <a16:creationId xmlns:a16="http://schemas.microsoft.com/office/drawing/2014/main" id="{363C70B8-E53A-62F8-CC31-A325C096E365}"/>
              </a:ext>
            </a:extLst>
          </p:cNvPr>
          <p:cNvSpPr txBox="1"/>
          <p:nvPr/>
        </p:nvSpPr>
        <p:spPr>
          <a:xfrm>
            <a:off x="4315859" y="5692246"/>
            <a:ext cx="7194399" cy="523220"/>
          </a:xfrm>
          <a:prstGeom prst="rect">
            <a:avLst/>
          </a:prstGeom>
          <a:noFill/>
        </p:spPr>
        <p:txBody>
          <a:bodyPr wrap="square">
            <a:spAutoFit/>
          </a:bodyPr>
          <a:lstStyle/>
          <a:p>
            <a:r>
              <a:rPr lang="es-ES_tradnl"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Fuente: Alianza para la protección de la infancia en la acción humanitaria. (2019). Normas mínimas para la protección de la infancia en la acción humanitaria</a:t>
            </a:r>
          </a:p>
        </p:txBody>
      </p:sp>
      <p:sp>
        <p:nvSpPr>
          <p:cNvPr id="6" name="Rectangle: Rounded Corners 5">
            <a:extLst>
              <a:ext uri="{FF2B5EF4-FFF2-40B4-BE49-F238E27FC236}">
                <a16:creationId xmlns:a16="http://schemas.microsoft.com/office/drawing/2014/main" id="{A23AF919-3D52-564B-E192-21989AFAFF2F}"/>
              </a:ext>
            </a:extLst>
          </p:cNvPr>
          <p:cNvSpPr/>
          <p:nvPr/>
        </p:nvSpPr>
        <p:spPr>
          <a:xfrm>
            <a:off x="3623816" y="1724897"/>
            <a:ext cx="4145280" cy="42097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s-ES_tradnl" b="1">
                <a:solidFill>
                  <a:schemeClr val="tx1"/>
                </a:solidFill>
                <a:latin typeface="Arial" panose="020B0604020202020204" pitchFamily="34" charset="0"/>
                <a:cs typeface="Arial" panose="020B0604020202020204" pitchFamily="34" charset="0"/>
              </a:rPr>
              <a:t>NEGLIGENCIA</a:t>
            </a:r>
          </a:p>
        </p:txBody>
      </p:sp>
      <p:sp>
        <p:nvSpPr>
          <p:cNvPr id="7" name="TextBox 6">
            <a:extLst>
              <a:ext uri="{FF2B5EF4-FFF2-40B4-BE49-F238E27FC236}">
                <a16:creationId xmlns:a16="http://schemas.microsoft.com/office/drawing/2014/main" id="{64F41DD1-DDC6-2E09-0F06-0F5D96533681}"/>
              </a:ext>
            </a:extLst>
          </p:cNvPr>
          <p:cNvSpPr txBox="1"/>
          <p:nvPr/>
        </p:nvSpPr>
        <p:spPr>
          <a:xfrm>
            <a:off x="4291180" y="2349400"/>
            <a:ext cx="3528796" cy="3139321"/>
          </a:xfrm>
          <a:prstGeom prst="rect">
            <a:avLst/>
          </a:prstGeom>
          <a:noFill/>
        </p:spPr>
        <p:txBody>
          <a:bodyPr wrap="square">
            <a:spAutoFit/>
          </a:bodyPr>
          <a:lstStyle/>
          <a:p>
            <a:r>
              <a:rPr lang="es-ES_tradnl" dirty="0">
                <a:latin typeface="Arial" panose="020B0604020202020204" pitchFamily="34" charset="0"/>
                <a:cs typeface="Arial" panose="020B0604020202020204" pitchFamily="34" charset="0"/>
              </a:rPr>
              <a:t>“Se refiere a la omisión intencionada o no intencionada de proteger a una/un menor de un daño real o potencial para su seguridad, bienestar, dignidad y desarrollo o el incumplimiento de los derechos del menor teniendo una clara responsabilidad sobre su bienestar y la capacidad, habilidad y recursos para hacerlo”</a:t>
            </a:r>
          </a:p>
        </p:txBody>
      </p:sp>
      <p:sp>
        <p:nvSpPr>
          <p:cNvPr id="8" name="Rectangle: Rounded Corners 7">
            <a:extLst>
              <a:ext uri="{FF2B5EF4-FFF2-40B4-BE49-F238E27FC236}">
                <a16:creationId xmlns:a16="http://schemas.microsoft.com/office/drawing/2014/main" id="{2144A4F0-375B-8861-9860-417F7F9A313B}"/>
              </a:ext>
            </a:extLst>
          </p:cNvPr>
          <p:cNvSpPr/>
          <p:nvPr/>
        </p:nvSpPr>
        <p:spPr>
          <a:xfrm>
            <a:off x="7340300" y="1724897"/>
            <a:ext cx="4145280" cy="42097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s-ES_tradnl" b="1">
                <a:solidFill>
                  <a:schemeClr val="tx1"/>
                </a:solidFill>
                <a:latin typeface="Arial" panose="020B0604020202020204" pitchFamily="34" charset="0"/>
                <a:cs typeface="Arial" panose="020B0604020202020204" pitchFamily="34" charset="0"/>
              </a:rPr>
              <a:t>EXPLOTACIÓN</a:t>
            </a:r>
          </a:p>
        </p:txBody>
      </p:sp>
      <p:sp>
        <p:nvSpPr>
          <p:cNvPr id="10" name="TextBox 9">
            <a:extLst>
              <a:ext uri="{FF2B5EF4-FFF2-40B4-BE49-F238E27FC236}">
                <a16:creationId xmlns:a16="http://schemas.microsoft.com/office/drawing/2014/main" id="{CA695BC0-5409-8BD0-BE0A-93ABB7A98AB0}"/>
              </a:ext>
            </a:extLst>
          </p:cNvPr>
          <p:cNvSpPr txBox="1"/>
          <p:nvPr/>
        </p:nvSpPr>
        <p:spPr>
          <a:xfrm>
            <a:off x="7981461" y="2349400"/>
            <a:ext cx="3687078" cy="2862322"/>
          </a:xfrm>
          <a:prstGeom prst="rect">
            <a:avLst/>
          </a:prstGeom>
          <a:noFill/>
        </p:spPr>
        <p:txBody>
          <a:bodyPr wrap="square">
            <a:spAutoFit/>
          </a:bodyPr>
          <a:lstStyle/>
          <a:p>
            <a:pPr algn="l"/>
            <a:r>
              <a:rPr lang="es-ES_tradnl" sz="1800" b="0" i="0" u="none" strike="noStrike" baseline="0" dirty="0">
                <a:latin typeface="Arial" panose="020B0604020202020204" pitchFamily="34" charset="0"/>
                <a:cs typeface="Arial" panose="020B0604020202020204" pitchFamily="34" charset="0"/>
              </a:rPr>
              <a:t>“Se refiere al hecho de que un individuo en una posición de poder y/o confianza se aproveche o intente aprovecharse de un/a menor para su propio beneficio personal, ventaja, gratificación o provecho. Este beneficio personal puede adoptar diferentes formas: física, sexual, financiera, material, social, militar o política”.</a:t>
            </a:r>
          </a:p>
        </p:txBody>
      </p:sp>
      <p:pic>
        <p:nvPicPr>
          <p:cNvPr id="11" name="Google Shape;98;p8">
            <a:extLst>
              <a:ext uri="{FF2B5EF4-FFF2-40B4-BE49-F238E27FC236}">
                <a16:creationId xmlns:a16="http://schemas.microsoft.com/office/drawing/2014/main" id="{7D56A0A8-2021-6286-8DFD-04683A91A048}"/>
              </a:ext>
            </a:extLst>
          </p:cNvPr>
          <p:cNvPicPr preferRelativeResize="0"/>
          <p:nvPr/>
        </p:nvPicPr>
        <p:blipFill rotWithShape="1">
          <a:blip r:embed="rId3">
            <a:alphaModFix/>
          </a:blip>
          <a:srcRect/>
          <a:stretch/>
        </p:blipFill>
        <p:spPr>
          <a:xfrm>
            <a:off x="838200" y="1640525"/>
            <a:ext cx="3089460" cy="4262594"/>
          </a:xfrm>
          <a:prstGeom prst="rect">
            <a:avLst/>
          </a:prstGeom>
          <a:noFill/>
          <a:ln w="9525" cap="flat" cmpd="sng">
            <a:solidFill>
              <a:schemeClr val="accent2">
                <a:lumMod val="75000"/>
              </a:schemeClr>
            </a:solidFill>
            <a:prstDash val="solid"/>
            <a:round/>
            <a:headEnd type="none" w="sm" len="sm"/>
            <a:tailEnd type="none" w="sm" len="sm"/>
          </a:ln>
        </p:spPr>
      </p:pic>
    </p:spTree>
    <p:extLst>
      <p:ext uri="{BB962C8B-B14F-4D97-AF65-F5344CB8AC3E}">
        <p14:creationId xmlns:p14="http://schemas.microsoft.com/office/powerpoint/2010/main" val="474305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2400" b="1" dirty="0">
                <a:solidFill>
                  <a:schemeClr val="bg1"/>
                </a:solidFill>
                <a:latin typeface="Garamond"/>
              </a:rPr>
              <a:t>SESIÓN 1</a:t>
            </a:r>
          </a:p>
          <a:p>
            <a:br>
              <a:rPr lang="es-ES_tradnl" b="1" dirty="0">
                <a:solidFill>
                  <a:schemeClr val="bg1"/>
                </a:solidFill>
                <a:latin typeface="Garamond"/>
              </a:rPr>
            </a:br>
            <a:r>
              <a:rPr lang="es-ES_tradnl" sz="5400" b="1" dirty="0">
                <a:solidFill>
                  <a:schemeClr val="bg1"/>
                </a:solidFill>
                <a:latin typeface="Garamond"/>
              </a:rPr>
              <a:t>Inicio del curso y del módulo</a:t>
            </a:r>
          </a:p>
        </p:txBody>
      </p:sp>
    </p:spTree>
    <p:extLst>
      <p:ext uri="{BB962C8B-B14F-4D97-AF65-F5344CB8AC3E}">
        <p14:creationId xmlns:p14="http://schemas.microsoft.com/office/powerpoint/2010/main" val="1362334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7031536-A488-6E61-6055-61A4979A01A3}"/>
              </a:ext>
            </a:extLst>
          </p:cNvPr>
          <p:cNvSpPr txBox="1"/>
          <p:nvPr/>
        </p:nvSpPr>
        <p:spPr>
          <a:xfrm>
            <a:off x="838200" y="1255057"/>
            <a:ext cx="1405797" cy="6247864"/>
          </a:xfrm>
          <a:prstGeom prst="rect">
            <a:avLst/>
          </a:prstGeom>
          <a:noFill/>
        </p:spPr>
        <p:txBody>
          <a:bodyPr wrap="square">
            <a:spAutoFit/>
          </a:bodyPr>
          <a:lstStyle/>
          <a:p>
            <a:pPr algn="ctr"/>
            <a:r>
              <a:rPr lang="es-ES_tradnl" sz="20000" b="1">
                <a:solidFill>
                  <a:schemeClr val="accent2">
                    <a:lumMod val="20000"/>
                    <a:lumOff val="80000"/>
                  </a:schemeClr>
                </a:solidFill>
                <a:latin typeface="Britannic Bold" panose="020B0903060703020204" pitchFamily="34" charset="0"/>
              </a:rPr>
              <a:t>¡!</a:t>
            </a:r>
            <a:endParaRPr lang="es-ES_tradnl" sz="20000">
              <a:solidFill>
                <a:schemeClr val="accent2">
                  <a:lumMod val="20000"/>
                  <a:lumOff val="80000"/>
                </a:schemeClr>
              </a:solidFill>
            </a:endParaRPr>
          </a:p>
        </p:txBody>
      </p:sp>
      <p:sp>
        <p:nvSpPr>
          <p:cNvPr id="9" name="TextBox 8">
            <a:extLst>
              <a:ext uri="{FF2B5EF4-FFF2-40B4-BE49-F238E27FC236}">
                <a16:creationId xmlns:a16="http://schemas.microsoft.com/office/drawing/2014/main" id="{90B6A1E7-FEEC-63E8-983E-E0E047C42F8A}"/>
              </a:ext>
            </a:extLst>
          </p:cNvPr>
          <p:cNvSpPr txBox="1"/>
          <p:nvPr/>
        </p:nvSpPr>
        <p:spPr>
          <a:xfrm>
            <a:off x="6098943" y="1255057"/>
            <a:ext cx="1405797" cy="6247864"/>
          </a:xfrm>
          <a:prstGeom prst="rect">
            <a:avLst/>
          </a:prstGeom>
          <a:noFill/>
        </p:spPr>
        <p:txBody>
          <a:bodyPr wrap="square">
            <a:spAutoFit/>
          </a:bodyPr>
          <a:lstStyle/>
          <a:p>
            <a:pPr algn="ctr"/>
            <a:r>
              <a:rPr lang="es-ES_tradnl" sz="20000" b="1">
                <a:solidFill>
                  <a:schemeClr val="accent2">
                    <a:lumMod val="20000"/>
                    <a:lumOff val="80000"/>
                  </a:schemeClr>
                </a:solidFill>
                <a:latin typeface="Britannic Bold" panose="020B0903060703020204" pitchFamily="34" charset="0"/>
              </a:rPr>
              <a:t>¡!</a:t>
            </a:r>
            <a:endParaRPr lang="es-ES_tradnl" sz="20000">
              <a:solidFill>
                <a:schemeClr val="accent2">
                  <a:lumMod val="20000"/>
                  <a:lumOff val="80000"/>
                </a:schemeClr>
              </a:solidFill>
            </a:endParaRPr>
          </a:p>
        </p:txBody>
      </p:sp>
      <p:sp>
        <p:nvSpPr>
          <p:cNvPr id="2" name="Title 1">
            <a:extLst>
              <a:ext uri="{FF2B5EF4-FFF2-40B4-BE49-F238E27FC236}">
                <a16:creationId xmlns:a16="http://schemas.microsoft.com/office/drawing/2014/main" id="{A5D67E70-FD70-9057-DAF0-EBD21F244C3C}"/>
              </a:ext>
            </a:extLst>
          </p:cNvPr>
          <p:cNvSpPr>
            <a:spLocks noGrp="1"/>
          </p:cNvSpPr>
          <p:nvPr>
            <p:ph type="title"/>
          </p:nvPr>
        </p:nvSpPr>
        <p:spPr/>
        <p:txBody>
          <a:bodyPr/>
          <a:lstStyle/>
          <a:p>
            <a:r>
              <a:rPr lang="es-ES_tradnl"/>
              <a:t>Protección de la infancia</a:t>
            </a:r>
          </a:p>
        </p:txBody>
      </p:sp>
      <p:sp>
        <p:nvSpPr>
          <p:cNvPr id="6" name="TextBox 5">
            <a:extLst>
              <a:ext uri="{FF2B5EF4-FFF2-40B4-BE49-F238E27FC236}">
                <a16:creationId xmlns:a16="http://schemas.microsoft.com/office/drawing/2014/main" id="{356DFF6C-44FC-792E-1D1C-881261AD3D2C}"/>
              </a:ext>
            </a:extLst>
          </p:cNvPr>
          <p:cNvSpPr txBox="1"/>
          <p:nvPr/>
        </p:nvSpPr>
        <p:spPr>
          <a:xfrm>
            <a:off x="1469164" y="2455386"/>
            <a:ext cx="4623893" cy="2862322"/>
          </a:xfrm>
          <a:prstGeom prst="rect">
            <a:avLst/>
          </a:prstGeom>
          <a:noFill/>
        </p:spPr>
        <p:txBody>
          <a:bodyPr wrap="square">
            <a:spAutoFit/>
          </a:bodyPr>
          <a:lstStyle/>
          <a:p>
            <a:r>
              <a:rPr lang="es-ES_tradnl" sz="1800" b="1" dirty="0">
                <a:latin typeface="Arial" panose="020B0604020202020204" pitchFamily="34" charset="0"/>
                <a:cs typeface="Arial" panose="020B0604020202020204" pitchFamily="34" charset="0"/>
              </a:rPr>
              <a:t>NEGLIGENCIA</a:t>
            </a:r>
          </a:p>
          <a:p>
            <a:endParaRPr lang="es-ES_tradnl" sz="1800" b="1" dirty="0">
              <a:latin typeface="Arial" panose="020B0604020202020204" pitchFamily="34" charset="0"/>
              <a:cs typeface="Arial" panose="020B0604020202020204" pitchFamily="34" charset="0"/>
            </a:endParaRPr>
          </a:p>
          <a:p>
            <a:r>
              <a:rPr lang="es-ES_tradnl" sz="1800" dirty="0">
                <a:latin typeface="Arial" panose="020B0604020202020204" pitchFamily="34" charset="0"/>
                <a:cs typeface="Arial" panose="020B0604020202020204" pitchFamily="34" charset="0"/>
              </a:rPr>
              <a:t>No cuidar y/o proteger al/a la menor de forma deliberada o por descuido.</a:t>
            </a:r>
          </a:p>
          <a:p>
            <a:endParaRPr lang="es-ES_tradnl" dirty="0">
              <a:latin typeface="Arial" panose="020B0604020202020204" pitchFamily="34" charset="0"/>
              <a:cs typeface="Arial" panose="020B0604020202020204" pitchFamily="34" charset="0"/>
            </a:endParaRPr>
          </a:p>
          <a:p>
            <a:r>
              <a:rPr lang="es-ES_tradnl" sz="1800" dirty="0">
                <a:latin typeface="Arial" panose="020B0604020202020204" pitchFamily="34" charset="0"/>
                <a:cs typeface="Arial" panose="020B0604020202020204" pitchFamily="34" charset="0"/>
              </a:rPr>
              <a:t>Por ejemplo, abandono, falta de supervisión, cuidados básicos inadecuados que provoquen o puedan provocar daños al menor (p. ej., omisión deliberada de atención médica), etc.</a:t>
            </a:r>
          </a:p>
        </p:txBody>
      </p:sp>
      <p:sp>
        <p:nvSpPr>
          <p:cNvPr id="7" name="TextBox 6">
            <a:extLst>
              <a:ext uri="{FF2B5EF4-FFF2-40B4-BE49-F238E27FC236}">
                <a16:creationId xmlns:a16="http://schemas.microsoft.com/office/drawing/2014/main" id="{E4A23644-25C3-C5FB-F907-0856924E56E2}"/>
              </a:ext>
            </a:extLst>
          </p:cNvPr>
          <p:cNvSpPr txBox="1"/>
          <p:nvPr/>
        </p:nvSpPr>
        <p:spPr>
          <a:xfrm>
            <a:off x="6729908" y="2455386"/>
            <a:ext cx="4490882" cy="2308324"/>
          </a:xfrm>
          <a:prstGeom prst="rect">
            <a:avLst/>
          </a:prstGeom>
          <a:noFill/>
        </p:spPr>
        <p:txBody>
          <a:bodyPr wrap="square">
            <a:spAutoFit/>
          </a:bodyPr>
          <a:lstStyle/>
          <a:p>
            <a:r>
              <a:rPr lang="es-ES_tradnl" sz="1800" b="1" dirty="0">
                <a:latin typeface="Arial" panose="020B0604020202020204" pitchFamily="34" charset="0"/>
                <a:cs typeface="Arial" panose="020B0604020202020204" pitchFamily="34" charset="0"/>
              </a:rPr>
              <a:t>EXPLOTACIÓN</a:t>
            </a:r>
          </a:p>
          <a:p>
            <a:endParaRPr lang="es-ES_tradnl" sz="1800" b="1" dirty="0">
              <a:latin typeface="Arial" panose="020B0604020202020204" pitchFamily="34" charset="0"/>
              <a:cs typeface="Arial" panose="020B0604020202020204" pitchFamily="34" charset="0"/>
            </a:endParaRPr>
          </a:p>
          <a:p>
            <a:r>
              <a:rPr lang="es-ES_tradnl" sz="1800" kern="1200" dirty="0">
                <a:solidFill>
                  <a:schemeClr val="tx1"/>
                </a:solidFill>
                <a:effectLst/>
                <a:latin typeface="Arial" panose="020B0604020202020204" pitchFamily="34" charset="0"/>
                <a:cs typeface="Arial" panose="020B0604020202020204" pitchFamily="34" charset="0"/>
              </a:rPr>
              <a:t>Utilizar menores en beneficio propio o ajeno o como forma de gratificación.</a:t>
            </a:r>
          </a:p>
          <a:p>
            <a:endParaRPr lang="es-ES_tradnl" dirty="0">
              <a:latin typeface="Arial" panose="020B0604020202020204" pitchFamily="34" charset="0"/>
              <a:cs typeface="Arial" panose="020B0604020202020204" pitchFamily="34" charset="0"/>
            </a:endParaRPr>
          </a:p>
          <a:p>
            <a:r>
              <a:rPr lang="es-ES_tradnl" sz="1800" kern="1200" dirty="0">
                <a:solidFill>
                  <a:schemeClr val="tx1"/>
                </a:solidFill>
                <a:effectLst/>
                <a:latin typeface="Arial" panose="020B0604020202020204" pitchFamily="34" charset="0"/>
                <a:cs typeface="Arial" panose="020B0604020202020204" pitchFamily="34" charset="0"/>
              </a:rPr>
              <a:t>Se conoce también como “trabajo infantil”, una de cuyas peores formas es la explotación sexual.</a:t>
            </a:r>
          </a:p>
        </p:txBody>
      </p:sp>
    </p:spTree>
    <p:extLst>
      <p:ext uri="{BB962C8B-B14F-4D97-AF65-F5344CB8AC3E}">
        <p14:creationId xmlns:p14="http://schemas.microsoft.com/office/powerpoint/2010/main" val="486340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F47297AA-1460-064A-2C69-EC0A5D987955}"/>
              </a:ext>
            </a:extLst>
          </p:cNvPr>
          <p:cNvSpPr/>
          <p:nvPr/>
        </p:nvSpPr>
        <p:spPr>
          <a:xfrm rot="16200000">
            <a:off x="4002357" y="1874889"/>
            <a:ext cx="4905287" cy="382243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C13385E5-45DC-5268-878D-D4AD4F8BED3A}"/>
              </a:ext>
            </a:extLst>
          </p:cNvPr>
          <p:cNvSpPr>
            <a:spLocks noGrp="1"/>
          </p:cNvSpPr>
          <p:nvPr>
            <p:ph type="title"/>
          </p:nvPr>
        </p:nvSpPr>
        <p:spPr/>
        <p:txBody>
          <a:bodyPr>
            <a:normAutofit fontScale="90000"/>
          </a:bodyPr>
          <a:lstStyle/>
          <a:p>
            <a:r>
              <a:rPr lang="es-ES_tradnl" dirty="0"/>
              <a:t>Preocupaciones en materia de protección de la infancia</a:t>
            </a:r>
          </a:p>
        </p:txBody>
      </p:sp>
      <p:sp>
        <p:nvSpPr>
          <p:cNvPr id="19" name="TextBox 18">
            <a:extLst>
              <a:ext uri="{FF2B5EF4-FFF2-40B4-BE49-F238E27FC236}">
                <a16:creationId xmlns:a16="http://schemas.microsoft.com/office/drawing/2014/main" id="{28B72E06-E692-19BE-0D48-0A2BB1845729}"/>
              </a:ext>
            </a:extLst>
          </p:cNvPr>
          <p:cNvSpPr txBox="1"/>
          <p:nvPr/>
        </p:nvSpPr>
        <p:spPr>
          <a:xfrm>
            <a:off x="670234" y="2704788"/>
            <a:ext cx="3692435" cy="1569660"/>
          </a:xfrm>
          <a:prstGeom prst="rect">
            <a:avLst/>
          </a:prstGeom>
          <a:noFill/>
        </p:spPr>
        <p:txBody>
          <a:bodyPr wrap="square" rtlCol="0">
            <a:spAutoFit/>
          </a:bodyPr>
          <a:lstStyle/>
          <a:p>
            <a:r>
              <a:rPr lang="es-ES_tradnl" sz="2400" b="1" dirty="0">
                <a:latin typeface="Arial" panose="020B0604020202020204" pitchFamily="34" charset="0"/>
                <a:cs typeface="Arial" panose="020B0604020202020204" pitchFamily="34" charset="0"/>
              </a:rPr>
              <a:t>¿Qué problema/preocupación identificamos en los siguientes enunciados?</a:t>
            </a:r>
          </a:p>
        </p:txBody>
      </p:sp>
      <p:sp>
        <p:nvSpPr>
          <p:cNvPr id="22" name="TextBox 21">
            <a:extLst>
              <a:ext uri="{FF2B5EF4-FFF2-40B4-BE49-F238E27FC236}">
                <a16:creationId xmlns:a16="http://schemas.microsoft.com/office/drawing/2014/main" id="{B887F4DE-ADAA-3096-5BCC-F20DCA61E618}"/>
              </a:ext>
            </a:extLst>
          </p:cNvPr>
          <p:cNvSpPr txBox="1"/>
          <p:nvPr/>
        </p:nvSpPr>
        <p:spPr>
          <a:xfrm>
            <a:off x="4606962" y="3791032"/>
            <a:ext cx="1110858" cy="1631216"/>
          </a:xfrm>
          <a:prstGeom prst="rect">
            <a:avLst/>
          </a:prstGeom>
          <a:noFill/>
        </p:spPr>
        <p:txBody>
          <a:bodyPr wrap="square">
            <a:spAutoFit/>
          </a:bodyPr>
          <a:lstStyle/>
          <a:p>
            <a:pPr algn="ctr"/>
            <a:r>
              <a:rPr lang="es-ES_tradnl" sz="10000" b="1">
                <a:solidFill>
                  <a:schemeClr val="accent2">
                    <a:lumMod val="75000"/>
                  </a:schemeClr>
                </a:solidFill>
                <a:latin typeface="Britannic Bold" panose="020B0903060703020204" pitchFamily="34" charset="0"/>
              </a:rPr>
              <a:t>¡!</a:t>
            </a:r>
            <a:endParaRPr lang="es-ES_tradnl" sz="10000">
              <a:solidFill>
                <a:schemeClr val="accent2">
                  <a:lumMod val="75000"/>
                </a:schemeClr>
              </a:solidFill>
            </a:endParaRPr>
          </a:p>
        </p:txBody>
      </p:sp>
      <p:sp>
        <p:nvSpPr>
          <p:cNvPr id="23" name="TextBox 22">
            <a:extLst>
              <a:ext uri="{FF2B5EF4-FFF2-40B4-BE49-F238E27FC236}">
                <a16:creationId xmlns:a16="http://schemas.microsoft.com/office/drawing/2014/main" id="{C2F6D38A-B242-5613-1EF8-2DEDB06FBAB6}"/>
              </a:ext>
            </a:extLst>
          </p:cNvPr>
          <p:cNvSpPr txBox="1"/>
          <p:nvPr/>
        </p:nvSpPr>
        <p:spPr>
          <a:xfrm>
            <a:off x="5530677" y="4300889"/>
            <a:ext cx="1799975" cy="461665"/>
          </a:xfrm>
          <a:prstGeom prst="rect">
            <a:avLst/>
          </a:prstGeom>
          <a:noFill/>
        </p:spPr>
        <p:txBody>
          <a:bodyPr wrap="square" rtlCol="0">
            <a:spAutoFit/>
          </a:bodyPr>
          <a:lstStyle/>
          <a:p>
            <a:r>
              <a:rPr lang="es-ES_tradnl" sz="2400">
                <a:latin typeface="Arial" panose="020B0604020202020204" pitchFamily="34" charset="0"/>
                <a:cs typeface="Arial" panose="020B0604020202020204" pitchFamily="34" charset="0"/>
              </a:rPr>
              <a:t>Negligencia</a:t>
            </a:r>
          </a:p>
        </p:txBody>
      </p:sp>
      <p:sp>
        <p:nvSpPr>
          <p:cNvPr id="24" name="TextBox 23">
            <a:extLst>
              <a:ext uri="{FF2B5EF4-FFF2-40B4-BE49-F238E27FC236}">
                <a16:creationId xmlns:a16="http://schemas.microsoft.com/office/drawing/2014/main" id="{A048B6C2-56DB-7821-D58A-7523AC394560}"/>
              </a:ext>
            </a:extLst>
          </p:cNvPr>
          <p:cNvSpPr txBox="1"/>
          <p:nvPr/>
        </p:nvSpPr>
        <p:spPr>
          <a:xfrm>
            <a:off x="5398236" y="4677972"/>
            <a:ext cx="1110858" cy="1631216"/>
          </a:xfrm>
          <a:prstGeom prst="rect">
            <a:avLst/>
          </a:prstGeom>
          <a:noFill/>
        </p:spPr>
        <p:txBody>
          <a:bodyPr wrap="square">
            <a:spAutoFit/>
          </a:bodyPr>
          <a:lstStyle/>
          <a:p>
            <a:pPr algn="ctr"/>
            <a:r>
              <a:rPr lang="es-ES_tradnl" sz="10000" b="1">
                <a:solidFill>
                  <a:schemeClr val="accent2">
                    <a:lumMod val="75000"/>
                  </a:schemeClr>
                </a:solidFill>
                <a:latin typeface="Britannic Bold" panose="020B0903060703020204" pitchFamily="34" charset="0"/>
              </a:rPr>
              <a:t>¡!</a:t>
            </a:r>
            <a:endParaRPr lang="es-ES_tradnl" sz="10000">
              <a:solidFill>
                <a:schemeClr val="accent2">
                  <a:lumMod val="75000"/>
                </a:schemeClr>
              </a:solidFill>
            </a:endParaRPr>
          </a:p>
        </p:txBody>
      </p:sp>
      <p:sp>
        <p:nvSpPr>
          <p:cNvPr id="25" name="TextBox 24">
            <a:extLst>
              <a:ext uri="{FF2B5EF4-FFF2-40B4-BE49-F238E27FC236}">
                <a16:creationId xmlns:a16="http://schemas.microsoft.com/office/drawing/2014/main" id="{40350C55-B2A1-FEBE-BE38-00F0A43A7669}"/>
              </a:ext>
            </a:extLst>
          </p:cNvPr>
          <p:cNvSpPr txBox="1"/>
          <p:nvPr/>
        </p:nvSpPr>
        <p:spPr>
          <a:xfrm>
            <a:off x="6321951" y="5187829"/>
            <a:ext cx="1799975" cy="461665"/>
          </a:xfrm>
          <a:prstGeom prst="rect">
            <a:avLst/>
          </a:prstGeom>
          <a:noFill/>
        </p:spPr>
        <p:txBody>
          <a:bodyPr wrap="square" rtlCol="0">
            <a:spAutoFit/>
          </a:bodyPr>
          <a:lstStyle/>
          <a:p>
            <a:r>
              <a:rPr lang="es-ES_tradnl" sz="2400">
                <a:latin typeface="Arial" panose="020B0604020202020204" pitchFamily="34" charset="0"/>
                <a:cs typeface="Arial" panose="020B0604020202020204" pitchFamily="34" charset="0"/>
              </a:rPr>
              <a:t>Explotación</a:t>
            </a:r>
          </a:p>
        </p:txBody>
      </p:sp>
      <p:sp>
        <p:nvSpPr>
          <p:cNvPr id="28" name="Rectangle: Rounded Corners 27">
            <a:extLst>
              <a:ext uri="{FF2B5EF4-FFF2-40B4-BE49-F238E27FC236}">
                <a16:creationId xmlns:a16="http://schemas.microsoft.com/office/drawing/2014/main" id="{75B601CD-B07E-9B26-B7A7-3F426E0946C5}"/>
              </a:ext>
            </a:extLst>
          </p:cNvPr>
          <p:cNvSpPr/>
          <p:nvPr/>
        </p:nvSpPr>
        <p:spPr>
          <a:xfrm rot="5400000">
            <a:off x="6892639" y="-563774"/>
            <a:ext cx="2396869" cy="6631747"/>
          </a:xfrm>
          <a:prstGeom prst="roundRect">
            <a:avLst>
              <a:gd name="adj" fmla="val 20300"/>
            </a:avLst>
          </a:prstGeom>
          <a:solidFill>
            <a:srgbClr val="955F7B">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Shape 8">
            <a:extLst>
              <a:ext uri="{FF2B5EF4-FFF2-40B4-BE49-F238E27FC236}">
                <a16:creationId xmlns:a16="http://schemas.microsoft.com/office/drawing/2014/main" id="{3DFB7822-8974-34CA-6FB3-D22CDDCD2967}"/>
              </a:ext>
            </a:extLst>
          </p:cNvPr>
          <p:cNvSpPr/>
          <p:nvPr/>
        </p:nvSpPr>
        <p:spPr>
          <a:xfrm>
            <a:off x="8874422" y="1523634"/>
            <a:ext cx="389492" cy="715498"/>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TextBox 9">
            <a:extLst>
              <a:ext uri="{FF2B5EF4-FFF2-40B4-BE49-F238E27FC236}">
                <a16:creationId xmlns:a16="http://schemas.microsoft.com/office/drawing/2014/main" id="{1AD84059-2D88-F83B-CC8C-57A8DD092C38}"/>
              </a:ext>
            </a:extLst>
          </p:cNvPr>
          <p:cNvSpPr txBox="1"/>
          <p:nvPr/>
        </p:nvSpPr>
        <p:spPr>
          <a:xfrm>
            <a:off x="9616394" y="1581403"/>
            <a:ext cx="1612832" cy="2343655"/>
          </a:xfrm>
          <a:prstGeom prst="rect">
            <a:avLst/>
          </a:prstGeom>
          <a:noFill/>
        </p:spPr>
        <p:txBody>
          <a:bodyPr wrap="square" rtlCol="0">
            <a:spAutoFit/>
          </a:bodyPr>
          <a:lstStyle/>
          <a:p>
            <a:pPr>
              <a:lnSpc>
                <a:spcPct val="150000"/>
              </a:lnSpc>
            </a:pPr>
            <a:r>
              <a:rPr lang="es-ES_tradnl" sz="2000">
                <a:latin typeface="Arial" panose="020B0604020202020204" pitchFamily="34" charset="0"/>
                <a:cs typeface="Arial" panose="020B0604020202020204" pitchFamily="34" charset="0"/>
              </a:rPr>
              <a:t>Físico/a</a:t>
            </a:r>
          </a:p>
          <a:p>
            <a:pPr>
              <a:lnSpc>
                <a:spcPct val="150000"/>
              </a:lnSpc>
            </a:pPr>
            <a:endParaRPr lang="es-ES_tradnl" sz="2000">
              <a:latin typeface="Arial" panose="020B0604020202020204" pitchFamily="34" charset="0"/>
              <a:cs typeface="Arial" panose="020B0604020202020204" pitchFamily="34" charset="0"/>
            </a:endParaRPr>
          </a:p>
          <a:p>
            <a:pPr>
              <a:lnSpc>
                <a:spcPct val="150000"/>
              </a:lnSpc>
            </a:pPr>
            <a:r>
              <a:rPr lang="es-ES_tradnl" sz="2000">
                <a:latin typeface="Arial" panose="020B0604020202020204" pitchFamily="34" charset="0"/>
                <a:cs typeface="Arial" panose="020B0604020202020204" pitchFamily="34" charset="0"/>
              </a:rPr>
              <a:t>Sexual</a:t>
            </a:r>
          </a:p>
          <a:p>
            <a:pPr>
              <a:lnSpc>
                <a:spcPct val="150000"/>
              </a:lnSpc>
            </a:pPr>
            <a:endParaRPr lang="es-ES_tradnl" sz="2000">
              <a:latin typeface="Arial" panose="020B0604020202020204" pitchFamily="34" charset="0"/>
              <a:cs typeface="Arial" panose="020B0604020202020204" pitchFamily="34" charset="0"/>
            </a:endParaRPr>
          </a:p>
          <a:p>
            <a:pPr>
              <a:lnSpc>
                <a:spcPct val="150000"/>
              </a:lnSpc>
            </a:pPr>
            <a:r>
              <a:rPr lang="es-ES_tradnl" sz="2000">
                <a:latin typeface="Arial" panose="020B0604020202020204" pitchFamily="34" charset="0"/>
                <a:cs typeface="Arial" panose="020B0604020202020204" pitchFamily="34" charset="0"/>
              </a:rPr>
              <a:t>Emocional</a:t>
            </a:r>
          </a:p>
        </p:txBody>
      </p:sp>
      <p:sp>
        <p:nvSpPr>
          <p:cNvPr id="3" name="TextBox 2">
            <a:extLst>
              <a:ext uri="{FF2B5EF4-FFF2-40B4-BE49-F238E27FC236}">
                <a16:creationId xmlns:a16="http://schemas.microsoft.com/office/drawing/2014/main" id="{5A15976B-F044-99DD-0FD0-62ABBBBDFED8}"/>
              </a:ext>
            </a:extLst>
          </p:cNvPr>
          <p:cNvSpPr txBox="1"/>
          <p:nvPr/>
        </p:nvSpPr>
        <p:spPr>
          <a:xfrm>
            <a:off x="4606962" y="1582215"/>
            <a:ext cx="1110858" cy="1631216"/>
          </a:xfrm>
          <a:prstGeom prst="rect">
            <a:avLst/>
          </a:prstGeom>
          <a:noFill/>
        </p:spPr>
        <p:txBody>
          <a:bodyPr wrap="square">
            <a:spAutoFit/>
          </a:bodyPr>
          <a:lstStyle/>
          <a:p>
            <a:pPr algn="ctr"/>
            <a:r>
              <a:rPr lang="es-ES_tradnl" sz="10000" b="1">
                <a:solidFill>
                  <a:schemeClr val="accent2">
                    <a:lumMod val="75000"/>
                  </a:schemeClr>
                </a:solidFill>
                <a:latin typeface="Britannic Bold" panose="020B0903060703020204" pitchFamily="34" charset="0"/>
              </a:rPr>
              <a:t>¡!</a:t>
            </a:r>
            <a:endParaRPr lang="es-ES_tradnl" sz="10000">
              <a:solidFill>
                <a:schemeClr val="accent2">
                  <a:lumMod val="75000"/>
                </a:schemeClr>
              </a:solidFill>
            </a:endParaRPr>
          </a:p>
        </p:txBody>
      </p:sp>
      <p:sp>
        <p:nvSpPr>
          <p:cNvPr id="4" name="TextBox 3">
            <a:extLst>
              <a:ext uri="{FF2B5EF4-FFF2-40B4-BE49-F238E27FC236}">
                <a16:creationId xmlns:a16="http://schemas.microsoft.com/office/drawing/2014/main" id="{770E9B2E-BD7D-B22D-61D1-1ECFC92C8280}"/>
              </a:ext>
            </a:extLst>
          </p:cNvPr>
          <p:cNvSpPr txBox="1"/>
          <p:nvPr/>
        </p:nvSpPr>
        <p:spPr>
          <a:xfrm>
            <a:off x="5530677" y="2092072"/>
            <a:ext cx="1799975" cy="461665"/>
          </a:xfrm>
          <a:prstGeom prst="rect">
            <a:avLst/>
          </a:prstGeom>
          <a:noFill/>
        </p:spPr>
        <p:txBody>
          <a:bodyPr wrap="square" rtlCol="0">
            <a:spAutoFit/>
          </a:bodyPr>
          <a:lstStyle/>
          <a:p>
            <a:r>
              <a:rPr lang="es-ES_tradnl" sz="2400" dirty="0">
                <a:latin typeface="Arial" panose="020B0604020202020204" pitchFamily="34" charset="0"/>
                <a:cs typeface="Arial" panose="020B0604020202020204" pitchFamily="34" charset="0"/>
              </a:rPr>
              <a:t>Maltrato</a:t>
            </a:r>
          </a:p>
        </p:txBody>
      </p:sp>
      <p:sp>
        <p:nvSpPr>
          <p:cNvPr id="5" name="TextBox 4">
            <a:extLst>
              <a:ext uri="{FF2B5EF4-FFF2-40B4-BE49-F238E27FC236}">
                <a16:creationId xmlns:a16="http://schemas.microsoft.com/office/drawing/2014/main" id="{DEC01A11-7939-1C9E-6C38-3D2423C9FE86}"/>
              </a:ext>
            </a:extLst>
          </p:cNvPr>
          <p:cNvSpPr txBox="1"/>
          <p:nvPr/>
        </p:nvSpPr>
        <p:spPr>
          <a:xfrm>
            <a:off x="5398236" y="2458421"/>
            <a:ext cx="1110858" cy="1631216"/>
          </a:xfrm>
          <a:prstGeom prst="rect">
            <a:avLst/>
          </a:prstGeom>
          <a:noFill/>
        </p:spPr>
        <p:txBody>
          <a:bodyPr wrap="square">
            <a:spAutoFit/>
          </a:bodyPr>
          <a:lstStyle/>
          <a:p>
            <a:pPr algn="ctr"/>
            <a:r>
              <a:rPr lang="es-ES_tradnl" sz="10000" b="1">
                <a:solidFill>
                  <a:schemeClr val="accent2">
                    <a:lumMod val="75000"/>
                  </a:schemeClr>
                </a:solidFill>
                <a:latin typeface="Britannic Bold" panose="020B0903060703020204" pitchFamily="34" charset="0"/>
              </a:rPr>
              <a:t>¡!</a:t>
            </a:r>
            <a:endParaRPr lang="es-ES_tradnl" sz="10000">
              <a:solidFill>
                <a:schemeClr val="accent2">
                  <a:lumMod val="75000"/>
                </a:schemeClr>
              </a:solidFill>
            </a:endParaRPr>
          </a:p>
        </p:txBody>
      </p:sp>
      <p:sp>
        <p:nvSpPr>
          <p:cNvPr id="7" name="TextBox 6">
            <a:extLst>
              <a:ext uri="{FF2B5EF4-FFF2-40B4-BE49-F238E27FC236}">
                <a16:creationId xmlns:a16="http://schemas.microsoft.com/office/drawing/2014/main" id="{350BDDE4-772C-BF7A-D4DD-07B35A711FBB}"/>
              </a:ext>
            </a:extLst>
          </p:cNvPr>
          <p:cNvSpPr txBox="1"/>
          <p:nvPr/>
        </p:nvSpPr>
        <p:spPr>
          <a:xfrm>
            <a:off x="6321951" y="2968278"/>
            <a:ext cx="1799975" cy="461665"/>
          </a:xfrm>
          <a:prstGeom prst="rect">
            <a:avLst/>
          </a:prstGeom>
          <a:noFill/>
        </p:spPr>
        <p:txBody>
          <a:bodyPr wrap="square" rtlCol="0">
            <a:spAutoFit/>
          </a:bodyPr>
          <a:lstStyle/>
          <a:p>
            <a:r>
              <a:rPr lang="es-ES_tradnl" sz="2400">
                <a:latin typeface="Arial" panose="020B0604020202020204" pitchFamily="34" charset="0"/>
                <a:cs typeface="Arial" panose="020B0604020202020204" pitchFamily="34" charset="0"/>
              </a:rPr>
              <a:t>Violencia</a:t>
            </a:r>
          </a:p>
        </p:txBody>
      </p:sp>
      <p:sp>
        <p:nvSpPr>
          <p:cNvPr id="29" name="Freeform: Shape 28">
            <a:extLst>
              <a:ext uri="{FF2B5EF4-FFF2-40B4-BE49-F238E27FC236}">
                <a16:creationId xmlns:a16="http://schemas.microsoft.com/office/drawing/2014/main" id="{FE6DD380-D97B-5E65-5409-EB8AAB5CADB5}"/>
              </a:ext>
            </a:extLst>
          </p:cNvPr>
          <p:cNvSpPr/>
          <p:nvPr/>
        </p:nvSpPr>
        <p:spPr>
          <a:xfrm>
            <a:off x="8874422" y="2459333"/>
            <a:ext cx="389492" cy="715498"/>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Freeform: Shape 29">
            <a:extLst>
              <a:ext uri="{FF2B5EF4-FFF2-40B4-BE49-F238E27FC236}">
                <a16:creationId xmlns:a16="http://schemas.microsoft.com/office/drawing/2014/main" id="{4B06AE88-3653-EBB8-C1E8-5C7C818451EB}"/>
              </a:ext>
            </a:extLst>
          </p:cNvPr>
          <p:cNvSpPr/>
          <p:nvPr/>
        </p:nvSpPr>
        <p:spPr>
          <a:xfrm>
            <a:off x="8874422" y="3346002"/>
            <a:ext cx="389492" cy="715498"/>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451868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76150A-156B-428E-B871-27A66313D97F}"/>
              </a:ext>
            </a:extLst>
          </p:cNvPr>
          <p:cNvSpPr/>
          <p:nvPr/>
        </p:nvSpPr>
        <p:spPr>
          <a:xfrm>
            <a:off x="0" y="-1"/>
            <a:ext cx="12192000" cy="9855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lstStyle/>
          <a:p>
            <a:r>
              <a:rPr lang="es-ES_tradnl"/>
              <a:t>Puntos </a:t>
            </a:r>
            <a:r>
              <a:rPr lang="es-ES_tradnl">
                <a:latin typeface="Arial" panose="020B0604020202020204" pitchFamily="34" charset="0"/>
                <a:cs typeface="Arial" panose="020B0604020202020204" pitchFamily="34" charset="0"/>
              </a:rPr>
              <a:t>clave de aprendizaje</a:t>
            </a:r>
          </a:p>
        </p:txBody>
      </p:sp>
      <p:sp>
        <p:nvSpPr>
          <p:cNvPr id="60" name="5-Point Star 5">
            <a:extLst>
              <a:ext uri="{FF2B5EF4-FFF2-40B4-BE49-F238E27FC236}">
                <a16:creationId xmlns:a16="http://schemas.microsoft.com/office/drawing/2014/main" id="{CA51DE7D-C4EB-4482-B9BD-8251CB38B67D}"/>
              </a:ext>
            </a:extLst>
          </p:cNvPr>
          <p:cNvSpPr/>
          <p:nvPr/>
        </p:nvSpPr>
        <p:spPr>
          <a:xfrm>
            <a:off x="2226563" y="2162190"/>
            <a:ext cx="1051560" cy="105156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1" name="5-Point Star 5">
            <a:extLst>
              <a:ext uri="{FF2B5EF4-FFF2-40B4-BE49-F238E27FC236}">
                <a16:creationId xmlns:a16="http://schemas.microsoft.com/office/drawing/2014/main" id="{ABD8A883-982A-4318-B4F5-7858ABDA3C3D}"/>
              </a:ext>
            </a:extLst>
          </p:cNvPr>
          <p:cNvSpPr/>
          <p:nvPr/>
        </p:nvSpPr>
        <p:spPr>
          <a:xfrm>
            <a:off x="8582859" y="2162190"/>
            <a:ext cx="1051560" cy="105156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TextBox 11">
            <a:extLst>
              <a:ext uri="{FF2B5EF4-FFF2-40B4-BE49-F238E27FC236}">
                <a16:creationId xmlns:a16="http://schemas.microsoft.com/office/drawing/2014/main" id="{7881E019-1636-4457-BE3E-D785B42ACB29}"/>
              </a:ext>
            </a:extLst>
          </p:cNvPr>
          <p:cNvSpPr txBox="1"/>
          <p:nvPr/>
        </p:nvSpPr>
        <p:spPr>
          <a:xfrm>
            <a:off x="7741700" y="3717137"/>
            <a:ext cx="2733878" cy="1552605"/>
          </a:xfrm>
          <a:prstGeom prst="rect">
            <a:avLst/>
          </a:prstGeom>
          <a:noFill/>
        </p:spPr>
        <p:txBody>
          <a:bodyPr wrap="square" lIns="91440" tIns="45720" rIns="91440" bIns="45720" anchor="t">
            <a:spAutoFit/>
          </a:bodyPr>
          <a:lstStyle/>
          <a:p>
            <a:pPr algn="ctr">
              <a:lnSpc>
                <a:spcPct val="107000"/>
              </a:lnSpc>
              <a:spcAft>
                <a:spcPts val="800"/>
              </a:spcAft>
              <a:buClr>
                <a:srgbClr val="000000"/>
              </a:buClr>
            </a:pPr>
            <a:r>
              <a:rPr lang="es-ES_tradnl">
                <a:latin typeface="Arial" panose="020B0604020202020204" pitchFamily="34" charset="0"/>
                <a:ea typeface="Noto Sans Symbols"/>
                <a:cs typeface="Arial" panose="020B0604020202020204" pitchFamily="34" charset="0"/>
              </a:rPr>
              <a:t>Con frecuencia, los/as menores sufren múltiples tipos de maltrato, negligencia, violencia y explotación</a:t>
            </a:r>
            <a:endParaRPr lang="es-ES_tradnl">
              <a:effectLst/>
              <a:latin typeface="Arial" panose="020B0604020202020204" pitchFamily="34" charset="0"/>
              <a:ea typeface="Noto Sans Symbols"/>
              <a:cs typeface="Arial" panose="020B0604020202020204" pitchFamily="34" charset="0"/>
            </a:endParaRPr>
          </a:p>
        </p:txBody>
      </p:sp>
      <p:sp>
        <p:nvSpPr>
          <p:cNvPr id="13" name="5-Point Star 5">
            <a:extLst>
              <a:ext uri="{FF2B5EF4-FFF2-40B4-BE49-F238E27FC236}">
                <a16:creationId xmlns:a16="http://schemas.microsoft.com/office/drawing/2014/main" id="{86C6DA94-9EAE-4187-A72F-7FF9F3B6A9A7}"/>
              </a:ext>
            </a:extLst>
          </p:cNvPr>
          <p:cNvSpPr/>
          <p:nvPr/>
        </p:nvSpPr>
        <p:spPr>
          <a:xfrm>
            <a:off x="5216653" y="2174027"/>
            <a:ext cx="1051560" cy="105156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TextBox 3">
            <a:extLst>
              <a:ext uri="{FF2B5EF4-FFF2-40B4-BE49-F238E27FC236}">
                <a16:creationId xmlns:a16="http://schemas.microsoft.com/office/drawing/2014/main" id="{6981D8D3-EB8E-1057-F899-5517521A2ABD}"/>
              </a:ext>
            </a:extLst>
          </p:cNvPr>
          <p:cNvSpPr txBox="1"/>
          <p:nvPr/>
        </p:nvSpPr>
        <p:spPr>
          <a:xfrm>
            <a:off x="1533764" y="3711370"/>
            <a:ext cx="2422293" cy="1256306"/>
          </a:xfrm>
          <a:prstGeom prst="rect">
            <a:avLst/>
          </a:prstGeom>
          <a:noFill/>
        </p:spPr>
        <p:txBody>
          <a:bodyPr wrap="square">
            <a:spAutoFit/>
          </a:bodyPr>
          <a:lstStyle/>
          <a:p>
            <a:pPr lvl="0" algn="ctr">
              <a:lnSpc>
                <a:spcPct val="107000"/>
              </a:lnSpc>
              <a:spcAft>
                <a:spcPts val="800"/>
              </a:spcAft>
              <a:buClr>
                <a:srgbClr val="000000"/>
              </a:buClr>
            </a:pPr>
            <a:r>
              <a:rPr lang="es-ES_tradnl">
                <a:latin typeface="Arial" panose="020B0604020202020204" pitchFamily="34" charset="0"/>
                <a:ea typeface="Noto Sans Symbols"/>
                <a:cs typeface="Arial" panose="020B0604020202020204" pitchFamily="34" charset="0"/>
              </a:rPr>
              <a:t>La protección de la infancia incluye tanto la prevención como la respuesta</a:t>
            </a:r>
            <a:endParaRPr lang="es-ES_tradnl">
              <a:effectLst/>
              <a:latin typeface="Arial" panose="020B0604020202020204" pitchFamily="34" charset="0"/>
              <a:ea typeface="Noto Sans Symbols"/>
              <a:cs typeface="Arial" panose="020B0604020202020204" pitchFamily="34" charset="0"/>
            </a:endParaRPr>
          </a:p>
        </p:txBody>
      </p:sp>
      <p:sp>
        <p:nvSpPr>
          <p:cNvPr id="5" name="TextBox 4">
            <a:extLst>
              <a:ext uri="{FF2B5EF4-FFF2-40B4-BE49-F238E27FC236}">
                <a16:creationId xmlns:a16="http://schemas.microsoft.com/office/drawing/2014/main" id="{D9632398-0D94-C191-BD27-06E692BAEB5D}"/>
              </a:ext>
            </a:extLst>
          </p:cNvPr>
          <p:cNvSpPr txBox="1"/>
          <p:nvPr/>
        </p:nvSpPr>
        <p:spPr>
          <a:xfrm>
            <a:off x="4598343" y="3711370"/>
            <a:ext cx="2288180" cy="2145331"/>
          </a:xfrm>
          <a:prstGeom prst="rect">
            <a:avLst/>
          </a:prstGeom>
          <a:noFill/>
        </p:spPr>
        <p:txBody>
          <a:bodyPr wrap="square">
            <a:spAutoFit/>
          </a:bodyPr>
          <a:lstStyle/>
          <a:p>
            <a:pPr lvl="0" algn="ctr">
              <a:lnSpc>
                <a:spcPct val="107000"/>
              </a:lnSpc>
              <a:spcAft>
                <a:spcPts val="800"/>
              </a:spcAft>
              <a:buClr>
                <a:srgbClr val="000000"/>
              </a:buClr>
            </a:pPr>
            <a:r>
              <a:rPr lang="es-ES_tradnl">
                <a:latin typeface="Arial" panose="020B0604020202020204" pitchFamily="34" charset="0"/>
                <a:ea typeface="Noto Sans Symbols"/>
                <a:cs typeface="Arial" panose="020B0604020202020204" pitchFamily="34" charset="0"/>
              </a:rPr>
              <a:t>El maltratos, la negligencia, la violencia y la explotación son problemas de protección de la infancia</a:t>
            </a:r>
            <a:endParaRPr lang="es-ES_tradnl">
              <a:effectLst/>
              <a:latin typeface="Arial" panose="020B0604020202020204" pitchFamily="34" charset="0"/>
              <a:ea typeface="Noto Sans Symbols"/>
              <a:cs typeface="Arial" panose="020B0604020202020204" pitchFamily="34" charset="0"/>
            </a:endParaRPr>
          </a:p>
        </p:txBody>
      </p:sp>
    </p:spTree>
    <p:extLst>
      <p:ext uri="{BB962C8B-B14F-4D97-AF65-F5344CB8AC3E}">
        <p14:creationId xmlns:p14="http://schemas.microsoft.com/office/powerpoint/2010/main" val="2533921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804070" y="3691363"/>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2400" b="1" dirty="0">
                <a:solidFill>
                  <a:schemeClr val="bg1"/>
                </a:solidFill>
                <a:latin typeface="Garamond"/>
              </a:rPr>
              <a:t>SESIÓN 3</a:t>
            </a:r>
          </a:p>
          <a:p>
            <a:br>
              <a:rPr lang="es-ES_tradnl" b="1" dirty="0">
                <a:solidFill>
                  <a:schemeClr val="bg1"/>
                </a:solidFill>
                <a:latin typeface="Garamond"/>
              </a:rPr>
            </a:br>
            <a:r>
              <a:rPr lang="es-ES_tradnl" sz="5400" b="1" dirty="0">
                <a:solidFill>
                  <a:schemeClr val="bg1"/>
                </a:solidFill>
                <a:latin typeface="Garamond"/>
              </a:rPr>
              <a:t>¿Cómo influye el entorno del menor en su seguridad y bienestar?</a:t>
            </a:r>
          </a:p>
          <a:p>
            <a:endParaRPr lang="es-ES_tradnl" sz="5400" b="1" dirty="0">
              <a:solidFill>
                <a:schemeClr val="bg1"/>
              </a:solidFill>
              <a:latin typeface="Garamond"/>
            </a:endParaRPr>
          </a:p>
          <a:p>
            <a:endParaRPr lang="es-ES_tradnl" sz="5400" b="1" dirty="0">
              <a:solidFill>
                <a:schemeClr val="bg1"/>
              </a:solidFill>
              <a:latin typeface="Garamond"/>
            </a:endParaRPr>
          </a:p>
        </p:txBody>
      </p:sp>
    </p:spTree>
    <p:extLst>
      <p:ext uri="{BB962C8B-B14F-4D97-AF65-F5344CB8AC3E}">
        <p14:creationId xmlns:p14="http://schemas.microsoft.com/office/powerpoint/2010/main" val="591444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1E285FCE-6954-4721-AA77-342BE017FAB6}"/>
              </a:ext>
            </a:extLst>
          </p:cNvPr>
          <p:cNvSpPr txBox="1"/>
          <p:nvPr/>
        </p:nvSpPr>
        <p:spPr>
          <a:xfrm>
            <a:off x="1765505" y="4999299"/>
            <a:ext cx="4677292" cy="628708"/>
          </a:xfrm>
          <a:prstGeom prst="rect">
            <a:avLst/>
          </a:prstGeom>
          <a:solidFill>
            <a:schemeClr val="bg1"/>
          </a:solidFill>
          <a:ln>
            <a:solidFill>
              <a:schemeClr val="accent2">
                <a:lumMod val="75000"/>
              </a:schemeClr>
            </a:solidFill>
          </a:ln>
        </p:spPr>
        <p:txBody>
          <a:bodyPr wrap="square" anchor="ctr" anchorCtr="0">
            <a:noAutofit/>
          </a:bodyPr>
          <a:lstStyle/>
          <a:p>
            <a:pPr lvl="0" algn="ctr">
              <a:lnSpc>
                <a:spcPct val="107000"/>
              </a:lnSpc>
              <a:spcAft>
                <a:spcPts val="800"/>
              </a:spcAft>
            </a:pPr>
            <a:r>
              <a:rPr lang="es-ES_tradnl" sz="1600" b="1">
                <a:effectLst/>
                <a:latin typeface="Helvetica Neue"/>
                <a:ea typeface="Calibri" panose="020F0502020204030204" pitchFamily="34" charset="0"/>
                <a:cs typeface="Calibri" panose="020F0502020204030204" pitchFamily="34" charset="0"/>
              </a:rPr>
              <a:t>Niño</a:t>
            </a:r>
          </a:p>
        </p:txBody>
      </p:sp>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lstStyle/>
          <a:p>
            <a:r>
              <a:rPr lang="es-ES_tradnl" dirty="0"/>
              <a:t>El enfoque </a:t>
            </a:r>
            <a:r>
              <a:rPr lang="es-ES_tradnl" dirty="0" err="1"/>
              <a:t>socioecológico</a:t>
            </a:r>
            <a:endParaRPr lang="es-ES_tradnl" dirty="0"/>
          </a:p>
        </p:txBody>
      </p:sp>
      <p:grpSp>
        <p:nvGrpSpPr>
          <p:cNvPr id="44" name="Group 43">
            <a:extLst>
              <a:ext uri="{FF2B5EF4-FFF2-40B4-BE49-F238E27FC236}">
                <a16:creationId xmlns:a16="http://schemas.microsoft.com/office/drawing/2014/main" id="{232D2D53-EE73-4614-BA2B-17FF4BFE3D36}"/>
              </a:ext>
            </a:extLst>
          </p:cNvPr>
          <p:cNvGrpSpPr/>
          <p:nvPr/>
        </p:nvGrpSpPr>
        <p:grpSpPr>
          <a:xfrm>
            <a:off x="3586172" y="1346805"/>
            <a:ext cx="7801386" cy="7801386"/>
            <a:chOff x="3943574" y="1346805"/>
            <a:chExt cx="7801386" cy="7801386"/>
          </a:xfrm>
        </p:grpSpPr>
        <p:sp>
          <p:nvSpPr>
            <p:cNvPr id="33" name="Oval 32">
              <a:extLst>
                <a:ext uri="{FF2B5EF4-FFF2-40B4-BE49-F238E27FC236}">
                  <a16:creationId xmlns:a16="http://schemas.microsoft.com/office/drawing/2014/main" id="{84B4DA82-9DF5-4819-9CDB-04A5EA7B9523}"/>
                </a:ext>
              </a:extLst>
            </p:cNvPr>
            <p:cNvSpPr/>
            <p:nvPr/>
          </p:nvSpPr>
          <p:spPr>
            <a:xfrm>
              <a:off x="3943574" y="1346805"/>
              <a:ext cx="7801386" cy="78013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Oval 31">
              <a:extLst>
                <a:ext uri="{FF2B5EF4-FFF2-40B4-BE49-F238E27FC236}">
                  <a16:creationId xmlns:a16="http://schemas.microsoft.com/office/drawing/2014/main" id="{B2DA546D-2EDD-4DB7-92CD-D517EC409ABB}"/>
                </a:ext>
              </a:extLst>
            </p:cNvPr>
            <p:cNvSpPr/>
            <p:nvPr/>
          </p:nvSpPr>
          <p:spPr>
            <a:xfrm>
              <a:off x="4541599" y="1956118"/>
              <a:ext cx="6574444" cy="657444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Oval 29">
              <a:extLst>
                <a:ext uri="{FF2B5EF4-FFF2-40B4-BE49-F238E27FC236}">
                  <a16:creationId xmlns:a16="http://schemas.microsoft.com/office/drawing/2014/main" id="{20DD92F8-D6CB-42B4-9863-E94B4577E6AE}"/>
                </a:ext>
              </a:extLst>
            </p:cNvPr>
            <p:cNvSpPr/>
            <p:nvPr/>
          </p:nvSpPr>
          <p:spPr>
            <a:xfrm>
              <a:off x="5121643" y="2523285"/>
              <a:ext cx="5385038" cy="538503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Oval 28">
              <a:extLst>
                <a:ext uri="{FF2B5EF4-FFF2-40B4-BE49-F238E27FC236}">
                  <a16:creationId xmlns:a16="http://schemas.microsoft.com/office/drawing/2014/main" id="{47AB4EB1-ED40-4F21-A945-EC514FD2A7EA}"/>
                </a:ext>
              </a:extLst>
            </p:cNvPr>
            <p:cNvSpPr/>
            <p:nvPr/>
          </p:nvSpPr>
          <p:spPr>
            <a:xfrm>
              <a:off x="5741231" y="3105543"/>
              <a:ext cx="4145862" cy="4145862"/>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Oval 27">
              <a:extLst>
                <a:ext uri="{FF2B5EF4-FFF2-40B4-BE49-F238E27FC236}">
                  <a16:creationId xmlns:a16="http://schemas.microsoft.com/office/drawing/2014/main" id="{F9EB5331-BF39-4E4A-A8FE-4EAD8556F3A7}"/>
                </a:ext>
              </a:extLst>
            </p:cNvPr>
            <p:cNvSpPr/>
            <p:nvPr/>
          </p:nvSpPr>
          <p:spPr>
            <a:xfrm>
              <a:off x="6442797" y="3734452"/>
              <a:ext cx="2802940" cy="28029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3" name="Group 22">
              <a:extLst>
                <a:ext uri="{FF2B5EF4-FFF2-40B4-BE49-F238E27FC236}">
                  <a16:creationId xmlns:a16="http://schemas.microsoft.com/office/drawing/2014/main" id="{9AF05B56-E5B1-432B-B223-AD567EA8367C}"/>
                </a:ext>
              </a:extLst>
            </p:cNvPr>
            <p:cNvGrpSpPr/>
            <p:nvPr/>
          </p:nvGrpSpPr>
          <p:grpSpPr>
            <a:xfrm>
              <a:off x="7480949" y="4391502"/>
              <a:ext cx="671707" cy="1493118"/>
              <a:chOff x="3524508" y="2679091"/>
              <a:chExt cx="327409" cy="727787"/>
            </a:xfrm>
            <a:solidFill>
              <a:schemeClr val="accent2"/>
            </a:solidFill>
          </p:grpSpPr>
          <p:sp>
            <p:nvSpPr>
              <p:cNvPr id="24" name="Round Same Side Corner Rectangle 46">
                <a:extLst>
                  <a:ext uri="{FF2B5EF4-FFF2-40B4-BE49-F238E27FC236}">
                    <a16:creationId xmlns:a16="http://schemas.microsoft.com/office/drawing/2014/main" id="{48507F16-304A-4A9C-B6AA-E1B4EBF09BDC}"/>
                  </a:ext>
                </a:extLst>
              </p:cNvPr>
              <p:cNvSpPr/>
              <p:nvPr/>
            </p:nvSpPr>
            <p:spPr>
              <a:xfrm>
                <a:off x="3526909" y="3062732"/>
                <a:ext cx="323729" cy="344146"/>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Oval 24">
                <a:extLst>
                  <a:ext uri="{FF2B5EF4-FFF2-40B4-BE49-F238E27FC236}">
                    <a16:creationId xmlns:a16="http://schemas.microsoft.com/office/drawing/2014/main" id="{02B38E4B-1479-4912-97B6-270447ED1482}"/>
                  </a:ext>
                </a:extLst>
              </p:cNvPr>
              <p:cNvSpPr/>
              <p:nvPr/>
            </p:nvSpPr>
            <p:spPr>
              <a:xfrm>
                <a:off x="3524508" y="2679091"/>
                <a:ext cx="327409" cy="32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
        <p:nvSpPr>
          <p:cNvPr id="38" name="TextBox 37">
            <a:extLst>
              <a:ext uri="{FF2B5EF4-FFF2-40B4-BE49-F238E27FC236}">
                <a16:creationId xmlns:a16="http://schemas.microsoft.com/office/drawing/2014/main" id="{45079EC1-D715-44BA-8AC7-D32E4D4257D0}"/>
              </a:ext>
            </a:extLst>
          </p:cNvPr>
          <p:cNvSpPr txBox="1"/>
          <p:nvPr/>
        </p:nvSpPr>
        <p:spPr>
          <a:xfrm>
            <a:off x="577899" y="1643075"/>
            <a:ext cx="5507496" cy="586868"/>
          </a:xfrm>
          <a:prstGeom prst="rect">
            <a:avLst/>
          </a:prstGeom>
          <a:solidFill>
            <a:schemeClr val="accent2">
              <a:lumMod val="75000"/>
            </a:schemeClr>
          </a:solidFill>
        </p:spPr>
        <p:txBody>
          <a:bodyPr wrap="square" anchor="ctr" anchorCtr="0">
            <a:noAutofit/>
          </a:bodyPr>
          <a:lstStyle/>
          <a:p>
            <a:pPr lvl="0">
              <a:lnSpc>
                <a:spcPct val="107000"/>
              </a:lnSpc>
              <a:spcAft>
                <a:spcPts val="800"/>
              </a:spcAft>
            </a:pPr>
            <a:r>
              <a:rPr lang="es-ES_tradnl" sz="1600" b="1" dirty="0">
                <a:solidFill>
                  <a:schemeClr val="bg1"/>
                </a:solidFill>
                <a:effectLst/>
                <a:latin typeface="Helvetica Neue"/>
                <a:ea typeface="Calibri" panose="020F0502020204030204" pitchFamily="34" charset="0"/>
                <a:cs typeface="Calibri" panose="020F0502020204030204" pitchFamily="34" charset="0"/>
              </a:rPr>
              <a:t>	Normas socioculturales</a:t>
            </a:r>
          </a:p>
        </p:txBody>
      </p:sp>
      <p:sp>
        <p:nvSpPr>
          <p:cNvPr id="39" name="TextBox 38">
            <a:extLst>
              <a:ext uri="{FF2B5EF4-FFF2-40B4-BE49-F238E27FC236}">
                <a16:creationId xmlns:a16="http://schemas.microsoft.com/office/drawing/2014/main" id="{D28891D9-FF51-48F9-AAEC-BF128056251F}"/>
              </a:ext>
            </a:extLst>
          </p:cNvPr>
          <p:cNvSpPr txBox="1"/>
          <p:nvPr/>
        </p:nvSpPr>
        <p:spPr>
          <a:xfrm>
            <a:off x="811620" y="2485203"/>
            <a:ext cx="4935657" cy="586868"/>
          </a:xfrm>
          <a:prstGeom prst="rect">
            <a:avLst/>
          </a:prstGeom>
          <a:solidFill>
            <a:schemeClr val="accent2">
              <a:lumMod val="60000"/>
              <a:lumOff val="40000"/>
            </a:schemeClr>
          </a:solidFill>
        </p:spPr>
        <p:txBody>
          <a:bodyPr wrap="square" anchor="ctr" anchorCtr="0">
            <a:noAutofit/>
          </a:bodyPr>
          <a:lstStyle/>
          <a:p>
            <a:pPr lvl="0">
              <a:lnSpc>
                <a:spcPct val="107000"/>
              </a:lnSpc>
              <a:spcAft>
                <a:spcPts val="800"/>
              </a:spcAft>
            </a:pPr>
            <a:r>
              <a:rPr lang="es-ES_tradnl" sz="1600" b="1">
                <a:solidFill>
                  <a:schemeClr val="bg1"/>
                </a:solidFill>
                <a:effectLst/>
                <a:latin typeface="Helvetica Neue"/>
                <a:ea typeface="Calibri" panose="020F0502020204030204" pitchFamily="34" charset="0"/>
                <a:cs typeface="Calibri" panose="020F0502020204030204" pitchFamily="34" charset="0"/>
              </a:rPr>
              <a:t>	Sociedad</a:t>
            </a:r>
          </a:p>
        </p:txBody>
      </p:sp>
      <p:sp>
        <p:nvSpPr>
          <p:cNvPr id="40" name="TextBox 39">
            <a:extLst>
              <a:ext uri="{FF2B5EF4-FFF2-40B4-BE49-F238E27FC236}">
                <a16:creationId xmlns:a16="http://schemas.microsoft.com/office/drawing/2014/main" id="{D401039E-282F-4A23-8B58-1D50217261C8}"/>
              </a:ext>
            </a:extLst>
          </p:cNvPr>
          <p:cNvSpPr txBox="1"/>
          <p:nvPr/>
        </p:nvSpPr>
        <p:spPr>
          <a:xfrm>
            <a:off x="1135623" y="3331480"/>
            <a:ext cx="4611654" cy="586868"/>
          </a:xfrm>
          <a:prstGeom prst="rect">
            <a:avLst/>
          </a:prstGeom>
          <a:solidFill>
            <a:schemeClr val="accent2">
              <a:lumMod val="40000"/>
              <a:lumOff val="60000"/>
            </a:schemeClr>
          </a:solidFill>
        </p:spPr>
        <p:txBody>
          <a:bodyPr wrap="square" anchor="ctr" anchorCtr="0">
            <a:noAutofit/>
          </a:bodyPr>
          <a:lstStyle/>
          <a:p>
            <a:pPr lvl="0">
              <a:lnSpc>
                <a:spcPct val="107000"/>
              </a:lnSpc>
              <a:spcAft>
                <a:spcPts val="800"/>
              </a:spcAft>
            </a:pPr>
            <a:r>
              <a:rPr lang="es-ES_tradnl" sz="1600" b="1">
                <a:effectLst/>
                <a:latin typeface="Helvetica Neue"/>
                <a:ea typeface="Calibri" panose="020F0502020204030204" pitchFamily="34" charset="0"/>
                <a:cs typeface="Calibri" panose="020F0502020204030204" pitchFamily="34" charset="0"/>
              </a:rPr>
              <a:t>	Comunidad</a:t>
            </a:r>
          </a:p>
        </p:txBody>
      </p:sp>
      <p:sp>
        <p:nvSpPr>
          <p:cNvPr id="41" name="TextBox 40">
            <a:extLst>
              <a:ext uri="{FF2B5EF4-FFF2-40B4-BE49-F238E27FC236}">
                <a16:creationId xmlns:a16="http://schemas.microsoft.com/office/drawing/2014/main" id="{CC1FBDBE-AFE4-4521-BDE8-BDF7AE574576}"/>
              </a:ext>
            </a:extLst>
          </p:cNvPr>
          <p:cNvSpPr txBox="1"/>
          <p:nvPr/>
        </p:nvSpPr>
        <p:spPr>
          <a:xfrm>
            <a:off x="1462108" y="4177757"/>
            <a:ext cx="4356191" cy="586868"/>
          </a:xfrm>
          <a:prstGeom prst="rect">
            <a:avLst/>
          </a:prstGeom>
          <a:solidFill>
            <a:schemeClr val="accent2">
              <a:lumMod val="20000"/>
              <a:lumOff val="80000"/>
            </a:schemeClr>
          </a:solidFill>
        </p:spPr>
        <p:txBody>
          <a:bodyPr wrap="square" anchor="ctr" anchorCtr="0">
            <a:noAutofit/>
          </a:bodyPr>
          <a:lstStyle/>
          <a:p>
            <a:pPr lvl="0">
              <a:lnSpc>
                <a:spcPct val="107000"/>
              </a:lnSpc>
              <a:spcAft>
                <a:spcPts val="800"/>
              </a:spcAft>
            </a:pPr>
            <a:r>
              <a:rPr lang="es-ES_tradnl" sz="1600" b="1">
                <a:effectLst/>
                <a:latin typeface="Helvetica Neue"/>
                <a:ea typeface="Calibri" panose="020F0502020204030204" pitchFamily="34" charset="0"/>
                <a:cs typeface="Calibri" panose="020F0502020204030204" pitchFamily="34" charset="0"/>
              </a:rPr>
              <a:t>	Familia</a:t>
            </a:r>
          </a:p>
        </p:txBody>
      </p:sp>
      <p:sp>
        <p:nvSpPr>
          <p:cNvPr id="42" name="TextBox 41">
            <a:extLst>
              <a:ext uri="{FF2B5EF4-FFF2-40B4-BE49-F238E27FC236}">
                <a16:creationId xmlns:a16="http://schemas.microsoft.com/office/drawing/2014/main" id="{A5DC8F1B-0865-4DBB-A446-F25C6CA0AEAA}"/>
              </a:ext>
            </a:extLst>
          </p:cNvPr>
          <p:cNvSpPr txBox="1"/>
          <p:nvPr/>
        </p:nvSpPr>
        <p:spPr>
          <a:xfrm>
            <a:off x="1867737" y="5024034"/>
            <a:ext cx="4554244" cy="586868"/>
          </a:xfrm>
          <a:prstGeom prst="rect">
            <a:avLst/>
          </a:prstGeom>
          <a:solidFill>
            <a:schemeClr val="bg1"/>
          </a:solidFill>
        </p:spPr>
        <p:txBody>
          <a:bodyPr wrap="square" anchor="ctr" anchorCtr="0">
            <a:noAutofit/>
          </a:bodyPr>
          <a:lstStyle/>
          <a:p>
            <a:pPr lvl="0">
              <a:lnSpc>
                <a:spcPct val="107000"/>
              </a:lnSpc>
              <a:spcAft>
                <a:spcPts val="800"/>
              </a:spcAft>
            </a:pPr>
            <a:r>
              <a:rPr lang="es-ES_tradnl" sz="1600" b="1">
                <a:effectLst/>
                <a:latin typeface="Helvetica Neue"/>
                <a:ea typeface="Calibri" panose="020F0502020204030204" pitchFamily="34" charset="0"/>
                <a:cs typeface="Calibri" panose="020F0502020204030204" pitchFamily="34" charset="0"/>
              </a:rPr>
              <a:t>	Menor</a:t>
            </a:r>
          </a:p>
        </p:txBody>
      </p:sp>
      <p:grpSp>
        <p:nvGrpSpPr>
          <p:cNvPr id="3" name="Group 2">
            <a:extLst>
              <a:ext uri="{FF2B5EF4-FFF2-40B4-BE49-F238E27FC236}">
                <a16:creationId xmlns:a16="http://schemas.microsoft.com/office/drawing/2014/main" id="{AF3B84E3-91F1-E221-8B5B-A5E60C542AD1}"/>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9CDAD7A6-6BDA-9D6F-6313-BEF20F8D79B3}"/>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5" name="Group 4">
              <a:extLst>
                <a:ext uri="{FF2B5EF4-FFF2-40B4-BE49-F238E27FC236}">
                  <a16:creationId xmlns:a16="http://schemas.microsoft.com/office/drawing/2014/main" id="{61DDE931-617D-A3F3-25DA-85FA21BCFD56}"/>
                </a:ext>
              </a:extLst>
            </p:cNvPr>
            <p:cNvGrpSpPr/>
            <p:nvPr/>
          </p:nvGrpSpPr>
          <p:grpSpPr>
            <a:xfrm>
              <a:off x="10621771" y="762700"/>
              <a:ext cx="562136" cy="634675"/>
              <a:chOff x="760175" y="830142"/>
              <a:chExt cx="867619" cy="979579"/>
            </a:xfrm>
          </p:grpSpPr>
          <p:sp>
            <p:nvSpPr>
              <p:cNvPr id="9" name="Rectangle 8">
                <a:extLst>
                  <a:ext uri="{FF2B5EF4-FFF2-40B4-BE49-F238E27FC236}">
                    <a16:creationId xmlns:a16="http://schemas.microsoft.com/office/drawing/2014/main" id="{C916BB04-9AB4-750A-00E8-5F3A94EAE8BF}"/>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a:latin typeface="Arial" panose="020B0604020202020204" pitchFamily="34" charset="0"/>
                    <a:cs typeface="Arial" panose="020B0604020202020204" pitchFamily="34" charset="0"/>
                  </a:rPr>
                  <a:t>8</a:t>
                </a:r>
              </a:p>
            </p:txBody>
          </p:sp>
          <p:sp>
            <p:nvSpPr>
              <p:cNvPr id="10" name="Rectangle 9">
                <a:extLst>
                  <a:ext uri="{FF2B5EF4-FFF2-40B4-BE49-F238E27FC236}">
                    <a16:creationId xmlns:a16="http://schemas.microsoft.com/office/drawing/2014/main" id="{A3B14601-1070-BAC8-8FC2-AFADB722C512}"/>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6" name="Group 5">
              <a:extLst>
                <a:ext uri="{FF2B5EF4-FFF2-40B4-BE49-F238E27FC236}">
                  <a16:creationId xmlns:a16="http://schemas.microsoft.com/office/drawing/2014/main" id="{1C633E1C-4892-2860-2E1E-B38782ADBFBB}"/>
                </a:ext>
              </a:extLst>
            </p:cNvPr>
            <p:cNvGrpSpPr/>
            <p:nvPr/>
          </p:nvGrpSpPr>
          <p:grpSpPr>
            <a:xfrm>
              <a:off x="11325415" y="762701"/>
              <a:ext cx="182192" cy="634674"/>
              <a:chOff x="2121762" y="2323619"/>
              <a:chExt cx="200378" cy="825210"/>
            </a:xfrm>
          </p:grpSpPr>
          <p:sp>
            <p:nvSpPr>
              <p:cNvPr id="7" name="Isosceles Triangle 6">
                <a:extLst>
                  <a:ext uri="{FF2B5EF4-FFF2-40B4-BE49-F238E27FC236}">
                    <a16:creationId xmlns:a16="http://schemas.microsoft.com/office/drawing/2014/main" id="{80CC26C6-8FB0-800A-8C78-7B44F4EB9B96}"/>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angle 7">
                <a:extLst>
                  <a:ext uri="{FF2B5EF4-FFF2-40B4-BE49-F238E27FC236}">
                    <a16:creationId xmlns:a16="http://schemas.microsoft.com/office/drawing/2014/main" id="{50C152D8-D4BB-F69A-B6F2-8FB0D121D5D2}"/>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Tree>
    <p:extLst>
      <p:ext uri="{BB962C8B-B14F-4D97-AF65-F5344CB8AC3E}">
        <p14:creationId xmlns:p14="http://schemas.microsoft.com/office/powerpoint/2010/main" val="821735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45E20069-62FA-B9BF-E1AB-3F2A3F04275B}"/>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a:solidFill>
                  <a:schemeClr val="bg1">
                    <a:lumMod val="75000"/>
                  </a:schemeClr>
                </a:solidFill>
                <a:latin typeface="Garamond"/>
              </a:rPr>
              <a:t>Diapositiva adicional para la/el facilitador/a</a:t>
            </a:r>
            <a:endParaRPr lang="es-ES_tradnl" sz="5400" b="1">
              <a:solidFill>
                <a:schemeClr val="bg1">
                  <a:lumMod val="75000"/>
                </a:schemeClr>
              </a:solidFill>
            </a:endParaRPr>
          </a:p>
        </p:txBody>
      </p:sp>
    </p:spTree>
    <p:extLst>
      <p:ext uri="{BB962C8B-B14F-4D97-AF65-F5344CB8AC3E}">
        <p14:creationId xmlns:p14="http://schemas.microsoft.com/office/powerpoint/2010/main" val="2122655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F359DF82-6D61-8A9B-2016-B4CE7F33C308}"/>
              </a:ext>
            </a:extLst>
          </p:cNvPr>
          <p:cNvGrpSpPr/>
          <p:nvPr/>
        </p:nvGrpSpPr>
        <p:grpSpPr>
          <a:xfrm>
            <a:off x="8441457" y="3730650"/>
            <a:ext cx="2605132" cy="2177067"/>
            <a:chOff x="6753502" y="4766094"/>
            <a:chExt cx="1164705" cy="1044047"/>
          </a:xfrm>
          <a:solidFill>
            <a:schemeClr val="accent2">
              <a:lumMod val="20000"/>
              <a:lumOff val="80000"/>
            </a:schemeClr>
          </a:solidFill>
        </p:grpSpPr>
        <p:grpSp>
          <p:nvGrpSpPr>
            <p:cNvPr id="28" name="Group 27">
              <a:extLst>
                <a:ext uri="{FF2B5EF4-FFF2-40B4-BE49-F238E27FC236}">
                  <a16:creationId xmlns:a16="http://schemas.microsoft.com/office/drawing/2014/main" id="{4D07FB8C-FC00-FC4E-CF4C-71CAF94B1BDB}"/>
                </a:ext>
              </a:extLst>
            </p:cNvPr>
            <p:cNvGrpSpPr/>
            <p:nvPr/>
          </p:nvGrpSpPr>
          <p:grpSpPr>
            <a:xfrm>
              <a:off x="6753502" y="5024349"/>
              <a:ext cx="500332" cy="459236"/>
              <a:chOff x="6376458" y="4851543"/>
              <a:chExt cx="774687" cy="711057"/>
            </a:xfrm>
            <a:grpFill/>
          </p:grpSpPr>
          <p:sp>
            <p:nvSpPr>
              <p:cNvPr id="35" name="Trapezoid 34">
                <a:extLst>
                  <a:ext uri="{FF2B5EF4-FFF2-40B4-BE49-F238E27FC236}">
                    <a16:creationId xmlns:a16="http://schemas.microsoft.com/office/drawing/2014/main" id="{7251EF90-B2AF-FD35-775E-09C766B8E8C3}"/>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6" name="Rectangle 35">
                <a:extLst>
                  <a:ext uri="{FF2B5EF4-FFF2-40B4-BE49-F238E27FC236}">
                    <a16:creationId xmlns:a16="http://schemas.microsoft.com/office/drawing/2014/main" id="{1E58B8E9-2CB5-2F2A-79C0-79C311451AE3}"/>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9" name="Group 28">
              <a:extLst>
                <a:ext uri="{FF2B5EF4-FFF2-40B4-BE49-F238E27FC236}">
                  <a16:creationId xmlns:a16="http://schemas.microsoft.com/office/drawing/2014/main" id="{C784F9DF-9063-9BB9-9C4A-28DFFC8760C4}"/>
                </a:ext>
              </a:extLst>
            </p:cNvPr>
            <p:cNvGrpSpPr/>
            <p:nvPr/>
          </p:nvGrpSpPr>
          <p:grpSpPr>
            <a:xfrm>
              <a:off x="7300192" y="4766094"/>
              <a:ext cx="500332" cy="459236"/>
              <a:chOff x="6376458" y="4851543"/>
              <a:chExt cx="774687" cy="711057"/>
            </a:xfrm>
            <a:grpFill/>
          </p:grpSpPr>
          <p:sp>
            <p:nvSpPr>
              <p:cNvPr id="33" name="Trapezoid 32">
                <a:extLst>
                  <a:ext uri="{FF2B5EF4-FFF2-40B4-BE49-F238E27FC236}">
                    <a16:creationId xmlns:a16="http://schemas.microsoft.com/office/drawing/2014/main" id="{598B6CA1-71FD-5F0B-AF16-4046D7AE3D5D}"/>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Rectangle 33">
                <a:extLst>
                  <a:ext uri="{FF2B5EF4-FFF2-40B4-BE49-F238E27FC236}">
                    <a16:creationId xmlns:a16="http://schemas.microsoft.com/office/drawing/2014/main" id="{08126841-7274-6457-DB75-8D9693255C9A}"/>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30" name="Group 29">
              <a:extLst>
                <a:ext uri="{FF2B5EF4-FFF2-40B4-BE49-F238E27FC236}">
                  <a16:creationId xmlns:a16="http://schemas.microsoft.com/office/drawing/2014/main" id="{39C9F978-6F67-1563-A5E4-9C88E4A5A9A6}"/>
                </a:ext>
              </a:extLst>
            </p:cNvPr>
            <p:cNvGrpSpPr/>
            <p:nvPr/>
          </p:nvGrpSpPr>
          <p:grpSpPr>
            <a:xfrm>
              <a:off x="7417875" y="5350905"/>
              <a:ext cx="500332" cy="459236"/>
              <a:chOff x="6376458" y="4851543"/>
              <a:chExt cx="774687" cy="711057"/>
            </a:xfrm>
            <a:grpFill/>
          </p:grpSpPr>
          <p:sp>
            <p:nvSpPr>
              <p:cNvPr id="31" name="Trapezoid 30">
                <a:extLst>
                  <a:ext uri="{FF2B5EF4-FFF2-40B4-BE49-F238E27FC236}">
                    <a16:creationId xmlns:a16="http://schemas.microsoft.com/office/drawing/2014/main" id="{AA034342-630D-7F24-F449-4A811E8EF538}"/>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Rectangle 31">
                <a:extLst>
                  <a:ext uri="{FF2B5EF4-FFF2-40B4-BE49-F238E27FC236}">
                    <a16:creationId xmlns:a16="http://schemas.microsoft.com/office/drawing/2014/main" id="{6DE95A17-E6BD-7A59-A73C-9820492AD0ED}"/>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r>
              <a:rPr lang="es-ES_tradnl" dirty="0"/>
              <a:t>Normas socioculturales</a:t>
            </a:r>
          </a:p>
        </p:txBody>
      </p:sp>
      <p:sp>
        <p:nvSpPr>
          <p:cNvPr id="12" name="TextBox 11">
            <a:extLst>
              <a:ext uri="{FF2B5EF4-FFF2-40B4-BE49-F238E27FC236}">
                <a16:creationId xmlns:a16="http://schemas.microsoft.com/office/drawing/2014/main" id="{126FA3BE-8023-42EA-98FB-6DD9CA4C9C47}"/>
              </a:ext>
            </a:extLst>
          </p:cNvPr>
          <p:cNvSpPr txBox="1"/>
          <p:nvPr/>
        </p:nvSpPr>
        <p:spPr>
          <a:xfrm>
            <a:off x="1910080" y="4091039"/>
            <a:ext cx="8227431" cy="307777"/>
          </a:xfrm>
          <a:prstGeom prst="rect">
            <a:avLst/>
          </a:prstGeom>
          <a:noFill/>
        </p:spPr>
        <p:txBody>
          <a:bodyPr wrap="square">
            <a:spAutoFit/>
          </a:bodyPr>
          <a:lstStyle/>
          <a:p>
            <a:r>
              <a:rPr lang="es-ES_tradnl" sz="1400" i="1" dirty="0">
                <a:solidFill>
                  <a:schemeClr val="bg1"/>
                </a:solidFill>
                <a:latin typeface="Helvetica Neue"/>
                <a:ea typeface="Calibri" panose="020F0502020204030204" pitchFamily="34" charset="0"/>
                <a:cs typeface="Calibri" panose="020F0502020204030204" pitchFamily="34" charset="0"/>
              </a:rPr>
              <a:t>Fuente: Normas mínimas para la protección de la infancia en la acción humanitaria</a:t>
            </a:r>
          </a:p>
        </p:txBody>
      </p:sp>
      <p:sp>
        <p:nvSpPr>
          <p:cNvPr id="6" name="TextBox 5">
            <a:extLst>
              <a:ext uri="{FF2B5EF4-FFF2-40B4-BE49-F238E27FC236}">
                <a16:creationId xmlns:a16="http://schemas.microsoft.com/office/drawing/2014/main" id="{6CE15A89-B414-2387-C05F-4D6B6BAD744F}"/>
              </a:ext>
            </a:extLst>
          </p:cNvPr>
          <p:cNvSpPr txBox="1"/>
          <p:nvPr/>
        </p:nvSpPr>
        <p:spPr>
          <a:xfrm>
            <a:off x="4159401" y="5348053"/>
            <a:ext cx="6568849" cy="738664"/>
          </a:xfrm>
          <a:prstGeom prst="rect">
            <a:avLst/>
          </a:prstGeom>
          <a:noFill/>
        </p:spPr>
        <p:txBody>
          <a:bodyPr wrap="square">
            <a:spAutoFit/>
          </a:bodyPr>
          <a:lstStyle/>
          <a:p>
            <a:r>
              <a:rPr lang="es-ES_tradnl"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Fuente: Alianza para la protección de la infancia en la acción humanitaria. (2019). Normas mínimas para la protección de la infancia en la acción humanitaria.</a:t>
            </a:r>
          </a:p>
        </p:txBody>
      </p:sp>
      <p:sp>
        <p:nvSpPr>
          <p:cNvPr id="4" name="Rectangle: Rounded Corners 3">
            <a:extLst>
              <a:ext uri="{FF2B5EF4-FFF2-40B4-BE49-F238E27FC236}">
                <a16:creationId xmlns:a16="http://schemas.microsoft.com/office/drawing/2014/main" id="{8C911F63-D700-836C-9F4B-3E8B3B19B37A}"/>
              </a:ext>
            </a:extLst>
          </p:cNvPr>
          <p:cNvSpPr/>
          <p:nvPr/>
        </p:nvSpPr>
        <p:spPr>
          <a:xfrm>
            <a:off x="3492035" y="1858963"/>
            <a:ext cx="7236215" cy="6220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s-ES_tradnl" sz="2000" b="1" dirty="0">
                <a:solidFill>
                  <a:schemeClr val="tx1"/>
                </a:solidFill>
                <a:latin typeface="Arial" panose="020B0604020202020204" pitchFamily="34" charset="0"/>
                <a:cs typeface="Arial" panose="020B0604020202020204" pitchFamily="34" charset="0"/>
              </a:rPr>
              <a:t>NORMAS SOCIOCULTURALES</a:t>
            </a:r>
          </a:p>
        </p:txBody>
      </p:sp>
      <p:pic>
        <p:nvPicPr>
          <p:cNvPr id="5" name="Google Shape;98;p8">
            <a:extLst>
              <a:ext uri="{FF2B5EF4-FFF2-40B4-BE49-F238E27FC236}">
                <a16:creationId xmlns:a16="http://schemas.microsoft.com/office/drawing/2014/main" id="{BCA11E43-6347-CD05-8E7C-84CD04ABF2EA}"/>
              </a:ext>
            </a:extLst>
          </p:cNvPr>
          <p:cNvPicPr preferRelativeResize="0"/>
          <p:nvPr/>
        </p:nvPicPr>
        <p:blipFill rotWithShape="1">
          <a:blip r:embed="rId3">
            <a:alphaModFix/>
          </a:blip>
          <a:srcRect/>
          <a:stretch/>
        </p:blipFill>
        <p:spPr>
          <a:xfrm>
            <a:off x="1001002" y="1649388"/>
            <a:ext cx="2752290" cy="3797394"/>
          </a:xfrm>
          <a:prstGeom prst="rect">
            <a:avLst/>
          </a:prstGeom>
          <a:noFill/>
          <a:ln w="9525" cap="flat" cmpd="sng">
            <a:solidFill>
              <a:schemeClr val="accent2">
                <a:lumMod val="75000"/>
              </a:schemeClr>
            </a:solidFill>
            <a:prstDash val="solid"/>
            <a:round/>
            <a:headEnd type="none" w="sm" len="sm"/>
            <a:tailEnd type="none" w="sm" len="sm"/>
          </a:ln>
        </p:spPr>
      </p:pic>
      <p:sp>
        <p:nvSpPr>
          <p:cNvPr id="7" name="TextBox 6">
            <a:extLst>
              <a:ext uri="{FF2B5EF4-FFF2-40B4-BE49-F238E27FC236}">
                <a16:creationId xmlns:a16="http://schemas.microsoft.com/office/drawing/2014/main" id="{C3C1FD46-281F-09B5-1DF6-D3FF27D325AE}"/>
              </a:ext>
            </a:extLst>
          </p:cNvPr>
          <p:cNvSpPr txBox="1"/>
          <p:nvPr/>
        </p:nvSpPr>
        <p:spPr>
          <a:xfrm>
            <a:off x="4159400" y="2880192"/>
            <a:ext cx="6568850" cy="2139047"/>
          </a:xfrm>
          <a:prstGeom prst="rect">
            <a:avLst/>
          </a:prstGeom>
          <a:noFill/>
        </p:spPr>
        <p:txBody>
          <a:bodyPr wrap="square">
            <a:spAutoFit/>
          </a:bodyPr>
          <a:lstStyle/>
          <a:p>
            <a:r>
              <a:rPr lang="es-ES_tradnl" sz="1900" dirty="0">
                <a:latin typeface="Arial" panose="020B0604020202020204" pitchFamily="34" charset="0"/>
                <a:ea typeface="Calibri" panose="020F0502020204030204" pitchFamily="34" charset="0"/>
                <a:cs typeface="Arial" panose="020B0604020202020204" pitchFamily="34" charset="0"/>
              </a:rPr>
              <a:t>“Las normas sociales son reglas de comportamiento compartidas y aceptadas de forma general en un contexto determinado. Las normas sociales pueden ayudarnos a combatir la violencia, el maltrato, el abandono y la explotación (si son positivas) o a perpetuarlos si son negativas/perjudiciales (p. ej., el "derecho" de los padres a castigar a sus hijos físicamente)”.</a:t>
            </a:r>
          </a:p>
        </p:txBody>
      </p:sp>
    </p:spTree>
    <p:extLst>
      <p:ext uri="{BB962C8B-B14F-4D97-AF65-F5344CB8AC3E}">
        <p14:creationId xmlns:p14="http://schemas.microsoft.com/office/powerpoint/2010/main" val="2915600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132E73-D641-76D8-7E41-83D97E657617}"/>
              </a:ext>
            </a:extLst>
          </p:cNvPr>
          <p:cNvGrpSpPr/>
          <p:nvPr/>
        </p:nvGrpSpPr>
        <p:grpSpPr>
          <a:xfrm>
            <a:off x="1283573" y="1224950"/>
            <a:ext cx="9624853" cy="5227844"/>
            <a:chOff x="1096510" y="1361642"/>
            <a:chExt cx="9224023" cy="5350202"/>
          </a:xfrm>
        </p:grpSpPr>
        <p:cxnSp>
          <p:nvCxnSpPr>
            <p:cNvPr id="35" name="Straight Connector 34">
              <a:extLst>
                <a:ext uri="{FF2B5EF4-FFF2-40B4-BE49-F238E27FC236}">
                  <a16:creationId xmlns:a16="http://schemas.microsoft.com/office/drawing/2014/main" id="{F7FDEC2F-F4A2-B895-D9A7-2A49D8F0E91B}"/>
                </a:ext>
              </a:extLst>
            </p:cNvPr>
            <p:cNvCxnSpPr>
              <a:cxnSpLocks/>
            </p:cNvCxnSpPr>
            <p:nvPr/>
          </p:nvCxnSpPr>
          <p:spPr>
            <a:xfrm>
              <a:off x="2757466" y="5473165"/>
              <a:ext cx="0" cy="418327"/>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B4E77C3-8B82-D126-9885-8323015E1F8B}"/>
                </a:ext>
              </a:extLst>
            </p:cNvPr>
            <p:cNvCxnSpPr/>
            <p:nvPr/>
          </p:nvCxnSpPr>
          <p:spPr>
            <a:xfrm>
              <a:off x="7827349" y="6095398"/>
              <a:ext cx="0" cy="418327"/>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1F8F58-34A0-8A0B-87A1-FB0EE1E87211}"/>
                </a:ext>
              </a:extLst>
            </p:cNvPr>
            <p:cNvCxnSpPr/>
            <p:nvPr/>
          </p:nvCxnSpPr>
          <p:spPr>
            <a:xfrm>
              <a:off x="4314918" y="5771162"/>
              <a:ext cx="0" cy="418327"/>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73BFAC5-374C-D47E-EC06-EAB33A8310A9}"/>
                </a:ext>
              </a:extLst>
            </p:cNvPr>
            <p:cNvCxnSpPr/>
            <p:nvPr/>
          </p:nvCxnSpPr>
          <p:spPr>
            <a:xfrm>
              <a:off x="5659462" y="5473166"/>
              <a:ext cx="0" cy="418327"/>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8" name="Freeform: Shape 37">
              <a:extLst>
                <a:ext uri="{FF2B5EF4-FFF2-40B4-BE49-F238E27FC236}">
                  <a16:creationId xmlns:a16="http://schemas.microsoft.com/office/drawing/2014/main" id="{BFDD5277-0D45-0F68-36A0-CF8F067FD2AD}"/>
                </a:ext>
              </a:extLst>
            </p:cNvPr>
            <p:cNvSpPr/>
            <p:nvPr/>
          </p:nvSpPr>
          <p:spPr>
            <a:xfrm rot="18978376">
              <a:off x="9174880" y="4882161"/>
              <a:ext cx="922878" cy="1778001"/>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4" name="Group 3">
              <a:extLst>
                <a:ext uri="{FF2B5EF4-FFF2-40B4-BE49-F238E27FC236}">
                  <a16:creationId xmlns:a16="http://schemas.microsoft.com/office/drawing/2014/main" id="{13588C8B-0D03-A523-B2F0-BED1B595D64E}"/>
                </a:ext>
              </a:extLst>
            </p:cNvPr>
            <p:cNvGrpSpPr/>
            <p:nvPr/>
          </p:nvGrpSpPr>
          <p:grpSpPr>
            <a:xfrm>
              <a:off x="1096510" y="1361642"/>
              <a:ext cx="9224023" cy="4827846"/>
              <a:chOff x="1153158" y="1447801"/>
              <a:chExt cx="10167763" cy="4983532"/>
            </a:xfrm>
            <a:solidFill>
              <a:schemeClr val="accent2">
                <a:lumMod val="75000"/>
              </a:schemeClr>
            </a:solidFill>
          </p:grpSpPr>
          <p:sp>
            <p:nvSpPr>
              <p:cNvPr id="5" name="Oval 4">
                <a:extLst>
                  <a:ext uri="{FF2B5EF4-FFF2-40B4-BE49-F238E27FC236}">
                    <a16:creationId xmlns:a16="http://schemas.microsoft.com/office/drawing/2014/main" id="{B07DB066-FB71-E448-1590-378BBD0F3508}"/>
                  </a:ext>
                </a:extLst>
              </p:cNvPr>
              <p:cNvSpPr/>
              <p:nvPr/>
            </p:nvSpPr>
            <p:spPr>
              <a:xfrm>
                <a:off x="3230879" y="2394605"/>
                <a:ext cx="1320799" cy="132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Oval 5">
                <a:extLst>
                  <a:ext uri="{FF2B5EF4-FFF2-40B4-BE49-F238E27FC236}">
                    <a16:creationId xmlns:a16="http://schemas.microsoft.com/office/drawing/2014/main" id="{E2587BF1-C3A5-F0FB-342E-802AA08A1A70}"/>
                  </a:ext>
                </a:extLst>
              </p:cNvPr>
              <p:cNvSpPr/>
              <p:nvPr/>
            </p:nvSpPr>
            <p:spPr>
              <a:xfrm>
                <a:off x="4104638" y="1654745"/>
                <a:ext cx="1790829" cy="17908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Oval 6">
                <a:extLst>
                  <a:ext uri="{FF2B5EF4-FFF2-40B4-BE49-F238E27FC236}">
                    <a16:creationId xmlns:a16="http://schemas.microsoft.com/office/drawing/2014/main" id="{1E350F6E-4E06-D5FA-C6C8-DCA49C3F7895}"/>
                  </a:ext>
                </a:extLst>
              </p:cNvPr>
              <p:cNvSpPr/>
              <p:nvPr/>
            </p:nvSpPr>
            <p:spPr>
              <a:xfrm>
                <a:off x="5273040" y="1447801"/>
                <a:ext cx="2611120" cy="2611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Oval 7">
                <a:extLst>
                  <a:ext uri="{FF2B5EF4-FFF2-40B4-BE49-F238E27FC236}">
                    <a16:creationId xmlns:a16="http://schemas.microsoft.com/office/drawing/2014/main" id="{B0CAE968-CC9C-2CD8-794F-B83697BA0F71}"/>
                  </a:ext>
                </a:extLst>
              </p:cNvPr>
              <p:cNvSpPr/>
              <p:nvPr/>
            </p:nvSpPr>
            <p:spPr>
              <a:xfrm>
                <a:off x="1153158" y="2140015"/>
                <a:ext cx="2611120" cy="2611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Oval 8">
                <a:extLst>
                  <a:ext uri="{FF2B5EF4-FFF2-40B4-BE49-F238E27FC236}">
                    <a16:creationId xmlns:a16="http://schemas.microsoft.com/office/drawing/2014/main" id="{24B243B7-1062-CA1E-963C-31A61CF52A22}"/>
                  </a:ext>
                </a:extLst>
              </p:cNvPr>
              <p:cNvSpPr/>
              <p:nvPr/>
            </p:nvSpPr>
            <p:spPr>
              <a:xfrm>
                <a:off x="2730497" y="3582170"/>
                <a:ext cx="2611120" cy="2611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Oval 9">
                <a:extLst>
                  <a:ext uri="{FF2B5EF4-FFF2-40B4-BE49-F238E27FC236}">
                    <a16:creationId xmlns:a16="http://schemas.microsoft.com/office/drawing/2014/main" id="{DEAB3C29-38C0-7EDA-8F8C-93CD7AE450D8}"/>
                  </a:ext>
                </a:extLst>
              </p:cNvPr>
              <p:cNvSpPr/>
              <p:nvPr/>
            </p:nvSpPr>
            <p:spPr>
              <a:xfrm>
                <a:off x="6781800" y="3820212"/>
                <a:ext cx="2611120" cy="2611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Oval 10">
                <a:extLst>
                  <a:ext uri="{FF2B5EF4-FFF2-40B4-BE49-F238E27FC236}">
                    <a16:creationId xmlns:a16="http://schemas.microsoft.com/office/drawing/2014/main" id="{D3CD0846-8B6C-B4FB-3E9F-FBF1512646F8}"/>
                  </a:ext>
                </a:extLst>
              </p:cNvPr>
              <p:cNvSpPr/>
              <p:nvPr/>
            </p:nvSpPr>
            <p:spPr>
              <a:xfrm>
                <a:off x="4455030" y="4521202"/>
                <a:ext cx="1790829" cy="17908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Oval 12">
                <a:extLst>
                  <a:ext uri="{FF2B5EF4-FFF2-40B4-BE49-F238E27FC236}">
                    <a16:creationId xmlns:a16="http://schemas.microsoft.com/office/drawing/2014/main" id="{A125D66E-4903-82BD-65A3-9C48F04F514E}"/>
                  </a:ext>
                </a:extLst>
              </p:cNvPr>
              <p:cNvSpPr/>
              <p:nvPr/>
            </p:nvSpPr>
            <p:spPr>
              <a:xfrm>
                <a:off x="7704901" y="2171083"/>
                <a:ext cx="1320799" cy="132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Oval 13">
                <a:extLst>
                  <a:ext uri="{FF2B5EF4-FFF2-40B4-BE49-F238E27FC236}">
                    <a16:creationId xmlns:a16="http://schemas.microsoft.com/office/drawing/2014/main" id="{9C4B976F-712D-18DB-EC63-25A7DABF4412}"/>
                  </a:ext>
                </a:extLst>
              </p:cNvPr>
              <p:cNvSpPr/>
              <p:nvPr/>
            </p:nvSpPr>
            <p:spPr>
              <a:xfrm>
                <a:off x="5812725" y="4092967"/>
                <a:ext cx="1790829" cy="17908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Oval 14">
                <a:extLst>
                  <a:ext uri="{FF2B5EF4-FFF2-40B4-BE49-F238E27FC236}">
                    <a16:creationId xmlns:a16="http://schemas.microsoft.com/office/drawing/2014/main" id="{7740FFEF-CF9D-7052-F1C5-5A84911DC5D7}"/>
                  </a:ext>
                </a:extLst>
              </p:cNvPr>
              <p:cNvSpPr/>
              <p:nvPr/>
            </p:nvSpPr>
            <p:spPr>
              <a:xfrm>
                <a:off x="4414520" y="2602295"/>
                <a:ext cx="2611120" cy="2611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Oval 15">
                <a:extLst>
                  <a:ext uri="{FF2B5EF4-FFF2-40B4-BE49-F238E27FC236}">
                    <a16:creationId xmlns:a16="http://schemas.microsoft.com/office/drawing/2014/main" id="{C90B2E66-030B-5D17-7F2B-1ED771F05D48}"/>
                  </a:ext>
                </a:extLst>
              </p:cNvPr>
              <p:cNvSpPr/>
              <p:nvPr/>
            </p:nvSpPr>
            <p:spPr>
              <a:xfrm>
                <a:off x="3445446" y="3625787"/>
                <a:ext cx="1790829" cy="17908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Oval 16">
                <a:extLst>
                  <a:ext uri="{FF2B5EF4-FFF2-40B4-BE49-F238E27FC236}">
                    <a16:creationId xmlns:a16="http://schemas.microsoft.com/office/drawing/2014/main" id="{9002F617-589A-8DCF-E891-0A087E376256}"/>
                  </a:ext>
                </a:extLst>
              </p:cNvPr>
              <p:cNvSpPr/>
              <p:nvPr/>
            </p:nvSpPr>
            <p:spPr>
              <a:xfrm>
                <a:off x="8709801" y="2052370"/>
                <a:ext cx="2611120" cy="2611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Oval 17">
                <a:extLst>
                  <a:ext uri="{FF2B5EF4-FFF2-40B4-BE49-F238E27FC236}">
                    <a16:creationId xmlns:a16="http://schemas.microsoft.com/office/drawing/2014/main" id="{B82E30D4-E0EC-20C4-64F6-EF3F52D67942}"/>
                  </a:ext>
                </a:extLst>
              </p:cNvPr>
              <p:cNvSpPr/>
              <p:nvPr/>
            </p:nvSpPr>
            <p:spPr>
              <a:xfrm>
                <a:off x="8709801" y="3901081"/>
                <a:ext cx="1790829" cy="17908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Oval 18">
                <a:extLst>
                  <a:ext uri="{FF2B5EF4-FFF2-40B4-BE49-F238E27FC236}">
                    <a16:creationId xmlns:a16="http://schemas.microsoft.com/office/drawing/2014/main" id="{EA24311D-E103-CB75-2CC1-59E25E0A95B5}"/>
                  </a:ext>
                </a:extLst>
              </p:cNvPr>
              <p:cNvSpPr/>
              <p:nvPr/>
            </p:nvSpPr>
            <p:spPr>
              <a:xfrm>
                <a:off x="6664833" y="2578498"/>
                <a:ext cx="2611120" cy="2611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3000">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93AC2541-79F5-AC66-5B66-DDF0E421E45B}"/>
                  </a:ext>
                </a:extLst>
              </p:cNvPr>
              <p:cNvSpPr/>
              <p:nvPr/>
            </p:nvSpPr>
            <p:spPr>
              <a:xfrm>
                <a:off x="1747092" y="3999141"/>
                <a:ext cx="1790829" cy="17908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Oval 20">
                <a:extLst>
                  <a:ext uri="{FF2B5EF4-FFF2-40B4-BE49-F238E27FC236}">
                    <a16:creationId xmlns:a16="http://schemas.microsoft.com/office/drawing/2014/main" id="{22CD7972-C283-ED5B-4074-AD07D209378E}"/>
                  </a:ext>
                </a:extLst>
              </p:cNvPr>
              <p:cNvSpPr/>
              <p:nvPr/>
            </p:nvSpPr>
            <p:spPr>
              <a:xfrm>
                <a:off x="3282884" y="2809240"/>
                <a:ext cx="2611120" cy="2611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cxnSp>
          <p:nvCxnSpPr>
            <p:cNvPr id="28" name="Straight Connector 27">
              <a:extLst>
                <a:ext uri="{FF2B5EF4-FFF2-40B4-BE49-F238E27FC236}">
                  <a16:creationId xmlns:a16="http://schemas.microsoft.com/office/drawing/2014/main" id="{2DC0F98B-ABEE-4DAE-5A70-1E1D9F5DDC6E}"/>
                </a:ext>
              </a:extLst>
            </p:cNvPr>
            <p:cNvCxnSpPr/>
            <p:nvPr/>
          </p:nvCxnSpPr>
          <p:spPr>
            <a:xfrm>
              <a:off x="6018378" y="6073914"/>
              <a:ext cx="0" cy="418327"/>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23046BD-6503-BCB5-B269-F599EC706D98}"/>
                </a:ext>
              </a:extLst>
            </p:cNvPr>
            <p:cNvCxnSpPr/>
            <p:nvPr/>
          </p:nvCxnSpPr>
          <p:spPr>
            <a:xfrm>
              <a:off x="6376999" y="5727243"/>
              <a:ext cx="0" cy="418327"/>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D8DF10D-6B5D-F2D6-46E2-10EAA9582C41}"/>
                </a:ext>
              </a:extLst>
            </p:cNvPr>
            <p:cNvCxnSpPr/>
            <p:nvPr/>
          </p:nvCxnSpPr>
          <p:spPr>
            <a:xfrm>
              <a:off x="4612736" y="6255029"/>
              <a:ext cx="0" cy="418327"/>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3720128-2105-B00F-FE07-B7B020029D1A}"/>
                </a:ext>
              </a:extLst>
            </p:cNvPr>
            <p:cNvCxnSpPr/>
            <p:nvPr/>
          </p:nvCxnSpPr>
          <p:spPr>
            <a:xfrm>
              <a:off x="7387101" y="6293517"/>
              <a:ext cx="0" cy="418327"/>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D644A23-89F5-7EC8-4AB7-15E13E4F2BC6}"/>
                </a:ext>
              </a:extLst>
            </p:cNvPr>
            <p:cNvCxnSpPr>
              <a:cxnSpLocks/>
            </p:cNvCxnSpPr>
            <p:nvPr/>
          </p:nvCxnSpPr>
          <p:spPr>
            <a:xfrm>
              <a:off x="3183751" y="5836703"/>
              <a:ext cx="0" cy="418327"/>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r>
              <a:rPr lang="es-ES_tradnl" dirty="0">
                <a:highlight>
                  <a:srgbClr val="FFFF00"/>
                </a:highlight>
              </a:rPr>
              <a:t>Normas socioculturales perjudiciales o dañinas</a:t>
            </a:r>
          </a:p>
        </p:txBody>
      </p:sp>
      <p:sp>
        <p:nvSpPr>
          <p:cNvPr id="22" name="TextBox 21">
            <a:extLst>
              <a:ext uri="{FF2B5EF4-FFF2-40B4-BE49-F238E27FC236}">
                <a16:creationId xmlns:a16="http://schemas.microsoft.com/office/drawing/2014/main" id="{14A0A6AE-0E90-A1C0-9974-AA78F39216FF}"/>
              </a:ext>
            </a:extLst>
          </p:cNvPr>
          <p:cNvSpPr txBox="1"/>
          <p:nvPr/>
        </p:nvSpPr>
        <p:spPr>
          <a:xfrm>
            <a:off x="1735007" y="2832806"/>
            <a:ext cx="2758307" cy="830997"/>
          </a:xfrm>
          <a:prstGeom prst="rect">
            <a:avLst/>
          </a:prstGeom>
          <a:noFill/>
        </p:spPr>
        <p:txBody>
          <a:bodyPr wrap="square" rtlCol="0">
            <a:spAutoFit/>
          </a:bodyPr>
          <a:lstStyle/>
          <a:p>
            <a:pPr algn="ctr"/>
            <a:r>
              <a:rPr lang="es-ES_tradnl" sz="2400">
                <a:solidFill>
                  <a:schemeClr val="bg1"/>
                </a:solidFill>
                <a:latin typeface="Arial" panose="020B0604020202020204" pitchFamily="34" charset="0"/>
                <a:cs typeface="Arial" panose="020B0604020202020204" pitchFamily="34" charset="0"/>
              </a:rPr>
              <a:t>Discriminación en función de la edad</a:t>
            </a:r>
          </a:p>
        </p:txBody>
      </p:sp>
      <p:sp>
        <p:nvSpPr>
          <p:cNvPr id="23" name="TextBox 22">
            <a:extLst>
              <a:ext uri="{FF2B5EF4-FFF2-40B4-BE49-F238E27FC236}">
                <a16:creationId xmlns:a16="http://schemas.microsoft.com/office/drawing/2014/main" id="{CEDCABCF-5C95-8EB8-65D2-69AB1195D3E3}"/>
              </a:ext>
            </a:extLst>
          </p:cNvPr>
          <p:cNvSpPr txBox="1"/>
          <p:nvPr/>
        </p:nvSpPr>
        <p:spPr>
          <a:xfrm>
            <a:off x="3140829" y="4085115"/>
            <a:ext cx="2400862" cy="461665"/>
          </a:xfrm>
          <a:prstGeom prst="rect">
            <a:avLst/>
          </a:prstGeom>
          <a:noFill/>
        </p:spPr>
        <p:txBody>
          <a:bodyPr wrap="square" rtlCol="0">
            <a:spAutoFit/>
          </a:bodyPr>
          <a:lstStyle/>
          <a:p>
            <a:pPr algn="ctr"/>
            <a:r>
              <a:rPr lang="es-ES_tradnl" sz="2400">
                <a:solidFill>
                  <a:schemeClr val="bg1"/>
                </a:solidFill>
                <a:latin typeface="Arial" panose="020B0604020202020204" pitchFamily="34" charset="0"/>
                <a:cs typeface="Arial" panose="020B0604020202020204" pitchFamily="34" charset="0"/>
              </a:rPr>
              <a:t>Racismo</a:t>
            </a:r>
          </a:p>
        </p:txBody>
      </p:sp>
      <p:sp>
        <p:nvSpPr>
          <p:cNvPr id="24" name="TextBox 23">
            <a:extLst>
              <a:ext uri="{FF2B5EF4-FFF2-40B4-BE49-F238E27FC236}">
                <a16:creationId xmlns:a16="http://schemas.microsoft.com/office/drawing/2014/main" id="{8D0B4139-DC34-21F7-3B2D-6C4D24D09048}"/>
              </a:ext>
            </a:extLst>
          </p:cNvPr>
          <p:cNvSpPr txBox="1"/>
          <p:nvPr/>
        </p:nvSpPr>
        <p:spPr>
          <a:xfrm>
            <a:off x="5109946" y="2015234"/>
            <a:ext cx="2400862" cy="1200329"/>
          </a:xfrm>
          <a:prstGeom prst="rect">
            <a:avLst/>
          </a:prstGeom>
          <a:noFill/>
        </p:spPr>
        <p:txBody>
          <a:bodyPr wrap="square" rtlCol="0">
            <a:spAutoFit/>
          </a:bodyPr>
          <a:lstStyle/>
          <a:p>
            <a:pPr algn="ctr"/>
            <a:r>
              <a:rPr lang="es-ES_tradnl" sz="2400">
                <a:solidFill>
                  <a:schemeClr val="bg1"/>
                </a:solidFill>
                <a:latin typeface="Arial" panose="020B0604020202020204" pitchFamily="34" charset="0"/>
                <a:cs typeface="Arial" panose="020B0604020202020204" pitchFamily="34" charset="0"/>
              </a:rPr>
              <a:t>Discriminación en función de las capacidades</a:t>
            </a:r>
          </a:p>
        </p:txBody>
      </p:sp>
      <p:sp>
        <p:nvSpPr>
          <p:cNvPr id="25" name="TextBox 24">
            <a:extLst>
              <a:ext uri="{FF2B5EF4-FFF2-40B4-BE49-F238E27FC236}">
                <a16:creationId xmlns:a16="http://schemas.microsoft.com/office/drawing/2014/main" id="{F22986E8-1E8E-AF6D-1AAB-4AF202A25516}"/>
              </a:ext>
            </a:extLst>
          </p:cNvPr>
          <p:cNvSpPr txBox="1"/>
          <p:nvPr/>
        </p:nvSpPr>
        <p:spPr>
          <a:xfrm>
            <a:off x="6455385" y="4229351"/>
            <a:ext cx="2689802" cy="461665"/>
          </a:xfrm>
          <a:prstGeom prst="rect">
            <a:avLst/>
          </a:prstGeom>
          <a:noFill/>
        </p:spPr>
        <p:txBody>
          <a:bodyPr wrap="square" rtlCol="0">
            <a:spAutoFit/>
          </a:bodyPr>
          <a:lstStyle/>
          <a:p>
            <a:pPr algn="ctr"/>
            <a:r>
              <a:rPr lang="es-ES_tradnl" sz="2400">
                <a:solidFill>
                  <a:schemeClr val="bg1"/>
                </a:solidFill>
                <a:latin typeface="Arial" panose="020B0604020202020204" pitchFamily="34" charset="0"/>
                <a:cs typeface="Arial" panose="020B0604020202020204" pitchFamily="34" charset="0"/>
              </a:rPr>
              <a:t>Homofobia</a:t>
            </a:r>
          </a:p>
        </p:txBody>
      </p:sp>
      <p:sp>
        <p:nvSpPr>
          <p:cNvPr id="26" name="TextBox 25">
            <a:extLst>
              <a:ext uri="{FF2B5EF4-FFF2-40B4-BE49-F238E27FC236}">
                <a16:creationId xmlns:a16="http://schemas.microsoft.com/office/drawing/2014/main" id="{429DD133-93B4-7056-DCCF-815F037A7753}"/>
              </a:ext>
            </a:extLst>
          </p:cNvPr>
          <p:cNvSpPr txBox="1"/>
          <p:nvPr/>
        </p:nvSpPr>
        <p:spPr>
          <a:xfrm>
            <a:off x="7867156" y="2813572"/>
            <a:ext cx="2400862" cy="461665"/>
          </a:xfrm>
          <a:prstGeom prst="rect">
            <a:avLst/>
          </a:prstGeom>
          <a:noFill/>
        </p:spPr>
        <p:txBody>
          <a:bodyPr wrap="square" rtlCol="0">
            <a:spAutoFit/>
          </a:bodyPr>
          <a:lstStyle/>
          <a:p>
            <a:pPr algn="ctr"/>
            <a:r>
              <a:rPr lang="es-ES_tradnl" sz="2400">
                <a:solidFill>
                  <a:schemeClr val="bg1"/>
                </a:solidFill>
                <a:latin typeface="Arial" panose="020B0604020202020204" pitchFamily="34" charset="0"/>
                <a:cs typeface="Arial" panose="020B0604020202020204" pitchFamily="34" charset="0"/>
              </a:rPr>
              <a:t>Clasismo</a:t>
            </a:r>
          </a:p>
        </p:txBody>
      </p:sp>
      <p:sp>
        <p:nvSpPr>
          <p:cNvPr id="27" name="TextBox 26">
            <a:extLst>
              <a:ext uri="{FF2B5EF4-FFF2-40B4-BE49-F238E27FC236}">
                <a16:creationId xmlns:a16="http://schemas.microsoft.com/office/drawing/2014/main" id="{AA57B4AA-3B44-6A58-A3DD-41B1D867464F}"/>
              </a:ext>
            </a:extLst>
          </p:cNvPr>
          <p:cNvSpPr txBox="1"/>
          <p:nvPr/>
        </p:nvSpPr>
        <p:spPr>
          <a:xfrm>
            <a:off x="4786617" y="3570930"/>
            <a:ext cx="2849725" cy="461665"/>
          </a:xfrm>
          <a:prstGeom prst="rect">
            <a:avLst/>
          </a:prstGeom>
          <a:noFill/>
        </p:spPr>
        <p:txBody>
          <a:bodyPr wrap="square">
            <a:spAutoFit/>
          </a:bodyPr>
          <a:lstStyle/>
          <a:p>
            <a:pPr algn="ctr"/>
            <a:r>
              <a:rPr lang="es-ES_tradnl" sz="2400">
                <a:solidFill>
                  <a:schemeClr val="bg1"/>
                </a:solidFill>
                <a:latin typeface="Arial" panose="020B0604020202020204" pitchFamily="34" charset="0"/>
                <a:cs typeface="Arial" panose="020B0604020202020204" pitchFamily="34" charset="0"/>
              </a:rPr>
              <a:t>Sexismo</a:t>
            </a:r>
          </a:p>
        </p:txBody>
      </p:sp>
    </p:spTree>
    <p:extLst>
      <p:ext uri="{BB962C8B-B14F-4D97-AF65-F5344CB8AC3E}">
        <p14:creationId xmlns:p14="http://schemas.microsoft.com/office/powerpoint/2010/main" val="1058696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45E20069-62FA-B9BF-E1AB-3F2A3F04275B}"/>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a:solidFill>
                  <a:schemeClr val="bg1">
                    <a:lumMod val="75000"/>
                  </a:schemeClr>
                </a:solidFill>
                <a:latin typeface="Garamond"/>
              </a:rPr>
              <a:t>Diapositiva adicional para la/el facilitador/a</a:t>
            </a:r>
            <a:endParaRPr lang="es-ES_tradnl" sz="5400" b="1">
              <a:solidFill>
                <a:schemeClr val="bg1">
                  <a:lumMod val="75000"/>
                </a:schemeClr>
              </a:solidFill>
            </a:endParaRPr>
          </a:p>
        </p:txBody>
      </p:sp>
    </p:spTree>
    <p:extLst>
      <p:ext uri="{BB962C8B-B14F-4D97-AF65-F5344CB8AC3E}">
        <p14:creationId xmlns:p14="http://schemas.microsoft.com/office/powerpoint/2010/main" val="1848207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peech Bubble: Rectangle with Corners Rounded 42">
            <a:extLst>
              <a:ext uri="{FF2B5EF4-FFF2-40B4-BE49-F238E27FC236}">
                <a16:creationId xmlns:a16="http://schemas.microsoft.com/office/drawing/2014/main" id="{F80C5B6F-1F32-F606-5016-F2FC4DBD654D}"/>
              </a:ext>
            </a:extLst>
          </p:cNvPr>
          <p:cNvSpPr/>
          <p:nvPr/>
        </p:nvSpPr>
        <p:spPr>
          <a:xfrm>
            <a:off x="1038003" y="1917426"/>
            <a:ext cx="3120572" cy="2750725"/>
          </a:xfrm>
          <a:prstGeom prst="wedgeRoundRectCallout">
            <a:avLst>
              <a:gd name="adj1" fmla="val -8275"/>
              <a:gd name="adj2" fmla="val 61445"/>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es-ES_tradnl" sz="2400" dirty="0">
                <a:solidFill>
                  <a:srgbClr val="000000"/>
                </a:solidFill>
                <a:effectLst/>
                <a:latin typeface="Arial" panose="020B0604020202020204" pitchFamily="34" charset="0"/>
                <a:ea typeface="Helvetica Neue"/>
                <a:cs typeface="Arial" panose="020B0604020202020204" pitchFamily="34" charset="0"/>
              </a:rPr>
              <a:t>¿Cómo se percibe y se trata a los/as menores en la comunidad en función de su edad?</a:t>
            </a:r>
            <a:endParaRPr lang="es-ES_tradnl"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44" name="Speech Bubble: Rectangle with Corners Rounded 43">
            <a:extLst>
              <a:ext uri="{FF2B5EF4-FFF2-40B4-BE49-F238E27FC236}">
                <a16:creationId xmlns:a16="http://schemas.microsoft.com/office/drawing/2014/main" id="{B917F39A-AA94-5FAF-FF3F-176086526C07}"/>
              </a:ext>
            </a:extLst>
          </p:cNvPr>
          <p:cNvSpPr/>
          <p:nvPr/>
        </p:nvSpPr>
        <p:spPr>
          <a:xfrm>
            <a:off x="4630123" y="1917426"/>
            <a:ext cx="3120572" cy="2750725"/>
          </a:xfrm>
          <a:prstGeom prst="wedgeRoundRectCallout">
            <a:avLst>
              <a:gd name="adj1" fmla="val 9400"/>
              <a:gd name="adj2" fmla="val 61972"/>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es-ES_tradnl" sz="2400" dirty="0">
                <a:solidFill>
                  <a:srgbClr val="000000"/>
                </a:solidFill>
                <a:effectLst/>
                <a:latin typeface="Arial" panose="020B0604020202020204" pitchFamily="34" charset="0"/>
                <a:ea typeface="Helvetica Neue"/>
                <a:cs typeface="Arial" panose="020B0604020202020204" pitchFamily="34" charset="0"/>
              </a:rPr>
              <a:t>¿Cuándo se considera que los niños y niñas de la comunidad se convierten en adultos? </a:t>
            </a:r>
          </a:p>
        </p:txBody>
      </p:sp>
      <p:sp>
        <p:nvSpPr>
          <p:cNvPr id="45" name="Speech Bubble: Rectangle with Corners Rounded 44">
            <a:extLst>
              <a:ext uri="{FF2B5EF4-FFF2-40B4-BE49-F238E27FC236}">
                <a16:creationId xmlns:a16="http://schemas.microsoft.com/office/drawing/2014/main" id="{36DC764E-ED3C-1447-D5CB-DECFF149FA7D}"/>
              </a:ext>
            </a:extLst>
          </p:cNvPr>
          <p:cNvSpPr/>
          <p:nvPr/>
        </p:nvSpPr>
        <p:spPr>
          <a:xfrm>
            <a:off x="8222243" y="1917426"/>
            <a:ext cx="3120572" cy="2750725"/>
          </a:xfrm>
          <a:prstGeom prst="wedgeRoundRectCallout">
            <a:avLst>
              <a:gd name="adj1" fmla="val 42423"/>
              <a:gd name="adj2" fmla="val 63028"/>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es-ES_tradnl" sz="2400">
                <a:solidFill>
                  <a:srgbClr val="000000"/>
                </a:solidFill>
                <a:effectLst/>
                <a:latin typeface="Arial" panose="020B0604020202020204" pitchFamily="34" charset="0"/>
                <a:ea typeface="Helvetica Neue"/>
                <a:cs typeface="Arial" panose="020B0604020202020204" pitchFamily="34" charset="0"/>
              </a:rPr>
              <a:t>¿Cómo se disciplina a los niños y niñas en la comunidad?</a:t>
            </a:r>
          </a:p>
        </p:txBody>
      </p:sp>
      <p:sp>
        <p:nvSpPr>
          <p:cNvPr id="2" name="Title 1">
            <a:extLst>
              <a:ext uri="{FF2B5EF4-FFF2-40B4-BE49-F238E27FC236}">
                <a16:creationId xmlns:a16="http://schemas.microsoft.com/office/drawing/2014/main" id="{35DAD612-143D-4160-ADB7-1BB04298170D}"/>
              </a:ext>
            </a:extLst>
          </p:cNvPr>
          <p:cNvSpPr>
            <a:spLocks noGrp="1"/>
          </p:cNvSpPr>
          <p:nvPr>
            <p:ph type="title"/>
          </p:nvPr>
        </p:nvSpPr>
        <p:spPr>
          <a:xfrm>
            <a:off x="365234" y="145127"/>
            <a:ext cx="10515600" cy="868968"/>
          </a:xfrm>
        </p:spPr>
        <p:txBody>
          <a:bodyPr>
            <a:normAutofit/>
          </a:bodyPr>
          <a:lstStyle/>
          <a:p>
            <a:r>
              <a:rPr lang="es-ES_tradnl" sz="2800" dirty="0">
                <a:latin typeface="Arial"/>
                <a:cs typeface="Arial"/>
              </a:rPr>
              <a:t>Opiniones sobre la infancia a nivel social y comunitario</a:t>
            </a:r>
            <a:endParaRPr lang="es-ES_tradnl" sz="2800" dirty="0"/>
          </a:p>
        </p:txBody>
      </p:sp>
      <p:grpSp>
        <p:nvGrpSpPr>
          <p:cNvPr id="15" name="Group 14">
            <a:extLst>
              <a:ext uri="{FF2B5EF4-FFF2-40B4-BE49-F238E27FC236}">
                <a16:creationId xmlns:a16="http://schemas.microsoft.com/office/drawing/2014/main" id="{F05CC875-9548-0926-53AA-D8821AB498E9}"/>
              </a:ext>
            </a:extLst>
          </p:cNvPr>
          <p:cNvGrpSpPr/>
          <p:nvPr/>
        </p:nvGrpSpPr>
        <p:grpSpPr>
          <a:xfrm>
            <a:off x="10328516" y="307700"/>
            <a:ext cx="1587872" cy="1368854"/>
            <a:chOff x="10228983" y="337468"/>
            <a:chExt cx="1587872" cy="1368854"/>
          </a:xfrm>
        </p:grpSpPr>
        <p:sp>
          <p:nvSpPr>
            <p:cNvPr id="16" name="Hexagon 15">
              <a:extLst>
                <a:ext uri="{FF2B5EF4-FFF2-40B4-BE49-F238E27FC236}">
                  <a16:creationId xmlns:a16="http://schemas.microsoft.com/office/drawing/2014/main" id="{42EA2413-3B74-2186-716F-AD4A6E6E3666}"/>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7" name="Group 16">
              <a:extLst>
                <a:ext uri="{FF2B5EF4-FFF2-40B4-BE49-F238E27FC236}">
                  <a16:creationId xmlns:a16="http://schemas.microsoft.com/office/drawing/2014/main" id="{939F65EF-CC43-CE2B-75CC-3EE13A5F1FBB}"/>
                </a:ext>
              </a:extLst>
            </p:cNvPr>
            <p:cNvGrpSpPr/>
            <p:nvPr/>
          </p:nvGrpSpPr>
          <p:grpSpPr>
            <a:xfrm>
              <a:off x="10621771" y="762700"/>
              <a:ext cx="562136" cy="634675"/>
              <a:chOff x="760175" y="830142"/>
              <a:chExt cx="867619" cy="979579"/>
            </a:xfrm>
          </p:grpSpPr>
          <p:sp>
            <p:nvSpPr>
              <p:cNvPr id="32" name="Rectangle 31">
                <a:extLst>
                  <a:ext uri="{FF2B5EF4-FFF2-40B4-BE49-F238E27FC236}">
                    <a16:creationId xmlns:a16="http://schemas.microsoft.com/office/drawing/2014/main" id="{90133050-F102-4020-09C3-9FC6E2E3637F}"/>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a:latin typeface="Arial" panose="020B0604020202020204" pitchFamily="34" charset="0"/>
                    <a:cs typeface="Arial" panose="020B0604020202020204" pitchFamily="34" charset="0"/>
                  </a:rPr>
                  <a:t>9</a:t>
                </a:r>
              </a:p>
            </p:txBody>
          </p:sp>
          <p:sp>
            <p:nvSpPr>
              <p:cNvPr id="33" name="Rectangle 32">
                <a:extLst>
                  <a:ext uri="{FF2B5EF4-FFF2-40B4-BE49-F238E27FC236}">
                    <a16:creationId xmlns:a16="http://schemas.microsoft.com/office/drawing/2014/main" id="{16E13E37-1067-A2F3-C0B7-BF317517A346}"/>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8" name="Group 17">
              <a:extLst>
                <a:ext uri="{FF2B5EF4-FFF2-40B4-BE49-F238E27FC236}">
                  <a16:creationId xmlns:a16="http://schemas.microsoft.com/office/drawing/2014/main" id="{15CA8CD0-DE8D-B16A-AE6A-1694861A32CD}"/>
                </a:ext>
              </a:extLst>
            </p:cNvPr>
            <p:cNvGrpSpPr/>
            <p:nvPr/>
          </p:nvGrpSpPr>
          <p:grpSpPr>
            <a:xfrm>
              <a:off x="11325415" y="762701"/>
              <a:ext cx="182192" cy="634674"/>
              <a:chOff x="2121762" y="2323619"/>
              <a:chExt cx="200378" cy="825210"/>
            </a:xfrm>
          </p:grpSpPr>
          <p:sp>
            <p:nvSpPr>
              <p:cNvPr id="30" name="Isosceles Triangle 29">
                <a:extLst>
                  <a:ext uri="{FF2B5EF4-FFF2-40B4-BE49-F238E27FC236}">
                    <a16:creationId xmlns:a16="http://schemas.microsoft.com/office/drawing/2014/main" id="{80286C5C-0E63-73CF-EA9B-76227FA8B673}"/>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Rectangle 30">
                <a:extLst>
                  <a:ext uri="{FF2B5EF4-FFF2-40B4-BE49-F238E27FC236}">
                    <a16:creationId xmlns:a16="http://schemas.microsoft.com/office/drawing/2014/main" id="{CB573535-C155-AF8C-1971-DE16088F3757}"/>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nvGrpSpPr>
          <p:cNvPr id="42" name="Group 41">
            <a:extLst>
              <a:ext uri="{FF2B5EF4-FFF2-40B4-BE49-F238E27FC236}">
                <a16:creationId xmlns:a16="http://schemas.microsoft.com/office/drawing/2014/main" id="{99BEA963-E379-37F7-026D-D1DACB90828D}"/>
              </a:ext>
            </a:extLst>
          </p:cNvPr>
          <p:cNvGrpSpPr/>
          <p:nvPr/>
        </p:nvGrpSpPr>
        <p:grpSpPr>
          <a:xfrm>
            <a:off x="7016916" y="4332700"/>
            <a:ext cx="4308499" cy="1975956"/>
            <a:chOff x="4101417" y="4550496"/>
            <a:chExt cx="4284315" cy="1964865"/>
          </a:xfrm>
        </p:grpSpPr>
        <p:grpSp>
          <p:nvGrpSpPr>
            <p:cNvPr id="19" name="Group 18">
              <a:extLst>
                <a:ext uri="{FF2B5EF4-FFF2-40B4-BE49-F238E27FC236}">
                  <a16:creationId xmlns:a16="http://schemas.microsoft.com/office/drawing/2014/main" id="{94042158-F7F7-BF61-F3AA-A77EDE015B72}"/>
                </a:ext>
              </a:extLst>
            </p:cNvPr>
            <p:cNvGrpSpPr/>
            <p:nvPr/>
          </p:nvGrpSpPr>
          <p:grpSpPr>
            <a:xfrm>
              <a:off x="5026136" y="4550496"/>
              <a:ext cx="2351206" cy="1964865"/>
              <a:chOff x="6753502" y="4766094"/>
              <a:chExt cx="1164705" cy="1044047"/>
            </a:xfrm>
            <a:solidFill>
              <a:schemeClr val="accent2">
                <a:lumMod val="75000"/>
              </a:schemeClr>
            </a:solidFill>
          </p:grpSpPr>
          <p:grpSp>
            <p:nvGrpSpPr>
              <p:cNvPr id="20" name="Group 19">
                <a:extLst>
                  <a:ext uri="{FF2B5EF4-FFF2-40B4-BE49-F238E27FC236}">
                    <a16:creationId xmlns:a16="http://schemas.microsoft.com/office/drawing/2014/main" id="{A9ADCE6B-5B91-1E40-1EDC-82CAE88F5834}"/>
                  </a:ext>
                </a:extLst>
              </p:cNvPr>
              <p:cNvGrpSpPr/>
              <p:nvPr/>
            </p:nvGrpSpPr>
            <p:grpSpPr>
              <a:xfrm>
                <a:off x="6753502" y="5024349"/>
                <a:ext cx="500332" cy="459236"/>
                <a:chOff x="6376458" y="4851543"/>
                <a:chExt cx="774687" cy="711057"/>
              </a:xfrm>
              <a:grpFill/>
            </p:grpSpPr>
            <p:sp>
              <p:nvSpPr>
                <p:cNvPr id="27" name="Trapezoid 26">
                  <a:extLst>
                    <a:ext uri="{FF2B5EF4-FFF2-40B4-BE49-F238E27FC236}">
                      <a16:creationId xmlns:a16="http://schemas.microsoft.com/office/drawing/2014/main" id="{59D854FE-B5D8-A234-182E-9177D2E23DBA}"/>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Rectangle 27">
                  <a:extLst>
                    <a:ext uri="{FF2B5EF4-FFF2-40B4-BE49-F238E27FC236}">
                      <a16:creationId xmlns:a16="http://schemas.microsoft.com/office/drawing/2014/main" id="{8B34478F-7F56-81CD-5DDE-25D52FDC1D3C}"/>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1" name="Group 20">
                <a:extLst>
                  <a:ext uri="{FF2B5EF4-FFF2-40B4-BE49-F238E27FC236}">
                    <a16:creationId xmlns:a16="http://schemas.microsoft.com/office/drawing/2014/main" id="{D6409091-746C-D058-86C7-53253C81B295}"/>
                  </a:ext>
                </a:extLst>
              </p:cNvPr>
              <p:cNvGrpSpPr/>
              <p:nvPr/>
            </p:nvGrpSpPr>
            <p:grpSpPr>
              <a:xfrm>
                <a:off x="7300192" y="4766094"/>
                <a:ext cx="500332" cy="459236"/>
                <a:chOff x="6376458" y="4851543"/>
                <a:chExt cx="774687" cy="711057"/>
              </a:xfrm>
              <a:grpFill/>
            </p:grpSpPr>
            <p:sp>
              <p:nvSpPr>
                <p:cNvPr id="25" name="Trapezoid 24">
                  <a:extLst>
                    <a:ext uri="{FF2B5EF4-FFF2-40B4-BE49-F238E27FC236}">
                      <a16:creationId xmlns:a16="http://schemas.microsoft.com/office/drawing/2014/main" id="{1E96FE8B-8D24-C6D0-7FA7-A4C452D9AE84}"/>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Rectangle 25">
                  <a:extLst>
                    <a:ext uri="{FF2B5EF4-FFF2-40B4-BE49-F238E27FC236}">
                      <a16:creationId xmlns:a16="http://schemas.microsoft.com/office/drawing/2014/main" id="{6C1E5371-9625-08D7-17FB-B706AA90CB97}"/>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2" name="Group 21">
                <a:extLst>
                  <a:ext uri="{FF2B5EF4-FFF2-40B4-BE49-F238E27FC236}">
                    <a16:creationId xmlns:a16="http://schemas.microsoft.com/office/drawing/2014/main" id="{95FDC7A5-3AC0-1699-ACF6-088823576441}"/>
                  </a:ext>
                </a:extLst>
              </p:cNvPr>
              <p:cNvGrpSpPr/>
              <p:nvPr/>
            </p:nvGrpSpPr>
            <p:grpSpPr>
              <a:xfrm>
                <a:off x="7417875" y="5350905"/>
                <a:ext cx="500332" cy="459236"/>
                <a:chOff x="6376458" y="4851543"/>
                <a:chExt cx="774687" cy="711057"/>
              </a:xfrm>
              <a:grpFill/>
            </p:grpSpPr>
            <p:sp>
              <p:nvSpPr>
                <p:cNvPr id="23" name="Trapezoid 22">
                  <a:extLst>
                    <a:ext uri="{FF2B5EF4-FFF2-40B4-BE49-F238E27FC236}">
                      <a16:creationId xmlns:a16="http://schemas.microsoft.com/office/drawing/2014/main" id="{141FAB09-F038-CA92-1A01-95272E41FD35}"/>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Rectangle 23">
                  <a:extLst>
                    <a:ext uri="{FF2B5EF4-FFF2-40B4-BE49-F238E27FC236}">
                      <a16:creationId xmlns:a16="http://schemas.microsoft.com/office/drawing/2014/main" id="{F70BDC05-2A79-59EE-4382-973FB026AE49}"/>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nvGrpSpPr>
            <p:cNvPr id="6" name="Group 5">
              <a:extLst>
                <a:ext uri="{FF2B5EF4-FFF2-40B4-BE49-F238E27FC236}">
                  <a16:creationId xmlns:a16="http://schemas.microsoft.com/office/drawing/2014/main" id="{90C6D9D1-EF27-BAF2-4B4E-F1F8F972325A}"/>
                </a:ext>
              </a:extLst>
            </p:cNvPr>
            <p:cNvGrpSpPr/>
            <p:nvPr/>
          </p:nvGrpSpPr>
          <p:grpSpPr>
            <a:xfrm>
              <a:off x="7588004" y="5066329"/>
              <a:ext cx="253795" cy="564154"/>
              <a:chOff x="7123547" y="4391502"/>
              <a:chExt cx="671707" cy="1493118"/>
            </a:xfrm>
          </p:grpSpPr>
          <p:sp>
            <p:nvSpPr>
              <p:cNvPr id="3" name="Round Same Side Corner Rectangle 46">
                <a:extLst>
                  <a:ext uri="{FF2B5EF4-FFF2-40B4-BE49-F238E27FC236}">
                    <a16:creationId xmlns:a16="http://schemas.microsoft.com/office/drawing/2014/main" id="{1409C73C-FAC1-2B82-26AF-57B7D519C9B7}"/>
                  </a:ext>
                </a:extLst>
              </p:cNvPr>
              <p:cNvSpPr/>
              <p:nvPr/>
            </p:nvSpPr>
            <p:spPr>
              <a:xfrm>
                <a:off x="7128473" y="5178575"/>
                <a:ext cx="664157" cy="70604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Oval 3">
                <a:extLst>
                  <a:ext uri="{FF2B5EF4-FFF2-40B4-BE49-F238E27FC236}">
                    <a16:creationId xmlns:a16="http://schemas.microsoft.com/office/drawing/2014/main" id="{648E590C-79CD-0C38-DA1C-2EB71E1F86A8}"/>
                  </a:ext>
                </a:extLst>
              </p:cNvPr>
              <p:cNvSpPr/>
              <p:nvPr/>
            </p:nvSpPr>
            <p:spPr>
              <a:xfrm>
                <a:off x="7123547" y="4391502"/>
                <a:ext cx="671707" cy="671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7" name="Group 6">
              <a:extLst>
                <a:ext uri="{FF2B5EF4-FFF2-40B4-BE49-F238E27FC236}">
                  <a16:creationId xmlns:a16="http://schemas.microsoft.com/office/drawing/2014/main" id="{E1BC8F50-2AED-8D1A-64B0-982785DD1775}"/>
                </a:ext>
              </a:extLst>
            </p:cNvPr>
            <p:cNvGrpSpPr/>
            <p:nvPr/>
          </p:nvGrpSpPr>
          <p:grpSpPr>
            <a:xfrm>
              <a:off x="4101417" y="5215021"/>
              <a:ext cx="253795" cy="564154"/>
              <a:chOff x="7123547" y="4391502"/>
              <a:chExt cx="671707" cy="1493118"/>
            </a:xfrm>
          </p:grpSpPr>
          <p:sp>
            <p:nvSpPr>
              <p:cNvPr id="12" name="Round Same Side Corner Rectangle 46">
                <a:extLst>
                  <a:ext uri="{FF2B5EF4-FFF2-40B4-BE49-F238E27FC236}">
                    <a16:creationId xmlns:a16="http://schemas.microsoft.com/office/drawing/2014/main" id="{49E90A40-C249-53D8-A15A-D5E924C27E04}"/>
                  </a:ext>
                </a:extLst>
              </p:cNvPr>
              <p:cNvSpPr/>
              <p:nvPr/>
            </p:nvSpPr>
            <p:spPr>
              <a:xfrm>
                <a:off x="7128473" y="5178575"/>
                <a:ext cx="664157" cy="70604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Oval 12">
                <a:extLst>
                  <a:ext uri="{FF2B5EF4-FFF2-40B4-BE49-F238E27FC236}">
                    <a16:creationId xmlns:a16="http://schemas.microsoft.com/office/drawing/2014/main" id="{37C1B1A9-0C3F-6B6C-E05B-A8E9740673F9}"/>
                  </a:ext>
                </a:extLst>
              </p:cNvPr>
              <p:cNvSpPr/>
              <p:nvPr/>
            </p:nvSpPr>
            <p:spPr>
              <a:xfrm>
                <a:off x="7123547" y="4391502"/>
                <a:ext cx="671707" cy="671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4" name="Group 13">
              <a:extLst>
                <a:ext uri="{FF2B5EF4-FFF2-40B4-BE49-F238E27FC236}">
                  <a16:creationId xmlns:a16="http://schemas.microsoft.com/office/drawing/2014/main" id="{AFF60A6D-F730-326B-11E3-E96CCCEFE4EF}"/>
                </a:ext>
              </a:extLst>
            </p:cNvPr>
            <p:cNvGrpSpPr/>
            <p:nvPr/>
          </p:nvGrpSpPr>
          <p:grpSpPr>
            <a:xfrm>
              <a:off x="4578273" y="5579731"/>
              <a:ext cx="253795" cy="564154"/>
              <a:chOff x="7123547" y="4391502"/>
              <a:chExt cx="671707" cy="1493118"/>
            </a:xfrm>
          </p:grpSpPr>
          <p:sp>
            <p:nvSpPr>
              <p:cNvPr id="34" name="Round Same Side Corner Rectangle 46">
                <a:extLst>
                  <a:ext uri="{FF2B5EF4-FFF2-40B4-BE49-F238E27FC236}">
                    <a16:creationId xmlns:a16="http://schemas.microsoft.com/office/drawing/2014/main" id="{5B90026A-92B7-08ED-4308-0D79974220F6}"/>
                  </a:ext>
                </a:extLst>
              </p:cNvPr>
              <p:cNvSpPr/>
              <p:nvPr/>
            </p:nvSpPr>
            <p:spPr>
              <a:xfrm>
                <a:off x="7128473" y="5178575"/>
                <a:ext cx="664157" cy="70604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Oval 34">
                <a:extLst>
                  <a:ext uri="{FF2B5EF4-FFF2-40B4-BE49-F238E27FC236}">
                    <a16:creationId xmlns:a16="http://schemas.microsoft.com/office/drawing/2014/main" id="{73ABECB0-B012-ABA7-CC11-3D6A96743212}"/>
                  </a:ext>
                </a:extLst>
              </p:cNvPr>
              <p:cNvSpPr/>
              <p:nvPr/>
            </p:nvSpPr>
            <p:spPr>
              <a:xfrm>
                <a:off x="7123547" y="4391502"/>
                <a:ext cx="671707" cy="671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36" name="Group 35">
              <a:extLst>
                <a:ext uri="{FF2B5EF4-FFF2-40B4-BE49-F238E27FC236}">
                  <a16:creationId xmlns:a16="http://schemas.microsoft.com/office/drawing/2014/main" id="{D0DF403D-D4D8-EA31-913F-DDD540122326}"/>
                </a:ext>
              </a:extLst>
            </p:cNvPr>
            <p:cNvGrpSpPr/>
            <p:nvPr/>
          </p:nvGrpSpPr>
          <p:grpSpPr>
            <a:xfrm>
              <a:off x="5969102" y="5951207"/>
              <a:ext cx="253795" cy="564154"/>
              <a:chOff x="7123547" y="4391502"/>
              <a:chExt cx="671707" cy="1493118"/>
            </a:xfrm>
          </p:grpSpPr>
          <p:sp>
            <p:nvSpPr>
              <p:cNvPr id="37" name="Round Same Side Corner Rectangle 46">
                <a:extLst>
                  <a:ext uri="{FF2B5EF4-FFF2-40B4-BE49-F238E27FC236}">
                    <a16:creationId xmlns:a16="http://schemas.microsoft.com/office/drawing/2014/main" id="{8CA38DC7-CB95-48BC-892E-A73A613F62B7}"/>
                  </a:ext>
                </a:extLst>
              </p:cNvPr>
              <p:cNvSpPr/>
              <p:nvPr/>
            </p:nvSpPr>
            <p:spPr>
              <a:xfrm>
                <a:off x="7128473" y="5178575"/>
                <a:ext cx="664157" cy="70604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 name="Oval 37">
                <a:extLst>
                  <a:ext uri="{FF2B5EF4-FFF2-40B4-BE49-F238E27FC236}">
                    <a16:creationId xmlns:a16="http://schemas.microsoft.com/office/drawing/2014/main" id="{CF70CB60-689A-1242-DBDE-F285E2634712}"/>
                  </a:ext>
                </a:extLst>
              </p:cNvPr>
              <p:cNvSpPr/>
              <p:nvPr/>
            </p:nvSpPr>
            <p:spPr>
              <a:xfrm>
                <a:off x="7123547" y="4391502"/>
                <a:ext cx="671707" cy="671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39" name="Group 38">
              <a:extLst>
                <a:ext uri="{FF2B5EF4-FFF2-40B4-BE49-F238E27FC236}">
                  <a16:creationId xmlns:a16="http://schemas.microsoft.com/office/drawing/2014/main" id="{4F0AE418-E9E3-6B8B-BF3D-5ADAB8E2245E}"/>
                </a:ext>
              </a:extLst>
            </p:cNvPr>
            <p:cNvGrpSpPr/>
            <p:nvPr/>
          </p:nvGrpSpPr>
          <p:grpSpPr>
            <a:xfrm>
              <a:off x="8131937" y="5424552"/>
              <a:ext cx="253795" cy="564154"/>
              <a:chOff x="7123547" y="4391502"/>
              <a:chExt cx="671707" cy="1493118"/>
            </a:xfrm>
          </p:grpSpPr>
          <p:sp>
            <p:nvSpPr>
              <p:cNvPr id="40" name="Round Same Side Corner Rectangle 46">
                <a:extLst>
                  <a:ext uri="{FF2B5EF4-FFF2-40B4-BE49-F238E27FC236}">
                    <a16:creationId xmlns:a16="http://schemas.microsoft.com/office/drawing/2014/main" id="{DFBD7FFE-4DBE-0A93-2979-9488E4EE177C}"/>
                  </a:ext>
                </a:extLst>
              </p:cNvPr>
              <p:cNvSpPr/>
              <p:nvPr/>
            </p:nvSpPr>
            <p:spPr>
              <a:xfrm>
                <a:off x="7128473" y="5178575"/>
                <a:ext cx="664157" cy="70604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1" name="Oval 40">
                <a:extLst>
                  <a:ext uri="{FF2B5EF4-FFF2-40B4-BE49-F238E27FC236}">
                    <a16:creationId xmlns:a16="http://schemas.microsoft.com/office/drawing/2014/main" id="{2FAFE919-C15C-EB00-92AA-B91F5838B916}"/>
                  </a:ext>
                </a:extLst>
              </p:cNvPr>
              <p:cNvSpPr/>
              <p:nvPr/>
            </p:nvSpPr>
            <p:spPr>
              <a:xfrm>
                <a:off x="7123547" y="4391502"/>
                <a:ext cx="671707" cy="671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Tree>
    <p:extLst>
      <p:ext uri="{BB962C8B-B14F-4D97-AF65-F5344CB8AC3E}">
        <p14:creationId xmlns:p14="http://schemas.microsoft.com/office/powerpoint/2010/main" val="3445248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r>
              <a:rPr lang="es-ES_tradnl" dirty="0"/>
              <a:t>Normas mínimas de protección de la infancia</a:t>
            </a:r>
          </a:p>
        </p:txBody>
      </p:sp>
      <p:sp>
        <p:nvSpPr>
          <p:cNvPr id="8" name="TextBox 7">
            <a:extLst>
              <a:ext uri="{FF2B5EF4-FFF2-40B4-BE49-F238E27FC236}">
                <a16:creationId xmlns:a16="http://schemas.microsoft.com/office/drawing/2014/main" id="{C9E5A157-40FA-4DFB-A399-CF88505DCFA4}"/>
              </a:ext>
            </a:extLst>
          </p:cNvPr>
          <p:cNvSpPr txBox="1"/>
          <p:nvPr/>
        </p:nvSpPr>
        <p:spPr>
          <a:xfrm>
            <a:off x="2275840" y="2233506"/>
            <a:ext cx="2387600" cy="646331"/>
          </a:xfrm>
          <a:prstGeom prst="rect">
            <a:avLst/>
          </a:prstGeom>
          <a:noFill/>
        </p:spPr>
        <p:txBody>
          <a:bodyPr wrap="square">
            <a:spAutoFit/>
          </a:bodyPr>
          <a:lstStyle/>
          <a:p>
            <a:r>
              <a:rPr lang="es-ES_tradnl" b="1">
                <a:solidFill>
                  <a:schemeClr val="bg1"/>
                </a:solidFill>
                <a:effectLst/>
                <a:latin typeface="Helvetica Neue"/>
                <a:ea typeface="Calibri" panose="020F0502020204030204" pitchFamily="34" charset="0"/>
                <a:cs typeface="Calibri" panose="020F0502020204030204" pitchFamily="34" charset="0"/>
              </a:rPr>
              <a:t>Protección de la infancia</a:t>
            </a:r>
          </a:p>
        </p:txBody>
      </p:sp>
      <p:pic>
        <p:nvPicPr>
          <p:cNvPr id="4" name="Picture 3">
            <a:extLst>
              <a:ext uri="{FF2B5EF4-FFF2-40B4-BE49-F238E27FC236}">
                <a16:creationId xmlns:a16="http://schemas.microsoft.com/office/drawing/2014/main" id="{7F2856F2-BB85-274C-199B-BADCE1C43D30}"/>
              </a:ext>
            </a:extLst>
          </p:cNvPr>
          <p:cNvPicPr>
            <a:picLocks noChangeAspect="1"/>
          </p:cNvPicPr>
          <p:nvPr/>
        </p:nvPicPr>
        <p:blipFill>
          <a:blip r:embed="rId3"/>
          <a:stretch>
            <a:fillRect/>
          </a:stretch>
        </p:blipFill>
        <p:spPr>
          <a:xfrm>
            <a:off x="2032271" y="1862137"/>
            <a:ext cx="3402800" cy="3767244"/>
          </a:xfrm>
          <a:prstGeom prst="rect">
            <a:avLst/>
          </a:prstGeom>
          <a:ln>
            <a:solidFill>
              <a:schemeClr val="accent2">
                <a:lumMod val="75000"/>
              </a:schemeClr>
            </a:solidFill>
          </a:ln>
        </p:spPr>
      </p:pic>
      <p:pic>
        <p:nvPicPr>
          <p:cNvPr id="3" name="Google Shape;98;p8">
            <a:extLst>
              <a:ext uri="{FF2B5EF4-FFF2-40B4-BE49-F238E27FC236}">
                <a16:creationId xmlns:a16="http://schemas.microsoft.com/office/drawing/2014/main" id="{282917DA-3E4A-4C49-41D5-BF654922326B}"/>
              </a:ext>
            </a:extLst>
          </p:cNvPr>
          <p:cNvPicPr preferRelativeResize="0"/>
          <p:nvPr/>
        </p:nvPicPr>
        <p:blipFill rotWithShape="1">
          <a:blip r:embed="rId4">
            <a:alphaModFix/>
          </a:blip>
          <a:srcRect b="30173"/>
          <a:stretch/>
        </p:blipFill>
        <p:spPr>
          <a:xfrm>
            <a:off x="6206701" y="1862137"/>
            <a:ext cx="3910294" cy="3767244"/>
          </a:xfrm>
          <a:prstGeom prst="rect">
            <a:avLst/>
          </a:prstGeom>
          <a:noFill/>
          <a:ln w="9525" cap="flat" cmpd="sng">
            <a:solidFill>
              <a:schemeClr val="accent2">
                <a:lumMod val="75000"/>
              </a:schemeClr>
            </a:solidFill>
            <a:prstDash val="solid"/>
            <a:round/>
            <a:headEnd type="none" w="sm" len="sm"/>
            <a:tailEnd type="none" w="sm" len="sm"/>
          </a:ln>
        </p:spPr>
      </p:pic>
    </p:spTree>
    <p:extLst>
      <p:ext uri="{BB962C8B-B14F-4D97-AF65-F5344CB8AC3E}">
        <p14:creationId xmlns:p14="http://schemas.microsoft.com/office/powerpoint/2010/main" val="387724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45E20069-62FA-B9BF-E1AB-3F2A3F04275B}"/>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dirty="0">
                <a:solidFill>
                  <a:schemeClr val="bg1">
                    <a:lumMod val="75000"/>
                  </a:schemeClr>
                </a:solidFill>
                <a:latin typeface="Garamond"/>
              </a:rPr>
              <a:t>Diapositiva adicional para la/el facilitador/a</a:t>
            </a:r>
            <a:endParaRPr lang="es-ES_tradnl" sz="5400" b="1" dirty="0">
              <a:solidFill>
                <a:schemeClr val="bg1">
                  <a:lumMod val="75000"/>
                </a:schemeClr>
              </a:solidFill>
            </a:endParaRPr>
          </a:p>
        </p:txBody>
      </p:sp>
    </p:spTree>
    <p:extLst>
      <p:ext uri="{BB962C8B-B14F-4D97-AF65-F5344CB8AC3E}">
        <p14:creationId xmlns:p14="http://schemas.microsoft.com/office/powerpoint/2010/main" val="3264893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20EC6670-9214-69AF-6D37-C6A78D5110A2}"/>
              </a:ext>
            </a:extLst>
          </p:cNvPr>
          <p:cNvSpPr/>
          <p:nvPr/>
        </p:nvSpPr>
        <p:spPr>
          <a:xfrm>
            <a:off x="5186581" y="1789033"/>
            <a:ext cx="1849209" cy="395862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4" name="Rectangle: Rounded Corners 43">
            <a:extLst>
              <a:ext uri="{FF2B5EF4-FFF2-40B4-BE49-F238E27FC236}">
                <a16:creationId xmlns:a16="http://schemas.microsoft.com/office/drawing/2014/main" id="{101B7327-6792-3917-5331-A355A332145F}"/>
              </a:ext>
            </a:extLst>
          </p:cNvPr>
          <p:cNvSpPr/>
          <p:nvPr/>
        </p:nvSpPr>
        <p:spPr>
          <a:xfrm>
            <a:off x="8772562" y="1789033"/>
            <a:ext cx="1849209" cy="395862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2" name="Rectangle: Rounded Corners 41">
            <a:extLst>
              <a:ext uri="{FF2B5EF4-FFF2-40B4-BE49-F238E27FC236}">
                <a16:creationId xmlns:a16="http://schemas.microsoft.com/office/drawing/2014/main" id="{A9F489F9-482B-F6A8-E123-0424BC7915E0}"/>
              </a:ext>
            </a:extLst>
          </p:cNvPr>
          <p:cNvSpPr/>
          <p:nvPr/>
        </p:nvSpPr>
        <p:spPr>
          <a:xfrm>
            <a:off x="1649045" y="1789033"/>
            <a:ext cx="1849209" cy="395862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r>
              <a:rPr lang="es-ES_tradnl" dirty="0"/>
              <a:t>Paseo del poder</a:t>
            </a:r>
          </a:p>
        </p:txBody>
      </p:sp>
      <p:grpSp>
        <p:nvGrpSpPr>
          <p:cNvPr id="3" name="Group 2">
            <a:extLst>
              <a:ext uri="{FF2B5EF4-FFF2-40B4-BE49-F238E27FC236}">
                <a16:creationId xmlns:a16="http://schemas.microsoft.com/office/drawing/2014/main" id="{24DE80BC-BEA6-718C-F9A4-BF8FCB93F236}"/>
              </a:ext>
            </a:extLst>
          </p:cNvPr>
          <p:cNvGrpSpPr/>
          <p:nvPr/>
        </p:nvGrpSpPr>
        <p:grpSpPr>
          <a:xfrm>
            <a:off x="10228983" y="337468"/>
            <a:ext cx="1587872" cy="1368854"/>
            <a:chOff x="10228983" y="337468"/>
            <a:chExt cx="1587872" cy="1368854"/>
          </a:xfrm>
        </p:grpSpPr>
        <p:sp>
          <p:nvSpPr>
            <p:cNvPr id="5" name="Hexagon 4">
              <a:extLst>
                <a:ext uri="{FF2B5EF4-FFF2-40B4-BE49-F238E27FC236}">
                  <a16:creationId xmlns:a16="http://schemas.microsoft.com/office/drawing/2014/main" id="{FA3006FE-538B-FE0C-CF57-BB3C29C06598}"/>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6" name="Group 5">
              <a:extLst>
                <a:ext uri="{FF2B5EF4-FFF2-40B4-BE49-F238E27FC236}">
                  <a16:creationId xmlns:a16="http://schemas.microsoft.com/office/drawing/2014/main" id="{72D72BB3-4138-6CD8-CF5A-AB245C4C5209}"/>
                </a:ext>
              </a:extLst>
            </p:cNvPr>
            <p:cNvGrpSpPr/>
            <p:nvPr/>
          </p:nvGrpSpPr>
          <p:grpSpPr>
            <a:xfrm>
              <a:off x="10621771" y="762700"/>
              <a:ext cx="562136" cy="634675"/>
              <a:chOff x="760175" y="830142"/>
              <a:chExt cx="867619" cy="979579"/>
            </a:xfrm>
          </p:grpSpPr>
          <p:sp>
            <p:nvSpPr>
              <p:cNvPr id="23" name="Rectangle 22">
                <a:extLst>
                  <a:ext uri="{FF2B5EF4-FFF2-40B4-BE49-F238E27FC236}">
                    <a16:creationId xmlns:a16="http://schemas.microsoft.com/office/drawing/2014/main" id="{41E5B7F6-9A3A-ED21-2A81-A4FBB1923C7F}"/>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b="1">
                    <a:latin typeface="Arial" panose="020B0604020202020204" pitchFamily="34" charset="0"/>
                    <a:cs typeface="Arial" panose="020B0604020202020204" pitchFamily="34" charset="0"/>
                  </a:rPr>
                  <a:t>10-11</a:t>
                </a:r>
              </a:p>
            </p:txBody>
          </p:sp>
          <p:sp>
            <p:nvSpPr>
              <p:cNvPr id="24" name="Rectangle 23">
                <a:extLst>
                  <a:ext uri="{FF2B5EF4-FFF2-40B4-BE49-F238E27FC236}">
                    <a16:creationId xmlns:a16="http://schemas.microsoft.com/office/drawing/2014/main" id="{9D6E9208-5F5A-BC44-351C-5898F7C05AF4}"/>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7" name="Group 6">
              <a:extLst>
                <a:ext uri="{FF2B5EF4-FFF2-40B4-BE49-F238E27FC236}">
                  <a16:creationId xmlns:a16="http://schemas.microsoft.com/office/drawing/2014/main" id="{626371F7-9C8E-60B7-BEC2-CAC59F101204}"/>
                </a:ext>
              </a:extLst>
            </p:cNvPr>
            <p:cNvGrpSpPr/>
            <p:nvPr/>
          </p:nvGrpSpPr>
          <p:grpSpPr>
            <a:xfrm>
              <a:off x="11325415" y="762701"/>
              <a:ext cx="182192" cy="634674"/>
              <a:chOff x="2121762" y="2323619"/>
              <a:chExt cx="200378" cy="825210"/>
            </a:xfrm>
          </p:grpSpPr>
          <p:sp>
            <p:nvSpPr>
              <p:cNvPr id="21" name="Isosceles Triangle 20">
                <a:extLst>
                  <a:ext uri="{FF2B5EF4-FFF2-40B4-BE49-F238E27FC236}">
                    <a16:creationId xmlns:a16="http://schemas.microsoft.com/office/drawing/2014/main" id="{406D2BF4-9E3B-1934-7A10-7AADF8927C5B}"/>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Rectangle 21">
                <a:extLst>
                  <a:ext uri="{FF2B5EF4-FFF2-40B4-BE49-F238E27FC236}">
                    <a16:creationId xmlns:a16="http://schemas.microsoft.com/office/drawing/2014/main" id="{0B65AF87-8474-7EB8-2EA3-E261D307E0D8}"/>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nvGrpSpPr>
          <p:cNvPr id="45" name="Group 44">
            <a:extLst>
              <a:ext uri="{FF2B5EF4-FFF2-40B4-BE49-F238E27FC236}">
                <a16:creationId xmlns:a16="http://schemas.microsoft.com/office/drawing/2014/main" id="{1DDF1A26-5581-BF46-F559-01C18CEAED43}"/>
              </a:ext>
            </a:extLst>
          </p:cNvPr>
          <p:cNvGrpSpPr/>
          <p:nvPr/>
        </p:nvGrpSpPr>
        <p:grpSpPr>
          <a:xfrm>
            <a:off x="1194461" y="2044542"/>
            <a:ext cx="2014598" cy="1294511"/>
            <a:chOff x="724660" y="1931288"/>
            <a:chExt cx="2014598" cy="1294511"/>
          </a:xfrm>
        </p:grpSpPr>
        <p:pic>
          <p:nvPicPr>
            <p:cNvPr id="29" name="Graphic 28" descr="Boot with solid fill">
              <a:extLst>
                <a:ext uri="{FF2B5EF4-FFF2-40B4-BE49-F238E27FC236}">
                  <a16:creationId xmlns:a16="http://schemas.microsoft.com/office/drawing/2014/main" id="{71FA1FA8-C3C8-E764-C227-5606008A7B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261968">
              <a:off x="1824858" y="1931288"/>
              <a:ext cx="914400" cy="914400"/>
            </a:xfrm>
            <a:prstGeom prst="rect">
              <a:avLst/>
            </a:prstGeom>
          </p:spPr>
        </p:pic>
        <p:pic>
          <p:nvPicPr>
            <p:cNvPr id="30" name="Graphic 29" descr="Boot with solid fill">
              <a:extLst>
                <a:ext uri="{FF2B5EF4-FFF2-40B4-BE49-F238E27FC236}">
                  <a16:creationId xmlns:a16="http://schemas.microsoft.com/office/drawing/2014/main" id="{2EE2F626-5BF6-6727-4134-A1B09C8EE1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4660" y="2311399"/>
              <a:ext cx="914400" cy="914400"/>
            </a:xfrm>
            <a:prstGeom prst="rect">
              <a:avLst/>
            </a:prstGeom>
          </p:spPr>
        </p:pic>
      </p:grpSp>
      <p:grpSp>
        <p:nvGrpSpPr>
          <p:cNvPr id="46" name="Group 45">
            <a:extLst>
              <a:ext uri="{FF2B5EF4-FFF2-40B4-BE49-F238E27FC236}">
                <a16:creationId xmlns:a16="http://schemas.microsoft.com/office/drawing/2014/main" id="{ACCB1D78-2A4D-75F5-FCDE-A870DC919714}"/>
              </a:ext>
            </a:extLst>
          </p:cNvPr>
          <p:cNvGrpSpPr/>
          <p:nvPr/>
        </p:nvGrpSpPr>
        <p:grpSpPr>
          <a:xfrm>
            <a:off x="3956148" y="4171044"/>
            <a:ext cx="2224942" cy="1228271"/>
            <a:chOff x="4396357" y="4069443"/>
            <a:chExt cx="2224942" cy="1228271"/>
          </a:xfrm>
        </p:grpSpPr>
        <p:pic>
          <p:nvPicPr>
            <p:cNvPr id="38" name="Graphic 37" descr="High heel shoe with solid fill">
              <a:extLst>
                <a:ext uri="{FF2B5EF4-FFF2-40B4-BE49-F238E27FC236}">
                  <a16:creationId xmlns:a16="http://schemas.microsoft.com/office/drawing/2014/main" id="{4DF47891-6799-B0BA-E1B6-8BF98E443B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251348">
              <a:off x="5706899" y="4069443"/>
              <a:ext cx="914400" cy="914400"/>
            </a:xfrm>
            <a:prstGeom prst="rect">
              <a:avLst/>
            </a:prstGeom>
          </p:spPr>
        </p:pic>
        <p:pic>
          <p:nvPicPr>
            <p:cNvPr id="39" name="Graphic 38" descr="High heel shoe with solid fill">
              <a:extLst>
                <a:ext uri="{FF2B5EF4-FFF2-40B4-BE49-F238E27FC236}">
                  <a16:creationId xmlns:a16="http://schemas.microsoft.com/office/drawing/2014/main" id="{13BB4473-1B2F-3D2D-23F7-336A28CED35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96357" y="4383314"/>
              <a:ext cx="914400" cy="914400"/>
            </a:xfrm>
            <a:prstGeom prst="rect">
              <a:avLst/>
            </a:prstGeom>
          </p:spPr>
        </p:pic>
      </p:grpSp>
      <p:grpSp>
        <p:nvGrpSpPr>
          <p:cNvPr id="41" name="Group 40">
            <a:extLst>
              <a:ext uri="{FF2B5EF4-FFF2-40B4-BE49-F238E27FC236}">
                <a16:creationId xmlns:a16="http://schemas.microsoft.com/office/drawing/2014/main" id="{96E0D0D4-8B74-0810-4732-D17057CCBE2B}"/>
              </a:ext>
            </a:extLst>
          </p:cNvPr>
          <p:cNvGrpSpPr/>
          <p:nvPr/>
        </p:nvGrpSpPr>
        <p:grpSpPr>
          <a:xfrm>
            <a:off x="7491424" y="2702813"/>
            <a:ext cx="2070147" cy="1272480"/>
            <a:chOff x="5896518" y="2613720"/>
            <a:chExt cx="2070146" cy="1272480"/>
          </a:xfrm>
        </p:grpSpPr>
        <p:pic>
          <p:nvPicPr>
            <p:cNvPr id="36" name="Graphic 35" descr="Shoe with solid fill">
              <a:extLst>
                <a:ext uri="{FF2B5EF4-FFF2-40B4-BE49-F238E27FC236}">
                  <a16:creationId xmlns:a16="http://schemas.microsoft.com/office/drawing/2014/main" id="{932214ED-6E7E-9FEC-E804-F2A579F667F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96518" y="2971800"/>
              <a:ext cx="914400" cy="914400"/>
            </a:xfrm>
            <a:prstGeom prst="rect">
              <a:avLst/>
            </a:prstGeom>
          </p:spPr>
        </p:pic>
        <p:pic>
          <p:nvPicPr>
            <p:cNvPr id="40" name="Graphic 39" descr="Shoe with solid fill">
              <a:extLst>
                <a:ext uri="{FF2B5EF4-FFF2-40B4-BE49-F238E27FC236}">
                  <a16:creationId xmlns:a16="http://schemas.microsoft.com/office/drawing/2014/main" id="{0B9E8AC1-BF30-7E7B-70A1-21D7C63C39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439554">
              <a:off x="7052264" y="2613720"/>
              <a:ext cx="914400" cy="914400"/>
            </a:xfrm>
            <a:prstGeom prst="rect">
              <a:avLst/>
            </a:prstGeom>
          </p:spPr>
        </p:pic>
      </p:grpSp>
    </p:spTree>
    <p:extLst>
      <p:ext uri="{BB962C8B-B14F-4D97-AF65-F5344CB8AC3E}">
        <p14:creationId xmlns:p14="http://schemas.microsoft.com/office/powerpoint/2010/main" val="4040264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45E20069-62FA-B9BF-E1AB-3F2A3F04275B}"/>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dirty="0">
                <a:solidFill>
                  <a:schemeClr val="bg1">
                    <a:lumMod val="75000"/>
                  </a:schemeClr>
                </a:solidFill>
                <a:latin typeface="Garamond"/>
              </a:rPr>
              <a:t>Diapositiva adicional para la/el facilitador/a</a:t>
            </a:r>
            <a:endParaRPr lang="es-ES_tradnl" sz="5400" b="1" dirty="0">
              <a:solidFill>
                <a:schemeClr val="bg1">
                  <a:lumMod val="75000"/>
                </a:schemeClr>
              </a:solidFill>
            </a:endParaRPr>
          </a:p>
        </p:txBody>
      </p:sp>
    </p:spTree>
    <p:extLst>
      <p:ext uri="{BB962C8B-B14F-4D97-AF65-F5344CB8AC3E}">
        <p14:creationId xmlns:p14="http://schemas.microsoft.com/office/powerpoint/2010/main" val="3458732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6B2B4B9D-8365-02AA-CD9A-FCD95F0EAF02}"/>
              </a:ext>
            </a:extLst>
          </p:cNvPr>
          <p:cNvSpPr txBox="1"/>
          <p:nvPr/>
        </p:nvSpPr>
        <p:spPr>
          <a:xfrm>
            <a:off x="4002506" y="-898060"/>
            <a:ext cx="4325427" cy="338554"/>
          </a:xfrm>
          <a:prstGeom prst="rect">
            <a:avLst/>
          </a:prstGeom>
          <a:noFill/>
        </p:spPr>
        <p:txBody>
          <a:bodyPr wrap="square" rtlCol="0">
            <a:spAutoFit/>
          </a:bodyPr>
          <a:lstStyle/>
          <a:p>
            <a:r>
              <a:rPr lang="es-ES_tradnl" sz="1600" b="1" spc="300" dirty="0">
                <a:solidFill>
                  <a:schemeClr val="tx2"/>
                </a:solidFill>
                <a:latin typeface="Helvetica Neue" panose="020B0604020202020204"/>
              </a:rPr>
              <a:t>RUEDA POTENTE</a:t>
            </a:r>
          </a:p>
        </p:txBody>
      </p:sp>
      <p:sp>
        <p:nvSpPr>
          <p:cNvPr id="64" name="TextBox 63">
            <a:extLst>
              <a:ext uri="{FF2B5EF4-FFF2-40B4-BE49-F238E27FC236}">
                <a16:creationId xmlns:a16="http://schemas.microsoft.com/office/drawing/2014/main" id="{F55DBE08-0D7E-49F6-727C-C74987FCB3AC}"/>
              </a:ext>
            </a:extLst>
          </p:cNvPr>
          <p:cNvSpPr txBox="1"/>
          <p:nvPr/>
        </p:nvSpPr>
        <p:spPr>
          <a:xfrm>
            <a:off x="280853" y="2804822"/>
            <a:ext cx="2371452" cy="868968"/>
          </a:xfrm>
          <a:prstGeom prst="rect">
            <a:avLst/>
          </a:prstGeom>
          <a:noFill/>
          <a:ln>
            <a:noFill/>
          </a:ln>
        </p:spPr>
        <p:txBody>
          <a:bodyPr wrap="square" lIns="90000" tIns="90000" rIns="90000" bIns="90000" rtlCol="0" anchor="ctr">
            <a:noAutofit/>
          </a:bodyPr>
          <a:lstStyle/>
          <a:p>
            <a:pPr algn="ctr"/>
            <a:r>
              <a:rPr lang="es-ES_tradnl" sz="2000" b="1" dirty="0">
                <a:solidFill>
                  <a:schemeClr val="accent2"/>
                </a:solidFill>
                <a:latin typeface="Arial" panose="020B0604020202020204" pitchFamily="34" charset="0"/>
                <a:cs typeface="Arial" panose="020B0604020202020204" pitchFamily="34" charset="0"/>
              </a:rPr>
              <a:t>Privilegios</a:t>
            </a:r>
          </a:p>
          <a:p>
            <a:pPr algn="ctr"/>
            <a:r>
              <a:rPr lang="es-ES_tradnl" sz="2000" b="1" dirty="0">
                <a:solidFill>
                  <a:schemeClr val="accent2"/>
                </a:solidFill>
                <a:latin typeface="Arial" panose="020B0604020202020204" pitchFamily="34" charset="0"/>
                <a:cs typeface="Arial" panose="020B0604020202020204" pitchFamily="34" charset="0"/>
              </a:rPr>
              <a:t>y/o ventajas </a:t>
            </a:r>
          </a:p>
        </p:txBody>
      </p:sp>
      <p:sp>
        <p:nvSpPr>
          <p:cNvPr id="65" name="TextBox 64">
            <a:extLst>
              <a:ext uri="{FF2B5EF4-FFF2-40B4-BE49-F238E27FC236}">
                <a16:creationId xmlns:a16="http://schemas.microsoft.com/office/drawing/2014/main" id="{B0C55F3A-9C67-2763-CA85-E9176D5FDF5E}"/>
              </a:ext>
            </a:extLst>
          </p:cNvPr>
          <p:cNvSpPr txBox="1"/>
          <p:nvPr/>
        </p:nvSpPr>
        <p:spPr>
          <a:xfrm>
            <a:off x="134868" y="3997358"/>
            <a:ext cx="2656051" cy="738953"/>
          </a:xfrm>
          <a:prstGeom prst="rect">
            <a:avLst/>
          </a:prstGeom>
          <a:noFill/>
          <a:ln>
            <a:noFill/>
          </a:ln>
        </p:spPr>
        <p:txBody>
          <a:bodyPr wrap="square" lIns="90000" tIns="90000" rIns="90000" bIns="90000" rtlCol="0" anchor="ctr">
            <a:noAutofit/>
          </a:bodyPr>
          <a:lstStyle/>
          <a:p>
            <a:pPr algn="ctr"/>
            <a:r>
              <a:rPr lang="es-ES_tradnl" sz="2000" b="1">
                <a:solidFill>
                  <a:schemeClr val="accent5"/>
                </a:solidFill>
                <a:latin typeface="Arial" panose="020B0604020202020204" pitchFamily="34" charset="0"/>
                <a:cs typeface="Arial" panose="020B0604020202020204" pitchFamily="34" charset="0"/>
              </a:rPr>
              <a:t>Opresión y/o desventaja</a:t>
            </a:r>
          </a:p>
        </p:txBody>
      </p:sp>
      <p:sp>
        <p:nvSpPr>
          <p:cNvPr id="66" name="TextBox 65">
            <a:extLst>
              <a:ext uri="{FF2B5EF4-FFF2-40B4-BE49-F238E27FC236}">
                <a16:creationId xmlns:a16="http://schemas.microsoft.com/office/drawing/2014/main" id="{BED4FF9A-1314-79A6-0023-67D4BC3A39F8}"/>
              </a:ext>
            </a:extLst>
          </p:cNvPr>
          <p:cNvSpPr txBox="1"/>
          <p:nvPr/>
        </p:nvSpPr>
        <p:spPr>
          <a:xfrm>
            <a:off x="2482231" y="3151890"/>
            <a:ext cx="2158027" cy="409826"/>
          </a:xfrm>
          <a:prstGeom prst="rect">
            <a:avLst/>
          </a:prstGeom>
          <a:noFill/>
          <a:ln>
            <a:noFill/>
          </a:ln>
        </p:spPr>
        <p:txBody>
          <a:bodyPr wrap="square" lIns="90000" tIns="90000" rIns="90000" bIns="90000" rtlCol="0" anchor="ctr">
            <a:noAutofit/>
          </a:bodyPr>
          <a:lstStyle/>
          <a:p>
            <a:pPr algn="r"/>
            <a:r>
              <a:rPr lang="es-ES_tradnl" sz="1200" dirty="0">
                <a:latin typeface="Arial" panose="020B0604020202020204" pitchFamily="34" charset="0"/>
                <a:cs typeface="Arial" panose="020B0604020202020204" pitchFamily="34" charset="0"/>
              </a:rPr>
              <a:t>Hombre masculino </a:t>
            </a:r>
          </a:p>
          <a:p>
            <a:pPr algn="r"/>
            <a:r>
              <a:rPr lang="es-ES_tradnl" sz="1200" dirty="0">
                <a:latin typeface="Arial" panose="020B0604020202020204" pitchFamily="34" charset="0"/>
                <a:cs typeface="Arial" panose="020B0604020202020204" pitchFamily="34" charset="0"/>
              </a:rPr>
              <a:t>mujer femenina</a:t>
            </a:r>
          </a:p>
        </p:txBody>
      </p:sp>
      <p:sp>
        <p:nvSpPr>
          <p:cNvPr id="75" name="TextBox 74">
            <a:extLst>
              <a:ext uri="{FF2B5EF4-FFF2-40B4-BE49-F238E27FC236}">
                <a16:creationId xmlns:a16="http://schemas.microsoft.com/office/drawing/2014/main" id="{F0013863-5062-BE48-A221-5DC87801127F}"/>
              </a:ext>
            </a:extLst>
          </p:cNvPr>
          <p:cNvSpPr txBox="1"/>
          <p:nvPr/>
        </p:nvSpPr>
        <p:spPr>
          <a:xfrm>
            <a:off x="3164504" y="2721927"/>
            <a:ext cx="1525329" cy="374914"/>
          </a:xfrm>
          <a:prstGeom prst="rect">
            <a:avLst/>
          </a:prstGeom>
          <a:noFill/>
          <a:ln>
            <a:noFill/>
          </a:ln>
        </p:spPr>
        <p:txBody>
          <a:bodyPr wrap="square" lIns="90000" tIns="90000" rIns="90000" bIns="90000" rtlCol="0" anchor="ctr">
            <a:noAutofit/>
          </a:bodyPr>
          <a:lstStyle/>
          <a:p>
            <a:pPr algn="r"/>
            <a:r>
              <a:rPr lang="es-ES_tradnl" sz="1200" dirty="0">
                <a:latin typeface="Arial" panose="020B0604020202020204" pitchFamily="34" charset="0"/>
                <a:cs typeface="Arial" panose="020B0604020202020204" pitchFamily="34" charset="0"/>
              </a:rPr>
              <a:t>Hombre</a:t>
            </a:r>
          </a:p>
        </p:txBody>
      </p:sp>
      <p:sp>
        <p:nvSpPr>
          <p:cNvPr id="76" name="TextBox 75">
            <a:extLst>
              <a:ext uri="{FF2B5EF4-FFF2-40B4-BE49-F238E27FC236}">
                <a16:creationId xmlns:a16="http://schemas.microsoft.com/office/drawing/2014/main" id="{02B6F146-933F-8A69-6352-2C337C417A5A}"/>
              </a:ext>
            </a:extLst>
          </p:cNvPr>
          <p:cNvSpPr txBox="1"/>
          <p:nvPr/>
        </p:nvSpPr>
        <p:spPr>
          <a:xfrm>
            <a:off x="3527022" y="2320016"/>
            <a:ext cx="1525329" cy="374914"/>
          </a:xfrm>
          <a:prstGeom prst="rect">
            <a:avLst/>
          </a:prstGeom>
          <a:noFill/>
          <a:ln>
            <a:noFill/>
          </a:ln>
        </p:spPr>
        <p:txBody>
          <a:bodyPr wrap="square" lIns="90000" tIns="90000" rIns="90000" bIns="90000" rtlCol="0" anchor="ctr">
            <a:noAutofit/>
          </a:bodyPr>
          <a:lstStyle/>
          <a:p>
            <a:pPr algn="r"/>
            <a:r>
              <a:rPr lang="es-ES_tradnl" sz="1200" dirty="0">
                <a:latin typeface="Arial" panose="020B0604020202020204" pitchFamily="34" charset="0"/>
                <a:cs typeface="Arial" panose="020B0604020202020204" pitchFamily="34" charset="0"/>
              </a:rPr>
              <a:t>Persona blanca</a:t>
            </a:r>
          </a:p>
        </p:txBody>
      </p:sp>
      <p:sp>
        <p:nvSpPr>
          <p:cNvPr id="77" name="TextBox 76">
            <a:extLst>
              <a:ext uri="{FF2B5EF4-FFF2-40B4-BE49-F238E27FC236}">
                <a16:creationId xmlns:a16="http://schemas.microsoft.com/office/drawing/2014/main" id="{3DEFEC8F-1FAB-57C9-234B-E62034AEF9C1}"/>
              </a:ext>
            </a:extLst>
          </p:cNvPr>
          <p:cNvSpPr txBox="1"/>
          <p:nvPr/>
        </p:nvSpPr>
        <p:spPr>
          <a:xfrm>
            <a:off x="3033355" y="2030471"/>
            <a:ext cx="2371453" cy="310561"/>
          </a:xfrm>
          <a:prstGeom prst="rect">
            <a:avLst/>
          </a:prstGeom>
          <a:noFill/>
          <a:ln>
            <a:noFill/>
          </a:ln>
        </p:spPr>
        <p:txBody>
          <a:bodyPr wrap="square" lIns="90000" tIns="90000" rIns="90000" bIns="90000" rtlCol="0" anchor="ctr">
            <a:noAutofit/>
          </a:bodyPr>
          <a:lstStyle/>
          <a:p>
            <a:pPr algn="r"/>
            <a:r>
              <a:rPr lang="es-ES_tradnl" sz="1200" dirty="0">
                <a:latin typeface="Arial" panose="020B0604020202020204" pitchFamily="34" charset="0"/>
                <a:cs typeface="Arial" panose="020B0604020202020204" pitchFamily="34" charset="0"/>
              </a:rPr>
              <a:t>De origen occidental</a:t>
            </a:r>
          </a:p>
        </p:txBody>
      </p:sp>
      <p:sp>
        <p:nvSpPr>
          <p:cNvPr id="78" name="TextBox 77">
            <a:extLst>
              <a:ext uri="{FF2B5EF4-FFF2-40B4-BE49-F238E27FC236}">
                <a16:creationId xmlns:a16="http://schemas.microsoft.com/office/drawing/2014/main" id="{C96EA31E-94F6-22CD-5197-077FAB723D65}"/>
              </a:ext>
            </a:extLst>
          </p:cNvPr>
          <p:cNvSpPr txBox="1"/>
          <p:nvPr/>
        </p:nvSpPr>
        <p:spPr>
          <a:xfrm>
            <a:off x="4267943" y="1705823"/>
            <a:ext cx="1525329" cy="374914"/>
          </a:xfrm>
          <a:prstGeom prst="rect">
            <a:avLst/>
          </a:prstGeom>
          <a:noFill/>
          <a:ln>
            <a:noFill/>
          </a:ln>
        </p:spPr>
        <p:txBody>
          <a:bodyPr wrap="square" lIns="90000" tIns="90000" rIns="90000" bIns="90000" rtlCol="0" anchor="ctr">
            <a:noAutofit/>
          </a:bodyPr>
          <a:lstStyle/>
          <a:p>
            <a:pPr algn="r"/>
            <a:r>
              <a:rPr lang="es-ES_tradnl" sz="1400" dirty="0">
                <a:latin typeface="Arial" panose="020B0604020202020204" pitchFamily="34" charset="0"/>
                <a:cs typeface="Arial" panose="020B0604020202020204" pitchFamily="34" charset="0"/>
              </a:rPr>
              <a:t>Heterosexual</a:t>
            </a:r>
          </a:p>
        </p:txBody>
      </p:sp>
      <p:sp>
        <p:nvSpPr>
          <p:cNvPr id="79" name="TextBox 78">
            <a:extLst>
              <a:ext uri="{FF2B5EF4-FFF2-40B4-BE49-F238E27FC236}">
                <a16:creationId xmlns:a16="http://schemas.microsoft.com/office/drawing/2014/main" id="{1476D3B1-025C-8A1A-960D-4052C77D2E82}"/>
              </a:ext>
            </a:extLst>
          </p:cNvPr>
          <p:cNvSpPr txBox="1"/>
          <p:nvPr/>
        </p:nvSpPr>
        <p:spPr>
          <a:xfrm>
            <a:off x="4213820" y="1454592"/>
            <a:ext cx="2110498" cy="374914"/>
          </a:xfrm>
          <a:prstGeom prst="rect">
            <a:avLst/>
          </a:prstGeom>
          <a:noFill/>
          <a:ln>
            <a:noFill/>
          </a:ln>
        </p:spPr>
        <p:txBody>
          <a:bodyPr wrap="square" lIns="90000" tIns="90000" rIns="90000" bIns="90000" rtlCol="0" anchor="ctr">
            <a:noAutofit/>
          </a:bodyPr>
          <a:lstStyle/>
          <a:p>
            <a:pPr algn="r"/>
            <a:r>
              <a:rPr lang="es-ES_tradnl" sz="1400" dirty="0">
                <a:latin typeface="Arial" panose="020B0604020202020204" pitchFamily="34" charset="0"/>
                <a:cs typeface="Arial" panose="020B0604020202020204" pitchFamily="34" charset="0"/>
              </a:rPr>
              <a:t>Sin discapacidad física</a:t>
            </a:r>
          </a:p>
        </p:txBody>
      </p:sp>
      <p:sp>
        <p:nvSpPr>
          <p:cNvPr id="80" name="TextBox 79">
            <a:extLst>
              <a:ext uri="{FF2B5EF4-FFF2-40B4-BE49-F238E27FC236}">
                <a16:creationId xmlns:a16="http://schemas.microsoft.com/office/drawing/2014/main" id="{3D2A4329-8ADB-39E6-A4E9-F5C334FB95CE}"/>
              </a:ext>
            </a:extLst>
          </p:cNvPr>
          <p:cNvSpPr txBox="1"/>
          <p:nvPr/>
        </p:nvSpPr>
        <p:spPr>
          <a:xfrm>
            <a:off x="5823283" y="1233135"/>
            <a:ext cx="1860172" cy="454407"/>
          </a:xfrm>
          <a:prstGeom prst="rect">
            <a:avLst/>
          </a:prstGeom>
          <a:noFill/>
          <a:ln>
            <a:noFill/>
          </a:ln>
        </p:spPr>
        <p:txBody>
          <a:bodyPr wrap="square" lIns="90000" tIns="90000" rIns="90000" bIns="90000" rtlCol="0" anchor="ctr">
            <a:noAutofit/>
          </a:bodyPr>
          <a:lstStyle/>
          <a:p>
            <a:pPr algn="ctr"/>
            <a:r>
              <a:rPr lang="es-ES_tradnl" sz="1200" dirty="0">
                <a:latin typeface="Arial" panose="020B0604020202020204" pitchFamily="34" charset="0"/>
                <a:cs typeface="Arial" panose="020B0604020202020204" pitchFamily="34" charset="0"/>
              </a:rPr>
              <a:t>Educado y/o muy instruido/a</a:t>
            </a:r>
          </a:p>
        </p:txBody>
      </p:sp>
      <p:sp>
        <p:nvSpPr>
          <p:cNvPr id="81" name="TextBox 80">
            <a:extLst>
              <a:ext uri="{FF2B5EF4-FFF2-40B4-BE49-F238E27FC236}">
                <a16:creationId xmlns:a16="http://schemas.microsoft.com/office/drawing/2014/main" id="{B46222D4-F72A-6232-5D1E-DB34AF5B7B5D}"/>
              </a:ext>
            </a:extLst>
          </p:cNvPr>
          <p:cNvSpPr txBox="1"/>
          <p:nvPr/>
        </p:nvSpPr>
        <p:spPr>
          <a:xfrm>
            <a:off x="7245515" y="1455026"/>
            <a:ext cx="1525329" cy="374914"/>
          </a:xfrm>
          <a:prstGeom prst="rect">
            <a:avLst/>
          </a:prstGeom>
          <a:noFill/>
          <a:ln>
            <a:noFill/>
          </a:ln>
        </p:spPr>
        <p:txBody>
          <a:bodyPr wrap="square" lIns="90000" tIns="90000" rIns="90000" bIns="90000" rtlCol="0" anchor="ctr">
            <a:noAutofit/>
          </a:bodyPr>
          <a:lstStyle/>
          <a:p>
            <a:r>
              <a:rPr lang="es-ES_tradnl" sz="1200" dirty="0">
                <a:latin typeface="Arial" panose="020B0604020202020204" pitchFamily="34" charset="0"/>
                <a:cs typeface="Arial" panose="020B0604020202020204" pitchFamily="34" charset="0"/>
              </a:rPr>
              <a:t>Joven</a:t>
            </a:r>
          </a:p>
        </p:txBody>
      </p:sp>
      <p:sp>
        <p:nvSpPr>
          <p:cNvPr id="82" name="TextBox 81">
            <a:extLst>
              <a:ext uri="{FF2B5EF4-FFF2-40B4-BE49-F238E27FC236}">
                <a16:creationId xmlns:a16="http://schemas.microsoft.com/office/drawing/2014/main" id="{7549B812-455B-41A5-219F-C9E2095A70BA}"/>
              </a:ext>
            </a:extLst>
          </p:cNvPr>
          <p:cNvSpPr txBox="1"/>
          <p:nvPr/>
        </p:nvSpPr>
        <p:spPr>
          <a:xfrm>
            <a:off x="7642012" y="1645158"/>
            <a:ext cx="1900037" cy="374914"/>
          </a:xfrm>
          <a:prstGeom prst="rect">
            <a:avLst/>
          </a:prstGeom>
          <a:noFill/>
          <a:ln>
            <a:noFill/>
          </a:ln>
        </p:spPr>
        <p:txBody>
          <a:bodyPr wrap="square" lIns="90000" tIns="90000" rIns="90000" bIns="90000" rtlCol="0" anchor="ctr">
            <a:noAutofit/>
          </a:bodyPr>
          <a:lstStyle/>
          <a:p>
            <a:r>
              <a:rPr lang="es-ES_tradnl" sz="1200" dirty="0">
                <a:latin typeface="Arial" panose="020B0604020202020204" pitchFamily="34" charset="0"/>
                <a:cs typeface="Arial" panose="020B0604020202020204" pitchFamily="34" charset="0"/>
              </a:rPr>
              <a:t>No desplazado/a</a:t>
            </a:r>
          </a:p>
        </p:txBody>
      </p:sp>
      <p:sp>
        <p:nvSpPr>
          <p:cNvPr id="83" name="TextBox 82">
            <a:extLst>
              <a:ext uri="{FF2B5EF4-FFF2-40B4-BE49-F238E27FC236}">
                <a16:creationId xmlns:a16="http://schemas.microsoft.com/office/drawing/2014/main" id="{473C585A-E160-21AE-0C4C-32003B5E88DC}"/>
              </a:ext>
            </a:extLst>
          </p:cNvPr>
          <p:cNvSpPr txBox="1"/>
          <p:nvPr/>
        </p:nvSpPr>
        <p:spPr>
          <a:xfrm>
            <a:off x="8016377" y="2039316"/>
            <a:ext cx="2777129" cy="323830"/>
          </a:xfrm>
          <a:prstGeom prst="rect">
            <a:avLst/>
          </a:prstGeom>
          <a:noFill/>
          <a:ln>
            <a:noFill/>
          </a:ln>
        </p:spPr>
        <p:txBody>
          <a:bodyPr wrap="square" lIns="90000" tIns="90000" rIns="90000" bIns="90000" rtlCol="0" anchor="ctr">
            <a:noAutofit/>
          </a:bodyPr>
          <a:lstStyle/>
          <a:p>
            <a:r>
              <a:rPr lang="es-ES_tradnl" sz="1200" dirty="0">
                <a:latin typeface="Arial" panose="020B0604020202020204" pitchFamily="34" charset="0"/>
                <a:cs typeface="Arial" panose="020B0604020202020204" pitchFamily="34" charset="0"/>
              </a:rPr>
              <a:t>Con una situación cómoda y/o rico/a </a:t>
            </a:r>
          </a:p>
        </p:txBody>
      </p:sp>
      <p:sp>
        <p:nvSpPr>
          <p:cNvPr id="84" name="TextBox 83">
            <a:extLst>
              <a:ext uri="{FF2B5EF4-FFF2-40B4-BE49-F238E27FC236}">
                <a16:creationId xmlns:a16="http://schemas.microsoft.com/office/drawing/2014/main" id="{CF8A4AEE-0DD1-0978-71B6-A1A7EC06769A}"/>
              </a:ext>
            </a:extLst>
          </p:cNvPr>
          <p:cNvSpPr txBox="1"/>
          <p:nvPr/>
        </p:nvSpPr>
        <p:spPr>
          <a:xfrm>
            <a:off x="8338988" y="2415534"/>
            <a:ext cx="3332799" cy="232890"/>
          </a:xfrm>
          <a:prstGeom prst="rect">
            <a:avLst/>
          </a:prstGeom>
          <a:noFill/>
          <a:ln>
            <a:noFill/>
          </a:ln>
        </p:spPr>
        <p:txBody>
          <a:bodyPr wrap="square" lIns="90000" tIns="90000" rIns="90000" bIns="90000" rtlCol="0" anchor="ctr">
            <a:noAutofit/>
          </a:bodyPr>
          <a:lstStyle/>
          <a:p>
            <a:r>
              <a:rPr lang="es-ES_tradnl" sz="1200" dirty="0">
                <a:latin typeface="Arial" panose="020B0604020202020204" pitchFamily="34" charset="0"/>
                <a:cs typeface="Arial" panose="020B0604020202020204" pitchFamily="34" charset="0"/>
              </a:rPr>
              <a:t>Con documentación/papeles</a:t>
            </a:r>
          </a:p>
        </p:txBody>
      </p:sp>
      <p:sp>
        <p:nvSpPr>
          <p:cNvPr id="85" name="TextBox 84">
            <a:extLst>
              <a:ext uri="{FF2B5EF4-FFF2-40B4-BE49-F238E27FC236}">
                <a16:creationId xmlns:a16="http://schemas.microsoft.com/office/drawing/2014/main" id="{80937827-D1A5-579A-960B-9637753406A5}"/>
              </a:ext>
            </a:extLst>
          </p:cNvPr>
          <p:cNvSpPr txBox="1"/>
          <p:nvPr/>
        </p:nvSpPr>
        <p:spPr>
          <a:xfrm>
            <a:off x="8713587" y="3123586"/>
            <a:ext cx="1667698" cy="264666"/>
          </a:xfrm>
          <a:prstGeom prst="rect">
            <a:avLst/>
          </a:prstGeom>
          <a:noFill/>
          <a:ln>
            <a:noFill/>
          </a:ln>
        </p:spPr>
        <p:txBody>
          <a:bodyPr wrap="square" lIns="90000" tIns="90000" rIns="90000" bIns="90000" rtlCol="0" anchor="ctr">
            <a:noAutofit/>
          </a:bodyPr>
          <a:lstStyle/>
          <a:p>
            <a:r>
              <a:rPr lang="es-ES_tradnl" sz="1200" dirty="0">
                <a:latin typeface="Arial" panose="020B0604020202020204" pitchFamily="34" charset="0"/>
                <a:cs typeface="Arial" panose="020B0604020202020204" pitchFamily="34" charset="0"/>
              </a:rPr>
              <a:t>Mayoría étnica</a:t>
            </a:r>
          </a:p>
        </p:txBody>
      </p:sp>
      <p:sp>
        <p:nvSpPr>
          <p:cNvPr id="86" name="TextBox 85">
            <a:extLst>
              <a:ext uri="{FF2B5EF4-FFF2-40B4-BE49-F238E27FC236}">
                <a16:creationId xmlns:a16="http://schemas.microsoft.com/office/drawing/2014/main" id="{9D175143-E270-0C1B-6F66-60CC42E764B0}"/>
              </a:ext>
            </a:extLst>
          </p:cNvPr>
          <p:cNvSpPr txBox="1"/>
          <p:nvPr/>
        </p:nvSpPr>
        <p:spPr>
          <a:xfrm>
            <a:off x="8835709" y="3368256"/>
            <a:ext cx="1448535" cy="457244"/>
          </a:xfrm>
          <a:prstGeom prst="rect">
            <a:avLst/>
          </a:prstGeom>
          <a:noFill/>
          <a:ln>
            <a:noFill/>
          </a:ln>
        </p:spPr>
        <p:txBody>
          <a:bodyPr wrap="square" lIns="90000" tIns="90000" rIns="90000" bIns="90000" rtlCol="0" anchor="ctr">
            <a:noAutofit/>
          </a:bodyPr>
          <a:lstStyle/>
          <a:p>
            <a:r>
              <a:rPr lang="es-ES_tradnl" sz="1200" dirty="0">
                <a:latin typeface="Arial" panose="020B0604020202020204" pitchFamily="34" charset="0"/>
                <a:cs typeface="Arial" panose="020B0604020202020204" pitchFamily="34" charset="0"/>
              </a:rPr>
              <a:t>Fértil</a:t>
            </a:r>
          </a:p>
        </p:txBody>
      </p:sp>
      <p:grpSp>
        <p:nvGrpSpPr>
          <p:cNvPr id="11" name="Group 10">
            <a:extLst>
              <a:ext uri="{FF2B5EF4-FFF2-40B4-BE49-F238E27FC236}">
                <a16:creationId xmlns:a16="http://schemas.microsoft.com/office/drawing/2014/main" id="{ACB15DDE-DA87-84CC-CA2F-E6289F36F335}"/>
              </a:ext>
            </a:extLst>
          </p:cNvPr>
          <p:cNvGrpSpPr/>
          <p:nvPr/>
        </p:nvGrpSpPr>
        <p:grpSpPr>
          <a:xfrm>
            <a:off x="624114" y="1758732"/>
            <a:ext cx="10883492" cy="4173016"/>
            <a:chOff x="-501261" y="1549430"/>
            <a:chExt cx="12148877" cy="4658198"/>
          </a:xfrm>
        </p:grpSpPr>
        <p:sp>
          <p:nvSpPr>
            <p:cNvPr id="87" name="Pie 5">
              <a:extLst>
                <a:ext uri="{FF2B5EF4-FFF2-40B4-BE49-F238E27FC236}">
                  <a16:creationId xmlns:a16="http://schemas.microsoft.com/office/drawing/2014/main" id="{BCD585F6-18EF-E37E-0097-5318872488DB}"/>
                </a:ext>
              </a:extLst>
            </p:cNvPr>
            <p:cNvSpPr/>
            <p:nvPr/>
          </p:nvSpPr>
          <p:spPr>
            <a:xfrm>
              <a:off x="4486739" y="2111381"/>
              <a:ext cx="3707766" cy="3707764"/>
            </a:xfrm>
            <a:prstGeom prst="pie">
              <a:avLst>
                <a:gd name="adj1" fmla="val 0"/>
                <a:gd name="adj2" fmla="val 1079677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solidFill>
                  <a:schemeClr val="tx1"/>
                </a:solidFill>
                <a:latin typeface="Helvetica Neue" panose="020B0604020202020204"/>
              </a:endParaRPr>
            </a:p>
          </p:txBody>
        </p:sp>
        <p:sp>
          <p:nvSpPr>
            <p:cNvPr id="88" name="Pie 25">
              <a:extLst>
                <a:ext uri="{FF2B5EF4-FFF2-40B4-BE49-F238E27FC236}">
                  <a16:creationId xmlns:a16="http://schemas.microsoft.com/office/drawing/2014/main" id="{A7680141-60DE-77EF-5EE8-5C5F1EA1B70B}"/>
                </a:ext>
              </a:extLst>
            </p:cNvPr>
            <p:cNvSpPr/>
            <p:nvPr/>
          </p:nvSpPr>
          <p:spPr>
            <a:xfrm rot="10800000">
              <a:off x="4486740" y="1925314"/>
              <a:ext cx="3707764" cy="3707766"/>
            </a:xfrm>
            <a:prstGeom prst="pie">
              <a:avLst>
                <a:gd name="adj1" fmla="val 0"/>
                <a:gd name="adj2" fmla="val 1079677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solidFill>
                  <a:schemeClr val="tx1"/>
                </a:solidFill>
                <a:latin typeface="Helvetica Neue" panose="020B0604020202020204"/>
              </a:endParaRPr>
            </a:p>
          </p:txBody>
        </p:sp>
        <p:grpSp>
          <p:nvGrpSpPr>
            <p:cNvPr id="89" name="Group 88">
              <a:extLst>
                <a:ext uri="{FF2B5EF4-FFF2-40B4-BE49-F238E27FC236}">
                  <a16:creationId xmlns:a16="http://schemas.microsoft.com/office/drawing/2014/main" id="{0B86E88B-BB4D-8ADA-432F-95D31EC832DD}"/>
                </a:ext>
              </a:extLst>
            </p:cNvPr>
            <p:cNvGrpSpPr/>
            <p:nvPr/>
          </p:nvGrpSpPr>
          <p:grpSpPr>
            <a:xfrm>
              <a:off x="-501261" y="1549430"/>
              <a:ext cx="12148877" cy="4658198"/>
              <a:chOff x="-2232493" y="2920427"/>
              <a:chExt cx="10534705" cy="4039282"/>
            </a:xfrm>
          </p:grpSpPr>
          <p:grpSp>
            <p:nvGrpSpPr>
              <p:cNvPr id="90" name="Group 89">
                <a:extLst>
                  <a:ext uri="{FF2B5EF4-FFF2-40B4-BE49-F238E27FC236}">
                    <a16:creationId xmlns:a16="http://schemas.microsoft.com/office/drawing/2014/main" id="{15F989E1-A5B7-E0EE-6487-2D4387F4A6D5}"/>
                  </a:ext>
                </a:extLst>
              </p:cNvPr>
              <p:cNvGrpSpPr/>
              <p:nvPr/>
            </p:nvGrpSpPr>
            <p:grpSpPr>
              <a:xfrm>
                <a:off x="-2232493" y="2920427"/>
                <a:ext cx="10534705" cy="4039282"/>
                <a:chOff x="-2760977" y="2701074"/>
                <a:chExt cx="11695338" cy="4484299"/>
              </a:xfrm>
            </p:grpSpPr>
            <p:cxnSp>
              <p:nvCxnSpPr>
                <p:cNvPr id="109" name="Straight Connector 108">
                  <a:extLst>
                    <a:ext uri="{FF2B5EF4-FFF2-40B4-BE49-F238E27FC236}">
                      <a16:creationId xmlns:a16="http://schemas.microsoft.com/office/drawing/2014/main" id="{B8D1E7E6-492C-3109-073E-CA2796D850B1}"/>
                    </a:ext>
                  </a:extLst>
                </p:cNvPr>
                <p:cNvCxnSpPr>
                  <a:cxnSpLocks/>
                </p:cNvCxnSpPr>
                <p:nvPr/>
              </p:nvCxnSpPr>
              <p:spPr>
                <a:xfrm>
                  <a:off x="-2760977" y="4943224"/>
                  <a:ext cx="116953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7479522-BEB0-F19F-37EA-CDEDEE183BDA}"/>
                    </a:ext>
                  </a:extLst>
                </p:cNvPr>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FE1EBDFE-9E2E-6C53-616C-99B43A92F52B}"/>
                  </a:ext>
                </a:extLst>
              </p:cNvPr>
              <p:cNvGrpSpPr/>
              <p:nvPr/>
            </p:nvGrpSpPr>
            <p:grpSpPr>
              <a:xfrm rot="777619">
                <a:off x="1680696" y="2920427"/>
                <a:ext cx="4039282" cy="4039282"/>
                <a:chOff x="1583337" y="2701074"/>
                <a:chExt cx="4484299" cy="4484299"/>
              </a:xfrm>
            </p:grpSpPr>
            <p:cxnSp>
              <p:nvCxnSpPr>
                <p:cNvPr id="107" name="Straight Connector 106">
                  <a:extLst>
                    <a:ext uri="{FF2B5EF4-FFF2-40B4-BE49-F238E27FC236}">
                      <a16:creationId xmlns:a16="http://schemas.microsoft.com/office/drawing/2014/main" id="{865D8C08-2836-D1A7-6089-B3F963282C9A}"/>
                    </a:ext>
                  </a:extLst>
                </p:cNvPr>
                <p:cNvCxnSpPr/>
                <p:nvPr/>
              </p:nvCxnSpPr>
              <p:spPr>
                <a:xfrm>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A06A8E2-C1DE-1480-4343-E5C7ABE8077E}"/>
                    </a:ext>
                  </a:extLst>
                </p:cNvPr>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F0D002DE-330F-13D9-A0B1-C3612A4B2E69}"/>
                  </a:ext>
                </a:extLst>
              </p:cNvPr>
              <p:cNvGrpSpPr/>
              <p:nvPr/>
            </p:nvGrpSpPr>
            <p:grpSpPr>
              <a:xfrm rot="1536995">
                <a:off x="1680696" y="2920427"/>
                <a:ext cx="4039282" cy="4039282"/>
                <a:chOff x="1583337" y="2701074"/>
                <a:chExt cx="4484299" cy="4484299"/>
              </a:xfrm>
            </p:grpSpPr>
            <p:cxnSp>
              <p:nvCxnSpPr>
                <p:cNvPr id="105" name="Straight Connector 104">
                  <a:extLst>
                    <a:ext uri="{FF2B5EF4-FFF2-40B4-BE49-F238E27FC236}">
                      <a16:creationId xmlns:a16="http://schemas.microsoft.com/office/drawing/2014/main" id="{8B013862-EA24-2343-81A0-5225ADC7D070}"/>
                    </a:ext>
                  </a:extLst>
                </p:cNvPr>
                <p:cNvCxnSpPr/>
                <p:nvPr/>
              </p:nvCxnSpPr>
              <p:spPr>
                <a:xfrm>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D40F32B-D559-B306-ADFD-A3C850B68ED4}"/>
                    </a:ext>
                  </a:extLst>
                </p:cNvPr>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4C37894D-29FD-F09B-F3D5-2DA7D0078E32}"/>
                  </a:ext>
                </a:extLst>
              </p:cNvPr>
              <p:cNvGrpSpPr/>
              <p:nvPr/>
            </p:nvGrpSpPr>
            <p:grpSpPr>
              <a:xfrm rot="2296514">
                <a:off x="1680696" y="2920427"/>
                <a:ext cx="4039282" cy="4039282"/>
                <a:chOff x="1583337" y="2701074"/>
                <a:chExt cx="4484299" cy="4484299"/>
              </a:xfrm>
            </p:grpSpPr>
            <p:cxnSp>
              <p:nvCxnSpPr>
                <p:cNvPr id="103" name="Straight Connector 102">
                  <a:extLst>
                    <a:ext uri="{FF2B5EF4-FFF2-40B4-BE49-F238E27FC236}">
                      <a16:creationId xmlns:a16="http://schemas.microsoft.com/office/drawing/2014/main" id="{06CAEB42-83C3-16E8-0892-B60FBA5014AC}"/>
                    </a:ext>
                  </a:extLst>
                </p:cNvPr>
                <p:cNvCxnSpPr/>
                <p:nvPr/>
              </p:nvCxnSpPr>
              <p:spPr>
                <a:xfrm>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AC01BB4-8E79-CA14-1896-2D0897B28681}"/>
                    </a:ext>
                  </a:extLst>
                </p:cNvPr>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ECD353A3-8C8F-F19F-8EA3-FE294570374A}"/>
                  </a:ext>
                </a:extLst>
              </p:cNvPr>
              <p:cNvGrpSpPr/>
              <p:nvPr/>
            </p:nvGrpSpPr>
            <p:grpSpPr>
              <a:xfrm rot="3026233">
                <a:off x="1680696" y="2920427"/>
                <a:ext cx="4039282" cy="4039282"/>
                <a:chOff x="1583337" y="2701074"/>
                <a:chExt cx="4484299" cy="4484299"/>
              </a:xfrm>
            </p:grpSpPr>
            <p:cxnSp>
              <p:nvCxnSpPr>
                <p:cNvPr id="101" name="Straight Connector 100">
                  <a:extLst>
                    <a:ext uri="{FF2B5EF4-FFF2-40B4-BE49-F238E27FC236}">
                      <a16:creationId xmlns:a16="http://schemas.microsoft.com/office/drawing/2014/main" id="{7BDCBB18-BE47-CFE5-6AED-DAAA34D0F98A}"/>
                    </a:ext>
                  </a:extLst>
                </p:cNvPr>
                <p:cNvCxnSpPr/>
                <p:nvPr/>
              </p:nvCxnSpPr>
              <p:spPr>
                <a:xfrm>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308A004-F7C8-A9FD-D28F-5BAFB05C01E0}"/>
                    </a:ext>
                  </a:extLst>
                </p:cNvPr>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9D352E20-0277-E03C-2225-112B7EF97102}"/>
                  </a:ext>
                </a:extLst>
              </p:cNvPr>
              <p:cNvGrpSpPr/>
              <p:nvPr/>
            </p:nvGrpSpPr>
            <p:grpSpPr>
              <a:xfrm rot="3756700">
                <a:off x="1680696" y="2920427"/>
                <a:ext cx="4039282" cy="4039282"/>
                <a:chOff x="1583337" y="2701074"/>
                <a:chExt cx="4484299" cy="4484299"/>
              </a:xfrm>
            </p:grpSpPr>
            <p:cxnSp>
              <p:nvCxnSpPr>
                <p:cNvPr id="99" name="Straight Connector 98">
                  <a:extLst>
                    <a:ext uri="{FF2B5EF4-FFF2-40B4-BE49-F238E27FC236}">
                      <a16:creationId xmlns:a16="http://schemas.microsoft.com/office/drawing/2014/main" id="{42723375-1360-6AD3-40A3-C1B90EE0F618}"/>
                    </a:ext>
                  </a:extLst>
                </p:cNvPr>
                <p:cNvCxnSpPr/>
                <p:nvPr/>
              </p:nvCxnSpPr>
              <p:spPr>
                <a:xfrm>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0B10CE7-4A94-72D5-B11F-3D19A03B26F1}"/>
                    </a:ext>
                  </a:extLst>
                </p:cNvPr>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96" name="Straight Connector 95">
                <a:extLst>
                  <a:ext uri="{FF2B5EF4-FFF2-40B4-BE49-F238E27FC236}">
                    <a16:creationId xmlns:a16="http://schemas.microsoft.com/office/drawing/2014/main" id="{381E0708-B796-5B49-2582-977BE001AC70}"/>
                  </a:ext>
                </a:extLst>
              </p:cNvPr>
              <p:cNvCxnSpPr/>
              <p:nvPr/>
            </p:nvCxnSpPr>
            <p:spPr>
              <a:xfrm rot="4555042">
                <a:off x="1680696" y="4940068"/>
                <a:ext cx="403928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3A98739-B759-91E3-A3D5-47C1F03D7A04}"/>
                  </a:ext>
                </a:extLst>
              </p:cNvPr>
              <p:cNvCxnSpPr/>
              <p:nvPr/>
            </p:nvCxnSpPr>
            <p:spPr>
              <a:xfrm flipH="1">
                <a:off x="1771786" y="4365280"/>
                <a:ext cx="3857101" cy="11495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82C7C9C-649E-0C97-E694-ADF6C4299004}"/>
                  </a:ext>
                </a:extLst>
              </p:cNvPr>
              <p:cNvCxnSpPr/>
              <p:nvPr/>
            </p:nvCxnSpPr>
            <p:spPr>
              <a:xfrm rot="10383840">
                <a:off x="1680696" y="4940068"/>
                <a:ext cx="403928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111" name="TextBox 110">
            <a:extLst>
              <a:ext uri="{FF2B5EF4-FFF2-40B4-BE49-F238E27FC236}">
                <a16:creationId xmlns:a16="http://schemas.microsoft.com/office/drawing/2014/main" id="{64E62AE7-9B46-802E-4A8B-CD268E977CE0}"/>
              </a:ext>
            </a:extLst>
          </p:cNvPr>
          <p:cNvSpPr txBox="1"/>
          <p:nvPr/>
        </p:nvSpPr>
        <p:spPr>
          <a:xfrm>
            <a:off x="2792669" y="3878799"/>
            <a:ext cx="1784138" cy="340302"/>
          </a:xfrm>
          <a:prstGeom prst="rect">
            <a:avLst/>
          </a:prstGeom>
          <a:noFill/>
          <a:ln>
            <a:noFill/>
          </a:ln>
        </p:spPr>
        <p:txBody>
          <a:bodyPr wrap="square" lIns="90000" tIns="90000" rIns="90000" bIns="90000" rtlCol="0" anchor="ctr">
            <a:noAutofit/>
          </a:bodyPr>
          <a:lstStyle/>
          <a:p>
            <a:pPr algn="r"/>
            <a:r>
              <a:rPr lang="es-ES_tradnl" sz="1200" dirty="0">
                <a:latin typeface="Arial" panose="020B0604020202020204" pitchFamily="34" charset="0"/>
                <a:cs typeface="Arial" panose="020B0604020202020204" pitchFamily="34" charset="0"/>
              </a:rPr>
              <a:t>No fértil, infértil</a:t>
            </a:r>
          </a:p>
        </p:txBody>
      </p:sp>
      <p:sp>
        <p:nvSpPr>
          <p:cNvPr id="112" name="TextBox 111">
            <a:extLst>
              <a:ext uri="{FF2B5EF4-FFF2-40B4-BE49-F238E27FC236}">
                <a16:creationId xmlns:a16="http://schemas.microsoft.com/office/drawing/2014/main" id="{AC581A3D-BE93-88A5-C9F3-31C3577A06E7}"/>
              </a:ext>
            </a:extLst>
          </p:cNvPr>
          <p:cNvSpPr txBox="1"/>
          <p:nvPr/>
        </p:nvSpPr>
        <p:spPr>
          <a:xfrm>
            <a:off x="2156405" y="4252659"/>
            <a:ext cx="2656051" cy="264276"/>
          </a:xfrm>
          <a:prstGeom prst="rect">
            <a:avLst/>
          </a:prstGeom>
          <a:noFill/>
          <a:ln>
            <a:noFill/>
          </a:ln>
        </p:spPr>
        <p:txBody>
          <a:bodyPr wrap="square" lIns="90000" tIns="90000" rIns="90000" bIns="90000" rtlCol="0" anchor="ctr">
            <a:noAutofit/>
          </a:bodyPr>
          <a:lstStyle/>
          <a:p>
            <a:pPr algn="r"/>
            <a:r>
              <a:rPr lang="es-ES_tradnl" sz="1200" dirty="0">
                <a:latin typeface="Arial" panose="020B0604020202020204" pitchFamily="34" charset="0"/>
                <a:cs typeface="Arial" panose="020B0604020202020204" pitchFamily="34" charset="0"/>
              </a:rPr>
              <a:t>Perteneciente a  una minoría étnica</a:t>
            </a:r>
          </a:p>
        </p:txBody>
      </p:sp>
      <p:sp>
        <p:nvSpPr>
          <p:cNvPr id="113" name="TextBox 112">
            <a:extLst>
              <a:ext uri="{FF2B5EF4-FFF2-40B4-BE49-F238E27FC236}">
                <a16:creationId xmlns:a16="http://schemas.microsoft.com/office/drawing/2014/main" id="{046313C0-7877-13E3-C726-2143B2E648F5}"/>
              </a:ext>
            </a:extLst>
          </p:cNvPr>
          <p:cNvSpPr txBox="1"/>
          <p:nvPr/>
        </p:nvSpPr>
        <p:spPr>
          <a:xfrm>
            <a:off x="2174175" y="4651203"/>
            <a:ext cx="2760305" cy="310271"/>
          </a:xfrm>
          <a:prstGeom prst="rect">
            <a:avLst/>
          </a:prstGeom>
          <a:noFill/>
          <a:ln>
            <a:noFill/>
          </a:ln>
        </p:spPr>
        <p:txBody>
          <a:bodyPr wrap="square" lIns="90000" tIns="90000" rIns="90000" bIns="90000" rtlCol="0" anchor="ctr">
            <a:noAutofit/>
          </a:bodyPr>
          <a:lstStyle/>
          <a:p>
            <a:pPr algn="r"/>
            <a:r>
              <a:rPr lang="es-ES_tradnl" sz="1200" dirty="0">
                <a:latin typeface="Arial" panose="020B0604020202020204" pitchFamily="34" charset="0"/>
                <a:cs typeface="Arial" panose="020B0604020202020204" pitchFamily="34" charset="0"/>
              </a:rPr>
              <a:t>Enfermo/a o con problemas de salud</a:t>
            </a:r>
          </a:p>
        </p:txBody>
      </p:sp>
      <p:sp>
        <p:nvSpPr>
          <p:cNvPr id="114" name="TextBox 113">
            <a:extLst>
              <a:ext uri="{FF2B5EF4-FFF2-40B4-BE49-F238E27FC236}">
                <a16:creationId xmlns:a16="http://schemas.microsoft.com/office/drawing/2014/main" id="{8651195B-210D-3E24-DC22-F76FD5C43626}"/>
              </a:ext>
            </a:extLst>
          </p:cNvPr>
          <p:cNvSpPr txBox="1"/>
          <p:nvPr/>
        </p:nvSpPr>
        <p:spPr>
          <a:xfrm>
            <a:off x="2653527" y="5011450"/>
            <a:ext cx="2547678" cy="374914"/>
          </a:xfrm>
          <a:prstGeom prst="rect">
            <a:avLst/>
          </a:prstGeom>
          <a:noFill/>
          <a:ln>
            <a:noFill/>
          </a:ln>
        </p:spPr>
        <p:txBody>
          <a:bodyPr wrap="square" lIns="90000" tIns="90000" rIns="90000" bIns="90000" rtlCol="0" anchor="ctr">
            <a:noAutofit/>
          </a:bodyPr>
          <a:lstStyle/>
          <a:p>
            <a:pPr algn="r"/>
            <a:r>
              <a:rPr lang="es-ES_tradnl" sz="1200" dirty="0">
                <a:latin typeface="Arial" panose="020B0604020202020204" pitchFamily="34" charset="0"/>
                <a:cs typeface="Arial" panose="020B0604020202020204" pitchFamily="34" charset="0"/>
              </a:rPr>
              <a:t>Indocumentado/a, sin papeles</a:t>
            </a:r>
          </a:p>
        </p:txBody>
      </p:sp>
      <p:sp>
        <p:nvSpPr>
          <p:cNvPr id="115" name="TextBox 114">
            <a:extLst>
              <a:ext uri="{FF2B5EF4-FFF2-40B4-BE49-F238E27FC236}">
                <a16:creationId xmlns:a16="http://schemas.microsoft.com/office/drawing/2014/main" id="{90BC721F-FBA2-3CBF-79B0-248A2583301F}"/>
              </a:ext>
            </a:extLst>
          </p:cNvPr>
          <p:cNvSpPr txBox="1"/>
          <p:nvPr/>
        </p:nvSpPr>
        <p:spPr>
          <a:xfrm>
            <a:off x="4051213" y="5352860"/>
            <a:ext cx="1397323" cy="291550"/>
          </a:xfrm>
          <a:prstGeom prst="rect">
            <a:avLst/>
          </a:prstGeom>
          <a:noFill/>
          <a:ln>
            <a:noFill/>
          </a:ln>
        </p:spPr>
        <p:txBody>
          <a:bodyPr wrap="square" lIns="90000" tIns="90000" rIns="90000" bIns="90000" rtlCol="0" anchor="ctr">
            <a:noAutofit/>
          </a:bodyPr>
          <a:lstStyle/>
          <a:p>
            <a:pPr algn="r"/>
            <a:r>
              <a:rPr lang="es-ES_tradnl" sz="1200" dirty="0">
                <a:latin typeface="Arial" panose="020B0604020202020204" pitchFamily="34" charset="0"/>
                <a:cs typeface="Arial" panose="020B0604020202020204" pitchFamily="34" charset="0"/>
              </a:rPr>
              <a:t>Pobre</a:t>
            </a:r>
          </a:p>
        </p:txBody>
      </p:sp>
      <p:sp>
        <p:nvSpPr>
          <p:cNvPr id="116" name="TextBox 115">
            <a:extLst>
              <a:ext uri="{FF2B5EF4-FFF2-40B4-BE49-F238E27FC236}">
                <a16:creationId xmlns:a16="http://schemas.microsoft.com/office/drawing/2014/main" id="{28D29683-618C-2B67-93A7-2DC91EB9CF15}"/>
              </a:ext>
            </a:extLst>
          </p:cNvPr>
          <p:cNvSpPr txBox="1"/>
          <p:nvPr/>
        </p:nvSpPr>
        <p:spPr>
          <a:xfrm>
            <a:off x="3374526" y="5637609"/>
            <a:ext cx="2547678" cy="280241"/>
          </a:xfrm>
          <a:prstGeom prst="rect">
            <a:avLst/>
          </a:prstGeom>
          <a:noFill/>
          <a:ln>
            <a:noFill/>
          </a:ln>
        </p:spPr>
        <p:txBody>
          <a:bodyPr wrap="square" lIns="90000" tIns="90000" rIns="90000" bIns="90000" rtlCol="0" anchor="ctr">
            <a:noAutofit/>
          </a:bodyPr>
          <a:lstStyle/>
          <a:p>
            <a:pPr algn="r"/>
            <a:r>
              <a:rPr lang="es-ES_tradnl" sz="1200" dirty="0">
                <a:latin typeface="Arial" panose="020B0604020202020204" pitchFamily="34" charset="0"/>
                <a:cs typeface="Arial" panose="020B0604020202020204" pitchFamily="34" charset="0"/>
              </a:rPr>
              <a:t>Desplazado/a</a:t>
            </a:r>
          </a:p>
        </p:txBody>
      </p:sp>
      <p:sp>
        <p:nvSpPr>
          <p:cNvPr id="117" name="TextBox 116">
            <a:extLst>
              <a:ext uri="{FF2B5EF4-FFF2-40B4-BE49-F238E27FC236}">
                <a16:creationId xmlns:a16="http://schemas.microsoft.com/office/drawing/2014/main" id="{05BE2E54-A955-7C47-8147-CBAAED583179}"/>
              </a:ext>
            </a:extLst>
          </p:cNvPr>
          <p:cNvSpPr txBox="1"/>
          <p:nvPr/>
        </p:nvSpPr>
        <p:spPr>
          <a:xfrm>
            <a:off x="5177052" y="5921744"/>
            <a:ext cx="1191318" cy="206596"/>
          </a:xfrm>
          <a:prstGeom prst="rect">
            <a:avLst/>
          </a:prstGeom>
          <a:noFill/>
          <a:ln>
            <a:noFill/>
          </a:ln>
        </p:spPr>
        <p:txBody>
          <a:bodyPr wrap="square" lIns="90000" tIns="90000" rIns="90000" bIns="90000" rtlCol="0" anchor="ctr">
            <a:noAutofit/>
          </a:bodyPr>
          <a:lstStyle/>
          <a:p>
            <a:pPr algn="r"/>
            <a:r>
              <a:rPr lang="es-ES_tradnl" sz="1200" dirty="0">
                <a:latin typeface="Arial" panose="020B0604020202020204" pitchFamily="34" charset="0"/>
                <a:cs typeface="Arial" panose="020B0604020202020204" pitchFamily="34" charset="0"/>
              </a:rPr>
              <a:t>Viejo/a</a:t>
            </a:r>
          </a:p>
        </p:txBody>
      </p:sp>
      <p:sp>
        <p:nvSpPr>
          <p:cNvPr id="118" name="TextBox 117">
            <a:extLst>
              <a:ext uri="{FF2B5EF4-FFF2-40B4-BE49-F238E27FC236}">
                <a16:creationId xmlns:a16="http://schemas.microsoft.com/office/drawing/2014/main" id="{20FE49E7-2765-1FCD-6672-22C82DC05AA1}"/>
              </a:ext>
            </a:extLst>
          </p:cNvPr>
          <p:cNvSpPr txBox="1"/>
          <p:nvPr/>
        </p:nvSpPr>
        <p:spPr>
          <a:xfrm>
            <a:off x="6260244" y="6083454"/>
            <a:ext cx="986249" cy="374914"/>
          </a:xfrm>
          <a:prstGeom prst="rect">
            <a:avLst/>
          </a:prstGeom>
          <a:noFill/>
          <a:ln>
            <a:noFill/>
          </a:ln>
        </p:spPr>
        <p:txBody>
          <a:bodyPr wrap="square" lIns="90000" tIns="90000" rIns="90000" bIns="90000" rtlCol="0" anchor="ctr">
            <a:noAutofit/>
          </a:bodyPr>
          <a:lstStyle/>
          <a:p>
            <a:pPr algn="ctr"/>
            <a:r>
              <a:rPr lang="es-ES_tradnl" sz="1200" dirty="0">
                <a:latin typeface="Arial" panose="020B0604020202020204" pitchFamily="34" charset="0"/>
                <a:cs typeface="Arial" panose="020B0604020202020204" pitchFamily="34" charset="0"/>
              </a:rPr>
              <a:t>Sin educación y/o analfabeta </a:t>
            </a:r>
          </a:p>
        </p:txBody>
      </p:sp>
      <p:sp>
        <p:nvSpPr>
          <p:cNvPr id="119" name="TextBox 118">
            <a:extLst>
              <a:ext uri="{FF2B5EF4-FFF2-40B4-BE49-F238E27FC236}">
                <a16:creationId xmlns:a16="http://schemas.microsoft.com/office/drawing/2014/main" id="{14A3D816-81C0-B0FF-B2CF-B468B003C78C}"/>
              </a:ext>
            </a:extLst>
          </p:cNvPr>
          <p:cNvSpPr txBox="1"/>
          <p:nvPr/>
        </p:nvSpPr>
        <p:spPr>
          <a:xfrm>
            <a:off x="7141148" y="5898215"/>
            <a:ext cx="1167164" cy="370478"/>
          </a:xfrm>
          <a:prstGeom prst="rect">
            <a:avLst/>
          </a:prstGeom>
          <a:noFill/>
          <a:ln>
            <a:noFill/>
          </a:ln>
        </p:spPr>
        <p:txBody>
          <a:bodyPr wrap="square" lIns="90000" tIns="90000" rIns="90000" bIns="90000" rtlCol="0" anchor="ctr">
            <a:noAutofit/>
          </a:bodyPr>
          <a:lstStyle/>
          <a:p>
            <a:r>
              <a:rPr lang="es-ES_tradnl" sz="1200" dirty="0">
                <a:latin typeface="Arial" panose="020B0604020202020204" pitchFamily="34" charset="0"/>
                <a:cs typeface="Arial" panose="020B0604020202020204" pitchFamily="34" charset="0"/>
              </a:rPr>
              <a:t>Con discapacidad</a:t>
            </a:r>
          </a:p>
        </p:txBody>
      </p:sp>
      <p:sp>
        <p:nvSpPr>
          <p:cNvPr id="120" name="TextBox 119">
            <a:extLst>
              <a:ext uri="{FF2B5EF4-FFF2-40B4-BE49-F238E27FC236}">
                <a16:creationId xmlns:a16="http://schemas.microsoft.com/office/drawing/2014/main" id="{FAF5EE27-4D4C-FD5F-0351-01350341896D}"/>
              </a:ext>
            </a:extLst>
          </p:cNvPr>
          <p:cNvSpPr txBox="1"/>
          <p:nvPr/>
        </p:nvSpPr>
        <p:spPr>
          <a:xfrm>
            <a:off x="7624274" y="5599972"/>
            <a:ext cx="2832552" cy="380388"/>
          </a:xfrm>
          <a:prstGeom prst="rect">
            <a:avLst/>
          </a:prstGeom>
          <a:noFill/>
          <a:ln>
            <a:noFill/>
          </a:ln>
        </p:spPr>
        <p:txBody>
          <a:bodyPr wrap="square" lIns="90000" tIns="90000" rIns="90000" bIns="90000" rtlCol="0" anchor="ctr">
            <a:noAutofit/>
          </a:bodyPr>
          <a:lstStyle/>
          <a:p>
            <a:r>
              <a:rPr lang="es-ES_tradnl" sz="1200">
                <a:latin typeface="Arial" panose="020B0604020202020204" pitchFamily="34" charset="0"/>
                <a:cs typeface="Arial" panose="020B0604020202020204" pitchFamily="34" charset="0"/>
              </a:rPr>
              <a:t>Lesbianas, gays, bisexuales</a:t>
            </a:r>
          </a:p>
        </p:txBody>
      </p:sp>
      <p:sp>
        <p:nvSpPr>
          <p:cNvPr id="121" name="TextBox 120">
            <a:extLst>
              <a:ext uri="{FF2B5EF4-FFF2-40B4-BE49-F238E27FC236}">
                <a16:creationId xmlns:a16="http://schemas.microsoft.com/office/drawing/2014/main" id="{AC5769DB-17C7-05E3-88A8-5BB26D41B536}"/>
              </a:ext>
            </a:extLst>
          </p:cNvPr>
          <p:cNvSpPr txBox="1"/>
          <p:nvPr/>
        </p:nvSpPr>
        <p:spPr>
          <a:xfrm>
            <a:off x="8084315" y="5343886"/>
            <a:ext cx="2142860" cy="339988"/>
          </a:xfrm>
          <a:prstGeom prst="rect">
            <a:avLst/>
          </a:prstGeom>
          <a:noFill/>
          <a:ln>
            <a:noFill/>
          </a:ln>
        </p:spPr>
        <p:txBody>
          <a:bodyPr wrap="square" lIns="90000" tIns="90000" rIns="90000" bIns="90000" rtlCol="0" anchor="ctr">
            <a:noAutofit/>
          </a:bodyPr>
          <a:lstStyle/>
          <a:p>
            <a:r>
              <a:rPr lang="es-ES_tradnl" sz="1200" dirty="0">
                <a:latin typeface="Arial" panose="020B0604020202020204" pitchFamily="34" charset="0"/>
                <a:cs typeface="Arial" panose="020B0604020202020204" pitchFamily="34" charset="0"/>
              </a:rPr>
              <a:t>No occidental</a:t>
            </a:r>
          </a:p>
        </p:txBody>
      </p:sp>
      <p:sp>
        <p:nvSpPr>
          <p:cNvPr id="122" name="TextBox 121">
            <a:extLst>
              <a:ext uri="{FF2B5EF4-FFF2-40B4-BE49-F238E27FC236}">
                <a16:creationId xmlns:a16="http://schemas.microsoft.com/office/drawing/2014/main" id="{99D50E6B-1DA8-C594-8CE0-ECBE6DE026B1}"/>
              </a:ext>
            </a:extLst>
          </p:cNvPr>
          <p:cNvSpPr txBox="1"/>
          <p:nvPr/>
        </p:nvSpPr>
        <p:spPr>
          <a:xfrm>
            <a:off x="8338988" y="4994111"/>
            <a:ext cx="1786865" cy="384714"/>
          </a:xfrm>
          <a:prstGeom prst="rect">
            <a:avLst/>
          </a:prstGeom>
          <a:noFill/>
          <a:ln>
            <a:noFill/>
          </a:ln>
        </p:spPr>
        <p:txBody>
          <a:bodyPr wrap="square" lIns="90000" tIns="90000" rIns="90000" bIns="90000" rtlCol="0" anchor="ctr">
            <a:noAutofit/>
          </a:bodyPr>
          <a:lstStyle/>
          <a:p>
            <a:r>
              <a:rPr lang="es-ES_tradnl" sz="1200">
                <a:latin typeface="Arial" panose="020B0604020202020204" pitchFamily="34" charset="0"/>
                <a:cs typeface="Arial" panose="020B0604020202020204" pitchFamily="34" charset="0"/>
              </a:rPr>
              <a:t>Persona de color</a:t>
            </a:r>
          </a:p>
        </p:txBody>
      </p:sp>
      <p:sp>
        <p:nvSpPr>
          <p:cNvPr id="123" name="TextBox 122">
            <a:extLst>
              <a:ext uri="{FF2B5EF4-FFF2-40B4-BE49-F238E27FC236}">
                <a16:creationId xmlns:a16="http://schemas.microsoft.com/office/drawing/2014/main" id="{887056F6-2B58-DF8B-E531-A31FFBB18822}"/>
              </a:ext>
            </a:extLst>
          </p:cNvPr>
          <p:cNvSpPr txBox="1"/>
          <p:nvPr/>
        </p:nvSpPr>
        <p:spPr>
          <a:xfrm>
            <a:off x="8685390" y="4629239"/>
            <a:ext cx="1592658" cy="284671"/>
          </a:xfrm>
          <a:prstGeom prst="rect">
            <a:avLst/>
          </a:prstGeom>
          <a:noFill/>
          <a:ln>
            <a:noFill/>
          </a:ln>
        </p:spPr>
        <p:txBody>
          <a:bodyPr wrap="square" lIns="90000" tIns="90000" rIns="90000" bIns="90000" rtlCol="0" anchor="ctr">
            <a:noAutofit/>
          </a:bodyPr>
          <a:lstStyle/>
          <a:p>
            <a:r>
              <a:rPr lang="es-ES_tradnl" sz="1200" dirty="0">
                <a:latin typeface="Arial" panose="020B0604020202020204" pitchFamily="34" charset="0"/>
                <a:cs typeface="Arial" panose="020B0604020202020204" pitchFamily="34" charset="0"/>
              </a:rPr>
              <a:t>Mujer</a:t>
            </a:r>
          </a:p>
        </p:txBody>
      </p:sp>
      <p:sp>
        <p:nvSpPr>
          <p:cNvPr id="124" name="TextBox 123">
            <a:extLst>
              <a:ext uri="{FF2B5EF4-FFF2-40B4-BE49-F238E27FC236}">
                <a16:creationId xmlns:a16="http://schemas.microsoft.com/office/drawing/2014/main" id="{49BFCA5D-9E81-539B-D47C-610AB0EEC6FF}"/>
              </a:ext>
            </a:extLst>
          </p:cNvPr>
          <p:cNvSpPr txBox="1"/>
          <p:nvPr/>
        </p:nvSpPr>
        <p:spPr>
          <a:xfrm>
            <a:off x="8782251" y="4195016"/>
            <a:ext cx="1603954" cy="291668"/>
          </a:xfrm>
          <a:prstGeom prst="rect">
            <a:avLst/>
          </a:prstGeom>
          <a:noFill/>
          <a:ln>
            <a:noFill/>
          </a:ln>
        </p:spPr>
        <p:txBody>
          <a:bodyPr wrap="square" lIns="90000" tIns="90000" rIns="90000" bIns="90000" rtlCol="0" anchor="ctr">
            <a:noAutofit/>
          </a:bodyPr>
          <a:lstStyle/>
          <a:p>
            <a:r>
              <a:rPr lang="es-ES_tradnl" sz="1200" dirty="0">
                <a:latin typeface="Arial" panose="020B0604020202020204" pitchFamily="34" charset="0"/>
                <a:cs typeface="Arial" panose="020B0604020202020204" pitchFamily="34" charset="0"/>
              </a:rPr>
              <a:t>”Desviado/a” sexual</a:t>
            </a:r>
          </a:p>
        </p:txBody>
      </p:sp>
      <p:sp>
        <p:nvSpPr>
          <p:cNvPr id="134" name="TextBox 133">
            <a:extLst>
              <a:ext uri="{FF2B5EF4-FFF2-40B4-BE49-F238E27FC236}">
                <a16:creationId xmlns:a16="http://schemas.microsoft.com/office/drawing/2014/main" id="{621B2514-D438-DD26-9776-83F949D6C15D}"/>
              </a:ext>
            </a:extLst>
          </p:cNvPr>
          <p:cNvSpPr txBox="1"/>
          <p:nvPr/>
        </p:nvSpPr>
        <p:spPr>
          <a:xfrm>
            <a:off x="8601846" y="2658525"/>
            <a:ext cx="1073447" cy="374914"/>
          </a:xfrm>
          <a:prstGeom prst="rect">
            <a:avLst/>
          </a:prstGeom>
          <a:noFill/>
          <a:ln>
            <a:noFill/>
          </a:ln>
        </p:spPr>
        <p:txBody>
          <a:bodyPr wrap="square" lIns="90000" tIns="90000" rIns="90000" bIns="90000" rtlCol="0" anchor="ctr">
            <a:noAutofit/>
          </a:bodyPr>
          <a:lstStyle/>
          <a:p>
            <a:r>
              <a:rPr lang="es-ES_tradnl" sz="1200" dirty="0">
                <a:latin typeface="Arial" panose="020B0604020202020204" pitchFamily="34" charset="0"/>
                <a:cs typeface="Arial" panose="020B0604020202020204" pitchFamily="34" charset="0"/>
              </a:rPr>
              <a:t>Saludable</a:t>
            </a:r>
          </a:p>
        </p:txBody>
      </p:sp>
      <p:sp>
        <p:nvSpPr>
          <p:cNvPr id="135" name="Title 1">
            <a:extLst>
              <a:ext uri="{FF2B5EF4-FFF2-40B4-BE49-F238E27FC236}">
                <a16:creationId xmlns:a16="http://schemas.microsoft.com/office/drawing/2014/main" id="{1030E608-489A-C206-D4A6-363C4C91E1A3}"/>
              </a:ext>
            </a:extLst>
          </p:cNvPr>
          <p:cNvSpPr>
            <a:spLocks noGrp="1"/>
          </p:cNvSpPr>
          <p:nvPr>
            <p:ph type="title"/>
          </p:nvPr>
        </p:nvSpPr>
        <p:spPr>
          <a:xfrm>
            <a:off x="838200" y="120516"/>
            <a:ext cx="10515600" cy="868968"/>
          </a:xfrm>
        </p:spPr>
        <p:txBody>
          <a:bodyPr>
            <a:normAutofit/>
          </a:bodyPr>
          <a:lstStyle/>
          <a:p>
            <a:r>
              <a:rPr lang="es-ES_tradnl">
                <a:highlight>
                  <a:srgbClr val="FFFF00"/>
                </a:highlight>
              </a:rPr>
              <a:t>Rueda del poder</a:t>
            </a:r>
          </a:p>
        </p:txBody>
      </p:sp>
      <p:grpSp>
        <p:nvGrpSpPr>
          <p:cNvPr id="2" name="Group 1">
            <a:extLst>
              <a:ext uri="{FF2B5EF4-FFF2-40B4-BE49-F238E27FC236}">
                <a16:creationId xmlns:a16="http://schemas.microsoft.com/office/drawing/2014/main" id="{923AECC6-3AAF-88C2-66D4-31FD7C0B1E94}"/>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5FA1351B-7895-02B5-0857-334187F014AE}"/>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4" name="Group 3">
              <a:extLst>
                <a:ext uri="{FF2B5EF4-FFF2-40B4-BE49-F238E27FC236}">
                  <a16:creationId xmlns:a16="http://schemas.microsoft.com/office/drawing/2014/main" id="{3F4C9C3A-B95C-1088-08B8-3DEE2C275ED4}"/>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DABB1996-4B70-772B-A05B-9EC92E0FE950}"/>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a:latin typeface="Arial" panose="020B0604020202020204" pitchFamily="34" charset="0"/>
                    <a:cs typeface="Arial" panose="020B0604020202020204" pitchFamily="34" charset="0"/>
                  </a:rPr>
                  <a:t>12</a:t>
                </a:r>
              </a:p>
            </p:txBody>
          </p:sp>
          <p:sp>
            <p:nvSpPr>
              <p:cNvPr id="9" name="Rectangle 8">
                <a:extLst>
                  <a:ext uri="{FF2B5EF4-FFF2-40B4-BE49-F238E27FC236}">
                    <a16:creationId xmlns:a16="http://schemas.microsoft.com/office/drawing/2014/main" id="{4E123E70-AA73-F9FF-2FF5-FA0384F0A145}"/>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5" name="Group 4">
              <a:extLst>
                <a:ext uri="{FF2B5EF4-FFF2-40B4-BE49-F238E27FC236}">
                  <a16:creationId xmlns:a16="http://schemas.microsoft.com/office/drawing/2014/main" id="{DE361A5E-3DF3-B172-0F54-A2F2F74E920F}"/>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5EDA0586-694D-086F-144C-D803E11E24F1}"/>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6">
                <a:extLst>
                  <a:ext uri="{FF2B5EF4-FFF2-40B4-BE49-F238E27FC236}">
                    <a16:creationId xmlns:a16="http://schemas.microsoft.com/office/drawing/2014/main" id="{CBEE236A-B43E-34E2-3D61-176E43FD9257}"/>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Tree>
    <p:extLst>
      <p:ext uri="{BB962C8B-B14F-4D97-AF65-F5344CB8AC3E}">
        <p14:creationId xmlns:p14="http://schemas.microsoft.com/office/powerpoint/2010/main" val="3714753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45E20069-62FA-B9BF-E1AB-3F2A3F04275B}"/>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a:solidFill>
                  <a:schemeClr val="bg1">
                    <a:lumMod val="75000"/>
                  </a:schemeClr>
                </a:solidFill>
                <a:latin typeface="Garamond"/>
              </a:rPr>
              <a:t>Diapositiva adicional para la/el facilitador/a</a:t>
            </a:r>
            <a:endParaRPr lang="es-ES_tradnl" sz="5400" b="1">
              <a:solidFill>
                <a:schemeClr val="bg1">
                  <a:lumMod val="75000"/>
                </a:schemeClr>
              </a:solidFill>
            </a:endParaRPr>
          </a:p>
        </p:txBody>
      </p:sp>
    </p:spTree>
    <p:extLst>
      <p:ext uri="{BB962C8B-B14F-4D97-AF65-F5344CB8AC3E}">
        <p14:creationId xmlns:p14="http://schemas.microsoft.com/office/powerpoint/2010/main" val="844000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76150A-156B-428E-B871-27A66313D97F}"/>
              </a:ext>
            </a:extLst>
          </p:cNvPr>
          <p:cNvSpPr/>
          <p:nvPr/>
        </p:nvSpPr>
        <p:spPr>
          <a:xfrm>
            <a:off x="0" y="-1"/>
            <a:ext cx="12192000" cy="9855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lstStyle/>
          <a:p>
            <a:r>
              <a:rPr lang="es-ES_tradnl">
                <a:latin typeface="Arial" panose="020B0604020202020204" pitchFamily="34" charset="0"/>
                <a:cs typeface="Arial" panose="020B0604020202020204" pitchFamily="34" charset="0"/>
              </a:rPr>
              <a:t>Puntos clave de aprendizaje</a:t>
            </a:r>
          </a:p>
        </p:txBody>
      </p:sp>
      <p:sp>
        <p:nvSpPr>
          <p:cNvPr id="57" name="TextBox 56">
            <a:extLst>
              <a:ext uri="{FF2B5EF4-FFF2-40B4-BE49-F238E27FC236}">
                <a16:creationId xmlns:a16="http://schemas.microsoft.com/office/drawing/2014/main" id="{D62B3BE0-0F5B-4153-A0BA-E16ACFF0EE66}"/>
              </a:ext>
            </a:extLst>
          </p:cNvPr>
          <p:cNvSpPr txBox="1"/>
          <p:nvPr/>
        </p:nvSpPr>
        <p:spPr>
          <a:xfrm>
            <a:off x="1476928" y="3784623"/>
            <a:ext cx="2851232" cy="1849032"/>
          </a:xfrm>
          <a:prstGeom prst="rect">
            <a:avLst/>
          </a:prstGeom>
          <a:noFill/>
        </p:spPr>
        <p:txBody>
          <a:bodyPr wrap="square" lIns="91440" tIns="45720" rIns="91440" bIns="45720" anchor="t">
            <a:spAutoFit/>
          </a:bodyPr>
          <a:lstStyle/>
          <a:p>
            <a:pPr lvl="0" algn="ctr">
              <a:lnSpc>
                <a:spcPct val="107000"/>
              </a:lnSpc>
              <a:spcAft>
                <a:spcPts val="800"/>
              </a:spcAft>
            </a:pPr>
            <a:r>
              <a:rPr lang="es-ES_tradnl">
                <a:effectLst/>
                <a:latin typeface="Arial" panose="020B0604020202020204" pitchFamily="34" charset="0"/>
                <a:ea typeface="Helvetica Neue"/>
                <a:cs typeface="Arial" panose="020B0604020202020204" pitchFamily="34" charset="0"/>
              </a:rPr>
              <a:t>El modelo socioecológico ayuda a los/as asistentes sociales a evaluar los factores de protección (fortalezas) y los factores de riesgo</a:t>
            </a:r>
            <a:endParaRPr lang="es-ES_tradnl">
              <a:effectLst/>
              <a:latin typeface="Arial" panose="020B0604020202020204" pitchFamily="34" charset="0"/>
              <a:ea typeface="Arial" panose="020B0604020202020204" pitchFamily="34" charset="0"/>
              <a:cs typeface="Arial" panose="020B0604020202020204" pitchFamily="34" charset="0"/>
            </a:endParaRPr>
          </a:p>
        </p:txBody>
      </p:sp>
      <p:sp>
        <p:nvSpPr>
          <p:cNvPr id="60" name="5-Point Star 5">
            <a:extLst>
              <a:ext uri="{FF2B5EF4-FFF2-40B4-BE49-F238E27FC236}">
                <a16:creationId xmlns:a16="http://schemas.microsoft.com/office/drawing/2014/main" id="{CA51DE7D-C4EB-4482-B9BD-8251CB38B67D}"/>
              </a:ext>
            </a:extLst>
          </p:cNvPr>
          <p:cNvSpPr/>
          <p:nvPr/>
        </p:nvSpPr>
        <p:spPr>
          <a:xfrm>
            <a:off x="2376764" y="2123544"/>
            <a:ext cx="1051560" cy="105156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1" name="5-Point Star 5">
            <a:extLst>
              <a:ext uri="{FF2B5EF4-FFF2-40B4-BE49-F238E27FC236}">
                <a16:creationId xmlns:a16="http://schemas.microsoft.com/office/drawing/2014/main" id="{ABD8A883-982A-4318-B4F5-7858ABDA3C3D}"/>
              </a:ext>
            </a:extLst>
          </p:cNvPr>
          <p:cNvSpPr/>
          <p:nvPr/>
        </p:nvSpPr>
        <p:spPr>
          <a:xfrm>
            <a:off x="5570220" y="2123544"/>
            <a:ext cx="1051560" cy="105156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5-Point Star 5">
            <a:extLst>
              <a:ext uri="{FF2B5EF4-FFF2-40B4-BE49-F238E27FC236}">
                <a16:creationId xmlns:a16="http://schemas.microsoft.com/office/drawing/2014/main" id="{5B9082EC-4D48-D49F-E509-C14FC6FD2CB0}"/>
              </a:ext>
            </a:extLst>
          </p:cNvPr>
          <p:cNvSpPr/>
          <p:nvPr/>
        </p:nvSpPr>
        <p:spPr>
          <a:xfrm>
            <a:off x="8835034" y="2123544"/>
            <a:ext cx="1051560" cy="105156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TextBox 3">
            <a:extLst>
              <a:ext uri="{FF2B5EF4-FFF2-40B4-BE49-F238E27FC236}">
                <a16:creationId xmlns:a16="http://schemas.microsoft.com/office/drawing/2014/main" id="{5CD73248-6588-BE2D-B724-D6156301944F}"/>
              </a:ext>
            </a:extLst>
          </p:cNvPr>
          <p:cNvSpPr txBox="1"/>
          <p:nvPr/>
        </p:nvSpPr>
        <p:spPr>
          <a:xfrm>
            <a:off x="7981495" y="3783538"/>
            <a:ext cx="2758637" cy="1552669"/>
          </a:xfrm>
          <a:prstGeom prst="rect">
            <a:avLst/>
          </a:prstGeom>
          <a:noFill/>
        </p:spPr>
        <p:txBody>
          <a:bodyPr wrap="square" lIns="91440" tIns="45720" rIns="91440" bIns="45720" anchor="t">
            <a:spAutoFit/>
          </a:bodyPr>
          <a:lstStyle/>
          <a:p>
            <a:pPr lvl="0" algn="ctr">
              <a:lnSpc>
                <a:spcPct val="107000"/>
              </a:lnSpc>
              <a:spcAft>
                <a:spcPts val="800"/>
              </a:spcAft>
              <a:buClr>
                <a:srgbClr val="000000"/>
              </a:buClr>
            </a:pPr>
            <a:r>
              <a:rPr lang="es-ES_tradnl">
                <a:effectLst/>
                <a:latin typeface="Arial" panose="020B0604020202020204" pitchFamily="34" charset="0"/>
                <a:ea typeface="Helvetica Neue"/>
                <a:cs typeface="Arial" panose="020B0604020202020204" pitchFamily="34" charset="0"/>
              </a:rPr>
              <a:t>Las características individuales pueden otorgar privilegios o causar </a:t>
            </a:r>
            <a:r>
              <a:rPr lang="es-ES_tradnl">
                <a:latin typeface="Arial" panose="020B0604020202020204" pitchFamily="34" charset="0"/>
                <a:ea typeface="Helvetica Neue"/>
                <a:cs typeface="Arial" panose="020B0604020202020204" pitchFamily="34" charset="0"/>
              </a:rPr>
              <a:t>opresión y/o desventajas</a:t>
            </a:r>
            <a:endParaRPr lang="es-ES_tradnl">
              <a:effectLst/>
              <a:latin typeface="Arial" panose="020B0604020202020204" pitchFamily="34" charset="0"/>
              <a:ea typeface="Noto Sans Symbols"/>
              <a:cs typeface="Arial" panose="020B0604020202020204" pitchFamily="34" charset="0"/>
            </a:endParaRPr>
          </a:p>
        </p:txBody>
      </p:sp>
      <p:sp>
        <p:nvSpPr>
          <p:cNvPr id="5" name="TextBox 4">
            <a:extLst>
              <a:ext uri="{FF2B5EF4-FFF2-40B4-BE49-F238E27FC236}">
                <a16:creationId xmlns:a16="http://schemas.microsoft.com/office/drawing/2014/main" id="{2ED3ADF3-42F4-ABA2-B22D-6B372DCAE3AB}"/>
              </a:ext>
            </a:extLst>
          </p:cNvPr>
          <p:cNvSpPr txBox="1"/>
          <p:nvPr/>
        </p:nvSpPr>
        <p:spPr>
          <a:xfrm>
            <a:off x="4801946" y="3784623"/>
            <a:ext cx="2588109" cy="1849032"/>
          </a:xfrm>
          <a:prstGeom prst="rect">
            <a:avLst/>
          </a:prstGeom>
          <a:noFill/>
        </p:spPr>
        <p:txBody>
          <a:bodyPr wrap="square" lIns="91440" tIns="45720" rIns="91440" bIns="45720" anchor="t">
            <a:spAutoFit/>
          </a:bodyPr>
          <a:lstStyle/>
          <a:p>
            <a:pPr algn="ctr">
              <a:lnSpc>
                <a:spcPct val="107000"/>
              </a:lnSpc>
              <a:spcAft>
                <a:spcPts val="800"/>
              </a:spcAft>
            </a:pPr>
            <a:r>
              <a:rPr lang="es-ES_tradnl" dirty="0">
                <a:effectLst/>
                <a:latin typeface="Arial" panose="020B0604020202020204" pitchFamily="34" charset="0"/>
                <a:ea typeface="Helvetica Neue"/>
                <a:cs typeface="Arial" panose="020B0604020202020204" pitchFamily="34" charset="0"/>
              </a:rPr>
              <a:t>Las normas socioculturales</a:t>
            </a:r>
            <a:r>
              <a:rPr lang="es-ES_tradnl" dirty="0">
                <a:latin typeface="Arial" panose="020B0604020202020204" pitchFamily="34" charset="0"/>
                <a:ea typeface="Helvetica Neue"/>
                <a:cs typeface="Arial" panose="020B0604020202020204" pitchFamily="34" charset="0"/>
              </a:rPr>
              <a:t> negativas </a:t>
            </a:r>
            <a:r>
              <a:rPr lang="es-ES_tradnl" dirty="0">
                <a:effectLst/>
                <a:latin typeface="Arial" panose="020B0604020202020204" pitchFamily="34" charset="0"/>
                <a:ea typeface="Helvetica Neue"/>
                <a:cs typeface="Arial" panose="020B0604020202020204" pitchFamily="34" charset="0"/>
              </a:rPr>
              <a:t>pueden </a:t>
            </a:r>
            <a:r>
              <a:rPr lang="es-ES_tradnl" dirty="0">
                <a:latin typeface="Arial" panose="020B0604020202020204" pitchFamily="34" charset="0"/>
                <a:ea typeface="Helvetica Neue"/>
                <a:cs typeface="Arial" panose="020B0604020202020204" pitchFamily="34" charset="0"/>
              </a:rPr>
              <a:t>propiciar entornos de </a:t>
            </a:r>
            <a:r>
              <a:rPr lang="es-ES_tradnl" dirty="0">
                <a:effectLst/>
                <a:latin typeface="Arial" panose="020B0604020202020204" pitchFamily="34" charset="0"/>
                <a:ea typeface="Helvetica Neue"/>
                <a:cs typeface="Arial" panose="020B0604020202020204" pitchFamily="34" charset="0"/>
              </a:rPr>
              <a:t>abuso, negligencia, violencia y explotación</a:t>
            </a:r>
            <a:endParaRPr lang="es-ES_tradnl"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15718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78910"/>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2400" b="1" dirty="0">
                <a:solidFill>
                  <a:schemeClr val="bg1"/>
                </a:solidFill>
                <a:latin typeface="Garamond"/>
              </a:rPr>
              <a:t>SESIÓN 4</a:t>
            </a:r>
          </a:p>
          <a:p>
            <a:br>
              <a:rPr lang="es-ES_tradnl" b="1" dirty="0">
                <a:solidFill>
                  <a:schemeClr val="bg1"/>
                </a:solidFill>
                <a:latin typeface="Garamond"/>
              </a:rPr>
            </a:br>
            <a:r>
              <a:rPr lang="es-ES_tradnl" sz="5400" b="1" dirty="0">
                <a:solidFill>
                  <a:schemeClr val="bg1"/>
                </a:solidFill>
                <a:latin typeface="Garamond"/>
              </a:rPr>
              <a:t>¿Cómo adaptarnos a la edad, la etapa de desarrollo y las capacidades del menor?</a:t>
            </a:r>
          </a:p>
        </p:txBody>
      </p:sp>
    </p:spTree>
    <p:extLst>
      <p:ext uri="{BB962C8B-B14F-4D97-AF65-F5344CB8AC3E}">
        <p14:creationId xmlns:p14="http://schemas.microsoft.com/office/powerpoint/2010/main" val="3374937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CFE94-8837-47DD-B69B-6BA207F449F6}"/>
              </a:ext>
            </a:extLst>
          </p:cNvPr>
          <p:cNvSpPr>
            <a:spLocks noGrp="1"/>
          </p:cNvSpPr>
          <p:nvPr>
            <p:ph type="title"/>
          </p:nvPr>
        </p:nvSpPr>
        <p:spPr/>
        <p:txBody>
          <a:bodyPr>
            <a:normAutofit/>
          </a:bodyPr>
          <a:lstStyle/>
          <a:p>
            <a:r>
              <a:rPr lang="es-ES_tradnl" dirty="0"/>
              <a:t>Edad y etapas de desarrollo</a:t>
            </a:r>
          </a:p>
        </p:txBody>
      </p:sp>
      <p:sp>
        <p:nvSpPr>
          <p:cNvPr id="11" name="Round Same Side Corner Rectangle 31">
            <a:extLst>
              <a:ext uri="{FF2B5EF4-FFF2-40B4-BE49-F238E27FC236}">
                <a16:creationId xmlns:a16="http://schemas.microsoft.com/office/drawing/2014/main" id="{817601DE-1588-CC77-157F-1BF8EBAE0B99}"/>
              </a:ext>
            </a:extLst>
          </p:cNvPr>
          <p:cNvSpPr/>
          <p:nvPr/>
        </p:nvSpPr>
        <p:spPr>
          <a:xfrm>
            <a:off x="2920522" y="5298868"/>
            <a:ext cx="1221761" cy="884377"/>
          </a:xfrm>
          <a:prstGeom prst="round2SameRect">
            <a:avLst>
              <a:gd name="adj1" fmla="val 500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Oval 18">
            <a:extLst>
              <a:ext uri="{FF2B5EF4-FFF2-40B4-BE49-F238E27FC236}">
                <a16:creationId xmlns:a16="http://schemas.microsoft.com/office/drawing/2014/main" id="{71D0D044-C6D7-D3EF-1EC7-E3AE08163A8D}"/>
              </a:ext>
            </a:extLst>
          </p:cNvPr>
          <p:cNvSpPr/>
          <p:nvPr/>
        </p:nvSpPr>
        <p:spPr>
          <a:xfrm>
            <a:off x="2911461" y="3850995"/>
            <a:ext cx="1235650" cy="123564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Round Same Side Corner Rectangle 31">
            <a:extLst>
              <a:ext uri="{FF2B5EF4-FFF2-40B4-BE49-F238E27FC236}">
                <a16:creationId xmlns:a16="http://schemas.microsoft.com/office/drawing/2014/main" id="{E9A8948E-AE4C-9996-F6CC-68CFF3EFFB2D}"/>
              </a:ext>
            </a:extLst>
          </p:cNvPr>
          <p:cNvSpPr/>
          <p:nvPr/>
        </p:nvSpPr>
        <p:spPr>
          <a:xfrm>
            <a:off x="4635619" y="4986810"/>
            <a:ext cx="1221761" cy="1196435"/>
          </a:xfrm>
          <a:prstGeom prst="round2SameRect">
            <a:avLst>
              <a:gd name="adj1" fmla="val 500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Oval 20">
            <a:extLst>
              <a:ext uri="{FF2B5EF4-FFF2-40B4-BE49-F238E27FC236}">
                <a16:creationId xmlns:a16="http://schemas.microsoft.com/office/drawing/2014/main" id="{D30175D7-675D-0C80-18B0-809C47997E71}"/>
              </a:ext>
            </a:extLst>
          </p:cNvPr>
          <p:cNvSpPr/>
          <p:nvPr/>
        </p:nvSpPr>
        <p:spPr>
          <a:xfrm>
            <a:off x="4626558" y="3512265"/>
            <a:ext cx="1235650" cy="123564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Round Same Side Corner Rectangle 31">
            <a:extLst>
              <a:ext uri="{FF2B5EF4-FFF2-40B4-BE49-F238E27FC236}">
                <a16:creationId xmlns:a16="http://schemas.microsoft.com/office/drawing/2014/main" id="{89A69EB1-5782-13E1-F9DC-6F546363B4D4}"/>
              </a:ext>
            </a:extLst>
          </p:cNvPr>
          <p:cNvSpPr/>
          <p:nvPr/>
        </p:nvSpPr>
        <p:spPr>
          <a:xfrm>
            <a:off x="6350716" y="4497686"/>
            <a:ext cx="1221762" cy="1685559"/>
          </a:xfrm>
          <a:prstGeom prst="round2SameRect">
            <a:avLst>
              <a:gd name="adj1" fmla="val 500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Oval 22">
            <a:extLst>
              <a:ext uri="{FF2B5EF4-FFF2-40B4-BE49-F238E27FC236}">
                <a16:creationId xmlns:a16="http://schemas.microsoft.com/office/drawing/2014/main" id="{55F2BB69-BBCF-6CDF-9C20-2E95A03908AE}"/>
              </a:ext>
            </a:extLst>
          </p:cNvPr>
          <p:cNvSpPr/>
          <p:nvPr/>
        </p:nvSpPr>
        <p:spPr>
          <a:xfrm>
            <a:off x="6341655" y="2941294"/>
            <a:ext cx="1235651" cy="123564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5" name="Round Same Side Corner Rectangle 31">
            <a:extLst>
              <a:ext uri="{FF2B5EF4-FFF2-40B4-BE49-F238E27FC236}">
                <a16:creationId xmlns:a16="http://schemas.microsoft.com/office/drawing/2014/main" id="{F2349924-B6FA-CBAA-8EA5-CAAD9E69F196}"/>
              </a:ext>
            </a:extLst>
          </p:cNvPr>
          <p:cNvSpPr/>
          <p:nvPr/>
        </p:nvSpPr>
        <p:spPr>
          <a:xfrm>
            <a:off x="8056753" y="3981058"/>
            <a:ext cx="1235651" cy="2202187"/>
          </a:xfrm>
          <a:prstGeom prst="round2SameRect">
            <a:avLst>
              <a:gd name="adj1" fmla="val 500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8" name="Oval 47">
            <a:extLst>
              <a:ext uri="{FF2B5EF4-FFF2-40B4-BE49-F238E27FC236}">
                <a16:creationId xmlns:a16="http://schemas.microsoft.com/office/drawing/2014/main" id="{DCF3E26E-2405-ACAC-B2FE-9859DA4497AD}"/>
              </a:ext>
            </a:extLst>
          </p:cNvPr>
          <p:cNvSpPr/>
          <p:nvPr/>
        </p:nvSpPr>
        <p:spPr>
          <a:xfrm>
            <a:off x="8056753" y="2467732"/>
            <a:ext cx="1235651" cy="123564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0" name="Round Same Side Corner Rectangle 31">
            <a:extLst>
              <a:ext uri="{FF2B5EF4-FFF2-40B4-BE49-F238E27FC236}">
                <a16:creationId xmlns:a16="http://schemas.microsoft.com/office/drawing/2014/main" id="{B53564E9-357E-4157-3A0A-BDF264C2BE8D}"/>
              </a:ext>
            </a:extLst>
          </p:cNvPr>
          <p:cNvSpPr/>
          <p:nvPr/>
        </p:nvSpPr>
        <p:spPr>
          <a:xfrm>
            <a:off x="9796146" y="3488833"/>
            <a:ext cx="1235652" cy="2694412"/>
          </a:xfrm>
          <a:prstGeom prst="round2SameRect">
            <a:avLst>
              <a:gd name="adj1" fmla="val 500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1" name="Oval 50">
            <a:extLst>
              <a:ext uri="{FF2B5EF4-FFF2-40B4-BE49-F238E27FC236}">
                <a16:creationId xmlns:a16="http://schemas.microsoft.com/office/drawing/2014/main" id="{5A11F3E8-4FE8-ABB6-E97A-EBABB873F5D1}"/>
              </a:ext>
            </a:extLst>
          </p:cNvPr>
          <p:cNvSpPr/>
          <p:nvPr/>
        </p:nvSpPr>
        <p:spPr>
          <a:xfrm>
            <a:off x="9771853" y="1980257"/>
            <a:ext cx="1235652" cy="123564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8" name="Group 27">
            <a:extLst>
              <a:ext uri="{FF2B5EF4-FFF2-40B4-BE49-F238E27FC236}">
                <a16:creationId xmlns:a16="http://schemas.microsoft.com/office/drawing/2014/main" id="{8CE34D74-2EBF-08AF-2FBE-6F4BB64B5A48}"/>
              </a:ext>
            </a:extLst>
          </p:cNvPr>
          <p:cNvGrpSpPr/>
          <p:nvPr/>
        </p:nvGrpSpPr>
        <p:grpSpPr>
          <a:xfrm>
            <a:off x="10228983" y="337468"/>
            <a:ext cx="1587872" cy="1368854"/>
            <a:chOff x="10228983" y="337468"/>
            <a:chExt cx="1587872" cy="1368854"/>
          </a:xfrm>
        </p:grpSpPr>
        <p:sp>
          <p:nvSpPr>
            <p:cNvPr id="13" name="Hexagon 12">
              <a:extLst>
                <a:ext uri="{FF2B5EF4-FFF2-40B4-BE49-F238E27FC236}">
                  <a16:creationId xmlns:a16="http://schemas.microsoft.com/office/drawing/2014/main" id="{1ECCF410-98C2-4009-BF4E-4D4BCC4480D8}"/>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4" name="Group 13">
              <a:extLst>
                <a:ext uri="{FF2B5EF4-FFF2-40B4-BE49-F238E27FC236}">
                  <a16:creationId xmlns:a16="http://schemas.microsoft.com/office/drawing/2014/main" id="{5CC556F4-D710-51D4-F3C5-4BB69D6E7A9E}"/>
                </a:ext>
              </a:extLst>
            </p:cNvPr>
            <p:cNvGrpSpPr/>
            <p:nvPr/>
          </p:nvGrpSpPr>
          <p:grpSpPr>
            <a:xfrm>
              <a:off x="10741851" y="707024"/>
              <a:ext cx="562136" cy="634675"/>
              <a:chOff x="760175" y="830141"/>
              <a:chExt cx="867619" cy="979580"/>
            </a:xfrm>
          </p:grpSpPr>
          <p:sp>
            <p:nvSpPr>
              <p:cNvPr id="18" name="Rectangle 17">
                <a:extLst>
                  <a:ext uri="{FF2B5EF4-FFF2-40B4-BE49-F238E27FC236}">
                    <a16:creationId xmlns:a16="http://schemas.microsoft.com/office/drawing/2014/main" id="{4BE3FD48-7F72-3568-4347-69530499D6D3}"/>
                  </a:ext>
                </a:extLst>
              </p:cNvPr>
              <p:cNvSpPr/>
              <p:nvPr/>
            </p:nvSpPr>
            <p:spPr>
              <a:xfrm>
                <a:off x="864636" y="830141"/>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a:latin typeface="Arial" panose="020B0604020202020204" pitchFamily="34" charset="0"/>
                    <a:cs typeface="Arial" panose="020B0604020202020204" pitchFamily="34" charset="0"/>
                  </a:rPr>
                  <a:t>13</a:t>
                </a:r>
              </a:p>
            </p:txBody>
          </p:sp>
          <p:sp>
            <p:nvSpPr>
              <p:cNvPr id="27" name="Rectangle 26">
                <a:extLst>
                  <a:ext uri="{FF2B5EF4-FFF2-40B4-BE49-F238E27FC236}">
                    <a16:creationId xmlns:a16="http://schemas.microsoft.com/office/drawing/2014/main" id="{6B3BBCA4-7622-82E3-6961-2B8B27528E01}"/>
                  </a:ext>
                </a:extLst>
              </p:cNvPr>
              <p:cNvSpPr/>
              <p:nvPr/>
            </p:nvSpPr>
            <p:spPr>
              <a:xfrm>
                <a:off x="760175" y="830143"/>
                <a:ext cx="149292" cy="97957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
        <p:nvSpPr>
          <p:cNvPr id="3" name="Oval 2">
            <a:extLst>
              <a:ext uri="{FF2B5EF4-FFF2-40B4-BE49-F238E27FC236}">
                <a16:creationId xmlns:a16="http://schemas.microsoft.com/office/drawing/2014/main" id="{724765E9-5FA7-4815-9BE7-24ABA48CCC94}"/>
              </a:ext>
            </a:extLst>
          </p:cNvPr>
          <p:cNvSpPr/>
          <p:nvPr/>
        </p:nvSpPr>
        <p:spPr>
          <a:xfrm>
            <a:off x="1196364" y="4347283"/>
            <a:ext cx="1235650" cy="123565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Round Same Side Corner Rectangle 31">
            <a:extLst>
              <a:ext uri="{FF2B5EF4-FFF2-40B4-BE49-F238E27FC236}">
                <a16:creationId xmlns:a16="http://schemas.microsoft.com/office/drawing/2014/main" id="{15515FCD-467A-179B-DD6C-7A2CB5DED9C8}"/>
              </a:ext>
            </a:extLst>
          </p:cNvPr>
          <p:cNvSpPr/>
          <p:nvPr/>
        </p:nvSpPr>
        <p:spPr>
          <a:xfrm>
            <a:off x="1188290" y="5793519"/>
            <a:ext cx="1221761" cy="389726"/>
          </a:xfrm>
          <a:prstGeom prst="round2SameRect">
            <a:avLst>
              <a:gd name="adj1" fmla="val 500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TextBox 5">
            <a:extLst>
              <a:ext uri="{FF2B5EF4-FFF2-40B4-BE49-F238E27FC236}">
                <a16:creationId xmlns:a16="http://schemas.microsoft.com/office/drawing/2014/main" id="{FA91D144-9635-7E5F-0A06-12EA6E32D3C3}"/>
              </a:ext>
            </a:extLst>
          </p:cNvPr>
          <p:cNvSpPr txBox="1"/>
          <p:nvPr/>
        </p:nvSpPr>
        <p:spPr>
          <a:xfrm>
            <a:off x="1069593" y="4020327"/>
            <a:ext cx="1480132" cy="966483"/>
          </a:xfrm>
          <a:prstGeom prst="rect">
            <a:avLst/>
          </a:prstGeom>
          <a:noFill/>
        </p:spPr>
        <p:txBody>
          <a:bodyPr wrap="square">
            <a:spAutoFit/>
          </a:bodyPr>
          <a:lstStyle/>
          <a:p>
            <a:pPr lvl="0" algn="ctr">
              <a:lnSpc>
                <a:spcPct val="107000"/>
              </a:lnSpc>
              <a:tabLst>
                <a:tab pos="457200" algn="l"/>
              </a:tabLst>
            </a:pPr>
            <a:r>
              <a:rPr lang="es-ES_tradnl" sz="1800" b="1">
                <a:effectLst/>
                <a:latin typeface="Arial" panose="020B0604020202020204" pitchFamily="34" charset="0"/>
                <a:cs typeface="Arial" panose="020B0604020202020204" pitchFamily="34" charset="0"/>
              </a:rPr>
              <a:t>Infancia</a:t>
            </a:r>
          </a:p>
          <a:p>
            <a:pPr lvl="0" algn="ctr">
              <a:lnSpc>
                <a:spcPct val="107000"/>
              </a:lnSpc>
              <a:tabLst>
                <a:tab pos="457200" algn="l"/>
              </a:tabLst>
            </a:pPr>
            <a:r>
              <a:rPr lang="es-ES_tradnl" sz="1800">
                <a:effectLst/>
                <a:latin typeface="Arial" panose="020B0604020202020204" pitchFamily="34" charset="0"/>
                <a:cs typeface="Arial" panose="020B0604020202020204" pitchFamily="34" charset="0"/>
              </a:rPr>
              <a:t>0 - 18 meses</a:t>
            </a:r>
            <a:endParaRPr lang="es-ES_tradnl" sz="1800" b="1">
              <a:latin typeface="Arial" panose="020B060402020202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2781C75-EA4E-EDE2-3983-460C04B70774}"/>
              </a:ext>
            </a:extLst>
          </p:cNvPr>
          <p:cNvSpPr txBox="1"/>
          <p:nvPr/>
        </p:nvSpPr>
        <p:spPr>
          <a:xfrm>
            <a:off x="2814574" y="3638771"/>
            <a:ext cx="1480133" cy="1256306"/>
          </a:xfrm>
          <a:prstGeom prst="rect">
            <a:avLst/>
          </a:prstGeom>
          <a:noFill/>
        </p:spPr>
        <p:txBody>
          <a:bodyPr wrap="square">
            <a:spAutoFit/>
          </a:bodyPr>
          <a:lstStyle/>
          <a:p>
            <a:pPr lvl="0" algn="ctr">
              <a:lnSpc>
                <a:spcPct val="107000"/>
              </a:lnSpc>
              <a:tabLst>
                <a:tab pos="457200" algn="l"/>
              </a:tabLst>
            </a:pPr>
            <a:r>
              <a:rPr lang="es-ES_tradnl" sz="1800" b="1">
                <a:effectLst/>
                <a:latin typeface="Arial" panose="020B0604020202020204" pitchFamily="34" charset="0"/>
                <a:cs typeface="Arial" panose="020B0604020202020204" pitchFamily="34" charset="0"/>
              </a:rPr>
              <a:t>Niño/a pequeño/a</a:t>
            </a:r>
          </a:p>
          <a:p>
            <a:pPr lvl="0" algn="ctr">
              <a:lnSpc>
                <a:spcPct val="107000"/>
              </a:lnSpc>
              <a:tabLst>
                <a:tab pos="457200" algn="l"/>
              </a:tabLst>
            </a:pPr>
            <a:r>
              <a:rPr lang="es-ES_tradnl" sz="1800">
                <a:effectLst/>
                <a:latin typeface="Arial" panose="020B0604020202020204" pitchFamily="34" charset="0"/>
                <a:cs typeface="Arial" panose="020B0604020202020204" pitchFamily="34" charset="0"/>
              </a:rPr>
              <a:t>18 meses - 3 años</a:t>
            </a:r>
            <a:endParaRPr lang="es-ES_tradnl" sz="1800" b="1">
              <a:latin typeface="Arial" panose="020B0604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3062ECF-1C17-D793-0CBE-8C0B50E546AF}"/>
              </a:ext>
            </a:extLst>
          </p:cNvPr>
          <p:cNvSpPr txBox="1"/>
          <p:nvPr/>
        </p:nvSpPr>
        <p:spPr>
          <a:xfrm>
            <a:off x="4451364" y="3155529"/>
            <a:ext cx="1586038" cy="966483"/>
          </a:xfrm>
          <a:prstGeom prst="rect">
            <a:avLst/>
          </a:prstGeom>
          <a:noFill/>
        </p:spPr>
        <p:txBody>
          <a:bodyPr wrap="square">
            <a:spAutoFit/>
          </a:bodyPr>
          <a:lstStyle/>
          <a:p>
            <a:pPr lvl="0" algn="ctr">
              <a:lnSpc>
                <a:spcPct val="107000"/>
              </a:lnSpc>
              <a:tabLst>
                <a:tab pos="457200" algn="l"/>
              </a:tabLst>
            </a:pPr>
            <a:r>
              <a:rPr lang="es-ES_tradnl" sz="1800" b="1">
                <a:effectLst/>
                <a:latin typeface="Arial" panose="020B0604020202020204" pitchFamily="34" charset="0"/>
                <a:cs typeface="Arial" panose="020B0604020202020204" pitchFamily="34" charset="0"/>
              </a:rPr>
              <a:t>Primera infancia</a:t>
            </a:r>
          </a:p>
          <a:p>
            <a:pPr lvl="0" algn="ctr">
              <a:lnSpc>
                <a:spcPct val="107000"/>
              </a:lnSpc>
              <a:tabLst>
                <a:tab pos="457200" algn="l"/>
              </a:tabLst>
            </a:pPr>
            <a:r>
              <a:rPr lang="es-ES_tradnl" sz="1800">
                <a:effectLst/>
                <a:latin typeface="Arial" panose="020B0604020202020204" pitchFamily="34" charset="0"/>
                <a:cs typeface="Arial" panose="020B0604020202020204" pitchFamily="34" charset="0"/>
              </a:rPr>
              <a:t>3 - 5 años</a:t>
            </a:r>
            <a:endParaRPr lang="es-ES_tradnl" sz="1800" b="1">
              <a:latin typeface="Arial" panose="020B060402020202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2452EA2-8011-6C5B-5584-5A79C56B4D93}"/>
              </a:ext>
            </a:extLst>
          </p:cNvPr>
          <p:cNvSpPr txBox="1"/>
          <p:nvPr/>
        </p:nvSpPr>
        <p:spPr>
          <a:xfrm>
            <a:off x="6244228" y="2732664"/>
            <a:ext cx="1433948" cy="966483"/>
          </a:xfrm>
          <a:prstGeom prst="rect">
            <a:avLst/>
          </a:prstGeom>
          <a:noFill/>
        </p:spPr>
        <p:txBody>
          <a:bodyPr wrap="square">
            <a:spAutoFit/>
          </a:bodyPr>
          <a:lstStyle/>
          <a:p>
            <a:pPr lvl="0" algn="ctr">
              <a:lnSpc>
                <a:spcPct val="107000"/>
              </a:lnSpc>
              <a:tabLst>
                <a:tab pos="457200" algn="l"/>
              </a:tabLst>
            </a:pPr>
            <a:r>
              <a:rPr lang="es-ES_tradnl" sz="1800" b="1">
                <a:effectLst/>
                <a:latin typeface="Arial" panose="020B0604020202020204" pitchFamily="34" charset="0"/>
                <a:cs typeface="Arial" panose="020B0604020202020204" pitchFamily="34" charset="0"/>
              </a:rPr>
              <a:t>Infancia media</a:t>
            </a:r>
          </a:p>
          <a:p>
            <a:pPr lvl="0" algn="ctr">
              <a:lnSpc>
                <a:spcPct val="107000"/>
              </a:lnSpc>
              <a:tabLst>
                <a:tab pos="457200" algn="l"/>
              </a:tabLst>
            </a:pPr>
            <a:r>
              <a:rPr lang="es-ES_tradnl" sz="1800">
                <a:effectLst/>
                <a:latin typeface="Arial" panose="020B0604020202020204" pitchFamily="34" charset="0"/>
                <a:cs typeface="Arial" panose="020B0604020202020204" pitchFamily="34" charset="0"/>
              </a:rPr>
              <a:t>6 - 11 años</a:t>
            </a:r>
            <a:endParaRPr lang="es-ES_tradnl" sz="1800" b="1">
              <a:latin typeface="Arial" panose="020B060402020202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65D82CB-03B9-2725-EE3C-E6C440D670C4}"/>
              </a:ext>
            </a:extLst>
          </p:cNvPr>
          <p:cNvSpPr txBox="1"/>
          <p:nvPr/>
        </p:nvSpPr>
        <p:spPr>
          <a:xfrm>
            <a:off x="7636595" y="2308420"/>
            <a:ext cx="2072639" cy="966483"/>
          </a:xfrm>
          <a:prstGeom prst="rect">
            <a:avLst/>
          </a:prstGeom>
          <a:noFill/>
        </p:spPr>
        <p:txBody>
          <a:bodyPr wrap="square">
            <a:spAutoFit/>
          </a:bodyPr>
          <a:lstStyle/>
          <a:p>
            <a:pPr lvl="0" algn="ctr">
              <a:lnSpc>
                <a:spcPct val="107000"/>
              </a:lnSpc>
              <a:tabLst>
                <a:tab pos="457200" algn="l"/>
              </a:tabLst>
            </a:pPr>
            <a:r>
              <a:rPr lang="es-ES_tradnl" sz="1800" b="1">
                <a:effectLst/>
                <a:latin typeface="Arial" panose="020B0604020202020204" pitchFamily="34" charset="0"/>
                <a:cs typeface="Arial" panose="020B0604020202020204" pitchFamily="34" charset="0"/>
              </a:rPr>
              <a:t>Primera adolescencia </a:t>
            </a:r>
          </a:p>
          <a:p>
            <a:pPr lvl="0" algn="ctr">
              <a:lnSpc>
                <a:spcPct val="107000"/>
              </a:lnSpc>
              <a:tabLst>
                <a:tab pos="457200" algn="l"/>
              </a:tabLst>
            </a:pPr>
            <a:r>
              <a:rPr lang="es-ES_tradnl" sz="1800">
                <a:effectLst/>
                <a:latin typeface="Arial" panose="020B0604020202020204" pitchFamily="34" charset="0"/>
                <a:cs typeface="Arial" panose="020B0604020202020204" pitchFamily="34" charset="0"/>
              </a:rPr>
              <a:t>12 - 14 años</a:t>
            </a:r>
            <a:endParaRPr lang="es-ES_tradnl" sz="1800" b="1">
              <a:latin typeface="Arial" panose="020B0604020202020204" pitchFamily="34" charset="0"/>
              <a:ea typeface="Calibri" panose="020F050202020403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04951CCA-A899-B0A1-0B9C-8B763E2804DD}"/>
              </a:ext>
            </a:extLst>
          </p:cNvPr>
          <p:cNvSpPr txBox="1"/>
          <p:nvPr/>
        </p:nvSpPr>
        <p:spPr>
          <a:xfrm>
            <a:off x="9377652" y="2048819"/>
            <a:ext cx="2072639" cy="670120"/>
          </a:xfrm>
          <a:prstGeom prst="rect">
            <a:avLst/>
          </a:prstGeom>
          <a:noFill/>
        </p:spPr>
        <p:txBody>
          <a:bodyPr wrap="square">
            <a:spAutoFit/>
          </a:bodyPr>
          <a:lstStyle/>
          <a:p>
            <a:pPr lvl="0" algn="ctr">
              <a:lnSpc>
                <a:spcPct val="107000"/>
              </a:lnSpc>
              <a:tabLst>
                <a:tab pos="457200" algn="l"/>
              </a:tabLst>
            </a:pPr>
            <a:r>
              <a:rPr lang="es-ES_tradnl" sz="1800" b="1">
                <a:effectLst/>
                <a:latin typeface="Arial" panose="020B0604020202020204" pitchFamily="34" charset="0"/>
                <a:cs typeface="Arial" panose="020B0604020202020204" pitchFamily="34" charset="0"/>
              </a:rPr>
              <a:t>Adolescencia</a:t>
            </a:r>
          </a:p>
          <a:p>
            <a:pPr lvl="0" algn="ctr">
              <a:lnSpc>
                <a:spcPct val="107000"/>
              </a:lnSpc>
              <a:tabLst>
                <a:tab pos="457200" algn="l"/>
              </a:tabLst>
            </a:pPr>
            <a:r>
              <a:rPr lang="es-ES_tradnl" sz="1800">
                <a:effectLst/>
                <a:latin typeface="Arial" panose="020B0604020202020204" pitchFamily="34" charset="0"/>
                <a:cs typeface="Arial" panose="020B0604020202020204" pitchFamily="34" charset="0"/>
              </a:rPr>
              <a:t>15 - 17 años</a:t>
            </a:r>
            <a:endParaRPr lang="es-ES_tradnl" sz="1800" b="1">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0880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a:xfrm>
            <a:off x="92550" y="75266"/>
            <a:ext cx="10515600" cy="868968"/>
          </a:xfrm>
        </p:spPr>
        <p:txBody>
          <a:bodyPr>
            <a:normAutofit/>
          </a:bodyPr>
          <a:lstStyle/>
          <a:p>
            <a:r>
              <a:rPr lang="es-ES_tradnl"/>
              <a:t>Cuatro áreas principales del desarrollo infantil</a:t>
            </a:r>
          </a:p>
        </p:txBody>
      </p:sp>
      <p:sp>
        <p:nvSpPr>
          <p:cNvPr id="34" name="TextBox 33">
            <a:extLst>
              <a:ext uri="{FF2B5EF4-FFF2-40B4-BE49-F238E27FC236}">
                <a16:creationId xmlns:a16="http://schemas.microsoft.com/office/drawing/2014/main" id="{44D3AEC4-B109-EECE-56D9-1BF02BDABD97}"/>
              </a:ext>
            </a:extLst>
          </p:cNvPr>
          <p:cNvSpPr txBox="1"/>
          <p:nvPr/>
        </p:nvSpPr>
        <p:spPr>
          <a:xfrm>
            <a:off x="986504" y="1785420"/>
            <a:ext cx="2286000" cy="707886"/>
          </a:xfrm>
          <a:prstGeom prst="rect">
            <a:avLst/>
          </a:prstGeom>
          <a:noFill/>
        </p:spPr>
        <p:txBody>
          <a:bodyPr wrap="square" rtlCol="0">
            <a:spAutoFit/>
          </a:bodyPr>
          <a:lstStyle/>
          <a:p>
            <a:pPr algn="ctr"/>
            <a:r>
              <a:rPr lang="es-ES_tradnl" sz="2000" b="0" kern="1200">
                <a:solidFill>
                  <a:schemeClr val="tx1"/>
                </a:solidFill>
                <a:effectLst/>
                <a:latin typeface="Arial" panose="020B0604020202020204" pitchFamily="34" charset="0"/>
                <a:cs typeface="Arial" panose="020B0604020202020204" pitchFamily="34" charset="0"/>
              </a:rPr>
              <a:t>Desarrollo físico (movimiento)</a:t>
            </a:r>
            <a:endParaRPr lang="es-ES_tradnl" sz="200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45869025-8535-935B-D203-44EBCC05ED69}"/>
              </a:ext>
            </a:extLst>
          </p:cNvPr>
          <p:cNvSpPr txBox="1"/>
          <p:nvPr/>
        </p:nvSpPr>
        <p:spPr>
          <a:xfrm>
            <a:off x="3626541" y="1785420"/>
            <a:ext cx="2286000" cy="1015663"/>
          </a:xfrm>
          <a:prstGeom prst="rect">
            <a:avLst/>
          </a:prstGeom>
          <a:noFill/>
        </p:spPr>
        <p:txBody>
          <a:bodyPr wrap="square" rtlCol="0">
            <a:spAutoFit/>
          </a:bodyPr>
          <a:lstStyle/>
          <a:p>
            <a:pPr algn="ctr"/>
            <a:r>
              <a:rPr lang="es-ES_tradnl" sz="2000" b="0" kern="1200">
                <a:solidFill>
                  <a:schemeClr val="tx1"/>
                </a:solidFill>
                <a:effectLst/>
                <a:latin typeface="Arial" panose="020B0604020202020204" pitchFamily="34" charset="0"/>
                <a:cs typeface="Arial" panose="020B0604020202020204" pitchFamily="34" charset="0"/>
              </a:rPr>
              <a:t>Desarrollo </a:t>
            </a:r>
            <a:r>
              <a:rPr lang="es-ES_tradnl" sz="2000">
                <a:latin typeface="Arial" panose="020B0604020202020204" pitchFamily="34" charset="0"/>
                <a:cs typeface="Arial" panose="020B0604020202020204" pitchFamily="34" charset="0"/>
              </a:rPr>
              <a:t>cognitivo </a:t>
            </a:r>
            <a:r>
              <a:rPr lang="es-ES_tradnl" sz="2000" b="0" kern="1200">
                <a:solidFill>
                  <a:schemeClr val="tx1"/>
                </a:solidFill>
                <a:effectLst/>
                <a:latin typeface="Arial" panose="020B0604020202020204" pitchFamily="34" charset="0"/>
                <a:cs typeface="Arial" panose="020B0604020202020204" pitchFamily="34" charset="0"/>
              </a:rPr>
              <a:t>(pensamiento)</a:t>
            </a:r>
            <a:endParaRPr lang="es-ES_tradnl" sz="2000">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E5089158-D886-D7E0-B180-053209FF28FC}"/>
              </a:ext>
            </a:extLst>
          </p:cNvPr>
          <p:cNvSpPr txBox="1"/>
          <p:nvPr/>
        </p:nvSpPr>
        <p:spPr>
          <a:xfrm>
            <a:off x="6005749" y="1785420"/>
            <a:ext cx="2286000" cy="707886"/>
          </a:xfrm>
          <a:prstGeom prst="rect">
            <a:avLst/>
          </a:prstGeom>
          <a:noFill/>
        </p:spPr>
        <p:txBody>
          <a:bodyPr wrap="square" rtlCol="0">
            <a:spAutoFit/>
          </a:bodyPr>
          <a:lstStyle/>
          <a:p>
            <a:pPr algn="ctr"/>
            <a:r>
              <a:rPr lang="es-ES_tradnl" sz="2000" b="0" kern="1200">
                <a:solidFill>
                  <a:schemeClr val="tx1"/>
                </a:solidFill>
                <a:effectLst/>
                <a:latin typeface="Arial" panose="020B0604020202020204" pitchFamily="34" charset="0"/>
                <a:cs typeface="Arial" panose="020B0604020202020204" pitchFamily="34" charset="0"/>
              </a:rPr>
              <a:t>Desarrollo </a:t>
            </a:r>
            <a:r>
              <a:rPr lang="es-ES_tradnl" sz="2000">
                <a:latin typeface="Arial" panose="020B0604020202020204" pitchFamily="34" charset="0"/>
                <a:cs typeface="Arial" panose="020B0604020202020204" pitchFamily="34" charset="0"/>
              </a:rPr>
              <a:t>emocional</a:t>
            </a:r>
          </a:p>
        </p:txBody>
      </p:sp>
      <p:sp>
        <p:nvSpPr>
          <p:cNvPr id="61" name="TextBox 60">
            <a:extLst>
              <a:ext uri="{FF2B5EF4-FFF2-40B4-BE49-F238E27FC236}">
                <a16:creationId xmlns:a16="http://schemas.microsoft.com/office/drawing/2014/main" id="{56A5D558-1DBD-294D-3B6E-599F9D812B2B}"/>
              </a:ext>
            </a:extLst>
          </p:cNvPr>
          <p:cNvSpPr txBox="1"/>
          <p:nvPr/>
        </p:nvSpPr>
        <p:spPr>
          <a:xfrm>
            <a:off x="8693318" y="1785420"/>
            <a:ext cx="2286000" cy="707886"/>
          </a:xfrm>
          <a:prstGeom prst="rect">
            <a:avLst/>
          </a:prstGeom>
          <a:noFill/>
        </p:spPr>
        <p:txBody>
          <a:bodyPr wrap="square" rtlCol="0">
            <a:spAutoFit/>
          </a:bodyPr>
          <a:lstStyle/>
          <a:p>
            <a:pPr algn="ctr"/>
            <a:r>
              <a:rPr lang="es-ES_tradnl" sz="2000" b="0" kern="1200">
                <a:solidFill>
                  <a:schemeClr val="tx1"/>
                </a:solidFill>
                <a:effectLst/>
                <a:latin typeface="Arial" panose="020B0604020202020204" pitchFamily="34" charset="0"/>
                <a:cs typeface="Arial" panose="020B0604020202020204" pitchFamily="34" charset="0"/>
              </a:rPr>
              <a:t>Desarrollo </a:t>
            </a:r>
            <a:r>
              <a:rPr lang="es-ES_tradnl" sz="2000">
                <a:latin typeface="Arial" panose="020B0604020202020204" pitchFamily="34" charset="0"/>
                <a:cs typeface="Arial" panose="020B0604020202020204" pitchFamily="34" charset="0"/>
              </a:rPr>
              <a:t>social y lingüístico</a:t>
            </a:r>
          </a:p>
        </p:txBody>
      </p:sp>
      <p:grpSp>
        <p:nvGrpSpPr>
          <p:cNvPr id="65" name="Group 64">
            <a:extLst>
              <a:ext uri="{FF2B5EF4-FFF2-40B4-BE49-F238E27FC236}">
                <a16:creationId xmlns:a16="http://schemas.microsoft.com/office/drawing/2014/main" id="{37B0D518-9295-0748-647D-76DF1B2859F0}"/>
              </a:ext>
            </a:extLst>
          </p:cNvPr>
          <p:cNvGrpSpPr/>
          <p:nvPr/>
        </p:nvGrpSpPr>
        <p:grpSpPr>
          <a:xfrm>
            <a:off x="10228983" y="337468"/>
            <a:ext cx="1587872" cy="1368854"/>
            <a:chOff x="10228983" y="337468"/>
            <a:chExt cx="1587872" cy="1368854"/>
          </a:xfrm>
        </p:grpSpPr>
        <p:sp>
          <p:nvSpPr>
            <p:cNvPr id="66" name="Hexagon 65">
              <a:extLst>
                <a:ext uri="{FF2B5EF4-FFF2-40B4-BE49-F238E27FC236}">
                  <a16:creationId xmlns:a16="http://schemas.microsoft.com/office/drawing/2014/main" id="{B3467359-7C9A-2D7B-7430-423622353FF6}"/>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67" name="Group 66">
              <a:extLst>
                <a:ext uri="{FF2B5EF4-FFF2-40B4-BE49-F238E27FC236}">
                  <a16:creationId xmlns:a16="http://schemas.microsoft.com/office/drawing/2014/main" id="{E0233E2E-C7B5-14E2-2C2F-9D8B729E5483}"/>
                </a:ext>
              </a:extLst>
            </p:cNvPr>
            <p:cNvGrpSpPr/>
            <p:nvPr/>
          </p:nvGrpSpPr>
          <p:grpSpPr>
            <a:xfrm>
              <a:off x="10741851" y="707024"/>
              <a:ext cx="562136" cy="634675"/>
              <a:chOff x="760175" y="830141"/>
              <a:chExt cx="867619" cy="979580"/>
            </a:xfrm>
          </p:grpSpPr>
          <p:sp>
            <p:nvSpPr>
              <p:cNvPr id="69" name="Rectangle 68">
                <a:extLst>
                  <a:ext uri="{FF2B5EF4-FFF2-40B4-BE49-F238E27FC236}">
                    <a16:creationId xmlns:a16="http://schemas.microsoft.com/office/drawing/2014/main" id="{A004AC59-C7CB-04CA-BF6F-56F4BB4C94BE}"/>
                  </a:ext>
                </a:extLst>
              </p:cNvPr>
              <p:cNvSpPr/>
              <p:nvPr/>
            </p:nvSpPr>
            <p:spPr>
              <a:xfrm>
                <a:off x="864636" y="830141"/>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a:latin typeface="Arial" panose="020B0604020202020204" pitchFamily="34" charset="0"/>
                    <a:cs typeface="Arial" panose="020B0604020202020204" pitchFamily="34" charset="0"/>
                  </a:rPr>
                  <a:t>13</a:t>
                </a:r>
              </a:p>
            </p:txBody>
          </p:sp>
          <p:sp>
            <p:nvSpPr>
              <p:cNvPr id="70" name="Rectangle 69">
                <a:extLst>
                  <a:ext uri="{FF2B5EF4-FFF2-40B4-BE49-F238E27FC236}">
                    <a16:creationId xmlns:a16="http://schemas.microsoft.com/office/drawing/2014/main" id="{63953EEE-5640-C772-26CC-09C729CBFD6B}"/>
                  </a:ext>
                </a:extLst>
              </p:cNvPr>
              <p:cNvSpPr/>
              <p:nvPr/>
            </p:nvSpPr>
            <p:spPr>
              <a:xfrm>
                <a:off x="760175" y="830143"/>
                <a:ext cx="149292" cy="97957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
        <p:nvSpPr>
          <p:cNvPr id="3" name="TextBox 2">
            <a:extLst>
              <a:ext uri="{FF2B5EF4-FFF2-40B4-BE49-F238E27FC236}">
                <a16:creationId xmlns:a16="http://schemas.microsoft.com/office/drawing/2014/main" id="{1E19A11A-8A8E-6B83-EC08-2BF34FE5A25A}"/>
              </a:ext>
            </a:extLst>
          </p:cNvPr>
          <p:cNvSpPr txBox="1"/>
          <p:nvPr/>
        </p:nvSpPr>
        <p:spPr>
          <a:xfrm>
            <a:off x="487432" y="5675182"/>
            <a:ext cx="10850217" cy="307777"/>
          </a:xfrm>
          <a:prstGeom prst="rect">
            <a:avLst/>
          </a:prstGeom>
          <a:noFill/>
        </p:spPr>
        <p:txBody>
          <a:bodyPr wrap="square">
            <a:spAutoFit/>
          </a:bodyPr>
          <a:lstStyle/>
          <a:p>
            <a:pPr algn="ctr"/>
            <a:r>
              <a:rPr lang="es-ES_tradnl"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Fuente: Alianza para la protección de la infancia en la acción humanitaria. (2021). CPHA </a:t>
            </a:r>
            <a:r>
              <a:rPr lang="es-ES_tradnl" sz="14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Frontliner</a:t>
            </a:r>
            <a:r>
              <a:rPr lang="es-ES_tradnl"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s-ES_tradnl" sz="14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Getting</a:t>
            </a:r>
            <a:r>
              <a:rPr lang="es-ES_tradnl"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s-ES_tradnl" sz="14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Started</a:t>
            </a:r>
            <a:r>
              <a:rPr lang="es-ES_tradnl"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s-ES_tradnl" sz="14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Learning</a:t>
            </a:r>
            <a:r>
              <a:rPr lang="es-ES_tradnl"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s-ES_tradnl" sz="14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Package</a:t>
            </a:r>
            <a:r>
              <a:rPr lang="es-ES_tradnl"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a:t>
            </a:r>
          </a:p>
        </p:txBody>
      </p:sp>
      <p:grpSp>
        <p:nvGrpSpPr>
          <p:cNvPr id="50" name="Group 49">
            <a:extLst>
              <a:ext uri="{FF2B5EF4-FFF2-40B4-BE49-F238E27FC236}">
                <a16:creationId xmlns:a16="http://schemas.microsoft.com/office/drawing/2014/main" id="{1675B790-AD9F-1030-5E5D-738EDAC6F090}"/>
              </a:ext>
            </a:extLst>
          </p:cNvPr>
          <p:cNvGrpSpPr/>
          <p:nvPr/>
        </p:nvGrpSpPr>
        <p:grpSpPr>
          <a:xfrm>
            <a:off x="1518228" y="3030169"/>
            <a:ext cx="1229397" cy="2328271"/>
            <a:chOff x="6317659" y="1028133"/>
            <a:chExt cx="950012" cy="1799163"/>
          </a:xfrm>
        </p:grpSpPr>
        <p:grpSp>
          <p:nvGrpSpPr>
            <p:cNvPr id="63" name="Group 62">
              <a:extLst>
                <a:ext uri="{FF2B5EF4-FFF2-40B4-BE49-F238E27FC236}">
                  <a16:creationId xmlns:a16="http://schemas.microsoft.com/office/drawing/2014/main" id="{B4C3E9A2-9C25-BB57-3673-305127E86C9F}"/>
                </a:ext>
              </a:extLst>
            </p:cNvPr>
            <p:cNvGrpSpPr/>
            <p:nvPr/>
          </p:nvGrpSpPr>
          <p:grpSpPr>
            <a:xfrm>
              <a:off x="6317659" y="1028133"/>
              <a:ext cx="950012" cy="1799163"/>
              <a:chOff x="7838339" y="2226754"/>
              <a:chExt cx="1969639" cy="3730164"/>
            </a:xfrm>
            <a:solidFill>
              <a:schemeClr val="accent4"/>
            </a:solidFill>
          </p:grpSpPr>
          <p:sp>
            <p:nvSpPr>
              <p:cNvPr id="77" name="Round Same Side Corner Rectangle 3">
                <a:extLst>
                  <a:ext uri="{FF2B5EF4-FFF2-40B4-BE49-F238E27FC236}">
                    <a16:creationId xmlns:a16="http://schemas.microsoft.com/office/drawing/2014/main" id="{0C68C546-70D5-3CFB-3CE7-5BE938D0C754}"/>
                  </a:ext>
                </a:extLst>
              </p:cNvPr>
              <p:cNvSpPr/>
              <p:nvPr/>
            </p:nvSpPr>
            <p:spPr>
              <a:xfrm>
                <a:off x="8212525" y="3545356"/>
                <a:ext cx="1224623" cy="2411562"/>
              </a:xfrm>
              <a:prstGeom prst="round2SameRect">
                <a:avLst>
                  <a:gd name="adj1" fmla="val 41871"/>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8" name="Oval 77">
                <a:extLst>
                  <a:ext uri="{FF2B5EF4-FFF2-40B4-BE49-F238E27FC236}">
                    <a16:creationId xmlns:a16="http://schemas.microsoft.com/office/drawing/2014/main" id="{475EA9AE-D0A4-D6E4-0E46-0BA6EA92D8F7}"/>
                  </a:ext>
                </a:extLst>
              </p:cNvPr>
              <p:cNvSpPr/>
              <p:nvPr/>
            </p:nvSpPr>
            <p:spPr>
              <a:xfrm>
                <a:off x="8212539" y="2226754"/>
                <a:ext cx="1238543" cy="123854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79" name="Group 78">
                <a:extLst>
                  <a:ext uri="{FF2B5EF4-FFF2-40B4-BE49-F238E27FC236}">
                    <a16:creationId xmlns:a16="http://schemas.microsoft.com/office/drawing/2014/main" id="{DC590E2F-B7DF-3057-1BC7-BCD32380D993}"/>
                  </a:ext>
                </a:extLst>
              </p:cNvPr>
              <p:cNvGrpSpPr/>
              <p:nvPr/>
            </p:nvGrpSpPr>
            <p:grpSpPr>
              <a:xfrm rot="507905">
                <a:off x="7838339" y="3815940"/>
                <a:ext cx="553322" cy="1525212"/>
                <a:chOff x="7916671" y="3937945"/>
                <a:chExt cx="553322" cy="1525212"/>
              </a:xfrm>
              <a:grpFill/>
            </p:grpSpPr>
            <p:sp>
              <p:nvSpPr>
                <p:cNvPr id="83" name="Round Same Side Corner Rectangle 25">
                  <a:extLst>
                    <a:ext uri="{FF2B5EF4-FFF2-40B4-BE49-F238E27FC236}">
                      <a16:creationId xmlns:a16="http://schemas.microsoft.com/office/drawing/2014/main" id="{28FBBA5C-83D5-C634-79BF-4B395041D974}"/>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4" name="Oval 83">
                  <a:extLst>
                    <a:ext uri="{FF2B5EF4-FFF2-40B4-BE49-F238E27FC236}">
                      <a16:creationId xmlns:a16="http://schemas.microsoft.com/office/drawing/2014/main" id="{2F8FEF40-DA5A-FAC2-32D8-F3B5E7A805A5}"/>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80" name="Group 79">
                <a:extLst>
                  <a:ext uri="{FF2B5EF4-FFF2-40B4-BE49-F238E27FC236}">
                    <a16:creationId xmlns:a16="http://schemas.microsoft.com/office/drawing/2014/main" id="{A2A78737-7A12-9A7B-F2E7-AFAA94B8CD55}"/>
                  </a:ext>
                </a:extLst>
              </p:cNvPr>
              <p:cNvGrpSpPr/>
              <p:nvPr/>
            </p:nvGrpSpPr>
            <p:grpSpPr>
              <a:xfrm rot="21105829" flipH="1">
                <a:off x="9243874" y="3806245"/>
                <a:ext cx="564104" cy="1525212"/>
                <a:chOff x="7916671" y="3937945"/>
                <a:chExt cx="553322" cy="1525212"/>
              </a:xfrm>
              <a:grpFill/>
            </p:grpSpPr>
            <p:sp>
              <p:nvSpPr>
                <p:cNvPr id="81" name="Round Same Side Corner Rectangle 25">
                  <a:extLst>
                    <a:ext uri="{FF2B5EF4-FFF2-40B4-BE49-F238E27FC236}">
                      <a16:creationId xmlns:a16="http://schemas.microsoft.com/office/drawing/2014/main" id="{7FD45F01-1CDB-404F-1969-5736EA1CCCB4}"/>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2" name="Oval 81">
                  <a:extLst>
                    <a:ext uri="{FF2B5EF4-FFF2-40B4-BE49-F238E27FC236}">
                      <a16:creationId xmlns:a16="http://schemas.microsoft.com/office/drawing/2014/main" id="{F5D2754E-5430-E3E4-FC8A-319FDB111329}"/>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nvGrpSpPr>
            <p:cNvPr id="64" name="Group 63">
              <a:extLst>
                <a:ext uri="{FF2B5EF4-FFF2-40B4-BE49-F238E27FC236}">
                  <a16:creationId xmlns:a16="http://schemas.microsoft.com/office/drawing/2014/main" id="{0707D3F0-58EC-C62D-DBC5-909D4F7E8247}"/>
                </a:ext>
              </a:extLst>
            </p:cNvPr>
            <p:cNvGrpSpPr/>
            <p:nvPr/>
          </p:nvGrpSpPr>
          <p:grpSpPr>
            <a:xfrm>
              <a:off x="6377962" y="1829165"/>
              <a:ext cx="272348" cy="284588"/>
              <a:chOff x="8778444" y="2055653"/>
              <a:chExt cx="272348" cy="284588"/>
            </a:xfrm>
          </p:grpSpPr>
          <p:sp>
            <p:nvSpPr>
              <p:cNvPr id="75" name="Oval 74">
                <a:extLst>
                  <a:ext uri="{FF2B5EF4-FFF2-40B4-BE49-F238E27FC236}">
                    <a16:creationId xmlns:a16="http://schemas.microsoft.com/office/drawing/2014/main" id="{D8779F4C-E242-38AF-B13A-3D07FC2C97E1}"/>
                  </a:ext>
                </a:extLst>
              </p:cNvPr>
              <p:cNvSpPr/>
              <p:nvPr/>
            </p:nvSpPr>
            <p:spPr>
              <a:xfrm>
                <a:off x="8778444" y="2055653"/>
                <a:ext cx="272348" cy="2845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6" name="L-Shape 75">
                <a:extLst>
                  <a:ext uri="{FF2B5EF4-FFF2-40B4-BE49-F238E27FC236}">
                    <a16:creationId xmlns:a16="http://schemas.microsoft.com/office/drawing/2014/main" id="{F118AF42-3943-6B72-F5F7-2BD3DE34761E}"/>
                  </a:ext>
                </a:extLst>
              </p:cNvPr>
              <p:cNvSpPr/>
              <p:nvPr/>
            </p:nvSpPr>
            <p:spPr>
              <a:xfrm rot="18361091">
                <a:off x="8841981" y="2149724"/>
                <a:ext cx="148010" cy="75326"/>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71" name="Group 70">
              <a:extLst>
                <a:ext uri="{FF2B5EF4-FFF2-40B4-BE49-F238E27FC236}">
                  <a16:creationId xmlns:a16="http://schemas.microsoft.com/office/drawing/2014/main" id="{4432BD68-4D7B-4B23-1400-589F53222CF5}"/>
                </a:ext>
              </a:extLst>
            </p:cNvPr>
            <p:cNvGrpSpPr/>
            <p:nvPr/>
          </p:nvGrpSpPr>
          <p:grpSpPr>
            <a:xfrm>
              <a:off x="6879358" y="2468677"/>
              <a:ext cx="272348" cy="284588"/>
              <a:chOff x="8778444" y="2055653"/>
              <a:chExt cx="272348" cy="284588"/>
            </a:xfrm>
          </p:grpSpPr>
          <p:sp>
            <p:nvSpPr>
              <p:cNvPr id="73" name="Oval 72">
                <a:extLst>
                  <a:ext uri="{FF2B5EF4-FFF2-40B4-BE49-F238E27FC236}">
                    <a16:creationId xmlns:a16="http://schemas.microsoft.com/office/drawing/2014/main" id="{6A7129FE-AA59-E3AA-2789-00D8AF7A2422}"/>
                  </a:ext>
                </a:extLst>
              </p:cNvPr>
              <p:cNvSpPr/>
              <p:nvPr/>
            </p:nvSpPr>
            <p:spPr>
              <a:xfrm>
                <a:off x="8778444" y="2055653"/>
                <a:ext cx="272348" cy="2845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4" name="L-Shape 73">
                <a:extLst>
                  <a:ext uri="{FF2B5EF4-FFF2-40B4-BE49-F238E27FC236}">
                    <a16:creationId xmlns:a16="http://schemas.microsoft.com/office/drawing/2014/main" id="{56BCC661-B247-F5AA-8029-2C163590B3C1}"/>
                  </a:ext>
                </a:extLst>
              </p:cNvPr>
              <p:cNvSpPr/>
              <p:nvPr/>
            </p:nvSpPr>
            <p:spPr>
              <a:xfrm rot="18361091">
                <a:off x="8841981" y="2149724"/>
                <a:ext cx="148010" cy="75326"/>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72" name="L-Shape 71">
              <a:extLst>
                <a:ext uri="{FF2B5EF4-FFF2-40B4-BE49-F238E27FC236}">
                  <a16:creationId xmlns:a16="http://schemas.microsoft.com/office/drawing/2014/main" id="{6E9CCCB0-0870-2A7A-0A98-EF72FAB23B40}"/>
                </a:ext>
              </a:extLst>
            </p:cNvPr>
            <p:cNvSpPr/>
            <p:nvPr/>
          </p:nvSpPr>
          <p:spPr>
            <a:xfrm rot="18361091">
              <a:off x="7095295" y="2715148"/>
              <a:ext cx="148010" cy="75326"/>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85" name="Group 84">
            <a:extLst>
              <a:ext uri="{FF2B5EF4-FFF2-40B4-BE49-F238E27FC236}">
                <a16:creationId xmlns:a16="http://schemas.microsoft.com/office/drawing/2014/main" id="{68017949-98ED-27CF-9A39-326571581E36}"/>
              </a:ext>
            </a:extLst>
          </p:cNvPr>
          <p:cNvGrpSpPr/>
          <p:nvPr/>
        </p:nvGrpSpPr>
        <p:grpSpPr>
          <a:xfrm>
            <a:off x="6709077" y="3030169"/>
            <a:ext cx="1229397" cy="2328271"/>
            <a:chOff x="6292281" y="3188629"/>
            <a:chExt cx="950012" cy="1799163"/>
          </a:xfrm>
        </p:grpSpPr>
        <p:grpSp>
          <p:nvGrpSpPr>
            <p:cNvPr id="86" name="Group 85">
              <a:extLst>
                <a:ext uri="{FF2B5EF4-FFF2-40B4-BE49-F238E27FC236}">
                  <a16:creationId xmlns:a16="http://schemas.microsoft.com/office/drawing/2014/main" id="{F1E20910-866E-8605-AE3F-6AF386EDBDAB}"/>
                </a:ext>
              </a:extLst>
            </p:cNvPr>
            <p:cNvGrpSpPr/>
            <p:nvPr/>
          </p:nvGrpSpPr>
          <p:grpSpPr>
            <a:xfrm>
              <a:off x="6292281" y="3188629"/>
              <a:ext cx="950012" cy="1799163"/>
              <a:chOff x="7838339" y="2226754"/>
              <a:chExt cx="1969639" cy="3730164"/>
            </a:xfrm>
            <a:solidFill>
              <a:schemeClr val="accent4"/>
            </a:solidFill>
          </p:grpSpPr>
          <p:sp>
            <p:nvSpPr>
              <p:cNvPr id="89" name="Round Same Side Corner Rectangle 3">
                <a:extLst>
                  <a:ext uri="{FF2B5EF4-FFF2-40B4-BE49-F238E27FC236}">
                    <a16:creationId xmlns:a16="http://schemas.microsoft.com/office/drawing/2014/main" id="{369A45F3-DEBD-A683-FC71-69FD0EAFB4E1}"/>
                  </a:ext>
                </a:extLst>
              </p:cNvPr>
              <p:cNvSpPr/>
              <p:nvPr/>
            </p:nvSpPr>
            <p:spPr>
              <a:xfrm>
                <a:off x="8212525" y="3545356"/>
                <a:ext cx="1224623" cy="2411562"/>
              </a:xfrm>
              <a:prstGeom prst="round2SameRect">
                <a:avLst>
                  <a:gd name="adj1" fmla="val 41871"/>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0" name="Oval 89">
                <a:extLst>
                  <a:ext uri="{FF2B5EF4-FFF2-40B4-BE49-F238E27FC236}">
                    <a16:creationId xmlns:a16="http://schemas.microsoft.com/office/drawing/2014/main" id="{C1B39EE7-9354-28BE-C2CE-FDC06CCAFFA4}"/>
                  </a:ext>
                </a:extLst>
              </p:cNvPr>
              <p:cNvSpPr/>
              <p:nvPr/>
            </p:nvSpPr>
            <p:spPr>
              <a:xfrm>
                <a:off x="8212539" y="2226754"/>
                <a:ext cx="1238543" cy="123854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91" name="Group 90">
                <a:extLst>
                  <a:ext uri="{FF2B5EF4-FFF2-40B4-BE49-F238E27FC236}">
                    <a16:creationId xmlns:a16="http://schemas.microsoft.com/office/drawing/2014/main" id="{A0A9B72A-21A3-329B-E258-D88C77616DBD}"/>
                  </a:ext>
                </a:extLst>
              </p:cNvPr>
              <p:cNvGrpSpPr/>
              <p:nvPr/>
            </p:nvGrpSpPr>
            <p:grpSpPr>
              <a:xfrm rot="507905">
                <a:off x="7838339" y="3815940"/>
                <a:ext cx="553322" cy="1525212"/>
                <a:chOff x="7916671" y="3937945"/>
                <a:chExt cx="553322" cy="1525212"/>
              </a:xfrm>
              <a:grpFill/>
            </p:grpSpPr>
            <p:sp>
              <p:nvSpPr>
                <p:cNvPr id="95" name="Round Same Side Corner Rectangle 25">
                  <a:extLst>
                    <a:ext uri="{FF2B5EF4-FFF2-40B4-BE49-F238E27FC236}">
                      <a16:creationId xmlns:a16="http://schemas.microsoft.com/office/drawing/2014/main" id="{8D4DE9F6-364B-6050-8AA7-EEC39385854F}"/>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6" name="Oval 95">
                  <a:extLst>
                    <a:ext uri="{FF2B5EF4-FFF2-40B4-BE49-F238E27FC236}">
                      <a16:creationId xmlns:a16="http://schemas.microsoft.com/office/drawing/2014/main" id="{5FEDFCB7-063C-7943-B668-4F744A6F211A}"/>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92" name="Group 91">
                <a:extLst>
                  <a:ext uri="{FF2B5EF4-FFF2-40B4-BE49-F238E27FC236}">
                    <a16:creationId xmlns:a16="http://schemas.microsoft.com/office/drawing/2014/main" id="{96FE480F-CB55-1B35-C13C-E79AF3F648BE}"/>
                  </a:ext>
                </a:extLst>
              </p:cNvPr>
              <p:cNvGrpSpPr/>
              <p:nvPr/>
            </p:nvGrpSpPr>
            <p:grpSpPr>
              <a:xfrm rot="21105829" flipH="1">
                <a:off x="9243874" y="3806245"/>
                <a:ext cx="564104" cy="1525212"/>
                <a:chOff x="7916671" y="3937945"/>
                <a:chExt cx="553322" cy="1525212"/>
              </a:xfrm>
              <a:grpFill/>
            </p:grpSpPr>
            <p:sp>
              <p:nvSpPr>
                <p:cNvPr id="93" name="Round Same Side Corner Rectangle 25">
                  <a:extLst>
                    <a:ext uri="{FF2B5EF4-FFF2-40B4-BE49-F238E27FC236}">
                      <a16:creationId xmlns:a16="http://schemas.microsoft.com/office/drawing/2014/main" id="{1844C42D-B194-0A09-6D8B-8A5CDA802821}"/>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4" name="Oval 93">
                  <a:extLst>
                    <a:ext uri="{FF2B5EF4-FFF2-40B4-BE49-F238E27FC236}">
                      <a16:creationId xmlns:a16="http://schemas.microsoft.com/office/drawing/2014/main" id="{0EC7D2C2-1CBD-7F13-521E-2B98ADCD4806}"/>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
          <p:nvSpPr>
            <p:cNvPr id="87" name="Heart 86">
              <a:extLst>
                <a:ext uri="{FF2B5EF4-FFF2-40B4-BE49-F238E27FC236}">
                  <a16:creationId xmlns:a16="http://schemas.microsoft.com/office/drawing/2014/main" id="{808848EB-27AE-7283-88E7-053C652E81C1}"/>
                </a:ext>
              </a:extLst>
            </p:cNvPr>
            <p:cNvSpPr/>
            <p:nvPr/>
          </p:nvSpPr>
          <p:spPr>
            <a:xfrm>
              <a:off x="6737059" y="3959422"/>
              <a:ext cx="385258" cy="321207"/>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8" name="L-Shape 87">
              <a:extLst>
                <a:ext uri="{FF2B5EF4-FFF2-40B4-BE49-F238E27FC236}">
                  <a16:creationId xmlns:a16="http://schemas.microsoft.com/office/drawing/2014/main" id="{6DD63FF7-AB06-F913-0EF2-39E08FDCEA34}"/>
                </a:ext>
              </a:extLst>
            </p:cNvPr>
            <p:cNvSpPr/>
            <p:nvPr/>
          </p:nvSpPr>
          <p:spPr>
            <a:xfrm rot="18361091">
              <a:off x="6872538" y="4086604"/>
              <a:ext cx="143017" cy="72785"/>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97" name="Group 96">
            <a:extLst>
              <a:ext uri="{FF2B5EF4-FFF2-40B4-BE49-F238E27FC236}">
                <a16:creationId xmlns:a16="http://schemas.microsoft.com/office/drawing/2014/main" id="{1D08C5BA-417C-BAED-019D-D996A7018475}"/>
              </a:ext>
            </a:extLst>
          </p:cNvPr>
          <p:cNvGrpSpPr/>
          <p:nvPr/>
        </p:nvGrpSpPr>
        <p:grpSpPr>
          <a:xfrm>
            <a:off x="4153795" y="3016316"/>
            <a:ext cx="1229397" cy="2342124"/>
            <a:chOff x="8203609" y="2055653"/>
            <a:chExt cx="950012" cy="1809868"/>
          </a:xfrm>
        </p:grpSpPr>
        <p:grpSp>
          <p:nvGrpSpPr>
            <p:cNvPr id="98" name="Group 97">
              <a:extLst>
                <a:ext uri="{FF2B5EF4-FFF2-40B4-BE49-F238E27FC236}">
                  <a16:creationId xmlns:a16="http://schemas.microsoft.com/office/drawing/2014/main" id="{60CA21A1-06F0-EE28-96FD-05FA347D8B86}"/>
                </a:ext>
              </a:extLst>
            </p:cNvPr>
            <p:cNvGrpSpPr/>
            <p:nvPr/>
          </p:nvGrpSpPr>
          <p:grpSpPr>
            <a:xfrm>
              <a:off x="8203609" y="2066358"/>
              <a:ext cx="950012" cy="1799163"/>
              <a:chOff x="7838339" y="2226754"/>
              <a:chExt cx="1969639" cy="3730164"/>
            </a:xfrm>
            <a:solidFill>
              <a:schemeClr val="accent4"/>
            </a:solidFill>
          </p:grpSpPr>
          <p:sp>
            <p:nvSpPr>
              <p:cNvPr id="102" name="Round Same Side Corner Rectangle 3">
                <a:extLst>
                  <a:ext uri="{FF2B5EF4-FFF2-40B4-BE49-F238E27FC236}">
                    <a16:creationId xmlns:a16="http://schemas.microsoft.com/office/drawing/2014/main" id="{C916182E-29B8-1195-8636-32DA91BF84F2}"/>
                  </a:ext>
                </a:extLst>
              </p:cNvPr>
              <p:cNvSpPr/>
              <p:nvPr/>
            </p:nvSpPr>
            <p:spPr>
              <a:xfrm>
                <a:off x="8212525" y="3545356"/>
                <a:ext cx="1224623" cy="2411562"/>
              </a:xfrm>
              <a:prstGeom prst="round2SameRect">
                <a:avLst>
                  <a:gd name="adj1" fmla="val 41871"/>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3" name="Oval 102">
                <a:extLst>
                  <a:ext uri="{FF2B5EF4-FFF2-40B4-BE49-F238E27FC236}">
                    <a16:creationId xmlns:a16="http://schemas.microsoft.com/office/drawing/2014/main" id="{076CED00-C10B-8FA9-FBC8-2C992712F1E9}"/>
                  </a:ext>
                </a:extLst>
              </p:cNvPr>
              <p:cNvSpPr/>
              <p:nvPr/>
            </p:nvSpPr>
            <p:spPr>
              <a:xfrm>
                <a:off x="8212539" y="2226754"/>
                <a:ext cx="1238543" cy="123854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04" name="Group 103">
                <a:extLst>
                  <a:ext uri="{FF2B5EF4-FFF2-40B4-BE49-F238E27FC236}">
                    <a16:creationId xmlns:a16="http://schemas.microsoft.com/office/drawing/2014/main" id="{0DC98F5E-C40D-63DF-AD6A-8237B35A4019}"/>
                  </a:ext>
                </a:extLst>
              </p:cNvPr>
              <p:cNvGrpSpPr/>
              <p:nvPr/>
            </p:nvGrpSpPr>
            <p:grpSpPr>
              <a:xfrm rot="507905">
                <a:off x="7838339" y="3815940"/>
                <a:ext cx="553322" cy="1525212"/>
                <a:chOff x="7916671" y="3937945"/>
                <a:chExt cx="553322" cy="1525212"/>
              </a:xfrm>
              <a:grpFill/>
            </p:grpSpPr>
            <p:sp>
              <p:nvSpPr>
                <p:cNvPr id="108" name="Round Same Side Corner Rectangle 25">
                  <a:extLst>
                    <a:ext uri="{FF2B5EF4-FFF2-40B4-BE49-F238E27FC236}">
                      <a16:creationId xmlns:a16="http://schemas.microsoft.com/office/drawing/2014/main" id="{445DDF38-F8ED-A216-00DE-4BB5ADDA57BB}"/>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9" name="Oval 108">
                  <a:extLst>
                    <a:ext uri="{FF2B5EF4-FFF2-40B4-BE49-F238E27FC236}">
                      <a16:creationId xmlns:a16="http://schemas.microsoft.com/office/drawing/2014/main" id="{690CB94A-FDD1-6DC7-116A-86E2785D418C}"/>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05" name="Group 104">
                <a:extLst>
                  <a:ext uri="{FF2B5EF4-FFF2-40B4-BE49-F238E27FC236}">
                    <a16:creationId xmlns:a16="http://schemas.microsoft.com/office/drawing/2014/main" id="{5969C192-9579-0277-6E1B-028B2BF99D99}"/>
                  </a:ext>
                </a:extLst>
              </p:cNvPr>
              <p:cNvGrpSpPr/>
              <p:nvPr/>
            </p:nvGrpSpPr>
            <p:grpSpPr>
              <a:xfrm rot="21105829" flipH="1">
                <a:off x="9243874" y="3806245"/>
                <a:ext cx="564104" cy="1525212"/>
                <a:chOff x="7916671" y="3937945"/>
                <a:chExt cx="553322" cy="1525212"/>
              </a:xfrm>
              <a:grpFill/>
            </p:grpSpPr>
            <p:sp>
              <p:nvSpPr>
                <p:cNvPr id="106" name="Round Same Side Corner Rectangle 25">
                  <a:extLst>
                    <a:ext uri="{FF2B5EF4-FFF2-40B4-BE49-F238E27FC236}">
                      <a16:creationId xmlns:a16="http://schemas.microsoft.com/office/drawing/2014/main" id="{77000BF1-0DBD-F681-8CA6-53179C08690E}"/>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7" name="Oval 106">
                  <a:extLst>
                    <a:ext uri="{FF2B5EF4-FFF2-40B4-BE49-F238E27FC236}">
                      <a16:creationId xmlns:a16="http://schemas.microsoft.com/office/drawing/2014/main" id="{7AA7560E-2597-1771-7735-019FC0BCE259}"/>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nvGrpSpPr>
            <p:cNvPr id="99" name="Group 98">
              <a:extLst>
                <a:ext uri="{FF2B5EF4-FFF2-40B4-BE49-F238E27FC236}">
                  <a16:creationId xmlns:a16="http://schemas.microsoft.com/office/drawing/2014/main" id="{9138420B-AC9E-CE9E-CC78-A7F17AC54784}"/>
                </a:ext>
              </a:extLst>
            </p:cNvPr>
            <p:cNvGrpSpPr/>
            <p:nvPr/>
          </p:nvGrpSpPr>
          <p:grpSpPr>
            <a:xfrm>
              <a:off x="8778444" y="2055653"/>
              <a:ext cx="272348" cy="284588"/>
              <a:chOff x="8778444" y="2055653"/>
              <a:chExt cx="272348" cy="284588"/>
            </a:xfrm>
          </p:grpSpPr>
          <p:sp>
            <p:nvSpPr>
              <p:cNvPr id="100" name="Oval 99">
                <a:extLst>
                  <a:ext uri="{FF2B5EF4-FFF2-40B4-BE49-F238E27FC236}">
                    <a16:creationId xmlns:a16="http://schemas.microsoft.com/office/drawing/2014/main" id="{D274D9CA-B796-5063-6BBE-B78BEABA7ABF}"/>
                  </a:ext>
                </a:extLst>
              </p:cNvPr>
              <p:cNvSpPr/>
              <p:nvPr/>
            </p:nvSpPr>
            <p:spPr>
              <a:xfrm>
                <a:off x="8778444" y="2055653"/>
                <a:ext cx="272348" cy="2845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1" name="L-Shape 100">
                <a:extLst>
                  <a:ext uri="{FF2B5EF4-FFF2-40B4-BE49-F238E27FC236}">
                    <a16:creationId xmlns:a16="http://schemas.microsoft.com/office/drawing/2014/main" id="{91D4EEA8-28ED-E674-8FAF-36862BA108C0}"/>
                  </a:ext>
                </a:extLst>
              </p:cNvPr>
              <p:cNvSpPr/>
              <p:nvPr/>
            </p:nvSpPr>
            <p:spPr>
              <a:xfrm rot="18361091">
                <a:off x="8841981" y="2149724"/>
                <a:ext cx="148010" cy="75326"/>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nvGrpSpPr>
          <p:cNvPr id="124" name="Group 123">
            <a:extLst>
              <a:ext uri="{FF2B5EF4-FFF2-40B4-BE49-F238E27FC236}">
                <a16:creationId xmlns:a16="http://schemas.microsoft.com/office/drawing/2014/main" id="{592A1CB2-5D3C-C3FE-AB00-458DEF1E0235}"/>
              </a:ext>
            </a:extLst>
          </p:cNvPr>
          <p:cNvGrpSpPr/>
          <p:nvPr/>
        </p:nvGrpSpPr>
        <p:grpSpPr>
          <a:xfrm>
            <a:off x="9220572" y="3030169"/>
            <a:ext cx="1371228" cy="2328272"/>
            <a:chOff x="9220572" y="2300826"/>
            <a:chExt cx="1059611" cy="1799163"/>
          </a:xfrm>
        </p:grpSpPr>
        <p:grpSp>
          <p:nvGrpSpPr>
            <p:cNvPr id="111" name="Group 110">
              <a:extLst>
                <a:ext uri="{FF2B5EF4-FFF2-40B4-BE49-F238E27FC236}">
                  <a16:creationId xmlns:a16="http://schemas.microsoft.com/office/drawing/2014/main" id="{D2A60770-B33A-7E30-8F39-521226F7C772}"/>
                </a:ext>
              </a:extLst>
            </p:cNvPr>
            <p:cNvGrpSpPr/>
            <p:nvPr/>
          </p:nvGrpSpPr>
          <p:grpSpPr>
            <a:xfrm>
              <a:off x="9220572" y="2300826"/>
              <a:ext cx="950012" cy="1799163"/>
              <a:chOff x="7838339" y="2226754"/>
              <a:chExt cx="1969639" cy="3730164"/>
            </a:xfrm>
            <a:solidFill>
              <a:schemeClr val="accent4"/>
            </a:solidFill>
          </p:grpSpPr>
          <p:sp>
            <p:nvSpPr>
              <p:cNvPr id="115" name="Round Same Side Corner Rectangle 3">
                <a:extLst>
                  <a:ext uri="{FF2B5EF4-FFF2-40B4-BE49-F238E27FC236}">
                    <a16:creationId xmlns:a16="http://schemas.microsoft.com/office/drawing/2014/main" id="{11ED53DE-22B5-CF2A-F6FA-7F80C5F944AA}"/>
                  </a:ext>
                </a:extLst>
              </p:cNvPr>
              <p:cNvSpPr/>
              <p:nvPr/>
            </p:nvSpPr>
            <p:spPr>
              <a:xfrm>
                <a:off x="8212525" y="3545356"/>
                <a:ext cx="1224623" cy="2411562"/>
              </a:xfrm>
              <a:prstGeom prst="round2SameRect">
                <a:avLst>
                  <a:gd name="adj1" fmla="val 41871"/>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6" name="Oval 115">
                <a:extLst>
                  <a:ext uri="{FF2B5EF4-FFF2-40B4-BE49-F238E27FC236}">
                    <a16:creationId xmlns:a16="http://schemas.microsoft.com/office/drawing/2014/main" id="{58A8B3AC-F905-CD10-FC35-4CE7395DD661}"/>
                  </a:ext>
                </a:extLst>
              </p:cNvPr>
              <p:cNvSpPr/>
              <p:nvPr/>
            </p:nvSpPr>
            <p:spPr>
              <a:xfrm>
                <a:off x="8212539" y="2226754"/>
                <a:ext cx="1238543" cy="123854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17" name="Group 116">
                <a:extLst>
                  <a:ext uri="{FF2B5EF4-FFF2-40B4-BE49-F238E27FC236}">
                    <a16:creationId xmlns:a16="http://schemas.microsoft.com/office/drawing/2014/main" id="{D86C073C-20AB-78C1-2C75-25E1520CB871}"/>
                  </a:ext>
                </a:extLst>
              </p:cNvPr>
              <p:cNvGrpSpPr/>
              <p:nvPr/>
            </p:nvGrpSpPr>
            <p:grpSpPr>
              <a:xfrm rot="507905">
                <a:off x="7838339" y="3815940"/>
                <a:ext cx="553322" cy="1525212"/>
                <a:chOff x="7916671" y="3937945"/>
                <a:chExt cx="553322" cy="1525212"/>
              </a:xfrm>
              <a:grpFill/>
            </p:grpSpPr>
            <p:sp>
              <p:nvSpPr>
                <p:cNvPr id="121" name="Round Same Side Corner Rectangle 25">
                  <a:extLst>
                    <a:ext uri="{FF2B5EF4-FFF2-40B4-BE49-F238E27FC236}">
                      <a16:creationId xmlns:a16="http://schemas.microsoft.com/office/drawing/2014/main" id="{9F07F877-0787-A762-6853-2D25D5905993}"/>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2" name="Oval 121">
                  <a:extLst>
                    <a:ext uri="{FF2B5EF4-FFF2-40B4-BE49-F238E27FC236}">
                      <a16:creationId xmlns:a16="http://schemas.microsoft.com/office/drawing/2014/main" id="{DA4675F6-A753-BA1E-1DFA-80355C6D0BA0}"/>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18" name="Group 117">
                <a:extLst>
                  <a:ext uri="{FF2B5EF4-FFF2-40B4-BE49-F238E27FC236}">
                    <a16:creationId xmlns:a16="http://schemas.microsoft.com/office/drawing/2014/main" id="{680ED3DA-2281-1033-0E89-E73B802D996B}"/>
                  </a:ext>
                </a:extLst>
              </p:cNvPr>
              <p:cNvGrpSpPr/>
              <p:nvPr/>
            </p:nvGrpSpPr>
            <p:grpSpPr>
              <a:xfrm rot="21105829" flipH="1">
                <a:off x="9243874" y="3806245"/>
                <a:ext cx="564104" cy="1525212"/>
                <a:chOff x="7916671" y="3937945"/>
                <a:chExt cx="553322" cy="1525212"/>
              </a:xfrm>
              <a:grpFill/>
            </p:grpSpPr>
            <p:sp>
              <p:nvSpPr>
                <p:cNvPr id="119" name="Round Same Side Corner Rectangle 25">
                  <a:extLst>
                    <a:ext uri="{FF2B5EF4-FFF2-40B4-BE49-F238E27FC236}">
                      <a16:creationId xmlns:a16="http://schemas.microsoft.com/office/drawing/2014/main" id="{045AE816-3E22-C408-61B5-A508AF493BB2}"/>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0" name="Oval 119">
                  <a:extLst>
                    <a:ext uri="{FF2B5EF4-FFF2-40B4-BE49-F238E27FC236}">
                      <a16:creationId xmlns:a16="http://schemas.microsoft.com/office/drawing/2014/main" id="{D473148F-A906-2D1F-4472-E333DDE05D8C}"/>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
          <p:nvSpPr>
            <p:cNvPr id="123" name="Speech Bubble: Oval 122">
              <a:extLst>
                <a:ext uri="{FF2B5EF4-FFF2-40B4-BE49-F238E27FC236}">
                  <a16:creationId xmlns:a16="http://schemas.microsoft.com/office/drawing/2014/main" id="{D60EF9F7-389F-F64A-0C22-77FDDE98B65A}"/>
                </a:ext>
              </a:extLst>
            </p:cNvPr>
            <p:cNvSpPr/>
            <p:nvPr/>
          </p:nvSpPr>
          <p:spPr>
            <a:xfrm>
              <a:off x="9934089" y="2438395"/>
              <a:ext cx="346094" cy="335606"/>
            </a:xfrm>
            <a:prstGeom prst="wedgeEllipseCallout">
              <a:avLst>
                <a:gd name="adj1" fmla="val -60227"/>
                <a:gd name="adj2" fmla="val 2343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4" name="L-Shape 113">
              <a:extLst>
                <a:ext uri="{FF2B5EF4-FFF2-40B4-BE49-F238E27FC236}">
                  <a16:creationId xmlns:a16="http://schemas.microsoft.com/office/drawing/2014/main" id="{D4759ACE-0BC4-7FC4-F2CC-82338E1D1FA6}"/>
                </a:ext>
              </a:extLst>
            </p:cNvPr>
            <p:cNvSpPr/>
            <p:nvPr/>
          </p:nvSpPr>
          <p:spPr>
            <a:xfrm rot="18361091">
              <a:off x="10025511" y="2561854"/>
              <a:ext cx="148010" cy="75326"/>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extLst>
      <p:ext uri="{BB962C8B-B14F-4D97-AF65-F5344CB8AC3E}">
        <p14:creationId xmlns:p14="http://schemas.microsoft.com/office/powerpoint/2010/main" val="621451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CFE94-8837-47DD-B69B-6BA207F449F6}"/>
              </a:ext>
            </a:extLst>
          </p:cNvPr>
          <p:cNvSpPr>
            <a:spLocks noGrp="1"/>
          </p:cNvSpPr>
          <p:nvPr>
            <p:ph type="title"/>
          </p:nvPr>
        </p:nvSpPr>
        <p:spPr/>
        <p:txBody>
          <a:bodyPr>
            <a:normAutofit/>
          </a:bodyPr>
          <a:lstStyle/>
          <a:p>
            <a:r>
              <a:rPr lang="es-ES_tradnl" dirty="0"/>
              <a:t>Desarrollo de capacidades</a:t>
            </a:r>
          </a:p>
        </p:txBody>
      </p:sp>
      <p:sp>
        <p:nvSpPr>
          <p:cNvPr id="3" name="Title 1">
            <a:extLst>
              <a:ext uri="{FF2B5EF4-FFF2-40B4-BE49-F238E27FC236}">
                <a16:creationId xmlns:a16="http://schemas.microsoft.com/office/drawing/2014/main" id="{9E116732-48B7-4C1E-9113-4D00A130CE6C}"/>
              </a:ext>
            </a:extLst>
          </p:cNvPr>
          <p:cNvSpPr txBox="1">
            <a:spLocks/>
          </p:cNvSpPr>
          <p:nvPr/>
        </p:nvSpPr>
        <p:spPr>
          <a:xfrm>
            <a:off x="838200" y="2142565"/>
            <a:ext cx="4938133" cy="5401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chemeClr val="accent2">
                    <a:lumMod val="75000"/>
                  </a:schemeClr>
                </a:solidFill>
                <a:latin typeface="Arial" panose="020B0604020202020204" pitchFamily="34" charset="0"/>
                <a:ea typeface="Helvetica Neue" charset="0"/>
                <a:cs typeface="Arial" panose="020B0604020202020204" pitchFamily="34" charset="0"/>
              </a:defRPr>
            </a:lvl1pPr>
          </a:lstStyle>
          <a:p>
            <a:pPr algn="l">
              <a:lnSpc>
                <a:spcPct val="120000"/>
              </a:lnSpc>
            </a:pPr>
            <a:r>
              <a:rPr lang="es-ES_tradnl" sz="1800" dirty="0">
                <a:solidFill>
                  <a:schemeClr val="tx1"/>
                </a:solidFill>
              </a:rPr>
              <a:t>Proponer ejemplos en función de la etapa de desarrollo que haya sido asignada a su grupo:</a:t>
            </a:r>
          </a:p>
        </p:txBody>
      </p:sp>
      <p:sp>
        <p:nvSpPr>
          <p:cNvPr id="9" name="TextBox 8">
            <a:extLst>
              <a:ext uri="{FF2B5EF4-FFF2-40B4-BE49-F238E27FC236}">
                <a16:creationId xmlns:a16="http://schemas.microsoft.com/office/drawing/2014/main" id="{B3AD8D08-8BD0-4760-8982-19A2FBC328D1}"/>
              </a:ext>
            </a:extLst>
          </p:cNvPr>
          <p:cNvSpPr txBox="1"/>
          <p:nvPr/>
        </p:nvSpPr>
        <p:spPr>
          <a:xfrm>
            <a:off x="5284585" y="3003194"/>
            <a:ext cx="2072639" cy="2447850"/>
          </a:xfrm>
          <a:prstGeom prst="rect">
            <a:avLst/>
          </a:prstGeom>
          <a:noFill/>
        </p:spPr>
        <p:txBody>
          <a:bodyPr wrap="square">
            <a:spAutoFit/>
          </a:bodyPr>
          <a:lstStyle/>
          <a:p>
            <a:pPr lvl="0">
              <a:lnSpc>
                <a:spcPct val="107000"/>
              </a:lnSpc>
              <a:spcAft>
                <a:spcPts val="800"/>
              </a:spcAft>
              <a:tabLst>
                <a:tab pos="457200" algn="l"/>
              </a:tabLst>
            </a:pPr>
            <a:r>
              <a:rPr lang="es-ES_tradnl" sz="1800" b="1">
                <a:solidFill>
                  <a:schemeClr val="bg1"/>
                </a:solidFill>
                <a:effectLst/>
                <a:latin typeface="Helvetica Neue"/>
                <a:ea typeface="Calibri" panose="020F0502020204030204" pitchFamily="34" charset="0"/>
                <a:cs typeface="Helvetica 45 Light"/>
              </a:rPr>
              <a:t>Cualquier comportamiento que usted esperaría de niños de las edades indicadas en la tabla</a:t>
            </a:r>
            <a:endParaRPr lang="es-ES_tradnl" sz="18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3">
            <a:extLst>
              <a:ext uri="{FF2B5EF4-FFF2-40B4-BE49-F238E27FC236}">
                <a16:creationId xmlns:a16="http://schemas.microsoft.com/office/drawing/2014/main" id="{D692056C-C337-87F1-307A-338F7A550617}"/>
              </a:ext>
            </a:extLst>
          </p:cNvPr>
          <p:cNvGraphicFramePr>
            <a:graphicFrameLocks noGrp="1"/>
          </p:cNvGraphicFramePr>
          <p:nvPr>
            <p:extLst>
              <p:ext uri="{D42A27DB-BD31-4B8C-83A1-F6EECF244321}">
                <p14:modId xmlns:p14="http://schemas.microsoft.com/office/powerpoint/2010/main" val="574959826"/>
              </p:ext>
            </p:extLst>
          </p:nvPr>
        </p:nvGraphicFramePr>
        <p:xfrm>
          <a:off x="6096000" y="2004325"/>
          <a:ext cx="5257800" cy="365011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1779201371"/>
                    </a:ext>
                  </a:extLst>
                </a:gridCol>
                <a:gridCol w="2514600">
                  <a:extLst>
                    <a:ext uri="{9D8B030D-6E8A-4147-A177-3AD203B41FA5}">
                      <a16:colId xmlns:a16="http://schemas.microsoft.com/office/drawing/2014/main" val="2993327383"/>
                    </a:ext>
                  </a:extLst>
                </a:gridCol>
              </a:tblGrid>
              <a:tr h="730022">
                <a:tc>
                  <a:txBody>
                    <a:bodyPr/>
                    <a:lstStyle/>
                    <a:p>
                      <a:r>
                        <a:rPr lang="en-GB" b="1" dirty="0">
                          <a:solidFill>
                            <a:schemeClr val="accent2">
                              <a:lumMod val="75000"/>
                            </a:schemeClr>
                          </a:solidFill>
                          <a:latin typeface="Arial" panose="020B0604020202020204" pitchFamily="34" charset="0"/>
                          <a:cs typeface="Arial" panose="020B0604020202020204" pitchFamily="34" charset="0"/>
                        </a:rPr>
                        <a:t>Áreas de desarrollo infantil</a:t>
                      </a:r>
                      <a:endParaRPr lang="en-BE" b="1" dirty="0">
                        <a:solidFill>
                          <a:schemeClr val="accent2">
                            <a:lumMod val="75000"/>
                          </a:schemeClr>
                        </a:solidFill>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r>
                        <a:rPr lang="en-GB" b="1" dirty="0">
                          <a:solidFill>
                            <a:schemeClr val="accent2">
                              <a:lumMod val="75000"/>
                            </a:schemeClr>
                          </a:solidFill>
                          <a:latin typeface="Arial" panose="020B0604020202020204" pitchFamily="34" charset="0"/>
                          <a:cs typeface="Arial" panose="020B0604020202020204" pitchFamily="34" charset="0"/>
                        </a:rPr>
                        <a:t>Ejemplos</a:t>
                      </a:r>
                      <a:endParaRPr lang="en-BE" b="1" dirty="0">
                        <a:solidFill>
                          <a:schemeClr val="accent2">
                            <a:lumMod val="75000"/>
                          </a:schemeClr>
                        </a:solidFill>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24227811"/>
                  </a:ext>
                </a:extLst>
              </a:tr>
              <a:tr h="730022">
                <a:tc>
                  <a:txBody>
                    <a:bodyPr/>
                    <a:lstStyle/>
                    <a:p>
                      <a:r>
                        <a:rPr lang="en-GB" b="0" dirty="0">
                          <a:latin typeface="Arial" panose="020B0604020202020204" pitchFamily="34" charset="0"/>
                          <a:cs typeface="Arial" panose="020B0604020202020204" pitchFamily="34" charset="0"/>
                        </a:rPr>
                        <a:t>Desarrollo físico</a:t>
                      </a:r>
                      <a:endParaRPr lang="en-BE" b="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endParaRPr lang="en-BE"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4135280383"/>
                  </a:ext>
                </a:extLst>
              </a:tr>
              <a:tr h="730022">
                <a:tc>
                  <a:txBody>
                    <a:bodyPr/>
                    <a:lstStyle/>
                    <a:p>
                      <a:r>
                        <a:rPr lang="en-GB" b="0" dirty="0">
                          <a:latin typeface="Arial" panose="020B0604020202020204" pitchFamily="34" charset="0"/>
                          <a:cs typeface="Arial" panose="020B0604020202020204" pitchFamily="34" charset="0"/>
                        </a:rPr>
                        <a:t>Desarrollo cognitivo</a:t>
                      </a:r>
                      <a:endParaRPr lang="en-BE" b="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endParaRPr lang="en-BE"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960675584"/>
                  </a:ext>
                </a:extLst>
              </a:tr>
              <a:tr h="730022">
                <a:tc>
                  <a:txBody>
                    <a:bodyPr/>
                    <a:lstStyle/>
                    <a:p>
                      <a:r>
                        <a:rPr lang="en-GB" b="0" dirty="0">
                          <a:latin typeface="Arial" panose="020B0604020202020204" pitchFamily="34" charset="0"/>
                          <a:cs typeface="Arial" panose="020B0604020202020204" pitchFamily="34" charset="0"/>
                        </a:rPr>
                        <a:t>Desarrollo emocional</a:t>
                      </a:r>
                      <a:endParaRPr lang="en-BE" b="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endParaRPr lang="en-BE">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3847239259"/>
                  </a:ext>
                </a:extLst>
              </a:tr>
              <a:tr h="730022">
                <a:tc>
                  <a:txBody>
                    <a:bodyPr/>
                    <a:lstStyle/>
                    <a:p>
                      <a:r>
                        <a:rPr lang="en-GB" b="0" dirty="0">
                          <a:latin typeface="Arial" panose="020B0604020202020204" pitchFamily="34" charset="0"/>
                          <a:cs typeface="Arial" panose="020B0604020202020204" pitchFamily="34" charset="0"/>
                        </a:rPr>
                        <a:t>Desarrollo social y lingüístico</a:t>
                      </a:r>
                      <a:endParaRPr lang="en-BE" b="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endParaRPr lang="en-BE"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17874784"/>
                  </a:ext>
                </a:extLst>
              </a:tr>
            </a:tbl>
          </a:graphicData>
        </a:graphic>
      </p:graphicFrame>
      <p:sp>
        <p:nvSpPr>
          <p:cNvPr id="4" name="Google Shape;114;p9">
            <a:extLst>
              <a:ext uri="{FF2B5EF4-FFF2-40B4-BE49-F238E27FC236}">
                <a16:creationId xmlns:a16="http://schemas.microsoft.com/office/drawing/2014/main" id="{5A78E183-8D69-A6BB-8956-FC1619AA9A72}"/>
              </a:ext>
            </a:extLst>
          </p:cNvPr>
          <p:cNvSpPr txBox="1"/>
          <p:nvPr/>
        </p:nvSpPr>
        <p:spPr>
          <a:xfrm>
            <a:off x="794079" y="1219596"/>
            <a:ext cx="1559124" cy="36933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s-ES_tradnl" sz="1800" b="1" i="0" u="none" strike="noStrike" cap="none">
                <a:solidFill>
                  <a:schemeClr val="accent2">
                    <a:lumMod val="75000"/>
                  </a:schemeClr>
                </a:solidFill>
                <a:latin typeface="Arial"/>
                <a:ea typeface="Arial"/>
                <a:cs typeface="Arial"/>
                <a:sym typeface="Arial"/>
              </a:rPr>
              <a:t>15 minutos  </a:t>
            </a:r>
            <a:endParaRPr lang="es-ES_tradnl" b="1">
              <a:solidFill>
                <a:schemeClr val="accent2">
                  <a:lumMod val="75000"/>
                </a:schemeClr>
              </a:solidFill>
            </a:endParaRPr>
          </a:p>
        </p:txBody>
      </p:sp>
      <p:grpSp>
        <p:nvGrpSpPr>
          <p:cNvPr id="6" name="Group 5">
            <a:extLst>
              <a:ext uri="{FF2B5EF4-FFF2-40B4-BE49-F238E27FC236}">
                <a16:creationId xmlns:a16="http://schemas.microsoft.com/office/drawing/2014/main" id="{94F2384E-12D5-A2A9-88B0-749D910F54D0}"/>
              </a:ext>
            </a:extLst>
          </p:cNvPr>
          <p:cNvGrpSpPr/>
          <p:nvPr/>
        </p:nvGrpSpPr>
        <p:grpSpPr>
          <a:xfrm>
            <a:off x="357066" y="1224523"/>
            <a:ext cx="369332" cy="369332"/>
            <a:chOff x="6784825" y="4717805"/>
            <a:chExt cx="1170980" cy="1170980"/>
          </a:xfrm>
        </p:grpSpPr>
        <p:sp>
          <p:nvSpPr>
            <p:cNvPr id="7" name="Oval 6">
              <a:extLst>
                <a:ext uri="{FF2B5EF4-FFF2-40B4-BE49-F238E27FC236}">
                  <a16:creationId xmlns:a16="http://schemas.microsoft.com/office/drawing/2014/main" id="{CB6BD9FD-3919-98BE-745F-FCC8FCAE70F6}"/>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Oval 7">
              <a:extLst>
                <a:ext uri="{FF2B5EF4-FFF2-40B4-BE49-F238E27FC236}">
                  <a16:creationId xmlns:a16="http://schemas.microsoft.com/office/drawing/2014/main" id="{A142D6E2-44B8-7D55-8CAE-C7C0297FD404}"/>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Rectangle 9">
              <a:extLst>
                <a:ext uri="{FF2B5EF4-FFF2-40B4-BE49-F238E27FC236}">
                  <a16:creationId xmlns:a16="http://schemas.microsoft.com/office/drawing/2014/main" id="{30CC1497-D015-8814-C150-50E3D4980D59}"/>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Rectangle 10">
              <a:extLst>
                <a:ext uri="{FF2B5EF4-FFF2-40B4-BE49-F238E27FC236}">
                  <a16:creationId xmlns:a16="http://schemas.microsoft.com/office/drawing/2014/main" id="{1F7308CB-8E6E-F076-92CC-68C245E1494F}"/>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2" name="Group 11">
            <a:extLst>
              <a:ext uri="{FF2B5EF4-FFF2-40B4-BE49-F238E27FC236}">
                <a16:creationId xmlns:a16="http://schemas.microsoft.com/office/drawing/2014/main" id="{55451EEB-F4D0-5280-69CE-44543A53AA16}"/>
              </a:ext>
            </a:extLst>
          </p:cNvPr>
          <p:cNvGrpSpPr/>
          <p:nvPr/>
        </p:nvGrpSpPr>
        <p:grpSpPr>
          <a:xfrm rot="20883630">
            <a:off x="1266602" y="2747829"/>
            <a:ext cx="3797875" cy="2525038"/>
            <a:chOff x="7208925" y="2604220"/>
            <a:chExt cx="1168511" cy="776891"/>
          </a:xfrm>
        </p:grpSpPr>
        <p:sp>
          <p:nvSpPr>
            <p:cNvPr id="13" name="Rectangle 12">
              <a:extLst>
                <a:ext uri="{FF2B5EF4-FFF2-40B4-BE49-F238E27FC236}">
                  <a16:creationId xmlns:a16="http://schemas.microsoft.com/office/drawing/2014/main" id="{4B256A65-FE52-28B0-9437-DFBF58ACC227}"/>
                </a:ext>
              </a:extLst>
            </p:cNvPr>
            <p:cNvSpPr/>
            <p:nvPr/>
          </p:nvSpPr>
          <p:spPr>
            <a:xfrm>
              <a:off x="7425584" y="2840091"/>
              <a:ext cx="716280" cy="5410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Google Shape;315;p4">
              <a:extLst>
                <a:ext uri="{FF2B5EF4-FFF2-40B4-BE49-F238E27FC236}">
                  <a16:creationId xmlns:a16="http://schemas.microsoft.com/office/drawing/2014/main" id="{629EA901-6EC4-388E-C7EF-C3EE2F45C924}"/>
                </a:ext>
              </a:extLst>
            </p:cNvPr>
            <p:cNvSpPr/>
            <p:nvPr/>
          </p:nvSpPr>
          <p:spPr>
            <a:xfrm>
              <a:off x="7208925" y="2953324"/>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5" name="Google Shape;315;p4">
              <a:extLst>
                <a:ext uri="{FF2B5EF4-FFF2-40B4-BE49-F238E27FC236}">
                  <a16:creationId xmlns:a16="http://schemas.microsoft.com/office/drawing/2014/main" id="{06F4EE1E-C789-9434-0D9D-433FBFEBBE95}"/>
                </a:ext>
              </a:extLst>
            </p:cNvPr>
            <p:cNvSpPr/>
            <p:nvPr/>
          </p:nvSpPr>
          <p:spPr>
            <a:xfrm>
              <a:off x="7622905" y="2604220"/>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6" name="Google Shape;315;p4">
              <a:extLst>
                <a:ext uri="{FF2B5EF4-FFF2-40B4-BE49-F238E27FC236}">
                  <a16:creationId xmlns:a16="http://schemas.microsoft.com/office/drawing/2014/main" id="{C6BAD3BB-ED29-7F0B-AC1C-18B3A7F7A5EB}"/>
                </a:ext>
              </a:extLst>
            </p:cNvPr>
            <p:cNvSpPr/>
            <p:nvPr/>
          </p:nvSpPr>
          <p:spPr>
            <a:xfrm>
              <a:off x="8020620" y="2955992"/>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7" name="Rectangle: Single Corner Snipped 16">
              <a:extLst>
                <a:ext uri="{FF2B5EF4-FFF2-40B4-BE49-F238E27FC236}">
                  <a16:creationId xmlns:a16="http://schemas.microsoft.com/office/drawing/2014/main" id="{21082174-BCB3-49B4-0A4C-766052F214D9}"/>
                </a:ext>
              </a:extLst>
            </p:cNvPr>
            <p:cNvSpPr/>
            <p:nvPr/>
          </p:nvSpPr>
          <p:spPr>
            <a:xfrm rot="3546506">
              <a:off x="7635233" y="3164183"/>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Rectangle: Single Corner Snipped 17">
              <a:extLst>
                <a:ext uri="{FF2B5EF4-FFF2-40B4-BE49-F238E27FC236}">
                  <a16:creationId xmlns:a16="http://schemas.microsoft.com/office/drawing/2014/main" id="{6AFC1D70-C0D5-1523-9128-2CC12D478747}"/>
                </a:ext>
              </a:extLst>
            </p:cNvPr>
            <p:cNvSpPr/>
            <p:nvPr/>
          </p:nvSpPr>
          <p:spPr>
            <a:xfrm rot="17435470">
              <a:off x="7817713" y="3021002"/>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extLst>
      <p:ext uri="{BB962C8B-B14F-4D97-AF65-F5344CB8AC3E}">
        <p14:creationId xmlns:p14="http://schemas.microsoft.com/office/powerpoint/2010/main" val="3618974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a:extLst>
              <a:ext uri="{FF2B5EF4-FFF2-40B4-BE49-F238E27FC236}">
                <a16:creationId xmlns:a16="http://schemas.microsoft.com/office/drawing/2014/main" id="{4F1ACC6F-2275-1C58-8286-BABB9C619F95}"/>
              </a:ext>
            </a:extLst>
          </p:cNvPr>
          <p:cNvCxnSpPr>
            <a:cxnSpLocks/>
            <a:endCxn id="28" idx="4"/>
          </p:cNvCxnSpPr>
          <p:nvPr/>
        </p:nvCxnSpPr>
        <p:spPr>
          <a:xfrm>
            <a:off x="9376760" y="987190"/>
            <a:ext cx="0" cy="3602845"/>
          </a:xfrm>
          <a:prstGeom prst="line">
            <a:avLst/>
          </a:prstGeom>
          <a:ln w="571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E9E9234-D22E-D3F4-D47A-444F830F2005}"/>
              </a:ext>
            </a:extLst>
          </p:cNvPr>
          <p:cNvCxnSpPr>
            <a:cxnSpLocks/>
          </p:cNvCxnSpPr>
          <p:nvPr/>
        </p:nvCxnSpPr>
        <p:spPr>
          <a:xfrm>
            <a:off x="6448169" y="989484"/>
            <a:ext cx="0" cy="4966473"/>
          </a:xfrm>
          <a:prstGeom prst="line">
            <a:avLst/>
          </a:prstGeom>
          <a:ln w="571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462CD7A-D8EE-8C5E-2128-EC10FD726132}"/>
              </a:ext>
            </a:extLst>
          </p:cNvPr>
          <p:cNvCxnSpPr>
            <a:cxnSpLocks/>
          </p:cNvCxnSpPr>
          <p:nvPr/>
        </p:nvCxnSpPr>
        <p:spPr>
          <a:xfrm>
            <a:off x="3673055" y="989484"/>
            <a:ext cx="0" cy="4966473"/>
          </a:xfrm>
          <a:prstGeom prst="line">
            <a:avLst/>
          </a:prstGeom>
          <a:ln w="571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8E5FDA3-7BD8-369E-0C21-CA05410E88A3}"/>
              </a:ext>
            </a:extLst>
          </p:cNvPr>
          <p:cNvCxnSpPr>
            <a:cxnSpLocks/>
            <a:stCxn id="11" idx="1"/>
          </p:cNvCxnSpPr>
          <p:nvPr/>
        </p:nvCxnSpPr>
        <p:spPr>
          <a:xfrm>
            <a:off x="966021" y="2447111"/>
            <a:ext cx="0" cy="3423699"/>
          </a:xfrm>
          <a:prstGeom prst="line">
            <a:avLst/>
          </a:prstGeom>
          <a:ln w="571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11852B0-0E14-AFCD-D99B-D907759F1337}"/>
              </a:ext>
            </a:extLst>
          </p:cNvPr>
          <p:cNvSpPr>
            <a:spLocks noGrp="1"/>
          </p:cNvSpPr>
          <p:nvPr>
            <p:ph type="title"/>
          </p:nvPr>
        </p:nvSpPr>
        <p:spPr/>
        <p:txBody>
          <a:bodyPr/>
          <a:lstStyle/>
          <a:p>
            <a:r>
              <a:rPr lang="es-ES_tradnl" dirty="0">
                <a:latin typeface="Arial"/>
                <a:cs typeface="Arial"/>
              </a:rPr>
              <a:t>Módulos de la formación</a:t>
            </a:r>
            <a:endParaRPr lang="es-ES_tradnl" dirty="0"/>
          </a:p>
        </p:txBody>
      </p:sp>
      <p:sp>
        <p:nvSpPr>
          <p:cNvPr id="11" name="Hexagon 10">
            <a:extLst>
              <a:ext uri="{FF2B5EF4-FFF2-40B4-BE49-F238E27FC236}">
                <a16:creationId xmlns:a16="http://schemas.microsoft.com/office/drawing/2014/main" id="{B3AC5DD6-922D-E26E-2C58-32340C733B60}"/>
              </a:ext>
            </a:extLst>
          </p:cNvPr>
          <p:cNvSpPr/>
          <p:nvPr/>
        </p:nvSpPr>
        <p:spPr>
          <a:xfrm rot="1782986">
            <a:off x="390316" y="1384825"/>
            <a:ext cx="1142910" cy="985264"/>
          </a:xfrm>
          <a:prstGeom prst="hexagon">
            <a:avLst>
              <a:gd name="adj" fmla="val 28965"/>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Hexagon 12">
            <a:extLst>
              <a:ext uri="{FF2B5EF4-FFF2-40B4-BE49-F238E27FC236}">
                <a16:creationId xmlns:a16="http://schemas.microsoft.com/office/drawing/2014/main" id="{CA75F854-88AE-15A6-F1AF-15ADAEA0D28B}"/>
              </a:ext>
            </a:extLst>
          </p:cNvPr>
          <p:cNvSpPr/>
          <p:nvPr/>
        </p:nvSpPr>
        <p:spPr>
          <a:xfrm rot="1782986">
            <a:off x="3109945" y="1384825"/>
            <a:ext cx="1142910" cy="985264"/>
          </a:xfrm>
          <a:prstGeom prst="hexagon">
            <a:avLst>
              <a:gd name="adj" fmla="val 28965"/>
              <a:gd name="vf" fmla="val 11547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Hexagon 22">
            <a:extLst>
              <a:ext uri="{FF2B5EF4-FFF2-40B4-BE49-F238E27FC236}">
                <a16:creationId xmlns:a16="http://schemas.microsoft.com/office/drawing/2014/main" id="{1C0B29E0-4E12-2FD8-6D0C-A4F378127FCB}"/>
              </a:ext>
            </a:extLst>
          </p:cNvPr>
          <p:cNvSpPr/>
          <p:nvPr/>
        </p:nvSpPr>
        <p:spPr>
          <a:xfrm rot="1782986">
            <a:off x="5876716" y="1384825"/>
            <a:ext cx="1142910" cy="985264"/>
          </a:xfrm>
          <a:prstGeom prst="hexagon">
            <a:avLst>
              <a:gd name="adj" fmla="val 28965"/>
              <a:gd name="vf" fmla="val 11547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Hexagon 25">
            <a:extLst>
              <a:ext uri="{FF2B5EF4-FFF2-40B4-BE49-F238E27FC236}">
                <a16:creationId xmlns:a16="http://schemas.microsoft.com/office/drawing/2014/main" id="{4562EC27-A07F-BE61-09B2-D1F773350218}"/>
              </a:ext>
            </a:extLst>
          </p:cNvPr>
          <p:cNvSpPr/>
          <p:nvPr/>
        </p:nvSpPr>
        <p:spPr>
          <a:xfrm rot="1782986">
            <a:off x="8809557" y="1384822"/>
            <a:ext cx="1142910" cy="985264"/>
          </a:xfrm>
          <a:prstGeom prst="hexagon">
            <a:avLst>
              <a:gd name="adj" fmla="val 28965"/>
              <a:gd name="vf" fmla="val 11547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TextBox 29">
            <a:extLst>
              <a:ext uri="{FF2B5EF4-FFF2-40B4-BE49-F238E27FC236}">
                <a16:creationId xmlns:a16="http://schemas.microsoft.com/office/drawing/2014/main" id="{42353EC6-75DC-DD7C-F843-E4E9ED04A958}"/>
              </a:ext>
            </a:extLst>
          </p:cNvPr>
          <p:cNvSpPr txBox="1"/>
          <p:nvPr/>
        </p:nvSpPr>
        <p:spPr>
          <a:xfrm>
            <a:off x="1444049" y="1586949"/>
            <a:ext cx="1837643" cy="1200329"/>
          </a:xfrm>
          <a:prstGeom prst="rect">
            <a:avLst/>
          </a:prstGeom>
          <a:noFill/>
        </p:spPr>
        <p:txBody>
          <a:bodyPr wrap="square">
            <a:spAutoFit/>
          </a:bodyPr>
          <a:lstStyle/>
          <a:p>
            <a:pPr marL="0" indent="0">
              <a:buNone/>
            </a:pPr>
            <a:r>
              <a:rPr lang="es-ES_tradnl" b="1">
                <a:latin typeface="Arial" panose="020B0604020202020204" pitchFamily="34" charset="0"/>
                <a:ea typeface="Calibri" panose="020F0502020204030204" pitchFamily="34" charset="0"/>
                <a:cs typeface="Arial" panose="020B0604020202020204" pitchFamily="34" charset="0"/>
              </a:rPr>
              <a:t>Módulo 1: </a:t>
            </a:r>
            <a:r>
              <a:rPr lang="es-ES_tradnl">
                <a:latin typeface="Arial" panose="020B0604020202020204" pitchFamily="34" charset="0"/>
                <a:ea typeface="Calibri" panose="020F0502020204030204" pitchFamily="34" charset="0"/>
                <a:cs typeface="Arial" panose="020B0604020202020204" pitchFamily="34" charset="0"/>
              </a:rPr>
              <a:t>Fundamentos de la protección de la infancia</a:t>
            </a:r>
          </a:p>
        </p:txBody>
      </p:sp>
      <p:sp>
        <p:nvSpPr>
          <p:cNvPr id="32" name="TextBox 31">
            <a:extLst>
              <a:ext uri="{FF2B5EF4-FFF2-40B4-BE49-F238E27FC236}">
                <a16:creationId xmlns:a16="http://schemas.microsoft.com/office/drawing/2014/main" id="{6DA7C2E5-CE41-7483-F2F9-F82F226C0B5B}"/>
              </a:ext>
            </a:extLst>
          </p:cNvPr>
          <p:cNvSpPr txBox="1"/>
          <p:nvPr/>
        </p:nvSpPr>
        <p:spPr>
          <a:xfrm>
            <a:off x="4160695" y="1586949"/>
            <a:ext cx="1837643" cy="1200329"/>
          </a:xfrm>
          <a:prstGeom prst="rect">
            <a:avLst/>
          </a:prstGeom>
          <a:noFill/>
        </p:spPr>
        <p:txBody>
          <a:bodyPr wrap="square">
            <a:spAutoFit/>
          </a:bodyPr>
          <a:lstStyle/>
          <a:p>
            <a:r>
              <a:rPr lang="es-ES_tradnl" b="1">
                <a:latin typeface="Arial" panose="020B0604020202020204" pitchFamily="34" charset="0"/>
                <a:ea typeface="Calibri" panose="020F0502020204030204" pitchFamily="34" charset="0"/>
                <a:cs typeface="Arial" panose="020B0604020202020204" pitchFamily="34" charset="0"/>
              </a:rPr>
              <a:t>Módulo 3: </a:t>
            </a:r>
            <a:r>
              <a:rPr lang="es-ES_tradnl">
                <a:latin typeface="Arial" panose="020B0604020202020204" pitchFamily="34" charset="0"/>
                <a:ea typeface="Calibri" panose="020F0502020204030204" pitchFamily="34" charset="0"/>
                <a:cs typeface="Arial" panose="020B0604020202020204" pitchFamily="34" charset="0"/>
              </a:rPr>
              <a:t>Comunicación con los/as menores</a:t>
            </a:r>
          </a:p>
        </p:txBody>
      </p:sp>
      <p:sp>
        <p:nvSpPr>
          <p:cNvPr id="35" name="TextBox 34">
            <a:extLst>
              <a:ext uri="{FF2B5EF4-FFF2-40B4-BE49-F238E27FC236}">
                <a16:creationId xmlns:a16="http://schemas.microsoft.com/office/drawing/2014/main" id="{76F4E1A7-9F78-04C8-5BEE-E5B53787B0EF}"/>
              </a:ext>
            </a:extLst>
          </p:cNvPr>
          <p:cNvSpPr txBox="1"/>
          <p:nvPr/>
        </p:nvSpPr>
        <p:spPr>
          <a:xfrm>
            <a:off x="6946900" y="1586949"/>
            <a:ext cx="1837643" cy="923330"/>
          </a:xfrm>
          <a:prstGeom prst="rect">
            <a:avLst/>
          </a:prstGeom>
          <a:noFill/>
        </p:spPr>
        <p:txBody>
          <a:bodyPr wrap="square">
            <a:spAutoFit/>
          </a:bodyPr>
          <a:lstStyle/>
          <a:p>
            <a:pPr marL="0" indent="0">
              <a:buNone/>
            </a:pPr>
            <a:r>
              <a:rPr lang="es-ES_tradnl" b="1">
                <a:latin typeface="Arial" panose="020B0604020202020204" pitchFamily="34" charset="0"/>
                <a:ea typeface="Calibri" panose="020F0502020204030204" pitchFamily="34" charset="0"/>
                <a:cs typeface="Arial" panose="020B0604020202020204" pitchFamily="34" charset="0"/>
              </a:rPr>
              <a:t>Módulo 6: </a:t>
            </a:r>
            <a:r>
              <a:rPr lang="es-ES_tradnl">
                <a:latin typeface="Arial" panose="020B0604020202020204" pitchFamily="34" charset="0"/>
                <a:ea typeface="Calibri" panose="020F0502020204030204" pitchFamily="34" charset="0"/>
                <a:cs typeface="Arial" panose="020B0604020202020204" pitchFamily="34" charset="0"/>
              </a:rPr>
              <a:t>Identificación y registro</a:t>
            </a:r>
          </a:p>
        </p:txBody>
      </p:sp>
      <p:sp>
        <p:nvSpPr>
          <p:cNvPr id="38" name="TextBox 37">
            <a:extLst>
              <a:ext uri="{FF2B5EF4-FFF2-40B4-BE49-F238E27FC236}">
                <a16:creationId xmlns:a16="http://schemas.microsoft.com/office/drawing/2014/main" id="{C1A17F43-BCCB-5705-2E1B-21FDDB68846B}"/>
              </a:ext>
            </a:extLst>
          </p:cNvPr>
          <p:cNvSpPr txBox="1"/>
          <p:nvPr/>
        </p:nvSpPr>
        <p:spPr>
          <a:xfrm>
            <a:off x="9871221" y="1586949"/>
            <a:ext cx="2099511" cy="923330"/>
          </a:xfrm>
          <a:prstGeom prst="rect">
            <a:avLst/>
          </a:prstGeom>
          <a:noFill/>
        </p:spPr>
        <p:txBody>
          <a:bodyPr wrap="square">
            <a:spAutoFit/>
          </a:bodyPr>
          <a:lstStyle/>
          <a:p>
            <a:pPr marL="0" indent="0">
              <a:buNone/>
            </a:pPr>
            <a:r>
              <a:rPr lang="es-ES_tradnl" b="1" dirty="0">
                <a:latin typeface="Arial" panose="020B0604020202020204" pitchFamily="34" charset="0"/>
                <a:ea typeface="Calibri" panose="020F0502020204030204" pitchFamily="34" charset="0"/>
                <a:cs typeface="Arial" panose="020B0604020202020204" pitchFamily="34" charset="0"/>
              </a:rPr>
              <a:t>Módulo 9: </a:t>
            </a:r>
            <a:r>
              <a:rPr lang="es-ES_tradnl" dirty="0">
                <a:latin typeface="Arial" panose="020B0604020202020204" pitchFamily="34" charset="0"/>
                <a:ea typeface="Calibri" panose="020F0502020204030204" pitchFamily="34" charset="0"/>
                <a:cs typeface="Arial" panose="020B0604020202020204" pitchFamily="34" charset="0"/>
              </a:rPr>
              <a:t>Implementación del plan de caso</a:t>
            </a:r>
          </a:p>
        </p:txBody>
      </p:sp>
      <p:sp>
        <p:nvSpPr>
          <p:cNvPr id="12" name="Hexagon 11">
            <a:extLst>
              <a:ext uri="{FF2B5EF4-FFF2-40B4-BE49-F238E27FC236}">
                <a16:creationId xmlns:a16="http://schemas.microsoft.com/office/drawing/2014/main" id="{91306FD2-5F1B-1E7F-FBC3-EBEB15BE8ED4}"/>
              </a:ext>
            </a:extLst>
          </p:cNvPr>
          <p:cNvSpPr/>
          <p:nvPr/>
        </p:nvSpPr>
        <p:spPr>
          <a:xfrm rot="1782986">
            <a:off x="422872" y="2949895"/>
            <a:ext cx="1084680" cy="985264"/>
          </a:xfrm>
          <a:prstGeom prst="hexagon">
            <a:avLst>
              <a:gd name="adj" fmla="val 28965"/>
              <a:gd name="vf" fmla="val 11547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Hexagon 13">
            <a:extLst>
              <a:ext uri="{FF2B5EF4-FFF2-40B4-BE49-F238E27FC236}">
                <a16:creationId xmlns:a16="http://schemas.microsoft.com/office/drawing/2014/main" id="{0AF4DFD0-0340-BE0C-AE4E-A0200338CC49}"/>
              </a:ext>
            </a:extLst>
          </p:cNvPr>
          <p:cNvSpPr/>
          <p:nvPr/>
        </p:nvSpPr>
        <p:spPr>
          <a:xfrm rot="1782986">
            <a:off x="3140185" y="2949895"/>
            <a:ext cx="1084680" cy="985264"/>
          </a:xfrm>
          <a:prstGeom prst="hexagon">
            <a:avLst>
              <a:gd name="adj" fmla="val 28965"/>
              <a:gd name="vf" fmla="val 11547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Hexagon 23">
            <a:extLst>
              <a:ext uri="{FF2B5EF4-FFF2-40B4-BE49-F238E27FC236}">
                <a16:creationId xmlns:a16="http://schemas.microsoft.com/office/drawing/2014/main" id="{02E453F1-3787-01B0-C507-B1938DBF3795}"/>
              </a:ext>
            </a:extLst>
          </p:cNvPr>
          <p:cNvSpPr/>
          <p:nvPr/>
        </p:nvSpPr>
        <p:spPr>
          <a:xfrm rot="1782986">
            <a:off x="5899981" y="2949895"/>
            <a:ext cx="1084680" cy="985264"/>
          </a:xfrm>
          <a:prstGeom prst="hexagon">
            <a:avLst>
              <a:gd name="adj" fmla="val 28965"/>
              <a:gd name="vf" fmla="val 11547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Hexagon 26">
            <a:extLst>
              <a:ext uri="{FF2B5EF4-FFF2-40B4-BE49-F238E27FC236}">
                <a16:creationId xmlns:a16="http://schemas.microsoft.com/office/drawing/2014/main" id="{20CD9181-E898-AB98-4461-0E784904BBBE}"/>
              </a:ext>
            </a:extLst>
          </p:cNvPr>
          <p:cNvSpPr/>
          <p:nvPr/>
        </p:nvSpPr>
        <p:spPr>
          <a:xfrm rot="1782986">
            <a:off x="8838670" y="2949893"/>
            <a:ext cx="1084680" cy="985264"/>
          </a:xfrm>
          <a:prstGeom prst="hexagon">
            <a:avLst>
              <a:gd name="adj" fmla="val 28965"/>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TextBox 30">
            <a:extLst>
              <a:ext uri="{FF2B5EF4-FFF2-40B4-BE49-F238E27FC236}">
                <a16:creationId xmlns:a16="http://schemas.microsoft.com/office/drawing/2014/main" id="{65B7D834-FF5B-739E-C638-6798B6771E9A}"/>
              </a:ext>
            </a:extLst>
          </p:cNvPr>
          <p:cNvSpPr txBox="1"/>
          <p:nvPr/>
        </p:nvSpPr>
        <p:spPr>
          <a:xfrm>
            <a:off x="1444049" y="3124216"/>
            <a:ext cx="1744017" cy="1200329"/>
          </a:xfrm>
          <a:prstGeom prst="rect">
            <a:avLst/>
          </a:prstGeom>
          <a:noFill/>
        </p:spPr>
        <p:txBody>
          <a:bodyPr wrap="square">
            <a:spAutoFit/>
          </a:bodyPr>
          <a:lstStyle/>
          <a:p>
            <a:r>
              <a:rPr lang="es-ES_tradnl" b="1">
                <a:latin typeface="Arial" panose="020B0604020202020204" pitchFamily="34" charset="0"/>
                <a:ea typeface="Calibri" panose="020F0502020204030204" pitchFamily="34" charset="0"/>
                <a:cs typeface="Arial" panose="020B0604020202020204" pitchFamily="34" charset="0"/>
              </a:rPr>
              <a:t>Módulo 2: </a:t>
            </a:r>
            <a:r>
              <a:rPr lang="es-ES_tradnl">
                <a:latin typeface="Arial" panose="020B0604020202020204" pitchFamily="34" charset="0"/>
                <a:ea typeface="Calibri" panose="020F0502020204030204" pitchFamily="34" charset="0"/>
                <a:cs typeface="Arial" panose="020B0604020202020204" pitchFamily="34" charset="0"/>
              </a:rPr>
              <a:t>Fundamentos de la gestión de casos</a:t>
            </a:r>
          </a:p>
        </p:txBody>
      </p:sp>
      <p:sp>
        <p:nvSpPr>
          <p:cNvPr id="33" name="TextBox 32">
            <a:extLst>
              <a:ext uri="{FF2B5EF4-FFF2-40B4-BE49-F238E27FC236}">
                <a16:creationId xmlns:a16="http://schemas.microsoft.com/office/drawing/2014/main" id="{1E3964E0-E2D5-D5AE-59C5-265CF82C062B}"/>
              </a:ext>
            </a:extLst>
          </p:cNvPr>
          <p:cNvSpPr txBox="1"/>
          <p:nvPr/>
        </p:nvSpPr>
        <p:spPr>
          <a:xfrm>
            <a:off x="4160695" y="3124216"/>
            <a:ext cx="1744017" cy="1200329"/>
          </a:xfrm>
          <a:prstGeom prst="rect">
            <a:avLst/>
          </a:prstGeom>
          <a:noFill/>
        </p:spPr>
        <p:txBody>
          <a:bodyPr wrap="square">
            <a:spAutoFit/>
          </a:bodyPr>
          <a:lstStyle/>
          <a:p>
            <a:pPr marL="0" indent="0">
              <a:buNone/>
            </a:pPr>
            <a:r>
              <a:rPr lang="es-ES_tradnl" b="1">
                <a:latin typeface="Arial" panose="020B0604020202020204" pitchFamily="34" charset="0"/>
                <a:ea typeface="Calibri" panose="020F0502020204030204" pitchFamily="34" charset="0"/>
                <a:cs typeface="Arial" panose="020B0604020202020204" pitchFamily="34" charset="0"/>
              </a:rPr>
              <a:t>Módulo 4: </a:t>
            </a:r>
            <a:r>
              <a:rPr lang="es-ES_tradnl">
                <a:latin typeface="Arial" panose="020B0604020202020204" pitchFamily="34" charset="0"/>
                <a:ea typeface="Calibri" panose="020F0502020204030204" pitchFamily="34" charset="0"/>
                <a:cs typeface="Arial" panose="020B0604020202020204" pitchFamily="34" charset="0"/>
              </a:rPr>
              <a:t>Salud mental y apoyo psicosocial</a:t>
            </a:r>
          </a:p>
        </p:txBody>
      </p:sp>
      <p:sp>
        <p:nvSpPr>
          <p:cNvPr id="36" name="TextBox 35">
            <a:extLst>
              <a:ext uri="{FF2B5EF4-FFF2-40B4-BE49-F238E27FC236}">
                <a16:creationId xmlns:a16="http://schemas.microsoft.com/office/drawing/2014/main" id="{D758F4F5-93F9-94D0-9A90-45DCEB3FBBE5}"/>
              </a:ext>
            </a:extLst>
          </p:cNvPr>
          <p:cNvSpPr txBox="1"/>
          <p:nvPr/>
        </p:nvSpPr>
        <p:spPr>
          <a:xfrm>
            <a:off x="6946900" y="3124216"/>
            <a:ext cx="1744017" cy="646331"/>
          </a:xfrm>
          <a:prstGeom prst="rect">
            <a:avLst/>
          </a:prstGeom>
          <a:noFill/>
        </p:spPr>
        <p:txBody>
          <a:bodyPr wrap="square">
            <a:spAutoFit/>
          </a:bodyPr>
          <a:lstStyle/>
          <a:p>
            <a:pPr marL="0" indent="0">
              <a:buNone/>
            </a:pPr>
            <a:r>
              <a:rPr lang="es-ES_tradnl" b="1">
                <a:latin typeface="Arial" panose="020B0604020202020204" pitchFamily="34" charset="0"/>
                <a:ea typeface="Calibri" panose="020F0502020204030204" pitchFamily="34" charset="0"/>
                <a:cs typeface="Arial" panose="020B0604020202020204" pitchFamily="34" charset="0"/>
              </a:rPr>
              <a:t>Módulo 7: </a:t>
            </a:r>
            <a:r>
              <a:rPr lang="es-ES_tradnl">
                <a:latin typeface="Arial" panose="020B0604020202020204" pitchFamily="34" charset="0"/>
                <a:ea typeface="Calibri" panose="020F0502020204030204" pitchFamily="34" charset="0"/>
                <a:cs typeface="Arial" panose="020B0604020202020204" pitchFamily="34" charset="0"/>
              </a:rPr>
              <a:t>Evaluación</a:t>
            </a:r>
          </a:p>
        </p:txBody>
      </p:sp>
      <p:sp>
        <p:nvSpPr>
          <p:cNvPr id="39" name="TextBox 38">
            <a:extLst>
              <a:ext uri="{FF2B5EF4-FFF2-40B4-BE49-F238E27FC236}">
                <a16:creationId xmlns:a16="http://schemas.microsoft.com/office/drawing/2014/main" id="{DF023093-8980-C447-5905-21F38524B7D4}"/>
              </a:ext>
            </a:extLst>
          </p:cNvPr>
          <p:cNvSpPr txBox="1"/>
          <p:nvPr/>
        </p:nvSpPr>
        <p:spPr>
          <a:xfrm>
            <a:off x="9871221" y="3124216"/>
            <a:ext cx="1744017" cy="923330"/>
          </a:xfrm>
          <a:prstGeom prst="rect">
            <a:avLst/>
          </a:prstGeom>
          <a:noFill/>
        </p:spPr>
        <p:txBody>
          <a:bodyPr wrap="square">
            <a:spAutoFit/>
          </a:bodyPr>
          <a:lstStyle/>
          <a:p>
            <a:pPr marL="0" indent="0">
              <a:buNone/>
            </a:pPr>
            <a:r>
              <a:rPr lang="es-ES_tradnl" b="1">
                <a:latin typeface="Arial" panose="020B0604020202020204" pitchFamily="34" charset="0"/>
                <a:ea typeface="Calibri" panose="020F0502020204030204" pitchFamily="34" charset="0"/>
                <a:cs typeface="Arial" panose="020B0604020202020204" pitchFamily="34" charset="0"/>
              </a:rPr>
              <a:t>Módulo 10: </a:t>
            </a:r>
            <a:r>
              <a:rPr lang="es-ES_tradnl">
                <a:latin typeface="Arial" panose="020B0604020202020204" pitchFamily="34" charset="0"/>
                <a:ea typeface="Calibri" panose="020F0502020204030204" pitchFamily="34" charset="0"/>
                <a:cs typeface="Arial" panose="020B0604020202020204" pitchFamily="34" charset="0"/>
              </a:rPr>
              <a:t>Seguimiento y revisión</a:t>
            </a:r>
          </a:p>
        </p:txBody>
      </p:sp>
      <p:sp>
        <p:nvSpPr>
          <p:cNvPr id="15" name="Hexagon 14">
            <a:extLst>
              <a:ext uri="{FF2B5EF4-FFF2-40B4-BE49-F238E27FC236}">
                <a16:creationId xmlns:a16="http://schemas.microsoft.com/office/drawing/2014/main" id="{F14C94AB-DC9E-01DF-B78D-63F21B34A030}"/>
              </a:ext>
            </a:extLst>
          </p:cNvPr>
          <p:cNvSpPr/>
          <p:nvPr/>
        </p:nvSpPr>
        <p:spPr>
          <a:xfrm rot="1782986">
            <a:off x="3085661" y="4667059"/>
            <a:ext cx="1142910" cy="985264"/>
          </a:xfrm>
          <a:prstGeom prst="hexagon">
            <a:avLst>
              <a:gd name="adj" fmla="val 28965"/>
              <a:gd name="vf" fmla="val 11547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Hexagon 24">
            <a:extLst>
              <a:ext uri="{FF2B5EF4-FFF2-40B4-BE49-F238E27FC236}">
                <a16:creationId xmlns:a16="http://schemas.microsoft.com/office/drawing/2014/main" id="{76D2948C-FC06-A909-129D-17DCF8DDC4FF}"/>
              </a:ext>
            </a:extLst>
          </p:cNvPr>
          <p:cNvSpPr/>
          <p:nvPr/>
        </p:nvSpPr>
        <p:spPr>
          <a:xfrm rot="1782986">
            <a:off x="5876715" y="4667058"/>
            <a:ext cx="1142910" cy="985264"/>
          </a:xfrm>
          <a:prstGeom prst="hexagon">
            <a:avLst>
              <a:gd name="adj" fmla="val 28965"/>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Hexagon 27">
            <a:extLst>
              <a:ext uri="{FF2B5EF4-FFF2-40B4-BE49-F238E27FC236}">
                <a16:creationId xmlns:a16="http://schemas.microsoft.com/office/drawing/2014/main" id="{DF99183F-A2F9-585B-8DE0-C20755D254D7}"/>
              </a:ext>
            </a:extLst>
          </p:cNvPr>
          <p:cNvSpPr/>
          <p:nvPr/>
        </p:nvSpPr>
        <p:spPr>
          <a:xfrm rot="1782986">
            <a:off x="8809555" y="4667057"/>
            <a:ext cx="1142910" cy="985264"/>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TextBox 33">
            <a:extLst>
              <a:ext uri="{FF2B5EF4-FFF2-40B4-BE49-F238E27FC236}">
                <a16:creationId xmlns:a16="http://schemas.microsoft.com/office/drawing/2014/main" id="{429CFB46-D1A6-E1FB-CD30-EDBB5148D877}"/>
              </a:ext>
            </a:extLst>
          </p:cNvPr>
          <p:cNvSpPr txBox="1"/>
          <p:nvPr/>
        </p:nvSpPr>
        <p:spPr>
          <a:xfrm>
            <a:off x="4160695" y="4826945"/>
            <a:ext cx="1837643" cy="923330"/>
          </a:xfrm>
          <a:prstGeom prst="rect">
            <a:avLst/>
          </a:prstGeom>
          <a:noFill/>
        </p:spPr>
        <p:txBody>
          <a:bodyPr wrap="square">
            <a:spAutoFit/>
          </a:bodyPr>
          <a:lstStyle/>
          <a:p>
            <a:pPr marL="0" indent="0">
              <a:buNone/>
            </a:pPr>
            <a:r>
              <a:rPr lang="es-ES_tradnl" b="1">
                <a:latin typeface="Arial" panose="020B0604020202020204" pitchFamily="34" charset="0"/>
                <a:ea typeface="Calibri" panose="020F0502020204030204" pitchFamily="34" charset="0"/>
                <a:cs typeface="Arial" panose="020B0604020202020204" pitchFamily="34" charset="0"/>
              </a:rPr>
              <a:t>Módulo 5: </a:t>
            </a:r>
            <a:r>
              <a:rPr lang="es-ES_tradnl">
                <a:latin typeface="Arial" panose="020B0604020202020204" pitchFamily="34" charset="0"/>
                <a:ea typeface="Calibri" panose="020F0502020204030204" pitchFamily="34" charset="0"/>
                <a:cs typeface="Arial" panose="020B0604020202020204" pitchFamily="34" charset="0"/>
              </a:rPr>
              <a:t>Apoyo inmediato</a:t>
            </a:r>
          </a:p>
        </p:txBody>
      </p:sp>
      <p:sp>
        <p:nvSpPr>
          <p:cNvPr id="37" name="TextBox 36">
            <a:extLst>
              <a:ext uri="{FF2B5EF4-FFF2-40B4-BE49-F238E27FC236}">
                <a16:creationId xmlns:a16="http://schemas.microsoft.com/office/drawing/2014/main" id="{42B5B81A-2564-972A-9E98-4B26998B0DB2}"/>
              </a:ext>
            </a:extLst>
          </p:cNvPr>
          <p:cNvSpPr txBox="1"/>
          <p:nvPr/>
        </p:nvSpPr>
        <p:spPr>
          <a:xfrm>
            <a:off x="6946900" y="4826945"/>
            <a:ext cx="1837643" cy="646331"/>
          </a:xfrm>
          <a:prstGeom prst="rect">
            <a:avLst/>
          </a:prstGeom>
          <a:noFill/>
        </p:spPr>
        <p:txBody>
          <a:bodyPr wrap="square">
            <a:spAutoFit/>
          </a:bodyPr>
          <a:lstStyle/>
          <a:p>
            <a:pPr marL="0" indent="0">
              <a:buNone/>
            </a:pPr>
            <a:r>
              <a:rPr lang="es-ES_tradnl" b="1">
                <a:latin typeface="Arial" panose="020B0604020202020204" pitchFamily="34" charset="0"/>
                <a:ea typeface="Calibri" panose="020F0502020204030204" pitchFamily="34" charset="0"/>
                <a:cs typeface="Arial" panose="020B0604020202020204" pitchFamily="34" charset="0"/>
              </a:rPr>
              <a:t>Módulo 8:</a:t>
            </a:r>
          </a:p>
          <a:p>
            <a:pPr marL="0" indent="0">
              <a:buNone/>
            </a:pPr>
            <a:r>
              <a:rPr lang="es-ES_tradnl">
                <a:latin typeface="Arial" panose="020B0604020202020204" pitchFamily="34" charset="0"/>
                <a:ea typeface="Calibri" panose="020F0502020204030204" pitchFamily="34" charset="0"/>
                <a:cs typeface="Arial" panose="020B0604020202020204" pitchFamily="34" charset="0"/>
              </a:rPr>
              <a:t>Plan de caso</a:t>
            </a:r>
          </a:p>
        </p:txBody>
      </p:sp>
      <p:sp>
        <p:nvSpPr>
          <p:cNvPr id="40" name="TextBox 39">
            <a:extLst>
              <a:ext uri="{FF2B5EF4-FFF2-40B4-BE49-F238E27FC236}">
                <a16:creationId xmlns:a16="http://schemas.microsoft.com/office/drawing/2014/main" id="{0D9A1BF7-BEB6-3A65-D95E-0369FC344826}"/>
              </a:ext>
            </a:extLst>
          </p:cNvPr>
          <p:cNvSpPr txBox="1"/>
          <p:nvPr/>
        </p:nvSpPr>
        <p:spPr>
          <a:xfrm>
            <a:off x="9871221" y="4826945"/>
            <a:ext cx="1837643" cy="646331"/>
          </a:xfrm>
          <a:prstGeom prst="rect">
            <a:avLst/>
          </a:prstGeom>
          <a:noFill/>
        </p:spPr>
        <p:txBody>
          <a:bodyPr wrap="square">
            <a:spAutoFit/>
          </a:bodyPr>
          <a:lstStyle/>
          <a:p>
            <a:pPr marL="0" indent="0">
              <a:buNone/>
            </a:pPr>
            <a:r>
              <a:rPr lang="es-ES_tradnl" b="1">
                <a:latin typeface="Arial" panose="020B0604020202020204" pitchFamily="34" charset="0"/>
                <a:ea typeface="Calibri" panose="020F0502020204030204" pitchFamily="34" charset="0"/>
                <a:cs typeface="Arial" panose="020B0604020202020204" pitchFamily="34" charset="0"/>
              </a:rPr>
              <a:t>Módulo 11: </a:t>
            </a:r>
            <a:r>
              <a:rPr lang="es-ES_tradnl">
                <a:latin typeface="Arial" panose="020B0604020202020204" pitchFamily="34" charset="0"/>
                <a:ea typeface="Calibri" panose="020F0502020204030204" pitchFamily="34" charset="0"/>
                <a:cs typeface="Arial" panose="020B0604020202020204" pitchFamily="34" charset="0"/>
              </a:rPr>
              <a:t>Cierre de casos</a:t>
            </a:r>
          </a:p>
        </p:txBody>
      </p:sp>
      <p:grpSp>
        <p:nvGrpSpPr>
          <p:cNvPr id="5" name="Group 4">
            <a:extLst>
              <a:ext uri="{FF2B5EF4-FFF2-40B4-BE49-F238E27FC236}">
                <a16:creationId xmlns:a16="http://schemas.microsoft.com/office/drawing/2014/main" id="{E5AF1416-66D4-5C03-DB7E-F8590C8D5EDC}"/>
              </a:ext>
            </a:extLst>
          </p:cNvPr>
          <p:cNvGrpSpPr/>
          <p:nvPr/>
        </p:nvGrpSpPr>
        <p:grpSpPr>
          <a:xfrm>
            <a:off x="705900" y="1548611"/>
            <a:ext cx="453616" cy="608826"/>
            <a:chOff x="5673592" y="7611394"/>
            <a:chExt cx="814830" cy="1093633"/>
          </a:xfrm>
          <a:solidFill>
            <a:schemeClr val="bg1"/>
          </a:solidFill>
        </p:grpSpPr>
        <p:sp>
          <p:nvSpPr>
            <p:cNvPr id="6" name="Round Same Side Corner Rectangle 35">
              <a:extLst>
                <a:ext uri="{FF2B5EF4-FFF2-40B4-BE49-F238E27FC236}">
                  <a16:creationId xmlns:a16="http://schemas.microsoft.com/office/drawing/2014/main" id="{4B2B448F-143A-2134-0471-86028ADBA914}"/>
                </a:ext>
              </a:extLst>
            </p:cNvPr>
            <p:cNvSpPr/>
            <p:nvPr/>
          </p:nvSpPr>
          <p:spPr>
            <a:xfrm>
              <a:off x="5675993" y="8360881"/>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Oval 6">
              <a:extLst>
                <a:ext uri="{FF2B5EF4-FFF2-40B4-BE49-F238E27FC236}">
                  <a16:creationId xmlns:a16="http://schemas.microsoft.com/office/drawing/2014/main" id="{99B550E8-D4C2-AE65-B0D6-78A9B458B0D0}"/>
                </a:ext>
              </a:extLst>
            </p:cNvPr>
            <p:cNvSpPr/>
            <p:nvPr/>
          </p:nvSpPr>
          <p:spPr>
            <a:xfrm>
              <a:off x="5673592" y="7977240"/>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ound Same Side Corner Rectangle 37">
              <a:extLst>
                <a:ext uri="{FF2B5EF4-FFF2-40B4-BE49-F238E27FC236}">
                  <a16:creationId xmlns:a16="http://schemas.microsoft.com/office/drawing/2014/main" id="{8728BC16-BA87-0D9B-02EA-0A00105334FF}"/>
                </a:ext>
              </a:extLst>
            </p:cNvPr>
            <p:cNvSpPr/>
            <p:nvPr/>
          </p:nvSpPr>
          <p:spPr>
            <a:xfrm>
              <a:off x="6163413" y="7995034"/>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Oval 8">
              <a:extLst>
                <a:ext uri="{FF2B5EF4-FFF2-40B4-BE49-F238E27FC236}">
                  <a16:creationId xmlns:a16="http://schemas.microsoft.com/office/drawing/2014/main" id="{4C89B02A-7DDE-F3D3-3150-615DE07B47C2}"/>
                </a:ext>
              </a:extLst>
            </p:cNvPr>
            <p:cNvSpPr/>
            <p:nvPr/>
          </p:nvSpPr>
          <p:spPr>
            <a:xfrm>
              <a:off x="6161012" y="7611394"/>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Round Same Side Corner Rectangle 43">
              <a:extLst>
                <a:ext uri="{FF2B5EF4-FFF2-40B4-BE49-F238E27FC236}">
                  <a16:creationId xmlns:a16="http://schemas.microsoft.com/office/drawing/2014/main" id="{43D5C1AE-4986-EDC5-9801-FBB0754E7E1A}"/>
                </a:ext>
              </a:extLst>
            </p:cNvPr>
            <p:cNvSpPr/>
            <p:nvPr/>
          </p:nvSpPr>
          <p:spPr>
            <a:xfrm rot="12859561">
              <a:off x="6099610" y="8091090"/>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Round Same Side Corner Rectangle 44">
              <a:extLst>
                <a:ext uri="{FF2B5EF4-FFF2-40B4-BE49-F238E27FC236}">
                  <a16:creationId xmlns:a16="http://schemas.microsoft.com/office/drawing/2014/main" id="{0DD4F887-CD25-1B28-50E3-98CDAE150429}"/>
                </a:ext>
              </a:extLst>
            </p:cNvPr>
            <p:cNvSpPr/>
            <p:nvPr/>
          </p:nvSpPr>
          <p:spPr>
            <a:xfrm rot="14101202">
              <a:off x="5992187" y="8234266"/>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43" name="Group 42">
            <a:extLst>
              <a:ext uri="{FF2B5EF4-FFF2-40B4-BE49-F238E27FC236}">
                <a16:creationId xmlns:a16="http://schemas.microsoft.com/office/drawing/2014/main" id="{62A1116B-A616-D7D5-C4C9-248A5826DB97}"/>
              </a:ext>
            </a:extLst>
          </p:cNvPr>
          <p:cNvGrpSpPr/>
          <p:nvPr/>
        </p:nvGrpSpPr>
        <p:grpSpPr>
          <a:xfrm>
            <a:off x="712634" y="3209929"/>
            <a:ext cx="529226" cy="460880"/>
            <a:chOff x="7499908" y="5144367"/>
            <a:chExt cx="702781" cy="580839"/>
          </a:xfrm>
        </p:grpSpPr>
        <p:grpSp>
          <p:nvGrpSpPr>
            <p:cNvPr id="18" name="Group 17">
              <a:extLst>
                <a:ext uri="{FF2B5EF4-FFF2-40B4-BE49-F238E27FC236}">
                  <a16:creationId xmlns:a16="http://schemas.microsoft.com/office/drawing/2014/main" id="{E9BDFC4D-FCAC-57AC-798D-44E8E672B0BC}"/>
                </a:ext>
              </a:extLst>
            </p:cNvPr>
            <p:cNvGrpSpPr/>
            <p:nvPr/>
          </p:nvGrpSpPr>
          <p:grpSpPr>
            <a:xfrm>
              <a:off x="7499908" y="5144367"/>
              <a:ext cx="702781" cy="580839"/>
              <a:chOff x="5957706" y="3325646"/>
              <a:chExt cx="2611796" cy="1892062"/>
            </a:xfrm>
            <a:solidFill>
              <a:schemeClr val="bg1"/>
            </a:solidFill>
          </p:grpSpPr>
          <p:sp>
            <p:nvSpPr>
              <p:cNvPr id="22" name="Rectangle: Rounded Corners 21">
                <a:extLst>
                  <a:ext uri="{FF2B5EF4-FFF2-40B4-BE49-F238E27FC236}">
                    <a16:creationId xmlns:a16="http://schemas.microsoft.com/office/drawing/2014/main" id="{B9DEB6C1-325B-C666-304A-48C6317BDA02}"/>
                  </a:ext>
                </a:extLst>
              </p:cNvPr>
              <p:cNvSpPr/>
              <p:nvPr/>
            </p:nvSpPr>
            <p:spPr>
              <a:xfrm>
                <a:off x="5957706" y="3547504"/>
                <a:ext cx="2611796" cy="16702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00">
                  <a:solidFill>
                    <a:schemeClr val="bg1"/>
                  </a:solidFill>
                  <a:latin typeface="Helvetica Neue"/>
                </a:endParaRPr>
              </a:p>
            </p:txBody>
          </p:sp>
          <p:sp>
            <p:nvSpPr>
              <p:cNvPr id="29" name="Rectangle: Top Corners Rounded 28">
                <a:extLst>
                  <a:ext uri="{FF2B5EF4-FFF2-40B4-BE49-F238E27FC236}">
                    <a16:creationId xmlns:a16="http://schemas.microsoft.com/office/drawing/2014/main" id="{26235C10-2227-3C45-4A3E-66B13297E934}"/>
                  </a:ext>
                </a:extLst>
              </p:cNvPr>
              <p:cNvSpPr/>
              <p:nvPr/>
            </p:nvSpPr>
            <p:spPr>
              <a:xfrm>
                <a:off x="5957706" y="3325646"/>
                <a:ext cx="538650" cy="515820"/>
              </a:xfrm>
              <a:prstGeom prst="round2Same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a:solidFill>
                    <a:schemeClr val="bg1"/>
                  </a:solidFill>
                  <a:latin typeface="Arial" panose="020B0604020202020204" pitchFamily="34" charset="0"/>
                  <a:cs typeface="Arial" panose="020B0604020202020204" pitchFamily="34" charset="0"/>
                </a:endParaRPr>
              </a:p>
            </p:txBody>
          </p:sp>
        </p:grpSp>
        <p:sp>
          <p:nvSpPr>
            <p:cNvPr id="41" name="Round Same Side Corner Rectangle 35">
              <a:extLst>
                <a:ext uri="{FF2B5EF4-FFF2-40B4-BE49-F238E27FC236}">
                  <a16:creationId xmlns:a16="http://schemas.microsoft.com/office/drawing/2014/main" id="{DF7E209D-07AF-327A-1DBB-C6566B232E57}"/>
                </a:ext>
              </a:extLst>
            </p:cNvPr>
            <p:cNvSpPr/>
            <p:nvPr/>
          </p:nvSpPr>
          <p:spPr>
            <a:xfrm>
              <a:off x="7761324" y="5516290"/>
              <a:ext cx="180932" cy="134310"/>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2" name="Oval 41">
              <a:extLst>
                <a:ext uri="{FF2B5EF4-FFF2-40B4-BE49-F238E27FC236}">
                  <a16:creationId xmlns:a16="http://schemas.microsoft.com/office/drawing/2014/main" id="{636472DE-455C-BC6B-B9C0-637F02AF763E}"/>
                </a:ext>
              </a:extLst>
            </p:cNvPr>
            <p:cNvSpPr/>
            <p:nvPr/>
          </p:nvSpPr>
          <p:spPr>
            <a:xfrm>
              <a:off x="7759987" y="5302717"/>
              <a:ext cx="182269" cy="17776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46" name="Google Shape;321;p4">
            <a:extLst>
              <a:ext uri="{FF2B5EF4-FFF2-40B4-BE49-F238E27FC236}">
                <a16:creationId xmlns:a16="http://schemas.microsoft.com/office/drawing/2014/main" id="{251A2DD2-AB2E-D6AD-D89D-EA5F23DAB494}"/>
              </a:ext>
            </a:extLst>
          </p:cNvPr>
          <p:cNvSpPr/>
          <p:nvPr/>
        </p:nvSpPr>
        <p:spPr>
          <a:xfrm>
            <a:off x="3361404" y="1658234"/>
            <a:ext cx="385053" cy="296921"/>
          </a:xfrm>
          <a:prstGeom prst="wedgeRoundRectCallou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49" name="Google Shape;322;p4">
            <a:extLst>
              <a:ext uri="{FF2B5EF4-FFF2-40B4-BE49-F238E27FC236}">
                <a16:creationId xmlns:a16="http://schemas.microsoft.com/office/drawing/2014/main" id="{E9F5336D-67A9-B132-245E-F346618513ED}"/>
              </a:ext>
            </a:extLst>
          </p:cNvPr>
          <p:cNvSpPr/>
          <p:nvPr/>
        </p:nvSpPr>
        <p:spPr>
          <a:xfrm>
            <a:off x="3622363" y="1842298"/>
            <a:ext cx="385053" cy="296921"/>
          </a:xfrm>
          <a:prstGeom prst="wedgeRoundRectCallout">
            <a:avLst>
              <a:gd name="adj1" fmla="val 59833"/>
              <a:gd name="adj2" fmla="val 21866"/>
              <a:gd name="adj3" fmla="val 16667"/>
            </a:avLst>
          </a:prstGeom>
          <a:solidFill>
            <a:schemeClr val="bg1"/>
          </a:solidFill>
          <a:ln w="57150" cap="flat" cmpd="sng">
            <a:solidFill>
              <a:schemeClr val="accent3">
                <a:lumMod val="60000"/>
                <a:lumOff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grpSp>
        <p:nvGrpSpPr>
          <p:cNvPr id="52" name="Group 51">
            <a:extLst>
              <a:ext uri="{FF2B5EF4-FFF2-40B4-BE49-F238E27FC236}">
                <a16:creationId xmlns:a16="http://schemas.microsoft.com/office/drawing/2014/main" id="{54EAA6D3-B0CF-65C4-D0AF-5E80948A6FFA}"/>
              </a:ext>
            </a:extLst>
          </p:cNvPr>
          <p:cNvGrpSpPr/>
          <p:nvPr/>
        </p:nvGrpSpPr>
        <p:grpSpPr>
          <a:xfrm>
            <a:off x="3361404" y="3236643"/>
            <a:ext cx="639994" cy="562238"/>
            <a:chOff x="3370418" y="3012992"/>
            <a:chExt cx="385258" cy="321207"/>
          </a:xfrm>
        </p:grpSpPr>
        <p:sp>
          <p:nvSpPr>
            <p:cNvPr id="50" name="Heart 49">
              <a:extLst>
                <a:ext uri="{FF2B5EF4-FFF2-40B4-BE49-F238E27FC236}">
                  <a16:creationId xmlns:a16="http://schemas.microsoft.com/office/drawing/2014/main" id="{CE66920D-4985-CB44-E143-40740B646F25}"/>
                </a:ext>
              </a:extLst>
            </p:cNvPr>
            <p:cNvSpPr/>
            <p:nvPr/>
          </p:nvSpPr>
          <p:spPr>
            <a:xfrm>
              <a:off x="3370418" y="3012992"/>
              <a:ext cx="385258" cy="321207"/>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1" name="L-Shape 50">
              <a:extLst>
                <a:ext uri="{FF2B5EF4-FFF2-40B4-BE49-F238E27FC236}">
                  <a16:creationId xmlns:a16="http://schemas.microsoft.com/office/drawing/2014/main" id="{212824E9-94D1-7F9A-4C1B-DDBEF3B7F19B}"/>
                </a:ext>
              </a:extLst>
            </p:cNvPr>
            <p:cNvSpPr/>
            <p:nvPr/>
          </p:nvSpPr>
          <p:spPr>
            <a:xfrm rot="18361091">
              <a:off x="3505897" y="3140174"/>
              <a:ext cx="143017" cy="72785"/>
            </a:xfrm>
            <a:prstGeom prst="corner">
              <a:avLst>
                <a:gd name="adj1" fmla="val 42208"/>
                <a:gd name="adj2" fmla="val 4335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61" name="Group 60">
            <a:extLst>
              <a:ext uri="{FF2B5EF4-FFF2-40B4-BE49-F238E27FC236}">
                <a16:creationId xmlns:a16="http://schemas.microsoft.com/office/drawing/2014/main" id="{F491F275-4C86-3772-4A4E-9A6B30BBBE81}"/>
              </a:ext>
            </a:extLst>
          </p:cNvPr>
          <p:cNvGrpSpPr/>
          <p:nvPr/>
        </p:nvGrpSpPr>
        <p:grpSpPr>
          <a:xfrm>
            <a:off x="3440959" y="4880742"/>
            <a:ext cx="452982" cy="576308"/>
            <a:chOff x="6583595" y="3385093"/>
            <a:chExt cx="936987" cy="1192085"/>
          </a:xfrm>
        </p:grpSpPr>
        <p:grpSp>
          <p:nvGrpSpPr>
            <p:cNvPr id="62" name="Group 61">
              <a:extLst>
                <a:ext uri="{FF2B5EF4-FFF2-40B4-BE49-F238E27FC236}">
                  <a16:creationId xmlns:a16="http://schemas.microsoft.com/office/drawing/2014/main" id="{C84B0580-99DE-5134-0975-51619C4D4155}"/>
                </a:ext>
              </a:extLst>
            </p:cNvPr>
            <p:cNvGrpSpPr/>
            <p:nvPr/>
          </p:nvGrpSpPr>
          <p:grpSpPr>
            <a:xfrm>
              <a:off x="6583595" y="3385093"/>
              <a:ext cx="936987" cy="1121072"/>
              <a:chOff x="2780231" y="3039417"/>
              <a:chExt cx="1162307" cy="1390660"/>
            </a:xfrm>
          </p:grpSpPr>
          <p:sp>
            <p:nvSpPr>
              <p:cNvPr id="64" name="Rectangle 63">
                <a:extLst>
                  <a:ext uri="{FF2B5EF4-FFF2-40B4-BE49-F238E27FC236}">
                    <a16:creationId xmlns:a16="http://schemas.microsoft.com/office/drawing/2014/main" id="{10219EB2-0BD7-5A0D-6A43-23ECDDC3B4C0}"/>
                  </a:ext>
                </a:extLst>
              </p:cNvPr>
              <p:cNvSpPr/>
              <p:nvPr/>
            </p:nvSpPr>
            <p:spPr>
              <a:xfrm>
                <a:off x="2780231" y="3268017"/>
                <a:ext cx="1162307" cy="862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5" name="Flowchart: Stored Data 64">
                <a:extLst>
                  <a:ext uri="{FF2B5EF4-FFF2-40B4-BE49-F238E27FC236}">
                    <a16:creationId xmlns:a16="http://schemas.microsoft.com/office/drawing/2014/main" id="{B28DDF5D-63E9-339C-CC2A-991A41D87334}"/>
                  </a:ext>
                </a:extLst>
              </p:cNvPr>
              <p:cNvSpPr/>
              <p:nvPr/>
            </p:nvSpPr>
            <p:spPr>
              <a:xfrm rot="13989466">
                <a:off x="3349123" y="3854894"/>
                <a:ext cx="426233" cy="724133"/>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6" name="Flowchart: Stored Data 65">
                <a:extLst>
                  <a:ext uri="{FF2B5EF4-FFF2-40B4-BE49-F238E27FC236}">
                    <a16:creationId xmlns:a16="http://schemas.microsoft.com/office/drawing/2014/main" id="{BBCCA38E-1FDD-C8BE-8EBF-4EC44B1801E5}"/>
                  </a:ext>
                </a:extLst>
              </p:cNvPr>
              <p:cNvSpPr/>
              <p:nvPr/>
            </p:nvSpPr>
            <p:spPr>
              <a:xfrm rot="18421343">
                <a:off x="2946281" y="3849609"/>
                <a:ext cx="426233" cy="724134"/>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7" name="Rectangle 66">
                <a:extLst>
                  <a:ext uri="{FF2B5EF4-FFF2-40B4-BE49-F238E27FC236}">
                    <a16:creationId xmlns:a16="http://schemas.microsoft.com/office/drawing/2014/main" id="{F9AB17AD-9B0B-97E1-B2A7-7D2B3538C460}"/>
                  </a:ext>
                </a:extLst>
              </p:cNvPr>
              <p:cNvSpPr/>
              <p:nvPr/>
            </p:nvSpPr>
            <p:spPr>
              <a:xfrm>
                <a:off x="2966276" y="3704343"/>
                <a:ext cx="790215" cy="507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8" name="Isosceles Triangle 67">
                <a:extLst>
                  <a:ext uri="{FF2B5EF4-FFF2-40B4-BE49-F238E27FC236}">
                    <a16:creationId xmlns:a16="http://schemas.microsoft.com/office/drawing/2014/main" id="{270E8F38-88F8-8E15-AA0A-DA5A5A00CD35}"/>
                  </a:ext>
                </a:extLst>
              </p:cNvPr>
              <p:cNvSpPr/>
              <p:nvPr/>
            </p:nvSpPr>
            <p:spPr>
              <a:xfrm>
                <a:off x="2780231" y="3039417"/>
                <a:ext cx="1162307" cy="2286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63" name="Plus Sign 62">
              <a:extLst>
                <a:ext uri="{FF2B5EF4-FFF2-40B4-BE49-F238E27FC236}">
                  <a16:creationId xmlns:a16="http://schemas.microsoft.com/office/drawing/2014/main" id="{9040FD25-D415-C40D-9ACC-067D09A6F630}"/>
                </a:ext>
              </a:extLst>
            </p:cNvPr>
            <p:cNvSpPr/>
            <p:nvPr/>
          </p:nvSpPr>
          <p:spPr>
            <a:xfrm>
              <a:off x="6602642" y="3392652"/>
              <a:ext cx="886622" cy="1184526"/>
            </a:xfrm>
            <a:prstGeom prst="mathPlus">
              <a:avLst>
                <a:gd name="adj1" fmla="val 17014"/>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69" name="Freeform: Shape 68">
            <a:extLst>
              <a:ext uri="{FF2B5EF4-FFF2-40B4-BE49-F238E27FC236}">
                <a16:creationId xmlns:a16="http://schemas.microsoft.com/office/drawing/2014/main" id="{D71AEFB8-91BD-6934-DB9A-C133E1B6510D}"/>
              </a:ext>
            </a:extLst>
          </p:cNvPr>
          <p:cNvSpPr/>
          <p:nvPr/>
        </p:nvSpPr>
        <p:spPr>
          <a:xfrm>
            <a:off x="6317641" y="1627191"/>
            <a:ext cx="292269" cy="606090"/>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70" name="Group 69">
            <a:extLst>
              <a:ext uri="{FF2B5EF4-FFF2-40B4-BE49-F238E27FC236}">
                <a16:creationId xmlns:a16="http://schemas.microsoft.com/office/drawing/2014/main" id="{E282235B-E421-CA5A-BA89-A675CBE28197}"/>
              </a:ext>
            </a:extLst>
          </p:cNvPr>
          <p:cNvGrpSpPr/>
          <p:nvPr/>
        </p:nvGrpSpPr>
        <p:grpSpPr>
          <a:xfrm rot="21023167">
            <a:off x="6241806" y="3149429"/>
            <a:ext cx="418629" cy="534836"/>
            <a:chOff x="2624677" y="2611508"/>
            <a:chExt cx="1684492" cy="2042442"/>
          </a:xfrm>
        </p:grpSpPr>
        <p:sp>
          <p:nvSpPr>
            <p:cNvPr id="77" name="Rectangle: Single Corner Snipped 76">
              <a:extLst>
                <a:ext uri="{FF2B5EF4-FFF2-40B4-BE49-F238E27FC236}">
                  <a16:creationId xmlns:a16="http://schemas.microsoft.com/office/drawing/2014/main" id="{E5B725B9-F754-78AB-725D-A905F9530067}"/>
                </a:ext>
              </a:extLst>
            </p:cNvPr>
            <p:cNvSpPr/>
            <p:nvPr/>
          </p:nvSpPr>
          <p:spPr>
            <a:xfrm rot="582585">
              <a:off x="2624677" y="2611508"/>
              <a:ext cx="1684492" cy="2042442"/>
            </a:xfrm>
            <a:prstGeom prst="snip1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72" name="Group 71">
              <a:extLst>
                <a:ext uri="{FF2B5EF4-FFF2-40B4-BE49-F238E27FC236}">
                  <a16:creationId xmlns:a16="http://schemas.microsoft.com/office/drawing/2014/main" id="{87E928AD-D2B7-6FE9-468F-79EE5C18F126}"/>
                </a:ext>
              </a:extLst>
            </p:cNvPr>
            <p:cNvGrpSpPr/>
            <p:nvPr/>
          </p:nvGrpSpPr>
          <p:grpSpPr>
            <a:xfrm rot="619501">
              <a:off x="3224740" y="3087487"/>
              <a:ext cx="506112" cy="1135919"/>
              <a:chOff x="5960193" y="3632823"/>
              <a:chExt cx="324376" cy="728030"/>
            </a:xfrm>
            <a:solidFill>
              <a:schemeClr val="bg1"/>
            </a:solidFill>
          </p:grpSpPr>
          <p:sp>
            <p:nvSpPr>
              <p:cNvPr id="73" name="Round Same Side Corner Rectangle 46">
                <a:extLst>
                  <a:ext uri="{FF2B5EF4-FFF2-40B4-BE49-F238E27FC236}">
                    <a16:creationId xmlns:a16="http://schemas.microsoft.com/office/drawing/2014/main" id="{C6498B04-3D15-960B-5E61-E1C9F1A6F364}"/>
                  </a:ext>
                </a:extLst>
              </p:cNvPr>
              <p:cNvSpPr/>
              <p:nvPr/>
            </p:nvSpPr>
            <p:spPr>
              <a:xfrm>
                <a:off x="5962575" y="4012912"/>
                <a:ext cx="320731" cy="347941"/>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4" name="Oval 73">
                <a:extLst>
                  <a:ext uri="{FF2B5EF4-FFF2-40B4-BE49-F238E27FC236}">
                    <a16:creationId xmlns:a16="http://schemas.microsoft.com/office/drawing/2014/main" id="{F0E1B62A-82E6-5D3E-895E-6D0332D86526}"/>
                  </a:ext>
                </a:extLst>
              </p:cNvPr>
              <p:cNvSpPr/>
              <p:nvPr/>
            </p:nvSpPr>
            <p:spPr>
              <a:xfrm rot="21557332">
                <a:off x="5960193" y="3632823"/>
                <a:ext cx="324376" cy="32437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a:solidFill>
                    <a:schemeClr val="bg1"/>
                  </a:solidFill>
                  <a:latin typeface="Arial" panose="020B0604020202020204" pitchFamily="34" charset="0"/>
                  <a:cs typeface="Arial" panose="020B0604020202020204" pitchFamily="34" charset="0"/>
                </a:endParaRPr>
              </a:p>
            </p:txBody>
          </p:sp>
        </p:grpSp>
      </p:grpSp>
      <p:grpSp>
        <p:nvGrpSpPr>
          <p:cNvPr id="78" name="Group 77">
            <a:extLst>
              <a:ext uri="{FF2B5EF4-FFF2-40B4-BE49-F238E27FC236}">
                <a16:creationId xmlns:a16="http://schemas.microsoft.com/office/drawing/2014/main" id="{CEA6778F-BEB4-7291-47CD-5DE73C566DEC}"/>
              </a:ext>
            </a:extLst>
          </p:cNvPr>
          <p:cNvGrpSpPr/>
          <p:nvPr/>
        </p:nvGrpSpPr>
        <p:grpSpPr>
          <a:xfrm>
            <a:off x="6184214" y="4925287"/>
            <a:ext cx="484979" cy="516618"/>
            <a:chOff x="7892902" y="1235921"/>
            <a:chExt cx="1061882" cy="1131157"/>
          </a:xfrm>
          <a:solidFill>
            <a:schemeClr val="bg1"/>
          </a:solidFill>
        </p:grpSpPr>
        <p:sp>
          <p:nvSpPr>
            <p:cNvPr id="79" name="Arrow: Down 78">
              <a:extLst>
                <a:ext uri="{FF2B5EF4-FFF2-40B4-BE49-F238E27FC236}">
                  <a16:creationId xmlns:a16="http://schemas.microsoft.com/office/drawing/2014/main" id="{EF6DB6C8-7845-B9DA-0C71-1E1A583BE2A6}"/>
                </a:ext>
              </a:extLst>
            </p:cNvPr>
            <p:cNvSpPr/>
            <p:nvPr/>
          </p:nvSpPr>
          <p:spPr>
            <a:xfrm rot="5400000">
              <a:off x="8306379" y="1225937"/>
              <a:ext cx="303317" cy="323285"/>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0" name="Arrow: Bent 79">
              <a:extLst>
                <a:ext uri="{FF2B5EF4-FFF2-40B4-BE49-F238E27FC236}">
                  <a16:creationId xmlns:a16="http://schemas.microsoft.com/office/drawing/2014/main" id="{2A0025AC-0C46-7BF0-32D0-B63161DF1B2E}"/>
                </a:ext>
              </a:extLst>
            </p:cNvPr>
            <p:cNvSpPr/>
            <p:nvPr/>
          </p:nvSpPr>
          <p:spPr>
            <a:xfrm flipV="1">
              <a:off x="7964825" y="1317951"/>
              <a:ext cx="663141" cy="675035"/>
            </a:xfrm>
            <a:prstGeom prst="ben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81" name="Arrow: Bent 80">
              <a:extLst>
                <a:ext uri="{FF2B5EF4-FFF2-40B4-BE49-F238E27FC236}">
                  <a16:creationId xmlns:a16="http://schemas.microsoft.com/office/drawing/2014/main" id="{1F9E5314-08B4-B742-9931-42D9BACC121A}"/>
                </a:ext>
              </a:extLst>
            </p:cNvPr>
            <p:cNvSpPr/>
            <p:nvPr/>
          </p:nvSpPr>
          <p:spPr>
            <a:xfrm flipH="1" flipV="1">
              <a:off x="8394122" y="1670575"/>
              <a:ext cx="541443" cy="675035"/>
            </a:xfrm>
            <a:prstGeom prst="bentArrow">
              <a:avLst>
                <a:gd name="adj1" fmla="val 31450"/>
                <a:gd name="adj2" fmla="val 28225"/>
                <a:gd name="adj3" fmla="val 2500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82" name="Plus Sign 81">
              <a:extLst>
                <a:ext uri="{FF2B5EF4-FFF2-40B4-BE49-F238E27FC236}">
                  <a16:creationId xmlns:a16="http://schemas.microsoft.com/office/drawing/2014/main" id="{3A02A640-731D-0E51-740F-950CF6346047}"/>
                </a:ext>
              </a:extLst>
            </p:cNvPr>
            <p:cNvSpPr/>
            <p:nvPr/>
          </p:nvSpPr>
          <p:spPr>
            <a:xfrm rot="2700000">
              <a:off x="7897288" y="1984220"/>
              <a:ext cx="378472" cy="387244"/>
            </a:xfrm>
            <a:prstGeom prst="mathPlus">
              <a:avLst>
                <a:gd name="adj1" fmla="val 204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3" name="Circle: Hollow 82">
              <a:extLst>
                <a:ext uri="{FF2B5EF4-FFF2-40B4-BE49-F238E27FC236}">
                  <a16:creationId xmlns:a16="http://schemas.microsoft.com/office/drawing/2014/main" id="{66F93463-4710-FB04-B285-75E6680A0134}"/>
                </a:ext>
              </a:extLst>
            </p:cNvPr>
            <p:cNvSpPr/>
            <p:nvPr/>
          </p:nvSpPr>
          <p:spPr>
            <a:xfrm>
              <a:off x="8741260" y="1268041"/>
              <a:ext cx="213524" cy="213524"/>
            </a:xfrm>
            <a:prstGeom prst="donut">
              <a:avLst>
                <a:gd name="adj" fmla="val 321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grpSp>
        <p:nvGrpSpPr>
          <p:cNvPr id="84" name="Group 83">
            <a:extLst>
              <a:ext uri="{FF2B5EF4-FFF2-40B4-BE49-F238E27FC236}">
                <a16:creationId xmlns:a16="http://schemas.microsoft.com/office/drawing/2014/main" id="{85E6C492-D54B-25BF-7763-27C343B4EB43}"/>
              </a:ext>
            </a:extLst>
          </p:cNvPr>
          <p:cNvGrpSpPr/>
          <p:nvPr/>
        </p:nvGrpSpPr>
        <p:grpSpPr>
          <a:xfrm>
            <a:off x="9073000" y="1599057"/>
            <a:ext cx="607520" cy="534408"/>
            <a:chOff x="6770748" y="1158240"/>
            <a:chExt cx="1274726" cy="1121318"/>
          </a:xfrm>
          <a:solidFill>
            <a:schemeClr val="bg1"/>
          </a:solidFill>
        </p:grpSpPr>
        <p:grpSp>
          <p:nvGrpSpPr>
            <p:cNvPr id="85" name="Group 84">
              <a:extLst>
                <a:ext uri="{FF2B5EF4-FFF2-40B4-BE49-F238E27FC236}">
                  <a16:creationId xmlns:a16="http://schemas.microsoft.com/office/drawing/2014/main" id="{02240EE6-D4DD-EEC6-F661-32258D070D86}"/>
                </a:ext>
              </a:extLst>
            </p:cNvPr>
            <p:cNvGrpSpPr/>
            <p:nvPr/>
          </p:nvGrpSpPr>
          <p:grpSpPr>
            <a:xfrm rot="5400000">
              <a:off x="7128520" y="1362604"/>
              <a:ext cx="559182" cy="1274726"/>
              <a:chOff x="8619006" y="1366612"/>
              <a:chExt cx="416505" cy="949476"/>
            </a:xfrm>
            <a:grpFill/>
          </p:grpSpPr>
          <p:sp>
            <p:nvSpPr>
              <p:cNvPr id="87" name="Rectangle: Rounded Corners 86">
                <a:extLst>
                  <a:ext uri="{FF2B5EF4-FFF2-40B4-BE49-F238E27FC236}">
                    <a16:creationId xmlns:a16="http://schemas.microsoft.com/office/drawing/2014/main" id="{2271C07C-5367-D5DE-8815-094EF34BDD6A}"/>
                  </a:ext>
                </a:extLst>
              </p:cNvPr>
              <p:cNvSpPr/>
              <p:nvPr/>
            </p:nvSpPr>
            <p:spPr>
              <a:xfrm rot="1076057" flipH="1">
                <a:off x="8840670" y="1614649"/>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8" name="Rectangle: Rounded Corners 87">
                <a:extLst>
                  <a:ext uri="{FF2B5EF4-FFF2-40B4-BE49-F238E27FC236}">
                    <a16:creationId xmlns:a16="http://schemas.microsoft.com/office/drawing/2014/main" id="{B2775634-2561-3C89-0A1D-B06BE7F89C9E}"/>
                  </a:ext>
                </a:extLst>
              </p:cNvPr>
              <p:cNvSpPr/>
              <p:nvPr/>
            </p:nvSpPr>
            <p:spPr>
              <a:xfrm rot="20911244" flipH="1">
                <a:off x="8877905" y="1366612"/>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9" name="Rectangle: Rounded Corners 88">
                <a:extLst>
                  <a:ext uri="{FF2B5EF4-FFF2-40B4-BE49-F238E27FC236}">
                    <a16:creationId xmlns:a16="http://schemas.microsoft.com/office/drawing/2014/main" id="{5144E214-6D0E-07D6-F22E-8FD87C2C5CB2}"/>
                  </a:ext>
                </a:extLst>
              </p:cNvPr>
              <p:cNvSpPr/>
              <p:nvPr/>
            </p:nvSpPr>
            <p:spPr>
              <a:xfrm rot="613090" flipH="1">
                <a:off x="8673953" y="1668726"/>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0" name="Flowchart: Manual Input 89">
                <a:extLst>
                  <a:ext uri="{FF2B5EF4-FFF2-40B4-BE49-F238E27FC236}">
                    <a16:creationId xmlns:a16="http://schemas.microsoft.com/office/drawing/2014/main" id="{FAC52391-AF04-22DA-4F36-832F5314D18E}"/>
                  </a:ext>
                </a:extLst>
              </p:cNvPr>
              <p:cNvSpPr/>
              <p:nvPr/>
            </p:nvSpPr>
            <p:spPr>
              <a:xfrm rot="17276057">
                <a:off x="8678142" y="1906154"/>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1" name="Rectangle 90">
                <a:extLst>
                  <a:ext uri="{FF2B5EF4-FFF2-40B4-BE49-F238E27FC236}">
                    <a16:creationId xmlns:a16="http://schemas.microsoft.com/office/drawing/2014/main" id="{FA86C8EB-F291-8B37-01E1-6E7339976DEA}"/>
                  </a:ext>
                </a:extLst>
              </p:cNvPr>
              <p:cNvSpPr/>
              <p:nvPr/>
            </p:nvSpPr>
            <p:spPr>
              <a:xfrm>
                <a:off x="8657142" y="2030875"/>
                <a:ext cx="241922" cy="28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86" name="Circle: Hollow 85">
              <a:extLst>
                <a:ext uri="{FF2B5EF4-FFF2-40B4-BE49-F238E27FC236}">
                  <a16:creationId xmlns:a16="http://schemas.microsoft.com/office/drawing/2014/main" id="{7CC5E607-C1D8-61C2-1DE3-50C75BDF4D4A}"/>
                </a:ext>
              </a:extLst>
            </p:cNvPr>
            <p:cNvSpPr/>
            <p:nvPr/>
          </p:nvSpPr>
          <p:spPr>
            <a:xfrm>
              <a:off x="7271980" y="1158240"/>
              <a:ext cx="566129" cy="566129"/>
            </a:xfrm>
            <a:prstGeom prst="donut">
              <a:avLst>
                <a:gd name="adj" fmla="val 317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cxnSp>
        <p:nvCxnSpPr>
          <p:cNvPr id="94" name="Straight Arrow Connector 93">
            <a:extLst>
              <a:ext uri="{FF2B5EF4-FFF2-40B4-BE49-F238E27FC236}">
                <a16:creationId xmlns:a16="http://schemas.microsoft.com/office/drawing/2014/main" id="{255FE4F0-79E9-1710-FD06-AC18FFBCBA05}"/>
              </a:ext>
            </a:extLst>
          </p:cNvPr>
          <p:cNvCxnSpPr>
            <a:cxnSpLocks/>
          </p:cNvCxnSpPr>
          <p:nvPr/>
        </p:nvCxnSpPr>
        <p:spPr>
          <a:xfrm flipV="1">
            <a:off x="9356440" y="3124216"/>
            <a:ext cx="0" cy="63230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5" name="Freeform: Shape 94">
            <a:extLst>
              <a:ext uri="{FF2B5EF4-FFF2-40B4-BE49-F238E27FC236}">
                <a16:creationId xmlns:a16="http://schemas.microsoft.com/office/drawing/2014/main" id="{642B3857-F15C-A28C-E306-543DB8B3E2A1}"/>
              </a:ext>
            </a:extLst>
          </p:cNvPr>
          <p:cNvSpPr/>
          <p:nvPr/>
        </p:nvSpPr>
        <p:spPr>
          <a:xfrm>
            <a:off x="9062720" y="3318214"/>
            <a:ext cx="167777" cy="438912"/>
          </a:xfrm>
          <a:custGeom>
            <a:avLst/>
            <a:gdLst>
              <a:gd name="connsiteX0" fmla="*/ 176784 w 176784"/>
              <a:gd name="connsiteY0" fmla="*/ 438912 h 438912"/>
              <a:gd name="connsiteX1" fmla="*/ 176784 w 176784"/>
              <a:gd name="connsiteY1" fmla="*/ 182880 h 438912"/>
              <a:gd name="connsiteX2" fmla="*/ 0 w 176784"/>
              <a:gd name="connsiteY2" fmla="*/ 0 h 438912"/>
            </a:gdLst>
            <a:ahLst/>
            <a:cxnLst>
              <a:cxn ang="0">
                <a:pos x="connsiteX0" y="connsiteY0"/>
              </a:cxn>
              <a:cxn ang="0">
                <a:pos x="connsiteX1" y="connsiteY1"/>
              </a:cxn>
              <a:cxn ang="0">
                <a:pos x="connsiteX2" y="connsiteY2"/>
              </a:cxn>
            </a:cxnLst>
            <a:rect l="l" t="t" r="r" b="b"/>
            <a:pathLst>
              <a:path w="176784" h="438912">
                <a:moveTo>
                  <a:pt x="176784" y="438912"/>
                </a:moveTo>
                <a:lnTo>
                  <a:pt x="176784" y="182880"/>
                </a:lnTo>
                <a:lnTo>
                  <a:pt x="0" y="0"/>
                </a:lnTo>
              </a:path>
            </a:pathLst>
          </a:custGeom>
          <a:noFill/>
          <a:ln w="5715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7" name="Freeform: Shape 96">
            <a:extLst>
              <a:ext uri="{FF2B5EF4-FFF2-40B4-BE49-F238E27FC236}">
                <a16:creationId xmlns:a16="http://schemas.microsoft.com/office/drawing/2014/main" id="{BE75F61C-EB03-AA56-BA00-549971665F10}"/>
              </a:ext>
            </a:extLst>
          </p:cNvPr>
          <p:cNvSpPr/>
          <p:nvPr/>
        </p:nvSpPr>
        <p:spPr>
          <a:xfrm>
            <a:off x="9471152" y="3330406"/>
            <a:ext cx="225631" cy="420624"/>
          </a:xfrm>
          <a:custGeom>
            <a:avLst/>
            <a:gdLst>
              <a:gd name="connsiteX0" fmla="*/ 0 w 237744"/>
              <a:gd name="connsiteY0" fmla="*/ 420624 h 420624"/>
              <a:gd name="connsiteX1" fmla="*/ 0 w 237744"/>
              <a:gd name="connsiteY1" fmla="*/ 73152 h 420624"/>
              <a:gd name="connsiteX2" fmla="*/ 237744 w 237744"/>
              <a:gd name="connsiteY2" fmla="*/ 0 h 420624"/>
            </a:gdLst>
            <a:ahLst/>
            <a:cxnLst>
              <a:cxn ang="0">
                <a:pos x="connsiteX0" y="connsiteY0"/>
              </a:cxn>
              <a:cxn ang="0">
                <a:pos x="connsiteX1" y="connsiteY1"/>
              </a:cxn>
              <a:cxn ang="0">
                <a:pos x="connsiteX2" y="connsiteY2"/>
              </a:cxn>
            </a:cxnLst>
            <a:rect l="l" t="t" r="r" b="b"/>
            <a:pathLst>
              <a:path w="237744" h="420624">
                <a:moveTo>
                  <a:pt x="0" y="420624"/>
                </a:moveTo>
                <a:lnTo>
                  <a:pt x="0" y="73152"/>
                </a:lnTo>
                <a:lnTo>
                  <a:pt x="237744" y="0"/>
                </a:lnTo>
              </a:path>
            </a:pathLst>
          </a:custGeom>
          <a:noFill/>
          <a:ln w="5715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05" name="Graphic 104" descr="Lock with solid fill">
            <a:extLst>
              <a:ext uri="{FF2B5EF4-FFF2-40B4-BE49-F238E27FC236}">
                <a16:creationId xmlns:a16="http://schemas.microsoft.com/office/drawing/2014/main" id="{C4B0A642-D5A0-CEA4-C7EE-363D95A295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15416" y="4794133"/>
            <a:ext cx="722688" cy="722688"/>
          </a:xfrm>
          <a:prstGeom prst="rect">
            <a:avLst/>
          </a:prstGeom>
        </p:spPr>
      </p:pic>
    </p:spTree>
    <p:extLst>
      <p:ext uri="{BB962C8B-B14F-4D97-AF65-F5344CB8AC3E}">
        <p14:creationId xmlns:p14="http://schemas.microsoft.com/office/powerpoint/2010/main" val="24073147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FE998-F5FA-ECB5-414E-32985EC19981}"/>
              </a:ext>
            </a:extLst>
          </p:cNvPr>
          <p:cNvSpPr>
            <a:spLocks noGrp="1"/>
          </p:cNvSpPr>
          <p:nvPr>
            <p:ph type="title"/>
          </p:nvPr>
        </p:nvSpPr>
        <p:spPr/>
        <p:txBody>
          <a:bodyPr/>
          <a:lstStyle/>
          <a:p>
            <a:r>
              <a:rPr lang="es-ES_tradnl"/>
              <a:t>Desarrollo de capacidades</a:t>
            </a:r>
          </a:p>
        </p:txBody>
      </p:sp>
      <p:graphicFrame>
        <p:nvGraphicFramePr>
          <p:cNvPr id="3" name="Table 2">
            <a:extLst>
              <a:ext uri="{FF2B5EF4-FFF2-40B4-BE49-F238E27FC236}">
                <a16:creationId xmlns:a16="http://schemas.microsoft.com/office/drawing/2014/main" id="{1CECDB27-53FD-F3AE-2CE0-B5DAB64CC72C}"/>
              </a:ext>
            </a:extLst>
          </p:cNvPr>
          <p:cNvGraphicFramePr>
            <a:graphicFrameLocks noGrp="1"/>
          </p:cNvGraphicFramePr>
          <p:nvPr>
            <p:extLst>
              <p:ext uri="{D42A27DB-BD31-4B8C-83A1-F6EECF244321}">
                <p14:modId xmlns:p14="http://schemas.microsoft.com/office/powerpoint/2010/main" val="3725559868"/>
              </p:ext>
            </p:extLst>
          </p:nvPr>
        </p:nvGraphicFramePr>
        <p:xfrm>
          <a:off x="838202" y="1712049"/>
          <a:ext cx="10655297" cy="4168050"/>
        </p:xfrm>
        <a:graphic>
          <a:graphicData uri="http://schemas.openxmlformats.org/drawingml/2006/table">
            <a:tbl>
              <a:tblPr firstRow="1" bandRow="1">
                <a:tableStyleId>{21E4AEA4-8DFA-4A89-87EB-49C32662AFE0}</a:tableStyleId>
              </a:tblPr>
              <a:tblGrid>
                <a:gridCol w="2494837">
                  <a:extLst>
                    <a:ext uri="{9D8B030D-6E8A-4147-A177-3AD203B41FA5}">
                      <a16:colId xmlns:a16="http://schemas.microsoft.com/office/drawing/2014/main" val="2946347773"/>
                    </a:ext>
                  </a:extLst>
                </a:gridCol>
                <a:gridCol w="2040115">
                  <a:extLst>
                    <a:ext uri="{9D8B030D-6E8A-4147-A177-3AD203B41FA5}">
                      <a16:colId xmlns:a16="http://schemas.microsoft.com/office/drawing/2014/main" val="1750146980"/>
                    </a:ext>
                  </a:extLst>
                </a:gridCol>
                <a:gridCol w="2040115">
                  <a:extLst>
                    <a:ext uri="{9D8B030D-6E8A-4147-A177-3AD203B41FA5}">
                      <a16:colId xmlns:a16="http://schemas.microsoft.com/office/drawing/2014/main" val="1595467467"/>
                    </a:ext>
                  </a:extLst>
                </a:gridCol>
                <a:gridCol w="2040115">
                  <a:extLst>
                    <a:ext uri="{9D8B030D-6E8A-4147-A177-3AD203B41FA5}">
                      <a16:colId xmlns:a16="http://schemas.microsoft.com/office/drawing/2014/main" val="563833430"/>
                    </a:ext>
                  </a:extLst>
                </a:gridCol>
                <a:gridCol w="2040115">
                  <a:extLst>
                    <a:ext uri="{9D8B030D-6E8A-4147-A177-3AD203B41FA5}">
                      <a16:colId xmlns:a16="http://schemas.microsoft.com/office/drawing/2014/main" val="2626892464"/>
                    </a:ext>
                  </a:extLst>
                </a:gridCol>
              </a:tblGrid>
              <a:tr h="1004103">
                <a:tc>
                  <a:txBody>
                    <a:bodyPr/>
                    <a:lstStyle/>
                    <a:p>
                      <a:endParaRPr lang="es-ES_tradnl" sz="1800" noProof="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_tradnl" sz="1800" noProof="0">
                          <a:solidFill>
                            <a:schemeClr val="accent2">
                              <a:lumMod val="75000"/>
                            </a:schemeClr>
                          </a:solidFill>
                          <a:latin typeface="Arial" panose="020B0604020202020204" pitchFamily="34" charset="0"/>
                          <a:cs typeface="Arial" panose="020B0604020202020204" pitchFamily="34" charset="0"/>
                        </a:rPr>
                        <a:t>Desarrollo físico</a:t>
                      </a: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r>
                        <a:rPr lang="es-ES_tradnl" sz="1800" noProof="0">
                          <a:solidFill>
                            <a:schemeClr val="accent2">
                              <a:lumMod val="75000"/>
                            </a:schemeClr>
                          </a:solidFill>
                          <a:latin typeface="Arial" panose="020B0604020202020204" pitchFamily="34" charset="0"/>
                          <a:cs typeface="Arial" panose="020B0604020202020204" pitchFamily="34" charset="0"/>
                        </a:rPr>
                        <a:t>Desarrollo cognitivo</a:t>
                      </a: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r>
                        <a:rPr lang="es-ES_tradnl" sz="1800" noProof="0">
                          <a:solidFill>
                            <a:schemeClr val="accent2">
                              <a:lumMod val="75000"/>
                            </a:schemeClr>
                          </a:solidFill>
                          <a:latin typeface="Arial" panose="020B0604020202020204" pitchFamily="34" charset="0"/>
                          <a:cs typeface="Arial" panose="020B0604020202020204" pitchFamily="34" charset="0"/>
                        </a:rPr>
                        <a:t>Desarrollo emocional</a:t>
                      </a: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r>
                        <a:rPr lang="es-ES_tradnl" sz="1800" noProof="0">
                          <a:solidFill>
                            <a:schemeClr val="accent2">
                              <a:lumMod val="75000"/>
                            </a:schemeClr>
                          </a:solidFill>
                          <a:latin typeface="Arial" panose="020B0604020202020204" pitchFamily="34" charset="0"/>
                          <a:cs typeface="Arial" panose="020B0604020202020204" pitchFamily="34" charset="0"/>
                        </a:rPr>
                        <a:t>Desarrollo social y lingüístico</a:t>
                      </a: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77345704"/>
                  </a:ext>
                </a:extLst>
              </a:tr>
              <a:tr h="495073">
                <a:tc>
                  <a:txBody>
                    <a:bodyPr/>
                    <a:lstStyle/>
                    <a:p>
                      <a:r>
                        <a:rPr lang="es-ES_tradnl" sz="1800" noProof="0">
                          <a:latin typeface="Arial" panose="020B0604020202020204" pitchFamily="34" charset="0"/>
                          <a:cs typeface="Arial" panose="020B0604020202020204" pitchFamily="34" charset="0"/>
                        </a:rPr>
                        <a:t>Infancia </a:t>
                      </a: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endParaRPr lang="es-ES_tradnl" sz="1800" noProof="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s-ES_tradnl" sz="1800" noProof="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s-ES_tradnl" sz="1800" noProof="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s-ES_tradnl" sz="1800" noProof="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64477775"/>
                  </a:ext>
                </a:extLst>
              </a:tr>
              <a:tr h="495073">
                <a:tc>
                  <a:txBody>
                    <a:bodyPr/>
                    <a:lstStyle/>
                    <a:p>
                      <a:r>
                        <a:rPr lang="es-ES_tradnl" sz="1800" noProof="0">
                          <a:latin typeface="Arial" panose="020B0604020202020204" pitchFamily="34" charset="0"/>
                          <a:cs typeface="Arial" panose="020B0604020202020204" pitchFamily="34" charset="0"/>
                        </a:rPr>
                        <a:t>Niño/a pequeño/a</a:t>
                      </a: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endParaRPr lang="es-ES_tradnl" sz="1800" noProof="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s-ES_tradnl" sz="1800" noProof="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s-ES_tradnl" sz="1800" noProof="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s-ES_tradnl" sz="1800" noProof="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1291140"/>
                  </a:ext>
                </a:extLst>
              </a:tr>
              <a:tr h="495073">
                <a:tc>
                  <a:txBody>
                    <a:bodyPr/>
                    <a:lstStyle/>
                    <a:p>
                      <a:r>
                        <a:rPr lang="es-ES_tradnl" sz="1800" noProof="0">
                          <a:latin typeface="Arial" panose="020B0604020202020204" pitchFamily="34" charset="0"/>
                          <a:cs typeface="Arial" panose="020B0604020202020204" pitchFamily="34" charset="0"/>
                        </a:rPr>
                        <a:t>Primera infancia</a:t>
                      </a: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endParaRPr lang="es-ES_tradnl" sz="1800" noProof="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s-ES_tradnl" sz="1800" noProof="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s-ES_tradnl" sz="1800" noProof="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s-ES_tradnl" sz="1800" noProof="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72972991"/>
                  </a:ext>
                </a:extLst>
              </a:tr>
              <a:tr h="495073">
                <a:tc>
                  <a:txBody>
                    <a:bodyPr/>
                    <a:lstStyle/>
                    <a:p>
                      <a:r>
                        <a:rPr lang="es-ES_tradnl" sz="1800" noProof="0">
                          <a:latin typeface="Arial" panose="020B0604020202020204" pitchFamily="34" charset="0"/>
                          <a:cs typeface="Arial" panose="020B0604020202020204" pitchFamily="34" charset="0"/>
                        </a:rPr>
                        <a:t>Infancia media</a:t>
                      </a: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endParaRPr lang="es-ES_tradnl" sz="1800" noProof="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s-ES_tradnl" sz="1800" noProof="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s-ES_tradnl" sz="1800" noProof="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s-ES_tradnl" sz="1800" noProof="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81742059"/>
                  </a:ext>
                </a:extLst>
              </a:tr>
              <a:tr h="495073">
                <a:tc>
                  <a:txBody>
                    <a:bodyPr/>
                    <a:lstStyle/>
                    <a:p>
                      <a:r>
                        <a:rPr lang="es-ES_tradnl" sz="1800" noProof="0">
                          <a:latin typeface="Arial" panose="020B0604020202020204" pitchFamily="34" charset="0"/>
                          <a:cs typeface="Arial" panose="020B0604020202020204" pitchFamily="34" charset="0"/>
                        </a:rPr>
                        <a:t>Primera adolescencia</a:t>
                      </a: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endParaRPr lang="es-ES_tradnl" sz="1800" noProof="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s-ES_tradnl" sz="1800" noProof="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s-ES_tradnl" sz="1800" noProof="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s-ES_tradnl" sz="1800" noProof="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58825077"/>
                  </a:ext>
                </a:extLst>
              </a:tr>
              <a:tr h="688582">
                <a:tc>
                  <a:txBody>
                    <a:bodyPr/>
                    <a:lstStyle/>
                    <a:p>
                      <a:r>
                        <a:rPr lang="es-ES_tradnl" sz="1800" noProof="0">
                          <a:latin typeface="Arial" panose="020B0604020202020204" pitchFamily="34" charset="0"/>
                          <a:cs typeface="Arial" panose="020B0604020202020204" pitchFamily="34" charset="0"/>
                        </a:rPr>
                        <a:t>Adolescencia media</a:t>
                      </a: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endParaRPr lang="es-ES_tradnl" sz="1800" noProof="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s-ES_tradnl" sz="1800" noProof="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s-ES_tradnl" sz="1800" noProof="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s-ES_tradnl" sz="1800" noProof="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74924856"/>
                  </a:ext>
                </a:extLst>
              </a:tr>
            </a:tbl>
          </a:graphicData>
        </a:graphic>
      </p:graphicFrame>
      <p:grpSp>
        <p:nvGrpSpPr>
          <p:cNvPr id="13" name="Group 12">
            <a:extLst>
              <a:ext uri="{FF2B5EF4-FFF2-40B4-BE49-F238E27FC236}">
                <a16:creationId xmlns:a16="http://schemas.microsoft.com/office/drawing/2014/main" id="{8917CD04-A492-ABC5-C0B7-3C8026898EBB}"/>
              </a:ext>
            </a:extLst>
          </p:cNvPr>
          <p:cNvGrpSpPr/>
          <p:nvPr/>
        </p:nvGrpSpPr>
        <p:grpSpPr>
          <a:xfrm>
            <a:off x="10228983" y="337468"/>
            <a:ext cx="1587872" cy="1368854"/>
            <a:chOff x="10228983" y="337468"/>
            <a:chExt cx="1587872" cy="1368854"/>
          </a:xfrm>
        </p:grpSpPr>
        <p:sp>
          <p:nvSpPr>
            <p:cNvPr id="14" name="Hexagon 13">
              <a:extLst>
                <a:ext uri="{FF2B5EF4-FFF2-40B4-BE49-F238E27FC236}">
                  <a16:creationId xmlns:a16="http://schemas.microsoft.com/office/drawing/2014/main" id="{24B1B844-3F38-4848-611A-5720478F8093}"/>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5" name="Group 14">
              <a:extLst>
                <a:ext uri="{FF2B5EF4-FFF2-40B4-BE49-F238E27FC236}">
                  <a16:creationId xmlns:a16="http://schemas.microsoft.com/office/drawing/2014/main" id="{8AAD1E35-9713-EB6C-F643-CA77E6F7F5B7}"/>
                </a:ext>
              </a:extLst>
            </p:cNvPr>
            <p:cNvGrpSpPr/>
            <p:nvPr/>
          </p:nvGrpSpPr>
          <p:grpSpPr>
            <a:xfrm>
              <a:off x="10741851" y="707024"/>
              <a:ext cx="562136" cy="634675"/>
              <a:chOff x="760175" y="830141"/>
              <a:chExt cx="867619" cy="979580"/>
            </a:xfrm>
          </p:grpSpPr>
          <p:sp>
            <p:nvSpPr>
              <p:cNvPr id="16" name="Rectangle 15">
                <a:extLst>
                  <a:ext uri="{FF2B5EF4-FFF2-40B4-BE49-F238E27FC236}">
                    <a16:creationId xmlns:a16="http://schemas.microsoft.com/office/drawing/2014/main" id="{089253F7-276A-AEB7-F534-23AECF9576E4}"/>
                  </a:ext>
                </a:extLst>
              </p:cNvPr>
              <p:cNvSpPr/>
              <p:nvPr/>
            </p:nvSpPr>
            <p:spPr>
              <a:xfrm>
                <a:off x="864636" y="830141"/>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b="1">
                    <a:latin typeface="Arial" panose="020B0604020202020204" pitchFamily="34" charset="0"/>
                    <a:cs typeface="Arial" panose="020B0604020202020204" pitchFamily="34" charset="0"/>
                  </a:rPr>
                  <a:t>15-17</a:t>
                </a:r>
              </a:p>
            </p:txBody>
          </p:sp>
          <p:sp>
            <p:nvSpPr>
              <p:cNvPr id="17" name="Rectangle 16">
                <a:extLst>
                  <a:ext uri="{FF2B5EF4-FFF2-40B4-BE49-F238E27FC236}">
                    <a16:creationId xmlns:a16="http://schemas.microsoft.com/office/drawing/2014/main" id="{BD11FAA6-FB56-2D90-93B3-357D92E69469}"/>
                  </a:ext>
                </a:extLst>
              </p:cNvPr>
              <p:cNvSpPr/>
              <p:nvPr/>
            </p:nvSpPr>
            <p:spPr>
              <a:xfrm>
                <a:off x="760175" y="830143"/>
                <a:ext cx="149292" cy="97957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Tree>
    <p:extLst>
      <p:ext uri="{BB962C8B-B14F-4D97-AF65-F5344CB8AC3E}">
        <p14:creationId xmlns:p14="http://schemas.microsoft.com/office/powerpoint/2010/main" val="629273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E617B-6C73-825D-3C3D-EFB817CCD38E}"/>
              </a:ext>
            </a:extLst>
          </p:cNvPr>
          <p:cNvSpPr>
            <a:spLocks noGrp="1"/>
          </p:cNvSpPr>
          <p:nvPr>
            <p:ph type="title"/>
          </p:nvPr>
        </p:nvSpPr>
        <p:spPr/>
        <p:txBody>
          <a:bodyPr/>
          <a:lstStyle/>
          <a:p>
            <a:r>
              <a:rPr lang="es-ES_tradnl"/>
              <a:t>Diferencias individuales en el desarrollo</a:t>
            </a:r>
          </a:p>
        </p:txBody>
      </p:sp>
      <p:sp>
        <p:nvSpPr>
          <p:cNvPr id="3" name="Hexagon 2">
            <a:extLst>
              <a:ext uri="{FF2B5EF4-FFF2-40B4-BE49-F238E27FC236}">
                <a16:creationId xmlns:a16="http://schemas.microsoft.com/office/drawing/2014/main" id="{CBB10A75-868A-3FBA-33BF-D906DEC3FF0A}"/>
              </a:ext>
            </a:extLst>
          </p:cNvPr>
          <p:cNvSpPr/>
          <p:nvPr/>
        </p:nvSpPr>
        <p:spPr>
          <a:xfrm rot="1782986">
            <a:off x="3919703" y="2024820"/>
            <a:ext cx="4269153" cy="3680301"/>
          </a:xfrm>
          <a:prstGeom prst="hexagon">
            <a:avLst>
              <a:gd name="adj" fmla="val 28965"/>
              <a:gd name="vf" fmla="val 11547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TextBox 7">
            <a:extLst>
              <a:ext uri="{FF2B5EF4-FFF2-40B4-BE49-F238E27FC236}">
                <a16:creationId xmlns:a16="http://schemas.microsoft.com/office/drawing/2014/main" id="{E3C32203-7121-2C25-900F-4F5D85E2AC2B}"/>
              </a:ext>
            </a:extLst>
          </p:cNvPr>
          <p:cNvSpPr txBox="1"/>
          <p:nvPr/>
        </p:nvSpPr>
        <p:spPr>
          <a:xfrm>
            <a:off x="4532055" y="3317580"/>
            <a:ext cx="3017692" cy="1384995"/>
          </a:xfrm>
          <a:prstGeom prst="rect">
            <a:avLst/>
          </a:prstGeom>
          <a:noFill/>
        </p:spPr>
        <p:txBody>
          <a:bodyPr wrap="square">
            <a:spAutoFit/>
          </a:bodyPr>
          <a:lstStyle/>
          <a:p>
            <a:pPr algn="ctr"/>
            <a:r>
              <a:rPr lang="es-ES_tradnl" sz="2800" b="1">
                <a:latin typeface="Arial" panose="020B0604020202020204" pitchFamily="34" charset="0"/>
                <a:cs typeface="Arial" panose="020B0604020202020204" pitchFamily="34" charset="0"/>
              </a:rPr>
              <a:t>¡Cada niño y niña es diferente!</a:t>
            </a:r>
          </a:p>
        </p:txBody>
      </p:sp>
      <p:grpSp>
        <p:nvGrpSpPr>
          <p:cNvPr id="19" name="Group 18">
            <a:extLst>
              <a:ext uri="{FF2B5EF4-FFF2-40B4-BE49-F238E27FC236}">
                <a16:creationId xmlns:a16="http://schemas.microsoft.com/office/drawing/2014/main" id="{C6672948-FEA6-EA08-1D16-143FBEC57B8F}"/>
              </a:ext>
            </a:extLst>
          </p:cNvPr>
          <p:cNvGrpSpPr/>
          <p:nvPr/>
        </p:nvGrpSpPr>
        <p:grpSpPr>
          <a:xfrm>
            <a:off x="9589471" y="2362231"/>
            <a:ext cx="1273215" cy="1996544"/>
            <a:chOff x="2486024" y="3959213"/>
            <a:chExt cx="932786" cy="1462713"/>
          </a:xfrm>
          <a:solidFill>
            <a:schemeClr val="accent3"/>
          </a:solidFill>
        </p:grpSpPr>
        <p:sp>
          <p:nvSpPr>
            <p:cNvPr id="10" name="Oval 9">
              <a:extLst>
                <a:ext uri="{FF2B5EF4-FFF2-40B4-BE49-F238E27FC236}">
                  <a16:creationId xmlns:a16="http://schemas.microsoft.com/office/drawing/2014/main" id="{68D8DDF0-FE79-51B9-0355-DEA6B3CCB0E4}"/>
                </a:ext>
              </a:extLst>
            </p:cNvPr>
            <p:cNvSpPr/>
            <p:nvPr/>
          </p:nvSpPr>
          <p:spPr>
            <a:xfrm>
              <a:off x="2670921" y="3959213"/>
              <a:ext cx="457269" cy="457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Rectangle: Top Corners Rounded 11">
              <a:extLst>
                <a:ext uri="{FF2B5EF4-FFF2-40B4-BE49-F238E27FC236}">
                  <a16:creationId xmlns:a16="http://schemas.microsoft.com/office/drawing/2014/main" id="{12B83152-741C-D8B6-C81B-5D9AA9C9A63F}"/>
                </a:ext>
              </a:extLst>
            </p:cNvPr>
            <p:cNvSpPr/>
            <p:nvPr/>
          </p:nvSpPr>
          <p:spPr>
            <a:xfrm rot="20986498">
              <a:off x="2807357" y="4472729"/>
              <a:ext cx="335259" cy="593586"/>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Rectangle: Top Corners Rounded 12">
              <a:extLst>
                <a:ext uri="{FF2B5EF4-FFF2-40B4-BE49-F238E27FC236}">
                  <a16:creationId xmlns:a16="http://schemas.microsoft.com/office/drawing/2014/main" id="{383E5394-402E-E43D-1854-1BBA3B634EF6}"/>
                </a:ext>
              </a:extLst>
            </p:cNvPr>
            <p:cNvSpPr/>
            <p:nvPr/>
          </p:nvSpPr>
          <p:spPr>
            <a:xfrm rot="16200000">
              <a:off x="3026048" y="4728249"/>
              <a:ext cx="184528" cy="479285"/>
            </a:xfrm>
            <a:prstGeom prst="round2SameRect">
              <a:avLst>
                <a:gd name="adj1" fmla="val 50000"/>
                <a:gd name="adj2" fmla="val 487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Rectangle: Top Corners Rounded 13">
              <a:extLst>
                <a:ext uri="{FF2B5EF4-FFF2-40B4-BE49-F238E27FC236}">
                  <a16:creationId xmlns:a16="http://schemas.microsoft.com/office/drawing/2014/main" id="{2DDC455D-F61A-8690-77D8-81020295FC56}"/>
                </a:ext>
              </a:extLst>
            </p:cNvPr>
            <p:cNvSpPr/>
            <p:nvPr/>
          </p:nvSpPr>
          <p:spPr>
            <a:xfrm rot="20281485">
              <a:off x="3254845" y="4891241"/>
              <a:ext cx="163965" cy="414714"/>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Rectangle: Top Corners Rounded 14">
              <a:extLst>
                <a:ext uri="{FF2B5EF4-FFF2-40B4-BE49-F238E27FC236}">
                  <a16:creationId xmlns:a16="http://schemas.microsoft.com/office/drawing/2014/main" id="{66324277-9CC4-EDFD-1E6D-46131FCCC285}"/>
                </a:ext>
              </a:extLst>
            </p:cNvPr>
            <p:cNvSpPr/>
            <p:nvPr/>
          </p:nvSpPr>
          <p:spPr>
            <a:xfrm rot="13596620">
              <a:off x="2711019" y="4441273"/>
              <a:ext cx="134495" cy="458897"/>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Rectangle: Top Corners Rounded 15">
              <a:extLst>
                <a:ext uri="{FF2B5EF4-FFF2-40B4-BE49-F238E27FC236}">
                  <a16:creationId xmlns:a16="http://schemas.microsoft.com/office/drawing/2014/main" id="{22B37297-5C56-8BA1-D47C-8BD33D9531A1}"/>
                </a:ext>
              </a:extLst>
            </p:cNvPr>
            <p:cNvSpPr/>
            <p:nvPr/>
          </p:nvSpPr>
          <p:spPr>
            <a:xfrm rot="152323">
              <a:off x="2595518" y="4703728"/>
              <a:ext cx="120626" cy="295955"/>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Arc 17">
              <a:extLst>
                <a:ext uri="{FF2B5EF4-FFF2-40B4-BE49-F238E27FC236}">
                  <a16:creationId xmlns:a16="http://schemas.microsoft.com/office/drawing/2014/main" id="{B5F2FE01-B754-D4E9-5ADE-A9DB90EF583C}"/>
                </a:ext>
              </a:extLst>
            </p:cNvPr>
            <p:cNvSpPr/>
            <p:nvPr/>
          </p:nvSpPr>
          <p:spPr>
            <a:xfrm flipH="1" flipV="1">
              <a:off x="2486024" y="4597009"/>
              <a:ext cx="824917" cy="824917"/>
            </a:xfrm>
            <a:prstGeom prst="arc">
              <a:avLst>
                <a:gd name="adj1" fmla="val 12696409"/>
                <a:gd name="adj2" fmla="val 1294114"/>
              </a:avLst>
            </a:prstGeom>
            <a:noFill/>
            <a:ln w="762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grpSp>
      <p:grpSp>
        <p:nvGrpSpPr>
          <p:cNvPr id="30" name="Group 29">
            <a:extLst>
              <a:ext uri="{FF2B5EF4-FFF2-40B4-BE49-F238E27FC236}">
                <a16:creationId xmlns:a16="http://schemas.microsoft.com/office/drawing/2014/main" id="{DDB47C3B-ACA0-F641-6484-7FA6F814F190}"/>
              </a:ext>
            </a:extLst>
          </p:cNvPr>
          <p:cNvGrpSpPr/>
          <p:nvPr/>
        </p:nvGrpSpPr>
        <p:grpSpPr>
          <a:xfrm>
            <a:off x="1102014" y="3972501"/>
            <a:ext cx="1564327" cy="1396780"/>
            <a:chOff x="1610290" y="4027325"/>
            <a:chExt cx="1024044" cy="914364"/>
          </a:xfrm>
          <a:solidFill>
            <a:schemeClr val="accent5"/>
          </a:solidFill>
        </p:grpSpPr>
        <p:sp>
          <p:nvSpPr>
            <p:cNvPr id="21" name="Oval 20">
              <a:extLst>
                <a:ext uri="{FF2B5EF4-FFF2-40B4-BE49-F238E27FC236}">
                  <a16:creationId xmlns:a16="http://schemas.microsoft.com/office/drawing/2014/main" id="{CB9477E0-1449-8936-C989-33BC0A191B17}"/>
                </a:ext>
              </a:extLst>
            </p:cNvPr>
            <p:cNvSpPr/>
            <p:nvPr/>
          </p:nvSpPr>
          <p:spPr>
            <a:xfrm rot="5333190">
              <a:off x="2225998" y="4027325"/>
              <a:ext cx="408336" cy="408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Rectangle: Top Corners Rounded 21">
              <a:extLst>
                <a:ext uri="{FF2B5EF4-FFF2-40B4-BE49-F238E27FC236}">
                  <a16:creationId xmlns:a16="http://schemas.microsoft.com/office/drawing/2014/main" id="{1BF69700-BA47-0261-578A-DC36C781FB1D}"/>
                </a:ext>
              </a:extLst>
            </p:cNvPr>
            <p:cNvSpPr/>
            <p:nvPr/>
          </p:nvSpPr>
          <p:spPr>
            <a:xfrm rot="4719688">
              <a:off x="1871443" y="4295807"/>
              <a:ext cx="335259" cy="593586"/>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Rectangle: Top Corners Rounded 22">
              <a:extLst>
                <a:ext uri="{FF2B5EF4-FFF2-40B4-BE49-F238E27FC236}">
                  <a16:creationId xmlns:a16="http://schemas.microsoft.com/office/drawing/2014/main" id="{43018B01-57C2-1F4F-163A-2AF1605D3831}"/>
                </a:ext>
              </a:extLst>
            </p:cNvPr>
            <p:cNvSpPr/>
            <p:nvPr/>
          </p:nvSpPr>
          <p:spPr>
            <a:xfrm rot="19776287">
              <a:off x="1820711" y="4562910"/>
              <a:ext cx="116473" cy="378779"/>
            </a:xfrm>
            <a:prstGeom prst="round2SameRect">
              <a:avLst>
                <a:gd name="adj1" fmla="val 50000"/>
                <a:gd name="adj2" fmla="val 487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Rectangle: Top Corners Rounded 23">
              <a:extLst>
                <a:ext uri="{FF2B5EF4-FFF2-40B4-BE49-F238E27FC236}">
                  <a16:creationId xmlns:a16="http://schemas.microsoft.com/office/drawing/2014/main" id="{B0094F8D-2765-AD1C-A83C-4BE6C8361D81}"/>
                </a:ext>
              </a:extLst>
            </p:cNvPr>
            <p:cNvSpPr/>
            <p:nvPr/>
          </p:nvSpPr>
          <p:spPr>
            <a:xfrm rot="5400000">
              <a:off x="1735664" y="4634223"/>
              <a:ext cx="163965" cy="414714"/>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Rectangle: Top Corners Rounded 28">
              <a:extLst>
                <a:ext uri="{FF2B5EF4-FFF2-40B4-BE49-F238E27FC236}">
                  <a16:creationId xmlns:a16="http://schemas.microsoft.com/office/drawing/2014/main" id="{D3E7A7C4-CD38-66A3-AD4A-BA96CE61F9DA}"/>
                </a:ext>
              </a:extLst>
            </p:cNvPr>
            <p:cNvSpPr/>
            <p:nvPr/>
          </p:nvSpPr>
          <p:spPr>
            <a:xfrm rot="8202139">
              <a:off x="2267493" y="4509069"/>
              <a:ext cx="163965" cy="414714"/>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51" name="Group 50">
            <a:extLst>
              <a:ext uri="{FF2B5EF4-FFF2-40B4-BE49-F238E27FC236}">
                <a16:creationId xmlns:a16="http://schemas.microsoft.com/office/drawing/2014/main" id="{B18064FA-11D1-BCC6-CE46-5CE6BC79F279}"/>
              </a:ext>
            </a:extLst>
          </p:cNvPr>
          <p:cNvGrpSpPr/>
          <p:nvPr/>
        </p:nvGrpSpPr>
        <p:grpSpPr>
          <a:xfrm>
            <a:off x="3165495" y="1864392"/>
            <a:ext cx="823681" cy="2040238"/>
            <a:chOff x="8271715" y="1732442"/>
            <a:chExt cx="775957" cy="1922026"/>
          </a:xfrm>
          <a:solidFill>
            <a:schemeClr val="accent1"/>
          </a:solidFill>
        </p:grpSpPr>
        <p:sp>
          <p:nvSpPr>
            <p:cNvPr id="32" name="Oval 31">
              <a:extLst>
                <a:ext uri="{FF2B5EF4-FFF2-40B4-BE49-F238E27FC236}">
                  <a16:creationId xmlns:a16="http://schemas.microsoft.com/office/drawing/2014/main" id="{BC871541-06AC-50BD-0E84-86D3890C1B0A}"/>
                </a:ext>
              </a:extLst>
            </p:cNvPr>
            <p:cNvSpPr/>
            <p:nvPr/>
          </p:nvSpPr>
          <p:spPr>
            <a:xfrm>
              <a:off x="8462672" y="1732442"/>
              <a:ext cx="578352" cy="5783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Rectangle: Top Corners Rounded 32">
              <a:extLst>
                <a:ext uri="{FF2B5EF4-FFF2-40B4-BE49-F238E27FC236}">
                  <a16:creationId xmlns:a16="http://schemas.microsoft.com/office/drawing/2014/main" id="{47D397B6-49EB-6D10-6D18-BFD59DF51B80}"/>
                </a:ext>
              </a:extLst>
            </p:cNvPr>
            <p:cNvSpPr/>
            <p:nvPr/>
          </p:nvSpPr>
          <p:spPr>
            <a:xfrm rot="21424403">
              <a:off x="8599239" y="2353257"/>
              <a:ext cx="424034" cy="750765"/>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6" name="Rectangle: Top Corners Rounded 35">
              <a:extLst>
                <a:ext uri="{FF2B5EF4-FFF2-40B4-BE49-F238E27FC236}">
                  <a16:creationId xmlns:a16="http://schemas.microsoft.com/office/drawing/2014/main" id="{DF9A6F37-E670-4E2A-797E-C38B9E36D0C6}"/>
                </a:ext>
              </a:extLst>
            </p:cNvPr>
            <p:cNvSpPr/>
            <p:nvPr/>
          </p:nvSpPr>
          <p:spPr>
            <a:xfrm rot="13596620">
              <a:off x="8477391" y="2313472"/>
              <a:ext cx="170109" cy="580411"/>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7" name="Rectangle: Top Corners Rounded 36">
              <a:extLst>
                <a:ext uri="{FF2B5EF4-FFF2-40B4-BE49-F238E27FC236}">
                  <a16:creationId xmlns:a16="http://schemas.microsoft.com/office/drawing/2014/main" id="{7AFE6CBB-C145-1A15-FFE0-84C07B1E0CC9}"/>
                </a:ext>
              </a:extLst>
            </p:cNvPr>
            <p:cNvSpPr/>
            <p:nvPr/>
          </p:nvSpPr>
          <p:spPr>
            <a:xfrm rot="152323">
              <a:off x="8321392" y="2692653"/>
              <a:ext cx="152567" cy="374323"/>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5" name="Rectangle: Top Corners Rounded 44">
              <a:extLst>
                <a:ext uri="{FF2B5EF4-FFF2-40B4-BE49-F238E27FC236}">
                  <a16:creationId xmlns:a16="http://schemas.microsoft.com/office/drawing/2014/main" id="{502A9B9C-D68A-55B1-D043-E6CDE5F634BD}"/>
                </a:ext>
              </a:extLst>
            </p:cNvPr>
            <p:cNvSpPr/>
            <p:nvPr/>
          </p:nvSpPr>
          <p:spPr>
            <a:xfrm rot="21424403">
              <a:off x="8612175" y="2843924"/>
              <a:ext cx="149731" cy="381213"/>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6" name="Rectangle: Top Corners Rounded 45">
              <a:extLst>
                <a:ext uri="{FF2B5EF4-FFF2-40B4-BE49-F238E27FC236}">
                  <a16:creationId xmlns:a16="http://schemas.microsoft.com/office/drawing/2014/main" id="{4F706585-DDC6-D2E7-0DFB-EBD8708FDE8D}"/>
                </a:ext>
              </a:extLst>
            </p:cNvPr>
            <p:cNvSpPr/>
            <p:nvPr/>
          </p:nvSpPr>
          <p:spPr>
            <a:xfrm rot="21424403">
              <a:off x="8888306" y="2923752"/>
              <a:ext cx="149731" cy="381213"/>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7" name="Rectangle: Top Corners Rounded 46">
              <a:extLst>
                <a:ext uri="{FF2B5EF4-FFF2-40B4-BE49-F238E27FC236}">
                  <a16:creationId xmlns:a16="http://schemas.microsoft.com/office/drawing/2014/main" id="{F2E53E31-D1D1-F12E-35C1-A6EAFB17F091}"/>
                </a:ext>
              </a:extLst>
            </p:cNvPr>
            <p:cNvSpPr/>
            <p:nvPr/>
          </p:nvSpPr>
          <p:spPr>
            <a:xfrm>
              <a:off x="8897941" y="3273253"/>
              <a:ext cx="149731" cy="381213"/>
            </a:xfrm>
            <a:prstGeom prst="round2SameRect">
              <a:avLst>
                <a:gd name="adj1" fmla="val 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8" name="Rectangle 47">
              <a:extLst>
                <a:ext uri="{FF2B5EF4-FFF2-40B4-BE49-F238E27FC236}">
                  <a16:creationId xmlns:a16="http://schemas.microsoft.com/office/drawing/2014/main" id="{A0580301-9A39-9B37-CEB5-B1CB82E8A266}"/>
                </a:ext>
              </a:extLst>
            </p:cNvPr>
            <p:cNvSpPr/>
            <p:nvPr/>
          </p:nvSpPr>
          <p:spPr>
            <a:xfrm>
              <a:off x="8271715" y="3106229"/>
              <a:ext cx="236900" cy="942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9" name="Rectangle 48">
              <a:extLst>
                <a:ext uri="{FF2B5EF4-FFF2-40B4-BE49-F238E27FC236}">
                  <a16:creationId xmlns:a16="http://schemas.microsoft.com/office/drawing/2014/main" id="{0D44A907-B06B-6CAB-AE91-B5F5597150BB}"/>
                </a:ext>
              </a:extLst>
            </p:cNvPr>
            <p:cNvSpPr/>
            <p:nvPr/>
          </p:nvSpPr>
          <p:spPr>
            <a:xfrm rot="5400000">
              <a:off x="8121950" y="3409103"/>
              <a:ext cx="44500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0" name="Rectangle 49">
              <a:extLst>
                <a:ext uri="{FF2B5EF4-FFF2-40B4-BE49-F238E27FC236}">
                  <a16:creationId xmlns:a16="http://schemas.microsoft.com/office/drawing/2014/main" id="{C6E1B455-86C0-BB25-2ABB-5ADD1CB27743}"/>
                </a:ext>
              </a:extLst>
            </p:cNvPr>
            <p:cNvSpPr/>
            <p:nvPr/>
          </p:nvSpPr>
          <p:spPr>
            <a:xfrm rot="5400000">
              <a:off x="8228759" y="3409104"/>
              <a:ext cx="44500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64" name="Group 63">
            <a:extLst>
              <a:ext uri="{FF2B5EF4-FFF2-40B4-BE49-F238E27FC236}">
                <a16:creationId xmlns:a16="http://schemas.microsoft.com/office/drawing/2014/main" id="{7C7F1C4A-2100-6332-F5FA-B39980778E53}"/>
              </a:ext>
            </a:extLst>
          </p:cNvPr>
          <p:cNvGrpSpPr/>
          <p:nvPr/>
        </p:nvGrpSpPr>
        <p:grpSpPr>
          <a:xfrm>
            <a:off x="7790577" y="3197872"/>
            <a:ext cx="1105862" cy="2656180"/>
            <a:chOff x="10118316" y="4073111"/>
            <a:chExt cx="985216" cy="2366396"/>
          </a:xfrm>
          <a:solidFill>
            <a:schemeClr val="accent4"/>
          </a:solidFill>
        </p:grpSpPr>
        <p:sp>
          <p:nvSpPr>
            <p:cNvPr id="63" name="Rectangle 62">
              <a:extLst>
                <a:ext uri="{FF2B5EF4-FFF2-40B4-BE49-F238E27FC236}">
                  <a16:creationId xmlns:a16="http://schemas.microsoft.com/office/drawing/2014/main" id="{1F307DE9-0536-9BE0-9E82-E5DD114EB484}"/>
                </a:ext>
              </a:extLst>
            </p:cNvPr>
            <p:cNvSpPr/>
            <p:nvPr/>
          </p:nvSpPr>
          <p:spPr>
            <a:xfrm rot="20606374">
              <a:off x="10738913" y="5296481"/>
              <a:ext cx="364619" cy="2752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5" name="Rectangle: Top Corners Rounded 54">
              <a:extLst>
                <a:ext uri="{FF2B5EF4-FFF2-40B4-BE49-F238E27FC236}">
                  <a16:creationId xmlns:a16="http://schemas.microsoft.com/office/drawing/2014/main" id="{904FD53B-DB48-5C42-3813-7E1EB19503D0}"/>
                </a:ext>
              </a:extLst>
            </p:cNvPr>
            <p:cNvSpPr/>
            <p:nvPr/>
          </p:nvSpPr>
          <p:spPr>
            <a:xfrm rot="21447677" flipH="1">
              <a:off x="10817594" y="5086898"/>
              <a:ext cx="137303" cy="362129"/>
            </a:xfrm>
            <a:prstGeom prst="round2SameRect">
              <a:avLst>
                <a:gd name="adj1" fmla="val 50000"/>
                <a:gd name="adj2"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2" name="Oval 51">
              <a:extLst>
                <a:ext uri="{FF2B5EF4-FFF2-40B4-BE49-F238E27FC236}">
                  <a16:creationId xmlns:a16="http://schemas.microsoft.com/office/drawing/2014/main" id="{2F46B4C4-73E8-A1AD-057B-2283578331A5}"/>
                </a:ext>
              </a:extLst>
            </p:cNvPr>
            <p:cNvSpPr/>
            <p:nvPr/>
          </p:nvSpPr>
          <p:spPr>
            <a:xfrm>
              <a:off x="10156809" y="4073111"/>
              <a:ext cx="554527" cy="5545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3" name="Rectangle: Top Corners Rounded 52">
              <a:extLst>
                <a:ext uri="{FF2B5EF4-FFF2-40B4-BE49-F238E27FC236}">
                  <a16:creationId xmlns:a16="http://schemas.microsoft.com/office/drawing/2014/main" id="{F8AD1BD8-A9B7-09FD-5E23-4929574A3CE7}"/>
                </a:ext>
              </a:extLst>
            </p:cNvPr>
            <p:cNvSpPr/>
            <p:nvPr/>
          </p:nvSpPr>
          <p:spPr>
            <a:xfrm rot="16200000">
              <a:off x="9953133" y="4991760"/>
              <a:ext cx="961879" cy="364618"/>
            </a:xfrm>
            <a:prstGeom prst="round2SameRect">
              <a:avLst>
                <a:gd name="adj1" fmla="val 50000"/>
                <a:gd name="adj2" fmla="val 4870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4" name="Rectangle: Top Corners Rounded 53">
              <a:extLst>
                <a:ext uri="{FF2B5EF4-FFF2-40B4-BE49-F238E27FC236}">
                  <a16:creationId xmlns:a16="http://schemas.microsoft.com/office/drawing/2014/main" id="{75D2A17C-48A2-4D94-6C18-DD6A2CFD8CE8}"/>
                </a:ext>
              </a:extLst>
            </p:cNvPr>
            <p:cNvSpPr/>
            <p:nvPr/>
          </p:nvSpPr>
          <p:spPr>
            <a:xfrm rot="8003380" flipH="1">
              <a:off x="10630917" y="4718174"/>
              <a:ext cx="152652" cy="554526"/>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7" name="Rectangle: Top Corners Rounded 56">
              <a:extLst>
                <a:ext uri="{FF2B5EF4-FFF2-40B4-BE49-F238E27FC236}">
                  <a16:creationId xmlns:a16="http://schemas.microsoft.com/office/drawing/2014/main" id="{3FE58157-5FB5-EDA8-4931-C434A8F24B34}"/>
                </a:ext>
              </a:extLst>
            </p:cNvPr>
            <p:cNvSpPr/>
            <p:nvPr/>
          </p:nvSpPr>
          <p:spPr>
            <a:xfrm rot="21424403">
              <a:off x="10425687" y="5480712"/>
              <a:ext cx="196467" cy="500202"/>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8" name="Rectangle: Top Corners Rounded 57">
              <a:extLst>
                <a:ext uri="{FF2B5EF4-FFF2-40B4-BE49-F238E27FC236}">
                  <a16:creationId xmlns:a16="http://schemas.microsoft.com/office/drawing/2014/main" id="{71D24234-C4FA-242F-0368-0831AD441B02}"/>
                </a:ext>
              </a:extLst>
            </p:cNvPr>
            <p:cNvSpPr/>
            <p:nvPr/>
          </p:nvSpPr>
          <p:spPr>
            <a:xfrm>
              <a:off x="10438329" y="5939304"/>
              <a:ext cx="196467" cy="500202"/>
            </a:xfrm>
            <a:prstGeom prst="round2SameRect">
              <a:avLst>
                <a:gd name="adj1" fmla="val 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61" name="Group 60">
              <a:extLst>
                <a:ext uri="{FF2B5EF4-FFF2-40B4-BE49-F238E27FC236}">
                  <a16:creationId xmlns:a16="http://schemas.microsoft.com/office/drawing/2014/main" id="{B4EF2080-84CC-5767-FE67-83FDC34A198D}"/>
                </a:ext>
              </a:extLst>
            </p:cNvPr>
            <p:cNvGrpSpPr/>
            <p:nvPr/>
          </p:nvGrpSpPr>
          <p:grpSpPr>
            <a:xfrm rot="1209525">
              <a:off x="10118316" y="5480714"/>
              <a:ext cx="209109" cy="958793"/>
              <a:chOff x="10119900" y="5489621"/>
              <a:chExt cx="209109" cy="958793"/>
            </a:xfrm>
            <a:grpFill/>
          </p:grpSpPr>
          <p:sp>
            <p:nvSpPr>
              <p:cNvPr id="59" name="Rectangle: Top Corners Rounded 58">
                <a:extLst>
                  <a:ext uri="{FF2B5EF4-FFF2-40B4-BE49-F238E27FC236}">
                    <a16:creationId xmlns:a16="http://schemas.microsoft.com/office/drawing/2014/main" id="{8F79A366-F823-5656-B0FC-EC0A0A15C49E}"/>
                  </a:ext>
                </a:extLst>
              </p:cNvPr>
              <p:cNvSpPr/>
              <p:nvPr/>
            </p:nvSpPr>
            <p:spPr>
              <a:xfrm rot="21424403">
                <a:off x="10119900" y="5489621"/>
                <a:ext cx="196467" cy="500202"/>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0" name="Rectangle: Top Corners Rounded 59">
                <a:extLst>
                  <a:ext uri="{FF2B5EF4-FFF2-40B4-BE49-F238E27FC236}">
                    <a16:creationId xmlns:a16="http://schemas.microsoft.com/office/drawing/2014/main" id="{9AFC4C7C-43F6-3CCF-D725-513379385EBD}"/>
                  </a:ext>
                </a:extLst>
              </p:cNvPr>
              <p:cNvSpPr/>
              <p:nvPr/>
            </p:nvSpPr>
            <p:spPr>
              <a:xfrm>
                <a:off x="10132542" y="5948212"/>
                <a:ext cx="196467" cy="500202"/>
              </a:xfrm>
              <a:prstGeom prst="round2SameRect">
                <a:avLst>
                  <a:gd name="adj1" fmla="val 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62" name="Rectangle: Top Corners Rounded 61">
              <a:extLst>
                <a:ext uri="{FF2B5EF4-FFF2-40B4-BE49-F238E27FC236}">
                  <a16:creationId xmlns:a16="http://schemas.microsoft.com/office/drawing/2014/main" id="{DEA354AC-F2AC-0008-F4BA-732426309C47}"/>
                </a:ext>
              </a:extLst>
            </p:cNvPr>
            <p:cNvSpPr/>
            <p:nvPr/>
          </p:nvSpPr>
          <p:spPr>
            <a:xfrm rot="12819687" flipH="1">
              <a:off x="10156567" y="4820197"/>
              <a:ext cx="124149" cy="695514"/>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extLst>
      <p:ext uri="{BB962C8B-B14F-4D97-AF65-F5344CB8AC3E}">
        <p14:creationId xmlns:p14="http://schemas.microsoft.com/office/powerpoint/2010/main" val="809285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2CA66-3252-D23C-8566-DB67953EDE42}"/>
              </a:ext>
            </a:extLst>
          </p:cNvPr>
          <p:cNvSpPr>
            <a:spLocks noGrp="1"/>
          </p:cNvSpPr>
          <p:nvPr>
            <p:ph type="title"/>
          </p:nvPr>
        </p:nvSpPr>
        <p:spPr/>
        <p:txBody>
          <a:bodyPr/>
          <a:lstStyle/>
          <a:p>
            <a:r>
              <a:rPr lang="es-ES_tradnl"/>
              <a:t>Comprender la discapacidad</a:t>
            </a:r>
          </a:p>
        </p:txBody>
      </p:sp>
      <p:sp>
        <p:nvSpPr>
          <p:cNvPr id="9" name="Rectangle 8">
            <a:extLst>
              <a:ext uri="{FF2B5EF4-FFF2-40B4-BE49-F238E27FC236}">
                <a16:creationId xmlns:a16="http://schemas.microsoft.com/office/drawing/2014/main" id="{690501F2-7862-1A03-A806-4CBC43257D78}"/>
              </a:ext>
            </a:extLst>
          </p:cNvPr>
          <p:cNvSpPr/>
          <p:nvPr/>
        </p:nvSpPr>
        <p:spPr>
          <a:xfrm>
            <a:off x="6642100" y="5311006"/>
            <a:ext cx="833120" cy="675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TextBox 6">
            <a:extLst>
              <a:ext uri="{FF2B5EF4-FFF2-40B4-BE49-F238E27FC236}">
                <a16:creationId xmlns:a16="http://schemas.microsoft.com/office/drawing/2014/main" id="{7A9830D0-1A6B-B4B8-F64E-E60125973157}"/>
              </a:ext>
            </a:extLst>
          </p:cNvPr>
          <p:cNvSpPr txBox="1"/>
          <p:nvPr/>
        </p:nvSpPr>
        <p:spPr>
          <a:xfrm>
            <a:off x="838200" y="1635728"/>
            <a:ext cx="3545114" cy="3170099"/>
          </a:xfrm>
          <a:prstGeom prst="rect">
            <a:avLst/>
          </a:prstGeom>
          <a:noFill/>
        </p:spPr>
        <p:txBody>
          <a:bodyPr wrap="square" rtlCol="0">
            <a:spAutoFit/>
          </a:bodyPr>
          <a:lstStyle/>
          <a:p>
            <a:r>
              <a:rPr lang="es-ES_tradnl" sz="2000" b="1" i="0" u="none" strike="noStrike" baseline="0" dirty="0">
                <a:latin typeface="Arial" panose="020B0604020202020204" pitchFamily="34" charset="0"/>
                <a:cs typeface="Arial" panose="020B0604020202020204" pitchFamily="34" charset="0"/>
              </a:rPr>
              <a:t>LIMITACIÓN</a:t>
            </a:r>
          </a:p>
          <a:p>
            <a:endParaRPr lang="es-ES_tradnl" sz="2000" dirty="0">
              <a:latin typeface="Arial" panose="020B0604020202020204" pitchFamily="34" charset="0"/>
              <a:cs typeface="Arial" panose="020B0604020202020204" pitchFamily="34" charset="0"/>
            </a:endParaRPr>
          </a:p>
          <a:p>
            <a:r>
              <a:rPr lang="es-ES_tradnl" sz="2000" b="0" i="0" u="none" strike="noStrike" baseline="0" dirty="0">
                <a:latin typeface="Arial" panose="020B0604020202020204" pitchFamily="34" charset="0"/>
                <a:cs typeface="Arial" panose="020B0604020202020204" pitchFamily="34" charset="0"/>
              </a:rPr>
              <a:t>Trastorno o pérdida significativa del funcionamiento o la estructura del cuerpo. Los impedimentos pueden ser temporales o permanentes, y puede haber personas con múltiples impedimentos</a:t>
            </a:r>
            <a:endParaRPr lang="es-ES_tradnl"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12F47E5-ACF7-A395-90C1-5C497FC68E30}"/>
              </a:ext>
            </a:extLst>
          </p:cNvPr>
          <p:cNvSpPr txBox="1"/>
          <p:nvPr/>
        </p:nvSpPr>
        <p:spPr>
          <a:xfrm>
            <a:off x="4577715" y="1635728"/>
            <a:ext cx="4437383" cy="3170099"/>
          </a:xfrm>
          <a:prstGeom prst="rect">
            <a:avLst/>
          </a:prstGeom>
          <a:noFill/>
        </p:spPr>
        <p:txBody>
          <a:bodyPr wrap="square" rtlCol="0">
            <a:spAutoFit/>
          </a:bodyPr>
          <a:lstStyle/>
          <a:p>
            <a:r>
              <a:rPr lang="es-ES_tradnl" sz="2000" b="1" i="0" u="none" strike="noStrike" baseline="0" dirty="0">
                <a:latin typeface="Arial" panose="020B0604020202020204" pitchFamily="34" charset="0"/>
                <a:cs typeface="Arial" panose="020B0604020202020204" pitchFamily="34" charset="0"/>
              </a:rPr>
              <a:t>DISCAPACIDAD</a:t>
            </a:r>
          </a:p>
          <a:p>
            <a:endParaRPr lang="es-ES_tradnl" sz="2000" b="1" i="0" u="none" strike="noStrike" baseline="0" dirty="0">
              <a:latin typeface="Arial" panose="020B0604020202020204" pitchFamily="34" charset="0"/>
              <a:cs typeface="Arial" panose="020B0604020202020204" pitchFamily="34" charset="0"/>
            </a:endParaRPr>
          </a:p>
          <a:p>
            <a:r>
              <a:rPr lang="es-ES_tradnl" sz="2000" u="none" strike="noStrike" baseline="0" dirty="0">
                <a:latin typeface="Arial" panose="020B0604020202020204" pitchFamily="34" charset="0"/>
                <a:cs typeface="Arial" panose="020B0604020202020204" pitchFamily="34" charset="0"/>
              </a:rPr>
              <a:t>Es el resultado de la interacción entre personas con limitaciones físicas, psicosociales, intelectuales o sensoriales y las </a:t>
            </a:r>
            <a:r>
              <a:rPr lang="es-ES_tradnl" sz="2000" b="1" u="none" strike="noStrike" baseline="0" dirty="0">
                <a:latin typeface="Arial" panose="020B0604020202020204" pitchFamily="34" charset="0"/>
                <a:cs typeface="Arial" panose="020B0604020202020204" pitchFamily="34" charset="0"/>
              </a:rPr>
              <a:t>barreras/dificultades del entorno </a:t>
            </a:r>
            <a:r>
              <a:rPr lang="es-ES_tradnl" sz="2000" u="none" strike="noStrike" baseline="0" dirty="0">
                <a:latin typeface="Arial" panose="020B0604020202020204" pitchFamily="34" charset="0"/>
                <a:cs typeface="Arial" panose="020B0604020202020204" pitchFamily="34" charset="0"/>
              </a:rPr>
              <a:t>que impiden su participación plena y real en la sociedad, en igualdad de condiciones con los demás.</a:t>
            </a:r>
            <a:endParaRPr lang="es-ES_tradnl" sz="2000" dirty="0">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7C775E07-ADE9-CF15-4136-81004C077669}"/>
              </a:ext>
            </a:extLst>
          </p:cNvPr>
          <p:cNvSpPr/>
          <p:nvPr/>
        </p:nvSpPr>
        <p:spPr>
          <a:xfrm>
            <a:off x="9209499" y="1635728"/>
            <a:ext cx="2458634" cy="286232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b="1" dirty="0">
                <a:solidFill>
                  <a:schemeClr val="tx1"/>
                </a:solidFill>
                <a:latin typeface="Arial" panose="020B0604020202020204" pitchFamily="34" charset="0"/>
                <a:ea typeface="Verdana" panose="020B0604030504040204" pitchFamily="34" charset="0"/>
                <a:cs typeface="Arial" panose="020B0604020202020204" pitchFamily="34" charset="0"/>
              </a:rPr>
              <a:t>Discapacidad</a:t>
            </a:r>
          </a:p>
          <a:p>
            <a:pPr algn="ctr"/>
            <a:r>
              <a:rPr lang="es-ES_tradnl" sz="2000" b="1" dirty="0">
                <a:solidFill>
                  <a:schemeClr val="tx1"/>
                </a:solidFill>
                <a:latin typeface="Arial" panose="020B0604020202020204" pitchFamily="34" charset="0"/>
                <a:ea typeface="Verdana" panose="020B0604030504040204" pitchFamily="34" charset="0"/>
                <a:cs typeface="Arial" panose="020B0604020202020204" pitchFamily="34" charset="0"/>
              </a:rPr>
              <a:t>=</a:t>
            </a:r>
          </a:p>
          <a:p>
            <a:pPr algn="ctr"/>
            <a:r>
              <a:rPr lang="es-ES_tradnl" sz="2000" b="1" dirty="0">
                <a:solidFill>
                  <a:schemeClr val="tx1"/>
                </a:solidFill>
                <a:latin typeface="Arial" panose="020B0604020202020204" pitchFamily="34" charset="0"/>
                <a:ea typeface="Verdana" panose="020B0604030504040204" pitchFamily="34" charset="0"/>
                <a:cs typeface="Arial" panose="020B0604020202020204" pitchFamily="34" charset="0"/>
              </a:rPr>
              <a:t>Impedimento</a:t>
            </a:r>
          </a:p>
          <a:p>
            <a:pPr algn="ctr"/>
            <a:r>
              <a:rPr lang="es-ES_tradnl" sz="2000" b="1" dirty="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ctr"/>
            <a:r>
              <a:rPr lang="es-ES_tradnl" sz="2000" b="1" dirty="0">
                <a:solidFill>
                  <a:schemeClr val="tx1"/>
                </a:solidFill>
                <a:latin typeface="Arial" panose="020B0604020202020204" pitchFamily="34" charset="0"/>
                <a:ea typeface="Verdana" panose="020B0604030504040204" pitchFamily="34" charset="0"/>
                <a:cs typeface="Arial" panose="020B0604020202020204" pitchFamily="34" charset="0"/>
              </a:rPr>
              <a:t>Barreras o</a:t>
            </a:r>
            <a:br>
              <a:rPr lang="es-ES_tradnl" sz="2000" b="1" dirty="0">
                <a:solidFill>
                  <a:schemeClr val="tx1"/>
                </a:solidFill>
                <a:latin typeface="Arial" panose="020B0604020202020204" pitchFamily="34" charset="0"/>
                <a:ea typeface="Verdana" panose="020B0604030504040204" pitchFamily="34" charset="0"/>
                <a:cs typeface="Arial" panose="020B0604020202020204" pitchFamily="34" charset="0"/>
              </a:rPr>
            </a:br>
            <a:r>
              <a:rPr lang="es-ES_tradnl" sz="2000" b="1" dirty="0">
                <a:solidFill>
                  <a:schemeClr val="tx1"/>
                </a:solidFill>
                <a:latin typeface="Arial" panose="020B0604020202020204" pitchFamily="34" charset="0"/>
                <a:ea typeface="Verdana" panose="020B0604030504040204" pitchFamily="34" charset="0"/>
                <a:cs typeface="Arial" panose="020B0604020202020204" pitchFamily="34" charset="0"/>
              </a:rPr>
              <a:t>dificultades en el entorno</a:t>
            </a:r>
            <a:endParaRPr lang="es-ES_tradnl" sz="2000" b="1" dirty="0">
              <a:solidFill>
                <a:schemeClr val="tx1"/>
              </a:solidFill>
              <a:latin typeface="Arial" panose="020B0604020202020204" pitchFamily="34" charset="0"/>
              <a:cs typeface="Arial" panose="020B0604020202020204" pitchFamily="34" charset="0"/>
            </a:endParaRPr>
          </a:p>
        </p:txBody>
      </p:sp>
      <p:sp>
        <p:nvSpPr>
          <p:cNvPr id="19" name="Freeform: Shape 18">
            <a:extLst>
              <a:ext uri="{FF2B5EF4-FFF2-40B4-BE49-F238E27FC236}">
                <a16:creationId xmlns:a16="http://schemas.microsoft.com/office/drawing/2014/main" id="{58A4998C-B2B0-8E60-D0D0-F8A1E8A2C8F5}"/>
              </a:ext>
            </a:extLst>
          </p:cNvPr>
          <p:cNvSpPr/>
          <p:nvPr/>
        </p:nvSpPr>
        <p:spPr>
          <a:xfrm>
            <a:off x="838200" y="4986963"/>
            <a:ext cx="10755086" cy="1152310"/>
          </a:xfrm>
          <a:custGeom>
            <a:avLst/>
            <a:gdLst>
              <a:gd name="connsiteX0" fmla="*/ 0 w 10755086"/>
              <a:gd name="connsiteY0" fmla="*/ 929892 h 1152310"/>
              <a:gd name="connsiteX1" fmla="*/ 1088572 w 10755086"/>
              <a:gd name="connsiteY1" fmla="*/ 900864 h 1152310"/>
              <a:gd name="connsiteX2" fmla="*/ 1901372 w 10755086"/>
              <a:gd name="connsiteY2" fmla="*/ 639607 h 1152310"/>
              <a:gd name="connsiteX3" fmla="*/ 2844800 w 10755086"/>
              <a:gd name="connsiteY3" fmla="*/ 958921 h 1152310"/>
              <a:gd name="connsiteX4" fmla="*/ 3730172 w 10755086"/>
              <a:gd name="connsiteY4" fmla="*/ 973435 h 1152310"/>
              <a:gd name="connsiteX5" fmla="*/ 4441372 w 10755086"/>
              <a:gd name="connsiteY5" fmla="*/ 204178 h 1152310"/>
              <a:gd name="connsiteX6" fmla="*/ 5225143 w 10755086"/>
              <a:gd name="connsiteY6" fmla="*/ 1031492 h 1152310"/>
              <a:gd name="connsiteX7" fmla="*/ 6328229 w 10755086"/>
              <a:gd name="connsiteY7" fmla="*/ 552521 h 1152310"/>
              <a:gd name="connsiteX8" fmla="*/ 7678058 w 10755086"/>
              <a:gd name="connsiteY8" fmla="*/ 915378 h 1152310"/>
              <a:gd name="connsiteX9" fmla="*/ 8389258 w 10755086"/>
              <a:gd name="connsiteY9" fmla="*/ 978 h 1152310"/>
              <a:gd name="connsiteX10" fmla="*/ 9129486 w 10755086"/>
              <a:gd name="connsiteY10" fmla="*/ 1118578 h 1152310"/>
              <a:gd name="connsiteX11" fmla="*/ 10174515 w 10755086"/>
              <a:gd name="connsiteY11" fmla="*/ 857321 h 1152310"/>
              <a:gd name="connsiteX12" fmla="*/ 10755086 w 10755086"/>
              <a:gd name="connsiteY12" fmla="*/ 813778 h 115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55086" h="1152310">
                <a:moveTo>
                  <a:pt x="0" y="929892"/>
                </a:moveTo>
                <a:lnTo>
                  <a:pt x="1088572" y="900864"/>
                </a:lnTo>
                <a:cubicBezTo>
                  <a:pt x="1405467" y="852483"/>
                  <a:pt x="1608667" y="629931"/>
                  <a:pt x="1901372" y="639607"/>
                </a:cubicBezTo>
                <a:cubicBezTo>
                  <a:pt x="2194077" y="649283"/>
                  <a:pt x="2540000" y="903283"/>
                  <a:pt x="2844800" y="958921"/>
                </a:cubicBezTo>
                <a:cubicBezTo>
                  <a:pt x="3149600" y="1014559"/>
                  <a:pt x="3464077" y="1099226"/>
                  <a:pt x="3730172" y="973435"/>
                </a:cubicBezTo>
                <a:cubicBezTo>
                  <a:pt x="3996267" y="847644"/>
                  <a:pt x="4192210" y="194502"/>
                  <a:pt x="4441372" y="204178"/>
                </a:cubicBezTo>
                <a:cubicBezTo>
                  <a:pt x="4690534" y="213854"/>
                  <a:pt x="4910667" y="973435"/>
                  <a:pt x="5225143" y="1031492"/>
                </a:cubicBezTo>
                <a:cubicBezTo>
                  <a:pt x="5539619" y="1089549"/>
                  <a:pt x="5919410" y="571873"/>
                  <a:pt x="6328229" y="552521"/>
                </a:cubicBezTo>
                <a:cubicBezTo>
                  <a:pt x="6737048" y="533169"/>
                  <a:pt x="7334553" y="1007302"/>
                  <a:pt x="7678058" y="915378"/>
                </a:cubicBezTo>
                <a:cubicBezTo>
                  <a:pt x="8021563" y="823454"/>
                  <a:pt x="8147353" y="-32889"/>
                  <a:pt x="8389258" y="978"/>
                </a:cubicBezTo>
                <a:cubicBezTo>
                  <a:pt x="8631163" y="34845"/>
                  <a:pt x="8831943" y="975854"/>
                  <a:pt x="9129486" y="1118578"/>
                </a:cubicBezTo>
                <a:cubicBezTo>
                  <a:pt x="9427029" y="1261302"/>
                  <a:pt x="9903582" y="908121"/>
                  <a:pt x="10174515" y="857321"/>
                </a:cubicBezTo>
                <a:cubicBezTo>
                  <a:pt x="10445448" y="806521"/>
                  <a:pt x="10600267" y="810149"/>
                  <a:pt x="10755086" y="813778"/>
                </a:cubicBezTo>
              </a:path>
            </a:pathLst>
          </a:cu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5" name="Group 4">
            <a:extLst>
              <a:ext uri="{FF2B5EF4-FFF2-40B4-BE49-F238E27FC236}">
                <a16:creationId xmlns:a16="http://schemas.microsoft.com/office/drawing/2014/main" id="{84B45DDA-7D0E-2CAC-A302-B4A807F2416B}"/>
              </a:ext>
            </a:extLst>
          </p:cNvPr>
          <p:cNvGrpSpPr/>
          <p:nvPr/>
        </p:nvGrpSpPr>
        <p:grpSpPr>
          <a:xfrm>
            <a:off x="2907030" y="4755630"/>
            <a:ext cx="833120" cy="1306425"/>
            <a:chOff x="2486024" y="3959213"/>
            <a:chExt cx="932786" cy="1462713"/>
          </a:xfrm>
          <a:solidFill>
            <a:schemeClr val="accent2">
              <a:lumMod val="75000"/>
            </a:schemeClr>
          </a:solidFill>
        </p:grpSpPr>
        <p:sp>
          <p:nvSpPr>
            <p:cNvPr id="12" name="Oval 11">
              <a:extLst>
                <a:ext uri="{FF2B5EF4-FFF2-40B4-BE49-F238E27FC236}">
                  <a16:creationId xmlns:a16="http://schemas.microsoft.com/office/drawing/2014/main" id="{6AC69B0D-981F-86F6-079F-A2D73F743CEC}"/>
                </a:ext>
              </a:extLst>
            </p:cNvPr>
            <p:cNvSpPr/>
            <p:nvPr/>
          </p:nvSpPr>
          <p:spPr>
            <a:xfrm>
              <a:off x="2670921" y="3959213"/>
              <a:ext cx="457269" cy="457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Rectangle: Top Corners Rounded 12">
              <a:extLst>
                <a:ext uri="{FF2B5EF4-FFF2-40B4-BE49-F238E27FC236}">
                  <a16:creationId xmlns:a16="http://schemas.microsoft.com/office/drawing/2014/main" id="{86510A2C-3E7B-1F93-B685-3E0AB2465BCF}"/>
                </a:ext>
              </a:extLst>
            </p:cNvPr>
            <p:cNvSpPr/>
            <p:nvPr/>
          </p:nvSpPr>
          <p:spPr>
            <a:xfrm rot="20986498">
              <a:off x="2807357" y="4472729"/>
              <a:ext cx="335259" cy="593586"/>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Rectangle: Top Corners Rounded 13">
              <a:extLst>
                <a:ext uri="{FF2B5EF4-FFF2-40B4-BE49-F238E27FC236}">
                  <a16:creationId xmlns:a16="http://schemas.microsoft.com/office/drawing/2014/main" id="{15DD3688-3852-C8DF-AB63-B5796334DB6E}"/>
                </a:ext>
              </a:extLst>
            </p:cNvPr>
            <p:cNvSpPr/>
            <p:nvPr/>
          </p:nvSpPr>
          <p:spPr>
            <a:xfrm rot="16200000">
              <a:off x="3026048" y="4728249"/>
              <a:ext cx="184528" cy="479285"/>
            </a:xfrm>
            <a:prstGeom prst="round2SameRect">
              <a:avLst>
                <a:gd name="adj1" fmla="val 50000"/>
                <a:gd name="adj2" fmla="val 487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Rectangle: Top Corners Rounded 14">
              <a:extLst>
                <a:ext uri="{FF2B5EF4-FFF2-40B4-BE49-F238E27FC236}">
                  <a16:creationId xmlns:a16="http://schemas.microsoft.com/office/drawing/2014/main" id="{21CD530D-1B77-1A4B-2B45-A98406A82296}"/>
                </a:ext>
              </a:extLst>
            </p:cNvPr>
            <p:cNvSpPr/>
            <p:nvPr/>
          </p:nvSpPr>
          <p:spPr>
            <a:xfrm rot="20281485">
              <a:off x="3254845" y="4891241"/>
              <a:ext cx="163965" cy="414714"/>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Rectangle: Top Corners Rounded 15">
              <a:extLst>
                <a:ext uri="{FF2B5EF4-FFF2-40B4-BE49-F238E27FC236}">
                  <a16:creationId xmlns:a16="http://schemas.microsoft.com/office/drawing/2014/main" id="{B26D1FE4-9C14-58DA-B6B4-023016567492}"/>
                </a:ext>
              </a:extLst>
            </p:cNvPr>
            <p:cNvSpPr/>
            <p:nvPr/>
          </p:nvSpPr>
          <p:spPr>
            <a:xfrm rot="13596620">
              <a:off x="2711019" y="4441273"/>
              <a:ext cx="134495" cy="458897"/>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Rectangle: Top Corners Rounded 16">
              <a:extLst>
                <a:ext uri="{FF2B5EF4-FFF2-40B4-BE49-F238E27FC236}">
                  <a16:creationId xmlns:a16="http://schemas.microsoft.com/office/drawing/2014/main" id="{32CF9FA7-15DD-2914-013A-238BFFABDE5E}"/>
                </a:ext>
              </a:extLst>
            </p:cNvPr>
            <p:cNvSpPr/>
            <p:nvPr/>
          </p:nvSpPr>
          <p:spPr>
            <a:xfrm rot="152323">
              <a:off x="2595518" y="4703728"/>
              <a:ext cx="120626" cy="295955"/>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Arc 17">
              <a:extLst>
                <a:ext uri="{FF2B5EF4-FFF2-40B4-BE49-F238E27FC236}">
                  <a16:creationId xmlns:a16="http://schemas.microsoft.com/office/drawing/2014/main" id="{D87F21BE-4BBC-FAF9-7937-7EF03F14960F}"/>
                </a:ext>
              </a:extLst>
            </p:cNvPr>
            <p:cNvSpPr/>
            <p:nvPr/>
          </p:nvSpPr>
          <p:spPr>
            <a:xfrm flipH="1" flipV="1">
              <a:off x="2486024" y="4597009"/>
              <a:ext cx="824917" cy="824917"/>
            </a:xfrm>
            <a:prstGeom prst="arc">
              <a:avLst>
                <a:gd name="adj1" fmla="val 12696409"/>
                <a:gd name="adj2" fmla="val 1294114"/>
              </a:avLst>
            </a:prstGeom>
            <a:noFill/>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grpSp>
    </p:spTree>
    <p:extLst>
      <p:ext uri="{BB962C8B-B14F-4D97-AF65-F5344CB8AC3E}">
        <p14:creationId xmlns:p14="http://schemas.microsoft.com/office/powerpoint/2010/main" val="4008234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55705-A558-FFB8-D83E-512F612974F3}"/>
              </a:ext>
            </a:extLst>
          </p:cNvPr>
          <p:cNvSpPr>
            <a:spLocks noGrp="1"/>
          </p:cNvSpPr>
          <p:nvPr>
            <p:ph type="title"/>
          </p:nvPr>
        </p:nvSpPr>
        <p:spPr/>
        <p:txBody>
          <a:bodyPr>
            <a:normAutofit/>
          </a:bodyPr>
          <a:lstStyle/>
          <a:p>
            <a:r>
              <a:rPr lang="es-ES_tradnl" sz="3200">
                <a:ea typeface="Source Sans Pro" panose="020B0503030403020204" pitchFamily="34" charset="0"/>
              </a:rPr>
              <a:t>Limitaciones visibles e invisibles</a:t>
            </a:r>
            <a:endParaRPr lang="es-ES_tradnl"/>
          </a:p>
        </p:txBody>
      </p:sp>
      <p:sp>
        <p:nvSpPr>
          <p:cNvPr id="5" name="Pladsholder til indhold 2">
            <a:extLst>
              <a:ext uri="{FF2B5EF4-FFF2-40B4-BE49-F238E27FC236}">
                <a16:creationId xmlns:a16="http://schemas.microsoft.com/office/drawing/2014/main" id="{71B8CB23-C091-F45F-F8D0-FF098000ECFE}"/>
              </a:ext>
            </a:extLst>
          </p:cNvPr>
          <p:cNvSpPr txBox="1">
            <a:spLocks/>
          </p:cNvSpPr>
          <p:nvPr/>
        </p:nvSpPr>
        <p:spPr>
          <a:xfrm>
            <a:off x="2294616" y="1921116"/>
            <a:ext cx="3481641" cy="3015768"/>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s-ES_tradnl" sz="1800" b="1">
                <a:latin typeface="Arial" panose="020B0604020202020204" pitchFamily="34" charset="0"/>
                <a:ea typeface="Source Sans Pro" panose="020B0503030403020204" pitchFamily="34" charset="0"/>
                <a:cs typeface="Arial" panose="020B0604020202020204" pitchFamily="34" charset="0"/>
              </a:rPr>
              <a:t>LO QUE QUIZÁS VEAMOS</a:t>
            </a:r>
          </a:p>
          <a:p>
            <a:r>
              <a:rPr lang="es-ES_tradnl" sz="1800">
                <a:latin typeface="Arial" panose="020B0604020202020204" pitchFamily="34" charset="0"/>
                <a:ea typeface="Source Sans Pro" panose="020B0503030403020204" pitchFamily="34" charset="0"/>
                <a:cs typeface="Arial" panose="020B0604020202020204" pitchFamily="34" charset="0"/>
              </a:rPr>
              <a:t>Niños/as con parálisis u otros problemas de movilidad</a:t>
            </a:r>
          </a:p>
          <a:p>
            <a:r>
              <a:rPr lang="es-ES_tradnl" sz="1800">
                <a:latin typeface="Arial" panose="020B0604020202020204" pitchFamily="34" charset="0"/>
                <a:ea typeface="Source Sans Pro" panose="020B0503030403020204" pitchFamily="34" charset="0"/>
                <a:cs typeface="Arial" panose="020B0604020202020204" pitchFamily="34" charset="0"/>
              </a:rPr>
              <a:t>Discapacidad grave del desarrollo (p. ej., síndrome de Down)</a:t>
            </a:r>
          </a:p>
          <a:p>
            <a:r>
              <a:rPr lang="es-ES_tradnl" sz="1800">
                <a:latin typeface="Arial" panose="020B0604020202020204" pitchFamily="34" charset="0"/>
                <a:ea typeface="Source Sans Pro" panose="020B0503030403020204" pitchFamily="34" charset="0"/>
                <a:cs typeface="Arial" panose="020B0604020202020204" pitchFamily="34" charset="0"/>
              </a:rPr>
              <a:t>Niños/as sin extremidades</a:t>
            </a:r>
          </a:p>
          <a:p>
            <a:r>
              <a:rPr lang="es-ES_tradnl" sz="1800">
                <a:latin typeface="Arial" panose="020B0604020202020204" pitchFamily="34" charset="0"/>
                <a:ea typeface="Source Sans Pro" panose="020B0503030403020204" pitchFamily="34" charset="0"/>
                <a:cs typeface="Arial" panose="020B0604020202020204" pitchFamily="34" charset="0"/>
              </a:rPr>
              <a:t>Discapacidad visual grave</a:t>
            </a:r>
          </a:p>
          <a:p>
            <a:r>
              <a:rPr lang="es-ES_tradnl" sz="1800">
                <a:latin typeface="Arial" panose="020B0604020202020204" pitchFamily="34" charset="0"/>
                <a:ea typeface="Source Sans Pro" panose="020B0503030403020204" pitchFamily="34" charset="0"/>
                <a:cs typeface="Arial" panose="020B0604020202020204" pitchFamily="34" charset="0"/>
              </a:rPr>
              <a:t>Sordoceguera</a:t>
            </a:r>
          </a:p>
          <a:p>
            <a:r>
              <a:rPr lang="es-ES_tradnl" sz="1800">
                <a:latin typeface="Arial" panose="020B0604020202020204" pitchFamily="34" charset="0"/>
                <a:ea typeface="Source Sans Pro" panose="020B0503030403020204" pitchFamily="34" charset="0"/>
                <a:cs typeface="Arial" panose="020B0604020202020204" pitchFamily="34" charset="0"/>
              </a:rPr>
              <a:t>Limitaciones relacionadas con la edad (p. ej. en personas de edad avanzada).</a:t>
            </a:r>
          </a:p>
          <a:p>
            <a:pPr marL="0" indent="0">
              <a:buFont typeface="Arial"/>
              <a:buNone/>
            </a:pPr>
            <a:endParaRPr lang="es-ES_tradnl" sz="1800">
              <a:latin typeface="Arial" panose="020B0604020202020204" pitchFamily="34" charset="0"/>
              <a:cs typeface="Arial" panose="020B0604020202020204" pitchFamily="34" charset="0"/>
            </a:endParaRPr>
          </a:p>
        </p:txBody>
      </p:sp>
      <p:sp>
        <p:nvSpPr>
          <p:cNvPr id="8" name="Pladsholder til indhold 2">
            <a:extLst>
              <a:ext uri="{FF2B5EF4-FFF2-40B4-BE49-F238E27FC236}">
                <a16:creationId xmlns:a16="http://schemas.microsoft.com/office/drawing/2014/main" id="{42C83F30-1C3D-6889-DD26-228F5F769F4B}"/>
              </a:ext>
            </a:extLst>
          </p:cNvPr>
          <p:cNvSpPr txBox="1">
            <a:spLocks/>
          </p:cNvSpPr>
          <p:nvPr/>
        </p:nvSpPr>
        <p:spPr>
          <a:xfrm>
            <a:off x="7620000" y="1921115"/>
            <a:ext cx="3733800" cy="3765581"/>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s-ES_tradnl" sz="1800" b="1">
                <a:latin typeface="Arial" panose="020B0604020202020204" pitchFamily="34" charset="0"/>
                <a:ea typeface="Source Sans Pro" panose="020B0503030403020204" pitchFamily="34" charset="0"/>
                <a:cs typeface="Arial" panose="020B0604020202020204" pitchFamily="34" charset="0"/>
              </a:rPr>
              <a:t>LO QUE QUIZÁS NO VEAMOS</a:t>
            </a:r>
          </a:p>
          <a:p>
            <a:r>
              <a:rPr lang="es-ES_tradnl" sz="1800">
                <a:latin typeface="Arial" panose="020B0604020202020204" pitchFamily="34" charset="0"/>
                <a:ea typeface="Source Sans Pro" panose="020B0503030403020204" pitchFamily="34" charset="0"/>
                <a:cs typeface="Arial" panose="020B0604020202020204" pitchFamily="34" charset="0"/>
              </a:rPr>
              <a:t>Niños/as con pérdida de audición</a:t>
            </a:r>
          </a:p>
          <a:p>
            <a:r>
              <a:rPr lang="es-ES_tradnl" sz="1800">
                <a:latin typeface="Arial" panose="020B0604020202020204" pitchFamily="34" charset="0"/>
                <a:ea typeface="Source Sans Pro" panose="020B0503030403020204" pitchFamily="34" charset="0"/>
                <a:cs typeface="Arial" panose="020B0604020202020204" pitchFamily="34" charset="0"/>
              </a:rPr>
              <a:t>Trastornos del habla (se pueden notar rápidamente)</a:t>
            </a:r>
          </a:p>
          <a:p>
            <a:r>
              <a:rPr lang="es-ES_tradnl" sz="1800">
                <a:latin typeface="Arial" panose="020B0604020202020204" pitchFamily="34" charset="0"/>
                <a:ea typeface="Source Sans Pro" panose="020B0503030403020204" pitchFamily="34" charset="0"/>
                <a:cs typeface="Arial" panose="020B0604020202020204" pitchFamily="34" charset="0"/>
              </a:rPr>
              <a:t>Algunas formas de discapacidad visual</a:t>
            </a:r>
          </a:p>
          <a:p>
            <a:r>
              <a:rPr lang="es-ES_tradnl" sz="1800">
                <a:latin typeface="Arial" panose="020B0604020202020204" pitchFamily="34" charset="0"/>
                <a:ea typeface="Source Sans Pro" panose="020B0503030403020204" pitchFamily="34" charset="0"/>
                <a:cs typeface="Arial" panose="020B0604020202020204" pitchFamily="34" charset="0"/>
              </a:rPr>
              <a:t>Dificultades de aprendizaje (p. ej., dislexia, TDAH)</a:t>
            </a:r>
          </a:p>
          <a:p>
            <a:r>
              <a:rPr lang="es-ES_tradnl" sz="1800">
                <a:latin typeface="Arial" panose="020B0604020202020204" pitchFamily="34" charset="0"/>
                <a:ea typeface="Source Sans Pro" panose="020B0503030403020204" pitchFamily="34" charset="0"/>
                <a:cs typeface="Arial" panose="020B0604020202020204" pitchFamily="34" charset="0"/>
              </a:rPr>
              <a:t>Ciertas enfermedades o trastornos (p. ej., enfermedad de Crohn, trastorno del espectro autista).</a:t>
            </a:r>
          </a:p>
          <a:p>
            <a:r>
              <a:rPr lang="es-ES_tradnl" sz="1800">
                <a:latin typeface="Arial" panose="020B0604020202020204" pitchFamily="34" charset="0"/>
                <a:ea typeface="Source Sans Pro" panose="020B0503030403020204" pitchFamily="34" charset="0"/>
                <a:cs typeface="Arial" panose="020B0604020202020204" pitchFamily="34" charset="0"/>
              </a:rPr>
              <a:t>Discapacidades</a:t>
            </a:r>
            <a:r>
              <a:rPr lang="es-ES_tradnl" sz="1800">
                <a:ea typeface="Source Sans Pro" panose="020B0503030403020204" pitchFamily="34" charset="0"/>
              </a:rPr>
              <a:t> </a:t>
            </a:r>
            <a:r>
              <a:rPr lang="es-ES_tradnl" sz="1800">
                <a:latin typeface="Arial" panose="020B0604020202020204" pitchFamily="34" charset="0"/>
                <a:ea typeface="Source Sans Pro" panose="020B0503030403020204" pitchFamily="34" charset="0"/>
                <a:cs typeface="Arial" panose="020B0604020202020204" pitchFamily="34" charset="0"/>
              </a:rPr>
              <a:t>mentales</a:t>
            </a:r>
          </a:p>
        </p:txBody>
      </p:sp>
      <p:grpSp>
        <p:nvGrpSpPr>
          <p:cNvPr id="19" name="Group 18">
            <a:extLst>
              <a:ext uri="{FF2B5EF4-FFF2-40B4-BE49-F238E27FC236}">
                <a16:creationId xmlns:a16="http://schemas.microsoft.com/office/drawing/2014/main" id="{62AFCA29-270E-CF56-A261-B8D3EA21331E}"/>
              </a:ext>
            </a:extLst>
          </p:cNvPr>
          <p:cNvGrpSpPr/>
          <p:nvPr/>
        </p:nvGrpSpPr>
        <p:grpSpPr>
          <a:xfrm>
            <a:off x="838200" y="1921116"/>
            <a:ext cx="950215" cy="2333384"/>
            <a:chOff x="838200" y="1921116"/>
            <a:chExt cx="950215" cy="2333384"/>
          </a:xfrm>
        </p:grpSpPr>
        <p:sp>
          <p:nvSpPr>
            <p:cNvPr id="12" name="Round Same Side Corner Rectangle 31">
              <a:extLst>
                <a:ext uri="{FF2B5EF4-FFF2-40B4-BE49-F238E27FC236}">
                  <a16:creationId xmlns:a16="http://schemas.microsoft.com/office/drawing/2014/main" id="{0EC85652-B1AF-6348-1C5E-BAAEB8796E7D}"/>
                </a:ext>
              </a:extLst>
            </p:cNvPr>
            <p:cNvSpPr/>
            <p:nvPr/>
          </p:nvSpPr>
          <p:spPr>
            <a:xfrm>
              <a:off x="845168" y="3055041"/>
              <a:ext cx="939534" cy="1199459"/>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Oval 12">
              <a:extLst>
                <a:ext uri="{FF2B5EF4-FFF2-40B4-BE49-F238E27FC236}">
                  <a16:creationId xmlns:a16="http://schemas.microsoft.com/office/drawing/2014/main" id="{F019A87F-5624-F5CE-A0F6-B373311F1260}"/>
                </a:ext>
              </a:extLst>
            </p:cNvPr>
            <p:cNvSpPr/>
            <p:nvPr/>
          </p:nvSpPr>
          <p:spPr>
            <a:xfrm>
              <a:off x="838200" y="1921116"/>
              <a:ext cx="950215" cy="95021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8" name="Group 17">
            <a:extLst>
              <a:ext uri="{FF2B5EF4-FFF2-40B4-BE49-F238E27FC236}">
                <a16:creationId xmlns:a16="http://schemas.microsoft.com/office/drawing/2014/main" id="{E8EFBA45-AF70-B884-32C2-F67041E707DF}"/>
              </a:ext>
            </a:extLst>
          </p:cNvPr>
          <p:cNvGrpSpPr/>
          <p:nvPr/>
        </p:nvGrpSpPr>
        <p:grpSpPr>
          <a:xfrm>
            <a:off x="6171728" y="1921116"/>
            <a:ext cx="950215" cy="2333384"/>
            <a:chOff x="6171728" y="1921116"/>
            <a:chExt cx="950215" cy="2333384"/>
          </a:xfrm>
        </p:grpSpPr>
        <p:sp>
          <p:nvSpPr>
            <p:cNvPr id="16" name="Round Same Side Corner Rectangle 31">
              <a:extLst>
                <a:ext uri="{FF2B5EF4-FFF2-40B4-BE49-F238E27FC236}">
                  <a16:creationId xmlns:a16="http://schemas.microsoft.com/office/drawing/2014/main" id="{4704D8DA-B4D4-2798-72C0-B25D6E8E8235}"/>
                </a:ext>
              </a:extLst>
            </p:cNvPr>
            <p:cNvSpPr/>
            <p:nvPr/>
          </p:nvSpPr>
          <p:spPr>
            <a:xfrm>
              <a:off x="6178696" y="3055041"/>
              <a:ext cx="939534" cy="1199459"/>
            </a:xfrm>
            <a:prstGeom prst="round2SameRect">
              <a:avLst>
                <a:gd name="adj1" fmla="val 50000"/>
                <a:gd name="adj2" fmla="val 0"/>
              </a:avLst>
            </a:prstGeom>
            <a:no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Oval 16">
              <a:extLst>
                <a:ext uri="{FF2B5EF4-FFF2-40B4-BE49-F238E27FC236}">
                  <a16:creationId xmlns:a16="http://schemas.microsoft.com/office/drawing/2014/main" id="{63A9874F-3D67-0263-EB42-DAAE6E50FFB3}"/>
                </a:ext>
              </a:extLst>
            </p:cNvPr>
            <p:cNvSpPr/>
            <p:nvPr/>
          </p:nvSpPr>
          <p:spPr>
            <a:xfrm>
              <a:off x="6171728" y="1921116"/>
              <a:ext cx="950215" cy="950214"/>
            </a:xfrm>
            <a:prstGeom prst="ellipse">
              <a:avLst/>
            </a:prstGeom>
            <a:no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extLst>
      <p:ext uri="{BB962C8B-B14F-4D97-AF65-F5344CB8AC3E}">
        <p14:creationId xmlns:p14="http://schemas.microsoft.com/office/powerpoint/2010/main" val="2741512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0F14FB73-A69F-93E2-C24E-DDC98C3535B0}"/>
              </a:ext>
            </a:extLst>
          </p:cNvPr>
          <p:cNvSpPr/>
          <p:nvPr/>
        </p:nvSpPr>
        <p:spPr>
          <a:xfrm>
            <a:off x="6700792" y="3308695"/>
            <a:ext cx="985645" cy="98564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Oval 16">
            <a:extLst>
              <a:ext uri="{FF2B5EF4-FFF2-40B4-BE49-F238E27FC236}">
                <a16:creationId xmlns:a16="http://schemas.microsoft.com/office/drawing/2014/main" id="{3ACC9E16-9B17-0FDC-DF54-7596AEE455D7}"/>
              </a:ext>
            </a:extLst>
          </p:cNvPr>
          <p:cNvSpPr/>
          <p:nvPr/>
        </p:nvSpPr>
        <p:spPr>
          <a:xfrm>
            <a:off x="8566078" y="2571666"/>
            <a:ext cx="1320800" cy="13208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Oval 14">
            <a:extLst>
              <a:ext uri="{FF2B5EF4-FFF2-40B4-BE49-F238E27FC236}">
                <a16:creationId xmlns:a16="http://schemas.microsoft.com/office/drawing/2014/main" id="{4374DFB6-920D-5AA8-210E-DE0038400753}"/>
              </a:ext>
            </a:extLst>
          </p:cNvPr>
          <p:cNvSpPr/>
          <p:nvPr/>
        </p:nvSpPr>
        <p:spPr>
          <a:xfrm>
            <a:off x="4654478" y="3031493"/>
            <a:ext cx="1320800" cy="13208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8CEF36A1-C2AF-06DB-6FC0-4A23F8B6B4DF}"/>
              </a:ext>
            </a:extLst>
          </p:cNvPr>
          <p:cNvSpPr>
            <a:spLocks noGrp="1"/>
          </p:cNvSpPr>
          <p:nvPr>
            <p:ph type="title"/>
          </p:nvPr>
        </p:nvSpPr>
        <p:spPr>
          <a:xfrm>
            <a:off x="687132" y="51257"/>
            <a:ext cx="11151563" cy="868968"/>
          </a:xfrm>
        </p:spPr>
        <p:txBody>
          <a:bodyPr>
            <a:noAutofit/>
          </a:bodyPr>
          <a:lstStyle/>
          <a:p>
            <a:r>
              <a:rPr lang="es-ES_tradnl" sz="2500" dirty="0"/>
              <a:t>Barreras a las que están expuestos los/as menores con discapacidades</a:t>
            </a:r>
          </a:p>
        </p:txBody>
      </p:sp>
      <p:sp>
        <p:nvSpPr>
          <p:cNvPr id="4" name="TextBox 3">
            <a:extLst>
              <a:ext uri="{FF2B5EF4-FFF2-40B4-BE49-F238E27FC236}">
                <a16:creationId xmlns:a16="http://schemas.microsoft.com/office/drawing/2014/main" id="{7AC2C566-4B61-FBCF-E54E-FA32A5F000FA}"/>
              </a:ext>
            </a:extLst>
          </p:cNvPr>
          <p:cNvSpPr txBox="1"/>
          <p:nvPr/>
        </p:nvSpPr>
        <p:spPr>
          <a:xfrm>
            <a:off x="846326" y="1551277"/>
            <a:ext cx="6840111" cy="1200329"/>
          </a:xfrm>
          <a:prstGeom prst="rect">
            <a:avLst/>
          </a:prstGeom>
          <a:noFill/>
        </p:spPr>
        <p:txBody>
          <a:bodyPr wrap="square" lIns="91440" tIns="45720" rIns="91440" bIns="45720" anchor="t">
            <a:spAutoFit/>
          </a:bodyPr>
          <a:lstStyle/>
          <a:p>
            <a:r>
              <a:rPr lang="es-ES_tradnl" b="1">
                <a:latin typeface="Arial" panose="020B0604020202020204" pitchFamily="34" charset="0"/>
                <a:cs typeface="Arial" panose="020B0604020202020204" pitchFamily="34" charset="0"/>
              </a:rPr>
              <a:t>Las barreras </a:t>
            </a:r>
            <a:r>
              <a:rPr lang="es-ES_tradnl">
                <a:latin typeface="Arial" panose="020B0604020202020204" pitchFamily="34" charset="0"/>
                <a:cs typeface="Arial" panose="020B0604020202020204" pitchFamily="34" charset="0"/>
              </a:rPr>
              <a:t>se refieren a las características, aspectos o situaciones en las que </a:t>
            </a:r>
            <a:r>
              <a:rPr lang="es-ES_tradnl" b="1">
                <a:latin typeface="Arial" panose="020B0604020202020204" pitchFamily="34" charset="0"/>
                <a:cs typeface="Arial" panose="020B0604020202020204" pitchFamily="34" charset="0"/>
              </a:rPr>
              <a:t>se niega a </a:t>
            </a:r>
            <a:r>
              <a:rPr lang="es-ES_tradnl">
                <a:latin typeface="Arial" panose="020B0604020202020204" pitchFamily="34" charset="0"/>
                <a:cs typeface="Arial" panose="020B0604020202020204" pitchFamily="34" charset="0"/>
              </a:rPr>
              <a:t>las personas –incluyendo a los/as menores– con discapacidades la posibilidad de participar plenamente y de ser incluidos en la sociedad</a:t>
            </a:r>
          </a:p>
        </p:txBody>
      </p:sp>
      <p:grpSp>
        <p:nvGrpSpPr>
          <p:cNvPr id="20" name="Group 19">
            <a:extLst>
              <a:ext uri="{FF2B5EF4-FFF2-40B4-BE49-F238E27FC236}">
                <a16:creationId xmlns:a16="http://schemas.microsoft.com/office/drawing/2014/main" id="{A9932307-990F-2A37-69C5-C7E7AFC7423C}"/>
              </a:ext>
            </a:extLst>
          </p:cNvPr>
          <p:cNvGrpSpPr/>
          <p:nvPr/>
        </p:nvGrpSpPr>
        <p:grpSpPr>
          <a:xfrm>
            <a:off x="10228983" y="1401791"/>
            <a:ext cx="1587872" cy="1368854"/>
            <a:chOff x="10228983" y="337468"/>
            <a:chExt cx="1587872" cy="1368854"/>
          </a:xfrm>
        </p:grpSpPr>
        <p:sp>
          <p:nvSpPr>
            <p:cNvPr id="21" name="Hexagon 20">
              <a:extLst>
                <a:ext uri="{FF2B5EF4-FFF2-40B4-BE49-F238E27FC236}">
                  <a16:creationId xmlns:a16="http://schemas.microsoft.com/office/drawing/2014/main" id="{86CE40D5-A5DD-37C6-868A-7F55375B6DED}"/>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2" name="Group 21">
              <a:extLst>
                <a:ext uri="{FF2B5EF4-FFF2-40B4-BE49-F238E27FC236}">
                  <a16:creationId xmlns:a16="http://schemas.microsoft.com/office/drawing/2014/main" id="{67106FFA-4FD0-7559-18E6-4188AB314B7B}"/>
                </a:ext>
              </a:extLst>
            </p:cNvPr>
            <p:cNvGrpSpPr/>
            <p:nvPr/>
          </p:nvGrpSpPr>
          <p:grpSpPr>
            <a:xfrm>
              <a:off x="10621771" y="762700"/>
              <a:ext cx="562136" cy="634675"/>
              <a:chOff x="760175" y="830142"/>
              <a:chExt cx="867619" cy="979579"/>
            </a:xfrm>
          </p:grpSpPr>
          <p:sp>
            <p:nvSpPr>
              <p:cNvPr id="26" name="Rectangle 25">
                <a:extLst>
                  <a:ext uri="{FF2B5EF4-FFF2-40B4-BE49-F238E27FC236}">
                    <a16:creationId xmlns:a16="http://schemas.microsoft.com/office/drawing/2014/main" id="{5EC1472F-B38F-B55E-9BE6-40C0372CA476}"/>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a:latin typeface="Arial" panose="020B0604020202020204" pitchFamily="34" charset="0"/>
                    <a:cs typeface="Arial" panose="020B0604020202020204" pitchFamily="34" charset="0"/>
                  </a:rPr>
                  <a:t>18</a:t>
                </a:r>
              </a:p>
            </p:txBody>
          </p:sp>
          <p:sp>
            <p:nvSpPr>
              <p:cNvPr id="27" name="Rectangle 26">
                <a:extLst>
                  <a:ext uri="{FF2B5EF4-FFF2-40B4-BE49-F238E27FC236}">
                    <a16:creationId xmlns:a16="http://schemas.microsoft.com/office/drawing/2014/main" id="{7DFB0426-2391-7FB1-788F-0CB73CDE5A78}"/>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3" name="Group 22">
              <a:extLst>
                <a:ext uri="{FF2B5EF4-FFF2-40B4-BE49-F238E27FC236}">
                  <a16:creationId xmlns:a16="http://schemas.microsoft.com/office/drawing/2014/main" id="{1DA88BB7-A1F9-34B6-FF6A-541B20597253}"/>
                </a:ext>
              </a:extLst>
            </p:cNvPr>
            <p:cNvGrpSpPr/>
            <p:nvPr/>
          </p:nvGrpSpPr>
          <p:grpSpPr>
            <a:xfrm>
              <a:off x="11325415" y="762701"/>
              <a:ext cx="182192" cy="634674"/>
              <a:chOff x="2121762" y="2323619"/>
              <a:chExt cx="200378" cy="825210"/>
            </a:xfrm>
          </p:grpSpPr>
          <p:sp>
            <p:nvSpPr>
              <p:cNvPr id="24" name="Isosceles Triangle 23">
                <a:extLst>
                  <a:ext uri="{FF2B5EF4-FFF2-40B4-BE49-F238E27FC236}">
                    <a16:creationId xmlns:a16="http://schemas.microsoft.com/office/drawing/2014/main" id="{0C93FD6F-E1E1-9927-6800-0442112C7005}"/>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Rectangle 24">
                <a:extLst>
                  <a:ext uri="{FF2B5EF4-FFF2-40B4-BE49-F238E27FC236}">
                    <a16:creationId xmlns:a16="http://schemas.microsoft.com/office/drawing/2014/main" id="{FBF2AAB0-AB3C-0F2D-3011-A06082905448}"/>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
        <p:nvSpPr>
          <p:cNvPr id="3" name="Freeform: Shape 2">
            <a:extLst>
              <a:ext uri="{FF2B5EF4-FFF2-40B4-BE49-F238E27FC236}">
                <a16:creationId xmlns:a16="http://schemas.microsoft.com/office/drawing/2014/main" id="{DF46796D-3173-8DE2-9860-77E203870E77}"/>
              </a:ext>
            </a:extLst>
          </p:cNvPr>
          <p:cNvSpPr/>
          <p:nvPr/>
        </p:nvSpPr>
        <p:spPr>
          <a:xfrm>
            <a:off x="885371" y="3199983"/>
            <a:ext cx="10755086" cy="1152310"/>
          </a:xfrm>
          <a:custGeom>
            <a:avLst/>
            <a:gdLst>
              <a:gd name="connsiteX0" fmla="*/ 0 w 10755086"/>
              <a:gd name="connsiteY0" fmla="*/ 929892 h 1152310"/>
              <a:gd name="connsiteX1" fmla="*/ 1088572 w 10755086"/>
              <a:gd name="connsiteY1" fmla="*/ 900864 h 1152310"/>
              <a:gd name="connsiteX2" fmla="*/ 1901372 w 10755086"/>
              <a:gd name="connsiteY2" fmla="*/ 639607 h 1152310"/>
              <a:gd name="connsiteX3" fmla="*/ 2844800 w 10755086"/>
              <a:gd name="connsiteY3" fmla="*/ 958921 h 1152310"/>
              <a:gd name="connsiteX4" fmla="*/ 3730172 w 10755086"/>
              <a:gd name="connsiteY4" fmla="*/ 973435 h 1152310"/>
              <a:gd name="connsiteX5" fmla="*/ 4441372 w 10755086"/>
              <a:gd name="connsiteY5" fmla="*/ 204178 h 1152310"/>
              <a:gd name="connsiteX6" fmla="*/ 5225143 w 10755086"/>
              <a:gd name="connsiteY6" fmla="*/ 1031492 h 1152310"/>
              <a:gd name="connsiteX7" fmla="*/ 6328229 w 10755086"/>
              <a:gd name="connsiteY7" fmla="*/ 552521 h 1152310"/>
              <a:gd name="connsiteX8" fmla="*/ 7678058 w 10755086"/>
              <a:gd name="connsiteY8" fmla="*/ 915378 h 1152310"/>
              <a:gd name="connsiteX9" fmla="*/ 8389258 w 10755086"/>
              <a:gd name="connsiteY9" fmla="*/ 978 h 1152310"/>
              <a:gd name="connsiteX10" fmla="*/ 9129486 w 10755086"/>
              <a:gd name="connsiteY10" fmla="*/ 1118578 h 1152310"/>
              <a:gd name="connsiteX11" fmla="*/ 10174515 w 10755086"/>
              <a:gd name="connsiteY11" fmla="*/ 857321 h 1152310"/>
              <a:gd name="connsiteX12" fmla="*/ 10755086 w 10755086"/>
              <a:gd name="connsiteY12" fmla="*/ 813778 h 115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55086" h="1152310">
                <a:moveTo>
                  <a:pt x="0" y="929892"/>
                </a:moveTo>
                <a:lnTo>
                  <a:pt x="1088572" y="900864"/>
                </a:lnTo>
                <a:cubicBezTo>
                  <a:pt x="1405467" y="852483"/>
                  <a:pt x="1608667" y="629931"/>
                  <a:pt x="1901372" y="639607"/>
                </a:cubicBezTo>
                <a:cubicBezTo>
                  <a:pt x="2194077" y="649283"/>
                  <a:pt x="2540000" y="903283"/>
                  <a:pt x="2844800" y="958921"/>
                </a:cubicBezTo>
                <a:cubicBezTo>
                  <a:pt x="3149600" y="1014559"/>
                  <a:pt x="3464077" y="1099226"/>
                  <a:pt x="3730172" y="973435"/>
                </a:cubicBezTo>
                <a:cubicBezTo>
                  <a:pt x="3996267" y="847644"/>
                  <a:pt x="4192210" y="194502"/>
                  <a:pt x="4441372" y="204178"/>
                </a:cubicBezTo>
                <a:cubicBezTo>
                  <a:pt x="4690534" y="213854"/>
                  <a:pt x="4910667" y="973435"/>
                  <a:pt x="5225143" y="1031492"/>
                </a:cubicBezTo>
                <a:cubicBezTo>
                  <a:pt x="5539619" y="1089549"/>
                  <a:pt x="5919410" y="571873"/>
                  <a:pt x="6328229" y="552521"/>
                </a:cubicBezTo>
                <a:cubicBezTo>
                  <a:pt x="6737048" y="533169"/>
                  <a:pt x="7334553" y="1007302"/>
                  <a:pt x="7678058" y="915378"/>
                </a:cubicBezTo>
                <a:cubicBezTo>
                  <a:pt x="8021563" y="823454"/>
                  <a:pt x="8147353" y="-32889"/>
                  <a:pt x="8389258" y="978"/>
                </a:cubicBezTo>
                <a:cubicBezTo>
                  <a:pt x="8631163" y="34845"/>
                  <a:pt x="8831943" y="975854"/>
                  <a:pt x="9129486" y="1118578"/>
                </a:cubicBezTo>
                <a:cubicBezTo>
                  <a:pt x="9427029" y="1261302"/>
                  <a:pt x="9903582" y="908121"/>
                  <a:pt x="10174515" y="857321"/>
                </a:cubicBezTo>
                <a:cubicBezTo>
                  <a:pt x="10445448" y="806521"/>
                  <a:pt x="10600267" y="810149"/>
                  <a:pt x="10755086" y="813778"/>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6" name="Group 5">
            <a:extLst>
              <a:ext uri="{FF2B5EF4-FFF2-40B4-BE49-F238E27FC236}">
                <a16:creationId xmlns:a16="http://schemas.microsoft.com/office/drawing/2014/main" id="{B87B9D6F-B7F7-1D84-6B88-23F267E98499}"/>
              </a:ext>
            </a:extLst>
          </p:cNvPr>
          <p:cNvGrpSpPr/>
          <p:nvPr/>
        </p:nvGrpSpPr>
        <p:grpSpPr>
          <a:xfrm>
            <a:off x="3286215" y="3045868"/>
            <a:ext cx="833120" cy="1306425"/>
            <a:chOff x="2486024" y="3959213"/>
            <a:chExt cx="932786" cy="1462713"/>
          </a:xfrm>
          <a:solidFill>
            <a:schemeClr val="accent2">
              <a:lumMod val="75000"/>
            </a:schemeClr>
          </a:solidFill>
        </p:grpSpPr>
        <p:sp>
          <p:nvSpPr>
            <p:cNvPr id="7" name="Oval 6">
              <a:extLst>
                <a:ext uri="{FF2B5EF4-FFF2-40B4-BE49-F238E27FC236}">
                  <a16:creationId xmlns:a16="http://schemas.microsoft.com/office/drawing/2014/main" id="{779372BC-C04E-2115-2AE2-32C8EAE913CF}"/>
                </a:ext>
              </a:extLst>
            </p:cNvPr>
            <p:cNvSpPr/>
            <p:nvPr/>
          </p:nvSpPr>
          <p:spPr>
            <a:xfrm>
              <a:off x="2670921" y="3959213"/>
              <a:ext cx="457269" cy="457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angle: Top Corners Rounded 7">
              <a:extLst>
                <a:ext uri="{FF2B5EF4-FFF2-40B4-BE49-F238E27FC236}">
                  <a16:creationId xmlns:a16="http://schemas.microsoft.com/office/drawing/2014/main" id="{FB6F86B4-6CC9-9A28-85F8-52127DA27AB4}"/>
                </a:ext>
              </a:extLst>
            </p:cNvPr>
            <p:cNvSpPr/>
            <p:nvPr/>
          </p:nvSpPr>
          <p:spPr>
            <a:xfrm rot="20986498">
              <a:off x="2807357" y="4472729"/>
              <a:ext cx="335259" cy="593586"/>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Rectangle: Top Corners Rounded 8">
              <a:extLst>
                <a:ext uri="{FF2B5EF4-FFF2-40B4-BE49-F238E27FC236}">
                  <a16:creationId xmlns:a16="http://schemas.microsoft.com/office/drawing/2014/main" id="{D7B7685A-0CDD-0B32-8A20-D39CC0BC4D0F}"/>
                </a:ext>
              </a:extLst>
            </p:cNvPr>
            <p:cNvSpPr/>
            <p:nvPr/>
          </p:nvSpPr>
          <p:spPr>
            <a:xfrm rot="16200000">
              <a:off x="3026048" y="4728249"/>
              <a:ext cx="184528" cy="479285"/>
            </a:xfrm>
            <a:prstGeom prst="round2SameRect">
              <a:avLst>
                <a:gd name="adj1" fmla="val 50000"/>
                <a:gd name="adj2" fmla="val 487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Rectangle: Top Corners Rounded 9">
              <a:extLst>
                <a:ext uri="{FF2B5EF4-FFF2-40B4-BE49-F238E27FC236}">
                  <a16:creationId xmlns:a16="http://schemas.microsoft.com/office/drawing/2014/main" id="{4D116329-0A9C-3AA6-CAFD-B991918D204F}"/>
                </a:ext>
              </a:extLst>
            </p:cNvPr>
            <p:cNvSpPr/>
            <p:nvPr/>
          </p:nvSpPr>
          <p:spPr>
            <a:xfrm rot="20281485">
              <a:off x="3254845" y="4891241"/>
              <a:ext cx="163965" cy="414714"/>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Rectangle: Top Corners Rounded 10">
              <a:extLst>
                <a:ext uri="{FF2B5EF4-FFF2-40B4-BE49-F238E27FC236}">
                  <a16:creationId xmlns:a16="http://schemas.microsoft.com/office/drawing/2014/main" id="{A246B14F-B426-10B5-FF97-25549A63692A}"/>
                </a:ext>
              </a:extLst>
            </p:cNvPr>
            <p:cNvSpPr/>
            <p:nvPr/>
          </p:nvSpPr>
          <p:spPr>
            <a:xfrm rot="13596620">
              <a:off x="2711019" y="4441273"/>
              <a:ext cx="134495" cy="458897"/>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Rectangle: Top Corners Rounded 11">
              <a:extLst>
                <a:ext uri="{FF2B5EF4-FFF2-40B4-BE49-F238E27FC236}">
                  <a16:creationId xmlns:a16="http://schemas.microsoft.com/office/drawing/2014/main" id="{A11B6FA7-941E-B6DF-DF0A-CEA8158A522D}"/>
                </a:ext>
              </a:extLst>
            </p:cNvPr>
            <p:cNvSpPr/>
            <p:nvPr/>
          </p:nvSpPr>
          <p:spPr>
            <a:xfrm rot="152323">
              <a:off x="2595518" y="4703728"/>
              <a:ext cx="120626" cy="295955"/>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Arc 12">
              <a:extLst>
                <a:ext uri="{FF2B5EF4-FFF2-40B4-BE49-F238E27FC236}">
                  <a16:creationId xmlns:a16="http://schemas.microsoft.com/office/drawing/2014/main" id="{4A1DB418-5DCF-0B06-5797-C44BEB7CFC9B}"/>
                </a:ext>
              </a:extLst>
            </p:cNvPr>
            <p:cNvSpPr/>
            <p:nvPr/>
          </p:nvSpPr>
          <p:spPr>
            <a:xfrm flipH="1" flipV="1">
              <a:off x="2486024" y="4597009"/>
              <a:ext cx="824917" cy="824917"/>
            </a:xfrm>
            <a:prstGeom prst="arc">
              <a:avLst>
                <a:gd name="adj1" fmla="val 12696409"/>
                <a:gd name="adj2" fmla="val 1294114"/>
              </a:avLst>
            </a:prstGeom>
            <a:noFill/>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grpSp>
      <p:sp>
        <p:nvSpPr>
          <p:cNvPr id="14" name="TextBox 13">
            <a:extLst>
              <a:ext uri="{FF2B5EF4-FFF2-40B4-BE49-F238E27FC236}">
                <a16:creationId xmlns:a16="http://schemas.microsoft.com/office/drawing/2014/main" id="{1F55599D-CD05-820B-C2C1-852AF1638A14}"/>
              </a:ext>
            </a:extLst>
          </p:cNvPr>
          <p:cNvSpPr txBox="1"/>
          <p:nvPr/>
        </p:nvSpPr>
        <p:spPr>
          <a:xfrm>
            <a:off x="4781593" y="4845058"/>
            <a:ext cx="2628814" cy="923330"/>
          </a:xfrm>
          <a:prstGeom prst="rect">
            <a:avLst/>
          </a:prstGeom>
          <a:noFill/>
        </p:spPr>
        <p:txBody>
          <a:bodyPr wrap="square" lIns="91440" tIns="45720" rIns="91440" bIns="45720" anchor="t">
            <a:spAutoFit/>
          </a:bodyPr>
          <a:lstStyle/>
          <a:p>
            <a:r>
              <a:rPr lang="es-ES_tradnl" sz="1800">
                <a:latin typeface="Arial" panose="020B0604020202020204" pitchFamily="34" charset="0"/>
                <a:cs typeface="Arial" panose="020B0604020202020204" pitchFamily="34" charset="0"/>
              </a:rPr>
              <a:t>Estas barreras pueden ser </a:t>
            </a:r>
            <a:r>
              <a:rPr lang="es-ES_tradnl" sz="1800" b="1">
                <a:latin typeface="Arial" panose="020B0604020202020204" pitchFamily="34" charset="0"/>
                <a:cs typeface="Arial" panose="020B0604020202020204" pitchFamily="34" charset="0"/>
              </a:rPr>
              <a:t>intencionales o no intencionales</a:t>
            </a:r>
          </a:p>
        </p:txBody>
      </p:sp>
      <p:sp>
        <p:nvSpPr>
          <p:cNvPr id="18" name="TextBox 17">
            <a:extLst>
              <a:ext uri="{FF2B5EF4-FFF2-40B4-BE49-F238E27FC236}">
                <a16:creationId xmlns:a16="http://schemas.microsoft.com/office/drawing/2014/main" id="{136EF6FE-20E4-6484-26D2-4EB73CB3780A}"/>
              </a:ext>
            </a:extLst>
          </p:cNvPr>
          <p:cNvSpPr txBox="1"/>
          <p:nvPr/>
        </p:nvSpPr>
        <p:spPr>
          <a:xfrm>
            <a:off x="7509813" y="4845058"/>
            <a:ext cx="3513106" cy="1200329"/>
          </a:xfrm>
          <a:prstGeom prst="rect">
            <a:avLst/>
          </a:prstGeom>
          <a:noFill/>
        </p:spPr>
        <p:txBody>
          <a:bodyPr wrap="square" lIns="91440" tIns="45720" rIns="91440" bIns="45720" anchor="t">
            <a:spAutoFit/>
          </a:bodyPr>
          <a:lstStyle/>
          <a:p>
            <a:r>
              <a:rPr lang="es-ES_tradnl" sz="1800">
                <a:latin typeface="Arial" panose="020B0604020202020204" pitchFamily="34" charset="0"/>
                <a:cs typeface="Arial" panose="020B0604020202020204" pitchFamily="34" charset="0"/>
              </a:rPr>
              <a:t>Las barreras las ponen </a:t>
            </a:r>
            <a:r>
              <a:rPr lang="es-ES_tradnl" sz="1800" b="1">
                <a:latin typeface="Arial" panose="020B0604020202020204" pitchFamily="34" charset="0"/>
                <a:cs typeface="Arial" panose="020B0604020202020204" pitchFamily="34" charset="0"/>
              </a:rPr>
              <a:t>las personas, la comunidad, las organizaciones y la sociedad en su conjunto</a:t>
            </a:r>
          </a:p>
        </p:txBody>
      </p:sp>
    </p:spTree>
    <p:extLst>
      <p:ext uri="{BB962C8B-B14F-4D97-AF65-F5344CB8AC3E}">
        <p14:creationId xmlns:p14="http://schemas.microsoft.com/office/powerpoint/2010/main" val="4043715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0DAB1-958D-31A0-7BAD-82A803698345}"/>
              </a:ext>
            </a:extLst>
          </p:cNvPr>
          <p:cNvSpPr>
            <a:spLocks noGrp="1"/>
          </p:cNvSpPr>
          <p:nvPr>
            <p:ph type="title"/>
          </p:nvPr>
        </p:nvSpPr>
        <p:spPr>
          <a:xfrm>
            <a:off x="562791" y="122483"/>
            <a:ext cx="11066417" cy="868968"/>
          </a:xfrm>
        </p:spPr>
        <p:txBody>
          <a:bodyPr>
            <a:normAutofit/>
          </a:bodyPr>
          <a:lstStyle/>
          <a:p>
            <a:r>
              <a:rPr lang="es-ES_tradnl" sz="2500"/>
              <a:t>Barreras a las que están expuestos los/as menores con discapacidades</a:t>
            </a:r>
          </a:p>
        </p:txBody>
      </p:sp>
      <p:sp>
        <p:nvSpPr>
          <p:cNvPr id="8" name="TextBox 7">
            <a:extLst>
              <a:ext uri="{FF2B5EF4-FFF2-40B4-BE49-F238E27FC236}">
                <a16:creationId xmlns:a16="http://schemas.microsoft.com/office/drawing/2014/main" id="{D21FDCFB-BC7C-ECEB-D2B6-D5D4EC3C8445}"/>
              </a:ext>
            </a:extLst>
          </p:cNvPr>
          <p:cNvSpPr txBox="1"/>
          <p:nvPr/>
        </p:nvSpPr>
        <p:spPr>
          <a:xfrm>
            <a:off x="697321" y="4578700"/>
            <a:ext cx="2362200" cy="369332"/>
          </a:xfrm>
          <a:prstGeom prst="rect">
            <a:avLst/>
          </a:prstGeom>
          <a:noFill/>
        </p:spPr>
        <p:txBody>
          <a:bodyPr wrap="square" rtlCol="0">
            <a:spAutoFit/>
          </a:bodyPr>
          <a:lstStyle/>
          <a:p>
            <a:pPr marL="0" indent="0" algn="ctr">
              <a:buNone/>
            </a:pPr>
            <a:r>
              <a:rPr lang="es-ES_tradnl">
                <a:latin typeface="Arial" panose="020B0604020202020204" pitchFamily="34" charset="0"/>
                <a:cs typeface="Arial" panose="020B0604020202020204" pitchFamily="34" charset="0"/>
              </a:rPr>
              <a:t>Prejuicios</a:t>
            </a:r>
          </a:p>
        </p:txBody>
      </p:sp>
      <p:sp>
        <p:nvSpPr>
          <p:cNvPr id="10" name="TextBox 9">
            <a:extLst>
              <a:ext uri="{FF2B5EF4-FFF2-40B4-BE49-F238E27FC236}">
                <a16:creationId xmlns:a16="http://schemas.microsoft.com/office/drawing/2014/main" id="{92B43FA1-5F41-8D85-919E-3B1BF7C7EFFC}"/>
              </a:ext>
            </a:extLst>
          </p:cNvPr>
          <p:cNvSpPr txBox="1"/>
          <p:nvPr/>
        </p:nvSpPr>
        <p:spPr>
          <a:xfrm>
            <a:off x="3148417" y="4578700"/>
            <a:ext cx="3171825" cy="369332"/>
          </a:xfrm>
          <a:prstGeom prst="rect">
            <a:avLst/>
          </a:prstGeom>
          <a:noFill/>
        </p:spPr>
        <p:txBody>
          <a:bodyPr wrap="square">
            <a:spAutoFit/>
          </a:bodyPr>
          <a:lstStyle/>
          <a:p>
            <a:pPr marL="0" indent="0" algn="ctr">
              <a:buNone/>
            </a:pPr>
            <a:r>
              <a:rPr lang="es-ES_tradnl">
                <a:latin typeface="Arial" panose="020B0604020202020204" pitchFamily="34" charset="0"/>
                <a:cs typeface="Arial" panose="020B0604020202020204" pitchFamily="34" charset="0"/>
              </a:rPr>
              <a:t>Barreras físicas</a:t>
            </a:r>
          </a:p>
        </p:txBody>
      </p:sp>
      <p:sp>
        <p:nvSpPr>
          <p:cNvPr id="11" name="TextBox 10">
            <a:extLst>
              <a:ext uri="{FF2B5EF4-FFF2-40B4-BE49-F238E27FC236}">
                <a16:creationId xmlns:a16="http://schemas.microsoft.com/office/drawing/2014/main" id="{4AA9B36C-1E59-11CE-0F9A-81D066B94D57}"/>
              </a:ext>
            </a:extLst>
          </p:cNvPr>
          <p:cNvSpPr txBox="1"/>
          <p:nvPr/>
        </p:nvSpPr>
        <p:spPr>
          <a:xfrm>
            <a:off x="6409139" y="4578700"/>
            <a:ext cx="2362200" cy="646331"/>
          </a:xfrm>
          <a:prstGeom prst="rect">
            <a:avLst/>
          </a:prstGeom>
          <a:noFill/>
        </p:spPr>
        <p:txBody>
          <a:bodyPr wrap="square" rtlCol="0">
            <a:spAutoFit/>
          </a:bodyPr>
          <a:lstStyle/>
          <a:p>
            <a:pPr marL="0" indent="0" algn="ctr">
              <a:buNone/>
            </a:pPr>
            <a:r>
              <a:rPr lang="es-ES_tradnl">
                <a:latin typeface="Arial" panose="020B0604020202020204" pitchFamily="34" charset="0"/>
                <a:cs typeface="Arial" panose="020B0604020202020204" pitchFamily="34" charset="0"/>
              </a:rPr>
              <a:t>Barreras en la comunicación</a:t>
            </a:r>
          </a:p>
        </p:txBody>
      </p:sp>
      <p:sp>
        <p:nvSpPr>
          <p:cNvPr id="12" name="TextBox 11">
            <a:extLst>
              <a:ext uri="{FF2B5EF4-FFF2-40B4-BE49-F238E27FC236}">
                <a16:creationId xmlns:a16="http://schemas.microsoft.com/office/drawing/2014/main" id="{F87F6C23-9BC2-C4F2-0411-4332556AE261}"/>
              </a:ext>
            </a:extLst>
          </p:cNvPr>
          <p:cNvSpPr txBox="1"/>
          <p:nvPr/>
        </p:nvSpPr>
        <p:spPr>
          <a:xfrm>
            <a:off x="9101730" y="4578700"/>
            <a:ext cx="2362200" cy="646331"/>
          </a:xfrm>
          <a:prstGeom prst="rect">
            <a:avLst/>
          </a:prstGeom>
          <a:noFill/>
        </p:spPr>
        <p:txBody>
          <a:bodyPr wrap="square" rtlCol="0">
            <a:spAutoFit/>
          </a:bodyPr>
          <a:lstStyle/>
          <a:p>
            <a:pPr marL="0" indent="0" algn="ctr">
              <a:buNone/>
            </a:pPr>
            <a:r>
              <a:rPr lang="es-ES_tradnl">
                <a:latin typeface="Arial" panose="020B0604020202020204" pitchFamily="34" charset="0"/>
                <a:cs typeface="Arial" panose="020B0604020202020204" pitchFamily="34" charset="0"/>
              </a:rPr>
              <a:t>Barreras institucionales</a:t>
            </a:r>
          </a:p>
        </p:txBody>
      </p:sp>
      <p:sp>
        <p:nvSpPr>
          <p:cNvPr id="15" name="Round Same Side Corner Rectangle 31">
            <a:extLst>
              <a:ext uri="{FF2B5EF4-FFF2-40B4-BE49-F238E27FC236}">
                <a16:creationId xmlns:a16="http://schemas.microsoft.com/office/drawing/2014/main" id="{13C1A8D6-7BB3-2B7E-75A0-3B6C3CA4D762}"/>
              </a:ext>
            </a:extLst>
          </p:cNvPr>
          <p:cNvSpPr/>
          <p:nvPr/>
        </p:nvSpPr>
        <p:spPr>
          <a:xfrm>
            <a:off x="1435161" y="3796387"/>
            <a:ext cx="939534" cy="530548"/>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Oval 15">
            <a:extLst>
              <a:ext uri="{FF2B5EF4-FFF2-40B4-BE49-F238E27FC236}">
                <a16:creationId xmlns:a16="http://schemas.microsoft.com/office/drawing/2014/main" id="{5CB5CC17-DE49-7362-5F2B-CC1F021C7CBE}"/>
              </a:ext>
            </a:extLst>
          </p:cNvPr>
          <p:cNvSpPr/>
          <p:nvPr/>
        </p:nvSpPr>
        <p:spPr>
          <a:xfrm>
            <a:off x="1428193" y="2662461"/>
            <a:ext cx="950215" cy="95021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1" name="Group 20">
            <a:extLst>
              <a:ext uri="{FF2B5EF4-FFF2-40B4-BE49-F238E27FC236}">
                <a16:creationId xmlns:a16="http://schemas.microsoft.com/office/drawing/2014/main" id="{877F9E12-F2DF-78F1-09DE-5565E273442F}"/>
              </a:ext>
            </a:extLst>
          </p:cNvPr>
          <p:cNvGrpSpPr/>
          <p:nvPr/>
        </p:nvGrpSpPr>
        <p:grpSpPr>
          <a:xfrm>
            <a:off x="2356991" y="2363812"/>
            <a:ext cx="476433" cy="451293"/>
            <a:chOff x="2209595" y="1918811"/>
            <a:chExt cx="772461" cy="731700"/>
          </a:xfrm>
        </p:grpSpPr>
        <p:sp>
          <p:nvSpPr>
            <p:cNvPr id="18" name="Oval 17">
              <a:extLst>
                <a:ext uri="{FF2B5EF4-FFF2-40B4-BE49-F238E27FC236}">
                  <a16:creationId xmlns:a16="http://schemas.microsoft.com/office/drawing/2014/main" id="{732CC590-E4EC-5A5B-84DE-011FD9543FCD}"/>
                </a:ext>
              </a:extLst>
            </p:cNvPr>
            <p:cNvSpPr/>
            <p:nvPr/>
          </p:nvSpPr>
          <p:spPr>
            <a:xfrm>
              <a:off x="2209595" y="1982175"/>
              <a:ext cx="517384" cy="51738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Oval 18">
              <a:extLst>
                <a:ext uri="{FF2B5EF4-FFF2-40B4-BE49-F238E27FC236}">
                  <a16:creationId xmlns:a16="http://schemas.microsoft.com/office/drawing/2014/main" id="{1F2444A0-D595-D522-E12C-E330A6D2C4DF}"/>
                </a:ext>
              </a:extLst>
            </p:cNvPr>
            <p:cNvSpPr/>
            <p:nvPr/>
          </p:nvSpPr>
          <p:spPr>
            <a:xfrm>
              <a:off x="2464672" y="2133127"/>
              <a:ext cx="517384" cy="51738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Oval 19">
              <a:extLst>
                <a:ext uri="{FF2B5EF4-FFF2-40B4-BE49-F238E27FC236}">
                  <a16:creationId xmlns:a16="http://schemas.microsoft.com/office/drawing/2014/main" id="{0AD892F1-8D47-F067-F21B-2E6079CE9CA7}"/>
                </a:ext>
              </a:extLst>
            </p:cNvPr>
            <p:cNvSpPr/>
            <p:nvPr/>
          </p:nvSpPr>
          <p:spPr>
            <a:xfrm>
              <a:off x="2464672" y="1918811"/>
              <a:ext cx="517384" cy="51738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22" name="Oval 21">
            <a:extLst>
              <a:ext uri="{FF2B5EF4-FFF2-40B4-BE49-F238E27FC236}">
                <a16:creationId xmlns:a16="http://schemas.microsoft.com/office/drawing/2014/main" id="{B5441A65-C987-D56C-5989-384FEE34982B}"/>
              </a:ext>
            </a:extLst>
          </p:cNvPr>
          <p:cNvSpPr/>
          <p:nvPr/>
        </p:nvSpPr>
        <p:spPr>
          <a:xfrm>
            <a:off x="2352977" y="2830848"/>
            <a:ext cx="186888" cy="1868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Oval 22">
            <a:extLst>
              <a:ext uri="{FF2B5EF4-FFF2-40B4-BE49-F238E27FC236}">
                <a16:creationId xmlns:a16="http://schemas.microsoft.com/office/drawing/2014/main" id="{4C334821-2DE3-084F-88A5-BC72B8DBFF86}"/>
              </a:ext>
            </a:extLst>
          </p:cNvPr>
          <p:cNvSpPr/>
          <p:nvPr/>
        </p:nvSpPr>
        <p:spPr>
          <a:xfrm>
            <a:off x="2151781" y="2905908"/>
            <a:ext cx="97830" cy="9783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Speech Bubble: Rectangle with Corners Rounded 24">
            <a:extLst>
              <a:ext uri="{FF2B5EF4-FFF2-40B4-BE49-F238E27FC236}">
                <a16:creationId xmlns:a16="http://schemas.microsoft.com/office/drawing/2014/main" id="{848A87F6-19EB-37EA-D283-44C24BCD3D10}"/>
              </a:ext>
            </a:extLst>
          </p:cNvPr>
          <p:cNvSpPr/>
          <p:nvPr/>
        </p:nvSpPr>
        <p:spPr>
          <a:xfrm>
            <a:off x="6660598" y="2618164"/>
            <a:ext cx="838095" cy="646331"/>
          </a:xfrm>
          <a:prstGeom prst="wedgeRoundRect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Speech Bubble: Rectangle with Corners Rounded 25">
            <a:extLst>
              <a:ext uri="{FF2B5EF4-FFF2-40B4-BE49-F238E27FC236}">
                <a16:creationId xmlns:a16="http://schemas.microsoft.com/office/drawing/2014/main" id="{D1FD7446-2656-1B4C-3CC8-752BD248DD64}"/>
              </a:ext>
            </a:extLst>
          </p:cNvPr>
          <p:cNvSpPr/>
          <p:nvPr/>
        </p:nvSpPr>
        <p:spPr>
          <a:xfrm>
            <a:off x="7809470" y="3684196"/>
            <a:ext cx="618864" cy="477262"/>
          </a:xfrm>
          <a:prstGeom prst="wedgeRoundRectCallout">
            <a:avLst>
              <a:gd name="adj1" fmla="val 18975"/>
              <a:gd name="adj2" fmla="val 62500"/>
              <a:gd name="adj3" fmla="val 1666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Freeform: Shape 27">
            <a:extLst>
              <a:ext uri="{FF2B5EF4-FFF2-40B4-BE49-F238E27FC236}">
                <a16:creationId xmlns:a16="http://schemas.microsoft.com/office/drawing/2014/main" id="{C028A614-7D53-FA2F-94A5-41BF649ECFA8}"/>
              </a:ext>
            </a:extLst>
          </p:cNvPr>
          <p:cNvSpPr/>
          <p:nvPr/>
        </p:nvSpPr>
        <p:spPr>
          <a:xfrm>
            <a:off x="6697902" y="2618164"/>
            <a:ext cx="1705233" cy="1519881"/>
          </a:xfrm>
          <a:custGeom>
            <a:avLst/>
            <a:gdLst>
              <a:gd name="connsiteX0" fmla="*/ 0 w 1705233"/>
              <a:gd name="connsiteY0" fmla="*/ 1519881 h 1519881"/>
              <a:gd name="connsiteX1" fmla="*/ 185352 w 1705233"/>
              <a:gd name="connsiteY1" fmla="*/ 1272746 h 1519881"/>
              <a:gd name="connsiteX2" fmla="*/ 469557 w 1705233"/>
              <a:gd name="connsiteY2" fmla="*/ 1272746 h 1519881"/>
              <a:gd name="connsiteX3" fmla="*/ 556055 w 1705233"/>
              <a:gd name="connsiteY3" fmla="*/ 1050324 h 1519881"/>
              <a:gd name="connsiteX4" fmla="*/ 1037968 w 1705233"/>
              <a:gd name="connsiteY4" fmla="*/ 877329 h 1519881"/>
              <a:gd name="connsiteX5" fmla="*/ 1371600 w 1705233"/>
              <a:gd name="connsiteY5" fmla="*/ 185351 h 1519881"/>
              <a:gd name="connsiteX6" fmla="*/ 1556952 w 1705233"/>
              <a:gd name="connsiteY6" fmla="*/ 296562 h 1519881"/>
              <a:gd name="connsiteX7" fmla="*/ 1705233 w 1705233"/>
              <a:gd name="connsiteY7" fmla="*/ 0 h 151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5233" h="1519881">
                <a:moveTo>
                  <a:pt x="0" y="1519881"/>
                </a:moveTo>
                <a:lnTo>
                  <a:pt x="185352" y="1272746"/>
                </a:lnTo>
                <a:lnTo>
                  <a:pt x="469557" y="1272746"/>
                </a:lnTo>
                <a:lnTo>
                  <a:pt x="556055" y="1050324"/>
                </a:lnTo>
                <a:lnTo>
                  <a:pt x="1037968" y="877329"/>
                </a:lnTo>
                <a:lnTo>
                  <a:pt x="1371600" y="185351"/>
                </a:lnTo>
                <a:lnTo>
                  <a:pt x="1556952" y="296562"/>
                </a:lnTo>
                <a:lnTo>
                  <a:pt x="1705233" y="0"/>
                </a:ln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Freeform: Shape 28">
            <a:extLst>
              <a:ext uri="{FF2B5EF4-FFF2-40B4-BE49-F238E27FC236}">
                <a16:creationId xmlns:a16="http://schemas.microsoft.com/office/drawing/2014/main" id="{0ABD58A0-56C4-7702-C42D-179B6450BB47}"/>
              </a:ext>
            </a:extLst>
          </p:cNvPr>
          <p:cNvSpPr/>
          <p:nvPr/>
        </p:nvSpPr>
        <p:spPr>
          <a:xfrm>
            <a:off x="3818238" y="3458029"/>
            <a:ext cx="1581665" cy="790833"/>
          </a:xfrm>
          <a:custGeom>
            <a:avLst/>
            <a:gdLst>
              <a:gd name="connsiteX0" fmla="*/ 0 w 1581665"/>
              <a:gd name="connsiteY0" fmla="*/ 790833 h 790833"/>
              <a:gd name="connsiteX1" fmla="*/ 0 w 1581665"/>
              <a:gd name="connsiteY1" fmla="*/ 506627 h 790833"/>
              <a:gd name="connsiteX2" fmla="*/ 271848 w 1581665"/>
              <a:gd name="connsiteY2" fmla="*/ 506627 h 790833"/>
              <a:gd name="connsiteX3" fmla="*/ 271848 w 1581665"/>
              <a:gd name="connsiteY3" fmla="*/ 247135 h 790833"/>
              <a:gd name="connsiteX4" fmla="*/ 531340 w 1581665"/>
              <a:gd name="connsiteY4" fmla="*/ 247135 h 790833"/>
              <a:gd name="connsiteX5" fmla="*/ 531340 w 1581665"/>
              <a:gd name="connsiteY5" fmla="*/ 0 h 790833"/>
              <a:gd name="connsiteX6" fmla="*/ 1581665 w 1581665"/>
              <a:gd name="connsiteY6" fmla="*/ 0 h 790833"/>
              <a:gd name="connsiteX7" fmla="*/ 1581665 w 1581665"/>
              <a:gd name="connsiteY7" fmla="*/ 12357 h 79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1665" h="790833">
                <a:moveTo>
                  <a:pt x="0" y="790833"/>
                </a:moveTo>
                <a:lnTo>
                  <a:pt x="0" y="506627"/>
                </a:lnTo>
                <a:lnTo>
                  <a:pt x="271848" y="506627"/>
                </a:lnTo>
                <a:lnTo>
                  <a:pt x="271848" y="247135"/>
                </a:lnTo>
                <a:lnTo>
                  <a:pt x="531340" y="247135"/>
                </a:lnTo>
                <a:lnTo>
                  <a:pt x="531340" y="0"/>
                </a:lnTo>
                <a:lnTo>
                  <a:pt x="1581665" y="0"/>
                </a:lnTo>
                <a:lnTo>
                  <a:pt x="1581665" y="12357"/>
                </a:ln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Rectangle 29">
            <a:extLst>
              <a:ext uri="{FF2B5EF4-FFF2-40B4-BE49-F238E27FC236}">
                <a16:creationId xmlns:a16="http://schemas.microsoft.com/office/drawing/2014/main" id="{10AE1833-1A3E-6BB8-6DBD-2DB15967536E}"/>
              </a:ext>
            </a:extLst>
          </p:cNvPr>
          <p:cNvSpPr/>
          <p:nvPr/>
        </p:nvSpPr>
        <p:spPr>
          <a:xfrm>
            <a:off x="4541056" y="2507815"/>
            <a:ext cx="648823" cy="95021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Oval 30">
            <a:extLst>
              <a:ext uri="{FF2B5EF4-FFF2-40B4-BE49-F238E27FC236}">
                <a16:creationId xmlns:a16="http://schemas.microsoft.com/office/drawing/2014/main" id="{55E18253-0152-1113-7821-F7489EF67283}"/>
              </a:ext>
            </a:extLst>
          </p:cNvPr>
          <p:cNvSpPr/>
          <p:nvPr/>
        </p:nvSpPr>
        <p:spPr>
          <a:xfrm>
            <a:off x="5004486" y="2905908"/>
            <a:ext cx="98855" cy="98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44" name="Group 43">
            <a:extLst>
              <a:ext uri="{FF2B5EF4-FFF2-40B4-BE49-F238E27FC236}">
                <a16:creationId xmlns:a16="http://schemas.microsoft.com/office/drawing/2014/main" id="{5CFB77FA-A0DD-0CEE-B4C9-06111F75E38D}"/>
              </a:ext>
            </a:extLst>
          </p:cNvPr>
          <p:cNvGrpSpPr/>
          <p:nvPr/>
        </p:nvGrpSpPr>
        <p:grpSpPr>
          <a:xfrm>
            <a:off x="9587230" y="2470453"/>
            <a:ext cx="1250671" cy="1823117"/>
            <a:chOff x="9823729" y="2461343"/>
            <a:chExt cx="1037801" cy="1512814"/>
          </a:xfrm>
        </p:grpSpPr>
        <p:sp>
          <p:nvSpPr>
            <p:cNvPr id="35" name="Rectangle 34">
              <a:extLst>
                <a:ext uri="{FF2B5EF4-FFF2-40B4-BE49-F238E27FC236}">
                  <a16:creationId xmlns:a16="http://schemas.microsoft.com/office/drawing/2014/main" id="{0208ADBA-362D-75CE-D05B-386DF24D2E34}"/>
                </a:ext>
              </a:extLst>
            </p:cNvPr>
            <p:cNvSpPr/>
            <p:nvPr/>
          </p:nvSpPr>
          <p:spPr>
            <a:xfrm>
              <a:off x="9823729" y="2684325"/>
              <a:ext cx="1037801" cy="1289832"/>
            </a:xfrm>
            <a:prstGeom prst="rect">
              <a:avLst/>
            </a:prstGeom>
            <a:solidFill>
              <a:schemeClr val="bg1"/>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37" name="Group 36">
              <a:extLst>
                <a:ext uri="{FF2B5EF4-FFF2-40B4-BE49-F238E27FC236}">
                  <a16:creationId xmlns:a16="http://schemas.microsoft.com/office/drawing/2014/main" id="{FE119169-D198-166E-019C-35A9B5D76C4E}"/>
                </a:ext>
              </a:extLst>
            </p:cNvPr>
            <p:cNvGrpSpPr/>
            <p:nvPr/>
          </p:nvGrpSpPr>
          <p:grpSpPr>
            <a:xfrm>
              <a:off x="9929383" y="2854390"/>
              <a:ext cx="353447" cy="369332"/>
              <a:chOff x="7345680" y="2484120"/>
              <a:chExt cx="904240" cy="944880"/>
            </a:xfrm>
          </p:grpSpPr>
          <p:sp>
            <p:nvSpPr>
              <p:cNvPr id="38" name="Oval 37">
                <a:extLst>
                  <a:ext uri="{FF2B5EF4-FFF2-40B4-BE49-F238E27FC236}">
                    <a16:creationId xmlns:a16="http://schemas.microsoft.com/office/drawing/2014/main" id="{6B402E7C-D77F-70F2-CDD8-33142E67DC31}"/>
                  </a:ext>
                </a:extLst>
              </p:cNvPr>
              <p:cNvSpPr/>
              <p:nvPr/>
            </p:nvSpPr>
            <p:spPr>
              <a:xfrm>
                <a:off x="7345680" y="2484120"/>
                <a:ext cx="904240" cy="9448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9" name="L-Shape 38">
                <a:extLst>
                  <a:ext uri="{FF2B5EF4-FFF2-40B4-BE49-F238E27FC236}">
                    <a16:creationId xmlns:a16="http://schemas.microsoft.com/office/drawing/2014/main" id="{DFB08E1F-CB99-18FA-639A-55EA13F8B2EE}"/>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40" name="Group 39">
              <a:extLst>
                <a:ext uri="{FF2B5EF4-FFF2-40B4-BE49-F238E27FC236}">
                  <a16:creationId xmlns:a16="http://schemas.microsoft.com/office/drawing/2014/main" id="{14282448-9C9B-7727-A72F-E60A84D0B3CF}"/>
                </a:ext>
              </a:extLst>
            </p:cNvPr>
            <p:cNvGrpSpPr/>
            <p:nvPr/>
          </p:nvGrpSpPr>
          <p:grpSpPr>
            <a:xfrm>
              <a:off x="9929382" y="3349366"/>
              <a:ext cx="353447" cy="369332"/>
              <a:chOff x="7090831" y="3731241"/>
              <a:chExt cx="904240" cy="944880"/>
            </a:xfrm>
          </p:grpSpPr>
          <p:sp>
            <p:nvSpPr>
              <p:cNvPr id="41" name="Oval 40">
                <a:extLst>
                  <a:ext uri="{FF2B5EF4-FFF2-40B4-BE49-F238E27FC236}">
                    <a16:creationId xmlns:a16="http://schemas.microsoft.com/office/drawing/2014/main" id="{F63B1EF8-5E79-544A-F597-D9E044B03F0A}"/>
                  </a:ext>
                </a:extLst>
              </p:cNvPr>
              <p:cNvSpPr/>
              <p:nvPr/>
            </p:nvSpPr>
            <p:spPr>
              <a:xfrm>
                <a:off x="7090831" y="3731241"/>
                <a:ext cx="904240" cy="9448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2" name="Plus Sign 41">
                <a:extLst>
                  <a:ext uri="{FF2B5EF4-FFF2-40B4-BE49-F238E27FC236}">
                    <a16:creationId xmlns:a16="http://schemas.microsoft.com/office/drawing/2014/main" id="{44F8D37D-43D6-3244-A3D6-EC69903498FF}"/>
                  </a:ext>
                </a:extLst>
              </p:cNvPr>
              <p:cNvSpPr/>
              <p:nvPr/>
            </p:nvSpPr>
            <p:spPr>
              <a:xfrm rot="2700000">
                <a:off x="7223315" y="3868494"/>
                <a:ext cx="655187" cy="670373"/>
              </a:xfrm>
              <a:prstGeom prst="mathPlus">
                <a:avLst>
                  <a:gd name="adj1" fmla="val 204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43" name="Rectangle: Top Corners Rounded 42">
              <a:extLst>
                <a:ext uri="{FF2B5EF4-FFF2-40B4-BE49-F238E27FC236}">
                  <a16:creationId xmlns:a16="http://schemas.microsoft.com/office/drawing/2014/main" id="{70F63B26-03B3-2C2F-11DC-432DDB273C3F}"/>
                </a:ext>
              </a:extLst>
            </p:cNvPr>
            <p:cNvSpPr/>
            <p:nvPr/>
          </p:nvSpPr>
          <p:spPr>
            <a:xfrm>
              <a:off x="10106105" y="2461343"/>
              <a:ext cx="445712" cy="215833"/>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extLst>
      <p:ext uri="{BB962C8B-B14F-4D97-AF65-F5344CB8AC3E}">
        <p14:creationId xmlns:p14="http://schemas.microsoft.com/office/powerpoint/2010/main" val="28574131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76150A-156B-428E-B871-27A66313D97F}"/>
              </a:ext>
            </a:extLst>
          </p:cNvPr>
          <p:cNvSpPr/>
          <p:nvPr/>
        </p:nvSpPr>
        <p:spPr>
          <a:xfrm>
            <a:off x="0" y="-1"/>
            <a:ext cx="12192000" cy="9855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lstStyle/>
          <a:p>
            <a:r>
              <a:rPr lang="es-ES_tradnl">
                <a:latin typeface="Arial" panose="020B0604020202020204" pitchFamily="34" charset="0"/>
                <a:cs typeface="Arial" panose="020B0604020202020204" pitchFamily="34" charset="0"/>
              </a:rPr>
              <a:t>Puntos clave de aprendizaje</a:t>
            </a:r>
          </a:p>
        </p:txBody>
      </p:sp>
      <p:sp>
        <p:nvSpPr>
          <p:cNvPr id="59" name="TextBox 58">
            <a:extLst>
              <a:ext uri="{FF2B5EF4-FFF2-40B4-BE49-F238E27FC236}">
                <a16:creationId xmlns:a16="http://schemas.microsoft.com/office/drawing/2014/main" id="{71865365-E0D2-4F1C-94B2-26F808C53A89}"/>
              </a:ext>
            </a:extLst>
          </p:cNvPr>
          <p:cNvSpPr txBox="1"/>
          <p:nvPr/>
        </p:nvSpPr>
        <p:spPr>
          <a:xfrm>
            <a:off x="4588435" y="3664202"/>
            <a:ext cx="2906716" cy="1848968"/>
          </a:xfrm>
          <a:prstGeom prst="rect">
            <a:avLst/>
          </a:prstGeom>
          <a:noFill/>
        </p:spPr>
        <p:txBody>
          <a:bodyPr wrap="square" lIns="91440" tIns="45720" rIns="91440" bIns="45720" anchor="t">
            <a:spAutoFit/>
          </a:bodyPr>
          <a:lstStyle/>
          <a:p>
            <a:pPr algn="ctr">
              <a:lnSpc>
                <a:spcPct val="107000"/>
              </a:lnSpc>
              <a:spcAft>
                <a:spcPts val="800"/>
              </a:spcAft>
              <a:buClr>
                <a:srgbClr val="000000"/>
              </a:buClr>
            </a:pPr>
            <a:r>
              <a:rPr lang="es-ES_tradnl" dirty="0">
                <a:effectLst/>
                <a:latin typeface="Arial" panose="020B0604020202020204" pitchFamily="34" charset="0"/>
                <a:ea typeface="Helvetica Neue"/>
                <a:cs typeface="Arial" panose="020B0604020202020204" pitchFamily="34" charset="0"/>
              </a:rPr>
              <a:t>Los/as asistentes sociales </a:t>
            </a:r>
            <a:r>
              <a:rPr lang="es-ES_tradnl" dirty="0">
                <a:latin typeface="Arial" panose="020B0604020202020204" pitchFamily="34" charset="0"/>
                <a:ea typeface="Helvetica Neue"/>
                <a:cs typeface="Arial" panose="020B0604020202020204" pitchFamily="34" charset="0"/>
              </a:rPr>
              <a:t>deben </a:t>
            </a:r>
            <a:r>
              <a:rPr lang="es-ES_tradnl" dirty="0">
                <a:effectLst/>
                <a:latin typeface="Arial" panose="020B0604020202020204" pitchFamily="34" charset="0"/>
                <a:ea typeface="Helvetica Neue"/>
                <a:cs typeface="Arial" panose="020B0604020202020204" pitchFamily="34" charset="0"/>
              </a:rPr>
              <a:t>adaptarse a las necesidades de cada niño/a teniendo en cuenta su etapa de desarrollo y sus capacidades</a:t>
            </a:r>
            <a:endParaRPr lang="es-ES_tradnl" dirty="0">
              <a:effectLst/>
              <a:latin typeface="Arial" panose="020B0604020202020204" pitchFamily="34" charset="0"/>
              <a:ea typeface="Noto Sans Symbols"/>
              <a:cs typeface="Arial" panose="020B0604020202020204" pitchFamily="34" charset="0"/>
            </a:endParaRPr>
          </a:p>
        </p:txBody>
      </p:sp>
      <p:sp>
        <p:nvSpPr>
          <p:cNvPr id="61" name="5-Point Star 5">
            <a:extLst>
              <a:ext uri="{FF2B5EF4-FFF2-40B4-BE49-F238E27FC236}">
                <a16:creationId xmlns:a16="http://schemas.microsoft.com/office/drawing/2014/main" id="{ABD8A883-982A-4318-B4F5-7858ABDA3C3D}"/>
              </a:ext>
            </a:extLst>
          </p:cNvPr>
          <p:cNvSpPr/>
          <p:nvPr/>
        </p:nvSpPr>
        <p:spPr>
          <a:xfrm>
            <a:off x="8743965" y="2174027"/>
            <a:ext cx="1051560" cy="105156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5-Point Star 5">
            <a:extLst>
              <a:ext uri="{FF2B5EF4-FFF2-40B4-BE49-F238E27FC236}">
                <a16:creationId xmlns:a16="http://schemas.microsoft.com/office/drawing/2014/main" id="{86C6DA94-9EAE-4187-A72F-7FF9F3B6A9A7}"/>
              </a:ext>
            </a:extLst>
          </p:cNvPr>
          <p:cNvSpPr/>
          <p:nvPr/>
        </p:nvSpPr>
        <p:spPr>
          <a:xfrm>
            <a:off x="5431774" y="2142238"/>
            <a:ext cx="1051560" cy="105156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TextBox 2">
            <a:extLst>
              <a:ext uri="{FF2B5EF4-FFF2-40B4-BE49-F238E27FC236}">
                <a16:creationId xmlns:a16="http://schemas.microsoft.com/office/drawing/2014/main" id="{595BD88D-0303-33C0-0D64-3954FCB534D2}"/>
              </a:ext>
            </a:extLst>
          </p:cNvPr>
          <p:cNvSpPr txBox="1"/>
          <p:nvPr/>
        </p:nvSpPr>
        <p:spPr>
          <a:xfrm>
            <a:off x="7984866" y="3664202"/>
            <a:ext cx="2569758" cy="1477328"/>
          </a:xfrm>
          <a:prstGeom prst="rect">
            <a:avLst/>
          </a:prstGeom>
          <a:noFill/>
        </p:spPr>
        <p:txBody>
          <a:bodyPr wrap="square" rtlCol="0">
            <a:spAutoFit/>
          </a:bodyPr>
          <a:lstStyle/>
          <a:p>
            <a:pPr algn="ctr"/>
            <a:r>
              <a:rPr lang="es-ES_tradnl" dirty="0">
                <a:latin typeface="Arial" panose="020B0604020202020204" pitchFamily="34" charset="0"/>
                <a:cs typeface="Arial" panose="020B0604020202020204" pitchFamily="34" charset="0"/>
              </a:rPr>
              <a:t>La discapacidad es el resultado de una limitación a largo plazo en interacción con barreras del entorno</a:t>
            </a:r>
          </a:p>
        </p:txBody>
      </p:sp>
      <p:sp>
        <p:nvSpPr>
          <p:cNvPr id="2" name="TextBox 1">
            <a:extLst>
              <a:ext uri="{FF2B5EF4-FFF2-40B4-BE49-F238E27FC236}">
                <a16:creationId xmlns:a16="http://schemas.microsoft.com/office/drawing/2014/main" id="{6AD47C98-BD80-B7F9-055A-E90514E0B98B}"/>
              </a:ext>
            </a:extLst>
          </p:cNvPr>
          <p:cNvSpPr txBox="1"/>
          <p:nvPr/>
        </p:nvSpPr>
        <p:spPr>
          <a:xfrm>
            <a:off x="1192005" y="3664202"/>
            <a:ext cx="2906716" cy="1256306"/>
          </a:xfrm>
          <a:prstGeom prst="rect">
            <a:avLst/>
          </a:prstGeom>
          <a:noFill/>
        </p:spPr>
        <p:txBody>
          <a:bodyPr wrap="square" lIns="91440" tIns="45720" rIns="91440" bIns="45720" anchor="t">
            <a:spAutoFit/>
          </a:bodyPr>
          <a:lstStyle/>
          <a:p>
            <a:pPr algn="ctr">
              <a:lnSpc>
                <a:spcPct val="107000"/>
              </a:lnSpc>
              <a:spcAft>
                <a:spcPts val="800"/>
              </a:spcAft>
              <a:buClr>
                <a:srgbClr val="000000"/>
              </a:buClr>
            </a:pPr>
            <a:r>
              <a:rPr lang="es-ES_tradnl" dirty="0">
                <a:latin typeface="Arial" panose="020B0604020202020204" pitchFamily="34" charset="0"/>
                <a:cs typeface="Arial" panose="020B0604020202020204" pitchFamily="34" charset="0"/>
              </a:rPr>
              <a:t>Los niños y niñas </a:t>
            </a:r>
            <a:r>
              <a:rPr lang="es-ES_tradnl" b="0" dirty="0">
                <a:latin typeface="Arial" panose="020B0604020202020204" pitchFamily="34" charset="0"/>
                <a:cs typeface="Arial" panose="020B0604020202020204" pitchFamily="34" charset="0"/>
              </a:rPr>
              <a:t>pasan por distintas etapas de desarrollo y alcanzan hitos de desarrollo</a:t>
            </a:r>
            <a:endParaRPr lang="es-ES_tradnl" dirty="0">
              <a:effectLst/>
              <a:latin typeface="Arial" panose="020B0604020202020204" pitchFamily="34" charset="0"/>
              <a:ea typeface="Noto Sans Symbols"/>
              <a:cs typeface="Arial" panose="020B0604020202020204" pitchFamily="34" charset="0"/>
            </a:endParaRPr>
          </a:p>
        </p:txBody>
      </p:sp>
      <p:sp>
        <p:nvSpPr>
          <p:cNvPr id="4" name="5-Point Star 5">
            <a:extLst>
              <a:ext uri="{FF2B5EF4-FFF2-40B4-BE49-F238E27FC236}">
                <a16:creationId xmlns:a16="http://schemas.microsoft.com/office/drawing/2014/main" id="{E70B9786-2F8D-A7CD-2594-E71EA07D1BA2}"/>
              </a:ext>
            </a:extLst>
          </p:cNvPr>
          <p:cNvSpPr/>
          <p:nvPr/>
        </p:nvSpPr>
        <p:spPr>
          <a:xfrm>
            <a:off x="2119583" y="2142238"/>
            <a:ext cx="1051560" cy="105156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7181331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2400" b="1" dirty="0">
                <a:solidFill>
                  <a:schemeClr val="bg1"/>
                </a:solidFill>
                <a:latin typeface="Garamond"/>
              </a:rPr>
              <a:t>SESIÓN 5</a:t>
            </a:r>
          </a:p>
          <a:p>
            <a:r>
              <a:rPr lang="es-ES_tradnl" b="1" dirty="0">
                <a:solidFill>
                  <a:schemeClr val="bg1"/>
                </a:solidFill>
                <a:latin typeface="Garamond"/>
              </a:rPr>
              <a:t>¿Qué es un “riesgo” en el ámbito de la protección de la infancia?</a:t>
            </a:r>
            <a:endParaRPr lang="es-ES_tradnl" sz="5400" b="1" dirty="0">
              <a:solidFill>
                <a:schemeClr val="bg1"/>
              </a:solidFill>
              <a:latin typeface="Garamond"/>
            </a:endParaRPr>
          </a:p>
        </p:txBody>
      </p:sp>
    </p:spTree>
    <p:extLst>
      <p:ext uri="{BB962C8B-B14F-4D97-AF65-F5344CB8AC3E}">
        <p14:creationId xmlns:p14="http://schemas.microsoft.com/office/powerpoint/2010/main" val="34928522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0A06-D2CE-9F4F-4EB2-3B4FFE1C42C2}"/>
              </a:ext>
            </a:extLst>
          </p:cNvPr>
          <p:cNvSpPr>
            <a:spLocks noGrp="1"/>
          </p:cNvSpPr>
          <p:nvPr>
            <p:ph type="title"/>
          </p:nvPr>
        </p:nvSpPr>
        <p:spPr/>
        <p:txBody>
          <a:bodyPr/>
          <a:lstStyle/>
          <a:p>
            <a:r>
              <a:rPr lang="es-ES_tradnl"/>
              <a:t>Debate en grupo</a:t>
            </a:r>
          </a:p>
        </p:txBody>
      </p:sp>
      <p:sp>
        <p:nvSpPr>
          <p:cNvPr id="4" name="Rectangle 3">
            <a:extLst>
              <a:ext uri="{FF2B5EF4-FFF2-40B4-BE49-F238E27FC236}">
                <a16:creationId xmlns:a16="http://schemas.microsoft.com/office/drawing/2014/main" id="{4D93D22D-FB97-0F71-EDA9-70C82D549C62}"/>
              </a:ext>
            </a:extLst>
          </p:cNvPr>
          <p:cNvSpPr/>
          <p:nvPr/>
        </p:nvSpPr>
        <p:spPr>
          <a:xfrm>
            <a:off x="5455742" y="1007292"/>
            <a:ext cx="5754114" cy="4563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4400" b="1">
                <a:solidFill>
                  <a:schemeClr val="tx1"/>
                </a:solidFill>
                <a:latin typeface="Arial" panose="020B0604020202020204" pitchFamily="34" charset="0"/>
                <a:cs typeface="Arial" panose="020B0604020202020204" pitchFamily="34" charset="0"/>
              </a:rPr>
              <a:t>¿Cómo explicaríamos los riesgos en el ámbito de la protección de la infancia?</a:t>
            </a:r>
          </a:p>
        </p:txBody>
      </p:sp>
      <p:grpSp>
        <p:nvGrpSpPr>
          <p:cNvPr id="21" name="Group 20">
            <a:extLst>
              <a:ext uri="{FF2B5EF4-FFF2-40B4-BE49-F238E27FC236}">
                <a16:creationId xmlns:a16="http://schemas.microsoft.com/office/drawing/2014/main" id="{080453B9-5227-B1EC-84E6-C5B759EAB0D9}"/>
              </a:ext>
            </a:extLst>
          </p:cNvPr>
          <p:cNvGrpSpPr/>
          <p:nvPr/>
        </p:nvGrpSpPr>
        <p:grpSpPr>
          <a:xfrm>
            <a:off x="982144" y="1984593"/>
            <a:ext cx="4328383" cy="3394426"/>
            <a:chOff x="1117683" y="2194390"/>
            <a:chExt cx="3415887" cy="2678824"/>
          </a:xfrm>
          <a:solidFill>
            <a:schemeClr val="accent2">
              <a:lumMod val="20000"/>
              <a:lumOff val="80000"/>
            </a:schemeClr>
          </a:solidFill>
        </p:grpSpPr>
        <p:sp>
          <p:nvSpPr>
            <p:cNvPr id="22" name="Speech Bubble: Rectangle with Corners Rounded 21">
              <a:extLst>
                <a:ext uri="{FF2B5EF4-FFF2-40B4-BE49-F238E27FC236}">
                  <a16:creationId xmlns:a16="http://schemas.microsoft.com/office/drawing/2014/main" id="{6A99A907-E4B4-F827-39B8-911701D55374}"/>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Speech Bubble: Rectangle with Corners Rounded 22">
              <a:extLst>
                <a:ext uri="{FF2B5EF4-FFF2-40B4-BE49-F238E27FC236}">
                  <a16:creationId xmlns:a16="http://schemas.microsoft.com/office/drawing/2014/main" id="{0CFE2461-D757-2471-837C-3AD8892B039F}"/>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Speech Bubble: Rectangle with Corners Rounded 23">
              <a:extLst>
                <a:ext uri="{FF2B5EF4-FFF2-40B4-BE49-F238E27FC236}">
                  <a16:creationId xmlns:a16="http://schemas.microsoft.com/office/drawing/2014/main" id="{958D8D05-86C2-270A-9AEF-63BCA9AF6771}"/>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38" name="Group 37">
            <a:extLst>
              <a:ext uri="{FF2B5EF4-FFF2-40B4-BE49-F238E27FC236}">
                <a16:creationId xmlns:a16="http://schemas.microsoft.com/office/drawing/2014/main" id="{D02CE545-8F54-E9B9-3CF6-84166E753651}"/>
              </a:ext>
            </a:extLst>
          </p:cNvPr>
          <p:cNvGrpSpPr/>
          <p:nvPr/>
        </p:nvGrpSpPr>
        <p:grpSpPr>
          <a:xfrm>
            <a:off x="2293267" y="2813831"/>
            <a:ext cx="950215" cy="2084140"/>
            <a:chOff x="838200" y="1921116"/>
            <a:chExt cx="950215" cy="2084140"/>
          </a:xfrm>
        </p:grpSpPr>
        <p:sp>
          <p:nvSpPr>
            <p:cNvPr id="39" name="Round Same Side Corner Rectangle 31">
              <a:extLst>
                <a:ext uri="{FF2B5EF4-FFF2-40B4-BE49-F238E27FC236}">
                  <a16:creationId xmlns:a16="http://schemas.microsoft.com/office/drawing/2014/main" id="{D96A7F7D-FECE-E9F6-CF62-D27E8EC332D8}"/>
                </a:ext>
              </a:extLst>
            </p:cNvPr>
            <p:cNvSpPr/>
            <p:nvPr/>
          </p:nvSpPr>
          <p:spPr>
            <a:xfrm>
              <a:off x="845168" y="3055041"/>
              <a:ext cx="939534" cy="95021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0" name="Oval 39">
              <a:extLst>
                <a:ext uri="{FF2B5EF4-FFF2-40B4-BE49-F238E27FC236}">
                  <a16:creationId xmlns:a16="http://schemas.microsoft.com/office/drawing/2014/main" id="{84AA341B-9FB9-C930-C440-BF8BD6A1997B}"/>
                </a:ext>
              </a:extLst>
            </p:cNvPr>
            <p:cNvSpPr/>
            <p:nvPr/>
          </p:nvSpPr>
          <p:spPr>
            <a:xfrm>
              <a:off x="838200" y="1921116"/>
              <a:ext cx="950215" cy="95021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41" name="Freeform: Shape 40">
            <a:extLst>
              <a:ext uri="{FF2B5EF4-FFF2-40B4-BE49-F238E27FC236}">
                <a16:creationId xmlns:a16="http://schemas.microsoft.com/office/drawing/2014/main" id="{5C72442A-EFAB-059D-D387-EE8B84D21FC7}"/>
              </a:ext>
            </a:extLst>
          </p:cNvPr>
          <p:cNvSpPr/>
          <p:nvPr/>
        </p:nvSpPr>
        <p:spPr>
          <a:xfrm>
            <a:off x="3387425" y="2478786"/>
            <a:ext cx="526690" cy="950214"/>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1700849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r>
              <a:rPr lang="es-ES_tradnl"/>
              <a:t>Riesgos para la protección de la infancia</a:t>
            </a:r>
          </a:p>
        </p:txBody>
      </p:sp>
      <p:sp>
        <p:nvSpPr>
          <p:cNvPr id="6" name="TextBox 5">
            <a:extLst>
              <a:ext uri="{FF2B5EF4-FFF2-40B4-BE49-F238E27FC236}">
                <a16:creationId xmlns:a16="http://schemas.microsoft.com/office/drawing/2014/main" id="{BF47EE95-CB45-CE04-8891-CEB45528E2B5}"/>
              </a:ext>
            </a:extLst>
          </p:cNvPr>
          <p:cNvSpPr txBox="1"/>
          <p:nvPr/>
        </p:nvSpPr>
        <p:spPr>
          <a:xfrm>
            <a:off x="4247891" y="4876984"/>
            <a:ext cx="6582451" cy="738664"/>
          </a:xfrm>
          <a:prstGeom prst="rect">
            <a:avLst/>
          </a:prstGeom>
          <a:noFill/>
        </p:spPr>
        <p:txBody>
          <a:bodyPr wrap="square">
            <a:spAutoFit/>
          </a:bodyPr>
          <a:lstStyle/>
          <a:p>
            <a:r>
              <a:rPr lang="es-ES_tradnl"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Fuente: Alianza para la protección de la infancia en la acción humanitaria. (2019). Normas mínimas para la protección de la infancia en la acción humanitaria.</a:t>
            </a:r>
          </a:p>
        </p:txBody>
      </p:sp>
      <p:sp>
        <p:nvSpPr>
          <p:cNvPr id="7" name="Rectangle: Rounded Corners 6">
            <a:extLst>
              <a:ext uri="{FF2B5EF4-FFF2-40B4-BE49-F238E27FC236}">
                <a16:creationId xmlns:a16="http://schemas.microsoft.com/office/drawing/2014/main" id="{F9E8C748-941D-90C0-4674-D24D7A66046A}"/>
              </a:ext>
            </a:extLst>
          </p:cNvPr>
          <p:cNvSpPr/>
          <p:nvPr/>
        </p:nvSpPr>
        <p:spPr>
          <a:xfrm>
            <a:off x="3580526" y="2138663"/>
            <a:ext cx="7773274" cy="6220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s-ES_tradnl" sz="2200" b="1" dirty="0">
                <a:solidFill>
                  <a:schemeClr val="tx1"/>
                </a:solidFill>
                <a:latin typeface="Arial" panose="020B0604020202020204" pitchFamily="34" charset="0"/>
                <a:cs typeface="Arial" panose="020B0604020202020204" pitchFamily="34" charset="0"/>
              </a:rPr>
              <a:t>RIESGOS PARA LA PROTECCIÓN DE LA INFANCIA</a:t>
            </a:r>
          </a:p>
        </p:txBody>
      </p:sp>
      <p:pic>
        <p:nvPicPr>
          <p:cNvPr id="8" name="Google Shape;98;p8">
            <a:extLst>
              <a:ext uri="{FF2B5EF4-FFF2-40B4-BE49-F238E27FC236}">
                <a16:creationId xmlns:a16="http://schemas.microsoft.com/office/drawing/2014/main" id="{0C00E48A-2693-E15A-32BE-88D6CA6B9EF5}"/>
              </a:ext>
            </a:extLst>
          </p:cNvPr>
          <p:cNvPicPr preferRelativeResize="0"/>
          <p:nvPr/>
        </p:nvPicPr>
        <p:blipFill rotWithShape="1">
          <a:blip r:embed="rId3">
            <a:alphaModFix/>
          </a:blip>
          <a:srcRect/>
          <a:stretch/>
        </p:blipFill>
        <p:spPr>
          <a:xfrm>
            <a:off x="1226100" y="1929088"/>
            <a:ext cx="2637977" cy="3639673"/>
          </a:xfrm>
          <a:prstGeom prst="rect">
            <a:avLst/>
          </a:prstGeom>
          <a:noFill/>
          <a:ln w="9525" cap="flat" cmpd="sng">
            <a:solidFill>
              <a:schemeClr val="accent2">
                <a:lumMod val="75000"/>
              </a:schemeClr>
            </a:solidFill>
            <a:prstDash val="solid"/>
            <a:round/>
            <a:headEnd type="none" w="sm" len="sm"/>
            <a:tailEnd type="none" w="sm" len="sm"/>
          </a:ln>
        </p:spPr>
      </p:pic>
      <p:sp>
        <p:nvSpPr>
          <p:cNvPr id="9" name="TextBox 8">
            <a:extLst>
              <a:ext uri="{FF2B5EF4-FFF2-40B4-BE49-F238E27FC236}">
                <a16:creationId xmlns:a16="http://schemas.microsoft.com/office/drawing/2014/main" id="{2BB9300F-69F5-42DE-CDC6-3644F5D76085}"/>
              </a:ext>
            </a:extLst>
          </p:cNvPr>
          <p:cNvSpPr txBox="1"/>
          <p:nvPr/>
        </p:nvSpPr>
        <p:spPr>
          <a:xfrm>
            <a:off x="4247891" y="3159892"/>
            <a:ext cx="6568850" cy="1569660"/>
          </a:xfrm>
          <a:prstGeom prst="rect">
            <a:avLst/>
          </a:prstGeom>
          <a:noFill/>
        </p:spPr>
        <p:txBody>
          <a:bodyPr wrap="square">
            <a:spAutoFit/>
          </a:bodyPr>
          <a:lstStyle/>
          <a:p>
            <a:r>
              <a:rPr lang="es-ES_tradnl" sz="2400">
                <a:latin typeface="Arial" panose="020B0604020202020204" pitchFamily="34" charset="0"/>
                <a:ea typeface="Calibri" panose="020F0502020204030204" pitchFamily="34" charset="0"/>
                <a:cs typeface="Arial" panose="020B0604020202020204" pitchFamily="34" charset="0"/>
              </a:rPr>
              <a:t>“El riesgo se refiere a la probabilidad de que se violen o se vulneren los derechos de los menores y se les ocasione un daño o afectación”.</a:t>
            </a:r>
          </a:p>
        </p:txBody>
      </p:sp>
      <p:grpSp>
        <p:nvGrpSpPr>
          <p:cNvPr id="16" name="Group 15">
            <a:extLst>
              <a:ext uri="{FF2B5EF4-FFF2-40B4-BE49-F238E27FC236}">
                <a16:creationId xmlns:a16="http://schemas.microsoft.com/office/drawing/2014/main" id="{949169FB-5CCF-90B6-0D6D-7216FE8A9C5D}"/>
              </a:ext>
            </a:extLst>
          </p:cNvPr>
          <p:cNvGrpSpPr/>
          <p:nvPr/>
        </p:nvGrpSpPr>
        <p:grpSpPr>
          <a:xfrm>
            <a:off x="9738448" y="1042304"/>
            <a:ext cx="2156586" cy="991572"/>
            <a:chOff x="2799225" y="1528989"/>
            <a:chExt cx="4843224" cy="991572"/>
          </a:xfrm>
          <a:solidFill>
            <a:schemeClr val="accent2"/>
          </a:solidFill>
        </p:grpSpPr>
        <p:sp>
          <p:nvSpPr>
            <p:cNvPr id="13" name="Rectangle 12">
              <a:extLst>
                <a:ext uri="{FF2B5EF4-FFF2-40B4-BE49-F238E27FC236}">
                  <a16:creationId xmlns:a16="http://schemas.microsoft.com/office/drawing/2014/main" id="{8C244270-5E4D-2CC6-EAF4-F2FE14346C03}"/>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4" name="Parallelogram 13">
              <a:extLst>
                <a:ext uri="{FF2B5EF4-FFF2-40B4-BE49-F238E27FC236}">
                  <a16:creationId xmlns:a16="http://schemas.microsoft.com/office/drawing/2014/main" id="{2EBEFA4E-0A9A-456B-EABC-2B9C6BEFCF22}"/>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Parallelogram 14">
              <a:extLst>
                <a:ext uri="{FF2B5EF4-FFF2-40B4-BE49-F238E27FC236}">
                  <a16:creationId xmlns:a16="http://schemas.microsoft.com/office/drawing/2014/main" id="{33FC519C-FEE7-7BDC-A77F-54744E755997}"/>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extLst>
      <p:ext uri="{BB962C8B-B14F-4D97-AF65-F5344CB8AC3E}">
        <p14:creationId xmlns:p14="http://schemas.microsoft.com/office/powerpoint/2010/main" val="3876774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852B0-0E14-AFCD-D99B-D907759F1337}"/>
              </a:ext>
            </a:extLst>
          </p:cNvPr>
          <p:cNvSpPr>
            <a:spLocks noGrp="1"/>
          </p:cNvSpPr>
          <p:nvPr>
            <p:ph type="title"/>
          </p:nvPr>
        </p:nvSpPr>
        <p:spPr/>
        <p:txBody>
          <a:bodyPr/>
          <a:lstStyle/>
          <a:p>
            <a:r>
              <a:rPr lang="es-ES_tradnl" dirty="0">
                <a:latin typeface="Arial"/>
                <a:cs typeface="Arial"/>
              </a:rPr>
              <a:t>Cuaderno de ejercicios de los/as participantes </a:t>
            </a:r>
            <a:endParaRPr lang="es-ES_tradnl" dirty="0"/>
          </a:p>
        </p:txBody>
      </p:sp>
      <p:sp>
        <p:nvSpPr>
          <p:cNvPr id="7" name="TextBox 6">
            <a:extLst>
              <a:ext uri="{FF2B5EF4-FFF2-40B4-BE49-F238E27FC236}">
                <a16:creationId xmlns:a16="http://schemas.microsoft.com/office/drawing/2014/main" id="{3A098B06-2032-BCE1-51BC-E10F775E65C3}"/>
              </a:ext>
            </a:extLst>
          </p:cNvPr>
          <p:cNvSpPr txBox="1"/>
          <p:nvPr/>
        </p:nvSpPr>
        <p:spPr>
          <a:xfrm>
            <a:off x="5777345" y="2860644"/>
            <a:ext cx="4811488" cy="2554545"/>
          </a:xfrm>
          <a:prstGeom prst="rect">
            <a:avLst/>
          </a:prstGeom>
          <a:noFill/>
        </p:spPr>
        <p:txBody>
          <a:bodyPr wrap="square" rtlCol="0">
            <a:spAutoFit/>
          </a:bodyPr>
          <a:lstStyle/>
          <a:p>
            <a:pPr algn="ctr"/>
            <a:r>
              <a:rPr lang="es-ES_tradnl" sz="3200" dirty="0">
                <a:latin typeface="Arial" panose="020B0604020202020204" pitchFamily="34" charset="0"/>
                <a:cs typeface="Arial" panose="020B0604020202020204" pitchFamily="34" charset="0"/>
              </a:rPr>
              <a:t>Personalizar nuestro cuaderno de ejercicios, pues será una herramienta clave para nuestro aprendizaje</a:t>
            </a:r>
          </a:p>
        </p:txBody>
      </p:sp>
      <p:grpSp>
        <p:nvGrpSpPr>
          <p:cNvPr id="11" name="Group 10">
            <a:extLst>
              <a:ext uri="{FF2B5EF4-FFF2-40B4-BE49-F238E27FC236}">
                <a16:creationId xmlns:a16="http://schemas.microsoft.com/office/drawing/2014/main" id="{A32344D1-83AD-F85E-C3B3-45FF992960A9}"/>
              </a:ext>
            </a:extLst>
          </p:cNvPr>
          <p:cNvGrpSpPr/>
          <p:nvPr/>
        </p:nvGrpSpPr>
        <p:grpSpPr>
          <a:xfrm>
            <a:off x="1793794" y="1797236"/>
            <a:ext cx="3175408" cy="3830678"/>
            <a:chOff x="1020908" y="2429702"/>
            <a:chExt cx="2705273" cy="3263527"/>
          </a:xfrm>
        </p:grpSpPr>
        <p:grpSp>
          <p:nvGrpSpPr>
            <p:cNvPr id="8" name="Group 7">
              <a:extLst>
                <a:ext uri="{FF2B5EF4-FFF2-40B4-BE49-F238E27FC236}">
                  <a16:creationId xmlns:a16="http://schemas.microsoft.com/office/drawing/2014/main" id="{F068F3D4-0853-8906-9666-3D2C0AE4CFDB}"/>
                </a:ext>
              </a:extLst>
            </p:cNvPr>
            <p:cNvGrpSpPr/>
            <p:nvPr/>
          </p:nvGrpSpPr>
          <p:grpSpPr>
            <a:xfrm>
              <a:off x="1020908" y="2429702"/>
              <a:ext cx="2705273" cy="3263527"/>
              <a:chOff x="760175" y="830141"/>
              <a:chExt cx="812013" cy="979580"/>
            </a:xfrm>
          </p:grpSpPr>
          <p:sp>
            <p:nvSpPr>
              <p:cNvPr id="9" name="Rectangle 8">
                <a:extLst>
                  <a:ext uri="{FF2B5EF4-FFF2-40B4-BE49-F238E27FC236}">
                    <a16:creationId xmlns:a16="http://schemas.microsoft.com/office/drawing/2014/main" id="{C7F55C27-B173-47C6-2CAA-2DA1F79FF4C9}"/>
                  </a:ext>
                </a:extLst>
              </p:cNvPr>
              <p:cNvSpPr/>
              <p:nvPr/>
            </p:nvSpPr>
            <p:spPr>
              <a:xfrm>
                <a:off x="864636" y="830141"/>
                <a:ext cx="70755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931D4CFC-36C9-99A2-6A4A-BFDA997259EF}"/>
                  </a:ext>
                </a:extLst>
              </p:cNvPr>
              <p:cNvSpPr/>
              <p:nvPr/>
            </p:nvSpPr>
            <p:spPr>
              <a:xfrm>
                <a:off x="760175" y="830143"/>
                <a:ext cx="149292" cy="97957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pic>
          <p:nvPicPr>
            <p:cNvPr id="4" name="Picture 3">
              <a:extLst>
                <a:ext uri="{FF2B5EF4-FFF2-40B4-BE49-F238E27FC236}">
                  <a16:creationId xmlns:a16="http://schemas.microsoft.com/office/drawing/2014/main" id="{5E20DBC0-9594-BEDB-AD19-F1B09BB288DD}"/>
                </a:ext>
              </a:extLst>
            </p:cNvPr>
            <p:cNvPicPr>
              <a:picLocks noChangeAspect="1"/>
            </p:cNvPicPr>
            <p:nvPr/>
          </p:nvPicPr>
          <p:blipFill>
            <a:blip r:embed="rId3"/>
            <a:stretch>
              <a:fillRect/>
            </a:stretch>
          </p:blipFill>
          <p:spPr>
            <a:xfrm>
              <a:off x="1603167" y="2537460"/>
              <a:ext cx="2028821" cy="3063122"/>
            </a:xfrm>
            <a:prstGeom prst="rect">
              <a:avLst/>
            </a:prstGeom>
          </p:spPr>
        </p:pic>
      </p:grpSp>
    </p:spTree>
    <p:extLst>
      <p:ext uri="{BB962C8B-B14F-4D97-AF65-F5344CB8AC3E}">
        <p14:creationId xmlns:p14="http://schemas.microsoft.com/office/powerpoint/2010/main" val="17429940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r>
              <a:rPr lang="es-ES_tradnl" dirty="0"/>
              <a:t>Vulnerabilidad</a:t>
            </a:r>
          </a:p>
        </p:txBody>
      </p:sp>
      <p:sp>
        <p:nvSpPr>
          <p:cNvPr id="8" name="TextBox 7">
            <a:extLst>
              <a:ext uri="{FF2B5EF4-FFF2-40B4-BE49-F238E27FC236}">
                <a16:creationId xmlns:a16="http://schemas.microsoft.com/office/drawing/2014/main" id="{841D4BC5-050E-9819-E8D8-99494418B0B9}"/>
              </a:ext>
            </a:extLst>
          </p:cNvPr>
          <p:cNvSpPr txBox="1"/>
          <p:nvPr/>
        </p:nvSpPr>
        <p:spPr>
          <a:xfrm>
            <a:off x="4234290" y="5568761"/>
            <a:ext cx="7236215" cy="523220"/>
          </a:xfrm>
          <a:prstGeom prst="rect">
            <a:avLst/>
          </a:prstGeom>
          <a:noFill/>
        </p:spPr>
        <p:txBody>
          <a:bodyPr wrap="square">
            <a:spAutoFit/>
          </a:bodyPr>
          <a:lstStyle/>
          <a:p>
            <a:r>
              <a:rPr lang="es-ES_tradnl"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Fuente: Alianza para la protección de la infancia en la acción humanitaria. (2019). Normas mínimos para la protección de la infancia en la acción humanitaria.</a:t>
            </a:r>
          </a:p>
        </p:txBody>
      </p:sp>
      <p:sp>
        <p:nvSpPr>
          <p:cNvPr id="9" name="Rectangle: Rounded Corners 8">
            <a:extLst>
              <a:ext uri="{FF2B5EF4-FFF2-40B4-BE49-F238E27FC236}">
                <a16:creationId xmlns:a16="http://schemas.microsoft.com/office/drawing/2014/main" id="{88718138-A4B2-DED8-F04E-3F2A2BFC2876}"/>
              </a:ext>
            </a:extLst>
          </p:cNvPr>
          <p:cNvSpPr/>
          <p:nvPr/>
        </p:nvSpPr>
        <p:spPr>
          <a:xfrm>
            <a:off x="3580526" y="2138663"/>
            <a:ext cx="7236215" cy="6220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s-ES_tradnl" sz="2400" b="1" dirty="0">
                <a:solidFill>
                  <a:schemeClr val="tx1"/>
                </a:solidFill>
                <a:latin typeface="Arial" panose="020B0604020202020204" pitchFamily="34" charset="0"/>
                <a:cs typeface="Arial" panose="020B0604020202020204" pitchFamily="34" charset="0"/>
              </a:rPr>
              <a:t>VULNERABILIDAD</a:t>
            </a:r>
          </a:p>
        </p:txBody>
      </p:sp>
      <p:pic>
        <p:nvPicPr>
          <p:cNvPr id="10" name="Google Shape;98;p8">
            <a:extLst>
              <a:ext uri="{FF2B5EF4-FFF2-40B4-BE49-F238E27FC236}">
                <a16:creationId xmlns:a16="http://schemas.microsoft.com/office/drawing/2014/main" id="{92E7A342-AB32-2FB5-7314-F1BA80C15921}"/>
              </a:ext>
            </a:extLst>
          </p:cNvPr>
          <p:cNvPicPr preferRelativeResize="0"/>
          <p:nvPr/>
        </p:nvPicPr>
        <p:blipFill rotWithShape="1">
          <a:blip r:embed="rId3">
            <a:alphaModFix/>
          </a:blip>
          <a:srcRect/>
          <a:stretch/>
        </p:blipFill>
        <p:spPr>
          <a:xfrm>
            <a:off x="1226100" y="1929088"/>
            <a:ext cx="2637977" cy="3639673"/>
          </a:xfrm>
          <a:prstGeom prst="rect">
            <a:avLst/>
          </a:prstGeom>
          <a:noFill/>
          <a:ln w="9525" cap="flat" cmpd="sng">
            <a:solidFill>
              <a:schemeClr val="accent2">
                <a:lumMod val="75000"/>
              </a:schemeClr>
            </a:solidFill>
            <a:prstDash val="solid"/>
            <a:round/>
            <a:headEnd type="none" w="sm" len="sm"/>
            <a:tailEnd type="none" w="sm" len="sm"/>
          </a:ln>
        </p:spPr>
      </p:pic>
      <p:sp>
        <p:nvSpPr>
          <p:cNvPr id="11" name="TextBox 10">
            <a:extLst>
              <a:ext uri="{FF2B5EF4-FFF2-40B4-BE49-F238E27FC236}">
                <a16:creationId xmlns:a16="http://schemas.microsoft.com/office/drawing/2014/main" id="{777940C8-1B0A-CF07-FCDC-B953B627CA8B}"/>
              </a:ext>
            </a:extLst>
          </p:cNvPr>
          <p:cNvSpPr txBox="1"/>
          <p:nvPr/>
        </p:nvSpPr>
        <p:spPr>
          <a:xfrm>
            <a:off x="4247891" y="2998880"/>
            <a:ext cx="6568850" cy="2308324"/>
          </a:xfrm>
          <a:prstGeom prst="rect">
            <a:avLst/>
          </a:prstGeom>
          <a:noFill/>
        </p:spPr>
        <p:txBody>
          <a:bodyPr wrap="square">
            <a:spAutoFit/>
          </a:bodyPr>
          <a:lstStyle/>
          <a:p>
            <a:r>
              <a:rPr lang="es-ES_tradnl" sz="2400" dirty="0">
                <a:latin typeface="Arial" panose="020B0604020202020204" pitchFamily="34" charset="0"/>
                <a:ea typeface="Calibri" panose="020F0502020204030204" pitchFamily="34" charset="0"/>
                <a:cs typeface="Arial" panose="020B0604020202020204" pitchFamily="34" charset="0"/>
              </a:rPr>
              <a:t>“En el ámbito de la protección de la infancia, </a:t>
            </a:r>
            <a:r>
              <a:rPr lang="es-ES_tradnl" sz="2400" i="1" dirty="0">
                <a:latin typeface="Arial" panose="020B0604020202020204" pitchFamily="34" charset="0"/>
                <a:ea typeface="Calibri" panose="020F0502020204030204" pitchFamily="34" charset="0"/>
                <a:cs typeface="Arial" panose="020B0604020202020204" pitchFamily="34" charset="0"/>
              </a:rPr>
              <a:t>vulnerabilidad</a:t>
            </a:r>
            <a:r>
              <a:rPr lang="es-ES_tradnl" sz="2400" dirty="0">
                <a:latin typeface="Arial" panose="020B0604020202020204" pitchFamily="34" charset="0"/>
                <a:ea typeface="Calibri" panose="020F0502020204030204" pitchFamily="34" charset="0"/>
                <a:cs typeface="Arial" panose="020B0604020202020204" pitchFamily="34" charset="0"/>
              </a:rPr>
              <a:t> se refiere a las características individuales, familiares, comunitarias y sociales que reducen la capacidad de los/as menores para resistir el impacto adverso de las violaciones y amenazas a sus derechos”.</a:t>
            </a:r>
          </a:p>
        </p:txBody>
      </p:sp>
      <p:grpSp>
        <p:nvGrpSpPr>
          <p:cNvPr id="13" name="Group 12">
            <a:extLst>
              <a:ext uri="{FF2B5EF4-FFF2-40B4-BE49-F238E27FC236}">
                <a16:creationId xmlns:a16="http://schemas.microsoft.com/office/drawing/2014/main" id="{74401E27-4FE2-6021-C4D6-9FDED0BD95A6}"/>
              </a:ext>
            </a:extLst>
          </p:cNvPr>
          <p:cNvGrpSpPr/>
          <p:nvPr/>
        </p:nvGrpSpPr>
        <p:grpSpPr>
          <a:xfrm>
            <a:off x="8287067" y="1523803"/>
            <a:ext cx="2156586" cy="991572"/>
            <a:chOff x="2799225" y="1528989"/>
            <a:chExt cx="4843224" cy="991572"/>
          </a:xfrm>
          <a:solidFill>
            <a:schemeClr val="accent1"/>
          </a:solidFill>
        </p:grpSpPr>
        <p:sp>
          <p:nvSpPr>
            <p:cNvPr id="14" name="Rectangle 13">
              <a:extLst>
                <a:ext uri="{FF2B5EF4-FFF2-40B4-BE49-F238E27FC236}">
                  <a16:creationId xmlns:a16="http://schemas.microsoft.com/office/drawing/2014/main" id="{A809DCE0-FCB1-BAA1-5EC6-5815262B8C43}"/>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5" name="Parallelogram 14">
              <a:extLst>
                <a:ext uri="{FF2B5EF4-FFF2-40B4-BE49-F238E27FC236}">
                  <a16:creationId xmlns:a16="http://schemas.microsoft.com/office/drawing/2014/main" id="{D6A8E286-AD22-76C4-3574-0FF7B9D99162}"/>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Parallelogram 15">
              <a:extLst>
                <a:ext uri="{FF2B5EF4-FFF2-40B4-BE49-F238E27FC236}">
                  <a16:creationId xmlns:a16="http://schemas.microsoft.com/office/drawing/2014/main" id="{D2CF37C5-993F-35B2-9830-41C8B43BA0C1}"/>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extLst>
      <p:ext uri="{BB962C8B-B14F-4D97-AF65-F5344CB8AC3E}">
        <p14:creationId xmlns:p14="http://schemas.microsoft.com/office/powerpoint/2010/main" val="25233995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0BE10-F6D8-2FB7-DDFE-335CC331170D}"/>
              </a:ext>
            </a:extLst>
          </p:cNvPr>
          <p:cNvSpPr>
            <a:spLocks noGrp="1"/>
          </p:cNvSpPr>
          <p:nvPr>
            <p:ph type="title"/>
          </p:nvPr>
        </p:nvSpPr>
        <p:spPr/>
        <p:txBody>
          <a:bodyPr/>
          <a:lstStyle/>
          <a:p>
            <a:r>
              <a:rPr lang="es-ES_tradnl"/>
              <a:t>Riesgo</a:t>
            </a:r>
          </a:p>
        </p:txBody>
      </p:sp>
      <p:sp>
        <p:nvSpPr>
          <p:cNvPr id="19" name="TextBox 18">
            <a:extLst>
              <a:ext uri="{FF2B5EF4-FFF2-40B4-BE49-F238E27FC236}">
                <a16:creationId xmlns:a16="http://schemas.microsoft.com/office/drawing/2014/main" id="{604A2A97-99B3-01EA-246B-5D0D6F7A57FE}"/>
              </a:ext>
            </a:extLst>
          </p:cNvPr>
          <p:cNvSpPr txBox="1"/>
          <p:nvPr/>
        </p:nvSpPr>
        <p:spPr>
          <a:xfrm>
            <a:off x="1042042" y="3071435"/>
            <a:ext cx="2334827" cy="830997"/>
          </a:xfrm>
          <a:prstGeom prst="rect">
            <a:avLst/>
          </a:prstGeom>
          <a:noFill/>
        </p:spPr>
        <p:txBody>
          <a:bodyPr wrap="square" rtlCol="0">
            <a:spAutoFit/>
          </a:bodyPr>
          <a:lstStyle/>
          <a:p>
            <a:r>
              <a:rPr lang="es-ES_tradnl" sz="2400" b="1">
                <a:latin typeface="Arial" panose="020B0604020202020204" pitchFamily="34" charset="0"/>
                <a:cs typeface="Arial" panose="020B0604020202020204" pitchFamily="34" charset="0"/>
              </a:rPr>
              <a:t>FACTORES DE RIESGO</a:t>
            </a:r>
          </a:p>
        </p:txBody>
      </p:sp>
      <p:sp>
        <p:nvSpPr>
          <p:cNvPr id="11" name="Rectangle: Rounded Corners 10">
            <a:extLst>
              <a:ext uri="{FF2B5EF4-FFF2-40B4-BE49-F238E27FC236}">
                <a16:creationId xmlns:a16="http://schemas.microsoft.com/office/drawing/2014/main" id="{53BC8BF6-3C31-727D-08BA-88264E760AF7}"/>
              </a:ext>
            </a:extLst>
          </p:cNvPr>
          <p:cNvSpPr/>
          <p:nvPr/>
        </p:nvSpPr>
        <p:spPr>
          <a:xfrm>
            <a:off x="3996650" y="3339805"/>
            <a:ext cx="6335625" cy="366135"/>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400">
              <a:solidFill>
                <a:schemeClr val="bg1"/>
              </a:solidFill>
            </a:endParaRPr>
          </a:p>
        </p:txBody>
      </p:sp>
      <p:grpSp>
        <p:nvGrpSpPr>
          <p:cNvPr id="12" name="Group 11">
            <a:extLst>
              <a:ext uri="{FF2B5EF4-FFF2-40B4-BE49-F238E27FC236}">
                <a16:creationId xmlns:a16="http://schemas.microsoft.com/office/drawing/2014/main" id="{FA9F99E3-F06F-44C8-4F14-C752A44A1A25}"/>
              </a:ext>
            </a:extLst>
          </p:cNvPr>
          <p:cNvGrpSpPr/>
          <p:nvPr/>
        </p:nvGrpSpPr>
        <p:grpSpPr>
          <a:xfrm>
            <a:off x="10228983" y="337468"/>
            <a:ext cx="1587872" cy="1368854"/>
            <a:chOff x="10228983" y="337468"/>
            <a:chExt cx="1587872" cy="1368854"/>
          </a:xfrm>
        </p:grpSpPr>
        <p:sp>
          <p:nvSpPr>
            <p:cNvPr id="13" name="Hexagon 12">
              <a:extLst>
                <a:ext uri="{FF2B5EF4-FFF2-40B4-BE49-F238E27FC236}">
                  <a16:creationId xmlns:a16="http://schemas.microsoft.com/office/drawing/2014/main" id="{EA34102B-C63E-D3E7-DC3D-13D4205153A6}"/>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4" name="Group 13">
              <a:extLst>
                <a:ext uri="{FF2B5EF4-FFF2-40B4-BE49-F238E27FC236}">
                  <a16:creationId xmlns:a16="http://schemas.microsoft.com/office/drawing/2014/main" id="{0BBC5545-F44F-592D-06DD-AB0BE3423966}"/>
                </a:ext>
              </a:extLst>
            </p:cNvPr>
            <p:cNvGrpSpPr/>
            <p:nvPr/>
          </p:nvGrpSpPr>
          <p:grpSpPr>
            <a:xfrm>
              <a:off x="10621771" y="762700"/>
              <a:ext cx="562136" cy="634675"/>
              <a:chOff x="760175" y="830142"/>
              <a:chExt cx="867619" cy="979579"/>
            </a:xfrm>
          </p:grpSpPr>
          <p:sp>
            <p:nvSpPr>
              <p:cNvPr id="20" name="Rectangle 19">
                <a:extLst>
                  <a:ext uri="{FF2B5EF4-FFF2-40B4-BE49-F238E27FC236}">
                    <a16:creationId xmlns:a16="http://schemas.microsoft.com/office/drawing/2014/main" id="{2D917C4C-E79F-511D-C557-B769A5926EAD}"/>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a:latin typeface="Arial" panose="020B0604020202020204" pitchFamily="34" charset="0"/>
                    <a:cs typeface="Arial" panose="020B0604020202020204" pitchFamily="34" charset="0"/>
                  </a:rPr>
                  <a:t>19</a:t>
                </a:r>
              </a:p>
            </p:txBody>
          </p:sp>
          <p:sp>
            <p:nvSpPr>
              <p:cNvPr id="21" name="Rectangle 20">
                <a:extLst>
                  <a:ext uri="{FF2B5EF4-FFF2-40B4-BE49-F238E27FC236}">
                    <a16:creationId xmlns:a16="http://schemas.microsoft.com/office/drawing/2014/main" id="{169F65FC-D38C-4249-6F90-C66C97247994}"/>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5" name="Group 14">
              <a:extLst>
                <a:ext uri="{FF2B5EF4-FFF2-40B4-BE49-F238E27FC236}">
                  <a16:creationId xmlns:a16="http://schemas.microsoft.com/office/drawing/2014/main" id="{2DE89CAB-BA07-7741-7D6E-D1A6754F615E}"/>
                </a:ext>
              </a:extLst>
            </p:cNvPr>
            <p:cNvGrpSpPr/>
            <p:nvPr/>
          </p:nvGrpSpPr>
          <p:grpSpPr>
            <a:xfrm>
              <a:off x="11325415" y="762701"/>
              <a:ext cx="182192" cy="634674"/>
              <a:chOff x="2121762" y="2323619"/>
              <a:chExt cx="200378" cy="825210"/>
            </a:xfrm>
          </p:grpSpPr>
          <p:sp>
            <p:nvSpPr>
              <p:cNvPr id="16" name="Isosceles Triangle 15">
                <a:extLst>
                  <a:ext uri="{FF2B5EF4-FFF2-40B4-BE49-F238E27FC236}">
                    <a16:creationId xmlns:a16="http://schemas.microsoft.com/office/drawing/2014/main" id="{E27FA2FA-1855-62D3-533C-5221AF1431B2}"/>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Rectangle 17">
                <a:extLst>
                  <a:ext uri="{FF2B5EF4-FFF2-40B4-BE49-F238E27FC236}">
                    <a16:creationId xmlns:a16="http://schemas.microsoft.com/office/drawing/2014/main" id="{B1C5C5B3-E3E3-3204-9234-459021D43A21}"/>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nvGrpSpPr>
          <p:cNvPr id="4" name="Group 3">
            <a:extLst>
              <a:ext uri="{FF2B5EF4-FFF2-40B4-BE49-F238E27FC236}">
                <a16:creationId xmlns:a16="http://schemas.microsoft.com/office/drawing/2014/main" id="{CA736A44-2A24-BA3E-7248-2DD58B089675}"/>
              </a:ext>
            </a:extLst>
          </p:cNvPr>
          <p:cNvGrpSpPr/>
          <p:nvPr/>
        </p:nvGrpSpPr>
        <p:grpSpPr>
          <a:xfrm>
            <a:off x="3996650" y="1748502"/>
            <a:ext cx="2934260" cy="1349137"/>
            <a:chOff x="2799225" y="1528989"/>
            <a:chExt cx="4843224" cy="991572"/>
          </a:xfrm>
          <a:solidFill>
            <a:schemeClr val="accent2"/>
          </a:solidFill>
        </p:grpSpPr>
        <p:sp>
          <p:nvSpPr>
            <p:cNvPr id="5" name="Rectangle 4">
              <a:extLst>
                <a:ext uri="{FF2B5EF4-FFF2-40B4-BE49-F238E27FC236}">
                  <a16:creationId xmlns:a16="http://schemas.microsoft.com/office/drawing/2014/main" id="{81079885-04AD-26BA-376A-76F72C397F04}"/>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6" name="Parallelogram 5">
              <a:extLst>
                <a:ext uri="{FF2B5EF4-FFF2-40B4-BE49-F238E27FC236}">
                  <a16:creationId xmlns:a16="http://schemas.microsoft.com/office/drawing/2014/main" id="{87458E32-31E1-87B7-7F64-4D5DB074CC94}"/>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Parallelogram 6">
              <a:extLst>
                <a:ext uri="{FF2B5EF4-FFF2-40B4-BE49-F238E27FC236}">
                  <a16:creationId xmlns:a16="http://schemas.microsoft.com/office/drawing/2014/main" id="{0C34DAE7-E831-6905-B22A-AB69301F33FC}"/>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8" name="Group 7">
            <a:extLst>
              <a:ext uri="{FF2B5EF4-FFF2-40B4-BE49-F238E27FC236}">
                <a16:creationId xmlns:a16="http://schemas.microsoft.com/office/drawing/2014/main" id="{722679A7-A20C-3097-0CF6-2CFDD157834B}"/>
              </a:ext>
            </a:extLst>
          </p:cNvPr>
          <p:cNvGrpSpPr/>
          <p:nvPr/>
        </p:nvGrpSpPr>
        <p:grpSpPr>
          <a:xfrm>
            <a:off x="7398015" y="1724909"/>
            <a:ext cx="2934260" cy="1349137"/>
            <a:chOff x="2799225" y="1528989"/>
            <a:chExt cx="4843224" cy="991572"/>
          </a:xfrm>
          <a:solidFill>
            <a:schemeClr val="accent1"/>
          </a:solidFill>
        </p:grpSpPr>
        <p:sp>
          <p:nvSpPr>
            <p:cNvPr id="9" name="Rectangle 8">
              <a:extLst>
                <a:ext uri="{FF2B5EF4-FFF2-40B4-BE49-F238E27FC236}">
                  <a16:creationId xmlns:a16="http://schemas.microsoft.com/office/drawing/2014/main" id="{04C141C1-3533-BF81-8565-F2185509D170}"/>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0" name="Parallelogram 9">
              <a:extLst>
                <a:ext uri="{FF2B5EF4-FFF2-40B4-BE49-F238E27FC236}">
                  <a16:creationId xmlns:a16="http://schemas.microsoft.com/office/drawing/2014/main" id="{C3E0C3CF-05EE-4841-2439-343C99DB0FA4}"/>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Parallelogram 21">
              <a:extLst>
                <a:ext uri="{FF2B5EF4-FFF2-40B4-BE49-F238E27FC236}">
                  <a16:creationId xmlns:a16="http://schemas.microsoft.com/office/drawing/2014/main" id="{A55A518A-8BE2-861F-69DE-C4F094D805CC}"/>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23" name="TextBox 22">
            <a:extLst>
              <a:ext uri="{FF2B5EF4-FFF2-40B4-BE49-F238E27FC236}">
                <a16:creationId xmlns:a16="http://schemas.microsoft.com/office/drawing/2014/main" id="{7CA8BCCE-613D-0059-C124-7DEF716C2C60}"/>
              </a:ext>
            </a:extLst>
          </p:cNvPr>
          <p:cNvSpPr txBox="1"/>
          <p:nvPr/>
        </p:nvSpPr>
        <p:spPr>
          <a:xfrm>
            <a:off x="4189948" y="2048201"/>
            <a:ext cx="2137067" cy="923330"/>
          </a:xfrm>
          <a:prstGeom prst="rect">
            <a:avLst/>
          </a:prstGeom>
          <a:noFill/>
        </p:spPr>
        <p:txBody>
          <a:bodyPr wrap="square" rtlCol="0">
            <a:spAutoFit/>
          </a:bodyPr>
          <a:lstStyle/>
          <a:p>
            <a:pPr algn="ctr"/>
            <a:r>
              <a:rPr lang="es-ES_tradnl" b="1" dirty="0">
                <a:solidFill>
                  <a:schemeClr val="bg1"/>
                </a:solidFill>
                <a:latin typeface="Arial" panose="020B0604020202020204" pitchFamily="34" charset="0"/>
                <a:cs typeface="Arial" panose="020B0604020202020204" pitchFamily="34" charset="0"/>
              </a:rPr>
              <a:t>Problemas de protección de la infancia</a:t>
            </a:r>
          </a:p>
        </p:txBody>
      </p:sp>
      <p:sp>
        <p:nvSpPr>
          <p:cNvPr id="24" name="TextBox 23">
            <a:extLst>
              <a:ext uri="{FF2B5EF4-FFF2-40B4-BE49-F238E27FC236}">
                <a16:creationId xmlns:a16="http://schemas.microsoft.com/office/drawing/2014/main" id="{D84D028E-F1CF-F7A8-CBCA-E4D314182175}"/>
              </a:ext>
            </a:extLst>
          </p:cNvPr>
          <p:cNvSpPr txBox="1"/>
          <p:nvPr/>
        </p:nvSpPr>
        <p:spPr>
          <a:xfrm>
            <a:off x="7601532" y="2321812"/>
            <a:ext cx="2005010" cy="369332"/>
          </a:xfrm>
          <a:prstGeom prst="rect">
            <a:avLst/>
          </a:prstGeom>
          <a:noFill/>
        </p:spPr>
        <p:txBody>
          <a:bodyPr wrap="square" rtlCol="0">
            <a:spAutoFit/>
          </a:bodyPr>
          <a:lstStyle/>
          <a:p>
            <a:pPr algn="ctr"/>
            <a:r>
              <a:rPr lang="es-ES_tradnl" b="1" dirty="0">
                <a:solidFill>
                  <a:schemeClr val="bg1"/>
                </a:solidFill>
                <a:latin typeface="Arial" panose="020B0604020202020204" pitchFamily="34" charset="0"/>
                <a:cs typeface="Arial" panose="020B0604020202020204" pitchFamily="34" charset="0"/>
              </a:rPr>
              <a:t>Vulnerabilidades</a:t>
            </a:r>
          </a:p>
        </p:txBody>
      </p:sp>
    </p:spTree>
    <p:extLst>
      <p:ext uri="{BB962C8B-B14F-4D97-AF65-F5344CB8AC3E}">
        <p14:creationId xmlns:p14="http://schemas.microsoft.com/office/powerpoint/2010/main" val="15135964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45E20069-62FA-B9BF-E1AB-3F2A3F04275B}"/>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dirty="0">
                <a:solidFill>
                  <a:schemeClr val="bg1">
                    <a:lumMod val="75000"/>
                  </a:schemeClr>
                </a:solidFill>
                <a:latin typeface="Garamond"/>
              </a:rPr>
              <a:t>Diapositiva adicional para la/el facilitador/a</a:t>
            </a:r>
            <a:endParaRPr lang="es-ES_tradnl" sz="5400" b="1" dirty="0">
              <a:solidFill>
                <a:schemeClr val="bg1">
                  <a:lumMod val="75000"/>
                </a:schemeClr>
              </a:solidFill>
            </a:endParaRPr>
          </a:p>
        </p:txBody>
      </p:sp>
    </p:spTree>
    <p:extLst>
      <p:ext uri="{BB962C8B-B14F-4D97-AF65-F5344CB8AC3E}">
        <p14:creationId xmlns:p14="http://schemas.microsoft.com/office/powerpoint/2010/main" val="37677123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r>
              <a:rPr lang="en-US" dirty="0"/>
              <a:t>Resiliencia</a:t>
            </a:r>
            <a:endParaRPr lang="en-CA" dirty="0"/>
          </a:p>
        </p:txBody>
      </p:sp>
      <p:sp>
        <p:nvSpPr>
          <p:cNvPr id="9" name="TextBox 8">
            <a:extLst>
              <a:ext uri="{FF2B5EF4-FFF2-40B4-BE49-F238E27FC236}">
                <a16:creationId xmlns:a16="http://schemas.microsoft.com/office/drawing/2014/main" id="{C3CB660B-FE52-BEBE-5DAE-C72F5227706B}"/>
              </a:ext>
            </a:extLst>
          </p:cNvPr>
          <p:cNvSpPr txBox="1"/>
          <p:nvPr/>
        </p:nvSpPr>
        <p:spPr>
          <a:xfrm>
            <a:off x="4247891" y="5494363"/>
            <a:ext cx="6718008" cy="523220"/>
          </a:xfrm>
          <a:prstGeom prst="rect">
            <a:avLst/>
          </a:prstGeom>
          <a:noFill/>
        </p:spPr>
        <p:txBody>
          <a:bodyPr wrap="square">
            <a:spAutoFit/>
          </a:bodyPr>
          <a:lstStyle/>
          <a:p>
            <a:r>
              <a:rPr lang="es-ES_tradnl"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Fuente: Alianza para la protección de la infancia en la acción humanitaria. (2019). Normas mínimas para la protección de la infancia en la acción humanitaria.</a:t>
            </a:r>
          </a:p>
        </p:txBody>
      </p:sp>
      <p:sp>
        <p:nvSpPr>
          <p:cNvPr id="10" name="Rectangle: Rounded Corners 9">
            <a:extLst>
              <a:ext uri="{FF2B5EF4-FFF2-40B4-BE49-F238E27FC236}">
                <a16:creationId xmlns:a16="http://schemas.microsoft.com/office/drawing/2014/main" id="{4505F77F-8689-80E3-1D37-C89038E8FAB5}"/>
              </a:ext>
            </a:extLst>
          </p:cNvPr>
          <p:cNvSpPr/>
          <p:nvPr/>
        </p:nvSpPr>
        <p:spPr>
          <a:xfrm>
            <a:off x="3580526" y="2138663"/>
            <a:ext cx="7236215" cy="6220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CA" sz="2400" b="1" dirty="0">
                <a:solidFill>
                  <a:schemeClr val="tx1"/>
                </a:solidFill>
                <a:latin typeface="Arial" panose="020B0604020202020204" pitchFamily="34" charset="0"/>
                <a:cs typeface="Arial" panose="020B0604020202020204" pitchFamily="34" charset="0"/>
              </a:rPr>
              <a:t>RESILIENCIA</a:t>
            </a:r>
          </a:p>
        </p:txBody>
      </p:sp>
      <p:pic>
        <p:nvPicPr>
          <p:cNvPr id="11" name="Google Shape;98;p8">
            <a:extLst>
              <a:ext uri="{FF2B5EF4-FFF2-40B4-BE49-F238E27FC236}">
                <a16:creationId xmlns:a16="http://schemas.microsoft.com/office/drawing/2014/main" id="{8EBEB02A-0BE5-2D49-3637-7AE3EAD39ABF}"/>
              </a:ext>
            </a:extLst>
          </p:cNvPr>
          <p:cNvPicPr preferRelativeResize="0"/>
          <p:nvPr/>
        </p:nvPicPr>
        <p:blipFill rotWithShape="1">
          <a:blip r:embed="rId3">
            <a:alphaModFix/>
          </a:blip>
          <a:srcRect/>
          <a:stretch/>
        </p:blipFill>
        <p:spPr>
          <a:xfrm>
            <a:off x="1226100" y="1929088"/>
            <a:ext cx="2637977" cy="3639673"/>
          </a:xfrm>
          <a:prstGeom prst="rect">
            <a:avLst/>
          </a:prstGeom>
          <a:noFill/>
          <a:ln w="9525" cap="flat" cmpd="sng">
            <a:solidFill>
              <a:schemeClr val="accent2">
                <a:lumMod val="75000"/>
              </a:schemeClr>
            </a:solidFill>
            <a:prstDash val="solid"/>
            <a:round/>
            <a:headEnd type="none" w="sm" len="sm"/>
            <a:tailEnd type="none" w="sm" len="sm"/>
          </a:ln>
        </p:spPr>
      </p:pic>
      <p:sp>
        <p:nvSpPr>
          <p:cNvPr id="12" name="TextBox 11">
            <a:extLst>
              <a:ext uri="{FF2B5EF4-FFF2-40B4-BE49-F238E27FC236}">
                <a16:creationId xmlns:a16="http://schemas.microsoft.com/office/drawing/2014/main" id="{687EA562-224F-8717-E4AA-F0C65AF2C7CD}"/>
              </a:ext>
            </a:extLst>
          </p:cNvPr>
          <p:cNvSpPr txBox="1"/>
          <p:nvPr/>
        </p:nvSpPr>
        <p:spPr>
          <a:xfrm>
            <a:off x="4247890" y="2998880"/>
            <a:ext cx="6718009" cy="2308324"/>
          </a:xfrm>
          <a:prstGeom prst="rect">
            <a:avLst/>
          </a:prstGeom>
          <a:noFill/>
        </p:spPr>
        <p:txBody>
          <a:bodyPr wrap="square">
            <a:spAutoFit/>
          </a:bodyPr>
          <a:lstStyle/>
          <a:p>
            <a:r>
              <a:rPr lang="es-ES_tradnl" sz="2400" dirty="0">
                <a:latin typeface="Arial" panose="020B0604020202020204" pitchFamily="34" charset="0"/>
                <a:ea typeface="Calibri" panose="020F0502020204030204" pitchFamily="34" charset="0"/>
                <a:cs typeface="Arial" panose="020B0604020202020204" pitchFamily="34" charset="0"/>
              </a:rPr>
              <a:t>“Se refiere a la capacidad de los/as menores para superar y recuperarse de los efectos perjudiciales de las adversidades, así como a su capacidad para adaptarse y encontrar formas de hacer realidad sus derechos, gozar de buena salud, crecer y disfrutar de bienestar”.</a:t>
            </a:r>
          </a:p>
        </p:txBody>
      </p:sp>
      <p:grpSp>
        <p:nvGrpSpPr>
          <p:cNvPr id="13" name="Group 12">
            <a:extLst>
              <a:ext uri="{FF2B5EF4-FFF2-40B4-BE49-F238E27FC236}">
                <a16:creationId xmlns:a16="http://schemas.microsoft.com/office/drawing/2014/main" id="{401DDB94-147D-C6B7-D629-801942A985A0}"/>
              </a:ext>
            </a:extLst>
          </p:cNvPr>
          <p:cNvGrpSpPr/>
          <p:nvPr/>
        </p:nvGrpSpPr>
        <p:grpSpPr>
          <a:xfrm>
            <a:off x="8287067" y="1523803"/>
            <a:ext cx="2156586" cy="991572"/>
            <a:chOff x="2799225" y="1528989"/>
            <a:chExt cx="4843224" cy="991572"/>
          </a:xfrm>
          <a:solidFill>
            <a:schemeClr val="accent5"/>
          </a:solidFill>
        </p:grpSpPr>
        <p:sp>
          <p:nvSpPr>
            <p:cNvPr id="14" name="Rectangle 13">
              <a:extLst>
                <a:ext uri="{FF2B5EF4-FFF2-40B4-BE49-F238E27FC236}">
                  <a16:creationId xmlns:a16="http://schemas.microsoft.com/office/drawing/2014/main" id="{BAAD1CE8-8844-7FA4-0B4F-B3329472E845}"/>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Parallelogram 14">
              <a:extLst>
                <a:ext uri="{FF2B5EF4-FFF2-40B4-BE49-F238E27FC236}">
                  <a16:creationId xmlns:a16="http://schemas.microsoft.com/office/drawing/2014/main" id="{5546C47A-6EB8-A56B-72D5-E4475DDF0D75}"/>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Parallelogram 15">
              <a:extLst>
                <a:ext uri="{FF2B5EF4-FFF2-40B4-BE49-F238E27FC236}">
                  <a16:creationId xmlns:a16="http://schemas.microsoft.com/office/drawing/2014/main" id="{FD4801DA-E5BB-B42C-49E5-189B4BED4529}"/>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24584816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r>
              <a:rPr lang="es-ES_tradnl"/>
              <a:t>CUIDADOR/A</a:t>
            </a:r>
          </a:p>
        </p:txBody>
      </p:sp>
      <p:sp>
        <p:nvSpPr>
          <p:cNvPr id="9" name="TextBox 8">
            <a:extLst>
              <a:ext uri="{FF2B5EF4-FFF2-40B4-BE49-F238E27FC236}">
                <a16:creationId xmlns:a16="http://schemas.microsoft.com/office/drawing/2014/main" id="{AA66D2A9-C8D3-07D9-0E70-A0960C70F5CA}"/>
              </a:ext>
            </a:extLst>
          </p:cNvPr>
          <p:cNvSpPr txBox="1"/>
          <p:nvPr/>
        </p:nvSpPr>
        <p:spPr>
          <a:xfrm>
            <a:off x="4247891" y="5476876"/>
            <a:ext cx="6582451" cy="738664"/>
          </a:xfrm>
          <a:prstGeom prst="rect">
            <a:avLst/>
          </a:prstGeom>
          <a:noFill/>
        </p:spPr>
        <p:txBody>
          <a:bodyPr wrap="square">
            <a:spAutoFit/>
          </a:bodyPr>
          <a:lstStyle/>
          <a:p>
            <a:r>
              <a:rPr lang="es-ES_tradnl" sz="1400" i="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Fuente: Alianza para la protección de la infancia en la acción humanitaria. (2019). Normas mínimas para la protección de la infancia en la acción humanitaria</a:t>
            </a:r>
          </a:p>
        </p:txBody>
      </p:sp>
      <p:sp>
        <p:nvSpPr>
          <p:cNvPr id="10" name="Rectangle: Rounded Corners 9">
            <a:extLst>
              <a:ext uri="{FF2B5EF4-FFF2-40B4-BE49-F238E27FC236}">
                <a16:creationId xmlns:a16="http://schemas.microsoft.com/office/drawing/2014/main" id="{AB194859-8A41-73DC-EDF5-06547686E0D6}"/>
              </a:ext>
            </a:extLst>
          </p:cNvPr>
          <p:cNvSpPr/>
          <p:nvPr/>
        </p:nvSpPr>
        <p:spPr>
          <a:xfrm>
            <a:off x="3580526" y="2138663"/>
            <a:ext cx="7236215" cy="6220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s-ES_tradnl" sz="2400" b="1">
                <a:solidFill>
                  <a:schemeClr val="tx1"/>
                </a:solidFill>
                <a:latin typeface="Arial" panose="020B0604020202020204" pitchFamily="34" charset="0"/>
                <a:cs typeface="Arial" panose="020B0604020202020204" pitchFamily="34" charset="0"/>
              </a:rPr>
              <a:t>CUIDADOR/A</a:t>
            </a:r>
          </a:p>
        </p:txBody>
      </p:sp>
      <p:pic>
        <p:nvPicPr>
          <p:cNvPr id="11" name="Google Shape;98;p8">
            <a:extLst>
              <a:ext uri="{FF2B5EF4-FFF2-40B4-BE49-F238E27FC236}">
                <a16:creationId xmlns:a16="http://schemas.microsoft.com/office/drawing/2014/main" id="{97E9B6A9-D080-9514-1039-D1A9833F152B}"/>
              </a:ext>
            </a:extLst>
          </p:cNvPr>
          <p:cNvPicPr preferRelativeResize="0"/>
          <p:nvPr/>
        </p:nvPicPr>
        <p:blipFill rotWithShape="1">
          <a:blip r:embed="rId3">
            <a:alphaModFix/>
          </a:blip>
          <a:srcRect/>
          <a:stretch/>
        </p:blipFill>
        <p:spPr>
          <a:xfrm>
            <a:off x="1103086" y="1929088"/>
            <a:ext cx="2760991" cy="3809398"/>
          </a:xfrm>
          <a:prstGeom prst="rect">
            <a:avLst/>
          </a:prstGeom>
          <a:noFill/>
          <a:ln w="9525" cap="flat" cmpd="sng">
            <a:solidFill>
              <a:schemeClr val="accent2">
                <a:lumMod val="75000"/>
              </a:schemeClr>
            </a:solidFill>
            <a:prstDash val="solid"/>
            <a:round/>
            <a:headEnd type="none" w="sm" len="sm"/>
            <a:tailEnd type="none" w="sm" len="sm"/>
          </a:ln>
        </p:spPr>
      </p:pic>
      <p:sp>
        <p:nvSpPr>
          <p:cNvPr id="12" name="TextBox 11">
            <a:extLst>
              <a:ext uri="{FF2B5EF4-FFF2-40B4-BE49-F238E27FC236}">
                <a16:creationId xmlns:a16="http://schemas.microsoft.com/office/drawing/2014/main" id="{E1722095-506B-2F0F-06EF-39B63192DC77}"/>
              </a:ext>
            </a:extLst>
          </p:cNvPr>
          <p:cNvSpPr txBox="1"/>
          <p:nvPr/>
        </p:nvSpPr>
        <p:spPr>
          <a:xfrm>
            <a:off x="4247891" y="2998880"/>
            <a:ext cx="6568850" cy="2677656"/>
          </a:xfrm>
          <a:prstGeom prst="rect">
            <a:avLst/>
          </a:prstGeom>
          <a:noFill/>
        </p:spPr>
        <p:txBody>
          <a:bodyPr wrap="square">
            <a:spAutoFit/>
          </a:bodyPr>
          <a:lstStyle/>
          <a:p>
            <a:r>
              <a:rPr lang="es-ES_tradnl" sz="2400">
                <a:latin typeface="Arial" panose="020B0604020202020204" pitchFamily="34" charset="0"/>
                <a:ea typeface="Calibri" panose="020F0502020204030204" pitchFamily="34" charset="0"/>
                <a:cs typeface="Arial" panose="020B0604020202020204" pitchFamily="34" charset="0"/>
              </a:rPr>
              <a:t>“Todo individuo, comunidad o institución (incluyendo al Estado) que tenga una clara responsabilidad (por costumbre o por ley) sobre el bienestar del menor. La mayoría de las veces se refiere a una persona con la que el/la menor vive y que le proporciona cuidados diarios”</a:t>
            </a:r>
          </a:p>
        </p:txBody>
      </p:sp>
      <p:grpSp>
        <p:nvGrpSpPr>
          <p:cNvPr id="13" name="Group 12">
            <a:extLst>
              <a:ext uri="{FF2B5EF4-FFF2-40B4-BE49-F238E27FC236}">
                <a16:creationId xmlns:a16="http://schemas.microsoft.com/office/drawing/2014/main" id="{1E10EBB4-EF16-99EA-3900-C23BF6E3B404}"/>
              </a:ext>
            </a:extLst>
          </p:cNvPr>
          <p:cNvGrpSpPr/>
          <p:nvPr/>
        </p:nvGrpSpPr>
        <p:grpSpPr>
          <a:xfrm>
            <a:off x="8287067" y="1523803"/>
            <a:ext cx="2156586" cy="991572"/>
            <a:chOff x="2799225" y="1528989"/>
            <a:chExt cx="4843224" cy="991572"/>
          </a:xfrm>
          <a:solidFill>
            <a:schemeClr val="accent3"/>
          </a:solidFill>
        </p:grpSpPr>
        <p:sp>
          <p:nvSpPr>
            <p:cNvPr id="14" name="Rectangle 13">
              <a:extLst>
                <a:ext uri="{FF2B5EF4-FFF2-40B4-BE49-F238E27FC236}">
                  <a16:creationId xmlns:a16="http://schemas.microsoft.com/office/drawing/2014/main" id="{8F194611-F6E2-AE6B-D031-7DEE3D800906}"/>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5" name="Parallelogram 14">
              <a:extLst>
                <a:ext uri="{FF2B5EF4-FFF2-40B4-BE49-F238E27FC236}">
                  <a16:creationId xmlns:a16="http://schemas.microsoft.com/office/drawing/2014/main" id="{FCE54900-D3F7-0587-4043-0F2E1752091F}"/>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Parallelogram 15">
              <a:extLst>
                <a:ext uri="{FF2B5EF4-FFF2-40B4-BE49-F238E27FC236}">
                  <a16:creationId xmlns:a16="http://schemas.microsoft.com/office/drawing/2014/main" id="{B37C4235-0479-574C-7742-71449C688735}"/>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extLst>
      <p:ext uri="{BB962C8B-B14F-4D97-AF65-F5344CB8AC3E}">
        <p14:creationId xmlns:p14="http://schemas.microsoft.com/office/powerpoint/2010/main" val="25306349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r>
              <a:rPr lang="es-ES_tradnl"/>
              <a:t>Factores de protección (fortalezas)</a:t>
            </a:r>
          </a:p>
        </p:txBody>
      </p:sp>
      <p:sp>
        <p:nvSpPr>
          <p:cNvPr id="4" name="TextBox 3">
            <a:extLst>
              <a:ext uri="{FF2B5EF4-FFF2-40B4-BE49-F238E27FC236}">
                <a16:creationId xmlns:a16="http://schemas.microsoft.com/office/drawing/2014/main" id="{0469F02F-00DC-275E-A719-3E7AB2716A2A}"/>
              </a:ext>
            </a:extLst>
          </p:cNvPr>
          <p:cNvSpPr txBox="1"/>
          <p:nvPr/>
        </p:nvSpPr>
        <p:spPr>
          <a:xfrm>
            <a:off x="838200" y="4039391"/>
            <a:ext cx="2412034" cy="1200329"/>
          </a:xfrm>
          <a:prstGeom prst="rect">
            <a:avLst/>
          </a:prstGeom>
          <a:noFill/>
        </p:spPr>
        <p:txBody>
          <a:bodyPr wrap="square" rtlCol="0">
            <a:spAutoFit/>
          </a:bodyPr>
          <a:lstStyle/>
          <a:p>
            <a:r>
              <a:rPr lang="es-ES_tradnl" sz="2400" b="1">
                <a:latin typeface="Arial" panose="020B0604020202020204" pitchFamily="34" charset="0"/>
                <a:cs typeface="Arial" panose="020B0604020202020204" pitchFamily="34" charset="0"/>
              </a:rPr>
              <a:t>FACTORES DE PROTECCIÓN (FORTALEZAS)</a:t>
            </a:r>
          </a:p>
        </p:txBody>
      </p:sp>
      <p:grpSp>
        <p:nvGrpSpPr>
          <p:cNvPr id="3" name="Group 2">
            <a:extLst>
              <a:ext uri="{FF2B5EF4-FFF2-40B4-BE49-F238E27FC236}">
                <a16:creationId xmlns:a16="http://schemas.microsoft.com/office/drawing/2014/main" id="{7884A950-EDB4-B02A-3636-68ECE9A64BF6}"/>
              </a:ext>
            </a:extLst>
          </p:cNvPr>
          <p:cNvGrpSpPr/>
          <p:nvPr/>
        </p:nvGrpSpPr>
        <p:grpSpPr>
          <a:xfrm>
            <a:off x="10228983" y="337468"/>
            <a:ext cx="1587872" cy="1368854"/>
            <a:chOff x="10228983" y="337468"/>
            <a:chExt cx="1587872" cy="1368854"/>
          </a:xfrm>
        </p:grpSpPr>
        <p:sp>
          <p:nvSpPr>
            <p:cNvPr id="7" name="Hexagon 6">
              <a:extLst>
                <a:ext uri="{FF2B5EF4-FFF2-40B4-BE49-F238E27FC236}">
                  <a16:creationId xmlns:a16="http://schemas.microsoft.com/office/drawing/2014/main" id="{D98A4001-B5E6-0D3C-64FE-02F0F4828EE5}"/>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8" name="Group 7">
              <a:extLst>
                <a:ext uri="{FF2B5EF4-FFF2-40B4-BE49-F238E27FC236}">
                  <a16:creationId xmlns:a16="http://schemas.microsoft.com/office/drawing/2014/main" id="{27C0AE10-DC4C-65A9-7CE2-20BF9E3D44F2}"/>
                </a:ext>
              </a:extLst>
            </p:cNvPr>
            <p:cNvGrpSpPr/>
            <p:nvPr/>
          </p:nvGrpSpPr>
          <p:grpSpPr>
            <a:xfrm>
              <a:off x="10621771" y="762700"/>
              <a:ext cx="562136" cy="634675"/>
              <a:chOff x="760175" y="830142"/>
              <a:chExt cx="867619" cy="979579"/>
            </a:xfrm>
          </p:grpSpPr>
          <p:sp>
            <p:nvSpPr>
              <p:cNvPr id="19" name="Rectangle 18">
                <a:extLst>
                  <a:ext uri="{FF2B5EF4-FFF2-40B4-BE49-F238E27FC236}">
                    <a16:creationId xmlns:a16="http://schemas.microsoft.com/office/drawing/2014/main" id="{FACE1D9B-6D0D-B793-4AFE-4939D5F30F79}"/>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a:latin typeface="Arial" panose="020B0604020202020204" pitchFamily="34" charset="0"/>
                    <a:cs typeface="Arial" panose="020B0604020202020204" pitchFamily="34" charset="0"/>
                  </a:rPr>
                  <a:t>19</a:t>
                </a:r>
              </a:p>
            </p:txBody>
          </p:sp>
          <p:sp>
            <p:nvSpPr>
              <p:cNvPr id="21" name="Rectangle 20">
                <a:extLst>
                  <a:ext uri="{FF2B5EF4-FFF2-40B4-BE49-F238E27FC236}">
                    <a16:creationId xmlns:a16="http://schemas.microsoft.com/office/drawing/2014/main" id="{52D3FDBE-778F-9B3D-3015-80E584A1F350}"/>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9" name="Group 8">
              <a:extLst>
                <a:ext uri="{FF2B5EF4-FFF2-40B4-BE49-F238E27FC236}">
                  <a16:creationId xmlns:a16="http://schemas.microsoft.com/office/drawing/2014/main" id="{21BDC85A-EE58-2618-B0D3-9AE783AE5BD1}"/>
                </a:ext>
              </a:extLst>
            </p:cNvPr>
            <p:cNvGrpSpPr/>
            <p:nvPr/>
          </p:nvGrpSpPr>
          <p:grpSpPr>
            <a:xfrm>
              <a:off x="11325415" y="762701"/>
              <a:ext cx="182192" cy="634674"/>
              <a:chOff x="2121762" y="2323619"/>
              <a:chExt cx="200378" cy="825210"/>
            </a:xfrm>
          </p:grpSpPr>
          <p:sp>
            <p:nvSpPr>
              <p:cNvPr id="10" name="Isosceles Triangle 9">
                <a:extLst>
                  <a:ext uri="{FF2B5EF4-FFF2-40B4-BE49-F238E27FC236}">
                    <a16:creationId xmlns:a16="http://schemas.microsoft.com/office/drawing/2014/main" id="{F1112F4C-0F89-7CC3-3F7B-15EF22EC8971}"/>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Rectangle 17">
                <a:extLst>
                  <a:ext uri="{FF2B5EF4-FFF2-40B4-BE49-F238E27FC236}">
                    <a16:creationId xmlns:a16="http://schemas.microsoft.com/office/drawing/2014/main" id="{77B492F2-B8FE-A2E2-9988-C3E02C7D4961}"/>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
        <p:nvSpPr>
          <p:cNvPr id="11" name="Rectangle: Rounded Corners 10">
            <a:extLst>
              <a:ext uri="{FF2B5EF4-FFF2-40B4-BE49-F238E27FC236}">
                <a16:creationId xmlns:a16="http://schemas.microsoft.com/office/drawing/2014/main" id="{324D8B46-5759-ECAB-5377-6BF4E2370327}"/>
              </a:ext>
            </a:extLst>
          </p:cNvPr>
          <p:cNvSpPr/>
          <p:nvPr/>
        </p:nvSpPr>
        <p:spPr>
          <a:xfrm>
            <a:off x="3996650" y="3339805"/>
            <a:ext cx="6335625" cy="366135"/>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400">
              <a:solidFill>
                <a:schemeClr val="bg1"/>
              </a:solidFill>
            </a:endParaRPr>
          </a:p>
        </p:txBody>
      </p:sp>
      <p:grpSp>
        <p:nvGrpSpPr>
          <p:cNvPr id="24" name="Group 23">
            <a:extLst>
              <a:ext uri="{FF2B5EF4-FFF2-40B4-BE49-F238E27FC236}">
                <a16:creationId xmlns:a16="http://schemas.microsoft.com/office/drawing/2014/main" id="{BF82B756-74EE-B4E6-F67F-EA11C79DFE10}"/>
              </a:ext>
            </a:extLst>
          </p:cNvPr>
          <p:cNvGrpSpPr/>
          <p:nvPr/>
        </p:nvGrpSpPr>
        <p:grpSpPr>
          <a:xfrm>
            <a:off x="3996650" y="4195820"/>
            <a:ext cx="2934260" cy="1349137"/>
            <a:chOff x="2799225" y="1528989"/>
            <a:chExt cx="4843224" cy="991572"/>
          </a:xfrm>
          <a:solidFill>
            <a:schemeClr val="accent5"/>
          </a:solidFill>
        </p:grpSpPr>
        <p:sp>
          <p:nvSpPr>
            <p:cNvPr id="25" name="Rectangle 24">
              <a:extLst>
                <a:ext uri="{FF2B5EF4-FFF2-40B4-BE49-F238E27FC236}">
                  <a16:creationId xmlns:a16="http://schemas.microsoft.com/office/drawing/2014/main" id="{2B1BF2FD-0DDD-797D-6CE3-14826FE4A130}"/>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26" name="Parallelogram 25">
              <a:extLst>
                <a:ext uri="{FF2B5EF4-FFF2-40B4-BE49-F238E27FC236}">
                  <a16:creationId xmlns:a16="http://schemas.microsoft.com/office/drawing/2014/main" id="{DCC7E5C1-E454-2870-03ED-AA8BB7A619C4}"/>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Parallelogram 26">
              <a:extLst>
                <a:ext uri="{FF2B5EF4-FFF2-40B4-BE49-F238E27FC236}">
                  <a16:creationId xmlns:a16="http://schemas.microsoft.com/office/drawing/2014/main" id="{4B48DA1E-12B6-5441-ABC1-CDD5D24EC18E}"/>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8" name="Group 27">
            <a:extLst>
              <a:ext uri="{FF2B5EF4-FFF2-40B4-BE49-F238E27FC236}">
                <a16:creationId xmlns:a16="http://schemas.microsoft.com/office/drawing/2014/main" id="{E0AC4AB8-5CFC-293D-9ABF-5D1813D6A14C}"/>
              </a:ext>
            </a:extLst>
          </p:cNvPr>
          <p:cNvGrpSpPr/>
          <p:nvPr/>
        </p:nvGrpSpPr>
        <p:grpSpPr>
          <a:xfrm>
            <a:off x="7398015" y="4172227"/>
            <a:ext cx="2934260" cy="1349137"/>
            <a:chOff x="2799225" y="1528989"/>
            <a:chExt cx="4843224" cy="991572"/>
          </a:xfrm>
          <a:solidFill>
            <a:schemeClr val="accent3"/>
          </a:solidFill>
        </p:grpSpPr>
        <p:sp>
          <p:nvSpPr>
            <p:cNvPr id="29" name="Rectangle 28">
              <a:extLst>
                <a:ext uri="{FF2B5EF4-FFF2-40B4-BE49-F238E27FC236}">
                  <a16:creationId xmlns:a16="http://schemas.microsoft.com/office/drawing/2014/main" id="{26D95175-5E19-70CD-B2C3-274C1964F317}"/>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30" name="Parallelogram 29">
              <a:extLst>
                <a:ext uri="{FF2B5EF4-FFF2-40B4-BE49-F238E27FC236}">
                  <a16:creationId xmlns:a16="http://schemas.microsoft.com/office/drawing/2014/main" id="{F2949F5A-F582-031C-3256-DEB02FC5707A}"/>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Parallelogram 30">
              <a:extLst>
                <a:ext uri="{FF2B5EF4-FFF2-40B4-BE49-F238E27FC236}">
                  <a16:creationId xmlns:a16="http://schemas.microsoft.com/office/drawing/2014/main" id="{9EBE6D26-1F04-791A-7416-CF059AD8B4BD}"/>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32" name="TextBox 31">
            <a:extLst>
              <a:ext uri="{FF2B5EF4-FFF2-40B4-BE49-F238E27FC236}">
                <a16:creationId xmlns:a16="http://schemas.microsoft.com/office/drawing/2014/main" id="{09699DF4-4F1E-62F8-C1C6-11B6A209A7D0}"/>
              </a:ext>
            </a:extLst>
          </p:cNvPr>
          <p:cNvSpPr txBox="1"/>
          <p:nvPr/>
        </p:nvSpPr>
        <p:spPr>
          <a:xfrm>
            <a:off x="4164309" y="4769130"/>
            <a:ext cx="2005010" cy="369332"/>
          </a:xfrm>
          <a:prstGeom prst="rect">
            <a:avLst/>
          </a:prstGeom>
          <a:noFill/>
        </p:spPr>
        <p:txBody>
          <a:bodyPr wrap="square" rtlCol="0">
            <a:spAutoFit/>
          </a:bodyPr>
          <a:lstStyle/>
          <a:p>
            <a:pPr algn="ctr"/>
            <a:r>
              <a:rPr lang="es-ES_tradnl" b="1">
                <a:solidFill>
                  <a:schemeClr val="bg1"/>
                </a:solidFill>
                <a:latin typeface="Arial" panose="020B0604020202020204" pitchFamily="34" charset="0"/>
                <a:cs typeface="Arial" panose="020B0604020202020204" pitchFamily="34" charset="0"/>
              </a:rPr>
              <a:t>Fortalezas</a:t>
            </a:r>
          </a:p>
        </p:txBody>
      </p:sp>
      <p:sp>
        <p:nvSpPr>
          <p:cNvPr id="33" name="TextBox 32">
            <a:extLst>
              <a:ext uri="{FF2B5EF4-FFF2-40B4-BE49-F238E27FC236}">
                <a16:creationId xmlns:a16="http://schemas.microsoft.com/office/drawing/2014/main" id="{EFCEDCFF-A755-A3C3-D532-CF1AE57CC319}"/>
              </a:ext>
            </a:extLst>
          </p:cNvPr>
          <p:cNvSpPr txBox="1"/>
          <p:nvPr/>
        </p:nvSpPr>
        <p:spPr>
          <a:xfrm>
            <a:off x="7601532" y="4639556"/>
            <a:ext cx="2005010" cy="646331"/>
          </a:xfrm>
          <a:prstGeom prst="rect">
            <a:avLst/>
          </a:prstGeom>
          <a:noFill/>
        </p:spPr>
        <p:txBody>
          <a:bodyPr wrap="square" rtlCol="0">
            <a:spAutoFit/>
          </a:bodyPr>
          <a:lstStyle/>
          <a:p>
            <a:pPr algn="ctr"/>
            <a:r>
              <a:rPr lang="es-ES_tradnl" b="1" dirty="0">
                <a:solidFill>
                  <a:schemeClr val="bg1"/>
                </a:solidFill>
                <a:latin typeface="Arial" panose="020B0604020202020204" pitchFamily="34" charset="0"/>
                <a:cs typeface="Arial" panose="020B0604020202020204" pitchFamily="34" charset="0"/>
              </a:rPr>
              <a:t>Atención y apoyo</a:t>
            </a:r>
          </a:p>
        </p:txBody>
      </p:sp>
    </p:spTree>
    <p:extLst>
      <p:ext uri="{BB962C8B-B14F-4D97-AF65-F5344CB8AC3E}">
        <p14:creationId xmlns:p14="http://schemas.microsoft.com/office/powerpoint/2010/main" val="19159550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45E20069-62FA-B9BF-E1AB-3F2A3F04275B}"/>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dirty="0">
                <a:solidFill>
                  <a:schemeClr val="bg1">
                    <a:lumMod val="75000"/>
                  </a:schemeClr>
                </a:solidFill>
                <a:latin typeface="Garamond"/>
              </a:rPr>
              <a:t>Diapositiva adicional para la/el facilitador/a</a:t>
            </a:r>
            <a:endParaRPr lang="es-ES_tradnl" sz="5400" b="1" dirty="0">
              <a:solidFill>
                <a:schemeClr val="bg1">
                  <a:lumMod val="75000"/>
                </a:schemeClr>
              </a:solidFill>
            </a:endParaRPr>
          </a:p>
        </p:txBody>
      </p:sp>
    </p:spTree>
    <p:extLst>
      <p:ext uri="{BB962C8B-B14F-4D97-AF65-F5344CB8AC3E}">
        <p14:creationId xmlns:p14="http://schemas.microsoft.com/office/powerpoint/2010/main" val="36711525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81586-0598-DD83-DDB5-81056922D604}"/>
              </a:ext>
            </a:extLst>
          </p:cNvPr>
          <p:cNvSpPr>
            <a:spLocks noGrp="1"/>
          </p:cNvSpPr>
          <p:nvPr>
            <p:ph type="title"/>
          </p:nvPr>
        </p:nvSpPr>
        <p:spPr>
          <a:xfrm>
            <a:off x="653561" y="82296"/>
            <a:ext cx="10884877" cy="868968"/>
          </a:xfrm>
        </p:spPr>
        <p:txBody>
          <a:bodyPr>
            <a:noAutofit/>
          </a:bodyPr>
          <a:lstStyle/>
          <a:p>
            <a:r>
              <a:rPr lang="es-ES_tradnl" sz="2800"/>
              <a:t>Análisis de los riesgos en materia de protección de la infancia</a:t>
            </a:r>
          </a:p>
        </p:txBody>
      </p:sp>
      <p:sp>
        <p:nvSpPr>
          <p:cNvPr id="15" name="Arrow: Down 14">
            <a:extLst>
              <a:ext uri="{FF2B5EF4-FFF2-40B4-BE49-F238E27FC236}">
                <a16:creationId xmlns:a16="http://schemas.microsoft.com/office/drawing/2014/main" id="{161DC1BA-EC7D-240D-16C4-1CE1BB41685A}"/>
              </a:ext>
            </a:extLst>
          </p:cNvPr>
          <p:cNvSpPr/>
          <p:nvPr/>
        </p:nvSpPr>
        <p:spPr>
          <a:xfrm>
            <a:off x="3851631" y="1909156"/>
            <a:ext cx="1028699" cy="1519844"/>
          </a:xfrm>
          <a:prstGeom prst="downArrow">
            <a:avLst/>
          </a:prstGeom>
          <a:solidFill>
            <a:srgbClr val="E05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Arrow: Down 15">
            <a:extLst>
              <a:ext uri="{FF2B5EF4-FFF2-40B4-BE49-F238E27FC236}">
                <a16:creationId xmlns:a16="http://schemas.microsoft.com/office/drawing/2014/main" id="{27BBB771-FA39-065F-234D-A3C56DD83BDE}"/>
              </a:ext>
            </a:extLst>
          </p:cNvPr>
          <p:cNvSpPr/>
          <p:nvPr/>
        </p:nvSpPr>
        <p:spPr>
          <a:xfrm rot="10800000">
            <a:off x="3851633" y="4170590"/>
            <a:ext cx="1028698" cy="1519843"/>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TextBox 17">
            <a:extLst>
              <a:ext uri="{FF2B5EF4-FFF2-40B4-BE49-F238E27FC236}">
                <a16:creationId xmlns:a16="http://schemas.microsoft.com/office/drawing/2014/main" id="{F45665F0-0A6A-79AE-8788-BD510A148E06}"/>
              </a:ext>
            </a:extLst>
          </p:cNvPr>
          <p:cNvSpPr txBox="1"/>
          <p:nvPr/>
        </p:nvSpPr>
        <p:spPr>
          <a:xfrm>
            <a:off x="673891" y="3085614"/>
            <a:ext cx="2810915" cy="1569660"/>
          </a:xfrm>
          <a:prstGeom prst="rect">
            <a:avLst/>
          </a:prstGeom>
          <a:noFill/>
        </p:spPr>
        <p:txBody>
          <a:bodyPr wrap="square">
            <a:spAutoFit/>
          </a:bodyPr>
          <a:lstStyle/>
          <a:p>
            <a:r>
              <a:rPr lang="es-ES_tradnl" sz="2400" b="1">
                <a:latin typeface="Arial" panose="020B0604020202020204" pitchFamily="34" charset="0"/>
                <a:cs typeface="Arial" panose="020B0604020202020204" pitchFamily="34" charset="0"/>
              </a:rPr>
              <a:t>El RIESGO </a:t>
            </a:r>
            <a:r>
              <a:rPr lang="es-ES_tradnl" sz="2400">
                <a:latin typeface="Arial" panose="020B0604020202020204" pitchFamily="34" charset="0"/>
                <a:cs typeface="Arial" panose="020B0604020202020204" pitchFamily="34" charset="0"/>
              </a:rPr>
              <a:t>es la probabilidad de que un/a menor sufra algún daño</a:t>
            </a:r>
          </a:p>
        </p:txBody>
      </p:sp>
      <p:sp>
        <p:nvSpPr>
          <p:cNvPr id="19" name="TextBox 18">
            <a:extLst>
              <a:ext uri="{FF2B5EF4-FFF2-40B4-BE49-F238E27FC236}">
                <a16:creationId xmlns:a16="http://schemas.microsoft.com/office/drawing/2014/main" id="{4FAEE069-9CC4-6AAD-4080-416B33703FB5}"/>
              </a:ext>
            </a:extLst>
          </p:cNvPr>
          <p:cNvSpPr txBox="1"/>
          <p:nvPr/>
        </p:nvSpPr>
        <p:spPr>
          <a:xfrm>
            <a:off x="3335671" y="2098236"/>
            <a:ext cx="723900" cy="892552"/>
          </a:xfrm>
          <a:prstGeom prst="rect">
            <a:avLst/>
          </a:prstGeom>
          <a:noFill/>
        </p:spPr>
        <p:txBody>
          <a:bodyPr wrap="square" rtlCol="0">
            <a:spAutoFit/>
          </a:bodyPr>
          <a:lstStyle/>
          <a:p>
            <a:pPr algn="ctr"/>
            <a:r>
              <a:rPr lang="es-ES_tradnl" sz="5200">
                <a:solidFill>
                  <a:srgbClr val="E05740"/>
                </a:solidFill>
                <a:latin typeface="Berlin Sans FB" panose="020E0602020502020306" pitchFamily="34" charset="0"/>
              </a:rPr>
              <a:t>+</a:t>
            </a:r>
          </a:p>
        </p:txBody>
      </p:sp>
      <p:sp>
        <p:nvSpPr>
          <p:cNvPr id="20" name="TextBox 19">
            <a:extLst>
              <a:ext uri="{FF2B5EF4-FFF2-40B4-BE49-F238E27FC236}">
                <a16:creationId xmlns:a16="http://schemas.microsoft.com/office/drawing/2014/main" id="{603DC987-2FAC-F7B7-3877-4E5BBDD50991}"/>
              </a:ext>
            </a:extLst>
          </p:cNvPr>
          <p:cNvSpPr txBox="1"/>
          <p:nvPr/>
        </p:nvSpPr>
        <p:spPr>
          <a:xfrm>
            <a:off x="3335671" y="4507298"/>
            <a:ext cx="723900" cy="892552"/>
          </a:xfrm>
          <a:prstGeom prst="rect">
            <a:avLst/>
          </a:prstGeom>
          <a:noFill/>
        </p:spPr>
        <p:txBody>
          <a:bodyPr wrap="square" rtlCol="0">
            <a:spAutoFit/>
          </a:bodyPr>
          <a:lstStyle/>
          <a:p>
            <a:pPr algn="ctr"/>
            <a:r>
              <a:rPr lang="es-ES_tradnl" sz="5200">
                <a:solidFill>
                  <a:schemeClr val="accent3">
                    <a:lumMod val="75000"/>
                  </a:schemeClr>
                </a:solidFill>
                <a:latin typeface="Berlin Sans FB" panose="020E0602020502020306" pitchFamily="34" charset="0"/>
              </a:rPr>
              <a:t>-</a:t>
            </a:r>
          </a:p>
        </p:txBody>
      </p:sp>
      <p:sp>
        <p:nvSpPr>
          <p:cNvPr id="8" name="Rectangle: Rounded Corners 7">
            <a:extLst>
              <a:ext uri="{FF2B5EF4-FFF2-40B4-BE49-F238E27FC236}">
                <a16:creationId xmlns:a16="http://schemas.microsoft.com/office/drawing/2014/main" id="{720BA242-D4B8-9D22-9BEC-B3885BC1D9FF}"/>
              </a:ext>
            </a:extLst>
          </p:cNvPr>
          <p:cNvSpPr/>
          <p:nvPr/>
        </p:nvSpPr>
        <p:spPr>
          <a:xfrm>
            <a:off x="3540326" y="3665995"/>
            <a:ext cx="7977783" cy="366135"/>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400">
              <a:solidFill>
                <a:schemeClr val="bg1"/>
              </a:solidFill>
            </a:endParaRPr>
          </a:p>
        </p:txBody>
      </p:sp>
      <p:grpSp>
        <p:nvGrpSpPr>
          <p:cNvPr id="9" name="Group 8">
            <a:extLst>
              <a:ext uri="{FF2B5EF4-FFF2-40B4-BE49-F238E27FC236}">
                <a16:creationId xmlns:a16="http://schemas.microsoft.com/office/drawing/2014/main" id="{571A991C-82AA-B7FC-6004-13FBAEFD3DBE}"/>
              </a:ext>
            </a:extLst>
          </p:cNvPr>
          <p:cNvGrpSpPr/>
          <p:nvPr/>
        </p:nvGrpSpPr>
        <p:grpSpPr>
          <a:xfrm>
            <a:off x="5182484" y="4377092"/>
            <a:ext cx="2934260" cy="1349137"/>
            <a:chOff x="2799225" y="1528989"/>
            <a:chExt cx="4843224" cy="991572"/>
          </a:xfrm>
          <a:solidFill>
            <a:schemeClr val="accent5"/>
          </a:solidFill>
        </p:grpSpPr>
        <p:sp>
          <p:nvSpPr>
            <p:cNvPr id="10" name="Rectangle 9">
              <a:extLst>
                <a:ext uri="{FF2B5EF4-FFF2-40B4-BE49-F238E27FC236}">
                  <a16:creationId xmlns:a16="http://schemas.microsoft.com/office/drawing/2014/main" id="{77930793-D227-2999-7B71-316F17C71A97}"/>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1" name="Parallelogram 10">
              <a:extLst>
                <a:ext uri="{FF2B5EF4-FFF2-40B4-BE49-F238E27FC236}">
                  <a16:creationId xmlns:a16="http://schemas.microsoft.com/office/drawing/2014/main" id="{791F6427-50EB-5401-1266-F19D337E4616}"/>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Parallelogram 11">
              <a:extLst>
                <a:ext uri="{FF2B5EF4-FFF2-40B4-BE49-F238E27FC236}">
                  <a16:creationId xmlns:a16="http://schemas.microsoft.com/office/drawing/2014/main" id="{193F7B11-43B4-90DF-390A-86E96D257DD4}"/>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3" name="Group 12">
            <a:extLst>
              <a:ext uri="{FF2B5EF4-FFF2-40B4-BE49-F238E27FC236}">
                <a16:creationId xmlns:a16="http://schemas.microsoft.com/office/drawing/2014/main" id="{0D638F88-5ECD-A4D7-54A9-6CA43945220B}"/>
              </a:ext>
            </a:extLst>
          </p:cNvPr>
          <p:cNvGrpSpPr/>
          <p:nvPr/>
        </p:nvGrpSpPr>
        <p:grpSpPr>
          <a:xfrm>
            <a:off x="8583849" y="4353499"/>
            <a:ext cx="2934260" cy="1349137"/>
            <a:chOff x="2799225" y="1528989"/>
            <a:chExt cx="4843224" cy="991572"/>
          </a:xfrm>
          <a:solidFill>
            <a:schemeClr val="accent3"/>
          </a:solidFill>
        </p:grpSpPr>
        <p:sp>
          <p:nvSpPr>
            <p:cNvPr id="14" name="Rectangle 13">
              <a:extLst>
                <a:ext uri="{FF2B5EF4-FFF2-40B4-BE49-F238E27FC236}">
                  <a16:creationId xmlns:a16="http://schemas.microsoft.com/office/drawing/2014/main" id="{54076A8D-B317-FC9B-8A2D-15206E69B27A}"/>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7" name="Parallelogram 16">
              <a:extLst>
                <a:ext uri="{FF2B5EF4-FFF2-40B4-BE49-F238E27FC236}">
                  <a16:creationId xmlns:a16="http://schemas.microsoft.com/office/drawing/2014/main" id="{14A73BF2-A599-A6D2-3210-1A3EDE14748E}"/>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Parallelogram 20">
              <a:extLst>
                <a:ext uri="{FF2B5EF4-FFF2-40B4-BE49-F238E27FC236}">
                  <a16:creationId xmlns:a16="http://schemas.microsoft.com/office/drawing/2014/main" id="{709E0C05-8751-38F8-97D9-4C56F77486BA}"/>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22" name="TextBox 21">
            <a:extLst>
              <a:ext uri="{FF2B5EF4-FFF2-40B4-BE49-F238E27FC236}">
                <a16:creationId xmlns:a16="http://schemas.microsoft.com/office/drawing/2014/main" id="{682C510E-3C1A-D3F2-97E9-90A79F6502D9}"/>
              </a:ext>
            </a:extLst>
          </p:cNvPr>
          <p:cNvSpPr txBox="1"/>
          <p:nvPr/>
        </p:nvSpPr>
        <p:spPr>
          <a:xfrm>
            <a:off x="5350143" y="4918848"/>
            <a:ext cx="2005010" cy="369332"/>
          </a:xfrm>
          <a:prstGeom prst="rect">
            <a:avLst/>
          </a:prstGeom>
          <a:noFill/>
        </p:spPr>
        <p:txBody>
          <a:bodyPr wrap="square" rtlCol="0">
            <a:spAutoFit/>
          </a:bodyPr>
          <a:lstStyle/>
          <a:p>
            <a:pPr algn="ctr"/>
            <a:r>
              <a:rPr lang="es-ES_tradnl" b="1">
                <a:solidFill>
                  <a:schemeClr val="bg1"/>
                </a:solidFill>
                <a:latin typeface="Arial" panose="020B0604020202020204" pitchFamily="34" charset="0"/>
                <a:cs typeface="Arial" panose="020B0604020202020204" pitchFamily="34" charset="0"/>
              </a:rPr>
              <a:t>Fortalezas</a:t>
            </a:r>
          </a:p>
        </p:txBody>
      </p:sp>
      <p:sp>
        <p:nvSpPr>
          <p:cNvPr id="23" name="TextBox 22">
            <a:extLst>
              <a:ext uri="{FF2B5EF4-FFF2-40B4-BE49-F238E27FC236}">
                <a16:creationId xmlns:a16="http://schemas.microsoft.com/office/drawing/2014/main" id="{4701A1AA-67B5-AE34-17B3-E60F8E1D546C}"/>
              </a:ext>
            </a:extLst>
          </p:cNvPr>
          <p:cNvSpPr txBox="1"/>
          <p:nvPr/>
        </p:nvSpPr>
        <p:spPr>
          <a:xfrm>
            <a:off x="8787366" y="4820828"/>
            <a:ext cx="2005010" cy="646331"/>
          </a:xfrm>
          <a:prstGeom prst="rect">
            <a:avLst/>
          </a:prstGeom>
          <a:noFill/>
        </p:spPr>
        <p:txBody>
          <a:bodyPr wrap="square" rtlCol="0">
            <a:spAutoFit/>
          </a:bodyPr>
          <a:lstStyle/>
          <a:p>
            <a:pPr algn="ctr"/>
            <a:r>
              <a:rPr lang="es-ES_tradnl" b="1" dirty="0">
                <a:solidFill>
                  <a:schemeClr val="bg1"/>
                </a:solidFill>
                <a:latin typeface="Arial" panose="020B0604020202020204" pitchFamily="34" charset="0"/>
                <a:cs typeface="Arial" panose="020B0604020202020204" pitchFamily="34" charset="0"/>
              </a:rPr>
              <a:t>Atención y apoyo</a:t>
            </a:r>
          </a:p>
        </p:txBody>
      </p:sp>
      <p:grpSp>
        <p:nvGrpSpPr>
          <p:cNvPr id="25" name="Group 24">
            <a:extLst>
              <a:ext uri="{FF2B5EF4-FFF2-40B4-BE49-F238E27FC236}">
                <a16:creationId xmlns:a16="http://schemas.microsoft.com/office/drawing/2014/main" id="{B7272639-F751-EBBB-3F6A-A2CF29483C2A}"/>
              </a:ext>
            </a:extLst>
          </p:cNvPr>
          <p:cNvGrpSpPr/>
          <p:nvPr/>
        </p:nvGrpSpPr>
        <p:grpSpPr>
          <a:xfrm>
            <a:off x="5182484" y="1929774"/>
            <a:ext cx="2934260" cy="1349137"/>
            <a:chOff x="2799225" y="1528989"/>
            <a:chExt cx="4843224" cy="991572"/>
          </a:xfrm>
          <a:solidFill>
            <a:schemeClr val="accent2"/>
          </a:solidFill>
        </p:grpSpPr>
        <p:sp>
          <p:nvSpPr>
            <p:cNvPr id="26" name="Rectangle 25">
              <a:extLst>
                <a:ext uri="{FF2B5EF4-FFF2-40B4-BE49-F238E27FC236}">
                  <a16:creationId xmlns:a16="http://schemas.microsoft.com/office/drawing/2014/main" id="{88DE943A-6B3A-FDE0-A72F-7483A38475C2}"/>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27" name="Parallelogram 26">
              <a:extLst>
                <a:ext uri="{FF2B5EF4-FFF2-40B4-BE49-F238E27FC236}">
                  <a16:creationId xmlns:a16="http://schemas.microsoft.com/office/drawing/2014/main" id="{FD6F5DC6-5EC6-1287-3C5F-6D7F95A14889}"/>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Parallelogram 27">
              <a:extLst>
                <a:ext uri="{FF2B5EF4-FFF2-40B4-BE49-F238E27FC236}">
                  <a16:creationId xmlns:a16="http://schemas.microsoft.com/office/drawing/2014/main" id="{387A9566-8A8C-A35C-812A-8A7981EDC273}"/>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9" name="Group 28">
            <a:extLst>
              <a:ext uri="{FF2B5EF4-FFF2-40B4-BE49-F238E27FC236}">
                <a16:creationId xmlns:a16="http://schemas.microsoft.com/office/drawing/2014/main" id="{4A155766-ED54-6B4F-16A5-47796A21A4B3}"/>
              </a:ext>
            </a:extLst>
          </p:cNvPr>
          <p:cNvGrpSpPr/>
          <p:nvPr/>
        </p:nvGrpSpPr>
        <p:grpSpPr>
          <a:xfrm>
            <a:off x="8583849" y="1906181"/>
            <a:ext cx="2934260" cy="1349137"/>
            <a:chOff x="2799225" y="1528989"/>
            <a:chExt cx="4843224" cy="991572"/>
          </a:xfrm>
          <a:solidFill>
            <a:schemeClr val="accent1"/>
          </a:solidFill>
        </p:grpSpPr>
        <p:sp>
          <p:nvSpPr>
            <p:cNvPr id="30" name="Rectangle 29">
              <a:extLst>
                <a:ext uri="{FF2B5EF4-FFF2-40B4-BE49-F238E27FC236}">
                  <a16:creationId xmlns:a16="http://schemas.microsoft.com/office/drawing/2014/main" id="{B4AA93E5-1F78-85D1-49A9-49D4B3F0A0D0}"/>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31" name="Parallelogram 30">
              <a:extLst>
                <a:ext uri="{FF2B5EF4-FFF2-40B4-BE49-F238E27FC236}">
                  <a16:creationId xmlns:a16="http://schemas.microsoft.com/office/drawing/2014/main" id="{7EDD6C4F-78B9-6C0B-366C-E6A390722E6D}"/>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Parallelogram 31">
              <a:extLst>
                <a:ext uri="{FF2B5EF4-FFF2-40B4-BE49-F238E27FC236}">
                  <a16:creationId xmlns:a16="http://schemas.microsoft.com/office/drawing/2014/main" id="{CAD36F0E-9318-8178-30E4-7AECFA718B9E}"/>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33" name="TextBox 32">
            <a:extLst>
              <a:ext uri="{FF2B5EF4-FFF2-40B4-BE49-F238E27FC236}">
                <a16:creationId xmlns:a16="http://schemas.microsoft.com/office/drawing/2014/main" id="{68442362-E879-CFF1-CC85-4407D517F413}"/>
              </a:ext>
            </a:extLst>
          </p:cNvPr>
          <p:cNvSpPr txBox="1"/>
          <p:nvPr/>
        </p:nvSpPr>
        <p:spPr>
          <a:xfrm>
            <a:off x="5350143" y="2254480"/>
            <a:ext cx="2005010" cy="923330"/>
          </a:xfrm>
          <a:prstGeom prst="rect">
            <a:avLst/>
          </a:prstGeom>
          <a:noFill/>
        </p:spPr>
        <p:txBody>
          <a:bodyPr wrap="square" rtlCol="0">
            <a:spAutoFit/>
          </a:bodyPr>
          <a:lstStyle/>
          <a:p>
            <a:pPr algn="ctr"/>
            <a:r>
              <a:rPr lang="es-ES_tradnl" b="1" dirty="0">
                <a:solidFill>
                  <a:schemeClr val="bg1"/>
                </a:solidFill>
                <a:latin typeface="Arial" panose="020B0604020202020204" pitchFamily="34" charset="0"/>
                <a:cs typeface="Arial" panose="020B0604020202020204" pitchFamily="34" charset="0"/>
              </a:rPr>
              <a:t>Problemas de protección de la infancia</a:t>
            </a:r>
          </a:p>
        </p:txBody>
      </p:sp>
      <p:sp>
        <p:nvSpPr>
          <p:cNvPr id="34" name="TextBox 33">
            <a:extLst>
              <a:ext uri="{FF2B5EF4-FFF2-40B4-BE49-F238E27FC236}">
                <a16:creationId xmlns:a16="http://schemas.microsoft.com/office/drawing/2014/main" id="{F6B5B494-16F9-9614-47ED-FB00E27038A3}"/>
              </a:ext>
            </a:extLst>
          </p:cNvPr>
          <p:cNvSpPr txBox="1"/>
          <p:nvPr/>
        </p:nvSpPr>
        <p:spPr>
          <a:xfrm>
            <a:off x="8787366" y="2503084"/>
            <a:ext cx="2005010" cy="369332"/>
          </a:xfrm>
          <a:prstGeom prst="rect">
            <a:avLst/>
          </a:prstGeom>
          <a:noFill/>
        </p:spPr>
        <p:txBody>
          <a:bodyPr wrap="square" rtlCol="0">
            <a:spAutoFit/>
          </a:bodyPr>
          <a:lstStyle/>
          <a:p>
            <a:pPr algn="ctr"/>
            <a:r>
              <a:rPr lang="es-ES_tradnl" b="1" dirty="0">
                <a:solidFill>
                  <a:schemeClr val="bg1"/>
                </a:solidFill>
                <a:latin typeface="Arial" panose="020B0604020202020204" pitchFamily="34" charset="0"/>
                <a:cs typeface="Arial" panose="020B0604020202020204" pitchFamily="34" charset="0"/>
              </a:rPr>
              <a:t>Vulnerabilidades</a:t>
            </a:r>
          </a:p>
        </p:txBody>
      </p:sp>
    </p:spTree>
    <p:extLst>
      <p:ext uri="{BB962C8B-B14F-4D97-AF65-F5344CB8AC3E}">
        <p14:creationId xmlns:p14="http://schemas.microsoft.com/office/powerpoint/2010/main" val="7457281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Top Corners Rounded 37">
            <a:extLst>
              <a:ext uri="{FF2B5EF4-FFF2-40B4-BE49-F238E27FC236}">
                <a16:creationId xmlns:a16="http://schemas.microsoft.com/office/drawing/2014/main" id="{2154FB0E-8D40-77AD-DA34-EE761FCF48B5}"/>
              </a:ext>
            </a:extLst>
          </p:cNvPr>
          <p:cNvSpPr/>
          <p:nvPr/>
        </p:nvSpPr>
        <p:spPr>
          <a:xfrm rot="16200000">
            <a:off x="3513300" y="1895987"/>
            <a:ext cx="1377308" cy="6458993"/>
          </a:xfrm>
          <a:prstGeom prst="round2SameRect">
            <a:avLst/>
          </a:prstGeom>
          <a:solidFill>
            <a:schemeClr val="accent3">
              <a:lumMod val="75000"/>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9" name="Rectangle: Top Corners Rounded 38">
            <a:extLst>
              <a:ext uri="{FF2B5EF4-FFF2-40B4-BE49-F238E27FC236}">
                <a16:creationId xmlns:a16="http://schemas.microsoft.com/office/drawing/2014/main" id="{1F726DC9-4B79-606A-777B-10F2F77731D1}"/>
              </a:ext>
            </a:extLst>
          </p:cNvPr>
          <p:cNvSpPr/>
          <p:nvPr/>
        </p:nvSpPr>
        <p:spPr>
          <a:xfrm rot="5400000">
            <a:off x="8843586" y="3024694"/>
            <a:ext cx="1377308" cy="4201580"/>
          </a:xfrm>
          <a:prstGeom prst="round2Same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6" name="Rectangle: Top Corners Rounded 35">
            <a:extLst>
              <a:ext uri="{FF2B5EF4-FFF2-40B4-BE49-F238E27FC236}">
                <a16:creationId xmlns:a16="http://schemas.microsoft.com/office/drawing/2014/main" id="{BA83FF1B-93DE-CAA7-5C60-BC10E1CCE8BD}"/>
              </a:ext>
            </a:extLst>
          </p:cNvPr>
          <p:cNvSpPr/>
          <p:nvPr/>
        </p:nvSpPr>
        <p:spPr>
          <a:xfrm rot="16200000">
            <a:off x="3513300" y="370916"/>
            <a:ext cx="1377308" cy="6458993"/>
          </a:xfrm>
          <a:prstGeom prst="round2SameRect">
            <a:avLst/>
          </a:prstGeom>
          <a:solidFill>
            <a:srgbClr val="FFC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7" name="Rectangle: Top Corners Rounded 36">
            <a:extLst>
              <a:ext uri="{FF2B5EF4-FFF2-40B4-BE49-F238E27FC236}">
                <a16:creationId xmlns:a16="http://schemas.microsoft.com/office/drawing/2014/main" id="{CE6E0E6B-F5A6-8ECD-22D6-BC15E1E2113D}"/>
              </a:ext>
            </a:extLst>
          </p:cNvPr>
          <p:cNvSpPr/>
          <p:nvPr/>
        </p:nvSpPr>
        <p:spPr>
          <a:xfrm rot="5400000">
            <a:off x="8843586" y="1499623"/>
            <a:ext cx="1377308" cy="4201580"/>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Rectangle: Top Corners Rounded 34">
            <a:extLst>
              <a:ext uri="{FF2B5EF4-FFF2-40B4-BE49-F238E27FC236}">
                <a16:creationId xmlns:a16="http://schemas.microsoft.com/office/drawing/2014/main" id="{6D68D631-6B1B-1F9D-B230-BD0DCF65FFFC}"/>
              </a:ext>
            </a:extLst>
          </p:cNvPr>
          <p:cNvSpPr/>
          <p:nvPr/>
        </p:nvSpPr>
        <p:spPr>
          <a:xfrm rot="16200000">
            <a:off x="3513300" y="-1124221"/>
            <a:ext cx="1377308" cy="6458993"/>
          </a:xfrm>
          <a:prstGeom prst="round2SameRect">
            <a:avLst/>
          </a:prstGeom>
          <a:solidFill>
            <a:srgbClr val="E0574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Rectangle: Top Corners Rounded 15">
            <a:extLst>
              <a:ext uri="{FF2B5EF4-FFF2-40B4-BE49-F238E27FC236}">
                <a16:creationId xmlns:a16="http://schemas.microsoft.com/office/drawing/2014/main" id="{74F77DBA-9A85-F9D7-1F8F-38B5FBD18BF2}"/>
              </a:ext>
            </a:extLst>
          </p:cNvPr>
          <p:cNvSpPr/>
          <p:nvPr/>
        </p:nvSpPr>
        <p:spPr>
          <a:xfrm rot="5400000">
            <a:off x="8843586" y="4486"/>
            <a:ext cx="1377308" cy="4201580"/>
          </a:xfrm>
          <a:prstGeom prst="round2SameRect">
            <a:avLst/>
          </a:prstGeom>
          <a:solidFill>
            <a:srgbClr val="E05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6">
            <a:extLst>
              <a:ext uri="{FF2B5EF4-FFF2-40B4-BE49-F238E27FC236}">
                <a16:creationId xmlns:a16="http://schemas.microsoft.com/office/drawing/2014/main" id="{6876150A-156B-428E-B871-27A66313D97F}"/>
              </a:ext>
            </a:extLst>
          </p:cNvPr>
          <p:cNvSpPr/>
          <p:nvPr/>
        </p:nvSpPr>
        <p:spPr>
          <a:xfrm>
            <a:off x="0" y="-1"/>
            <a:ext cx="12192000" cy="9855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s-ES_tradnl">
                <a:latin typeface="Arial" panose="020B0604020202020204" pitchFamily="34" charset="0"/>
                <a:cs typeface="Arial" panose="020B0604020202020204" pitchFamily="34" charset="0"/>
              </a:rPr>
              <a:t>Riesgo y niveles de riesgo</a:t>
            </a:r>
          </a:p>
        </p:txBody>
      </p:sp>
      <p:sp>
        <p:nvSpPr>
          <p:cNvPr id="4" name="TextBox 3">
            <a:extLst>
              <a:ext uri="{FF2B5EF4-FFF2-40B4-BE49-F238E27FC236}">
                <a16:creationId xmlns:a16="http://schemas.microsoft.com/office/drawing/2014/main" id="{404059A2-675D-69F4-CF75-3E7393957EFF}"/>
              </a:ext>
            </a:extLst>
          </p:cNvPr>
          <p:cNvSpPr txBox="1"/>
          <p:nvPr/>
        </p:nvSpPr>
        <p:spPr>
          <a:xfrm>
            <a:off x="7897901" y="1952269"/>
            <a:ext cx="1611944" cy="369332"/>
          </a:xfrm>
          <a:prstGeom prst="rect">
            <a:avLst/>
          </a:prstGeom>
          <a:noFill/>
        </p:spPr>
        <p:txBody>
          <a:bodyPr wrap="square" lIns="91440" tIns="45720" rIns="91440" bIns="45720" rtlCol="0" anchor="t">
            <a:spAutoFit/>
          </a:bodyPr>
          <a:lstStyle/>
          <a:p>
            <a:r>
              <a:rPr lang="es-ES_tradnl" b="1" dirty="0">
                <a:solidFill>
                  <a:schemeClr val="bg1"/>
                </a:solidFill>
                <a:latin typeface="Arial" panose="020B0604020202020204" pitchFamily="34" charset="0"/>
                <a:cs typeface="Arial" panose="020B0604020202020204" pitchFamily="34" charset="0"/>
              </a:rPr>
              <a:t>NIVEL ALTO</a:t>
            </a:r>
          </a:p>
        </p:txBody>
      </p:sp>
      <p:sp>
        <p:nvSpPr>
          <p:cNvPr id="5" name="TextBox 4">
            <a:extLst>
              <a:ext uri="{FF2B5EF4-FFF2-40B4-BE49-F238E27FC236}">
                <a16:creationId xmlns:a16="http://schemas.microsoft.com/office/drawing/2014/main" id="{097EA99A-3970-C96E-A37C-8FDDEF6742D7}"/>
              </a:ext>
            </a:extLst>
          </p:cNvPr>
          <p:cNvSpPr txBox="1"/>
          <p:nvPr/>
        </p:nvSpPr>
        <p:spPr>
          <a:xfrm>
            <a:off x="7897901" y="5036509"/>
            <a:ext cx="1855699" cy="369332"/>
          </a:xfrm>
          <a:prstGeom prst="rect">
            <a:avLst/>
          </a:prstGeom>
          <a:noFill/>
        </p:spPr>
        <p:txBody>
          <a:bodyPr wrap="square" lIns="91440" tIns="45720" rIns="91440" bIns="45720" rtlCol="0" anchor="t">
            <a:spAutoFit/>
          </a:bodyPr>
          <a:lstStyle/>
          <a:p>
            <a:r>
              <a:rPr lang="es-ES_tradnl" b="1" dirty="0">
                <a:solidFill>
                  <a:schemeClr val="bg1"/>
                </a:solidFill>
                <a:latin typeface="Arial" panose="020B0604020202020204" pitchFamily="34" charset="0"/>
                <a:cs typeface="Arial" panose="020B0604020202020204" pitchFamily="34" charset="0"/>
              </a:rPr>
              <a:t>NIVEL BAJO</a:t>
            </a:r>
          </a:p>
        </p:txBody>
      </p:sp>
      <p:sp>
        <p:nvSpPr>
          <p:cNvPr id="2" name="TextBox 1">
            <a:extLst>
              <a:ext uri="{FF2B5EF4-FFF2-40B4-BE49-F238E27FC236}">
                <a16:creationId xmlns:a16="http://schemas.microsoft.com/office/drawing/2014/main" id="{2FDBFF25-A5D9-64C0-708A-020DD1D35E15}"/>
              </a:ext>
            </a:extLst>
          </p:cNvPr>
          <p:cNvSpPr txBox="1"/>
          <p:nvPr/>
        </p:nvSpPr>
        <p:spPr>
          <a:xfrm>
            <a:off x="7897901" y="3456246"/>
            <a:ext cx="1855699" cy="369332"/>
          </a:xfrm>
          <a:prstGeom prst="rect">
            <a:avLst/>
          </a:prstGeom>
          <a:noFill/>
        </p:spPr>
        <p:txBody>
          <a:bodyPr wrap="square" lIns="91440" tIns="45720" rIns="91440" bIns="45720" rtlCol="0" anchor="t">
            <a:spAutoFit/>
          </a:bodyPr>
          <a:lstStyle/>
          <a:p>
            <a:r>
              <a:rPr lang="es-ES_tradnl" b="1" dirty="0">
                <a:solidFill>
                  <a:schemeClr val="bg1"/>
                </a:solidFill>
                <a:latin typeface="Arial" panose="020B0604020202020204" pitchFamily="34" charset="0"/>
                <a:cs typeface="Arial" panose="020B0604020202020204" pitchFamily="34" charset="0"/>
              </a:rPr>
              <a:t>NIVEL MEDIO</a:t>
            </a:r>
          </a:p>
        </p:txBody>
      </p:sp>
      <p:sp>
        <p:nvSpPr>
          <p:cNvPr id="6" name="TextBox 5">
            <a:extLst>
              <a:ext uri="{FF2B5EF4-FFF2-40B4-BE49-F238E27FC236}">
                <a16:creationId xmlns:a16="http://schemas.microsoft.com/office/drawing/2014/main" id="{62DE2937-C546-B7F3-341B-1FAE1092DC83}"/>
              </a:ext>
            </a:extLst>
          </p:cNvPr>
          <p:cNvSpPr txBox="1"/>
          <p:nvPr/>
        </p:nvSpPr>
        <p:spPr>
          <a:xfrm>
            <a:off x="1273040" y="1705340"/>
            <a:ext cx="2529505" cy="1200329"/>
          </a:xfrm>
          <a:prstGeom prst="rect">
            <a:avLst/>
          </a:prstGeom>
          <a:noFill/>
        </p:spPr>
        <p:txBody>
          <a:bodyPr wrap="square" lIns="91440" tIns="45720" rIns="91440" bIns="45720" rtlCol="0" anchor="t">
            <a:spAutoFit/>
          </a:bodyPr>
          <a:lstStyle/>
          <a:p>
            <a:r>
              <a:rPr lang="es-ES_tradnl" dirty="0">
                <a:latin typeface="Arial" panose="020B0604020202020204" pitchFamily="34" charset="0"/>
                <a:cs typeface="Arial" panose="020B0604020202020204" pitchFamily="34" charset="0"/>
              </a:rPr>
              <a:t>Menor</a:t>
            </a:r>
            <a:r>
              <a:rPr lang="es-ES_tradnl" dirty="0">
                <a:effectLst/>
                <a:latin typeface="Arial" panose="020B0604020202020204" pitchFamily="34" charset="0"/>
                <a:cs typeface="Arial" panose="020B0604020202020204" pitchFamily="34" charset="0"/>
              </a:rPr>
              <a:t> gravemente perjudicado/a o en riesgo inminente de sufrir daños</a:t>
            </a:r>
          </a:p>
        </p:txBody>
      </p:sp>
      <p:cxnSp>
        <p:nvCxnSpPr>
          <p:cNvPr id="15" name="Straight Arrow Connector 14">
            <a:extLst>
              <a:ext uri="{FF2B5EF4-FFF2-40B4-BE49-F238E27FC236}">
                <a16:creationId xmlns:a16="http://schemas.microsoft.com/office/drawing/2014/main" id="{96DB61DF-AFF7-E400-E698-156AECF08958}"/>
              </a:ext>
            </a:extLst>
          </p:cNvPr>
          <p:cNvCxnSpPr>
            <a:cxnSpLocks/>
          </p:cNvCxnSpPr>
          <p:nvPr/>
        </p:nvCxnSpPr>
        <p:spPr>
          <a:xfrm>
            <a:off x="4043214" y="2167005"/>
            <a:ext cx="60579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08BE714-576B-07E0-5459-DBFAAF60A925}"/>
              </a:ext>
            </a:extLst>
          </p:cNvPr>
          <p:cNvSpPr txBox="1"/>
          <p:nvPr/>
        </p:nvSpPr>
        <p:spPr>
          <a:xfrm>
            <a:off x="4860472" y="1703164"/>
            <a:ext cx="2193897" cy="923330"/>
          </a:xfrm>
          <a:prstGeom prst="rect">
            <a:avLst/>
          </a:prstGeom>
          <a:noFill/>
        </p:spPr>
        <p:txBody>
          <a:bodyPr wrap="square" lIns="91440" tIns="45720" rIns="91440" bIns="45720" rtlCol="0" anchor="t">
            <a:spAutoFit/>
          </a:bodyPr>
          <a:lstStyle/>
          <a:p>
            <a:r>
              <a:rPr lang="es-ES_tradnl" dirty="0">
                <a:latin typeface="Arial" panose="020B0604020202020204" pitchFamily="34" charset="0"/>
                <a:cs typeface="Arial" panose="020B0604020202020204" pitchFamily="34" charset="0"/>
              </a:rPr>
              <a:t>Acción urgente y seguimiento de carácter obligatorio</a:t>
            </a:r>
          </a:p>
        </p:txBody>
      </p:sp>
      <p:sp>
        <p:nvSpPr>
          <p:cNvPr id="18" name="TextBox 17">
            <a:extLst>
              <a:ext uri="{FF2B5EF4-FFF2-40B4-BE49-F238E27FC236}">
                <a16:creationId xmlns:a16="http://schemas.microsoft.com/office/drawing/2014/main" id="{D67A95C4-4467-A25E-F1D6-516D5335A5D7}"/>
              </a:ext>
            </a:extLst>
          </p:cNvPr>
          <p:cNvSpPr txBox="1"/>
          <p:nvPr/>
        </p:nvSpPr>
        <p:spPr>
          <a:xfrm>
            <a:off x="1273040" y="3348336"/>
            <a:ext cx="2529505" cy="923330"/>
          </a:xfrm>
          <a:prstGeom prst="rect">
            <a:avLst/>
          </a:prstGeom>
          <a:noFill/>
        </p:spPr>
        <p:txBody>
          <a:bodyPr wrap="square" lIns="91440" tIns="45720" rIns="91440" bIns="45720" rtlCol="0" anchor="t">
            <a:spAutoFit/>
          </a:bodyPr>
          <a:lstStyle/>
          <a:p>
            <a:r>
              <a:rPr lang="es-ES_tradnl">
                <a:effectLst/>
                <a:latin typeface="Arial" panose="020B0604020202020204" pitchFamily="34" charset="0"/>
                <a:cs typeface="Arial" panose="020B0604020202020204" pitchFamily="34" charset="0"/>
              </a:rPr>
              <a:t>Menor perjudicado/a o en riesgo de </a:t>
            </a:r>
            <a:r>
              <a:rPr lang="es-ES_tradnl">
                <a:latin typeface="Arial" panose="020B0604020202020204" pitchFamily="34" charset="0"/>
                <a:cs typeface="Arial" panose="020B0604020202020204" pitchFamily="34" charset="0"/>
              </a:rPr>
              <a:t>sufrir daños </a:t>
            </a:r>
            <a:r>
              <a:rPr lang="es-ES_tradnl">
                <a:effectLst/>
                <a:latin typeface="Arial" panose="020B0604020202020204" pitchFamily="34" charset="0"/>
                <a:cs typeface="Arial" panose="020B0604020202020204" pitchFamily="34" charset="0"/>
              </a:rPr>
              <a:t>en el futuro</a:t>
            </a:r>
          </a:p>
        </p:txBody>
      </p:sp>
      <p:cxnSp>
        <p:nvCxnSpPr>
          <p:cNvPr id="22" name="Straight Arrow Connector 21">
            <a:extLst>
              <a:ext uri="{FF2B5EF4-FFF2-40B4-BE49-F238E27FC236}">
                <a16:creationId xmlns:a16="http://schemas.microsoft.com/office/drawing/2014/main" id="{189069CD-F394-9995-E455-298DCF8475C7}"/>
              </a:ext>
            </a:extLst>
          </p:cNvPr>
          <p:cNvCxnSpPr>
            <a:cxnSpLocks/>
          </p:cNvCxnSpPr>
          <p:nvPr/>
        </p:nvCxnSpPr>
        <p:spPr>
          <a:xfrm>
            <a:off x="4043214" y="3671501"/>
            <a:ext cx="60579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DB6861C-2A99-0DD3-AAF1-8FCE2385B06D}"/>
              </a:ext>
            </a:extLst>
          </p:cNvPr>
          <p:cNvSpPr txBox="1"/>
          <p:nvPr/>
        </p:nvSpPr>
        <p:spPr>
          <a:xfrm>
            <a:off x="4860472" y="3207660"/>
            <a:ext cx="2193897" cy="923330"/>
          </a:xfrm>
          <a:prstGeom prst="rect">
            <a:avLst/>
          </a:prstGeom>
          <a:noFill/>
        </p:spPr>
        <p:txBody>
          <a:bodyPr wrap="square" lIns="91440" tIns="45720" rIns="91440" bIns="45720" rtlCol="0" anchor="t">
            <a:spAutoFit/>
          </a:bodyPr>
          <a:lstStyle/>
          <a:p>
            <a:r>
              <a:rPr lang="es-ES_tradnl" dirty="0">
                <a:effectLst/>
                <a:latin typeface="Arial" panose="020B0604020202020204" pitchFamily="34" charset="0"/>
                <a:ea typeface="Helvetica Neue" panose="020B0604020202020204" charset="0"/>
                <a:cs typeface="Arial" panose="020B0604020202020204" pitchFamily="34" charset="0"/>
              </a:rPr>
              <a:t>Respuesta y seguimiento </a:t>
            </a:r>
            <a:r>
              <a:rPr lang="es-ES_tradnl" dirty="0">
                <a:latin typeface="Arial" panose="020B0604020202020204" pitchFamily="34" charset="0"/>
                <a:cs typeface="Arial" panose="020B0604020202020204" pitchFamily="34" charset="0"/>
              </a:rPr>
              <a:t>de carácter obligatorio</a:t>
            </a:r>
            <a:r>
              <a:rPr lang="es-ES_tradnl" dirty="0">
                <a:latin typeface="Arial" panose="020B0604020202020204" pitchFamily="34" charset="0"/>
                <a:ea typeface="Helvetica Neue" panose="020B0604020202020204" charset="0"/>
                <a:cs typeface="Arial" panose="020B0604020202020204" pitchFamily="34" charset="0"/>
              </a:rPr>
              <a:t> </a:t>
            </a:r>
            <a:endParaRPr lang="es-ES_tradnl"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FDEF6886-DCC5-59D5-DD98-FCF5A66B64AF}"/>
              </a:ext>
            </a:extLst>
          </p:cNvPr>
          <p:cNvSpPr txBox="1"/>
          <p:nvPr/>
        </p:nvSpPr>
        <p:spPr>
          <a:xfrm>
            <a:off x="1273040" y="4843220"/>
            <a:ext cx="2529505" cy="646331"/>
          </a:xfrm>
          <a:prstGeom prst="rect">
            <a:avLst/>
          </a:prstGeom>
          <a:noFill/>
        </p:spPr>
        <p:txBody>
          <a:bodyPr wrap="square" lIns="91440" tIns="45720" rIns="91440" bIns="45720" rtlCol="0" anchor="t">
            <a:spAutoFit/>
          </a:bodyPr>
          <a:lstStyle/>
          <a:p>
            <a:r>
              <a:rPr lang="es-ES_tradnl">
                <a:effectLst/>
                <a:latin typeface="Arial" panose="020B0604020202020204" pitchFamily="34" charset="0"/>
                <a:cs typeface="Arial" panose="020B0604020202020204" pitchFamily="34" charset="0"/>
              </a:rPr>
              <a:t>Posible riesgo de daño para el/la menor</a:t>
            </a:r>
          </a:p>
        </p:txBody>
      </p:sp>
      <p:cxnSp>
        <p:nvCxnSpPr>
          <p:cNvPr id="26" name="Straight Arrow Connector 25">
            <a:extLst>
              <a:ext uri="{FF2B5EF4-FFF2-40B4-BE49-F238E27FC236}">
                <a16:creationId xmlns:a16="http://schemas.microsoft.com/office/drawing/2014/main" id="{B768DC9E-DABD-923C-6267-2639478AF868}"/>
              </a:ext>
            </a:extLst>
          </p:cNvPr>
          <p:cNvCxnSpPr>
            <a:cxnSpLocks/>
          </p:cNvCxnSpPr>
          <p:nvPr/>
        </p:nvCxnSpPr>
        <p:spPr>
          <a:xfrm>
            <a:off x="4043214" y="5166385"/>
            <a:ext cx="60579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18D9732-33F7-373E-1F6E-17D0C8C99C38}"/>
              </a:ext>
            </a:extLst>
          </p:cNvPr>
          <p:cNvSpPr txBox="1"/>
          <p:nvPr/>
        </p:nvSpPr>
        <p:spPr>
          <a:xfrm>
            <a:off x="4860472" y="4564044"/>
            <a:ext cx="2481526" cy="1200329"/>
          </a:xfrm>
          <a:prstGeom prst="rect">
            <a:avLst/>
          </a:prstGeom>
          <a:noFill/>
        </p:spPr>
        <p:txBody>
          <a:bodyPr wrap="square" lIns="91440" tIns="45720" rIns="91440" bIns="45720" rtlCol="0" anchor="t">
            <a:spAutoFit/>
          </a:bodyPr>
          <a:lstStyle/>
          <a:p>
            <a:r>
              <a:rPr lang="es-ES_tradnl" dirty="0">
                <a:effectLst/>
                <a:latin typeface="Arial" panose="020B0604020202020204" pitchFamily="34" charset="0"/>
                <a:ea typeface="Helvetica Neue" panose="020B0604020202020204" charset="0"/>
                <a:cs typeface="Arial" panose="020B0604020202020204" pitchFamily="34" charset="0"/>
              </a:rPr>
              <a:t>Vigilancia necesaria para garantizar que se elimine el riesgo de sufrir daños</a:t>
            </a:r>
            <a:endParaRPr lang="es-ES_tradnl" dirty="0">
              <a:effectLst/>
              <a:latin typeface="Arial" panose="020B0604020202020204" pitchFamily="34" charset="0"/>
              <a:ea typeface="Calibri" panose="020F0502020204030204" pitchFamily="34" charset="0"/>
              <a:cs typeface="Arial" panose="020B0604020202020204" pitchFamily="34" charset="0"/>
            </a:endParaRPr>
          </a:p>
        </p:txBody>
      </p:sp>
      <p:sp>
        <p:nvSpPr>
          <p:cNvPr id="28" name="Freeform: Shape 27">
            <a:extLst>
              <a:ext uri="{FF2B5EF4-FFF2-40B4-BE49-F238E27FC236}">
                <a16:creationId xmlns:a16="http://schemas.microsoft.com/office/drawing/2014/main" id="{53861C83-85E5-298E-BA91-CF622CFD80C5}"/>
              </a:ext>
            </a:extLst>
          </p:cNvPr>
          <p:cNvSpPr/>
          <p:nvPr/>
        </p:nvSpPr>
        <p:spPr>
          <a:xfrm>
            <a:off x="9843052" y="1851690"/>
            <a:ext cx="281119" cy="507173"/>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bg1"/>
              </a:solidFill>
            </a:endParaRPr>
          </a:p>
        </p:txBody>
      </p:sp>
      <p:sp>
        <p:nvSpPr>
          <p:cNvPr id="29" name="Freeform: Shape 28">
            <a:extLst>
              <a:ext uri="{FF2B5EF4-FFF2-40B4-BE49-F238E27FC236}">
                <a16:creationId xmlns:a16="http://schemas.microsoft.com/office/drawing/2014/main" id="{ABB2A72D-FA66-8022-BEBD-CEE1B25470D2}"/>
              </a:ext>
            </a:extLst>
          </p:cNvPr>
          <p:cNvSpPr/>
          <p:nvPr/>
        </p:nvSpPr>
        <p:spPr>
          <a:xfrm>
            <a:off x="10234936" y="1851690"/>
            <a:ext cx="281119" cy="507173"/>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bg1"/>
              </a:solidFill>
            </a:endParaRPr>
          </a:p>
        </p:txBody>
      </p:sp>
      <p:sp>
        <p:nvSpPr>
          <p:cNvPr id="30" name="Freeform: Shape 29">
            <a:extLst>
              <a:ext uri="{FF2B5EF4-FFF2-40B4-BE49-F238E27FC236}">
                <a16:creationId xmlns:a16="http://schemas.microsoft.com/office/drawing/2014/main" id="{C90D85A3-7CBC-0F1A-7A10-623547727F7E}"/>
              </a:ext>
            </a:extLst>
          </p:cNvPr>
          <p:cNvSpPr/>
          <p:nvPr/>
        </p:nvSpPr>
        <p:spPr>
          <a:xfrm>
            <a:off x="10626820" y="1851690"/>
            <a:ext cx="281119" cy="507173"/>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Freeform: Shape 30">
            <a:extLst>
              <a:ext uri="{FF2B5EF4-FFF2-40B4-BE49-F238E27FC236}">
                <a16:creationId xmlns:a16="http://schemas.microsoft.com/office/drawing/2014/main" id="{4019818E-36F5-C18E-9849-383E1EED0A01}"/>
              </a:ext>
            </a:extLst>
          </p:cNvPr>
          <p:cNvSpPr/>
          <p:nvPr/>
        </p:nvSpPr>
        <p:spPr>
          <a:xfrm>
            <a:off x="9843052" y="3456246"/>
            <a:ext cx="281119" cy="507173"/>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bg1"/>
              </a:solidFill>
            </a:endParaRPr>
          </a:p>
        </p:txBody>
      </p:sp>
      <p:sp>
        <p:nvSpPr>
          <p:cNvPr id="33" name="Freeform: Shape 32">
            <a:extLst>
              <a:ext uri="{FF2B5EF4-FFF2-40B4-BE49-F238E27FC236}">
                <a16:creationId xmlns:a16="http://schemas.microsoft.com/office/drawing/2014/main" id="{9F25C3CB-4960-832A-A31A-B763805AD2B0}"/>
              </a:ext>
            </a:extLst>
          </p:cNvPr>
          <p:cNvSpPr/>
          <p:nvPr/>
        </p:nvSpPr>
        <p:spPr>
          <a:xfrm>
            <a:off x="10234936" y="3456246"/>
            <a:ext cx="281119" cy="507173"/>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bg1"/>
              </a:solidFill>
            </a:endParaRPr>
          </a:p>
        </p:txBody>
      </p:sp>
      <p:sp>
        <p:nvSpPr>
          <p:cNvPr id="34" name="Freeform: Shape 33">
            <a:extLst>
              <a:ext uri="{FF2B5EF4-FFF2-40B4-BE49-F238E27FC236}">
                <a16:creationId xmlns:a16="http://schemas.microsoft.com/office/drawing/2014/main" id="{56A22AFF-AD68-574E-7061-A703C6977ABE}"/>
              </a:ext>
            </a:extLst>
          </p:cNvPr>
          <p:cNvSpPr/>
          <p:nvPr/>
        </p:nvSpPr>
        <p:spPr>
          <a:xfrm>
            <a:off x="9843052" y="4930003"/>
            <a:ext cx="281119" cy="507173"/>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bg1"/>
              </a:solidFill>
            </a:endParaRPr>
          </a:p>
        </p:txBody>
      </p:sp>
    </p:spTree>
    <p:extLst>
      <p:ext uri="{BB962C8B-B14F-4D97-AF65-F5344CB8AC3E}">
        <p14:creationId xmlns:p14="http://schemas.microsoft.com/office/powerpoint/2010/main" val="29787795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76150A-156B-428E-B871-27A66313D97F}"/>
              </a:ext>
            </a:extLst>
          </p:cNvPr>
          <p:cNvSpPr/>
          <p:nvPr/>
        </p:nvSpPr>
        <p:spPr>
          <a:xfrm>
            <a:off x="0" y="-1"/>
            <a:ext cx="12192000" cy="9855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lstStyle/>
          <a:p>
            <a:r>
              <a:rPr lang="es-ES_tradnl"/>
              <a:t>Puntos </a:t>
            </a:r>
            <a:r>
              <a:rPr lang="es-ES_tradnl">
                <a:latin typeface="Arial" panose="020B0604020202020204" pitchFamily="34" charset="0"/>
                <a:cs typeface="Arial" panose="020B0604020202020204" pitchFamily="34" charset="0"/>
              </a:rPr>
              <a:t>clave de aprendizaje</a:t>
            </a:r>
          </a:p>
        </p:txBody>
      </p:sp>
      <p:sp>
        <p:nvSpPr>
          <p:cNvPr id="59" name="TextBox 58">
            <a:extLst>
              <a:ext uri="{FF2B5EF4-FFF2-40B4-BE49-F238E27FC236}">
                <a16:creationId xmlns:a16="http://schemas.microsoft.com/office/drawing/2014/main" id="{71865365-E0D2-4F1C-94B2-26F808C53A89}"/>
              </a:ext>
            </a:extLst>
          </p:cNvPr>
          <p:cNvSpPr txBox="1"/>
          <p:nvPr/>
        </p:nvSpPr>
        <p:spPr>
          <a:xfrm>
            <a:off x="7876317" y="3593413"/>
            <a:ext cx="2569758" cy="1848968"/>
          </a:xfrm>
          <a:prstGeom prst="rect">
            <a:avLst/>
          </a:prstGeom>
          <a:noFill/>
        </p:spPr>
        <p:txBody>
          <a:bodyPr wrap="square">
            <a:spAutoFit/>
          </a:bodyPr>
          <a:lstStyle/>
          <a:p>
            <a:pPr lvl="0" algn="ctr">
              <a:lnSpc>
                <a:spcPct val="107000"/>
              </a:lnSpc>
            </a:pPr>
            <a:r>
              <a:rPr lang="es-ES_tradnl" dirty="0">
                <a:effectLst/>
                <a:latin typeface="Arial" panose="020B0604020202020204" pitchFamily="34" charset="0"/>
                <a:ea typeface="Helvetica Neue"/>
                <a:cs typeface="Arial" panose="020B0604020202020204" pitchFamily="34" charset="0"/>
              </a:rPr>
              <a:t>La función de los/as asistentes sociales es reducir los factores de riesgo y aumentar los factores de protección (fortalezas)</a:t>
            </a:r>
            <a:endParaRPr lang="es-ES_tradnl"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0" name="5-Point Star 5">
            <a:extLst>
              <a:ext uri="{FF2B5EF4-FFF2-40B4-BE49-F238E27FC236}">
                <a16:creationId xmlns:a16="http://schemas.microsoft.com/office/drawing/2014/main" id="{CA51DE7D-C4EB-4482-B9BD-8251CB38B67D}"/>
              </a:ext>
            </a:extLst>
          </p:cNvPr>
          <p:cNvSpPr/>
          <p:nvPr/>
        </p:nvSpPr>
        <p:spPr>
          <a:xfrm>
            <a:off x="2671923" y="2123544"/>
            <a:ext cx="1051560" cy="105156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1" name="5-Point Star 5">
            <a:extLst>
              <a:ext uri="{FF2B5EF4-FFF2-40B4-BE49-F238E27FC236}">
                <a16:creationId xmlns:a16="http://schemas.microsoft.com/office/drawing/2014/main" id="{ABD8A883-982A-4318-B4F5-7858ABDA3C3D}"/>
              </a:ext>
            </a:extLst>
          </p:cNvPr>
          <p:cNvSpPr/>
          <p:nvPr/>
        </p:nvSpPr>
        <p:spPr>
          <a:xfrm>
            <a:off x="5737546" y="2123544"/>
            <a:ext cx="1051560" cy="105156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5-Point Star 5">
            <a:extLst>
              <a:ext uri="{FF2B5EF4-FFF2-40B4-BE49-F238E27FC236}">
                <a16:creationId xmlns:a16="http://schemas.microsoft.com/office/drawing/2014/main" id="{5B9082EC-4D48-D49F-E509-C14FC6FD2CB0}"/>
              </a:ext>
            </a:extLst>
          </p:cNvPr>
          <p:cNvSpPr/>
          <p:nvPr/>
        </p:nvSpPr>
        <p:spPr>
          <a:xfrm>
            <a:off x="8486867" y="2123544"/>
            <a:ext cx="1051560" cy="105156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TextBox 2">
            <a:extLst>
              <a:ext uri="{FF2B5EF4-FFF2-40B4-BE49-F238E27FC236}">
                <a16:creationId xmlns:a16="http://schemas.microsoft.com/office/drawing/2014/main" id="{AA0B0552-3A4A-5022-814D-6A4E64B7F396}"/>
              </a:ext>
            </a:extLst>
          </p:cNvPr>
          <p:cNvSpPr txBox="1"/>
          <p:nvPr/>
        </p:nvSpPr>
        <p:spPr>
          <a:xfrm>
            <a:off x="1912824" y="3593412"/>
            <a:ext cx="2569758" cy="1849032"/>
          </a:xfrm>
          <a:prstGeom prst="rect">
            <a:avLst/>
          </a:prstGeom>
          <a:noFill/>
        </p:spPr>
        <p:txBody>
          <a:bodyPr wrap="square" lIns="91440" tIns="45720" rIns="91440" bIns="45720" anchor="t">
            <a:spAutoFit/>
          </a:bodyPr>
          <a:lstStyle/>
          <a:p>
            <a:pPr lvl="0" algn="ctr">
              <a:lnSpc>
                <a:spcPct val="107000"/>
              </a:lnSpc>
            </a:pPr>
            <a:r>
              <a:rPr lang="es-ES_tradnl">
                <a:latin typeface="Arial" panose="020B0604020202020204" pitchFamily="34" charset="0"/>
                <a:ea typeface="Helvetica Neue"/>
                <a:cs typeface="Arial" panose="020B0604020202020204" pitchFamily="34" charset="0"/>
              </a:rPr>
              <a:t>El riesgo se determina en función de la interacción de los </a:t>
            </a:r>
            <a:r>
              <a:rPr lang="es-ES_tradnl">
                <a:effectLst/>
                <a:latin typeface="Arial" panose="020B0604020202020204" pitchFamily="34" charset="0"/>
                <a:ea typeface="Helvetica Neue"/>
                <a:cs typeface="Arial" panose="020B0604020202020204" pitchFamily="34" charset="0"/>
              </a:rPr>
              <a:t>factores de protección (fortalezas)</a:t>
            </a:r>
            <a:r>
              <a:rPr lang="es-ES_tradnl">
                <a:latin typeface="Arial" panose="020B0604020202020204" pitchFamily="34" charset="0"/>
                <a:ea typeface="Helvetica Neue"/>
                <a:cs typeface="Arial" panose="020B0604020202020204" pitchFamily="34" charset="0"/>
              </a:rPr>
              <a:t> y los factores de riesgo</a:t>
            </a:r>
            <a:endParaRPr lang="es-ES_tradn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300F6A6E-CB6E-7FE1-5300-B1CC09B37408}"/>
              </a:ext>
            </a:extLst>
          </p:cNvPr>
          <p:cNvSpPr txBox="1"/>
          <p:nvPr/>
        </p:nvSpPr>
        <p:spPr>
          <a:xfrm>
            <a:off x="5119236" y="3600224"/>
            <a:ext cx="2288180" cy="663580"/>
          </a:xfrm>
          <a:prstGeom prst="rect">
            <a:avLst/>
          </a:prstGeom>
          <a:noFill/>
        </p:spPr>
        <p:txBody>
          <a:bodyPr wrap="square" lIns="91440" tIns="45720" rIns="91440" bIns="45720" anchor="t">
            <a:spAutoFit/>
          </a:bodyPr>
          <a:lstStyle/>
          <a:p>
            <a:pPr lvl="0" algn="ctr">
              <a:lnSpc>
                <a:spcPct val="107000"/>
              </a:lnSpc>
              <a:spcAft>
                <a:spcPts val="800"/>
              </a:spcAft>
              <a:buClr>
                <a:srgbClr val="000000"/>
              </a:buClr>
            </a:pPr>
            <a:r>
              <a:rPr lang="es-ES_tradnl">
                <a:effectLst/>
                <a:latin typeface="Arial" panose="020B0604020202020204" pitchFamily="34" charset="0"/>
                <a:ea typeface="Helvetica Neue"/>
                <a:cs typeface="Arial" panose="020B0604020202020204" pitchFamily="34" charset="0"/>
              </a:rPr>
              <a:t>La resiliencia es una fortaleza individual</a:t>
            </a:r>
            <a:endParaRPr lang="es-ES_tradnl">
              <a:effectLst/>
              <a:latin typeface="Arial" panose="020B0604020202020204" pitchFamily="34" charset="0"/>
              <a:ea typeface="Noto Sans Symbols"/>
              <a:cs typeface="Arial" panose="020B0604020202020204" pitchFamily="34" charset="0"/>
            </a:endParaRPr>
          </a:p>
        </p:txBody>
      </p:sp>
    </p:spTree>
    <p:extLst>
      <p:ext uri="{BB962C8B-B14F-4D97-AF65-F5344CB8AC3E}">
        <p14:creationId xmlns:p14="http://schemas.microsoft.com/office/powerpoint/2010/main" val="4177593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A57E07BA-8E94-410D-8565-5D48BB4CED7B}"/>
              </a:ext>
            </a:extLst>
          </p:cNvPr>
          <p:cNvSpPr/>
          <p:nvPr/>
        </p:nvSpPr>
        <p:spPr>
          <a:xfrm>
            <a:off x="6787281" y="1985796"/>
            <a:ext cx="2586258" cy="4091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2" name="Rectangle 91">
            <a:extLst>
              <a:ext uri="{FF2B5EF4-FFF2-40B4-BE49-F238E27FC236}">
                <a16:creationId xmlns:a16="http://schemas.microsoft.com/office/drawing/2014/main" id="{73AD2D9D-5FBA-471F-AB42-171C8E752166}"/>
              </a:ext>
            </a:extLst>
          </p:cNvPr>
          <p:cNvSpPr/>
          <p:nvPr/>
        </p:nvSpPr>
        <p:spPr>
          <a:xfrm>
            <a:off x="5925186" y="4403409"/>
            <a:ext cx="4360241" cy="533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Rectangle 1">
            <a:extLst>
              <a:ext uri="{FF2B5EF4-FFF2-40B4-BE49-F238E27FC236}">
                <a16:creationId xmlns:a16="http://schemas.microsoft.com/office/drawing/2014/main" id="{7416286E-2C49-D33A-EB28-8D51656FB8D8}"/>
              </a:ext>
            </a:extLst>
          </p:cNvPr>
          <p:cNvSpPr/>
          <p:nvPr/>
        </p:nvSpPr>
        <p:spPr>
          <a:xfrm>
            <a:off x="5906784" y="2394977"/>
            <a:ext cx="3965472" cy="408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79" name="Group 78">
            <a:extLst>
              <a:ext uri="{FF2B5EF4-FFF2-40B4-BE49-F238E27FC236}">
                <a16:creationId xmlns:a16="http://schemas.microsoft.com/office/drawing/2014/main" id="{9A8973E7-837F-4916-A240-A7C83473C34F}"/>
              </a:ext>
            </a:extLst>
          </p:cNvPr>
          <p:cNvGrpSpPr/>
          <p:nvPr/>
        </p:nvGrpSpPr>
        <p:grpSpPr>
          <a:xfrm>
            <a:off x="10460132" y="4950714"/>
            <a:ext cx="931738" cy="1250542"/>
            <a:chOff x="5673592" y="7611394"/>
            <a:chExt cx="814830" cy="1093633"/>
          </a:xfrm>
          <a:solidFill>
            <a:schemeClr val="bg1"/>
          </a:solidFill>
        </p:grpSpPr>
        <p:sp>
          <p:nvSpPr>
            <p:cNvPr id="80" name="Round Same Side Corner Rectangle 35">
              <a:extLst>
                <a:ext uri="{FF2B5EF4-FFF2-40B4-BE49-F238E27FC236}">
                  <a16:creationId xmlns:a16="http://schemas.microsoft.com/office/drawing/2014/main" id="{FFDF5AD3-2BF0-4D20-93FF-962616076736}"/>
                </a:ext>
              </a:extLst>
            </p:cNvPr>
            <p:cNvSpPr/>
            <p:nvPr/>
          </p:nvSpPr>
          <p:spPr>
            <a:xfrm>
              <a:off x="5675993" y="8360881"/>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1" name="Oval 80">
              <a:extLst>
                <a:ext uri="{FF2B5EF4-FFF2-40B4-BE49-F238E27FC236}">
                  <a16:creationId xmlns:a16="http://schemas.microsoft.com/office/drawing/2014/main" id="{E936668E-41E2-49B6-B6FA-4E2260D21762}"/>
                </a:ext>
              </a:extLst>
            </p:cNvPr>
            <p:cNvSpPr/>
            <p:nvPr/>
          </p:nvSpPr>
          <p:spPr>
            <a:xfrm>
              <a:off x="5673592" y="7977240"/>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2" name="Round Same Side Corner Rectangle 37">
              <a:extLst>
                <a:ext uri="{FF2B5EF4-FFF2-40B4-BE49-F238E27FC236}">
                  <a16:creationId xmlns:a16="http://schemas.microsoft.com/office/drawing/2014/main" id="{05DDCCD0-2018-4A7A-88E0-2468D3D3403A}"/>
                </a:ext>
              </a:extLst>
            </p:cNvPr>
            <p:cNvSpPr/>
            <p:nvPr/>
          </p:nvSpPr>
          <p:spPr>
            <a:xfrm>
              <a:off x="6163413" y="7995034"/>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3" name="Oval 82">
              <a:extLst>
                <a:ext uri="{FF2B5EF4-FFF2-40B4-BE49-F238E27FC236}">
                  <a16:creationId xmlns:a16="http://schemas.microsoft.com/office/drawing/2014/main" id="{553015DC-837A-48D3-BE52-28171E5C6A30}"/>
                </a:ext>
              </a:extLst>
            </p:cNvPr>
            <p:cNvSpPr/>
            <p:nvPr/>
          </p:nvSpPr>
          <p:spPr>
            <a:xfrm>
              <a:off x="6161012" y="7611394"/>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4" name="Round Same Side Corner Rectangle 43">
              <a:extLst>
                <a:ext uri="{FF2B5EF4-FFF2-40B4-BE49-F238E27FC236}">
                  <a16:creationId xmlns:a16="http://schemas.microsoft.com/office/drawing/2014/main" id="{C4A5BAB2-1F1F-407F-BE18-441D4468894A}"/>
                </a:ext>
              </a:extLst>
            </p:cNvPr>
            <p:cNvSpPr/>
            <p:nvPr/>
          </p:nvSpPr>
          <p:spPr>
            <a:xfrm rot="12859561">
              <a:off x="6099610" y="8091090"/>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5" name="Round Same Side Corner Rectangle 44">
              <a:extLst>
                <a:ext uri="{FF2B5EF4-FFF2-40B4-BE49-F238E27FC236}">
                  <a16:creationId xmlns:a16="http://schemas.microsoft.com/office/drawing/2014/main" id="{7D953569-25F4-4F92-BB99-AB27BDB3CE02}"/>
                </a:ext>
              </a:extLst>
            </p:cNvPr>
            <p:cNvSpPr/>
            <p:nvPr/>
          </p:nvSpPr>
          <p:spPr>
            <a:xfrm rot="14101202">
              <a:off x="5992187" y="8234266"/>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4" name="Title 3">
            <a:extLst>
              <a:ext uri="{FF2B5EF4-FFF2-40B4-BE49-F238E27FC236}">
                <a16:creationId xmlns:a16="http://schemas.microsoft.com/office/drawing/2014/main" id="{BA17EAA9-0757-4E70-857A-CCB621E253F9}"/>
              </a:ext>
            </a:extLst>
          </p:cNvPr>
          <p:cNvSpPr>
            <a:spLocks noGrp="1"/>
          </p:cNvSpPr>
          <p:nvPr>
            <p:ph type="title"/>
          </p:nvPr>
        </p:nvSpPr>
        <p:spPr>
          <a:xfrm>
            <a:off x="1661965" y="2476102"/>
            <a:ext cx="2808067" cy="1905796"/>
          </a:xfrm>
        </p:spPr>
        <p:txBody>
          <a:bodyPr/>
          <a:lstStyle/>
          <a:p>
            <a:r>
              <a:rPr lang="es-ES_tradnl"/>
              <a:t>Objetivo del módulo 1</a:t>
            </a:r>
          </a:p>
        </p:txBody>
      </p:sp>
      <p:sp>
        <p:nvSpPr>
          <p:cNvPr id="3" name="Rectangle 91">
            <a:extLst>
              <a:ext uri="{FF2B5EF4-FFF2-40B4-BE49-F238E27FC236}">
                <a16:creationId xmlns:a16="http://schemas.microsoft.com/office/drawing/2014/main" id="{D207C17D-0F33-A2D5-C9C5-709A13028520}"/>
              </a:ext>
            </a:extLst>
          </p:cNvPr>
          <p:cNvSpPr/>
          <p:nvPr/>
        </p:nvSpPr>
        <p:spPr>
          <a:xfrm>
            <a:off x="5900468" y="2803365"/>
            <a:ext cx="3126714" cy="4091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Rectangle 91">
            <a:extLst>
              <a:ext uri="{FF2B5EF4-FFF2-40B4-BE49-F238E27FC236}">
                <a16:creationId xmlns:a16="http://schemas.microsoft.com/office/drawing/2014/main" id="{AFA76C18-7672-7553-DC1D-3851792059FE}"/>
              </a:ext>
            </a:extLst>
          </p:cNvPr>
          <p:cNvSpPr/>
          <p:nvPr/>
        </p:nvSpPr>
        <p:spPr>
          <a:xfrm>
            <a:off x="7078684" y="4096347"/>
            <a:ext cx="3381448" cy="4091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TextBox 10">
            <a:extLst>
              <a:ext uri="{FF2B5EF4-FFF2-40B4-BE49-F238E27FC236}">
                <a16:creationId xmlns:a16="http://schemas.microsoft.com/office/drawing/2014/main" id="{E24EEE1C-BE7F-4B6C-BA92-E8B3F36132B2}"/>
              </a:ext>
            </a:extLst>
          </p:cNvPr>
          <p:cNvSpPr txBox="1"/>
          <p:nvPr/>
        </p:nvSpPr>
        <p:spPr>
          <a:xfrm>
            <a:off x="5839691" y="1443841"/>
            <a:ext cx="4690344" cy="3970318"/>
          </a:xfrm>
          <a:prstGeom prst="rect">
            <a:avLst/>
          </a:prstGeom>
          <a:noFill/>
        </p:spPr>
        <p:txBody>
          <a:bodyPr wrap="square" lIns="91440" tIns="45720" rIns="91440" bIns="45720" anchor="t">
            <a:spAutoFit/>
          </a:bodyPr>
          <a:lstStyle/>
          <a:p>
            <a:r>
              <a:rPr lang="es-ES_tradnl"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Explorar </a:t>
            </a:r>
            <a:r>
              <a:rPr lang="es-ES_tradnl" sz="2800" b="1" dirty="0">
                <a:solidFill>
                  <a:schemeClr val="bg1"/>
                </a:solidFill>
                <a:latin typeface="Arial" panose="020B0604020202020204" pitchFamily="34" charset="0"/>
                <a:ea typeface="Calibri" panose="020F0502020204030204" pitchFamily="34" charset="0"/>
                <a:cs typeface="Arial" panose="020B0604020202020204" pitchFamily="34" charset="0"/>
              </a:rPr>
              <a:t>los fundamentos</a:t>
            </a:r>
            <a:r>
              <a:rPr lang="es-ES_tradnl"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s-ES_tradnl" sz="2800" b="1" dirty="0">
                <a:solidFill>
                  <a:schemeClr val="bg1"/>
                </a:solidFill>
                <a:latin typeface="Arial" panose="020B0604020202020204" pitchFamily="34" charset="0"/>
                <a:ea typeface="Calibri" panose="020F0502020204030204" pitchFamily="34" charset="0"/>
                <a:cs typeface="Arial" panose="020B0604020202020204" pitchFamily="34" charset="0"/>
              </a:rPr>
              <a:t>de la protección de menores y las etapas de desarrollo infantil </a:t>
            </a:r>
            <a:r>
              <a:rPr lang="es-ES_tradnl"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que pueden</a:t>
            </a:r>
            <a:r>
              <a:rPr lang="es-ES_tradnl" sz="2800" b="1" dirty="0">
                <a:solidFill>
                  <a:schemeClr val="bg1"/>
                </a:solidFill>
                <a:latin typeface="Arial" panose="020B0604020202020204" pitchFamily="34" charset="0"/>
                <a:ea typeface="Calibri" panose="020F0502020204030204" pitchFamily="34" charset="0"/>
                <a:cs typeface="Arial" panose="020B0604020202020204" pitchFamily="34" charset="0"/>
              </a:rPr>
              <a:t> aplicarse a la gestión de casos </a:t>
            </a:r>
            <a:r>
              <a:rPr lang="es-ES_tradnl"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para lograr mejores resultados en materia de protección de la infancia.</a:t>
            </a:r>
          </a:p>
        </p:txBody>
      </p:sp>
    </p:spTree>
    <p:extLst>
      <p:ext uri="{BB962C8B-B14F-4D97-AF65-F5344CB8AC3E}">
        <p14:creationId xmlns:p14="http://schemas.microsoft.com/office/powerpoint/2010/main" val="39911184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2400" b="1" dirty="0">
                <a:solidFill>
                  <a:schemeClr val="bg1"/>
                </a:solidFill>
                <a:latin typeface="Garamond"/>
              </a:rPr>
              <a:t>SESIÓN 6</a:t>
            </a:r>
          </a:p>
          <a:p>
            <a:br>
              <a:rPr lang="en-CA" b="1" dirty="0">
                <a:solidFill>
                  <a:schemeClr val="bg1"/>
                </a:solidFill>
                <a:latin typeface="Garamond"/>
              </a:rPr>
            </a:br>
            <a:r>
              <a:rPr lang="en-US" sz="5400" b="1" dirty="0">
                <a:solidFill>
                  <a:schemeClr val="bg1"/>
                </a:solidFill>
                <a:latin typeface="Garamond"/>
              </a:rPr>
              <a:t>Cierre del módulo</a:t>
            </a:r>
          </a:p>
        </p:txBody>
      </p:sp>
    </p:spTree>
    <p:extLst>
      <p:ext uri="{BB962C8B-B14F-4D97-AF65-F5344CB8AC3E}">
        <p14:creationId xmlns:p14="http://schemas.microsoft.com/office/powerpoint/2010/main" val="8219567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CFE94-8837-47DD-B69B-6BA207F449F6}"/>
              </a:ext>
            </a:extLst>
          </p:cNvPr>
          <p:cNvSpPr>
            <a:spLocks noGrp="1"/>
          </p:cNvSpPr>
          <p:nvPr>
            <p:ph type="title"/>
          </p:nvPr>
        </p:nvSpPr>
        <p:spPr/>
        <p:txBody>
          <a:bodyPr/>
          <a:lstStyle/>
          <a:p>
            <a:r>
              <a:rPr lang="es-ES_tradnl" dirty="0"/>
              <a:t>Cierre del módulo 1</a:t>
            </a:r>
          </a:p>
        </p:txBody>
      </p:sp>
      <p:sp>
        <p:nvSpPr>
          <p:cNvPr id="4" name="Speech Bubble: Rectangle with Corners Rounded 3">
            <a:extLst>
              <a:ext uri="{FF2B5EF4-FFF2-40B4-BE49-F238E27FC236}">
                <a16:creationId xmlns:a16="http://schemas.microsoft.com/office/drawing/2014/main" id="{1700D139-B0B0-4E4A-88BB-998B6070EC4A}"/>
              </a:ext>
            </a:extLst>
          </p:cNvPr>
          <p:cNvSpPr/>
          <p:nvPr/>
        </p:nvSpPr>
        <p:spPr>
          <a:xfrm>
            <a:off x="1384531" y="2631440"/>
            <a:ext cx="2821709" cy="2611120"/>
          </a:xfrm>
          <a:prstGeom prst="wedgeRoundRectCallout">
            <a:avLst>
              <a:gd name="adj1" fmla="val -62814"/>
              <a:gd name="adj2" fmla="val -19017"/>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s-ES_tradnl" sz="2400">
                <a:solidFill>
                  <a:schemeClr val="tx1"/>
                </a:solidFill>
                <a:latin typeface="Arial" panose="020B0604020202020204" pitchFamily="34" charset="0"/>
                <a:ea typeface="Calibri" panose="020F0502020204030204" pitchFamily="34" charset="0"/>
                <a:cs typeface="Arial" panose="020B0604020202020204" pitchFamily="34" charset="0"/>
              </a:rPr>
              <a:t>Repaso de los objetivos de aprendizaje</a:t>
            </a:r>
          </a:p>
        </p:txBody>
      </p:sp>
      <p:sp>
        <p:nvSpPr>
          <p:cNvPr id="5" name="Speech Bubble: Rectangle with Corners Rounded 4">
            <a:extLst>
              <a:ext uri="{FF2B5EF4-FFF2-40B4-BE49-F238E27FC236}">
                <a16:creationId xmlns:a16="http://schemas.microsoft.com/office/drawing/2014/main" id="{3B6194EF-B0B4-447F-906C-A0C21B8F1E5B}"/>
              </a:ext>
            </a:extLst>
          </p:cNvPr>
          <p:cNvSpPr/>
          <p:nvPr/>
        </p:nvSpPr>
        <p:spPr>
          <a:xfrm>
            <a:off x="4828771" y="2631440"/>
            <a:ext cx="2821709" cy="2611120"/>
          </a:xfrm>
          <a:prstGeom prst="wedgeRoundRectCallout">
            <a:avLst>
              <a:gd name="adj1" fmla="val -19246"/>
              <a:gd name="adj2" fmla="val 59595"/>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s-ES_tradnl" sz="2400">
                <a:solidFill>
                  <a:schemeClr val="tx1"/>
                </a:solidFill>
                <a:latin typeface="Arial" panose="020B0604020202020204" pitchFamily="34" charset="0"/>
                <a:ea typeface="Calibri" panose="020F0502020204030204" pitchFamily="34" charset="0"/>
                <a:cs typeface="Arial" panose="020B0604020202020204" pitchFamily="34" charset="0"/>
              </a:rPr>
              <a:t>Reflexión y comentarios </a:t>
            </a:r>
          </a:p>
        </p:txBody>
      </p:sp>
      <p:sp>
        <p:nvSpPr>
          <p:cNvPr id="6" name="Speech Bubble: Rectangle with Corners Rounded 5">
            <a:extLst>
              <a:ext uri="{FF2B5EF4-FFF2-40B4-BE49-F238E27FC236}">
                <a16:creationId xmlns:a16="http://schemas.microsoft.com/office/drawing/2014/main" id="{F1075244-453A-4068-AC78-81A8866099D5}"/>
              </a:ext>
            </a:extLst>
          </p:cNvPr>
          <p:cNvSpPr/>
          <p:nvPr/>
        </p:nvSpPr>
        <p:spPr>
          <a:xfrm>
            <a:off x="8273011" y="2631440"/>
            <a:ext cx="2821709" cy="2611120"/>
          </a:xfrm>
          <a:prstGeom prst="wedgeRoundRectCallout">
            <a:avLst>
              <a:gd name="adj1" fmla="val 59608"/>
              <a:gd name="adj2" fmla="val -20186"/>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s-ES_tradnl" sz="2400">
                <a:solidFill>
                  <a:schemeClr val="tx1"/>
                </a:solidFill>
                <a:effectLst/>
                <a:latin typeface="Arial" panose="020B0604020202020204" pitchFamily="34" charset="0"/>
                <a:ea typeface="Calibri" panose="020F0502020204030204" pitchFamily="34" charset="0"/>
                <a:cs typeface="Arial" panose="020B0604020202020204" pitchFamily="34" charset="0"/>
              </a:rPr>
              <a:t>Cierre</a:t>
            </a:r>
          </a:p>
        </p:txBody>
      </p:sp>
      <p:grpSp>
        <p:nvGrpSpPr>
          <p:cNvPr id="16" name="Group 15">
            <a:extLst>
              <a:ext uri="{FF2B5EF4-FFF2-40B4-BE49-F238E27FC236}">
                <a16:creationId xmlns:a16="http://schemas.microsoft.com/office/drawing/2014/main" id="{69FE81EB-9708-8434-0B3F-21EB73E9C545}"/>
              </a:ext>
            </a:extLst>
          </p:cNvPr>
          <p:cNvGrpSpPr/>
          <p:nvPr/>
        </p:nvGrpSpPr>
        <p:grpSpPr>
          <a:xfrm>
            <a:off x="10228983" y="337468"/>
            <a:ext cx="1587872" cy="1368854"/>
            <a:chOff x="10228983" y="337468"/>
            <a:chExt cx="1587872" cy="1368854"/>
          </a:xfrm>
        </p:grpSpPr>
        <p:sp>
          <p:nvSpPr>
            <p:cNvPr id="17" name="Hexagon 16">
              <a:extLst>
                <a:ext uri="{FF2B5EF4-FFF2-40B4-BE49-F238E27FC236}">
                  <a16:creationId xmlns:a16="http://schemas.microsoft.com/office/drawing/2014/main" id="{0FFC78AC-E9AD-5DB6-7423-7A006DBEEFF1}"/>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8" name="Group 17">
              <a:extLst>
                <a:ext uri="{FF2B5EF4-FFF2-40B4-BE49-F238E27FC236}">
                  <a16:creationId xmlns:a16="http://schemas.microsoft.com/office/drawing/2014/main" id="{A20EEC04-EAF4-A0B5-98B3-36D925B9275F}"/>
                </a:ext>
              </a:extLst>
            </p:cNvPr>
            <p:cNvGrpSpPr/>
            <p:nvPr/>
          </p:nvGrpSpPr>
          <p:grpSpPr>
            <a:xfrm>
              <a:off x="10621771" y="762700"/>
              <a:ext cx="562136" cy="634675"/>
              <a:chOff x="760175" y="830142"/>
              <a:chExt cx="867619" cy="979579"/>
            </a:xfrm>
          </p:grpSpPr>
          <p:sp>
            <p:nvSpPr>
              <p:cNvPr id="22" name="Rectangle 21">
                <a:extLst>
                  <a:ext uri="{FF2B5EF4-FFF2-40B4-BE49-F238E27FC236}">
                    <a16:creationId xmlns:a16="http://schemas.microsoft.com/office/drawing/2014/main" id="{FD6324A0-35B8-EC93-2D5D-B54AA43AC87D}"/>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a:latin typeface="Arial" panose="020B0604020202020204" pitchFamily="34" charset="0"/>
                    <a:cs typeface="Arial" panose="020B0604020202020204" pitchFamily="34" charset="0"/>
                  </a:rPr>
                  <a:t>20</a:t>
                </a:r>
              </a:p>
            </p:txBody>
          </p:sp>
          <p:sp>
            <p:nvSpPr>
              <p:cNvPr id="23" name="Rectangle 22">
                <a:extLst>
                  <a:ext uri="{FF2B5EF4-FFF2-40B4-BE49-F238E27FC236}">
                    <a16:creationId xmlns:a16="http://schemas.microsoft.com/office/drawing/2014/main" id="{425C1500-7391-C85F-0B90-220DE9D51847}"/>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9" name="Group 18">
              <a:extLst>
                <a:ext uri="{FF2B5EF4-FFF2-40B4-BE49-F238E27FC236}">
                  <a16:creationId xmlns:a16="http://schemas.microsoft.com/office/drawing/2014/main" id="{E28CA5CF-FCCF-8E85-0BAD-D1927BEA3AD9}"/>
                </a:ext>
              </a:extLst>
            </p:cNvPr>
            <p:cNvGrpSpPr/>
            <p:nvPr/>
          </p:nvGrpSpPr>
          <p:grpSpPr>
            <a:xfrm>
              <a:off x="11325415" y="762701"/>
              <a:ext cx="182192" cy="634674"/>
              <a:chOff x="2121762" y="2323619"/>
              <a:chExt cx="200378" cy="825210"/>
            </a:xfrm>
          </p:grpSpPr>
          <p:sp>
            <p:nvSpPr>
              <p:cNvPr id="20" name="Isosceles Triangle 19">
                <a:extLst>
                  <a:ext uri="{FF2B5EF4-FFF2-40B4-BE49-F238E27FC236}">
                    <a16:creationId xmlns:a16="http://schemas.microsoft.com/office/drawing/2014/main" id="{32DDBA6A-DCDC-4190-20A5-1F7FD159CEC9}"/>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Rectangle 20">
                <a:extLst>
                  <a:ext uri="{FF2B5EF4-FFF2-40B4-BE49-F238E27FC236}">
                    <a16:creationId xmlns:a16="http://schemas.microsoft.com/office/drawing/2014/main" id="{08BD1CC3-5F7A-BEDD-BB58-C774C15A9DD1}"/>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Tree>
    <p:extLst>
      <p:ext uri="{BB962C8B-B14F-4D97-AF65-F5344CB8AC3E}">
        <p14:creationId xmlns:p14="http://schemas.microsoft.com/office/powerpoint/2010/main" val="12217360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7AB4D-03AE-F964-A555-9B05B625BE0B}"/>
              </a:ext>
            </a:extLst>
          </p:cNvPr>
          <p:cNvSpPr>
            <a:spLocks noGrp="1"/>
          </p:cNvSpPr>
          <p:nvPr>
            <p:ph type="title"/>
          </p:nvPr>
        </p:nvSpPr>
        <p:spPr/>
        <p:txBody>
          <a:bodyPr/>
          <a:lstStyle/>
          <a:p>
            <a:r>
              <a:rPr lang="en-GB" dirty="0"/>
              <a:t>Autocuidado</a:t>
            </a:r>
            <a:endParaRPr lang="en-BE" dirty="0"/>
          </a:p>
        </p:txBody>
      </p:sp>
      <p:grpSp>
        <p:nvGrpSpPr>
          <p:cNvPr id="7" name="Group 6">
            <a:extLst>
              <a:ext uri="{FF2B5EF4-FFF2-40B4-BE49-F238E27FC236}">
                <a16:creationId xmlns:a16="http://schemas.microsoft.com/office/drawing/2014/main" id="{89C382EB-0FF7-D0FB-8B9D-0AB268DE967A}"/>
              </a:ext>
            </a:extLst>
          </p:cNvPr>
          <p:cNvGrpSpPr/>
          <p:nvPr/>
        </p:nvGrpSpPr>
        <p:grpSpPr>
          <a:xfrm>
            <a:off x="4674820" y="2453495"/>
            <a:ext cx="2842360" cy="2539419"/>
            <a:chOff x="7466209" y="3816827"/>
            <a:chExt cx="933443" cy="833956"/>
          </a:xfrm>
        </p:grpSpPr>
        <p:sp>
          <p:nvSpPr>
            <p:cNvPr id="8" name="Heart 7">
              <a:extLst>
                <a:ext uri="{FF2B5EF4-FFF2-40B4-BE49-F238E27FC236}">
                  <a16:creationId xmlns:a16="http://schemas.microsoft.com/office/drawing/2014/main" id="{50D05E27-3166-A1C3-9B80-5CFC4F0625E4}"/>
                </a:ext>
              </a:extLst>
            </p:cNvPr>
            <p:cNvSpPr/>
            <p:nvPr/>
          </p:nvSpPr>
          <p:spPr>
            <a:xfrm>
              <a:off x="7466209" y="3816827"/>
              <a:ext cx="933443" cy="833956"/>
            </a:xfrm>
            <a:prstGeom prst="hear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Block Arc 8">
              <a:extLst>
                <a:ext uri="{FF2B5EF4-FFF2-40B4-BE49-F238E27FC236}">
                  <a16:creationId xmlns:a16="http://schemas.microsoft.com/office/drawing/2014/main" id="{9937ADCA-1822-AB22-E5B1-A2438C6BA7C3}"/>
                </a:ext>
              </a:extLst>
            </p:cNvPr>
            <p:cNvSpPr/>
            <p:nvPr/>
          </p:nvSpPr>
          <p:spPr>
            <a:xfrm rot="10800000">
              <a:off x="7779494" y="4160180"/>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spTree>
    <p:extLst>
      <p:ext uri="{BB962C8B-B14F-4D97-AF65-F5344CB8AC3E}">
        <p14:creationId xmlns:p14="http://schemas.microsoft.com/office/powerpoint/2010/main" val="1447942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F5A7A33-2FD4-47B8-9BFB-7E6E4EA30D87}"/>
              </a:ext>
            </a:extLst>
          </p:cNvPr>
          <p:cNvCxnSpPr>
            <a:cxnSpLocks/>
          </p:cNvCxnSpPr>
          <p:nvPr/>
        </p:nvCxnSpPr>
        <p:spPr>
          <a:xfrm>
            <a:off x="7238799" y="570272"/>
            <a:ext cx="0" cy="568524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4EEE1C-BE7F-4B6C-BA92-E8B3F36132B2}"/>
              </a:ext>
            </a:extLst>
          </p:cNvPr>
          <p:cNvSpPr txBox="1"/>
          <p:nvPr/>
        </p:nvSpPr>
        <p:spPr>
          <a:xfrm>
            <a:off x="7521124" y="409818"/>
            <a:ext cx="3529822" cy="646331"/>
          </a:xfrm>
          <a:prstGeom prst="rect">
            <a:avLst/>
          </a:prstGeom>
          <a:noFill/>
        </p:spPr>
        <p:txBody>
          <a:bodyPr wrap="square">
            <a:spAutoFit/>
          </a:bodyPr>
          <a:lstStyle/>
          <a:p>
            <a:pPr marL="0" indent="0">
              <a:buNone/>
            </a:pPr>
            <a:r>
              <a:rPr lang="es-ES_tradnl" b="1" dirty="0">
                <a:solidFill>
                  <a:schemeClr val="bg1"/>
                </a:solidFill>
                <a:latin typeface="Arial" panose="020B0604020202020204" pitchFamily="34" charset="0"/>
                <a:ea typeface="Calibri" panose="020F0502020204030204" pitchFamily="34" charset="0"/>
                <a:cs typeface="Arial" panose="020B0604020202020204" pitchFamily="34" charset="0"/>
              </a:rPr>
              <a:t>Inicio del curso y módulo</a:t>
            </a:r>
          </a:p>
          <a:p>
            <a:pPr marL="0" indent="0">
              <a:buNone/>
            </a:pPr>
            <a:r>
              <a:rPr lang="es-ES_tradnl" i="1" dirty="0">
                <a:solidFill>
                  <a:schemeClr val="bg1"/>
                </a:solidFill>
                <a:latin typeface="Arial" panose="020B0604020202020204" pitchFamily="34" charset="0"/>
                <a:ea typeface="Calibri" panose="020F0502020204030204" pitchFamily="34" charset="0"/>
                <a:cs typeface="Arial" panose="020B0604020202020204" pitchFamily="34" charset="0"/>
              </a:rPr>
              <a:t>45 minutos</a:t>
            </a:r>
            <a:endParaRPr lang="es-ES_tradnl"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BFB386E-6551-4A1A-A6BB-9382E7E7FF5C}"/>
              </a:ext>
            </a:extLst>
          </p:cNvPr>
          <p:cNvSpPr txBox="1"/>
          <p:nvPr/>
        </p:nvSpPr>
        <p:spPr>
          <a:xfrm>
            <a:off x="7516964" y="1220496"/>
            <a:ext cx="4323337" cy="646331"/>
          </a:xfrm>
          <a:prstGeom prst="rect">
            <a:avLst/>
          </a:prstGeom>
          <a:noFill/>
        </p:spPr>
        <p:txBody>
          <a:bodyPr wrap="square">
            <a:spAutoFit/>
          </a:bodyPr>
          <a:lstStyle/>
          <a:p>
            <a:pPr marL="0" indent="0">
              <a:buNone/>
            </a:pPr>
            <a:r>
              <a:rPr lang="es-ES_tradnl" b="1">
                <a:solidFill>
                  <a:schemeClr val="bg1"/>
                </a:solidFill>
                <a:latin typeface="Arial" panose="020B0604020202020204" pitchFamily="34" charset="0"/>
                <a:ea typeface="Calibri" panose="020F0502020204030204" pitchFamily="34" charset="0"/>
                <a:cs typeface="Arial" panose="020B0604020202020204" pitchFamily="34" charset="0"/>
              </a:rPr>
              <a:t>¿Qué es la protección de la infancia?</a:t>
            </a:r>
          </a:p>
          <a:p>
            <a:pPr marL="0" indent="0">
              <a:buNone/>
            </a:pPr>
            <a:r>
              <a:rPr lang="es-ES_tradnl" i="1">
                <a:solidFill>
                  <a:schemeClr val="bg1"/>
                </a:solidFill>
                <a:latin typeface="Arial" panose="020B0604020202020204" pitchFamily="34" charset="0"/>
                <a:ea typeface="Calibri" panose="020F0502020204030204" pitchFamily="34" charset="0"/>
                <a:cs typeface="Arial" panose="020B0604020202020204" pitchFamily="34" charset="0"/>
              </a:rPr>
              <a:t>1 </a:t>
            </a:r>
            <a:r>
              <a:rPr lang="es-ES_tradnl" i="1">
                <a:solidFill>
                  <a:schemeClr val="bg1"/>
                </a:solidFill>
                <a:effectLst/>
                <a:latin typeface="Arial" panose="020B0604020202020204" pitchFamily="34" charset="0"/>
                <a:ea typeface="Calibri" panose="020F0502020204030204" pitchFamily="34" charset="0"/>
                <a:cs typeface="Arial" panose="020B0604020202020204" pitchFamily="34" charset="0"/>
              </a:rPr>
              <a:t>hora </a:t>
            </a:r>
            <a:r>
              <a:rPr lang="es-ES_tradnl" i="1">
                <a:solidFill>
                  <a:schemeClr val="bg1"/>
                </a:solidFill>
                <a:latin typeface="Arial" panose="020B0604020202020204" pitchFamily="34" charset="0"/>
                <a:ea typeface="Calibri" panose="020F0502020204030204" pitchFamily="34" charset="0"/>
                <a:cs typeface="Arial" panose="020B0604020202020204" pitchFamily="34" charset="0"/>
              </a:rPr>
              <a:t>10 </a:t>
            </a:r>
            <a:r>
              <a:rPr lang="es-ES_tradnl" i="1">
                <a:solidFill>
                  <a:schemeClr val="bg1"/>
                </a:solidFill>
                <a:effectLst/>
                <a:latin typeface="Arial" panose="020B0604020202020204" pitchFamily="34" charset="0"/>
                <a:ea typeface="Calibri" panose="020F0502020204030204" pitchFamily="34" charset="0"/>
                <a:cs typeface="Arial" panose="020B0604020202020204" pitchFamily="34" charset="0"/>
              </a:rPr>
              <a:t>minutos</a:t>
            </a:r>
          </a:p>
        </p:txBody>
      </p:sp>
      <p:sp>
        <p:nvSpPr>
          <p:cNvPr id="17" name="TextBox 16">
            <a:extLst>
              <a:ext uri="{FF2B5EF4-FFF2-40B4-BE49-F238E27FC236}">
                <a16:creationId xmlns:a16="http://schemas.microsoft.com/office/drawing/2014/main" id="{733F3946-B216-415C-9730-A510A95A13CA}"/>
              </a:ext>
            </a:extLst>
          </p:cNvPr>
          <p:cNvSpPr txBox="1"/>
          <p:nvPr/>
        </p:nvSpPr>
        <p:spPr>
          <a:xfrm>
            <a:off x="5603160" y="1823074"/>
            <a:ext cx="1349407" cy="369332"/>
          </a:xfrm>
          <a:prstGeom prst="rect">
            <a:avLst/>
          </a:prstGeom>
          <a:noFill/>
        </p:spPr>
        <p:txBody>
          <a:bodyPr wrap="square">
            <a:spAutoFit/>
          </a:bodyPr>
          <a:lstStyle/>
          <a:p>
            <a:pPr marL="0" indent="0" algn="r">
              <a:buNone/>
            </a:pPr>
            <a:r>
              <a:rPr lang="es-ES_tradnl" b="1">
                <a:solidFill>
                  <a:schemeClr val="bg1"/>
                </a:solidFill>
                <a:latin typeface="Arial" panose="020B0604020202020204" pitchFamily="34" charset="0"/>
                <a:ea typeface="Calibri" panose="020F0502020204030204" pitchFamily="34" charset="0"/>
                <a:cs typeface="Arial" panose="020B0604020202020204" pitchFamily="34" charset="0"/>
              </a:rPr>
              <a:t>Pausa</a:t>
            </a:r>
            <a:endParaRPr lang="es-ES_tradnl" b="1" i="1">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76BB8F9-C123-4183-92A9-C60157A708DC}"/>
              </a:ext>
            </a:extLst>
          </p:cNvPr>
          <p:cNvSpPr txBox="1"/>
          <p:nvPr/>
        </p:nvSpPr>
        <p:spPr>
          <a:xfrm>
            <a:off x="7521122" y="2254661"/>
            <a:ext cx="4319173" cy="923330"/>
          </a:xfrm>
          <a:prstGeom prst="rect">
            <a:avLst/>
          </a:prstGeom>
          <a:noFill/>
        </p:spPr>
        <p:txBody>
          <a:bodyPr wrap="square">
            <a:spAutoFit/>
          </a:bodyPr>
          <a:lstStyle/>
          <a:p>
            <a:pPr marL="0" indent="0">
              <a:buNone/>
            </a:pPr>
            <a:r>
              <a:rPr lang="es-ES_tradnl" b="1" dirty="0">
                <a:solidFill>
                  <a:schemeClr val="bg1"/>
                </a:solidFill>
                <a:latin typeface="Arial" panose="020B0604020202020204" pitchFamily="34" charset="0"/>
                <a:ea typeface="Calibri" panose="020F0502020204030204" pitchFamily="34" charset="0"/>
                <a:cs typeface="Arial" panose="020B0604020202020204" pitchFamily="34" charset="0"/>
              </a:rPr>
              <a:t>¿Cómo influye el entorno del menor en su seguridad y bienestar?</a:t>
            </a:r>
          </a:p>
          <a:p>
            <a:pPr marL="0" indent="0">
              <a:buNone/>
            </a:pPr>
            <a:r>
              <a:rPr lang="es-ES_tradnl" i="1" dirty="0">
                <a:solidFill>
                  <a:schemeClr val="bg1"/>
                </a:solidFill>
                <a:effectLst/>
                <a:latin typeface="Arial" panose="020B0604020202020204" pitchFamily="34" charset="0"/>
                <a:ea typeface="Calibri" panose="020F0502020204030204" pitchFamily="34" charset="0"/>
                <a:cs typeface="Arial" panose="020B0604020202020204" pitchFamily="34" charset="0"/>
              </a:rPr>
              <a:t>1 hora 45 minutos</a:t>
            </a:r>
          </a:p>
        </p:txBody>
      </p:sp>
      <p:sp>
        <p:nvSpPr>
          <p:cNvPr id="19" name="TextBox 18">
            <a:extLst>
              <a:ext uri="{FF2B5EF4-FFF2-40B4-BE49-F238E27FC236}">
                <a16:creationId xmlns:a16="http://schemas.microsoft.com/office/drawing/2014/main" id="{E1ED7D59-DD7D-4D01-8768-ED10E5D40571}"/>
              </a:ext>
            </a:extLst>
          </p:cNvPr>
          <p:cNvSpPr txBox="1"/>
          <p:nvPr/>
        </p:nvSpPr>
        <p:spPr>
          <a:xfrm>
            <a:off x="5581380" y="3273135"/>
            <a:ext cx="1349407" cy="369332"/>
          </a:xfrm>
          <a:prstGeom prst="rect">
            <a:avLst/>
          </a:prstGeom>
          <a:noFill/>
        </p:spPr>
        <p:txBody>
          <a:bodyPr wrap="square">
            <a:spAutoFit/>
          </a:bodyPr>
          <a:lstStyle/>
          <a:p>
            <a:pPr marL="0" indent="0" algn="r">
              <a:buNone/>
            </a:pPr>
            <a:r>
              <a:rPr lang="es-ES_tradnl" b="1">
                <a:solidFill>
                  <a:schemeClr val="bg1"/>
                </a:solidFill>
                <a:latin typeface="Arial" panose="020B0604020202020204" pitchFamily="34" charset="0"/>
                <a:ea typeface="Calibri" panose="020F0502020204030204" pitchFamily="34" charset="0"/>
                <a:cs typeface="Arial" panose="020B0604020202020204" pitchFamily="34" charset="0"/>
              </a:rPr>
              <a:t>Almuerzo</a:t>
            </a:r>
            <a:endParaRPr lang="es-ES_tradnl" b="1" i="1">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9638F6D1-0A37-4F47-96E4-AEF2CAFF1F80}"/>
              </a:ext>
            </a:extLst>
          </p:cNvPr>
          <p:cNvSpPr txBox="1"/>
          <p:nvPr/>
        </p:nvSpPr>
        <p:spPr>
          <a:xfrm>
            <a:off x="5611227" y="4663203"/>
            <a:ext cx="1349407" cy="369332"/>
          </a:xfrm>
          <a:prstGeom prst="rect">
            <a:avLst/>
          </a:prstGeom>
          <a:noFill/>
        </p:spPr>
        <p:txBody>
          <a:bodyPr wrap="square">
            <a:spAutoFit/>
          </a:bodyPr>
          <a:lstStyle/>
          <a:p>
            <a:pPr marL="0" indent="0" algn="r">
              <a:buNone/>
            </a:pPr>
            <a:r>
              <a:rPr lang="es-ES_tradnl" b="1">
                <a:solidFill>
                  <a:schemeClr val="bg1"/>
                </a:solidFill>
                <a:latin typeface="Arial" panose="020B0604020202020204" pitchFamily="34" charset="0"/>
                <a:ea typeface="Calibri" panose="020F0502020204030204" pitchFamily="34" charset="0"/>
                <a:cs typeface="Arial" panose="020B0604020202020204" pitchFamily="34" charset="0"/>
              </a:rPr>
              <a:t>Pausa</a:t>
            </a:r>
            <a:endParaRPr lang="es-ES_tradnl" b="1" i="1">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E311838-E39D-459A-A218-83E02F1EE356}"/>
              </a:ext>
            </a:extLst>
          </p:cNvPr>
          <p:cNvSpPr txBox="1"/>
          <p:nvPr/>
        </p:nvSpPr>
        <p:spPr>
          <a:xfrm>
            <a:off x="7553225" y="6026017"/>
            <a:ext cx="3161667" cy="646331"/>
          </a:xfrm>
          <a:prstGeom prst="rect">
            <a:avLst/>
          </a:prstGeom>
          <a:noFill/>
        </p:spPr>
        <p:txBody>
          <a:bodyPr wrap="square">
            <a:spAutoFit/>
          </a:bodyPr>
          <a:lstStyle/>
          <a:p>
            <a:pPr marL="0" indent="0">
              <a:buNone/>
            </a:pPr>
            <a:r>
              <a:rPr lang="es-ES_tradnl" b="1">
                <a:solidFill>
                  <a:schemeClr val="bg1"/>
                </a:solidFill>
                <a:latin typeface="Arial" panose="020B0604020202020204" pitchFamily="34" charset="0"/>
                <a:ea typeface="Calibri" panose="020F0502020204030204" pitchFamily="34" charset="0"/>
                <a:cs typeface="Arial" panose="020B0604020202020204" pitchFamily="34" charset="0"/>
              </a:rPr>
              <a:t>Cierre del módulo</a:t>
            </a:r>
          </a:p>
          <a:p>
            <a:pPr marL="0" indent="0">
              <a:buNone/>
            </a:pPr>
            <a:r>
              <a:rPr lang="es-ES_tradnl" i="1">
                <a:solidFill>
                  <a:schemeClr val="bg1"/>
                </a:solidFill>
                <a:latin typeface="Arial" panose="020B0604020202020204" pitchFamily="34" charset="0"/>
                <a:ea typeface="Calibri" panose="020F0502020204030204" pitchFamily="34" charset="0"/>
                <a:cs typeface="Arial" panose="020B0604020202020204" pitchFamily="34" charset="0"/>
              </a:rPr>
              <a:t>30 minutos</a:t>
            </a:r>
          </a:p>
        </p:txBody>
      </p:sp>
      <p:sp>
        <p:nvSpPr>
          <p:cNvPr id="25" name="Hexagon 24">
            <a:extLst>
              <a:ext uri="{FF2B5EF4-FFF2-40B4-BE49-F238E27FC236}">
                <a16:creationId xmlns:a16="http://schemas.microsoft.com/office/drawing/2014/main" id="{37D81114-568C-4AAA-9976-2EB696817307}"/>
              </a:ext>
            </a:extLst>
          </p:cNvPr>
          <p:cNvSpPr/>
          <p:nvPr/>
        </p:nvSpPr>
        <p:spPr>
          <a:xfrm rot="1782986">
            <a:off x="7071002" y="480284"/>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Hexagon 25">
            <a:extLst>
              <a:ext uri="{FF2B5EF4-FFF2-40B4-BE49-F238E27FC236}">
                <a16:creationId xmlns:a16="http://schemas.microsoft.com/office/drawing/2014/main" id="{F0ED0933-38E5-4291-92C0-36AAF9EA44E0}"/>
              </a:ext>
            </a:extLst>
          </p:cNvPr>
          <p:cNvSpPr/>
          <p:nvPr/>
        </p:nvSpPr>
        <p:spPr>
          <a:xfrm rot="1782986">
            <a:off x="7083096" y="1184106"/>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Hexagon 26">
            <a:extLst>
              <a:ext uri="{FF2B5EF4-FFF2-40B4-BE49-F238E27FC236}">
                <a16:creationId xmlns:a16="http://schemas.microsoft.com/office/drawing/2014/main" id="{5CC97698-DC01-431C-AEDD-1668768F0EEE}"/>
              </a:ext>
            </a:extLst>
          </p:cNvPr>
          <p:cNvSpPr/>
          <p:nvPr/>
        </p:nvSpPr>
        <p:spPr>
          <a:xfrm rot="1782986">
            <a:off x="7071001" y="1887928"/>
            <a:ext cx="335595" cy="289306"/>
          </a:xfrm>
          <a:prstGeom prst="hexagon">
            <a:avLst>
              <a:gd name="adj" fmla="val 28965"/>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Hexagon 27">
            <a:extLst>
              <a:ext uri="{FF2B5EF4-FFF2-40B4-BE49-F238E27FC236}">
                <a16:creationId xmlns:a16="http://schemas.microsoft.com/office/drawing/2014/main" id="{BA5B85DC-E1FF-4A6D-8A92-F746BD9463B7}"/>
              </a:ext>
            </a:extLst>
          </p:cNvPr>
          <p:cNvSpPr/>
          <p:nvPr/>
        </p:nvSpPr>
        <p:spPr>
          <a:xfrm rot="1782986">
            <a:off x="7066880" y="2591750"/>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Hexagon 28">
            <a:extLst>
              <a:ext uri="{FF2B5EF4-FFF2-40B4-BE49-F238E27FC236}">
                <a16:creationId xmlns:a16="http://schemas.microsoft.com/office/drawing/2014/main" id="{6E790813-CBBC-4F6E-8474-FED90FEA223A}"/>
              </a:ext>
            </a:extLst>
          </p:cNvPr>
          <p:cNvSpPr/>
          <p:nvPr/>
        </p:nvSpPr>
        <p:spPr>
          <a:xfrm rot="1782986">
            <a:off x="7083097" y="3295572"/>
            <a:ext cx="335595" cy="289306"/>
          </a:xfrm>
          <a:prstGeom prst="hexagon">
            <a:avLst>
              <a:gd name="adj" fmla="val 28965"/>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Hexagon 29">
            <a:extLst>
              <a:ext uri="{FF2B5EF4-FFF2-40B4-BE49-F238E27FC236}">
                <a16:creationId xmlns:a16="http://schemas.microsoft.com/office/drawing/2014/main" id="{23D8AA94-FFBD-4F15-A021-C7F67B4A9317}"/>
              </a:ext>
            </a:extLst>
          </p:cNvPr>
          <p:cNvSpPr/>
          <p:nvPr/>
        </p:nvSpPr>
        <p:spPr>
          <a:xfrm rot="1782986">
            <a:off x="7083097" y="3999394"/>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Hexagon 30">
            <a:extLst>
              <a:ext uri="{FF2B5EF4-FFF2-40B4-BE49-F238E27FC236}">
                <a16:creationId xmlns:a16="http://schemas.microsoft.com/office/drawing/2014/main" id="{1A21B561-6CC5-4F29-9E34-644CC16CF189}"/>
              </a:ext>
            </a:extLst>
          </p:cNvPr>
          <p:cNvSpPr/>
          <p:nvPr/>
        </p:nvSpPr>
        <p:spPr>
          <a:xfrm rot="1782986">
            <a:off x="7071003" y="4703216"/>
            <a:ext cx="335595" cy="289306"/>
          </a:xfrm>
          <a:prstGeom prst="hexagon">
            <a:avLst>
              <a:gd name="adj" fmla="val 28965"/>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Hexagon 32">
            <a:extLst>
              <a:ext uri="{FF2B5EF4-FFF2-40B4-BE49-F238E27FC236}">
                <a16:creationId xmlns:a16="http://schemas.microsoft.com/office/drawing/2014/main" id="{7FB9D514-CF6E-41F3-A7D1-DE079B808ACA}"/>
              </a:ext>
            </a:extLst>
          </p:cNvPr>
          <p:cNvSpPr/>
          <p:nvPr/>
        </p:nvSpPr>
        <p:spPr>
          <a:xfrm rot="1782986">
            <a:off x="7071002" y="6110860"/>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Title 9">
            <a:extLst>
              <a:ext uri="{FF2B5EF4-FFF2-40B4-BE49-F238E27FC236}">
                <a16:creationId xmlns:a16="http://schemas.microsoft.com/office/drawing/2014/main" id="{C9F12A12-33F9-440D-9B94-7A07623AD3C3}"/>
              </a:ext>
            </a:extLst>
          </p:cNvPr>
          <p:cNvSpPr>
            <a:spLocks noGrp="1"/>
          </p:cNvSpPr>
          <p:nvPr>
            <p:ph type="title"/>
          </p:nvPr>
        </p:nvSpPr>
        <p:spPr>
          <a:xfrm>
            <a:off x="1028453" y="3198461"/>
            <a:ext cx="4015311" cy="562168"/>
          </a:xfrm>
        </p:spPr>
        <p:txBody>
          <a:bodyPr/>
          <a:lstStyle/>
          <a:p>
            <a:r>
              <a:rPr lang="es-ES_tradnl"/>
              <a:t>Agenda</a:t>
            </a:r>
          </a:p>
        </p:txBody>
      </p:sp>
      <p:sp>
        <p:nvSpPr>
          <p:cNvPr id="23" name="TextBox 22">
            <a:extLst>
              <a:ext uri="{FF2B5EF4-FFF2-40B4-BE49-F238E27FC236}">
                <a16:creationId xmlns:a16="http://schemas.microsoft.com/office/drawing/2014/main" id="{26DE32F5-3916-4B45-B24B-22D90E39110D}"/>
              </a:ext>
            </a:extLst>
          </p:cNvPr>
          <p:cNvSpPr txBox="1"/>
          <p:nvPr/>
        </p:nvSpPr>
        <p:spPr>
          <a:xfrm>
            <a:off x="7508243" y="3655257"/>
            <a:ext cx="4332049" cy="1200329"/>
          </a:xfrm>
          <a:prstGeom prst="rect">
            <a:avLst/>
          </a:prstGeom>
          <a:noFill/>
        </p:spPr>
        <p:txBody>
          <a:bodyPr wrap="square">
            <a:spAutoFit/>
          </a:bodyPr>
          <a:lstStyle/>
          <a:p>
            <a:pPr marL="0" indent="0">
              <a:buNone/>
            </a:pPr>
            <a:r>
              <a:rPr lang="es-ES_tradnl" b="1" dirty="0">
                <a:solidFill>
                  <a:schemeClr val="bg1"/>
                </a:solidFill>
                <a:latin typeface="Arial" panose="020B0604020202020204" pitchFamily="34" charset="0"/>
                <a:ea typeface="Calibri" panose="020F0502020204030204" pitchFamily="34" charset="0"/>
                <a:cs typeface="Arial" panose="020B0604020202020204" pitchFamily="34" charset="0"/>
              </a:rPr>
              <a:t>¿Cómo adaptarnos a la edad, la etapa de desarrollo y las capacidades del menor?</a:t>
            </a:r>
          </a:p>
          <a:p>
            <a:pPr marL="0" indent="0">
              <a:buNone/>
            </a:pPr>
            <a:r>
              <a:rPr lang="es-ES_tradnl" i="1" dirty="0">
                <a:solidFill>
                  <a:schemeClr val="bg1"/>
                </a:solidFill>
                <a:latin typeface="Arial" panose="020B0604020202020204" pitchFamily="34" charset="0"/>
                <a:ea typeface="Calibri" panose="020F0502020204030204" pitchFamily="34" charset="0"/>
                <a:cs typeface="Arial" panose="020B0604020202020204" pitchFamily="34" charset="0"/>
              </a:rPr>
              <a:t>1 hora 20 minutos</a:t>
            </a:r>
            <a:endParaRPr lang="es-ES_tradnl"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EF7DF174-DD64-C24D-8499-412E52E86536}"/>
              </a:ext>
            </a:extLst>
          </p:cNvPr>
          <p:cNvSpPr txBox="1"/>
          <p:nvPr/>
        </p:nvSpPr>
        <p:spPr>
          <a:xfrm>
            <a:off x="7444141" y="5207839"/>
            <a:ext cx="4332031" cy="646331"/>
          </a:xfrm>
          <a:prstGeom prst="rect">
            <a:avLst/>
          </a:prstGeom>
          <a:noFill/>
        </p:spPr>
        <p:txBody>
          <a:bodyPr wrap="square">
            <a:spAutoFit/>
          </a:bodyPr>
          <a:lstStyle/>
          <a:p>
            <a:pPr marL="0" indent="0">
              <a:buNone/>
            </a:pPr>
            <a:r>
              <a:rPr lang="es-ES_tradnl" b="1" dirty="0">
                <a:solidFill>
                  <a:schemeClr val="bg1"/>
                </a:solidFill>
                <a:latin typeface="Arial" panose="020B0604020202020204" pitchFamily="34" charset="0"/>
                <a:ea typeface="Calibri" panose="020F0502020204030204" pitchFamily="34" charset="0"/>
                <a:cs typeface="Arial" panose="020B0604020202020204" pitchFamily="34" charset="0"/>
              </a:rPr>
              <a:t>¿Qué es un riesgo en el ámbito de la protección de la infancia? </a:t>
            </a:r>
            <a:r>
              <a:rPr lang="es-ES_tradnl" i="1" dirty="0">
                <a:solidFill>
                  <a:schemeClr val="bg1"/>
                </a:solidFill>
                <a:latin typeface="Arial" panose="020B0604020202020204" pitchFamily="34" charset="0"/>
                <a:ea typeface="Calibri" panose="020F0502020204030204" pitchFamily="34" charset="0"/>
                <a:cs typeface="Arial" panose="020B0604020202020204" pitchFamily="34" charset="0"/>
              </a:rPr>
              <a:t>1h y 15 </a:t>
            </a:r>
            <a:r>
              <a:rPr lang="es-ES_tradnl" i="1" dirty="0">
                <a:solidFill>
                  <a:schemeClr val="bg1"/>
                </a:solidFill>
                <a:effectLst/>
                <a:latin typeface="Arial" panose="020B0604020202020204" pitchFamily="34" charset="0"/>
                <a:ea typeface="Calibri" panose="020F0502020204030204" pitchFamily="34" charset="0"/>
                <a:cs typeface="Arial" panose="020B0604020202020204" pitchFamily="34" charset="0"/>
              </a:rPr>
              <a:t>min</a:t>
            </a:r>
          </a:p>
        </p:txBody>
      </p:sp>
      <p:sp>
        <p:nvSpPr>
          <p:cNvPr id="3" name="Hexagon 2">
            <a:extLst>
              <a:ext uri="{FF2B5EF4-FFF2-40B4-BE49-F238E27FC236}">
                <a16:creationId xmlns:a16="http://schemas.microsoft.com/office/drawing/2014/main" id="{D11B2987-4AA6-E43E-F470-28BB9E6EF615}"/>
              </a:ext>
            </a:extLst>
          </p:cNvPr>
          <p:cNvSpPr/>
          <p:nvPr/>
        </p:nvSpPr>
        <p:spPr>
          <a:xfrm rot="1782986">
            <a:off x="7083097" y="5407038"/>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090556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76150A-156B-428E-B871-27A66313D97F}"/>
              </a:ext>
            </a:extLst>
          </p:cNvPr>
          <p:cNvSpPr/>
          <p:nvPr/>
        </p:nvSpPr>
        <p:spPr>
          <a:xfrm>
            <a:off x="0" y="-1"/>
            <a:ext cx="12192000" cy="9855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30" name="Group 29">
            <a:extLst>
              <a:ext uri="{FF2B5EF4-FFF2-40B4-BE49-F238E27FC236}">
                <a16:creationId xmlns:a16="http://schemas.microsoft.com/office/drawing/2014/main" id="{2FA87734-F33C-42F9-AFC4-E386A99BDE55}"/>
              </a:ext>
            </a:extLst>
          </p:cNvPr>
          <p:cNvGrpSpPr/>
          <p:nvPr/>
        </p:nvGrpSpPr>
        <p:grpSpPr>
          <a:xfrm>
            <a:off x="3476678" y="1979002"/>
            <a:ext cx="5318750" cy="3224369"/>
            <a:chOff x="3400707" y="1772174"/>
            <a:chExt cx="5758105" cy="3737192"/>
          </a:xfrm>
        </p:grpSpPr>
        <p:sp>
          <p:nvSpPr>
            <p:cNvPr id="8" name="Oval 7">
              <a:extLst>
                <a:ext uri="{FF2B5EF4-FFF2-40B4-BE49-F238E27FC236}">
                  <a16:creationId xmlns:a16="http://schemas.microsoft.com/office/drawing/2014/main" id="{AFE8AC81-C1AC-42DE-ADFC-FE58C197735E}"/>
                </a:ext>
              </a:extLst>
            </p:cNvPr>
            <p:cNvSpPr/>
            <p:nvPr/>
          </p:nvSpPr>
          <p:spPr>
            <a:xfrm>
              <a:off x="3400707" y="2359766"/>
              <a:ext cx="1412240" cy="14122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Oval 8">
              <a:extLst>
                <a:ext uri="{FF2B5EF4-FFF2-40B4-BE49-F238E27FC236}">
                  <a16:creationId xmlns:a16="http://schemas.microsoft.com/office/drawing/2014/main" id="{0F0F2A43-C47C-4425-9E5E-7519AB73A156}"/>
                </a:ext>
              </a:extLst>
            </p:cNvPr>
            <p:cNvSpPr/>
            <p:nvPr/>
          </p:nvSpPr>
          <p:spPr>
            <a:xfrm>
              <a:off x="7746572" y="2359766"/>
              <a:ext cx="1412240" cy="14122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Round Same Side Corner Rectangle 21">
              <a:extLst>
                <a:ext uri="{FF2B5EF4-FFF2-40B4-BE49-F238E27FC236}">
                  <a16:creationId xmlns:a16="http://schemas.microsoft.com/office/drawing/2014/main" id="{6AA472BC-C06C-493A-8A84-41D8862ACCC8}"/>
                </a:ext>
              </a:extLst>
            </p:cNvPr>
            <p:cNvSpPr/>
            <p:nvPr/>
          </p:nvSpPr>
          <p:spPr>
            <a:xfrm>
              <a:off x="3400707" y="4048152"/>
              <a:ext cx="1335891" cy="1461214"/>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Round Same Side Corner Rectangle 21">
              <a:extLst>
                <a:ext uri="{FF2B5EF4-FFF2-40B4-BE49-F238E27FC236}">
                  <a16:creationId xmlns:a16="http://schemas.microsoft.com/office/drawing/2014/main" id="{91945751-27E4-4D59-A13F-0CE948ED4B76}"/>
                </a:ext>
              </a:extLst>
            </p:cNvPr>
            <p:cNvSpPr/>
            <p:nvPr/>
          </p:nvSpPr>
          <p:spPr>
            <a:xfrm>
              <a:off x="7822921" y="4048152"/>
              <a:ext cx="1335891" cy="1461214"/>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Chord 25">
              <a:extLst>
                <a:ext uri="{FF2B5EF4-FFF2-40B4-BE49-F238E27FC236}">
                  <a16:creationId xmlns:a16="http://schemas.microsoft.com/office/drawing/2014/main" id="{4A889F80-E282-430A-B501-80A83D11C2AB}"/>
                </a:ext>
              </a:extLst>
            </p:cNvPr>
            <p:cNvSpPr/>
            <p:nvPr/>
          </p:nvSpPr>
          <p:spPr>
            <a:xfrm>
              <a:off x="4351095" y="2702772"/>
              <a:ext cx="771005" cy="771005"/>
            </a:xfrm>
            <a:prstGeom prst="chord">
              <a:avLst>
                <a:gd name="adj1" fmla="val 2700000"/>
                <a:gd name="adj2" fmla="val 97343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Chord 26">
              <a:extLst>
                <a:ext uri="{FF2B5EF4-FFF2-40B4-BE49-F238E27FC236}">
                  <a16:creationId xmlns:a16="http://schemas.microsoft.com/office/drawing/2014/main" id="{65847D0E-7BFC-4B43-BE28-7E2D2E6BE73A}"/>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Speech Bubble: Rectangle with Corners Rounded 27">
              <a:extLst>
                <a:ext uri="{FF2B5EF4-FFF2-40B4-BE49-F238E27FC236}">
                  <a16:creationId xmlns:a16="http://schemas.microsoft.com/office/drawing/2014/main" id="{7CF1E65C-4648-447F-8A63-F552CF06E25A}"/>
                </a:ext>
              </a:extLst>
            </p:cNvPr>
            <p:cNvSpPr/>
            <p:nvPr/>
          </p:nvSpPr>
          <p:spPr>
            <a:xfrm>
              <a:off x="5001335" y="1772174"/>
              <a:ext cx="1524000" cy="1175183"/>
            </a:xfrm>
            <a:prstGeom prst="wedgeRoundRect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Speech Bubble: Rectangle with Corners Rounded 28">
              <a:extLst>
                <a:ext uri="{FF2B5EF4-FFF2-40B4-BE49-F238E27FC236}">
                  <a16:creationId xmlns:a16="http://schemas.microsoft.com/office/drawing/2014/main" id="{38C7CD10-77E2-44A3-963A-966FC2718101}"/>
                </a:ext>
              </a:extLst>
            </p:cNvPr>
            <p:cNvSpPr/>
            <p:nvPr/>
          </p:nvSpPr>
          <p:spPr>
            <a:xfrm>
              <a:off x="6034184" y="2500682"/>
              <a:ext cx="1524000" cy="1175183"/>
            </a:xfrm>
            <a:prstGeom prst="wedgeRoundRectCallout">
              <a:avLst>
                <a:gd name="adj1" fmla="val 59833"/>
                <a:gd name="adj2" fmla="val 21866"/>
                <a:gd name="adj3" fmla="val 16667"/>
              </a:avLst>
            </a:prstGeom>
            <a:solidFill>
              <a:schemeClr val="accent2">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s-ES_tradnl">
                <a:highlight>
                  <a:srgbClr val="FFFF00"/>
                </a:highlight>
                <a:latin typeface="Arial" panose="020B0604020202020204" pitchFamily="34" charset="0"/>
                <a:cs typeface="Arial" panose="020B0604020202020204" pitchFamily="34" charset="0"/>
              </a:rPr>
              <a:t>Ronda de presentaciones</a:t>
            </a:r>
          </a:p>
        </p:txBody>
      </p:sp>
    </p:spTree>
    <p:extLst>
      <p:ext uri="{BB962C8B-B14F-4D97-AF65-F5344CB8AC3E}">
        <p14:creationId xmlns:p14="http://schemas.microsoft.com/office/powerpoint/2010/main" val="3540702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76150A-156B-428E-B871-27A66313D97F}"/>
              </a:ext>
            </a:extLst>
          </p:cNvPr>
          <p:cNvSpPr/>
          <p:nvPr/>
        </p:nvSpPr>
        <p:spPr>
          <a:xfrm>
            <a:off x="0" y="-1"/>
            <a:ext cx="12192000" cy="9855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Title 13">
            <a:extLst>
              <a:ext uri="{FF2B5EF4-FFF2-40B4-BE49-F238E27FC236}">
                <a16:creationId xmlns:a16="http://schemas.microsoft.com/office/drawing/2014/main" id="{21524DF6-3064-4780-AD95-8663A829F41A}"/>
              </a:ext>
            </a:extLst>
          </p:cNvPr>
          <p:cNvSpPr>
            <a:spLocks noGrp="1"/>
          </p:cNvSpPr>
          <p:nvPr>
            <p:ph type="title"/>
          </p:nvPr>
        </p:nvSpPr>
        <p:spPr/>
        <p:txBody>
          <a:bodyPr/>
          <a:lstStyle/>
          <a:p>
            <a:r>
              <a:rPr lang="es-ES_tradnl">
                <a:latin typeface="Arial" panose="020B0604020202020204" pitchFamily="34" charset="0"/>
                <a:cs typeface="Arial" panose="020B0604020202020204" pitchFamily="34" charset="0"/>
              </a:rPr>
              <a:t>Acuerdos de aprendizaje grupales</a:t>
            </a:r>
          </a:p>
        </p:txBody>
      </p:sp>
      <p:sp>
        <p:nvSpPr>
          <p:cNvPr id="12" name="TextBox 11">
            <a:extLst>
              <a:ext uri="{FF2B5EF4-FFF2-40B4-BE49-F238E27FC236}">
                <a16:creationId xmlns:a16="http://schemas.microsoft.com/office/drawing/2014/main" id="{E60CD926-AEF6-1978-308E-AFCD31431A98}"/>
              </a:ext>
            </a:extLst>
          </p:cNvPr>
          <p:cNvSpPr txBox="1"/>
          <p:nvPr/>
        </p:nvSpPr>
        <p:spPr>
          <a:xfrm>
            <a:off x="859017" y="1949230"/>
            <a:ext cx="4115450" cy="3539430"/>
          </a:xfrm>
          <a:prstGeom prst="rect">
            <a:avLst/>
          </a:prstGeom>
          <a:noFill/>
        </p:spPr>
        <p:txBody>
          <a:bodyPr wrap="square" lIns="91440" tIns="45720" rIns="91440" bIns="45720" rtlCol="0" anchor="t">
            <a:spAutoFit/>
          </a:bodyPr>
          <a:lstStyle/>
          <a:p>
            <a:r>
              <a:rPr lang="es-ES_tradnl" sz="2800" dirty="0">
                <a:latin typeface="Arial" panose="020B0604020202020204" pitchFamily="34" charset="0"/>
                <a:cs typeface="Arial" panose="020B0604020202020204" pitchFamily="34" charset="0"/>
              </a:rPr>
              <a:t>Es importante sentirse:</a:t>
            </a:r>
          </a:p>
          <a:p>
            <a:endParaRPr lang="es-ES_tradnl"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s-ES_tradnl" sz="2800" dirty="0">
                <a:latin typeface="Arial" panose="020B0604020202020204" pitchFamily="34" charset="0"/>
                <a:cs typeface="Arial" panose="020B0604020202020204" pitchFamily="34" charset="0"/>
              </a:rPr>
              <a:t>seguro/a</a:t>
            </a:r>
          </a:p>
          <a:p>
            <a:pPr marL="457200" indent="-457200">
              <a:buFont typeface="Arial" panose="020B0604020202020204" pitchFamily="34" charset="0"/>
              <a:buChar char="•"/>
            </a:pPr>
            <a:r>
              <a:rPr lang="es-ES_tradnl" sz="2800" dirty="0">
                <a:latin typeface="Arial" panose="020B0604020202020204" pitchFamily="34" charset="0"/>
                <a:cs typeface="Arial" panose="020B0604020202020204" pitchFamily="34" charset="0"/>
              </a:rPr>
              <a:t>cómodo/a</a:t>
            </a:r>
          </a:p>
          <a:p>
            <a:pPr marL="457200" indent="-457200">
              <a:buFont typeface="Arial" panose="020B0604020202020204" pitchFamily="34" charset="0"/>
              <a:buChar char="•"/>
            </a:pPr>
            <a:r>
              <a:rPr lang="es-ES_tradnl" sz="2800" dirty="0">
                <a:latin typeface="Arial" panose="020B0604020202020204" pitchFamily="34" charset="0"/>
                <a:cs typeface="Arial" panose="020B0604020202020204" pitchFamily="34" charset="0"/>
              </a:rPr>
              <a:t>aceptado/a y respetado/a</a:t>
            </a:r>
          </a:p>
          <a:p>
            <a:pPr marL="457200" indent="-457200">
              <a:buFont typeface="Arial" panose="020B0604020202020204" pitchFamily="34" charset="0"/>
              <a:buChar char="•"/>
            </a:pPr>
            <a:r>
              <a:rPr lang="es-ES_tradnl" sz="2800" dirty="0">
                <a:latin typeface="Arial" panose="020B0604020202020204" pitchFamily="34" charset="0"/>
                <a:cs typeface="Arial" panose="020B0604020202020204" pitchFamily="34" charset="0"/>
              </a:rPr>
              <a:t>interesado/a </a:t>
            </a:r>
            <a:br>
              <a:rPr lang="es-ES_tradnl" sz="2800" dirty="0">
                <a:latin typeface="Arial" panose="020B0604020202020204" pitchFamily="34" charset="0"/>
                <a:cs typeface="Arial" panose="020B0604020202020204" pitchFamily="34" charset="0"/>
              </a:rPr>
            </a:br>
            <a:r>
              <a:rPr lang="es-ES_tradnl" sz="2800" dirty="0">
                <a:latin typeface="Arial" panose="020B0604020202020204" pitchFamily="34" charset="0"/>
                <a:cs typeface="Arial" panose="020B0604020202020204" pitchFamily="34" charset="0"/>
              </a:rPr>
              <a:t>y estar concentrado/a</a:t>
            </a:r>
          </a:p>
        </p:txBody>
      </p:sp>
      <p:sp>
        <p:nvSpPr>
          <p:cNvPr id="2" name="Google Shape;60;p4">
            <a:extLst>
              <a:ext uri="{FF2B5EF4-FFF2-40B4-BE49-F238E27FC236}">
                <a16:creationId xmlns:a16="http://schemas.microsoft.com/office/drawing/2014/main" id="{3FD39A9C-AE20-88DF-6ABB-4E584D4E9250}"/>
              </a:ext>
            </a:extLst>
          </p:cNvPr>
          <p:cNvSpPr/>
          <p:nvPr/>
        </p:nvSpPr>
        <p:spPr>
          <a:xfrm>
            <a:off x="7317515" y="2656722"/>
            <a:ext cx="2109840" cy="131025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4" name="Flowchart: Card 3">
            <a:extLst>
              <a:ext uri="{FF2B5EF4-FFF2-40B4-BE49-F238E27FC236}">
                <a16:creationId xmlns:a16="http://schemas.microsoft.com/office/drawing/2014/main" id="{09A3606C-311E-615D-CC9D-D38792535F1C}"/>
              </a:ext>
            </a:extLst>
          </p:cNvPr>
          <p:cNvSpPr/>
          <p:nvPr/>
        </p:nvSpPr>
        <p:spPr>
          <a:xfrm flipH="1">
            <a:off x="7849615" y="2738974"/>
            <a:ext cx="1685326" cy="1964551"/>
          </a:xfrm>
          <a:prstGeom prst="flowChartPunchedCar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6" name="Group 5">
            <a:extLst>
              <a:ext uri="{FF2B5EF4-FFF2-40B4-BE49-F238E27FC236}">
                <a16:creationId xmlns:a16="http://schemas.microsoft.com/office/drawing/2014/main" id="{D87AD64A-F067-C58B-7085-EA28631FF0F9}"/>
              </a:ext>
            </a:extLst>
          </p:cNvPr>
          <p:cNvGrpSpPr/>
          <p:nvPr/>
        </p:nvGrpSpPr>
        <p:grpSpPr>
          <a:xfrm rot="3724370">
            <a:off x="10254015" y="2834610"/>
            <a:ext cx="206091" cy="1265255"/>
            <a:chOff x="1282700" y="1709132"/>
            <a:chExt cx="165100" cy="1013598"/>
          </a:xfrm>
          <a:solidFill>
            <a:schemeClr val="accent2">
              <a:lumMod val="75000"/>
            </a:schemeClr>
          </a:solidFill>
        </p:grpSpPr>
        <p:sp>
          <p:nvSpPr>
            <p:cNvPr id="8" name="Rectangle 7">
              <a:extLst>
                <a:ext uri="{FF2B5EF4-FFF2-40B4-BE49-F238E27FC236}">
                  <a16:creationId xmlns:a16="http://schemas.microsoft.com/office/drawing/2014/main" id="{2A431ADA-76E6-C515-4D6C-557998694B01}"/>
                </a:ext>
              </a:extLst>
            </p:cNvPr>
            <p:cNvSpPr/>
            <p:nvPr/>
          </p:nvSpPr>
          <p:spPr>
            <a:xfrm>
              <a:off x="1282700" y="1709132"/>
              <a:ext cx="16510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Isosceles Triangle 9">
              <a:extLst>
                <a:ext uri="{FF2B5EF4-FFF2-40B4-BE49-F238E27FC236}">
                  <a16:creationId xmlns:a16="http://schemas.microsoft.com/office/drawing/2014/main" id="{AAA68829-5E74-E7C6-A002-A0300014A045}"/>
                </a:ext>
              </a:extLst>
            </p:cNvPr>
            <p:cNvSpPr/>
            <p:nvPr/>
          </p:nvSpPr>
          <p:spPr>
            <a:xfrm rot="10800000">
              <a:off x="1282700" y="2578100"/>
              <a:ext cx="165100" cy="1446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1" name="Oval 10">
            <a:extLst>
              <a:ext uri="{FF2B5EF4-FFF2-40B4-BE49-F238E27FC236}">
                <a16:creationId xmlns:a16="http://schemas.microsoft.com/office/drawing/2014/main" id="{96C26700-D27F-E398-2FD7-3D248A364751}"/>
              </a:ext>
            </a:extLst>
          </p:cNvPr>
          <p:cNvSpPr/>
          <p:nvPr/>
        </p:nvSpPr>
        <p:spPr>
          <a:xfrm rot="1924370">
            <a:off x="10085881" y="3144737"/>
            <a:ext cx="722338" cy="7223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30" name="Group 29">
            <a:extLst>
              <a:ext uri="{FF2B5EF4-FFF2-40B4-BE49-F238E27FC236}">
                <a16:creationId xmlns:a16="http://schemas.microsoft.com/office/drawing/2014/main" id="{D539EE4B-AD52-A10D-44A4-2E655A5580F7}"/>
              </a:ext>
            </a:extLst>
          </p:cNvPr>
          <p:cNvGrpSpPr/>
          <p:nvPr/>
        </p:nvGrpSpPr>
        <p:grpSpPr>
          <a:xfrm>
            <a:off x="5246189" y="1742826"/>
            <a:ext cx="1864184" cy="1265255"/>
            <a:chOff x="4926899" y="2219723"/>
            <a:chExt cx="1864184" cy="1265255"/>
          </a:xfrm>
        </p:grpSpPr>
        <p:grpSp>
          <p:nvGrpSpPr>
            <p:cNvPr id="13" name="Group 12">
              <a:extLst>
                <a:ext uri="{FF2B5EF4-FFF2-40B4-BE49-F238E27FC236}">
                  <a16:creationId xmlns:a16="http://schemas.microsoft.com/office/drawing/2014/main" id="{239F1287-0989-BFB6-C5ED-9EB399BB292E}"/>
                </a:ext>
              </a:extLst>
            </p:cNvPr>
            <p:cNvGrpSpPr/>
            <p:nvPr/>
          </p:nvGrpSpPr>
          <p:grpSpPr>
            <a:xfrm rot="19133848">
              <a:off x="6456436" y="2219723"/>
              <a:ext cx="206091" cy="1265255"/>
              <a:chOff x="1282700" y="1709132"/>
              <a:chExt cx="165100" cy="1013598"/>
            </a:xfrm>
            <a:solidFill>
              <a:schemeClr val="accent2">
                <a:lumMod val="75000"/>
              </a:schemeClr>
            </a:solidFill>
          </p:grpSpPr>
          <p:sp>
            <p:nvSpPr>
              <p:cNvPr id="15" name="Rectangle 14">
                <a:extLst>
                  <a:ext uri="{FF2B5EF4-FFF2-40B4-BE49-F238E27FC236}">
                    <a16:creationId xmlns:a16="http://schemas.microsoft.com/office/drawing/2014/main" id="{B1489460-35D8-E064-0DE0-2B7047A8830D}"/>
                  </a:ext>
                </a:extLst>
              </p:cNvPr>
              <p:cNvSpPr/>
              <p:nvPr/>
            </p:nvSpPr>
            <p:spPr>
              <a:xfrm>
                <a:off x="1282700" y="1709132"/>
                <a:ext cx="16510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Isosceles Triangle 15">
                <a:extLst>
                  <a:ext uri="{FF2B5EF4-FFF2-40B4-BE49-F238E27FC236}">
                    <a16:creationId xmlns:a16="http://schemas.microsoft.com/office/drawing/2014/main" id="{CAA67F9B-3879-B2A3-CEBF-805D33BC9D56}"/>
                  </a:ext>
                </a:extLst>
              </p:cNvPr>
              <p:cNvSpPr/>
              <p:nvPr/>
            </p:nvSpPr>
            <p:spPr>
              <a:xfrm rot="10800000">
                <a:off x="1282700" y="2578100"/>
                <a:ext cx="165100" cy="1446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7" name="Oval 16">
              <a:extLst>
                <a:ext uri="{FF2B5EF4-FFF2-40B4-BE49-F238E27FC236}">
                  <a16:creationId xmlns:a16="http://schemas.microsoft.com/office/drawing/2014/main" id="{74395FD9-E77E-3C37-CC82-4C65CB5ABD20}"/>
                </a:ext>
              </a:extLst>
            </p:cNvPr>
            <p:cNvSpPr/>
            <p:nvPr/>
          </p:nvSpPr>
          <p:spPr>
            <a:xfrm>
              <a:off x="6068745" y="2515998"/>
              <a:ext cx="722338" cy="7223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Rectangle: Rounded Corners 17">
              <a:extLst>
                <a:ext uri="{FF2B5EF4-FFF2-40B4-BE49-F238E27FC236}">
                  <a16:creationId xmlns:a16="http://schemas.microsoft.com/office/drawing/2014/main" id="{CF1C85B6-6186-5837-0048-76E96766FAEF}"/>
                </a:ext>
              </a:extLst>
            </p:cNvPr>
            <p:cNvSpPr/>
            <p:nvPr/>
          </p:nvSpPr>
          <p:spPr>
            <a:xfrm rot="1207745">
              <a:off x="4926899" y="2294327"/>
              <a:ext cx="1063775" cy="519009"/>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20" name="Rectangle: Rounded Corners 19">
            <a:extLst>
              <a:ext uri="{FF2B5EF4-FFF2-40B4-BE49-F238E27FC236}">
                <a16:creationId xmlns:a16="http://schemas.microsoft.com/office/drawing/2014/main" id="{501D13F7-3497-30BF-C268-514C492993A7}"/>
              </a:ext>
            </a:extLst>
          </p:cNvPr>
          <p:cNvSpPr/>
          <p:nvPr/>
        </p:nvSpPr>
        <p:spPr>
          <a:xfrm rot="1853661">
            <a:off x="10787594" y="3744985"/>
            <a:ext cx="1063775" cy="519009"/>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9" name="Group 28">
            <a:extLst>
              <a:ext uri="{FF2B5EF4-FFF2-40B4-BE49-F238E27FC236}">
                <a16:creationId xmlns:a16="http://schemas.microsoft.com/office/drawing/2014/main" id="{991E842C-C792-AF60-5618-31FE798320E2}"/>
              </a:ext>
            </a:extLst>
          </p:cNvPr>
          <p:cNvGrpSpPr/>
          <p:nvPr/>
        </p:nvGrpSpPr>
        <p:grpSpPr>
          <a:xfrm rot="19920105">
            <a:off x="5609713" y="4945534"/>
            <a:ext cx="2194778" cy="779247"/>
            <a:chOff x="5757994" y="4945534"/>
            <a:chExt cx="2194778" cy="779247"/>
          </a:xfrm>
        </p:grpSpPr>
        <p:sp>
          <p:nvSpPr>
            <p:cNvPr id="19" name="Rectangle: Rounded Corners 18">
              <a:extLst>
                <a:ext uri="{FF2B5EF4-FFF2-40B4-BE49-F238E27FC236}">
                  <a16:creationId xmlns:a16="http://schemas.microsoft.com/office/drawing/2014/main" id="{572BA0D7-AA1F-2ABA-8025-EBB1538EA4C4}"/>
                </a:ext>
              </a:extLst>
            </p:cNvPr>
            <p:cNvSpPr/>
            <p:nvPr/>
          </p:nvSpPr>
          <p:spPr>
            <a:xfrm rot="21015201">
              <a:off x="5757994" y="5205772"/>
              <a:ext cx="1063775" cy="519009"/>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1" name="Group 20">
              <a:extLst>
                <a:ext uri="{FF2B5EF4-FFF2-40B4-BE49-F238E27FC236}">
                  <a16:creationId xmlns:a16="http://schemas.microsoft.com/office/drawing/2014/main" id="{00115F36-D3E7-39F9-4447-1F6271FBBABC}"/>
                </a:ext>
              </a:extLst>
            </p:cNvPr>
            <p:cNvGrpSpPr/>
            <p:nvPr/>
          </p:nvGrpSpPr>
          <p:grpSpPr>
            <a:xfrm rot="16762852">
              <a:off x="7217099" y="4587492"/>
              <a:ext cx="206091" cy="1265255"/>
              <a:chOff x="1282700" y="1709132"/>
              <a:chExt cx="165100" cy="1013598"/>
            </a:xfrm>
            <a:solidFill>
              <a:schemeClr val="accent2">
                <a:lumMod val="75000"/>
              </a:schemeClr>
            </a:solidFill>
          </p:grpSpPr>
          <p:sp>
            <p:nvSpPr>
              <p:cNvPr id="22" name="Rectangle 21">
                <a:extLst>
                  <a:ext uri="{FF2B5EF4-FFF2-40B4-BE49-F238E27FC236}">
                    <a16:creationId xmlns:a16="http://schemas.microsoft.com/office/drawing/2014/main" id="{DAE876B0-2A4A-8CE5-0CAF-13B642321A75}"/>
                  </a:ext>
                </a:extLst>
              </p:cNvPr>
              <p:cNvSpPr/>
              <p:nvPr/>
            </p:nvSpPr>
            <p:spPr>
              <a:xfrm>
                <a:off x="1282700" y="1709132"/>
                <a:ext cx="16510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Isosceles Triangle 22">
                <a:extLst>
                  <a:ext uri="{FF2B5EF4-FFF2-40B4-BE49-F238E27FC236}">
                    <a16:creationId xmlns:a16="http://schemas.microsoft.com/office/drawing/2014/main" id="{081F1365-73AC-AE68-2833-F5A9CA4810A5}"/>
                  </a:ext>
                </a:extLst>
              </p:cNvPr>
              <p:cNvSpPr/>
              <p:nvPr/>
            </p:nvSpPr>
            <p:spPr>
              <a:xfrm rot="10800000">
                <a:off x="1282700" y="2578100"/>
                <a:ext cx="165100" cy="1446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24" name="Oval 23">
              <a:extLst>
                <a:ext uri="{FF2B5EF4-FFF2-40B4-BE49-F238E27FC236}">
                  <a16:creationId xmlns:a16="http://schemas.microsoft.com/office/drawing/2014/main" id="{5DE241B6-4041-1926-7E07-AB6136FFFBDC}"/>
                </a:ext>
              </a:extLst>
            </p:cNvPr>
            <p:cNvSpPr/>
            <p:nvPr/>
          </p:nvSpPr>
          <p:spPr>
            <a:xfrm>
              <a:off x="6912142" y="4945534"/>
              <a:ext cx="722338" cy="7223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25" name="Rectangle 24">
            <a:extLst>
              <a:ext uri="{FF2B5EF4-FFF2-40B4-BE49-F238E27FC236}">
                <a16:creationId xmlns:a16="http://schemas.microsoft.com/office/drawing/2014/main" id="{F926A14F-70F2-0151-D9F7-4ECA6195256B}"/>
              </a:ext>
            </a:extLst>
          </p:cNvPr>
          <p:cNvSpPr/>
          <p:nvPr/>
        </p:nvSpPr>
        <p:spPr>
          <a:xfrm>
            <a:off x="8203372" y="3345727"/>
            <a:ext cx="989984" cy="158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Rectangle 25">
            <a:extLst>
              <a:ext uri="{FF2B5EF4-FFF2-40B4-BE49-F238E27FC236}">
                <a16:creationId xmlns:a16="http://schemas.microsoft.com/office/drawing/2014/main" id="{6C63855A-DC63-D0BF-2AEB-9B4BECF562C7}"/>
              </a:ext>
            </a:extLst>
          </p:cNvPr>
          <p:cNvSpPr/>
          <p:nvPr/>
        </p:nvSpPr>
        <p:spPr>
          <a:xfrm>
            <a:off x="8203372" y="3718945"/>
            <a:ext cx="989984" cy="158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Rectangle 26">
            <a:extLst>
              <a:ext uri="{FF2B5EF4-FFF2-40B4-BE49-F238E27FC236}">
                <a16:creationId xmlns:a16="http://schemas.microsoft.com/office/drawing/2014/main" id="{8D4351CF-2F49-2929-4570-2D6FF31F0A40}"/>
              </a:ext>
            </a:extLst>
          </p:cNvPr>
          <p:cNvSpPr/>
          <p:nvPr/>
        </p:nvSpPr>
        <p:spPr>
          <a:xfrm>
            <a:off x="8203372" y="4111123"/>
            <a:ext cx="989984" cy="158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131218305"/>
      </p:ext>
    </p:extLst>
  </p:cSld>
  <p:clrMapOvr>
    <a:masterClrMapping/>
  </p:clrMapOvr>
</p:sld>
</file>

<file path=ppt/theme/theme1.xml><?xml version="1.0" encoding="utf-8"?>
<a:theme xmlns:a="http://schemas.openxmlformats.org/drawingml/2006/main" name="Office Theme">
  <a:themeElements>
    <a:clrScheme name="Alliance">
      <a:dk1>
        <a:sysClr val="windowText" lastClr="000000"/>
      </a:dk1>
      <a:lt1>
        <a:sysClr val="window" lastClr="FFFFFF"/>
      </a:lt1>
      <a:dk2>
        <a:srgbClr val="44546A"/>
      </a:dk2>
      <a:lt2>
        <a:srgbClr val="E7E6E6"/>
      </a:lt2>
      <a:accent1>
        <a:srgbClr val="97467C"/>
      </a:accent1>
      <a:accent2>
        <a:srgbClr val="B78EA3"/>
      </a:accent2>
      <a:accent3>
        <a:srgbClr val="95CC79"/>
      </a:accent3>
      <a:accent4>
        <a:srgbClr val="1D8CC8"/>
      </a:accent4>
      <a:accent5>
        <a:srgbClr val="35B2B4"/>
      </a:accent5>
      <a:accent6>
        <a:srgbClr val="8D9EAE"/>
      </a:accent6>
      <a:hlink>
        <a:srgbClr val="C888B2"/>
      </a:hlink>
      <a:folHlink>
        <a:srgbClr val="7E9C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5070</TotalTime>
  <Words>12570</Words>
  <Application>Microsoft Office PowerPoint</Application>
  <PresentationFormat>Widescreen</PresentationFormat>
  <Paragraphs>1150</Paragraphs>
  <Slides>62</Slides>
  <Notes>62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Berlin Sans FB</vt:lpstr>
      <vt:lpstr>Britannic Bold</vt:lpstr>
      <vt:lpstr>Calibri</vt:lpstr>
      <vt:lpstr>Calibri Light</vt:lpstr>
      <vt:lpstr>Garamond</vt:lpstr>
      <vt:lpstr>Helvetica Neue</vt:lpstr>
      <vt:lpstr>Office Theme</vt:lpstr>
      <vt:lpstr>PowerPoint Presentation</vt:lpstr>
      <vt:lpstr>PowerPoint Presentation</vt:lpstr>
      <vt:lpstr>Normas mínimas de protección de la infancia</vt:lpstr>
      <vt:lpstr>Módulos de la formación</vt:lpstr>
      <vt:lpstr>Cuaderno de ejercicios de los/as participantes </vt:lpstr>
      <vt:lpstr>Objetivo del módulo 1</vt:lpstr>
      <vt:lpstr>Agenda</vt:lpstr>
      <vt:lpstr>Ronda de presentaciones</vt:lpstr>
      <vt:lpstr>Acuerdos de aprendizaje grupales</vt:lpstr>
      <vt:lpstr>Objetivos de aprendizaje</vt:lpstr>
      <vt:lpstr>PowerPoint Presentation</vt:lpstr>
      <vt:lpstr>Debate en grupo</vt:lpstr>
      <vt:lpstr>Protección de la infancia</vt:lpstr>
      <vt:lpstr>Otros términos del ámbito de la protección de la infancia</vt:lpstr>
      <vt:lpstr>PowerPoint Presentation</vt:lpstr>
      <vt:lpstr>Protección de la infancia</vt:lpstr>
      <vt:lpstr>Tipos comunes de violencia y maltrato</vt:lpstr>
      <vt:lpstr>Tipos de violencia y malos tratos</vt:lpstr>
      <vt:lpstr>Protección de la infancia</vt:lpstr>
      <vt:lpstr>Protección de la infancia</vt:lpstr>
      <vt:lpstr>Preocupaciones en materia de protección de la infancia</vt:lpstr>
      <vt:lpstr>Puntos clave de aprendizaje</vt:lpstr>
      <vt:lpstr>PowerPoint Presentation</vt:lpstr>
      <vt:lpstr>El enfoque socioecológico</vt:lpstr>
      <vt:lpstr>PowerPoint Presentation</vt:lpstr>
      <vt:lpstr>Normas socioculturales</vt:lpstr>
      <vt:lpstr>Normas socioculturales perjudiciales o dañinas</vt:lpstr>
      <vt:lpstr>PowerPoint Presentation</vt:lpstr>
      <vt:lpstr>Opiniones sobre la infancia a nivel social y comunitario</vt:lpstr>
      <vt:lpstr>PowerPoint Presentation</vt:lpstr>
      <vt:lpstr>Paseo del poder</vt:lpstr>
      <vt:lpstr>PowerPoint Presentation</vt:lpstr>
      <vt:lpstr>Rueda del poder</vt:lpstr>
      <vt:lpstr>PowerPoint Presentation</vt:lpstr>
      <vt:lpstr>Puntos clave de aprendizaje</vt:lpstr>
      <vt:lpstr>PowerPoint Presentation</vt:lpstr>
      <vt:lpstr>Edad y etapas de desarrollo</vt:lpstr>
      <vt:lpstr>Cuatro áreas principales del desarrollo infantil</vt:lpstr>
      <vt:lpstr>Desarrollo de capacidades</vt:lpstr>
      <vt:lpstr>Desarrollo de capacidades</vt:lpstr>
      <vt:lpstr>Diferencias individuales en el desarrollo</vt:lpstr>
      <vt:lpstr>Comprender la discapacidad</vt:lpstr>
      <vt:lpstr>Limitaciones visibles e invisibles</vt:lpstr>
      <vt:lpstr>Barreras a las que están expuestos los/as menores con discapacidades</vt:lpstr>
      <vt:lpstr>Barreras a las que están expuestos los/as menores con discapacidades</vt:lpstr>
      <vt:lpstr>Puntos clave de aprendizaje</vt:lpstr>
      <vt:lpstr>PowerPoint Presentation</vt:lpstr>
      <vt:lpstr>Debate en grupo</vt:lpstr>
      <vt:lpstr>Riesgos para la protección de la infancia</vt:lpstr>
      <vt:lpstr>Vulnerabilidad</vt:lpstr>
      <vt:lpstr>Riesgo</vt:lpstr>
      <vt:lpstr>PowerPoint Presentation</vt:lpstr>
      <vt:lpstr>Resiliencia</vt:lpstr>
      <vt:lpstr>CUIDADOR/A</vt:lpstr>
      <vt:lpstr>Factores de protección (fortalezas)</vt:lpstr>
      <vt:lpstr>PowerPoint Presentation</vt:lpstr>
      <vt:lpstr>Análisis de los riesgos en materia de protección de la infancia</vt:lpstr>
      <vt:lpstr>Riesgo y niveles de riesgo</vt:lpstr>
      <vt:lpstr>Puntos clave de aprendizaje</vt:lpstr>
      <vt:lpstr>PowerPoint Presentation</vt:lpstr>
      <vt:lpstr>Cierre del módulo 1</vt:lpstr>
      <vt:lpstr>Autocuidado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Ilse Van der Straeten</dc:creator>
  <cp:keywords>, docId:AE946506DF15CEE12390DD827D1CF688</cp:keywords>
  <cp:lastModifiedBy>Ilse Van der Straeten</cp:lastModifiedBy>
  <cp:revision>62</cp:revision>
  <cp:lastPrinted>2023-02-24T17:58:48Z</cp:lastPrinted>
  <dcterms:created xsi:type="dcterms:W3CDTF">2023-02-13T10:24:18Z</dcterms:created>
  <dcterms:modified xsi:type="dcterms:W3CDTF">2023-04-05T15:47:26Z</dcterms:modified>
</cp:coreProperties>
</file>