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C11_40C45AB.xml" ContentType="application/vnd.ms-powerpoint.comment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C20_BBBEF156.xml" ContentType="application/vnd.ms-powerpoint.comments+xml"/>
  <Override PartName="/ppt/comments/modernComment_C2B_8378B7CB.xml" ContentType="application/vnd.ms-powerpoint.comments+xml"/>
  <Override PartName="/ppt/comments/modernComment_C39_C7E864F0.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2"/>
  </p:notesMasterIdLst>
  <p:sldIdLst>
    <p:sldId id="3025" r:id="rId2"/>
    <p:sldId id="3026" r:id="rId3"/>
    <p:sldId id="3027" r:id="rId4"/>
    <p:sldId id="3028" r:id="rId5"/>
    <p:sldId id="3029" r:id="rId6"/>
    <p:sldId id="3030" r:id="rId7"/>
    <p:sldId id="3031" r:id="rId8"/>
    <p:sldId id="3032" r:id="rId9"/>
    <p:sldId id="3033" r:id="rId10"/>
    <p:sldId id="3034" r:id="rId11"/>
    <p:sldId id="3035" r:id="rId12"/>
    <p:sldId id="3036" r:id="rId13"/>
    <p:sldId id="3037" r:id="rId14"/>
    <p:sldId id="3038" r:id="rId15"/>
    <p:sldId id="3039" r:id="rId16"/>
    <p:sldId id="3040" r:id="rId17"/>
    <p:sldId id="3041" r:id="rId18"/>
    <p:sldId id="3042" r:id="rId19"/>
    <p:sldId id="3043" r:id="rId20"/>
    <p:sldId id="3044" r:id="rId21"/>
    <p:sldId id="3045" r:id="rId22"/>
    <p:sldId id="3046" r:id="rId23"/>
    <p:sldId id="3047" r:id="rId24"/>
    <p:sldId id="3048" r:id="rId25"/>
    <p:sldId id="3049" r:id="rId26"/>
    <p:sldId id="3050" r:id="rId27"/>
    <p:sldId id="3051" r:id="rId28"/>
    <p:sldId id="3052" r:id="rId29"/>
    <p:sldId id="3053" r:id="rId30"/>
    <p:sldId id="3054" r:id="rId31"/>
    <p:sldId id="3055" r:id="rId32"/>
    <p:sldId id="3056" r:id="rId33"/>
    <p:sldId id="3057" r:id="rId34"/>
    <p:sldId id="3058" r:id="rId35"/>
    <p:sldId id="3059" r:id="rId36"/>
    <p:sldId id="3060" r:id="rId37"/>
    <p:sldId id="3061" r:id="rId38"/>
    <p:sldId id="3062" r:id="rId39"/>
    <p:sldId id="3063" r:id="rId40"/>
    <p:sldId id="3064" r:id="rId41"/>
    <p:sldId id="3065" r:id="rId42"/>
    <p:sldId id="3066" r:id="rId43"/>
    <p:sldId id="3067" r:id="rId44"/>
    <p:sldId id="3068" r:id="rId45"/>
    <p:sldId id="3069" r:id="rId46"/>
    <p:sldId id="3070" r:id="rId47"/>
    <p:sldId id="3071" r:id="rId48"/>
    <p:sldId id="3072" r:id="rId49"/>
    <p:sldId id="3073" r:id="rId50"/>
    <p:sldId id="3074" r:id="rId51"/>
    <p:sldId id="3075" r:id="rId52"/>
    <p:sldId id="3076" r:id="rId53"/>
    <p:sldId id="3077" r:id="rId54"/>
    <p:sldId id="3078" r:id="rId55"/>
    <p:sldId id="3079" r:id="rId56"/>
    <p:sldId id="3080" r:id="rId57"/>
    <p:sldId id="3081" r:id="rId58"/>
    <p:sldId id="3082" r:id="rId59"/>
    <p:sldId id="3083" r:id="rId60"/>
    <p:sldId id="3084" r:id="rId61"/>
    <p:sldId id="3085" r:id="rId62"/>
    <p:sldId id="3086" r:id="rId63"/>
    <p:sldId id="3087" r:id="rId64"/>
    <p:sldId id="3088" r:id="rId65"/>
    <p:sldId id="3089" r:id="rId66"/>
    <p:sldId id="3090" r:id="rId67"/>
    <p:sldId id="3091" r:id="rId68"/>
    <p:sldId id="3092" r:id="rId69"/>
    <p:sldId id="3093" r:id="rId70"/>
    <p:sldId id="3094" r:id="rId71"/>
    <p:sldId id="3095" r:id="rId72"/>
    <p:sldId id="3096" r:id="rId73"/>
    <p:sldId id="3097" r:id="rId74"/>
    <p:sldId id="3098" r:id="rId75"/>
    <p:sldId id="3099" r:id="rId76"/>
    <p:sldId id="3100" r:id="rId77"/>
    <p:sldId id="3101" r:id="rId78"/>
    <p:sldId id="3102" r:id="rId79"/>
    <p:sldId id="3103" r:id="rId80"/>
    <p:sldId id="3104" r:id="rId81"/>
    <p:sldId id="3105" r:id="rId82"/>
    <p:sldId id="3106" r:id="rId83"/>
    <p:sldId id="3107" r:id="rId84"/>
    <p:sldId id="3108" r:id="rId85"/>
    <p:sldId id="3109" r:id="rId86"/>
    <p:sldId id="3110" r:id="rId87"/>
    <p:sldId id="3111" r:id="rId88"/>
    <p:sldId id="3112" r:id="rId89"/>
    <p:sldId id="3113" r:id="rId90"/>
    <p:sldId id="3114" r:id="rId91"/>
    <p:sldId id="3115" r:id="rId92"/>
    <p:sldId id="3116" r:id="rId93"/>
    <p:sldId id="3117" r:id="rId94"/>
    <p:sldId id="3118" r:id="rId95"/>
    <p:sldId id="3119" r:id="rId96"/>
    <p:sldId id="3120" r:id="rId97"/>
    <p:sldId id="3121" r:id="rId98"/>
    <p:sldId id="3122" r:id="rId99"/>
    <p:sldId id="3123" r:id="rId100"/>
    <p:sldId id="3124" r:id="rId101"/>
    <p:sldId id="3125" r:id="rId102"/>
    <p:sldId id="3126" r:id="rId103"/>
    <p:sldId id="3127" r:id="rId104"/>
    <p:sldId id="3128" r:id="rId105"/>
    <p:sldId id="3129" r:id="rId106"/>
    <p:sldId id="3130" r:id="rId107"/>
    <p:sldId id="3131" r:id="rId108"/>
    <p:sldId id="3132" r:id="rId109"/>
    <p:sldId id="3133" r:id="rId110"/>
    <p:sldId id="329" r:id="rId111"/>
    <p:sldId id="330" r:id="rId112"/>
    <p:sldId id="3002" r:id="rId113"/>
    <p:sldId id="2894" r:id="rId114"/>
    <p:sldId id="331" r:id="rId115"/>
    <p:sldId id="2931" r:id="rId116"/>
    <p:sldId id="2895" r:id="rId117"/>
    <p:sldId id="332" r:id="rId118"/>
    <p:sldId id="2896" r:id="rId119"/>
    <p:sldId id="2899" r:id="rId120"/>
    <p:sldId id="2897" r:id="rId121"/>
    <p:sldId id="333" r:id="rId122"/>
    <p:sldId id="334" r:id="rId123"/>
    <p:sldId id="2900" r:id="rId124"/>
    <p:sldId id="336" r:id="rId125"/>
    <p:sldId id="3007" r:id="rId126"/>
    <p:sldId id="337" r:id="rId127"/>
    <p:sldId id="2901" r:id="rId128"/>
    <p:sldId id="3008" r:id="rId129"/>
    <p:sldId id="3009" r:id="rId130"/>
    <p:sldId id="3010" r:id="rId131"/>
    <p:sldId id="3011" r:id="rId132"/>
    <p:sldId id="338" r:id="rId133"/>
    <p:sldId id="2902" r:id="rId134"/>
    <p:sldId id="341" r:id="rId135"/>
    <p:sldId id="342" r:id="rId136"/>
    <p:sldId id="3003" r:id="rId137"/>
    <p:sldId id="343" r:id="rId138"/>
    <p:sldId id="2904" r:id="rId139"/>
    <p:sldId id="344" r:id="rId140"/>
    <p:sldId id="345" r:id="rId141"/>
    <p:sldId id="2911" r:id="rId142"/>
    <p:sldId id="2905" r:id="rId143"/>
    <p:sldId id="346" r:id="rId144"/>
    <p:sldId id="348" r:id="rId145"/>
    <p:sldId id="3012" r:id="rId146"/>
    <p:sldId id="2906" r:id="rId147"/>
    <p:sldId id="350" r:id="rId148"/>
    <p:sldId id="351" r:id="rId149"/>
    <p:sldId id="3004" r:id="rId150"/>
    <p:sldId id="2908" r:id="rId151"/>
    <p:sldId id="2912" r:id="rId152"/>
    <p:sldId id="3013" r:id="rId153"/>
    <p:sldId id="353" r:id="rId154"/>
    <p:sldId id="2913" r:id="rId155"/>
    <p:sldId id="2914" r:id="rId156"/>
    <p:sldId id="354" r:id="rId157"/>
    <p:sldId id="2916" r:id="rId158"/>
    <p:sldId id="2915" r:id="rId159"/>
    <p:sldId id="2918" r:id="rId160"/>
    <p:sldId id="2920" r:id="rId161"/>
    <p:sldId id="2922" r:id="rId162"/>
    <p:sldId id="2923" r:id="rId163"/>
    <p:sldId id="3014" r:id="rId164"/>
    <p:sldId id="2921" r:id="rId165"/>
    <p:sldId id="3015" r:id="rId166"/>
    <p:sldId id="3016" r:id="rId167"/>
    <p:sldId id="2909" r:id="rId168"/>
    <p:sldId id="358" r:id="rId169"/>
    <p:sldId id="359" r:id="rId170"/>
    <p:sldId id="3005" r:id="rId171"/>
    <p:sldId id="361" r:id="rId172"/>
    <p:sldId id="2928" r:id="rId173"/>
    <p:sldId id="2930" r:id="rId174"/>
    <p:sldId id="2929" r:id="rId175"/>
    <p:sldId id="2925" r:id="rId176"/>
    <p:sldId id="3017" r:id="rId177"/>
    <p:sldId id="268" r:id="rId178"/>
    <p:sldId id="2932" r:id="rId179"/>
    <p:sldId id="2933" r:id="rId180"/>
    <p:sldId id="3018" r:id="rId181"/>
    <p:sldId id="363" r:id="rId182"/>
    <p:sldId id="2926" r:id="rId183"/>
    <p:sldId id="366" r:id="rId184"/>
    <p:sldId id="367" r:id="rId185"/>
    <p:sldId id="3006" r:id="rId186"/>
    <p:sldId id="368" r:id="rId187"/>
    <p:sldId id="2935" r:id="rId188"/>
    <p:sldId id="370" r:id="rId189"/>
    <p:sldId id="371" r:id="rId190"/>
    <p:sldId id="2939" r:id="rId191"/>
    <p:sldId id="3019" r:id="rId192"/>
    <p:sldId id="3020" r:id="rId193"/>
    <p:sldId id="369" r:id="rId194"/>
    <p:sldId id="2945" r:id="rId195"/>
    <p:sldId id="3021" r:id="rId196"/>
    <p:sldId id="2941" r:id="rId197"/>
    <p:sldId id="3022" r:id="rId198"/>
    <p:sldId id="3023" r:id="rId199"/>
    <p:sldId id="2937" r:id="rId200"/>
    <p:sldId id="274" r:id="rId201"/>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uaderno de ejercicios: Gestión de casos de protección de la infancia" id="{8455A50A-51CF-4C13-BABD-42625C32CCE8}">
          <p14:sldIdLst>
            <p14:sldId id="3025"/>
            <p14:sldId id="3026"/>
          </p14:sldIdLst>
        </p14:section>
        <p14:section name="Módulo 1" id="{825F18D7-3D6B-46C6-B071-3F22298B700F}">
          <p14:sldIdLst>
            <p14:sldId id="3027"/>
            <p14:sldId id="3028"/>
            <p14:sldId id="3029"/>
            <p14:sldId id="3030"/>
            <p14:sldId id="3031"/>
            <p14:sldId id="3032"/>
            <p14:sldId id="3033"/>
            <p14:sldId id="3034"/>
            <p14:sldId id="3035"/>
            <p14:sldId id="3036"/>
            <p14:sldId id="3037"/>
            <p14:sldId id="3038"/>
            <p14:sldId id="3039"/>
            <p14:sldId id="3040"/>
            <p14:sldId id="3041"/>
            <p14:sldId id="3042"/>
            <p14:sldId id="3043"/>
            <p14:sldId id="3044"/>
          </p14:sldIdLst>
        </p14:section>
        <p14:section name="Módulo 2" id="{8C670A9E-551C-4CEF-AF91-D9538A93A337}">
          <p14:sldIdLst>
            <p14:sldId id="3045"/>
            <p14:sldId id="3046"/>
            <p14:sldId id="3047"/>
            <p14:sldId id="3048"/>
            <p14:sldId id="3049"/>
            <p14:sldId id="3050"/>
            <p14:sldId id="3051"/>
            <p14:sldId id="3052"/>
            <p14:sldId id="3053"/>
            <p14:sldId id="3054"/>
            <p14:sldId id="3055"/>
            <p14:sldId id="3056"/>
            <p14:sldId id="3057"/>
            <p14:sldId id="3058"/>
            <p14:sldId id="3059"/>
            <p14:sldId id="3060"/>
            <p14:sldId id="3061"/>
            <p14:sldId id="3062"/>
            <p14:sldId id="3063"/>
            <p14:sldId id="3064"/>
          </p14:sldIdLst>
        </p14:section>
        <p14:section name="Módulo 3" id="{DA3A8120-D073-41E8-91FA-7B440EF094C9}">
          <p14:sldIdLst>
            <p14:sldId id="3065"/>
            <p14:sldId id="3066"/>
            <p14:sldId id="3067"/>
            <p14:sldId id="3068"/>
            <p14:sldId id="3069"/>
            <p14:sldId id="3070"/>
            <p14:sldId id="3071"/>
            <p14:sldId id="3072"/>
            <p14:sldId id="3073"/>
            <p14:sldId id="3074"/>
            <p14:sldId id="3075"/>
            <p14:sldId id="3076"/>
            <p14:sldId id="3077"/>
            <p14:sldId id="3078"/>
            <p14:sldId id="3079"/>
            <p14:sldId id="3080"/>
          </p14:sldIdLst>
        </p14:section>
        <p14:section name="Módulo 4" id="{608960CE-C3DC-4E98-BB7F-0A0B654A68A7}">
          <p14:sldIdLst>
            <p14:sldId id="3081"/>
            <p14:sldId id="3082"/>
            <p14:sldId id="3083"/>
            <p14:sldId id="3084"/>
            <p14:sldId id="3085"/>
            <p14:sldId id="3086"/>
            <p14:sldId id="3087"/>
            <p14:sldId id="3088"/>
            <p14:sldId id="3089"/>
            <p14:sldId id="3090"/>
            <p14:sldId id="3091"/>
            <p14:sldId id="3092"/>
          </p14:sldIdLst>
        </p14:section>
        <p14:section name="Módulo 5" id="{325187E2-FAA1-423F-BC07-0DFB8E9288AE}">
          <p14:sldIdLst>
            <p14:sldId id="3093"/>
            <p14:sldId id="3094"/>
            <p14:sldId id="3095"/>
            <p14:sldId id="3096"/>
            <p14:sldId id="3097"/>
            <p14:sldId id="3098"/>
            <p14:sldId id="3099"/>
            <p14:sldId id="3100"/>
            <p14:sldId id="3101"/>
            <p14:sldId id="3102"/>
            <p14:sldId id="3103"/>
            <p14:sldId id="3104"/>
            <p14:sldId id="3105"/>
            <p14:sldId id="3106"/>
            <p14:sldId id="3107"/>
            <p14:sldId id="3108"/>
            <p14:sldId id="3109"/>
          </p14:sldIdLst>
        </p14:section>
        <p14:section name="Módulo 6" id="{F490F9CF-22C4-4D4E-8E91-B7D249D3EB0B}">
          <p14:sldIdLst>
            <p14:sldId id="3110"/>
            <p14:sldId id="3111"/>
            <p14:sldId id="3112"/>
            <p14:sldId id="3113"/>
            <p14:sldId id="3114"/>
            <p14:sldId id="3115"/>
            <p14:sldId id="3116"/>
            <p14:sldId id="3117"/>
            <p14:sldId id="3118"/>
            <p14:sldId id="3119"/>
            <p14:sldId id="3120"/>
            <p14:sldId id="3121"/>
            <p14:sldId id="3122"/>
            <p14:sldId id="3123"/>
            <p14:sldId id="3124"/>
            <p14:sldId id="3125"/>
            <p14:sldId id="3126"/>
            <p14:sldId id="3127"/>
            <p14:sldId id="3128"/>
            <p14:sldId id="3129"/>
            <p14:sldId id="3130"/>
            <p14:sldId id="3131"/>
            <p14:sldId id="3132"/>
            <p14:sldId id="3133"/>
          </p14:sldIdLst>
        </p14:section>
        <p14:section name="Módulo 7" id="{5EB0644C-B384-409D-BABF-78ED80D45136}">
          <p14:sldIdLst>
            <p14:sldId id="329"/>
            <p14:sldId id="330"/>
            <p14:sldId id="3002"/>
            <p14:sldId id="2894"/>
            <p14:sldId id="331"/>
            <p14:sldId id="2931"/>
            <p14:sldId id="2895"/>
            <p14:sldId id="332"/>
            <p14:sldId id="2896"/>
            <p14:sldId id="2899"/>
            <p14:sldId id="2897"/>
            <p14:sldId id="333"/>
            <p14:sldId id="334"/>
            <p14:sldId id="2900"/>
            <p14:sldId id="336"/>
            <p14:sldId id="3007"/>
            <p14:sldId id="337"/>
            <p14:sldId id="2901"/>
            <p14:sldId id="3008"/>
            <p14:sldId id="3009"/>
            <p14:sldId id="3010"/>
            <p14:sldId id="3011"/>
            <p14:sldId id="338"/>
            <p14:sldId id="2902"/>
          </p14:sldIdLst>
        </p14:section>
        <p14:section name="Módulo 8" id="{114F5B11-E9F6-4CF2-8E2D-989B1AE9A4AB}">
          <p14:sldIdLst>
            <p14:sldId id="341"/>
            <p14:sldId id="342"/>
            <p14:sldId id="3003"/>
            <p14:sldId id="343"/>
            <p14:sldId id="2904"/>
            <p14:sldId id="344"/>
            <p14:sldId id="345"/>
            <p14:sldId id="2911"/>
            <p14:sldId id="2905"/>
            <p14:sldId id="346"/>
            <p14:sldId id="348"/>
            <p14:sldId id="3012"/>
            <p14:sldId id="2906"/>
          </p14:sldIdLst>
        </p14:section>
        <p14:section name="Módulo 9" id="{EA64853E-141D-4691-9750-B6EE5AD9EA9C}">
          <p14:sldIdLst>
            <p14:sldId id="350"/>
            <p14:sldId id="351"/>
            <p14:sldId id="3004"/>
            <p14:sldId id="2908"/>
            <p14:sldId id="2912"/>
            <p14:sldId id="3013"/>
            <p14:sldId id="353"/>
            <p14:sldId id="2913"/>
            <p14:sldId id="2914"/>
            <p14:sldId id="354"/>
            <p14:sldId id="2916"/>
            <p14:sldId id="2915"/>
            <p14:sldId id="2918"/>
            <p14:sldId id="2920"/>
            <p14:sldId id="2922"/>
            <p14:sldId id="2923"/>
            <p14:sldId id="3014"/>
            <p14:sldId id="2921"/>
            <p14:sldId id="3015"/>
            <p14:sldId id="3016"/>
            <p14:sldId id="2909"/>
          </p14:sldIdLst>
        </p14:section>
        <p14:section name="Módulo 10" id="{79551CFB-C8C7-4DAA-8157-5A021966B535}">
          <p14:sldIdLst>
            <p14:sldId id="358"/>
            <p14:sldId id="359"/>
            <p14:sldId id="3005"/>
            <p14:sldId id="361"/>
            <p14:sldId id="2928"/>
            <p14:sldId id="2930"/>
            <p14:sldId id="2929"/>
            <p14:sldId id="2925"/>
            <p14:sldId id="3017"/>
            <p14:sldId id="268"/>
            <p14:sldId id="2932"/>
            <p14:sldId id="2933"/>
            <p14:sldId id="3018"/>
            <p14:sldId id="363"/>
            <p14:sldId id="2926"/>
          </p14:sldIdLst>
        </p14:section>
        <p14:section name="Módulo 11" id="{0623BEA5-BBAC-4D2A-97B3-A60A36A23E66}">
          <p14:sldIdLst>
            <p14:sldId id="366"/>
            <p14:sldId id="367"/>
            <p14:sldId id="3006"/>
            <p14:sldId id="368"/>
            <p14:sldId id="2935"/>
            <p14:sldId id="370"/>
            <p14:sldId id="371"/>
            <p14:sldId id="2939"/>
            <p14:sldId id="3019"/>
            <p14:sldId id="3020"/>
            <p14:sldId id="369"/>
            <p14:sldId id="2945"/>
            <p14:sldId id="3021"/>
            <p14:sldId id="2941"/>
            <p14:sldId id="3022"/>
            <p14:sldId id="3023"/>
            <p14:sldId id="2937"/>
            <p14:sldId id="27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6A2820-D923-6E53-C312-A21723F6603F}" name="Ilse Van der Straeten" initials="IVdS" userId="S::Ilse.VanderStraeten@rescue.org::48c204e9-4447-4a09-a8d3-af2f3980ba4f" providerId="AD"/>
  <p188:author id="{DBDEE0E3-1A57-E431-BFC6-DDA48B8DE882}" name="Johanna Potes Paier" initials="JP" userId="96344ad545d40d46" providerId="Windows Live"/>
  <p188:author id="{2BA547FE-46EF-BB21-D252-B02F0AE3AB5E}" name="Ilse Van der Straeten" initials="IVdS" userId="Ilse Van der Straete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8CC8"/>
    <a:srgbClr val="954D84"/>
    <a:srgbClr val="D0B9C7"/>
    <a:srgbClr val="8ACA84"/>
    <a:srgbClr val="8D9EAE"/>
    <a:srgbClr val="000000"/>
    <a:srgbClr val="D8B4D0"/>
    <a:srgbClr val="166996"/>
    <a:srgbClr val="54AF4B"/>
    <a:srgbClr val="6CBD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85" autoAdjust="0"/>
    <p:restoredTop sz="86349" autoAdjust="0"/>
  </p:normalViewPr>
  <p:slideViewPr>
    <p:cSldViewPr snapToGrid="0">
      <p:cViewPr varScale="1">
        <p:scale>
          <a:sx n="52" d="100"/>
          <a:sy n="52" d="100"/>
        </p:scale>
        <p:origin x="2076" y="39"/>
      </p:cViewPr>
      <p:guideLst/>
    </p:cSldViewPr>
  </p:slideViewPr>
  <p:outlineViewPr>
    <p:cViewPr>
      <p:scale>
        <a:sx n="33" d="100"/>
        <a:sy n="33" d="100"/>
      </p:scale>
      <p:origin x="0" y="-6714"/>
    </p:cViewPr>
  </p:outlineViewPr>
  <p:notesTextViewPr>
    <p:cViewPr>
      <p:scale>
        <a:sx n="100" d="100"/>
        <a:sy n="100" d="100"/>
      </p:scale>
      <p:origin x="0" y="0"/>
    </p:cViewPr>
  </p:notesTextViewPr>
  <p:sorterViewPr>
    <p:cViewPr>
      <p:scale>
        <a:sx n="66" d="100"/>
        <a:sy n="66" d="100"/>
      </p:scale>
      <p:origin x="0" y="-4050"/>
    </p:cViewPr>
  </p:sorterViewPr>
  <p:notesViewPr>
    <p:cSldViewPr snapToGrid="0">
      <p:cViewPr varScale="1">
        <p:scale>
          <a:sx n="60" d="100"/>
          <a:sy n="60" d="100"/>
        </p:scale>
        <p:origin x="3187" y="48"/>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tableStyles" Target="tableStyle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microsoft.com/office/2018/10/relationships/authors" Target="author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notesMaster" Target="notesMasters/notesMaster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omments/modernComment_C11_40C45AB.xml><?xml version="1.0" encoding="utf-8"?>
<p188:cmLst xmlns:a="http://schemas.openxmlformats.org/drawingml/2006/main" xmlns:r="http://schemas.openxmlformats.org/officeDocument/2006/relationships" xmlns:p188="http://schemas.microsoft.com/office/powerpoint/2018/8/main">
  <p188:cm id="{0DD55B74-B8C9-CB41-8868-EF6EF61430AC}" authorId="{DBDEE0E3-1A57-E431-BFC6-DDA48B8DE882}" created="2023-03-28T02:48:09.562">
    <ac:txMkLst xmlns:ac="http://schemas.microsoft.com/office/drawing/2013/main/command">
      <pc:docMk xmlns:pc="http://schemas.microsoft.com/office/powerpoint/2013/main/command"/>
      <pc:sldMk xmlns:pc="http://schemas.microsoft.com/office/powerpoint/2013/main/command" cId="67913131" sldId="3089"/>
      <ac:spMk id="17" creationId="{92EDA2FC-596A-C48C-DD7A-6E6F924E20B6}"/>
      <ac:txMk cp="28" len="15">
        <ac:context len="1072" hash="4288637637"/>
      </ac:txMk>
    </ac:txMkLst>
    <p188:pos x="1461721" y="798681"/>
    <p188:txBody>
      <a:bodyPr/>
      <a:lstStyle/>
      <a:p>
        <a:r>
          <a:rPr lang="es-ES_tradnl"/>
          <a:t>Ilse, I noticed this scenario talks about a 3-yr old boy, but the situation described does not correspond to a toddler. I suggest reviewing.</a:t>
        </a:r>
      </a:p>
    </p188:txBody>
  </p188:cm>
  <p188:cm id="{87BBF038-0CA4-4742-A58D-8C12AB518644}" authorId="{DBDEE0E3-1A57-E431-BFC6-DDA48B8DE882}" created="2023-03-28T02:54:16.522">
    <ac:txMkLst xmlns:ac="http://schemas.microsoft.com/office/drawing/2013/main/command">
      <pc:docMk xmlns:pc="http://schemas.microsoft.com/office/powerpoint/2013/main/command"/>
      <pc:sldMk xmlns:pc="http://schemas.microsoft.com/office/powerpoint/2013/main/command" cId="67913131" sldId="3089"/>
      <ac:spMk id="18" creationId="{89B653F9-B19F-16DA-A0AF-35741B9C2E48}"/>
      <ac:txMk cp="350" len="2">
        <ac:context len="852" hash="824958727"/>
      </ac:txMk>
    </ac:txMkLst>
    <p188:pos x="463568" y="2794801"/>
    <p188:txBody>
      <a:bodyPr/>
      <a:lstStyle/>
      <a:p>
        <a:r>
          <a:rPr lang="es-ES_tradnl"/>
          <a:t>There’s another inconsistency in scenario 2: first it says it’s a friend from primary school, and then later it says the friend is going to secondary school. Is this ok?</a:t>
        </a:r>
      </a:p>
    </p188:txBody>
  </p188:cm>
</p188:cmLst>
</file>

<file path=ppt/comments/modernComment_C20_BBBEF156.xml><?xml version="1.0" encoding="utf-8"?>
<p188:cmLst xmlns:a="http://schemas.openxmlformats.org/drawingml/2006/main" xmlns:r="http://schemas.openxmlformats.org/officeDocument/2006/relationships" xmlns:p188="http://schemas.microsoft.com/office/powerpoint/2018/8/main">
  <p188:cm id="{35929A6F-7394-5A49-8A48-8239BAA093BA}" authorId="{DBDEE0E3-1A57-E431-BFC6-DDA48B8DE882}" created="2023-03-28T04:35:04.109">
    <ac:txMkLst xmlns:ac="http://schemas.microsoft.com/office/drawing/2013/main/command">
      <pc:docMk xmlns:pc="http://schemas.microsoft.com/office/powerpoint/2013/main/command"/>
      <pc:sldMk xmlns:pc="http://schemas.microsoft.com/office/powerpoint/2013/main/command" cId="3149853014" sldId="3104"/>
      <ac:graphicFrameMk id="6" creationId="{6DF446FC-B112-7A77-BE65-2661EEDF624C}"/>
      <ac:tblMk/>
      <ac:tcMk rowId="2693644662" colId="1260457313"/>
      <ac:txMk cp="38" len="1">
        <ac:context len="157" hash="112476209"/>
      </ac:txMk>
    </ac:txMkLst>
    <p188:pos x="3439789" y="1839394"/>
    <p188:txBody>
      <a:bodyPr/>
      <a:lstStyle/>
      <a:p>
        <a:r>
          <a:rPr lang="es-ES_tradnl"/>
          <a:t>The PPT (Module 5) says 4-12. Perhaps you need to check this and make changes. I leave this comment here for your reference.
</a:t>
        </a:r>
      </a:p>
    </p188:txBody>
  </p188:cm>
</p188:cmLst>
</file>

<file path=ppt/comments/modernComment_C2B_8378B7CB.xml><?xml version="1.0" encoding="utf-8"?>
<p188:cmLst xmlns:a="http://schemas.openxmlformats.org/drawingml/2006/main" xmlns:r="http://schemas.openxmlformats.org/officeDocument/2006/relationships" xmlns:p188="http://schemas.microsoft.com/office/powerpoint/2018/8/main">
  <p188:cm id="{8EBF7603-E9CF-F144-8978-B150F9441028}" authorId="{DBDEE0E3-1A57-E431-BFC6-DDA48B8DE882}" created="2023-03-29T01:22:32.726">
    <ac:txMkLst xmlns:ac="http://schemas.microsoft.com/office/drawing/2013/main/command">
      <pc:docMk xmlns:pc="http://schemas.microsoft.com/office/powerpoint/2013/main/command"/>
      <pc:sldMk xmlns:pc="http://schemas.microsoft.com/office/powerpoint/2013/main/command" cId="2205726667" sldId="3115"/>
      <ac:graphicFrameMk id="7" creationId="{BAF537C0-C201-1DDD-5855-4558DA7979BA}"/>
      <ac:tblMk/>
      <ac:tcMk rowId="2683498074" colId="3902100626"/>
      <ac:txMk cp="0" len="11">
        <ac:context len="12" hash="3650923543"/>
      </ac:txMk>
    </ac:txMkLst>
    <p188:pos x="1177954" y="6468647"/>
    <p188:txBody>
      <a:bodyPr/>
      <a:lstStyle/>
      <a:p>
        <a:r>
          <a:rPr lang="es-ES_tradnl"/>
          <a:t>On the English version, one sign of exploitation is duplicated. I leave this comment here for your reference. I’ve adjusted this only in the Spanish version.
</a:t>
        </a:r>
      </a:p>
    </p188:txBody>
  </p188:cm>
</p188:cmLst>
</file>

<file path=ppt/comments/modernComment_C39_C7E864F0.xml><?xml version="1.0" encoding="utf-8"?>
<p188:cmLst xmlns:a="http://schemas.openxmlformats.org/drawingml/2006/main" xmlns:r="http://schemas.openxmlformats.org/officeDocument/2006/relationships" xmlns:p188="http://schemas.microsoft.com/office/powerpoint/2018/8/main">
  <p188:cm id="{E66CDFD8-F0FE-6141-986E-8713B260A5A2}" authorId="{DBDEE0E3-1A57-E431-BFC6-DDA48B8DE882}" created="2023-04-02T06:12:39.549">
    <pc:sldMkLst xmlns:pc="http://schemas.microsoft.com/office/powerpoint/2013/main/command">
      <pc:docMk/>
      <pc:sldMk cId="3353896176" sldId="3129"/>
    </pc:sldMkLst>
    <p188:txBody>
      <a:bodyPr/>
      <a:lstStyle/>
      <a:p>
        <a:r>
          <a:rPr lang="es-ES_tradnl"/>
          <a:t>The table does not seem to fit when translated to Spanish. This happens very often when doing Enligh-Spanish translation. </a:t>
        </a:r>
      </a:p>
    </p188:txBody>
  </p188:cm>
</p188: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EF7DAA-B7A4-40AB-93E4-1BD67E4FDE49}" type="doc">
      <dgm:prSet loTypeId="urn:microsoft.com/office/officeart/2005/8/layout/pyramid1" loCatId="pyramid" qsTypeId="urn:microsoft.com/office/officeart/2005/8/quickstyle/simple1" qsCatId="simple" csTypeId="urn:microsoft.com/office/officeart/2005/8/colors/colorful2" csCatId="colorful" phldr="1"/>
      <dgm:spPr/>
    </dgm:pt>
    <dgm:pt modelId="{0F9C1983-7A06-4E2A-912D-86E9F186AB4B}">
      <dgm:prSet phldrT="[Text]" custT="1"/>
      <dgm:spPr>
        <a:solidFill>
          <a:schemeClr val="bg1"/>
        </a:solidFill>
        <a:ln w="12700">
          <a:solidFill>
            <a:schemeClr val="accent1"/>
          </a:solidFill>
        </a:ln>
      </dgm:spPr>
      <dgm:t>
        <a:bodyPr/>
        <a:lstStyle/>
        <a:p>
          <a:endParaRPr lang="en-US" sz="1100" b="1" dirty="0">
            <a:latin typeface="+mn-lt"/>
            <a:cs typeface="Arial" panose="020B0604020202020204" pitchFamily="34" charset="0"/>
          </a:endParaRPr>
        </a:p>
        <a:p>
          <a:endParaRPr lang="en-US" sz="1100" b="1" dirty="0">
            <a:latin typeface="+mn-lt"/>
            <a:cs typeface="Arial" panose="020B0604020202020204" pitchFamily="34" charset="0"/>
          </a:endParaRPr>
        </a:p>
        <a:p>
          <a:endParaRPr lang="en-US" sz="1100" b="1" dirty="0">
            <a:latin typeface="+mn-lt"/>
            <a:cs typeface="Arial" panose="020B0604020202020204" pitchFamily="34" charset="0"/>
          </a:endParaRPr>
        </a:p>
        <a:p>
          <a:endParaRPr lang="en-US" sz="1100" b="1" dirty="0">
            <a:latin typeface="+mn-lt"/>
            <a:cs typeface="Arial" panose="020B0604020202020204" pitchFamily="34" charset="0"/>
          </a:endParaRPr>
        </a:p>
        <a:p>
          <a:endParaRPr lang="en-US" sz="1100" b="1" dirty="0">
            <a:latin typeface="+mn-lt"/>
            <a:cs typeface="Arial" panose="020B0604020202020204" pitchFamily="34" charset="0"/>
          </a:endParaRPr>
        </a:p>
        <a:p>
          <a:endParaRPr lang="en-US" sz="1100" b="1" dirty="0">
            <a:latin typeface="+mn-lt"/>
            <a:cs typeface="Arial" panose="020B0604020202020204" pitchFamily="34" charset="0"/>
          </a:endParaRPr>
        </a:p>
        <a:p>
          <a:r>
            <a:rPr lang="es-ES_tradnl" sz="1100" b="1" noProof="0" dirty="0">
              <a:latin typeface="+mn-lt"/>
              <a:cs typeface="Arial" panose="020B0604020202020204" pitchFamily="34" charset="0"/>
            </a:rPr>
            <a:t>Apoyo especializado</a:t>
          </a:r>
        </a:p>
      </dgm:t>
    </dgm:pt>
    <dgm:pt modelId="{62E63B93-0379-4315-8AB5-93ABA2CFF3D4}" type="parTrans" cxnId="{2D025C1F-EB26-4DCF-9A8A-8703E47DFE7E}">
      <dgm:prSet/>
      <dgm:spPr/>
      <dgm:t>
        <a:bodyPr/>
        <a:lstStyle/>
        <a:p>
          <a:endParaRPr lang="en-US" sz="1100">
            <a:latin typeface="+mn-lt"/>
          </a:endParaRPr>
        </a:p>
      </dgm:t>
    </dgm:pt>
    <dgm:pt modelId="{22B864B1-DC46-4EF3-90D2-26BF22B0DB0C}" type="sibTrans" cxnId="{2D025C1F-EB26-4DCF-9A8A-8703E47DFE7E}">
      <dgm:prSet/>
      <dgm:spPr/>
      <dgm:t>
        <a:bodyPr/>
        <a:lstStyle/>
        <a:p>
          <a:endParaRPr lang="en-US" sz="1100">
            <a:latin typeface="+mn-lt"/>
          </a:endParaRPr>
        </a:p>
      </dgm:t>
    </dgm:pt>
    <dgm:pt modelId="{861CD043-7D43-4D67-8725-89C21A7C896A}">
      <dgm:prSet phldrT="[Text]" custT="1"/>
      <dgm:spPr>
        <a:solidFill>
          <a:schemeClr val="bg1"/>
        </a:solidFill>
        <a:ln>
          <a:solidFill>
            <a:schemeClr val="accent4"/>
          </a:solidFill>
        </a:ln>
      </dgm:spPr>
      <dgm:t>
        <a:bodyPr/>
        <a:lstStyle/>
        <a:p>
          <a:endParaRPr lang="en-US" sz="1100" b="1" dirty="0">
            <a:latin typeface="+mn-lt"/>
            <a:cs typeface="Arial" panose="020B0604020202020204" pitchFamily="34" charset="0"/>
          </a:endParaRPr>
        </a:p>
        <a:p>
          <a:endParaRPr lang="en-US" sz="1100" b="1" dirty="0">
            <a:latin typeface="+mn-lt"/>
            <a:cs typeface="Arial" panose="020B0604020202020204" pitchFamily="34" charset="0"/>
          </a:endParaRPr>
        </a:p>
        <a:p>
          <a:endParaRPr lang="en-US" sz="1100" b="1" dirty="0">
            <a:latin typeface="+mn-lt"/>
            <a:cs typeface="Arial" panose="020B0604020202020204" pitchFamily="34" charset="0"/>
          </a:endParaRPr>
        </a:p>
        <a:p>
          <a:endParaRPr lang="en-US" sz="1100" b="1" dirty="0">
            <a:latin typeface="+mn-lt"/>
            <a:cs typeface="Arial" panose="020B0604020202020204" pitchFamily="34" charset="0"/>
          </a:endParaRPr>
        </a:p>
        <a:p>
          <a:endParaRPr lang="en-US" sz="1100" b="1" dirty="0">
            <a:latin typeface="+mn-lt"/>
            <a:cs typeface="Arial" panose="020B0604020202020204" pitchFamily="34" charset="0"/>
          </a:endParaRPr>
        </a:p>
        <a:p>
          <a:r>
            <a:rPr lang="es-ES_tradnl" sz="1100" b="1" noProof="0" dirty="0">
              <a:latin typeface="+mn-lt"/>
              <a:cs typeface="Arial" panose="020B0604020202020204" pitchFamily="34" charset="0"/>
            </a:rPr>
            <a:t>Apoyo específico </a:t>
          </a:r>
          <a:br>
            <a:rPr lang="es-ES_tradnl" sz="1100" b="1" noProof="0" dirty="0">
              <a:latin typeface="+mn-lt"/>
              <a:cs typeface="Arial" panose="020B0604020202020204" pitchFamily="34" charset="0"/>
            </a:rPr>
          </a:br>
          <a:r>
            <a:rPr lang="es-ES_tradnl" sz="1100" b="1" noProof="0" dirty="0">
              <a:latin typeface="+mn-lt"/>
              <a:cs typeface="Arial" panose="020B0604020202020204" pitchFamily="34" charset="0"/>
            </a:rPr>
            <a:t>no especializado</a:t>
          </a:r>
        </a:p>
      </dgm:t>
    </dgm:pt>
    <dgm:pt modelId="{28AFED0A-D1E9-49EF-9D1A-1FDAE6710B36}" type="parTrans" cxnId="{AD26089F-32EA-46A9-B365-CAA811BD2535}">
      <dgm:prSet/>
      <dgm:spPr/>
      <dgm:t>
        <a:bodyPr/>
        <a:lstStyle/>
        <a:p>
          <a:endParaRPr lang="en-US" sz="1100">
            <a:latin typeface="+mn-lt"/>
          </a:endParaRPr>
        </a:p>
      </dgm:t>
    </dgm:pt>
    <dgm:pt modelId="{659C1A0E-56D1-42D9-BF52-E4E5347D0357}" type="sibTrans" cxnId="{AD26089F-32EA-46A9-B365-CAA811BD2535}">
      <dgm:prSet/>
      <dgm:spPr/>
      <dgm:t>
        <a:bodyPr/>
        <a:lstStyle/>
        <a:p>
          <a:endParaRPr lang="en-US" sz="1100">
            <a:latin typeface="+mn-lt"/>
          </a:endParaRPr>
        </a:p>
      </dgm:t>
    </dgm:pt>
    <dgm:pt modelId="{AFB4DA0F-28F8-4BD3-A050-ACA2F190656D}">
      <dgm:prSet custT="1"/>
      <dgm:spPr>
        <a:solidFill>
          <a:schemeClr val="bg1"/>
        </a:solidFill>
        <a:ln>
          <a:solidFill>
            <a:schemeClr val="accent5"/>
          </a:solidFill>
        </a:ln>
      </dgm:spPr>
      <dgm:t>
        <a:bodyPr/>
        <a:lstStyle/>
        <a:p>
          <a:endParaRPr lang="en-US" sz="1100" b="1" dirty="0">
            <a:latin typeface="+mn-lt"/>
            <a:cs typeface="Arial" panose="020B0604020202020204" pitchFamily="34" charset="0"/>
          </a:endParaRPr>
        </a:p>
        <a:p>
          <a:endParaRPr lang="en-US" sz="1100" b="1" dirty="0">
            <a:latin typeface="+mn-lt"/>
            <a:cs typeface="Arial" panose="020B0604020202020204" pitchFamily="34" charset="0"/>
          </a:endParaRPr>
        </a:p>
        <a:p>
          <a:endParaRPr lang="en-US" sz="1100" b="1" dirty="0">
            <a:latin typeface="+mn-lt"/>
            <a:cs typeface="Arial" panose="020B0604020202020204" pitchFamily="34" charset="0"/>
          </a:endParaRPr>
        </a:p>
        <a:p>
          <a:endParaRPr lang="en-US" sz="1100" b="1" dirty="0">
            <a:latin typeface="+mn-lt"/>
            <a:cs typeface="Arial" panose="020B0604020202020204" pitchFamily="34" charset="0"/>
          </a:endParaRPr>
        </a:p>
        <a:p>
          <a:endParaRPr lang="en-US" sz="1100" b="1" dirty="0">
            <a:latin typeface="+mn-lt"/>
            <a:cs typeface="Arial" panose="020B0604020202020204" pitchFamily="34" charset="0"/>
          </a:endParaRPr>
        </a:p>
        <a:p>
          <a:endParaRPr lang="en-US" sz="1100" b="1" dirty="0">
            <a:latin typeface="+mn-lt"/>
            <a:cs typeface="Arial" panose="020B0604020202020204" pitchFamily="34" charset="0"/>
          </a:endParaRPr>
        </a:p>
        <a:p>
          <a:r>
            <a:rPr lang="es-ES_tradnl" sz="1100" b="1" noProof="0" dirty="0">
              <a:latin typeface="+mn-lt"/>
              <a:cs typeface="Arial" panose="020B0604020202020204" pitchFamily="34" charset="0"/>
            </a:rPr>
            <a:t>Apoyo comunitario y familiar</a:t>
          </a:r>
        </a:p>
      </dgm:t>
    </dgm:pt>
    <dgm:pt modelId="{EBEBD1C9-FB99-4C8C-BEBA-848DABE6E906}" type="parTrans" cxnId="{A90E3F5E-8707-494D-BEFB-42548BA322B4}">
      <dgm:prSet/>
      <dgm:spPr/>
      <dgm:t>
        <a:bodyPr/>
        <a:lstStyle/>
        <a:p>
          <a:endParaRPr lang="en-US" sz="1100">
            <a:latin typeface="+mn-lt"/>
          </a:endParaRPr>
        </a:p>
      </dgm:t>
    </dgm:pt>
    <dgm:pt modelId="{E9150E88-4C97-43F3-ADAF-99BBDB8A4405}" type="sibTrans" cxnId="{A90E3F5E-8707-494D-BEFB-42548BA322B4}">
      <dgm:prSet/>
      <dgm:spPr/>
      <dgm:t>
        <a:bodyPr/>
        <a:lstStyle/>
        <a:p>
          <a:endParaRPr lang="en-US" sz="1100">
            <a:latin typeface="+mn-lt"/>
          </a:endParaRPr>
        </a:p>
      </dgm:t>
    </dgm:pt>
    <dgm:pt modelId="{CF6CD97B-DC13-410E-AC5B-CAFE354F4F2A}">
      <dgm:prSet phldrT="[Text]" custT="1"/>
      <dgm:spPr>
        <a:solidFill>
          <a:schemeClr val="bg1"/>
        </a:solidFill>
        <a:ln>
          <a:solidFill>
            <a:schemeClr val="accent3"/>
          </a:solidFill>
        </a:ln>
      </dgm:spPr>
      <dgm:t>
        <a:bodyPr/>
        <a:lstStyle/>
        <a:p>
          <a:endParaRPr lang="en-US" sz="1100" b="1" dirty="0">
            <a:latin typeface="+mn-lt"/>
            <a:cs typeface="Arial" panose="020B0604020202020204" pitchFamily="34" charset="0"/>
          </a:endParaRPr>
        </a:p>
        <a:p>
          <a:endParaRPr lang="en-US" sz="1100" b="1" dirty="0">
            <a:latin typeface="+mn-lt"/>
            <a:cs typeface="Arial" panose="020B0604020202020204" pitchFamily="34" charset="0"/>
          </a:endParaRPr>
        </a:p>
        <a:p>
          <a:endParaRPr lang="en-US" sz="1100" b="1" dirty="0">
            <a:latin typeface="+mn-lt"/>
            <a:cs typeface="Arial" panose="020B0604020202020204" pitchFamily="34" charset="0"/>
          </a:endParaRPr>
        </a:p>
        <a:p>
          <a:endParaRPr lang="en-US" sz="1100" b="1" dirty="0">
            <a:latin typeface="+mn-lt"/>
            <a:cs typeface="Arial" panose="020B0604020202020204" pitchFamily="34" charset="0"/>
          </a:endParaRPr>
        </a:p>
        <a:p>
          <a:endParaRPr lang="en-US" sz="1100" b="1" dirty="0">
            <a:latin typeface="+mn-lt"/>
            <a:cs typeface="Arial" panose="020B0604020202020204" pitchFamily="34" charset="0"/>
          </a:endParaRPr>
        </a:p>
        <a:p>
          <a:endParaRPr lang="en-US" sz="1100" b="1" dirty="0">
            <a:latin typeface="+mn-lt"/>
            <a:cs typeface="Arial" panose="020B0604020202020204" pitchFamily="34" charset="0"/>
          </a:endParaRPr>
        </a:p>
        <a:p>
          <a:r>
            <a:rPr lang="es-ES_tradnl" sz="1100" b="1" noProof="0" dirty="0">
              <a:latin typeface="+mn-lt"/>
              <a:cs typeface="Arial" panose="020B0604020202020204" pitchFamily="34" charset="0"/>
            </a:rPr>
            <a:t>Servicios básicos y protección </a:t>
          </a:r>
        </a:p>
      </dgm:t>
    </dgm:pt>
    <dgm:pt modelId="{EA061B26-A78A-4CBA-9A17-0B7193D539D4}" type="sibTrans" cxnId="{009438FA-6029-40C7-95F0-8B3324061D9A}">
      <dgm:prSet/>
      <dgm:spPr/>
      <dgm:t>
        <a:bodyPr/>
        <a:lstStyle/>
        <a:p>
          <a:endParaRPr lang="en-US" sz="1100">
            <a:latin typeface="+mn-lt"/>
          </a:endParaRPr>
        </a:p>
      </dgm:t>
    </dgm:pt>
    <dgm:pt modelId="{5179138C-F1A8-410E-9E6F-D3383C11CE69}" type="parTrans" cxnId="{009438FA-6029-40C7-95F0-8B3324061D9A}">
      <dgm:prSet/>
      <dgm:spPr/>
      <dgm:t>
        <a:bodyPr/>
        <a:lstStyle/>
        <a:p>
          <a:endParaRPr lang="en-US" sz="1100">
            <a:latin typeface="+mn-lt"/>
          </a:endParaRPr>
        </a:p>
      </dgm:t>
    </dgm:pt>
    <dgm:pt modelId="{63C416E1-72A4-4BA5-BA5A-950CD9946C79}" type="pres">
      <dgm:prSet presAssocID="{F0EF7DAA-B7A4-40AB-93E4-1BD67E4FDE49}" presName="Name0" presStyleCnt="0">
        <dgm:presLayoutVars>
          <dgm:dir/>
          <dgm:animLvl val="lvl"/>
          <dgm:resizeHandles val="exact"/>
        </dgm:presLayoutVars>
      </dgm:prSet>
      <dgm:spPr/>
    </dgm:pt>
    <dgm:pt modelId="{B10AE54D-7616-4B9F-A00A-43BBC7CA852A}" type="pres">
      <dgm:prSet presAssocID="{0F9C1983-7A06-4E2A-912D-86E9F186AB4B}" presName="Name8" presStyleCnt="0"/>
      <dgm:spPr/>
    </dgm:pt>
    <dgm:pt modelId="{232CDC56-F437-4B1B-BEF3-972969B3E205}" type="pres">
      <dgm:prSet presAssocID="{0F9C1983-7A06-4E2A-912D-86E9F186AB4B}" presName="level" presStyleLbl="node1" presStyleIdx="0" presStyleCnt="4">
        <dgm:presLayoutVars>
          <dgm:chMax val="1"/>
          <dgm:bulletEnabled val="1"/>
        </dgm:presLayoutVars>
      </dgm:prSet>
      <dgm:spPr/>
    </dgm:pt>
    <dgm:pt modelId="{16CB5799-79ED-486C-870D-39412A345345}" type="pres">
      <dgm:prSet presAssocID="{0F9C1983-7A06-4E2A-912D-86E9F186AB4B}" presName="levelTx" presStyleLbl="revTx" presStyleIdx="0" presStyleCnt="0">
        <dgm:presLayoutVars>
          <dgm:chMax val="1"/>
          <dgm:bulletEnabled val="1"/>
        </dgm:presLayoutVars>
      </dgm:prSet>
      <dgm:spPr/>
    </dgm:pt>
    <dgm:pt modelId="{4A632204-79FB-4D4D-B050-CE728136124D}" type="pres">
      <dgm:prSet presAssocID="{861CD043-7D43-4D67-8725-89C21A7C896A}" presName="Name8" presStyleCnt="0"/>
      <dgm:spPr/>
    </dgm:pt>
    <dgm:pt modelId="{FE4B076D-522A-46F2-9FD9-E9F1C2D6D43F}" type="pres">
      <dgm:prSet presAssocID="{861CD043-7D43-4D67-8725-89C21A7C896A}" presName="level" presStyleLbl="node1" presStyleIdx="1" presStyleCnt="4">
        <dgm:presLayoutVars>
          <dgm:chMax val="1"/>
          <dgm:bulletEnabled val="1"/>
        </dgm:presLayoutVars>
      </dgm:prSet>
      <dgm:spPr/>
    </dgm:pt>
    <dgm:pt modelId="{14F0A753-A367-4D9C-99EC-10709DE71A80}" type="pres">
      <dgm:prSet presAssocID="{861CD043-7D43-4D67-8725-89C21A7C896A}" presName="levelTx" presStyleLbl="revTx" presStyleIdx="0" presStyleCnt="0">
        <dgm:presLayoutVars>
          <dgm:chMax val="1"/>
          <dgm:bulletEnabled val="1"/>
        </dgm:presLayoutVars>
      </dgm:prSet>
      <dgm:spPr/>
    </dgm:pt>
    <dgm:pt modelId="{0894DCD8-424A-4044-885D-C4941F3F1B2B}" type="pres">
      <dgm:prSet presAssocID="{AFB4DA0F-28F8-4BD3-A050-ACA2F190656D}" presName="Name8" presStyleCnt="0"/>
      <dgm:spPr/>
    </dgm:pt>
    <dgm:pt modelId="{211AAA5F-9555-4459-90CE-6A1A051DF070}" type="pres">
      <dgm:prSet presAssocID="{AFB4DA0F-28F8-4BD3-A050-ACA2F190656D}" presName="level" presStyleLbl="node1" presStyleIdx="2" presStyleCnt="4">
        <dgm:presLayoutVars>
          <dgm:chMax val="1"/>
          <dgm:bulletEnabled val="1"/>
        </dgm:presLayoutVars>
      </dgm:prSet>
      <dgm:spPr/>
    </dgm:pt>
    <dgm:pt modelId="{95865F21-02FE-4425-B971-3D2EC7F11444}" type="pres">
      <dgm:prSet presAssocID="{AFB4DA0F-28F8-4BD3-A050-ACA2F190656D}" presName="levelTx" presStyleLbl="revTx" presStyleIdx="0" presStyleCnt="0">
        <dgm:presLayoutVars>
          <dgm:chMax val="1"/>
          <dgm:bulletEnabled val="1"/>
        </dgm:presLayoutVars>
      </dgm:prSet>
      <dgm:spPr/>
    </dgm:pt>
    <dgm:pt modelId="{E976DC9E-27E4-4C62-B90F-E957CBC0F94F}" type="pres">
      <dgm:prSet presAssocID="{CF6CD97B-DC13-410E-AC5B-CAFE354F4F2A}" presName="Name8" presStyleCnt="0"/>
      <dgm:spPr/>
    </dgm:pt>
    <dgm:pt modelId="{C3A3DF2B-E4C8-421A-96B5-21F21211209D}" type="pres">
      <dgm:prSet presAssocID="{CF6CD97B-DC13-410E-AC5B-CAFE354F4F2A}" presName="level" presStyleLbl="node1" presStyleIdx="3" presStyleCnt="4" custLinFactY="22219" custLinFactNeighborX="-46649" custLinFactNeighborY="100000">
        <dgm:presLayoutVars>
          <dgm:chMax val="1"/>
          <dgm:bulletEnabled val="1"/>
        </dgm:presLayoutVars>
      </dgm:prSet>
      <dgm:spPr/>
    </dgm:pt>
    <dgm:pt modelId="{E9BF1ED7-2834-4E94-8CD3-A52E14D37BAD}" type="pres">
      <dgm:prSet presAssocID="{CF6CD97B-DC13-410E-AC5B-CAFE354F4F2A}" presName="levelTx" presStyleLbl="revTx" presStyleIdx="0" presStyleCnt="0">
        <dgm:presLayoutVars>
          <dgm:chMax val="1"/>
          <dgm:bulletEnabled val="1"/>
        </dgm:presLayoutVars>
      </dgm:prSet>
      <dgm:spPr/>
    </dgm:pt>
  </dgm:ptLst>
  <dgm:cxnLst>
    <dgm:cxn modelId="{F59CBC13-AD40-4940-99C7-7D271FC02424}" type="presOf" srcId="{CF6CD97B-DC13-410E-AC5B-CAFE354F4F2A}" destId="{E9BF1ED7-2834-4E94-8CD3-A52E14D37BAD}" srcOrd="1" destOrd="0" presId="urn:microsoft.com/office/officeart/2005/8/layout/pyramid1"/>
    <dgm:cxn modelId="{2D025C1F-EB26-4DCF-9A8A-8703E47DFE7E}" srcId="{F0EF7DAA-B7A4-40AB-93E4-1BD67E4FDE49}" destId="{0F9C1983-7A06-4E2A-912D-86E9F186AB4B}" srcOrd="0" destOrd="0" parTransId="{62E63B93-0379-4315-8AB5-93ABA2CFF3D4}" sibTransId="{22B864B1-DC46-4EF3-90D2-26BF22B0DB0C}"/>
    <dgm:cxn modelId="{A90E3F5E-8707-494D-BEFB-42548BA322B4}" srcId="{F0EF7DAA-B7A4-40AB-93E4-1BD67E4FDE49}" destId="{AFB4DA0F-28F8-4BD3-A050-ACA2F190656D}" srcOrd="2" destOrd="0" parTransId="{EBEBD1C9-FB99-4C8C-BEBA-848DABE6E906}" sibTransId="{E9150E88-4C97-43F3-ADAF-99BBDB8A4405}"/>
    <dgm:cxn modelId="{7296F562-20A6-453C-9FBC-BBC18EA9DA75}" type="presOf" srcId="{CF6CD97B-DC13-410E-AC5B-CAFE354F4F2A}" destId="{C3A3DF2B-E4C8-421A-96B5-21F21211209D}" srcOrd="0" destOrd="0" presId="urn:microsoft.com/office/officeart/2005/8/layout/pyramid1"/>
    <dgm:cxn modelId="{D74C307D-9639-4853-B7CC-F9A4B30D4947}" type="presOf" srcId="{0F9C1983-7A06-4E2A-912D-86E9F186AB4B}" destId="{232CDC56-F437-4B1B-BEF3-972969B3E205}" srcOrd="0" destOrd="0" presId="urn:microsoft.com/office/officeart/2005/8/layout/pyramid1"/>
    <dgm:cxn modelId="{7E6E2F82-7E4E-40D2-B3A9-429170205FE2}" type="presOf" srcId="{861CD043-7D43-4D67-8725-89C21A7C896A}" destId="{14F0A753-A367-4D9C-99EC-10709DE71A80}" srcOrd="1" destOrd="0" presId="urn:microsoft.com/office/officeart/2005/8/layout/pyramid1"/>
    <dgm:cxn modelId="{F087A386-2DA2-4B8C-9E02-F0278E935E4B}" type="presOf" srcId="{861CD043-7D43-4D67-8725-89C21A7C896A}" destId="{FE4B076D-522A-46F2-9FD9-E9F1C2D6D43F}" srcOrd="0" destOrd="0" presId="urn:microsoft.com/office/officeart/2005/8/layout/pyramid1"/>
    <dgm:cxn modelId="{AD26089F-32EA-46A9-B365-CAA811BD2535}" srcId="{F0EF7DAA-B7A4-40AB-93E4-1BD67E4FDE49}" destId="{861CD043-7D43-4D67-8725-89C21A7C896A}" srcOrd="1" destOrd="0" parTransId="{28AFED0A-D1E9-49EF-9D1A-1FDAE6710B36}" sibTransId="{659C1A0E-56D1-42D9-BF52-E4E5347D0357}"/>
    <dgm:cxn modelId="{548DBBDA-DA75-4242-99A5-4DE507CAE316}" type="presOf" srcId="{0F9C1983-7A06-4E2A-912D-86E9F186AB4B}" destId="{16CB5799-79ED-486C-870D-39412A345345}" srcOrd="1" destOrd="0" presId="urn:microsoft.com/office/officeart/2005/8/layout/pyramid1"/>
    <dgm:cxn modelId="{50069DDB-FFCA-4EDF-8597-7484439E0A1A}" type="presOf" srcId="{AFB4DA0F-28F8-4BD3-A050-ACA2F190656D}" destId="{95865F21-02FE-4425-B971-3D2EC7F11444}" srcOrd="1" destOrd="0" presId="urn:microsoft.com/office/officeart/2005/8/layout/pyramid1"/>
    <dgm:cxn modelId="{0926C5EE-1C02-468D-9B74-6B27C6A800CD}" type="presOf" srcId="{AFB4DA0F-28F8-4BD3-A050-ACA2F190656D}" destId="{211AAA5F-9555-4459-90CE-6A1A051DF070}" srcOrd="0" destOrd="0" presId="urn:microsoft.com/office/officeart/2005/8/layout/pyramid1"/>
    <dgm:cxn modelId="{C8CBE9F4-CD92-498C-B54A-3FF0B0334C3C}" type="presOf" srcId="{F0EF7DAA-B7A4-40AB-93E4-1BD67E4FDE49}" destId="{63C416E1-72A4-4BA5-BA5A-950CD9946C79}" srcOrd="0" destOrd="0" presId="urn:microsoft.com/office/officeart/2005/8/layout/pyramid1"/>
    <dgm:cxn modelId="{009438FA-6029-40C7-95F0-8B3324061D9A}" srcId="{F0EF7DAA-B7A4-40AB-93E4-1BD67E4FDE49}" destId="{CF6CD97B-DC13-410E-AC5B-CAFE354F4F2A}" srcOrd="3" destOrd="0" parTransId="{5179138C-F1A8-410E-9E6F-D3383C11CE69}" sibTransId="{EA061B26-A78A-4CBA-9A17-0B7193D539D4}"/>
    <dgm:cxn modelId="{8795A2AC-237B-4FCD-BB34-D18F950953F2}" type="presParOf" srcId="{63C416E1-72A4-4BA5-BA5A-950CD9946C79}" destId="{B10AE54D-7616-4B9F-A00A-43BBC7CA852A}" srcOrd="0" destOrd="0" presId="urn:microsoft.com/office/officeart/2005/8/layout/pyramid1"/>
    <dgm:cxn modelId="{7714AC5C-C11C-424C-A23E-88FE17AA5D75}" type="presParOf" srcId="{B10AE54D-7616-4B9F-A00A-43BBC7CA852A}" destId="{232CDC56-F437-4B1B-BEF3-972969B3E205}" srcOrd="0" destOrd="0" presId="urn:microsoft.com/office/officeart/2005/8/layout/pyramid1"/>
    <dgm:cxn modelId="{F3BBB4E5-2363-497A-8854-32DEE7C45932}" type="presParOf" srcId="{B10AE54D-7616-4B9F-A00A-43BBC7CA852A}" destId="{16CB5799-79ED-486C-870D-39412A345345}" srcOrd="1" destOrd="0" presId="urn:microsoft.com/office/officeart/2005/8/layout/pyramid1"/>
    <dgm:cxn modelId="{5D98600D-B17F-4B6C-9BB6-8910EE70A3F9}" type="presParOf" srcId="{63C416E1-72A4-4BA5-BA5A-950CD9946C79}" destId="{4A632204-79FB-4D4D-B050-CE728136124D}" srcOrd="1" destOrd="0" presId="urn:microsoft.com/office/officeart/2005/8/layout/pyramid1"/>
    <dgm:cxn modelId="{679506FE-659A-4ADF-8310-2F888FFC706B}" type="presParOf" srcId="{4A632204-79FB-4D4D-B050-CE728136124D}" destId="{FE4B076D-522A-46F2-9FD9-E9F1C2D6D43F}" srcOrd="0" destOrd="0" presId="urn:microsoft.com/office/officeart/2005/8/layout/pyramid1"/>
    <dgm:cxn modelId="{68BB03B2-C79D-4910-A9E9-24E1270ABDEC}" type="presParOf" srcId="{4A632204-79FB-4D4D-B050-CE728136124D}" destId="{14F0A753-A367-4D9C-99EC-10709DE71A80}" srcOrd="1" destOrd="0" presId="urn:microsoft.com/office/officeart/2005/8/layout/pyramid1"/>
    <dgm:cxn modelId="{C52D2827-47F1-45A2-BBEC-703812B86E0F}" type="presParOf" srcId="{63C416E1-72A4-4BA5-BA5A-950CD9946C79}" destId="{0894DCD8-424A-4044-885D-C4941F3F1B2B}" srcOrd="2" destOrd="0" presId="urn:microsoft.com/office/officeart/2005/8/layout/pyramid1"/>
    <dgm:cxn modelId="{82F9A369-2135-4692-A05D-24B80C564140}" type="presParOf" srcId="{0894DCD8-424A-4044-885D-C4941F3F1B2B}" destId="{211AAA5F-9555-4459-90CE-6A1A051DF070}" srcOrd="0" destOrd="0" presId="urn:microsoft.com/office/officeart/2005/8/layout/pyramid1"/>
    <dgm:cxn modelId="{828BA2BA-01CE-4A4F-8F72-B012252228EE}" type="presParOf" srcId="{0894DCD8-424A-4044-885D-C4941F3F1B2B}" destId="{95865F21-02FE-4425-B971-3D2EC7F11444}" srcOrd="1" destOrd="0" presId="urn:microsoft.com/office/officeart/2005/8/layout/pyramid1"/>
    <dgm:cxn modelId="{5DB09F54-A7FC-4F33-BBC4-03CB5F69541B}" type="presParOf" srcId="{63C416E1-72A4-4BA5-BA5A-950CD9946C79}" destId="{E976DC9E-27E4-4C62-B90F-E957CBC0F94F}" srcOrd="3" destOrd="0" presId="urn:microsoft.com/office/officeart/2005/8/layout/pyramid1"/>
    <dgm:cxn modelId="{E72029FC-EA93-4DE9-958B-7DC082F14D45}" type="presParOf" srcId="{E976DC9E-27E4-4C62-B90F-E957CBC0F94F}" destId="{C3A3DF2B-E4C8-421A-96B5-21F21211209D}" srcOrd="0" destOrd="0" presId="urn:microsoft.com/office/officeart/2005/8/layout/pyramid1"/>
    <dgm:cxn modelId="{087660DF-A0A5-4B9A-A3EC-2BE860A5399F}" type="presParOf" srcId="{E976DC9E-27E4-4C62-B90F-E957CBC0F94F}" destId="{E9BF1ED7-2834-4E94-8CD3-A52E14D37BAD}" srcOrd="1" destOrd="0" presId="urn:microsoft.com/office/officeart/2005/8/layout/pyramid1"/>
  </dgm:cxnLst>
  <dgm:bg/>
  <dgm:whole>
    <a:ln w="38100">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3EA6FA-F471-43F9-9AFC-5FE8BB8D88F2}" type="doc">
      <dgm:prSet loTypeId="urn:microsoft.com/office/officeart/2005/8/layout/radial6" loCatId="relationship" qsTypeId="urn:microsoft.com/office/officeart/2005/8/quickstyle/simple1" qsCatId="simple" csTypeId="urn:microsoft.com/office/officeart/2005/8/colors/accent4_1" csCatId="accent4" phldr="1"/>
      <dgm:spPr/>
      <dgm:t>
        <a:bodyPr/>
        <a:lstStyle/>
        <a:p>
          <a:endParaRPr lang="en-BE"/>
        </a:p>
      </dgm:t>
    </dgm:pt>
    <dgm:pt modelId="{42FFE748-B827-41EE-8FA7-DC7C6BB35329}">
      <dgm:prSet phldrT="[Text]"/>
      <dgm:spPr>
        <a:solidFill>
          <a:schemeClr val="accent4">
            <a:lumMod val="40000"/>
            <a:lumOff val="60000"/>
          </a:schemeClr>
        </a:solidFill>
        <a:ln>
          <a:solidFill>
            <a:schemeClr val="accent4">
              <a:lumMod val="20000"/>
              <a:lumOff val="80000"/>
            </a:schemeClr>
          </a:solidFill>
        </a:ln>
      </dgm:spPr>
      <dgm:t>
        <a:bodyPr/>
        <a:lstStyle/>
        <a:p>
          <a:endParaRPr lang="en-BE"/>
        </a:p>
      </dgm:t>
    </dgm:pt>
    <dgm:pt modelId="{728C4476-3FE7-464C-BB75-9411360B8FE1}" type="parTrans" cxnId="{BFBD490B-04D3-4205-AFA2-F4D6F9244846}">
      <dgm:prSet/>
      <dgm:spPr/>
      <dgm:t>
        <a:bodyPr/>
        <a:lstStyle/>
        <a:p>
          <a:endParaRPr lang="en-BE"/>
        </a:p>
      </dgm:t>
    </dgm:pt>
    <dgm:pt modelId="{420E4ED1-4B20-4408-AF29-82D4A94F8E9C}" type="sibTrans" cxnId="{BFBD490B-04D3-4205-AFA2-F4D6F9244846}">
      <dgm:prSet/>
      <dgm:spPr/>
      <dgm:t>
        <a:bodyPr/>
        <a:lstStyle/>
        <a:p>
          <a:endParaRPr lang="en-BE"/>
        </a:p>
      </dgm:t>
    </dgm:pt>
    <dgm:pt modelId="{18A648C5-D760-4D5A-92A1-4B8F0745F3C4}">
      <dgm:prSet phldrT="[Text]" custT="1"/>
      <dgm:spPr>
        <a:solidFill>
          <a:schemeClr val="bg1"/>
        </a:solidFill>
        <a:ln w="12700">
          <a:solidFill>
            <a:schemeClr val="accent4">
              <a:lumMod val="75000"/>
            </a:schemeClr>
          </a:solidFill>
        </a:ln>
      </dgm:spPr>
      <dgm:t>
        <a:bodyPr lIns="0" tIns="0" rIns="0" bIns="0"/>
        <a:lstStyle/>
        <a:p>
          <a:endParaRPr lang="en-BE" sz="4400" dirty="0">
            <a:latin typeface="Arial" panose="020B0604020202020204" pitchFamily="34" charset="0"/>
            <a:cs typeface="Arial" panose="020B0604020202020204" pitchFamily="34" charset="0"/>
          </a:endParaRPr>
        </a:p>
      </dgm:t>
    </dgm:pt>
    <dgm:pt modelId="{154A199B-168E-42FE-B991-75DC30EB6D4D}" type="parTrans" cxnId="{E48B9B31-9904-44BB-A578-BAC123D9D180}">
      <dgm:prSet/>
      <dgm:spPr/>
      <dgm:t>
        <a:bodyPr/>
        <a:lstStyle/>
        <a:p>
          <a:endParaRPr lang="en-BE"/>
        </a:p>
      </dgm:t>
    </dgm:pt>
    <dgm:pt modelId="{40F9E8CD-F153-45AA-B9E6-1848E5F5EA87}" type="sibTrans" cxnId="{E48B9B31-9904-44BB-A578-BAC123D9D180}">
      <dgm:prSet/>
      <dgm:spPr>
        <a:solidFill>
          <a:schemeClr val="accent4">
            <a:lumMod val="75000"/>
          </a:schemeClr>
        </a:solidFill>
        <a:ln>
          <a:noFill/>
        </a:ln>
      </dgm:spPr>
      <dgm:t>
        <a:bodyPr/>
        <a:lstStyle/>
        <a:p>
          <a:endParaRPr lang="en-BE"/>
        </a:p>
      </dgm:t>
    </dgm:pt>
    <dgm:pt modelId="{C5099FF6-8F4E-4216-B55E-7B2A931D5E5B}">
      <dgm:prSet phldrT="[Text]" custT="1"/>
      <dgm:spPr>
        <a:solidFill>
          <a:schemeClr val="bg1"/>
        </a:solidFill>
        <a:ln w="12700">
          <a:solidFill>
            <a:schemeClr val="accent4">
              <a:lumMod val="75000"/>
            </a:schemeClr>
          </a:solidFill>
        </a:ln>
      </dgm:spPr>
      <dgm:t>
        <a:bodyPr lIns="0" tIns="0" rIns="0" bIns="0"/>
        <a:lstStyle/>
        <a:p>
          <a:pPr rtl="0"/>
          <a:endParaRPr lang="en-BE" sz="4400" b="1" dirty="0">
            <a:latin typeface="Arial" panose="020B0604020202020204" pitchFamily="34" charset="0"/>
            <a:cs typeface="Arial" panose="020B0604020202020204" pitchFamily="34" charset="0"/>
          </a:endParaRPr>
        </a:p>
      </dgm:t>
    </dgm:pt>
    <dgm:pt modelId="{BC25ECA4-105B-4E33-AB03-4EF51CC04D55}" type="parTrans" cxnId="{782D58D0-8C40-422D-8201-AC4291059230}">
      <dgm:prSet/>
      <dgm:spPr/>
      <dgm:t>
        <a:bodyPr/>
        <a:lstStyle/>
        <a:p>
          <a:endParaRPr lang="en-BE"/>
        </a:p>
      </dgm:t>
    </dgm:pt>
    <dgm:pt modelId="{464048F4-DCA4-4AC5-BB72-5E45CC80AE2E}" type="sibTrans" cxnId="{782D58D0-8C40-422D-8201-AC4291059230}">
      <dgm:prSet/>
      <dgm:spPr>
        <a:solidFill>
          <a:schemeClr val="accent4">
            <a:lumMod val="75000"/>
          </a:schemeClr>
        </a:solidFill>
        <a:ln>
          <a:noFill/>
        </a:ln>
      </dgm:spPr>
      <dgm:t>
        <a:bodyPr/>
        <a:lstStyle/>
        <a:p>
          <a:endParaRPr lang="en-BE"/>
        </a:p>
      </dgm:t>
    </dgm:pt>
    <dgm:pt modelId="{D3340DA3-207D-4F63-9152-469A35183147}">
      <dgm:prSet phldrT="[Text]" custT="1"/>
      <dgm:spPr>
        <a:solidFill>
          <a:schemeClr val="bg1"/>
        </a:solidFill>
        <a:ln w="12700">
          <a:solidFill>
            <a:schemeClr val="accent4">
              <a:lumMod val="75000"/>
            </a:schemeClr>
          </a:solidFill>
        </a:ln>
      </dgm:spPr>
      <dgm:t>
        <a:bodyPr lIns="0" tIns="0" rIns="0" bIns="0"/>
        <a:lstStyle/>
        <a:p>
          <a:pPr rtl="0"/>
          <a:endParaRPr lang="en-BE" sz="4400" dirty="0">
            <a:latin typeface="Arial" panose="020B0604020202020204" pitchFamily="34" charset="0"/>
            <a:cs typeface="Arial" panose="020B0604020202020204" pitchFamily="34" charset="0"/>
          </a:endParaRPr>
        </a:p>
      </dgm:t>
    </dgm:pt>
    <dgm:pt modelId="{4631D7CE-9A6E-4BD7-BBAC-0A3A420EFD49}" type="parTrans" cxnId="{DD3374F7-E216-4715-9D9C-D4A3E89B3FEA}">
      <dgm:prSet/>
      <dgm:spPr/>
      <dgm:t>
        <a:bodyPr/>
        <a:lstStyle/>
        <a:p>
          <a:endParaRPr lang="en-BE"/>
        </a:p>
      </dgm:t>
    </dgm:pt>
    <dgm:pt modelId="{6DBC9E71-D61B-4EA4-9D5C-43F23ADC05CB}" type="sibTrans" cxnId="{DD3374F7-E216-4715-9D9C-D4A3E89B3FEA}">
      <dgm:prSet/>
      <dgm:spPr>
        <a:solidFill>
          <a:schemeClr val="accent4">
            <a:lumMod val="75000"/>
          </a:schemeClr>
        </a:solidFill>
        <a:ln>
          <a:noFill/>
        </a:ln>
      </dgm:spPr>
      <dgm:t>
        <a:bodyPr/>
        <a:lstStyle/>
        <a:p>
          <a:endParaRPr lang="en-BE"/>
        </a:p>
      </dgm:t>
    </dgm:pt>
    <dgm:pt modelId="{4F719B18-0A99-4A05-9D68-4593DF4B0BC3}">
      <dgm:prSet phldrT="[Text]" custT="1"/>
      <dgm:spPr>
        <a:solidFill>
          <a:schemeClr val="bg1"/>
        </a:solidFill>
        <a:ln w="12700">
          <a:solidFill>
            <a:schemeClr val="accent4">
              <a:lumMod val="75000"/>
            </a:schemeClr>
          </a:solidFill>
        </a:ln>
      </dgm:spPr>
      <dgm:t>
        <a:bodyPr lIns="0" tIns="0" rIns="0" bIns="0"/>
        <a:lstStyle/>
        <a:p>
          <a:pPr rtl="0"/>
          <a:endParaRPr lang="en-BE" sz="4400" dirty="0">
            <a:latin typeface="Arial" panose="020B0604020202020204" pitchFamily="34" charset="0"/>
            <a:cs typeface="Arial" panose="020B0604020202020204" pitchFamily="34" charset="0"/>
          </a:endParaRPr>
        </a:p>
      </dgm:t>
    </dgm:pt>
    <dgm:pt modelId="{B084BF9B-B7EE-4E97-AD1A-4F6E00E736C1}" type="parTrans" cxnId="{A950DB33-27E4-4F15-8A27-755B77888199}">
      <dgm:prSet/>
      <dgm:spPr/>
      <dgm:t>
        <a:bodyPr/>
        <a:lstStyle/>
        <a:p>
          <a:endParaRPr lang="en-BE"/>
        </a:p>
      </dgm:t>
    </dgm:pt>
    <dgm:pt modelId="{F4627B4D-04A2-456E-8128-7BB53A63C2B4}" type="sibTrans" cxnId="{A950DB33-27E4-4F15-8A27-755B77888199}">
      <dgm:prSet/>
      <dgm:spPr>
        <a:solidFill>
          <a:schemeClr val="accent4">
            <a:lumMod val="75000"/>
          </a:schemeClr>
        </a:solidFill>
        <a:ln>
          <a:noFill/>
        </a:ln>
      </dgm:spPr>
      <dgm:t>
        <a:bodyPr/>
        <a:lstStyle/>
        <a:p>
          <a:endParaRPr lang="en-BE"/>
        </a:p>
      </dgm:t>
    </dgm:pt>
    <dgm:pt modelId="{A2696EC1-E3EC-4143-8AEA-AA40151E9AE8}">
      <dgm:prSet phldrT="[Text]" custT="1"/>
      <dgm:spPr>
        <a:solidFill>
          <a:schemeClr val="bg1"/>
        </a:solidFill>
        <a:ln w="12700">
          <a:solidFill>
            <a:schemeClr val="accent4">
              <a:lumMod val="75000"/>
            </a:schemeClr>
          </a:solidFill>
        </a:ln>
      </dgm:spPr>
      <dgm:t>
        <a:bodyPr lIns="0" tIns="0" rIns="0" bIns="0"/>
        <a:lstStyle/>
        <a:p>
          <a:endParaRPr lang="en-BE" sz="4400" dirty="0">
            <a:latin typeface="Arial" panose="020B0604020202020204" pitchFamily="34" charset="0"/>
            <a:cs typeface="Arial" panose="020B0604020202020204" pitchFamily="34" charset="0"/>
          </a:endParaRPr>
        </a:p>
      </dgm:t>
    </dgm:pt>
    <dgm:pt modelId="{70C8EB13-F3A7-4A54-9142-A2C058778068}" type="parTrans" cxnId="{DEC1D3D5-AD98-4064-8644-0F6A0904B868}">
      <dgm:prSet/>
      <dgm:spPr/>
      <dgm:t>
        <a:bodyPr/>
        <a:lstStyle/>
        <a:p>
          <a:endParaRPr lang="en-BE"/>
        </a:p>
      </dgm:t>
    </dgm:pt>
    <dgm:pt modelId="{570FD6F4-95A1-463E-A04B-6B521B701614}" type="sibTrans" cxnId="{DEC1D3D5-AD98-4064-8644-0F6A0904B868}">
      <dgm:prSet/>
      <dgm:spPr>
        <a:solidFill>
          <a:schemeClr val="accent4">
            <a:lumMod val="75000"/>
          </a:schemeClr>
        </a:solidFill>
        <a:ln>
          <a:noFill/>
        </a:ln>
      </dgm:spPr>
      <dgm:t>
        <a:bodyPr/>
        <a:lstStyle/>
        <a:p>
          <a:endParaRPr lang="en-BE"/>
        </a:p>
      </dgm:t>
    </dgm:pt>
    <dgm:pt modelId="{C7F2BA96-C4CA-4668-9FF4-0F9E259D8E4B}" type="pres">
      <dgm:prSet presAssocID="{913EA6FA-F471-43F9-9AFC-5FE8BB8D88F2}" presName="Name0" presStyleCnt="0">
        <dgm:presLayoutVars>
          <dgm:chMax val="1"/>
          <dgm:dir/>
          <dgm:animLvl val="ctr"/>
          <dgm:resizeHandles val="exact"/>
        </dgm:presLayoutVars>
      </dgm:prSet>
      <dgm:spPr/>
    </dgm:pt>
    <dgm:pt modelId="{8BA19B02-BC51-49FC-9544-0E64D87C7694}" type="pres">
      <dgm:prSet presAssocID="{42FFE748-B827-41EE-8FA7-DC7C6BB35329}" presName="centerShape" presStyleLbl="node0" presStyleIdx="0" presStyleCnt="1"/>
      <dgm:spPr/>
    </dgm:pt>
    <dgm:pt modelId="{6DA8F646-C28D-4AF8-9759-CF8B295F4CB9}" type="pres">
      <dgm:prSet presAssocID="{18A648C5-D760-4D5A-92A1-4B8F0745F3C4}" presName="node" presStyleLbl="node1" presStyleIdx="0" presStyleCnt="5" custScaleX="134568" custScaleY="131806">
        <dgm:presLayoutVars>
          <dgm:bulletEnabled val="1"/>
        </dgm:presLayoutVars>
      </dgm:prSet>
      <dgm:spPr/>
    </dgm:pt>
    <dgm:pt modelId="{776EB004-C14E-4187-ADE8-326694792F42}" type="pres">
      <dgm:prSet presAssocID="{18A648C5-D760-4D5A-92A1-4B8F0745F3C4}" presName="dummy" presStyleCnt="0"/>
      <dgm:spPr/>
    </dgm:pt>
    <dgm:pt modelId="{FF0C5364-4FA5-452D-A8CD-02AA5542728C}" type="pres">
      <dgm:prSet presAssocID="{40F9E8CD-F153-45AA-B9E6-1848E5F5EA87}" presName="sibTrans" presStyleLbl="sibTrans2D1" presStyleIdx="0" presStyleCnt="5"/>
      <dgm:spPr/>
    </dgm:pt>
    <dgm:pt modelId="{E33F2FE8-373F-4E79-937F-6CDF18EC0FFD}" type="pres">
      <dgm:prSet presAssocID="{C5099FF6-8F4E-4216-B55E-7B2A931D5E5B}" presName="node" presStyleLbl="node1" presStyleIdx="1" presStyleCnt="5" custScaleX="134568" custScaleY="131806">
        <dgm:presLayoutVars>
          <dgm:bulletEnabled val="1"/>
        </dgm:presLayoutVars>
      </dgm:prSet>
      <dgm:spPr/>
    </dgm:pt>
    <dgm:pt modelId="{34A62BA4-E510-4807-85BF-BAF21BB3A06A}" type="pres">
      <dgm:prSet presAssocID="{C5099FF6-8F4E-4216-B55E-7B2A931D5E5B}" presName="dummy" presStyleCnt="0"/>
      <dgm:spPr/>
    </dgm:pt>
    <dgm:pt modelId="{8B46AFA4-2BF2-41E9-B357-79DA3F2BDF10}" type="pres">
      <dgm:prSet presAssocID="{464048F4-DCA4-4AC5-BB72-5E45CC80AE2E}" presName="sibTrans" presStyleLbl="sibTrans2D1" presStyleIdx="1" presStyleCnt="5"/>
      <dgm:spPr/>
    </dgm:pt>
    <dgm:pt modelId="{E97F9572-9C43-43DD-872E-E2A1094E8056}" type="pres">
      <dgm:prSet presAssocID="{D3340DA3-207D-4F63-9152-469A35183147}" presName="node" presStyleLbl="node1" presStyleIdx="2" presStyleCnt="5" custScaleX="134568" custScaleY="131806">
        <dgm:presLayoutVars>
          <dgm:bulletEnabled val="1"/>
        </dgm:presLayoutVars>
      </dgm:prSet>
      <dgm:spPr/>
    </dgm:pt>
    <dgm:pt modelId="{13546397-8D58-4905-8B93-2670A4B6AA37}" type="pres">
      <dgm:prSet presAssocID="{D3340DA3-207D-4F63-9152-469A35183147}" presName="dummy" presStyleCnt="0"/>
      <dgm:spPr/>
    </dgm:pt>
    <dgm:pt modelId="{918FF2F8-7FBF-4F83-98F8-0D92E92CFB0A}" type="pres">
      <dgm:prSet presAssocID="{6DBC9E71-D61B-4EA4-9D5C-43F23ADC05CB}" presName="sibTrans" presStyleLbl="sibTrans2D1" presStyleIdx="2" presStyleCnt="5"/>
      <dgm:spPr/>
    </dgm:pt>
    <dgm:pt modelId="{9F41E906-294F-439C-B9EE-2F7D584C5406}" type="pres">
      <dgm:prSet presAssocID="{A2696EC1-E3EC-4143-8AEA-AA40151E9AE8}" presName="node" presStyleLbl="node1" presStyleIdx="3" presStyleCnt="5" custScaleX="134568" custScaleY="131806">
        <dgm:presLayoutVars>
          <dgm:bulletEnabled val="1"/>
        </dgm:presLayoutVars>
      </dgm:prSet>
      <dgm:spPr/>
    </dgm:pt>
    <dgm:pt modelId="{89744F89-E53C-446D-B81B-477D304E3534}" type="pres">
      <dgm:prSet presAssocID="{A2696EC1-E3EC-4143-8AEA-AA40151E9AE8}" presName="dummy" presStyleCnt="0"/>
      <dgm:spPr/>
    </dgm:pt>
    <dgm:pt modelId="{FB28187D-0C92-48B9-82D1-D58351485D80}" type="pres">
      <dgm:prSet presAssocID="{570FD6F4-95A1-463E-A04B-6B521B701614}" presName="sibTrans" presStyleLbl="sibTrans2D1" presStyleIdx="3" presStyleCnt="5"/>
      <dgm:spPr/>
    </dgm:pt>
    <dgm:pt modelId="{F10F28FD-31D1-4653-9E0A-FE9F340B1EB6}" type="pres">
      <dgm:prSet presAssocID="{4F719B18-0A99-4A05-9D68-4593DF4B0BC3}" presName="node" presStyleLbl="node1" presStyleIdx="4" presStyleCnt="5" custScaleX="134568" custScaleY="131806">
        <dgm:presLayoutVars>
          <dgm:bulletEnabled val="1"/>
        </dgm:presLayoutVars>
      </dgm:prSet>
      <dgm:spPr/>
    </dgm:pt>
    <dgm:pt modelId="{25BB7EC9-1512-4AE8-975A-DB92A3D27BC9}" type="pres">
      <dgm:prSet presAssocID="{4F719B18-0A99-4A05-9D68-4593DF4B0BC3}" presName="dummy" presStyleCnt="0"/>
      <dgm:spPr/>
    </dgm:pt>
    <dgm:pt modelId="{F92EC4A6-4084-497C-B2E5-DF4D7F562DCA}" type="pres">
      <dgm:prSet presAssocID="{F4627B4D-04A2-456E-8128-7BB53A63C2B4}" presName="sibTrans" presStyleLbl="sibTrans2D1" presStyleIdx="4" presStyleCnt="5"/>
      <dgm:spPr/>
    </dgm:pt>
  </dgm:ptLst>
  <dgm:cxnLst>
    <dgm:cxn modelId="{BFBD490B-04D3-4205-AFA2-F4D6F9244846}" srcId="{913EA6FA-F471-43F9-9AFC-5FE8BB8D88F2}" destId="{42FFE748-B827-41EE-8FA7-DC7C6BB35329}" srcOrd="0" destOrd="0" parTransId="{728C4476-3FE7-464C-BB75-9411360B8FE1}" sibTransId="{420E4ED1-4B20-4408-AF29-82D4A94F8E9C}"/>
    <dgm:cxn modelId="{E4A82D0D-E5DC-4C91-9F18-C2B14AC9A035}" type="presOf" srcId="{6DBC9E71-D61B-4EA4-9D5C-43F23ADC05CB}" destId="{918FF2F8-7FBF-4F83-98F8-0D92E92CFB0A}" srcOrd="0" destOrd="0" presId="urn:microsoft.com/office/officeart/2005/8/layout/radial6"/>
    <dgm:cxn modelId="{444E6A11-B068-46DD-828F-F5C8CAD16214}" type="presOf" srcId="{D3340DA3-207D-4F63-9152-469A35183147}" destId="{E97F9572-9C43-43DD-872E-E2A1094E8056}" srcOrd="0" destOrd="0" presId="urn:microsoft.com/office/officeart/2005/8/layout/radial6"/>
    <dgm:cxn modelId="{E48B9B31-9904-44BB-A578-BAC123D9D180}" srcId="{42FFE748-B827-41EE-8FA7-DC7C6BB35329}" destId="{18A648C5-D760-4D5A-92A1-4B8F0745F3C4}" srcOrd="0" destOrd="0" parTransId="{154A199B-168E-42FE-B991-75DC30EB6D4D}" sibTransId="{40F9E8CD-F153-45AA-B9E6-1848E5F5EA87}"/>
    <dgm:cxn modelId="{F231B732-06F2-434B-BCD7-4C380B278BA3}" type="presOf" srcId="{F4627B4D-04A2-456E-8128-7BB53A63C2B4}" destId="{F92EC4A6-4084-497C-B2E5-DF4D7F562DCA}" srcOrd="0" destOrd="0" presId="urn:microsoft.com/office/officeart/2005/8/layout/radial6"/>
    <dgm:cxn modelId="{A950DB33-27E4-4F15-8A27-755B77888199}" srcId="{42FFE748-B827-41EE-8FA7-DC7C6BB35329}" destId="{4F719B18-0A99-4A05-9D68-4593DF4B0BC3}" srcOrd="4" destOrd="0" parTransId="{B084BF9B-B7EE-4E97-AD1A-4F6E00E736C1}" sibTransId="{F4627B4D-04A2-456E-8128-7BB53A63C2B4}"/>
    <dgm:cxn modelId="{001FCE36-F717-42E9-868A-B14E109E6C99}" type="presOf" srcId="{464048F4-DCA4-4AC5-BB72-5E45CC80AE2E}" destId="{8B46AFA4-2BF2-41E9-B357-79DA3F2BDF10}" srcOrd="0" destOrd="0" presId="urn:microsoft.com/office/officeart/2005/8/layout/radial6"/>
    <dgm:cxn modelId="{81357873-BF5E-42B9-8915-05DED9A6169D}" type="presOf" srcId="{4F719B18-0A99-4A05-9D68-4593DF4B0BC3}" destId="{F10F28FD-31D1-4653-9E0A-FE9F340B1EB6}" srcOrd="0" destOrd="0" presId="urn:microsoft.com/office/officeart/2005/8/layout/radial6"/>
    <dgm:cxn modelId="{E3E33A89-2F89-4300-AE11-0302AB309415}" type="presOf" srcId="{A2696EC1-E3EC-4143-8AEA-AA40151E9AE8}" destId="{9F41E906-294F-439C-B9EE-2F7D584C5406}" srcOrd="0" destOrd="0" presId="urn:microsoft.com/office/officeart/2005/8/layout/radial6"/>
    <dgm:cxn modelId="{E6A4419F-51A5-4A3D-9AAE-554C8A1E6528}" type="presOf" srcId="{570FD6F4-95A1-463E-A04B-6B521B701614}" destId="{FB28187D-0C92-48B9-82D1-D58351485D80}" srcOrd="0" destOrd="0" presId="urn:microsoft.com/office/officeart/2005/8/layout/radial6"/>
    <dgm:cxn modelId="{83BD37B2-59C1-466A-89D9-F28B5AEA2116}" type="presOf" srcId="{40F9E8CD-F153-45AA-B9E6-1848E5F5EA87}" destId="{FF0C5364-4FA5-452D-A8CD-02AA5542728C}" srcOrd="0" destOrd="0" presId="urn:microsoft.com/office/officeart/2005/8/layout/radial6"/>
    <dgm:cxn modelId="{E957F7BE-E390-426C-85F2-AEB9979315B5}" type="presOf" srcId="{913EA6FA-F471-43F9-9AFC-5FE8BB8D88F2}" destId="{C7F2BA96-C4CA-4668-9FF4-0F9E259D8E4B}" srcOrd="0" destOrd="0" presId="urn:microsoft.com/office/officeart/2005/8/layout/radial6"/>
    <dgm:cxn modelId="{782D58D0-8C40-422D-8201-AC4291059230}" srcId="{42FFE748-B827-41EE-8FA7-DC7C6BB35329}" destId="{C5099FF6-8F4E-4216-B55E-7B2A931D5E5B}" srcOrd="1" destOrd="0" parTransId="{BC25ECA4-105B-4E33-AB03-4EF51CC04D55}" sibTransId="{464048F4-DCA4-4AC5-BB72-5E45CC80AE2E}"/>
    <dgm:cxn modelId="{DEC1D3D5-AD98-4064-8644-0F6A0904B868}" srcId="{42FFE748-B827-41EE-8FA7-DC7C6BB35329}" destId="{A2696EC1-E3EC-4143-8AEA-AA40151E9AE8}" srcOrd="3" destOrd="0" parTransId="{70C8EB13-F3A7-4A54-9142-A2C058778068}" sibTransId="{570FD6F4-95A1-463E-A04B-6B521B701614}"/>
    <dgm:cxn modelId="{2B977FE1-178F-45BC-AC7D-1A9A28459C8B}" type="presOf" srcId="{C5099FF6-8F4E-4216-B55E-7B2A931D5E5B}" destId="{E33F2FE8-373F-4E79-937F-6CDF18EC0FFD}" srcOrd="0" destOrd="0" presId="urn:microsoft.com/office/officeart/2005/8/layout/radial6"/>
    <dgm:cxn modelId="{2DF298E8-05F9-499E-8AB2-23C9DCAF383B}" type="presOf" srcId="{18A648C5-D760-4D5A-92A1-4B8F0745F3C4}" destId="{6DA8F646-C28D-4AF8-9759-CF8B295F4CB9}" srcOrd="0" destOrd="0" presId="urn:microsoft.com/office/officeart/2005/8/layout/radial6"/>
    <dgm:cxn modelId="{C96C95EE-C9ED-4D59-8719-36D391AB0E83}" type="presOf" srcId="{42FFE748-B827-41EE-8FA7-DC7C6BB35329}" destId="{8BA19B02-BC51-49FC-9544-0E64D87C7694}" srcOrd="0" destOrd="0" presId="urn:microsoft.com/office/officeart/2005/8/layout/radial6"/>
    <dgm:cxn modelId="{DD3374F7-E216-4715-9D9C-D4A3E89B3FEA}" srcId="{42FFE748-B827-41EE-8FA7-DC7C6BB35329}" destId="{D3340DA3-207D-4F63-9152-469A35183147}" srcOrd="2" destOrd="0" parTransId="{4631D7CE-9A6E-4BD7-BBAC-0A3A420EFD49}" sibTransId="{6DBC9E71-D61B-4EA4-9D5C-43F23ADC05CB}"/>
    <dgm:cxn modelId="{70C6F3B1-16C1-4953-84D7-96A576AA4276}" type="presParOf" srcId="{C7F2BA96-C4CA-4668-9FF4-0F9E259D8E4B}" destId="{8BA19B02-BC51-49FC-9544-0E64D87C7694}" srcOrd="0" destOrd="0" presId="urn:microsoft.com/office/officeart/2005/8/layout/radial6"/>
    <dgm:cxn modelId="{8708E6F5-8932-4E05-847A-B671FBEC04FA}" type="presParOf" srcId="{C7F2BA96-C4CA-4668-9FF4-0F9E259D8E4B}" destId="{6DA8F646-C28D-4AF8-9759-CF8B295F4CB9}" srcOrd="1" destOrd="0" presId="urn:microsoft.com/office/officeart/2005/8/layout/radial6"/>
    <dgm:cxn modelId="{CA47709F-B6EE-49D1-BF89-5946A37465C8}" type="presParOf" srcId="{C7F2BA96-C4CA-4668-9FF4-0F9E259D8E4B}" destId="{776EB004-C14E-4187-ADE8-326694792F42}" srcOrd="2" destOrd="0" presId="urn:microsoft.com/office/officeart/2005/8/layout/radial6"/>
    <dgm:cxn modelId="{A03B1ED9-91DA-4AC2-A3DC-6FB5D276C549}" type="presParOf" srcId="{C7F2BA96-C4CA-4668-9FF4-0F9E259D8E4B}" destId="{FF0C5364-4FA5-452D-A8CD-02AA5542728C}" srcOrd="3" destOrd="0" presId="urn:microsoft.com/office/officeart/2005/8/layout/radial6"/>
    <dgm:cxn modelId="{2A8440B7-1F26-4684-B702-C73B16DC38B4}" type="presParOf" srcId="{C7F2BA96-C4CA-4668-9FF4-0F9E259D8E4B}" destId="{E33F2FE8-373F-4E79-937F-6CDF18EC0FFD}" srcOrd="4" destOrd="0" presId="urn:microsoft.com/office/officeart/2005/8/layout/radial6"/>
    <dgm:cxn modelId="{2194B47E-96E7-439D-B97F-910C1254593C}" type="presParOf" srcId="{C7F2BA96-C4CA-4668-9FF4-0F9E259D8E4B}" destId="{34A62BA4-E510-4807-85BF-BAF21BB3A06A}" srcOrd="5" destOrd="0" presId="urn:microsoft.com/office/officeart/2005/8/layout/radial6"/>
    <dgm:cxn modelId="{D3E03431-3CEA-4AFB-B929-82B4CED3986B}" type="presParOf" srcId="{C7F2BA96-C4CA-4668-9FF4-0F9E259D8E4B}" destId="{8B46AFA4-2BF2-41E9-B357-79DA3F2BDF10}" srcOrd="6" destOrd="0" presId="urn:microsoft.com/office/officeart/2005/8/layout/radial6"/>
    <dgm:cxn modelId="{81D4F2BA-C975-4A13-990A-18ED75F4A1B5}" type="presParOf" srcId="{C7F2BA96-C4CA-4668-9FF4-0F9E259D8E4B}" destId="{E97F9572-9C43-43DD-872E-E2A1094E8056}" srcOrd="7" destOrd="0" presId="urn:microsoft.com/office/officeart/2005/8/layout/radial6"/>
    <dgm:cxn modelId="{EE59EBAF-C66B-4EF2-9944-FFB98AC4AD12}" type="presParOf" srcId="{C7F2BA96-C4CA-4668-9FF4-0F9E259D8E4B}" destId="{13546397-8D58-4905-8B93-2670A4B6AA37}" srcOrd="8" destOrd="0" presId="urn:microsoft.com/office/officeart/2005/8/layout/radial6"/>
    <dgm:cxn modelId="{5419A8E9-9087-4C2E-93CB-562D7124F1AF}" type="presParOf" srcId="{C7F2BA96-C4CA-4668-9FF4-0F9E259D8E4B}" destId="{918FF2F8-7FBF-4F83-98F8-0D92E92CFB0A}" srcOrd="9" destOrd="0" presId="urn:microsoft.com/office/officeart/2005/8/layout/radial6"/>
    <dgm:cxn modelId="{935F5B00-D1D3-4199-9C32-90812651D920}" type="presParOf" srcId="{C7F2BA96-C4CA-4668-9FF4-0F9E259D8E4B}" destId="{9F41E906-294F-439C-B9EE-2F7D584C5406}" srcOrd="10" destOrd="0" presId="urn:microsoft.com/office/officeart/2005/8/layout/radial6"/>
    <dgm:cxn modelId="{643D8587-BDA8-40B1-932A-7CEDEED46EFE}" type="presParOf" srcId="{C7F2BA96-C4CA-4668-9FF4-0F9E259D8E4B}" destId="{89744F89-E53C-446D-B81B-477D304E3534}" srcOrd="11" destOrd="0" presId="urn:microsoft.com/office/officeart/2005/8/layout/radial6"/>
    <dgm:cxn modelId="{C6CB7F14-BD09-452B-BD5A-37F80BB75D63}" type="presParOf" srcId="{C7F2BA96-C4CA-4668-9FF4-0F9E259D8E4B}" destId="{FB28187D-0C92-48B9-82D1-D58351485D80}" srcOrd="12" destOrd="0" presId="urn:microsoft.com/office/officeart/2005/8/layout/radial6"/>
    <dgm:cxn modelId="{0195E5BD-9585-4F3F-A576-9CD2E07E739F}" type="presParOf" srcId="{C7F2BA96-C4CA-4668-9FF4-0F9E259D8E4B}" destId="{F10F28FD-31D1-4653-9E0A-FE9F340B1EB6}" srcOrd="13" destOrd="0" presId="urn:microsoft.com/office/officeart/2005/8/layout/radial6"/>
    <dgm:cxn modelId="{2D1306FB-611A-4486-AE1E-ED43F38569E2}" type="presParOf" srcId="{C7F2BA96-C4CA-4668-9FF4-0F9E259D8E4B}" destId="{25BB7EC9-1512-4AE8-975A-DB92A3D27BC9}" srcOrd="14" destOrd="0" presId="urn:microsoft.com/office/officeart/2005/8/layout/radial6"/>
    <dgm:cxn modelId="{359FB174-F3C3-47EC-9B2C-F9598352EEC6}" type="presParOf" srcId="{C7F2BA96-C4CA-4668-9FF4-0F9E259D8E4B}" destId="{F92EC4A6-4084-497C-B2E5-DF4D7F562DCA}"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CDC56-F437-4B1B-BEF3-972969B3E205}">
      <dsp:nvSpPr>
        <dsp:cNvPr id="0" name=""/>
        <dsp:cNvSpPr/>
      </dsp:nvSpPr>
      <dsp:spPr>
        <a:xfrm>
          <a:off x="2085975" y="0"/>
          <a:ext cx="1390650" cy="1620572"/>
        </a:xfrm>
        <a:prstGeom prst="trapezoid">
          <a:avLst>
            <a:gd name="adj" fmla="val 50000"/>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r>
            <a:rPr lang="es-ES_tradnl" sz="1100" b="1" kern="1200" noProof="0" dirty="0">
              <a:latin typeface="+mn-lt"/>
              <a:cs typeface="Arial" panose="020B0604020202020204" pitchFamily="34" charset="0"/>
            </a:rPr>
            <a:t>Apoyo especializado</a:t>
          </a:r>
        </a:p>
      </dsp:txBody>
      <dsp:txXfrm>
        <a:off x="2085975" y="0"/>
        <a:ext cx="1390650" cy="1620572"/>
      </dsp:txXfrm>
    </dsp:sp>
    <dsp:sp modelId="{FE4B076D-522A-46F2-9FD9-E9F1C2D6D43F}">
      <dsp:nvSpPr>
        <dsp:cNvPr id="0" name=""/>
        <dsp:cNvSpPr/>
      </dsp:nvSpPr>
      <dsp:spPr>
        <a:xfrm>
          <a:off x="1390650" y="1620572"/>
          <a:ext cx="2781300" cy="1620572"/>
        </a:xfrm>
        <a:prstGeom prst="trapezoid">
          <a:avLst>
            <a:gd name="adj" fmla="val 42906"/>
          </a:avLst>
        </a:prstGeom>
        <a:solidFill>
          <a:schemeClr val="bg1"/>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r>
            <a:rPr lang="es-ES_tradnl" sz="1100" b="1" kern="1200" noProof="0" dirty="0">
              <a:latin typeface="+mn-lt"/>
              <a:cs typeface="Arial" panose="020B0604020202020204" pitchFamily="34" charset="0"/>
            </a:rPr>
            <a:t>Apoyo específico </a:t>
          </a:r>
          <a:br>
            <a:rPr lang="es-ES_tradnl" sz="1100" b="1" kern="1200" noProof="0" dirty="0">
              <a:latin typeface="+mn-lt"/>
              <a:cs typeface="Arial" panose="020B0604020202020204" pitchFamily="34" charset="0"/>
            </a:rPr>
          </a:br>
          <a:r>
            <a:rPr lang="es-ES_tradnl" sz="1100" b="1" kern="1200" noProof="0" dirty="0">
              <a:latin typeface="+mn-lt"/>
              <a:cs typeface="Arial" panose="020B0604020202020204" pitchFamily="34" charset="0"/>
            </a:rPr>
            <a:t>no especializado</a:t>
          </a:r>
        </a:p>
      </dsp:txBody>
      <dsp:txXfrm>
        <a:off x="1877377" y="1620572"/>
        <a:ext cx="1807845" cy="1620572"/>
      </dsp:txXfrm>
    </dsp:sp>
    <dsp:sp modelId="{211AAA5F-9555-4459-90CE-6A1A051DF070}">
      <dsp:nvSpPr>
        <dsp:cNvPr id="0" name=""/>
        <dsp:cNvSpPr/>
      </dsp:nvSpPr>
      <dsp:spPr>
        <a:xfrm>
          <a:off x="695324" y="3241145"/>
          <a:ext cx="4171950" cy="1620572"/>
        </a:xfrm>
        <a:prstGeom prst="trapezoid">
          <a:avLst>
            <a:gd name="adj" fmla="val 42906"/>
          </a:avLst>
        </a:prstGeom>
        <a:solidFill>
          <a:schemeClr val="bg1"/>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r>
            <a:rPr lang="es-ES_tradnl" sz="1100" b="1" kern="1200" noProof="0" dirty="0">
              <a:latin typeface="+mn-lt"/>
              <a:cs typeface="Arial" panose="020B0604020202020204" pitchFamily="34" charset="0"/>
            </a:rPr>
            <a:t>Apoyo comunitario y familiar</a:t>
          </a:r>
        </a:p>
      </dsp:txBody>
      <dsp:txXfrm>
        <a:off x="1425416" y="3241145"/>
        <a:ext cx="2711767" cy="1620572"/>
      </dsp:txXfrm>
    </dsp:sp>
    <dsp:sp modelId="{C3A3DF2B-E4C8-421A-96B5-21F21211209D}">
      <dsp:nvSpPr>
        <dsp:cNvPr id="0" name=""/>
        <dsp:cNvSpPr/>
      </dsp:nvSpPr>
      <dsp:spPr>
        <a:xfrm>
          <a:off x="0" y="4861717"/>
          <a:ext cx="5562600" cy="1620572"/>
        </a:xfrm>
        <a:prstGeom prst="trapezoid">
          <a:avLst>
            <a:gd name="adj" fmla="val 42906"/>
          </a:avLst>
        </a:prstGeom>
        <a:solidFill>
          <a:schemeClr val="bg1"/>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r>
            <a:rPr lang="es-ES_tradnl" sz="1100" b="1" kern="1200" noProof="0" dirty="0">
              <a:latin typeface="+mn-lt"/>
              <a:cs typeface="Arial" panose="020B0604020202020204" pitchFamily="34" charset="0"/>
            </a:rPr>
            <a:t>Servicios básicos y protección </a:t>
          </a:r>
        </a:p>
      </dsp:txBody>
      <dsp:txXfrm>
        <a:off x="973454" y="4861717"/>
        <a:ext cx="3615690" cy="16205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EC4A6-4084-497C-B2E5-DF4D7F562DCA}">
      <dsp:nvSpPr>
        <dsp:cNvPr id="0" name=""/>
        <dsp:cNvSpPr/>
      </dsp:nvSpPr>
      <dsp:spPr>
        <a:xfrm>
          <a:off x="1627431" y="659897"/>
          <a:ext cx="4277698" cy="4277698"/>
        </a:xfrm>
        <a:prstGeom prst="blockArc">
          <a:avLst>
            <a:gd name="adj1" fmla="val 11880000"/>
            <a:gd name="adj2" fmla="val 16200000"/>
            <a:gd name="adj3" fmla="val 4637"/>
          </a:avLst>
        </a:prstGeom>
        <a:solidFill>
          <a:schemeClr val="accent4">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FB28187D-0C92-48B9-82D1-D58351485D80}">
      <dsp:nvSpPr>
        <dsp:cNvPr id="0" name=""/>
        <dsp:cNvSpPr/>
      </dsp:nvSpPr>
      <dsp:spPr>
        <a:xfrm>
          <a:off x="1627431" y="659897"/>
          <a:ext cx="4277698" cy="4277698"/>
        </a:xfrm>
        <a:prstGeom prst="blockArc">
          <a:avLst>
            <a:gd name="adj1" fmla="val 7560000"/>
            <a:gd name="adj2" fmla="val 11880000"/>
            <a:gd name="adj3" fmla="val 4637"/>
          </a:avLst>
        </a:prstGeom>
        <a:solidFill>
          <a:schemeClr val="accent4">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918FF2F8-7FBF-4F83-98F8-0D92E92CFB0A}">
      <dsp:nvSpPr>
        <dsp:cNvPr id="0" name=""/>
        <dsp:cNvSpPr/>
      </dsp:nvSpPr>
      <dsp:spPr>
        <a:xfrm>
          <a:off x="1627431" y="659897"/>
          <a:ext cx="4277698" cy="4277698"/>
        </a:xfrm>
        <a:prstGeom prst="blockArc">
          <a:avLst>
            <a:gd name="adj1" fmla="val 3240000"/>
            <a:gd name="adj2" fmla="val 7560000"/>
            <a:gd name="adj3" fmla="val 4637"/>
          </a:avLst>
        </a:prstGeom>
        <a:solidFill>
          <a:schemeClr val="accent4">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8B46AFA4-2BF2-41E9-B357-79DA3F2BDF10}">
      <dsp:nvSpPr>
        <dsp:cNvPr id="0" name=""/>
        <dsp:cNvSpPr/>
      </dsp:nvSpPr>
      <dsp:spPr>
        <a:xfrm>
          <a:off x="1627431" y="659897"/>
          <a:ext cx="4277698" cy="4277698"/>
        </a:xfrm>
        <a:prstGeom prst="blockArc">
          <a:avLst>
            <a:gd name="adj1" fmla="val 20520000"/>
            <a:gd name="adj2" fmla="val 3240000"/>
            <a:gd name="adj3" fmla="val 4637"/>
          </a:avLst>
        </a:prstGeom>
        <a:solidFill>
          <a:schemeClr val="accent4">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FF0C5364-4FA5-452D-A8CD-02AA5542728C}">
      <dsp:nvSpPr>
        <dsp:cNvPr id="0" name=""/>
        <dsp:cNvSpPr/>
      </dsp:nvSpPr>
      <dsp:spPr>
        <a:xfrm>
          <a:off x="1627431" y="659897"/>
          <a:ext cx="4277698" cy="4277698"/>
        </a:xfrm>
        <a:prstGeom prst="blockArc">
          <a:avLst>
            <a:gd name="adj1" fmla="val 16200000"/>
            <a:gd name="adj2" fmla="val 20520000"/>
            <a:gd name="adj3" fmla="val 4637"/>
          </a:avLst>
        </a:prstGeom>
        <a:solidFill>
          <a:schemeClr val="accent4">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8BA19B02-BC51-49FC-9544-0E64D87C7694}">
      <dsp:nvSpPr>
        <dsp:cNvPr id="0" name=""/>
        <dsp:cNvSpPr/>
      </dsp:nvSpPr>
      <dsp:spPr>
        <a:xfrm>
          <a:off x="2782413" y="1814878"/>
          <a:ext cx="1967734" cy="1967734"/>
        </a:xfrm>
        <a:prstGeom prst="ellipse">
          <a:avLst/>
        </a:prstGeom>
        <a:solidFill>
          <a:schemeClr val="accent4">
            <a:lumMod val="40000"/>
            <a:lumOff val="60000"/>
          </a:schemeClr>
        </a:solidFill>
        <a:ln w="12700" cap="flat" cmpd="sng" algn="ctr">
          <a:solidFill>
            <a:schemeClr val="accent4">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BE" sz="6500" kern="1200"/>
        </a:p>
      </dsp:txBody>
      <dsp:txXfrm>
        <a:off x="3070581" y="2103046"/>
        <a:ext cx="1391398" cy="1391398"/>
      </dsp:txXfrm>
    </dsp:sp>
    <dsp:sp modelId="{6DA8F646-C28D-4AF8-9759-CF8B295F4CB9}">
      <dsp:nvSpPr>
        <dsp:cNvPr id="0" name=""/>
        <dsp:cNvSpPr/>
      </dsp:nvSpPr>
      <dsp:spPr>
        <a:xfrm>
          <a:off x="2839501" y="-198273"/>
          <a:ext cx="1853558" cy="1815514"/>
        </a:xfrm>
        <a:prstGeom prst="ellipse">
          <a:avLst/>
        </a:prstGeom>
        <a:solidFill>
          <a:schemeClr val="bg1"/>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lang="en-BE" sz="4400" kern="1200" dirty="0">
            <a:latin typeface="Arial" panose="020B0604020202020204" pitchFamily="34" charset="0"/>
            <a:cs typeface="Arial" panose="020B0604020202020204" pitchFamily="34" charset="0"/>
          </a:endParaRPr>
        </a:p>
      </dsp:txBody>
      <dsp:txXfrm>
        <a:off x="3110948" y="67603"/>
        <a:ext cx="1310664" cy="1283762"/>
      </dsp:txXfrm>
    </dsp:sp>
    <dsp:sp modelId="{E33F2FE8-373F-4E79-937F-6CDF18EC0FFD}">
      <dsp:nvSpPr>
        <dsp:cNvPr id="0" name=""/>
        <dsp:cNvSpPr/>
      </dsp:nvSpPr>
      <dsp:spPr>
        <a:xfrm>
          <a:off x="4826508" y="1245371"/>
          <a:ext cx="1853558" cy="1815514"/>
        </a:xfrm>
        <a:prstGeom prst="ellipse">
          <a:avLst/>
        </a:prstGeom>
        <a:solidFill>
          <a:schemeClr val="bg1"/>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rtl="0">
            <a:lnSpc>
              <a:spcPct val="90000"/>
            </a:lnSpc>
            <a:spcBef>
              <a:spcPct val="0"/>
            </a:spcBef>
            <a:spcAft>
              <a:spcPct val="35000"/>
            </a:spcAft>
            <a:buNone/>
          </a:pPr>
          <a:endParaRPr lang="en-BE" sz="4400" b="1" kern="1200" dirty="0">
            <a:latin typeface="Arial" panose="020B0604020202020204" pitchFamily="34" charset="0"/>
            <a:cs typeface="Arial" panose="020B0604020202020204" pitchFamily="34" charset="0"/>
          </a:endParaRPr>
        </a:p>
      </dsp:txBody>
      <dsp:txXfrm>
        <a:off x="5097955" y="1511247"/>
        <a:ext cx="1310664" cy="1283762"/>
      </dsp:txXfrm>
    </dsp:sp>
    <dsp:sp modelId="{E97F9572-9C43-43DD-872E-E2A1094E8056}">
      <dsp:nvSpPr>
        <dsp:cNvPr id="0" name=""/>
        <dsp:cNvSpPr/>
      </dsp:nvSpPr>
      <dsp:spPr>
        <a:xfrm>
          <a:off x="4067539" y="3581237"/>
          <a:ext cx="1853558" cy="1815514"/>
        </a:xfrm>
        <a:prstGeom prst="ellipse">
          <a:avLst/>
        </a:prstGeom>
        <a:solidFill>
          <a:schemeClr val="bg1"/>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rtl="0">
            <a:lnSpc>
              <a:spcPct val="90000"/>
            </a:lnSpc>
            <a:spcBef>
              <a:spcPct val="0"/>
            </a:spcBef>
            <a:spcAft>
              <a:spcPct val="35000"/>
            </a:spcAft>
            <a:buNone/>
          </a:pPr>
          <a:endParaRPr lang="en-BE" sz="4400" kern="1200" dirty="0">
            <a:latin typeface="Arial" panose="020B0604020202020204" pitchFamily="34" charset="0"/>
            <a:cs typeface="Arial" panose="020B0604020202020204" pitchFamily="34" charset="0"/>
          </a:endParaRPr>
        </a:p>
      </dsp:txBody>
      <dsp:txXfrm>
        <a:off x="4338986" y="3847113"/>
        <a:ext cx="1310664" cy="1283762"/>
      </dsp:txXfrm>
    </dsp:sp>
    <dsp:sp modelId="{9F41E906-294F-439C-B9EE-2F7D584C5406}">
      <dsp:nvSpPr>
        <dsp:cNvPr id="0" name=""/>
        <dsp:cNvSpPr/>
      </dsp:nvSpPr>
      <dsp:spPr>
        <a:xfrm>
          <a:off x="1611464" y="3581237"/>
          <a:ext cx="1853558" cy="1815514"/>
        </a:xfrm>
        <a:prstGeom prst="ellipse">
          <a:avLst/>
        </a:prstGeom>
        <a:solidFill>
          <a:schemeClr val="bg1"/>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lang="en-BE" sz="4400" kern="1200" dirty="0">
            <a:latin typeface="Arial" panose="020B0604020202020204" pitchFamily="34" charset="0"/>
            <a:cs typeface="Arial" panose="020B0604020202020204" pitchFamily="34" charset="0"/>
          </a:endParaRPr>
        </a:p>
      </dsp:txBody>
      <dsp:txXfrm>
        <a:off x="1882911" y="3847113"/>
        <a:ext cx="1310664" cy="1283762"/>
      </dsp:txXfrm>
    </dsp:sp>
    <dsp:sp modelId="{F10F28FD-31D1-4653-9E0A-FE9F340B1EB6}">
      <dsp:nvSpPr>
        <dsp:cNvPr id="0" name=""/>
        <dsp:cNvSpPr/>
      </dsp:nvSpPr>
      <dsp:spPr>
        <a:xfrm>
          <a:off x="852495" y="1245371"/>
          <a:ext cx="1853558" cy="1815514"/>
        </a:xfrm>
        <a:prstGeom prst="ellipse">
          <a:avLst/>
        </a:prstGeom>
        <a:solidFill>
          <a:schemeClr val="bg1"/>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rtl="0">
            <a:lnSpc>
              <a:spcPct val="90000"/>
            </a:lnSpc>
            <a:spcBef>
              <a:spcPct val="0"/>
            </a:spcBef>
            <a:spcAft>
              <a:spcPct val="35000"/>
            </a:spcAft>
            <a:buNone/>
          </a:pPr>
          <a:endParaRPr lang="en-BE" sz="4400" kern="1200" dirty="0">
            <a:latin typeface="Arial" panose="020B0604020202020204" pitchFamily="34" charset="0"/>
            <a:cs typeface="Arial" panose="020B0604020202020204" pitchFamily="34" charset="0"/>
          </a:endParaRPr>
        </a:p>
      </dsp:txBody>
      <dsp:txXfrm>
        <a:off x="1123942" y="1511247"/>
        <a:ext cx="1310664" cy="128376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02DCA4-3C05-45F9-BD4E-79B98389C4FF}" type="datetimeFigureOut">
              <a:rPr lang="en-CA" smtClean="0"/>
              <a:t>2023-04-05</a:t>
            </a:fld>
            <a:endParaRPr lang="en-CA" dirty="0"/>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Editar estilos de texto maestro</a:t>
            </a:r>
          </a:p>
          <a:p>
            <a:pPr lvl="1"/>
            <a:r>
              <a:rPr lang="en-US"/>
              <a:t>Segundo nivel</a:t>
            </a:r>
          </a:p>
          <a:p>
            <a:pPr lvl="2"/>
            <a:r>
              <a:rPr lang="en-US"/>
              <a:t>Tercer nivel</a:t>
            </a:r>
          </a:p>
          <a:p>
            <a:pPr lvl="3"/>
            <a:r>
              <a:rPr lang="en-US"/>
              <a:t>Cuarto nivel</a:t>
            </a:r>
          </a:p>
          <a:p>
            <a:pPr lvl="4"/>
            <a:r>
              <a:rPr lang="en-US"/>
              <a:t>Quinto nivel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008BA-3183-48D8-B306-5A3243058837}" type="slidenum">
              <a:rPr lang="en-CA" smtClean="0"/>
              <a:t>‹#›</a:t>
            </a:fld>
            <a:endParaRPr lang="en-CA" dirty="0"/>
          </a:p>
        </p:txBody>
      </p:sp>
    </p:spTree>
    <p:extLst>
      <p:ext uri="{BB962C8B-B14F-4D97-AF65-F5344CB8AC3E}">
        <p14:creationId xmlns:p14="http://schemas.microsoft.com/office/powerpoint/2010/main" val="140006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C008BA-3183-48D8-B306-5A3243058837}" type="slidenum">
              <a:rPr lang="en-CA" smtClean="0"/>
              <a:t>5</a:t>
            </a:fld>
            <a:endParaRPr lang="en-CA" dirty="0"/>
          </a:p>
        </p:txBody>
      </p:sp>
    </p:spTree>
    <p:extLst>
      <p:ext uri="{BB962C8B-B14F-4D97-AF65-F5344CB8AC3E}">
        <p14:creationId xmlns:p14="http://schemas.microsoft.com/office/powerpoint/2010/main" val="2991193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AFC008BA-3183-48D8-B306-5A3243058837}" type="slidenum">
              <a:rPr lang="en-CA" smtClean="0"/>
              <a:t>197</a:t>
            </a:fld>
            <a:endParaRPr lang="en-CA" dirty="0"/>
          </a:p>
        </p:txBody>
      </p:sp>
    </p:spTree>
    <p:extLst>
      <p:ext uri="{BB962C8B-B14F-4D97-AF65-F5344CB8AC3E}">
        <p14:creationId xmlns:p14="http://schemas.microsoft.com/office/powerpoint/2010/main" val="2699062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AFC008BA-3183-48D8-B306-5A3243058837}" type="slidenum">
              <a:rPr lang="en-CA" smtClean="0"/>
              <a:t>16</a:t>
            </a:fld>
            <a:endParaRPr lang="en-CA" dirty="0"/>
          </a:p>
        </p:txBody>
      </p:sp>
    </p:spTree>
    <p:extLst>
      <p:ext uri="{BB962C8B-B14F-4D97-AF65-F5344CB8AC3E}">
        <p14:creationId xmlns:p14="http://schemas.microsoft.com/office/powerpoint/2010/main" val="3984690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AFC008BA-3183-48D8-B306-5A3243058837}" type="slidenum">
              <a:rPr lang="en-CA" smtClean="0"/>
              <a:t>61</a:t>
            </a:fld>
            <a:endParaRPr lang="en-CA" dirty="0"/>
          </a:p>
        </p:txBody>
      </p:sp>
    </p:spTree>
    <p:extLst>
      <p:ext uri="{BB962C8B-B14F-4D97-AF65-F5344CB8AC3E}">
        <p14:creationId xmlns:p14="http://schemas.microsoft.com/office/powerpoint/2010/main" val="4011738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C008BA-3183-48D8-B306-5A3243058837}" type="slidenum">
              <a:rPr lang="en-CA" smtClean="0"/>
              <a:t>69</a:t>
            </a:fld>
            <a:endParaRPr lang="en-CA" dirty="0"/>
          </a:p>
        </p:txBody>
      </p:sp>
    </p:spTree>
    <p:extLst>
      <p:ext uri="{BB962C8B-B14F-4D97-AF65-F5344CB8AC3E}">
        <p14:creationId xmlns:p14="http://schemas.microsoft.com/office/powerpoint/2010/main" val="1229156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AFC008BA-3183-48D8-B306-5A3243058837}" type="slidenum">
              <a:rPr lang="en-CA" smtClean="0"/>
              <a:t>113</a:t>
            </a:fld>
            <a:endParaRPr lang="en-CA" dirty="0"/>
          </a:p>
        </p:txBody>
      </p:sp>
    </p:spTree>
    <p:extLst>
      <p:ext uri="{BB962C8B-B14F-4D97-AF65-F5344CB8AC3E}">
        <p14:creationId xmlns:p14="http://schemas.microsoft.com/office/powerpoint/2010/main" val="1625605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C008BA-3183-48D8-B306-5A3243058837}" type="slidenum">
              <a:rPr lang="en-CA" smtClean="0"/>
              <a:t>124</a:t>
            </a:fld>
            <a:endParaRPr lang="en-CA" dirty="0"/>
          </a:p>
        </p:txBody>
      </p:sp>
    </p:spTree>
    <p:extLst>
      <p:ext uri="{BB962C8B-B14F-4D97-AF65-F5344CB8AC3E}">
        <p14:creationId xmlns:p14="http://schemas.microsoft.com/office/powerpoint/2010/main" val="2119127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C008BA-3183-48D8-B306-5A3243058837}" type="slidenum">
              <a:rPr lang="en-CA" smtClean="0"/>
              <a:t>125</a:t>
            </a:fld>
            <a:endParaRPr lang="en-CA" dirty="0"/>
          </a:p>
        </p:txBody>
      </p:sp>
    </p:spTree>
    <p:extLst>
      <p:ext uri="{BB962C8B-B14F-4D97-AF65-F5344CB8AC3E}">
        <p14:creationId xmlns:p14="http://schemas.microsoft.com/office/powerpoint/2010/main" val="99341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AFC008BA-3183-48D8-B306-5A3243058837}" type="slidenum">
              <a:rPr lang="en-CA" smtClean="0"/>
              <a:t>161</a:t>
            </a:fld>
            <a:endParaRPr lang="en-CA" dirty="0"/>
          </a:p>
        </p:txBody>
      </p:sp>
    </p:spTree>
    <p:extLst>
      <p:ext uri="{BB962C8B-B14F-4D97-AF65-F5344CB8AC3E}">
        <p14:creationId xmlns:p14="http://schemas.microsoft.com/office/powerpoint/2010/main" val="4056279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AFC008BA-3183-48D8-B306-5A3243058837}" type="slidenum">
              <a:rPr lang="en-CA" smtClean="0"/>
              <a:t>172</a:t>
            </a:fld>
            <a:endParaRPr lang="en-CA" dirty="0"/>
          </a:p>
        </p:txBody>
      </p:sp>
    </p:spTree>
    <p:extLst>
      <p:ext uri="{BB962C8B-B14F-4D97-AF65-F5344CB8AC3E}">
        <p14:creationId xmlns:p14="http://schemas.microsoft.com/office/powerpoint/2010/main" val="12872465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Module 1">
    <p:spTree>
      <p:nvGrpSpPr>
        <p:cNvPr id="1" name=""/>
        <p:cNvGrpSpPr/>
        <p:nvPr/>
      </p:nvGrpSpPr>
      <p:grpSpPr>
        <a:xfrm>
          <a:off x="0" y="0"/>
          <a:ext cx="0" cy="0"/>
          <a:chOff x="0" y="0"/>
          <a:chExt cx="0" cy="0"/>
        </a:xfrm>
      </p:grpSpPr>
      <p:sp>
        <p:nvSpPr>
          <p:cNvPr id="2" name="Google Shape;55;p42">
            <a:extLst>
              <a:ext uri="{FF2B5EF4-FFF2-40B4-BE49-F238E27FC236}">
                <a16:creationId xmlns:a16="http://schemas.microsoft.com/office/drawing/2014/main" id="{CF3026E4-0FFD-4ED3-F555-C72B6A4D6E3D}"/>
              </a:ext>
            </a:extLst>
          </p:cNvPr>
          <p:cNvSpPr/>
          <p:nvPr userDrawn="1"/>
        </p:nvSpPr>
        <p:spPr>
          <a:xfrm>
            <a:off x="335817" y="9332516"/>
            <a:ext cx="284734" cy="327800"/>
          </a:xfrm>
          <a:prstGeom prst="rect">
            <a:avLst/>
          </a:prstGeom>
          <a:noFill/>
          <a:ln>
            <a:noFill/>
          </a:ln>
        </p:spPr>
      </p:sp>
      <p:pic>
        <p:nvPicPr>
          <p:cNvPr id="3" name="Picture 2">
            <a:extLst>
              <a:ext uri="{FF2B5EF4-FFF2-40B4-BE49-F238E27FC236}">
                <a16:creationId xmlns:a16="http://schemas.microsoft.com/office/drawing/2014/main" id="{FFF639A7-705C-ED8C-F2CB-54F18CA616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4" name="Rectangle 3">
            <a:extLst>
              <a:ext uri="{FF2B5EF4-FFF2-40B4-BE49-F238E27FC236}">
                <a16:creationId xmlns:a16="http://schemas.microsoft.com/office/drawing/2014/main" id="{5EBF8844-16AA-839B-567C-00D6B1C72109}"/>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a:solidFill>
                  <a:schemeClr val="tx1">
                    <a:lumMod val="50000"/>
                    <a:lumOff val="50000"/>
                  </a:schemeClr>
                </a:solidFill>
                <a:latin typeface="Calibri"/>
                <a:ea typeface="Calibri"/>
                <a:cs typeface="Calibri"/>
                <a:sym typeface="Calibri"/>
              </a:rPr>
              <a:t>Level 1 Module 1: </a:t>
            </a:r>
            <a:r>
              <a:rPr lang="en-US" sz="900" b="1" dirty="0">
                <a:solidFill>
                  <a:schemeClr val="tx1">
                    <a:lumMod val="50000"/>
                    <a:lumOff val="50000"/>
                  </a:schemeClr>
                </a:solidFill>
                <a:latin typeface="Calibri"/>
                <a:ea typeface="Calibri"/>
                <a:cs typeface="Calibri"/>
                <a:sym typeface="Calibri"/>
              </a:rPr>
              <a:t>Foundations of Child Protection</a:t>
            </a:r>
            <a:endParaRPr lang="en-US" sz="900" b="0" dirty="0">
              <a:solidFill>
                <a:schemeClr val="tx1">
                  <a:lumMod val="50000"/>
                  <a:lumOff val="50000"/>
                </a:schemeClr>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0D6621ED-05C4-4987-CEE6-53D9374CB235}"/>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spTree>
    <p:extLst>
      <p:ext uri="{BB962C8B-B14F-4D97-AF65-F5344CB8AC3E}">
        <p14:creationId xmlns:p14="http://schemas.microsoft.com/office/powerpoint/2010/main" val="426876792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Module 10">
    <p:spTree>
      <p:nvGrpSpPr>
        <p:cNvPr id="1" name=""/>
        <p:cNvGrpSpPr/>
        <p:nvPr/>
      </p:nvGrpSpPr>
      <p:grpSpPr>
        <a:xfrm>
          <a:off x="0" y="0"/>
          <a:ext cx="0" cy="0"/>
          <a:chOff x="0" y="0"/>
          <a:chExt cx="0" cy="0"/>
        </a:xfrm>
      </p:grpSpPr>
      <p:sp>
        <p:nvSpPr>
          <p:cNvPr id="2" name="Google Shape;55;p42">
            <a:extLst>
              <a:ext uri="{FF2B5EF4-FFF2-40B4-BE49-F238E27FC236}">
                <a16:creationId xmlns:a16="http://schemas.microsoft.com/office/drawing/2014/main" id="{CF3026E4-0FFD-4ED3-F555-C72B6A4D6E3D}"/>
              </a:ext>
            </a:extLst>
          </p:cNvPr>
          <p:cNvSpPr/>
          <p:nvPr userDrawn="1"/>
        </p:nvSpPr>
        <p:spPr>
          <a:xfrm>
            <a:off x="335817" y="9332516"/>
            <a:ext cx="284734" cy="327800"/>
          </a:xfrm>
          <a:prstGeom prst="rect">
            <a:avLst/>
          </a:prstGeom>
          <a:noFill/>
          <a:ln>
            <a:noFill/>
          </a:ln>
        </p:spPr>
      </p:sp>
      <p:pic>
        <p:nvPicPr>
          <p:cNvPr id="3" name="Picture 2">
            <a:extLst>
              <a:ext uri="{FF2B5EF4-FFF2-40B4-BE49-F238E27FC236}">
                <a16:creationId xmlns:a16="http://schemas.microsoft.com/office/drawing/2014/main" id="{FFF639A7-705C-ED8C-F2CB-54F18CA616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4" name="Rectangle 3">
            <a:extLst>
              <a:ext uri="{FF2B5EF4-FFF2-40B4-BE49-F238E27FC236}">
                <a16:creationId xmlns:a16="http://schemas.microsoft.com/office/drawing/2014/main" id="{5EBF8844-16AA-839B-567C-00D6B1C72109}"/>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a:solidFill>
                  <a:schemeClr val="tx1">
                    <a:lumMod val="50000"/>
                    <a:lumOff val="50000"/>
                  </a:schemeClr>
                </a:solidFill>
                <a:latin typeface="Calibri"/>
                <a:ea typeface="Calibri"/>
                <a:cs typeface="Calibri"/>
                <a:sym typeface="Calibri"/>
              </a:rPr>
              <a:t>Level 1 Module 10: </a:t>
            </a:r>
            <a:r>
              <a:rPr lang="en-US" sz="900" b="1" dirty="0">
                <a:solidFill>
                  <a:schemeClr val="tx1">
                    <a:lumMod val="50000"/>
                    <a:lumOff val="50000"/>
                  </a:schemeClr>
                </a:solidFill>
                <a:latin typeface="Calibri"/>
                <a:ea typeface="Calibri"/>
                <a:cs typeface="Calibri"/>
                <a:sym typeface="Calibri"/>
              </a:rPr>
              <a:t>Follow-up and Review</a:t>
            </a:r>
          </a:p>
        </p:txBody>
      </p:sp>
      <p:sp>
        <p:nvSpPr>
          <p:cNvPr id="6" name="Rectangle 5">
            <a:extLst>
              <a:ext uri="{FF2B5EF4-FFF2-40B4-BE49-F238E27FC236}">
                <a16:creationId xmlns:a16="http://schemas.microsoft.com/office/drawing/2014/main" id="{0D6621ED-05C4-4987-CEE6-53D9374CB235}"/>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spTree>
    <p:extLst>
      <p:ext uri="{BB962C8B-B14F-4D97-AF65-F5344CB8AC3E}">
        <p14:creationId xmlns:p14="http://schemas.microsoft.com/office/powerpoint/2010/main" val="38099846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Module 11">
    <p:spTree>
      <p:nvGrpSpPr>
        <p:cNvPr id="1" name=""/>
        <p:cNvGrpSpPr/>
        <p:nvPr/>
      </p:nvGrpSpPr>
      <p:grpSpPr>
        <a:xfrm>
          <a:off x="0" y="0"/>
          <a:ext cx="0" cy="0"/>
          <a:chOff x="0" y="0"/>
          <a:chExt cx="0" cy="0"/>
        </a:xfrm>
      </p:grpSpPr>
      <p:sp>
        <p:nvSpPr>
          <p:cNvPr id="2" name="Google Shape;55;p42">
            <a:extLst>
              <a:ext uri="{FF2B5EF4-FFF2-40B4-BE49-F238E27FC236}">
                <a16:creationId xmlns:a16="http://schemas.microsoft.com/office/drawing/2014/main" id="{CF3026E4-0FFD-4ED3-F555-C72B6A4D6E3D}"/>
              </a:ext>
            </a:extLst>
          </p:cNvPr>
          <p:cNvSpPr/>
          <p:nvPr userDrawn="1"/>
        </p:nvSpPr>
        <p:spPr>
          <a:xfrm>
            <a:off x="335817" y="9332516"/>
            <a:ext cx="284734" cy="327800"/>
          </a:xfrm>
          <a:prstGeom prst="rect">
            <a:avLst/>
          </a:prstGeom>
          <a:noFill/>
          <a:ln>
            <a:noFill/>
          </a:ln>
        </p:spPr>
      </p:sp>
      <p:pic>
        <p:nvPicPr>
          <p:cNvPr id="3" name="Picture 2">
            <a:extLst>
              <a:ext uri="{FF2B5EF4-FFF2-40B4-BE49-F238E27FC236}">
                <a16:creationId xmlns:a16="http://schemas.microsoft.com/office/drawing/2014/main" id="{FFF639A7-705C-ED8C-F2CB-54F18CA616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4" name="Rectangle 3">
            <a:extLst>
              <a:ext uri="{FF2B5EF4-FFF2-40B4-BE49-F238E27FC236}">
                <a16:creationId xmlns:a16="http://schemas.microsoft.com/office/drawing/2014/main" id="{5EBF8844-16AA-839B-567C-00D6B1C72109}"/>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a:solidFill>
                  <a:schemeClr val="tx1">
                    <a:lumMod val="50000"/>
                    <a:lumOff val="50000"/>
                  </a:schemeClr>
                </a:solidFill>
                <a:latin typeface="Calibri"/>
                <a:ea typeface="Calibri"/>
                <a:cs typeface="Calibri"/>
                <a:sym typeface="Calibri"/>
              </a:rPr>
              <a:t>Level 1 Module 11: </a:t>
            </a:r>
            <a:r>
              <a:rPr lang="en-US" sz="900" b="1" dirty="0">
                <a:solidFill>
                  <a:schemeClr val="tx1">
                    <a:lumMod val="50000"/>
                    <a:lumOff val="50000"/>
                  </a:schemeClr>
                </a:solidFill>
                <a:latin typeface="Calibri"/>
                <a:ea typeface="Calibri"/>
                <a:cs typeface="Calibri"/>
                <a:sym typeface="Calibri"/>
              </a:rPr>
              <a:t>Case Closure</a:t>
            </a:r>
          </a:p>
        </p:txBody>
      </p:sp>
      <p:sp>
        <p:nvSpPr>
          <p:cNvPr id="6" name="Rectangle 5">
            <a:extLst>
              <a:ext uri="{FF2B5EF4-FFF2-40B4-BE49-F238E27FC236}">
                <a16:creationId xmlns:a16="http://schemas.microsoft.com/office/drawing/2014/main" id="{0D6621ED-05C4-4987-CEE6-53D9374CB235}"/>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spTree>
    <p:extLst>
      <p:ext uri="{BB962C8B-B14F-4D97-AF65-F5344CB8AC3E}">
        <p14:creationId xmlns:p14="http://schemas.microsoft.com/office/powerpoint/2010/main" val="417274944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Module 11">
    <p:spTree>
      <p:nvGrpSpPr>
        <p:cNvPr id="1" name=""/>
        <p:cNvGrpSpPr/>
        <p:nvPr/>
      </p:nvGrpSpPr>
      <p:grpSpPr>
        <a:xfrm>
          <a:off x="0" y="0"/>
          <a:ext cx="0" cy="0"/>
          <a:chOff x="0" y="0"/>
          <a:chExt cx="0" cy="0"/>
        </a:xfrm>
      </p:grpSpPr>
      <p:sp>
        <p:nvSpPr>
          <p:cNvPr id="2" name="Google Shape;55;p42">
            <a:extLst>
              <a:ext uri="{FF2B5EF4-FFF2-40B4-BE49-F238E27FC236}">
                <a16:creationId xmlns:a16="http://schemas.microsoft.com/office/drawing/2014/main" id="{CF3026E4-0FFD-4ED3-F555-C72B6A4D6E3D}"/>
              </a:ext>
            </a:extLst>
          </p:cNvPr>
          <p:cNvSpPr/>
          <p:nvPr userDrawn="1"/>
        </p:nvSpPr>
        <p:spPr>
          <a:xfrm>
            <a:off x="335817" y="9332516"/>
            <a:ext cx="284734" cy="327800"/>
          </a:xfrm>
          <a:prstGeom prst="rect">
            <a:avLst/>
          </a:prstGeom>
          <a:noFill/>
          <a:ln>
            <a:noFill/>
          </a:ln>
        </p:spPr>
      </p:sp>
      <p:pic>
        <p:nvPicPr>
          <p:cNvPr id="3" name="Picture 2">
            <a:extLst>
              <a:ext uri="{FF2B5EF4-FFF2-40B4-BE49-F238E27FC236}">
                <a16:creationId xmlns:a16="http://schemas.microsoft.com/office/drawing/2014/main" id="{FFF639A7-705C-ED8C-F2CB-54F18CA616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4" name="Rectangle 3">
            <a:extLst>
              <a:ext uri="{FF2B5EF4-FFF2-40B4-BE49-F238E27FC236}">
                <a16:creationId xmlns:a16="http://schemas.microsoft.com/office/drawing/2014/main" id="{5EBF8844-16AA-839B-567C-00D6B1C72109}"/>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a:solidFill>
                  <a:schemeClr val="tx1">
                    <a:lumMod val="50000"/>
                    <a:lumOff val="50000"/>
                  </a:schemeClr>
                </a:solidFill>
                <a:latin typeface="Calibri"/>
                <a:ea typeface="Calibri"/>
                <a:cs typeface="Calibri"/>
                <a:sym typeface="Calibri"/>
              </a:rPr>
              <a:t>Template</a:t>
            </a:r>
            <a:endParaRPr lang="en-US" sz="900" b="1" dirty="0">
              <a:solidFill>
                <a:schemeClr val="tx1">
                  <a:lumMod val="50000"/>
                  <a:lumOff val="50000"/>
                </a:schemeClr>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0D6621ED-05C4-4987-CEE6-53D9374CB235}"/>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cxnSp>
        <p:nvCxnSpPr>
          <p:cNvPr id="5" name="Straight Connector 4">
            <a:extLst>
              <a:ext uri="{FF2B5EF4-FFF2-40B4-BE49-F238E27FC236}">
                <a16:creationId xmlns:a16="http://schemas.microsoft.com/office/drawing/2014/main" id="{449076BC-155F-F1D6-2EFA-12AC03718668}"/>
              </a:ext>
            </a:extLst>
          </p:cNvPr>
          <p:cNvCxnSpPr/>
          <p:nvPr userDrawn="1"/>
        </p:nvCxnSpPr>
        <p:spPr>
          <a:xfrm>
            <a:off x="0" y="9131300"/>
            <a:ext cx="6858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71391AB-6872-9325-E705-6A397D69C51D}"/>
              </a:ext>
            </a:extLst>
          </p:cNvPr>
          <p:cNvCxnSpPr/>
          <p:nvPr userDrawn="1"/>
        </p:nvCxnSpPr>
        <p:spPr>
          <a:xfrm>
            <a:off x="0" y="698500"/>
            <a:ext cx="6858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B89377E-143E-CBDC-3E2B-0617D8D09680}"/>
              </a:ext>
            </a:extLst>
          </p:cNvPr>
          <p:cNvCxnSpPr>
            <a:cxnSpLocks/>
          </p:cNvCxnSpPr>
          <p:nvPr userDrawn="1"/>
        </p:nvCxnSpPr>
        <p:spPr>
          <a:xfrm flipV="1">
            <a:off x="996287" y="0"/>
            <a:ext cx="0" cy="91313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7143A13-88B1-AFDD-0364-6D9632FBC349}"/>
              </a:ext>
            </a:extLst>
          </p:cNvPr>
          <p:cNvCxnSpPr>
            <a:cxnSpLocks/>
          </p:cNvCxnSpPr>
          <p:nvPr userDrawn="1"/>
        </p:nvCxnSpPr>
        <p:spPr>
          <a:xfrm flipV="1">
            <a:off x="6250329" y="0"/>
            <a:ext cx="0" cy="91313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971540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868599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Module 2">
    <p:spTree>
      <p:nvGrpSpPr>
        <p:cNvPr id="1" name=""/>
        <p:cNvGrpSpPr/>
        <p:nvPr/>
      </p:nvGrpSpPr>
      <p:grpSpPr>
        <a:xfrm>
          <a:off x="0" y="0"/>
          <a:ext cx="0" cy="0"/>
          <a:chOff x="0" y="0"/>
          <a:chExt cx="0" cy="0"/>
        </a:xfrm>
      </p:grpSpPr>
      <p:sp>
        <p:nvSpPr>
          <p:cNvPr id="2" name="Google Shape;55;p42">
            <a:extLst>
              <a:ext uri="{FF2B5EF4-FFF2-40B4-BE49-F238E27FC236}">
                <a16:creationId xmlns:a16="http://schemas.microsoft.com/office/drawing/2014/main" id="{CF3026E4-0FFD-4ED3-F555-C72B6A4D6E3D}"/>
              </a:ext>
            </a:extLst>
          </p:cNvPr>
          <p:cNvSpPr/>
          <p:nvPr userDrawn="1"/>
        </p:nvSpPr>
        <p:spPr>
          <a:xfrm>
            <a:off x="335817" y="9332516"/>
            <a:ext cx="284734" cy="327800"/>
          </a:xfrm>
          <a:prstGeom prst="rect">
            <a:avLst/>
          </a:prstGeom>
          <a:noFill/>
          <a:ln>
            <a:noFill/>
          </a:ln>
        </p:spPr>
      </p:sp>
      <p:pic>
        <p:nvPicPr>
          <p:cNvPr id="3" name="Picture 2">
            <a:extLst>
              <a:ext uri="{FF2B5EF4-FFF2-40B4-BE49-F238E27FC236}">
                <a16:creationId xmlns:a16="http://schemas.microsoft.com/office/drawing/2014/main" id="{FFF639A7-705C-ED8C-F2CB-54F18CA616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4" name="Rectangle 3">
            <a:extLst>
              <a:ext uri="{FF2B5EF4-FFF2-40B4-BE49-F238E27FC236}">
                <a16:creationId xmlns:a16="http://schemas.microsoft.com/office/drawing/2014/main" id="{5EBF8844-16AA-839B-567C-00D6B1C72109}"/>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a:solidFill>
                  <a:schemeClr val="tx1">
                    <a:lumMod val="50000"/>
                    <a:lumOff val="50000"/>
                  </a:schemeClr>
                </a:solidFill>
                <a:latin typeface="Calibri"/>
                <a:ea typeface="Calibri"/>
                <a:cs typeface="Calibri"/>
                <a:sym typeface="Calibri"/>
              </a:rPr>
              <a:t>Level 1 Module 2: </a:t>
            </a:r>
            <a:r>
              <a:rPr lang="en-US" sz="900" b="1" dirty="0">
                <a:solidFill>
                  <a:schemeClr val="tx1">
                    <a:lumMod val="50000"/>
                    <a:lumOff val="50000"/>
                  </a:schemeClr>
                </a:solidFill>
                <a:latin typeface="Calibri"/>
                <a:ea typeface="Calibri"/>
                <a:cs typeface="Calibri"/>
                <a:sym typeface="Calibri"/>
              </a:rPr>
              <a:t>Foundations of Case Management</a:t>
            </a:r>
            <a:endParaRPr lang="en-US" sz="900" b="0" dirty="0">
              <a:solidFill>
                <a:schemeClr val="tx1">
                  <a:lumMod val="50000"/>
                  <a:lumOff val="50000"/>
                </a:schemeClr>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0D6621ED-05C4-4987-CEE6-53D9374CB235}"/>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spTree>
    <p:extLst>
      <p:ext uri="{BB962C8B-B14F-4D97-AF65-F5344CB8AC3E}">
        <p14:creationId xmlns:p14="http://schemas.microsoft.com/office/powerpoint/2010/main" val="220873319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Module 3">
    <p:spTree>
      <p:nvGrpSpPr>
        <p:cNvPr id="1" name=""/>
        <p:cNvGrpSpPr/>
        <p:nvPr/>
      </p:nvGrpSpPr>
      <p:grpSpPr>
        <a:xfrm>
          <a:off x="0" y="0"/>
          <a:ext cx="0" cy="0"/>
          <a:chOff x="0" y="0"/>
          <a:chExt cx="0" cy="0"/>
        </a:xfrm>
      </p:grpSpPr>
      <p:sp>
        <p:nvSpPr>
          <p:cNvPr id="2" name="Google Shape;55;p42">
            <a:extLst>
              <a:ext uri="{FF2B5EF4-FFF2-40B4-BE49-F238E27FC236}">
                <a16:creationId xmlns:a16="http://schemas.microsoft.com/office/drawing/2014/main" id="{CF3026E4-0FFD-4ED3-F555-C72B6A4D6E3D}"/>
              </a:ext>
            </a:extLst>
          </p:cNvPr>
          <p:cNvSpPr/>
          <p:nvPr userDrawn="1"/>
        </p:nvSpPr>
        <p:spPr>
          <a:xfrm>
            <a:off x="335817" y="9332516"/>
            <a:ext cx="284734" cy="327800"/>
          </a:xfrm>
          <a:prstGeom prst="rect">
            <a:avLst/>
          </a:prstGeom>
          <a:noFill/>
          <a:ln>
            <a:noFill/>
          </a:ln>
        </p:spPr>
      </p:sp>
      <p:pic>
        <p:nvPicPr>
          <p:cNvPr id="3" name="Picture 2">
            <a:extLst>
              <a:ext uri="{FF2B5EF4-FFF2-40B4-BE49-F238E27FC236}">
                <a16:creationId xmlns:a16="http://schemas.microsoft.com/office/drawing/2014/main" id="{FFF639A7-705C-ED8C-F2CB-54F18CA616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4" name="Rectangle 3">
            <a:extLst>
              <a:ext uri="{FF2B5EF4-FFF2-40B4-BE49-F238E27FC236}">
                <a16:creationId xmlns:a16="http://schemas.microsoft.com/office/drawing/2014/main" id="{5EBF8844-16AA-839B-567C-00D6B1C72109}"/>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a:solidFill>
                  <a:schemeClr val="tx1">
                    <a:lumMod val="50000"/>
                    <a:lumOff val="50000"/>
                  </a:schemeClr>
                </a:solidFill>
                <a:latin typeface="Calibri"/>
                <a:ea typeface="Calibri"/>
                <a:cs typeface="Calibri"/>
                <a:sym typeface="Calibri"/>
              </a:rPr>
              <a:t>Level 1 Module 3: </a:t>
            </a:r>
            <a:r>
              <a:rPr lang="en-US" sz="900" b="1" dirty="0">
                <a:solidFill>
                  <a:schemeClr val="tx1">
                    <a:lumMod val="50000"/>
                    <a:lumOff val="50000"/>
                  </a:schemeClr>
                </a:solidFill>
                <a:latin typeface="Calibri"/>
                <a:ea typeface="Calibri"/>
                <a:cs typeface="Calibri"/>
                <a:sym typeface="Calibri"/>
              </a:rPr>
              <a:t>Communication with Children</a:t>
            </a:r>
            <a:endParaRPr lang="en-US" sz="900" b="0" dirty="0">
              <a:solidFill>
                <a:schemeClr val="tx1">
                  <a:lumMod val="50000"/>
                  <a:lumOff val="50000"/>
                </a:schemeClr>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0D6621ED-05C4-4987-CEE6-53D9374CB235}"/>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spTree>
    <p:extLst>
      <p:ext uri="{BB962C8B-B14F-4D97-AF65-F5344CB8AC3E}">
        <p14:creationId xmlns:p14="http://schemas.microsoft.com/office/powerpoint/2010/main" val="157776461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Module 4">
    <p:spTree>
      <p:nvGrpSpPr>
        <p:cNvPr id="1" name=""/>
        <p:cNvGrpSpPr/>
        <p:nvPr/>
      </p:nvGrpSpPr>
      <p:grpSpPr>
        <a:xfrm>
          <a:off x="0" y="0"/>
          <a:ext cx="0" cy="0"/>
          <a:chOff x="0" y="0"/>
          <a:chExt cx="0" cy="0"/>
        </a:xfrm>
      </p:grpSpPr>
      <p:sp>
        <p:nvSpPr>
          <p:cNvPr id="2" name="Google Shape;55;p42">
            <a:extLst>
              <a:ext uri="{FF2B5EF4-FFF2-40B4-BE49-F238E27FC236}">
                <a16:creationId xmlns:a16="http://schemas.microsoft.com/office/drawing/2014/main" id="{CF3026E4-0FFD-4ED3-F555-C72B6A4D6E3D}"/>
              </a:ext>
            </a:extLst>
          </p:cNvPr>
          <p:cNvSpPr/>
          <p:nvPr userDrawn="1"/>
        </p:nvSpPr>
        <p:spPr>
          <a:xfrm>
            <a:off x="335817" y="9332516"/>
            <a:ext cx="284734" cy="327800"/>
          </a:xfrm>
          <a:prstGeom prst="rect">
            <a:avLst/>
          </a:prstGeom>
          <a:noFill/>
          <a:ln>
            <a:noFill/>
          </a:ln>
        </p:spPr>
      </p:sp>
      <p:pic>
        <p:nvPicPr>
          <p:cNvPr id="3" name="Picture 2">
            <a:extLst>
              <a:ext uri="{FF2B5EF4-FFF2-40B4-BE49-F238E27FC236}">
                <a16:creationId xmlns:a16="http://schemas.microsoft.com/office/drawing/2014/main" id="{FFF639A7-705C-ED8C-F2CB-54F18CA616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4" name="Rectangle 3">
            <a:extLst>
              <a:ext uri="{FF2B5EF4-FFF2-40B4-BE49-F238E27FC236}">
                <a16:creationId xmlns:a16="http://schemas.microsoft.com/office/drawing/2014/main" id="{5EBF8844-16AA-839B-567C-00D6B1C72109}"/>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a:solidFill>
                  <a:schemeClr val="tx1">
                    <a:lumMod val="50000"/>
                    <a:lumOff val="50000"/>
                  </a:schemeClr>
                </a:solidFill>
                <a:latin typeface="Calibri"/>
                <a:ea typeface="Calibri"/>
                <a:cs typeface="Calibri"/>
                <a:sym typeface="Calibri"/>
              </a:rPr>
              <a:t>Level 1 Module 4: </a:t>
            </a:r>
            <a:r>
              <a:rPr lang="en-US" sz="900" b="1" dirty="0">
                <a:solidFill>
                  <a:schemeClr val="tx1">
                    <a:lumMod val="50000"/>
                    <a:lumOff val="50000"/>
                  </a:schemeClr>
                </a:solidFill>
                <a:latin typeface="Calibri"/>
                <a:ea typeface="Calibri"/>
                <a:cs typeface="Calibri"/>
                <a:sym typeface="Calibri"/>
              </a:rPr>
              <a:t>Mental Health and Psychosocial Support</a:t>
            </a:r>
            <a:endParaRPr lang="en-US" sz="900" b="0" dirty="0">
              <a:solidFill>
                <a:schemeClr val="tx1">
                  <a:lumMod val="50000"/>
                  <a:lumOff val="50000"/>
                </a:schemeClr>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0D6621ED-05C4-4987-CEE6-53D9374CB235}"/>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spTree>
    <p:extLst>
      <p:ext uri="{BB962C8B-B14F-4D97-AF65-F5344CB8AC3E}">
        <p14:creationId xmlns:p14="http://schemas.microsoft.com/office/powerpoint/2010/main" val="387882522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Module 5">
    <p:spTree>
      <p:nvGrpSpPr>
        <p:cNvPr id="1" name=""/>
        <p:cNvGrpSpPr/>
        <p:nvPr/>
      </p:nvGrpSpPr>
      <p:grpSpPr>
        <a:xfrm>
          <a:off x="0" y="0"/>
          <a:ext cx="0" cy="0"/>
          <a:chOff x="0" y="0"/>
          <a:chExt cx="0" cy="0"/>
        </a:xfrm>
      </p:grpSpPr>
      <p:sp>
        <p:nvSpPr>
          <p:cNvPr id="2" name="Google Shape;55;p42">
            <a:extLst>
              <a:ext uri="{FF2B5EF4-FFF2-40B4-BE49-F238E27FC236}">
                <a16:creationId xmlns:a16="http://schemas.microsoft.com/office/drawing/2014/main" id="{CF3026E4-0FFD-4ED3-F555-C72B6A4D6E3D}"/>
              </a:ext>
            </a:extLst>
          </p:cNvPr>
          <p:cNvSpPr/>
          <p:nvPr userDrawn="1"/>
        </p:nvSpPr>
        <p:spPr>
          <a:xfrm>
            <a:off x="335817" y="9332516"/>
            <a:ext cx="284734" cy="327800"/>
          </a:xfrm>
          <a:prstGeom prst="rect">
            <a:avLst/>
          </a:prstGeom>
          <a:noFill/>
          <a:ln>
            <a:noFill/>
          </a:ln>
        </p:spPr>
      </p:sp>
      <p:pic>
        <p:nvPicPr>
          <p:cNvPr id="3" name="Picture 2">
            <a:extLst>
              <a:ext uri="{FF2B5EF4-FFF2-40B4-BE49-F238E27FC236}">
                <a16:creationId xmlns:a16="http://schemas.microsoft.com/office/drawing/2014/main" id="{FFF639A7-705C-ED8C-F2CB-54F18CA616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4" name="Rectangle 3">
            <a:extLst>
              <a:ext uri="{FF2B5EF4-FFF2-40B4-BE49-F238E27FC236}">
                <a16:creationId xmlns:a16="http://schemas.microsoft.com/office/drawing/2014/main" id="{5EBF8844-16AA-839B-567C-00D6B1C72109}"/>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a:solidFill>
                  <a:schemeClr val="tx1">
                    <a:lumMod val="50000"/>
                    <a:lumOff val="50000"/>
                  </a:schemeClr>
                </a:solidFill>
                <a:latin typeface="Calibri"/>
                <a:ea typeface="Calibri"/>
                <a:cs typeface="Calibri"/>
                <a:sym typeface="Calibri"/>
              </a:rPr>
              <a:t>Level 1 Module 5: </a:t>
            </a:r>
            <a:r>
              <a:rPr lang="en-US" sz="900" b="1" dirty="0">
                <a:solidFill>
                  <a:schemeClr val="tx1">
                    <a:lumMod val="50000"/>
                    <a:lumOff val="50000"/>
                  </a:schemeClr>
                </a:solidFill>
                <a:latin typeface="Calibri"/>
                <a:ea typeface="Calibri"/>
                <a:cs typeface="Calibri"/>
                <a:sym typeface="Calibri"/>
              </a:rPr>
              <a:t>Immediate Support</a:t>
            </a:r>
            <a:endParaRPr lang="en-US" sz="900" b="0" dirty="0">
              <a:solidFill>
                <a:schemeClr val="tx1">
                  <a:lumMod val="50000"/>
                  <a:lumOff val="50000"/>
                </a:schemeClr>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0D6621ED-05C4-4987-CEE6-53D9374CB235}"/>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spTree>
    <p:extLst>
      <p:ext uri="{BB962C8B-B14F-4D97-AF65-F5344CB8AC3E}">
        <p14:creationId xmlns:p14="http://schemas.microsoft.com/office/powerpoint/2010/main" val="402270708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Module 6">
    <p:spTree>
      <p:nvGrpSpPr>
        <p:cNvPr id="1" name=""/>
        <p:cNvGrpSpPr/>
        <p:nvPr/>
      </p:nvGrpSpPr>
      <p:grpSpPr>
        <a:xfrm>
          <a:off x="0" y="0"/>
          <a:ext cx="0" cy="0"/>
          <a:chOff x="0" y="0"/>
          <a:chExt cx="0" cy="0"/>
        </a:xfrm>
      </p:grpSpPr>
      <p:sp>
        <p:nvSpPr>
          <p:cNvPr id="2" name="Google Shape;55;p42">
            <a:extLst>
              <a:ext uri="{FF2B5EF4-FFF2-40B4-BE49-F238E27FC236}">
                <a16:creationId xmlns:a16="http://schemas.microsoft.com/office/drawing/2014/main" id="{CF3026E4-0FFD-4ED3-F555-C72B6A4D6E3D}"/>
              </a:ext>
            </a:extLst>
          </p:cNvPr>
          <p:cNvSpPr/>
          <p:nvPr userDrawn="1"/>
        </p:nvSpPr>
        <p:spPr>
          <a:xfrm>
            <a:off x="335817" y="9332516"/>
            <a:ext cx="284734" cy="327800"/>
          </a:xfrm>
          <a:prstGeom prst="rect">
            <a:avLst/>
          </a:prstGeom>
          <a:noFill/>
          <a:ln>
            <a:noFill/>
          </a:ln>
        </p:spPr>
      </p:sp>
      <p:pic>
        <p:nvPicPr>
          <p:cNvPr id="3" name="Picture 2">
            <a:extLst>
              <a:ext uri="{FF2B5EF4-FFF2-40B4-BE49-F238E27FC236}">
                <a16:creationId xmlns:a16="http://schemas.microsoft.com/office/drawing/2014/main" id="{FFF639A7-705C-ED8C-F2CB-54F18CA616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4" name="Rectangle 3">
            <a:extLst>
              <a:ext uri="{FF2B5EF4-FFF2-40B4-BE49-F238E27FC236}">
                <a16:creationId xmlns:a16="http://schemas.microsoft.com/office/drawing/2014/main" id="{5EBF8844-16AA-839B-567C-00D6B1C72109}"/>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a:solidFill>
                  <a:schemeClr val="tx1">
                    <a:lumMod val="50000"/>
                    <a:lumOff val="50000"/>
                  </a:schemeClr>
                </a:solidFill>
                <a:latin typeface="Calibri"/>
                <a:ea typeface="Calibri"/>
                <a:cs typeface="Calibri"/>
                <a:sym typeface="Calibri"/>
              </a:rPr>
              <a:t>Level 1 Module 6: </a:t>
            </a:r>
            <a:r>
              <a:rPr lang="en-US" sz="900" b="1" dirty="0">
                <a:solidFill>
                  <a:schemeClr val="tx1">
                    <a:lumMod val="50000"/>
                    <a:lumOff val="50000"/>
                  </a:schemeClr>
                </a:solidFill>
                <a:latin typeface="Calibri"/>
                <a:ea typeface="Calibri"/>
                <a:cs typeface="Calibri"/>
                <a:sym typeface="Calibri"/>
              </a:rPr>
              <a:t>Identification and Registration</a:t>
            </a:r>
            <a:endParaRPr lang="en-US" sz="900" b="0" dirty="0">
              <a:solidFill>
                <a:schemeClr val="tx1">
                  <a:lumMod val="50000"/>
                  <a:lumOff val="50000"/>
                </a:schemeClr>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0D6621ED-05C4-4987-CEE6-53D9374CB235}"/>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spTree>
    <p:extLst>
      <p:ext uri="{BB962C8B-B14F-4D97-AF65-F5344CB8AC3E}">
        <p14:creationId xmlns:p14="http://schemas.microsoft.com/office/powerpoint/2010/main" val="263791847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Module 7">
    <p:spTree>
      <p:nvGrpSpPr>
        <p:cNvPr id="1" name=""/>
        <p:cNvGrpSpPr/>
        <p:nvPr/>
      </p:nvGrpSpPr>
      <p:grpSpPr>
        <a:xfrm>
          <a:off x="0" y="0"/>
          <a:ext cx="0" cy="0"/>
          <a:chOff x="0" y="0"/>
          <a:chExt cx="0" cy="0"/>
        </a:xfrm>
      </p:grpSpPr>
      <p:sp>
        <p:nvSpPr>
          <p:cNvPr id="2" name="Google Shape;55;p42">
            <a:extLst>
              <a:ext uri="{FF2B5EF4-FFF2-40B4-BE49-F238E27FC236}">
                <a16:creationId xmlns:a16="http://schemas.microsoft.com/office/drawing/2014/main" id="{CF3026E4-0FFD-4ED3-F555-C72B6A4D6E3D}"/>
              </a:ext>
            </a:extLst>
          </p:cNvPr>
          <p:cNvSpPr/>
          <p:nvPr userDrawn="1"/>
        </p:nvSpPr>
        <p:spPr>
          <a:xfrm>
            <a:off x="335817" y="9332516"/>
            <a:ext cx="284734" cy="327800"/>
          </a:xfrm>
          <a:prstGeom prst="rect">
            <a:avLst/>
          </a:prstGeom>
          <a:noFill/>
          <a:ln>
            <a:noFill/>
          </a:ln>
        </p:spPr>
      </p:sp>
      <p:pic>
        <p:nvPicPr>
          <p:cNvPr id="3" name="Picture 2">
            <a:extLst>
              <a:ext uri="{FF2B5EF4-FFF2-40B4-BE49-F238E27FC236}">
                <a16:creationId xmlns:a16="http://schemas.microsoft.com/office/drawing/2014/main" id="{FFF639A7-705C-ED8C-F2CB-54F18CA616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4" name="Rectangle 3">
            <a:extLst>
              <a:ext uri="{FF2B5EF4-FFF2-40B4-BE49-F238E27FC236}">
                <a16:creationId xmlns:a16="http://schemas.microsoft.com/office/drawing/2014/main" id="{5EBF8844-16AA-839B-567C-00D6B1C72109}"/>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a:solidFill>
                  <a:schemeClr val="tx1">
                    <a:lumMod val="50000"/>
                    <a:lumOff val="50000"/>
                  </a:schemeClr>
                </a:solidFill>
                <a:latin typeface="Calibri"/>
                <a:ea typeface="Calibri"/>
                <a:cs typeface="Calibri"/>
                <a:sym typeface="Calibri"/>
              </a:rPr>
              <a:t>Level 1 Module 7: </a:t>
            </a:r>
            <a:r>
              <a:rPr lang="en-US" sz="900" b="1" dirty="0">
                <a:solidFill>
                  <a:schemeClr val="tx1">
                    <a:lumMod val="50000"/>
                    <a:lumOff val="50000"/>
                  </a:schemeClr>
                </a:solidFill>
                <a:latin typeface="Calibri"/>
                <a:ea typeface="Calibri"/>
                <a:cs typeface="Calibri"/>
                <a:sym typeface="Calibri"/>
              </a:rPr>
              <a:t>Assessment</a:t>
            </a:r>
            <a:endParaRPr lang="en-US" sz="900" b="0" dirty="0">
              <a:solidFill>
                <a:schemeClr val="tx1">
                  <a:lumMod val="50000"/>
                  <a:lumOff val="50000"/>
                </a:schemeClr>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0D6621ED-05C4-4987-CEE6-53D9374CB235}"/>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spTree>
    <p:extLst>
      <p:ext uri="{BB962C8B-B14F-4D97-AF65-F5344CB8AC3E}">
        <p14:creationId xmlns:p14="http://schemas.microsoft.com/office/powerpoint/2010/main" val="365188224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Module 8">
    <p:spTree>
      <p:nvGrpSpPr>
        <p:cNvPr id="1" name=""/>
        <p:cNvGrpSpPr/>
        <p:nvPr/>
      </p:nvGrpSpPr>
      <p:grpSpPr>
        <a:xfrm>
          <a:off x="0" y="0"/>
          <a:ext cx="0" cy="0"/>
          <a:chOff x="0" y="0"/>
          <a:chExt cx="0" cy="0"/>
        </a:xfrm>
      </p:grpSpPr>
      <p:sp>
        <p:nvSpPr>
          <p:cNvPr id="2" name="Google Shape;55;p42">
            <a:extLst>
              <a:ext uri="{FF2B5EF4-FFF2-40B4-BE49-F238E27FC236}">
                <a16:creationId xmlns:a16="http://schemas.microsoft.com/office/drawing/2014/main" id="{CF3026E4-0FFD-4ED3-F555-C72B6A4D6E3D}"/>
              </a:ext>
            </a:extLst>
          </p:cNvPr>
          <p:cNvSpPr/>
          <p:nvPr userDrawn="1"/>
        </p:nvSpPr>
        <p:spPr>
          <a:xfrm>
            <a:off x="335817" y="9332516"/>
            <a:ext cx="284734" cy="327800"/>
          </a:xfrm>
          <a:prstGeom prst="rect">
            <a:avLst/>
          </a:prstGeom>
          <a:noFill/>
          <a:ln>
            <a:noFill/>
          </a:ln>
        </p:spPr>
      </p:sp>
      <p:pic>
        <p:nvPicPr>
          <p:cNvPr id="3" name="Picture 2">
            <a:extLst>
              <a:ext uri="{FF2B5EF4-FFF2-40B4-BE49-F238E27FC236}">
                <a16:creationId xmlns:a16="http://schemas.microsoft.com/office/drawing/2014/main" id="{FFF639A7-705C-ED8C-F2CB-54F18CA616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4" name="Rectangle 3">
            <a:extLst>
              <a:ext uri="{FF2B5EF4-FFF2-40B4-BE49-F238E27FC236}">
                <a16:creationId xmlns:a16="http://schemas.microsoft.com/office/drawing/2014/main" id="{5EBF8844-16AA-839B-567C-00D6B1C72109}"/>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a:solidFill>
                  <a:schemeClr val="tx1">
                    <a:lumMod val="50000"/>
                    <a:lumOff val="50000"/>
                  </a:schemeClr>
                </a:solidFill>
                <a:latin typeface="Calibri"/>
                <a:ea typeface="Calibri"/>
                <a:cs typeface="Calibri"/>
                <a:sym typeface="Calibri"/>
              </a:rPr>
              <a:t>Level 1 Module 8: </a:t>
            </a:r>
            <a:r>
              <a:rPr lang="en-US" sz="900" b="1" dirty="0">
                <a:solidFill>
                  <a:schemeClr val="tx1">
                    <a:lumMod val="50000"/>
                    <a:lumOff val="50000"/>
                  </a:schemeClr>
                </a:solidFill>
                <a:latin typeface="Calibri"/>
                <a:ea typeface="Calibri"/>
                <a:cs typeface="Calibri"/>
                <a:sym typeface="Calibri"/>
              </a:rPr>
              <a:t>Case Planning</a:t>
            </a:r>
          </a:p>
        </p:txBody>
      </p:sp>
      <p:sp>
        <p:nvSpPr>
          <p:cNvPr id="6" name="Rectangle 5">
            <a:extLst>
              <a:ext uri="{FF2B5EF4-FFF2-40B4-BE49-F238E27FC236}">
                <a16:creationId xmlns:a16="http://schemas.microsoft.com/office/drawing/2014/main" id="{0D6621ED-05C4-4987-CEE6-53D9374CB235}"/>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spTree>
    <p:extLst>
      <p:ext uri="{BB962C8B-B14F-4D97-AF65-F5344CB8AC3E}">
        <p14:creationId xmlns:p14="http://schemas.microsoft.com/office/powerpoint/2010/main" val="208209106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Module 9">
    <p:spTree>
      <p:nvGrpSpPr>
        <p:cNvPr id="1" name=""/>
        <p:cNvGrpSpPr/>
        <p:nvPr/>
      </p:nvGrpSpPr>
      <p:grpSpPr>
        <a:xfrm>
          <a:off x="0" y="0"/>
          <a:ext cx="0" cy="0"/>
          <a:chOff x="0" y="0"/>
          <a:chExt cx="0" cy="0"/>
        </a:xfrm>
      </p:grpSpPr>
      <p:sp>
        <p:nvSpPr>
          <p:cNvPr id="2" name="Google Shape;55;p42">
            <a:extLst>
              <a:ext uri="{FF2B5EF4-FFF2-40B4-BE49-F238E27FC236}">
                <a16:creationId xmlns:a16="http://schemas.microsoft.com/office/drawing/2014/main" id="{CF3026E4-0FFD-4ED3-F555-C72B6A4D6E3D}"/>
              </a:ext>
            </a:extLst>
          </p:cNvPr>
          <p:cNvSpPr/>
          <p:nvPr userDrawn="1"/>
        </p:nvSpPr>
        <p:spPr>
          <a:xfrm>
            <a:off x="335817" y="9332516"/>
            <a:ext cx="284734" cy="327800"/>
          </a:xfrm>
          <a:prstGeom prst="rect">
            <a:avLst/>
          </a:prstGeom>
          <a:noFill/>
          <a:ln>
            <a:noFill/>
          </a:ln>
        </p:spPr>
      </p:sp>
      <p:pic>
        <p:nvPicPr>
          <p:cNvPr id="3" name="Picture 2">
            <a:extLst>
              <a:ext uri="{FF2B5EF4-FFF2-40B4-BE49-F238E27FC236}">
                <a16:creationId xmlns:a16="http://schemas.microsoft.com/office/drawing/2014/main" id="{FFF639A7-705C-ED8C-F2CB-54F18CA616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4" name="Rectangle 3">
            <a:extLst>
              <a:ext uri="{FF2B5EF4-FFF2-40B4-BE49-F238E27FC236}">
                <a16:creationId xmlns:a16="http://schemas.microsoft.com/office/drawing/2014/main" id="{5EBF8844-16AA-839B-567C-00D6B1C72109}"/>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a:solidFill>
                  <a:schemeClr val="tx1">
                    <a:lumMod val="50000"/>
                    <a:lumOff val="50000"/>
                  </a:schemeClr>
                </a:solidFill>
                <a:latin typeface="Calibri"/>
                <a:ea typeface="Calibri"/>
                <a:cs typeface="Calibri"/>
                <a:sym typeface="Calibri"/>
              </a:rPr>
              <a:t>Level 1 Module 9: </a:t>
            </a:r>
            <a:r>
              <a:rPr lang="en-US" sz="900" b="1" dirty="0">
                <a:solidFill>
                  <a:schemeClr val="tx1">
                    <a:lumMod val="50000"/>
                    <a:lumOff val="50000"/>
                  </a:schemeClr>
                </a:solidFill>
                <a:latin typeface="Calibri"/>
                <a:ea typeface="Calibri"/>
                <a:cs typeface="Calibri"/>
                <a:sym typeface="Calibri"/>
              </a:rPr>
              <a:t>Implementation</a:t>
            </a:r>
          </a:p>
        </p:txBody>
      </p:sp>
      <p:sp>
        <p:nvSpPr>
          <p:cNvPr id="6" name="Rectangle 5">
            <a:extLst>
              <a:ext uri="{FF2B5EF4-FFF2-40B4-BE49-F238E27FC236}">
                <a16:creationId xmlns:a16="http://schemas.microsoft.com/office/drawing/2014/main" id="{0D6621ED-05C4-4987-CEE6-53D9374CB235}"/>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spTree>
    <p:extLst>
      <p:ext uri="{BB962C8B-B14F-4D97-AF65-F5344CB8AC3E}">
        <p14:creationId xmlns:p14="http://schemas.microsoft.com/office/powerpoint/2010/main" val="320716645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Haga clic para editar el estilo del título principal</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Editar estilos de texto maestro</a:t>
            </a:r>
          </a:p>
          <a:p>
            <a:pPr lvl="1"/>
            <a:r>
              <a:rPr lang="en-US"/>
              <a:t>Segundo nivel</a:t>
            </a:r>
          </a:p>
          <a:p>
            <a:pPr lvl="2"/>
            <a:r>
              <a:rPr lang="en-US"/>
              <a:t>Tercer nivel</a:t>
            </a:r>
          </a:p>
          <a:p>
            <a:pPr lvl="3"/>
            <a:r>
              <a:rPr lang="en-US"/>
              <a:t>Cuarto nivel</a:t>
            </a:r>
          </a:p>
          <a:p>
            <a:pPr lvl="4"/>
            <a:r>
              <a:rPr lang="en-US"/>
              <a:t>Quinto nivel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C1EE2592-40A0-46BA-AFD1-25A35B61C92D}" type="datetimeFigureOut">
              <a:rPr lang="en-CA" smtClean="0"/>
              <a:t>2023-04-05</a:t>
            </a:fld>
            <a:endParaRPr lang="en-CA"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9D86865-1011-49D9-8AB6-7F79F235B8AA}" type="slidenum">
              <a:rPr lang="en-CA" smtClean="0"/>
              <a:t>‹#›</a:t>
            </a:fld>
            <a:endParaRPr lang="en-CA" dirty="0"/>
          </a:p>
        </p:txBody>
      </p:sp>
    </p:spTree>
    <p:extLst>
      <p:ext uri="{BB962C8B-B14F-4D97-AF65-F5344CB8AC3E}">
        <p14:creationId xmlns:p14="http://schemas.microsoft.com/office/powerpoint/2010/main" val="914973415"/>
      </p:ext>
    </p:extLst>
  </p:cSld>
  <p:clrMap bg1="lt1" tx1="dk1" bg2="lt2" tx2="dk2" accent1="accent1" accent2="accent2" accent3="accent3" accent4="accent4" accent5="accent5" accent6="accent6" hlink="hlink" folHlink="folHlink"/>
  <p:sldLayoutIdLst>
    <p:sldLayoutId id="2147483667"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72"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microsoft.com/office/2018/10/relationships/comments" Target="../comments/modernComment_C39_C7E864F0.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4.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15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7.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158.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8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7.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microsoft.com/office/2018/10/relationships/comments" Target="../comments/modernComment_C11_40C45AB.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microsoft.com/office/2018/10/relationships/comments" Target="../comments/modernComment_C20_BBBEF156.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microsoft.com/office/2018/10/relationships/comments" Target="../comments/modernComment_C2B_8378B7CB.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4047" y="5162573"/>
            <a:ext cx="4953651" cy="3139321"/>
          </a:xfrm>
          <a:prstGeom prst="rect">
            <a:avLst/>
          </a:prstGeom>
          <a:noFill/>
        </p:spPr>
        <p:txBody>
          <a:bodyPr wrap="square" rtlCol="0">
            <a:spAutoFit/>
          </a:bodyPr>
          <a:lstStyle/>
          <a:p>
            <a:pPr marL="0" marR="0" lvl="0" indent="0" algn="ctr" rtl="0">
              <a:spcBef>
                <a:spcPts val="0"/>
              </a:spcBef>
              <a:spcAft>
                <a:spcPts val="1200"/>
              </a:spcAft>
              <a:buNone/>
            </a:pPr>
            <a:r>
              <a:rPr lang="es-ES_tradnl" sz="2800" b="1" i="0" u="none" strike="noStrike" cap="none" dirty="0">
                <a:solidFill>
                  <a:schemeClr val="dk2"/>
                </a:solidFill>
                <a:latin typeface="Garamond"/>
                <a:ea typeface="Garamond"/>
                <a:cs typeface="Garamond"/>
                <a:sym typeface="Garamond"/>
              </a:rPr>
              <a:t>NIVEL 1</a:t>
            </a:r>
            <a:endParaRPr lang="es-ES_tradnl" sz="3600" b="1" i="0" u="none" strike="noStrike" cap="none" dirty="0">
              <a:solidFill>
                <a:schemeClr val="dk2"/>
              </a:solidFill>
              <a:latin typeface="Garamond"/>
              <a:ea typeface="Garamond"/>
              <a:cs typeface="Garamond"/>
              <a:sym typeface="Garamond"/>
            </a:endParaRPr>
          </a:p>
          <a:p>
            <a:pPr marL="0" marR="0" lvl="0" indent="0" algn="ctr" rtl="0">
              <a:spcBef>
                <a:spcPts val="0"/>
              </a:spcBef>
              <a:spcAft>
                <a:spcPts val="0"/>
              </a:spcAft>
              <a:buNone/>
            </a:pPr>
            <a:r>
              <a:rPr lang="es-ES_tradnl" sz="4000" b="1" i="0" u="none" strike="noStrike" cap="none" dirty="0">
                <a:solidFill>
                  <a:schemeClr val="dk2"/>
                </a:solidFill>
                <a:latin typeface="Garamond"/>
                <a:ea typeface="Garamond"/>
                <a:cs typeface="Garamond"/>
                <a:sym typeface="Garamond"/>
              </a:rPr>
              <a:t>Cuaderno de ejercicios: Gestión de casos de protección de la infancia</a:t>
            </a:r>
            <a:endParaRPr lang="es-ES_tradnl" sz="1400" dirty="0"/>
          </a:p>
        </p:txBody>
      </p:sp>
      <p:pic>
        <p:nvPicPr>
          <p:cNvPr id="3" name="Picture 2" descr="Logo&#10;&#10;Description automatically generated">
            <a:extLst>
              <a:ext uri="{FF2B5EF4-FFF2-40B4-BE49-F238E27FC236}">
                <a16:creationId xmlns:a16="http://schemas.microsoft.com/office/drawing/2014/main" id="{46E5E0E2-70D6-B1BA-9648-386D53F62D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0873" y="8301894"/>
            <a:ext cx="2405008" cy="923462"/>
          </a:xfrm>
          <a:prstGeom prst="rect">
            <a:avLst/>
          </a:prstGeom>
        </p:spPr>
      </p:pic>
      <p:pic>
        <p:nvPicPr>
          <p:cNvPr id="6" name="Picture 5" descr="Text&#10;&#10;Description automatically generated">
            <a:extLst>
              <a:ext uri="{FF2B5EF4-FFF2-40B4-BE49-F238E27FC236}">
                <a16:creationId xmlns:a16="http://schemas.microsoft.com/office/drawing/2014/main" id="{ABB83DCE-2148-93F9-F2F5-11ED4CF285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865" y="8403535"/>
            <a:ext cx="2405009" cy="685884"/>
          </a:xfrm>
          <a:prstGeom prst="rect">
            <a:avLst/>
          </a:prstGeom>
        </p:spPr>
      </p:pic>
      <p:pic>
        <p:nvPicPr>
          <p:cNvPr id="8" name="Picture 7" descr="Icon&#10;&#10;Description automatically generated">
            <a:extLst>
              <a:ext uri="{FF2B5EF4-FFF2-40B4-BE49-F238E27FC236}">
                <a16:creationId xmlns:a16="http://schemas.microsoft.com/office/drawing/2014/main" id="{B74FF61C-6F7F-37E9-2EB2-30ABB7C1B5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4678" y="579003"/>
            <a:ext cx="3448643" cy="3970251"/>
          </a:xfrm>
          <a:prstGeom prst="rect">
            <a:avLst/>
          </a:prstGeom>
        </p:spPr>
      </p:pic>
    </p:spTree>
    <p:extLst>
      <p:ext uri="{BB962C8B-B14F-4D97-AF65-F5344CB8AC3E}">
        <p14:creationId xmlns:p14="http://schemas.microsoft.com/office/powerpoint/2010/main" val="3324773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5AF71AD1-33E5-B0BE-6FCC-3BBEE8C651F7}"/>
              </a:ext>
            </a:extLst>
          </p:cNvPr>
          <p:cNvGraphicFramePr>
            <a:graphicFrameLocks noGrp="1"/>
          </p:cNvGraphicFramePr>
          <p:nvPr>
            <p:extLst>
              <p:ext uri="{D42A27DB-BD31-4B8C-83A1-F6EECF244321}">
                <p14:modId xmlns:p14="http://schemas.microsoft.com/office/powerpoint/2010/main" val="529618899"/>
              </p:ext>
            </p:extLst>
          </p:nvPr>
        </p:nvGraphicFramePr>
        <p:xfrm>
          <a:off x="996288" y="1162644"/>
          <a:ext cx="5254041" cy="7399830"/>
        </p:xfrm>
        <a:graphic>
          <a:graphicData uri="http://schemas.openxmlformats.org/drawingml/2006/table">
            <a:tbl>
              <a:tblPr firstRow="1" bandRow="1">
                <a:tableStyleId>{0E3FDE45-AF77-4B5C-9715-49D594BDF05E}</a:tableStyleId>
              </a:tblPr>
              <a:tblGrid>
                <a:gridCol w="527713">
                  <a:extLst>
                    <a:ext uri="{9D8B030D-6E8A-4147-A177-3AD203B41FA5}">
                      <a16:colId xmlns:a16="http://schemas.microsoft.com/office/drawing/2014/main" val="3169643805"/>
                    </a:ext>
                  </a:extLst>
                </a:gridCol>
                <a:gridCol w="4726328">
                  <a:extLst>
                    <a:ext uri="{9D8B030D-6E8A-4147-A177-3AD203B41FA5}">
                      <a16:colId xmlns:a16="http://schemas.microsoft.com/office/drawing/2014/main" val="735111484"/>
                    </a:ext>
                  </a:extLst>
                </a:gridCol>
              </a:tblGrid>
              <a:tr h="323637">
                <a:tc>
                  <a:txBody>
                    <a:bodyPr/>
                    <a:lstStyle/>
                    <a:p>
                      <a:pPr algn="ctr">
                        <a:lnSpc>
                          <a:spcPct val="100000"/>
                        </a:lnSpc>
                      </a:pPr>
                      <a:r>
                        <a:rPr lang="es-ES_tradnl" sz="1100" noProof="0"/>
                        <a:t>#</a:t>
                      </a:r>
                      <a:endParaRPr lang="es-ES_tradnl" sz="1100" noProof="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a:lnSpc>
                          <a:spcPct val="100000"/>
                        </a:lnSpc>
                      </a:pPr>
                      <a:r>
                        <a:rPr lang="es-ES_tradnl" sz="1100" noProof="0"/>
                        <a:t>PERSONAJE</a:t>
                      </a:r>
                      <a:endParaRPr lang="es-ES_tradnl" sz="1100" noProof="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2377547"/>
                  </a:ext>
                </a:extLst>
              </a:tr>
              <a:tr h="323637">
                <a:tc>
                  <a:txBody>
                    <a:bodyPr/>
                    <a:lstStyle/>
                    <a:p>
                      <a:pPr algn="ctr">
                        <a:lnSpc>
                          <a:spcPct val="100000"/>
                        </a:lnSpc>
                      </a:pPr>
                      <a:r>
                        <a:rPr lang="es-ES_tradnl" sz="1100" noProof="0"/>
                        <a:t>1</a:t>
                      </a:r>
                      <a:endParaRPr lang="es-ES_tradnl" sz="1100" noProof="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nSpc>
                          <a:spcPct val="100000"/>
                        </a:lnSpc>
                        <a:spcAft>
                          <a:spcPts val="1000"/>
                        </a:spcAft>
                      </a:pPr>
                      <a:r>
                        <a:rPr lang="es-ES_tradnl" sz="1100" noProof="0">
                          <a:solidFill>
                            <a:srgbClr val="000000"/>
                          </a:solidFill>
                          <a:effectLst/>
                        </a:rPr>
                        <a:t>Funcionario/a expatriado (internacional) de una ONG procedente de Europa.</a:t>
                      </a:r>
                      <a:endParaRPr lang="es-ES_tradnl" sz="1100" noProof="0">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356432480"/>
                  </a:ext>
                </a:extLst>
              </a:tr>
              <a:tr h="323637">
                <a:tc>
                  <a:txBody>
                    <a:bodyPr/>
                    <a:lstStyle/>
                    <a:p>
                      <a:pPr algn="ctr">
                        <a:lnSpc>
                          <a:spcPct val="100000"/>
                        </a:lnSpc>
                      </a:pPr>
                      <a:r>
                        <a:rPr lang="es-ES_tradnl" sz="1100" noProof="0"/>
                        <a:t>2</a:t>
                      </a:r>
                      <a:endParaRPr lang="es-ES_tradnl" sz="1100" noProof="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tabLst/>
                      </a:pPr>
                      <a:r>
                        <a:rPr lang="es-ES_tradnl" sz="1100" kern="1200" noProof="0">
                          <a:solidFill>
                            <a:srgbClr val="000000"/>
                          </a:solidFill>
                          <a:effectLst/>
                        </a:rPr>
                        <a:t>Máximo/a representante de UNICEF en el país.</a:t>
                      </a:r>
                      <a:endParaRPr lang="es-ES_tradnl" sz="1100" kern="1200" noProof="0">
                        <a:solidFill>
                          <a:srgbClr val="000000"/>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593360620"/>
                  </a:ext>
                </a:extLst>
              </a:tr>
              <a:tr h="323637">
                <a:tc>
                  <a:txBody>
                    <a:bodyPr/>
                    <a:lstStyle/>
                    <a:p>
                      <a:pPr algn="ctr">
                        <a:lnSpc>
                          <a:spcPct val="100000"/>
                        </a:lnSpc>
                      </a:pPr>
                      <a:r>
                        <a:rPr lang="es-ES_tradnl" sz="1100" noProof="0"/>
                        <a:t>3</a:t>
                      </a:r>
                      <a:endParaRPr lang="es-ES_tradnl" sz="1100" noProof="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pPr>
                      <a:r>
                        <a:rPr lang="es-ES_tradnl" sz="1100" kern="1200" noProof="0">
                          <a:solidFill>
                            <a:srgbClr val="000000"/>
                          </a:solidFill>
                          <a:effectLst/>
                        </a:rPr>
                        <a:t>Mujer de 58 años, sorda y sin vivienda.</a:t>
                      </a:r>
                      <a:endParaRPr lang="es-ES_tradnl" sz="1100" kern="1200" noProof="0">
                        <a:solidFill>
                          <a:srgbClr val="000000"/>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087297529"/>
                  </a:ext>
                </a:extLst>
              </a:tr>
              <a:tr h="405691">
                <a:tc>
                  <a:txBody>
                    <a:bodyPr/>
                    <a:lstStyle/>
                    <a:p>
                      <a:pPr algn="ctr">
                        <a:lnSpc>
                          <a:spcPct val="100000"/>
                        </a:lnSpc>
                      </a:pPr>
                      <a:r>
                        <a:rPr lang="es-ES_tradnl" sz="1100" noProof="0"/>
                        <a:t>4</a:t>
                      </a:r>
                      <a:endParaRPr lang="es-ES_tradnl" sz="1100" noProof="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pPr>
                      <a:r>
                        <a:rPr lang="es-ES_tradnl" sz="1100" kern="1200" noProof="0">
                          <a:solidFill>
                            <a:srgbClr val="000000"/>
                          </a:solidFill>
                          <a:effectLst/>
                        </a:rPr>
                        <a:t>Niña de 10 años que busca agua para su familia y cuida de sus hermanos y hermanas pequeños.</a:t>
                      </a:r>
                      <a:endParaRPr lang="es-ES_tradnl" sz="1100" kern="1200" noProof="0">
                        <a:solidFill>
                          <a:srgbClr val="000000"/>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162074302"/>
                  </a:ext>
                </a:extLst>
              </a:tr>
              <a:tr h="323637">
                <a:tc>
                  <a:txBody>
                    <a:bodyPr/>
                    <a:lstStyle/>
                    <a:p>
                      <a:pPr algn="ctr">
                        <a:lnSpc>
                          <a:spcPct val="100000"/>
                        </a:lnSpc>
                      </a:pPr>
                      <a:r>
                        <a:rPr lang="es-ES_tradnl" sz="1100" noProof="0"/>
                        <a:t>5</a:t>
                      </a:r>
                      <a:endParaRPr lang="es-ES_tradnl" sz="1100" noProof="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pPr>
                      <a:r>
                        <a:rPr lang="es-ES_tradnl" sz="1100" kern="1200" noProof="0">
                          <a:solidFill>
                            <a:srgbClr val="000000"/>
                          </a:solidFill>
                          <a:effectLst/>
                        </a:rPr>
                        <a:t>Representante gubernamental del Departamento para la Infancia.</a:t>
                      </a:r>
                      <a:endParaRPr lang="es-ES_tradnl" sz="1100" kern="1200" noProof="0">
                        <a:solidFill>
                          <a:srgbClr val="000000"/>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1336618537"/>
                  </a:ext>
                </a:extLst>
              </a:tr>
              <a:tr h="323637">
                <a:tc>
                  <a:txBody>
                    <a:bodyPr/>
                    <a:lstStyle/>
                    <a:p>
                      <a:pPr algn="ctr">
                        <a:lnSpc>
                          <a:spcPct val="100000"/>
                        </a:lnSpc>
                      </a:pPr>
                      <a:r>
                        <a:rPr lang="es-ES_tradnl" sz="1100" noProof="0"/>
                        <a:t>6</a:t>
                      </a:r>
                      <a:endParaRPr lang="es-ES_tradnl" sz="1100" noProof="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pPr>
                      <a:r>
                        <a:rPr lang="es-ES_tradnl" sz="1100" kern="1200" noProof="0">
                          <a:solidFill>
                            <a:srgbClr val="000000"/>
                          </a:solidFill>
                          <a:effectLst/>
                        </a:rPr>
                        <a:t>Director/a de una institución educativa secundaria de la ciudad</a:t>
                      </a:r>
                      <a:endParaRPr lang="es-ES_tradnl" sz="1100" kern="1200" noProof="0">
                        <a:solidFill>
                          <a:srgbClr val="000000"/>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1916031076"/>
                  </a:ext>
                </a:extLst>
              </a:tr>
              <a:tr h="405691">
                <a:tc>
                  <a:txBody>
                    <a:bodyPr/>
                    <a:lstStyle/>
                    <a:p>
                      <a:pPr algn="ctr">
                        <a:lnSpc>
                          <a:spcPct val="100000"/>
                        </a:lnSpc>
                      </a:pPr>
                      <a:r>
                        <a:rPr lang="es-ES_tradnl" sz="1100" noProof="0"/>
                        <a:t>7</a:t>
                      </a:r>
                      <a:endParaRPr lang="es-ES_tradnl" sz="1100" noProof="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pPr>
                      <a:r>
                        <a:rPr lang="es-ES_tradnl" sz="1100" kern="1200" noProof="0">
                          <a:solidFill>
                            <a:srgbClr val="000000"/>
                          </a:solidFill>
                          <a:effectLst/>
                        </a:rPr>
                        <a:t>Niña de 15 años embarazada de cinco meses que ha decidido esconderse de su familia y sus vecinos.</a:t>
                      </a:r>
                      <a:endParaRPr lang="es-ES_tradnl" sz="1100" kern="1200" noProof="0">
                        <a:solidFill>
                          <a:srgbClr val="000000"/>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643036237"/>
                  </a:ext>
                </a:extLst>
              </a:tr>
              <a:tr h="405691">
                <a:tc>
                  <a:txBody>
                    <a:bodyPr/>
                    <a:lstStyle/>
                    <a:p>
                      <a:pPr algn="ctr">
                        <a:lnSpc>
                          <a:spcPct val="100000"/>
                        </a:lnSpc>
                      </a:pPr>
                      <a:r>
                        <a:rPr lang="es-ES_tradnl" sz="1100" noProof="0"/>
                        <a:t>8</a:t>
                      </a:r>
                      <a:endParaRPr lang="es-ES_tradnl" sz="1100" noProof="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pPr>
                      <a:r>
                        <a:rPr lang="es-ES_tradnl" sz="1100" kern="1200" noProof="0">
                          <a:solidFill>
                            <a:srgbClr val="000000"/>
                          </a:solidFill>
                          <a:effectLst/>
                        </a:rPr>
                        <a:t>Niño de 12 años perteneciente a un grupo étnico minoritario que vive en un campamento de desplazados internos.</a:t>
                      </a:r>
                      <a:endParaRPr lang="es-ES_tradnl" sz="1100" kern="1200" noProof="0">
                        <a:solidFill>
                          <a:srgbClr val="000000"/>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1212978693"/>
                  </a:ext>
                </a:extLst>
              </a:tr>
              <a:tr h="323637">
                <a:tc>
                  <a:txBody>
                    <a:bodyPr/>
                    <a:lstStyle/>
                    <a:p>
                      <a:pPr algn="ctr">
                        <a:lnSpc>
                          <a:spcPct val="100000"/>
                        </a:lnSpc>
                      </a:pPr>
                      <a:r>
                        <a:rPr lang="es-ES_tradnl" sz="1100" noProof="0"/>
                        <a:t>9</a:t>
                      </a:r>
                      <a:endParaRPr lang="es-ES_tradnl" sz="1100" noProof="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pPr>
                      <a:r>
                        <a:rPr lang="es-ES_tradnl" sz="1100" kern="1200" noProof="0">
                          <a:solidFill>
                            <a:srgbClr val="000000"/>
                          </a:solidFill>
                          <a:effectLst/>
                        </a:rPr>
                        <a:t>Niña de 6 años con una discapacidad funcional (dificultad para caminar).</a:t>
                      </a:r>
                      <a:endParaRPr lang="es-ES_tradnl" sz="1100" kern="1200" noProof="0">
                        <a:solidFill>
                          <a:srgbClr val="000000"/>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1847899310"/>
                  </a:ext>
                </a:extLst>
              </a:tr>
              <a:tr h="323637">
                <a:tc>
                  <a:txBody>
                    <a:bodyPr/>
                    <a:lstStyle/>
                    <a:p>
                      <a:pPr algn="ctr">
                        <a:lnSpc>
                          <a:spcPct val="100000"/>
                        </a:lnSpc>
                      </a:pPr>
                      <a:r>
                        <a:rPr lang="es-ES_tradnl" sz="1100" noProof="0"/>
                        <a:t>10 </a:t>
                      </a:r>
                      <a:endParaRPr lang="es-ES_tradnl" sz="1100" noProof="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pPr>
                      <a:r>
                        <a:rPr lang="es-ES_tradnl" sz="1100" kern="1200" noProof="0">
                          <a:solidFill>
                            <a:srgbClr val="000000"/>
                          </a:solidFill>
                          <a:effectLst/>
                        </a:rPr>
                        <a:t>Miembro de la policía de la comunidad de acogida.</a:t>
                      </a:r>
                      <a:endParaRPr lang="es-ES_tradnl" sz="1100" kern="1200" noProof="0">
                        <a:solidFill>
                          <a:srgbClr val="000000"/>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2838497809"/>
                  </a:ext>
                </a:extLst>
              </a:tr>
              <a:tr h="326629">
                <a:tc>
                  <a:txBody>
                    <a:bodyPr/>
                    <a:lstStyle/>
                    <a:p>
                      <a:pPr algn="ctr">
                        <a:lnSpc>
                          <a:spcPct val="100000"/>
                        </a:lnSpc>
                      </a:pPr>
                      <a:r>
                        <a:rPr lang="es-ES_tradnl" sz="1100" noProof="0"/>
                        <a:t>11</a:t>
                      </a:r>
                      <a:endParaRPr lang="es-ES_tradnl" sz="1100" noProof="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pPr>
                      <a:r>
                        <a:rPr lang="es-ES_tradnl" sz="1100" kern="1200" noProof="0">
                          <a:solidFill>
                            <a:srgbClr val="000000"/>
                          </a:solidFill>
                          <a:effectLst/>
                        </a:rPr>
                        <a:t>Líder religioso de una comunidad de refugiados que enseña en un centro religioso.</a:t>
                      </a:r>
                      <a:endParaRPr lang="es-ES_tradnl" sz="1100" kern="1200" noProof="0">
                        <a:solidFill>
                          <a:srgbClr val="000000"/>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4188372310"/>
                  </a:ext>
                </a:extLst>
              </a:tr>
              <a:tr h="405691">
                <a:tc>
                  <a:txBody>
                    <a:bodyPr/>
                    <a:lstStyle/>
                    <a:p>
                      <a:pPr algn="ctr">
                        <a:lnSpc>
                          <a:spcPct val="100000"/>
                        </a:lnSpc>
                      </a:pPr>
                      <a:r>
                        <a:rPr lang="es-ES_tradnl" sz="1100" noProof="0"/>
                        <a:t>12</a:t>
                      </a:r>
                      <a:endParaRPr lang="es-ES_tradnl" sz="1100" noProof="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pPr>
                      <a:r>
                        <a:rPr lang="es-ES_tradnl" sz="1100" kern="1200" noProof="0">
                          <a:solidFill>
                            <a:srgbClr val="000000"/>
                          </a:solidFill>
                          <a:effectLst/>
                        </a:rPr>
                        <a:t>Mujer de 42 años a cargo de sus propios hijos y de sus sobrinos huérfanos.</a:t>
                      </a:r>
                      <a:endParaRPr lang="es-ES_tradnl" sz="1100" kern="1200" noProof="0">
                        <a:solidFill>
                          <a:srgbClr val="000000"/>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254442398"/>
                  </a:ext>
                </a:extLst>
              </a:tr>
              <a:tr h="405691">
                <a:tc>
                  <a:txBody>
                    <a:bodyPr/>
                    <a:lstStyle/>
                    <a:p>
                      <a:pPr algn="ctr">
                        <a:lnSpc>
                          <a:spcPct val="100000"/>
                        </a:lnSpc>
                      </a:pPr>
                      <a:r>
                        <a:rPr lang="es-ES_tradnl" sz="1100" noProof="0"/>
                        <a:t>13</a:t>
                      </a:r>
                      <a:endParaRPr lang="es-ES_tradnl" sz="1100" noProof="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pPr>
                      <a:r>
                        <a:rPr lang="es-ES_tradnl" sz="1100" kern="1200" noProof="0">
                          <a:solidFill>
                            <a:srgbClr val="000000"/>
                          </a:solidFill>
                          <a:effectLst/>
                        </a:rPr>
                        <a:t>Líder comunitario de edad avanzada que es juez en un tribunal consuetudinario (comunidad local).</a:t>
                      </a:r>
                      <a:endParaRPr lang="es-ES_tradnl" sz="1100" kern="1200" noProof="0">
                        <a:solidFill>
                          <a:srgbClr val="000000"/>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710199069"/>
                  </a:ext>
                </a:extLst>
              </a:tr>
              <a:tr h="323637">
                <a:tc>
                  <a:txBody>
                    <a:bodyPr/>
                    <a:lstStyle/>
                    <a:p>
                      <a:pPr algn="ctr">
                        <a:lnSpc>
                          <a:spcPct val="100000"/>
                        </a:lnSpc>
                      </a:pPr>
                      <a:r>
                        <a:rPr lang="es-ES_tradnl" sz="1100" noProof="0"/>
                        <a:t>14</a:t>
                      </a:r>
                      <a:endParaRPr lang="es-ES_tradnl" sz="1100" noProof="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pPr>
                      <a:r>
                        <a:rPr lang="es-ES_tradnl" sz="1100" kern="1200" noProof="0">
                          <a:solidFill>
                            <a:srgbClr val="000000"/>
                          </a:solidFill>
                          <a:effectLst/>
                        </a:rPr>
                        <a:t>Niño de 8 años que ha perdido a sus padres (vive con familiares).</a:t>
                      </a:r>
                      <a:endParaRPr lang="es-ES_tradnl" sz="1100" kern="1200" noProof="0">
                        <a:solidFill>
                          <a:srgbClr val="000000"/>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1005668079"/>
                  </a:ext>
                </a:extLst>
              </a:tr>
              <a:tr h="323637">
                <a:tc>
                  <a:txBody>
                    <a:bodyPr/>
                    <a:lstStyle/>
                    <a:p>
                      <a:pPr algn="ctr">
                        <a:lnSpc>
                          <a:spcPct val="100000"/>
                        </a:lnSpc>
                      </a:pPr>
                      <a:r>
                        <a:rPr lang="es-ES_tradnl" sz="1100" noProof="0"/>
                        <a:t>15</a:t>
                      </a:r>
                      <a:endParaRPr lang="es-ES_tradnl" sz="1100" noProof="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pPr>
                      <a:r>
                        <a:rPr lang="es-ES_tradnl" sz="1100" kern="1200" noProof="0">
                          <a:solidFill>
                            <a:srgbClr val="000000"/>
                          </a:solidFill>
                          <a:effectLst/>
                        </a:rPr>
                        <a:t>Niño sin hogar que trabaja en el mercado.</a:t>
                      </a:r>
                      <a:endParaRPr lang="es-ES_tradnl" sz="1100" kern="1200" noProof="0">
                        <a:solidFill>
                          <a:srgbClr val="000000"/>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919945486"/>
                  </a:ext>
                </a:extLst>
              </a:tr>
              <a:tr h="323637">
                <a:tc>
                  <a:txBody>
                    <a:bodyPr/>
                    <a:lstStyle/>
                    <a:p>
                      <a:pPr algn="ctr">
                        <a:lnSpc>
                          <a:spcPct val="100000"/>
                        </a:lnSpc>
                      </a:pPr>
                      <a:r>
                        <a:rPr lang="es-ES_tradnl" sz="1100" noProof="0"/>
                        <a:t>16</a:t>
                      </a:r>
                      <a:endParaRPr lang="es-ES_tradnl" sz="1100" noProof="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pPr>
                      <a:r>
                        <a:rPr lang="es-ES_tradnl" sz="1100" kern="1200" noProof="0">
                          <a:solidFill>
                            <a:srgbClr val="000000"/>
                          </a:solidFill>
                          <a:effectLst/>
                        </a:rPr>
                        <a:t>Madre soltera a cargo de ocho hijos, que vive en una comunidad rural.</a:t>
                      </a:r>
                      <a:endParaRPr lang="es-ES_tradnl" sz="1100" kern="1200" noProof="0">
                        <a:solidFill>
                          <a:srgbClr val="000000"/>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1568784896"/>
                  </a:ext>
                </a:extLst>
              </a:tr>
              <a:tr h="323637">
                <a:tc>
                  <a:txBody>
                    <a:bodyPr/>
                    <a:lstStyle/>
                    <a:p>
                      <a:pPr algn="ctr">
                        <a:lnSpc>
                          <a:spcPct val="100000"/>
                        </a:lnSpc>
                      </a:pPr>
                      <a:r>
                        <a:rPr lang="es-ES_tradnl" sz="1100" noProof="0"/>
                        <a:t>17</a:t>
                      </a:r>
                      <a:endParaRPr lang="es-ES_tradnl" sz="1100" noProof="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pPr>
                      <a:r>
                        <a:rPr lang="es-ES_tradnl" sz="1100" kern="1200" noProof="0">
                          <a:solidFill>
                            <a:srgbClr val="000000"/>
                          </a:solidFill>
                          <a:effectLst/>
                        </a:rPr>
                        <a:t>Hija del alcalde (o de la principal autoridad gubernamental a nivel local).</a:t>
                      </a:r>
                      <a:endParaRPr lang="es-ES_tradnl" sz="1100" kern="1200" noProof="0">
                        <a:solidFill>
                          <a:srgbClr val="000000"/>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705128898"/>
                  </a:ext>
                </a:extLst>
              </a:tr>
              <a:tr h="323637">
                <a:tc>
                  <a:txBody>
                    <a:bodyPr/>
                    <a:lstStyle/>
                    <a:p>
                      <a:pPr algn="ctr">
                        <a:lnSpc>
                          <a:spcPct val="100000"/>
                        </a:lnSpc>
                      </a:pPr>
                      <a:r>
                        <a:rPr lang="es-ES_tradnl" sz="1100" noProof="0"/>
                        <a:t>18</a:t>
                      </a:r>
                      <a:endParaRPr lang="es-ES_tradnl" sz="1100" noProof="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pPr>
                      <a:r>
                        <a:rPr lang="es-ES_tradnl" sz="1100" kern="1200" noProof="0">
                          <a:solidFill>
                            <a:srgbClr val="000000"/>
                          </a:solidFill>
                          <a:effectLst/>
                        </a:rPr>
                        <a:t>Trabajadora sexual menor de edad</a:t>
                      </a:r>
                      <a:endParaRPr lang="es-ES_tradnl" sz="1100" kern="1200" noProof="0">
                        <a:solidFill>
                          <a:srgbClr val="000000"/>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1022899425"/>
                  </a:ext>
                </a:extLst>
              </a:tr>
              <a:tr h="326629">
                <a:tc>
                  <a:txBody>
                    <a:bodyPr/>
                    <a:lstStyle/>
                    <a:p>
                      <a:pPr algn="ctr">
                        <a:lnSpc>
                          <a:spcPct val="100000"/>
                        </a:lnSpc>
                      </a:pPr>
                      <a:r>
                        <a:rPr lang="es-ES_tradnl" sz="1100" noProof="0"/>
                        <a:t>19</a:t>
                      </a:r>
                      <a:endParaRPr lang="es-ES_tradnl" sz="1100" noProof="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pPr>
                      <a:r>
                        <a:rPr lang="es-ES_tradnl" sz="1100" kern="1200" noProof="0">
                          <a:solidFill>
                            <a:srgbClr val="000000"/>
                          </a:solidFill>
                          <a:effectLst/>
                        </a:rPr>
                        <a:t>Asistente social de una escuela en un campamento de desplazados internos.</a:t>
                      </a:r>
                      <a:endParaRPr lang="es-ES_tradnl" sz="1100" kern="1200" noProof="0">
                        <a:solidFill>
                          <a:srgbClr val="000000"/>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1625618415"/>
                  </a:ext>
                </a:extLst>
              </a:tr>
              <a:tr h="326629">
                <a:tc>
                  <a:txBody>
                    <a:bodyPr/>
                    <a:lstStyle/>
                    <a:p>
                      <a:pPr algn="ctr">
                        <a:lnSpc>
                          <a:spcPct val="100000"/>
                        </a:lnSpc>
                      </a:pPr>
                      <a:r>
                        <a:rPr lang="es-ES_tradnl" sz="1100" noProof="0">
                          <a:latin typeface="+mn-lt"/>
                        </a:rPr>
                        <a:t>20</a:t>
                      </a: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pPr>
                      <a:r>
                        <a:rPr lang="es-ES_tradnl" sz="1100" kern="1200" noProof="0" dirty="0">
                          <a:solidFill>
                            <a:srgbClr val="000000"/>
                          </a:solidFill>
                          <a:effectLst/>
                          <a:latin typeface="+mn-lt"/>
                          <a:ea typeface="Calibri" panose="020F0502020204030204" pitchFamily="34" charset="0"/>
                          <a:cs typeface="TT195t00"/>
                        </a:rPr>
                        <a:t>Activista por los derechos de la mujer en una región del país.</a:t>
                      </a:r>
                      <a:endParaRPr lang="es-ES_tradnl" sz="1100" kern="1200" noProof="0" dirty="0">
                        <a:solidFill>
                          <a:srgbClr val="000000"/>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940397073"/>
                  </a:ext>
                </a:extLst>
              </a:tr>
            </a:tbl>
          </a:graphicData>
        </a:graphic>
      </p:graphicFrame>
      <p:sp>
        <p:nvSpPr>
          <p:cNvPr id="4" name="TextBox 3">
            <a:extLst>
              <a:ext uri="{FF2B5EF4-FFF2-40B4-BE49-F238E27FC236}">
                <a16:creationId xmlns:a16="http://schemas.microsoft.com/office/drawing/2014/main" id="{79041ECA-3F62-192E-197B-796C175A5FE7}"/>
              </a:ext>
            </a:extLst>
          </p:cNvPr>
          <p:cNvSpPr txBox="1"/>
          <p:nvPr/>
        </p:nvSpPr>
        <p:spPr>
          <a:xfrm>
            <a:off x="996287" y="719164"/>
            <a:ext cx="5254042" cy="276999"/>
          </a:xfrm>
          <a:prstGeom prst="rect">
            <a:avLst/>
          </a:prstGeom>
          <a:noFill/>
        </p:spPr>
        <p:txBody>
          <a:bodyPr wrap="square" rtlCol="0">
            <a:spAutoFit/>
          </a:bodyPr>
          <a:lstStyle/>
          <a:p>
            <a:r>
              <a:rPr lang="en-US" sz="1200" b="1" spc="300" dirty="0">
                <a:solidFill>
                  <a:schemeClr val="tx1"/>
                </a:solidFill>
              </a:rPr>
              <a:t>“PASEO DEL PODER”: PERSONAJES</a:t>
            </a:r>
          </a:p>
        </p:txBody>
      </p:sp>
      <p:sp>
        <p:nvSpPr>
          <p:cNvPr id="2" name="Hexagon 1">
            <a:extLst>
              <a:ext uri="{FF2B5EF4-FFF2-40B4-BE49-F238E27FC236}">
                <a16:creationId xmlns:a16="http://schemas.microsoft.com/office/drawing/2014/main" id="{E216454C-54E4-68A0-1737-7B8EB7D4E40F}"/>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6DE051F9-94F3-F9FC-6A94-C427E61E3BA8}"/>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46625DF2-7059-CD72-4B55-FEA34D4FA981}"/>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A2134588-3608-D5DD-2982-6D1ABFE786E2}"/>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70314E5C-ADE2-CD74-020A-95C266617D7F}"/>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78AD83D5-90DB-A733-382B-EE0E16C55DCA}"/>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19983401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0436CCD-8A5E-032C-4333-889D1B7B7509}"/>
              </a:ext>
            </a:extLst>
          </p:cNvPr>
          <p:cNvGraphicFramePr>
            <a:graphicFrameLocks noGrp="1"/>
          </p:cNvGraphicFramePr>
          <p:nvPr>
            <p:extLst>
              <p:ext uri="{D42A27DB-BD31-4B8C-83A1-F6EECF244321}">
                <p14:modId xmlns:p14="http://schemas.microsoft.com/office/powerpoint/2010/main" val="121504735"/>
              </p:ext>
            </p:extLst>
          </p:nvPr>
        </p:nvGraphicFramePr>
        <p:xfrm>
          <a:off x="1003300" y="711200"/>
          <a:ext cx="5252355" cy="8259120"/>
        </p:xfrm>
        <a:graphic>
          <a:graphicData uri="http://schemas.openxmlformats.org/drawingml/2006/table">
            <a:tbl>
              <a:tblPr firstRow="1" firstCol="1" bandRow="1">
                <a:tableStyleId>{5C22544A-7EE6-4342-B048-85BDC9FD1C3A}</a:tableStyleId>
              </a:tblPr>
              <a:tblGrid>
                <a:gridCol w="1683083">
                  <a:extLst>
                    <a:ext uri="{9D8B030D-6E8A-4147-A177-3AD203B41FA5}">
                      <a16:colId xmlns:a16="http://schemas.microsoft.com/office/drawing/2014/main" val="553704569"/>
                    </a:ext>
                  </a:extLst>
                </a:gridCol>
                <a:gridCol w="1445052">
                  <a:extLst>
                    <a:ext uri="{9D8B030D-6E8A-4147-A177-3AD203B41FA5}">
                      <a16:colId xmlns:a16="http://schemas.microsoft.com/office/drawing/2014/main" val="3806450540"/>
                    </a:ext>
                  </a:extLst>
                </a:gridCol>
                <a:gridCol w="243323">
                  <a:extLst>
                    <a:ext uri="{9D8B030D-6E8A-4147-A177-3AD203B41FA5}">
                      <a16:colId xmlns:a16="http://schemas.microsoft.com/office/drawing/2014/main" val="869824712"/>
                    </a:ext>
                  </a:extLst>
                </a:gridCol>
                <a:gridCol w="1037030">
                  <a:extLst>
                    <a:ext uri="{9D8B030D-6E8A-4147-A177-3AD203B41FA5}">
                      <a16:colId xmlns:a16="http://schemas.microsoft.com/office/drawing/2014/main" val="1529615253"/>
                    </a:ext>
                  </a:extLst>
                </a:gridCol>
                <a:gridCol w="843867">
                  <a:extLst>
                    <a:ext uri="{9D8B030D-6E8A-4147-A177-3AD203B41FA5}">
                      <a16:colId xmlns:a16="http://schemas.microsoft.com/office/drawing/2014/main" val="3926001465"/>
                    </a:ext>
                  </a:extLst>
                </a:gridCol>
              </a:tblGrid>
              <a:tr h="638629">
                <a:tc gridSpan="5">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b="1">
                          <a:solidFill>
                            <a:schemeClr val="tx1"/>
                          </a:solidFill>
                          <a:effectLst/>
                        </a:rPr>
                        <a:t> Yo___________________________(nombre de la persona que da el consentimiento), doy mi permiso a la / al asistente social asignada/o al caso para recopilar y almacenar información personal sobre el caso (p. ej., nombre, foto, datos de los familiares).</a:t>
                      </a:r>
                      <a:endParaRPr lang="es-ES_tradnl"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5051534"/>
                  </a:ext>
                </a:extLst>
              </a:tr>
              <a:tr h="875271">
                <a:tc gridSpan="5">
                  <a:txBody>
                    <a:bodyPr/>
                    <a:lstStyle/>
                    <a:p>
                      <a:pPr algn="l">
                        <a:lnSpc>
                          <a:spcPct val="107000"/>
                        </a:lnSpc>
                        <a:spcAft>
                          <a:spcPts val="800"/>
                        </a:spcAft>
                      </a:pPr>
                      <a:r>
                        <a:rPr lang="es-ES_tradnl" sz="1000" b="1">
                          <a:solidFill>
                            <a:schemeClr val="tx1"/>
                          </a:solidFill>
                          <a:effectLst/>
                        </a:rPr>
                        <a:t>3. INTERCAMBIO DE INFORMACIÓN PARA LA PRESTACIÓN DE SERVICIOS </a:t>
                      </a:r>
                    </a:p>
                    <a:p>
                      <a:pPr marL="0" marR="0" indent="0" algn="l" defTabSz="685800" rtl="0" eaLnBrk="1" fontAlgn="auto" latinLnBrk="0" hangingPunct="1">
                        <a:lnSpc>
                          <a:spcPct val="107000"/>
                        </a:lnSpc>
                        <a:spcBef>
                          <a:spcPts val="0"/>
                        </a:spcBef>
                        <a:spcAft>
                          <a:spcPts val="800"/>
                        </a:spcAft>
                        <a:buClrTx/>
                        <a:buSzTx/>
                        <a:buFontTx/>
                        <a:buNone/>
                        <a:tabLst/>
                        <a:defRPr/>
                      </a:pPr>
                      <a:r>
                        <a:rPr lang="es-ES_tradnl" sz="700" b="0" i="1">
                          <a:solidFill>
                            <a:schemeClr val="tx1"/>
                          </a:solidFill>
                          <a:effectLst/>
                        </a:rPr>
                        <a:t>Explicar qué información podría ser necesario compartir sobre su caso y por qué. Aclarar también que estos datos se compartirán de acuerdo con los protocolos de intercambio de información para respetar la confidencialidad. Explíqueles que pueden especificar de forma inmediata qué información no desean que sea compartida y/o con quién. Por favor, especificar que en algunos casos podría ser necesario compartir información sin su consentimiento si la/el menor u otras personas están en riesgo de sufrir daños importantes. En tal caso, explíquele que se le informará al respecto.</a:t>
                      </a:r>
                      <a:endParaRPr lang="es-ES_tradnl" sz="7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38077310"/>
                  </a:ext>
                </a:extLst>
              </a:tr>
              <a:tr h="634214">
                <a:tc gridSpan="5">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b="1" dirty="0">
                          <a:solidFill>
                            <a:schemeClr val="tx1"/>
                          </a:solidFill>
                          <a:effectLst/>
                        </a:rPr>
                        <a:t> Yo___________________________(nombre de la persona que da el consentimiento), doy mi permiso a la / al asistente social asignado al caso para compartir información sobre el caso con otros proveedores de servicios según como se describe a continuación.</a:t>
                      </a:r>
                      <a:endParaRPr lang="es-ES_tradnl"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54190303"/>
                  </a:ext>
                </a:extLst>
              </a:tr>
              <a:tr h="1967360">
                <a:tc gridSpan="3">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b="1" dirty="0">
                          <a:solidFill>
                            <a:schemeClr val="tx1"/>
                          </a:solidFill>
                          <a:effectLst/>
                        </a:rPr>
                        <a:t>La información puede ser compartida con los siguientes servicios: </a:t>
                      </a:r>
                    </a:p>
                    <a:p>
                      <a:pPr algn="l"/>
                      <a:r>
                        <a:rPr lang="es-ES_tradnl" sz="700" b="0" dirty="0">
                          <a:solidFill>
                            <a:schemeClr val="tx1"/>
                          </a:solidFill>
                          <a:effectLst/>
                        </a:rPr>
                        <a:t>Marque todo lo que corresponda</a:t>
                      </a:r>
                    </a:p>
                    <a:p>
                      <a:pPr algn="l"/>
                      <a:r>
                        <a:rPr lang="es-ES_tradnl" sz="1000" b="0" dirty="0">
                          <a:solidFill>
                            <a:schemeClr val="tx1"/>
                          </a:solidFill>
                          <a:effectLst/>
                        </a:rPr>
                        <a:t>[ ] Cuidados alternativos</a:t>
                      </a:r>
                    </a:p>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b="0" dirty="0">
                          <a:solidFill>
                            <a:schemeClr val="tx1"/>
                          </a:solidFill>
                          <a:effectLst/>
                        </a:rPr>
                        <a:t>[ ] Ayuda en efectivo (dinero)</a:t>
                      </a:r>
                    </a:p>
                    <a:p>
                      <a:pPr algn="l"/>
                      <a:r>
                        <a:rPr lang="es-ES_tradnl" sz="1000" b="0" dirty="0">
                          <a:solidFill>
                            <a:schemeClr val="tx1"/>
                          </a:solidFill>
                          <a:effectLst/>
                        </a:rPr>
                        <a:t>[ ] Educación (formal)</a:t>
                      </a:r>
                    </a:p>
                    <a:p>
                      <a:pPr algn="l"/>
                      <a:r>
                        <a:rPr lang="es-ES_tradnl" sz="1000" b="0" dirty="0">
                          <a:solidFill>
                            <a:schemeClr val="tx1"/>
                          </a:solidFill>
                          <a:effectLst/>
                        </a:rPr>
                        <a:t>[ ] Búsqueda y reunificación familiar</a:t>
                      </a:r>
                    </a:p>
                    <a:p>
                      <a:pPr algn="l"/>
                      <a:r>
                        <a:rPr lang="es-ES_tradnl" sz="1000" b="0" dirty="0">
                          <a:solidFill>
                            <a:schemeClr val="tx1"/>
                          </a:solidFill>
                          <a:effectLst/>
                        </a:rPr>
                        <a:t>[ ] Alimentación</a:t>
                      </a:r>
                    </a:p>
                    <a:p>
                      <a:pPr algn="l"/>
                      <a:r>
                        <a:rPr lang="es-ES_tradnl" sz="1000" b="0" dirty="0">
                          <a:solidFill>
                            <a:schemeClr val="tx1"/>
                          </a:solidFill>
                          <a:effectLst/>
                        </a:rPr>
                        <a:t>[ ] Apoyo para sobrevivientes de la violencia de género</a:t>
                      </a:r>
                    </a:p>
                    <a:p>
                      <a:pPr algn="l"/>
                      <a:r>
                        <a:rPr lang="es-ES_tradnl" sz="1000" b="0" dirty="0">
                          <a:solidFill>
                            <a:schemeClr val="tx1"/>
                          </a:solidFill>
                          <a:effectLst/>
                        </a:rPr>
                        <a:t>[ ] Asesoría jurídica</a:t>
                      </a:r>
                    </a:p>
                    <a:p>
                      <a:pPr algn="l"/>
                      <a:r>
                        <a:rPr lang="es-ES_tradnl" sz="1000" b="0" dirty="0">
                          <a:solidFill>
                            <a:schemeClr val="tx1"/>
                          </a:solidFill>
                          <a:effectLst/>
                        </a:rPr>
                        <a:t>[ ] Medios de vida</a:t>
                      </a:r>
                    </a:p>
                    <a:p>
                      <a:pPr algn="l"/>
                      <a:r>
                        <a:rPr lang="es-ES_tradnl" sz="1000" b="0" dirty="0">
                          <a:solidFill>
                            <a:schemeClr val="tx1"/>
                          </a:solidFill>
                          <a:effectLst/>
                        </a:rPr>
                        <a:t>[ ] Salud</a:t>
                      </a:r>
                    </a:p>
                    <a:p>
                      <a:pPr algn="l"/>
                      <a:r>
                        <a:rPr lang="es-ES_tradnl" sz="1000" b="0" dirty="0">
                          <a:solidFill>
                            <a:schemeClr val="tx1"/>
                          </a:solidFill>
                          <a:effectLst/>
                        </a:rPr>
                        <a:t>[ ] Salud mental</a:t>
                      </a:r>
                    </a:p>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b="0" dirty="0">
                          <a:solidFill>
                            <a:schemeClr val="tx1"/>
                          </a:solidFill>
                          <a:effectLst/>
                        </a:rPr>
                        <a:t>[ ] Artículos no alimentarios </a:t>
                      </a:r>
                    </a:p>
                    <a:p>
                      <a:pPr algn="l"/>
                      <a:r>
                        <a:rPr lang="es-ES_tradnl" sz="1000" b="0" dirty="0">
                          <a:solidFill>
                            <a:schemeClr val="tx1"/>
                          </a:solidFill>
                          <a:effectLst/>
                        </a:rPr>
                        <a:t> </a:t>
                      </a:r>
                      <a:endParaRPr lang="es-ES_tradnl"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tc hMerge="1">
                  <a:txBody>
                    <a:bodyPr/>
                    <a:lstStyle/>
                    <a:p>
                      <a:pPr algn="l"/>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2">
                  <a:txBody>
                    <a:bodyPr/>
                    <a:lstStyle/>
                    <a:p>
                      <a:pPr algn="l"/>
                      <a:r>
                        <a:rPr lang="es-ES_tradnl" sz="1000" b="0" dirty="0">
                          <a:solidFill>
                            <a:schemeClr val="tx1"/>
                          </a:solidFill>
                          <a:effectLst/>
                        </a:rPr>
                        <a:t>  </a:t>
                      </a:r>
                    </a:p>
                    <a:p>
                      <a:pPr algn="l"/>
                      <a:r>
                        <a:rPr lang="es-ES_tradnl" sz="1000" b="0" dirty="0">
                          <a:solidFill>
                            <a:schemeClr val="tx1"/>
                          </a:solidFill>
                          <a:effectLst/>
                        </a:rPr>
                        <a:t>[ ] </a:t>
                      </a:r>
                      <a:r>
                        <a:rPr lang="es-ES_tradnl" sz="1000" b="0" noProof="0" dirty="0">
                          <a:solidFill>
                            <a:schemeClr val="tx1"/>
                          </a:solidFill>
                          <a:effectLst/>
                        </a:rPr>
                        <a:t>Educación </a:t>
                      </a:r>
                      <a:r>
                        <a:rPr lang="es-ES_tradnl" sz="1000" b="0" dirty="0">
                          <a:solidFill>
                            <a:schemeClr val="tx1"/>
                          </a:solidFill>
                          <a:effectLst/>
                        </a:rPr>
                        <a:t>no formal</a:t>
                      </a:r>
                    </a:p>
                    <a:p>
                      <a:pPr algn="l"/>
                      <a:r>
                        <a:rPr lang="es-ES_tradnl" sz="1000" b="0" dirty="0">
                          <a:solidFill>
                            <a:schemeClr val="tx1"/>
                          </a:solidFill>
                          <a:effectLst/>
                        </a:rPr>
                        <a:t>[ ] Nutrición</a:t>
                      </a:r>
                    </a:p>
                    <a:p>
                      <a:pPr algn="l"/>
                      <a:r>
                        <a:rPr lang="es-ES_tradnl" sz="1000" b="0" dirty="0">
                          <a:solidFill>
                            <a:schemeClr val="tx1"/>
                          </a:solidFill>
                          <a:effectLst/>
                        </a:rPr>
                        <a:t>[ ] Apoyo psicosocial</a:t>
                      </a:r>
                    </a:p>
                    <a:p>
                      <a:pPr algn="l"/>
                      <a:r>
                        <a:rPr lang="es-ES_tradnl" sz="1000" b="0" dirty="0">
                          <a:solidFill>
                            <a:schemeClr val="tx1"/>
                          </a:solidFill>
                          <a:effectLst/>
                        </a:rPr>
                        <a:t>[ ] Servicios para menores con discapacidad</a:t>
                      </a:r>
                    </a:p>
                    <a:p>
                      <a:pPr algn="l"/>
                      <a:r>
                        <a:rPr lang="es-ES_tradnl" sz="1000" b="0" dirty="0">
                          <a:solidFill>
                            <a:schemeClr val="tx1"/>
                          </a:solidFill>
                          <a:effectLst/>
                        </a:rPr>
                        <a:t>[ ] Refugio</a:t>
                      </a:r>
                    </a:p>
                    <a:p>
                      <a:pPr algn="l"/>
                      <a:r>
                        <a:rPr lang="es-ES_tradnl" sz="1000" b="0" dirty="0">
                          <a:solidFill>
                            <a:schemeClr val="tx1"/>
                          </a:solidFill>
                          <a:effectLst/>
                        </a:rPr>
                        <a:t>[ ] Salud sexual y reproductiva</a:t>
                      </a:r>
                    </a:p>
                    <a:p>
                      <a:pPr algn="l"/>
                      <a:r>
                        <a:rPr lang="es-ES_tradnl" sz="1000" b="0" dirty="0">
                          <a:solidFill>
                            <a:schemeClr val="tx1"/>
                          </a:solidFill>
                          <a:effectLst/>
                        </a:rPr>
                        <a:t>[ ] Rescate</a:t>
                      </a:r>
                    </a:p>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b="0" dirty="0">
                          <a:solidFill>
                            <a:schemeClr val="tx1"/>
                          </a:solidFill>
                          <a:effectLst/>
                        </a:rPr>
                        <a:t>[ ] Agua, saneamiento e higiene </a:t>
                      </a:r>
                    </a:p>
                    <a:p>
                      <a:pPr algn="l"/>
                      <a:r>
                        <a:rPr lang="es-ES_tradnl" sz="1000" b="0" dirty="0">
                          <a:solidFill>
                            <a:schemeClr val="tx1"/>
                          </a:solidFill>
                          <a:effectLst/>
                        </a:rPr>
                        <a:t>[ ] Transferencia de caso</a:t>
                      </a:r>
                    </a:p>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b="0" dirty="0">
                          <a:solidFill>
                            <a:schemeClr val="tx1"/>
                          </a:solidFill>
                          <a:effectLst/>
                        </a:rPr>
                        <a:t>[ ] Otros, especifique cuál(es):</a:t>
                      </a:r>
                    </a:p>
                    <a:p>
                      <a:pPr algn="l"/>
                      <a:r>
                        <a:rPr lang="es-ES_tradnl" sz="1000" b="0" dirty="0">
                          <a:solidFill>
                            <a:schemeClr val="tx1"/>
                          </a:solidFill>
                          <a:effectLst/>
                        </a:rPr>
                        <a:t> </a:t>
                      </a:r>
                      <a:endParaRPr lang="es-ES_tradnl"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730751710"/>
                  </a:ext>
                </a:extLst>
              </a:tr>
              <a:tr h="590668">
                <a:tc gridSpan="5">
                  <a:txBody>
                    <a:bodyPr/>
                    <a:lstStyle/>
                    <a:p>
                      <a:pPr algn="l"/>
                      <a:r>
                        <a:rPr lang="es-ES_tradnl" sz="1000" b="1" dirty="0">
                          <a:solidFill>
                            <a:schemeClr val="tx1"/>
                          </a:solidFill>
                          <a:effectLst/>
                        </a:rPr>
                        <a:t>¿Se pueden compartir también la información personal sobre el caso con el ACNUR?</a:t>
                      </a:r>
                    </a:p>
                    <a:p>
                      <a:pPr algn="l"/>
                      <a:r>
                        <a:rPr lang="es-ES_tradnl" sz="1000" b="0" dirty="0">
                          <a:solidFill>
                            <a:schemeClr val="tx1"/>
                          </a:solidFill>
                          <a:effectLst/>
                        </a:rPr>
                        <a:t>[ ] Sí</a:t>
                      </a:r>
                    </a:p>
                    <a:p>
                      <a:pPr algn="l"/>
                      <a:r>
                        <a:rPr lang="es-ES_tradnl" sz="1000" b="0" dirty="0">
                          <a:solidFill>
                            <a:schemeClr val="tx1"/>
                          </a:solidFill>
                          <a:effectLst/>
                        </a:rPr>
                        <a:t>[ ] No </a:t>
                      </a:r>
                      <a:endParaRPr lang="es-ES_tradnl" sz="1000" b="0" dirty="0">
                        <a:solidFill>
                          <a:schemeClr val="tx1"/>
                        </a:solidFill>
                        <a:effectLst/>
                        <a:latin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79630984"/>
                  </a:ext>
                </a:extLst>
              </a:tr>
              <a:tr h="786627">
                <a:tc gridSpan="3">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b="1" dirty="0">
                          <a:solidFill>
                            <a:schemeClr val="tx1"/>
                          </a:solidFill>
                          <a:effectLst/>
                        </a:rPr>
                        <a:t>No compartir información detallada con:</a:t>
                      </a: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tc hMerge="1">
                  <a:txBody>
                    <a:bodyPr/>
                    <a:lstStyle/>
                    <a:p>
                      <a:pPr algn="l"/>
                      <a:endParaRPr lang="en-US" sz="1000" b="0" dirty="0">
                        <a:solidFill>
                          <a:schemeClr val="tx1"/>
                        </a:solidFill>
                        <a:effectLst/>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b="1" dirty="0">
                          <a:solidFill>
                            <a:schemeClr val="tx1"/>
                          </a:solidFill>
                          <a:effectLst/>
                        </a:rPr>
                        <a:t>Información que no se debe compartir:</a:t>
                      </a:r>
                    </a:p>
                    <a:p>
                      <a:pPr algn="l"/>
                      <a:r>
                        <a:rPr lang="es-ES_tradnl" sz="1000" b="1" dirty="0">
                          <a:solidFill>
                            <a:schemeClr val="tx1"/>
                          </a:solidFill>
                          <a:effectLst/>
                        </a:rPr>
                        <a:t> </a:t>
                      </a: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257590238"/>
                  </a:ext>
                </a:extLst>
              </a:tr>
              <a:tr h="921767">
                <a:tc gridSpan="5">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b="1" dirty="0">
                          <a:solidFill>
                            <a:schemeClr val="tx1"/>
                          </a:solidFill>
                          <a:effectLst/>
                        </a:rPr>
                        <a:t>Motivo por el que no se otorga el consentimiento y/o se solicita no compartir información:</a:t>
                      </a:r>
                    </a:p>
                    <a:p>
                      <a:pPr algn="l"/>
                      <a:r>
                        <a:rPr lang="es-ES_tradnl" sz="1000" b="0" dirty="0">
                          <a:solidFill>
                            <a:schemeClr val="tx1"/>
                          </a:solidFill>
                          <a:effectLst/>
                        </a:rPr>
                        <a:t>[ ] Miedo a hacerse daño a sí mismo/a o a otros</a:t>
                      </a:r>
                    </a:p>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b="0" dirty="0">
                          <a:solidFill>
                            <a:schemeClr val="tx1"/>
                          </a:solidFill>
                          <a:effectLst/>
                        </a:rPr>
                        <a:t>[ ] Prefiere dar esta información personalmente</a:t>
                      </a:r>
                    </a:p>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b="0" dirty="0">
                          <a:solidFill>
                            <a:schemeClr val="tx1"/>
                          </a:solidFill>
                          <a:effectLst/>
                        </a:rPr>
                        <a:t>[ ] Otros, especifique (indique quién y dirección/ubicación):</a:t>
                      </a: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35822958"/>
                  </a:ext>
                </a:extLst>
              </a:tr>
              <a:tr h="623598">
                <a:tc gridSpan="5">
                  <a:txBody>
                    <a:bodyPr/>
                    <a:lstStyle/>
                    <a:p>
                      <a:pPr algn="l">
                        <a:lnSpc>
                          <a:spcPct val="107000"/>
                        </a:lnSpc>
                        <a:spcAft>
                          <a:spcPts val="800"/>
                        </a:spcAft>
                      </a:pPr>
                      <a:r>
                        <a:rPr lang="es-ES_tradnl" sz="1000" b="1" dirty="0">
                          <a:solidFill>
                            <a:schemeClr val="tx1"/>
                          </a:solidFill>
                          <a:effectLst/>
                        </a:rPr>
                        <a:t>4. CONSENTIMIENTO </a:t>
                      </a:r>
                    </a:p>
                    <a:p>
                      <a:pPr algn="l">
                        <a:lnSpc>
                          <a:spcPct val="107000"/>
                        </a:lnSpc>
                        <a:spcAft>
                          <a:spcPts val="800"/>
                        </a:spcAft>
                      </a:pPr>
                      <a:r>
                        <a:rPr lang="es-ES_tradnl" sz="700" b="0" i="1" dirty="0">
                          <a:solidFill>
                            <a:schemeClr val="tx1"/>
                          </a:solidFill>
                          <a:effectLst/>
                        </a:rPr>
                        <a:t>Debe pedirlo a la/al menor o a su padre/madre/tutor (en función de la edad y el grado de madurez, la presencia del padre/madre/tutor y el interés superior). El supervisor de la/del asistente social podrá dar su autorización cuando la/el menor no tenga padre/madre/tutor y sea demasiado pequeña/o para dar su consentimiento y/o cuando la/el menor se encuentre en peligro inminente (p. ej., violencia sexual y maltrato severo.</a:t>
                      </a:r>
                      <a:endParaRPr lang="es-ES_tradnl" sz="7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66286946"/>
                  </a:ext>
                </a:extLst>
              </a:tr>
              <a:tr h="625754">
                <a:tc>
                  <a:txBody>
                    <a:bodyPr/>
                    <a:lstStyle/>
                    <a:p>
                      <a:pPr algn="l"/>
                      <a:r>
                        <a:rPr lang="es-ES_tradnl" sz="1000" b="0">
                          <a:solidFill>
                            <a:schemeClr val="tx1"/>
                          </a:solidFill>
                          <a:effectLst/>
                        </a:rPr>
                        <a:t>Persona que da su consentimiento (firma) :</a:t>
                      </a:r>
                    </a:p>
                    <a:p>
                      <a:pPr algn="l"/>
                      <a:endParaRPr lang="es-ES_tradnl" sz="1000" b="0" dirty="0">
                        <a:solidFill>
                          <a:schemeClr val="tx1"/>
                        </a:solidFill>
                        <a:effectLst/>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l"/>
                      <a:r>
                        <a:rPr lang="es-ES_tradnl" sz="1000" b="0" dirty="0">
                          <a:solidFill>
                            <a:schemeClr val="tx1"/>
                          </a:solidFill>
                          <a:effectLst/>
                        </a:rPr>
                        <a:t>Relación con la/el menor:</a:t>
                      </a:r>
                    </a:p>
                    <a:p>
                      <a:pPr algn="l"/>
                      <a:r>
                        <a:rPr lang="es-ES_tradnl" sz="700" b="0" i="1" dirty="0">
                          <a:solidFill>
                            <a:schemeClr val="tx1"/>
                          </a:solidFill>
                          <a:effectLst/>
                        </a:rPr>
                        <a:t>Cuando no sea la/el menor quien dé el consentimiento</a:t>
                      </a: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2">
                  <a:txBody>
                    <a:bodyPr/>
                    <a:lstStyle/>
                    <a:p>
                      <a:pPr algn="l"/>
                      <a:r>
                        <a:rPr lang="es-ES_tradnl" sz="1000" b="0" dirty="0">
                          <a:solidFill>
                            <a:schemeClr val="tx1"/>
                          </a:solidFill>
                          <a:effectLst/>
                        </a:rPr>
                        <a:t>Asistente social:</a:t>
                      </a:r>
                    </a:p>
                    <a:p>
                      <a:pPr algn="l"/>
                      <a:r>
                        <a:rPr lang="es-ES_tradnl" sz="1000" b="0" dirty="0">
                          <a:solidFill>
                            <a:schemeClr val="tx1"/>
                          </a:solidFill>
                          <a:effectLst/>
                        </a:rPr>
                        <a:t> </a:t>
                      </a: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r>
                        <a:rPr lang="en-ZA" sz="1000" b="0" dirty="0">
                          <a:solidFill>
                            <a:schemeClr val="tx1"/>
                          </a:solidFill>
                          <a:effectLst/>
                        </a:rPr>
                        <a:t>Trabajador social:</a:t>
                      </a:r>
                      <a:endParaRPr lang="en-US" sz="1000" b="0" dirty="0">
                        <a:solidFill>
                          <a:schemeClr val="tx1"/>
                        </a:solidFill>
                        <a:effectLst/>
                      </a:endParaRPr>
                    </a:p>
                    <a:p>
                      <a:pPr algn="l"/>
                      <a:r>
                        <a:rPr lang="en-ZA" sz="1000" b="0" dirty="0">
                          <a:solidFill>
                            <a:schemeClr val="tx1"/>
                          </a:solidFill>
                          <a:effectLst/>
                        </a:rPr>
                        <a:t> </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l"/>
                      <a:r>
                        <a:rPr lang="es-ES_tradnl" sz="1000" b="0" dirty="0">
                          <a:solidFill>
                            <a:schemeClr val="tx1"/>
                          </a:solidFill>
                          <a:effectLst/>
                        </a:rPr>
                        <a:t>Fecha:</a:t>
                      </a:r>
                    </a:p>
                    <a:p>
                      <a:pPr algn="l"/>
                      <a:r>
                        <a:rPr lang="es-ES_tradnl" sz="700" b="0" i="1" dirty="0" err="1">
                          <a:solidFill>
                            <a:schemeClr val="tx1"/>
                          </a:solidFill>
                          <a:effectLst/>
                        </a:rPr>
                        <a:t>dd</a:t>
                      </a:r>
                      <a:r>
                        <a:rPr lang="es-ES_tradnl" sz="700" b="0" i="1" dirty="0">
                          <a:solidFill>
                            <a:schemeClr val="tx1"/>
                          </a:solidFill>
                          <a:effectLst/>
                        </a:rPr>
                        <a:t>/mm/</a:t>
                      </a:r>
                      <a:r>
                        <a:rPr lang="es-ES_tradnl" sz="700" b="0" i="1" dirty="0" err="1">
                          <a:solidFill>
                            <a:schemeClr val="tx1"/>
                          </a:solidFill>
                          <a:effectLst/>
                        </a:rPr>
                        <a:t>aa</a:t>
                      </a:r>
                      <a:endParaRPr lang="es-ES_tradnl" sz="700" b="0" i="1" dirty="0">
                        <a:solidFill>
                          <a:schemeClr val="tx1"/>
                        </a:solidFill>
                        <a:effectLst/>
                      </a:endParaRPr>
                    </a:p>
                    <a:p>
                      <a:pPr algn="l"/>
                      <a:endParaRPr lang="es-ES_tradnl"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7328963"/>
                  </a:ext>
                </a:extLst>
              </a:tr>
            </a:tbl>
          </a:graphicData>
        </a:graphic>
      </p:graphicFrame>
      <p:sp>
        <p:nvSpPr>
          <p:cNvPr id="6" name="Hexagon 5">
            <a:extLst>
              <a:ext uri="{FF2B5EF4-FFF2-40B4-BE49-F238E27FC236}">
                <a16:creationId xmlns:a16="http://schemas.microsoft.com/office/drawing/2014/main" id="{F5EE879E-3DAF-0C0F-5103-DCF90B5C8234}"/>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F43AAE99-8463-B366-B503-215A29E60DDF}"/>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9E4ED72C-9750-37D1-11AB-DE2313131D06}"/>
              </a:ext>
            </a:extLst>
          </p:cNvPr>
          <p:cNvSpPr/>
          <p:nvPr/>
        </p:nvSpPr>
        <p:spPr>
          <a:xfrm rot="1782986">
            <a:off x="286724" y="122680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A4D4B571-3A61-B9BB-1783-8E46C2458505}"/>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ED954CA4-9382-3D2C-61BF-79B8B7BD7AAA}"/>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3445497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CAF07C-533E-5FBE-6104-19B21D10B01F}"/>
              </a:ext>
            </a:extLst>
          </p:cNvPr>
          <p:cNvSpPr txBox="1"/>
          <p:nvPr/>
        </p:nvSpPr>
        <p:spPr>
          <a:xfrm>
            <a:off x="996287" y="726990"/>
            <a:ext cx="5254042" cy="461665"/>
          </a:xfrm>
          <a:prstGeom prst="rect">
            <a:avLst/>
          </a:prstGeom>
          <a:noFill/>
        </p:spPr>
        <p:txBody>
          <a:bodyPr wrap="square" rtlCol="0">
            <a:spAutoFit/>
          </a:bodyPr>
          <a:lstStyle/>
          <a:p>
            <a:r>
              <a:rPr lang="en-CA" sz="1200" b="1" spc="300" dirty="0">
                <a:solidFill>
                  <a:schemeClr val="tx1"/>
                </a:solidFill>
              </a:rPr>
              <a:t>JUEGO DE ROL – CONSENTIMIENTO/ASENTIMIENTO INFORMADO</a:t>
            </a:r>
          </a:p>
        </p:txBody>
      </p:sp>
      <p:graphicFrame>
        <p:nvGraphicFramePr>
          <p:cNvPr id="4" name="Table 4">
            <a:extLst>
              <a:ext uri="{FF2B5EF4-FFF2-40B4-BE49-F238E27FC236}">
                <a16:creationId xmlns:a16="http://schemas.microsoft.com/office/drawing/2014/main" id="{87A44EDF-0790-E736-3C51-D4AFB117800E}"/>
              </a:ext>
            </a:extLst>
          </p:cNvPr>
          <p:cNvGraphicFramePr>
            <a:graphicFrameLocks noGrp="1"/>
          </p:cNvGraphicFramePr>
          <p:nvPr>
            <p:extLst>
              <p:ext uri="{D42A27DB-BD31-4B8C-83A1-F6EECF244321}">
                <p14:modId xmlns:p14="http://schemas.microsoft.com/office/powerpoint/2010/main" val="1186190340"/>
              </p:ext>
            </p:extLst>
          </p:nvPr>
        </p:nvGraphicFramePr>
        <p:xfrm>
          <a:off x="996286" y="1270000"/>
          <a:ext cx="5254042" cy="7609840"/>
        </p:xfrm>
        <a:graphic>
          <a:graphicData uri="http://schemas.openxmlformats.org/drawingml/2006/table">
            <a:tbl>
              <a:tblPr firstRow="1" bandRow="1">
                <a:tableStyleId>{5C22544A-7EE6-4342-B048-85BDC9FD1C3A}</a:tableStyleId>
              </a:tblPr>
              <a:tblGrid>
                <a:gridCol w="2627021">
                  <a:extLst>
                    <a:ext uri="{9D8B030D-6E8A-4147-A177-3AD203B41FA5}">
                      <a16:colId xmlns:a16="http://schemas.microsoft.com/office/drawing/2014/main" val="4050281833"/>
                    </a:ext>
                  </a:extLst>
                </a:gridCol>
                <a:gridCol w="2627021">
                  <a:extLst>
                    <a:ext uri="{9D8B030D-6E8A-4147-A177-3AD203B41FA5}">
                      <a16:colId xmlns:a16="http://schemas.microsoft.com/office/drawing/2014/main" val="1080699493"/>
                    </a:ext>
                  </a:extLst>
                </a:gridCol>
              </a:tblGrid>
              <a:tr h="27940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1" noProof="0" dirty="0">
                          <a:solidFill>
                            <a:schemeClr val="bg1"/>
                          </a:solidFill>
                          <a:effectLst/>
                          <a:ea typeface="Times New Roman" panose="02020603050405020304" pitchFamily="18" charset="0"/>
                          <a:cs typeface="Times New Roman" panose="02020603050405020304" pitchFamily="18" charset="0"/>
                        </a:rPr>
                        <a:t>ASISTENTE SOCIAL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hMerge="1">
                  <a:txBody>
                    <a:bodyPr/>
                    <a:lstStyle/>
                    <a:p>
                      <a:endParaRPr lang="en-US" sz="11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803527181"/>
                  </a:ext>
                </a:extLst>
              </a:tr>
              <a:tr h="659311">
                <a:tc>
                  <a:txBody>
                    <a:bodyPr/>
                    <a:lstStyle/>
                    <a:p>
                      <a:r>
                        <a:rPr lang="es-ES_tradnl" sz="1100" noProof="0" dirty="0">
                          <a:solidFill>
                            <a:schemeClr val="tx1"/>
                          </a:solidFill>
                          <a:effectLst/>
                          <a:ea typeface="Calibri" panose="020F0502020204030204" pitchFamily="34" charset="0"/>
                          <a:cs typeface="Arial" panose="020B0604020202020204" pitchFamily="34" charset="0"/>
                        </a:rPr>
                        <a:t>Ayer, una voluntaria de la comunidad le llamó para decirle que están preocupados por una chica de su barrio. La voluntaria dice que la chica es joven y que la envían a trabajar a casa de un hombre rico. La voluntaria sospecha que la niña está siendo maltratada. </a:t>
                      </a:r>
                    </a:p>
                    <a:p>
                      <a:r>
                        <a:rPr lang="es-ES_tradnl" sz="1100" noProof="0" dirty="0">
                          <a:solidFill>
                            <a:schemeClr val="tx1"/>
                          </a:solidFill>
                          <a:effectLst/>
                          <a:ea typeface="Calibri" panose="020F0502020204030204" pitchFamily="34" charset="0"/>
                          <a:cs typeface="Arial" panose="020B0604020202020204" pitchFamily="34" charset="0"/>
                        </a:rPr>
                        <a:t>Usted se encuentra con la voluntaria comunitaria, que le da instrucciones para llegar a la casa de la chica. Le presenta a la chica y a su madre, y después, se va.</a:t>
                      </a:r>
                    </a:p>
                    <a:p>
                      <a:endParaRPr lang="es-ES_tradnl" sz="1100" noProof="0" dirty="0">
                        <a:solidFill>
                          <a:schemeClr val="tx1"/>
                        </a:solidFill>
                        <a:effectLst/>
                        <a:ea typeface="Calibri" panose="020F050202020403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26695" indent="-226695"/>
                      <a:r>
                        <a:rPr lang="es-ES_tradnl" sz="1100" noProof="0" dirty="0">
                          <a:solidFill>
                            <a:schemeClr val="tx1"/>
                          </a:solidFill>
                          <a:effectLst/>
                          <a:ea typeface="Calibri" panose="020F0502020204030204" pitchFamily="34" charset="0"/>
                          <a:cs typeface="Arial" panose="020B0604020202020204" pitchFamily="34" charset="0"/>
                        </a:rPr>
                        <a:t>Durante este juego de rol, debes:</a:t>
                      </a:r>
                    </a:p>
                    <a:p>
                      <a:pPr marL="285750" lvl="0" indent="-285750">
                        <a:buFont typeface="Arial" panose="020B0604020202020204" pitchFamily="34" charset="0"/>
                        <a:buChar char="•"/>
                      </a:pPr>
                      <a:r>
                        <a:rPr lang="es-ES_tradnl" sz="1100" noProof="0" dirty="0">
                          <a:solidFill>
                            <a:schemeClr val="tx1"/>
                          </a:solidFill>
                          <a:effectLst/>
                          <a:ea typeface="Calibri" panose="020F0502020204030204" pitchFamily="34" charset="0"/>
                          <a:cs typeface="Arial" panose="020B0604020202020204" pitchFamily="34" charset="0"/>
                        </a:rPr>
                        <a:t>Presentarte y presentar a su organización.</a:t>
                      </a:r>
                    </a:p>
                    <a:p>
                      <a:pPr marL="285750" lvl="0" indent="-285750">
                        <a:buFont typeface="Arial" panose="020B0604020202020204" pitchFamily="34" charset="0"/>
                        <a:buChar char="•"/>
                      </a:pPr>
                      <a:r>
                        <a:rPr lang="es-ES_tradnl" sz="1100" noProof="0" dirty="0">
                          <a:solidFill>
                            <a:schemeClr val="tx1"/>
                          </a:solidFill>
                          <a:effectLst/>
                          <a:ea typeface="Calibri" panose="020F0502020204030204" pitchFamily="34" charset="0"/>
                          <a:cs typeface="Arial" panose="020B0604020202020204" pitchFamily="34" charset="0"/>
                        </a:rPr>
                        <a:t>Utilizar sus competencias comunicativas y en SMAPS para entablar una relación con la menor y su padre/madre/cuidador.</a:t>
                      </a:r>
                    </a:p>
                    <a:p>
                      <a:pPr marL="285750" lvl="0" indent="-285750">
                        <a:buFont typeface="Arial" panose="020B0604020202020204" pitchFamily="34" charset="0"/>
                        <a:buChar char="•"/>
                      </a:pPr>
                      <a:r>
                        <a:rPr lang="es-ES_tradnl" sz="1100" noProof="0" dirty="0">
                          <a:solidFill>
                            <a:schemeClr val="tx1"/>
                          </a:solidFill>
                          <a:effectLst/>
                          <a:ea typeface="Calibri" panose="020F0502020204030204" pitchFamily="34" charset="0"/>
                          <a:cs typeface="Arial" panose="020B0604020202020204" pitchFamily="34" charset="0"/>
                        </a:rPr>
                        <a:t>Obtener el asentimiento/consentimiento para participar en los servicios de gestión de casos, recopilar y almacenar información sobre el caso y compartir datos en función de la necesidad.</a:t>
                      </a:r>
                    </a:p>
                    <a:p>
                      <a:endParaRPr lang="es-ES_tradnl" sz="1100" noProof="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77344772"/>
                  </a:ext>
                </a:extLst>
              </a:tr>
              <a:tr h="195580">
                <a:tc gridSpan="2">
                  <a:txBody>
                    <a:bodyPr/>
                    <a:lstStyle/>
                    <a:p>
                      <a:r>
                        <a:rPr lang="es-ES_tradnl" sz="1100" b="1" noProof="0">
                          <a:solidFill>
                            <a:schemeClr val="bg1"/>
                          </a:solidFill>
                        </a:rPr>
                        <a:t>AMINA</a:t>
                      </a:r>
                      <a:endParaRPr lang="es-ES_tradnl" sz="1100" noProof="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hMerge="1">
                  <a:txBody>
                    <a:bodyPr/>
                    <a:lstStyle/>
                    <a:p>
                      <a:endParaRPr lang="en-US" sz="11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617494329"/>
                  </a:ext>
                </a:extLst>
              </a:tr>
              <a:tr h="826951">
                <a:tc>
                  <a:txBody>
                    <a:bodyPr/>
                    <a:lstStyle/>
                    <a:p>
                      <a:pPr lvl="0">
                        <a:lnSpc>
                          <a:spcPct val="106000"/>
                        </a:lnSpc>
                      </a:pPr>
                      <a:r>
                        <a:rPr lang="es-ES_tradnl" sz="1100" noProof="0" dirty="0">
                          <a:ea typeface="Calibri" panose="020F0502020204030204" pitchFamily="34" charset="0"/>
                          <a:cs typeface="Arial" panose="020B0604020202020204" pitchFamily="34" charset="0"/>
                        </a:rPr>
                        <a:t>Eres una niña de 12 años. Tu nombre es Amina. Vives con tu madre y tus hermanos pequeños.</a:t>
                      </a:r>
                    </a:p>
                    <a:p>
                      <a:pPr lvl="0">
                        <a:lnSpc>
                          <a:spcPct val="106000"/>
                        </a:lnSpc>
                      </a:pPr>
                      <a:r>
                        <a:rPr lang="es-ES_tradnl" sz="1100" noProof="0" dirty="0">
                          <a:ea typeface="Calibri" panose="020F0502020204030204" pitchFamily="34" charset="0"/>
                          <a:cs typeface="Arial" panose="020B0604020202020204" pitchFamily="34" charset="0"/>
                        </a:rPr>
                        <a:t>Trabajas como empleada doméstica y está pasando un mal momento. </a:t>
                      </a:r>
                      <a:r>
                        <a:rPr lang="es-ES_tradnl" sz="1100" u="sng" noProof="0" dirty="0">
                          <a:ea typeface="Calibri" panose="020F0502020204030204" pitchFamily="34" charset="0"/>
                          <a:cs typeface="Arial" panose="020B0604020202020204" pitchFamily="34" charset="0"/>
                        </a:rPr>
                        <a:t>No </a:t>
                      </a:r>
                      <a:r>
                        <a:rPr lang="es-ES_tradnl" sz="1100" noProof="0" dirty="0">
                          <a:ea typeface="Calibri" panose="020F0502020204030204" pitchFamily="34" charset="0"/>
                          <a:cs typeface="Arial" panose="020B0604020202020204" pitchFamily="34" charset="0"/>
                        </a:rPr>
                        <a:t>conoces al/a la asistente social y no sabes qué es la gestión de casos.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s-ES_tradnl" sz="1100" noProof="0" dirty="0">
                          <a:effectLst/>
                          <a:ea typeface="Calibri" panose="020F0502020204030204" pitchFamily="34" charset="0"/>
                          <a:cs typeface="Arial" panose="020B0604020202020204" pitchFamily="34" charset="0"/>
                        </a:rPr>
                        <a:t>Durante este juego de roles, s</a:t>
                      </a:r>
                      <a:r>
                        <a:rPr lang="es-ES_tradnl" sz="1100" dirty="0"/>
                        <a:t>i el/la asistente social te hace sentir seguro/a y en confianza, </a:t>
                      </a:r>
                      <a:r>
                        <a:rPr lang="es-ES_tradnl" sz="1100" noProof="0" dirty="0">
                          <a:effectLst/>
                          <a:ea typeface="Calibri" panose="020F0502020204030204" pitchFamily="34" charset="0"/>
                          <a:cs typeface="Arial" panose="020B0604020202020204" pitchFamily="34" charset="0"/>
                        </a:rPr>
                        <a:t>proporciónale la siguiente información:</a:t>
                      </a:r>
                    </a:p>
                    <a:p>
                      <a:pPr marL="285750" lvl="0" indent="-285750">
                        <a:buFont typeface="Arial" panose="020B0604020202020204" pitchFamily="34" charset="0"/>
                        <a:buChar char="•"/>
                      </a:pPr>
                      <a:r>
                        <a:rPr lang="es-ES_tradnl" sz="1100" noProof="0" dirty="0">
                          <a:effectLst/>
                          <a:ea typeface="Calibri" panose="020F0502020204030204" pitchFamily="34" charset="0"/>
                          <a:cs typeface="Arial" panose="020B0604020202020204" pitchFamily="34" charset="0"/>
                        </a:rPr>
                        <a:t>Deja que se presente.</a:t>
                      </a:r>
                    </a:p>
                    <a:p>
                      <a:pPr marL="285750" lvl="0" indent="-285750">
                        <a:buFont typeface="Arial" panose="020B0604020202020204" pitchFamily="34" charset="0"/>
                        <a:buChar char="•"/>
                      </a:pPr>
                      <a:r>
                        <a:rPr lang="es-ES_tradnl" sz="1100" noProof="0" dirty="0">
                          <a:effectLst/>
                          <a:ea typeface="Calibri" panose="020F0502020204030204" pitchFamily="34" charset="0"/>
                          <a:cs typeface="Arial" panose="020B0604020202020204" pitchFamily="34" charset="0"/>
                        </a:rPr>
                        <a:t>Respóndele como si fueras Amina. </a:t>
                      </a:r>
                    </a:p>
                    <a:p>
                      <a:pPr marL="285750" lvl="0" indent="-285750">
                        <a:buFont typeface="Arial" panose="020B0604020202020204" pitchFamily="34" charset="0"/>
                        <a:buChar char="•"/>
                      </a:pPr>
                      <a:r>
                        <a:rPr lang="es-ES_tradnl" sz="1100" noProof="0" dirty="0">
                          <a:effectLst/>
                          <a:ea typeface="Calibri" panose="020F0502020204030204" pitchFamily="34" charset="0"/>
                          <a:cs typeface="Arial" panose="020B0604020202020204" pitchFamily="34" charset="0"/>
                        </a:rPr>
                        <a:t>Otorga tu asentimiento si te sientes cómoda con el/la asistente social y si tienes claro qué servicios te van a ofrecer y qué podrían hacer con tu información. </a:t>
                      </a:r>
                    </a:p>
                    <a:p>
                      <a:pPr marL="285750" lvl="0" indent="-285750">
                        <a:buFont typeface="Arial" panose="020B0604020202020204" pitchFamily="34" charset="0"/>
                        <a:buChar char="•"/>
                      </a:pPr>
                      <a:endParaRPr lang="es-ES_tradnl" sz="1100" noProof="0" dirty="0">
                        <a:effectLst/>
                        <a:ea typeface="Calibri" panose="020F050202020403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3466058"/>
                  </a:ext>
                </a:extLst>
              </a:tr>
              <a:tr h="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1" noProof="0" dirty="0">
                          <a:solidFill>
                            <a:schemeClr val="bg1"/>
                          </a:solidFill>
                          <a:ea typeface="Calibri" panose="020F0502020204030204" pitchFamily="34" charset="0"/>
                          <a:cs typeface="Times New Roman" panose="02020603050405020304" pitchFamily="18" charset="0"/>
                        </a:rPr>
                        <a:t>MADRE DE AMINA</a:t>
                      </a:r>
                      <a:endParaRPr lang="es-ES_tradnl" sz="1100" noProof="0" dirty="0">
                        <a:solidFill>
                          <a:schemeClr val="bg1"/>
                        </a:solidFill>
                        <a:effectLst/>
                        <a:ea typeface="Calibri" panose="020F050202020403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hMerge="1">
                  <a:txBody>
                    <a:bodyPr/>
                    <a:lstStyle/>
                    <a:p>
                      <a:endParaRPr lang="en-US" sz="11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899449554"/>
                  </a:ext>
                </a:extLst>
              </a:tr>
              <a:tr h="65931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noProof="0" dirty="0">
                          <a:effectLst/>
                          <a:ea typeface="Calibri" panose="020F0502020204030204" pitchFamily="34" charset="0"/>
                          <a:cs typeface="Arial" panose="020B0604020202020204" pitchFamily="34" charset="0"/>
                        </a:rPr>
                        <a:t>Tu nombre es Sara. Tienes tres hijos, entre ellos Amina, de 12 años.  Te preocupa su seguridad, pero tienes que mandarla a trabajar. No conoces al asistente social y no sabes en qué consiste la gestión de casos. Te preocupa lo que los demás puedan pensar sobre las visitas de el/la asistente social.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s-ES_tradnl" sz="1100" noProof="0" dirty="0">
                          <a:effectLst/>
                          <a:ea typeface="Calibri" panose="020F0502020204030204" pitchFamily="34" charset="0"/>
                          <a:cs typeface="Arial" panose="020B0604020202020204" pitchFamily="34" charset="0"/>
                        </a:rPr>
                        <a:t>Durante este juego de roles, s</a:t>
                      </a:r>
                      <a:r>
                        <a:rPr lang="es-ES_tradnl" sz="1100" dirty="0"/>
                        <a:t>i el/la asistente social te hace sentir seguro/a y en confianza, </a:t>
                      </a:r>
                      <a:r>
                        <a:rPr lang="es-ES_tradnl" sz="1100" noProof="0" dirty="0">
                          <a:effectLst/>
                          <a:ea typeface="Calibri" panose="020F0502020204030204" pitchFamily="34" charset="0"/>
                          <a:cs typeface="Arial" panose="020B0604020202020204" pitchFamily="34" charset="0"/>
                        </a:rPr>
                        <a:t>proporciónale la siguiente información:</a:t>
                      </a:r>
                    </a:p>
                    <a:p>
                      <a:pPr marL="285750" lvl="0" indent="-285750">
                        <a:buFont typeface="Arial" panose="020B0604020202020204" pitchFamily="34" charset="0"/>
                        <a:buChar char="•"/>
                      </a:pPr>
                      <a:r>
                        <a:rPr lang="es-ES_tradnl" sz="1100" noProof="0" dirty="0">
                          <a:effectLst/>
                          <a:ea typeface="Calibri" panose="020F0502020204030204" pitchFamily="34" charset="0"/>
                          <a:cs typeface="Arial" panose="020B0604020202020204" pitchFamily="34" charset="0"/>
                        </a:rPr>
                        <a:t>Deja que el/la asistente social se acerque y se presente.</a:t>
                      </a:r>
                    </a:p>
                    <a:p>
                      <a:pPr marL="285750" lvl="0" indent="-285750">
                        <a:buFont typeface="Arial" panose="020B0604020202020204" pitchFamily="34" charset="0"/>
                        <a:buChar char="•"/>
                      </a:pPr>
                      <a:r>
                        <a:rPr lang="es-ES_tradnl" sz="1100" noProof="0" dirty="0">
                          <a:effectLst/>
                          <a:ea typeface="Calibri" panose="020F0502020204030204" pitchFamily="34" charset="0"/>
                          <a:cs typeface="Arial" panose="020B0604020202020204" pitchFamily="34" charset="0"/>
                        </a:rPr>
                        <a:t>Respóndele como si fueras la madre de Amina. </a:t>
                      </a:r>
                    </a:p>
                    <a:p>
                      <a:pPr marL="285750" lvl="0" indent="-285750">
                        <a:buFont typeface="Arial" panose="020B0604020202020204" pitchFamily="34" charset="0"/>
                        <a:buChar char="•"/>
                      </a:pPr>
                      <a:r>
                        <a:rPr lang="es-ES_tradnl" sz="1100" noProof="0" dirty="0">
                          <a:effectLst/>
                          <a:ea typeface="Calibri" panose="020F0502020204030204" pitchFamily="34" charset="0"/>
                          <a:cs typeface="Arial" panose="020B0604020202020204" pitchFamily="34" charset="0"/>
                        </a:rPr>
                        <a:t>Otorga tu consentimiento si te sientes cómoda con el/la asistente social y si tienes claro los servicios que ofrecen y qué podrían hacer con tu información y la de tu hija.</a:t>
                      </a:r>
                      <a:endParaRPr lang="es-ES_tradnl" sz="1100" noProof="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83183509"/>
                  </a:ext>
                </a:extLst>
              </a:tr>
            </a:tbl>
          </a:graphicData>
        </a:graphic>
      </p:graphicFrame>
      <p:sp>
        <p:nvSpPr>
          <p:cNvPr id="5" name="Hexagon 4">
            <a:extLst>
              <a:ext uri="{FF2B5EF4-FFF2-40B4-BE49-F238E27FC236}">
                <a16:creationId xmlns:a16="http://schemas.microsoft.com/office/drawing/2014/main" id="{E9CD7F4B-3BF0-07B0-0110-698603327C8B}"/>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A298B81D-5876-96B1-3203-63C6CF39D783}"/>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948A84D5-E516-E295-CC64-F5572F533B7C}"/>
              </a:ext>
            </a:extLst>
          </p:cNvPr>
          <p:cNvSpPr/>
          <p:nvPr/>
        </p:nvSpPr>
        <p:spPr>
          <a:xfrm rot="1782986">
            <a:off x="286724" y="122680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606F2B3B-48EC-3644-737B-83DECE8BF0D5}"/>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B10B4860-F6A3-C10C-E364-4FA5C306917D}"/>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59200602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5EE541-BD9A-CD85-7D06-35BC9FCF3ED6}"/>
              </a:ext>
            </a:extLst>
          </p:cNvPr>
          <p:cNvSpPr txBox="1"/>
          <p:nvPr/>
        </p:nvSpPr>
        <p:spPr>
          <a:xfrm>
            <a:off x="1013261" y="716693"/>
            <a:ext cx="5254041" cy="523220"/>
          </a:xfrm>
          <a:prstGeom prst="rect">
            <a:avLst/>
          </a:prstGeom>
          <a:noFill/>
        </p:spPr>
        <p:txBody>
          <a:bodyPr wrap="square">
            <a:spAutoFit/>
          </a:bodyPr>
          <a:lstStyle/>
          <a:p>
            <a:pPr>
              <a:spcAft>
                <a:spcPts val="1800"/>
              </a:spcAft>
            </a:pPr>
            <a:r>
              <a:rPr lang="en-US" sz="1400" b="1" spc="300" dirty="0">
                <a:highlight>
                  <a:srgbClr val="D8B4D0"/>
                </a:highlight>
                <a:latin typeface="Calibri"/>
                <a:ea typeface="Calibri"/>
                <a:cs typeface="Calibri"/>
                <a:sym typeface="Calibri"/>
              </a:rPr>
              <a:t>SESIÓN 4: ¿CÓMO SE DEBE REGISTRAR UN CASO?</a:t>
            </a:r>
          </a:p>
        </p:txBody>
      </p:sp>
      <p:sp>
        <p:nvSpPr>
          <p:cNvPr id="5" name="TextBox 4">
            <a:extLst>
              <a:ext uri="{FF2B5EF4-FFF2-40B4-BE49-F238E27FC236}">
                <a16:creationId xmlns:a16="http://schemas.microsoft.com/office/drawing/2014/main" id="{2273F5A9-3046-AE70-A9CF-26487A001F8B}"/>
              </a:ext>
            </a:extLst>
          </p:cNvPr>
          <p:cNvSpPr txBox="1"/>
          <p:nvPr/>
        </p:nvSpPr>
        <p:spPr>
          <a:xfrm>
            <a:off x="996287" y="1463590"/>
            <a:ext cx="5254042" cy="276999"/>
          </a:xfrm>
          <a:prstGeom prst="rect">
            <a:avLst/>
          </a:prstGeom>
          <a:noFill/>
        </p:spPr>
        <p:txBody>
          <a:bodyPr wrap="square" rtlCol="0">
            <a:spAutoFit/>
          </a:bodyPr>
          <a:lstStyle/>
          <a:p>
            <a:r>
              <a:rPr lang="en-CA" sz="1200" b="1" spc="300" dirty="0">
                <a:solidFill>
                  <a:schemeClr val="tx1"/>
                </a:solidFill>
              </a:rPr>
              <a:t>FORMULARIO DE REGISTRO</a:t>
            </a:r>
          </a:p>
        </p:txBody>
      </p:sp>
      <p:graphicFrame>
        <p:nvGraphicFramePr>
          <p:cNvPr id="6" name="Table 5">
            <a:extLst>
              <a:ext uri="{FF2B5EF4-FFF2-40B4-BE49-F238E27FC236}">
                <a16:creationId xmlns:a16="http://schemas.microsoft.com/office/drawing/2014/main" id="{7B52C621-DD26-EB2B-0F69-87FCA96BDF7E}"/>
              </a:ext>
            </a:extLst>
          </p:cNvPr>
          <p:cNvGraphicFramePr>
            <a:graphicFrameLocks noGrp="1"/>
          </p:cNvGraphicFramePr>
          <p:nvPr>
            <p:extLst>
              <p:ext uri="{D42A27DB-BD31-4B8C-83A1-F6EECF244321}">
                <p14:modId xmlns:p14="http://schemas.microsoft.com/office/powerpoint/2010/main" val="502640743"/>
              </p:ext>
            </p:extLst>
          </p:nvPr>
        </p:nvGraphicFramePr>
        <p:xfrm>
          <a:off x="996287" y="1964266"/>
          <a:ext cx="5271016" cy="2274189"/>
        </p:xfrm>
        <a:graphic>
          <a:graphicData uri="http://schemas.openxmlformats.org/drawingml/2006/table">
            <a:tbl>
              <a:tblPr firstRow="1" firstCol="1" bandRow="1">
                <a:tableStyleId>{5C22544A-7EE6-4342-B048-85BDC9FD1C3A}</a:tableStyleId>
              </a:tblPr>
              <a:tblGrid>
                <a:gridCol w="1522335">
                  <a:extLst>
                    <a:ext uri="{9D8B030D-6E8A-4147-A177-3AD203B41FA5}">
                      <a16:colId xmlns:a16="http://schemas.microsoft.com/office/drawing/2014/main" val="1134002526"/>
                    </a:ext>
                  </a:extLst>
                </a:gridCol>
                <a:gridCol w="3748681">
                  <a:extLst>
                    <a:ext uri="{9D8B030D-6E8A-4147-A177-3AD203B41FA5}">
                      <a16:colId xmlns:a16="http://schemas.microsoft.com/office/drawing/2014/main" val="2741478624"/>
                    </a:ext>
                  </a:extLst>
                </a:gridCol>
              </a:tblGrid>
              <a:tr h="223011">
                <a:tc grid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500" noProof="0">
                          <a:effectLst/>
                        </a:rPr>
                        <a:t>1.B. RESUMEN DEL FORMULARIO DE REGISTRO DE CASO Y EVALUACIÓN INICIAL </a:t>
                      </a:r>
                      <a:endParaRPr lang="es-ES_tradnl" sz="1500" noProof="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2769048504"/>
                  </a:ext>
                </a:extLst>
              </a:tr>
              <a:tr h="142518">
                <a:tc>
                  <a:txBody>
                    <a:bodyPr/>
                    <a:lstStyle/>
                    <a:p>
                      <a:pPr algn="l">
                        <a:lnSpc>
                          <a:spcPct val="107000"/>
                        </a:lnSpc>
                        <a:spcAft>
                          <a:spcPts val="800"/>
                        </a:spcAft>
                      </a:pPr>
                      <a:r>
                        <a:rPr lang="es-ES_tradnl" sz="1000" noProof="0">
                          <a:effectLst/>
                        </a:rPr>
                        <a:t>Gestión de casos </a:t>
                      </a:r>
                      <a:endParaRPr lang="es-ES_tradnl" sz="1000" noProof="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l">
                        <a:lnSpc>
                          <a:spcPct val="107000"/>
                        </a:lnSpc>
                        <a:spcAft>
                          <a:spcPts val="800"/>
                        </a:spcAft>
                      </a:pPr>
                      <a:r>
                        <a:rPr lang="es-ES_tradnl" sz="1000" noProof="0">
                          <a:effectLst/>
                        </a:rPr>
                        <a:t>Paso 1: identificación y registro </a:t>
                      </a:r>
                      <a:endParaRPr lang="es-ES_tradnl" sz="1000" noProof="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59366303"/>
                  </a:ext>
                </a:extLst>
              </a:tr>
              <a:tr h="142518">
                <a:tc>
                  <a:txBody>
                    <a:bodyPr/>
                    <a:lstStyle/>
                    <a:p>
                      <a:pPr algn="l">
                        <a:lnSpc>
                          <a:spcPct val="107000"/>
                        </a:lnSpc>
                        <a:spcAft>
                          <a:spcPts val="800"/>
                        </a:spcAft>
                      </a:pPr>
                      <a:r>
                        <a:rPr lang="es-ES_tradnl" sz="1000" noProof="0">
                          <a:effectLst/>
                        </a:rPr>
                        <a:t>Formulario básico / complementario</a:t>
                      </a:r>
                      <a:endParaRPr lang="es-ES_tradnl" sz="1000" noProof="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l">
                        <a:lnSpc>
                          <a:spcPct val="107000"/>
                        </a:lnSpc>
                        <a:spcAft>
                          <a:spcPts val="800"/>
                        </a:spcAft>
                      </a:pPr>
                      <a:r>
                        <a:rPr lang="es-ES_tradnl" sz="1000" noProof="0">
                          <a:effectLst/>
                        </a:rPr>
                        <a:t>Formulario básico</a:t>
                      </a:r>
                      <a:endParaRPr lang="es-ES_tradnl" sz="1000" noProof="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3417123"/>
                  </a:ext>
                </a:extLst>
              </a:tr>
              <a:tr h="142518">
                <a:tc>
                  <a:txBody>
                    <a:bodyPr/>
                    <a:lstStyle/>
                    <a:p>
                      <a:pPr algn="l">
                        <a:lnSpc>
                          <a:spcPct val="107000"/>
                        </a:lnSpc>
                        <a:spcAft>
                          <a:spcPts val="800"/>
                        </a:spcAft>
                      </a:pPr>
                      <a:r>
                        <a:rPr lang="es-ES_tradnl" sz="1000" noProof="0">
                          <a:effectLst/>
                        </a:rPr>
                        <a:t>Cuándo se debe usar</a:t>
                      </a:r>
                      <a:endParaRPr lang="es-ES_tradnl" sz="1000" noProof="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l">
                        <a:lnSpc>
                          <a:spcPct val="107000"/>
                        </a:lnSpc>
                        <a:spcAft>
                          <a:spcPts val="800"/>
                        </a:spcAft>
                      </a:pPr>
                      <a:r>
                        <a:rPr lang="es-ES_tradnl" sz="1000" noProof="0">
                          <a:effectLst/>
                        </a:rPr>
                        <a:t>Inmediatamente después de obtener el consentimiento.</a:t>
                      </a:r>
                      <a:endParaRPr lang="es-ES_tradnl" sz="1000" noProof="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1128090"/>
                  </a:ext>
                </a:extLst>
              </a:tr>
              <a:tr h="142518">
                <a:tc>
                  <a:txBody>
                    <a:bodyPr/>
                    <a:lstStyle/>
                    <a:p>
                      <a:pPr algn="l">
                        <a:lnSpc>
                          <a:spcPct val="107000"/>
                        </a:lnSpc>
                        <a:spcAft>
                          <a:spcPts val="800"/>
                        </a:spcAft>
                      </a:pPr>
                      <a:r>
                        <a:rPr lang="es-ES_tradnl" sz="1000" noProof="0">
                          <a:effectLst/>
                        </a:rPr>
                        <a:t>Quién debe llenarlo</a:t>
                      </a:r>
                      <a:endParaRPr lang="es-ES_tradnl" sz="1000" noProof="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l">
                        <a:lnSpc>
                          <a:spcPct val="107000"/>
                        </a:lnSpc>
                        <a:spcAft>
                          <a:spcPts val="800"/>
                        </a:spcAft>
                      </a:pPr>
                      <a:r>
                        <a:rPr lang="es-ES_tradnl" sz="1000" noProof="0">
                          <a:effectLst/>
                        </a:rPr>
                        <a:t>Trabajador social asignado al caso.</a:t>
                      </a:r>
                      <a:endParaRPr lang="es-ES_tradnl" sz="1000" noProof="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78697044"/>
                  </a:ext>
                </a:extLst>
              </a:tr>
              <a:tr h="440796">
                <a:tc>
                  <a:txBody>
                    <a:bodyPr/>
                    <a:lstStyle/>
                    <a:p>
                      <a:pPr algn="l">
                        <a:lnSpc>
                          <a:spcPct val="107000"/>
                        </a:lnSpc>
                        <a:spcAft>
                          <a:spcPts val="800"/>
                        </a:spcAft>
                      </a:pPr>
                      <a:r>
                        <a:rPr lang="es-ES_tradnl" sz="1000" noProof="0">
                          <a:effectLst/>
                        </a:rPr>
                        <a:t>Propósito del formulario</a:t>
                      </a:r>
                      <a:endParaRPr lang="es-ES_tradnl" sz="1000" noProof="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noProof="0" dirty="0">
                          <a:effectLst/>
                        </a:rPr>
                        <a:t>Registrar el caso para iniciar el proceso de gestión de casos e ingresar los datos de la evaluación inicial después de establecer que el caso cumple con los requisitos (en función de los criterios de admisión).</a:t>
                      </a:r>
                      <a:endParaRPr lang="es-ES_tradnl" sz="1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25979335"/>
                  </a:ext>
                </a:extLst>
              </a:tr>
            </a:tbl>
          </a:graphicData>
        </a:graphic>
      </p:graphicFrame>
      <p:graphicFrame>
        <p:nvGraphicFramePr>
          <p:cNvPr id="8" name="Table 7">
            <a:extLst>
              <a:ext uri="{FF2B5EF4-FFF2-40B4-BE49-F238E27FC236}">
                <a16:creationId xmlns:a16="http://schemas.microsoft.com/office/drawing/2014/main" id="{6BFF5BFC-E3A5-8E5F-D4AC-49C6D1369816}"/>
              </a:ext>
            </a:extLst>
          </p:cNvPr>
          <p:cNvGraphicFramePr>
            <a:graphicFrameLocks noGrp="1"/>
          </p:cNvGraphicFramePr>
          <p:nvPr>
            <p:extLst>
              <p:ext uri="{D42A27DB-BD31-4B8C-83A1-F6EECF244321}">
                <p14:modId xmlns:p14="http://schemas.microsoft.com/office/powerpoint/2010/main" val="3810742754"/>
              </p:ext>
            </p:extLst>
          </p:nvPr>
        </p:nvGraphicFramePr>
        <p:xfrm>
          <a:off x="996283" y="4462132"/>
          <a:ext cx="5271017" cy="4557142"/>
        </p:xfrm>
        <a:graphic>
          <a:graphicData uri="http://schemas.openxmlformats.org/drawingml/2006/table">
            <a:tbl>
              <a:tblPr firstRow="1" firstCol="1" bandRow="1">
                <a:tableStyleId>{5C22544A-7EE6-4342-B048-85BDC9FD1C3A}</a:tableStyleId>
              </a:tblPr>
              <a:tblGrid>
                <a:gridCol w="1360482">
                  <a:extLst>
                    <a:ext uri="{9D8B030D-6E8A-4147-A177-3AD203B41FA5}">
                      <a16:colId xmlns:a16="http://schemas.microsoft.com/office/drawing/2014/main" val="3517758858"/>
                    </a:ext>
                  </a:extLst>
                </a:gridCol>
                <a:gridCol w="1102715">
                  <a:extLst>
                    <a:ext uri="{9D8B030D-6E8A-4147-A177-3AD203B41FA5}">
                      <a16:colId xmlns:a16="http://schemas.microsoft.com/office/drawing/2014/main" val="1983633301"/>
                    </a:ext>
                  </a:extLst>
                </a:gridCol>
                <a:gridCol w="169532">
                  <a:extLst>
                    <a:ext uri="{9D8B030D-6E8A-4147-A177-3AD203B41FA5}">
                      <a16:colId xmlns:a16="http://schemas.microsoft.com/office/drawing/2014/main" val="1421344374"/>
                    </a:ext>
                  </a:extLst>
                </a:gridCol>
                <a:gridCol w="790726">
                  <a:extLst>
                    <a:ext uri="{9D8B030D-6E8A-4147-A177-3AD203B41FA5}">
                      <a16:colId xmlns:a16="http://schemas.microsoft.com/office/drawing/2014/main" val="2809926125"/>
                    </a:ext>
                  </a:extLst>
                </a:gridCol>
                <a:gridCol w="513670">
                  <a:extLst>
                    <a:ext uri="{9D8B030D-6E8A-4147-A177-3AD203B41FA5}">
                      <a16:colId xmlns:a16="http://schemas.microsoft.com/office/drawing/2014/main" val="560505447"/>
                    </a:ext>
                  </a:extLst>
                </a:gridCol>
                <a:gridCol w="414253">
                  <a:extLst>
                    <a:ext uri="{9D8B030D-6E8A-4147-A177-3AD203B41FA5}">
                      <a16:colId xmlns:a16="http://schemas.microsoft.com/office/drawing/2014/main" val="2494479582"/>
                    </a:ext>
                  </a:extLst>
                </a:gridCol>
                <a:gridCol w="919639">
                  <a:extLst>
                    <a:ext uri="{9D8B030D-6E8A-4147-A177-3AD203B41FA5}">
                      <a16:colId xmlns:a16="http://schemas.microsoft.com/office/drawing/2014/main" val="2125623190"/>
                    </a:ext>
                  </a:extLst>
                </a:gridCol>
              </a:tblGrid>
              <a:tr h="0">
                <a:tc gridSpan="7">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500" noProof="0">
                          <a:effectLst/>
                        </a:rPr>
                        <a:t>FORMULARIO DE REGISTRO DE CASO Y EVALUACIÓN INICIAL </a:t>
                      </a:r>
                      <a:endParaRPr lang="es-ES_tradnl" sz="1500" noProof="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72185730"/>
                  </a:ext>
                </a:extLst>
              </a:tr>
              <a:tr h="0">
                <a:tc gridSpan="3">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noProof="0">
                          <a:solidFill>
                            <a:schemeClr val="tx1"/>
                          </a:solidFill>
                          <a:effectLst/>
                        </a:rPr>
                        <a:t>Fecha en la que se identificó / notificó el caso: </a:t>
                      </a:r>
                      <a:r>
                        <a:rPr lang="es-ES_tradnl" sz="700" b="0" i="1" noProof="0">
                          <a:solidFill>
                            <a:schemeClr val="tx1"/>
                          </a:solidFill>
                          <a:effectLst/>
                        </a:rPr>
                        <a:t>dd/mm/aa</a:t>
                      </a:r>
                      <a:endParaRPr lang="es-ES_tradnl" sz="700" b="0" i="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algn="l">
                        <a:lnSpc>
                          <a:spcPct val="107000"/>
                        </a:lnSpc>
                        <a:spcAft>
                          <a:spcPts val="800"/>
                        </a:spcAft>
                      </a:pP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algn="l">
                        <a:lnSpc>
                          <a:spcPct val="107000"/>
                        </a:lnSpc>
                        <a:spcAft>
                          <a:spcPts val="800"/>
                        </a:spcAft>
                      </a:pPr>
                      <a:r>
                        <a:rPr lang="es-ES_tradnl" sz="1000" b="1" noProof="0">
                          <a:solidFill>
                            <a:schemeClr val="tx1"/>
                          </a:solidFill>
                          <a:effectLst/>
                        </a:rPr>
                        <a:t>Fecha de la entrevista: </a:t>
                      </a:r>
                      <a:r>
                        <a:rPr lang="es-ES_tradnl" sz="800" b="0" i="1" noProof="0">
                          <a:solidFill>
                            <a:schemeClr val="tx1"/>
                          </a:solidFill>
                          <a:effectLst/>
                        </a:rPr>
                        <a:t>dd/mm/aa</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tc>
                <a:tc hMerge="1">
                  <a:txBody>
                    <a:bodyPr/>
                    <a:lstStyle/>
                    <a:p>
                      <a:pPr algn="l">
                        <a:lnSpc>
                          <a:spcPct val="107000"/>
                        </a:lnSpc>
                        <a:spcAft>
                          <a:spcPts val="8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1300132497"/>
                  </a:ext>
                </a:extLst>
              </a:tr>
              <a:tr h="0">
                <a:tc gridSpan="3">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noProof="0" dirty="0">
                          <a:solidFill>
                            <a:schemeClr val="tx1"/>
                          </a:solidFill>
                          <a:effectLst/>
                        </a:rPr>
                        <a:t>Fecha en que se llena el formulario: </a:t>
                      </a:r>
                      <a:r>
                        <a:rPr lang="es-ES_tradnl" sz="800" b="0" i="1" noProof="0" dirty="0" err="1">
                          <a:solidFill>
                            <a:schemeClr val="tx1"/>
                          </a:solidFill>
                          <a:effectLst/>
                        </a:rPr>
                        <a:t>dd</a:t>
                      </a:r>
                      <a:r>
                        <a:rPr lang="es-ES_tradnl" sz="800" b="0" i="1" noProof="0" dirty="0">
                          <a:solidFill>
                            <a:schemeClr val="tx1"/>
                          </a:solidFill>
                          <a:effectLst/>
                        </a:rPr>
                        <a:t>/mm/</a:t>
                      </a:r>
                      <a:r>
                        <a:rPr lang="es-ES_tradnl" sz="800" b="0" i="1" noProof="0" dirty="0" err="1">
                          <a:solidFill>
                            <a:schemeClr val="tx1"/>
                          </a:solidFill>
                          <a:effectLst/>
                        </a:rPr>
                        <a:t>aa</a:t>
                      </a:r>
                      <a:endParaRPr lang="es-ES_tradnl" sz="1000" b="0" i="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algn="l">
                        <a:lnSpc>
                          <a:spcPct val="107000"/>
                        </a:lnSpc>
                        <a:spcAft>
                          <a:spcPts val="800"/>
                        </a:spcAft>
                      </a:pPr>
                      <a:endParaRPr lang="en-US" sz="7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algn="l">
                        <a:lnSpc>
                          <a:spcPct val="107000"/>
                        </a:lnSpc>
                        <a:spcAft>
                          <a:spcPts val="800"/>
                        </a:spcAft>
                      </a:pPr>
                      <a:r>
                        <a:rPr lang="es-ES_tradnl" sz="1000" b="1" noProof="0">
                          <a:solidFill>
                            <a:schemeClr val="tx1"/>
                          </a:solidFill>
                          <a:effectLst/>
                        </a:rPr>
                        <a:t>Número de identificación del caso: </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tc>
                <a:tc hMerge="1">
                  <a:txBody>
                    <a:bodyPr/>
                    <a:lstStyle/>
                    <a:p>
                      <a:pPr algn="l">
                        <a:lnSpc>
                          <a:spcPct val="107000"/>
                        </a:lnSpc>
                        <a:spcAft>
                          <a:spcPts val="8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3697380650"/>
                  </a:ext>
                </a:extLst>
              </a:tr>
              <a:tr h="0">
                <a:tc gridSpan="3">
                  <a:txBody>
                    <a:bodyPr/>
                    <a:lstStyle/>
                    <a:p>
                      <a:pPr algn="l">
                        <a:lnSpc>
                          <a:spcPct val="107000"/>
                        </a:lnSpc>
                        <a:spcAft>
                          <a:spcPts val="800"/>
                        </a:spcAft>
                      </a:pPr>
                      <a:r>
                        <a:rPr lang="es-ES_tradnl" sz="1000" noProof="0" dirty="0">
                          <a:solidFill>
                            <a:schemeClr val="tx1"/>
                          </a:solidFill>
                          <a:effectLst/>
                        </a:rPr>
                        <a:t>Asistente social:</a:t>
                      </a:r>
                      <a:endParaRPr lang="es-ES_tradnl" sz="10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algn="l">
                        <a:lnSpc>
                          <a:spcPct val="107000"/>
                        </a:lnSpc>
                        <a:spcAft>
                          <a:spcPts val="800"/>
                        </a:spcAf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algn="l">
                        <a:lnSpc>
                          <a:spcPct val="107000"/>
                        </a:lnSpc>
                        <a:spcAft>
                          <a:spcPts val="800"/>
                        </a:spcAft>
                      </a:pPr>
                      <a:r>
                        <a:rPr lang="es-ES_tradnl" sz="1000" b="1" noProof="0">
                          <a:solidFill>
                            <a:schemeClr val="tx1"/>
                          </a:solidFill>
                          <a:effectLst/>
                        </a:rPr>
                        <a:t>Agencia/organización:</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tc>
                <a:tc hMerge="1">
                  <a:txBody>
                    <a:bodyPr/>
                    <a:lstStyle/>
                    <a:p>
                      <a:pPr algn="l">
                        <a:lnSpc>
                          <a:spcPct val="107000"/>
                        </a:lnSpc>
                        <a:spcAft>
                          <a:spcPts val="8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2832795041"/>
                  </a:ext>
                </a:extLst>
              </a:tr>
              <a:tr h="0">
                <a:tc gridSpan="7">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noProof="0">
                          <a:solidFill>
                            <a:schemeClr val="tx1"/>
                          </a:solidFill>
                          <a:effectLst/>
                        </a:rPr>
                        <a:t>1. CRITERIOS Y CONSENTIMIENTO </a:t>
                      </a:r>
                      <a:br>
                        <a:rPr lang="es-ES_tradnl" sz="1000" noProof="0">
                          <a:solidFill>
                            <a:schemeClr val="tx1"/>
                          </a:solidFill>
                          <a:effectLst/>
                        </a:rPr>
                      </a:br>
                      <a:r>
                        <a:rPr lang="es-ES_tradnl" sz="700" b="0" i="1" noProof="0">
                          <a:solidFill>
                            <a:schemeClr val="tx1"/>
                          </a:solidFill>
                          <a:effectLst/>
                        </a:rPr>
                        <a:t>Verifique que el caso cumpla los criterios de admisión y que se haya diligenciado el formulario de consentimiento antes de proceder.</a:t>
                      </a:r>
                      <a:endParaRPr lang="es-ES_tradnl" sz="700" b="0" i="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tc>
                <a:tc hMerge="1">
                  <a:txBody>
                    <a:bodyPr/>
                    <a:lstStyle/>
                    <a:p>
                      <a:pPr algn="l">
                        <a:lnSpc>
                          <a:spcPct val="107000"/>
                        </a:lnSpc>
                        <a:spcAft>
                          <a:spcPts val="8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2513009222"/>
                  </a:ext>
                </a:extLst>
              </a:tr>
              <a:tr h="0">
                <a:tc gridSpan="3">
                  <a:txBody>
                    <a:bodyPr/>
                    <a:lstStyle/>
                    <a:p>
                      <a:pPr algn="l">
                        <a:lnSpc>
                          <a:spcPct val="107000"/>
                        </a:lnSpc>
                        <a:spcAft>
                          <a:spcPts val="800"/>
                        </a:spcAft>
                      </a:pPr>
                      <a:r>
                        <a:rPr lang="es-ES_tradnl" sz="1000" noProof="0" dirty="0">
                          <a:solidFill>
                            <a:schemeClr val="tx1"/>
                          </a:solidFill>
                          <a:effectLst/>
                        </a:rPr>
                        <a:t>El caso cumple los criterios de admisión</a:t>
                      </a:r>
                      <a:r>
                        <a:rPr lang="es-ES_tradnl" sz="1000" b="0" noProof="0" dirty="0">
                          <a:solidFill>
                            <a:schemeClr val="tx1"/>
                          </a:solidFill>
                          <a:effectLst/>
                        </a:rPr>
                        <a:t>:              </a:t>
                      </a:r>
                      <a:br>
                        <a:rPr lang="es-ES_tradnl" sz="1000" b="0" noProof="0" dirty="0">
                          <a:solidFill>
                            <a:schemeClr val="tx1"/>
                          </a:solidFill>
                          <a:effectLst/>
                        </a:rPr>
                      </a:br>
                      <a:r>
                        <a:rPr lang="es-ES_tradnl" sz="1000" b="0" noProof="0" dirty="0">
                          <a:solidFill>
                            <a:schemeClr val="tx1"/>
                          </a:solidFill>
                          <a:effectLst/>
                        </a:rPr>
                        <a:t> [ ] No [ ] Sí</a:t>
                      </a:r>
                      <a:endParaRPr lang="es-ES_tradnl" sz="1000" b="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algn="l">
                        <a:lnSpc>
                          <a:spcPct val="107000"/>
                        </a:lnSpc>
                        <a:spcAft>
                          <a:spcPts val="800"/>
                        </a:spcAft>
                      </a:pP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algn="l">
                        <a:lnSpc>
                          <a:spcPct val="107000"/>
                        </a:lnSpc>
                        <a:spcAft>
                          <a:spcPts val="800"/>
                        </a:spcAft>
                      </a:pPr>
                      <a:r>
                        <a:rPr lang="es-ES_tradnl" sz="1000" b="1" noProof="0">
                          <a:solidFill>
                            <a:schemeClr val="tx1"/>
                          </a:solidFill>
                          <a:effectLst/>
                        </a:rPr>
                        <a:t>Formulario de consentimiento y asentimiento cumplimentado:        </a:t>
                      </a:r>
                      <a:br>
                        <a:rPr lang="es-ES_tradnl" sz="1000" noProof="0">
                          <a:solidFill>
                            <a:schemeClr val="tx1"/>
                          </a:solidFill>
                          <a:effectLst/>
                        </a:rPr>
                      </a:br>
                      <a:r>
                        <a:rPr lang="es-ES_tradnl" sz="1000" noProof="0">
                          <a:solidFill>
                            <a:schemeClr val="tx1"/>
                          </a:solidFill>
                          <a:effectLst/>
                        </a:rPr>
                        <a:t>[ ] No [ ] Sí</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tc>
                <a:tc hMerge="1">
                  <a:txBody>
                    <a:bodyPr/>
                    <a:lstStyle/>
                    <a:p>
                      <a:pPr algn="l">
                        <a:lnSpc>
                          <a:spcPct val="107000"/>
                        </a:lnSpc>
                        <a:spcAft>
                          <a:spcPts val="8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1012471896"/>
                  </a:ext>
                </a:extLst>
              </a:tr>
              <a:tr h="0">
                <a:tc gridSpan="7">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noProof="0" dirty="0">
                          <a:solidFill>
                            <a:schemeClr val="tx1"/>
                          </a:solidFill>
                          <a:effectLst/>
                        </a:rPr>
                        <a:t>2. DATOS PERSONALES DE LA / DEL MENOR </a:t>
                      </a:r>
                      <a:endParaRPr lang="es-ES_tradnl" sz="10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tc>
                <a:tc hMerge="1">
                  <a:txBody>
                    <a:bodyPr/>
                    <a:lstStyle/>
                    <a:p>
                      <a:pPr algn="l">
                        <a:lnSpc>
                          <a:spcPct val="107000"/>
                        </a:lnSpc>
                        <a:spcAft>
                          <a:spcPts val="8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2171457257"/>
                  </a:ext>
                </a:extLst>
              </a:tr>
              <a:tr h="0">
                <a:tc>
                  <a:txBody>
                    <a:bodyPr/>
                    <a:lstStyle/>
                    <a:p>
                      <a:pPr algn="l"/>
                      <a:r>
                        <a:rPr lang="es-ES_tradnl" sz="1000" b="1" noProof="0" dirty="0">
                          <a:solidFill>
                            <a:schemeClr val="tx1"/>
                          </a:solidFill>
                          <a:effectLst/>
                        </a:rPr>
                        <a:t>Nombre:</a:t>
                      </a:r>
                    </a:p>
                    <a:p>
                      <a:pPr algn="l"/>
                      <a:r>
                        <a:rPr lang="es-ES_tradnl" sz="1000" b="1" noProof="0" dirty="0">
                          <a:solidFill>
                            <a:schemeClr val="tx1"/>
                          </a:solidFill>
                          <a:effectLst/>
                        </a:rPr>
                        <a:t> </a:t>
                      </a:r>
                      <a:endParaRPr lang="es-ES_tradnl" sz="10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5">
                  <a:txBody>
                    <a:bodyPr/>
                    <a:lstStyle/>
                    <a:p>
                      <a:pPr algn="l"/>
                      <a:r>
                        <a:rPr lang="es-ES_tradnl" sz="1000" b="1" noProof="0">
                          <a:solidFill>
                            <a:schemeClr val="tx1"/>
                          </a:solidFill>
                          <a:effectLst/>
                        </a:rPr>
                        <a:t>Segundo nombre:</a:t>
                      </a:r>
                      <a:endParaRPr lang="es-ES_tradnl" sz="1000" b="1" noProof="0">
                        <a:solidFill>
                          <a:schemeClr val="tx1"/>
                        </a:solidFill>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dirty="0"/>
                    </a:p>
                  </a:txBody>
                  <a:tcPr marL="45720" marR="45720">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dirty="0"/>
                    </a:p>
                  </a:txBody>
                  <a:tcPr marL="45720" marR="45720"/>
                </a:tc>
                <a:tc>
                  <a:txBody>
                    <a:bodyPr/>
                    <a:lstStyle/>
                    <a:p>
                      <a:pPr algn="l"/>
                      <a:r>
                        <a:rPr lang="es-ES_tradnl" sz="1100" b="1" noProof="0" dirty="0">
                          <a:effectLst/>
                        </a:rPr>
                        <a:t>Apellidos:</a:t>
                      </a:r>
                      <a:endParaRPr lang="es-ES_tradnl" sz="11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270278664"/>
                  </a:ext>
                </a:extLst>
              </a:tr>
              <a:tr h="0">
                <a:tc gridSpan="7">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noProof="0" dirty="0">
                          <a:solidFill>
                            <a:schemeClr val="tx1"/>
                          </a:solidFill>
                          <a:effectLst/>
                        </a:rPr>
                        <a:t>Otros nombres por los que se conoce a la / al menor: </a:t>
                      </a:r>
                      <a:r>
                        <a:rPr lang="es-ES_tradnl" sz="700" b="0" i="1" noProof="0" dirty="0">
                          <a:solidFill>
                            <a:schemeClr val="tx1"/>
                          </a:solidFill>
                          <a:effectLst/>
                        </a:rPr>
                        <a:t>p. ej., apodo, segundo apellido. .</a:t>
                      </a:r>
                    </a:p>
                    <a:p>
                      <a:pPr algn="l"/>
                      <a:r>
                        <a:rPr lang="es-ES_tradnl" sz="1000" noProof="0" dirty="0">
                          <a:solidFill>
                            <a:schemeClr val="tx1"/>
                          </a:solidFill>
                          <a:effectLst/>
                        </a:rPr>
                        <a:t> </a:t>
                      </a:r>
                      <a:endParaRPr lang="es-ES_tradnl" sz="10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tc>
                <a:tc hMerge="1">
                  <a:txBody>
                    <a:bodyPr/>
                    <a:lstStyle/>
                    <a:p>
                      <a:pPr algn="just"/>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1970974079"/>
                  </a:ext>
                </a:extLst>
              </a:tr>
              <a:tr h="0">
                <a:tc>
                  <a:txBody>
                    <a:bodyPr/>
                    <a:lstStyle/>
                    <a:p>
                      <a:pPr algn="l"/>
                      <a:r>
                        <a:rPr lang="es-ES_tradnl" sz="1000" noProof="0" dirty="0">
                          <a:solidFill>
                            <a:schemeClr val="tx1"/>
                          </a:solidFill>
                          <a:effectLst/>
                        </a:rPr>
                        <a:t>Fecha de nacimiento:</a:t>
                      </a:r>
                    </a:p>
                    <a:p>
                      <a:pPr algn="l"/>
                      <a:r>
                        <a:rPr lang="es-ES_tradnl" sz="1000" noProof="0" dirty="0" err="1">
                          <a:solidFill>
                            <a:schemeClr val="tx1"/>
                          </a:solidFill>
                          <a:effectLst/>
                        </a:rPr>
                        <a:t>dd</a:t>
                      </a:r>
                      <a:r>
                        <a:rPr lang="es-ES_tradnl" sz="1000" noProof="0" dirty="0">
                          <a:solidFill>
                            <a:schemeClr val="tx1"/>
                          </a:solidFill>
                          <a:effectLst/>
                        </a:rPr>
                        <a:t>/mm/</a:t>
                      </a:r>
                      <a:r>
                        <a:rPr lang="es-ES_tradnl" sz="1000" noProof="0" dirty="0" err="1">
                          <a:solidFill>
                            <a:schemeClr val="tx1"/>
                          </a:solidFill>
                          <a:effectLst/>
                        </a:rPr>
                        <a:t>aa</a:t>
                      </a:r>
                      <a:r>
                        <a:rPr lang="es-ES_tradnl" sz="1000" noProof="0" dirty="0">
                          <a:solidFill>
                            <a:schemeClr val="tx1"/>
                          </a:solidFill>
                          <a:effectLst/>
                        </a:rPr>
                        <a:t> </a:t>
                      </a:r>
                      <a:endParaRPr lang="es-ES_tradnl" sz="10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b="1" noProof="0" dirty="0">
                          <a:solidFill>
                            <a:schemeClr val="tx1"/>
                          </a:solidFill>
                          <a:effectLst/>
                        </a:rPr>
                        <a:t>¿La fecha de nacimiento es una estimación?: </a:t>
                      </a:r>
                      <a:r>
                        <a:rPr lang="es-ES_tradnl" sz="700" i="1" noProof="0" dirty="0">
                          <a:solidFill>
                            <a:schemeClr val="tx1"/>
                          </a:solidFill>
                          <a:effectLst/>
                        </a:rPr>
                        <a:t>De ser así, poner 1 de enero </a:t>
                      </a:r>
                      <a:br>
                        <a:rPr lang="es-ES_tradnl" sz="700" i="1" noProof="0" dirty="0">
                          <a:solidFill>
                            <a:schemeClr val="tx1"/>
                          </a:solidFill>
                          <a:effectLst/>
                        </a:rPr>
                      </a:br>
                      <a:r>
                        <a:rPr lang="es-ES_tradnl" sz="1000" noProof="0" dirty="0">
                          <a:solidFill>
                            <a:schemeClr val="tx1"/>
                          </a:solidFill>
                          <a:effectLst/>
                        </a:rPr>
                        <a:t>[ ] No [ ] Sí</a:t>
                      </a:r>
                      <a:endParaRPr lang="es-ES_tradnl" sz="1000" noProof="0"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gridSpan="3">
                  <a:txBody>
                    <a:bodyPr/>
                    <a:lstStyle/>
                    <a:p>
                      <a:pPr algn="l"/>
                      <a:r>
                        <a:rPr lang="es-ES_tradnl" sz="1000" b="1" noProof="0" dirty="0">
                          <a:solidFill>
                            <a:schemeClr val="tx1"/>
                          </a:solidFill>
                          <a:effectLst/>
                        </a:rPr>
                        <a:t>Sexo:</a:t>
                      </a:r>
                    </a:p>
                    <a:p>
                      <a:pPr algn="l"/>
                      <a:r>
                        <a:rPr lang="es-ES_tradnl" sz="1000" noProof="0" dirty="0">
                          <a:solidFill>
                            <a:schemeClr val="tx1"/>
                          </a:solidFill>
                          <a:effectLst/>
                        </a:rPr>
                        <a:t>[ ] Masculino [ ] Femenino</a:t>
                      </a:r>
                      <a:endParaRPr lang="es-ES_tradnl" sz="1000" noProof="0" dirty="0">
                        <a:solidFill>
                          <a:schemeClr val="tx1"/>
                        </a:solidFill>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algn="just"/>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3543135163"/>
                  </a:ext>
                </a:extLst>
              </a:tr>
              <a:tr h="0">
                <a:tc>
                  <a:txBody>
                    <a:bodyPr/>
                    <a:lstStyle/>
                    <a:p>
                      <a:pPr algn="l"/>
                      <a:r>
                        <a:rPr lang="es-ES_tradnl" sz="1000" noProof="0">
                          <a:solidFill>
                            <a:schemeClr val="tx1"/>
                          </a:solidFill>
                          <a:effectLst/>
                        </a:rPr>
                        <a:t>Código de caso anterior:</a:t>
                      </a:r>
                    </a:p>
                    <a:p>
                      <a:pPr algn="l"/>
                      <a:r>
                        <a:rPr lang="es-ES_tradnl" sz="1000" b="0" i="1" noProof="0">
                          <a:solidFill>
                            <a:schemeClr val="tx1"/>
                          </a:solidFill>
                          <a:effectLst/>
                        </a:rPr>
                        <a:t>Si se transfiere de otra agencia</a:t>
                      </a:r>
                    </a:p>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l"/>
                      <a:r>
                        <a:rPr lang="es-ES_tradnl" sz="1000" b="1" noProof="0">
                          <a:solidFill>
                            <a:schemeClr val="tx1"/>
                          </a:solidFill>
                          <a:effectLst/>
                        </a:rPr>
                        <a:t>Documento nacional de identidad:</a:t>
                      </a:r>
                      <a:endParaRPr lang="es-ES_tradnl" sz="1000" noProof="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algn="l"/>
                      <a:r>
                        <a:rPr lang="es-ES_tradnl" sz="1000" b="1" noProof="0" dirty="0">
                          <a:solidFill>
                            <a:schemeClr val="tx1"/>
                          </a:solidFill>
                          <a:effectLst/>
                        </a:rPr>
                        <a:t>ID ACNUR (personal):</a:t>
                      </a:r>
                      <a:endParaRPr lang="es-ES_tradnl" sz="10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algn="l"/>
                      <a:r>
                        <a:rPr lang="en-ZA" sz="1100" b="1" dirty="0">
                          <a:solidFill>
                            <a:schemeClr val="tx1"/>
                          </a:solidFill>
                          <a:effectLst/>
                        </a:rPr>
                        <a:t>ID individual ACNUR:</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grid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b="1" noProof="0" dirty="0">
                          <a:solidFill>
                            <a:schemeClr val="tx1"/>
                          </a:solidFill>
                          <a:effectLst/>
                        </a:rPr>
                        <a:t>Otro documento de identificación relevante:</a:t>
                      </a:r>
                    </a:p>
                    <a:p>
                      <a:pPr algn="l"/>
                      <a:r>
                        <a:rPr lang="es-ES_tradnl" sz="1000" b="1" noProof="0" dirty="0">
                          <a:solidFill>
                            <a:schemeClr val="tx1"/>
                          </a:solidFill>
                          <a:effectLst/>
                        </a:rPr>
                        <a:t> </a:t>
                      </a:r>
                      <a:endParaRPr lang="es-ES_tradnl" sz="1000" b="1" noProof="0" dirty="0">
                        <a:solidFill>
                          <a:schemeClr val="tx1"/>
                        </a:solidFill>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algn="just"/>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2249342850"/>
                  </a:ext>
                </a:extLst>
              </a:tr>
            </a:tbl>
          </a:graphicData>
        </a:graphic>
      </p:graphicFrame>
      <p:sp>
        <p:nvSpPr>
          <p:cNvPr id="9" name="Hexagon 8">
            <a:extLst>
              <a:ext uri="{FF2B5EF4-FFF2-40B4-BE49-F238E27FC236}">
                <a16:creationId xmlns:a16="http://schemas.microsoft.com/office/drawing/2014/main" id="{C90C7551-DD4E-1BB3-E12D-344425E8A135}"/>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3ACF482E-CE86-A6AB-AED5-7D4ED2AE7F19}"/>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AB8FB49D-E22F-098A-D155-82228BA31704}"/>
              </a:ext>
            </a:extLst>
          </p:cNvPr>
          <p:cNvSpPr/>
          <p:nvPr/>
        </p:nvSpPr>
        <p:spPr>
          <a:xfrm rot="1782986">
            <a:off x="286724" y="122680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Hexagon 11">
            <a:extLst>
              <a:ext uri="{FF2B5EF4-FFF2-40B4-BE49-F238E27FC236}">
                <a16:creationId xmlns:a16="http://schemas.microsoft.com/office/drawing/2014/main" id="{EF23DB3D-A4E9-29A8-4CF0-345D32C341E2}"/>
              </a:ext>
            </a:extLst>
          </p:cNvPr>
          <p:cNvSpPr/>
          <p:nvPr/>
        </p:nvSpPr>
        <p:spPr>
          <a:xfrm rot="1782986">
            <a:off x="286724" y="1689645"/>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Hexagon 12">
            <a:extLst>
              <a:ext uri="{FF2B5EF4-FFF2-40B4-BE49-F238E27FC236}">
                <a16:creationId xmlns:a16="http://schemas.microsoft.com/office/drawing/2014/main" id="{3F5F3680-374A-B33D-7838-8BAC86EEBB7F}"/>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60442529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6DECEEB-84E3-0F4D-0DEC-EE6C12C0DD14}"/>
              </a:ext>
            </a:extLst>
          </p:cNvPr>
          <p:cNvGraphicFramePr>
            <a:graphicFrameLocks noGrp="1"/>
          </p:cNvGraphicFramePr>
          <p:nvPr>
            <p:extLst>
              <p:ext uri="{D42A27DB-BD31-4B8C-83A1-F6EECF244321}">
                <p14:modId xmlns:p14="http://schemas.microsoft.com/office/powerpoint/2010/main" val="174947328"/>
              </p:ext>
            </p:extLst>
          </p:nvPr>
        </p:nvGraphicFramePr>
        <p:xfrm>
          <a:off x="1003300" y="685801"/>
          <a:ext cx="5245098" cy="8735949"/>
        </p:xfrm>
        <a:graphic>
          <a:graphicData uri="http://schemas.openxmlformats.org/drawingml/2006/table">
            <a:tbl>
              <a:tblPr firstRow="1" firstCol="1" bandRow="1">
                <a:tableStyleId>{5C22544A-7EE6-4342-B048-85BDC9FD1C3A}</a:tableStyleId>
              </a:tblPr>
              <a:tblGrid>
                <a:gridCol w="1574800">
                  <a:extLst>
                    <a:ext uri="{9D8B030D-6E8A-4147-A177-3AD203B41FA5}">
                      <a16:colId xmlns:a16="http://schemas.microsoft.com/office/drawing/2014/main" val="3620226150"/>
                    </a:ext>
                  </a:extLst>
                </a:gridCol>
                <a:gridCol w="444500">
                  <a:extLst>
                    <a:ext uri="{9D8B030D-6E8A-4147-A177-3AD203B41FA5}">
                      <a16:colId xmlns:a16="http://schemas.microsoft.com/office/drawing/2014/main" val="1784635920"/>
                    </a:ext>
                  </a:extLst>
                </a:gridCol>
                <a:gridCol w="601030">
                  <a:extLst>
                    <a:ext uri="{9D8B030D-6E8A-4147-A177-3AD203B41FA5}">
                      <a16:colId xmlns:a16="http://schemas.microsoft.com/office/drawing/2014/main" val="2018692039"/>
                    </a:ext>
                  </a:extLst>
                </a:gridCol>
                <a:gridCol w="922970">
                  <a:extLst>
                    <a:ext uri="{9D8B030D-6E8A-4147-A177-3AD203B41FA5}">
                      <a16:colId xmlns:a16="http://schemas.microsoft.com/office/drawing/2014/main" val="3189877060"/>
                    </a:ext>
                  </a:extLst>
                </a:gridCol>
                <a:gridCol w="1701798">
                  <a:extLst>
                    <a:ext uri="{9D8B030D-6E8A-4147-A177-3AD203B41FA5}">
                      <a16:colId xmlns:a16="http://schemas.microsoft.com/office/drawing/2014/main" val="4097827779"/>
                    </a:ext>
                  </a:extLst>
                </a:gridCol>
              </a:tblGrid>
              <a:tr h="437544">
                <a:tc gridSpan="2">
                  <a:txBody>
                    <a:bodyPr/>
                    <a:lstStyle/>
                    <a:p>
                      <a:pPr algn="l"/>
                      <a:r>
                        <a:rPr lang="es-ES_tradnl" sz="1000" noProof="0">
                          <a:solidFill>
                            <a:schemeClr val="tx1"/>
                          </a:solidFill>
                          <a:effectLst/>
                        </a:rPr>
                        <a:t>Nacionalidad: </a:t>
                      </a:r>
                    </a:p>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b="0" noProof="0">
                          <a:solidFill>
                            <a:schemeClr val="tx1"/>
                          </a:solidFill>
                          <a:effectLst/>
                        </a:rPr>
                        <a:t>[ ] [Por determinar] </a:t>
                      </a:r>
                    </a:p>
                    <a:p>
                      <a:pPr algn="l"/>
                      <a:r>
                        <a:rPr lang="es-ES_tradnl" sz="1000" b="0" noProof="0">
                          <a:solidFill>
                            <a:schemeClr val="tx1"/>
                          </a:solidFill>
                          <a:effectLst/>
                        </a:rPr>
                        <a:t>[ ] [Por determinar]</a:t>
                      </a:r>
                    </a:p>
                    <a:p>
                      <a:pPr algn="l"/>
                      <a:r>
                        <a:rPr lang="es-ES_tradnl" sz="1000" b="0" noProof="0">
                          <a:solidFill>
                            <a:schemeClr val="tx1"/>
                          </a:solidFill>
                          <a:effectLst/>
                        </a:rPr>
                        <a:t>[ ] [Por determinar]</a:t>
                      </a:r>
                    </a:p>
                    <a:p>
                      <a:pPr algn="l"/>
                      <a:r>
                        <a:rPr lang="es-ES_tradnl" sz="1000" b="0" noProof="0">
                          <a:solidFill>
                            <a:schemeClr val="tx1"/>
                          </a:solidFill>
                          <a:effectLst/>
                        </a:rPr>
                        <a:t>[ ] Otra(s), especifique:</a:t>
                      </a:r>
                    </a:p>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just"/>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53" marR="25753"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rowSpan="2" gridSpan="3">
                  <a:txBody>
                    <a:bodyPr/>
                    <a:lstStyle/>
                    <a:p>
                      <a:pPr algn="l"/>
                      <a:r>
                        <a:rPr lang="es-ES_tradnl" sz="1000" noProof="0">
                          <a:solidFill>
                            <a:schemeClr val="tx1"/>
                          </a:solidFill>
                          <a:effectLst/>
                        </a:rPr>
                        <a:t>Grupo poblacional:</a:t>
                      </a:r>
                    </a:p>
                    <a:p>
                      <a:pPr marL="0" marR="0" indent="0" algn="l" defTabSz="685800" rtl="0" eaLnBrk="1" fontAlgn="auto" latinLnBrk="0" hangingPunct="1">
                        <a:lnSpc>
                          <a:spcPct val="100000"/>
                        </a:lnSpc>
                        <a:spcBef>
                          <a:spcPts val="0"/>
                        </a:spcBef>
                        <a:spcAft>
                          <a:spcPts val="0"/>
                        </a:spcAft>
                        <a:buClrTx/>
                        <a:buSzTx/>
                        <a:buFontTx/>
                        <a:buNone/>
                        <a:tabLst/>
                        <a:defRPr/>
                      </a:pPr>
                      <a:r>
                        <a:rPr lang="es-ES_tradnl" sz="700" b="0" i="1" noProof="0">
                          <a:solidFill>
                            <a:schemeClr val="tx1"/>
                          </a:solidFill>
                          <a:effectLst/>
                        </a:rPr>
                        <a:t>Consulte la normativa específica en el país de contexto </a:t>
                      </a:r>
                    </a:p>
                    <a:p>
                      <a:pPr algn="l"/>
                      <a:r>
                        <a:rPr lang="es-ES_tradnl" sz="1000" b="0" noProof="0">
                          <a:solidFill>
                            <a:schemeClr val="tx1"/>
                          </a:solidFill>
                          <a:effectLst/>
                        </a:rPr>
                        <a:t>[ ] Solicitante de asilo</a:t>
                      </a:r>
                    </a:p>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b="0" noProof="0">
                          <a:solidFill>
                            <a:schemeClr val="tx1"/>
                          </a:solidFill>
                          <a:effectLst/>
                        </a:rPr>
                        <a:t>[ ] Refugiada/o </a:t>
                      </a:r>
                    </a:p>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b="0" noProof="0">
                          <a:solidFill>
                            <a:schemeClr val="tx1"/>
                          </a:solidFill>
                          <a:effectLst/>
                        </a:rPr>
                        <a:t>[ ] Desplazada/o interno (IDP) </a:t>
                      </a:r>
                    </a:p>
                    <a:p>
                      <a:pPr algn="l"/>
                      <a:r>
                        <a:rPr lang="es-ES_tradnl" sz="1000" b="0" noProof="0">
                          <a:solidFill>
                            <a:schemeClr val="tx1"/>
                          </a:solidFill>
                          <a:effectLst/>
                        </a:rPr>
                        <a:t>[ ] Migrante</a:t>
                      </a:r>
                    </a:p>
                    <a:p>
                      <a:pPr algn="l"/>
                      <a:r>
                        <a:rPr lang="es-ES_tradnl" sz="1000" b="0" noProof="0">
                          <a:solidFill>
                            <a:schemeClr val="tx1"/>
                          </a:solidFill>
                          <a:effectLst/>
                        </a:rPr>
                        <a:t>[ ] Comunidad de acogida</a:t>
                      </a:r>
                    </a:p>
                    <a:p>
                      <a:pPr algn="l"/>
                      <a:r>
                        <a:rPr lang="es-ES_tradnl" sz="1000" b="0" noProof="0">
                          <a:solidFill>
                            <a:schemeClr val="tx1"/>
                          </a:solidFill>
                          <a:effectLst/>
                        </a:rPr>
                        <a:t>[ ] Retornado/a</a:t>
                      </a:r>
                    </a:p>
                    <a:p>
                      <a:pPr algn="l"/>
                      <a:r>
                        <a:rPr lang="es-ES_tradnl" sz="1000" b="0" noProof="0">
                          <a:solidFill>
                            <a:schemeClr val="tx1"/>
                          </a:solidFill>
                          <a:effectLst/>
                        </a:rPr>
                        <a:t>[ ] Apátrida</a:t>
                      </a:r>
                    </a:p>
                    <a:p>
                      <a:pPr algn="l"/>
                      <a:r>
                        <a:rPr lang="es-ES_tradnl" sz="1000" b="0" noProof="0">
                          <a:solidFill>
                            <a:schemeClr val="tx1"/>
                          </a:solidFill>
                          <a:effectLst/>
                        </a:rPr>
                        <a:t>[ ] Residente nacional (no desplazado/a)</a:t>
                      </a:r>
                    </a:p>
                    <a:p>
                      <a:pPr algn="l"/>
                      <a:r>
                        <a:rPr lang="es-ES_tradnl" sz="1000" b="0" noProof="0">
                          <a:solidFill>
                            <a:schemeClr val="tx1"/>
                          </a:solidFill>
                          <a:effectLst/>
                        </a:rPr>
                        <a:t>[ ] Extranjero/a residente</a:t>
                      </a:r>
                    </a:p>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b="0" noProof="0">
                          <a:solidFill>
                            <a:schemeClr val="tx1"/>
                          </a:solidFill>
                          <a:effectLst/>
                        </a:rPr>
                        <a:t>[ ] Otros, especifique cuál(es):</a:t>
                      </a:r>
                    </a:p>
                    <a:p>
                      <a:pPr algn="l"/>
                      <a:r>
                        <a:rPr lang="es-ES_tradnl" sz="1000" noProof="0">
                          <a:solidFill>
                            <a:schemeClr val="tx1"/>
                          </a:solidFill>
                          <a:effectLst/>
                        </a:rPr>
                        <a:t> </a:t>
                      </a:r>
                      <a:endParaRPr lang="es-ES_tradnl" noProof="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rowSpan="2" hMerge="1">
                  <a:txBody>
                    <a:bodyPr/>
                    <a:lstStyle/>
                    <a:p>
                      <a:pPr algn="just"/>
                      <a:r>
                        <a:rPr lang="en-ZA" sz="1000">
                          <a:solidFill>
                            <a:schemeClr val="tx1"/>
                          </a:solidFill>
                          <a:effectLst/>
                        </a:rPr>
                        <a:t>Grupo de población:</a:t>
                      </a:r>
                      <a:endParaRPr lang="en-US" sz="1000">
                        <a:solidFill>
                          <a:schemeClr val="tx1"/>
                        </a:solidFill>
                        <a:effectLst/>
                      </a:endParaRPr>
                    </a:p>
                    <a:p>
                      <a:pPr algn="l"/>
                      <a:r>
                        <a:rPr lang="en-ZA" sz="1000">
                          <a:solidFill>
                            <a:schemeClr val="tx1"/>
                          </a:solidFill>
                          <a:effectLst/>
                        </a:rPr>
                        <a:t>Consulte las directrices específicas del contexto sobre cómo se determina esto en el país</a:t>
                      </a:r>
                      <a:endParaRPr lang="en-US" sz="1000">
                        <a:solidFill>
                          <a:schemeClr val="tx1"/>
                        </a:solidFill>
                        <a:effectLst/>
                      </a:endParaRPr>
                    </a:p>
                    <a:p>
                      <a:pPr algn="just"/>
                      <a:r>
                        <a:rPr lang="en-ZA" sz="1000">
                          <a:solidFill>
                            <a:schemeClr val="tx1"/>
                          </a:solidFill>
                          <a:effectLst/>
                        </a:rPr>
                        <a:t>[ ] Solicitante de asilo</a:t>
                      </a:r>
                      <a:endParaRPr lang="en-US" sz="1000">
                        <a:solidFill>
                          <a:schemeClr val="tx1"/>
                        </a:solidFill>
                        <a:effectLst/>
                      </a:endParaRPr>
                    </a:p>
                    <a:p>
                      <a:pPr algn="just"/>
                      <a:r>
                        <a:rPr lang="en-ZA" sz="1000">
                          <a:solidFill>
                            <a:schemeClr val="tx1"/>
                          </a:solidFill>
                          <a:effectLst/>
                        </a:rPr>
                        <a:t>[ ] Refugiado</a:t>
                      </a:r>
                      <a:endParaRPr lang="en-US" sz="1000">
                        <a:solidFill>
                          <a:schemeClr val="tx1"/>
                        </a:solidFill>
                        <a:effectLst/>
                      </a:endParaRPr>
                    </a:p>
                    <a:p>
                      <a:pPr algn="just"/>
                      <a:r>
                        <a:rPr lang="en-ZA" sz="1000">
                          <a:solidFill>
                            <a:schemeClr val="tx1"/>
                          </a:solidFill>
                          <a:effectLst/>
                        </a:rPr>
                        <a:t>[ ] Desplazado interno (IDP)</a:t>
                      </a:r>
                      <a:endParaRPr lang="en-US" sz="1000">
                        <a:solidFill>
                          <a:schemeClr val="tx1"/>
                        </a:solidFill>
                        <a:effectLst/>
                      </a:endParaRPr>
                    </a:p>
                    <a:p>
                      <a:pPr algn="just"/>
                      <a:r>
                        <a:rPr lang="en-ZA" sz="1000">
                          <a:solidFill>
                            <a:schemeClr val="tx1"/>
                          </a:solidFill>
                          <a:effectLst/>
                        </a:rPr>
                        <a:t>[ ] Migrante</a:t>
                      </a:r>
                      <a:endParaRPr lang="en-US" sz="1000">
                        <a:solidFill>
                          <a:schemeClr val="tx1"/>
                        </a:solidFill>
                        <a:effectLst/>
                      </a:endParaRPr>
                    </a:p>
                    <a:p>
                      <a:pPr algn="just"/>
                      <a:r>
                        <a:rPr lang="en-ZA" sz="1000">
                          <a:solidFill>
                            <a:schemeClr val="tx1"/>
                          </a:solidFill>
                          <a:effectLst/>
                        </a:rPr>
                        <a:t>[ ] Comunidad de acogida</a:t>
                      </a:r>
                      <a:endParaRPr lang="en-US" sz="1000">
                        <a:solidFill>
                          <a:schemeClr val="tx1"/>
                        </a:solidFill>
                        <a:effectLst/>
                      </a:endParaRPr>
                    </a:p>
                    <a:p>
                      <a:pPr algn="just"/>
                      <a:r>
                        <a:rPr lang="en-ZA" sz="1000">
                          <a:solidFill>
                            <a:schemeClr val="tx1"/>
                          </a:solidFill>
                          <a:effectLst/>
                        </a:rPr>
                        <a:t>[ ] Retornado</a:t>
                      </a:r>
                      <a:endParaRPr lang="en-US" sz="1000">
                        <a:solidFill>
                          <a:schemeClr val="tx1"/>
                        </a:solidFill>
                        <a:effectLst/>
                      </a:endParaRPr>
                    </a:p>
                    <a:p>
                      <a:pPr algn="just"/>
                      <a:r>
                        <a:rPr lang="en-ZA" sz="1000">
                          <a:solidFill>
                            <a:schemeClr val="tx1"/>
                          </a:solidFill>
                          <a:effectLst/>
                        </a:rPr>
                        <a:t>[ ] Apátrida</a:t>
                      </a:r>
                      <a:endParaRPr lang="en-US" sz="1000">
                        <a:solidFill>
                          <a:schemeClr val="tx1"/>
                        </a:solidFill>
                        <a:effectLst/>
                      </a:endParaRPr>
                    </a:p>
                    <a:p>
                      <a:pPr algn="just"/>
                      <a:r>
                        <a:rPr lang="en-ZA" sz="1000">
                          <a:solidFill>
                            <a:schemeClr val="tx1"/>
                          </a:solidFill>
                          <a:effectLst/>
                        </a:rPr>
                        <a:t>[ ] Residente nacional (no desplazado)</a:t>
                      </a:r>
                      <a:endParaRPr lang="en-US" sz="1000">
                        <a:solidFill>
                          <a:schemeClr val="tx1"/>
                        </a:solidFill>
                        <a:effectLst/>
                      </a:endParaRPr>
                    </a:p>
                    <a:p>
                      <a:pPr algn="just"/>
                      <a:r>
                        <a:rPr lang="en-ZA" sz="1000">
                          <a:solidFill>
                            <a:schemeClr val="tx1"/>
                          </a:solidFill>
                          <a:effectLst/>
                        </a:rPr>
                        <a:t>[ ] Extranjero residente</a:t>
                      </a:r>
                      <a:endParaRPr lang="en-US" sz="1000">
                        <a:solidFill>
                          <a:schemeClr val="tx1"/>
                        </a:solidFill>
                        <a:effectLst/>
                      </a:endParaRPr>
                    </a:p>
                    <a:p>
                      <a:pPr algn="just"/>
                      <a:r>
                        <a:rPr lang="en-ZA" sz="1000">
                          <a:solidFill>
                            <a:schemeClr val="tx1"/>
                          </a:solidFill>
                          <a:effectLst/>
                        </a:rPr>
                        <a:t>[ ] Otros, especifique:</a:t>
                      </a:r>
                      <a:endParaRPr lang="en-US" sz="1000">
                        <a:solidFill>
                          <a:schemeClr val="tx1"/>
                        </a:solidFill>
                        <a:effectLst/>
                      </a:endParaRPr>
                    </a:p>
                    <a:p>
                      <a:pPr algn="just"/>
                      <a:r>
                        <a:rPr lang="en-ZA" sz="1000">
                          <a:solidFill>
                            <a:schemeClr val="tx1"/>
                          </a:solidFill>
                          <a:effectLst/>
                        </a:rPr>
                        <a:t> </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53" marR="25753"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rowSpan="2" hMerge="1">
                  <a:txBody>
                    <a:bodyPr/>
                    <a:lstStyle/>
                    <a:p>
                      <a:pPr algn="just"/>
                      <a:endParaRPr lang="en-US" dirty="0"/>
                    </a:p>
                  </a:txBody>
                  <a:tcPr marL="25753" marR="25753"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251165936"/>
                  </a:ext>
                </a:extLst>
              </a:tr>
              <a:tr h="444174">
                <a:tc gridSpan="2">
                  <a:txBody>
                    <a:bodyPr/>
                    <a:lstStyle/>
                    <a:p>
                      <a:pPr algn="l"/>
                      <a:r>
                        <a:rPr lang="es-ES_tradnl" sz="1000" noProof="0">
                          <a:solidFill>
                            <a:schemeClr val="tx1"/>
                          </a:solidFill>
                          <a:effectLst/>
                        </a:rPr>
                        <a:t>Origen étnico del niño: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just"/>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53" marR="25753"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083147617"/>
                  </a:ext>
                </a:extLst>
              </a:tr>
              <a:tr h="172366">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noProof="0">
                          <a:solidFill>
                            <a:schemeClr val="tx1"/>
                          </a:solidFill>
                          <a:effectLst/>
                        </a:rPr>
                        <a:t>Lenguas habladas por la/el menor:</a:t>
                      </a:r>
                    </a:p>
                    <a:p>
                      <a:pPr algn="l"/>
                      <a:r>
                        <a:rPr lang="es-ES_tradnl" sz="1000" noProof="0">
                          <a:solidFill>
                            <a:schemeClr val="tx1"/>
                          </a:solidFill>
                          <a:effectLst/>
                        </a:rPr>
                        <a:t> </a:t>
                      </a: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3">
                  <a:txBody>
                    <a:bodyPr/>
                    <a:lstStyle/>
                    <a:p>
                      <a:pPr algn="l"/>
                      <a:r>
                        <a:rPr lang="es-ES_tradnl" sz="1000" b="1" noProof="0">
                          <a:solidFill>
                            <a:schemeClr val="tx1"/>
                          </a:solidFill>
                          <a:effectLst/>
                        </a:rPr>
                        <a:t>Necesidades especiales de comunicación:</a:t>
                      </a:r>
                      <a:endParaRPr lang="es-ES_tradnl" b="1" noProof="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just"/>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53" marR="25753"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b="1" noProof="0">
                          <a:solidFill>
                            <a:schemeClr val="tx1"/>
                          </a:solidFill>
                          <a:effectLst/>
                        </a:rPr>
                        <a:t>Religión de la / del menor:</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867038983"/>
                  </a:ext>
                </a:extLst>
              </a:tr>
              <a:tr h="172366">
                <a:tc gridSpan="5">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noProof="0">
                          <a:solidFill>
                            <a:schemeClr val="tx1"/>
                          </a:solidFill>
                          <a:effectLst/>
                        </a:rPr>
                        <a:t>Teléfono de la / del menor / otros datos de contacto:</a:t>
                      </a:r>
                    </a:p>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just"/>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53" marR="25753"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340646292"/>
                  </a:ext>
                </a:extLst>
              </a:tr>
              <a:tr h="0">
                <a:tc gridSpan="5">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noProof="0">
                          <a:solidFill>
                            <a:schemeClr val="tx1"/>
                          </a:solidFill>
                          <a:effectLst/>
                        </a:rPr>
                        <a:t>3. SITUCIÓN DE CUIDADO ACTUAL / MODALIDAD DE ACOGIDA DE LA / DEL MENOR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l">
                        <a:lnSpc>
                          <a:spcPct val="107000"/>
                        </a:lnSpc>
                        <a:spcAft>
                          <a:spcPts val="800"/>
                        </a:spcAft>
                      </a:pP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53" marR="25753"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6223707"/>
                  </a:ext>
                </a:extLst>
              </a:tr>
              <a:tr h="570134">
                <a:tc gridSpan="3">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noProof="0">
                          <a:solidFill>
                            <a:schemeClr val="tx1"/>
                          </a:solidFill>
                          <a:effectLst/>
                        </a:rPr>
                        <a:t>Modalidad de acogida/atención:</a:t>
                      </a:r>
                    </a:p>
                    <a:p>
                      <a:pPr algn="l"/>
                      <a:r>
                        <a:rPr lang="es-ES_tradnl" sz="1000" b="0" noProof="0">
                          <a:solidFill>
                            <a:schemeClr val="tx1"/>
                          </a:solidFill>
                          <a:effectLst/>
                        </a:rPr>
                        <a:t>[ ] Padre(s)</a:t>
                      </a:r>
                    </a:p>
                    <a:p>
                      <a:pPr algn="l"/>
                      <a:r>
                        <a:rPr lang="es-ES_tradnl" sz="1000" b="0" noProof="0">
                          <a:solidFill>
                            <a:schemeClr val="tx1"/>
                          </a:solidFill>
                          <a:effectLst/>
                        </a:rPr>
                        <a:t>[ ] Padrastro o madrastra</a:t>
                      </a:r>
                    </a:p>
                    <a:p>
                      <a:pPr algn="l"/>
                      <a:r>
                        <a:rPr lang="es-ES_tradnl" sz="1000" b="0" noProof="0">
                          <a:solidFill>
                            <a:schemeClr val="tx1"/>
                          </a:solidFill>
                          <a:effectLst/>
                        </a:rPr>
                        <a:t>[ ] Cuidador(es) habitual(es)</a:t>
                      </a:r>
                    </a:p>
                    <a:p>
                      <a:pPr algn="l"/>
                      <a:r>
                        <a:rPr lang="es-ES_tradnl" sz="1000" b="0" noProof="0">
                          <a:solidFill>
                            <a:schemeClr val="tx1"/>
                          </a:solidFill>
                          <a:effectLst/>
                        </a:rPr>
                        <a:t>[ ] Hermano/a mayor de edad </a:t>
                      </a:r>
                    </a:p>
                    <a:p>
                      <a:pPr algn="l"/>
                      <a:r>
                        <a:rPr lang="es-ES_tradnl" sz="1000" b="0" noProof="0">
                          <a:solidFill>
                            <a:schemeClr val="tx1"/>
                          </a:solidFill>
                          <a:effectLst/>
                        </a:rPr>
                        <a:t>[ ] Familiares / familia extendida </a:t>
                      </a:r>
                    </a:p>
                    <a:p>
                      <a:pPr algn="l"/>
                      <a:r>
                        <a:rPr lang="es-ES_tradnl" sz="1000" b="0" noProof="0">
                          <a:solidFill>
                            <a:schemeClr val="tx1"/>
                          </a:solidFill>
                          <a:effectLst/>
                        </a:rPr>
                        <a:t>[ ] Familia de acogida</a:t>
                      </a:r>
                    </a:p>
                    <a:p>
                      <a:pPr algn="l"/>
                      <a:r>
                        <a:rPr lang="es-ES_tradnl" sz="1000" b="0" noProof="0">
                          <a:solidFill>
                            <a:schemeClr val="tx1"/>
                          </a:solidFill>
                          <a:effectLst/>
                        </a:rPr>
                        <a:t>[ ] Acogida residencial</a:t>
                      </a:r>
                      <a:endParaRPr lang="es-ES_tradnl" sz="1000" b="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tc gridSpan="2">
                  <a:txBody>
                    <a:bodyPr/>
                    <a:lstStyle/>
                    <a:p>
                      <a:pPr algn="l"/>
                      <a:r>
                        <a:rPr lang="es-ES_tradnl" sz="1000" noProof="0">
                          <a:solidFill>
                            <a:schemeClr val="tx1"/>
                          </a:solidFill>
                          <a:effectLst/>
                        </a:rPr>
                        <a:t> </a:t>
                      </a:r>
                    </a:p>
                    <a:p>
                      <a:pPr algn="l"/>
                      <a:r>
                        <a:rPr lang="es-ES_tradnl" sz="1000" noProof="0">
                          <a:solidFill>
                            <a:schemeClr val="tx1"/>
                          </a:solidFill>
                          <a:effectLst/>
                        </a:rPr>
                        <a:t>[ ] Kafala</a:t>
                      </a:r>
                    </a:p>
                    <a:p>
                      <a:pPr algn="l"/>
                      <a:r>
                        <a:rPr lang="es-ES_tradnl" sz="1000" noProof="0">
                          <a:solidFill>
                            <a:schemeClr val="tx1"/>
                          </a:solidFill>
                          <a:effectLst/>
                        </a:rPr>
                        <a:t>[ ] Vida independiente</a:t>
                      </a:r>
                    </a:p>
                    <a:p>
                      <a:pPr algn="l"/>
                      <a:r>
                        <a:rPr lang="es-ES_tradnl" sz="1000" noProof="0">
                          <a:solidFill>
                            <a:schemeClr val="tx1"/>
                          </a:solidFill>
                          <a:effectLst/>
                        </a:rPr>
                        <a:t>[ ] Hogar encabezado por la / el menor </a:t>
                      </a:r>
                    </a:p>
                    <a:p>
                      <a:pPr algn="l"/>
                      <a:r>
                        <a:rPr lang="es-ES_tradnl" sz="1000" noProof="0">
                          <a:solidFill>
                            <a:schemeClr val="tx1"/>
                          </a:solidFill>
                          <a:effectLst/>
                        </a:rPr>
                        <a:t>[ ] Adulto no emparentado</a:t>
                      </a:r>
                    </a:p>
                    <a:p>
                      <a:pPr algn="l"/>
                      <a:r>
                        <a:rPr lang="es-ES_tradnl" sz="1000" noProof="0">
                          <a:solidFill>
                            <a:schemeClr val="tx1"/>
                          </a:solidFill>
                          <a:effectLst/>
                        </a:rPr>
                        <a:t>[ ] Sin modalidad de acogida</a:t>
                      </a:r>
                    </a:p>
                    <a:p>
                      <a:pPr algn="l"/>
                      <a:r>
                        <a:rPr lang="es-ES_tradnl" sz="1000" noProof="0">
                          <a:solidFill>
                            <a:schemeClr val="tx1"/>
                          </a:solidFill>
                          <a:effectLst/>
                        </a:rPr>
                        <a:t>[ ] Otra, especifique cuál:</a:t>
                      </a:r>
                    </a:p>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just"/>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53" marR="25753"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84910641"/>
                  </a:ext>
                </a:extLst>
              </a:tr>
              <a:tr h="265178">
                <a:tc gridSpan="5">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noProof="0">
                          <a:solidFill>
                            <a:schemeClr val="tx1"/>
                          </a:solidFill>
                          <a:effectLst/>
                        </a:rPr>
                        <a:t>Dirección / ubicación actual de la / del menor: </a:t>
                      </a:r>
                      <a:br>
                        <a:rPr lang="es-ES_tradnl" sz="1000" noProof="0">
                          <a:solidFill>
                            <a:schemeClr val="tx1"/>
                          </a:solidFill>
                          <a:effectLst/>
                        </a:rPr>
                      </a:br>
                      <a:r>
                        <a:rPr lang="es-ES_tradnl" sz="700" b="0" i="1" noProof="0">
                          <a:solidFill>
                            <a:schemeClr val="tx1"/>
                          </a:solidFill>
                          <a:effectLst/>
                        </a:rPr>
                        <a:t>Proporcione tantos datos como sea posible sobre el sitio de residencia de la / del menor que faciliten su ubicación (p. ej., casa, punto de referencia, calle, ciudad/pueblo, distrito, provincia (adapte según el contexto).</a:t>
                      </a:r>
                    </a:p>
                    <a:p>
                      <a:pPr algn="l"/>
                      <a:r>
                        <a:rPr lang="es-ES_tradnl" sz="1000" b="0" noProof="0">
                          <a:solidFill>
                            <a:schemeClr val="tx1"/>
                          </a:solidFill>
                          <a:effectLst/>
                        </a:rPr>
                        <a:t> </a:t>
                      </a: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hMerge="1">
                  <a:txBody>
                    <a:bodyPr/>
                    <a:lstStyle/>
                    <a:p>
                      <a:pPr algn="just"/>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53" marR="25753"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75677711"/>
                  </a:ext>
                </a:extLst>
              </a:tr>
              <a:tr h="265178">
                <a:tc gridSpan="5">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i="0" noProof="0" dirty="0">
                          <a:solidFill>
                            <a:schemeClr val="tx1"/>
                          </a:solidFill>
                          <a:effectLst/>
                        </a:rPr>
                        <a:t>A dónde tiene previsto trasladarse la / el menor (si procede): </a:t>
                      </a:r>
                      <a:br>
                        <a:rPr lang="es-ES_tradnl" sz="1000" i="1" noProof="0" dirty="0">
                          <a:solidFill>
                            <a:schemeClr val="tx1"/>
                          </a:solidFill>
                          <a:effectLst/>
                        </a:rPr>
                      </a:br>
                      <a:r>
                        <a:rPr lang="es-ES_tradnl" sz="700" b="0" i="1" noProof="0" dirty="0">
                          <a:solidFill>
                            <a:schemeClr val="tx1"/>
                          </a:solidFill>
                          <a:effectLst/>
                        </a:rPr>
                        <a:t>Proporcione tantos datos como sea posible sobre el sitio de residencia de la / del menor que faciliten su ubicación (p. ej., casa, punto de referencia, calle, ciudad/pueblo, distrito, provincia (adapte según el contexto).</a:t>
                      </a:r>
                    </a:p>
                    <a:p>
                      <a:pPr algn="l"/>
                      <a:r>
                        <a:rPr lang="es-ES_tradnl" sz="1000" i="1" noProof="0" dirty="0">
                          <a:solidFill>
                            <a:schemeClr val="tx1"/>
                          </a:solidFill>
                          <a:effectLst/>
                        </a:rPr>
                        <a:t> </a:t>
                      </a: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just"/>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53" marR="25753"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10716723"/>
                  </a:ext>
                </a:extLst>
              </a:tr>
              <a:tr h="0">
                <a:tc gridSpan="5">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noProof="0">
                          <a:solidFill>
                            <a:schemeClr val="tx1"/>
                          </a:solidFill>
                          <a:effectLst/>
                        </a:rPr>
                        <a:t>Si la / el menor no está con sus padres, persona que actualmente se encarga del cuidado de la / del menor  </a:t>
                      </a:r>
                      <a:r>
                        <a:rPr lang="es-ES_tradnl" sz="700" b="0" i="1" noProof="0">
                          <a:solidFill>
                            <a:schemeClr val="tx1"/>
                          </a:solidFill>
                          <a:effectLst/>
                        </a:rPr>
                        <a:t>Si Si vive con los padres, diríjase a la sección “Datos de la familia” .</a:t>
                      </a:r>
                      <a:endParaRPr lang="es-ES_tradnl" sz="700" b="0" i="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just"/>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53" marR="25753"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681658235"/>
                  </a:ext>
                </a:extLst>
              </a:tr>
              <a:tr h="172366">
                <a:tc>
                  <a:txBody>
                    <a:bodyPr/>
                    <a:lstStyle/>
                    <a:p>
                      <a:pPr algn="l"/>
                      <a:r>
                        <a:rPr lang="es-ES_tradnl" sz="1000" noProof="0">
                          <a:solidFill>
                            <a:schemeClr val="tx1"/>
                          </a:solidFill>
                          <a:effectLst/>
                        </a:rPr>
                        <a:t>Nombre:</a:t>
                      </a:r>
                    </a:p>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3">
                  <a:txBody>
                    <a:bodyPr/>
                    <a:lstStyle/>
                    <a:p>
                      <a:pPr algn="l"/>
                      <a:r>
                        <a:rPr lang="es-ES_tradnl" sz="1000" b="1" noProof="0">
                          <a:solidFill>
                            <a:schemeClr val="tx1"/>
                          </a:solidFill>
                          <a:effectLst/>
                        </a:rPr>
                        <a:t>Segundo nombre:</a:t>
                      </a:r>
                      <a:endParaRPr lang="es-ES_tradnl" b="1" noProof="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just"/>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53" marR="25753"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a:txBody>
                    <a:bodyPr/>
                    <a:lstStyle/>
                    <a:p>
                      <a:pPr algn="just"/>
                      <a:r>
                        <a:rPr lang="es-ES_tradnl" sz="1000" b="1" noProof="0">
                          <a:solidFill>
                            <a:schemeClr val="tx1"/>
                          </a:solidFill>
                          <a:effectLst/>
                        </a:rPr>
                        <a:t>Apellidos:</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703068728"/>
                  </a:ext>
                </a:extLst>
              </a:tr>
              <a:tr h="172366">
                <a:tc gridSpan="5">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noProof="0">
                          <a:solidFill>
                            <a:schemeClr val="tx1"/>
                          </a:solidFill>
                          <a:effectLst/>
                        </a:rPr>
                        <a:t>Otros nombres por los que se conoce a la / al cuidador(a): </a:t>
                      </a:r>
                      <a:r>
                        <a:rPr lang="es-ES_tradnl" sz="700" b="0" noProof="0">
                          <a:solidFill>
                            <a:schemeClr val="tx1"/>
                          </a:solidFill>
                          <a:effectLst/>
                        </a:rPr>
                        <a:t>p. ej., apodo, segundo apellido</a:t>
                      </a:r>
                      <a:r>
                        <a:rPr lang="es-ES_tradnl" sz="1000" b="0" noProof="0">
                          <a:solidFill>
                            <a:schemeClr val="tx1"/>
                          </a:solidFill>
                          <a:effectLst/>
                        </a:rPr>
                        <a:t>  </a:t>
                      </a:r>
                      <a:endParaRPr lang="es-ES_tradnl" sz="1000" b="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just"/>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53" marR="25753"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706648397"/>
                  </a:ext>
                </a:extLst>
              </a:tr>
              <a:tr h="218772">
                <a:tc>
                  <a:txBody>
                    <a:bodyPr/>
                    <a:lstStyle/>
                    <a:p>
                      <a:pPr algn="l"/>
                      <a:r>
                        <a:rPr lang="es-ES_tradnl" sz="1000" noProof="0">
                          <a:solidFill>
                            <a:schemeClr val="tx1"/>
                          </a:solidFill>
                          <a:effectLst/>
                        </a:rPr>
                        <a:t>Fecha de nacimiento:</a:t>
                      </a:r>
                    </a:p>
                    <a:p>
                      <a:pPr algn="l"/>
                      <a:r>
                        <a:rPr lang="es-ES_tradnl" sz="700" noProof="0">
                          <a:solidFill>
                            <a:schemeClr val="tx1"/>
                          </a:solidFill>
                          <a:effectLst/>
                        </a:rPr>
                        <a:t>dd/mm/aa </a:t>
                      </a:r>
                      <a:endParaRPr lang="es-ES_tradnl" sz="7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3">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b="1" noProof="0">
                          <a:solidFill>
                            <a:schemeClr val="tx1"/>
                          </a:solidFill>
                          <a:effectLst/>
                        </a:rPr>
                        <a:t>¿La fecha de nacimiento es una estimación?:</a:t>
                      </a:r>
                      <a:r>
                        <a:rPr lang="es-ES_tradnl" sz="1000" b="1" i="0" noProof="0">
                          <a:solidFill>
                            <a:schemeClr val="tx1"/>
                          </a:solidFill>
                          <a:effectLst/>
                        </a:rPr>
                        <a:t> </a:t>
                      </a:r>
                      <a:r>
                        <a:rPr lang="es-ES_tradnl" sz="700" i="1" noProof="0">
                          <a:solidFill>
                            <a:schemeClr val="tx1"/>
                          </a:solidFill>
                          <a:effectLst/>
                        </a:rPr>
                        <a:t>De ser así, poner 1 de enero </a:t>
                      </a:r>
                    </a:p>
                    <a:p>
                      <a:pPr algn="l"/>
                      <a:r>
                        <a:rPr lang="es-ES_tradnl" sz="1000" noProof="0">
                          <a:solidFill>
                            <a:schemeClr val="tx1"/>
                          </a:solidFill>
                          <a:effectLst/>
                        </a:rPr>
                        <a:t>[ ] No [ ] Sí</a:t>
                      </a:r>
                      <a:endParaRPr lang="es-ES_tradnl" noProof="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just"/>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53" marR="25753"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a:txBody>
                    <a:bodyPr/>
                    <a:lstStyle/>
                    <a:p>
                      <a:pPr algn="l"/>
                      <a:r>
                        <a:rPr lang="es-ES_tradnl" sz="1000" b="1" noProof="0">
                          <a:solidFill>
                            <a:schemeClr val="tx1"/>
                          </a:solidFill>
                          <a:effectLst/>
                        </a:rPr>
                        <a:t>Sexo:</a:t>
                      </a:r>
                    </a:p>
                    <a:p>
                      <a:pPr algn="l"/>
                      <a:r>
                        <a:rPr lang="es-ES_tradnl" sz="1000" noProof="0">
                          <a:solidFill>
                            <a:schemeClr val="tx1"/>
                          </a:solidFill>
                          <a:effectLst/>
                        </a:rPr>
                        <a:t>[ ] Masculino [ ] Femenino</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04627853"/>
                  </a:ext>
                </a:extLst>
              </a:tr>
              <a:tr h="172366">
                <a:tc>
                  <a:txBody>
                    <a:bodyPr/>
                    <a:lstStyle/>
                    <a:p>
                      <a:pPr algn="l"/>
                      <a:r>
                        <a:rPr lang="es-ES_tradnl" sz="1000" noProof="0">
                          <a:solidFill>
                            <a:schemeClr val="tx1"/>
                          </a:solidFill>
                          <a:effectLst/>
                        </a:rPr>
                        <a:t>Documento nacional de identidad:</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3">
                  <a:txBody>
                    <a:bodyPr/>
                    <a:lstStyle/>
                    <a:p>
                      <a:pPr algn="l"/>
                      <a:r>
                        <a:rPr lang="es-ES_tradnl" sz="1000" b="1" noProof="0" dirty="0">
                          <a:solidFill>
                            <a:schemeClr val="tx1"/>
                          </a:solidFill>
                          <a:effectLst/>
                        </a:rPr>
                        <a:t>ID ACNUR (personal):</a:t>
                      </a:r>
                      <a:endParaRPr lang="es-ES_tradnl" b="1" noProof="0"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just"/>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53" marR="25753"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b="1" noProof="0" dirty="0">
                          <a:solidFill>
                            <a:schemeClr val="tx1"/>
                          </a:solidFill>
                          <a:effectLst/>
                        </a:rPr>
                        <a:t>Otro documento de identificación relevante:</a:t>
                      </a:r>
                    </a:p>
                    <a:p>
                      <a:pPr algn="l"/>
                      <a:r>
                        <a:rPr lang="es-ES_tradnl" sz="1000" b="1" noProof="0" dirty="0">
                          <a:solidFill>
                            <a:schemeClr val="tx1"/>
                          </a:solidFill>
                          <a:effectLst/>
                        </a:rPr>
                        <a:t> </a:t>
                      </a:r>
                      <a:endParaRPr lang="es-ES_tradnl" sz="10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136485911"/>
                  </a:ext>
                </a:extLst>
              </a:tr>
              <a:tr h="304955">
                <a:tc gridSpan="3">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noProof="0" dirty="0">
                          <a:solidFill>
                            <a:schemeClr val="tx1"/>
                          </a:solidFill>
                          <a:effectLst/>
                        </a:rPr>
                        <a:t>La/el cuidador(a), ¿está emparentada/o con la / el menor?:</a:t>
                      </a:r>
                    </a:p>
                    <a:p>
                      <a:pPr algn="l"/>
                      <a:r>
                        <a:rPr lang="es-ES_tradnl" sz="1000" b="0" noProof="0" dirty="0">
                          <a:solidFill>
                            <a:schemeClr val="tx1"/>
                          </a:solidFill>
                          <a:effectLst/>
                        </a:rPr>
                        <a:t>[ ] Sí</a:t>
                      </a:r>
                    </a:p>
                    <a:p>
                      <a:pPr algn="l"/>
                      <a:r>
                        <a:rPr lang="es-ES_tradnl" sz="1000" b="0" noProof="0" dirty="0">
                          <a:solidFill>
                            <a:schemeClr val="tx1"/>
                          </a:solidFill>
                          <a:effectLst/>
                        </a:rPr>
                        <a:t>[ ] No</a:t>
                      </a:r>
                    </a:p>
                    <a:p>
                      <a:pPr algn="l"/>
                      <a:endParaRPr lang="es-ES_tradnl" sz="10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b="1" noProof="0" dirty="0">
                          <a:solidFill>
                            <a:schemeClr val="tx1"/>
                          </a:solidFill>
                          <a:effectLst/>
                        </a:rPr>
                        <a:t>Si no es pariente, ¿conoce la / el cuidador(a) a la familia de la / del menor? </a:t>
                      </a:r>
                    </a:p>
                    <a:p>
                      <a:pPr algn="l"/>
                      <a:r>
                        <a:rPr lang="es-ES_tradnl" sz="1000" noProof="0" dirty="0">
                          <a:solidFill>
                            <a:schemeClr val="tx1"/>
                          </a:solidFill>
                          <a:effectLst/>
                        </a:rPr>
                        <a:t>[ ] Sí</a:t>
                      </a:r>
                    </a:p>
                    <a:p>
                      <a:pPr algn="l"/>
                      <a:r>
                        <a:rPr lang="es-ES_tradnl" sz="1000" noProof="0" dirty="0">
                          <a:solidFill>
                            <a:schemeClr val="tx1"/>
                          </a:solidFill>
                          <a:effectLst/>
                        </a:rPr>
                        <a:t>[ ] No</a:t>
                      </a: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just"/>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53" marR="25753"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90735887"/>
                  </a:ext>
                </a:extLst>
              </a:tr>
            </a:tbl>
          </a:graphicData>
        </a:graphic>
      </p:graphicFrame>
      <p:sp>
        <p:nvSpPr>
          <p:cNvPr id="5" name="Hexagon 4">
            <a:extLst>
              <a:ext uri="{FF2B5EF4-FFF2-40B4-BE49-F238E27FC236}">
                <a16:creationId xmlns:a16="http://schemas.microsoft.com/office/drawing/2014/main" id="{7A4F4D01-9AA6-FDBD-7702-F4C424206094}"/>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3BA8E366-5E81-21C4-A35F-8885E2E0E78E}"/>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7B279A5E-9865-C132-4E3B-3052FA009CA8}"/>
              </a:ext>
            </a:extLst>
          </p:cNvPr>
          <p:cNvSpPr/>
          <p:nvPr/>
        </p:nvSpPr>
        <p:spPr>
          <a:xfrm rot="1782986">
            <a:off x="286724" y="122680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95B78BD5-8582-80ED-02B4-CA0E8DAFB28E}"/>
              </a:ext>
            </a:extLst>
          </p:cNvPr>
          <p:cNvSpPr/>
          <p:nvPr/>
        </p:nvSpPr>
        <p:spPr>
          <a:xfrm rot="1782986">
            <a:off x="286724" y="1689645"/>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8E9C1559-DD90-2887-82C7-7EC92B3F4CBB}"/>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78459993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8E8220B-F1B3-2332-81A1-FDAAC74A6C49}"/>
              </a:ext>
            </a:extLst>
          </p:cNvPr>
          <p:cNvGraphicFramePr>
            <a:graphicFrameLocks noGrp="1"/>
          </p:cNvGraphicFramePr>
          <p:nvPr>
            <p:extLst>
              <p:ext uri="{D42A27DB-BD31-4B8C-83A1-F6EECF244321}">
                <p14:modId xmlns:p14="http://schemas.microsoft.com/office/powerpoint/2010/main" val="2744765864"/>
              </p:ext>
            </p:extLst>
          </p:nvPr>
        </p:nvGraphicFramePr>
        <p:xfrm>
          <a:off x="996950" y="704850"/>
          <a:ext cx="5273221" cy="8217789"/>
        </p:xfrm>
        <a:graphic>
          <a:graphicData uri="http://schemas.openxmlformats.org/drawingml/2006/table">
            <a:tbl>
              <a:tblPr firstRow="1" firstCol="1" bandRow="1">
                <a:tableStyleId>{5C22544A-7EE6-4342-B048-85BDC9FD1C3A}</a:tableStyleId>
              </a:tblPr>
              <a:tblGrid>
                <a:gridCol w="1552673">
                  <a:extLst>
                    <a:ext uri="{9D8B030D-6E8A-4147-A177-3AD203B41FA5}">
                      <a16:colId xmlns:a16="http://schemas.microsoft.com/office/drawing/2014/main" val="3458787923"/>
                    </a:ext>
                  </a:extLst>
                </a:gridCol>
                <a:gridCol w="292955">
                  <a:extLst>
                    <a:ext uri="{9D8B030D-6E8A-4147-A177-3AD203B41FA5}">
                      <a16:colId xmlns:a16="http://schemas.microsoft.com/office/drawing/2014/main" val="2758206407"/>
                    </a:ext>
                  </a:extLst>
                </a:gridCol>
                <a:gridCol w="190422">
                  <a:extLst>
                    <a:ext uri="{9D8B030D-6E8A-4147-A177-3AD203B41FA5}">
                      <a16:colId xmlns:a16="http://schemas.microsoft.com/office/drawing/2014/main" val="46182529"/>
                    </a:ext>
                  </a:extLst>
                </a:gridCol>
                <a:gridCol w="630637">
                  <a:extLst>
                    <a:ext uri="{9D8B030D-6E8A-4147-A177-3AD203B41FA5}">
                      <a16:colId xmlns:a16="http://schemas.microsoft.com/office/drawing/2014/main" val="91751066"/>
                    </a:ext>
                  </a:extLst>
                </a:gridCol>
                <a:gridCol w="593486">
                  <a:extLst>
                    <a:ext uri="{9D8B030D-6E8A-4147-A177-3AD203B41FA5}">
                      <a16:colId xmlns:a16="http://schemas.microsoft.com/office/drawing/2014/main" val="3592022779"/>
                    </a:ext>
                  </a:extLst>
                </a:gridCol>
                <a:gridCol w="797277">
                  <a:extLst>
                    <a:ext uri="{9D8B030D-6E8A-4147-A177-3AD203B41FA5}">
                      <a16:colId xmlns:a16="http://schemas.microsoft.com/office/drawing/2014/main" val="2983291166"/>
                    </a:ext>
                  </a:extLst>
                </a:gridCol>
                <a:gridCol w="1215771">
                  <a:extLst>
                    <a:ext uri="{9D8B030D-6E8A-4147-A177-3AD203B41FA5}">
                      <a16:colId xmlns:a16="http://schemas.microsoft.com/office/drawing/2014/main" val="3440000749"/>
                    </a:ext>
                  </a:extLst>
                </a:gridCol>
              </a:tblGrid>
              <a:tr h="264584">
                <a:tc gridSpan="4">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noProof="0">
                          <a:solidFill>
                            <a:schemeClr val="tx1"/>
                          </a:solidFill>
                          <a:effectLst/>
                        </a:rPr>
                        <a:t>Parentesco con la / el menor:</a:t>
                      </a:r>
                    </a:p>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l"/>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3">
                  <a:txBody>
                    <a:bodyPr/>
                    <a:lstStyle/>
                    <a:p>
                      <a:pPr algn="l"/>
                      <a:r>
                        <a:rPr lang="es-ES_tradnl" sz="1000" noProof="0">
                          <a:solidFill>
                            <a:schemeClr val="tx1"/>
                          </a:solidFill>
                          <a:effectLst/>
                        </a:rPr>
                        <a:t>Tamaño de la familia:</a:t>
                      </a:r>
                    </a:p>
                    <a:p>
                      <a:pPr algn="l"/>
                      <a:r>
                        <a:rPr lang="es-ES_tradnl" sz="1000" b="0" noProof="0">
                          <a:solidFill>
                            <a:schemeClr val="tx1"/>
                          </a:solidFill>
                          <a:effectLst/>
                        </a:rPr>
                        <a:t>Menores de 18 años:</a:t>
                      </a:r>
                    </a:p>
                    <a:p>
                      <a:pPr algn="l"/>
                      <a:r>
                        <a:rPr lang="es-ES_tradnl" sz="1000" b="0" noProof="0">
                          <a:solidFill>
                            <a:schemeClr val="tx1"/>
                          </a:solidFill>
                          <a:effectLst/>
                        </a:rPr>
                        <a:t>Mayores de 18 años:</a:t>
                      </a:r>
                      <a:endParaRPr lang="es-ES_tradnl" sz="1000" b="0" noProof="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659768945"/>
                  </a:ext>
                </a:extLst>
              </a:tr>
              <a:tr h="242535">
                <a:tc gridSpan="7">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noProof="0">
                          <a:solidFill>
                            <a:schemeClr val="tx1"/>
                          </a:solidFill>
                          <a:effectLst/>
                        </a:rPr>
                        <a:t>¿Cuándo inició esta modalidad de acogida/atención?  </a:t>
                      </a:r>
                    </a:p>
                    <a:p>
                      <a:pPr algn="l"/>
                      <a:r>
                        <a:rPr lang="es-ES_tradnl" sz="700" noProof="0">
                          <a:solidFill>
                            <a:schemeClr val="tx1"/>
                          </a:solidFill>
                          <a:effectLst/>
                        </a:rPr>
                        <a:t>dd/mm/aa </a:t>
                      </a:r>
                      <a:endParaRPr lang="es-ES_tradnl" sz="7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1876371308"/>
                  </a:ext>
                </a:extLst>
              </a:tr>
              <a:tr h="338079">
                <a:tc gridSpan="4">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noProof="0">
                          <a:solidFill>
                            <a:schemeClr val="tx1"/>
                          </a:solidFill>
                          <a:effectLst/>
                        </a:rPr>
                        <a:t>¿Está dispuesta/o la / el cuidador(a) a seguir ocupándose de la / del menor? </a:t>
                      </a:r>
                    </a:p>
                    <a:p>
                      <a:pPr algn="l"/>
                      <a:r>
                        <a:rPr lang="es-ES_tradnl" sz="1000" b="0" noProof="0">
                          <a:solidFill>
                            <a:schemeClr val="tx1"/>
                          </a:solidFill>
                          <a:effectLst/>
                        </a:rPr>
                        <a:t>[ ] Sí, a corto plazo</a:t>
                      </a:r>
                    </a:p>
                    <a:p>
                      <a:pPr algn="l"/>
                      <a:r>
                        <a:rPr lang="es-ES_tradnl" sz="1000" b="0" noProof="0">
                          <a:solidFill>
                            <a:schemeClr val="tx1"/>
                          </a:solidFill>
                          <a:effectLst/>
                        </a:rPr>
                        <a:t>[ ] Sí, a largo plazo</a:t>
                      </a:r>
                    </a:p>
                    <a:p>
                      <a:pPr algn="l"/>
                      <a:r>
                        <a:rPr lang="es-ES_tradnl" sz="1000" b="0" noProof="0">
                          <a:solidFill>
                            <a:schemeClr val="tx1"/>
                          </a:solidFill>
                          <a:effectLst/>
                        </a:rPr>
                        <a:t>[ ] No</a:t>
                      </a: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tc>
                <a:tc rowSpan="2" gridSpan="3">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b="1" noProof="0">
                          <a:solidFill>
                            <a:schemeClr val="tx1"/>
                          </a:solidFill>
                          <a:effectLst/>
                        </a:rPr>
                        <a:t>Si no está dispuesta/o a seguir cuidando de la / del menor, proporcione información detallada:</a:t>
                      </a:r>
                    </a:p>
                    <a:p>
                      <a:pPr marL="0" marR="0" indent="0" algn="l" defTabSz="685800" rtl="0" eaLnBrk="1" fontAlgn="auto" latinLnBrk="0" hangingPunct="1">
                        <a:lnSpc>
                          <a:spcPct val="100000"/>
                        </a:lnSpc>
                        <a:spcBef>
                          <a:spcPts val="0"/>
                        </a:spcBef>
                        <a:spcAft>
                          <a:spcPts val="0"/>
                        </a:spcAft>
                        <a:buClrTx/>
                        <a:buSzTx/>
                        <a:buFontTx/>
                        <a:buNone/>
                        <a:tabLst/>
                        <a:defRPr/>
                      </a:pPr>
                      <a:r>
                        <a:rPr lang="es-ES_tradnl" sz="700" i="1" noProof="0">
                          <a:solidFill>
                            <a:schemeClr val="tx1"/>
                          </a:solidFill>
                          <a:effectLst/>
                        </a:rPr>
                        <a:t>Si va a trasladarse a otro lugar, proporcione datos para su ubicación (p. ej., país, provincia, distrito, ciudad/pueblo, calle, casa).</a:t>
                      </a:r>
                      <a:endParaRPr lang="es-ES_tradnl" sz="700" i="1" noProof="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rowSpan="2"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rowSpan="2" hMerge="1">
                  <a:txBody>
                    <a:bodyPr/>
                    <a:lstStyle/>
                    <a:p>
                      <a:endParaRPr lang="en-US"/>
                    </a:p>
                  </a:txBody>
                  <a:tcPr/>
                </a:tc>
                <a:extLst>
                  <a:ext uri="{0D108BD9-81ED-4DB2-BD59-A6C34878D82A}">
                    <a16:rowId xmlns:a16="http://schemas.microsoft.com/office/drawing/2014/main" val="2153595214"/>
                  </a:ext>
                </a:extLst>
              </a:tr>
              <a:tr h="191088">
                <a:tc gridSpan="4">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noProof="0">
                          <a:solidFill>
                            <a:schemeClr val="tx1"/>
                          </a:solidFill>
                          <a:effectLst/>
                        </a:rPr>
                        <a:t>Si está dispuesta/o, por cuánto tiempo:</a:t>
                      </a:r>
                    </a:p>
                    <a:p>
                      <a:pPr algn="l"/>
                      <a:r>
                        <a:rPr lang="es-ES_tradnl" sz="1000" noProof="0">
                          <a:solidFill>
                            <a:schemeClr val="tx1"/>
                          </a:solidFill>
                          <a:effectLst/>
                        </a:rPr>
                        <a:t> </a:t>
                      </a: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dirty="0"/>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80589705"/>
                  </a:ext>
                </a:extLst>
              </a:tr>
              <a:tr h="191088">
                <a:tc gridSpan="7">
                  <a:txBody>
                    <a:bodyPr/>
                    <a:lstStyle/>
                    <a:p>
                      <a:pPr algn="l"/>
                      <a:r>
                        <a:rPr lang="es-ES_tradnl" sz="1000" noProof="0">
                          <a:solidFill>
                            <a:schemeClr val="tx1"/>
                          </a:solidFill>
                          <a:effectLst/>
                        </a:rPr>
                        <a:t>Teléfono del cuidador / otros datos de contacto: </a:t>
                      </a:r>
                    </a:p>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1002571123"/>
                  </a:ext>
                </a:extLst>
              </a:tr>
              <a:tr h="264584">
                <a:tc gridSpan="7">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noProof="0">
                          <a:solidFill>
                            <a:schemeClr val="tx1"/>
                          </a:solidFill>
                          <a:effectLst/>
                        </a:rPr>
                        <a:t>¿Da la / el menor su consentimiento para contactar con la / el cuidador(a)? </a:t>
                      </a:r>
                    </a:p>
                    <a:p>
                      <a:pPr algn="l"/>
                      <a:r>
                        <a:rPr lang="es-ES_tradnl" sz="1000" b="0" noProof="0">
                          <a:solidFill>
                            <a:schemeClr val="tx1"/>
                          </a:solidFill>
                          <a:effectLst/>
                        </a:rPr>
                        <a:t>[ ] Sí</a:t>
                      </a:r>
                    </a:p>
                    <a:p>
                      <a:pPr algn="l"/>
                      <a:r>
                        <a:rPr lang="es-ES_tradnl" sz="1000" b="0" noProof="0">
                          <a:solidFill>
                            <a:schemeClr val="tx1"/>
                          </a:solidFill>
                          <a:effectLst/>
                        </a:rPr>
                        <a:t>[ ] No, especifique </a:t>
                      </a:r>
                      <a:r>
                        <a:rPr lang="es-ES_tradnl" sz="1000" b="1" noProof="0">
                          <a:solidFill>
                            <a:schemeClr val="tx1"/>
                          </a:solidFill>
                          <a:effectLst/>
                        </a:rPr>
                        <a:t>por qué:</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689655638"/>
                  </a:ext>
                </a:extLst>
              </a:tr>
              <a:tr h="117593">
                <a:tc gridSpan="7">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noProof="0">
                          <a:solidFill>
                            <a:schemeClr val="tx1"/>
                          </a:solidFill>
                          <a:effectLst/>
                        </a:rPr>
                        <a:t>Otras personas que viven en el hogar:</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1591328963"/>
                  </a:ext>
                </a:extLst>
              </a:tr>
              <a:tr h="191088">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noProof="0">
                          <a:solidFill>
                            <a:schemeClr val="tx1"/>
                          </a:solidFill>
                          <a:effectLst/>
                        </a:rPr>
                        <a:t>Nombre(s) completo(s):</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gridSpan="3">
                  <a:txBody>
                    <a:bodyPr/>
                    <a:lstStyle/>
                    <a:p>
                      <a:pPr algn="l"/>
                      <a:r>
                        <a:rPr lang="es-ES_tradnl" sz="1000" b="1" noProof="0">
                          <a:solidFill>
                            <a:schemeClr val="tx1"/>
                          </a:solidFill>
                          <a:effectLst/>
                        </a:rPr>
                        <a:t>Parentesco:</a:t>
                      </a:r>
                      <a:endParaRPr lang="es-ES_tradnl"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pPr algn="l"/>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r>
                        <a:rPr lang="en-ZA" sz="1000" b="1" dirty="0">
                          <a:solidFill>
                            <a:schemeClr val="tx1"/>
                          </a:solidFill>
                          <a:effectLst/>
                        </a:rPr>
                        <a:t>Relación:</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gridSpan="2">
                  <a:txBody>
                    <a:bodyPr/>
                    <a:lstStyle/>
                    <a:p>
                      <a:pPr algn="l"/>
                      <a:r>
                        <a:rPr lang="es-ES_tradnl" sz="1000" b="1" noProof="0">
                          <a:solidFill>
                            <a:schemeClr val="tx1"/>
                          </a:solidFill>
                          <a:effectLst/>
                        </a:rPr>
                        <a:t>Datos de contacto:</a:t>
                      </a:r>
                      <a:endParaRPr lang="es-ES_tradnl"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a:txBody>
                    <a:bodyPr/>
                    <a:lstStyle/>
                    <a:p>
                      <a:pPr algn="l"/>
                      <a:r>
                        <a:rPr lang="es-ES_tradnl" sz="1000" b="1" noProof="0">
                          <a:solidFill>
                            <a:schemeClr val="tx1"/>
                          </a:solidFill>
                          <a:effectLst/>
                        </a:rPr>
                        <a:t>Consentimiento para contactar: </a:t>
                      </a:r>
                      <a:r>
                        <a:rPr lang="es-ES_tradnl" sz="1000" b="0" i="1" noProof="0">
                          <a:solidFill>
                            <a:schemeClr val="tx1"/>
                          </a:solidFill>
                          <a:effectLst/>
                        </a:rPr>
                        <a:t>sí/no</a:t>
                      </a:r>
                      <a:endParaRPr lang="es-ES_tradnl" sz="1000" b="0" i="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34603549"/>
                  </a:ext>
                </a:extLst>
              </a:tr>
              <a:tr h="117593">
                <a:tc>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3">
                  <a:txBody>
                    <a:bodyPr/>
                    <a:lstStyle/>
                    <a:p>
                      <a:pPr algn="l"/>
                      <a:r>
                        <a:rPr lang="es-ES_tradnl" sz="1000" noProof="0">
                          <a:solidFill>
                            <a:schemeClr val="tx1"/>
                          </a:solidFill>
                          <a:effectLst/>
                        </a:rPr>
                        <a:t> </a:t>
                      </a:r>
                      <a:endParaRPr lang="es-ES_tradnl"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r>
                        <a:rPr lang="en-ZA" sz="1000">
                          <a:solidFill>
                            <a:schemeClr val="tx1"/>
                          </a:solidFill>
                          <a:effectLst/>
                        </a:rPr>
                        <a:t> </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2">
                  <a:txBody>
                    <a:bodyPr/>
                    <a:lstStyle/>
                    <a:p>
                      <a:pPr algn="l"/>
                      <a:r>
                        <a:rPr lang="es-ES_tradnl" sz="1000" noProof="0">
                          <a:solidFill>
                            <a:schemeClr val="tx1"/>
                          </a:solidFill>
                          <a:effectLst/>
                        </a:rPr>
                        <a:t> </a:t>
                      </a:r>
                      <a:endParaRPr lang="es-ES_tradnl"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7956974"/>
                  </a:ext>
                </a:extLst>
              </a:tr>
              <a:tr h="117593">
                <a:tc>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3">
                  <a:txBody>
                    <a:bodyPr/>
                    <a:lstStyle/>
                    <a:p>
                      <a:pPr algn="l"/>
                      <a:r>
                        <a:rPr lang="es-ES_tradnl" sz="1000" noProof="0">
                          <a:solidFill>
                            <a:schemeClr val="tx1"/>
                          </a:solidFill>
                          <a:effectLst/>
                        </a:rPr>
                        <a:t> </a:t>
                      </a:r>
                      <a:endParaRPr lang="es-ES_tradnl"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r>
                        <a:rPr lang="en-ZA" sz="1000">
                          <a:solidFill>
                            <a:schemeClr val="tx1"/>
                          </a:solidFill>
                          <a:effectLst/>
                        </a:rPr>
                        <a:t> </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2">
                  <a:txBody>
                    <a:bodyPr/>
                    <a:lstStyle/>
                    <a:p>
                      <a:pPr algn="l"/>
                      <a:r>
                        <a:rPr lang="es-ES_tradnl" sz="1000" noProof="0">
                          <a:solidFill>
                            <a:schemeClr val="tx1"/>
                          </a:solidFill>
                          <a:effectLst/>
                        </a:rPr>
                        <a:t> </a:t>
                      </a:r>
                      <a:endParaRPr lang="es-ES_tradnl"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662520569"/>
                  </a:ext>
                </a:extLst>
              </a:tr>
              <a:tr h="117593">
                <a:tc>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3">
                  <a:txBody>
                    <a:bodyPr/>
                    <a:lstStyle/>
                    <a:p>
                      <a:pPr algn="l"/>
                      <a:r>
                        <a:rPr lang="es-ES_tradnl" sz="1000" noProof="0">
                          <a:solidFill>
                            <a:schemeClr val="tx1"/>
                          </a:solidFill>
                          <a:effectLst/>
                        </a:rPr>
                        <a:t> </a:t>
                      </a:r>
                      <a:endParaRPr lang="es-ES_tradnl"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r>
                        <a:rPr lang="en-ZA" sz="1000">
                          <a:solidFill>
                            <a:schemeClr val="tx1"/>
                          </a:solidFill>
                          <a:effectLst/>
                        </a:rPr>
                        <a:t> </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2">
                  <a:txBody>
                    <a:bodyPr/>
                    <a:lstStyle/>
                    <a:p>
                      <a:pPr algn="l"/>
                      <a:r>
                        <a:rPr lang="es-ES_tradnl" sz="1000" noProof="0">
                          <a:solidFill>
                            <a:schemeClr val="tx1"/>
                          </a:solidFill>
                          <a:effectLst/>
                        </a:rPr>
                        <a:t> </a:t>
                      </a:r>
                      <a:endParaRPr lang="es-ES_tradnl"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152407266"/>
                  </a:ext>
                </a:extLst>
              </a:tr>
              <a:tr h="117593">
                <a:tc>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3">
                  <a:txBody>
                    <a:bodyPr/>
                    <a:lstStyle/>
                    <a:p>
                      <a:pPr algn="l"/>
                      <a:r>
                        <a:rPr lang="es-ES_tradnl" sz="1000" noProof="0">
                          <a:solidFill>
                            <a:schemeClr val="tx1"/>
                          </a:solidFill>
                          <a:effectLst/>
                        </a:rPr>
                        <a:t> </a:t>
                      </a:r>
                      <a:endParaRPr lang="es-ES_tradnl"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r>
                        <a:rPr lang="en-ZA" sz="1000">
                          <a:solidFill>
                            <a:schemeClr val="tx1"/>
                          </a:solidFill>
                          <a:effectLst/>
                        </a:rPr>
                        <a:t> </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2">
                  <a:txBody>
                    <a:bodyPr/>
                    <a:lstStyle/>
                    <a:p>
                      <a:pPr algn="l"/>
                      <a:r>
                        <a:rPr lang="es-ES_tradnl" sz="1000" noProof="0">
                          <a:solidFill>
                            <a:schemeClr val="tx1"/>
                          </a:solidFill>
                          <a:effectLst/>
                        </a:rPr>
                        <a:t> </a:t>
                      </a:r>
                      <a:endParaRPr lang="es-ES_tradnl"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2683022"/>
                  </a:ext>
                </a:extLst>
              </a:tr>
              <a:tr h="119247">
                <a:tc gridSpan="7">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noProof="0">
                          <a:solidFill>
                            <a:schemeClr val="tx1"/>
                          </a:solidFill>
                          <a:effectLst/>
                        </a:rPr>
                        <a:t>4. DATOS DE LA FAMILIA Y OTRAS PERSONAS IMPORTANTES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3514585360"/>
                  </a:ext>
                </a:extLst>
              </a:tr>
              <a:tr h="117593">
                <a:tc gridSpan="7">
                  <a:txBody>
                    <a:bodyPr/>
                    <a:lstStyle/>
                    <a:p>
                      <a:pPr algn="l"/>
                      <a:r>
                        <a:rPr lang="es-ES_tradnl" sz="1000" noProof="0">
                          <a:solidFill>
                            <a:schemeClr val="tx1"/>
                          </a:solidFill>
                          <a:effectLst/>
                        </a:rPr>
                        <a:t>Madre</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1806590237"/>
                  </a:ext>
                </a:extLst>
              </a:tr>
              <a:tr h="191088">
                <a:tc gridSpan="2">
                  <a:txBody>
                    <a:bodyPr/>
                    <a:lstStyle/>
                    <a:p>
                      <a:pPr algn="l"/>
                      <a:r>
                        <a:rPr lang="es-ES_tradnl" sz="1000" noProof="0">
                          <a:solidFill>
                            <a:schemeClr val="tx1"/>
                          </a:solidFill>
                          <a:effectLst/>
                        </a:rPr>
                        <a:t>Nombre:</a:t>
                      </a:r>
                    </a:p>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gridSpan="3">
                  <a:txBody>
                    <a:bodyPr/>
                    <a:lstStyle/>
                    <a:p>
                      <a:r>
                        <a:rPr lang="es-ES_tradnl" sz="1000" b="1" noProof="0">
                          <a:solidFill>
                            <a:schemeClr val="tx1"/>
                          </a:solidFill>
                          <a:effectLst/>
                        </a:rPr>
                        <a:t>Segundo nombre:</a:t>
                      </a:r>
                      <a:endParaRPr lang="es-ES_tradnl" sz="1000" b="1" noProof="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gridSpan="2">
                  <a:txBody>
                    <a:bodyPr/>
                    <a:lstStyle/>
                    <a:p>
                      <a:pPr algn="l"/>
                      <a:r>
                        <a:rPr lang="es-ES_tradnl" sz="1000" b="1" noProof="0">
                          <a:solidFill>
                            <a:schemeClr val="tx1"/>
                          </a:solidFill>
                          <a:effectLst/>
                        </a:rPr>
                        <a:t>Apellidos:</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107458790"/>
                  </a:ext>
                </a:extLst>
              </a:tr>
              <a:tr h="191088">
                <a:tc gridSpan="7">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noProof="0">
                          <a:solidFill>
                            <a:schemeClr val="tx1"/>
                          </a:solidFill>
                          <a:effectLst/>
                        </a:rPr>
                        <a:t>Otros nombres por los que se conoce a la madre:</a:t>
                      </a:r>
                      <a:r>
                        <a:rPr lang="es-ES_tradnl" sz="700" b="0" i="1" noProof="0">
                          <a:solidFill>
                            <a:schemeClr val="tx1"/>
                          </a:solidFill>
                          <a:effectLst/>
                        </a:rPr>
                        <a:t> p. ej., apodo, segundo apellido .</a:t>
                      </a:r>
                    </a:p>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510400172"/>
                  </a:ext>
                </a:extLst>
              </a:tr>
              <a:tr h="514469">
                <a:tc>
                  <a:txBody>
                    <a:bodyPr/>
                    <a:lstStyle/>
                    <a:p>
                      <a:pPr algn="l"/>
                      <a:r>
                        <a:rPr lang="es-ES_tradnl" sz="1000" noProof="0">
                          <a:solidFill>
                            <a:schemeClr val="tx1"/>
                          </a:solidFill>
                          <a:effectLst/>
                        </a:rPr>
                        <a:t>¿Está viva la madre?</a:t>
                      </a:r>
                    </a:p>
                    <a:p>
                      <a:pPr algn="l"/>
                      <a:r>
                        <a:rPr lang="es-ES_tradnl" sz="1000" b="0" noProof="0">
                          <a:solidFill>
                            <a:schemeClr val="tx1"/>
                          </a:solidFill>
                          <a:effectLst/>
                        </a:rPr>
                        <a:t>[ ] Sí</a:t>
                      </a:r>
                    </a:p>
                    <a:p>
                      <a:pPr algn="l"/>
                      <a:r>
                        <a:rPr lang="es-ES_tradnl" sz="1000" b="0" noProof="0">
                          <a:solidFill>
                            <a:schemeClr val="tx1"/>
                          </a:solidFill>
                          <a:effectLst/>
                        </a:rPr>
                        <a:t>[ ] No </a:t>
                      </a:r>
                    </a:p>
                    <a:p>
                      <a:pPr algn="l"/>
                      <a:r>
                        <a:rPr lang="es-ES_tradnl" sz="1000" b="0" noProof="0">
                          <a:solidFill>
                            <a:schemeClr val="tx1"/>
                          </a:solidFill>
                          <a:effectLst/>
                        </a:rPr>
                        <a:t>[ ] Desconocido</a:t>
                      </a:r>
                    </a:p>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4">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b="1" noProof="0">
                          <a:solidFill>
                            <a:schemeClr val="tx1"/>
                          </a:solidFill>
                          <a:effectLst/>
                        </a:rPr>
                        <a:t>Si ha fallecido, cuándo y cómo falleció:</a:t>
                      </a:r>
                    </a:p>
                    <a:p>
                      <a:pPr algn="l"/>
                      <a:r>
                        <a:rPr lang="es-ES_tradnl" sz="700" i="1" noProof="0">
                          <a:solidFill>
                            <a:schemeClr val="tx1"/>
                          </a:solidFill>
                          <a:effectLst/>
                        </a:rPr>
                        <a:t>dd/mm/aa </a:t>
                      </a: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r>
                        <a:rPr lang="en-ZA" sz="1100">
                          <a:solidFill>
                            <a:schemeClr val="tx1"/>
                          </a:solidFill>
                          <a:effectLst/>
                        </a:rPr>
                        <a:t>Si ha fallecido, cuándo y cómo:</a:t>
                      </a:r>
                      <a:endParaRPr lang="en-US" sz="1100">
                        <a:solidFill>
                          <a:schemeClr val="tx1"/>
                        </a:solidFill>
                        <a:effectLst/>
                      </a:endParaRPr>
                    </a:p>
                    <a:p>
                      <a:pPr algn="l"/>
                      <a:r>
                        <a:rPr lang="en-ZA" sz="1100">
                          <a:solidFill>
                            <a:schemeClr val="tx1"/>
                          </a:solidFill>
                          <a:effectLst/>
                        </a:rPr>
                        <a:t>dd/mm/aa </a:t>
                      </a:r>
                      <a:endParaRPr lang="en-US" sz="1100">
                        <a:solidFill>
                          <a:schemeClr val="tx1"/>
                        </a:solidFill>
                        <a:effectLst/>
                      </a:endParaRPr>
                    </a:p>
                    <a:p>
                      <a:pPr algn="l">
                        <a:lnSpc>
                          <a:spcPct val="107000"/>
                        </a:lnSpc>
                        <a:spcAft>
                          <a:spcPts val="800"/>
                        </a:spcAft>
                      </a:pPr>
                      <a:r>
                        <a:rPr lang="en-ZA" sz="1100">
                          <a:solidFill>
                            <a:schemeClr val="tx1"/>
                          </a:solidFill>
                          <a:effectLst/>
                        </a:rPr>
                        <a:t> </a:t>
                      </a:r>
                      <a:endParaRPr lang="en-US"/>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r>
                        <a:rPr lang="en-ZA" sz="1100">
                          <a:solidFill>
                            <a:schemeClr val="tx1"/>
                          </a:solidFill>
                          <a:effectLst/>
                        </a:rPr>
                        <a:t>Si ha fallecido, cuándo y cómo:</a:t>
                      </a:r>
                      <a:endParaRPr lang="en-US" sz="1100">
                        <a:solidFill>
                          <a:schemeClr val="tx1"/>
                        </a:solidFill>
                        <a:effectLst/>
                      </a:endParaRPr>
                    </a:p>
                    <a:p>
                      <a:pPr algn="l"/>
                      <a:r>
                        <a:rPr lang="en-ZA" sz="1100">
                          <a:solidFill>
                            <a:schemeClr val="tx1"/>
                          </a:solidFill>
                          <a:effectLst/>
                        </a:rPr>
                        <a:t>dd/mm/aa </a:t>
                      </a:r>
                      <a:endParaRPr lang="en-US" sz="1100">
                        <a:solidFill>
                          <a:schemeClr val="tx1"/>
                        </a:solidFill>
                        <a:effectLst/>
                      </a:endParaRPr>
                    </a:p>
                    <a:p>
                      <a:pPr algn="l">
                        <a:lnSpc>
                          <a:spcPct val="107000"/>
                        </a:lnSpc>
                        <a:spcAft>
                          <a:spcPts val="800"/>
                        </a:spcAft>
                      </a:pPr>
                      <a:r>
                        <a:rPr lang="en-ZA" sz="1100">
                          <a:solidFill>
                            <a:schemeClr val="tx1"/>
                          </a:solidFill>
                          <a:effectLst/>
                        </a:rPr>
                        <a:t> </a:t>
                      </a:r>
                      <a:endParaRPr lang="en-US"/>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grid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b="1" noProof="0">
                          <a:solidFill>
                            <a:schemeClr val="tx1"/>
                          </a:solidFill>
                          <a:effectLst/>
                        </a:rPr>
                        <a:t>Si falleció durante la emergencia, ¿esto ha sido verificado?: </a:t>
                      </a:r>
                    </a:p>
                    <a:p>
                      <a:pPr marL="0" marR="0" indent="0" algn="l" defTabSz="685800" rtl="0" eaLnBrk="1" fontAlgn="auto" latinLnBrk="0" hangingPunct="1">
                        <a:lnSpc>
                          <a:spcPct val="100000"/>
                        </a:lnSpc>
                        <a:spcBef>
                          <a:spcPts val="0"/>
                        </a:spcBef>
                        <a:spcAft>
                          <a:spcPts val="0"/>
                        </a:spcAft>
                        <a:buClrTx/>
                        <a:buSzTx/>
                        <a:buFontTx/>
                        <a:buNone/>
                        <a:tabLst/>
                        <a:defRPr/>
                      </a:pPr>
                      <a:r>
                        <a:rPr lang="es-ES_tradnl" sz="700" i="1" noProof="0">
                          <a:solidFill>
                            <a:schemeClr val="tx1"/>
                          </a:solidFill>
                          <a:effectLst/>
                        </a:rPr>
                        <a:t>Si lo ha confirmado otra fuente distinta a la / al menor, entonces, pasar directamente a los datos del padre </a:t>
                      </a:r>
                    </a:p>
                    <a:p>
                      <a:pPr algn="l"/>
                      <a:r>
                        <a:rPr lang="es-ES_tradnl" sz="1000" noProof="0">
                          <a:solidFill>
                            <a:schemeClr val="tx1"/>
                          </a:solidFill>
                          <a:effectLst/>
                        </a:rPr>
                        <a:t>[ ] Sí</a:t>
                      </a:r>
                    </a:p>
                    <a:p>
                      <a:pPr algn="l"/>
                      <a:r>
                        <a:rPr lang="es-ES_tradnl" sz="1000" noProof="0">
                          <a:solidFill>
                            <a:schemeClr val="tx1"/>
                          </a:solidFill>
                          <a:effectLst/>
                        </a:rPr>
                        <a:t>[ ] No </a:t>
                      </a: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745167008"/>
                  </a:ext>
                </a:extLst>
              </a:tr>
              <a:tr h="191088">
                <a:tc>
                  <a:txBody>
                    <a:bodyPr/>
                    <a:lstStyle/>
                    <a:p>
                      <a:pPr algn="l"/>
                      <a:r>
                        <a:rPr lang="es-ES_tradnl" sz="1000" noProof="0">
                          <a:solidFill>
                            <a:schemeClr val="tx1"/>
                          </a:solidFill>
                          <a:effectLst/>
                        </a:rPr>
                        <a:t>Documento nacional de identidad:</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4">
                  <a:txBody>
                    <a:bodyPr/>
                    <a:lstStyle/>
                    <a:p>
                      <a:r>
                        <a:rPr lang="es-ES_tradnl" sz="1000" b="1" noProof="0">
                          <a:solidFill>
                            <a:schemeClr val="tx1"/>
                          </a:solidFill>
                          <a:effectLst/>
                        </a:rPr>
                        <a:t>ID ACNUR (personal):</a:t>
                      </a:r>
                      <a:endParaRPr lang="es-ES_tradnl" sz="1000" b="1" noProof="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r>
                        <a:rPr lang="en-ZA" sz="1100" dirty="0">
                          <a:solidFill>
                            <a:schemeClr val="tx1"/>
                          </a:solidFill>
                          <a:effectLst/>
                        </a:rPr>
                        <a:t>ID individual ACNUR:</a:t>
                      </a:r>
                      <a:endParaRPr lang="en-US"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r>
                        <a:rPr lang="en-ZA" sz="1100" dirty="0">
                          <a:solidFill>
                            <a:schemeClr val="tx1"/>
                          </a:solidFill>
                          <a:effectLst/>
                        </a:rPr>
                        <a:t>ID individual ACNUR:</a:t>
                      </a:r>
                      <a:endParaRPr lang="en-US"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grid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b="1" noProof="0">
                          <a:solidFill>
                            <a:schemeClr val="tx1"/>
                          </a:solidFill>
                          <a:effectLst/>
                        </a:rPr>
                        <a:t>Otro documento de identificación relevante:</a:t>
                      </a:r>
                    </a:p>
                    <a:p>
                      <a:pPr algn="l"/>
                      <a:r>
                        <a:rPr lang="es-ES_tradnl" sz="1000" b="1" noProof="0">
                          <a:solidFill>
                            <a:schemeClr val="tx1"/>
                          </a:solidFill>
                          <a:effectLst/>
                        </a:rPr>
                        <a:t> </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167212935"/>
                  </a:ext>
                </a:extLst>
              </a:tr>
              <a:tr h="242535">
                <a:tc gridSpan="3">
                  <a:txBody>
                    <a:bodyPr/>
                    <a:lstStyle/>
                    <a:p>
                      <a:pPr algn="l"/>
                      <a:r>
                        <a:rPr lang="es-ES_tradnl" sz="1000" noProof="0">
                          <a:solidFill>
                            <a:schemeClr val="tx1"/>
                          </a:solidFill>
                          <a:effectLst/>
                        </a:rPr>
                        <a:t>Fecha de nacimiento:</a:t>
                      </a:r>
                    </a:p>
                    <a:p>
                      <a:pPr algn="l"/>
                      <a:r>
                        <a:rPr lang="es-ES_tradnl" sz="700" b="0" i="1" noProof="0">
                          <a:solidFill>
                            <a:schemeClr val="tx1"/>
                          </a:solidFill>
                          <a:effectLst/>
                        </a:rPr>
                        <a:t>dd/mm/aa</a:t>
                      </a:r>
                    </a:p>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gridSpan="4">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b="1" noProof="0" dirty="0">
                          <a:solidFill>
                            <a:schemeClr val="tx1"/>
                          </a:solidFill>
                          <a:effectLst/>
                        </a:rPr>
                        <a:t>¿La fecha de nacimiento es una estimación?: </a:t>
                      </a:r>
                    </a:p>
                    <a:p>
                      <a:pPr marL="0" marR="0" indent="0" algn="l" defTabSz="685800" rtl="0" eaLnBrk="1" fontAlgn="auto" latinLnBrk="0" hangingPunct="1">
                        <a:lnSpc>
                          <a:spcPct val="100000"/>
                        </a:lnSpc>
                        <a:spcBef>
                          <a:spcPts val="0"/>
                        </a:spcBef>
                        <a:spcAft>
                          <a:spcPts val="0"/>
                        </a:spcAft>
                        <a:buClrTx/>
                        <a:buSzTx/>
                        <a:buFontTx/>
                        <a:buNone/>
                        <a:tabLst/>
                        <a:defRPr/>
                      </a:pPr>
                      <a:r>
                        <a:rPr lang="es-ES_tradnl" sz="700" b="0" i="1" noProof="0" dirty="0">
                          <a:solidFill>
                            <a:schemeClr val="tx1"/>
                          </a:solidFill>
                          <a:effectLst/>
                        </a:rPr>
                        <a:t>De ser así, poner 1 de enero </a:t>
                      </a:r>
                    </a:p>
                    <a:p>
                      <a:pPr algn="l"/>
                      <a:r>
                        <a:rPr lang="es-ES_tradnl" sz="1000" b="0" noProof="0" dirty="0">
                          <a:solidFill>
                            <a:schemeClr val="tx1"/>
                          </a:solidFill>
                          <a:effectLst/>
                        </a:rPr>
                        <a:t>[ ] No [ ] Sí </a:t>
                      </a:r>
                      <a:endParaRPr lang="es-ES_tradnl" sz="1000" b="0" noProof="0"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just"/>
                      <a:r>
                        <a:rPr lang="en-ZA" sz="1100">
                          <a:solidFill>
                            <a:schemeClr val="tx1"/>
                          </a:solidFill>
                          <a:effectLst/>
                        </a:rPr>
                        <a:t>¿Es el DOB estimado?:</a:t>
                      </a:r>
                      <a:endParaRPr lang="en-US" sz="1100">
                        <a:solidFill>
                          <a:schemeClr val="tx1"/>
                        </a:solidFill>
                        <a:effectLst/>
                      </a:endParaRPr>
                    </a:p>
                    <a:p>
                      <a:pPr algn="just"/>
                      <a:r>
                        <a:rPr lang="en-ZA" sz="1100">
                          <a:solidFill>
                            <a:schemeClr val="tx1"/>
                          </a:solidFill>
                          <a:effectLst/>
                        </a:rPr>
                        <a:t>Si es estimado, DOB = 31 de diciembre</a:t>
                      </a:r>
                      <a:endParaRPr lang="en-US" sz="1100">
                        <a:solidFill>
                          <a:schemeClr val="tx1"/>
                        </a:solidFill>
                        <a:effectLst/>
                      </a:endParaRPr>
                    </a:p>
                    <a:p>
                      <a:pPr algn="just"/>
                      <a:r>
                        <a:rPr lang="en-ZA" sz="1100">
                          <a:solidFill>
                            <a:schemeClr val="tx1"/>
                          </a:solidFill>
                          <a:effectLst/>
                        </a:rPr>
                        <a:t>[ ] No [ ] Sí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tc>
                <a:tc hMerge="1">
                  <a:txBody>
                    <a:bodyPr/>
                    <a:lstStyle/>
                    <a:p>
                      <a:pPr algn="just"/>
                      <a:endParaRPr lang="en-US" dirty="0"/>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dirty="0"/>
                    </a:p>
                  </a:txBody>
                  <a:tcPr marL="31561" marR="31561" marT="0" marB="0"/>
                </a:tc>
                <a:extLst>
                  <a:ext uri="{0D108BD9-81ED-4DB2-BD59-A6C34878D82A}">
                    <a16:rowId xmlns:a16="http://schemas.microsoft.com/office/drawing/2014/main" val="3938011426"/>
                  </a:ext>
                </a:extLst>
              </a:tr>
            </a:tbl>
          </a:graphicData>
        </a:graphic>
      </p:graphicFrame>
      <p:sp>
        <p:nvSpPr>
          <p:cNvPr id="3" name="Hexagon 2">
            <a:extLst>
              <a:ext uri="{FF2B5EF4-FFF2-40B4-BE49-F238E27FC236}">
                <a16:creationId xmlns:a16="http://schemas.microsoft.com/office/drawing/2014/main" id="{76BFD162-FA0C-A1BF-2A9E-C0D4BB1A234C}"/>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2E0B4763-0075-46F5-791B-F90A4DE8CA0E}"/>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9B9A9DF4-DCC9-C11E-2A0C-2AB419E819F3}"/>
              </a:ext>
            </a:extLst>
          </p:cNvPr>
          <p:cNvSpPr/>
          <p:nvPr/>
        </p:nvSpPr>
        <p:spPr>
          <a:xfrm rot="1782986">
            <a:off x="286724" y="122680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0C8E3FC9-8307-300E-8E57-8384C33B96B3}"/>
              </a:ext>
            </a:extLst>
          </p:cNvPr>
          <p:cNvSpPr/>
          <p:nvPr/>
        </p:nvSpPr>
        <p:spPr>
          <a:xfrm rot="1782986">
            <a:off x="286724" y="1689645"/>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5890FB22-4732-DB21-23A2-EE75A43673EA}"/>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39648817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41F56A1-30BF-5B40-88C6-E4E6DC4CFBE3}"/>
              </a:ext>
            </a:extLst>
          </p:cNvPr>
          <p:cNvGraphicFramePr>
            <a:graphicFrameLocks noGrp="1"/>
          </p:cNvGraphicFramePr>
          <p:nvPr>
            <p:extLst>
              <p:ext uri="{D42A27DB-BD31-4B8C-83A1-F6EECF244321}">
                <p14:modId xmlns:p14="http://schemas.microsoft.com/office/powerpoint/2010/main" val="2414519736"/>
              </p:ext>
            </p:extLst>
          </p:nvPr>
        </p:nvGraphicFramePr>
        <p:xfrm>
          <a:off x="1016001" y="706664"/>
          <a:ext cx="5239659" cy="9152931"/>
        </p:xfrm>
        <a:graphic>
          <a:graphicData uri="http://schemas.openxmlformats.org/drawingml/2006/table">
            <a:tbl>
              <a:tblPr firstRow="1" firstCol="1" bandRow="1">
                <a:tableStyleId>{5C22544A-7EE6-4342-B048-85BDC9FD1C3A}</a:tableStyleId>
              </a:tblPr>
              <a:tblGrid>
                <a:gridCol w="963874">
                  <a:extLst>
                    <a:ext uri="{9D8B030D-6E8A-4147-A177-3AD203B41FA5}">
                      <a16:colId xmlns:a16="http://schemas.microsoft.com/office/drawing/2014/main" val="1727703040"/>
                    </a:ext>
                  </a:extLst>
                </a:gridCol>
                <a:gridCol w="636104">
                  <a:extLst>
                    <a:ext uri="{9D8B030D-6E8A-4147-A177-3AD203B41FA5}">
                      <a16:colId xmlns:a16="http://schemas.microsoft.com/office/drawing/2014/main" val="107459844"/>
                    </a:ext>
                  </a:extLst>
                </a:gridCol>
                <a:gridCol w="203421">
                  <a:extLst>
                    <a:ext uri="{9D8B030D-6E8A-4147-A177-3AD203B41FA5}">
                      <a16:colId xmlns:a16="http://schemas.microsoft.com/office/drawing/2014/main" val="3756097591"/>
                    </a:ext>
                  </a:extLst>
                </a:gridCol>
                <a:gridCol w="647700">
                  <a:extLst>
                    <a:ext uri="{9D8B030D-6E8A-4147-A177-3AD203B41FA5}">
                      <a16:colId xmlns:a16="http://schemas.microsoft.com/office/drawing/2014/main" val="1013048287"/>
                    </a:ext>
                  </a:extLst>
                </a:gridCol>
                <a:gridCol w="269493">
                  <a:extLst>
                    <a:ext uri="{9D8B030D-6E8A-4147-A177-3AD203B41FA5}">
                      <a16:colId xmlns:a16="http://schemas.microsoft.com/office/drawing/2014/main" val="3693250689"/>
                    </a:ext>
                  </a:extLst>
                </a:gridCol>
                <a:gridCol w="286786">
                  <a:extLst>
                    <a:ext uri="{9D8B030D-6E8A-4147-A177-3AD203B41FA5}">
                      <a16:colId xmlns:a16="http://schemas.microsoft.com/office/drawing/2014/main" val="3919252268"/>
                    </a:ext>
                  </a:extLst>
                </a:gridCol>
                <a:gridCol w="286786">
                  <a:extLst>
                    <a:ext uri="{9D8B030D-6E8A-4147-A177-3AD203B41FA5}">
                      <a16:colId xmlns:a16="http://schemas.microsoft.com/office/drawing/2014/main" val="1323844585"/>
                    </a:ext>
                  </a:extLst>
                </a:gridCol>
                <a:gridCol w="347560">
                  <a:extLst>
                    <a:ext uri="{9D8B030D-6E8A-4147-A177-3AD203B41FA5}">
                      <a16:colId xmlns:a16="http://schemas.microsoft.com/office/drawing/2014/main" val="2858199783"/>
                    </a:ext>
                  </a:extLst>
                </a:gridCol>
                <a:gridCol w="470535">
                  <a:extLst>
                    <a:ext uri="{9D8B030D-6E8A-4147-A177-3AD203B41FA5}">
                      <a16:colId xmlns:a16="http://schemas.microsoft.com/office/drawing/2014/main" val="618751231"/>
                    </a:ext>
                  </a:extLst>
                </a:gridCol>
                <a:gridCol w="1127400">
                  <a:extLst>
                    <a:ext uri="{9D8B030D-6E8A-4147-A177-3AD203B41FA5}">
                      <a16:colId xmlns:a16="http://schemas.microsoft.com/office/drawing/2014/main" val="2586432058"/>
                    </a:ext>
                  </a:extLst>
                </a:gridCol>
              </a:tblGrid>
              <a:tr h="511994">
                <a:tc gridSpan="5">
                  <a:txBody>
                    <a:bodyPr/>
                    <a:lstStyle/>
                    <a:p>
                      <a:pPr algn="l"/>
                      <a:r>
                        <a:rPr lang="en-ZA" sz="1000" dirty="0">
                          <a:solidFill>
                            <a:schemeClr val="tx1"/>
                          </a:solidFill>
                          <a:effectLst/>
                        </a:rPr>
                        <a:t>Fecha de </a:t>
                      </a:r>
                      <a:r>
                        <a:rPr lang="en-ZA" sz="1000" dirty="0" err="1">
                          <a:solidFill>
                            <a:schemeClr val="tx1"/>
                          </a:solidFill>
                          <a:effectLst/>
                        </a:rPr>
                        <a:t>nacimiento</a:t>
                      </a:r>
                      <a:r>
                        <a:rPr lang="en-ZA" sz="1000" dirty="0">
                          <a:solidFill>
                            <a:schemeClr val="tx1"/>
                          </a:solidFill>
                          <a:effectLst/>
                        </a:rPr>
                        <a:t>:</a:t>
                      </a:r>
                      <a:endParaRPr lang="en-US" sz="1000" dirty="0">
                        <a:solidFill>
                          <a:schemeClr val="tx1"/>
                        </a:solidFill>
                        <a:effectLst/>
                      </a:endParaRPr>
                    </a:p>
                    <a:p>
                      <a:pPr algn="l"/>
                      <a:r>
                        <a:rPr lang="en-ZA" sz="700" b="0" i="1" dirty="0">
                          <a:solidFill>
                            <a:schemeClr val="tx1"/>
                          </a:solidFill>
                          <a:effectLst/>
                        </a:rPr>
                        <a:t>dd/mm/aa</a:t>
                      </a:r>
                      <a:endParaRPr lang="en-US" sz="700" b="0" i="1"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5">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ZA" sz="1000" dirty="0">
                          <a:solidFill>
                            <a:schemeClr val="tx1"/>
                          </a:solidFill>
                          <a:effectLst/>
                        </a:rPr>
                        <a:t>¿</a:t>
                      </a:r>
                      <a:r>
                        <a:rPr lang="es-ES_tradnl" sz="1000" b="1" noProof="0" dirty="0">
                          <a:solidFill>
                            <a:schemeClr val="tx1"/>
                          </a:solidFill>
                          <a:effectLst/>
                        </a:rPr>
                        <a:t>La fecha de nacimiento es una estimación?: </a:t>
                      </a:r>
                    </a:p>
                    <a:p>
                      <a:pPr marL="0" marR="0" indent="0" algn="l" defTabSz="685800" rtl="0" eaLnBrk="1" fontAlgn="auto" latinLnBrk="0" hangingPunct="1">
                        <a:lnSpc>
                          <a:spcPct val="100000"/>
                        </a:lnSpc>
                        <a:spcBef>
                          <a:spcPts val="0"/>
                        </a:spcBef>
                        <a:spcAft>
                          <a:spcPts val="0"/>
                        </a:spcAft>
                        <a:buClrTx/>
                        <a:buSzTx/>
                        <a:buFontTx/>
                        <a:buNone/>
                        <a:tabLst/>
                        <a:defRPr/>
                      </a:pPr>
                      <a:r>
                        <a:rPr lang="es-ES_tradnl" sz="700" b="0" i="1" noProof="0" dirty="0">
                          <a:solidFill>
                            <a:schemeClr val="tx1"/>
                          </a:solidFill>
                          <a:effectLst/>
                        </a:rPr>
                        <a:t>De ser así, poner 1 de enero </a:t>
                      </a:r>
                    </a:p>
                    <a:p>
                      <a:pPr algn="l"/>
                      <a:r>
                        <a:rPr lang="es-ES_tradnl" sz="1000" b="0" noProof="0" dirty="0">
                          <a:solidFill>
                            <a:schemeClr val="tx1"/>
                          </a:solidFill>
                          <a:effectLst/>
                        </a:rPr>
                        <a:t>[ ] No [ ] Sí </a:t>
                      </a:r>
                      <a:r>
                        <a:rPr lang="en-ZA" sz="1000" b="0" dirty="0">
                          <a:solidFill>
                            <a:schemeClr val="tx1"/>
                          </a:solidFill>
                          <a:effectLst/>
                        </a:rPr>
                        <a:t> </a:t>
                      </a:r>
                      <a:endParaRPr lang="en-US" sz="1000" b="0"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just"/>
                      <a:r>
                        <a:rPr lang="en-ZA" sz="1100">
                          <a:solidFill>
                            <a:schemeClr val="tx1"/>
                          </a:solidFill>
                          <a:effectLst/>
                        </a:rPr>
                        <a:t>¿Es el DOB estimado?:</a:t>
                      </a:r>
                      <a:endParaRPr lang="en-US" sz="1100">
                        <a:solidFill>
                          <a:schemeClr val="tx1"/>
                        </a:solidFill>
                        <a:effectLst/>
                      </a:endParaRPr>
                    </a:p>
                    <a:p>
                      <a:pPr algn="just"/>
                      <a:r>
                        <a:rPr lang="en-ZA" sz="1100">
                          <a:solidFill>
                            <a:schemeClr val="tx1"/>
                          </a:solidFill>
                          <a:effectLst/>
                        </a:rPr>
                        <a:t>Si es estimado, DOB = 31 de diciembre</a:t>
                      </a:r>
                      <a:endParaRPr lang="en-US" sz="1100">
                        <a:solidFill>
                          <a:schemeClr val="tx1"/>
                        </a:solidFill>
                        <a:effectLst/>
                      </a:endParaRPr>
                    </a:p>
                    <a:p>
                      <a:pPr algn="just"/>
                      <a:r>
                        <a:rPr lang="en-ZA" sz="1100">
                          <a:solidFill>
                            <a:schemeClr val="tx1"/>
                          </a:solidFill>
                          <a:effectLst/>
                        </a:rPr>
                        <a:t>[ ] No [ ] Sí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just"/>
                      <a:endParaRPr lang="en-US" dirty="0"/>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dirty="0"/>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625381026"/>
                  </a:ext>
                </a:extLst>
              </a:tr>
              <a:tr h="403390">
                <a:tc gridSpan="5">
                  <a:txBody>
                    <a:bodyPr/>
                    <a:lstStyle/>
                    <a:p>
                      <a:pPr algn="l"/>
                      <a:r>
                        <a:rPr lang="en-ZA" sz="1000" dirty="0" err="1">
                          <a:solidFill>
                            <a:schemeClr val="tx1"/>
                          </a:solidFill>
                          <a:effectLst/>
                        </a:rPr>
                        <a:t>Etnia</a:t>
                      </a:r>
                      <a:r>
                        <a:rPr lang="en-ZA" sz="1000" dirty="0">
                          <a:solidFill>
                            <a:schemeClr val="tx1"/>
                          </a:solidFill>
                          <a:effectLst/>
                        </a:rPr>
                        <a:t> de la madre: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5">
                  <a:txBody>
                    <a:bodyPr/>
                    <a:lstStyle/>
                    <a:p>
                      <a:pPr algn="l"/>
                      <a:r>
                        <a:rPr lang="en-ZA" sz="1000" b="1" dirty="0">
                          <a:solidFill>
                            <a:schemeClr val="tx1"/>
                          </a:solidFill>
                          <a:effectLst/>
                        </a:rPr>
                        <a:t>Ocupación de la madre:</a:t>
                      </a:r>
                      <a:endParaRPr lang="en-US" sz="1000" b="1" dirty="0">
                        <a:solidFill>
                          <a:schemeClr val="tx1"/>
                        </a:solidFill>
                        <a:effectLst/>
                      </a:endParaRPr>
                    </a:p>
                    <a:p>
                      <a:pPr algn="l"/>
                      <a:r>
                        <a:rPr lang="en-ZA" sz="1000" dirty="0">
                          <a:solidFill>
                            <a:schemeClr val="tx1"/>
                          </a:solidFill>
                          <a:effectLst/>
                        </a:rPr>
                        <a:t> </a:t>
                      </a:r>
                      <a:endParaRPr lang="en-US" sz="1000"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just"/>
                      <a:r>
                        <a:rPr lang="en-ZA" sz="1100">
                          <a:solidFill>
                            <a:schemeClr val="tx1"/>
                          </a:solidFill>
                          <a:effectLst/>
                        </a:rPr>
                        <a:t>Ocupación de la madre:</a:t>
                      </a:r>
                      <a:endParaRPr lang="en-US" sz="1100">
                        <a:solidFill>
                          <a:schemeClr val="tx1"/>
                        </a:solidFill>
                        <a:effectLst/>
                      </a:endParaRPr>
                    </a:p>
                    <a:p>
                      <a:pPr algn="just"/>
                      <a:r>
                        <a:rPr lang="en-Z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just"/>
                      <a:endParaRPr lang="en-US" dirty="0"/>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dirty="0"/>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113814972"/>
                  </a:ext>
                </a:extLst>
              </a:tr>
              <a:tr h="620599">
                <a:tc gridSpan="10">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ZA" sz="1000" dirty="0" err="1">
                          <a:solidFill>
                            <a:schemeClr val="tx1"/>
                          </a:solidFill>
                          <a:effectLst/>
                        </a:rPr>
                        <a:t>Dirección</a:t>
                      </a:r>
                      <a:r>
                        <a:rPr lang="en-ZA" sz="1000" dirty="0">
                          <a:solidFill>
                            <a:schemeClr val="tx1"/>
                          </a:solidFill>
                          <a:effectLst/>
                        </a:rPr>
                        <a:t>/</a:t>
                      </a:r>
                      <a:r>
                        <a:rPr lang="en-ZA" sz="1000" dirty="0" err="1">
                          <a:solidFill>
                            <a:schemeClr val="tx1"/>
                          </a:solidFill>
                          <a:effectLst/>
                        </a:rPr>
                        <a:t>lugar</a:t>
                      </a:r>
                      <a:r>
                        <a:rPr lang="en-ZA" sz="1000" dirty="0">
                          <a:solidFill>
                            <a:schemeClr val="tx1"/>
                          </a:solidFill>
                          <a:effectLst/>
                        </a:rPr>
                        <a:t> de residencia de la </a:t>
                      </a:r>
                      <a:r>
                        <a:rPr lang="en-ZA" sz="1000" dirty="0" err="1">
                          <a:solidFill>
                            <a:schemeClr val="tx1"/>
                          </a:solidFill>
                          <a:effectLst/>
                        </a:rPr>
                        <a:t>madre</a:t>
                      </a:r>
                      <a:r>
                        <a:rPr lang="en-ZA" sz="1000" dirty="0">
                          <a:solidFill>
                            <a:schemeClr val="tx1"/>
                          </a:solidFill>
                          <a:effectLst/>
                        </a:rPr>
                        <a:t> (</a:t>
                      </a:r>
                      <a:r>
                        <a:rPr lang="en-ZA" sz="1000" dirty="0" err="1">
                          <a:solidFill>
                            <a:schemeClr val="tx1"/>
                          </a:solidFill>
                          <a:effectLst/>
                        </a:rPr>
                        <a:t>si</a:t>
                      </a:r>
                      <a:r>
                        <a:rPr lang="en-ZA" sz="1000" dirty="0">
                          <a:solidFill>
                            <a:schemeClr val="tx1"/>
                          </a:solidFill>
                          <a:effectLst/>
                        </a:rPr>
                        <a:t> no es </a:t>
                      </a:r>
                      <a:r>
                        <a:rPr lang="en-ZA" sz="1000" dirty="0" err="1">
                          <a:solidFill>
                            <a:schemeClr val="tx1"/>
                          </a:solidFill>
                          <a:effectLst/>
                        </a:rPr>
                        <a:t>el</a:t>
                      </a:r>
                      <a:r>
                        <a:rPr lang="en-ZA" sz="1000" dirty="0">
                          <a:solidFill>
                            <a:schemeClr val="tx1"/>
                          </a:solidFill>
                          <a:effectLst/>
                        </a:rPr>
                        <a:t> </a:t>
                      </a:r>
                      <a:r>
                        <a:rPr lang="en-ZA" sz="1000" dirty="0" err="1">
                          <a:solidFill>
                            <a:schemeClr val="tx1"/>
                          </a:solidFill>
                          <a:effectLst/>
                        </a:rPr>
                        <a:t>mismo</a:t>
                      </a:r>
                      <a:r>
                        <a:rPr lang="en-ZA" sz="1000" dirty="0">
                          <a:solidFill>
                            <a:schemeClr val="tx1"/>
                          </a:solidFill>
                          <a:effectLst/>
                        </a:rPr>
                        <a:t> de la / del </a:t>
                      </a:r>
                      <a:r>
                        <a:rPr lang="en-ZA" sz="1000" dirty="0" err="1">
                          <a:solidFill>
                            <a:schemeClr val="tx1"/>
                          </a:solidFill>
                          <a:effectLst/>
                        </a:rPr>
                        <a:t>menor</a:t>
                      </a:r>
                      <a:r>
                        <a:rPr lang="en-ZA" sz="1000" dirty="0">
                          <a:solidFill>
                            <a:schemeClr val="tx1"/>
                          </a:solidFill>
                          <a:effectLst/>
                        </a:rPr>
                        <a:t>): </a:t>
                      </a:r>
                      <a:r>
                        <a:rPr lang="en-ZA" sz="700" b="0" i="1" dirty="0" err="1">
                          <a:solidFill>
                            <a:schemeClr val="tx1"/>
                          </a:solidFill>
                          <a:effectLst/>
                        </a:rPr>
                        <a:t>Proporcione</a:t>
                      </a:r>
                      <a:r>
                        <a:rPr lang="en-ZA" sz="700" b="0" i="1" dirty="0">
                          <a:solidFill>
                            <a:schemeClr val="tx1"/>
                          </a:solidFill>
                          <a:effectLst/>
                        </a:rPr>
                        <a:t> tantos </a:t>
                      </a:r>
                      <a:r>
                        <a:rPr lang="en-ZA" sz="700" b="0" i="1" dirty="0" err="1">
                          <a:solidFill>
                            <a:schemeClr val="tx1"/>
                          </a:solidFill>
                          <a:effectLst/>
                        </a:rPr>
                        <a:t>datos</a:t>
                      </a:r>
                      <a:r>
                        <a:rPr lang="en-ZA" sz="700" b="0" i="1" dirty="0">
                          <a:solidFill>
                            <a:schemeClr val="tx1"/>
                          </a:solidFill>
                          <a:effectLst/>
                        </a:rPr>
                        <a:t> </a:t>
                      </a:r>
                      <a:r>
                        <a:rPr lang="en-ZA" sz="700" b="0" i="1" dirty="0" err="1">
                          <a:solidFill>
                            <a:schemeClr val="tx1"/>
                          </a:solidFill>
                          <a:effectLst/>
                        </a:rPr>
                        <a:t>como</a:t>
                      </a:r>
                      <a:r>
                        <a:rPr lang="en-ZA" sz="700" b="0" i="1" dirty="0">
                          <a:solidFill>
                            <a:schemeClr val="tx1"/>
                          </a:solidFill>
                          <a:effectLst/>
                        </a:rPr>
                        <a:t> sea </a:t>
                      </a:r>
                      <a:r>
                        <a:rPr lang="en-ZA" sz="700" b="0" i="1" dirty="0" err="1">
                          <a:solidFill>
                            <a:schemeClr val="tx1"/>
                          </a:solidFill>
                          <a:effectLst/>
                        </a:rPr>
                        <a:t>posible</a:t>
                      </a:r>
                      <a:r>
                        <a:rPr lang="en-ZA" sz="700" b="0" i="1" dirty="0">
                          <a:solidFill>
                            <a:schemeClr val="tx1"/>
                          </a:solidFill>
                          <a:effectLst/>
                        </a:rPr>
                        <a:t> </a:t>
                      </a:r>
                      <a:r>
                        <a:rPr lang="en-ZA" sz="700" b="0" i="1" dirty="0" err="1">
                          <a:solidFill>
                            <a:schemeClr val="tx1"/>
                          </a:solidFill>
                          <a:effectLst/>
                        </a:rPr>
                        <a:t>sobre</a:t>
                      </a:r>
                      <a:r>
                        <a:rPr lang="en-ZA" sz="700" b="0" i="1" dirty="0">
                          <a:solidFill>
                            <a:schemeClr val="tx1"/>
                          </a:solidFill>
                          <a:effectLst/>
                        </a:rPr>
                        <a:t> </a:t>
                      </a:r>
                      <a:r>
                        <a:rPr lang="en-ZA" sz="700" b="0" i="1" dirty="0" err="1">
                          <a:solidFill>
                            <a:schemeClr val="tx1"/>
                          </a:solidFill>
                          <a:effectLst/>
                        </a:rPr>
                        <a:t>el</a:t>
                      </a:r>
                      <a:r>
                        <a:rPr lang="en-ZA" sz="700" b="0" i="1" dirty="0">
                          <a:solidFill>
                            <a:schemeClr val="tx1"/>
                          </a:solidFill>
                          <a:effectLst/>
                        </a:rPr>
                        <a:t> sitio de residencia de la </a:t>
                      </a:r>
                      <a:r>
                        <a:rPr lang="en-ZA" sz="700" b="0" i="1" dirty="0" err="1">
                          <a:solidFill>
                            <a:schemeClr val="tx1"/>
                          </a:solidFill>
                          <a:effectLst/>
                        </a:rPr>
                        <a:t>madre</a:t>
                      </a:r>
                      <a:r>
                        <a:rPr lang="en-ZA" sz="700" b="0" i="1" dirty="0">
                          <a:solidFill>
                            <a:schemeClr val="tx1"/>
                          </a:solidFill>
                          <a:effectLst/>
                        </a:rPr>
                        <a:t> que </a:t>
                      </a:r>
                      <a:r>
                        <a:rPr lang="en-ZA" sz="700" b="0" i="1" dirty="0" err="1">
                          <a:solidFill>
                            <a:schemeClr val="tx1"/>
                          </a:solidFill>
                          <a:effectLst/>
                        </a:rPr>
                        <a:t>faciliten</a:t>
                      </a:r>
                      <a:r>
                        <a:rPr lang="en-ZA" sz="700" b="0" i="1" dirty="0">
                          <a:solidFill>
                            <a:schemeClr val="tx1"/>
                          </a:solidFill>
                          <a:effectLst/>
                        </a:rPr>
                        <a:t> </a:t>
                      </a:r>
                      <a:r>
                        <a:rPr lang="en-ZA" sz="700" b="0" i="1" dirty="0" err="1">
                          <a:solidFill>
                            <a:schemeClr val="tx1"/>
                          </a:solidFill>
                          <a:effectLst/>
                        </a:rPr>
                        <a:t>su</a:t>
                      </a:r>
                      <a:r>
                        <a:rPr lang="en-ZA" sz="700" b="0" i="1" dirty="0">
                          <a:solidFill>
                            <a:schemeClr val="tx1"/>
                          </a:solidFill>
                          <a:effectLst/>
                        </a:rPr>
                        <a:t> </a:t>
                      </a:r>
                      <a:r>
                        <a:rPr lang="en-ZA" sz="700" b="0" i="1" dirty="0" err="1">
                          <a:solidFill>
                            <a:schemeClr val="tx1"/>
                          </a:solidFill>
                          <a:effectLst/>
                        </a:rPr>
                        <a:t>ubicación</a:t>
                      </a:r>
                      <a:r>
                        <a:rPr lang="en-ZA" sz="700" b="0" i="1" dirty="0">
                          <a:solidFill>
                            <a:schemeClr val="tx1"/>
                          </a:solidFill>
                          <a:effectLst/>
                        </a:rPr>
                        <a:t> (p. </a:t>
                      </a:r>
                      <a:r>
                        <a:rPr lang="en-ZA" sz="700" b="0" i="1" dirty="0" err="1">
                          <a:solidFill>
                            <a:schemeClr val="tx1"/>
                          </a:solidFill>
                          <a:effectLst/>
                        </a:rPr>
                        <a:t>ej</a:t>
                      </a:r>
                      <a:r>
                        <a:rPr lang="en-ZA" sz="700" b="0" i="1" dirty="0">
                          <a:solidFill>
                            <a:schemeClr val="tx1"/>
                          </a:solidFill>
                          <a:effectLst/>
                        </a:rPr>
                        <a:t>., casa, punto de </a:t>
                      </a:r>
                      <a:r>
                        <a:rPr lang="en-ZA" sz="700" b="0" i="1" dirty="0" err="1">
                          <a:solidFill>
                            <a:schemeClr val="tx1"/>
                          </a:solidFill>
                          <a:effectLst/>
                        </a:rPr>
                        <a:t>referencia</a:t>
                      </a:r>
                      <a:r>
                        <a:rPr lang="en-ZA" sz="700" b="0" i="1" dirty="0">
                          <a:solidFill>
                            <a:schemeClr val="tx1"/>
                          </a:solidFill>
                          <a:effectLst/>
                        </a:rPr>
                        <a:t>, </a:t>
                      </a:r>
                      <a:r>
                        <a:rPr lang="en-ZA" sz="700" b="0" i="1" dirty="0" err="1">
                          <a:solidFill>
                            <a:schemeClr val="tx1"/>
                          </a:solidFill>
                          <a:effectLst/>
                        </a:rPr>
                        <a:t>calle</a:t>
                      </a:r>
                      <a:r>
                        <a:rPr lang="en-ZA" sz="700" b="0" i="1" dirty="0">
                          <a:solidFill>
                            <a:schemeClr val="tx1"/>
                          </a:solidFill>
                          <a:effectLst/>
                        </a:rPr>
                        <a:t>, ciudad/pueblo, </a:t>
                      </a:r>
                      <a:r>
                        <a:rPr lang="en-ZA" sz="700" b="0" i="1" dirty="0" err="1">
                          <a:solidFill>
                            <a:schemeClr val="tx1"/>
                          </a:solidFill>
                          <a:effectLst/>
                        </a:rPr>
                        <a:t>distrito</a:t>
                      </a:r>
                      <a:r>
                        <a:rPr lang="en-ZA" sz="700" b="0" i="1" dirty="0">
                          <a:solidFill>
                            <a:schemeClr val="tx1"/>
                          </a:solidFill>
                          <a:effectLst/>
                        </a:rPr>
                        <a:t>, </a:t>
                      </a:r>
                      <a:r>
                        <a:rPr lang="en-ZA" sz="700" b="0" i="1" dirty="0" err="1">
                          <a:solidFill>
                            <a:schemeClr val="tx1"/>
                          </a:solidFill>
                          <a:effectLst/>
                        </a:rPr>
                        <a:t>provincia</a:t>
                      </a:r>
                      <a:r>
                        <a:rPr lang="en-ZA" sz="700" b="0" i="1" dirty="0">
                          <a:solidFill>
                            <a:schemeClr val="tx1"/>
                          </a:solidFill>
                          <a:effectLst/>
                        </a:rPr>
                        <a:t> (</a:t>
                      </a:r>
                      <a:r>
                        <a:rPr lang="en-ZA" sz="700" b="0" i="1" dirty="0" err="1">
                          <a:solidFill>
                            <a:schemeClr val="tx1"/>
                          </a:solidFill>
                          <a:effectLst/>
                        </a:rPr>
                        <a:t>adapte</a:t>
                      </a:r>
                      <a:r>
                        <a:rPr lang="en-ZA" sz="700" b="0" i="1" dirty="0">
                          <a:solidFill>
                            <a:schemeClr val="tx1"/>
                          </a:solidFill>
                          <a:effectLst/>
                        </a:rPr>
                        <a:t> </a:t>
                      </a:r>
                      <a:r>
                        <a:rPr lang="en-ZA" sz="700" b="0" i="1" dirty="0" err="1">
                          <a:solidFill>
                            <a:schemeClr val="tx1"/>
                          </a:solidFill>
                          <a:effectLst/>
                        </a:rPr>
                        <a:t>según</a:t>
                      </a:r>
                      <a:r>
                        <a:rPr lang="en-ZA" sz="700" b="0" i="1" dirty="0">
                          <a:solidFill>
                            <a:schemeClr val="tx1"/>
                          </a:solidFill>
                          <a:effectLst/>
                        </a:rPr>
                        <a:t> </a:t>
                      </a:r>
                      <a:r>
                        <a:rPr lang="en-ZA" sz="700" b="0" i="1" dirty="0" err="1">
                          <a:solidFill>
                            <a:schemeClr val="tx1"/>
                          </a:solidFill>
                          <a:effectLst/>
                        </a:rPr>
                        <a:t>el</a:t>
                      </a:r>
                      <a:r>
                        <a:rPr lang="en-ZA" sz="700" b="0" i="1" dirty="0">
                          <a:solidFill>
                            <a:schemeClr val="tx1"/>
                          </a:solidFill>
                          <a:effectLst/>
                        </a:rPr>
                        <a:t> </a:t>
                      </a:r>
                      <a:r>
                        <a:rPr lang="en-ZA" sz="700" b="0" i="1" dirty="0" err="1">
                          <a:solidFill>
                            <a:schemeClr val="tx1"/>
                          </a:solidFill>
                          <a:effectLst/>
                        </a:rPr>
                        <a:t>contexto</a:t>
                      </a:r>
                      <a:r>
                        <a:rPr lang="en-ZA" sz="700" b="0" i="1" dirty="0">
                          <a:solidFill>
                            <a:schemeClr val="tx1"/>
                          </a:solidFill>
                          <a:effectLst/>
                        </a:rPr>
                        <a:t>).</a:t>
                      </a:r>
                      <a:endParaRPr lang="en-US" sz="700" b="0" i="1" dirty="0">
                        <a:solidFill>
                          <a:schemeClr val="tx1"/>
                        </a:solidFill>
                        <a:effectLst/>
                      </a:endParaRPr>
                    </a:p>
                    <a:p>
                      <a:pPr algn="l"/>
                      <a:r>
                        <a:rPr lang="en-ZA" sz="1000" i="1" dirty="0">
                          <a:solidFill>
                            <a:schemeClr val="tx1"/>
                          </a:solidFill>
                          <a:effectLst/>
                        </a:rPr>
                        <a:t> </a:t>
                      </a:r>
                      <a:endParaRPr lang="en-US" sz="1000" i="1" dirty="0">
                        <a:solidFill>
                          <a:schemeClr val="tx1"/>
                        </a:solidFill>
                        <a:effectLst/>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hMerge="1">
                  <a:txBody>
                    <a:bodyPr/>
                    <a:lstStyle/>
                    <a:p>
                      <a:endParaRPr lang="en-US"/>
                    </a:p>
                  </a:txBody>
                  <a:tcPr/>
                </a:tc>
                <a:tc hMerge="1">
                  <a:txBody>
                    <a:bodyPr/>
                    <a:lstStyle/>
                    <a:p>
                      <a:pPr algn="just"/>
                      <a:endParaRPr lang="en-US" sz="1100" i="1" dirty="0">
                        <a:solidFill>
                          <a:schemeClr val="tx1"/>
                        </a:solidFill>
                        <a:effectLst/>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100" i="1" dirty="0">
                        <a:solidFill>
                          <a:schemeClr val="tx1"/>
                        </a:solidFill>
                        <a:effectLst/>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84728939"/>
                  </a:ext>
                </a:extLst>
              </a:tr>
              <a:tr h="403390">
                <a:tc gridSpan="10">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ZA" sz="1000" dirty="0" err="1">
                          <a:solidFill>
                            <a:schemeClr val="tx1"/>
                          </a:solidFill>
                          <a:effectLst/>
                        </a:rPr>
                        <a:t>Teléfono</a:t>
                      </a:r>
                      <a:r>
                        <a:rPr lang="en-ZA" sz="1000" dirty="0">
                          <a:solidFill>
                            <a:schemeClr val="tx1"/>
                          </a:solidFill>
                          <a:effectLst/>
                        </a:rPr>
                        <a:t> de la </a:t>
                      </a:r>
                      <a:r>
                        <a:rPr lang="en-ZA" sz="1000" dirty="0" err="1">
                          <a:solidFill>
                            <a:schemeClr val="tx1"/>
                          </a:solidFill>
                          <a:effectLst/>
                        </a:rPr>
                        <a:t>madre</a:t>
                      </a:r>
                      <a:r>
                        <a:rPr lang="en-ZA" sz="1000" dirty="0">
                          <a:solidFill>
                            <a:schemeClr val="tx1"/>
                          </a:solidFill>
                          <a:effectLst/>
                        </a:rPr>
                        <a:t> / </a:t>
                      </a:r>
                      <a:r>
                        <a:rPr lang="en-ZA" sz="1000" dirty="0" err="1">
                          <a:solidFill>
                            <a:schemeClr val="tx1"/>
                          </a:solidFill>
                          <a:effectLst/>
                        </a:rPr>
                        <a:t>otros</a:t>
                      </a:r>
                      <a:r>
                        <a:rPr lang="en-ZA" sz="1000" dirty="0">
                          <a:solidFill>
                            <a:schemeClr val="tx1"/>
                          </a:solidFill>
                          <a:effectLst/>
                        </a:rPr>
                        <a:t> </a:t>
                      </a:r>
                      <a:r>
                        <a:rPr lang="en-ZA" sz="1000" dirty="0" err="1">
                          <a:solidFill>
                            <a:schemeClr val="tx1"/>
                          </a:solidFill>
                          <a:effectLst/>
                        </a:rPr>
                        <a:t>datos</a:t>
                      </a:r>
                      <a:r>
                        <a:rPr lang="en-ZA" sz="1000" dirty="0">
                          <a:solidFill>
                            <a:schemeClr val="tx1"/>
                          </a:solidFill>
                          <a:effectLst/>
                        </a:rPr>
                        <a:t> de </a:t>
                      </a:r>
                      <a:r>
                        <a:rPr lang="en-ZA" sz="1000" dirty="0" err="1">
                          <a:solidFill>
                            <a:schemeClr val="tx1"/>
                          </a:solidFill>
                          <a:effectLst/>
                        </a:rPr>
                        <a:t>contacto</a:t>
                      </a:r>
                      <a:r>
                        <a:rPr lang="en-ZA" sz="1000" dirty="0">
                          <a:solidFill>
                            <a:schemeClr val="tx1"/>
                          </a:solidFill>
                          <a:effectLst/>
                        </a:rPr>
                        <a:t>:</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tc>
                <a:tc hMerge="1">
                  <a:txBody>
                    <a:bodyPr/>
                    <a:lstStyle/>
                    <a:p>
                      <a:pPr algn="just"/>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10905082"/>
                  </a:ext>
                </a:extLst>
              </a:tr>
              <a:tr h="558539">
                <a:tc gridSpan="10">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ZA" sz="1000" dirty="0">
                          <a:solidFill>
                            <a:schemeClr val="tx1"/>
                          </a:solidFill>
                          <a:effectLst/>
                        </a:rPr>
                        <a:t>¿Da la / </a:t>
                      </a:r>
                      <a:r>
                        <a:rPr lang="en-ZA" sz="1000" dirty="0" err="1">
                          <a:solidFill>
                            <a:schemeClr val="tx1"/>
                          </a:solidFill>
                          <a:effectLst/>
                        </a:rPr>
                        <a:t>el</a:t>
                      </a:r>
                      <a:r>
                        <a:rPr lang="en-ZA" sz="1000" dirty="0">
                          <a:solidFill>
                            <a:schemeClr val="tx1"/>
                          </a:solidFill>
                          <a:effectLst/>
                        </a:rPr>
                        <a:t> </a:t>
                      </a:r>
                      <a:r>
                        <a:rPr lang="en-ZA" sz="1000" dirty="0" err="1">
                          <a:solidFill>
                            <a:schemeClr val="tx1"/>
                          </a:solidFill>
                          <a:effectLst/>
                        </a:rPr>
                        <a:t>menor</a:t>
                      </a:r>
                      <a:r>
                        <a:rPr lang="en-ZA" sz="1000" dirty="0">
                          <a:solidFill>
                            <a:schemeClr val="tx1"/>
                          </a:solidFill>
                          <a:effectLst/>
                        </a:rPr>
                        <a:t> </a:t>
                      </a:r>
                      <a:r>
                        <a:rPr lang="en-ZA" sz="1000" dirty="0" err="1">
                          <a:solidFill>
                            <a:schemeClr val="tx1"/>
                          </a:solidFill>
                          <a:effectLst/>
                        </a:rPr>
                        <a:t>su</a:t>
                      </a:r>
                      <a:r>
                        <a:rPr lang="en-ZA" sz="1000" dirty="0">
                          <a:solidFill>
                            <a:schemeClr val="tx1"/>
                          </a:solidFill>
                          <a:effectLst/>
                        </a:rPr>
                        <a:t> </a:t>
                      </a:r>
                      <a:r>
                        <a:rPr lang="en-ZA" sz="1000" dirty="0" err="1">
                          <a:solidFill>
                            <a:schemeClr val="tx1"/>
                          </a:solidFill>
                          <a:effectLst/>
                        </a:rPr>
                        <a:t>consentimiento</a:t>
                      </a:r>
                      <a:r>
                        <a:rPr lang="en-ZA" sz="1000" dirty="0">
                          <a:solidFill>
                            <a:schemeClr val="tx1"/>
                          </a:solidFill>
                          <a:effectLst/>
                        </a:rPr>
                        <a:t> para </a:t>
                      </a:r>
                      <a:r>
                        <a:rPr lang="en-ZA" sz="1000" dirty="0" err="1">
                          <a:solidFill>
                            <a:schemeClr val="tx1"/>
                          </a:solidFill>
                          <a:effectLst/>
                        </a:rPr>
                        <a:t>contactar</a:t>
                      </a:r>
                      <a:r>
                        <a:rPr lang="en-ZA" sz="1000" dirty="0">
                          <a:solidFill>
                            <a:schemeClr val="tx1"/>
                          </a:solidFill>
                          <a:effectLst/>
                        </a:rPr>
                        <a:t> con la </a:t>
                      </a:r>
                      <a:r>
                        <a:rPr lang="en-ZA" sz="1000" dirty="0" err="1">
                          <a:solidFill>
                            <a:schemeClr val="tx1"/>
                          </a:solidFill>
                          <a:effectLst/>
                        </a:rPr>
                        <a:t>madre</a:t>
                      </a:r>
                      <a:r>
                        <a:rPr lang="en-ZA" sz="1000" dirty="0">
                          <a:solidFill>
                            <a:schemeClr val="tx1"/>
                          </a:solidFill>
                          <a:effectLst/>
                        </a:rPr>
                        <a:t>?</a:t>
                      </a:r>
                      <a:endParaRPr lang="en-US" sz="1000" dirty="0">
                        <a:solidFill>
                          <a:schemeClr val="tx1"/>
                        </a:solidFill>
                        <a:effectLst/>
                      </a:endParaRPr>
                    </a:p>
                    <a:p>
                      <a:pPr algn="l"/>
                      <a:r>
                        <a:rPr lang="en-ZA" sz="1000" b="0" dirty="0">
                          <a:solidFill>
                            <a:schemeClr val="tx1"/>
                          </a:solidFill>
                          <a:effectLst/>
                        </a:rPr>
                        <a:t>[ ] Sí</a:t>
                      </a:r>
                      <a:endParaRPr lang="en-US" sz="1000" b="0" dirty="0">
                        <a:solidFill>
                          <a:schemeClr val="tx1"/>
                        </a:solidFill>
                        <a:effectLst/>
                      </a:endParaRPr>
                    </a:p>
                    <a:p>
                      <a:pPr marL="0" marR="0" indent="0" algn="l" defTabSz="685800" rtl="0" eaLnBrk="1" fontAlgn="auto" latinLnBrk="0" hangingPunct="1">
                        <a:lnSpc>
                          <a:spcPct val="100000"/>
                        </a:lnSpc>
                        <a:spcBef>
                          <a:spcPts val="0"/>
                        </a:spcBef>
                        <a:spcAft>
                          <a:spcPts val="0"/>
                        </a:spcAft>
                        <a:buClrTx/>
                        <a:buSzTx/>
                        <a:buFontTx/>
                        <a:buNone/>
                        <a:tabLst/>
                        <a:defRPr/>
                      </a:pPr>
                      <a:r>
                        <a:rPr lang="en-ZA" sz="1000" b="0" dirty="0">
                          <a:solidFill>
                            <a:schemeClr val="tx1"/>
                          </a:solidFill>
                          <a:effectLst/>
                        </a:rPr>
                        <a:t>[ ] No, </a:t>
                      </a:r>
                      <a:r>
                        <a:rPr lang="en-ZA" sz="1000" b="0" dirty="0" err="1">
                          <a:solidFill>
                            <a:schemeClr val="tx1"/>
                          </a:solidFill>
                          <a:effectLst/>
                        </a:rPr>
                        <a:t>especifique</a:t>
                      </a:r>
                      <a:r>
                        <a:rPr lang="en-ZA" sz="1000" b="0" dirty="0">
                          <a:solidFill>
                            <a:schemeClr val="tx1"/>
                          </a:solidFill>
                          <a:effectLst/>
                        </a:rPr>
                        <a:t> </a:t>
                      </a:r>
                      <a:r>
                        <a:rPr lang="en-ZA" sz="1000" b="0" dirty="0" err="1">
                          <a:solidFill>
                            <a:schemeClr val="tx1"/>
                          </a:solidFill>
                          <a:effectLst/>
                        </a:rPr>
                        <a:t>por</a:t>
                      </a:r>
                      <a:r>
                        <a:rPr lang="en-ZA" sz="1000" b="0" dirty="0">
                          <a:solidFill>
                            <a:schemeClr val="tx1"/>
                          </a:solidFill>
                          <a:effectLst/>
                        </a:rPr>
                        <a:t> </a:t>
                      </a:r>
                      <a:r>
                        <a:rPr lang="en-ZA" sz="1000" b="0" dirty="0" err="1">
                          <a:solidFill>
                            <a:schemeClr val="tx1"/>
                          </a:solidFill>
                          <a:effectLst/>
                        </a:rPr>
                        <a:t>qué</a:t>
                      </a:r>
                      <a:r>
                        <a:rPr lang="en-ZA" sz="1000" b="0" dirty="0">
                          <a:solidFill>
                            <a:schemeClr val="tx1"/>
                          </a:solidFill>
                          <a:effectLst/>
                        </a:rPr>
                        <a:t> :</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tc>
                <a:tc hMerge="1">
                  <a:txBody>
                    <a:bodyPr/>
                    <a:lstStyle/>
                    <a:p>
                      <a:pPr algn="just"/>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00244021"/>
                  </a:ext>
                </a:extLst>
              </a:tr>
              <a:tr h="248240">
                <a:tc gridSpan="10">
                  <a:txBody>
                    <a:bodyPr/>
                    <a:lstStyle/>
                    <a:p>
                      <a:pPr algn="l"/>
                      <a:r>
                        <a:rPr lang="en-ZA" sz="1000" dirty="0">
                          <a:solidFill>
                            <a:schemeClr val="tx1"/>
                          </a:solidFill>
                          <a:effectLst/>
                        </a:rPr>
                        <a:t>Padre</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tc>
                <a:tc hMerge="1">
                  <a:txBody>
                    <a:bodyPr/>
                    <a:lstStyle/>
                    <a:p>
                      <a:pPr algn="just"/>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5179181"/>
                  </a:ext>
                </a:extLst>
              </a:tr>
              <a:tr h="403390">
                <a:tc gridSpan="3">
                  <a:txBody>
                    <a:bodyPr/>
                    <a:lstStyle/>
                    <a:p>
                      <a:pPr algn="l"/>
                      <a:r>
                        <a:rPr lang="en-ZA" sz="1000" dirty="0" err="1">
                          <a:solidFill>
                            <a:schemeClr val="tx1"/>
                          </a:solidFill>
                          <a:effectLst/>
                        </a:rPr>
                        <a:t>Nombre</a:t>
                      </a:r>
                      <a:r>
                        <a:rPr lang="en-ZA" sz="1000" dirty="0">
                          <a:solidFill>
                            <a:schemeClr val="tx1"/>
                          </a:solidFill>
                          <a:effectLst/>
                        </a:rPr>
                        <a:t>:</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5">
                  <a:txBody>
                    <a:bodyPr/>
                    <a:lstStyle/>
                    <a:p>
                      <a:pPr algn="l"/>
                      <a:r>
                        <a:rPr lang="en-ZA" sz="1000" b="1" dirty="0">
                          <a:solidFill>
                            <a:schemeClr val="tx1"/>
                          </a:solidFill>
                          <a:effectLst/>
                        </a:rPr>
                        <a:t>Segundo nombre:</a:t>
                      </a:r>
                      <a:endParaRPr lang="en-US" sz="1000"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tc hMerge="1">
                  <a:txBody>
                    <a:bodyPr/>
                    <a:lstStyle/>
                    <a:p>
                      <a:pPr algn="just"/>
                      <a:r>
                        <a:rPr lang="en-ZA" sz="1100" b="1">
                          <a:solidFill>
                            <a:schemeClr val="tx1"/>
                          </a:solidFill>
                          <a:effectLst/>
                        </a:rPr>
                        <a:t>Segundo nombre:</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just"/>
                      <a:r>
                        <a:rPr lang="en-ZA" sz="1100" b="1" dirty="0">
                          <a:solidFill>
                            <a:schemeClr val="tx1"/>
                          </a:solidFill>
                          <a:effectLst/>
                        </a:rPr>
                        <a:t>Apellido:</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R w="12700" cap="flat" cmpd="sng" algn="ctr">
                      <a:solidFill>
                        <a:schemeClr val="accent1">
                          <a:lumMod val="40000"/>
                          <a:lumOff val="60000"/>
                        </a:schemeClr>
                      </a:solidFill>
                      <a:prstDash val="solid"/>
                      <a:round/>
                      <a:headEnd type="none" w="med" len="med"/>
                      <a:tailEnd type="none" w="med" len="med"/>
                    </a:lnR>
                    <a:lnB w="12700" cap="flat" cmpd="sng" algn="ctr">
                      <a:solidFill>
                        <a:schemeClr val="accent1">
                          <a:lumMod val="40000"/>
                          <a:lumOff val="60000"/>
                        </a:schemeClr>
                      </a:solidFill>
                      <a:prstDash val="solid"/>
                      <a:round/>
                      <a:headEnd type="none" w="med" len="med"/>
                      <a:tailEnd type="none" w="med" len="med"/>
                    </a:lnB>
                    <a:noFill/>
                  </a:tcPr>
                </a:tc>
                <a:tc gridSpan="2">
                  <a:txBody>
                    <a:bodyPr/>
                    <a:lstStyle/>
                    <a:p>
                      <a:pPr algn="l"/>
                      <a:r>
                        <a:rPr lang="en-ZA" sz="1000" b="1" dirty="0" err="1">
                          <a:solidFill>
                            <a:schemeClr val="tx1"/>
                          </a:solidFill>
                          <a:effectLst/>
                        </a:rPr>
                        <a:t>Apellidos</a:t>
                      </a:r>
                      <a:r>
                        <a:rPr lang="en-ZA" sz="1000" b="1" dirty="0">
                          <a:solidFill>
                            <a:schemeClr val="tx1"/>
                          </a:solidFill>
                          <a:effectLst/>
                        </a:rPr>
                        <a:t>:</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65876249"/>
                  </a:ext>
                </a:extLst>
              </a:tr>
              <a:tr h="403390">
                <a:tc gridSpan="10">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ZA" sz="1000" dirty="0" err="1">
                          <a:solidFill>
                            <a:schemeClr val="tx1"/>
                          </a:solidFill>
                          <a:effectLst/>
                        </a:rPr>
                        <a:t>Otros</a:t>
                      </a:r>
                      <a:r>
                        <a:rPr lang="en-ZA" sz="1000" dirty="0">
                          <a:solidFill>
                            <a:schemeClr val="tx1"/>
                          </a:solidFill>
                          <a:effectLst/>
                        </a:rPr>
                        <a:t> </a:t>
                      </a:r>
                      <a:r>
                        <a:rPr lang="en-ZA" sz="1000" dirty="0" err="1">
                          <a:solidFill>
                            <a:schemeClr val="tx1"/>
                          </a:solidFill>
                          <a:effectLst/>
                        </a:rPr>
                        <a:t>nombres</a:t>
                      </a:r>
                      <a:r>
                        <a:rPr lang="en-ZA" sz="1000" dirty="0">
                          <a:solidFill>
                            <a:schemeClr val="tx1"/>
                          </a:solidFill>
                          <a:effectLst/>
                        </a:rPr>
                        <a:t> </a:t>
                      </a:r>
                      <a:r>
                        <a:rPr lang="en-ZA" sz="1000" dirty="0" err="1">
                          <a:solidFill>
                            <a:schemeClr val="tx1"/>
                          </a:solidFill>
                          <a:effectLst/>
                        </a:rPr>
                        <a:t>por</a:t>
                      </a:r>
                      <a:r>
                        <a:rPr lang="en-ZA" sz="1000" dirty="0">
                          <a:solidFill>
                            <a:schemeClr val="tx1"/>
                          </a:solidFill>
                          <a:effectLst/>
                        </a:rPr>
                        <a:t> </a:t>
                      </a:r>
                      <a:r>
                        <a:rPr lang="en-ZA" sz="1000" dirty="0" err="1">
                          <a:solidFill>
                            <a:schemeClr val="tx1"/>
                          </a:solidFill>
                          <a:effectLst/>
                        </a:rPr>
                        <a:t>los</a:t>
                      </a:r>
                      <a:r>
                        <a:rPr lang="en-ZA" sz="1000" dirty="0">
                          <a:solidFill>
                            <a:schemeClr val="tx1"/>
                          </a:solidFill>
                          <a:effectLst/>
                        </a:rPr>
                        <a:t> que se </a:t>
                      </a:r>
                      <a:r>
                        <a:rPr lang="en-ZA" sz="1000" dirty="0" err="1">
                          <a:solidFill>
                            <a:schemeClr val="tx1"/>
                          </a:solidFill>
                          <a:effectLst/>
                        </a:rPr>
                        <a:t>conoce</a:t>
                      </a:r>
                      <a:r>
                        <a:rPr lang="en-ZA" sz="1000" dirty="0">
                          <a:solidFill>
                            <a:schemeClr val="tx1"/>
                          </a:solidFill>
                          <a:effectLst/>
                        </a:rPr>
                        <a:t> al padre: </a:t>
                      </a:r>
                      <a:r>
                        <a:rPr lang="en-ZA" sz="700" b="0" i="1" dirty="0">
                          <a:solidFill>
                            <a:schemeClr val="tx1"/>
                          </a:solidFill>
                          <a:effectLst/>
                        </a:rPr>
                        <a:t>p. </a:t>
                      </a:r>
                      <a:r>
                        <a:rPr lang="en-ZA" sz="700" b="0" i="1" dirty="0" err="1">
                          <a:solidFill>
                            <a:schemeClr val="tx1"/>
                          </a:solidFill>
                          <a:effectLst/>
                        </a:rPr>
                        <a:t>ej</a:t>
                      </a:r>
                      <a:r>
                        <a:rPr lang="en-ZA" sz="700" b="0" i="1" dirty="0">
                          <a:solidFill>
                            <a:schemeClr val="tx1"/>
                          </a:solidFill>
                          <a:effectLst/>
                        </a:rPr>
                        <a:t>., </a:t>
                      </a:r>
                      <a:r>
                        <a:rPr lang="en-ZA" sz="700" b="0" i="1" dirty="0" err="1">
                          <a:solidFill>
                            <a:schemeClr val="tx1"/>
                          </a:solidFill>
                          <a:effectLst/>
                        </a:rPr>
                        <a:t>apodo</a:t>
                      </a:r>
                      <a:r>
                        <a:rPr lang="en-ZA" sz="700" b="0" i="1" dirty="0">
                          <a:solidFill>
                            <a:schemeClr val="tx1"/>
                          </a:solidFill>
                          <a:effectLst/>
                        </a:rPr>
                        <a:t>, </a:t>
                      </a:r>
                      <a:r>
                        <a:rPr lang="en-ZA" sz="700" b="0" i="1" dirty="0" err="1">
                          <a:solidFill>
                            <a:schemeClr val="tx1"/>
                          </a:solidFill>
                          <a:effectLst/>
                        </a:rPr>
                        <a:t>segundo</a:t>
                      </a:r>
                      <a:r>
                        <a:rPr lang="en-ZA" sz="700" b="0" i="1" dirty="0">
                          <a:solidFill>
                            <a:schemeClr val="tx1"/>
                          </a:solidFill>
                          <a:effectLst/>
                        </a:rPr>
                        <a:t> </a:t>
                      </a:r>
                      <a:r>
                        <a:rPr lang="en-ZA" sz="700" b="0" i="1" dirty="0" err="1">
                          <a:solidFill>
                            <a:schemeClr val="tx1"/>
                          </a:solidFill>
                          <a:effectLst/>
                        </a:rPr>
                        <a:t>apellido</a:t>
                      </a:r>
                      <a:r>
                        <a:rPr lang="en-ZA" sz="700" b="0" dirty="0">
                          <a:solidFill>
                            <a:schemeClr val="tx1"/>
                          </a:solidFill>
                          <a:effectLst/>
                        </a:rPr>
                        <a:t>.</a:t>
                      </a:r>
                      <a:r>
                        <a:rPr lang="en-ZA" sz="700" dirty="0">
                          <a:solidFill>
                            <a:schemeClr val="tx1"/>
                          </a:solidFill>
                          <a:effectLst/>
                        </a:rPr>
                        <a:t> </a:t>
                      </a:r>
                      <a:endParaRPr lang="en-US" sz="70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lnT w="12700" cap="flat" cmpd="sng" algn="ctr">
                      <a:solidFill>
                        <a:schemeClr val="accent1">
                          <a:lumMod val="40000"/>
                          <a:lumOff val="60000"/>
                        </a:schemeClr>
                      </a:solidFill>
                      <a:prstDash val="solid"/>
                      <a:round/>
                      <a:headEnd type="none" w="med" len="med"/>
                      <a:tailEnd type="none" w="med" len="med"/>
                    </a:lnT>
                  </a:tcPr>
                </a:tc>
                <a:tc hMerge="1">
                  <a:txBody>
                    <a:bodyPr/>
                    <a:lstStyle/>
                    <a:p>
                      <a:pPr algn="just"/>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649173665"/>
                  </a:ext>
                </a:extLst>
              </a:tr>
              <a:tr h="930899">
                <a:tc gridSpan="3">
                  <a:txBody>
                    <a:bodyPr/>
                    <a:lstStyle/>
                    <a:p>
                      <a:pPr algn="l"/>
                      <a:r>
                        <a:rPr lang="en-ZA" sz="1000" dirty="0">
                          <a:solidFill>
                            <a:schemeClr val="tx1"/>
                          </a:solidFill>
                          <a:effectLst/>
                        </a:rPr>
                        <a:t>¿Está vivo el padre?</a:t>
                      </a:r>
                      <a:endParaRPr lang="en-US" sz="1000" dirty="0">
                        <a:solidFill>
                          <a:schemeClr val="tx1"/>
                        </a:solidFill>
                        <a:effectLst/>
                      </a:endParaRPr>
                    </a:p>
                    <a:p>
                      <a:pPr algn="l"/>
                      <a:r>
                        <a:rPr lang="en-ZA" sz="1000" b="0" dirty="0">
                          <a:solidFill>
                            <a:schemeClr val="tx1"/>
                          </a:solidFill>
                          <a:effectLst/>
                        </a:rPr>
                        <a:t>[ ] Sí</a:t>
                      </a:r>
                      <a:endParaRPr lang="en-US" sz="1000" b="0" dirty="0">
                        <a:solidFill>
                          <a:schemeClr val="tx1"/>
                        </a:solidFill>
                        <a:effectLst/>
                      </a:endParaRPr>
                    </a:p>
                    <a:p>
                      <a:pPr algn="l"/>
                      <a:r>
                        <a:rPr lang="en-ZA" sz="1000" b="0" dirty="0">
                          <a:solidFill>
                            <a:schemeClr val="tx1"/>
                          </a:solidFill>
                          <a:effectLst/>
                        </a:rPr>
                        <a:t>[ ] No </a:t>
                      </a:r>
                      <a:endParaRPr lang="en-US" sz="1000" b="0" dirty="0">
                        <a:solidFill>
                          <a:schemeClr val="tx1"/>
                        </a:solidFill>
                        <a:effectLst/>
                      </a:endParaRPr>
                    </a:p>
                    <a:p>
                      <a:pPr algn="l"/>
                      <a:r>
                        <a:rPr lang="en-ZA" sz="1000" b="0" dirty="0">
                          <a:solidFill>
                            <a:schemeClr val="tx1"/>
                          </a:solidFill>
                          <a:effectLst/>
                        </a:rPr>
                        <a:t>[ ] Desconocido</a:t>
                      </a:r>
                      <a:endParaRPr lang="en-US" sz="1000" b="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4">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ZA" sz="1000" b="1" dirty="0">
                          <a:solidFill>
                            <a:schemeClr val="tx1"/>
                          </a:solidFill>
                          <a:effectLst/>
                        </a:rPr>
                        <a:t>Si ha </a:t>
                      </a:r>
                      <a:r>
                        <a:rPr lang="en-ZA" sz="1000" b="1" dirty="0" err="1">
                          <a:solidFill>
                            <a:schemeClr val="tx1"/>
                          </a:solidFill>
                          <a:effectLst/>
                        </a:rPr>
                        <a:t>fallecido</a:t>
                      </a:r>
                      <a:r>
                        <a:rPr lang="en-ZA" sz="1000" b="1" dirty="0">
                          <a:solidFill>
                            <a:schemeClr val="tx1"/>
                          </a:solidFill>
                          <a:effectLst/>
                        </a:rPr>
                        <a:t>, </a:t>
                      </a:r>
                      <a:r>
                        <a:rPr lang="en-ZA" sz="1000" b="1" dirty="0" err="1">
                          <a:solidFill>
                            <a:schemeClr val="tx1"/>
                          </a:solidFill>
                          <a:effectLst/>
                        </a:rPr>
                        <a:t>cuándo</a:t>
                      </a:r>
                      <a:r>
                        <a:rPr lang="en-ZA" sz="1000" b="1" dirty="0">
                          <a:solidFill>
                            <a:schemeClr val="tx1"/>
                          </a:solidFill>
                          <a:effectLst/>
                        </a:rPr>
                        <a:t> y </a:t>
                      </a:r>
                      <a:r>
                        <a:rPr lang="en-ZA" sz="1000" b="1" dirty="0" err="1">
                          <a:solidFill>
                            <a:schemeClr val="tx1"/>
                          </a:solidFill>
                          <a:effectLst/>
                        </a:rPr>
                        <a:t>cómo</a:t>
                      </a:r>
                      <a:r>
                        <a:rPr lang="en-ZA" sz="1000" b="1" dirty="0">
                          <a:solidFill>
                            <a:schemeClr val="tx1"/>
                          </a:solidFill>
                          <a:effectLst/>
                        </a:rPr>
                        <a:t> </a:t>
                      </a:r>
                      <a:r>
                        <a:rPr lang="en-ZA" sz="1000" b="1" dirty="0" err="1">
                          <a:solidFill>
                            <a:schemeClr val="tx1"/>
                          </a:solidFill>
                          <a:effectLst/>
                        </a:rPr>
                        <a:t>falleció</a:t>
                      </a:r>
                      <a:r>
                        <a:rPr lang="en-ZA" sz="1000" b="1" dirty="0">
                          <a:solidFill>
                            <a:schemeClr val="tx1"/>
                          </a:solidFill>
                          <a:effectLst/>
                        </a:rPr>
                        <a:t>:</a:t>
                      </a:r>
                      <a:endParaRPr lang="en-US" sz="1000" b="1" dirty="0">
                        <a:solidFill>
                          <a:schemeClr val="tx1"/>
                        </a:solidFill>
                        <a:effectLst/>
                      </a:endParaRPr>
                    </a:p>
                    <a:p>
                      <a:pPr algn="l"/>
                      <a:r>
                        <a:rPr lang="en-ZA" sz="700" dirty="0">
                          <a:solidFill>
                            <a:schemeClr val="tx1"/>
                          </a:solidFill>
                          <a:effectLst/>
                        </a:rPr>
                        <a:t>dd/mm/aa </a:t>
                      </a:r>
                      <a:endParaRPr lang="en-US" sz="700"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tc hMerge="1">
                  <a:txBody>
                    <a:bodyPr/>
                    <a:lstStyle/>
                    <a:p>
                      <a:pPr algn="just"/>
                      <a:r>
                        <a:rPr lang="en-ZA" sz="1100" dirty="0">
                          <a:solidFill>
                            <a:schemeClr val="tx1"/>
                          </a:solidFill>
                          <a:effectLst/>
                        </a:rPr>
                        <a:t>Si ha fallecido, cuándo y cómo:</a:t>
                      </a:r>
                      <a:endParaRPr lang="en-US" sz="1100" dirty="0">
                        <a:solidFill>
                          <a:schemeClr val="tx1"/>
                        </a:solidFill>
                        <a:effectLst/>
                      </a:endParaRPr>
                    </a:p>
                    <a:p>
                      <a:pPr algn="just"/>
                      <a:r>
                        <a:rPr lang="en-ZA" sz="1100" dirty="0" err="1">
                          <a:solidFill>
                            <a:schemeClr val="tx1"/>
                          </a:solidFill>
                          <a:effectLst/>
                        </a:rPr>
                        <a:t>dd/mm/aa</a:t>
                      </a:r>
                      <a:endParaRPr lang="en-US" sz="1100" dirty="0">
                        <a:solidFill>
                          <a:schemeClr val="tx1"/>
                        </a:solidFill>
                        <a:effectLst/>
                      </a:endParaRPr>
                    </a:p>
                    <a:p>
                      <a:pPr algn="just"/>
                      <a:r>
                        <a:rPr lang="en-ZA" sz="1100" dirty="0">
                          <a:solidFill>
                            <a:schemeClr val="tx1"/>
                          </a:solidFill>
                          <a:effectLst/>
                        </a:rPr>
                        <a:t> </a:t>
                      </a:r>
                      <a:endParaRPr lang="en-US" sz="1100" dirty="0">
                        <a:solidFill>
                          <a:schemeClr val="tx1"/>
                        </a:solidFill>
                        <a:effectLst/>
                      </a:endParaRPr>
                    </a:p>
                    <a:p>
                      <a:pPr algn="l">
                        <a:lnSpc>
                          <a:spcPct val="107000"/>
                        </a:lnSpc>
                        <a:spcAft>
                          <a:spcPts val="800"/>
                        </a:spcAft>
                      </a:pPr>
                      <a:r>
                        <a:rPr lang="en-ZA"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gridSpan="3">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ZA" sz="1000" b="1" dirty="0">
                          <a:solidFill>
                            <a:schemeClr val="tx1"/>
                          </a:solidFill>
                          <a:effectLst/>
                        </a:rPr>
                        <a:t>Si </a:t>
                      </a:r>
                      <a:r>
                        <a:rPr lang="en-ZA" sz="1000" b="1" dirty="0" err="1">
                          <a:solidFill>
                            <a:schemeClr val="tx1"/>
                          </a:solidFill>
                          <a:effectLst/>
                        </a:rPr>
                        <a:t>falleció</a:t>
                      </a:r>
                      <a:r>
                        <a:rPr lang="en-ZA" sz="1000" b="1" dirty="0">
                          <a:solidFill>
                            <a:schemeClr val="tx1"/>
                          </a:solidFill>
                          <a:effectLst/>
                        </a:rPr>
                        <a:t> </a:t>
                      </a:r>
                      <a:r>
                        <a:rPr lang="en-ZA" sz="1000" b="1" dirty="0" err="1">
                          <a:solidFill>
                            <a:schemeClr val="tx1"/>
                          </a:solidFill>
                          <a:effectLst/>
                        </a:rPr>
                        <a:t>durante</a:t>
                      </a:r>
                      <a:r>
                        <a:rPr lang="en-ZA" sz="1000" b="1" dirty="0">
                          <a:solidFill>
                            <a:schemeClr val="tx1"/>
                          </a:solidFill>
                          <a:effectLst/>
                        </a:rPr>
                        <a:t> la </a:t>
                      </a:r>
                      <a:r>
                        <a:rPr lang="en-ZA" sz="1000" b="1" dirty="0" err="1">
                          <a:solidFill>
                            <a:schemeClr val="tx1"/>
                          </a:solidFill>
                          <a:effectLst/>
                        </a:rPr>
                        <a:t>emergencia</a:t>
                      </a:r>
                      <a:r>
                        <a:rPr lang="en-ZA" sz="1000" b="1" dirty="0">
                          <a:solidFill>
                            <a:schemeClr val="tx1"/>
                          </a:solidFill>
                          <a:effectLst/>
                        </a:rPr>
                        <a:t>, ¿</a:t>
                      </a:r>
                      <a:r>
                        <a:rPr lang="en-ZA" sz="1000" b="1" dirty="0" err="1">
                          <a:solidFill>
                            <a:schemeClr val="tx1"/>
                          </a:solidFill>
                          <a:effectLst/>
                        </a:rPr>
                        <a:t>esto</a:t>
                      </a:r>
                      <a:r>
                        <a:rPr lang="en-ZA" sz="1000" b="1" dirty="0">
                          <a:solidFill>
                            <a:schemeClr val="tx1"/>
                          </a:solidFill>
                          <a:effectLst/>
                        </a:rPr>
                        <a:t> ha </a:t>
                      </a:r>
                      <a:r>
                        <a:rPr lang="en-ZA" sz="1000" b="1" dirty="0" err="1">
                          <a:solidFill>
                            <a:schemeClr val="tx1"/>
                          </a:solidFill>
                          <a:effectLst/>
                        </a:rPr>
                        <a:t>sido</a:t>
                      </a:r>
                      <a:r>
                        <a:rPr lang="en-ZA" sz="1000" b="1" dirty="0">
                          <a:solidFill>
                            <a:schemeClr val="tx1"/>
                          </a:solidFill>
                          <a:effectLst/>
                        </a:rPr>
                        <a:t> </a:t>
                      </a:r>
                      <a:r>
                        <a:rPr lang="en-ZA" sz="1000" b="1" dirty="0" err="1">
                          <a:solidFill>
                            <a:schemeClr val="tx1"/>
                          </a:solidFill>
                          <a:effectLst/>
                        </a:rPr>
                        <a:t>verificado</a:t>
                      </a:r>
                      <a:r>
                        <a:rPr lang="en-ZA" sz="1000" b="1" dirty="0">
                          <a:solidFill>
                            <a:schemeClr val="tx1"/>
                          </a:solidFill>
                          <a:effectLst/>
                        </a:rPr>
                        <a:t>?:</a:t>
                      </a:r>
                      <a:endParaRPr lang="en-US" sz="1000" b="1" dirty="0">
                        <a:solidFill>
                          <a:schemeClr val="tx1"/>
                        </a:solidFill>
                        <a:effectLst/>
                      </a:endParaRPr>
                    </a:p>
                    <a:p>
                      <a:pPr marL="0" marR="0" indent="0" algn="l" defTabSz="685800" rtl="0" eaLnBrk="1" fontAlgn="auto" latinLnBrk="0" hangingPunct="1">
                        <a:lnSpc>
                          <a:spcPct val="100000"/>
                        </a:lnSpc>
                        <a:spcBef>
                          <a:spcPts val="0"/>
                        </a:spcBef>
                        <a:spcAft>
                          <a:spcPts val="0"/>
                        </a:spcAft>
                        <a:buClrTx/>
                        <a:buSzTx/>
                        <a:buFontTx/>
                        <a:buNone/>
                        <a:tabLst/>
                        <a:defRPr/>
                      </a:pPr>
                      <a:r>
                        <a:rPr lang="en-ZA" sz="700" i="1" dirty="0">
                          <a:solidFill>
                            <a:schemeClr val="tx1"/>
                          </a:solidFill>
                          <a:effectLst/>
                        </a:rPr>
                        <a:t>Si lo ha </a:t>
                      </a:r>
                      <a:r>
                        <a:rPr lang="en-ZA" sz="700" i="1" dirty="0" err="1">
                          <a:solidFill>
                            <a:schemeClr val="tx1"/>
                          </a:solidFill>
                          <a:effectLst/>
                        </a:rPr>
                        <a:t>confirmado</a:t>
                      </a:r>
                      <a:r>
                        <a:rPr lang="en-ZA" sz="700" i="1" dirty="0">
                          <a:solidFill>
                            <a:schemeClr val="tx1"/>
                          </a:solidFill>
                          <a:effectLst/>
                        </a:rPr>
                        <a:t> </a:t>
                      </a:r>
                      <a:r>
                        <a:rPr lang="en-ZA" sz="700" i="1" dirty="0" err="1">
                          <a:solidFill>
                            <a:schemeClr val="tx1"/>
                          </a:solidFill>
                          <a:effectLst/>
                        </a:rPr>
                        <a:t>otra</a:t>
                      </a:r>
                      <a:r>
                        <a:rPr lang="en-ZA" sz="700" i="1" dirty="0">
                          <a:solidFill>
                            <a:schemeClr val="tx1"/>
                          </a:solidFill>
                          <a:effectLst/>
                        </a:rPr>
                        <a:t> </a:t>
                      </a:r>
                      <a:r>
                        <a:rPr lang="en-ZA" sz="700" i="1" dirty="0" err="1">
                          <a:solidFill>
                            <a:schemeClr val="tx1"/>
                          </a:solidFill>
                          <a:effectLst/>
                        </a:rPr>
                        <a:t>fuente</a:t>
                      </a:r>
                      <a:r>
                        <a:rPr lang="en-ZA" sz="700" i="1" dirty="0">
                          <a:solidFill>
                            <a:schemeClr val="tx1"/>
                          </a:solidFill>
                          <a:effectLst/>
                        </a:rPr>
                        <a:t> </a:t>
                      </a:r>
                      <a:r>
                        <a:rPr lang="en-ZA" sz="700" i="1" dirty="0" err="1">
                          <a:solidFill>
                            <a:schemeClr val="tx1"/>
                          </a:solidFill>
                          <a:effectLst/>
                        </a:rPr>
                        <a:t>distinta</a:t>
                      </a:r>
                      <a:r>
                        <a:rPr lang="en-ZA" sz="700" i="1" dirty="0">
                          <a:solidFill>
                            <a:schemeClr val="tx1"/>
                          </a:solidFill>
                          <a:effectLst/>
                        </a:rPr>
                        <a:t> a la / al </a:t>
                      </a:r>
                      <a:r>
                        <a:rPr lang="en-ZA" sz="700" i="1" dirty="0" err="1">
                          <a:solidFill>
                            <a:schemeClr val="tx1"/>
                          </a:solidFill>
                          <a:effectLst/>
                        </a:rPr>
                        <a:t>menor</a:t>
                      </a:r>
                      <a:r>
                        <a:rPr lang="en-ZA" sz="700" i="1" dirty="0">
                          <a:solidFill>
                            <a:schemeClr val="tx1"/>
                          </a:solidFill>
                          <a:effectLst/>
                        </a:rPr>
                        <a:t>, </a:t>
                      </a:r>
                      <a:r>
                        <a:rPr lang="en-ZA" sz="700" i="1" dirty="0" err="1">
                          <a:solidFill>
                            <a:schemeClr val="tx1"/>
                          </a:solidFill>
                          <a:effectLst/>
                        </a:rPr>
                        <a:t>entonces</a:t>
                      </a:r>
                      <a:r>
                        <a:rPr lang="en-ZA" sz="700" i="1" dirty="0">
                          <a:solidFill>
                            <a:schemeClr val="tx1"/>
                          </a:solidFill>
                          <a:effectLst/>
                        </a:rPr>
                        <a:t>, pasar </a:t>
                      </a:r>
                      <a:r>
                        <a:rPr lang="en-ZA" sz="700" i="1" dirty="0" err="1">
                          <a:solidFill>
                            <a:schemeClr val="tx1"/>
                          </a:solidFill>
                          <a:effectLst/>
                        </a:rPr>
                        <a:t>directamente</a:t>
                      </a:r>
                      <a:r>
                        <a:rPr lang="en-ZA" sz="700" i="1" dirty="0">
                          <a:solidFill>
                            <a:schemeClr val="tx1"/>
                          </a:solidFill>
                          <a:effectLst/>
                        </a:rPr>
                        <a:t> a </a:t>
                      </a:r>
                      <a:r>
                        <a:rPr lang="en-ZA" sz="700" i="1" dirty="0" err="1">
                          <a:solidFill>
                            <a:schemeClr val="tx1"/>
                          </a:solidFill>
                          <a:effectLst/>
                        </a:rPr>
                        <a:t>los</a:t>
                      </a:r>
                      <a:r>
                        <a:rPr lang="en-ZA" sz="700" i="1" dirty="0">
                          <a:solidFill>
                            <a:schemeClr val="tx1"/>
                          </a:solidFill>
                          <a:effectLst/>
                        </a:rPr>
                        <a:t> </a:t>
                      </a:r>
                      <a:r>
                        <a:rPr lang="en-ZA" sz="700" i="1" dirty="0" err="1">
                          <a:solidFill>
                            <a:schemeClr val="tx1"/>
                          </a:solidFill>
                          <a:effectLst/>
                        </a:rPr>
                        <a:t>datos</a:t>
                      </a:r>
                      <a:r>
                        <a:rPr lang="en-ZA" sz="700" i="1" dirty="0">
                          <a:solidFill>
                            <a:schemeClr val="tx1"/>
                          </a:solidFill>
                          <a:effectLst/>
                        </a:rPr>
                        <a:t> de </a:t>
                      </a:r>
                      <a:r>
                        <a:rPr lang="en-ZA" sz="700" i="1" dirty="0" err="1">
                          <a:solidFill>
                            <a:schemeClr val="tx1"/>
                          </a:solidFill>
                          <a:effectLst/>
                        </a:rPr>
                        <a:t>otros</a:t>
                      </a:r>
                      <a:r>
                        <a:rPr lang="en-ZA" sz="700" i="1" dirty="0">
                          <a:solidFill>
                            <a:schemeClr val="tx1"/>
                          </a:solidFill>
                          <a:effectLst/>
                        </a:rPr>
                        <a:t> </a:t>
                      </a:r>
                      <a:r>
                        <a:rPr lang="en-ZA" sz="700" i="1" dirty="0" err="1">
                          <a:solidFill>
                            <a:schemeClr val="tx1"/>
                          </a:solidFill>
                          <a:effectLst/>
                        </a:rPr>
                        <a:t>miembros</a:t>
                      </a:r>
                      <a:r>
                        <a:rPr lang="en-ZA" sz="700" i="1" dirty="0">
                          <a:solidFill>
                            <a:schemeClr val="tx1"/>
                          </a:solidFill>
                          <a:effectLst/>
                        </a:rPr>
                        <a:t> de la </a:t>
                      </a:r>
                      <a:r>
                        <a:rPr lang="en-ZA" sz="700" i="1" dirty="0" err="1">
                          <a:solidFill>
                            <a:schemeClr val="tx1"/>
                          </a:solidFill>
                          <a:effectLst/>
                        </a:rPr>
                        <a:t>familia</a:t>
                      </a:r>
                      <a:r>
                        <a:rPr lang="en-ZA" sz="700" i="1" dirty="0">
                          <a:solidFill>
                            <a:schemeClr val="tx1"/>
                          </a:solidFill>
                          <a:effectLst/>
                        </a:rPr>
                        <a:t> que </a:t>
                      </a:r>
                      <a:r>
                        <a:rPr lang="en-ZA" sz="700" i="1" dirty="0" err="1">
                          <a:solidFill>
                            <a:schemeClr val="tx1"/>
                          </a:solidFill>
                          <a:effectLst/>
                        </a:rPr>
                        <a:t>sean</a:t>
                      </a:r>
                      <a:r>
                        <a:rPr lang="en-ZA" sz="700" i="1" dirty="0">
                          <a:solidFill>
                            <a:schemeClr val="tx1"/>
                          </a:solidFill>
                          <a:effectLst/>
                        </a:rPr>
                        <a:t> </a:t>
                      </a:r>
                      <a:r>
                        <a:rPr lang="en-ZA" sz="700" i="1" dirty="0" err="1">
                          <a:solidFill>
                            <a:schemeClr val="tx1"/>
                          </a:solidFill>
                          <a:effectLst/>
                        </a:rPr>
                        <a:t>importantes</a:t>
                      </a:r>
                      <a:r>
                        <a:rPr lang="en-ZA" sz="700" i="1" dirty="0">
                          <a:solidFill>
                            <a:schemeClr val="tx1"/>
                          </a:solidFill>
                          <a:effectLst/>
                        </a:rPr>
                        <a:t> para la / </a:t>
                      </a:r>
                      <a:r>
                        <a:rPr lang="en-ZA" sz="700" i="1" dirty="0" err="1">
                          <a:solidFill>
                            <a:schemeClr val="tx1"/>
                          </a:solidFill>
                          <a:effectLst/>
                        </a:rPr>
                        <a:t>el</a:t>
                      </a:r>
                      <a:r>
                        <a:rPr lang="en-ZA" sz="700" i="1" dirty="0">
                          <a:solidFill>
                            <a:schemeClr val="tx1"/>
                          </a:solidFill>
                          <a:effectLst/>
                        </a:rPr>
                        <a:t> </a:t>
                      </a:r>
                      <a:r>
                        <a:rPr lang="en-ZA" sz="700" i="1" dirty="0" err="1">
                          <a:solidFill>
                            <a:schemeClr val="tx1"/>
                          </a:solidFill>
                          <a:effectLst/>
                        </a:rPr>
                        <a:t>menor</a:t>
                      </a:r>
                      <a:r>
                        <a:rPr lang="en-ZA" sz="700" i="1" dirty="0">
                          <a:solidFill>
                            <a:schemeClr val="tx1"/>
                          </a:solidFill>
                          <a:effectLst/>
                        </a:rPr>
                        <a:t> </a:t>
                      </a:r>
                      <a:endParaRPr lang="en-US" sz="700" i="1" dirty="0">
                        <a:solidFill>
                          <a:schemeClr val="tx1"/>
                        </a:solidFill>
                        <a:effectLst/>
                      </a:endParaRPr>
                    </a:p>
                    <a:p>
                      <a:pPr algn="l"/>
                      <a:r>
                        <a:rPr lang="en-ZA" sz="1000" dirty="0">
                          <a:solidFill>
                            <a:schemeClr val="tx1"/>
                          </a:solidFill>
                          <a:effectLst/>
                        </a:rPr>
                        <a:t>[ ] Sí</a:t>
                      </a:r>
                      <a:endParaRPr lang="en-US" sz="1000" dirty="0">
                        <a:solidFill>
                          <a:schemeClr val="tx1"/>
                        </a:solidFill>
                        <a:effectLst/>
                      </a:endParaRPr>
                    </a:p>
                    <a:p>
                      <a:pPr algn="l"/>
                      <a:r>
                        <a:rPr lang="en-ZA" sz="1000" dirty="0">
                          <a:solidFill>
                            <a:schemeClr val="tx1"/>
                          </a:solidFill>
                          <a:effectLst/>
                        </a:rPr>
                        <a:t>[ ] No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just"/>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746037843"/>
                  </a:ext>
                </a:extLst>
              </a:tr>
              <a:tr h="351359">
                <a:tc gridSpan="3">
                  <a:txBody>
                    <a:bodyPr/>
                    <a:lstStyle/>
                    <a:p>
                      <a:pPr algn="l"/>
                      <a:r>
                        <a:rPr lang="en-ZA" sz="1000" dirty="0">
                          <a:solidFill>
                            <a:schemeClr val="tx1"/>
                          </a:solidFill>
                          <a:effectLst/>
                        </a:rPr>
                        <a:t>Documento nacional de identidad:</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4">
                  <a:txBody>
                    <a:bodyPr/>
                    <a:lstStyle/>
                    <a:p>
                      <a:pPr algn="l"/>
                      <a:r>
                        <a:rPr lang="en-ZA" sz="1000" b="1" dirty="0">
                          <a:solidFill>
                            <a:schemeClr val="tx1"/>
                          </a:solidFill>
                          <a:effectLst/>
                        </a:rPr>
                        <a:t>ID ACNUR (personal):</a:t>
                      </a:r>
                      <a:endParaRPr lang="en-US" sz="1000" b="1"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tc hMerge="1">
                  <a:txBody>
                    <a:bodyPr/>
                    <a:lstStyle/>
                    <a:p>
                      <a:pPr algn="just"/>
                      <a:r>
                        <a:rPr lang="en-ZA" sz="1100">
                          <a:solidFill>
                            <a:schemeClr val="tx1"/>
                          </a:solidFill>
                          <a:effectLst/>
                        </a:rPr>
                        <a:t>ID individual ACNUR:</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gridSpan="3">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ZA" sz="1000" b="1" dirty="0" err="1">
                          <a:solidFill>
                            <a:schemeClr val="tx1"/>
                          </a:solidFill>
                          <a:effectLst/>
                        </a:rPr>
                        <a:t>Otro</a:t>
                      </a:r>
                      <a:r>
                        <a:rPr lang="en-ZA" sz="1000" b="1" dirty="0">
                          <a:solidFill>
                            <a:schemeClr val="tx1"/>
                          </a:solidFill>
                          <a:effectLst/>
                        </a:rPr>
                        <a:t> </a:t>
                      </a:r>
                      <a:r>
                        <a:rPr lang="en-ZA" sz="1000" b="1" dirty="0" err="1">
                          <a:solidFill>
                            <a:schemeClr val="tx1"/>
                          </a:solidFill>
                          <a:effectLst/>
                        </a:rPr>
                        <a:t>documento</a:t>
                      </a:r>
                      <a:r>
                        <a:rPr lang="en-ZA" sz="1000" b="1" dirty="0">
                          <a:solidFill>
                            <a:schemeClr val="tx1"/>
                          </a:solidFill>
                          <a:effectLst/>
                        </a:rPr>
                        <a:t> de </a:t>
                      </a:r>
                      <a:r>
                        <a:rPr lang="en-ZA" sz="1000" b="1" dirty="0" err="1">
                          <a:solidFill>
                            <a:schemeClr val="tx1"/>
                          </a:solidFill>
                          <a:effectLst/>
                        </a:rPr>
                        <a:t>identificación</a:t>
                      </a:r>
                      <a:r>
                        <a:rPr lang="en-ZA" sz="1000" b="1" dirty="0">
                          <a:solidFill>
                            <a:schemeClr val="tx1"/>
                          </a:solidFill>
                          <a:effectLst/>
                        </a:rPr>
                        <a:t> relevante:</a:t>
                      </a:r>
                      <a:endParaRPr lang="en-US" sz="1000" b="1" dirty="0">
                        <a:solidFill>
                          <a:schemeClr val="tx1"/>
                        </a:solidFill>
                        <a:effectLst/>
                      </a:endParaRPr>
                    </a:p>
                    <a:p>
                      <a:pPr algn="l"/>
                      <a:r>
                        <a:rPr lang="en-ZA" sz="1000" b="1" dirty="0">
                          <a:solidFill>
                            <a:schemeClr val="tx1"/>
                          </a:solidFill>
                          <a:effectLst/>
                        </a:rPr>
                        <a:t> </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just"/>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9388415"/>
                  </a:ext>
                </a:extLst>
              </a:tr>
              <a:tr h="456650">
                <a:tc gridSpan="6">
                  <a:txBody>
                    <a:bodyPr/>
                    <a:lstStyle/>
                    <a:p>
                      <a:pPr algn="l"/>
                      <a:r>
                        <a:rPr lang="en-ZA" sz="1000" dirty="0">
                          <a:solidFill>
                            <a:schemeClr val="tx1"/>
                          </a:solidFill>
                          <a:effectLst/>
                        </a:rPr>
                        <a:t>Fecha de </a:t>
                      </a:r>
                      <a:r>
                        <a:rPr lang="en-ZA" sz="1000" dirty="0" err="1">
                          <a:solidFill>
                            <a:schemeClr val="tx1"/>
                          </a:solidFill>
                          <a:effectLst/>
                        </a:rPr>
                        <a:t>nacimiento</a:t>
                      </a:r>
                      <a:r>
                        <a:rPr lang="en-ZA" sz="1000" dirty="0">
                          <a:solidFill>
                            <a:schemeClr val="tx1"/>
                          </a:solidFill>
                          <a:effectLst/>
                        </a:rPr>
                        <a:t>:</a:t>
                      </a:r>
                      <a:br>
                        <a:rPr lang="en-US" sz="1000" b="1" i="0" dirty="0">
                          <a:solidFill>
                            <a:schemeClr val="tx1"/>
                          </a:solidFill>
                          <a:effectLst/>
                        </a:rPr>
                      </a:br>
                      <a:r>
                        <a:rPr lang="en-ZA" sz="700" b="0" dirty="0">
                          <a:solidFill>
                            <a:schemeClr val="tx1"/>
                          </a:solidFill>
                          <a:effectLst/>
                        </a:rPr>
                        <a:t>dd/mm/aa </a:t>
                      </a:r>
                      <a:endParaRPr lang="en-US" sz="700" b="0" dirty="0"/>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gridSpan="4">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ZA" sz="1000" b="1" dirty="0">
                          <a:solidFill>
                            <a:schemeClr val="tx1"/>
                          </a:solidFill>
                          <a:effectLst/>
                        </a:rPr>
                        <a:t>¿La </a:t>
                      </a:r>
                      <a:r>
                        <a:rPr lang="en-ZA" sz="1000" b="1" dirty="0" err="1">
                          <a:solidFill>
                            <a:schemeClr val="tx1"/>
                          </a:solidFill>
                          <a:effectLst/>
                        </a:rPr>
                        <a:t>fecha</a:t>
                      </a:r>
                      <a:r>
                        <a:rPr lang="en-ZA" sz="1000" b="1" dirty="0">
                          <a:solidFill>
                            <a:schemeClr val="tx1"/>
                          </a:solidFill>
                          <a:effectLst/>
                        </a:rPr>
                        <a:t> de </a:t>
                      </a:r>
                      <a:r>
                        <a:rPr lang="en-ZA" sz="1000" b="1" dirty="0" err="1">
                          <a:solidFill>
                            <a:schemeClr val="tx1"/>
                          </a:solidFill>
                          <a:effectLst/>
                        </a:rPr>
                        <a:t>nacimiento</a:t>
                      </a:r>
                      <a:r>
                        <a:rPr lang="en-ZA" sz="1000" b="1" dirty="0">
                          <a:solidFill>
                            <a:schemeClr val="tx1"/>
                          </a:solidFill>
                          <a:effectLst/>
                        </a:rPr>
                        <a:t> es </a:t>
                      </a:r>
                      <a:r>
                        <a:rPr lang="en-ZA" sz="1000" b="1" dirty="0" err="1">
                          <a:solidFill>
                            <a:schemeClr val="tx1"/>
                          </a:solidFill>
                          <a:effectLst/>
                        </a:rPr>
                        <a:t>una</a:t>
                      </a:r>
                      <a:r>
                        <a:rPr lang="en-ZA" sz="1000" b="1" dirty="0">
                          <a:solidFill>
                            <a:schemeClr val="tx1"/>
                          </a:solidFill>
                          <a:effectLst/>
                        </a:rPr>
                        <a:t> </a:t>
                      </a:r>
                      <a:r>
                        <a:rPr lang="en-ZA" sz="1000" b="1" dirty="0" err="1">
                          <a:solidFill>
                            <a:schemeClr val="tx1"/>
                          </a:solidFill>
                          <a:effectLst/>
                        </a:rPr>
                        <a:t>estimación</a:t>
                      </a:r>
                      <a:r>
                        <a:rPr lang="en-ZA" sz="1000" b="1" dirty="0">
                          <a:solidFill>
                            <a:schemeClr val="tx1"/>
                          </a:solidFill>
                          <a:effectLst/>
                        </a:rPr>
                        <a:t>?:</a:t>
                      </a:r>
                      <a:endParaRPr lang="en-US" sz="1000" b="1" dirty="0">
                        <a:solidFill>
                          <a:schemeClr val="tx1"/>
                        </a:solidFill>
                        <a:effectLst/>
                      </a:endParaRPr>
                    </a:p>
                    <a:p>
                      <a:pPr marL="0" marR="0" indent="0" algn="l" defTabSz="685800" rtl="0" eaLnBrk="1" fontAlgn="auto" latinLnBrk="0" hangingPunct="1">
                        <a:lnSpc>
                          <a:spcPct val="100000"/>
                        </a:lnSpc>
                        <a:spcBef>
                          <a:spcPts val="0"/>
                        </a:spcBef>
                        <a:spcAft>
                          <a:spcPts val="0"/>
                        </a:spcAft>
                        <a:buClrTx/>
                        <a:buSzTx/>
                        <a:buFontTx/>
                        <a:buNone/>
                        <a:tabLst/>
                        <a:defRPr/>
                      </a:pPr>
                      <a:r>
                        <a:rPr lang="en-ZA" sz="700" i="1" dirty="0">
                          <a:solidFill>
                            <a:schemeClr val="tx1"/>
                          </a:solidFill>
                          <a:effectLst/>
                        </a:rPr>
                        <a:t>De ser </a:t>
                      </a:r>
                      <a:r>
                        <a:rPr lang="en-ZA" sz="700" i="1" dirty="0" err="1">
                          <a:solidFill>
                            <a:schemeClr val="tx1"/>
                          </a:solidFill>
                          <a:effectLst/>
                        </a:rPr>
                        <a:t>así</a:t>
                      </a:r>
                      <a:r>
                        <a:rPr lang="en-ZA" sz="700" i="1" dirty="0">
                          <a:solidFill>
                            <a:schemeClr val="tx1"/>
                          </a:solidFill>
                          <a:effectLst/>
                        </a:rPr>
                        <a:t>, </a:t>
                      </a:r>
                      <a:r>
                        <a:rPr lang="en-ZA" sz="700" i="1" dirty="0" err="1">
                          <a:solidFill>
                            <a:schemeClr val="tx1"/>
                          </a:solidFill>
                          <a:effectLst/>
                        </a:rPr>
                        <a:t>poner</a:t>
                      </a:r>
                      <a:r>
                        <a:rPr lang="en-ZA" sz="700" i="1" dirty="0">
                          <a:solidFill>
                            <a:schemeClr val="tx1"/>
                          </a:solidFill>
                          <a:effectLst/>
                        </a:rPr>
                        <a:t> 1 de </a:t>
                      </a:r>
                      <a:r>
                        <a:rPr lang="en-ZA" sz="700" i="1" dirty="0" err="1">
                          <a:solidFill>
                            <a:schemeClr val="tx1"/>
                          </a:solidFill>
                          <a:effectLst/>
                        </a:rPr>
                        <a:t>enero</a:t>
                      </a:r>
                      <a:r>
                        <a:rPr lang="en-ZA" sz="700" i="1" dirty="0">
                          <a:solidFill>
                            <a:schemeClr val="tx1"/>
                          </a:solidFill>
                          <a:effectLst/>
                        </a:rPr>
                        <a:t> </a:t>
                      </a:r>
                      <a:endParaRPr lang="en-US" sz="700" i="1" dirty="0">
                        <a:solidFill>
                          <a:schemeClr val="tx1"/>
                        </a:solidFill>
                        <a:effectLst/>
                      </a:endParaRPr>
                    </a:p>
                    <a:p>
                      <a:pPr algn="l"/>
                      <a:r>
                        <a:rPr lang="en-ZA" sz="1000" dirty="0">
                          <a:solidFill>
                            <a:schemeClr val="tx1"/>
                          </a:solidFill>
                          <a:effectLst/>
                        </a:rPr>
                        <a:t>[ ] No [ ] Sí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hMerge="1">
                  <a:txBody>
                    <a:bodyPr/>
                    <a:lstStyle/>
                    <a:p>
                      <a:pPr algn="just"/>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83481906"/>
                  </a:ext>
                </a:extLst>
              </a:tr>
              <a:tr h="403390">
                <a:tc gridSpan="6">
                  <a:txBody>
                    <a:bodyPr/>
                    <a:lstStyle/>
                    <a:p>
                      <a:pPr algn="l"/>
                      <a:r>
                        <a:rPr lang="en-ZA" sz="1000" dirty="0" err="1">
                          <a:solidFill>
                            <a:schemeClr val="tx1"/>
                          </a:solidFill>
                          <a:effectLst/>
                        </a:rPr>
                        <a:t>Etnia</a:t>
                      </a:r>
                      <a:r>
                        <a:rPr lang="en-ZA" sz="1000" dirty="0">
                          <a:solidFill>
                            <a:schemeClr val="tx1"/>
                          </a:solidFill>
                          <a:effectLst/>
                        </a:rPr>
                        <a:t> del padre: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gridSpan="4">
                  <a:txBody>
                    <a:bodyPr/>
                    <a:lstStyle/>
                    <a:p>
                      <a:pPr algn="l"/>
                      <a:r>
                        <a:rPr lang="en-ZA" sz="1000" b="1" dirty="0">
                          <a:solidFill>
                            <a:schemeClr val="tx1"/>
                          </a:solidFill>
                          <a:effectLst/>
                        </a:rPr>
                        <a:t>Ocupación del padre:</a:t>
                      </a:r>
                      <a:endParaRPr lang="en-US" sz="1000" b="1" dirty="0">
                        <a:solidFill>
                          <a:schemeClr val="tx1"/>
                        </a:solidFill>
                        <a:effectLst/>
                      </a:endParaRPr>
                    </a:p>
                    <a:p>
                      <a:pPr algn="l"/>
                      <a:r>
                        <a:rPr lang="en-ZA" sz="1000" b="1" dirty="0">
                          <a:solidFill>
                            <a:schemeClr val="tx1"/>
                          </a:solidFill>
                          <a:effectLst/>
                        </a:rPr>
                        <a:t> </a:t>
                      </a:r>
                      <a:endParaRPr lang="en-US" sz="1000" dirty="0">
                        <a:solidFill>
                          <a:schemeClr val="tx1"/>
                        </a:solidFill>
                        <a:effectLst/>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just"/>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34953185"/>
                  </a:ext>
                </a:extLst>
              </a:tr>
              <a:tr h="511994">
                <a:tc gridSpan="10">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ZA" sz="1000" dirty="0" err="1">
                          <a:solidFill>
                            <a:schemeClr val="tx1"/>
                          </a:solidFill>
                          <a:effectLst/>
                        </a:rPr>
                        <a:t>Dirección</a:t>
                      </a:r>
                      <a:r>
                        <a:rPr lang="en-ZA" sz="1000" dirty="0">
                          <a:solidFill>
                            <a:schemeClr val="tx1"/>
                          </a:solidFill>
                          <a:effectLst/>
                        </a:rPr>
                        <a:t>/</a:t>
                      </a:r>
                      <a:r>
                        <a:rPr lang="en-ZA" sz="1000" dirty="0" err="1">
                          <a:solidFill>
                            <a:schemeClr val="tx1"/>
                          </a:solidFill>
                          <a:effectLst/>
                        </a:rPr>
                        <a:t>lugar</a:t>
                      </a:r>
                      <a:r>
                        <a:rPr lang="en-ZA" sz="1000" dirty="0">
                          <a:solidFill>
                            <a:schemeClr val="tx1"/>
                          </a:solidFill>
                          <a:effectLst/>
                        </a:rPr>
                        <a:t> de residencia del padre (</a:t>
                      </a:r>
                      <a:r>
                        <a:rPr lang="en-ZA" sz="1000" dirty="0" err="1">
                          <a:solidFill>
                            <a:schemeClr val="tx1"/>
                          </a:solidFill>
                          <a:effectLst/>
                        </a:rPr>
                        <a:t>si</a:t>
                      </a:r>
                      <a:r>
                        <a:rPr lang="en-ZA" sz="1000" dirty="0">
                          <a:solidFill>
                            <a:schemeClr val="tx1"/>
                          </a:solidFill>
                          <a:effectLst/>
                        </a:rPr>
                        <a:t> no es </a:t>
                      </a:r>
                      <a:r>
                        <a:rPr lang="en-ZA" sz="1000" dirty="0" err="1">
                          <a:solidFill>
                            <a:schemeClr val="tx1"/>
                          </a:solidFill>
                          <a:effectLst/>
                        </a:rPr>
                        <a:t>el</a:t>
                      </a:r>
                      <a:r>
                        <a:rPr lang="en-ZA" sz="1000" dirty="0">
                          <a:solidFill>
                            <a:schemeClr val="tx1"/>
                          </a:solidFill>
                          <a:effectLst/>
                        </a:rPr>
                        <a:t> </a:t>
                      </a:r>
                      <a:r>
                        <a:rPr lang="en-ZA" sz="1000" dirty="0" err="1">
                          <a:solidFill>
                            <a:schemeClr val="tx1"/>
                          </a:solidFill>
                          <a:effectLst/>
                        </a:rPr>
                        <a:t>mismo</a:t>
                      </a:r>
                      <a:r>
                        <a:rPr lang="en-ZA" sz="1000" dirty="0">
                          <a:solidFill>
                            <a:schemeClr val="tx1"/>
                          </a:solidFill>
                          <a:effectLst/>
                        </a:rPr>
                        <a:t> de la / del </a:t>
                      </a:r>
                      <a:r>
                        <a:rPr lang="en-ZA" sz="1000" dirty="0" err="1">
                          <a:solidFill>
                            <a:schemeClr val="tx1"/>
                          </a:solidFill>
                          <a:effectLst/>
                        </a:rPr>
                        <a:t>menor</a:t>
                      </a:r>
                      <a:r>
                        <a:rPr lang="en-ZA" sz="1000" dirty="0">
                          <a:solidFill>
                            <a:schemeClr val="tx1"/>
                          </a:solidFill>
                          <a:effectLst/>
                        </a:rPr>
                        <a:t>): </a:t>
                      </a:r>
                      <a:r>
                        <a:rPr lang="en-ZA" sz="700" b="0" i="1" dirty="0" err="1">
                          <a:solidFill>
                            <a:schemeClr val="tx1"/>
                          </a:solidFill>
                          <a:effectLst/>
                        </a:rPr>
                        <a:t>Proporcione</a:t>
                      </a:r>
                      <a:r>
                        <a:rPr lang="en-ZA" sz="700" b="0" i="1" dirty="0">
                          <a:solidFill>
                            <a:schemeClr val="tx1"/>
                          </a:solidFill>
                          <a:effectLst/>
                        </a:rPr>
                        <a:t> tantos </a:t>
                      </a:r>
                      <a:r>
                        <a:rPr lang="en-ZA" sz="700" b="0" i="1" dirty="0" err="1">
                          <a:solidFill>
                            <a:schemeClr val="tx1"/>
                          </a:solidFill>
                          <a:effectLst/>
                        </a:rPr>
                        <a:t>datos</a:t>
                      </a:r>
                      <a:r>
                        <a:rPr lang="en-ZA" sz="700" b="0" i="1" dirty="0">
                          <a:solidFill>
                            <a:schemeClr val="tx1"/>
                          </a:solidFill>
                          <a:effectLst/>
                        </a:rPr>
                        <a:t> </a:t>
                      </a:r>
                      <a:r>
                        <a:rPr lang="en-ZA" sz="700" b="0" i="1" dirty="0" err="1">
                          <a:solidFill>
                            <a:schemeClr val="tx1"/>
                          </a:solidFill>
                          <a:effectLst/>
                        </a:rPr>
                        <a:t>como</a:t>
                      </a:r>
                      <a:r>
                        <a:rPr lang="en-ZA" sz="700" b="0" i="1" dirty="0">
                          <a:solidFill>
                            <a:schemeClr val="tx1"/>
                          </a:solidFill>
                          <a:effectLst/>
                        </a:rPr>
                        <a:t> sea </a:t>
                      </a:r>
                      <a:r>
                        <a:rPr lang="en-ZA" sz="700" b="0" i="1" dirty="0" err="1">
                          <a:solidFill>
                            <a:schemeClr val="tx1"/>
                          </a:solidFill>
                          <a:effectLst/>
                        </a:rPr>
                        <a:t>posible</a:t>
                      </a:r>
                      <a:r>
                        <a:rPr lang="en-ZA" sz="700" b="0" i="1" dirty="0">
                          <a:solidFill>
                            <a:schemeClr val="tx1"/>
                          </a:solidFill>
                          <a:effectLst/>
                        </a:rPr>
                        <a:t> </a:t>
                      </a:r>
                      <a:r>
                        <a:rPr lang="en-ZA" sz="700" b="0" i="1" dirty="0" err="1">
                          <a:solidFill>
                            <a:schemeClr val="tx1"/>
                          </a:solidFill>
                          <a:effectLst/>
                        </a:rPr>
                        <a:t>sobre</a:t>
                      </a:r>
                      <a:r>
                        <a:rPr lang="en-ZA" sz="700" b="0" i="1" dirty="0">
                          <a:solidFill>
                            <a:schemeClr val="tx1"/>
                          </a:solidFill>
                          <a:effectLst/>
                        </a:rPr>
                        <a:t> </a:t>
                      </a:r>
                      <a:r>
                        <a:rPr lang="en-ZA" sz="700" b="0" i="1" dirty="0" err="1">
                          <a:solidFill>
                            <a:schemeClr val="tx1"/>
                          </a:solidFill>
                          <a:effectLst/>
                        </a:rPr>
                        <a:t>el</a:t>
                      </a:r>
                      <a:r>
                        <a:rPr lang="en-ZA" sz="700" b="0" i="1" dirty="0">
                          <a:solidFill>
                            <a:schemeClr val="tx1"/>
                          </a:solidFill>
                          <a:effectLst/>
                        </a:rPr>
                        <a:t> sitio de residencia del padre que </a:t>
                      </a:r>
                      <a:r>
                        <a:rPr lang="en-ZA" sz="700" b="0" i="1" dirty="0" err="1">
                          <a:solidFill>
                            <a:schemeClr val="tx1"/>
                          </a:solidFill>
                          <a:effectLst/>
                        </a:rPr>
                        <a:t>faciliten</a:t>
                      </a:r>
                      <a:r>
                        <a:rPr lang="en-ZA" sz="700" b="0" i="1" dirty="0">
                          <a:solidFill>
                            <a:schemeClr val="tx1"/>
                          </a:solidFill>
                          <a:effectLst/>
                        </a:rPr>
                        <a:t> </a:t>
                      </a:r>
                      <a:r>
                        <a:rPr lang="en-ZA" sz="700" b="0" i="1" dirty="0" err="1">
                          <a:solidFill>
                            <a:schemeClr val="tx1"/>
                          </a:solidFill>
                          <a:effectLst/>
                        </a:rPr>
                        <a:t>su</a:t>
                      </a:r>
                      <a:r>
                        <a:rPr lang="en-ZA" sz="700" b="0" i="1" dirty="0">
                          <a:solidFill>
                            <a:schemeClr val="tx1"/>
                          </a:solidFill>
                          <a:effectLst/>
                        </a:rPr>
                        <a:t> </a:t>
                      </a:r>
                      <a:r>
                        <a:rPr lang="en-ZA" sz="700" b="0" i="1" dirty="0" err="1">
                          <a:solidFill>
                            <a:schemeClr val="tx1"/>
                          </a:solidFill>
                          <a:effectLst/>
                        </a:rPr>
                        <a:t>ubicación</a:t>
                      </a:r>
                      <a:r>
                        <a:rPr lang="en-ZA" sz="700" b="0" i="1" dirty="0">
                          <a:solidFill>
                            <a:schemeClr val="tx1"/>
                          </a:solidFill>
                          <a:effectLst/>
                        </a:rPr>
                        <a:t> (p. </a:t>
                      </a:r>
                      <a:r>
                        <a:rPr lang="en-ZA" sz="700" b="0" i="1" dirty="0" err="1">
                          <a:solidFill>
                            <a:schemeClr val="tx1"/>
                          </a:solidFill>
                          <a:effectLst/>
                        </a:rPr>
                        <a:t>ej</a:t>
                      </a:r>
                      <a:r>
                        <a:rPr lang="en-ZA" sz="700" b="0" i="1" dirty="0">
                          <a:solidFill>
                            <a:schemeClr val="tx1"/>
                          </a:solidFill>
                          <a:effectLst/>
                        </a:rPr>
                        <a:t>., casa, punto de </a:t>
                      </a:r>
                      <a:r>
                        <a:rPr lang="en-ZA" sz="700" b="0" i="1" dirty="0" err="1">
                          <a:solidFill>
                            <a:schemeClr val="tx1"/>
                          </a:solidFill>
                          <a:effectLst/>
                        </a:rPr>
                        <a:t>referencia</a:t>
                      </a:r>
                      <a:r>
                        <a:rPr lang="en-ZA" sz="700" b="0" i="1" dirty="0">
                          <a:solidFill>
                            <a:schemeClr val="tx1"/>
                          </a:solidFill>
                          <a:effectLst/>
                        </a:rPr>
                        <a:t>, </a:t>
                      </a:r>
                      <a:r>
                        <a:rPr lang="en-ZA" sz="700" b="0" i="1" dirty="0" err="1">
                          <a:solidFill>
                            <a:schemeClr val="tx1"/>
                          </a:solidFill>
                          <a:effectLst/>
                        </a:rPr>
                        <a:t>calle</a:t>
                      </a:r>
                      <a:r>
                        <a:rPr lang="en-ZA" sz="700" b="0" i="1" dirty="0">
                          <a:solidFill>
                            <a:schemeClr val="tx1"/>
                          </a:solidFill>
                          <a:effectLst/>
                        </a:rPr>
                        <a:t>, ciudad/pueblo, </a:t>
                      </a:r>
                      <a:r>
                        <a:rPr lang="en-ZA" sz="700" b="0" i="1" dirty="0" err="1">
                          <a:solidFill>
                            <a:schemeClr val="tx1"/>
                          </a:solidFill>
                          <a:effectLst/>
                        </a:rPr>
                        <a:t>distrito</a:t>
                      </a:r>
                      <a:r>
                        <a:rPr lang="en-ZA" sz="700" b="0" i="1" dirty="0">
                          <a:solidFill>
                            <a:schemeClr val="tx1"/>
                          </a:solidFill>
                          <a:effectLst/>
                        </a:rPr>
                        <a:t>, </a:t>
                      </a:r>
                      <a:r>
                        <a:rPr lang="en-ZA" sz="700" b="0" i="1" dirty="0" err="1">
                          <a:solidFill>
                            <a:schemeClr val="tx1"/>
                          </a:solidFill>
                          <a:effectLst/>
                        </a:rPr>
                        <a:t>provincia</a:t>
                      </a:r>
                      <a:r>
                        <a:rPr lang="en-ZA" sz="700" b="0" i="1" dirty="0">
                          <a:solidFill>
                            <a:schemeClr val="tx1"/>
                          </a:solidFill>
                          <a:effectLst/>
                        </a:rPr>
                        <a:t> (</a:t>
                      </a:r>
                      <a:r>
                        <a:rPr lang="en-ZA" sz="700" b="0" i="1" dirty="0" err="1">
                          <a:solidFill>
                            <a:schemeClr val="tx1"/>
                          </a:solidFill>
                          <a:effectLst/>
                        </a:rPr>
                        <a:t>adapte</a:t>
                      </a:r>
                      <a:r>
                        <a:rPr lang="en-ZA" sz="700" b="0" i="1" dirty="0">
                          <a:solidFill>
                            <a:schemeClr val="tx1"/>
                          </a:solidFill>
                          <a:effectLst/>
                        </a:rPr>
                        <a:t> </a:t>
                      </a:r>
                      <a:r>
                        <a:rPr lang="en-ZA" sz="700" b="0" i="1" dirty="0" err="1">
                          <a:solidFill>
                            <a:schemeClr val="tx1"/>
                          </a:solidFill>
                          <a:effectLst/>
                        </a:rPr>
                        <a:t>según</a:t>
                      </a:r>
                      <a:r>
                        <a:rPr lang="en-ZA" sz="700" b="0" i="1" dirty="0">
                          <a:solidFill>
                            <a:schemeClr val="tx1"/>
                          </a:solidFill>
                          <a:effectLst/>
                        </a:rPr>
                        <a:t> </a:t>
                      </a:r>
                      <a:r>
                        <a:rPr lang="en-ZA" sz="700" b="0" i="1" dirty="0" err="1">
                          <a:solidFill>
                            <a:schemeClr val="tx1"/>
                          </a:solidFill>
                          <a:effectLst/>
                        </a:rPr>
                        <a:t>el</a:t>
                      </a:r>
                      <a:r>
                        <a:rPr lang="en-ZA" sz="700" b="0" i="1" dirty="0">
                          <a:solidFill>
                            <a:schemeClr val="tx1"/>
                          </a:solidFill>
                          <a:effectLst/>
                        </a:rPr>
                        <a:t> </a:t>
                      </a:r>
                      <a:r>
                        <a:rPr lang="en-ZA" sz="700" b="0" i="1" dirty="0" err="1">
                          <a:solidFill>
                            <a:schemeClr val="tx1"/>
                          </a:solidFill>
                          <a:effectLst/>
                        </a:rPr>
                        <a:t>contexto</a:t>
                      </a:r>
                      <a:r>
                        <a:rPr lang="en-ZA" sz="700" b="0" i="1" dirty="0">
                          <a:solidFill>
                            <a:schemeClr val="tx1"/>
                          </a:solidFill>
                          <a:effectLst/>
                        </a:rPr>
                        <a:t> </a:t>
                      </a:r>
                      <a:endParaRPr lang="en-US" sz="700" b="0" i="1"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hMerge="1">
                  <a:txBody>
                    <a:bodyPr/>
                    <a:lstStyle/>
                    <a:p>
                      <a:endParaRPr lang="en-US"/>
                    </a:p>
                  </a:txBody>
                  <a:tcPr/>
                </a:tc>
                <a:tc hMerge="1">
                  <a:txBody>
                    <a:bodyPr/>
                    <a:lstStyle/>
                    <a:p>
                      <a:pPr algn="just"/>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31789562"/>
                  </a:ext>
                </a:extLst>
              </a:tr>
              <a:tr h="403390">
                <a:tc gridSpan="10">
                  <a:txBody>
                    <a:bodyPr/>
                    <a:lstStyle/>
                    <a:p>
                      <a:pPr algn="l"/>
                      <a:r>
                        <a:rPr lang="en-ZA" sz="1000" dirty="0">
                          <a:solidFill>
                            <a:schemeClr val="tx1"/>
                          </a:solidFill>
                          <a:effectLst/>
                        </a:rPr>
                        <a:t>Teléfono del padre / otros datos de contacto:</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tc>
                <a:tc hMerge="1">
                  <a:txBody>
                    <a:bodyPr/>
                    <a:lstStyle/>
                    <a:p>
                      <a:pPr algn="just"/>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992374034"/>
                  </a:ext>
                </a:extLst>
              </a:tr>
              <a:tr h="558539">
                <a:tc gridSpan="10">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ZA" sz="1000" dirty="0">
                          <a:solidFill>
                            <a:schemeClr val="tx1"/>
                          </a:solidFill>
                          <a:effectLst/>
                        </a:rPr>
                        <a:t>¿Da la / </a:t>
                      </a:r>
                      <a:r>
                        <a:rPr lang="en-ZA" sz="1000" dirty="0" err="1">
                          <a:solidFill>
                            <a:schemeClr val="tx1"/>
                          </a:solidFill>
                          <a:effectLst/>
                        </a:rPr>
                        <a:t>el</a:t>
                      </a:r>
                      <a:r>
                        <a:rPr lang="en-ZA" sz="1000" dirty="0">
                          <a:solidFill>
                            <a:schemeClr val="tx1"/>
                          </a:solidFill>
                          <a:effectLst/>
                        </a:rPr>
                        <a:t> </a:t>
                      </a:r>
                      <a:r>
                        <a:rPr lang="en-ZA" sz="1000" dirty="0" err="1">
                          <a:solidFill>
                            <a:schemeClr val="tx1"/>
                          </a:solidFill>
                          <a:effectLst/>
                        </a:rPr>
                        <a:t>menor</a:t>
                      </a:r>
                      <a:r>
                        <a:rPr lang="en-ZA" sz="1000" dirty="0">
                          <a:solidFill>
                            <a:schemeClr val="tx1"/>
                          </a:solidFill>
                          <a:effectLst/>
                        </a:rPr>
                        <a:t> </a:t>
                      </a:r>
                      <a:r>
                        <a:rPr lang="en-ZA" sz="1000" dirty="0" err="1">
                          <a:solidFill>
                            <a:schemeClr val="tx1"/>
                          </a:solidFill>
                          <a:effectLst/>
                        </a:rPr>
                        <a:t>su</a:t>
                      </a:r>
                      <a:r>
                        <a:rPr lang="en-ZA" sz="1000" dirty="0">
                          <a:solidFill>
                            <a:schemeClr val="tx1"/>
                          </a:solidFill>
                          <a:effectLst/>
                        </a:rPr>
                        <a:t> </a:t>
                      </a:r>
                      <a:r>
                        <a:rPr lang="en-ZA" sz="1000" dirty="0" err="1">
                          <a:solidFill>
                            <a:schemeClr val="tx1"/>
                          </a:solidFill>
                          <a:effectLst/>
                        </a:rPr>
                        <a:t>consentimiento</a:t>
                      </a:r>
                      <a:r>
                        <a:rPr lang="en-ZA" sz="1000" dirty="0">
                          <a:solidFill>
                            <a:schemeClr val="tx1"/>
                          </a:solidFill>
                          <a:effectLst/>
                        </a:rPr>
                        <a:t> para </a:t>
                      </a:r>
                      <a:r>
                        <a:rPr lang="en-ZA" sz="1000" dirty="0" err="1">
                          <a:solidFill>
                            <a:schemeClr val="tx1"/>
                          </a:solidFill>
                          <a:effectLst/>
                        </a:rPr>
                        <a:t>contactar</a:t>
                      </a:r>
                      <a:r>
                        <a:rPr lang="en-ZA" sz="1000" dirty="0">
                          <a:solidFill>
                            <a:schemeClr val="tx1"/>
                          </a:solidFill>
                          <a:effectLst/>
                        </a:rPr>
                        <a:t> con </a:t>
                      </a:r>
                      <a:r>
                        <a:rPr lang="en-ZA" sz="1000" dirty="0" err="1">
                          <a:solidFill>
                            <a:schemeClr val="tx1"/>
                          </a:solidFill>
                          <a:effectLst/>
                        </a:rPr>
                        <a:t>el</a:t>
                      </a:r>
                      <a:r>
                        <a:rPr lang="en-ZA" sz="1000" dirty="0">
                          <a:solidFill>
                            <a:schemeClr val="tx1"/>
                          </a:solidFill>
                          <a:effectLst/>
                        </a:rPr>
                        <a:t> padre? </a:t>
                      </a:r>
                      <a:endParaRPr lang="en-US" sz="1000" dirty="0">
                        <a:solidFill>
                          <a:schemeClr val="tx1"/>
                        </a:solidFill>
                        <a:effectLst/>
                      </a:endParaRPr>
                    </a:p>
                    <a:p>
                      <a:pPr algn="l"/>
                      <a:r>
                        <a:rPr lang="en-ZA" sz="1000" b="0" dirty="0">
                          <a:solidFill>
                            <a:schemeClr val="tx1"/>
                          </a:solidFill>
                          <a:effectLst/>
                        </a:rPr>
                        <a:t>[ ] Sí</a:t>
                      </a:r>
                      <a:endParaRPr lang="en-US" sz="1000" b="0" dirty="0">
                        <a:solidFill>
                          <a:schemeClr val="tx1"/>
                        </a:solidFill>
                        <a:effectLst/>
                      </a:endParaRPr>
                    </a:p>
                    <a:p>
                      <a:pPr marL="0" marR="0" indent="0" algn="l" defTabSz="685800" rtl="0" eaLnBrk="1" fontAlgn="auto" latinLnBrk="0" hangingPunct="1">
                        <a:lnSpc>
                          <a:spcPct val="100000"/>
                        </a:lnSpc>
                        <a:spcBef>
                          <a:spcPts val="0"/>
                        </a:spcBef>
                        <a:spcAft>
                          <a:spcPts val="0"/>
                        </a:spcAft>
                        <a:buClrTx/>
                        <a:buSzTx/>
                        <a:buFontTx/>
                        <a:buNone/>
                        <a:tabLst/>
                        <a:defRPr/>
                      </a:pPr>
                      <a:r>
                        <a:rPr lang="en-ZA" sz="1000" b="0" dirty="0">
                          <a:solidFill>
                            <a:schemeClr val="tx1"/>
                          </a:solidFill>
                          <a:effectLst/>
                        </a:rPr>
                        <a:t>[ ] No, </a:t>
                      </a:r>
                      <a:r>
                        <a:rPr lang="en-ZA" sz="1000" b="0" dirty="0" err="1">
                          <a:solidFill>
                            <a:schemeClr val="tx1"/>
                          </a:solidFill>
                          <a:effectLst/>
                        </a:rPr>
                        <a:t>especifique</a:t>
                      </a:r>
                      <a:r>
                        <a:rPr lang="en-ZA" sz="1000" b="0" dirty="0">
                          <a:solidFill>
                            <a:schemeClr val="tx1"/>
                          </a:solidFill>
                          <a:effectLst/>
                        </a:rPr>
                        <a:t> </a:t>
                      </a:r>
                      <a:r>
                        <a:rPr lang="en-ZA" sz="1000" b="0" dirty="0" err="1">
                          <a:solidFill>
                            <a:schemeClr val="tx1"/>
                          </a:solidFill>
                          <a:effectLst/>
                        </a:rPr>
                        <a:t>por</a:t>
                      </a:r>
                      <a:r>
                        <a:rPr lang="en-ZA" sz="1000" b="0" dirty="0">
                          <a:solidFill>
                            <a:schemeClr val="tx1"/>
                          </a:solidFill>
                          <a:effectLst/>
                        </a:rPr>
                        <a:t> </a:t>
                      </a:r>
                      <a:r>
                        <a:rPr lang="en-ZA" sz="1000" b="0" dirty="0" err="1">
                          <a:solidFill>
                            <a:schemeClr val="tx1"/>
                          </a:solidFill>
                          <a:effectLst/>
                        </a:rPr>
                        <a:t>qué</a:t>
                      </a:r>
                      <a:r>
                        <a:rPr lang="en-ZA" sz="1000" b="0" dirty="0">
                          <a:solidFill>
                            <a:schemeClr val="tx1"/>
                          </a:solidFill>
                          <a:effectLst/>
                        </a:rPr>
                        <a:t>:</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tc>
                <a:tc hMerge="1">
                  <a:txBody>
                    <a:bodyPr/>
                    <a:lstStyle/>
                    <a:p>
                      <a:pPr algn="just"/>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690853269"/>
                  </a:ext>
                </a:extLst>
              </a:tr>
              <a:tr h="248240">
                <a:tc gridSpan="10">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ZA" sz="1000" dirty="0" err="1">
                          <a:solidFill>
                            <a:schemeClr val="tx1"/>
                          </a:solidFill>
                          <a:effectLst/>
                        </a:rPr>
                        <a:t>Otros</a:t>
                      </a:r>
                      <a:r>
                        <a:rPr lang="en-ZA" sz="1000" dirty="0">
                          <a:solidFill>
                            <a:schemeClr val="tx1"/>
                          </a:solidFill>
                          <a:effectLst/>
                        </a:rPr>
                        <a:t> </a:t>
                      </a:r>
                      <a:r>
                        <a:rPr lang="en-ZA" sz="1000" dirty="0" err="1">
                          <a:solidFill>
                            <a:schemeClr val="tx1"/>
                          </a:solidFill>
                          <a:effectLst/>
                        </a:rPr>
                        <a:t>miembros</a:t>
                      </a:r>
                      <a:r>
                        <a:rPr lang="en-ZA" sz="1000" dirty="0">
                          <a:solidFill>
                            <a:schemeClr val="tx1"/>
                          </a:solidFill>
                          <a:effectLst/>
                        </a:rPr>
                        <a:t> de la </a:t>
                      </a:r>
                      <a:r>
                        <a:rPr lang="en-ZA" sz="1000" dirty="0" err="1">
                          <a:solidFill>
                            <a:schemeClr val="tx1"/>
                          </a:solidFill>
                          <a:effectLst/>
                        </a:rPr>
                        <a:t>familia</a:t>
                      </a:r>
                      <a:r>
                        <a:rPr lang="en-ZA" sz="1000" dirty="0">
                          <a:solidFill>
                            <a:schemeClr val="tx1"/>
                          </a:solidFill>
                          <a:effectLst/>
                        </a:rPr>
                        <a:t> y personas </a:t>
                      </a:r>
                      <a:r>
                        <a:rPr lang="en-ZA" sz="1000" dirty="0" err="1">
                          <a:solidFill>
                            <a:schemeClr val="tx1"/>
                          </a:solidFill>
                          <a:effectLst/>
                        </a:rPr>
                        <a:t>importantes</a:t>
                      </a:r>
                      <a:r>
                        <a:rPr lang="en-ZA" sz="1000" dirty="0">
                          <a:solidFill>
                            <a:schemeClr val="tx1"/>
                          </a:solidFill>
                          <a:effectLst/>
                        </a:rPr>
                        <a:t> (</a:t>
                      </a:r>
                      <a:r>
                        <a:rPr lang="en-ZA" sz="1000" dirty="0" err="1">
                          <a:solidFill>
                            <a:schemeClr val="tx1"/>
                          </a:solidFill>
                          <a:effectLst/>
                        </a:rPr>
                        <a:t>fuera</a:t>
                      </a:r>
                      <a:r>
                        <a:rPr lang="en-ZA" sz="1000" dirty="0">
                          <a:solidFill>
                            <a:schemeClr val="tx1"/>
                          </a:solidFill>
                          <a:effectLst/>
                        </a:rPr>
                        <a:t> del </a:t>
                      </a:r>
                      <a:r>
                        <a:rPr lang="en-ZA" sz="1000" dirty="0" err="1">
                          <a:solidFill>
                            <a:schemeClr val="tx1"/>
                          </a:solidFill>
                          <a:effectLst/>
                        </a:rPr>
                        <a:t>hogar</a:t>
                      </a:r>
                      <a:r>
                        <a:rPr lang="en-ZA" sz="1000" dirty="0">
                          <a:solidFill>
                            <a:schemeClr val="tx1"/>
                          </a:solidFill>
                          <a:effectLst/>
                        </a:rPr>
                        <a:t>) para la / </a:t>
                      </a:r>
                      <a:r>
                        <a:rPr lang="en-ZA" sz="1000" dirty="0" err="1">
                          <a:solidFill>
                            <a:schemeClr val="tx1"/>
                          </a:solidFill>
                          <a:effectLst/>
                        </a:rPr>
                        <a:t>el</a:t>
                      </a:r>
                      <a:r>
                        <a:rPr lang="en-ZA" sz="1000" dirty="0">
                          <a:solidFill>
                            <a:schemeClr val="tx1"/>
                          </a:solidFill>
                          <a:effectLst/>
                        </a:rPr>
                        <a:t> </a:t>
                      </a:r>
                      <a:r>
                        <a:rPr lang="en-ZA" sz="1000" dirty="0" err="1">
                          <a:solidFill>
                            <a:schemeClr val="tx1"/>
                          </a:solidFill>
                          <a:effectLst/>
                        </a:rPr>
                        <a:t>menor</a:t>
                      </a:r>
                      <a:r>
                        <a:rPr lang="en-ZA" sz="1000" dirty="0">
                          <a:solidFill>
                            <a:schemeClr val="tx1"/>
                          </a:solidFill>
                          <a:effectLst/>
                        </a:rPr>
                        <a:t>:</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tc>
                <a:tc hMerge="1">
                  <a:txBody>
                    <a:bodyPr/>
                    <a:lstStyle/>
                    <a:p>
                      <a:pPr algn="just"/>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2082488"/>
                  </a:ext>
                </a:extLst>
              </a:tr>
              <a:tr h="40339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ZA" sz="1000" dirty="0" err="1">
                          <a:solidFill>
                            <a:schemeClr val="tx1"/>
                          </a:solidFill>
                          <a:effectLst/>
                        </a:rPr>
                        <a:t>Nombre</a:t>
                      </a:r>
                      <a:r>
                        <a:rPr lang="en-ZA" sz="1000" dirty="0">
                          <a:solidFill>
                            <a:schemeClr val="tx1"/>
                          </a:solidFill>
                          <a:effectLst/>
                        </a:rPr>
                        <a:t>(s) </a:t>
                      </a:r>
                      <a:r>
                        <a:rPr lang="en-ZA" sz="1000" dirty="0" err="1">
                          <a:solidFill>
                            <a:schemeClr val="tx1"/>
                          </a:solidFill>
                          <a:effectLst/>
                        </a:rPr>
                        <a:t>completo</a:t>
                      </a:r>
                      <a:r>
                        <a:rPr lang="en-ZA" sz="1000" dirty="0">
                          <a:solidFill>
                            <a:schemeClr val="tx1"/>
                          </a:solidFill>
                          <a:effectLst/>
                        </a:rPr>
                        <a:t>(s):</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ZA" sz="1000" b="1" dirty="0" err="1">
                          <a:solidFill>
                            <a:schemeClr val="tx1"/>
                          </a:solidFill>
                          <a:effectLst/>
                        </a:rPr>
                        <a:t>Edad</a:t>
                      </a:r>
                      <a:r>
                        <a:rPr lang="en-ZA" sz="1000" b="1" dirty="0">
                          <a:solidFill>
                            <a:schemeClr val="tx1"/>
                          </a:solidFill>
                          <a:effectLst/>
                        </a:rPr>
                        <a:t>(es):</a:t>
                      </a:r>
                      <a:endParaRPr lang="en-US" sz="1000" b="1"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gridSpan="2">
                  <a:txBody>
                    <a:bodyPr/>
                    <a:lstStyle/>
                    <a:p>
                      <a:r>
                        <a:rPr lang="en-ZA" sz="1000" b="1" dirty="0" err="1">
                          <a:solidFill>
                            <a:schemeClr val="tx1"/>
                          </a:solidFill>
                          <a:effectLst/>
                        </a:rPr>
                        <a:t>Parentesco</a:t>
                      </a:r>
                      <a:r>
                        <a:rPr lang="en-ZA" sz="1000" b="1" dirty="0">
                          <a:solidFill>
                            <a:schemeClr val="tx1"/>
                          </a:solidFill>
                          <a:effectLst/>
                        </a:rPr>
                        <a:t>(s): </a:t>
                      </a:r>
                      <a:endParaRPr lang="en-US" sz="1000" b="1"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pPr algn="just"/>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3">
                  <a:txBody>
                    <a:bodyPr/>
                    <a:lstStyle/>
                    <a:p>
                      <a:r>
                        <a:rPr lang="en-ZA" sz="1000" b="1" dirty="0">
                          <a:solidFill>
                            <a:schemeClr val="tx1"/>
                          </a:solidFill>
                          <a:effectLst/>
                        </a:rPr>
                        <a:t>Dirección / </a:t>
                      </a:r>
                      <a:r>
                        <a:rPr lang="en-ZA" sz="1000" b="1" dirty="0" err="1">
                          <a:solidFill>
                            <a:schemeClr val="tx1"/>
                          </a:solidFill>
                          <a:effectLst/>
                        </a:rPr>
                        <a:t>ubicación</a:t>
                      </a:r>
                      <a:r>
                        <a:rPr lang="en-ZA" sz="1000" b="1" dirty="0">
                          <a:solidFill>
                            <a:schemeClr val="tx1"/>
                          </a:solidFill>
                          <a:effectLst/>
                        </a:rPr>
                        <a:t>:</a:t>
                      </a:r>
                      <a:endParaRPr lang="en-US" sz="1000" b="1"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r>
                        <a:rPr lang="en-ZA" sz="1100">
                          <a:solidFill>
                            <a:schemeClr val="tx1"/>
                          </a:solidFill>
                          <a:effectLst/>
                        </a:rPr>
                        <a:t>Dirección / Localización:</a:t>
                      </a:r>
                      <a:endParaRPr lang="en-US"/>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gridSpan="2">
                  <a:txBody>
                    <a:bodyPr/>
                    <a:lstStyle/>
                    <a:p>
                      <a:r>
                        <a:rPr lang="en-ZA" sz="1000" b="1" dirty="0">
                          <a:solidFill>
                            <a:schemeClr val="tx1"/>
                          </a:solidFill>
                          <a:effectLst/>
                        </a:rPr>
                        <a:t>Datos de contacto:</a:t>
                      </a:r>
                      <a:endParaRPr lang="en-US" sz="1000" b="1"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pPr algn="just"/>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l"/>
                      <a:r>
                        <a:rPr lang="en-ZA" sz="1000" b="1" dirty="0">
                          <a:solidFill>
                            <a:schemeClr val="tx1"/>
                          </a:solidFill>
                          <a:effectLst/>
                        </a:rPr>
                        <a:t>Consentimiento para contactar:</a:t>
                      </a:r>
                      <a:endParaRPr lang="en-US" sz="1000" b="1" dirty="0">
                        <a:solidFill>
                          <a:schemeClr val="tx1"/>
                        </a:solidFill>
                        <a:effectLst/>
                      </a:endParaRPr>
                    </a:p>
                    <a:p>
                      <a:pPr algn="l"/>
                      <a:r>
                        <a:rPr lang="en-ZA" sz="1000" i="1" dirty="0">
                          <a:solidFill>
                            <a:schemeClr val="tx1"/>
                          </a:solidFill>
                          <a:effectLst/>
                        </a:rPr>
                        <a:t>sí/no</a:t>
                      </a:r>
                      <a:endParaRPr lang="en-US" sz="10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31616681"/>
                  </a:ext>
                </a:extLst>
              </a:tr>
              <a:tr h="248240">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r>
                        <a:rPr lang="en-ZA" sz="1000" dirty="0">
                          <a:solidFill>
                            <a:schemeClr val="tx1"/>
                          </a:solidFill>
                          <a:effectLst/>
                        </a:rPr>
                        <a:t> </a:t>
                      </a:r>
                      <a:endParaRPr lang="en-US" sz="1000"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2">
                  <a:txBody>
                    <a:bodyPr/>
                    <a:lstStyle/>
                    <a:p>
                      <a:r>
                        <a:rPr lang="en-ZA" sz="1000" dirty="0">
                          <a:solidFill>
                            <a:schemeClr val="tx1"/>
                          </a:solidFill>
                          <a:effectLst/>
                        </a:rPr>
                        <a:t> </a:t>
                      </a:r>
                      <a:endParaRPr lang="en-US" sz="1000"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just"/>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3">
                  <a:txBody>
                    <a:bodyPr/>
                    <a:lstStyle/>
                    <a:p>
                      <a:r>
                        <a:rPr lang="en-ZA" sz="1000" dirty="0">
                          <a:solidFill>
                            <a:schemeClr val="tx1"/>
                          </a:solidFill>
                          <a:effectLst/>
                        </a:rPr>
                        <a:t> </a:t>
                      </a:r>
                      <a:endParaRPr lang="en-US" sz="1000"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r>
                        <a:rPr lang="en-ZA" sz="1100">
                          <a:solidFill>
                            <a:schemeClr val="tx1"/>
                          </a:solidFill>
                          <a:effectLst/>
                        </a:rPr>
                        <a:t> </a:t>
                      </a:r>
                      <a:endParaRPr lang="en-US"/>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gridSpan="2">
                  <a:txBody>
                    <a:bodyPr/>
                    <a:lstStyle/>
                    <a:p>
                      <a:r>
                        <a:rPr lang="en-ZA" sz="1000" dirty="0">
                          <a:solidFill>
                            <a:schemeClr val="tx1"/>
                          </a:solidFill>
                          <a:effectLst/>
                        </a:rPr>
                        <a:t> </a:t>
                      </a:r>
                      <a:endParaRPr lang="en-US" sz="1000"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just"/>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752452458"/>
                  </a:ext>
                </a:extLst>
              </a:tr>
              <a:tr h="248240">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r>
                        <a:rPr lang="en-ZA" sz="1000" dirty="0">
                          <a:solidFill>
                            <a:schemeClr val="tx1"/>
                          </a:solidFill>
                          <a:effectLst/>
                        </a:rPr>
                        <a:t> </a:t>
                      </a:r>
                      <a:endParaRPr lang="en-US" sz="1000"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2">
                  <a:txBody>
                    <a:bodyPr/>
                    <a:lstStyle/>
                    <a:p>
                      <a:r>
                        <a:rPr lang="en-ZA" sz="1000" dirty="0">
                          <a:solidFill>
                            <a:schemeClr val="tx1"/>
                          </a:solidFill>
                          <a:effectLst/>
                        </a:rPr>
                        <a:t> </a:t>
                      </a:r>
                      <a:endParaRPr lang="en-US" sz="1000"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just"/>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3">
                  <a:txBody>
                    <a:bodyPr/>
                    <a:lstStyle/>
                    <a:p>
                      <a:r>
                        <a:rPr lang="en-ZA" sz="1000" dirty="0">
                          <a:solidFill>
                            <a:schemeClr val="tx1"/>
                          </a:solidFill>
                          <a:effectLst/>
                        </a:rPr>
                        <a:t> </a:t>
                      </a:r>
                      <a:endParaRPr lang="en-US" sz="1000"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r>
                        <a:rPr lang="en-ZA" sz="1100">
                          <a:solidFill>
                            <a:schemeClr val="tx1"/>
                          </a:solidFill>
                          <a:effectLst/>
                        </a:rPr>
                        <a:t> </a:t>
                      </a:r>
                      <a:endParaRPr lang="en-US"/>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gridSpan="2">
                  <a:txBody>
                    <a:bodyPr/>
                    <a:lstStyle/>
                    <a:p>
                      <a:r>
                        <a:rPr lang="en-ZA" sz="1000" dirty="0">
                          <a:solidFill>
                            <a:schemeClr val="tx1"/>
                          </a:solidFill>
                          <a:effectLst/>
                        </a:rPr>
                        <a:t> </a:t>
                      </a:r>
                      <a:endParaRPr lang="en-US" sz="1000"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just"/>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67007786"/>
                  </a:ext>
                </a:extLst>
              </a:tr>
            </a:tbl>
          </a:graphicData>
        </a:graphic>
      </p:graphicFrame>
      <p:sp>
        <p:nvSpPr>
          <p:cNvPr id="2" name="Hexagon 1">
            <a:extLst>
              <a:ext uri="{FF2B5EF4-FFF2-40B4-BE49-F238E27FC236}">
                <a16:creationId xmlns:a16="http://schemas.microsoft.com/office/drawing/2014/main" id="{25A49C09-E7F5-EA06-0915-CB2397AAEB15}"/>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Hexagon 2">
            <a:extLst>
              <a:ext uri="{FF2B5EF4-FFF2-40B4-BE49-F238E27FC236}">
                <a16:creationId xmlns:a16="http://schemas.microsoft.com/office/drawing/2014/main" id="{55A2E2FD-4965-3B02-10D6-3AAFA1546F66}"/>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931C5052-3A17-9FE6-F516-AE5E744C0525}"/>
              </a:ext>
            </a:extLst>
          </p:cNvPr>
          <p:cNvSpPr/>
          <p:nvPr/>
        </p:nvSpPr>
        <p:spPr>
          <a:xfrm rot="1782986">
            <a:off x="286724" y="122680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2C29FDE4-996E-46BC-0F15-E6C4D5B03808}"/>
              </a:ext>
            </a:extLst>
          </p:cNvPr>
          <p:cNvSpPr/>
          <p:nvPr/>
        </p:nvSpPr>
        <p:spPr>
          <a:xfrm rot="1782986">
            <a:off x="286724" y="1689645"/>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897D0B9D-C0C7-3270-0FDC-FA05BB3ED559}"/>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353896176"/>
      </p:ext>
    </p:extLst>
  </p:cSld>
  <p:clrMapOvr>
    <a:masterClrMapping/>
  </p:clrMapOvr>
  <p:extLst>
    <p:ext uri="{6950BFC3-D8DA-4A85-94F7-54DA5524770B}">
      <p188:commentRel xmlns:p188="http://schemas.microsoft.com/office/powerpoint/2018/8/main" r:id="rId2"/>
    </p:ext>
  </p:extLs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DEE1559D-3912-A21E-4E7A-5A36473FAE93}"/>
              </a:ext>
            </a:extLst>
          </p:cNvPr>
          <p:cNvGraphicFramePr>
            <a:graphicFrameLocks noGrp="1"/>
          </p:cNvGraphicFramePr>
          <p:nvPr>
            <p:extLst>
              <p:ext uri="{D42A27DB-BD31-4B8C-83A1-F6EECF244321}">
                <p14:modId xmlns:p14="http://schemas.microsoft.com/office/powerpoint/2010/main" val="1495048188"/>
              </p:ext>
            </p:extLst>
          </p:nvPr>
        </p:nvGraphicFramePr>
        <p:xfrm>
          <a:off x="988132" y="696538"/>
          <a:ext cx="5272970" cy="8744776"/>
        </p:xfrm>
        <a:graphic>
          <a:graphicData uri="http://schemas.openxmlformats.org/drawingml/2006/table">
            <a:tbl>
              <a:tblPr firstRow="1" firstCol="1" bandRow="1">
                <a:tableStyleId>{5C22544A-7EE6-4342-B048-85BDC9FD1C3A}</a:tableStyleId>
              </a:tblPr>
              <a:tblGrid>
                <a:gridCol w="448679">
                  <a:extLst>
                    <a:ext uri="{9D8B030D-6E8A-4147-A177-3AD203B41FA5}">
                      <a16:colId xmlns:a16="http://schemas.microsoft.com/office/drawing/2014/main" val="4013663399"/>
                    </a:ext>
                  </a:extLst>
                </a:gridCol>
                <a:gridCol w="1473200">
                  <a:extLst>
                    <a:ext uri="{9D8B030D-6E8A-4147-A177-3AD203B41FA5}">
                      <a16:colId xmlns:a16="http://schemas.microsoft.com/office/drawing/2014/main" val="3532009272"/>
                    </a:ext>
                  </a:extLst>
                </a:gridCol>
                <a:gridCol w="963490">
                  <a:extLst>
                    <a:ext uri="{9D8B030D-6E8A-4147-A177-3AD203B41FA5}">
                      <a16:colId xmlns:a16="http://schemas.microsoft.com/office/drawing/2014/main" val="4255940043"/>
                    </a:ext>
                  </a:extLst>
                </a:gridCol>
                <a:gridCol w="444500">
                  <a:extLst>
                    <a:ext uri="{9D8B030D-6E8A-4147-A177-3AD203B41FA5}">
                      <a16:colId xmlns:a16="http://schemas.microsoft.com/office/drawing/2014/main" val="3002800355"/>
                    </a:ext>
                  </a:extLst>
                </a:gridCol>
                <a:gridCol w="1943101">
                  <a:extLst>
                    <a:ext uri="{9D8B030D-6E8A-4147-A177-3AD203B41FA5}">
                      <a16:colId xmlns:a16="http://schemas.microsoft.com/office/drawing/2014/main" val="2048591876"/>
                    </a:ext>
                  </a:extLst>
                </a:gridCol>
              </a:tblGrid>
              <a:tr h="228524">
                <a:tc gridSpan="5">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noProof="0">
                          <a:solidFill>
                            <a:schemeClr val="tx1"/>
                          </a:solidFill>
                          <a:effectLst/>
                        </a:rPr>
                        <a:t>5. 5. EVALUACIÓN INICIAL – RIESGOS DE PROTECCIÓN DE LA / DEL MENOR  </a:t>
                      </a:r>
                      <a:r>
                        <a:rPr lang="es-ES_tradnl" sz="700" b="0" i="1" noProof="0">
                          <a:solidFill>
                            <a:schemeClr val="tx1"/>
                          </a:solidFill>
                          <a:effectLst/>
                        </a:rPr>
                        <a:t>Marque todas las opciones que apliquen. Esta pregunta no debe hacerse de forma directa, sino a través del diálogo con la / el menor o si ella/él hace referencia al tema de forma directa.</a:t>
                      </a:r>
                      <a:endParaRPr lang="es-ES_tradnl" sz="700" b="0" i="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l">
                        <a:lnSpc>
                          <a:spcPct val="107000"/>
                        </a:lnSpc>
                        <a:spcAft>
                          <a:spcPts val="800"/>
                        </a:spcAft>
                      </a:pP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lnSpc>
                          <a:spcPct val="107000"/>
                        </a:lnSpc>
                        <a:spcAft>
                          <a:spcPts val="800"/>
                        </a:spcAft>
                      </a:pPr>
                      <a:endParaRPr lang="en-US" sz="7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55030144"/>
                  </a:ext>
                </a:extLst>
              </a:tr>
              <a:tr h="3388528">
                <a:tc gridSpan="3">
                  <a:txBody>
                    <a:bodyPr/>
                    <a:lstStyle/>
                    <a:p>
                      <a:pPr marL="177800" indent="-177800" algn="l"/>
                      <a:r>
                        <a:rPr lang="es-ES_tradnl" sz="1000" b="0" noProof="0">
                          <a:solidFill>
                            <a:schemeClr val="tx1"/>
                          </a:solidFill>
                          <a:effectLst/>
                        </a:rPr>
                        <a:t>[ ] Maltrato / violencia física</a:t>
                      </a:r>
                    </a:p>
                    <a:p>
                      <a:pPr marL="177800" indent="-177800" algn="l"/>
                      <a:r>
                        <a:rPr lang="es-ES_tradnl" sz="1000" b="0" noProof="0">
                          <a:solidFill>
                            <a:schemeClr val="tx1"/>
                          </a:solidFill>
                          <a:effectLst/>
                        </a:rPr>
                        <a:t>[ ] Abuso / violencia sexual</a:t>
                      </a:r>
                    </a:p>
                    <a:p>
                      <a:pPr marL="177800" indent="-177800" algn="l"/>
                      <a:r>
                        <a:rPr lang="es-ES_tradnl" sz="1000" b="0" noProof="0">
                          <a:solidFill>
                            <a:schemeClr val="tx1"/>
                          </a:solidFill>
                          <a:effectLst/>
                        </a:rPr>
                        <a:t>[ ] Violación</a:t>
                      </a:r>
                    </a:p>
                    <a:p>
                      <a:pPr marL="177800" indent="-177800" algn="l"/>
                      <a:r>
                        <a:rPr lang="es-ES_tradnl" sz="1000" b="0" noProof="0">
                          <a:solidFill>
                            <a:schemeClr val="tx1"/>
                          </a:solidFill>
                          <a:effectLst/>
                        </a:rPr>
                        <a:t>[ ] Maltrato / violencia emocional o psicológica  </a:t>
                      </a:r>
                    </a:p>
                    <a:p>
                      <a:pPr marL="177800" indent="-177800" algn="l"/>
                      <a:r>
                        <a:rPr lang="es-ES_tradnl" sz="1000" b="0" noProof="0">
                          <a:solidFill>
                            <a:schemeClr val="tx1"/>
                          </a:solidFill>
                          <a:effectLst/>
                        </a:rPr>
                        <a:t>[ ] Negligencia</a:t>
                      </a:r>
                    </a:p>
                    <a:p>
                      <a:pPr marL="177800" indent="-177800" algn="l"/>
                      <a:r>
                        <a:rPr lang="es-ES_tradnl" sz="1000" b="0" noProof="0">
                          <a:solidFill>
                            <a:schemeClr val="tx1"/>
                          </a:solidFill>
                          <a:effectLst/>
                        </a:rPr>
                        <a:t>[ ] Abandono</a:t>
                      </a:r>
                    </a:p>
                    <a:p>
                      <a:pPr marL="177800" indent="-177800" algn="l"/>
                      <a:r>
                        <a:rPr lang="es-ES_tradnl" sz="1000" b="0" noProof="0">
                          <a:solidFill>
                            <a:schemeClr val="tx1"/>
                          </a:solidFill>
                          <a:effectLst/>
                        </a:rPr>
                        <a:t>[ ] Trabajo infantil (no peores formas)</a:t>
                      </a:r>
                    </a:p>
                    <a:p>
                      <a:pPr marL="177800" indent="-177800" algn="l"/>
                      <a:r>
                        <a:rPr lang="es-ES_tradnl" sz="1000" b="0" noProof="0">
                          <a:solidFill>
                            <a:schemeClr val="tx1"/>
                          </a:solidFill>
                          <a:effectLst/>
                        </a:rPr>
                        <a:t>[ ] Trabajo peligroso</a:t>
                      </a:r>
                    </a:p>
                    <a:p>
                      <a:pPr marL="177800" indent="-177800" algn="l"/>
                      <a:r>
                        <a:rPr lang="es-ES_tradnl" sz="1000" b="0" noProof="0">
                          <a:solidFill>
                            <a:schemeClr val="tx1"/>
                          </a:solidFill>
                          <a:effectLst/>
                        </a:rPr>
                        <a:t>[ ] Explotación sexual</a:t>
                      </a:r>
                    </a:p>
                    <a:p>
                      <a:pPr marL="177800" indent="-177800" algn="l"/>
                      <a:r>
                        <a:rPr lang="es-ES_tradnl" sz="1000" b="0" noProof="0">
                          <a:solidFill>
                            <a:schemeClr val="tx1"/>
                          </a:solidFill>
                          <a:effectLst/>
                        </a:rPr>
                        <a:t>[ ] Esclavitud / venta / secuestro / trata / trabajo forzado</a:t>
                      </a:r>
                    </a:p>
                    <a:p>
                      <a:pPr marL="177800" indent="-177800" algn="l"/>
                      <a:r>
                        <a:rPr lang="es-ES_tradnl" sz="1000" b="0" noProof="0">
                          <a:solidFill>
                            <a:schemeClr val="tx1"/>
                          </a:solidFill>
                          <a:effectLst/>
                        </a:rPr>
                        <a:t>[ ] En conflicto con la ley</a:t>
                      </a:r>
                    </a:p>
                    <a:p>
                      <a:pPr marL="177800" indent="-177800" algn="l"/>
                      <a:r>
                        <a:rPr lang="es-ES_tradnl" sz="1000" b="0" noProof="0">
                          <a:solidFill>
                            <a:schemeClr val="tx1"/>
                          </a:solidFill>
                          <a:effectLst/>
                        </a:rPr>
                        <a:t>[ ] Vinculada/o a fuerzas o grupos armados</a:t>
                      </a:r>
                    </a:p>
                    <a:p>
                      <a:pPr marL="177800" indent="-177800" algn="l"/>
                      <a:r>
                        <a:rPr lang="es-ES_tradnl" sz="1000" b="0" noProof="0">
                          <a:solidFill>
                            <a:schemeClr val="tx1"/>
                          </a:solidFill>
                          <a:effectLst/>
                        </a:rPr>
                        <a:t>[ ] Privada/o de la libertad / detenida/o</a:t>
                      </a:r>
                    </a:p>
                    <a:p>
                      <a:pPr marL="177800" indent="-177800" algn="l"/>
                      <a:r>
                        <a:rPr lang="es-ES_tradnl" sz="1000" b="0" noProof="0">
                          <a:solidFill>
                            <a:schemeClr val="tx1"/>
                          </a:solidFill>
                          <a:effectLst/>
                        </a:rPr>
                        <a:t>[ ] Enfermedad grave</a:t>
                      </a:r>
                    </a:p>
                    <a:p>
                      <a:pPr marL="177800" indent="-177800" algn="l"/>
                      <a:r>
                        <a:rPr lang="es-ES_tradnl" sz="1000" b="0" noProof="0">
                          <a:solidFill>
                            <a:schemeClr val="tx1"/>
                          </a:solidFill>
                          <a:effectLst/>
                        </a:rPr>
                        <a:t>[ ] Dificultad funcional (vista, aunque lleve gafas)</a:t>
                      </a:r>
                    </a:p>
                    <a:p>
                      <a:pPr marL="177800" indent="-177800" algn="l"/>
                      <a:r>
                        <a:rPr lang="es-ES_tradnl" sz="1000" b="0" noProof="0">
                          <a:solidFill>
                            <a:schemeClr val="tx1"/>
                          </a:solidFill>
                          <a:effectLst/>
                        </a:rPr>
                        <a:t>[ ] Dificultad funcional (audición, aunque utilice audífonos)</a:t>
                      </a:r>
                    </a:p>
                    <a:p>
                      <a:pPr marL="177800" indent="-177800" algn="l"/>
                      <a:r>
                        <a:rPr lang="es-ES_tradnl" sz="1000" b="0" noProof="0">
                          <a:solidFill>
                            <a:schemeClr val="tx1"/>
                          </a:solidFill>
                          <a:effectLst/>
                        </a:rPr>
                        <a:t>[ ] Dificultad funcional (para caminar o utilizar partes de su cuerpo)</a:t>
                      </a:r>
                    </a:p>
                    <a:p>
                      <a:pPr marL="177800" indent="-177800" algn="l"/>
                      <a:r>
                        <a:rPr lang="es-ES_tradnl" sz="1000" b="0" noProof="0">
                          <a:solidFill>
                            <a:schemeClr val="tx1"/>
                          </a:solidFill>
                          <a:effectLst/>
                        </a:rPr>
                        <a:t>[ ] Dificultad funcional (para recordar o concentrarse)</a:t>
                      </a:r>
                    </a:p>
                    <a:p>
                      <a:pPr marL="177800" indent="-177800" algn="l"/>
                      <a:r>
                        <a:rPr lang="es-ES_tradnl" sz="1000" b="0" noProof="0">
                          <a:solidFill>
                            <a:schemeClr val="tx1"/>
                          </a:solidFill>
                          <a:effectLst/>
                        </a:rPr>
                        <a:t>[ ] Dificultad para cuidar de sí mismo, por ejemplo, para alimentarse o vestirse (en comparación con otras/os niñas/os de la misma edad)</a:t>
                      </a:r>
                    </a:p>
                    <a:p>
                      <a:pPr marL="177800" indent="-177800" algn="l"/>
                      <a:r>
                        <a:rPr lang="es-ES_tradnl" sz="1000" b="0" noProof="0">
                          <a:solidFill>
                            <a:schemeClr val="tx1"/>
                          </a:solidFill>
                          <a:effectLst/>
                        </a:rPr>
                        <a:t>[ ] Dificultad para comunicarse</a:t>
                      </a:r>
                      <a:endParaRPr lang="es-ES_tradnl" sz="1000" b="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gridSpan="2">
                  <a:txBody>
                    <a:bodyPr/>
                    <a:lstStyle/>
                    <a:p>
                      <a:pPr marL="177800" indent="-177800" algn="l"/>
                      <a:r>
                        <a:rPr lang="es-ES_tradnl" sz="1000" noProof="0">
                          <a:solidFill>
                            <a:schemeClr val="tx1"/>
                          </a:solidFill>
                          <a:effectLst/>
                        </a:rPr>
                        <a:t>[ ] No acompañada/o</a:t>
                      </a:r>
                    </a:p>
                    <a:p>
                      <a:pPr marL="177800" indent="-177800" algn="l"/>
                      <a:r>
                        <a:rPr lang="es-ES_tradnl" sz="1000" noProof="0">
                          <a:solidFill>
                            <a:schemeClr val="tx1"/>
                          </a:solidFill>
                          <a:effectLst/>
                        </a:rPr>
                        <a:t>[ ] Separada/o</a:t>
                      </a:r>
                    </a:p>
                    <a:p>
                      <a:pPr marL="177800" indent="-177800" algn="l"/>
                      <a:r>
                        <a:rPr lang="es-ES_tradnl" sz="1000" noProof="0">
                          <a:solidFill>
                            <a:schemeClr val="tx1"/>
                          </a:solidFill>
                          <a:effectLst/>
                        </a:rPr>
                        <a:t>[ ] Huérfana/o </a:t>
                      </a:r>
                    </a:p>
                    <a:p>
                      <a:pPr marL="177800" indent="-177800" algn="l"/>
                      <a:r>
                        <a:rPr lang="es-ES_tradnl" sz="1000" noProof="0">
                          <a:solidFill>
                            <a:schemeClr val="tx1"/>
                          </a:solidFill>
                          <a:effectLst/>
                        </a:rPr>
                        <a:t>[ ] Malestar psicosocial</a:t>
                      </a:r>
                    </a:p>
                    <a:p>
                      <a:pPr marL="177800" indent="-177800" algn="l"/>
                      <a:r>
                        <a:rPr lang="es-ES_tradnl" sz="1000" noProof="0">
                          <a:solidFill>
                            <a:schemeClr val="tx1"/>
                          </a:solidFill>
                          <a:effectLst/>
                        </a:rPr>
                        <a:t>[ ] Trastorno mental</a:t>
                      </a:r>
                    </a:p>
                    <a:p>
                      <a:pPr marL="177800" indent="-177800" algn="l"/>
                      <a:r>
                        <a:rPr lang="es-ES_tradnl" sz="1000" noProof="0">
                          <a:solidFill>
                            <a:schemeClr val="tx1"/>
                          </a:solidFill>
                          <a:effectLst/>
                        </a:rPr>
                        <a:t>[ ] Abuso de sustancias y adicción (menor)</a:t>
                      </a:r>
                    </a:p>
                    <a:p>
                      <a:pPr marL="177800" indent="-177800" algn="l"/>
                      <a:r>
                        <a:rPr lang="es-ES_tradnl" sz="1000" noProof="0">
                          <a:solidFill>
                            <a:schemeClr val="tx1"/>
                          </a:solidFill>
                          <a:effectLst/>
                        </a:rPr>
                        <a:t>[ ] Pertenece a un grupo marginado o discriminado</a:t>
                      </a:r>
                    </a:p>
                    <a:p>
                      <a:pPr marL="177800" indent="-177800" algn="l"/>
                      <a:r>
                        <a:rPr lang="es-ES_tradnl" sz="1000" noProof="0">
                          <a:solidFill>
                            <a:schemeClr val="tx1"/>
                          </a:solidFill>
                          <a:effectLst/>
                        </a:rPr>
                        <a:t>[ ] Carece de documentación / registro de nacimiento</a:t>
                      </a:r>
                    </a:p>
                    <a:p>
                      <a:pPr marL="177800" indent="-177800" algn="l"/>
                      <a:r>
                        <a:rPr lang="es-ES_tradnl" sz="1000" noProof="0">
                          <a:solidFill>
                            <a:schemeClr val="tx1"/>
                          </a:solidFill>
                          <a:effectLst/>
                        </a:rPr>
                        <a:t>[ ] Matrimonio infantil</a:t>
                      </a:r>
                    </a:p>
                    <a:p>
                      <a:pPr marL="177800" indent="-177800" algn="l"/>
                      <a:r>
                        <a:rPr lang="es-ES_tradnl" sz="1000" noProof="0">
                          <a:solidFill>
                            <a:schemeClr val="tx1"/>
                          </a:solidFill>
                          <a:effectLst/>
                        </a:rPr>
                        <a:t>[ ] Mutilación genital femenina (MGF)</a:t>
                      </a:r>
                    </a:p>
                    <a:p>
                      <a:pPr marL="177800" indent="-177800" algn="l"/>
                      <a:r>
                        <a:rPr lang="es-ES_tradnl" sz="1000" noProof="0">
                          <a:solidFill>
                            <a:schemeClr val="tx1"/>
                          </a:solidFill>
                          <a:effectLst/>
                        </a:rPr>
                        <a:t>[ ] Embarazo / la /el menor es madre/padre </a:t>
                      </a:r>
                    </a:p>
                    <a:p>
                      <a:pPr marL="177800" indent="-177800" algn="l"/>
                      <a:r>
                        <a:rPr lang="es-ES_tradnl" sz="1000" noProof="0">
                          <a:solidFill>
                            <a:schemeClr val="tx1"/>
                          </a:solidFill>
                          <a:effectLst/>
                        </a:rPr>
                        <a:t>[ ] Denegación de recursos, oportunidades o servicios</a:t>
                      </a:r>
                    </a:p>
                    <a:p>
                      <a:pPr marL="177800" indent="-177800" algn="l"/>
                      <a:r>
                        <a:rPr lang="es-ES_tradnl" sz="1000" noProof="0">
                          <a:solidFill>
                            <a:schemeClr val="tx1"/>
                          </a:solidFill>
                          <a:effectLst/>
                        </a:rPr>
                        <a:t>[ ] Modalidad de acogida vulnerable p. ej., más de 8 menores en el hogar, abuso de sustancias por parte de la / del cuidador(a), único/a cuidador(a) en situación de vulnerabilidad.</a:t>
                      </a:r>
                    </a:p>
                    <a:p>
                      <a:pPr marL="177800" indent="-177800" algn="l"/>
                      <a:r>
                        <a:rPr lang="es-ES_tradnl" sz="1000" noProof="0">
                          <a:solidFill>
                            <a:schemeClr val="tx1"/>
                          </a:solidFill>
                          <a:effectLst/>
                        </a:rPr>
                        <a:t>[ ] Menor sobreviviente a artefactos explosivos (AE)</a:t>
                      </a:r>
                    </a:p>
                    <a:p>
                      <a:pPr marL="177800" indent="-177800" algn="l"/>
                      <a:r>
                        <a:rPr lang="es-ES_tradnl" sz="1000" noProof="0">
                          <a:solidFill>
                            <a:schemeClr val="tx1"/>
                          </a:solidFill>
                          <a:effectLst/>
                        </a:rPr>
                        <a:t>[ ] Otros, especifique cuál(es):</a:t>
                      </a:r>
                    </a:p>
                    <a:p>
                      <a:pPr marL="177800" indent="-177800" algn="l"/>
                      <a:r>
                        <a:rPr lang="es-ES_tradnl" sz="1000" noProof="0">
                          <a:solidFill>
                            <a:schemeClr val="tx1"/>
                          </a:solidFill>
                          <a:effectLst/>
                        </a:rPr>
                        <a:t> </a:t>
                      </a:r>
                    </a:p>
                    <a:p>
                      <a:pPr marL="177800" indent="-177800" algn="l"/>
                      <a:r>
                        <a:rPr lang="es-ES_tradnl" sz="1000" noProof="0">
                          <a:solidFill>
                            <a:schemeClr val="tx1"/>
                          </a:solidFill>
                          <a:effectLst/>
                        </a:rPr>
                        <a:t>[ ] Adaptar al contexto</a:t>
                      </a:r>
                    </a:p>
                    <a:p>
                      <a:pPr marL="177800" indent="-177800" algn="l"/>
                      <a:r>
                        <a:rPr lang="es-ES_tradnl" sz="1000" noProof="0">
                          <a:solidFill>
                            <a:schemeClr val="tx1"/>
                          </a:solidFill>
                          <a:effectLst/>
                        </a:rPr>
                        <a:t>[ ] Adaptar al contexto</a:t>
                      </a:r>
                    </a:p>
                    <a:p>
                      <a:pPr marL="177800" indent="-177800" algn="l"/>
                      <a:r>
                        <a:rPr lang="es-ES_tradnl" sz="1000" noProof="0">
                          <a:solidFill>
                            <a:schemeClr val="tx1"/>
                          </a:solidFill>
                          <a:effectLst/>
                        </a:rPr>
                        <a:t>[ ] Adaptar al contexto</a:t>
                      </a:r>
                    </a:p>
                    <a:p>
                      <a:pPr marL="177800" indent="-177800" algn="l"/>
                      <a:r>
                        <a:rPr lang="es-ES_tradnl" sz="1000" noProof="0">
                          <a:solidFill>
                            <a:schemeClr val="tx1"/>
                          </a:solidFill>
                          <a:effectLst/>
                        </a:rPr>
                        <a:t>[ ] Adaptar al contexto</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marL="177800" indent="-177800" algn="l"/>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73678234"/>
                  </a:ext>
                </a:extLst>
              </a:tr>
              <a:tr h="123742">
                <a:tc gridSpan="5">
                  <a:txBody>
                    <a:bodyPr/>
                    <a:lstStyle/>
                    <a:p>
                      <a:pPr algn="l">
                        <a:lnSpc>
                          <a:spcPct val="107000"/>
                        </a:lnSpc>
                        <a:spcAft>
                          <a:spcPts val="800"/>
                        </a:spcAft>
                      </a:pPr>
                      <a:r>
                        <a:rPr lang="es-ES_tradnl" sz="1000" noProof="0">
                          <a:solidFill>
                            <a:schemeClr val="tx1"/>
                          </a:solidFill>
                          <a:effectLst/>
                        </a:rPr>
                        <a:t>6. EVALUACIÓN INICIAL - NIVEL DE RIESGO</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l">
                        <a:lnSpc>
                          <a:spcPct val="107000"/>
                        </a:lnSpc>
                        <a:spcAft>
                          <a:spcPts val="800"/>
                        </a:spcAft>
                      </a:pP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lnSpc>
                          <a:spcPct val="107000"/>
                        </a:lnSpc>
                        <a:spcAft>
                          <a:spcPts val="800"/>
                        </a:spcAft>
                      </a:pP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96101284"/>
                  </a:ext>
                </a:extLst>
              </a:tr>
              <a:tr h="121019">
                <a:tc>
                  <a:txBody>
                    <a:bodyPr/>
                    <a:lstStyle/>
                    <a:p>
                      <a:pPr algn="l"/>
                      <a:r>
                        <a:rPr lang="es-ES_tradnl" sz="800" noProof="0">
                          <a:solidFill>
                            <a:schemeClr val="tx1"/>
                          </a:solidFill>
                          <a:effectLst/>
                        </a:rPr>
                        <a:t>Marque con una x </a:t>
                      </a:r>
                      <a:endParaRPr lang="es-ES_tradnl" sz="8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pPr algn="l"/>
                      <a:r>
                        <a:rPr lang="es-ES_tradnl" sz="1000" b="1" noProof="0">
                          <a:solidFill>
                            <a:schemeClr val="tx1"/>
                          </a:solidFill>
                          <a:effectLst/>
                        </a:rPr>
                        <a:t>Nivel de riesgo</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gridSpan="3">
                  <a:txBody>
                    <a:bodyPr/>
                    <a:lstStyle/>
                    <a:p>
                      <a:pPr algn="l"/>
                      <a:r>
                        <a:rPr lang="es-ES_tradnl" sz="1000" b="1" noProof="0">
                          <a:solidFill>
                            <a:schemeClr val="tx1"/>
                          </a:solidFill>
                          <a:effectLst/>
                        </a:rPr>
                        <a:t>Resumen de motivos</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198818728"/>
                  </a:ext>
                </a:extLst>
              </a:tr>
              <a:tr h="121019">
                <a:tc>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l"/>
                      <a:r>
                        <a:rPr lang="es-ES_tradnl" sz="1000" b="1" noProof="0">
                          <a:solidFill>
                            <a:schemeClr val="tx1"/>
                          </a:solidFill>
                          <a:effectLst/>
                        </a:rPr>
                        <a:t>ALTO</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gridSpan="3">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8750653"/>
                  </a:ext>
                </a:extLst>
              </a:tr>
              <a:tr h="121019">
                <a:tc>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l"/>
                      <a:r>
                        <a:rPr lang="es-ES_tradnl" sz="1000" b="1" noProof="0">
                          <a:solidFill>
                            <a:schemeClr val="tx1"/>
                          </a:solidFill>
                          <a:effectLst/>
                        </a:rPr>
                        <a:t>MEDIO</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gridSpan="3">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660930419"/>
                  </a:ext>
                </a:extLst>
              </a:tr>
              <a:tr h="121019">
                <a:tc>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l"/>
                      <a:r>
                        <a:rPr lang="es-ES_tradnl" sz="1000" b="1" noProof="0">
                          <a:solidFill>
                            <a:schemeClr val="tx1"/>
                          </a:solidFill>
                          <a:effectLst/>
                        </a:rPr>
                        <a:t>BAJO</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gridSpan="3">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26992693"/>
                  </a:ext>
                </a:extLst>
              </a:tr>
              <a:tr h="121019">
                <a:tc>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l"/>
                      <a:r>
                        <a:rPr lang="es-ES_tradnl" sz="1000" b="1" noProof="0">
                          <a:solidFill>
                            <a:schemeClr val="tx1"/>
                          </a:solidFill>
                          <a:effectLst/>
                        </a:rPr>
                        <a:t>NINGÚN RIESGO</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gridSpan="3">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167240953"/>
                  </a:ext>
                </a:extLst>
              </a:tr>
              <a:tr h="123742">
                <a:tc gridSpan="5">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b="1" noProof="0">
                          <a:solidFill>
                            <a:schemeClr val="tx1"/>
                          </a:solidFill>
                          <a:effectLst/>
                        </a:rPr>
                        <a:t>7. RIESGO(S) QUE DEBEN ABORDARSE DE FORMA INMEDIATA  </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hMerge="1">
                  <a:txBody>
                    <a:bodyPr/>
                    <a:lstStyle/>
                    <a:p>
                      <a:pPr algn="l">
                        <a:lnSpc>
                          <a:spcPct val="107000"/>
                        </a:lnSpc>
                        <a:spcAft>
                          <a:spcPts val="800"/>
                        </a:spcAft>
                      </a:pP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lnSpc>
                          <a:spcPct val="107000"/>
                        </a:lnSpc>
                        <a:spcAft>
                          <a:spcPts val="800"/>
                        </a:spcAft>
                      </a:pP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3201783721"/>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ES_tradnl" sz="800" b="1" i="0" u="none" strike="noStrike" kern="1200" cap="none" spc="0" normalizeH="0" baseline="0" noProof="0">
                          <a:ln>
                            <a:noFill/>
                          </a:ln>
                          <a:solidFill>
                            <a:prstClr val="black"/>
                          </a:solidFill>
                          <a:effectLst/>
                          <a:uLnTx/>
                          <a:uFillTx/>
                          <a:latin typeface="+mn-lt"/>
                          <a:ea typeface="+mn-ea"/>
                          <a:cs typeface="+mn-cs"/>
                        </a:rPr>
                        <a:t>Marque con una x </a:t>
                      </a:r>
                      <a:endParaRPr kumimoji="0" lang="es-ES_tradnl" sz="8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pPr algn="l"/>
                      <a:r>
                        <a:rPr lang="es-ES_tradnl" sz="1000" b="1" noProof="0">
                          <a:solidFill>
                            <a:schemeClr val="tx1"/>
                          </a:solidFill>
                          <a:effectLst/>
                        </a:rPr>
                        <a:t>Riesgo inmediato</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gridSpan="2">
                  <a:txBody>
                    <a:bodyPr/>
                    <a:lstStyle/>
                    <a:p>
                      <a:pPr algn="l"/>
                      <a:r>
                        <a:rPr lang="es-ES_tradnl" sz="1000" b="1" noProof="0">
                          <a:solidFill>
                            <a:schemeClr val="tx1"/>
                          </a:solidFill>
                          <a:effectLst/>
                        </a:rPr>
                        <a:t>Resumen de motivos</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b="1" noProof="0">
                          <a:solidFill>
                            <a:schemeClr val="tx1"/>
                          </a:solidFill>
                          <a:effectLst/>
                        </a:rPr>
                        <a:t>Acción inmediata tomada/remisión realizada </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13270841"/>
                  </a:ext>
                </a:extLst>
              </a:tr>
              <a:tr h="121019">
                <a:tc>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l"/>
                      <a:r>
                        <a:rPr lang="es-ES_tradnl" sz="1000" b="1" noProof="0">
                          <a:solidFill>
                            <a:schemeClr val="tx1"/>
                          </a:solidFill>
                          <a:effectLst/>
                        </a:rPr>
                        <a:t>ATENCIÓN MÉDICA</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gridSpan="2">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4307111"/>
                  </a:ext>
                </a:extLst>
              </a:tr>
              <a:tr h="121019">
                <a:tc>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l"/>
                      <a:r>
                        <a:rPr lang="es-ES_tradnl" sz="1000" b="1" noProof="0">
                          <a:solidFill>
                            <a:schemeClr val="tx1"/>
                          </a:solidFill>
                          <a:effectLst/>
                        </a:rPr>
                        <a:t>SEGURIDAD</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gridSpan="2">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192691456"/>
                  </a:ext>
                </a:extLst>
              </a:tr>
              <a:tr h="121019">
                <a:tc>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l"/>
                      <a:r>
                        <a:rPr lang="es-ES_tradnl" sz="1000" b="1" noProof="0">
                          <a:solidFill>
                            <a:schemeClr val="tx1"/>
                          </a:solidFill>
                          <a:effectLst/>
                        </a:rPr>
                        <a:t>CUIDADOS PROVISIONALES</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gridSpan="2">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778298839"/>
                  </a:ext>
                </a:extLst>
              </a:tr>
              <a:tr h="121019">
                <a:tc>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b="1" noProof="0">
                          <a:solidFill>
                            <a:schemeClr val="tx1"/>
                          </a:solidFill>
                          <a:effectLst/>
                        </a:rPr>
                        <a:t>OTROS </a:t>
                      </a:r>
                      <a:r>
                        <a:rPr lang="es-ES_tradnl" sz="1000" i="1" kern="0"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Especifique cuál(es)</a:t>
                      </a:r>
                      <a:r>
                        <a:rPr lang="es-ES_tradnl" sz="1000" noProof="0">
                          <a:effectLst/>
                        </a:rPr>
                        <a:t> </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gridSpan="2">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835063740"/>
                  </a:ext>
                </a:extLst>
              </a:tr>
              <a:tr h="121019">
                <a:tc>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l"/>
                      <a:r>
                        <a:rPr lang="es-ES_tradnl" sz="1000" b="1" noProof="0">
                          <a:solidFill>
                            <a:schemeClr val="tx1"/>
                          </a:solidFill>
                          <a:effectLst/>
                        </a:rPr>
                        <a:t>NO</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gridSpan="2">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l"/>
                      <a:r>
                        <a:rPr lang="es-ES_tradnl" sz="1000" noProof="0" dirty="0">
                          <a:solidFill>
                            <a:schemeClr val="tx1"/>
                          </a:solidFill>
                          <a:effectLst/>
                        </a:rPr>
                        <a:t> </a:t>
                      </a:r>
                      <a:endParaRPr lang="es-ES_tradnl" sz="10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78732914"/>
                  </a:ext>
                </a:extLst>
              </a:tr>
            </a:tbl>
          </a:graphicData>
        </a:graphic>
      </p:graphicFrame>
      <p:sp>
        <p:nvSpPr>
          <p:cNvPr id="6" name="Hexagon 5">
            <a:extLst>
              <a:ext uri="{FF2B5EF4-FFF2-40B4-BE49-F238E27FC236}">
                <a16:creationId xmlns:a16="http://schemas.microsoft.com/office/drawing/2014/main" id="{7DC72B20-2923-530A-B3E5-6CEF8A4784C0}"/>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2BC780B2-10EB-2015-4C52-B47260AEB56D}"/>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1A931182-22B5-4975-669A-0BFD2B195652}"/>
              </a:ext>
            </a:extLst>
          </p:cNvPr>
          <p:cNvSpPr/>
          <p:nvPr/>
        </p:nvSpPr>
        <p:spPr>
          <a:xfrm rot="1782986">
            <a:off x="286724" y="122680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0E515A00-6D22-AD90-5B98-7C453D623B6F}"/>
              </a:ext>
            </a:extLst>
          </p:cNvPr>
          <p:cNvSpPr/>
          <p:nvPr/>
        </p:nvSpPr>
        <p:spPr>
          <a:xfrm rot="1782986">
            <a:off x="286724" y="1689645"/>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5778E266-75DC-5258-0963-102B2464F8D6}"/>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99490510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F884CC47-1ED3-40DC-9EF4-01DD1B61C37F}"/>
              </a:ext>
            </a:extLst>
          </p:cNvPr>
          <p:cNvSpPr txBox="1"/>
          <p:nvPr/>
        </p:nvSpPr>
        <p:spPr>
          <a:xfrm>
            <a:off x="996286" y="1201683"/>
            <a:ext cx="5254041" cy="261610"/>
          </a:xfrm>
          <a:prstGeom prst="rect">
            <a:avLst/>
          </a:prstGeom>
          <a:noFill/>
          <a:ln>
            <a:noFill/>
          </a:ln>
        </p:spPr>
        <p:txBody>
          <a:bodyPr wrap="square" rtlCol="0">
            <a:spAutoFit/>
          </a:bodyPr>
          <a:lstStyle/>
          <a:p>
            <a:r>
              <a:rPr lang="es-ES_tradnl" sz="1100" b="1" dirty="0"/>
              <a:t>Lea atentamente y a partir de la información, haga una evaluación inicial.</a:t>
            </a:r>
            <a:endParaRPr lang="es-ES_tradnl" sz="1100" b="1" dirty="0">
              <a:solidFill>
                <a:schemeClr val="tx2"/>
              </a:solidFill>
            </a:endParaRPr>
          </a:p>
        </p:txBody>
      </p:sp>
      <p:sp>
        <p:nvSpPr>
          <p:cNvPr id="63" name="TextBox 62">
            <a:extLst>
              <a:ext uri="{FF2B5EF4-FFF2-40B4-BE49-F238E27FC236}">
                <a16:creationId xmlns:a16="http://schemas.microsoft.com/office/drawing/2014/main" id="{AE0D9853-2AC3-4DCE-9FD5-4511E8D1C627}"/>
              </a:ext>
            </a:extLst>
          </p:cNvPr>
          <p:cNvSpPr txBox="1"/>
          <p:nvPr/>
        </p:nvSpPr>
        <p:spPr>
          <a:xfrm>
            <a:off x="996285" y="2137527"/>
            <a:ext cx="5254042" cy="4211089"/>
          </a:xfrm>
          <a:prstGeom prst="rect">
            <a:avLst/>
          </a:prstGeom>
          <a:noFill/>
          <a:ln>
            <a:noFill/>
          </a:ln>
        </p:spPr>
        <p:txBody>
          <a:bodyPr wrap="square" rtlCol="0">
            <a:spAutoFit/>
          </a:bodyPr>
          <a:lstStyle/>
          <a:p>
            <a:pPr lvl="0">
              <a:lnSpc>
                <a:spcPct val="106000"/>
              </a:lnSpc>
            </a:pPr>
            <a:r>
              <a:rPr lang="es-ES_tradnl" sz="1100" dirty="0">
                <a:ea typeface="Calibri" panose="020F0502020204030204" pitchFamily="34" charset="0"/>
                <a:cs typeface="Arial" panose="020B0604020202020204" pitchFamily="34" charset="0"/>
              </a:rPr>
              <a:t>La niña se llama Amina Ahmed </a:t>
            </a:r>
            <a:r>
              <a:rPr lang="es-ES_tradnl" sz="1100" dirty="0" err="1">
                <a:ea typeface="Calibri" panose="020F0502020204030204" pitchFamily="34" charset="0"/>
                <a:cs typeface="Arial" panose="020B0604020202020204" pitchFamily="34" charset="0"/>
              </a:rPr>
              <a:t>Alia</a:t>
            </a:r>
            <a:r>
              <a:rPr lang="es-ES_tradnl" sz="1100" dirty="0">
                <a:ea typeface="Calibri" panose="020F0502020204030204" pitchFamily="34" charset="0"/>
                <a:cs typeface="Arial" panose="020B0604020202020204" pitchFamily="34" charset="0"/>
              </a:rPr>
              <a:t>. Tiene 12 años y nació un 20 de diciembre. Vive con su madre y sus dos hermanos en un edificio en ruinas. Su hermana tiene 10 años y su hermano tiene 6. Su madre se llama Sara y tiene 27 años. Su padre murió antes de la emergencia y su familia ha estado atravesando dificultades económicas. </a:t>
            </a:r>
          </a:p>
          <a:p>
            <a:pPr lvl="0">
              <a:lnSpc>
                <a:spcPct val="106000"/>
              </a:lnSpc>
            </a:pPr>
            <a:endParaRPr lang="es-ES_tradnl" sz="1100" dirty="0">
              <a:ea typeface="Calibri" panose="020F0502020204030204" pitchFamily="34" charset="0"/>
              <a:cs typeface="Arial" panose="020B0604020202020204" pitchFamily="34" charset="0"/>
            </a:endParaRPr>
          </a:p>
          <a:p>
            <a:pPr lvl="0">
              <a:lnSpc>
                <a:spcPct val="106000"/>
              </a:lnSpc>
            </a:pPr>
            <a:r>
              <a:rPr lang="es-ES_tradnl" sz="1100" dirty="0">
                <a:ea typeface="Calibri" panose="020F0502020204030204" pitchFamily="34" charset="0"/>
                <a:cs typeface="Arial" panose="020B0604020202020204" pitchFamily="34" charset="0"/>
              </a:rPr>
              <a:t>Hace unos meses dejó de ir a la escuela y empezó a trabajar. La niña terminó la escuela primaria, pero después se vio obligada a trabajar porque su madre no podía pagar los gastos escolares. Su madre desea que pueda seguir estudiando, pero no es posible.</a:t>
            </a:r>
          </a:p>
          <a:p>
            <a:pPr lvl="0">
              <a:lnSpc>
                <a:spcPct val="106000"/>
              </a:lnSpc>
            </a:pPr>
            <a:endParaRPr lang="es-ES_tradnl" sz="1100" dirty="0">
              <a:ea typeface="Calibri" panose="020F0502020204030204" pitchFamily="34" charset="0"/>
              <a:cs typeface="Arial" panose="020B0604020202020204" pitchFamily="34" charset="0"/>
            </a:endParaRPr>
          </a:p>
          <a:p>
            <a:pPr lvl="0">
              <a:lnSpc>
                <a:spcPct val="106000"/>
              </a:lnSpc>
            </a:pPr>
            <a:r>
              <a:rPr lang="es-ES_tradnl" sz="1100" dirty="0">
                <a:ea typeface="Calibri" panose="020F0502020204030204" pitchFamily="34" charset="0"/>
                <a:cs typeface="Arial" panose="020B0604020202020204" pitchFamily="34" charset="0"/>
              </a:rPr>
              <a:t>Ahora trabaja como empleada doméstica en casa de un hombre viudo que vive en el barrio. Tiene mucho dinero y es muy respetado en la comunidad. Su madre cree que tiene suerte de poder trabajar para él.</a:t>
            </a:r>
          </a:p>
          <a:p>
            <a:pPr lvl="0">
              <a:lnSpc>
                <a:spcPct val="106000"/>
              </a:lnSpc>
            </a:pPr>
            <a:endParaRPr lang="es-ES_tradnl" sz="1100" dirty="0">
              <a:ea typeface="Calibri" panose="020F0502020204030204" pitchFamily="34" charset="0"/>
              <a:cs typeface="Arial" panose="020B0604020202020204" pitchFamily="34" charset="0"/>
            </a:endParaRPr>
          </a:p>
          <a:p>
            <a:pPr lvl="0">
              <a:lnSpc>
                <a:spcPct val="106000"/>
              </a:lnSpc>
            </a:pPr>
            <a:r>
              <a:rPr lang="es-ES_tradnl" sz="1100" b="0" i="0" u="none" strike="noStrike" dirty="0">
                <a:solidFill>
                  <a:srgbClr val="000000"/>
                </a:solidFill>
                <a:effectLst/>
                <a:latin typeface="-webkit-standard"/>
              </a:rPr>
              <a:t>Durante las últimas semanas, Amina empezó a sentirse incómoda cerca del hombre. Le gusta el trabajo, pero le cae bien el hombre. Él le dice que quiere cuidarla y que puede irse a vivir con él si quiere. También le pidió que no le contara nada a su madre, pero lo hizo. Ella le dijo que se trata de un hombre muy respetado en la comunidad y que debería alegrarse de que se fijara en ella. Además, ¡su madre tenía 14 años cuando se casó!. Le insistió en que debía seguir trabajando allí porque necesitan el dinero</a:t>
            </a:r>
            <a:r>
              <a:rPr lang="es-ES_tradnl" sz="1100" dirty="0">
                <a:ea typeface="Calibri" panose="020F0502020204030204" pitchFamily="34" charset="0"/>
                <a:cs typeface="Arial" panose="020B0604020202020204" pitchFamily="34" charset="0"/>
              </a:rPr>
              <a:t>. </a:t>
            </a:r>
          </a:p>
          <a:p>
            <a:pPr lvl="0">
              <a:lnSpc>
                <a:spcPct val="106000"/>
              </a:lnSpc>
            </a:pPr>
            <a:endParaRPr lang="es-ES_tradnl" sz="1100" dirty="0">
              <a:ea typeface="Calibri" panose="020F0502020204030204" pitchFamily="34" charset="0"/>
              <a:cs typeface="Arial" panose="020B0604020202020204" pitchFamily="34" charset="0"/>
            </a:endParaRPr>
          </a:p>
          <a:p>
            <a:pPr lvl="0">
              <a:lnSpc>
                <a:spcPct val="106000"/>
              </a:lnSpc>
            </a:pPr>
            <a:r>
              <a:rPr lang="es-ES_tradnl" sz="1100" dirty="0">
                <a:ea typeface="Calibri" panose="020F0502020204030204" pitchFamily="34" charset="0"/>
                <a:cs typeface="Arial" panose="020B0604020202020204" pitchFamily="34" charset="0"/>
              </a:rPr>
              <a:t>Amina está asustada. Cuando va a trabajar a casa del hombre, se pregunta si no sería mejor volver a casa. Pero no puede hacerlo, ya que tiene que trabajar porque necesitan el dinero.</a:t>
            </a:r>
          </a:p>
        </p:txBody>
      </p:sp>
      <p:sp>
        <p:nvSpPr>
          <p:cNvPr id="3" name="TextBox 2">
            <a:extLst>
              <a:ext uri="{FF2B5EF4-FFF2-40B4-BE49-F238E27FC236}">
                <a16:creationId xmlns:a16="http://schemas.microsoft.com/office/drawing/2014/main" id="{EDF602CE-10A1-15F3-DA1C-B01361F31E5F}"/>
              </a:ext>
            </a:extLst>
          </p:cNvPr>
          <p:cNvSpPr txBox="1"/>
          <p:nvPr/>
        </p:nvSpPr>
        <p:spPr>
          <a:xfrm>
            <a:off x="996287" y="726990"/>
            <a:ext cx="5254042" cy="276999"/>
          </a:xfrm>
          <a:prstGeom prst="rect">
            <a:avLst/>
          </a:prstGeom>
          <a:noFill/>
        </p:spPr>
        <p:txBody>
          <a:bodyPr wrap="square" rtlCol="0">
            <a:spAutoFit/>
          </a:bodyPr>
          <a:lstStyle/>
          <a:p>
            <a:r>
              <a:rPr lang="en-CA" sz="1200" b="1" spc="300" dirty="0"/>
              <a:t>ESTUDIO DE CASO - EVALUACIÓN INICIAL</a:t>
            </a:r>
            <a:endParaRPr lang="en-CA" sz="1200" b="1" spc="300" dirty="0">
              <a:solidFill>
                <a:schemeClr val="tx1"/>
              </a:solidFill>
            </a:endParaRPr>
          </a:p>
        </p:txBody>
      </p:sp>
      <p:sp>
        <p:nvSpPr>
          <p:cNvPr id="4" name="Rectangle 3">
            <a:extLst>
              <a:ext uri="{FF2B5EF4-FFF2-40B4-BE49-F238E27FC236}">
                <a16:creationId xmlns:a16="http://schemas.microsoft.com/office/drawing/2014/main" id="{DCDD0A31-7739-9A37-5870-62CA8508BC95}"/>
              </a:ext>
            </a:extLst>
          </p:cNvPr>
          <p:cNvSpPr/>
          <p:nvPr/>
        </p:nvSpPr>
        <p:spPr>
          <a:xfrm>
            <a:off x="996287" y="1721176"/>
            <a:ext cx="5254042" cy="3163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chemeClr val="bg1"/>
                </a:solidFill>
                <a:cs typeface="Arial" panose="020B0604020202020204" pitchFamily="34" charset="0"/>
              </a:rPr>
              <a:t>AMINA</a:t>
            </a:r>
          </a:p>
        </p:txBody>
      </p:sp>
      <p:sp>
        <p:nvSpPr>
          <p:cNvPr id="5" name="Hexagon 4">
            <a:extLst>
              <a:ext uri="{FF2B5EF4-FFF2-40B4-BE49-F238E27FC236}">
                <a16:creationId xmlns:a16="http://schemas.microsoft.com/office/drawing/2014/main" id="{9CF319FD-6739-AD83-B66D-6834AD38B16A}"/>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92B8BC78-45F9-3E58-55EA-D078AA894FEB}"/>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07A42325-670C-25A2-4A49-0FB2E26AF863}"/>
              </a:ext>
            </a:extLst>
          </p:cNvPr>
          <p:cNvSpPr/>
          <p:nvPr/>
        </p:nvSpPr>
        <p:spPr>
          <a:xfrm rot="1782986">
            <a:off x="286724" y="122680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931C886F-2AF3-378A-0DF6-399478C5398A}"/>
              </a:ext>
            </a:extLst>
          </p:cNvPr>
          <p:cNvSpPr/>
          <p:nvPr/>
        </p:nvSpPr>
        <p:spPr>
          <a:xfrm rot="1782986">
            <a:off x="286724" y="1689645"/>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567155BE-26D4-4180-5F64-A2DB9054335B}"/>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07114372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FD2EF8B-CE59-B5F3-4D45-46F29D1CBC69}"/>
              </a:ext>
            </a:extLst>
          </p:cNvPr>
          <p:cNvSpPr/>
          <p:nvPr/>
        </p:nvSpPr>
        <p:spPr>
          <a:xfrm>
            <a:off x="940281" y="3734797"/>
            <a:ext cx="5310048" cy="126579"/>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nvGrpSpPr>
          <p:cNvPr id="9" name="Group 8">
            <a:extLst>
              <a:ext uri="{FF2B5EF4-FFF2-40B4-BE49-F238E27FC236}">
                <a16:creationId xmlns:a16="http://schemas.microsoft.com/office/drawing/2014/main" id="{DF4008DB-5E64-2155-083C-2477C94FDC0E}"/>
              </a:ext>
            </a:extLst>
          </p:cNvPr>
          <p:cNvGrpSpPr/>
          <p:nvPr/>
        </p:nvGrpSpPr>
        <p:grpSpPr>
          <a:xfrm>
            <a:off x="642295" y="4029463"/>
            <a:ext cx="1404224" cy="1212266"/>
            <a:chOff x="6259687" y="4130191"/>
            <a:chExt cx="2284022" cy="1913758"/>
          </a:xfrm>
          <a:solidFill>
            <a:schemeClr val="accent1">
              <a:lumMod val="20000"/>
              <a:lumOff val="80000"/>
            </a:schemeClr>
          </a:solidFill>
        </p:grpSpPr>
        <p:sp>
          <p:nvSpPr>
            <p:cNvPr id="10" name="Oval 9">
              <a:extLst>
                <a:ext uri="{FF2B5EF4-FFF2-40B4-BE49-F238E27FC236}">
                  <a16:creationId xmlns:a16="http://schemas.microsoft.com/office/drawing/2014/main" id="{977DDA47-96F4-62CB-BCF7-B6B25412D4C6}"/>
                </a:ext>
              </a:extLst>
            </p:cNvPr>
            <p:cNvSpPr/>
            <p:nvPr/>
          </p:nvSpPr>
          <p:spPr>
            <a:xfrm>
              <a:off x="6259687" y="4130191"/>
              <a:ext cx="755183" cy="755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Rounded Corners 11">
              <a:extLst>
                <a:ext uri="{FF2B5EF4-FFF2-40B4-BE49-F238E27FC236}">
                  <a16:creationId xmlns:a16="http://schemas.microsoft.com/office/drawing/2014/main" id="{0DFBC435-4736-8C03-E778-9001E888BE90}"/>
                </a:ext>
              </a:extLst>
            </p:cNvPr>
            <p:cNvSpPr/>
            <p:nvPr/>
          </p:nvSpPr>
          <p:spPr>
            <a:xfrm rot="18175017">
              <a:off x="7114646" y="4482418"/>
              <a:ext cx="755258" cy="1101316"/>
            </a:xfrm>
            <a:prstGeom prst="roundRect">
              <a:avLst>
                <a:gd name="adj" fmla="val 443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Rounded Corners 13">
              <a:extLst>
                <a:ext uri="{FF2B5EF4-FFF2-40B4-BE49-F238E27FC236}">
                  <a16:creationId xmlns:a16="http://schemas.microsoft.com/office/drawing/2014/main" id="{77E46896-429B-8880-1BA3-6D77B2940E55}"/>
                </a:ext>
              </a:extLst>
            </p:cNvPr>
            <p:cNvSpPr/>
            <p:nvPr/>
          </p:nvSpPr>
          <p:spPr>
            <a:xfrm rot="2833693">
              <a:off x="7462045" y="5184310"/>
              <a:ext cx="312942" cy="5558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Rectangle: Rounded Corners 30">
              <a:extLst>
                <a:ext uri="{FF2B5EF4-FFF2-40B4-BE49-F238E27FC236}">
                  <a16:creationId xmlns:a16="http://schemas.microsoft.com/office/drawing/2014/main" id="{1D5EAB6F-ECA2-9E30-0E2C-DA5EDB8D3866}"/>
                </a:ext>
              </a:extLst>
            </p:cNvPr>
            <p:cNvSpPr/>
            <p:nvPr/>
          </p:nvSpPr>
          <p:spPr>
            <a:xfrm rot="9538565">
              <a:off x="7427004" y="5418232"/>
              <a:ext cx="308549" cy="6257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Rectangle: Rounded Corners 31">
              <a:extLst>
                <a:ext uri="{FF2B5EF4-FFF2-40B4-BE49-F238E27FC236}">
                  <a16:creationId xmlns:a16="http://schemas.microsoft.com/office/drawing/2014/main" id="{7251490C-FEAA-0D6F-9814-C3511CF799A4}"/>
                </a:ext>
              </a:extLst>
            </p:cNvPr>
            <p:cNvSpPr/>
            <p:nvPr/>
          </p:nvSpPr>
          <p:spPr>
            <a:xfrm rot="9538565">
              <a:off x="7839999" y="4926558"/>
              <a:ext cx="310445" cy="912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Rectangle: Rounded Corners 32">
              <a:extLst>
                <a:ext uri="{FF2B5EF4-FFF2-40B4-BE49-F238E27FC236}">
                  <a16:creationId xmlns:a16="http://schemas.microsoft.com/office/drawing/2014/main" id="{CFE27AD8-BC17-A617-055A-14F7A4AC4ABB}"/>
                </a:ext>
              </a:extLst>
            </p:cNvPr>
            <p:cNvSpPr/>
            <p:nvPr/>
          </p:nvSpPr>
          <p:spPr>
            <a:xfrm rot="7638124">
              <a:off x="8078098" y="5454895"/>
              <a:ext cx="310445" cy="62077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Rectangle: Rounded Corners 33">
              <a:extLst>
                <a:ext uri="{FF2B5EF4-FFF2-40B4-BE49-F238E27FC236}">
                  <a16:creationId xmlns:a16="http://schemas.microsoft.com/office/drawing/2014/main" id="{1A676468-569E-F9C4-C997-DD218F0359AF}"/>
                </a:ext>
              </a:extLst>
            </p:cNvPr>
            <p:cNvSpPr/>
            <p:nvPr/>
          </p:nvSpPr>
          <p:spPr>
            <a:xfrm rot="3168656">
              <a:off x="7293969" y="4091882"/>
              <a:ext cx="318606" cy="90107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Rectangle: Rounded Corners 34">
              <a:extLst>
                <a:ext uri="{FF2B5EF4-FFF2-40B4-BE49-F238E27FC236}">
                  <a16:creationId xmlns:a16="http://schemas.microsoft.com/office/drawing/2014/main" id="{84B8BEF8-2210-60D8-0362-EAE2F0073CE3}"/>
                </a:ext>
              </a:extLst>
            </p:cNvPr>
            <p:cNvSpPr/>
            <p:nvPr/>
          </p:nvSpPr>
          <p:spPr>
            <a:xfrm rot="5220404">
              <a:off x="7755334" y="3963787"/>
              <a:ext cx="306290" cy="73809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6" name="Graphic 35" descr="Water with solid fill">
              <a:extLst>
                <a:ext uri="{FF2B5EF4-FFF2-40B4-BE49-F238E27FC236}">
                  <a16:creationId xmlns:a16="http://schemas.microsoft.com/office/drawing/2014/main" id="{D24B27D8-AC95-E6A6-406A-8131BA71EE3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177277">
              <a:off x="6695155" y="4232721"/>
              <a:ext cx="200226" cy="200226"/>
            </a:xfrm>
            <a:prstGeom prst="rect">
              <a:avLst/>
            </a:prstGeom>
          </p:spPr>
        </p:pic>
        <p:sp>
          <p:nvSpPr>
            <p:cNvPr id="37" name="Rectangle: Rounded Corners 36">
              <a:extLst>
                <a:ext uri="{FF2B5EF4-FFF2-40B4-BE49-F238E27FC236}">
                  <a16:creationId xmlns:a16="http://schemas.microsoft.com/office/drawing/2014/main" id="{7F1264C0-9620-5B58-96F4-DEC5CDEB0573}"/>
                </a:ext>
              </a:extLst>
            </p:cNvPr>
            <p:cNvSpPr/>
            <p:nvPr/>
          </p:nvSpPr>
          <p:spPr>
            <a:xfrm rot="2024775">
              <a:off x="6744743" y="4729150"/>
              <a:ext cx="318606" cy="100856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8" name="Graphic 37" descr="Water with solid fill">
              <a:extLst>
                <a:ext uri="{FF2B5EF4-FFF2-40B4-BE49-F238E27FC236}">
                  <a16:creationId xmlns:a16="http://schemas.microsoft.com/office/drawing/2014/main" id="{26ED3CA8-1065-D129-C2AB-825FF53D4B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177277">
              <a:off x="6532454" y="4188872"/>
              <a:ext cx="200226" cy="200226"/>
            </a:xfrm>
            <a:prstGeom prst="rect">
              <a:avLst/>
            </a:prstGeom>
          </p:spPr>
        </p:pic>
      </p:grpSp>
      <p:sp>
        <p:nvSpPr>
          <p:cNvPr id="58" name="TextBox 57">
            <a:extLst>
              <a:ext uri="{FF2B5EF4-FFF2-40B4-BE49-F238E27FC236}">
                <a16:creationId xmlns:a16="http://schemas.microsoft.com/office/drawing/2014/main" id="{6763B5B5-867F-7C5F-F39B-53ED651AEF90}"/>
              </a:ext>
            </a:extLst>
          </p:cNvPr>
          <p:cNvSpPr txBox="1"/>
          <p:nvPr/>
        </p:nvSpPr>
        <p:spPr>
          <a:xfrm>
            <a:off x="940280" y="3090093"/>
            <a:ext cx="874002" cy="430887"/>
          </a:xfrm>
          <a:prstGeom prst="rect">
            <a:avLst/>
          </a:prstGeom>
          <a:noFill/>
          <a:ln>
            <a:noFill/>
          </a:ln>
        </p:spPr>
        <p:txBody>
          <a:bodyPr wrap="square" rtlCol="0">
            <a:spAutoFit/>
          </a:bodyPr>
          <a:lstStyle/>
          <a:p>
            <a:r>
              <a:rPr lang="es-ES_tradnl" sz="1100" b="1" dirty="0"/>
              <a:t>FACTORES DE RIESGO</a:t>
            </a:r>
          </a:p>
        </p:txBody>
      </p:sp>
      <p:sp>
        <p:nvSpPr>
          <p:cNvPr id="59" name="TextBox 58">
            <a:extLst>
              <a:ext uri="{FF2B5EF4-FFF2-40B4-BE49-F238E27FC236}">
                <a16:creationId xmlns:a16="http://schemas.microsoft.com/office/drawing/2014/main" id="{0B4494F4-86C8-1E05-FACF-A44A4EE370F6}"/>
              </a:ext>
            </a:extLst>
          </p:cNvPr>
          <p:cNvSpPr txBox="1"/>
          <p:nvPr/>
        </p:nvSpPr>
        <p:spPr>
          <a:xfrm>
            <a:off x="940281" y="4262769"/>
            <a:ext cx="1106238" cy="430887"/>
          </a:xfrm>
          <a:prstGeom prst="rect">
            <a:avLst/>
          </a:prstGeom>
          <a:noFill/>
          <a:ln>
            <a:noFill/>
          </a:ln>
        </p:spPr>
        <p:txBody>
          <a:bodyPr wrap="square" rtlCol="0">
            <a:spAutoFit/>
          </a:bodyPr>
          <a:lstStyle/>
          <a:p>
            <a:r>
              <a:rPr lang="es-ES_tradnl" sz="1100" b="1" dirty="0"/>
              <a:t>FACTORES DE PROTECCIÓN</a:t>
            </a:r>
          </a:p>
        </p:txBody>
      </p:sp>
      <p:sp>
        <p:nvSpPr>
          <p:cNvPr id="60" name="Cube 59">
            <a:extLst>
              <a:ext uri="{FF2B5EF4-FFF2-40B4-BE49-F238E27FC236}">
                <a16:creationId xmlns:a16="http://schemas.microsoft.com/office/drawing/2014/main" id="{BC77EFDE-A75F-7ACA-E11B-211320F00C3E}"/>
              </a:ext>
            </a:extLst>
          </p:cNvPr>
          <p:cNvSpPr/>
          <p:nvPr/>
        </p:nvSpPr>
        <p:spPr>
          <a:xfrm>
            <a:off x="2040115" y="2479824"/>
            <a:ext cx="2023992" cy="967403"/>
          </a:xfrm>
          <a:prstGeom prst="cub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61" name="Cube 60">
            <a:extLst>
              <a:ext uri="{FF2B5EF4-FFF2-40B4-BE49-F238E27FC236}">
                <a16:creationId xmlns:a16="http://schemas.microsoft.com/office/drawing/2014/main" id="{11769297-AC0F-A073-4BCB-D53C2CDEFACD}"/>
              </a:ext>
            </a:extLst>
          </p:cNvPr>
          <p:cNvSpPr/>
          <p:nvPr/>
        </p:nvSpPr>
        <p:spPr>
          <a:xfrm>
            <a:off x="2040115" y="1346639"/>
            <a:ext cx="2023992" cy="967403"/>
          </a:xfrm>
          <a:prstGeom prst="cub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62" name="Cube 61">
            <a:extLst>
              <a:ext uri="{FF2B5EF4-FFF2-40B4-BE49-F238E27FC236}">
                <a16:creationId xmlns:a16="http://schemas.microsoft.com/office/drawing/2014/main" id="{8FE8383E-753E-3746-5F63-7B59749E4D04}"/>
              </a:ext>
            </a:extLst>
          </p:cNvPr>
          <p:cNvSpPr/>
          <p:nvPr/>
        </p:nvSpPr>
        <p:spPr>
          <a:xfrm>
            <a:off x="4212403" y="2479824"/>
            <a:ext cx="2023992" cy="967403"/>
          </a:xfrm>
          <a:prstGeom prst="cub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63" name="Cube 62">
            <a:extLst>
              <a:ext uri="{FF2B5EF4-FFF2-40B4-BE49-F238E27FC236}">
                <a16:creationId xmlns:a16="http://schemas.microsoft.com/office/drawing/2014/main" id="{4A89AEC3-2353-0C09-B9C1-D6AFC02B934E}"/>
              </a:ext>
            </a:extLst>
          </p:cNvPr>
          <p:cNvSpPr/>
          <p:nvPr/>
        </p:nvSpPr>
        <p:spPr>
          <a:xfrm>
            <a:off x="4212403" y="1346639"/>
            <a:ext cx="2023992" cy="967403"/>
          </a:xfrm>
          <a:prstGeom prst="cub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64" name="Cube 63">
            <a:extLst>
              <a:ext uri="{FF2B5EF4-FFF2-40B4-BE49-F238E27FC236}">
                <a16:creationId xmlns:a16="http://schemas.microsoft.com/office/drawing/2014/main" id="{6EF80AC8-F8E6-86FD-8FDD-303A65C48CFA}"/>
              </a:ext>
            </a:extLst>
          </p:cNvPr>
          <p:cNvSpPr/>
          <p:nvPr/>
        </p:nvSpPr>
        <p:spPr>
          <a:xfrm>
            <a:off x="2040115" y="5379177"/>
            <a:ext cx="2023992" cy="967403"/>
          </a:xfrm>
          <a:prstGeom prst="cub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65" name="Cube 64">
            <a:extLst>
              <a:ext uri="{FF2B5EF4-FFF2-40B4-BE49-F238E27FC236}">
                <a16:creationId xmlns:a16="http://schemas.microsoft.com/office/drawing/2014/main" id="{5251B766-93E8-97DC-C85C-7C6A16364256}"/>
              </a:ext>
            </a:extLst>
          </p:cNvPr>
          <p:cNvSpPr/>
          <p:nvPr/>
        </p:nvSpPr>
        <p:spPr>
          <a:xfrm>
            <a:off x="2040115" y="4245992"/>
            <a:ext cx="2023992" cy="967403"/>
          </a:xfrm>
          <a:prstGeom prst="cub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66" name="Cube 65">
            <a:extLst>
              <a:ext uri="{FF2B5EF4-FFF2-40B4-BE49-F238E27FC236}">
                <a16:creationId xmlns:a16="http://schemas.microsoft.com/office/drawing/2014/main" id="{D32D1ACB-0D0D-8E52-94EC-2FF90DD4B982}"/>
              </a:ext>
            </a:extLst>
          </p:cNvPr>
          <p:cNvSpPr/>
          <p:nvPr/>
        </p:nvSpPr>
        <p:spPr>
          <a:xfrm>
            <a:off x="4226337" y="5371982"/>
            <a:ext cx="2023992" cy="967403"/>
          </a:xfrm>
          <a:prstGeom prst="cub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67" name="Cube 66">
            <a:extLst>
              <a:ext uri="{FF2B5EF4-FFF2-40B4-BE49-F238E27FC236}">
                <a16:creationId xmlns:a16="http://schemas.microsoft.com/office/drawing/2014/main" id="{B38F56F4-FA87-2658-C5AB-90E50B706192}"/>
              </a:ext>
            </a:extLst>
          </p:cNvPr>
          <p:cNvSpPr/>
          <p:nvPr/>
        </p:nvSpPr>
        <p:spPr>
          <a:xfrm>
            <a:off x="4226337" y="4238797"/>
            <a:ext cx="2023992" cy="967403"/>
          </a:xfrm>
          <a:prstGeom prst="cub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1AE5CD9E-55F9-8BD5-7904-33804FFAD555}"/>
              </a:ext>
            </a:extLst>
          </p:cNvPr>
          <p:cNvSpPr txBox="1"/>
          <p:nvPr/>
        </p:nvSpPr>
        <p:spPr>
          <a:xfrm>
            <a:off x="996287" y="714965"/>
            <a:ext cx="5254042" cy="276999"/>
          </a:xfrm>
          <a:prstGeom prst="rect">
            <a:avLst/>
          </a:prstGeom>
          <a:noFill/>
        </p:spPr>
        <p:txBody>
          <a:bodyPr wrap="square" rtlCol="0">
            <a:spAutoFit/>
          </a:bodyPr>
          <a:lstStyle/>
          <a:p>
            <a:r>
              <a:rPr lang="es-ES_tradnl" sz="1200" b="1" dirty="0"/>
              <a:t>Análisis de riesgos de protección de la infancia</a:t>
            </a:r>
          </a:p>
        </p:txBody>
      </p:sp>
      <p:sp>
        <p:nvSpPr>
          <p:cNvPr id="13" name="Hexagon 12">
            <a:extLst>
              <a:ext uri="{FF2B5EF4-FFF2-40B4-BE49-F238E27FC236}">
                <a16:creationId xmlns:a16="http://schemas.microsoft.com/office/drawing/2014/main" id="{21B53A39-85BA-BA4B-80E5-FD15A379930E}"/>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Hexagon 14">
            <a:extLst>
              <a:ext uri="{FF2B5EF4-FFF2-40B4-BE49-F238E27FC236}">
                <a16:creationId xmlns:a16="http://schemas.microsoft.com/office/drawing/2014/main" id="{DDF61F6B-73B3-3E11-ABA0-B281DDB4F597}"/>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Hexagon 15">
            <a:extLst>
              <a:ext uri="{FF2B5EF4-FFF2-40B4-BE49-F238E27FC236}">
                <a16:creationId xmlns:a16="http://schemas.microsoft.com/office/drawing/2014/main" id="{992B82E0-E7D9-E0D0-E284-55D06276EEA5}"/>
              </a:ext>
            </a:extLst>
          </p:cNvPr>
          <p:cNvSpPr/>
          <p:nvPr/>
        </p:nvSpPr>
        <p:spPr>
          <a:xfrm rot="1782986">
            <a:off x="286724" y="122680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Hexagon 16">
            <a:extLst>
              <a:ext uri="{FF2B5EF4-FFF2-40B4-BE49-F238E27FC236}">
                <a16:creationId xmlns:a16="http://schemas.microsoft.com/office/drawing/2014/main" id="{CBF7C831-208E-1C43-4547-11A5A0D90454}"/>
              </a:ext>
            </a:extLst>
          </p:cNvPr>
          <p:cNvSpPr/>
          <p:nvPr/>
        </p:nvSpPr>
        <p:spPr>
          <a:xfrm rot="1782986">
            <a:off x="286724" y="1689645"/>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Hexagon 17">
            <a:extLst>
              <a:ext uri="{FF2B5EF4-FFF2-40B4-BE49-F238E27FC236}">
                <a16:creationId xmlns:a16="http://schemas.microsoft.com/office/drawing/2014/main" id="{01188183-1A7C-F44F-DA54-52C2178D3112}"/>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81704389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agon 2">
            <a:extLst>
              <a:ext uri="{FF2B5EF4-FFF2-40B4-BE49-F238E27FC236}">
                <a16:creationId xmlns:a16="http://schemas.microsoft.com/office/drawing/2014/main" id="{90F0D0EB-EE7C-1EE4-3563-51BD6A84AF19}"/>
              </a:ext>
            </a:extLst>
          </p:cNvPr>
          <p:cNvSpPr/>
          <p:nvPr/>
        </p:nvSpPr>
        <p:spPr>
          <a:xfrm rot="1782986">
            <a:off x="-1328855" y="5145441"/>
            <a:ext cx="3595260" cy="3099365"/>
          </a:xfrm>
          <a:prstGeom prst="hexagon">
            <a:avLst>
              <a:gd name="adj" fmla="val 28965"/>
              <a:gd name="vf" fmla="val 11547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Hexagon 5">
            <a:extLst>
              <a:ext uri="{FF2B5EF4-FFF2-40B4-BE49-F238E27FC236}">
                <a16:creationId xmlns:a16="http://schemas.microsoft.com/office/drawing/2014/main" id="{5220E5FB-2812-3D9B-68AD-ECEC76BFD9B0}"/>
              </a:ext>
            </a:extLst>
          </p:cNvPr>
          <p:cNvSpPr/>
          <p:nvPr/>
        </p:nvSpPr>
        <p:spPr>
          <a:xfrm rot="1782986">
            <a:off x="4678406" y="654853"/>
            <a:ext cx="3595260" cy="3099365"/>
          </a:xfrm>
          <a:prstGeom prst="hexagon">
            <a:avLst>
              <a:gd name="adj" fmla="val 28965"/>
              <a:gd name="vf" fmla="val 11547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 name="Rectangle 30">
            <a:extLst>
              <a:ext uri="{FF2B5EF4-FFF2-40B4-BE49-F238E27FC236}">
                <a16:creationId xmlns:a16="http://schemas.microsoft.com/office/drawing/2014/main" id="{D406A084-52F7-C1B6-4B5F-887B4BA37AFD}"/>
              </a:ext>
            </a:extLst>
          </p:cNvPr>
          <p:cNvSpPr/>
          <p:nvPr/>
        </p:nvSpPr>
        <p:spPr>
          <a:xfrm>
            <a:off x="2501900" y="2149381"/>
            <a:ext cx="3745466" cy="1071180"/>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TextBox 31">
            <a:extLst>
              <a:ext uri="{FF2B5EF4-FFF2-40B4-BE49-F238E27FC236}">
                <a16:creationId xmlns:a16="http://schemas.microsoft.com/office/drawing/2014/main" id="{C12DD9B8-C00D-BE82-BAFC-B087B91390F4}"/>
              </a:ext>
            </a:extLst>
          </p:cNvPr>
          <p:cNvSpPr txBox="1"/>
          <p:nvPr/>
        </p:nvSpPr>
        <p:spPr>
          <a:xfrm>
            <a:off x="993324" y="1696523"/>
            <a:ext cx="5264812" cy="261610"/>
          </a:xfrm>
          <a:prstGeom prst="rect">
            <a:avLst/>
          </a:prstGeom>
          <a:noFill/>
          <a:ln>
            <a:noFill/>
          </a:ln>
        </p:spPr>
        <p:txBody>
          <a:bodyPr wrap="square" rtlCol="0">
            <a:spAutoFit/>
          </a:bodyPr>
          <a:lstStyle/>
          <a:p>
            <a:r>
              <a:rPr lang="es-ES_tradnl" sz="1100" b="1" dirty="0"/>
              <a:t>Repase los objetivos de aprendizaje y escriba su reflexión.</a:t>
            </a:r>
          </a:p>
        </p:txBody>
      </p:sp>
      <p:sp>
        <p:nvSpPr>
          <p:cNvPr id="34" name="TextBox 33">
            <a:extLst>
              <a:ext uri="{FF2B5EF4-FFF2-40B4-BE49-F238E27FC236}">
                <a16:creationId xmlns:a16="http://schemas.microsoft.com/office/drawing/2014/main" id="{D3624BFE-9828-4498-3D4B-15267AD5EE5D}"/>
              </a:ext>
            </a:extLst>
          </p:cNvPr>
          <p:cNvSpPr txBox="1"/>
          <p:nvPr/>
        </p:nvSpPr>
        <p:spPr>
          <a:xfrm>
            <a:off x="993326" y="2107349"/>
            <a:ext cx="1321602" cy="1366698"/>
          </a:xfrm>
          <a:prstGeom prst="rect">
            <a:avLst/>
          </a:prstGeom>
          <a:noFill/>
          <a:ln>
            <a:noFill/>
          </a:ln>
        </p:spPr>
        <p:txBody>
          <a:bodyPr wrap="square" lIns="90000" tIns="90000" rIns="90000" bIns="90000" rtlCol="0">
            <a:spAutoFit/>
          </a:bodyPr>
          <a:lstStyle/>
          <a:p>
            <a:r>
              <a:rPr lang="es-ES_tradnl" sz="1100" dirty="0"/>
              <a:t>¿En qué áreas o aspectos de la formación cree que tiene mayor confianza o conocimiento ahora? </a:t>
            </a:r>
          </a:p>
        </p:txBody>
      </p:sp>
      <p:sp>
        <p:nvSpPr>
          <p:cNvPr id="52" name="Rectangle 51">
            <a:extLst>
              <a:ext uri="{FF2B5EF4-FFF2-40B4-BE49-F238E27FC236}">
                <a16:creationId xmlns:a16="http://schemas.microsoft.com/office/drawing/2014/main" id="{845CF5C6-B8E2-8558-CC08-C17B0A088B5B}"/>
              </a:ext>
            </a:extLst>
          </p:cNvPr>
          <p:cNvSpPr/>
          <p:nvPr/>
        </p:nvSpPr>
        <p:spPr>
          <a:xfrm>
            <a:off x="2501900" y="3398040"/>
            <a:ext cx="3745466" cy="1118934"/>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4" name="TextBox 53">
            <a:extLst>
              <a:ext uri="{FF2B5EF4-FFF2-40B4-BE49-F238E27FC236}">
                <a16:creationId xmlns:a16="http://schemas.microsoft.com/office/drawing/2014/main" id="{BB26C8F9-354C-9D99-E80D-06FE9F0735F9}"/>
              </a:ext>
            </a:extLst>
          </p:cNvPr>
          <p:cNvSpPr txBox="1"/>
          <p:nvPr/>
        </p:nvSpPr>
        <p:spPr>
          <a:xfrm>
            <a:off x="1007471" y="3413814"/>
            <a:ext cx="1309210" cy="1705252"/>
          </a:xfrm>
          <a:prstGeom prst="rect">
            <a:avLst/>
          </a:prstGeom>
          <a:noFill/>
          <a:ln>
            <a:noFill/>
          </a:ln>
        </p:spPr>
        <p:txBody>
          <a:bodyPr wrap="square" lIns="90000" tIns="90000" rIns="90000" bIns="90000" rtlCol="0">
            <a:spAutoFit/>
          </a:bodyPr>
          <a:lstStyle/>
          <a:p>
            <a:r>
              <a:rPr lang="es-ES_tradnl" sz="1100"/>
              <a:t>¿Qué objetivos de aprendizaje requieren que contemos con más información, más tiempo de práctica o más apoyo para alcanzarlos plenamente? </a:t>
            </a:r>
          </a:p>
        </p:txBody>
      </p:sp>
      <p:sp>
        <p:nvSpPr>
          <p:cNvPr id="55" name="TextBox 54">
            <a:extLst>
              <a:ext uri="{FF2B5EF4-FFF2-40B4-BE49-F238E27FC236}">
                <a16:creationId xmlns:a16="http://schemas.microsoft.com/office/drawing/2014/main" id="{D43CF633-C219-C0F2-6E62-3518587804CC}"/>
              </a:ext>
            </a:extLst>
          </p:cNvPr>
          <p:cNvSpPr txBox="1"/>
          <p:nvPr/>
        </p:nvSpPr>
        <p:spPr>
          <a:xfrm>
            <a:off x="993324" y="1264346"/>
            <a:ext cx="5254042" cy="276999"/>
          </a:xfrm>
          <a:prstGeom prst="rect">
            <a:avLst/>
          </a:prstGeom>
          <a:noFill/>
        </p:spPr>
        <p:txBody>
          <a:bodyPr wrap="square" rtlCol="0">
            <a:spAutoFit/>
          </a:bodyPr>
          <a:lstStyle/>
          <a:p>
            <a:r>
              <a:rPr lang="es-ES_tradnl" sz="1200" b="1" spc="300">
                <a:solidFill>
                  <a:schemeClr val="tx1"/>
                </a:solidFill>
              </a:rPr>
              <a:t>OBJETIVOS DE APRENDIZAJE</a:t>
            </a:r>
          </a:p>
        </p:txBody>
      </p:sp>
      <p:sp>
        <p:nvSpPr>
          <p:cNvPr id="56" name="TextBox 55">
            <a:extLst>
              <a:ext uri="{FF2B5EF4-FFF2-40B4-BE49-F238E27FC236}">
                <a16:creationId xmlns:a16="http://schemas.microsoft.com/office/drawing/2014/main" id="{4C248FDD-01EB-3332-6DAF-6E82CF49F3BD}"/>
              </a:ext>
            </a:extLst>
          </p:cNvPr>
          <p:cNvSpPr txBox="1"/>
          <p:nvPr/>
        </p:nvSpPr>
        <p:spPr>
          <a:xfrm>
            <a:off x="996287" y="713169"/>
            <a:ext cx="5261850" cy="307777"/>
          </a:xfrm>
          <a:prstGeom prst="rect">
            <a:avLst/>
          </a:prstGeom>
          <a:noFill/>
        </p:spPr>
        <p:txBody>
          <a:bodyPr wrap="square">
            <a:spAutoFit/>
          </a:bodyPr>
          <a:lstStyle/>
          <a:p>
            <a:pPr marL="0" marR="0" lvl="0" indent="0" algn="l" rtl="0">
              <a:spcBef>
                <a:spcPts val="0"/>
              </a:spcBef>
              <a:spcAft>
                <a:spcPts val="1800"/>
              </a:spcAft>
              <a:buNone/>
            </a:pPr>
            <a:r>
              <a:rPr lang="es-ES_tradnl" sz="1400" b="1" spc="300">
                <a:highlight>
                  <a:srgbClr val="D8B4D0"/>
                </a:highlight>
                <a:latin typeface="Calibri"/>
                <a:ea typeface="Calibri"/>
                <a:cs typeface="Calibri"/>
                <a:sym typeface="Calibri"/>
              </a:rPr>
              <a:t>SESIÓN 5: CIERRE DEL MÓDULO</a:t>
            </a:r>
          </a:p>
        </p:txBody>
      </p:sp>
      <p:sp>
        <p:nvSpPr>
          <p:cNvPr id="57" name="TextBox 56">
            <a:extLst>
              <a:ext uri="{FF2B5EF4-FFF2-40B4-BE49-F238E27FC236}">
                <a16:creationId xmlns:a16="http://schemas.microsoft.com/office/drawing/2014/main" id="{6DBAFF26-EFA0-C46E-5388-0799538DD4B4}"/>
              </a:ext>
            </a:extLst>
          </p:cNvPr>
          <p:cNvSpPr txBox="1"/>
          <p:nvPr/>
        </p:nvSpPr>
        <p:spPr>
          <a:xfrm>
            <a:off x="993324" y="5187134"/>
            <a:ext cx="5254042" cy="276999"/>
          </a:xfrm>
          <a:prstGeom prst="rect">
            <a:avLst/>
          </a:prstGeom>
          <a:noFill/>
        </p:spPr>
        <p:txBody>
          <a:bodyPr wrap="square" rtlCol="0">
            <a:spAutoFit/>
          </a:bodyPr>
          <a:lstStyle/>
          <a:p>
            <a:r>
              <a:rPr lang="es-ES_tradnl" sz="1200" b="1" spc="300">
                <a:solidFill>
                  <a:schemeClr val="tx1"/>
                </a:solidFill>
              </a:rPr>
              <a:t>REFLEXIÓN</a:t>
            </a:r>
          </a:p>
        </p:txBody>
      </p:sp>
      <p:sp>
        <p:nvSpPr>
          <p:cNvPr id="58" name="Rectangle 57">
            <a:extLst>
              <a:ext uri="{FF2B5EF4-FFF2-40B4-BE49-F238E27FC236}">
                <a16:creationId xmlns:a16="http://schemas.microsoft.com/office/drawing/2014/main" id="{A7705BDF-9B94-EC54-29A1-CE0C8C5C5F86}"/>
              </a:ext>
            </a:extLst>
          </p:cNvPr>
          <p:cNvSpPr/>
          <p:nvPr/>
        </p:nvSpPr>
        <p:spPr>
          <a:xfrm>
            <a:off x="2501900" y="5633117"/>
            <a:ext cx="3745466" cy="939353"/>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9" name="TextBox 58">
            <a:extLst>
              <a:ext uri="{FF2B5EF4-FFF2-40B4-BE49-F238E27FC236}">
                <a16:creationId xmlns:a16="http://schemas.microsoft.com/office/drawing/2014/main" id="{EE3367A8-8D6F-4E55-AA33-B3618D825C38}"/>
              </a:ext>
            </a:extLst>
          </p:cNvPr>
          <p:cNvSpPr txBox="1"/>
          <p:nvPr/>
        </p:nvSpPr>
        <p:spPr>
          <a:xfrm>
            <a:off x="993326" y="5628588"/>
            <a:ext cx="1321602" cy="520312"/>
          </a:xfrm>
          <a:prstGeom prst="rect">
            <a:avLst/>
          </a:prstGeom>
          <a:noFill/>
          <a:ln>
            <a:noFill/>
          </a:ln>
        </p:spPr>
        <p:txBody>
          <a:bodyPr wrap="square" lIns="90000" tIns="90000" rIns="90000" bIns="90000" rtlCol="0">
            <a:spAutoFit/>
          </a:bodyPr>
          <a:lstStyle/>
          <a:p>
            <a:r>
              <a:rPr lang="es-ES_tradnl" sz="1100"/>
              <a:t>¿Qué ha llamado su atención?</a:t>
            </a:r>
          </a:p>
        </p:txBody>
      </p:sp>
      <p:sp>
        <p:nvSpPr>
          <p:cNvPr id="60" name="Rectangle 59">
            <a:extLst>
              <a:ext uri="{FF2B5EF4-FFF2-40B4-BE49-F238E27FC236}">
                <a16:creationId xmlns:a16="http://schemas.microsoft.com/office/drawing/2014/main" id="{EA53A07F-4A17-5B54-3935-BAFA05E5FE02}"/>
              </a:ext>
            </a:extLst>
          </p:cNvPr>
          <p:cNvSpPr/>
          <p:nvPr/>
        </p:nvSpPr>
        <p:spPr>
          <a:xfrm>
            <a:off x="2501900" y="6753342"/>
            <a:ext cx="3745466" cy="981230"/>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1" name="TextBox 60">
            <a:extLst>
              <a:ext uri="{FF2B5EF4-FFF2-40B4-BE49-F238E27FC236}">
                <a16:creationId xmlns:a16="http://schemas.microsoft.com/office/drawing/2014/main" id="{09087F8C-1A5D-0C80-2994-38A713230FD7}"/>
              </a:ext>
            </a:extLst>
          </p:cNvPr>
          <p:cNvSpPr txBox="1"/>
          <p:nvPr/>
        </p:nvSpPr>
        <p:spPr>
          <a:xfrm>
            <a:off x="1007470" y="6762391"/>
            <a:ext cx="1413611" cy="351035"/>
          </a:xfrm>
          <a:prstGeom prst="rect">
            <a:avLst/>
          </a:prstGeom>
          <a:noFill/>
          <a:ln>
            <a:noFill/>
          </a:ln>
        </p:spPr>
        <p:txBody>
          <a:bodyPr wrap="square" lIns="90000" tIns="90000" rIns="90000" bIns="90000" rtlCol="0">
            <a:spAutoFit/>
          </a:bodyPr>
          <a:lstStyle/>
          <a:p>
            <a:r>
              <a:rPr lang="es-ES_tradnl" sz="1100"/>
              <a:t>¿Qué ha sido difícil?</a:t>
            </a:r>
          </a:p>
        </p:txBody>
      </p:sp>
      <p:sp>
        <p:nvSpPr>
          <p:cNvPr id="62" name="Rectangle 61">
            <a:extLst>
              <a:ext uri="{FF2B5EF4-FFF2-40B4-BE49-F238E27FC236}">
                <a16:creationId xmlns:a16="http://schemas.microsoft.com/office/drawing/2014/main" id="{5FDD3868-4F1E-65C1-1C43-303D8059C4DC}"/>
              </a:ext>
            </a:extLst>
          </p:cNvPr>
          <p:cNvSpPr/>
          <p:nvPr/>
        </p:nvSpPr>
        <p:spPr>
          <a:xfrm>
            <a:off x="2501900" y="7928131"/>
            <a:ext cx="3745466" cy="981230"/>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3" name="TextBox 62">
            <a:extLst>
              <a:ext uri="{FF2B5EF4-FFF2-40B4-BE49-F238E27FC236}">
                <a16:creationId xmlns:a16="http://schemas.microsoft.com/office/drawing/2014/main" id="{4E858F60-799A-BCFD-6F03-36BA2502E30A}"/>
              </a:ext>
            </a:extLst>
          </p:cNvPr>
          <p:cNvSpPr txBox="1"/>
          <p:nvPr/>
        </p:nvSpPr>
        <p:spPr>
          <a:xfrm>
            <a:off x="1007471" y="7928131"/>
            <a:ext cx="1309210" cy="689589"/>
          </a:xfrm>
          <a:prstGeom prst="rect">
            <a:avLst/>
          </a:prstGeom>
          <a:noFill/>
          <a:ln>
            <a:noFill/>
          </a:ln>
        </p:spPr>
        <p:txBody>
          <a:bodyPr wrap="square" lIns="90000" tIns="90000" rIns="90000" bIns="90000" rtlCol="0">
            <a:spAutoFit/>
          </a:bodyPr>
          <a:lstStyle/>
          <a:p>
            <a:r>
              <a:rPr lang="es-ES_tradnl" sz="1100"/>
              <a:t>¿Sobre qué le gustaría aprender más? </a:t>
            </a:r>
          </a:p>
        </p:txBody>
      </p:sp>
      <p:sp>
        <p:nvSpPr>
          <p:cNvPr id="2" name="Hexagon 1">
            <a:extLst>
              <a:ext uri="{FF2B5EF4-FFF2-40B4-BE49-F238E27FC236}">
                <a16:creationId xmlns:a16="http://schemas.microsoft.com/office/drawing/2014/main" id="{81A50002-940D-5992-10D2-313FC876745A}"/>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Hexagon 3">
            <a:extLst>
              <a:ext uri="{FF2B5EF4-FFF2-40B4-BE49-F238E27FC236}">
                <a16:creationId xmlns:a16="http://schemas.microsoft.com/office/drawing/2014/main" id="{F0F72829-3B5B-A216-1B05-D9E1DF874F0F}"/>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Hexagon 4">
            <a:extLst>
              <a:ext uri="{FF2B5EF4-FFF2-40B4-BE49-F238E27FC236}">
                <a16:creationId xmlns:a16="http://schemas.microsoft.com/office/drawing/2014/main" id="{BD0CCCD2-7094-8E7C-A44E-2B67ABFA6E25}"/>
              </a:ext>
            </a:extLst>
          </p:cNvPr>
          <p:cNvSpPr/>
          <p:nvPr/>
        </p:nvSpPr>
        <p:spPr>
          <a:xfrm rot="1782986">
            <a:off x="286724" y="122680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Hexagon 6">
            <a:extLst>
              <a:ext uri="{FF2B5EF4-FFF2-40B4-BE49-F238E27FC236}">
                <a16:creationId xmlns:a16="http://schemas.microsoft.com/office/drawing/2014/main" id="{C42D069F-6F65-5928-BC86-5822B74626AD}"/>
              </a:ext>
            </a:extLst>
          </p:cNvPr>
          <p:cNvSpPr/>
          <p:nvPr/>
        </p:nvSpPr>
        <p:spPr>
          <a:xfrm rot="1782986">
            <a:off x="286724" y="1689645"/>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Hexagon 7">
            <a:extLst>
              <a:ext uri="{FF2B5EF4-FFF2-40B4-BE49-F238E27FC236}">
                <a16:creationId xmlns:a16="http://schemas.microsoft.com/office/drawing/2014/main" id="{76AE5988-32A7-3C57-8792-0A7131209109}"/>
              </a:ext>
            </a:extLst>
          </p:cNvPr>
          <p:cNvSpPr/>
          <p:nvPr/>
        </p:nvSpPr>
        <p:spPr>
          <a:xfrm rot="1782986">
            <a:off x="286724" y="215249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073629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9528E201-1707-B7B0-3A18-1CFD2849658F}"/>
              </a:ext>
            </a:extLst>
          </p:cNvPr>
          <p:cNvSpPr/>
          <p:nvPr/>
        </p:nvSpPr>
        <p:spPr>
          <a:xfrm>
            <a:off x="4835773" y="5568710"/>
            <a:ext cx="701034" cy="306656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Rectangle: Rounded Corners 16">
            <a:extLst>
              <a:ext uri="{FF2B5EF4-FFF2-40B4-BE49-F238E27FC236}">
                <a16:creationId xmlns:a16="http://schemas.microsoft.com/office/drawing/2014/main" id="{968965E0-25B0-AE8C-9E54-9C5C1E8915A0}"/>
              </a:ext>
            </a:extLst>
          </p:cNvPr>
          <p:cNvSpPr/>
          <p:nvPr/>
        </p:nvSpPr>
        <p:spPr>
          <a:xfrm>
            <a:off x="3220624" y="5568710"/>
            <a:ext cx="701034" cy="306656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ectangle: Rounded Corners 17">
            <a:extLst>
              <a:ext uri="{FF2B5EF4-FFF2-40B4-BE49-F238E27FC236}">
                <a16:creationId xmlns:a16="http://schemas.microsoft.com/office/drawing/2014/main" id="{2B9797B6-9A71-99E4-58CB-6B5CDDB8F97B}"/>
              </a:ext>
            </a:extLst>
          </p:cNvPr>
          <p:cNvSpPr/>
          <p:nvPr/>
        </p:nvSpPr>
        <p:spPr>
          <a:xfrm>
            <a:off x="1736536" y="5568710"/>
            <a:ext cx="701034" cy="306656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4" name="Group 3">
            <a:extLst>
              <a:ext uri="{FF2B5EF4-FFF2-40B4-BE49-F238E27FC236}">
                <a16:creationId xmlns:a16="http://schemas.microsoft.com/office/drawing/2014/main" id="{79AF8323-582B-D114-95EE-97B64A0ADD44}"/>
              </a:ext>
            </a:extLst>
          </p:cNvPr>
          <p:cNvGrpSpPr/>
          <p:nvPr/>
        </p:nvGrpSpPr>
        <p:grpSpPr>
          <a:xfrm>
            <a:off x="1456894" y="5455332"/>
            <a:ext cx="1544511" cy="992450"/>
            <a:chOff x="724660" y="1931288"/>
            <a:chExt cx="2014598" cy="1294511"/>
          </a:xfrm>
        </p:grpSpPr>
        <p:pic>
          <p:nvPicPr>
            <p:cNvPr id="5" name="Graphic 4" descr="Boot with solid fill">
              <a:extLst>
                <a:ext uri="{FF2B5EF4-FFF2-40B4-BE49-F238E27FC236}">
                  <a16:creationId xmlns:a16="http://schemas.microsoft.com/office/drawing/2014/main" id="{24347D63-8AC7-2B89-66FC-A6D153DCFC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9261968">
              <a:off x="1824858" y="1931288"/>
              <a:ext cx="914400" cy="914400"/>
            </a:xfrm>
            <a:prstGeom prst="rect">
              <a:avLst/>
            </a:prstGeom>
          </p:spPr>
        </p:pic>
        <p:pic>
          <p:nvPicPr>
            <p:cNvPr id="6" name="Graphic 5" descr="Boot with solid fill">
              <a:extLst>
                <a:ext uri="{FF2B5EF4-FFF2-40B4-BE49-F238E27FC236}">
                  <a16:creationId xmlns:a16="http://schemas.microsoft.com/office/drawing/2014/main" id="{BB3DD522-5CDB-4989-0646-7CEA7E3DFC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4660" y="2311399"/>
              <a:ext cx="914400" cy="914400"/>
            </a:xfrm>
            <a:prstGeom prst="rect">
              <a:avLst/>
            </a:prstGeom>
          </p:spPr>
        </p:pic>
      </p:grpSp>
      <p:grpSp>
        <p:nvGrpSpPr>
          <p:cNvPr id="7" name="Group 6">
            <a:extLst>
              <a:ext uri="{FF2B5EF4-FFF2-40B4-BE49-F238E27FC236}">
                <a16:creationId xmlns:a16="http://schemas.microsoft.com/office/drawing/2014/main" id="{878A055F-276E-F8D8-7D3E-53473CFD12EE}"/>
              </a:ext>
            </a:extLst>
          </p:cNvPr>
          <p:cNvGrpSpPr/>
          <p:nvPr/>
        </p:nvGrpSpPr>
        <p:grpSpPr>
          <a:xfrm>
            <a:off x="2829097" y="7278742"/>
            <a:ext cx="1705774" cy="941667"/>
            <a:chOff x="4396357" y="4069443"/>
            <a:chExt cx="2224942" cy="1228271"/>
          </a:xfrm>
        </p:grpSpPr>
        <p:pic>
          <p:nvPicPr>
            <p:cNvPr id="8" name="Graphic 7" descr="High heel shoe with solid fill">
              <a:extLst>
                <a:ext uri="{FF2B5EF4-FFF2-40B4-BE49-F238E27FC236}">
                  <a16:creationId xmlns:a16="http://schemas.microsoft.com/office/drawing/2014/main" id="{7BEB01AC-EED0-7B6A-4FFF-73F182E0E98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9251348">
              <a:off x="5706899" y="4069443"/>
              <a:ext cx="914400" cy="914400"/>
            </a:xfrm>
            <a:prstGeom prst="rect">
              <a:avLst/>
            </a:prstGeom>
          </p:spPr>
        </p:pic>
        <p:pic>
          <p:nvPicPr>
            <p:cNvPr id="9" name="Graphic 8" descr="High heel shoe with solid fill">
              <a:extLst>
                <a:ext uri="{FF2B5EF4-FFF2-40B4-BE49-F238E27FC236}">
                  <a16:creationId xmlns:a16="http://schemas.microsoft.com/office/drawing/2014/main" id="{77D0C59F-DA00-1E40-5FE5-42D5240EB7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96357" y="4383314"/>
              <a:ext cx="914400" cy="914400"/>
            </a:xfrm>
            <a:prstGeom prst="rect">
              <a:avLst/>
            </a:prstGeom>
          </p:spPr>
        </p:pic>
      </p:grpSp>
      <p:grpSp>
        <p:nvGrpSpPr>
          <p:cNvPr id="10" name="Group 9">
            <a:extLst>
              <a:ext uri="{FF2B5EF4-FFF2-40B4-BE49-F238E27FC236}">
                <a16:creationId xmlns:a16="http://schemas.microsoft.com/office/drawing/2014/main" id="{41114650-67CB-F9D0-DADB-5BF1627BB40D}"/>
              </a:ext>
            </a:extLst>
          </p:cNvPr>
          <p:cNvGrpSpPr/>
          <p:nvPr/>
        </p:nvGrpSpPr>
        <p:grpSpPr>
          <a:xfrm>
            <a:off x="4109524" y="6126435"/>
            <a:ext cx="1587099" cy="975560"/>
            <a:chOff x="5896518" y="2613720"/>
            <a:chExt cx="2070146" cy="1272480"/>
          </a:xfrm>
        </p:grpSpPr>
        <p:pic>
          <p:nvPicPr>
            <p:cNvPr id="11" name="Graphic 10" descr="Shoe with solid fill">
              <a:extLst>
                <a:ext uri="{FF2B5EF4-FFF2-40B4-BE49-F238E27FC236}">
                  <a16:creationId xmlns:a16="http://schemas.microsoft.com/office/drawing/2014/main" id="{227EA5A3-104A-6588-7417-DA6A8301FB5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96518" y="2971800"/>
              <a:ext cx="914400" cy="914400"/>
            </a:xfrm>
            <a:prstGeom prst="rect">
              <a:avLst/>
            </a:prstGeom>
          </p:spPr>
        </p:pic>
        <p:pic>
          <p:nvPicPr>
            <p:cNvPr id="12" name="Graphic 11" descr="Shoe with solid fill">
              <a:extLst>
                <a:ext uri="{FF2B5EF4-FFF2-40B4-BE49-F238E27FC236}">
                  <a16:creationId xmlns:a16="http://schemas.microsoft.com/office/drawing/2014/main" id="{8752DE22-C792-07B4-7C22-98B7C954146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9439554">
              <a:off x="7052264" y="2613720"/>
              <a:ext cx="914400" cy="914400"/>
            </a:xfrm>
            <a:prstGeom prst="rect">
              <a:avLst/>
            </a:prstGeom>
          </p:spPr>
        </p:pic>
      </p:grpSp>
      <p:graphicFrame>
        <p:nvGraphicFramePr>
          <p:cNvPr id="15" name="Table 3">
            <a:extLst>
              <a:ext uri="{FF2B5EF4-FFF2-40B4-BE49-F238E27FC236}">
                <a16:creationId xmlns:a16="http://schemas.microsoft.com/office/drawing/2014/main" id="{9D040999-28E8-DB9F-9A10-D950CCB84FD0}"/>
              </a:ext>
            </a:extLst>
          </p:cNvPr>
          <p:cNvGraphicFramePr>
            <a:graphicFrameLocks noGrp="1"/>
          </p:cNvGraphicFramePr>
          <p:nvPr>
            <p:extLst>
              <p:ext uri="{D42A27DB-BD31-4B8C-83A1-F6EECF244321}">
                <p14:modId xmlns:p14="http://schemas.microsoft.com/office/powerpoint/2010/main" val="1169047139"/>
              </p:ext>
            </p:extLst>
          </p:nvPr>
        </p:nvGraphicFramePr>
        <p:xfrm>
          <a:off x="996288" y="725152"/>
          <a:ext cx="5254041" cy="4466725"/>
        </p:xfrm>
        <a:graphic>
          <a:graphicData uri="http://schemas.openxmlformats.org/drawingml/2006/table">
            <a:tbl>
              <a:tblPr firstRow="1" bandRow="1">
                <a:tableStyleId>{0E3FDE45-AF77-4B5C-9715-49D594BDF05E}</a:tableStyleId>
              </a:tblPr>
              <a:tblGrid>
                <a:gridCol w="527713">
                  <a:extLst>
                    <a:ext uri="{9D8B030D-6E8A-4147-A177-3AD203B41FA5}">
                      <a16:colId xmlns:a16="http://schemas.microsoft.com/office/drawing/2014/main" val="3169643805"/>
                    </a:ext>
                  </a:extLst>
                </a:gridCol>
                <a:gridCol w="4726328">
                  <a:extLst>
                    <a:ext uri="{9D8B030D-6E8A-4147-A177-3AD203B41FA5}">
                      <a16:colId xmlns:a16="http://schemas.microsoft.com/office/drawing/2014/main" val="735111484"/>
                    </a:ext>
                  </a:extLst>
                </a:gridCol>
              </a:tblGrid>
              <a:tr h="323637">
                <a:tc>
                  <a:txBody>
                    <a:bodyPr/>
                    <a:lstStyle/>
                    <a:p>
                      <a:pPr algn="ctr">
                        <a:lnSpc>
                          <a:spcPct val="100000"/>
                        </a:lnSpc>
                      </a:pPr>
                      <a:r>
                        <a:rPr lang="es-ES_tradnl" sz="1100" noProof="0"/>
                        <a:t>#</a:t>
                      </a:r>
                      <a:endParaRPr lang="es-ES_tradnl" sz="1100" noProof="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a:lnSpc>
                          <a:spcPct val="100000"/>
                        </a:lnSpc>
                      </a:pPr>
                      <a:r>
                        <a:rPr lang="es-ES_tradnl" sz="1100" noProof="0"/>
                        <a:t>PERSONAJES</a:t>
                      </a:r>
                      <a:endParaRPr lang="es-ES_tradnl" sz="1100" noProof="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2377547"/>
                  </a:ext>
                </a:extLst>
              </a:tr>
              <a:tr h="323637">
                <a:tc>
                  <a:txBody>
                    <a:bodyPr/>
                    <a:lstStyle/>
                    <a:p>
                      <a:pPr algn="ctr">
                        <a:lnSpc>
                          <a:spcPct val="100000"/>
                        </a:lnSpc>
                      </a:pPr>
                      <a:r>
                        <a:rPr lang="es-ES_tradnl" sz="1100" noProof="0">
                          <a:latin typeface="+mn-lt"/>
                        </a:rPr>
                        <a:t>21</a:t>
                      </a: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pPr>
                      <a:r>
                        <a:rPr lang="es-ES_tradnl" sz="1100" kern="1200" noProof="0">
                          <a:solidFill>
                            <a:srgbClr val="000000"/>
                          </a:solidFill>
                          <a:effectLst/>
                          <a:latin typeface="+mn-lt"/>
                          <a:ea typeface="Calibri" panose="020F0502020204030204" pitchFamily="34" charset="0"/>
                          <a:cs typeface="TT195t00"/>
                        </a:rPr>
                        <a:t>Chico de 16 años que trafica con drogas por encargo de otros jóvenes y hombres con los que vive.</a:t>
                      </a:r>
                      <a:endParaRPr lang="es-ES_tradnl" sz="1100" kern="1200" noProof="0">
                        <a:solidFill>
                          <a:srgbClr val="000000"/>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356432480"/>
                  </a:ext>
                </a:extLst>
              </a:tr>
              <a:tr h="323637">
                <a:tc>
                  <a:txBody>
                    <a:bodyPr/>
                    <a:lstStyle/>
                    <a:p>
                      <a:pPr algn="ctr"/>
                      <a:r>
                        <a:rPr lang="es-ES_tradnl" sz="1100" noProof="0">
                          <a:latin typeface="+mn-lt"/>
                        </a:rPr>
                        <a:t>22</a:t>
                      </a: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pPr>
                      <a:r>
                        <a:rPr lang="es-ES_tradnl" sz="1100" kern="1200" noProof="0">
                          <a:solidFill>
                            <a:srgbClr val="000000"/>
                          </a:solidFill>
                          <a:effectLst/>
                          <a:latin typeface="+mn-lt"/>
                          <a:ea typeface="Calibri" panose="020F0502020204030204" pitchFamily="34" charset="0"/>
                          <a:cs typeface="TT195t00"/>
                        </a:rPr>
                        <a:t>Niño perteneciente a una minoría étnica que asiste a una escuela compuesta por miembros de una etnia mayoritaria.</a:t>
                      </a:r>
                      <a:endParaRPr lang="es-ES_tradnl" sz="1100" kern="1200" noProof="0">
                        <a:solidFill>
                          <a:srgbClr val="000000"/>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593360620"/>
                  </a:ext>
                </a:extLst>
              </a:tr>
              <a:tr h="323637">
                <a:tc>
                  <a:txBody>
                    <a:bodyPr/>
                    <a:lstStyle/>
                    <a:p>
                      <a:pPr algn="ctr"/>
                      <a:r>
                        <a:rPr lang="es-ES_tradnl" sz="1100" noProof="0">
                          <a:latin typeface="+mn-lt"/>
                        </a:rPr>
                        <a:t>23</a:t>
                      </a: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pPr>
                      <a:r>
                        <a:rPr lang="es-ES_tradnl" sz="1100" kern="1200" noProof="0">
                          <a:solidFill>
                            <a:srgbClr val="000000"/>
                          </a:solidFill>
                          <a:effectLst/>
                          <a:latin typeface="+mn-lt"/>
                          <a:ea typeface="Calibri" panose="020F0502020204030204" pitchFamily="34" charset="0"/>
                          <a:cs typeface="TT195t00"/>
                        </a:rPr>
                        <a:t>Niño de 10 años que sufre agresiones y ha estado teniendo pesadillas debido a lo que vio durante la guerra.</a:t>
                      </a:r>
                      <a:endParaRPr lang="es-ES_tradnl" sz="1100" kern="1200" noProof="0">
                        <a:solidFill>
                          <a:srgbClr val="000000"/>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087297529"/>
                  </a:ext>
                </a:extLst>
              </a:tr>
              <a:tr h="405691">
                <a:tc>
                  <a:txBody>
                    <a:bodyPr/>
                    <a:lstStyle/>
                    <a:p>
                      <a:pPr algn="ctr"/>
                      <a:r>
                        <a:rPr lang="es-ES_tradnl" sz="1100" noProof="0">
                          <a:latin typeface="+mn-lt"/>
                        </a:rPr>
                        <a:t>24</a:t>
                      </a: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pPr>
                      <a:r>
                        <a:rPr lang="es-ES_tradnl" sz="1100" kern="1200" noProof="0">
                          <a:solidFill>
                            <a:srgbClr val="000000"/>
                          </a:solidFill>
                          <a:effectLst/>
                          <a:latin typeface="+mn-lt"/>
                          <a:ea typeface="Calibri" panose="020F0502020204030204" pitchFamily="34" charset="0"/>
                          <a:cs typeface="Symbol" panose="05050102010706020507" pitchFamily="18" charset="2"/>
                        </a:rPr>
                        <a:t>Niño con discapacidad intelectual leve que asiste a la escuela y tiene muchos amigos.</a:t>
                      </a:r>
                      <a:endParaRPr lang="es-ES_tradnl" sz="1100" kern="1200" noProof="0">
                        <a:solidFill>
                          <a:srgbClr val="000000"/>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162074302"/>
                  </a:ext>
                </a:extLst>
              </a:tr>
              <a:tr h="323637">
                <a:tc>
                  <a:txBody>
                    <a:bodyPr/>
                    <a:lstStyle/>
                    <a:p>
                      <a:pPr algn="ctr"/>
                      <a:r>
                        <a:rPr lang="es-ES_tradnl" sz="1100" noProof="0">
                          <a:latin typeface="+mn-lt"/>
                        </a:rPr>
                        <a:t>25</a:t>
                      </a: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pPr>
                      <a:r>
                        <a:rPr lang="es-ES_tradnl" sz="1100" kern="1200" noProof="0">
                          <a:solidFill>
                            <a:srgbClr val="000000"/>
                          </a:solidFill>
                          <a:effectLst/>
                          <a:latin typeface="+mn-lt"/>
                          <a:ea typeface="Calibri" panose="020F0502020204030204" pitchFamily="34" charset="0"/>
                          <a:cs typeface="Symbol" panose="05050102010706020507" pitchFamily="18" charset="2"/>
                        </a:rPr>
                        <a:t>Niño con problemas de comportamiento al que expulsan continuamente del colegio y que tiene problemas en casa.</a:t>
                      </a:r>
                      <a:endParaRPr lang="es-ES_tradnl" sz="1100" kern="1200" noProof="0">
                        <a:solidFill>
                          <a:srgbClr val="000000"/>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1336618537"/>
                  </a:ext>
                </a:extLst>
              </a:tr>
              <a:tr h="323637">
                <a:tc>
                  <a:txBody>
                    <a:bodyPr/>
                    <a:lstStyle/>
                    <a:p>
                      <a:pPr algn="ctr"/>
                      <a:r>
                        <a:rPr lang="es-ES_tradnl" sz="1100" noProof="0">
                          <a:latin typeface="+mn-lt"/>
                        </a:rPr>
                        <a:t>26</a:t>
                      </a: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pPr>
                      <a:r>
                        <a:rPr lang="es-ES_tradnl" sz="1100" kern="1200" noProof="0">
                          <a:solidFill>
                            <a:srgbClr val="000000"/>
                          </a:solidFill>
                          <a:effectLst/>
                          <a:latin typeface="+mn-lt"/>
                          <a:ea typeface="Calibri" panose="020F0502020204030204" pitchFamily="34" charset="0"/>
                          <a:cs typeface="Symbol" panose="05050102010706020507" pitchFamily="18" charset="2"/>
                        </a:rPr>
                        <a:t>Niño con una discapacidad intelectual significativa al que no dejan salir de casa.</a:t>
                      </a:r>
                      <a:endParaRPr lang="es-ES_tradnl" sz="1100" kern="1200" noProof="0">
                        <a:solidFill>
                          <a:srgbClr val="000000"/>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1916031076"/>
                  </a:ext>
                </a:extLst>
              </a:tr>
              <a:tr h="405691">
                <a:tc>
                  <a:txBody>
                    <a:bodyPr/>
                    <a:lstStyle/>
                    <a:p>
                      <a:pPr algn="ctr"/>
                      <a:r>
                        <a:rPr lang="es-ES_tradnl" sz="1100" noProof="0">
                          <a:latin typeface="+mn-lt"/>
                        </a:rPr>
                        <a:t>27</a:t>
                      </a: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pPr>
                      <a:r>
                        <a:rPr lang="es-ES_tradnl" sz="1100" kern="1200" noProof="0">
                          <a:solidFill>
                            <a:srgbClr val="000000"/>
                          </a:solidFill>
                          <a:effectLst/>
                          <a:latin typeface="+mn-lt"/>
                          <a:ea typeface="Calibri" panose="020F0502020204030204" pitchFamily="34" charset="0"/>
                          <a:cs typeface="Symbol" panose="05050102010706020507" pitchFamily="18" charset="2"/>
                        </a:rPr>
                        <a:t>Chica de 15 años que está casada con un hombre mayor y trabaja para su familia.</a:t>
                      </a:r>
                      <a:endParaRPr lang="es-ES_tradnl" sz="1100" kern="1200" noProof="0">
                        <a:solidFill>
                          <a:srgbClr val="000000"/>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643036237"/>
                  </a:ext>
                </a:extLst>
              </a:tr>
              <a:tr h="405691">
                <a:tc>
                  <a:txBody>
                    <a:bodyPr/>
                    <a:lstStyle/>
                    <a:p>
                      <a:pPr algn="ctr"/>
                      <a:r>
                        <a:rPr lang="es-ES_tradnl" sz="1100" noProof="0">
                          <a:latin typeface="+mn-lt"/>
                        </a:rPr>
                        <a:t>28</a:t>
                      </a: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pPr>
                      <a:r>
                        <a:rPr lang="es-ES_tradnl" sz="1100" kern="1200" noProof="0">
                          <a:solidFill>
                            <a:srgbClr val="000000"/>
                          </a:solidFill>
                          <a:effectLst/>
                          <a:latin typeface="+mn-lt"/>
                          <a:ea typeface="Calibri" panose="020F0502020204030204" pitchFamily="34" charset="0"/>
                          <a:cs typeface="Symbol" panose="05050102010706020507" pitchFamily="18" charset="2"/>
                        </a:rPr>
                        <a:t>Chica de 16 años que vive con otras dos adolescentes.</a:t>
                      </a:r>
                      <a:endParaRPr lang="es-ES_tradnl" sz="1100" kern="1200" noProof="0">
                        <a:solidFill>
                          <a:srgbClr val="000000"/>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1212978693"/>
                  </a:ext>
                </a:extLst>
              </a:tr>
              <a:tr h="323637">
                <a:tc>
                  <a:txBody>
                    <a:bodyPr/>
                    <a:lstStyle/>
                    <a:p>
                      <a:pPr algn="ctr"/>
                      <a:r>
                        <a:rPr lang="es-ES_tradnl" sz="1100" noProof="0">
                          <a:latin typeface="+mn-lt"/>
                        </a:rPr>
                        <a:t>29</a:t>
                      </a: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pPr>
                      <a:r>
                        <a:rPr lang="es-ES_tradnl" sz="1100" kern="1200" noProof="0">
                          <a:solidFill>
                            <a:srgbClr val="000000"/>
                          </a:solidFill>
                          <a:effectLst/>
                          <a:latin typeface="+mn-lt"/>
                          <a:ea typeface="Calibri" panose="020F0502020204030204" pitchFamily="34" charset="0"/>
                          <a:cs typeface="Symbol" panose="05050102010706020507" pitchFamily="18" charset="2"/>
                        </a:rPr>
                        <a:t>Chico de 17 años reintegrado en su comunidad después de haber sido reclutado por un grupo armado</a:t>
                      </a:r>
                      <a:endParaRPr lang="es-ES_tradnl" sz="1100" kern="1200" noProof="0">
                        <a:solidFill>
                          <a:srgbClr val="000000"/>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1847899310"/>
                  </a:ext>
                </a:extLst>
              </a:tr>
              <a:tr h="323637">
                <a:tc>
                  <a:txBody>
                    <a:bodyPr/>
                    <a:lstStyle/>
                    <a:p>
                      <a:pPr algn="ctr"/>
                      <a:r>
                        <a:rPr lang="es-ES_tradnl" sz="1100" noProof="0">
                          <a:latin typeface="+mn-lt"/>
                        </a:rPr>
                        <a:t>30</a:t>
                      </a: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pPr>
                      <a:r>
                        <a:rPr lang="es-ES_tradnl" sz="1100" kern="1200" noProof="0" dirty="0">
                          <a:solidFill>
                            <a:srgbClr val="000000"/>
                          </a:solidFill>
                          <a:effectLst/>
                          <a:latin typeface="+mn-lt"/>
                          <a:ea typeface="Calibri" panose="020F0502020204030204" pitchFamily="34" charset="0"/>
                          <a:cs typeface="Symbol" panose="05050102010706020507" pitchFamily="18" charset="2"/>
                        </a:rPr>
                        <a:t>Hombre de 34 años, padre de dos hijos, que trabaja como intérprete para una ONG local.</a:t>
                      </a: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2838497809"/>
                  </a:ext>
                </a:extLst>
              </a:tr>
            </a:tbl>
          </a:graphicData>
        </a:graphic>
      </p:graphicFrame>
      <p:sp>
        <p:nvSpPr>
          <p:cNvPr id="2" name="Hexagon 1">
            <a:extLst>
              <a:ext uri="{FF2B5EF4-FFF2-40B4-BE49-F238E27FC236}">
                <a16:creationId xmlns:a16="http://schemas.microsoft.com/office/drawing/2014/main" id="{E6A21493-DE07-5972-8372-72FBFED292BA}"/>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Hexagon 2">
            <a:extLst>
              <a:ext uri="{FF2B5EF4-FFF2-40B4-BE49-F238E27FC236}">
                <a16:creationId xmlns:a16="http://schemas.microsoft.com/office/drawing/2014/main" id="{59E334E6-C5E2-64F0-4678-9C5F2530A485}"/>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Hexagon 12">
            <a:extLst>
              <a:ext uri="{FF2B5EF4-FFF2-40B4-BE49-F238E27FC236}">
                <a16:creationId xmlns:a16="http://schemas.microsoft.com/office/drawing/2014/main" id="{47EB53C8-02F3-D1A0-AB93-EF10EFE11AC3}"/>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Hexagon 13">
            <a:extLst>
              <a:ext uri="{FF2B5EF4-FFF2-40B4-BE49-F238E27FC236}">
                <a16:creationId xmlns:a16="http://schemas.microsoft.com/office/drawing/2014/main" id="{EC2B5453-5BA4-4F07-A25A-716E828081A6}"/>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Hexagon 18">
            <a:extLst>
              <a:ext uri="{FF2B5EF4-FFF2-40B4-BE49-F238E27FC236}">
                <a16:creationId xmlns:a16="http://schemas.microsoft.com/office/drawing/2014/main" id="{78350B43-9009-5CBF-95BD-3B043A240ACF}"/>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Hexagon 19">
            <a:extLst>
              <a:ext uri="{FF2B5EF4-FFF2-40B4-BE49-F238E27FC236}">
                <a16:creationId xmlns:a16="http://schemas.microsoft.com/office/drawing/2014/main" id="{98A234CE-6728-9A47-284C-74DA9F00D320}"/>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7477308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A71EB4-54B5-259D-B98D-44B5C7BB73B7}"/>
              </a:ext>
            </a:extLst>
          </p:cNvPr>
          <p:cNvSpPr/>
          <p:nvPr/>
        </p:nvSpPr>
        <p:spPr>
          <a:xfrm>
            <a:off x="0" y="0"/>
            <a:ext cx="6858000" cy="33147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a:extLst>
              <a:ext uri="{FF2B5EF4-FFF2-40B4-BE49-F238E27FC236}">
                <a16:creationId xmlns:a16="http://schemas.microsoft.com/office/drawing/2014/main" id="{3A0BC10C-E4E6-235D-37C3-036974483576}"/>
              </a:ext>
            </a:extLst>
          </p:cNvPr>
          <p:cNvSpPr txBox="1"/>
          <p:nvPr/>
        </p:nvSpPr>
        <p:spPr>
          <a:xfrm>
            <a:off x="752439" y="4817751"/>
            <a:ext cx="5061022" cy="1384995"/>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300" normalizeH="0" baseline="0" noProof="0" dirty="0">
                <a:ln>
                  <a:noFill/>
                </a:ln>
                <a:solidFill>
                  <a:schemeClr val="accent6"/>
                </a:solidFill>
                <a:effectLst/>
                <a:uLnTx/>
                <a:uFillTx/>
                <a:latin typeface="Garamond" panose="02020404030301010803" pitchFamily="18" charset="0"/>
                <a:ea typeface="+mn-ea"/>
                <a:cs typeface="+mn-cs"/>
              </a:rPr>
              <a:t>MÓDULO 7</a:t>
            </a:r>
          </a:p>
          <a:p>
            <a:pPr marL="0" marR="0" lvl="0" indent="0" defTabSz="457200" rtl="0" eaLnBrk="1" fontAlgn="auto" latinLnBrk="0" hangingPunct="1">
              <a:lnSpc>
                <a:spcPct val="100000"/>
              </a:lnSpc>
              <a:spcBef>
                <a:spcPts val="0"/>
              </a:spcBef>
              <a:spcAft>
                <a:spcPts val="0"/>
              </a:spcAft>
              <a:buClrTx/>
              <a:buSzTx/>
              <a:buFontTx/>
              <a:buNone/>
              <a:tabLst/>
              <a:defRPr/>
            </a:pPr>
            <a:r>
              <a:rPr lang="es-ES_tradnl" sz="2000" b="1" spc="300" dirty="0">
                <a:solidFill>
                  <a:schemeClr val="accent6"/>
                </a:solidFill>
                <a:latin typeface="Garamond" panose="02020404030301010803" pitchFamily="18" charset="0"/>
              </a:rPr>
              <a:t> </a:t>
            </a:r>
            <a:endParaRPr lang="es-ES_tradnl" sz="4400" b="1" dirty="0">
              <a:solidFill>
                <a:schemeClr val="accent6"/>
              </a:solidFill>
              <a:latin typeface="Garamond" panose="02020404030301010803" pitchFamily="18" charset="0"/>
            </a:endParaRPr>
          </a:p>
          <a:p>
            <a:r>
              <a:rPr lang="es-ES_tradnl" sz="4400" b="1" dirty="0">
                <a:solidFill>
                  <a:schemeClr val="accent6"/>
                </a:solidFill>
                <a:latin typeface="Garamond" panose="02020404030301010803" pitchFamily="18" charset="0"/>
              </a:rPr>
              <a:t>Evaluación</a:t>
            </a:r>
          </a:p>
        </p:txBody>
      </p:sp>
      <p:sp>
        <p:nvSpPr>
          <p:cNvPr id="7" name="Hexagon 6">
            <a:extLst>
              <a:ext uri="{FF2B5EF4-FFF2-40B4-BE49-F238E27FC236}">
                <a16:creationId xmlns:a16="http://schemas.microsoft.com/office/drawing/2014/main" id="{B7CC9888-B025-A5BE-65B3-8C6FB6ECE18E}"/>
              </a:ext>
            </a:extLst>
          </p:cNvPr>
          <p:cNvSpPr/>
          <p:nvPr/>
        </p:nvSpPr>
        <p:spPr>
          <a:xfrm rot="1782986">
            <a:off x="539630" y="2109486"/>
            <a:ext cx="2269827" cy="1956740"/>
          </a:xfrm>
          <a:prstGeom prst="hexagon">
            <a:avLst>
              <a:gd name="adj" fmla="val 28965"/>
              <a:gd name="vf" fmla="val 11547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0" name="Group 9">
            <a:extLst>
              <a:ext uri="{FF2B5EF4-FFF2-40B4-BE49-F238E27FC236}">
                <a16:creationId xmlns:a16="http://schemas.microsoft.com/office/drawing/2014/main" id="{22D37D7F-316E-77AD-95A3-3F48C8C36058}"/>
              </a:ext>
            </a:extLst>
          </p:cNvPr>
          <p:cNvGrpSpPr/>
          <p:nvPr/>
        </p:nvGrpSpPr>
        <p:grpSpPr>
          <a:xfrm rot="21023167">
            <a:off x="1229299" y="2519017"/>
            <a:ext cx="890487" cy="1137675"/>
            <a:chOff x="2624677" y="2611508"/>
            <a:chExt cx="1684492" cy="2042442"/>
          </a:xfrm>
        </p:grpSpPr>
        <p:sp>
          <p:nvSpPr>
            <p:cNvPr id="11" name="Rectangle: Single Corner Snipped 10">
              <a:extLst>
                <a:ext uri="{FF2B5EF4-FFF2-40B4-BE49-F238E27FC236}">
                  <a16:creationId xmlns:a16="http://schemas.microsoft.com/office/drawing/2014/main" id="{68DEF126-BD07-6178-2F4F-29A60EA4C23D}"/>
                </a:ext>
              </a:extLst>
            </p:cNvPr>
            <p:cNvSpPr/>
            <p:nvPr/>
          </p:nvSpPr>
          <p:spPr>
            <a:xfrm rot="582585">
              <a:off x="2624677" y="2611508"/>
              <a:ext cx="1684492" cy="2042442"/>
            </a:xfrm>
            <a:prstGeom prst="snip1Rect">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grpSp>
          <p:nvGrpSpPr>
            <p:cNvPr id="12" name="Group 11">
              <a:extLst>
                <a:ext uri="{FF2B5EF4-FFF2-40B4-BE49-F238E27FC236}">
                  <a16:creationId xmlns:a16="http://schemas.microsoft.com/office/drawing/2014/main" id="{F5E0C7CB-0789-10E3-B542-D986B4EAE137}"/>
                </a:ext>
              </a:extLst>
            </p:cNvPr>
            <p:cNvGrpSpPr/>
            <p:nvPr/>
          </p:nvGrpSpPr>
          <p:grpSpPr>
            <a:xfrm rot="619501">
              <a:off x="3224746" y="3087487"/>
              <a:ext cx="506112" cy="1135915"/>
              <a:chOff x="5960196" y="3632825"/>
              <a:chExt cx="324376" cy="728028"/>
            </a:xfrm>
            <a:solidFill>
              <a:schemeClr val="bg1"/>
            </a:solidFill>
          </p:grpSpPr>
          <p:sp>
            <p:nvSpPr>
              <p:cNvPr id="13" name="Round Same Side Corner Rectangle 46">
                <a:extLst>
                  <a:ext uri="{FF2B5EF4-FFF2-40B4-BE49-F238E27FC236}">
                    <a16:creationId xmlns:a16="http://schemas.microsoft.com/office/drawing/2014/main" id="{D006358A-B796-BF2B-55C8-85FBB293108A}"/>
                  </a:ext>
                </a:extLst>
              </p:cNvPr>
              <p:cNvSpPr/>
              <p:nvPr/>
            </p:nvSpPr>
            <p:spPr>
              <a:xfrm>
                <a:off x="5962575" y="4012912"/>
                <a:ext cx="320731" cy="347941"/>
              </a:xfrm>
              <a:prstGeom prst="round2SameRect">
                <a:avLst>
                  <a:gd name="adj1" fmla="val 5000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14" name="Oval 13">
                <a:extLst>
                  <a:ext uri="{FF2B5EF4-FFF2-40B4-BE49-F238E27FC236}">
                    <a16:creationId xmlns:a16="http://schemas.microsoft.com/office/drawing/2014/main" id="{7F5BAEDF-DCAD-C0A6-DED8-4B7194C0FF2D}"/>
                  </a:ext>
                </a:extLst>
              </p:cNvPr>
              <p:cNvSpPr/>
              <p:nvPr/>
            </p:nvSpPr>
            <p:spPr>
              <a:xfrm>
                <a:off x="5960196" y="3632825"/>
                <a:ext cx="324376" cy="31538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b="1" dirty="0">
                  <a:solidFill>
                    <a:schemeClr val="bg1"/>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76492769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E33602-9983-CDB1-5C55-B16BC4D0EAE2}"/>
              </a:ext>
            </a:extLst>
          </p:cNvPr>
          <p:cNvSpPr txBox="1"/>
          <p:nvPr/>
        </p:nvSpPr>
        <p:spPr>
          <a:xfrm>
            <a:off x="1567786" y="1310779"/>
            <a:ext cx="4682543" cy="1862048"/>
          </a:xfrm>
          <a:prstGeom prst="rect">
            <a:avLst/>
          </a:prstGeom>
          <a:noFill/>
        </p:spPr>
        <p:txBody>
          <a:bodyPr wrap="square" rtlCol="0">
            <a:spAutoFit/>
          </a:bodyPr>
          <a:lstStyle/>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1: </a:t>
            </a:r>
            <a:r>
              <a:rPr lang="es-ES_tradnl" sz="1100" dirty="0">
                <a:solidFill>
                  <a:schemeClr val="tx1"/>
                </a:solidFill>
                <a:latin typeface="Calibri"/>
                <a:ea typeface="Calibri"/>
                <a:cs typeface="Calibri"/>
                <a:sym typeface="Calibri"/>
              </a:rPr>
              <a:t>Inicio del módulo</a:t>
            </a:r>
          </a:p>
          <a:p>
            <a:pPr>
              <a:spcAft>
                <a:spcPts val="1800"/>
              </a:spcAft>
            </a:pPr>
            <a:r>
              <a:rPr lang="es-ES_tradnl" sz="1100" b="1" dirty="0">
                <a:solidFill>
                  <a:schemeClr val="tx1"/>
                </a:solidFill>
                <a:latin typeface="Calibri"/>
                <a:ea typeface="Calibri"/>
                <a:cs typeface="Calibri"/>
                <a:sym typeface="Calibri"/>
              </a:rPr>
              <a:t>Sesión 2: </a:t>
            </a:r>
            <a:r>
              <a:rPr lang="es-ES_tradnl" sz="1100" dirty="0">
                <a:solidFill>
                  <a:schemeClr val="tx1"/>
                </a:solidFill>
                <a:latin typeface="Calibri"/>
                <a:ea typeface="Calibri"/>
                <a:cs typeface="Calibri"/>
                <a:sym typeface="Calibri"/>
              </a:rPr>
              <a:t>¿Cómo generar confianza y ayudarle a un/a menor a expresarse?</a:t>
            </a:r>
          </a:p>
          <a:p>
            <a:pPr>
              <a:spcAft>
                <a:spcPts val="1800"/>
              </a:spcAft>
            </a:pPr>
            <a:r>
              <a:rPr lang="es-ES_tradnl" sz="1100" b="1" dirty="0">
                <a:solidFill>
                  <a:schemeClr val="tx1"/>
                </a:solidFill>
                <a:latin typeface="Calibri"/>
                <a:ea typeface="Calibri"/>
                <a:cs typeface="Calibri"/>
                <a:sym typeface="Calibri"/>
              </a:rPr>
              <a:t>Sesión 3: </a:t>
            </a:r>
            <a:r>
              <a:rPr lang="es-ES_tradnl" sz="1100" dirty="0">
                <a:solidFill>
                  <a:schemeClr val="tx1"/>
                </a:solidFill>
                <a:latin typeface="Calibri"/>
                <a:ea typeface="Calibri"/>
                <a:cs typeface="Calibri"/>
                <a:sym typeface="Calibri"/>
              </a:rPr>
              <a:t>¿Cómo evaluar las necesidades de un/a menor?</a:t>
            </a:r>
          </a:p>
          <a:p>
            <a:pPr>
              <a:spcAft>
                <a:spcPts val="1800"/>
              </a:spcAft>
            </a:pPr>
            <a:r>
              <a:rPr lang="es-ES_tradnl" sz="1100" b="1" dirty="0">
                <a:solidFill>
                  <a:schemeClr val="tx1"/>
                </a:solidFill>
                <a:latin typeface="Calibri"/>
                <a:ea typeface="Calibri"/>
                <a:cs typeface="Calibri"/>
                <a:sym typeface="Calibri"/>
              </a:rPr>
              <a:t>Sesión 4: </a:t>
            </a:r>
            <a:r>
              <a:rPr lang="es-ES_tradnl" sz="1100" dirty="0">
                <a:solidFill>
                  <a:schemeClr val="tx1"/>
                </a:solidFill>
                <a:latin typeface="Calibri"/>
                <a:ea typeface="Calibri"/>
                <a:cs typeface="Calibri"/>
                <a:sym typeface="Calibri"/>
              </a:rPr>
              <a:t>¿Cómo identificar y priorizar las necesidades del menor? </a:t>
            </a:r>
          </a:p>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a:t>
            </a:r>
            <a:r>
              <a:rPr lang="es-ES_tradnl" sz="1100" b="1" dirty="0">
                <a:latin typeface="Calibri"/>
                <a:ea typeface="Calibri"/>
                <a:cs typeface="Calibri"/>
                <a:sym typeface="Calibri"/>
              </a:rPr>
              <a:t>5</a:t>
            </a:r>
            <a:r>
              <a:rPr lang="es-ES_tradnl" sz="1100" b="1" dirty="0">
                <a:solidFill>
                  <a:schemeClr val="tx1"/>
                </a:solidFill>
                <a:latin typeface="Calibri"/>
                <a:ea typeface="Calibri"/>
                <a:cs typeface="Calibri"/>
                <a:sym typeface="Calibri"/>
              </a:rPr>
              <a:t>: </a:t>
            </a:r>
            <a:r>
              <a:rPr lang="es-ES_tradnl" sz="1100" dirty="0">
                <a:solidFill>
                  <a:schemeClr val="tx1"/>
                </a:solidFill>
                <a:latin typeface="Calibri"/>
                <a:ea typeface="Calibri"/>
                <a:cs typeface="Calibri"/>
                <a:sym typeface="Calibri"/>
              </a:rPr>
              <a:t>Cierre del módulo </a:t>
            </a:r>
          </a:p>
        </p:txBody>
      </p:sp>
      <p:sp>
        <p:nvSpPr>
          <p:cNvPr id="4" name="TextBox 3">
            <a:extLst>
              <a:ext uri="{FF2B5EF4-FFF2-40B4-BE49-F238E27FC236}">
                <a16:creationId xmlns:a16="http://schemas.microsoft.com/office/drawing/2014/main" id="{985DA07A-C6E9-9A15-04DA-D66F53B404AC}"/>
              </a:ext>
            </a:extLst>
          </p:cNvPr>
          <p:cNvSpPr txBox="1"/>
          <p:nvPr/>
        </p:nvSpPr>
        <p:spPr>
          <a:xfrm>
            <a:off x="1064660" y="1310779"/>
            <a:ext cx="503127" cy="1862048"/>
          </a:xfrm>
          <a:prstGeom prst="rect">
            <a:avLst/>
          </a:prstGeom>
          <a:noFill/>
        </p:spPr>
        <p:txBody>
          <a:bodyPr wrap="square" rtlCol="0">
            <a:spAutoFit/>
          </a:bodyPr>
          <a:lstStyle/>
          <a:p>
            <a:pPr>
              <a:spcAft>
                <a:spcPts val="1800"/>
              </a:spcAft>
            </a:pPr>
            <a:r>
              <a:rPr lang="en-CA" sz="1100" dirty="0">
                <a:solidFill>
                  <a:schemeClr val="tx1"/>
                </a:solidFill>
                <a:latin typeface="+mn-lt"/>
              </a:rPr>
              <a:t>112</a:t>
            </a:r>
          </a:p>
          <a:p>
            <a:pPr>
              <a:spcAft>
                <a:spcPts val="1800"/>
              </a:spcAft>
            </a:pPr>
            <a:r>
              <a:rPr lang="en-CA" sz="1100" dirty="0"/>
              <a:t>113</a:t>
            </a:r>
          </a:p>
          <a:p>
            <a:pPr>
              <a:spcAft>
                <a:spcPts val="1800"/>
              </a:spcAft>
            </a:pPr>
            <a:r>
              <a:rPr lang="en-CA" sz="1100" dirty="0"/>
              <a:t>122</a:t>
            </a:r>
          </a:p>
          <a:p>
            <a:pPr>
              <a:spcAft>
                <a:spcPts val="1800"/>
              </a:spcAft>
            </a:pPr>
            <a:r>
              <a:rPr lang="en-CA" sz="1100" dirty="0"/>
              <a:t>127</a:t>
            </a:r>
          </a:p>
          <a:p>
            <a:pPr>
              <a:spcAft>
                <a:spcPts val="1800"/>
              </a:spcAft>
            </a:pPr>
            <a:r>
              <a:rPr lang="en-CA" sz="1100" dirty="0"/>
              <a:t>133</a:t>
            </a:r>
          </a:p>
        </p:txBody>
      </p:sp>
      <p:sp>
        <p:nvSpPr>
          <p:cNvPr id="5" name="TextBox 4">
            <a:extLst>
              <a:ext uri="{FF2B5EF4-FFF2-40B4-BE49-F238E27FC236}">
                <a16:creationId xmlns:a16="http://schemas.microsoft.com/office/drawing/2014/main" id="{A6D68F2C-B8BB-ACAD-7893-D6D45352EE87}"/>
              </a:ext>
            </a:extLst>
          </p:cNvPr>
          <p:cNvSpPr txBox="1"/>
          <p:nvPr/>
        </p:nvSpPr>
        <p:spPr>
          <a:xfrm>
            <a:off x="996287" y="713169"/>
            <a:ext cx="3807163"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8D9EAE"/>
                </a:highlight>
                <a:latin typeface="Calibri"/>
                <a:ea typeface="Calibri"/>
                <a:cs typeface="Calibri"/>
                <a:sym typeface="Calibri"/>
              </a:rPr>
              <a:t>ÍNDICE DE CONTENIDOS</a:t>
            </a:r>
          </a:p>
        </p:txBody>
      </p:sp>
      <p:sp>
        <p:nvSpPr>
          <p:cNvPr id="6" name="Hexagon 5">
            <a:extLst>
              <a:ext uri="{FF2B5EF4-FFF2-40B4-BE49-F238E27FC236}">
                <a16:creationId xmlns:a16="http://schemas.microsoft.com/office/drawing/2014/main" id="{F04959F9-30C2-F2EB-A500-E4FB7802A7C9}"/>
              </a:ext>
            </a:extLst>
          </p:cNvPr>
          <p:cNvSpPr/>
          <p:nvPr/>
        </p:nvSpPr>
        <p:spPr>
          <a:xfrm rot="1782986">
            <a:off x="286724" y="30111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C7AD8583-76DD-4194-82AB-A2138337D101}"/>
              </a:ext>
            </a:extLst>
          </p:cNvPr>
          <p:cNvSpPr/>
          <p:nvPr/>
        </p:nvSpPr>
        <p:spPr>
          <a:xfrm rot="1782986">
            <a:off x="286724" y="763955"/>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2A1EACFF-6495-1DD3-51BF-ADAE8EDFE835}"/>
              </a:ext>
            </a:extLst>
          </p:cNvPr>
          <p:cNvSpPr/>
          <p:nvPr/>
        </p:nvSpPr>
        <p:spPr>
          <a:xfrm rot="1782986">
            <a:off x="286724" y="122680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4E87D52A-166D-C5F7-1EE9-7C57ED9C61B3}"/>
              </a:ext>
            </a:extLst>
          </p:cNvPr>
          <p:cNvSpPr/>
          <p:nvPr/>
        </p:nvSpPr>
        <p:spPr>
          <a:xfrm rot="1782986">
            <a:off x="286724" y="1689645"/>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0E83110A-660C-619F-DFB4-116E88A883A1}"/>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4" name="Group 13">
            <a:extLst>
              <a:ext uri="{FF2B5EF4-FFF2-40B4-BE49-F238E27FC236}">
                <a16:creationId xmlns:a16="http://schemas.microsoft.com/office/drawing/2014/main" id="{22E6230D-C1D6-60C2-0351-2F83B1EDE630}"/>
              </a:ext>
            </a:extLst>
          </p:cNvPr>
          <p:cNvGrpSpPr/>
          <p:nvPr/>
        </p:nvGrpSpPr>
        <p:grpSpPr>
          <a:xfrm rot="21023167">
            <a:off x="5445699" y="8026384"/>
            <a:ext cx="890487" cy="1137675"/>
            <a:chOff x="2624677" y="2611508"/>
            <a:chExt cx="1684492" cy="2042442"/>
          </a:xfrm>
        </p:grpSpPr>
        <p:sp>
          <p:nvSpPr>
            <p:cNvPr id="26" name="Rectangle: Single Corner Snipped 25">
              <a:extLst>
                <a:ext uri="{FF2B5EF4-FFF2-40B4-BE49-F238E27FC236}">
                  <a16:creationId xmlns:a16="http://schemas.microsoft.com/office/drawing/2014/main" id="{850CE277-929E-6107-5C21-8ED015628BF9}"/>
                </a:ext>
              </a:extLst>
            </p:cNvPr>
            <p:cNvSpPr/>
            <p:nvPr/>
          </p:nvSpPr>
          <p:spPr>
            <a:xfrm rot="582585">
              <a:off x="2624677" y="2611508"/>
              <a:ext cx="1684492" cy="2042442"/>
            </a:xfrm>
            <a:prstGeom prst="snip1Rect">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grpSp>
          <p:nvGrpSpPr>
            <p:cNvPr id="27" name="Group 26">
              <a:extLst>
                <a:ext uri="{FF2B5EF4-FFF2-40B4-BE49-F238E27FC236}">
                  <a16:creationId xmlns:a16="http://schemas.microsoft.com/office/drawing/2014/main" id="{EF928F87-DB12-0C1C-002D-53BD4C361D78}"/>
                </a:ext>
              </a:extLst>
            </p:cNvPr>
            <p:cNvGrpSpPr/>
            <p:nvPr/>
          </p:nvGrpSpPr>
          <p:grpSpPr>
            <a:xfrm rot="619501">
              <a:off x="3224746" y="3087487"/>
              <a:ext cx="506112" cy="1135915"/>
              <a:chOff x="5960196" y="3632825"/>
              <a:chExt cx="324376" cy="728028"/>
            </a:xfrm>
            <a:solidFill>
              <a:schemeClr val="bg1"/>
            </a:solidFill>
          </p:grpSpPr>
          <p:sp>
            <p:nvSpPr>
              <p:cNvPr id="28" name="Round Same Side Corner Rectangle 46">
                <a:extLst>
                  <a:ext uri="{FF2B5EF4-FFF2-40B4-BE49-F238E27FC236}">
                    <a16:creationId xmlns:a16="http://schemas.microsoft.com/office/drawing/2014/main" id="{9F7B42E0-52CC-CBD7-AC95-9522996EA3F7}"/>
                  </a:ext>
                </a:extLst>
              </p:cNvPr>
              <p:cNvSpPr/>
              <p:nvPr/>
            </p:nvSpPr>
            <p:spPr>
              <a:xfrm>
                <a:off x="5962575" y="4012912"/>
                <a:ext cx="320731" cy="347941"/>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29" name="Oval 28">
                <a:extLst>
                  <a:ext uri="{FF2B5EF4-FFF2-40B4-BE49-F238E27FC236}">
                    <a16:creationId xmlns:a16="http://schemas.microsoft.com/office/drawing/2014/main" id="{77C109DC-D9F7-E5BB-8F63-F3E8A1C17B86}"/>
                  </a:ext>
                </a:extLst>
              </p:cNvPr>
              <p:cNvSpPr/>
              <p:nvPr/>
            </p:nvSpPr>
            <p:spPr>
              <a:xfrm>
                <a:off x="5960196" y="3632825"/>
                <a:ext cx="324376" cy="3153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b="1" dirty="0">
                  <a:solidFill>
                    <a:schemeClr val="bg1"/>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80099200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149623-8B84-8C21-0803-2516D2CCACAA}"/>
              </a:ext>
            </a:extLst>
          </p:cNvPr>
          <p:cNvSpPr txBox="1"/>
          <p:nvPr/>
        </p:nvSpPr>
        <p:spPr>
          <a:xfrm>
            <a:off x="996287" y="1238738"/>
            <a:ext cx="4665478" cy="276999"/>
          </a:xfrm>
          <a:prstGeom prst="rect">
            <a:avLst/>
          </a:prstGeom>
          <a:noFill/>
        </p:spPr>
        <p:txBody>
          <a:bodyPr wrap="square" rtlCol="0">
            <a:spAutoFit/>
          </a:bodyPr>
          <a:lstStyle/>
          <a:p>
            <a:r>
              <a:rPr lang="es-ES_tradnl" sz="1200" b="1" spc="300">
                <a:solidFill>
                  <a:schemeClr val="tx1"/>
                </a:solidFill>
              </a:rPr>
              <a:t>OBJETIVO DEL MÓDULO</a:t>
            </a:r>
          </a:p>
        </p:txBody>
      </p:sp>
      <p:sp>
        <p:nvSpPr>
          <p:cNvPr id="3" name="TextBox 2">
            <a:extLst>
              <a:ext uri="{FF2B5EF4-FFF2-40B4-BE49-F238E27FC236}">
                <a16:creationId xmlns:a16="http://schemas.microsoft.com/office/drawing/2014/main" id="{69E16E1A-6412-A14B-5AA8-917FDC52E957}"/>
              </a:ext>
            </a:extLst>
          </p:cNvPr>
          <p:cNvSpPr txBox="1"/>
          <p:nvPr/>
        </p:nvSpPr>
        <p:spPr>
          <a:xfrm>
            <a:off x="996287" y="713169"/>
            <a:ext cx="4070620" cy="307777"/>
          </a:xfrm>
          <a:prstGeom prst="rect">
            <a:avLst/>
          </a:prstGeom>
          <a:noFill/>
        </p:spPr>
        <p:txBody>
          <a:bodyPr wrap="square">
            <a:spAutoFit/>
          </a:bodyPr>
          <a:lstStyle/>
          <a:p>
            <a:pPr marL="0" marR="0" lvl="0" indent="0" algn="l" rtl="0">
              <a:spcBef>
                <a:spcPts val="0"/>
              </a:spcBef>
              <a:spcAft>
                <a:spcPts val="1800"/>
              </a:spcAft>
              <a:buNone/>
            </a:pPr>
            <a:r>
              <a:rPr lang="es-ES_tradnl" sz="1400" b="1" spc="300">
                <a:solidFill>
                  <a:schemeClr val="bg1"/>
                </a:solidFill>
                <a:highlight>
                  <a:srgbClr val="8D9EAE"/>
                </a:highlight>
                <a:latin typeface="Calibri"/>
                <a:ea typeface="Calibri"/>
                <a:cs typeface="Calibri"/>
                <a:sym typeface="Calibri"/>
              </a:rPr>
              <a:t>SESIÓN 1: INICIO DEL MÓDULO</a:t>
            </a:r>
          </a:p>
        </p:txBody>
      </p:sp>
      <p:sp>
        <p:nvSpPr>
          <p:cNvPr id="4" name="TextBox 3">
            <a:extLst>
              <a:ext uri="{FF2B5EF4-FFF2-40B4-BE49-F238E27FC236}">
                <a16:creationId xmlns:a16="http://schemas.microsoft.com/office/drawing/2014/main" id="{D0F2499E-3AD9-834E-0EDE-FB5FA32A6EF1}"/>
              </a:ext>
            </a:extLst>
          </p:cNvPr>
          <p:cNvSpPr txBox="1"/>
          <p:nvPr/>
        </p:nvSpPr>
        <p:spPr>
          <a:xfrm>
            <a:off x="996287" y="1599327"/>
            <a:ext cx="5254042" cy="600164"/>
          </a:xfrm>
          <a:prstGeom prst="rect">
            <a:avLst/>
          </a:prstGeom>
          <a:noFill/>
        </p:spPr>
        <p:txBody>
          <a:bodyPr wrap="square" rtlCol="0">
            <a:spAutoFit/>
          </a:bodyPr>
          <a:lstStyle/>
          <a:p>
            <a:r>
              <a:rPr lang="es-ES_tradnl" sz="1100">
                <a:solidFill>
                  <a:schemeClr val="tx1"/>
                </a:solidFill>
                <a:latin typeface="+mn-lt"/>
                <a:ea typeface="Arial"/>
                <a:cs typeface="Arial"/>
                <a:sym typeface="Arial"/>
              </a:rPr>
              <a:t>Proporcionar a los/as participantes los conocimientos y competencias necesarias para llevar a cabo evaluaciones centradas en los/as menores, de acuerdo con las directrices y normas interinstitucionales.</a:t>
            </a:r>
          </a:p>
        </p:txBody>
      </p:sp>
      <p:sp>
        <p:nvSpPr>
          <p:cNvPr id="44" name="TextBox 43">
            <a:extLst>
              <a:ext uri="{FF2B5EF4-FFF2-40B4-BE49-F238E27FC236}">
                <a16:creationId xmlns:a16="http://schemas.microsoft.com/office/drawing/2014/main" id="{99F4B3A0-54C3-A5F1-F67A-8F80CE734E03}"/>
              </a:ext>
            </a:extLst>
          </p:cNvPr>
          <p:cNvSpPr txBox="1"/>
          <p:nvPr/>
        </p:nvSpPr>
        <p:spPr>
          <a:xfrm>
            <a:off x="996287" y="2306117"/>
            <a:ext cx="4665478" cy="276999"/>
          </a:xfrm>
          <a:prstGeom prst="rect">
            <a:avLst/>
          </a:prstGeom>
          <a:noFill/>
        </p:spPr>
        <p:txBody>
          <a:bodyPr wrap="square" rtlCol="0">
            <a:spAutoFit/>
          </a:bodyPr>
          <a:lstStyle/>
          <a:p>
            <a:r>
              <a:rPr lang="es-ES_tradnl" sz="1200" b="1" spc="300"/>
              <a:t>REPASO: IDENTIFICACIÓN Y REGISTRO</a:t>
            </a:r>
          </a:p>
        </p:txBody>
      </p:sp>
      <p:sp>
        <p:nvSpPr>
          <p:cNvPr id="52" name="Rectangle 51">
            <a:extLst>
              <a:ext uri="{FF2B5EF4-FFF2-40B4-BE49-F238E27FC236}">
                <a16:creationId xmlns:a16="http://schemas.microsoft.com/office/drawing/2014/main" id="{5B0412C0-D728-2770-F3E6-85A588EC4E76}"/>
              </a:ext>
            </a:extLst>
          </p:cNvPr>
          <p:cNvSpPr/>
          <p:nvPr/>
        </p:nvSpPr>
        <p:spPr>
          <a:xfrm>
            <a:off x="996288" y="3702544"/>
            <a:ext cx="2446024" cy="537200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54" name="Rectangle 53">
            <a:extLst>
              <a:ext uri="{FF2B5EF4-FFF2-40B4-BE49-F238E27FC236}">
                <a16:creationId xmlns:a16="http://schemas.microsoft.com/office/drawing/2014/main" id="{9404E529-FDE4-BC93-3978-22D908319254}"/>
              </a:ext>
            </a:extLst>
          </p:cNvPr>
          <p:cNvSpPr/>
          <p:nvPr/>
        </p:nvSpPr>
        <p:spPr>
          <a:xfrm>
            <a:off x="3804305" y="3702544"/>
            <a:ext cx="2446024" cy="537200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nvGrpSpPr>
          <p:cNvPr id="45" name="Group 44">
            <a:extLst>
              <a:ext uri="{FF2B5EF4-FFF2-40B4-BE49-F238E27FC236}">
                <a16:creationId xmlns:a16="http://schemas.microsoft.com/office/drawing/2014/main" id="{7DB2ED23-2519-1C3F-CC0F-A0E392192A18}"/>
              </a:ext>
            </a:extLst>
          </p:cNvPr>
          <p:cNvGrpSpPr/>
          <p:nvPr/>
        </p:nvGrpSpPr>
        <p:grpSpPr>
          <a:xfrm>
            <a:off x="1131323" y="3438176"/>
            <a:ext cx="574350" cy="600163"/>
            <a:chOff x="7345680" y="2484120"/>
            <a:chExt cx="904240" cy="944880"/>
          </a:xfrm>
        </p:grpSpPr>
        <p:sp>
          <p:nvSpPr>
            <p:cNvPr id="46" name="Oval 45">
              <a:extLst>
                <a:ext uri="{FF2B5EF4-FFF2-40B4-BE49-F238E27FC236}">
                  <a16:creationId xmlns:a16="http://schemas.microsoft.com/office/drawing/2014/main" id="{E01BBDC3-2FFC-90C9-C15E-B0CE218515F0}"/>
                </a:ext>
              </a:extLst>
            </p:cNvPr>
            <p:cNvSpPr/>
            <p:nvPr/>
          </p:nvSpPr>
          <p:spPr>
            <a:xfrm>
              <a:off x="7345680" y="2484120"/>
              <a:ext cx="904240" cy="9448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7" name="L-Shape 46">
              <a:extLst>
                <a:ext uri="{FF2B5EF4-FFF2-40B4-BE49-F238E27FC236}">
                  <a16:creationId xmlns:a16="http://schemas.microsoft.com/office/drawing/2014/main" id="{32D304E1-7FF3-7ADD-BA7E-3D0F04DAFF66}"/>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48" name="Group 47">
            <a:extLst>
              <a:ext uri="{FF2B5EF4-FFF2-40B4-BE49-F238E27FC236}">
                <a16:creationId xmlns:a16="http://schemas.microsoft.com/office/drawing/2014/main" id="{3AF31AD5-329C-D0B6-3C20-AD0E254667A6}"/>
              </a:ext>
            </a:extLst>
          </p:cNvPr>
          <p:cNvGrpSpPr/>
          <p:nvPr/>
        </p:nvGrpSpPr>
        <p:grpSpPr>
          <a:xfrm>
            <a:off x="3963016" y="3438176"/>
            <a:ext cx="574350" cy="600163"/>
            <a:chOff x="7090831" y="3731241"/>
            <a:chExt cx="904240" cy="944880"/>
          </a:xfrm>
        </p:grpSpPr>
        <p:sp>
          <p:nvSpPr>
            <p:cNvPr id="49" name="Oval 48">
              <a:extLst>
                <a:ext uri="{FF2B5EF4-FFF2-40B4-BE49-F238E27FC236}">
                  <a16:creationId xmlns:a16="http://schemas.microsoft.com/office/drawing/2014/main" id="{F76834DB-3089-99DD-9A75-4CCB038392BD}"/>
                </a:ext>
              </a:extLst>
            </p:cNvPr>
            <p:cNvSpPr/>
            <p:nvPr/>
          </p:nvSpPr>
          <p:spPr>
            <a:xfrm>
              <a:off x="7090831" y="3731241"/>
              <a:ext cx="904240" cy="9448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0" name="Plus Sign 49">
              <a:extLst>
                <a:ext uri="{FF2B5EF4-FFF2-40B4-BE49-F238E27FC236}">
                  <a16:creationId xmlns:a16="http://schemas.microsoft.com/office/drawing/2014/main" id="{E4A8F08B-83B2-288B-00B7-476A75CEC0D3}"/>
                </a:ext>
              </a:extLst>
            </p:cNvPr>
            <p:cNvSpPr/>
            <p:nvPr/>
          </p:nvSpPr>
          <p:spPr>
            <a:xfrm rot="2700000">
              <a:off x="7223315" y="3868494"/>
              <a:ext cx="655187" cy="670373"/>
            </a:xfrm>
            <a:prstGeom prst="mathPlus">
              <a:avLst>
                <a:gd name="adj1" fmla="val 204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55" name="TextBox 54">
            <a:extLst>
              <a:ext uri="{FF2B5EF4-FFF2-40B4-BE49-F238E27FC236}">
                <a16:creationId xmlns:a16="http://schemas.microsoft.com/office/drawing/2014/main" id="{9C242F2B-5969-2298-9592-42A2A98749BE}"/>
              </a:ext>
            </a:extLst>
          </p:cNvPr>
          <p:cNvSpPr txBox="1"/>
          <p:nvPr/>
        </p:nvSpPr>
        <p:spPr>
          <a:xfrm>
            <a:off x="996286" y="2693276"/>
            <a:ext cx="5254041" cy="600164"/>
          </a:xfrm>
          <a:prstGeom prst="rect">
            <a:avLst/>
          </a:prstGeom>
          <a:noFill/>
          <a:ln>
            <a:noFill/>
          </a:ln>
        </p:spPr>
        <p:txBody>
          <a:bodyPr wrap="square" rtlCol="0">
            <a:spAutoFit/>
          </a:bodyPr>
          <a:lstStyle/>
          <a:p>
            <a:pPr marL="171450" indent="-171450">
              <a:buFont typeface="Arial" panose="020B0604020202020204" pitchFamily="34" charset="0"/>
              <a:buChar char="•"/>
            </a:pPr>
            <a:r>
              <a:rPr lang="es-ES_tradnl" sz="1100"/>
              <a:t>Identificación de menores en situación de riesgo</a:t>
            </a:r>
          </a:p>
          <a:p>
            <a:pPr marL="171450" indent="-171450">
              <a:buFont typeface="Arial" panose="020B0604020202020204" pitchFamily="34" charset="0"/>
              <a:buChar char="•"/>
            </a:pPr>
            <a:r>
              <a:rPr lang="es-ES_tradnl" sz="1100"/>
              <a:t>Consentimiento o asentimiento informado</a:t>
            </a:r>
          </a:p>
          <a:p>
            <a:pPr marL="171450" indent="-171450">
              <a:buFont typeface="Arial" panose="020B0604020202020204" pitchFamily="34" charset="0"/>
              <a:buChar char="•"/>
            </a:pPr>
            <a:r>
              <a:rPr lang="es-ES_tradnl" sz="1100"/>
              <a:t>Registro de casos</a:t>
            </a:r>
          </a:p>
        </p:txBody>
      </p:sp>
      <p:sp>
        <p:nvSpPr>
          <p:cNvPr id="56" name="Hexagon 55">
            <a:extLst>
              <a:ext uri="{FF2B5EF4-FFF2-40B4-BE49-F238E27FC236}">
                <a16:creationId xmlns:a16="http://schemas.microsoft.com/office/drawing/2014/main" id="{6C02F954-F5E1-F176-0349-6CDA947E9026}"/>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7" name="Hexagon 56">
            <a:extLst>
              <a:ext uri="{FF2B5EF4-FFF2-40B4-BE49-F238E27FC236}">
                <a16:creationId xmlns:a16="http://schemas.microsoft.com/office/drawing/2014/main" id="{3AEE37D6-E17F-6ECC-9A17-81BDB5DCA026}"/>
              </a:ext>
            </a:extLst>
          </p:cNvPr>
          <p:cNvSpPr/>
          <p:nvPr/>
        </p:nvSpPr>
        <p:spPr>
          <a:xfrm rot="1782986">
            <a:off x="286724" y="763955"/>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8" name="Hexagon 57">
            <a:extLst>
              <a:ext uri="{FF2B5EF4-FFF2-40B4-BE49-F238E27FC236}">
                <a16:creationId xmlns:a16="http://schemas.microsoft.com/office/drawing/2014/main" id="{46C9D02B-9A31-AA2E-455D-F5422EE647EE}"/>
              </a:ext>
            </a:extLst>
          </p:cNvPr>
          <p:cNvSpPr/>
          <p:nvPr/>
        </p:nvSpPr>
        <p:spPr>
          <a:xfrm rot="1782986">
            <a:off x="286724" y="122680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9" name="Hexagon 58">
            <a:extLst>
              <a:ext uri="{FF2B5EF4-FFF2-40B4-BE49-F238E27FC236}">
                <a16:creationId xmlns:a16="http://schemas.microsoft.com/office/drawing/2014/main" id="{C5858A41-32E5-9445-7961-90D8B6EEC4EE}"/>
              </a:ext>
            </a:extLst>
          </p:cNvPr>
          <p:cNvSpPr/>
          <p:nvPr/>
        </p:nvSpPr>
        <p:spPr>
          <a:xfrm rot="1782986">
            <a:off x="286724" y="1689645"/>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0" name="Hexagon 59">
            <a:extLst>
              <a:ext uri="{FF2B5EF4-FFF2-40B4-BE49-F238E27FC236}">
                <a16:creationId xmlns:a16="http://schemas.microsoft.com/office/drawing/2014/main" id="{1ADDFE20-AA37-1CDA-EC98-FC2BBAD3B370}"/>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61542066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A5B905B-A4DC-3AAE-4D9E-875D6E6B7A4D}"/>
              </a:ext>
            </a:extLst>
          </p:cNvPr>
          <p:cNvSpPr txBox="1"/>
          <p:nvPr/>
        </p:nvSpPr>
        <p:spPr>
          <a:xfrm>
            <a:off x="996287" y="701671"/>
            <a:ext cx="5254042" cy="276999"/>
          </a:xfrm>
          <a:prstGeom prst="rect">
            <a:avLst/>
          </a:prstGeom>
          <a:noFill/>
        </p:spPr>
        <p:txBody>
          <a:bodyPr wrap="square" rtlCol="0">
            <a:spAutoFit/>
          </a:bodyPr>
          <a:lstStyle/>
          <a:p>
            <a:r>
              <a:rPr lang="en-CA" sz="1200" b="1" spc="300" dirty="0">
                <a:solidFill>
                  <a:schemeClr val="tx1"/>
                </a:solidFill>
              </a:rPr>
              <a:t>OBJETIVOS DE APRENDIZAJE </a:t>
            </a:r>
          </a:p>
        </p:txBody>
      </p:sp>
      <p:sp>
        <p:nvSpPr>
          <p:cNvPr id="8" name="TextBox 7">
            <a:extLst>
              <a:ext uri="{FF2B5EF4-FFF2-40B4-BE49-F238E27FC236}">
                <a16:creationId xmlns:a16="http://schemas.microsoft.com/office/drawing/2014/main" id="{BE507C97-8674-0E5B-9A04-86B2AE6B4C1B}"/>
              </a:ext>
            </a:extLst>
          </p:cNvPr>
          <p:cNvSpPr txBox="1"/>
          <p:nvPr/>
        </p:nvSpPr>
        <p:spPr>
          <a:xfrm>
            <a:off x="1675087" y="1254573"/>
            <a:ext cx="4575242" cy="2800767"/>
          </a:xfrm>
          <a:prstGeom prst="rect">
            <a:avLst/>
          </a:prstGeom>
          <a:noFill/>
        </p:spPr>
        <p:txBody>
          <a:bodyPr wrap="square" rtlCol="0">
            <a:spAutoFit/>
          </a:bodyPr>
          <a:lstStyle/>
          <a:p>
            <a:r>
              <a:rPr lang="es-ES_tradnl" sz="1100" dirty="0">
                <a:solidFill>
                  <a:schemeClr val="tx1"/>
                </a:solidFill>
                <a:latin typeface="+mn-lt"/>
                <a:ea typeface="Arial"/>
                <a:cs typeface="Arial"/>
                <a:sym typeface="Arial"/>
              </a:rPr>
              <a:t>En la práctica diaria, llevar a cabo actividades que le ayuden al menor a expresarse.</a:t>
            </a:r>
          </a:p>
          <a:p>
            <a:pPr marL="0" marR="0" lvl="0" indent="0" algn="l" rtl="0">
              <a:spcBef>
                <a:spcPts val="0"/>
              </a:spcBef>
              <a:spcAft>
                <a:spcPts val="0"/>
              </a:spcAft>
              <a:buNone/>
            </a:pPr>
            <a:endParaRPr lang="es-ES_tradnl" sz="1100" dirty="0">
              <a:solidFill>
                <a:schemeClr val="tx1"/>
              </a:solidFill>
              <a:latin typeface="+mn-lt"/>
              <a:ea typeface="Arial"/>
              <a:cs typeface="Arial"/>
              <a:sym typeface="Arial"/>
            </a:endParaRPr>
          </a:p>
          <a:p>
            <a:pPr marL="0" marR="0" lvl="0" indent="0" algn="l" rtl="0">
              <a:spcBef>
                <a:spcPts val="0"/>
              </a:spcBef>
              <a:spcAft>
                <a:spcPts val="0"/>
              </a:spcAft>
              <a:buNone/>
            </a:pPr>
            <a:endParaRPr lang="es-ES_tradnl" sz="1100" dirty="0">
              <a:solidFill>
                <a:schemeClr val="tx1"/>
              </a:solidFill>
              <a:latin typeface="+mn-lt"/>
              <a:ea typeface="Arial"/>
              <a:cs typeface="Arial"/>
              <a:sym typeface="Arial"/>
            </a:endParaRPr>
          </a:p>
          <a:p>
            <a:r>
              <a:rPr lang="es-ES_tradnl" sz="1100" dirty="0">
                <a:solidFill>
                  <a:schemeClr val="tx1"/>
                </a:solidFill>
                <a:latin typeface="+mn-lt"/>
                <a:ea typeface="Arial"/>
                <a:cs typeface="Arial"/>
                <a:sym typeface="Arial"/>
              </a:rPr>
              <a:t>Demostrar cómo analizar un riesgo para la protección de la infancia.</a:t>
            </a:r>
          </a:p>
          <a:p>
            <a:endParaRPr lang="es-ES_tradnl" sz="1100" dirty="0">
              <a:solidFill>
                <a:schemeClr val="tx1"/>
              </a:solidFill>
              <a:latin typeface="+mn-lt"/>
              <a:ea typeface="Arial"/>
              <a:cs typeface="Arial"/>
              <a:sym typeface="Arial"/>
            </a:endParaRPr>
          </a:p>
          <a:p>
            <a:pPr marL="0" marR="0" lvl="0" indent="0" algn="l" rtl="0">
              <a:spcBef>
                <a:spcPts val="0"/>
              </a:spcBef>
              <a:spcAft>
                <a:spcPts val="0"/>
              </a:spcAft>
              <a:buNone/>
            </a:pPr>
            <a:endParaRPr lang="es-ES_tradnl" sz="1100" dirty="0">
              <a:ea typeface="Arial"/>
              <a:cs typeface="Arial"/>
              <a:sym typeface="Arial"/>
            </a:endParaRPr>
          </a:p>
          <a:p>
            <a:r>
              <a:rPr lang="es-ES_tradnl" sz="1100" dirty="0">
                <a:solidFill>
                  <a:schemeClr val="tx1"/>
                </a:solidFill>
                <a:latin typeface="+mn-lt"/>
                <a:ea typeface="Arial"/>
                <a:cs typeface="Arial"/>
                <a:sym typeface="Arial"/>
              </a:rPr>
              <a:t>Identificar las necesidades de un/a menor basándonos en la evaluación y el análisis del riesgo de protección. </a:t>
            </a:r>
          </a:p>
          <a:p>
            <a:endParaRPr lang="es-ES_tradnl" sz="1100" dirty="0">
              <a:ea typeface="Arial"/>
              <a:cs typeface="Arial"/>
              <a:sym typeface="Arial"/>
            </a:endParaRPr>
          </a:p>
          <a:p>
            <a:endParaRPr lang="es-ES_tradnl" sz="1100" dirty="0">
              <a:solidFill>
                <a:schemeClr val="tx1"/>
              </a:solidFill>
              <a:latin typeface="+mn-lt"/>
              <a:ea typeface="Arial"/>
              <a:cs typeface="Arial"/>
              <a:sym typeface="Arial"/>
            </a:endParaRPr>
          </a:p>
          <a:p>
            <a:r>
              <a:rPr lang="es-ES_tradnl" sz="1100" dirty="0">
                <a:solidFill>
                  <a:schemeClr val="tx1"/>
                </a:solidFill>
                <a:latin typeface="+mn-lt"/>
                <a:ea typeface="Arial"/>
                <a:cs typeface="Arial"/>
                <a:sym typeface="Arial"/>
              </a:rPr>
              <a:t>Completar el formulario de evaluación, incluyendo el resumen y las conclusiones.</a:t>
            </a:r>
          </a:p>
          <a:p>
            <a:endParaRPr lang="es-ES_tradnl" sz="1100" dirty="0">
              <a:solidFill>
                <a:schemeClr val="tx1"/>
              </a:solidFill>
              <a:latin typeface="+mn-lt"/>
              <a:ea typeface="Arial"/>
              <a:cs typeface="Arial"/>
              <a:sym typeface="Arial"/>
            </a:endParaRPr>
          </a:p>
          <a:p>
            <a:pPr marL="0" marR="0" lvl="0" indent="0" algn="l" rtl="0">
              <a:spcBef>
                <a:spcPts val="0"/>
              </a:spcBef>
              <a:spcAft>
                <a:spcPts val="0"/>
              </a:spcAft>
              <a:buNone/>
            </a:pPr>
            <a:endParaRPr lang="es-ES_tradnl" sz="1100" dirty="0">
              <a:solidFill>
                <a:schemeClr val="tx1"/>
              </a:solidFill>
              <a:latin typeface="+mn-lt"/>
              <a:ea typeface="Arial"/>
              <a:cs typeface="Arial"/>
              <a:sym typeface="Arial"/>
            </a:endParaRPr>
          </a:p>
          <a:p>
            <a:pPr marL="0" marR="0" lvl="0" indent="0" algn="l" rtl="0">
              <a:spcBef>
                <a:spcPts val="0"/>
              </a:spcBef>
              <a:spcAft>
                <a:spcPts val="0"/>
              </a:spcAft>
              <a:buNone/>
            </a:pPr>
            <a:endParaRPr lang="es-ES_tradnl" sz="1100" dirty="0">
              <a:solidFill>
                <a:schemeClr val="tx1"/>
              </a:solidFill>
              <a:latin typeface="+mn-lt"/>
              <a:ea typeface="Arial"/>
              <a:cs typeface="Arial"/>
              <a:sym typeface="Arial"/>
            </a:endParaRPr>
          </a:p>
        </p:txBody>
      </p:sp>
      <p:grpSp>
        <p:nvGrpSpPr>
          <p:cNvPr id="9" name="Google Shape;149;p12">
            <a:extLst>
              <a:ext uri="{FF2B5EF4-FFF2-40B4-BE49-F238E27FC236}">
                <a16:creationId xmlns:a16="http://schemas.microsoft.com/office/drawing/2014/main" id="{B5A23D7E-67BD-79F3-FF02-2C3EBE8DCF59}"/>
              </a:ext>
            </a:extLst>
          </p:cNvPr>
          <p:cNvGrpSpPr/>
          <p:nvPr/>
        </p:nvGrpSpPr>
        <p:grpSpPr>
          <a:xfrm>
            <a:off x="1020268" y="1275511"/>
            <a:ext cx="559955" cy="387333"/>
            <a:chOff x="6878053" y="1156317"/>
            <a:chExt cx="1431178" cy="1039513"/>
          </a:xfrm>
          <a:solidFill>
            <a:schemeClr val="accent6"/>
          </a:solidFill>
        </p:grpSpPr>
        <p:grpSp>
          <p:nvGrpSpPr>
            <p:cNvPr id="10" name="Google Shape;150;p12">
              <a:extLst>
                <a:ext uri="{FF2B5EF4-FFF2-40B4-BE49-F238E27FC236}">
                  <a16:creationId xmlns:a16="http://schemas.microsoft.com/office/drawing/2014/main" id="{04463737-5733-C38E-B4EA-4E3777CCC9FB}"/>
                </a:ext>
              </a:extLst>
            </p:cNvPr>
            <p:cNvGrpSpPr/>
            <p:nvPr/>
          </p:nvGrpSpPr>
          <p:grpSpPr>
            <a:xfrm>
              <a:off x="7672978" y="1156317"/>
              <a:ext cx="412941" cy="436880"/>
              <a:chOff x="243840" y="1676400"/>
              <a:chExt cx="701040" cy="741680"/>
            </a:xfrm>
            <a:grpFill/>
          </p:grpSpPr>
          <p:sp>
            <p:nvSpPr>
              <p:cNvPr id="14" name="Google Shape;151;p12">
                <a:extLst>
                  <a:ext uri="{FF2B5EF4-FFF2-40B4-BE49-F238E27FC236}">
                    <a16:creationId xmlns:a16="http://schemas.microsoft.com/office/drawing/2014/main" id="{0137026B-C7F0-2A6B-0172-009DB8D38AED}"/>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5" name="Google Shape;152;p12">
                <a:extLst>
                  <a:ext uri="{FF2B5EF4-FFF2-40B4-BE49-F238E27FC236}">
                    <a16:creationId xmlns:a16="http://schemas.microsoft.com/office/drawing/2014/main" id="{6563BB21-1D1F-975D-B2A0-E0082FA8713D}"/>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11" name="Google Shape;153;p12">
              <a:extLst>
                <a:ext uri="{FF2B5EF4-FFF2-40B4-BE49-F238E27FC236}">
                  <a16:creationId xmlns:a16="http://schemas.microsoft.com/office/drawing/2014/main" id="{2D4F2935-8A7A-6BC4-37F7-C211935A5545}"/>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2" name="Google Shape;154;p12">
              <a:extLst>
                <a:ext uri="{FF2B5EF4-FFF2-40B4-BE49-F238E27FC236}">
                  <a16:creationId xmlns:a16="http://schemas.microsoft.com/office/drawing/2014/main" id="{4AA300E3-8E3A-2B45-450E-3111476C0230}"/>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16" name="Google Shape;149;p12">
            <a:extLst>
              <a:ext uri="{FF2B5EF4-FFF2-40B4-BE49-F238E27FC236}">
                <a16:creationId xmlns:a16="http://schemas.microsoft.com/office/drawing/2014/main" id="{47AF43F8-96C5-E8BA-6D89-F5955D4AE775}"/>
              </a:ext>
            </a:extLst>
          </p:cNvPr>
          <p:cNvGrpSpPr/>
          <p:nvPr/>
        </p:nvGrpSpPr>
        <p:grpSpPr>
          <a:xfrm>
            <a:off x="1020268" y="1941489"/>
            <a:ext cx="559955" cy="387333"/>
            <a:chOff x="6878053" y="1156317"/>
            <a:chExt cx="1431178" cy="1039513"/>
          </a:xfrm>
          <a:solidFill>
            <a:schemeClr val="accent6"/>
          </a:solidFill>
        </p:grpSpPr>
        <p:grpSp>
          <p:nvGrpSpPr>
            <p:cNvPr id="17" name="Google Shape;150;p12">
              <a:extLst>
                <a:ext uri="{FF2B5EF4-FFF2-40B4-BE49-F238E27FC236}">
                  <a16:creationId xmlns:a16="http://schemas.microsoft.com/office/drawing/2014/main" id="{4046832A-0416-E1C6-B2DC-592CB62A46ED}"/>
                </a:ext>
              </a:extLst>
            </p:cNvPr>
            <p:cNvGrpSpPr/>
            <p:nvPr/>
          </p:nvGrpSpPr>
          <p:grpSpPr>
            <a:xfrm>
              <a:off x="7672978" y="1156317"/>
              <a:ext cx="412941" cy="436880"/>
              <a:chOff x="243840" y="1676400"/>
              <a:chExt cx="701040" cy="741680"/>
            </a:xfrm>
            <a:grpFill/>
          </p:grpSpPr>
          <p:sp>
            <p:nvSpPr>
              <p:cNvPr id="30" name="Google Shape;151;p12">
                <a:extLst>
                  <a:ext uri="{FF2B5EF4-FFF2-40B4-BE49-F238E27FC236}">
                    <a16:creationId xmlns:a16="http://schemas.microsoft.com/office/drawing/2014/main" id="{CC527C62-C9F5-850A-E3C1-3FFEDB32B309}"/>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1" name="Google Shape;152;p12">
                <a:extLst>
                  <a:ext uri="{FF2B5EF4-FFF2-40B4-BE49-F238E27FC236}">
                    <a16:creationId xmlns:a16="http://schemas.microsoft.com/office/drawing/2014/main" id="{8C92D04E-44F6-8364-D01B-5282B22DD11F}"/>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18" name="Google Shape;153;p12">
              <a:extLst>
                <a:ext uri="{FF2B5EF4-FFF2-40B4-BE49-F238E27FC236}">
                  <a16:creationId xmlns:a16="http://schemas.microsoft.com/office/drawing/2014/main" id="{BEF1F98F-01B8-E16E-3659-79059FE2A37D}"/>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9" name="Google Shape;154;p12">
              <a:extLst>
                <a:ext uri="{FF2B5EF4-FFF2-40B4-BE49-F238E27FC236}">
                  <a16:creationId xmlns:a16="http://schemas.microsoft.com/office/drawing/2014/main" id="{CBA4B1A9-1E6C-474D-89AA-CE613029A0C7}"/>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32" name="Google Shape;149;p12">
            <a:extLst>
              <a:ext uri="{FF2B5EF4-FFF2-40B4-BE49-F238E27FC236}">
                <a16:creationId xmlns:a16="http://schemas.microsoft.com/office/drawing/2014/main" id="{9F3E9185-D4F7-C0B5-8E8B-5FD1866E26EE}"/>
              </a:ext>
            </a:extLst>
          </p:cNvPr>
          <p:cNvGrpSpPr/>
          <p:nvPr/>
        </p:nvGrpSpPr>
        <p:grpSpPr>
          <a:xfrm>
            <a:off x="1020268" y="2543632"/>
            <a:ext cx="559955" cy="387333"/>
            <a:chOff x="6878053" y="1156317"/>
            <a:chExt cx="1431178" cy="1039513"/>
          </a:xfrm>
          <a:solidFill>
            <a:schemeClr val="accent6"/>
          </a:solidFill>
        </p:grpSpPr>
        <p:grpSp>
          <p:nvGrpSpPr>
            <p:cNvPr id="33" name="Google Shape;150;p12">
              <a:extLst>
                <a:ext uri="{FF2B5EF4-FFF2-40B4-BE49-F238E27FC236}">
                  <a16:creationId xmlns:a16="http://schemas.microsoft.com/office/drawing/2014/main" id="{3C1D0862-4580-0644-72EE-BB63EF96A1A3}"/>
                </a:ext>
              </a:extLst>
            </p:cNvPr>
            <p:cNvGrpSpPr/>
            <p:nvPr/>
          </p:nvGrpSpPr>
          <p:grpSpPr>
            <a:xfrm>
              <a:off x="7672978" y="1156317"/>
              <a:ext cx="412941" cy="436880"/>
              <a:chOff x="243840" y="1676400"/>
              <a:chExt cx="701040" cy="741680"/>
            </a:xfrm>
            <a:grpFill/>
          </p:grpSpPr>
          <p:sp>
            <p:nvSpPr>
              <p:cNvPr id="36" name="Google Shape;151;p12">
                <a:extLst>
                  <a:ext uri="{FF2B5EF4-FFF2-40B4-BE49-F238E27FC236}">
                    <a16:creationId xmlns:a16="http://schemas.microsoft.com/office/drawing/2014/main" id="{AC135924-145B-635B-3557-6C98E035B11F}"/>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7" name="Google Shape;152;p12">
                <a:extLst>
                  <a:ext uri="{FF2B5EF4-FFF2-40B4-BE49-F238E27FC236}">
                    <a16:creationId xmlns:a16="http://schemas.microsoft.com/office/drawing/2014/main" id="{9B432C17-7DD0-B9BD-8BF1-C04629E245DC}"/>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34" name="Google Shape;153;p12">
              <a:extLst>
                <a:ext uri="{FF2B5EF4-FFF2-40B4-BE49-F238E27FC236}">
                  <a16:creationId xmlns:a16="http://schemas.microsoft.com/office/drawing/2014/main" id="{05386A5B-D201-75C2-4369-A217D5A3FC32}"/>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5" name="Google Shape;154;p12">
              <a:extLst>
                <a:ext uri="{FF2B5EF4-FFF2-40B4-BE49-F238E27FC236}">
                  <a16:creationId xmlns:a16="http://schemas.microsoft.com/office/drawing/2014/main" id="{0683212D-DBA9-0FE8-8555-9644BB0E6B0E}"/>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38" name="Google Shape;149;p12">
            <a:extLst>
              <a:ext uri="{FF2B5EF4-FFF2-40B4-BE49-F238E27FC236}">
                <a16:creationId xmlns:a16="http://schemas.microsoft.com/office/drawing/2014/main" id="{FC77F216-095D-6D19-B262-FE077A254BAF}"/>
              </a:ext>
            </a:extLst>
          </p:cNvPr>
          <p:cNvGrpSpPr/>
          <p:nvPr/>
        </p:nvGrpSpPr>
        <p:grpSpPr>
          <a:xfrm>
            <a:off x="1020268" y="3164763"/>
            <a:ext cx="559955" cy="387333"/>
            <a:chOff x="6878053" y="1156317"/>
            <a:chExt cx="1431178" cy="1039513"/>
          </a:xfrm>
          <a:solidFill>
            <a:schemeClr val="accent6"/>
          </a:solidFill>
        </p:grpSpPr>
        <p:grpSp>
          <p:nvGrpSpPr>
            <p:cNvPr id="40" name="Google Shape;150;p12">
              <a:extLst>
                <a:ext uri="{FF2B5EF4-FFF2-40B4-BE49-F238E27FC236}">
                  <a16:creationId xmlns:a16="http://schemas.microsoft.com/office/drawing/2014/main" id="{9E93D3A8-4FE4-BFDB-A100-745AE493F84E}"/>
                </a:ext>
              </a:extLst>
            </p:cNvPr>
            <p:cNvGrpSpPr/>
            <p:nvPr/>
          </p:nvGrpSpPr>
          <p:grpSpPr>
            <a:xfrm>
              <a:off x="7672978" y="1156317"/>
              <a:ext cx="412941" cy="436880"/>
              <a:chOff x="243840" y="1676400"/>
              <a:chExt cx="701040" cy="741680"/>
            </a:xfrm>
            <a:grpFill/>
          </p:grpSpPr>
          <p:sp>
            <p:nvSpPr>
              <p:cNvPr id="43" name="Google Shape;151;p12">
                <a:extLst>
                  <a:ext uri="{FF2B5EF4-FFF2-40B4-BE49-F238E27FC236}">
                    <a16:creationId xmlns:a16="http://schemas.microsoft.com/office/drawing/2014/main" id="{1D79CD90-0602-E628-B509-B4E1A58FD453}"/>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4" name="Google Shape;152;p12">
                <a:extLst>
                  <a:ext uri="{FF2B5EF4-FFF2-40B4-BE49-F238E27FC236}">
                    <a16:creationId xmlns:a16="http://schemas.microsoft.com/office/drawing/2014/main" id="{F0B0C197-FEEF-C63E-2A59-0BC9AA8C046A}"/>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41" name="Google Shape;153;p12">
              <a:extLst>
                <a:ext uri="{FF2B5EF4-FFF2-40B4-BE49-F238E27FC236}">
                  <a16:creationId xmlns:a16="http://schemas.microsoft.com/office/drawing/2014/main" id="{B3F532EB-A6C3-A8FB-19FE-0CA2E998195F}"/>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2" name="Google Shape;154;p12">
              <a:extLst>
                <a:ext uri="{FF2B5EF4-FFF2-40B4-BE49-F238E27FC236}">
                  <a16:creationId xmlns:a16="http://schemas.microsoft.com/office/drawing/2014/main" id="{0AC6CCA2-8AD5-ED79-AB9D-FF251ACBEA6D}"/>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45" name="Hexagon 44">
            <a:extLst>
              <a:ext uri="{FF2B5EF4-FFF2-40B4-BE49-F238E27FC236}">
                <a16:creationId xmlns:a16="http://schemas.microsoft.com/office/drawing/2014/main" id="{EA621E15-DA6E-82E9-53F8-6DB5B36D2B0D}"/>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6" name="Hexagon 45">
            <a:extLst>
              <a:ext uri="{FF2B5EF4-FFF2-40B4-BE49-F238E27FC236}">
                <a16:creationId xmlns:a16="http://schemas.microsoft.com/office/drawing/2014/main" id="{CFAD97B8-F825-33B7-2516-F34B37BC01D5}"/>
              </a:ext>
            </a:extLst>
          </p:cNvPr>
          <p:cNvSpPr/>
          <p:nvPr/>
        </p:nvSpPr>
        <p:spPr>
          <a:xfrm rot="1782986">
            <a:off x="286724" y="763955"/>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9" name="Hexagon 48">
            <a:extLst>
              <a:ext uri="{FF2B5EF4-FFF2-40B4-BE49-F238E27FC236}">
                <a16:creationId xmlns:a16="http://schemas.microsoft.com/office/drawing/2014/main" id="{77B9663F-C32D-33C0-C434-87D05428DA3E}"/>
              </a:ext>
            </a:extLst>
          </p:cNvPr>
          <p:cNvSpPr/>
          <p:nvPr/>
        </p:nvSpPr>
        <p:spPr>
          <a:xfrm rot="1782986">
            <a:off x="286724" y="122680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Hexagon 49">
            <a:extLst>
              <a:ext uri="{FF2B5EF4-FFF2-40B4-BE49-F238E27FC236}">
                <a16:creationId xmlns:a16="http://schemas.microsoft.com/office/drawing/2014/main" id="{27F4F3EA-8749-CA73-8ABB-0D5B1EDE1D5B}"/>
              </a:ext>
            </a:extLst>
          </p:cNvPr>
          <p:cNvSpPr/>
          <p:nvPr/>
        </p:nvSpPr>
        <p:spPr>
          <a:xfrm rot="1782986">
            <a:off x="286724" y="1689645"/>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1" name="Hexagon 50">
            <a:extLst>
              <a:ext uri="{FF2B5EF4-FFF2-40B4-BE49-F238E27FC236}">
                <a16:creationId xmlns:a16="http://schemas.microsoft.com/office/drawing/2014/main" id="{744D1EDB-1E58-295A-503B-5ACE85B03472}"/>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14905478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243D25D-76EB-27FC-D867-E3813EDBC261}"/>
              </a:ext>
            </a:extLst>
          </p:cNvPr>
          <p:cNvSpPr txBox="1"/>
          <p:nvPr/>
        </p:nvSpPr>
        <p:spPr>
          <a:xfrm>
            <a:off x="981828" y="2271353"/>
            <a:ext cx="5254042" cy="2123658"/>
          </a:xfrm>
          <a:prstGeom prst="rect">
            <a:avLst/>
          </a:prstGeom>
          <a:noFill/>
        </p:spPr>
        <p:txBody>
          <a:bodyPr wrap="square">
            <a:spAutoFit/>
          </a:bodyPr>
          <a:lstStyle/>
          <a:p>
            <a:r>
              <a:rPr lang="es-ES_tradnl" sz="1200" b="1"/>
              <a:t>ZE NAW</a:t>
            </a:r>
          </a:p>
          <a:p>
            <a:r>
              <a:rPr lang="es-ES_tradnl" sz="1200" b="0" i="0" u="none" strike="noStrike">
                <a:solidFill>
                  <a:srgbClr val="000000"/>
                </a:solidFill>
                <a:effectLst/>
              </a:rPr>
              <a:t>Ze Naw es una niña de 6 años con discapacidad física. Su lado derecho es más débil (hemiparesia), por lo que tiene dificultad para realizar actividades diarias como vestirse o comer. Para ser una niña de su edad, es muy habladora e inteligente. Sabe leer y escribir, hacer cálculos básicos y decir la hora</a:t>
            </a:r>
            <a:r>
              <a:rPr lang="es-ES_tradnl" sz="1200"/>
              <a:t>. </a:t>
            </a:r>
          </a:p>
          <a:p>
            <a:endParaRPr lang="es-ES_tradnl" sz="1200"/>
          </a:p>
          <a:p>
            <a:r>
              <a:rPr lang="es-ES_tradnl" sz="1200" b="0" i="0" u="none" strike="noStrike">
                <a:solidFill>
                  <a:srgbClr val="000000"/>
                </a:solidFill>
                <a:effectLst/>
              </a:rPr>
              <a:t>Ze Naw es desplazada interna y vive con su familia en un campamento de desplazados. Su madre visitó el centro comunitario y pidió apoyo para la gestión de casos. Ze Naw le contó a su madre que su tío a veces la toca de un modo que no le gusta. Esto ha ocurrido ya varias veces y Ze Naw dice que no le gusta. El tío vive en el mismo campamento de desplazados internos</a:t>
            </a:r>
            <a:r>
              <a:rPr lang="es-ES_tradnl" sz="1200"/>
              <a:t>.</a:t>
            </a:r>
          </a:p>
        </p:txBody>
      </p:sp>
      <p:sp>
        <p:nvSpPr>
          <p:cNvPr id="11" name="Rectangle 10">
            <a:extLst>
              <a:ext uri="{FF2B5EF4-FFF2-40B4-BE49-F238E27FC236}">
                <a16:creationId xmlns:a16="http://schemas.microsoft.com/office/drawing/2014/main" id="{0BA16C41-4BBC-E277-C116-5D424E2F2116}"/>
              </a:ext>
            </a:extLst>
          </p:cNvPr>
          <p:cNvSpPr/>
          <p:nvPr/>
        </p:nvSpPr>
        <p:spPr>
          <a:xfrm>
            <a:off x="1005625" y="5103434"/>
            <a:ext cx="5230243" cy="372800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12" name="TextBox 11">
            <a:extLst>
              <a:ext uri="{FF2B5EF4-FFF2-40B4-BE49-F238E27FC236}">
                <a16:creationId xmlns:a16="http://schemas.microsoft.com/office/drawing/2014/main" id="{8BD738E6-A6E9-22B2-57D3-3947F3DB08DC}"/>
              </a:ext>
            </a:extLst>
          </p:cNvPr>
          <p:cNvSpPr txBox="1"/>
          <p:nvPr/>
        </p:nvSpPr>
        <p:spPr>
          <a:xfrm>
            <a:off x="1005625" y="4637291"/>
            <a:ext cx="5244704" cy="261610"/>
          </a:xfrm>
          <a:prstGeom prst="rect">
            <a:avLst/>
          </a:prstGeom>
          <a:noFill/>
          <a:ln>
            <a:noFill/>
          </a:ln>
        </p:spPr>
        <p:txBody>
          <a:bodyPr wrap="square" rtlCol="0">
            <a:spAutoFit/>
          </a:bodyPr>
          <a:lstStyle/>
          <a:p>
            <a:r>
              <a:rPr lang="es-ES_tradnl" sz="1100" b="1"/>
              <a:t>¿Cómo le explicaría/presentaría la evaluación a Ze Naw y a su madre? </a:t>
            </a:r>
            <a:endParaRPr lang="es-ES_tradnl" sz="1100" b="1" i="1"/>
          </a:p>
        </p:txBody>
      </p:sp>
      <p:sp>
        <p:nvSpPr>
          <p:cNvPr id="3" name="TextBox 2">
            <a:extLst>
              <a:ext uri="{FF2B5EF4-FFF2-40B4-BE49-F238E27FC236}">
                <a16:creationId xmlns:a16="http://schemas.microsoft.com/office/drawing/2014/main" id="{0A0B6DFA-082F-02D3-62E3-B8B145B22573}"/>
              </a:ext>
            </a:extLst>
          </p:cNvPr>
          <p:cNvSpPr txBox="1"/>
          <p:nvPr/>
        </p:nvSpPr>
        <p:spPr>
          <a:xfrm>
            <a:off x="996287" y="693960"/>
            <a:ext cx="5254042" cy="523220"/>
          </a:xfrm>
          <a:prstGeom prst="rect">
            <a:avLst/>
          </a:prstGeom>
          <a:noFill/>
        </p:spPr>
        <p:txBody>
          <a:bodyPr wrap="square">
            <a:spAutoFit/>
          </a:bodyPr>
          <a:lstStyle/>
          <a:p>
            <a:pPr marL="0" marR="0" lvl="0" indent="0" algn="l" rtl="0">
              <a:spcBef>
                <a:spcPts val="0"/>
              </a:spcBef>
              <a:spcAft>
                <a:spcPts val="1800"/>
              </a:spcAft>
              <a:buNone/>
            </a:pPr>
            <a:r>
              <a:rPr lang="es-ES_tradnl" sz="1400" b="1" spc="300">
                <a:solidFill>
                  <a:schemeClr val="bg1"/>
                </a:solidFill>
                <a:highlight>
                  <a:srgbClr val="8D9EAE"/>
                </a:highlight>
                <a:latin typeface="Calibri"/>
                <a:ea typeface="Calibri"/>
                <a:cs typeface="Calibri"/>
                <a:sym typeface="Calibri"/>
              </a:rPr>
              <a:t>SESIÓN 2: ¿CÓMO GENERAR CONFIANZA Y AYUDARLE A UN/A MENOR A EXPRESARSE?</a:t>
            </a:r>
          </a:p>
        </p:txBody>
      </p:sp>
      <p:sp>
        <p:nvSpPr>
          <p:cNvPr id="4" name="TextBox 3">
            <a:extLst>
              <a:ext uri="{FF2B5EF4-FFF2-40B4-BE49-F238E27FC236}">
                <a16:creationId xmlns:a16="http://schemas.microsoft.com/office/drawing/2014/main" id="{F1A03066-F432-0961-AB4B-65EC8AC508CE}"/>
              </a:ext>
            </a:extLst>
          </p:cNvPr>
          <p:cNvSpPr txBox="1"/>
          <p:nvPr/>
        </p:nvSpPr>
        <p:spPr>
          <a:xfrm>
            <a:off x="996287" y="1789821"/>
            <a:ext cx="5254042" cy="276999"/>
          </a:xfrm>
          <a:prstGeom prst="rect">
            <a:avLst/>
          </a:prstGeom>
          <a:noFill/>
        </p:spPr>
        <p:txBody>
          <a:bodyPr wrap="square" rtlCol="0">
            <a:spAutoFit/>
          </a:bodyPr>
          <a:lstStyle/>
          <a:p>
            <a:r>
              <a:rPr lang="es-ES_tradnl" sz="1200" b="1" spc="300"/>
              <a:t>PRESENTACIÓN DE LA EVALUACIÓN</a:t>
            </a:r>
          </a:p>
        </p:txBody>
      </p:sp>
      <p:grpSp>
        <p:nvGrpSpPr>
          <p:cNvPr id="27" name="Group 26">
            <a:extLst>
              <a:ext uri="{FF2B5EF4-FFF2-40B4-BE49-F238E27FC236}">
                <a16:creationId xmlns:a16="http://schemas.microsoft.com/office/drawing/2014/main" id="{D206DD4B-8137-3203-03EE-A403DBB488EB}"/>
              </a:ext>
            </a:extLst>
          </p:cNvPr>
          <p:cNvGrpSpPr/>
          <p:nvPr/>
        </p:nvGrpSpPr>
        <p:grpSpPr>
          <a:xfrm>
            <a:off x="5256321" y="8102790"/>
            <a:ext cx="870159" cy="1025544"/>
            <a:chOff x="1769035" y="1776810"/>
            <a:chExt cx="2750461" cy="3241614"/>
          </a:xfrm>
        </p:grpSpPr>
        <p:grpSp>
          <p:nvGrpSpPr>
            <p:cNvPr id="5" name="Group 4">
              <a:extLst>
                <a:ext uri="{FF2B5EF4-FFF2-40B4-BE49-F238E27FC236}">
                  <a16:creationId xmlns:a16="http://schemas.microsoft.com/office/drawing/2014/main" id="{2E01813E-45FF-7F12-C795-166A5B758DF3}"/>
                </a:ext>
              </a:extLst>
            </p:cNvPr>
            <p:cNvGrpSpPr/>
            <p:nvPr/>
          </p:nvGrpSpPr>
          <p:grpSpPr>
            <a:xfrm>
              <a:off x="3394398" y="3229471"/>
              <a:ext cx="1125098" cy="1788952"/>
              <a:chOff x="860877" y="1929282"/>
              <a:chExt cx="1053230" cy="1674679"/>
            </a:xfrm>
          </p:grpSpPr>
          <p:sp>
            <p:nvSpPr>
              <p:cNvPr id="6" name="Round Same Side Corner Rectangle 46">
                <a:extLst>
                  <a:ext uri="{FF2B5EF4-FFF2-40B4-BE49-F238E27FC236}">
                    <a16:creationId xmlns:a16="http://schemas.microsoft.com/office/drawing/2014/main" id="{81B573B4-0477-1A1B-5894-287CADFF6C40}"/>
                  </a:ext>
                </a:extLst>
              </p:cNvPr>
              <p:cNvSpPr/>
              <p:nvPr/>
            </p:nvSpPr>
            <p:spPr>
              <a:xfrm>
                <a:off x="1052733" y="2725467"/>
                <a:ext cx="671847" cy="878494"/>
              </a:xfrm>
              <a:prstGeom prst="round2SameRect">
                <a:avLst>
                  <a:gd name="adj1" fmla="val 5000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4213FC6C-F19C-DB1A-AC96-D1A2FD75E730}"/>
                  </a:ext>
                </a:extLst>
              </p:cNvPr>
              <p:cNvSpPr/>
              <p:nvPr/>
            </p:nvSpPr>
            <p:spPr>
              <a:xfrm>
                <a:off x="1047750" y="1929282"/>
                <a:ext cx="679484" cy="67948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1">
                  <a:solidFill>
                    <a:schemeClr val="bg1"/>
                  </a:solidFill>
                  <a:latin typeface="Arial" panose="020B0604020202020204" pitchFamily="34" charset="0"/>
                  <a:cs typeface="Arial" panose="020B0604020202020204" pitchFamily="34" charset="0"/>
                </a:endParaRPr>
              </a:p>
            </p:txBody>
          </p:sp>
          <p:sp>
            <p:nvSpPr>
              <p:cNvPr id="14" name="Trapezoid 13">
                <a:extLst>
                  <a:ext uri="{FF2B5EF4-FFF2-40B4-BE49-F238E27FC236}">
                    <a16:creationId xmlns:a16="http://schemas.microsoft.com/office/drawing/2014/main" id="{A27C84F7-3603-A3C9-B4E1-98DF5CF8B974}"/>
                  </a:ext>
                </a:extLst>
              </p:cNvPr>
              <p:cNvSpPr/>
              <p:nvPr/>
            </p:nvSpPr>
            <p:spPr>
              <a:xfrm>
                <a:off x="860877" y="2993721"/>
                <a:ext cx="1053230" cy="610240"/>
              </a:xfrm>
              <a:prstGeom prst="trapezoid">
                <a:avLst>
                  <a:gd name="adj" fmla="val 3304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5" name="Group 14">
              <a:extLst>
                <a:ext uri="{FF2B5EF4-FFF2-40B4-BE49-F238E27FC236}">
                  <a16:creationId xmlns:a16="http://schemas.microsoft.com/office/drawing/2014/main" id="{19213319-212D-A2F4-88D2-A7B45ABE1E97}"/>
                </a:ext>
              </a:extLst>
            </p:cNvPr>
            <p:cNvGrpSpPr/>
            <p:nvPr/>
          </p:nvGrpSpPr>
          <p:grpSpPr>
            <a:xfrm>
              <a:off x="1769035" y="1776810"/>
              <a:ext cx="1376959" cy="3241614"/>
              <a:chOff x="838200" y="1656618"/>
              <a:chExt cx="1376959" cy="3241614"/>
            </a:xfrm>
          </p:grpSpPr>
          <p:sp>
            <p:nvSpPr>
              <p:cNvPr id="16" name="Oval 15">
                <a:extLst>
                  <a:ext uri="{FF2B5EF4-FFF2-40B4-BE49-F238E27FC236}">
                    <a16:creationId xmlns:a16="http://schemas.microsoft.com/office/drawing/2014/main" id="{57B01639-B9EB-FFD1-C893-848797713737}"/>
                  </a:ext>
                </a:extLst>
              </p:cNvPr>
              <p:cNvSpPr/>
              <p:nvPr/>
            </p:nvSpPr>
            <p:spPr>
              <a:xfrm>
                <a:off x="1082512" y="1656618"/>
                <a:ext cx="888336" cy="88833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1">
                  <a:solidFill>
                    <a:schemeClr val="bg1"/>
                  </a:solidFill>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3E13A291-EE7F-EB99-E4F2-3E6D00588CA4}"/>
                  </a:ext>
                </a:extLst>
              </p:cNvPr>
              <p:cNvGrpSpPr/>
              <p:nvPr/>
            </p:nvGrpSpPr>
            <p:grpSpPr>
              <a:xfrm>
                <a:off x="838200" y="2708811"/>
                <a:ext cx="1376959" cy="2189421"/>
                <a:chOff x="838200" y="3749717"/>
                <a:chExt cx="1376959" cy="1148515"/>
              </a:xfrm>
            </p:grpSpPr>
            <p:sp>
              <p:nvSpPr>
                <p:cNvPr id="18" name="Round Same Side Corner Rectangle 46">
                  <a:extLst>
                    <a:ext uri="{FF2B5EF4-FFF2-40B4-BE49-F238E27FC236}">
                      <a16:creationId xmlns:a16="http://schemas.microsoft.com/office/drawing/2014/main" id="{FB63CC85-931C-DE41-C2A8-A78FE1C899F9}"/>
                    </a:ext>
                  </a:extLst>
                </p:cNvPr>
                <p:cNvSpPr/>
                <p:nvPr/>
              </p:nvSpPr>
              <p:spPr>
                <a:xfrm>
                  <a:off x="1089026" y="3749717"/>
                  <a:ext cx="878351" cy="1148515"/>
                </a:xfrm>
                <a:prstGeom prst="round2SameRect">
                  <a:avLst>
                    <a:gd name="adj1" fmla="val 5000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latin typeface="Arial" panose="020B0604020202020204" pitchFamily="34" charset="0"/>
                    <a:cs typeface="Arial" panose="020B0604020202020204" pitchFamily="34" charset="0"/>
                  </a:endParaRPr>
                </a:p>
              </p:txBody>
            </p:sp>
            <p:sp>
              <p:nvSpPr>
                <p:cNvPr id="23" name="Trapezoid 22">
                  <a:extLst>
                    <a:ext uri="{FF2B5EF4-FFF2-40B4-BE49-F238E27FC236}">
                      <a16:creationId xmlns:a16="http://schemas.microsoft.com/office/drawing/2014/main" id="{D4562301-6B61-5F09-6833-565459063791}"/>
                    </a:ext>
                  </a:extLst>
                </p:cNvPr>
                <p:cNvSpPr/>
                <p:nvPr/>
              </p:nvSpPr>
              <p:spPr>
                <a:xfrm>
                  <a:off x="838200" y="4100424"/>
                  <a:ext cx="1376959" cy="797808"/>
                </a:xfrm>
                <a:prstGeom prst="trapezoid">
                  <a:avLst>
                    <a:gd name="adj" fmla="val 1848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grpSp>
      <p:sp>
        <p:nvSpPr>
          <p:cNvPr id="29" name="Hexagon 28">
            <a:extLst>
              <a:ext uri="{FF2B5EF4-FFF2-40B4-BE49-F238E27FC236}">
                <a16:creationId xmlns:a16="http://schemas.microsoft.com/office/drawing/2014/main" id="{76A843F0-C0D7-BD18-2E75-446323AF3D53}"/>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 name="Hexagon 29">
            <a:extLst>
              <a:ext uri="{FF2B5EF4-FFF2-40B4-BE49-F238E27FC236}">
                <a16:creationId xmlns:a16="http://schemas.microsoft.com/office/drawing/2014/main" id="{F98D1F4D-6B35-CF81-8056-77409C9DCDA6}"/>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 name="Hexagon 30">
            <a:extLst>
              <a:ext uri="{FF2B5EF4-FFF2-40B4-BE49-F238E27FC236}">
                <a16:creationId xmlns:a16="http://schemas.microsoft.com/office/drawing/2014/main" id="{5BB70D18-1120-CC0E-93AC-9BFA834DBE96}"/>
              </a:ext>
            </a:extLst>
          </p:cNvPr>
          <p:cNvSpPr/>
          <p:nvPr/>
        </p:nvSpPr>
        <p:spPr>
          <a:xfrm rot="1782986">
            <a:off x="286724" y="122680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Hexagon 31">
            <a:extLst>
              <a:ext uri="{FF2B5EF4-FFF2-40B4-BE49-F238E27FC236}">
                <a16:creationId xmlns:a16="http://schemas.microsoft.com/office/drawing/2014/main" id="{9AA373C2-207D-321A-6A56-ADE234AA5373}"/>
              </a:ext>
            </a:extLst>
          </p:cNvPr>
          <p:cNvSpPr/>
          <p:nvPr/>
        </p:nvSpPr>
        <p:spPr>
          <a:xfrm rot="1782986">
            <a:off x="286724" y="1689645"/>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3" name="Hexagon 32">
            <a:extLst>
              <a:ext uri="{FF2B5EF4-FFF2-40B4-BE49-F238E27FC236}">
                <a16:creationId xmlns:a16="http://schemas.microsoft.com/office/drawing/2014/main" id="{A6A41B01-4F36-5FDE-FB81-56B379509B6B}"/>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425646994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A68946-7A2C-C70C-9646-4D7D07506047}"/>
              </a:ext>
            </a:extLst>
          </p:cNvPr>
          <p:cNvSpPr txBox="1"/>
          <p:nvPr/>
        </p:nvSpPr>
        <p:spPr>
          <a:xfrm>
            <a:off x="3804402" y="2414743"/>
            <a:ext cx="2432603" cy="1754326"/>
          </a:xfrm>
          <a:prstGeom prst="rect">
            <a:avLst/>
          </a:prstGeom>
          <a:noFill/>
        </p:spPr>
        <p:txBody>
          <a:bodyPr wrap="square" rtlCol="0">
            <a:spAutoFit/>
          </a:bodyPr>
          <a:lstStyle/>
          <a:p>
            <a:r>
              <a:rPr lang="es-ES_tradnl" sz="1200" b="1" dirty="0"/>
              <a:t>Actividades dirigidas</a:t>
            </a:r>
            <a:endParaRPr lang="es-ES_tradnl" sz="1200" dirty="0"/>
          </a:p>
          <a:p>
            <a:pPr marL="285750" indent="-285750">
              <a:buFont typeface="Arial" panose="020B0604020202020204" pitchFamily="34" charset="0"/>
              <a:buChar char="•"/>
            </a:pPr>
            <a:r>
              <a:rPr lang="es-ES_tradnl" sz="1200" dirty="0"/>
              <a:t>El o la asistente social selecciona y prepara la actividad</a:t>
            </a:r>
          </a:p>
          <a:p>
            <a:pPr marL="285750" indent="-285750">
              <a:buFont typeface="Arial" panose="020B0604020202020204" pitchFamily="34" charset="0"/>
              <a:buChar char="•"/>
            </a:pPr>
            <a:r>
              <a:rPr lang="es-ES_tradnl" sz="1200" dirty="0"/>
              <a:t>El o la asistente social guía al menor a través de la actividad</a:t>
            </a:r>
          </a:p>
          <a:p>
            <a:pPr marL="285750" indent="-285750">
              <a:buFont typeface="Arial" panose="020B0604020202020204" pitchFamily="34" charset="0"/>
              <a:buChar char="•"/>
            </a:pPr>
            <a:r>
              <a:rPr lang="es-ES_tradnl" sz="1200" dirty="0"/>
              <a:t>El o la asistente social plantea ciertos temas para hablar con el/la menor</a:t>
            </a:r>
          </a:p>
        </p:txBody>
      </p:sp>
      <p:sp>
        <p:nvSpPr>
          <p:cNvPr id="15" name="TextBox 14">
            <a:extLst>
              <a:ext uri="{FF2B5EF4-FFF2-40B4-BE49-F238E27FC236}">
                <a16:creationId xmlns:a16="http://schemas.microsoft.com/office/drawing/2014/main" id="{68A509EE-277E-7A27-A332-51DA7F665DAF}"/>
              </a:ext>
            </a:extLst>
          </p:cNvPr>
          <p:cNvSpPr txBox="1"/>
          <p:nvPr/>
        </p:nvSpPr>
        <p:spPr>
          <a:xfrm>
            <a:off x="996287" y="2412411"/>
            <a:ext cx="2404894" cy="1569660"/>
          </a:xfrm>
          <a:prstGeom prst="rect">
            <a:avLst/>
          </a:prstGeom>
          <a:noFill/>
        </p:spPr>
        <p:txBody>
          <a:bodyPr wrap="square" rtlCol="0">
            <a:spAutoFit/>
          </a:bodyPr>
          <a:lstStyle/>
          <a:p>
            <a:r>
              <a:rPr lang="es-ES_tradnl" sz="1200" b="1" dirty="0"/>
              <a:t>Actividades no dirigidas</a:t>
            </a:r>
            <a:endParaRPr lang="es-ES_tradnl" sz="1200" dirty="0"/>
          </a:p>
          <a:p>
            <a:pPr marL="285750" indent="-285750">
              <a:buFont typeface="Arial" panose="020B0604020202020204" pitchFamily="34" charset="0"/>
              <a:buChar char="•"/>
            </a:pPr>
            <a:r>
              <a:rPr lang="es-ES_tradnl" sz="1200" dirty="0"/>
              <a:t>El/la menor elige la actividad</a:t>
            </a:r>
          </a:p>
          <a:p>
            <a:pPr marL="285750" indent="-285750">
              <a:buFont typeface="Arial" panose="020B0604020202020204" pitchFamily="34" charset="0"/>
              <a:buChar char="•"/>
            </a:pPr>
            <a:r>
              <a:rPr lang="es-ES_tradnl" sz="1200" dirty="0"/>
              <a:t>El/la menor puede tomar la iniciativa y el o la asistente social lo/a sigue</a:t>
            </a:r>
          </a:p>
          <a:p>
            <a:pPr marL="285750" indent="-285750">
              <a:buFont typeface="Arial" panose="020B0604020202020204" pitchFamily="34" charset="0"/>
              <a:buChar char="•"/>
            </a:pPr>
            <a:r>
              <a:rPr lang="es-ES_tradnl" sz="1200" dirty="0"/>
              <a:t>El o la asistente social no tiene una agenda con temas preparados</a:t>
            </a:r>
          </a:p>
        </p:txBody>
      </p:sp>
      <p:sp>
        <p:nvSpPr>
          <p:cNvPr id="16" name="Rectangle 15">
            <a:extLst>
              <a:ext uri="{FF2B5EF4-FFF2-40B4-BE49-F238E27FC236}">
                <a16:creationId xmlns:a16="http://schemas.microsoft.com/office/drawing/2014/main" id="{21978D6F-A898-0766-7036-07403CAF5E39}"/>
              </a:ext>
            </a:extLst>
          </p:cNvPr>
          <p:cNvSpPr/>
          <p:nvPr/>
        </p:nvSpPr>
        <p:spPr>
          <a:xfrm>
            <a:off x="996287" y="4727489"/>
            <a:ext cx="2388104" cy="433548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17" name="TextBox 16">
            <a:extLst>
              <a:ext uri="{FF2B5EF4-FFF2-40B4-BE49-F238E27FC236}">
                <a16:creationId xmlns:a16="http://schemas.microsoft.com/office/drawing/2014/main" id="{98B0CFC6-6736-4DE0-70E6-0316468B3E75}"/>
              </a:ext>
            </a:extLst>
          </p:cNvPr>
          <p:cNvSpPr txBox="1"/>
          <p:nvPr/>
        </p:nvSpPr>
        <p:spPr>
          <a:xfrm>
            <a:off x="1013078" y="4345812"/>
            <a:ext cx="2388104" cy="261610"/>
          </a:xfrm>
          <a:prstGeom prst="rect">
            <a:avLst/>
          </a:prstGeom>
          <a:noFill/>
          <a:ln>
            <a:noFill/>
          </a:ln>
        </p:spPr>
        <p:txBody>
          <a:bodyPr wrap="square" rtlCol="0">
            <a:spAutoFit/>
          </a:bodyPr>
          <a:lstStyle/>
          <a:p>
            <a:r>
              <a:rPr lang="es-ES_tradnl" sz="1100" b="1" dirty="0"/>
              <a:t>Ejemplos de actividades no dirigidas</a:t>
            </a:r>
          </a:p>
        </p:txBody>
      </p:sp>
      <p:sp>
        <p:nvSpPr>
          <p:cNvPr id="7" name="TextBox 6">
            <a:extLst>
              <a:ext uri="{FF2B5EF4-FFF2-40B4-BE49-F238E27FC236}">
                <a16:creationId xmlns:a16="http://schemas.microsoft.com/office/drawing/2014/main" id="{778A97BF-E853-5BC1-AFB6-ECB0B858428A}"/>
              </a:ext>
            </a:extLst>
          </p:cNvPr>
          <p:cNvSpPr txBox="1"/>
          <p:nvPr/>
        </p:nvSpPr>
        <p:spPr>
          <a:xfrm>
            <a:off x="996287" y="701671"/>
            <a:ext cx="5254042" cy="276999"/>
          </a:xfrm>
          <a:prstGeom prst="rect">
            <a:avLst/>
          </a:prstGeom>
          <a:noFill/>
        </p:spPr>
        <p:txBody>
          <a:bodyPr wrap="square" rtlCol="0">
            <a:spAutoFit/>
          </a:bodyPr>
          <a:lstStyle/>
          <a:p>
            <a:r>
              <a:rPr lang="es-ES_tradnl" sz="1200" b="1" spc="300"/>
              <a:t>ACTIVIDADES DIRECTIVAS Y NO DIRECTIVAS</a:t>
            </a:r>
          </a:p>
        </p:txBody>
      </p:sp>
      <p:grpSp>
        <p:nvGrpSpPr>
          <p:cNvPr id="28" name="Group 27">
            <a:extLst>
              <a:ext uri="{FF2B5EF4-FFF2-40B4-BE49-F238E27FC236}">
                <a16:creationId xmlns:a16="http://schemas.microsoft.com/office/drawing/2014/main" id="{D4441D52-A72D-92F2-E3F6-E33C6450560C}"/>
              </a:ext>
            </a:extLst>
          </p:cNvPr>
          <p:cNvGrpSpPr/>
          <p:nvPr/>
        </p:nvGrpSpPr>
        <p:grpSpPr>
          <a:xfrm>
            <a:off x="1265129" y="1440375"/>
            <a:ext cx="1496285" cy="695260"/>
            <a:chOff x="1265129" y="1440375"/>
            <a:chExt cx="3283033" cy="1525486"/>
          </a:xfrm>
        </p:grpSpPr>
        <p:grpSp>
          <p:nvGrpSpPr>
            <p:cNvPr id="8" name="Group 7">
              <a:extLst>
                <a:ext uri="{FF2B5EF4-FFF2-40B4-BE49-F238E27FC236}">
                  <a16:creationId xmlns:a16="http://schemas.microsoft.com/office/drawing/2014/main" id="{82003766-8476-22E4-38DD-2CFF84770DE5}"/>
                </a:ext>
              </a:extLst>
            </p:cNvPr>
            <p:cNvGrpSpPr/>
            <p:nvPr/>
          </p:nvGrpSpPr>
          <p:grpSpPr>
            <a:xfrm>
              <a:off x="3938725" y="1996832"/>
              <a:ext cx="609437" cy="969029"/>
              <a:chOff x="860877" y="1929282"/>
              <a:chExt cx="1053230" cy="1674679"/>
            </a:xfrm>
          </p:grpSpPr>
          <p:sp>
            <p:nvSpPr>
              <p:cNvPr id="9" name="Round Same Side Corner Rectangle 46">
                <a:extLst>
                  <a:ext uri="{FF2B5EF4-FFF2-40B4-BE49-F238E27FC236}">
                    <a16:creationId xmlns:a16="http://schemas.microsoft.com/office/drawing/2014/main" id="{68EE2A33-C951-724D-8614-99BAEF2B8897}"/>
                  </a:ext>
                </a:extLst>
              </p:cNvPr>
              <p:cNvSpPr/>
              <p:nvPr/>
            </p:nvSpPr>
            <p:spPr>
              <a:xfrm>
                <a:off x="1052733" y="2725467"/>
                <a:ext cx="671847" cy="878494"/>
              </a:xfrm>
              <a:prstGeom prst="round2SameRect">
                <a:avLst>
                  <a:gd name="adj1" fmla="val 5000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B34E975F-6DA2-190A-3916-145E12E94D52}"/>
                  </a:ext>
                </a:extLst>
              </p:cNvPr>
              <p:cNvSpPr/>
              <p:nvPr/>
            </p:nvSpPr>
            <p:spPr>
              <a:xfrm>
                <a:off x="1047750" y="1929282"/>
                <a:ext cx="679484" cy="67948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1">
                  <a:solidFill>
                    <a:schemeClr val="bg1"/>
                  </a:solidFill>
                  <a:latin typeface="Arial" panose="020B0604020202020204" pitchFamily="34" charset="0"/>
                  <a:cs typeface="Arial" panose="020B0604020202020204" pitchFamily="34" charset="0"/>
                </a:endParaRPr>
              </a:p>
            </p:txBody>
          </p:sp>
          <p:sp>
            <p:nvSpPr>
              <p:cNvPr id="11" name="Trapezoid 10">
                <a:extLst>
                  <a:ext uri="{FF2B5EF4-FFF2-40B4-BE49-F238E27FC236}">
                    <a16:creationId xmlns:a16="http://schemas.microsoft.com/office/drawing/2014/main" id="{5D7C7626-D375-6E73-930D-79FCCEEEDD2F}"/>
                  </a:ext>
                </a:extLst>
              </p:cNvPr>
              <p:cNvSpPr/>
              <p:nvPr/>
            </p:nvSpPr>
            <p:spPr>
              <a:xfrm>
                <a:off x="860877" y="2993721"/>
                <a:ext cx="1053230" cy="610240"/>
              </a:xfrm>
              <a:prstGeom prst="trapezoid">
                <a:avLst>
                  <a:gd name="adj" fmla="val 3304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2" name="Group 11">
              <a:extLst>
                <a:ext uri="{FF2B5EF4-FFF2-40B4-BE49-F238E27FC236}">
                  <a16:creationId xmlns:a16="http://schemas.microsoft.com/office/drawing/2014/main" id="{A74A903F-6F9A-10D3-450F-97A49853AC2D}"/>
                </a:ext>
              </a:extLst>
            </p:cNvPr>
            <p:cNvGrpSpPr/>
            <p:nvPr/>
          </p:nvGrpSpPr>
          <p:grpSpPr>
            <a:xfrm>
              <a:off x="2296319" y="1440375"/>
              <a:ext cx="521410" cy="1525486"/>
              <a:chOff x="1022970" y="2227840"/>
              <a:chExt cx="1141610" cy="3340002"/>
            </a:xfrm>
          </p:grpSpPr>
          <p:sp>
            <p:nvSpPr>
              <p:cNvPr id="18" name="Oval 17">
                <a:extLst>
                  <a:ext uri="{FF2B5EF4-FFF2-40B4-BE49-F238E27FC236}">
                    <a16:creationId xmlns:a16="http://schemas.microsoft.com/office/drawing/2014/main" id="{92E9B14F-3DD1-1D60-CD79-DB5AE0463E31}"/>
                  </a:ext>
                </a:extLst>
              </p:cNvPr>
              <p:cNvSpPr/>
              <p:nvPr/>
            </p:nvSpPr>
            <p:spPr>
              <a:xfrm>
                <a:off x="1022970" y="2227840"/>
                <a:ext cx="1141610" cy="114161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Rectangle: Top Corners Rounded 22">
                <a:extLst>
                  <a:ext uri="{FF2B5EF4-FFF2-40B4-BE49-F238E27FC236}">
                    <a16:creationId xmlns:a16="http://schemas.microsoft.com/office/drawing/2014/main" id="{B90EBD96-CDA3-CC85-6CBE-6038805D3229}"/>
                  </a:ext>
                </a:extLst>
              </p:cNvPr>
              <p:cNvSpPr/>
              <p:nvPr/>
            </p:nvSpPr>
            <p:spPr>
              <a:xfrm>
                <a:off x="1022970" y="3582437"/>
                <a:ext cx="1141610" cy="1985405"/>
              </a:xfrm>
              <a:prstGeom prst="round2SameRect">
                <a:avLst>
                  <a:gd name="adj1" fmla="val 5000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cxnSp>
          <p:nvCxnSpPr>
            <p:cNvPr id="27" name="Straight Connector 26">
              <a:extLst>
                <a:ext uri="{FF2B5EF4-FFF2-40B4-BE49-F238E27FC236}">
                  <a16:creationId xmlns:a16="http://schemas.microsoft.com/office/drawing/2014/main" id="{F18C89C0-3A36-556C-1727-D22BEDDFF3DD}"/>
                </a:ext>
              </a:extLst>
            </p:cNvPr>
            <p:cNvCxnSpPr/>
            <p:nvPr/>
          </p:nvCxnSpPr>
          <p:spPr>
            <a:xfrm>
              <a:off x="1265129" y="2915757"/>
              <a:ext cx="2548335" cy="0"/>
            </a:xfrm>
            <a:prstGeom prst="line">
              <a:avLst/>
            </a:prstGeom>
            <a:ln w="12700">
              <a:solidFill>
                <a:schemeClr val="accent6"/>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B79F0FD7-8365-BF31-4DC6-E651B85464CD}"/>
              </a:ext>
            </a:extLst>
          </p:cNvPr>
          <p:cNvGrpSpPr/>
          <p:nvPr/>
        </p:nvGrpSpPr>
        <p:grpSpPr>
          <a:xfrm>
            <a:off x="3794648" y="1440375"/>
            <a:ext cx="1438751" cy="695260"/>
            <a:chOff x="6989523" y="1440375"/>
            <a:chExt cx="3156797" cy="1525486"/>
          </a:xfrm>
        </p:grpSpPr>
        <p:grpSp>
          <p:nvGrpSpPr>
            <p:cNvPr id="29" name="Group 28">
              <a:extLst>
                <a:ext uri="{FF2B5EF4-FFF2-40B4-BE49-F238E27FC236}">
                  <a16:creationId xmlns:a16="http://schemas.microsoft.com/office/drawing/2014/main" id="{D6C888C8-A974-B88E-1768-DBE1998CAE4B}"/>
                </a:ext>
              </a:extLst>
            </p:cNvPr>
            <p:cNvGrpSpPr/>
            <p:nvPr/>
          </p:nvGrpSpPr>
          <p:grpSpPr>
            <a:xfrm>
              <a:off x="7958971" y="1996832"/>
              <a:ext cx="609437" cy="969029"/>
              <a:chOff x="860877" y="1929282"/>
              <a:chExt cx="1053230" cy="1674679"/>
            </a:xfrm>
          </p:grpSpPr>
          <p:sp>
            <p:nvSpPr>
              <p:cNvPr id="30" name="Round Same Side Corner Rectangle 46">
                <a:extLst>
                  <a:ext uri="{FF2B5EF4-FFF2-40B4-BE49-F238E27FC236}">
                    <a16:creationId xmlns:a16="http://schemas.microsoft.com/office/drawing/2014/main" id="{C0EB801B-8529-2209-1736-D33CE98C5E07}"/>
                  </a:ext>
                </a:extLst>
              </p:cNvPr>
              <p:cNvSpPr/>
              <p:nvPr/>
            </p:nvSpPr>
            <p:spPr>
              <a:xfrm>
                <a:off x="1052733" y="2725467"/>
                <a:ext cx="671847" cy="878494"/>
              </a:xfrm>
              <a:prstGeom prst="round2SameRect">
                <a:avLst>
                  <a:gd name="adj1" fmla="val 5000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latin typeface="Arial" panose="020B0604020202020204" pitchFamily="34" charset="0"/>
                  <a:cs typeface="Arial" panose="020B0604020202020204" pitchFamily="34" charset="0"/>
                </a:endParaRPr>
              </a:p>
            </p:txBody>
          </p:sp>
          <p:sp>
            <p:nvSpPr>
              <p:cNvPr id="31" name="Oval 30">
                <a:extLst>
                  <a:ext uri="{FF2B5EF4-FFF2-40B4-BE49-F238E27FC236}">
                    <a16:creationId xmlns:a16="http://schemas.microsoft.com/office/drawing/2014/main" id="{F792800E-E0D4-0B14-AF78-3BF822CE7178}"/>
                  </a:ext>
                </a:extLst>
              </p:cNvPr>
              <p:cNvSpPr/>
              <p:nvPr/>
            </p:nvSpPr>
            <p:spPr>
              <a:xfrm>
                <a:off x="1047750" y="1929282"/>
                <a:ext cx="679484" cy="67948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1">
                  <a:solidFill>
                    <a:schemeClr val="bg1"/>
                  </a:solidFill>
                  <a:latin typeface="Arial" panose="020B0604020202020204" pitchFamily="34" charset="0"/>
                  <a:cs typeface="Arial" panose="020B0604020202020204" pitchFamily="34" charset="0"/>
                </a:endParaRPr>
              </a:p>
            </p:txBody>
          </p:sp>
          <p:sp>
            <p:nvSpPr>
              <p:cNvPr id="32" name="Trapezoid 31">
                <a:extLst>
                  <a:ext uri="{FF2B5EF4-FFF2-40B4-BE49-F238E27FC236}">
                    <a16:creationId xmlns:a16="http://schemas.microsoft.com/office/drawing/2014/main" id="{A61DA3E5-E151-D930-4BCE-3B19E146ADC9}"/>
                  </a:ext>
                </a:extLst>
              </p:cNvPr>
              <p:cNvSpPr/>
              <p:nvPr/>
            </p:nvSpPr>
            <p:spPr>
              <a:xfrm>
                <a:off x="860877" y="2993721"/>
                <a:ext cx="1053230" cy="610240"/>
              </a:xfrm>
              <a:prstGeom prst="trapezoid">
                <a:avLst>
                  <a:gd name="adj" fmla="val 3304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33" name="Group 32">
              <a:extLst>
                <a:ext uri="{FF2B5EF4-FFF2-40B4-BE49-F238E27FC236}">
                  <a16:creationId xmlns:a16="http://schemas.microsoft.com/office/drawing/2014/main" id="{A90D7F38-0C50-F4EC-C706-91B4A334C0CF}"/>
                </a:ext>
              </a:extLst>
            </p:cNvPr>
            <p:cNvGrpSpPr/>
            <p:nvPr/>
          </p:nvGrpSpPr>
          <p:grpSpPr>
            <a:xfrm>
              <a:off x="9624910" y="1440375"/>
              <a:ext cx="521410" cy="1525486"/>
              <a:chOff x="1022970" y="2227840"/>
              <a:chExt cx="1141610" cy="3340002"/>
            </a:xfrm>
          </p:grpSpPr>
          <p:sp>
            <p:nvSpPr>
              <p:cNvPr id="34" name="Oval 33">
                <a:extLst>
                  <a:ext uri="{FF2B5EF4-FFF2-40B4-BE49-F238E27FC236}">
                    <a16:creationId xmlns:a16="http://schemas.microsoft.com/office/drawing/2014/main" id="{1E16E7FC-033B-F951-3063-B605929542D0}"/>
                  </a:ext>
                </a:extLst>
              </p:cNvPr>
              <p:cNvSpPr/>
              <p:nvPr/>
            </p:nvSpPr>
            <p:spPr>
              <a:xfrm>
                <a:off x="1022970" y="2227840"/>
                <a:ext cx="1141610" cy="114161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5" name="Rectangle: Top Corners Rounded 34">
                <a:extLst>
                  <a:ext uri="{FF2B5EF4-FFF2-40B4-BE49-F238E27FC236}">
                    <a16:creationId xmlns:a16="http://schemas.microsoft.com/office/drawing/2014/main" id="{F3D89453-C78A-2542-BB6B-2030E02C3D6F}"/>
                  </a:ext>
                </a:extLst>
              </p:cNvPr>
              <p:cNvSpPr/>
              <p:nvPr/>
            </p:nvSpPr>
            <p:spPr>
              <a:xfrm>
                <a:off x="1022970" y="3582437"/>
                <a:ext cx="1141610" cy="1985405"/>
              </a:xfrm>
              <a:prstGeom prst="round2SameRect">
                <a:avLst>
                  <a:gd name="adj1" fmla="val 5000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cxnSp>
          <p:nvCxnSpPr>
            <p:cNvPr id="36" name="Straight Connector 35">
              <a:extLst>
                <a:ext uri="{FF2B5EF4-FFF2-40B4-BE49-F238E27FC236}">
                  <a16:creationId xmlns:a16="http://schemas.microsoft.com/office/drawing/2014/main" id="{A8F9C050-E18C-CCA8-E92C-1E8C8C3632AA}"/>
                </a:ext>
              </a:extLst>
            </p:cNvPr>
            <p:cNvCxnSpPr/>
            <p:nvPr/>
          </p:nvCxnSpPr>
          <p:spPr>
            <a:xfrm>
              <a:off x="6989523" y="2915757"/>
              <a:ext cx="2548335" cy="0"/>
            </a:xfrm>
            <a:prstGeom prst="line">
              <a:avLst/>
            </a:prstGeom>
            <a:ln w="12700">
              <a:solidFill>
                <a:schemeClr val="accent6"/>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38" name="TextBox 37">
            <a:extLst>
              <a:ext uri="{FF2B5EF4-FFF2-40B4-BE49-F238E27FC236}">
                <a16:creationId xmlns:a16="http://schemas.microsoft.com/office/drawing/2014/main" id="{A81B5D37-3357-6746-0DDB-9293C6A19693}"/>
              </a:ext>
            </a:extLst>
          </p:cNvPr>
          <p:cNvSpPr txBox="1"/>
          <p:nvPr/>
        </p:nvSpPr>
        <p:spPr>
          <a:xfrm>
            <a:off x="3862225" y="4345812"/>
            <a:ext cx="2388104" cy="261610"/>
          </a:xfrm>
          <a:prstGeom prst="rect">
            <a:avLst/>
          </a:prstGeom>
          <a:noFill/>
          <a:ln>
            <a:noFill/>
          </a:ln>
        </p:spPr>
        <p:txBody>
          <a:bodyPr wrap="square" rtlCol="0">
            <a:spAutoFit/>
          </a:bodyPr>
          <a:lstStyle/>
          <a:p>
            <a:r>
              <a:rPr lang="es-ES_tradnl" sz="1100" b="1" dirty="0"/>
              <a:t>Ejemplos de actividades dirigidas</a:t>
            </a:r>
          </a:p>
        </p:txBody>
      </p:sp>
      <p:sp>
        <p:nvSpPr>
          <p:cNvPr id="39" name="Rectangle 38">
            <a:extLst>
              <a:ext uri="{FF2B5EF4-FFF2-40B4-BE49-F238E27FC236}">
                <a16:creationId xmlns:a16="http://schemas.microsoft.com/office/drawing/2014/main" id="{A795239A-D7F6-9AD7-409E-F6A1E90AF760}"/>
              </a:ext>
            </a:extLst>
          </p:cNvPr>
          <p:cNvSpPr/>
          <p:nvPr/>
        </p:nvSpPr>
        <p:spPr>
          <a:xfrm>
            <a:off x="3848901" y="4727489"/>
            <a:ext cx="2388104" cy="433548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40" name="Hexagon 39">
            <a:extLst>
              <a:ext uri="{FF2B5EF4-FFF2-40B4-BE49-F238E27FC236}">
                <a16:creationId xmlns:a16="http://schemas.microsoft.com/office/drawing/2014/main" id="{45C05A39-44CA-7F00-F593-B7D581BA5EBF}"/>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1" name="Hexagon 40">
            <a:extLst>
              <a:ext uri="{FF2B5EF4-FFF2-40B4-BE49-F238E27FC236}">
                <a16:creationId xmlns:a16="http://schemas.microsoft.com/office/drawing/2014/main" id="{94D0584F-7888-C088-F441-4B94A67C6177}"/>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2" name="Hexagon 41">
            <a:extLst>
              <a:ext uri="{FF2B5EF4-FFF2-40B4-BE49-F238E27FC236}">
                <a16:creationId xmlns:a16="http://schemas.microsoft.com/office/drawing/2014/main" id="{30254CC4-2050-4E43-2528-C3FC836A8EA0}"/>
              </a:ext>
            </a:extLst>
          </p:cNvPr>
          <p:cNvSpPr/>
          <p:nvPr/>
        </p:nvSpPr>
        <p:spPr>
          <a:xfrm rot="1782986">
            <a:off x="286724" y="122680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3" name="Hexagon 42">
            <a:extLst>
              <a:ext uri="{FF2B5EF4-FFF2-40B4-BE49-F238E27FC236}">
                <a16:creationId xmlns:a16="http://schemas.microsoft.com/office/drawing/2014/main" id="{AF5D279A-804A-96FF-2BDE-C22BA5D7EFB6}"/>
              </a:ext>
            </a:extLst>
          </p:cNvPr>
          <p:cNvSpPr/>
          <p:nvPr/>
        </p:nvSpPr>
        <p:spPr>
          <a:xfrm rot="1782986">
            <a:off x="286724" y="1689645"/>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4" name="Hexagon 43">
            <a:extLst>
              <a:ext uri="{FF2B5EF4-FFF2-40B4-BE49-F238E27FC236}">
                <a16:creationId xmlns:a16="http://schemas.microsoft.com/office/drawing/2014/main" id="{B55E99BA-0178-09E7-B305-8C54FE860A7E}"/>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59170694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A99AF9-05F7-4BA1-BFE2-18FC6C0CD3DD}"/>
              </a:ext>
            </a:extLst>
          </p:cNvPr>
          <p:cNvSpPr txBox="1"/>
          <p:nvPr/>
        </p:nvSpPr>
        <p:spPr>
          <a:xfrm>
            <a:off x="996287" y="701671"/>
            <a:ext cx="5254042" cy="276999"/>
          </a:xfrm>
          <a:prstGeom prst="rect">
            <a:avLst/>
          </a:prstGeom>
          <a:noFill/>
        </p:spPr>
        <p:txBody>
          <a:bodyPr wrap="square" rtlCol="0">
            <a:spAutoFit/>
          </a:bodyPr>
          <a:lstStyle/>
          <a:p>
            <a:r>
              <a:rPr lang="en-CA" sz="1200" b="1" spc="300" dirty="0"/>
              <a:t>DIBUJO FAMILIAR</a:t>
            </a:r>
          </a:p>
        </p:txBody>
      </p:sp>
      <p:graphicFrame>
        <p:nvGraphicFramePr>
          <p:cNvPr id="6" name="Table 17">
            <a:extLst>
              <a:ext uri="{FF2B5EF4-FFF2-40B4-BE49-F238E27FC236}">
                <a16:creationId xmlns:a16="http://schemas.microsoft.com/office/drawing/2014/main" id="{C470A0C0-13D5-AAEA-C44C-808338C344EB}"/>
              </a:ext>
            </a:extLst>
          </p:cNvPr>
          <p:cNvGraphicFramePr>
            <a:graphicFrameLocks noGrp="1"/>
          </p:cNvGraphicFramePr>
          <p:nvPr>
            <p:extLst>
              <p:ext uri="{D42A27DB-BD31-4B8C-83A1-F6EECF244321}">
                <p14:modId xmlns:p14="http://schemas.microsoft.com/office/powerpoint/2010/main" val="80038527"/>
              </p:ext>
            </p:extLst>
          </p:nvPr>
        </p:nvGraphicFramePr>
        <p:xfrm>
          <a:off x="996287" y="1262380"/>
          <a:ext cx="5254042" cy="6400800"/>
        </p:xfrm>
        <a:graphic>
          <a:graphicData uri="http://schemas.openxmlformats.org/drawingml/2006/table">
            <a:tbl>
              <a:tblPr firstRow="1" bandRow="1">
                <a:tableStyleId>{5C22544A-7EE6-4342-B048-85BDC9FD1C3A}</a:tableStyleId>
              </a:tblPr>
              <a:tblGrid>
                <a:gridCol w="1137313">
                  <a:extLst>
                    <a:ext uri="{9D8B030D-6E8A-4147-A177-3AD203B41FA5}">
                      <a16:colId xmlns:a16="http://schemas.microsoft.com/office/drawing/2014/main" val="3910228329"/>
                    </a:ext>
                  </a:extLst>
                </a:gridCol>
                <a:gridCol w="4116729">
                  <a:extLst>
                    <a:ext uri="{9D8B030D-6E8A-4147-A177-3AD203B41FA5}">
                      <a16:colId xmlns:a16="http://schemas.microsoft.com/office/drawing/2014/main" val="1260457313"/>
                    </a:ext>
                  </a:extLst>
                </a:gridCol>
              </a:tblGrid>
              <a:tr h="370840">
                <a:tc>
                  <a:txBody>
                    <a:bodyPr/>
                    <a:lstStyle/>
                    <a:p>
                      <a:pPr algn="l"/>
                      <a:r>
                        <a:rPr lang="es-ES_tradnl" sz="1100" b="1" noProof="0" dirty="0">
                          <a:solidFill>
                            <a:schemeClr val="tx1"/>
                          </a:solidFill>
                        </a:rPr>
                        <a:t>Resumen</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0" noProof="0" dirty="0">
                          <a:solidFill>
                            <a:schemeClr val="tx1"/>
                          </a:solidFill>
                        </a:rPr>
                        <a:t>El dibujo familiar es una herramienta que ayuda a los niños/as a hablar de sus relaciones familiares y su vida cotidiana y a describir sus sentimientos.</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2503434562"/>
                  </a:ext>
                </a:extLst>
              </a:tr>
              <a:tr h="370840">
                <a:tc>
                  <a:txBody>
                    <a:bodyPr/>
                    <a:lstStyle/>
                    <a:p>
                      <a:pPr algn="l"/>
                      <a:r>
                        <a:rPr lang="es-ES_tradnl" sz="1100" b="1" noProof="0" dirty="0">
                          <a:solidFill>
                            <a:schemeClr val="tx1"/>
                          </a:solidFill>
                        </a:rPr>
                        <a:t>Duración</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0" noProof="0" dirty="0"/>
                        <a:t>Esto depende del menor. La actividad puede durar de 5 a 30 minutos.</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156132823"/>
                  </a:ext>
                </a:extLst>
              </a:tr>
              <a:tr h="370840">
                <a:tc>
                  <a:txBody>
                    <a:bodyPr/>
                    <a:lstStyle/>
                    <a:p>
                      <a:pPr algn="l"/>
                      <a:r>
                        <a:rPr lang="es-ES_tradnl" sz="1100" b="1" noProof="0" dirty="0">
                          <a:solidFill>
                            <a:schemeClr val="tx1"/>
                          </a:solidFill>
                        </a:rPr>
                        <a:t>Edades</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0" noProof="0" dirty="0"/>
                        <a:t>Esta actividad es ideal para niños y niñas de 4 a 11 años. Dependiendo de su madurez y capacidad para hablar, también puede servir para niños y niñas de mayor edad</a:t>
                      </a:r>
                      <a:r>
                        <a:rPr lang="es-ES_tradnl" sz="1100" b="0" dirty="0"/>
                        <a:t>.</a:t>
                      </a:r>
                      <a:endParaRPr lang="es-ES_tradnl" sz="1100" b="0" noProof="0"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2693644662"/>
                  </a:ext>
                </a:extLst>
              </a:tr>
              <a:tr h="370840">
                <a:tc>
                  <a:txBody>
                    <a:bodyPr/>
                    <a:lstStyle/>
                    <a:p>
                      <a:pPr algn="l"/>
                      <a:r>
                        <a:rPr lang="es-ES_tradnl" sz="1100" b="1" noProof="0">
                          <a:solidFill>
                            <a:schemeClr val="tx1"/>
                          </a:solidFill>
                        </a:rPr>
                        <a:t>Materiales</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0" noProof="0" dirty="0"/>
                        <a:t>Papel y marcadores o lápices de colores.</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467086939"/>
                  </a:ext>
                </a:extLst>
              </a:tr>
              <a:tr h="370840">
                <a:tc>
                  <a:txBody>
                    <a:bodyPr/>
                    <a:lstStyle/>
                    <a:p>
                      <a:pPr algn="l"/>
                      <a:r>
                        <a:rPr lang="es-ES_tradnl" sz="1100" b="1" noProof="0">
                          <a:solidFill>
                            <a:schemeClr val="tx1"/>
                          </a:solidFill>
                        </a:rPr>
                        <a:t>Personas involucradas</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0" noProof="0" dirty="0"/>
                        <a:t>Los/as asistentes sociales deben realizar esta actividad con los/as niños/as de forma individual; sin embargo, si el menor se niega a participar en la actividad o no puede hacerlo debido a su edad, etapa de desarrollo, preferencia o capacidad comunicativa, puede ser necesaria o conveniente la presencia de la persona que lo cuida.</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2624097116"/>
                  </a:ext>
                </a:extLst>
              </a:tr>
              <a:tr h="370840">
                <a:tc>
                  <a:txBody>
                    <a:bodyPr/>
                    <a:lstStyle/>
                    <a:p>
                      <a:pPr algn="l"/>
                      <a:r>
                        <a:rPr lang="es-ES_tradnl" sz="1100" b="1" noProof="0">
                          <a:solidFill>
                            <a:schemeClr val="tx1"/>
                          </a:solidFill>
                        </a:rPr>
                        <a:t>Propósito</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0" noProof="0" dirty="0"/>
                        <a:t>Antes de iniciar, los/as asistentes sociales deben explicarle al menor el propósito de la actividad: </a:t>
                      </a:r>
                    </a:p>
                    <a:p>
                      <a:pPr marL="171450" indent="-171450" algn="l">
                        <a:buFont typeface="Arial" panose="020B0604020202020204" pitchFamily="34" charset="0"/>
                        <a:buChar char="•"/>
                      </a:pPr>
                      <a:r>
                        <a:rPr lang="es-ES_tradnl" sz="1100" b="0" noProof="0" dirty="0"/>
                        <a:t>Hablar sobre los miembros de su familia</a:t>
                      </a:r>
                    </a:p>
                    <a:p>
                      <a:pPr marL="171450" indent="-171450" algn="l">
                        <a:buFont typeface="Arial" panose="020B0604020202020204" pitchFamily="34" charset="0"/>
                        <a:buChar char="•"/>
                      </a:pPr>
                      <a:r>
                        <a:rPr lang="es-ES_tradnl" sz="1100" b="0" noProof="0" dirty="0"/>
                        <a:t>Hablar sobre su día a día</a:t>
                      </a:r>
                    </a:p>
                    <a:p>
                      <a:pPr marL="171450" indent="-171450" algn="l">
                        <a:buFont typeface="Arial" panose="020B0604020202020204" pitchFamily="34" charset="0"/>
                        <a:buChar char="•"/>
                      </a:pPr>
                      <a:r>
                        <a:rPr lang="es-ES_tradnl" sz="1100" b="0" noProof="0" dirty="0"/>
                        <a:t>Hablar de sus sentimientos</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912278685"/>
                  </a:ext>
                </a:extLst>
              </a:tr>
              <a:tr h="370840">
                <a:tc>
                  <a:txBody>
                    <a:bodyPr/>
                    <a:lstStyle/>
                    <a:p>
                      <a:pPr algn="l"/>
                      <a:r>
                        <a:rPr lang="es-ES_tradnl" sz="1100" b="1" noProof="0">
                          <a:solidFill>
                            <a:schemeClr val="tx1"/>
                          </a:solidFill>
                        </a:rPr>
                        <a:t>Adaptaciones</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l"/>
                      <a:r>
                        <a:rPr lang="es-ES_tradnl" sz="1100" b="0" noProof="0" dirty="0"/>
                        <a:t>Si el menor no sabe o no quiere dibujar, pero le gustaría que el/la asistente social lo hiciera, puede guiar al/la asistente social dándole indicaciones sobre qué y a quién dibujar.</a:t>
                      </a:r>
                      <a:endParaRPr lang="es-ES_tradnl" sz="1100" b="0" noProof="0" dirty="0">
                        <a:solidFill>
                          <a:schemeClr val="tx1"/>
                        </a:solidFill>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3803270237"/>
                  </a:ext>
                </a:extLst>
              </a:tr>
              <a:tr h="370840">
                <a:tc>
                  <a:txBody>
                    <a:bodyPr/>
                    <a:lstStyle/>
                    <a:p>
                      <a:pPr algn="l"/>
                      <a:r>
                        <a:rPr lang="es-ES_tradnl" sz="1100" b="1" noProof="0">
                          <a:solidFill>
                            <a:schemeClr val="tx1"/>
                          </a:solidFill>
                        </a:rPr>
                        <a:t>Instrucciones</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marL="228600" marR="44450" lvl="0" indent="-228600" algn="l">
                        <a:spcBef>
                          <a:spcPts val="230"/>
                        </a:spcBef>
                        <a:spcAft>
                          <a:spcPts val="0"/>
                        </a:spcAft>
                        <a:buSzPts val="1100"/>
                        <a:buFont typeface="+mj-lt"/>
                        <a:buAutoNum type="arabicPeriod"/>
                        <a:tabLst>
                          <a:tab pos="529590" algn="l"/>
                        </a:tabLst>
                      </a:pPr>
                      <a:r>
                        <a:rPr lang="es-ES_tradnl" sz="1100" noProof="0" dirty="0">
                          <a:effectLst/>
                          <a:latin typeface="Calibri" panose="020F0502020204030204" pitchFamily="34" charset="0"/>
                          <a:ea typeface="Calibri" panose="020F0502020204030204" pitchFamily="34" charset="0"/>
                          <a:cs typeface="Calibri" panose="020F0502020204030204" pitchFamily="34" charset="0"/>
                        </a:rPr>
                        <a:t>Explicar la actividad y su propósito. </a:t>
                      </a:r>
                      <a:endParaRPr lang="es-ES_tradnl" sz="1100" noProof="0" dirty="0">
                        <a:latin typeface="Calibri" panose="020F0502020204030204" pitchFamily="34" charset="0"/>
                        <a:ea typeface="Calibri" panose="020F0502020204030204" pitchFamily="34" charset="0"/>
                      </a:endParaRPr>
                    </a:p>
                    <a:p>
                      <a:pPr marL="228600" marR="44450" lvl="0" indent="-228600" algn="l">
                        <a:spcBef>
                          <a:spcPts val="230"/>
                        </a:spcBef>
                        <a:spcAft>
                          <a:spcPts val="0"/>
                        </a:spcAft>
                        <a:buSzPts val="1100"/>
                        <a:buFont typeface="+mj-lt"/>
                        <a:buAutoNum type="arabicPeriod"/>
                        <a:tabLst>
                          <a:tab pos="529590" algn="l"/>
                        </a:tabLst>
                      </a:pPr>
                      <a:r>
                        <a:rPr lang="es-ES_tradnl" sz="1100" noProof="0" dirty="0">
                          <a:effectLst/>
                          <a:latin typeface="Calibri" panose="020F0502020204030204" pitchFamily="34" charset="0"/>
                          <a:ea typeface="Calibri" panose="020F0502020204030204" pitchFamily="34" charset="0"/>
                          <a:cs typeface="Arial" panose="020B0604020202020204" pitchFamily="34" charset="0"/>
                        </a:rPr>
                        <a:t>Empezar a dibujar y ayudar al menor a estar concentrado/a (entregarle los lápices, elogiar sus esfuerzos, etc.).</a:t>
                      </a:r>
                    </a:p>
                    <a:p>
                      <a:pPr marL="228600" indent="-228600" algn="l">
                        <a:buFont typeface="+mj-lt"/>
                        <a:buAutoNum type="arabicPeriod"/>
                      </a:pPr>
                      <a:r>
                        <a:rPr lang="es-ES_tradnl" sz="1100" noProof="0" dirty="0">
                          <a:effectLst/>
                          <a:latin typeface="Calibri" panose="020F0502020204030204" pitchFamily="34" charset="0"/>
                          <a:ea typeface="Calibri" panose="020F0502020204030204" pitchFamily="34" charset="0"/>
                          <a:cs typeface="Calibri" panose="020F0502020204030204" pitchFamily="34" charset="0"/>
                        </a:rPr>
                        <a:t>Pedirle al menor que explique </a:t>
                      </a:r>
                      <a:r>
                        <a:rPr lang="es-ES_tradnl" sz="1100" b="1" noProof="0" dirty="0">
                          <a:effectLst/>
                          <a:latin typeface="Calibri" panose="020F0502020204030204" pitchFamily="34" charset="0"/>
                          <a:ea typeface="Calibri" panose="020F0502020204030204" pitchFamily="34" charset="0"/>
                          <a:cs typeface="Calibri" panose="020F0502020204030204" pitchFamily="34" charset="0"/>
                        </a:rPr>
                        <a:t>quiénes son las personas </a:t>
                      </a:r>
                      <a:r>
                        <a:rPr lang="es-ES_tradnl" sz="1100" noProof="0" dirty="0">
                          <a:latin typeface="Calibri" panose="020F0502020204030204" pitchFamily="34" charset="0"/>
                          <a:ea typeface="Calibri" panose="020F0502020204030204" pitchFamily="34" charset="0"/>
                          <a:cs typeface="Calibri" panose="020F0502020204030204" pitchFamily="34" charset="0"/>
                        </a:rPr>
                        <a:t>en su dibujo familiar.</a:t>
                      </a:r>
                    </a:p>
                    <a:p>
                      <a:pPr marL="228600" indent="-228600" algn="l">
                        <a:buFont typeface="+mj-lt"/>
                        <a:buAutoNum type="arabicPeriod"/>
                      </a:pPr>
                      <a:r>
                        <a:rPr lang="es-ES_tradnl" sz="1100" noProof="0" dirty="0">
                          <a:effectLst/>
                          <a:latin typeface="Calibri" panose="020F0502020204030204" pitchFamily="34" charset="0"/>
                          <a:ea typeface="Calibri" panose="020F0502020204030204" pitchFamily="34" charset="0"/>
                          <a:cs typeface="Calibri" panose="020F0502020204030204" pitchFamily="34" charset="0"/>
                        </a:rPr>
                        <a:t>Hacerle </a:t>
                      </a:r>
                      <a:r>
                        <a:rPr lang="es-ES_tradnl" sz="1100" noProof="0" dirty="0">
                          <a:latin typeface="Calibri" panose="020F0502020204030204" pitchFamily="34" charset="0"/>
                          <a:ea typeface="Calibri" panose="020F0502020204030204" pitchFamily="34" charset="0"/>
                          <a:cs typeface="Calibri" panose="020F0502020204030204" pitchFamily="34" charset="0"/>
                        </a:rPr>
                        <a:t>algunas preguntas adicionales: </a:t>
                      </a:r>
                    </a:p>
                    <a:p>
                      <a:pPr marL="685800" lvl="1" indent="-228600" algn="l">
                        <a:buFont typeface="Arial" panose="020B0604020202020204" pitchFamily="34" charset="0"/>
                        <a:buChar char="•"/>
                      </a:pPr>
                      <a:r>
                        <a:rPr lang="es-ES_tradnl" sz="1100" i="1" noProof="0" dirty="0"/>
                        <a:t>¿Dónde comes, dónde duermes, dónde juegas?</a:t>
                      </a:r>
                    </a:p>
                    <a:p>
                      <a:pPr marL="685800" lvl="1" indent="-228600" algn="l">
                        <a:buFont typeface="Arial" panose="020B0604020202020204" pitchFamily="34" charset="0"/>
                        <a:buChar char="•"/>
                      </a:pPr>
                      <a:r>
                        <a:rPr lang="es-ES_tradnl" sz="1100" i="1" noProof="0" dirty="0"/>
                        <a:t>¿Cuál es tu espacio favorito (habitación) en casa y por qué? </a:t>
                      </a:r>
                    </a:p>
                    <a:p>
                      <a:pPr marL="685800" lvl="1" indent="-228600" algn="l">
                        <a:buFont typeface="Arial" panose="020B0604020202020204" pitchFamily="34" charset="0"/>
                        <a:buChar char="•"/>
                      </a:pPr>
                      <a:r>
                        <a:rPr lang="es-ES_tradnl" sz="1100" i="1" noProof="0" dirty="0"/>
                        <a:t>¿Qué hace tu familia durante el día? </a:t>
                      </a:r>
                    </a:p>
                    <a:p>
                      <a:pPr marL="685800" lvl="1" indent="-228600" algn="l">
                        <a:buFont typeface="Arial" panose="020B0604020202020204" pitchFamily="34" charset="0"/>
                        <a:buChar char="•"/>
                      </a:pPr>
                      <a:r>
                        <a:rPr lang="es-ES_tradnl" sz="1100" i="1" noProof="0" dirty="0"/>
                        <a:t>¿Recibes visitas a veces</a:t>
                      </a:r>
                      <a:r>
                        <a:rPr lang="es-ES_tradnl" sz="1100" noProof="0" dirty="0">
                          <a:effectLst/>
                          <a:latin typeface="Calibri" panose="020F0502020204030204" pitchFamily="34" charset="0"/>
                          <a:ea typeface="Calibri" panose="020F0502020204030204" pitchFamily="34" charset="0"/>
                          <a:cs typeface="Calibri" panose="020F0502020204030204" pitchFamily="34" charset="0"/>
                        </a:rPr>
                        <a:t>? ....</a:t>
                      </a:r>
                      <a:endParaRPr lang="es-ES_tradnl" sz="1200" noProof="0" dirty="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951584040"/>
                  </a:ext>
                </a:extLst>
              </a:tr>
            </a:tbl>
          </a:graphicData>
        </a:graphic>
      </p:graphicFrame>
      <p:grpSp>
        <p:nvGrpSpPr>
          <p:cNvPr id="9" name="Group 8">
            <a:extLst>
              <a:ext uri="{FF2B5EF4-FFF2-40B4-BE49-F238E27FC236}">
                <a16:creationId xmlns:a16="http://schemas.microsoft.com/office/drawing/2014/main" id="{E5020806-6191-3032-0B96-87432F0A2304}"/>
              </a:ext>
            </a:extLst>
          </p:cNvPr>
          <p:cNvGrpSpPr/>
          <p:nvPr/>
        </p:nvGrpSpPr>
        <p:grpSpPr>
          <a:xfrm>
            <a:off x="5135348" y="7929845"/>
            <a:ext cx="1350508" cy="1274484"/>
            <a:chOff x="1455732" y="1705893"/>
            <a:chExt cx="2425210" cy="2288689"/>
          </a:xfrm>
        </p:grpSpPr>
        <p:grpSp>
          <p:nvGrpSpPr>
            <p:cNvPr id="10" name="Group 9">
              <a:extLst>
                <a:ext uri="{FF2B5EF4-FFF2-40B4-BE49-F238E27FC236}">
                  <a16:creationId xmlns:a16="http://schemas.microsoft.com/office/drawing/2014/main" id="{7E153E69-29FD-122C-23E2-8D996CC8D9A1}"/>
                </a:ext>
              </a:extLst>
            </p:cNvPr>
            <p:cNvGrpSpPr/>
            <p:nvPr/>
          </p:nvGrpSpPr>
          <p:grpSpPr>
            <a:xfrm>
              <a:off x="1455732" y="1768573"/>
              <a:ext cx="2425210" cy="2226009"/>
              <a:chOff x="7619849" y="5297373"/>
              <a:chExt cx="500332" cy="459236"/>
            </a:xfrm>
            <a:solidFill>
              <a:schemeClr val="accent6">
                <a:lumMod val="20000"/>
                <a:lumOff val="80000"/>
              </a:schemeClr>
            </a:solidFill>
          </p:grpSpPr>
          <p:sp>
            <p:nvSpPr>
              <p:cNvPr id="14" name="Trapezoid 13">
                <a:extLst>
                  <a:ext uri="{FF2B5EF4-FFF2-40B4-BE49-F238E27FC236}">
                    <a16:creationId xmlns:a16="http://schemas.microsoft.com/office/drawing/2014/main" id="{916F7F3F-EC04-B6E0-1EFB-4A8E99997AE0}"/>
                  </a:ext>
                </a:extLst>
              </p:cNvPr>
              <p:cNvSpPr/>
              <p:nvPr/>
            </p:nvSpPr>
            <p:spPr>
              <a:xfrm>
                <a:off x="7619849" y="5297373"/>
                <a:ext cx="500332" cy="200981"/>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ectangle 14">
                <a:extLst>
                  <a:ext uri="{FF2B5EF4-FFF2-40B4-BE49-F238E27FC236}">
                    <a16:creationId xmlns:a16="http://schemas.microsoft.com/office/drawing/2014/main" id="{B6047E53-419D-ABE2-D10F-37292B29C35E}"/>
                  </a:ext>
                </a:extLst>
              </p:cNvPr>
              <p:cNvSpPr/>
              <p:nvPr/>
            </p:nvSpPr>
            <p:spPr>
              <a:xfrm>
                <a:off x="7663186" y="5498354"/>
                <a:ext cx="413659" cy="2582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1" name="Group 10">
              <a:extLst>
                <a:ext uri="{FF2B5EF4-FFF2-40B4-BE49-F238E27FC236}">
                  <a16:creationId xmlns:a16="http://schemas.microsoft.com/office/drawing/2014/main" id="{24D4016B-5783-21E2-92B6-23B9A72D950A}"/>
                </a:ext>
              </a:extLst>
            </p:cNvPr>
            <p:cNvGrpSpPr/>
            <p:nvPr/>
          </p:nvGrpSpPr>
          <p:grpSpPr>
            <a:xfrm rot="13391884">
              <a:off x="3240159" y="1705893"/>
              <a:ext cx="436131" cy="1519281"/>
              <a:chOff x="6740715" y="1208988"/>
              <a:chExt cx="182192" cy="634674"/>
            </a:xfrm>
          </p:grpSpPr>
          <p:sp>
            <p:nvSpPr>
              <p:cNvPr id="12" name="Isosceles Triangle 11">
                <a:extLst>
                  <a:ext uri="{FF2B5EF4-FFF2-40B4-BE49-F238E27FC236}">
                    <a16:creationId xmlns:a16="http://schemas.microsoft.com/office/drawing/2014/main" id="{1A5BBBC8-6C74-0319-A0DA-F15CDDAD686A}"/>
                  </a:ext>
                </a:extLst>
              </p:cNvPr>
              <p:cNvSpPr/>
              <p:nvPr/>
            </p:nvSpPr>
            <p:spPr>
              <a:xfrm>
                <a:off x="6740716" y="1208988"/>
                <a:ext cx="182191" cy="132855"/>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7798354C-8BF5-7ECF-FCA8-90767994EA4C}"/>
                  </a:ext>
                </a:extLst>
              </p:cNvPr>
              <p:cNvSpPr/>
              <p:nvPr/>
            </p:nvSpPr>
            <p:spPr>
              <a:xfrm>
                <a:off x="6740715" y="1341697"/>
                <a:ext cx="182191" cy="50196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sp>
        <p:nvSpPr>
          <p:cNvPr id="18" name="Hexagon 17">
            <a:extLst>
              <a:ext uri="{FF2B5EF4-FFF2-40B4-BE49-F238E27FC236}">
                <a16:creationId xmlns:a16="http://schemas.microsoft.com/office/drawing/2014/main" id="{599FF4A4-A5F2-CB6B-BEB0-51176D316DEF}"/>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Hexagon 22">
            <a:extLst>
              <a:ext uri="{FF2B5EF4-FFF2-40B4-BE49-F238E27FC236}">
                <a16:creationId xmlns:a16="http://schemas.microsoft.com/office/drawing/2014/main" id="{D855F6BE-55B5-4F9B-D5F9-58442DD6D976}"/>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Hexagon 26">
            <a:extLst>
              <a:ext uri="{FF2B5EF4-FFF2-40B4-BE49-F238E27FC236}">
                <a16:creationId xmlns:a16="http://schemas.microsoft.com/office/drawing/2014/main" id="{16B8E09B-AD2E-7BE6-0B00-1EA88FE3CCA5}"/>
              </a:ext>
            </a:extLst>
          </p:cNvPr>
          <p:cNvSpPr/>
          <p:nvPr/>
        </p:nvSpPr>
        <p:spPr>
          <a:xfrm rot="1782986">
            <a:off x="286724" y="122680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Hexagon 27">
            <a:extLst>
              <a:ext uri="{FF2B5EF4-FFF2-40B4-BE49-F238E27FC236}">
                <a16:creationId xmlns:a16="http://schemas.microsoft.com/office/drawing/2014/main" id="{47CC4A5F-2D7E-986B-672C-71B7223D56A1}"/>
              </a:ext>
            </a:extLst>
          </p:cNvPr>
          <p:cNvSpPr/>
          <p:nvPr/>
        </p:nvSpPr>
        <p:spPr>
          <a:xfrm rot="1782986">
            <a:off x="286724" y="1689645"/>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Hexagon 28">
            <a:extLst>
              <a:ext uri="{FF2B5EF4-FFF2-40B4-BE49-F238E27FC236}">
                <a16:creationId xmlns:a16="http://schemas.microsoft.com/office/drawing/2014/main" id="{E0C1A59A-5168-AA31-AA4E-2434496483EF}"/>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55849442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B64D5C74-3430-D91E-50B7-53565A7C9D93}"/>
              </a:ext>
            </a:extLst>
          </p:cNvPr>
          <p:cNvGraphicFramePr>
            <a:graphicFrameLocks noGrp="1"/>
          </p:cNvGraphicFramePr>
          <p:nvPr>
            <p:extLst>
              <p:ext uri="{D42A27DB-BD31-4B8C-83A1-F6EECF244321}">
                <p14:modId xmlns:p14="http://schemas.microsoft.com/office/powerpoint/2010/main" val="2305478864"/>
              </p:ext>
            </p:extLst>
          </p:nvPr>
        </p:nvGraphicFramePr>
        <p:xfrm>
          <a:off x="996287" y="1237077"/>
          <a:ext cx="5254042" cy="1600200"/>
        </p:xfrm>
        <a:graphic>
          <a:graphicData uri="http://schemas.openxmlformats.org/drawingml/2006/table">
            <a:tbl>
              <a:tblPr firstRow="1" bandRow="1">
                <a:tableStyleId>{5C22544A-7EE6-4342-B048-85BDC9FD1C3A}</a:tableStyleId>
              </a:tblPr>
              <a:tblGrid>
                <a:gridCol w="1137313">
                  <a:extLst>
                    <a:ext uri="{9D8B030D-6E8A-4147-A177-3AD203B41FA5}">
                      <a16:colId xmlns:a16="http://schemas.microsoft.com/office/drawing/2014/main" val="2174585193"/>
                    </a:ext>
                  </a:extLst>
                </a:gridCol>
                <a:gridCol w="4116729">
                  <a:extLst>
                    <a:ext uri="{9D8B030D-6E8A-4147-A177-3AD203B41FA5}">
                      <a16:colId xmlns:a16="http://schemas.microsoft.com/office/drawing/2014/main" val="1883217888"/>
                    </a:ext>
                  </a:extLst>
                </a:gridCol>
              </a:tblGrid>
              <a:tr h="370840">
                <a:tc>
                  <a:txBody>
                    <a:bodyPr/>
                    <a:lstStyle/>
                    <a:p>
                      <a:r>
                        <a:rPr lang="es-ES_tradnl" sz="1100" b="1" noProof="0">
                          <a:solidFill>
                            <a:schemeClr val="tx1"/>
                          </a:solidFill>
                        </a:rPr>
                        <a:t>Instrucciones</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marL="228600" indent="-228600">
                        <a:buFont typeface="+mj-lt"/>
                        <a:buAutoNum type="arabicPeriod"/>
                      </a:pPr>
                      <a:r>
                        <a:rPr lang="es-ES_tradnl" sz="1100" b="0" noProof="0" dirty="0">
                          <a:solidFill>
                            <a:schemeClr val="tx1"/>
                          </a:solidFill>
                        </a:rPr>
                        <a:t>Pedirle al menor que dibuje lo que suele hacer todos los días. </a:t>
                      </a:r>
                    </a:p>
                    <a:p>
                      <a:pPr marL="228600" marR="0" indent="-228600" algn="l" defTabSz="685800" rtl="0" eaLnBrk="1" fontAlgn="auto" latinLnBrk="0" hangingPunct="1">
                        <a:lnSpc>
                          <a:spcPct val="100000"/>
                        </a:lnSpc>
                        <a:spcBef>
                          <a:spcPts val="0"/>
                        </a:spcBef>
                        <a:spcAft>
                          <a:spcPts val="0"/>
                        </a:spcAft>
                        <a:buClrTx/>
                        <a:buSzTx/>
                        <a:buFont typeface="+mj-lt"/>
                        <a:buAutoNum type="arabicPeriod"/>
                        <a:tabLst/>
                        <a:defRPr/>
                      </a:pPr>
                      <a:r>
                        <a:rPr lang="es-ES_tradnl" sz="1100" b="0" noProof="0" dirty="0">
                          <a:solidFill>
                            <a:schemeClr val="tx1"/>
                          </a:solidFill>
                        </a:rPr>
                        <a:t>Cuando empiece a dibujar, ayudarle a estar concentrado/a (entregarle los lápices, elogiar sus esfuerzos, etc.). </a:t>
                      </a:r>
                    </a:p>
                    <a:p>
                      <a:pPr marL="228600" marR="0" indent="-228600" algn="l" defTabSz="685800" rtl="0" eaLnBrk="1" fontAlgn="auto" latinLnBrk="0" hangingPunct="1">
                        <a:lnSpc>
                          <a:spcPct val="100000"/>
                        </a:lnSpc>
                        <a:spcBef>
                          <a:spcPts val="0"/>
                        </a:spcBef>
                        <a:spcAft>
                          <a:spcPts val="0"/>
                        </a:spcAft>
                        <a:buClrTx/>
                        <a:buSzTx/>
                        <a:buFont typeface="+mj-lt"/>
                        <a:buAutoNum type="arabicPeriod"/>
                        <a:tabLst/>
                        <a:defRPr/>
                      </a:pPr>
                      <a:r>
                        <a:rPr lang="es-ES_tradnl" sz="1100" b="0" noProof="0" dirty="0">
                          <a:solidFill>
                            <a:schemeClr val="tx1"/>
                          </a:solidFill>
                        </a:rPr>
                        <a:t>Hacerle algunas preguntas adicionales para mostrar interés: </a:t>
                      </a:r>
                      <a:r>
                        <a:rPr lang="es-ES_tradnl" sz="1100" b="0" i="1" noProof="0" dirty="0">
                          <a:solidFill>
                            <a:schemeClr val="tx1"/>
                          </a:solidFill>
                        </a:rPr>
                        <a:t>¿Con quién pasas más tiempo? ¿Cuál es tu actividad favorita y por qué? ¿Ha habido cambios en lo que haces todos los días...? </a:t>
                      </a:r>
                    </a:p>
                    <a:p>
                      <a:endParaRPr lang="es-ES_tradnl" sz="1100" b="0" i="1" noProof="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0" i="0" u="none" noProof="0" dirty="0">
                          <a:solidFill>
                            <a:schemeClr val="tx1"/>
                          </a:solidFill>
                        </a:rPr>
                        <a:t>Nota: </a:t>
                      </a:r>
                      <a:r>
                        <a:rPr lang="es-ES_tradnl" sz="1100" b="0" i="0" noProof="0" dirty="0">
                          <a:solidFill>
                            <a:schemeClr val="tx1"/>
                          </a:solidFill>
                        </a:rPr>
                        <a:t>Puede dividir el día en mañana, tarde y noche, aunque también puede ser igual de bueno dejar que el/la niño/a dibuje libremente. </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425287854"/>
                  </a:ext>
                </a:extLst>
              </a:tr>
            </a:tbl>
          </a:graphicData>
        </a:graphic>
      </p:graphicFrame>
      <p:sp>
        <p:nvSpPr>
          <p:cNvPr id="16" name="TextBox 15">
            <a:extLst>
              <a:ext uri="{FF2B5EF4-FFF2-40B4-BE49-F238E27FC236}">
                <a16:creationId xmlns:a16="http://schemas.microsoft.com/office/drawing/2014/main" id="{62259F7F-A7DF-9C23-B153-9F600076B86D}"/>
              </a:ext>
            </a:extLst>
          </p:cNvPr>
          <p:cNvSpPr txBox="1"/>
          <p:nvPr/>
        </p:nvSpPr>
        <p:spPr>
          <a:xfrm>
            <a:off x="996287" y="701671"/>
            <a:ext cx="5254042" cy="276999"/>
          </a:xfrm>
          <a:prstGeom prst="rect">
            <a:avLst/>
          </a:prstGeom>
          <a:noFill/>
        </p:spPr>
        <p:txBody>
          <a:bodyPr wrap="square" rtlCol="0">
            <a:spAutoFit/>
          </a:bodyPr>
          <a:lstStyle/>
          <a:p>
            <a:r>
              <a:rPr lang="en-CA" sz="1200" b="1" spc="300" dirty="0"/>
              <a:t>ALTERNATIVA - DIBUJAR ACTIVIDADES DIARIAS</a:t>
            </a:r>
          </a:p>
        </p:txBody>
      </p:sp>
      <p:graphicFrame>
        <p:nvGraphicFramePr>
          <p:cNvPr id="37" name="Table 39">
            <a:extLst>
              <a:ext uri="{FF2B5EF4-FFF2-40B4-BE49-F238E27FC236}">
                <a16:creationId xmlns:a16="http://schemas.microsoft.com/office/drawing/2014/main" id="{C2427043-BD45-6FF7-3445-15DD4D8F0CAD}"/>
              </a:ext>
            </a:extLst>
          </p:cNvPr>
          <p:cNvGraphicFramePr>
            <a:graphicFrameLocks noGrp="1"/>
          </p:cNvGraphicFramePr>
          <p:nvPr>
            <p:extLst>
              <p:ext uri="{D42A27DB-BD31-4B8C-83A1-F6EECF244321}">
                <p14:modId xmlns:p14="http://schemas.microsoft.com/office/powerpoint/2010/main" val="3102535012"/>
              </p:ext>
            </p:extLst>
          </p:nvPr>
        </p:nvGraphicFramePr>
        <p:xfrm>
          <a:off x="5039552" y="3315072"/>
          <a:ext cx="1104403" cy="1090671"/>
        </p:xfrm>
        <a:graphic>
          <a:graphicData uri="http://schemas.openxmlformats.org/drawingml/2006/table">
            <a:tbl>
              <a:tblPr firstRow="1" bandRow="1">
                <a:tableStyleId>{5C22544A-7EE6-4342-B048-85BDC9FD1C3A}</a:tableStyleId>
              </a:tblPr>
              <a:tblGrid>
                <a:gridCol w="1104403">
                  <a:extLst>
                    <a:ext uri="{9D8B030D-6E8A-4147-A177-3AD203B41FA5}">
                      <a16:colId xmlns:a16="http://schemas.microsoft.com/office/drawing/2014/main" val="2956921486"/>
                    </a:ext>
                  </a:extLst>
                </a:gridCol>
              </a:tblGrid>
              <a:tr h="363557">
                <a:tc>
                  <a:txBody>
                    <a:bodyPr/>
                    <a:lstStyle/>
                    <a:p>
                      <a:r>
                        <a:rPr lang="es-ES_tradnl" sz="600" b="0" noProof="0">
                          <a:solidFill>
                            <a:schemeClr val="accent6"/>
                          </a:solidFill>
                          <a:latin typeface="+mn-lt"/>
                          <a:cs typeface="Arial" panose="020B0604020202020204" pitchFamily="34" charset="0"/>
                        </a:rPr>
                        <a:t>Por la mañana</a:t>
                      </a:r>
                    </a:p>
                  </a:txBody>
                  <a:tcPr marL="43216" marR="43216" marT="21608" marB="2160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28399173"/>
                  </a:ext>
                </a:extLst>
              </a:tr>
              <a:tr h="363557">
                <a:tc>
                  <a:txBody>
                    <a:bodyPr/>
                    <a:lstStyle/>
                    <a:p>
                      <a:r>
                        <a:rPr lang="es-ES_tradnl" sz="600" noProof="0">
                          <a:solidFill>
                            <a:schemeClr val="accent6"/>
                          </a:solidFill>
                          <a:latin typeface="+mn-lt"/>
                          <a:cs typeface="Arial" panose="020B0604020202020204" pitchFamily="34" charset="0"/>
                        </a:rPr>
                        <a:t>Por la tarde</a:t>
                      </a:r>
                    </a:p>
                  </a:txBody>
                  <a:tcPr marL="43216" marR="43216" marT="21608" marB="2160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888561586"/>
                  </a:ext>
                </a:extLst>
              </a:tr>
              <a:tr h="363557">
                <a:tc>
                  <a:txBody>
                    <a:bodyPr/>
                    <a:lstStyle/>
                    <a:p>
                      <a:r>
                        <a:rPr lang="es-ES_tradnl" sz="600" noProof="0" dirty="0">
                          <a:solidFill>
                            <a:schemeClr val="accent6"/>
                          </a:solidFill>
                          <a:latin typeface="+mn-lt"/>
                          <a:cs typeface="Arial" panose="020B0604020202020204" pitchFamily="34" charset="0"/>
                        </a:rPr>
                        <a:t>En la noche</a:t>
                      </a:r>
                    </a:p>
                  </a:txBody>
                  <a:tcPr marL="43216" marR="43216" marT="21608" marB="2160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894574102"/>
                  </a:ext>
                </a:extLst>
              </a:tr>
            </a:tbl>
          </a:graphicData>
        </a:graphic>
      </p:graphicFrame>
      <p:grpSp>
        <p:nvGrpSpPr>
          <p:cNvPr id="38" name="Group 37">
            <a:extLst>
              <a:ext uri="{FF2B5EF4-FFF2-40B4-BE49-F238E27FC236}">
                <a16:creationId xmlns:a16="http://schemas.microsoft.com/office/drawing/2014/main" id="{A3C51702-86D3-D395-4702-ED64C64BB677}"/>
              </a:ext>
            </a:extLst>
          </p:cNvPr>
          <p:cNvGrpSpPr/>
          <p:nvPr/>
        </p:nvGrpSpPr>
        <p:grpSpPr>
          <a:xfrm rot="13391884">
            <a:off x="6026947" y="3458750"/>
            <a:ext cx="206121" cy="718032"/>
            <a:chOff x="6740715" y="1208988"/>
            <a:chExt cx="182192" cy="634674"/>
          </a:xfrm>
        </p:grpSpPr>
        <p:sp>
          <p:nvSpPr>
            <p:cNvPr id="39" name="Isosceles Triangle 38">
              <a:extLst>
                <a:ext uri="{FF2B5EF4-FFF2-40B4-BE49-F238E27FC236}">
                  <a16:creationId xmlns:a16="http://schemas.microsoft.com/office/drawing/2014/main" id="{27232424-BAE9-4DC8-2026-8683DC2370C3}"/>
                </a:ext>
              </a:extLst>
            </p:cNvPr>
            <p:cNvSpPr/>
            <p:nvPr/>
          </p:nvSpPr>
          <p:spPr>
            <a:xfrm>
              <a:off x="6740716" y="1208988"/>
              <a:ext cx="182191" cy="132855"/>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D612CE38-CB28-BEAC-986F-0EF5FDB7421B}"/>
                </a:ext>
              </a:extLst>
            </p:cNvPr>
            <p:cNvSpPr/>
            <p:nvPr/>
          </p:nvSpPr>
          <p:spPr>
            <a:xfrm>
              <a:off x="6740715" y="1341697"/>
              <a:ext cx="182191" cy="50196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sp>
        <p:nvSpPr>
          <p:cNvPr id="41" name="Hexagon 40">
            <a:extLst>
              <a:ext uri="{FF2B5EF4-FFF2-40B4-BE49-F238E27FC236}">
                <a16:creationId xmlns:a16="http://schemas.microsoft.com/office/drawing/2014/main" id="{5017E244-48B5-A687-2FBB-9846D4286F30}"/>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Hexagon 41">
            <a:extLst>
              <a:ext uri="{FF2B5EF4-FFF2-40B4-BE49-F238E27FC236}">
                <a16:creationId xmlns:a16="http://schemas.microsoft.com/office/drawing/2014/main" id="{EAB2047A-5D98-9254-F8CC-5AB79483AA07}"/>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Hexagon 42">
            <a:extLst>
              <a:ext uri="{FF2B5EF4-FFF2-40B4-BE49-F238E27FC236}">
                <a16:creationId xmlns:a16="http://schemas.microsoft.com/office/drawing/2014/main" id="{9B5D8A6C-EB88-B02A-E553-6331F0A099A3}"/>
              </a:ext>
            </a:extLst>
          </p:cNvPr>
          <p:cNvSpPr/>
          <p:nvPr/>
        </p:nvSpPr>
        <p:spPr>
          <a:xfrm rot="1782986">
            <a:off x="286724" y="122680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4" name="Hexagon 43">
            <a:extLst>
              <a:ext uri="{FF2B5EF4-FFF2-40B4-BE49-F238E27FC236}">
                <a16:creationId xmlns:a16="http://schemas.microsoft.com/office/drawing/2014/main" id="{8E179F4E-60D9-DD57-38D6-A2165C5F37CF}"/>
              </a:ext>
            </a:extLst>
          </p:cNvPr>
          <p:cNvSpPr/>
          <p:nvPr/>
        </p:nvSpPr>
        <p:spPr>
          <a:xfrm rot="1782986">
            <a:off x="286724" y="1689645"/>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5" name="Hexagon 44">
            <a:extLst>
              <a:ext uri="{FF2B5EF4-FFF2-40B4-BE49-F238E27FC236}">
                <a16:creationId xmlns:a16="http://schemas.microsoft.com/office/drawing/2014/main" id="{DAF0F08C-F06A-8212-814A-53D43EBF728D}"/>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41537653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122CB-AD49-DAD4-3561-74B39D65B2D1}"/>
              </a:ext>
            </a:extLst>
          </p:cNvPr>
          <p:cNvSpPr/>
          <p:nvPr/>
        </p:nvSpPr>
        <p:spPr>
          <a:xfrm>
            <a:off x="996287" y="1371469"/>
            <a:ext cx="5254042" cy="7647839"/>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5" name="TextBox 4">
            <a:extLst>
              <a:ext uri="{FF2B5EF4-FFF2-40B4-BE49-F238E27FC236}">
                <a16:creationId xmlns:a16="http://schemas.microsoft.com/office/drawing/2014/main" id="{2F88DF86-9BDC-D3DE-0C9D-AB389153356D}"/>
              </a:ext>
            </a:extLst>
          </p:cNvPr>
          <p:cNvSpPr txBox="1"/>
          <p:nvPr/>
        </p:nvSpPr>
        <p:spPr>
          <a:xfrm>
            <a:off x="996287" y="740504"/>
            <a:ext cx="5254042" cy="276999"/>
          </a:xfrm>
          <a:prstGeom prst="rect">
            <a:avLst/>
          </a:prstGeom>
          <a:noFill/>
        </p:spPr>
        <p:txBody>
          <a:bodyPr wrap="square" rtlCol="0">
            <a:spAutoFit/>
          </a:bodyPr>
          <a:lstStyle/>
          <a:p>
            <a:r>
              <a:rPr lang="en-US" sz="1200" b="1" spc="300" dirty="0"/>
              <a:t>DIBUJO FAMILIAR O DE ACTIVIDADES DIARIAS</a:t>
            </a:r>
          </a:p>
        </p:txBody>
      </p:sp>
      <p:sp>
        <p:nvSpPr>
          <p:cNvPr id="6" name="Hexagon 5">
            <a:extLst>
              <a:ext uri="{FF2B5EF4-FFF2-40B4-BE49-F238E27FC236}">
                <a16:creationId xmlns:a16="http://schemas.microsoft.com/office/drawing/2014/main" id="{4E60629E-F4B7-7C6A-2049-A0C9EC1F3547}"/>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8364ED4B-42A9-9712-0DC7-879FB8056B28}"/>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C628D224-F473-7FC7-9A46-3F868A286585}"/>
              </a:ext>
            </a:extLst>
          </p:cNvPr>
          <p:cNvSpPr/>
          <p:nvPr/>
        </p:nvSpPr>
        <p:spPr>
          <a:xfrm rot="1782986">
            <a:off x="286724" y="122680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7AA23B24-DCDD-216F-DD52-24C3248E898A}"/>
              </a:ext>
            </a:extLst>
          </p:cNvPr>
          <p:cNvSpPr/>
          <p:nvPr/>
        </p:nvSpPr>
        <p:spPr>
          <a:xfrm rot="1782986">
            <a:off x="286724" y="1689645"/>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10A829BF-5F3A-9BF6-B7E8-58AF6B17561A}"/>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62471822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923AA8E-3619-20F7-8598-33C2B2314E15}"/>
              </a:ext>
            </a:extLst>
          </p:cNvPr>
          <p:cNvSpPr txBox="1"/>
          <p:nvPr/>
        </p:nvSpPr>
        <p:spPr>
          <a:xfrm>
            <a:off x="996287" y="701671"/>
            <a:ext cx="5254042" cy="276999"/>
          </a:xfrm>
          <a:prstGeom prst="rect">
            <a:avLst/>
          </a:prstGeom>
          <a:noFill/>
        </p:spPr>
        <p:txBody>
          <a:bodyPr wrap="square" rtlCol="0">
            <a:spAutoFit/>
          </a:bodyPr>
          <a:lstStyle/>
          <a:p>
            <a:r>
              <a:rPr lang="en-CA" sz="1200" b="1" spc="300" dirty="0"/>
              <a:t>ESCALERA EMOCIONAL</a:t>
            </a:r>
          </a:p>
        </p:txBody>
      </p:sp>
      <p:graphicFrame>
        <p:nvGraphicFramePr>
          <p:cNvPr id="6" name="Table 17">
            <a:extLst>
              <a:ext uri="{FF2B5EF4-FFF2-40B4-BE49-F238E27FC236}">
                <a16:creationId xmlns:a16="http://schemas.microsoft.com/office/drawing/2014/main" id="{BA97E910-9816-526A-81A1-03C6EE68F985}"/>
              </a:ext>
            </a:extLst>
          </p:cNvPr>
          <p:cNvGraphicFramePr>
            <a:graphicFrameLocks noGrp="1"/>
          </p:cNvGraphicFramePr>
          <p:nvPr>
            <p:extLst>
              <p:ext uri="{D42A27DB-BD31-4B8C-83A1-F6EECF244321}">
                <p14:modId xmlns:p14="http://schemas.microsoft.com/office/powerpoint/2010/main" val="3209567161"/>
              </p:ext>
            </p:extLst>
          </p:nvPr>
        </p:nvGraphicFramePr>
        <p:xfrm>
          <a:off x="996287" y="1262380"/>
          <a:ext cx="5254042" cy="5354320"/>
        </p:xfrm>
        <a:graphic>
          <a:graphicData uri="http://schemas.openxmlformats.org/drawingml/2006/table">
            <a:tbl>
              <a:tblPr firstRow="1" bandRow="1">
                <a:tableStyleId>{5C22544A-7EE6-4342-B048-85BDC9FD1C3A}</a:tableStyleId>
              </a:tblPr>
              <a:tblGrid>
                <a:gridCol w="1137313">
                  <a:extLst>
                    <a:ext uri="{9D8B030D-6E8A-4147-A177-3AD203B41FA5}">
                      <a16:colId xmlns:a16="http://schemas.microsoft.com/office/drawing/2014/main" val="3910228329"/>
                    </a:ext>
                  </a:extLst>
                </a:gridCol>
                <a:gridCol w="4116729">
                  <a:extLst>
                    <a:ext uri="{9D8B030D-6E8A-4147-A177-3AD203B41FA5}">
                      <a16:colId xmlns:a16="http://schemas.microsoft.com/office/drawing/2014/main" val="1260457313"/>
                    </a:ext>
                  </a:extLst>
                </a:gridCol>
              </a:tblGrid>
              <a:tr h="370840">
                <a:tc>
                  <a:txBody>
                    <a:bodyPr/>
                    <a:lstStyle/>
                    <a:p>
                      <a:pPr algn="l"/>
                      <a:r>
                        <a:rPr lang="es-ES_tradnl" sz="1100" b="1" noProof="0">
                          <a:solidFill>
                            <a:schemeClr val="tx1"/>
                          </a:solidFill>
                        </a:rPr>
                        <a:t>Resumen</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0" noProof="0" dirty="0">
                          <a:solidFill>
                            <a:schemeClr val="tx1"/>
                          </a:solidFill>
                        </a:rPr>
                        <a:t>La “escalera emocional” es una herramienta para ayudar a niños y niñas a hablar sobre sus sentimientos y a clasificar su intensidad. Las caras de distintos colores pueden ayudarles a reconocer cada emoción, y usar una escala de valoración sencilla les permite indicar la intensidad de esas emociones. Esta actividad no debe utilizarse para diagnosticar enfermedades mentales o sacar conclusiones absolutas sobre su bienestar emocional, sino más bien para comprender mejor la salud emocional y mental y el bienestar psicosocial de un/a menor y ayudarle a desarrollar su capacidad de expresar lo que siente. </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2503434562"/>
                  </a:ext>
                </a:extLst>
              </a:tr>
              <a:tr h="370840">
                <a:tc>
                  <a:txBody>
                    <a:bodyPr/>
                    <a:lstStyle/>
                    <a:p>
                      <a:pPr algn="l"/>
                      <a:r>
                        <a:rPr lang="es-ES_tradnl" sz="1100" b="1" noProof="0">
                          <a:solidFill>
                            <a:schemeClr val="tx1"/>
                          </a:solidFill>
                        </a:rPr>
                        <a:t>Duración</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0" noProof="0" dirty="0"/>
                        <a:t>De 5 a 15 minutos.</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156132823"/>
                  </a:ext>
                </a:extLst>
              </a:tr>
              <a:tr h="370840">
                <a:tc>
                  <a:txBody>
                    <a:bodyPr/>
                    <a:lstStyle/>
                    <a:p>
                      <a:pPr algn="l"/>
                      <a:r>
                        <a:rPr lang="es-ES_tradnl" sz="1100" b="1" noProof="0">
                          <a:solidFill>
                            <a:schemeClr val="tx1"/>
                          </a:solidFill>
                        </a:rPr>
                        <a:t>Edades</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0" noProof="0" dirty="0"/>
                        <a:t>Esta actividad es ideal para niños y niñas de 6 a 14 años. También puede servir para adolescentes de 15 a 17 años si se hacen adaptaciones.</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2693644662"/>
                  </a:ext>
                </a:extLst>
              </a:tr>
              <a:tr h="370840">
                <a:tc>
                  <a:txBody>
                    <a:bodyPr/>
                    <a:lstStyle/>
                    <a:p>
                      <a:pPr algn="l"/>
                      <a:r>
                        <a:rPr lang="es-ES_tradnl" sz="1100" b="1" noProof="0">
                          <a:solidFill>
                            <a:schemeClr val="tx1"/>
                          </a:solidFill>
                        </a:rPr>
                        <a:t>Personas involucradas</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0" noProof="0" dirty="0"/>
                        <a:t>Los/as asistentes sociales deben realizar esta actividad con los/as niños/as de forma individual; sin embargo, si el menor se niega a participar en la actividad o no puede hacerlo debido a su edad, etapa de desarrollo, preferencia o capacidad comunicativa, puede ser necesaria o conveniente la presencia de la persona que lo cuida.</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2624097116"/>
                  </a:ext>
                </a:extLst>
              </a:tr>
              <a:tr h="370840">
                <a:tc>
                  <a:txBody>
                    <a:bodyPr/>
                    <a:lstStyle/>
                    <a:p>
                      <a:pPr algn="l"/>
                      <a:r>
                        <a:rPr lang="es-ES_tradnl" sz="1100" b="1" noProof="0">
                          <a:solidFill>
                            <a:schemeClr val="tx1"/>
                          </a:solidFill>
                        </a:rPr>
                        <a:t>Propósito</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l"/>
                      <a:r>
                        <a:rPr lang="es-ES_tradnl" sz="1100" b="0" noProof="0" dirty="0"/>
                        <a:t>Antes de iniciar, los/as asistentes sociales deben explicarle al menor el propósito de la actividad: </a:t>
                      </a:r>
                    </a:p>
                    <a:p>
                      <a:pPr marL="171450" indent="-171450" algn="l">
                        <a:buFont typeface="Arial" panose="020B0604020202020204" pitchFamily="34" charset="0"/>
                        <a:buChar char="•"/>
                      </a:pPr>
                      <a:r>
                        <a:rPr lang="es-ES_tradnl" sz="1100" b="0" noProof="0" dirty="0"/>
                        <a:t>Identificar sus sentimientos y hablar sobre ellos</a:t>
                      </a:r>
                    </a:p>
                    <a:p>
                      <a:pPr marL="171450" indent="-171450" algn="l">
                        <a:buFont typeface="Arial" panose="020B0604020202020204" pitchFamily="34" charset="0"/>
                        <a:buChar char="•"/>
                      </a:pPr>
                      <a:r>
                        <a:rPr lang="es-ES_tradnl" sz="1100" b="0" noProof="0" dirty="0"/>
                        <a:t>Indicar la intensidad con la que sienten cada emoción</a:t>
                      </a:r>
                    </a:p>
                    <a:p>
                      <a:pPr marL="171450" indent="-171450" algn="l">
                        <a:buFont typeface="Arial" panose="020B0604020202020204" pitchFamily="34" charset="0"/>
                        <a:buChar char="•"/>
                      </a:pPr>
                      <a:r>
                        <a:rPr lang="es-ES_tradnl" sz="1100" b="0" noProof="0" dirty="0"/>
                        <a:t>Hablar de sus emociones</a:t>
                      </a:r>
                    </a:p>
                    <a:p>
                      <a:pPr marL="171450" indent="-171450" algn="l">
                        <a:buFont typeface="Arial" panose="020B0604020202020204" pitchFamily="34" charset="0"/>
                        <a:buChar char="•"/>
                      </a:pPr>
                      <a:r>
                        <a:rPr lang="es-ES_tradnl" sz="1100" b="0" noProof="0" dirty="0"/>
                        <a:t>Desarrollar su capacidad de expresar lo que sienten </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912278685"/>
                  </a:ext>
                </a:extLst>
              </a:tr>
              <a:tr h="370840">
                <a:tc>
                  <a:txBody>
                    <a:bodyPr/>
                    <a:lstStyle/>
                    <a:p>
                      <a:pPr algn="l"/>
                      <a:r>
                        <a:rPr lang="es-ES_tradnl" sz="1100" b="1" noProof="0">
                          <a:solidFill>
                            <a:schemeClr val="tx1"/>
                          </a:solidFill>
                        </a:rPr>
                        <a:t>Adaptaciones</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l"/>
                      <a:r>
                        <a:rPr lang="es-ES_tradnl" sz="1100" b="0" noProof="0" dirty="0"/>
                        <a:t>Si el/la menor está estresado, el/la asistente social puede proponer un pequeño ejercicio para ayudarle a recuperar el control si está de acuerdo.</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3803270237"/>
                  </a:ext>
                </a:extLst>
              </a:tr>
            </a:tbl>
          </a:graphicData>
        </a:graphic>
      </p:graphicFrame>
      <p:grpSp>
        <p:nvGrpSpPr>
          <p:cNvPr id="32" name="Group 31">
            <a:extLst>
              <a:ext uri="{FF2B5EF4-FFF2-40B4-BE49-F238E27FC236}">
                <a16:creationId xmlns:a16="http://schemas.microsoft.com/office/drawing/2014/main" id="{E83BD185-4114-59F5-E297-1A44E99AD0F2}"/>
              </a:ext>
            </a:extLst>
          </p:cNvPr>
          <p:cNvGrpSpPr/>
          <p:nvPr/>
        </p:nvGrpSpPr>
        <p:grpSpPr>
          <a:xfrm>
            <a:off x="3864266" y="7384431"/>
            <a:ext cx="2386063" cy="1819898"/>
            <a:chOff x="950190" y="1608763"/>
            <a:chExt cx="3619819" cy="2760908"/>
          </a:xfrm>
        </p:grpSpPr>
        <p:sp>
          <p:nvSpPr>
            <p:cNvPr id="15" name="Parallelogram 14">
              <a:extLst>
                <a:ext uri="{FF2B5EF4-FFF2-40B4-BE49-F238E27FC236}">
                  <a16:creationId xmlns:a16="http://schemas.microsoft.com/office/drawing/2014/main" id="{0235ED1A-7989-4DDC-34B0-18605C7910FF}"/>
                </a:ext>
              </a:extLst>
            </p:cNvPr>
            <p:cNvSpPr/>
            <p:nvPr/>
          </p:nvSpPr>
          <p:spPr>
            <a:xfrm flipH="1">
              <a:off x="3855987" y="1930749"/>
              <a:ext cx="714022" cy="2422282"/>
            </a:xfrm>
            <a:prstGeom prst="parallelogram">
              <a:avLst>
                <a:gd name="adj" fmla="val 7743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arallelogram 15">
              <a:extLst>
                <a:ext uri="{FF2B5EF4-FFF2-40B4-BE49-F238E27FC236}">
                  <a16:creationId xmlns:a16="http://schemas.microsoft.com/office/drawing/2014/main" id="{B35B537F-0E23-9EA0-3A4F-8BBD9D716492}"/>
                </a:ext>
              </a:extLst>
            </p:cNvPr>
            <p:cNvSpPr/>
            <p:nvPr/>
          </p:nvSpPr>
          <p:spPr>
            <a:xfrm flipH="1">
              <a:off x="2990733" y="1930749"/>
              <a:ext cx="714022" cy="2422282"/>
            </a:xfrm>
            <a:prstGeom prst="parallelogram">
              <a:avLst>
                <a:gd name="adj" fmla="val 7743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descr="Crying face with solid fill with solid fill">
              <a:extLst>
                <a:ext uri="{FF2B5EF4-FFF2-40B4-BE49-F238E27FC236}">
                  <a16:creationId xmlns:a16="http://schemas.microsoft.com/office/drawing/2014/main" id="{7219CE6A-8BCC-F6A6-352F-53BC9D64E2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4160" y="2523163"/>
              <a:ext cx="914400" cy="914400"/>
            </a:xfrm>
            <a:prstGeom prst="rect">
              <a:avLst/>
            </a:prstGeom>
          </p:spPr>
        </p:pic>
        <p:pic>
          <p:nvPicPr>
            <p:cNvPr id="18" name="Graphic 17" descr="Smiling face with solid fill with solid fill">
              <a:extLst>
                <a:ext uri="{FF2B5EF4-FFF2-40B4-BE49-F238E27FC236}">
                  <a16:creationId xmlns:a16="http://schemas.microsoft.com/office/drawing/2014/main" id="{E0B4E426-CBB0-4896-B527-1C5B6FD8D55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0190" y="3455271"/>
              <a:ext cx="914400" cy="914400"/>
            </a:xfrm>
            <a:prstGeom prst="rect">
              <a:avLst/>
            </a:prstGeom>
          </p:spPr>
        </p:pic>
        <p:pic>
          <p:nvPicPr>
            <p:cNvPr id="23" name="Graphic 22" descr="Angry face with solid fill with solid fill">
              <a:extLst>
                <a:ext uri="{FF2B5EF4-FFF2-40B4-BE49-F238E27FC236}">
                  <a16:creationId xmlns:a16="http://schemas.microsoft.com/office/drawing/2014/main" id="{64D2F6DA-241F-A1DC-5312-24D14CD2534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12148" y="1608763"/>
              <a:ext cx="914400" cy="914400"/>
            </a:xfrm>
            <a:prstGeom prst="rect">
              <a:avLst/>
            </a:prstGeom>
          </p:spPr>
        </p:pic>
        <p:sp>
          <p:nvSpPr>
            <p:cNvPr id="27" name="Rectangle: Rounded Corners 26">
              <a:extLst>
                <a:ext uri="{FF2B5EF4-FFF2-40B4-BE49-F238E27FC236}">
                  <a16:creationId xmlns:a16="http://schemas.microsoft.com/office/drawing/2014/main" id="{E7D0F433-A1AA-1FA4-99F6-8A510B095652}"/>
                </a:ext>
              </a:extLst>
            </p:cNvPr>
            <p:cNvSpPr/>
            <p:nvPr/>
          </p:nvSpPr>
          <p:spPr>
            <a:xfrm rot="5400000">
              <a:off x="2574519" y="3313436"/>
              <a:ext cx="186638" cy="9144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Rounded Corners 27">
              <a:extLst>
                <a:ext uri="{FF2B5EF4-FFF2-40B4-BE49-F238E27FC236}">
                  <a16:creationId xmlns:a16="http://schemas.microsoft.com/office/drawing/2014/main" id="{752ECBCC-EB8E-071C-A421-89F6DDCC98C3}"/>
                </a:ext>
              </a:extLst>
            </p:cNvPr>
            <p:cNvSpPr/>
            <p:nvPr/>
          </p:nvSpPr>
          <p:spPr>
            <a:xfrm rot="5400000">
              <a:off x="2817911" y="2668833"/>
              <a:ext cx="186637" cy="9144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Rounded Corners 28">
              <a:extLst>
                <a:ext uri="{FF2B5EF4-FFF2-40B4-BE49-F238E27FC236}">
                  <a16:creationId xmlns:a16="http://schemas.microsoft.com/office/drawing/2014/main" id="{0B797795-645F-8D04-53DC-6976763C0FB0}"/>
                </a:ext>
              </a:extLst>
            </p:cNvPr>
            <p:cNvSpPr/>
            <p:nvPr/>
          </p:nvSpPr>
          <p:spPr>
            <a:xfrm rot="5400000">
              <a:off x="3110308" y="2002098"/>
              <a:ext cx="186636" cy="9144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Parallelogram 29">
              <a:extLst>
                <a:ext uri="{FF2B5EF4-FFF2-40B4-BE49-F238E27FC236}">
                  <a16:creationId xmlns:a16="http://schemas.microsoft.com/office/drawing/2014/main" id="{6441B142-B49C-606A-48EA-140EDCB27456}"/>
                </a:ext>
              </a:extLst>
            </p:cNvPr>
            <p:cNvSpPr/>
            <p:nvPr/>
          </p:nvSpPr>
          <p:spPr>
            <a:xfrm>
              <a:off x="2707919" y="1914893"/>
              <a:ext cx="1321022" cy="2422282"/>
            </a:xfrm>
            <a:prstGeom prst="parallelogram">
              <a:avLst>
                <a:gd name="adj" fmla="val 8633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arallelogram 30">
              <a:extLst>
                <a:ext uri="{FF2B5EF4-FFF2-40B4-BE49-F238E27FC236}">
                  <a16:creationId xmlns:a16="http://schemas.microsoft.com/office/drawing/2014/main" id="{72BF020B-A2C4-7694-1DE2-BC9687369B08}"/>
                </a:ext>
              </a:extLst>
            </p:cNvPr>
            <p:cNvSpPr/>
            <p:nvPr/>
          </p:nvSpPr>
          <p:spPr>
            <a:xfrm>
              <a:off x="1821084" y="1914893"/>
              <a:ext cx="1321022" cy="2422282"/>
            </a:xfrm>
            <a:prstGeom prst="parallelogram">
              <a:avLst>
                <a:gd name="adj" fmla="val 8633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Hexagon 32">
            <a:extLst>
              <a:ext uri="{FF2B5EF4-FFF2-40B4-BE49-F238E27FC236}">
                <a16:creationId xmlns:a16="http://schemas.microsoft.com/office/drawing/2014/main" id="{24DEFB5B-1A2C-C5D4-98C3-F9B1DEB1A6BB}"/>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Hexagon 33">
            <a:extLst>
              <a:ext uri="{FF2B5EF4-FFF2-40B4-BE49-F238E27FC236}">
                <a16:creationId xmlns:a16="http://schemas.microsoft.com/office/drawing/2014/main" id="{B8559996-7B48-B1F4-D827-3FFBF5AED77F}"/>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Hexagon 34">
            <a:extLst>
              <a:ext uri="{FF2B5EF4-FFF2-40B4-BE49-F238E27FC236}">
                <a16:creationId xmlns:a16="http://schemas.microsoft.com/office/drawing/2014/main" id="{F460CFAF-1124-3A6A-929D-313EFE1A13A6}"/>
              </a:ext>
            </a:extLst>
          </p:cNvPr>
          <p:cNvSpPr/>
          <p:nvPr/>
        </p:nvSpPr>
        <p:spPr>
          <a:xfrm rot="1782986">
            <a:off x="286724" y="122680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Hexagon 35">
            <a:extLst>
              <a:ext uri="{FF2B5EF4-FFF2-40B4-BE49-F238E27FC236}">
                <a16:creationId xmlns:a16="http://schemas.microsoft.com/office/drawing/2014/main" id="{FB917632-6B90-77A7-CB7A-8F35FC776BB7}"/>
              </a:ext>
            </a:extLst>
          </p:cNvPr>
          <p:cNvSpPr/>
          <p:nvPr/>
        </p:nvSpPr>
        <p:spPr>
          <a:xfrm rot="1782986">
            <a:off x="286724" y="1689645"/>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Hexagon 36">
            <a:extLst>
              <a:ext uri="{FF2B5EF4-FFF2-40B4-BE49-F238E27FC236}">
                <a16:creationId xmlns:a16="http://schemas.microsoft.com/office/drawing/2014/main" id="{5900B7B4-A123-EDC5-6B70-A0D7CADD23A2}"/>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005858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486706" y="2483179"/>
            <a:ext cx="2361324" cy="417429"/>
          </a:xfrm>
          <a:prstGeom prst="rect">
            <a:avLst/>
          </a:prstGeom>
          <a:noFill/>
          <a:ln>
            <a:noFill/>
          </a:ln>
        </p:spPr>
        <p:txBody>
          <a:bodyPr wrap="square" lIns="90000" tIns="90000" rIns="90000" bIns="90000" rtlCol="0" anchor="ctr">
            <a:noAutofit/>
          </a:bodyPr>
          <a:lstStyle/>
          <a:p>
            <a:pPr algn="ctr"/>
            <a:r>
              <a:rPr lang="es-ES_tradnl" sz="1400" b="1">
                <a:solidFill>
                  <a:schemeClr val="accent2"/>
                </a:solidFill>
              </a:rPr>
              <a:t>Privilegio/Poder/Ventaja</a:t>
            </a:r>
          </a:p>
        </p:txBody>
      </p:sp>
      <p:sp>
        <p:nvSpPr>
          <p:cNvPr id="29" name="TextBox 28"/>
          <p:cNvSpPr txBox="1"/>
          <p:nvPr/>
        </p:nvSpPr>
        <p:spPr>
          <a:xfrm>
            <a:off x="1919930" y="8423203"/>
            <a:ext cx="3608233" cy="275713"/>
          </a:xfrm>
          <a:prstGeom prst="rect">
            <a:avLst/>
          </a:prstGeom>
          <a:noFill/>
          <a:ln>
            <a:noFill/>
          </a:ln>
        </p:spPr>
        <p:txBody>
          <a:bodyPr wrap="square" lIns="90000" tIns="90000" rIns="90000" bIns="90000" rtlCol="0" anchor="ctr">
            <a:noAutofit/>
          </a:bodyPr>
          <a:lstStyle/>
          <a:p>
            <a:pPr algn="ctr"/>
            <a:r>
              <a:rPr lang="es-ES_tradnl" sz="1400" b="1">
                <a:solidFill>
                  <a:schemeClr val="accent5"/>
                </a:solidFill>
              </a:rPr>
              <a:t>Opresión/Ausencia de poder/Desventaja</a:t>
            </a:r>
          </a:p>
        </p:txBody>
      </p:sp>
      <p:sp>
        <p:nvSpPr>
          <p:cNvPr id="6" name="Pie 5"/>
          <p:cNvSpPr/>
          <p:nvPr/>
        </p:nvSpPr>
        <p:spPr>
          <a:xfrm>
            <a:off x="1820570" y="3765796"/>
            <a:ext cx="3707766" cy="3707764"/>
          </a:xfrm>
          <a:prstGeom prst="pie">
            <a:avLst>
              <a:gd name="adj1" fmla="val 0"/>
              <a:gd name="adj2" fmla="val 10796775"/>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26" name="Pie 25"/>
          <p:cNvSpPr/>
          <p:nvPr/>
        </p:nvSpPr>
        <p:spPr>
          <a:xfrm rot="10800000">
            <a:off x="1820571" y="3579729"/>
            <a:ext cx="3707764" cy="3707766"/>
          </a:xfrm>
          <a:prstGeom prst="pie">
            <a:avLst>
              <a:gd name="adj1" fmla="val 0"/>
              <a:gd name="adj2" fmla="val 10796775"/>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nvGrpSpPr>
          <p:cNvPr id="166" name="Group 165"/>
          <p:cNvGrpSpPr/>
          <p:nvPr/>
        </p:nvGrpSpPr>
        <p:grpSpPr>
          <a:xfrm>
            <a:off x="1411298" y="3269788"/>
            <a:ext cx="4526310" cy="4526310"/>
            <a:chOff x="1680696" y="2920427"/>
            <a:chExt cx="4039282" cy="4039282"/>
          </a:xfrm>
        </p:grpSpPr>
        <p:grpSp>
          <p:nvGrpSpPr>
            <p:cNvPr id="139" name="Group 138"/>
            <p:cNvGrpSpPr/>
            <p:nvPr/>
          </p:nvGrpSpPr>
          <p:grpSpPr>
            <a:xfrm>
              <a:off x="1680696" y="2920427"/>
              <a:ext cx="4039282" cy="4039282"/>
              <a:chOff x="1583337" y="2701074"/>
              <a:chExt cx="4484299" cy="4484299"/>
            </a:xfrm>
          </p:grpSpPr>
          <p:cxnSp>
            <p:nvCxnSpPr>
              <p:cNvPr id="30" name="Straight Connector 29"/>
              <p:cNvCxnSpPr/>
              <p:nvPr/>
            </p:nvCxnSpPr>
            <p:spPr>
              <a:xfrm>
                <a:off x="1583337" y="4943224"/>
                <a:ext cx="448429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5400000">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40" name="Group 139"/>
            <p:cNvGrpSpPr/>
            <p:nvPr/>
          </p:nvGrpSpPr>
          <p:grpSpPr>
            <a:xfrm rot="777619">
              <a:off x="1680696" y="2920427"/>
              <a:ext cx="4039282" cy="4039282"/>
              <a:chOff x="1583337" y="2701074"/>
              <a:chExt cx="4484299" cy="4484299"/>
            </a:xfrm>
          </p:grpSpPr>
          <p:cxnSp>
            <p:nvCxnSpPr>
              <p:cNvPr id="141" name="Straight Connector 140"/>
              <p:cNvCxnSpPr/>
              <p:nvPr/>
            </p:nvCxnSpPr>
            <p:spPr>
              <a:xfrm>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rot="1536995">
              <a:off x="1680696" y="2920427"/>
              <a:ext cx="4039282" cy="4039282"/>
              <a:chOff x="1583337" y="2701074"/>
              <a:chExt cx="4484299" cy="4484299"/>
            </a:xfrm>
          </p:grpSpPr>
          <p:cxnSp>
            <p:nvCxnSpPr>
              <p:cNvPr id="144" name="Straight Connector 143"/>
              <p:cNvCxnSpPr/>
              <p:nvPr/>
            </p:nvCxnSpPr>
            <p:spPr>
              <a:xfrm>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rot="2296514">
              <a:off x="1680696" y="2920427"/>
              <a:ext cx="4039282" cy="4039282"/>
              <a:chOff x="1583337" y="2701074"/>
              <a:chExt cx="4484299" cy="4484299"/>
            </a:xfrm>
          </p:grpSpPr>
          <p:cxnSp>
            <p:nvCxnSpPr>
              <p:cNvPr id="147" name="Straight Connector 146"/>
              <p:cNvCxnSpPr/>
              <p:nvPr/>
            </p:nvCxnSpPr>
            <p:spPr>
              <a:xfrm>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49" name="Group 148"/>
            <p:cNvGrpSpPr/>
            <p:nvPr/>
          </p:nvGrpSpPr>
          <p:grpSpPr>
            <a:xfrm rot="3026233">
              <a:off x="1680696" y="2920427"/>
              <a:ext cx="4039282" cy="4039282"/>
              <a:chOff x="1583337" y="2701074"/>
              <a:chExt cx="4484299" cy="4484299"/>
            </a:xfrm>
          </p:grpSpPr>
          <p:cxnSp>
            <p:nvCxnSpPr>
              <p:cNvPr id="150" name="Straight Connector 149"/>
              <p:cNvCxnSpPr/>
              <p:nvPr/>
            </p:nvCxnSpPr>
            <p:spPr>
              <a:xfrm>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rot="5400000">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52" name="Group 151"/>
            <p:cNvGrpSpPr/>
            <p:nvPr/>
          </p:nvGrpSpPr>
          <p:grpSpPr>
            <a:xfrm rot="3756700">
              <a:off x="1680696" y="2920427"/>
              <a:ext cx="4039282" cy="4039282"/>
              <a:chOff x="1583337" y="2701074"/>
              <a:chExt cx="4484299" cy="4484299"/>
            </a:xfrm>
          </p:grpSpPr>
          <p:cxnSp>
            <p:nvCxnSpPr>
              <p:cNvPr id="153" name="Straight Connector 152"/>
              <p:cNvCxnSpPr/>
              <p:nvPr/>
            </p:nvCxnSpPr>
            <p:spPr>
              <a:xfrm>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rot="5400000">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56" name="Straight Connector 155"/>
            <p:cNvCxnSpPr/>
            <p:nvPr/>
          </p:nvCxnSpPr>
          <p:spPr>
            <a:xfrm rot="4555042">
              <a:off x="1680696" y="4940068"/>
              <a:ext cx="403928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H="1">
              <a:off x="1771786" y="4365280"/>
              <a:ext cx="3857101" cy="11495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10383840">
              <a:off x="1680696" y="4940068"/>
              <a:ext cx="403928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0234DD77-8446-CD4F-6A99-2779B82F42C7}"/>
              </a:ext>
            </a:extLst>
          </p:cNvPr>
          <p:cNvSpPr txBox="1"/>
          <p:nvPr/>
        </p:nvSpPr>
        <p:spPr>
          <a:xfrm>
            <a:off x="996287" y="719164"/>
            <a:ext cx="5254042" cy="276999"/>
          </a:xfrm>
          <a:prstGeom prst="rect">
            <a:avLst/>
          </a:prstGeom>
          <a:noFill/>
        </p:spPr>
        <p:txBody>
          <a:bodyPr wrap="square" rtlCol="0">
            <a:spAutoFit/>
          </a:bodyPr>
          <a:lstStyle/>
          <a:p>
            <a:r>
              <a:rPr lang="es-ES_tradnl" sz="1200" b="1" spc="300"/>
              <a:t>RUEDA DEL PODER</a:t>
            </a:r>
            <a:endParaRPr lang="es-ES_tradnl" sz="1200" b="1" spc="300">
              <a:solidFill>
                <a:schemeClr val="tx1"/>
              </a:solidFill>
            </a:endParaRPr>
          </a:p>
        </p:txBody>
      </p:sp>
      <p:sp>
        <p:nvSpPr>
          <p:cNvPr id="2" name="Hexagon 1">
            <a:extLst>
              <a:ext uri="{FF2B5EF4-FFF2-40B4-BE49-F238E27FC236}">
                <a16:creationId xmlns:a16="http://schemas.microsoft.com/office/drawing/2014/main" id="{B92F72AC-AC02-53F2-ED2A-C9D02B3B2950}"/>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Hexagon 11">
            <a:extLst>
              <a:ext uri="{FF2B5EF4-FFF2-40B4-BE49-F238E27FC236}">
                <a16:creationId xmlns:a16="http://schemas.microsoft.com/office/drawing/2014/main" id="{D0BE23DD-509F-E62E-2BD2-6A57325F3C3C}"/>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Hexagon 12">
            <a:extLst>
              <a:ext uri="{FF2B5EF4-FFF2-40B4-BE49-F238E27FC236}">
                <a16:creationId xmlns:a16="http://schemas.microsoft.com/office/drawing/2014/main" id="{90D8C6C5-476B-54A6-2C88-D1180121C732}"/>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Hexagon 13">
            <a:extLst>
              <a:ext uri="{FF2B5EF4-FFF2-40B4-BE49-F238E27FC236}">
                <a16:creationId xmlns:a16="http://schemas.microsoft.com/office/drawing/2014/main" id="{69FB0389-5605-62DB-619C-F2B086C37F58}"/>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Hexagon 14">
            <a:extLst>
              <a:ext uri="{FF2B5EF4-FFF2-40B4-BE49-F238E27FC236}">
                <a16:creationId xmlns:a16="http://schemas.microsoft.com/office/drawing/2014/main" id="{779C2A33-8D68-7C5A-EBC9-FE1BE4C9EF01}"/>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Hexagon 15">
            <a:extLst>
              <a:ext uri="{FF2B5EF4-FFF2-40B4-BE49-F238E27FC236}">
                <a16:creationId xmlns:a16="http://schemas.microsoft.com/office/drawing/2014/main" id="{749E2FB7-AEB3-B024-9B52-98107A74866D}"/>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TextBox 6">
            <a:extLst>
              <a:ext uri="{FF2B5EF4-FFF2-40B4-BE49-F238E27FC236}">
                <a16:creationId xmlns:a16="http://schemas.microsoft.com/office/drawing/2014/main" id="{0C0B0DC7-2BC1-A28E-4955-7A0C22D8E5B0}"/>
              </a:ext>
            </a:extLst>
          </p:cNvPr>
          <p:cNvSpPr txBox="1"/>
          <p:nvPr/>
        </p:nvSpPr>
        <p:spPr>
          <a:xfrm>
            <a:off x="950818" y="989308"/>
            <a:ext cx="5558258" cy="1366698"/>
          </a:xfrm>
          <a:prstGeom prst="rect">
            <a:avLst/>
          </a:prstGeom>
          <a:noFill/>
          <a:ln>
            <a:noFill/>
          </a:ln>
        </p:spPr>
        <p:txBody>
          <a:bodyPr wrap="square" lIns="90000" tIns="90000" rIns="90000" bIns="90000" rtlCol="0" anchor="t">
            <a:spAutoFit/>
          </a:bodyPr>
          <a:lstStyle/>
          <a:p>
            <a:pPr lvl="1"/>
            <a:r>
              <a:rPr lang="es-ES_tradnl" sz="1100" dirty="0"/>
              <a:t>A partir de los ejemplos en la </a:t>
            </a:r>
            <a:r>
              <a:rPr lang="es-ES_tradnl" sz="1100" i="1" dirty="0"/>
              <a:t>Rueda del poder</a:t>
            </a:r>
            <a:r>
              <a:rPr lang="es-ES_tradnl" sz="1100" dirty="0"/>
              <a:t>: </a:t>
            </a:r>
            <a:endParaRPr lang="es-ES_tradnl" sz="1100" dirty="0">
              <a:cs typeface="Calibri" panose="020F0502020204030204"/>
            </a:endParaRPr>
          </a:p>
          <a:p>
            <a:pPr marL="626745" lvl="1" indent="-169545">
              <a:buFont typeface="Arial"/>
              <a:buChar char="•"/>
            </a:pPr>
            <a:r>
              <a:rPr lang="es-ES_tradnl" sz="1100" dirty="0"/>
              <a:t>De forma individual, reflexionar sobre nuestras características sociales e identidad y sobre la forma en que estas pueden influir en nuestra labor de gestión de casos</a:t>
            </a:r>
            <a:r>
              <a:rPr lang="es-ES_tradnl" sz="1100" dirty="0">
                <a:ea typeface="+mn-lt"/>
                <a:cs typeface="+mn-lt"/>
              </a:rPr>
              <a:t>.</a:t>
            </a:r>
          </a:p>
          <a:p>
            <a:pPr marL="626745" lvl="1" indent="-169545">
              <a:buFont typeface="Arial"/>
              <a:buChar char="•"/>
            </a:pPr>
            <a:r>
              <a:rPr lang="es-ES_tradnl" sz="1100" dirty="0">
                <a:ea typeface="+mn-lt"/>
                <a:cs typeface="+mn-lt"/>
              </a:rPr>
              <a:t>En la parte superior de la rueda, escribir aquellas características personales que, en su opinión, constituyan un privilegio, una ventaja o un factor de poder.</a:t>
            </a:r>
          </a:p>
          <a:p>
            <a:pPr marL="626745" lvl="1" indent="-169545">
              <a:buFont typeface="Arial"/>
              <a:buChar char="•"/>
            </a:pPr>
            <a:r>
              <a:rPr lang="es-ES_tradnl" sz="1100" dirty="0">
                <a:ea typeface="+mn-lt"/>
                <a:cs typeface="+mn-lt"/>
              </a:rPr>
              <a:t>En la parte inferior de la rueda, escribir aquellas características personales que, en su opinión, sean motivo de opresión, desventaja o falta de poder para ustedes.</a:t>
            </a:r>
            <a:endParaRPr lang="es-ES_tradnl" dirty="0"/>
          </a:p>
        </p:txBody>
      </p:sp>
    </p:spTree>
    <p:extLst>
      <p:ext uri="{BB962C8B-B14F-4D97-AF65-F5344CB8AC3E}">
        <p14:creationId xmlns:p14="http://schemas.microsoft.com/office/powerpoint/2010/main" val="283033756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17">
            <a:extLst>
              <a:ext uri="{FF2B5EF4-FFF2-40B4-BE49-F238E27FC236}">
                <a16:creationId xmlns:a16="http://schemas.microsoft.com/office/drawing/2014/main" id="{3A0FB672-06A2-9F93-32D3-7F1355E537E4}"/>
              </a:ext>
            </a:extLst>
          </p:cNvPr>
          <p:cNvGraphicFramePr>
            <a:graphicFrameLocks noGrp="1"/>
          </p:cNvGraphicFramePr>
          <p:nvPr>
            <p:extLst>
              <p:ext uri="{D42A27DB-BD31-4B8C-83A1-F6EECF244321}">
                <p14:modId xmlns:p14="http://schemas.microsoft.com/office/powerpoint/2010/main" val="3566955910"/>
              </p:ext>
            </p:extLst>
          </p:nvPr>
        </p:nvGraphicFramePr>
        <p:xfrm>
          <a:off x="996287" y="713740"/>
          <a:ext cx="5254042" cy="6908800"/>
        </p:xfrm>
        <a:graphic>
          <a:graphicData uri="http://schemas.openxmlformats.org/drawingml/2006/table">
            <a:tbl>
              <a:tblPr firstRow="1" bandRow="1">
                <a:tableStyleId>{5C22544A-7EE6-4342-B048-85BDC9FD1C3A}</a:tableStyleId>
              </a:tblPr>
              <a:tblGrid>
                <a:gridCol w="1137313">
                  <a:extLst>
                    <a:ext uri="{9D8B030D-6E8A-4147-A177-3AD203B41FA5}">
                      <a16:colId xmlns:a16="http://schemas.microsoft.com/office/drawing/2014/main" val="3910228329"/>
                    </a:ext>
                  </a:extLst>
                </a:gridCol>
                <a:gridCol w="4116729">
                  <a:extLst>
                    <a:ext uri="{9D8B030D-6E8A-4147-A177-3AD203B41FA5}">
                      <a16:colId xmlns:a16="http://schemas.microsoft.com/office/drawing/2014/main" val="1260457313"/>
                    </a:ext>
                  </a:extLst>
                </a:gridCol>
              </a:tblGrid>
              <a:tr h="370840">
                <a:tc>
                  <a:txBody>
                    <a:bodyPr/>
                    <a:lstStyle/>
                    <a:p>
                      <a:pPr algn="l"/>
                      <a:r>
                        <a:rPr lang="es-ES_tradnl" sz="1100" b="1" noProof="0">
                          <a:solidFill>
                            <a:schemeClr val="tx1"/>
                          </a:solidFill>
                        </a:rPr>
                        <a:t>Instrucciones (continuación)</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marL="228600" marR="44450" lvl="0" indent="-228600" algn="l">
                        <a:spcBef>
                          <a:spcPts val="230"/>
                        </a:spcBef>
                        <a:spcAft>
                          <a:spcPts val="0"/>
                        </a:spcAft>
                        <a:buSzPts val="1100"/>
                        <a:buFont typeface="+mj-lt"/>
                        <a:buAutoNum type="arabicPeriod"/>
                        <a:tabLst>
                          <a:tab pos="529590" algn="l"/>
                        </a:tabLst>
                      </a:pPr>
                      <a:r>
                        <a:rPr lang="es-ES_tradnl" sz="1100" b="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Decida si va a (1) pedirle al menor que dibuje o (2) si va a utilizar una copia impresa de la "Escalera emocional" para esta actividad. </a:t>
                      </a:r>
                    </a:p>
                    <a:p>
                      <a:pPr marL="228600" marR="44450" lvl="0" indent="-228600" algn="l">
                        <a:spcBef>
                          <a:spcPts val="230"/>
                        </a:spcBef>
                        <a:spcAft>
                          <a:spcPts val="0"/>
                        </a:spcAft>
                        <a:buSzPts val="1100"/>
                        <a:buFont typeface="+mj-lt"/>
                        <a:buAutoNum type="arabicPeriod"/>
                        <a:tabLst>
                          <a:tab pos="529590" algn="l"/>
                        </a:tabLst>
                      </a:pPr>
                      <a:r>
                        <a:rPr lang="es-ES_tradnl" sz="1100" b="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Explicarle el propósito y resumir la actividad. </a:t>
                      </a:r>
                      <a:endParaRPr lang="es-ES_tradnl" sz="1100" b="0" noProof="0" dirty="0">
                        <a:solidFill>
                          <a:schemeClr val="tx1"/>
                        </a:solidFill>
                        <a:latin typeface="Calibri" panose="020F0502020204030204" pitchFamily="34" charset="0"/>
                        <a:ea typeface="Calibri" panose="020F0502020204030204" pitchFamily="34" charset="0"/>
                      </a:endParaRPr>
                    </a:p>
                    <a:p>
                      <a:pPr marL="228600" marR="44450" lvl="0" indent="-228600" algn="l">
                        <a:spcBef>
                          <a:spcPts val="230"/>
                        </a:spcBef>
                        <a:spcAft>
                          <a:spcPts val="0"/>
                        </a:spcAft>
                        <a:buSzPts val="1100"/>
                        <a:buFont typeface="+mj-lt"/>
                        <a:buAutoNum type="arabicPeriod"/>
                        <a:tabLst>
                          <a:tab pos="529590" algn="l"/>
                        </a:tabLst>
                      </a:pPr>
                      <a:r>
                        <a:rPr lang="es-ES_tradnl" sz="1100" b="0" noProof="0" dirty="0">
                          <a:solidFill>
                            <a:schemeClr val="tx1"/>
                          </a:solidFill>
                          <a:effectLst/>
                          <a:latin typeface="Calibri" panose="020F0502020204030204" pitchFamily="34" charset="0"/>
                          <a:ea typeface="Calibri" panose="020F0502020204030204" pitchFamily="34" charset="0"/>
                          <a:cs typeface="Arial" panose="020B0604020202020204" pitchFamily="34" charset="0"/>
                        </a:rPr>
                        <a:t>Empezar a dibujar y a identificar:</a:t>
                      </a:r>
                    </a:p>
                    <a:p>
                      <a:pPr marL="571500" marR="44450" lvl="1" indent="-228600" algn="l">
                        <a:spcBef>
                          <a:spcPts val="230"/>
                        </a:spcBef>
                        <a:spcAft>
                          <a:spcPts val="0"/>
                        </a:spcAft>
                        <a:buSzPts val="1100"/>
                        <a:buFont typeface="Arial" panose="020B0604020202020204" pitchFamily="34" charset="0"/>
                        <a:buChar char="•"/>
                        <a:tabLst>
                          <a:tab pos="529590" algn="l"/>
                        </a:tabLst>
                      </a:pPr>
                      <a:r>
                        <a:rPr lang="es-ES_tradnl" sz="1100" b="0" noProof="0" dirty="0">
                          <a:solidFill>
                            <a:schemeClr val="tx1"/>
                          </a:solidFill>
                          <a:latin typeface="Calibri" panose="020F0502020204030204" pitchFamily="34" charset="0"/>
                          <a:ea typeface="Calibri" panose="020F0502020204030204" pitchFamily="34" charset="0"/>
                          <a:cs typeface="Arial" panose="020B0604020202020204" pitchFamily="34" charset="0"/>
                        </a:rPr>
                        <a:t>(Opción 1) </a:t>
                      </a:r>
                      <a:r>
                        <a:rPr lang="es-ES_tradnl" sz="1100" b="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Pedirle al menor que dibuje una </a:t>
                      </a:r>
                      <a:r>
                        <a:rPr lang="es-ES_tradnl" sz="1100" b="0" noProof="0" dirty="0">
                          <a:solidFill>
                            <a:schemeClr val="tx1"/>
                          </a:solidFill>
                          <a:latin typeface="Calibri" panose="020F0502020204030204" pitchFamily="34" charset="0"/>
                          <a:ea typeface="Calibri" panose="020F0502020204030204" pitchFamily="34" charset="0"/>
                          <a:cs typeface="Calibri" panose="020F0502020204030204" pitchFamily="34" charset="0"/>
                        </a:rPr>
                        <a:t>escalera</a:t>
                      </a:r>
                      <a:r>
                        <a:rPr lang="es-ES_tradnl" sz="1100" b="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Para ayudarle, puede mostrarle un ejemplo o describirla. Cuando haya dibujado la escalera, pedirle que escriba, en cada peldaño de la escalera, las siguientes emociones, de arriba abajo: Furioso/raboso ; Enfadado/disgustado ; Triste/frustrado ; Nervioso/preocupado ; Feliz/tranquilo</a:t>
                      </a:r>
                      <a:endParaRPr lang="es-ES_tradnl" sz="1100" b="0" noProof="0" dirty="0">
                        <a:solidFill>
                          <a:schemeClr val="tx1"/>
                        </a:solidFill>
                        <a:effectLst/>
                        <a:latin typeface="Calibri" panose="020F0502020204030204" pitchFamily="34" charset="0"/>
                        <a:ea typeface="Calibri" panose="020F0502020204030204" pitchFamily="34" charset="0"/>
                      </a:endParaRPr>
                    </a:p>
                    <a:p>
                      <a:pPr marL="228600" indent="-228600" algn="l">
                        <a:buFont typeface="+mj-lt"/>
                        <a:buAutoNum type="arabicPeriod"/>
                      </a:pPr>
                      <a:r>
                        <a:rPr lang="es-ES_tradnl" sz="1100" b="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Pedirle que identifique las emociones que está sintiendo (dibujarlas o señalar con un dedo) e indicar la intensidad de cada emoción:</a:t>
                      </a:r>
                    </a:p>
                    <a:p>
                      <a:pPr marL="571500" lvl="1" indent="-228600" algn="l">
                        <a:buFont typeface="Arial" panose="020B0604020202020204" pitchFamily="34" charset="0"/>
                        <a:buChar char="•"/>
                      </a:pPr>
                      <a:r>
                        <a:rPr lang="es-ES_tradnl" sz="1100" b="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¿Qué emociones sientes/sentiste _______ (por ejemplo, ahora mismo, cuando piensas en esa experiencia, cuando eso te ocurrió, etc.)?</a:t>
                      </a:r>
                    </a:p>
                    <a:p>
                      <a:pPr marL="571500" lvl="1" indent="-228600" algn="l">
                        <a:buFont typeface="Arial" panose="020B0604020202020204" pitchFamily="34" charset="0"/>
                        <a:buChar char="•"/>
                      </a:pPr>
                      <a:r>
                        <a:rPr lang="es-ES_tradnl" sz="1100" b="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¿En qué punto de la escalera te encuentras ahora? </a:t>
                      </a:r>
                      <a:r>
                        <a:rPr lang="es-ES_tradnl" sz="1100" b="0" noProof="0" dirty="0">
                          <a:solidFill>
                            <a:schemeClr val="tx1"/>
                          </a:solidFill>
                          <a:latin typeface="Calibri" panose="020F0502020204030204" pitchFamily="34" charset="0"/>
                          <a:ea typeface="Calibri" panose="020F0502020204030204" pitchFamily="34" charset="0"/>
                          <a:cs typeface="Calibri" panose="020F0502020204030204" pitchFamily="34" charset="0"/>
                        </a:rPr>
                        <a:t>¿Cómo te sientes ahora y cuál es la intensidad de esa emoción? </a:t>
                      </a:r>
                      <a:r>
                        <a:rPr lang="es-ES_tradnl" sz="1100" b="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es-ES_tradnl" sz="1100" b="0" noProof="0" dirty="0">
                          <a:solidFill>
                            <a:schemeClr val="tx1"/>
                          </a:solidFill>
                          <a:latin typeface="Calibri" panose="020F0502020204030204" pitchFamily="34" charset="0"/>
                          <a:ea typeface="Calibri" panose="020F0502020204030204" pitchFamily="34" charset="0"/>
                          <a:cs typeface="Calibri" panose="020F0502020204030204" pitchFamily="34" charset="0"/>
                        </a:rPr>
                        <a:t>por ejemplo, </a:t>
                      </a:r>
                      <a:r>
                        <a:rPr lang="es-ES_tradnl" sz="1100" b="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baja/alta o indicar con un número del 1 al 5). </a:t>
                      </a:r>
                      <a:endParaRPr lang="es-ES_tradnl" sz="1100" b="0" noProof="0" dirty="0">
                        <a:solidFill>
                          <a:schemeClr val="tx1"/>
                        </a:solidFill>
                        <a:effectLst/>
                        <a:latin typeface="Calibri" panose="020F0502020204030204" pitchFamily="34" charset="0"/>
                        <a:ea typeface="Calibri" panose="020F0502020204030204" pitchFamily="34" charset="0"/>
                        <a:cs typeface="+mn-cs"/>
                      </a:endParaRPr>
                    </a:p>
                    <a:p>
                      <a:pPr marL="571500" lvl="1" indent="-228600" algn="l">
                        <a:buFont typeface="Arial" panose="020B0604020202020204" pitchFamily="34" charset="0"/>
                        <a:buChar char="•"/>
                      </a:pPr>
                      <a:r>
                        <a:rPr lang="es-ES_tradnl" sz="1100" b="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Nota: Si el/la menor tiene dificultades para identificar o hablar de sus emociones, indicar la intensidad o expresarse, el/la asistente social debe ayudarle a definir los sentimientos y emociones antes de proseguir con la actividad. </a:t>
                      </a:r>
                      <a:endParaRPr lang="es-ES_tradnl" sz="1200" b="0" noProof="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R="44450" lvl="0" algn="l">
                        <a:spcBef>
                          <a:spcPts val="230"/>
                        </a:spcBef>
                        <a:spcAft>
                          <a:spcPts val="0"/>
                        </a:spcAft>
                        <a:buSzPts val="1100"/>
                        <a:tabLst>
                          <a:tab pos="529590" algn="l"/>
                        </a:tabLst>
                      </a:pPr>
                      <a:r>
                        <a:rPr lang="es-ES_tradnl" sz="1100" b="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 Pedirle al menor que hable de sus emociones:</a:t>
                      </a:r>
                    </a:p>
                    <a:p>
                      <a:pPr marL="514350" marR="44450" lvl="1" indent="-171450" algn="l">
                        <a:spcBef>
                          <a:spcPts val="230"/>
                        </a:spcBef>
                        <a:spcAft>
                          <a:spcPts val="0"/>
                        </a:spcAft>
                        <a:buSzPts val="1100"/>
                        <a:buFont typeface="Arial" panose="020B0604020202020204" pitchFamily="34" charset="0"/>
                        <a:buChar char="•"/>
                        <a:tabLst>
                          <a:tab pos="529590" algn="l"/>
                        </a:tabLst>
                      </a:pPr>
                      <a:r>
                        <a:rPr lang="es-ES_tradnl" sz="1100" b="0" kern="1200" noProof="0" dirty="0">
                          <a:solidFill>
                            <a:schemeClr val="tx1"/>
                          </a:solidFill>
                          <a:latin typeface="Calibri" panose="020F0502020204030204" pitchFamily="34" charset="0"/>
                          <a:ea typeface="Calibri" panose="020F0502020204030204" pitchFamily="34" charset="0"/>
                          <a:cs typeface="Calibri" panose="020F0502020204030204" pitchFamily="34" charset="0"/>
                        </a:rPr>
                        <a:t>Gracias por contarme que te sientes/sentiste _______ (p. ej., feliz, triste, enfadado, frustrado) ________ (p. ej., hoy, cuando piensas en esa experiencia, cuando eso te ocurrió). </a:t>
                      </a:r>
                    </a:p>
                    <a:p>
                      <a:pPr marL="514350" marR="44450" lvl="1" indent="-171450" algn="l">
                        <a:spcBef>
                          <a:spcPts val="230"/>
                        </a:spcBef>
                        <a:spcAft>
                          <a:spcPts val="0"/>
                        </a:spcAft>
                        <a:buSzPts val="1100"/>
                        <a:buFont typeface="Arial" panose="020B0604020202020204" pitchFamily="34" charset="0"/>
                        <a:buChar char="•"/>
                        <a:tabLst>
                          <a:tab pos="529590" algn="l"/>
                        </a:tabLst>
                      </a:pPr>
                      <a:r>
                        <a:rPr lang="es-ES_tradnl" sz="1100" b="0" kern="1200" noProof="0" dirty="0">
                          <a:solidFill>
                            <a:schemeClr val="tx1"/>
                          </a:solidFill>
                          <a:latin typeface="Calibri" panose="020F0502020204030204" pitchFamily="34" charset="0"/>
                          <a:ea typeface="Calibri" panose="020F0502020204030204" pitchFamily="34" charset="0"/>
                          <a:cs typeface="Calibri" panose="020F0502020204030204" pitchFamily="34" charset="0"/>
                        </a:rPr>
                        <a:t>¿Hay algo más que quieras contarme sobre cómo te sientes?  </a:t>
                      </a:r>
                    </a:p>
                    <a:p>
                      <a:pPr marL="171450" marR="44450" lvl="0" indent="-171450" algn="l">
                        <a:spcBef>
                          <a:spcPts val="230"/>
                        </a:spcBef>
                        <a:spcAft>
                          <a:spcPts val="0"/>
                        </a:spcAft>
                        <a:buSzPts val="1100"/>
                        <a:buFont typeface="Arial" panose="020B0604020202020204" pitchFamily="34" charset="0"/>
                        <a:buChar char="•"/>
                        <a:tabLst>
                          <a:tab pos="529590" algn="l"/>
                        </a:tabLst>
                      </a:pPr>
                      <a:r>
                        <a:rPr lang="es-ES_tradnl" sz="1100" b="0" kern="1200" noProof="0" dirty="0">
                          <a:solidFill>
                            <a:schemeClr val="tx1"/>
                          </a:solidFill>
                          <a:latin typeface="Calibri" panose="020F0502020204030204" pitchFamily="34" charset="0"/>
                          <a:ea typeface="Calibri" panose="020F0502020204030204" pitchFamily="34" charset="0"/>
                          <a:cs typeface="Calibri" panose="020F0502020204030204" pitchFamily="34" charset="0"/>
                        </a:rPr>
                        <a:t>Si el/la menor dice sentir "emociones difíciles" (p. ej., miedo, desesperanza, ira, frustración, tristeza, etc.), hable con él/ella sobre cómo manejar o gestionar sus emociones.</a:t>
                      </a:r>
                    </a:p>
                    <a:p>
                      <a:pPr marL="514350" marR="44450" lvl="1" indent="-171450" algn="l">
                        <a:spcBef>
                          <a:spcPts val="230"/>
                        </a:spcBef>
                        <a:spcAft>
                          <a:spcPts val="0"/>
                        </a:spcAft>
                        <a:buSzPts val="1100"/>
                        <a:buFont typeface="Arial" panose="020B0604020202020204" pitchFamily="34" charset="0"/>
                        <a:buChar char="•"/>
                        <a:tabLst>
                          <a:tab pos="529590" algn="l"/>
                        </a:tabLst>
                      </a:pPr>
                      <a:r>
                        <a:rPr lang="es-ES_tradnl" sz="1100" b="0" kern="1200" noProof="0" dirty="0">
                          <a:solidFill>
                            <a:schemeClr val="tx1"/>
                          </a:solidFill>
                          <a:latin typeface="Calibri" panose="020F0502020204030204" pitchFamily="34" charset="0"/>
                          <a:ea typeface="Calibri" panose="020F0502020204030204" pitchFamily="34" charset="0"/>
                          <a:cs typeface="Calibri" panose="020F0502020204030204" pitchFamily="34" charset="0"/>
                        </a:rPr>
                        <a:t>¿Alguna vez te sentiste así anteriormente/en el pasado? </a:t>
                      </a:r>
                    </a:p>
                    <a:p>
                      <a:pPr marL="857250" marR="44450" lvl="2" indent="-171450" algn="l">
                        <a:spcBef>
                          <a:spcPts val="230"/>
                        </a:spcBef>
                        <a:spcAft>
                          <a:spcPts val="0"/>
                        </a:spcAft>
                        <a:buSzPts val="1100"/>
                        <a:buFont typeface="Arial" panose="020B0604020202020204" pitchFamily="34" charset="0"/>
                        <a:buChar char="•"/>
                        <a:tabLst>
                          <a:tab pos="529590" algn="l"/>
                        </a:tabLst>
                      </a:pPr>
                      <a:r>
                        <a:rPr lang="es-ES_tradnl" sz="1100" b="0" kern="1200" noProof="0" dirty="0">
                          <a:solidFill>
                            <a:schemeClr val="tx1"/>
                          </a:solidFill>
                          <a:latin typeface="Calibri" panose="020F0502020204030204" pitchFamily="34" charset="0"/>
                          <a:ea typeface="Calibri" panose="020F0502020204030204" pitchFamily="34" charset="0"/>
                          <a:cs typeface="Calibri" panose="020F0502020204030204" pitchFamily="34" charset="0"/>
                        </a:rPr>
                        <a:t>Si la respuesta es “sí”, ¿qué hiciste en ese momento?</a:t>
                      </a:r>
                    </a:p>
                    <a:p>
                      <a:pPr marL="857250" marR="44450" lvl="2" indent="-171450" algn="l">
                        <a:spcBef>
                          <a:spcPts val="230"/>
                        </a:spcBef>
                        <a:spcAft>
                          <a:spcPts val="0"/>
                        </a:spcAft>
                        <a:buSzPts val="1100"/>
                        <a:buFont typeface="Arial" panose="020B0604020202020204" pitchFamily="34" charset="0"/>
                        <a:buChar char="•"/>
                        <a:tabLst>
                          <a:tab pos="529590" algn="l"/>
                        </a:tabLst>
                      </a:pPr>
                      <a:r>
                        <a:rPr lang="es-ES_tradnl" sz="1100" b="0" kern="1200" noProof="0" dirty="0">
                          <a:solidFill>
                            <a:schemeClr val="tx1"/>
                          </a:solidFill>
                          <a:latin typeface="Calibri" panose="020F0502020204030204" pitchFamily="34" charset="0"/>
                          <a:ea typeface="Calibri" panose="020F0502020204030204" pitchFamily="34" charset="0"/>
                          <a:cs typeface="Calibri" panose="020F0502020204030204" pitchFamily="34" charset="0"/>
                        </a:rPr>
                        <a:t>¿Eso te ayudó a sentirte mejor o no?</a:t>
                      </a:r>
                    </a:p>
                    <a:p>
                      <a:pPr marL="514350" marR="44450" lvl="1" indent="-171450" algn="l">
                        <a:spcBef>
                          <a:spcPts val="230"/>
                        </a:spcBef>
                        <a:spcAft>
                          <a:spcPts val="0"/>
                        </a:spcAft>
                        <a:buSzPts val="1100"/>
                        <a:buFont typeface="Arial" panose="020B0604020202020204" pitchFamily="34" charset="0"/>
                        <a:buChar char="•"/>
                        <a:tabLst>
                          <a:tab pos="529590" algn="l"/>
                        </a:tabLst>
                      </a:pPr>
                      <a:r>
                        <a:rPr lang="es-ES_tradnl" sz="1100" b="0" kern="1200" noProof="0" dirty="0">
                          <a:solidFill>
                            <a:schemeClr val="tx1"/>
                          </a:solidFill>
                          <a:latin typeface="Calibri" panose="020F0502020204030204" pitchFamily="34" charset="0"/>
                          <a:ea typeface="Calibri" panose="020F0502020204030204" pitchFamily="34" charset="0"/>
                          <a:cs typeface="Calibri" panose="020F0502020204030204" pitchFamily="34" charset="0"/>
                        </a:rPr>
                        <a:t>¿Qué cosas podemos hacer los demás para que te sientas mejor?</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951584040"/>
                  </a:ext>
                </a:extLst>
              </a:tr>
            </a:tbl>
          </a:graphicData>
        </a:graphic>
      </p:graphicFrame>
      <p:sp>
        <p:nvSpPr>
          <p:cNvPr id="10" name="Hexagon 9">
            <a:extLst>
              <a:ext uri="{FF2B5EF4-FFF2-40B4-BE49-F238E27FC236}">
                <a16:creationId xmlns:a16="http://schemas.microsoft.com/office/drawing/2014/main" id="{36929741-414E-2794-289E-3014710A279F}"/>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89681A71-7F18-FD2C-7966-DB31F6345DB7}"/>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Hexagon 11">
            <a:extLst>
              <a:ext uri="{FF2B5EF4-FFF2-40B4-BE49-F238E27FC236}">
                <a16:creationId xmlns:a16="http://schemas.microsoft.com/office/drawing/2014/main" id="{BC55536B-246C-955A-CDA5-FFC4B6955235}"/>
              </a:ext>
            </a:extLst>
          </p:cNvPr>
          <p:cNvSpPr/>
          <p:nvPr/>
        </p:nvSpPr>
        <p:spPr>
          <a:xfrm rot="1782986">
            <a:off x="286724" y="122680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Hexagon 12">
            <a:extLst>
              <a:ext uri="{FF2B5EF4-FFF2-40B4-BE49-F238E27FC236}">
                <a16:creationId xmlns:a16="http://schemas.microsoft.com/office/drawing/2014/main" id="{268E2ECD-3E90-DEF8-2C61-90EDD1700D89}"/>
              </a:ext>
            </a:extLst>
          </p:cNvPr>
          <p:cNvSpPr/>
          <p:nvPr/>
        </p:nvSpPr>
        <p:spPr>
          <a:xfrm rot="1782986">
            <a:off x="286724" y="1689645"/>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Hexagon 13">
            <a:extLst>
              <a:ext uri="{FF2B5EF4-FFF2-40B4-BE49-F238E27FC236}">
                <a16:creationId xmlns:a16="http://schemas.microsoft.com/office/drawing/2014/main" id="{D413B872-9AD4-A3A3-5AEF-E52218FCE3FA}"/>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07998042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ED1FBF3-2321-8C94-1C5D-88E2DE370BC1}"/>
              </a:ext>
            </a:extLst>
          </p:cNvPr>
          <p:cNvGrpSpPr/>
          <p:nvPr/>
        </p:nvGrpSpPr>
        <p:grpSpPr>
          <a:xfrm>
            <a:off x="1641282" y="3274950"/>
            <a:ext cx="3783899" cy="3356099"/>
            <a:chOff x="1821084" y="1914893"/>
            <a:chExt cx="2748925" cy="2438138"/>
          </a:xfrm>
        </p:grpSpPr>
        <p:sp>
          <p:nvSpPr>
            <p:cNvPr id="5" name="Parallelogram 4">
              <a:extLst>
                <a:ext uri="{FF2B5EF4-FFF2-40B4-BE49-F238E27FC236}">
                  <a16:creationId xmlns:a16="http://schemas.microsoft.com/office/drawing/2014/main" id="{241D6842-5D2F-EC02-3672-F792857C5D0B}"/>
                </a:ext>
              </a:extLst>
            </p:cNvPr>
            <p:cNvSpPr/>
            <p:nvPr/>
          </p:nvSpPr>
          <p:spPr>
            <a:xfrm flipH="1">
              <a:off x="3855987" y="1930749"/>
              <a:ext cx="714022" cy="2422282"/>
            </a:xfrm>
            <a:prstGeom prst="parallelogram">
              <a:avLst>
                <a:gd name="adj" fmla="val 7743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arallelogram 5">
              <a:extLst>
                <a:ext uri="{FF2B5EF4-FFF2-40B4-BE49-F238E27FC236}">
                  <a16:creationId xmlns:a16="http://schemas.microsoft.com/office/drawing/2014/main" id="{C544608C-E4E3-D265-EFC9-C9F4327AF8A7}"/>
                </a:ext>
              </a:extLst>
            </p:cNvPr>
            <p:cNvSpPr/>
            <p:nvPr/>
          </p:nvSpPr>
          <p:spPr>
            <a:xfrm flipH="1">
              <a:off x="2990733" y="1930749"/>
              <a:ext cx="714022" cy="2422282"/>
            </a:xfrm>
            <a:prstGeom prst="parallelogram">
              <a:avLst>
                <a:gd name="adj" fmla="val 7743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84CCFCC3-DECA-B2B0-0E0F-6B3B12ABF3E6}"/>
                </a:ext>
              </a:extLst>
            </p:cNvPr>
            <p:cNvSpPr/>
            <p:nvPr/>
          </p:nvSpPr>
          <p:spPr>
            <a:xfrm rot="5400000">
              <a:off x="2574519" y="3313436"/>
              <a:ext cx="186638" cy="9144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77957EF4-3DAF-3CFD-E400-1362FF94B705}"/>
                </a:ext>
              </a:extLst>
            </p:cNvPr>
            <p:cNvSpPr/>
            <p:nvPr/>
          </p:nvSpPr>
          <p:spPr>
            <a:xfrm rot="5400000">
              <a:off x="2817911" y="2668833"/>
              <a:ext cx="186637" cy="9144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F7968C63-5E76-486D-B68E-968273F30D5C}"/>
                </a:ext>
              </a:extLst>
            </p:cNvPr>
            <p:cNvSpPr/>
            <p:nvPr/>
          </p:nvSpPr>
          <p:spPr>
            <a:xfrm rot="5400000">
              <a:off x="3110308" y="2002098"/>
              <a:ext cx="186636" cy="9144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arallelogram 13">
              <a:extLst>
                <a:ext uri="{FF2B5EF4-FFF2-40B4-BE49-F238E27FC236}">
                  <a16:creationId xmlns:a16="http://schemas.microsoft.com/office/drawing/2014/main" id="{4C616E2C-0DCD-139C-6C5E-4904BD03A651}"/>
                </a:ext>
              </a:extLst>
            </p:cNvPr>
            <p:cNvSpPr/>
            <p:nvPr/>
          </p:nvSpPr>
          <p:spPr>
            <a:xfrm>
              <a:off x="2707919" y="1914893"/>
              <a:ext cx="1321022" cy="2422282"/>
            </a:xfrm>
            <a:prstGeom prst="parallelogram">
              <a:avLst>
                <a:gd name="adj" fmla="val 8633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7AE0A278-B540-1221-33E4-452C40772F8D}"/>
                </a:ext>
              </a:extLst>
            </p:cNvPr>
            <p:cNvSpPr/>
            <p:nvPr/>
          </p:nvSpPr>
          <p:spPr>
            <a:xfrm>
              <a:off x="1821084" y="1914893"/>
              <a:ext cx="1321022" cy="2422282"/>
            </a:xfrm>
            <a:prstGeom prst="parallelogram">
              <a:avLst>
                <a:gd name="adj" fmla="val 8633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F13EA30F-4CEB-7043-6EE6-2F14CFA7B171}"/>
              </a:ext>
            </a:extLst>
          </p:cNvPr>
          <p:cNvSpPr/>
          <p:nvPr/>
        </p:nvSpPr>
        <p:spPr>
          <a:xfrm>
            <a:off x="996287" y="1325881"/>
            <a:ext cx="5254042" cy="769342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7" name="TextBox 16">
            <a:extLst>
              <a:ext uri="{FF2B5EF4-FFF2-40B4-BE49-F238E27FC236}">
                <a16:creationId xmlns:a16="http://schemas.microsoft.com/office/drawing/2014/main" id="{CC78F706-FCD0-4181-48A4-093F5AA26A3D}"/>
              </a:ext>
            </a:extLst>
          </p:cNvPr>
          <p:cNvSpPr txBox="1"/>
          <p:nvPr/>
        </p:nvSpPr>
        <p:spPr>
          <a:xfrm>
            <a:off x="996287" y="740504"/>
            <a:ext cx="5254042" cy="276999"/>
          </a:xfrm>
          <a:prstGeom prst="rect">
            <a:avLst/>
          </a:prstGeom>
          <a:noFill/>
        </p:spPr>
        <p:txBody>
          <a:bodyPr wrap="square" rtlCol="0">
            <a:spAutoFit/>
          </a:bodyPr>
          <a:lstStyle/>
          <a:p>
            <a:r>
              <a:rPr lang="en-US" sz="1200" b="1" spc="300" dirty="0"/>
              <a:t>ESCALERA EMOCIONAL</a:t>
            </a:r>
          </a:p>
        </p:txBody>
      </p:sp>
      <p:sp>
        <p:nvSpPr>
          <p:cNvPr id="18" name="Hexagon 17">
            <a:extLst>
              <a:ext uri="{FF2B5EF4-FFF2-40B4-BE49-F238E27FC236}">
                <a16:creationId xmlns:a16="http://schemas.microsoft.com/office/drawing/2014/main" id="{3B1C160F-998A-1FAE-6D33-117A491F5AB4}"/>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Hexagon 22">
            <a:extLst>
              <a:ext uri="{FF2B5EF4-FFF2-40B4-BE49-F238E27FC236}">
                <a16:creationId xmlns:a16="http://schemas.microsoft.com/office/drawing/2014/main" id="{D92697B5-4572-50FF-E8B1-1D4CCF38F9F4}"/>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Hexagon 26">
            <a:extLst>
              <a:ext uri="{FF2B5EF4-FFF2-40B4-BE49-F238E27FC236}">
                <a16:creationId xmlns:a16="http://schemas.microsoft.com/office/drawing/2014/main" id="{1F21ED42-0DFD-4DBF-C62D-0327CD1B909D}"/>
              </a:ext>
            </a:extLst>
          </p:cNvPr>
          <p:cNvSpPr/>
          <p:nvPr/>
        </p:nvSpPr>
        <p:spPr>
          <a:xfrm rot="1782986">
            <a:off x="286724" y="122680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Hexagon 27">
            <a:extLst>
              <a:ext uri="{FF2B5EF4-FFF2-40B4-BE49-F238E27FC236}">
                <a16:creationId xmlns:a16="http://schemas.microsoft.com/office/drawing/2014/main" id="{5AD9B7E2-5A2F-CDC5-F72A-D9B3DFA2278A}"/>
              </a:ext>
            </a:extLst>
          </p:cNvPr>
          <p:cNvSpPr/>
          <p:nvPr/>
        </p:nvSpPr>
        <p:spPr>
          <a:xfrm rot="1782986">
            <a:off x="286724" y="1689645"/>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Hexagon 28">
            <a:extLst>
              <a:ext uri="{FF2B5EF4-FFF2-40B4-BE49-F238E27FC236}">
                <a16:creationId xmlns:a16="http://schemas.microsoft.com/office/drawing/2014/main" id="{C501366D-36FF-DC7D-F921-A70373BF2FF9}"/>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27116419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01EA4C6-BA19-CBEC-F652-B78608E81C3A}"/>
              </a:ext>
            </a:extLst>
          </p:cNvPr>
          <p:cNvSpPr txBox="1"/>
          <p:nvPr/>
        </p:nvSpPr>
        <p:spPr>
          <a:xfrm>
            <a:off x="996287" y="1529410"/>
            <a:ext cx="5254042" cy="276999"/>
          </a:xfrm>
          <a:prstGeom prst="rect">
            <a:avLst/>
          </a:prstGeom>
          <a:noFill/>
        </p:spPr>
        <p:txBody>
          <a:bodyPr wrap="square" rtlCol="0">
            <a:spAutoFit/>
          </a:bodyPr>
          <a:lstStyle/>
          <a:p>
            <a:r>
              <a:rPr lang="es-ES_tradnl" sz="1200" b="1" spc="300"/>
              <a:t>ASPECTOS QUE DEBEN EVALUARSE</a:t>
            </a:r>
          </a:p>
        </p:txBody>
      </p:sp>
      <p:sp>
        <p:nvSpPr>
          <p:cNvPr id="15" name="TextBox 14">
            <a:extLst>
              <a:ext uri="{FF2B5EF4-FFF2-40B4-BE49-F238E27FC236}">
                <a16:creationId xmlns:a16="http://schemas.microsoft.com/office/drawing/2014/main" id="{668A0E01-472F-47D2-A478-BC61FEBDDA35}"/>
              </a:ext>
            </a:extLst>
          </p:cNvPr>
          <p:cNvSpPr txBox="1"/>
          <p:nvPr/>
        </p:nvSpPr>
        <p:spPr>
          <a:xfrm>
            <a:off x="1014388" y="2060246"/>
            <a:ext cx="2816831" cy="261610"/>
          </a:xfrm>
          <a:prstGeom prst="rect">
            <a:avLst/>
          </a:prstGeom>
          <a:noFill/>
          <a:ln>
            <a:noFill/>
          </a:ln>
        </p:spPr>
        <p:txBody>
          <a:bodyPr wrap="square" rtlCol="0">
            <a:spAutoFit/>
          </a:bodyPr>
          <a:lstStyle/>
          <a:p>
            <a:r>
              <a:rPr lang="es-ES_tradnl" sz="1100" b="1" dirty="0"/>
              <a:t>Salud y bienestar físico</a:t>
            </a:r>
          </a:p>
        </p:txBody>
      </p:sp>
      <p:sp>
        <p:nvSpPr>
          <p:cNvPr id="12" name="Rectangle 11">
            <a:extLst>
              <a:ext uri="{FF2B5EF4-FFF2-40B4-BE49-F238E27FC236}">
                <a16:creationId xmlns:a16="http://schemas.microsoft.com/office/drawing/2014/main" id="{4C944BD3-7302-4ABA-B524-82F7E475F0C7}"/>
              </a:ext>
            </a:extLst>
          </p:cNvPr>
          <p:cNvSpPr/>
          <p:nvPr/>
        </p:nvSpPr>
        <p:spPr>
          <a:xfrm>
            <a:off x="995272" y="2450341"/>
            <a:ext cx="2484242" cy="165233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_tradnl" sz="1100">
                <a:solidFill>
                  <a:schemeClr val="tx1"/>
                </a:solidFill>
              </a:rPr>
              <a:t>Ejemplos de preguntas:</a:t>
            </a:r>
          </a:p>
        </p:txBody>
      </p:sp>
      <p:sp>
        <p:nvSpPr>
          <p:cNvPr id="8" name="Rectangle 7">
            <a:extLst>
              <a:ext uri="{FF2B5EF4-FFF2-40B4-BE49-F238E27FC236}">
                <a16:creationId xmlns:a16="http://schemas.microsoft.com/office/drawing/2014/main" id="{7559E395-4ADA-F4DF-3269-557EC01E80F3}"/>
              </a:ext>
            </a:extLst>
          </p:cNvPr>
          <p:cNvSpPr/>
          <p:nvPr/>
        </p:nvSpPr>
        <p:spPr>
          <a:xfrm>
            <a:off x="3765072" y="2450341"/>
            <a:ext cx="2484242" cy="165233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_tradnl" sz="1100">
                <a:solidFill>
                  <a:schemeClr val="tx1"/>
                </a:solidFill>
              </a:rPr>
              <a:t>Ejemplos de lo que hay que observar:</a:t>
            </a:r>
          </a:p>
        </p:txBody>
      </p:sp>
      <p:sp>
        <p:nvSpPr>
          <p:cNvPr id="10" name="TextBox 9">
            <a:extLst>
              <a:ext uri="{FF2B5EF4-FFF2-40B4-BE49-F238E27FC236}">
                <a16:creationId xmlns:a16="http://schemas.microsoft.com/office/drawing/2014/main" id="{A5CEE3D6-4927-3C59-9D2B-FE3BFFCFF6BD}"/>
              </a:ext>
            </a:extLst>
          </p:cNvPr>
          <p:cNvSpPr txBox="1"/>
          <p:nvPr/>
        </p:nvSpPr>
        <p:spPr>
          <a:xfrm>
            <a:off x="1014388" y="4490770"/>
            <a:ext cx="2816831" cy="261610"/>
          </a:xfrm>
          <a:prstGeom prst="rect">
            <a:avLst/>
          </a:prstGeom>
          <a:noFill/>
          <a:ln>
            <a:noFill/>
          </a:ln>
        </p:spPr>
        <p:txBody>
          <a:bodyPr wrap="square" rtlCol="0">
            <a:spAutoFit/>
          </a:bodyPr>
          <a:lstStyle/>
          <a:p>
            <a:r>
              <a:rPr lang="es-ES_tradnl" sz="1100" b="1" dirty="0"/>
              <a:t>Bienestar emocional</a:t>
            </a:r>
          </a:p>
        </p:txBody>
      </p:sp>
      <p:sp>
        <p:nvSpPr>
          <p:cNvPr id="11" name="Rectangle 10">
            <a:extLst>
              <a:ext uri="{FF2B5EF4-FFF2-40B4-BE49-F238E27FC236}">
                <a16:creationId xmlns:a16="http://schemas.microsoft.com/office/drawing/2014/main" id="{06CC857E-9785-C781-263C-945F35C2FF4F}"/>
              </a:ext>
            </a:extLst>
          </p:cNvPr>
          <p:cNvSpPr/>
          <p:nvPr/>
        </p:nvSpPr>
        <p:spPr>
          <a:xfrm>
            <a:off x="995272" y="4880865"/>
            <a:ext cx="2484242" cy="165233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_tradnl" sz="1100">
                <a:solidFill>
                  <a:schemeClr val="tx1"/>
                </a:solidFill>
              </a:rPr>
              <a:t>Ejemplos de preguntas:</a:t>
            </a:r>
          </a:p>
        </p:txBody>
      </p:sp>
      <p:sp>
        <p:nvSpPr>
          <p:cNvPr id="18" name="Rectangle 17">
            <a:extLst>
              <a:ext uri="{FF2B5EF4-FFF2-40B4-BE49-F238E27FC236}">
                <a16:creationId xmlns:a16="http://schemas.microsoft.com/office/drawing/2014/main" id="{AB99510E-DB90-3204-281D-6BF73DE5177D}"/>
              </a:ext>
            </a:extLst>
          </p:cNvPr>
          <p:cNvSpPr/>
          <p:nvPr/>
        </p:nvSpPr>
        <p:spPr>
          <a:xfrm>
            <a:off x="3765072" y="4880865"/>
            <a:ext cx="2484242" cy="165233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_tradnl" sz="1100">
                <a:solidFill>
                  <a:schemeClr val="tx1"/>
                </a:solidFill>
              </a:rPr>
              <a:t>Ejemplos de lo que hay que observar:</a:t>
            </a:r>
          </a:p>
        </p:txBody>
      </p:sp>
      <p:sp>
        <p:nvSpPr>
          <p:cNvPr id="19" name="TextBox 18">
            <a:extLst>
              <a:ext uri="{FF2B5EF4-FFF2-40B4-BE49-F238E27FC236}">
                <a16:creationId xmlns:a16="http://schemas.microsoft.com/office/drawing/2014/main" id="{9955C1DD-A4D0-B480-C1C4-5F6752DFA458}"/>
              </a:ext>
            </a:extLst>
          </p:cNvPr>
          <p:cNvSpPr txBox="1"/>
          <p:nvPr/>
        </p:nvSpPr>
        <p:spPr>
          <a:xfrm>
            <a:off x="1014388" y="6802873"/>
            <a:ext cx="5012339" cy="261610"/>
          </a:xfrm>
          <a:prstGeom prst="rect">
            <a:avLst/>
          </a:prstGeom>
          <a:noFill/>
          <a:ln>
            <a:noFill/>
          </a:ln>
        </p:spPr>
        <p:txBody>
          <a:bodyPr wrap="square" rtlCol="0">
            <a:spAutoFit/>
          </a:bodyPr>
          <a:lstStyle/>
          <a:p>
            <a:r>
              <a:rPr lang="es-ES_tradnl" sz="1100" b="1" dirty="0"/>
              <a:t>Relaciones sociales con la familia, los compañeros y la comunidad</a:t>
            </a:r>
          </a:p>
        </p:txBody>
      </p:sp>
      <p:sp>
        <p:nvSpPr>
          <p:cNvPr id="20" name="Rectangle 19">
            <a:extLst>
              <a:ext uri="{FF2B5EF4-FFF2-40B4-BE49-F238E27FC236}">
                <a16:creationId xmlns:a16="http://schemas.microsoft.com/office/drawing/2014/main" id="{F884887A-0129-59EC-BF22-D09CD4BC8A97}"/>
              </a:ext>
            </a:extLst>
          </p:cNvPr>
          <p:cNvSpPr/>
          <p:nvPr/>
        </p:nvSpPr>
        <p:spPr>
          <a:xfrm>
            <a:off x="995272" y="7192968"/>
            <a:ext cx="2484242" cy="165233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_tradnl" sz="1100">
                <a:solidFill>
                  <a:schemeClr val="tx1"/>
                </a:solidFill>
              </a:rPr>
              <a:t>Ejemplos de preguntas:</a:t>
            </a:r>
          </a:p>
        </p:txBody>
      </p:sp>
      <p:sp>
        <p:nvSpPr>
          <p:cNvPr id="21" name="Rectangle 20">
            <a:extLst>
              <a:ext uri="{FF2B5EF4-FFF2-40B4-BE49-F238E27FC236}">
                <a16:creationId xmlns:a16="http://schemas.microsoft.com/office/drawing/2014/main" id="{CF1E858F-C192-3E27-FB06-2F36CE794683}"/>
              </a:ext>
            </a:extLst>
          </p:cNvPr>
          <p:cNvSpPr/>
          <p:nvPr/>
        </p:nvSpPr>
        <p:spPr>
          <a:xfrm>
            <a:off x="3765072" y="7192968"/>
            <a:ext cx="2484242" cy="165233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_tradnl" sz="1100">
                <a:solidFill>
                  <a:schemeClr val="tx1"/>
                </a:solidFill>
              </a:rPr>
              <a:t>Ejemplos de lo que hay que observar:</a:t>
            </a:r>
          </a:p>
        </p:txBody>
      </p:sp>
      <p:sp>
        <p:nvSpPr>
          <p:cNvPr id="22" name="TextBox 21">
            <a:extLst>
              <a:ext uri="{FF2B5EF4-FFF2-40B4-BE49-F238E27FC236}">
                <a16:creationId xmlns:a16="http://schemas.microsoft.com/office/drawing/2014/main" id="{392C9AEC-7CF5-FDE2-3FC7-6A5AD535EF3E}"/>
              </a:ext>
            </a:extLst>
          </p:cNvPr>
          <p:cNvSpPr txBox="1"/>
          <p:nvPr/>
        </p:nvSpPr>
        <p:spPr>
          <a:xfrm>
            <a:off x="996287" y="736518"/>
            <a:ext cx="5254042" cy="523220"/>
          </a:xfrm>
          <a:prstGeom prst="rect">
            <a:avLst/>
          </a:prstGeom>
          <a:noFill/>
        </p:spPr>
        <p:txBody>
          <a:bodyPr wrap="square">
            <a:spAutoFit/>
          </a:bodyPr>
          <a:lstStyle/>
          <a:p>
            <a:pPr marL="0" marR="0" lvl="0" indent="0" algn="l" rtl="0">
              <a:spcBef>
                <a:spcPts val="0"/>
              </a:spcBef>
              <a:spcAft>
                <a:spcPts val="1800"/>
              </a:spcAft>
              <a:buNone/>
            </a:pPr>
            <a:r>
              <a:rPr lang="es-ES_tradnl" sz="1400" b="1" spc="300">
                <a:solidFill>
                  <a:schemeClr val="bg1"/>
                </a:solidFill>
                <a:highlight>
                  <a:srgbClr val="8D9EAE"/>
                </a:highlight>
                <a:latin typeface="Calibri"/>
                <a:ea typeface="Calibri"/>
                <a:cs typeface="Calibri"/>
                <a:sym typeface="Calibri"/>
              </a:rPr>
              <a:t>SESIÓN 3: ¿CÓMO EVALUAR LAS NECESIDADES DE UN/A MENOR?</a:t>
            </a:r>
          </a:p>
        </p:txBody>
      </p:sp>
      <p:sp>
        <p:nvSpPr>
          <p:cNvPr id="24" name="Hexagon 23">
            <a:extLst>
              <a:ext uri="{FF2B5EF4-FFF2-40B4-BE49-F238E27FC236}">
                <a16:creationId xmlns:a16="http://schemas.microsoft.com/office/drawing/2014/main" id="{C1E2E617-D312-EA5D-ADC8-83F587C947F5}"/>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Hexagon 24">
            <a:extLst>
              <a:ext uri="{FF2B5EF4-FFF2-40B4-BE49-F238E27FC236}">
                <a16:creationId xmlns:a16="http://schemas.microsoft.com/office/drawing/2014/main" id="{4BAEAD18-954F-E07C-71CE-708F522FB106}"/>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 name="Hexagon 25">
            <a:extLst>
              <a:ext uri="{FF2B5EF4-FFF2-40B4-BE49-F238E27FC236}">
                <a16:creationId xmlns:a16="http://schemas.microsoft.com/office/drawing/2014/main" id="{5231974B-EF59-C338-3996-083CB64AE03C}"/>
              </a:ext>
            </a:extLst>
          </p:cNvPr>
          <p:cNvSpPr/>
          <p:nvPr/>
        </p:nvSpPr>
        <p:spPr>
          <a:xfrm rot="1782986">
            <a:off x="286724" y="122680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Hexagon 27">
            <a:extLst>
              <a:ext uri="{FF2B5EF4-FFF2-40B4-BE49-F238E27FC236}">
                <a16:creationId xmlns:a16="http://schemas.microsoft.com/office/drawing/2014/main" id="{7C075C5E-CB66-BCC7-9474-93286D130D35}"/>
              </a:ext>
            </a:extLst>
          </p:cNvPr>
          <p:cNvSpPr/>
          <p:nvPr/>
        </p:nvSpPr>
        <p:spPr>
          <a:xfrm rot="1782986">
            <a:off x="286724" y="1689645"/>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7" name="Hexagon 36">
            <a:extLst>
              <a:ext uri="{FF2B5EF4-FFF2-40B4-BE49-F238E27FC236}">
                <a16:creationId xmlns:a16="http://schemas.microsoft.com/office/drawing/2014/main" id="{36B83071-5402-3A6D-FAA5-E5EDB3F45484}"/>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47936843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CAB6E559-18D0-2641-A023-DFE7377415CD}"/>
              </a:ext>
            </a:extLst>
          </p:cNvPr>
          <p:cNvGrpSpPr/>
          <p:nvPr/>
        </p:nvGrpSpPr>
        <p:grpSpPr>
          <a:xfrm>
            <a:off x="995272" y="722721"/>
            <a:ext cx="5254042" cy="8345079"/>
            <a:chOff x="995272" y="722721"/>
            <a:chExt cx="5254042" cy="10024069"/>
          </a:xfrm>
        </p:grpSpPr>
        <p:sp>
          <p:nvSpPr>
            <p:cNvPr id="7" name="TextBox 6">
              <a:extLst>
                <a:ext uri="{FF2B5EF4-FFF2-40B4-BE49-F238E27FC236}">
                  <a16:creationId xmlns:a16="http://schemas.microsoft.com/office/drawing/2014/main" id="{41870501-C217-F81C-2A93-F5CEF8383686}"/>
                </a:ext>
              </a:extLst>
            </p:cNvPr>
            <p:cNvSpPr txBox="1"/>
            <p:nvPr/>
          </p:nvSpPr>
          <p:spPr>
            <a:xfrm>
              <a:off x="1014388" y="722721"/>
              <a:ext cx="4818376" cy="314245"/>
            </a:xfrm>
            <a:prstGeom prst="rect">
              <a:avLst/>
            </a:prstGeom>
            <a:noFill/>
            <a:ln>
              <a:noFill/>
            </a:ln>
          </p:spPr>
          <p:txBody>
            <a:bodyPr wrap="square" rtlCol="0">
              <a:spAutoFit/>
            </a:bodyPr>
            <a:lstStyle/>
            <a:p>
              <a:r>
                <a:rPr lang="es-ES_tradnl" sz="1100" b="1"/>
                <a:t>Educación, trabajo, tiempo libre e intereses</a:t>
              </a:r>
            </a:p>
          </p:txBody>
        </p:sp>
        <p:sp>
          <p:nvSpPr>
            <p:cNvPr id="8" name="Rectangle 7">
              <a:extLst>
                <a:ext uri="{FF2B5EF4-FFF2-40B4-BE49-F238E27FC236}">
                  <a16:creationId xmlns:a16="http://schemas.microsoft.com/office/drawing/2014/main" id="{6CE008D9-2AEF-2B16-FE91-356AD9DBABD9}"/>
                </a:ext>
              </a:extLst>
            </p:cNvPr>
            <p:cNvSpPr/>
            <p:nvPr/>
          </p:nvSpPr>
          <p:spPr>
            <a:xfrm>
              <a:off x="995272" y="1153607"/>
              <a:ext cx="2484242" cy="182512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_tradnl" sz="1100">
                  <a:solidFill>
                    <a:schemeClr val="tx1"/>
                  </a:solidFill>
                </a:rPr>
                <a:t>Ejemplos de preguntas:</a:t>
              </a:r>
            </a:p>
          </p:txBody>
        </p:sp>
        <p:sp>
          <p:nvSpPr>
            <p:cNvPr id="9" name="Rectangle 8">
              <a:extLst>
                <a:ext uri="{FF2B5EF4-FFF2-40B4-BE49-F238E27FC236}">
                  <a16:creationId xmlns:a16="http://schemas.microsoft.com/office/drawing/2014/main" id="{3A346E1D-5F3A-7DEA-3BE5-C62ED007CC4D}"/>
                </a:ext>
              </a:extLst>
            </p:cNvPr>
            <p:cNvSpPr/>
            <p:nvPr/>
          </p:nvSpPr>
          <p:spPr>
            <a:xfrm>
              <a:off x="3765072" y="1153607"/>
              <a:ext cx="2484242" cy="182512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_tradnl" sz="1100">
                  <a:solidFill>
                    <a:schemeClr val="tx1"/>
                  </a:solidFill>
                </a:rPr>
                <a:t>Ejemplos de lo que hay que observar:</a:t>
              </a:r>
            </a:p>
          </p:txBody>
        </p:sp>
        <p:sp>
          <p:nvSpPr>
            <p:cNvPr id="10" name="TextBox 9">
              <a:extLst>
                <a:ext uri="{FF2B5EF4-FFF2-40B4-BE49-F238E27FC236}">
                  <a16:creationId xmlns:a16="http://schemas.microsoft.com/office/drawing/2014/main" id="{36130A17-AF20-DBF3-99C7-72D9DC72B2D3}"/>
                </a:ext>
              </a:extLst>
            </p:cNvPr>
            <p:cNvSpPr txBox="1"/>
            <p:nvPr/>
          </p:nvSpPr>
          <p:spPr>
            <a:xfrm>
              <a:off x="1014388" y="3407403"/>
              <a:ext cx="3036319" cy="314245"/>
            </a:xfrm>
            <a:prstGeom prst="rect">
              <a:avLst/>
            </a:prstGeom>
            <a:noFill/>
            <a:ln>
              <a:noFill/>
            </a:ln>
          </p:spPr>
          <p:txBody>
            <a:bodyPr wrap="square" rtlCol="0">
              <a:spAutoFit/>
            </a:bodyPr>
            <a:lstStyle/>
            <a:p>
              <a:r>
                <a:rPr lang="es-ES_tradnl" sz="1100" b="1"/>
                <a:t>Modalidad de acogida, familia y entorno de vida</a:t>
              </a:r>
            </a:p>
          </p:txBody>
        </p:sp>
        <p:sp>
          <p:nvSpPr>
            <p:cNvPr id="11" name="Rectangle 10">
              <a:extLst>
                <a:ext uri="{FF2B5EF4-FFF2-40B4-BE49-F238E27FC236}">
                  <a16:creationId xmlns:a16="http://schemas.microsoft.com/office/drawing/2014/main" id="{E573B76A-F309-EEED-1D25-5C2AD0185CB3}"/>
                </a:ext>
              </a:extLst>
            </p:cNvPr>
            <p:cNvSpPr/>
            <p:nvPr/>
          </p:nvSpPr>
          <p:spPr>
            <a:xfrm>
              <a:off x="995272" y="3838290"/>
              <a:ext cx="2484242" cy="182512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_tradnl" sz="1100">
                  <a:solidFill>
                    <a:schemeClr val="tx1"/>
                  </a:solidFill>
                </a:rPr>
                <a:t>Ejemplos de preguntas:</a:t>
              </a:r>
            </a:p>
          </p:txBody>
        </p:sp>
        <p:sp>
          <p:nvSpPr>
            <p:cNvPr id="18" name="Rectangle 17">
              <a:extLst>
                <a:ext uri="{FF2B5EF4-FFF2-40B4-BE49-F238E27FC236}">
                  <a16:creationId xmlns:a16="http://schemas.microsoft.com/office/drawing/2014/main" id="{0ACB289E-4DCA-55FF-015A-DD71F959717A}"/>
                </a:ext>
              </a:extLst>
            </p:cNvPr>
            <p:cNvSpPr/>
            <p:nvPr/>
          </p:nvSpPr>
          <p:spPr>
            <a:xfrm>
              <a:off x="3765072" y="3838290"/>
              <a:ext cx="2484242" cy="182512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_tradnl" sz="1100">
                  <a:solidFill>
                    <a:schemeClr val="tx1"/>
                  </a:solidFill>
                </a:rPr>
                <a:t>Ejemplos de lo que hay que observar:</a:t>
              </a:r>
            </a:p>
          </p:txBody>
        </p:sp>
        <p:sp>
          <p:nvSpPr>
            <p:cNvPr id="19" name="TextBox 18">
              <a:extLst>
                <a:ext uri="{FF2B5EF4-FFF2-40B4-BE49-F238E27FC236}">
                  <a16:creationId xmlns:a16="http://schemas.microsoft.com/office/drawing/2014/main" id="{3E2F1FC1-AFEE-FA33-4BF2-CABBF866E0A1}"/>
                </a:ext>
              </a:extLst>
            </p:cNvPr>
            <p:cNvSpPr txBox="1"/>
            <p:nvPr/>
          </p:nvSpPr>
          <p:spPr>
            <a:xfrm>
              <a:off x="1014388" y="5961281"/>
              <a:ext cx="5012339" cy="314245"/>
            </a:xfrm>
            <a:prstGeom prst="rect">
              <a:avLst/>
            </a:prstGeom>
            <a:noFill/>
            <a:ln>
              <a:noFill/>
            </a:ln>
          </p:spPr>
          <p:txBody>
            <a:bodyPr wrap="square" rtlCol="0">
              <a:spAutoFit/>
            </a:bodyPr>
            <a:lstStyle/>
            <a:p>
              <a:r>
                <a:rPr lang="es-ES_tradnl" sz="1100" b="1"/>
                <a:t>Comunidad </a:t>
              </a:r>
            </a:p>
          </p:txBody>
        </p:sp>
        <p:sp>
          <p:nvSpPr>
            <p:cNvPr id="20" name="Rectangle 19">
              <a:extLst>
                <a:ext uri="{FF2B5EF4-FFF2-40B4-BE49-F238E27FC236}">
                  <a16:creationId xmlns:a16="http://schemas.microsoft.com/office/drawing/2014/main" id="{A45E101E-4B0B-12F6-BB4F-BD3C3252AA04}"/>
                </a:ext>
              </a:extLst>
            </p:cNvPr>
            <p:cNvSpPr/>
            <p:nvPr/>
          </p:nvSpPr>
          <p:spPr>
            <a:xfrm>
              <a:off x="995272" y="6392168"/>
              <a:ext cx="2484242" cy="182512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_tradnl" sz="1100">
                  <a:solidFill>
                    <a:schemeClr val="tx1"/>
                  </a:solidFill>
                </a:rPr>
                <a:t>Ejemplos de preguntas:</a:t>
              </a:r>
            </a:p>
          </p:txBody>
        </p:sp>
        <p:sp>
          <p:nvSpPr>
            <p:cNvPr id="21" name="Rectangle 20">
              <a:extLst>
                <a:ext uri="{FF2B5EF4-FFF2-40B4-BE49-F238E27FC236}">
                  <a16:creationId xmlns:a16="http://schemas.microsoft.com/office/drawing/2014/main" id="{6009CE98-4F3D-A41C-A59B-FF0C4245D0F5}"/>
                </a:ext>
              </a:extLst>
            </p:cNvPr>
            <p:cNvSpPr/>
            <p:nvPr/>
          </p:nvSpPr>
          <p:spPr>
            <a:xfrm>
              <a:off x="3765072" y="6392168"/>
              <a:ext cx="2484242" cy="182512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_tradnl" sz="1100">
                  <a:solidFill>
                    <a:schemeClr val="tx1"/>
                  </a:solidFill>
                </a:rPr>
                <a:t>Ejemplos de lo que hay que observar:</a:t>
              </a:r>
            </a:p>
          </p:txBody>
        </p:sp>
        <p:sp>
          <p:nvSpPr>
            <p:cNvPr id="22" name="TextBox 21">
              <a:extLst>
                <a:ext uri="{FF2B5EF4-FFF2-40B4-BE49-F238E27FC236}">
                  <a16:creationId xmlns:a16="http://schemas.microsoft.com/office/drawing/2014/main" id="{24BB3626-ABFE-1A55-CBF5-EBD80F90B687}"/>
                </a:ext>
              </a:extLst>
            </p:cNvPr>
            <p:cNvSpPr txBox="1"/>
            <p:nvPr/>
          </p:nvSpPr>
          <p:spPr>
            <a:xfrm>
              <a:off x="1014388" y="8490783"/>
              <a:ext cx="5012339" cy="314245"/>
            </a:xfrm>
            <a:prstGeom prst="rect">
              <a:avLst/>
            </a:prstGeom>
            <a:noFill/>
            <a:ln>
              <a:noFill/>
            </a:ln>
          </p:spPr>
          <p:txBody>
            <a:bodyPr wrap="square" rtlCol="0">
              <a:spAutoFit/>
            </a:bodyPr>
            <a:lstStyle/>
            <a:p>
              <a:r>
                <a:rPr lang="es-ES_tradnl" sz="1100" b="1"/>
                <a:t>Documentación</a:t>
              </a:r>
            </a:p>
          </p:txBody>
        </p:sp>
        <p:sp>
          <p:nvSpPr>
            <p:cNvPr id="23" name="Rectangle 22">
              <a:extLst>
                <a:ext uri="{FF2B5EF4-FFF2-40B4-BE49-F238E27FC236}">
                  <a16:creationId xmlns:a16="http://schemas.microsoft.com/office/drawing/2014/main" id="{A136E1A4-429B-5AE7-E56F-CF318E5FB6C5}"/>
                </a:ext>
              </a:extLst>
            </p:cNvPr>
            <p:cNvSpPr/>
            <p:nvPr/>
          </p:nvSpPr>
          <p:spPr>
            <a:xfrm>
              <a:off x="995272" y="8921670"/>
              <a:ext cx="2484242" cy="182512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_tradnl" sz="1100">
                  <a:solidFill>
                    <a:schemeClr val="tx1"/>
                  </a:solidFill>
                </a:rPr>
                <a:t>Ejemplos de preguntas:</a:t>
              </a:r>
            </a:p>
          </p:txBody>
        </p:sp>
        <p:sp>
          <p:nvSpPr>
            <p:cNvPr id="24" name="Rectangle 23">
              <a:extLst>
                <a:ext uri="{FF2B5EF4-FFF2-40B4-BE49-F238E27FC236}">
                  <a16:creationId xmlns:a16="http://schemas.microsoft.com/office/drawing/2014/main" id="{1CB48014-E2D4-5022-75AA-4B5803134BA5}"/>
                </a:ext>
              </a:extLst>
            </p:cNvPr>
            <p:cNvSpPr/>
            <p:nvPr/>
          </p:nvSpPr>
          <p:spPr>
            <a:xfrm>
              <a:off x="3765072" y="8921670"/>
              <a:ext cx="2484242" cy="182512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_tradnl" sz="1100">
                  <a:solidFill>
                    <a:schemeClr val="tx1"/>
                  </a:solidFill>
                </a:rPr>
                <a:t>Ejemplos de lo que hay que observar:</a:t>
              </a:r>
            </a:p>
          </p:txBody>
        </p:sp>
      </p:grpSp>
      <p:sp>
        <p:nvSpPr>
          <p:cNvPr id="26" name="Hexagon 25">
            <a:extLst>
              <a:ext uri="{FF2B5EF4-FFF2-40B4-BE49-F238E27FC236}">
                <a16:creationId xmlns:a16="http://schemas.microsoft.com/office/drawing/2014/main" id="{7DF38FB2-E615-CBEB-B243-7AC1206ED62D}"/>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Hexagon 27">
            <a:extLst>
              <a:ext uri="{FF2B5EF4-FFF2-40B4-BE49-F238E27FC236}">
                <a16:creationId xmlns:a16="http://schemas.microsoft.com/office/drawing/2014/main" id="{9B0C81F0-6AA1-CC38-B7D4-ADC004E4160C}"/>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7" name="Hexagon 36">
            <a:extLst>
              <a:ext uri="{FF2B5EF4-FFF2-40B4-BE49-F238E27FC236}">
                <a16:creationId xmlns:a16="http://schemas.microsoft.com/office/drawing/2014/main" id="{CF12D8AB-63E2-DA1C-1927-20CFA300FEE5}"/>
              </a:ext>
            </a:extLst>
          </p:cNvPr>
          <p:cNvSpPr/>
          <p:nvPr/>
        </p:nvSpPr>
        <p:spPr>
          <a:xfrm rot="1782986">
            <a:off x="286724" y="122680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8" name="Hexagon 37">
            <a:extLst>
              <a:ext uri="{FF2B5EF4-FFF2-40B4-BE49-F238E27FC236}">
                <a16:creationId xmlns:a16="http://schemas.microsoft.com/office/drawing/2014/main" id="{0386F4A7-6EB7-8D55-F43A-CD2A2030FC95}"/>
              </a:ext>
            </a:extLst>
          </p:cNvPr>
          <p:cNvSpPr/>
          <p:nvPr/>
        </p:nvSpPr>
        <p:spPr>
          <a:xfrm rot="1782986">
            <a:off x="286724" y="1689645"/>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8" name="Hexagon 47">
            <a:extLst>
              <a:ext uri="{FF2B5EF4-FFF2-40B4-BE49-F238E27FC236}">
                <a16:creationId xmlns:a16="http://schemas.microsoft.com/office/drawing/2014/main" id="{9E9D62C4-8ED7-4241-5E25-0256ECBBC6A9}"/>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08105878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568CE2C-7757-A651-83CC-4200C6047382}"/>
              </a:ext>
            </a:extLst>
          </p:cNvPr>
          <p:cNvSpPr txBox="1"/>
          <p:nvPr/>
        </p:nvSpPr>
        <p:spPr>
          <a:xfrm>
            <a:off x="996287" y="710024"/>
            <a:ext cx="5254042" cy="276999"/>
          </a:xfrm>
          <a:prstGeom prst="rect">
            <a:avLst/>
          </a:prstGeom>
          <a:noFill/>
        </p:spPr>
        <p:txBody>
          <a:bodyPr wrap="square" rtlCol="0">
            <a:spAutoFit/>
          </a:bodyPr>
          <a:lstStyle/>
          <a:p>
            <a:r>
              <a:rPr lang="en-CA" sz="1200" b="1" spc="300" dirty="0"/>
              <a:t>JUEGO DE ROL - EVALUACIÓN EXHAUSTIVA</a:t>
            </a:r>
          </a:p>
        </p:txBody>
      </p:sp>
      <p:graphicFrame>
        <p:nvGraphicFramePr>
          <p:cNvPr id="8" name="Table 4">
            <a:extLst>
              <a:ext uri="{FF2B5EF4-FFF2-40B4-BE49-F238E27FC236}">
                <a16:creationId xmlns:a16="http://schemas.microsoft.com/office/drawing/2014/main" id="{982E6301-AA38-93B3-002C-7AF41FBAFBED}"/>
              </a:ext>
            </a:extLst>
          </p:cNvPr>
          <p:cNvGraphicFramePr>
            <a:graphicFrameLocks noGrp="1"/>
          </p:cNvGraphicFramePr>
          <p:nvPr>
            <p:extLst>
              <p:ext uri="{D42A27DB-BD31-4B8C-83A1-F6EECF244321}">
                <p14:modId xmlns:p14="http://schemas.microsoft.com/office/powerpoint/2010/main" val="3358301686"/>
              </p:ext>
            </p:extLst>
          </p:nvPr>
        </p:nvGraphicFramePr>
        <p:xfrm>
          <a:off x="996286" y="2175599"/>
          <a:ext cx="5254042" cy="6251349"/>
        </p:xfrm>
        <a:graphic>
          <a:graphicData uri="http://schemas.openxmlformats.org/drawingml/2006/table">
            <a:tbl>
              <a:tblPr firstRow="1" bandRow="1">
                <a:tableStyleId>{5C22544A-7EE6-4342-B048-85BDC9FD1C3A}</a:tableStyleId>
              </a:tblPr>
              <a:tblGrid>
                <a:gridCol w="1640874">
                  <a:extLst>
                    <a:ext uri="{9D8B030D-6E8A-4147-A177-3AD203B41FA5}">
                      <a16:colId xmlns:a16="http://schemas.microsoft.com/office/drawing/2014/main" val="4050281833"/>
                    </a:ext>
                  </a:extLst>
                </a:gridCol>
                <a:gridCol w="3613168">
                  <a:extLst>
                    <a:ext uri="{9D8B030D-6E8A-4147-A177-3AD203B41FA5}">
                      <a16:colId xmlns:a16="http://schemas.microsoft.com/office/drawing/2014/main" val="226790241"/>
                    </a:ext>
                  </a:extLst>
                </a:gridCol>
              </a:tblGrid>
              <a:tr h="277269">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1" noProof="0" dirty="0">
                          <a:solidFill>
                            <a:schemeClr val="tx1"/>
                          </a:solidFill>
                          <a:effectLst/>
                          <a:ea typeface="Times New Roman" panose="02020603050405020304" pitchFamily="18" charset="0"/>
                          <a:cs typeface="Times New Roman" panose="02020603050405020304" pitchFamily="18" charset="0"/>
                        </a:rPr>
                        <a:t>ASISTENTE SOCIAL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US"/>
                    </a:p>
                  </a:txBody>
                  <a:tcPr>
                    <a:lnL w="12700" cmpd="sng">
                      <a:noFill/>
                    </a:lnL>
                  </a:tcPr>
                </a:tc>
                <a:extLst>
                  <a:ext uri="{0D108BD9-81ED-4DB2-BD59-A6C34878D82A}">
                    <a16:rowId xmlns:a16="http://schemas.microsoft.com/office/drawing/2014/main" val="803527181"/>
                  </a:ext>
                </a:extLst>
              </a:tr>
              <a:tr h="659311">
                <a:tc>
                  <a:txBody>
                    <a:bodyPr/>
                    <a:lstStyle/>
                    <a:p>
                      <a:r>
                        <a:rPr lang="es-ES_tradnl" sz="1100" b="0" noProof="0">
                          <a:solidFill>
                            <a:schemeClr val="tx1"/>
                          </a:solidFill>
                          <a:effectLst/>
                          <a:ea typeface="Calibri" panose="020F0502020204030204" pitchFamily="34" charset="0"/>
                          <a:cs typeface="Arial" panose="020B0604020202020204" pitchFamily="34" charset="0"/>
                        </a:rPr>
                        <a:t>El caso de Amina ya está registrado.</a:t>
                      </a:r>
                    </a:p>
                    <a:p>
                      <a:r>
                        <a:rPr lang="es-ES_tradnl" sz="1100" b="0" noProof="0">
                          <a:solidFill>
                            <a:schemeClr val="tx1"/>
                          </a:solidFill>
                          <a:effectLst/>
                          <a:ea typeface="Calibri" panose="020F0502020204030204" pitchFamily="34" charset="0"/>
                          <a:cs typeface="Arial" panose="020B0604020202020204" pitchFamily="34" charset="0"/>
                        </a:rPr>
                        <a:t>A partir de la información recopilada durante la identificación y el registro, llevar a cabo una evaluación exhaustiva de las necesidades de Amina y su familia. </a:t>
                      </a:r>
                    </a:p>
                    <a:p>
                      <a:endParaRPr lang="es-ES_tradnl" sz="1100" noProof="0">
                        <a:solidFill>
                          <a:schemeClr val="tx1"/>
                        </a:solidFill>
                        <a:effectLst/>
                        <a:ea typeface="Calibri" panose="020F050202020403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26695" indent="-226695"/>
                      <a:r>
                        <a:rPr lang="es-ES_tradnl" sz="1100" b="0" noProof="0" dirty="0">
                          <a:solidFill>
                            <a:schemeClr val="tx1"/>
                          </a:solidFill>
                          <a:effectLst/>
                          <a:ea typeface="Calibri" panose="020F0502020204030204" pitchFamily="34" charset="0"/>
                          <a:cs typeface="Arial" panose="020B0604020202020204" pitchFamily="34" charset="0"/>
                        </a:rPr>
                        <a:t>Durante este juego de rol, usted debe:</a:t>
                      </a:r>
                    </a:p>
                    <a:p>
                      <a:pPr marL="285750" lvl="0" indent="-285750">
                        <a:buFont typeface="Arial" panose="020B0604020202020204" pitchFamily="34" charset="0"/>
                        <a:buChar char="•"/>
                      </a:pPr>
                      <a:r>
                        <a:rPr lang="es-ES_tradnl" sz="1100" b="0" noProof="0" dirty="0">
                          <a:solidFill>
                            <a:schemeClr val="tx1"/>
                          </a:solidFill>
                          <a:effectLst/>
                          <a:ea typeface="Calibri" panose="020F0502020204030204" pitchFamily="34" charset="0"/>
                          <a:cs typeface="Arial" panose="020B0604020202020204" pitchFamily="34" charset="0"/>
                        </a:rPr>
                        <a:t>Ayudar a Amina (y a su madre) a expresarse.</a:t>
                      </a:r>
                    </a:p>
                    <a:p>
                      <a:pPr marL="285750" lvl="0" indent="-285750">
                        <a:buFont typeface="Arial" panose="020B0604020202020204" pitchFamily="34" charset="0"/>
                        <a:buChar char="•"/>
                      </a:pPr>
                      <a:r>
                        <a:rPr lang="es-ES_tradnl" sz="1100" b="0" noProof="0" dirty="0">
                          <a:solidFill>
                            <a:schemeClr val="tx1"/>
                          </a:solidFill>
                          <a:effectLst/>
                          <a:ea typeface="Calibri" panose="020F0502020204030204" pitchFamily="34" charset="0"/>
                          <a:cs typeface="Arial" panose="020B0604020202020204" pitchFamily="34" charset="0"/>
                        </a:rPr>
                        <a:t>Identificar las necesidades de Amina (p. ej., necesidades físicas, emocionales, sociales, educativas y de documentación).</a:t>
                      </a:r>
                    </a:p>
                    <a:p>
                      <a:pPr marL="285750" lvl="0" indent="-285750">
                        <a:buFont typeface="Arial" panose="020B0604020202020204" pitchFamily="34" charset="0"/>
                        <a:buChar char="•"/>
                      </a:pPr>
                      <a:r>
                        <a:rPr lang="es-ES_tradnl" sz="1100" b="0" noProof="0" dirty="0">
                          <a:solidFill>
                            <a:schemeClr val="tx1"/>
                          </a:solidFill>
                          <a:effectLst/>
                          <a:ea typeface="Calibri" panose="020F0502020204030204" pitchFamily="34" charset="0"/>
                          <a:cs typeface="Arial" panose="020B0604020202020204" pitchFamily="34" charset="0"/>
                        </a:rPr>
                        <a:t>Analizar los factores de riesgo y los factores de protección (fortalezas) en la vida de Amina, a partir del modelo </a:t>
                      </a:r>
                      <a:r>
                        <a:rPr lang="es-ES_tradnl" sz="1100" b="0" noProof="0" dirty="0" err="1">
                          <a:solidFill>
                            <a:schemeClr val="tx1"/>
                          </a:solidFill>
                          <a:effectLst/>
                          <a:ea typeface="Calibri" panose="020F0502020204030204" pitchFamily="34" charset="0"/>
                          <a:cs typeface="Arial" panose="020B0604020202020204" pitchFamily="34" charset="0"/>
                        </a:rPr>
                        <a:t>socioecológico</a:t>
                      </a:r>
                      <a:r>
                        <a:rPr lang="es-ES_tradnl" sz="1100" b="0" noProof="0" dirty="0">
                          <a:solidFill>
                            <a:schemeClr val="tx1"/>
                          </a:solidFill>
                          <a:effectLst/>
                          <a:ea typeface="Calibri" panose="020F0502020204030204" pitchFamily="34" charset="0"/>
                          <a:cs typeface="Arial" panose="020B0604020202020204" pitchFamily="34" charset="0"/>
                        </a:rPr>
                        <a:t>.</a:t>
                      </a:r>
                    </a:p>
                    <a:p>
                      <a:pPr marL="285750" lvl="0" indent="-285750">
                        <a:buFont typeface="Arial" panose="020B0604020202020204" pitchFamily="34" charset="0"/>
                        <a:buChar char="•"/>
                      </a:pPr>
                      <a:r>
                        <a:rPr lang="es-ES_tradnl" sz="1100" b="0" noProof="0" dirty="0">
                          <a:solidFill>
                            <a:schemeClr val="tx1"/>
                          </a:solidFill>
                          <a:effectLst/>
                          <a:ea typeface="Calibri" panose="020F0502020204030204" pitchFamily="34" charset="0"/>
                          <a:cs typeface="Arial" panose="020B0604020202020204" pitchFamily="34" charset="0"/>
                        </a:rPr>
                        <a:t>Reevaluar/validar los problemas de protección que afectan a Amina y el nivel de riesgo de su caso.</a:t>
                      </a:r>
                    </a:p>
                    <a:p>
                      <a:pPr marL="285750" lvl="0" indent="-285750">
                        <a:buFont typeface="Arial" panose="020B0604020202020204" pitchFamily="34" charset="0"/>
                        <a:buChar char="•"/>
                      </a:pPr>
                      <a:r>
                        <a:rPr lang="es-ES_tradnl" sz="1100" b="0" noProof="0" dirty="0">
                          <a:solidFill>
                            <a:schemeClr val="tx1"/>
                          </a:solidFill>
                          <a:effectLst/>
                          <a:ea typeface="Calibri" panose="020F0502020204030204" pitchFamily="34" charset="0"/>
                          <a:cs typeface="Arial" panose="020B0604020202020204" pitchFamily="34" charset="0"/>
                        </a:rPr>
                        <a:t>Hacer una lista con las preocupaciones inmediatas y las medidas que deben tomarse.</a:t>
                      </a:r>
                    </a:p>
                    <a:p>
                      <a:pPr marL="285750" lvl="0" indent="-285750">
                        <a:buFont typeface="Arial" panose="020B0604020202020204" pitchFamily="34" charset="0"/>
                        <a:buChar char="•"/>
                      </a:pPr>
                      <a:endParaRPr lang="es-ES_tradnl" sz="1100" noProof="0" dirty="0">
                        <a:solidFill>
                          <a:schemeClr val="tx1"/>
                        </a:solidFill>
                        <a:effectLst/>
                        <a:ea typeface="Calibri" panose="020F0502020204030204" pitchFamily="34" charset="0"/>
                        <a:cs typeface="Arial" panose="020B0604020202020204" pitchFamily="34" charset="0"/>
                      </a:endParaRPr>
                    </a:p>
                  </a:txBody>
                  <a:tcPr>
                    <a:lnL w="12700" cmpd="sng">
                      <a:noFill/>
                    </a:lnL>
                    <a:lnR w="12700" cmpd="sng">
                      <a:noFill/>
                    </a:lnR>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77344772"/>
                  </a:ext>
                </a:extLst>
              </a:tr>
              <a:tr h="195580">
                <a:tc gridSpan="2">
                  <a:txBody>
                    <a:bodyPr/>
                    <a:lstStyle/>
                    <a:p>
                      <a:r>
                        <a:rPr lang="es-ES_tradnl" sz="1100" b="1" noProof="0">
                          <a:solidFill>
                            <a:schemeClr val="tx1"/>
                          </a:solidFill>
                        </a:rPr>
                        <a:t>AMINA</a:t>
                      </a:r>
                      <a:endParaRPr lang="es-ES_tradnl" sz="1100" noProof="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US"/>
                    </a:p>
                  </a:txBody>
                  <a:tcPr>
                    <a:lnL w="12700" cmpd="sng">
                      <a:noFill/>
                    </a:lnL>
                    <a:lnT w="12700" cmpd="sng">
                      <a:noFill/>
                    </a:lnT>
                  </a:tcPr>
                </a:tc>
                <a:extLst>
                  <a:ext uri="{0D108BD9-81ED-4DB2-BD59-A6C34878D82A}">
                    <a16:rowId xmlns:a16="http://schemas.microsoft.com/office/drawing/2014/main" val="3617494329"/>
                  </a:ext>
                </a:extLst>
              </a:tr>
              <a:tr h="826951">
                <a:tc>
                  <a:txBody>
                    <a:bodyPr/>
                    <a:lstStyle/>
                    <a:p>
                      <a:pPr lvl="0">
                        <a:lnSpc>
                          <a:spcPct val="106000"/>
                        </a:lnSpc>
                      </a:pPr>
                      <a:r>
                        <a:rPr lang="es-ES_tradnl" sz="1100" noProof="0">
                          <a:ea typeface="Calibri" panose="020F0502020204030204" pitchFamily="34" charset="0"/>
                          <a:cs typeface="Arial" panose="020B0604020202020204" pitchFamily="34" charset="0"/>
                        </a:rPr>
                        <a:t>Dialogas con el/la asistente social, pero no estás segura de que pueda ayudarte. Estás muy estresada y preocupada.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s-ES_tradnl" sz="1100" noProof="0" dirty="0">
                          <a:effectLst/>
                          <a:ea typeface="Calibri" panose="020F0502020204030204" pitchFamily="34" charset="0"/>
                          <a:cs typeface="Arial" panose="020B0604020202020204" pitchFamily="34" charset="0"/>
                        </a:rPr>
                        <a:t>Si el/la asistente social te hace sentir cómoda y segura, durante este juego de rol debes proporcionarle la siguiente información:</a:t>
                      </a:r>
                    </a:p>
                    <a:p>
                      <a:pPr marL="285750" lvl="0" indent="-285750">
                        <a:buFont typeface="Arial" panose="020B0604020202020204" pitchFamily="34" charset="0"/>
                        <a:buChar char="•"/>
                      </a:pPr>
                      <a:r>
                        <a:rPr lang="es-ES_tradnl" sz="1100" noProof="0" dirty="0">
                          <a:effectLst/>
                          <a:ea typeface="Calibri" panose="020F0502020204030204" pitchFamily="34" charset="0"/>
                          <a:cs typeface="Arial" panose="020B0604020202020204" pitchFamily="34" charset="0"/>
                        </a:rPr>
                        <a:t>Quieres seguir trabajando como empleada doméstica porque quieres trabajar duro como tu madre y ayudar a la familia.</a:t>
                      </a:r>
                    </a:p>
                    <a:p>
                      <a:pPr marL="285750" lvl="0" indent="-285750">
                        <a:buFont typeface="Arial" panose="020B0604020202020204" pitchFamily="34" charset="0"/>
                        <a:buChar char="•"/>
                      </a:pPr>
                      <a:r>
                        <a:rPr lang="es-ES_tradnl" sz="1100" noProof="0" dirty="0">
                          <a:effectLst/>
                          <a:ea typeface="Calibri" panose="020F0502020204030204" pitchFamily="34" charset="0"/>
                          <a:cs typeface="Arial" panose="020B0604020202020204" pitchFamily="34" charset="0"/>
                        </a:rPr>
                        <a:t>Al principio, el vecino viudo era simpático. Dijo cosas bonitas sobre ti y te compró un pequeño regalo.</a:t>
                      </a:r>
                    </a:p>
                    <a:p>
                      <a:pPr marL="285750" lvl="0" indent="-285750">
                        <a:buFont typeface="Arial" panose="020B0604020202020204" pitchFamily="34" charset="0"/>
                        <a:buChar char="•"/>
                      </a:pPr>
                      <a:r>
                        <a:rPr lang="es-ES_tradnl" sz="1100" noProof="0" dirty="0">
                          <a:effectLst/>
                          <a:ea typeface="Calibri" panose="020F0502020204030204" pitchFamily="34" charset="0"/>
                          <a:cs typeface="Arial" panose="020B0604020202020204" pitchFamily="34" charset="0"/>
                        </a:rPr>
                        <a:t>Sin embargo, últimamente te ha hecho sentir incómoda. No deja de sentarse a tu lado, te toca el brazo y los hombros, y te pide que vengas a casa en tu día libre y que no se lo cuentes a tu madre. </a:t>
                      </a:r>
                    </a:p>
                    <a:p>
                      <a:pPr marL="285750" lvl="0" indent="-285750">
                        <a:buFont typeface="Arial" panose="020B0604020202020204" pitchFamily="34" charset="0"/>
                        <a:buChar char="•"/>
                      </a:pPr>
                      <a:r>
                        <a:rPr lang="es-ES_tradnl" sz="1100" noProof="0" dirty="0">
                          <a:effectLst/>
                          <a:ea typeface="Calibri" panose="020F0502020204030204" pitchFamily="34" charset="0"/>
                          <a:cs typeface="Arial" panose="020B0604020202020204" pitchFamily="34" charset="0"/>
                        </a:rPr>
                        <a:t>La semana que viene estarás sola en casa con este hombre y te da mucho miedo. </a:t>
                      </a:r>
                    </a:p>
                    <a:p>
                      <a:pPr marL="285750" lvl="0" indent="-285750">
                        <a:buFont typeface="Arial" panose="020B0604020202020204" pitchFamily="34" charset="0"/>
                        <a:buChar char="•"/>
                      </a:pPr>
                      <a:r>
                        <a:rPr lang="es-ES_tradnl" sz="1100" noProof="0" dirty="0">
                          <a:effectLst/>
                          <a:ea typeface="Calibri" panose="020F0502020204030204" pitchFamily="34" charset="0"/>
                          <a:cs typeface="Arial" panose="020B0604020202020204" pitchFamily="34" charset="0"/>
                        </a:rPr>
                        <a:t>No has comido ni dormido mucho, y ayer te desmayaste.</a:t>
                      </a:r>
                    </a:p>
                    <a:p>
                      <a:pPr marL="285750" lvl="0" indent="-285750">
                        <a:buFont typeface="Arial" panose="020B0604020202020204" pitchFamily="34" charset="0"/>
                        <a:buChar char="•"/>
                      </a:pPr>
                      <a:r>
                        <a:rPr lang="es-ES_tradnl" sz="1100" noProof="0" dirty="0">
                          <a:effectLst/>
                          <a:ea typeface="Calibri" panose="020F0502020204030204" pitchFamily="34" charset="0"/>
                          <a:cs typeface="Arial" panose="020B0604020202020204" pitchFamily="34" charset="0"/>
                        </a:rPr>
                        <a:t>No has visitado a tus amigas/os desde que dejaste la escuela.</a:t>
                      </a:r>
                    </a:p>
                    <a:p>
                      <a:pPr marL="285750" lvl="0" indent="-285750">
                        <a:buFont typeface="Arial" panose="020B0604020202020204" pitchFamily="34" charset="0"/>
                        <a:buChar char="•"/>
                      </a:pPr>
                      <a:r>
                        <a:rPr lang="es-ES_tradnl" sz="1100" noProof="0" dirty="0">
                          <a:effectLst/>
                          <a:ea typeface="Calibri" panose="020F0502020204030204" pitchFamily="34" charset="0"/>
                          <a:cs typeface="Arial" panose="020B0604020202020204" pitchFamily="34" charset="0"/>
                        </a:rPr>
                        <a:t>Te gusta visitar a tu tía, porque es simpática y cocina bien, pero ya no tienes tiempo para hacerlo.</a:t>
                      </a:r>
                      <a:endParaRPr lang="es-ES_tradnl" sz="1100" noProof="0" dirty="0">
                        <a:ea typeface="Calibri" panose="020F0502020204030204" pitchFamily="34" charset="0"/>
                        <a:cs typeface="Arial" panose="020B0604020202020204" pitchFamily="34" charset="0"/>
                      </a:endParaRPr>
                    </a:p>
                  </a:txBody>
                  <a:tcPr>
                    <a:lnL w="12700" cmpd="sng">
                      <a:noFill/>
                    </a:lnL>
                    <a:lnR w="12700" cmpd="sng">
                      <a:noFill/>
                    </a:lnR>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3466058"/>
                  </a:ext>
                </a:extLst>
              </a:tr>
            </a:tbl>
          </a:graphicData>
        </a:graphic>
      </p:graphicFrame>
      <p:sp>
        <p:nvSpPr>
          <p:cNvPr id="9" name="TextBox 8">
            <a:extLst>
              <a:ext uri="{FF2B5EF4-FFF2-40B4-BE49-F238E27FC236}">
                <a16:creationId xmlns:a16="http://schemas.microsoft.com/office/drawing/2014/main" id="{8E5BD33F-9953-00EF-006A-FE584AB5F7FC}"/>
              </a:ext>
            </a:extLst>
          </p:cNvPr>
          <p:cNvSpPr txBox="1"/>
          <p:nvPr/>
        </p:nvSpPr>
        <p:spPr>
          <a:xfrm>
            <a:off x="996286" y="1260663"/>
            <a:ext cx="5391988" cy="769441"/>
          </a:xfrm>
          <a:prstGeom prst="rect">
            <a:avLst/>
          </a:prstGeom>
          <a:noFill/>
          <a:ln>
            <a:noFill/>
          </a:ln>
        </p:spPr>
        <p:txBody>
          <a:bodyPr wrap="square" rtlCol="0">
            <a:spAutoFit/>
          </a:bodyPr>
          <a:lstStyle/>
          <a:p>
            <a:r>
              <a:rPr lang="es-ES_tradnl" sz="1100" dirty="0"/>
              <a:t>Seleccione uno de los siguientes personajes. Léalo detalladamente y prepárese para actuar como ese personaje. Hágalo a partir del escenario y dependiendo de cómo sea la interacción con su compañero de grupo. También puede usar su creatividad.</a:t>
            </a:r>
          </a:p>
          <a:p>
            <a:endParaRPr lang="en-US" sz="1100" dirty="0"/>
          </a:p>
        </p:txBody>
      </p:sp>
      <p:sp>
        <p:nvSpPr>
          <p:cNvPr id="10" name="Hexagon 9">
            <a:extLst>
              <a:ext uri="{FF2B5EF4-FFF2-40B4-BE49-F238E27FC236}">
                <a16:creationId xmlns:a16="http://schemas.microsoft.com/office/drawing/2014/main" id="{DF0DDFEE-FE51-E257-6F8E-DF780161E406}"/>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FEABA266-CE86-4687-39F6-676FE3740052}"/>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Hexagon 11">
            <a:extLst>
              <a:ext uri="{FF2B5EF4-FFF2-40B4-BE49-F238E27FC236}">
                <a16:creationId xmlns:a16="http://schemas.microsoft.com/office/drawing/2014/main" id="{0A3057A7-213A-AE97-6D60-F1B9C34DA41F}"/>
              </a:ext>
            </a:extLst>
          </p:cNvPr>
          <p:cNvSpPr/>
          <p:nvPr/>
        </p:nvSpPr>
        <p:spPr>
          <a:xfrm rot="1782986">
            <a:off x="286724" y="122680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Hexagon 12">
            <a:extLst>
              <a:ext uri="{FF2B5EF4-FFF2-40B4-BE49-F238E27FC236}">
                <a16:creationId xmlns:a16="http://schemas.microsoft.com/office/drawing/2014/main" id="{E5FE8AA3-7643-840D-9F18-FA31C9DEF114}"/>
              </a:ext>
            </a:extLst>
          </p:cNvPr>
          <p:cNvSpPr/>
          <p:nvPr/>
        </p:nvSpPr>
        <p:spPr>
          <a:xfrm rot="1782986">
            <a:off x="286724" y="1689645"/>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Hexagon 13">
            <a:extLst>
              <a:ext uri="{FF2B5EF4-FFF2-40B4-BE49-F238E27FC236}">
                <a16:creationId xmlns:a16="http://schemas.microsoft.com/office/drawing/2014/main" id="{27A4DCBF-0BE8-2B3E-2B69-F67519349FAA}"/>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75258184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a:extLst>
              <a:ext uri="{FF2B5EF4-FFF2-40B4-BE49-F238E27FC236}">
                <a16:creationId xmlns:a16="http://schemas.microsoft.com/office/drawing/2014/main" id="{7240763B-2B63-4289-92F0-3E18CA872F64}"/>
              </a:ext>
            </a:extLst>
          </p:cNvPr>
          <p:cNvSpPr txBox="1"/>
          <p:nvPr/>
        </p:nvSpPr>
        <p:spPr>
          <a:xfrm>
            <a:off x="-2262082" y="1744712"/>
            <a:ext cx="2442542" cy="430887"/>
          </a:xfrm>
          <a:prstGeom prst="rect">
            <a:avLst/>
          </a:prstGeom>
          <a:noFill/>
          <a:ln>
            <a:noFill/>
          </a:ln>
        </p:spPr>
        <p:txBody>
          <a:bodyPr wrap="square" rtlCol="0">
            <a:spAutoFit/>
          </a:bodyPr>
          <a:lstStyle/>
          <a:p>
            <a:r>
              <a:rPr lang="en-GB" sz="1100" dirty="0">
                <a:effectLst/>
                <a:ea typeface="Calibri" panose="020F0502020204030204" pitchFamily="34" charset="0"/>
                <a:cs typeface="Arial" panose="020B0604020202020204" pitchFamily="34" charset="0"/>
              </a:rPr>
              <a:t> </a:t>
            </a:r>
            <a:endParaRPr lang="en-BE" sz="1100" dirty="0">
              <a:effectLst/>
              <a:ea typeface="Calibri" panose="020F0502020204030204" pitchFamily="34" charset="0"/>
              <a:cs typeface="Arial" panose="020B0604020202020204" pitchFamily="34" charset="0"/>
            </a:endParaRPr>
          </a:p>
          <a:p>
            <a:pPr marL="226695" indent="-226695"/>
            <a:endParaRPr lang="en-GB" sz="1100" dirty="0">
              <a:effectLst/>
              <a:ea typeface="Calibri" panose="020F0502020204030204" pitchFamily="34" charset="0"/>
              <a:cs typeface="Arial" panose="020B0604020202020204" pitchFamily="34" charset="0"/>
            </a:endParaRPr>
          </a:p>
        </p:txBody>
      </p:sp>
      <p:graphicFrame>
        <p:nvGraphicFramePr>
          <p:cNvPr id="8" name="Table 4">
            <a:extLst>
              <a:ext uri="{FF2B5EF4-FFF2-40B4-BE49-F238E27FC236}">
                <a16:creationId xmlns:a16="http://schemas.microsoft.com/office/drawing/2014/main" id="{982E6301-AA38-93B3-002C-7AF41FBAFBED}"/>
              </a:ext>
            </a:extLst>
          </p:cNvPr>
          <p:cNvGraphicFramePr>
            <a:graphicFrameLocks noGrp="1"/>
          </p:cNvGraphicFramePr>
          <p:nvPr>
            <p:extLst>
              <p:ext uri="{D42A27DB-BD31-4B8C-83A1-F6EECF244321}">
                <p14:modId xmlns:p14="http://schemas.microsoft.com/office/powerpoint/2010/main" val="1569248927"/>
              </p:ext>
            </p:extLst>
          </p:nvPr>
        </p:nvGraphicFramePr>
        <p:xfrm>
          <a:off x="996286" y="694556"/>
          <a:ext cx="5259124" cy="2727579"/>
        </p:xfrm>
        <a:graphic>
          <a:graphicData uri="http://schemas.openxmlformats.org/drawingml/2006/table">
            <a:tbl>
              <a:tblPr firstRow="1" bandRow="1">
                <a:tableStyleId>{5C22544A-7EE6-4342-B048-85BDC9FD1C3A}</a:tableStyleId>
              </a:tblPr>
              <a:tblGrid>
                <a:gridCol w="2001558">
                  <a:extLst>
                    <a:ext uri="{9D8B030D-6E8A-4147-A177-3AD203B41FA5}">
                      <a16:colId xmlns:a16="http://schemas.microsoft.com/office/drawing/2014/main" val="4050281833"/>
                    </a:ext>
                  </a:extLst>
                </a:gridCol>
                <a:gridCol w="3257566">
                  <a:extLst>
                    <a:ext uri="{9D8B030D-6E8A-4147-A177-3AD203B41FA5}">
                      <a16:colId xmlns:a16="http://schemas.microsoft.com/office/drawing/2014/main" val="820531984"/>
                    </a:ext>
                  </a:extLst>
                </a:gridCol>
              </a:tblGrid>
              <a:tr h="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1" dirty="0">
                          <a:solidFill>
                            <a:schemeClr val="tx1"/>
                          </a:solidFill>
                          <a:ea typeface="Calibri" panose="020F0502020204030204" pitchFamily="34" charset="0"/>
                          <a:cs typeface="Times New Roman" panose="02020603050405020304" pitchFamily="18" charset="0"/>
                        </a:rPr>
                        <a:t>LA MADRE DE AMINA</a:t>
                      </a:r>
                      <a:endParaRPr lang="es-ES_tradnl" sz="1100" dirty="0">
                        <a:solidFill>
                          <a:schemeClr val="tx1"/>
                        </a:solidFill>
                        <a:effectLst/>
                        <a:ea typeface="Calibri" panose="020F050202020403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BE" sz="1100" dirty="0">
                        <a:solidFill>
                          <a:schemeClr val="tx1"/>
                        </a:solidFill>
                        <a:effectLst/>
                        <a:ea typeface="Calibri" panose="020F050202020403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899449554"/>
                  </a:ext>
                </a:extLst>
              </a:tr>
              <a:tr h="659311">
                <a:tc>
                  <a:txBody>
                    <a:bodyPr/>
                    <a:lstStyle/>
                    <a:p>
                      <a:pPr lvl="0">
                        <a:lnSpc>
                          <a:spcPct val="106000"/>
                        </a:lnSpc>
                      </a:pPr>
                      <a:r>
                        <a:rPr lang="es-ES_tradnl" sz="1100" dirty="0">
                          <a:effectLst/>
                          <a:ea typeface="Calibri" panose="020F0502020204030204" pitchFamily="34" charset="0"/>
                          <a:cs typeface="Arial" panose="020B0604020202020204" pitchFamily="34" charset="0"/>
                        </a:rPr>
                        <a:t>El/la asistente social prosigue con el caso de Amina.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lnSpc>
                          <a:spcPct val="106000"/>
                        </a:lnSpc>
                      </a:pPr>
                      <a:r>
                        <a:rPr lang="es-ES_tradnl" sz="1100" noProof="0" dirty="0">
                          <a:effectLst/>
                          <a:ea typeface="Calibri" panose="020F0502020204030204" pitchFamily="34" charset="0"/>
                          <a:cs typeface="Arial" panose="020B0604020202020204" pitchFamily="34" charset="0"/>
                        </a:rPr>
                        <a:t>Si el/la asistente social la hace sentir cómoda y segura, durante este juego de rol usted debe proporcionarle la siguiente información</a:t>
                      </a:r>
                      <a:r>
                        <a:rPr lang="es-ES_tradnl" sz="1100" dirty="0">
                          <a:effectLst/>
                          <a:ea typeface="Calibri" panose="020F0502020204030204" pitchFamily="34" charset="0"/>
                          <a:cs typeface="Arial" panose="020B0604020202020204" pitchFamily="34" charset="0"/>
                        </a:rPr>
                        <a:t>:</a:t>
                      </a:r>
                    </a:p>
                    <a:p>
                      <a:pPr marL="285750" lvl="0" indent="-285750">
                        <a:buFont typeface="Arial" panose="020B0604020202020204" pitchFamily="34" charset="0"/>
                        <a:buChar char="•"/>
                      </a:pPr>
                      <a:r>
                        <a:rPr lang="es-ES_tradnl" sz="1100" dirty="0">
                          <a:effectLst/>
                          <a:ea typeface="Calibri" panose="020F0502020204030204" pitchFamily="34" charset="0"/>
                          <a:cs typeface="Arial" panose="020B0604020202020204" pitchFamily="34" charset="0"/>
                        </a:rPr>
                        <a:t>Le gustaría que Amina pudiera terminar la secundaria, pero es demasiado costoso.</a:t>
                      </a:r>
                    </a:p>
                    <a:p>
                      <a:pPr marL="285750" lvl="0" indent="-285750">
                        <a:buFont typeface="Arial" panose="020B0604020202020204" pitchFamily="34" charset="0"/>
                        <a:buChar char="•"/>
                      </a:pPr>
                      <a:r>
                        <a:rPr lang="es-ES_tradnl" sz="1100" dirty="0">
                          <a:ea typeface="Calibri" panose="020F0502020204030204" pitchFamily="34" charset="0"/>
                          <a:cs typeface="Arial" panose="020B0604020202020204" pitchFamily="34" charset="0"/>
                        </a:rPr>
                        <a:t>No tiene suficiente dinero para comer tres veces al día. Usted se salta ciertas comidas, para evitar que sus hijos tengan que hacerlo. </a:t>
                      </a:r>
                      <a:endParaRPr lang="es-ES_tradnl" sz="1100" dirty="0">
                        <a:effectLst/>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s-ES_tradnl" sz="1100" dirty="0">
                          <a:effectLst/>
                          <a:ea typeface="Calibri" panose="020F0502020204030204" pitchFamily="34" charset="0"/>
                          <a:cs typeface="Arial" panose="020B0604020202020204" pitchFamily="34" charset="0"/>
                        </a:rPr>
                        <a:t>Cree que el </a:t>
                      </a:r>
                      <a:r>
                        <a:rPr lang="es-ES_tradnl" sz="1100" dirty="0">
                          <a:ea typeface="Calibri" panose="020F0502020204030204" pitchFamily="34" charset="0"/>
                          <a:cs typeface="Arial" panose="020B0604020202020204" pitchFamily="34" charset="0"/>
                        </a:rPr>
                        <a:t>vecino viudo </a:t>
                      </a:r>
                      <a:r>
                        <a:rPr lang="es-ES_tradnl" sz="1100" dirty="0">
                          <a:effectLst/>
                          <a:ea typeface="Calibri" panose="020F0502020204030204" pitchFamily="34" charset="0"/>
                          <a:cs typeface="Arial" panose="020B0604020202020204" pitchFamily="34" charset="0"/>
                        </a:rPr>
                        <a:t>no se comporta de forma correcta, pero es una persona poderosa en la comunidad.</a:t>
                      </a:r>
                    </a:p>
                    <a:p>
                      <a:pPr marL="285750" lvl="0" indent="-285750">
                        <a:buFont typeface="Arial" panose="020B0604020202020204" pitchFamily="34" charset="0"/>
                        <a:buChar char="•"/>
                      </a:pPr>
                      <a:r>
                        <a:rPr lang="es-ES_tradnl" sz="1100" dirty="0">
                          <a:effectLst/>
                          <a:ea typeface="Calibri" panose="020F0502020204030204" pitchFamily="34" charset="0"/>
                          <a:cs typeface="Arial" panose="020B0604020202020204" pitchFamily="34" charset="0"/>
                        </a:rPr>
                        <a:t>Le gustaría que Amina dejara de trabajar y pudiera pasar más tiempo con niñas/os de su edad.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83183509"/>
                  </a:ext>
                </a:extLst>
              </a:tr>
            </a:tbl>
          </a:graphicData>
        </a:graphic>
      </p:graphicFrame>
      <p:grpSp>
        <p:nvGrpSpPr>
          <p:cNvPr id="2" name="Group 1">
            <a:extLst>
              <a:ext uri="{FF2B5EF4-FFF2-40B4-BE49-F238E27FC236}">
                <a16:creationId xmlns:a16="http://schemas.microsoft.com/office/drawing/2014/main" id="{9A665274-E93A-C5BB-D796-49EAFF75CF63}"/>
              </a:ext>
            </a:extLst>
          </p:cNvPr>
          <p:cNvGrpSpPr/>
          <p:nvPr/>
        </p:nvGrpSpPr>
        <p:grpSpPr>
          <a:xfrm>
            <a:off x="4215360" y="7940319"/>
            <a:ext cx="1074875" cy="1271125"/>
            <a:chOff x="6846848" y="1141103"/>
            <a:chExt cx="999203" cy="1170617"/>
          </a:xfrm>
          <a:solidFill>
            <a:schemeClr val="accent6">
              <a:lumMod val="20000"/>
              <a:lumOff val="80000"/>
            </a:schemeClr>
          </a:solidFill>
        </p:grpSpPr>
        <p:sp>
          <p:nvSpPr>
            <p:cNvPr id="3" name="Rectangle: Rounded Corners 2">
              <a:extLst>
                <a:ext uri="{FF2B5EF4-FFF2-40B4-BE49-F238E27FC236}">
                  <a16:creationId xmlns:a16="http://schemas.microsoft.com/office/drawing/2014/main" id="{1A518249-1A89-95A7-1A56-4126566EC2A0}"/>
                </a:ext>
              </a:extLst>
            </p:cNvPr>
            <p:cNvSpPr/>
            <p:nvPr/>
          </p:nvSpPr>
          <p:spPr>
            <a:xfrm rot="1100420">
              <a:off x="7141985" y="1874813"/>
              <a:ext cx="152400" cy="436907"/>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id="{E24D815F-A54C-BC7D-2270-67E3D373020B}"/>
                </a:ext>
              </a:extLst>
            </p:cNvPr>
            <p:cNvSpPr/>
            <p:nvPr/>
          </p:nvSpPr>
          <p:spPr>
            <a:xfrm rot="826591">
              <a:off x="6902427"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C530FFDA-DBB2-5361-182F-90E746C8D59F}"/>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F0BFE236-8830-6F82-16A8-F1BE6669DAE1}"/>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9" name="Block Arc 8">
              <a:extLst>
                <a:ext uri="{FF2B5EF4-FFF2-40B4-BE49-F238E27FC236}">
                  <a16:creationId xmlns:a16="http://schemas.microsoft.com/office/drawing/2014/main" id="{4AAEEC1B-7C65-FB75-6179-19B34AD15423}"/>
                </a:ext>
              </a:extLst>
            </p:cNvPr>
            <p:cNvSpPr/>
            <p:nvPr/>
          </p:nvSpPr>
          <p:spPr>
            <a:xfrm rot="11719641">
              <a:off x="7178956" y="163781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633C162E-9D21-0CE5-FDF7-B65DAE5F268E}"/>
              </a:ext>
            </a:extLst>
          </p:cNvPr>
          <p:cNvGrpSpPr/>
          <p:nvPr/>
        </p:nvGrpSpPr>
        <p:grpSpPr>
          <a:xfrm rot="19632759">
            <a:off x="5196205" y="6947330"/>
            <a:ext cx="1074874" cy="1290829"/>
            <a:chOff x="6846848" y="1141103"/>
            <a:chExt cx="999203" cy="1188766"/>
          </a:xfrm>
          <a:solidFill>
            <a:schemeClr val="accent6">
              <a:lumMod val="20000"/>
              <a:lumOff val="80000"/>
            </a:schemeClr>
          </a:solidFill>
        </p:grpSpPr>
        <p:sp>
          <p:nvSpPr>
            <p:cNvPr id="11" name="Rectangle: Rounded Corners 10">
              <a:extLst>
                <a:ext uri="{FF2B5EF4-FFF2-40B4-BE49-F238E27FC236}">
                  <a16:creationId xmlns:a16="http://schemas.microsoft.com/office/drawing/2014/main" id="{717663C4-617F-4D6A-879C-609221B80CC4}"/>
                </a:ext>
              </a:extLst>
            </p:cNvPr>
            <p:cNvSpPr/>
            <p:nvPr/>
          </p:nvSpPr>
          <p:spPr>
            <a:xfrm rot="582262">
              <a:off x="7185878" y="1892961"/>
              <a:ext cx="152400" cy="436908"/>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43733184-10AC-B32E-19DA-5C29DD22091F}"/>
                </a:ext>
              </a:extLst>
            </p:cNvPr>
            <p:cNvSpPr/>
            <p:nvPr/>
          </p:nvSpPr>
          <p:spPr>
            <a:xfrm rot="826591">
              <a:off x="6902428"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0E4934E8-0BA7-D07C-CB42-0560CB889B9B}"/>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C86BE117-A7C8-643B-B5FC-95BC534445DB}"/>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5" name="Block Arc 14">
              <a:extLst>
                <a:ext uri="{FF2B5EF4-FFF2-40B4-BE49-F238E27FC236}">
                  <a16:creationId xmlns:a16="http://schemas.microsoft.com/office/drawing/2014/main" id="{2E60FE65-534F-C26D-8FDC-AD63198A9349}"/>
                </a:ext>
              </a:extLst>
            </p:cNvPr>
            <p:cNvSpPr/>
            <p:nvPr/>
          </p:nvSpPr>
          <p:spPr>
            <a:xfrm rot="726908">
              <a:off x="7119521" y="173008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latin typeface="Arial" panose="020B0604020202020204" pitchFamily="34" charset="0"/>
                <a:cs typeface="Arial" panose="020B0604020202020204" pitchFamily="34" charset="0"/>
              </a:endParaRPr>
            </a:p>
          </p:txBody>
        </p:sp>
      </p:grpSp>
      <p:sp>
        <p:nvSpPr>
          <p:cNvPr id="16" name="Hexagon 15">
            <a:extLst>
              <a:ext uri="{FF2B5EF4-FFF2-40B4-BE49-F238E27FC236}">
                <a16:creationId xmlns:a16="http://schemas.microsoft.com/office/drawing/2014/main" id="{0D07F5AA-CAF5-E437-84EA-0033A899D7C3}"/>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Hexagon 16">
            <a:extLst>
              <a:ext uri="{FF2B5EF4-FFF2-40B4-BE49-F238E27FC236}">
                <a16:creationId xmlns:a16="http://schemas.microsoft.com/office/drawing/2014/main" id="{78332077-13D2-7DAC-B993-61AAAB8D1363}"/>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Hexagon 17">
            <a:extLst>
              <a:ext uri="{FF2B5EF4-FFF2-40B4-BE49-F238E27FC236}">
                <a16:creationId xmlns:a16="http://schemas.microsoft.com/office/drawing/2014/main" id="{C7034B31-3CEC-1616-6F66-6A37EE06B97A}"/>
              </a:ext>
            </a:extLst>
          </p:cNvPr>
          <p:cNvSpPr/>
          <p:nvPr/>
        </p:nvSpPr>
        <p:spPr>
          <a:xfrm rot="1782986">
            <a:off x="286724" y="122680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Hexagon 18">
            <a:extLst>
              <a:ext uri="{FF2B5EF4-FFF2-40B4-BE49-F238E27FC236}">
                <a16:creationId xmlns:a16="http://schemas.microsoft.com/office/drawing/2014/main" id="{0828B586-C997-F15A-6E1E-2440152C47DD}"/>
              </a:ext>
            </a:extLst>
          </p:cNvPr>
          <p:cNvSpPr/>
          <p:nvPr/>
        </p:nvSpPr>
        <p:spPr>
          <a:xfrm rot="1782986">
            <a:off x="286724" y="1689645"/>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Hexagon 19">
            <a:extLst>
              <a:ext uri="{FF2B5EF4-FFF2-40B4-BE49-F238E27FC236}">
                <a16:creationId xmlns:a16="http://schemas.microsoft.com/office/drawing/2014/main" id="{BE2352BC-CBAE-0985-3222-7AF9AFE0CDD4}"/>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9316762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FD2EF8B-CE59-B5F3-4D45-46F29D1CBC69}"/>
              </a:ext>
            </a:extLst>
          </p:cNvPr>
          <p:cNvSpPr/>
          <p:nvPr/>
        </p:nvSpPr>
        <p:spPr>
          <a:xfrm>
            <a:off x="958148" y="5532731"/>
            <a:ext cx="5111201" cy="113364"/>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400">
              <a:solidFill>
                <a:schemeClr val="bg1"/>
              </a:solidFill>
            </a:endParaRPr>
          </a:p>
        </p:txBody>
      </p:sp>
      <p:grpSp>
        <p:nvGrpSpPr>
          <p:cNvPr id="5" name="Group 4">
            <a:extLst>
              <a:ext uri="{FF2B5EF4-FFF2-40B4-BE49-F238E27FC236}">
                <a16:creationId xmlns:a16="http://schemas.microsoft.com/office/drawing/2014/main" id="{A33876CD-C48E-B478-5AC4-AFED1F347E56}"/>
              </a:ext>
            </a:extLst>
          </p:cNvPr>
          <p:cNvGrpSpPr/>
          <p:nvPr/>
        </p:nvGrpSpPr>
        <p:grpSpPr>
          <a:xfrm rot="2784497">
            <a:off x="6102026" y="5321759"/>
            <a:ext cx="270762" cy="150510"/>
            <a:chOff x="9801077" y="2069436"/>
            <a:chExt cx="528335" cy="293688"/>
          </a:xfrm>
          <a:solidFill>
            <a:schemeClr val="accent2">
              <a:lumMod val="20000"/>
              <a:lumOff val="80000"/>
            </a:schemeClr>
          </a:solidFill>
        </p:grpSpPr>
        <p:sp>
          <p:nvSpPr>
            <p:cNvPr id="6" name="Rectangle 5">
              <a:extLst>
                <a:ext uri="{FF2B5EF4-FFF2-40B4-BE49-F238E27FC236}">
                  <a16:creationId xmlns:a16="http://schemas.microsoft.com/office/drawing/2014/main" id="{8EE65E9E-D70E-EF03-8AFE-40BD7D188286}"/>
                </a:ext>
              </a:extLst>
            </p:cNvPr>
            <p:cNvSpPr/>
            <p:nvPr/>
          </p:nvSpPr>
          <p:spPr>
            <a:xfrm rot="20021467">
              <a:off x="9801077" y="2127510"/>
              <a:ext cx="85725" cy="2356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Rectangle 6">
              <a:extLst>
                <a:ext uri="{FF2B5EF4-FFF2-40B4-BE49-F238E27FC236}">
                  <a16:creationId xmlns:a16="http://schemas.microsoft.com/office/drawing/2014/main" id="{3A9B9C52-1442-7367-DCAF-3E64CCC617F4}"/>
                </a:ext>
              </a:extLst>
            </p:cNvPr>
            <p:cNvSpPr/>
            <p:nvPr/>
          </p:nvSpPr>
          <p:spPr>
            <a:xfrm>
              <a:off x="10020300" y="2069436"/>
              <a:ext cx="85725" cy="2356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Rectangle 7">
              <a:extLst>
                <a:ext uri="{FF2B5EF4-FFF2-40B4-BE49-F238E27FC236}">
                  <a16:creationId xmlns:a16="http://schemas.microsoft.com/office/drawing/2014/main" id="{14B289AD-8D3D-F36B-C560-039963E85832}"/>
                </a:ext>
              </a:extLst>
            </p:cNvPr>
            <p:cNvSpPr/>
            <p:nvPr/>
          </p:nvSpPr>
          <p:spPr>
            <a:xfrm rot="1473800">
              <a:off x="10243687" y="2119987"/>
              <a:ext cx="85725" cy="2356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9" name="Group 8">
            <a:extLst>
              <a:ext uri="{FF2B5EF4-FFF2-40B4-BE49-F238E27FC236}">
                <a16:creationId xmlns:a16="http://schemas.microsoft.com/office/drawing/2014/main" id="{DF4008DB-5E64-2155-083C-2477C94FDC0E}"/>
              </a:ext>
            </a:extLst>
          </p:cNvPr>
          <p:cNvGrpSpPr/>
          <p:nvPr/>
        </p:nvGrpSpPr>
        <p:grpSpPr>
          <a:xfrm flipH="1">
            <a:off x="671958" y="6016984"/>
            <a:ext cx="2019043" cy="1809273"/>
            <a:chOff x="6259687" y="4130191"/>
            <a:chExt cx="2284022" cy="1913758"/>
          </a:xfrm>
          <a:solidFill>
            <a:schemeClr val="accent6">
              <a:lumMod val="20000"/>
              <a:lumOff val="80000"/>
            </a:schemeClr>
          </a:solidFill>
        </p:grpSpPr>
        <p:sp>
          <p:nvSpPr>
            <p:cNvPr id="10" name="Oval 9">
              <a:extLst>
                <a:ext uri="{FF2B5EF4-FFF2-40B4-BE49-F238E27FC236}">
                  <a16:creationId xmlns:a16="http://schemas.microsoft.com/office/drawing/2014/main" id="{977DDA47-96F4-62CB-BCF7-B6B25412D4C6}"/>
                </a:ext>
              </a:extLst>
            </p:cNvPr>
            <p:cNvSpPr/>
            <p:nvPr/>
          </p:nvSpPr>
          <p:spPr>
            <a:xfrm>
              <a:off x="6259687" y="4130191"/>
              <a:ext cx="755183" cy="755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Rectangle: Rounded Corners 11">
              <a:extLst>
                <a:ext uri="{FF2B5EF4-FFF2-40B4-BE49-F238E27FC236}">
                  <a16:creationId xmlns:a16="http://schemas.microsoft.com/office/drawing/2014/main" id="{0DFBC435-4736-8C03-E778-9001E888BE90}"/>
                </a:ext>
              </a:extLst>
            </p:cNvPr>
            <p:cNvSpPr/>
            <p:nvPr/>
          </p:nvSpPr>
          <p:spPr>
            <a:xfrm rot="18175017">
              <a:off x="7114646" y="4482418"/>
              <a:ext cx="755258" cy="1101316"/>
            </a:xfrm>
            <a:prstGeom prst="roundRect">
              <a:avLst>
                <a:gd name="adj" fmla="val 443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Rectangle: Rounded Corners 13">
              <a:extLst>
                <a:ext uri="{FF2B5EF4-FFF2-40B4-BE49-F238E27FC236}">
                  <a16:creationId xmlns:a16="http://schemas.microsoft.com/office/drawing/2014/main" id="{77E46896-429B-8880-1BA3-6D77B2940E55}"/>
                </a:ext>
              </a:extLst>
            </p:cNvPr>
            <p:cNvSpPr/>
            <p:nvPr/>
          </p:nvSpPr>
          <p:spPr>
            <a:xfrm rot="2833693">
              <a:off x="7462045" y="5184310"/>
              <a:ext cx="312942" cy="5558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 name="Rectangle: Rounded Corners 30">
              <a:extLst>
                <a:ext uri="{FF2B5EF4-FFF2-40B4-BE49-F238E27FC236}">
                  <a16:creationId xmlns:a16="http://schemas.microsoft.com/office/drawing/2014/main" id="{1D5EAB6F-ECA2-9E30-0E2C-DA5EDB8D3866}"/>
                </a:ext>
              </a:extLst>
            </p:cNvPr>
            <p:cNvSpPr/>
            <p:nvPr/>
          </p:nvSpPr>
          <p:spPr>
            <a:xfrm rot="9538565">
              <a:off x="7427004" y="5418232"/>
              <a:ext cx="308549" cy="6257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Rectangle: Rounded Corners 31">
              <a:extLst>
                <a:ext uri="{FF2B5EF4-FFF2-40B4-BE49-F238E27FC236}">
                  <a16:creationId xmlns:a16="http://schemas.microsoft.com/office/drawing/2014/main" id="{7251490C-FEAA-0D6F-9814-C3511CF799A4}"/>
                </a:ext>
              </a:extLst>
            </p:cNvPr>
            <p:cNvSpPr/>
            <p:nvPr/>
          </p:nvSpPr>
          <p:spPr>
            <a:xfrm rot="9538565">
              <a:off x="7839999" y="4926558"/>
              <a:ext cx="310445" cy="912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3" name="Rectangle: Rounded Corners 32">
              <a:extLst>
                <a:ext uri="{FF2B5EF4-FFF2-40B4-BE49-F238E27FC236}">
                  <a16:creationId xmlns:a16="http://schemas.microsoft.com/office/drawing/2014/main" id="{CFE27AD8-BC17-A617-055A-14F7A4AC4ABB}"/>
                </a:ext>
              </a:extLst>
            </p:cNvPr>
            <p:cNvSpPr/>
            <p:nvPr/>
          </p:nvSpPr>
          <p:spPr>
            <a:xfrm rot="7638124">
              <a:off x="8078098" y="5454895"/>
              <a:ext cx="310445" cy="62077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4" name="Rectangle: Rounded Corners 33">
              <a:extLst>
                <a:ext uri="{FF2B5EF4-FFF2-40B4-BE49-F238E27FC236}">
                  <a16:creationId xmlns:a16="http://schemas.microsoft.com/office/drawing/2014/main" id="{1A676468-569E-F9C4-C997-DD218F0359AF}"/>
                </a:ext>
              </a:extLst>
            </p:cNvPr>
            <p:cNvSpPr/>
            <p:nvPr/>
          </p:nvSpPr>
          <p:spPr>
            <a:xfrm rot="3168656">
              <a:off x="7293969" y="4091882"/>
              <a:ext cx="318606" cy="90107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5" name="Rectangle: Rounded Corners 34">
              <a:extLst>
                <a:ext uri="{FF2B5EF4-FFF2-40B4-BE49-F238E27FC236}">
                  <a16:creationId xmlns:a16="http://schemas.microsoft.com/office/drawing/2014/main" id="{84B8BEF8-2210-60D8-0362-EAE2F0073CE3}"/>
                </a:ext>
              </a:extLst>
            </p:cNvPr>
            <p:cNvSpPr/>
            <p:nvPr/>
          </p:nvSpPr>
          <p:spPr>
            <a:xfrm rot="5220404">
              <a:off x="7755334" y="3963787"/>
              <a:ext cx="306290" cy="73809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36" name="Graphic 35" descr="Water with solid fill">
              <a:extLst>
                <a:ext uri="{FF2B5EF4-FFF2-40B4-BE49-F238E27FC236}">
                  <a16:creationId xmlns:a16="http://schemas.microsoft.com/office/drawing/2014/main" id="{D24B27D8-AC95-E6A6-406A-8131BA71EE3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177277">
              <a:off x="6695155" y="4232721"/>
              <a:ext cx="200226" cy="200226"/>
            </a:xfrm>
            <a:prstGeom prst="rect">
              <a:avLst/>
            </a:prstGeom>
          </p:spPr>
        </p:pic>
        <p:sp>
          <p:nvSpPr>
            <p:cNvPr id="37" name="Rectangle: Rounded Corners 36">
              <a:extLst>
                <a:ext uri="{FF2B5EF4-FFF2-40B4-BE49-F238E27FC236}">
                  <a16:creationId xmlns:a16="http://schemas.microsoft.com/office/drawing/2014/main" id="{7F1264C0-9620-5B58-96F4-DEC5CDEB0573}"/>
                </a:ext>
              </a:extLst>
            </p:cNvPr>
            <p:cNvSpPr/>
            <p:nvPr/>
          </p:nvSpPr>
          <p:spPr>
            <a:xfrm rot="2024775">
              <a:off x="6744743" y="4729150"/>
              <a:ext cx="318606" cy="100856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38" name="Graphic 37" descr="Water with solid fill">
              <a:extLst>
                <a:ext uri="{FF2B5EF4-FFF2-40B4-BE49-F238E27FC236}">
                  <a16:creationId xmlns:a16="http://schemas.microsoft.com/office/drawing/2014/main" id="{26ED3CA8-1065-D129-C2AB-825FF53D4B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177277">
              <a:off x="6532454" y="4188872"/>
              <a:ext cx="200226" cy="200226"/>
            </a:xfrm>
            <a:prstGeom prst="rect">
              <a:avLst/>
            </a:prstGeom>
          </p:spPr>
        </p:pic>
      </p:grpSp>
      <p:sp>
        <p:nvSpPr>
          <p:cNvPr id="58" name="TextBox 57">
            <a:extLst>
              <a:ext uri="{FF2B5EF4-FFF2-40B4-BE49-F238E27FC236}">
                <a16:creationId xmlns:a16="http://schemas.microsoft.com/office/drawing/2014/main" id="{6763B5B5-867F-7C5F-F39B-53ED651AEF90}"/>
              </a:ext>
            </a:extLst>
          </p:cNvPr>
          <p:cNvSpPr txBox="1"/>
          <p:nvPr/>
        </p:nvSpPr>
        <p:spPr>
          <a:xfrm>
            <a:off x="934345" y="5109564"/>
            <a:ext cx="1106238" cy="430887"/>
          </a:xfrm>
          <a:prstGeom prst="rect">
            <a:avLst/>
          </a:prstGeom>
          <a:noFill/>
          <a:ln>
            <a:noFill/>
          </a:ln>
        </p:spPr>
        <p:txBody>
          <a:bodyPr wrap="square" rtlCol="0">
            <a:spAutoFit/>
          </a:bodyPr>
          <a:lstStyle/>
          <a:p>
            <a:r>
              <a:rPr lang="es-ES_tradnl" sz="1100" b="1"/>
              <a:t>FACTORES DE RIESGO</a:t>
            </a:r>
          </a:p>
        </p:txBody>
      </p:sp>
      <p:sp>
        <p:nvSpPr>
          <p:cNvPr id="59" name="TextBox 58">
            <a:extLst>
              <a:ext uri="{FF2B5EF4-FFF2-40B4-BE49-F238E27FC236}">
                <a16:creationId xmlns:a16="http://schemas.microsoft.com/office/drawing/2014/main" id="{0B4494F4-86C8-1E05-FACF-A44A4EE370F6}"/>
              </a:ext>
            </a:extLst>
          </p:cNvPr>
          <p:cNvSpPr txBox="1"/>
          <p:nvPr/>
        </p:nvSpPr>
        <p:spPr>
          <a:xfrm>
            <a:off x="940281" y="5646937"/>
            <a:ext cx="1106238" cy="430887"/>
          </a:xfrm>
          <a:prstGeom prst="rect">
            <a:avLst/>
          </a:prstGeom>
          <a:noFill/>
          <a:ln>
            <a:noFill/>
          </a:ln>
        </p:spPr>
        <p:txBody>
          <a:bodyPr wrap="square" rtlCol="0">
            <a:spAutoFit/>
          </a:bodyPr>
          <a:lstStyle/>
          <a:p>
            <a:r>
              <a:rPr lang="es-ES_tradnl" sz="1100" b="1"/>
              <a:t>FACTORES DE PROTECCIÓN</a:t>
            </a:r>
          </a:p>
        </p:txBody>
      </p:sp>
      <p:sp>
        <p:nvSpPr>
          <p:cNvPr id="60" name="Cube 59">
            <a:extLst>
              <a:ext uri="{FF2B5EF4-FFF2-40B4-BE49-F238E27FC236}">
                <a16:creationId xmlns:a16="http://schemas.microsoft.com/office/drawing/2014/main" id="{BC77EFDE-A75F-7ACA-E11B-211320F00C3E}"/>
              </a:ext>
            </a:extLst>
          </p:cNvPr>
          <p:cNvSpPr/>
          <p:nvPr/>
        </p:nvSpPr>
        <p:spPr>
          <a:xfrm>
            <a:off x="2292690" y="4332113"/>
            <a:ext cx="1683239" cy="967403"/>
          </a:xfrm>
          <a:prstGeom prst="cub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latin typeface="Arial" panose="020B0604020202020204" pitchFamily="34" charset="0"/>
              <a:cs typeface="Arial" panose="020B0604020202020204" pitchFamily="34" charset="0"/>
            </a:endParaRPr>
          </a:p>
        </p:txBody>
      </p:sp>
      <p:sp>
        <p:nvSpPr>
          <p:cNvPr id="61" name="Cube 60">
            <a:extLst>
              <a:ext uri="{FF2B5EF4-FFF2-40B4-BE49-F238E27FC236}">
                <a16:creationId xmlns:a16="http://schemas.microsoft.com/office/drawing/2014/main" id="{11769297-AC0F-A073-4BCB-D53C2CDEFACD}"/>
              </a:ext>
            </a:extLst>
          </p:cNvPr>
          <p:cNvSpPr/>
          <p:nvPr/>
        </p:nvSpPr>
        <p:spPr>
          <a:xfrm>
            <a:off x="2305358" y="3205595"/>
            <a:ext cx="1683239" cy="967403"/>
          </a:xfrm>
          <a:prstGeom prst="cub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latin typeface="Arial" panose="020B0604020202020204" pitchFamily="34" charset="0"/>
              <a:cs typeface="Arial" panose="020B0604020202020204" pitchFamily="34" charset="0"/>
            </a:endParaRPr>
          </a:p>
        </p:txBody>
      </p:sp>
      <p:sp>
        <p:nvSpPr>
          <p:cNvPr id="62" name="Cube 61">
            <a:extLst>
              <a:ext uri="{FF2B5EF4-FFF2-40B4-BE49-F238E27FC236}">
                <a16:creationId xmlns:a16="http://schemas.microsoft.com/office/drawing/2014/main" id="{8FE8383E-753E-3746-5F63-7B59749E4D04}"/>
              </a:ext>
            </a:extLst>
          </p:cNvPr>
          <p:cNvSpPr/>
          <p:nvPr/>
        </p:nvSpPr>
        <p:spPr>
          <a:xfrm>
            <a:off x="4194667" y="4310769"/>
            <a:ext cx="1683239" cy="967403"/>
          </a:xfrm>
          <a:prstGeom prst="cub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latin typeface="Arial" panose="020B0604020202020204" pitchFamily="34" charset="0"/>
              <a:cs typeface="Arial" panose="020B0604020202020204" pitchFamily="34" charset="0"/>
            </a:endParaRPr>
          </a:p>
        </p:txBody>
      </p:sp>
      <p:sp>
        <p:nvSpPr>
          <p:cNvPr id="63" name="Cube 62">
            <a:extLst>
              <a:ext uri="{FF2B5EF4-FFF2-40B4-BE49-F238E27FC236}">
                <a16:creationId xmlns:a16="http://schemas.microsoft.com/office/drawing/2014/main" id="{4A89AEC3-2353-0C09-B9C1-D6AFC02B934E}"/>
              </a:ext>
            </a:extLst>
          </p:cNvPr>
          <p:cNvSpPr/>
          <p:nvPr/>
        </p:nvSpPr>
        <p:spPr>
          <a:xfrm>
            <a:off x="4222102" y="3147201"/>
            <a:ext cx="1683239" cy="967403"/>
          </a:xfrm>
          <a:prstGeom prst="cub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latin typeface="Arial" panose="020B0604020202020204" pitchFamily="34" charset="0"/>
              <a:cs typeface="Arial" panose="020B0604020202020204" pitchFamily="34" charset="0"/>
            </a:endParaRPr>
          </a:p>
        </p:txBody>
      </p:sp>
      <p:sp>
        <p:nvSpPr>
          <p:cNvPr id="64" name="Cube 63">
            <a:extLst>
              <a:ext uri="{FF2B5EF4-FFF2-40B4-BE49-F238E27FC236}">
                <a16:creationId xmlns:a16="http://schemas.microsoft.com/office/drawing/2014/main" id="{6EF80AC8-F8E6-86FD-8FDD-303A65C48CFA}"/>
              </a:ext>
            </a:extLst>
          </p:cNvPr>
          <p:cNvSpPr/>
          <p:nvPr/>
        </p:nvSpPr>
        <p:spPr>
          <a:xfrm>
            <a:off x="2292691" y="7239851"/>
            <a:ext cx="1683239" cy="967403"/>
          </a:xfrm>
          <a:prstGeom prst="cub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latin typeface="Arial" panose="020B0604020202020204" pitchFamily="34" charset="0"/>
              <a:cs typeface="Arial" panose="020B0604020202020204" pitchFamily="34" charset="0"/>
            </a:endParaRPr>
          </a:p>
        </p:txBody>
      </p:sp>
      <p:sp>
        <p:nvSpPr>
          <p:cNvPr id="65" name="Cube 64">
            <a:extLst>
              <a:ext uri="{FF2B5EF4-FFF2-40B4-BE49-F238E27FC236}">
                <a16:creationId xmlns:a16="http://schemas.microsoft.com/office/drawing/2014/main" id="{5251B766-93E8-97DC-C85C-7C6A16364256}"/>
              </a:ext>
            </a:extLst>
          </p:cNvPr>
          <p:cNvSpPr/>
          <p:nvPr/>
        </p:nvSpPr>
        <p:spPr>
          <a:xfrm>
            <a:off x="2338099" y="5954218"/>
            <a:ext cx="1683239" cy="967403"/>
          </a:xfrm>
          <a:prstGeom prst="cub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latin typeface="Arial" panose="020B0604020202020204" pitchFamily="34" charset="0"/>
              <a:cs typeface="Arial" panose="020B0604020202020204" pitchFamily="34" charset="0"/>
            </a:endParaRPr>
          </a:p>
        </p:txBody>
      </p:sp>
      <p:sp>
        <p:nvSpPr>
          <p:cNvPr id="66" name="Cube 65">
            <a:extLst>
              <a:ext uri="{FF2B5EF4-FFF2-40B4-BE49-F238E27FC236}">
                <a16:creationId xmlns:a16="http://schemas.microsoft.com/office/drawing/2014/main" id="{D32D1ACB-0D0D-8E52-94EC-2FF90DD4B982}"/>
              </a:ext>
            </a:extLst>
          </p:cNvPr>
          <p:cNvSpPr/>
          <p:nvPr/>
        </p:nvSpPr>
        <p:spPr>
          <a:xfrm>
            <a:off x="4222103" y="7174942"/>
            <a:ext cx="1683239" cy="967403"/>
          </a:xfrm>
          <a:prstGeom prst="cub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latin typeface="Arial" panose="020B0604020202020204" pitchFamily="34" charset="0"/>
              <a:cs typeface="Arial" panose="020B0604020202020204" pitchFamily="34" charset="0"/>
            </a:endParaRPr>
          </a:p>
        </p:txBody>
      </p:sp>
      <p:sp>
        <p:nvSpPr>
          <p:cNvPr id="67" name="Cube 66">
            <a:extLst>
              <a:ext uri="{FF2B5EF4-FFF2-40B4-BE49-F238E27FC236}">
                <a16:creationId xmlns:a16="http://schemas.microsoft.com/office/drawing/2014/main" id="{B38F56F4-FA87-2658-C5AB-90E50B706192}"/>
              </a:ext>
            </a:extLst>
          </p:cNvPr>
          <p:cNvSpPr/>
          <p:nvPr/>
        </p:nvSpPr>
        <p:spPr>
          <a:xfrm>
            <a:off x="4234480" y="5954218"/>
            <a:ext cx="1683239" cy="967403"/>
          </a:xfrm>
          <a:prstGeom prst="cub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71E283D-CCDE-0483-8445-04015AEAC926}"/>
              </a:ext>
            </a:extLst>
          </p:cNvPr>
          <p:cNvSpPr txBox="1"/>
          <p:nvPr/>
        </p:nvSpPr>
        <p:spPr>
          <a:xfrm>
            <a:off x="1005909" y="1214247"/>
            <a:ext cx="5244420" cy="1446550"/>
          </a:xfrm>
          <a:prstGeom prst="rect">
            <a:avLst/>
          </a:prstGeom>
          <a:noFill/>
        </p:spPr>
        <p:txBody>
          <a:bodyPr wrap="square" rtlCol="0">
            <a:spAutoFit/>
          </a:bodyPr>
          <a:lstStyle/>
          <a:p>
            <a:r>
              <a:rPr lang="es-ES_tradnl" sz="1100"/>
              <a:t>Vuelva a hacer un análisis de los riesgos que incluya los factores de protección y los factores de riesgo asociados a los elementos del interés superior:</a:t>
            </a:r>
          </a:p>
          <a:p>
            <a:endParaRPr lang="es-ES_tradnl" sz="1100"/>
          </a:p>
          <a:p>
            <a:pPr marL="228600" indent="-228600">
              <a:buFont typeface="+mj-lt"/>
              <a:buAutoNum type="arabicPeriod"/>
            </a:pPr>
            <a:r>
              <a:rPr lang="es-ES_tradnl" sz="1100"/>
              <a:t>Salud y bienestar físico</a:t>
            </a:r>
          </a:p>
          <a:p>
            <a:pPr marL="228600" indent="-228600">
              <a:buFont typeface="+mj-lt"/>
              <a:buAutoNum type="arabicPeriod"/>
            </a:pPr>
            <a:r>
              <a:rPr lang="es-ES_tradnl" sz="1100"/>
              <a:t>Bienestar emocional</a:t>
            </a:r>
          </a:p>
          <a:p>
            <a:pPr marL="228600" indent="-228600">
              <a:buFont typeface="+mj-lt"/>
              <a:buAutoNum type="arabicPeriod"/>
            </a:pPr>
            <a:r>
              <a:rPr lang="es-ES_tradnl" sz="1100"/>
              <a:t>Relaciones sociales con la familia, los compañeros/as y la comunidad</a:t>
            </a:r>
          </a:p>
          <a:p>
            <a:pPr marL="228600" indent="-228600">
              <a:buFont typeface="+mj-lt"/>
              <a:buAutoNum type="arabicPeriod"/>
            </a:pPr>
            <a:r>
              <a:rPr lang="es-ES_tradnl" sz="1100"/>
              <a:t>Educación, trabajo y tiempo libre</a:t>
            </a:r>
          </a:p>
          <a:p>
            <a:pPr marL="228600" indent="-228600">
              <a:buFont typeface="+mj-lt"/>
              <a:buAutoNum type="arabicPeriod"/>
            </a:pPr>
            <a:r>
              <a:rPr lang="es-ES_tradnl" sz="1100"/>
              <a:t>Documentación </a:t>
            </a:r>
          </a:p>
        </p:txBody>
      </p:sp>
      <p:sp>
        <p:nvSpPr>
          <p:cNvPr id="11" name="TextBox 10">
            <a:extLst>
              <a:ext uri="{FF2B5EF4-FFF2-40B4-BE49-F238E27FC236}">
                <a16:creationId xmlns:a16="http://schemas.microsoft.com/office/drawing/2014/main" id="{31471552-BF91-09AA-C2FD-A7FB205C07A3}"/>
              </a:ext>
            </a:extLst>
          </p:cNvPr>
          <p:cNvSpPr txBox="1"/>
          <p:nvPr/>
        </p:nvSpPr>
        <p:spPr>
          <a:xfrm>
            <a:off x="996287" y="710024"/>
            <a:ext cx="5254042" cy="461665"/>
          </a:xfrm>
          <a:prstGeom prst="rect">
            <a:avLst/>
          </a:prstGeom>
          <a:noFill/>
        </p:spPr>
        <p:txBody>
          <a:bodyPr wrap="square" rtlCol="0">
            <a:spAutoFit/>
          </a:bodyPr>
          <a:lstStyle/>
          <a:p>
            <a:r>
              <a:rPr lang="es-ES_tradnl" sz="1200" b="1" spc="300"/>
              <a:t>ANÁLISIS DE RIESGOS DE PROTECCIÓN DE LA INFANCIA</a:t>
            </a:r>
          </a:p>
        </p:txBody>
      </p:sp>
      <p:sp>
        <p:nvSpPr>
          <p:cNvPr id="22" name="Hexagon 21">
            <a:extLst>
              <a:ext uri="{FF2B5EF4-FFF2-40B4-BE49-F238E27FC236}">
                <a16:creationId xmlns:a16="http://schemas.microsoft.com/office/drawing/2014/main" id="{5AA8C8FD-DB05-C2B8-2B92-0455342DD05B}"/>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Hexagon 22">
            <a:extLst>
              <a:ext uri="{FF2B5EF4-FFF2-40B4-BE49-F238E27FC236}">
                <a16:creationId xmlns:a16="http://schemas.microsoft.com/office/drawing/2014/main" id="{AB52603C-7065-8643-5AD1-3E9519B458F9}"/>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Hexagon 23">
            <a:extLst>
              <a:ext uri="{FF2B5EF4-FFF2-40B4-BE49-F238E27FC236}">
                <a16:creationId xmlns:a16="http://schemas.microsoft.com/office/drawing/2014/main" id="{68B1EFF4-523D-339F-B379-620607C811DC}"/>
              </a:ext>
            </a:extLst>
          </p:cNvPr>
          <p:cNvSpPr/>
          <p:nvPr/>
        </p:nvSpPr>
        <p:spPr>
          <a:xfrm rot="1782986">
            <a:off x="286724" y="122680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Hexagon 24">
            <a:extLst>
              <a:ext uri="{FF2B5EF4-FFF2-40B4-BE49-F238E27FC236}">
                <a16:creationId xmlns:a16="http://schemas.microsoft.com/office/drawing/2014/main" id="{64141679-486C-CBA1-7468-48E647F1A9E5}"/>
              </a:ext>
            </a:extLst>
          </p:cNvPr>
          <p:cNvSpPr/>
          <p:nvPr/>
        </p:nvSpPr>
        <p:spPr>
          <a:xfrm rot="1782986">
            <a:off x="286724" y="1689645"/>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 name="Hexagon 25">
            <a:extLst>
              <a:ext uri="{FF2B5EF4-FFF2-40B4-BE49-F238E27FC236}">
                <a16:creationId xmlns:a16="http://schemas.microsoft.com/office/drawing/2014/main" id="{4E5906D1-9A86-8BE5-EBB7-9B21D7A3588D}"/>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15799600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C35356-082F-9A68-9B40-37549C54D4F5}"/>
              </a:ext>
            </a:extLst>
          </p:cNvPr>
          <p:cNvSpPr txBox="1"/>
          <p:nvPr/>
        </p:nvSpPr>
        <p:spPr>
          <a:xfrm>
            <a:off x="996287" y="702649"/>
            <a:ext cx="5254042"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8D9EAE"/>
                </a:highlight>
                <a:latin typeface="Calibri"/>
                <a:ea typeface="Calibri"/>
                <a:cs typeface="Calibri"/>
                <a:sym typeface="Calibri"/>
              </a:rPr>
              <a:t>SESIÓN 4: ¿CÓMO IDENTIFICAR Y PRIORIZAR LAS NECESIDADES DEL MENOR?</a:t>
            </a:r>
          </a:p>
        </p:txBody>
      </p:sp>
      <p:graphicFrame>
        <p:nvGraphicFramePr>
          <p:cNvPr id="4" name="Table 3">
            <a:extLst>
              <a:ext uri="{FF2B5EF4-FFF2-40B4-BE49-F238E27FC236}">
                <a16:creationId xmlns:a16="http://schemas.microsoft.com/office/drawing/2014/main" id="{A9A4E6A1-659B-AA3F-57D7-0DADA231716B}"/>
              </a:ext>
            </a:extLst>
          </p:cNvPr>
          <p:cNvGraphicFramePr>
            <a:graphicFrameLocks noGrp="1"/>
          </p:cNvGraphicFramePr>
          <p:nvPr>
            <p:extLst>
              <p:ext uri="{D42A27DB-BD31-4B8C-83A1-F6EECF244321}">
                <p14:modId xmlns:p14="http://schemas.microsoft.com/office/powerpoint/2010/main" val="134253653"/>
              </p:ext>
            </p:extLst>
          </p:nvPr>
        </p:nvGraphicFramePr>
        <p:xfrm>
          <a:off x="996286" y="1672928"/>
          <a:ext cx="5254043" cy="3900551"/>
        </p:xfrm>
        <a:graphic>
          <a:graphicData uri="http://schemas.openxmlformats.org/drawingml/2006/table">
            <a:tbl>
              <a:tblPr firstRow="1" firstCol="1" bandRow="1">
                <a:tableStyleId>{5C22544A-7EE6-4342-B048-85BDC9FD1C3A}</a:tableStyleId>
              </a:tblPr>
              <a:tblGrid>
                <a:gridCol w="1237628">
                  <a:extLst>
                    <a:ext uri="{9D8B030D-6E8A-4147-A177-3AD203B41FA5}">
                      <a16:colId xmlns:a16="http://schemas.microsoft.com/office/drawing/2014/main" val="3889562622"/>
                    </a:ext>
                  </a:extLst>
                </a:gridCol>
                <a:gridCol w="4016415">
                  <a:extLst>
                    <a:ext uri="{9D8B030D-6E8A-4147-A177-3AD203B41FA5}">
                      <a16:colId xmlns:a16="http://schemas.microsoft.com/office/drawing/2014/main" val="3647599566"/>
                    </a:ext>
                  </a:extLst>
                </a:gridCol>
              </a:tblGrid>
              <a:tr h="255572">
                <a:tc gridSpan="2">
                  <a:txBody>
                    <a:bodyPr/>
                    <a:lstStyle/>
                    <a:p>
                      <a:pPr algn="ctr"/>
                      <a:r>
                        <a:rPr lang="es-ES_tradnl" sz="1500" noProof="0">
                          <a:effectLst/>
                        </a:rPr>
                        <a:t>2.A. RESUMEN DEL FORMULARIO DE EVALUACIÓN</a:t>
                      </a:r>
                      <a:endParaRPr lang="es-ES_tradnl"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tc hMerge="1">
                  <a:txBody>
                    <a:bodyPr/>
                    <a:lstStyle/>
                    <a:p>
                      <a:endParaRPr lang="en-US"/>
                    </a:p>
                  </a:txBody>
                  <a:tcPr/>
                </a:tc>
                <a:extLst>
                  <a:ext uri="{0D108BD9-81ED-4DB2-BD59-A6C34878D82A}">
                    <a16:rowId xmlns:a16="http://schemas.microsoft.com/office/drawing/2014/main" val="1761314764"/>
                  </a:ext>
                </a:extLst>
              </a:tr>
              <a:tr h="197460">
                <a:tc>
                  <a:txBody>
                    <a:bodyPr/>
                    <a:lstStyle/>
                    <a:p>
                      <a:pPr algn="l">
                        <a:lnSpc>
                          <a:spcPct val="107000"/>
                        </a:lnSpc>
                        <a:spcAft>
                          <a:spcPts val="800"/>
                        </a:spcAft>
                      </a:pPr>
                      <a:r>
                        <a:rPr lang="es-ES_tradnl" sz="1000" noProof="0">
                          <a:effectLst/>
                        </a:rPr>
                        <a:t>Gestión de casos </a:t>
                      </a:r>
                      <a:endParaRPr lang="es-ES_tradnl" sz="1000" noProof="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tc>
                  <a:txBody>
                    <a:bodyPr/>
                    <a:lstStyle/>
                    <a:p>
                      <a:pPr algn="l">
                        <a:lnSpc>
                          <a:spcPct val="107000"/>
                        </a:lnSpc>
                        <a:spcAft>
                          <a:spcPts val="800"/>
                        </a:spcAft>
                      </a:pPr>
                      <a:r>
                        <a:rPr lang="es-ES_tradnl" sz="1000" noProof="0">
                          <a:effectLst/>
                        </a:rPr>
                        <a:t>Paso 2: Evaluación </a:t>
                      </a:r>
                      <a:endParaRPr lang="es-ES_tradnl" sz="1000" noProof="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564340842"/>
                  </a:ext>
                </a:extLst>
              </a:tr>
              <a:tr h="327679">
                <a:tc>
                  <a:txBody>
                    <a:bodyPr/>
                    <a:lstStyle/>
                    <a:p>
                      <a:pPr algn="l">
                        <a:lnSpc>
                          <a:spcPct val="107000"/>
                        </a:lnSpc>
                        <a:spcAft>
                          <a:spcPts val="800"/>
                        </a:spcAft>
                      </a:pPr>
                      <a:r>
                        <a:rPr lang="es-ES_tradnl" sz="1000" noProof="0">
                          <a:effectLst/>
                        </a:rPr>
                        <a:t>Formulario básico / complementario</a:t>
                      </a:r>
                      <a:endParaRPr lang="es-ES_tradnl" sz="1000" noProof="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tc>
                  <a:txBody>
                    <a:bodyPr/>
                    <a:lstStyle/>
                    <a:p>
                      <a:pPr algn="l">
                        <a:lnSpc>
                          <a:spcPct val="107000"/>
                        </a:lnSpc>
                        <a:spcAft>
                          <a:spcPts val="800"/>
                        </a:spcAft>
                      </a:pPr>
                      <a:r>
                        <a:rPr lang="es-ES_tradnl" sz="1000" noProof="0">
                          <a:effectLst/>
                        </a:rPr>
                        <a:t>Formulario básico</a:t>
                      </a:r>
                      <a:endParaRPr lang="es-ES_tradnl" sz="1000" noProof="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170021604"/>
                  </a:ext>
                </a:extLst>
              </a:tr>
              <a:tr h="1433534">
                <a:tc>
                  <a:txBody>
                    <a:bodyPr/>
                    <a:lstStyle/>
                    <a:p>
                      <a:pPr algn="l">
                        <a:lnSpc>
                          <a:spcPct val="107000"/>
                        </a:lnSpc>
                        <a:spcAft>
                          <a:spcPts val="800"/>
                        </a:spcAft>
                      </a:pPr>
                      <a:r>
                        <a:rPr lang="es-ES_tradnl" sz="1000" noProof="0">
                          <a:effectLst/>
                        </a:rPr>
                        <a:t>Cuándo se debe usar</a:t>
                      </a:r>
                      <a:endParaRPr lang="es-ES_tradnl" sz="1000" noProof="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tc>
                  <a:txBody>
                    <a:bodyPr/>
                    <a:lstStyle/>
                    <a:p>
                      <a:pPr algn="l">
                        <a:lnSpc>
                          <a:spcPct val="107000"/>
                        </a:lnSpc>
                        <a:spcAft>
                          <a:spcPts val="800"/>
                        </a:spcAft>
                      </a:pPr>
                      <a:r>
                        <a:rPr lang="es-ES_tradnl" sz="1000" noProof="0" dirty="0">
                          <a:effectLst/>
                        </a:rPr>
                        <a:t>Dependiendo del nivel de riesgo del caso (según cada contexto):</a:t>
                      </a:r>
                    </a:p>
                    <a:p>
                      <a:pPr marL="171450" indent="-171450" algn="l">
                        <a:lnSpc>
                          <a:spcPct val="107000"/>
                        </a:lnSpc>
                        <a:spcAft>
                          <a:spcPts val="800"/>
                        </a:spcAft>
                        <a:buFont typeface="Arial" panose="020B0604020202020204" pitchFamily="34" charset="0"/>
                        <a:buChar char="•"/>
                      </a:pPr>
                      <a:r>
                        <a:rPr lang="es-ES_tradnl" sz="1000" u="sng" noProof="0" dirty="0">
                          <a:effectLst/>
                        </a:rPr>
                        <a:t>Riesgo alto</a:t>
                      </a:r>
                      <a:r>
                        <a:rPr lang="es-ES_tradnl" sz="1000" noProof="0" dirty="0">
                          <a:effectLst/>
                        </a:rPr>
                        <a:t>: inmediatamente después del registro, antes de concluir la entrevista con la/el menor.</a:t>
                      </a:r>
                    </a:p>
                    <a:p>
                      <a:pPr marL="171450" indent="-171450" algn="l">
                        <a:lnSpc>
                          <a:spcPct val="107000"/>
                        </a:lnSpc>
                        <a:spcAft>
                          <a:spcPts val="800"/>
                        </a:spcAft>
                        <a:buFont typeface="Arial" panose="020B0604020202020204" pitchFamily="34" charset="0"/>
                        <a:buChar char="•"/>
                      </a:pPr>
                      <a:r>
                        <a:rPr lang="es-ES_tradnl" sz="1000" u="sng" noProof="0" dirty="0">
                          <a:effectLst/>
                        </a:rPr>
                        <a:t>Riesgo medio</a:t>
                      </a:r>
                      <a:r>
                        <a:rPr lang="es-ES_tradnl" sz="1000" noProof="0" dirty="0">
                          <a:effectLst/>
                        </a:rPr>
                        <a:t>: máximo 3 días después de registrar a la / al menor.</a:t>
                      </a:r>
                    </a:p>
                    <a:p>
                      <a:pPr marL="171450" indent="-171450" algn="l">
                        <a:lnSpc>
                          <a:spcPct val="107000"/>
                        </a:lnSpc>
                        <a:spcAft>
                          <a:spcPts val="800"/>
                        </a:spcAft>
                        <a:buFont typeface="Arial" panose="020B0604020202020204" pitchFamily="34" charset="0"/>
                        <a:buChar char="•"/>
                      </a:pPr>
                      <a:r>
                        <a:rPr lang="es-ES_tradnl" sz="1000" u="sng" noProof="0" dirty="0">
                          <a:effectLst/>
                        </a:rPr>
                        <a:t>Riesgo bajo</a:t>
                      </a:r>
                      <a:r>
                        <a:rPr lang="es-ES_tradnl" sz="1000" noProof="0" dirty="0">
                          <a:effectLst/>
                        </a:rPr>
                        <a:t>: máximo 1 semana después de registrar a la / al menor.</a:t>
                      </a:r>
                    </a:p>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noProof="0" dirty="0">
                          <a:effectLst/>
                        </a:rPr>
                        <a:t>O después de llevar a cabo una revisión del caso en la que se haya detectado algún cambio significativo en el contexto de la / del menor que justifique hacer otra evaluación.</a:t>
                      </a:r>
                      <a:endParaRPr lang="es-ES_tradnl" sz="1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136260839"/>
                  </a:ext>
                </a:extLst>
              </a:tr>
              <a:tr h="197460">
                <a:tc>
                  <a:txBody>
                    <a:bodyPr/>
                    <a:lstStyle/>
                    <a:p>
                      <a:pPr algn="l">
                        <a:lnSpc>
                          <a:spcPct val="107000"/>
                        </a:lnSpc>
                        <a:spcAft>
                          <a:spcPts val="800"/>
                        </a:spcAft>
                      </a:pPr>
                      <a:r>
                        <a:rPr lang="es-ES_tradnl" sz="1000" noProof="0">
                          <a:effectLst/>
                        </a:rPr>
                        <a:t>Quién debe llenarlo</a:t>
                      </a:r>
                      <a:endParaRPr lang="es-ES_tradnl" sz="1000" noProof="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tc>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noProof="0">
                          <a:effectLst/>
                        </a:rPr>
                        <a:t>Asistente social asignada/o al caso.</a:t>
                      </a:r>
                      <a:endParaRPr lang="es-ES_tradnl" sz="1000" noProof="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152492014"/>
                  </a:ext>
                </a:extLst>
              </a:tr>
              <a:tr h="703126">
                <a:tc>
                  <a:txBody>
                    <a:bodyPr/>
                    <a:lstStyle/>
                    <a:p>
                      <a:pPr algn="l">
                        <a:lnSpc>
                          <a:spcPct val="107000"/>
                        </a:lnSpc>
                        <a:spcAft>
                          <a:spcPts val="800"/>
                        </a:spcAft>
                      </a:pPr>
                      <a:r>
                        <a:rPr lang="es-ES_tradnl" sz="1000" noProof="0">
                          <a:effectLst/>
                        </a:rPr>
                        <a:t>Propósito del formulario</a:t>
                      </a:r>
                      <a:endParaRPr lang="es-ES_tradnl" sz="1000" noProof="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tc>
                  <a:txBody>
                    <a:bodyPr/>
                    <a:lstStyle/>
                    <a:p>
                      <a:pPr>
                        <a:lnSpc>
                          <a:spcPct val="107000"/>
                        </a:lnSpc>
                        <a:spcAft>
                          <a:spcPts val="800"/>
                        </a:spcAft>
                      </a:pPr>
                      <a:r>
                        <a:rPr lang="es-ES_tradnl" sz="1000" kern="1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Registrar la información que se haya recopilado sobre el caso en relación tanto con los riesgos y las necesidades de la /el menor como con los aspectos positivos y los recursos con los que cuenta. La información registrada en este formulario servirá para analizar y elaborar un plan del caso.</a:t>
                      </a:r>
                      <a:endParaRPr lang="es-ES_tradnl" sz="10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157246905"/>
                  </a:ext>
                </a:extLst>
              </a:tr>
            </a:tbl>
          </a:graphicData>
        </a:graphic>
      </p:graphicFrame>
      <p:graphicFrame>
        <p:nvGraphicFramePr>
          <p:cNvPr id="5" name="Table 4">
            <a:extLst>
              <a:ext uri="{FF2B5EF4-FFF2-40B4-BE49-F238E27FC236}">
                <a16:creationId xmlns:a16="http://schemas.microsoft.com/office/drawing/2014/main" id="{E83B658A-8C04-9407-7EBF-B600DDB44336}"/>
              </a:ext>
            </a:extLst>
          </p:cNvPr>
          <p:cNvGraphicFramePr>
            <a:graphicFrameLocks noGrp="1"/>
          </p:cNvGraphicFramePr>
          <p:nvPr>
            <p:extLst>
              <p:ext uri="{D42A27DB-BD31-4B8C-83A1-F6EECF244321}">
                <p14:modId xmlns:p14="http://schemas.microsoft.com/office/powerpoint/2010/main" val="2671954367"/>
              </p:ext>
            </p:extLst>
          </p:nvPr>
        </p:nvGraphicFramePr>
        <p:xfrm>
          <a:off x="996286" y="5585969"/>
          <a:ext cx="5254042" cy="3647024"/>
        </p:xfrm>
        <a:graphic>
          <a:graphicData uri="http://schemas.openxmlformats.org/drawingml/2006/table">
            <a:tbl>
              <a:tblPr firstRow="1" firstCol="1" bandRow="1">
                <a:tableStyleId>{5C22544A-7EE6-4342-B048-85BDC9FD1C3A}</a:tableStyleId>
              </a:tblPr>
              <a:tblGrid>
                <a:gridCol w="2625474">
                  <a:extLst>
                    <a:ext uri="{9D8B030D-6E8A-4147-A177-3AD203B41FA5}">
                      <a16:colId xmlns:a16="http://schemas.microsoft.com/office/drawing/2014/main" val="1726522882"/>
                    </a:ext>
                  </a:extLst>
                </a:gridCol>
                <a:gridCol w="2628568">
                  <a:extLst>
                    <a:ext uri="{9D8B030D-6E8A-4147-A177-3AD203B41FA5}">
                      <a16:colId xmlns:a16="http://schemas.microsoft.com/office/drawing/2014/main" val="2524971572"/>
                    </a:ext>
                  </a:extLst>
                </a:gridCol>
              </a:tblGrid>
              <a:tr h="282311">
                <a:tc gridSpan="2">
                  <a:txBody>
                    <a:bodyPr/>
                    <a:lstStyle/>
                    <a:p>
                      <a:pPr algn="ctr"/>
                      <a:r>
                        <a:rPr lang="es-ES_tradnl" sz="1500" b="1">
                          <a:solidFill>
                            <a:schemeClr val="bg1"/>
                          </a:solidFill>
                          <a:effectLst/>
                        </a:rPr>
                        <a:t>FORMULARIO DE EVALUACIÓN</a:t>
                      </a:r>
                      <a:endParaRPr lang="es-ES_tradnl" sz="1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tc hMerge="1">
                  <a:txBody>
                    <a:bodyPr/>
                    <a:lstStyle/>
                    <a:p>
                      <a:endParaRPr lang="en-US"/>
                    </a:p>
                  </a:txBody>
                  <a:tcPr/>
                </a:tc>
                <a:extLst>
                  <a:ext uri="{0D108BD9-81ED-4DB2-BD59-A6C34878D82A}">
                    <a16:rowId xmlns:a16="http://schemas.microsoft.com/office/drawing/2014/main" val="324417669"/>
                  </a:ext>
                </a:extLst>
              </a:tr>
              <a:tr h="218119">
                <a:tc>
                  <a:txBody>
                    <a:bodyPr/>
                    <a:lstStyle/>
                    <a:p>
                      <a:pPr algn="l">
                        <a:lnSpc>
                          <a:spcPct val="107000"/>
                        </a:lnSpc>
                        <a:spcAft>
                          <a:spcPts val="800"/>
                        </a:spcAft>
                      </a:pPr>
                      <a:r>
                        <a:rPr lang="es-ES_tradnl" sz="1000" noProof="0" dirty="0">
                          <a:solidFill>
                            <a:schemeClr val="tx1"/>
                          </a:solidFill>
                          <a:effectLst/>
                        </a:rPr>
                        <a:t>Fecha en que se llena </a:t>
                      </a:r>
                      <a:r>
                        <a:rPr lang="es-ES_tradnl" sz="1000" noProof="0">
                          <a:solidFill>
                            <a:schemeClr val="tx1"/>
                          </a:solidFill>
                          <a:effectLst/>
                        </a:rPr>
                        <a:t>el formulario</a:t>
                      </a:r>
                      <a:r>
                        <a:rPr lang="es-ES_tradnl" sz="1000" b="1">
                          <a:solidFill>
                            <a:schemeClr val="tx1"/>
                          </a:solidFill>
                          <a:effectLst/>
                        </a:rPr>
                        <a:t>: </a:t>
                      </a:r>
                      <a:r>
                        <a:rPr lang="es-ES_tradnl" sz="700" b="0" i="1">
                          <a:solidFill>
                            <a:schemeClr val="tx1"/>
                          </a:solidFill>
                          <a:effectLst/>
                        </a:rPr>
                        <a:t>dd/mm/aa</a:t>
                      </a:r>
                      <a:endParaRPr lang="es-ES_tradnl" sz="7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07" marR="51807" marT="0" marB="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a:txBody>
                    <a:bodyPr/>
                    <a:lstStyle/>
                    <a:p>
                      <a:pPr algn="l">
                        <a:lnSpc>
                          <a:spcPct val="107000"/>
                        </a:lnSpc>
                        <a:spcAft>
                          <a:spcPts val="800"/>
                        </a:spcAft>
                      </a:pPr>
                      <a:r>
                        <a:rPr lang="es-ES_tradnl" sz="1000" b="1">
                          <a:solidFill>
                            <a:schemeClr val="tx1"/>
                          </a:solidFill>
                          <a:effectLst/>
                        </a:rPr>
                        <a:t>Número de identificación del caso: </a:t>
                      </a:r>
                      <a:endParaRPr lang="es-ES_tradnl"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93727912"/>
                  </a:ext>
                </a:extLst>
              </a:tr>
              <a:tr h="1250235">
                <a:tc gridSpan="2">
                  <a:txBody>
                    <a:bodyPr/>
                    <a:lstStyle/>
                    <a:p>
                      <a:pPr algn="l"/>
                      <a:r>
                        <a:rPr lang="es-ES_tradnl" sz="1000" b="1">
                          <a:solidFill>
                            <a:schemeClr val="tx1"/>
                          </a:solidFill>
                          <a:effectLst/>
                        </a:rPr>
                        <a:t>1. EVALUACIÓN DE LAS NECESIDADES </a:t>
                      </a:r>
                    </a:p>
                    <a:p>
                      <a:pPr marL="342900" lvl="0" indent="-342900" algn="l">
                        <a:buFont typeface="Arial" panose="020B0604020202020204" pitchFamily="34" charset="0"/>
                        <a:buChar char="•"/>
                      </a:pPr>
                      <a:r>
                        <a:rPr lang="es-ES_tradnl" sz="700" b="0" i="1">
                          <a:solidFill>
                            <a:schemeClr val="tx1"/>
                          </a:solidFill>
                          <a:effectLst/>
                        </a:rPr>
                        <a:t>Describa cuándo y cómo obtuvo la información: puede proceder de diversas fuentes (p. ej., informes, observaciones, entrevistas con del menor y la familia, actividades (como dibujar o contar cuentos) en las que haya participado el menor, cuestionarios y listas de control, conversaciones con otros organismos/entidades y con personas que conocen al menor, visitas domiciliarias).</a:t>
                      </a:r>
                    </a:p>
                    <a:p>
                      <a:pPr marL="342900" lvl="0" indent="-342900" algn="l">
                        <a:buFont typeface="Arial" panose="020B0604020202020204" pitchFamily="34" charset="0"/>
                        <a:buChar char="•"/>
                      </a:pPr>
                      <a:r>
                        <a:rPr lang="es-ES_tradnl" sz="700" b="0" i="1">
                          <a:solidFill>
                            <a:schemeClr val="tx1"/>
                          </a:solidFill>
                          <a:effectLst/>
                        </a:rPr>
                        <a:t>Cite la información que provenga de fuentes de primera mano.</a:t>
                      </a:r>
                    </a:p>
                    <a:p>
                      <a:pPr marL="342900" lvl="0" indent="-342900" algn="l">
                        <a:buFont typeface="Arial" panose="020B0604020202020204" pitchFamily="34" charset="0"/>
                        <a:buChar char="•"/>
                      </a:pPr>
                      <a:r>
                        <a:rPr lang="es-ES_tradnl" sz="700" b="0" i="1">
                          <a:solidFill>
                            <a:schemeClr val="tx1"/>
                          </a:solidFill>
                          <a:effectLst/>
                        </a:rPr>
                        <a:t>Indique si la información ha sido corroborada y verificada por algún otro medio.</a:t>
                      </a:r>
                    </a:p>
                    <a:p>
                      <a:pPr marL="342900" lvl="0" indent="-342900" algn="l">
                        <a:buFont typeface="Arial" panose="020B0604020202020204" pitchFamily="34" charset="0"/>
                        <a:buChar char="•"/>
                      </a:pPr>
                      <a:r>
                        <a:rPr lang="es-ES_tradnl" sz="700" b="0" i="1">
                          <a:solidFill>
                            <a:schemeClr val="tx1"/>
                          </a:solidFill>
                          <a:effectLst/>
                        </a:rPr>
                        <a:t>Cuando proceda, describa tanto la historia como la situación actual.</a:t>
                      </a:r>
                    </a:p>
                    <a:p>
                      <a:pPr marL="342900" lvl="0" indent="-342900" algn="l">
                        <a:buFont typeface="Arial" panose="020B0604020202020204" pitchFamily="34" charset="0"/>
                        <a:buChar char="•"/>
                      </a:pPr>
                      <a:r>
                        <a:rPr lang="es-ES_tradnl" sz="700" b="0" i="1">
                          <a:solidFill>
                            <a:schemeClr val="tx1"/>
                          </a:solidFill>
                          <a:effectLst/>
                        </a:rPr>
                        <a:t>Indique cuántas veces usted fue testigo de una situación o cuántas personas le informaron del problema.</a:t>
                      </a:r>
                    </a:p>
                    <a:p>
                      <a:pPr marL="342900" lvl="0" indent="-342900" algn="l">
                        <a:buFont typeface="Arial" panose="020B0604020202020204" pitchFamily="34" charset="0"/>
                        <a:buChar char="•"/>
                      </a:pPr>
                      <a:r>
                        <a:rPr lang="es-ES_tradnl" sz="700" b="0" i="1">
                          <a:solidFill>
                            <a:schemeClr val="tx1"/>
                          </a:solidFill>
                          <a:effectLst/>
                        </a:rPr>
                        <a:t>Justifique su análisis de la situación. </a:t>
                      </a:r>
                    </a:p>
                    <a:p>
                      <a:pPr marL="342900" lvl="0" indent="-342900" algn="l">
                        <a:buFont typeface="Arial" panose="020B0604020202020204" pitchFamily="34" charset="0"/>
                        <a:buChar char="•"/>
                      </a:pPr>
                      <a:r>
                        <a:rPr lang="es-ES_tradnl" sz="700" b="0" i="1">
                          <a:solidFill>
                            <a:schemeClr val="tx1"/>
                          </a:solidFill>
                          <a:effectLst/>
                        </a:rPr>
                        <a:t>Identificar las necesidades en lugar de los servicios que necesite el menor puede ser de más ayuda. Por ejemplo, podría decir que el menor necesita educación/formación en lugar de decir que necesita ir a la escuela, ya que hay distintas alternativas educativas para una / un menor. </a:t>
                      </a:r>
                      <a:endParaRPr lang="es-ES_tradnl" sz="700" b="0" i="1" dirty="0">
                        <a:solidFill>
                          <a:schemeClr val="tx1"/>
                        </a:solidFill>
                        <a:effectLst/>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830293501"/>
                  </a:ext>
                </a:extLst>
              </a:tr>
              <a:tr h="218119">
                <a:tc gridSpan="2">
                  <a:txBody>
                    <a:bodyPr/>
                    <a:lstStyle/>
                    <a:p>
                      <a:pPr algn="l">
                        <a:lnSpc>
                          <a:spcPct val="107000"/>
                        </a:lnSpc>
                        <a:spcAft>
                          <a:spcPts val="800"/>
                        </a:spcAft>
                      </a:pPr>
                      <a:r>
                        <a:rPr lang="es-ES_tradnl" sz="1000" b="1">
                          <a:solidFill>
                            <a:schemeClr val="tx1"/>
                          </a:solidFill>
                          <a:effectLst/>
                        </a:rPr>
                        <a:t>1.A. MENOR</a:t>
                      </a:r>
                      <a:endParaRPr lang="es-ES_tradnl"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242615742"/>
                  </a:ext>
                </a:extLst>
              </a:tr>
              <a:tr h="320737">
                <a:tc gridSpan="2">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b="1">
                          <a:solidFill>
                            <a:schemeClr val="tx1"/>
                          </a:solidFill>
                          <a:effectLst/>
                        </a:rPr>
                        <a:t>Bienestar físico y salud</a:t>
                      </a:r>
                      <a:r>
                        <a:rPr lang="es-ES_tradnl" sz="700" b="0" i="1">
                          <a:solidFill>
                            <a:schemeClr val="tx1"/>
                          </a:solidFill>
                          <a:effectLst/>
                        </a:rPr>
                        <a:t> por ejemplo, ¿el desarrollo físico de la / del menor es el esperado para su edad? ¿Tiene algún problema de salud? ¿Tiene alguna lesión? ¿Tiene alguna discapacidad mental, física o sensorial? ¿Está embarazada? ¿Está casada/o o agotada/o?  </a:t>
                      </a:r>
                      <a:endParaRPr lang="es-ES_tradnl" sz="7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684350363"/>
                  </a:ext>
                </a:extLst>
              </a:tr>
              <a:tr h="265524">
                <a:tc gridSpan="2">
                  <a:txBody>
                    <a:bodyPr/>
                    <a:lstStyle/>
                    <a:p>
                      <a:pPr algn="l">
                        <a:lnSpc>
                          <a:spcPct val="107000"/>
                        </a:lnSpc>
                        <a:spcAft>
                          <a:spcPts val="800"/>
                        </a:spcAft>
                      </a:pPr>
                      <a:r>
                        <a:rPr lang="es-ES_tradnl" sz="1000" b="1">
                          <a:solidFill>
                            <a:schemeClr val="tx1"/>
                          </a:solidFill>
                          <a:effectLst/>
                        </a:rPr>
                        <a:t>Factores de riesgo:</a:t>
                      </a:r>
                      <a:endParaRPr lang="es-ES_tradnl" sz="1000" b="1" dirty="0">
                        <a:solidFill>
                          <a:schemeClr val="tx1"/>
                        </a:solidFill>
                        <a:effectLst/>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896075140"/>
                  </a:ext>
                </a:extLst>
              </a:tr>
              <a:tr h="274000">
                <a:tc gridSpan="2">
                  <a:txBody>
                    <a:bodyPr/>
                    <a:lstStyle/>
                    <a:p>
                      <a:pPr algn="l">
                        <a:lnSpc>
                          <a:spcPct val="107000"/>
                        </a:lnSpc>
                        <a:spcAft>
                          <a:spcPts val="800"/>
                        </a:spcAft>
                      </a:pPr>
                      <a:r>
                        <a:rPr lang="es-ES_tradnl" sz="1000" b="1">
                          <a:solidFill>
                            <a:schemeClr val="tx1"/>
                          </a:solidFill>
                          <a:effectLst/>
                        </a:rPr>
                        <a:t>Factores de protección (fortalezas):</a:t>
                      </a:r>
                      <a:r>
                        <a:rPr lang="es-ES_tradnl" sz="1000" b="0">
                          <a:solidFill>
                            <a:schemeClr val="tx1"/>
                          </a:solidFill>
                          <a:effectLst/>
                        </a:rPr>
                        <a:t>  </a:t>
                      </a:r>
                      <a:endParaRPr lang="es-ES_tradnl"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80262753"/>
                  </a:ext>
                </a:extLst>
              </a:tr>
              <a:tr h="451586">
                <a:tc gridSpan="2">
                  <a:txBody>
                    <a:bodyPr/>
                    <a:lstStyle/>
                    <a:p>
                      <a:pPr algn="l">
                        <a:lnSpc>
                          <a:spcPct val="107000"/>
                        </a:lnSpc>
                        <a:spcAft>
                          <a:spcPts val="800"/>
                        </a:spcAft>
                      </a:pPr>
                      <a:r>
                        <a:rPr lang="es-ES_tradnl" sz="1000" b="1" dirty="0">
                          <a:solidFill>
                            <a:schemeClr val="tx1"/>
                          </a:solidFill>
                          <a:effectLst/>
                        </a:rPr>
                        <a:t>Necesidades:</a:t>
                      </a:r>
                    </a:p>
                    <a:p>
                      <a:pPr algn="l">
                        <a:lnSpc>
                          <a:spcPct val="107000"/>
                        </a:lnSpc>
                        <a:spcAft>
                          <a:spcPts val="800"/>
                        </a:spcAft>
                      </a:pPr>
                      <a:endParaRPr lang="es-ES_tradnl" sz="1000" b="0" dirty="0">
                        <a:solidFill>
                          <a:schemeClr val="tx1"/>
                        </a:solidFill>
                        <a:effectLst/>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677231776"/>
                  </a:ext>
                </a:extLst>
              </a:tr>
            </a:tbl>
          </a:graphicData>
        </a:graphic>
      </p:graphicFrame>
      <p:sp>
        <p:nvSpPr>
          <p:cNvPr id="6" name="TextBox 5">
            <a:extLst>
              <a:ext uri="{FF2B5EF4-FFF2-40B4-BE49-F238E27FC236}">
                <a16:creationId xmlns:a16="http://schemas.microsoft.com/office/drawing/2014/main" id="{3F2DE09F-BA15-FDCD-D329-71B4A79955EA}"/>
              </a:ext>
            </a:extLst>
          </p:cNvPr>
          <p:cNvSpPr txBox="1"/>
          <p:nvPr/>
        </p:nvSpPr>
        <p:spPr>
          <a:xfrm>
            <a:off x="996287" y="1314502"/>
            <a:ext cx="5254042" cy="276999"/>
          </a:xfrm>
          <a:prstGeom prst="rect">
            <a:avLst/>
          </a:prstGeom>
          <a:noFill/>
        </p:spPr>
        <p:txBody>
          <a:bodyPr wrap="square" rtlCol="0">
            <a:spAutoFit/>
          </a:bodyPr>
          <a:lstStyle/>
          <a:p>
            <a:r>
              <a:rPr lang="en-CA" sz="1200" b="1" spc="300" dirty="0"/>
              <a:t>FORMULARIO DE EVALUACIÓN</a:t>
            </a:r>
          </a:p>
        </p:txBody>
      </p:sp>
      <p:sp>
        <p:nvSpPr>
          <p:cNvPr id="7" name="Hexagon 6">
            <a:extLst>
              <a:ext uri="{FF2B5EF4-FFF2-40B4-BE49-F238E27FC236}">
                <a16:creationId xmlns:a16="http://schemas.microsoft.com/office/drawing/2014/main" id="{4F785944-B2C7-8BE4-C574-98442BE2D433}"/>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E156F897-BD53-0F28-2627-4ABA28C607F8}"/>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98BD8076-E2F3-8B55-719D-37ACD91F381F}"/>
              </a:ext>
            </a:extLst>
          </p:cNvPr>
          <p:cNvSpPr/>
          <p:nvPr/>
        </p:nvSpPr>
        <p:spPr>
          <a:xfrm rot="1782986">
            <a:off x="286724" y="122680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3F373725-490D-5AAA-DD6E-B9E1AA49F7BD}"/>
              </a:ext>
            </a:extLst>
          </p:cNvPr>
          <p:cNvSpPr/>
          <p:nvPr/>
        </p:nvSpPr>
        <p:spPr>
          <a:xfrm rot="1782986">
            <a:off x="286724" y="168964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390ABFF5-E335-AD97-0325-03C4BFA36C76}"/>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86163612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E7509E9-1FF9-4EAA-7F9D-17AE418664FC}"/>
              </a:ext>
            </a:extLst>
          </p:cNvPr>
          <p:cNvGraphicFramePr>
            <a:graphicFrameLocks noGrp="1"/>
          </p:cNvGraphicFramePr>
          <p:nvPr>
            <p:extLst>
              <p:ext uri="{D42A27DB-BD31-4B8C-83A1-F6EECF244321}">
                <p14:modId xmlns:p14="http://schemas.microsoft.com/office/powerpoint/2010/main" val="3119996089"/>
              </p:ext>
            </p:extLst>
          </p:nvPr>
        </p:nvGraphicFramePr>
        <p:xfrm>
          <a:off x="997527" y="701040"/>
          <a:ext cx="5250873" cy="8420102"/>
        </p:xfrm>
        <a:graphic>
          <a:graphicData uri="http://schemas.openxmlformats.org/drawingml/2006/table">
            <a:tbl>
              <a:tblPr firstRow="1" firstCol="1" bandRow="1">
                <a:tableStyleId>{5C22544A-7EE6-4342-B048-85BDC9FD1C3A}</a:tableStyleId>
              </a:tblPr>
              <a:tblGrid>
                <a:gridCol w="5250873">
                  <a:extLst>
                    <a:ext uri="{9D8B030D-6E8A-4147-A177-3AD203B41FA5}">
                      <a16:colId xmlns:a16="http://schemas.microsoft.com/office/drawing/2014/main" val="1805602655"/>
                    </a:ext>
                  </a:extLst>
                </a:gridCol>
              </a:tblGrid>
              <a:tr h="610226">
                <a:tc>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b="1" noProof="0" dirty="0">
                          <a:solidFill>
                            <a:schemeClr val="tx1"/>
                          </a:solidFill>
                          <a:effectLst/>
                        </a:rPr>
                        <a:t>Bienestar emocional </a:t>
                      </a:r>
                      <a:r>
                        <a:rPr lang="es-ES_tradnl" sz="700" b="0" i="1" noProof="0" dirty="0">
                          <a:solidFill>
                            <a:schemeClr val="tx1"/>
                          </a:solidFill>
                          <a:effectLst/>
                        </a:rPr>
                        <a:t>p. ej., ¿cómo se siente la / el menor en general? ¿Sufre de depresión o baja autoestima? ¿Se siente feliz? ¿Tiene miedos y/o pesadillas? ¿Está ansiosa/o? ¿Se muestra indiferente o distante? ¿Tiene mucha rabia, culpa o desesperación? ¿Es la / el menor demasiado dependiente o independiente para su edad? Describa cómo afronta las dificultades en su vida. </a:t>
                      </a:r>
                      <a:endParaRPr lang="es-ES_tradnl" sz="700" b="0" i="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987340129"/>
                  </a:ext>
                </a:extLst>
              </a:tr>
              <a:tr h="527688">
                <a:tc>
                  <a:txBody>
                    <a:bodyPr/>
                    <a:lstStyle/>
                    <a:p>
                      <a:pPr algn="l">
                        <a:lnSpc>
                          <a:spcPct val="107000"/>
                        </a:lnSpc>
                        <a:spcAft>
                          <a:spcPts val="800"/>
                        </a:spcAft>
                      </a:pPr>
                      <a:r>
                        <a:rPr lang="es-ES_tradnl" sz="1000" b="1" noProof="0" dirty="0">
                          <a:solidFill>
                            <a:schemeClr val="tx1"/>
                          </a:solidFill>
                          <a:effectLst/>
                        </a:rPr>
                        <a:t>Factores de riesgo:</a:t>
                      </a:r>
                    </a:p>
                    <a:p>
                      <a:pPr algn="l">
                        <a:lnSpc>
                          <a:spcPct val="107000"/>
                        </a:lnSpc>
                        <a:spcAft>
                          <a:spcPts val="800"/>
                        </a:spcAft>
                      </a:pPr>
                      <a:r>
                        <a:rPr lang="es-ES_tradnl" sz="1000" b="1" noProof="0" dirty="0">
                          <a:solidFill>
                            <a:schemeClr val="tx1"/>
                          </a:solidFill>
                          <a:effectLst/>
                        </a:rPr>
                        <a:t> </a:t>
                      </a: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593443942"/>
                  </a:ext>
                </a:extLst>
              </a:tr>
              <a:tr h="527688">
                <a:tc>
                  <a:txBody>
                    <a:bodyPr/>
                    <a:lstStyle/>
                    <a:p>
                      <a:pPr algn="l">
                        <a:lnSpc>
                          <a:spcPct val="107000"/>
                        </a:lnSpc>
                        <a:spcAft>
                          <a:spcPts val="800"/>
                        </a:spcAft>
                      </a:pPr>
                      <a:r>
                        <a:rPr lang="es-ES_tradnl" sz="1000" b="1" noProof="0">
                          <a:solidFill>
                            <a:schemeClr val="tx1"/>
                          </a:solidFill>
                          <a:effectLst/>
                        </a:rPr>
                        <a:t>Factores de protección:</a:t>
                      </a:r>
                    </a:p>
                    <a:p>
                      <a:pPr algn="l">
                        <a:lnSpc>
                          <a:spcPct val="107000"/>
                        </a:lnSpc>
                        <a:spcAft>
                          <a:spcPts val="800"/>
                        </a:spcAft>
                      </a:pPr>
                      <a:r>
                        <a:rPr lang="es-ES_tradnl" sz="1000" b="1" noProof="0">
                          <a:solidFill>
                            <a:schemeClr val="tx1"/>
                          </a:solidFill>
                          <a:effectLst/>
                        </a:rPr>
                        <a:t> </a:t>
                      </a: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314523918"/>
                  </a:ext>
                </a:extLst>
              </a:tr>
              <a:tr h="527688">
                <a:tc>
                  <a:txBody>
                    <a:bodyPr/>
                    <a:lstStyle/>
                    <a:p>
                      <a:pPr algn="l">
                        <a:lnSpc>
                          <a:spcPct val="107000"/>
                        </a:lnSpc>
                        <a:spcAft>
                          <a:spcPts val="800"/>
                        </a:spcAft>
                      </a:pPr>
                      <a:r>
                        <a:rPr lang="es-ES_tradnl" sz="1000" b="1" noProof="0">
                          <a:solidFill>
                            <a:schemeClr val="tx1"/>
                          </a:solidFill>
                          <a:effectLst/>
                        </a:rPr>
                        <a:t>Necesidades:</a:t>
                      </a:r>
                    </a:p>
                    <a:p>
                      <a:pPr algn="l">
                        <a:lnSpc>
                          <a:spcPct val="107000"/>
                        </a:lnSpc>
                        <a:spcAft>
                          <a:spcPts val="800"/>
                        </a:spcAft>
                      </a:pPr>
                      <a:r>
                        <a:rPr lang="es-ES_tradnl" sz="1000" b="1" noProof="0">
                          <a:solidFill>
                            <a:schemeClr val="tx1"/>
                          </a:solidFill>
                          <a:effectLst/>
                        </a:rPr>
                        <a:t> </a:t>
                      </a: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895016549"/>
                  </a:ext>
                </a:extLst>
              </a:tr>
              <a:tr h="492540">
                <a:tc>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b="1" noProof="0" dirty="0">
                          <a:solidFill>
                            <a:schemeClr val="tx1"/>
                          </a:solidFill>
                          <a:effectLst/>
                        </a:rPr>
                        <a:t>Relaciones sociales con los compañeros, la familia y la comunidad </a:t>
                      </a:r>
                      <a:r>
                        <a:rPr lang="es-ES_tradnl" sz="700" b="0" i="1" noProof="0" dirty="0">
                          <a:solidFill>
                            <a:schemeClr val="tx1"/>
                          </a:solidFill>
                          <a:effectLst/>
                        </a:rPr>
                        <a:t>p. ej., ¿participa la / el menor en actividades sociales? ¿Es socialmente retraída/o? Describa la calidad y la frecuencia del contacto de la / del menor con sus compañeros, su familia y otros adultos que forman parte de su vida. Describa cómo afecta esto al bienestar del / de la menor. </a:t>
                      </a:r>
                      <a:endParaRPr lang="es-ES_tradnl" sz="700" b="0" i="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68433979"/>
                  </a:ext>
                </a:extLst>
              </a:tr>
              <a:tr h="527688">
                <a:tc>
                  <a:txBody>
                    <a:bodyPr/>
                    <a:lstStyle/>
                    <a:p>
                      <a:pPr algn="l">
                        <a:lnSpc>
                          <a:spcPct val="107000"/>
                        </a:lnSpc>
                        <a:spcAft>
                          <a:spcPts val="800"/>
                        </a:spcAft>
                      </a:pPr>
                      <a:r>
                        <a:rPr lang="es-ES_tradnl" sz="1000" b="1" noProof="0">
                          <a:solidFill>
                            <a:schemeClr val="tx1"/>
                          </a:solidFill>
                          <a:effectLst/>
                        </a:rPr>
                        <a:t>Factores de riesgo:</a:t>
                      </a:r>
                    </a:p>
                    <a:p>
                      <a:pPr algn="l">
                        <a:lnSpc>
                          <a:spcPct val="107000"/>
                        </a:lnSpc>
                        <a:spcAft>
                          <a:spcPts val="800"/>
                        </a:spcAft>
                      </a:pPr>
                      <a:r>
                        <a:rPr lang="es-ES_tradnl" sz="1000" b="1" noProof="0">
                          <a:solidFill>
                            <a:schemeClr val="tx1"/>
                          </a:solidFill>
                          <a:effectLst/>
                        </a:rPr>
                        <a:t> </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229058640"/>
                  </a:ext>
                </a:extLst>
              </a:tr>
              <a:tr h="527688">
                <a:tc>
                  <a:txBody>
                    <a:bodyPr/>
                    <a:lstStyle/>
                    <a:p>
                      <a:pPr algn="l">
                        <a:lnSpc>
                          <a:spcPct val="107000"/>
                        </a:lnSpc>
                        <a:spcAft>
                          <a:spcPts val="800"/>
                        </a:spcAft>
                      </a:pPr>
                      <a:r>
                        <a:rPr lang="es-ES_tradnl" sz="1000" b="1" noProof="0">
                          <a:solidFill>
                            <a:schemeClr val="tx1"/>
                          </a:solidFill>
                          <a:effectLst/>
                        </a:rPr>
                        <a:t>Factores de protección:</a:t>
                      </a:r>
                    </a:p>
                    <a:p>
                      <a:pPr algn="l">
                        <a:lnSpc>
                          <a:spcPct val="107000"/>
                        </a:lnSpc>
                        <a:spcAft>
                          <a:spcPts val="800"/>
                        </a:spcAft>
                      </a:pPr>
                      <a:r>
                        <a:rPr lang="es-ES_tradnl" sz="1000" b="1" noProof="0">
                          <a:solidFill>
                            <a:schemeClr val="tx1"/>
                          </a:solidFill>
                          <a:effectLst/>
                        </a:rPr>
                        <a:t> </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092493983"/>
                  </a:ext>
                </a:extLst>
              </a:tr>
              <a:tr h="527688">
                <a:tc>
                  <a:txBody>
                    <a:bodyPr/>
                    <a:lstStyle/>
                    <a:p>
                      <a:pPr algn="l">
                        <a:lnSpc>
                          <a:spcPct val="107000"/>
                        </a:lnSpc>
                        <a:spcAft>
                          <a:spcPts val="800"/>
                        </a:spcAft>
                      </a:pPr>
                      <a:r>
                        <a:rPr lang="es-ES_tradnl" sz="1000" b="1" noProof="0">
                          <a:solidFill>
                            <a:schemeClr val="tx1"/>
                          </a:solidFill>
                          <a:effectLst/>
                        </a:rPr>
                        <a:t>Necesidades:</a:t>
                      </a:r>
                      <a:endParaRPr lang="es-ES_tradnl" sz="1000" b="0" noProof="0">
                        <a:solidFill>
                          <a:schemeClr val="tx1"/>
                        </a:solidFill>
                        <a:effectLst/>
                      </a:endParaRPr>
                    </a:p>
                    <a:p>
                      <a:pPr algn="l">
                        <a:lnSpc>
                          <a:spcPct val="107000"/>
                        </a:lnSpc>
                        <a:spcAft>
                          <a:spcPts val="800"/>
                        </a:spcAft>
                      </a:pPr>
                      <a:r>
                        <a:rPr lang="es-ES_tradnl" sz="1000" b="1" noProof="0">
                          <a:solidFill>
                            <a:schemeClr val="tx1"/>
                          </a:solidFill>
                          <a:effectLst/>
                        </a:rPr>
                        <a:t> </a:t>
                      </a: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772481796"/>
                  </a:ext>
                </a:extLst>
              </a:tr>
              <a:tr h="610226">
                <a:tc>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b="1" noProof="0" dirty="0">
                          <a:solidFill>
                            <a:schemeClr val="tx1"/>
                          </a:solidFill>
                          <a:effectLst/>
                        </a:rPr>
                        <a:t>Educación, trabajo, tiempo libre e intereses </a:t>
                      </a:r>
                      <a:r>
                        <a:rPr lang="es-ES_tradnl" sz="700" b="0" i="1" noProof="0" dirty="0">
                          <a:solidFill>
                            <a:schemeClr val="tx1"/>
                          </a:solidFill>
                          <a:effectLst/>
                        </a:rPr>
                        <a:t>p. ej., ¿qué educación ha recibido la / el menor? ¿Está matriculado y asiste regularmente a algún programa educativo? Describa el entorno escolar. ¿Existen opciones y oportunidades educativas para la / el menor? ¿Qué hace en su tiempo libre? Describa los intereses de la / del menor. ¿Participa en actividades ilegales? ¿Trabaja? Describa cómo afecta esto al bienestar del / de la menor.</a:t>
                      </a:r>
                      <a:endParaRPr lang="es-ES_tradnl" sz="700" b="0" i="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07204133"/>
                  </a:ext>
                </a:extLst>
              </a:tr>
              <a:tr h="527688">
                <a:tc>
                  <a:txBody>
                    <a:bodyPr/>
                    <a:lstStyle/>
                    <a:p>
                      <a:pPr algn="l">
                        <a:lnSpc>
                          <a:spcPct val="107000"/>
                        </a:lnSpc>
                        <a:spcAft>
                          <a:spcPts val="800"/>
                        </a:spcAft>
                      </a:pPr>
                      <a:r>
                        <a:rPr lang="es-ES_tradnl" sz="1000" b="1" noProof="0">
                          <a:solidFill>
                            <a:schemeClr val="tx1"/>
                          </a:solidFill>
                          <a:effectLst/>
                        </a:rPr>
                        <a:t>Factores de riesgo:</a:t>
                      </a:r>
                    </a:p>
                    <a:p>
                      <a:pPr algn="l">
                        <a:lnSpc>
                          <a:spcPct val="107000"/>
                        </a:lnSpc>
                        <a:spcAft>
                          <a:spcPts val="800"/>
                        </a:spcAft>
                      </a:pPr>
                      <a:r>
                        <a:rPr lang="es-ES_tradnl" sz="1000" b="1" noProof="0">
                          <a:solidFill>
                            <a:schemeClr val="tx1"/>
                          </a:solidFill>
                          <a:effectLst/>
                        </a:rPr>
                        <a:t> </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682266298"/>
                  </a:ext>
                </a:extLst>
              </a:tr>
              <a:tr h="527688">
                <a:tc>
                  <a:txBody>
                    <a:bodyPr/>
                    <a:lstStyle/>
                    <a:p>
                      <a:pPr algn="l">
                        <a:lnSpc>
                          <a:spcPct val="107000"/>
                        </a:lnSpc>
                        <a:spcAft>
                          <a:spcPts val="800"/>
                        </a:spcAft>
                      </a:pPr>
                      <a:r>
                        <a:rPr lang="es-ES_tradnl" sz="1000" b="1" noProof="0" dirty="0">
                          <a:solidFill>
                            <a:schemeClr val="tx1"/>
                          </a:solidFill>
                          <a:effectLst/>
                        </a:rPr>
                        <a:t>Factores de protección:</a:t>
                      </a:r>
                    </a:p>
                    <a:p>
                      <a:pPr algn="l">
                        <a:lnSpc>
                          <a:spcPct val="107000"/>
                        </a:lnSpc>
                        <a:spcAft>
                          <a:spcPts val="800"/>
                        </a:spcAft>
                      </a:pPr>
                      <a:endParaRPr lang="es-ES_tradnl" sz="1000" b="1" noProof="0" dirty="0">
                        <a:solidFill>
                          <a:schemeClr val="tx1"/>
                        </a:solidFill>
                        <a:effectLst/>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315008468"/>
                  </a:ext>
                </a:extLst>
              </a:tr>
              <a:tr h="527688">
                <a:tc>
                  <a:txBody>
                    <a:bodyPr/>
                    <a:lstStyle/>
                    <a:p>
                      <a:pPr algn="l">
                        <a:lnSpc>
                          <a:spcPct val="107000"/>
                        </a:lnSpc>
                        <a:spcAft>
                          <a:spcPts val="800"/>
                        </a:spcAft>
                      </a:pPr>
                      <a:r>
                        <a:rPr lang="es-ES_tradnl" sz="1000" b="1" noProof="0">
                          <a:solidFill>
                            <a:schemeClr val="tx1"/>
                          </a:solidFill>
                          <a:effectLst/>
                        </a:rPr>
                        <a:t>Necesidades:</a:t>
                      </a:r>
                    </a:p>
                    <a:p>
                      <a:pPr algn="l">
                        <a:lnSpc>
                          <a:spcPct val="107000"/>
                        </a:lnSpc>
                        <a:spcAft>
                          <a:spcPts val="800"/>
                        </a:spcAft>
                      </a:pPr>
                      <a:r>
                        <a:rPr lang="es-ES_tradnl" sz="1000" b="1" noProof="0">
                          <a:solidFill>
                            <a:schemeClr val="tx1"/>
                          </a:solidFill>
                          <a:effectLst/>
                        </a:rPr>
                        <a:t> </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474765116"/>
                  </a:ext>
                </a:extLst>
              </a:tr>
              <a:tr h="374854">
                <a:tc>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b="1" noProof="0">
                          <a:solidFill>
                            <a:schemeClr val="tx1"/>
                          </a:solidFill>
                          <a:effectLst/>
                        </a:rPr>
                        <a:t>Documentación </a:t>
                      </a:r>
                      <a:r>
                        <a:rPr lang="es-ES_tradnl" sz="700" b="0" i="1" noProof="0">
                          <a:solidFill>
                            <a:schemeClr val="tx1"/>
                          </a:solidFill>
                          <a:effectLst/>
                        </a:rPr>
                        <a:t>p. ej., ¿la / el menor cuenta con un registro de nacimiento? ¿Le falta a la / al menor algún documento necesario para su protección y/o para acceder a los servicios actualmente o en el futuro? Describa cómo afecta esto al bienestar de la / del menor.</a:t>
                      </a:r>
                      <a:endParaRPr lang="es-ES_tradnl" sz="700" b="0" i="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256889329"/>
                  </a:ext>
                </a:extLst>
              </a:tr>
              <a:tr h="527688">
                <a:tc>
                  <a:txBody>
                    <a:bodyPr/>
                    <a:lstStyle/>
                    <a:p>
                      <a:pPr algn="l">
                        <a:lnSpc>
                          <a:spcPct val="107000"/>
                        </a:lnSpc>
                        <a:spcAft>
                          <a:spcPts val="800"/>
                        </a:spcAft>
                      </a:pPr>
                      <a:r>
                        <a:rPr lang="es-ES_tradnl" sz="1000" b="1" noProof="0">
                          <a:solidFill>
                            <a:schemeClr val="tx1"/>
                          </a:solidFill>
                          <a:effectLst/>
                        </a:rPr>
                        <a:t>Factores de riesgo:</a:t>
                      </a:r>
                    </a:p>
                    <a:p>
                      <a:pPr algn="l">
                        <a:lnSpc>
                          <a:spcPct val="107000"/>
                        </a:lnSpc>
                        <a:spcAft>
                          <a:spcPts val="800"/>
                        </a:spcAft>
                      </a:pPr>
                      <a:r>
                        <a:rPr lang="es-ES_tradnl" sz="1000" b="1" noProof="0">
                          <a:solidFill>
                            <a:schemeClr val="tx1"/>
                          </a:solidFill>
                          <a:effectLst/>
                        </a:rPr>
                        <a:t>  </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731765030"/>
                  </a:ext>
                </a:extLst>
              </a:tr>
              <a:tr h="527688">
                <a:tc>
                  <a:txBody>
                    <a:bodyPr/>
                    <a:lstStyle/>
                    <a:p>
                      <a:pPr algn="l">
                        <a:lnSpc>
                          <a:spcPct val="107000"/>
                        </a:lnSpc>
                        <a:spcAft>
                          <a:spcPts val="800"/>
                        </a:spcAft>
                      </a:pPr>
                      <a:r>
                        <a:rPr lang="es-ES_tradnl" sz="1000" b="1" noProof="0">
                          <a:solidFill>
                            <a:schemeClr val="tx1"/>
                          </a:solidFill>
                          <a:effectLst/>
                        </a:rPr>
                        <a:t>Factores de protección:</a:t>
                      </a:r>
                    </a:p>
                    <a:p>
                      <a:pPr algn="l">
                        <a:lnSpc>
                          <a:spcPct val="107000"/>
                        </a:lnSpc>
                        <a:spcAft>
                          <a:spcPts val="800"/>
                        </a:spcAft>
                      </a:pPr>
                      <a:r>
                        <a:rPr lang="es-ES_tradnl" sz="1000" b="1" noProof="0">
                          <a:solidFill>
                            <a:schemeClr val="tx1"/>
                          </a:solidFill>
                          <a:effectLst/>
                        </a:rPr>
                        <a:t> </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781496721"/>
                  </a:ext>
                </a:extLst>
              </a:tr>
              <a:tr h="527688">
                <a:tc>
                  <a:txBody>
                    <a:bodyPr/>
                    <a:lstStyle/>
                    <a:p>
                      <a:pPr algn="l">
                        <a:lnSpc>
                          <a:spcPct val="107000"/>
                        </a:lnSpc>
                        <a:spcAft>
                          <a:spcPts val="800"/>
                        </a:spcAft>
                      </a:pPr>
                      <a:r>
                        <a:rPr lang="es-ES_tradnl" sz="1000" b="1" noProof="0" dirty="0">
                          <a:solidFill>
                            <a:schemeClr val="tx1"/>
                          </a:solidFill>
                          <a:effectLst/>
                        </a:rPr>
                        <a:t>Necesidades:</a:t>
                      </a:r>
                    </a:p>
                    <a:p>
                      <a:pPr algn="l">
                        <a:lnSpc>
                          <a:spcPct val="107000"/>
                        </a:lnSpc>
                        <a:spcAft>
                          <a:spcPts val="800"/>
                        </a:spcAft>
                      </a:pPr>
                      <a:r>
                        <a:rPr lang="es-ES_tradnl" sz="1000" b="1" noProof="0" dirty="0">
                          <a:solidFill>
                            <a:schemeClr val="tx1"/>
                          </a:solidFill>
                          <a:effectLst/>
                        </a:rPr>
                        <a:t> </a:t>
                      </a:r>
                      <a:endParaRPr lang="es-ES_tradnl" sz="10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09953680"/>
                  </a:ext>
                </a:extLst>
              </a:tr>
            </a:tbl>
          </a:graphicData>
        </a:graphic>
      </p:graphicFrame>
      <p:sp>
        <p:nvSpPr>
          <p:cNvPr id="7" name="Hexagon 6">
            <a:extLst>
              <a:ext uri="{FF2B5EF4-FFF2-40B4-BE49-F238E27FC236}">
                <a16:creationId xmlns:a16="http://schemas.microsoft.com/office/drawing/2014/main" id="{1A1438F3-1F86-2110-3F9D-1A9586DE791D}"/>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9A5404FF-12F3-2BB5-096D-A0020CFD5ED9}"/>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53000076-A790-D627-9150-EA16B1BE2FD6}"/>
              </a:ext>
            </a:extLst>
          </p:cNvPr>
          <p:cNvSpPr/>
          <p:nvPr/>
        </p:nvSpPr>
        <p:spPr>
          <a:xfrm rot="1782986">
            <a:off x="286724" y="122680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53E620CA-420A-E6C2-C173-2EC3B7EF3BD0}"/>
              </a:ext>
            </a:extLst>
          </p:cNvPr>
          <p:cNvSpPr/>
          <p:nvPr/>
        </p:nvSpPr>
        <p:spPr>
          <a:xfrm rot="1782986">
            <a:off x="286724" y="168964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21FDE942-9E58-7B54-6B7F-628DBACA6CBB}"/>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87909402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72FC40C-6BB3-90CF-D7A6-354285A52CB5}"/>
              </a:ext>
            </a:extLst>
          </p:cNvPr>
          <p:cNvGraphicFramePr>
            <a:graphicFrameLocks noGrp="1"/>
          </p:cNvGraphicFramePr>
          <p:nvPr>
            <p:extLst>
              <p:ext uri="{D42A27DB-BD31-4B8C-83A1-F6EECF244321}">
                <p14:modId xmlns:p14="http://schemas.microsoft.com/office/powerpoint/2010/main" val="2776994836"/>
              </p:ext>
            </p:extLst>
          </p:nvPr>
        </p:nvGraphicFramePr>
        <p:xfrm>
          <a:off x="1011383" y="678873"/>
          <a:ext cx="5242460" cy="8494020"/>
        </p:xfrm>
        <a:graphic>
          <a:graphicData uri="http://schemas.openxmlformats.org/drawingml/2006/table">
            <a:tbl>
              <a:tblPr firstRow="1" firstCol="1" bandRow="1">
                <a:tableStyleId>{5C22544A-7EE6-4342-B048-85BDC9FD1C3A}</a:tableStyleId>
              </a:tblPr>
              <a:tblGrid>
                <a:gridCol w="2621230">
                  <a:extLst>
                    <a:ext uri="{9D8B030D-6E8A-4147-A177-3AD203B41FA5}">
                      <a16:colId xmlns:a16="http://schemas.microsoft.com/office/drawing/2014/main" val="4240522235"/>
                    </a:ext>
                  </a:extLst>
                </a:gridCol>
                <a:gridCol w="2621230">
                  <a:extLst>
                    <a:ext uri="{9D8B030D-6E8A-4147-A177-3AD203B41FA5}">
                      <a16:colId xmlns:a16="http://schemas.microsoft.com/office/drawing/2014/main" val="985903175"/>
                    </a:ext>
                  </a:extLst>
                </a:gridCol>
              </a:tblGrid>
              <a:tr h="236622">
                <a:tc gridSpan="2">
                  <a:txBody>
                    <a:bodyPr/>
                    <a:lstStyle/>
                    <a:p>
                      <a:pPr algn="l">
                        <a:lnSpc>
                          <a:spcPct val="107000"/>
                        </a:lnSpc>
                        <a:spcAft>
                          <a:spcPts val="800"/>
                        </a:spcAft>
                      </a:pPr>
                      <a:r>
                        <a:rPr lang="es-ES_tradnl" sz="1000" noProof="0">
                          <a:solidFill>
                            <a:schemeClr val="tx1"/>
                          </a:solidFill>
                          <a:effectLst/>
                        </a:rPr>
                        <a:t>1.B. MODALIDAD DE ACOGIDA, ENTORNO DE VIDA Y FAMILIA</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2631417764"/>
                  </a:ext>
                </a:extLst>
              </a:tr>
              <a:tr h="894290">
                <a:tc gridSpan="2">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b="1" i="0" noProof="0">
                          <a:solidFill>
                            <a:schemeClr val="tx1"/>
                          </a:solidFill>
                          <a:effectLst/>
                        </a:rPr>
                        <a:t>Modalidad de acogida y entorno de vida </a:t>
                      </a:r>
                      <a:r>
                        <a:rPr lang="es-ES_tradnl" sz="700" b="0" i="1" noProof="0">
                          <a:solidFill>
                            <a:schemeClr val="tx1"/>
                          </a:solidFill>
                          <a:effectLst/>
                        </a:rPr>
                        <a:t>p. ej., ¿cuáles son las disposiciones actuales relativas al cuidado de la / del menor, y en qué medida son estables o permanentes? ¿Es adecuada la modalidad de acogida en función de la edad y la situación? Describa la relación entre el/la menor y el/la cuidador/a. Describa su capacidad y habilidad para proteger al menor y responder a sus necesidades. Describa los medios de vida de la familia/hogar. ¿Con quién más vive la / el menor y cuál es la dinámica en su entorno? ¿Quién duerme en la misma habitación que la / el menor? Describa las responsabilidades/funciones de la / del menor y especifique si recibe un trato diferente al de otros menores en su entorno. Describa las condiciones de vida de la / del menor. ¿Puede acceder de forma segura a agua potable, duchas e instalaciones sanitarias? ¿Se siente segura/o en el lugar donde vive? Describa cómo afecta esto al bienestar de la / del menor. </a:t>
                      </a:r>
                      <a:endParaRPr lang="es-ES_tradnl" sz="700" b="0" i="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786115499"/>
                  </a:ext>
                </a:extLst>
              </a:tr>
              <a:tr h="489893">
                <a:tc gridSpan="2">
                  <a:txBody>
                    <a:bodyPr/>
                    <a:lstStyle/>
                    <a:p>
                      <a:pPr algn="l">
                        <a:lnSpc>
                          <a:spcPct val="107000"/>
                        </a:lnSpc>
                        <a:spcAft>
                          <a:spcPts val="800"/>
                        </a:spcAft>
                      </a:pPr>
                      <a:r>
                        <a:rPr lang="es-ES_tradnl" sz="1000" noProof="0">
                          <a:solidFill>
                            <a:schemeClr val="tx1"/>
                          </a:solidFill>
                          <a:effectLst/>
                        </a:rPr>
                        <a:t>Factores de riesgo:</a:t>
                      </a:r>
                    </a:p>
                    <a:p>
                      <a:pPr algn="l">
                        <a:lnSpc>
                          <a:spcPct val="107000"/>
                        </a:lnSpc>
                        <a:spcAft>
                          <a:spcPts val="800"/>
                        </a:spcAft>
                      </a:pPr>
                      <a:endParaRPr lang="es-ES_tradnl" sz="1000" noProof="0">
                        <a:solidFill>
                          <a:schemeClr val="tx1"/>
                        </a:solidFill>
                        <a:effectLst/>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31401857"/>
                  </a:ext>
                </a:extLst>
              </a:tr>
              <a:tr h="489893">
                <a:tc gridSpan="2">
                  <a:txBody>
                    <a:bodyPr/>
                    <a:lstStyle/>
                    <a:p>
                      <a:pPr algn="l">
                        <a:lnSpc>
                          <a:spcPct val="107000"/>
                        </a:lnSpc>
                        <a:spcAft>
                          <a:spcPts val="800"/>
                        </a:spcAft>
                      </a:pPr>
                      <a:r>
                        <a:rPr lang="es-ES_tradnl" sz="1000" noProof="0" dirty="0">
                          <a:solidFill>
                            <a:schemeClr val="tx1"/>
                          </a:solidFill>
                          <a:effectLst/>
                        </a:rPr>
                        <a:t>Factores de protección:</a:t>
                      </a:r>
                    </a:p>
                    <a:p>
                      <a:pPr algn="l">
                        <a:lnSpc>
                          <a:spcPct val="107000"/>
                        </a:lnSpc>
                        <a:spcAft>
                          <a:spcPts val="800"/>
                        </a:spcAft>
                      </a:pPr>
                      <a:endParaRPr lang="es-ES_tradnl" sz="10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667633175"/>
                  </a:ext>
                </a:extLst>
              </a:tr>
              <a:tr h="489893">
                <a:tc gridSpan="2">
                  <a:txBody>
                    <a:bodyPr/>
                    <a:lstStyle/>
                    <a:p>
                      <a:pPr algn="l">
                        <a:lnSpc>
                          <a:spcPct val="107000"/>
                        </a:lnSpc>
                        <a:spcAft>
                          <a:spcPts val="800"/>
                        </a:spcAft>
                      </a:pPr>
                      <a:r>
                        <a:rPr lang="es-ES_tradnl" sz="1000" noProof="0">
                          <a:solidFill>
                            <a:schemeClr val="tx1"/>
                          </a:solidFill>
                          <a:effectLst/>
                        </a:rPr>
                        <a:t>Necesidades:</a:t>
                      </a:r>
                    </a:p>
                    <a:p>
                      <a:pPr algn="l">
                        <a:lnSpc>
                          <a:spcPct val="107000"/>
                        </a:lnSpc>
                        <a:spcAft>
                          <a:spcPts val="800"/>
                        </a:spcAft>
                      </a:pPr>
                      <a:r>
                        <a:rPr lang="es-ES_tradnl" sz="1000" noProof="0">
                          <a:solidFill>
                            <a:schemeClr val="tx1"/>
                          </a:solidFill>
                          <a:effectLst/>
                        </a:rPr>
                        <a:t> </a:t>
                      </a: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001402768"/>
                  </a:ext>
                </a:extLst>
              </a:tr>
              <a:tr h="236622">
                <a:tc gridSpan="2">
                  <a:txBody>
                    <a:bodyPr/>
                    <a:lstStyle/>
                    <a:p>
                      <a:pPr algn="l">
                        <a:lnSpc>
                          <a:spcPct val="107000"/>
                        </a:lnSpc>
                        <a:spcAft>
                          <a:spcPts val="800"/>
                        </a:spcAft>
                      </a:pPr>
                      <a:r>
                        <a:rPr lang="es-ES_tradnl" sz="1000" noProof="0">
                          <a:solidFill>
                            <a:schemeClr val="tx1"/>
                          </a:solidFill>
                          <a:effectLst/>
                        </a:rPr>
                        <a:t>1.C. COMUNIDAD</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2728159899"/>
                  </a:ext>
                </a:extLst>
              </a:tr>
              <a:tr h="675776">
                <a:tc gridSpan="2">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b="1" i="0" noProof="0" dirty="0">
                          <a:solidFill>
                            <a:schemeClr val="tx1"/>
                          </a:solidFill>
                          <a:effectLst/>
                        </a:rPr>
                        <a:t>Seguridad y protección de la comunidad, integración y apoyo </a:t>
                      </a:r>
                      <a:r>
                        <a:rPr lang="es-ES_tradnl" sz="700" b="0" i="1" noProof="0" dirty="0">
                          <a:solidFill>
                            <a:schemeClr val="tx1"/>
                          </a:solidFill>
                          <a:effectLst/>
                        </a:rPr>
                        <a:t>p. ej., describa cualquier preocupación relacionada con la seguridad y protección de la / del menor (p. ej., violencia en la comunidad, prácticas tradicionales perjudiciales, situación en el lugar de trabajo, percepciones de la comunidad sobre violencia/abusos). Describa cómo afecta esto el bienestar del/de la menor. ¿El/la menor o la familia son aceptados o aislados por la comunidad? ¿Se excluye al menor de las actividades o grupos de la comunidad? ¿Experimenta el menor algún tipo de discriminación, prejuicio o intimidación en la comunidad? Describa la disponibilidad y el acceso a servicios de ayuda / asistencia al interior de la comunidad (incluyendo los mecanismos de protección comunitarios). </a:t>
                      </a:r>
                      <a:endParaRPr lang="es-ES_tradnl" sz="700" b="0" i="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4035896587"/>
                  </a:ext>
                </a:extLst>
              </a:tr>
              <a:tr h="489893">
                <a:tc gridSpan="2">
                  <a:txBody>
                    <a:bodyPr/>
                    <a:lstStyle/>
                    <a:p>
                      <a:pPr algn="l">
                        <a:lnSpc>
                          <a:spcPct val="107000"/>
                        </a:lnSpc>
                        <a:spcAft>
                          <a:spcPts val="800"/>
                        </a:spcAft>
                      </a:pPr>
                      <a:r>
                        <a:rPr lang="es-ES_tradnl" sz="1000" noProof="0">
                          <a:solidFill>
                            <a:schemeClr val="tx1"/>
                          </a:solidFill>
                          <a:effectLst/>
                        </a:rPr>
                        <a:t>Factores de riesgo: </a:t>
                      </a:r>
                    </a:p>
                    <a:p>
                      <a:pPr algn="l">
                        <a:lnSpc>
                          <a:spcPct val="107000"/>
                        </a:lnSpc>
                        <a:spcAft>
                          <a:spcPts val="800"/>
                        </a:spcAft>
                      </a:pP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249866444"/>
                  </a:ext>
                </a:extLst>
              </a:tr>
              <a:tr h="489893">
                <a:tc gridSpan="2">
                  <a:txBody>
                    <a:bodyPr/>
                    <a:lstStyle/>
                    <a:p>
                      <a:pPr algn="l">
                        <a:lnSpc>
                          <a:spcPct val="107000"/>
                        </a:lnSpc>
                        <a:spcAft>
                          <a:spcPts val="800"/>
                        </a:spcAft>
                      </a:pPr>
                      <a:r>
                        <a:rPr lang="es-ES_tradnl" sz="1000" noProof="0">
                          <a:solidFill>
                            <a:schemeClr val="tx1"/>
                          </a:solidFill>
                          <a:effectLst/>
                        </a:rPr>
                        <a:t>Factores de protección:</a:t>
                      </a:r>
                    </a:p>
                    <a:p>
                      <a:pPr algn="l">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89301770"/>
                  </a:ext>
                </a:extLst>
              </a:tr>
              <a:tr h="489893">
                <a:tc gridSpan="2">
                  <a:txBody>
                    <a:bodyPr/>
                    <a:lstStyle/>
                    <a:p>
                      <a:pPr algn="l">
                        <a:lnSpc>
                          <a:spcPct val="107000"/>
                        </a:lnSpc>
                        <a:spcAft>
                          <a:spcPts val="800"/>
                        </a:spcAft>
                      </a:pPr>
                      <a:r>
                        <a:rPr lang="es-ES_tradnl" sz="1000" noProof="0">
                          <a:solidFill>
                            <a:schemeClr val="tx1"/>
                          </a:solidFill>
                          <a:effectLst/>
                        </a:rPr>
                        <a:t>Necesidades:</a:t>
                      </a:r>
                    </a:p>
                    <a:p>
                      <a:pPr algn="l">
                        <a:lnSpc>
                          <a:spcPct val="107000"/>
                        </a:lnSpc>
                        <a:spcAft>
                          <a:spcPts val="800"/>
                        </a:spcAft>
                      </a:pPr>
                      <a:endParaRPr lang="es-ES_tradnl" sz="1000" noProof="0">
                        <a:solidFill>
                          <a:schemeClr val="tx1"/>
                        </a:solidFill>
                        <a:effectLst/>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889882535"/>
                  </a:ext>
                </a:extLst>
              </a:tr>
              <a:tr h="236622">
                <a:tc gridSpan="2">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noProof="0" dirty="0">
                          <a:solidFill>
                            <a:schemeClr val="tx1"/>
                          </a:solidFill>
                          <a:effectLst/>
                        </a:rPr>
                        <a:t>2. OPINIONES Y DESEOS DE LA / DEL MENOR Y DE SU(S) CUIDADOR(ES)</a:t>
                      </a:r>
                      <a:endParaRPr lang="es-ES_tradnl" sz="10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3372949716"/>
                  </a:ext>
                </a:extLst>
              </a:tr>
              <a:tr h="573428">
                <a:tc gridSpan="2">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noProof="0" dirty="0">
                          <a:solidFill>
                            <a:schemeClr val="tx1"/>
                          </a:solidFill>
                          <a:effectLst/>
                        </a:rPr>
                        <a:t>Menor: </a:t>
                      </a:r>
                      <a:r>
                        <a:rPr lang="es-ES_tradnl" sz="700" b="0" i="1" noProof="0" dirty="0">
                          <a:solidFill>
                            <a:schemeClr val="tx1"/>
                          </a:solidFill>
                          <a:effectLst/>
                        </a:rPr>
                        <a:t>Describa las opiniones y deseos de la / del menor en relación con su situación. Podrá ampliar esta sección, de modo que incluya las declaraciones, testimonios y/o dibujos hechos por la / el menor (p. ej., sobre su situación, su familia y/o su viaje/experiencia) </a:t>
                      </a:r>
                      <a:endParaRPr lang="es-ES_tradnl" sz="1000" noProof="0" dirty="0">
                        <a:solidFill>
                          <a:schemeClr val="tx1"/>
                        </a:solidFill>
                        <a:effectLst/>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533081359"/>
                  </a:ext>
                </a:extLst>
              </a:tr>
              <a:tr h="489893">
                <a:tc gridSpan="2">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noProof="0" dirty="0">
                          <a:solidFill>
                            <a:schemeClr val="tx1"/>
                          </a:solidFill>
                          <a:effectLst/>
                        </a:rPr>
                        <a:t>Cuidador(es): </a:t>
                      </a:r>
                      <a:r>
                        <a:rPr lang="es-ES_tradnl" sz="700" b="0" i="1" noProof="0" dirty="0">
                          <a:solidFill>
                            <a:schemeClr val="tx1"/>
                          </a:solidFill>
                          <a:effectLst/>
                        </a:rPr>
                        <a:t>Describa las opiniones y deseos del cuidador(es) en relación con la situación del menor.</a:t>
                      </a:r>
                    </a:p>
                    <a:p>
                      <a:pPr algn="l">
                        <a:lnSpc>
                          <a:spcPct val="107000"/>
                        </a:lnSpc>
                        <a:spcAft>
                          <a:spcPts val="800"/>
                        </a:spcAft>
                      </a:pPr>
                      <a:endParaRPr lang="es-ES_tradnl" sz="1000" noProof="0" dirty="0">
                        <a:solidFill>
                          <a:schemeClr val="tx1"/>
                        </a:solidFill>
                        <a:effectLst/>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294691532"/>
                  </a:ext>
                </a:extLst>
              </a:tr>
              <a:tr h="236622">
                <a:tc gridSpan="2">
                  <a:txBody>
                    <a:bodyPr/>
                    <a:lstStyle/>
                    <a:p>
                      <a:pPr algn="l">
                        <a:lnSpc>
                          <a:spcPct val="107000"/>
                        </a:lnSpc>
                        <a:spcAft>
                          <a:spcPts val="800"/>
                        </a:spcAft>
                      </a:pPr>
                      <a:r>
                        <a:rPr lang="es-ES_tradnl" sz="1000" b="1"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 RESUMEN Y CONCLUSIONES</a:t>
                      </a:r>
                      <a:endParaRPr lang="es-ES_tradnl" sz="1200" noProof="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3856750790"/>
                  </a:ext>
                </a:extLst>
              </a:tr>
              <a:tr h="751758">
                <a:tc gridSpan="2">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b="1"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Resumen: </a:t>
                      </a:r>
                      <a:r>
                        <a:rPr lang="es-ES_tradnl" sz="700" b="0" i="1"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Resuma los factores de riesgo, los factores de protección o fortalezas, y las necesidades clave a partir de lo indicado en la evaluación y tenga en cuenta las opiniones/deseos de la / del menor (y la familia).</a:t>
                      </a:r>
                      <a:endParaRPr lang="es-ES_tradnl" sz="700" b="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273546609"/>
                  </a:ext>
                </a:extLst>
              </a:tr>
              <a:tr h="804672">
                <a:tc>
                  <a:txBody>
                    <a:bodyPr/>
                    <a:lstStyle/>
                    <a:p>
                      <a:pPr algn="l"/>
                      <a:r>
                        <a:rPr lang="es-ES_tradnl" sz="1000" noProof="0" dirty="0">
                          <a:solidFill>
                            <a:schemeClr val="tx1"/>
                          </a:solidFill>
                          <a:effectLst/>
                        </a:rPr>
                        <a:t>¿Se realizó una visita domiciliaria como parte de la evaluación?</a:t>
                      </a:r>
                    </a:p>
                    <a:p>
                      <a:pPr algn="l"/>
                      <a:r>
                        <a:rPr lang="es-ES_tradnl" sz="1000" b="0" noProof="0" dirty="0">
                          <a:solidFill>
                            <a:schemeClr val="tx1"/>
                          </a:solidFill>
                          <a:effectLst/>
                        </a:rPr>
                        <a:t>[ ] Sí</a:t>
                      </a:r>
                    </a:p>
                    <a:p>
                      <a:pPr algn="l"/>
                      <a:r>
                        <a:rPr lang="es-ES_tradnl" sz="1000" b="0" noProof="0" dirty="0">
                          <a:solidFill>
                            <a:schemeClr val="tx1"/>
                          </a:solidFill>
                          <a:effectLst/>
                        </a:rPr>
                        <a:t>[ ] No, </a:t>
                      </a:r>
                      <a:r>
                        <a:rPr lang="es-ES_tradnl" sz="1000" noProof="0" dirty="0">
                          <a:solidFill>
                            <a:schemeClr val="tx1"/>
                          </a:solidFill>
                          <a:effectLst/>
                        </a:rPr>
                        <a:t>especifique por qué:</a:t>
                      </a: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a:txBody>
                    <a:bodyPr/>
                    <a:lstStyle/>
                    <a:p>
                      <a:pPr algn="l"/>
                      <a:r>
                        <a:rPr lang="es-ES_tradnl" sz="1000" b="1" noProof="0" dirty="0">
                          <a:solidFill>
                            <a:schemeClr val="tx1"/>
                          </a:solidFill>
                          <a:effectLst/>
                        </a:rPr>
                        <a:t>¿Se vio al menor de forma individual o en solitario?</a:t>
                      </a:r>
                    </a:p>
                    <a:p>
                      <a:pPr algn="l"/>
                      <a:r>
                        <a:rPr lang="es-ES_tradnl" sz="1000" b="0" noProof="0" dirty="0">
                          <a:solidFill>
                            <a:schemeClr val="tx1"/>
                          </a:solidFill>
                          <a:effectLst/>
                        </a:rPr>
                        <a:t>[ ] Sí</a:t>
                      </a:r>
                    </a:p>
                    <a:p>
                      <a:pPr algn="l"/>
                      <a:r>
                        <a:rPr lang="es-ES_tradnl" sz="1000" b="0" noProof="0" dirty="0">
                          <a:solidFill>
                            <a:schemeClr val="tx1"/>
                          </a:solidFill>
                          <a:effectLst/>
                        </a:rPr>
                        <a:t>[ ] No, </a:t>
                      </a:r>
                      <a:r>
                        <a:rPr lang="es-ES_tradnl" sz="1000" b="1" noProof="0" dirty="0">
                          <a:solidFill>
                            <a:schemeClr val="tx1"/>
                          </a:solidFill>
                          <a:effectLst/>
                        </a:rPr>
                        <a:t>indique los detalles:</a:t>
                      </a:r>
                    </a:p>
                    <a:p>
                      <a:pPr algn="l">
                        <a:lnSpc>
                          <a:spcPct val="107000"/>
                        </a:lnSpc>
                        <a:spcAft>
                          <a:spcPts val="800"/>
                        </a:spcAft>
                      </a:pPr>
                      <a:endParaRPr lang="es-ES_tradnl" sz="900" b="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469460638"/>
                  </a:ext>
                </a:extLst>
              </a:tr>
            </a:tbl>
          </a:graphicData>
        </a:graphic>
      </p:graphicFrame>
      <p:sp>
        <p:nvSpPr>
          <p:cNvPr id="3" name="Hexagon 2">
            <a:extLst>
              <a:ext uri="{FF2B5EF4-FFF2-40B4-BE49-F238E27FC236}">
                <a16:creationId xmlns:a16="http://schemas.microsoft.com/office/drawing/2014/main" id="{3D345828-B688-1637-6C73-5E35743E5619}"/>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Hexagon 3">
            <a:extLst>
              <a:ext uri="{FF2B5EF4-FFF2-40B4-BE49-F238E27FC236}">
                <a16:creationId xmlns:a16="http://schemas.microsoft.com/office/drawing/2014/main" id="{11D45ED1-4F6B-8C1F-4C25-29BF146E01DC}"/>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E7CD2F60-CC61-264D-CC28-86CEA6200D35}"/>
              </a:ext>
            </a:extLst>
          </p:cNvPr>
          <p:cNvSpPr/>
          <p:nvPr/>
        </p:nvSpPr>
        <p:spPr>
          <a:xfrm rot="1782986">
            <a:off x="286724" y="122680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F9FEE9A8-1703-3F46-1A15-F94D4FB8E724}"/>
              </a:ext>
            </a:extLst>
          </p:cNvPr>
          <p:cNvSpPr/>
          <p:nvPr/>
        </p:nvSpPr>
        <p:spPr>
          <a:xfrm rot="1782986">
            <a:off x="286724" y="168964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6E7EE3BD-B258-B37D-F879-B70CDA441792}"/>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636224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A4D89756-D242-2C80-EBF7-0096F86B99E8}"/>
              </a:ext>
            </a:extLst>
          </p:cNvPr>
          <p:cNvSpPr/>
          <p:nvPr/>
        </p:nvSpPr>
        <p:spPr>
          <a:xfrm>
            <a:off x="996286" y="7932253"/>
            <a:ext cx="5254043" cy="118089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TextBox 8">
            <a:extLst>
              <a:ext uri="{FF2B5EF4-FFF2-40B4-BE49-F238E27FC236}">
                <a16:creationId xmlns:a16="http://schemas.microsoft.com/office/drawing/2014/main" id="{982FF6EB-1B09-0A11-D9A1-51A4EFFC8A39}"/>
              </a:ext>
            </a:extLst>
          </p:cNvPr>
          <p:cNvSpPr txBox="1"/>
          <p:nvPr/>
        </p:nvSpPr>
        <p:spPr>
          <a:xfrm>
            <a:off x="996287" y="1498181"/>
            <a:ext cx="5254042" cy="276999"/>
          </a:xfrm>
          <a:prstGeom prst="rect">
            <a:avLst/>
          </a:prstGeom>
          <a:noFill/>
        </p:spPr>
        <p:txBody>
          <a:bodyPr wrap="square" lIns="91440" tIns="45720" rIns="91440" bIns="45720" rtlCol="0" anchor="t">
            <a:spAutoFit/>
          </a:bodyPr>
          <a:lstStyle/>
          <a:p>
            <a:r>
              <a:rPr lang="es-ES_tradnl" sz="1200" b="1" spc="300"/>
              <a:t> ÁREAS Y ETAPAS DEL DESARROLLO INFANTIL</a:t>
            </a:r>
            <a:endParaRPr lang="es-ES_tradnl" sz="1200" b="1" spc="300">
              <a:solidFill>
                <a:schemeClr val="tx1"/>
              </a:solidFill>
              <a:cs typeface="Calibri"/>
            </a:endParaRPr>
          </a:p>
        </p:txBody>
      </p:sp>
      <p:sp>
        <p:nvSpPr>
          <p:cNvPr id="10" name="TextBox 9">
            <a:extLst>
              <a:ext uri="{FF2B5EF4-FFF2-40B4-BE49-F238E27FC236}">
                <a16:creationId xmlns:a16="http://schemas.microsoft.com/office/drawing/2014/main" id="{36FDF739-0A19-CABD-9396-9DFA7BF7556D}"/>
              </a:ext>
            </a:extLst>
          </p:cNvPr>
          <p:cNvSpPr txBox="1"/>
          <p:nvPr/>
        </p:nvSpPr>
        <p:spPr>
          <a:xfrm>
            <a:off x="996286" y="713169"/>
            <a:ext cx="5264813" cy="738664"/>
          </a:xfrm>
          <a:prstGeom prst="rect">
            <a:avLst/>
          </a:prstGeom>
          <a:noFill/>
        </p:spPr>
        <p:txBody>
          <a:bodyPr wrap="square">
            <a:spAutoFit/>
          </a:bodyPr>
          <a:lstStyle/>
          <a:p>
            <a:pPr>
              <a:spcAft>
                <a:spcPts val="1800"/>
              </a:spcAft>
            </a:pPr>
            <a:r>
              <a:rPr lang="es-ES_tradnl" sz="1400" b="1" spc="300">
                <a:solidFill>
                  <a:schemeClr val="bg1"/>
                </a:solidFill>
                <a:highlight>
                  <a:srgbClr val="8D607A"/>
                </a:highlight>
                <a:latin typeface="Calibri"/>
                <a:ea typeface="Calibri"/>
                <a:cs typeface="Calibri"/>
                <a:sym typeface="Calibri"/>
              </a:rPr>
              <a:t>SESIÓN 4: ¿ CÓMO ADAPTARNOS A LA EDAD, LA ETAPA DE DESARROLLO Y LAS CAPACIDADES DEL MENOR?</a:t>
            </a:r>
          </a:p>
        </p:txBody>
      </p:sp>
      <p:grpSp>
        <p:nvGrpSpPr>
          <p:cNvPr id="167" name="Group 166">
            <a:extLst>
              <a:ext uri="{FF2B5EF4-FFF2-40B4-BE49-F238E27FC236}">
                <a16:creationId xmlns:a16="http://schemas.microsoft.com/office/drawing/2014/main" id="{EAD2525D-938C-5852-95E5-113A0ACDE9FA}"/>
              </a:ext>
            </a:extLst>
          </p:cNvPr>
          <p:cNvGrpSpPr/>
          <p:nvPr/>
        </p:nvGrpSpPr>
        <p:grpSpPr>
          <a:xfrm>
            <a:off x="5408185" y="2732242"/>
            <a:ext cx="487411" cy="2019807"/>
            <a:chOff x="5453625" y="3066506"/>
            <a:chExt cx="487411" cy="2019807"/>
          </a:xfrm>
        </p:grpSpPr>
        <p:sp>
          <p:nvSpPr>
            <p:cNvPr id="84" name="Round Same Side Corner Rectangle 31">
              <a:extLst>
                <a:ext uri="{FF2B5EF4-FFF2-40B4-BE49-F238E27FC236}">
                  <a16:creationId xmlns:a16="http://schemas.microsoft.com/office/drawing/2014/main" id="{C3ABA705-5FFA-6A71-213A-0088CC224A0E}"/>
                </a:ext>
              </a:extLst>
            </p:cNvPr>
            <p:cNvSpPr/>
            <p:nvPr/>
          </p:nvSpPr>
          <p:spPr>
            <a:xfrm>
              <a:off x="5453625" y="3661573"/>
              <a:ext cx="487411" cy="1424740"/>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sp>
          <p:nvSpPr>
            <p:cNvPr id="85" name="Oval 84">
              <a:extLst>
                <a:ext uri="{FF2B5EF4-FFF2-40B4-BE49-F238E27FC236}">
                  <a16:creationId xmlns:a16="http://schemas.microsoft.com/office/drawing/2014/main" id="{37AE403A-9C1C-49B3-019A-16EE84182D54}"/>
                </a:ext>
              </a:extLst>
            </p:cNvPr>
            <p:cNvSpPr/>
            <p:nvPr/>
          </p:nvSpPr>
          <p:spPr>
            <a:xfrm>
              <a:off x="5453625" y="3066506"/>
              <a:ext cx="487411" cy="48740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grpSp>
      <p:sp>
        <p:nvSpPr>
          <p:cNvPr id="88" name="TextBox 87">
            <a:extLst>
              <a:ext uri="{FF2B5EF4-FFF2-40B4-BE49-F238E27FC236}">
                <a16:creationId xmlns:a16="http://schemas.microsoft.com/office/drawing/2014/main" id="{6B749D30-0A56-D4E1-8FE6-7E84A5B23265}"/>
              </a:ext>
            </a:extLst>
          </p:cNvPr>
          <p:cNvSpPr txBox="1"/>
          <p:nvPr/>
        </p:nvSpPr>
        <p:spPr>
          <a:xfrm>
            <a:off x="1158968" y="3268117"/>
            <a:ext cx="671227" cy="626646"/>
          </a:xfrm>
          <a:prstGeom prst="rect">
            <a:avLst/>
          </a:prstGeom>
          <a:noFill/>
        </p:spPr>
        <p:txBody>
          <a:bodyPr wrap="square">
            <a:spAutoFit/>
          </a:bodyPr>
          <a:lstStyle/>
          <a:p>
            <a:pPr lvl="0" algn="ctr">
              <a:lnSpc>
                <a:spcPct val="107000"/>
              </a:lnSpc>
              <a:tabLst>
                <a:tab pos="457200" algn="l"/>
              </a:tabLst>
            </a:pPr>
            <a:r>
              <a:rPr lang="es-ES_tradnl" sz="1100" b="1">
                <a:effectLst/>
              </a:rPr>
              <a:t>Infancia</a:t>
            </a:r>
          </a:p>
          <a:p>
            <a:pPr lvl="0" algn="ctr">
              <a:lnSpc>
                <a:spcPct val="107000"/>
              </a:lnSpc>
              <a:tabLst>
                <a:tab pos="457200" algn="l"/>
              </a:tabLst>
            </a:pPr>
            <a:r>
              <a:rPr lang="es-ES_tradnl" sz="1100">
                <a:effectLst/>
              </a:rPr>
              <a:t>0 - 18 meses</a:t>
            </a:r>
            <a:endParaRPr lang="es-ES_tradnl" sz="1100" b="1">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29F074E3-75A2-83C4-7A40-0FBBF358DE1F}"/>
              </a:ext>
            </a:extLst>
          </p:cNvPr>
          <p:cNvSpPr txBox="1"/>
          <p:nvPr/>
        </p:nvSpPr>
        <p:spPr>
          <a:xfrm>
            <a:off x="1869012" y="2992631"/>
            <a:ext cx="890661" cy="808811"/>
          </a:xfrm>
          <a:prstGeom prst="rect">
            <a:avLst/>
          </a:prstGeom>
          <a:noFill/>
        </p:spPr>
        <p:txBody>
          <a:bodyPr wrap="square">
            <a:spAutoFit/>
          </a:bodyPr>
          <a:lstStyle/>
          <a:p>
            <a:pPr lvl="0" algn="ctr">
              <a:lnSpc>
                <a:spcPct val="107000"/>
              </a:lnSpc>
              <a:tabLst>
                <a:tab pos="457200" algn="l"/>
              </a:tabLst>
            </a:pPr>
            <a:r>
              <a:rPr lang="es-ES_tradnl" sz="1100" b="1">
                <a:effectLst/>
              </a:rPr>
              <a:t>Niño/a pequeño/a</a:t>
            </a:r>
          </a:p>
          <a:p>
            <a:pPr lvl="0" algn="ctr">
              <a:lnSpc>
                <a:spcPct val="107000"/>
              </a:lnSpc>
              <a:tabLst>
                <a:tab pos="457200" algn="l"/>
              </a:tabLst>
            </a:pPr>
            <a:r>
              <a:rPr lang="es-ES_tradnl" sz="1100">
                <a:effectLst/>
              </a:rPr>
              <a:t>18 meses - 3 años</a:t>
            </a:r>
            <a:endParaRPr lang="es-ES_tradnl" sz="1100" b="1">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6DD26BD1-3FED-0813-DEE6-9AC610478AD7}"/>
              </a:ext>
            </a:extLst>
          </p:cNvPr>
          <p:cNvSpPr txBox="1"/>
          <p:nvPr/>
        </p:nvSpPr>
        <p:spPr>
          <a:xfrm>
            <a:off x="2717366" y="2717145"/>
            <a:ext cx="890661" cy="627736"/>
          </a:xfrm>
          <a:prstGeom prst="rect">
            <a:avLst/>
          </a:prstGeom>
          <a:noFill/>
        </p:spPr>
        <p:txBody>
          <a:bodyPr wrap="square">
            <a:spAutoFit/>
          </a:bodyPr>
          <a:lstStyle/>
          <a:p>
            <a:pPr lvl="0" algn="ctr">
              <a:lnSpc>
                <a:spcPct val="107000"/>
              </a:lnSpc>
              <a:tabLst>
                <a:tab pos="457200" algn="l"/>
              </a:tabLst>
            </a:pPr>
            <a:r>
              <a:rPr lang="es-ES_tradnl" sz="1100" b="1">
                <a:effectLst/>
              </a:rPr>
              <a:t>Primera infancia</a:t>
            </a:r>
          </a:p>
          <a:p>
            <a:pPr lvl="0" algn="ctr">
              <a:lnSpc>
                <a:spcPct val="107000"/>
              </a:lnSpc>
              <a:tabLst>
                <a:tab pos="457200" algn="l"/>
              </a:tabLst>
            </a:pPr>
            <a:r>
              <a:rPr lang="es-ES_tradnl" sz="1100">
                <a:effectLst/>
              </a:rPr>
              <a:t>3 - 5 años</a:t>
            </a:r>
            <a:endParaRPr lang="es-ES_tradnl" sz="1100" b="1">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1BD0546E-E5A2-99F2-E8A9-EECBCDDE3E42}"/>
              </a:ext>
            </a:extLst>
          </p:cNvPr>
          <p:cNvSpPr txBox="1"/>
          <p:nvPr/>
        </p:nvSpPr>
        <p:spPr>
          <a:xfrm>
            <a:off x="3561621" y="2441659"/>
            <a:ext cx="847386" cy="627736"/>
          </a:xfrm>
          <a:prstGeom prst="rect">
            <a:avLst/>
          </a:prstGeom>
          <a:noFill/>
        </p:spPr>
        <p:txBody>
          <a:bodyPr wrap="square">
            <a:spAutoFit/>
          </a:bodyPr>
          <a:lstStyle/>
          <a:p>
            <a:pPr lvl="0" algn="ctr">
              <a:lnSpc>
                <a:spcPct val="107000"/>
              </a:lnSpc>
              <a:tabLst>
                <a:tab pos="457200" algn="l"/>
              </a:tabLst>
            </a:pPr>
            <a:r>
              <a:rPr lang="es-ES_tradnl" sz="1100" b="1">
                <a:effectLst/>
              </a:rPr>
              <a:t>Infancia media</a:t>
            </a:r>
          </a:p>
          <a:p>
            <a:pPr lvl="0" algn="ctr">
              <a:lnSpc>
                <a:spcPct val="107000"/>
              </a:lnSpc>
              <a:tabLst>
                <a:tab pos="457200" algn="l"/>
              </a:tabLst>
            </a:pPr>
            <a:r>
              <a:rPr lang="es-ES_tradnl" sz="1100">
                <a:effectLst/>
              </a:rPr>
              <a:t>6 - 11 años</a:t>
            </a:r>
            <a:endParaRPr lang="es-ES_tradnl" sz="1100" b="1">
              <a:ea typeface="Calibri" panose="020F0502020204030204" pitchFamily="34" charset="0"/>
              <a:cs typeface="Times New Roman" panose="02020603050405020304" pitchFamily="18" charset="0"/>
            </a:endParaRPr>
          </a:p>
        </p:txBody>
      </p:sp>
      <p:sp>
        <p:nvSpPr>
          <p:cNvPr id="92" name="TextBox 91">
            <a:extLst>
              <a:ext uri="{FF2B5EF4-FFF2-40B4-BE49-F238E27FC236}">
                <a16:creationId xmlns:a16="http://schemas.microsoft.com/office/drawing/2014/main" id="{EFE703FD-D746-6761-18C1-E8E507BD40E1}"/>
              </a:ext>
            </a:extLst>
          </p:cNvPr>
          <p:cNvSpPr txBox="1"/>
          <p:nvPr/>
        </p:nvSpPr>
        <p:spPr>
          <a:xfrm>
            <a:off x="4333353" y="2167263"/>
            <a:ext cx="939923" cy="626646"/>
          </a:xfrm>
          <a:prstGeom prst="rect">
            <a:avLst/>
          </a:prstGeom>
          <a:noFill/>
        </p:spPr>
        <p:txBody>
          <a:bodyPr wrap="square">
            <a:spAutoFit/>
          </a:bodyPr>
          <a:lstStyle/>
          <a:p>
            <a:pPr lvl="0" algn="ctr">
              <a:lnSpc>
                <a:spcPct val="107000"/>
              </a:lnSpc>
              <a:tabLst>
                <a:tab pos="457200" algn="l"/>
              </a:tabLst>
            </a:pPr>
            <a:r>
              <a:rPr lang="es-ES_tradnl" sz="1100" b="1">
                <a:effectLst/>
              </a:rPr>
              <a:t>Primera adolescencia </a:t>
            </a:r>
          </a:p>
          <a:p>
            <a:pPr lvl="0" algn="ctr">
              <a:lnSpc>
                <a:spcPct val="107000"/>
              </a:lnSpc>
              <a:tabLst>
                <a:tab pos="457200" algn="l"/>
              </a:tabLst>
            </a:pPr>
            <a:r>
              <a:rPr lang="es-ES_tradnl" sz="1100">
                <a:effectLst/>
              </a:rPr>
              <a:t>12 - 14 años</a:t>
            </a:r>
            <a:endParaRPr lang="es-ES_tradnl" sz="1100" b="1">
              <a:ea typeface="Calibri" panose="020F0502020204030204" pitchFamily="34" charset="0"/>
              <a:cs typeface="Times New Roman" panose="02020603050405020304" pitchFamily="18" charset="0"/>
            </a:endParaRPr>
          </a:p>
        </p:txBody>
      </p:sp>
      <p:sp>
        <p:nvSpPr>
          <p:cNvPr id="93" name="TextBox 92">
            <a:extLst>
              <a:ext uri="{FF2B5EF4-FFF2-40B4-BE49-F238E27FC236}">
                <a16:creationId xmlns:a16="http://schemas.microsoft.com/office/drawing/2014/main" id="{20EEC742-0302-8608-6417-C963EA037B51}"/>
              </a:ext>
            </a:extLst>
          </p:cNvPr>
          <p:cNvSpPr txBox="1"/>
          <p:nvPr/>
        </p:nvSpPr>
        <p:spPr>
          <a:xfrm>
            <a:off x="5145459" y="2074006"/>
            <a:ext cx="1070931" cy="445507"/>
          </a:xfrm>
          <a:prstGeom prst="rect">
            <a:avLst/>
          </a:prstGeom>
          <a:noFill/>
        </p:spPr>
        <p:txBody>
          <a:bodyPr wrap="square">
            <a:spAutoFit/>
          </a:bodyPr>
          <a:lstStyle/>
          <a:p>
            <a:pPr lvl="0" algn="ctr">
              <a:lnSpc>
                <a:spcPct val="107000"/>
              </a:lnSpc>
              <a:tabLst>
                <a:tab pos="457200" algn="l"/>
              </a:tabLst>
            </a:pPr>
            <a:r>
              <a:rPr lang="es-ES_tradnl" sz="1100" b="1">
                <a:effectLst/>
              </a:rPr>
              <a:t>Adolescencia</a:t>
            </a:r>
          </a:p>
          <a:p>
            <a:pPr lvl="0" algn="ctr">
              <a:lnSpc>
                <a:spcPct val="107000"/>
              </a:lnSpc>
              <a:tabLst>
                <a:tab pos="457200" algn="l"/>
              </a:tabLst>
            </a:pPr>
            <a:r>
              <a:rPr lang="es-ES_tradnl" sz="1100">
                <a:effectLst/>
              </a:rPr>
              <a:t>15 - 17 años</a:t>
            </a:r>
            <a:endParaRPr lang="es-ES_tradnl" sz="1100" b="1">
              <a:ea typeface="Calibri" panose="020F0502020204030204" pitchFamily="34" charset="0"/>
              <a:cs typeface="Times New Roman" panose="02020603050405020304" pitchFamily="18" charset="0"/>
            </a:endParaRPr>
          </a:p>
        </p:txBody>
      </p:sp>
      <p:grpSp>
        <p:nvGrpSpPr>
          <p:cNvPr id="153" name="Group 152">
            <a:extLst>
              <a:ext uri="{FF2B5EF4-FFF2-40B4-BE49-F238E27FC236}">
                <a16:creationId xmlns:a16="http://schemas.microsoft.com/office/drawing/2014/main" id="{E515FC9E-482A-D8B3-003C-3CFD62A29BB9}"/>
              </a:ext>
            </a:extLst>
          </p:cNvPr>
          <p:cNvGrpSpPr/>
          <p:nvPr/>
        </p:nvGrpSpPr>
        <p:grpSpPr>
          <a:xfrm>
            <a:off x="962348" y="5324773"/>
            <a:ext cx="5254042" cy="1878630"/>
            <a:chOff x="986504" y="1785420"/>
            <a:chExt cx="9992814" cy="3573021"/>
          </a:xfrm>
        </p:grpSpPr>
        <p:sp>
          <p:nvSpPr>
            <p:cNvPr id="95" name="TextBox 94">
              <a:extLst>
                <a:ext uri="{FF2B5EF4-FFF2-40B4-BE49-F238E27FC236}">
                  <a16:creationId xmlns:a16="http://schemas.microsoft.com/office/drawing/2014/main" id="{35D1CF65-09A2-56A6-9E23-3A9819111DAD}"/>
                </a:ext>
              </a:extLst>
            </p:cNvPr>
            <p:cNvSpPr txBox="1"/>
            <p:nvPr/>
          </p:nvSpPr>
          <p:spPr>
            <a:xfrm>
              <a:off x="986504" y="1785420"/>
              <a:ext cx="2286001" cy="819517"/>
            </a:xfrm>
            <a:prstGeom prst="rect">
              <a:avLst/>
            </a:prstGeom>
            <a:noFill/>
          </p:spPr>
          <p:txBody>
            <a:bodyPr wrap="square" rtlCol="0">
              <a:spAutoFit/>
            </a:bodyPr>
            <a:lstStyle/>
            <a:p>
              <a:pPr algn="ctr"/>
              <a:r>
                <a:rPr lang="es-ES_tradnl" sz="1100" b="1" kern="1200">
                  <a:solidFill>
                    <a:schemeClr val="tx1"/>
                  </a:solidFill>
                  <a:effectLst/>
                  <a:cs typeface="Arial" panose="020B0604020202020204" pitchFamily="34" charset="0"/>
                </a:rPr>
                <a:t>Desarrollo físico (movimiento)</a:t>
              </a:r>
              <a:endParaRPr lang="es-ES_tradnl" sz="1100" b="1">
                <a:cs typeface="Arial" panose="020B0604020202020204" pitchFamily="34" charset="0"/>
              </a:endParaRPr>
            </a:p>
          </p:txBody>
        </p:sp>
        <p:sp>
          <p:nvSpPr>
            <p:cNvPr id="96" name="TextBox 95">
              <a:extLst>
                <a:ext uri="{FF2B5EF4-FFF2-40B4-BE49-F238E27FC236}">
                  <a16:creationId xmlns:a16="http://schemas.microsoft.com/office/drawing/2014/main" id="{64AFF2C6-817B-2B2B-11A6-2CDD0A337431}"/>
                </a:ext>
              </a:extLst>
            </p:cNvPr>
            <p:cNvSpPr txBox="1"/>
            <p:nvPr/>
          </p:nvSpPr>
          <p:spPr>
            <a:xfrm>
              <a:off x="3626541" y="1785420"/>
              <a:ext cx="2286001" cy="1141469"/>
            </a:xfrm>
            <a:prstGeom prst="rect">
              <a:avLst/>
            </a:prstGeom>
            <a:noFill/>
          </p:spPr>
          <p:txBody>
            <a:bodyPr wrap="square" rtlCol="0">
              <a:spAutoFit/>
            </a:bodyPr>
            <a:lstStyle/>
            <a:p>
              <a:pPr algn="ctr"/>
              <a:r>
                <a:rPr lang="es-ES_tradnl" sz="1100" b="1" kern="1200">
                  <a:solidFill>
                    <a:schemeClr val="tx1"/>
                  </a:solidFill>
                  <a:effectLst/>
                  <a:cs typeface="Arial" panose="020B0604020202020204" pitchFamily="34" charset="0"/>
                </a:rPr>
                <a:t>Desarrollo </a:t>
              </a:r>
              <a:r>
                <a:rPr lang="es-ES_tradnl" sz="1100" b="1">
                  <a:cs typeface="Arial" panose="020B0604020202020204" pitchFamily="34" charset="0"/>
                </a:rPr>
                <a:t>cognitivo </a:t>
              </a:r>
              <a:r>
                <a:rPr lang="es-ES_tradnl" sz="1100" b="1" kern="1200">
                  <a:solidFill>
                    <a:schemeClr val="tx1"/>
                  </a:solidFill>
                  <a:effectLst/>
                  <a:cs typeface="Arial" panose="020B0604020202020204" pitchFamily="34" charset="0"/>
                </a:rPr>
                <a:t>(pensamiento)</a:t>
              </a:r>
              <a:endParaRPr lang="es-ES_tradnl" sz="1100" b="1">
                <a:cs typeface="Arial" panose="020B0604020202020204" pitchFamily="34" charset="0"/>
              </a:endParaRPr>
            </a:p>
          </p:txBody>
        </p:sp>
        <p:sp>
          <p:nvSpPr>
            <p:cNvPr id="97" name="TextBox 96">
              <a:extLst>
                <a:ext uri="{FF2B5EF4-FFF2-40B4-BE49-F238E27FC236}">
                  <a16:creationId xmlns:a16="http://schemas.microsoft.com/office/drawing/2014/main" id="{19B05B70-FED7-1D4D-DA12-4FEEDD872EC2}"/>
                </a:ext>
              </a:extLst>
            </p:cNvPr>
            <p:cNvSpPr txBox="1"/>
            <p:nvPr/>
          </p:nvSpPr>
          <p:spPr>
            <a:xfrm>
              <a:off x="6005749" y="1785420"/>
              <a:ext cx="2286001" cy="819517"/>
            </a:xfrm>
            <a:prstGeom prst="rect">
              <a:avLst/>
            </a:prstGeom>
            <a:noFill/>
          </p:spPr>
          <p:txBody>
            <a:bodyPr wrap="square" rtlCol="0">
              <a:spAutoFit/>
            </a:bodyPr>
            <a:lstStyle/>
            <a:p>
              <a:pPr algn="ctr"/>
              <a:r>
                <a:rPr lang="es-ES_tradnl" sz="1100" b="1" kern="1200">
                  <a:solidFill>
                    <a:schemeClr val="tx1"/>
                  </a:solidFill>
                  <a:effectLst/>
                  <a:cs typeface="Arial" panose="020B0604020202020204" pitchFamily="34" charset="0"/>
                </a:rPr>
                <a:t>Desarrollo </a:t>
              </a:r>
              <a:r>
                <a:rPr lang="es-ES_tradnl" sz="1100" b="1">
                  <a:cs typeface="Arial" panose="020B0604020202020204" pitchFamily="34" charset="0"/>
                </a:rPr>
                <a:t>emocional</a:t>
              </a:r>
            </a:p>
          </p:txBody>
        </p:sp>
        <p:sp>
          <p:nvSpPr>
            <p:cNvPr id="98" name="TextBox 97">
              <a:extLst>
                <a:ext uri="{FF2B5EF4-FFF2-40B4-BE49-F238E27FC236}">
                  <a16:creationId xmlns:a16="http://schemas.microsoft.com/office/drawing/2014/main" id="{B0FCDD7E-4A04-AD52-0841-E02FA406224C}"/>
                </a:ext>
              </a:extLst>
            </p:cNvPr>
            <p:cNvSpPr txBox="1"/>
            <p:nvPr/>
          </p:nvSpPr>
          <p:spPr>
            <a:xfrm>
              <a:off x="8693317" y="1785420"/>
              <a:ext cx="2286001" cy="819517"/>
            </a:xfrm>
            <a:prstGeom prst="rect">
              <a:avLst/>
            </a:prstGeom>
            <a:noFill/>
          </p:spPr>
          <p:txBody>
            <a:bodyPr wrap="square" rtlCol="0">
              <a:spAutoFit/>
            </a:bodyPr>
            <a:lstStyle/>
            <a:p>
              <a:pPr algn="ctr"/>
              <a:r>
                <a:rPr lang="es-ES_tradnl" sz="1100" b="1" kern="1200">
                  <a:solidFill>
                    <a:schemeClr val="tx1"/>
                  </a:solidFill>
                  <a:effectLst/>
                  <a:cs typeface="Arial" panose="020B0604020202020204" pitchFamily="34" charset="0"/>
                </a:rPr>
                <a:t>Desarrollo </a:t>
              </a:r>
              <a:r>
                <a:rPr lang="es-ES_tradnl" sz="1100" b="1">
                  <a:cs typeface="Arial" panose="020B0604020202020204" pitchFamily="34" charset="0"/>
                </a:rPr>
                <a:t>social y lingüístico</a:t>
              </a:r>
            </a:p>
          </p:txBody>
        </p:sp>
        <p:grpSp>
          <p:nvGrpSpPr>
            <p:cNvPr id="99" name="Group 98">
              <a:extLst>
                <a:ext uri="{FF2B5EF4-FFF2-40B4-BE49-F238E27FC236}">
                  <a16:creationId xmlns:a16="http://schemas.microsoft.com/office/drawing/2014/main" id="{6605D264-8B8A-26A9-E6CB-6EFE72E207CD}"/>
                </a:ext>
              </a:extLst>
            </p:cNvPr>
            <p:cNvGrpSpPr/>
            <p:nvPr/>
          </p:nvGrpSpPr>
          <p:grpSpPr>
            <a:xfrm>
              <a:off x="1518228" y="3030169"/>
              <a:ext cx="1229397" cy="2328271"/>
              <a:chOff x="6317659" y="1028133"/>
              <a:chExt cx="950012" cy="1799163"/>
            </a:xfrm>
          </p:grpSpPr>
          <p:grpSp>
            <p:nvGrpSpPr>
              <p:cNvPr id="100" name="Group 99">
                <a:extLst>
                  <a:ext uri="{FF2B5EF4-FFF2-40B4-BE49-F238E27FC236}">
                    <a16:creationId xmlns:a16="http://schemas.microsoft.com/office/drawing/2014/main" id="{E48BCE1C-5C6F-9E25-9712-F165BF9C50BC}"/>
                  </a:ext>
                </a:extLst>
              </p:cNvPr>
              <p:cNvGrpSpPr/>
              <p:nvPr/>
            </p:nvGrpSpPr>
            <p:grpSpPr>
              <a:xfrm>
                <a:off x="6317659" y="1028133"/>
                <a:ext cx="950012" cy="1799163"/>
                <a:chOff x="7838339" y="2226754"/>
                <a:chExt cx="1969639" cy="3730164"/>
              </a:xfrm>
              <a:solidFill>
                <a:schemeClr val="accent4"/>
              </a:solidFill>
            </p:grpSpPr>
            <p:sp>
              <p:nvSpPr>
                <p:cNvPr id="108" name="Round Same Side Corner Rectangle 3">
                  <a:extLst>
                    <a:ext uri="{FF2B5EF4-FFF2-40B4-BE49-F238E27FC236}">
                      <a16:creationId xmlns:a16="http://schemas.microsoft.com/office/drawing/2014/main" id="{67E317BE-85F8-CCAC-BD84-81BCFBA97A3D}"/>
                    </a:ext>
                  </a:extLst>
                </p:cNvPr>
                <p:cNvSpPr/>
                <p:nvPr/>
              </p:nvSpPr>
              <p:spPr>
                <a:xfrm>
                  <a:off x="8212525" y="3545356"/>
                  <a:ext cx="1224623" cy="2411562"/>
                </a:xfrm>
                <a:prstGeom prst="round2SameRect">
                  <a:avLst>
                    <a:gd name="adj1" fmla="val 41871"/>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sp>
              <p:nvSpPr>
                <p:cNvPr id="109" name="Oval 108">
                  <a:extLst>
                    <a:ext uri="{FF2B5EF4-FFF2-40B4-BE49-F238E27FC236}">
                      <a16:creationId xmlns:a16="http://schemas.microsoft.com/office/drawing/2014/main" id="{AD1FDA37-5059-5B21-6CED-7F249192A9A0}"/>
                    </a:ext>
                  </a:extLst>
                </p:cNvPr>
                <p:cNvSpPr/>
                <p:nvPr/>
              </p:nvSpPr>
              <p:spPr>
                <a:xfrm>
                  <a:off x="8212539" y="2226754"/>
                  <a:ext cx="1238543" cy="123854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grpSp>
              <p:nvGrpSpPr>
                <p:cNvPr id="110" name="Group 109">
                  <a:extLst>
                    <a:ext uri="{FF2B5EF4-FFF2-40B4-BE49-F238E27FC236}">
                      <a16:creationId xmlns:a16="http://schemas.microsoft.com/office/drawing/2014/main" id="{4DBF791E-8834-E706-86F8-622EB7B03916}"/>
                    </a:ext>
                  </a:extLst>
                </p:cNvPr>
                <p:cNvGrpSpPr/>
                <p:nvPr/>
              </p:nvGrpSpPr>
              <p:grpSpPr>
                <a:xfrm rot="507905">
                  <a:off x="7838339" y="3815940"/>
                  <a:ext cx="553322" cy="1525212"/>
                  <a:chOff x="7916671" y="3937945"/>
                  <a:chExt cx="553322" cy="1525212"/>
                </a:xfrm>
                <a:grpFill/>
              </p:grpSpPr>
              <p:sp>
                <p:nvSpPr>
                  <p:cNvPr id="114" name="Round Same Side Corner Rectangle 25">
                    <a:extLst>
                      <a:ext uri="{FF2B5EF4-FFF2-40B4-BE49-F238E27FC236}">
                        <a16:creationId xmlns:a16="http://schemas.microsoft.com/office/drawing/2014/main" id="{C03B66A8-7460-2236-2B83-33D14AB867EB}"/>
                      </a:ext>
                    </a:extLst>
                  </p:cNvPr>
                  <p:cNvSpPr/>
                  <p:nvPr/>
                </p:nvSpPr>
                <p:spPr>
                  <a:xfrm rot="11570187">
                    <a:off x="8118418" y="3937945"/>
                    <a:ext cx="351575" cy="1086828"/>
                  </a:xfrm>
                  <a:prstGeom prst="round2SameRect">
                    <a:avLst>
                      <a:gd name="adj1" fmla="val 493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sp>
                <p:nvSpPr>
                  <p:cNvPr id="115" name="Oval 114">
                    <a:extLst>
                      <a:ext uri="{FF2B5EF4-FFF2-40B4-BE49-F238E27FC236}">
                        <a16:creationId xmlns:a16="http://schemas.microsoft.com/office/drawing/2014/main" id="{7825299D-CD87-BB4D-2564-5CF41FE68CAA}"/>
                      </a:ext>
                    </a:extLst>
                  </p:cNvPr>
                  <p:cNvSpPr/>
                  <p:nvPr/>
                </p:nvSpPr>
                <p:spPr>
                  <a:xfrm>
                    <a:off x="7916671" y="5050247"/>
                    <a:ext cx="412910" cy="41291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grpSp>
            <p:grpSp>
              <p:nvGrpSpPr>
                <p:cNvPr id="111" name="Group 110">
                  <a:extLst>
                    <a:ext uri="{FF2B5EF4-FFF2-40B4-BE49-F238E27FC236}">
                      <a16:creationId xmlns:a16="http://schemas.microsoft.com/office/drawing/2014/main" id="{A08C3E47-7C33-7FE2-6BFE-88A960B653DC}"/>
                    </a:ext>
                  </a:extLst>
                </p:cNvPr>
                <p:cNvGrpSpPr/>
                <p:nvPr/>
              </p:nvGrpSpPr>
              <p:grpSpPr>
                <a:xfrm rot="21105829" flipH="1">
                  <a:off x="9243874" y="3806245"/>
                  <a:ext cx="564104" cy="1525212"/>
                  <a:chOff x="7916671" y="3937945"/>
                  <a:chExt cx="553322" cy="1525212"/>
                </a:xfrm>
                <a:grpFill/>
              </p:grpSpPr>
              <p:sp>
                <p:nvSpPr>
                  <p:cNvPr id="112" name="Round Same Side Corner Rectangle 25">
                    <a:extLst>
                      <a:ext uri="{FF2B5EF4-FFF2-40B4-BE49-F238E27FC236}">
                        <a16:creationId xmlns:a16="http://schemas.microsoft.com/office/drawing/2014/main" id="{5925BF8D-C1EC-60CF-8931-2AF13A683DEE}"/>
                      </a:ext>
                    </a:extLst>
                  </p:cNvPr>
                  <p:cNvSpPr/>
                  <p:nvPr/>
                </p:nvSpPr>
                <p:spPr>
                  <a:xfrm rot="11570187">
                    <a:off x="8118418" y="3937945"/>
                    <a:ext cx="351575" cy="1086828"/>
                  </a:xfrm>
                  <a:prstGeom prst="round2SameRect">
                    <a:avLst>
                      <a:gd name="adj1" fmla="val 493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sp>
                <p:nvSpPr>
                  <p:cNvPr id="113" name="Oval 112">
                    <a:extLst>
                      <a:ext uri="{FF2B5EF4-FFF2-40B4-BE49-F238E27FC236}">
                        <a16:creationId xmlns:a16="http://schemas.microsoft.com/office/drawing/2014/main" id="{1D83CD77-13AF-9DDE-00AB-3CA324B43417}"/>
                      </a:ext>
                    </a:extLst>
                  </p:cNvPr>
                  <p:cNvSpPr/>
                  <p:nvPr/>
                </p:nvSpPr>
                <p:spPr>
                  <a:xfrm>
                    <a:off x="7916671" y="5050247"/>
                    <a:ext cx="412910" cy="41291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grpSp>
          </p:grpSp>
          <p:grpSp>
            <p:nvGrpSpPr>
              <p:cNvPr id="101" name="Group 100">
                <a:extLst>
                  <a:ext uri="{FF2B5EF4-FFF2-40B4-BE49-F238E27FC236}">
                    <a16:creationId xmlns:a16="http://schemas.microsoft.com/office/drawing/2014/main" id="{6F0D2033-0DD2-CBCE-7CD1-E9307DD33165}"/>
                  </a:ext>
                </a:extLst>
              </p:cNvPr>
              <p:cNvGrpSpPr/>
              <p:nvPr/>
            </p:nvGrpSpPr>
            <p:grpSpPr>
              <a:xfrm>
                <a:off x="6377962" y="1829165"/>
                <a:ext cx="272348" cy="284588"/>
                <a:chOff x="8778444" y="2055653"/>
                <a:chExt cx="272348" cy="284588"/>
              </a:xfrm>
            </p:grpSpPr>
            <p:sp>
              <p:nvSpPr>
                <p:cNvPr id="106" name="Oval 105">
                  <a:extLst>
                    <a:ext uri="{FF2B5EF4-FFF2-40B4-BE49-F238E27FC236}">
                      <a16:creationId xmlns:a16="http://schemas.microsoft.com/office/drawing/2014/main" id="{45590536-F90C-5872-9409-0BCEDA650CA3}"/>
                    </a:ext>
                  </a:extLst>
                </p:cNvPr>
                <p:cNvSpPr/>
                <p:nvPr/>
              </p:nvSpPr>
              <p:spPr>
                <a:xfrm>
                  <a:off x="8778444" y="2055653"/>
                  <a:ext cx="272348" cy="28458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sp>
              <p:nvSpPr>
                <p:cNvPr id="107" name="L-Shape 106">
                  <a:extLst>
                    <a:ext uri="{FF2B5EF4-FFF2-40B4-BE49-F238E27FC236}">
                      <a16:creationId xmlns:a16="http://schemas.microsoft.com/office/drawing/2014/main" id="{5A882C01-FE49-4318-35DF-CDCD3A9A6328}"/>
                    </a:ext>
                  </a:extLst>
                </p:cNvPr>
                <p:cNvSpPr/>
                <p:nvPr/>
              </p:nvSpPr>
              <p:spPr>
                <a:xfrm rot="18361091">
                  <a:off x="8841981" y="2149724"/>
                  <a:ext cx="148010" cy="75326"/>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grpSp>
          <p:grpSp>
            <p:nvGrpSpPr>
              <p:cNvPr id="102" name="Group 101">
                <a:extLst>
                  <a:ext uri="{FF2B5EF4-FFF2-40B4-BE49-F238E27FC236}">
                    <a16:creationId xmlns:a16="http://schemas.microsoft.com/office/drawing/2014/main" id="{D05DEC14-992B-2061-B74A-49EF8AEACE32}"/>
                  </a:ext>
                </a:extLst>
              </p:cNvPr>
              <p:cNvGrpSpPr/>
              <p:nvPr/>
            </p:nvGrpSpPr>
            <p:grpSpPr>
              <a:xfrm>
                <a:off x="6879358" y="2468677"/>
                <a:ext cx="272348" cy="284588"/>
                <a:chOff x="8778444" y="2055653"/>
                <a:chExt cx="272348" cy="284588"/>
              </a:xfrm>
            </p:grpSpPr>
            <p:sp>
              <p:nvSpPr>
                <p:cNvPr id="104" name="Oval 103">
                  <a:extLst>
                    <a:ext uri="{FF2B5EF4-FFF2-40B4-BE49-F238E27FC236}">
                      <a16:creationId xmlns:a16="http://schemas.microsoft.com/office/drawing/2014/main" id="{358A0AB7-6080-FB20-067B-486E8C83996A}"/>
                    </a:ext>
                  </a:extLst>
                </p:cNvPr>
                <p:cNvSpPr/>
                <p:nvPr/>
              </p:nvSpPr>
              <p:spPr>
                <a:xfrm>
                  <a:off x="8778444" y="2055653"/>
                  <a:ext cx="272348" cy="28458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sp>
              <p:nvSpPr>
                <p:cNvPr id="105" name="L-Shape 104">
                  <a:extLst>
                    <a:ext uri="{FF2B5EF4-FFF2-40B4-BE49-F238E27FC236}">
                      <a16:creationId xmlns:a16="http://schemas.microsoft.com/office/drawing/2014/main" id="{3411F0A1-54D2-01A4-44B0-1A2DDE04178C}"/>
                    </a:ext>
                  </a:extLst>
                </p:cNvPr>
                <p:cNvSpPr/>
                <p:nvPr/>
              </p:nvSpPr>
              <p:spPr>
                <a:xfrm rot="18361091">
                  <a:off x="8841981" y="2149724"/>
                  <a:ext cx="148010" cy="75326"/>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grpSp>
          <p:sp>
            <p:nvSpPr>
              <p:cNvPr id="103" name="L-Shape 102">
                <a:extLst>
                  <a:ext uri="{FF2B5EF4-FFF2-40B4-BE49-F238E27FC236}">
                    <a16:creationId xmlns:a16="http://schemas.microsoft.com/office/drawing/2014/main" id="{7674B521-91A2-FD4A-314E-80140EC2F821}"/>
                  </a:ext>
                </a:extLst>
              </p:cNvPr>
              <p:cNvSpPr/>
              <p:nvPr/>
            </p:nvSpPr>
            <p:spPr>
              <a:xfrm rot="18361091">
                <a:off x="7095295" y="2715148"/>
                <a:ext cx="148010" cy="75326"/>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grpSp>
        <p:grpSp>
          <p:nvGrpSpPr>
            <p:cNvPr id="116" name="Group 115">
              <a:extLst>
                <a:ext uri="{FF2B5EF4-FFF2-40B4-BE49-F238E27FC236}">
                  <a16:creationId xmlns:a16="http://schemas.microsoft.com/office/drawing/2014/main" id="{C78D309C-4C00-F480-93C5-BF12E51C3012}"/>
                </a:ext>
              </a:extLst>
            </p:cNvPr>
            <p:cNvGrpSpPr/>
            <p:nvPr/>
          </p:nvGrpSpPr>
          <p:grpSpPr>
            <a:xfrm>
              <a:off x="6709077" y="3030169"/>
              <a:ext cx="1229397" cy="2328271"/>
              <a:chOff x="6292281" y="3188629"/>
              <a:chExt cx="950012" cy="1799163"/>
            </a:xfrm>
          </p:grpSpPr>
          <p:grpSp>
            <p:nvGrpSpPr>
              <p:cNvPr id="117" name="Group 116">
                <a:extLst>
                  <a:ext uri="{FF2B5EF4-FFF2-40B4-BE49-F238E27FC236}">
                    <a16:creationId xmlns:a16="http://schemas.microsoft.com/office/drawing/2014/main" id="{16FEEABA-2192-6834-EB5F-00D9E3DFCA9B}"/>
                  </a:ext>
                </a:extLst>
              </p:cNvPr>
              <p:cNvGrpSpPr/>
              <p:nvPr/>
            </p:nvGrpSpPr>
            <p:grpSpPr>
              <a:xfrm>
                <a:off x="6292281" y="3188629"/>
                <a:ext cx="950012" cy="1799163"/>
                <a:chOff x="7838339" y="2226754"/>
                <a:chExt cx="1969639" cy="3730164"/>
              </a:xfrm>
              <a:solidFill>
                <a:schemeClr val="accent4"/>
              </a:solidFill>
            </p:grpSpPr>
            <p:sp>
              <p:nvSpPr>
                <p:cNvPr id="120" name="Round Same Side Corner Rectangle 3">
                  <a:extLst>
                    <a:ext uri="{FF2B5EF4-FFF2-40B4-BE49-F238E27FC236}">
                      <a16:creationId xmlns:a16="http://schemas.microsoft.com/office/drawing/2014/main" id="{6DFAAB60-D122-0572-332E-6BBF3D7D6A8C}"/>
                    </a:ext>
                  </a:extLst>
                </p:cNvPr>
                <p:cNvSpPr/>
                <p:nvPr/>
              </p:nvSpPr>
              <p:spPr>
                <a:xfrm>
                  <a:off x="8212525" y="3545356"/>
                  <a:ext cx="1224623" cy="2411562"/>
                </a:xfrm>
                <a:prstGeom prst="round2SameRect">
                  <a:avLst>
                    <a:gd name="adj1" fmla="val 41871"/>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sp>
              <p:nvSpPr>
                <p:cNvPr id="121" name="Oval 120">
                  <a:extLst>
                    <a:ext uri="{FF2B5EF4-FFF2-40B4-BE49-F238E27FC236}">
                      <a16:creationId xmlns:a16="http://schemas.microsoft.com/office/drawing/2014/main" id="{7DDB185B-DBC8-D33F-23D9-B80E399B639C}"/>
                    </a:ext>
                  </a:extLst>
                </p:cNvPr>
                <p:cNvSpPr/>
                <p:nvPr/>
              </p:nvSpPr>
              <p:spPr>
                <a:xfrm>
                  <a:off x="8212539" y="2226754"/>
                  <a:ext cx="1238543" cy="123854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grpSp>
              <p:nvGrpSpPr>
                <p:cNvPr id="122" name="Group 121">
                  <a:extLst>
                    <a:ext uri="{FF2B5EF4-FFF2-40B4-BE49-F238E27FC236}">
                      <a16:creationId xmlns:a16="http://schemas.microsoft.com/office/drawing/2014/main" id="{FAC25321-C9F4-B37B-47DF-AD78859B4BC7}"/>
                    </a:ext>
                  </a:extLst>
                </p:cNvPr>
                <p:cNvGrpSpPr/>
                <p:nvPr/>
              </p:nvGrpSpPr>
              <p:grpSpPr>
                <a:xfrm rot="507905">
                  <a:off x="7838339" y="3815940"/>
                  <a:ext cx="553322" cy="1525212"/>
                  <a:chOff x="7916671" y="3937945"/>
                  <a:chExt cx="553322" cy="1525212"/>
                </a:xfrm>
                <a:grpFill/>
              </p:grpSpPr>
              <p:sp>
                <p:nvSpPr>
                  <p:cNvPr id="126" name="Round Same Side Corner Rectangle 25">
                    <a:extLst>
                      <a:ext uri="{FF2B5EF4-FFF2-40B4-BE49-F238E27FC236}">
                        <a16:creationId xmlns:a16="http://schemas.microsoft.com/office/drawing/2014/main" id="{64346F6E-3AD0-CBBF-B3F6-A0D0ADB525C6}"/>
                      </a:ext>
                    </a:extLst>
                  </p:cNvPr>
                  <p:cNvSpPr/>
                  <p:nvPr/>
                </p:nvSpPr>
                <p:spPr>
                  <a:xfrm rot="11570187">
                    <a:off x="8118418" y="3937945"/>
                    <a:ext cx="351575" cy="1086828"/>
                  </a:xfrm>
                  <a:prstGeom prst="round2SameRect">
                    <a:avLst>
                      <a:gd name="adj1" fmla="val 493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sp>
                <p:nvSpPr>
                  <p:cNvPr id="127" name="Oval 126">
                    <a:extLst>
                      <a:ext uri="{FF2B5EF4-FFF2-40B4-BE49-F238E27FC236}">
                        <a16:creationId xmlns:a16="http://schemas.microsoft.com/office/drawing/2014/main" id="{B9806C3A-EF1D-FC8F-514C-21CAFD4A9E09}"/>
                      </a:ext>
                    </a:extLst>
                  </p:cNvPr>
                  <p:cNvSpPr/>
                  <p:nvPr/>
                </p:nvSpPr>
                <p:spPr>
                  <a:xfrm>
                    <a:off x="7916671" y="5050247"/>
                    <a:ext cx="412910" cy="41291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grpSp>
            <p:grpSp>
              <p:nvGrpSpPr>
                <p:cNvPr id="123" name="Group 122">
                  <a:extLst>
                    <a:ext uri="{FF2B5EF4-FFF2-40B4-BE49-F238E27FC236}">
                      <a16:creationId xmlns:a16="http://schemas.microsoft.com/office/drawing/2014/main" id="{E5FD99E4-9066-05FA-D58F-CCF0D4BAE1DD}"/>
                    </a:ext>
                  </a:extLst>
                </p:cNvPr>
                <p:cNvGrpSpPr/>
                <p:nvPr/>
              </p:nvGrpSpPr>
              <p:grpSpPr>
                <a:xfrm rot="21105829" flipH="1">
                  <a:off x="9243874" y="3806245"/>
                  <a:ext cx="564104" cy="1525212"/>
                  <a:chOff x="7916671" y="3937945"/>
                  <a:chExt cx="553322" cy="1525212"/>
                </a:xfrm>
                <a:grpFill/>
              </p:grpSpPr>
              <p:sp>
                <p:nvSpPr>
                  <p:cNvPr id="124" name="Round Same Side Corner Rectangle 25">
                    <a:extLst>
                      <a:ext uri="{FF2B5EF4-FFF2-40B4-BE49-F238E27FC236}">
                        <a16:creationId xmlns:a16="http://schemas.microsoft.com/office/drawing/2014/main" id="{4F5DD78A-C5E6-AB4D-661B-A7D9B4360CC8}"/>
                      </a:ext>
                    </a:extLst>
                  </p:cNvPr>
                  <p:cNvSpPr/>
                  <p:nvPr/>
                </p:nvSpPr>
                <p:spPr>
                  <a:xfrm rot="11570187">
                    <a:off x="8118418" y="3937945"/>
                    <a:ext cx="351575" cy="1086828"/>
                  </a:xfrm>
                  <a:prstGeom prst="round2SameRect">
                    <a:avLst>
                      <a:gd name="adj1" fmla="val 493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sp>
                <p:nvSpPr>
                  <p:cNvPr id="125" name="Oval 124">
                    <a:extLst>
                      <a:ext uri="{FF2B5EF4-FFF2-40B4-BE49-F238E27FC236}">
                        <a16:creationId xmlns:a16="http://schemas.microsoft.com/office/drawing/2014/main" id="{2C7BECBF-8231-3C66-98B5-E254EE2B6EF5}"/>
                      </a:ext>
                    </a:extLst>
                  </p:cNvPr>
                  <p:cNvSpPr/>
                  <p:nvPr/>
                </p:nvSpPr>
                <p:spPr>
                  <a:xfrm>
                    <a:off x="7916671" y="5050247"/>
                    <a:ext cx="412910" cy="41291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grpSp>
          </p:grpSp>
          <p:sp>
            <p:nvSpPr>
              <p:cNvPr id="118" name="Heart 117">
                <a:extLst>
                  <a:ext uri="{FF2B5EF4-FFF2-40B4-BE49-F238E27FC236}">
                    <a16:creationId xmlns:a16="http://schemas.microsoft.com/office/drawing/2014/main" id="{02B7D4A0-607F-C025-333B-BA46D9B9F91F}"/>
                  </a:ext>
                </a:extLst>
              </p:cNvPr>
              <p:cNvSpPr/>
              <p:nvPr/>
            </p:nvSpPr>
            <p:spPr>
              <a:xfrm>
                <a:off x="6737059" y="3959422"/>
                <a:ext cx="385258" cy="321207"/>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sp>
            <p:nvSpPr>
              <p:cNvPr id="119" name="L-Shape 118">
                <a:extLst>
                  <a:ext uri="{FF2B5EF4-FFF2-40B4-BE49-F238E27FC236}">
                    <a16:creationId xmlns:a16="http://schemas.microsoft.com/office/drawing/2014/main" id="{7C1A555C-8E7A-A3E6-CD91-8EC55C54EF26}"/>
                  </a:ext>
                </a:extLst>
              </p:cNvPr>
              <p:cNvSpPr/>
              <p:nvPr/>
            </p:nvSpPr>
            <p:spPr>
              <a:xfrm rot="18361091">
                <a:off x="6872538" y="4086604"/>
                <a:ext cx="143017" cy="72785"/>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grpSp>
        <p:grpSp>
          <p:nvGrpSpPr>
            <p:cNvPr id="128" name="Group 127">
              <a:extLst>
                <a:ext uri="{FF2B5EF4-FFF2-40B4-BE49-F238E27FC236}">
                  <a16:creationId xmlns:a16="http://schemas.microsoft.com/office/drawing/2014/main" id="{79E1D188-FFCD-07A7-9F6D-4980323ACB88}"/>
                </a:ext>
              </a:extLst>
            </p:cNvPr>
            <p:cNvGrpSpPr/>
            <p:nvPr/>
          </p:nvGrpSpPr>
          <p:grpSpPr>
            <a:xfrm>
              <a:off x="4153795" y="3016316"/>
              <a:ext cx="1229397" cy="2342124"/>
              <a:chOff x="8203609" y="2055653"/>
              <a:chExt cx="950012" cy="1809868"/>
            </a:xfrm>
          </p:grpSpPr>
          <p:grpSp>
            <p:nvGrpSpPr>
              <p:cNvPr id="129" name="Group 128">
                <a:extLst>
                  <a:ext uri="{FF2B5EF4-FFF2-40B4-BE49-F238E27FC236}">
                    <a16:creationId xmlns:a16="http://schemas.microsoft.com/office/drawing/2014/main" id="{46022F81-DE33-A633-4C2E-7B91769CEC5C}"/>
                  </a:ext>
                </a:extLst>
              </p:cNvPr>
              <p:cNvGrpSpPr/>
              <p:nvPr/>
            </p:nvGrpSpPr>
            <p:grpSpPr>
              <a:xfrm>
                <a:off x="8203609" y="2066358"/>
                <a:ext cx="950012" cy="1799163"/>
                <a:chOff x="7838339" y="2226754"/>
                <a:chExt cx="1969639" cy="3730164"/>
              </a:xfrm>
              <a:solidFill>
                <a:schemeClr val="accent4"/>
              </a:solidFill>
            </p:grpSpPr>
            <p:sp>
              <p:nvSpPr>
                <p:cNvPr id="133" name="Round Same Side Corner Rectangle 3">
                  <a:extLst>
                    <a:ext uri="{FF2B5EF4-FFF2-40B4-BE49-F238E27FC236}">
                      <a16:creationId xmlns:a16="http://schemas.microsoft.com/office/drawing/2014/main" id="{29984A6B-6842-C7FB-41F2-FC9A7ABD2C20}"/>
                    </a:ext>
                  </a:extLst>
                </p:cNvPr>
                <p:cNvSpPr/>
                <p:nvPr/>
              </p:nvSpPr>
              <p:spPr>
                <a:xfrm>
                  <a:off x="8212525" y="3545356"/>
                  <a:ext cx="1224623" cy="2411562"/>
                </a:xfrm>
                <a:prstGeom prst="round2SameRect">
                  <a:avLst>
                    <a:gd name="adj1" fmla="val 41871"/>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sp>
              <p:nvSpPr>
                <p:cNvPr id="134" name="Oval 133">
                  <a:extLst>
                    <a:ext uri="{FF2B5EF4-FFF2-40B4-BE49-F238E27FC236}">
                      <a16:creationId xmlns:a16="http://schemas.microsoft.com/office/drawing/2014/main" id="{D8677A40-F71A-4ACA-9958-181A7D979659}"/>
                    </a:ext>
                  </a:extLst>
                </p:cNvPr>
                <p:cNvSpPr/>
                <p:nvPr/>
              </p:nvSpPr>
              <p:spPr>
                <a:xfrm>
                  <a:off x="8212539" y="2226754"/>
                  <a:ext cx="1238543" cy="123854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grpSp>
              <p:nvGrpSpPr>
                <p:cNvPr id="135" name="Group 134">
                  <a:extLst>
                    <a:ext uri="{FF2B5EF4-FFF2-40B4-BE49-F238E27FC236}">
                      <a16:creationId xmlns:a16="http://schemas.microsoft.com/office/drawing/2014/main" id="{FC009E95-EA14-E60F-9FD8-D812A4A133F9}"/>
                    </a:ext>
                  </a:extLst>
                </p:cNvPr>
                <p:cNvGrpSpPr/>
                <p:nvPr/>
              </p:nvGrpSpPr>
              <p:grpSpPr>
                <a:xfrm rot="507905">
                  <a:off x="7838339" y="3815940"/>
                  <a:ext cx="553322" cy="1525212"/>
                  <a:chOff x="7916671" y="3937945"/>
                  <a:chExt cx="553322" cy="1525212"/>
                </a:xfrm>
                <a:grpFill/>
              </p:grpSpPr>
              <p:sp>
                <p:nvSpPr>
                  <p:cNvPr id="139" name="Round Same Side Corner Rectangle 25">
                    <a:extLst>
                      <a:ext uri="{FF2B5EF4-FFF2-40B4-BE49-F238E27FC236}">
                        <a16:creationId xmlns:a16="http://schemas.microsoft.com/office/drawing/2014/main" id="{AE96FA1C-AF82-B62A-7AAD-EC6435F5DF84}"/>
                      </a:ext>
                    </a:extLst>
                  </p:cNvPr>
                  <p:cNvSpPr/>
                  <p:nvPr/>
                </p:nvSpPr>
                <p:spPr>
                  <a:xfrm rot="11570187">
                    <a:off x="8118418" y="3937945"/>
                    <a:ext cx="351575" cy="1086828"/>
                  </a:xfrm>
                  <a:prstGeom prst="round2SameRect">
                    <a:avLst>
                      <a:gd name="adj1" fmla="val 493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sp>
                <p:nvSpPr>
                  <p:cNvPr id="140" name="Oval 139">
                    <a:extLst>
                      <a:ext uri="{FF2B5EF4-FFF2-40B4-BE49-F238E27FC236}">
                        <a16:creationId xmlns:a16="http://schemas.microsoft.com/office/drawing/2014/main" id="{C08481C6-A007-FCF4-4BEE-94C6787AA43A}"/>
                      </a:ext>
                    </a:extLst>
                  </p:cNvPr>
                  <p:cNvSpPr/>
                  <p:nvPr/>
                </p:nvSpPr>
                <p:spPr>
                  <a:xfrm>
                    <a:off x="7916671" y="5050247"/>
                    <a:ext cx="412910" cy="41291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grpSp>
            <p:grpSp>
              <p:nvGrpSpPr>
                <p:cNvPr id="136" name="Group 135">
                  <a:extLst>
                    <a:ext uri="{FF2B5EF4-FFF2-40B4-BE49-F238E27FC236}">
                      <a16:creationId xmlns:a16="http://schemas.microsoft.com/office/drawing/2014/main" id="{A7C3F6D5-0F5D-49BD-7731-F17AF2BA3923}"/>
                    </a:ext>
                  </a:extLst>
                </p:cNvPr>
                <p:cNvGrpSpPr/>
                <p:nvPr/>
              </p:nvGrpSpPr>
              <p:grpSpPr>
                <a:xfrm rot="21105829" flipH="1">
                  <a:off x="9243874" y="3806245"/>
                  <a:ext cx="564104" cy="1525212"/>
                  <a:chOff x="7916671" y="3937945"/>
                  <a:chExt cx="553322" cy="1525212"/>
                </a:xfrm>
                <a:grpFill/>
              </p:grpSpPr>
              <p:sp>
                <p:nvSpPr>
                  <p:cNvPr id="137" name="Round Same Side Corner Rectangle 25">
                    <a:extLst>
                      <a:ext uri="{FF2B5EF4-FFF2-40B4-BE49-F238E27FC236}">
                        <a16:creationId xmlns:a16="http://schemas.microsoft.com/office/drawing/2014/main" id="{69D472F1-4011-A063-BC30-66E717A27DAC}"/>
                      </a:ext>
                    </a:extLst>
                  </p:cNvPr>
                  <p:cNvSpPr/>
                  <p:nvPr/>
                </p:nvSpPr>
                <p:spPr>
                  <a:xfrm rot="11570187">
                    <a:off x="8118418" y="3937945"/>
                    <a:ext cx="351575" cy="1086828"/>
                  </a:xfrm>
                  <a:prstGeom prst="round2SameRect">
                    <a:avLst>
                      <a:gd name="adj1" fmla="val 493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sp>
                <p:nvSpPr>
                  <p:cNvPr id="138" name="Oval 137">
                    <a:extLst>
                      <a:ext uri="{FF2B5EF4-FFF2-40B4-BE49-F238E27FC236}">
                        <a16:creationId xmlns:a16="http://schemas.microsoft.com/office/drawing/2014/main" id="{AEC8BF92-8B03-1DAC-56F7-25CFAAB33158}"/>
                      </a:ext>
                    </a:extLst>
                  </p:cNvPr>
                  <p:cNvSpPr/>
                  <p:nvPr/>
                </p:nvSpPr>
                <p:spPr>
                  <a:xfrm>
                    <a:off x="7916671" y="5050247"/>
                    <a:ext cx="412910" cy="41291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grpSp>
          </p:grpSp>
          <p:grpSp>
            <p:nvGrpSpPr>
              <p:cNvPr id="130" name="Group 129">
                <a:extLst>
                  <a:ext uri="{FF2B5EF4-FFF2-40B4-BE49-F238E27FC236}">
                    <a16:creationId xmlns:a16="http://schemas.microsoft.com/office/drawing/2014/main" id="{9E9A8358-FF86-9745-26E5-284C2CD7B65D}"/>
                  </a:ext>
                </a:extLst>
              </p:cNvPr>
              <p:cNvGrpSpPr/>
              <p:nvPr/>
            </p:nvGrpSpPr>
            <p:grpSpPr>
              <a:xfrm>
                <a:off x="8778444" y="2055653"/>
                <a:ext cx="272348" cy="284588"/>
                <a:chOff x="8778444" y="2055653"/>
                <a:chExt cx="272348" cy="284588"/>
              </a:xfrm>
            </p:grpSpPr>
            <p:sp>
              <p:nvSpPr>
                <p:cNvPr id="131" name="Oval 130">
                  <a:extLst>
                    <a:ext uri="{FF2B5EF4-FFF2-40B4-BE49-F238E27FC236}">
                      <a16:creationId xmlns:a16="http://schemas.microsoft.com/office/drawing/2014/main" id="{DCC0F92D-8AC0-729B-97AF-F63681751C2D}"/>
                    </a:ext>
                  </a:extLst>
                </p:cNvPr>
                <p:cNvSpPr/>
                <p:nvPr/>
              </p:nvSpPr>
              <p:spPr>
                <a:xfrm>
                  <a:off x="8778444" y="2055653"/>
                  <a:ext cx="272348" cy="28458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sp>
              <p:nvSpPr>
                <p:cNvPr id="132" name="L-Shape 131">
                  <a:extLst>
                    <a:ext uri="{FF2B5EF4-FFF2-40B4-BE49-F238E27FC236}">
                      <a16:creationId xmlns:a16="http://schemas.microsoft.com/office/drawing/2014/main" id="{150966E3-BB6A-5271-CFDB-0310FF92D6C5}"/>
                    </a:ext>
                  </a:extLst>
                </p:cNvPr>
                <p:cNvSpPr/>
                <p:nvPr/>
              </p:nvSpPr>
              <p:spPr>
                <a:xfrm rot="18361091">
                  <a:off x="8841981" y="2149724"/>
                  <a:ext cx="148010" cy="75326"/>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grpSp>
        </p:grpSp>
        <p:grpSp>
          <p:nvGrpSpPr>
            <p:cNvPr id="141" name="Group 140">
              <a:extLst>
                <a:ext uri="{FF2B5EF4-FFF2-40B4-BE49-F238E27FC236}">
                  <a16:creationId xmlns:a16="http://schemas.microsoft.com/office/drawing/2014/main" id="{07954333-E60F-A78E-4D5C-14AFA4A9AB69}"/>
                </a:ext>
              </a:extLst>
            </p:cNvPr>
            <p:cNvGrpSpPr/>
            <p:nvPr/>
          </p:nvGrpSpPr>
          <p:grpSpPr>
            <a:xfrm>
              <a:off x="9220572" y="3030169"/>
              <a:ext cx="1371228" cy="2328272"/>
              <a:chOff x="9220572" y="2300826"/>
              <a:chExt cx="1059611" cy="1799163"/>
            </a:xfrm>
          </p:grpSpPr>
          <p:grpSp>
            <p:nvGrpSpPr>
              <p:cNvPr id="142" name="Group 141">
                <a:extLst>
                  <a:ext uri="{FF2B5EF4-FFF2-40B4-BE49-F238E27FC236}">
                    <a16:creationId xmlns:a16="http://schemas.microsoft.com/office/drawing/2014/main" id="{95BB7086-572E-7072-ED79-AC441DDFE373}"/>
                  </a:ext>
                </a:extLst>
              </p:cNvPr>
              <p:cNvGrpSpPr/>
              <p:nvPr/>
            </p:nvGrpSpPr>
            <p:grpSpPr>
              <a:xfrm>
                <a:off x="9220572" y="2300826"/>
                <a:ext cx="950012" cy="1799163"/>
                <a:chOff x="7838339" y="2226754"/>
                <a:chExt cx="1969639" cy="3730164"/>
              </a:xfrm>
              <a:solidFill>
                <a:schemeClr val="accent4"/>
              </a:solidFill>
            </p:grpSpPr>
            <p:sp>
              <p:nvSpPr>
                <p:cNvPr id="145" name="Round Same Side Corner Rectangle 3">
                  <a:extLst>
                    <a:ext uri="{FF2B5EF4-FFF2-40B4-BE49-F238E27FC236}">
                      <a16:creationId xmlns:a16="http://schemas.microsoft.com/office/drawing/2014/main" id="{E5D0A4E8-4966-50FE-20A5-7F90D54718FB}"/>
                    </a:ext>
                  </a:extLst>
                </p:cNvPr>
                <p:cNvSpPr/>
                <p:nvPr/>
              </p:nvSpPr>
              <p:spPr>
                <a:xfrm>
                  <a:off x="8212525" y="3545356"/>
                  <a:ext cx="1224623" cy="2411562"/>
                </a:xfrm>
                <a:prstGeom prst="round2SameRect">
                  <a:avLst>
                    <a:gd name="adj1" fmla="val 41871"/>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sp>
              <p:nvSpPr>
                <p:cNvPr id="146" name="Oval 145">
                  <a:extLst>
                    <a:ext uri="{FF2B5EF4-FFF2-40B4-BE49-F238E27FC236}">
                      <a16:creationId xmlns:a16="http://schemas.microsoft.com/office/drawing/2014/main" id="{CB10E575-5651-6851-5D76-F2FE0457184D}"/>
                    </a:ext>
                  </a:extLst>
                </p:cNvPr>
                <p:cNvSpPr/>
                <p:nvPr/>
              </p:nvSpPr>
              <p:spPr>
                <a:xfrm>
                  <a:off x="8212539" y="2226754"/>
                  <a:ext cx="1238543" cy="123854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grpSp>
              <p:nvGrpSpPr>
                <p:cNvPr id="147" name="Group 146">
                  <a:extLst>
                    <a:ext uri="{FF2B5EF4-FFF2-40B4-BE49-F238E27FC236}">
                      <a16:creationId xmlns:a16="http://schemas.microsoft.com/office/drawing/2014/main" id="{0FEF2C15-6879-8A40-784E-BC67BDB3C515}"/>
                    </a:ext>
                  </a:extLst>
                </p:cNvPr>
                <p:cNvGrpSpPr/>
                <p:nvPr/>
              </p:nvGrpSpPr>
              <p:grpSpPr>
                <a:xfrm rot="507905">
                  <a:off x="7838339" y="3815940"/>
                  <a:ext cx="553322" cy="1525212"/>
                  <a:chOff x="7916671" y="3937945"/>
                  <a:chExt cx="553322" cy="1525212"/>
                </a:xfrm>
                <a:grpFill/>
              </p:grpSpPr>
              <p:sp>
                <p:nvSpPr>
                  <p:cNvPr id="151" name="Round Same Side Corner Rectangle 25">
                    <a:extLst>
                      <a:ext uri="{FF2B5EF4-FFF2-40B4-BE49-F238E27FC236}">
                        <a16:creationId xmlns:a16="http://schemas.microsoft.com/office/drawing/2014/main" id="{ED70C597-13F9-EF77-0561-2BE9A487A5F9}"/>
                      </a:ext>
                    </a:extLst>
                  </p:cNvPr>
                  <p:cNvSpPr/>
                  <p:nvPr/>
                </p:nvSpPr>
                <p:spPr>
                  <a:xfrm rot="11570187">
                    <a:off x="8118418" y="3937945"/>
                    <a:ext cx="351575" cy="1086828"/>
                  </a:xfrm>
                  <a:prstGeom prst="round2SameRect">
                    <a:avLst>
                      <a:gd name="adj1" fmla="val 493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sp>
                <p:nvSpPr>
                  <p:cNvPr id="152" name="Oval 151">
                    <a:extLst>
                      <a:ext uri="{FF2B5EF4-FFF2-40B4-BE49-F238E27FC236}">
                        <a16:creationId xmlns:a16="http://schemas.microsoft.com/office/drawing/2014/main" id="{FD313C9A-1CAC-14D4-14B9-BA0A80DDDE0E}"/>
                      </a:ext>
                    </a:extLst>
                  </p:cNvPr>
                  <p:cNvSpPr/>
                  <p:nvPr/>
                </p:nvSpPr>
                <p:spPr>
                  <a:xfrm>
                    <a:off x="7916671" y="5050247"/>
                    <a:ext cx="412910" cy="41291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grpSp>
            <p:grpSp>
              <p:nvGrpSpPr>
                <p:cNvPr id="148" name="Group 147">
                  <a:extLst>
                    <a:ext uri="{FF2B5EF4-FFF2-40B4-BE49-F238E27FC236}">
                      <a16:creationId xmlns:a16="http://schemas.microsoft.com/office/drawing/2014/main" id="{E7DDEC84-6389-D0E2-A30A-DEBAE48369A1}"/>
                    </a:ext>
                  </a:extLst>
                </p:cNvPr>
                <p:cNvGrpSpPr/>
                <p:nvPr/>
              </p:nvGrpSpPr>
              <p:grpSpPr>
                <a:xfrm rot="21105829" flipH="1">
                  <a:off x="9243874" y="3806245"/>
                  <a:ext cx="564104" cy="1525212"/>
                  <a:chOff x="7916671" y="3937945"/>
                  <a:chExt cx="553322" cy="1525212"/>
                </a:xfrm>
                <a:grpFill/>
              </p:grpSpPr>
              <p:sp>
                <p:nvSpPr>
                  <p:cNvPr id="149" name="Round Same Side Corner Rectangle 25">
                    <a:extLst>
                      <a:ext uri="{FF2B5EF4-FFF2-40B4-BE49-F238E27FC236}">
                        <a16:creationId xmlns:a16="http://schemas.microsoft.com/office/drawing/2014/main" id="{E66B8330-E648-33C1-F4CB-D9B234F38F68}"/>
                      </a:ext>
                    </a:extLst>
                  </p:cNvPr>
                  <p:cNvSpPr/>
                  <p:nvPr/>
                </p:nvSpPr>
                <p:spPr>
                  <a:xfrm rot="11570187">
                    <a:off x="8118418" y="3937945"/>
                    <a:ext cx="351575" cy="1086828"/>
                  </a:xfrm>
                  <a:prstGeom prst="round2SameRect">
                    <a:avLst>
                      <a:gd name="adj1" fmla="val 493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sp>
                <p:nvSpPr>
                  <p:cNvPr id="150" name="Oval 149">
                    <a:extLst>
                      <a:ext uri="{FF2B5EF4-FFF2-40B4-BE49-F238E27FC236}">
                        <a16:creationId xmlns:a16="http://schemas.microsoft.com/office/drawing/2014/main" id="{DAA6F5ED-9153-1CB5-194C-3458F346D39A}"/>
                      </a:ext>
                    </a:extLst>
                  </p:cNvPr>
                  <p:cNvSpPr/>
                  <p:nvPr/>
                </p:nvSpPr>
                <p:spPr>
                  <a:xfrm>
                    <a:off x="7916671" y="5050247"/>
                    <a:ext cx="412910" cy="41291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grpSp>
          </p:grpSp>
          <p:sp>
            <p:nvSpPr>
              <p:cNvPr id="143" name="Speech Bubble: Oval 142">
                <a:extLst>
                  <a:ext uri="{FF2B5EF4-FFF2-40B4-BE49-F238E27FC236}">
                    <a16:creationId xmlns:a16="http://schemas.microsoft.com/office/drawing/2014/main" id="{736FD692-DB1E-6460-5664-3852E0341BFE}"/>
                  </a:ext>
                </a:extLst>
              </p:cNvPr>
              <p:cNvSpPr/>
              <p:nvPr/>
            </p:nvSpPr>
            <p:spPr>
              <a:xfrm>
                <a:off x="9934089" y="2438395"/>
                <a:ext cx="346094" cy="335606"/>
              </a:xfrm>
              <a:prstGeom prst="wedgeEllipseCallout">
                <a:avLst>
                  <a:gd name="adj1" fmla="val -60227"/>
                  <a:gd name="adj2" fmla="val 23438"/>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sp>
            <p:nvSpPr>
              <p:cNvPr id="144" name="L-Shape 143">
                <a:extLst>
                  <a:ext uri="{FF2B5EF4-FFF2-40B4-BE49-F238E27FC236}">
                    <a16:creationId xmlns:a16="http://schemas.microsoft.com/office/drawing/2014/main" id="{52D614DA-758E-E595-6FB6-6BD506B81742}"/>
                  </a:ext>
                </a:extLst>
              </p:cNvPr>
              <p:cNvSpPr/>
              <p:nvPr/>
            </p:nvSpPr>
            <p:spPr>
              <a:xfrm rot="18361091">
                <a:off x="10025511" y="2561854"/>
                <a:ext cx="148010" cy="75326"/>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grpSp>
      </p:grpSp>
      <p:sp>
        <p:nvSpPr>
          <p:cNvPr id="155" name="TextBox 154">
            <a:extLst>
              <a:ext uri="{FF2B5EF4-FFF2-40B4-BE49-F238E27FC236}">
                <a16:creationId xmlns:a16="http://schemas.microsoft.com/office/drawing/2014/main" id="{108A067F-B2E3-AFEE-3863-12DE93E43957}"/>
              </a:ext>
            </a:extLst>
          </p:cNvPr>
          <p:cNvSpPr txBox="1"/>
          <p:nvPr/>
        </p:nvSpPr>
        <p:spPr>
          <a:xfrm>
            <a:off x="1032072" y="7614299"/>
            <a:ext cx="1201938" cy="261610"/>
          </a:xfrm>
          <a:prstGeom prst="rect">
            <a:avLst/>
          </a:prstGeom>
          <a:noFill/>
        </p:spPr>
        <p:txBody>
          <a:bodyPr wrap="square" rtlCol="0">
            <a:spAutoFit/>
          </a:bodyPr>
          <a:lstStyle/>
          <a:p>
            <a:r>
              <a:rPr lang="es-ES_tradnl" sz="1100" b="1" kern="1200">
                <a:solidFill>
                  <a:schemeClr val="tx1"/>
                </a:solidFill>
                <a:effectLst/>
                <a:cs typeface="Arial" panose="020B0604020202020204" pitchFamily="34" charset="0"/>
              </a:rPr>
              <a:t>Notas:</a:t>
            </a:r>
            <a:endParaRPr lang="es-ES_tradnl" sz="1100" b="1">
              <a:cs typeface="Arial" panose="020B0604020202020204" pitchFamily="34" charset="0"/>
            </a:endParaRPr>
          </a:p>
        </p:txBody>
      </p:sp>
      <p:sp>
        <p:nvSpPr>
          <p:cNvPr id="189" name="Round Same Side Corner Rectangle 31">
            <a:extLst>
              <a:ext uri="{FF2B5EF4-FFF2-40B4-BE49-F238E27FC236}">
                <a16:creationId xmlns:a16="http://schemas.microsoft.com/office/drawing/2014/main" id="{3A9D6E8C-6149-A168-9BE6-DB2FD2D4CD02}"/>
              </a:ext>
            </a:extLst>
          </p:cNvPr>
          <p:cNvSpPr/>
          <p:nvPr/>
        </p:nvSpPr>
        <p:spPr>
          <a:xfrm>
            <a:off x="1265236" y="4546534"/>
            <a:ext cx="487411" cy="203575"/>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sp>
        <p:nvSpPr>
          <p:cNvPr id="190" name="Oval 189">
            <a:extLst>
              <a:ext uri="{FF2B5EF4-FFF2-40B4-BE49-F238E27FC236}">
                <a16:creationId xmlns:a16="http://schemas.microsoft.com/office/drawing/2014/main" id="{82A98C1D-EEE6-D1DD-1C45-09D1D417A89A}"/>
              </a:ext>
            </a:extLst>
          </p:cNvPr>
          <p:cNvSpPr/>
          <p:nvPr/>
        </p:nvSpPr>
        <p:spPr>
          <a:xfrm>
            <a:off x="1265236" y="3951467"/>
            <a:ext cx="487411" cy="48740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sp>
        <p:nvSpPr>
          <p:cNvPr id="192" name="Round Same Side Corner Rectangle 31">
            <a:extLst>
              <a:ext uri="{FF2B5EF4-FFF2-40B4-BE49-F238E27FC236}">
                <a16:creationId xmlns:a16="http://schemas.microsoft.com/office/drawing/2014/main" id="{81A7F704-74D9-AFF1-13EB-87F3B8378638}"/>
              </a:ext>
            </a:extLst>
          </p:cNvPr>
          <p:cNvSpPr/>
          <p:nvPr/>
        </p:nvSpPr>
        <p:spPr>
          <a:xfrm>
            <a:off x="2093826" y="4302689"/>
            <a:ext cx="487411" cy="447420"/>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sp>
        <p:nvSpPr>
          <p:cNvPr id="193" name="Oval 192">
            <a:extLst>
              <a:ext uri="{FF2B5EF4-FFF2-40B4-BE49-F238E27FC236}">
                <a16:creationId xmlns:a16="http://schemas.microsoft.com/office/drawing/2014/main" id="{F662B0E2-9111-4819-D202-0028FE51169F}"/>
              </a:ext>
            </a:extLst>
          </p:cNvPr>
          <p:cNvSpPr/>
          <p:nvPr/>
        </p:nvSpPr>
        <p:spPr>
          <a:xfrm>
            <a:off x="2093826" y="3707622"/>
            <a:ext cx="487411" cy="48740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sp>
        <p:nvSpPr>
          <p:cNvPr id="195" name="Round Same Side Corner Rectangle 31">
            <a:extLst>
              <a:ext uri="{FF2B5EF4-FFF2-40B4-BE49-F238E27FC236}">
                <a16:creationId xmlns:a16="http://schemas.microsoft.com/office/drawing/2014/main" id="{F7741E91-59CD-478E-8268-D75257A64738}"/>
              </a:ext>
            </a:extLst>
          </p:cNvPr>
          <p:cNvSpPr/>
          <p:nvPr/>
        </p:nvSpPr>
        <p:spPr>
          <a:xfrm>
            <a:off x="3751006" y="3814999"/>
            <a:ext cx="487411" cy="937050"/>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sp>
        <p:nvSpPr>
          <p:cNvPr id="196" name="Oval 195">
            <a:extLst>
              <a:ext uri="{FF2B5EF4-FFF2-40B4-BE49-F238E27FC236}">
                <a16:creationId xmlns:a16="http://schemas.microsoft.com/office/drawing/2014/main" id="{FFA0782A-3750-F3D7-44BA-9B2116451132}"/>
              </a:ext>
            </a:extLst>
          </p:cNvPr>
          <p:cNvSpPr/>
          <p:nvPr/>
        </p:nvSpPr>
        <p:spPr>
          <a:xfrm>
            <a:off x="3751006" y="3219932"/>
            <a:ext cx="487411" cy="48740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sp>
        <p:nvSpPr>
          <p:cNvPr id="201" name="Round Same Side Corner Rectangle 31">
            <a:extLst>
              <a:ext uri="{FF2B5EF4-FFF2-40B4-BE49-F238E27FC236}">
                <a16:creationId xmlns:a16="http://schemas.microsoft.com/office/drawing/2014/main" id="{227AB4E7-063E-CC63-007D-A843C07A415F}"/>
              </a:ext>
            </a:extLst>
          </p:cNvPr>
          <p:cNvSpPr/>
          <p:nvPr/>
        </p:nvSpPr>
        <p:spPr>
          <a:xfrm>
            <a:off x="2922416" y="4058844"/>
            <a:ext cx="487411" cy="693205"/>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sp>
        <p:nvSpPr>
          <p:cNvPr id="202" name="Oval 201">
            <a:extLst>
              <a:ext uri="{FF2B5EF4-FFF2-40B4-BE49-F238E27FC236}">
                <a16:creationId xmlns:a16="http://schemas.microsoft.com/office/drawing/2014/main" id="{A8165F79-9779-9484-2B11-EE620FA011DD}"/>
              </a:ext>
            </a:extLst>
          </p:cNvPr>
          <p:cNvSpPr/>
          <p:nvPr/>
        </p:nvSpPr>
        <p:spPr>
          <a:xfrm>
            <a:off x="2922416" y="3463777"/>
            <a:ext cx="487411" cy="48740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sp>
        <p:nvSpPr>
          <p:cNvPr id="204" name="Round Same Side Corner Rectangle 31">
            <a:extLst>
              <a:ext uri="{FF2B5EF4-FFF2-40B4-BE49-F238E27FC236}">
                <a16:creationId xmlns:a16="http://schemas.microsoft.com/office/drawing/2014/main" id="{A56E91AA-0F02-CA0F-0E56-38EAEECABE57}"/>
              </a:ext>
            </a:extLst>
          </p:cNvPr>
          <p:cNvSpPr/>
          <p:nvPr/>
        </p:nvSpPr>
        <p:spPr>
          <a:xfrm>
            <a:off x="4579596" y="3571154"/>
            <a:ext cx="487411" cy="1180895"/>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sp>
        <p:nvSpPr>
          <p:cNvPr id="205" name="Oval 204">
            <a:extLst>
              <a:ext uri="{FF2B5EF4-FFF2-40B4-BE49-F238E27FC236}">
                <a16:creationId xmlns:a16="http://schemas.microsoft.com/office/drawing/2014/main" id="{184D91AA-E05F-88F2-E8EF-98664FA18C15}"/>
              </a:ext>
            </a:extLst>
          </p:cNvPr>
          <p:cNvSpPr/>
          <p:nvPr/>
        </p:nvSpPr>
        <p:spPr>
          <a:xfrm>
            <a:off x="4579596" y="2976087"/>
            <a:ext cx="487411" cy="48740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sp>
        <p:nvSpPr>
          <p:cNvPr id="2" name="Hexagon 1">
            <a:extLst>
              <a:ext uri="{FF2B5EF4-FFF2-40B4-BE49-F238E27FC236}">
                <a16:creationId xmlns:a16="http://schemas.microsoft.com/office/drawing/2014/main" id="{ACCC9F9B-3063-93B8-90D7-9D62758674F0}"/>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Hexagon 2">
            <a:extLst>
              <a:ext uri="{FF2B5EF4-FFF2-40B4-BE49-F238E27FC236}">
                <a16:creationId xmlns:a16="http://schemas.microsoft.com/office/drawing/2014/main" id="{3A97982C-F324-DDFC-D8FF-905C4D575F97}"/>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Hexagon 3">
            <a:extLst>
              <a:ext uri="{FF2B5EF4-FFF2-40B4-BE49-F238E27FC236}">
                <a16:creationId xmlns:a16="http://schemas.microsoft.com/office/drawing/2014/main" id="{5839D351-0D5F-29A2-92EB-7310C0176293}"/>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Hexagon 4">
            <a:extLst>
              <a:ext uri="{FF2B5EF4-FFF2-40B4-BE49-F238E27FC236}">
                <a16:creationId xmlns:a16="http://schemas.microsoft.com/office/drawing/2014/main" id="{E9CFF5A4-E910-EE71-350C-A05FD3F8573A}"/>
              </a:ext>
            </a:extLst>
          </p:cNvPr>
          <p:cNvSpPr/>
          <p:nvPr/>
        </p:nvSpPr>
        <p:spPr>
          <a:xfrm rot="1782986">
            <a:off x="286724" y="168964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Hexagon 5">
            <a:extLst>
              <a:ext uri="{FF2B5EF4-FFF2-40B4-BE49-F238E27FC236}">
                <a16:creationId xmlns:a16="http://schemas.microsoft.com/office/drawing/2014/main" id="{FE56707A-370A-1608-F43A-B7D79B2CA103}"/>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Hexagon 6">
            <a:extLst>
              <a:ext uri="{FF2B5EF4-FFF2-40B4-BE49-F238E27FC236}">
                <a16:creationId xmlns:a16="http://schemas.microsoft.com/office/drawing/2014/main" id="{13556232-4B4B-9E8D-2030-7FDEB3079576}"/>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37943873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A82C96E-0873-83A4-0CE0-22A4C0FF4C0F}"/>
              </a:ext>
            </a:extLst>
          </p:cNvPr>
          <p:cNvGraphicFramePr>
            <a:graphicFrameLocks noGrp="1"/>
          </p:cNvGraphicFramePr>
          <p:nvPr>
            <p:extLst>
              <p:ext uri="{D42A27DB-BD31-4B8C-83A1-F6EECF244321}">
                <p14:modId xmlns:p14="http://schemas.microsoft.com/office/powerpoint/2010/main" val="2297553848"/>
              </p:ext>
            </p:extLst>
          </p:nvPr>
        </p:nvGraphicFramePr>
        <p:xfrm>
          <a:off x="1011381" y="692727"/>
          <a:ext cx="5242460" cy="8601280"/>
        </p:xfrm>
        <a:graphic>
          <a:graphicData uri="http://schemas.openxmlformats.org/drawingml/2006/table">
            <a:tbl>
              <a:tblPr firstRow="1" firstCol="1" bandRow="1">
                <a:tableStyleId>{5C22544A-7EE6-4342-B048-85BDC9FD1C3A}</a:tableStyleId>
              </a:tblPr>
              <a:tblGrid>
                <a:gridCol w="446015">
                  <a:extLst>
                    <a:ext uri="{9D8B030D-6E8A-4147-A177-3AD203B41FA5}">
                      <a16:colId xmlns:a16="http://schemas.microsoft.com/office/drawing/2014/main" val="2068193735"/>
                    </a:ext>
                  </a:extLst>
                </a:gridCol>
                <a:gridCol w="1465250">
                  <a:extLst>
                    <a:ext uri="{9D8B030D-6E8A-4147-A177-3AD203B41FA5}">
                      <a16:colId xmlns:a16="http://schemas.microsoft.com/office/drawing/2014/main" val="3812240696"/>
                    </a:ext>
                  </a:extLst>
                </a:gridCol>
                <a:gridCol w="915063">
                  <a:extLst>
                    <a:ext uri="{9D8B030D-6E8A-4147-A177-3AD203B41FA5}">
                      <a16:colId xmlns:a16="http://schemas.microsoft.com/office/drawing/2014/main" val="1778032507"/>
                    </a:ext>
                  </a:extLst>
                </a:gridCol>
                <a:gridCol w="651164">
                  <a:extLst>
                    <a:ext uri="{9D8B030D-6E8A-4147-A177-3AD203B41FA5}">
                      <a16:colId xmlns:a16="http://schemas.microsoft.com/office/drawing/2014/main" val="3191346308"/>
                    </a:ext>
                  </a:extLst>
                </a:gridCol>
                <a:gridCol w="1764968">
                  <a:extLst>
                    <a:ext uri="{9D8B030D-6E8A-4147-A177-3AD203B41FA5}">
                      <a16:colId xmlns:a16="http://schemas.microsoft.com/office/drawing/2014/main" val="3431890190"/>
                    </a:ext>
                  </a:extLst>
                </a:gridCol>
              </a:tblGrid>
              <a:tr h="364505">
                <a:tc gridSpan="5">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b="1" noProof="0">
                          <a:solidFill>
                            <a:schemeClr val="tx1"/>
                          </a:solidFill>
                          <a:effectLst/>
                        </a:rPr>
                        <a:t>Evaluación exhaustiva - preocupaciones en materia de protección </a:t>
                      </a:r>
                      <a:r>
                        <a:rPr lang="es-ES_tradnl" sz="700" b="0" i="1" noProof="0">
                          <a:solidFill>
                            <a:schemeClr val="tx1"/>
                          </a:solidFill>
                          <a:effectLst/>
                        </a:rPr>
                        <a:t>marque todas las casillas que corresponda – Esto no debe preguntarse de forma directa, sino a través del diálogo con la / el menor o si ella/él hace referencia al tema de forma directa .</a:t>
                      </a:r>
                      <a:endParaRPr lang="es-ES_tradnl" sz="700" b="0" i="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pPr algn="l">
                        <a:lnSpc>
                          <a:spcPct val="107000"/>
                        </a:lnSpc>
                        <a:spcAft>
                          <a:spcPts val="800"/>
                        </a:spcAft>
                      </a:pP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l">
                        <a:lnSpc>
                          <a:spcPct val="107000"/>
                        </a:lnSpc>
                        <a:spcAft>
                          <a:spcPts val="800"/>
                        </a:spcAft>
                      </a:pPr>
                      <a:endParaRPr lang="en-US" sz="7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190104660"/>
                  </a:ext>
                </a:extLst>
              </a:tr>
              <a:tr h="4215952">
                <a:tc gridSpan="3">
                  <a:txBody>
                    <a:bodyPr/>
                    <a:lstStyle/>
                    <a:p>
                      <a:pPr algn="l"/>
                      <a:r>
                        <a:rPr lang="es-ES_tradnl" sz="1000" b="0" noProof="0">
                          <a:solidFill>
                            <a:schemeClr val="tx1"/>
                          </a:solidFill>
                          <a:effectLst/>
                        </a:rPr>
                        <a:t>[ ] Maltrato / violencia física</a:t>
                      </a:r>
                    </a:p>
                    <a:p>
                      <a:pPr algn="l"/>
                      <a:r>
                        <a:rPr lang="es-ES_tradnl" sz="1000" b="0" noProof="0">
                          <a:solidFill>
                            <a:schemeClr val="tx1"/>
                          </a:solidFill>
                          <a:effectLst/>
                        </a:rPr>
                        <a:t>[ ] Abuso / violencia sexual</a:t>
                      </a:r>
                    </a:p>
                    <a:p>
                      <a:pPr algn="l"/>
                      <a:r>
                        <a:rPr lang="es-ES_tradnl" sz="1000" b="0" noProof="0">
                          <a:solidFill>
                            <a:schemeClr val="tx1"/>
                          </a:solidFill>
                          <a:effectLst/>
                        </a:rPr>
                        <a:t>[ ] Violación</a:t>
                      </a:r>
                    </a:p>
                    <a:p>
                      <a:pPr algn="l"/>
                      <a:r>
                        <a:rPr lang="es-ES_tradnl" sz="1000" b="0" noProof="0">
                          <a:solidFill>
                            <a:schemeClr val="tx1"/>
                          </a:solidFill>
                          <a:effectLst/>
                        </a:rPr>
                        <a:t>[ ] Maltrato / violencia emocional o psicológica  </a:t>
                      </a:r>
                    </a:p>
                    <a:p>
                      <a:pPr algn="l"/>
                      <a:r>
                        <a:rPr lang="es-ES_tradnl" sz="1000" b="0" noProof="0">
                          <a:solidFill>
                            <a:schemeClr val="tx1"/>
                          </a:solidFill>
                          <a:effectLst/>
                        </a:rPr>
                        <a:t>[ ] Negligencia</a:t>
                      </a:r>
                    </a:p>
                    <a:p>
                      <a:pPr algn="l"/>
                      <a:r>
                        <a:rPr lang="es-ES_tradnl" sz="1000" b="0" noProof="0">
                          <a:solidFill>
                            <a:schemeClr val="tx1"/>
                          </a:solidFill>
                          <a:effectLst/>
                        </a:rPr>
                        <a:t>[ ] Abandono</a:t>
                      </a:r>
                    </a:p>
                    <a:p>
                      <a:pPr algn="l"/>
                      <a:r>
                        <a:rPr lang="es-ES_tradnl" sz="1000" b="0" noProof="0">
                          <a:solidFill>
                            <a:schemeClr val="tx1"/>
                          </a:solidFill>
                          <a:effectLst/>
                        </a:rPr>
                        <a:t>[ ] Trabajo infantil (no peores formas)</a:t>
                      </a:r>
                    </a:p>
                    <a:p>
                      <a:pPr algn="l"/>
                      <a:r>
                        <a:rPr lang="es-ES_tradnl" sz="1000" b="0" noProof="0">
                          <a:solidFill>
                            <a:schemeClr val="tx1"/>
                          </a:solidFill>
                          <a:effectLst/>
                        </a:rPr>
                        <a:t>[ ] Trabajo peligroso</a:t>
                      </a:r>
                    </a:p>
                    <a:p>
                      <a:pPr algn="l"/>
                      <a:r>
                        <a:rPr lang="es-ES_tradnl" sz="1000" b="0" noProof="0">
                          <a:solidFill>
                            <a:schemeClr val="tx1"/>
                          </a:solidFill>
                          <a:effectLst/>
                        </a:rPr>
                        <a:t>[ ] Explotación sexual</a:t>
                      </a:r>
                    </a:p>
                    <a:p>
                      <a:pPr algn="l"/>
                      <a:r>
                        <a:rPr lang="es-ES_tradnl" sz="1000" b="0" noProof="0">
                          <a:solidFill>
                            <a:schemeClr val="tx1"/>
                          </a:solidFill>
                          <a:effectLst/>
                        </a:rPr>
                        <a:t>[ ] Esclavitud / venta / secuestro / trata / trabajo forzado</a:t>
                      </a:r>
                    </a:p>
                    <a:p>
                      <a:pPr algn="l"/>
                      <a:r>
                        <a:rPr lang="es-ES_tradnl" sz="1000" b="0" noProof="0">
                          <a:solidFill>
                            <a:schemeClr val="tx1"/>
                          </a:solidFill>
                          <a:effectLst/>
                        </a:rPr>
                        <a:t>[ ] En conflicto con la ley</a:t>
                      </a:r>
                    </a:p>
                    <a:p>
                      <a:pPr algn="l"/>
                      <a:r>
                        <a:rPr lang="es-ES_tradnl" sz="1000" b="0" noProof="0">
                          <a:solidFill>
                            <a:schemeClr val="tx1"/>
                          </a:solidFill>
                          <a:effectLst/>
                        </a:rPr>
                        <a:t>[ ] Vinculada/o a fuerzas o grupos armados</a:t>
                      </a:r>
                    </a:p>
                    <a:p>
                      <a:pPr algn="l"/>
                      <a:r>
                        <a:rPr lang="es-ES_tradnl" sz="1000" b="0" noProof="0">
                          <a:solidFill>
                            <a:schemeClr val="tx1"/>
                          </a:solidFill>
                          <a:effectLst/>
                        </a:rPr>
                        <a:t>[ ] Privada/o de la libertad / detenida/o</a:t>
                      </a:r>
                    </a:p>
                    <a:p>
                      <a:pPr algn="l"/>
                      <a:r>
                        <a:rPr lang="es-ES_tradnl" sz="1000" b="0" noProof="0">
                          <a:solidFill>
                            <a:schemeClr val="tx1"/>
                          </a:solidFill>
                          <a:effectLst/>
                        </a:rPr>
                        <a:t>[ ] Enfermedad grave</a:t>
                      </a:r>
                    </a:p>
                    <a:p>
                      <a:pPr algn="l"/>
                      <a:r>
                        <a:rPr lang="es-ES_tradnl" sz="1000" b="0" noProof="0">
                          <a:solidFill>
                            <a:schemeClr val="tx1"/>
                          </a:solidFill>
                          <a:effectLst/>
                        </a:rPr>
                        <a:t>[ ] Dificultad funcional (vista, aunque lleve gafas)</a:t>
                      </a:r>
                    </a:p>
                    <a:p>
                      <a:pPr algn="l"/>
                      <a:r>
                        <a:rPr lang="es-ES_tradnl" sz="1000" b="0" noProof="0">
                          <a:solidFill>
                            <a:schemeClr val="tx1"/>
                          </a:solidFill>
                          <a:effectLst/>
                        </a:rPr>
                        <a:t>[ ] Dificultad funcional (audición, aunque utilice audífonos)</a:t>
                      </a:r>
                    </a:p>
                    <a:p>
                      <a:pPr algn="l"/>
                      <a:r>
                        <a:rPr lang="es-ES_tradnl" sz="1000" b="0" noProof="0">
                          <a:solidFill>
                            <a:schemeClr val="tx1"/>
                          </a:solidFill>
                          <a:effectLst/>
                        </a:rPr>
                        <a:t>[ ] Dificultad funcional (para caminar o utilizar partes de su cuerpo)</a:t>
                      </a:r>
                    </a:p>
                    <a:p>
                      <a:pPr algn="l"/>
                      <a:r>
                        <a:rPr lang="es-ES_tradnl" sz="1000" b="0" noProof="0">
                          <a:solidFill>
                            <a:schemeClr val="tx1"/>
                          </a:solidFill>
                          <a:effectLst/>
                        </a:rPr>
                        <a:t>[ ] Dificultad funcional (para recordar o concentrarse)</a:t>
                      </a:r>
                    </a:p>
                    <a:p>
                      <a:pPr algn="l"/>
                      <a:r>
                        <a:rPr lang="es-ES_tradnl" sz="1000" b="0" noProof="0">
                          <a:solidFill>
                            <a:schemeClr val="tx1"/>
                          </a:solidFill>
                          <a:effectLst/>
                        </a:rPr>
                        <a:t>[ ] Dificultad para cuidar de sí mismo, por ejemplo, para alimentarse o vestirse (en comparación con otras/os niñas/os de la misma edad)</a:t>
                      </a:r>
                    </a:p>
                    <a:p>
                      <a:pPr algn="l"/>
                      <a:r>
                        <a:rPr lang="es-ES_tradnl" sz="1000" b="0" noProof="0">
                          <a:solidFill>
                            <a:schemeClr val="tx1"/>
                          </a:solidFill>
                          <a:effectLst/>
                        </a:rPr>
                        <a:t>[ ] Dificultad para comunicarse </a:t>
                      </a:r>
                      <a:endParaRPr lang="es-ES_tradnl" sz="1000" b="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2">
                  <a:txBody>
                    <a:bodyPr/>
                    <a:lstStyle/>
                    <a:p>
                      <a:pPr algn="l"/>
                      <a:r>
                        <a:rPr lang="es-ES_tradnl" sz="1000" b="0" noProof="0">
                          <a:solidFill>
                            <a:schemeClr val="tx1"/>
                          </a:solidFill>
                          <a:effectLst/>
                        </a:rPr>
                        <a:t>[ ] No acompañada/o</a:t>
                      </a:r>
                    </a:p>
                    <a:p>
                      <a:pPr algn="l"/>
                      <a:r>
                        <a:rPr lang="es-ES_tradnl" sz="1000" b="0" noProof="0">
                          <a:solidFill>
                            <a:schemeClr val="tx1"/>
                          </a:solidFill>
                          <a:effectLst/>
                        </a:rPr>
                        <a:t>[ ] Separada/o</a:t>
                      </a:r>
                    </a:p>
                    <a:p>
                      <a:pPr algn="l"/>
                      <a:r>
                        <a:rPr lang="es-ES_tradnl" sz="1000" b="0" noProof="0">
                          <a:solidFill>
                            <a:schemeClr val="tx1"/>
                          </a:solidFill>
                          <a:effectLst/>
                        </a:rPr>
                        <a:t>[ ] Huérfana/o </a:t>
                      </a:r>
                    </a:p>
                    <a:p>
                      <a:pPr algn="l"/>
                      <a:r>
                        <a:rPr lang="es-ES_tradnl" sz="1000" b="0" noProof="0">
                          <a:solidFill>
                            <a:schemeClr val="tx1"/>
                          </a:solidFill>
                          <a:effectLst/>
                        </a:rPr>
                        <a:t>[ ] Malestar psicosocial</a:t>
                      </a:r>
                    </a:p>
                    <a:p>
                      <a:pPr algn="l"/>
                      <a:r>
                        <a:rPr lang="es-ES_tradnl" sz="1000" b="0" noProof="0">
                          <a:solidFill>
                            <a:schemeClr val="tx1"/>
                          </a:solidFill>
                          <a:effectLst/>
                        </a:rPr>
                        <a:t>[ ] Trastorno mental</a:t>
                      </a:r>
                    </a:p>
                    <a:p>
                      <a:pPr algn="l"/>
                      <a:r>
                        <a:rPr lang="es-ES_tradnl" sz="1000" b="0" noProof="0">
                          <a:solidFill>
                            <a:schemeClr val="tx1"/>
                          </a:solidFill>
                          <a:effectLst/>
                        </a:rPr>
                        <a:t>[ ] Abuso de sustancias y adicción (menor)</a:t>
                      </a:r>
                    </a:p>
                    <a:p>
                      <a:pPr algn="l"/>
                      <a:r>
                        <a:rPr lang="es-ES_tradnl" sz="1000" b="0" noProof="0">
                          <a:solidFill>
                            <a:schemeClr val="tx1"/>
                          </a:solidFill>
                          <a:effectLst/>
                        </a:rPr>
                        <a:t>[ ] Pertenece a un grupo marginado o discriminado</a:t>
                      </a:r>
                    </a:p>
                    <a:p>
                      <a:pPr algn="l"/>
                      <a:r>
                        <a:rPr lang="es-ES_tradnl" sz="1000" b="0" noProof="0">
                          <a:solidFill>
                            <a:schemeClr val="tx1"/>
                          </a:solidFill>
                          <a:effectLst/>
                        </a:rPr>
                        <a:t>[ ] Carece de documentación / registro de nacimiento</a:t>
                      </a:r>
                    </a:p>
                    <a:p>
                      <a:pPr algn="l"/>
                      <a:r>
                        <a:rPr lang="es-ES_tradnl" sz="1000" b="0" noProof="0">
                          <a:solidFill>
                            <a:schemeClr val="tx1"/>
                          </a:solidFill>
                          <a:effectLst/>
                        </a:rPr>
                        <a:t>[ ] Matrimonio infantil</a:t>
                      </a:r>
                    </a:p>
                    <a:p>
                      <a:pPr algn="l"/>
                      <a:r>
                        <a:rPr lang="es-ES_tradnl" sz="1000" b="0" noProof="0">
                          <a:solidFill>
                            <a:schemeClr val="tx1"/>
                          </a:solidFill>
                          <a:effectLst/>
                        </a:rPr>
                        <a:t>[ ] Mutilación genital femenina (MGF)</a:t>
                      </a:r>
                    </a:p>
                    <a:p>
                      <a:pPr algn="l"/>
                      <a:r>
                        <a:rPr lang="es-ES_tradnl" sz="1000" b="0" noProof="0">
                          <a:solidFill>
                            <a:schemeClr val="tx1"/>
                          </a:solidFill>
                          <a:effectLst/>
                        </a:rPr>
                        <a:t>[ ] Embarazo / la /el menor es madre/padre</a:t>
                      </a:r>
                    </a:p>
                    <a:p>
                      <a:pPr algn="l"/>
                      <a:r>
                        <a:rPr lang="es-ES_tradnl" sz="1000" b="0" noProof="0">
                          <a:solidFill>
                            <a:schemeClr val="tx1"/>
                          </a:solidFill>
                          <a:effectLst/>
                        </a:rPr>
                        <a:t>[ ] Denegación de recursos, oportunidades o servicios</a:t>
                      </a:r>
                    </a:p>
                    <a:p>
                      <a:pPr algn="l"/>
                      <a:r>
                        <a:rPr lang="es-ES_tradnl" sz="1000" b="0" noProof="0">
                          <a:solidFill>
                            <a:schemeClr val="tx1"/>
                          </a:solidFill>
                          <a:effectLst/>
                        </a:rPr>
                        <a:t>[ ] Modalidad de acogida vulnerable p. ej., menores en el hogar, abuso de sustancias por parte de la / del cuidador(a), único/a cuidador(a) en situación de vulnerabilidad.</a:t>
                      </a:r>
                    </a:p>
                    <a:p>
                      <a:pPr algn="l"/>
                      <a:r>
                        <a:rPr lang="es-ES_tradnl" sz="1000" b="0" noProof="0">
                          <a:solidFill>
                            <a:schemeClr val="tx1"/>
                          </a:solidFill>
                          <a:effectLst/>
                        </a:rPr>
                        <a:t>[ ] Menor sobreviviente a artefactos explosivos</a:t>
                      </a:r>
                    </a:p>
                    <a:p>
                      <a:pPr algn="l"/>
                      <a:r>
                        <a:rPr lang="es-ES_tradnl" sz="1000" b="0" noProof="0">
                          <a:solidFill>
                            <a:schemeClr val="tx1"/>
                          </a:solidFill>
                          <a:effectLst/>
                        </a:rPr>
                        <a:t>[ ] Otros, especifique cuál(es):</a:t>
                      </a:r>
                    </a:p>
                    <a:p>
                      <a:pPr algn="l"/>
                      <a:r>
                        <a:rPr lang="es-ES_tradnl" sz="1000" b="0" noProof="0">
                          <a:solidFill>
                            <a:schemeClr val="tx1"/>
                          </a:solidFill>
                          <a:effectLst/>
                        </a:rPr>
                        <a:t> </a:t>
                      </a:r>
                    </a:p>
                    <a:p>
                      <a:pPr algn="l"/>
                      <a:r>
                        <a:rPr lang="es-ES_tradnl" sz="1000" b="0" noProof="0">
                          <a:solidFill>
                            <a:schemeClr val="tx1"/>
                          </a:solidFill>
                          <a:effectLst/>
                        </a:rPr>
                        <a:t>[ ] Adaptar al contexto</a:t>
                      </a:r>
                    </a:p>
                    <a:p>
                      <a:pPr algn="l"/>
                      <a:r>
                        <a:rPr lang="es-ES_tradnl" sz="1000" b="0" noProof="0">
                          <a:solidFill>
                            <a:schemeClr val="tx1"/>
                          </a:solidFill>
                          <a:effectLst/>
                        </a:rPr>
                        <a:t>[ ] Adaptar al contexto</a:t>
                      </a:r>
                    </a:p>
                    <a:p>
                      <a:pPr algn="l"/>
                      <a:r>
                        <a:rPr lang="es-ES_tradnl" sz="1000" b="0" noProof="0">
                          <a:solidFill>
                            <a:schemeClr val="tx1"/>
                          </a:solidFill>
                          <a:effectLst/>
                        </a:rPr>
                        <a:t>[ ] Adaptar al contexto</a:t>
                      </a:r>
                    </a:p>
                    <a:p>
                      <a:pPr algn="l"/>
                      <a:r>
                        <a:rPr lang="es-ES_tradnl" sz="1000" b="0" noProof="0">
                          <a:solidFill>
                            <a:schemeClr val="tx1"/>
                          </a:solidFill>
                          <a:effectLst/>
                        </a:rPr>
                        <a:t>[ ] Adaptar al contexto</a:t>
                      </a:r>
                      <a:endParaRPr lang="es-ES_tradnl" sz="1000" b="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l"/>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213869966"/>
                  </a:ext>
                </a:extLst>
              </a:tr>
              <a:tr h="247840">
                <a:tc gridSpan="5">
                  <a:txBody>
                    <a:bodyPr/>
                    <a:lstStyle/>
                    <a:p>
                      <a:pPr algn="l">
                        <a:lnSpc>
                          <a:spcPct val="107000"/>
                        </a:lnSpc>
                        <a:spcAft>
                          <a:spcPts val="800"/>
                        </a:spcAft>
                      </a:pPr>
                      <a:r>
                        <a:rPr lang="es-ES_tradnl" sz="1000" noProof="0">
                          <a:solidFill>
                            <a:schemeClr val="tx1"/>
                          </a:solidFill>
                          <a:effectLst/>
                        </a:rPr>
                        <a:t>Evaluación exhaustiva - nivel de riesgo</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pPr algn="l">
                        <a:lnSpc>
                          <a:spcPct val="107000"/>
                        </a:lnSpc>
                        <a:spcAft>
                          <a:spcPts val="800"/>
                        </a:spcAft>
                      </a:pP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l">
                        <a:lnSpc>
                          <a:spcPct val="107000"/>
                        </a:lnSpc>
                        <a:spcAft>
                          <a:spcPts val="800"/>
                        </a:spcAft>
                      </a:pP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780457177"/>
                  </a:ext>
                </a:extLst>
              </a:tr>
              <a:tr h="244403">
                <a:tc>
                  <a:txBody>
                    <a:bodyPr/>
                    <a:lstStyle/>
                    <a:p>
                      <a:pPr>
                        <a:lnSpc>
                          <a:spcPct val="107000"/>
                        </a:lnSpc>
                        <a:spcAft>
                          <a:spcPts val="800"/>
                        </a:spcAft>
                      </a:pPr>
                      <a:r>
                        <a:rPr lang="es-ES_tradnl" sz="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Marque con una x</a:t>
                      </a:r>
                      <a:endParaRPr lang="es-CO" sz="1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a:txBody>
                    <a:bodyPr/>
                    <a:lstStyle/>
                    <a:p>
                      <a:pPr algn="l"/>
                      <a:r>
                        <a:rPr lang="es-ES_tradnl" sz="1000" b="1" noProof="0" dirty="0">
                          <a:solidFill>
                            <a:schemeClr val="tx1"/>
                          </a:solidFill>
                          <a:effectLst/>
                        </a:rPr>
                        <a:t>Nivel de riesgo</a:t>
                      </a:r>
                      <a:endParaRPr lang="es-ES_tradnl" sz="10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gridSpan="3">
                  <a:txBody>
                    <a:bodyPr/>
                    <a:lstStyle/>
                    <a:p>
                      <a:pPr algn="l"/>
                      <a:r>
                        <a:rPr lang="es-ES_tradnl" sz="1000" b="1" noProof="0">
                          <a:solidFill>
                            <a:schemeClr val="tx1"/>
                          </a:solidFill>
                          <a:effectLst/>
                        </a:rPr>
                        <a:t>Resumen de motivos</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593171598"/>
                  </a:ext>
                </a:extLst>
              </a:tr>
              <a:tr h="244403">
                <a:tc>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a:txBody>
                    <a:bodyPr/>
                    <a:lstStyle/>
                    <a:p>
                      <a:pPr algn="l"/>
                      <a:r>
                        <a:rPr lang="es-ES_tradnl" sz="1000" b="1" noProof="0">
                          <a:solidFill>
                            <a:schemeClr val="tx1"/>
                          </a:solidFill>
                          <a:effectLst/>
                        </a:rPr>
                        <a:t>ALTO</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gridSpan="3">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986554758"/>
                  </a:ext>
                </a:extLst>
              </a:tr>
              <a:tr h="244403">
                <a:tc>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a:txBody>
                    <a:bodyPr/>
                    <a:lstStyle/>
                    <a:p>
                      <a:pPr algn="l"/>
                      <a:r>
                        <a:rPr lang="es-ES_tradnl" sz="1000" b="1" noProof="0">
                          <a:solidFill>
                            <a:schemeClr val="tx1"/>
                          </a:solidFill>
                          <a:effectLst/>
                        </a:rPr>
                        <a:t>MEDIO</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gridSpan="3">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820003527"/>
                  </a:ext>
                </a:extLst>
              </a:tr>
              <a:tr h="244403">
                <a:tc>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a:txBody>
                    <a:bodyPr/>
                    <a:lstStyle/>
                    <a:p>
                      <a:pPr algn="l"/>
                      <a:r>
                        <a:rPr lang="es-ES_tradnl" sz="1000" b="1" noProof="0">
                          <a:solidFill>
                            <a:schemeClr val="tx1"/>
                          </a:solidFill>
                          <a:effectLst/>
                        </a:rPr>
                        <a:t>BAJA</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gridSpan="3">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876028883"/>
                  </a:ext>
                </a:extLst>
              </a:tr>
              <a:tr h="244403">
                <a:tc>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a:txBody>
                    <a:bodyPr/>
                    <a:lstStyle/>
                    <a:p>
                      <a:pPr algn="l"/>
                      <a:r>
                        <a:rPr lang="es-ES_tradnl" sz="1000" b="1" noProof="0" dirty="0">
                          <a:solidFill>
                            <a:schemeClr val="tx1"/>
                          </a:solidFill>
                          <a:effectLst/>
                        </a:rPr>
                        <a:t>NINGÚN RIESGO </a:t>
                      </a:r>
                      <a:br>
                        <a:rPr lang="es-ES_tradnl" sz="700" b="0" i="1" noProof="0" dirty="0">
                          <a:solidFill>
                            <a:schemeClr val="tx1"/>
                          </a:solidFill>
                          <a:effectLst/>
                        </a:rPr>
                      </a:br>
                      <a:r>
                        <a:rPr lang="es-ES_tradnl" sz="700" b="0" i="1" noProof="0" dirty="0">
                          <a:solidFill>
                            <a:schemeClr val="tx1"/>
                          </a:solidFill>
                          <a:effectLst/>
                        </a:rPr>
                        <a:t>Entonces, el caso puede cerrarse</a:t>
                      </a:r>
                      <a:endParaRPr lang="es-ES_tradnl" sz="700" b="0" i="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gridSpan="3">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079480778"/>
                  </a:ext>
                </a:extLst>
              </a:tr>
              <a:tr h="247840">
                <a:tc gridSpan="5">
                  <a:txBody>
                    <a:bodyPr/>
                    <a:lstStyle/>
                    <a:p>
                      <a:pPr algn="l">
                        <a:lnSpc>
                          <a:spcPct val="107000"/>
                        </a:lnSpc>
                        <a:spcAft>
                          <a:spcPts val="800"/>
                        </a:spcAft>
                      </a:pPr>
                      <a:r>
                        <a:rPr lang="es-ES_tradnl" sz="1000" noProof="0" dirty="0">
                          <a:solidFill>
                            <a:schemeClr val="tx1"/>
                          </a:solidFill>
                          <a:effectLst/>
                        </a:rPr>
                        <a:t>Preocupación(es) que deben abordarse de forma inmediata</a:t>
                      </a:r>
                      <a:endParaRPr lang="es-ES_tradnl" sz="10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pPr algn="l">
                        <a:lnSpc>
                          <a:spcPct val="107000"/>
                        </a:lnSpc>
                        <a:spcAft>
                          <a:spcPts val="800"/>
                        </a:spcAft>
                      </a:pP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l">
                        <a:lnSpc>
                          <a:spcPct val="107000"/>
                        </a:lnSpc>
                        <a:spcAft>
                          <a:spcPts val="800"/>
                        </a:spcAft>
                      </a:pP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noFill/>
                  </a:tcPr>
                </a:tc>
                <a:extLst>
                  <a:ext uri="{0D108BD9-81ED-4DB2-BD59-A6C34878D82A}">
                    <a16:rowId xmlns:a16="http://schemas.microsoft.com/office/drawing/2014/main" val="503907174"/>
                  </a:ext>
                </a:extLst>
              </a:tr>
              <a:tr h="39376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800" noProof="0" dirty="0">
                          <a:solidFill>
                            <a:schemeClr val="tx1"/>
                          </a:solidFill>
                          <a:effectLst/>
                        </a:rPr>
                        <a:t>Marque con una x</a:t>
                      </a:r>
                    </a:p>
                    <a:p>
                      <a:pPr marL="0" marR="0" lvl="0" indent="0" algn="l" defTabSz="685800" rtl="0" eaLnBrk="1" fontAlgn="auto" latinLnBrk="0" hangingPunct="1">
                        <a:lnSpc>
                          <a:spcPct val="100000"/>
                        </a:lnSpc>
                        <a:spcBef>
                          <a:spcPts val="0"/>
                        </a:spcBef>
                        <a:spcAft>
                          <a:spcPts val="0"/>
                        </a:spcAft>
                        <a:buClrTx/>
                        <a:buSzTx/>
                        <a:buFontTx/>
                        <a:buNone/>
                        <a:tabLst/>
                        <a:defRPr/>
                      </a:pPr>
                      <a:endParaRPr lang="es-ES_tradnl" sz="10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a:r>
                        <a:rPr lang="es-ES_tradnl" sz="1000" b="1" noProof="0" dirty="0">
                          <a:solidFill>
                            <a:schemeClr val="tx1"/>
                          </a:solidFill>
                          <a:effectLst/>
                        </a:rPr>
                        <a:t>Preocupación inmediata</a:t>
                      </a:r>
                      <a:endParaRPr lang="es-ES_tradnl" sz="10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gridSpan="2">
                  <a:txBody>
                    <a:bodyPr/>
                    <a:lstStyle/>
                    <a:p>
                      <a:pPr algn="l"/>
                      <a:r>
                        <a:rPr lang="es-ES_tradnl" sz="1000" b="1" noProof="0" dirty="0">
                          <a:solidFill>
                            <a:schemeClr val="tx1"/>
                          </a:solidFill>
                          <a:effectLst/>
                        </a:rPr>
                        <a:t>Resumen de motivos</a:t>
                      </a:r>
                      <a:endParaRPr lang="es-ES_tradnl" sz="10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a:txBody>
                    <a:bodyPr/>
                    <a:lstStyle/>
                    <a:p>
                      <a:pPr algn="l"/>
                      <a:r>
                        <a:rPr lang="es-ES_tradnl" sz="1000" b="1" noProof="0" dirty="0">
                          <a:solidFill>
                            <a:schemeClr val="tx1"/>
                          </a:solidFill>
                          <a:effectLst/>
                        </a:rPr>
                        <a:t>Acción inmediata tomada/remisión realizada</a:t>
                      </a:r>
                      <a:endParaRPr lang="es-ES_tradnl" sz="10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248396430"/>
                  </a:ext>
                </a:extLst>
              </a:tr>
              <a:tr h="244403">
                <a:tc>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a:txBody>
                    <a:bodyPr/>
                    <a:lstStyle/>
                    <a:p>
                      <a:pPr algn="l"/>
                      <a:r>
                        <a:rPr lang="es-ES_tradnl" sz="1000" noProof="0" dirty="0">
                          <a:solidFill>
                            <a:schemeClr val="tx1"/>
                          </a:solidFill>
                          <a:effectLst/>
                        </a:rPr>
                        <a:t>ATENCIÓN MÉDICA</a:t>
                      </a:r>
                      <a:endParaRPr lang="es-ES_tradnl" sz="10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gridSpan="2">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140293543"/>
                  </a:ext>
                </a:extLst>
              </a:tr>
              <a:tr h="244403">
                <a:tc>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a:txBody>
                    <a:bodyPr/>
                    <a:lstStyle/>
                    <a:p>
                      <a:pPr algn="l"/>
                      <a:r>
                        <a:rPr lang="es-ES_tradnl" sz="1000" noProof="0">
                          <a:solidFill>
                            <a:schemeClr val="tx1"/>
                          </a:solidFill>
                          <a:effectLst/>
                        </a:rPr>
                        <a:t>SEGURIDAD</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gridSpan="2">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058995099"/>
                  </a:ext>
                </a:extLst>
              </a:tr>
              <a:tr h="244403">
                <a:tc>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a:txBody>
                    <a:bodyPr/>
                    <a:lstStyle/>
                    <a:p>
                      <a:pPr algn="l"/>
                      <a:r>
                        <a:rPr lang="es-ES_tradnl" sz="1000" noProof="0" dirty="0">
                          <a:solidFill>
                            <a:schemeClr val="tx1"/>
                          </a:solidFill>
                          <a:effectLst/>
                        </a:rPr>
                        <a:t>CUIDADOS PROVISIONALES</a:t>
                      </a:r>
                      <a:endParaRPr lang="es-ES_tradnl" sz="10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gridSpan="2">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712712974"/>
                  </a:ext>
                </a:extLst>
              </a:tr>
              <a:tr h="244403">
                <a:tc>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a:txBody>
                    <a:bodyPr/>
                    <a:lstStyle/>
                    <a:p>
                      <a:pPr algn="l"/>
                      <a:r>
                        <a:rPr lang="es-ES_tradnl" sz="1000" noProof="0" dirty="0">
                          <a:solidFill>
                            <a:schemeClr val="tx1"/>
                          </a:solidFill>
                          <a:effectLst/>
                        </a:rPr>
                        <a:t>OTRAS, especifique cuáles</a:t>
                      </a:r>
                      <a:endParaRPr lang="es-ES_tradnl" sz="10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gridSpan="2">
                  <a:txBody>
                    <a:bodyPr/>
                    <a:lstStyle/>
                    <a:p>
                      <a:pPr algn="l"/>
                      <a:r>
                        <a:rPr lang="es-ES_tradnl" sz="1000" noProof="0" dirty="0">
                          <a:solidFill>
                            <a:schemeClr val="tx1"/>
                          </a:solidFill>
                          <a:effectLst/>
                        </a:rPr>
                        <a:t> </a:t>
                      </a:r>
                      <a:endParaRPr lang="es-ES_tradnl" sz="10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4108542335"/>
                  </a:ext>
                </a:extLst>
              </a:tr>
              <a:tr h="244403">
                <a:tc>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a:txBody>
                    <a:bodyPr/>
                    <a:lstStyle/>
                    <a:p>
                      <a:pPr algn="l"/>
                      <a:r>
                        <a:rPr lang="es-ES_tradnl" sz="1000" noProof="0">
                          <a:solidFill>
                            <a:schemeClr val="tx1"/>
                          </a:solidFill>
                          <a:effectLst/>
                        </a:rPr>
                        <a:t>NO</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gridSpan="2">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a:txBody>
                    <a:bodyPr/>
                    <a:lstStyle/>
                    <a:p>
                      <a:pPr algn="l"/>
                      <a:r>
                        <a:rPr lang="es-ES_tradnl" sz="1000" noProof="0" dirty="0">
                          <a:solidFill>
                            <a:schemeClr val="tx1"/>
                          </a:solidFill>
                          <a:effectLst/>
                        </a:rPr>
                        <a:t> </a:t>
                      </a:r>
                      <a:endParaRPr lang="es-ES_tradnl" sz="10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497503102"/>
                  </a:ext>
                </a:extLst>
              </a:tr>
            </a:tbl>
          </a:graphicData>
        </a:graphic>
      </p:graphicFrame>
      <p:sp>
        <p:nvSpPr>
          <p:cNvPr id="4" name="Hexagon 3">
            <a:extLst>
              <a:ext uri="{FF2B5EF4-FFF2-40B4-BE49-F238E27FC236}">
                <a16:creationId xmlns:a16="http://schemas.microsoft.com/office/drawing/2014/main" id="{CAD147E7-9A10-2941-8310-7E919C6794AA}"/>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3EFC634D-5B09-E422-EEDA-3F63B53911D2}"/>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B15CAE5E-F7AD-0459-A483-5C8FA94A13A5}"/>
              </a:ext>
            </a:extLst>
          </p:cNvPr>
          <p:cNvSpPr/>
          <p:nvPr/>
        </p:nvSpPr>
        <p:spPr>
          <a:xfrm rot="1782986">
            <a:off x="286724" y="122680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32D7C4BE-C565-0AE4-1253-CBB2F7196C74}"/>
              </a:ext>
            </a:extLst>
          </p:cNvPr>
          <p:cNvSpPr/>
          <p:nvPr/>
        </p:nvSpPr>
        <p:spPr>
          <a:xfrm rot="1782986">
            <a:off x="286724" y="168964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9C066A21-8B6B-9511-AC5B-0B1468D04C81}"/>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1733464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CBD0167-FCF1-5339-E9A4-D9AEF3AB4F49}"/>
              </a:ext>
            </a:extLst>
          </p:cNvPr>
          <p:cNvGraphicFramePr>
            <a:graphicFrameLocks noGrp="1"/>
          </p:cNvGraphicFramePr>
          <p:nvPr>
            <p:extLst>
              <p:ext uri="{D42A27DB-BD31-4B8C-83A1-F6EECF244321}">
                <p14:modId xmlns:p14="http://schemas.microsoft.com/office/powerpoint/2010/main" val="1581635157"/>
              </p:ext>
            </p:extLst>
          </p:nvPr>
        </p:nvGraphicFramePr>
        <p:xfrm>
          <a:off x="997526" y="706583"/>
          <a:ext cx="5264728" cy="4669642"/>
        </p:xfrm>
        <a:graphic>
          <a:graphicData uri="http://schemas.openxmlformats.org/drawingml/2006/table">
            <a:tbl>
              <a:tblPr firstRow="1" firstCol="1" bandRow="1">
                <a:tableStyleId>{5C22544A-7EE6-4342-B048-85BDC9FD1C3A}</a:tableStyleId>
              </a:tblPr>
              <a:tblGrid>
                <a:gridCol w="553482">
                  <a:extLst>
                    <a:ext uri="{9D8B030D-6E8A-4147-A177-3AD203B41FA5}">
                      <a16:colId xmlns:a16="http://schemas.microsoft.com/office/drawing/2014/main" val="189916887"/>
                    </a:ext>
                  </a:extLst>
                </a:gridCol>
                <a:gridCol w="1192192">
                  <a:extLst>
                    <a:ext uri="{9D8B030D-6E8A-4147-A177-3AD203B41FA5}">
                      <a16:colId xmlns:a16="http://schemas.microsoft.com/office/drawing/2014/main" val="1318929263"/>
                    </a:ext>
                  </a:extLst>
                </a:gridCol>
                <a:gridCol w="3519054">
                  <a:extLst>
                    <a:ext uri="{9D8B030D-6E8A-4147-A177-3AD203B41FA5}">
                      <a16:colId xmlns:a16="http://schemas.microsoft.com/office/drawing/2014/main" val="3411108790"/>
                    </a:ext>
                  </a:extLst>
                </a:gridCol>
              </a:tblGrid>
              <a:tr h="257281">
                <a:tc gridSpan="3">
                  <a:txBody>
                    <a:bodyPr/>
                    <a:lstStyle/>
                    <a:p>
                      <a:pPr algn="l">
                        <a:lnSpc>
                          <a:spcPct val="107000"/>
                        </a:lnSpc>
                        <a:spcAft>
                          <a:spcPts val="800"/>
                        </a:spcAft>
                      </a:pPr>
                      <a:r>
                        <a:rPr lang="es-ES_tradnl" sz="1000" noProof="0">
                          <a:solidFill>
                            <a:schemeClr val="tx1"/>
                          </a:solidFill>
                          <a:effectLst/>
                        </a:rPr>
                        <a:t>¿Se requiere una Determinación del Interés Superior (DIM) formal? </a:t>
                      </a:r>
                      <a:r>
                        <a:rPr lang="es-ES_tradnl" sz="700" b="0" i="1" noProof="0">
                          <a:solidFill>
                            <a:schemeClr val="tx1"/>
                          </a:solidFill>
                          <a:effectLst/>
                        </a:rPr>
                        <a:t>In situ y en coordinación con el ACNUR.</a:t>
                      </a:r>
                      <a:endParaRPr lang="es-ES_tradnl" sz="700" b="0" i="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32878730"/>
                  </a:ext>
                </a:extLst>
              </a:tr>
              <a:tr h="144044">
                <a:tc>
                  <a:txBody>
                    <a:bodyPr/>
                    <a:lstStyle/>
                    <a:p>
                      <a:pPr algn="just"/>
                      <a:r>
                        <a:rPr lang="es-ES_tradnl" sz="1000" b="1" noProof="0">
                          <a:solidFill>
                            <a:schemeClr val="tx1"/>
                          </a:solidFill>
                          <a:effectLst/>
                        </a:rPr>
                        <a:t>Marque con una x</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just"/>
                      <a:r>
                        <a:rPr lang="es-ES_tradnl" sz="1000" b="1" noProof="0">
                          <a:solidFill>
                            <a:schemeClr val="tx1"/>
                          </a:solidFill>
                          <a:effectLst/>
                        </a:rPr>
                        <a:t>Requisito DIM</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just"/>
                      <a:r>
                        <a:rPr lang="es-ES_tradnl" sz="1000" b="1" noProof="0">
                          <a:solidFill>
                            <a:schemeClr val="tx1"/>
                          </a:solidFill>
                          <a:effectLst/>
                        </a:rPr>
                        <a:t>Información detallada</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856746444"/>
                  </a:ext>
                </a:extLst>
              </a:tr>
              <a:tr h="144044">
                <a:tc>
                  <a:txBody>
                    <a:bodyPr/>
                    <a:lstStyle/>
                    <a:p>
                      <a:pPr algn="just"/>
                      <a:r>
                        <a:rPr lang="es-ES_tradnl" sz="900" noProof="0">
                          <a:solidFill>
                            <a:schemeClr val="tx1"/>
                          </a:solidFill>
                          <a:effectLst/>
                        </a:rPr>
                        <a:t> </a:t>
                      </a:r>
                      <a:endParaRPr lang="es-ES_tradnl"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a:txBody>
                    <a:bodyPr/>
                    <a:lstStyle/>
                    <a:p>
                      <a:pPr algn="just"/>
                      <a:r>
                        <a:rPr lang="es-ES_tradnl" sz="1000" b="1" noProof="0">
                          <a:solidFill>
                            <a:schemeClr val="tx1"/>
                          </a:solidFill>
                          <a:effectLst/>
                        </a:rPr>
                        <a:t>NO</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just"/>
                      <a:r>
                        <a:rPr lang="es-ES_tradnl" sz="900" noProof="0">
                          <a:solidFill>
                            <a:schemeClr val="tx1"/>
                          </a:solidFill>
                          <a:effectLst/>
                        </a:rPr>
                        <a:t> </a:t>
                      </a:r>
                      <a:endParaRPr lang="es-ES_tradnl"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756773206"/>
                  </a:ext>
                </a:extLst>
              </a:tr>
              <a:tr h="1008310">
                <a:tc>
                  <a:txBody>
                    <a:bodyPr/>
                    <a:lstStyle/>
                    <a:p>
                      <a:pPr algn="just"/>
                      <a:r>
                        <a:rPr lang="es-ES_tradnl" sz="900" noProof="0">
                          <a:solidFill>
                            <a:schemeClr val="tx1"/>
                          </a:solidFill>
                          <a:effectLst/>
                        </a:rPr>
                        <a:t> </a:t>
                      </a:r>
                      <a:endParaRPr lang="es-ES_tradnl"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a:txBody>
                    <a:bodyPr/>
                    <a:lstStyle/>
                    <a:p>
                      <a:pPr>
                        <a:lnSpc>
                          <a:spcPct val="107000"/>
                        </a:lnSpc>
                        <a:spcAft>
                          <a:spcPts val="800"/>
                        </a:spcAft>
                      </a:pPr>
                      <a:r>
                        <a:rPr lang="es-ES_tradnl" sz="1000" b="1" kern="100"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SÍ, para identificar soluciones duraderas y vías complementarias para menores no acompañados.</a:t>
                      </a:r>
                      <a:endParaRPr lang="es-ES_tradnl" sz="1100" kern="100" noProof="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just"/>
                      <a:r>
                        <a:rPr lang="es-ES_tradnl" sz="700" i="1" noProof="0">
                          <a:solidFill>
                            <a:schemeClr val="tx1"/>
                          </a:solidFill>
                          <a:effectLst/>
                        </a:rPr>
                        <a:t>Proporcione información detallada y, a continuación, continúe con el formulario de evaluación del interés superior del ACNUR (BIA).</a:t>
                      </a:r>
                      <a:endParaRPr lang="es-ES_tradnl" sz="1100" i="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469767216"/>
                  </a:ext>
                </a:extLst>
              </a:tr>
              <a:tr h="1440443">
                <a:tc>
                  <a:txBody>
                    <a:bodyPr/>
                    <a:lstStyle/>
                    <a:p>
                      <a:pPr algn="just"/>
                      <a:r>
                        <a:rPr lang="es-ES_tradnl" sz="900" noProof="0">
                          <a:solidFill>
                            <a:schemeClr val="tx1"/>
                          </a:solidFill>
                          <a:effectLst/>
                        </a:rPr>
                        <a:t> </a:t>
                      </a:r>
                      <a:endParaRPr lang="es-ES_tradnl"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a:txBody>
                    <a:bodyPr/>
                    <a:lstStyle/>
                    <a:p>
                      <a:pPr>
                        <a:lnSpc>
                          <a:spcPct val="107000"/>
                        </a:lnSpc>
                        <a:spcAft>
                          <a:spcPts val="800"/>
                        </a:spcAft>
                      </a:pPr>
                      <a:r>
                        <a:rPr lang="es-ES_tradnl" sz="1000" b="1" kern="100"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SÍ, para determinar las opciones más adecuadas para menores en situación de riesgo en circunstancias excepcionales (incluyendo la reagrupación familiar y la acogida temporal).</a:t>
                      </a:r>
                      <a:endParaRPr lang="es-ES_tradnl" sz="1100" kern="100" noProof="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just"/>
                      <a:r>
                        <a:rPr lang="es-ES_tradnl" sz="700" i="1" noProof="0">
                          <a:solidFill>
                            <a:schemeClr val="tx1"/>
                          </a:solidFill>
                          <a:effectLst/>
                        </a:rPr>
                        <a:t>Proporcione información detallada y, a continuación, prosiga con el formulario de evaluación del interés superior del ACNUR.</a:t>
                      </a:r>
                      <a:endParaRPr lang="es-ES_tradnl" sz="1100" i="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882658816"/>
                  </a:ext>
                </a:extLst>
              </a:tr>
              <a:tr h="576177">
                <a:tc>
                  <a:txBody>
                    <a:bodyPr/>
                    <a:lstStyle/>
                    <a:p>
                      <a:pPr algn="just"/>
                      <a:r>
                        <a:rPr lang="es-ES_tradnl" sz="900" noProof="0">
                          <a:solidFill>
                            <a:schemeClr val="tx1"/>
                          </a:solidFill>
                          <a:effectLst/>
                        </a:rPr>
                        <a:t> </a:t>
                      </a:r>
                      <a:endParaRPr lang="es-ES_tradnl" sz="11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a:txBody>
                    <a:bodyPr/>
                    <a:lstStyle/>
                    <a:p>
                      <a:pPr>
                        <a:lnSpc>
                          <a:spcPct val="107000"/>
                        </a:lnSpc>
                        <a:spcAft>
                          <a:spcPts val="800"/>
                        </a:spcAft>
                      </a:pPr>
                      <a:r>
                        <a:rPr lang="es-ES_tradnl" sz="1000" b="1" kern="100"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SÍ, por posible separación del menor de sus padres contra su voluntad.</a:t>
                      </a:r>
                      <a:endParaRPr lang="es-ES_tradnl" sz="1100" kern="100" noProof="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just"/>
                      <a:r>
                        <a:rPr lang="es-ES_tradnl" sz="700" i="1" noProof="0" dirty="0">
                          <a:solidFill>
                            <a:schemeClr val="tx1"/>
                          </a:solidFill>
                          <a:effectLst/>
                        </a:rPr>
                        <a:t>Proporcione información detallada y, a continuación, prosiga con el formulario de evaluación del interés superior del ACNUR.</a:t>
                      </a:r>
                      <a:endParaRPr lang="es-ES_tradnl" sz="1100" i="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081131764"/>
                  </a:ext>
                </a:extLst>
              </a:tr>
            </a:tbl>
          </a:graphicData>
        </a:graphic>
      </p:graphicFrame>
      <p:sp>
        <p:nvSpPr>
          <p:cNvPr id="4" name="Hexagon 3">
            <a:extLst>
              <a:ext uri="{FF2B5EF4-FFF2-40B4-BE49-F238E27FC236}">
                <a16:creationId xmlns:a16="http://schemas.microsoft.com/office/drawing/2014/main" id="{5A71AB1A-B0D4-A7FE-85D2-A33736479E02}"/>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1CDF1EF5-74E2-FFBC-A69E-A3151ED01931}"/>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1A63A71D-6D58-2F9F-FFAC-9F62ADAD43A8}"/>
              </a:ext>
            </a:extLst>
          </p:cNvPr>
          <p:cNvSpPr/>
          <p:nvPr/>
        </p:nvSpPr>
        <p:spPr>
          <a:xfrm rot="1782986">
            <a:off x="286724" y="122680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C1CD5EE6-3F28-9500-5AA1-EF584A8D0A5B}"/>
              </a:ext>
            </a:extLst>
          </p:cNvPr>
          <p:cNvSpPr/>
          <p:nvPr/>
        </p:nvSpPr>
        <p:spPr>
          <a:xfrm rot="1782986">
            <a:off x="286724" y="168964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74ADAD19-1AA1-EB0D-A940-310E179AF663}"/>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10848278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C95877EA-8FD7-13C4-D7C6-46DE62659AF0}"/>
              </a:ext>
            </a:extLst>
          </p:cNvPr>
          <p:cNvSpPr txBox="1"/>
          <p:nvPr/>
        </p:nvSpPr>
        <p:spPr>
          <a:xfrm>
            <a:off x="1011383" y="1077436"/>
            <a:ext cx="5250872" cy="261610"/>
          </a:xfrm>
          <a:prstGeom prst="rect">
            <a:avLst/>
          </a:prstGeom>
          <a:noFill/>
        </p:spPr>
        <p:txBody>
          <a:bodyPr wrap="square">
            <a:spAutoFit/>
          </a:bodyPr>
          <a:lstStyle/>
          <a:p>
            <a:r>
              <a:rPr lang="es-ES_tradnl" sz="1100"/>
              <a:t>Escriba las necesidades más básicas y prioritarias en la base de la pirámide.</a:t>
            </a:r>
          </a:p>
        </p:txBody>
      </p:sp>
      <p:sp>
        <p:nvSpPr>
          <p:cNvPr id="5" name="Isosceles Triangle 4">
            <a:extLst>
              <a:ext uri="{FF2B5EF4-FFF2-40B4-BE49-F238E27FC236}">
                <a16:creationId xmlns:a16="http://schemas.microsoft.com/office/drawing/2014/main" id="{E466935B-8C18-B753-EE64-E99A09E63847}"/>
              </a:ext>
            </a:extLst>
          </p:cNvPr>
          <p:cNvSpPr/>
          <p:nvPr/>
        </p:nvSpPr>
        <p:spPr>
          <a:xfrm>
            <a:off x="996287" y="1525852"/>
            <a:ext cx="5062174" cy="3278625"/>
          </a:xfrm>
          <a:prstGeom prst="triangle">
            <a:avLst/>
          </a:prstGeom>
          <a:solidFill>
            <a:schemeClr val="accent6">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Hexagon 5">
            <a:extLst>
              <a:ext uri="{FF2B5EF4-FFF2-40B4-BE49-F238E27FC236}">
                <a16:creationId xmlns:a16="http://schemas.microsoft.com/office/drawing/2014/main" id="{27FD31C8-7A07-A301-D90D-60D87F8CFF83}"/>
              </a:ext>
            </a:extLst>
          </p:cNvPr>
          <p:cNvSpPr/>
          <p:nvPr/>
        </p:nvSpPr>
        <p:spPr>
          <a:xfrm>
            <a:off x="3979532" y="2380373"/>
            <a:ext cx="820899" cy="663107"/>
          </a:xfrm>
          <a:prstGeom prst="hexagon">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latin typeface="Arial" panose="020B0604020202020204" pitchFamily="34" charset="0"/>
              <a:cs typeface="Arial" panose="020B0604020202020204" pitchFamily="34" charset="0"/>
            </a:endParaRPr>
          </a:p>
        </p:txBody>
      </p:sp>
      <p:sp>
        <p:nvSpPr>
          <p:cNvPr id="7" name="Hexagon 6">
            <a:extLst>
              <a:ext uri="{FF2B5EF4-FFF2-40B4-BE49-F238E27FC236}">
                <a16:creationId xmlns:a16="http://schemas.microsoft.com/office/drawing/2014/main" id="{A44AF96A-5D20-2AD0-BE83-DDCA57BED408}"/>
              </a:ext>
            </a:extLst>
          </p:cNvPr>
          <p:cNvSpPr/>
          <p:nvPr/>
        </p:nvSpPr>
        <p:spPr>
          <a:xfrm>
            <a:off x="5238237" y="3995912"/>
            <a:ext cx="820899" cy="663107"/>
          </a:xfrm>
          <a:prstGeom prst="hexagon">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latin typeface="Arial" panose="020B0604020202020204" pitchFamily="34" charset="0"/>
              <a:cs typeface="Arial" panose="020B0604020202020204" pitchFamily="34" charset="0"/>
            </a:endParaRPr>
          </a:p>
        </p:txBody>
      </p:sp>
      <p:sp>
        <p:nvSpPr>
          <p:cNvPr id="8" name="Hexagon 7">
            <a:extLst>
              <a:ext uri="{FF2B5EF4-FFF2-40B4-BE49-F238E27FC236}">
                <a16:creationId xmlns:a16="http://schemas.microsoft.com/office/drawing/2014/main" id="{5A4BF1FD-3B00-20BE-8A75-34F44170C395}"/>
              </a:ext>
            </a:extLst>
          </p:cNvPr>
          <p:cNvSpPr/>
          <p:nvPr/>
        </p:nvSpPr>
        <p:spPr>
          <a:xfrm>
            <a:off x="3117262" y="1573399"/>
            <a:ext cx="820899" cy="663107"/>
          </a:xfrm>
          <a:prstGeom prst="hexagon">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latin typeface="Arial" panose="020B0604020202020204" pitchFamily="34" charset="0"/>
              <a:cs typeface="Arial" panose="020B0604020202020204" pitchFamily="34" charset="0"/>
            </a:endParaRPr>
          </a:p>
        </p:txBody>
      </p:sp>
      <p:sp>
        <p:nvSpPr>
          <p:cNvPr id="9" name="Hexagon 8">
            <a:extLst>
              <a:ext uri="{FF2B5EF4-FFF2-40B4-BE49-F238E27FC236}">
                <a16:creationId xmlns:a16="http://schemas.microsoft.com/office/drawing/2014/main" id="{387CAD41-1E04-2461-74A8-2E117BA4ED15}"/>
              </a:ext>
            </a:extLst>
          </p:cNvPr>
          <p:cNvSpPr/>
          <p:nvPr/>
        </p:nvSpPr>
        <p:spPr>
          <a:xfrm>
            <a:off x="4389982" y="3187347"/>
            <a:ext cx="820899" cy="663107"/>
          </a:xfrm>
          <a:prstGeom prst="hexagon">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latin typeface="Arial" panose="020B0604020202020204" pitchFamily="34" charset="0"/>
              <a:cs typeface="Arial" panose="020B0604020202020204" pitchFamily="34" charset="0"/>
            </a:endParaRPr>
          </a:p>
        </p:txBody>
      </p:sp>
      <p:sp>
        <p:nvSpPr>
          <p:cNvPr id="10" name="Hexagon 9">
            <a:extLst>
              <a:ext uri="{FF2B5EF4-FFF2-40B4-BE49-F238E27FC236}">
                <a16:creationId xmlns:a16="http://schemas.microsoft.com/office/drawing/2014/main" id="{A20F3B2B-D380-59A9-2FA2-25D74D8EBA7D}"/>
              </a:ext>
            </a:extLst>
          </p:cNvPr>
          <p:cNvSpPr/>
          <p:nvPr/>
        </p:nvSpPr>
        <p:spPr>
          <a:xfrm>
            <a:off x="2693472" y="3187347"/>
            <a:ext cx="820899" cy="663107"/>
          </a:xfrm>
          <a:prstGeom prst="hexagon">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latin typeface="Arial" panose="020B0604020202020204" pitchFamily="34" charset="0"/>
              <a:cs typeface="Arial" panose="020B0604020202020204" pitchFamily="34" charset="0"/>
            </a:endParaRPr>
          </a:p>
        </p:txBody>
      </p:sp>
      <p:sp>
        <p:nvSpPr>
          <p:cNvPr id="11" name="Hexagon 10">
            <a:extLst>
              <a:ext uri="{FF2B5EF4-FFF2-40B4-BE49-F238E27FC236}">
                <a16:creationId xmlns:a16="http://schemas.microsoft.com/office/drawing/2014/main" id="{7039E8E4-9EF9-4461-EC12-2B998C8A72E2}"/>
              </a:ext>
            </a:extLst>
          </p:cNvPr>
          <p:cNvSpPr/>
          <p:nvPr/>
        </p:nvSpPr>
        <p:spPr>
          <a:xfrm>
            <a:off x="3126271" y="2380373"/>
            <a:ext cx="820899" cy="663107"/>
          </a:xfrm>
          <a:prstGeom prst="hexagon">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latin typeface="Arial" panose="020B0604020202020204" pitchFamily="34" charset="0"/>
              <a:cs typeface="Arial" panose="020B0604020202020204" pitchFamily="34" charset="0"/>
            </a:endParaRPr>
          </a:p>
        </p:txBody>
      </p:sp>
      <p:sp>
        <p:nvSpPr>
          <p:cNvPr id="12" name="Hexagon 11">
            <a:extLst>
              <a:ext uri="{FF2B5EF4-FFF2-40B4-BE49-F238E27FC236}">
                <a16:creationId xmlns:a16="http://schemas.microsoft.com/office/drawing/2014/main" id="{CDD00CAC-161B-42B8-DBF4-6EB00D51949E}"/>
              </a:ext>
            </a:extLst>
          </p:cNvPr>
          <p:cNvSpPr/>
          <p:nvPr/>
        </p:nvSpPr>
        <p:spPr>
          <a:xfrm>
            <a:off x="3541727" y="3187347"/>
            <a:ext cx="820899" cy="663107"/>
          </a:xfrm>
          <a:prstGeom prst="hexagon">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latin typeface="Arial" panose="020B0604020202020204" pitchFamily="34" charset="0"/>
              <a:cs typeface="Arial" panose="020B0604020202020204" pitchFamily="34" charset="0"/>
            </a:endParaRPr>
          </a:p>
        </p:txBody>
      </p:sp>
      <p:sp>
        <p:nvSpPr>
          <p:cNvPr id="14" name="Hexagon 13">
            <a:extLst>
              <a:ext uri="{FF2B5EF4-FFF2-40B4-BE49-F238E27FC236}">
                <a16:creationId xmlns:a16="http://schemas.microsoft.com/office/drawing/2014/main" id="{0C2D6505-6F87-B103-7BF5-90A8A6F8D32A}"/>
              </a:ext>
            </a:extLst>
          </p:cNvPr>
          <p:cNvSpPr/>
          <p:nvPr/>
        </p:nvSpPr>
        <p:spPr>
          <a:xfrm>
            <a:off x="2273009" y="2380373"/>
            <a:ext cx="820899" cy="663107"/>
          </a:xfrm>
          <a:prstGeom prst="hexagon">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latin typeface="Arial" panose="020B0604020202020204" pitchFamily="34" charset="0"/>
              <a:cs typeface="Arial" panose="020B0604020202020204" pitchFamily="34" charset="0"/>
            </a:endParaRPr>
          </a:p>
        </p:txBody>
      </p:sp>
      <p:sp>
        <p:nvSpPr>
          <p:cNvPr id="31" name="Hexagon 30">
            <a:extLst>
              <a:ext uri="{FF2B5EF4-FFF2-40B4-BE49-F238E27FC236}">
                <a16:creationId xmlns:a16="http://schemas.microsoft.com/office/drawing/2014/main" id="{3BBD3D22-CF55-C274-F9B5-A8316B4CC90F}"/>
              </a:ext>
            </a:extLst>
          </p:cNvPr>
          <p:cNvSpPr/>
          <p:nvPr/>
        </p:nvSpPr>
        <p:spPr>
          <a:xfrm>
            <a:off x="3541727" y="3995912"/>
            <a:ext cx="820899" cy="663107"/>
          </a:xfrm>
          <a:prstGeom prst="hexagon">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latin typeface="Arial" panose="020B0604020202020204" pitchFamily="34" charset="0"/>
              <a:cs typeface="Arial" panose="020B0604020202020204" pitchFamily="34" charset="0"/>
            </a:endParaRPr>
          </a:p>
        </p:txBody>
      </p:sp>
      <p:sp>
        <p:nvSpPr>
          <p:cNvPr id="32" name="Hexagon 31">
            <a:extLst>
              <a:ext uri="{FF2B5EF4-FFF2-40B4-BE49-F238E27FC236}">
                <a16:creationId xmlns:a16="http://schemas.microsoft.com/office/drawing/2014/main" id="{AA228512-97EE-CCD6-636A-610A235D86E3}"/>
              </a:ext>
            </a:extLst>
          </p:cNvPr>
          <p:cNvSpPr/>
          <p:nvPr/>
        </p:nvSpPr>
        <p:spPr>
          <a:xfrm>
            <a:off x="1845217" y="3995912"/>
            <a:ext cx="820899" cy="663107"/>
          </a:xfrm>
          <a:prstGeom prst="hexagon">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latin typeface="Arial" panose="020B0604020202020204" pitchFamily="34" charset="0"/>
              <a:cs typeface="Arial" panose="020B0604020202020204" pitchFamily="34" charset="0"/>
            </a:endParaRPr>
          </a:p>
        </p:txBody>
      </p:sp>
      <p:sp>
        <p:nvSpPr>
          <p:cNvPr id="33" name="Hexagon 32">
            <a:extLst>
              <a:ext uri="{FF2B5EF4-FFF2-40B4-BE49-F238E27FC236}">
                <a16:creationId xmlns:a16="http://schemas.microsoft.com/office/drawing/2014/main" id="{53922DB0-DCB0-F9FA-5AD4-AB4EF1AF7C63}"/>
              </a:ext>
            </a:extLst>
          </p:cNvPr>
          <p:cNvSpPr/>
          <p:nvPr/>
        </p:nvSpPr>
        <p:spPr>
          <a:xfrm>
            <a:off x="996962" y="3995912"/>
            <a:ext cx="820899" cy="663107"/>
          </a:xfrm>
          <a:prstGeom prst="hexagon">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latin typeface="Arial" panose="020B0604020202020204" pitchFamily="34" charset="0"/>
              <a:cs typeface="Arial" panose="020B0604020202020204" pitchFamily="34" charset="0"/>
            </a:endParaRPr>
          </a:p>
        </p:txBody>
      </p:sp>
      <p:sp>
        <p:nvSpPr>
          <p:cNvPr id="34" name="Hexagon 33">
            <a:extLst>
              <a:ext uri="{FF2B5EF4-FFF2-40B4-BE49-F238E27FC236}">
                <a16:creationId xmlns:a16="http://schemas.microsoft.com/office/drawing/2014/main" id="{50C2FF89-FCE8-DB74-44A9-743E3A279F60}"/>
              </a:ext>
            </a:extLst>
          </p:cNvPr>
          <p:cNvSpPr/>
          <p:nvPr/>
        </p:nvSpPr>
        <p:spPr>
          <a:xfrm>
            <a:off x="2693472" y="3995912"/>
            <a:ext cx="820899" cy="663107"/>
          </a:xfrm>
          <a:prstGeom prst="hexagon">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latin typeface="Arial" panose="020B0604020202020204" pitchFamily="34" charset="0"/>
              <a:cs typeface="Arial" panose="020B0604020202020204" pitchFamily="34" charset="0"/>
            </a:endParaRPr>
          </a:p>
        </p:txBody>
      </p:sp>
      <p:sp>
        <p:nvSpPr>
          <p:cNvPr id="35" name="Hexagon 34">
            <a:extLst>
              <a:ext uri="{FF2B5EF4-FFF2-40B4-BE49-F238E27FC236}">
                <a16:creationId xmlns:a16="http://schemas.microsoft.com/office/drawing/2014/main" id="{2E3E3849-73B5-78D6-33D9-79AF78D441B1}"/>
              </a:ext>
            </a:extLst>
          </p:cNvPr>
          <p:cNvSpPr/>
          <p:nvPr/>
        </p:nvSpPr>
        <p:spPr>
          <a:xfrm>
            <a:off x="1845217" y="3187347"/>
            <a:ext cx="820899" cy="663107"/>
          </a:xfrm>
          <a:prstGeom prst="hexagon">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latin typeface="Arial" panose="020B0604020202020204" pitchFamily="34" charset="0"/>
              <a:cs typeface="Arial" panose="020B0604020202020204" pitchFamily="34" charset="0"/>
            </a:endParaRPr>
          </a:p>
        </p:txBody>
      </p:sp>
      <p:sp>
        <p:nvSpPr>
          <p:cNvPr id="36" name="Hexagon 35">
            <a:extLst>
              <a:ext uri="{FF2B5EF4-FFF2-40B4-BE49-F238E27FC236}">
                <a16:creationId xmlns:a16="http://schemas.microsoft.com/office/drawing/2014/main" id="{9CE9E761-1102-E99E-CAE0-314ADDA5666C}"/>
              </a:ext>
            </a:extLst>
          </p:cNvPr>
          <p:cNvSpPr/>
          <p:nvPr/>
        </p:nvSpPr>
        <p:spPr>
          <a:xfrm>
            <a:off x="4389982" y="3995912"/>
            <a:ext cx="820899" cy="663107"/>
          </a:xfrm>
          <a:prstGeom prst="hexagon">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62D0C845-5B1B-FF38-CC0D-98BE29CF836C}"/>
              </a:ext>
            </a:extLst>
          </p:cNvPr>
          <p:cNvSpPr txBox="1"/>
          <p:nvPr/>
        </p:nvSpPr>
        <p:spPr>
          <a:xfrm>
            <a:off x="1011383" y="707129"/>
            <a:ext cx="5254042" cy="276999"/>
          </a:xfrm>
          <a:prstGeom prst="rect">
            <a:avLst/>
          </a:prstGeom>
          <a:noFill/>
        </p:spPr>
        <p:txBody>
          <a:bodyPr wrap="square" rtlCol="0">
            <a:spAutoFit/>
          </a:bodyPr>
          <a:lstStyle/>
          <a:p>
            <a:r>
              <a:rPr lang="es-ES_tradnl" sz="1200" b="1" spc="300"/>
              <a:t>PRIORIZACIÓN DE LAS NECESIDADES</a:t>
            </a:r>
          </a:p>
        </p:txBody>
      </p:sp>
      <p:sp>
        <p:nvSpPr>
          <p:cNvPr id="45" name="TextBox 44">
            <a:extLst>
              <a:ext uri="{FF2B5EF4-FFF2-40B4-BE49-F238E27FC236}">
                <a16:creationId xmlns:a16="http://schemas.microsoft.com/office/drawing/2014/main" id="{3BBA0F67-683E-B39D-891B-B463AE8F2831}"/>
              </a:ext>
            </a:extLst>
          </p:cNvPr>
          <p:cNvSpPr txBox="1"/>
          <p:nvPr/>
        </p:nvSpPr>
        <p:spPr>
          <a:xfrm>
            <a:off x="1004999" y="5899149"/>
            <a:ext cx="1463881" cy="2462213"/>
          </a:xfrm>
          <a:prstGeom prst="rect">
            <a:avLst/>
          </a:prstGeom>
          <a:noFill/>
        </p:spPr>
        <p:txBody>
          <a:bodyPr wrap="square" rtlCol="0">
            <a:spAutoFit/>
          </a:bodyPr>
          <a:lstStyle/>
          <a:p>
            <a:r>
              <a:rPr lang="es-ES_tradnl" sz="1100"/>
              <a:t>A partir de la evaluación de los elementos del interés superior y del análisis de los factores de protección y de riesgo, ¿cuáles son las necesidades de Amina?</a:t>
            </a:r>
          </a:p>
          <a:p>
            <a:endParaRPr lang="es-ES_tradnl" sz="1100"/>
          </a:p>
          <a:p>
            <a:r>
              <a:rPr lang="es-ES_tradnl" sz="1100"/>
              <a:t>Nota: enfóquese en las necesidades y no en los servicios que Amina necesita.</a:t>
            </a:r>
          </a:p>
        </p:txBody>
      </p:sp>
      <p:sp>
        <p:nvSpPr>
          <p:cNvPr id="46" name="TextBox 45">
            <a:extLst>
              <a:ext uri="{FF2B5EF4-FFF2-40B4-BE49-F238E27FC236}">
                <a16:creationId xmlns:a16="http://schemas.microsoft.com/office/drawing/2014/main" id="{E3835A66-1D97-FEA3-027C-4416FD27FA76}"/>
              </a:ext>
            </a:extLst>
          </p:cNvPr>
          <p:cNvSpPr txBox="1"/>
          <p:nvPr/>
        </p:nvSpPr>
        <p:spPr>
          <a:xfrm>
            <a:off x="1011383" y="5158739"/>
            <a:ext cx="5254042" cy="646331"/>
          </a:xfrm>
          <a:prstGeom prst="rect">
            <a:avLst/>
          </a:prstGeom>
          <a:noFill/>
        </p:spPr>
        <p:txBody>
          <a:bodyPr wrap="square" rtlCol="0">
            <a:spAutoFit/>
          </a:bodyPr>
          <a:lstStyle/>
          <a:p>
            <a:r>
              <a:rPr lang="es-ES_tradnl" sz="1200" b="1" spc="300" dirty="0"/>
              <a:t>ANÁLISIS DE LAS NECESIDADES A PARTIR DE LOS ELEMENTOS DE INTERÉS SUPERIOR Y ANÁLISIS DE RIESGOS DE PROTECCIÓN DE LA INFANCIA</a:t>
            </a:r>
          </a:p>
        </p:txBody>
      </p:sp>
      <p:sp>
        <p:nvSpPr>
          <p:cNvPr id="47" name="Rectangle 46">
            <a:extLst>
              <a:ext uri="{FF2B5EF4-FFF2-40B4-BE49-F238E27FC236}">
                <a16:creationId xmlns:a16="http://schemas.microsoft.com/office/drawing/2014/main" id="{0CE1D148-3C89-BC99-836A-413809292E82}"/>
              </a:ext>
            </a:extLst>
          </p:cNvPr>
          <p:cNvSpPr/>
          <p:nvPr/>
        </p:nvSpPr>
        <p:spPr>
          <a:xfrm>
            <a:off x="2693472" y="5899149"/>
            <a:ext cx="3568432" cy="3194051"/>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8" name="Hexagon 47">
            <a:extLst>
              <a:ext uri="{FF2B5EF4-FFF2-40B4-BE49-F238E27FC236}">
                <a16:creationId xmlns:a16="http://schemas.microsoft.com/office/drawing/2014/main" id="{C4518AFB-F2EF-0D62-D1E9-B1FAB29DE708}"/>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9" name="Hexagon 48">
            <a:extLst>
              <a:ext uri="{FF2B5EF4-FFF2-40B4-BE49-F238E27FC236}">
                <a16:creationId xmlns:a16="http://schemas.microsoft.com/office/drawing/2014/main" id="{984917B2-5A7F-FF70-4915-0DA7C9F59AE0}"/>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0" name="Hexagon 49">
            <a:extLst>
              <a:ext uri="{FF2B5EF4-FFF2-40B4-BE49-F238E27FC236}">
                <a16:creationId xmlns:a16="http://schemas.microsoft.com/office/drawing/2014/main" id="{D62E1D8D-1910-6A02-88E7-C93480906EA8}"/>
              </a:ext>
            </a:extLst>
          </p:cNvPr>
          <p:cNvSpPr/>
          <p:nvPr/>
        </p:nvSpPr>
        <p:spPr>
          <a:xfrm rot="1782986">
            <a:off x="286724" y="122680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1" name="Hexagon 50">
            <a:extLst>
              <a:ext uri="{FF2B5EF4-FFF2-40B4-BE49-F238E27FC236}">
                <a16:creationId xmlns:a16="http://schemas.microsoft.com/office/drawing/2014/main" id="{90470733-2FE9-E9FA-5861-75A03FF53DD3}"/>
              </a:ext>
            </a:extLst>
          </p:cNvPr>
          <p:cNvSpPr/>
          <p:nvPr/>
        </p:nvSpPr>
        <p:spPr>
          <a:xfrm rot="1782986">
            <a:off x="286724" y="168964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2" name="Hexagon 51">
            <a:extLst>
              <a:ext uri="{FF2B5EF4-FFF2-40B4-BE49-F238E27FC236}">
                <a16:creationId xmlns:a16="http://schemas.microsoft.com/office/drawing/2014/main" id="{8FB783AD-346E-4E73-09DC-E1591EE2D568}"/>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06298820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agon 2">
            <a:extLst>
              <a:ext uri="{FF2B5EF4-FFF2-40B4-BE49-F238E27FC236}">
                <a16:creationId xmlns:a16="http://schemas.microsoft.com/office/drawing/2014/main" id="{77FDC93C-ACF3-DF00-07DA-F6C2D619BA93}"/>
              </a:ext>
            </a:extLst>
          </p:cNvPr>
          <p:cNvSpPr/>
          <p:nvPr/>
        </p:nvSpPr>
        <p:spPr>
          <a:xfrm rot="1782986">
            <a:off x="-1328855" y="5145441"/>
            <a:ext cx="3595260" cy="3099365"/>
          </a:xfrm>
          <a:prstGeom prst="hexagon">
            <a:avLst>
              <a:gd name="adj" fmla="val 28965"/>
              <a:gd name="vf" fmla="val 11547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Hexagon 5">
            <a:extLst>
              <a:ext uri="{FF2B5EF4-FFF2-40B4-BE49-F238E27FC236}">
                <a16:creationId xmlns:a16="http://schemas.microsoft.com/office/drawing/2014/main" id="{03984D19-E6E1-09BA-4199-727D4A4CBFEA}"/>
              </a:ext>
            </a:extLst>
          </p:cNvPr>
          <p:cNvSpPr/>
          <p:nvPr/>
        </p:nvSpPr>
        <p:spPr>
          <a:xfrm rot="1782986">
            <a:off x="4678406" y="654853"/>
            <a:ext cx="3595260" cy="3099365"/>
          </a:xfrm>
          <a:prstGeom prst="hexagon">
            <a:avLst>
              <a:gd name="adj" fmla="val 28965"/>
              <a:gd name="vf" fmla="val 11547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 name="Rectangle 30">
            <a:extLst>
              <a:ext uri="{FF2B5EF4-FFF2-40B4-BE49-F238E27FC236}">
                <a16:creationId xmlns:a16="http://schemas.microsoft.com/office/drawing/2014/main" id="{7ED327E7-3D9A-5D98-8B7F-CD6484AFA329}"/>
              </a:ext>
            </a:extLst>
          </p:cNvPr>
          <p:cNvSpPr/>
          <p:nvPr/>
        </p:nvSpPr>
        <p:spPr>
          <a:xfrm>
            <a:off x="2501900" y="2149381"/>
            <a:ext cx="3745466" cy="107118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TextBox 31">
            <a:extLst>
              <a:ext uri="{FF2B5EF4-FFF2-40B4-BE49-F238E27FC236}">
                <a16:creationId xmlns:a16="http://schemas.microsoft.com/office/drawing/2014/main" id="{6F038A7D-9CB0-22BE-5A3C-F7F27DB117E2}"/>
              </a:ext>
            </a:extLst>
          </p:cNvPr>
          <p:cNvSpPr txBox="1"/>
          <p:nvPr/>
        </p:nvSpPr>
        <p:spPr>
          <a:xfrm>
            <a:off x="993324" y="1696523"/>
            <a:ext cx="5264812" cy="261610"/>
          </a:xfrm>
          <a:prstGeom prst="rect">
            <a:avLst/>
          </a:prstGeom>
          <a:noFill/>
          <a:ln>
            <a:noFill/>
          </a:ln>
        </p:spPr>
        <p:txBody>
          <a:bodyPr wrap="square" rtlCol="0">
            <a:spAutoFit/>
          </a:bodyPr>
          <a:lstStyle/>
          <a:p>
            <a:r>
              <a:rPr lang="es-ES_tradnl" sz="1100" b="1" dirty="0"/>
              <a:t>Repase los objetivos de aprendizaje y escriba su reflexión.</a:t>
            </a:r>
          </a:p>
        </p:txBody>
      </p:sp>
      <p:sp>
        <p:nvSpPr>
          <p:cNvPr id="34" name="TextBox 33">
            <a:extLst>
              <a:ext uri="{FF2B5EF4-FFF2-40B4-BE49-F238E27FC236}">
                <a16:creationId xmlns:a16="http://schemas.microsoft.com/office/drawing/2014/main" id="{41063035-25F9-BCD9-9078-06474FA96E40}"/>
              </a:ext>
            </a:extLst>
          </p:cNvPr>
          <p:cNvSpPr txBox="1"/>
          <p:nvPr/>
        </p:nvSpPr>
        <p:spPr>
          <a:xfrm>
            <a:off x="993326" y="2107349"/>
            <a:ext cx="1321602" cy="1366698"/>
          </a:xfrm>
          <a:prstGeom prst="rect">
            <a:avLst/>
          </a:prstGeom>
          <a:noFill/>
          <a:ln>
            <a:noFill/>
          </a:ln>
        </p:spPr>
        <p:txBody>
          <a:bodyPr wrap="square" lIns="90000" tIns="90000" rIns="90000" bIns="90000" rtlCol="0">
            <a:spAutoFit/>
          </a:bodyPr>
          <a:lstStyle/>
          <a:p>
            <a:r>
              <a:rPr lang="es-ES_tradnl" sz="1100"/>
              <a:t>¿En qué áreas o aspectos de la formación cree que tiene mayor confianza o conocimiento ahora? </a:t>
            </a:r>
          </a:p>
        </p:txBody>
      </p:sp>
      <p:sp>
        <p:nvSpPr>
          <p:cNvPr id="52" name="Rectangle 51">
            <a:extLst>
              <a:ext uri="{FF2B5EF4-FFF2-40B4-BE49-F238E27FC236}">
                <a16:creationId xmlns:a16="http://schemas.microsoft.com/office/drawing/2014/main" id="{BE9397B7-AC3F-2C4B-892C-CE11E909B592}"/>
              </a:ext>
            </a:extLst>
          </p:cNvPr>
          <p:cNvSpPr/>
          <p:nvPr/>
        </p:nvSpPr>
        <p:spPr>
          <a:xfrm>
            <a:off x="2501900" y="3398040"/>
            <a:ext cx="3745466" cy="111893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4" name="TextBox 53">
            <a:extLst>
              <a:ext uri="{FF2B5EF4-FFF2-40B4-BE49-F238E27FC236}">
                <a16:creationId xmlns:a16="http://schemas.microsoft.com/office/drawing/2014/main" id="{14653B7D-440A-A0F3-691B-0E6B1061776A}"/>
              </a:ext>
            </a:extLst>
          </p:cNvPr>
          <p:cNvSpPr txBox="1"/>
          <p:nvPr/>
        </p:nvSpPr>
        <p:spPr>
          <a:xfrm>
            <a:off x="1007471" y="3413814"/>
            <a:ext cx="1309210" cy="1705252"/>
          </a:xfrm>
          <a:prstGeom prst="rect">
            <a:avLst/>
          </a:prstGeom>
          <a:noFill/>
          <a:ln>
            <a:noFill/>
          </a:ln>
        </p:spPr>
        <p:txBody>
          <a:bodyPr wrap="square" lIns="90000" tIns="90000" rIns="90000" bIns="90000" rtlCol="0">
            <a:spAutoFit/>
          </a:bodyPr>
          <a:lstStyle/>
          <a:p>
            <a:r>
              <a:rPr lang="es-ES_tradnl" sz="1100"/>
              <a:t>¿Qué objetivos de aprendizaje requieren que contemos con más información, más tiempo de práctica o más apoyo para alcanzarlos plenamente? </a:t>
            </a:r>
          </a:p>
        </p:txBody>
      </p:sp>
      <p:sp>
        <p:nvSpPr>
          <p:cNvPr id="55" name="TextBox 54">
            <a:extLst>
              <a:ext uri="{FF2B5EF4-FFF2-40B4-BE49-F238E27FC236}">
                <a16:creationId xmlns:a16="http://schemas.microsoft.com/office/drawing/2014/main" id="{BB48C837-7CF4-FEA3-C19C-562F3062C8DA}"/>
              </a:ext>
            </a:extLst>
          </p:cNvPr>
          <p:cNvSpPr txBox="1"/>
          <p:nvPr/>
        </p:nvSpPr>
        <p:spPr>
          <a:xfrm>
            <a:off x="993324" y="1264346"/>
            <a:ext cx="5254042" cy="276999"/>
          </a:xfrm>
          <a:prstGeom prst="rect">
            <a:avLst/>
          </a:prstGeom>
          <a:noFill/>
        </p:spPr>
        <p:txBody>
          <a:bodyPr wrap="square" rtlCol="0">
            <a:spAutoFit/>
          </a:bodyPr>
          <a:lstStyle/>
          <a:p>
            <a:r>
              <a:rPr lang="es-ES_tradnl" sz="1200" b="1" spc="300">
                <a:solidFill>
                  <a:schemeClr val="tx1"/>
                </a:solidFill>
              </a:rPr>
              <a:t>OBJETIVOS DE APRENDIZAJE</a:t>
            </a:r>
          </a:p>
        </p:txBody>
      </p:sp>
      <p:sp>
        <p:nvSpPr>
          <p:cNvPr id="56" name="TextBox 55">
            <a:extLst>
              <a:ext uri="{FF2B5EF4-FFF2-40B4-BE49-F238E27FC236}">
                <a16:creationId xmlns:a16="http://schemas.microsoft.com/office/drawing/2014/main" id="{26A8A6CB-8986-1427-02D1-3750AAA823F5}"/>
              </a:ext>
            </a:extLst>
          </p:cNvPr>
          <p:cNvSpPr txBox="1"/>
          <p:nvPr/>
        </p:nvSpPr>
        <p:spPr>
          <a:xfrm>
            <a:off x="996286" y="713169"/>
            <a:ext cx="5264813" cy="307777"/>
          </a:xfrm>
          <a:prstGeom prst="rect">
            <a:avLst/>
          </a:prstGeom>
          <a:noFill/>
        </p:spPr>
        <p:txBody>
          <a:bodyPr wrap="square">
            <a:spAutoFit/>
          </a:bodyPr>
          <a:lstStyle/>
          <a:p>
            <a:pPr marL="0" marR="0" lvl="0" indent="0" algn="l" rtl="0">
              <a:spcBef>
                <a:spcPts val="0"/>
              </a:spcBef>
              <a:spcAft>
                <a:spcPts val="1800"/>
              </a:spcAft>
              <a:buNone/>
            </a:pPr>
            <a:r>
              <a:rPr lang="es-ES_tradnl" sz="1400" b="1" spc="300">
                <a:solidFill>
                  <a:schemeClr val="bg1"/>
                </a:solidFill>
                <a:highlight>
                  <a:srgbClr val="8D9EAE"/>
                </a:highlight>
                <a:latin typeface="Calibri"/>
                <a:ea typeface="Calibri"/>
                <a:cs typeface="Calibri"/>
                <a:sym typeface="Calibri"/>
              </a:rPr>
              <a:t>SESIÓN 5: CIERRE DEL MÓDULO</a:t>
            </a:r>
          </a:p>
        </p:txBody>
      </p:sp>
      <p:sp>
        <p:nvSpPr>
          <p:cNvPr id="57" name="TextBox 56">
            <a:extLst>
              <a:ext uri="{FF2B5EF4-FFF2-40B4-BE49-F238E27FC236}">
                <a16:creationId xmlns:a16="http://schemas.microsoft.com/office/drawing/2014/main" id="{B3B5A3C2-6C16-CF84-51E8-BEE2D6A40796}"/>
              </a:ext>
            </a:extLst>
          </p:cNvPr>
          <p:cNvSpPr txBox="1"/>
          <p:nvPr/>
        </p:nvSpPr>
        <p:spPr>
          <a:xfrm>
            <a:off x="993324" y="5187134"/>
            <a:ext cx="5254042" cy="276999"/>
          </a:xfrm>
          <a:prstGeom prst="rect">
            <a:avLst/>
          </a:prstGeom>
          <a:noFill/>
        </p:spPr>
        <p:txBody>
          <a:bodyPr wrap="square" rtlCol="0">
            <a:spAutoFit/>
          </a:bodyPr>
          <a:lstStyle/>
          <a:p>
            <a:r>
              <a:rPr lang="es-ES_tradnl" sz="1200" b="1" spc="300">
                <a:solidFill>
                  <a:schemeClr val="tx1"/>
                </a:solidFill>
              </a:rPr>
              <a:t>REFLEXIÓN</a:t>
            </a:r>
          </a:p>
        </p:txBody>
      </p:sp>
      <p:sp>
        <p:nvSpPr>
          <p:cNvPr id="58" name="Rectangle 57">
            <a:extLst>
              <a:ext uri="{FF2B5EF4-FFF2-40B4-BE49-F238E27FC236}">
                <a16:creationId xmlns:a16="http://schemas.microsoft.com/office/drawing/2014/main" id="{22668DCB-4CF9-F957-6A1A-A92C531AADD0}"/>
              </a:ext>
            </a:extLst>
          </p:cNvPr>
          <p:cNvSpPr/>
          <p:nvPr/>
        </p:nvSpPr>
        <p:spPr>
          <a:xfrm>
            <a:off x="2501900" y="5633117"/>
            <a:ext cx="3745466" cy="939353"/>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9" name="TextBox 58">
            <a:extLst>
              <a:ext uri="{FF2B5EF4-FFF2-40B4-BE49-F238E27FC236}">
                <a16:creationId xmlns:a16="http://schemas.microsoft.com/office/drawing/2014/main" id="{FB8E8A0E-11CF-2E66-FA5C-97C427737E2B}"/>
              </a:ext>
            </a:extLst>
          </p:cNvPr>
          <p:cNvSpPr txBox="1"/>
          <p:nvPr/>
        </p:nvSpPr>
        <p:spPr>
          <a:xfrm>
            <a:off x="993326" y="5628588"/>
            <a:ext cx="1321602" cy="520312"/>
          </a:xfrm>
          <a:prstGeom prst="rect">
            <a:avLst/>
          </a:prstGeom>
          <a:noFill/>
          <a:ln>
            <a:noFill/>
          </a:ln>
        </p:spPr>
        <p:txBody>
          <a:bodyPr wrap="square" lIns="90000" tIns="90000" rIns="90000" bIns="90000" rtlCol="0">
            <a:spAutoFit/>
          </a:bodyPr>
          <a:lstStyle/>
          <a:p>
            <a:r>
              <a:rPr lang="es-ES_tradnl" sz="1100"/>
              <a:t>¿Qué ha llamado su atención?</a:t>
            </a:r>
          </a:p>
        </p:txBody>
      </p:sp>
      <p:sp>
        <p:nvSpPr>
          <p:cNvPr id="60" name="Rectangle 59">
            <a:extLst>
              <a:ext uri="{FF2B5EF4-FFF2-40B4-BE49-F238E27FC236}">
                <a16:creationId xmlns:a16="http://schemas.microsoft.com/office/drawing/2014/main" id="{DD4ACBBE-4FA8-FB33-6D1F-61612F2A4314}"/>
              </a:ext>
            </a:extLst>
          </p:cNvPr>
          <p:cNvSpPr/>
          <p:nvPr/>
        </p:nvSpPr>
        <p:spPr>
          <a:xfrm>
            <a:off x="2501900" y="6753342"/>
            <a:ext cx="3745466" cy="98123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1" name="TextBox 60">
            <a:extLst>
              <a:ext uri="{FF2B5EF4-FFF2-40B4-BE49-F238E27FC236}">
                <a16:creationId xmlns:a16="http://schemas.microsoft.com/office/drawing/2014/main" id="{EBFB8571-D0C5-B82E-5C9B-5E411436E5FD}"/>
              </a:ext>
            </a:extLst>
          </p:cNvPr>
          <p:cNvSpPr txBox="1"/>
          <p:nvPr/>
        </p:nvSpPr>
        <p:spPr>
          <a:xfrm>
            <a:off x="1007471" y="6762391"/>
            <a:ext cx="1321602" cy="351035"/>
          </a:xfrm>
          <a:prstGeom prst="rect">
            <a:avLst/>
          </a:prstGeom>
          <a:noFill/>
          <a:ln>
            <a:noFill/>
          </a:ln>
        </p:spPr>
        <p:txBody>
          <a:bodyPr wrap="square" lIns="90000" tIns="90000" rIns="90000" bIns="90000" rtlCol="0">
            <a:spAutoFit/>
          </a:bodyPr>
          <a:lstStyle/>
          <a:p>
            <a:r>
              <a:rPr lang="es-ES_tradnl" sz="1100" dirty="0"/>
              <a:t>¿Qué ha sido difícil?</a:t>
            </a:r>
          </a:p>
        </p:txBody>
      </p:sp>
      <p:sp>
        <p:nvSpPr>
          <p:cNvPr id="62" name="Rectangle 61">
            <a:extLst>
              <a:ext uri="{FF2B5EF4-FFF2-40B4-BE49-F238E27FC236}">
                <a16:creationId xmlns:a16="http://schemas.microsoft.com/office/drawing/2014/main" id="{2E830282-9D25-791A-564E-DC87B4EE4EAD}"/>
              </a:ext>
            </a:extLst>
          </p:cNvPr>
          <p:cNvSpPr/>
          <p:nvPr/>
        </p:nvSpPr>
        <p:spPr>
          <a:xfrm>
            <a:off x="2501900" y="7928131"/>
            <a:ext cx="3745466" cy="98123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3" name="TextBox 62">
            <a:extLst>
              <a:ext uri="{FF2B5EF4-FFF2-40B4-BE49-F238E27FC236}">
                <a16:creationId xmlns:a16="http://schemas.microsoft.com/office/drawing/2014/main" id="{DB5CA540-FFC1-83EA-48CE-04FECCB61F48}"/>
              </a:ext>
            </a:extLst>
          </p:cNvPr>
          <p:cNvSpPr txBox="1"/>
          <p:nvPr/>
        </p:nvSpPr>
        <p:spPr>
          <a:xfrm>
            <a:off x="1007471" y="7928131"/>
            <a:ext cx="1309210" cy="689589"/>
          </a:xfrm>
          <a:prstGeom prst="rect">
            <a:avLst/>
          </a:prstGeom>
          <a:noFill/>
          <a:ln>
            <a:noFill/>
          </a:ln>
        </p:spPr>
        <p:txBody>
          <a:bodyPr wrap="square" lIns="90000" tIns="90000" rIns="90000" bIns="90000" rtlCol="0">
            <a:spAutoFit/>
          </a:bodyPr>
          <a:lstStyle/>
          <a:p>
            <a:r>
              <a:rPr lang="es-ES_tradnl" sz="1100"/>
              <a:t>¿Sobre qué le gustaría aprender más? </a:t>
            </a:r>
          </a:p>
        </p:txBody>
      </p:sp>
      <p:sp>
        <p:nvSpPr>
          <p:cNvPr id="70" name="Hexagon 69">
            <a:extLst>
              <a:ext uri="{FF2B5EF4-FFF2-40B4-BE49-F238E27FC236}">
                <a16:creationId xmlns:a16="http://schemas.microsoft.com/office/drawing/2014/main" id="{4DBDE72A-2A46-F715-FEEB-CAE33227103E}"/>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1" name="Hexagon 70">
            <a:extLst>
              <a:ext uri="{FF2B5EF4-FFF2-40B4-BE49-F238E27FC236}">
                <a16:creationId xmlns:a16="http://schemas.microsoft.com/office/drawing/2014/main" id="{C9ECEE7F-28F8-51B8-4CC0-3D828FDB10E1}"/>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2" name="Hexagon 71">
            <a:extLst>
              <a:ext uri="{FF2B5EF4-FFF2-40B4-BE49-F238E27FC236}">
                <a16:creationId xmlns:a16="http://schemas.microsoft.com/office/drawing/2014/main" id="{D8ACB126-419C-418D-6B7D-E8EE90CD2BBC}"/>
              </a:ext>
            </a:extLst>
          </p:cNvPr>
          <p:cNvSpPr/>
          <p:nvPr/>
        </p:nvSpPr>
        <p:spPr>
          <a:xfrm rot="1782986">
            <a:off x="286724" y="122680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3" name="Hexagon 72">
            <a:extLst>
              <a:ext uri="{FF2B5EF4-FFF2-40B4-BE49-F238E27FC236}">
                <a16:creationId xmlns:a16="http://schemas.microsoft.com/office/drawing/2014/main" id="{896B7453-3E66-AADE-DBAA-02572F870E08}"/>
              </a:ext>
            </a:extLst>
          </p:cNvPr>
          <p:cNvSpPr/>
          <p:nvPr/>
        </p:nvSpPr>
        <p:spPr>
          <a:xfrm rot="1782986">
            <a:off x="286724" y="168964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4" name="Hexagon 73">
            <a:extLst>
              <a:ext uri="{FF2B5EF4-FFF2-40B4-BE49-F238E27FC236}">
                <a16:creationId xmlns:a16="http://schemas.microsoft.com/office/drawing/2014/main" id="{C93AFFA1-32C9-6CFA-BCD1-49FF69615082}"/>
              </a:ext>
            </a:extLst>
          </p:cNvPr>
          <p:cNvSpPr/>
          <p:nvPr/>
        </p:nvSpPr>
        <p:spPr>
          <a:xfrm rot="1782986">
            <a:off x="286724" y="215249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66863833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E6B087-5BF8-28FA-37B7-0ADBBD892F6C}"/>
              </a:ext>
            </a:extLst>
          </p:cNvPr>
          <p:cNvSpPr/>
          <p:nvPr/>
        </p:nvSpPr>
        <p:spPr>
          <a:xfrm>
            <a:off x="0" y="0"/>
            <a:ext cx="6858000" cy="33147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a:extLst>
              <a:ext uri="{FF2B5EF4-FFF2-40B4-BE49-F238E27FC236}">
                <a16:creationId xmlns:a16="http://schemas.microsoft.com/office/drawing/2014/main" id="{A82CFCA0-007A-6547-1A72-7AE4258B666C}"/>
              </a:ext>
            </a:extLst>
          </p:cNvPr>
          <p:cNvSpPr txBox="1"/>
          <p:nvPr/>
        </p:nvSpPr>
        <p:spPr>
          <a:xfrm>
            <a:off x="752439" y="4817751"/>
            <a:ext cx="5061022" cy="1384995"/>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300" normalizeH="0" baseline="0" noProof="0" dirty="0">
                <a:ln>
                  <a:noFill/>
                </a:ln>
                <a:solidFill>
                  <a:schemeClr val="accent3">
                    <a:lumMod val="50000"/>
                  </a:schemeClr>
                </a:solidFill>
                <a:effectLst/>
                <a:uLnTx/>
                <a:uFillTx/>
                <a:latin typeface="Garamond" panose="02020404030301010803" pitchFamily="18" charset="0"/>
                <a:ea typeface="+mn-ea"/>
                <a:cs typeface="+mn-cs"/>
              </a:rPr>
              <a:t>MÓDULO 8</a:t>
            </a:r>
          </a:p>
          <a:p>
            <a:pPr marL="0" marR="0" lvl="0" indent="0" defTabSz="457200" rtl="0" eaLnBrk="1" fontAlgn="auto" latinLnBrk="0" hangingPunct="1">
              <a:lnSpc>
                <a:spcPct val="100000"/>
              </a:lnSpc>
              <a:spcBef>
                <a:spcPts val="0"/>
              </a:spcBef>
              <a:spcAft>
                <a:spcPts val="0"/>
              </a:spcAft>
              <a:buClrTx/>
              <a:buSzTx/>
              <a:buFontTx/>
              <a:buNone/>
              <a:tabLst/>
              <a:defRPr/>
            </a:pPr>
            <a:r>
              <a:rPr lang="es-ES_tradnl" sz="2000" b="1" spc="300" dirty="0">
                <a:solidFill>
                  <a:schemeClr val="accent3">
                    <a:lumMod val="50000"/>
                  </a:schemeClr>
                </a:solidFill>
                <a:latin typeface="Garamond" panose="02020404030301010803" pitchFamily="18" charset="0"/>
              </a:rPr>
              <a:t> </a:t>
            </a:r>
            <a:endParaRPr lang="es-ES_tradnl" sz="4400" b="1" dirty="0">
              <a:solidFill>
                <a:schemeClr val="accent3">
                  <a:lumMod val="50000"/>
                </a:schemeClr>
              </a:solidFill>
              <a:latin typeface="Garamond" panose="02020404030301010803" pitchFamily="18" charset="0"/>
            </a:endParaRPr>
          </a:p>
          <a:p>
            <a:r>
              <a:rPr lang="es-ES_tradnl" sz="4400" b="1" dirty="0">
                <a:solidFill>
                  <a:schemeClr val="accent3">
                    <a:lumMod val="50000"/>
                  </a:schemeClr>
                </a:solidFill>
                <a:latin typeface="Garamond" panose="02020404030301010803" pitchFamily="18" charset="0"/>
              </a:rPr>
              <a:t>Plan de caso</a:t>
            </a:r>
          </a:p>
        </p:txBody>
      </p:sp>
      <p:sp>
        <p:nvSpPr>
          <p:cNvPr id="7" name="Hexagon 6">
            <a:extLst>
              <a:ext uri="{FF2B5EF4-FFF2-40B4-BE49-F238E27FC236}">
                <a16:creationId xmlns:a16="http://schemas.microsoft.com/office/drawing/2014/main" id="{7FFB0D56-EB28-F0AF-F1AB-E4160B721FB7}"/>
              </a:ext>
            </a:extLst>
          </p:cNvPr>
          <p:cNvSpPr/>
          <p:nvPr/>
        </p:nvSpPr>
        <p:spPr>
          <a:xfrm rot="1782986">
            <a:off x="539630" y="2109486"/>
            <a:ext cx="2269827" cy="1956740"/>
          </a:xfrm>
          <a:prstGeom prst="hexagon">
            <a:avLst>
              <a:gd name="adj" fmla="val 28965"/>
              <a:gd name="vf" fmla="val 115470"/>
            </a:avLst>
          </a:prstGeom>
          <a:solidFill>
            <a:srgbClr val="8AC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5" name="Group 14">
            <a:extLst>
              <a:ext uri="{FF2B5EF4-FFF2-40B4-BE49-F238E27FC236}">
                <a16:creationId xmlns:a16="http://schemas.microsoft.com/office/drawing/2014/main" id="{4DD24B5A-6B5A-094B-AF1E-094F06559CED}"/>
              </a:ext>
            </a:extLst>
          </p:cNvPr>
          <p:cNvGrpSpPr/>
          <p:nvPr/>
        </p:nvGrpSpPr>
        <p:grpSpPr>
          <a:xfrm>
            <a:off x="1159557" y="2545362"/>
            <a:ext cx="1029971" cy="1097166"/>
            <a:chOff x="7892902" y="1235921"/>
            <a:chExt cx="1061882" cy="1131157"/>
          </a:xfrm>
          <a:solidFill>
            <a:schemeClr val="bg1"/>
          </a:solidFill>
        </p:grpSpPr>
        <p:sp>
          <p:nvSpPr>
            <p:cNvPr id="16" name="Arrow: Down 15">
              <a:extLst>
                <a:ext uri="{FF2B5EF4-FFF2-40B4-BE49-F238E27FC236}">
                  <a16:creationId xmlns:a16="http://schemas.microsoft.com/office/drawing/2014/main" id="{CCFF53C9-C760-3056-08F3-BF3FD49E4A3F}"/>
                </a:ext>
              </a:extLst>
            </p:cNvPr>
            <p:cNvSpPr/>
            <p:nvPr/>
          </p:nvSpPr>
          <p:spPr>
            <a:xfrm rot="5400000">
              <a:off x="8306379" y="1225937"/>
              <a:ext cx="303317" cy="323285"/>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17" name="Arrow: Bent 16">
              <a:extLst>
                <a:ext uri="{FF2B5EF4-FFF2-40B4-BE49-F238E27FC236}">
                  <a16:creationId xmlns:a16="http://schemas.microsoft.com/office/drawing/2014/main" id="{2FA65FC0-70B4-3066-4447-17DE31905C16}"/>
                </a:ext>
              </a:extLst>
            </p:cNvPr>
            <p:cNvSpPr/>
            <p:nvPr/>
          </p:nvSpPr>
          <p:spPr>
            <a:xfrm flipV="1">
              <a:off x="7964825" y="1317951"/>
              <a:ext cx="663141" cy="675035"/>
            </a:xfrm>
            <a:prstGeom prst="ben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solidFill>
                  <a:schemeClr val="tx1"/>
                </a:solidFill>
              </a:endParaRPr>
            </a:p>
          </p:txBody>
        </p:sp>
        <p:sp>
          <p:nvSpPr>
            <p:cNvPr id="18" name="Arrow: Bent 17">
              <a:extLst>
                <a:ext uri="{FF2B5EF4-FFF2-40B4-BE49-F238E27FC236}">
                  <a16:creationId xmlns:a16="http://schemas.microsoft.com/office/drawing/2014/main" id="{73181F85-8D9E-5C33-D677-0657DF0E0511}"/>
                </a:ext>
              </a:extLst>
            </p:cNvPr>
            <p:cNvSpPr/>
            <p:nvPr/>
          </p:nvSpPr>
          <p:spPr>
            <a:xfrm flipH="1" flipV="1">
              <a:off x="8394122" y="1670575"/>
              <a:ext cx="541443" cy="675035"/>
            </a:xfrm>
            <a:prstGeom prst="bentArrow">
              <a:avLst>
                <a:gd name="adj1" fmla="val 31450"/>
                <a:gd name="adj2" fmla="val 28225"/>
                <a:gd name="adj3" fmla="val 25000"/>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solidFill>
                  <a:schemeClr val="tx1"/>
                </a:solidFill>
              </a:endParaRPr>
            </a:p>
          </p:txBody>
        </p:sp>
        <p:sp>
          <p:nvSpPr>
            <p:cNvPr id="19" name="Plus Sign 18">
              <a:extLst>
                <a:ext uri="{FF2B5EF4-FFF2-40B4-BE49-F238E27FC236}">
                  <a16:creationId xmlns:a16="http://schemas.microsoft.com/office/drawing/2014/main" id="{C2D6765C-6157-F2B9-46D9-3C61B54575F2}"/>
                </a:ext>
              </a:extLst>
            </p:cNvPr>
            <p:cNvSpPr/>
            <p:nvPr/>
          </p:nvSpPr>
          <p:spPr>
            <a:xfrm rot="2700000">
              <a:off x="7897288" y="1984220"/>
              <a:ext cx="378472" cy="387244"/>
            </a:xfrm>
            <a:prstGeom prst="mathPlus">
              <a:avLst>
                <a:gd name="adj1" fmla="val 204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20" name="Circle: Hollow 19">
              <a:extLst>
                <a:ext uri="{FF2B5EF4-FFF2-40B4-BE49-F238E27FC236}">
                  <a16:creationId xmlns:a16="http://schemas.microsoft.com/office/drawing/2014/main" id="{F71904BF-E0D7-2ECB-1F71-54B663C64F1F}"/>
                </a:ext>
              </a:extLst>
            </p:cNvPr>
            <p:cNvSpPr/>
            <p:nvPr/>
          </p:nvSpPr>
          <p:spPr>
            <a:xfrm>
              <a:off x="8741260" y="1268041"/>
              <a:ext cx="213524" cy="213524"/>
            </a:xfrm>
            <a:prstGeom prst="donut">
              <a:avLst>
                <a:gd name="adj" fmla="val 321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solidFill>
                  <a:schemeClr val="tx1"/>
                </a:solidFill>
              </a:endParaRPr>
            </a:p>
          </p:txBody>
        </p:sp>
      </p:grpSp>
    </p:spTree>
    <p:extLst>
      <p:ext uri="{BB962C8B-B14F-4D97-AF65-F5344CB8AC3E}">
        <p14:creationId xmlns:p14="http://schemas.microsoft.com/office/powerpoint/2010/main" val="217529809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C37F99-997C-DBD7-E24B-BEE113B50C95}"/>
              </a:ext>
            </a:extLst>
          </p:cNvPr>
          <p:cNvSpPr txBox="1"/>
          <p:nvPr/>
        </p:nvSpPr>
        <p:spPr>
          <a:xfrm>
            <a:off x="1567786" y="1310779"/>
            <a:ext cx="4682543" cy="2262158"/>
          </a:xfrm>
          <a:prstGeom prst="rect">
            <a:avLst/>
          </a:prstGeom>
          <a:noFill/>
        </p:spPr>
        <p:txBody>
          <a:bodyPr wrap="square" rtlCol="0">
            <a:spAutoFit/>
          </a:bodyPr>
          <a:lstStyle/>
          <a:p>
            <a:pPr>
              <a:spcAft>
                <a:spcPts val="1800"/>
              </a:spcAft>
            </a:pPr>
            <a:r>
              <a:rPr lang="es-ES_tradnl" sz="1100" b="1" dirty="0">
                <a:latin typeface="Calibri"/>
                <a:cs typeface="Calibri"/>
                <a:sym typeface="Calibri"/>
              </a:rPr>
              <a:t>Sesión 1: </a:t>
            </a:r>
            <a:r>
              <a:rPr lang="es-ES_tradnl" sz="1100" dirty="0">
                <a:latin typeface="Calibri"/>
                <a:cs typeface="Calibri"/>
                <a:sym typeface="Calibri"/>
              </a:rPr>
              <a:t>Inicio del módulo</a:t>
            </a:r>
          </a:p>
          <a:p>
            <a:pPr>
              <a:spcAft>
                <a:spcPts val="1800"/>
              </a:spcAft>
            </a:pPr>
            <a:r>
              <a:rPr lang="es-ES_tradnl" sz="1100" b="1" dirty="0">
                <a:latin typeface="Calibri"/>
                <a:cs typeface="Calibri"/>
                <a:sym typeface="Calibri"/>
              </a:rPr>
              <a:t>Sesión 2: </a:t>
            </a:r>
            <a:r>
              <a:rPr lang="es-ES_tradnl" sz="1100" dirty="0">
                <a:latin typeface="Calibri"/>
                <a:cs typeface="Calibri"/>
              </a:rPr>
              <a:t>¿Qué es el plan de caso y quién debe participar?</a:t>
            </a:r>
          </a:p>
          <a:p>
            <a:pPr>
              <a:spcAft>
                <a:spcPts val="1800"/>
              </a:spcAft>
            </a:pPr>
            <a:r>
              <a:rPr lang="es-ES_tradnl" sz="1100" b="1" dirty="0">
                <a:latin typeface="Calibri"/>
                <a:cs typeface="Calibri"/>
                <a:sym typeface="Calibri"/>
              </a:rPr>
              <a:t>Sesión 3: </a:t>
            </a:r>
            <a:r>
              <a:rPr lang="es-ES_tradnl" sz="1100" dirty="0">
                <a:latin typeface="Calibri"/>
                <a:cs typeface="Calibri"/>
              </a:rPr>
              <a:t>¿Cómo llevar a cabo una reunión para elaborar el plan de caso? </a:t>
            </a:r>
          </a:p>
          <a:p>
            <a:pPr>
              <a:spcAft>
                <a:spcPts val="1800"/>
              </a:spcAft>
            </a:pPr>
            <a:r>
              <a:rPr lang="es-ES_tradnl" sz="1100" b="1" dirty="0">
                <a:latin typeface="Calibri"/>
                <a:cs typeface="Calibri"/>
                <a:sym typeface="Calibri"/>
              </a:rPr>
              <a:t>Sesión 4: </a:t>
            </a:r>
            <a:r>
              <a:rPr lang="es-ES_tradnl" sz="1100" dirty="0">
                <a:latin typeface="Calibri"/>
                <a:cs typeface="Calibri"/>
              </a:rPr>
              <a:t>¿Cómo informar sobre los servicios disponibles?</a:t>
            </a:r>
          </a:p>
          <a:p>
            <a:pPr>
              <a:spcAft>
                <a:spcPts val="1800"/>
              </a:spcAft>
            </a:pPr>
            <a:r>
              <a:rPr lang="es-ES_tradnl" sz="1100" b="1" dirty="0">
                <a:latin typeface="Calibri"/>
                <a:cs typeface="Calibri"/>
                <a:sym typeface="Calibri"/>
              </a:rPr>
              <a:t>Sesión 5: </a:t>
            </a:r>
            <a:r>
              <a:rPr lang="es-ES_tradnl" sz="1100" dirty="0">
                <a:latin typeface="Calibri"/>
                <a:cs typeface="Calibri"/>
              </a:rPr>
              <a:t>¿Cómo formular metas y objetivos?</a:t>
            </a:r>
          </a:p>
          <a:p>
            <a:pPr>
              <a:spcAft>
                <a:spcPts val="1800"/>
              </a:spcAft>
            </a:pPr>
            <a:r>
              <a:rPr lang="es-ES_tradnl" sz="1100" b="1" dirty="0">
                <a:latin typeface="Calibri"/>
                <a:cs typeface="Calibri"/>
                <a:sym typeface="Calibri"/>
              </a:rPr>
              <a:t>Sesión 6: </a:t>
            </a:r>
            <a:r>
              <a:rPr lang="es-ES_tradnl" sz="1100" dirty="0">
                <a:latin typeface="Calibri"/>
                <a:cs typeface="Calibri"/>
                <a:sym typeface="Calibri"/>
              </a:rPr>
              <a:t>Cierre del módulo</a:t>
            </a:r>
          </a:p>
        </p:txBody>
      </p:sp>
      <p:sp>
        <p:nvSpPr>
          <p:cNvPr id="4" name="TextBox 3">
            <a:extLst>
              <a:ext uri="{FF2B5EF4-FFF2-40B4-BE49-F238E27FC236}">
                <a16:creationId xmlns:a16="http://schemas.microsoft.com/office/drawing/2014/main" id="{15045B8C-DD84-E262-AC57-D74B7ABFA983}"/>
              </a:ext>
            </a:extLst>
          </p:cNvPr>
          <p:cNvSpPr txBox="1"/>
          <p:nvPr/>
        </p:nvSpPr>
        <p:spPr>
          <a:xfrm>
            <a:off x="1064660" y="1310779"/>
            <a:ext cx="503127" cy="2262158"/>
          </a:xfrm>
          <a:prstGeom prst="rect">
            <a:avLst/>
          </a:prstGeom>
          <a:noFill/>
        </p:spPr>
        <p:txBody>
          <a:bodyPr wrap="square" rtlCol="0">
            <a:spAutoFit/>
          </a:bodyPr>
          <a:lstStyle/>
          <a:p>
            <a:pPr>
              <a:spcAft>
                <a:spcPts val="1800"/>
              </a:spcAft>
            </a:pPr>
            <a:r>
              <a:rPr lang="en-CA" sz="1100" dirty="0">
                <a:solidFill>
                  <a:schemeClr val="tx1"/>
                </a:solidFill>
                <a:latin typeface="+mn-lt"/>
              </a:rPr>
              <a:t>136</a:t>
            </a:r>
          </a:p>
          <a:p>
            <a:pPr>
              <a:spcAft>
                <a:spcPts val="1800"/>
              </a:spcAft>
            </a:pPr>
            <a:r>
              <a:rPr lang="en-CA" sz="1100" dirty="0"/>
              <a:t>137</a:t>
            </a:r>
          </a:p>
          <a:p>
            <a:pPr>
              <a:spcAft>
                <a:spcPts val="1800"/>
              </a:spcAft>
            </a:pPr>
            <a:r>
              <a:rPr lang="en-CA" sz="1100" dirty="0"/>
              <a:t>138</a:t>
            </a:r>
          </a:p>
          <a:p>
            <a:pPr>
              <a:spcAft>
                <a:spcPts val="1800"/>
              </a:spcAft>
            </a:pPr>
            <a:r>
              <a:rPr lang="en-CA" sz="1100" dirty="0"/>
              <a:t>140</a:t>
            </a:r>
          </a:p>
          <a:p>
            <a:pPr>
              <a:spcAft>
                <a:spcPts val="1800"/>
              </a:spcAft>
            </a:pPr>
            <a:r>
              <a:rPr lang="en-CA" sz="1100" dirty="0"/>
              <a:t>143</a:t>
            </a:r>
          </a:p>
          <a:p>
            <a:pPr>
              <a:spcAft>
                <a:spcPts val="1800"/>
              </a:spcAft>
            </a:pPr>
            <a:r>
              <a:rPr lang="en-CA" sz="1100" dirty="0"/>
              <a:t>146</a:t>
            </a:r>
          </a:p>
        </p:txBody>
      </p:sp>
      <p:sp>
        <p:nvSpPr>
          <p:cNvPr id="5" name="TextBox 4">
            <a:extLst>
              <a:ext uri="{FF2B5EF4-FFF2-40B4-BE49-F238E27FC236}">
                <a16:creationId xmlns:a16="http://schemas.microsoft.com/office/drawing/2014/main" id="{5C9AD7A6-64A8-7672-562C-11845753C196}"/>
              </a:ext>
            </a:extLst>
          </p:cNvPr>
          <p:cNvSpPr txBox="1"/>
          <p:nvPr/>
        </p:nvSpPr>
        <p:spPr>
          <a:xfrm>
            <a:off x="996287" y="713169"/>
            <a:ext cx="3807163"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highlight>
                  <a:srgbClr val="8ACA84"/>
                </a:highlight>
                <a:latin typeface="Calibri"/>
                <a:ea typeface="Calibri"/>
                <a:cs typeface="Calibri"/>
                <a:sym typeface="Calibri"/>
              </a:rPr>
              <a:t>ÍNDICE DE CONTENIDOS</a:t>
            </a:r>
          </a:p>
        </p:txBody>
      </p:sp>
      <p:sp>
        <p:nvSpPr>
          <p:cNvPr id="6" name="Hexagon 5">
            <a:extLst>
              <a:ext uri="{FF2B5EF4-FFF2-40B4-BE49-F238E27FC236}">
                <a16:creationId xmlns:a16="http://schemas.microsoft.com/office/drawing/2014/main" id="{AB68C39C-4423-CB54-AA63-888958B20F52}"/>
              </a:ext>
            </a:extLst>
          </p:cNvPr>
          <p:cNvSpPr/>
          <p:nvPr/>
        </p:nvSpPr>
        <p:spPr>
          <a:xfrm rot="1782986">
            <a:off x="286724" y="301110"/>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AAB08CD1-C9E6-06FB-0584-B61F036C2765}"/>
              </a:ext>
            </a:extLst>
          </p:cNvPr>
          <p:cNvSpPr/>
          <p:nvPr/>
        </p:nvSpPr>
        <p:spPr>
          <a:xfrm rot="1782986">
            <a:off x="286724" y="763955"/>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8EA0E190-017C-3358-B4F5-3054936DB7D4}"/>
              </a:ext>
            </a:extLst>
          </p:cNvPr>
          <p:cNvSpPr/>
          <p:nvPr/>
        </p:nvSpPr>
        <p:spPr>
          <a:xfrm rot="1782986">
            <a:off x="286724" y="1226800"/>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22633B5D-3B0E-2A66-1167-720BDC6F16D8}"/>
              </a:ext>
            </a:extLst>
          </p:cNvPr>
          <p:cNvSpPr/>
          <p:nvPr/>
        </p:nvSpPr>
        <p:spPr>
          <a:xfrm rot="1782986">
            <a:off x="286724" y="1689645"/>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5F0A3525-6092-C3A6-B90B-0B8197BAC15C}"/>
              </a:ext>
            </a:extLst>
          </p:cNvPr>
          <p:cNvSpPr/>
          <p:nvPr/>
        </p:nvSpPr>
        <p:spPr>
          <a:xfrm rot="1782986">
            <a:off x="286724" y="2152490"/>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4" name="Group 13">
            <a:extLst>
              <a:ext uri="{FF2B5EF4-FFF2-40B4-BE49-F238E27FC236}">
                <a16:creationId xmlns:a16="http://schemas.microsoft.com/office/drawing/2014/main" id="{078AF3A4-4F46-15AA-88DF-F13B73DD921A}"/>
              </a:ext>
            </a:extLst>
          </p:cNvPr>
          <p:cNvGrpSpPr/>
          <p:nvPr/>
        </p:nvGrpSpPr>
        <p:grpSpPr>
          <a:xfrm>
            <a:off x="4949372" y="7831026"/>
            <a:ext cx="1434785" cy="1528390"/>
            <a:chOff x="7892902" y="1235921"/>
            <a:chExt cx="1061882" cy="1131157"/>
          </a:xfrm>
          <a:solidFill>
            <a:schemeClr val="accent3">
              <a:lumMod val="50000"/>
            </a:schemeClr>
          </a:solidFill>
        </p:grpSpPr>
        <p:sp>
          <p:nvSpPr>
            <p:cNvPr id="21" name="Arrow: Down 20">
              <a:extLst>
                <a:ext uri="{FF2B5EF4-FFF2-40B4-BE49-F238E27FC236}">
                  <a16:creationId xmlns:a16="http://schemas.microsoft.com/office/drawing/2014/main" id="{E788214B-B667-A2CB-CC43-5EC39BC54DCD}"/>
                </a:ext>
              </a:extLst>
            </p:cNvPr>
            <p:cNvSpPr/>
            <p:nvPr/>
          </p:nvSpPr>
          <p:spPr>
            <a:xfrm rot="5400000">
              <a:off x="8306379" y="1225937"/>
              <a:ext cx="303317" cy="323285"/>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26" name="Arrow: Bent 25">
              <a:extLst>
                <a:ext uri="{FF2B5EF4-FFF2-40B4-BE49-F238E27FC236}">
                  <a16:creationId xmlns:a16="http://schemas.microsoft.com/office/drawing/2014/main" id="{6848BD56-B189-F92D-2277-7B73B94857C3}"/>
                </a:ext>
              </a:extLst>
            </p:cNvPr>
            <p:cNvSpPr/>
            <p:nvPr/>
          </p:nvSpPr>
          <p:spPr>
            <a:xfrm flipV="1">
              <a:off x="7964825" y="1317951"/>
              <a:ext cx="663141" cy="675035"/>
            </a:xfrm>
            <a:prstGeom prst="ben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solidFill>
                  <a:schemeClr val="tx1"/>
                </a:solidFill>
              </a:endParaRPr>
            </a:p>
          </p:txBody>
        </p:sp>
        <p:sp>
          <p:nvSpPr>
            <p:cNvPr id="27" name="Arrow: Bent 26">
              <a:extLst>
                <a:ext uri="{FF2B5EF4-FFF2-40B4-BE49-F238E27FC236}">
                  <a16:creationId xmlns:a16="http://schemas.microsoft.com/office/drawing/2014/main" id="{3DD374FA-9A9C-0422-3414-78CA00D4ABF2}"/>
                </a:ext>
              </a:extLst>
            </p:cNvPr>
            <p:cNvSpPr/>
            <p:nvPr/>
          </p:nvSpPr>
          <p:spPr>
            <a:xfrm flipH="1" flipV="1">
              <a:off x="8394122" y="1670575"/>
              <a:ext cx="541443" cy="675035"/>
            </a:xfrm>
            <a:prstGeom prst="bentArrow">
              <a:avLst>
                <a:gd name="adj1" fmla="val 31450"/>
                <a:gd name="adj2" fmla="val 28225"/>
                <a:gd name="adj3" fmla="val 25000"/>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solidFill>
                  <a:schemeClr val="tx1"/>
                </a:solidFill>
              </a:endParaRPr>
            </a:p>
          </p:txBody>
        </p:sp>
        <p:sp>
          <p:nvSpPr>
            <p:cNvPr id="28" name="Plus Sign 27">
              <a:extLst>
                <a:ext uri="{FF2B5EF4-FFF2-40B4-BE49-F238E27FC236}">
                  <a16:creationId xmlns:a16="http://schemas.microsoft.com/office/drawing/2014/main" id="{11E1E0BD-9A4A-3D08-4890-B61D354DAC5A}"/>
                </a:ext>
              </a:extLst>
            </p:cNvPr>
            <p:cNvSpPr/>
            <p:nvPr/>
          </p:nvSpPr>
          <p:spPr>
            <a:xfrm rot="2700000">
              <a:off x="7897288" y="1984220"/>
              <a:ext cx="378472" cy="387244"/>
            </a:xfrm>
            <a:prstGeom prst="mathPlus">
              <a:avLst>
                <a:gd name="adj1" fmla="val 204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29" name="Circle: Hollow 28">
              <a:extLst>
                <a:ext uri="{FF2B5EF4-FFF2-40B4-BE49-F238E27FC236}">
                  <a16:creationId xmlns:a16="http://schemas.microsoft.com/office/drawing/2014/main" id="{1DBB425B-EFF6-3BAA-C7FF-213A5DA4CCA0}"/>
                </a:ext>
              </a:extLst>
            </p:cNvPr>
            <p:cNvSpPr/>
            <p:nvPr/>
          </p:nvSpPr>
          <p:spPr>
            <a:xfrm>
              <a:off x="8741260" y="1268041"/>
              <a:ext cx="213524" cy="213524"/>
            </a:xfrm>
            <a:prstGeom prst="donut">
              <a:avLst>
                <a:gd name="adj" fmla="val 321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solidFill>
                  <a:schemeClr val="tx1"/>
                </a:solidFill>
              </a:endParaRPr>
            </a:p>
          </p:txBody>
        </p:sp>
      </p:grpSp>
      <p:sp>
        <p:nvSpPr>
          <p:cNvPr id="32" name="Hexagon 31">
            <a:extLst>
              <a:ext uri="{FF2B5EF4-FFF2-40B4-BE49-F238E27FC236}">
                <a16:creationId xmlns:a16="http://schemas.microsoft.com/office/drawing/2014/main" id="{6A2B620C-0F0E-42C1-D033-B975DFB51176}"/>
              </a:ext>
            </a:extLst>
          </p:cNvPr>
          <p:cNvSpPr/>
          <p:nvPr/>
        </p:nvSpPr>
        <p:spPr>
          <a:xfrm rot="1782986">
            <a:off x="286725" y="2618792"/>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6952433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51C731-1418-5479-D9E1-37714CDF5764}"/>
              </a:ext>
            </a:extLst>
          </p:cNvPr>
          <p:cNvSpPr txBox="1"/>
          <p:nvPr/>
        </p:nvSpPr>
        <p:spPr>
          <a:xfrm>
            <a:off x="996287" y="1238738"/>
            <a:ext cx="4665478" cy="276999"/>
          </a:xfrm>
          <a:prstGeom prst="rect">
            <a:avLst/>
          </a:prstGeom>
          <a:noFill/>
        </p:spPr>
        <p:txBody>
          <a:bodyPr wrap="square" rtlCol="0">
            <a:spAutoFit/>
          </a:bodyPr>
          <a:lstStyle/>
          <a:p>
            <a:r>
              <a:rPr lang="en-CA" sz="1200" b="1" spc="300" dirty="0">
                <a:solidFill>
                  <a:schemeClr val="tx1"/>
                </a:solidFill>
              </a:rPr>
              <a:t>OBJETIVO DEL MÓDULO</a:t>
            </a:r>
          </a:p>
        </p:txBody>
      </p:sp>
      <p:sp>
        <p:nvSpPr>
          <p:cNvPr id="3" name="TextBox 2">
            <a:extLst>
              <a:ext uri="{FF2B5EF4-FFF2-40B4-BE49-F238E27FC236}">
                <a16:creationId xmlns:a16="http://schemas.microsoft.com/office/drawing/2014/main" id="{9E74D607-FFC6-0417-796C-533E49DD2C16}"/>
              </a:ext>
            </a:extLst>
          </p:cNvPr>
          <p:cNvSpPr txBox="1"/>
          <p:nvPr/>
        </p:nvSpPr>
        <p:spPr>
          <a:xfrm>
            <a:off x="996287" y="713169"/>
            <a:ext cx="4070620"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highlight>
                  <a:srgbClr val="8ACA84"/>
                </a:highlight>
                <a:latin typeface="Calibri"/>
                <a:ea typeface="Calibri"/>
                <a:cs typeface="Calibri"/>
                <a:sym typeface="Calibri"/>
              </a:rPr>
              <a:t>SESIÓN 1: INICIO DEL MÓDULO</a:t>
            </a:r>
          </a:p>
        </p:txBody>
      </p:sp>
      <p:sp>
        <p:nvSpPr>
          <p:cNvPr id="4" name="TextBox 3">
            <a:extLst>
              <a:ext uri="{FF2B5EF4-FFF2-40B4-BE49-F238E27FC236}">
                <a16:creationId xmlns:a16="http://schemas.microsoft.com/office/drawing/2014/main" id="{6696D8F7-9E91-3A44-6B93-30846BE8F353}"/>
              </a:ext>
            </a:extLst>
          </p:cNvPr>
          <p:cNvSpPr txBox="1"/>
          <p:nvPr/>
        </p:nvSpPr>
        <p:spPr>
          <a:xfrm>
            <a:off x="996287" y="1599327"/>
            <a:ext cx="5254042" cy="430887"/>
          </a:xfrm>
          <a:prstGeom prst="rect">
            <a:avLst/>
          </a:prstGeom>
          <a:noFill/>
        </p:spPr>
        <p:txBody>
          <a:bodyPr wrap="square" rtlCol="0">
            <a:spAutoFit/>
          </a:bodyPr>
          <a:lstStyle/>
          <a:p>
            <a:pPr marL="0" marR="0" lvl="0" indent="0" algn="l" rtl="0">
              <a:spcBef>
                <a:spcPts val="0"/>
              </a:spcBef>
              <a:spcAft>
                <a:spcPts val="0"/>
              </a:spcAft>
              <a:buNone/>
            </a:pPr>
            <a:r>
              <a:rPr lang="es-ES_tradnl" sz="1100" dirty="0">
                <a:solidFill>
                  <a:schemeClr val="tx1"/>
                </a:solidFill>
                <a:latin typeface="+mn-lt"/>
                <a:ea typeface="Arial"/>
                <a:cs typeface="Arial"/>
                <a:sym typeface="Arial"/>
              </a:rPr>
              <a:t>Proporcionar a los/as participantes los conocimientos y competencias necesarias para formular un plan de caso, de acuerdo con las directrices y normas interinstitucionales.</a:t>
            </a:r>
          </a:p>
        </p:txBody>
      </p:sp>
      <p:sp>
        <p:nvSpPr>
          <p:cNvPr id="5" name="TextBox 4">
            <a:extLst>
              <a:ext uri="{FF2B5EF4-FFF2-40B4-BE49-F238E27FC236}">
                <a16:creationId xmlns:a16="http://schemas.microsoft.com/office/drawing/2014/main" id="{7718C89F-1543-261A-3310-9FB628ABC388}"/>
              </a:ext>
            </a:extLst>
          </p:cNvPr>
          <p:cNvSpPr txBox="1"/>
          <p:nvPr/>
        </p:nvSpPr>
        <p:spPr>
          <a:xfrm>
            <a:off x="996287" y="2268414"/>
            <a:ext cx="5254042" cy="276999"/>
          </a:xfrm>
          <a:prstGeom prst="rect">
            <a:avLst/>
          </a:prstGeom>
          <a:noFill/>
        </p:spPr>
        <p:txBody>
          <a:bodyPr wrap="square" rtlCol="0">
            <a:spAutoFit/>
          </a:bodyPr>
          <a:lstStyle/>
          <a:p>
            <a:r>
              <a:rPr lang="en-CA" sz="1200" b="1" spc="300" dirty="0">
                <a:solidFill>
                  <a:schemeClr val="tx1"/>
                </a:solidFill>
              </a:rPr>
              <a:t>OBJETIVOS DE APRENDIZAJE </a:t>
            </a:r>
          </a:p>
        </p:txBody>
      </p:sp>
      <p:sp>
        <p:nvSpPr>
          <p:cNvPr id="6" name="TextBox 5">
            <a:extLst>
              <a:ext uri="{FF2B5EF4-FFF2-40B4-BE49-F238E27FC236}">
                <a16:creationId xmlns:a16="http://schemas.microsoft.com/office/drawing/2014/main" id="{2E380DBF-5CFE-E54C-C5BC-37F0D55282AC}"/>
              </a:ext>
            </a:extLst>
          </p:cNvPr>
          <p:cNvSpPr txBox="1"/>
          <p:nvPr/>
        </p:nvSpPr>
        <p:spPr>
          <a:xfrm>
            <a:off x="1675087" y="2821316"/>
            <a:ext cx="4575242" cy="2462213"/>
          </a:xfrm>
          <a:prstGeom prst="rect">
            <a:avLst/>
          </a:prstGeom>
          <a:noFill/>
        </p:spPr>
        <p:txBody>
          <a:bodyPr wrap="square" rtlCol="0">
            <a:spAutoFit/>
          </a:bodyPr>
          <a:lstStyle/>
          <a:p>
            <a:r>
              <a:rPr lang="es-ES_tradnl" sz="1100" dirty="0">
                <a:solidFill>
                  <a:schemeClr val="tx1"/>
                </a:solidFill>
                <a:latin typeface="+mn-lt"/>
                <a:ea typeface="Arial"/>
                <a:cs typeface="Arial"/>
                <a:sym typeface="Arial"/>
              </a:rPr>
              <a:t>Explicar el enfoque participativo, </a:t>
            </a:r>
            <a:r>
              <a:rPr lang="es-ES_tradnl" sz="1100" dirty="0" err="1">
                <a:solidFill>
                  <a:schemeClr val="tx1"/>
                </a:solidFill>
                <a:latin typeface="+mn-lt"/>
                <a:ea typeface="Arial"/>
                <a:cs typeface="Arial"/>
                <a:sym typeface="Arial"/>
              </a:rPr>
              <a:t>empoderador</a:t>
            </a:r>
            <a:r>
              <a:rPr lang="es-ES_tradnl" sz="1100" dirty="0">
                <a:solidFill>
                  <a:schemeClr val="tx1"/>
                </a:solidFill>
                <a:latin typeface="+mn-lt"/>
                <a:ea typeface="Arial"/>
                <a:cs typeface="Arial"/>
                <a:sym typeface="Arial"/>
              </a:rPr>
              <a:t> y centrado en las fortalezas del menor que se debe emplear al elaborar un plan de caso. </a:t>
            </a:r>
          </a:p>
          <a:p>
            <a:endParaRPr lang="es-ES_tradnl" sz="1100" dirty="0">
              <a:ea typeface="Arial"/>
              <a:cs typeface="Arial"/>
              <a:sym typeface="Arial"/>
            </a:endParaRPr>
          </a:p>
          <a:p>
            <a:endParaRPr lang="es-ES_tradnl" sz="1100" dirty="0">
              <a:solidFill>
                <a:schemeClr val="tx1"/>
              </a:solidFill>
              <a:latin typeface="+mn-lt"/>
              <a:ea typeface="Arial"/>
              <a:cs typeface="Arial"/>
              <a:sym typeface="Arial"/>
            </a:endParaRPr>
          </a:p>
          <a:p>
            <a:r>
              <a:rPr lang="es-ES_tradnl" sz="1100" dirty="0">
                <a:solidFill>
                  <a:schemeClr val="tx1"/>
                </a:solidFill>
                <a:latin typeface="+mn-lt"/>
                <a:ea typeface="Arial"/>
                <a:cs typeface="Arial"/>
                <a:sym typeface="Arial"/>
              </a:rPr>
              <a:t>Explicar cómo preparar y llevar a cabo una reunión para elaborar un plan de caso.</a:t>
            </a:r>
          </a:p>
          <a:p>
            <a:pPr marL="0" marR="0" lvl="0" indent="0" algn="l" rtl="0">
              <a:spcBef>
                <a:spcPts val="0"/>
              </a:spcBef>
              <a:spcAft>
                <a:spcPts val="0"/>
              </a:spcAft>
              <a:buNone/>
            </a:pPr>
            <a:endParaRPr lang="es-ES_tradnl" sz="1100" dirty="0">
              <a:solidFill>
                <a:schemeClr val="tx1"/>
              </a:solidFill>
              <a:latin typeface="+mn-lt"/>
              <a:ea typeface="Arial"/>
              <a:cs typeface="Arial"/>
              <a:sym typeface="Arial"/>
            </a:endParaRPr>
          </a:p>
          <a:p>
            <a:r>
              <a:rPr lang="es-ES_tradnl" sz="1100" dirty="0">
                <a:solidFill>
                  <a:schemeClr val="tx1"/>
                </a:solidFill>
                <a:latin typeface="+mn-lt"/>
                <a:ea typeface="Arial"/>
                <a:cs typeface="Arial"/>
                <a:sym typeface="Arial"/>
              </a:rPr>
              <a:t>Elaborar una lista con las ayudas y apoyo disponibles y explicar cómo se pueden reforzar las remisiones. </a:t>
            </a:r>
          </a:p>
          <a:p>
            <a:endParaRPr lang="es-ES_tradnl" sz="1100" dirty="0">
              <a:ea typeface="Arial"/>
              <a:cs typeface="Arial"/>
              <a:sym typeface="Arial"/>
            </a:endParaRPr>
          </a:p>
          <a:p>
            <a:endParaRPr lang="es-ES_tradnl" sz="1100" dirty="0">
              <a:solidFill>
                <a:schemeClr val="tx1"/>
              </a:solidFill>
              <a:latin typeface="+mn-lt"/>
              <a:ea typeface="Arial"/>
              <a:cs typeface="Arial"/>
              <a:sym typeface="Arial"/>
            </a:endParaRPr>
          </a:p>
          <a:p>
            <a:r>
              <a:rPr lang="es-ES_tradnl" sz="1100" dirty="0">
                <a:solidFill>
                  <a:schemeClr val="tx1"/>
                </a:solidFill>
                <a:latin typeface="+mn-lt"/>
                <a:ea typeface="Arial"/>
                <a:cs typeface="Arial"/>
                <a:sym typeface="Arial"/>
              </a:rPr>
              <a:t>Practicar cómo elaborar un plan de caso con objetivos y acciones claras.</a:t>
            </a:r>
          </a:p>
          <a:p>
            <a:endParaRPr lang="es-ES_tradnl" sz="1100" dirty="0">
              <a:solidFill>
                <a:schemeClr val="tx1"/>
              </a:solidFill>
              <a:latin typeface="+mn-lt"/>
              <a:ea typeface="Arial"/>
              <a:cs typeface="Arial"/>
              <a:sym typeface="Arial"/>
            </a:endParaRPr>
          </a:p>
          <a:p>
            <a:pPr marL="0" marR="0" lvl="0" indent="0" algn="l" rtl="0">
              <a:spcBef>
                <a:spcPts val="0"/>
              </a:spcBef>
              <a:spcAft>
                <a:spcPts val="0"/>
              </a:spcAft>
              <a:buNone/>
            </a:pPr>
            <a:endParaRPr lang="es-ES_tradnl" sz="1100" dirty="0">
              <a:solidFill>
                <a:schemeClr val="tx1"/>
              </a:solidFill>
              <a:latin typeface="+mn-lt"/>
              <a:ea typeface="Arial"/>
              <a:cs typeface="Arial"/>
              <a:sym typeface="Arial"/>
            </a:endParaRPr>
          </a:p>
        </p:txBody>
      </p:sp>
      <p:grpSp>
        <p:nvGrpSpPr>
          <p:cNvPr id="7" name="Google Shape;149;p12">
            <a:extLst>
              <a:ext uri="{FF2B5EF4-FFF2-40B4-BE49-F238E27FC236}">
                <a16:creationId xmlns:a16="http://schemas.microsoft.com/office/drawing/2014/main" id="{54B0E0CF-9C4C-1FB0-5C79-205A726D9298}"/>
              </a:ext>
            </a:extLst>
          </p:cNvPr>
          <p:cNvGrpSpPr/>
          <p:nvPr/>
        </p:nvGrpSpPr>
        <p:grpSpPr>
          <a:xfrm>
            <a:off x="1020268" y="2771366"/>
            <a:ext cx="559955" cy="387333"/>
            <a:chOff x="6878053" y="1156317"/>
            <a:chExt cx="1431178" cy="1039513"/>
          </a:xfrm>
          <a:solidFill>
            <a:schemeClr val="accent3">
              <a:lumMod val="50000"/>
            </a:schemeClr>
          </a:solidFill>
        </p:grpSpPr>
        <p:grpSp>
          <p:nvGrpSpPr>
            <p:cNvPr id="8" name="Google Shape;150;p12">
              <a:extLst>
                <a:ext uri="{FF2B5EF4-FFF2-40B4-BE49-F238E27FC236}">
                  <a16:creationId xmlns:a16="http://schemas.microsoft.com/office/drawing/2014/main" id="{3EDE3918-45B6-D2FD-AFC2-43543CC2AA35}"/>
                </a:ext>
              </a:extLst>
            </p:cNvPr>
            <p:cNvGrpSpPr/>
            <p:nvPr/>
          </p:nvGrpSpPr>
          <p:grpSpPr>
            <a:xfrm>
              <a:off x="7672978" y="1156317"/>
              <a:ext cx="412941" cy="436880"/>
              <a:chOff x="243840" y="1676400"/>
              <a:chExt cx="701040" cy="741680"/>
            </a:xfrm>
            <a:grpFill/>
          </p:grpSpPr>
          <p:sp>
            <p:nvSpPr>
              <p:cNvPr id="11" name="Google Shape;151;p12">
                <a:extLst>
                  <a:ext uri="{FF2B5EF4-FFF2-40B4-BE49-F238E27FC236}">
                    <a16:creationId xmlns:a16="http://schemas.microsoft.com/office/drawing/2014/main" id="{862B8A77-5FBD-C58E-EFA4-C211A271609B}"/>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2" name="Google Shape;152;p12">
                <a:extLst>
                  <a:ext uri="{FF2B5EF4-FFF2-40B4-BE49-F238E27FC236}">
                    <a16:creationId xmlns:a16="http://schemas.microsoft.com/office/drawing/2014/main" id="{7B73C6E8-E6CE-92D0-4F77-002E31460F79}"/>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9" name="Google Shape;153;p12">
              <a:extLst>
                <a:ext uri="{FF2B5EF4-FFF2-40B4-BE49-F238E27FC236}">
                  <a16:creationId xmlns:a16="http://schemas.microsoft.com/office/drawing/2014/main" id="{1AE36E16-8CB4-5EE5-F238-23B03CB324BF}"/>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0" name="Google Shape;154;p12">
              <a:extLst>
                <a:ext uri="{FF2B5EF4-FFF2-40B4-BE49-F238E27FC236}">
                  <a16:creationId xmlns:a16="http://schemas.microsoft.com/office/drawing/2014/main" id="{276E8C7E-DE36-76AB-2609-DCEAEDE7B020}"/>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13" name="Google Shape;149;p12">
            <a:extLst>
              <a:ext uri="{FF2B5EF4-FFF2-40B4-BE49-F238E27FC236}">
                <a16:creationId xmlns:a16="http://schemas.microsoft.com/office/drawing/2014/main" id="{054653CE-EC00-C9CD-2FDB-DF0CB604B781}"/>
              </a:ext>
            </a:extLst>
          </p:cNvPr>
          <p:cNvGrpSpPr/>
          <p:nvPr/>
        </p:nvGrpSpPr>
        <p:grpSpPr>
          <a:xfrm>
            <a:off x="1020268" y="3332844"/>
            <a:ext cx="559955" cy="387333"/>
            <a:chOff x="6878053" y="1156317"/>
            <a:chExt cx="1431178" cy="1039513"/>
          </a:xfrm>
          <a:solidFill>
            <a:schemeClr val="accent3">
              <a:lumMod val="50000"/>
            </a:schemeClr>
          </a:solidFill>
        </p:grpSpPr>
        <p:grpSp>
          <p:nvGrpSpPr>
            <p:cNvPr id="14" name="Google Shape;150;p12">
              <a:extLst>
                <a:ext uri="{FF2B5EF4-FFF2-40B4-BE49-F238E27FC236}">
                  <a16:creationId xmlns:a16="http://schemas.microsoft.com/office/drawing/2014/main" id="{7BD91A3A-8604-14AB-332D-92683BCBF48D}"/>
                </a:ext>
              </a:extLst>
            </p:cNvPr>
            <p:cNvGrpSpPr/>
            <p:nvPr/>
          </p:nvGrpSpPr>
          <p:grpSpPr>
            <a:xfrm>
              <a:off x="7672978" y="1156317"/>
              <a:ext cx="412941" cy="436880"/>
              <a:chOff x="243840" y="1676400"/>
              <a:chExt cx="701040" cy="741680"/>
            </a:xfrm>
            <a:grpFill/>
          </p:grpSpPr>
          <p:sp>
            <p:nvSpPr>
              <p:cNvPr id="17" name="Google Shape;151;p12">
                <a:extLst>
                  <a:ext uri="{FF2B5EF4-FFF2-40B4-BE49-F238E27FC236}">
                    <a16:creationId xmlns:a16="http://schemas.microsoft.com/office/drawing/2014/main" id="{FA28A92A-FBEF-D5FF-A236-5B8C19C7CD38}"/>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8" name="Google Shape;152;p12">
                <a:extLst>
                  <a:ext uri="{FF2B5EF4-FFF2-40B4-BE49-F238E27FC236}">
                    <a16:creationId xmlns:a16="http://schemas.microsoft.com/office/drawing/2014/main" id="{A165E9D4-0486-E5AE-A53A-9C259D6EBBA8}"/>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15" name="Google Shape;153;p12">
              <a:extLst>
                <a:ext uri="{FF2B5EF4-FFF2-40B4-BE49-F238E27FC236}">
                  <a16:creationId xmlns:a16="http://schemas.microsoft.com/office/drawing/2014/main" id="{62C5CAD4-BEF6-5944-2003-D43874B7C859}"/>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6" name="Google Shape;154;p12">
              <a:extLst>
                <a:ext uri="{FF2B5EF4-FFF2-40B4-BE49-F238E27FC236}">
                  <a16:creationId xmlns:a16="http://schemas.microsoft.com/office/drawing/2014/main" id="{7CDA7E8F-F968-1A87-B094-DEFE6F319098}"/>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19" name="Google Shape;149;p12">
            <a:extLst>
              <a:ext uri="{FF2B5EF4-FFF2-40B4-BE49-F238E27FC236}">
                <a16:creationId xmlns:a16="http://schemas.microsoft.com/office/drawing/2014/main" id="{4B0598E4-B51D-0A71-F1DE-68A0169DDB53}"/>
              </a:ext>
            </a:extLst>
          </p:cNvPr>
          <p:cNvGrpSpPr/>
          <p:nvPr/>
        </p:nvGrpSpPr>
        <p:grpSpPr>
          <a:xfrm>
            <a:off x="1020268" y="3894487"/>
            <a:ext cx="559955" cy="387333"/>
            <a:chOff x="6878053" y="1156317"/>
            <a:chExt cx="1431178" cy="1039513"/>
          </a:xfrm>
          <a:solidFill>
            <a:schemeClr val="accent3">
              <a:lumMod val="50000"/>
            </a:schemeClr>
          </a:solidFill>
        </p:grpSpPr>
        <p:grpSp>
          <p:nvGrpSpPr>
            <p:cNvPr id="20" name="Google Shape;150;p12">
              <a:extLst>
                <a:ext uri="{FF2B5EF4-FFF2-40B4-BE49-F238E27FC236}">
                  <a16:creationId xmlns:a16="http://schemas.microsoft.com/office/drawing/2014/main" id="{13E2AA31-9218-F9C0-8DB8-9002629EB428}"/>
                </a:ext>
              </a:extLst>
            </p:cNvPr>
            <p:cNvGrpSpPr/>
            <p:nvPr/>
          </p:nvGrpSpPr>
          <p:grpSpPr>
            <a:xfrm>
              <a:off x="7672978" y="1156317"/>
              <a:ext cx="412941" cy="436880"/>
              <a:chOff x="243840" y="1676400"/>
              <a:chExt cx="701040" cy="741680"/>
            </a:xfrm>
            <a:grpFill/>
          </p:grpSpPr>
          <p:sp>
            <p:nvSpPr>
              <p:cNvPr id="23" name="Google Shape;151;p12">
                <a:extLst>
                  <a:ext uri="{FF2B5EF4-FFF2-40B4-BE49-F238E27FC236}">
                    <a16:creationId xmlns:a16="http://schemas.microsoft.com/office/drawing/2014/main" id="{B1EE6326-601A-A770-D3C5-6C129E9B5265}"/>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4" name="Google Shape;152;p12">
                <a:extLst>
                  <a:ext uri="{FF2B5EF4-FFF2-40B4-BE49-F238E27FC236}">
                    <a16:creationId xmlns:a16="http://schemas.microsoft.com/office/drawing/2014/main" id="{FB7B06D5-514C-3916-9919-49B502543361}"/>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21" name="Google Shape;153;p12">
              <a:extLst>
                <a:ext uri="{FF2B5EF4-FFF2-40B4-BE49-F238E27FC236}">
                  <a16:creationId xmlns:a16="http://schemas.microsoft.com/office/drawing/2014/main" id="{A2397FC1-E317-6272-EB6C-A73782CA008E}"/>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2" name="Google Shape;154;p12">
              <a:extLst>
                <a:ext uri="{FF2B5EF4-FFF2-40B4-BE49-F238E27FC236}">
                  <a16:creationId xmlns:a16="http://schemas.microsoft.com/office/drawing/2014/main" id="{BF686164-0A38-6B83-D29E-9B9DA2244B18}"/>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25" name="Google Shape;149;p12">
            <a:extLst>
              <a:ext uri="{FF2B5EF4-FFF2-40B4-BE49-F238E27FC236}">
                <a16:creationId xmlns:a16="http://schemas.microsoft.com/office/drawing/2014/main" id="{D644AD60-D237-5741-10C9-290C76DEC7DC}"/>
              </a:ext>
            </a:extLst>
          </p:cNvPr>
          <p:cNvGrpSpPr/>
          <p:nvPr/>
        </p:nvGrpSpPr>
        <p:grpSpPr>
          <a:xfrm>
            <a:off x="1020268" y="4465987"/>
            <a:ext cx="559955" cy="387333"/>
            <a:chOff x="6878053" y="1156317"/>
            <a:chExt cx="1431178" cy="1039513"/>
          </a:xfrm>
          <a:solidFill>
            <a:schemeClr val="accent3">
              <a:lumMod val="50000"/>
            </a:schemeClr>
          </a:solidFill>
        </p:grpSpPr>
        <p:grpSp>
          <p:nvGrpSpPr>
            <p:cNvPr id="26" name="Google Shape;150;p12">
              <a:extLst>
                <a:ext uri="{FF2B5EF4-FFF2-40B4-BE49-F238E27FC236}">
                  <a16:creationId xmlns:a16="http://schemas.microsoft.com/office/drawing/2014/main" id="{C976CB44-25A5-00AA-2A2E-D2BC05A49296}"/>
                </a:ext>
              </a:extLst>
            </p:cNvPr>
            <p:cNvGrpSpPr/>
            <p:nvPr/>
          </p:nvGrpSpPr>
          <p:grpSpPr>
            <a:xfrm>
              <a:off x="7672978" y="1156317"/>
              <a:ext cx="412941" cy="436880"/>
              <a:chOff x="243840" y="1676400"/>
              <a:chExt cx="701040" cy="741680"/>
            </a:xfrm>
            <a:grpFill/>
          </p:grpSpPr>
          <p:sp>
            <p:nvSpPr>
              <p:cNvPr id="29" name="Google Shape;151;p12">
                <a:extLst>
                  <a:ext uri="{FF2B5EF4-FFF2-40B4-BE49-F238E27FC236}">
                    <a16:creationId xmlns:a16="http://schemas.microsoft.com/office/drawing/2014/main" id="{489FCA14-A954-6352-4F7A-4FF6BBEA8A6B}"/>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0" name="Google Shape;152;p12">
                <a:extLst>
                  <a:ext uri="{FF2B5EF4-FFF2-40B4-BE49-F238E27FC236}">
                    <a16:creationId xmlns:a16="http://schemas.microsoft.com/office/drawing/2014/main" id="{A68289E9-885D-6794-1FDC-2ED177C4CC0F}"/>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27" name="Google Shape;153;p12">
              <a:extLst>
                <a:ext uri="{FF2B5EF4-FFF2-40B4-BE49-F238E27FC236}">
                  <a16:creationId xmlns:a16="http://schemas.microsoft.com/office/drawing/2014/main" id="{A572FA51-8EF4-10CD-1B35-2EC0BB1D644F}"/>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8" name="Google Shape;154;p12">
              <a:extLst>
                <a:ext uri="{FF2B5EF4-FFF2-40B4-BE49-F238E27FC236}">
                  <a16:creationId xmlns:a16="http://schemas.microsoft.com/office/drawing/2014/main" id="{A70A91FE-CF23-4CD3-E003-88F4AB10F758}"/>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37" name="Hexagon 36">
            <a:extLst>
              <a:ext uri="{FF2B5EF4-FFF2-40B4-BE49-F238E27FC236}">
                <a16:creationId xmlns:a16="http://schemas.microsoft.com/office/drawing/2014/main" id="{8AAD6D5C-3566-3262-4D4B-9FD02797BA15}"/>
              </a:ext>
            </a:extLst>
          </p:cNvPr>
          <p:cNvSpPr/>
          <p:nvPr/>
        </p:nvSpPr>
        <p:spPr>
          <a:xfrm rot="1782986">
            <a:off x="286724" y="30111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Hexagon 37">
            <a:extLst>
              <a:ext uri="{FF2B5EF4-FFF2-40B4-BE49-F238E27FC236}">
                <a16:creationId xmlns:a16="http://schemas.microsoft.com/office/drawing/2014/main" id="{075A3B3A-8793-F843-3736-29ACA81A3EAC}"/>
              </a:ext>
            </a:extLst>
          </p:cNvPr>
          <p:cNvSpPr/>
          <p:nvPr/>
        </p:nvSpPr>
        <p:spPr>
          <a:xfrm rot="1782986">
            <a:off x="286724" y="763955"/>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Hexagon 38">
            <a:extLst>
              <a:ext uri="{FF2B5EF4-FFF2-40B4-BE49-F238E27FC236}">
                <a16:creationId xmlns:a16="http://schemas.microsoft.com/office/drawing/2014/main" id="{627F9575-B6D0-7D63-9A53-C66B87FEB682}"/>
              </a:ext>
            </a:extLst>
          </p:cNvPr>
          <p:cNvSpPr/>
          <p:nvPr/>
        </p:nvSpPr>
        <p:spPr>
          <a:xfrm rot="1782986">
            <a:off x="286724" y="1226800"/>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Hexagon 39">
            <a:extLst>
              <a:ext uri="{FF2B5EF4-FFF2-40B4-BE49-F238E27FC236}">
                <a16:creationId xmlns:a16="http://schemas.microsoft.com/office/drawing/2014/main" id="{4F6DD1E3-F1D3-B718-6DBB-706112F7D766}"/>
              </a:ext>
            </a:extLst>
          </p:cNvPr>
          <p:cNvSpPr/>
          <p:nvPr/>
        </p:nvSpPr>
        <p:spPr>
          <a:xfrm rot="1782986">
            <a:off x="286724" y="1689645"/>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Hexagon 40">
            <a:extLst>
              <a:ext uri="{FF2B5EF4-FFF2-40B4-BE49-F238E27FC236}">
                <a16:creationId xmlns:a16="http://schemas.microsoft.com/office/drawing/2014/main" id="{FD388541-CB5C-3A63-5BE5-6393D67D9DCF}"/>
              </a:ext>
            </a:extLst>
          </p:cNvPr>
          <p:cNvSpPr/>
          <p:nvPr/>
        </p:nvSpPr>
        <p:spPr>
          <a:xfrm rot="1782986">
            <a:off x="286724" y="2152490"/>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Hexagon 41">
            <a:extLst>
              <a:ext uri="{FF2B5EF4-FFF2-40B4-BE49-F238E27FC236}">
                <a16:creationId xmlns:a16="http://schemas.microsoft.com/office/drawing/2014/main" id="{180E340F-7EC8-5140-3094-9DAD24297299}"/>
              </a:ext>
            </a:extLst>
          </p:cNvPr>
          <p:cNvSpPr/>
          <p:nvPr/>
        </p:nvSpPr>
        <p:spPr>
          <a:xfrm rot="1782986">
            <a:off x="286725" y="2618792"/>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43151454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350;p7">
            <a:extLst>
              <a:ext uri="{FF2B5EF4-FFF2-40B4-BE49-F238E27FC236}">
                <a16:creationId xmlns:a16="http://schemas.microsoft.com/office/drawing/2014/main" id="{25082DEB-BBF2-4358-6C01-3A7B7026DCBE}"/>
              </a:ext>
            </a:extLst>
          </p:cNvPr>
          <p:cNvGrpSpPr/>
          <p:nvPr/>
        </p:nvGrpSpPr>
        <p:grpSpPr>
          <a:xfrm>
            <a:off x="996282" y="2721197"/>
            <a:ext cx="5288402" cy="5262642"/>
            <a:chOff x="6770634" y="1156317"/>
            <a:chExt cx="1595324" cy="1039513"/>
          </a:xfrm>
          <a:solidFill>
            <a:schemeClr val="accent3">
              <a:lumMod val="20000"/>
              <a:lumOff val="80000"/>
            </a:schemeClr>
          </a:solidFill>
        </p:grpSpPr>
        <p:grpSp>
          <p:nvGrpSpPr>
            <p:cNvPr id="6" name="Google Shape;351;p7">
              <a:extLst>
                <a:ext uri="{FF2B5EF4-FFF2-40B4-BE49-F238E27FC236}">
                  <a16:creationId xmlns:a16="http://schemas.microsoft.com/office/drawing/2014/main" id="{7FE1FA24-1DAF-FE6C-11A7-41ADFFF0724C}"/>
                </a:ext>
              </a:extLst>
            </p:cNvPr>
            <p:cNvGrpSpPr/>
            <p:nvPr/>
          </p:nvGrpSpPr>
          <p:grpSpPr>
            <a:xfrm>
              <a:off x="7672978" y="1156317"/>
              <a:ext cx="412941" cy="436880"/>
              <a:chOff x="243840" y="1676400"/>
              <a:chExt cx="701040" cy="741680"/>
            </a:xfrm>
            <a:grpFill/>
          </p:grpSpPr>
          <p:sp>
            <p:nvSpPr>
              <p:cNvPr id="9" name="Google Shape;352;p7">
                <a:extLst>
                  <a:ext uri="{FF2B5EF4-FFF2-40B4-BE49-F238E27FC236}">
                    <a16:creationId xmlns:a16="http://schemas.microsoft.com/office/drawing/2014/main" id="{BD59C1E2-B3FA-ED67-5505-E669654717EA}"/>
                  </a:ext>
                </a:extLst>
              </p:cNvPr>
              <p:cNvSpPr/>
              <p:nvPr/>
            </p:nvSpPr>
            <p:spPr>
              <a:xfrm>
                <a:off x="243840" y="1676400"/>
                <a:ext cx="116839" cy="741680"/>
              </a:xfrm>
              <a:prstGeom prst="rect">
                <a:avLst/>
              </a:prstGeom>
              <a:grpFill/>
              <a:ln w="76200">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latin typeface="Calibri"/>
                  <a:ea typeface="Calibri"/>
                  <a:cs typeface="Calibri"/>
                  <a:sym typeface="Calibri"/>
                </a:endParaRPr>
              </a:p>
            </p:txBody>
          </p:sp>
          <p:sp>
            <p:nvSpPr>
              <p:cNvPr id="10" name="Google Shape;353;p7">
                <a:extLst>
                  <a:ext uri="{FF2B5EF4-FFF2-40B4-BE49-F238E27FC236}">
                    <a16:creationId xmlns:a16="http://schemas.microsoft.com/office/drawing/2014/main" id="{E9F60995-CDD4-69CD-1585-4ECBAFBFBBB2}"/>
                  </a:ext>
                </a:extLst>
              </p:cNvPr>
              <p:cNvSpPr/>
              <p:nvPr/>
            </p:nvSpPr>
            <p:spPr>
              <a:xfrm>
                <a:off x="314960" y="1676400"/>
                <a:ext cx="629920" cy="319012"/>
              </a:xfrm>
              <a:prstGeom prst="rect">
                <a:avLst/>
              </a:prstGeom>
              <a:grpFill/>
              <a:ln w="76200">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latin typeface="Calibri"/>
                  <a:ea typeface="Calibri"/>
                  <a:cs typeface="Calibri"/>
                  <a:sym typeface="Calibri"/>
                </a:endParaRPr>
              </a:p>
            </p:txBody>
          </p:sp>
        </p:grpSp>
        <p:sp>
          <p:nvSpPr>
            <p:cNvPr id="7" name="Google Shape;354;p7">
              <a:extLst>
                <a:ext uri="{FF2B5EF4-FFF2-40B4-BE49-F238E27FC236}">
                  <a16:creationId xmlns:a16="http://schemas.microsoft.com/office/drawing/2014/main" id="{767851F6-EC59-A863-CEB3-906007FC20D9}"/>
                </a:ext>
              </a:extLst>
            </p:cNvPr>
            <p:cNvSpPr/>
            <p:nvPr/>
          </p:nvSpPr>
          <p:spPr>
            <a:xfrm>
              <a:off x="6965116" y="1517650"/>
              <a:ext cx="1400842" cy="678180"/>
            </a:xfrm>
            <a:prstGeom prst="triangle">
              <a:avLst>
                <a:gd name="adj" fmla="val 50000"/>
              </a:avLst>
            </a:prstGeom>
            <a:grpFill/>
            <a:ln w="76200">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latin typeface="Calibri"/>
                <a:ea typeface="Calibri"/>
                <a:cs typeface="Calibri"/>
                <a:sym typeface="Calibri"/>
              </a:endParaRPr>
            </a:p>
          </p:txBody>
        </p:sp>
        <p:sp>
          <p:nvSpPr>
            <p:cNvPr id="8" name="Google Shape;355;p7">
              <a:extLst>
                <a:ext uri="{FF2B5EF4-FFF2-40B4-BE49-F238E27FC236}">
                  <a16:creationId xmlns:a16="http://schemas.microsoft.com/office/drawing/2014/main" id="{4B64DF3E-C9C0-7561-56FB-25A4CDBA7CE4}"/>
                </a:ext>
              </a:extLst>
            </p:cNvPr>
            <p:cNvSpPr/>
            <p:nvPr/>
          </p:nvSpPr>
          <p:spPr>
            <a:xfrm>
              <a:off x="6770634" y="1727035"/>
              <a:ext cx="968339" cy="468795"/>
            </a:xfrm>
            <a:prstGeom prst="triangle">
              <a:avLst>
                <a:gd name="adj" fmla="val 50000"/>
              </a:avLst>
            </a:prstGeom>
            <a:grpFill/>
            <a:ln w="76200">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latin typeface="Calibri"/>
                <a:ea typeface="Calibri"/>
                <a:cs typeface="Calibri"/>
                <a:sym typeface="Calibri"/>
              </a:endParaRPr>
            </a:p>
          </p:txBody>
        </p:sp>
      </p:grpSp>
      <p:sp>
        <p:nvSpPr>
          <p:cNvPr id="35" name="Freeform: Shape 34">
            <a:extLst>
              <a:ext uri="{FF2B5EF4-FFF2-40B4-BE49-F238E27FC236}">
                <a16:creationId xmlns:a16="http://schemas.microsoft.com/office/drawing/2014/main" id="{E10710B4-136A-A6EE-9F2E-0CDCB361E22F}"/>
              </a:ext>
            </a:extLst>
          </p:cNvPr>
          <p:cNvSpPr/>
          <p:nvPr/>
        </p:nvSpPr>
        <p:spPr>
          <a:xfrm>
            <a:off x="2988086" y="5044555"/>
            <a:ext cx="1118250" cy="3119731"/>
          </a:xfrm>
          <a:custGeom>
            <a:avLst/>
            <a:gdLst>
              <a:gd name="connsiteX0" fmla="*/ 1012414 w 1118250"/>
              <a:gd name="connsiteY0" fmla="*/ 2841172 h 2841172"/>
              <a:gd name="connsiteX1" fmla="*/ 43 w 1118250"/>
              <a:gd name="connsiteY1" fmla="*/ 1355272 h 2841172"/>
              <a:gd name="connsiteX2" fmla="*/ 1045071 w 1118250"/>
              <a:gd name="connsiteY2" fmla="*/ 636815 h 2841172"/>
              <a:gd name="connsiteX3" fmla="*/ 947100 w 1118250"/>
              <a:gd name="connsiteY3" fmla="*/ 0 h 2841172"/>
            </a:gdLst>
            <a:ahLst/>
            <a:cxnLst>
              <a:cxn ang="0">
                <a:pos x="connsiteX0" y="connsiteY0"/>
              </a:cxn>
              <a:cxn ang="0">
                <a:pos x="connsiteX1" y="connsiteY1"/>
              </a:cxn>
              <a:cxn ang="0">
                <a:pos x="connsiteX2" y="connsiteY2"/>
              </a:cxn>
              <a:cxn ang="0">
                <a:pos x="connsiteX3" y="connsiteY3"/>
              </a:cxn>
            </a:cxnLst>
            <a:rect l="l" t="t" r="r" b="b"/>
            <a:pathLst>
              <a:path w="1118250" h="2841172">
                <a:moveTo>
                  <a:pt x="1012414" y="2841172"/>
                </a:moveTo>
                <a:cubicBezTo>
                  <a:pt x="503507" y="2281918"/>
                  <a:pt x="-5400" y="1722665"/>
                  <a:pt x="43" y="1355272"/>
                </a:cubicBezTo>
                <a:cubicBezTo>
                  <a:pt x="5486" y="987879"/>
                  <a:pt x="887228" y="862694"/>
                  <a:pt x="1045071" y="636815"/>
                </a:cubicBezTo>
                <a:cubicBezTo>
                  <a:pt x="1202914" y="410936"/>
                  <a:pt x="1075007" y="205468"/>
                  <a:pt x="947100" y="0"/>
                </a:cubicBez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TextBox 2">
            <a:extLst>
              <a:ext uri="{FF2B5EF4-FFF2-40B4-BE49-F238E27FC236}">
                <a16:creationId xmlns:a16="http://schemas.microsoft.com/office/drawing/2014/main" id="{7354B4A0-38B7-3112-E7D2-111AF3884D23}"/>
              </a:ext>
            </a:extLst>
          </p:cNvPr>
          <p:cNvSpPr txBox="1"/>
          <p:nvPr/>
        </p:nvSpPr>
        <p:spPr>
          <a:xfrm>
            <a:off x="996286" y="1886366"/>
            <a:ext cx="5288399" cy="276999"/>
          </a:xfrm>
          <a:prstGeom prst="rect">
            <a:avLst/>
          </a:prstGeom>
          <a:noFill/>
        </p:spPr>
        <p:txBody>
          <a:bodyPr wrap="square" rtlCol="0">
            <a:spAutoFit/>
          </a:bodyPr>
          <a:lstStyle/>
          <a:p>
            <a:r>
              <a:rPr lang="es-ES_tradnl" sz="1200"/>
              <a:t>¿Qué acciones pueden ayudar a una persona a sentirse empoderada?</a:t>
            </a:r>
          </a:p>
        </p:txBody>
      </p:sp>
      <p:sp>
        <p:nvSpPr>
          <p:cNvPr id="18" name="TextBox 17">
            <a:extLst>
              <a:ext uri="{FF2B5EF4-FFF2-40B4-BE49-F238E27FC236}">
                <a16:creationId xmlns:a16="http://schemas.microsoft.com/office/drawing/2014/main" id="{C314FE27-F200-A641-261F-7DEB25723D5A}"/>
              </a:ext>
            </a:extLst>
          </p:cNvPr>
          <p:cNvSpPr txBox="1"/>
          <p:nvPr/>
        </p:nvSpPr>
        <p:spPr>
          <a:xfrm>
            <a:off x="3456206" y="7624532"/>
            <a:ext cx="944187" cy="276999"/>
          </a:xfrm>
          <a:prstGeom prst="rect">
            <a:avLst/>
          </a:prstGeom>
          <a:noFill/>
        </p:spPr>
        <p:txBody>
          <a:bodyPr wrap="square" rtlCol="0">
            <a:spAutoFit/>
          </a:bodyPr>
          <a:lstStyle/>
          <a:p>
            <a:r>
              <a:rPr lang="es-ES_tradnl" sz="1200" b="1"/>
              <a:t>1. </a:t>
            </a:r>
          </a:p>
        </p:txBody>
      </p:sp>
      <p:sp>
        <p:nvSpPr>
          <p:cNvPr id="23" name="TextBox 22">
            <a:extLst>
              <a:ext uri="{FF2B5EF4-FFF2-40B4-BE49-F238E27FC236}">
                <a16:creationId xmlns:a16="http://schemas.microsoft.com/office/drawing/2014/main" id="{9E65220E-FAA9-2E70-511A-499E8826D5A7}"/>
              </a:ext>
            </a:extLst>
          </p:cNvPr>
          <p:cNvSpPr txBox="1"/>
          <p:nvPr/>
        </p:nvSpPr>
        <p:spPr>
          <a:xfrm>
            <a:off x="3043310" y="7112349"/>
            <a:ext cx="944187" cy="276999"/>
          </a:xfrm>
          <a:prstGeom prst="rect">
            <a:avLst/>
          </a:prstGeom>
          <a:noFill/>
        </p:spPr>
        <p:txBody>
          <a:bodyPr wrap="square" rtlCol="0">
            <a:spAutoFit/>
          </a:bodyPr>
          <a:lstStyle/>
          <a:p>
            <a:r>
              <a:rPr lang="es-ES_tradnl" sz="1200" b="1"/>
              <a:t>2. </a:t>
            </a:r>
          </a:p>
        </p:txBody>
      </p:sp>
      <p:sp>
        <p:nvSpPr>
          <p:cNvPr id="26" name="TextBox 25">
            <a:extLst>
              <a:ext uri="{FF2B5EF4-FFF2-40B4-BE49-F238E27FC236}">
                <a16:creationId xmlns:a16="http://schemas.microsoft.com/office/drawing/2014/main" id="{EE5294F8-F81A-1F27-EEE3-DCA2E0FDF2C6}"/>
              </a:ext>
            </a:extLst>
          </p:cNvPr>
          <p:cNvSpPr txBox="1"/>
          <p:nvPr/>
        </p:nvSpPr>
        <p:spPr>
          <a:xfrm>
            <a:off x="3345637" y="5866121"/>
            <a:ext cx="944187" cy="276999"/>
          </a:xfrm>
          <a:prstGeom prst="rect">
            <a:avLst/>
          </a:prstGeom>
          <a:noFill/>
        </p:spPr>
        <p:txBody>
          <a:bodyPr wrap="square" rtlCol="0">
            <a:spAutoFit/>
          </a:bodyPr>
          <a:lstStyle/>
          <a:p>
            <a:r>
              <a:rPr lang="es-ES_tradnl" sz="1200" b="1"/>
              <a:t>4. </a:t>
            </a:r>
          </a:p>
        </p:txBody>
      </p:sp>
      <p:sp>
        <p:nvSpPr>
          <p:cNvPr id="27" name="TextBox 26">
            <a:extLst>
              <a:ext uri="{FF2B5EF4-FFF2-40B4-BE49-F238E27FC236}">
                <a16:creationId xmlns:a16="http://schemas.microsoft.com/office/drawing/2014/main" id="{7A0A1166-FA06-98A8-231C-6FB46DAF54A2}"/>
              </a:ext>
            </a:extLst>
          </p:cNvPr>
          <p:cNvSpPr txBox="1"/>
          <p:nvPr/>
        </p:nvSpPr>
        <p:spPr>
          <a:xfrm>
            <a:off x="2793960" y="6558485"/>
            <a:ext cx="944187" cy="276999"/>
          </a:xfrm>
          <a:prstGeom prst="rect">
            <a:avLst/>
          </a:prstGeom>
          <a:noFill/>
        </p:spPr>
        <p:txBody>
          <a:bodyPr wrap="square" rtlCol="0">
            <a:spAutoFit/>
          </a:bodyPr>
          <a:lstStyle/>
          <a:p>
            <a:r>
              <a:rPr lang="es-ES_tradnl" sz="1200" b="1"/>
              <a:t>3. </a:t>
            </a:r>
          </a:p>
        </p:txBody>
      </p:sp>
      <p:sp>
        <p:nvSpPr>
          <p:cNvPr id="28" name="TextBox 27">
            <a:extLst>
              <a:ext uri="{FF2B5EF4-FFF2-40B4-BE49-F238E27FC236}">
                <a16:creationId xmlns:a16="http://schemas.microsoft.com/office/drawing/2014/main" id="{9923A19A-43E2-A90A-9476-5154314CC1CA}"/>
              </a:ext>
            </a:extLst>
          </p:cNvPr>
          <p:cNvSpPr txBox="1"/>
          <p:nvPr/>
        </p:nvSpPr>
        <p:spPr>
          <a:xfrm>
            <a:off x="3841592" y="5375332"/>
            <a:ext cx="944187" cy="276999"/>
          </a:xfrm>
          <a:prstGeom prst="rect">
            <a:avLst/>
          </a:prstGeom>
          <a:noFill/>
        </p:spPr>
        <p:txBody>
          <a:bodyPr wrap="square" rtlCol="0">
            <a:spAutoFit/>
          </a:bodyPr>
          <a:lstStyle/>
          <a:p>
            <a:r>
              <a:rPr lang="es-ES_tradnl" sz="1200" b="1"/>
              <a:t>5. </a:t>
            </a:r>
          </a:p>
        </p:txBody>
      </p:sp>
      <p:sp>
        <p:nvSpPr>
          <p:cNvPr id="29" name="TextBox 28">
            <a:extLst>
              <a:ext uri="{FF2B5EF4-FFF2-40B4-BE49-F238E27FC236}">
                <a16:creationId xmlns:a16="http://schemas.microsoft.com/office/drawing/2014/main" id="{3436A75B-102D-C757-0A45-D7D96D688D8C}"/>
              </a:ext>
            </a:extLst>
          </p:cNvPr>
          <p:cNvSpPr txBox="1"/>
          <p:nvPr/>
        </p:nvSpPr>
        <p:spPr>
          <a:xfrm>
            <a:off x="4101570" y="2832805"/>
            <a:ext cx="1231480" cy="769441"/>
          </a:xfrm>
          <a:prstGeom prst="rect">
            <a:avLst/>
          </a:prstGeom>
          <a:noFill/>
        </p:spPr>
        <p:txBody>
          <a:bodyPr wrap="square" rtlCol="0">
            <a:spAutoFit/>
          </a:bodyPr>
          <a:lstStyle/>
          <a:p>
            <a:pPr algn="ctr"/>
            <a:r>
              <a:rPr lang="es-ES_tradnl" sz="1100"/>
              <a:t>Más fuerte, más segura, más capaz de controlar su situación</a:t>
            </a:r>
          </a:p>
        </p:txBody>
      </p:sp>
      <p:sp>
        <p:nvSpPr>
          <p:cNvPr id="4" name="TextBox 3">
            <a:extLst>
              <a:ext uri="{FF2B5EF4-FFF2-40B4-BE49-F238E27FC236}">
                <a16:creationId xmlns:a16="http://schemas.microsoft.com/office/drawing/2014/main" id="{24D067A0-B11C-4E32-DBF0-7ECA80842A10}"/>
              </a:ext>
            </a:extLst>
          </p:cNvPr>
          <p:cNvSpPr txBox="1"/>
          <p:nvPr/>
        </p:nvSpPr>
        <p:spPr>
          <a:xfrm>
            <a:off x="996287" y="1534423"/>
            <a:ext cx="4665478" cy="276999"/>
          </a:xfrm>
          <a:prstGeom prst="rect">
            <a:avLst/>
          </a:prstGeom>
          <a:noFill/>
        </p:spPr>
        <p:txBody>
          <a:bodyPr wrap="square" rtlCol="0">
            <a:spAutoFit/>
          </a:bodyPr>
          <a:lstStyle/>
          <a:p>
            <a:r>
              <a:rPr lang="es-ES_tradnl" sz="1200" b="1" spc="300">
                <a:solidFill>
                  <a:schemeClr val="tx1"/>
                </a:solidFill>
              </a:rPr>
              <a:t>ACCCIONES QUE EMPODERAN</a:t>
            </a:r>
          </a:p>
        </p:txBody>
      </p:sp>
      <p:sp>
        <p:nvSpPr>
          <p:cNvPr id="12" name="TextBox 11">
            <a:extLst>
              <a:ext uri="{FF2B5EF4-FFF2-40B4-BE49-F238E27FC236}">
                <a16:creationId xmlns:a16="http://schemas.microsoft.com/office/drawing/2014/main" id="{B924CC2B-7E38-F3C6-749A-1D576DB9029A}"/>
              </a:ext>
            </a:extLst>
          </p:cNvPr>
          <p:cNvSpPr txBox="1"/>
          <p:nvPr/>
        </p:nvSpPr>
        <p:spPr>
          <a:xfrm>
            <a:off x="996286" y="713169"/>
            <a:ext cx="5288399" cy="523220"/>
          </a:xfrm>
          <a:prstGeom prst="rect">
            <a:avLst/>
          </a:prstGeom>
          <a:noFill/>
        </p:spPr>
        <p:txBody>
          <a:bodyPr wrap="square">
            <a:spAutoFit/>
          </a:bodyPr>
          <a:lstStyle/>
          <a:p>
            <a:pPr marL="0" marR="0" lvl="0" indent="0" algn="l" rtl="0">
              <a:spcBef>
                <a:spcPts val="0"/>
              </a:spcBef>
              <a:spcAft>
                <a:spcPts val="1800"/>
              </a:spcAft>
              <a:buNone/>
            </a:pPr>
            <a:r>
              <a:rPr lang="es-ES_tradnl" sz="1400" b="1" spc="300">
                <a:highlight>
                  <a:srgbClr val="8ACA84"/>
                </a:highlight>
                <a:latin typeface="Calibri"/>
                <a:ea typeface="Calibri"/>
                <a:cs typeface="Calibri"/>
                <a:sym typeface="Calibri"/>
              </a:rPr>
              <a:t>SESIÓN 2: ¿QUÉ ES EL PLAN DE CASO Y QUIÉN DEBE PARTICIPAR?</a:t>
            </a:r>
          </a:p>
        </p:txBody>
      </p:sp>
      <p:sp>
        <p:nvSpPr>
          <p:cNvPr id="13" name="Hexagon 12">
            <a:extLst>
              <a:ext uri="{FF2B5EF4-FFF2-40B4-BE49-F238E27FC236}">
                <a16:creationId xmlns:a16="http://schemas.microsoft.com/office/drawing/2014/main" id="{29AE0448-9874-E313-8C65-6D19C7E0283E}"/>
              </a:ext>
            </a:extLst>
          </p:cNvPr>
          <p:cNvSpPr/>
          <p:nvPr/>
        </p:nvSpPr>
        <p:spPr>
          <a:xfrm rot="1782986">
            <a:off x="286724" y="30111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Hexagon 13">
            <a:extLst>
              <a:ext uri="{FF2B5EF4-FFF2-40B4-BE49-F238E27FC236}">
                <a16:creationId xmlns:a16="http://schemas.microsoft.com/office/drawing/2014/main" id="{457E641F-5987-7F6D-92CB-2B7E4D6C6E4F}"/>
              </a:ext>
            </a:extLst>
          </p:cNvPr>
          <p:cNvSpPr/>
          <p:nvPr/>
        </p:nvSpPr>
        <p:spPr>
          <a:xfrm rot="1782986">
            <a:off x="286724" y="763955"/>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Hexagon 14">
            <a:extLst>
              <a:ext uri="{FF2B5EF4-FFF2-40B4-BE49-F238E27FC236}">
                <a16:creationId xmlns:a16="http://schemas.microsoft.com/office/drawing/2014/main" id="{3A9638E3-353C-3346-16DF-A4A1799DDBF0}"/>
              </a:ext>
            </a:extLst>
          </p:cNvPr>
          <p:cNvSpPr/>
          <p:nvPr/>
        </p:nvSpPr>
        <p:spPr>
          <a:xfrm rot="1782986">
            <a:off x="286724" y="1226800"/>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Hexagon 15">
            <a:extLst>
              <a:ext uri="{FF2B5EF4-FFF2-40B4-BE49-F238E27FC236}">
                <a16:creationId xmlns:a16="http://schemas.microsoft.com/office/drawing/2014/main" id="{7CD4E8E1-4662-2B98-4A68-52C5D34B101A}"/>
              </a:ext>
            </a:extLst>
          </p:cNvPr>
          <p:cNvSpPr/>
          <p:nvPr/>
        </p:nvSpPr>
        <p:spPr>
          <a:xfrm rot="1782986">
            <a:off x="286724" y="1689645"/>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 name="Hexagon 29">
            <a:extLst>
              <a:ext uri="{FF2B5EF4-FFF2-40B4-BE49-F238E27FC236}">
                <a16:creationId xmlns:a16="http://schemas.microsoft.com/office/drawing/2014/main" id="{4423D377-86C7-6BFE-3A88-F501F4F99C40}"/>
              </a:ext>
            </a:extLst>
          </p:cNvPr>
          <p:cNvSpPr/>
          <p:nvPr/>
        </p:nvSpPr>
        <p:spPr>
          <a:xfrm rot="1782986">
            <a:off x="286724" y="2152490"/>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 name="Hexagon 30">
            <a:extLst>
              <a:ext uri="{FF2B5EF4-FFF2-40B4-BE49-F238E27FC236}">
                <a16:creationId xmlns:a16="http://schemas.microsoft.com/office/drawing/2014/main" id="{10918E55-66B4-245B-3EE6-C2B05A844947}"/>
              </a:ext>
            </a:extLst>
          </p:cNvPr>
          <p:cNvSpPr/>
          <p:nvPr/>
        </p:nvSpPr>
        <p:spPr>
          <a:xfrm rot="1782986">
            <a:off x="286725" y="2618792"/>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Google Shape;315;p4">
            <a:extLst>
              <a:ext uri="{FF2B5EF4-FFF2-40B4-BE49-F238E27FC236}">
                <a16:creationId xmlns:a16="http://schemas.microsoft.com/office/drawing/2014/main" id="{E0653F66-CA12-2833-4EFB-8F775DF62120}"/>
              </a:ext>
            </a:extLst>
          </p:cNvPr>
          <p:cNvSpPr/>
          <p:nvPr/>
        </p:nvSpPr>
        <p:spPr>
          <a:xfrm>
            <a:off x="3629476" y="4133956"/>
            <a:ext cx="306444" cy="314410"/>
          </a:xfrm>
          <a:prstGeom prst="ellipse">
            <a:avLst/>
          </a:prstGeom>
          <a:solidFill>
            <a:schemeClr val="accent3">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33" name="Google Shape;317;p4">
            <a:extLst>
              <a:ext uri="{FF2B5EF4-FFF2-40B4-BE49-F238E27FC236}">
                <a16:creationId xmlns:a16="http://schemas.microsoft.com/office/drawing/2014/main" id="{B80A7EB0-70FF-CCD1-067E-16C5662D9246}"/>
              </a:ext>
            </a:extLst>
          </p:cNvPr>
          <p:cNvSpPr/>
          <p:nvPr/>
        </p:nvSpPr>
        <p:spPr>
          <a:xfrm>
            <a:off x="3712808" y="4482405"/>
            <a:ext cx="274690" cy="500056"/>
          </a:xfrm>
          <a:prstGeom prst="round2SameRect">
            <a:avLst>
              <a:gd name="adj1" fmla="val 50000"/>
              <a:gd name="adj2" fmla="val 0"/>
            </a:avLst>
          </a:prstGeom>
          <a:solidFill>
            <a:schemeClr val="accent3">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
        <p:nvSpPr>
          <p:cNvPr id="34" name="Google Shape;317;p4">
            <a:extLst>
              <a:ext uri="{FF2B5EF4-FFF2-40B4-BE49-F238E27FC236}">
                <a16:creationId xmlns:a16="http://schemas.microsoft.com/office/drawing/2014/main" id="{8E74E106-0CDB-9DBB-0E11-9C0255C4E6C1}"/>
              </a:ext>
            </a:extLst>
          </p:cNvPr>
          <p:cNvSpPr/>
          <p:nvPr/>
        </p:nvSpPr>
        <p:spPr>
          <a:xfrm rot="3547324">
            <a:off x="3987451" y="4426375"/>
            <a:ext cx="133085" cy="275262"/>
          </a:xfrm>
          <a:prstGeom prst="round2SameRect">
            <a:avLst>
              <a:gd name="adj1" fmla="val 50000"/>
              <a:gd name="adj2" fmla="val 0"/>
            </a:avLst>
          </a:prstGeom>
          <a:solidFill>
            <a:schemeClr val="accent3">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88896150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6287" y="1537407"/>
            <a:ext cx="5254042" cy="646331"/>
          </a:xfrm>
          <a:prstGeom prst="rect">
            <a:avLst/>
          </a:prstGeom>
          <a:noFill/>
        </p:spPr>
        <p:txBody>
          <a:bodyPr wrap="square" rtlCol="0">
            <a:spAutoFit/>
          </a:bodyPr>
          <a:lstStyle/>
          <a:p>
            <a:r>
              <a:rPr lang="en-CA" sz="1200" b="1" spc="300" dirty="0"/>
              <a:t>¿CÓMO ME PREPARO PARA CONVOCAR O PARA TENER UNA REUNIÓN DE FORMULACIÓN DEL PLAN DE CASO?</a:t>
            </a:r>
          </a:p>
        </p:txBody>
      </p:sp>
      <p:sp>
        <p:nvSpPr>
          <p:cNvPr id="13" name="Rectangle 12">
            <a:extLst>
              <a:ext uri="{FF2B5EF4-FFF2-40B4-BE49-F238E27FC236}">
                <a16:creationId xmlns:a16="http://schemas.microsoft.com/office/drawing/2014/main" id="{EE8A3282-0B64-4AF5-AC8B-506F6CD89F03}"/>
              </a:ext>
            </a:extLst>
          </p:cNvPr>
          <p:cNvSpPr/>
          <p:nvPr/>
        </p:nvSpPr>
        <p:spPr>
          <a:xfrm>
            <a:off x="996287" y="2481566"/>
            <a:ext cx="5254043" cy="656083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 name="TextBox 2">
            <a:extLst>
              <a:ext uri="{FF2B5EF4-FFF2-40B4-BE49-F238E27FC236}">
                <a16:creationId xmlns:a16="http://schemas.microsoft.com/office/drawing/2014/main" id="{26E40ABC-6929-2B67-2DD1-BEEEB64E704A}"/>
              </a:ext>
            </a:extLst>
          </p:cNvPr>
          <p:cNvSpPr txBox="1"/>
          <p:nvPr/>
        </p:nvSpPr>
        <p:spPr>
          <a:xfrm>
            <a:off x="996287" y="716359"/>
            <a:ext cx="5254042"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highlight>
                  <a:srgbClr val="8ACA84"/>
                </a:highlight>
                <a:latin typeface="Calibri"/>
                <a:ea typeface="Calibri"/>
                <a:cs typeface="Calibri"/>
                <a:sym typeface="Calibri"/>
              </a:rPr>
              <a:t>SESIÓN 3: ¿CÓMO LLEVAR A CABO UNA REUNIÓN PARA ELABORAR UN PLAN DE CASO? </a:t>
            </a:r>
          </a:p>
        </p:txBody>
      </p:sp>
      <p:sp>
        <p:nvSpPr>
          <p:cNvPr id="5" name="L-Shape 4">
            <a:extLst>
              <a:ext uri="{FF2B5EF4-FFF2-40B4-BE49-F238E27FC236}">
                <a16:creationId xmlns:a16="http://schemas.microsoft.com/office/drawing/2014/main" id="{7F61651D-75EB-2A88-D451-B8FE7386DC20}"/>
              </a:ext>
            </a:extLst>
          </p:cNvPr>
          <p:cNvSpPr/>
          <p:nvPr/>
        </p:nvSpPr>
        <p:spPr>
          <a:xfrm rot="18361091">
            <a:off x="5211771" y="8289498"/>
            <a:ext cx="1299884" cy="661546"/>
          </a:xfrm>
          <a:prstGeom prst="corner">
            <a:avLst>
              <a:gd name="adj1" fmla="val 42208"/>
              <a:gd name="adj2" fmla="val 4335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L-Shape 5">
            <a:extLst>
              <a:ext uri="{FF2B5EF4-FFF2-40B4-BE49-F238E27FC236}">
                <a16:creationId xmlns:a16="http://schemas.microsoft.com/office/drawing/2014/main" id="{F260168E-6513-379B-3CEE-76AAFC9E9FA9}"/>
              </a:ext>
            </a:extLst>
          </p:cNvPr>
          <p:cNvSpPr/>
          <p:nvPr/>
        </p:nvSpPr>
        <p:spPr>
          <a:xfrm rot="18361091">
            <a:off x="5211771" y="7006798"/>
            <a:ext cx="1299884" cy="661546"/>
          </a:xfrm>
          <a:prstGeom prst="corner">
            <a:avLst>
              <a:gd name="adj1" fmla="val 42208"/>
              <a:gd name="adj2" fmla="val 4335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63F588E2-7C1B-2062-E216-6B327C3161BD}"/>
              </a:ext>
            </a:extLst>
          </p:cNvPr>
          <p:cNvSpPr/>
          <p:nvPr/>
        </p:nvSpPr>
        <p:spPr>
          <a:xfrm rot="1782986">
            <a:off x="286724" y="30111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36565394-1A17-87CC-56ED-E31EE12228F3}"/>
              </a:ext>
            </a:extLst>
          </p:cNvPr>
          <p:cNvSpPr/>
          <p:nvPr/>
        </p:nvSpPr>
        <p:spPr>
          <a:xfrm rot="1782986">
            <a:off x="286724" y="763955"/>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FBE2A7EC-4BCB-C8FB-15BB-421818135195}"/>
              </a:ext>
            </a:extLst>
          </p:cNvPr>
          <p:cNvSpPr/>
          <p:nvPr/>
        </p:nvSpPr>
        <p:spPr>
          <a:xfrm rot="1782986">
            <a:off x="286724" y="122680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E538146A-C73C-520D-F9CA-9A7B33BBD8A6}"/>
              </a:ext>
            </a:extLst>
          </p:cNvPr>
          <p:cNvSpPr/>
          <p:nvPr/>
        </p:nvSpPr>
        <p:spPr>
          <a:xfrm rot="1782986">
            <a:off x="286724" y="1689645"/>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BACAAB15-146B-7C50-443E-C02CAD080B8A}"/>
              </a:ext>
            </a:extLst>
          </p:cNvPr>
          <p:cNvSpPr/>
          <p:nvPr/>
        </p:nvSpPr>
        <p:spPr>
          <a:xfrm rot="1782986">
            <a:off x="286724" y="2152490"/>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Hexagon 11">
            <a:extLst>
              <a:ext uri="{FF2B5EF4-FFF2-40B4-BE49-F238E27FC236}">
                <a16:creationId xmlns:a16="http://schemas.microsoft.com/office/drawing/2014/main" id="{C6FCF921-E614-A107-15A4-FAE109362493}"/>
              </a:ext>
            </a:extLst>
          </p:cNvPr>
          <p:cNvSpPr/>
          <p:nvPr/>
        </p:nvSpPr>
        <p:spPr>
          <a:xfrm rot="1782986">
            <a:off x="286725" y="2618792"/>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73471368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F884CC47-1ED3-40DC-9EF4-01DD1B61C37F}"/>
              </a:ext>
            </a:extLst>
          </p:cNvPr>
          <p:cNvSpPr txBox="1"/>
          <p:nvPr/>
        </p:nvSpPr>
        <p:spPr>
          <a:xfrm>
            <a:off x="952500" y="1162644"/>
            <a:ext cx="5274129" cy="600164"/>
          </a:xfrm>
          <a:prstGeom prst="rect">
            <a:avLst/>
          </a:prstGeom>
          <a:noFill/>
          <a:ln>
            <a:noFill/>
          </a:ln>
        </p:spPr>
        <p:txBody>
          <a:bodyPr wrap="square" rtlCol="0">
            <a:spAutoFit/>
          </a:bodyPr>
          <a:lstStyle/>
          <a:p>
            <a:r>
              <a:rPr lang="es-ES_tradnl" sz="1100" dirty="0"/>
              <a:t>Seleccione uno de los siguientes personajes. Léalo detalladamente y prepárese para actuar como ese personaje. Hágalo a partir del escenario y dependiendo de cómo sea la interacción con su compañero de grupo. También puede usar su creatividad.</a:t>
            </a:r>
          </a:p>
        </p:txBody>
      </p:sp>
      <p:sp>
        <p:nvSpPr>
          <p:cNvPr id="3" name="TextBox 2">
            <a:extLst>
              <a:ext uri="{FF2B5EF4-FFF2-40B4-BE49-F238E27FC236}">
                <a16:creationId xmlns:a16="http://schemas.microsoft.com/office/drawing/2014/main" id="{20ABA902-B667-10C6-9A85-6FE219F641C4}"/>
              </a:ext>
            </a:extLst>
          </p:cNvPr>
          <p:cNvSpPr txBox="1"/>
          <p:nvPr/>
        </p:nvSpPr>
        <p:spPr>
          <a:xfrm>
            <a:off x="996287" y="716248"/>
            <a:ext cx="5254042" cy="276999"/>
          </a:xfrm>
          <a:prstGeom prst="rect">
            <a:avLst/>
          </a:prstGeom>
          <a:noFill/>
        </p:spPr>
        <p:txBody>
          <a:bodyPr wrap="square" rtlCol="0">
            <a:spAutoFit/>
          </a:bodyPr>
          <a:lstStyle/>
          <a:p>
            <a:r>
              <a:rPr lang="en-CA" sz="1200" b="1" spc="300" dirty="0"/>
              <a:t>JUEGO DE ROL – FORMULACIÓN DEL PLAN DE CASO</a:t>
            </a:r>
          </a:p>
        </p:txBody>
      </p:sp>
      <p:graphicFrame>
        <p:nvGraphicFramePr>
          <p:cNvPr id="6" name="Table 6">
            <a:extLst>
              <a:ext uri="{FF2B5EF4-FFF2-40B4-BE49-F238E27FC236}">
                <a16:creationId xmlns:a16="http://schemas.microsoft.com/office/drawing/2014/main" id="{18F3B682-6CAC-8BAF-41C1-895DE28B5598}"/>
              </a:ext>
            </a:extLst>
          </p:cNvPr>
          <p:cNvGraphicFramePr>
            <a:graphicFrameLocks noGrp="1"/>
          </p:cNvGraphicFramePr>
          <p:nvPr>
            <p:extLst>
              <p:ext uri="{D42A27DB-BD31-4B8C-83A1-F6EECF244321}">
                <p14:modId xmlns:p14="http://schemas.microsoft.com/office/powerpoint/2010/main" val="3516718943"/>
              </p:ext>
            </p:extLst>
          </p:nvPr>
        </p:nvGraphicFramePr>
        <p:xfrm>
          <a:off x="996286" y="1932205"/>
          <a:ext cx="5274130" cy="6613779"/>
        </p:xfrm>
        <a:graphic>
          <a:graphicData uri="http://schemas.openxmlformats.org/drawingml/2006/table">
            <a:tbl>
              <a:tblPr firstRow="1" bandRow="1">
                <a:tableStyleId>{5C22544A-7EE6-4342-B048-85BDC9FD1C3A}</a:tableStyleId>
              </a:tblPr>
              <a:tblGrid>
                <a:gridCol w="1386306">
                  <a:extLst>
                    <a:ext uri="{9D8B030D-6E8A-4147-A177-3AD203B41FA5}">
                      <a16:colId xmlns:a16="http://schemas.microsoft.com/office/drawing/2014/main" val="2491967545"/>
                    </a:ext>
                  </a:extLst>
                </a:gridCol>
                <a:gridCol w="3887824">
                  <a:extLst>
                    <a:ext uri="{9D8B030D-6E8A-4147-A177-3AD203B41FA5}">
                      <a16:colId xmlns:a16="http://schemas.microsoft.com/office/drawing/2014/main" val="831333063"/>
                    </a:ext>
                  </a:extLst>
                </a:gridCol>
              </a:tblGrid>
              <a:tr h="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1" dirty="0">
                          <a:solidFill>
                            <a:schemeClr val="bg1"/>
                          </a:solidFill>
                          <a:effectLst/>
                          <a:ea typeface="Times New Roman" panose="02020603050405020304" pitchFamily="18" charset="0"/>
                          <a:cs typeface="Times New Roman" panose="02020603050405020304" pitchFamily="18" charset="0"/>
                        </a:rPr>
                        <a:t>ASISTENTE SOCIAL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hMerge="1">
                  <a:txBody>
                    <a:bodyPr/>
                    <a:lstStyle/>
                    <a:p>
                      <a:endParaRPr lang="en-US" sz="1100" dirty="0">
                        <a:solidFill>
                          <a:schemeClr val="tx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401626867"/>
                  </a:ext>
                </a:extLst>
              </a:tr>
              <a:tr h="60381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a:effectLst/>
                          <a:ea typeface="Calibri" panose="020F0502020204030204" pitchFamily="34" charset="0"/>
                          <a:cs typeface="Arial" panose="020B0604020202020204" pitchFamily="34" charset="0"/>
                        </a:rPr>
                        <a:t>Ya realizó la evaluación de Amina y se va a reunir con ella y su madre para elaborar juntos un plan de caso.</a:t>
                      </a:r>
                    </a:p>
                    <a:p>
                      <a:endParaRPr lang="es-ES_tradnl"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6695" indent="-226695"/>
                      <a:r>
                        <a:rPr lang="es-ES_tradnl" sz="1100" dirty="0">
                          <a:effectLst/>
                          <a:ea typeface="Calibri" panose="020F0502020204030204" pitchFamily="34" charset="0"/>
                          <a:cs typeface="Arial" panose="020B0604020202020204" pitchFamily="34" charset="0"/>
                        </a:rPr>
                        <a:t>Durante este juego de rol, usted debe:</a:t>
                      </a:r>
                    </a:p>
                    <a:p>
                      <a:pPr marL="285750" indent="-285750">
                        <a:buFont typeface="Arial" panose="020B0604020202020204" pitchFamily="34" charset="0"/>
                        <a:buChar char="•"/>
                      </a:pPr>
                      <a:r>
                        <a:rPr lang="es-ES_tradnl" sz="1100" dirty="0">
                          <a:effectLst/>
                          <a:ea typeface="Calibri" panose="020F0502020204030204" pitchFamily="34" charset="0"/>
                          <a:cs typeface="Arial" panose="020B0604020202020204" pitchFamily="34" charset="0"/>
                        </a:rPr>
                        <a:t>Ayudar a Amina (y a su madre) a expresarse.</a:t>
                      </a:r>
                    </a:p>
                    <a:p>
                      <a:pPr marL="285750" indent="-285750">
                        <a:buFont typeface="Arial" panose="020B0604020202020204" pitchFamily="34" charset="0"/>
                        <a:buChar char="•"/>
                      </a:pPr>
                      <a:r>
                        <a:rPr lang="es-ES_tradnl" sz="1100" dirty="0">
                          <a:ea typeface="Calibri" panose="020F0502020204030204" pitchFamily="34" charset="0"/>
                          <a:cs typeface="Arial" panose="020B0604020202020204" pitchFamily="34" charset="0"/>
                        </a:rPr>
                        <a:t>Ayudar a Amina y a su madre a tomar decisiones. </a:t>
                      </a:r>
                    </a:p>
                    <a:p>
                      <a:pPr marL="285750" indent="-285750">
                        <a:buFont typeface="Arial" panose="020B0604020202020204" pitchFamily="34" charset="0"/>
                        <a:buChar char="•"/>
                      </a:pPr>
                      <a:r>
                        <a:rPr lang="es-ES_tradnl" sz="1100" dirty="0">
                          <a:ea typeface="Calibri" panose="020F0502020204030204" pitchFamily="34" charset="0"/>
                          <a:cs typeface="Arial" panose="020B0604020202020204" pitchFamily="34" charset="0"/>
                        </a:rPr>
                        <a:t>Compartir información sobre las opciones disponibles.</a:t>
                      </a:r>
                    </a:p>
                    <a:p>
                      <a:pPr marL="285750" indent="-285750">
                        <a:buFont typeface="Arial" panose="020B0604020202020204" pitchFamily="34" charset="0"/>
                        <a:buChar char="•"/>
                      </a:pPr>
                      <a:r>
                        <a:rPr lang="es-ES_tradnl" sz="1100" dirty="0">
                          <a:effectLst/>
                          <a:ea typeface="Calibri" panose="020F0502020204030204" pitchFamily="34" charset="0"/>
                          <a:cs typeface="Arial" panose="020B0604020202020204" pitchFamily="34" charset="0"/>
                        </a:rPr>
                        <a:t>Acordar el </a:t>
                      </a:r>
                      <a:r>
                        <a:rPr lang="es-ES_tradnl" sz="1100" dirty="0">
                          <a:ea typeface="Calibri" panose="020F0502020204030204" pitchFamily="34" charset="0"/>
                          <a:cs typeface="Arial" panose="020B0604020202020204" pitchFamily="34" charset="0"/>
                        </a:rPr>
                        <a:t>objetivo general y explorar distintas opciones para alcanzarlo.</a:t>
                      </a:r>
                    </a:p>
                    <a:p>
                      <a:pPr marL="285750" indent="-285750">
                        <a:buFont typeface="Arial" panose="020B0604020202020204" pitchFamily="34" charset="0"/>
                        <a:buChar char="•"/>
                      </a:pPr>
                      <a:r>
                        <a:rPr lang="es-ES_tradnl" sz="1100" dirty="0">
                          <a:effectLst/>
                          <a:ea typeface="Calibri" panose="020F0502020204030204" pitchFamily="34" charset="0"/>
                          <a:cs typeface="Arial" panose="020B0604020202020204" pitchFamily="34" charset="0"/>
                        </a:rPr>
                        <a:t>Ponerse de acuerdo con ellas sobre las </a:t>
                      </a:r>
                      <a:r>
                        <a:rPr lang="es-ES_tradnl" sz="1100" dirty="0">
                          <a:ea typeface="Calibri" panose="020F0502020204030204" pitchFamily="34" charset="0"/>
                          <a:cs typeface="Arial" panose="020B0604020202020204" pitchFamily="34" charset="0"/>
                        </a:rPr>
                        <a:t>medidas a tomar y quién(es) debe(n) hacer qué.</a:t>
                      </a:r>
                    </a:p>
                    <a:p>
                      <a:endParaRPr lang="es-ES_tradnl"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4874565"/>
                  </a:ext>
                </a:extLst>
              </a:tr>
              <a:tr h="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1">
                          <a:solidFill>
                            <a:schemeClr val="bg1"/>
                          </a:solidFill>
                        </a:rPr>
                        <a:t>AMINA</a:t>
                      </a:r>
                      <a:endParaRPr lang="es-ES_tradnl" sz="11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hMerge="1">
                  <a:txBody>
                    <a:bodyPr/>
                    <a:lstStyle/>
                    <a:p>
                      <a:endParaRPr lang="en-US" sz="1100" dirty="0"/>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142926049"/>
                  </a:ext>
                </a:extLst>
              </a:tr>
              <a:tr h="68596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a:ea typeface="Calibri" panose="020F0502020204030204" pitchFamily="34" charset="0"/>
                          <a:cs typeface="Arial" panose="020B0604020202020204" pitchFamily="34" charset="0"/>
                        </a:rPr>
                        <a:t>Estás hablando con el/la asistente social sobre las medidas que debe tomar. No sabes cuáles son las opciones disponibles para ayudarte.</a:t>
                      </a:r>
                    </a:p>
                    <a:p>
                      <a:endParaRPr lang="es-ES_tradnl"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ES_tradnl" sz="1100" noProof="0" dirty="0">
                          <a:effectLst/>
                          <a:ea typeface="Calibri" panose="020F0502020204030204" pitchFamily="34" charset="0"/>
                          <a:cs typeface="Arial" panose="020B0604020202020204" pitchFamily="34" charset="0"/>
                        </a:rPr>
                        <a:t>Si el/la asistente social te hace sentir cómoda y segura, durante este juego de rol debes proporcionarle la siguiente información</a:t>
                      </a:r>
                      <a:r>
                        <a:rPr lang="es-ES_tradnl" sz="1100" dirty="0">
                          <a:effectLst/>
                          <a:ea typeface="Calibri" panose="020F0502020204030204" pitchFamily="34" charset="0"/>
                          <a:cs typeface="Arial" panose="020B0604020202020204" pitchFamily="34" charset="0"/>
                        </a:rPr>
                        <a:t>:</a:t>
                      </a:r>
                    </a:p>
                    <a:p>
                      <a:pPr marL="285750" lvl="0" indent="-285750">
                        <a:buFont typeface="Arial" panose="020B0604020202020204" pitchFamily="34" charset="0"/>
                        <a:buChar char="•"/>
                      </a:pPr>
                      <a:r>
                        <a:rPr lang="es-ES_tradnl" sz="1100" dirty="0">
                          <a:effectLst/>
                          <a:ea typeface="Calibri" panose="020F0502020204030204" pitchFamily="34" charset="0"/>
                          <a:cs typeface="Arial" panose="020B0604020202020204" pitchFamily="34" charset="0"/>
                        </a:rPr>
                        <a:t>Quieres seguir sosteniendo a tu familia, </a:t>
                      </a:r>
                      <a:r>
                        <a:rPr lang="es-ES_tradnl" sz="1100" dirty="0">
                          <a:ea typeface="Calibri" panose="020F0502020204030204" pitchFamily="34" charset="0"/>
                          <a:cs typeface="Arial" panose="020B0604020202020204" pitchFamily="34" charset="0"/>
                        </a:rPr>
                        <a:t>por lo que deseas seguir trabajando.</a:t>
                      </a:r>
                      <a:endParaRPr lang="es-ES_tradnl" sz="1100" dirty="0">
                        <a:effectLst/>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s-ES_tradnl" sz="1100" dirty="0">
                          <a:ea typeface="Calibri" panose="020F0502020204030204" pitchFamily="34" charset="0"/>
                          <a:cs typeface="Arial" panose="020B0604020202020204" pitchFamily="34" charset="0"/>
                        </a:rPr>
                        <a:t>Disfrutabas yendo a la escuela y te encantaría volver, pero ahora mantener a tu familia es lo más importante para ti.</a:t>
                      </a:r>
                    </a:p>
                    <a:p>
                      <a:pPr marL="285750" lvl="0" indent="-285750">
                        <a:buFont typeface="Arial" panose="020B0604020202020204" pitchFamily="34" charset="0"/>
                        <a:buChar char="•"/>
                      </a:pPr>
                      <a:r>
                        <a:rPr lang="es-ES_tradnl" sz="1100" dirty="0">
                          <a:ea typeface="Calibri" panose="020F0502020204030204" pitchFamily="34" charset="0"/>
                          <a:cs typeface="Arial" panose="020B0604020202020204" pitchFamily="34" charset="0"/>
                        </a:rPr>
                        <a:t>Todavía le tienes miedo al hombre para el que trabajas como empleada doméstica.</a:t>
                      </a:r>
                    </a:p>
                    <a:p>
                      <a:pPr marL="285750" lvl="0" indent="-285750">
                        <a:buFont typeface="Arial" panose="020B0604020202020204" pitchFamily="34" charset="0"/>
                        <a:buChar char="•"/>
                      </a:pPr>
                      <a:r>
                        <a:rPr lang="es-ES_tradnl" sz="1100" dirty="0">
                          <a:ea typeface="Calibri" panose="020F0502020204030204" pitchFamily="34" charset="0"/>
                          <a:cs typeface="Arial" panose="020B0604020202020204" pitchFamily="34" charset="0"/>
                        </a:rPr>
                        <a:t>Te cuesta mantener la calma. Por la noche no paras de pensar y no puedes dormir. Piensas que es culpa tuya que tu familia esté teniendo problemas económicos por no querer trabajar en casa del viudo.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8596948"/>
                  </a:ext>
                </a:extLst>
              </a:tr>
              <a:tr h="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1">
                          <a:solidFill>
                            <a:schemeClr val="bg1"/>
                          </a:solidFill>
                          <a:ea typeface="Calibri" panose="020F0502020204030204" pitchFamily="34" charset="0"/>
                          <a:cs typeface="Times New Roman" panose="02020603050405020304" pitchFamily="18" charset="0"/>
                        </a:rPr>
                        <a:t>LA MADRE DE AMINA</a:t>
                      </a:r>
                      <a:endParaRPr lang="es-ES_tradnl" sz="1100" dirty="0">
                        <a:solidFill>
                          <a:schemeClr val="bg1"/>
                        </a:solidFill>
                        <a:effectLst/>
                        <a:ea typeface="Calibri" panose="020F050202020403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hMerge="1">
                  <a:txBody>
                    <a:bodyPr/>
                    <a:lstStyle/>
                    <a:p>
                      <a:endParaRPr lang="en-US" sz="1100" dirty="0"/>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246938308"/>
                  </a:ext>
                </a:extLst>
              </a:tr>
              <a:tr h="60381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dirty="0">
                          <a:effectLst/>
                          <a:ea typeface="Calibri" panose="020F0502020204030204" pitchFamily="34" charset="0"/>
                          <a:cs typeface="Arial" panose="020B0604020202020204" pitchFamily="34" charset="0"/>
                        </a:rPr>
                        <a:t>El/la asistente social está hablando con ustedes sobre el plan de caso de Amina. Usted sigue preocupada por Amina. Quiere que deje de trabajar, pero no tiene otros ingresos.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106000"/>
                        </a:lnSpc>
                      </a:pPr>
                      <a:r>
                        <a:rPr lang="es-ES_tradnl" sz="1100" noProof="0" dirty="0">
                          <a:effectLst/>
                          <a:ea typeface="Calibri" panose="020F0502020204030204" pitchFamily="34" charset="0"/>
                          <a:cs typeface="Arial" panose="020B0604020202020204" pitchFamily="34" charset="0"/>
                        </a:rPr>
                        <a:t>Si el/la asistente social la hace sentir cómoda y segura, durante este juego de rol usted debe proporcionarle la siguiente información</a:t>
                      </a:r>
                      <a:r>
                        <a:rPr lang="es-ES_tradnl" sz="1100" dirty="0">
                          <a:effectLst/>
                          <a:ea typeface="Calibri" panose="020F0502020204030204" pitchFamily="34" charset="0"/>
                          <a:cs typeface="Arial" panose="020B0604020202020204" pitchFamily="34" charset="0"/>
                        </a:rPr>
                        <a:t>:</a:t>
                      </a:r>
                    </a:p>
                    <a:p>
                      <a:pPr marL="285750" lvl="0" indent="-285750">
                        <a:buFont typeface="Arial" panose="020B0604020202020204" pitchFamily="34" charset="0"/>
                        <a:buChar char="•"/>
                      </a:pPr>
                      <a:r>
                        <a:rPr lang="es-ES_tradnl" sz="1100" dirty="0">
                          <a:effectLst/>
                          <a:ea typeface="Calibri" panose="020F0502020204030204" pitchFamily="34" charset="0"/>
                          <a:cs typeface="Arial" panose="020B0604020202020204" pitchFamily="34" charset="0"/>
                        </a:rPr>
                        <a:t>Le gustaría que Amina pudiera terminar la secundaria, pero es demasiado costoso.</a:t>
                      </a:r>
                    </a:p>
                    <a:p>
                      <a:pPr marL="285750" lvl="0" indent="-285750">
                        <a:buFont typeface="Arial" panose="020B0604020202020204" pitchFamily="34" charset="0"/>
                        <a:buChar char="•"/>
                      </a:pPr>
                      <a:r>
                        <a:rPr lang="es-ES_tradnl" sz="1100" dirty="0">
                          <a:effectLst/>
                          <a:ea typeface="Calibri" panose="020F0502020204030204" pitchFamily="34" charset="0"/>
                          <a:cs typeface="Arial" panose="020B0604020202020204" pitchFamily="34" charset="0"/>
                        </a:rPr>
                        <a:t>Si pudiera encontrar un trabajo y ganar dinero por su cuenta, lo haría sin reparos. Pero, ¿quién cuidará </a:t>
                      </a:r>
                      <a:r>
                        <a:rPr lang="es-ES_tradnl" sz="1100" dirty="0">
                          <a:ea typeface="Calibri" panose="020F0502020204030204" pitchFamily="34" charset="0"/>
                          <a:cs typeface="Arial" panose="020B0604020202020204" pitchFamily="34" charset="0"/>
                        </a:rPr>
                        <a:t>entonces del </a:t>
                      </a:r>
                      <a:r>
                        <a:rPr lang="es-ES_tradnl" sz="1100" dirty="0">
                          <a:effectLst/>
                          <a:ea typeface="Calibri" panose="020F0502020204030204" pitchFamily="34" charset="0"/>
                          <a:cs typeface="Arial" panose="020B0604020202020204" pitchFamily="34" charset="0"/>
                        </a:rPr>
                        <a:t>hermano y la hermana de Amina</a:t>
                      </a:r>
                      <a:r>
                        <a:rPr lang="es-ES_tradnl" sz="1100" dirty="0">
                          <a:ea typeface="Calibri" panose="020F0502020204030204" pitchFamily="34" charset="0"/>
                          <a:cs typeface="Arial" panose="020B0604020202020204" pitchFamily="34" charset="0"/>
                        </a:rPr>
                        <a:t>? </a:t>
                      </a:r>
                      <a:r>
                        <a:rPr lang="es-ES_tradnl" sz="1100" dirty="0">
                          <a:effectLst/>
                          <a:ea typeface="Calibri" panose="020F0502020204030204" pitchFamily="34" charset="0"/>
                          <a:cs typeface="Arial" panose="020B0604020202020204" pitchFamily="34" charset="0"/>
                        </a:rPr>
                        <a:t> </a:t>
                      </a:r>
                    </a:p>
                    <a:p>
                      <a:pPr marL="285750" lvl="0" indent="-285750">
                        <a:buFont typeface="Arial" panose="020B0604020202020204" pitchFamily="34" charset="0"/>
                        <a:buChar char="•"/>
                      </a:pPr>
                      <a:r>
                        <a:rPr lang="es-ES_tradnl" sz="1100" dirty="0">
                          <a:ea typeface="Calibri" panose="020F0502020204030204" pitchFamily="34" charset="0"/>
                          <a:cs typeface="Arial" panose="020B0604020202020204" pitchFamily="34" charset="0"/>
                        </a:rPr>
                        <a:t>En el pasado, usted trabajó en una granja, en una panadería y también limpiando. </a:t>
                      </a:r>
                      <a:endParaRPr lang="es-ES_tradnl" sz="1100" dirty="0">
                        <a:effectLst/>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s-ES_tradnl" sz="1100" dirty="0">
                          <a:ea typeface="Calibri" panose="020F0502020204030204" pitchFamily="34" charset="0"/>
                          <a:cs typeface="Arial" panose="020B0604020202020204" pitchFamily="34" charset="0"/>
                        </a:rPr>
                        <a:t>Su hermana, la tía de Amina, le ha manifestado que está dispuesta a apoyarla.</a:t>
                      </a:r>
                      <a:endParaRPr lang="es-ES_tradnl"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403936"/>
                  </a:ext>
                </a:extLst>
              </a:tr>
            </a:tbl>
          </a:graphicData>
        </a:graphic>
      </p:graphicFrame>
      <p:sp>
        <p:nvSpPr>
          <p:cNvPr id="9" name="Hexagon 8">
            <a:extLst>
              <a:ext uri="{FF2B5EF4-FFF2-40B4-BE49-F238E27FC236}">
                <a16:creationId xmlns:a16="http://schemas.microsoft.com/office/drawing/2014/main" id="{FB6C33C5-5E4B-5825-7783-2D15AF72F49F}"/>
              </a:ext>
            </a:extLst>
          </p:cNvPr>
          <p:cNvSpPr/>
          <p:nvPr/>
        </p:nvSpPr>
        <p:spPr>
          <a:xfrm rot="1782986">
            <a:off x="286724" y="30111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E65CC491-D169-3528-301B-DDEA722A95F4}"/>
              </a:ext>
            </a:extLst>
          </p:cNvPr>
          <p:cNvSpPr/>
          <p:nvPr/>
        </p:nvSpPr>
        <p:spPr>
          <a:xfrm rot="1782986">
            <a:off x="286724" y="763955"/>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4E4A5112-C8F7-9927-C91A-44991ECC7CAD}"/>
              </a:ext>
            </a:extLst>
          </p:cNvPr>
          <p:cNvSpPr/>
          <p:nvPr/>
        </p:nvSpPr>
        <p:spPr>
          <a:xfrm rot="1782986">
            <a:off x="286724" y="122680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Hexagon 11">
            <a:extLst>
              <a:ext uri="{FF2B5EF4-FFF2-40B4-BE49-F238E27FC236}">
                <a16:creationId xmlns:a16="http://schemas.microsoft.com/office/drawing/2014/main" id="{AE13C64D-23D9-4AD4-9D34-A53F739B2D54}"/>
              </a:ext>
            </a:extLst>
          </p:cNvPr>
          <p:cNvSpPr/>
          <p:nvPr/>
        </p:nvSpPr>
        <p:spPr>
          <a:xfrm rot="1782986">
            <a:off x="286724" y="1689645"/>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Hexagon 12">
            <a:extLst>
              <a:ext uri="{FF2B5EF4-FFF2-40B4-BE49-F238E27FC236}">
                <a16:creationId xmlns:a16="http://schemas.microsoft.com/office/drawing/2014/main" id="{2A72EE7D-A8E6-9613-8F5A-34100B8600F8}"/>
              </a:ext>
            </a:extLst>
          </p:cNvPr>
          <p:cNvSpPr/>
          <p:nvPr/>
        </p:nvSpPr>
        <p:spPr>
          <a:xfrm rot="1782986">
            <a:off x="286724" y="2152490"/>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Hexagon 13">
            <a:extLst>
              <a:ext uri="{FF2B5EF4-FFF2-40B4-BE49-F238E27FC236}">
                <a16:creationId xmlns:a16="http://schemas.microsoft.com/office/drawing/2014/main" id="{4D8D3BC7-C599-08CE-0735-B5016EBB839E}"/>
              </a:ext>
            </a:extLst>
          </p:cNvPr>
          <p:cNvSpPr/>
          <p:nvPr/>
        </p:nvSpPr>
        <p:spPr>
          <a:xfrm rot="1782986">
            <a:off x="286725" y="2618792"/>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991923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6FB3D7-CCA5-80B7-42A1-751EDF4E1560}"/>
              </a:ext>
            </a:extLst>
          </p:cNvPr>
          <p:cNvSpPr txBox="1"/>
          <p:nvPr/>
        </p:nvSpPr>
        <p:spPr>
          <a:xfrm>
            <a:off x="996287" y="702408"/>
            <a:ext cx="5254042" cy="276999"/>
          </a:xfrm>
          <a:prstGeom prst="rect">
            <a:avLst/>
          </a:prstGeom>
          <a:noFill/>
        </p:spPr>
        <p:txBody>
          <a:bodyPr wrap="square" rtlCol="0">
            <a:spAutoFit/>
          </a:bodyPr>
          <a:lstStyle/>
          <a:p>
            <a:r>
              <a:rPr lang="es-ES_tradnl" sz="1200" b="1" spc="300">
                <a:solidFill>
                  <a:schemeClr val="tx1"/>
                </a:solidFill>
              </a:rPr>
              <a:t>ETAPAS DE DESARROLLO INFANTIL</a:t>
            </a:r>
          </a:p>
        </p:txBody>
      </p:sp>
      <p:sp>
        <p:nvSpPr>
          <p:cNvPr id="9" name="Rectangle: Rounded Corners 8">
            <a:extLst>
              <a:ext uri="{FF2B5EF4-FFF2-40B4-BE49-F238E27FC236}">
                <a16:creationId xmlns:a16="http://schemas.microsoft.com/office/drawing/2014/main" id="{7CF3669A-EADA-B6CA-0B67-372727D98DDC}"/>
              </a:ext>
            </a:extLst>
          </p:cNvPr>
          <p:cNvSpPr/>
          <p:nvPr/>
        </p:nvSpPr>
        <p:spPr>
          <a:xfrm>
            <a:off x="996288" y="1277117"/>
            <a:ext cx="5254042" cy="25427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tabLst>
                <a:tab pos="1168400" algn="l"/>
              </a:tabLst>
            </a:pPr>
            <a:r>
              <a:rPr lang="es-ES_tradnl" sz="1100" b="1" dirty="0">
                <a:solidFill>
                  <a:schemeClr val="tx1"/>
                </a:solidFill>
                <a:effectLst/>
              </a:rPr>
              <a:t>INFANCIA 	</a:t>
            </a:r>
            <a:r>
              <a:rPr lang="es-ES_tradnl" sz="1100" dirty="0">
                <a:solidFill>
                  <a:schemeClr val="tx1"/>
                </a:solidFill>
                <a:effectLst/>
              </a:rPr>
              <a:t>0 - 18 meses</a:t>
            </a:r>
            <a:endParaRPr lang="es-ES_tradnl" sz="1100" b="1" dirty="0">
              <a:solidFill>
                <a:schemeClr val="tx1"/>
              </a:solidFill>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0D8C6A9B-1656-0F2D-F8C0-5FC19D1E044D}"/>
              </a:ext>
            </a:extLst>
          </p:cNvPr>
          <p:cNvSpPr txBox="1"/>
          <p:nvPr/>
        </p:nvSpPr>
        <p:spPr>
          <a:xfrm>
            <a:off x="1011828" y="1705926"/>
            <a:ext cx="1096371" cy="430887"/>
          </a:xfrm>
          <a:prstGeom prst="rect">
            <a:avLst/>
          </a:prstGeom>
          <a:noFill/>
        </p:spPr>
        <p:txBody>
          <a:bodyPr wrap="square" rtlCol="0">
            <a:spAutoFit/>
          </a:bodyPr>
          <a:lstStyle/>
          <a:p>
            <a:r>
              <a:rPr lang="es-ES_tradnl" sz="1100" b="1" kern="1200">
                <a:solidFill>
                  <a:schemeClr val="tx1"/>
                </a:solidFill>
                <a:effectLst/>
                <a:cs typeface="Arial" panose="020B0604020202020204" pitchFamily="34" charset="0"/>
              </a:rPr>
              <a:t>Desarrollo físico</a:t>
            </a:r>
            <a:endParaRPr lang="es-ES_tradnl" sz="1100" b="1">
              <a:cs typeface="Arial" panose="020B0604020202020204" pitchFamily="34" charset="0"/>
            </a:endParaRPr>
          </a:p>
        </p:txBody>
      </p:sp>
      <p:sp>
        <p:nvSpPr>
          <p:cNvPr id="78" name="TextBox 77">
            <a:extLst>
              <a:ext uri="{FF2B5EF4-FFF2-40B4-BE49-F238E27FC236}">
                <a16:creationId xmlns:a16="http://schemas.microsoft.com/office/drawing/2014/main" id="{EE6DC3FE-F9BC-5073-60BC-3BF544342BB3}"/>
              </a:ext>
            </a:extLst>
          </p:cNvPr>
          <p:cNvSpPr txBox="1"/>
          <p:nvPr/>
        </p:nvSpPr>
        <p:spPr>
          <a:xfrm>
            <a:off x="2213596" y="1705926"/>
            <a:ext cx="4036734" cy="1615827"/>
          </a:xfrm>
          <a:prstGeom prst="rect">
            <a:avLst/>
          </a:prstGeom>
          <a:noFill/>
        </p:spPr>
        <p:txBody>
          <a:bodyPr wrap="square" rtlCol="0">
            <a:spAutoFit/>
          </a:bodyPr>
          <a:lstStyle/>
          <a:p>
            <a:pPr marL="171450" indent="-171450">
              <a:buFont typeface="Arial" panose="020B0604020202020204" pitchFamily="34" charset="0"/>
              <a:buChar char="•"/>
            </a:pPr>
            <a:r>
              <a:rPr lang="es-ES_tradnl" sz="1100" dirty="0"/>
              <a:t>Se desarrollan los sentidos de la vista, el oído, el gusto y el tacto.</a:t>
            </a:r>
          </a:p>
          <a:p>
            <a:pPr marL="171450" indent="-171450">
              <a:buFont typeface="Arial" panose="020B0604020202020204" pitchFamily="34" charset="0"/>
              <a:buChar char="•"/>
            </a:pPr>
            <a:r>
              <a:rPr lang="es-ES_tradnl" sz="1100" dirty="0"/>
              <a:t>El bebé comienza a levantar la cabeza y a estirar las piernas y a dar patadas cuando está boca abajo o boca arriba.</a:t>
            </a:r>
          </a:p>
          <a:p>
            <a:pPr marL="171450" indent="-171450">
              <a:buFont typeface="Arial" panose="020B0604020202020204" pitchFamily="34" charset="0"/>
              <a:buChar char="•"/>
            </a:pPr>
            <a:r>
              <a:rPr lang="es-ES_tradnl" sz="1100" dirty="0"/>
              <a:t>El bebé puede agarrar los dedos de otras personas.</a:t>
            </a:r>
          </a:p>
          <a:p>
            <a:pPr marL="171450" indent="-171450">
              <a:buFont typeface="Arial" panose="020B0604020202020204" pitchFamily="34" charset="0"/>
              <a:buChar char="•"/>
            </a:pPr>
            <a:r>
              <a:rPr lang="es-ES_tradnl" sz="1100" dirty="0"/>
              <a:t>Se desarrolla gradualmente la coordinación ojo-mano.</a:t>
            </a:r>
          </a:p>
          <a:p>
            <a:pPr marL="171450" indent="-171450">
              <a:buFont typeface="Arial" panose="020B0604020202020204" pitchFamily="34" charset="0"/>
              <a:buChar char="•"/>
            </a:pPr>
            <a:r>
              <a:rPr lang="es-ES_tradnl" sz="1100" dirty="0"/>
              <a:t>A partir de los 12 meses, la mayoría de los bebés se sientan sin ayuda y pueden gatear.</a:t>
            </a:r>
          </a:p>
          <a:p>
            <a:pPr marL="171450" indent="-171450">
              <a:buFont typeface="Arial" panose="020B0604020202020204" pitchFamily="34" charset="0"/>
              <a:buChar char="•"/>
            </a:pPr>
            <a:r>
              <a:rPr lang="es-ES_tradnl" sz="1100" dirty="0"/>
              <a:t>A partir de los 18 meses, el bebé puede subir escalones y manipular objetos más pequeños (p. ej., crayones).</a:t>
            </a:r>
          </a:p>
        </p:txBody>
      </p:sp>
      <p:sp>
        <p:nvSpPr>
          <p:cNvPr id="79" name="TextBox 78">
            <a:extLst>
              <a:ext uri="{FF2B5EF4-FFF2-40B4-BE49-F238E27FC236}">
                <a16:creationId xmlns:a16="http://schemas.microsoft.com/office/drawing/2014/main" id="{C82FA361-E5F1-D97B-B32E-416950113B85}"/>
              </a:ext>
            </a:extLst>
          </p:cNvPr>
          <p:cNvSpPr txBox="1"/>
          <p:nvPr/>
        </p:nvSpPr>
        <p:spPr>
          <a:xfrm>
            <a:off x="1011828" y="3439149"/>
            <a:ext cx="1096371" cy="430887"/>
          </a:xfrm>
          <a:prstGeom prst="rect">
            <a:avLst/>
          </a:prstGeom>
          <a:noFill/>
        </p:spPr>
        <p:txBody>
          <a:bodyPr wrap="square" rtlCol="0">
            <a:spAutoFit/>
          </a:bodyPr>
          <a:lstStyle/>
          <a:p>
            <a:r>
              <a:rPr lang="es-ES_tradnl" sz="1100" b="1" kern="1200">
                <a:solidFill>
                  <a:schemeClr val="tx1"/>
                </a:solidFill>
                <a:effectLst/>
                <a:cs typeface="Arial" panose="020B0604020202020204" pitchFamily="34" charset="0"/>
              </a:rPr>
              <a:t>Desarrollo cognitivo</a:t>
            </a:r>
          </a:p>
        </p:txBody>
      </p:sp>
      <p:sp>
        <p:nvSpPr>
          <p:cNvPr id="80" name="TextBox 79">
            <a:extLst>
              <a:ext uri="{FF2B5EF4-FFF2-40B4-BE49-F238E27FC236}">
                <a16:creationId xmlns:a16="http://schemas.microsoft.com/office/drawing/2014/main" id="{E918F410-2B29-D014-7CCB-50A899F57710}"/>
              </a:ext>
            </a:extLst>
          </p:cNvPr>
          <p:cNvSpPr txBox="1"/>
          <p:nvPr/>
        </p:nvSpPr>
        <p:spPr>
          <a:xfrm>
            <a:off x="2213596" y="3439149"/>
            <a:ext cx="4036734" cy="600164"/>
          </a:xfrm>
          <a:prstGeom prst="rect">
            <a:avLst/>
          </a:prstGeom>
          <a:noFill/>
        </p:spPr>
        <p:txBody>
          <a:bodyPr wrap="square" rtlCol="0">
            <a:spAutoFit/>
          </a:bodyPr>
          <a:lstStyle/>
          <a:p>
            <a:pPr marL="171450" indent="-171450">
              <a:buFont typeface="Arial" panose="020B0604020202020204" pitchFamily="34" charset="0"/>
              <a:buChar char="•"/>
            </a:pPr>
            <a:r>
              <a:rPr lang="es-ES_tradnl" sz="1100" dirty="0"/>
              <a:t>El bebé contempla los rostros de otras personas</a:t>
            </a:r>
          </a:p>
          <a:p>
            <a:pPr marL="171450" indent="-171450">
              <a:buFont typeface="Arial" panose="020B0604020202020204" pitchFamily="34" charset="0"/>
              <a:buChar char="•"/>
            </a:pPr>
            <a:r>
              <a:rPr lang="es-ES_tradnl" sz="1100" dirty="0"/>
              <a:t>Puede seguir objetos en movimiento.</a:t>
            </a:r>
          </a:p>
          <a:p>
            <a:pPr marL="171450" indent="-171450">
              <a:buFont typeface="Arial" panose="020B0604020202020204" pitchFamily="34" charset="0"/>
              <a:buChar char="•"/>
            </a:pPr>
            <a:r>
              <a:rPr lang="es-ES_tradnl" sz="1100" dirty="0"/>
              <a:t>Es capaz de reconocer objetos y rostros familiares.</a:t>
            </a:r>
          </a:p>
        </p:txBody>
      </p:sp>
      <p:sp>
        <p:nvSpPr>
          <p:cNvPr id="84" name="TextBox 83">
            <a:extLst>
              <a:ext uri="{FF2B5EF4-FFF2-40B4-BE49-F238E27FC236}">
                <a16:creationId xmlns:a16="http://schemas.microsoft.com/office/drawing/2014/main" id="{B3494743-8BD9-5E98-86DB-83B88828971B}"/>
              </a:ext>
            </a:extLst>
          </p:cNvPr>
          <p:cNvSpPr txBox="1"/>
          <p:nvPr/>
        </p:nvSpPr>
        <p:spPr>
          <a:xfrm>
            <a:off x="1011828" y="4213849"/>
            <a:ext cx="1096371" cy="430887"/>
          </a:xfrm>
          <a:prstGeom prst="rect">
            <a:avLst/>
          </a:prstGeom>
          <a:noFill/>
        </p:spPr>
        <p:txBody>
          <a:bodyPr wrap="square" rtlCol="0">
            <a:spAutoFit/>
          </a:bodyPr>
          <a:lstStyle/>
          <a:p>
            <a:r>
              <a:rPr lang="es-ES_tradnl" sz="1100" b="1" kern="1200">
                <a:solidFill>
                  <a:schemeClr val="tx1"/>
                </a:solidFill>
                <a:effectLst/>
                <a:cs typeface="Arial" panose="020B0604020202020204" pitchFamily="34" charset="0"/>
              </a:rPr>
              <a:t>Desarrollo emocional</a:t>
            </a:r>
          </a:p>
        </p:txBody>
      </p:sp>
      <p:sp>
        <p:nvSpPr>
          <p:cNvPr id="85" name="TextBox 84">
            <a:extLst>
              <a:ext uri="{FF2B5EF4-FFF2-40B4-BE49-F238E27FC236}">
                <a16:creationId xmlns:a16="http://schemas.microsoft.com/office/drawing/2014/main" id="{70BA72ED-AD2B-D975-6372-56DECEB89AAC}"/>
              </a:ext>
            </a:extLst>
          </p:cNvPr>
          <p:cNvSpPr txBox="1"/>
          <p:nvPr/>
        </p:nvSpPr>
        <p:spPr>
          <a:xfrm>
            <a:off x="2213596" y="4213849"/>
            <a:ext cx="4036734" cy="769441"/>
          </a:xfrm>
          <a:prstGeom prst="rect">
            <a:avLst/>
          </a:prstGeom>
          <a:noFill/>
        </p:spPr>
        <p:txBody>
          <a:bodyPr wrap="square" rtlCol="0">
            <a:spAutoFit/>
          </a:bodyPr>
          <a:lstStyle/>
          <a:p>
            <a:pPr marL="171450" indent="-171450">
              <a:buFont typeface="Arial" panose="020B0604020202020204" pitchFamily="34" charset="0"/>
              <a:buChar char="•"/>
            </a:pPr>
            <a:r>
              <a:rPr lang="es-ES_tradnl" sz="1100" dirty="0"/>
              <a:t>Desarrollo del apego, es decir, de un vínculo emocional firme y duradero con la persona que le cuida.</a:t>
            </a:r>
          </a:p>
          <a:p>
            <a:pPr marL="171450" indent="-171450">
              <a:buFont typeface="Arial" panose="020B0604020202020204" pitchFamily="34" charset="0"/>
              <a:buChar char="•"/>
            </a:pPr>
            <a:r>
              <a:rPr lang="es-ES_tradnl" sz="1100" dirty="0"/>
              <a:t>Es normal que el bebé muestre ansiedad al separarse de su cuidador.</a:t>
            </a:r>
          </a:p>
        </p:txBody>
      </p:sp>
      <p:sp>
        <p:nvSpPr>
          <p:cNvPr id="87" name="TextBox 86">
            <a:extLst>
              <a:ext uri="{FF2B5EF4-FFF2-40B4-BE49-F238E27FC236}">
                <a16:creationId xmlns:a16="http://schemas.microsoft.com/office/drawing/2014/main" id="{ECD6C799-9EB3-95C9-AC3D-ACD08776861D}"/>
              </a:ext>
            </a:extLst>
          </p:cNvPr>
          <p:cNvSpPr txBox="1"/>
          <p:nvPr/>
        </p:nvSpPr>
        <p:spPr>
          <a:xfrm>
            <a:off x="1011828" y="5097246"/>
            <a:ext cx="1096371" cy="600164"/>
          </a:xfrm>
          <a:prstGeom prst="rect">
            <a:avLst/>
          </a:prstGeom>
          <a:noFill/>
        </p:spPr>
        <p:txBody>
          <a:bodyPr wrap="square" rtlCol="0">
            <a:spAutoFit/>
          </a:bodyPr>
          <a:lstStyle/>
          <a:p>
            <a:r>
              <a:rPr lang="es-ES_tradnl" sz="1100" b="1" kern="1200" dirty="0">
                <a:solidFill>
                  <a:schemeClr val="tx1"/>
                </a:solidFill>
                <a:effectLst/>
                <a:cs typeface="Arial" panose="020B0604020202020204" pitchFamily="34" charset="0"/>
              </a:rPr>
              <a:t>Desarrollo social y lingüístico</a:t>
            </a:r>
          </a:p>
        </p:txBody>
      </p:sp>
      <p:sp>
        <p:nvSpPr>
          <p:cNvPr id="88" name="TextBox 87">
            <a:extLst>
              <a:ext uri="{FF2B5EF4-FFF2-40B4-BE49-F238E27FC236}">
                <a16:creationId xmlns:a16="http://schemas.microsoft.com/office/drawing/2014/main" id="{3A03F0E8-3506-5332-EC54-0CE537AAC905}"/>
              </a:ext>
            </a:extLst>
          </p:cNvPr>
          <p:cNvSpPr txBox="1"/>
          <p:nvPr/>
        </p:nvSpPr>
        <p:spPr>
          <a:xfrm>
            <a:off x="2213596" y="5097246"/>
            <a:ext cx="4036734" cy="1277273"/>
          </a:xfrm>
          <a:prstGeom prst="rect">
            <a:avLst/>
          </a:prstGeom>
          <a:noFill/>
        </p:spPr>
        <p:txBody>
          <a:bodyPr wrap="square" rtlCol="0">
            <a:spAutoFit/>
          </a:bodyPr>
          <a:lstStyle/>
          <a:p>
            <a:pPr marL="171450" indent="-171450">
              <a:buFont typeface="Arial" panose="020B0604020202020204" pitchFamily="34" charset="0"/>
              <a:buChar char="•"/>
            </a:pPr>
            <a:r>
              <a:rPr lang="es-ES_tradnl" sz="1100" dirty="0"/>
              <a:t>Empieza a sonreír y a balbucear.</a:t>
            </a:r>
          </a:p>
          <a:p>
            <a:pPr marL="171450" indent="-171450">
              <a:buFont typeface="Arial" panose="020B0604020202020204" pitchFamily="34" charset="0"/>
              <a:buChar char="•"/>
            </a:pPr>
            <a:r>
              <a:rPr lang="es-ES_tradnl" sz="1100" dirty="0"/>
              <a:t>La expresión facial y corporal del bebé se desarrolla.</a:t>
            </a:r>
          </a:p>
          <a:p>
            <a:pPr marL="171450" indent="-171450">
              <a:buFont typeface="Arial" panose="020B0604020202020204" pitchFamily="34" charset="0"/>
              <a:buChar char="•"/>
            </a:pPr>
            <a:r>
              <a:rPr lang="es-ES_tradnl" sz="1100" dirty="0"/>
              <a:t>Meses después, comienza a disfrutar de los juegos con otras personas.</a:t>
            </a:r>
          </a:p>
          <a:p>
            <a:pPr marL="171450" indent="-171450">
              <a:buFont typeface="Arial" panose="020B0604020202020204" pitchFamily="34" charset="0"/>
              <a:buChar char="•"/>
            </a:pPr>
            <a:r>
              <a:rPr lang="es-ES_tradnl" sz="1100" dirty="0"/>
              <a:t>Entre los 15 y los 18 meses, el bebé repite ciertas palabras.</a:t>
            </a:r>
          </a:p>
          <a:p>
            <a:pPr marL="171450" indent="-171450">
              <a:buFont typeface="Arial" panose="020B0604020202020204" pitchFamily="34" charset="0"/>
              <a:buChar char="•"/>
            </a:pPr>
            <a:r>
              <a:rPr lang="es-ES_tradnl" sz="1100" dirty="0"/>
              <a:t>También imita los movimientos y la expresión facial de otras personas.</a:t>
            </a:r>
          </a:p>
        </p:txBody>
      </p:sp>
      <p:grpSp>
        <p:nvGrpSpPr>
          <p:cNvPr id="89" name="Group 88">
            <a:extLst>
              <a:ext uri="{FF2B5EF4-FFF2-40B4-BE49-F238E27FC236}">
                <a16:creationId xmlns:a16="http://schemas.microsoft.com/office/drawing/2014/main" id="{2578E726-F3E5-FEC5-A1C8-BB2212AB9B8A}"/>
              </a:ext>
            </a:extLst>
          </p:cNvPr>
          <p:cNvGrpSpPr/>
          <p:nvPr/>
        </p:nvGrpSpPr>
        <p:grpSpPr>
          <a:xfrm>
            <a:off x="5678572" y="1102581"/>
            <a:ext cx="261702" cy="428809"/>
            <a:chOff x="1265236" y="3951467"/>
            <a:chExt cx="487411" cy="798642"/>
          </a:xfrm>
        </p:grpSpPr>
        <p:sp>
          <p:nvSpPr>
            <p:cNvPr id="90" name="Round Same Side Corner Rectangle 31">
              <a:extLst>
                <a:ext uri="{FF2B5EF4-FFF2-40B4-BE49-F238E27FC236}">
                  <a16:creationId xmlns:a16="http://schemas.microsoft.com/office/drawing/2014/main" id="{D6677DF3-7BA0-FC53-5427-7A9482A95368}"/>
                </a:ext>
              </a:extLst>
            </p:cNvPr>
            <p:cNvSpPr/>
            <p:nvPr/>
          </p:nvSpPr>
          <p:spPr>
            <a:xfrm>
              <a:off x="1265236" y="4546534"/>
              <a:ext cx="487411" cy="203575"/>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sp>
          <p:nvSpPr>
            <p:cNvPr id="91" name="Oval 90">
              <a:extLst>
                <a:ext uri="{FF2B5EF4-FFF2-40B4-BE49-F238E27FC236}">
                  <a16:creationId xmlns:a16="http://schemas.microsoft.com/office/drawing/2014/main" id="{3F5045E9-FB42-5A05-5C73-0A9C641D1146}"/>
                </a:ext>
              </a:extLst>
            </p:cNvPr>
            <p:cNvSpPr/>
            <p:nvPr/>
          </p:nvSpPr>
          <p:spPr>
            <a:xfrm>
              <a:off x="1265236" y="3951467"/>
              <a:ext cx="487411" cy="48740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grpSp>
      <p:sp>
        <p:nvSpPr>
          <p:cNvPr id="2" name="Hexagon 1">
            <a:extLst>
              <a:ext uri="{FF2B5EF4-FFF2-40B4-BE49-F238E27FC236}">
                <a16:creationId xmlns:a16="http://schemas.microsoft.com/office/drawing/2014/main" id="{73E59A42-E985-A957-E7AD-33E50DE796C1}"/>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Hexagon 3">
            <a:extLst>
              <a:ext uri="{FF2B5EF4-FFF2-40B4-BE49-F238E27FC236}">
                <a16:creationId xmlns:a16="http://schemas.microsoft.com/office/drawing/2014/main" id="{115FE4B2-D91C-2288-2840-8034A5FEE919}"/>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Hexagon 4">
            <a:extLst>
              <a:ext uri="{FF2B5EF4-FFF2-40B4-BE49-F238E27FC236}">
                <a16:creationId xmlns:a16="http://schemas.microsoft.com/office/drawing/2014/main" id="{EA3A2F5F-1E56-BB61-957B-75829FCAF52F}"/>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Hexagon 5">
            <a:extLst>
              <a:ext uri="{FF2B5EF4-FFF2-40B4-BE49-F238E27FC236}">
                <a16:creationId xmlns:a16="http://schemas.microsoft.com/office/drawing/2014/main" id="{3D2B035F-D522-93A6-5611-D5D1B5CFD373}"/>
              </a:ext>
            </a:extLst>
          </p:cNvPr>
          <p:cNvSpPr/>
          <p:nvPr/>
        </p:nvSpPr>
        <p:spPr>
          <a:xfrm rot="1782986">
            <a:off x="286724" y="168964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Hexagon 6">
            <a:extLst>
              <a:ext uri="{FF2B5EF4-FFF2-40B4-BE49-F238E27FC236}">
                <a16:creationId xmlns:a16="http://schemas.microsoft.com/office/drawing/2014/main" id="{3DEA90DA-F790-187F-23B8-B1CB819DE475}"/>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Hexagon 7">
            <a:extLst>
              <a:ext uri="{FF2B5EF4-FFF2-40B4-BE49-F238E27FC236}">
                <a16:creationId xmlns:a16="http://schemas.microsoft.com/office/drawing/2014/main" id="{813B278B-AD1F-937E-8771-824D849C0FD0}"/>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77070162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DA5801B3-750A-E469-F4FF-D48800049364}"/>
              </a:ext>
            </a:extLst>
          </p:cNvPr>
          <p:cNvSpPr/>
          <p:nvPr/>
        </p:nvSpPr>
        <p:spPr>
          <a:xfrm>
            <a:off x="996287" y="2165602"/>
            <a:ext cx="2445438" cy="690112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 name="TextBox 2">
            <a:extLst>
              <a:ext uri="{FF2B5EF4-FFF2-40B4-BE49-F238E27FC236}">
                <a16:creationId xmlns:a16="http://schemas.microsoft.com/office/drawing/2014/main" id="{8AEF2801-FDEE-3930-6CEB-66C8576300D9}"/>
              </a:ext>
            </a:extLst>
          </p:cNvPr>
          <p:cNvSpPr txBox="1"/>
          <p:nvPr/>
        </p:nvSpPr>
        <p:spPr>
          <a:xfrm>
            <a:off x="996287" y="707341"/>
            <a:ext cx="5254042"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highlight>
                  <a:srgbClr val="8ACA84"/>
                </a:highlight>
                <a:latin typeface="Calibri"/>
                <a:ea typeface="Calibri"/>
                <a:cs typeface="Calibri"/>
                <a:sym typeface="Calibri"/>
              </a:rPr>
              <a:t>SESIÓN 4: ¿CÓMO INFORMAR SOBRE LOS SERVICIOS DISPONIBLES?</a:t>
            </a:r>
          </a:p>
        </p:txBody>
      </p:sp>
      <p:sp>
        <p:nvSpPr>
          <p:cNvPr id="4" name="TextBox 3">
            <a:extLst>
              <a:ext uri="{FF2B5EF4-FFF2-40B4-BE49-F238E27FC236}">
                <a16:creationId xmlns:a16="http://schemas.microsoft.com/office/drawing/2014/main" id="{B6830AED-464A-B251-9C67-18512DDB7B1F}"/>
              </a:ext>
            </a:extLst>
          </p:cNvPr>
          <p:cNvSpPr txBox="1"/>
          <p:nvPr/>
        </p:nvSpPr>
        <p:spPr>
          <a:xfrm>
            <a:off x="996286" y="1425558"/>
            <a:ext cx="5339199" cy="276999"/>
          </a:xfrm>
          <a:prstGeom prst="rect">
            <a:avLst/>
          </a:prstGeom>
          <a:noFill/>
        </p:spPr>
        <p:txBody>
          <a:bodyPr wrap="square" rtlCol="0">
            <a:spAutoFit/>
          </a:bodyPr>
          <a:lstStyle/>
          <a:p>
            <a:r>
              <a:rPr lang="en-CA" sz="1200" b="1" spc="300" dirty="0"/>
              <a:t>EJEMPLOS DE ACCIONES DEL O LA ASISTENTE SOCIAL</a:t>
            </a:r>
          </a:p>
        </p:txBody>
      </p:sp>
      <p:grpSp>
        <p:nvGrpSpPr>
          <p:cNvPr id="5" name="Group 4">
            <a:extLst>
              <a:ext uri="{FF2B5EF4-FFF2-40B4-BE49-F238E27FC236}">
                <a16:creationId xmlns:a16="http://schemas.microsoft.com/office/drawing/2014/main" id="{9E9A37F8-1338-234C-5F18-F85282306277}"/>
              </a:ext>
            </a:extLst>
          </p:cNvPr>
          <p:cNvGrpSpPr/>
          <p:nvPr/>
        </p:nvGrpSpPr>
        <p:grpSpPr>
          <a:xfrm>
            <a:off x="960952" y="1947544"/>
            <a:ext cx="1086322" cy="1048582"/>
            <a:chOff x="1288125" y="2096472"/>
            <a:chExt cx="1245924" cy="1202640"/>
          </a:xfrm>
        </p:grpSpPr>
        <p:sp>
          <p:nvSpPr>
            <p:cNvPr id="6" name="Oval 5">
              <a:extLst>
                <a:ext uri="{FF2B5EF4-FFF2-40B4-BE49-F238E27FC236}">
                  <a16:creationId xmlns:a16="http://schemas.microsoft.com/office/drawing/2014/main" id="{12B0282A-A98F-AF21-EF50-965B9CF8539C}"/>
                </a:ext>
              </a:extLst>
            </p:cNvPr>
            <p:cNvSpPr/>
            <p:nvPr/>
          </p:nvSpPr>
          <p:spPr>
            <a:xfrm>
              <a:off x="1288125" y="2096472"/>
              <a:ext cx="1245924" cy="120264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nvGrpSpPr>
            <p:cNvPr id="7" name="Group 6">
              <a:extLst>
                <a:ext uri="{FF2B5EF4-FFF2-40B4-BE49-F238E27FC236}">
                  <a16:creationId xmlns:a16="http://schemas.microsoft.com/office/drawing/2014/main" id="{8A5E5FBB-2390-4881-FF37-E4963F856592}"/>
                </a:ext>
              </a:extLst>
            </p:cNvPr>
            <p:cNvGrpSpPr/>
            <p:nvPr/>
          </p:nvGrpSpPr>
          <p:grpSpPr>
            <a:xfrm>
              <a:off x="1509385" y="2346567"/>
              <a:ext cx="707269" cy="631305"/>
              <a:chOff x="6770748" y="1158240"/>
              <a:chExt cx="1274726" cy="1121318"/>
            </a:xfrm>
            <a:solidFill>
              <a:schemeClr val="bg1"/>
            </a:solidFill>
          </p:grpSpPr>
          <p:grpSp>
            <p:nvGrpSpPr>
              <p:cNvPr id="8" name="Group 7">
                <a:extLst>
                  <a:ext uri="{FF2B5EF4-FFF2-40B4-BE49-F238E27FC236}">
                    <a16:creationId xmlns:a16="http://schemas.microsoft.com/office/drawing/2014/main" id="{190C8B30-1264-C7FE-C22C-E28B49644C61}"/>
                  </a:ext>
                </a:extLst>
              </p:cNvPr>
              <p:cNvGrpSpPr/>
              <p:nvPr/>
            </p:nvGrpSpPr>
            <p:grpSpPr>
              <a:xfrm rot="5400000">
                <a:off x="7128520" y="1362604"/>
                <a:ext cx="559182" cy="1274726"/>
                <a:chOff x="8619006" y="1366612"/>
                <a:chExt cx="416505" cy="949476"/>
              </a:xfrm>
              <a:grpFill/>
            </p:grpSpPr>
            <p:sp>
              <p:nvSpPr>
                <p:cNvPr id="10" name="Rectangle: Rounded Corners 9">
                  <a:extLst>
                    <a:ext uri="{FF2B5EF4-FFF2-40B4-BE49-F238E27FC236}">
                      <a16:creationId xmlns:a16="http://schemas.microsoft.com/office/drawing/2014/main" id="{F2BBF3DF-5F94-6D14-9532-E3734DD489FD}"/>
                    </a:ext>
                  </a:extLst>
                </p:cNvPr>
                <p:cNvSpPr/>
                <p:nvPr/>
              </p:nvSpPr>
              <p:spPr>
                <a:xfrm rot="1076057" flipH="1">
                  <a:off x="8840670" y="1614649"/>
                  <a:ext cx="161053" cy="5099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ectangle: Rounded Corners 10">
                  <a:extLst>
                    <a:ext uri="{FF2B5EF4-FFF2-40B4-BE49-F238E27FC236}">
                      <a16:creationId xmlns:a16="http://schemas.microsoft.com/office/drawing/2014/main" id="{A25C01E2-3F75-6D3C-66A6-B25706EB063F}"/>
                    </a:ext>
                  </a:extLst>
                </p:cNvPr>
                <p:cNvSpPr/>
                <p:nvPr/>
              </p:nvSpPr>
              <p:spPr>
                <a:xfrm rot="20911244" flipH="1">
                  <a:off x="8877905" y="1366612"/>
                  <a:ext cx="157606" cy="398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Rounded Corners 11">
                  <a:extLst>
                    <a:ext uri="{FF2B5EF4-FFF2-40B4-BE49-F238E27FC236}">
                      <a16:creationId xmlns:a16="http://schemas.microsoft.com/office/drawing/2014/main" id="{B031731C-2B8B-33DB-DDF1-C9B5A1C78CFD}"/>
                    </a:ext>
                  </a:extLst>
                </p:cNvPr>
                <p:cNvSpPr/>
                <p:nvPr/>
              </p:nvSpPr>
              <p:spPr>
                <a:xfrm rot="613090" flipH="1">
                  <a:off x="8673953" y="1668726"/>
                  <a:ext cx="154779" cy="3586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Flowchart: Manual Input 12">
                  <a:extLst>
                    <a:ext uri="{FF2B5EF4-FFF2-40B4-BE49-F238E27FC236}">
                      <a16:creationId xmlns:a16="http://schemas.microsoft.com/office/drawing/2014/main" id="{25BEBCC3-BFFB-02E3-8CF0-6D4131D30B47}"/>
                    </a:ext>
                  </a:extLst>
                </p:cNvPr>
                <p:cNvSpPr/>
                <p:nvPr/>
              </p:nvSpPr>
              <p:spPr>
                <a:xfrm rot="17276057">
                  <a:off x="8678142" y="1906154"/>
                  <a:ext cx="197560" cy="315831"/>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3">
                  <a:extLst>
                    <a:ext uri="{FF2B5EF4-FFF2-40B4-BE49-F238E27FC236}">
                      <a16:creationId xmlns:a16="http://schemas.microsoft.com/office/drawing/2014/main" id="{B9680F6A-0EF8-5FF1-026E-2B84A108BB4F}"/>
                    </a:ext>
                  </a:extLst>
                </p:cNvPr>
                <p:cNvSpPr/>
                <p:nvPr/>
              </p:nvSpPr>
              <p:spPr>
                <a:xfrm>
                  <a:off x="8657142" y="2030875"/>
                  <a:ext cx="241922" cy="2852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9" name="Circle: Hollow 8">
                <a:extLst>
                  <a:ext uri="{FF2B5EF4-FFF2-40B4-BE49-F238E27FC236}">
                    <a16:creationId xmlns:a16="http://schemas.microsoft.com/office/drawing/2014/main" id="{C3D66F44-B1AC-CB5C-B50B-864853C7D3C8}"/>
                  </a:ext>
                </a:extLst>
              </p:cNvPr>
              <p:cNvSpPr/>
              <p:nvPr/>
            </p:nvSpPr>
            <p:spPr>
              <a:xfrm>
                <a:off x="7271980" y="1158240"/>
                <a:ext cx="566129" cy="566129"/>
              </a:xfrm>
              <a:prstGeom prst="donut">
                <a:avLst>
                  <a:gd name="adj" fmla="val 317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pSp>
      <p:sp>
        <p:nvSpPr>
          <p:cNvPr id="39" name="Rectangle 38">
            <a:extLst>
              <a:ext uri="{FF2B5EF4-FFF2-40B4-BE49-F238E27FC236}">
                <a16:creationId xmlns:a16="http://schemas.microsoft.com/office/drawing/2014/main" id="{2E9699E8-D580-8507-04B7-68B26296FD60}"/>
              </a:ext>
            </a:extLst>
          </p:cNvPr>
          <p:cNvSpPr/>
          <p:nvPr/>
        </p:nvSpPr>
        <p:spPr>
          <a:xfrm>
            <a:off x="3795078" y="2165602"/>
            <a:ext cx="2445438" cy="690112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nvGrpSpPr>
          <p:cNvPr id="15" name="Group 14">
            <a:extLst>
              <a:ext uri="{FF2B5EF4-FFF2-40B4-BE49-F238E27FC236}">
                <a16:creationId xmlns:a16="http://schemas.microsoft.com/office/drawing/2014/main" id="{ED0A2261-D71A-6A77-D58C-45EE9DA7F112}"/>
              </a:ext>
            </a:extLst>
          </p:cNvPr>
          <p:cNvGrpSpPr/>
          <p:nvPr/>
        </p:nvGrpSpPr>
        <p:grpSpPr>
          <a:xfrm>
            <a:off x="3709102" y="1947544"/>
            <a:ext cx="1086321" cy="1048582"/>
            <a:chOff x="4791666" y="2107056"/>
            <a:chExt cx="1222764" cy="1180285"/>
          </a:xfrm>
        </p:grpSpPr>
        <p:sp>
          <p:nvSpPr>
            <p:cNvPr id="16" name="Oval 15">
              <a:extLst>
                <a:ext uri="{FF2B5EF4-FFF2-40B4-BE49-F238E27FC236}">
                  <a16:creationId xmlns:a16="http://schemas.microsoft.com/office/drawing/2014/main" id="{DFC055A7-4A2B-34F5-3C06-4CFD342D7EE9}"/>
                </a:ext>
              </a:extLst>
            </p:cNvPr>
            <p:cNvSpPr/>
            <p:nvPr/>
          </p:nvSpPr>
          <p:spPr>
            <a:xfrm>
              <a:off x="4791666" y="2107056"/>
              <a:ext cx="1222764" cy="1180285"/>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nvGrpSpPr>
            <p:cNvPr id="17" name="Group 16">
              <a:extLst>
                <a:ext uri="{FF2B5EF4-FFF2-40B4-BE49-F238E27FC236}">
                  <a16:creationId xmlns:a16="http://schemas.microsoft.com/office/drawing/2014/main" id="{82BC4512-2523-44A6-A647-21EDBF341323}"/>
                </a:ext>
              </a:extLst>
            </p:cNvPr>
            <p:cNvGrpSpPr/>
            <p:nvPr/>
          </p:nvGrpSpPr>
          <p:grpSpPr>
            <a:xfrm>
              <a:off x="5081636" y="2390458"/>
              <a:ext cx="642823" cy="668319"/>
              <a:chOff x="7892902" y="1235921"/>
              <a:chExt cx="1061882" cy="1131157"/>
            </a:xfrm>
            <a:solidFill>
              <a:schemeClr val="bg1"/>
            </a:solidFill>
          </p:grpSpPr>
          <p:sp>
            <p:nvSpPr>
              <p:cNvPr id="34" name="Arrow: Down 33">
                <a:extLst>
                  <a:ext uri="{FF2B5EF4-FFF2-40B4-BE49-F238E27FC236}">
                    <a16:creationId xmlns:a16="http://schemas.microsoft.com/office/drawing/2014/main" id="{F2F46DD3-3ED9-775D-3552-493128D8B70C}"/>
                  </a:ext>
                </a:extLst>
              </p:cNvPr>
              <p:cNvSpPr/>
              <p:nvPr/>
            </p:nvSpPr>
            <p:spPr>
              <a:xfrm rot="5400000">
                <a:off x="8306379" y="1225937"/>
                <a:ext cx="303317" cy="323285"/>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Arrow: Bent 34">
                <a:extLst>
                  <a:ext uri="{FF2B5EF4-FFF2-40B4-BE49-F238E27FC236}">
                    <a16:creationId xmlns:a16="http://schemas.microsoft.com/office/drawing/2014/main" id="{B796114D-A639-6F35-E876-2254849A8F9E}"/>
                  </a:ext>
                </a:extLst>
              </p:cNvPr>
              <p:cNvSpPr/>
              <p:nvPr/>
            </p:nvSpPr>
            <p:spPr>
              <a:xfrm flipV="1">
                <a:off x="7964825" y="1317951"/>
                <a:ext cx="663141" cy="675035"/>
              </a:xfrm>
              <a:prstGeom prst="ben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6" name="Arrow: Bent 35">
                <a:extLst>
                  <a:ext uri="{FF2B5EF4-FFF2-40B4-BE49-F238E27FC236}">
                    <a16:creationId xmlns:a16="http://schemas.microsoft.com/office/drawing/2014/main" id="{2EB7B932-7418-3345-C065-A74084E3B9F7}"/>
                  </a:ext>
                </a:extLst>
              </p:cNvPr>
              <p:cNvSpPr/>
              <p:nvPr/>
            </p:nvSpPr>
            <p:spPr>
              <a:xfrm flipH="1" flipV="1">
                <a:off x="8394122" y="1670575"/>
                <a:ext cx="541443" cy="675035"/>
              </a:xfrm>
              <a:prstGeom prst="bentArrow">
                <a:avLst>
                  <a:gd name="adj1" fmla="val 31450"/>
                  <a:gd name="adj2" fmla="val 28225"/>
                  <a:gd name="adj3" fmla="val 25000"/>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7" name="Plus Sign 36">
                <a:extLst>
                  <a:ext uri="{FF2B5EF4-FFF2-40B4-BE49-F238E27FC236}">
                    <a16:creationId xmlns:a16="http://schemas.microsoft.com/office/drawing/2014/main" id="{F6628A4C-C0EA-B7A0-F422-E5C513C4345E}"/>
                  </a:ext>
                </a:extLst>
              </p:cNvPr>
              <p:cNvSpPr/>
              <p:nvPr/>
            </p:nvSpPr>
            <p:spPr>
              <a:xfrm rot="2700000">
                <a:off x="7897288" y="1984220"/>
                <a:ext cx="378472" cy="387244"/>
              </a:xfrm>
              <a:prstGeom prst="mathPlus">
                <a:avLst>
                  <a:gd name="adj1" fmla="val 204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Circle: Hollow 37">
                <a:extLst>
                  <a:ext uri="{FF2B5EF4-FFF2-40B4-BE49-F238E27FC236}">
                    <a16:creationId xmlns:a16="http://schemas.microsoft.com/office/drawing/2014/main" id="{9C559A64-7F82-6487-C083-5758B65FADE0}"/>
                  </a:ext>
                </a:extLst>
              </p:cNvPr>
              <p:cNvSpPr/>
              <p:nvPr/>
            </p:nvSpPr>
            <p:spPr>
              <a:xfrm>
                <a:off x="8741260" y="1268041"/>
                <a:ext cx="213524" cy="213524"/>
              </a:xfrm>
              <a:prstGeom prst="donut">
                <a:avLst>
                  <a:gd name="adj" fmla="val 321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pSp>
      <p:sp>
        <p:nvSpPr>
          <p:cNvPr id="48" name="Hexagon 47">
            <a:extLst>
              <a:ext uri="{FF2B5EF4-FFF2-40B4-BE49-F238E27FC236}">
                <a16:creationId xmlns:a16="http://schemas.microsoft.com/office/drawing/2014/main" id="{DBC035E1-BC03-5212-0B69-9EF8FCB844F3}"/>
              </a:ext>
            </a:extLst>
          </p:cNvPr>
          <p:cNvSpPr/>
          <p:nvPr/>
        </p:nvSpPr>
        <p:spPr>
          <a:xfrm rot="1782986">
            <a:off x="286724" y="30111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9" name="Hexagon 48">
            <a:extLst>
              <a:ext uri="{FF2B5EF4-FFF2-40B4-BE49-F238E27FC236}">
                <a16:creationId xmlns:a16="http://schemas.microsoft.com/office/drawing/2014/main" id="{1A28348A-6B0B-6AD0-3CCC-95A01C850CF8}"/>
              </a:ext>
            </a:extLst>
          </p:cNvPr>
          <p:cNvSpPr/>
          <p:nvPr/>
        </p:nvSpPr>
        <p:spPr>
          <a:xfrm rot="1782986">
            <a:off x="286724" y="763955"/>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Hexagon 49">
            <a:extLst>
              <a:ext uri="{FF2B5EF4-FFF2-40B4-BE49-F238E27FC236}">
                <a16:creationId xmlns:a16="http://schemas.microsoft.com/office/drawing/2014/main" id="{8DC851A5-56CB-E6E2-9B30-1820E25AFD20}"/>
              </a:ext>
            </a:extLst>
          </p:cNvPr>
          <p:cNvSpPr/>
          <p:nvPr/>
        </p:nvSpPr>
        <p:spPr>
          <a:xfrm rot="1782986">
            <a:off x="286724" y="122680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1" name="Hexagon 50">
            <a:extLst>
              <a:ext uri="{FF2B5EF4-FFF2-40B4-BE49-F238E27FC236}">
                <a16:creationId xmlns:a16="http://schemas.microsoft.com/office/drawing/2014/main" id="{D5985526-41CA-B063-BC79-C614572AE673}"/>
              </a:ext>
            </a:extLst>
          </p:cNvPr>
          <p:cNvSpPr/>
          <p:nvPr/>
        </p:nvSpPr>
        <p:spPr>
          <a:xfrm rot="1782986">
            <a:off x="286724" y="1689645"/>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2" name="Hexagon 51">
            <a:extLst>
              <a:ext uri="{FF2B5EF4-FFF2-40B4-BE49-F238E27FC236}">
                <a16:creationId xmlns:a16="http://schemas.microsoft.com/office/drawing/2014/main" id="{1BC337DE-B4E5-7CE1-4D08-5FDAD59F0B3E}"/>
              </a:ext>
            </a:extLst>
          </p:cNvPr>
          <p:cNvSpPr/>
          <p:nvPr/>
        </p:nvSpPr>
        <p:spPr>
          <a:xfrm rot="1782986">
            <a:off x="286724" y="2152490"/>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3" name="Hexagon 52">
            <a:extLst>
              <a:ext uri="{FF2B5EF4-FFF2-40B4-BE49-F238E27FC236}">
                <a16:creationId xmlns:a16="http://schemas.microsoft.com/office/drawing/2014/main" id="{E593407C-A5E6-5F8A-BDA3-D5F58F96BBDD}"/>
              </a:ext>
            </a:extLst>
          </p:cNvPr>
          <p:cNvSpPr/>
          <p:nvPr/>
        </p:nvSpPr>
        <p:spPr>
          <a:xfrm rot="1782986">
            <a:off x="286725" y="2618792"/>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88574610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330EFD7-AEEE-3494-1D59-031EB57BEEFD}"/>
              </a:ext>
            </a:extLst>
          </p:cNvPr>
          <p:cNvSpPr txBox="1"/>
          <p:nvPr/>
        </p:nvSpPr>
        <p:spPr>
          <a:xfrm>
            <a:off x="996287" y="716248"/>
            <a:ext cx="5254042" cy="276999"/>
          </a:xfrm>
          <a:prstGeom prst="rect">
            <a:avLst/>
          </a:prstGeom>
          <a:noFill/>
        </p:spPr>
        <p:txBody>
          <a:bodyPr wrap="square" rtlCol="0">
            <a:spAutoFit/>
          </a:bodyPr>
          <a:lstStyle/>
          <a:p>
            <a:r>
              <a:rPr lang="en-CA" sz="1200" b="1" spc="300" dirty="0"/>
              <a:t>TIPOS DE AYUDA Y APOYO</a:t>
            </a:r>
          </a:p>
        </p:txBody>
      </p:sp>
      <p:grpSp>
        <p:nvGrpSpPr>
          <p:cNvPr id="34" name="Group 33">
            <a:extLst>
              <a:ext uri="{FF2B5EF4-FFF2-40B4-BE49-F238E27FC236}">
                <a16:creationId xmlns:a16="http://schemas.microsoft.com/office/drawing/2014/main" id="{0B579448-D6DF-8542-531D-8EC31C15C0B4}"/>
              </a:ext>
            </a:extLst>
          </p:cNvPr>
          <p:cNvGrpSpPr/>
          <p:nvPr/>
        </p:nvGrpSpPr>
        <p:grpSpPr>
          <a:xfrm>
            <a:off x="2772401" y="3905854"/>
            <a:ext cx="1313198" cy="1047146"/>
            <a:chOff x="3903007" y="7335837"/>
            <a:chExt cx="1866281" cy="1488175"/>
          </a:xfrm>
        </p:grpSpPr>
        <p:grpSp>
          <p:nvGrpSpPr>
            <p:cNvPr id="23" name="Group 22">
              <a:extLst>
                <a:ext uri="{FF2B5EF4-FFF2-40B4-BE49-F238E27FC236}">
                  <a16:creationId xmlns:a16="http://schemas.microsoft.com/office/drawing/2014/main" id="{2DA3D471-0C79-9646-4374-BDAAE2730FA3}"/>
                </a:ext>
              </a:extLst>
            </p:cNvPr>
            <p:cNvGrpSpPr/>
            <p:nvPr/>
          </p:nvGrpSpPr>
          <p:grpSpPr>
            <a:xfrm>
              <a:off x="5282506" y="7335837"/>
              <a:ext cx="435510" cy="996531"/>
              <a:chOff x="977293" y="3695319"/>
              <a:chExt cx="906153" cy="2073454"/>
            </a:xfrm>
          </p:grpSpPr>
          <p:sp>
            <p:nvSpPr>
              <p:cNvPr id="26" name="Google Shape;315;p4">
                <a:extLst>
                  <a:ext uri="{FF2B5EF4-FFF2-40B4-BE49-F238E27FC236}">
                    <a16:creationId xmlns:a16="http://schemas.microsoft.com/office/drawing/2014/main" id="{99344652-DCD8-40F4-3C2F-876EEB8FC448}"/>
                  </a:ext>
                </a:extLst>
              </p:cNvPr>
              <p:cNvSpPr/>
              <p:nvPr/>
            </p:nvSpPr>
            <p:spPr>
              <a:xfrm>
                <a:off x="977293" y="3695319"/>
                <a:ext cx="906153" cy="929710"/>
              </a:xfrm>
              <a:prstGeom prst="ellipse">
                <a:avLst/>
              </a:prstGeom>
              <a:solidFill>
                <a:schemeClr val="accent3">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7" name="Google Shape;317;p4">
                <a:extLst>
                  <a:ext uri="{FF2B5EF4-FFF2-40B4-BE49-F238E27FC236}">
                    <a16:creationId xmlns:a16="http://schemas.microsoft.com/office/drawing/2014/main" id="{AB9EF9D9-FF95-85A2-C756-46BF0271E49B}"/>
                  </a:ext>
                </a:extLst>
              </p:cNvPr>
              <p:cNvSpPr/>
              <p:nvPr/>
            </p:nvSpPr>
            <p:spPr>
              <a:xfrm>
                <a:off x="977293" y="4806822"/>
                <a:ext cx="857164" cy="961951"/>
              </a:xfrm>
              <a:prstGeom prst="round2SameRect">
                <a:avLst>
                  <a:gd name="adj1" fmla="val 50000"/>
                  <a:gd name="adj2" fmla="val 0"/>
                </a:avLst>
              </a:prstGeom>
              <a:solidFill>
                <a:schemeClr val="accent3">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grpSp>
          <p:nvGrpSpPr>
            <p:cNvPr id="28" name="Group 27">
              <a:extLst>
                <a:ext uri="{FF2B5EF4-FFF2-40B4-BE49-F238E27FC236}">
                  <a16:creationId xmlns:a16="http://schemas.microsoft.com/office/drawing/2014/main" id="{5784E0AE-0BF9-C12C-D009-FBF8FB592CD9}"/>
                </a:ext>
              </a:extLst>
            </p:cNvPr>
            <p:cNvGrpSpPr/>
            <p:nvPr/>
          </p:nvGrpSpPr>
          <p:grpSpPr>
            <a:xfrm rot="5400000">
              <a:off x="4426809" y="7481532"/>
              <a:ext cx="818678" cy="1866281"/>
              <a:chOff x="8619006" y="1366612"/>
              <a:chExt cx="416505" cy="949476"/>
            </a:xfrm>
            <a:solidFill>
              <a:schemeClr val="accent3">
                <a:lumMod val="50000"/>
              </a:schemeClr>
            </a:solidFill>
          </p:grpSpPr>
          <p:sp>
            <p:nvSpPr>
              <p:cNvPr id="29" name="Rectangle: Rounded Corners 28">
                <a:extLst>
                  <a:ext uri="{FF2B5EF4-FFF2-40B4-BE49-F238E27FC236}">
                    <a16:creationId xmlns:a16="http://schemas.microsoft.com/office/drawing/2014/main" id="{4200252E-3828-40DF-4E09-52B618E55BFD}"/>
                  </a:ext>
                </a:extLst>
              </p:cNvPr>
              <p:cNvSpPr/>
              <p:nvPr/>
            </p:nvSpPr>
            <p:spPr>
              <a:xfrm rot="1076057" flipH="1">
                <a:off x="8840670" y="1614649"/>
                <a:ext cx="161053" cy="5099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Rectangle: Rounded Corners 29">
                <a:extLst>
                  <a:ext uri="{FF2B5EF4-FFF2-40B4-BE49-F238E27FC236}">
                    <a16:creationId xmlns:a16="http://schemas.microsoft.com/office/drawing/2014/main" id="{E54D22E4-6C68-9365-9BAA-017D6DFEC920}"/>
                  </a:ext>
                </a:extLst>
              </p:cNvPr>
              <p:cNvSpPr/>
              <p:nvPr/>
            </p:nvSpPr>
            <p:spPr>
              <a:xfrm rot="20911244" flipH="1">
                <a:off x="8877905" y="1366612"/>
                <a:ext cx="157606" cy="398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Rectangle: Rounded Corners 30">
                <a:extLst>
                  <a:ext uri="{FF2B5EF4-FFF2-40B4-BE49-F238E27FC236}">
                    <a16:creationId xmlns:a16="http://schemas.microsoft.com/office/drawing/2014/main" id="{726C82A9-C314-5BF7-3146-380FB57F9223}"/>
                  </a:ext>
                </a:extLst>
              </p:cNvPr>
              <p:cNvSpPr/>
              <p:nvPr/>
            </p:nvSpPr>
            <p:spPr>
              <a:xfrm rot="613090" flipH="1">
                <a:off x="8673953" y="1668726"/>
                <a:ext cx="154779" cy="3586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Flowchart: Manual Input 31">
                <a:extLst>
                  <a:ext uri="{FF2B5EF4-FFF2-40B4-BE49-F238E27FC236}">
                    <a16:creationId xmlns:a16="http://schemas.microsoft.com/office/drawing/2014/main" id="{281E34B3-958D-F34A-B802-AEDFF13B1D9C}"/>
                  </a:ext>
                </a:extLst>
              </p:cNvPr>
              <p:cNvSpPr/>
              <p:nvPr/>
            </p:nvSpPr>
            <p:spPr>
              <a:xfrm rot="17276057">
                <a:off x="8678142" y="1906154"/>
                <a:ext cx="197560" cy="315831"/>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Rectangle 32">
                <a:extLst>
                  <a:ext uri="{FF2B5EF4-FFF2-40B4-BE49-F238E27FC236}">
                    <a16:creationId xmlns:a16="http://schemas.microsoft.com/office/drawing/2014/main" id="{A9BF0BD5-BF40-E397-99D5-1B01868A2711}"/>
                  </a:ext>
                </a:extLst>
              </p:cNvPr>
              <p:cNvSpPr/>
              <p:nvPr/>
            </p:nvSpPr>
            <p:spPr>
              <a:xfrm>
                <a:off x="8657142" y="2030875"/>
                <a:ext cx="241922" cy="2852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
        <p:nvSpPr>
          <p:cNvPr id="36" name="Rectangle 35">
            <a:extLst>
              <a:ext uri="{FF2B5EF4-FFF2-40B4-BE49-F238E27FC236}">
                <a16:creationId xmlns:a16="http://schemas.microsoft.com/office/drawing/2014/main" id="{5D58A359-DE06-1D47-F1F9-679BC0004B02}"/>
              </a:ext>
            </a:extLst>
          </p:cNvPr>
          <p:cNvSpPr/>
          <p:nvPr/>
        </p:nvSpPr>
        <p:spPr>
          <a:xfrm>
            <a:off x="996287" y="1156494"/>
            <a:ext cx="5254042" cy="690112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7" name="Hexagon 36">
            <a:extLst>
              <a:ext uri="{FF2B5EF4-FFF2-40B4-BE49-F238E27FC236}">
                <a16:creationId xmlns:a16="http://schemas.microsoft.com/office/drawing/2014/main" id="{BDE7D8BB-678E-F539-3662-A36C9E24095C}"/>
              </a:ext>
            </a:extLst>
          </p:cNvPr>
          <p:cNvSpPr/>
          <p:nvPr/>
        </p:nvSpPr>
        <p:spPr>
          <a:xfrm rot="1782986">
            <a:off x="286724" y="30111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Hexagon 37">
            <a:extLst>
              <a:ext uri="{FF2B5EF4-FFF2-40B4-BE49-F238E27FC236}">
                <a16:creationId xmlns:a16="http://schemas.microsoft.com/office/drawing/2014/main" id="{8859A546-EBB5-CB0A-CF22-4EC22A23DC66}"/>
              </a:ext>
            </a:extLst>
          </p:cNvPr>
          <p:cNvSpPr/>
          <p:nvPr/>
        </p:nvSpPr>
        <p:spPr>
          <a:xfrm rot="1782986">
            <a:off x="286724" y="763955"/>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Hexagon 38">
            <a:extLst>
              <a:ext uri="{FF2B5EF4-FFF2-40B4-BE49-F238E27FC236}">
                <a16:creationId xmlns:a16="http://schemas.microsoft.com/office/drawing/2014/main" id="{36F0995A-F543-7D3B-3917-053981143969}"/>
              </a:ext>
            </a:extLst>
          </p:cNvPr>
          <p:cNvSpPr/>
          <p:nvPr/>
        </p:nvSpPr>
        <p:spPr>
          <a:xfrm rot="1782986">
            <a:off x="286724" y="122680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Hexagon 39">
            <a:extLst>
              <a:ext uri="{FF2B5EF4-FFF2-40B4-BE49-F238E27FC236}">
                <a16:creationId xmlns:a16="http://schemas.microsoft.com/office/drawing/2014/main" id="{6D1AC4E9-05B8-EB68-5175-95DA067C981E}"/>
              </a:ext>
            </a:extLst>
          </p:cNvPr>
          <p:cNvSpPr/>
          <p:nvPr/>
        </p:nvSpPr>
        <p:spPr>
          <a:xfrm rot="1782986">
            <a:off x="286724" y="1689645"/>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Hexagon 40">
            <a:extLst>
              <a:ext uri="{FF2B5EF4-FFF2-40B4-BE49-F238E27FC236}">
                <a16:creationId xmlns:a16="http://schemas.microsoft.com/office/drawing/2014/main" id="{FB069410-B033-B68D-C626-22746954C333}"/>
              </a:ext>
            </a:extLst>
          </p:cNvPr>
          <p:cNvSpPr/>
          <p:nvPr/>
        </p:nvSpPr>
        <p:spPr>
          <a:xfrm rot="1782986">
            <a:off x="286724" y="2152490"/>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Hexagon 41">
            <a:extLst>
              <a:ext uri="{FF2B5EF4-FFF2-40B4-BE49-F238E27FC236}">
                <a16:creationId xmlns:a16="http://schemas.microsoft.com/office/drawing/2014/main" id="{A6654D64-A138-A1A7-8522-4EE424B16B4A}"/>
              </a:ext>
            </a:extLst>
          </p:cNvPr>
          <p:cNvSpPr/>
          <p:nvPr/>
        </p:nvSpPr>
        <p:spPr>
          <a:xfrm rot="1782986">
            <a:off x="286725" y="2618792"/>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94734448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107557B-01F4-84D6-CD9E-10A33DEE493F}"/>
              </a:ext>
            </a:extLst>
          </p:cNvPr>
          <p:cNvSpPr txBox="1"/>
          <p:nvPr/>
        </p:nvSpPr>
        <p:spPr>
          <a:xfrm>
            <a:off x="991672" y="1159099"/>
            <a:ext cx="5254041" cy="5001369"/>
          </a:xfrm>
          <a:prstGeom prst="rect">
            <a:avLst/>
          </a:prstGeom>
          <a:noFill/>
        </p:spPr>
        <p:txBody>
          <a:bodyPr wrap="square" rtlCol="0">
            <a:spAutoFit/>
          </a:bodyPr>
          <a:lstStyle/>
          <a:p>
            <a:pPr marL="171450" indent="-171450">
              <a:buFont typeface="Arial" panose="020B0604020202020204" pitchFamily="34" charset="0"/>
              <a:buChar char="•"/>
            </a:pPr>
            <a:r>
              <a:rPr lang="es-ES_tradnl" sz="1100" dirty="0"/>
              <a:t>Eres un joven de 14 años y tu profesor te castigó de forma inapropiada, golpeándote con un palo en las manos y la cabeza. Lograste salir del aula y escapar. </a:t>
            </a:r>
          </a:p>
          <a:p>
            <a:pPr marL="171450" indent="-171450">
              <a:buFont typeface="Arial" panose="020B0604020202020204" pitchFamily="34" charset="0"/>
              <a:buChar char="•"/>
            </a:pPr>
            <a:r>
              <a:rPr lang="es-ES_tradnl" sz="1100" dirty="0"/>
              <a:t>No sabes qué hacer, pero después del colegio se lo cuentas a tu </a:t>
            </a:r>
            <a:r>
              <a:rPr lang="es-ES_tradnl" sz="1100" b="1" dirty="0"/>
              <a:t>madre</a:t>
            </a:r>
            <a:r>
              <a:rPr lang="es-ES_tradnl" sz="1100" dirty="0"/>
              <a:t>. </a:t>
            </a:r>
          </a:p>
          <a:p>
            <a:pPr marL="171450" indent="-171450">
              <a:buFont typeface="Arial" panose="020B0604020202020204" pitchFamily="34" charset="0"/>
              <a:buChar char="•"/>
            </a:pPr>
            <a:r>
              <a:rPr lang="es-ES_tradnl" sz="1100" dirty="0"/>
              <a:t>Tu madre y tú van a hablar con el </a:t>
            </a:r>
            <a:r>
              <a:rPr lang="es-ES_tradnl" sz="1100" b="1" dirty="0"/>
              <a:t>líder de la comunidad</a:t>
            </a:r>
            <a:r>
              <a:rPr lang="es-ES_tradnl" sz="1100" dirty="0"/>
              <a:t>, pero él dice que la escuela no es de su competencia, así que llama a la administración del campamento. El líder de la comunidad te pide que vayas a la administración del campamento y vuelvas después para contarle lo que te han dicho. </a:t>
            </a:r>
          </a:p>
          <a:p>
            <a:pPr marL="171450" indent="-171450">
              <a:buFont typeface="Arial" panose="020B0604020202020204" pitchFamily="34" charset="0"/>
              <a:buChar char="•"/>
            </a:pPr>
            <a:r>
              <a:rPr lang="es-ES_tradnl" sz="1100" b="1" dirty="0"/>
              <a:t>La administración del campamento </a:t>
            </a:r>
            <a:r>
              <a:rPr lang="es-ES_tradnl" sz="1100" dirty="0"/>
              <a:t>te sugiere que vayas al centro de salud para que te cosan la herida que tienes sobre la ceja y que luego visites el centro comunitario del campamento, ya que allí tienen un asistente social de protección. </a:t>
            </a:r>
          </a:p>
          <a:p>
            <a:pPr marL="171450" indent="-171450">
              <a:buFont typeface="Arial" panose="020B0604020202020204" pitchFamily="34" charset="0"/>
              <a:buChar char="•"/>
            </a:pPr>
            <a:r>
              <a:rPr lang="es-ES_tradnl" sz="1100" dirty="0"/>
              <a:t>Vas al </a:t>
            </a:r>
            <a:r>
              <a:rPr lang="es-ES_tradnl" sz="1100" b="1" dirty="0"/>
              <a:t>centro de salud </a:t>
            </a:r>
            <a:r>
              <a:rPr lang="es-ES_tradnl" sz="1100" dirty="0"/>
              <a:t>y un médico te examina y te cura la herida. </a:t>
            </a:r>
          </a:p>
          <a:p>
            <a:pPr marL="171450" indent="-171450">
              <a:buFont typeface="Arial" panose="020B0604020202020204" pitchFamily="34" charset="0"/>
              <a:buChar char="•"/>
            </a:pPr>
            <a:r>
              <a:rPr lang="es-ES_tradnl" sz="1100" dirty="0"/>
              <a:t>Después vas al centro comunitario, donde el </a:t>
            </a:r>
            <a:r>
              <a:rPr lang="es-ES_tradnl" sz="1100" b="1" dirty="0"/>
              <a:t>asistente de protección </a:t>
            </a:r>
            <a:r>
              <a:rPr lang="es-ES_tradnl" sz="1100" dirty="0"/>
              <a:t>te sugiere que vayas a la policía. Le gustaría poder acompañarte a ti y a tu madre a la policía, pero no tiene tiempo. </a:t>
            </a:r>
          </a:p>
          <a:p>
            <a:pPr marL="171450" indent="-171450">
              <a:buFont typeface="Arial" panose="020B0604020202020204" pitchFamily="34" charset="0"/>
              <a:buChar char="•"/>
            </a:pPr>
            <a:r>
              <a:rPr lang="es-ES_tradnl" sz="1100" dirty="0"/>
              <a:t>Tu madre y tú van a la </a:t>
            </a:r>
            <a:r>
              <a:rPr lang="es-ES_tradnl" sz="1100" b="1" dirty="0"/>
              <a:t>policía</a:t>
            </a:r>
            <a:r>
              <a:rPr lang="es-ES_tradnl" sz="1100" dirty="0"/>
              <a:t>. Después de esperar una hora para hablar con un agente, él te dice que pueden hacer una denuncia, pero que si no hubo nadie que presenciara lo que sucedió con el profesor, será difícil probarlo. Te sugieren que vayas a hablar con el director del colegio y presentes una denuncia en la escuela. </a:t>
            </a:r>
          </a:p>
          <a:p>
            <a:pPr marL="171450" indent="-171450">
              <a:buFont typeface="Arial" panose="020B0604020202020204" pitchFamily="34" charset="0"/>
              <a:buChar char="•"/>
            </a:pPr>
            <a:r>
              <a:rPr lang="es-ES_tradnl" sz="1100" dirty="0"/>
              <a:t>Primero, vuelves con el </a:t>
            </a:r>
            <a:r>
              <a:rPr lang="es-ES_tradnl" sz="1100" b="1" dirty="0"/>
              <a:t>líder de la comunidad</a:t>
            </a:r>
            <a:r>
              <a:rPr lang="es-ES_tradnl" sz="1100" dirty="0"/>
              <a:t>, ya que te llamó y te pidió que pasaras y le explicaras lo que dijo la policía. El líder comunitario te dice que no había necesidad de informar a la policía.</a:t>
            </a:r>
          </a:p>
          <a:p>
            <a:pPr marL="171450" indent="-171450">
              <a:buFont typeface="Arial" panose="020B0604020202020204" pitchFamily="34" charset="0"/>
              <a:buChar char="•"/>
            </a:pPr>
            <a:r>
              <a:rPr lang="es-ES_tradnl" sz="1100" dirty="0"/>
              <a:t>Al día siguiente, tu madre y tú van a hablar con la </a:t>
            </a:r>
            <a:r>
              <a:rPr lang="es-ES_tradnl" sz="1100" b="1" dirty="0"/>
              <a:t>directora del colegio</a:t>
            </a:r>
            <a:r>
              <a:rPr lang="es-ES_tradnl" sz="1100" dirty="0"/>
              <a:t>. La directora está conmocionada. Te escucha, pero dice que deberías presentar una denuncia ante la policía. Le explicas que fuiste ayer, pero que te dijeron que tenías que hablar con ella.  La directora te informa que estudiará la denuncia y te tomará en cuenta. La directora te remite a la asistente social del centro, que podría hablar contigo sobre lo ocurrido. </a:t>
            </a:r>
          </a:p>
          <a:p>
            <a:pPr marL="171450" indent="-171450">
              <a:buFont typeface="Arial" panose="020B0604020202020204" pitchFamily="34" charset="0"/>
              <a:buChar char="•"/>
            </a:pPr>
            <a:r>
              <a:rPr lang="es-ES_tradnl" sz="1100" dirty="0"/>
              <a:t>La </a:t>
            </a:r>
            <a:r>
              <a:rPr lang="es-ES_tradnl" sz="1100" b="1" dirty="0"/>
              <a:t>asistente social del colegio </a:t>
            </a:r>
            <a:r>
              <a:rPr lang="es-ES_tradnl" sz="1100" dirty="0"/>
              <a:t>está de vacaciones esta semana, así que regresas a casa. </a:t>
            </a:r>
          </a:p>
        </p:txBody>
      </p:sp>
      <p:sp>
        <p:nvSpPr>
          <p:cNvPr id="4" name="TextBox 3">
            <a:extLst>
              <a:ext uri="{FF2B5EF4-FFF2-40B4-BE49-F238E27FC236}">
                <a16:creationId xmlns:a16="http://schemas.microsoft.com/office/drawing/2014/main" id="{D3AD9CB3-0AC4-3927-184C-0D9E32B1A12D}"/>
              </a:ext>
            </a:extLst>
          </p:cNvPr>
          <p:cNvSpPr txBox="1"/>
          <p:nvPr/>
        </p:nvSpPr>
        <p:spPr>
          <a:xfrm>
            <a:off x="996287" y="716248"/>
            <a:ext cx="5254042" cy="276999"/>
          </a:xfrm>
          <a:prstGeom prst="rect">
            <a:avLst/>
          </a:prstGeom>
          <a:noFill/>
        </p:spPr>
        <p:txBody>
          <a:bodyPr wrap="square" rtlCol="0">
            <a:spAutoFit/>
          </a:bodyPr>
          <a:lstStyle/>
          <a:p>
            <a:r>
              <a:rPr lang="en-CA" sz="1200" b="1" spc="300" dirty="0"/>
              <a:t>EJERCICIO DE REMISIÓN</a:t>
            </a:r>
          </a:p>
        </p:txBody>
      </p:sp>
      <p:grpSp>
        <p:nvGrpSpPr>
          <p:cNvPr id="17" name="Group 16">
            <a:extLst>
              <a:ext uri="{FF2B5EF4-FFF2-40B4-BE49-F238E27FC236}">
                <a16:creationId xmlns:a16="http://schemas.microsoft.com/office/drawing/2014/main" id="{AD2D1018-6F22-14CA-C7D2-57204F9FC7D6}"/>
              </a:ext>
            </a:extLst>
          </p:cNvPr>
          <p:cNvGrpSpPr/>
          <p:nvPr/>
        </p:nvGrpSpPr>
        <p:grpSpPr>
          <a:xfrm>
            <a:off x="3847893" y="7185667"/>
            <a:ext cx="2639993" cy="2004085"/>
            <a:chOff x="2527093" y="1495280"/>
            <a:chExt cx="6217361" cy="4719755"/>
          </a:xfrm>
        </p:grpSpPr>
        <p:sp>
          <p:nvSpPr>
            <p:cNvPr id="5" name="Freeform: Shape 4">
              <a:extLst>
                <a:ext uri="{FF2B5EF4-FFF2-40B4-BE49-F238E27FC236}">
                  <a16:creationId xmlns:a16="http://schemas.microsoft.com/office/drawing/2014/main" id="{547187E9-C2C5-706F-EA23-AEB2A2792096}"/>
                </a:ext>
              </a:extLst>
            </p:cNvPr>
            <p:cNvSpPr/>
            <p:nvPr/>
          </p:nvSpPr>
          <p:spPr>
            <a:xfrm>
              <a:off x="3126183" y="1615228"/>
              <a:ext cx="5284913" cy="4337857"/>
            </a:xfrm>
            <a:custGeom>
              <a:avLst/>
              <a:gdLst>
                <a:gd name="connsiteX0" fmla="*/ 921122 w 5284913"/>
                <a:gd name="connsiteY0" fmla="*/ 1019911 h 4337857"/>
                <a:gd name="connsiteX1" fmla="*/ 2714752 w 5284913"/>
                <a:gd name="connsiteY1" fmla="*/ 3 h 4337857"/>
                <a:gd name="connsiteX2" fmla="*/ 4590445 w 5284913"/>
                <a:gd name="connsiteY2" fmla="*/ 1031634 h 4337857"/>
                <a:gd name="connsiteX3" fmla="*/ 5282106 w 5284913"/>
                <a:gd name="connsiteY3" fmla="*/ 2450126 h 4337857"/>
                <a:gd name="connsiteX4" fmla="*/ 4379429 w 5284913"/>
                <a:gd name="connsiteY4" fmla="*/ 3153511 h 4337857"/>
                <a:gd name="connsiteX5" fmla="*/ 2644414 w 5284913"/>
                <a:gd name="connsiteY5" fmla="*/ 4337541 h 4337857"/>
                <a:gd name="connsiteX6" fmla="*/ 440475 w 5284913"/>
                <a:gd name="connsiteY6" fmla="*/ 3036280 h 4337857"/>
                <a:gd name="connsiteX7" fmla="*/ 30168 w 5284913"/>
                <a:gd name="connsiteY7" fmla="*/ 1629511 h 4337857"/>
                <a:gd name="connsiteX8" fmla="*/ 921122 w 5284913"/>
                <a:gd name="connsiteY8" fmla="*/ 1019911 h 433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4913" h="4337857">
                  <a:moveTo>
                    <a:pt x="921122" y="1019911"/>
                  </a:moveTo>
                  <a:cubicBezTo>
                    <a:pt x="1368553" y="748326"/>
                    <a:pt x="2103198" y="-1951"/>
                    <a:pt x="2714752" y="3"/>
                  </a:cubicBezTo>
                  <a:cubicBezTo>
                    <a:pt x="3326306" y="1957"/>
                    <a:pt x="4162553" y="623280"/>
                    <a:pt x="4590445" y="1031634"/>
                  </a:cubicBezTo>
                  <a:cubicBezTo>
                    <a:pt x="5018337" y="1439988"/>
                    <a:pt x="5317275" y="2096480"/>
                    <a:pt x="5282106" y="2450126"/>
                  </a:cubicBezTo>
                  <a:cubicBezTo>
                    <a:pt x="5246937" y="2803772"/>
                    <a:pt x="4819044" y="2838942"/>
                    <a:pt x="4379429" y="3153511"/>
                  </a:cubicBezTo>
                  <a:cubicBezTo>
                    <a:pt x="3939814" y="3468080"/>
                    <a:pt x="3300906" y="4357079"/>
                    <a:pt x="2644414" y="4337541"/>
                  </a:cubicBezTo>
                  <a:cubicBezTo>
                    <a:pt x="1987922" y="4318003"/>
                    <a:pt x="876183" y="3487618"/>
                    <a:pt x="440475" y="3036280"/>
                  </a:cubicBezTo>
                  <a:cubicBezTo>
                    <a:pt x="4767" y="2584942"/>
                    <a:pt x="-47986" y="1963619"/>
                    <a:pt x="30168" y="1629511"/>
                  </a:cubicBezTo>
                  <a:cubicBezTo>
                    <a:pt x="108322" y="1295403"/>
                    <a:pt x="473691" y="1291496"/>
                    <a:pt x="921122" y="1019911"/>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E0F4D477-0F6B-944E-6878-F54E400F80A2}"/>
                </a:ext>
              </a:extLst>
            </p:cNvPr>
            <p:cNvSpPr/>
            <p:nvPr/>
          </p:nvSpPr>
          <p:spPr>
            <a:xfrm>
              <a:off x="3549316" y="2129590"/>
              <a:ext cx="481263" cy="48126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E524F3F1-A03C-031A-D0FB-45E3EF9A463F}"/>
                </a:ext>
              </a:extLst>
            </p:cNvPr>
            <p:cNvSpPr/>
            <p:nvPr/>
          </p:nvSpPr>
          <p:spPr>
            <a:xfrm>
              <a:off x="5124421" y="1769241"/>
              <a:ext cx="481263" cy="48126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F8DCB7BC-8A2D-86B2-BD53-1EFB31DB8985}"/>
                </a:ext>
              </a:extLst>
            </p:cNvPr>
            <p:cNvSpPr/>
            <p:nvPr/>
          </p:nvSpPr>
          <p:spPr>
            <a:xfrm>
              <a:off x="7870601" y="2610853"/>
              <a:ext cx="481263" cy="48126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41BA9BCE-2C93-95DF-8304-F2304FBC591A}"/>
                </a:ext>
              </a:extLst>
            </p:cNvPr>
            <p:cNvSpPr/>
            <p:nvPr/>
          </p:nvSpPr>
          <p:spPr>
            <a:xfrm>
              <a:off x="7978885" y="4232221"/>
              <a:ext cx="481263" cy="48126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8ACF7B51-C83B-D041-2F8F-675A13498883}"/>
                </a:ext>
              </a:extLst>
            </p:cNvPr>
            <p:cNvSpPr/>
            <p:nvPr/>
          </p:nvSpPr>
          <p:spPr>
            <a:xfrm>
              <a:off x="5403094" y="5225050"/>
              <a:ext cx="481263" cy="48126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BFBB5271-C4E3-A9B9-C22D-DCF0103A8051}"/>
                </a:ext>
              </a:extLst>
            </p:cNvPr>
            <p:cNvSpPr/>
            <p:nvPr/>
          </p:nvSpPr>
          <p:spPr>
            <a:xfrm>
              <a:off x="3068053" y="3543526"/>
              <a:ext cx="481263" cy="48126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EECFC6B5-298E-4375-4FD8-46462444997F}"/>
                </a:ext>
              </a:extLst>
            </p:cNvPr>
            <p:cNvSpPr/>
            <p:nvPr/>
          </p:nvSpPr>
          <p:spPr>
            <a:xfrm>
              <a:off x="3789947" y="4942084"/>
              <a:ext cx="481263" cy="48126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10A7CDD7-9759-33DA-21A9-B89381695F7C}"/>
                </a:ext>
              </a:extLst>
            </p:cNvPr>
            <p:cNvSpPr/>
            <p:nvPr/>
          </p:nvSpPr>
          <p:spPr>
            <a:xfrm>
              <a:off x="7110663" y="5023409"/>
              <a:ext cx="481263" cy="48126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AC99EDA3-998F-A387-E454-95E5A6B4EA36}"/>
                </a:ext>
              </a:extLst>
            </p:cNvPr>
            <p:cNvSpPr/>
            <p:nvPr/>
          </p:nvSpPr>
          <p:spPr>
            <a:xfrm>
              <a:off x="6699527" y="1769241"/>
              <a:ext cx="481263" cy="48126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C4554CE-8026-3CB5-0D79-49EC9736BB3C}"/>
                </a:ext>
              </a:extLst>
            </p:cNvPr>
            <p:cNvSpPr/>
            <p:nvPr/>
          </p:nvSpPr>
          <p:spPr>
            <a:xfrm>
              <a:off x="5605684" y="3302894"/>
              <a:ext cx="481263" cy="48126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640B168B-ABB7-B994-864B-49B929402AC2}"/>
                </a:ext>
              </a:extLst>
            </p:cNvPr>
            <p:cNvSpPr/>
            <p:nvPr/>
          </p:nvSpPr>
          <p:spPr>
            <a:xfrm>
              <a:off x="2527093" y="1495280"/>
              <a:ext cx="6217361" cy="4719755"/>
            </a:xfrm>
            <a:custGeom>
              <a:avLst/>
              <a:gdLst>
                <a:gd name="connsiteX0" fmla="*/ 3368381 w 6217361"/>
                <a:gd name="connsiteY0" fmla="*/ 2547331 h 4719755"/>
                <a:gd name="connsiteX1" fmla="*/ 4764044 w 6217361"/>
                <a:gd name="connsiteY1" fmla="*/ 826815 h 4719755"/>
                <a:gd name="connsiteX2" fmla="*/ 4679823 w 6217361"/>
                <a:gd name="connsiteY2" fmla="*/ 201173 h 4719755"/>
                <a:gd name="connsiteX3" fmla="*/ 4042149 w 6217361"/>
                <a:gd name="connsiteY3" fmla="*/ 249299 h 4719755"/>
                <a:gd name="connsiteX4" fmla="*/ 2790865 w 6217361"/>
                <a:gd name="connsiteY4" fmla="*/ 2378888 h 4719755"/>
                <a:gd name="connsiteX5" fmla="*/ 4667791 w 6217361"/>
                <a:gd name="connsiteY5" fmla="*/ 4159562 h 4719755"/>
                <a:gd name="connsiteX6" fmla="*/ 5389686 w 6217361"/>
                <a:gd name="connsiteY6" fmla="*/ 3738457 h 4719755"/>
                <a:gd name="connsiteX7" fmla="*/ 3669170 w 6217361"/>
                <a:gd name="connsiteY7" fmla="*/ 1861531 h 4719755"/>
                <a:gd name="connsiteX8" fmla="*/ 2718675 w 6217361"/>
                <a:gd name="connsiteY8" fmla="*/ 1837467 h 4719755"/>
                <a:gd name="connsiteX9" fmla="*/ 998160 w 6217361"/>
                <a:gd name="connsiteY9" fmla="*/ 3678299 h 4719755"/>
                <a:gd name="connsiteX10" fmla="*/ 1407233 w 6217361"/>
                <a:gd name="connsiteY10" fmla="*/ 4231752 h 4719755"/>
                <a:gd name="connsiteX11" fmla="*/ 1972718 w 6217361"/>
                <a:gd name="connsiteY11" fmla="*/ 3846741 h 4719755"/>
                <a:gd name="connsiteX12" fmla="*/ 3789486 w 6217361"/>
                <a:gd name="connsiteY12" fmla="*/ 2017941 h 4719755"/>
                <a:gd name="connsiteX13" fmla="*/ 3224002 w 6217361"/>
                <a:gd name="connsiteY13" fmla="*/ 1512615 h 4719755"/>
                <a:gd name="connsiteX14" fmla="*/ 2574296 w 6217361"/>
                <a:gd name="connsiteY14" fmla="*/ 4388162 h 4719755"/>
                <a:gd name="connsiteX15" fmla="*/ 3681202 w 6217361"/>
                <a:gd name="connsiteY15" fmla="*/ 4364099 h 4719755"/>
                <a:gd name="connsiteX16" fmla="*/ 2538202 w 6217361"/>
                <a:gd name="connsiteY16" fmla="*/ 1753246 h 4719755"/>
                <a:gd name="connsiteX17" fmla="*/ 2405854 w 6217361"/>
                <a:gd name="connsiteY17" fmla="*/ 104920 h 4719755"/>
                <a:gd name="connsiteX18" fmla="*/ 3356349 w 6217361"/>
                <a:gd name="connsiteY18" fmla="*/ 405709 h 4719755"/>
                <a:gd name="connsiteX19" fmla="*/ 3669170 w 6217361"/>
                <a:gd name="connsiteY19" fmla="*/ 2342794 h 4719755"/>
                <a:gd name="connsiteX20" fmla="*/ 5485939 w 6217361"/>
                <a:gd name="connsiteY20" fmla="*/ 3365478 h 4719755"/>
                <a:gd name="connsiteX21" fmla="*/ 6171739 w 6217361"/>
                <a:gd name="connsiteY21" fmla="*/ 3064688 h 4719755"/>
                <a:gd name="connsiteX22" fmla="*/ 5522033 w 6217361"/>
                <a:gd name="connsiteY22" fmla="*/ 2354825 h 4719755"/>
                <a:gd name="connsiteX23" fmla="*/ 516896 w 6217361"/>
                <a:gd name="connsiteY23" fmla="*/ 2739836 h 4719755"/>
                <a:gd name="connsiteX24" fmla="*/ 432675 w 6217361"/>
                <a:gd name="connsiteY24" fmla="*/ 1909657 h 4719755"/>
                <a:gd name="connsiteX25" fmla="*/ 2935244 w 6217361"/>
                <a:gd name="connsiteY25" fmla="*/ 2174352 h 4719755"/>
                <a:gd name="connsiteX26" fmla="*/ 1214728 w 6217361"/>
                <a:gd name="connsiteY26" fmla="*/ 297425 h 4719755"/>
                <a:gd name="connsiteX27" fmla="*/ 745496 w 6217361"/>
                <a:gd name="connsiteY27" fmla="*/ 1127604 h 4719755"/>
                <a:gd name="connsiteX28" fmla="*/ 3284160 w 6217361"/>
                <a:gd name="connsiteY28" fmla="*/ 2619520 h 4719755"/>
                <a:gd name="connsiteX29" fmla="*/ 6015328 w 6217361"/>
                <a:gd name="connsiteY29" fmla="*/ 1584804 h 4719755"/>
                <a:gd name="connsiteX30" fmla="*/ 5341560 w 6217361"/>
                <a:gd name="connsiteY30" fmla="*/ 838846 h 4719755"/>
                <a:gd name="connsiteX31" fmla="*/ 3440570 w 6217361"/>
                <a:gd name="connsiteY31" fmla="*/ 2643583 h 4719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217361" h="4719755">
                  <a:moveTo>
                    <a:pt x="3368381" y="2547331"/>
                  </a:moveTo>
                  <a:cubicBezTo>
                    <a:pt x="3956925" y="1882586"/>
                    <a:pt x="4545470" y="1217841"/>
                    <a:pt x="4764044" y="826815"/>
                  </a:cubicBezTo>
                  <a:cubicBezTo>
                    <a:pt x="4982618" y="435789"/>
                    <a:pt x="4800139" y="297426"/>
                    <a:pt x="4679823" y="201173"/>
                  </a:cubicBezTo>
                  <a:cubicBezTo>
                    <a:pt x="4559507" y="104920"/>
                    <a:pt x="4356975" y="-113653"/>
                    <a:pt x="4042149" y="249299"/>
                  </a:cubicBezTo>
                  <a:cubicBezTo>
                    <a:pt x="3727323" y="612251"/>
                    <a:pt x="2686591" y="1727177"/>
                    <a:pt x="2790865" y="2378888"/>
                  </a:cubicBezTo>
                  <a:cubicBezTo>
                    <a:pt x="2895139" y="3030599"/>
                    <a:pt x="4234654" y="3932967"/>
                    <a:pt x="4667791" y="4159562"/>
                  </a:cubicBezTo>
                  <a:cubicBezTo>
                    <a:pt x="5100928" y="4386157"/>
                    <a:pt x="5556123" y="4121462"/>
                    <a:pt x="5389686" y="3738457"/>
                  </a:cubicBezTo>
                  <a:cubicBezTo>
                    <a:pt x="5223249" y="3355452"/>
                    <a:pt x="4114339" y="2178363"/>
                    <a:pt x="3669170" y="1861531"/>
                  </a:cubicBezTo>
                  <a:cubicBezTo>
                    <a:pt x="3224001" y="1544699"/>
                    <a:pt x="3163843" y="1534672"/>
                    <a:pt x="2718675" y="1837467"/>
                  </a:cubicBezTo>
                  <a:cubicBezTo>
                    <a:pt x="2273507" y="2140262"/>
                    <a:pt x="1216734" y="3279252"/>
                    <a:pt x="998160" y="3678299"/>
                  </a:cubicBezTo>
                  <a:cubicBezTo>
                    <a:pt x="779586" y="4077347"/>
                    <a:pt x="1244807" y="4203678"/>
                    <a:pt x="1407233" y="4231752"/>
                  </a:cubicBezTo>
                  <a:cubicBezTo>
                    <a:pt x="1569659" y="4259826"/>
                    <a:pt x="1575676" y="4215710"/>
                    <a:pt x="1972718" y="3846741"/>
                  </a:cubicBezTo>
                  <a:cubicBezTo>
                    <a:pt x="2369760" y="3477773"/>
                    <a:pt x="3580939" y="2406962"/>
                    <a:pt x="3789486" y="2017941"/>
                  </a:cubicBezTo>
                  <a:cubicBezTo>
                    <a:pt x="3998033" y="1628920"/>
                    <a:pt x="3426534" y="1117578"/>
                    <a:pt x="3224002" y="1512615"/>
                  </a:cubicBezTo>
                  <a:cubicBezTo>
                    <a:pt x="3021470" y="1907652"/>
                    <a:pt x="2498096" y="3912915"/>
                    <a:pt x="2574296" y="4388162"/>
                  </a:cubicBezTo>
                  <a:cubicBezTo>
                    <a:pt x="2650496" y="4863409"/>
                    <a:pt x="3687218" y="4803252"/>
                    <a:pt x="3681202" y="4364099"/>
                  </a:cubicBezTo>
                  <a:cubicBezTo>
                    <a:pt x="3675186" y="3924946"/>
                    <a:pt x="2750760" y="2463109"/>
                    <a:pt x="2538202" y="1753246"/>
                  </a:cubicBezTo>
                  <a:cubicBezTo>
                    <a:pt x="2325644" y="1043383"/>
                    <a:pt x="2269496" y="329509"/>
                    <a:pt x="2405854" y="104920"/>
                  </a:cubicBezTo>
                  <a:cubicBezTo>
                    <a:pt x="2542212" y="-119669"/>
                    <a:pt x="3145796" y="32730"/>
                    <a:pt x="3356349" y="405709"/>
                  </a:cubicBezTo>
                  <a:cubicBezTo>
                    <a:pt x="3566902" y="778688"/>
                    <a:pt x="3314238" y="1849499"/>
                    <a:pt x="3669170" y="2342794"/>
                  </a:cubicBezTo>
                  <a:cubicBezTo>
                    <a:pt x="4024102" y="2836089"/>
                    <a:pt x="5068844" y="3245162"/>
                    <a:pt x="5485939" y="3365478"/>
                  </a:cubicBezTo>
                  <a:cubicBezTo>
                    <a:pt x="5903034" y="3485794"/>
                    <a:pt x="6165723" y="3233130"/>
                    <a:pt x="6171739" y="3064688"/>
                  </a:cubicBezTo>
                  <a:cubicBezTo>
                    <a:pt x="6177755" y="2896246"/>
                    <a:pt x="6464507" y="2408967"/>
                    <a:pt x="5522033" y="2354825"/>
                  </a:cubicBezTo>
                  <a:cubicBezTo>
                    <a:pt x="4579559" y="2300683"/>
                    <a:pt x="1365122" y="2814031"/>
                    <a:pt x="516896" y="2739836"/>
                  </a:cubicBezTo>
                  <a:cubicBezTo>
                    <a:pt x="-331330" y="2665641"/>
                    <a:pt x="29617" y="2003904"/>
                    <a:pt x="432675" y="1909657"/>
                  </a:cubicBezTo>
                  <a:cubicBezTo>
                    <a:pt x="835733" y="1815410"/>
                    <a:pt x="2804902" y="2443057"/>
                    <a:pt x="2935244" y="2174352"/>
                  </a:cubicBezTo>
                  <a:cubicBezTo>
                    <a:pt x="3065586" y="1905647"/>
                    <a:pt x="1579686" y="471883"/>
                    <a:pt x="1214728" y="297425"/>
                  </a:cubicBezTo>
                  <a:cubicBezTo>
                    <a:pt x="849770" y="122967"/>
                    <a:pt x="400591" y="740588"/>
                    <a:pt x="745496" y="1127604"/>
                  </a:cubicBezTo>
                  <a:cubicBezTo>
                    <a:pt x="1090401" y="1514620"/>
                    <a:pt x="2405855" y="2543320"/>
                    <a:pt x="3284160" y="2619520"/>
                  </a:cubicBezTo>
                  <a:cubicBezTo>
                    <a:pt x="4162465" y="2695720"/>
                    <a:pt x="5672428" y="1881583"/>
                    <a:pt x="6015328" y="1584804"/>
                  </a:cubicBezTo>
                  <a:cubicBezTo>
                    <a:pt x="6358228" y="1288025"/>
                    <a:pt x="5770686" y="662383"/>
                    <a:pt x="5341560" y="838846"/>
                  </a:cubicBezTo>
                  <a:cubicBezTo>
                    <a:pt x="4912434" y="1015309"/>
                    <a:pt x="4176502" y="1829446"/>
                    <a:pt x="3440570" y="2643583"/>
                  </a:cubicBezTo>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Hexagon 22">
            <a:extLst>
              <a:ext uri="{FF2B5EF4-FFF2-40B4-BE49-F238E27FC236}">
                <a16:creationId xmlns:a16="http://schemas.microsoft.com/office/drawing/2014/main" id="{36EB4B90-58C5-8E0D-C960-D44C064A5FE9}"/>
              </a:ext>
            </a:extLst>
          </p:cNvPr>
          <p:cNvSpPr/>
          <p:nvPr/>
        </p:nvSpPr>
        <p:spPr>
          <a:xfrm rot="1782986">
            <a:off x="286724" y="30111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Hexagon 25">
            <a:extLst>
              <a:ext uri="{FF2B5EF4-FFF2-40B4-BE49-F238E27FC236}">
                <a16:creationId xmlns:a16="http://schemas.microsoft.com/office/drawing/2014/main" id="{621DC0A1-FE0C-2DB9-9650-E15B4B1FA771}"/>
              </a:ext>
            </a:extLst>
          </p:cNvPr>
          <p:cNvSpPr/>
          <p:nvPr/>
        </p:nvSpPr>
        <p:spPr>
          <a:xfrm rot="1782986">
            <a:off x="286724" y="763955"/>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Hexagon 26">
            <a:extLst>
              <a:ext uri="{FF2B5EF4-FFF2-40B4-BE49-F238E27FC236}">
                <a16:creationId xmlns:a16="http://schemas.microsoft.com/office/drawing/2014/main" id="{E7897E27-455A-E173-52BC-E080C2BD61FC}"/>
              </a:ext>
            </a:extLst>
          </p:cNvPr>
          <p:cNvSpPr/>
          <p:nvPr/>
        </p:nvSpPr>
        <p:spPr>
          <a:xfrm rot="1782986">
            <a:off x="286724" y="122680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Hexagon 27">
            <a:extLst>
              <a:ext uri="{FF2B5EF4-FFF2-40B4-BE49-F238E27FC236}">
                <a16:creationId xmlns:a16="http://schemas.microsoft.com/office/drawing/2014/main" id="{6655A4F4-6794-5AF4-6BBE-1C43CB703702}"/>
              </a:ext>
            </a:extLst>
          </p:cNvPr>
          <p:cNvSpPr/>
          <p:nvPr/>
        </p:nvSpPr>
        <p:spPr>
          <a:xfrm rot="1782986">
            <a:off x="286724" y="1689645"/>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Hexagon 28">
            <a:extLst>
              <a:ext uri="{FF2B5EF4-FFF2-40B4-BE49-F238E27FC236}">
                <a16:creationId xmlns:a16="http://schemas.microsoft.com/office/drawing/2014/main" id="{D69B5648-47F9-9ACE-6BAF-5ECF2A397EFD}"/>
              </a:ext>
            </a:extLst>
          </p:cNvPr>
          <p:cNvSpPr/>
          <p:nvPr/>
        </p:nvSpPr>
        <p:spPr>
          <a:xfrm rot="1782986">
            <a:off x="286724" y="2152490"/>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Hexagon 29">
            <a:extLst>
              <a:ext uri="{FF2B5EF4-FFF2-40B4-BE49-F238E27FC236}">
                <a16:creationId xmlns:a16="http://schemas.microsoft.com/office/drawing/2014/main" id="{182F3117-163E-F4E6-E8CC-9D8B487742A4}"/>
              </a:ext>
            </a:extLst>
          </p:cNvPr>
          <p:cNvSpPr/>
          <p:nvPr/>
        </p:nvSpPr>
        <p:spPr>
          <a:xfrm rot="1782986">
            <a:off x="286725" y="2618792"/>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01329843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BB0ED17-1DDF-8719-2E93-8420F93CC0B4}"/>
              </a:ext>
            </a:extLst>
          </p:cNvPr>
          <p:cNvGraphicFramePr>
            <a:graphicFrameLocks noGrp="1"/>
          </p:cNvGraphicFramePr>
          <p:nvPr>
            <p:extLst>
              <p:ext uri="{D42A27DB-BD31-4B8C-83A1-F6EECF244321}">
                <p14:modId xmlns:p14="http://schemas.microsoft.com/office/powerpoint/2010/main" val="185111636"/>
              </p:ext>
            </p:extLst>
          </p:nvPr>
        </p:nvGraphicFramePr>
        <p:xfrm>
          <a:off x="996287" y="1746577"/>
          <a:ext cx="5254042" cy="3337960"/>
        </p:xfrm>
        <a:graphic>
          <a:graphicData uri="http://schemas.openxmlformats.org/drawingml/2006/table">
            <a:tbl>
              <a:tblPr firstRow="1" bandRow="1">
                <a:tableStyleId>{F2DE63D5-997A-4646-A377-4702673A728D}</a:tableStyleId>
              </a:tblPr>
              <a:tblGrid>
                <a:gridCol w="909786">
                  <a:extLst>
                    <a:ext uri="{9D8B030D-6E8A-4147-A177-3AD203B41FA5}">
                      <a16:colId xmlns:a16="http://schemas.microsoft.com/office/drawing/2014/main" val="2920105986"/>
                    </a:ext>
                  </a:extLst>
                </a:gridCol>
                <a:gridCol w="4344256">
                  <a:extLst>
                    <a:ext uri="{9D8B030D-6E8A-4147-A177-3AD203B41FA5}">
                      <a16:colId xmlns:a16="http://schemas.microsoft.com/office/drawing/2014/main" val="1711501441"/>
                    </a:ext>
                  </a:extLst>
                </a:gridCol>
              </a:tblGrid>
              <a:tr h="480459">
                <a:tc>
                  <a:txBody>
                    <a:bodyPr/>
                    <a:lstStyle/>
                    <a:p>
                      <a:pPr algn="l">
                        <a:lnSpc>
                          <a:spcPct val="107000"/>
                        </a:lnSpc>
                        <a:spcAft>
                          <a:spcPts val="800"/>
                        </a:spcAft>
                      </a:pPr>
                      <a:r>
                        <a:rPr lang="es-ES_tradnl" sz="1100" b="1" noProof="0">
                          <a:effectLst/>
                          <a:latin typeface="+mn-lt"/>
                          <a:ea typeface="Helvetica Neue" panose="020B0604020202020204"/>
                          <a:cs typeface="Helvetica Neue" panose="020B0604020202020204"/>
                        </a:rPr>
                        <a:t>Criterios para un objetivo</a:t>
                      </a:r>
                      <a:endParaRPr lang="es-ES_tradnl" sz="1100" noProof="0">
                        <a:effectLst/>
                        <a:latin typeface="+mn-lt"/>
                        <a:ea typeface="Calibri" panose="020F0502020204030204" pitchFamily="34" charset="0"/>
                      </a:endParaRPr>
                    </a:p>
                  </a:txBody>
                  <a:tcPr marL="45720" marR="4572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50000"/>
                      </a:schemeClr>
                    </a:solidFill>
                  </a:tcPr>
                </a:tc>
                <a:tc>
                  <a:txBody>
                    <a:bodyPr/>
                    <a:lstStyle/>
                    <a:p>
                      <a:pPr algn="l">
                        <a:lnSpc>
                          <a:spcPct val="107000"/>
                        </a:lnSpc>
                        <a:spcAft>
                          <a:spcPts val="800"/>
                        </a:spcAft>
                      </a:pPr>
                      <a:r>
                        <a:rPr lang="es-ES_tradnl" sz="1100" b="1" noProof="0">
                          <a:effectLst/>
                          <a:latin typeface="+mn-lt"/>
                          <a:ea typeface="Helvetica Neue" panose="020B0604020202020204"/>
                          <a:cs typeface="Helvetica Neue" panose="020B0604020202020204"/>
                        </a:rPr>
                        <a:t>Significado</a:t>
                      </a:r>
                      <a:endParaRPr lang="es-ES_tradnl" sz="1100" noProof="0">
                        <a:effectLst/>
                        <a:latin typeface="+mn-lt"/>
                        <a:ea typeface="Calibri" panose="020F0502020204030204" pitchFamily="34" charset="0"/>
                      </a:endParaRPr>
                    </a:p>
                  </a:txBody>
                  <a:tcPr marL="45720" marR="4572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50000"/>
                      </a:schemeClr>
                    </a:solidFill>
                  </a:tcPr>
                </a:tc>
                <a:extLst>
                  <a:ext uri="{0D108BD9-81ED-4DB2-BD59-A6C34878D82A}">
                    <a16:rowId xmlns:a16="http://schemas.microsoft.com/office/drawing/2014/main" val="2724626656"/>
                  </a:ext>
                </a:extLst>
              </a:tr>
              <a:tr h="370840">
                <a:tc>
                  <a:txBody>
                    <a:bodyPr/>
                    <a:lstStyle/>
                    <a:p>
                      <a:pPr algn="l">
                        <a:lnSpc>
                          <a:spcPct val="107000"/>
                        </a:lnSpc>
                        <a:spcAft>
                          <a:spcPts val="800"/>
                        </a:spcAft>
                      </a:pPr>
                      <a:r>
                        <a:rPr lang="es-ES_tradnl" sz="1100" b="1" noProof="0">
                          <a:effectLst/>
                          <a:latin typeface="+mn-lt"/>
                          <a:ea typeface="Helvetica Neue" panose="020B0604020202020204"/>
                          <a:cs typeface="Helvetica Neue" panose="020B0604020202020204"/>
                        </a:rPr>
                        <a:t>Específico</a:t>
                      </a:r>
                      <a:endParaRPr lang="es-ES_tradnl" sz="1100" noProof="0">
                        <a:effectLst/>
                        <a:latin typeface="+mn-lt"/>
                        <a:ea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l">
                        <a:lnSpc>
                          <a:spcPct val="107000"/>
                        </a:lnSpc>
                        <a:spcAft>
                          <a:spcPts val="800"/>
                        </a:spcAft>
                      </a:pPr>
                      <a:r>
                        <a:rPr lang="es-ES_tradnl" sz="1100" noProof="0">
                          <a:effectLst/>
                          <a:latin typeface="+mn-lt"/>
                          <a:ea typeface="Helvetica Neue" panose="020B0604020202020204"/>
                          <a:cs typeface="Helvetica Neue" panose="020B0604020202020204"/>
                        </a:rPr>
                        <a:t>Debe haber un enfoque claro y preciso sobre "quién" hace "qué". </a:t>
                      </a:r>
                      <a:endParaRPr lang="es-ES_tradnl" sz="1100" noProof="0">
                        <a:effectLst/>
                        <a:latin typeface="+mn-lt"/>
                        <a:ea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3591290327"/>
                  </a:ext>
                </a:extLst>
              </a:tr>
              <a:tr h="365809">
                <a:tc>
                  <a:txBody>
                    <a:bodyPr/>
                    <a:lstStyle/>
                    <a:p>
                      <a:pPr algn="l">
                        <a:lnSpc>
                          <a:spcPct val="107000"/>
                        </a:lnSpc>
                        <a:spcAft>
                          <a:spcPts val="800"/>
                        </a:spcAft>
                      </a:pPr>
                      <a:r>
                        <a:rPr lang="es-ES_tradnl" sz="1100" b="1" noProof="0">
                          <a:effectLst/>
                          <a:latin typeface="+mn-lt"/>
                          <a:ea typeface="Helvetica Neue" panose="020B0604020202020204"/>
                          <a:cs typeface="Helvetica Neue" panose="020B0604020202020204"/>
                        </a:rPr>
                        <a:t>Medible</a:t>
                      </a:r>
                      <a:endParaRPr lang="es-ES_tradnl" sz="1100" noProof="0">
                        <a:effectLst/>
                        <a:latin typeface="+mn-lt"/>
                        <a:ea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l">
                        <a:lnSpc>
                          <a:spcPct val="107000"/>
                        </a:lnSpc>
                        <a:spcAft>
                          <a:spcPts val="800"/>
                        </a:spcAft>
                      </a:pPr>
                      <a:r>
                        <a:rPr lang="es-ES_tradnl" sz="1100" noProof="0" dirty="0">
                          <a:effectLst/>
                          <a:latin typeface="+mn-lt"/>
                          <a:ea typeface="Helvetica Neue" panose="020B0604020202020204"/>
                          <a:cs typeface="Helvetica Neue" panose="020B0604020202020204"/>
                        </a:rPr>
                        <a:t>El logro o progreso hacia el objetivo debe poder medirse, teniendo clara cuál es la situación que se desea alcanzar.</a:t>
                      </a:r>
                      <a:endParaRPr lang="es-ES_tradnl" sz="1100" noProof="0" dirty="0">
                        <a:effectLst/>
                        <a:latin typeface="+mn-lt"/>
                        <a:ea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3180806217"/>
                  </a:ext>
                </a:extLst>
              </a:tr>
              <a:tr h="370840">
                <a:tc>
                  <a:txBody>
                    <a:bodyPr/>
                    <a:lstStyle/>
                    <a:p>
                      <a:pPr algn="l">
                        <a:lnSpc>
                          <a:spcPct val="107000"/>
                        </a:lnSpc>
                        <a:spcAft>
                          <a:spcPts val="800"/>
                        </a:spcAft>
                      </a:pPr>
                      <a:r>
                        <a:rPr lang="es-ES_tradnl" sz="1100" b="1" noProof="0">
                          <a:effectLst/>
                          <a:latin typeface="+mn-lt"/>
                          <a:ea typeface="Helvetica Neue" panose="020B0604020202020204"/>
                          <a:cs typeface="Helvetica Neue" panose="020B0604020202020204"/>
                        </a:rPr>
                        <a:t>Alcanzable</a:t>
                      </a:r>
                      <a:endParaRPr lang="es-ES_tradnl" sz="1100" noProof="0">
                        <a:effectLst/>
                        <a:latin typeface="+mn-lt"/>
                        <a:ea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l">
                        <a:lnSpc>
                          <a:spcPct val="107000"/>
                        </a:lnSpc>
                        <a:spcAft>
                          <a:spcPts val="800"/>
                        </a:spcAft>
                      </a:pPr>
                      <a:r>
                        <a:rPr lang="es-ES_tradnl" sz="1100" noProof="0" dirty="0">
                          <a:effectLst/>
                          <a:latin typeface="+mn-lt"/>
                          <a:ea typeface="Helvetica Neue" panose="020B0604020202020204"/>
                          <a:cs typeface="Helvetica Neue" panose="020B0604020202020204"/>
                        </a:rPr>
                        <a:t>El asistente social, el menor y la familia deben estar de acuerdo con el objetivo. Asimismo, este debe ser alcanzable a partir de los recursos y servicios disponibles. Es recomendable no utilizar verbos como "asegurar" y "garantizar", puesto que no son alcanzables.</a:t>
                      </a:r>
                      <a:endParaRPr lang="es-ES_tradnl" sz="1100" noProof="0" dirty="0">
                        <a:effectLst/>
                        <a:latin typeface="+mn-lt"/>
                        <a:ea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2515808680"/>
                  </a:ext>
                </a:extLst>
              </a:tr>
              <a:tr h="370840">
                <a:tc>
                  <a:txBody>
                    <a:bodyPr/>
                    <a:lstStyle/>
                    <a:p>
                      <a:pPr algn="l">
                        <a:lnSpc>
                          <a:spcPct val="107000"/>
                        </a:lnSpc>
                        <a:spcAft>
                          <a:spcPts val="800"/>
                        </a:spcAft>
                      </a:pPr>
                      <a:r>
                        <a:rPr lang="es-ES_tradnl" sz="1100" b="1" noProof="0">
                          <a:effectLst/>
                          <a:latin typeface="+mn-lt"/>
                          <a:ea typeface="Helvetica Neue" panose="020B0604020202020204"/>
                          <a:cs typeface="Helvetica Neue" panose="020B0604020202020204"/>
                        </a:rPr>
                        <a:t>Pertinente</a:t>
                      </a:r>
                      <a:endParaRPr lang="es-ES_tradnl" sz="1100" noProof="0">
                        <a:effectLst/>
                        <a:latin typeface="+mn-lt"/>
                        <a:ea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l">
                        <a:lnSpc>
                          <a:spcPct val="107000"/>
                        </a:lnSpc>
                        <a:spcAft>
                          <a:spcPts val="800"/>
                        </a:spcAft>
                      </a:pPr>
                      <a:r>
                        <a:rPr lang="es-ES_tradnl" sz="1100" noProof="0" dirty="0">
                          <a:effectLst/>
                          <a:latin typeface="+mn-lt"/>
                          <a:ea typeface="Helvetica Neue" panose="020B0604020202020204"/>
                          <a:cs typeface="Helvetica Neue" panose="020B0604020202020204"/>
                        </a:rPr>
                        <a:t>El objetivo debe responder a las necesidades identificadas en el menor y la familia y debe corresponder a la realidad del caso, de la comunidad y los servicios disponibles.</a:t>
                      </a:r>
                      <a:endParaRPr lang="es-ES_tradnl" sz="1100" noProof="0" dirty="0">
                        <a:effectLst/>
                        <a:latin typeface="+mn-lt"/>
                        <a:ea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68261320"/>
                  </a:ext>
                </a:extLst>
              </a:tr>
              <a:tr h="370840">
                <a:tc>
                  <a:txBody>
                    <a:bodyPr/>
                    <a:lstStyle/>
                    <a:p>
                      <a:pPr algn="l">
                        <a:lnSpc>
                          <a:spcPct val="107000"/>
                        </a:lnSpc>
                        <a:spcAft>
                          <a:spcPts val="800"/>
                        </a:spcAft>
                      </a:pPr>
                      <a:r>
                        <a:rPr lang="es-ES_tradnl" sz="1100" b="1" noProof="0">
                          <a:effectLst/>
                          <a:latin typeface="+mn-lt"/>
                          <a:ea typeface="Helvetica Neue" panose="020B0604020202020204"/>
                          <a:cs typeface="Helvetica Neue" panose="020B0604020202020204"/>
                        </a:rPr>
                        <a:t>Plazo</a:t>
                      </a:r>
                      <a:endParaRPr lang="es-ES_tradnl" sz="1100" noProof="0">
                        <a:effectLst/>
                        <a:latin typeface="+mn-lt"/>
                        <a:ea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l">
                        <a:lnSpc>
                          <a:spcPct val="107000"/>
                        </a:lnSpc>
                        <a:spcAft>
                          <a:spcPts val="800"/>
                        </a:spcAft>
                      </a:pPr>
                      <a:r>
                        <a:rPr lang="es-ES_tradnl" sz="1100" noProof="0" dirty="0">
                          <a:effectLst/>
                          <a:latin typeface="+mn-lt"/>
                          <a:ea typeface="Helvetica Neue" panose="020B0604020202020204"/>
                          <a:cs typeface="Helvetica Neue" panose="020B0604020202020204"/>
                        </a:rPr>
                        <a:t>Debe haber un plazo específico para alcanzar el objetivo (p. ej., semanas o meses) y evitar que el/la menor esté expuesto a riesgos y daños de forma indefinida..</a:t>
                      </a:r>
                      <a:endParaRPr lang="es-ES_tradnl" sz="1100" noProof="0" dirty="0">
                        <a:effectLst/>
                        <a:latin typeface="+mn-lt"/>
                        <a:ea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2991450156"/>
                  </a:ext>
                </a:extLst>
              </a:tr>
            </a:tbl>
          </a:graphicData>
        </a:graphic>
      </p:graphicFrame>
      <p:sp>
        <p:nvSpPr>
          <p:cNvPr id="4" name="TextBox 3">
            <a:extLst>
              <a:ext uri="{FF2B5EF4-FFF2-40B4-BE49-F238E27FC236}">
                <a16:creationId xmlns:a16="http://schemas.microsoft.com/office/drawing/2014/main" id="{5CA63B50-7818-0DD2-173A-E968A1352373}"/>
              </a:ext>
            </a:extLst>
          </p:cNvPr>
          <p:cNvSpPr txBox="1"/>
          <p:nvPr/>
        </p:nvSpPr>
        <p:spPr>
          <a:xfrm>
            <a:off x="996287" y="705284"/>
            <a:ext cx="5254042"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highlight>
                  <a:srgbClr val="8ACA84"/>
                </a:highlight>
                <a:latin typeface="Calibri"/>
                <a:ea typeface="Calibri"/>
                <a:cs typeface="Calibri"/>
                <a:sym typeface="Calibri"/>
              </a:rPr>
              <a:t>SESIÓN 5: ¿CÓMO FORMULAR METAS Y OBJETIVOS?</a:t>
            </a:r>
          </a:p>
        </p:txBody>
      </p:sp>
      <p:sp>
        <p:nvSpPr>
          <p:cNvPr id="5" name="TextBox 4">
            <a:extLst>
              <a:ext uri="{FF2B5EF4-FFF2-40B4-BE49-F238E27FC236}">
                <a16:creationId xmlns:a16="http://schemas.microsoft.com/office/drawing/2014/main" id="{8F510EC5-6605-7F3D-6D66-B4591A2A219F}"/>
              </a:ext>
            </a:extLst>
          </p:cNvPr>
          <p:cNvSpPr txBox="1"/>
          <p:nvPr/>
        </p:nvSpPr>
        <p:spPr>
          <a:xfrm>
            <a:off x="996287" y="1300915"/>
            <a:ext cx="5254042" cy="276999"/>
          </a:xfrm>
          <a:prstGeom prst="rect">
            <a:avLst/>
          </a:prstGeom>
          <a:noFill/>
        </p:spPr>
        <p:txBody>
          <a:bodyPr wrap="square" rtlCol="0">
            <a:spAutoFit/>
          </a:bodyPr>
          <a:lstStyle/>
          <a:p>
            <a:r>
              <a:rPr lang="en-CA" sz="1200" b="1" spc="300" dirty="0"/>
              <a:t>CÓMO ESTABLECER OBJETIVOS (SMART)</a:t>
            </a:r>
          </a:p>
        </p:txBody>
      </p:sp>
      <p:sp>
        <p:nvSpPr>
          <p:cNvPr id="6" name="TextBox 5">
            <a:extLst>
              <a:ext uri="{FF2B5EF4-FFF2-40B4-BE49-F238E27FC236}">
                <a16:creationId xmlns:a16="http://schemas.microsoft.com/office/drawing/2014/main" id="{00DF3853-7F91-22EA-04C8-2697646221FB}"/>
              </a:ext>
            </a:extLst>
          </p:cNvPr>
          <p:cNvSpPr txBox="1"/>
          <p:nvPr/>
        </p:nvSpPr>
        <p:spPr>
          <a:xfrm>
            <a:off x="910963" y="5182211"/>
            <a:ext cx="5360970" cy="276999"/>
          </a:xfrm>
          <a:prstGeom prst="rect">
            <a:avLst/>
          </a:prstGeom>
          <a:noFill/>
        </p:spPr>
        <p:txBody>
          <a:bodyPr wrap="square" rtlCol="0">
            <a:spAutoFit/>
          </a:bodyPr>
          <a:lstStyle/>
          <a:p>
            <a:r>
              <a:rPr lang="en-CA" sz="1200" b="1" spc="300" dirty="0"/>
              <a:t>¿SE CUMPLEN LOS CRITERIOS EN ESTOS OBJETIVOS?</a:t>
            </a:r>
          </a:p>
        </p:txBody>
      </p:sp>
      <p:graphicFrame>
        <p:nvGraphicFramePr>
          <p:cNvPr id="7" name="Table 6">
            <a:extLst>
              <a:ext uri="{FF2B5EF4-FFF2-40B4-BE49-F238E27FC236}">
                <a16:creationId xmlns:a16="http://schemas.microsoft.com/office/drawing/2014/main" id="{4CBB8552-7801-79E2-7E59-AB1BD5E6D883}"/>
              </a:ext>
            </a:extLst>
          </p:cNvPr>
          <p:cNvGraphicFramePr>
            <a:graphicFrameLocks noGrp="1"/>
          </p:cNvGraphicFramePr>
          <p:nvPr>
            <p:extLst>
              <p:ext uri="{D42A27DB-BD31-4B8C-83A1-F6EECF244321}">
                <p14:modId xmlns:p14="http://schemas.microsoft.com/office/powerpoint/2010/main" val="2449746365"/>
              </p:ext>
            </p:extLst>
          </p:nvPr>
        </p:nvGraphicFramePr>
        <p:xfrm>
          <a:off x="996288" y="5550994"/>
          <a:ext cx="5254043" cy="3211244"/>
        </p:xfrm>
        <a:graphic>
          <a:graphicData uri="http://schemas.openxmlformats.org/drawingml/2006/table">
            <a:tbl>
              <a:tblPr firstRow="1" bandRow="1">
                <a:tableStyleId>{5940675A-B579-460E-94D1-54222C63F5DA}</a:tableStyleId>
              </a:tblPr>
              <a:tblGrid>
                <a:gridCol w="871149">
                  <a:extLst>
                    <a:ext uri="{9D8B030D-6E8A-4147-A177-3AD203B41FA5}">
                      <a16:colId xmlns:a16="http://schemas.microsoft.com/office/drawing/2014/main" val="278843496"/>
                    </a:ext>
                  </a:extLst>
                </a:gridCol>
                <a:gridCol w="3734873">
                  <a:extLst>
                    <a:ext uri="{9D8B030D-6E8A-4147-A177-3AD203B41FA5}">
                      <a16:colId xmlns:a16="http://schemas.microsoft.com/office/drawing/2014/main" val="290562061"/>
                    </a:ext>
                  </a:extLst>
                </a:gridCol>
                <a:gridCol w="648021">
                  <a:extLst>
                    <a:ext uri="{9D8B030D-6E8A-4147-A177-3AD203B41FA5}">
                      <a16:colId xmlns:a16="http://schemas.microsoft.com/office/drawing/2014/main" val="4262138399"/>
                    </a:ext>
                  </a:extLst>
                </a:gridCol>
              </a:tblGrid>
              <a:tr h="319596">
                <a:tc>
                  <a:txBody>
                    <a:bodyPr/>
                    <a:lstStyle/>
                    <a:p>
                      <a:pPr algn="l">
                        <a:lnSpc>
                          <a:spcPct val="107000"/>
                        </a:lnSpc>
                        <a:spcAft>
                          <a:spcPts val="800"/>
                        </a:spcAft>
                      </a:pPr>
                      <a:r>
                        <a:rPr lang="es-ES_tradnl" sz="1100" b="1" i="1" noProof="0">
                          <a:solidFill>
                            <a:schemeClr val="bg1"/>
                          </a:solidFill>
                          <a:effectLst/>
                          <a:latin typeface="+mn-lt"/>
                          <a:ea typeface="Helvetica Neue" panose="020B0604020202020204"/>
                          <a:cs typeface="Helvetica Neue" panose="020B0604020202020204"/>
                        </a:rPr>
                        <a:t>¿Es específico?</a:t>
                      </a:r>
                      <a:endParaRPr lang="es-ES_tradnl" sz="1100" b="1" i="1" noProof="0">
                        <a:solidFill>
                          <a:schemeClr val="bg1"/>
                        </a:solidFill>
                        <a:effectLst/>
                        <a:latin typeface="+mn-lt"/>
                        <a:ea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50000"/>
                      </a:schemeClr>
                    </a:solidFill>
                  </a:tcPr>
                </a:tc>
                <a:tc>
                  <a:txBody>
                    <a:bodyPr/>
                    <a:lstStyle/>
                    <a:p>
                      <a:pPr algn="l">
                        <a:lnSpc>
                          <a:spcPct val="107000"/>
                        </a:lnSpc>
                        <a:spcAft>
                          <a:spcPts val="800"/>
                        </a:spcAft>
                      </a:pPr>
                      <a:r>
                        <a:rPr lang="es-ES_tradnl" sz="1100" noProof="0">
                          <a:effectLst/>
                          <a:latin typeface="+mn-lt"/>
                          <a:ea typeface="Helvetica Neue" panose="020B0604020202020204"/>
                          <a:cs typeface="Helvetica Neue" panose="020B0604020202020204"/>
                        </a:rPr>
                        <a:t>Abordar los riesgos para la seguridad del padre de Hawa con efecto inmediato y movilizar recursos de la comunidad para apoyarles.</a:t>
                      </a:r>
                      <a:endParaRPr lang="es-ES_tradnl" sz="1100" noProof="0">
                        <a:effectLst/>
                        <a:latin typeface="+mn-lt"/>
                        <a:ea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just">
                        <a:lnSpc>
                          <a:spcPct val="107000"/>
                        </a:lnSpc>
                        <a:spcAft>
                          <a:spcPts val="800"/>
                        </a:spcAft>
                      </a:pPr>
                      <a:endParaRPr lang="es-ES_tradnl" sz="1100" noProof="0">
                        <a:effectLst/>
                        <a:latin typeface="+mn-lt"/>
                        <a:ea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127390665"/>
                  </a:ext>
                </a:extLst>
              </a:tr>
              <a:tr h="365809">
                <a:tc>
                  <a:txBody>
                    <a:bodyPr/>
                    <a:lstStyle/>
                    <a:p>
                      <a:pPr algn="l">
                        <a:lnSpc>
                          <a:spcPct val="107000"/>
                        </a:lnSpc>
                        <a:spcAft>
                          <a:spcPts val="800"/>
                        </a:spcAft>
                      </a:pPr>
                      <a:r>
                        <a:rPr lang="es-ES_tradnl" sz="1100" b="1" i="1" noProof="0">
                          <a:solidFill>
                            <a:schemeClr val="bg1"/>
                          </a:solidFill>
                          <a:effectLst/>
                          <a:latin typeface="+mn-lt"/>
                          <a:ea typeface="Helvetica Neue" panose="020B0604020202020204"/>
                          <a:cs typeface="Helvetica Neue" panose="020B0604020202020204"/>
                        </a:rPr>
                        <a:t>¿Es medible?</a:t>
                      </a:r>
                      <a:endParaRPr lang="es-ES_tradnl" sz="1100" b="1" i="1" noProof="0">
                        <a:solidFill>
                          <a:schemeClr val="bg1"/>
                        </a:solidFill>
                        <a:effectLst/>
                        <a:latin typeface="+mn-lt"/>
                        <a:ea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50000"/>
                      </a:schemeClr>
                    </a:solidFill>
                  </a:tcPr>
                </a:tc>
                <a:tc>
                  <a:txBody>
                    <a:bodyPr/>
                    <a:lstStyle/>
                    <a:p>
                      <a:pPr algn="l">
                        <a:lnSpc>
                          <a:spcPct val="107000"/>
                        </a:lnSpc>
                        <a:spcAft>
                          <a:spcPts val="800"/>
                        </a:spcAft>
                      </a:pPr>
                      <a:r>
                        <a:rPr lang="es-ES_tradnl" sz="1100" noProof="0">
                          <a:effectLst/>
                          <a:latin typeface="+mn-lt"/>
                          <a:ea typeface="Helvetica Neue" panose="020B0604020202020204"/>
                          <a:cs typeface="Helvetica Neue" panose="020B0604020202020204"/>
                        </a:rPr>
                        <a:t>Disminuir el abuso emocional que Brenda experimenta en casa.</a:t>
                      </a:r>
                      <a:endParaRPr lang="es-ES_tradnl" sz="1100" noProof="0">
                        <a:effectLst/>
                        <a:latin typeface="+mn-lt"/>
                        <a:ea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just">
                        <a:lnSpc>
                          <a:spcPct val="107000"/>
                        </a:lnSpc>
                        <a:spcAft>
                          <a:spcPts val="800"/>
                        </a:spcAft>
                      </a:pPr>
                      <a:endParaRPr lang="es-ES_tradnl" sz="1100" noProof="0">
                        <a:effectLst/>
                        <a:latin typeface="+mn-lt"/>
                        <a:ea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66231455"/>
                  </a:ext>
                </a:extLst>
              </a:tr>
              <a:tr h="455780">
                <a:tc>
                  <a:txBody>
                    <a:bodyPr/>
                    <a:lstStyle/>
                    <a:p>
                      <a:pPr algn="l">
                        <a:lnSpc>
                          <a:spcPct val="107000"/>
                        </a:lnSpc>
                        <a:spcAft>
                          <a:spcPts val="800"/>
                        </a:spcAft>
                      </a:pPr>
                      <a:r>
                        <a:rPr lang="es-ES_tradnl" sz="1100" b="1" i="1" noProof="0">
                          <a:solidFill>
                            <a:schemeClr val="bg1"/>
                          </a:solidFill>
                          <a:effectLst/>
                          <a:latin typeface="+mn-lt"/>
                          <a:ea typeface="Helvetica Neue" panose="020B0604020202020204"/>
                          <a:cs typeface="Helvetica Neue" panose="020B0604020202020204"/>
                        </a:rPr>
                        <a:t>¿Es alcanzable?</a:t>
                      </a:r>
                      <a:endParaRPr lang="es-ES_tradnl" sz="1100" b="1" i="1" noProof="0">
                        <a:solidFill>
                          <a:schemeClr val="bg1"/>
                        </a:solidFill>
                        <a:effectLst/>
                        <a:latin typeface="+mn-lt"/>
                        <a:ea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50000"/>
                      </a:schemeClr>
                    </a:solidFill>
                  </a:tcPr>
                </a:tc>
                <a:tc>
                  <a:txBody>
                    <a:bodyPr/>
                    <a:lstStyle/>
                    <a:p>
                      <a:pPr algn="l">
                        <a:lnSpc>
                          <a:spcPct val="107000"/>
                        </a:lnSpc>
                        <a:spcAft>
                          <a:spcPts val="800"/>
                        </a:spcAft>
                      </a:pPr>
                      <a:r>
                        <a:rPr lang="es-ES_tradnl" sz="1100" b="0" noProof="0" dirty="0"/>
                        <a:t>La familia acepta que David trabaje menos horas en el mercado para que pueda asistir a un programa de empleo juvenil y pasar más tiempo con su familia y amigos</a:t>
                      </a:r>
                      <a:r>
                        <a:rPr lang="es-ES_tradnl" sz="1100" noProof="0" dirty="0">
                          <a:effectLst/>
                          <a:latin typeface="+mn-lt"/>
                          <a:ea typeface="Helvetica Neue" panose="020B0604020202020204"/>
                          <a:cs typeface="Helvetica Neue" panose="020B0604020202020204"/>
                        </a:rPr>
                        <a:t>.</a:t>
                      </a:r>
                      <a:endParaRPr lang="es-ES_tradnl" sz="1100" noProof="0" dirty="0">
                        <a:effectLst/>
                        <a:latin typeface="+mn-lt"/>
                        <a:ea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just">
                        <a:lnSpc>
                          <a:spcPct val="107000"/>
                        </a:lnSpc>
                        <a:spcAft>
                          <a:spcPts val="800"/>
                        </a:spcAft>
                      </a:pPr>
                      <a:endParaRPr lang="es-ES_tradnl" sz="1100" noProof="0">
                        <a:effectLst/>
                        <a:latin typeface="+mn-lt"/>
                        <a:ea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171109657"/>
                  </a:ext>
                </a:extLst>
              </a:tr>
              <a:tr h="370840">
                <a:tc>
                  <a:txBody>
                    <a:bodyPr/>
                    <a:lstStyle/>
                    <a:p>
                      <a:pPr algn="l">
                        <a:lnSpc>
                          <a:spcPct val="107000"/>
                        </a:lnSpc>
                        <a:spcAft>
                          <a:spcPts val="800"/>
                        </a:spcAft>
                      </a:pPr>
                      <a:r>
                        <a:rPr lang="es-ES_tradnl" sz="1100" b="1" i="1" noProof="0">
                          <a:solidFill>
                            <a:schemeClr val="bg1"/>
                          </a:solidFill>
                          <a:effectLst/>
                          <a:latin typeface="+mn-lt"/>
                          <a:ea typeface="Helvetica Neue" panose="020B0604020202020204"/>
                          <a:cs typeface="Helvetica Neue" panose="020B0604020202020204"/>
                        </a:rPr>
                        <a:t>¿Es pertinente?</a:t>
                      </a:r>
                      <a:endParaRPr lang="es-ES_tradnl" sz="1100" b="1" i="1" noProof="0">
                        <a:solidFill>
                          <a:schemeClr val="bg1"/>
                        </a:solidFill>
                        <a:effectLst/>
                        <a:latin typeface="+mn-lt"/>
                        <a:ea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50000"/>
                      </a:schemeClr>
                    </a:solidFill>
                  </a:tcPr>
                </a:tc>
                <a:tc>
                  <a:txBody>
                    <a:bodyPr/>
                    <a:lstStyle/>
                    <a:p>
                      <a:pPr algn="l">
                        <a:lnSpc>
                          <a:spcPct val="107000"/>
                        </a:lnSpc>
                        <a:spcAft>
                          <a:spcPts val="800"/>
                        </a:spcAft>
                      </a:pPr>
                      <a:r>
                        <a:rPr lang="es-ES_tradnl" sz="1100" b="0" noProof="0" dirty="0"/>
                        <a:t>Garantizar que Marie se sienta mejor al recibir apoyo psicosocial por los problemas de salud de su madre y por la responsabilidad de tener que cuidar a sus hermanos y hermanas, así como garantizar que la madre de Marie reciba la cirugía que necesita</a:t>
                      </a:r>
                      <a:r>
                        <a:rPr lang="es-ES_tradnl" sz="1100" noProof="0" dirty="0">
                          <a:effectLst/>
                          <a:latin typeface="+mn-lt"/>
                          <a:ea typeface="Helvetica Neue" panose="020B0604020202020204"/>
                          <a:cs typeface="Helvetica Neue" panose="020B0604020202020204"/>
                        </a:rPr>
                        <a:t>.</a:t>
                      </a:r>
                      <a:endParaRPr lang="es-ES_tradnl" sz="1100" noProof="0" dirty="0">
                        <a:effectLst/>
                        <a:latin typeface="+mn-lt"/>
                        <a:ea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just">
                        <a:lnSpc>
                          <a:spcPct val="107000"/>
                        </a:lnSpc>
                        <a:spcAft>
                          <a:spcPts val="800"/>
                        </a:spcAft>
                      </a:pPr>
                      <a:endParaRPr lang="es-ES_tradnl" sz="1100" noProof="0">
                        <a:effectLst/>
                        <a:latin typeface="+mn-lt"/>
                        <a:ea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319528328"/>
                  </a:ext>
                </a:extLst>
              </a:tr>
              <a:tr h="0">
                <a:tc>
                  <a:txBody>
                    <a:bodyPr/>
                    <a:lstStyle/>
                    <a:p>
                      <a:pPr algn="l">
                        <a:lnSpc>
                          <a:spcPct val="107000"/>
                        </a:lnSpc>
                        <a:spcAft>
                          <a:spcPts val="800"/>
                        </a:spcAft>
                      </a:pPr>
                      <a:r>
                        <a:rPr lang="es-ES_tradnl" sz="1100" b="1" i="1" kern="1200" noProof="0">
                          <a:solidFill>
                            <a:schemeClr val="bg1"/>
                          </a:solidFill>
                          <a:effectLst/>
                          <a:latin typeface="+mn-lt"/>
                          <a:ea typeface="+mn-ea"/>
                          <a:cs typeface="+mn-cs"/>
                        </a:rPr>
                        <a:t>¿Hay un plazo?</a:t>
                      </a:r>
                      <a:endParaRPr lang="es-ES_tradnl" sz="1100" b="1" i="1" noProof="0">
                        <a:solidFill>
                          <a:schemeClr val="bg1"/>
                        </a:solidFill>
                        <a:effectLst/>
                        <a:latin typeface="+mn-lt"/>
                        <a:ea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50000"/>
                      </a:schemeClr>
                    </a:solidFill>
                  </a:tcPr>
                </a:tc>
                <a:tc>
                  <a:txBody>
                    <a:bodyPr/>
                    <a:lstStyle/>
                    <a:p>
                      <a:pPr algn="l">
                        <a:lnSpc>
                          <a:spcPct val="107000"/>
                        </a:lnSpc>
                        <a:spcAft>
                          <a:spcPts val="800"/>
                        </a:spcAft>
                      </a:pPr>
                      <a:r>
                        <a:rPr lang="es-ES_tradnl" sz="1100" b="0" noProof="0" dirty="0"/>
                        <a:t>Proporcionar a Jamal una modalidad de acogida temporal durante 3 meses hasta que su hermano adulto haya conseguido una vivienda para ambos</a:t>
                      </a:r>
                      <a:r>
                        <a:rPr lang="es-ES_tradnl" sz="1100" noProof="0" dirty="0">
                          <a:effectLst/>
                          <a:latin typeface="+mn-lt"/>
                          <a:ea typeface="Helvetica Neue" panose="020B0604020202020204"/>
                          <a:cs typeface="Helvetica Neue" panose="020B0604020202020204"/>
                        </a:rPr>
                        <a:t>.</a:t>
                      </a:r>
                      <a:endParaRPr lang="es-ES_tradnl" sz="1100" noProof="0" dirty="0">
                        <a:effectLst/>
                        <a:latin typeface="+mn-lt"/>
                        <a:ea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just">
                        <a:lnSpc>
                          <a:spcPct val="107000"/>
                        </a:lnSpc>
                        <a:spcAft>
                          <a:spcPts val="800"/>
                        </a:spcAft>
                      </a:pPr>
                      <a:endParaRPr lang="es-ES_tradnl" sz="1100" noProof="0" dirty="0">
                        <a:effectLst/>
                        <a:latin typeface="+mn-lt"/>
                        <a:ea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498683275"/>
                  </a:ext>
                </a:extLst>
              </a:tr>
            </a:tbl>
          </a:graphicData>
        </a:graphic>
      </p:graphicFrame>
      <p:grpSp>
        <p:nvGrpSpPr>
          <p:cNvPr id="13" name="Group 12">
            <a:extLst>
              <a:ext uri="{FF2B5EF4-FFF2-40B4-BE49-F238E27FC236}">
                <a16:creationId xmlns:a16="http://schemas.microsoft.com/office/drawing/2014/main" id="{84F24E36-04D5-2B21-8D62-AF91C5BB2829}"/>
              </a:ext>
            </a:extLst>
          </p:cNvPr>
          <p:cNvGrpSpPr/>
          <p:nvPr/>
        </p:nvGrpSpPr>
        <p:grpSpPr>
          <a:xfrm>
            <a:off x="4250028" y="8808334"/>
            <a:ext cx="2206363" cy="339509"/>
            <a:chOff x="914397" y="2009873"/>
            <a:chExt cx="10198445" cy="1569308"/>
          </a:xfrm>
        </p:grpSpPr>
        <p:sp>
          <p:nvSpPr>
            <p:cNvPr id="8" name="Rectangle 7">
              <a:extLst>
                <a:ext uri="{FF2B5EF4-FFF2-40B4-BE49-F238E27FC236}">
                  <a16:creationId xmlns:a16="http://schemas.microsoft.com/office/drawing/2014/main" id="{DC97ED6B-05E5-D923-870B-FDA4B6D49A95}"/>
                </a:ext>
              </a:extLst>
            </p:cNvPr>
            <p:cNvSpPr/>
            <p:nvPr/>
          </p:nvSpPr>
          <p:spPr>
            <a:xfrm>
              <a:off x="914397" y="2009873"/>
              <a:ext cx="1705233" cy="15693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S</a:t>
              </a:r>
              <a:endParaRPr lang="en-BE" sz="2000" b="1"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E3E22E36-08FC-302F-4C37-42F9B41CE9A6}"/>
                </a:ext>
              </a:extLst>
            </p:cNvPr>
            <p:cNvSpPr/>
            <p:nvPr/>
          </p:nvSpPr>
          <p:spPr>
            <a:xfrm>
              <a:off x="3037700" y="2009873"/>
              <a:ext cx="1705233" cy="156930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M</a:t>
              </a:r>
              <a:endParaRPr lang="en-BE" sz="2000"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513A7544-BBB0-CB74-6318-B3FF2CA1EE0F}"/>
                </a:ext>
              </a:extLst>
            </p:cNvPr>
            <p:cNvSpPr/>
            <p:nvPr/>
          </p:nvSpPr>
          <p:spPr>
            <a:xfrm>
              <a:off x="5161003" y="2009873"/>
              <a:ext cx="1705233" cy="15693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A</a:t>
              </a:r>
              <a:endParaRPr lang="en-BE" sz="2000" b="1"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30A7D236-8A91-302F-2202-59FD46A24DDC}"/>
                </a:ext>
              </a:extLst>
            </p:cNvPr>
            <p:cNvSpPr/>
            <p:nvPr/>
          </p:nvSpPr>
          <p:spPr>
            <a:xfrm>
              <a:off x="7284306" y="2009873"/>
              <a:ext cx="1705233" cy="156930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R</a:t>
              </a:r>
              <a:endParaRPr lang="en-BE" sz="2000" b="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94D99501-6164-8322-5888-C3022DB36F50}"/>
                </a:ext>
              </a:extLst>
            </p:cNvPr>
            <p:cNvSpPr/>
            <p:nvPr/>
          </p:nvSpPr>
          <p:spPr>
            <a:xfrm>
              <a:off x="9407609" y="2009873"/>
              <a:ext cx="1705233" cy="156930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T</a:t>
              </a:r>
              <a:endParaRPr lang="en-BE" sz="2000" b="1" dirty="0">
                <a:latin typeface="Arial" panose="020B0604020202020204" pitchFamily="34" charset="0"/>
                <a:cs typeface="Arial" panose="020B0604020202020204" pitchFamily="34" charset="0"/>
              </a:endParaRPr>
            </a:p>
          </p:txBody>
        </p:sp>
      </p:grpSp>
      <p:sp>
        <p:nvSpPr>
          <p:cNvPr id="14" name="Hexagon 13">
            <a:extLst>
              <a:ext uri="{FF2B5EF4-FFF2-40B4-BE49-F238E27FC236}">
                <a16:creationId xmlns:a16="http://schemas.microsoft.com/office/drawing/2014/main" id="{34D3B0F7-2C70-CF32-B183-99768F519CEE}"/>
              </a:ext>
            </a:extLst>
          </p:cNvPr>
          <p:cNvSpPr/>
          <p:nvPr/>
        </p:nvSpPr>
        <p:spPr>
          <a:xfrm rot="1782986">
            <a:off x="286724" y="30111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Hexagon 14">
            <a:extLst>
              <a:ext uri="{FF2B5EF4-FFF2-40B4-BE49-F238E27FC236}">
                <a16:creationId xmlns:a16="http://schemas.microsoft.com/office/drawing/2014/main" id="{5B486D74-9DD4-0D99-DCD6-2C9683ED2FC6}"/>
              </a:ext>
            </a:extLst>
          </p:cNvPr>
          <p:cNvSpPr/>
          <p:nvPr/>
        </p:nvSpPr>
        <p:spPr>
          <a:xfrm rot="1782986">
            <a:off x="286724" y="763955"/>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Hexagon 15">
            <a:extLst>
              <a:ext uri="{FF2B5EF4-FFF2-40B4-BE49-F238E27FC236}">
                <a16:creationId xmlns:a16="http://schemas.microsoft.com/office/drawing/2014/main" id="{82D207C6-D934-642D-CC79-E83A2936EA31}"/>
              </a:ext>
            </a:extLst>
          </p:cNvPr>
          <p:cNvSpPr/>
          <p:nvPr/>
        </p:nvSpPr>
        <p:spPr>
          <a:xfrm rot="1782986">
            <a:off x="286724" y="122680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Hexagon 16">
            <a:extLst>
              <a:ext uri="{FF2B5EF4-FFF2-40B4-BE49-F238E27FC236}">
                <a16:creationId xmlns:a16="http://schemas.microsoft.com/office/drawing/2014/main" id="{F5C5837E-6F68-B97E-6A79-6AD681F9FD06}"/>
              </a:ext>
            </a:extLst>
          </p:cNvPr>
          <p:cNvSpPr/>
          <p:nvPr/>
        </p:nvSpPr>
        <p:spPr>
          <a:xfrm rot="1782986">
            <a:off x="286724" y="1689645"/>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Hexagon 17">
            <a:extLst>
              <a:ext uri="{FF2B5EF4-FFF2-40B4-BE49-F238E27FC236}">
                <a16:creationId xmlns:a16="http://schemas.microsoft.com/office/drawing/2014/main" id="{7D52D396-C966-F732-64A9-CAA3395F7409}"/>
              </a:ext>
            </a:extLst>
          </p:cNvPr>
          <p:cNvSpPr/>
          <p:nvPr/>
        </p:nvSpPr>
        <p:spPr>
          <a:xfrm rot="1782986">
            <a:off x="286724" y="215249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Hexagon 22">
            <a:extLst>
              <a:ext uri="{FF2B5EF4-FFF2-40B4-BE49-F238E27FC236}">
                <a16:creationId xmlns:a16="http://schemas.microsoft.com/office/drawing/2014/main" id="{018BF548-C850-A059-F72E-FBEE11BE985B}"/>
              </a:ext>
            </a:extLst>
          </p:cNvPr>
          <p:cNvSpPr/>
          <p:nvPr/>
        </p:nvSpPr>
        <p:spPr>
          <a:xfrm rot="1782986">
            <a:off x="286725" y="2618792"/>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55134935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D34587-4B2B-E649-8541-11D21EC14885}"/>
              </a:ext>
            </a:extLst>
          </p:cNvPr>
          <p:cNvSpPr txBox="1"/>
          <p:nvPr/>
        </p:nvSpPr>
        <p:spPr>
          <a:xfrm>
            <a:off x="996287" y="716248"/>
            <a:ext cx="5254042" cy="276999"/>
          </a:xfrm>
          <a:prstGeom prst="rect">
            <a:avLst/>
          </a:prstGeom>
          <a:noFill/>
        </p:spPr>
        <p:txBody>
          <a:bodyPr wrap="square" rtlCol="0">
            <a:spAutoFit/>
          </a:bodyPr>
          <a:lstStyle/>
          <a:p>
            <a:r>
              <a:rPr lang="en-CA" sz="1200" b="1" spc="300" dirty="0"/>
              <a:t>PLAN DE CASO DE AMINA</a:t>
            </a:r>
          </a:p>
        </p:txBody>
      </p:sp>
      <p:graphicFrame>
        <p:nvGraphicFramePr>
          <p:cNvPr id="4" name="Table 3">
            <a:extLst>
              <a:ext uri="{FF2B5EF4-FFF2-40B4-BE49-F238E27FC236}">
                <a16:creationId xmlns:a16="http://schemas.microsoft.com/office/drawing/2014/main" id="{7E68DD5C-35D5-92F1-5CE2-7EAF2E7037D6}"/>
              </a:ext>
            </a:extLst>
          </p:cNvPr>
          <p:cNvGraphicFramePr>
            <a:graphicFrameLocks noGrp="1"/>
          </p:cNvGraphicFramePr>
          <p:nvPr>
            <p:extLst>
              <p:ext uri="{D42A27DB-BD31-4B8C-83A1-F6EECF244321}">
                <p14:modId xmlns:p14="http://schemas.microsoft.com/office/powerpoint/2010/main" val="1887295184"/>
              </p:ext>
            </p:extLst>
          </p:nvPr>
        </p:nvGraphicFramePr>
        <p:xfrm>
          <a:off x="996287" y="1074990"/>
          <a:ext cx="5254042" cy="4289465"/>
        </p:xfrm>
        <a:graphic>
          <a:graphicData uri="http://schemas.openxmlformats.org/drawingml/2006/table">
            <a:tbl>
              <a:tblPr firstRow="1" firstCol="1" bandRow="1">
                <a:tableStyleId>{5C22544A-7EE6-4342-B048-85BDC9FD1C3A}</a:tableStyleId>
              </a:tblPr>
              <a:tblGrid>
                <a:gridCol w="1226213">
                  <a:extLst>
                    <a:ext uri="{9D8B030D-6E8A-4147-A177-3AD203B41FA5}">
                      <a16:colId xmlns:a16="http://schemas.microsoft.com/office/drawing/2014/main" val="807005189"/>
                    </a:ext>
                  </a:extLst>
                </a:gridCol>
                <a:gridCol w="4027829">
                  <a:extLst>
                    <a:ext uri="{9D8B030D-6E8A-4147-A177-3AD203B41FA5}">
                      <a16:colId xmlns:a16="http://schemas.microsoft.com/office/drawing/2014/main" val="2658329705"/>
                    </a:ext>
                  </a:extLst>
                </a:gridCol>
              </a:tblGrid>
              <a:tr h="280977">
                <a:tc gridSpan="2">
                  <a:txBody>
                    <a:bodyPr/>
                    <a:lstStyle/>
                    <a:p>
                      <a:pPr algn="ctr"/>
                      <a:r>
                        <a:rPr lang="es-ES_tradnl" sz="1500" noProof="0">
                          <a:solidFill>
                            <a:schemeClr val="bg1"/>
                          </a:solidFill>
                          <a:effectLst/>
                        </a:rPr>
                        <a:t>3.A. RESUMEN DEL PLAN DE CASO</a:t>
                      </a:r>
                      <a:endParaRPr lang="es-ES_tradnl" sz="1500" noProof="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50000"/>
                      </a:schemeClr>
                    </a:solidFill>
                  </a:tcPr>
                </a:tc>
                <a:tc hMerge="1">
                  <a:txBody>
                    <a:bodyPr/>
                    <a:lstStyle/>
                    <a:p>
                      <a:endParaRPr lang="en-US"/>
                    </a:p>
                  </a:txBody>
                  <a:tcPr/>
                </a:tc>
                <a:extLst>
                  <a:ext uri="{0D108BD9-81ED-4DB2-BD59-A6C34878D82A}">
                    <a16:rowId xmlns:a16="http://schemas.microsoft.com/office/drawing/2014/main" val="760181421"/>
                  </a:ext>
                </a:extLst>
              </a:tr>
              <a:tr h="217088">
                <a:tc>
                  <a:txBody>
                    <a:bodyPr/>
                    <a:lstStyle/>
                    <a:p>
                      <a:pPr algn="l">
                        <a:lnSpc>
                          <a:spcPct val="107000"/>
                        </a:lnSpc>
                        <a:spcAft>
                          <a:spcPts val="800"/>
                        </a:spcAft>
                      </a:pPr>
                      <a:r>
                        <a:rPr lang="es-ES_tradnl" sz="1000" noProof="0">
                          <a:solidFill>
                            <a:schemeClr val="bg1"/>
                          </a:solidFill>
                          <a:effectLst/>
                        </a:rPr>
                        <a:t>Gestión de casos</a:t>
                      </a:r>
                      <a:endParaRPr lang="es-ES_tradnl" sz="1000" noProof="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46" marR="42546"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50000"/>
                      </a:schemeClr>
                    </a:solidFill>
                  </a:tcPr>
                </a:tc>
                <a:tc>
                  <a:txBody>
                    <a:bodyPr/>
                    <a:lstStyle/>
                    <a:p>
                      <a:pPr algn="l">
                        <a:lnSpc>
                          <a:spcPct val="107000"/>
                        </a:lnSpc>
                        <a:spcAft>
                          <a:spcPts val="800"/>
                        </a:spcAft>
                      </a:pPr>
                      <a:r>
                        <a:rPr lang="es-ES_tradnl" sz="900" noProof="0">
                          <a:solidFill>
                            <a:schemeClr val="tx1"/>
                          </a:solidFill>
                          <a:effectLst/>
                        </a:rPr>
                        <a:t>Paso 3: Plan de caso</a:t>
                      </a:r>
                      <a:endParaRPr lang="es-ES_tradnl" sz="9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154391503"/>
                  </a:ext>
                </a:extLst>
              </a:tr>
              <a:tr h="279974">
                <a:tc>
                  <a:txBody>
                    <a:bodyPr/>
                    <a:lstStyle/>
                    <a:p>
                      <a:pPr algn="l">
                        <a:lnSpc>
                          <a:spcPct val="107000"/>
                        </a:lnSpc>
                        <a:spcAft>
                          <a:spcPts val="800"/>
                        </a:spcAft>
                      </a:pPr>
                      <a:r>
                        <a:rPr lang="es-ES_tradnl" sz="1000" noProof="0">
                          <a:solidFill>
                            <a:schemeClr val="bg1"/>
                          </a:solidFill>
                          <a:effectLst/>
                        </a:rPr>
                        <a:t>Formulario básico / complementario</a:t>
                      </a:r>
                      <a:endParaRPr lang="es-ES_tradnl" sz="1000" noProof="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46" marR="42546"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50000"/>
                      </a:schemeClr>
                    </a:solidFill>
                  </a:tcPr>
                </a:tc>
                <a:tc>
                  <a:txBody>
                    <a:bodyPr/>
                    <a:lstStyle/>
                    <a:p>
                      <a:pPr algn="l">
                        <a:lnSpc>
                          <a:spcPct val="107000"/>
                        </a:lnSpc>
                        <a:spcAft>
                          <a:spcPts val="800"/>
                        </a:spcAft>
                      </a:pPr>
                      <a:r>
                        <a:rPr lang="es-ES_tradnl" sz="900" noProof="0">
                          <a:solidFill>
                            <a:schemeClr val="tx1"/>
                          </a:solidFill>
                          <a:effectLst/>
                        </a:rPr>
                        <a:t>Formulario básico</a:t>
                      </a:r>
                      <a:endParaRPr lang="es-ES_tradnl" sz="9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35613213"/>
                  </a:ext>
                </a:extLst>
              </a:tr>
              <a:tr h="1289708">
                <a:tc>
                  <a:txBody>
                    <a:bodyPr/>
                    <a:lstStyle/>
                    <a:p>
                      <a:pPr algn="l">
                        <a:lnSpc>
                          <a:spcPct val="107000"/>
                        </a:lnSpc>
                        <a:spcAft>
                          <a:spcPts val="800"/>
                        </a:spcAft>
                      </a:pPr>
                      <a:r>
                        <a:rPr lang="es-ES_tradnl" sz="1000" noProof="0">
                          <a:solidFill>
                            <a:schemeClr val="bg1"/>
                          </a:solidFill>
                          <a:effectLst/>
                        </a:rPr>
                        <a:t>Cuándo se debe usar</a:t>
                      </a:r>
                      <a:endParaRPr lang="es-ES_tradnl" sz="1000" noProof="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46" marR="42546"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50000"/>
                      </a:schemeClr>
                    </a:solidFill>
                  </a:tcPr>
                </a:tc>
                <a:tc>
                  <a:txBody>
                    <a:bodyPr/>
                    <a:lstStyle/>
                    <a:p>
                      <a:pPr algn="l">
                        <a:lnSpc>
                          <a:spcPct val="107000"/>
                        </a:lnSpc>
                        <a:spcAft>
                          <a:spcPts val="800"/>
                        </a:spcAft>
                      </a:pPr>
                      <a:r>
                        <a:rPr lang="es-ES_tradnl" sz="900" noProof="0" dirty="0">
                          <a:solidFill>
                            <a:schemeClr val="tx1"/>
                          </a:solidFill>
                          <a:effectLst/>
                        </a:rPr>
                        <a:t>Dependiendo del nivel de riesgo del caso (según cada contexto):</a:t>
                      </a:r>
                    </a:p>
                    <a:p>
                      <a:pPr marL="171450" indent="-171450" algn="l">
                        <a:lnSpc>
                          <a:spcPct val="107000"/>
                        </a:lnSpc>
                        <a:spcAft>
                          <a:spcPts val="800"/>
                        </a:spcAft>
                        <a:buFont typeface="Arial" panose="020B0604020202020204" pitchFamily="34" charset="0"/>
                        <a:buChar char="•"/>
                      </a:pPr>
                      <a:r>
                        <a:rPr lang="es-ES_tradnl" sz="900" u="sng" noProof="0" dirty="0">
                          <a:solidFill>
                            <a:schemeClr val="tx1"/>
                          </a:solidFill>
                          <a:effectLst/>
                        </a:rPr>
                        <a:t>Riesgo alto</a:t>
                      </a:r>
                      <a:r>
                        <a:rPr lang="es-ES_tradnl" sz="900" noProof="0" dirty="0">
                          <a:solidFill>
                            <a:schemeClr val="tx1"/>
                          </a:solidFill>
                          <a:effectLst/>
                        </a:rPr>
                        <a:t>: máximo 3 días después de la evaluación.</a:t>
                      </a:r>
                    </a:p>
                    <a:p>
                      <a:pPr marL="171450" indent="-171450" algn="l">
                        <a:lnSpc>
                          <a:spcPct val="107000"/>
                        </a:lnSpc>
                        <a:spcAft>
                          <a:spcPts val="800"/>
                        </a:spcAft>
                        <a:buFont typeface="Arial" panose="020B0604020202020204" pitchFamily="34" charset="0"/>
                        <a:buChar char="•"/>
                      </a:pPr>
                      <a:r>
                        <a:rPr lang="es-ES_tradnl" sz="900" u="sng" noProof="0" dirty="0">
                          <a:solidFill>
                            <a:schemeClr val="tx1"/>
                          </a:solidFill>
                          <a:effectLst/>
                        </a:rPr>
                        <a:t>Riesgo medio</a:t>
                      </a:r>
                      <a:r>
                        <a:rPr lang="es-ES_tradnl" sz="900" noProof="0" dirty="0">
                          <a:solidFill>
                            <a:schemeClr val="tx1"/>
                          </a:solidFill>
                          <a:effectLst/>
                        </a:rPr>
                        <a:t>: máximo una semana después de la evaluación.</a:t>
                      </a:r>
                    </a:p>
                    <a:p>
                      <a:pPr marL="171450" indent="-171450" algn="l">
                        <a:lnSpc>
                          <a:spcPct val="107000"/>
                        </a:lnSpc>
                        <a:spcAft>
                          <a:spcPts val="800"/>
                        </a:spcAft>
                        <a:buFont typeface="Arial" panose="020B0604020202020204" pitchFamily="34" charset="0"/>
                        <a:buChar char="•"/>
                      </a:pPr>
                      <a:r>
                        <a:rPr lang="es-ES_tradnl" sz="900" u="sng" noProof="0" dirty="0">
                          <a:solidFill>
                            <a:schemeClr val="tx1"/>
                          </a:solidFill>
                          <a:effectLst/>
                        </a:rPr>
                        <a:t>Riesgo bajo</a:t>
                      </a:r>
                      <a:r>
                        <a:rPr lang="es-ES_tradnl" sz="900" noProof="0" dirty="0">
                          <a:solidFill>
                            <a:schemeClr val="tx1"/>
                          </a:solidFill>
                          <a:effectLst/>
                        </a:rPr>
                        <a:t>: máximo 2 semanas después de la evaluación.</a:t>
                      </a:r>
                    </a:p>
                    <a:p>
                      <a:pPr algn="l">
                        <a:lnSpc>
                          <a:spcPct val="107000"/>
                        </a:lnSpc>
                        <a:spcAft>
                          <a:spcPts val="800"/>
                        </a:spcAft>
                      </a:pPr>
                      <a:r>
                        <a:rPr lang="es-ES_tradnl" sz="900" noProof="0" dirty="0">
                          <a:solidFill>
                            <a:schemeClr val="tx1"/>
                          </a:solidFill>
                          <a:effectLst/>
                        </a:rPr>
                        <a:t>O siempre que en una revisión del caso se determine la necesidad de revisar el plan de caso.</a:t>
                      </a:r>
                      <a:endParaRPr lang="es-ES_tradnl" sz="9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365620701"/>
                  </a:ext>
                </a:extLst>
              </a:tr>
              <a:tr h="1540803">
                <a:tc>
                  <a:txBody>
                    <a:bodyPr/>
                    <a:lstStyle/>
                    <a:p>
                      <a:pPr algn="l">
                        <a:lnSpc>
                          <a:spcPct val="107000"/>
                        </a:lnSpc>
                        <a:spcAft>
                          <a:spcPts val="800"/>
                        </a:spcAft>
                      </a:pPr>
                      <a:r>
                        <a:rPr lang="es-ES_tradnl" sz="1000" noProof="0">
                          <a:solidFill>
                            <a:schemeClr val="bg1"/>
                          </a:solidFill>
                          <a:effectLst/>
                        </a:rPr>
                        <a:t>Quién debe llenarlo</a:t>
                      </a:r>
                      <a:endParaRPr lang="es-ES_tradnl" sz="1000" noProof="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46" marR="42546"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50000"/>
                      </a:schemeClr>
                    </a:solidFill>
                  </a:tcPr>
                </a:tc>
                <a:tc>
                  <a:txBody>
                    <a:bodyPr/>
                    <a:lstStyle/>
                    <a:p>
                      <a:pPr algn="l">
                        <a:lnSpc>
                          <a:spcPct val="107000"/>
                        </a:lnSpc>
                        <a:spcAft>
                          <a:spcPts val="800"/>
                        </a:spcAft>
                      </a:pPr>
                      <a:r>
                        <a:rPr lang="es-ES_tradnl" sz="900" noProof="0" dirty="0">
                          <a:solidFill>
                            <a:schemeClr val="tx1"/>
                          </a:solidFill>
                          <a:effectLst/>
                        </a:rPr>
                        <a:t>En la medida de lo posible, la/el asistente social asignada/o al caso, con la participación de la / del menor y su cuidador(a) o cuidadores.</a:t>
                      </a:r>
                    </a:p>
                    <a:p>
                      <a:pPr algn="l">
                        <a:lnSpc>
                          <a:spcPct val="107000"/>
                        </a:lnSpc>
                        <a:spcAft>
                          <a:spcPts val="800"/>
                        </a:spcAft>
                      </a:pPr>
                      <a:r>
                        <a:rPr lang="es-ES_tradnl" sz="900" noProof="0" dirty="0">
                          <a:solidFill>
                            <a:schemeClr val="tx1"/>
                          </a:solidFill>
                          <a:effectLst/>
                        </a:rPr>
                        <a:t>En la elaboración del plan de caso, también podrán participar personas que hagan parte del entorno de la/del menor y sean importantes, así como proveedores de servicios y autoridades competentes siempre que tengan alguna función o rol que desempeñar en el logro de los objetivos y que se cuente con el debido consentimiento informado.</a:t>
                      </a:r>
                    </a:p>
                    <a:p>
                      <a:pPr algn="l">
                        <a:lnSpc>
                          <a:spcPct val="107000"/>
                        </a:lnSpc>
                        <a:spcAft>
                          <a:spcPts val="800"/>
                        </a:spcAft>
                      </a:pPr>
                      <a:r>
                        <a:rPr lang="es-ES_tradnl" sz="900" noProof="0" dirty="0">
                          <a:solidFill>
                            <a:schemeClr val="tx1"/>
                          </a:solidFill>
                          <a:effectLst/>
                        </a:rPr>
                        <a:t>Este formulario debe ser aprobado por el supervisor una vez se haya definido el plan</a:t>
                      </a:r>
                      <a:endParaRPr lang="es-ES_tradnl" sz="9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77921008"/>
                  </a:ext>
                </a:extLst>
              </a:tr>
              <a:tr h="486693">
                <a:tc>
                  <a:txBody>
                    <a:bodyPr/>
                    <a:lstStyle/>
                    <a:p>
                      <a:pPr algn="l">
                        <a:lnSpc>
                          <a:spcPct val="107000"/>
                        </a:lnSpc>
                        <a:spcAft>
                          <a:spcPts val="800"/>
                        </a:spcAft>
                      </a:pPr>
                      <a:r>
                        <a:rPr lang="es-ES_tradnl" sz="1000" noProof="0">
                          <a:solidFill>
                            <a:schemeClr val="bg1"/>
                          </a:solidFill>
                          <a:effectLst/>
                        </a:rPr>
                        <a:t>Propósito del formulario</a:t>
                      </a:r>
                      <a:endParaRPr lang="es-ES_tradnl" sz="1000" noProof="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46" marR="42546"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50000"/>
                      </a:schemeClr>
                    </a:solidFill>
                  </a:tcPr>
                </a:tc>
                <a:tc>
                  <a:txBody>
                    <a:bodyPr/>
                    <a:lstStyle/>
                    <a:p>
                      <a:pPr>
                        <a:lnSpc>
                          <a:spcPct val="107000"/>
                        </a:lnSpc>
                        <a:spcAft>
                          <a:spcPts val="800"/>
                        </a:spcAft>
                      </a:pPr>
                      <a:r>
                        <a:rPr lang="es-ES_tradnl" sz="900" kern="100" noProof="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Registrar y planificar las intervenciones acordadas que sean necesarias para garantizar la protección de la/del menor, velar por su atención y bienestar, y atender las necesidades que se hayan identificado en la evaluación.</a:t>
                      </a:r>
                      <a:endParaRPr lang="es-ES_tradnl" sz="900" kern="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36195" marT="36195" marB="36195">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992107269"/>
                  </a:ext>
                </a:extLst>
              </a:tr>
            </a:tbl>
          </a:graphicData>
        </a:graphic>
      </p:graphicFrame>
      <p:graphicFrame>
        <p:nvGraphicFramePr>
          <p:cNvPr id="7" name="Table 6">
            <a:extLst>
              <a:ext uri="{FF2B5EF4-FFF2-40B4-BE49-F238E27FC236}">
                <a16:creationId xmlns:a16="http://schemas.microsoft.com/office/drawing/2014/main" id="{02659DE9-4245-392C-0664-8B1B7ABABD68}"/>
              </a:ext>
            </a:extLst>
          </p:cNvPr>
          <p:cNvGraphicFramePr>
            <a:graphicFrameLocks noGrp="1"/>
          </p:cNvGraphicFramePr>
          <p:nvPr>
            <p:extLst>
              <p:ext uri="{D42A27DB-BD31-4B8C-83A1-F6EECF244321}">
                <p14:modId xmlns:p14="http://schemas.microsoft.com/office/powerpoint/2010/main" val="3265301624"/>
              </p:ext>
            </p:extLst>
          </p:nvPr>
        </p:nvGraphicFramePr>
        <p:xfrm>
          <a:off x="996287" y="5411908"/>
          <a:ext cx="5254044" cy="3817557"/>
        </p:xfrm>
        <a:graphic>
          <a:graphicData uri="http://schemas.openxmlformats.org/drawingml/2006/table">
            <a:tbl>
              <a:tblPr firstRow="1" firstCol="1" bandRow="1">
                <a:tableStyleId>{5C22544A-7EE6-4342-B048-85BDC9FD1C3A}</a:tableStyleId>
              </a:tblPr>
              <a:tblGrid>
                <a:gridCol w="781713">
                  <a:extLst>
                    <a:ext uri="{9D8B030D-6E8A-4147-A177-3AD203B41FA5}">
                      <a16:colId xmlns:a16="http://schemas.microsoft.com/office/drawing/2014/main" val="2938947833"/>
                    </a:ext>
                  </a:extLst>
                </a:gridCol>
                <a:gridCol w="1844085">
                  <a:extLst>
                    <a:ext uri="{9D8B030D-6E8A-4147-A177-3AD203B41FA5}">
                      <a16:colId xmlns:a16="http://schemas.microsoft.com/office/drawing/2014/main" val="1175440471"/>
                    </a:ext>
                  </a:extLst>
                </a:gridCol>
                <a:gridCol w="656888">
                  <a:extLst>
                    <a:ext uri="{9D8B030D-6E8A-4147-A177-3AD203B41FA5}">
                      <a16:colId xmlns:a16="http://schemas.microsoft.com/office/drawing/2014/main" val="4009102030"/>
                    </a:ext>
                  </a:extLst>
                </a:gridCol>
                <a:gridCol w="483528">
                  <a:extLst>
                    <a:ext uri="{9D8B030D-6E8A-4147-A177-3AD203B41FA5}">
                      <a16:colId xmlns:a16="http://schemas.microsoft.com/office/drawing/2014/main" val="809832642"/>
                    </a:ext>
                  </a:extLst>
                </a:gridCol>
                <a:gridCol w="830244">
                  <a:extLst>
                    <a:ext uri="{9D8B030D-6E8A-4147-A177-3AD203B41FA5}">
                      <a16:colId xmlns:a16="http://schemas.microsoft.com/office/drawing/2014/main" val="617380255"/>
                    </a:ext>
                  </a:extLst>
                </a:gridCol>
                <a:gridCol w="657586">
                  <a:extLst>
                    <a:ext uri="{9D8B030D-6E8A-4147-A177-3AD203B41FA5}">
                      <a16:colId xmlns:a16="http://schemas.microsoft.com/office/drawing/2014/main" val="1420216921"/>
                    </a:ext>
                  </a:extLst>
                </a:gridCol>
              </a:tblGrid>
              <a:tr h="298279">
                <a:tc gridSpan="6">
                  <a:txBody>
                    <a:bodyPr/>
                    <a:lstStyle/>
                    <a:p>
                      <a:pPr algn="ctr"/>
                      <a:r>
                        <a:rPr lang="es-ES_tradnl" sz="1500" noProof="0">
                          <a:solidFill>
                            <a:schemeClr val="bg1"/>
                          </a:solidFill>
                          <a:effectLst/>
                        </a:rPr>
                        <a:t>PLAN DE CASO</a:t>
                      </a:r>
                      <a:endParaRPr lang="es-ES_tradnl" sz="1500" noProof="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50000"/>
                      </a:schemeClr>
                    </a:solidFill>
                  </a:tcPr>
                </a:tc>
                <a:tc hMerge="1">
                  <a:txBody>
                    <a:bodyPr/>
                    <a:lstStyle/>
                    <a:p>
                      <a:endParaRPr lang="en-US"/>
                    </a:p>
                  </a:txBody>
                  <a:tcPr/>
                </a:tc>
                <a:tc hMerge="1">
                  <a:txBody>
                    <a:bodyPr/>
                    <a:lstStyle/>
                    <a:p>
                      <a:endParaRPr lang="en-US"/>
                    </a:p>
                  </a:txBody>
                  <a:tcPr>
                    <a:lnL w="12700" cap="flat" cmpd="sng" algn="ctr">
                      <a:solidFill>
                        <a:schemeClr val="accent3"/>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36725167"/>
                  </a:ext>
                </a:extLst>
              </a:tr>
              <a:tr h="230456">
                <a:tc gridSpan="2">
                  <a:txBody>
                    <a:bodyPr/>
                    <a:lstStyle/>
                    <a:p>
                      <a:pPr algn="l">
                        <a:lnSpc>
                          <a:spcPct val="107000"/>
                        </a:lnSpc>
                        <a:spcAft>
                          <a:spcPts val="800"/>
                        </a:spcAft>
                      </a:pPr>
                      <a:r>
                        <a:rPr lang="es-ES_tradnl" sz="1000" noProof="0">
                          <a:solidFill>
                            <a:schemeClr val="tx1"/>
                          </a:solidFill>
                          <a:effectLst/>
                        </a:rPr>
                        <a:t>Fecha de formulación del plan de caso</a:t>
                      </a:r>
                      <a:r>
                        <a:rPr lang="es-ES_tradnl" sz="700" noProof="0">
                          <a:solidFill>
                            <a:schemeClr val="tx1"/>
                          </a:solidFill>
                          <a:effectLst/>
                        </a:rPr>
                        <a:t>: </a:t>
                      </a:r>
                      <a:r>
                        <a:rPr lang="es-ES_tradnl" sz="700" b="0" i="1" noProof="0">
                          <a:solidFill>
                            <a:schemeClr val="tx1"/>
                          </a:solidFill>
                          <a:effectLst/>
                        </a:rPr>
                        <a:t>dd/mm/aa</a:t>
                      </a:r>
                      <a:endParaRPr lang="es-ES_tradnl" sz="700" b="0" i="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US"/>
                    </a:p>
                  </a:txBody>
                  <a:tcPr/>
                </a:tc>
                <a:tc gridSpan="4">
                  <a:txBody>
                    <a:bodyPr/>
                    <a:lstStyle/>
                    <a:p>
                      <a:pPr algn="l">
                        <a:lnSpc>
                          <a:spcPct val="107000"/>
                        </a:lnSpc>
                        <a:spcAft>
                          <a:spcPts val="800"/>
                        </a:spcAft>
                      </a:pPr>
                      <a:r>
                        <a:rPr lang="es-ES_tradnl" sz="1000" b="1" noProof="0">
                          <a:solidFill>
                            <a:schemeClr val="tx1"/>
                          </a:solidFill>
                          <a:effectLst/>
                        </a:rPr>
                        <a:t>Número de identificación del caso:</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78398838"/>
                  </a:ext>
                </a:extLst>
              </a:tr>
              <a:tr h="230456">
                <a:tc gridSpan="6">
                  <a:txBody>
                    <a:bodyPr/>
                    <a:lstStyle/>
                    <a:p>
                      <a:pPr algn="l">
                        <a:lnSpc>
                          <a:spcPct val="107000"/>
                        </a:lnSpc>
                        <a:spcAft>
                          <a:spcPts val="800"/>
                        </a:spcAft>
                      </a:pPr>
                      <a:r>
                        <a:rPr lang="es-ES_tradnl" sz="1000" noProof="0">
                          <a:solidFill>
                            <a:schemeClr val="tx1"/>
                          </a:solidFill>
                          <a:effectLst/>
                        </a:rPr>
                        <a:t>1. OBJETIVO GENERAL DEL PLAN DEL CASO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hMerge="1">
                  <a:txBody>
                    <a:bodyPr/>
                    <a:lstStyle/>
                    <a:p>
                      <a:endParaRPr lang="en-US"/>
                    </a:p>
                  </a:txBody>
                  <a:tcPr/>
                </a:tc>
                <a:tc hMerge="1">
                  <a:txBody>
                    <a:bodyPr/>
                    <a:lstStyle/>
                    <a:p>
                      <a:endParaRPr lang="en-US"/>
                    </a:p>
                  </a:txBody>
                  <a:tcP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2697127"/>
                  </a:ext>
                </a:extLst>
              </a:tr>
              <a:tr h="338878">
                <a:tc gridSpan="6">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noProof="0">
                          <a:solidFill>
                            <a:schemeClr val="tx1"/>
                          </a:solidFill>
                          <a:effectLst/>
                        </a:rPr>
                        <a:t>Objetivo general: </a:t>
                      </a:r>
                      <a:r>
                        <a:rPr lang="es-ES_tradnl" sz="700" b="0" i="1" noProof="0">
                          <a:solidFill>
                            <a:schemeClr val="tx1"/>
                          </a:solidFill>
                          <a:effectLst/>
                        </a:rPr>
                        <a:t>defina un objetivo que sea específico, medible, alcanzable/de mutuo acuerdo, realista/pertinente y sujeto a un plazo límite.</a:t>
                      </a: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accent3"/>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01676660"/>
                  </a:ext>
                </a:extLst>
              </a:tr>
              <a:tr h="230456">
                <a:tc gridSpan="6">
                  <a:txBody>
                    <a:bodyPr/>
                    <a:lstStyle/>
                    <a:p>
                      <a:pPr algn="l">
                        <a:lnSpc>
                          <a:spcPct val="107000"/>
                        </a:lnSpc>
                        <a:spcAft>
                          <a:spcPts val="800"/>
                        </a:spcAft>
                      </a:pPr>
                      <a:r>
                        <a:rPr lang="es-ES_tradnl" sz="1000" noProof="0">
                          <a:solidFill>
                            <a:schemeClr val="tx1"/>
                          </a:solidFill>
                          <a:effectLst/>
                        </a:rPr>
                        <a:t>2. PLAN DE INTERVENCIÓN Y SERVICIOS QUE DEBEN PRESTARSE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hMerge="1">
                  <a:txBody>
                    <a:bodyPr/>
                    <a:lstStyle/>
                    <a:p>
                      <a:endParaRPr lang="en-US"/>
                    </a:p>
                  </a:txBody>
                  <a:tcPr/>
                </a:tc>
                <a:tc hMerge="1">
                  <a:txBody>
                    <a:bodyPr/>
                    <a:lstStyle/>
                    <a:p>
                      <a:endParaRPr lang="en-US"/>
                    </a:p>
                  </a:txBody>
                  <a:tcPr>
                    <a:lnL w="12700" cap="flat" cmpd="sng" algn="ctr">
                      <a:solidFill>
                        <a:schemeClr val="accent3"/>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7964344"/>
                  </a:ext>
                </a:extLst>
              </a:tr>
              <a:tr h="1505598">
                <a:tc>
                  <a:txBody>
                    <a:bodyPr/>
                    <a:lstStyle/>
                    <a:p>
                      <a:pPr algn="l"/>
                      <a:r>
                        <a:rPr lang="es-ES_tradnl" sz="900" noProof="0">
                          <a:solidFill>
                            <a:schemeClr val="tx1"/>
                          </a:solidFill>
                          <a:effectLst/>
                        </a:rPr>
                        <a:t>Acciones concretas</a:t>
                      </a:r>
                    </a:p>
                    <a:p>
                      <a:pPr algn="l"/>
                      <a:r>
                        <a:rPr lang="es-ES_tradnl" sz="700" b="0" i="1" noProof="0">
                          <a:solidFill>
                            <a:schemeClr val="tx1"/>
                          </a:solidFill>
                          <a:effectLst/>
                        </a:rPr>
                        <a:t>Ordenar por orden de prioridad (mayor a menor)</a:t>
                      </a:r>
                    </a:p>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l"/>
                      <a:r>
                        <a:rPr lang="es-ES_tradnl" sz="900" b="1" noProof="0">
                          <a:solidFill>
                            <a:schemeClr val="tx1"/>
                          </a:solidFill>
                          <a:effectLst/>
                        </a:rPr>
                        <a:t>Necesidades</a:t>
                      </a:r>
                      <a:endParaRPr lang="es-ES_tradnl" sz="1000" b="1" noProof="0">
                        <a:solidFill>
                          <a:schemeClr val="tx1"/>
                        </a:solidFill>
                        <a:effectLst/>
                      </a:endParaRPr>
                    </a:p>
                    <a:p>
                      <a:pPr marL="0" marR="0" indent="0" algn="l" defTabSz="685800" rtl="0" eaLnBrk="1" fontAlgn="auto" latinLnBrk="0" hangingPunct="1">
                        <a:lnSpc>
                          <a:spcPct val="100000"/>
                        </a:lnSpc>
                        <a:spcBef>
                          <a:spcPts val="0"/>
                        </a:spcBef>
                        <a:spcAft>
                          <a:spcPts val="0"/>
                        </a:spcAft>
                        <a:buClrTx/>
                        <a:buSzTx/>
                        <a:buFontTx/>
                        <a:buNone/>
                        <a:tabLst/>
                        <a:defRPr/>
                      </a:pPr>
                      <a:r>
                        <a:rPr lang="es-ES_tradnl" sz="700" i="1" noProof="0">
                          <a:solidFill>
                            <a:schemeClr val="tx1"/>
                          </a:solidFill>
                          <a:effectLst/>
                        </a:rPr>
                        <a:t>identificadas en la evaluación: cuidados alternativos, seguridad (p. ej., refugio seguro), educación formal y educación no formal, búsqueda y reunificación familiar, apoyo psicosocial básico, atención no especializada en SMAPS, atención especializada en SMAPS, alimentos, artículos no alimentarios, ayuda en efectivo, medios de vida, atención médica, nutrición, asesoría jurídica, documentación, servicios para menores con discapacidades, salud sexual y reproductiva, refugio, agua, saneamiento e higiene, solución duradera, reubicación. .</a:t>
                      </a:r>
                      <a:endParaRPr lang="es-ES_tradnl" sz="700" i="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l"/>
                      <a:r>
                        <a:rPr lang="es-ES_tradnl" sz="800" b="1" noProof="0" dirty="0">
                          <a:solidFill>
                            <a:schemeClr val="tx1"/>
                          </a:solidFill>
                          <a:effectLst/>
                        </a:rPr>
                        <a:t>Responsable</a:t>
                      </a:r>
                      <a:endParaRPr lang="es-ES_tradnl" sz="9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noFill/>
                  </a:tcPr>
                </a:tc>
                <a:tc>
                  <a:txBody>
                    <a:bodyPr/>
                    <a:lstStyle/>
                    <a:p>
                      <a:pPr algn="l"/>
                      <a:r>
                        <a:rPr lang="es-ES_tradnl" sz="800" b="1" noProof="0">
                          <a:solidFill>
                            <a:schemeClr val="tx1"/>
                          </a:solidFill>
                          <a:effectLst/>
                        </a:rPr>
                        <a:t>Fecha de vencimiento</a:t>
                      </a:r>
                    </a:p>
                    <a:p>
                      <a:pPr algn="l"/>
                      <a:r>
                        <a:rPr lang="es-ES_tradnl" sz="700" i="1" noProof="0">
                          <a:solidFill>
                            <a:schemeClr val="tx1"/>
                          </a:solidFill>
                          <a:effectLst/>
                        </a:rPr>
                        <a:t>dd/mm/aa</a:t>
                      </a:r>
                      <a:endParaRPr lang="es-ES_tradnl" sz="700" i="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l"/>
                      <a:r>
                        <a:rPr lang="es-ES_tradnl" sz="900" b="1" noProof="0">
                          <a:solidFill>
                            <a:schemeClr val="tx1"/>
                          </a:solidFill>
                          <a:effectLst/>
                        </a:rPr>
                        <a:t>Estado</a:t>
                      </a:r>
                      <a:endParaRPr lang="es-ES_tradnl" sz="900" noProof="0">
                        <a:solidFill>
                          <a:schemeClr val="tx1"/>
                        </a:solidFill>
                        <a:effectLst/>
                      </a:endParaRPr>
                    </a:p>
                    <a:p>
                      <a:pPr marL="0" marR="0" indent="0" algn="l" defTabSz="685800" rtl="0" eaLnBrk="1" fontAlgn="auto" latinLnBrk="0" hangingPunct="1">
                        <a:lnSpc>
                          <a:spcPct val="100000"/>
                        </a:lnSpc>
                        <a:spcBef>
                          <a:spcPts val="0"/>
                        </a:spcBef>
                        <a:spcAft>
                          <a:spcPts val="0"/>
                        </a:spcAft>
                        <a:buClrTx/>
                        <a:buSzTx/>
                        <a:buFontTx/>
                        <a:buNone/>
                        <a:tabLst/>
                        <a:defRPr/>
                      </a:pPr>
                      <a:r>
                        <a:rPr lang="es-ES_tradnl" sz="700" i="1" noProof="0">
                          <a:solidFill>
                            <a:schemeClr val="tx1"/>
                          </a:solidFill>
                          <a:effectLst/>
                        </a:rPr>
                        <a:t>Marque con una x para indicar el estado .</a:t>
                      </a:r>
                      <a:endParaRPr lang="es-ES_tradnl" sz="700" i="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900" b="1" noProof="0">
                          <a:solidFill>
                            <a:schemeClr val="tx1"/>
                          </a:solidFill>
                          <a:effectLst/>
                        </a:rPr>
                        <a:t>Notas</a:t>
                      </a:r>
                      <a:r>
                        <a:rPr lang="es-ES_tradnl" sz="1000" b="1" noProof="0">
                          <a:solidFill>
                            <a:schemeClr val="tx1"/>
                          </a:solidFill>
                          <a:effectLst/>
                        </a:rPr>
                        <a:t> </a:t>
                      </a:r>
                      <a:r>
                        <a:rPr lang="es-ES_tradnl" sz="700" i="1" noProof="0">
                          <a:solidFill>
                            <a:schemeClr val="tx1"/>
                          </a:solidFill>
                          <a:effectLst/>
                        </a:rPr>
                        <a:t>p. ej., fortalezas y obstáculos que pueden contribuir o dificultar el cumplimiento de los objetivos. </a:t>
                      </a:r>
                      <a:endParaRPr lang="es-ES_tradnl" sz="700" i="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655912339"/>
                  </a:ext>
                </a:extLst>
              </a:tr>
              <a:tr h="723800">
                <a:tc>
                  <a:txBody>
                    <a:bodyPr/>
                    <a:lstStyle/>
                    <a:p>
                      <a:pPr algn="l">
                        <a:lnSpc>
                          <a:spcPct val="107000"/>
                        </a:lnSpc>
                        <a:spcAft>
                          <a:spcPts val="800"/>
                        </a:spcAft>
                      </a:pPr>
                      <a:r>
                        <a:rPr lang="es-ES_tradnl" sz="1000" noProof="0">
                          <a:solidFill>
                            <a:schemeClr val="tx1"/>
                          </a:solidFill>
                          <a:effectLst/>
                        </a:rPr>
                        <a:t> </a:t>
                      </a:r>
                    </a:p>
                    <a:p>
                      <a:pPr algn="l">
                        <a:lnSpc>
                          <a:spcPct val="107000"/>
                        </a:lnSpc>
                        <a:spcAft>
                          <a:spcPts val="800"/>
                        </a:spcAft>
                      </a:pPr>
                      <a:r>
                        <a:rPr lang="es-ES_tradnl" sz="1000" noProof="0">
                          <a:solidFill>
                            <a:schemeClr val="tx1"/>
                          </a:solidFill>
                          <a:effectLst/>
                        </a:rPr>
                        <a:t> </a:t>
                      </a:r>
                    </a:p>
                    <a:p>
                      <a:pPr algn="l">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l">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l">
                        <a:lnSpc>
                          <a:spcPct val="107000"/>
                        </a:lnSpc>
                        <a:spcAft>
                          <a:spcPts val="800"/>
                        </a:spcAft>
                      </a:pPr>
                      <a:r>
                        <a:rPr lang="es-ES_tradnl" sz="1000" noProof="0" dirty="0">
                          <a:solidFill>
                            <a:schemeClr val="tx1"/>
                          </a:solidFill>
                          <a:effectLst/>
                        </a:rPr>
                        <a:t> </a:t>
                      </a:r>
                      <a:endParaRPr lang="es-ES_tradnl" sz="10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l">
                        <a:lnSpc>
                          <a:spcPct val="107000"/>
                        </a:lnSpc>
                        <a:spcAft>
                          <a:spcPts val="800"/>
                        </a:spcAft>
                      </a:pPr>
                      <a:r>
                        <a:rPr lang="es-ES_tradnl" sz="900" noProof="0" dirty="0">
                          <a:solidFill>
                            <a:schemeClr val="tx1"/>
                          </a:solidFill>
                          <a:effectLst/>
                        </a:rPr>
                        <a:t> </a:t>
                      </a:r>
                      <a:endParaRPr lang="es-ES_tradnl" sz="9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l">
                        <a:lnSpc>
                          <a:spcPct val="107000"/>
                        </a:lnSpc>
                        <a:spcAft>
                          <a:spcPts val="800"/>
                        </a:spcAft>
                      </a:pPr>
                      <a:r>
                        <a:rPr lang="es-ES_tradnl" sz="800" noProof="0" dirty="0">
                          <a:solidFill>
                            <a:schemeClr val="tx1"/>
                          </a:solidFill>
                          <a:effectLst/>
                        </a:rPr>
                        <a:t>[ ]pendiente</a:t>
                      </a:r>
                    </a:p>
                    <a:p>
                      <a:pPr algn="l">
                        <a:lnSpc>
                          <a:spcPct val="107000"/>
                        </a:lnSpc>
                        <a:spcAft>
                          <a:spcPts val="800"/>
                        </a:spcAft>
                      </a:pPr>
                      <a:r>
                        <a:rPr lang="es-ES_tradnl" sz="800" noProof="0" dirty="0">
                          <a:solidFill>
                            <a:schemeClr val="tx1"/>
                          </a:solidFill>
                          <a:effectLst/>
                        </a:rPr>
                        <a:t>[ ]en curso</a:t>
                      </a:r>
                    </a:p>
                    <a:p>
                      <a:pPr algn="l">
                        <a:lnSpc>
                          <a:spcPct val="107000"/>
                        </a:lnSpc>
                        <a:spcAft>
                          <a:spcPts val="800"/>
                        </a:spcAft>
                      </a:pPr>
                      <a:r>
                        <a:rPr lang="es-ES_tradnl" sz="800" noProof="0" dirty="0">
                          <a:solidFill>
                            <a:schemeClr val="tx1"/>
                          </a:solidFill>
                          <a:effectLst/>
                        </a:rPr>
                        <a:t>[ ]completado</a:t>
                      </a:r>
                      <a:endParaRPr lang="es-ES_tradnl" sz="8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l">
                        <a:lnSpc>
                          <a:spcPct val="107000"/>
                        </a:lnSpc>
                        <a:spcAft>
                          <a:spcPts val="800"/>
                        </a:spcAft>
                      </a:pPr>
                      <a:r>
                        <a:rPr lang="es-ES_tradnl" sz="1000" noProof="0" dirty="0">
                          <a:solidFill>
                            <a:schemeClr val="tx1"/>
                          </a:solidFill>
                          <a:effectLst/>
                        </a:rPr>
                        <a:t> </a:t>
                      </a:r>
                      <a:endParaRPr lang="es-ES_tradnl" sz="10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3115743239"/>
                  </a:ext>
                </a:extLst>
              </a:tr>
            </a:tbl>
          </a:graphicData>
        </a:graphic>
      </p:graphicFrame>
      <p:sp>
        <p:nvSpPr>
          <p:cNvPr id="8" name="Hexagon 7">
            <a:extLst>
              <a:ext uri="{FF2B5EF4-FFF2-40B4-BE49-F238E27FC236}">
                <a16:creationId xmlns:a16="http://schemas.microsoft.com/office/drawing/2014/main" id="{19DF3FB9-6236-5DC2-2AF1-C5162DC9FB62}"/>
              </a:ext>
            </a:extLst>
          </p:cNvPr>
          <p:cNvSpPr/>
          <p:nvPr/>
        </p:nvSpPr>
        <p:spPr>
          <a:xfrm rot="1782986">
            <a:off x="286724" y="30111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F5EAC484-F031-71D4-402D-FDEEF07FD427}"/>
              </a:ext>
            </a:extLst>
          </p:cNvPr>
          <p:cNvSpPr/>
          <p:nvPr/>
        </p:nvSpPr>
        <p:spPr>
          <a:xfrm rot="1782986">
            <a:off x="286724" y="763955"/>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40DCE11C-B323-3FD7-39C5-4E88D61921A5}"/>
              </a:ext>
            </a:extLst>
          </p:cNvPr>
          <p:cNvSpPr/>
          <p:nvPr/>
        </p:nvSpPr>
        <p:spPr>
          <a:xfrm rot="1782986">
            <a:off x="286724" y="122680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16E9FBD4-D59A-2AA1-72FA-0A6DCD46EB7F}"/>
              </a:ext>
            </a:extLst>
          </p:cNvPr>
          <p:cNvSpPr/>
          <p:nvPr/>
        </p:nvSpPr>
        <p:spPr>
          <a:xfrm rot="1782986">
            <a:off x="286724" y="1689645"/>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Hexagon 11">
            <a:extLst>
              <a:ext uri="{FF2B5EF4-FFF2-40B4-BE49-F238E27FC236}">
                <a16:creationId xmlns:a16="http://schemas.microsoft.com/office/drawing/2014/main" id="{ED35A7C8-D924-C1AD-A85B-99B7D88BFBF7}"/>
              </a:ext>
            </a:extLst>
          </p:cNvPr>
          <p:cNvSpPr/>
          <p:nvPr/>
        </p:nvSpPr>
        <p:spPr>
          <a:xfrm rot="1782986">
            <a:off x="286724" y="215249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Hexagon 12">
            <a:extLst>
              <a:ext uri="{FF2B5EF4-FFF2-40B4-BE49-F238E27FC236}">
                <a16:creationId xmlns:a16="http://schemas.microsoft.com/office/drawing/2014/main" id="{477B4E9C-D15F-FFCE-7649-1E0B7619E4C9}"/>
              </a:ext>
            </a:extLst>
          </p:cNvPr>
          <p:cNvSpPr/>
          <p:nvPr/>
        </p:nvSpPr>
        <p:spPr>
          <a:xfrm rot="1782986">
            <a:off x="286725" y="2618792"/>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83196863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5B858F2-2A4A-3DAE-D520-D4092627A2E0}"/>
              </a:ext>
            </a:extLst>
          </p:cNvPr>
          <p:cNvGraphicFramePr>
            <a:graphicFrameLocks noGrp="1"/>
          </p:cNvGraphicFramePr>
          <p:nvPr>
            <p:extLst>
              <p:ext uri="{D42A27DB-BD31-4B8C-83A1-F6EECF244321}">
                <p14:modId xmlns:p14="http://schemas.microsoft.com/office/powerpoint/2010/main" val="2783216495"/>
              </p:ext>
            </p:extLst>
          </p:nvPr>
        </p:nvGraphicFramePr>
        <p:xfrm>
          <a:off x="990601" y="698501"/>
          <a:ext cx="5257799" cy="8558650"/>
        </p:xfrm>
        <a:graphic>
          <a:graphicData uri="http://schemas.openxmlformats.org/drawingml/2006/table">
            <a:tbl>
              <a:tblPr firstRow="1" firstCol="1" bandRow="1">
                <a:tableStyleId>{5C22544A-7EE6-4342-B048-85BDC9FD1C3A}</a:tableStyleId>
              </a:tblPr>
              <a:tblGrid>
                <a:gridCol w="761999">
                  <a:extLst>
                    <a:ext uri="{9D8B030D-6E8A-4147-A177-3AD203B41FA5}">
                      <a16:colId xmlns:a16="http://schemas.microsoft.com/office/drawing/2014/main" val="1398970246"/>
                    </a:ext>
                  </a:extLst>
                </a:gridCol>
                <a:gridCol w="1257764">
                  <a:extLst>
                    <a:ext uri="{9D8B030D-6E8A-4147-A177-3AD203B41FA5}">
                      <a16:colId xmlns:a16="http://schemas.microsoft.com/office/drawing/2014/main" val="2684227712"/>
                    </a:ext>
                  </a:extLst>
                </a:gridCol>
                <a:gridCol w="190419">
                  <a:extLst>
                    <a:ext uri="{9D8B030D-6E8A-4147-A177-3AD203B41FA5}">
                      <a16:colId xmlns:a16="http://schemas.microsoft.com/office/drawing/2014/main" val="811439644"/>
                    </a:ext>
                  </a:extLst>
                </a:gridCol>
                <a:gridCol w="609217">
                  <a:extLst>
                    <a:ext uri="{9D8B030D-6E8A-4147-A177-3AD203B41FA5}">
                      <a16:colId xmlns:a16="http://schemas.microsoft.com/office/drawing/2014/main" val="2138911723"/>
                    </a:ext>
                  </a:extLst>
                </a:gridCol>
                <a:gridCol w="499524">
                  <a:extLst>
                    <a:ext uri="{9D8B030D-6E8A-4147-A177-3AD203B41FA5}">
                      <a16:colId xmlns:a16="http://schemas.microsoft.com/office/drawing/2014/main" val="2768309303"/>
                    </a:ext>
                  </a:extLst>
                </a:gridCol>
                <a:gridCol w="1022254">
                  <a:extLst>
                    <a:ext uri="{9D8B030D-6E8A-4147-A177-3AD203B41FA5}">
                      <a16:colId xmlns:a16="http://schemas.microsoft.com/office/drawing/2014/main" val="1978880186"/>
                    </a:ext>
                  </a:extLst>
                </a:gridCol>
                <a:gridCol w="916622">
                  <a:extLst>
                    <a:ext uri="{9D8B030D-6E8A-4147-A177-3AD203B41FA5}">
                      <a16:colId xmlns:a16="http://schemas.microsoft.com/office/drawing/2014/main" val="1367470204"/>
                    </a:ext>
                  </a:extLst>
                </a:gridCol>
              </a:tblGrid>
              <a:tr h="810166">
                <a:tc>
                  <a:txBody>
                    <a:bodyPr/>
                    <a:lstStyle/>
                    <a:p>
                      <a:pPr algn="l">
                        <a:lnSpc>
                          <a:spcPct val="107000"/>
                        </a:lnSpc>
                        <a:spcAft>
                          <a:spcPts val="800"/>
                        </a:spcAft>
                      </a:pPr>
                      <a:r>
                        <a:rPr lang="es-ES_tradnl" sz="1000" noProof="0">
                          <a:solidFill>
                            <a:schemeClr val="tx1"/>
                          </a:solidFill>
                          <a:effectLst/>
                        </a:rPr>
                        <a:t> </a:t>
                      </a:r>
                    </a:p>
                    <a:p>
                      <a:pPr algn="l">
                        <a:lnSpc>
                          <a:spcPct val="107000"/>
                        </a:lnSpc>
                        <a:spcAft>
                          <a:spcPts val="800"/>
                        </a:spcAft>
                      </a:pPr>
                      <a:r>
                        <a:rPr lang="es-ES_tradnl" sz="1000" noProof="0">
                          <a:solidFill>
                            <a:schemeClr val="tx1"/>
                          </a:solidFill>
                          <a:effectLst/>
                        </a:rPr>
                        <a:t> </a:t>
                      </a:r>
                    </a:p>
                    <a:p>
                      <a:pPr algn="l">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gridSpan="2">
                  <a:txBody>
                    <a:bodyPr/>
                    <a:lstStyle/>
                    <a:p>
                      <a:pPr algn="l">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US"/>
                    </a:p>
                  </a:txBody>
                  <a:tcPr>
                    <a:lnL w="12700" cap="flat" cmpd="sng" algn="ctr">
                      <a:solidFill>
                        <a:schemeClr val="accent3"/>
                      </a:solidFill>
                      <a:prstDash val="solid"/>
                      <a:round/>
                      <a:headEnd type="none" w="med" len="med"/>
                      <a:tailEnd type="none" w="med" len="med"/>
                    </a:lnL>
                  </a:tcPr>
                </a:tc>
                <a:tc>
                  <a:txBody>
                    <a:bodyPr/>
                    <a:lstStyle/>
                    <a:p>
                      <a:pPr algn="l">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l">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l">
                        <a:lnSpc>
                          <a:spcPct val="107000"/>
                        </a:lnSpc>
                        <a:spcAft>
                          <a:spcPts val="800"/>
                        </a:spcAft>
                      </a:pPr>
                      <a:r>
                        <a:rPr lang="es-ES_tradnl" sz="800" b="0" noProof="0">
                          <a:solidFill>
                            <a:schemeClr val="tx1"/>
                          </a:solidFill>
                          <a:effectLst/>
                        </a:rPr>
                        <a:t>[ ] pendiente</a:t>
                      </a:r>
                    </a:p>
                    <a:p>
                      <a:pPr algn="l">
                        <a:lnSpc>
                          <a:spcPct val="107000"/>
                        </a:lnSpc>
                        <a:spcAft>
                          <a:spcPts val="800"/>
                        </a:spcAft>
                      </a:pPr>
                      <a:r>
                        <a:rPr lang="es-ES_tradnl" sz="800" b="0" noProof="0">
                          <a:solidFill>
                            <a:schemeClr val="tx1"/>
                          </a:solidFill>
                          <a:effectLst/>
                        </a:rPr>
                        <a:t>[ ] en curso</a:t>
                      </a:r>
                    </a:p>
                    <a:p>
                      <a:pPr algn="l">
                        <a:lnSpc>
                          <a:spcPct val="107000"/>
                        </a:lnSpc>
                        <a:spcAft>
                          <a:spcPts val="800"/>
                        </a:spcAft>
                      </a:pPr>
                      <a:r>
                        <a:rPr lang="es-ES_tradnl" sz="800" b="0" noProof="0">
                          <a:solidFill>
                            <a:schemeClr val="tx1"/>
                          </a:solidFill>
                          <a:effectLst/>
                        </a:rPr>
                        <a:t>[ ] completado</a:t>
                      </a:r>
                      <a:endParaRPr lang="es-ES_tradnl" sz="800" b="0" noProof="0"/>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l">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980023988"/>
                  </a:ext>
                </a:extLst>
              </a:tr>
              <a:tr h="810166">
                <a:tc>
                  <a:txBody>
                    <a:bodyPr/>
                    <a:lstStyle/>
                    <a:p>
                      <a:pPr algn="l">
                        <a:lnSpc>
                          <a:spcPct val="107000"/>
                        </a:lnSpc>
                        <a:spcAft>
                          <a:spcPts val="800"/>
                        </a:spcAft>
                      </a:pPr>
                      <a:r>
                        <a:rPr lang="es-ES_tradnl" sz="1000" noProof="0">
                          <a:solidFill>
                            <a:schemeClr val="tx1"/>
                          </a:solidFill>
                          <a:effectLst/>
                        </a:rPr>
                        <a:t> </a:t>
                      </a:r>
                    </a:p>
                    <a:p>
                      <a:pPr algn="l">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gridSpan="2">
                  <a:txBody>
                    <a:bodyPr/>
                    <a:lstStyle/>
                    <a:p>
                      <a:pPr algn="l">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US"/>
                    </a:p>
                  </a:txBody>
                  <a:tcPr>
                    <a:lnL w="12700" cap="flat" cmpd="sng" algn="ctr">
                      <a:solidFill>
                        <a:schemeClr val="accent3"/>
                      </a:solidFill>
                      <a:prstDash val="solid"/>
                      <a:round/>
                      <a:headEnd type="none" w="med" len="med"/>
                      <a:tailEnd type="none" w="med" len="med"/>
                    </a:lnL>
                  </a:tcPr>
                </a:tc>
                <a:tc>
                  <a:txBody>
                    <a:bodyPr/>
                    <a:lstStyle/>
                    <a:p>
                      <a:pPr algn="l">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l">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l">
                        <a:lnSpc>
                          <a:spcPct val="107000"/>
                        </a:lnSpc>
                        <a:spcAft>
                          <a:spcPts val="800"/>
                        </a:spcAft>
                      </a:pPr>
                      <a:r>
                        <a:rPr lang="es-ES_tradnl" sz="800" b="0" noProof="0">
                          <a:solidFill>
                            <a:schemeClr val="tx1"/>
                          </a:solidFill>
                          <a:effectLst/>
                        </a:rPr>
                        <a:t>[ ] pendiente</a:t>
                      </a:r>
                    </a:p>
                    <a:p>
                      <a:pPr algn="l">
                        <a:lnSpc>
                          <a:spcPct val="107000"/>
                        </a:lnSpc>
                        <a:spcAft>
                          <a:spcPts val="800"/>
                        </a:spcAft>
                      </a:pPr>
                      <a:r>
                        <a:rPr lang="es-ES_tradnl" sz="800" b="0" noProof="0">
                          <a:solidFill>
                            <a:schemeClr val="tx1"/>
                          </a:solidFill>
                          <a:effectLst/>
                        </a:rPr>
                        <a:t>[ ] en curso</a:t>
                      </a:r>
                    </a:p>
                    <a:p>
                      <a:pPr algn="l">
                        <a:lnSpc>
                          <a:spcPct val="107000"/>
                        </a:lnSpc>
                        <a:spcAft>
                          <a:spcPts val="800"/>
                        </a:spcAft>
                      </a:pPr>
                      <a:r>
                        <a:rPr lang="es-ES_tradnl" sz="800" b="0" noProof="0">
                          <a:solidFill>
                            <a:schemeClr val="tx1"/>
                          </a:solidFill>
                          <a:effectLst/>
                        </a:rPr>
                        <a:t>[ ] completado</a:t>
                      </a:r>
                      <a:endParaRPr lang="es-ES_tradnl" sz="800" b="0" noProof="0"/>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l">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3444661481"/>
                  </a:ext>
                </a:extLst>
              </a:tr>
              <a:tr h="810166">
                <a:tc>
                  <a:txBody>
                    <a:bodyPr/>
                    <a:lstStyle/>
                    <a:p>
                      <a:pPr algn="l">
                        <a:lnSpc>
                          <a:spcPct val="107000"/>
                        </a:lnSpc>
                        <a:spcAft>
                          <a:spcPts val="800"/>
                        </a:spcAft>
                      </a:pP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gridSpan="2">
                  <a:txBody>
                    <a:bodyPr/>
                    <a:lstStyle/>
                    <a:p>
                      <a:pPr algn="l">
                        <a:lnSpc>
                          <a:spcPct val="107000"/>
                        </a:lnSpc>
                        <a:spcAft>
                          <a:spcPts val="800"/>
                        </a:spcAft>
                      </a:pP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US"/>
                    </a:p>
                  </a:txBody>
                  <a:tcPr/>
                </a:tc>
                <a:tc>
                  <a:txBody>
                    <a:bodyPr/>
                    <a:lstStyle/>
                    <a:p>
                      <a:pPr algn="l">
                        <a:lnSpc>
                          <a:spcPct val="107000"/>
                        </a:lnSpc>
                        <a:spcAft>
                          <a:spcPts val="800"/>
                        </a:spcAft>
                      </a:pP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l">
                        <a:lnSpc>
                          <a:spcPct val="107000"/>
                        </a:lnSpc>
                        <a:spcAft>
                          <a:spcPts val="800"/>
                        </a:spcAft>
                      </a:pP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l">
                        <a:lnSpc>
                          <a:spcPct val="107000"/>
                        </a:lnSpc>
                        <a:spcAft>
                          <a:spcPts val="800"/>
                        </a:spcAft>
                      </a:pPr>
                      <a:r>
                        <a:rPr lang="es-ES_tradnl" sz="800" b="0" noProof="0">
                          <a:solidFill>
                            <a:schemeClr val="tx1"/>
                          </a:solidFill>
                          <a:effectLst/>
                        </a:rPr>
                        <a:t>[ ] pendiente</a:t>
                      </a:r>
                    </a:p>
                    <a:p>
                      <a:pPr algn="l">
                        <a:lnSpc>
                          <a:spcPct val="107000"/>
                        </a:lnSpc>
                        <a:spcAft>
                          <a:spcPts val="800"/>
                        </a:spcAft>
                      </a:pPr>
                      <a:r>
                        <a:rPr lang="es-ES_tradnl" sz="800" b="0" noProof="0">
                          <a:solidFill>
                            <a:schemeClr val="tx1"/>
                          </a:solidFill>
                          <a:effectLst/>
                        </a:rPr>
                        <a:t>[ ] en curso</a:t>
                      </a:r>
                    </a:p>
                    <a:p>
                      <a:pPr algn="l">
                        <a:lnSpc>
                          <a:spcPct val="107000"/>
                        </a:lnSpc>
                        <a:spcAft>
                          <a:spcPts val="800"/>
                        </a:spcAft>
                      </a:pPr>
                      <a:r>
                        <a:rPr lang="es-ES_tradnl" sz="800" b="0" noProof="0">
                          <a:solidFill>
                            <a:schemeClr val="tx1"/>
                          </a:solidFill>
                          <a:effectLst/>
                        </a:rPr>
                        <a:t>[ ] completado</a:t>
                      </a:r>
                      <a:endParaRPr lang="es-ES_tradnl" sz="800" b="0" noProof="0"/>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l">
                        <a:lnSpc>
                          <a:spcPct val="107000"/>
                        </a:lnSpc>
                        <a:spcAft>
                          <a:spcPts val="800"/>
                        </a:spcAft>
                      </a:pP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956813002"/>
                  </a:ext>
                </a:extLst>
              </a:tr>
              <a:tr h="241726">
                <a:tc gridSpan="7">
                  <a:txBody>
                    <a:bodyPr/>
                    <a:lstStyle/>
                    <a:p>
                      <a:pPr algn="l">
                        <a:lnSpc>
                          <a:spcPct val="107000"/>
                        </a:lnSpc>
                        <a:spcAft>
                          <a:spcPts val="800"/>
                        </a:spcAft>
                      </a:pPr>
                      <a:r>
                        <a:rPr lang="es-ES_tradnl" sz="1000" noProof="0">
                          <a:solidFill>
                            <a:schemeClr val="tx1"/>
                          </a:solidFill>
                          <a:effectLst/>
                        </a:rPr>
                        <a:t>3. APROBACIÓN Y ACUERDOS</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hMerge="1">
                  <a:txBody>
                    <a:bodyPr/>
                    <a:lstStyle/>
                    <a:p>
                      <a:endParaRPr lang="en-US"/>
                    </a:p>
                  </a:txBody>
                  <a:tcPr>
                    <a:lnT w="12700" cap="flat" cmpd="sng" algn="ctr">
                      <a:solidFill>
                        <a:schemeClr val="accent3"/>
                      </a:solidFill>
                      <a:prstDash val="solid"/>
                      <a:round/>
                      <a:headEnd type="none" w="med" len="med"/>
                      <a:tailEnd type="none" w="med" len="med"/>
                    </a:lnT>
                  </a:tcPr>
                </a:tc>
                <a:tc hMerge="1">
                  <a:txBody>
                    <a:bodyPr/>
                    <a:lstStyle/>
                    <a:p>
                      <a:endParaRPr lang="en-US"/>
                    </a:p>
                  </a:txBody>
                  <a:tcPr/>
                </a:tc>
                <a:tc hMerge="1">
                  <a:txBody>
                    <a:bodyPr/>
                    <a:lstStyle/>
                    <a:p>
                      <a:endParaRPr lang="en-US"/>
                    </a:p>
                  </a:txBody>
                  <a:tcPr>
                    <a:lnT w="12700" cap="flat" cmpd="sng" algn="ctr">
                      <a:solidFill>
                        <a:schemeClr val="accent3"/>
                      </a:solidFill>
                      <a:prstDash val="solid"/>
                      <a:round/>
                      <a:headEnd type="none" w="med" len="med"/>
                      <a:tailEnd type="none" w="med" len="med"/>
                    </a:lnT>
                  </a:tcPr>
                </a:tc>
                <a:tc hMerge="1">
                  <a:txBody>
                    <a:bodyPr/>
                    <a:lstStyle/>
                    <a:p>
                      <a:endParaRPr lang="en-US"/>
                    </a:p>
                  </a:txBody>
                  <a:tcPr>
                    <a:lnT w="12700" cap="flat" cmpd="sng" algn="ctr">
                      <a:solidFill>
                        <a:schemeClr val="accent3"/>
                      </a:solidFill>
                      <a:prstDash val="solid"/>
                      <a:round/>
                      <a:headEnd type="none" w="med" len="med"/>
                      <a:tailEnd type="none" w="med" len="med"/>
                    </a:lnT>
                  </a:tcPr>
                </a:tc>
                <a:tc hMerge="1">
                  <a:txBody>
                    <a:bodyPr/>
                    <a:lstStyle/>
                    <a:p>
                      <a:endParaRPr lang="en-US"/>
                    </a:p>
                  </a:txBody>
                  <a:tcP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tcPr>
                </a:tc>
                <a:tc hMerge="1">
                  <a:txBody>
                    <a:bodyPr/>
                    <a:lstStyle/>
                    <a:p>
                      <a:endParaRPr lang="en-US"/>
                    </a:p>
                  </a:txBody>
                  <a:tcP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569559382"/>
                  </a:ext>
                </a:extLst>
              </a:tr>
              <a:tr h="238374">
                <a:tc gridSpan="7">
                  <a:txBody>
                    <a:bodyPr/>
                    <a:lstStyle/>
                    <a:p>
                      <a:pPr algn="l"/>
                      <a:r>
                        <a:rPr lang="es-ES_tradnl" sz="1000" noProof="0">
                          <a:solidFill>
                            <a:schemeClr val="tx1"/>
                          </a:solidFill>
                          <a:effectLst/>
                        </a:rPr>
                        <a:t>Nombres y firmas de las personas que han participado en la elaboración del plan</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3"/>
                      </a:solidFill>
                      <a:prstDash val="solid"/>
                      <a:round/>
                      <a:headEnd type="none" w="med" len="med"/>
                      <a:tailEnd type="none" w="med" len="med"/>
                    </a:lnL>
                  </a:tcPr>
                </a:tc>
                <a:tc hMerge="1">
                  <a:txBody>
                    <a:bodyPr/>
                    <a:lstStyle/>
                    <a:p>
                      <a:endParaRPr lang="en-US"/>
                    </a:p>
                  </a:txBody>
                  <a:tcP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2634242913"/>
                  </a:ext>
                </a:extLst>
              </a:tr>
              <a:tr h="238374">
                <a:tc gridSpan="2">
                  <a:txBody>
                    <a:bodyPr/>
                    <a:lstStyle/>
                    <a:p>
                      <a:pPr algn="l"/>
                      <a:r>
                        <a:rPr lang="es-ES_tradnl" sz="1000" b="1" noProof="0">
                          <a:solidFill>
                            <a:schemeClr val="tx1"/>
                          </a:solidFill>
                          <a:effectLst/>
                        </a:rPr>
                        <a:t>Nombre:</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hMerge="1">
                  <a:txBody>
                    <a:bodyPr/>
                    <a:lstStyle/>
                    <a:p>
                      <a:endParaRPr lang="en-US"/>
                    </a:p>
                  </a:txBody>
                  <a:tcPr/>
                </a:tc>
                <a:tc gridSpan="3">
                  <a:txBody>
                    <a:bodyPr/>
                    <a:lstStyle/>
                    <a:p>
                      <a:pPr algn="l"/>
                      <a:r>
                        <a:rPr lang="es-ES_tradnl" sz="1000" b="1" noProof="0">
                          <a:solidFill>
                            <a:schemeClr val="tx1"/>
                          </a:solidFill>
                          <a:effectLst/>
                        </a:rPr>
                        <a:t>Parentesco/relación:</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hMerge="1">
                  <a:txBody>
                    <a:bodyPr/>
                    <a:lstStyle/>
                    <a:p>
                      <a:endParaRPr lang="en-US" dirty="0"/>
                    </a:p>
                  </a:txBody>
                  <a:tcPr>
                    <a:lnL w="12700" cap="flat" cmpd="sng" algn="ctr">
                      <a:solidFill>
                        <a:schemeClr val="accent3"/>
                      </a:solidFill>
                      <a:prstDash val="solid"/>
                      <a:round/>
                      <a:headEnd type="none" w="med" len="med"/>
                      <a:tailEnd type="none" w="med" len="med"/>
                    </a:lnL>
                  </a:tcPr>
                </a:tc>
                <a:tc hMerge="1">
                  <a:txBody>
                    <a:bodyPr/>
                    <a:lstStyle/>
                    <a:p>
                      <a:endParaRPr lang="en-US"/>
                    </a:p>
                  </a:txBody>
                  <a:tcPr/>
                </a:tc>
                <a:tc gridSpan="2">
                  <a:txBody>
                    <a:bodyPr/>
                    <a:lstStyle/>
                    <a:p>
                      <a:pPr algn="l"/>
                      <a:r>
                        <a:rPr lang="es-ES_tradnl" sz="1000" b="1" noProof="0">
                          <a:solidFill>
                            <a:schemeClr val="tx1"/>
                          </a:solidFill>
                          <a:effectLst/>
                        </a:rPr>
                        <a:t>Firma:</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accent3">
                        <a:lumMod val="20000"/>
                        <a:lumOff val="80000"/>
                      </a:schemeClr>
                    </a:solidFill>
                  </a:tcPr>
                </a:tc>
                <a:tc hMerge="1">
                  <a:txBody>
                    <a:bodyPr/>
                    <a:lstStyle/>
                    <a:p>
                      <a:endParaRPr lang="en-US"/>
                    </a:p>
                  </a:txBody>
                  <a:tcP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3493370614"/>
                  </a:ext>
                </a:extLst>
              </a:tr>
              <a:tr h="238374">
                <a:tc gridSpan="2">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US"/>
                    </a:p>
                  </a:txBody>
                  <a:tcPr/>
                </a:tc>
                <a:tc gridSpan="3">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US"/>
                    </a:p>
                  </a:txBody>
                  <a:tcPr>
                    <a:lnL w="12700" cap="flat" cmpd="sng" algn="ctr">
                      <a:solidFill>
                        <a:schemeClr val="accent3"/>
                      </a:solidFill>
                      <a:prstDash val="solid"/>
                      <a:round/>
                      <a:headEnd type="none" w="med" len="med"/>
                      <a:tailEnd type="none" w="med" len="med"/>
                    </a:lnL>
                  </a:tcPr>
                </a:tc>
                <a:tc hMerge="1">
                  <a:txBody>
                    <a:bodyPr/>
                    <a:lstStyle/>
                    <a:p>
                      <a:endParaRPr lang="en-US"/>
                    </a:p>
                  </a:txBody>
                  <a:tcPr/>
                </a:tc>
                <a:tc gridSpan="2">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US"/>
                    </a:p>
                  </a:txBody>
                  <a:tcP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486408078"/>
                  </a:ext>
                </a:extLst>
              </a:tr>
              <a:tr h="238374">
                <a:tc gridSpan="2">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US"/>
                    </a:p>
                  </a:txBody>
                  <a:tcPr/>
                </a:tc>
                <a:tc gridSpan="3">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US"/>
                    </a:p>
                  </a:txBody>
                  <a:tcPr>
                    <a:lnL w="12700" cap="flat" cmpd="sng" algn="ctr">
                      <a:solidFill>
                        <a:schemeClr val="accent3"/>
                      </a:solidFill>
                      <a:prstDash val="solid"/>
                      <a:round/>
                      <a:headEnd type="none" w="med" len="med"/>
                      <a:tailEnd type="none" w="med" len="med"/>
                    </a:lnL>
                  </a:tcPr>
                </a:tc>
                <a:tc hMerge="1">
                  <a:txBody>
                    <a:bodyPr/>
                    <a:lstStyle/>
                    <a:p>
                      <a:endParaRPr lang="en-US"/>
                    </a:p>
                  </a:txBody>
                  <a:tcPr/>
                </a:tc>
                <a:tc gridSpan="2">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US"/>
                    </a:p>
                  </a:txBody>
                  <a:tcP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17978072"/>
                  </a:ext>
                </a:extLst>
              </a:tr>
              <a:tr h="238374">
                <a:tc gridSpan="2">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US"/>
                    </a:p>
                  </a:txBody>
                  <a:tcPr/>
                </a:tc>
                <a:tc gridSpan="3">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US"/>
                    </a:p>
                  </a:txBody>
                  <a:tcPr>
                    <a:lnL w="12700" cap="flat" cmpd="sng" algn="ctr">
                      <a:solidFill>
                        <a:schemeClr val="accent3"/>
                      </a:solidFill>
                      <a:prstDash val="solid"/>
                      <a:round/>
                      <a:headEnd type="none" w="med" len="med"/>
                      <a:tailEnd type="none" w="med" len="med"/>
                    </a:lnL>
                  </a:tcPr>
                </a:tc>
                <a:tc hMerge="1">
                  <a:txBody>
                    <a:bodyPr/>
                    <a:lstStyle/>
                    <a:p>
                      <a:endParaRPr lang="en-US"/>
                    </a:p>
                  </a:txBody>
                  <a:tcPr/>
                </a:tc>
                <a:tc gridSpan="2">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US"/>
                    </a:p>
                  </a:txBody>
                  <a:tcP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241236779"/>
                  </a:ext>
                </a:extLst>
              </a:tr>
              <a:tr h="238374">
                <a:tc gridSpan="2">
                  <a:txBody>
                    <a:bodyPr/>
                    <a:lstStyle/>
                    <a:p>
                      <a:pPr algn="l"/>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US"/>
                    </a:p>
                  </a:txBody>
                  <a:tcPr/>
                </a:tc>
                <a:tc gridSpan="3">
                  <a:txBody>
                    <a:bodyPr/>
                    <a:lstStyle/>
                    <a:p>
                      <a:pPr algn="l"/>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2">
                  <a:txBody>
                    <a:bodyPr/>
                    <a:lstStyle/>
                    <a:p>
                      <a:pPr algn="l"/>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103014890"/>
                  </a:ext>
                </a:extLst>
              </a:tr>
              <a:tr h="933279">
                <a:tc gridSpan="7">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noProof="0">
                          <a:solidFill>
                            <a:schemeClr val="tx1"/>
                          </a:solidFill>
                          <a:effectLst/>
                        </a:rPr>
                        <a:t>Información y comentarios de las personas que no están de acuerdo con partes del plan y por qué:</a:t>
                      </a:r>
                    </a:p>
                    <a:p>
                      <a:pPr algn="l"/>
                      <a:r>
                        <a:rPr lang="es-ES_tradnl" sz="1000" noProof="0">
                          <a:solidFill>
                            <a:schemeClr val="tx1"/>
                          </a:solidFill>
                          <a:effectLst/>
                        </a:rPr>
                        <a:t> </a:t>
                      </a:r>
                    </a:p>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T w="12700" cap="flat" cmpd="sng" algn="ctr">
                      <a:solidFill>
                        <a:schemeClr val="accent3"/>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tcPr>
                </a:tc>
                <a:tc hMerge="1">
                  <a:txBody>
                    <a:bodyPr/>
                    <a:lstStyle/>
                    <a:p>
                      <a:endParaRPr lang="en-US"/>
                    </a:p>
                  </a:txBody>
                  <a:tcP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782386687"/>
                  </a:ext>
                </a:extLst>
              </a:tr>
              <a:tr h="659874">
                <a:tc gridSpan="3">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noProof="0">
                          <a:solidFill>
                            <a:schemeClr val="tx1"/>
                          </a:solidFill>
                          <a:effectLst/>
                        </a:rPr>
                        <a:t>¿Participó la/el menor en la elaboración del plan? </a:t>
                      </a:r>
                    </a:p>
                    <a:p>
                      <a:pPr algn="l">
                        <a:lnSpc>
                          <a:spcPct val="107000"/>
                        </a:lnSpc>
                        <a:spcAft>
                          <a:spcPts val="800"/>
                        </a:spcAft>
                      </a:pPr>
                      <a:r>
                        <a:rPr lang="es-ES_tradnl" sz="1000" b="0" noProof="0">
                          <a:solidFill>
                            <a:schemeClr val="tx1"/>
                          </a:solidFill>
                          <a:effectLst/>
                        </a:rPr>
                        <a:t>[ ] Sí [ ] No</a:t>
                      </a:r>
                      <a:endParaRPr lang="es-ES_tradnl" sz="1000" b="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4">
                  <a:txBody>
                    <a:bodyPr/>
                    <a:lstStyle/>
                    <a:p>
                      <a:pPr algn="l">
                        <a:lnSpc>
                          <a:spcPct val="107000"/>
                        </a:lnSpc>
                        <a:spcAft>
                          <a:spcPts val="800"/>
                        </a:spcAft>
                      </a:pPr>
                      <a:r>
                        <a:rPr lang="es-ES_tradnl" sz="1000" b="1" noProof="0">
                          <a:solidFill>
                            <a:schemeClr val="tx1"/>
                          </a:solidFill>
                          <a:effectLst/>
                        </a:rPr>
                        <a:t>En caso negativo, ¿por qué no? ¿qué medidas se tomarán para garantizar la participación de la/el menor en el futuro? </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accent3"/>
                      </a:solidFill>
                      <a:prstDash val="solid"/>
                      <a:round/>
                      <a:headEnd type="none" w="med" len="med"/>
                      <a:tailEnd type="none" w="med" len="med"/>
                    </a:lnL>
                  </a:tcPr>
                </a:tc>
                <a:tc hMerge="1">
                  <a:txBody>
                    <a:bodyPr/>
                    <a:lstStyle/>
                    <a:p>
                      <a:endParaRPr lang="en-US"/>
                    </a:p>
                  </a:txBody>
                  <a:tcP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1652691410"/>
                  </a:ext>
                </a:extLst>
              </a:tr>
              <a:tr h="659874">
                <a:tc gridSpan="3">
                  <a:txBody>
                    <a:bodyPr/>
                    <a:lstStyle/>
                    <a:p>
                      <a:pPr algn="l">
                        <a:lnSpc>
                          <a:spcPct val="107000"/>
                        </a:lnSpc>
                        <a:spcAft>
                          <a:spcPts val="800"/>
                        </a:spcAft>
                      </a:pPr>
                      <a:r>
                        <a:rPr lang="es-ES_tradnl" sz="1000" noProof="0">
                          <a:solidFill>
                            <a:schemeClr val="tx1"/>
                          </a:solidFill>
                          <a:effectLst/>
                        </a:rPr>
                        <a:t>¿Participó el/la cuidador/a en la elaboración del plan?     </a:t>
                      </a:r>
                    </a:p>
                    <a:p>
                      <a:pPr algn="l">
                        <a:lnSpc>
                          <a:spcPct val="107000"/>
                        </a:lnSpc>
                        <a:spcAft>
                          <a:spcPts val="800"/>
                        </a:spcAft>
                      </a:pPr>
                      <a:r>
                        <a:rPr lang="es-ES_tradnl" sz="1000" b="0" noProof="0">
                          <a:solidFill>
                            <a:schemeClr val="tx1"/>
                          </a:solidFill>
                          <a:effectLst/>
                        </a:rPr>
                        <a:t>[ ] Sí [ ] No</a:t>
                      </a:r>
                      <a:endParaRPr lang="es-ES_tradnl" sz="1000" b="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4">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b="1" noProof="0">
                          <a:solidFill>
                            <a:schemeClr val="tx1"/>
                          </a:solidFill>
                          <a:effectLst/>
                        </a:rPr>
                        <a:t>En caso negativo, ¿por qué no? ¿qué medidas se tomarán para garantizar la participación del cuidador/a en el futuro? </a:t>
                      </a:r>
                    </a:p>
                    <a:p>
                      <a:pPr algn="l">
                        <a:lnSpc>
                          <a:spcPct val="107000"/>
                        </a:lnSpc>
                        <a:spcAft>
                          <a:spcPts val="800"/>
                        </a:spcAft>
                      </a:pPr>
                      <a:r>
                        <a:rPr lang="es-ES_tradnl" sz="1000" b="1" noProof="0">
                          <a:solidFill>
                            <a:schemeClr val="tx1"/>
                          </a:solidFill>
                          <a:effectLst/>
                        </a:rPr>
                        <a:t> </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accent3"/>
                      </a:solidFill>
                      <a:prstDash val="solid"/>
                      <a:round/>
                      <a:headEnd type="none" w="med" len="med"/>
                      <a:tailEnd type="none" w="med" len="med"/>
                    </a:lnL>
                  </a:tcPr>
                </a:tc>
                <a:tc hMerge="1">
                  <a:txBody>
                    <a:bodyPr/>
                    <a:lstStyle/>
                    <a:p>
                      <a:endParaRPr lang="en-US"/>
                    </a:p>
                  </a:txBody>
                  <a:tcP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1005210908"/>
                  </a:ext>
                </a:extLst>
              </a:tr>
              <a:tr h="1026606">
                <a:tc gridSpan="7">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noProof="0" dirty="0">
                          <a:solidFill>
                            <a:schemeClr val="tx1"/>
                          </a:solidFill>
                          <a:effectLst/>
                        </a:rPr>
                        <a:t>Calendario de seguimiento: </a:t>
                      </a:r>
                      <a:r>
                        <a:rPr lang="es-ES_tradnl" sz="700" b="0" i="1" noProof="0" dirty="0">
                          <a:solidFill>
                            <a:schemeClr val="tx1"/>
                          </a:solidFill>
                          <a:effectLst/>
                        </a:rPr>
                        <a:t>Por ejemplo, la próxima semana hacer seguimiento a los servicios que se van a prestar el lunes, y a la situación de la / del menor el viernes. Durante el mes siguiente, hacer seguimiento y control dos veces por semana como mínimo. Si se evidencia el progreso esperado/deseado, es recomendable actualizar la frecuencia de seguimiento y supervisión el siguiente mes en función de la reunión de revisión y del nuevo nivel de riesgo a finales de este mes.</a:t>
                      </a:r>
                    </a:p>
                    <a:p>
                      <a:pPr algn="l"/>
                      <a:r>
                        <a:rPr lang="es-ES_tradnl" sz="700" noProof="0" dirty="0">
                          <a:solidFill>
                            <a:schemeClr val="tx1"/>
                          </a:solidFill>
                          <a:effectLst/>
                        </a:rPr>
                        <a:t> </a:t>
                      </a:r>
                    </a:p>
                    <a:p>
                      <a:pPr algn="l"/>
                      <a:r>
                        <a:rPr lang="es-ES_tradnl" sz="1000" noProof="0" dirty="0">
                          <a:solidFill>
                            <a:schemeClr val="tx1"/>
                          </a:solidFill>
                          <a:effectLst/>
                        </a:rPr>
                        <a:t> </a:t>
                      </a:r>
                    </a:p>
                    <a:p>
                      <a:pPr algn="l"/>
                      <a:r>
                        <a:rPr lang="es-ES_tradnl" sz="1000" noProof="0" dirty="0">
                          <a:solidFill>
                            <a:schemeClr val="tx1"/>
                          </a:solidFill>
                          <a:effectLst/>
                        </a:rPr>
                        <a:t> </a:t>
                      </a:r>
                      <a:endParaRPr lang="es-ES_tradnl" sz="10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lnT w="12700" cap="flat" cmpd="sng" algn="ctr">
                      <a:solidFill>
                        <a:schemeClr val="accent3"/>
                      </a:solidFill>
                      <a:prstDash val="solid"/>
                      <a:round/>
                      <a:headEnd type="none" w="med" len="med"/>
                      <a:tailEnd type="none" w="med" len="med"/>
                    </a:lnT>
                  </a:tcPr>
                </a:tc>
                <a:tc hMerge="1">
                  <a:txBody>
                    <a:bodyPr/>
                    <a:lstStyle/>
                    <a:p>
                      <a:endParaRPr lang="en-US"/>
                    </a:p>
                  </a:txBody>
                  <a:tcPr/>
                </a:tc>
                <a:tc hMerge="1">
                  <a:txBody>
                    <a:bodyPr/>
                    <a:lstStyle/>
                    <a:p>
                      <a:endParaRPr lang="en-US"/>
                    </a:p>
                  </a:txBody>
                  <a:tcPr>
                    <a:lnL w="12700" cap="flat" cmpd="sng" algn="ctr">
                      <a:solidFill>
                        <a:schemeClr val="accent3"/>
                      </a:solidFill>
                      <a:prstDash val="solid"/>
                      <a:round/>
                      <a:headEnd type="none" w="med" len="med"/>
                      <a:tailEnd type="none" w="med" len="med"/>
                    </a:lnL>
                  </a:tcPr>
                </a:tc>
                <a:tc hMerge="1">
                  <a:txBody>
                    <a:bodyPr/>
                    <a:lstStyle/>
                    <a:p>
                      <a:endParaRPr lang="en-US"/>
                    </a:p>
                  </a:txBody>
                  <a:tcP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3156125446"/>
                  </a:ext>
                </a:extLst>
              </a:tr>
              <a:tr h="238374">
                <a:tc gridSpan="7">
                  <a:txBody>
                    <a:bodyPr/>
                    <a:lstStyle/>
                    <a:p>
                      <a:pPr algn="l"/>
                      <a:r>
                        <a:rPr lang="es-ES_tradnl" sz="1000" noProof="0">
                          <a:solidFill>
                            <a:schemeClr val="tx1"/>
                          </a:solidFill>
                          <a:effectLst/>
                        </a:rPr>
                        <a:t>Fecha de revisión: </a:t>
                      </a:r>
                      <a:r>
                        <a:rPr lang="es-ES_tradnl" sz="700" b="0" i="1" noProof="0">
                          <a:solidFill>
                            <a:schemeClr val="tx1"/>
                          </a:solidFill>
                          <a:effectLst/>
                        </a:rPr>
                        <a:t>dd/mm/aa</a:t>
                      </a:r>
                      <a:endParaRPr lang="es-ES_tradnl" sz="700" b="0" i="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3"/>
                      </a:solidFill>
                      <a:prstDash val="solid"/>
                      <a:round/>
                      <a:headEnd type="none" w="med" len="med"/>
                      <a:tailEnd type="none" w="med" len="med"/>
                    </a:lnL>
                  </a:tcPr>
                </a:tc>
                <a:tc hMerge="1">
                  <a:txBody>
                    <a:bodyPr/>
                    <a:lstStyle/>
                    <a:p>
                      <a:endParaRPr lang="en-US"/>
                    </a:p>
                  </a:txBody>
                  <a:tcP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4141388564"/>
                  </a:ext>
                </a:extLst>
              </a:tr>
              <a:tr h="685325">
                <a:tc gridSpan="2">
                  <a:txBody>
                    <a:bodyPr/>
                    <a:lstStyle/>
                    <a:p>
                      <a:pPr algn="l"/>
                      <a:r>
                        <a:rPr lang="es-ES_tradnl" sz="1000" noProof="0">
                          <a:solidFill>
                            <a:schemeClr val="tx1"/>
                          </a:solidFill>
                          <a:effectLst/>
                        </a:rPr>
                        <a:t>¿El plan de caso ha sido revisado y aprobado por el supervisor?:</a:t>
                      </a:r>
                    </a:p>
                    <a:p>
                      <a:pPr algn="l"/>
                      <a:r>
                        <a:rPr lang="es-ES_tradnl" sz="1000" b="0" noProof="0">
                          <a:solidFill>
                            <a:schemeClr val="tx1"/>
                          </a:solidFill>
                          <a:effectLst/>
                        </a:rPr>
                        <a:t>[ ] No  </a:t>
                      </a:r>
                    </a:p>
                    <a:p>
                      <a:pPr algn="l"/>
                      <a:r>
                        <a:rPr lang="es-ES_tradnl" sz="1000" b="0" noProof="0">
                          <a:solidFill>
                            <a:schemeClr val="tx1"/>
                          </a:solidFill>
                          <a:effectLst/>
                        </a:rPr>
                        <a:t>[ ] Sí</a:t>
                      </a:r>
                      <a:endParaRPr lang="es-ES_tradnl" sz="1000" b="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US"/>
                    </a:p>
                  </a:txBody>
                  <a:tcPr/>
                </a:tc>
                <a:tc gridSpan="3">
                  <a:txBody>
                    <a:bodyPr/>
                    <a:lstStyle/>
                    <a:p>
                      <a:pPr algn="l"/>
                      <a:r>
                        <a:rPr lang="es-ES_tradnl" sz="1000" b="1" noProof="0">
                          <a:solidFill>
                            <a:schemeClr val="tx1"/>
                          </a:solidFill>
                          <a:effectLst/>
                        </a:rPr>
                        <a:t>Nombre y firma:</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US" dirty="0"/>
                    </a:p>
                  </a:txBody>
                  <a:tcPr>
                    <a:lnL w="12700" cap="flat" cmpd="sng" algn="ctr">
                      <a:solidFill>
                        <a:schemeClr val="accent3"/>
                      </a:solidFill>
                      <a:prstDash val="solid"/>
                      <a:round/>
                      <a:headEnd type="none" w="med" len="med"/>
                      <a:tailEnd type="none" w="med" len="med"/>
                    </a:lnL>
                  </a:tcPr>
                </a:tc>
                <a:tc hMerge="1">
                  <a:txBody>
                    <a:bodyPr/>
                    <a:lstStyle/>
                    <a:p>
                      <a:endParaRPr lang="en-US"/>
                    </a:p>
                  </a:txBody>
                  <a:tcPr/>
                </a:tc>
                <a:tc grid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b="1" noProof="0" dirty="0">
                          <a:solidFill>
                            <a:schemeClr val="tx1"/>
                          </a:solidFill>
                          <a:effectLst/>
                        </a:rPr>
                        <a:t>Si no fue aprobado, ¿qué modificaciones hay que hacer? </a:t>
                      </a:r>
                      <a:endParaRPr lang="es-ES_tradnl" sz="10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noFill/>
                  </a:tcPr>
                </a:tc>
                <a:tc hMerge="1">
                  <a:txBody>
                    <a:bodyPr/>
                    <a:lstStyle/>
                    <a:p>
                      <a:endParaRPr lang="en-US"/>
                    </a:p>
                  </a:txBody>
                  <a:tcP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260542823"/>
                  </a:ext>
                </a:extLst>
              </a:tr>
            </a:tbl>
          </a:graphicData>
        </a:graphic>
      </p:graphicFrame>
      <p:sp>
        <p:nvSpPr>
          <p:cNvPr id="5" name="Hexagon 4">
            <a:extLst>
              <a:ext uri="{FF2B5EF4-FFF2-40B4-BE49-F238E27FC236}">
                <a16:creationId xmlns:a16="http://schemas.microsoft.com/office/drawing/2014/main" id="{D67278C5-9333-8379-B893-1279FC15A24B}"/>
              </a:ext>
            </a:extLst>
          </p:cNvPr>
          <p:cNvSpPr/>
          <p:nvPr/>
        </p:nvSpPr>
        <p:spPr>
          <a:xfrm rot="1782986">
            <a:off x="286724" y="30111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B742A9B0-90C2-8CD1-E624-A315D418E3C2}"/>
              </a:ext>
            </a:extLst>
          </p:cNvPr>
          <p:cNvSpPr/>
          <p:nvPr/>
        </p:nvSpPr>
        <p:spPr>
          <a:xfrm rot="1782986">
            <a:off x="286724" y="763955"/>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AABF0F86-7C4B-8B75-E3F9-FDB504CAA412}"/>
              </a:ext>
            </a:extLst>
          </p:cNvPr>
          <p:cNvSpPr/>
          <p:nvPr/>
        </p:nvSpPr>
        <p:spPr>
          <a:xfrm rot="1782986">
            <a:off x="286724" y="122680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9C0AE064-0D22-7A1B-5996-5B0015582A89}"/>
              </a:ext>
            </a:extLst>
          </p:cNvPr>
          <p:cNvSpPr/>
          <p:nvPr/>
        </p:nvSpPr>
        <p:spPr>
          <a:xfrm rot="1782986">
            <a:off x="286724" y="1689645"/>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1FE60DAB-39A8-1D37-459C-609F1D1EDB81}"/>
              </a:ext>
            </a:extLst>
          </p:cNvPr>
          <p:cNvSpPr/>
          <p:nvPr/>
        </p:nvSpPr>
        <p:spPr>
          <a:xfrm rot="1782986">
            <a:off x="286724" y="215249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A512C579-B38C-DC74-D626-DA9C86BBF3C2}"/>
              </a:ext>
            </a:extLst>
          </p:cNvPr>
          <p:cNvSpPr/>
          <p:nvPr/>
        </p:nvSpPr>
        <p:spPr>
          <a:xfrm rot="1782986">
            <a:off x="286725" y="2618792"/>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92437814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Hexagon 11">
            <a:extLst>
              <a:ext uri="{FF2B5EF4-FFF2-40B4-BE49-F238E27FC236}">
                <a16:creationId xmlns:a16="http://schemas.microsoft.com/office/drawing/2014/main" id="{FEC2AC37-1518-17EA-7776-58F978EBA2B6}"/>
              </a:ext>
            </a:extLst>
          </p:cNvPr>
          <p:cNvSpPr/>
          <p:nvPr/>
        </p:nvSpPr>
        <p:spPr>
          <a:xfrm rot="1782986">
            <a:off x="-1328855" y="5145441"/>
            <a:ext cx="3595260" cy="3099365"/>
          </a:xfrm>
          <a:prstGeom prst="hexagon">
            <a:avLst>
              <a:gd name="adj" fmla="val 28965"/>
              <a:gd name="vf" fmla="val 11547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4" name="Hexagon 33">
            <a:extLst>
              <a:ext uri="{FF2B5EF4-FFF2-40B4-BE49-F238E27FC236}">
                <a16:creationId xmlns:a16="http://schemas.microsoft.com/office/drawing/2014/main" id="{13A8B484-CDD9-4979-99AE-8A39455F47B9}"/>
              </a:ext>
            </a:extLst>
          </p:cNvPr>
          <p:cNvSpPr/>
          <p:nvPr/>
        </p:nvSpPr>
        <p:spPr>
          <a:xfrm rot="1782986">
            <a:off x="4678406" y="654853"/>
            <a:ext cx="3595260" cy="3099365"/>
          </a:xfrm>
          <a:prstGeom prst="hexagon">
            <a:avLst>
              <a:gd name="adj" fmla="val 28965"/>
              <a:gd name="vf" fmla="val 11547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0" name="Rectangle 49">
            <a:extLst>
              <a:ext uri="{FF2B5EF4-FFF2-40B4-BE49-F238E27FC236}">
                <a16:creationId xmlns:a16="http://schemas.microsoft.com/office/drawing/2014/main" id="{AB44AD0D-A1E0-D2E8-D288-E463CEA890E4}"/>
              </a:ext>
            </a:extLst>
          </p:cNvPr>
          <p:cNvSpPr/>
          <p:nvPr/>
        </p:nvSpPr>
        <p:spPr>
          <a:xfrm>
            <a:off x="2501900" y="2149381"/>
            <a:ext cx="3745466" cy="107118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1" name="TextBox 50">
            <a:extLst>
              <a:ext uri="{FF2B5EF4-FFF2-40B4-BE49-F238E27FC236}">
                <a16:creationId xmlns:a16="http://schemas.microsoft.com/office/drawing/2014/main" id="{B842E89E-DB3B-AB51-1F71-F5750E734F0B}"/>
              </a:ext>
            </a:extLst>
          </p:cNvPr>
          <p:cNvSpPr txBox="1"/>
          <p:nvPr/>
        </p:nvSpPr>
        <p:spPr>
          <a:xfrm>
            <a:off x="993324" y="1696523"/>
            <a:ext cx="5264812" cy="261610"/>
          </a:xfrm>
          <a:prstGeom prst="rect">
            <a:avLst/>
          </a:prstGeom>
          <a:noFill/>
          <a:ln>
            <a:noFill/>
          </a:ln>
        </p:spPr>
        <p:txBody>
          <a:bodyPr wrap="square" rtlCol="0">
            <a:spAutoFit/>
          </a:bodyPr>
          <a:lstStyle/>
          <a:p>
            <a:r>
              <a:rPr lang="es-ES_tradnl" sz="1100" b="1" dirty="0"/>
              <a:t>Repase los objetivos de aprendizaje y escriba su reflexión.</a:t>
            </a:r>
          </a:p>
        </p:txBody>
      </p:sp>
      <p:sp>
        <p:nvSpPr>
          <p:cNvPr id="52" name="TextBox 51">
            <a:extLst>
              <a:ext uri="{FF2B5EF4-FFF2-40B4-BE49-F238E27FC236}">
                <a16:creationId xmlns:a16="http://schemas.microsoft.com/office/drawing/2014/main" id="{37DBE43F-019B-0EC3-AD58-0F8B3BAC027E}"/>
              </a:ext>
            </a:extLst>
          </p:cNvPr>
          <p:cNvSpPr txBox="1"/>
          <p:nvPr/>
        </p:nvSpPr>
        <p:spPr>
          <a:xfrm>
            <a:off x="993326" y="2107349"/>
            <a:ext cx="1321602" cy="1366698"/>
          </a:xfrm>
          <a:prstGeom prst="rect">
            <a:avLst/>
          </a:prstGeom>
          <a:noFill/>
          <a:ln>
            <a:noFill/>
          </a:ln>
        </p:spPr>
        <p:txBody>
          <a:bodyPr wrap="square" lIns="90000" tIns="90000" rIns="90000" bIns="90000" rtlCol="0">
            <a:spAutoFit/>
          </a:bodyPr>
          <a:lstStyle/>
          <a:p>
            <a:r>
              <a:rPr lang="es-ES_tradnl" sz="1100"/>
              <a:t>¿En qué áreas o aspectos de la formación cree que tiene mayor confianza o conocimiento ahora? </a:t>
            </a:r>
          </a:p>
        </p:txBody>
      </p:sp>
      <p:sp>
        <p:nvSpPr>
          <p:cNvPr id="53" name="Rectangle 52">
            <a:extLst>
              <a:ext uri="{FF2B5EF4-FFF2-40B4-BE49-F238E27FC236}">
                <a16:creationId xmlns:a16="http://schemas.microsoft.com/office/drawing/2014/main" id="{AE9841A7-F2BA-0C63-9BD5-B32A7B667457}"/>
              </a:ext>
            </a:extLst>
          </p:cNvPr>
          <p:cNvSpPr/>
          <p:nvPr/>
        </p:nvSpPr>
        <p:spPr>
          <a:xfrm>
            <a:off x="2501900" y="3398040"/>
            <a:ext cx="3745466" cy="111893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4" name="TextBox 53">
            <a:extLst>
              <a:ext uri="{FF2B5EF4-FFF2-40B4-BE49-F238E27FC236}">
                <a16:creationId xmlns:a16="http://schemas.microsoft.com/office/drawing/2014/main" id="{FB15B80D-F11E-5B1F-388F-3C4E4C784706}"/>
              </a:ext>
            </a:extLst>
          </p:cNvPr>
          <p:cNvSpPr txBox="1"/>
          <p:nvPr/>
        </p:nvSpPr>
        <p:spPr>
          <a:xfrm>
            <a:off x="1007471" y="3413814"/>
            <a:ext cx="1309210" cy="1705252"/>
          </a:xfrm>
          <a:prstGeom prst="rect">
            <a:avLst/>
          </a:prstGeom>
          <a:noFill/>
          <a:ln>
            <a:noFill/>
          </a:ln>
        </p:spPr>
        <p:txBody>
          <a:bodyPr wrap="square" lIns="90000" tIns="90000" rIns="90000" bIns="90000" rtlCol="0">
            <a:spAutoFit/>
          </a:bodyPr>
          <a:lstStyle/>
          <a:p>
            <a:r>
              <a:rPr lang="es-ES_tradnl" sz="1100"/>
              <a:t>¿Qué objetivos de aprendizaje requieren que contemos con más información, más tiempo de práctica o más apoyo para alcanzarlos plenamente? </a:t>
            </a:r>
          </a:p>
        </p:txBody>
      </p:sp>
      <p:sp>
        <p:nvSpPr>
          <p:cNvPr id="55" name="TextBox 54">
            <a:extLst>
              <a:ext uri="{FF2B5EF4-FFF2-40B4-BE49-F238E27FC236}">
                <a16:creationId xmlns:a16="http://schemas.microsoft.com/office/drawing/2014/main" id="{6092FCA3-CB34-B745-14D9-3CB5DEBBB222}"/>
              </a:ext>
            </a:extLst>
          </p:cNvPr>
          <p:cNvSpPr txBox="1"/>
          <p:nvPr/>
        </p:nvSpPr>
        <p:spPr>
          <a:xfrm>
            <a:off x="993324" y="1264346"/>
            <a:ext cx="5254042" cy="276999"/>
          </a:xfrm>
          <a:prstGeom prst="rect">
            <a:avLst/>
          </a:prstGeom>
          <a:noFill/>
        </p:spPr>
        <p:txBody>
          <a:bodyPr wrap="square" rtlCol="0">
            <a:spAutoFit/>
          </a:bodyPr>
          <a:lstStyle/>
          <a:p>
            <a:r>
              <a:rPr lang="es-ES_tradnl" sz="1200" b="1" spc="300">
                <a:solidFill>
                  <a:schemeClr val="tx1"/>
                </a:solidFill>
              </a:rPr>
              <a:t>OBJETIVOS DE APRENDIZAJE</a:t>
            </a:r>
          </a:p>
        </p:txBody>
      </p:sp>
      <p:sp>
        <p:nvSpPr>
          <p:cNvPr id="56" name="TextBox 55">
            <a:extLst>
              <a:ext uri="{FF2B5EF4-FFF2-40B4-BE49-F238E27FC236}">
                <a16:creationId xmlns:a16="http://schemas.microsoft.com/office/drawing/2014/main" id="{0FC05DFB-1238-4713-8270-7141D12146EF}"/>
              </a:ext>
            </a:extLst>
          </p:cNvPr>
          <p:cNvSpPr txBox="1"/>
          <p:nvPr/>
        </p:nvSpPr>
        <p:spPr>
          <a:xfrm>
            <a:off x="996286" y="713169"/>
            <a:ext cx="5264813" cy="307777"/>
          </a:xfrm>
          <a:prstGeom prst="rect">
            <a:avLst/>
          </a:prstGeom>
          <a:noFill/>
        </p:spPr>
        <p:txBody>
          <a:bodyPr wrap="square">
            <a:spAutoFit/>
          </a:bodyPr>
          <a:lstStyle/>
          <a:p>
            <a:pPr marL="0" marR="0" lvl="0" indent="0" algn="l" rtl="0">
              <a:spcBef>
                <a:spcPts val="0"/>
              </a:spcBef>
              <a:spcAft>
                <a:spcPts val="1800"/>
              </a:spcAft>
              <a:buNone/>
            </a:pPr>
            <a:r>
              <a:rPr lang="es-ES_tradnl" sz="1400" b="1" spc="300">
                <a:highlight>
                  <a:srgbClr val="8ACA84"/>
                </a:highlight>
                <a:latin typeface="Calibri"/>
                <a:ea typeface="Calibri"/>
                <a:cs typeface="Calibri"/>
                <a:sym typeface="Calibri"/>
              </a:rPr>
              <a:t>SESIÓN 6: CIERRE DEL MÓDULO</a:t>
            </a:r>
          </a:p>
        </p:txBody>
      </p:sp>
      <p:sp>
        <p:nvSpPr>
          <p:cNvPr id="57" name="TextBox 56">
            <a:extLst>
              <a:ext uri="{FF2B5EF4-FFF2-40B4-BE49-F238E27FC236}">
                <a16:creationId xmlns:a16="http://schemas.microsoft.com/office/drawing/2014/main" id="{BB130D8D-58AE-2877-23D3-A76F9461E343}"/>
              </a:ext>
            </a:extLst>
          </p:cNvPr>
          <p:cNvSpPr txBox="1"/>
          <p:nvPr/>
        </p:nvSpPr>
        <p:spPr>
          <a:xfrm>
            <a:off x="993324" y="5187134"/>
            <a:ext cx="5254042" cy="276999"/>
          </a:xfrm>
          <a:prstGeom prst="rect">
            <a:avLst/>
          </a:prstGeom>
          <a:noFill/>
        </p:spPr>
        <p:txBody>
          <a:bodyPr wrap="square" rtlCol="0">
            <a:spAutoFit/>
          </a:bodyPr>
          <a:lstStyle/>
          <a:p>
            <a:r>
              <a:rPr lang="es-ES_tradnl" sz="1200" b="1" spc="300">
                <a:solidFill>
                  <a:schemeClr val="tx1"/>
                </a:solidFill>
              </a:rPr>
              <a:t>REFLEXIÓN</a:t>
            </a:r>
          </a:p>
        </p:txBody>
      </p:sp>
      <p:sp>
        <p:nvSpPr>
          <p:cNvPr id="58" name="Rectangle 57">
            <a:extLst>
              <a:ext uri="{FF2B5EF4-FFF2-40B4-BE49-F238E27FC236}">
                <a16:creationId xmlns:a16="http://schemas.microsoft.com/office/drawing/2014/main" id="{CB9BEC0E-963F-DE57-FD37-6CDF76DF4F99}"/>
              </a:ext>
            </a:extLst>
          </p:cNvPr>
          <p:cNvSpPr/>
          <p:nvPr/>
        </p:nvSpPr>
        <p:spPr>
          <a:xfrm>
            <a:off x="2501900" y="5633117"/>
            <a:ext cx="3745466" cy="93935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9" name="TextBox 58">
            <a:extLst>
              <a:ext uri="{FF2B5EF4-FFF2-40B4-BE49-F238E27FC236}">
                <a16:creationId xmlns:a16="http://schemas.microsoft.com/office/drawing/2014/main" id="{A9821130-4D60-8F17-0DF7-E837734721AD}"/>
              </a:ext>
            </a:extLst>
          </p:cNvPr>
          <p:cNvSpPr txBox="1"/>
          <p:nvPr/>
        </p:nvSpPr>
        <p:spPr>
          <a:xfrm>
            <a:off x="993326" y="5628588"/>
            <a:ext cx="1321602" cy="520312"/>
          </a:xfrm>
          <a:prstGeom prst="rect">
            <a:avLst/>
          </a:prstGeom>
          <a:noFill/>
          <a:ln>
            <a:noFill/>
          </a:ln>
        </p:spPr>
        <p:txBody>
          <a:bodyPr wrap="square" lIns="90000" tIns="90000" rIns="90000" bIns="90000" rtlCol="0">
            <a:spAutoFit/>
          </a:bodyPr>
          <a:lstStyle/>
          <a:p>
            <a:r>
              <a:rPr lang="es-ES_tradnl" sz="1100"/>
              <a:t>¿Qué ha llamado su atención?</a:t>
            </a:r>
          </a:p>
        </p:txBody>
      </p:sp>
      <p:sp>
        <p:nvSpPr>
          <p:cNvPr id="60" name="Rectangle 59">
            <a:extLst>
              <a:ext uri="{FF2B5EF4-FFF2-40B4-BE49-F238E27FC236}">
                <a16:creationId xmlns:a16="http://schemas.microsoft.com/office/drawing/2014/main" id="{8E47FD2E-870E-985D-FB5D-40F859F12E23}"/>
              </a:ext>
            </a:extLst>
          </p:cNvPr>
          <p:cNvSpPr/>
          <p:nvPr/>
        </p:nvSpPr>
        <p:spPr>
          <a:xfrm>
            <a:off x="2501900" y="6753342"/>
            <a:ext cx="3745466" cy="98123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1" name="TextBox 60">
            <a:extLst>
              <a:ext uri="{FF2B5EF4-FFF2-40B4-BE49-F238E27FC236}">
                <a16:creationId xmlns:a16="http://schemas.microsoft.com/office/drawing/2014/main" id="{DB81D701-08BC-563C-D28F-7BCEF09D7404}"/>
              </a:ext>
            </a:extLst>
          </p:cNvPr>
          <p:cNvSpPr txBox="1"/>
          <p:nvPr/>
        </p:nvSpPr>
        <p:spPr>
          <a:xfrm>
            <a:off x="1007471" y="6762391"/>
            <a:ext cx="1321602" cy="351035"/>
          </a:xfrm>
          <a:prstGeom prst="rect">
            <a:avLst/>
          </a:prstGeom>
          <a:noFill/>
          <a:ln>
            <a:noFill/>
          </a:ln>
        </p:spPr>
        <p:txBody>
          <a:bodyPr wrap="square" lIns="90000" tIns="90000" rIns="90000" bIns="90000" rtlCol="0">
            <a:spAutoFit/>
          </a:bodyPr>
          <a:lstStyle/>
          <a:p>
            <a:r>
              <a:rPr lang="es-ES_tradnl" sz="1100" dirty="0"/>
              <a:t>¿Qué ha sido difícil?</a:t>
            </a:r>
          </a:p>
        </p:txBody>
      </p:sp>
      <p:sp>
        <p:nvSpPr>
          <p:cNvPr id="62" name="Rectangle 61">
            <a:extLst>
              <a:ext uri="{FF2B5EF4-FFF2-40B4-BE49-F238E27FC236}">
                <a16:creationId xmlns:a16="http://schemas.microsoft.com/office/drawing/2014/main" id="{277E6512-512A-5499-FEBD-2E763ABA8265}"/>
              </a:ext>
            </a:extLst>
          </p:cNvPr>
          <p:cNvSpPr/>
          <p:nvPr/>
        </p:nvSpPr>
        <p:spPr>
          <a:xfrm>
            <a:off x="2501900" y="7928131"/>
            <a:ext cx="3745466" cy="98123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3" name="TextBox 62">
            <a:extLst>
              <a:ext uri="{FF2B5EF4-FFF2-40B4-BE49-F238E27FC236}">
                <a16:creationId xmlns:a16="http://schemas.microsoft.com/office/drawing/2014/main" id="{0434DA15-3A4B-CDE0-423B-5BC0030905DC}"/>
              </a:ext>
            </a:extLst>
          </p:cNvPr>
          <p:cNvSpPr txBox="1"/>
          <p:nvPr/>
        </p:nvSpPr>
        <p:spPr>
          <a:xfrm>
            <a:off x="1007471" y="7928131"/>
            <a:ext cx="1309210" cy="689589"/>
          </a:xfrm>
          <a:prstGeom prst="rect">
            <a:avLst/>
          </a:prstGeom>
          <a:noFill/>
          <a:ln>
            <a:noFill/>
          </a:ln>
        </p:spPr>
        <p:txBody>
          <a:bodyPr wrap="square" lIns="90000" tIns="90000" rIns="90000" bIns="90000" rtlCol="0">
            <a:spAutoFit/>
          </a:bodyPr>
          <a:lstStyle/>
          <a:p>
            <a:r>
              <a:rPr lang="es-ES_tradnl" sz="1100"/>
              <a:t>¿Sobre qué le gustaría aprender más? </a:t>
            </a:r>
          </a:p>
        </p:txBody>
      </p:sp>
      <p:sp>
        <p:nvSpPr>
          <p:cNvPr id="70" name="Hexagon 69">
            <a:extLst>
              <a:ext uri="{FF2B5EF4-FFF2-40B4-BE49-F238E27FC236}">
                <a16:creationId xmlns:a16="http://schemas.microsoft.com/office/drawing/2014/main" id="{55753A13-B15B-1026-69F7-98C22A6A3FD9}"/>
              </a:ext>
            </a:extLst>
          </p:cNvPr>
          <p:cNvSpPr/>
          <p:nvPr/>
        </p:nvSpPr>
        <p:spPr>
          <a:xfrm rot="1782986">
            <a:off x="286724" y="30111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1" name="Hexagon 70">
            <a:extLst>
              <a:ext uri="{FF2B5EF4-FFF2-40B4-BE49-F238E27FC236}">
                <a16:creationId xmlns:a16="http://schemas.microsoft.com/office/drawing/2014/main" id="{91E3BB1E-B089-2F82-9A58-F9178A600CA6}"/>
              </a:ext>
            </a:extLst>
          </p:cNvPr>
          <p:cNvSpPr/>
          <p:nvPr/>
        </p:nvSpPr>
        <p:spPr>
          <a:xfrm rot="1782986">
            <a:off x="286724" y="763955"/>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2" name="Hexagon 71">
            <a:extLst>
              <a:ext uri="{FF2B5EF4-FFF2-40B4-BE49-F238E27FC236}">
                <a16:creationId xmlns:a16="http://schemas.microsoft.com/office/drawing/2014/main" id="{A072F87C-5E66-ADFD-F77B-DDDF128C64DF}"/>
              </a:ext>
            </a:extLst>
          </p:cNvPr>
          <p:cNvSpPr/>
          <p:nvPr/>
        </p:nvSpPr>
        <p:spPr>
          <a:xfrm rot="1782986">
            <a:off x="286724" y="122680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3" name="Hexagon 72">
            <a:extLst>
              <a:ext uri="{FF2B5EF4-FFF2-40B4-BE49-F238E27FC236}">
                <a16:creationId xmlns:a16="http://schemas.microsoft.com/office/drawing/2014/main" id="{8CC1CCC0-4C53-4106-6A3D-0F099B3AF40F}"/>
              </a:ext>
            </a:extLst>
          </p:cNvPr>
          <p:cNvSpPr/>
          <p:nvPr/>
        </p:nvSpPr>
        <p:spPr>
          <a:xfrm rot="1782986">
            <a:off x="286724" y="1689645"/>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4" name="Hexagon 73">
            <a:extLst>
              <a:ext uri="{FF2B5EF4-FFF2-40B4-BE49-F238E27FC236}">
                <a16:creationId xmlns:a16="http://schemas.microsoft.com/office/drawing/2014/main" id="{ED2D5A6D-72E9-F4DE-4F71-D9511580814C}"/>
              </a:ext>
            </a:extLst>
          </p:cNvPr>
          <p:cNvSpPr/>
          <p:nvPr/>
        </p:nvSpPr>
        <p:spPr>
          <a:xfrm rot="1782986">
            <a:off x="286724" y="215249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5" name="Hexagon 74">
            <a:extLst>
              <a:ext uri="{FF2B5EF4-FFF2-40B4-BE49-F238E27FC236}">
                <a16:creationId xmlns:a16="http://schemas.microsoft.com/office/drawing/2014/main" id="{D3586984-8EA3-5936-EF8C-50C3ACC91737}"/>
              </a:ext>
            </a:extLst>
          </p:cNvPr>
          <p:cNvSpPr/>
          <p:nvPr/>
        </p:nvSpPr>
        <p:spPr>
          <a:xfrm rot="1782986">
            <a:off x="286725" y="2618792"/>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31962875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CCA356-BC78-0990-5576-91135CABE1BF}"/>
              </a:ext>
            </a:extLst>
          </p:cNvPr>
          <p:cNvSpPr/>
          <p:nvPr/>
        </p:nvSpPr>
        <p:spPr>
          <a:xfrm>
            <a:off x="0" y="0"/>
            <a:ext cx="6858000" cy="33147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a:extLst>
              <a:ext uri="{FF2B5EF4-FFF2-40B4-BE49-F238E27FC236}">
                <a16:creationId xmlns:a16="http://schemas.microsoft.com/office/drawing/2014/main" id="{E26AA880-2603-B7B7-2EA2-AD3FEF7B1FDE}"/>
              </a:ext>
            </a:extLst>
          </p:cNvPr>
          <p:cNvSpPr txBox="1"/>
          <p:nvPr/>
        </p:nvSpPr>
        <p:spPr>
          <a:xfrm>
            <a:off x="752439" y="4817751"/>
            <a:ext cx="5061022" cy="2062103"/>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300" normalizeH="0" baseline="0" noProof="0" dirty="0">
                <a:ln>
                  <a:noFill/>
                </a:ln>
                <a:solidFill>
                  <a:schemeClr val="accent2">
                    <a:lumMod val="50000"/>
                  </a:schemeClr>
                </a:solidFill>
                <a:effectLst/>
                <a:uLnTx/>
                <a:uFillTx/>
                <a:latin typeface="Garamond" panose="02020404030301010803" pitchFamily="18" charset="0"/>
                <a:ea typeface="+mn-ea"/>
                <a:cs typeface="+mn-cs"/>
              </a:rPr>
              <a:t>MÓDULO </a:t>
            </a:r>
            <a:r>
              <a:rPr lang="es-ES_tradnl" sz="2000" b="1" spc="300" dirty="0">
                <a:solidFill>
                  <a:schemeClr val="accent2">
                    <a:lumMod val="50000"/>
                  </a:schemeClr>
                </a:solidFill>
                <a:latin typeface="Garamond" panose="02020404030301010803" pitchFamily="18" charset="0"/>
              </a:rPr>
              <a:t>9</a:t>
            </a:r>
            <a:endParaRPr kumimoji="0" lang="es-ES_tradnl" sz="2000" b="1" i="0" u="none" strike="noStrike" kern="1200" cap="none" spc="300" normalizeH="0" baseline="0" noProof="0" dirty="0">
              <a:ln>
                <a:noFill/>
              </a:ln>
              <a:solidFill>
                <a:schemeClr val="accent2">
                  <a:lumMod val="50000"/>
                </a:schemeClr>
              </a:solidFill>
              <a:effectLst/>
              <a:uLnTx/>
              <a:uFillTx/>
              <a:latin typeface="Garamond" panose="02020404030301010803" pitchFamily="18" charset="0"/>
              <a:ea typeface="+mn-ea"/>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lang="es-ES_tradnl" sz="2000" b="1" spc="300" dirty="0">
                <a:solidFill>
                  <a:schemeClr val="accent2">
                    <a:lumMod val="50000"/>
                  </a:schemeClr>
                </a:solidFill>
                <a:latin typeface="Garamond" panose="02020404030301010803" pitchFamily="18" charset="0"/>
              </a:rPr>
              <a:t> </a:t>
            </a:r>
            <a:endParaRPr lang="es-ES_tradnl" sz="4400" b="1" dirty="0">
              <a:solidFill>
                <a:schemeClr val="accent2">
                  <a:lumMod val="50000"/>
                </a:schemeClr>
              </a:solidFill>
              <a:latin typeface="Garamond" panose="02020404030301010803" pitchFamily="18" charset="0"/>
            </a:endParaRPr>
          </a:p>
          <a:p>
            <a:r>
              <a:rPr lang="es-ES_tradnl" sz="4400" b="1" dirty="0">
                <a:solidFill>
                  <a:schemeClr val="accent2">
                    <a:lumMod val="50000"/>
                  </a:schemeClr>
                </a:solidFill>
                <a:latin typeface="Garamond" panose="02020404030301010803" pitchFamily="18" charset="0"/>
              </a:rPr>
              <a:t>Implementación del plan de caso</a:t>
            </a:r>
          </a:p>
        </p:txBody>
      </p:sp>
      <p:sp>
        <p:nvSpPr>
          <p:cNvPr id="7" name="Hexagon 6">
            <a:extLst>
              <a:ext uri="{FF2B5EF4-FFF2-40B4-BE49-F238E27FC236}">
                <a16:creationId xmlns:a16="http://schemas.microsoft.com/office/drawing/2014/main" id="{57305051-7440-82A2-E01D-19D736CABCDC}"/>
              </a:ext>
            </a:extLst>
          </p:cNvPr>
          <p:cNvSpPr/>
          <p:nvPr/>
        </p:nvSpPr>
        <p:spPr>
          <a:xfrm rot="1782986">
            <a:off x="539630" y="2109486"/>
            <a:ext cx="2269827" cy="1956740"/>
          </a:xfrm>
          <a:prstGeom prst="hexagon">
            <a:avLst>
              <a:gd name="adj" fmla="val 28965"/>
              <a:gd name="vf" fmla="val 115470"/>
            </a:avLst>
          </a:prstGeom>
          <a:solidFill>
            <a:srgbClr val="D0B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6" name="Group 15">
            <a:extLst>
              <a:ext uri="{FF2B5EF4-FFF2-40B4-BE49-F238E27FC236}">
                <a16:creationId xmlns:a16="http://schemas.microsoft.com/office/drawing/2014/main" id="{BE7C18B7-1F63-CBBE-F72C-73BA7047A965}"/>
              </a:ext>
            </a:extLst>
          </p:cNvPr>
          <p:cNvGrpSpPr/>
          <p:nvPr/>
        </p:nvGrpSpPr>
        <p:grpSpPr>
          <a:xfrm>
            <a:off x="951639" y="2453997"/>
            <a:ext cx="1265927" cy="1113578"/>
            <a:chOff x="6770748" y="1158240"/>
            <a:chExt cx="1274726" cy="1121318"/>
          </a:xfrm>
          <a:solidFill>
            <a:schemeClr val="bg1"/>
          </a:solidFill>
        </p:grpSpPr>
        <p:grpSp>
          <p:nvGrpSpPr>
            <p:cNvPr id="17" name="Group 16">
              <a:extLst>
                <a:ext uri="{FF2B5EF4-FFF2-40B4-BE49-F238E27FC236}">
                  <a16:creationId xmlns:a16="http://schemas.microsoft.com/office/drawing/2014/main" id="{02522095-EF9D-EFF8-FA72-81ACAC8DD876}"/>
                </a:ext>
              </a:extLst>
            </p:cNvPr>
            <p:cNvGrpSpPr/>
            <p:nvPr/>
          </p:nvGrpSpPr>
          <p:grpSpPr>
            <a:xfrm rot="5400000">
              <a:off x="7128520" y="1362604"/>
              <a:ext cx="559182" cy="1274726"/>
              <a:chOff x="8619006" y="1366612"/>
              <a:chExt cx="416505" cy="949476"/>
            </a:xfrm>
            <a:grpFill/>
          </p:grpSpPr>
          <p:sp>
            <p:nvSpPr>
              <p:cNvPr id="19" name="Rectangle: Rounded Corners 18">
                <a:extLst>
                  <a:ext uri="{FF2B5EF4-FFF2-40B4-BE49-F238E27FC236}">
                    <a16:creationId xmlns:a16="http://schemas.microsoft.com/office/drawing/2014/main" id="{8E7DF9C1-2741-C3EC-7736-54ED884E757F}"/>
                  </a:ext>
                </a:extLst>
              </p:cNvPr>
              <p:cNvSpPr/>
              <p:nvPr/>
            </p:nvSpPr>
            <p:spPr>
              <a:xfrm rot="1076057" flipH="1">
                <a:off x="8840670" y="1614649"/>
                <a:ext cx="161053" cy="5099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20" name="Rectangle: Rounded Corners 19">
                <a:extLst>
                  <a:ext uri="{FF2B5EF4-FFF2-40B4-BE49-F238E27FC236}">
                    <a16:creationId xmlns:a16="http://schemas.microsoft.com/office/drawing/2014/main" id="{765032D9-CFF5-7A40-F859-613934279403}"/>
                  </a:ext>
                </a:extLst>
              </p:cNvPr>
              <p:cNvSpPr/>
              <p:nvPr/>
            </p:nvSpPr>
            <p:spPr>
              <a:xfrm rot="20911244" flipH="1">
                <a:off x="8877905" y="1366612"/>
                <a:ext cx="157606" cy="398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21" name="Rectangle: Rounded Corners 20">
                <a:extLst>
                  <a:ext uri="{FF2B5EF4-FFF2-40B4-BE49-F238E27FC236}">
                    <a16:creationId xmlns:a16="http://schemas.microsoft.com/office/drawing/2014/main" id="{D6BDD782-76B3-8E2B-FB05-387FB66C08D0}"/>
                  </a:ext>
                </a:extLst>
              </p:cNvPr>
              <p:cNvSpPr/>
              <p:nvPr/>
            </p:nvSpPr>
            <p:spPr>
              <a:xfrm rot="613090" flipH="1">
                <a:off x="8673953" y="1668726"/>
                <a:ext cx="154779" cy="3586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22" name="Flowchart: Manual Input 21">
                <a:extLst>
                  <a:ext uri="{FF2B5EF4-FFF2-40B4-BE49-F238E27FC236}">
                    <a16:creationId xmlns:a16="http://schemas.microsoft.com/office/drawing/2014/main" id="{778B0ED2-18B9-B174-04F1-979F5CDB3140}"/>
                  </a:ext>
                </a:extLst>
              </p:cNvPr>
              <p:cNvSpPr/>
              <p:nvPr/>
            </p:nvSpPr>
            <p:spPr>
              <a:xfrm rot="17276057">
                <a:off x="8678142" y="1906154"/>
                <a:ext cx="197560" cy="315831"/>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23" name="Rectangle 22">
                <a:extLst>
                  <a:ext uri="{FF2B5EF4-FFF2-40B4-BE49-F238E27FC236}">
                    <a16:creationId xmlns:a16="http://schemas.microsoft.com/office/drawing/2014/main" id="{35E55721-2609-3CEF-FBB8-D7A40328BFD4}"/>
                  </a:ext>
                </a:extLst>
              </p:cNvPr>
              <p:cNvSpPr/>
              <p:nvPr/>
            </p:nvSpPr>
            <p:spPr>
              <a:xfrm>
                <a:off x="8657142" y="2030875"/>
                <a:ext cx="241922" cy="2852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grpSp>
        <p:sp>
          <p:nvSpPr>
            <p:cNvPr id="18" name="Circle: Hollow 17">
              <a:extLst>
                <a:ext uri="{FF2B5EF4-FFF2-40B4-BE49-F238E27FC236}">
                  <a16:creationId xmlns:a16="http://schemas.microsoft.com/office/drawing/2014/main" id="{80E85459-52C8-EEEB-EB4D-5A5F9353033A}"/>
                </a:ext>
              </a:extLst>
            </p:cNvPr>
            <p:cNvSpPr/>
            <p:nvPr/>
          </p:nvSpPr>
          <p:spPr>
            <a:xfrm>
              <a:off x="7271980" y="1158240"/>
              <a:ext cx="566129" cy="566129"/>
            </a:xfrm>
            <a:prstGeom prst="donut">
              <a:avLst>
                <a:gd name="adj" fmla="val 317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solidFill>
                  <a:schemeClr val="tx1"/>
                </a:solidFill>
              </a:endParaRPr>
            </a:p>
          </p:txBody>
        </p:sp>
      </p:grpSp>
    </p:spTree>
    <p:extLst>
      <p:ext uri="{BB962C8B-B14F-4D97-AF65-F5344CB8AC3E}">
        <p14:creationId xmlns:p14="http://schemas.microsoft.com/office/powerpoint/2010/main" val="149988825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6BB04F-D352-5ADC-5564-1416DFB358C9}"/>
              </a:ext>
            </a:extLst>
          </p:cNvPr>
          <p:cNvSpPr txBox="1"/>
          <p:nvPr/>
        </p:nvSpPr>
        <p:spPr>
          <a:xfrm>
            <a:off x="1567786" y="1310779"/>
            <a:ext cx="4682543" cy="2431435"/>
          </a:xfrm>
          <a:prstGeom prst="rect">
            <a:avLst/>
          </a:prstGeom>
          <a:noFill/>
        </p:spPr>
        <p:txBody>
          <a:bodyPr wrap="square" rtlCol="0">
            <a:spAutoFit/>
          </a:bodyPr>
          <a:lstStyle/>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1: </a:t>
            </a:r>
            <a:r>
              <a:rPr lang="es-ES_tradnl" sz="1100" dirty="0">
                <a:solidFill>
                  <a:schemeClr val="tx1"/>
                </a:solidFill>
                <a:latin typeface="Calibri"/>
                <a:ea typeface="Calibri"/>
                <a:cs typeface="Calibri"/>
                <a:sym typeface="Calibri"/>
              </a:rPr>
              <a:t>Inicio del módulo</a:t>
            </a:r>
          </a:p>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2: </a:t>
            </a:r>
            <a:r>
              <a:rPr lang="es-ES_tradnl" sz="1100" dirty="0">
                <a:solidFill>
                  <a:schemeClr val="tx1"/>
                </a:solidFill>
                <a:latin typeface="Calibri"/>
                <a:ea typeface="Calibri"/>
                <a:cs typeface="Calibri"/>
                <a:sym typeface="Calibri"/>
              </a:rPr>
              <a:t>¿Qué debe hacer un/a asistente social durante la implementación?</a:t>
            </a:r>
          </a:p>
          <a:p>
            <a:pPr>
              <a:spcAft>
                <a:spcPts val="1800"/>
              </a:spcAft>
            </a:pPr>
            <a:r>
              <a:rPr lang="es-ES_tradnl" sz="1100" b="1" dirty="0">
                <a:solidFill>
                  <a:schemeClr val="tx1"/>
                </a:solidFill>
                <a:latin typeface="Calibri"/>
                <a:ea typeface="Calibri"/>
                <a:cs typeface="Calibri"/>
                <a:sym typeface="Calibri"/>
              </a:rPr>
              <a:t>Sesión 3: </a:t>
            </a:r>
            <a:r>
              <a:rPr lang="es-ES_tradnl" sz="1100" dirty="0">
                <a:solidFill>
                  <a:schemeClr val="tx1"/>
                </a:solidFill>
                <a:latin typeface="Calibri"/>
                <a:ea typeface="Calibri"/>
                <a:cs typeface="Calibri"/>
                <a:sym typeface="Calibri"/>
              </a:rPr>
              <a:t>¿Cómo ofrecer información y abogar por un/a menor? </a:t>
            </a:r>
          </a:p>
          <a:p>
            <a:pPr>
              <a:spcAft>
                <a:spcPts val="1800"/>
              </a:spcAft>
            </a:pPr>
            <a:r>
              <a:rPr lang="es-ES_tradnl" sz="1100" b="1" dirty="0">
                <a:solidFill>
                  <a:schemeClr val="tx1"/>
                </a:solidFill>
                <a:latin typeface="Calibri"/>
                <a:ea typeface="Calibri"/>
                <a:cs typeface="Calibri"/>
                <a:sym typeface="Calibri"/>
              </a:rPr>
              <a:t>Sesión 4: </a:t>
            </a:r>
            <a:r>
              <a:rPr lang="es-ES_tradnl" sz="1100" dirty="0">
                <a:solidFill>
                  <a:schemeClr val="tx1"/>
                </a:solidFill>
                <a:latin typeface="Calibri"/>
                <a:ea typeface="Calibri"/>
                <a:cs typeface="Calibri"/>
                <a:sym typeface="Calibri"/>
              </a:rPr>
              <a:t>¿Cómo implementar actividades de SMAPS específicas y no especializadas?</a:t>
            </a:r>
          </a:p>
          <a:p>
            <a:pPr marL="0" marR="0" lvl="0" indent="0" algn="l" rtl="0">
              <a:spcBef>
                <a:spcPts val="0"/>
              </a:spcBef>
              <a:spcAft>
                <a:spcPts val="1800"/>
              </a:spcAft>
              <a:buNone/>
            </a:pPr>
            <a:r>
              <a:rPr lang="es-ES_tradnl" sz="1100" b="1" dirty="0">
                <a:latin typeface="Calibri"/>
                <a:ea typeface="Calibri"/>
                <a:cs typeface="Calibri"/>
                <a:sym typeface="Calibri"/>
              </a:rPr>
              <a:t>Sesión 5: </a:t>
            </a:r>
            <a:r>
              <a:rPr lang="es-ES_tradnl" sz="1100" dirty="0">
                <a:latin typeface="Calibri"/>
                <a:ea typeface="Calibri"/>
                <a:cs typeface="Calibri"/>
                <a:sym typeface="Calibri"/>
              </a:rPr>
              <a:t>¿Cómo hacer remisiones efectivas?</a:t>
            </a:r>
            <a:endParaRPr lang="es-ES_tradnl" sz="1100" dirty="0">
              <a:solidFill>
                <a:schemeClr val="tx1"/>
              </a:solidFill>
              <a:latin typeface="Calibri"/>
              <a:ea typeface="Calibri"/>
              <a:cs typeface="Calibri"/>
              <a:sym typeface="Calibri"/>
            </a:endParaRPr>
          </a:p>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6: </a:t>
            </a:r>
            <a:r>
              <a:rPr lang="es-ES_tradnl" sz="1100" dirty="0">
                <a:solidFill>
                  <a:schemeClr val="tx1"/>
                </a:solidFill>
                <a:latin typeface="Calibri"/>
                <a:ea typeface="Calibri"/>
                <a:cs typeface="Calibri"/>
                <a:sym typeface="Calibri"/>
              </a:rPr>
              <a:t>Cierre del módulo </a:t>
            </a:r>
          </a:p>
        </p:txBody>
      </p:sp>
      <p:sp>
        <p:nvSpPr>
          <p:cNvPr id="4" name="TextBox 3">
            <a:extLst>
              <a:ext uri="{FF2B5EF4-FFF2-40B4-BE49-F238E27FC236}">
                <a16:creationId xmlns:a16="http://schemas.microsoft.com/office/drawing/2014/main" id="{5D3DBDF5-A291-AE11-4D46-5CF7989EA873}"/>
              </a:ext>
            </a:extLst>
          </p:cNvPr>
          <p:cNvSpPr txBox="1"/>
          <p:nvPr/>
        </p:nvSpPr>
        <p:spPr>
          <a:xfrm>
            <a:off x="1064660" y="1310779"/>
            <a:ext cx="503127" cy="2262158"/>
          </a:xfrm>
          <a:prstGeom prst="rect">
            <a:avLst/>
          </a:prstGeom>
          <a:noFill/>
        </p:spPr>
        <p:txBody>
          <a:bodyPr wrap="square" rtlCol="0">
            <a:spAutoFit/>
          </a:bodyPr>
          <a:lstStyle/>
          <a:p>
            <a:pPr>
              <a:spcAft>
                <a:spcPts val="1800"/>
              </a:spcAft>
            </a:pPr>
            <a:r>
              <a:rPr lang="en-CA" sz="1100" dirty="0">
                <a:solidFill>
                  <a:schemeClr val="tx1"/>
                </a:solidFill>
                <a:latin typeface="+mn-lt"/>
              </a:rPr>
              <a:t>149</a:t>
            </a:r>
          </a:p>
          <a:p>
            <a:pPr>
              <a:spcAft>
                <a:spcPts val="1800"/>
              </a:spcAft>
            </a:pPr>
            <a:r>
              <a:rPr lang="en-CA" sz="1100" dirty="0"/>
              <a:t>151</a:t>
            </a:r>
          </a:p>
          <a:p>
            <a:pPr>
              <a:spcAft>
                <a:spcPts val="1800"/>
              </a:spcAft>
            </a:pPr>
            <a:r>
              <a:rPr lang="en-CA" sz="1100" dirty="0"/>
              <a:t>152</a:t>
            </a:r>
          </a:p>
          <a:p>
            <a:pPr>
              <a:spcAft>
                <a:spcPts val="1800"/>
              </a:spcAft>
            </a:pPr>
            <a:r>
              <a:rPr lang="en-CA" sz="1100" dirty="0"/>
              <a:t>153</a:t>
            </a:r>
          </a:p>
          <a:p>
            <a:pPr>
              <a:spcAft>
                <a:spcPts val="1800"/>
              </a:spcAft>
            </a:pPr>
            <a:r>
              <a:rPr lang="en-CA" sz="1100" dirty="0"/>
              <a:t>161</a:t>
            </a:r>
          </a:p>
          <a:p>
            <a:pPr>
              <a:spcAft>
                <a:spcPts val="1800"/>
              </a:spcAft>
            </a:pPr>
            <a:r>
              <a:rPr lang="en-CA" sz="1100" dirty="0"/>
              <a:t>167</a:t>
            </a:r>
          </a:p>
        </p:txBody>
      </p:sp>
      <p:sp>
        <p:nvSpPr>
          <p:cNvPr id="5" name="TextBox 4">
            <a:extLst>
              <a:ext uri="{FF2B5EF4-FFF2-40B4-BE49-F238E27FC236}">
                <a16:creationId xmlns:a16="http://schemas.microsoft.com/office/drawing/2014/main" id="{FCD8BA8D-94D6-41F7-7702-7803BAE82598}"/>
              </a:ext>
            </a:extLst>
          </p:cNvPr>
          <p:cNvSpPr txBox="1"/>
          <p:nvPr/>
        </p:nvSpPr>
        <p:spPr>
          <a:xfrm>
            <a:off x="996287" y="713169"/>
            <a:ext cx="3807163"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highlight>
                  <a:srgbClr val="D0B9C7"/>
                </a:highlight>
                <a:latin typeface="Calibri"/>
                <a:ea typeface="Calibri"/>
                <a:cs typeface="Calibri"/>
                <a:sym typeface="Calibri"/>
              </a:rPr>
              <a:t>ÍNDICE DE CONTENIDOS</a:t>
            </a:r>
          </a:p>
        </p:txBody>
      </p:sp>
      <p:sp>
        <p:nvSpPr>
          <p:cNvPr id="6" name="Hexagon 5">
            <a:extLst>
              <a:ext uri="{FF2B5EF4-FFF2-40B4-BE49-F238E27FC236}">
                <a16:creationId xmlns:a16="http://schemas.microsoft.com/office/drawing/2014/main" id="{DDCA5A17-D8D6-CF20-571F-2442DDDEC972}"/>
              </a:ext>
            </a:extLst>
          </p:cNvPr>
          <p:cNvSpPr/>
          <p:nvPr/>
        </p:nvSpPr>
        <p:spPr>
          <a:xfrm rot="1782986">
            <a:off x="286724" y="30111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DCA381AC-49E7-887E-20AC-5EC33D78301C}"/>
              </a:ext>
            </a:extLst>
          </p:cNvPr>
          <p:cNvSpPr/>
          <p:nvPr/>
        </p:nvSpPr>
        <p:spPr>
          <a:xfrm rot="1782986">
            <a:off x="286724" y="763955"/>
            <a:ext cx="335595" cy="289306"/>
          </a:xfrm>
          <a:prstGeom prst="hexagon">
            <a:avLst>
              <a:gd name="adj" fmla="val 28965"/>
              <a:gd name="vf" fmla="val 115470"/>
            </a:avLst>
          </a:prstGeom>
          <a:no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383F87BC-D66B-2F81-1259-45BB62D3BEBC}"/>
              </a:ext>
            </a:extLst>
          </p:cNvPr>
          <p:cNvSpPr/>
          <p:nvPr/>
        </p:nvSpPr>
        <p:spPr>
          <a:xfrm rot="1782986">
            <a:off x="286724" y="122680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E5B9C371-FD3B-4B3A-B2B4-02D70656856D}"/>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42221A06-9026-FD0D-9254-D7B2FA68D817}"/>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4" name="Group 13">
            <a:extLst>
              <a:ext uri="{FF2B5EF4-FFF2-40B4-BE49-F238E27FC236}">
                <a16:creationId xmlns:a16="http://schemas.microsoft.com/office/drawing/2014/main" id="{A9E7443B-50B1-5965-9D90-53CD0C9B5ACF}"/>
              </a:ext>
            </a:extLst>
          </p:cNvPr>
          <p:cNvGrpSpPr/>
          <p:nvPr/>
        </p:nvGrpSpPr>
        <p:grpSpPr>
          <a:xfrm>
            <a:off x="4488873" y="7449395"/>
            <a:ext cx="1761456" cy="1549472"/>
            <a:chOff x="6770748" y="1158240"/>
            <a:chExt cx="1274726" cy="1121318"/>
          </a:xfrm>
          <a:solidFill>
            <a:schemeClr val="accent2">
              <a:lumMod val="50000"/>
            </a:schemeClr>
          </a:solidFill>
        </p:grpSpPr>
        <p:grpSp>
          <p:nvGrpSpPr>
            <p:cNvPr id="21" name="Group 20">
              <a:extLst>
                <a:ext uri="{FF2B5EF4-FFF2-40B4-BE49-F238E27FC236}">
                  <a16:creationId xmlns:a16="http://schemas.microsoft.com/office/drawing/2014/main" id="{3E65CBFE-89E9-A6D9-6744-F9522C157E1F}"/>
                </a:ext>
              </a:extLst>
            </p:cNvPr>
            <p:cNvGrpSpPr/>
            <p:nvPr/>
          </p:nvGrpSpPr>
          <p:grpSpPr>
            <a:xfrm rot="5400000">
              <a:off x="7128520" y="1362604"/>
              <a:ext cx="559182" cy="1274726"/>
              <a:chOff x="8619006" y="1366612"/>
              <a:chExt cx="416505" cy="949476"/>
            </a:xfrm>
            <a:grpFill/>
          </p:grpSpPr>
          <p:sp>
            <p:nvSpPr>
              <p:cNvPr id="27" name="Rectangle: Rounded Corners 26">
                <a:extLst>
                  <a:ext uri="{FF2B5EF4-FFF2-40B4-BE49-F238E27FC236}">
                    <a16:creationId xmlns:a16="http://schemas.microsoft.com/office/drawing/2014/main" id="{48F47C91-F683-003E-7041-8A1418F75E9D}"/>
                  </a:ext>
                </a:extLst>
              </p:cNvPr>
              <p:cNvSpPr/>
              <p:nvPr/>
            </p:nvSpPr>
            <p:spPr>
              <a:xfrm rot="1076057" flipH="1">
                <a:off x="8840670" y="1614649"/>
                <a:ext cx="161053" cy="5099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28" name="Rectangle: Rounded Corners 27">
                <a:extLst>
                  <a:ext uri="{FF2B5EF4-FFF2-40B4-BE49-F238E27FC236}">
                    <a16:creationId xmlns:a16="http://schemas.microsoft.com/office/drawing/2014/main" id="{C9973C1F-2609-E49F-8038-BBE403D53ACC}"/>
                  </a:ext>
                </a:extLst>
              </p:cNvPr>
              <p:cNvSpPr/>
              <p:nvPr/>
            </p:nvSpPr>
            <p:spPr>
              <a:xfrm rot="20911244" flipH="1">
                <a:off x="8877905" y="1366612"/>
                <a:ext cx="157606" cy="398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29" name="Rectangle: Rounded Corners 28">
                <a:extLst>
                  <a:ext uri="{FF2B5EF4-FFF2-40B4-BE49-F238E27FC236}">
                    <a16:creationId xmlns:a16="http://schemas.microsoft.com/office/drawing/2014/main" id="{1951DCD6-72E9-9231-35C3-B4A76833E4F9}"/>
                  </a:ext>
                </a:extLst>
              </p:cNvPr>
              <p:cNvSpPr/>
              <p:nvPr/>
            </p:nvSpPr>
            <p:spPr>
              <a:xfrm rot="613090" flipH="1">
                <a:off x="8673953" y="1668726"/>
                <a:ext cx="154779" cy="3586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30" name="Flowchart: Manual Input 29">
                <a:extLst>
                  <a:ext uri="{FF2B5EF4-FFF2-40B4-BE49-F238E27FC236}">
                    <a16:creationId xmlns:a16="http://schemas.microsoft.com/office/drawing/2014/main" id="{172549B7-04AA-2A22-4FAC-E8663C23C79B}"/>
                  </a:ext>
                </a:extLst>
              </p:cNvPr>
              <p:cNvSpPr/>
              <p:nvPr/>
            </p:nvSpPr>
            <p:spPr>
              <a:xfrm rot="17276057">
                <a:off x="8678142" y="1906154"/>
                <a:ext cx="197560" cy="315831"/>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31" name="Rectangle 30">
                <a:extLst>
                  <a:ext uri="{FF2B5EF4-FFF2-40B4-BE49-F238E27FC236}">
                    <a16:creationId xmlns:a16="http://schemas.microsoft.com/office/drawing/2014/main" id="{9D33C8E2-2766-F436-8F1E-8CAFFE1B06F9}"/>
                  </a:ext>
                </a:extLst>
              </p:cNvPr>
              <p:cNvSpPr/>
              <p:nvPr/>
            </p:nvSpPr>
            <p:spPr>
              <a:xfrm>
                <a:off x="8657142" y="2030875"/>
                <a:ext cx="241922" cy="2852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grpSp>
        <p:sp>
          <p:nvSpPr>
            <p:cNvPr id="26" name="Circle: Hollow 25">
              <a:extLst>
                <a:ext uri="{FF2B5EF4-FFF2-40B4-BE49-F238E27FC236}">
                  <a16:creationId xmlns:a16="http://schemas.microsoft.com/office/drawing/2014/main" id="{1ECD144F-2763-279B-6D48-4CC5F664E4A1}"/>
                </a:ext>
              </a:extLst>
            </p:cNvPr>
            <p:cNvSpPr/>
            <p:nvPr/>
          </p:nvSpPr>
          <p:spPr>
            <a:xfrm>
              <a:off x="7271980" y="1158240"/>
              <a:ext cx="566129" cy="566129"/>
            </a:xfrm>
            <a:prstGeom prst="donut">
              <a:avLst>
                <a:gd name="adj" fmla="val 317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solidFill>
                  <a:schemeClr val="tx1"/>
                </a:solidFill>
              </a:endParaRPr>
            </a:p>
          </p:txBody>
        </p:sp>
      </p:grpSp>
      <p:sp>
        <p:nvSpPr>
          <p:cNvPr id="32" name="Hexagon 31">
            <a:extLst>
              <a:ext uri="{FF2B5EF4-FFF2-40B4-BE49-F238E27FC236}">
                <a16:creationId xmlns:a16="http://schemas.microsoft.com/office/drawing/2014/main" id="{AD25F3AD-7354-56E1-3B14-89E274382489}"/>
              </a:ext>
            </a:extLst>
          </p:cNvPr>
          <p:cNvSpPr/>
          <p:nvPr/>
        </p:nvSpPr>
        <p:spPr>
          <a:xfrm rot="1782986">
            <a:off x="286725" y="2615334"/>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50558175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C9874D-7DFE-A50E-A3F5-B386F6E2B5D5}"/>
              </a:ext>
            </a:extLst>
          </p:cNvPr>
          <p:cNvSpPr txBox="1"/>
          <p:nvPr/>
        </p:nvSpPr>
        <p:spPr>
          <a:xfrm>
            <a:off x="996287" y="1238738"/>
            <a:ext cx="4665478" cy="276999"/>
          </a:xfrm>
          <a:prstGeom prst="rect">
            <a:avLst/>
          </a:prstGeom>
          <a:noFill/>
        </p:spPr>
        <p:txBody>
          <a:bodyPr wrap="square" rtlCol="0">
            <a:spAutoFit/>
          </a:bodyPr>
          <a:lstStyle/>
          <a:p>
            <a:r>
              <a:rPr lang="es-ES_tradnl" sz="1200" b="1" spc="300">
                <a:solidFill>
                  <a:schemeClr val="tx1"/>
                </a:solidFill>
              </a:rPr>
              <a:t>OBJETIVO DEL MÓDULO</a:t>
            </a:r>
          </a:p>
        </p:txBody>
      </p:sp>
      <p:sp>
        <p:nvSpPr>
          <p:cNvPr id="3" name="TextBox 2">
            <a:extLst>
              <a:ext uri="{FF2B5EF4-FFF2-40B4-BE49-F238E27FC236}">
                <a16:creationId xmlns:a16="http://schemas.microsoft.com/office/drawing/2014/main" id="{7686DA99-49B0-E391-F352-BE1F249113CE}"/>
              </a:ext>
            </a:extLst>
          </p:cNvPr>
          <p:cNvSpPr txBox="1"/>
          <p:nvPr/>
        </p:nvSpPr>
        <p:spPr>
          <a:xfrm>
            <a:off x="996287" y="713169"/>
            <a:ext cx="4070620" cy="307777"/>
          </a:xfrm>
          <a:prstGeom prst="rect">
            <a:avLst/>
          </a:prstGeom>
          <a:noFill/>
        </p:spPr>
        <p:txBody>
          <a:bodyPr wrap="square">
            <a:spAutoFit/>
          </a:bodyPr>
          <a:lstStyle/>
          <a:p>
            <a:pPr marL="0" marR="0" lvl="0" indent="0" algn="l" rtl="0">
              <a:spcBef>
                <a:spcPts val="0"/>
              </a:spcBef>
              <a:spcAft>
                <a:spcPts val="1800"/>
              </a:spcAft>
              <a:buNone/>
            </a:pPr>
            <a:r>
              <a:rPr lang="es-ES_tradnl" sz="1400" b="1" spc="300">
                <a:highlight>
                  <a:srgbClr val="D0B9C7"/>
                </a:highlight>
                <a:latin typeface="Calibri"/>
                <a:ea typeface="Calibri"/>
                <a:cs typeface="Calibri"/>
                <a:sym typeface="Calibri"/>
              </a:rPr>
              <a:t>SESIÓN 1: INICIO DEL MÓDULO</a:t>
            </a:r>
          </a:p>
        </p:txBody>
      </p:sp>
      <p:sp>
        <p:nvSpPr>
          <p:cNvPr id="4" name="TextBox 3">
            <a:extLst>
              <a:ext uri="{FF2B5EF4-FFF2-40B4-BE49-F238E27FC236}">
                <a16:creationId xmlns:a16="http://schemas.microsoft.com/office/drawing/2014/main" id="{FD530E2B-E8B4-09B4-BCC0-DCE3EDCD9C4A}"/>
              </a:ext>
            </a:extLst>
          </p:cNvPr>
          <p:cNvSpPr txBox="1"/>
          <p:nvPr/>
        </p:nvSpPr>
        <p:spPr>
          <a:xfrm>
            <a:off x="996286" y="1599327"/>
            <a:ext cx="5339199" cy="430887"/>
          </a:xfrm>
          <a:prstGeom prst="rect">
            <a:avLst/>
          </a:prstGeom>
          <a:noFill/>
        </p:spPr>
        <p:txBody>
          <a:bodyPr wrap="square" rtlCol="0">
            <a:spAutoFit/>
          </a:bodyPr>
          <a:lstStyle/>
          <a:p>
            <a:pPr marL="0" marR="0" lvl="0" indent="0" algn="l" rtl="0">
              <a:spcBef>
                <a:spcPts val="0"/>
              </a:spcBef>
              <a:spcAft>
                <a:spcPts val="0"/>
              </a:spcAft>
              <a:buNone/>
            </a:pPr>
            <a:r>
              <a:rPr lang="es-ES_tradnl" sz="1100">
                <a:solidFill>
                  <a:schemeClr val="tx1"/>
                </a:solidFill>
                <a:latin typeface="+mn-lt"/>
                <a:ea typeface="Arial"/>
                <a:cs typeface="Arial"/>
                <a:sym typeface="Arial"/>
              </a:rPr>
              <a:t>Proporcionar a los/as participantes los conocimientos y competencias necesarias para implementar un plan de caso, de acuerdo con las directrices y normas interinstitucionales.</a:t>
            </a:r>
          </a:p>
        </p:txBody>
      </p:sp>
      <p:sp>
        <p:nvSpPr>
          <p:cNvPr id="37" name="TextBox 36">
            <a:extLst>
              <a:ext uri="{FF2B5EF4-FFF2-40B4-BE49-F238E27FC236}">
                <a16:creationId xmlns:a16="http://schemas.microsoft.com/office/drawing/2014/main" id="{BFB319B2-E544-46EC-6B05-3C360010D967}"/>
              </a:ext>
            </a:extLst>
          </p:cNvPr>
          <p:cNvSpPr txBox="1"/>
          <p:nvPr/>
        </p:nvSpPr>
        <p:spPr>
          <a:xfrm>
            <a:off x="996287" y="2300665"/>
            <a:ext cx="5254042" cy="276999"/>
          </a:xfrm>
          <a:prstGeom prst="rect">
            <a:avLst/>
          </a:prstGeom>
          <a:noFill/>
        </p:spPr>
        <p:txBody>
          <a:bodyPr wrap="square" rtlCol="0">
            <a:spAutoFit/>
          </a:bodyPr>
          <a:lstStyle/>
          <a:p>
            <a:r>
              <a:rPr lang="es-ES_tradnl" sz="1200" b="1" spc="300">
                <a:solidFill>
                  <a:schemeClr val="tx1"/>
                </a:solidFill>
              </a:rPr>
              <a:t>REPASO DEL MÓDULO 8: PLAN DE CASO</a:t>
            </a:r>
          </a:p>
        </p:txBody>
      </p:sp>
      <p:sp>
        <p:nvSpPr>
          <p:cNvPr id="39" name="Rectangle 38">
            <a:extLst>
              <a:ext uri="{FF2B5EF4-FFF2-40B4-BE49-F238E27FC236}">
                <a16:creationId xmlns:a16="http://schemas.microsoft.com/office/drawing/2014/main" id="{7D93ED5E-A53D-EE6E-1781-0A9B9D6D1574}"/>
              </a:ext>
            </a:extLst>
          </p:cNvPr>
          <p:cNvSpPr/>
          <p:nvPr/>
        </p:nvSpPr>
        <p:spPr>
          <a:xfrm>
            <a:off x="2743200" y="2812200"/>
            <a:ext cx="3507129" cy="1744989"/>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40" name="TextBox 39">
            <a:extLst>
              <a:ext uri="{FF2B5EF4-FFF2-40B4-BE49-F238E27FC236}">
                <a16:creationId xmlns:a16="http://schemas.microsoft.com/office/drawing/2014/main" id="{D6C86827-259D-29D2-F603-0D470A01545A}"/>
              </a:ext>
            </a:extLst>
          </p:cNvPr>
          <p:cNvSpPr txBox="1"/>
          <p:nvPr/>
        </p:nvSpPr>
        <p:spPr>
          <a:xfrm>
            <a:off x="1015643" y="2743984"/>
            <a:ext cx="1598770" cy="920422"/>
          </a:xfrm>
          <a:prstGeom prst="rect">
            <a:avLst/>
          </a:prstGeom>
          <a:noFill/>
          <a:ln>
            <a:noFill/>
          </a:ln>
        </p:spPr>
        <p:txBody>
          <a:bodyPr wrap="square" lIns="90000" tIns="90000" rIns="90000" bIns="90000" rtlCol="0">
            <a:spAutoFit/>
          </a:bodyPr>
          <a:lstStyle/>
          <a:p>
            <a:r>
              <a:rPr lang="es-ES_tradnl" sz="1200" u="none"/>
              <a:t>¿Qué enfoque debe aplicar el/la asistente social al </a:t>
            </a:r>
            <a:r>
              <a:rPr lang="es-ES_tradnl" sz="1200"/>
              <a:t>formular el plan </a:t>
            </a:r>
            <a:r>
              <a:rPr lang="es-ES_tradnl" sz="1200" u="none"/>
              <a:t>de caso?</a:t>
            </a:r>
            <a:endParaRPr lang="es-ES_tradnl" sz="1200"/>
          </a:p>
        </p:txBody>
      </p:sp>
      <p:sp>
        <p:nvSpPr>
          <p:cNvPr id="41" name="Rectangle 40">
            <a:extLst>
              <a:ext uri="{FF2B5EF4-FFF2-40B4-BE49-F238E27FC236}">
                <a16:creationId xmlns:a16="http://schemas.microsoft.com/office/drawing/2014/main" id="{74B2B033-9BA1-1BA4-2A85-61E75B5CD330}"/>
              </a:ext>
            </a:extLst>
          </p:cNvPr>
          <p:cNvSpPr/>
          <p:nvPr/>
        </p:nvSpPr>
        <p:spPr>
          <a:xfrm>
            <a:off x="2743200" y="4859941"/>
            <a:ext cx="3507129" cy="1744989"/>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42" name="TextBox 41">
            <a:extLst>
              <a:ext uri="{FF2B5EF4-FFF2-40B4-BE49-F238E27FC236}">
                <a16:creationId xmlns:a16="http://schemas.microsoft.com/office/drawing/2014/main" id="{2A82BA0B-DAD1-2C51-5BE0-949F3391B282}"/>
              </a:ext>
            </a:extLst>
          </p:cNvPr>
          <p:cNvSpPr txBox="1"/>
          <p:nvPr/>
        </p:nvSpPr>
        <p:spPr>
          <a:xfrm>
            <a:off x="1015643" y="4791725"/>
            <a:ext cx="1598770" cy="920422"/>
          </a:xfrm>
          <a:prstGeom prst="rect">
            <a:avLst/>
          </a:prstGeom>
          <a:noFill/>
          <a:ln>
            <a:noFill/>
          </a:ln>
        </p:spPr>
        <p:txBody>
          <a:bodyPr wrap="square" lIns="90000" tIns="90000" rIns="90000" bIns="90000" rtlCol="0">
            <a:spAutoFit/>
          </a:bodyPr>
          <a:lstStyle/>
          <a:p>
            <a:r>
              <a:rPr lang="es-ES_tradnl" sz="1200" u="none" dirty="0"/>
              <a:t>¿Cuál es la estructura de una reunión para formular un plan de caso? (Paso a paso)</a:t>
            </a:r>
          </a:p>
        </p:txBody>
      </p:sp>
      <p:sp>
        <p:nvSpPr>
          <p:cNvPr id="43" name="Rectangle 42">
            <a:extLst>
              <a:ext uri="{FF2B5EF4-FFF2-40B4-BE49-F238E27FC236}">
                <a16:creationId xmlns:a16="http://schemas.microsoft.com/office/drawing/2014/main" id="{523A5C1F-1D37-2856-A09D-7A918187C10B}"/>
              </a:ext>
            </a:extLst>
          </p:cNvPr>
          <p:cNvSpPr/>
          <p:nvPr/>
        </p:nvSpPr>
        <p:spPr>
          <a:xfrm>
            <a:off x="2743200" y="6920341"/>
            <a:ext cx="3507129" cy="1744989"/>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44" name="TextBox 43">
            <a:extLst>
              <a:ext uri="{FF2B5EF4-FFF2-40B4-BE49-F238E27FC236}">
                <a16:creationId xmlns:a16="http://schemas.microsoft.com/office/drawing/2014/main" id="{FEFE7EC8-EDFD-05E2-43EA-D2F5F83CB8E1}"/>
              </a:ext>
            </a:extLst>
          </p:cNvPr>
          <p:cNvSpPr txBox="1"/>
          <p:nvPr/>
        </p:nvSpPr>
        <p:spPr>
          <a:xfrm>
            <a:off x="1015643" y="6852125"/>
            <a:ext cx="1598770" cy="920422"/>
          </a:xfrm>
          <a:prstGeom prst="rect">
            <a:avLst/>
          </a:prstGeom>
          <a:noFill/>
          <a:ln>
            <a:noFill/>
          </a:ln>
        </p:spPr>
        <p:txBody>
          <a:bodyPr wrap="square" lIns="90000" tIns="90000" rIns="90000" bIns="90000" rtlCol="0">
            <a:spAutoFit/>
          </a:bodyPr>
          <a:lstStyle/>
          <a:p>
            <a:r>
              <a:rPr lang="es-ES_tradnl" sz="1200" u="none"/>
              <a:t>¿Cuáles son los criterios para definir un objetivo en el plan de caso? (SMART)</a:t>
            </a:r>
          </a:p>
        </p:txBody>
      </p:sp>
      <p:sp>
        <p:nvSpPr>
          <p:cNvPr id="45" name="Hexagon 44">
            <a:extLst>
              <a:ext uri="{FF2B5EF4-FFF2-40B4-BE49-F238E27FC236}">
                <a16:creationId xmlns:a16="http://schemas.microsoft.com/office/drawing/2014/main" id="{BB377BD1-33CE-4415-3AA0-87D7BF27A0EB}"/>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6" name="Hexagon 45">
            <a:extLst>
              <a:ext uri="{FF2B5EF4-FFF2-40B4-BE49-F238E27FC236}">
                <a16:creationId xmlns:a16="http://schemas.microsoft.com/office/drawing/2014/main" id="{0F62B0E5-A18E-AA4F-5DBF-6061153BE95F}"/>
              </a:ext>
            </a:extLst>
          </p:cNvPr>
          <p:cNvSpPr/>
          <p:nvPr/>
        </p:nvSpPr>
        <p:spPr>
          <a:xfrm rot="1782986">
            <a:off x="286724" y="763955"/>
            <a:ext cx="335595" cy="289306"/>
          </a:xfrm>
          <a:prstGeom prst="hexagon">
            <a:avLst>
              <a:gd name="adj" fmla="val 28965"/>
              <a:gd name="vf" fmla="val 115470"/>
            </a:avLst>
          </a:prstGeom>
          <a:no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7" name="Hexagon 46">
            <a:extLst>
              <a:ext uri="{FF2B5EF4-FFF2-40B4-BE49-F238E27FC236}">
                <a16:creationId xmlns:a16="http://schemas.microsoft.com/office/drawing/2014/main" id="{EB05B3CE-1261-A21C-E50F-0DE573A7C392}"/>
              </a:ext>
            </a:extLst>
          </p:cNvPr>
          <p:cNvSpPr/>
          <p:nvPr/>
        </p:nvSpPr>
        <p:spPr>
          <a:xfrm rot="1782986">
            <a:off x="286724" y="122680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8" name="Hexagon 47">
            <a:extLst>
              <a:ext uri="{FF2B5EF4-FFF2-40B4-BE49-F238E27FC236}">
                <a16:creationId xmlns:a16="http://schemas.microsoft.com/office/drawing/2014/main" id="{4B6E185F-ECC3-ACF1-4A4B-1FBD29BB480F}"/>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9" name="Hexagon 48">
            <a:extLst>
              <a:ext uri="{FF2B5EF4-FFF2-40B4-BE49-F238E27FC236}">
                <a16:creationId xmlns:a16="http://schemas.microsoft.com/office/drawing/2014/main" id="{AE0BF0CE-8ACC-E050-4894-3F9AACBFD498}"/>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0" name="Hexagon 49">
            <a:extLst>
              <a:ext uri="{FF2B5EF4-FFF2-40B4-BE49-F238E27FC236}">
                <a16:creationId xmlns:a16="http://schemas.microsoft.com/office/drawing/2014/main" id="{E13FAEFE-AA2A-C5B9-F48B-496782FC5D1B}"/>
              </a:ext>
            </a:extLst>
          </p:cNvPr>
          <p:cNvSpPr/>
          <p:nvPr/>
        </p:nvSpPr>
        <p:spPr>
          <a:xfrm rot="1782986">
            <a:off x="286725" y="2615334"/>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4157419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FDF3F94-7FAD-8438-53BB-E48CE8A51041}"/>
              </a:ext>
            </a:extLst>
          </p:cNvPr>
          <p:cNvSpPr/>
          <p:nvPr/>
        </p:nvSpPr>
        <p:spPr>
          <a:xfrm>
            <a:off x="996288" y="705617"/>
            <a:ext cx="5254042" cy="25427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tabLst>
                <a:tab pos="1168400" algn="l"/>
              </a:tabLst>
            </a:pPr>
            <a:r>
              <a:rPr lang="es-ES_tradnl" sz="1100" b="1">
                <a:solidFill>
                  <a:schemeClr val="tx1"/>
                </a:solidFill>
                <a:effectLst/>
              </a:rPr>
              <a:t>NIÑO/A PEQUEÑO/A    </a:t>
            </a:r>
            <a:r>
              <a:rPr lang="es-ES_tradnl" sz="1100">
                <a:solidFill>
                  <a:schemeClr val="tx1"/>
                </a:solidFill>
                <a:effectLst/>
              </a:rPr>
              <a:t>18 meses a 3 años</a:t>
            </a:r>
            <a:endParaRPr lang="es-ES_tradnl" sz="1100" b="1">
              <a:solidFill>
                <a:schemeClr val="tx1"/>
              </a:solidFill>
              <a:ea typeface="Calibri" panose="020F0502020204030204" pitchFamily="34" charset="0"/>
              <a:cs typeface="Times New Roman" panose="02020603050405020304" pitchFamily="18" charset="0"/>
            </a:endParaRPr>
          </a:p>
        </p:txBody>
      </p:sp>
      <p:grpSp>
        <p:nvGrpSpPr>
          <p:cNvPr id="15" name="Group 14">
            <a:extLst>
              <a:ext uri="{FF2B5EF4-FFF2-40B4-BE49-F238E27FC236}">
                <a16:creationId xmlns:a16="http://schemas.microsoft.com/office/drawing/2014/main" id="{7090FB98-3EDB-DD36-CFCB-347B9542CB09}"/>
              </a:ext>
            </a:extLst>
          </p:cNvPr>
          <p:cNvGrpSpPr/>
          <p:nvPr/>
        </p:nvGrpSpPr>
        <p:grpSpPr>
          <a:xfrm>
            <a:off x="1011828" y="1060686"/>
            <a:ext cx="5238502" cy="1107996"/>
            <a:chOff x="1011828" y="1060686"/>
            <a:chExt cx="5238502" cy="1107996"/>
          </a:xfrm>
        </p:grpSpPr>
        <p:sp>
          <p:nvSpPr>
            <p:cNvPr id="7" name="TextBox 6">
              <a:extLst>
                <a:ext uri="{FF2B5EF4-FFF2-40B4-BE49-F238E27FC236}">
                  <a16:creationId xmlns:a16="http://schemas.microsoft.com/office/drawing/2014/main" id="{8666B6A0-84C4-B64B-7CE7-89035107031A}"/>
                </a:ext>
              </a:extLst>
            </p:cNvPr>
            <p:cNvSpPr txBox="1"/>
            <p:nvPr/>
          </p:nvSpPr>
          <p:spPr>
            <a:xfrm>
              <a:off x="1011828" y="1134426"/>
              <a:ext cx="1096371" cy="430887"/>
            </a:xfrm>
            <a:prstGeom prst="rect">
              <a:avLst/>
            </a:prstGeom>
            <a:noFill/>
          </p:spPr>
          <p:txBody>
            <a:bodyPr wrap="square" rtlCol="0">
              <a:spAutoFit/>
            </a:bodyPr>
            <a:lstStyle/>
            <a:p>
              <a:r>
                <a:rPr lang="es-ES_tradnl" sz="1100" b="1" kern="1200">
                  <a:solidFill>
                    <a:schemeClr val="tx1"/>
                  </a:solidFill>
                  <a:effectLst/>
                  <a:cs typeface="Arial" panose="020B0604020202020204" pitchFamily="34" charset="0"/>
                </a:rPr>
                <a:t>Desarrollo físico</a:t>
              </a:r>
              <a:endParaRPr lang="es-ES_tradnl" sz="1100" b="1">
                <a:cs typeface="Arial" panose="020B0604020202020204" pitchFamily="34" charset="0"/>
              </a:endParaRPr>
            </a:p>
          </p:txBody>
        </p:sp>
        <p:sp>
          <p:nvSpPr>
            <p:cNvPr id="8" name="TextBox 7">
              <a:extLst>
                <a:ext uri="{FF2B5EF4-FFF2-40B4-BE49-F238E27FC236}">
                  <a16:creationId xmlns:a16="http://schemas.microsoft.com/office/drawing/2014/main" id="{3195EF52-5B7B-C410-8D53-62C56B291AE4}"/>
                </a:ext>
              </a:extLst>
            </p:cNvPr>
            <p:cNvSpPr txBox="1"/>
            <p:nvPr/>
          </p:nvSpPr>
          <p:spPr>
            <a:xfrm>
              <a:off x="2213596" y="1060686"/>
              <a:ext cx="4036734" cy="1107996"/>
            </a:xfrm>
            <a:prstGeom prst="rect">
              <a:avLst/>
            </a:prstGeom>
            <a:noFill/>
          </p:spPr>
          <p:txBody>
            <a:bodyPr wrap="square" rtlCol="0">
              <a:spAutoFit/>
            </a:bodyPr>
            <a:lstStyle/>
            <a:p>
              <a:pPr marL="171450" indent="-171450">
                <a:buFont typeface="Arial" panose="020B0604020202020204" pitchFamily="34" charset="0"/>
                <a:buChar char="•"/>
              </a:pPr>
              <a:r>
                <a:rPr lang="es-ES_tradnl" sz="1100" dirty="0"/>
                <a:t>A los 18 meses, sube escaleras y manipula objetos pequeños, </a:t>
              </a:r>
              <a:br>
                <a:rPr lang="es-ES_tradnl" sz="1100" dirty="0"/>
              </a:br>
              <a:r>
                <a:rPr lang="es-ES_tradnl" sz="1100" dirty="0"/>
                <a:t>(p. ej., crayones.).</a:t>
              </a:r>
            </a:p>
            <a:p>
              <a:pPr marL="171450" indent="-171450">
                <a:buFont typeface="Arial" panose="020B0604020202020204" pitchFamily="34" charset="0"/>
                <a:buChar char="•"/>
              </a:pPr>
              <a:r>
                <a:rPr lang="es-ES_tradnl" sz="1100" dirty="0"/>
                <a:t>A los 24 meses, puede caminar y subir y bajar escaleras correctamente.</a:t>
              </a:r>
            </a:p>
            <a:p>
              <a:pPr marL="171450" indent="-171450">
                <a:buFont typeface="Arial" panose="020B0604020202020204" pitchFamily="34" charset="0"/>
                <a:buChar char="•"/>
              </a:pPr>
              <a:r>
                <a:rPr lang="es-ES_tradnl" sz="1100" dirty="0"/>
                <a:t>A los 24 meses, empieza a controlar sus esfínteres, aunque </a:t>
              </a:r>
              <a:br>
                <a:rPr lang="es-ES_tradnl" sz="1100" dirty="0"/>
              </a:br>
              <a:r>
                <a:rPr lang="es-ES_tradnl" sz="1100" dirty="0"/>
                <a:t>esto es variable.</a:t>
              </a:r>
            </a:p>
          </p:txBody>
        </p:sp>
      </p:grpSp>
      <p:grpSp>
        <p:nvGrpSpPr>
          <p:cNvPr id="16" name="Group 15">
            <a:extLst>
              <a:ext uri="{FF2B5EF4-FFF2-40B4-BE49-F238E27FC236}">
                <a16:creationId xmlns:a16="http://schemas.microsoft.com/office/drawing/2014/main" id="{B48CE510-2A37-F9D6-A254-B56624517A90}"/>
              </a:ext>
            </a:extLst>
          </p:cNvPr>
          <p:cNvGrpSpPr/>
          <p:nvPr/>
        </p:nvGrpSpPr>
        <p:grpSpPr>
          <a:xfrm>
            <a:off x="1011828" y="2151831"/>
            <a:ext cx="5238502" cy="938719"/>
            <a:chOff x="1011828" y="2219110"/>
            <a:chExt cx="5238502" cy="938719"/>
          </a:xfrm>
        </p:grpSpPr>
        <p:sp>
          <p:nvSpPr>
            <p:cNvPr id="9" name="TextBox 8">
              <a:extLst>
                <a:ext uri="{FF2B5EF4-FFF2-40B4-BE49-F238E27FC236}">
                  <a16:creationId xmlns:a16="http://schemas.microsoft.com/office/drawing/2014/main" id="{4811DBCA-EA6B-E6B3-F3AD-DCE991ADDDDB}"/>
                </a:ext>
              </a:extLst>
            </p:cNvPr>
            <p:cNvSpPr txBox="1"/>
            <p:nvPr/>
          </p:nvSpPr>
          <p:spPr>
            <a:xfrm>
              <a:off x="1011828" y="2219110"/>
              <a:ext cx="1096371" cy="430887"/>
            </a:xfrm>
            <a:prstGeom prst="rect">
              <a:avLst/>
            </a:prstGeom>
            <a:noFill/>
          </p:spPr>
          <p:txBody>
            <a:bodyPr wrap="square" rtlCol="0">
              <a:spAutoFit/>
            </a:bodyPr>
            <a:lstStyle/>
            <a:p>
              <a:r>
                <a:rPr lang="es-ES_tradnl" sz="1100" b="1" kern="1200">
                  <a:solidFill>
                    <a:schemeClr val="tx1"/>
                  </a:solidFill>
                  <a:effectLst/>
                  <a:cs typeface="Arial" panose="020B0604020202020204" pitchFamily="34" charset="0"/>
                </a:rPr>
                <a:t>Desarrollo cognitivo</a:t>
              </a:r>
            </a:p>
          </p:txBody>
        </p:sp>
        <p:sp>
          <p:nvSpPr>
            <p:cNvPr id="10" name="TextBox 9">
              <a:extLst>
                <a:ext uri="{FF2B5EF4-FFF2-40B4-BE49-F238E27FC236}">
                  <a16:creationId xmlns:a16="http://schemas.microsoft.com/office/drawing/2014/main" id="{5DE63CC8-23A4-E000-1AF3-8B93AF4EDE39}"/>
                </a:ext>
              </a:extLst>
            </p:cNvPr>
            <p:cNvSpPr txBox="1"/>
            <p:nvPr/>
          </p:nvSpPr>
          <p:spPr>
            <a:xfrm>
              <a:off x="2213596" y="2219110"/>
              <a:ext cx="4036734" cy="938719"/>
            </a:xfrm>
            <a:prstGeom prst="rect">
              <a:avLst/>
            </a:prstGeom>
            <a:noFill/>
          </p:spPr>
          <p:txBody>
            <a:bodyPr wrap="square" rtlCol="0">
              <a:spAutoFit/>
            </a:bodyPr>
            <a:lstStyle/>
            <a:p>
              <a:pPr marL="171450" indent="-171450">
                <a:buFont typeface="Arial" panose="020B0604020202020204" pitchFamily="34" charset="0"/>
                <a:buChar char="•"/>
              </a:pPr>
              <a:r>
                <a:rPr lang="es-ES_tradnl" sz="1100" dirty="0"/>
                <a:t>Entre los 18 y 24 meses, utiliza frases sencillas y repite las palabras que oye.</a:t>
              </a:r>
            </a:p>
            <a:p>
              <a:pPr marL="171450" indent="-171450">
                <a:buFont typeface="Arial" panose="020B0604020202020204" pitchFamily="34" charset="0"/>
                <a:buChar char="•"/>
              </a:pPr>
              <a:r>
                <a:rPr lang="es-ES_tradnl" sz="1100" dirty="0"/>
                <a:t>A los 24 meses, reconoce nombres de personas, objetos y </a:t>
              </a:r>
              <a:br>
                <a:rPr lang="es-ES_tradnl" sz="1100" dirty="0"/>
              </a:br>
              <a:r>
                <a:rPr lang="es-ES_tradnl" sz="1100" dirty="0"/>
                <a:t>partes del cuerpo que le son familiares.</a:t>
              </a:r>
            </a:p>
            <a:p>
              <a:pPr marL="171450" indent="-171450">
                <a:buFont typeface="Arial" panose="020B0604020202020204" pitchFamily="34" charset="0"/>
                <a:buChar char="•"/>
              </a:pPr>
              <a:r>
                <a:rPr lang="es-ES_tradnl" sz="1100" dirty="0"/>
                <a:t>Empiezan los juegos simbólicos (p. ej., imitar acciones, roles).</a:t>
              </a:r>
            </a:p>
          </p:txBody>
        </p:sp>
      </p:grpSp>
      <p:grpSp>
        <p:nvGrpSpPr>
          <p:cNvPr id="17" name="Group 16">
            <a:extLst>
              <a:ext uri="{FF2B5EF4-FFF2-40B4-BE49-F238E27FC236}">
                <a16:creationId xmlns:a16="http://schemas.microsoft.com/office/drawing/2014/main" id="{D0151566-6316-4325-DD36-94FCD974D20C}"/>
              </a:ext>
            </a:extLst>
          </p:cNvPr>
          <p:cNvGrpSpPr/>
          <p:nvPr/>
        </p:nvGrpSpPr>
        <p:grpSpPr>
          <a:xfrm>
            <a:off x="1011828" y="3169236"/>
            <a:ext cx="5238502" cy="769441"/>
            <a:chOff x="1011828" y="3271241"/>
            <a:chExt cx="5238502" cy="769441"/>
          </a:xfrm>
        </p:grpSpPr>
        <p:sp>
          <p:nvSpPr>
            <p:cNvPr id="11" name="TextBox 10">
              <a:extLst>
                <a:ext uri="{FF2B5EF4-FFF2-40B4-BE49-F238E27FC236}">
                  <a16:creationId xmlns:a16="http://schemas.microsoft.com/office/drawing/2014/main" id="{878E7598-43D9-42DE-B7B0-A032DFC41DA6}"/>
                </a:ext>
              </a:extLst>
            </p:cNvPr>
            <p:cNvSpPr txBox="1"/>
            <p:nvPr/>
          </p:nvSpPr>
          <p:spPr>
            <a:xfrm>
              <a:off x="1011828" y="3271241"/>
              <a:ext cx="1096371" cy="430887"/>
            </a:xfrm>
            <a:prstGeom prst="rect">
              <a:avLst/>
            </a:prstGeom>
            <a:noFill/>
          </p:spPr>
          <p:txBody>
            <a:bodyPr wrap="square" rtlCol="0">
              <a:spAutoFit/>
            </a:bodyPr>
            <a:lstStyle/>
            <a:p>
              <a:r>
                <a:rPr lang="es-ES_tradnl" sz="1100" b="1" kern="1200">
                  <a:solidFill>
                    <a:schemeClr val="tx1"/>
                  </a:solidFill>
                  <a:effectLst/>
                  <a:cs typeface="Arial" panose="020B0604020202020204" pitchFamily="34" charset="0"/>
                </a:rPr>
                <a:t>Desarrollo emocional</a:t>
              </a:r>
            </a:p>
          </p:txBody>
        </p:sp>
        <p:sp>
          <p:nvSpPr>
            <p:cNvPr id="12" name="TextBox 11">
              <a:extLst>
                <a:ext uri="{FF2B5EF4-FFF2-40B4-BE49-F238E27FC236}">
                  <a16:creationId xmlns:a16="http://schemas.microsoft.com/office/drawing/2014/main" id="{8782340F-774B-B637-6BE9-969514070810}"/>
                </a:ext>
              </a:extLst>
            </p:cNvPr>
            <p:cNvSpPr txBox="1"/>
            <p:nvPr/>
          </p:nvSpPr>
          <p:spPr>
            <a:xfrm>
              <a:off x="2213596" y="3271241"/>
              <a:ext cx="4036734" cy="769441"/>
            </a:xfrm>
            <a:prstGeom prst="rect">
              <a:avLst/>
            </a:prstGeom>
            <a:noFill/>
          </p:spPr>
          <p:txBody>
            <a:bodyPr wrap="square" rtlCol="0">
              <a:spAutoFit/>
            </a:bodyPr>
            <a:lstStyle/>
            <a:p>
              <a:pPr marL="171450" indent="-171450">
                <a:buFont typeface="Arial" panose="020B0604020202020204" pitchFamily="34" charset="0"/>
                <a:buChar char="•"/>
              </a:pPr>
              <a:r>
                <a:rPr lang="es-ES_tradnl" sz="1100"/>
                <a:t>A partir de los 18 meses, le gusta afirmar lo que quiere y su palabra favorita suele ser "no".</a:t>
              </a:r>
            </a:p>
            <a:p>
              <a:pPr marL="171450" indent="-171450">
                <a:buFont typeface="Arial" panose="020B0604020202020204" pitchFamily="34" charset="0"/>
                <a:buChar char="•"/>
              </a:pPr>
              <a:r>
                <a:rPr lang="es-ES_tradnl" sz="1100"/>
                <a:t>A los dos años, pasará de ser independiente a aferrarse a sus padres o cuidadores constantemente.</a:t>
              </a:r>
            </a:p>
          </p:txBody>
        </p:sp>
      </p:grpSp>
      <p:grpSp>
        <p:nvGrpSpPr>
          <p:cNvPr id="18" name="Group 17">
            <a:extLst>
              <a:ext uri="{FF2B5EF4-FFF2-40B4-BE49-F238E27FC236}">
                <a16:creationId xmlns:a16="http://schemas.microsoft.com/office/drawing/2014/main" id="{0378CE9D-7265-6F65-0711-8004A0158189}"/>
              </a:ext>
            </a:extLst>
          </p:cNvPr>
          <p:cNvGrpSpPr/>
          <p:nvPr/>
        </p:nvGrpSpPr>
        <p:grpSpPr>
          <a:xfrm>
            <a:off x="1011828" y="4017364"/>
            <a:ext cx="5238502" cy="938719"/>
            <a:chOff x="1011828" y="4154094"/>
            <a:chExt cx="5238502" cy="938719"/>
          </a:xfrm>
        </p:grpSpPr>
        <p:sp>
          <p:nvSpPr>
            <p:cNvPr id="13" name="TextBox 12">
              <a:extLst>
                <a:ext uri="{FF2B5EF4-FFF2-40B4-BE49-F238E27FC236}">
                  <a16:creationId xmlns:a16="http://schemas.microsoft.com/office/drawing/2014/main" id="{29788CC2-156F-A39E-0E87-9886415D01F7}"/>
                </a:ext>
              </a:extLst>
            </p:cNvPr>
            <p:cNvSpPr txBox="1"/>
            <p:nvPr/>
          </p:nvSpPr>
          <p:spPr>
            <a:xfrm>
              <a:off x="1011828" y="4154094"/>
              <a:ext cx="1096371" cy="600164"/>
            </a:xfrm>
            <a:prstGeom prst="rect">
              <a:avLst/>
            </a:prstGeom>
            <a:noFill/>
          </p:spPr>
          <p:txBody>
            <a:bodyPr wrap="square" rtlCol="0">
              <a:spAutoFit/>
            </a:bodyPr>
            <a:lstStyle/>
            <a:p>
              <a:r>
                <a:rPr lang="es-ES_tradnl" sz="1100" b="1" kern="1200">
                  <a:solidFill>
                    <a:schemeClr val="tx1"/>
                  </a:solidFill>
                  <a:effectLst/>
                  <a:cs typeface="Arial" panose="020B0604020202020204" pitchFamily="34" charset="0"/>
                </a:rPr>
                <a:t>Desarrollo social y lingüístico</a:t>
              </a:r>
            </a:p>
          </p:txBody>
        </p:sp>
        <p:sp>
          <p:nvSpPr>
            <p:cNvPr id="14" name="TextBox 13">
              <a:extLst>
                <a:ext uri="{FF2B5EF4-FFF2-40B4-BE49-F238E27FC236}">
                  <a16:creationId xmlns:a16="http://schemas.microsoft.com/office/drawing/2014/main" id="{07B2B54F-2F7A-B746-CC7A-01584A9CB368}"/>
                </a:ext>
              </a:extLst>
            </p:cNvPr>
            <p:cNvSpPr txBox="1"/>
            <p:nvPr/>
          </p:nvSpPr>
          <p:spPr>
            <a:xfrm>
              <a:off x="2213596" y="4154094"/>
              <a:ext cx="4036734" cy="938719"/>
            </a:xfrm>
            <a:prstGeom prst="rect">
              <a:avLst/>
            </a:prstGeom>
            <a:noFill/>
          </p:spPr>
          <p:txBody>
            <a:bodyPr wrap="square" rtlCol="0">
              <a:spAutoFit/>
            </a:bodyPr>
            <a:lstStyle/>
            <a:p>
              <a:pPr marL="171450" indent="-171450">
                <a:buFont typeface="Arial" panose="020B0604020202020204" pitchFamily="34" charset="0"/>
                <a:buChar char="•"/>
              </a:pPr>
              <a:r>
                <a:rPr lang="es-ES_tradnl" sz="1100" dirty="0"/>
                <a:t>Imita el comportamiento de otras personas</a:t>
              </a:r>
            </a:p>
            <a:p>
              <a:pPr marL="171450" indent="-171450">
                <a:buFont typeface="Arial" panose="020B0604020202020204" pitchFamily="34" charset="0"/>
                <a:buChar char="•"/>
              </a:pPr>
              <a:r>
                <a:rPr lang="es-ES_tradnl" sz="1100" dirty="0"/>
                <a:t>A los 3 años, es cada vez más consciente de sí mismo y se percibe como un ser separado de los demás.</a:t>
              </a:r>
            </a:p>
            <a:p>
              <a:pPr marL="171450" indent="-171450">
                <a:buFont typeface="Arial" panose="020B0604020202020204" pitchFamily="34" charset="0"/>
                <a:buChar char="•"/>
              </a:pPr>
              <a:r>
                <a:rPr lang="es-ES_tradnl" sz="1100" dirty="0"/>
                <a:t>A los 3 años, muestra cada vez más entusiasmo cuando </a:t>
              </a:r>
              <a:br>
                <a:rPr lang="es-ES_tradnl" sz="1100" dirty="0"/>
              </a:br>
              <a:r>
                <a:rPr lang="es-ES_tradnl" sz="1100" dirty="0"/>
                <a:t>está con otros niños/as.</a:t>
              </a:r>
            </a:p>
          </p:txBody>
        </p:sp>
      </p:grpSp>
      <p:sp>
        <p:nvSpPr>
          <p:cNvPr id="19" name="Rectangle: Rounded Corners 18">
            <a:extLst>
              <a:ext uri="{FF2B5EF4-FFF2-40B4-BE49-F238E27FC236}">
                <a16:creationId xmlns:a16="http://schemas.microsoft.com/office/drawing/2014/main" id="{1A7E0777-3E4E-F577-A2A9-78CC63ABCA17}"/>
              </a:ext>
            </a:extLst>
          </p:cNvPr>
          <p:cNvSpPr/>
          <p:nvPr/>
        </p:nvSpPr>
        <p:spPr>
          <a:xfrm>
            <a:off x="996288" y="5119195"/>
            <a:ext cx="5254042" cy="25427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tabLst>
                <a:tab pos="1168400" algn="l"/>
              </a:tabLst>
            </a:pPr>
            <a:r>
              <a:rPr lang="es-ES_tradnl" sz="1100" b="1" dirty="0">
                <a:solidFill>
                  <a:schemeClr val="tx1"/>
                </a:solidFill>
                <a:effectLst/>
              </a:rPr>
              <a:t>PRIMERA INFANCIA       </a:t>
            </a:r>
            <a:r>
              <a:rPr lang="es-ES_tradnl" sz="1100" dirty="0">
                <a:solidFill>
                  <a:schemeClr val="tx1"/>
                </a:solidFill>
                <a:effectLst/>
              </a:rPr>
              <a:t>3 a 5 años</a:t>
            </a:r>
            <a:endParaRPr lang="es-ES_tradnl" sz="1100" b="1" dirty="0">
              <a:solidFill>
                <a:schemeClr val="tx1"/>
              </a:solidFill>
              <a:ea typeface="Calibri" panose="020F0502020204030204" pitchFamily="34" charset="0"/>
              <a:cs typeface="Times New Roman" panose="02020603050405020304" pitchFamily="18" charset="0"/>
            </a:endParaRPr>
          </a:p>
        </p:txBody>
      </p:sp>
      <p:grpSp>
        <p:nvGrpSpPr>
          <p:cNvPr id="20" name="Group 19">
            <a:extLst>
              <a:ext uri="{FF2B5EF4-FFF2-40B4-BE49-F238E27FC236}">
                <a16:creationId xmlns:a16="http://schemas.microsoft.com/office/drawing/2014/main" id="{40EFD6BA-B613-6F78-C1B9-33B86EA299FC}"/>
              </a:ext>
            </a:extLst>
          </p:cNvPr>
          <p:cNvGrpSpPr/>
          <p:nvPr/>
        </p:nvGrpSpPr>
        <p:grpSpPr>
          <a:xfrm>
            <a:off x="1011828" y="5548004"/>
            <a:ext cx="5238502" cy="769441"/>
            <a:chOff x="1011828" y="1134426"/>
            <a:chExt cx="5238502" cy="769441"/>
          </a:xfrm>
        </p:grpSpPr>
        <p:sp>
          <p:nvSpPr>
            <p:cNvPr id="21" name="TextBox 20">
              <a:extLst>
                <a:ext uri="{FF2B5EF4-FFF2-40B4-BE49-F238E27FC236}">
                  <a16:creationId xmlns:a16="http://schemas.microsoft.com/office/drawing/2014/main" id="{207046FE-8ED9-FCEE-F5B3-B96414A25DED}"/>
                </a:ext>
              </a:extLst>
            </p:cNvPr>
            <p:cNvSpPr txBox="1"/>
            <p:nvPr/>
          </p:nvSpPr>
          <p:spPr>
            <a:xfrm>
              <a:off x="1011828" y="1134426"/>
              <a:ext cx="1096371" cy="430887"/>
            </a:xfrm>
            <a:prstGeom prst="rect">
              <a:avLst/>
            </a:prstGeom>
            <a:noFill/>
          </p:spPr>
          <p:txBody>
            <a:bodyPr wrap="square" rtlCol="0">
              <a:spAutoFit/>
            </a:bodyPr>
            <a:lstStyle/>
            <a:p>
              <a:r>
                <a:rPr lang="es-ES_tradnl" sz="1100" b="1" kern="1200">
                  <a:solidFill>
                    <a:schemeClr val="tx1"/>
                  </a:solidFill>
                  <a:effectLst/>
                  <a:cs typeface="Arial" panose="020B0604020202020204" pitchFamily="34" charset="0"/>
                </a:rPr>
                <a:t>Desarrollo físico</a:t>
              </a:r>
              <a:endParaRPr lang="es-ES_tradnl" sz="1100" b="1">
                <a:cs typeface="Arial" panose="020B0604020202020204" pitchFamily="34" charset="0"/>
              </a:endParaRPr>
            </a:p>
          </p:txBody>
        </p:sp>
        <p:sp>
          <p:nvSpPr>
            <p:cNvPr id="22" name="TextBox 21">
              <a:extLst>
                <a:ext uri="{FF2B5EF4-FFF2-40B4-BE49-F238E27FC236}">
                  <a16:creationId xmlns:a16="http://schemas.microsoft.com/office/drawing/2014/main" id="{2D49F3B1-7E3B-5B2A-1818-7F7A1012B3F6}"/>
                </a:ext>
              </a:extLst>
            </p:cNvPr>
            <p:cNvSpPr txBox="1"/>
            <p:nvPr/>
          </p:nvSpPr>
          <p:spPr>
            <a:xfrm>
              <a:off x="2213596" y="1134426"/>
              <a:ext cx="4036734" cy="769441"/>
            </a:xfrm>
            <a:prstGeom prst="rect">
              <a:avLst/>
            </a:prstGeom>
            <a:noFill/>
          </p:spPr>
          <p:txBody>
            <a:bodyPr wrap="square" rtlCol="0">
              <a:spAutoFit/>
            </a:bodyPr>
            <a:lstStyle/>
            <a:p>
              <a:pPr marL="171450" indent="-171450">
                <a:buFont typeface="Arial" panose="020B0604020202020204" pitchFamily="34" charset="0"/>
                <a:buChar char="•"/>
              </a:pPr>
              <a:r>
                <a:rPr lang="es-ES_tradnl" sz="1100" dirty="0"/>
                <a:t>Es capaz de manipular instrumentos (p. ej., tijeras).</a:t>
              </a:r>
            </a:p>
            <a:p>
              <a:pPr marL="171450" indent="-171450">
                <a:buFont typeface="Arial" panose="020B0604020202020204" pitchFamily="34" charset="0"/>
                <a:buChar char="•"/>
              </a:pPr>
              <a:r>
                <a:rPr lang="es-ES_tradnl" sz="1100" dirty="0"/>
                <a:t>Puede agacharse sin caerse</a:t>
              </a:r>
            </a:p>
            <a:p>
              <a:pPr marL="171450" indent="-171450">
                <a:buFont typeface="Arial" panose="020B0604020202020204" pitchFamily="34" charset="0"/>
                <a:buChar char="•"/>
              </a:pPr>
              <a:r>
                <a:rPr lang="es-ES_tradnl" sz="1100" dirty="0"/>
                <a:t>Es capaz de vestirse solo/a.</a:t>
              </a:r>
            </a:p>
            <a:p>
              <a:pPr marL="171450" indent="-171450">
                <a:buFont typeface="Arial" panose="020B0604020202020204" pitchFamily="34" charset="0"/>
                <a:buChar char="•"/>
              </a:pPr>
              <a:r>
                <a:rPr lang="es-ES_tradnl" sz="1100" dirty="0"/>
                <a:t>Es capaz de correr y montar en bicicleta.</a:t>
              </a:r>
            </a:p>
          </p:txBody>
        </p:sp>
      </p:grpSp>
      <p:grpSp>
        <p:nvGrpSpPr>
          <p:cNvPr id="23" name="Group 22">
            <a:extLst>
              <a:ext uri="{FF2B5EF4-FFF2-40B4-BE49-F238E27FC236}">
                <a16:creationId xmlns:a16="http://schemas.microsoft.com/office/drawing/2014/main" id="{54B9D87F-6938-610F-A43F-BD9C429CFABF}"/>
              </a:ext>
            </a:extLst>
          </p:cNvPr>
          <p:cNvGrpSpPr/>
          <p:nvPr/>
        </p:nvGrpSpPr>
        <p:grpSpPr>
          <a:xfrm>
            <a:off x="1011828" y="6396131"/>
            <a:ext cx="5238502" cy="769441"/>
            <a:chOff x="1011828" y="2219110"/>
            <a:chExt cx="5238502" cy="769441"/>
          </a:xfrm>
        </p:grpSpPr>
        <p:sp>
          <p:nvSpPr>
            <p:cNvPr id="24" name="TextBox 23">
              <a:extLst>
                <a:ext uri="{FF2B5EF4-FFF2-40B4-BE49-F238E27FC236}">
                  <a16:creationId xmlns:a16="http://schemas.microsoft.com/office/drawing/2014/main" id="{A0C4A400-4FFD-5665-29C1-EEB31E9ECF98}"/>
                </a:ext>
              </a:extLst>
            </p:cNvPr>
            <p:cNvSpPr txBox="1"/>
            <p:nvPr/>
          </p:nvSpPr>
          <p:spPr>
            <a:xfrm>
              <a:off x="1011828" y="2219110"/>
              <a:ext cx="1096371" cy="430887"/>
            </a:xfrm>
            <a:prstGeom prst="rect">
              <a:avLst/>
            </a:prstGeom>
            <a:noFill/>
          </p:spPr>
          <p:txBody>
            <a:bodyPr wrap="square" rtlCol="0">
              <a:spAutoFit/>
            </a:bodyPr>
            <a:lstStyle/>
            <a:p>
              <a:r>
                <a:rPr lang="es-ES_tradnl" sz="1100" b="1" kern="1200">
                  <a:solidFill>
                    <a:schemeClr val="tx1"/>
                  </a:solidFill>
                  <a:effectLst/>
                  <a:cs typeface="Arial" panose="020B0604020202020204" pitchFamily="34" charset="0"/>
                </a:rPr>
                <a:t>Desarrollo cognitivo</a:t>
              </a:r>
            </a:p>
          </p:txBody>
        </p:sp>
        <p:sp>
          <p:nvSpPr>
            <p:cNvPr id="25" name="TextBox 24">
              <a:extLst>
                <a:ext uri="{FF2B5EF4-FFF2-40B4-BE49-F238E27FC236}">
                  <a16:creationId xmlns:a16="http://schemas.microsoft.com/office/drawing/2014/main" id="{B9259E55-DA04-2869-692A-96CE83A80C83}"/>
                </a:ext>
              </a:extLst>
            </p:cNvPr>
            <p:cNvSpPr txBox="1"/>
            <p:nvPr/>
          </p:nvSpPr>
          <p:spPr>
            <a:xfrm>
              <a:off x="2213596" y="2219110"/>
              <a:ext cx="4036734" cy="769441"/>
            </a:xfrm>
            <a:prstGeom prst="rect">
              <a:avLst/>
            </a:prstGeom>
            <a:noFill/>
          </p:spPr>
          <p:txBody>
            <a:bodyPr wrap="square" rtlCol="0">
              <a:spAutoFit/>
            </a:bodyPr>
            <a:lstStyle/>
            <a:p>
              <a:pPr marL="171450" indent="-171450">
                <a:buFont typeface="Arial" panose="020B0604020202020204" pitchFamily="34" charset="0"/>
                <a:buChar char="•"/>
              </a:pPr>
              <a:r>
                <a:rPr lang="es-ES_tradnl" sz="1100" dirty="0"/>
                <a:t>Resuelve rompecabezas de pocas piezas.</a:t>
              </a:r>
            </a:p>
            <a:p>
              <a:pPr marL="171450" indent="-171450">
                <a:buFont typeface="Arial" panose="020B0604020202020204" pitchFamily="34" charset="0"/>
                <a:buChar char="•"/>
              </a:pPr>
              <a:r>
                <a:rPr lang="es-ES_tradnl" sz="1100" dirty="0"/>
                <a:t>Clasifica objetos según su forma, tamaño y color.</a:t>
              </a:r>
            </a:p>
            <a:p>
              <a:pPr marL="171450" indent="-171450">
                <a:buFont typeface="Arial" panose="020B0604020202020204" pitchFamily="34" charset="0"/>
                <a:buChar char="•"/>
              </a:pPr>
              <a:r>
                <a:rPr lang="es-ES_tradnl" sz="1100" dirty="0"/>
                <a:t>Comprende conceptos básicos (p. ej., “igual" y “diferente”).</a:t>
              </a:r>
            </a:p>
            <a:p>
              <a:pPr marL="171450" indent="-171450">
                <a:buFont typeface="Arial" panose="020B0604020202020204" pitchFamily="34" charset="0"/>
                <a:buChar char="•"/>
              </a:pPr>
              <a:r>
                <a:rPr lang="es-ES_tradnl" sz="1100" dirty="0"/>
                <a:t>Comienza a comprender el concepto de tiempo.</a:t>
              </a:r>
            </a:p>
          </p:txBody>
        </p:sp>
      </p:grpSp>
      <p:grpSp>
        <p:nvGrpSpPr>
          <p:cNvPr id="26" name="Group 25">
            <a:extLst>
              <a:ext uri="{FF2B5EF4-FFF2-40B4-BE49-F238E27FC236}">
                <a16:creationId xmlns:a16="http://schemas.microsoft.com/office/drawing/2014/main" id="{28B5BE6B-5C72-BB94-1000-3EB014210D18}"/>
              </a:ext>
            </a:extLst>
          </p:cNvPr>
          <p:cNvGrpSpPr/>
          <p:nvPr/>
        </p:nvGrpSpPr>
        <p:grpSpPr>
          <a:xfrm>
            <a:off x="1011828" y="7384040"/>
            <a:ext cx="5238502" cy="938719"/>
            <a:chOff x="1011828" y="3241745"/>
            <a:chExt cx="5238502" cy="938719"/>
          </a:xfrm>
        </p:grpSpPr>
        <p:sp>
          <p:nvSpPr>
            <p:cNvPr id="27" name="TextBox 26">
              <a:extLst>
                <a:ext uri="{FF2B5EF4-FFF2-40B4-BE49-F238E27FC236}">
                  <a16:creationId xmlns:a16="http://schemas.microsoft.com/office/drawing/2014/main" id="{7730A506-FF6B-8DDF-DBE0-9556B0D3D0CB}"/>
                </a:ext>
              </a:extLst>
            </p:cNvPr>
            <p:cNvSpPr txBox="1"/>
            <p:nvPr/>
          </p:nvSpPr>
          <p:spPr>
            <a:xfrm>
              <a:off x="1011828" y="3271241"/>
              <a:ext cx="1096371" cy="430887"/>
            </a:xfrm>
            <a:prstGeom prst="rect">
              <a:avLst/>
            </a:prstGeom>
            <a:noFill/>
          </p:spPr>
          <p:txBody>
            <a:bodyPr wrap="square" rtlCol="0">
              <a:spAutoFit/>
            </a:bodyPr>
            <a:lstStyle/>
            <a:p>
              <a:r>
                <a:rPr lang="es-ES_tradnl" sz="1100" b="1" kern="1200">
                  <a:solidFill>
                    <a:schemeClr val="tx1"/>
                  </a:solidFill>
                  <a:effectLst/>
                  <a:cs typeface="Arial" panose="020B0604020202020204" pitchFamily="34" charset="0"/>
                </a:rPr>
                <a:t>Desarrollo emocional</a:t>
              </a:r>
            </a:p>
          </p:txBody>
        </p:sp>
        <p:sp>
          <p:nvSpPr>
            <p:cNvPr id="28" name="TextBox 27">
              <a:extLst>
                <a:ext uri="{FF2B5EF4-FFF2-40B4-BE49-F238E27FC236}">
                  <a16:creationId xmlns:a16="http://schemas.microsoft.com/office/drawing/2014/main" id="{D5C0AF83-9606-F9F2-7701-7CA30C0DD855}"/>
                </a:ext>
              </a:extLst>
            </p:cNvPr>
            <p:cNvSpPr txBox="1"/>
            <p:nvPr/>
          </p:nvSpPr>
          <p:spPr>
            <a:xfrm>
              <a:off x="2213596" y="3241745"/>
              <a:ext cx="4036734" cy="938719"/>
            </a:xfrm>
            <a:prstGeom prst="rect">
              <a:avLst/>
            </a:prstGeom>
            <a:noFill/>
          </p:spPr>
          <p:txBody>
            <a:bodyPr wrap="square" rtlCol="0">
              <a:spAutoFit/>
            </a:bodyPr>
            <a:lstStyle/>
            <a:p>
              <a:pPr marL="171450" indent="-171450">
                <a:buFont typeface="Arial" panose="020B0604020202020204" pitchFamily="34" charset="0"/>
                <a:buChar char="•"/>
              </a:pPr>
              <a:r>
                <a:rPr lang="es-ES_tradnl" sz="1100" dirty="0"/>
                <a:t>Muestra su afecto hacia los compañeros de juego que conoce.</a:t>
              </a:r>
            </a:p>
            <a:p>
              <a:pPr marL="171450" indent="-171450">
                <a:buFont typeface="Arial" panose="020B0604020202020204" pitchFamily="34" charset="0"/>
                <a:buChar char="•"/>
              </a:pPr>
              <a:r>
                <a:rPr lang="es-ES_tradnl" sz="1100" dirty="0"/>
                <a:t>Se muestra interesado/a en lo que sucede.</a:t>
              </a:r>
            </a:p>
            <a:p>
              <a:pPr marL="171450" indent="-171450">
                <a:buFont typeface="Arial" panose="020B0604020202020204" pitchFamily="34" charset="0"/>
                <a:buChar char="•"/>
              </a:pPr>
              <a:r>
                <a:rPr lang="es-ES_tradnl" sz="1100" dirty="0"/>
                <a:t>Empieza a percibirse a sí mismo como una persona completa </a:t>
              </a:r>
              <a:br>
                <a:rPr lang="es-ES_tradnl" sz="1100" dirty="0"/>
              </a:br>
              <a:r>
                <a:rPr lang="es-ES_tradnl" sz="1100" dirty="0"/>
                <a:t>con un cuerpo, mente y sentimientos independientes.</a:t>
              </a:r>
            </a:p>
            <a:p>
              <a:pPr marL="171450" indent="-171450">
                <a:buFont typeface="Arial" panose="020B0604020202020204" pitchFamily="34" charset="0"/>
                <a:buChar char="•"/>
              </a:pPr>
              <a:r>
                <a:rPr lang="es-ES_tradnl" sz="1100" dirty="0"/>
                <a:t>Se muestra más independiente y va a jugar con sus amigos/as.</a:t>
              </a:r>
            </a:p>
          </p:txBody>
        </p:sp>
      </p:grpSp>
      <p:grpSp>
        <p:nvGrpSpPr>
          <p:cNvPr id="29" name="Group 28">
            <a:extLst>
              <a:ext uri="{FF2B5EF4-FFF2-40B4-BE49-F238E27FC236}">
                <a16:creationId xmlns:a16="http://schemas.microsoft.com/office/drawing/2014/main" id="{2C6AC04F-3C60-143A-488E-6BA319731390}"/>
              </a:ext>
            </a:extLst>
          </p:cNvPr>
          <p:cNvGrpSpPr/>
          <p:nvPr/>
        </p:nvGrpSpPr>
        <p:grpSpPr>
          <a:xfrm>
            <a:off x="1011828" y="8430942"/>
            <a:ext cx="5238502" cy="600164"/>
            <a:chOff x="1011828" y="4154094"/>
            <a:chExt cx="5238502" cy="600164"/>
          </a:xfrm>
        </p:grpSpPr>
        <p:sp>
          <p:nvSpPr>
            <p:cNvPr id="30" name="TextBox 29">
              <a:extLst>
                <a:ext uri="{FF2B5EF4-FFF2-40B4-BE49-F238E27FC236}">
                  <a16:creationId xmlns:a16="http://schemas.microsoft.com/office/drawing/2014/main" id="{54A81B54-A5D3-C447-2A54-1A8CE0CDB590}"/>
                </a:ext>
              </a:extLst>
            </p:cNvPr>
            <p:cNvSpPr txBox="1"/>
            <p:nvPr/>
          </p:nvSpPr>
          <p:spPr>
            <a:xfrm>
              <a:off x="1011828" y="4154094"/>
              <a:ext cx="1096371" cy="600164"/>
            </a:xfrm>
            <a:prstGeom prst="rect">
              <a:avLst/>
            </a:prstGeom>
            <a:noFill/>
          </p:spPr>
          <p:txBody>
            <a:bodyPr wrap="square" rtlCol="0">
              <a:spAutoFit/>
            </a:bodyPr>
            <a:lstStyle/>
            <a:p>
              <a:r>
                <a:rPr lang="es-ES_tradnl" sz="1100" b="1" kern="1200">
                  <a:solidFill>
                    <a:schemeClr val="tx1"/>
                  </a:solidFill>
                  <a:effectLst/>
                  <a:cs typeface="Arial" panose="020B0604020202020204" pitchFamily="34" charset="0"/>
                </a:rPr>
                <a:t>Desarrollo social y lingüístico</a:t>
              </a:r>
            </a:p>
          </p:txBody>
        </p:sp>
        <p:sp>
          <p:nvSpPr>
            <p:cNvPr id="31" name="TextBox 30">
              <a:extLst>
                <a:ext uri="{FF2B5EF4-FFF2-40B4-BE49-F238E27FC236}">
                  <a16:creationId xmlns:a16="http://schemas.microsoft.com/office/drawing/2014/main" id="{28FFF1E1-1789-9C22-1D28-A8E53FF92096}"/>
                </a:ext>
              </a:extLst>
            </p:cNvPr>
            <p:cNvSpPr txBox="1"/>
            <p:nvPr/>
          </p:nvSpPr>
          <p:spPr>
            <a:xfrm>
              <a:off x="2213596" y="4154094"/>
              <a:ext cx="4036734" cy="600164"/>
            </a:xfrm>
            <a:prstGeom prst="rect">
              <a:avLst/>
            </a:prstGeom>
            <a:noFill/>
          </p:spPr>
          <p:txBody>
            <a:bodyPr wrap="square" rtlCol="0">
              <a:spAutoFit/>
            </a:bodyPr>
            <a:lstStyle/>
            <a:p>
              <a:pPr marL="171450" indent="-171450">
                <a:buFont typeface="Arial" panose="020B0604020202020204" pitchFamily="34" charset="0"/>
                <a:buChar char="•"/>
              </a:pPr>
              <a:r>
                <a:rPr lang="es-ES_tradnl" sz="1100" dirty="0"/>
                <a:t>Domina algunas reglas gramaticales básicas.</a:t>
              </a:r>
            </a:p>
            <a:p>
              <a:pPr marL="171450" indent="-171450">
                <a:buFont typeface="Arial" panose="020B0604020202020204" pitchFamily="34" charset="0"/>
                <a:buChar char="•"/>
              </a:pPr>
              <a:r>
                <a:rPr lang="es-ES_tradnl" sz="1100" dirty="0"/>
                <a:t>Se expresa con frases de 5 a 6 palabras.</a:t>
              </a:r>
            </a:p>
            <a:p>
              <a:pPr marL="171450" indent="-171450">
                <a:buFont typeface="Arial" panose="020B0604020202020204" pitchFamily="34" charset="0"/>
                <a:buChar char="•"/>
              </a:pPr>
              <a:r>
                <a:rPr lang="es-ES_tradnl" sz="1100" dirty="0"/>
                <a:t>Cuenta historias.</a:t>
              </a:r>
            </a:p>
          </p:txBody>
        </p:sp>
      </p:grpSp>
      <p:grpSp>
        <p:nvGrpSpPr>
          <p:cNvPr id="40" name="Group 39">
            <a:extLst>
              <a:ext uri="{FF2B5EF4-FFF2-40B4-BE49-F238E27FC236}">
                <a16:creationId xmlns:a16="http://schemas.microsoft.com/office/drawing/2014/main" id="{0265E745-91F9-B787-0079-AC71C8B24D7C}"/>
              </a:ext>
            </a:extLst>
          </p:cNvPr>
          <p:cNvGrpSpPr/>
          <p:nvPr/>
        </p:nvGrpSpPr>
        <p:grpSpPr>
          <a:xfrm>
            <a:off x="5678573" y="417669"/>
            <a:ext cx="269258" cy="575896"/>
            <a:chOff x="2093826" y="3707622"/>
            <a:chExt cx="487411" cy="1042487"/>
          </a:xfrm>
        </p:grpSpPr>
        <p:sp>
          <p:nvSpPr>
            <p:cNvPr id="38" name="Round Same Side Corner Rectangle 31">
              <a:extLst>
                <a:ext uri="{FF2B5EF4-FFF2-40B4-BE49-F238E27FC236}">
                  <a16:creationId xmlns:a16="http://schemas.microsoft.com/office/drawing/2014/main" id="{3457CBE3-03D0-BA4B-09A4-FB04CB435160}"/>
                </a:ext>
              </a:extLst>
            </p:cNvPr>
            <p:cNvSpPr/>
            <p:nvPr/>
          </p:nvSpPr>
          <p:spPr>
            <a:xfrm>
              <a:off x="2093826" y="4302689"/>
              <a:ext cx="487411" cy="447420"/>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sp>
          <p:nvSpPr>
            <p:cNvPr id="39" name="Oval 38">
              <a:extLst>
                <a:ext uri="{FF2B5EF4-FFF2-40B4-BE49-F238E27FC236}">
                  <a16:creationId xmlns:a16="http://schemas.microsoft.com/office/drawing/2014/main" id="{95F939CC-7A14-B313-0D84-D8B1BE03966C}"/>
                </a:ext>
              </a:extLst>
            </p:cNvPr>
            <p:cNvSpPr/>
            <p:nvPr/>
          </p:nvSpPr>
          <p:spPr>
            <a:xfrm>
              <a:off x="2093826" y="3707622"/>
              <a:ext cx="487411" cy="48740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grpSp>
      <p:grpSp>
        <p:nvGrpSpPr>
          <p:cNvPr id="41" name="Group 40">
            <a:extLst>
              <a:ext uri="{FF2B5EF4-FFF2-40B4-BE49-F238E27FC236}">
                <a16:creationId xmlns:a16="http://schemas.microsoft.com/office/drawing/2014/main" id="{1303B7B6-52B1-CD82-324D-0505B2DA5B79}"/>
              </a:ext>
            </a:extLst>
          </p:cNvPr>
          <p:cNvGrpSpPr/>
          <p:nvPr/>
        </p:nvGrpSpPr>
        <p:grpSpPr>
          <a:xfrm>
            <a:off x="5678573" y="4900482"/>
            <a:ext cx="261701" cy="691700"/>
            <a:chOff x="2922416" y="3463777"/>
            <a:chExt cx="487411" cy="1288272"/>
          </a:xfrm>
        </p:grpSpPr>
        <p:sp>
          <p:nvSpPr>
            <p:cNvPr id="42" name="Round Same Side Corner Rectangle 31">
              <a:extLst>
                <a:ext uri="{FF2B5EF4-FFF2-40B4-BE49-F238E27FC236}">
                  <a16:creationId xmlns:a16="http://schemas.microsoft.com/office/drawing/2014/main" id="{68EA1EA3-2E9A-6627-0407-743EE0B4D283}"/>
                </a:ext>
              </a:extLst>
            </p:cNvPr>
            <p:cNvSpPr/>
            <p:nvPr/>
          </p:nvSpPr>
          <p:spPr>
            <a:xfrm>
              <a:off x="2922416" y="4058844"/>
              <a:ext cx="487411" cy="693205"/>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sp>
          <p:nvSpPr>
            <p:cNvPr id="52" name="Oval 51">
              <a:extLst>
                <a:ext uri="{FF2B5EF4-FFF2-40B4-BE49-F238E27FC236}">
                  <a16:creationId xmlns:a16="http://schemas.microsoft.com/office/drawing/2014/main" id="{BC18BFB0-A1C2-C31F-6CC3-FE39569F2320}"/>
                </a:ext>
              </a:extLst>
            </p:cNvPr>
            <p:cNvSpPr/>
            <p:nvPr/>
          </p:nvSpPr>
          <p:spPr>
            <a:xfrm>
              <a:off x="2922416" y="3463777"/>
              <a:ext cx="487411" cy="48740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grpSp>
      <p:sp>
        <p:nvSpPr>
          <p:cNvPr id="2" name="Hexagon 1">
            <a:extLst>
              <a:ext uri="{FF2B5EF4-FFF2-40B4-BE49-F238E27FC236}">
                <a16:creationId xmlns:a16="http://schemas.microsoft.com/office/drawing/2014/main" id="{796210C9-F6C2-DE7F-698D-E3C929E99064}"/>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Hexagon 2">
            <a:extLst>
              <a:ext uri="{FF2B5EF4-FFF2-40B4-BE49-F238E27FC236}">
                <a16:creationId xmlns:a16="http://schemas.microsoft.com/office/drawing/2014/main" id="{D3A6252D-9935-AF07-1997-322F4AC2ABD8}"/>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Hexagon 3">
            <a:extLst>
              <a:ext uri="{FF2B5EF4-FFF2-40B4-BE49-F238E27FC236}">
                <a16:creationId xmlns:a16="http://schemas.microsoft.com/office/drawing/2014/main" id="{F2FBDFC2-7575-EA60-D932-D2AC4497AECE}"/>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Hexagon 4">
            <a:extLst>
              <a:ext uri="{FF2B5EF4-FFF2-40B4-BE49-F238E27FC236}">
                <a16:creationId xmlns:a16="http://schemas.microsoft.com/office/drawing/2014/main" id="{FD27D8DC-69CB-CDF8-AAE3-92A8F09038F5}"/>
              </a:ext>
            </a:extLst>
          </p:cNvPr>
          <p:cNvSpPr/>
          <p:nvPr/>
        </p:nvSpPr>
        <p:spPr>
          <a:xfrm rot="1782986">
            <a:off x="286724" y="168964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Hexagon 31">
            <a:extLst>
              <a:ext uri="{FF2B5EF4-FFF2-40B4-BE49-F238E27FC236}">
                <a16:creationId xmlns:a16="http://schemas.microsoft.com/office/drawing/2014/main" id="{92885A43-050D-0DE8-F792-1BB904A516B5}"/>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3" name="Hexagon 32">
            <a:extLst>
              <a:ext uri="{FF2B5EF4-FFF2-40B4-BE49-F238E27FC236}">
                <a16:creationId xmlns:a16="http://schemas.microsoft.com/office/drawing/2014/main" id="{6B3BA0C2-B55E-2181-F22E-684AFD120637}"/>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9664798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BC44930-3C67-A2E6-A125-718CB5E69B72}"/>
              </a:ext>
            </a:extLst>
          </p:cNvPr>
          <p:cNvSpPr txBox="1"/>
          <p:nvPr/>
        </p:nvSpPr>
        <p:spPr>
          <a:xfrm>
            <a:off x="996287" y="712658"/>
            <a:ext cx="5254042" cy="276999"/>
          </a:xfrm>
          <a:prstGeom prst="rect">
            <a:avLst/>
          </a:prstGeom>
          <a:noFill/>
        </p:spPr>
        <p:txBody>
          <a:bodyPr wrap="square" rtlCol="0">
            <a:spAutoFit/>
          </a:bodyPr>
          <a:lstStyle/>
          <a:p>
            <a:r>
              <a:rPr lang="es-ES_tradnl" sz="1200" b="1" spc="300">
                <a:solidFill>
                  <a:schemeClr val="tx1"/>
                </a:solidFill>
              </a:rPr>
              <a:t>OBJETIVOS DE APRENDIZAJE </a:t>
            </a:r>
          </a:p>
        </p:txBody>
      </p:sp>
      <p:sp>
        <p:nvSpPr>
          <p:cNvPr id="10" name="TextBox 9">
            <a:extLst>
              <a:ext uri="{FF2B5EF4-FFF2-40B4-BE49-F238E27FC236}">
                <a16:creationId xmlns:a16="http://schemas.microsoft.com/office/drawing/2014/main" id="{B7184FDB-5530-B802-B212-D245574AD784}"/>
              </a:ext>
            </a:extLst>
          </p:cNvPr>
          <p:cNvSpPr txBox="1"/>
          <p:nvPr/>
        </p:nvSpPr>
        <p:spPr>
          <a:xfrm>
            <a:off x="1675087" y="1265560"/>
            <a:ext cx="4575242" cy="2292935"/>
          </a:xfrm>
          <a:prstGeom prst="rect">
            <a:avLst/>
          </a:prstGeom>
          <a:noFill/>
        </p:spPr>
        <p:txBody>
          <a:bodyPr wrap="square" rtlCol="0">
            <a:spAutoFit/>
          </a:bodyPr>
          <a:lstStyle/>
          <a:p>
            <a:pPr marL="0" marR="0" lvl="0" indent="0" algn="l" rtl="0">
              <a:spcBef>
                <a:spcPts val="0"/>
              </a:spcBef>
              <a:spcAft>
                <a:spcPts val="0"/>
              </a:spcAft>
              <a:buNone/>
            </a:pPr>
            <a:r>
              <a:rPr lang="es-ES_tradnl" sz="1100">
                <a:solidFill>
                  <a:schemeClr val="tx1"/>
                </a:solidFill>
                <a:latin typeface="+mn-lt"/>
                <a:ea typeface="Arial"/>
                <a:cs typeface="Arial"/>
                <a:sym typeface="Arial"/>
              </a:rPr>
              <a:t>Determinar cuándo un asistente social debe compartir información o abogar en nombre del menor.</a:t>
            </a:r>
          </a:p>
          <a:p>
            <a:pPr marL="0" marR="0" lvl="0" indent="0" algn="l" rtl="0">
              <a:spcBef>
                <a:spcPts val="0"/>
              </a:spcBef>
              <a:spcAft>
                <a:spcPts val="0"/>
              </a:spcAft>
              <a:buNone/>
            </a:pPr>
            <a:endParaRPr lang="es-ES_tradnl" sz="1100">
              <a:ea typeface="Arial"/>
              <a:cs typeface="Arial"/>
              <a:sym typeface="Arial"/>
            </a:endParaRPr>
          </a:p>
          <a:p>
            <a:pPr marL="0" marR="0" lvl="0" indent="0" algn="l" rtl="0">
              <a:spcBef>
                <a:spcPts val="0"/>
              </a:spcBef>
              <a:spcAft>
                <a:spcPts val="0"/>
              </a:spcAft>
              <a:buNone/>
            </a:pPr>
            <a:endParaRPr lang="es-ES_tradnl" sz="1100">
              <a:ea typeface="Arial"/>
              <a:cs typeface="Arial"/>
              <a:sym typeface="Arial"/>
            </a:endParaRPr>
          </a:p>
          <a:p>
            <a:pPr marL="0" marR="0" lvl="0" indent="0" algn="l" rtl="0">
              <a:spcBef>
                <a:spcPts val="0"/>
              </a:spcBef>
              <a:spcAft>
                <a:spcPts val="0"/>
              </a:spcAft>
              <a:buNone/>
            </a:pPr>
            <a:r>
              <a:rPr lang="es-ES_tradnl" sz="1100">
                <a:solidFill>
                  <a:schemeClr val="tx1"/>
                </a:solidFill>
                <a:latin typeface="+mn-lt"/>
                <a:ea typeface="Arial"/>
                <a:cs typeface="Arial"/>
                <a:sym typeface="Arial"/>
              </a:rPr>
              <a:t>Llevar a cabo actividades específicas no especializadas de SMAPS.</a:t>
            </a:r>
          </a:p>
          <a:p>
            <a:pPr marL="0" marR="0" lvl="0" indent="0" algn="l" rtl="0">
              <a:spcBef>
                <a:spcPts val="0"/>
              </a:spcBef>
              <a:spcAft>
                <a:spcPts val="0"/>
              </a:spcAft>
              <a:buNone/>
            </a:pPr>
            <a:endParaRPr lang="es-ES_tradnl" sz="1100">
              <a:ea typeface="Arial"/>
              <a:cs typeface="Arial"/>
              <a:sym typeface="Arial"/>
            </a:endParaRPr>
          </a:p>
          <a:p>
            <a:pPr marL="0" marR="0" lvl="0" indent="0" algn="l" rtl="0">
              <a:spcBef>
                <a:spcPts val="0"/>
              </a:spcBef>
              <a:spcAft>
                <a:spcPts val="0"/>
              </a:spcAft>
              <a:buNone/>
            </a:pPr>
            <a:endParaRPr lang="es-ES_tradnl" sz="1100">
              <a:solidFill>
                <a:schemeClr val="tx1"/>
              </a:solidFill>
              <a:latin typeface="+mn-lt"/>
              <a:ea typeface="Arial"/>
              <a:cs typeface="Arial"/>
              <a:sym typeface="Arial"/>
            </a:endParaRPr>
          </a:p>
          <a:p>
            <a:pPr marL="0" marR="0" lvl="0" indent="0" algn="l" rtl="0">
              <a:spcBef>
                <a:spcPts val="0"/>
              </a:spcBef>
              <a:spcAft>
                <a:spcPts val="0"/>
              </a:spcAft>
              <a:buNone/>
            </a:pPr>
            <a:r>
              <a:rPr lang="es-ES_tradnl" sz="1100">
                <a:solidFill>
                  <a:schemeClr val="tx1"/>
                </a:solidFill>
                <a:latin typeface="+mn-lt"/>
                <a:ea typeface="Arial"/>
                <a:cs typeface="Arial"/>
                <a:sym typeface="Arial"/>
              </a:rPr>
              <a:t>Identificar soluciones para los retos más comunes a la hora de gestionar las remisiones.</a:t>
            </a:r>
          </a:p>
          <a:p>
            <a:pPr marL="0" marR="0" lvl="0" indent="0" algn="l" rtl="0">
              <a:spcBef>
                <a:spcPts val="0"/>
              </a:spcBef>
              <a:spcAft>
                <a:spcPts val="0"/>
              </a:spcAft>
              <a:buNone/>
            </a:pPr>
            <a:endParaRPr lang="es-ES_tradnl" sz="1100">
              <a:ea typeface="Arial"/>
              <a:cs typeface="Arial"/>
              <a:sym typeface="Arial"/>
            </a:endParaRPr>
          </a:p>
          <a:p>
            <a:pPr marL="0" marR="0" lvl="0" indent="0" algn="l" rtl="0">
              <a:spcBef>
                <a:spcPts val="0"/>
              </a:spcBef>
              <a:spcAft>
                <a:spcPts val="0"/>
              </a:spcAft>
              <a:buNone/>
            </a:pPr>
            <a:endParaRPr lang="es-ES_tradnl" sz="1100">
              <a:solidFill>
                <a:schemeClr val="tx1"/>
              </a:solidFill>
              <a:latin typeface="+mn-lt"/>
              <a:ea typeface="Arial"/>
              <a:cs typeface="Arial"/>
              <a:sym typeface="Arial"/>
            </a:endParaRPr>
          </a:p>
          <a:p>
            <a:pPr marL="0" marR="0" lvl="0" indent="0" algn="l" rtl="0">
              <a:spcBef>
                <a:spcPts val="0"/>
              </a:spcBef>
              <a:spcAft>
                <a:spcPts val="0"/>
              </a:spcAft>
              <a:buNone/>
            </a:pPr>
            <a:r>
              <a:rPr lang="es-ES_tradnl" sz="1100">
                <a:solidFill>
                  <a:schemeClr val="tx1"/>
                </a:solidFill>
                <a:latin typeface="+mn-lt"/>
                <a:ea typeface="Arial"/>
                <a:cs typeface="Arial"/>
                <a:sym typeface="Arial"/>
              </a:rPr>
              <a:t>Explicar las mejores prácticas de protección de datos e intercambio de información.</a:t>
            </a:r>
          </a:p>
        </p:txBody>
      </p:sp>
      <p:grpSp>
        <p:nvGrpSpPr>
          <p:cNvPr id="11" name="Google Shape;149;p12">
            <a:extLst>
              <a:ext uri="{FF2B5EF4-FFF2-40B4-BE49-F238E27FC236}">
                <a16:creationId xmlns:a16="http://schemas.microsoft.com/office/drawing/2014/main" id="{26F289E6-CE3B-40A2-8D3E-B386245000A9}"/>
              </a:ext>
            </a:extLst>
          </p:cNvPr>
          <p:cNvGrpSpPr/>
          <p:nvPr/>
        </p:nvGrpSpPr>
        <p:grpSpPr>
          <a:xfrm>
            <a:off x="1020268" y="1215610"/>
            <a:ext cx="559955" cy="387333"/>
            <a:chOff x="6878053" y="1156317"/>
            <a:chExt cx="1431178" cy="1039513"/>
          </a:xfrm>
          <a:solidFill>
            <a:schemeClr val="accent2">
              <a:lumMod val="50000"/>
            </a:schemeClr>
          </a:solidFill>
        </p:grpSpPr>
        <p:grpSp>
          <p:nvGrpSpPr>
            <p:cNvPr id="12" name="Google Shape;150;p12">
              <a:extLst>
                <a:ext uri="{FF2B5EF4-FFF2-40B4-BE49-F238E27FC236}">
                  <a16:creationId xmlns:a16="http://schemas.microsoft.com/office/drawing/2014/main" id="{FAE7552D-3E1C-DBCA-5FB4-29B856EDF050}"/>
                </a:ext>
              </a:extLst>
            </p:cNvPr>
            <p:cNvGrpSpPr/>
            <p:nvPr/>
          </p:nvGrpSpPr>
          <p:grpSpPr>
            <a:xfrm>
              <a:off x="7672978" y="1156317"/>
              <a:ext cx="412941" cy="436880"/>
              <a:chOff x="243840" y="1676400"/>
              <a:chExt cx="701040" cy="741680"/>
            </a:xfrm>
            <a:grpFill/>
          </p:grpSpPr>
          <p:sp>
            <p:nvSpPr>
              <p:cNvPr id="21" name="Google Shape;151;p12">
                <a:extLst>
                  <a:ext uri="{FF2B5EF4-FFF2-40B4-BE49-F238E27FC236}">
                    <a16:creationId xmlns:a16="http://schemas.microsoft.com/office/drawing/2014/main" id="{386B006D-FFC4-66F3-D380-E777C535B81B}"/>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22" name="Google Shape;152;p12">
                <a:extLst>
                  <a:ext uri="{FF2B5EF4-FFF2-40B4-BE49-F238E27FC236}">
                    <a16:creationId xmlns:a16="http://schemas.microsoft.com/office/drawing/2014/main" id="{8905987C-E45D-A37E-BC63-CD214085ACEE}"/>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
          <p:nvSpPr>
            <p:cNvPr id="13" name="Google Shape;153;p12">
              <a:extLst>
                <a:ext uri="{FF2B5EF4-FFF2-40B4-BE49-F238E27FC236}">
                  <a16:creationId xmlns:a16="http://schemas.microsoft.com/office/drawing/2014/main" id="{FA2379B0-9017-A16A-5BCC-0199016874DB}"/>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4" name="Google Shape;154;p12">
              <a:extLst>
                <a:ext uri="{FF2B5EF4-FFF2-40B4-BE49-F238E27FC236}">
                  <a16:creationId xmlns:a16="http://schemas.microsoft.com/office/drawing/2014/main" id="{80D7A822-0D6C-9B03-6184-4469DF42DF39}"/>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grpSp>
        <p:nvGrpSpPr>
          <p:cNvPr id="23" name="Google Shape;149;p12">
            <a:extLst>
              <a:ext uri="{FF2B5EF4-FFF2-40B4-BE49-F238E27FC236}">
                <a16:creationId xmlns:a16="http://schemas.microsoft.com/office/drawing/2014/main" id="{96DA6CF6-8AE1-C14B-28A0-4BC95346C65C}"/>
              </a:ext>
            </a:extLst>
          </p:cNvPr>
          <p:cNvGrpSpPr/>
          <p:nvPr/>
        </p:nvGrpSpPr>
        <p:grpSpPr>
          <a:xfrm>
            <a:off x="1020268" y="1777088"/>
            <a:ext cx="559955" cy="387333"/>
            <a:chOff x="6878053" y="1156317"/>
            <a:chExt cx="1431178" cy="1039513"/>
          </a:xfrm>
          <a:solidFill>
            <a:schemeClr val="accent2">
              <a:lumMod val="50000"/>
            </a:schemeClr>
          </a:solidFill>
        </p:grpSpPr>
        <p:grpSp>
          <p:nvGrpSpPr>
            <p:cNvPr id="24" name="Google Shape;150;p12">
              <a:extLst>
                <a:ext uri="{FF2B5EF4-FFF2-40B4-BE49-F238E27FC236}">
                  <a16:creationId xmlns:a16="http://schemas.microsoft.com/office/drawing/2014/main" id="{553637AE-77AF-C82B-D329-19F0A5BE9C25}"/>
                </a:ext>
              </a:extLst>
            </p:cNvPr>
            <p:cNvGrpSpPr/>
            <p:nvPr/>
          </p:nvGrpSpPr>
          <p:grpSpPr>
            <a:xfrm>
              <a:off x="7672978" y="1156317"/>
              <a:ext cx="412941" cy="436880"/>
              <a:chOff x="243840" y="1676400"/>
              <a:chExt cx="701040" cy="741680"/>
            </a:xfrm>
            <a:grpFill/>
          </p:grpSpPr>
          <p:sp>
            <p:nvSpPr>
              <p:cNvPr id="27" name="Google Shape;151;p12">
                <a:extLst>
                  <a:ext uri="{FF2B5EF4-FFF2-40B4-BE49-F238E27FC236}">
                    <a16:creationId xmlns:a16="http://schemas.microsoft.com/office/drawing/2014/main" id="{FEE8B9DA-C879-4154-CB4D-E501C8BBE1FC}"/>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28" name="Google Shape;152;p12">
                <a:extLst>
                  <a:ext uri="{FF2B5EF4-FFF2-40B4-BE49-F238E27FC236}">
                    <a16:creationId xmlns:a16="http://schemas.microsoft.com/office/drawing/2014/main" id="{25F25D40-295E-2A58-7DEC-E488B326988F}"/>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
          <p:nvSpPr>
            <p:cNvPr id="25" name="Google Shape;153;p12">
              <a:extLst>
                <a:ext uri="{FF2B5EF4-FFF2-40B4-BE49-F238E27FC236}">
                  <a16:creationId xmlns:a16="http://schemas.microsoft.com/office/drawing/2014/main" id="{B9CCFDBD-D5C8-B701-E511-3BB026303834}"/>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26" name="Google Shape;154;p12">
              <a:extLst>
                <a:ext uri="{FF2B5EF4-FFF2-40B4-BE49-F238E27FC236}">
                  <a16:creationId xmlns:a16="http://schemas.microsoft.com/office/drawing/2014/main" id="{002CE757-50DF-032D-09BC-7461F95912D5}"/>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grpSp>
        <p:nvGrpSpPr>
          <p:cNvPr id="29" name="Google Shape;149;p12">
            <a:extLst>
              <a:ext uri="{FF2B5EF4-FFF2-40B4-BE49-F238E27FC236}">
                <a16:creationId xmlns:a16="http://schemas.microsoft.com/office/drawing/2014/main" id="{724CD84B-0BEE-8FA9-F168-E1611B759A92}"/>
              </a:ext>
            </a:extLst>
          </p:cNvPr>
          <p:cNvGrpSpPr/>
          <p:nvPr/>
        </p:nvGrpSpPr>
        <p:grpSpPr>
          <a:xfrm>
            <a:off x="1020268" y="2338731"/>
            <a:ext cx="559955" cy="387333"/>
            <a:chOff x="6878053" y="1156317"/>
            <a:chExt cx="1431178" cy="1039513"/>
          </a:xfrm>
          <a:solidFill>
            <a:schemeClr val="accent2">
              <a:lumMod val="50000"/>
            </a:schemeClr>
          </a:solidFill>
        </p:grpSpPr>
        <p:grpSp>
          <p:nvGrpSpPr>
            <p:cNvPr id="30" name="Google Shape;150;p12">
              <a:extLst>
                <a:ext uri="{FF2B5EF4-FFF2-40B4-BE49-F238E27FC236}">
                  <a16:creationId xmlns:a16="http://schemas.microsoft.com/office/drawing/2014/main" id="{69C2D01E-D114-52D3-8578-FC3D2CF69C91}"/>
                </a:ext>
              </a:extLst>
            </p:cNvPr>
            <p:cNvGrpSpPr/>
            <p:nvPr/>
          </p:nvGrpSpPr>
          <p:grpSpPr>
            <a:xfrm>
              <a:off x="7672978" y="1156317"/>
              <a:ext cx="412941" cy="436880"/>
              <a:chOff x="243840" y="1676400"/>
              <a:chExt cx="701040" cy="741680"/>
            </a:xfrm>
            <a:grpFill/>
          </p:grpSpPr>
          <p:sp>
            <p:nvSpPr>
              <p:cNvPr id="33" name="Google Shape;151;p12">
                <a:extLst>
                  <a:ext uri="{FF2B5EF4-FFF2-40B4-BE49-F238E27FC236}">
                    <a16:creationId xmlns:a16="http://schemas.microsoft.com/office/drawing/2014/main" id="{D2C73585-0B24-D3C1-4A16-53771F441AEB}"/>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34" name="Google Shape;152;p12">
                <a:extLst>
                  <a:ext uri="{FF2B5EF4-FFF2-40B4-BE49-F238E27FC236}">
                    <a16:creationId xmlns:a16="http://schemas.microsoft.com/office/drawing/2014/main" id="{77C2FB3C-65F0-80AD-1284-F78218495B6B}"/>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
          <p:nvSpPr>
            <p:cNvPr id="31" name="Google Shape;153;p12">
              <a:extLst>
                <a:ext uri="{FF2B5EF4-FFF2-40B4-BE49-F238E27FC236}">
                  <a16:creationId xmlns:a16="http://schemas.microsoft.com/office/drawing/2014/main" id="{43A9EBFC-80C4-48A9-B4DB-C291AA226AAF}"/>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32" name="Google Shape;154;p12">
              <a:extLst>
                <a:ext uri="{FF2B5EF4-FFF2-40B4-BE49-F238E27FC236}">
                  <a16:creationId xmlns:a16="http://schemas.microsoft.com/office/drawing/2014/main" id="{FE179EF1-552C-B0A3-B76B-5F2E6FC50CCC}"/>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grpSp>
        <p:nvGrpSpPr>
          <p:cNvPr id="35" name="Google Shape;149;p12">
            <a:extLst>
              <a:ext uri="{FF2B5EF4-FFF2-40B4-BE49-F238E27FC236}">
                <a16:creationId xmlns:a16="http://schemas.microsoft.com/office/drawing/2014/main" id="{63336DC1-83CD-3A03-D9DE-B50B3C73E6A7}"/>
              </a:ext>
            </a:extLst>
          </p:cNvPr>
          <p:cNvGrpSpPr/>
          <p:nvPr/>
        </p:nvGrpSpPr>
        <p:grpSpPr>
          <a:xfrm>
            <a:off x="1020268" y="2910231"/>
            <a:ext cx="559955" cy="387333"/>
            <a:chOff x="6878053" y="1156317"/>
            <a:chExt cx="1431178" cy="1039513"/>
          </a:xfrm>
          <a:solidFill>
            <a:schemeClr val="accent2">
              <a:lumMod val="50000"/>
            </a:schemeClr>
          </a:solidFill>
        </p:grpSpPr>
        <p:grpSp>
          <p:nvGrpSpPr>
            <p:cNvPr id="36" name="Google Shape;150;p12">
              <a:extLst>
                <a:ext uri="{FF2B5EF4-FFF2-40B4-BE49-F238E27FC236}">
                  <a16:creationId xmlns:a16="http://schemas.microsoft.com/office/drawing/2014/main" id="{1E021B08-126F-0091-D5DA-D39B8D4A79D3}"/>
                </a:ext>
              </a:extLst>
            </p:cNvPr>
            <p:cNvGrpSpPr/>
            <p:nvPr/>
          </p:nvGrpSpPr>
          <p:grpSpPr>
            <a:xfrm>
              <a:off x="7672978" y="1156317"/>
              <a:ext cx="412941" cy="436880"/>
              <a:chOff x="243840" y="1676400"/>
              <a:chExt cx="701040" cy="741680"/>
            </a:xfrm>
            <a:grpFill/>
          </p:grpSpPr>
          <p:sp>
            <p:nvSpPr>
              <p:cNvPr id="39" name="Google Shape;151;p12">
                <a:extLst>
                  <a:ext uri="{FF2B5EF4-FFF2-40B4-BE49-F238E27FC236}">
                    <a16:creationId xmlns:a16="http://schemas.microsoft.com/office/drawing/2014/main" id="{95321A87-AFDA-56E2-AAE1-BC2923A6ABC8}"/>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40" name="Google Shape;152;p12">
                <a:extLst>
                  <a:ext uri="{FF2B5EF4-FFF2-40B4-BE49-F238E27FC236}">
                    <a16:creationId xmlns:a16="http://schemas.microsoft.com/office/drawing/2014/main" id="{3B48423C-3029-85C3-ACFB-4D1A23F30822}"/>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
          <p:nvSpPr>
            <p:cNvPr id="37" name="Google Shape;153;p12">
              <a:extLst>
                <a:ext uri="{FF2B5EF4-FFF2-40B4-BE49-F238E27FC236}">
                  <a16:creationId xmlns:a16="http://schemas.microsoft.com/office/drawing/2014/main" id="{4EAC7470-CC6E-07D5-E242-4808D2FB9672}"/>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38" name="Google Shape;154;p12">
              <a:extLst>
                <a:ext uri="{FF2B5EF4-FFF2-40B4-BE49-F238E27FC236}">
                  <a16:creationId xmlns:a16="http://schemas.microsoft.com/office/drawing/2014/main" id="{97D8F0FD-3BB1-CD7E-CCBD-E2C704211F3C}"/>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
        <p:nvSpPr>
          <p:cNvPr id="41" name="Hexagon 40">
            <a:extLst>
              <a:ext uri="{FF2B5EF4-FFF2-40B4-BE49-F238E27FC236}">
                <a16:creationId xmlns:a16="http://schemas.microsoft.com/office/drawing/2014/main" id="{4886291A-7B86-2057-D6EE-F4D3621BD452}"/>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2" name="Hexagon 41">
            <a:extLst>
              <a:ext uri="{FF2B5EF4-FFF2-40B4-BE49-F238E27FC236}">
                <a16:creationId xmlns:a16="http://schemas.microsoft.com/office/drawing/2014/main" id="{1D85DDFE-D628-F2DE-4CEC-329232C2EFC1}"/>
              </a:ext>
            </a:extLst>
          </p:cNvPr>
          <p:cNvSpPr/>
          <p:nvPr/>
        </p:nvSpPr>
        <p:spPr>
          <a:xfrm rot="1782986">
            <a:off x="286724" y="763955"/>
            <a:ext cx="335595" cy="289306"/>
          </a:xfrm>
          <a:prstGeom prst="hexagon">
            <a:avLst>
              <a:gd name="adj" fmla="val 28965"/>
              <a:gd name="vf" fmla="val 115470"/>
            </a:avLst>
          </a:prstGeom>
          <a:no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3" name="Hexagon 42">
            <a:extLst>
              <a:ext uri="{FF2B5EF4-FFF2-40B4-BE49-F238E27FC236}">
                <a16:creationId xmlns:a16="http://schemas.microsoft.com/office/drawing/2014/main" id="{6C84A125-FCCB-FF2D-EDCF-A06E67234D14}"/>
              </a:ext>
            </a:extLst>
          </p:cNvPr>
          <p:cNvSpPr/>
          <p:nvPr/>
        </p:nvSpPr>
        <p:spPr>
          <a:xfrm rot="1782986">
            <a:off x="286724" y="122680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4" name="Hexagon 43">
            <a:extLst>
              <a:ext uri="{FF2B5EF4-FFF2-40B4-BE49-F238E27FC236}">
                <a16:creationId xmlns:a16="http://schemas.microsoft.com/office/drawing/2014/main" id="{2C6E8C2F-AB9E-C39D-DAED-00E1FCF36E0B}"/>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5" name="Hexagon 44">
            <a:extLst>
              <a:ext uri="{FF2B5EF4-FFF2-40B4-BE49-F238E27FC236}">
                <a16:creationId xmlns:a16="http://schemas.microsoft.com/office/drawing/2014/main" id="{EAF39E15-620A-C86A-EBC8-E0C938728494}"/>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6" name="Hexagon 45">
            <a:extLst>
              <a:ext uri="{FF2B5EF4-FFF2-40B4-BE49-F238E27FC236}">
                <a16:creationId xmlns:a16="http://schemas.microsoft.com/office/drawing/2014/main" id="{0899E20A-53E5-DD4C-8834-4B9844C1F87C}"/>
              </a:ext>
            </a:extLst>
          </p:cNvPr>
          <p:cNvSpPr/>
          <p:nvPr/>
        </p:nvSpPr>
        <p:spPr>
          <a:xfrm rot="1782986">
            <a:off x="286725" y="2615334"/>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90672261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5883D7-FCCA-E32A-998E-17E31658E961}"/>
              </a:ext>
            </a:extLst>
          </p:cNvPr>
          <p:cNvSpPr txBox="1"/>
          <p:nvPr/>
        </p:nvSpPr>
        <p:spPr>
          <a:xfrm>
            <a:off x="996287" y="1509195"/>
            <a:ext cx="4665478" cy="276999"/>
          </a:xfrm>
          <a:prstGeom prst="rect">
            <a:avLst/>
          </a:prstGeom>
          <a:noFill/>
        </p:spPr>
        <p:txBody>
          <a:bodyPr wrap="square" rtlCol="0">
            <a:spAutoFit/>
          </a:bodyPr>
          <a:lstStyle/>
          <a:p>
            <a:r>
              <a:rPr lang="en-CA" sz="1200" b="1" spc="300" dirty="0">
                <a:solidFill>
                  <a:schemeClr val="tx1"/>
                </a:solidFill>
              </a:rPr>
              <a:t>NOTAS</a:t>
            </a:r>
          </a:p>
        </p:txBody>
      </p:sp>
      <p:sp>
        <p:nvSpPr>
          <p:cNvPr id="6" name="TextBox 5">
            <a:extLst>
              <a:ext uri="{FF2B5EF4-FFF2-40B4-BE49-F238E27FC236}">
                <a16:creationId xmlns:a16="http://schemas.microsoft.com/office/drawing/2014/main" id="{4AA02D71-216D-D9DB-BADF-5892CDA17C59}"/>
              </a:ext>
            </a:extLst>
          </p:cNvPr>
          <p:cNvSpPr txBox="1"/>
          <p:nvPr/>
        </p:nvSpPr>
        <p:spPr>
          <a:xfrm>
            <a:off x="996287" y="713169"/>
            <a:ext cx="5254042"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highlight>
                  <a:srgbClr val="D0B9C7"/>
                </a:highlight>
                <a:latin typeface="Calibri"/>
                <a:ea typeface="Calibri"/>
                <a:cs typeface="Calibri"/>
                <a:sym typeface="Calibri"/>
              </a:rPr>
              <a:t>SESIÓN 2: ¿QUÉ DEBE HACER UN/A ASISTENTE SOCIAL DURANTE LA IMPLEMENTACIÓN?</a:t>
            </a:r>
          </a:p>
        </p:txBody>
      </p:sp>
      <p:sp>
        <p:nvSpPr>
          <p:cNvPr id="7" name="Rectangle 6">
            <a:extLst>
              <a:ext uri="{FF2B5EF4-FFF2-40B4-BE49-F238E27FC236}">
                <a16:creationId xmlns:a16="http://schemas.microsoft.com/office/drawing/2014/main" id="{7229DC92-4D0C-C011-94D3-F2D9A4ACB74F}"/>
              </a:ext>
            </a:extLst>
          </p:cNvPr>
          <p:cNvSpPr/>
          <p:nvPr/>
        </p:nvSpPr>
        <p:spPr>
          <a:xfrm>
            <a:off x="996288" y="1918952"/>
            <a:ext cx="5254042" cy="7173533"/>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8" name="Hexagon 7">
            <a:extLst>
              <a:ext uri="{FF2B5EF4-FFF2-40B4-BE49-F238E27FC236}">
                <a16:creationId xmlns:a16="http://schemas.microsoft.com/office/drawing/2014/main" id="{AABEBECF-529B-BF4D-52E5-0C76A0A7DF11}"/>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8D9DF901-AEB0-9D06-76E4-5BD19F6F199F}"/>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43B2B249-FC3D-8C7E-C875-02A20549BEBE}"/>
              </a:ext>
            </a:extLst>
          </p:cNvPr>
          <p:cNvSpPr/>
          <p:nvPr/>
        </p:nvSpPr>
        <p:spPr>
          <a:xfrm rot="1782986">
            <a:off x="286724" y="122680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F5832161-1219-C059-E277-3625222DD554}"/>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Hexagon 11">
            <a:extLst>
              <a:ext uri="{FF2B5EF4-FFF2-40B4-BE49-F238E27FC236}">
                <a16:creationId xmlns:a16="http://schemas.microsoft.com/office/drawing/2014/main" id="{ADB0A0D1-77B6-BC38-1CD4-5E321C1DB2E4}"/>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Hexagon 12">
            <a:extLst>
              <a:ext uri="{FF2B5EF4-FFF2-40B4-BE49-F238E27FC236}">
                <a16:creationId xmlns:a16="http://schemas.microsoft.com/office/drawing/2014/main" id="{B8E07B18-4B7E-8FA9-B4F5-EA0B5C1FFE75}"/>
              </a:ext>
            </a:extLst>
          </p:cNvPr>
          <p:cNvSpPr/>
          <p:nvPr/>
        </p:nvSpPr>
        <p:spPr>
          <a:xfrm rot="1782986">
            <a:off x="286725" y="2615334"/>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67206235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6287" y="1480737"/>
            <a:ext cx="5254041" cy="461665"/>
          </a:xfrm>
          <a:prstGeom prst="rect">
            <a:avLst/>
          </a:prstGeom>
          <a:noFill/>
        </p:spPr>
        <p:txBody>
          <a:bodyPr wrap="square" rtlCol="0">
            <a:spAutoFit/>
          </a:bodyPr>
          <a:lstStyle/>
          <a:p>
            <a:r>
              <a:rPr lang="es-ES_tradnl" sz="1200" b="1" spc="300"/>
              <a:t>ESTUDIO DE CASO - EJEMPLOS DE ACTIVIDADES DE DEFENSA Y PROMOCIÓN</a:t>
            </a:r>
          </a:p>
        </p:txBody>
      </p:sp>
      <p:sp>
        <p:nvSpPr>
          <p:cNvPr id="4" name="TextBox 3">
            <a:extLst>
              <a:ext uri="{FF2B5EF4-FFF2-40B4-BE49-F238E27FC236}">
                <a16:creationId xmlns:a16="http://schemas.microsoft.com/office/drawing/2014/main" id="{D8CC53DB-7C03-66C0-1E19-AD915C07956B}"/>
              </a:ext>
            </a:extLst>
          </p:cNvPr>
          <p:cNvSpPr txBox="1"/>
          <p:nvPr/>
        </p:nvSpPr>
        <p:spPr>
          <a:xfrm>
            <a:off x="996287" y="1912567"/>
            <a:ext cx="5254041" cy="520312"/>
          </a:xfrm>
          <a:prstGeom prst="rect">
            <a:avLst/>
          </a:prstGeom>
          <a:noFill/>
          <a:ln>
            <a:noFill/>
          </a:ln>
        </p:spPr>
        <p:txBody>
          <a:bodyPr wrap="square" lIns="90000" tIns="90000" rIns="90000" bIns="90000" rtlCol="0">
            <a:spAutoFit/>
          </a:bodyPr>
          <a:lstStyle/>
          <a:p>
            <a:r>
              <a:rPr lang="es-ES_tradnl" sz="1100" u="none"/>
              <a:t>Haga una lista de acciones que el/la asistente social podría emprender en nombre de Amina.</a:t>
            </a:r>
            <a:endParaRPr lang="es-ES_tradnl" sz="1100"/>
          </a:p>
        </p:txBody>
      </p:sp>
      <p:sp>
        <p:nvSpPr>
          <p:cNvPr id="5" name="TextBox 4">
            <a:extLst>
              <a:ext uri="{FF2B5EF4-FFF2-40B4-BE49-F238E27FC236}">
                <a16:creationId xmlns:a16="http://schemas.microsoft.com/office/drawing/2014/main" id="{24870E4E-7F8C-B471-9F86-1BC71ACCDEC1}"/>
              </a:ext>
            </a:extLst>
          </p:cNvPr>
          <p:cNvSpPr txBox="1"/>
          <p:nvPr/>
        </p:nvSpPr>
        <p:spPr>
          <a:xfrm>
            <a:off x="996287" y="713169"/>
            <a:ext cx="5254042" cy="523220"/>
          </a:xfrm>
          <a:prstGeom prst="rect">
            <a:avLst/>
          </a:prstGeom>
          <a:noFill/>
        </p:spPr>
        <p:txBody>
          <a:bodyPr wrap="square">
            <a:spAutoFit/>
          </a:bodyPr>
          <a:lstStyle/>
          <a:p>
            <a:pPr marL="0" marR="0" lvl="0" indent="0" algn="l" rtl="0">
              <a:spcBef>
                <a:spcPts val="0"/>
              </a:spcBef>
              <a:spcAft>
                <a:spcPts val="1800"/>
              </a:spcAft>
              <a:buNone/>
            </a:pPr>
            <a:r>
              <a:rPr lang="es-ES_tradnl" sz="1400" b="1" spc="300">
                <a:highlight>
                  <a:srgbClr val="D0B9C7"/>
                </a:highlight>
                <a:latin typeface="Calibri"/>
                <a:ea typeface="Calibri"/>
                <a:cs typeface="Calibri"/>
                <a:sym typeface="Calibri"/>
              </a:rPr>
              <a:t>SESIÓN 3: ¿CÓMO OFRECER INFORMACIÓN Y ABOGAR POR UN/A MENOR? </a:t>
            </a:r>
          </a:p>
        </p:txBody>
      </p:sp>
      <p:sp>
        <p:nvSpPr>
          <p:cNvPr id="6" name="Rectangle 5">
            <a:extLst>
              <a:ext uri="{FF2B5EF4-FFF2-40B4-BE49-F238E27FC236}">
                <a16:creationId xmlns:a16="http://schemas.microsoft.com/office/drawing/2014/main" id="{3BC3C78A-919F-CC9C-F81B-DCE462028A5D}"/>
              </a:ext>
            </a:extLst>
          </p:cNvPr>
          <p:cNvSpPr/>
          <p:nvPr/>
        </p:nvSpPr>
        <p:spPr>
          <a:xfrm>
            <a:off x="996288" y="2551177"/>
            <a:ext cx="5254042" cy="6386761"/>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nvGrpSpPr>
          <p:cNvPr id="7" name="Group 6">
            <a:extLst>
              <a:ext uri="{FF2B5EF4-FFF2-40B4-BE49-F238E27FC236}">
                <a16:creationId xmlns:a16="http://schemas.microsoft.com/office/drawing/2014/main" id="{CB742FC9-2A4E-02AD-F93F-60EC25D36EF2}"/>
              </a:ext>
            </a:extLst>
          </p:cNvPr>
          <p:cNvGrpSpPr/>
          <p:nvPr/>
        </p:nvGrpSpPr>
        <p:grpSpPr>
          <a:xfrm>
            <a:off x="4958818" y="7536642"/>
            <a:ext cx="1805788" cy="1537841"/>
            <a:chOff x="7371080" y="4395215"/>
            <a:chExt cx="1917615" cy="1416305"/>
          </a:xfrm>
          <a:solidFill>
            <a:schemeClr val="accent2">
              <a:lumMod val="50000"/>
            </a:schemeClr>
          </a:solidFill>
        </p:grpSpPr>
        <p:sp>
          <p:nvSpPr>
            <p:cNvPr id="8" name="Trapezoid 7">
              <a:extLst>
                <a:ext uri="{FF2B5EF4-FFF2-40B4-BE49-F238E27FC236}">
                  <a16:creationId xmlns:a16="http://schemas.microsoft.com/office/drawing/2014/main" id="{11DB2B2B-45C0-77B3-2A49-AE26218C7F84}"/>
                </a:ext>
              </a:extLst>
            </p:cNvPr>
            <p:cNvSpPr/>
            <p:nvPr/>
          </p:nvSpPr>
          <p:spPr>
            <a:xfrm rot="16200000">
              <a:off x="7467600" y="4704080"/>
              <a:ext cx="822960" cy="1016000"/>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B8B5E1A1-0073-9BEB-0670-EB5A03CACC9B}"/>
                </a:ext>
              </a:extLst>
            </p:cNvPr>
            <p:cNvSpPr/>
            <p:nvPr/>
          </p:nvSpPr>
          <p:spPr>
            <a:xfrm rot="1578344">
              <a:off x="7538720" y="5313680"/>
              <a:ext cx="194894" cy="497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latin typeface="Arial" panose="020B0604020202020204" pitchFamily="34" charset="0"/>
                <a:cs typeface="Arial" panose="020B0604020202020204" pitchFamily="34" charset="0"/>
              </a:endParaRPr>
            </a:p>
          </p:txBody>
        </p:sp>
        <p:sp>
          <p:nvSpPr>
            <p:cNvPr id="10" name="Arc 9">
              <a:extLst>
                <a:ext uri="{FF2B5EF4-FFF2-40B4-BE49-F238E27FC236}">
                  <a16:creationId xmlns:a16="http://schemas.microsoft.com/office/drawing/2014/main" id="{1589496F-69EB-D552-843A-2C0FFE725A2B}"/>
                </a:ext>
              </a:extLst>
            </p:cNvPr>
            <p:cNvSpPr/>
            <p:nvPr/>
          </p:nvSpPr>
          <p:spPr>
            <a:xfrm>
              <a:off x="8307172" y="4395215"/>
              <a:ext cx="810768" cy="810768"/>
            </a:xfrm>
            <a:prstGeom prst="arc">
              <a:avLst>
                <a:gd name="adj1" fmla="val 2568393"/>
                <a:gd name="adj2" fmla="val 6686864"/>
              </a:avLst>
            </a:prstGeom>
            <a:noFill/>
            <a:ln w="38100" cap="rnd">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latin typeface="Arial" panose="020B0604020202020204" pitchFamily="34" charset="0"/>
                <a:cs typeface="Arial" panose="020B0604020202020204" pitchFamily="34" charset="0"/>
              </a:endParaRPr>
            </a:p>
          </p:txBody>
        </p:sp>
        <p:sp>
          <p:nvSpPr>
            <p:cNvPr id="11" name="Arc 10">
              <a:extLst>
                <a:ext uri="{FF2B5EF4-FFF2-40B4-BE49-F238E27FC236}">
                  <a16:creationId xmlns:a16="http://schemas.microsoft.com/office/drawing/2014/main" id="{5933BD93-193B-578E-145E-7ED0CABE1779}"/>
                </a:ext>
              </a:extLst>
            </p:cNvPr>
            <p:cNvSpPr/>
            <p:nvPr/>
          </p:nvSpPr>
          <p:spPr>
            <a:xfrm>
              <a:off x="8477927" y="4651085"/>
              <a:ext cx="810768" cy="810768"/>
            </a:xfrm>
            <a:prstGeom prst="arc">
              <a:avLst>
                <a:gd name="adj1" fmla="val 3433714"/>
                <a:gd name="adj2" fmla="val 8630925"/>
              </a:avLst>
            </a:prstGeom>
            <a:noFill/>
            <a:ln w="38100" cap="rnd">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latin typeface="Arial" panose="020B0604020202020204" pitchFamily="34" charset="0"/>
                <a:cs typeface="Arial" panose="020B0604020202020204" pitchFamily="34" charset="0"/>
              </a:endParaRPr>
            </a:p>
          </p:txBody>
        </p:sp>
      </p:grpSp>
      <p:sp>
        <p:nvSpPr>
          <p:cNvPr id="12" name="Hexagon 11">
            <a:extLst>
              <a:ext uri="{FF2B5EF4-FFF2-40B4-BE49-F238E27FC236}">
                <a16:creationId xmlns:a16="http://schemas.microsoft.com/office/drawing/2014/main" id="{5E382405-78CF-4C99-CA13-CC6922370AEA}"/>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Hexagon 12">
            <a:extLst>
              <a:ext uri="{FF2B5EF4-FFF2-40B4-BE49-F238E27FC236}">
                <a16:creationId xmlns:a16="http://schemas.microsoft.com/office/drawing/2014/main" id="{75A7E9E7-908B-5222-9336-A7C6B4436D9E}"/>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Hexagon 13">
            <a:extLst>
              <a:ext uri="{FF2B5EF4-FFF2-40B4-BE49-F238E27FC236}">
                <a16:creationId xmlns:a16="http://schemas.microsoft.com/office/drawing/2014/main" id="{08ABCBFC-E8BF-9952-1E3B-84BC3155715A}"/>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Hexagon 14">
            <a:extLst>
              <a:ext uri="{FF2B5EF4-FFF2-40B4-BE49-F238E27FC236}">
                <a16:creationId xmlns:a16="http://schemas.microsoft.com/office/drawing/2014/main" id="{0BB5AA1B-F7DC-AC7A-BA3E-2BA053ABC2DE}"/>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Hexagon 15">
            <a:extLst>
              <a:ext uri="{FF2B5EF4-FFF2-40B4-BE49-F238E27FC236}">
                <a16:creationId xmlns:a16="http://schemas.microsoft.com/office/drawing/2014/main" id="{23D0D1AA-CB0D-33A9-AA46-B092BF552EE9}"/>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Hexagon 16">
            <a:extLst>
              <a:ext uri="{FF2B5EF4-FFF2-40B4-BE49-F238E27FC236}">
                <a16:creationId xmlns:a16="http://schemas.microsoft.com/office/drawing/2014/main" id="{6994F9B0-2479-BF34-8409-9A9854185311}"/>
              </a:ext>
            </a:extLst>
          </p:cNvPr>
          <p:cNvSpPr/>
          <p:nvPr/>
        </p:nvSpPr>
        <p:spPr>
          <a:xfrm rot="1782986">
            <a:off x="286725" y="2615334"/>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00503340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4FB9DDD-9DB9-0A00-523F-5C36ED783318}"/>
              </a:ext>
            </a:extLst>
          </p:cNvPr>
          <p:cNvSpPr/>
          <p:nvPr/>
        </p:nvSpPr>
        <p:spPr>
          <a:xfrm>
            <a:off x="996288" y="2103518"/>
            <a:ext cx="5254040" cy="4941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tabLst>
                <a:tab pos="631825" algn="l"/>
              </a:tabLst>
            </a:pPr>
            <a:r>
              <a:rPr lang="es-ES_tradnl" sz="1100" dirty="0">
                <a:solidFill>
                  <a:schemeClr val="tx1"/>
                </a:solidFill>
              </a:rPr>
              <a:t>Animar al menor a expresarse como mejor le parezca. </a:t>
            </a:r>
          </a:p>
          <a:p>
            <a:pPr marL="285750" indent="-285750">
              <a:buFont typeface="Arial" panose="020B0604020202020204" pitchFamily="34" charset="0"/>
              <a:buChar char="•"/>
              <a:tabLst>
                <a:tab pos="631825" algn="l"/>
              </a:tabLst>
            </a:pPr>
            <a:r>
              <a:rPr lang="es-ES_tradnl" sz="1100" dirty="0">
                <a:solidFill>
                  <a:schemeClr val="tx1"/>
                </a:solidFill>
              </a:rPr>
              <a:t>No dar instrucciones al niño sobre su comportamiento ni controlar la conversación. Sígale la corriente en lo que haga. </a:t>
            </a:r>
          </a:p>
          <a:p>
            <a:pPr marL="285750" indent="-285750">
              <a:buFont typeface="Arial" panose="020B0604020202020204" pitchFamily="34" charset="0"/>
              <a:buChar char="•"/>
              <a:tabLst>
                <a:tab pos="631825" algn="l"/>
              </a:tabLst>
            </a:pPr>
            <a:r>
              <a:rPr lang="es-ES_tradnl" sz="1100" dirty="0">
                <a:solidFill>
                  <a:schemeClr val="tx1"/>
                </a:solidFill>
              </a:rPr>
              <a:t>Aceptar al menor tal como es, no esperar que sea diferente o que se comporte de otra manera.</a:t>
            </a:r>
          </a:p>
          <a:p>
            <a:pPr marL="285750" indent="-285750">
              <a:buFont typeface="Arial" panose="020B0604020202020204" pitchFamily="34" charset="0"/>
              <a:buChar char="•"/>
              <a:tabLst>
                <a:tab pos="631825" algn="l"/>
              </a:tabLst>
            </a:pPr>
            <a:r>
              <a:rPr lang="es-ES_tradnl" sz="1100" dirty="0">
                <a:solidFill>
                  <a:schemeClr val="tx1"/>
                </a:solidFill>
              </a:rPr>
              <a:t>Participar en sus juegos si le invita a hacerlo. </a:t>
            </a:r>
          </a:p>
          <a:p>
            <a:pPr marL="285750" indent="-285750">
              <a:buFont typeface="Arial" panose="020B0604020202020204" pitchFamily="34" charset="0"/>
              <a:buChar char="•"/>
              <a:tabLst>
                <a:tab pos="631825" algn="l"/>
              </a:tabLst>
            </a:pPr>
            <a:r>
              <a:rPr lang="es-ES_tradnl" sz="1100" dirty="0">
                <a:solidFill>
                  <a:schemeClr val="tx1"/>
                </a:solidFill>
              </a:rPr>
              <a:t>Mostrarse relajado/a, cómodo/a, cálido/a y amable. </a:t>
            </a:r>
          </a:p>
          <a:p>
            <a:pPr marL="285750" indent="-285750">
              <a:buFont typeface="Arial" panose="020B0604020202020204" pitchFamily="34" charset="0"/>
              <a:buChar char="•"/>
              <a:tabLst>
                <a:tab pos="631825" algn="l"/>
              </a:tabLst>
            </a:pPr>
            <a:r>
              <a:rPr lang="es-ES_tradnl" sz="1100" dirty="0">
                <a:solidFill>
                  <a:schemeClr val="tx1"/>
                </a:solidFill>
              </a:rPr>
              <a:t>Ponerse a la altura del menor (p. ej., sentarse en el suelo junto a él, ubicarlo a la altura de la mesa o escritorio, etc.).</a:t>
            </a:r>
          </a:p>
          <a:p>
            <a:pPr marL="285750" indent="-285750">
              <a:buFont typeface="Arial" panose="020B0604020202020204" pitchFamily="34" charset="0"/>
              <a:buChar char="•"/>
              <a:tabLst>
                <a:tab pos="631825" algn="l"/>
              </a:tabLst>
            </a:pPr>
            <a:r>
              <a:rPr lang="es-ES_tradnl" sz="1100" dirty="0">
                <a:solidFill>
                  <a:schemeClr val="tx1"/>
                </a:solidFill>
              </a:rPr>
              <a:t>Utilizar técnicas de comunicación verbal y no verbal para demostrar su disposición, interés y compromiso con el/la menor.</a:t>
            </a:r>
          </a:p>
          <a:p>
            <a:pPr marL="285750" indent="-285750">
              <a:buFont typeface="Arial" panose="020B0604020202020204" pitchFamily="34" charset="0"/>
              <a:buChar char="•"/>
              <a:tabLst>
                <a:tab pos="631825" algn="l"/>
              </a:tabLst>
            </a:pPr>
            <a:r>
              <a:rPr lang="es-ES_tradnl" sz="1100" dirty="0">
                <a:solidFill>
                  <a:schemeClr val="tx1"/>
                </a:solidFill>
              </a:rPr>
              <a:t>Prestar atención al tono de voz; adaptarlo a la interacción con el/la menor.</a:t>
            </a:r>
          </a:p>
          <a:p>
            <a:pPr marL="285750" indent="-285750">
              <a:buFont typeface="Arial" panose="020B0604020202020204" pitchFamily="34" charset="0"/>
              <a:buChar char="•"/>
              <a:tabLst>
                <a:tab pos="631825" algn="l"/>
              </a:tabLst>
            </a:pPr>
            <a:r>
              <a:rPr lang="es-ES_tradnl" sz="1100" dirty="0">
                <a:solidFill>
                  <a:schemeClr val="tx1"/>
                </a:solidFill>
              </a:rPr>
              <a:t>Ser paciente con el ruido, el bullicio y la actividad intensa, ya que forman parte del proceso. </a:t>
            </a:r>
          </a:p>
          <a:p>
            <a:pPr marL="285750" indent="-285750">
              <a:buFont typeface="Arial" panose="020B0604020202020204" pitchFamily="34" charset="0"/>
              <a:buChar char="•"/>
              <a:tabLst>
                <a:tab pos="631825" algn="l"/>
              </a:tabLst>
            </a:pPr>
            <a:r>
              <a:rPr lang="es-ES_tradnl" sz="1100" dirty="0">
                <a:solidFill>
                  <a:schemeClr val="tx1"/>
                </a:solidFill>
              </a:rPr>
              <a:t>Seguir el comportamiento del menor (es decir, comentarle lo que observa, como por ejemplo: "Veo que te acercaste a la ventana y estás jugando con la pelota"). </a:t>
            </a:r>
          </a:p>
          <a:p>
            <a:pPr marL="285750" indent="-285750">
              <a:buFont typeface="Arial" panose="020B0604020202020204" pitchFamily="34" charset="0"/>
              <a:buChar char="•"/>
              <a:tabLst>
                <a:tab pos="631825" algn="l"/>
              </a:tabLst>
            </a:pPr>
            <a:r>
              <a:rPr lang="es-ES_tradnl" sz="1100" dirty="0">
                <a:solidFill>
                  <a:schemeClr val="tx1"/>
                </a:solidFill>
              </a:rPr>
              <a:t>Corresponder a la situación (es decir, a lo que el niño le está diciendo) y a sus sentimientos (es decir, reconocer y corresponder a los sentimientos del menor de acuerdo con lo que exprese verbal y no verbalmente). </a:t>
            </a:r>
          </a:p>
          <a:p>
            <a:pPr marL="285750" indent="-285750">
              <a:buFont typeface="Arial" panose="020B0604020202020204" pitchFamily="34" charset="0"/>
              <a:buChar char="•"/>
              <a:tabLst>
                <a:tab pos="631825" algn="l"/>
              </a:tabLst>
            </a:pPr>
            <a:r>
              <a:rPr lang="es-ES_tradnl" sz="1100" dirty="0">
                <a:solidFill>
                  <a:schemeClr val="tx1"/>
                </a:solidFill>
              </a:rPr>
              <a:t>No acelerar la actividad. Es importante dedicar tiempo a las actividades lúdicas no dirigidas y reconocer la naturaleza gradual del proceso. </a:t>
            </a:r>
            <a:br>
              <a:rPr lang="es-ES_tradnl" sz="1100" dirty="0">
                <a:solidFill>
                  <a:schemeClr val="tx1"/>
                </a:solidFill>
              </a:rPr>
            </a:br>
            <a:br>
              <a:rPr lang="es-ES_tradnl" sz="1100" dirty="0">
                <a:solidFill>
                  <a:schemeClr val="tx1"/>
                </a:solidFill>
              </a:rPr>
            </a:br>
            <a:endParaRPr lang="es-ES_tradnl" sz="1100" dirty="0">
              <a:solidFill>
                <a:schemeClr val="tx1"/>
              </a:solidFill>
            </a:endParaRPr>
          </a:p>
        </p:txBody>
      </p:sp>
      <p:sp>
        <p:nvSpPr>
          <p:cNvPr id="4" name="TextBox 3">
            <a:extLst>
              <a:ext uri="{FF2B5EF4-FFF2-40B4-BE49-F238E27FC236}">
                <a16:creationId xmlns:a16="http://schemas.microsoft.com/office/drawing/2014/main" id="{10EA850E-3BD7-13BA-C24B-B0AB11E6CC89}"/>
              </a:ext>
            </a:extLst>
          </p:cNvPr>
          <p:cNvSpPr txBox="1"/>
          <p:nvPr/>
        </p:nvSpPr>
        <p:spPr>
          <a:xfrm>
            <a:off x="996287" y="1480737"/>
            <a:ext cx="5254041" cy="276999"/>
          </a:xfrm>
          <a:prstGeom prst="rect">
            <a:avLst/>
          </a:prstGeom>
          <a:noFill/>
        </p:spPr>
        <p:txBody>
          <a:bodyPr wrap="square" rtlCol="0">
            <a:spAutoFit/>
          </a:bodyPr>
          <a:lstStyle/>
          <a:p>
            <a:r>
              <a:rPr lang="en-US" sz="1200" b="1" spc="300" dirty="0"/>
              <a:t>ACTIVIDADES NO DIRIGIDAS: RECOMENDACIONES</a:t>
            </a:r>
          </a:p>
        </p:txBody>
      </p:sp>
      <p:sp>
        <p:nvSpPr>
          <p:cNvPr id="23" name="TextBox 22">
            <a:extLst>
              <a:ext uri="{FF2B5EF4-FFF2-40B4-BE49-F238E27FC236}">
                <a16:creationId xmlns:a16="http://schemas.microsoft.com/office/drawing/2014/main" id="{3E2BD0E6-7742-813E-B2E6-FFCA5792D85E}"/>
              </a:ext>
            </a:extLst>
          </p:cNvPr>
          <p:cNvSpPr txBox="1"/>
          <p:nvPr/>
        </p:nvSpPr>
        <p:spPr>
          <a:xfrm>
            <a:off x="996287" y="723552"/>
            <a:ext cx="5254042" cy="523220"/>
          </a:xfrm>
          <a:prstGeom prst="rect">
            <a:avLst/>
          </a:prstGeom>
          <a:noFill/>
        </p:spPr>
        <p:txBody>
          <a:bodyPr wrap="square" lIns="91440" tIns="45720" rIns="91440" bIns="45720" anchor="t">
            <a:spAutoFit/>
          </a:bodyPr>
          <a:lstStyle/>
          <a:p>
            <a:pPr marL="0" marR="0" lvl="0" indent="0" algn="l" rtl="0">
              <a:spcBef>
                <a:spcPts val="0"/>
              </a:spcBef>
              <a:spcAft>
                <a:spcPts val="1800"/>
              </a:spcAft>
              <a:buNone/>
            </a:pPr>
            <a:r>
              <a:rPr lang="en-US" sz="1400" b="1" spc="300" dirty="0">
                <a:highlight>
                  <a:srgbClr val="D0B9C7"/>
                </a:highlight>
                <a:latin typeface="Calibri"/>
                <a:ea typeface="Calibri"/>
                <a:cs typeface="Calibri"/>
                <a:sym typeface="Calibri"/>
              </a:rPr>
              <a:t>SESIÓN 4: ¿CÓMO IMPLEMENTAR ACTIVIDADES DE SMAPS ESPECÍFICAS Y NO ESPECIALIZADAS?</a:t>
            </a:r>
          </a:p>
        </p:txBody>
      </p:sp>
      <p:grpSp>
        <p:nvGrpSpPr>
          <p:cNvPr id="35" name="Group 34">
            <a:extLst>
              <a:ext uri="{FF2B5EF4-FFF2-40B4-BE49-F238E27FC236}">
                <a16:creationId xmlns:a16="http://schemas.microsoft.com/office/drawing/2014/main" id="{88E285FA-AAF0-DBE4-8D2F-662D8FA201C0}"/>
              </a:ext>
            </a:extLst>
          </p:cNvPr>
          <p:cNvGrpSpPr/>
          <p:nvPr/>
        </p:nvGrpSpPr>
        <p:grpSpPr>
          <a:xfrm>
            <a:off x="4040697" y="7523714"/>
            <a:ext cx="2371632" cy="1101997"/>
            <a:chOff x="1265129" y="1575992"/>
            <a:chExt cx="3283033" cy="1525486"/>
          </a:xfrm>
        </p:grpSpPr>
        <p:grpSp>
          <p:nvGrpSpPr>
            <p:cNvPr id="27" name="Group 26">
              <a:extLst>
                <a:ext uri="{FF2B5EF4-FFF2-40B4-BE49-F238E27FC236}">
                  <a16:creationId xmlns:a16="http://schemas.microsoft.com/office/drawing/2014/main" id="{36E4CEBC-8B33-9E51-0437-C7EB2655C56C}"/>
                </a:ext>
              </a:extLst>
            </p:cNvPr>
            <p:cNvGrpSpPr/>
            <p:nvPr/>
          </p:nvGrpSpPr>
          <p:grpSpPr>
            <a:xfrm>
              <a:off x="3938725" y="2132449"/>
              <a:ext cx="609437" cy="969029"/>
              <a:chOff x="860877" y="1929282"/>
              <a:chExt cx="1053230" cy="1674679"/>
            </a:xfrm>
            <a:solidFill>
              <a:schemeClr val="accent2">
                <a:lumMod val="50000"/>
              </a:schemeClr>
            </a:solidFill>
          </p:grpSpPr>
          <p:sp>
            <p:nvSpPr>
              <p:cNvPr id="28" name="Round Same Side Corner Rectangle 46">
                <a:extLst>
                  <a:ext uri="{FF2B5EF4-FFF2-40B4-BE49-F238E27FC236}">
                    <a16:creationId xmlns:a16="http://schemas.microsoft.com/office/drawing/2014/main" id="{DD5509AB-AEBB-0F56-239E-4915C9B7DE53}"/>
                  </a:ext>
                </a:extLst>
              </p:cNvPr>
              <p:cNvSpPr/>
              <p:nvPr/>
            </p:nvSpPr>
            <p:spPr>
              <a:xfrm>
                <a:off x="1052733" y="2725467"/>
                <a:ext cx="671847" cy="87849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29" name="Oval 28">
                <a:extLst>
                  <a:ext uri="{FF2B5EF4-FFF2-40B4-BE49-F238E27FC236}">
                    <a16:creationId xmlns:a16="http://schemas.microsoft.com/office/drawing/2014/main" id="{055CF275-BE77-DDEC-4137-EB2DBD0B4236}"/>
                  </a:ext>
                </a:extLst>
              </p:cNvPr>
              <p:cNvSpPr/>
              <p:nvPr/>
            </p:nvSpPr>
            <p:spPr>
              <a:xfrm>
                <a:off x="1047750" y="1929282"/>
                <a:ext cx="679484" cy="6794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latin typeface="Arial" panose="020B0604020202020204" pitchFamily="34" charset="0"/>
                  <a:cs typeface="Arial" panose="020B0604020202020204" pitchFamily="34" charset="0"/>
                </a:endParaRPr>
              </a:p>
            </p:txBody>
          </p:sp>
          <p:sp>
            <p:nvSpPr>
              <p:cNvPr id="30" name="Trapezoid 29">
                <a:extLst>
                  <a:ext uri="{FF2B5EF4-FFF2-40B4-BE49-F238E27FC236}">
                    <a16:creationId xmlns:a16="http://schemas.microsoft.com/office/drawing/2014/main" id="{3F1E3C57-42B5-CE59-EB75-293455240C39}"/>
                  </a:ext>
                </a:extLst>
              </p:cNvPr>
              <p:cNvSpPr/>
              <p:nvPr/>
            </p:nvSpPr>
            <p:spPr>
              <a:xfrm>
                <a:off x="860877" y="2993721"/>
                <a:ext cx="1053230" cy="610240"/>
              </a:xfrm>
              <a:prstGeom prst="trapezoid">
                <a:avLst>
                  <a:gd name="adj" fmla="val 330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6DAAA0E2-70D2-A535-FBF8-71EF8C5FDA64}"/>
                </a:ext>
              </a:extLst>
            </p:cNvPr>
            <p:cNvGrpSpPr/>
            <p:nvPr/>
          </p:nvGrpSpPr>
          <p:grpSpPr>
            <a:xfrm>
              <a:off x="2296319" y="1575992"/>
              <a:ext cx="521410" cy="1525486"/>
              <a:chOff x="1022970" y="2227840"/>
              <a:chExt cx="1141610" cy="3340002"/>
            </a:xfrm>
            <a:solidFill>
              <a:schemeClr val="accent2">
                <a:lumMod val="50000"/>
              </a:schemeClr>
            </a:solidFill>
          </p:grpSpPr>
          <p:sp>
            <p:nvSpPr>
              <p:cNvPr id="32" name="Oval 31">
                <a:extLst>
                  <a:ext uri="{FF2B5EF4-FFF2-40B4-BE49-F238E27FC236}">
                    <a16:creationId xmlns:a16="http://schemas.microsoft.com/office/drawing/2014/main" id="{AD38B8B9-4DA0-041B-E433-BB8433EAB788}"/>
                  </a:ext>
                </a:extLst>
              </p:cNvPr>
              <p:cNvSpPr/>
              <p:nvPr/>
            </p:nvSpPr>
            <p:spPr>
              <a:xfrm>
                <a:off x="1022970" y="2227840"/>
                <a:ext cx="1141610" cy="11416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Top Corners Rounded 32">
                <a:extLst>
                  <a:ext uri="{FF2B5EF4-FFF2-40B4-BE49-F238E27FC236}">
                    <a16:creationId xmlns:a16="http://schemas.microsoft.com/office/drawing/2014/main" id="{936B1218-E4E0-C101-FE1B-2E725DAA991F}"/>
                  </a:ext>
                </a:extLst>
              </p:cNvPr>
              <p:cNvSpPr/>
              <p:nvPr/>
            </p:nvSpPr>
            <p:spPr>
              <a:xfrm>
                <a:off x="1022970" y="3582437"/>
                <a:ext cx="1141610" cy="198540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4" name="Straight Connector 33">
              <a:extLst>
                <a:ext uri="{FF2B5EF4-FFF2-40B4-BE49-F238E27FC236}">
                  <a16:creationId xmlns:a16="http://schemas.microsoft.com/office/drawing/2014/main" id="{6873ED46-4DA9-E707-5DB5-BA41AFC1B5BC}"/>
                </a:ext>
              </a:extLst>
            </p:cNvPr>
            <p:cNvCxnSpPr/>
            <p:nvPr/>
          </p:nvCxnSpPr>
          <p:spPr>
            <a:xfrm>
              <a:off x="1265129" y="3051374"/>
              <a:ext cx="2548335" cy="0"/>
            </a:xfrm>
            <a:prstGeom prst="line">
              <a:avLst/>
            </a:prstGeom>
            <a:ln w="38100">
              <a:solidFill>
                <a:schemeClr val="accent2">
                  <a:lumMod val="50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36" name="Hexagon 35">
            <a:extLst>
              <a:ext uri="{FF2B5EF4-FFF2-40B4-BE49-F238E27FC236}">
                <a16:creationId xmlns:a16="http://schemas.microsoft.com/office/drawing/2014/main" id="{BB1610F3-196C-4279-7F11-250DAD028539}"/>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Hexagon 36">
            <a:extLst>
              <a:ext uri="{FF2B5EF4-FFF2-40B4-BE49-F238E27FC236}">
                <a16:creationId xmlns:a16="http://schemas.microsoft.com/office/drawing/2014/main" id="{E50F5382-CB30-2860-F000-B794DBB2921D}"/>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Hexagon 37">
            <a:extLst>
              <a:ext uri="{FF2B5EF4-FFF2-40B4-BE49-F238E27FC236}">
                <a16:creationId xmlns:a16="http://schemas.microsoft.com/office/drawing/2014/main" id="{C674201B-F4E7-4AD5-EC46-D136A46EEA28}"/>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Hexagon 38">
            <a:extLst>
              <a:ext uri="{FF2B5EF4-FFF2-40B4-BE49-F238E27FC236}">
                <a16:creationId xmlns:a16="http://schemas.microsoft.com/office/drawing/2014/main" id="{3D91C282-E4E2-EBC1-5E83-40EDB326E919}"/>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Hexagon 39">
            <a:extLst>
              <a:ext uri="{FF2B5EF4-FFF2-40B4-BE49-F238E27FC236}">
                <a16:creationId xmlns:a16="http://schemas.microsoft.com/office/drawing/2014/main" id="{B5CB970E-D7A6-73C0-6D62-F7722E2051BA}"/>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Hexagon 40">
            <a:extLst>
              <a:ext uri="{FF2B5EF4-FFF2-40B4-BE49-F238E27FC236}">
                <a16:creationId xmlns:a16="http://schemas.microsoft.com/office/drawing/2014/main" id="{CE061317-0B71-865F-1806-3FEA0AE83F8F}"/>
              </a:ext>
            </a:extLst>
          </p:cNvPr>
          <p:cNvSpPr/>
          <p:nvPr/>
        </p:nvSpPr>
        <p:spPr>
          <a:xfrm rot="1782986">
            <a:off x="286725" y="2615334"/>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82715365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17">
            <a:extLst>
              <a:ext uri="{FF2B5EF4-FFF2-40B4-BE49-F238E27FC236}">
                <a16:creationId xmlns:a16="http://schemas.microsoft.com/office/drawing/2014/main" id="{B878E109-E849-CA3B-8285-848ABAB1827A}"/>
              </a:ext>
            </a:extLst>
          </p:cNvPr>
          <p:cNvGraphicFramePr>
            <a:graphicFrameLocks noGrp="1"/>
          </p:cNvGraphicFramePr>
          <p:nvPr>
            <p:extLst>
              <p:ext uri="{D42A27DB-BD31-4B8C-83A1-F6EECF244321}">
                <p14:modId xmlns:p14="http://schemas.microsoft.com/office/powerpoint/2010/main" val="2361320917"/>
              </p:ext>
            </p:extLst>
          </p:nvPr>
        </p:nvGraphicFramePr>
        <p:xfrm>
          <a:off x="996287" y="1262380"/>
          <a:ext cx="5254042" cy="6451600"/>
        </p:xfrm>
        <a:graphic>
          <a:graphicData uri="http://schemas.openxmlformats.org/drawingml/2006/table">
            <a:tbl>
              <a:tblPr firstRow="1" bandRow="1">
                <a:tableStyleId>{5C22544A-7EE6-4342-B048-85BDC9FD1C3A}</a:tableStyleId>
              </a:tblPr>
              <a:tblGrid>
                <a:gridCol w="1137313">
                  <a:extLst>
                    <a:ext uri="{9D8B030D-6E8A-4147-A177-3AD203B41FA5}">
                      <a16:colId xmlns:a16="http://schemas.microsoft.com/office/drawing/2014/main" val="3910228329"/>
                    </a:ext>
                  </a:extLst>
                </a:gridCol>
                <a:gridCol w="4116729">
                  <a:extLst>
                    <a:ext uri="{9D8B030D-6E8A-4147-A177-3AD203B41FA5}">
                      <a16:colId xmlns:a16="http://schemas.microsoft.com/office/drawing/2014/main" val="1260457313"/>
                    </a:ext>
                  </a:extLst>
                </a:gridCol>
              </a:tblGrid>
              <a:tr h="370840">
                <a:tc>
                  <a:txBody>
                    <a:bodyPr/>
                    <a:lstStyle/>
                    <a:p>
                      <a:r>
                        <a:rPr lang="es-ES_tradnl" sz="1100" b="1" noProof="0">
                          <a:solidFill>
                            <a:schemeClr val="bg1"/>
                          </a:solidFill>
                        </a:rPr>
                        <a:t>Resumen</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0" noProof="0">
                          <a:solidFill>
                            <a:schemeClr val="tx1"/>
                          </a:solidFill>
                        </a:rPr>
                        <a:t>La rueda de las emociones es una herramienta útil para ayudar al menor a identificar y verbalizar sus emociones. </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503434562"/>
                  </a:ext>
                </a:extLst>
              </a:tr>
              <a:tr h="370840">
                <a:tc>
                  <a:txBody>
                    <a:bodyPr/>
                    <a:lstStyle/>
                    <a:p>
                      <a:r>
                        <a:rPr lang="es-ES_tradnl" sz="1100" b="1" noProof="0">
                          <a:solidFill>
                            <a:schemeClr val="bg1"/>
                          </a:solidFill>
                        </a:rPr>
                        <a:t>Duración</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0" noProof="0" dirty="0"/>
                        <a:t>La actividad puede durar de 5 a 15 minutos.</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156132823"/>
                  </a:ext>
                </a:extLst>
              </a:tr>
              <a:tr h="370840">
                <a:tc>
                  <a:txBody>
                    <a:bodyPr/>
                    <a:lstStyle/>
                    <a:p>
                      <a:r>
                        <a:rPr lang="es-ES_tradnl" sz="1100" b="1" noProof="0">
                          <a:solidFill>
                            <a:schemeClr val="bg1"/>
                          </a:solidFill>
                        </a:rPr>
                        <a:t>Edades</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0" noProof="0" dirty="0"/>
                        <a:t>Esta actividad es ideal para niños, niñas y adolescentes (de 6 a 18 años).</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693644662"/>
                  </a:ext>
                </a:extLst>
              </a:tr>
              <a:tr h="370840">
                <a:tc>
                  <a:txBody>
                    <a:bodyPr/>
                    <a:lstStyle/>
                    <a:p>
                      <a:r>
                        <a:rPr lang="es-ES_tradnl" sz="1100" b="1" noProof="0">
                          <a:solidFill>
                            <a:schemeClr val="bg1"/>
                          </a:solidFill>
                        </a:rPr>
                        <a:t>Personas involucradas</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0" noProof="0" dirty="0"/>
                        <a:t>Los/as asistentes sociales deben realizar esta actividad con los/as niños/as de forma individual; sin embargo, si el menor se niega a participar en la actividad o no puede hacerlo debido a su edad, etapa de desarrollo, preferencia o capacidad comunicativa, puede ser necesaria o conveniente la presencia de la persona que lo cuida.</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624097116"/>
                  </a:ext>
                </a:extLst>
              </a:tr>
              <a:tr h="370840">
                <a:tc>
                  <a:txBody>
                    <a:bodyPr/>
                    <a:lstStyle/>
                    <a:p>
                      <a:r>
                        <a:rPr lang="es-ES_tradnl" sz="1100" b="1" noProof="0">
                          <a:solidFill>
                            <a:schemeClr val="bg1"/>
                          </a:solidFill>
                        </a:rPr>
                        <a:t>Propósito</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algn="l"/>
                      <a:r>
                        <a:rPr lang="es-ES_tradnl" sz="1100" b="0" noProof="0" dirty="0"/>
                        <a:t>Conocer la variedad de emociones y sentimientos que existen, cómo se relacionan (emociones genéricas y emociones más específicas) y los términos para describir estas emociones. </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912278685"/>
                  </a:ext>
                </a:extLst>
              </a:tr>
              <a:tr h="370840">
                <a:tc>
                  <a:txBody>
                    <a:bodyPr/>
                    <a:lstStyle/>
                    <a:p>
                      <a:r>
                        <a:rPr lang="es-ES_tradnl" sz="1100" b="1" noProof="0">
                          <a:solidFill>
                            <a:schemeClr val="bg1"/>
                          </a:solidFill>
                        </a:rPr>
                        <a:t>Adaptaciones</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algn="l"/>
                      <a:r>
                        <a:rPr lang="es-ES_tradnl" sz="1100" b="0" noProof="0" dirty="0"/>
                        <a:t>Si el/la menor no sabe leer ni escribir, puede crear una rueda de las emociones más sencilla (basándose en la original) en la que dibuje  caritas con expresiones para ayudarle a expresar emociones.</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803270237"/>
                  </a:ext>
                </a:extLst>
              </a:tr>
              <a:tr h="370840">
                <a:tc>
                  <a:txBody>
                    <a:bodyPr/>
                    <a:lstStyle/>
                    <a:p>
                      <a:r>
                        <a:rPr lang="es-ES_tradnl" sz="1100" b="1" noProof="0">
                          <a:solidFill>
                            <a:schemeClr val="bg1"/>
                          </a:solidFill>
                        </a:rPr>
                        <a:t>Instrucciones</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marL="228600" marR="44450" lvl="0" indent="-228600" algn="l">
                        <a:spcBef>
                          <a:spcPts val="230"/>
                        </a:spcBef>
                        <a:spcAft>
                          <a:spcPts val="0"/>
                        </a:spcAft>
                        <a:buSzPts val="1100"/>
                        <a:buFont typeface="+mj-lt"/>
                        <a:buAutoNum type="arabicPeriod"/>
                        <a:tabLst>
                          <a:tab pos="529590" algn="l"/>
                        </a:tabLst>
                      </a:pPr>
                      <a:r>
                        <a:rPr lang="es-ES_tradnl" sz="1100" b="0" kern="1200" noProof="0" dirty="0">
                          <a:solidFill>
                            <a:schemeClr val="dk1"/>
                          </a:solidFill>
                          <a:latin typeface="+mn-lt"/>
                          <a:ea typeface="+mn-ea"/>
                          <a:cs typeface="+mn-cs"/>
                        </a:rPr>
                        <a:t>Preguntar al menor qué sentimientos o emociones conoce y si puede hacer una lista con todos los que conoce. Esto le dará una idea de su grado de familiaridad/conocimiento de los sentimientos y las emociones. </a:t>
                      </a:r>
                    </a:p>
                    <a:p>
                      <a:pPr marL="228600" marR="44450" lvl="0" indent="-228600" algn="l">
                        <a:spcBef>
                          <a:spcPts val="230"/>
                        </a:spcBef>
                        <a:spcAft>
                          <a:spcPts val="0"/>
                        </a:spcAft>
                        <a:buSzPts val="1100"/>
                        <a:buFont typeface="+mj-lt"/>
                        <a:buAutoNum type="arabicPeriod"/>
                        <a:tabLst>
                          <a:tab pos="529590" algn="l"/>
                        </a:tabLst>
                      </a:pPr>
                      <a:r>
                        <a:rPr lang="es-ES_tradnl" sz="1100" b="0" kern="1200" noProof="0" dirty="0">
                          <a:solidFill>
                            <a:schemeClr val="dk1"/>
                          </a:solidFill>
                          <a:latin typeface="+mn-lt"/>
                          <a:ea typeface="+mn-ea"/>
                          <a:cs typeface="+mn-cs"/>
                        </a:rPr>
                        <a:t>Después de terminar la lista de emociones, coger una copia de la rueda de las emociones (ver página siguiente). Repasar con él/ella la rueda de las emociones, empezando por la emoción que ya conoce y mencionó, y pasando después a las demás. </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951584040"/>
                  </a:ext>
                </a:extLst>
              </a:tr>
              <a:tr h="370840">
                <a:tc>
                  <a:txBody>
                    <a:bodyPr/>
                    <a:lstStyle/>
                    <a:p>
                      <a:r>
                        <a:rPr lang="es-ES_tradnl" sz="1100" b="1" noProof="0">
                          <a:solidFill>
                            <a:schemeClr val="bg1"/>
                          </a:solidFill>
                        </a:rPr>
                        <a:t>Nota</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marL="0" marR="44450" lvl="0" indent="0" algn="l" defTabSz="685800" rtl="0" eaLnBrk="1" fontAlgn="auto" latinLnBrk="0" hangingPunct="1">
                        <a:lnSpc>
                          <a:spcPct val="100000"/>
                        </a:lnSpc>
                        <a:spcBef>
                          <a:spcPts val="230"/>
                        </a:spcBef>
                        <a:spcAft>
                          <a:spcPts val="0"/>
                        </a:spcAft>
                        <a:buClrTx/>
                        <a:buSzPts val="1100"/>
                        <a:buFont typeface="+mj-lt"/>
                        <a:buNone/>
                        <a:tabLst>
                          <a:tab pos="529590" algn="l"/>
                        </a:tabLst>
                        <a:defRPr/>
                      </a:pPr>
                      <a:r>
                        <a:rPr lang="es-ES_tradnl" sz="1100" noProof="0" dirty="0">
                          <a:solidFill>
                            <a:schemeClr val="tx1"/>
                          </a:solidFill>
                        </a:rPr>
                        <a:t>La rueda de las emociones se puede utilizar no solo para explorar las emociones humanas, sino también para animar al menor a hablar de sus emociones. </a:t>
                      </a:r>
                    </a:p>
                    <a:p>
                      <a:pPr marL="0" marR="44450" lvl="0" indent="0" algn="l" defTabSz="685800" rtl="0" eaLnBrk="1" fontAlgn="auto" latinLnBrk="0" hangingPunct="1">
                        <a:lnSpc>
                          <a:spcPct val="100000"/>
                        </a:lnSpc>
                        <a:spcBef>
                          <a:spcPts val="230"/>
                        </a:spcBef>
                        <a:spcAft>
                          <a:spcPts val="0"/>
                        </a:spcAft>
                        <a:buClrTx/>
                        <a:buSzPts val="1100"/>
                        <a:buFont typeface="+mj-lt"/>
                        <a:buNone/>
                        <a:tabLst>
                          <a:tab pos="529590" algn="l"/>
                        </a:tabLst>
                        <a:defRPr/>
                      </a:pPr>
                      <a:endParaRPr lang="es-ES_tradnl" sz="1100" noProof="0" dirty="0">
                        <a:solidFill>
                          <a:schemeClr val="tx1"/>
                        </a:solidFill>
                      </a:endParaRPr>
                    </a:p>
                    <a:p>
                      <a:pPr marL="0" marR="44450" lvl="0" indent="0" algn="l" defTabSz="685800" rtl="0" eaLnBrk="1" fontAlgn="auto" latinLnBrk="0" hangingPunct="1">
                        <a:lnSpc>
                          <a:spcPct val="100000"/>
                        </a:lnSpc>
                        <a:spcBef>
                          <a:spcPts val="230"/>
                        </a:spcBef>
                        <a:spcAft>
                          <a:spcPts val="0"/>
                        </a:spcAft>
                        <a:buClrTx/>
                        <a:buSzPts val="1100"/>
                        <a:buFont typeface="+mj-lt"/>
                        <a:buNone/>
                        <a:tabLst>
                          <a:tab pos="529590" algn="l"/>
                        </a:tabLst>
                        <a:defRPr/>
                      </a:pPr>
                      <a:r>
                        <a:rPr lang="es-ES_tradnl" sz="1100" noProof="0" dirty="0">
                          <a:solidFill>
                            <a:schemeClr val="tx1"/>
                          </a:solidFill>
                        </a:rPr>
                        <a:t>De este modo, esta actividad se convierte en una </a:t>
                      </a:r>
                      <a:r>
                        <a:rPr lang="es-ES_tradnl" sz="1100" b="1" noProof="0" dirty="0">
                          <a:solidFill>
                            <a:schemeClr val="tx1"/>
                          </a:solidFill>
                        </a:rPr>
                        <a:t>actividad de expresión</a:t>
                      </a:r>
                      <a:r>
                        <a:rPr lang="es-ES_tradnl" sz="1100" noProof="0" dirty="0">
                          <a:solidFill>
                            <a:schemeClr val="tx1"/>
                          </a:solidFill>
                        </a:rPr>
                        <a:t>. Para ello, puede preguntarle, por ejemplo, qué emoción siente en ese momento o qué emoción ha sentido con más frecuencia durante la semana. Luego, podrían hablar y analizar juntos las posibles causas de ese sentimiento.</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821500199"/>
                  </a:ext>
                </a:extLst>
              </a:tr>
            </a:tbl>
          </a:graphicData>
        </a:graphic>
      </p:graphicFrame>
      <p:sp>
        <p:nvSpPr>
          <p:cNvPr id="6" name="TextBox 5">
            <a:extLst>
              <a:ext uri="{FF2B5EF4-FFF2-40B4-BE49-F238E27FC236}">
                <a16:creationId xmlns:a16="http://schemas.microsoft.com/office/drawing/2014/main" id="{DE0544AD-E963-C67C-2A03-E0646199804C}"/>
              </a:ext>
            </a:extLst>
          </p:cNvPr>
          <p:cNvSpPr txBox="1"/>
          <p:nvPr/>
        </p:nvSpPr>
        <p:spPr>
          <a:xfrm>
            <a:off x="996287" y="712658"/>
            <a:ext cx="5254042" cy="276999"/>
          </a:xfrm>
          <a:prstGeom prst="rect">
            <a:avLst/>
          </a:prstGeom>
          <a:noFill/>
        </p:spPr>
        <p:txBody>
          <a:bodyPr wrap="square" rtlCol="0">
            <a:spAutoFit/>
          </a:bodyPr>
          <a:lstStyle/>
          <a:p>
            <a:r>
              <a:rPr lang="en-CA" sz="1200" b="1" spc="300" dirty="0"/>
              <a:t>RUEDA DE LAS EMOCIONES</a:t>
            </a:r>
            <a:endParaRPr lang="en-CA" sz="1200" b="1" spc="300" dirty="0">
              <a:solidFill>
                <a:schemeClr val="tx1"/>
              </a:solidFill>
            </a:endParaRPr>
          </a:p>
        </p:txBody>
      </p:sp>
      <p:pic>
        <p:nvPicPr>
          <p:cNvPr id="7" name="Graphic 6" descr="Scientific Thought with solid fill">
            <a:extLst>
              <a:ext uri="{FF2B5EF4-FFF2-40B4-BE49-F238E27FC236}">
                <a16:creationId xmlns:a16="http://schemas.microsoft.com/office/drawing/2014/main" id="{94C3335F-AA03-303F-700E-AB9F11B8A9E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93360" y="7919192"/>
            <a:ext cx="1448856" cy="1448856"/>
          </a:xfrm>
          <a:prstGeom prst="rect">
            <a:avLst/>
          </a:prstGeom>
        </p:spPr>
      </p:pic>
      <p:sp>
        <p:nvSpPr>
          <p:cNvPr id="9" name="Hexagon 8">
            <a:extLst>
              <a:ext uri="{FF2B5EF4-FFF2-40B4-BE49-F238E27FC236}">
                <a16:creationId xmlns:a16="http://schemas.microsoft.com/office/drawing/2014/main" id="{B547226D-847C-50B5-4ECC-8A70C025E9D2}"/>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80416B90-6E39-656F-97B2-7CE94BC47493}"/>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2271AF07-F9F9-BB9E-AD6C-B14DF91067EA}"/>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Hexagon 11">
            <a:extLst>
              <a:ext uri="{FF2B5EF4-FFF2-40B4-BE49-F238E27FC236}">
                <a16:creationId xmlns:a16="http://schemas.microsoft.com/office/drawing/2014/main" id="{D4F2F47B-0E9A-FE6F-A735-6A891089DD92}"/>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Hexagon 12">
            <a:extLst>
              <a:ext uri="{FF2B5EF4-FFF2-40B4-BE49-F238E27FC236}">
                <a16:creationId xmlns:a16="http://schemas.microsoft.com/office/drawing/2014/main" id="{ACD914FC-7E08-2825-03B1-570789F3CC0F}"/>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Hexagon 13">
            <a:extLst>
              <a:ext uri="{FF2B5EF4-FFF2-40B4-BE49-F238E27FC236}">
                <a16:creationId xmlns:a16="http://schemas.microsoft.com/office/drawing/2014/main" id="{24FC8415-B9E4-4F1D-3F70-751F383B24CC}"/>
              </a:ext>
            </a:extLst>
          </p:cNvPr>
          <p:cNvSpPr/>
          <p:nvPr/>
        </p:nvSpPr>
        <p:spPr>
          <a:xfrm rot="1782986">
            <a:off x="286725" y="2615334"/>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88244220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CB4C7B4-C627-DF9E-F071-224342029F4B}"/>
              </a:ext>
            </a:extLst>
          </p:cNvPr>
          <p:cNvSpPr txBox="1"/>
          <p:nvPr/>
        </p:nvSpPr>
        <p:spPr>
          <a:xfrm>
            <a:off x="1219384" y="7080473"/>
            <a:ext cx="4736916" cy="261610"/>
          </a:xfrm>
          <a:prstGeom prst="rect">
            <a:avLst/>
          </a:prstGeom>
          <a:noFill/>
        </p:spPr>
        <p:txBody>
          <a:bodyPr wrap="square" rtlCol="0">
            <a:spAutoFit/>
          </a:bodyPr>
          <a:lstStyle/>
          <a:p>
            <a:pPr algn="ctr"/>
            <a:r>
              <a:rPr lang="en-GB" sz="1100" i="1" dirty="0">
                <a:solidFill>
                  <a:schemeClr val="accent1">
                    <a:lumMod val="50000"/>
                  </a:schemeClr>
                </a:solidFill>
              </a:rPr>
              <a:t>Fuente: Calm.com</a:t>
            </a:r>
            <a:endParaRPr lang="en-BE" sz="1100" i="1" dirty="0">
              <a:solidFill>
                <a:schemeClr val="accent1">
                  <a:lumMod val="50000"/>
                </a:schemeClr>
              </a:solidFill>
            </a:endParaRPr>
          </a:p>
        </p:txBody>
      </p:sp>
      <p:pic>
        <p:nvPicPr>
          <p:cNvPr id="3" name="Picture 2">
            <a:extLst>
              <a:ext uri="{FF2B5EF4-FFF2-40B4-BE49-F238E27FC236}">
                <a16:creationId xmlns:a16="http://schemas.microsoft.com/office/drawing/2014/main" id="{E9207A98-1B46-BB5D-6B1B-CEF4B50558AC}"/>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5302" y="596769"/>
            <a:ext cx="6372698" cy="6265374"/>
          </a:xfrm>
          <a:prstGeom prst="rect">
            <a:avLst/>
          </a:prstGeom>
          <a:noFill/>
          <a:extLst>
            <a:ext uri="{909E8E84-426E-40DD-AFC4-6F175D3DCCD1}">
              <a14:hiddenFill xmlns:a14="http://schemas.microsoft.com/office/drawing/2010/main">
                <a:solidFill>
                  <a:srgbClr val="FFFFFF"/>
                </a:solidFill>
              </a14:hiddenFill>
            </a:ext>
          </a:extLst>
        </p:spPr>
      </p:pic>
      <p:sp>
        <p:nvSpPr>
          <p:cNvPr id="4" name="Hexagon 3">
            <a:extLst>
              <a:ext uri="{FF2B5EF4-FFF2-40B4-BE49-F238E27FC236}">
                <a16:creationId xmlns:a16="http://schemas.microsoft.com/office/drawing/2014/main" id="{B86987BC-2A5B-B73B-4686-5357903959D3}"/>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537A8FF4-5007-7BA0-4A06-1D6CFC765D18}"/>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8B267889-87C0-8592-1A26-907981AE183A}"/>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E8F7B90C-FAE9-BC50-3CB3-47DFFF850A58}"/>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92555567-EFDC-BF09-0D3A-92797894263F}"/>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01BDD0ED-064A-25C9-4497-D61FB477044E}"/>
              </a:ext>
            </a:extLst>
          </p:cNvPr>
          <p:cNvSpPr/>
          <p:nvPr/>
        </p:nvSpPr>
        <p:spPr>
          <a:xfrm rot="1782986">
            <a:off x="286725" y="2615334"/>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37599463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F24EDD-E24A-1246-C135-E6C01FB63AB9}"/>
              </a:ext>
            </a:extLst>
          </p:cNvPr>
          <p:cNvSpPr txBox="1"/>
          <p:nvPr/>
        </p:nvSpPr>
        <p:spPr>
          <a:xfrm>
            <a:off x="996287" y="712658"/>
            <a:ext cx="5254042" cy="276999"/>
          </a:xfrm>
          <a:prstGeom prst="rect">
            <a:avLst/>
          </a:prstGeom>
          <a:noFill/>
        </p:spPr>
        <p:txBody>
          <a:bodyPr wrap="square" rtlCol="0">
            <a:spAutoFit/>
          </a:bodyPr>
          <a:lstStyle/>
          <a:p>
            <a:r>
              <a:rPr lang="en-CA" sz="1200" b="1" spc="300" dirty="0">
                <a:solidFill>
                  <a:schemeClr val="tx1"/>
                </a:solidFill>
              </a:rPr>
              <a:t>CUANDO SIENTO... </a:t>
            </a:r>
            <a:r>
              <a:rPr lang="en-CA" sz="1200" b="1" spc="300" dirty="0"/>
              <a:t>HAGO...</a:t>
            </a:r>
            <a:endParaRPr lang="en-CA" sz="1200" b="1" spc="300" dirty="0">
              <a:solidFill>
                <a:schemeClr val="tx1"/>
              </a:solidFill>
            </a:endParaRPr>
          </a:p>
        </p:txBody>
      </p:sp>
      <p:graphicFrame>
        <p:nvGraphicFramePr>
          <p:cNvPr id="6" name="Table 17">
            <a:extLst>
              <a:ext uri="{FF2B5EF4-FFF2-40B4-BE49-F238E27FC236}">
                <a16:creationId xmlns:a16="http://schemas.microsoft.com/office/drawing/2014/main" id="{B3B55EC7-E10D-9789-FC63-14B3511B436B}"/>
              </a:ext>
            </a:extLst>
          </p:cNvPr>
          <p:cNvGraphicFramePr>
            <a:graphicFrameLocks noGrp="1"/>
          </p:cNvGraphicFramePr>
          <p:nvPr>
            <p:extLst>
              <p:ext uri="{D42A27DB-BD31-4B8C-83A1-F6EECF244321}">
                <p14:modId xmlns:p14="http://schemas.microsoft.com/office/powerpoint/2010/main" val="2565144442"/>
              </p:ext>
            </p:extLst>
          </p:nvPr>
        </p:nvGraphicFramePr>
        <p:xfrm>
          <a:off x="996287" y="1262380"/>
          <a:ext cx="5254042" cy="6461760"/>
        </p:xfrm>
        <a:graphic>
          <a:graphicData uri="http://schemas.openxmlformats.org/drawingml/2006/table">
            <a:tbl>
              <a:tblPr firstRow="1" bandRow="1">
                <a:tableStyleId>{5C22544A-7EE6-4342-B048-85BDC9FD1C3A}</a:tableStyleId>
              </a:tblPr>
              <a:tblGrid>
                <a:gridCol w="1137313">
                  <a:extLst>
                    <a:ext uri="{9D8B030D-6E8A-4147-A177-3AD203B41FA5}">
                      <a16:colId xmlns:a16="http://schemas.microsoft.com/office/drawing/2014/main" val="3910228329"/>
                    </a:ext>
                  </a:extLst>
                </a:gridCol>
                <a:gridCol w="4116729">
                  <a:extLst>
                    <a:ext uri="{9D8B030D-6E8A-4147-A177-3AD203B41FA5}">
                      <a16:colId xmlns:a16="http://schemas.microsoft.com/office/drawing/2014/main" val="1260457313"/>
                    </a:ext>
                  </a:extLst>
                </a:gridCol>
              </a:tblGrid>
              <a:tr h="370840">
                <a:tc>
                  <a:txBody>
                    <a:bodyPr/>
                    <a:lstStyle/>
                    <a:p>
                      <a:r>
                        <a:rPr lang="es-ES_tradnl" sz="1100" b="1" noProof="0">
                          <a:solidFill>
                            <a:schemeClr val="bg1"/>
                          </a:solidFill>
                        </a:rPr>
                        <a:t>Resumen</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0" noProof="0">
                          <a:solidFill>
                            <a:schemeClr val="tx1"/>
                          </a:solidFill>
                        </a:rPr>
                        <a:t>Esta actividad es útil para identificar comportamientos y mecanismos de afrontamiento que el niño aplica cuando experimenta ciertas emociones o sentimientos negativos</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503434562"/>
                  </a:ext>
                </a:extLst>
              </a:tr>
              <a:tr h="370840">
                <a:tc>
                  <a:txBody>
                    <a:bodyPr/>
                    <a:lstStyle/>
                    <a:p>
                      <a:r>
                        <a:rPr lang="es-ES_tradnl" sz="1100" b="1" noProof="0">
                          <a:solidFill>
                            <a:schemeClr val="bg1"/>
                          </a:solidFill>
                        </a:rPr>
                        <a:t>Duración</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0" noProof="0"/>
                        <a:t>La actividad puede durar de 15 a 25 minutos.</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156132823"/>
                  </a:ext>
                </a:extLst>
              </a:tr>
              <a:tr h="370840">
                <a:tc>
                  <a:txBody>
                    <a:bodyPr/>
                    <a:lstStyle/>
                    <a:p>
                      <a:r>
                        <a:rPr lang="es-ES_tradnl" sz="1100" b="1" noProof="0">
                          <a:solidFill>
                            <a:schemeClr val="bg1"/>
                          </a:solidFill>
                        </a:rPr>
                        <a:t>Edades</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0" noProof="0"/>
                        <a:t>Esta actividad es ideal para niños, niñas y adolescentes (de 10 a 18 años).</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693644662"/>
                  </a:ext>
                </a:extLst>
              </a:tr>
              <a:tr h="370840">
                <a:tc>
                  <a:txBody>
                    <a:bodyPr/>
                    <a:lstStyle/>
                    <a:p>
                      <a:r>
                        <a:rPr lang="es-ES_tradnl" sz="1100" b="1" noProof="0">
                          <a:solidFill>
                            <a:schemeClr val="bg1"/>
                          </a:solidFill>
                        </a:rPr>
                        <a:t>Personas involucradas</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0" noProof="0"/>
                        <a:t>Los/as asistentes sociales deben realizar esta actividad con los/as niños/as de forma individual; sin embargo, si el menor se niega a participar en la actividad o no puede hacerlo debido a su edad, etapa de desarrollo, preferencia o capacidad comunicativa, puede ser necesaria o conveniente la presencia de la persona que lo cuida.</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624097116"/>
                  </a:ext>
                </a:extLst>
              </a:tr>
              <a:tr h="370840">
                <a:tc>
                  <a:txBody>
                    <a:bodyPr/>
                    <a:lstStyle/>
                    <a:p>
                      <a:r>
                        <a:rPr lang="es-ES_tradnl" sz="1100" b="1" noProof="0">
                          <a:solidFill>
                            <a:schemeClr val="bg1"/>
                          </a:solidFill>
                        </a:rPr>
                        <a:t>Propósito</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algn="l"/>
                      <a:r>
                        <a:rPr lang="es-ES_tradnl" sz="1100" b="0" noProof="0"/>
                        <a:t>Reconocer comportamientos que se adoptan al sentir emociones o sentimientos negativos e identificar cómo nos sentimos después. El objetivo de la actividad es identificar qué comportamientos o acciones son de ayuda o le producen una sensación de alivio y cuáles no, para promover estrategias positivas para gestionar esas emociones en el futuro</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912278685"/>
                  </a:ext>
                </a:extLst>
              </a:tr>
              <a:tr h="370840">
                <a:tc>
                  <a:txBody>
                    <a:bodyPr/>
                    <a:lstStyle/>
                    <a:p>
                      <a:r>
                        <a:rPr lang="es-ES_tradnl" sz="1100" b="1" noProof="0">
                          <a:solidFill>
                            <a:schemeClr val="bg1"/>
                          </a:solidFill>
                        </a:rPr>
                        <a:t>Instrucciones</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marL="228600" marR="44450" lvl="0" indent="-228600" algn="l">
                        <a:spcBef>
                          <a:spcPts val="230"/>
                        </a:spcBef>
                        <a:spcAft>
                          <a:spcPts val="0"/>
                        </a:spcAft>
                        <a:buSzPts val="1100"/>
                        <a:buFont typeface="+mj-lt"/>
                        <a:buAutoNum type="arabicPeriod"/>
                        <a:tabLst>
                          <a:tab pos="529590" algn="l"/>
                        </a:tabLst>
                      </a:pPr>
                      <a:r>
                        <a:rPr lang="es-ES_tradnl" sz="1100" b="0" kern="1200" noProof="0" dirty="0">
                          <a:solidFill>
                            <a:schemeClr val="dk1"/>
                          </a:solidFill>
                          <a:latin typeface="+mn-lt"/>
                          <a:ea typeface="+mn-ea"/>
                          <a:cs typeface="+mn-cs"/>
                        </a:rPr>
                        <a:t>Pedir al menor que escoja una emoción negativa que sienta a veces o con frecuencia. Por ejemplo, sentirse enojado, triste o sentirse mal. </a:t>
                      </a:r>
                    </a:p>
                    <a:p>
                      <a:pPr marL="228600" marR="44450" lvl="0" indent="-228600" algn="l">
                        <a:spcBef>
                          <a:spcPts val="230"/>
                        </a:spcBef>
                        <a:spcAft>
                          <a:spcPts val="0"/>
                        </a:spcAft>
                        <a:buSzPts val="1100"/>
                        <a:buFont typeface="+mj-lt"/>
                        <a:buAutoNum type="arabicPeriod"/>
                        <a:tabLst>
                          <a:tab pos="529590" algn="l"/>
                        </a:tabLst>
                      </a:pPr>
                      <a:r>
                        <a:rPr lang="es-ES_tradnl" sz="1100" b="0" kern="1200" noProof="0" dirty="0">
                          <a:solidFill>
                            <a:schemeClr val="dk1"/>
                          </a:solidFill>
                          <a:latin typeface="+mn-lt"/>
                          <a:ea typeface="+mn-ea"/>
                          <a:cs typeface="+mn-cs"/>
                        </a:rPr>
                        <a:t>Escribir la emoción o dibujar una carita que corresponda a esa emoción en el centro de una hoja de papel. </a:t>
                      </a:r>
                    </a:p>
                    <a:p>
                      <a:pPr marL="228600" marR="44450" lvl="0" indent="-228600" algn="l">
                        <a:spcBef>
                          <a:spcPts val="230"/>
                        </a:spcBef>
                        <a:spcAft>
                          <a:spcPts val="0"/>
                        </a:spcAft>
                        <a:buSzPts val="1100"/>
                        <a:buFont typeface="+mj-lt"/>
                        <a:buAutoNum type="arabicPeriod"/>
                        <a:tabLst>
                          <a:tab pos="529590" algn="l"/>
                        </a:tabLst>
                      </a:pPr>
                      <a:r>
                        <a:rPr lang="es-ES_tradnl" sz="1100" b="0" kern="1200" noProof="0" dirty="0">
                          <a:solidFill>
                            <a:schemeClr val="dk1"/>
                          </a:solidFill>
                          <a:latin typeface="+mn-lt"/>
                          <a:ea typeface="+mn-ea"/>
                          <a:cs typeface="+mn-cs"/>
                        </a:rPr>
                        <a:t>Pedir al menor que indique qué suele hacer cuando se siente así. Escribir alrededor de la emoción negativa central todos los comportamientos que el menor haya mencionado.. </a:t>
                      </a:r>
                    </a:p>
                    <a:p>
                      <a:pPr marL="228600" marR="44450" lvl="0" indent="-228600" algn="l" defTabSz="685800" rtl="0" eaLnBrk="1" fontAlgn="auto" latinLnBrk="0" hangingPunct="1">
                        <a:lnSpc>
                          <a:spcPct val="100000"/>
                        </a:lnSpc>
                        <a:spcBef>
                          <a:spcPts val="230"/>
                        </a:spcBef>
                        <a:spcAft>
                          <a:spcPts val="0"/>
                        </a:spcAft>
                        <a:buClrTx/>
                        <a:buSzPts val="1100"/>
                        <a:buFont typeface="+mj-lt"/>
                        <a:buAutoNum type="arabicPeriod"/>
                        <a:tabLst>
                          <a:tab pos="529590" algn="l"/>
                        </a:tabLst>
                        <a:defRPr/>
                      </a:pPr>
                      <a:r>
                        <a:rPr lang="es-ES_tradnl" sz="1100" b="0" kern="1200" noProof="0" dirty="0">
                          <a:solidFill>
                            <a:schemeClr val="dk1"/>
                          </a:solidFill>
                          <a:latin typeface="+mn-lt"/>
                          <a:ea typeface="+mn-ea"/>
                          <a:cs typeface="+mn-cs"/>
                        </a:rPr>
                        <a:t>Después, conversar con el/la menor acerca de 1. las cosas que hace para sentirse mejor después; y 2. las cosas que hace y que pueden causarle más problemas.</a:t>
                      </a:r>
                    </a:p>
                    <a:p>
                      <a:pPr marL="228600" marR="44450" lvl="0" indent="-228600" algn="l">
                        <a:spcBef>
                          <a:spcPts val="230"/>
                        </a:spcBef>
                        <a:spcAft>
                          <a:spcPts val="0"/>
                        </a:spcAft>
                        <a:buSzPts val="1100"/>
                        <a:buFont typeface="+mj-lt"/>
                        <a:buAutoNum type="arabicPeriod"/>
                        <a:tabLst>
                          <a:tab pos="529590" algn="l"/>
                        </a:tabLst>
                      </a:pPr>
                      <a:r>
                        <a:rPr lang="es-ES_tradnl" sz="1100" b="0" kern="1200" noProof="0" dirty="0">
                          <a:solidFill>
                            <a:schemeClr val="dk1"/>
                          </a:solidFill>
                          <a:latin typeface="+mn-lt"/>
                          <a:ea typeface="+mn-ea"/>
                          <a:cs typeface="+mn-cs"/>
                        </a:rPr>
                        <a:t>A partir de estas preguntas, identificar juntos qué comportamientos ayudan y cuáles no. Hablar con él/ella sobre la posibilidad de hacer esas cosas que ayudan cuando sienta esa emoción negativa en particular. Hágalo sin esperar que, a partir de ahora, el menor se comporte siempre de forma positiva. Más bien, dígale que puede intentarlo y que ese ya es un gran paso. </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951584040"/>
                  </a:ext>
                </a:extLst>
              </a:tr>
            </a:tbl>
          </a:graphicData>
        </a:graphic>
      </p:graphicFrame>
      <p:sp>
        <p:nvSpPr>
          <p:cNvPr id="7" name="Hexagon 6">
            <a:extLst>
              <a:ext uri="{FF2B5EF4-FFF2-40B4-BE49-F238E27FC236}">
                <a16:creationId xmlns:a16="http://schemas.microsoft.com/office/drawing/2014/main" id="{B30DEC34-5C4B-B4ED-FC70-2D26721C7A4C}"/>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E2465006-5F91-50E9-BC96-16CE5A09B4E6}"/>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90F29D45-10B2-BBB3-A829-866131688CDB}"/>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218A4298-D4C9-4E67-864A-E39B6A8CB390}"/>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21E55A38-9ACA-82CA-8BA3-A39670512949}"/>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Hexagon 11">
            <a:extLst>
              <a:ext uri="{FF2B5EF4-FFF2-40B4-BE49-F238E27FC236}">
                <a16:creationId xmlns:a16="http://schemas.microsoft.com/office/drawing/2014/main" id="{66185007-EDB8-F6FC-31C5-8585A1C191AF}"/>
              </a:ext>
            </a:extLst>
          </p:cNvPr>
          <p:cNvSpPr/>
          <p:nvPr/>
        </p:nvSpPr>
        <p:spPr>
          <a:xfrm rot="1782986">
            <a:off x="286725" y="2615334"/>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05475019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4437ED-11D7-DBF7-A2C2-591BC208B9B3}"/>
              </a:ext>
            </a:extLst>
          </p:cNvPr>
          <p:cNvSpPr/>
          <p:nvPr/>
        </p:nvSpPr>
        <p:spPr>
          <a:xfrm>
            <a:off x="1001486" y="696686"/>
            <a:ext cx="5254171" cy="7924800"/>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nvGrpSpPr>
          <p:cNvPr id="4" name="Group 3">
            <a:extLst>
              <a:ext uri="{FF2B5EF4-FFF2-40B4-BE49-F238E27FC236}">
                <a16:creationId xmlns:a16="http://schemas.microsoft.com/office/drawing/2014/main" id="{FD913BE2-EFD7-5134-920D-5BD2ED643589}"/>
              </a:ext>
            </a:extLst>
          </p:cNvPr>
          <p:cNvGrpSpPr/>
          <p:nvPr/>
        </p:nvGrpSpPr>
        <p:grpSpPr>
          <a:xfrm>
            <a:off x="4985138" y="7623021"/>
            <a:ext cx="1742751" cy="1379748"/>
            <a:chOff x="8886140" y="2128856"/>
            <a:chExt cx="2458554" cy="1946452"/>
          </a:xfrm>
        </p:grpSpPr>
        <p:grpSp>
          <p:nvGrpSpPr>
            <p:cNvPr id="5" name="Group 4">
              <a:extLst>
                <a:ext uri="{FF2B5EF4-FFF2-40B4-BE49-F238E27FC236}">
                  <a16:creationId xmlns:a16="http://schemas.microsoft.com/office/drawing/2014/main" id="{AD2AC935-44D2-15A2-0E6F-BE8703DD3D09}"/>
                </a:ext>
              </a:extLst>
            </p:cNvPr>
            <p:cNvGrpSpPr/>
            <p:nvPr/>
          </p:nvGrpSpPr>
          <p:grpSpPr>
            <a:xfrm>
              <a:off x="9892149" y="2128856"/>
              <a:ext cx="1452545" cy="1452545"/>
              <a:chOff x="9854276" y="2446764"/>
              <a:chExt cx="1691138" cy="1691138"/>
            </a:xfrm>
          </p:grpSpPr>
          <p:pic>
            <p:nvPicPr>
              <p:cNvPr id="8" name="Graphic 7" descr="Head with gears with solid fill">
                <a:extLst>
                  <a:ext uri="{FF2B5EF4-FFF2-40B4-BE49-F238E27FC236}">
                    <a16:creationId xmlns:a16="http://schemas.microsoft.com/office/drawing/2014/main" id="{F7326025-E019-8BCF-E3BF-867A932F51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54276" y="2446764"/>
                <a:ext cx="1691138" cy="1691138"/>
              </a:xfrm>
              <a:prstGeom prst="rect">
                <a:avLst/>
              </a:prstGeom>
            </p:spPr>
          </p:pic>
          <p:sp>
            <p:nvSpPr>
              <p:cNvPr id="9" name="Oval 8">
                <a:extLst>
                  <a:ext uri="{FF2B5EF4-FFF2-40B4-BE49-F238E27FC236}">
                    <a16:creationId xmlns:a16="http://schemas.microsoft.com/office/drawing/2014/main" id="{A45D52F8-3307-F3D8-F27B-3B83AB1F5CDD}"/>
                  </a:ext>
                </a:extLst>
              </p:cNvPr>
              <p:cNvSpPr/>
              <p:nvPr/>
            </p:nvSpPr>
            <p:spPr>
              <a:xfrm>
                <a:off x="10149995" y="2618375"/>
                <a:ext cx="927324" cy="927324"/>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Heart 5">
              <a:extLst>
                <a:ext uri="{FF2B5EF4-FFF2-40B4-BE49-F238E27FC236}">
                  <a16:creationId xmlns:a16="http://schemas.microsoft.com/office/drawing/2014/main" id="{14B19CD8-CA81-2809-80F4-B23353845835}"/>
                </a:ext>
              </a:extLst>
            </p:cNvPr>
            <p:cNvSpPr/>
            <p:nvPr/>
          </p:nvSpPr>
          <p:spPr>
            <a:xfrm>
              <a:off x="8886140" y="3141728"/>
              <a:ext cx="1044952" cy="933580"/>
            </a:xfrm>
            <a:prstGeom prst="hear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Freeform: Shape 6">
              <a:extLst>
                <a:ext uri="{FF2B5EF4-FFF2-40B4-BE49-F238E27FC236}">
                  <a16:creationId xmlns:a16="http://schemas.microsoft.com/office/drawing/2014/main" id="{1C9BCB75-CAE3-6E2B-264E-9D1485084E05}"/>
                </a:ext>
              </a:extLst>
            </p:cNvPr>
            <p:cNvSpPr/>
            <p:nvPr/>
          </p:nvSpPr>
          <p:spPr>
            <a:xfrm>
              <a:off x="9552620" y="2721660"/>
              <a:ext cx="785179" cy="498487"/>
            </a:xfrm>
            <a:custGeom>
              <a:avLst/>
              <a:gdLst>
                <a:gd name="connsiteX0" fmla="*/ 0 w 914400"/>
                <a:gd name="connsiteY0" fmla="*/ 977900 h 977900"/>
                <a:gd name="connsiteX1" fmla="*/ 317500 w 914400"/>
                <a:gd name="connsiteY1" fmla="*/ 292100 h 977900"/>
                <a:gd name="connsiteX2" fmla="*/ 914400 w 914400"/>
                <a:gd name="connsiteY2" fmla="*/ 0 h 977900"/>
              </a:gdLst>
              <a:ahLst/>
              <a:cxnLst>
                <a:cxn ang="0">
                  <a:pos x="connsiteX0" y="connsiteY0"/>
                </a:cxn>
                <a:cxn ang="0">
                  <a:pos x="connsiteX1" y="connsiteY1"/>
                </a:cxn>
                <a:cxn ang="0">
                  <a:pos x="connsiteX2" y="connsiteY2"/>
                </a:cxn>
              </a:cxnLst>
              <a:rect l="l" t="t" r="r" b="b"/>
              <a:pathLst>
                <a:path w="914400" h="977900">
                  <a:moveTo>
                    <a:pt x="0" y="977900"/>
                  </a:moveTo>
                  <a:cubicBezTo>
                    <a:pt x="82550" y="716491"/>
                    <a:pt x="165100" y="455083"/>
                    <a:pt x="317500" y="292100"/>
                  </a:cubicBezTo>
                  <a:cubicBezTo>
                    <a:pt x="469900" y="129117"/>
                    <a:pt x="692150" y="64558"/>
                    <a:pt x="914400" y="0"/>
                  </a:cubicBezTo>
                </a:path>
              </a:pathLst>
            </a:custGeom>
            <a:noFill/>
            <a:ln w="19050">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Hexagon 9">
            <a:extLst>
              <a:ext uri="{FF2B5EF4-FFF2-40B4-BE49-F238E27FC236}">
                <a16:creationId xmlns:a16="http://schemas.microsoft.com/office/drawing/2014/main" id="{5C328E03-99E4-4CCD-B869-18A65095B7A1}"/>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AFAB7F66-BA10-039B-C42C-3692359BC769}"/>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Hexagon 11">
            <a:extLst>
              <a:ext uri="{FF2B5EF4-FFF2-40B4-BE49-F238E27FC236}">
                <a16:creationId xmlns:a16="http://schemas.microsoft.com/office/drawing/2014/main" id="{1DC12FBB-6071-08F6-8353-60EC3A720EDA}"/>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Hexagon 18">
            <a:extLst>
              <a:ext uri="{FF2B5EF4-FFF2-40B4-BE49-F238E27FC236}">
                <a16:creationId xmlns:a16="http://schemas.microsoft.com/office/drawing/2014/main" id="{D8A2F032-BB29-0612-D70E-216AA471F949}"/>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Hexagon 19">
            <a:extLst>
              <a:ext uri="{FF2B5EF4-FFF2-40B4-BE49-F238E27FC236}">
                <a16:creationId xmlns:a16="http://schemas.microsoft.com/office/drawing/2014/main" id="{FF1F7B21-1FAB-1489-B318-A0AFDC044F85}"/>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Hexagon 20">
            <a:extLst>
              <a:ext uri="{FF2B5EF4-FFF2-40B4-BE49-F238E27FC236}">
                <a16:creationId xmlns:a16="http://schemas.microsoft.com/office/drawing/2014/main" id="{5B92567B-5EEB-C31E-E021-712C92E8E3FC}"/>
              </a:ext>
            </a:extLst>
          </p:cNvPr>
          <p:cNvSpPr/>
          <p:nvPr/>
        </p:nvSpPr>
        <p:spPr>
          <a:xfrm rot="1782986">
            <a:off x="286725" y="2615334"/>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5274698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59E909B-A264-4314-7B64-66C6B4BB8A9B}"/>
              </a:ext>
            </a:extLst>
          </p:cNvPr>
          <p:cNvSpPr txBox="1"/>
          <p:nvPr/>
        </p:nvSpPr>
        <p:spPr>
          <a:xfrm>
            <a:off x="1253507" y="2816285"/>
            <a:ext cx="1661886" cy="369332"/>
          </a:xfrm>
          <a:prstGeom prst="rect">
            <a:avLst/>
          </a:prstGeom>
          <a:noFill/>
        </p:spPr>
        <p:txBody>
          <a:bodyPr wrap="square" rtlCol="0">
            <a:spAutoFit/>
          </a:bodyPr>
          <a:lstStyle/>
          <a:p>
            <a:pPr algn="ctr"/>
            <a:r>
              <a:rPr lang="es-ES_tradnl"/>
              <a:t>No comer</a:t>
            </a:r>
          </a:p>
        </p:txBody>
      </p:sp>
      <p:sp>
        <p:nvSpPr>
          <p:cNvPr id="9" name="TextBox 8">
            <a:extLst>
              <a:ext uri="{FF2B5EF4-FFF2-40B4-BE49-F238E27FC236}">
                <a16:creationId xmlns:a16="http://schemas.microsoft.com/office/drawing/2014/main" id="{1C23A45B-C156-93D1-D6A3-B0CDF10EDB23}"/>
              </a:ext>
            </a:extLst>
          </p:cNvPr>
          <p:cNvSpPr txBox="1"/>
          <p:nvPr/>
        </p:nvSpPr>
        <p:spPr>
          <a:xfrm>
            <a:off x="4182026" y="2890158"/>
            <a:ext cx="1661886" cy="369332"/>
          </a:xfrm>
          <a:prstGeom prst="rect">
            <a:avLst/>
          </a:prstGeom>
          <a:noFill/>
        </p:spPr>
        <p:txBody>
          <a:bodyPr wrap="square" rtlCol="0">
            <a:spAutoFit/>
          </a:bodyPr>
          <a:lstStyle/>
          <a:p>
            <a:pPr algn="ctr"/>
            <a:r>
              <a:rPr lang="es-ES_tradnl" dirty="0"/>
              <a:t>Alejarse</a:t>
            </a:r>
          </a:p>
        </p:txBody>
      </p:sp>
      <p:sp>
        <p:nvSpPr>
          <p:cNvPr id="10" name="TextBox 9">
            <a:extLst>
              <a:ext uri="{FF2B5EF4-FFF2-40B4-BE49-F238E27FC236}">
                <a16:creationId xmlns:a16="http://schemas.microsoft.com/office/drawing/2014/main" id="{421403D3-6B0F-555D-F554-B3CB2F277927}"/>
              </a:ext>
            </a:extLst>
          </p:cNvPr>
          <p:cNvSpPr txBox="1"/>
          <p:nvPr/>
        </p:nvSpPr>
        <p:spPr>
          <a:xfrm>
            <a:off x="4635339" y="5209868"/>
            <a:ext cx="1661886" cy="646331"/>
          </a:xfrm>
          <a:prstGeom prst="rect">
            <a:avLst/>
          </a:prstGeom>
          <a:noFill/>
        </p:spPr>
        <p:txBody>
          <a:bodyPr wrap="square" rtlCol="0">
            <a:spAutoFit/>
          </a:bodyPr>
          <a:lstStyle/>
          <a:p>
            <a:pPr algn="ctr"/>
            <a:r>
              <a:rPr lang="es-ES_tradnl"/>
              <a:t>Gritar muy fuerte</a:t>
            </a:r>
          </a:p>
        </p:txBody>
      </p:sp>
      <p:sp>
        <p:nvSpPr>
          <p:cNvPr id="11" name="TextBox 10">
            <a:extLst>
              <a:ext uri="{FF2B5EF4-FFF2-40B4-BE49-F238E27FC236}">
                <a16:creationId xmlns:a16="http://schemas.microsoft.com/office/drawing/2014/main" id="{3AD87A16-6AAD-6B90-8914-8BFCF4284707}"/>
              </a:ext>
            </a:extLst>
          </p:cNvPr>
          <p:cNvSpPr txBox="1"/>
          <p:nvPr/>
        </p:nvSpPr>
        <p:spPr>
          <a:xfrm>
            <a:off x="4079461" y="5991912"/>
            <a:ext cx="1661886" cy="646331"/>
          </a:xfrm>
          <a:prstGeom prst="rect">
            <a:avLst/>
          </a:prstGeom>
          <a:noFill/>
        </p:spPr>
        <p:txBody>
          <a:bodyPr wrap="square" rtlCol="0">
            <a:spAutoFit/>
          </a:bodyPr>
          <a:lstStyle/>
          <a:p>
            <a:pPr algn="ctr"/>
            <a:r>
              <a:rPr lang="es-ES_tradnl"/>
              <a:t>No hablar con nadie</a:t>
            </a:r>
          </a:p>
        </p:txBody>
      </p:sp>
      <p:sp>
        <p:nvSpPr>
          <p:cNvPr id="12" name="TextBox 11">
            <a:extLst>
              <a:ext uri="{FF2B5EF4-FFF2-40B4-BE49-F238E27FC236}">
                <a16:creationId xmlns:a16="http://schemas.microsoft.com/office/drawing/2014/main" id="{AB701FD2-6DEB-33D4-E0E1-2B3447188922}"/>
              </a:ext>
            </a:extLst>
          </p:cNvPr>
          <p:cNvSpPr txBox="1"/>
          <p:nvPr/>
        </p:nvSpPr>
        <p:spPr>
          <a:xfrm>
            <a:off x="1127130" y="5517043"/>
            <a:ext cx="1218435" cy="646331"/>
          </a:xfrm>
          <a:prstGeom prst="rect">
            <a:avLst/>
          </a:prstGeom>
          <a:noFill/>
        </p:spPr>
        <p:txBody>
          <a:bodyPr wrap="square" rtlCol="0">
            <a:spAutoFit/>
          </a:bodyPr>
          <a:lstStyle/>
          <a:p>
            <a:pPr algn="ctr"/>
            <a:r>
              <a:rPr lang="es-ES_tradnl"/>
              <a:t>No quiero hacer nada</a:t>
            </a:r>
          </a:p>
        </p:txBody>
      </p:sp>
      <p:sp>
        <p:nvSpPr>
          <p:cNvPr id="19" name="TextBox 18">
            <a:extLst>
              <a:ext uri="{FF2B5EF4-FFF2-40B4-BE49-F238E27FC236}">
                <a16:creationId xmlns:a16="http://schemas.microsoft.com/office/drawing/2014/main" id="{85A702E6-B492-001B-EFC2-2F8FA8AADFCC}"/>
              </a:ext>
            </a:extLst>
          </p:cNvPr>
          <p:cNvSpPr txBox="1"/>
          <p:nvPr/>
        </p:nvSpPr>
        <p:spPr>
          <a:xfrm>
            <a:off x="795705" y="3814115"/>
            <a:ext cx="1228739" cy="923330"/>
          </a:xfrm>
          <a:prstGeom prst="rect">
            <a:avLst/>
          </a:prstGeom>
          <a:noFill/>
        </p:spPr>
        <p:txBody>
          <a:bodyPr wrap="square" rtlCol="0">
            <a:spAutoFit/>
          </a:bodyPr>
          <a:lstStyle/>
          <a:p>
            <a:pPr algn="ctr"/>
            <a:r>
              <a:rPr lang="es-ES_tradnl"/>
              <a:t>Pelear y patear algo</a:t>
            </a:r>
          </a:p>
        </p:txBody>
      </p:sp>
      <p:sp>
        <p:nvSpPr>
          <p:cNvPr id="20" name="TextBox 19">
            <a:extLst>
              <a:ext uri="{FF2B5EF4-FFF2-40B4-BE49-F238E27FC236}">
                <a16:creationId xmlns:a16="http://schemas.microsoft.com/office/drawing/2014/main" id="{E57E39AC-F348-8478-266D-02CBE7E5C241}"/>
              </a:ext>
            </a:extLst>
          </p:cNvPr>
          <p:cNvSpPr txBox="1"/>
          <p:nvPr/>
        </p:nvSpPr>
        <p:spPr>
          <a:xfrm>
            <a:off x="2979163" y="2436501"/>
            <a:ext cx="1052475" cy="646331"/>
          </a:xfrm>
          <a:prstGeom prst="rect">
            <a:avLst/>
          </a:prstGeom>
          <a:noFill/>
        </p:spPr>
        <p:txBody>
          <a:bodyPr wrap="square" rtlCol="0">
            <a:spAutoFit/>
          </a:bodyPr>
          <a:lstStyle/>
          <a:p>
            <a:pPr algn="ctr"/>
            <a:r>
              <a:rPr lang="es-ES_tradnl"/>
              <a:t>Escuchar música</a:t>
            </a:r>
          </a:p>
        </p:txBody>
      </p:sp>
      <p:sp>
        <p:nvSpPr>
          <p:cNvPr id="21" name="TextBox 20">
            <a:extLst>
              <a:ext uri="{FF2B5EF4-FFF2-40B4-BE49-F238E27FC236}">
                <a16:creationId xmlns:a16="http://schemas.microsoft.com/office/drawing/2014/main" id="{817E5E42-23DC-2DF7-E90C-8B5409353AE7}"/>
              </a:ext>
            </a:extLst>
          </p:cNvPr>
          <p:cNvSpPr txBox="1"/>
          <p:nvPr/>
        </p:nvSpPr>
        <p:spPr>
          <a:xfrm>
            <a:off x="2024444" y="6682110"/>
            <a:ext cx="2634118" cy="369332"/>
          </a:xfrm>
          <a:prstGeom prst="rect">
            <a:avLst/>
          </a:prstGeom>
          <a:noFill/>
        </p:spPr>
        <p:txBody>
          <a:bodyPr wrap="square" rtlCol="0">
            <a:spAutoFit/>
          </a:bodyPr>
          <a:lstStyle/>
          <a:p>
            <a:pPr algn="ctr"/>
            <a:r>
              <a:rPr lang="es-ES_tradnl"/>
              <a:t>Llamar a un/a amigo/a</a:t>
            </a:r>
          </a:p>
        </p:txBody>
      </p:sp>
      <p:sp>
        <p:nvSpPr>
          <p:cNvPr id="24" name="TextBox 23">
            <a:extLst>
              <a:ext uri="{FF2B5EF4-FFF2-40B4-BE49-F238E27FC236}">
                <a16:creationId xmlns:a16="http://schemas.microsoft.com/office/drawing/2014/main" id="{F03EE407-48B5-FC94-82F1-3197906993E0}"/>
              </a:ext>
            </a:extLst>
          </p:cNvPr>
          <p:cNvSpPr txBox="1"/>
          <p:nvPr/>
        </p:nvSpPr>
        <p:spPr>
          <a:xfrm>
            <a:off x="5012969" y="3488152"/>
            <a:ext cx="1433551" cy="646331"/>
          </a:xfrm>
          <a:prstGeom prst="rect">
            <a:avLst/>
          </a:prstGeom>
          <a:noFill/>
        </p:spPr>
        <p:txBody>
          <a:bodyPr wrap="square" rtlCol="0">
            <a:spAutoFit/>
          </a:bodyPr>
          <a:lstStyle/>
          <a:p>
            <a:pPr algn="ctr"/>
            <a:r>
              <a:rPr lang="es-ES_tradnl"/>
              <a:t>Decir estupideces</a:t>
            </a:r>
          </a:p>
        </p:txBody>
      </p:sp>
      <p:sp>
        <p:nvSpPr>
          <p:cNvPr id="36" name="TextBox 35">
            <a:extLst>
              <a:ext uri="{FF2B5EF4-FFF2-40B4-BE49-F238E27FC236}">
                <a16:creationId xmlns:a16="http://schemas.microsoft.com/office/drawing/2014/main" id="{B94607BC-88F1-05F8-6584-DA699D4A4148}"/>
              </a:ext>
            </a:extLst>
          </p:cNvPr>
          <p:cNvSpPr txBox="1"/>
          <p:nvPr/>
        </p:nvSpPr>
        <p:spPr>
          <a:xfrm>
            <a:off x="998737" y="710165"/>
            <a:ext cx="4436861" cy="261610"/>
          </a:xfrm>
          <a:prstGeom prst="rect">
            <a:avLst/>
          </a:prstGeom>
          <a:noFill/>
        </p:spPr>
        <p:txBody>
          <a:bodyPr wrap="square" rtlCol="0">
            <a:spAutoFit/>
          </a:bodyPr>
          <a:lstStyle/>
          <a:p>
            <a:r>
              <a:rPr lang="es-ES_tradnl" sz="1100"/>
              <a:t>Ejemplo:  Cuando siento..., hago...</a:t>
            </a:r>
          </a:p>
        </p:txBody>
      </p:sp>
      <p:sp>
        <p:nvSpPr>
          <p:cNvPr id="37" name="Heart 36">
            <a:extLst>
              <a:ext uri="{FF2B5EF4-FFF2-40B4-BE49-F238E27FC236}">
                <a16:creationId xmlns:a16="http://schemas.microsoft.com/office/drawing/2014/main" id="{5709FF42-C808-6190-5496-F806E547B9AF}"/>
              </a:ext>
            </a:extLst>
          </p:cNvPr>
          <p:cNvSpPr/>
          <p:nvPr/>
        </p:nvSpPr>
        <p:spPr>
          <a:xfrm>
            <a:off x="2213204" y="3791394"/>
            <a:ext cx="2212638" cy="1976813"/>
          </a:xfrm>
          <a:prstGeom prst="hear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1"/>
          </a:p>
          <a:p>
            <a:pPr algn="ctr"/>
            <a:endParaRPr lang="es-ES_tradnl" b="1"/>
          </a:p>
          <a:p>
            <a:pPr algn="ctr"/>
            <a:endParaRPr lang="es-ES_tradnl" b="1"/>
          </a:p>
          <a:p>
            <a:pPr algn="ctr"/>
            <a:endParaRPr lang="es-ES_tradnl" b="1"/>
          </a:p>
          <a:p>
            <a:pPr algn="ctr"/>
            <a:r>
              <a:rPr lang="es-ES_tradnl" b="1"/>
              <a:t>Enojado</a:t>
            </a:r>
          </a:p>
        </p:txBody>
      </p:sp>
      <p:cxnSp>
        <p:nvCxnSpPr>
          <p:cNvPr id="38" name="Straight Arrow Connector 37">
            <a:extLst>
              <a:ext uri="{FF2B5EF4-FFF2-40B4-BE49-F238E27FC236}">
                <a16:creationId xmlns:a16="http://schemas.microsoft.com/office/drawing/2014/main" id="{16B89BF9-BDCD-F95B-AB4A-01C622120737}"/>
              </a:ext>
            </a:extLst>
          </p:cNvPr>
          <p:cNvCxnSpPr>
            <a:cxnSpLocks/>
          </p:cNvCxnSpPr>
          <p:nvPr/>
        </p:nvCxnSpPr>
        <p:spPr>
          <a:xfrm flipV="1">
            <a:off x="4234144" y="3233422"/>
            <a:ext cx="282249" cy="390313"/>
          </a:xfrm>
          <a:prstGeom prst="straightConnector1">
            <a:avLst/>
          </a:prstGeom>
          <a:ln w="762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F2B33EC-9E3F-D6DB-8EE1-510E849C56DB}"/>
              </a:ext>
            </a:extLst>
          </p:cNvPr>
          <p:cNvCxnSpPr>
            <a:cxnSpLocks/>
          </p:cNvCxnSpPr>
          <p:nvPr/>
        </p:nvCxnSpPr>
        <p:spPr>
          <a:xfrm flipV="1">
            <a:off x="3319523" y="3170068"/>
            <a:ext cx="20199" cy="446854"/>
          </a:xfrm>
          <a:prstGeom prst="straightConnector1">
            <a:avLst/>
          </a:prstGeom>
          <a:ln w="762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Plus Sign 42">
            <a:extLst>
              <a:ext uri="{FF2B5EF4-FFF2-40B4-BE49-F238E27FC236}">
                <a16:creationId xmlns:a16="http://schemas.microsoft.com/office/drawing/2014/main" id="{85C5E41B-8530-2DF7-C916-DB6373FEE01D}"/>
              </a:ext>
            </a:extLst>
          </p:cNvPr>
          <p:cNvSpPr/>
          <p:nvPr/>
        </p:nvSpPr>
        <p:spPr>
          <a:xfrm rot="2700000">
            <a:off x="1819382" y="2290699"/>
            <a:ext cx="584052" cy="597589"/>
          </a:xfrm>
          <a:prstGeom prst="mathPlus">
            <a:avLst>
              <a:gd name="adj1" fmla="val 14924"/>
            </a:avLst>
          </a:prstGeom>
          <a:solidFill>
            <a:srgbClr val="E05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44" name="Straight Arrow Connector 43">
            <a:extLst>
              <a:ext uri="{FF2B5EF4-FFF2-40B4-BE49-F238E27FC236}">
                <a16:creationId xmlns:a16="http://schemas.microsoft.com/office/drawing/2014/main" id="{2820402B-F650-2E42-0323-5CB768DC24F4}"/>
              </a:ext>
            </a:extLst>
          </p:cNvPr>
          <p:cNvCxnSpPr>
            <a:cxnSpLocks/>
          </p:cNvCxnSpPr>
          <p:nvPr/>
        </p:nvCxnSpPr>
        <p:spPr>
          <a:xfrm flipH="1" flipV="1">
            <a:off x="2277985" y="3239443"/>
            <a:ext cx="170981" cy="413211"/>
          </a:xfrm>
          <a:prstGeom prst="straightConnector1">
            <a:avLst/>
          </a:prstGeom>
          <a:ln w="762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L-Shape 48">
            <a:extLst>
              <a:ext uri="{FF2B5EF4-FFF2-40B4-BE49-F238E27FC236}">
                <a16:creationId xmlns:a16="http://schemas.microsoft.com/office/drawing/2014/main" id="{A1CC864D-E37C-5E65-BFD9-BE1CF00797C7}"/>
              </a:ext>
            </a:extLst>
          </p:cNvPr>
          <p:cNvSpPr/>
          <p:nvPr/>
        </p:nvSpPr>
        <p:spPr>
          <a:xfrm rot="18361091">
            <a:off x="3395003" y="1887421"/>
            <a:ext cx="459488" cy="233845"/>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52" name="Straight Arrow Connector 51">
            <a:extLst>
              <a:ext uri="{FF2B5EF4-FFF2-40B4-BE49-F238E27FC236}">
                <a16:creationId xmlns:a16="http://schemas.microsoft.com/office/drawing/2014/main" id="{88410DA8-1BD7-3E4E-F17F-3F7BDAD153C6}"/>
              </a:ext>
            </a:extLst>
          </p:cNvPr>
          <p:cNvCxnSpPr>
            <a:cxnSpLocks/>
          </p:cNvCxnSpPr>
          <p:nvPr/>
        </p:nvCxnSpPr>
        <p:spPr>
          <a:xfrm flipV="1">
            <a:off x="4673944" y="4048403"/>
            <a:ext cx="474635" cy="53553"/>
          </a:xfrm>
          <a:prstGeom prst="straightConnector1">
            <a:avLst/>
          </a:prstGeom>
          <a:ln w="762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5E849BB0-F1D3-D8CC-2B8F-F625C5E7E1C7}"/>
              </a:ext>
            </a:extLst>
          </p:cNvPr>
          <p:cNvCxnSpPr>
            <a:cxnSpLocks/>
          </p:cNvCxnSpPr>
          <p:nvPr/>
        </p:nvCxnSpPr>
        <p:spPr>
          <a:xfrm>
            <a:off x="4552331" y="4997988"/>
            <a:ext cx="395306" cy="220146"/>
          </a:xfrm>
          <a:prstGeom prst="straightConnector1">
            <a:avLst/>
          </a:prstGeom>
          <a:ln w="762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FE50AA3D-3F4B-A6B2-8478-5E9E2C8D1A20}"/>
              </a:ext>
            </a:extLst>
          </p:cNvPr>
          <p:cNvCxnSpPr>
            <a:cxnSpLocks/>
          </p:cNvCxnSpPr>
          <p:nvPr/>
        </p:nvCxnSpPr>
        <p:spPr>
          <a:xfrm>
            <a:off x="4088609" y="5554937"/>
            <a:ext cx="291070" cy="348983"/>
          </a:xfrm>
          <a:prstGeom prst="straightConnector1">
            <a:avLst/>
          </a:prstGeom>
          <a:ln w="762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77509FF4-AC00-8613-A88F-A6FE03A64323}"/>
              </a:ext>
            </a:extLst>
          </p:cNvPr>
          <p:cNvCxnSpPr>
            <a:cxnSpLocks/>
          </p:cNvCxnSpPr>
          <p:nvPr/>
        </p:nvCxnSpPr>
        <p:spPr>
          <a:xfrm flipH="1">
            <a:off x="3319523" y="6076151"/>
            <a:ext cx="44140" cy="431487"/>
          </a:xfrm>
          <a:prstGeom prst="straightConnector1">
            <a:avLst/>
          </a:prstGeom>
          <a:ln w="762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641C68D7-F65E-1157-0DFA-1D86B3A4EAA9}"/>
              </a:ext>
            </a:extLst>
          </p:cNvPr>
          <p:cNvCxnSpPr>
            <a:cxnSpLocks/>
          </p:cNvCxnSpPr>
          <p:nvPr/>
        </p:nvCxnSpPr>
        <p:spPr>
          <a:xfrm flipH="1">
            <a:off x="2391728" y="5487478"/>
            <a:ext cx="330275" cy="311975"/>
          </a:xfrm>
          <a:prstGeom prst="straightConnector1">
            <a:avLst/>
          </a:prstGeom>
          <a:ln w="762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E39C2D28-25A8-C2E0-0AC1-CFFE3CE932D4}"/>
              </a:ext>
            </a:extLst>
          </p:cNvPr>
          <p:cNvCxnSpPr>
            <a:cxnSpLocks/>
          </p:cNvCxnSpPr>
          <p:nvPr/>
        </p:nvCxnSpPr>
        <p:spPr>
          <a:xfrm flipH="1" flipV="1">
            <a:off x="1840413" y="4809542"/>
            <a:ext cx="472496" cy="111468"/>
          </a:xfrm>
          <a:prstGeom prst="straightConnector1">
            <a:avLst/>
          </a:prstGeom>
          <a:ln w="762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8" name="Plus Sign 67">
            <a:extLst>
              <a:ext uri="{FF2B5EF4-FFF2-40B4-BE49-F238E27FC236}">
                <a16:creationId xmlns:a16="http://schemas.microsoft.com/office/drawing/2014/main" id="{2DF932DE-6EEA-2A2E-F841-A2C3903FCBCC}"/>
              </a:ext>
            </a:extLst>
          </p:cNvPr>
          <p:cNvSpPr/>
          <p:nvPr/>
        </p:nvSpPr>
        <p:spPr>
          <a:xfrm rot="2700000">
            <a:off x="5592029" y="4292653"/>
            <a:ext cx="584052" cy="597589"/>
          </a:xfrm>
          <a:prstGeom prst="mathPlus">
            <a:avLst>
              <a:gd name="adj1" fmla="val 14924"/>
            </a:avLst>
          </a:prstGeom>
          <a:solidFill>
            <a:srgbClr val="E05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9" name="Plus Sign 68">
            <a:extLst>
              <a:ext uri="{FF2B5EF4-FFF2-40B4-BE49-F238E27FC236}">
                <a16:creationId xmlns:a16="http://schemas.microsoft.com/office/drawing/2014/main" id="{1062108E-EDED-1C22-9FAD-33BF220AF286}"/>
              </a:ext>
            </a:extLst>
          </p:cNvPr>
          <p:cNvSpPr/>
          <p:nvPr/>
        </p:nvSpPr>
        <p:spPr>
          <a:xfrm rot="2700000">
            <a:off x="1097578" y="3278564"/>
            <a:ext cx="584052" cy="597589"/>
          </a:xfrm>
          <a:prstGeom prst="mathPlus">
            <a:avLst>
              <a:gd name="adj1" fmla="val 14924"/>
            </a:avLst>
          </a:prstGeom>
          <a:solidFill>
            <a:srgbClr val="E05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0" name="L-Shape 69">
            <a:extLst>
              <a:ext uri="{FF2B5EF4-FFF2-40B4-BE49-F238E27FC236}">
                <a16:creationId xmlns:a16="http://schemas.microsoft.com/office/drawing/2014/main" id="{DBD38D69-49B9-0EB8-9E1C-71480C065D66}"/>
              </a:ext>
            </a:extLst>
          </p:cNvPr>
          <p:cNvSpPr/>
          <p:nvPr/>
        </p:nvSpPr>
        <p:spPr>
          <a:xfrm rot="18361091">
            <a:off x="3109977" y="7189099"/>
            <a:ext cx="459488" cy="233845"/>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74" name="Graphic 73" descr="Angry face with solid fill with solid fill">
            <a:extLst>
              <a:ext uri="{FF2B5EF4-FFF2-40B4-BE49-F238E27FC236}">
                <a16:creationId xmlns:a16="http://schemas.microsoft.com/office/drawing/2014/main" id="{C06A3069-6B5F-6E7E-9555-FDFF4C56E3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28374" y="4346296"/>
            <a:ext cx="782298" cy="782298"/>
          </a:xfrm>
          <a:prstGeom prst="rect">
            <a:avLst/>
          </a:prstGeom>
        </p:spPr>
      </p:pic>
      <p:sp>
        <p:nvSpPr>
          <p:cNvPr id="78" name="Hexagon 77">
            <a:extLst>
              <a:ext uri="{FF2B5EF4-FFF2-40B4-BE49-F238E27FC236}">
                <a16:creationId xmlns:a16="http://schemas.microsoft.com/office/drawing/2014/main" id="{BB6DCDE5-F7A1-AB23-52A5-69E4B2075088}"/>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9" name="Hexagon 78">
            <a:extLst>
              <a:ext uri="{FF2B5EF4-FFF2-40B4-BE49-F238E27FC236}">
                <a16:creationId xmlns:a16="http://schemas.microsoft.com/office/drawing/2014/main" id="{D4C304E1-7B86-6085-D43E-0599A9FC86FF}"/>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0" name="Hexagon 79">
            <a:extLst>
              <a:ext uri="{FF2B5EF4-FFF2-40B4-BE49-F238E27FC236}">
                <a16:creationId xmlns:a16="http://schemas.microsoft.com/office/drawing/2014/main" id="{D54688DC-D3EB-B18B-6B66-748480F1687E}"/>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1" name="Hexagon 80">
            <a:extLst>
              <a:ext uri="{FF2B5EF4-FFF2-40B4-BE49-F238E27FC236}">
                <a16:creationId xmlns:a16="http://schemas.microsoft.com/office/drawing/2014/main" id="{B254B5AD-892B-8403-F989-2D65F62F4844}"/>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2" name="Hexagon 81">
            <a:extLst>
              <a:ext uri="{FF2B5EF4-FFF2-40B4-BE49-F238E27FC236}">
                <a16:creationId xmlns:a16="http://schemas.microsoft.com/office/drawing/2014/main" id="{94B21CD5-9E41-135D-A2A9-7447929FEC7E}"/>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3" name="Hexagon 82">
            <a:extLst>
              <a:ext uri="{FF2B5EF4-FFF2-40B4-BE49-F238E27FC236}">
                <a16:creationId xmlns:a16="http://schemas.microsoft.com/office/drawing/2014/main" id="{051B1036-CDAB-8878-1187-690F5936F924}"/>
              </a:ext>
            </a:extLst>
          </p:cNvPr>
          <p:cNvSpPr/>
          <p:nvPr/>
        </p:nvSpPr>
        <p:spPr>
          <a:xfrm rot="1782986">
            <a:off x="286725" y="2615334"/>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72982478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17">
            <a:extLst>
              <a:ext uri="{FF2B5EF4-FFF2-40B4-BE49-F238E27FC236}">
                <a16:creationId xmlns:a16="http://schemas.microsoft.com/office/drawing/2014/main" id="{E6AE8C34-935A-3FB5-486D-2A4D0375CB2B}"/>
              </a:ext>
            </a:extLst>
          </p:cNvPr>
          <p:cNvGraphicFramePr>
            <a:graphicFrameLocks noGrp="1"/>
          </p:cNvGraphicFramePr>
          <p:nvPr>
            <p:extLst>
              <p:ext uri="{D42A27DB-BD31-4B8C-83A1-F6EECF244321}">
                <p14:modId xmlns:p14="http://schemas.microsoft.com/office/powerpoint/2010/main" val="4042514823"/>
              </p:ext>
            </p:extLst>
          </p:nvPr>
        </p:nvGraphicFramePr>
        <p:xfrm>
          <a:off x="996287" y="1155411"/>
          <a:ext cx="5254042" cy="6546225"/>
        </p:xfrm>
        <a:graphic>
          <a:graphicData uri="http://schemas.openxmlformats.org/drawingml/2006/table">
            <a:tbl>
              <a:tblPr firstRow="1" bandRow="1">
                <a:tableStyleId>{5C22544A-7EE6-4342-B048-85BDC9FD1C3A}</a:tableStyleId>
              </a:tblPr>
              <a:tblGrid>
                <a:gridCol w="1137313">
                  <a:extLst>
                    <a:ext uri="{9D8B030D-6E8A-4147-A177-3AD203B41FA5}">
                      <a16:colId xmlns:a16="http://schemas.microsoft.com/office/drawing/2014/main" val="3910228329"/>
                    </a:ext>
                  </a:extLst>
                </a:gridCol>
                <a:gridCol w="4116729">
                  <a:extLst>
                    <a:ext uri="{9D8B030D-6E8A-4147-A177-3AD203B41FA5}">
                      <a16:colId xmlns:a16="http://schemas.microsoft.com/office/drawing/2014/main" val="1260457313"/>
                    </a:ext>
                  </a:extLst>
                </a:gridCol>
              </a:tblGrid>
              <a:tr h="334625">
                <a:tc>
                  <a:txBody>
                    <a:bodyPr/>
                    <a:lstStyle/>
                    <a:p>
                      <a:r>
                        <a:rPr lang="es-ES_tradnl" sz="1100" b="1" noProof="0">
                          <a:solidFill>
                            <a:schemeClr val="bg1"/>
                          </a:solidFill>
                        </a:rPr>
                        <a:t>Resumen</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0" noProof="0" dirty="0">
                          <a:solidFill>
                            <a:schemeClr val="tx1"/>
                          </a:solidFill>
                        </a:rPr>
                        <a:t>Este ejercicio permite analizar la diferencia entre estrés y angustia con el menor o con sus padres o cuidadores.</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503434562"/>
                  </a:ext>
                </a:extLst>
              </a:tr>
              <a:tr h="203165">
                <a:tc>
                  <a:txBody>
                    <a:bodyPr/>
                    <a:lstStyle/>
                    <a:p>
                      <a:r>
                        <a:rPr lang="es-ES_tradnl" sz="1100" b="1" noProof="0">
                          <a:solidFill>
                            <a:schemeClr val="bg1"/>
                          </a:solidFill>
                        </a:rPr>
                        <a:t>Duración</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0" noProof="0"/>
                        <a:t>La actividad puede durar de 15 a 25 minutos.</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156132823"/>
                  </a:ext>
                </a:extLst>
              </a:tr>
              <a:tr h="334625">
                <a:tc>
                  <a:txBody>
                    <a:bodyPr/>
                    <a:lstStyle/>
                    <a:p>
                      <a:r>
                        <a:rPr lang="es-ES_tradnl" sz="1100" b="1" noProof="0">
                          <a:solidFill>
                            <a:schemeClr val="bg1"/>
                          </a:solidFill>
                        </a:rPr>
                        <a:t>Edades</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0" noProof="0" dirty="0"/>
                        <a:t>Esta actividad es ideal para niños o niñas mayores de +10 años, y también para sus padres o cuidadores. </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693644662"/>
                  </a:ext>
                </a:extLst>
              </a:tr>
              <a:tr h="466085">
                <a:tc>
                  <a:txBody>
                    <a:bodyPr/>
                    <a:lstStyle/>
                    <a:p>
                      <a:r>
                        <a:rPr lang="es-ES_tradnl" sz="1100" b="1" noProof="0">
                          <a:solidFill>
                            <a:schemeClr val="bg1"/>
                          </a:solidFill>
                        </a:rPr>
                        <a:t>Personas involucradas</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0" noProof="0" dirty="0"/>
                        <a:t>Los/as asistentes sociales pueden realizar esta actividad con los niños, padres o cuidadores de forma individual o en grupos pequeños.</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624097116"/>
                  </a:ext>
                </a:extLst>
              </a:tr>
              <a:tr h="334625">
                <a:tc>
                  <a:txBody>
                    <a:bodyPr/>
                    <a:lstStyle/>
                    <a:p>
                      <a:r>
                        <a:rPr lang="es-ES_tradnl" sz="1100" b="1" noProof="0">
                          <a:solidFill>
                            <a:schemeClr val="bg1"/>
                          </a:solidFill>
                        </a:rPr>
                        <a:t>Propósito</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algn="l"/>
                      <a:r>
                        <a:rPr lang="es-ES_tradnl" sz="1100" b="0" noProof="0" dirty="0"/>
                        <a:t>Explorar factores comunes de estrés y distinguir entre el estrés bueno (positivo) y el malo (negativo).</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912278685"/>
                  </a:ext>
                </a:extLst>
              </a:tr>
              <a:tr h="3386089">
                <a:tc>
                  <a:txBody>
                    <a:bodyPr/>
                    <a:lstStyle/>
                    <a:p>
                      <a:r>
                        <a:rPr lang="es-ES_tradnl" sz="1100" b="1" noProof="0">
                          <a:solidFill>
                            <a:schemeClr val="bg1"/>
                          </a:solidFill>
                        </a:rPr>
                        <a:t>Instrucciones</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marL="228600" marR="44450" lvl="0" indent="-228600" algn="l">
                        <a:spcBef>
                          <a:spcPts val="230"/>
                        </a:spcBef>
                        <a:spcAft>
                          <a:spcPts val="0"/>
                        </a:spcAft>
                        <a:buSzPts val="1100"/>
                        <a:buFont typeface="+mj-lt"/>
                        <a:buAutoNum type="arabicPeriod"/>
                        <a:tabLst>
                          <a:tab pos="529590" algn="l"/>
                        </a:tabLst>
                      </a:pPr>
                      <a:r>
                        <a:rPr lang="es-ES_tradnl" sz="1100" b="0" kern="1200" noProof="0" dirty="0">
                          <a:solidFill>
                            <a:schemeClr val="dk1"/>
                          </a:solidFill>
                          <a:latin typeface="+mn-lt"/>
                          <a:ea typeface="+mn-ea"/>
                          <a:cs typeface="+mn-cs"/>
                        </a:rPr>
                        <a:t>Pedir al menor, padres o cuidadores que explique(n) qué es el estrés y si alguna vez se ha sentido estresado/a. </a:t>
                      </a:r>
                    </a:p>
                    <a:p>
                      <a:pPr marL="228600" marR="44450" lvl="0" indent="-228600" algn="l">
                        <a:spcBef>
                          <a:spcPts val="230"/>
                        </a:spcBef>
                        <a:spcAft>
                          <a:spcPts val="0"/>
                        </a:spcAft>
                        <a:buSzPts val="1100"/>
                        <a:buFont typeface="+mj-lt"/>
                        <a:buAutoNum type="arabicPeriod"/>
                        <a:tabLst>
                          <a:tab pos="529590" algn="l"/>
                        </a:tabLst>
                      </a:pPr>
                      <a:r>
                        <a:rPr lang="es-ES_tradnl" sz="1100" b="0" kern="1200" noProof="0" dirty="0">
                          <a:solidFill>
                            <a:schemeClr val="dk1"/>
                          </a:solidFill>
                          <a:latin typeface="+mn-lt"/>
                          <a:ea typeface="+mn-ea"/>
                          <a:cs typeface="+mn-cs"/>
                        </a:rPr>
                        <a:t>Dar al menor, padres o cuidadores algunos minutos para pensar, describir qué es el estrés y en qué momentos lo ha sentido. </a:t>
                      </a:r>
                    </a:p>
                    <a:p>
                      <a:pPr marL="228600" marR="44450" lvl="0" indent="-228600" algn="l">
                        <a:spcBef>
                          <a:spcPts val="230"/>
                        </a:spcBef>
                        <a:spcAft>
                          <a:spcPts val="0"/>
                        </a:spcAft>
                        <a:buSzPts val="1100"/>
                        <a:buFont typeface="+mj-lt"/>
                        <a:buAutoNum type="arabicPeriod"/>
                        <a:tabLst>
                          <a:tab pos="529590" algn="l"/>
                        </a:tabLst>
                      </a:pPr>
                      <a:r>
                        <a:rPr lang="es-ES_tradnl" sz="1100" b="0" kern="1200" noProof="0" dirty="0">
                          <a:solidFill>
                            <a:schemeClr val="dk1"/>
                          </a:solidFill>
                          <a:latin typeface="+mn-lt"/>
                          <a:ea typeface="+mn-ea"/>
                          <a:cs typeface="+mn-cs"/>
                        </a:rPr>
                        <a:t>Explicar que hay distintos tipos de estrés, y diferenciar entre estrés y angustia. (Para más información, consulte la página siguiente).</a:t>
                      </a:r>
                    </a:p>
                    <a:p>
                      <a:pPr marL="228600" marR="44450" lvl="0" indent="-228600" algn="l">
                        <a:spcBef>
                          <a:spcPts val="230"/>
                        </a:spcBef>
                        <a:spcAft>
                          <a:spcPts val="0"/>
                        </a:spcAft>
                        <a:buSzPts val="1100"/>
                        <a:buFont typeface="+mj-lt"/>
                        <a:buAutoNum type="arabicPeriod"/>
                        <a:tabLst>
                          <a:tab pos="529590" algn="l"/>
                        </a:tabLst>
                      </a:pPr>
                      <a:r>
                        <a:rPr lang="es-ES_tradnl" sz="1100" b="0" kern="1200" noProof="0" dirty="0">
                          <a:solidFill>
                            <a:schemeClr val="dk1"/>
                          </a:solidFill>
                          <a:latin typeface="+mn-lt"/>
                          <a:ea typeface="+mn-ea"/>
                          <a:cs typeface="+mn-cs"/>
                        </a:rPr>
                        <a:t>Dibujar dos columnas en una hoja de papel (actividad individual) o en un rotafolio (actividad grupal) y pedir que mencionen tres ejemplos de situaciones que causen estrés y tres de situaciones que causen angustia. </a:t>
                      </a:r>
                    </a:p>
                    <a:p>
                      <a:pPr marL="228600" marR="44450" lvl="0" indent="-228600" algn="l">
                        <a:spcBef>
                          <a:spcPts val="230"/>
                        </a:spcBef>
                        <a:spcAft>
                          <a:spcPts val="0"/>
                        </a:spcAft>
                        <a:buSzPts val="1100"/>
                        <a:buFont typeface="+mj-lt"/>
                        <a:buAutoNum type="arabicPeriod"/>
                        <a:tabLst>
                          <a:tab pos="529590" algn="l"/>
                        </a:tabLst>
                      </a:pPr>
                      <a:r>
                        <a:rPr lang="es-ES_tradnl" sz="1100" b="0" kern="1200" noProof="0" dirty="0">
                          <a:solidFill>
                            <a:schemeClr val="dk1"/>
                          </a:solidFill>
                          <a:latin typeface="+mn-lt"/>
                          <a:ea typeface="+mn-ea"/>
                          <a:cs typeface="+mn-cs"/>
                        </a:rPr>
                        <a:t>Explicar que todos reaccionamos de forma distinta al estrés. Por eso es normal que dos personas reaccionen de forma distinta al mismo problema o cambio generador de estrés.</a:t>
                      </a:r>
                    </a:p>
                    <a:p>
                      <a:pPr marL="228600" marR="44450" lvl="0" indent="-228600" algn="l">
                        <a:spcBef>
                          <a:spcPts val="230"/>
                        </a:spcBef>
                        <a:spcAft>
                          <a:spcPts val="0"/>
                        </a:spcAft>
                        <a:buSzPts val="1100"/>
                        <a:buFont typeface="+mj-lt"/>
                        <a:buAutoNum type="arabicPeriod"/>
                        <a:tabLst>
                          <a:tab pos="529590" algn="l"/>
                        </a:tabLst>
                      </a:pPr>
                      <a:r>
                        <a:rPr lang="es-ES_tradnl" sz="1100" b="0" kern="1200" noProof="0" dirty="0">
                          <a:solidFill>
                            <a:schemeClr val="dk1"/>
                          </a:solidFill>
                          <a:latin typeface="+mn-lt"/>
                          <a:ea typeface="+mn-ea"/>
                          <a:cs typeface="+mn-cs"/>
                        </a:rPr>
                        <a:t>Discutir estos ejemplos con el menor, los padres o cuidador/a.</a:t>
                      </a:r>
                    </a:p>
                    <a:p>
                      <a:pPr marL="228600" marR="44450" lvl="0" indent="-228600" algn="l">
                        <a:spcBef>
                          <a:spcPts val="230"/>
                        </a:spcBef>
                        <a:spcAft>
                          <a:spcPts val="0"/>
                        </a:spcAft>
                        <a:buSzPts val="1100"/>
                        <a:buFont typeface="+mj-lt"/>
                        <a:buAutoNum type="arabicPeriod"/>
                        <a:tabLst>
                          <a:tab pos="529590" algn="l"/>
                        </a:tabLst>
                      </a:pPr>
                      <a:r>
                        <a:rPr lang="es-ES_tradnl" sz="1100" b="0" kern="1200" noProof="0" dirty="0">
                          <a:solidFill>
                            <a:schemeClr val="dk1"/>
                          </a:solidFill>
                          <a:latin typeface="+mn-lt"/>
                          <a:ea typeface="+mn-ea"/>
                          <a:cs typeface="+mn-cs"/>
                        </a:rPr>
                        <a:t>¿Cómo diferenciar el estrés bueno (positivo) del estrés malo (negativo) o angustia?</a:t>
                      </a:r>
                    </a:p>
                    <a:p>
                      <a:pPr marL="228600" marR="44450" lvl="0" indent="-228600" algn="l">
                        <a:spcBef>
                          <a:spcPts val="230"/>
                        </a:spcBef>
                        <a:spcAft>
                          <a:spcPts val="0"/>
                        </a:spcAft>
                        <a:buSzPts val="1100"/>
                        <a:buFont typeface="+mj-lt"/>
                        <a:buAutoNum type="arabicPeriod"/>
                        <a:tabLst>
                          <a:tab pos="529590" algn="l"/>
                        </a:tabLst>
                      </a:pPr>
                      <a:r>
                        <a:rPr lang="es-ES_tradnl" sz="1100" b="0" kern="1200" noProof="0" dirty="0">
                          <a:solidFill>
                            <a:schemeClr val="dk1"/>
                          </a:solidFill>
                          <a:latin typeface="+mn-lt"/>
                          <a:ea typeface="+mn-ea"/>
                          <a:cs typeface="+mn-cs"/>
                        </a:rPr>
                        <a:t>Para los grupos: ¿qué causas comunes de estrés (factores estresantes) detectaron en esta actividad?</a:t>
                      </a:r>
                    </a:p>
                    <a:p>
                      <a:pPr marL="228600" marR="44450" lvl="0" indent="-228600" algn="l">
                        <a:spcBef>
                          <a:spcPts val="230"/>
                        </a:spcBef>
                        <a:spcAft>
                          <a:spcPts val="0"/>
                        </a:spcAft>
                        <a:buSzPts val="1100"/>
                        <a:buFont typeface="+mj-lt"/>
                        <a:buAutoNum type="arabicPeriod"/>
                        <a:tabLst>
                          <a:tab pos="529590" algn="l"/>
                        </a:tabLst>
                      </a:pPr>
                      <a:r>
                        <a:rPr lang="es-ES_tradnl" sz="1100" b="0" kern="1200" noProof="0" dirty="0">
                          <a:solidFill>
                            <a:schemeClr val="dk1"/>
                          </a:solidFill>
                          <a:latin typeface="+mn-lt"/>
                          <a:ea typeface="+mn-ea"/>
                          <a:cs typeface="+mn-cs"/>
                        </a:rPr>
                        <a:t>¿Cómo puede ayudarte el hecho de diferenciar el estrés bueno del estrés malo a sobrellevarlo de mejor manera?</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951584040"/>
                  </a:ext>
                </a:extLst>
              </a:tr>
              <a:tr h="597545">
                <a:tc>
                  <a:txBody>
                    <a:bodyPr/>
                    <a:lstStyle/>
                    <a:p>
                      <a:r>
                        <a:rPr lang="es-ES_tradnl" sz="1100" b="1" noProof="0" dirty="0">
                          <a:solidFill>
                            <a:schemeClr val="bg1"/>
                          </a:solidFill>
                        </a:rPr>
                        <a:t>Nota</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marL="0" marR="44450" lvl="0" indent="0" algn="l" defTabSz="685800" rtl="0" eaLnBrk="1" fontAlgn="auto" latinLnBrk="0" hangingPunct="1">
                        <a:lnSpc>
                          <a:spcPct val="100000"/>
                        </a:lnSpc>
                        <a:spcBef>
                          <a:spcPts val="230"/>
                        </a:spcBef>
                        <a:spcAft>
                          <a:spcPts val="0"/>
                        </a:spcAft>
                        <a:buClrTx/>
                        <a:buSzPts val="1100"/>
                        <a:buFont typeface="+mj-lt"/>
                        <a:buNone/>
                        <a:tabLst>
                          <a:tab pos="529590" algn="l"/>
                        </a:tabLst>
                        <a:defRPr/>
                      </a:pPr>
                      <a:r>
                        <a:rPr lang="es-ES_tradnl" sz="1100" noProof="0" dirty="0">
                          <a:solidFill>
                            <a:schemeClr val="tx1"/>
                          </a:solidFill>
                        </a:rPr>
                        <a:t>Si hace la actividad en grupo y nota resistencia para hablar de los factores estresantes personales, reúna ejemplos de forma anónima y pida a los adolescentes que los clasifiquen.</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821500199"/>
                  </a:ext>
                </a:extLst>
              </a:tr>
            </a:tbl>
          </a:graphicData>
        </a:graphic>
      </p:graphicFrame>
      <p:sp>
        <p:nvSpPr>
          <p:cNvPr id="6" name="TextBox 5">
            <a:extLst>
              <a:ext uri="{FF2B5EF4-FFF2-40B4-BE49-F238E27FC236}">
                <a16:creationId xmlns:a16="http://schemas.microsoft.com/office/drawing/2014/main" id="{D330618C-6806-487B-13F2-E6F7ECEBDDED}"/>
              </a:ext>
            </a:extLst>
          </p:cNvPr>
          <p:cNvSpPr txBox="1"/>
          <p:nvPr/>
        </p:nvSpPr>
        <p:spPr>
          <a:xfrm>
            <a:off x="996287" y="712658"/>
            <a:ext cx="5254042" cy="276999"/>
          </a:xfrm>
          <a:prstGeom prst="rect">
            <a:avLst/>
          </a:prstGeom>
          <a:noFill/>
        </p:spPr>
        <p:txBody>
          <a:bodyPr wrap="square" rtlCol="0">
            <a:spAutoFit/>
          </a:bodyPr>
          <a:lstStyle/>
          <a:p>
            <a:r>
              <a:rPr lang="es-ES_tradnl" sz="1200" b="1" spc="300">
                <a:solidFill>
                  <a:schemeClr val="tx1"/>
                </a:solidFill>
              </a:rPr>
              <a:t>DISTINTOS TIPOS DE ESTRÉS</a:t>
            </a:r>
          </a:p>
        </p:txBody>
      </p:sp>
      <p:sp>
        <p:nvSpPr>
          <p:cNvPr id="7" name="TextBox 6">
            <a:extLst>
              <a:ext uri="{FF2B5EF4-FFF2-40B4-BE49-F238E27FC236}">
                <a16:creationId xmlns:a16="http://schemas.microsoft.com/office/drawing/2014/main" id="{57890321-5B8E-76AD-2235-235BF457C301}"/>
              </a:ext>
            </a:extLst>
          </p:cNvPr>
          <p:cNvSpPr txBox="1"/>
          <p:nvPr/>
        </p:nvSpPr>
        <p:spPr>
          <a:xfrm>
            <a:off x="4205739" y="7852806"/>
            <a:ext cx="2067703" cy="1446550"/>
          </a:xfrm>
          <a:prstGeom prst="rect">
            <a:avLst/>
          </a:prstGeom>
          <a:noFill/>
        </p:spPr>
        <p:txBody>
          <a:bodyPr wrap="square" rtlCol="0">
            <a:spAutoFit/>
          </a:bodyPr>
          <a:lstStyle/>
          <a:p>
            <a:r>
              <a:rPr lang="es-ES_tradnl" sz="1100" b="1">
                <a:latin typeface="+mn-lt"/>
                <a:ea typeface="+mn-ea"/>
              </a:rPr>
              <a:t>ANGUSTIA</a:t>
            </a:r>
          </a:p>
          <a:p>
            <a:pPr marL="285750" indent="-285750">
              <a:buFont typeface="Arial" panose="020B0604020202020204" pitchFamily="34" charset="0"/>
              <a:buChar char="•"/>
            </a:pPr>
            <a:r>
              <a:rPr lang="es-ES_tradnl" sz="1100">
                <a:latin typeface="+mn-lt"/>
                <a:ea typeface="+mn-ea"/>
              </a:rPr>
              <a:t>Estrés intenso (p. ej., por una crisis violenta)</a:t>
            </a:r>
          </a:p>
          <a:p>
            <a:pPr marL="285750" indent="-285750">
              <a:buFont typeface="Arial" panose="020B0604020202020204" pitchFamily="34" charset="0"/>
              <a:buChar char="•"/>
            </a:pPr>
            <a:r>
              <a:rPr lang="es-ES_tradnl" sz="1100">
                <a:latin typeface="+mn-lt"/>
                <a:ea typeface="+mn-ea"/>
              </a:rPr>
              <a:t>Estrés que se produce por un largo periodo de tiempo (p. ej., años de desplazamiento y pobreza)</a:t>
            </a:r>
          </a:p>
          <a:p>
            <a:pPr marL="285750" indent="-285750">
              <a:buFont typeface="Arial" panose="020B0604020202020204" pitchFamily="34" charset="0"/>
              <a:buChar char="•"/>
            </a:pPr>
            <a:endParaRPr lang="es-ES_tradnl" sz="1100">
              <a:latin typeface="+mn-lt"/>
              <a:ea typeface="+mn-ea"/>
            </a:endParaRPr>
          </a:p>
        </p:txBody>
      </p:sp>
      <p:sp>
        <p:nvSpPr>
          <p:cNvPr id="8" name="TextBox 7">
            <a:extLst>
              <a:ext uri="{FF2B5EF4-FFF2-40B4-BE49-F238E27FC236}">
                <a16:creationId xmlns:a16="http://schemas.microsoft.com/office/drawing/2014/main" id="{72BCBE87-38B0-9078-858D-BADDC218DE89}"/>
              </a:ext>
            </a:extLst>
          </p:cNvPr>
          <p:cNvSpPr txBox="1"/>
          <p:nvPr/>
        </p:nvSpPr>
        <p:spPr>
          <a:xfrm>
            <a:off x="1621462" y="7852806"/>
            <a:ext cx="1393527" cy="1107996"/>
          </a:xfrm>
          <a:prstGeom prst="rect">
            <a:avLst/>
          </a:prstGeom>
          <a:noFill/>
        </p:spPr>
        <p:txBody>
          <a:bodyPr wrap="square" rtlCol="0">
            <a:spAutoFit/>
          </a:bodyPr>
          <a:lstStyle/>
          <a:p>
            <a:r>
              <a:rPr lang="es-ES_tradnl" sz="1100" b="1">
                <a:latin typeface="+mn-lt"/>
                <a:ea typeface="+mn-ea"/>
              </a:rPr>
              <a:t>ESTRÉS</a:t>
            </a:r>
          </a:p>
          <a:p>
            <a:r>
              <a:rPr lang="es-ES_tradnl" sz="1100"/>
              <a:t>Reacción normal ante un cambio o una dificultad (p. ej., el primer día de colegio)</a:t>
            </a:r>
          </a:p>
        </p:txBody>
      </p:sp>
      <p:sp>
        <p:nvSpPr>
          <p:cNvPr id="9" name="Trapezoid 8">
            <a:extLst>
              <a:ext uri="{FF2B5EF4-FFF2-40B4-BE49-F238E27FC236}">
                <a16:creationId xmlns:a16="http://schemas.microsoft.com/office/drawing/2014/main" id="{779DC4FA-A2A4-C0D5-CDC6-24D4867459D9}"/>
              </a:ext>
            </a:extLst>
          </p:cNvPr>
          <p:cNvSpPr/>
          <p:nvPr/>
        </p:nvSpPr>
        <p:spPr>
          <a:xfrm rot="10800000">
            <a:off x="1142160" y="7852806"/>
            <a:ext cx="452465" cy="393908"/>
          </a:xfrm>
          <a:prstGeom prst="trapezoid">
            <a:avLst>
              <a:gd name="adj" fmla="val 17494"/>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0" name="Group 9">
            <a:extLst>
              <a:ext uri="{FF2B5EF4-FFF2-40B4-BE49-F238E27FC236}">
                <a16:creationId xmlns:a16="http://schemas.microsoft.com/office/drawing/2014/main" id="{E4663282-3495-E362-EA84-A4259B35C91A}"/>
              </a:ext>
            </a:extLst>
          </p:cNvPr>
          <p:cNvGrpSpPr/>
          <p:nvPr/>
        </p:nvGrpSpPr>
        <p:grpSpPr>
          <a:xfrm>
            <a:off x="3484713" y="7798743"/>
            <a:ext cx="716599" cy="502033"/>
            <a:chOff x="8137790" y="1537622"/>
            <a:chExt cx="2308537" cy="1617309"/>
          </a:xfrm>
        </p:grpSpPr>
        <p:sp>
          <p:nvSpPr>
            <p:cNvPr id="11" name="Cloud 10">
              <a:extLst>
                <a:ext uri="{FF2B5EF4-FFF2-40B4-BE49-F238E27FC236}">
                  <a16:creationId xmlns:a16="http://schemas.microsoft.com/office/drawing/2014/main" id="{CA57DEDE-28F7-3163-DCFB-C802D410AADA}"/>
                </a:ext>
              </a:extLst>
            </p:cNvPr>
            <p:cNvSpPr/>
            <p:nvPr/>
          </p:nvSpPr>
          <p:spPr>
            <a:xfrm>
              <a:off x="8469774" y="1537622"/>
              <a:ext cx="1177901" cy="914540"/>
            </a:xfrm>
            <a:prstGeom prst="clou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Oval 11">
              <a:extLst>
                <a:ext uri="{FF2B5EF4-FFF2-40B4-BE49-F238E27FC236}">
                  <a16:creationId xmlns:a16="http://schemas.microsoft.com/office/drawing/2014/main" id="{DBAF5787-8C7B-998A-3A2A-014BADBE06D1}"/>
                </a:ext>
              </a:extLst>
            </p:cNvPr>
            <p:cNvSpPr/>
            <p:nvPr/>
          </p:nvSpPr>
          <p:spPr>
            <a:xfrm>
              <a:off x="9543151" y="1720755"/>
              <a:ext cx="104524" cy="135772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 name="Oval 18">
              <a:extLst>
                <a:ext uri="{FF2B5EF4-FFF2-40B4-BE49-F238E27FC236}">
                  <a16:creationId xmlns:a16="http://schemas.microsoft.com/office/drawing/2014/main" id="{14FE99AD-C782-B613-0C60-029ABFC02B19}"/>
                </a:ext>
              </a:extLst>
            </p:cNvPr>
            <p:cNvSpPr/>
            <p:nvPr/>
          </p:nvSpPr>
          <p:spPr>
            <a:xfrm>
              <a:off x="9156845" y="2986050"/>
              <a:ext cx="1289482" cy="16888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Trapezoid 19">
              <a:extLst>
                <a:ext uri="{FF2B5EF4-FFF2-40B4-BE49-F238E27FC236}">
                  <a16:creationId xmlns:a16="http://schemas.microsoft.com/office/drawing/2014/main" id="{EC8970CD-2292-CA87-C986-8804C02645E3}"/>
                </a:ext>
              </a:extLst>
            </p:cNvPr>
            <p:cNvSpPr/>
            <p:nvPr/>
          </p:nvSpPr>
          <p:spPr>
            <a:xfrm rot="10800000">
              <a:off x="8137790" y="1885950"/>
              <a:ext cx="1457623" cy="1268981"/>
            </a:xfrm>
            <a:prstGeom prst="trapezoid">
              <a:avLst>
                <a:gd name="adj" fmla="val 17494"/>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21" name="Hexagon 20">
            <a:extLst>
              <a:ext uri="{FF2B5EF4-FFF2-40B4-BE49-F238E27FC236}">
                <a16:creationId xmlns:a16="http://schemas.microsoft.com/office/drawing/2014/main" id="{518CB00C-708E-718F-BECF-CF037EDE9455}"/>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 name="Hexagon 21">
            <a:extLst>
              <a:ext uri="{FF2B5EF4-FFF2-40B4-BE49-F238E27FC236}">
                <a16:creationId xmlns:a16="http://schemas.microsoft.com/office/drawing/2014/main" id="{AA146BF1-4147-6DCC-8B44-BA4B11BCF287}"/>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Hexagon 22">
            <a:extLst>
              <a:ext uri="{FF2B5EF4-FFF2-40B4-BE49-F238E27FC236}">
                <a16:creationId xmlns:a16="http://schemas.microsoft.com/office/drawing/2014/main" id="{E0FCB6AA-E108-7B28-01EA-02F315C5E170}"/>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Hexagon 23">
            <a:extLst>
              <a:ext uri="{FF2B5EF4-FFF2-40B4-BE49-F238E27FC236}">
                <a16:creationId xmlns:a16="http://schemas.microsoft.com/office/drawing/2014/main" id="{F89E530A-A178-51A7-AE64-8A4EE974C17D}"/>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Hexagon 24">
            <a:extLst>
              <a:ext uri="{FF2B5EF4-FFF2-40B4-BE49-F238E27FC236}">
                <a16:creationId xmlns:a16="http://schemas.microsoft.com/office/drawing/2014/main" id="{BD946F19-3CA4-B93D-1701-183BC1740226}"/>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 name="Hexagon 25">
            <a:extLst>
              <a:ext uri="{FF2B5EF4-FFF2-40B4-BE49-F238E27FC236}">
                <a16:creationId xmlns:a16="http://schemas.microsoft.com/office/drawing/2014/main" id="{E4DF5B3E-7D7A-CF88-AF41-4D3803D59D87}"/>
              </a:ext>
            </a:extLst>
          </p:cNvPr>
          <p:cNvSpPr/>
          <p:nvPr/>
        </p:nvSpPr>
        <p:spPr>
          <a:xfrm rot="1782986">
            <a:off x="286725" y="2615334"/>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550725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B950DC2-3FF5-005E-657E-C091FF10B458}"/>
              </a:ext>
            </a:extLst>
          </p:cNvPr>
          <p:cNvSpPr/>
          <p:nvPr/>
        </p:nvSpPr>
        <p:spPr>
          <a:xfrm>
            <a:off x="996288" y="705617"/>
            <a:ext cx="5254042" cy="25427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tabLst>
                <a:tab pos="1168400" algn="l"/>
              </a:tabLst>
            </a:pPr>
            <a:r>
              <a:rPr lang="es-ES_tradnl" sz="1100" b="1" dirty="0">
                <a:solidFill>
                  <a:schemeClr val="tx1"/>
                </a:solidFill>
                <a:effectLst/>
              </a:rPr>
              <a:t>INFANCIA MEDIA 		</a:t>
            </a:r>
            <a:r>
              <a:rPr lang="es-ES_tradnl" sz="1100" dirty="0">
                <a:solidFill>
                  <a:schemeClr val="tx1"/>
                </a:solidFill>
                <a:effectLst/>
              </a:rPr>
              <a:t>6 a 11 años</a:t>
            </a:r>
            <a:endParaRPr lang="es-ES_tradnl" sz="1100" b="1" dirty="0">
              <a:solidFill>
                <a:schemeClr val="tx1"/>
              </a:solidFill>
              <a:ea typeface="Calibri" panose="020F0502020204030204" pitchFamily="34" charset="0"/>
              <a:cs typeface="Times New Roman" panose="02020603050405020304" pitchFamily="18" charset="0"/>
            </a:endParaRPr>
          </a:p>
        </p:txBody>
      </p:sp>
      <p:grpSp>
        <p:nvGrpSpPr>
          <p:cNvPr id="7" name="Group 6">
            <a:extLst>
              <a:ext uri="{FF2B5EF4-FFF2-40B4-BE49-F238E27FC236}">
                <a16:creationId xmlns:a16="http://schemas.microsoft.com/office/drawing/2014/main" id="{958DC311-C8DD-8447-75A0-CB5F5F97BA6F}"/>
              </a:ext>
            </a:extLst>
          </p:cNvPr>
          <p:cNvGrpSpPr/>
          <p:nvPr/>
        </p:nvGrpSpPr>
        <p:grpSpPr>
          <a:xfrm>
            <a:off x="1011828" y="1134426"/>
            <a:ext cx="5238502" cy="769441"/>
            <a:chOff x="1011828" y="1134426"/>
            <a:chExt cx="5238502" cy="769441"/>
          </a:xfrm>
        </p:grpSpPr>
        <p:sp>
          <p:nvSpPr>
            <p:cNvPr id="8" name="TextBox 7">
              <a:extLst>
                <a:ext uri="{FF2B5EF4-FFF2-40B4-BE49-F238E27FC236}">
                  <a16:creationId xmlns:a16="http://schemas.microsoft.com/office/drawing/2014/main" id="{D6B55780-293D-F758-CE76-B44C9F2DA574}"/>
                </a:ext>
              </a:extLst>
            </p:cNvPr>
            <p:cNvSpPr txBox="1"/>
            <p:nvPr/>
          </p:nvSpPr>
          <p:spPr>
            <a:xfrm>
              <a:off x="1011828" y="1134426"/>
              <a:ext cx="1096371" cy="430887"/>
            </a:xfrm>
            <a:prstGeom prst="rect">
              <a:avLst/>
            </a:prstGeom>
            <a:noFill/>
          </p:spPr>
          <p:txBody>
            <a:bodyPr wrap="square" rtlCol="0">
              <a:spAutoFit/>
            </a:bodyPr>
            <a:lstStyle/>
            <a:p>
              <a:r>
                <a:rPr lang="es-ES_tradnl" sz="1100" b="1" kern="1200">
                  <a:solidFill>
                    <a:schemeClr val="tx1"/>
                  </a:solidFill>
                  <a:effectLst/>
                  <a:cs typeface="Arial" panose="020B0604020202020204" pitchFamily="34" charset="0"/>
                </a:rPr>
                <a:t>Desarrollo físico</a:t>
              </a:r>
              <a:endParaRPr lang="es-ES_tradnl" sz="1100" b="1">
                <a:cs typeface="Arial" panose="020B0604020202020204" pitchFamily="34" charset="0"/>
              </a:endParaRPr>
            </a:p>
          </p:txBody>
        </p:sp>
        <p:sp>
          <p:nvSpPr>
            <p:cNvPr id="9" name="TextBox 8">
              <a:extLst>
                <a:ext uri="{FF2B5EF4-FFF2-40B4-BE49-F238E27FC236}">
                  <a16:creationId xmlns:a16="http://schemas.microsoft.com/office/drawing/2014/main" id="{03653DB7-0C75-2F6E-D227-5044A9561CEB}"/>
                </a:ext>
              </a:extLst>
            </p:cNvPr>
            <p:cNvSpPr txBox="1"/>
            <p:nvPr/>
          </p:nvSpPr>
          <p:spPr>
            <a:xfrm>
              <a:off x="2213596" y="1134426"/>
              <a:ext cx="4036734" cy="769441"/>
            </a:xfrm>
            <a:prstGeom prst="rect">
              <a:avLst/>
            </a:prstGeom>
            <a:noFill/>
          </p:spPr>
          <p:txBody>
            <a:bodyPr wrap="square" rtlCol="0">
              <a:spAutoFit/>
            </a:bodyPr>
            <a:lstStyle/>
            <a:p>
              <a:pPr marL="171450" indent="-171450">
                <a:buFont typeface="Arial" panose="020B0604020202020204" pitchFamily="34" charset="0"/>
                <a:buChar char="•"/>
              </a:pPr>
              <a:r>
                <a:rPr lang="es-ES_tradnl" sz="1100" dirty="0"/>
                <a:t>Participa en actividades deportivas de iniciación; </a:t>
              </a:r>
              <a:br>
                <a:rPr lang="es-ES_tradnl" sz="1100" dirty="0"/>
              </a:br>
              <a:r>
                <a:rPr lang="es-ES_tradnl" sz="1100" dirty="0"/>
                <a:t>su control y coordinación mejoran.</a:t>
              </a:r>
            </a:p>
            <a:p>
              <a:pPr marL="171450" indent="-171450">
                <a:buFont typeface="Arial" panose="020B0604020202020204" pitchFamily="34" charset="0"/>
                <a:buChar char="•"/>
              </a:pPr>
              <a:r>
                <a:rPr lang="es-ES_tradnl" sz="1100" dirty="0"/>
                <a:t>Hacia los 11 o 12 años, toma mayor conciencia de su cuerpo </a:t>
              </a:r>
              <a:br>
                <a:rPr lang="es-ES_tradnl" sz="1100" dirty="0"/>
              </a:br>
              <a:r>
                <a:rPr lang="es-ES_tradnl" sz="1100" dirty="0"/>
                <a:t>a medida que se acerca a la pubertad.</a:t>
              </a:r>
            </a:p>
          </p:txBody>
        </p:sp>
      </p:grpSp>
      <p:grpSp>
        <p:nvGrpSpPr>
          <p:cNvPr id="10" name="Group 9">
            <a:extLst>
              <a:ext uri="{FF2B5EF4-FFF2-40B4-BE49-F238E27FC236}">
                <a16:creationId xmlns:a16="http://schemas.microsoft.com/office/drawing/2014/main" id="{C9568918-F1AE-13E0-6FD6-03CD4D945F9B}"/>
              </a:ext>
            </a:extLst>
          </p:cNvPr>
          <p:cNvGrpSpPr/>
          <p:nvPr/>
        </p:nvGrpSpPr>
        <p:grpSpPr>
          <a:xfrm>
            <a:off x="1011828" y="1995059"/>
            <a:ext cx="5238502" cy="938719"/>
            <a:chOff x="1011828" y="2219110"/>
            <a:chExt cx="5238502" cy="938719"/>
          </a:xfrm>
        </p:grpSpPr>
        <p:sp>
          <p:nvSpPr>
            <p:cNvPr id="11" name="TextBox 10">
              <a:extLst>
                <a:ext uri="{FF2B5EF4-FFF2-40B4-BE49-F238E27FC236}">
                  <a16:creationId xmlns:a16="http://schemas.microsoft.com/office/drawing/2014/main" id="{BBDED91E-5B42-6E8F-C8E1-903DD3D73A76}"/>
                </a:ext>
              </a:extLst>
            </p:cNvPr>
            <p:cNvSpPr txBox="1"/>
            <p:nvPr/>
          </p:nvSpPr>
          <p:spPr>
            <a:xfrm>
              <a:off x="1011828" y="2219110"/>
              <a:ext cx="1096371" cy="430887"/>
            </a:xfrm>
            <a:prstGeom prst="rect">
              <a:avLst/>
            </a:prstGeom>
            <a:noFill/>
          </p:spPr>
          <p:txBody>
            <a:bodyPr wrap="square" rtlCol="0">
              <a:spAutoFit/>
            </a:bodyPr>
            <a:lstStyle/>
            <a:p>
              <a:r>
                <a:rPr lang="es-ES_tradnl" sz="1100" b="1" kern="1200">
                  <a:solidFill>
                    <a:schemeClr val="tx1"/>
                  </a:solidFill>
                  <a:effectLst/>
                  <a:cs typeface="Arial" panose="020B0604020202020204" pitchFamily="34" charset="0"/>
                </a:rPr>
                <a:t>Desarrollo cognitivo</a:t>
              </a:r>
            </a:p>
          </p:txBody>
        </p:sp>
        <p:sp>
          <p:nvSpPr>
            <p:cNvPr id="12" name="TextBox 11">
              <a:extLst>
                <a:ext uri="{FF2B5EF4-FFF2-40B4-BE49-F238E27FC236}">
                  <a16:creationId xmlns:a16="http://schemas.microsoft.com/office/drawing/2014/main" id="{0B07828B-1DED-E3B6-A17C-0345B85E5C7D}"/>
                </a:ext>
              </a:extLst>
            </p:cNvPr>
            <p:cNvSpPr txBox="1"/>
            <p:nvPr/>
          </p:nvSpPr>
          <p:spPr>
            <a:xfrm>
              <a:off x="2213596" y="2219110"/>
              <a:ext cx="4036734" cy="938719"/>
            </a:xfrm>
            <a:prstGeom prst="rect">
              <a:avLst/>
            </a:prstGeom>
            <a:noFill/>
          </p:spPr>
          <p:txBody>
            <a:bodyPr wrap="square" rtlCol="0">
              <a:spAutoFit/>
            </a:bodyPr>
            <a:lstStyle/>
            <a:p>
              <a:pPr marL="171450" indent="-171450">
                <a:buFont typeface="Arial" panose="020B0604020202020204" pitchFamily="34" charset="0"/>
                <a:buChar char="•"/>
              </a:pPr>
              <a:r>
                <a:rPr lang="es-ES_tradnl" sz="1100" dirty="0"/>
                <a:t>Se muestra interesado/a en los hechos.</a:t>
              </a:r>
            </a:p>
            <a:p>
              <a:pPr marL="171450" indent="-171450">
                <a:buFont typeface="Arial" panose="020B0604020202020204" pitchFamily="34" charset="0"/>
                <a:buChar char="•"/>
              </a:pPr>
              <a:r>
                <a:rPr lang="es-ES_tradnl" sz="1100" dirty="0"/>
                <a:t>Empieza a comprender distintos puntos de vista.</a:t>
              </a:r>
            </a:p>
            <a:p>
              <a:pPr marL="171450" indent="-171450">
                <a:buFont typeface="Arial" panose="020B0604020202020204" pitchFamily="34" charset="0"/>
                <a:buChar char="•"/>
              </a:pPr>
              <a:r>
                <a:rPr lang="es-ES_tradnl" sz="1100" dirty="0"/>
                <a:t>Utiliza la lógica para resolver problemas.</a:t>
              </a:r>
            </a:p>
            <a:p>
              <a:pPr marL="171450" indent="-171450">
                <a:buFont typeface="Arial" panose="020B0604020202020204" pitchFamily="34" charset="0"/>
                <a:buChar char="•"/>
              </a:pPr>
              <a:r>
                <a:rPr lang="es-ES_tradnl" sz="1100" dirty="0"/>
                <a:t>Desarrolla su capacidad para sacar conclusiones a partir </a:t>
              </a:r>
              <a:br>
                <a:rPr lang="es-ES_tradnl" sz="1100" dirty="0"/>
              </a:br>
              <a:r>
                <a:rPr lang="es-ES_tradnl" sz="1100" dirty="0"/>
                <a:t>de la información y de las cosas que observa. </a:t>
              </a:r>
            </a:p>
          </p:txBody>
        </p:sp>
      </p:grpSp>
      <p:grpSp>
        <p:nvGrpSpPr>
          <p:cNvPr id="13" name="Group 12">
            <a:extLst>
              <a:ext uri="{FF2B5EF4-FFF2-40B4-BE49-F238E27FC236}">
                <a16:creationId xmlns:a16="http://schemas.microsoft.com/office/drawing/2014/main" id="{3250E576-73CF-DDE7-81B0-F62A732AF723}"/>
              </a:ext>
            </a:extLst>
          </p:cNvPr>
          <p:cNvGrpSpPr/>
          <p:nvPr/>
        </p:nvGrpSpPr>
        <p:grpSpPr>
          <a:xfrm>
            <a:off x="1011828" y="3024970"/>
            <a:ext cx="5238502" cy="600164"/>
            <a:chOff x="1011828" y="3271241"/>
            <a:chExt cx="5238502" cy="600164"/>
          </a:xfrm>
        </p:grpSpPr>
        <p:sp>
          <p:nvSpPr>
            <p:cNvPr id="14" name="TextBox 13">
              <a:extLst>
                <a:ext uri="{FF2B5EF4-FFF2-40B4-BE49-F238E27FC236}">
                  <a16:creationId xmlns:a16="http://schemas.microsoft.com/office/drawing/2014/main" id="{7BD025F3-CF76-AEA9-9685-D02CADFDB414}"/>
                </a:ext>
              </a:extLst>
            </p:cNvPr>
            <p:cNvSpPr txBox="1"/>
            <p:nvPr/>
          </p:nvSpPr>
          <p:spPr>
            <a:xfrm>
              <a:off x="1011828" y="3271241"/>
              <a:ext cx="1096371" cy="430887"/>
            </a:xfrm>
            <a:prstGeom prst="rect">
              <a:avLst/>
            </a:prstGeom>
            <a:noFill/>
          </p:spPr>
          <p:txBody>
            <a:bodyPr wrap="square" rtlCol="0">
              <a:spAutoFit/>
            </a:bodyPr>
            <a:lstStyle/>
            <a:p>
              <a:r>
                <a:rPr lang="es-ES_tradnl" sz="1100" b="1" kern="1200">
                  <a:solidFill>
                    <a:schemeClr val="tx1"/>
                  </a:solidFill>
                  <a:effectLst/>
                  <a:cs typeface="Arial" panose="020B0604020202020204" pitchFamily="34" charset="0"/>
                </a:rPr>
                <a:t>Desarrollo emocional</a:t>
              </a:r>
            </a:p>
          </p:txBody>
        </p:sp>
        <p:sp>
          <p:nvSpPr>
            <p:cNvPr id="15" name="TextBox 14">
              <a:extLst>
                <a:ext uri="{FF2B5EF4-FFF2-40B4-BE49-F238E27FC236}">
                  <a16:creationId xmlns:a16="http://schemas.microsoft.com/office/drawing/2014/main" id="{CD932F02-E535-3AF6-83A8-185D2E7A5D71}"/>
                </a:ext>
              </a:extLst>
            </p:cNvPr>
            <p:cNvSpPr txBox="1"/>
            <p:nvPr/>
          </p:nvSpPr>
          <p:spPr>
            <a:xfrm>
              <a:off x="2213596" y="3271241"/>
              <a:ext cx="4036734" cy="600164"/>
            </a:xfrm>
            <a:prstGeom prst="rect">
              <a:avLst/>
            </a:prstGeom>
            <a:noFill/>
          </p:spPr>
          <p:txBody>
            <a:bodyPr wrap="square" rtlCol="0">
              <a:spAutoFit/>
            </a:bodyPr>
            <a:lstStyle/>
            <a:p>
              <a:pPr marL="171450" indent="-171450">
                <a:buFont typeface="Arial" panose="020B0604020202020204" pitchFamily="34" charset="0"/>
                <a:buChar char="•"/>
              </a:pPr>
              <a:r>
                <a:rPr lang="es-ES_tradnl" sz="1100"/>
                <a:t>Va desarrollando gradualmente el autocontrol.</a:t>
              </a:r>
            </a:p>
            <a:p>
              <a:pPr marL="171450" indent="-171450">
                <a:buFont typeface="Arial" panose="020B0604020202020204" pitchFamily="34" charset="0"/>
                <a:buChar char="•"/>
              </a:pPr>
              <a:r>
                <a:rPr lang="es-ES_tradnl" sz="1100"/>
                <a:t>Es capaz de identificar, nombrar y expresar cada vez más emociones.</a:t>
              </a:r>
            </a:p>
          </p:txBody>
        </p:sp>
      </p:grpSp>
      <p:grpSp>
        <p:nvGrpSpPr>
          <p:cNvPr id="16" name="Group 15">
            <a:extLst>
              <a:ext uri="{FF2B5EF4-FFF2-40B4-BE49-F238E27FC236}">
                <a16:creationId xmlns:a16="http://schemas.microsoft.com/office/drawing/2014/main" id="{99DA48AB-92CF-E709-90F6-AB6D908CCC80}"/>
              </a:ext>
            </a:extLst>
          </p:cNvPr>
          <p:cNvGrpSpPr/>
          <p:nvPr/>
        </p:nvGrpSpPr>
        <p:grpSpPr>
          <a:xfrm>
            <a:off x="1011828" y="3547049"/>
            <a:ext cx="5238502" cy="769441"/>
            <a:chOff x="1011828" y="4154094"/>
            <a:chExt cx="5238502" cy="769441"/>
          </a:xfrm>
        </p:grpSpPr>
        <p:sp>
          <p:nvSpPr>
            <p:cNvPr id="17" name="TextBox 16">
              <a:extLst>
                <a:ext uri="{FF2B5EF4-FFF2-40B4-BE49-F238E27FC236}">
                  <a16:creationId xmlns:a16="http://schemas.microsoft.com/office/drawing/2014/main" id="{1E99B484-9BD6-BD29-0DDD-6DF17E6949A9}"/>
                </a:ext>
              </a:extLst>
            </p:cNvPr>
            <p:cNvSpPr txBox="1"/>
            <p:nvPr/>
          </p:nvSpPr>
          <p:spPr>
            <a:xfrm>
              <a:off x="1011828" y="4154094"/>
              <a:ext cx="1096371" cy="600164"/>
            </a:xfrm>
            <a:prstGeom prst="rect">
              <a:avLst/>
            </a:prstGeom>
            <a:noFill/>
          </p:spPr>
          <p:txBody>
            <a:bodyPr wrap="square" rtlCol="0">
              <a:spAutoFit/>
            </a:bodyPr>
            <a:lstStyle/>
            <a:p>
              <a:r>
                <a:rPr lang="es-ES_tradnl" sz="1100" b="1" kern="1200">
                  <a:solidFill>
                    <a:schemeClr val="tx1"/>
                  </a:solidFill>
                  <a:effectLst/>
                  <a:cs typeface="Arial" panose="020B0604020202020204" pitchFamily="34" charset="0"/>
                </a:rPr>
                <a:t>Desarrollo social y lingüístico</a:t>
              </a:r>
            </a:p>
          </p:txBody>
        </p:sp>
        <p:sp>
          <p:nvSpPr>
            <p:cNvPr id="18" name="TextBox 17">
              <a:extLst>
                <a:ext uri="{FF2B5EF4-FFF2-40B4-BE49-F238E27FC236}">
                  <a16:creationId xmlns:a16="http://schemas.microsoft.com/office/drawing/2014/main" id="{709FA49A-035F-D166-0349-71CADB9D7DA5}"/>
                </a:ext>
              </a:extLst>
            </p:cNvPr>
            <p:cNvSpPr txBox="1"/>
            <p:nvPr/>
          </p:nvSpPr>
          <p:spPr>
            <a:xfrm>
              <a:off x="2213596" y="4154094"/>
              <a:ext cx="4036734" cy="769441"/>
            </a:xfrm>
            <a:prstGeom prst="rect">
              <a:avLst/>
            </a:prstGeom>
            <a:noFill/>
          </p:spPr>
          <p:txBody>
            <a:bodyPr wrap="square" rtlCol="0">
              <a:spAutoFit/>
            </a:bodyPr>
            <a:lstStyle/>
            <a:p>
              <a:pPr marL="171450" indent="-171450">
                <a:buFont typeface="Arial" panose="020B0604020202020204" pitchFamily="34" charset="0"/>
                <a:buChar char="•"/>
              </a:pPr>
              <a:r>
                <a:rPr lang="es-ES_tradnl" sz="1100" dirty="0"/>
                <a:t>Desarrolla relaciones de amistad.</a:t>
              </a:r>
            </a:p>
            <a:p>
              <a:pPr marL="171450" indent="-171450">
                <a:buFont typeface="Arial" panose="020B0604020202020204" pitchFamily="34" charset="0"/>
                <a:buChar char="•"/>
              </a:pPr>
              <a:r>
                <a:rPr lang="es-ES_tradnl" sz="1100" dirty="0"/>
                <a:t>Reconoce gestos y la comunicación no verbal con más facilidad.</a:t>
              </a:r>
            </a:p>
            <a:p>
              <a:pPr marL="171450" indent="-171450">
                <a:buFont typeface="Arial" panose="020B0604020202020204" pitchFamily="34" charset="0"/>
                <a:buChar char="•"/>
              </a:pPr>
              <a:r>
                <a:rPr lang="es-ES_tradnl" sz="1100" dirty="0"/>
                <a:t>Sabe que una palabra puede tener distintos significados.</a:t>
              </a:r>
            </a:p>
            <a:p>
              <a:pPr marL="171450" indent="-171450">
                <a:buFont typeface="Arial" panose="020B0604020202020204" pitchFamily="34" charset="0"/>
                <a:buChar char="•"/>
              </a:pPr>
              <a:r>
                <a:rPr lang="es-ES_tradnl" sz="1100" dirty="0"/>
                <a:t>Sabe diferenciar el discurso formal del informal.</a:t>
              </a:r>
            </a:p>
          </p:txBody>
        </p:sp>
      </p:grpSp>
      <p:sp>
        <p:nvSpPr>
          <p:cNvPr id="19" name="Rectangle: Rounded Corners 18">
            <a:extLst>
              <a:ext uri="{FF2B5EF4-FFF2-40B4-BE49-F238E27FC236}">
                <a16:creationId xmlns:a16="http://schemas.microsoft.com/office/drawing/2014/main" id="{6953FFB0-989B-03A7-7529-0FDFB18FF715}"/>
              </a:ext>
            </a:extLst>
          </p:cNvPr>
          <p:cNvSpPr/>
          <p:nvPr/>
        </p:nvSpPr>
        <p:spPr>
          <a:xfrm>
            <a:off x="996288" y="4698726"/>
            <a:ext cx="5254042" cy="25427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tabLst>
                <a:tab pos="1168400" algn="l"/>
              </a:tabLst>
            </a:pPr>
            <a:r>
              <a:rPr lang="es-ES_tradnl" sz="1000" b="1" dirty="0">
                <a:solidFill>
                  <a:schemeClr val="tx1"/>
                </a:solidFill>
                <a:effectLst/>
              </a:rPr>
              <a:t>PRIMERA ADOLESCENCIA  </a:t>
            </a:r>
            <a:r>
              <a:rPr lang="es-ES_tradnl" sz="1100" dirty="0">
                <a:solidFill>
                  <a:schemeClr val="tx1"/>
                </a:solidFill>
                <a:effectLst/>
              </a:rPr>
              <a:t>12 a 14 años</a:t>
            </a:r>
            <a:endParaRPr lang="es-ES_tradnl" sz="1100" b="1" dirty="0">
              <a:solidFill>
                <a:schemeClr val="tx1"/>
              </a:solidFill>
              <a:ea typeface="Calibri" panose="020F0502020204030204" pitchFamily="34" charset="0"/>
              <a:cs typeface="Times New Roman" panose="02020603050405020304" pitchFamily="18" charset="0"/>
            </a:endParaRPr>
          </a:p>
        </p:txBody>
      </p:sp>
      <p:grpSp>
        <p:nvGrpSpPr>
          <p:cNvPr id="20" name="Group 19">
            <a:extLst>
              <a:ext uri="{FF2B5EF4-FFF2-40B4-BE49-F238E27FC236}">
                <a16:creationId xmlns:a16="http://schemas.microsoft.com/office/drawing/2014/main" id="{9F1E4327-4340-EF8D-39BE-D1857C057CE8}"/>
              </a:ext>
            </a:extLst>
          </p:cNvPr>
          <p:cNvGrpSpPr/>
          <p:nvPr/>
        </p:nvGrpSpPr>
        <p:grpSpPr>
          <a:xfrm>
            <a:off x="1011828" y="5127535"/>
            <a:ext cx="5238502" cy="938719"/>
            <a:chOff x="1011828" y="1134426"/>
            <a:chExt cx="5238502" cy="938719"/>
          </a:xfrm>
        </p:grpSpPr>
        <p:sp>
          <p:nvSpPr>
            <p:cNvPr id="21" name="TextBox 20">
              <a:extLst>
                <a:ext uri="{FF2B5EF4-FFF2-40B4-BE49-F238E27FC236}">
                  <a16:creationId xmlns:a16="http://schemas.microsoft.com/office/drawing/2014/main" id="{2BEA72FD-940D-C8A6-8FA2-CC06A8749916}"/>
                </a:ext>
              </a:extLst>
            </p:cNvPr>
            <p:cNvSpPr txBox="1"/>
            <p:nvPr/>
          </p:nvSpPr>
          <p:spPr>
            <a:xfrm>
              <a:off x="1011828" y="1134426"/>
              <a:ext cx="1096371" cy="430887"/>
            </a:xfrm>
            <a:prstGeom prst="rect">
              <a:avLst/>
            </a:prstGeom>
            <a:noFill/>
          </p:spPr>
          <p:txBody>
            <a:bodyPr wrap="square" rtlCol="0">
              <a:spAutoFit/>
            </a:bodyPr>
            <a:lstStyle/>
            <a:p>
              <a:r>
                <a:rPr lang="es-ES_tradnl" sz="1100" b="1" kern="1200">
                  <a:solidFill>
                    <a:schemeClr val="tx1"/>
                  </a:solidFill>
                  <a:effectLst/>
                  <a:cs typeface="Arial" panose="020B0604020202020204" pitchFamily="34" charset="0"/>
                </a:rPr>
                <a:t>Desarrollo físico</a:t>
              </a:r>
              <a:endParaRPr lang="es-ES_tradnl" sz="1100" b="1">
                <a:cs typeface="Arial" panose="020B0604020202020204" pitchFamily="34" charset="0"/>
              </a:endParaRPr>
            </a:p>
          </p:txBody>
        </p:sp>
        <p:sp>
          <p:nvSpPr>
            <p:cNvPr id="22" name="TextBox 21">
              <a:extLst>
                <a:ext uri="{FF2B5EF4-FFF2-40B4-BE49-F238E27FC236}">
                  <a16:creationId xmlns:a16="http://schemas.microsoft.com/office/drawing/2014/main" id="{D12B435C-6321-729F-49D9-53C4A547450E}"/>
                </a:ext>
              </a:extLst>
            </p:cNvPr>
            <p:cNvSpPr txBox="1"/>
            <p:nvPr/>
          </p:nvSpPr>
          <p:spPr>
            <a:xfrm>
              <a:off x="2213596" y="1134426"/>
              <a:ext cx="4036734" cy="938719"/>
            </a:xfrm>
            <a:prstGeom prst="rect">
              <a:avLst/>
            </a:prstGeom>
            <a:noFill/>
          </p:spPr>
          <p:txBody>
            <a:bodyPr wrap="square" rtlCol="0">
              <a:spAutoFit/>
            </a:bodyPr>
            <a:lstStyle/>
            <a:p>
              <a:pPr marL="171450" indent="-171450">
                <a:buFont typeface="Arial" panose="020B0604020202020204" pitchFamily="34" charset="0"/>
                <a:buChar char="•"/>
              </a:pPr>
              <a:r>
                <a:rPr lang="es-ES_tradnl" sz="1100" dirty="0"/>
                <a:t>Puede realizar cualquier tipo de actividad física </a:t>
              </a:r>
              <a:br>
                <a:rPr lang="es-ES_tradnl" sz="1100" dirty="0"/>
              </a:br>
              <a:r>
                <a:rPr lang="es-ES_tradnl" sz="1100" dirty="0"/>
                <a:t>(fútbol, natación, ciclismo, baile, etc.).</a:t>
              </a:r>
            </a:p>
            <a:p>
              <a:pPr marL="171450" indent="-171450">
                <a:buFont typeface="Arial" panose="020B0604020202020204" pitchFamily="34" charset="0"/>
                <a:buChar char="•"/>
              </a:pPr>
              <a:r>
                <a:rPr lang="es-ES_tradnl" sz="1100" dirty="0"/>
                <a:t>Comienzan la pubertad y los cambios hormonales.</a:t>
              </a:r>
            </a:p>
            <a:p>
              <a:pPr marL="171450" indent="-171450">
                <a:buFont typeface="Arial" panose="020B0604020202020204" pitchFamily="34" charset="0"/>
                <a:buChar char="•"/>
              </a:pPr>
              <a:r>
                <a:rPr lang="es-ES_tradnl" sz="1100" dirty="0"/>
                <a:t>Hay cambios en las cuerdas vocales.</a:t>
              </a:r>
            </a:p>
            <a:p>
              <a:pPr marL="171450" indent="-171450">
                <a:buFont typeface="Arial" panose="020B0604020202020204" pitchFamily="34" charset="0"/>
                <a:buChar char="•"/>
              </a:pPr>
              <a:r>
                <a:rPr lang="es-ES_tradnl" sz="1100" dirty="0"/>
                <a:t>Empieza el desarrollo sexual.</a:t>
              </a:r>
            </a:p>
          </p:txBody>
        </p:sp>
      </p:grpSp>
      <p:grpSp>
        <p:nvGrpSpPr>
          <p:cNvPr id="23" name="Group 22">
            <a:extLst>
              <a:ext uri="{FF2B5EF4-FFF2-40B4-BE49-F238E27FC236}">
                <a16:creationId xmlns:a16="http://schemas.microsoft.com/office/drawing/2014/main" id="{0B4ED3BC-6947-BD5C-C759-DF2BE174BE80}"/>
              </a:ext>
            </a:extLst>
          </p:cNvPr>
          <p:cNvGrpSpPr/>
          <p:nvPr/>
        </p:nvGrpSpPr>
        <p:grpSpPr>
          <a:xfrm>
            <a:off x="1011828" y="6153615"/>
            <a:ext cx="5238502" cy="769441"/>
            <a:chOff x="1011828" y="2219110"/>
            <a:chExt cx="5238502" cy="769441"/>
          </a:xfrm>
        </p:grpSpPr>
        <p:sp>
          <p:nvSpPr>
            <p:cNvPr id="24" name="TextBox 23">
              <a:extLst>
                <a:ext uri="{FF2B5EF4-FFF2-40B4-BE49-F238E27FC236}">
                  <a16:creationId xmlns:a16="http://schemas.microsoft.com/office/drawing/2014/main" id="{D1B3EC53-4597-03E8-C758-1CD1EA38E909}"/>
                </a:ext>
              </a:extLst>
            </p:cNvPr>
            <p:cNvSpPr txBox="1"/>
            <p:nvPr/>
          </p:nvSpPr>
          <p:spPr>
            <a:xfrm>
              <a:off x="1011828" y="2219110"/>
              <a:ext cx="1096371" cy="430887"/>
            </a:xfrm>
            <a:prstGeom prst="rect">
              <a:avLst/>
            </a:prstGeom>
            <a:noFill/>
          </p:spPr>
          <p:txBody>
            <a:bodyPr wrap="square" rtlCol="0">
              <a:spAutoFit/>
            </a:bodyPr>
            <a:lstStyle/>
            <a:p>
              <a:r>
                <a:rPr lang="es-ES_tradnl" sz="1100" b="1" kern="1200">
                  <a:solidFill>
                    <a:schemeClr val="tx1"/>
                  </a:solidFill>
                  <a:effectLst/>
                  <a:cs typeface="Arial" panose="020B0604020202020204" pitchFamily="34" charset="0"/>
                </a:rPr>
                <a:t>Desarrollo cognitivo</a:t>
              </a:r>
            </a:p>
          </p:txBody>
        </p:sp>
        <p:sp>
          <p:nvSpPr>
            <p:cNvPr id="25" name="TextBox 24">
              <a:extLst>
                <a:ext uri="{FF2B5EF4-FFF2-40B4-BE49-F238E27FC236}">
                  <a16:creationId xmlns:a16="http://schemas.microsoft.com/office/drawing/2014/main" id="{364795BA-6016-BBEA-33D5-1B948E3BB4E7}"/>
                </a:ext>
              </a:extLst>
            </p:cNvPr>
            <p:cNvSpPr txBox="1"/>
            <p:nvPr/>
          </p:nvSpPr>
          <p:spPr>
            <a:xfrm>
              <a:off x="2213596" y="2219110"/>
              <a:ext cx="4036734" cy="769441"/>
            </a:xfrm>
            <a:prstGeom prst="rect">
              <a:avLst/>
            </a:prstGeom>
            <a:noFill/>
          </p:spPr>
          <p:txBody>
            <a:bodyPr wrap="square" rtlCol="0">
              <a:spAutoFit/>
            </a:bodyPr>
            <a:lstStyle/>
            <a:p>
              <a:pPr marL="171450" indent="-171450">
                <a:buFont typeface="Arial" panose="020B0604020202020204" pitchFamily="34" charset="0"/>
                <a:buChar char="•"/>
              </a:pPr>
              <a:r>
                <a:rPr lang="es-ES_tradnl" sz="1100" dirty="0"/>
                <a:t>Desarrolla el pensamiento abstracto y lógico-</a:t>
              </a:r>
            </a:p>
            <a:p>
              <a:pPr marL="171450" indent="-171450">
                <a:buFont typeface="Arial" panose="020B0604020202020204" pitchFamily="34" charset="0"/>
                <a:buChar char="•"/>
              </a:pPr>
              <a:r>
                <a:rPr lang="es-ES_tradnl" sz="1100" dirty="0"/>
                <a:t>Desarrolla el razonamiento deductivo, es decir, la capacidad </a:t>
              </a:r>
              <a:br>
                <a:rPr lang="es-ES_tradnl" sz="1100" dirty="0"/>
              </a:br>
              <a:r>
                <a:rPr lang="es-ES_tradnl" sz="1100" dirty="0"/>
                <a:t>de utilizar información y observaciones, para pasar de las generalidades a los ejemplos concretos.</a:t>
              </a:r>
            </a:p>
          </p:txBody>
        </p:sp>
      </p:grpSp>
      <p:grpSp>
        <p:nvGrpSpPr>
          <p:cNvPr id="26" name="Group 25">
            <a:extLst>
              <a:ext uri="{FF2B5EF4-FFF2-40B4-BE49-F238E27FC236}">
                <a16:creationId xmlns:a16="http://schemas.microsoft.com/office/drawing/2014/main" id="{A78EB5E4-92AB-3AAE-31AC-959C6089D8C8}"/>
              </a:ext>
            </a:extLst>
          </p:cNvPr>
          <p:cNvGrpSpPr/>
          <p:nvPr/>
        </p:nvGrpSpPr>
        <p:grpSpPr>
          <a:xfrm>
            <a:off x="1011828" y="7010417"/>
            <a:ext cx="5238502" cy="600164"/>
            <a:chOff x="1011828" y="3271241"/>
            <a:chExt cx="5238502" cy="600164"/>
          </a:xfrm>
        </p:grpSpPr>
        <p:sp>
          <p:nvSpPr>
            <p:cNvPr id="27" name="TextBox 26">
              <a:extLst>
                <a:ext uri="{FF2B5EF4-FFF2-40B4-BE49-F238E27FC236}">
                  <a16:creationId xmlns:a16="http://schemas.microsoft.com/office/drawing/2014/main" id="{9F89752F-9898-41AF-99B6-77119B683745}"/>
                </a:ext>
              </a:extLst>
            </p:cNvPr>
            <p:cNvSpPr txBox="1"/>
            <p:nvPr/>
          </p:nvSpPr>
          <p:spPr>
            <a:xfrm>
              <a:off x="1011828" y="3271241"/>
              <a:ext cx="1096371" cy="430887"/>
            </a:xfrm>
            <a:prstGeom prst="rect">
              <a:avLst/>
            </a:prstGeom>
            <a:noFill/>
          </p:spPr>
          <p:txBody>
            <a:bodyPr wrap="square" rtlCol="0">
              <a:spAutoFit/>
            </a:bodyPr>
            <a:lstStyle/>
            <a:p>
              <a:r>
                <a:rPr lang="es-ES_tradnl" sz="1100" b="1" kern="1200">
                  <a:solidFill>
                    <a:schemeClr val="tx1"/>
                  </a:solidFill>
                  <a:effectLst/>
                  <a:cs typeface="Arial" panose="020B0604020202020204" pitchFamily="34" charset="0"/>
                </a:rPr>
                <a:t>Desarrollo emocional</a:t>
              </a:r>
            </a:p>
          </p:txBody>
        </p:sp>
        <p:sp>
          <p:nvSpPr>
            <p:cNvPr id="28" name="TextBox 27">
              <a:extLst>
                <a:ext uri="{FF2B5EF4-FFF2-40B4-BE49-F238E27FC236}">
                  <a16:creationId xmlns:a16="http://schemas.microsoft.com/office/drawing/2014/main" id="{8F07B65A-EC4F-563C-FCB7-72C65336528F}"/>
                </a:ext>
              </a:extLst>
            </p:cNvPr>
            <p:cNvSpPr txBox="1"/>
            <p:nvPr/>
          </p:nvSpPr>
          <p:spPr>
            <a:xfrm>
              <a:off x="2213596" y="3271241"/>
              <a:ext cx="4036734" cy="600164"/>
            </a:xfrm>
            <a:prstGeom prst="rect">
              <a:avLst/>
            </a:prstGeom>
            <a:noFill/>
          </p:spPr>
          <p:txBody>
            <a:bodyPr wrap="square" rtlCol="0">
              <a:spAutoFit/>
            </a:bodyPr>
            <a:lstStyle/>
            <a:p>
              <a:pPr marL="171450" indent="-171450">
                <a:buFont typeface="Arial" panose="020B0604020202020204" pitchFamily="34" charset="0"/>
                <a:buChar char="•"/>
              </a:pPr>
              <a:r>
                <a:rPr lang="es-ES_tradnl" sz="1100" dirty="0"/>
                <a:t>Por lo general, el conflicto con los cuidadores disminuye </a:t>
              </a:r>
              <a:br>
                <a:rPr lang="es-ES_tradnl" sz="1100" dirty="0"/>
              </a:br>
              <a:r>
                <a:rPr lang="es-ES_tradnl" sz="1100" dirty="0"/>
                <a:t>hacia la edad adulta, aunque los cambios de humor y de comportamiento suelen ser parte del proceso.</a:t>
              </a:r>
            </a:p>
          </p:txBody>
        </p:sp>
      </p:grpSp>
      <p:grpSp>
        <p:nvGrpSpPr>
          <p:cNvPr id="29" name="Group 28">
            <a:extLst>
              <a:ext uri="{FF2B5EF4-FFF2-40B4-BE49-F238E27FC236}">
                <a16:creationId xmlns:a16="http://schemas.microsoft.com/office/drawing/2014/main" id="{39DECA33-5E15-1F8A-1DEB-90B49778E646}"/>
              </a:ext>
            </a:extLst>
          </p:cNvPr>
          <p:cNvGrpSpPr/>
          <p:nvPr/>
        </p:nvGrpSpPr>
        <p:grpSpPr>
          <a:xfrm>
            <a:off x="1011828" y="7697942"/>
            <a:ext cx="5238502" cy="1107996"/>
            <a:chOff x="1011828" y="4154094"/>
            <a:chExt cx="5238502" cy="1107996"/>
          </a:xfrm>
        </p:grpSpPr>
        <p:sp>
          <p:nvSpPr>
            <p:cNvPr id="30" name="TextBox 29">
              <a:extLst>
                <a:ext uri="{FF2B5EF4-FFF2-40B4-BE49-F238E27FC236}">
                  <a16:creationId xmlns:a16="http://schemas.microsoft.com/office/drawing/2014/main" id="{0A20EA6A-E6EF-845C-450B-A8109ABDD76B}"/>
                </a:ext>
              </a:extLst>
            </p:cNvPr>
            <p:cNvSpPr txBox="1"/>
            <p:nvPr/>
          </p:nvSpPr>
          <p:spPr>
            <a:xfrm>
              <a:off x="1011828" y="4154094"/>
              <a:ext cx="1096371" cy="600164"/>
            </a:xfrm>
            <a:prstGeom prst="rect">
              <a:avLst/>
            </a:prstGeom>
            <a:noFill/>
          </p:spPr>
          <p:txBody>
            <a:bodyPr wrap="square" rtlCol="0">
              <a:spAutoFit/>
            </a:bodyPr>
            <a:lstStyle/>
            <a:p>
              <a:r>
                <a:rPr lang="es-ES_tradnl" sz="1100" b="1" kern="1200">
                  <a:solidFill>
                    <a:schemeClr val="tx1"/>
                  </a:solidFill>
                  <a:effectLst/>
                  <a:cs typeface="Arial" panose="020B0604020202020204" pitchFamily="34" charset="0"/>
                </a:rPr>
                <a:t>Desarrollo social y lingüístico</a:t>
              </a:r>
            </a:p>
          </p:txBody>
        </p:sp>
        <p:sp>
          <p:nvSpPr>
            <p:cNvPr id="31" name="TextBox 30">
              <a:extLst>
                <a:ext uri="{FF2B5EF4-FFF2-40B4-BE49-F238E27FC236}">
                  <a16:creationId xmlns:a16="http://schemas.microsoft.com/office/drawing/2014/main" id="{979E3640-6009-513B-E655-6537DC751991}"/>
                </a:ext>
              </a:extLst>
            </p:cNvPr>
            <p:cNvSpPr txBox="1"/>
            <p:nvPr/>
          </p:nvSpPr>
          <p:spPr>
            <a:xfrm>
              <a:off x="2213596" y="4154094"/>
              <a:ext cx="4036734" cy="1107996"/>
            </a:xfrm>
            <a:prstGeom prst="rect">
              <a:avLst/>
            </a:prstGeom>
            <a:noFill/>
          </p:spPr>
          <p:txBody>
            <a:bodyPr wrap="square" rtlCol="0">
              <a:spAutoFit/>
            </a:bodyPr>
            <a:lstStyle/>
            <a:p>
              <a:pPr marL="171450" indent="-171450">
                <a:buFont typeface="Arial" panose="020B0604020202020204" pitchFamily="34" charset="0"/>
                <a:buChar char="•"/>
              </a:pPr>
              <a:r>
                <a:rPr lang="es-ES_tradnl" sz="1100" dirty="0"/>
                <a:t>El sentido de pertenencia a un grupo adquiere mayor importancia.</a:t>
              </a:r>
            </a:p>
            <a:p>
              <a:pPr marL="171450" indent="-171450">
                <a:buFont typeface="Arial" panose="020B0604020202020204" pitchFamily="34" charset="0"/>
                <a:buChar char="•"/>
              </a:pPr>
              <a:r>
                <a:rPr lang="es-ES_tradnl" sz="1100" dirty="0"/>
                <a:t>Se enfrenta al miedo a la exclusión social.</a:t>
              </a:r>
            </a:p>
            <a:p>
              <a:pPr marL="171450" indent="-171450">
                <a:buFont typeface="Arial" panose="020B0604020202020204" pitchFamily="34" charset="0"/>
                <a:buChar char="•"/>
              </a:pPr>
              <a:r>
                <a:rPr lang="es-ES_tradnl" sz="1100" dirty="0"/>
                <a:t>Comprende algunas normas culturales y sociales.</a:t>
              </a:r>
            </a:p>
            <a:p>
              <a:pPr marL="171450" indent="-171450">
                <a:buFont typeface="Arial" panose="020B0604020202020204" pitchFamily="34" charset="0"/>
                <a:buChar char="•"/>
              </a:pPr>
              <a:r>
                <a:rPr lang="es-ES_tradnl" sz="1100" dirty="0"/>
                <a:t>Entre los 13 y los 14 años, es posible que piense que </a:t>
              </a:r>
              <a:br>
                <a:rPr lang="es-ES_tradnl" sz="1100" dirty="0"/>
              </a:br>
              <a:r>
                <a:rPr lang="es-ES_tradnl" sz="1100" dirty="0"/>
                <a:t>nada malo le podría pasar.</a:t>
              </a:r>
            </a:p>
          </p:txBody>
        </p:sp>
      </p:grpSp>
      <p:grpSp>
        <p:nvGrpSpPr>
          <p:cNvPr id="40" name="Group 39">
            <a:extLst>
              <a:ext uri="{FF2B5EF4-FFF2-40B4-BE49-F238E27FC236}">
                <a16:creationId xmlns:a16="http://schemas.microsoft.com/office/drawing/2014/main" id="{74E79B46-A205-66F3-3B49-0FF063D7985E}"/>
              </a:ext>
            </a:extLst>
          </p:cNvPr>
          <p:cNvGrpSpPr/>
          <p:nvPr/>
        </p:nvGrpSpPr>
        <p:grpSpPr>
          <a:xfrm>
            <a:off x="5678572" y="393602"/>
            <a:ext cx="261701" cy="822626"/>
            <a:chOff x="3751006" y="3219932"/>
            <a:chExt cx="487411" cy="1532117"/>
          </a:xfrm>
        </p:grpSpPr>
        <p:sp>
          <p:nvSpPr>
            <p:cNvPr id="38" name="Round Same Side Corner Rectangle 31">
              <a:extLst>
                <a:ext uri="{FF2B5EF4-FFF2-40B4-BE49-F238E27FC236}">
                  <a16:creationId xmlns:a16="http://schemas.microsoft.com/office/drawing/2014/main" id="{E2D0EA09-AEE4-2E09-92C1-9CB8C080CA3B}"/>
                </a:ext>
              </a:extLst>
            </p:cNvPr>
            <p:cNvSpPr/>
            <p:nvPr/>
          </p:nvSpPr>
          <p:spPr>
            <a:xfrm>
              <a:off x="3751006" y="3814999"/>
              <a:ext cx="487411" cy="937050"/>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sp>
          <p:nvSpPr>
            <p:cNvPr id="39" name="Oval 38">
              <a:extLst>
                <a:ext uri="{FF2B5EF4-FFF2-40B4-BE49-F238E27FC236}">
                  <a16:creationId xmlns:a16="http://schemas.microsoft.com/office/drawing/2014/main" id="{3DC37F55-FE9E-9720-ABFA-5C2B2B3BED71}"/>
                </a:ext>
              </a:extLst>
            </p:cNvPr>
            <p:cNvSpPr/>
            <p:nvPr/>
          </p:nvSpPr>
          <p:spPr>
            <a:xfrm>
              <a:off x="3751006" y="3219932"/>
              <a:ext cx="487411" cy="48740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grpSp>
      <p:grpSp>
        <p:nvGrpSpPr>
          <p:cNvPr id="52" name="Group 51">
            <a:extLst>
              <a:ext uri="{FF2B5EF4-FFF2-40B4-BE49-F238E27FC236}">
                <a16:creationId xmlns:a16="http://schemas.microsoft.com/office/drawing/2014/main" id="{FF6A0746-BF9A-43BD-0CC5-900707B41486}"/>
              </a:ext>
            </a:extLst>
          </p:cNvPr>
          <p:cNvGrpSpPr/>
          <p:nvPr/>
        </p:nvGrpSpPr>
        <p:grpSpPr>
          <a:xfrm>
            <a:off x="5678571" y="4423105"/>
            <a:ext cx="261701" cy="953551"/>
            <a:chOff x="4579596" y="2976087"/>
            <a:chExt cx="487411" cy="1775962"/>
          </a:xfrm>
        </p:grpSpPr>
        <p:sp>
          <p:nvSpPr>
            <p:cNvPr id="41" name="Round Same Side Corner Rectangle 31">
              <a:extLst>
                <a:ext uri="{FF2B5EF4-FFF2-40B4-BE49-F238E27FC236}">
                  <a16:creationId xmlns:a16="http://schemas.microsoft.com/office/drawing/2014/main" id="{B2862BF4-9236-1118-D944-FA4062C0EF87}"/>
                </a:ext>
              </a:extLst>
            </p:cNvPr>
            <p:cNvSpPr/>
            <p:nvPr/>
          </p:nvSpPr>
          <p:spPr>
            <a:xfrm>
              <a:off x="4579596" y="3571154"/>
              <a:ext cx="487411" cy="1180895"/>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sp>
          <p:nvSpPr>
            <p:cNvPr id="42" name="Oval 41">
              <a:extLst>
                <a:ext uri="{FF2B5EF4-FFF2-40B4-BE49-F238E27FC236}">
                  <a16:creationId xmlns:a16="http://schemas.microsoft.com/office/drawing/2014/main" id="{0C8A2D6F-5188-5516-E3E0-5E923165CBEB}"/>
                </a:ext>
              </a:extLst>
            </p:cNvPr>
            <p:cNvSpPr/>
            <p:nvPr/>
          </p:nvSpPr>
          <p:spPr>
            <a:xfrm>
              <a:off x="4579596" y="2976087"/>
              <a:ext cx="487411" cy="48740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grpSp>
      <p:sp>
        <p:nvSpPr>
          <p:cNvPr id="2" name="Hexagon 1">
            <a:extLst>
              <a:ext uri="{FF2B5EF4-FFF2-40B4-BE49-F238E27FC236}">
                <a16:creationId xmlns:a16="http://schemas.microsoft.com/office/drawing/2014/main" id="{FE5370AE-EF38-E36D-6923-9E3B6B352023}"/>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Hexagon 2">
            <a:extLst>
              <a:ext uri="{FF2B5EF4-FFF2-40B4-BE49-F238E27FC236}">
                <a16:creationId xmlns:a16="http://schemas.microsoft.com/office/drawing/2014/main" id="{109A098D-FE5B-656D-A2E5-A61C0341BDB0}"/>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Hexagon 3">
            <a:extLst>
              <a:ext uri="{FF2B5EF4-FFF2-40B4-BE49-F238E27FC236}">
                <a16:creationId xmlns:a16="http://schemas.microsoft.com/office/drawing/2014/main" id="{2C748BF1-C088-175D-279C-87F21F426C43}"/>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Hexagon 5">
            <a:extLst>
              <a:ext uri="{FF2B5EF4-FFF2-40B4-BE49-F238E27FC236}">
                <a16:creationId xmlns:a16="http://schemas.microsoft.com/office/drawing/2014/main" id="{9BDCFEC6-9F15-6771-A6F7-38DDD42F7790}"/>
              </a:ext>
            </a:extLst>
          </p:cNvPr>
          <p:cNvSpPr/>
          <p:nvPr/>
        </p:nvSpPr>
        <p:spPr>
          <a:xfrm rot="1782986">
            <a:off x="286724" y="168964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Hexagon 31">
            <a:extLst>
              <a:ext uri="{FF2B5EF4-FFF2-40B4-BE49-F238E27FC236}">
                <a16:creationId xmlns:a16="http://schemas.microsoft.com/office/drawing/2014/main" id="{1016EBBB-B38E-5577-4F6A-63428C06B43F}"/>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3" name="Hexagon 32">
            <a:extLst>
              <a:ext uri="{FF2B5EF4-FFF2-40B4-BE49-F238E27FC236}">
                <a16:creationId xmlns:a16="http://schemas.microsoft.com/office/drawing/2014/main" id="{795116FF-C894-AC79-5C36-6AC03789CBF3}"/>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88998340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17">
            <a:extLst>
              <a:ext uri="{FF2B5EF4-FFF2-40B4-BE49-F238E27FC236}">
                <a16:creationId xmlns:a16="http://schemas.microsoft.com/office/drawing/2014/main" id="{C5B44929-0761-40E4-A97C-77D8B4FFF50A}"/>
              </a:ext>
            </a:extLst>
          </p:cNvPr>
          <p:cNvGraphicFramePr>
            <a:graphicFrameLocks noGrp="1"/>
          </p:cNvGraphicFramePr>
          <p:nvPr>
            <p:extLst>
              <p:ext uri="{D42A27DB-BD31-4B8C-83A1-F6EECF244321}">
                <p14:modId xmlns:p14="http://schemas.microsoft.com/office/powerpoint/2010/main" val="2512736183"/>
              </p:ext>
            </p:extLst>
          </p:nvPr>
        </p:nvGraphicFramePr>
        <p:xfrm>
          <a:off x="996287" y="1262380"/>
          <a:ext cx="5254042" cy="6583680"/>
        </p:xfrm>
        <a:graphic>
          <a:graphicData uri="http://schemas.openxmlformats.org/drawingml/2006/table">
            <a:tbl>
              <a:tblPr firstRow="1" bandRow="1">
                <a:tableStyleId>{5C22544A-7EE6-4342-B048-85BDC9FD1C3A}</a:tableStyleId>
              </a:tblPr>
              <a:tblGrid>
                <a:gridCol w="1137313">
                  <a:extLst>
                    <a:ext uri="{9D8B030D-6E8A-4147-A177-3AD203B41FA5}">
                      <a16:colId xmlns:a16="http://schemas.microsoft.com/office/drawing/2014/main" val="3910228329"/>
                    </a:ext>
                  </a:extLst>
                </a:gridCol>
                <a:gridCol w="4116729">
                  <a:extLst>
                    <a:ext uri="{9D8B030D-6E8A-4147-A177-3AD203B41FA5}">
                      <a16:colId xmlns:a16="http://schemas.microsoft.com/office/drawing/2014/main" val="1260457313"/>
                    </a:ext>
                  </a:extLst>
                </a:gridCol>
              </a:tblGrid>
              <a:tr h="370840">
                <a:tc>
                  <a:txBody>
                    <a:bodyPr/>
                    <a:lstStyle/>
                    <a:p>
                      <a:r>
                        <a:rPr lang="es-ES_tradnl" sz="1100" b="1" noProof="0">
                          <a:solidFill>
                            <a:schemeClr val="bg1"/>
                          </a:solidFill>
                        </a:rPr>
                        <a:t>Resumen</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0" noProof="0">
                          <a:solidFill>
                            <a:schemeClr val="tx1"/>
                          </a:solidFill>
                        </a:rPr>
                        <a:t>En este ejercicio, el/la asistente social muestra cómo poner en práctica un ejercicio sencillo de respiración para tomar conciencia del cuerpo y relajar el cuerpo y la mente</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503434562"/>
                  </a:ext>
                </a:extLst>
              </a:tr>
              <a:tr h="370840">
                <a:tc>
                  <a:txBody>
                    <a:bodyPr/>
                    <a:lstStyle/>
                    <a:p>
                      <a:r>
                        <a:rPr lang="es-ES_tradnl" sz="1100" b="1" noProof="0">
                          <a:solidFill>
                            <a:schemeClr val="bg1"/>
                          </a:solidFill>
                        </a:rPr>
                        <a:t>Duracón</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0" noProof="0"/>
                        <a:t>La actividad puede durar de 10 a 15 minutos.</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156132823"/>
                  </a:ext>
                </a:extLst>
              </a:tr>
              <a:tr h="370840">
                <a:tc>
                  <a:txBody>
                    <a:bodyPr/>
                    <a:lstStyle/>
                    <a:p>
                      <a:r>
                        <a:rPr lang="es-ES_tradnl" sz="1100" b="1" noProof="0">
                          <a:solidFill>
                            <a:schemeClr val="bg1"/>
                          </a:solidFill>
                        </a:rPr>
                        <a:t>Edades</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0" noProof="0"/>
                        <a:t>Esta actividad es ideal para niños y niñas mayores de +2 años.</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693644662"/>
                  </a:ext>
                </a:extLst>
              </a:tr>
              <a:tr h="370840">
                <a:tc>
                  <a:txBody>
                    <a:bodyPr/>
                    <a:lstStyle/>
                    <a:p>
                      <a:r>
                        <a:rPr lang="es-ES_tradnl" sz="1100" b="1" noProof="0">
                          <a:solidFill>
                            <a:schemeClr val="bg1"/>
                          </a:solidFill>
                        </a:rPr>
                        <a:t>Personas involucradas</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0" noProof="0"/>
                        <a:t>Los/as asistentes sociales deben realizar esta actividad con los/as niños/as de forma individual; sin embargo, si el menor se niega a participar en la actividad o no puede hacerlo debido a su edad, etapa de desarrollo, preferencia o capacidad comunicativa, puede ser necesaria o conveniente la presencia de la persona que lo cuida.</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624097116"/>
                  </a:ext>
                </a:extLst>
              </a:tr>
              <a:tr h="370840">
                <a:tc>
                  <a:txBody>
                    <a:bodyPr/>
                    <a:lstStyle/>
                    <a:p>
                      <a:r>
                        <a:rPr lang="es-ES_tradnl" sz="1100" b="1" noProof="0">
                          <a:solidFill>
                            <a:schemeClr val="bg1"/>
                          </a:solidFill>
                        </a:rPr>
                        <a:t>Propósito</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algn="l"/>
                      <a:r>
                        <a:rPr lang="es-ES_tradnl" sz="1100" b="0" noProof="0"/>
                        <a:t>Ayudar al menor a descubrir cómo relajar su cuerpo y su mente.</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912278685"/>
                  </a:ext>
                </a:extLst>
              </a:tr>
              <a:tr h="370840">
                <a:tc>
                  <a:txBody>
                    <a:bodyPr/>
                    <a:lstStyle/>
                    <a:p>
                      <a:r>
                        <a:rPr lang="es-ES_tradnl" sz="1100" b="1" noProof="0">
                          <a:solidFill>
                            <a:schemeClr val="bg1"/>
                          </a:solidFill>
                        </a:rPr>
                        <a:t>Instrucciones</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marL="228600" indent="-228600">
                        <a:buFont typeface="+mj-lt"/>
                        <a:buAutoNum type="arabicPeriod"/>
                      </a:pPr>
                      <a:r>
                        <a:rPr lang="es-ES_tradnl" sz="1100" noProof="0" dirty="0"/>
                        <a:t>Presentar la actividad: </a:t>
                      </a:r>
                      <a:r>
                        <a:rPr lang="es-ES_tradnl" sz="1100" i="1" noProof="0" dirty="0"/>
                        <a:t>“Hoy vamos a aprender una técnica que nos ayudará a calmarnos y a controlar el estrés y las emociones negativas. Haremos un ejercicio de respiración para calmar la mente y el cuerpo. Cuando nos alteramos, tendemos a respirar más rápido y no tan profundamente. Esto hace que no entre suficiente aire en nuestros pulmones, lo que puede hacer que nos sintamos fuera de control. Practicar este ejercicio de respiración cuando estamos enojados nos ayudará a que entre más aire en los pulmones y a que nuestro cuerpo y mente se relajen. Además, se puede hacer en cualquier momento y en cualquier lugar”.</a:t>
                      </a:r>
                    </a:p>
                    <a:p>
                      <a:pPr marL="228600" indent="-228600">
                        <a:buFont typeface="+mj-lt"/>
                        <a:buAutoNum type="arabicPeriod"/>
                      </a:pPr>
                      <a:r>
                        <a:rPr lang="es-ES_tradnl" sz="1100" noProof="0" dirty="0"/>
                        <a:t>Haga que el/la menor se ponga de pie frente a usted. Ubíquese frente a él/ella a una distancia razonable. </a:t>
                      </a:r>
                    </a:p>
                    <a:p>
                      <a:pPr marL="228600" indent="-228600">
                        <a:buFont typeface="+mj-lt"/>
                        <a:buAutoNum type="arabicPeriod"/>
                      </a:pPr>
                      <a:r>
                        <a:rPr lang="es-ES_tradnl" sz="1100" noProof="0" dirty="0"/>
                        <a:t>Muéstrele cómo colocar la mano plana sobre el vientre.</a:t>
                      </a:r>
                    </a:p>
                    <a:p>
                      <a:pPr marL="228600" indent="-228600">
                        <a:buFont typeface="+mj-lt"/>
                        <a:buAutoNum type="arabicPeriod"/>
                      </a:pPr>
                      <a:r>
                        <a:rPr lang="es-ES_tradnl" sz="1100" noProof="0" dirty="0"/>
                        <a:t>Dígale que respire lo más profundo que pueda, hasta llenar su abdomen, y vea si puede hacer que su abdomen empuje su mano hacia arriba. Muéstrele cómo sube la suya. </a:t>
                      </a:r>
                    </a:p>
                    <a:p>
                      <a:pPr marL="228600" indent="-228600">
                        <a:buFont typeface="+mj-lt"/>
                        <a:buAutoNum type="arabicPeriod"/>
                      </a:pPr>
                      <a:r>
                        <a:rPr lang="es-ES_tradnl" sz="1100" noProof="0" dirty="0"/>
                        <a:t>Si su mano no se mueve la primera vez, reaccione positivamente y dígale:</a:t>
                      </a:r>
                      <a:r>
                        <a:rPr lang="es-ES_tradnl" sz="1100" i="1" noProof="0" dirty="0"/>
                        <a:t> "Estuvo cerca. Esta vez, intenta imaginar que el aire te llena toda la barriga". </a:t>
                      </a:r>
                      <a:r>
                        <a:rPr lang="es-ES_tradnl" sz="1100" noProof="0" dirty="0"/>
                        <a:t>Siga intentándolo hasta que vea que lo han logrado.</a:t>
                      </a:r>
                    </a:p>
                    <a:p>
                      <a:pPr marL="228600" indent="-228600">
                        <a:buFont typeface="+mj-lt"/>
                        <a:buAutoNum type="arabicPeriod"/>
                      </a:pPr>
                      <a:r>
                        <a:rPr lang="es-ES_tradnl" sz="1100" noProof="0" dirty="0"/>
                        <a:t>Cuando hayan logrado respirar profundamente, pídale que expulse todo el aire para que su abdomen vuelva a encogerse.</a:t>
                      </a:r>
                    </a:p>
                    <a:p>
                      <a:pPr marL="228600" indent="-228600">
                        <a:buFont typeface="+mj-lt"/>
                        <a:buAutoNum type="arabicPeriod"/>
                      </a:pPr>
                      <a:r>
                        <a:rPr lang="es-ES_tradnl" sz="1100" noProof="0" dirty="0"/>
                        <a:t>Repita el ejercicio un par de veces más.</a:t>
                      </a:r>
                      <a:endParaRPr lang="es-ES_tradnl" sz="1100" b="0" kern="1200" noProof="0" dirty="0">
                        <a:solidFill>
                          <a:schemeClr val="dk1"/>
                        </a:solidFill>
                        <a:latin typeface="+mn-lt"/>
                        <a:ea typeface="+mn-ea"/>
                        <a:cs typeface="+mn-cs"/>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951584040"/>
                  </a:ext>
                </a:extLst>
              </a:tr>
            </a:tbl>
          </a:graphicData>
        </a:graphic>
      </p:graphicFrame>
      <p:sp>
        <p:nvSpPr>
          <p:cNvPr id="7" name="TextBox 6">
            <a:extLst>
              <a:ext uri="{FF2B5EF4-FFF2-40B4-BE49-F238E27FC236}">
                <a16:creationId xmlns:a16="http://schemas.microsoft.com/office/drawing/2014/main" id="{A0CE66A0-9919-F8D2-AAFF-E1B897950CA5}"/>
              </a:ext>
            </a:extLst>
          </p:cNvPr>
          <p:cNvSpPr txBox="1"/>
          <p:nvPr/>
        </p:nvSpPr>
        <p:spPr>
          <a:xfrm>
            <a:off x="996287" y="712658"/>
            <a:ext cx="5254042" cy="276999"/>
          </a:xfrm>
          <a:prstGeom prst="rect">
            <a:avLst/>
          </a:prstGeom>
          <a:noFill/>
        </p:spPr>
        <p:txBody>
          <a:bodyPr wrap="square" rtlCol="0">
            <a:spAutoFit/>
          </a:bodyPr>
          <a:lstStyle/>
          <a:p>
            <a:r>
              <a:rPr lang="en-CA" sz="1200" b="1" spc="300" dirty="0">
                <a:solidFill>
                  <a:schemeClr val="tx1"/>
                </a:solidFill>
              </a:rPr>
              <a:t>RESPIRACIÓN CON LA MANO EN EL VIENTRE</a:t>
            </a:r>
          </a:p>
        </p:txBody>
      </p:sp>
      <p:grpSp>
        <p:nvGrpSpPr>
          <p:cNvPr id="8" name="Group 7">
            <a:extLst>
              <a:ext uri="{FF2B5EF4-FFF2-40B4-BE49-F238E27FC236}">
                <a16:creationId xmlns:a16="http://schemas.microsoft.com/office/drawing/2014/main" id="{B089E4B1-6981-D91C-9E5A-C61FDF4F12CE}"/>
              </a:ext>
            </a:extLst>
          </p:cNvPr>
          <p:cNvGrpSpPr/>
          <p:nvPr/>
        </p:nvGrpSpPr>
        <p:grpSpPr>
          <a:xfrm>
            <a:off x="4724400" y="7569060"/>
            <a:ext cx="1942326" cy="1537753"/>
            <a:chOff x="8886140" y="2128856"/>
            <a:chExt cx="2458554" cy="1946452"/>
          </a:xfrm>
        </p:grpSpPr>
        <p:grpSp>
          <p:nvGrpSpPr>
            <p:cNvPr id="9" name="Group 8">
              <a:extLst>
                <a:ext uri="{FF2B5EF4-FFF2-40B4-BE49-F238E27FC236}">
                  <a16:creationId xmlns:a16="http://schemas.microsoft.com/office/drawing/2014/main" id="{21BD24A3-E055-A6E4-820D-6238D0482286}"/>
                </a:ext>
              </a:extLst>
            </p:cNvPr>
            <p:cNvGrpSpPr/>
            <p:nvPr/>
          </p:nvGrpSpPr>
          <p:grpSpPr>
            <a:xfrm>
              <a:off x="9892149" y="2128856"/>
              <a:ext cx="1452545" cy="1452545"/>
              <a:chOff x="9854276" y="2446764"/>
              <a:chExt cx="1691138" cy="1691138"/>
            </a:xfrm>
          </p:grpSpPr>
          <p:pic>
            <p:nvPicPr>
              <p:cNvPr id="12" name="Graphic 11" descr="Head with gears with solid fill">
                <a:extLst>
                  <a:ext uri="{FF2B5EF4-FFF2-40B4-BE49-F238E27FC236}">
                    <a16:creationId xmlns:a16="http://schemas.microsoft.com/office/drawing/2014/main" id="{3BD6EEA7-92FB-3198-8F08-A4A46B934A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54276" y="2446764"/>
                <a:ext cx="1691138" cy="1691138"/>
              </a:xfrm>
              <a:prstGeom prst="rect">
                <a:avLst/>
              </a:prstGeom>
            </p:spPr>
          </p:pic>
          <p:sp>
            <p:nvSpPr>
              <p:cNvPr id="19" name="Oval 18">
                <a:extLst>
                  <a:ext uri="{FF2B5EF4-FFF2-40B4-BE49-F238E27FC236}">
                    <a16:creationId xmlns:a16="http://schemas.microsoft.com/office/drawing/2014/main" id="{CBB78A0D-F707-AFC3-A74C-4FEE6CDD01D0}"/>
                  </a:ext>
                </a:extLst>
              </p:cNvPr>
              <p:cNvSpPr/>
              <p:nvPr/>
            </p:nvSpPr>
            <p:spPr>
              <a:xfrm>
                <a:off x="10149995" y="2618375"/>
                <a:ext cx="927324" cy="927324"/>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Heart 9">
              <a:extLst>
                <a:ext uri="{FF2B5EF4-FFF2-40B4-BE49-F238E27FC236}">
                  <a16:creationId xmlns:a16="http://schemas.microsoft.com/office/drawing/2014/main" id="{EA155247-BC7E-C03C-25F1-8F355DB2B165}"/>
                </a:ext>
              </a:extLst>
            </p:cNvPr>
            <p:cNvSpPr/>
            <p:nvPr/>
          </p:nvSpPr>
          <p:spPr>
            <a:xfrm>
              <a:off x="8886140" y="3141728"/>
              <a:ext cx="1044952" cy="933580"/>
            </a:xfrm>
            <a:prstGeom prst="hear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Freeform: Shape 10">
              <a:extLst>
                <a:ext uri="{FF2B5EF4-FFF2-40B4-BE49-F238E27FC236}">
                  <a16:creationId xmlns:a16="http://schemas.microsoft.com/office/drawing/2014/main" id="{2DB1B628-7541-E1B3-919F-71325FC2BF49}"/>
                </a:ext>
              </a:extLst>
            </p:cNvPr>
            <p:cNvSpPr/>
            <p:nvPr/>
          </p:nvSpPr>
          <p:spPr>
            <a:xfrm>
              <a:off x="9552620" y="2721660"/>
              <a:ext cx="785179" cy="498487"/>
            </a:xfrm>
            <a:custGeom>
              <a:avLst/>
              <a:gdLst>
                <a:gd name="connsiteX0" fmla="*/ 0 w 914400"/>
                <a:gd name="connsiteY0" fmla="*/ 977900 h 977900"/>
                <a:gd name="connsiteX1" fmla="*/ 317500 w 914400"/>
                <a:gd name="connsiteY1" fmla="*/ 292100 h 977900"/>
                <a:gd name="connsiteX2" fmla="*/ 914400 w 914400"/>
                <a:gd name="connsiteY2" fmla="*/ 0 h 977900"/>
              </a:gdLst>
              <a:ahLst/>
              <a:cxnLst>
                <a:cxn ang="0">
                  <a:pos x="connsiteX0" y="connsiteY0"/>
                </a:cxn>
                <a:cxn ang="0">
                  <a:pos x="connsiteX1" y="connsiteY1"/>
                </a:cxn>
                <a:cxn ang="0">
                  <a:pos x="connsiteX2" y="connsiteY2"/>
                </a:cxn>
              </a:cxnLst>
              <a:rect l="l" t="t" r="r" b="b"/>
              <a:pathLst>
                <a:path w="914400" h="977900">
                  <a:moveTo>
                    <a:pt x="0" y="977900"/>
                  </a:moveTo>
                  <a:cubicBezTo>
                    <a:pt x="82550" y="716491"/>
                    <a:pt x="165100" y="455083"/>
                    <a:pt x="317500" y="292100"/>
                  </a:cubicBezTo>
                  <a:cubicBezTo>
                    <a:pt x="469900" y="129117"/>
                    <a:pt x="692150" y="64558"/>
                    <a:pt x="914400" y="0"/>
                  </a:cubicBezTo>
                </a:path>
              </a:pathLst>
            </a:custGeom>
            <a:noFill/>
            <a:ln w="19050">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Hexagon 19">
            <a:extLst>
              <a:ext uri="{FF2B5EF4-FFF2-40B4-BE49-F238E27FC236}">
                <a16:creationId xmlns:a16="http://schemas.microsoft.com/office/drawing/2014/main" id="{DF633945-CB57-F770-AAA8-BEE8C6BDD2E0}"/>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Hexagon 20">
            <a:extLst>
              <a:ext uri="{FF2B5EF4-FFF2-40B4-BE49-F238E27FC236}">
                <a16:creationId xmlns:a16="http://schemas.microsoft.com/office/drawing/2014/main" id="{D21468E5-91ED-7835-7D25-05BA6D54B753}"/>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Hexagon 21">
            <a:extLst>
              <a:ext uri="{FF2B5EF4-FFF2-40B4-BE49-F238E27FC236}">
                <a16:creationId xmlns:a16="http://schemas.microsoft.com/office/drawing/2014/main" id="{E7E1DEFC-1F3F-B76F-7F75-605B11E21F54}"/>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Hexagon 22">
            <a:extLst>
              <a:ext uri="{FF2B5EF4-FFF2-40B4-BE49-F238E27FC236}">
                <a16:creationId xmlns:a16="http://schemas.microsoft.com/office/drawing/2014/main" id="{FCB205CF-3FA5-8812-F61B-9643DF1D709B}"/>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Hexagon 23">
            <a:extLst>
              <a:ext uri="{FF2B5EF4-FFF2-40B4-BE49-F238E27FC236}">
                <a16:creationId xmlns:a16="http://schemas.microsoft.com/office/drawing/2014/main" id="{A398EC85-970E-E9F6-9568-67378EB62A4A}"/>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Hexagon 24">
            <a:extLst>
              <a:ext uri="{FF2B5EF4-FFF2-40B4-BE49-F238E27FC236}">
                <a16:creationId xmlns:a16="http://schemas.microsoft.com/office/drawing/2014/main" id="{738F0ABE-A65A-1C7F-2AEE-0FE8A919DCD2}"/>
              </a:ext>
            </a:extLst>
          </p:cNvPr>
          <p:cNvSpPr/>
          <p:nvPr/>
        </p:nvSpPr>
        <p:spPr>
          <a:xfrm rot="1782986">
            <a:off x="286725" y="2615334"/>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80772120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72F8F0B-E214-46E9-B4A5-E106CB6E129A}"/>
              </a:ext>
            </a:extLst>
          </p:cNvPr>
          <p:cNvSpPr txBox="1"/>
          <p:nvPr/>
        </p:nvSpPr>
        <p:spPr>
          <a:xfrm>
            <a:off x="1007058" y="2060934"/>
            <a:ext cx="5254042" cy="3816429"/>
          </a:xfrm>
          <a:prstGeom prst="rect">
            <a:avLst/>
          </a:prstGeom>
          <a:noFill/>
        </p:spPr>
        <p:txBody>
          <a:bodyPr wrap="square">
            <a:spAutoFit/>
          </a:bodyPr>
          <a:lstStyle/>
          <a:p>
            <a:pPr marL="812800"/>
            <a:r>
              <a:rPr lang="es-ES_tradnl" sz="1100" b="1" dirty="0"/>
              <a:t>Selim</a:t>
            </a:r>
            <a:r>
              <a:rPr lang="es-ES_tradnl" sz="1100" dirty="0"/>
              <a:t> es un chico refugiado de 16 años que vive solo en un enorme centro de refugiados. Al no haber plazas en los centros para niños y adolescentes, Selim tuvo que ser alojado en un centro para refugiados adultos, donde no hay un espacio seguro para niños, niñas o adolescentes. El personal del centro lo remitió para que recibiera servicios de gestión de casos de protección de la infancia, ya que aún es menor de edad y no está acompañado. Sus padres siguen en su país de origen. Selim espera que puedan reunirse con él en cuanto reciba el estatuto de refugiado y la residencia en este nuevo país.</a:t>
            </a:r>
            <a:r>
              <a:rPr lang="en-US" sz="1100" dirty="0"/>
              <a:t>.</a:t>
            </a:r>
          </a:p>
          <a:p>
            <a:endParaRPr lang="en-US" sz="1100" dirty="0"/>
          </a:p>
          <a:p>
            <a:r>
              <a:rPr lang="es-CO" sz="1100" b="0" i="0" u="none" strike="noStrike" dirty="0">
                <a:solidFill>
                  <a:srgbClr val="000000"/>
                </a:solidFill>
                <a:effectLst/>
                <a:latin typeface="-webkit-standard"/>
              </a:rPr>
              <a:t>Clement es el asistente social de Selim desde hace unas semanas y consiguió obtener el consentimiento de sus padres después de varias llamadas </a:t>
            </a:r>
            <a:r>
              <a:rPr lang="es-CO" sz="1100" b="0" i="0" u="none" strike="noStrike" dirty="0" err="1">
                <a:solidFill>
                  <a:srgbClr val="000000"/>
                </a:solidFill>
                <a:effectLst/>
                <a:latin typeface="-webkit-standard"/>
              </a:rPr>
              <a:t>teléfonicas</a:t>
            </a:r>
            <a:r>
              <a:rPr lang="es-CO" sz="1100" b="0" i="0" u="none" strike="noStrike" dirty="0">
                <a:solidFill>
                  <a:srgbClr val="000000"/>
                </a:solidFill>
                <a:effectLst/>
                <a:latin typeface="-webkit-standard"/>
              </a:rPr>
              <a:t> con ellos. La prioridad para Clement y Selim es encontrar un lugar seguro donde pueda ser acogido. Clement remitió a Selim a una agencia llamada "</a:t>
            </a:r>
            <a:r>
              <a:rPr lang="es-CO" sz="1100" b="0" i="0" u="none" strike="noStrike" dirty="0" err="1">
                <a:solidFill>
                  <a:srgbClr val="000000"/>
                </a:solidFill>
                <a:effectLst/>
                <a:latin typeface="-webkit-standard"/>
              </a:rPr>
              <a:t>Give</a:t>
            </a:r>
            <a:r>
              <a:rPr lang="es-CO" sz="1100" b="0" i="0" u="none" strike="noStrike" dirty="0">
                <a:solidFill>
                  <a:srgbClr val="000000"/>
                </a:solidFill>
                <a:effectLst/>
                <a:latin typeface="-webkit-standard"/>
              </a:rPr>
              <a:t> </a:t>
            </a:r>
            <a:r>
              <a:rPr lang="es-CO" sz="1100" b="0" i="0" u="none" strike="noStrike" dirty="0" err="1">
                <a:solidFill>
                  <a:srgbClr val="000000"/>
                </a:solidFill>
                <a:effectLst/>
                <a:latin typeface="-webkit-standard"/>
              </a:rPr>
              <a:t>the</a:t>
            </a:r>
            <a:r>
              <a:rPr lang="es-CO" sz="1100" b="0" i="0" u="none" strike="noStrike" dirty="0">
                <a:solidFill>
                  <a:srgbClr val="000000"/>
                </a:solidFill>
                <a:effectLst/>
                <a:latin typeface="-webkit-standard"/>
              </a:rPr>
              <a:t> </a:t>
            </a:r>
            <a:r>
              <a:rPr lang="es-CO" sz="1100" b="0" i="0" u="none" strike="noStrike" dirty="0" err="1">
                <a:solidFill>
                  <a:srgbClr val="000000"/>
                </a:solidFill>
                <a:effectLst/>
                <a:latin typeface="-webkit-standard"/>
              </a:rPr>
              <a:t>World</a:t>
            </a:r>
            <a:r>
              <a:rPr lang="es-CO" sz="1100" b="0" i="0" u="none" strike="noStrike" dirty="0">
                <a:solidFill>
                  <a:srgbClr val="000000"/>
                </a:solidFill>
                <a:effectLst/>
                <a:latin typeface="-webkit-standard"/>
              </a:rPr>
              <a:t> a Home", que gestiona la acogida provisional formal de menores no acompañados. Clement no sabe muy bien cómo trabaja esta organización, ni cuántas semanas puede durar esa modalidad de acogida provisional. De todos modos, remite a Selim, ya que el proyecto acaba de empezar y las plazas no tardarán en llenarse. Está seguro de esto, así que más vale remitirlo inmediatamente. Mañana en su visita tiene previsto informarle a Selim sobre la remisión. No puede olvidar pedirle a Selim que se lo comunique también a sus padres. Es más fácil si Selim los llama, ya que Clement no habla su idioma</a:t>
            </a:r>
            <a:br>
              <a:rPr lang="es-CO" sz="1100" dirty="0"/>
            </a:br>
            <a:r>
              <a:rPr lang="en-US" sz="1100" dirty="0"/>
              <a:t>. </a:t>
            </a:r>
          </a:p>
        </p:txBody>
      </p:sp>
      <p:sp>
        <p:nvSpPr>
          <p:cNvPr id="7" name="Rectangle 6">
            <a:extLst>
              <a:ext uri="{FF2B5EF4-FFF2-40B4-BE49-F238E27FC236}">
                <a16:creationId xmlns:a16="http://schemas.microsoft.com/office/drawing/2014/main" id="{3E90D5B9-6270-4A5E-B047-E695CF18718F}"/>
              </a:ext>
            </a:extLst>
          </p:cNvPr>
          <p:cNvSpPr/>
          <p:nvPr/>
        </p:nvSpPr>
        <p:spPr>
          <a:xfrm>
            <a:off x="1007058" y="6156259"/>
            <a:ext cx="5243271" cy="2705600"/>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8" name="TextBox 7">
            <a:extLst>
              <a:ext uri="{FF2B5EF4-FFF2-40B4-BE49-F238E27FC236}">
                <a16:creationId xmlns:a16="http://schemas.microsoft.com/office/drawing/2014/main" id="{C6B265A9-68FA-3551-8D5F-8C9FC50A4E32}"/>
              </a:ext>
            </a:extLst>
          </p:cNvPr>
          <p:cNvSpPr txBox="1"/>
          <p:nvPr/>
        </p:nvSpPr>
        <p:spPr>
          <a:xfrm>
            <a:off x="972285" y="5771538"/>
            <a:ext cx="5264813" cy="261610"/>
          </a:xfrm>
          <a:prstGeom prst="rect">
            <a:avLst/>
          </a:prstGeom>
          <a:noFill/>
          <a:ln>
            <a:noFill/>
          </a:ln>
        </p:spPr>
        <p:txBody>
          <a:bodyPr wrap="square" rtlCol="0">
            <a:spAutoFit/>
          </a:bodyPr>
          <a:lstStyle/>
          <a:p>
            <a:r>
              <a:rPr lang="en-GB" sz="1100" b="1" dirty="0"/>
              <a:t>¿Qué errores cometió el asistente social de Selim? </a:t>
            </a:r>
          </a:p>
        </p:txBody>
      </p:sp>
      <p:sp>
        <p:nvSpPr>
          <p:cNvPr id="9" name="TextBox 8">
            <a:extLst>
              <a:ext uri="{FF2B5EF4-FFF2-40B4-BE49-F238E27FC236}">
                <a16:creationId xmlns:a16="http://schemas.microsoft.com/office/drawing/2014/main" id="{A741CE48-5B3F-C1BF-6909-BF5C281ED7F1}"/>
              </a:ext>
            </a:extLst>
          </p:cNvPr>
          <p:cNvSpPr txBox="1"/>
          <p:nvPr/>
        </p:nvSpPr>
        <p:spPr>
          <a:xfrm>
            <a:off x="996286" y="713169"/>
            <a:ext cx="5264813"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highlight>
                  <a:srgbClr val="D0B9C7"/>
                </a:highlight>
                <a:latin typeface="Calibri"/>
                <a:ea typeface="Calibri"/>
                <a:cs typeface="Calibri"/>
                <a:sym typeface="Calibri"/>
              </a:rPr>
              <a:t>SESIÓN 5: ¿CÓMO HACER REMISIONES EFECTIVAS?</a:t>
            </a:r>
          </a:p>
        </p:txBody>
      </p:sp>
      <p:sp>
        <p:nvSpPr>
          <p:cNvPr id="10" name="TextBox 9">
            <a:extLst>
              <a:ext uri="{FF2B5EF4-FFF2-40B4-BE49-F238E27FC236}">
                <a16:creationId xmlns:a16="http://schemas.microsoft.com/office/drawing/2014/main" id="{F5CFA029-DC2C-C98B-A0F0-145801D3A650}"/>
              </a:ext>
            </a:extLst>
          </p:cNvPr>
          <p:cNvSpPr txBox="1"/>
          <p:nvPr/>
        </p:nvSpPr>
        <p:spPr>
          <a:xfrm>
            <a:off x="996287" y="1484799"/>
            <a:ext cx="5254042" cy="276999"/>
          </a:xfrm>
          <a:prstGeom prst="rect">
            <a:avLst/>
          </a:prstGeom>
          <a:noFill/>
        </p:spPr>
        <p:txBody>
          <a:bodyPr wrap="square" rtlCol="0">
            <a:spAutoFit/>
          </a:bodyPr>
          <a:lstStyle/>
          <a:p>
            <a:r>
              <a:rPr lang="en-CA" sz="1200" b="1" spc="300" dirty="0">
                <a:solidFill>
                  <a:schemeClr val="tx1"/>
                </a:solidFill>
              </a:rPr>
              <a:t>ESTUDIO DE CASO - REMISIONES</a:t>
            </a:r>
          </a:p>
        </p:txBody>
      </p:sp>
      <p:grpSp>
        <p:nvGrpSpPr>
          <p:cNvPr id="12" name="Group 11">
            <a:extLst>
              <a:ext uri="{FF2B5EF4-FFF2-40B4-BE49-F238E27FC236}">
                <a16:creationId xmlns:a16="http://schemas.microsoft.com/office/drawing/2014/main" id="{867246B8-564A-3B8E-90F3-63019D4B97D9}"/>
              </a:ext>
            </a:extLst>
          </p:cNvPr>
          <p:cNvGrpSpPr/>
          <p:nvPr/>
        </p:nvGrpSpPr>
        <p:grpSpPr>
          <a:xfrm>
            <a:off x="1241823" y="2075778"/>
            <a:ext cx="410582" cy="1328007"/>
            <a:chOff x="996286" y="2100993"/>
            <a:chExt cx="529119" cy="1711408"/>
          </a:xfrm>
        </p:grpSpPr>
        <p:grpSp>
          <p:nvGrpSpPr>
            <p:cNvPr id="3" name="Group 2">
              <a:extLst>
                <a:ext uri="{FF2B5EF4-FFF2-40B4-BE49-F238E27FC236}">
                  <a16:creationId xmlns:a16="http://schemas.microsoft.com/office/drawing/2014/main" id="{4DF4B164-64EA-78BD-2239-D08B290C77F3}"/>
                </a:ext>
              </a:extLst>
            </p:cNvPr>
            <p:cNvGrpSpPr/>
            <p:nvPr/>
          </p:nvGrpSpPr>
          <p:grpSpPr>
            <a:xfrm>
              <a:off x="996286" y="2100993"/>
              <a:ext cx="529119" cy="1711408"/>
              <a:chOff x="3162162" y="3570608"/>
              <a:chExt cx="327409" cy="813622"/>
            </a:xfrm>
            <a:solidFill>
              <a:schemeClr val="accent2">
                <a:lumMod val="50000"/>
              </a:schemeClr>
            </a:solidFill>
          </p:grpSpPr>
          <p:sp>
            <p:nvSpPr>
              <p:cNvPr id="4" name="Round Same Side Corner Rectangle 46">
                <a:extLst>
                  <a:ext uri="{FF2B5EF4-FFF2-40B4-BE49-F238E27FC236}">
                    <a16:creationId xmlns:a16="http://schemas.microsoft.com/office/drawing/2014/main" id="{D9B707FC-D9C4-7136-7303-F4691AF7F8FB}"/>
                  </a:ext>
                </a:extLst>
              </p:cNvPr>
              <p:cNvSpPr/>
              <p:nvPr/>
            </p:nvSpPr>
            <p:spPr>
              <a:xfrm>
                <a:off x="3162162" y="3848289"/>
                <a:ext cx="327409" cy="535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5" name="Oval 4">
                <a:extLst>
                  <a:ext uri="{FF2B5EF4-FFF2-40B4-BE49-F238E27FC236}">
                    <a16:creationId xmlns:a16="http://schemas.microsoft.com/office/drawing/2014/main" id="{AD573383-8F13-1D46-94FC-2EE7701DAA00}"/>
                  </a:ext>
                </a:extLst>
              </p:cNvPr>
              <p:cNvSpPr/>
              <p:nvPr/>
            </p:nvSpPr>
            <p:spPr>
              <a:xfrm>
                <a:off x="3162162" y="3570608"/>
                <a:ext cx="327409" cy="2456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latin typeface="Arial" panose="020B0604020202020204" pitchFamily="34" charset="0"/>
                  <a:cs typeface="Arial" panose="020B0604020202020204" pitchFamily="34" charset="0"/>
                </a:endParaRPr>
              </a:p>
            </p:txBody>
          </p:sp>
        </p:grpSp>
        <p:sp>
          <p:nvSpPr>
            <p:cNvPr id="11" name="Round Same Side Corner Rectangle 46">
              <a:extLst>
                <a:ext uri="{FF2B5EF4-FFF2-40B4-BE49-F238E27FC236}">
                  <a16:creationId xmlns:a16="http://schemas.microsoft.com/office/drawing/2014/main" id="{0C0C716E-B9A0-FAB3-E233-E5D8A5EB8F3E}"/>
                </a:ext>
              </a:extLst>
            </p:cNvPr>
            <p:cNvSpPr/>
            <p:nvPr/>
          </p:nvSpPr>
          <p:spPr>
            <a:xfrm>
              <a:off x="1219238" y="3373280"/>
              <a:ext cx="83214" cy="439121"/>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sp>
        <p:nvSpPr>
          <p:cNvPr id="19" name="Hexagon 18">
            <a:extLst>
              <a:ext uri="{FF2B5EF4-FFF2-40B4-BE49-F238E27FC236}">
                <a16:creationId xmlns:a16="http://schemas.microsoft.com/office/drawing/2014/main" id="{90F91F42-DB1E-9687-FAEE-98BB854CC3AF}"/>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Hexagon 19">
            <a:extLst>
              <a:ext uri="{FF2B5EF4-FFF2-40B4-BE49-F238E27FC236}">
                <a16:creationId xmlns:a16="http://schemas.microsoft.com/office/drawing/2014/main" id="{548B44E1-BB9E-A0E2-4AE4-453ABDCAD585}"/>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Hexagon 20">
            <a:extLst>
              <a:ext uri="{FF2B5EF4-FFF2-40B4-BE49-F238E27FC236}">
                <a16:creationId xmlns:a16="http://schemas.microsoft.com/office/drawing/2014/main" id="{B2678D71-8D9F-1D5C-7770-B19EE34874CF}"/>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Hexagon 21">
            <a:extLst>
              <a:ext uri="{FF2B5EF4-FFF2-40B4-BE49-F238E27FC236}">
                <a16:creationId xmlns:a16="http://schemas.microsoft.com/office/drawing/2014/main" id="{D3A20F00-53E0-E781-77E7-F4C8AC139B19}"/>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Hexagon 23">
            <a:extLst>
              <a:ext uri="{FF2B5EF4-FFF2-40B4-BE49-F238E27FC236}">
                <a16:creationId xmlns:a16="http://schemas.microsoft.com/office/drawing/2014/main" id="{E2309D3A-9FC9-23AC-A54B-B6CE1678F3EB}"/>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Hexagon 24">
            <a:extLst>
              <a:ext uri="{FF2B5EF4-FFF2-40B4-BE49-F238E27FC236}">
                <a16:creationId xmlns:a16="http://schemas.microsoft.com/office/drawing/2014/main" id="{4ED7F189-90D8-3057-2765-7F05AC17510B}"/>
              </a:ext>
            </a:extLst>
          </p:cNvPr>
          <p:cNvSpPr/>
          <p:nvPr/>
        </p:nvSpPr>
        <p:spPr>
          <a:xfrm rot="1782986">
            <a:off x="286725" y="2615334"/>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68119977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5C1ABE-9686-B145-D76F-94D026ACB37A}"/>
              </a:ext>
            </a:extLst>
          </p:cNvPr>
          <p:cNvSpPr txBox="1"/>
          <p:nvPr/>
        </p:nvSpPr>
        <p:spPr>
          <a:xfrm>
            <a:off x="996287" y="712658"/>
            <a:ext cx="5254042" cy="276999"/>
          </a:xfrm>
          <a:prstGeom prst="rect">
            <a:avLst/>
          </a:prstGeom>
          <a:noFill/>
        </p:spPr>
        <p:txBody>
          <a:bodyPr wrap="square" rtlCol="0">
            <a:spAutoFit/>
          </a:bodyPr>
          <a:lstStyle/>
          <a:p>
            <a:r>
              <a:rPr lang="en-CA" sz="1200" b="1" spc="300" dirty="0">
                <a:solidFill>
                  <a:schemeClr val="tx1"/>
                </a:solidFill>
              </a:rPr>
              <a:t>FORMULARIO DE PRESTACIÓN DE SERVICIOS</a:t>
            </a:r>
          </a:p>
        </p:txBody>
      </p:sp>
      <p:sp>
        <p:nvSpPr>
          <p:cNvPr id="4" name="Hexagon 3">
            <a:extLst>
              <a:ext uri="{FF2B5EF4-FFF2-40B4-BE49-F238E27FC236}">
                <a16:creationId xmlns:a16="http://schemas.microsoft.com/office/drawing/2014/main" id="{BD6331AD-8584-B8D5-B09E-3268F5B36921}"/>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301629B0-1B4C-9D63-67DA-A56F2FD5AB17}"/>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6A452926-A925-FF66-0EC4-0A1405CC236E}"/>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40440A70-61EF-3F3C-92A8-D7076707CD4C}"/>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A1ABEC77-A201-FE9B-0247-17AF97856D00}"/>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ED5325E3-7BC6-C936-944A-2EDCB11E43B0}"/>
              </a:ext>
            </a:extLst>
          </p:cNvPr>
          <p:cNvSpPr/>
          <p:nvPr/>
        </p:nvSpPr>
        <p:spPr>
          <a:xfrm rot="1782986">
            <a:off x="286725" y="2615334"/>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aphicFrame>
        <p:nvGraphicFramePr>
          <p:cNvPr id="10" name="Table 9">
            <a:extLst>
              <a:ext uri="{FF2B5EF4-FFF2-40B4-BE49-F238E27FC236}">
                <a16:creationId xmlns:a16="http://schemas.microsoft.com/office/drawing/2014/main" id="{CA65F011-95DC-A1CD-8B7F-F9093E99A17C}"/>
              </a:ext>
            </a:extLst>
          </p:cNvPr>
          <p:cNvGraphicFramePr>
            <a:graphicFrameLocks noGrp="1"/>
          </p:cNvGraphicFramePr>
          <p:nvPr>
            <p:extLst>
              <p:ext uri="{D42A27DB-BD31-4B8C-83A1-F6EECF244321}">
                <p14:modId xmlns:p14="http://schemas.microsoft.com/office/powerpoint/2010/main" val="3611116505"/>
              </p:ext>
            </p:extLst>
          </p:nvPr>
        </p:nvGraphicFramePr>
        <p:xfrm>
          <a:off x="996287" y="1162644"/>
          <a:ext cx="5254044" cy="8045196"/>
        </p:xfrm>
        <a:graphic>
          <a:graphicData uri="http://schemas.openxmlformats.org/drawingml/2006/table">
            <a:tbl>
              <a:tblPr firstRow="1" firstCol="1" bandRow="1">
                <a:tableStyleId>{5C22544A-7EE6-4342-B048-85BDC9FD1C3A}</a:tableStyleId>
              </a:tblPr>
              <a:tblGrid>
                <a:gridCol w="1706469">
                  <a:extLst>
                    <a:ext uri="{9D8B030D-6E8A-4147-A177-3AD203B41FA5}">
                      <a16:colId xmlns:a16="http://schemas.microsoft.com/office/drawing/2014/main" val="1268033967"/>
                    </a:ext>
                  </a:extLst>
                </a:gridCol>
                <a:gridCol w="231704">
                  <a:extLst>
                    <a:ext uri="{9D8B030D-6E8A-4147-A177-3AD203B41FA5}">
                      <a16:colId xmlns:a16="http://schemas.microsoft.com/office/drawing/2014/main" val="405312941"/>
                    </a:ext>
                  </a:extLst>
                </a:gridCol>
                <a:gridCol w="620109">
                  <a:extLst>
                    <a:ext uri="{9D8B030D-6E8A-4147-A177-3AD203B41FA5}">
                      <a16:colId xmlns:a16="http://schemas.microsoft.com/office/drawing/2014/main" val="2985578750"/>
                    </a:ext>
                  </a:extLst>
                </a:gridCol>
                <a:gridCol w="2695762">
                  <a:extLst>
                    <a:ext uri="{9D8B030D-6E8A-4147-A177-3AD203B41FA5}">
                      <a16:colId xmlns:a16="http://schemas.microsoft.com/office/drawing/2014/main" val="2503322532"/>
                    </a:ext>
                  </a:extLst>
                </a:gridCol>
              </a:tblGrid>
              <a:tr h="188435">
                <a:tc gridSpan="4">
                  <a:txBody>
                    <a:bodyPr/>
                    <a:lstStyle/>
                    <a:p>
                      <a:pPr algn="l"/>
                      <a:r>
                        <a:rPr lang="es-ES_tradnl" sz="1500" noProof="0">
                          <a:solidFill>
                            <a:schemeClr val="bg1"/>
                          </a:solidFill>
                          <a:effectLst/>
                        </a:rPr>
                        <a:t>4.A. RESUMEN DEL FORMULARIO DE SERVICIOS PRESTADOS</a:t>
                      </a:r>
                      <a:endParaRPr lang="es-ES_tradnl" sz="1500" noProof="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2">
                          <a:lumMod val="60000"/>
                          <a:lumOff val="40000"/>
                        </a:schemeClr>
                      </a:solidFill>
                      <a:prstDash val="solid"/>
                      <a:round/>
                      <a:headEnd type="none" w="med" len="med"/>
                      <a:tailEnd type="none" w="med" len="med"/>
                    </a:lnL>
                  </a:tcPr>
                </a:tc>
                <a:extLst>
                  <a:ext uri="{0D108BD9-81ED-4DB2-BD59-A6C34878D82A}">
                    <a16:rowId xmlns:a16="http://schemas.microsoft.com/office/drawing/2014/main" val="1223873093"/>
                  </a:ext>
                </a:extLst>
              </a:tr>
              <a:tr h="129325">
                <a:tc>
                  <a:txBody>
                    <a:bodyPr/>
                    <a:lstStyle/>
                    <a:p>
                      <a:pPr algn="l">
                        <a:lnSpc>
                          <a:spcPct val="107000"/>
                        </a:lnSpc>
                        <a:spcAft>
                          <a:spcPts val="800"/>
                        </a:spcAft>
                      </a:pPr>
                      <a:r>
                        <a:rPr lang="es-ES_tradnl" sz="1000" noProof="0">
                          <a:solidFill>
                            <a:schemeClr val="bg1"/>
                          </a:solidFill>
                          <a:effectLst/>
                        </a:rPr>
                        <a:t>Gestión de casos </a:t>
                      </a:r>
                      <a:endParaRPr lang="es-ES_tradnl" sz="1000" noProof="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gridSpan="3">
                  <a:txBody>
                    <a:bodyPr/>
                    <a:lstStyle/>
                    <a:p>
                      <a:pPr algn="l">
                        <a:lnSpc>
                          <a:spcPct val="107000"/>
                        </a:lnSpc>
                        <a:spcAft>
                          <a:spcPts val="800"/>
                        </a:spcAft>
                      </a:pPr>
                      <a:r>
                        <a:rPr lang="es-ES_tradnl" sz="1000" noProof="0">
                          <a:solidFill>
                            <a:schemeClr val="tx1"/>
                          </a:solidFill>
                          <a:effectLst/>
                        </a:rPr>
                        <a:t>Paso 4: Implementación del plan de caso</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lnL w="12700" cap="flat" cmpd="sng" algn="ctr">
                      <a:solidFill>
                        <a:schemeClr val="accent2">
                          <a:lumMod val="60000"/>
                          <a:lumOff val="40000"/>
                        </a:schemeClr>
                      </a:solidFill>
                      <a:prstDash val="solid"/>
                      <a:round/>
                      <a:headEnd type="none" w="med" len="med"/>
                      <a:tailEnd type="none" w="med" len="med"/>
                    </a:lnL>
                  </a:tcPr>
                </a:tc>
                <a:extLst>
                  <a:ext uri="{0D108BD9-81ED-4DB2-BD59-A6C34878D82A}">
                    <a16:rowId xmlns:a16="http://schemas.microsoft.com/office/drawing/2014/main" val="1821381388"/>
                  </a:ext>
                </a:extLst>
              </a:tr>
              <a:tr h="129325">
                <a:tc>
                  <a:txBody>
                    <a:bodyPr/>
                    <a:lstStyle/>
                    <a:p>
                      <a:pPr algn="l">
                        <a:lnSpc>
                          <a:spcPct val="107000"/>
                        </a:lnSpc>
                        <a:spcAft>
                          <a:spcPts val="800"/>
                        </a:spcAft>
                      </a:pPr>
                      <a:r>
                        <a:rPr lang="es-ES_tradnl" sz="1000" noProof="0">
                          <a:solidFill>
                            <a:schemeClr val="bg1"/>
                          </a:solidFill>
                          <a:effectLst/>
                        </a:rPr>
                        <a:t>Formulario básico / complementario</a:t>
                      </a:r>
                      <a:endParaRPr lang="es-ES_tradnl" sz="1000" noProof="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gridSpan="3">
                  <a:txBody>
                    <a:bodyPr/>
                    <a:lstStyle/>
                    <a:p>
                      <a:pPr algn="l">
                        <a:lnSpc>
                          <a:spcPct val="107000"/>
                        </a:lnSpc>
                        <a:spcAft>
                          <a:spcPts val="800"/>
                        </a:spcAft>
                      </a:pPr>
                      <a:r>
                        <a:rPr lang="es-ES_tradnl" sz="1000" noProof="0">
                          <a:solidFill>
                            <a:schemeClr val="tx1"/>
                          </a:solidFill>
                          <a:effectLst/>
                        </a:rPr>
                        <a:t>Formulario básico</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lnL w="12700" cap="flat" cmpd="sng" algn="ctr">
                      <a:solidFill>
                        <a:schemeClr val="accent2">
                          <a:lumMod val="60000"/>
                          <a:lumOff val="40000"/>
                        </a:schemeClr>
                      </a:solidFill>
                      <a:prstDash val="solid"/>
                      <a:round/>
                      <a:headEnd type="none" w="med" len="med"/>
                      <a:tailEnd type="none" w="med" len="med"/>
                    </a:lnL>
                  </a:tcPr>
                </a:tc>
                <a:extLst>
                  <a:ext uri="{0D108BD9-81ED-4DB2-BD59-A6C34878D82A}">
                    <a16:rowId xmlns:a16="http://schemas.microsoft.com/office/drawing/2014/main" val="1628613130"/>
                  </a:ext>
                </a:extLst>
              </a:tr>
              <a:tr h="129325">
                <a:tc>
                  <a:txBody>
                    <a:bodyPr/>
                    <a:lstStyle/>
                    <a:p>
                      <a:pPr algn="l">
                        <a:lnSpc>
                          <a:spcPct val="107000"/>
                        </a:lnSpc>
                        <a:spcAft>
                          <a:spcPts val="800"/>
                        </a:spcAft>
                      </a:pPr>
                      <a:r>
                        <a:rPr lang="es-ES_tradnl" sz="1000" noProof="0">
                          <a:solidFill>
                            <a:schemeClr val="bg1"/>
                          </a:solidFill>
                          <a:effectLst/>
                        </a:rPr>
                        <a:t>Cuándo se debe usar</a:t>
                      </a:r>
                      <a:endParaRPr lang="es-ES_tradnl" sz="1000" noProof="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gridSpan="3">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noProof="0">
                          <a:solidFill>
                            <a:schemeClr val="tx1"/>
                          </a:solidFill>
                          <a:effectLst/>
                        </a:rPr>
                        <a:t>Cuando se haya prestado un servicio a la /al menor y/o a la familia.</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lnL w="12700" cap="flat" cmpd="sng" algn="ctr">
                      <a:solidFill>
                        <a:schemeClr val="accent2">
                          <a:lumMod val="60000"/>
                          <a:lumOff val="40000"/>
                        </a:schemeClr>
                      </a:solidFill>
                      <a:prstDash val="solid"/>
                      <a:round/>
                      <a:headEnd type="none" w="med" len="med"/>
                      <a:tailEnd type="none" w="med" len="med"/>
                    </a:lnL>
                  </a:tcPr>
                </a:tc>
                <a:extLst>
                  <a:ext uri="{0D108BD9-81ED-4DB2-BD59-A6C34878D82A}">
                    <a16:rowId xmlns:a16="http://schemas.microsoft.com/office/drawing/2014/main" val="3131015932"/>
                  </a:ext>
                </a:extLst>
              </a:tr>
              <a:tr h="129325">
                <a:tc>
                  <a:txBody>
                    <a:bodyPr/>
                    <a:lstStyle/>
                    <a:p>
                      <a:pPr algn="l">
                        <a:lnSpc>
                          <a:spcPct val="107000"/>
                        </a:lnSpc>
                        <a:spcAft>
                          <a:spcPts val="800"/>
                        </a:spcAft>
                      </a:pPr>
                      <a:r>
                        <a:rPr lang="es-ES_tradnl" sz="1000" noProof="0">
                          <a:solidFill>
                            <a:schemeClr val="bg1"/>
                          </a:solidFill>
                          <a:effectLst/>
                        </a:rPr>
                        <a:t>Quién debe llenarlo</a:t>
                      </a:r>
                      <a:endParaRPr lang="es-ES_tradnl" sz="1000" noProof="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gridSpan="3">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noProof="0" dirty="0">
                          <a:solidFill>
                            <a:schemeClr val="tx1"/>
                          </a:solidFill>
                          <a:effectLst/>
                        </a:rPr>
                        <a:t>Asistente social asignada/o al caso.</a:t>
                      </a:r>
                      <a:endParaRPr lang="es-ES_tradnl" sz="10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lnL w="12700" cap="flat" cmpd="sng" algn="ctr">
                      <a:solidFill>
                        <a:schemeClr val="accent2">
                          <a:lumMod val="60000"/>
                          <a:lumOff val="40000"/>
                        </a:schemeClr>
                      </a:solidFill>
                      <a:prstDash val="solid"/>
                      <a:round/>
                      <a:headEnd type="none" w="med" len="med"/>
                      <a:tailEnd type="none" w="med" len="med"/>
                    </a:lnL>
                  </a:tcPr>
                </a:tc>
                <a:extLst>
                  <a:ext uri="{0D108BD9-81ED-4DB2-BD59-A6C34878D82A}">
                    <a16:rowId xmlns:a16="http://schemas.microsoft.com/office/drawing/2014/main" val="2650546000"/>
                  </a:ext>
                </a:extLst>
              </a:tr>
              <a:tr h="129325">
                <a:tc>
                  <a:txBody>
                    <a:bodyPr/>
                    <a:lstStyle/>
                    <a:p>
                      <a:pPr algn="l">
                        <a:lnSpc>
                          <a:spcPct val="107000"/>
                        </a:lnSpc>
                        <a:spcAft>
                          <a:spcPts val="800"/>
                        </a:spcAft>
                      </a:pPr>
                      <a:r>
                        <a:rPr lang="es-ES_tradnl" sz="1000" noProof="0">
                          <a:solidFill>
                            <a:schemeClr val="bg1"/>
                          </a:solidFill>
                          <a:effectLst/>
                        </a:rPr>
                        <a:t>Propósito del formulario</a:t>
                      </a:r>
                      <a:endParaRPr lang="es-ES_tradnl" sz="1000" noProof="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50000"/>
                      </a:schemeClr>
                    </a:solidFill>
                  </a:tcPr>
                </a:tc>
                <a:tc gridSpan="3">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noProof="0">
                          <a:solidFill>
                            <a:schemeClr val="tx1"/>
                          </a:solidFill>
                          <a:effectLst/>
                        </a:rPr>
                        <a:t>Registrar la información relacionada con los servicios prestados a la / al menor y/o a la familia.</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lnL w="12700" cap="flat" cmpd="sng" algn="ctr">
                      <a:solidFill>
                        <a:schemeClr val="accent2">
                          <a:lumMod val="60000"/>
                          <a:lumOff val="40000"/>
                        </a:schemeClr>
                      </a:solidFill>
                      <a:prstDash val="solid"/>
                      <a:round/>
                      <a:headEnd type="none" w="med" len="med"/>
                      <a:tailEnd type="none" w="med" len="med"/>
                    </a:lnL>
                  </a:tcPr>
                </a:tc>
                <a:extLst>
                  <a:ext uri="{0D108BD9-81ED-4DB2-BD59-A6C34878D82A}">
                    <a16:rowId xmlns:a16="http://schemas.microsoft.com/office/drawing/2014/main" val="3386148047"/>
                  </a:ext>
                </a:extLst>
              </a:tr>
              <a:tr h="129325">
                <a:tc gridSpan="2">
                  <a:txBody>
                    <a:bodyPr/>
                    <a:lstStyle/>
                    <a:p>
                      <a:pPr algn="l">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pPr algn="l">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mpd="sng">
                      <a:noFill/>
                    </a:lnL>
                  </a:tcPr>
                </a:tc>
                <a:extLst>
                  <a:ext uri="{0D108BD9-81ED-4DB2-BD59-A6C34878D82A}">
                    <a16:rowId xmlns:a16="http://schemas.microsoft.com/office/drawing/2014/main" val="682969797"/>
                  </a:ext>
                </a:extLst>
              </a:tr>
              <a:tr h="188435">
                <a:tc gridSpan="4">
                  <a:txBody>
                    <a:bodyPr/>
                    <a:lstStyle/>
                    <a:p>
                      <a:pPr algn="ctr"/>
                      <a:r>
                        <a:rPr lang="es-ES_tradnl" sz="1500" noProof="0">
                          <a:solidFill>
                            <a:schemeClr val="bg1"/>
                          </a:solidFill>
                          <a:effectLst/>
                        </a:rPr>
                        <a:t>FORMULARIO DE PRESTACIÓN DE SERVICIOS</a:t>
                      </a:r>
                      <a:endParaRPr lang="es-ES_tradnl" sz="1500" noProof="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2">
                          <a:lumMod val="60000"/>
                          <a:lumOff val="40000"/>
                        </a:schemeClr>
                      </a:solidFill>
                      <a:prstDash val="solid"/>
                      <a:round/>
                      <a:headEnd type="none" w="med" len="med"/>
                      <a:tailEnd type="none" w="med" len="med"/>
                    </a:lnL>
                  </a:tcPr>
                </a:tc>
                <a:extLst>
                  <a:ext uri="{0D108BD9-81ED-4DB2-BD59-A6C34878D82A}">
                    <a16:rowId xmlns:a16="http://schemas.microsoft.com/office/drawing/2014/main" val="1056658478"/>
                  </a:ext>
                </a:extLst>
              </a:tr>
              <a:tr h="209884">
                <a:tc gridSpan="2">
                  <a:txBody>
                    <a:bodyPr/>
                    <a:lstStyle/>
                    <a:p>
                      <a:pPr marL="0" marR="0" lvl="0" indent="0" algn="l" defTabSz="685800" rtl="0" eaLnBrk="1" fontAlgn="auto" latinLnBrk="0" hangingPunct="1">
                        <a:lnSpc>
                          <a:spcPct val="107000"/>
                        </a:lnSpc>
                        <a:spcBef>
                          <a:spcPts val="0"/>
                        </a:spcBef>
                        <a:spcAft>
                          <a:spcPts val="800"/>
                        </a:spcAft>
                        <a:buClrTx/>
                        <a:buSzTx/>
                        <a:buFontTx/>
                        <a:buNone/>
                        <a:tabLst/>
                        <a:defRPr/>
                      </a:pPr>
                      <a:r>
                        <a:rPr lang="es-ES_tradnl" sz="1000" noProof="0">
                          <a:solidFill>
                            <a:schemeClr val="tx1"/>
                          </a:solidFill>
                          <a:effectLst/>
                        </a:rPr>
                        <a:t>Fecha en que se llena el formulario: </a:t>
                      </a:r>
                      <a:r>
                        <a:rPr lang="es-ES_tradnl" sz="800" b="0" i="1" noProof="0">
                          <a:solidFill>
                            <a:schemeClr val="tx1"/>
                          </a:solidFill>
                          <a:effectLst/>
                        </a:rPr>
                        <a:t>dd/mm/aa</a:t>
                      </a:r>
                      <a:endParaRPr lang="es-ES_tradnl" sz="800" b="0" i="1" noProof="0"/>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gridSpan="2">
                  <a:txBody>
                    <a:bodyPr/>
                    <a:lstStyle/>
                    <a:p>
                      <a:pPr algn="l">
                        <a:lnSpc>
                          <a:spcPct val="107000"/>
                        </a:lnSpc>
                        <a:spcAft>
                          <a:spcPts val="800"/>
                        </a:spcAft>
                      </a:pPr>
                      <a:r>
                        <a:rPr lang="es-ES_tradnl" sz="1000" b="1" noProof="0">
                          <a:solidFill>
                            <a:schemeClr val="tx1"/>
                          </a:solidFill>
                          <a:effectLst/>
                        </a:rPr>
                        <a:t>Número de identificación del caso: </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2">
                          <a:lumMod val="60000"/>
                          <a:lumOff val="40000"/>
                        </a:schemeClr>
                      </a:solidFill>
                      <a:prstDash val="solid"/>
                      <a:round/>
                      <a:headEnd type="none" w="med" len="med"/>
                      <a:tailEnd type="none" w="med" len="med"/>
                    </a:lnL>
                  </a:tcPr>
                </a:tc>
                <a:extLst>
                  <a:ext uri="{0D108BD9-81ED-4DB2-BD59-A6C34878D82A}">
                    <a16:rowId xmlns:a16="http://schemas.microsoft.com/office/drawing/2014/main" val="468769527"/>
                  </a:ext>
                </a:extLst>
              </a:tr>
              <a:tr h="129325">
                <a:tc gridSpan="4">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noProof="0">
                          <a:solidFill>
                            <a:schemeClr val="tx1"/>
                          </a:solidFill>
                          <a:effectLst/>
                        </a:rPr>
                        <a:t>1. DESCRIPCIÓN DE LOS SERVICIOS PRESTADOS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2">
                          <a:lumMod val="60000"/>
                          <a:lumOff val="40000"/>
                        </a:schemeClr>
                      </a:solidFill>
                      <a:prstDash val="solid"/>
                      <a:round/>
                      <a:headEnd type="none" w="med" len="med"/>
                      <a:tailEnd type="none" w="med" len="med"/>
                    </a:lnL>
                  </a:tcPr>
                </a:tc>
                <a:extLst>
                  <a:ext uri="{0D108BD9-81ED-4DB2-BD59-A6C34878D82A}">
                    <a16:rowId xmlns:a16="http://schemas.microsoft.com/office/drawing/2014/main" val="3929888251"/>
                  </a:ext>
                </a:extLst>
              </a:tr>
              <a:tr h="2022247">
                <a:tc gridSpan="3">
                  <a:txBody>
                    <a:bodyPr/>
                    <a:lstStyle/>
                    <a:p>
                      <a:pPr algn="l"/>
                      <a:r>
                        <a:rPr lang="es-ES_tradnl" sz="1000" noProof="0">
                          <a:solidFill>
                            <a:schemeClr val="tx1"/>
                          </a:solidFill>
                          <a:effectLst/>
                        </a:rPr>
                        <a:t>Tipo de servicio prestado:</a:t>
                      </a:r>
                    </a:p>
                    <a:p>
                      <a:pPr algn="l"/>
                      <a:r>
                        <a:rPr lang="es-ES_tradnl" sz="1000" b="0" noProof="0">
                          <a:solidFill>
                            <a:schemeClr val="tx1"/>
                          </a:solidFill>
                          <a:effectLst/>
                        </a:rPr>
                        <a:t>[ ] Cuidados alternativos</a:t>
                      </a:r>
                    </a:p>
                    <a:p>
                      <a:pPr algn="l"/>
                      <a:r>
                        <a:rPr lang="es-ES_tradnl" sz="1000" b="0" noProof="0">
                          <a:solidFill>
                            <a:schemeClr val="tx1"/>
                          </a:solidFill>
                          <a:effectLst/>
                        </a:rPr>
                        <a:t>[ ] Seguridad (p. ej., refugio seguro)</a:t>
                      </a:r>
                    </a:p>
                    <a:p>
                      <a:pPr algn="l"/>
                      <a:r>
                        <a:rPr lang="es-ES_tradnl" sz="1000" b="0" noProof="0">
                          <a:solidFill>
                            <a:schemeClr val="tx1"/>
                          </a:solidFill>
                          <a:effectLst/>
                        </a:rPr>
                        <a:t>[ ] Educación formal</a:t>
                      </a:r>
                    </a:p>
                    <a:p>
                      <a:pPr algn="l"/>
                      <a:r>
                        <a:rPr lang="es-ES_tradnl" sz="1000" b="0" noProof="0">
                          <a:solidFill>
                            <a:schemeClr val="tx1"/>
                          </a:solidFill>
                          <a:effectLst/>
                        </a:rPr>
                        <a:t>[ ] Educación no formal</a:t>
                      </a:r>
                    </a:p>
                    <a:p>
                      <a:pPr algn="l"/>
                      <a:r>
                        <a:rPr lang="es-ES_tradnl" sz="1000" b="0" noProof="0">
                          <a:solidFill>
                            <a:schemeClr val="tx1"/>
                          </a:solidFill>
                          <a:effectLst/>
                        </a:rPr>
                        <a:t>[ ] Búsqueda y reunificación familiar</a:t>
                      </a:r>
                    </a:p>
                    <a:p>
                      <a:pPr algn="l"/>
                      <a:r>
                        <a:rPr lang="es-ES_tradnl" sz="1000" b="0" noProof="0">
                          <a:solidFill>
                            <a:schemeClr val="tx1"/>
                          </a:solidFill>
                          <a:effectLst/>
                        </a:rPr>
                        <a:t>[ ] Apoyo psicosocial básico</a:t>
                      </a:r>
                    </a:p>
                    <a:p>
                      <a:pPr algn="l"/>
                      <a:r>
                        <a:rPr lang="es-ES_tradnl" sz="1000" b="0" noProof="0">
                          <a:solidFill>
                            <a:schemeClr val="tx1"/>
                          </a:solidFill>
                          <a:effectLst/>
                        </a:rPr>
                        <a:t>[ ] Atención no especializada en SMAPS</a:t>
                      </a:r>
                    </a:p>
                    <a:p>
                      <a:pPr algn="l"/>
                      <a:r>
                        <a:rPr lang="es-ES_tradnl" sz="1000" b="0" noProof="0">
                          <a:solidFill>
                            <a:schemeClr val="tx1"/>
                          </a:solidFill>
                          <a:effectLst/>
                        </a:rPr>
                        <a:t>[ ] Atención especializada en SMAPS</a:t>
                      </a:r>
                    </a:p>
                    <a:p>
                      <a:pPr algn="l"/>
                      <a:r>
                        <a:rPr lang="es-ES_tradnl" sz="1000" b="0" noProof="0">
                          <a:solidFill>
                            <a:schemeClr val="tx1"/>
                          </a:solidFill>
                          <a:effectLst/>
                        </a:rPr>
                        <a:t>[ ] Alimentación</a:t>
                      </a:r>
                    </a:p>
                    <a:p>
                      <a:pPr algn="l"/>
                      <a:r>
                        <a:rPr lang="es-ES_tradnl" sz="1000" b="0" noProof="0">
                          <a:solidFill>
                            <a:schemeClr val="tx1"/>
                          </a:solidFill>
                          <a:effectLst/>
                        </a:rPr>
                        <a:t>[ ] Artículos no alimentarios</a:t>
                      </a:r>
                    </a:p>
                    <a:p>
                      <a:pPr algn="l"/>
                      <a:r>
                        <a:rPr lang="es-ES_tradnl" sz="1000" b="0" noProof="0">
                          <a:solidFill>
                            <a:schemeClr val="tx1"/>
                          </a:solidFill>
                          <a:effectLst/>
                        </a:rPr>
                        <a:t>[ ] Ayuda en efectivo</a:t>
                      </a:r>
                    </a:p>
                    <a:p>
                      <a:pPr algn="l"/>
                      <a:r>
                        <a:rPr lang="es-ES_tradnl" sz="1000" b="0" noProof="0">
                          <a:solidFill>
                            <a:schemeClr val="tx1"/>
                          </a:solidFill>
                          <a:effectLst/>
                        </a:rPr>
                        <a:t>[ ] Medios de vida</a:t>
                      </a:r>
                    </a:p>
                    <a:p>
                      <a:pPr algn="l"/>
                      <a:r>
                        <a:rPr lang="es-ES_tradnl" sz="1000" b="0" noProof="0">
                          <a:solidFill>
                            <a:schemeClr val="tx1"/>
                          </a:solidFill>
                          <a:effectLst/>
                        </a:rPr>
                        <a:t>[ ] Atención médica</a:t>
                      </a:r>
                    </a:p>
                    <a:p>
                      <a:pPr algn="l"/>
                      <a:r>
                        <a:rPr lang="es-ES_tradnl" sz="1000" b="0" noProof="0">
                          <a:solidFill>
                            <a:schemeClr val="tx1"/>
                          </a:solidFill>
                          <a:effectLst/>
                        </a:rPr>
                        <a:t>[ ] Nutrición</a:t>
                      </a:r>
                      <a:endParaRPr lang="es-ES_tradnl" sz="1000" b="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hMerge="1">
                  <a:txBody>
                    <a:bodyPr/>
                    <a:lstStyle/>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 ] Apoyo jurídico</a:t>
                      </a:r>
                      <a:endParaRPr lang="en-US" sz="1000" dirty="0">
                        <a:solidFill>
                          <a:schemeClr val="tx1"/>
                        </a:solidFill>
                        <a:effectLst/>
                      </a:endParaRPr>
                    </a:p>
                    <a:p>
                      <a:pPr algn="l"/>
                      <a:r>
                        <a:rPr lang="en-ZA" sz="1000" dirty="0">
                          <a:solidFill>
                            <a:schemeClr val="tx1"/>
                          </a:solidFill>
                          <a:effectLst/>
                        </a:rPr>
                        <a:t>[Documentación</a:t>
                      </a:r>
                      <a:endParaRPr lang="en-US" sz="1000" dirty="0">
                        <a:solidFill>
                          <a:schemeClr val="tx1"/>
                        </a:solidFill>
                        <a:effectLst/>
                      </a:endParaRPr>
                    </a:p>
                    <a:p>
                      <a:pPr algn="l"/>
                      <a:r>
                        <a:rPr lang="en-ZA" sz="1000" dirty="0">
                          <a:solidFill>
                            <a:schemeClr val="tx1"/>
                          </a:solidFill>
                          <a:effectLst/>
                        </a:rPr>
                        <a:t>[ ] Servicios para niños con discapacidad</a:t>
                      </a:r>
                      <a:endParaRPr lang="en-US" sz="1000" dirty="0">
                        <a:solidFill>
                          <a:schemeClr val="tx1"/>
                        </a:solidFill>
                        <a:effectLst/>
                      </a:endParaRPr>
                    </a:p>
                    <a:p>
                      <a:pPr algn="l"/>
                      <a:r>
                        <a:rPr lang="en-ZA" sz="1000" dirty="0">
                          <a:solidFill>
                            <a:schemeClr val="tx1"/>
                          </a:solidFill>
                          <a:effectLst/>
                        </a:rPr>
                        <a:t>[ ] Salud sexual y reproductiva</a:t>
                      </a:r>
                      <a:endParaRPr lang="en-US" sz="1000" dirty="0">
                        <a:solidFill>
                          <a:schemeClr val="tx1"/>
                        </a:solidFill>
                        <a:effectLst/>
                      </a:endParaRPr>
                    </a:p>
                    <a:p>
                      <a:pPr algn="l"/>
                      <a:r>
                        <a:rPr lang="en-ZA" sz="1000" dirty="0">
                          <a:solidFill>
                            <a:schemeClr val="tx1"/>
                          </a:solidFill>
                          <a:effectLst/>
                        </a:rPr>
                        <a:t>[ ] Refugio</a:t>
                      </a:r>
                      <a:endParaRPr lang="en-US" sz="1000" dirty="0">
                        <a:solidFill>
                          <a:schemeClr val="tx1"/>
                        </a:solidFill>
                        <a:effectLst/>
                      </a:endParaRPr>
                    </a:p>
                    <a:p>
                      <a:pPr algn="l"/>
                      <a:r>
                        <a:rPr lang="en-ZA" sz="1000" dirty="0">
                          <a:solidFill>
                            <a:schemeClr val="tx1"/>
                          </a:solidFill>
                          <a:effectLst/>
                        </a:rPr>
                        <a:t>[ ] LAVADO</a:t>
                      </a:r>
                      <a:endParaRPr lang="en-US" sz="1000" dirty="0">
                        <a:solidFill>
                          <a:schemeClr val="tx1"/>
                        </a:solidFill>
                        <a:effectLst/>
                      </a:endParaRPr>
                    </a:p>
                    <a:p>
                      <a:pPr algn="l"/>
                      <a:r>
                        <a:rPr lang="en-ZA" sz="1000" dirty="0">
                          <a:solidFill>
                            <a:schemeClr val="tx1"/>
                          </a:solidFill>
                          <a:effectLst/>
                        </a:rPr>
                        <a:t>[ ] Solución duradera (en coordinación con ACNUR)</a:t>
                      </a:r>
                      <a:endParaRPr lang="en-US" sz="1000" dirty="0">
                        <a:solidFill>
                          <a:schemeClr val="tx1"/>
                        </a:solidFill>
                        <a:effectLst/>
                      </a:endParaRPr>
                    </a:p>
                    <a:p>
                      <a:pPr algn="l"/>
                      <a:r>
                        <a:rPr lang="en-ZA" sz="1000" dirty="0">
                          <a:solidFill>
                            <a:schemeClr val="tx1"/>
                          </a:solidFill>
                          <a:effectLst/>
                        </a:rPr>
                        <a:t>[ ] Traslado</a:t>
                      </a:r>
                      <a:endParaRPr lang="en-US" sz="1000" dirty="0">
                        <a:solidFill>
                          <a:schemeClr val="tx1"/>
                        </a:solidFill>
                        <a:effectLst/>
                      </a:endParaRPr>
                    </a:p>
                    <a:p>
                      <a:pPr algn="l"/>
                      <a:r>
                        <a:rPr lang="en-ZA" sz="1000" dirty="0">
                          <a:solidFill>
                            <a:schemeClr val="tx1"/>
                          </a:solidFill>
                          <a:effectLst/>
                        </a:rPr>
                        <a:t>[ ] Otros, especifique:</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 ] Contextualizar</a:t>
                      </a:r>
                      <a:endParaRPr lang="en-US" sz="1000" dirty="0">
                        <a:solidFill>
                          <a:schemeClr val="tx1"/>
                        </a:solidFill>
                        <a:effectLst/>
                      </a:endParaRPr>
                    </a:p>
                    <a:p>
                      <a:pPr algn="l"/>
                      <a:r>
                        <a:rPr lang="en-ZA" sz="1000" dirty="0">
                          <a:solidFill>
                            <a:schemeClr val="tx1"/>
                          </a:solidFill>
                          <a:effectLst/>
                        </a:rPr>
                        <a:t>[ ] Contextualizar</a:t>
                      </a:r>
                      <a:endParaRPr lang="en-US" sz="1000" dirty="0">
                        <a:solidFill>
                          <a:schemeClr val="tx1"/>
                        </a:solidFill>
                        <a:effectLst/>
                      </a:endParaRPr>
                    </a:p>
                    <a:p>
                      <a:pPr algn="l"/>
                      <a:r>
                        <a:rPr lang="en-ZA" sz="1000" dirty="0">
                          <a:solidFill>
                            <a:schemeClr val="tx1"/>
                          </a:solidFill>
                          <a:effectLst/>
                        </a:rPr>
                        <a:t>[ ] Contextualizar</a:t>
                      </a:r>
                      <a:endParaRPr lang="en-US" sz="1000" dirty="0">
                        <a:solidFill>
                          <a:schemeClr val="tx1"/>
                        </a:solidFill>
                        <a:effectLst/>
                      </a:endParaRPr>
                    </a:p>
                    <a:p>
                      <a:pPr algn="l"/>
                      <a:r>
                        <a:rPr lang="en-ZA" sz="1000" dirty="0">
                          <a:solidFill>
                            <a:schemeClr val="tx1"/>
                          </a:solidFill>
                          <a:effectLst/>
                        </a:rPr>
                        <a:t>[ ] Contextualizar</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a:txBody>
                    <a:bodyPr/>
                    <a:lstStyle/>
                    <a:p>
                      <a:pPr algn="l"/>
                      <a:r>
                        <a:rPr lang="es-ES_tradnl" sz="1000" noProof="0">
                          <a:solidFill>
                            <a:schemeClr val="tx1"/>
                          </a:solidFill>
                          <a:effectLst/>
                        </a:rPr>
                        <a:t>[ ] Asistencia jurídica</a:t>
                      </a:r>
                    </a:p>
                    <a:p>
                      <a:pPr algn="l"/>
                      <a:r>
                        <a:rPr lang="es-ES_tradnl" sz="1000" noProof="0">
                          <a:solidFill>
                            <a:schemeClr val="tx1"/>
                          </a:solidFill>
                          <a:effectLst/>
                        </a:rPr>
                        <a:t>[ ]Documentación</a:t>
                      </a:r>
                    </a:p>
                    <a:p>
                      <a:pPr algn="l"/>
                      <a:r>
                        <a:rPr lang="es-ES_tradnl" sz="1000" noProof="0">
                          <a:solidFill>
                            <a:schemeClr val="tx1"/>
                          </a:solidFill>
                          <a:effectLst/>
                        </a:rPr>
                        <a:t>[ ] Servicios para menores con discapacidades</a:t>
                      </a:r>
                    </a:p>
                    <a:p>
                      <a:pPr algn="l"/>
                      <a:r>
                        <a:rPr lang="es-ES_tradnl" sz="1000" noProof="0">
                          <a:solidFill>
                            <a:schemeClr val="tx1"/>
                          </a:solidFill>
                          <a:effectLst/>
                        </a:rPr>
                        <a:t>[ ] Salud sexual y reproductiva</a:t>
                      </a:r>
                    </a:p>
                    <a:p>
                      <a:pPr algn="l"/>
                      <a:r>
                        <a:rPr lang="es-ES_tradnl" sz="1000" noProof="0">
                          <a:solidFill>
                            <a:schemeClr val="tx1"/>
                          </a:solidFill>
                          <a:effectLst/>
                        </a:rPr>
                        <a:t>[ ] Refugio</a:t>
                      </a:r>
                    </a:p>
                    <a:p>
                      <a:pPr algn="l"/>
                      <a:r>
                        <a:rPr lang="es-ES_tradnl" sz="1000" noProof="0">
                          <a:solidFill>
                            <a:schemeClr val="tx1"/>
                          </a:solidFill>
                          <a:effectLst/>
                        </a:rPr>
                        <a:t>[ ] Agua, saneamiento e higiene (WASH)</a:t>
                      </a:r>
                    </a:p>
                    <a:p>
                      <a:pPr algn="l"/>
                      <a:r>
                        <a:rPr lang="es-ES_tradnl" sz="1000" noProof="0">
                          <a:solidFill>
                            <a:schemeClr val="tx1"/>
                          </a:solidFill>
                          <a:effectLst/>
                        </a:rPr>
                        <a:t>[ ] Solución duradera (en coordinación con ACNUR)</a:t>
                      </a:r>
                    </a:p>
                    <a:p>
                      <a:pPr algn="l"/>
                      <a:r>
                        <a:rPr lang="es-ES_tradnl" sz="1000" noProof="0">
                          <a:solidFill>
                            <a:schemeClr val="tx1"/>
                          </a:solidFill>
                          <a:effectLst/>
                        </a:rPr>
                        <a:t>[ ] Traslado</a:t>
                      </a:r>
                    </a:p>
                    <a:p>
                      <a:pPr algn="l"/>
                      <a:r>
                        <a:rPr lang="es-ES_tradnl" sz="1000" noProof="0">
                          <a:solidFill>
                            <a:schemeClr val="tx1"/>
                          </a:solidFill>
                          <a:effectLst/>
                        </a:rPr>
                        <a:t>[ ] Otros, especifique cuál(es):</a:t>
                      </a:r>
                    </a:p>
                    <a:p>
                      <a:pPr algn="l"/>
                      <a:endParaRPr lang="es-ES_tradnl" sz="1000" noProof="0">
                        <a:solidFill>
                          <a:schemeClr val="tx1"/>
                        </a:solidFill>
                        <a:effectLst/>
                      </a:endParaRPr>
                    </a:p>
                    <a:p>
                      <a:pPr algn="l"/>
                      <a:r>
                        <a:rPr lang="es-ES_tradnl" sz="1000" noProof="0">
                          <a:solidFill>
                            <a:schemeClr val="tx1"/>
                          </a:solidFill>
                          <a:effectLst/>
                        </a:rPr>
                        <a:t>[ ] Adaptar al contexto</a:t>
                      </a:r>
                    </a:p>
                    <a:p>
                      <a:pPr algn="l"/>
                      <a:r>
                        <a:rPr lang="es-ES_tradnl" sz="1000" noProof="0">
                          <a:solidFill>
                            <a:schemeClr val="tx1"/>
                          </a:solidFill>
                          <a:effectLst/>
                        </a:rPr>
                        <a:t>[ ] Adaptar al contexto</a:t>
                      </a:r>
                    </a:p>
                    <a:p>
                      <a:pPr algn="l"/>
                      <a:r>
                        <a:rPr lang="es-ES_tradnl" sz="1000" noProof="0">
                          <a:solidFill>
                            <a:schemeClr val="tx1"/>
                          </a:solidFill>
                          <a:effectLst/>
                        </a:rPr>
                        <a:t>[ ] Adaptar al contexto</a:t>
                      </a:r>
                    </a:p>
                    <a:p>
                      <a:pPr algn="l"/>
                      <a:r>
                        <a:rPr lang="es-ES_tradnl" sz="1000" noProof="0">
                          <a:solidFill>
                            <a:schemeClr val="tx1"/>
                          </a:solidFill>
                          <a:effectLst/>
                        </a:rPr>
                        <a:t>[ ] Adaptar al contexto</a:t>
                      </a:r>
                      <a:endParaRPr lang="es-ES_tradnl" noProof="0"/>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4063970063"/>
                  </a:ext>
                </a:extLst>
              </a:tr>
              <a:tr h="379171">
                <a:tc gridSpan="3">
                  <a:txBody>
                    <a:bodyPr/>
                    <a:lstStyle/>
                    <a:p>
                      <a:pPr algn="l"/>
                      <a:r>
                        <a:rPr lang="es-ES_tradnl" sz="1000" noProof="0">
                          <a:solidFill>
                            <a:schemeClr val="tx1"/>
                          </a:solidFill>
                          <a:effectLst/>
                        </a:rPr>
                        <a:t>¿El servicio se prestó a través de una remisión interna?:         </a:t>
                      </a:r>
                    </a:p>
                    <a:p>
                      <a:pPr algn="l"/>
                      <a:r>
                        <a:rPr lang="es-ES_tradnl" sz="1000" b="0" noProof="0">
                          <a:solidFill>
                            <a:schemeClr val="tx1"/>
                          </a:solidFill>
                          <a:effectLst/>
                        </a:rPr>
                        <a:t>[ ] Sí [ ] No</a:t>
                      </a:r>
                      <a:endParaRPr lang="es-ES_tradnl" sz="1000" b="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hMerge="1">
                  <a:txBody>
                    <a:bodyPr/>
                    <a:lstStyle/>
                    <a:p>
                      <a:pPr algn="l"/>
                      <a:r>
                        <a:rPr lang="en-ZA" sz="1000">
                          <a:solidFill>
                            <a:schemeClr val="tx1"/>
                          </a:solidFill>
                          <a:effectLst/>
                        </a:rPr>
                        <a:t>En caso afirmativo, fecha de remisión:          </a:t>
                      </a:r>
                      <a:endParaRPr lang="en-US" sz="1000">
                        <a:solidFill>
                          <a:schemeClr val="tx1"/>
                        </a:solidFill>
                        <a:effectLst/>
                      </a:endParaRPr>
                    </a:p>
                    <a:p>
                      <a:pPr algn="l"/>
                      <a:r>
                        <a:rPr lang="en-ZA" sz="1000">
                          <a:solidFill>
                            <a:schemeClr val="tx1"/>
                          </a:solidFill>
                          <a:effectLst/>
                        </a:rPr>
                        <a:t>dd/mm/aa</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a:txBody>
                    <a:bodyPr/>
                    <a:lstStyle/>
                    <a:p>
                      <a:pPr algn="l"/>
                      <a:r>
                        <a:rPr lang="es-ES_tradnl" sz="1000" b="1" noProof="0">
                          <a:solidFill>
                            <a:schemeClr val="tx1"/>
                          </a:solidFill>
                          <a:effectLst/>
                        </a:rPr>
                        <a:t>En caso afirmativo, fecha de remisión:          </a:t>
                      </a:r>
                    </a:p>
                    <a:p>
                      <a:pPr algn="l"/>
                      <a:r>
                        <a:rPr lang="es-ES_tradnl" sz="800" i="1" noProof="0">
                          <a:solidFill>
                            <a:schemeClr val="tx1"/>
                          </a:solidFill>
                          <a:effectLst/>
                        </a:rPr>
                        <a:t>dd/mm/aa</a:t>
                      </a:r>
                      <a:endParaRPr lang="es-ES_tradnl" sz="800" i="1" noProof="0"/>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4100515818"/>
                  </a:ext>
                </a:extLst>
              </a:tr>
              <a:tr h="379171">
                <a:tc gridSpan="3">
                  <a:txBody>
                    <a:bodyPr/>
                    <a:lstStyle/>
                    <a:p>
                      <a:pPr algn="l"/>
                      <a:r>
                        <a:rPr lang="es-ES_tradnl" sz="1000" noProof="0">
                          <a:solidFill>
                            <a:schemeClr val="tx1"/>
                          </a:solidFill>
                          <a:effectLst/>
                        </a:rPr>
                        <a:t>¿El servicio se prestó a través de una remisión externa?:         </a:t>
                      </a:r>
                    </a:p>
                    <a:p>
                      <a:pPr algn="l"/>
                      <a:r>
                        <a:rPr lang="es-ES_tradnl" sz="1000" b="0" noProof="0">
                          <a:solidFill>
                            <a:schemeClr val="tx1"/>
                          </a:solidFill>
                          <a:effectLst/>
                        </a:rPr>
                        <a:t>[ ] Sí [ ] No</a:t>
                      </a:r>
                      <a:endParaRPr lang="es-ES_tradnl" sz="1000" b="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hMerge="1">
                  <a:txBody>
                    <a:bodyPr/>
                    <a:lstStyle/>
                    <a:p>
                      <a:pPr algn="l"/>
                      <a:r>
                        <a:rPr lang="en-ZA" sz="1000">
                          <a:solidFill>
                            <a:schemeClr val="tx1"/>
                          </a:solidFill>
                          <a:effectLst/>
                        </a:rPr>
                        <a:t>En caso afirmativo, fecha de remisión:          </a:t>
                      </a:r>
                      <a:endParaRPr lang="en-US" sz="1000">
                        <a:solidFill>
                          <a:schemeClr val="tx1"/>
                        </a:solidFill>
                        <a:effectLst/>
                      </a:endParaRPr>
                    </a:p>
                    <a:p>
                      <a:pPr algn="l"/>
                      <a:r>
                        <a:rPr lang="en-ZA" sz="1000">
                          <a:solidFill>
                            <a:schemeClr val="tx1"/>
                          </a:solidFill>
                          <a:effectLst/>
                        </a:rPr>
                        <a:t>dd/mm/aa</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a:txBody>
                    <a:bodyPr/>
                    <a:lstStyle/>
                    <a:p>
                      <a:pPr algn="l"/>
                      <a:r>
                        <a:rPr lang="es-ES_tradnl" sz="1000" b="1" noProof="0">
                          <a:solidFill>
                            <a:schemeClr val="tx1"/>
                          </a:solidFill>
                          <a:effectLst/>
                        </a:rPr>
                        <a:t>En caso afirmativo, fecha de remisión:          </a:t>
                      </a:r>
                    </a:p>
                    <a:p>
                      <a:pPr algn="l"/>
                      <a:r>
                        <a:rPr lang="es-ES_tradnl" sz="800" i="1" noProof="0">
                          <a:solidFill>
                            <a:schemeClr val="tx1"/>
                          </a:solidFill>
                          <a:effectLst/>
                        </a:rPr>
                        <a:t>dd/mm/aa</a:t>
                      </a:r>
                      <a:endParaRPr lang="es-ES_tradnl" sz="800" i="1" noProof="0"/>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225852489"/>
                  </a:ext>
                </a:extLst>
              </a:tr>
              <a:tr h="216669">
                <a:tc gridSpan="3">
                  <a:txBody>
                    <a:bodyPr/>
                    <a:lstStyle/>
                    <a:p>
                      <a:pPr algn="l"/>
                      <a:r>
                        <a:rPr lang="es-ES_tradnl" sz="1000" noProof="0">
                          <a:solidFill>
                            <a:schemeClr val="tx1"/>
                          </a:solidFill>
                          <a:effectLst/>
                        </a:rPr>
                        <a:t>Fecha de inicio del servicio:                    </a:t>
                      </a:r>
                    </a:p>
                    <a:p>
                      <a:pPr algn="l"/>
                      <a:r>
                        <a:rPr lang="es-ES_tradnl" sz="800" b="0" i="1" noProof="0">
                          <a:solidFill>
                            <a:schemeClr val="tx1"/>
                          </a:solidFill>
                          <a:effectLst/>
                        </a:rPr>
                        <a:t>dd/mm/aa</a:t>
                      </a:r>
                      <a:endParaRPr lang="es-ES_tradnl" sz="800" b="0" i="1" noProof="0"/>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hMerge="1">
                  <a:txBody>
                    <a:bodyPr/>
                    <a:lstStyle/>
                    <a:p>
                      <a:pPr algn="l"/>
                      <a:r>
                        <a:rPr lang="en-ZA" sz="1000">
                          <a:solidFill>
                            <a:schemeClr val="tx1"/>
                          </a:solidFill>
                          <a:effectLst/>
                        </a:rPr>
                        <a:t>Fecha de finalización del servicio:                    </a:t>
                      </a:r>
                      <a:endParaRPr lang="en-US" sz="1000">
                        <a:solidFill>
                          <a:schemeClr val="tx1"/>
                        </a:solidFill>
                        <a:effectLst/>
                      </a:endParaRPr>
                    </a:p>
                    <a:p>
                      <a:pPr algn="l"/>
                      <a:r>
                        <a:rPr lang="en-ZA" sz="1000">
                          <a:solidFill>
                            <a:schemeClr val="tx1"/>
                          </a:solidFill>
                          <a:effectLst/>
                        </a:rPr>
                        <a:t>dd/mm/aa</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a:txBody>
                    <a:bodyPr/>
                    <a:lstStyle/>
                    <a:p>
                      <a:pPr algn="l"/>
                      <a:r>
                        <a:rPr lang="es-ES_tradnl" sz="1000" b="1" noProof="0">
                          <a:solidFill>
                            <a:schemeClr val="tx1"/>
                          </a:solidFill>
                          <a:effectLst/>
                        </a:rPr>
                        <a:t>Fecha de finalización del servicio:                    </a:t>
                      </a:r>
                    </a:p>
                    <a:p>
                      <a:pPr algn="l"/>
                      <a:r>
                        <a:rPr lang="es-ES_tradnl" sz="700" i="1" noProof="0">
                          <a:solidFill>
                            <a:schemeClr val="tx1"/>
                          </a:solidFill>
                          <a:effectLst/>
                        </a:rPr>
                        <a:t>dd/mm/aa</a:t>
                      </a:r>
                      <a:endParaRPr lang="es-ES_tradnl" sz="700" i="1" noProof="0"/>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819013328"/>
                  </a:ext>
                </a:extLst>
              </a:tr>
              <a:tr h="379171">
                <a:tc gridSpan="4">
                  <a:txBody>
                    <a:bodyPr/>
                    <a:lstStyle/>
                    <a:p>
                      <a:pPr algn="l"/>
                      <a:r>
                        <a:rPr lang="es-ES_tradnl" sz="1000" noProof="0">
                          <a:solidFill>
                            <a:schemeClr val="tx1"/>
                          </a:solidFill>
                          <a:effectLst/>
                        </a:rPr>
                        <a:t>Detalles / comentarios sobre el servicio prestado:</a:t>
                      </a:r>
                    </a:p>
                    <a:p>
                      <a:pPr algn="l"/>
                      <a:r>
                        <a:rPr lang="es-ES_tradnl" sz="1000" noProof="0">
                          <a:solidFill>
                            <a:schemeClr val="tx1"/>
                          </a:solidFill>
                          <a:effectLst/>
                        </a:rPr>
                        <a:t> </a:t>
                      </a:r>
                    </a:p>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2">
                          <a:lumMod val="60000"/>
                          <a:lumOff val="40000"/>
                        </a:schemeClr>
                      </a:solidFill>
                      <a:prstDash val="solid"/>
                      <a:round/>
                      <a:headEnd type="none" w="med" len="med"/>
                      <a:tailEnd type="none" w="med" len="med"/>
                    </a:lnL>
                    <a:lnT w="12700" cap="flat" cmpd="sng" algn="ctr">
                      <a:solidFill>
                        <a:schemeClr val="accent2">
                          <a:lumMod val="60000"/>
                          <a:lumOff val="40000"/>
                        </a:schemeClr>
                      </a:solidFill>
                      <a:prstDash val="solid"/>
                      <a:round/>
                      <a:headEnd type="none" w="med" len="med"/>
                      <a:tailEnd type="none" w="med" len="med"/>
                    </a:lnT>
                  </a:tcPr>
                </a:tc>
                <a:extLst>
                  <a:ext uri="{0D108BD9-81ED-4DB2-BD59-A6C34878D82A}">
                    <a16:rowId xmlns:a16="http://schemas.microsoft.com/office/drawing/2014/main" val="863581878"/>
                  </a:ext>
                </a:extLst>
              </a:tr>
              <a:tr h="379171">
                <a:tc gridSpan="4">
                  <a:txBody>
                    <a:bodyPr/>
                    <a:lstStyle/>
                    <a:p>
                      <a:pPr algn="l"/>
                      <a:r>
                        <a:rPr lang="es-ES_tradnl" sz="1000" noProof="0" dirty="0">
                          <a:solidFill>
                            <a:schemeClr val="tx1"/>
                          </a:solidFill>
                          <a:effectLst/>
                        </a:rPr>
                        <a:t>Recomendaciones de seguimiento:</a:t>
                      </a:r>
                    </a:p>
                    <a:p>
                      <a:pPr algn="l"/>
                      <a:r>
                        <a:rPr lang="es-ES_tradnl" sz="1000" noProof="0" dirty="0">
                          <a:solidFill>
                            <a:schemeClr val="tx1"/>
                          </a:solidFill>
                          <a:effectLst/>
                        </a:rPr>
                        <a:t> </a:t>
                      </a:r>
                    </a:p>
                    <a:p>
                      <a:pPr algn="l"/>
                      <a:r>
                        <a:rPr lang="es-ES_tradnl" sz="1000" noProof="0" dirty="0">
                          <a:solidFill>
                            <a:schemeClr val="tx1"/>
                          </a:solidFill>
                          <a:effectLst/>
                        </a:rPr>
                        <a:t> </a:t>
                      </a:r>
                      <a:endParaRPr lang="es-ES_tradnl" sz="10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2">
                          <a:lumMod val="60000"/>
                          <a:lumOff val="40000"/>
                        </a:schemeClr>
                      </a:solidFill>
                      <a:prstDash val="solid"/>
                      <a:round/>
                      <a:headEnd type="none" w="med" len="med"/>
                      <a:tailEnd type="none" w="med" len="med"/>
                    </a:lnL>
                  </a:tcPr>
                </a:tc>
                <a:extLst>
                  <a:ext uri="{0D108BD9-81ED-4DB2-BD59-A6C34878D82A}">
                    <a16:rowId xmlns:a16="http://schemas.microsoft.com/office/drawing/2014/main" val="3441338909"/>
                  </a:ext>
                </a:extLst>
              </a:tr>
            </a:tbl>
          </a:graphicData>
        </a:graphic>
      </p:graphicFrame>
    </p:spTree>
    <p:extLst>
      <p:ext uri="{BB962C8B-B14F-4D97-AF65-F5344CB8AC3E}">
        <p14:creationId xmlns:p14="http://schemas.microsoft.com/office/powerpoint/2010/main" val="230138444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960654C-B362-12A4-227A-2FB7D094C478}"/>
              </a:ext>
            </a:extLst>
          </p:cNvPr>
          <p:cNvGraphicFramePr>
            <a:graphicFrameLocks noGrp="1"/>
          </p:cNvGraphicFramePr>
          <p:nvPr>
            <p:extLst>
              <p:ext uri="{D42A27DB-BD31-4B8C-83A1-F6EECF244321}">
                <p14:modId xmlns:p14="http://schemas.microsoft.com/office/powerpoint/2010/main" val="2855727600"/>
              </p:ext>
            </p:extLst>
          </p:nvPr>
        </p:nvGraphicFramePr>
        <p:xfrm>
          <a:off x="998538" y="712788"/>
          <a:ext cx="5254044" cy="3201734"/>
        </p:xfrm>
        <a:graphic>
          <a:graphicData uri="http://schemas.openxmlformats.org/drawingml/2006/table">
            <a:tbl>
              <a:tblPr firstRow="1" firstCol="1" bandRow="1">
                <a:tableStyleId>{5C22544A-7EE6-4342-B048-85BDC9FD1C3A}</a:tableStyleId>
              </a:tblPr>
              <a:tblGrid>
                <a:gridCol w="1012817">
                  <a:extLst>
                    <a:ext uri="{9D8B030D-6E8A-4147-A177-3AD203B41FA5}">
                      <a16:colId xmlns:a16="http://schemas.microsoft.com/office/drawing/2014/main" val="2692098435"/>
                    </a:ext>
                  </a:extLst>
                </a:gridCol>
                <a:gridCol w="809504">
                  <a:extLst>
                    <a:ext uri="{9D8B030D-6E8A-4147-A177-3AD203B41FA5}">
                      <a16:colId xmlns:a16="http://schemas.microsoft.com/office/drawing/2014/main" val="2027838937"/>
                    </a:ext>
                  </a:extLst>
                </a:gridCol>
                <a:gridCol w="115852">
                  <a:extLst>
                    <a:ext uri="{9D8B030D-6E8A-4147-A177-3AD203B41FA5}">
                      <a16:colId xmlns:a16="http://schemas.microsoft.com/office/drawing/2014/main" val="2612871417"/>
                    </a:ext>
                  </a:extLst>
                </a:gridCol>
                <a:gridCol w="800413">
                  <a:extLst>
                    <a:ext uri="{9D8B030D-6E8A-4147-A177-3AD203B41FA5}">
                      <a16:colId xmlns:a16="http://schemas.microsoft.com/office/drawing/2014/main" val="984336731"/>
                    </a:ext>
                  </a:extLst>
                </a:gridCol>
                <a:gridCol w="910752">
                  <a:extLst>
                    <a:ext uri="{9D8B030D-6E8A-4147-A177-3AD203B41FA5}">
                      <a16:colId xmlns:a16="http://schemas.microsoft.com/office/drawing/2014/main" val="3696380802"/>
                    </a:ext>
                  </a:extLst>
                </a:gridCol>
                <a:gridCol w="1604706">
                  <a:extLst>
                    <a:ext uri="{9D8B030D-6E8A-4147-A177-3AD203B41FA5}">
                      <a16:colId xmlns:a16="http://schemas.microsoft.com/office/drawing/2014/main" val="1858846097"/>
                    </a:ext>
                  </a:extLst>
                </a:gridCol>
              </a:tblGrid>
              <a:tr h="129325">
                <a:tc gridSpan="6">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noProof="0" dirty="0">
                          <a:solidFill>
                            <a:schemeClr val="tx1"/>
                          </a:solidFill>
                          <a:effectLst/>
                        </a:rPr>
                        <a:t>2. DATOS DE LA PERSONA DE CONTACTO EN LA ORGANIZACIÓN QUE PRESTA EL SERVICIO </a:t>
                      </a:r>
                      <a:endParaRPr lang="es-ES_tradnl" sz="10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37853252"/>
                  </a:ext>
                </a:extLst>
              </a:tr>
              <a:tr h="284543">
                <a:tc>
                  <a:txBody>
                    <a:bodyPr/>
                    <a:lstStyle/>
                    <a:p>
                      <a:pPr algn="l"/>
                      <a:r>
                        <a:rPr lang="es-ES_tradnl" sz="1000" b="1" noProof="0">
                          <a:solidFill>
                            <a:schemeClr val="tx1"/>
                          </a:solidFill>
                          <a:effectLst/>
                        </a:rPr>
                        <a:t>Nombre</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a:txBody>
                    <a:bodyPr/>
                    <a:lstStyle/>
                    <a:p>
                      <a:pPr algn="l"/>
                      <a:r>
                        <a:rPr lang="es-ES_tradnl" sz="1000" b="1" noProof="0">
                          <a:solidFill>
                            <a:schemeClr val="tx1"/>
                          </a:solidFill>
                          <a:effectLst/>
                        </a:rPr>
                        <a:t>Agencia / Institución</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gridSpan="2">
                  <a:txBody>
                    <a:bodyPr/>
                    <a:lstStyle/>
                    <a:p>
                      <a:pPr algn="l"/>
                      <a:r>
                        <a:rPr lang="es-ES_tradnl" sz="1000" b="1" noProof="0">
                          <a:solidFill>
                            <a:schemeClr val="tx1"/>
                          </a:solidFill>
                          <a:effectLst/>
                        </a:rPr>
                        <a:t>Cargo / Función</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a:txBody>
                    <a:bodyPr/>
                    <a:lstStyle/>
                    <a:p>
                      <a:pPr algn="l"/>
                      <a:r>
                        <a:rPr lang="es-ES_tradnl" sz="1000" b="1" noProof="0">
                          <a:solidFill>
                            <a:schemeClr val="tx1"/>
                          </a:solidFill>
                          <a:effectLst/>
                        </a:rPr>
                        <a:t>Datos de contacto</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a:txBody>
                    <a:bodyPr/>
                    <a:lstStyle/>
                    <a:p>
                      <a:pPr algn="l"/>
                      <a:r>
                        <a:rPr lang="es-ES_tradnl" sz="1000" b="1" noProof="0">
                          <a:solidFill>
                            <a:schemeClr val="tx1"/>
                          </a:solidFill>
                          <a:effectLst/>
                        </a:rPr>
                        <a:t>Ubicación</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972889082"/>
                  </a:ext>
                </a:extLst>
              </a:tr>
              <a:tr h="126390">
                <a:tc>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gridSpan="2">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60918858"/>
                  </a:ext>
                </a:extLst>
              </a:tr>
              <a:tr h="126390">
                <a:tc>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gridSpan="2">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597121544"/>
                  </a:ext>
                </a:extLst>
              </a:tr>
              <a:tr h="129325">
                <a:tc gridSpan="6">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noProof="0">
                          <a:solidFill>
                            <a:schemeClr val="tx1"/>
                          </a:solidFill>
                          <a:effectLst/>
                        </a:rPr>
                        <a:t>3. RESPONSABILIDAD </a:t>
                      </a:r>
                      <a:r>
                        <a:rPr lang="es-ES_tradnl" sz="700" b="0" i="1" noProof="0">
                          <a:solidFill>
                            <a:schemeClr val="tx1"/>
                          </a:solidFill>
                          <a:effectLst/>
                        </a:rPr>
                        <a:t>El/la asistente social debe pedirle a la /al menor sus opiniones sobre el servicio de forma adecuada a su edad (p. ej., carita sonriente/carita triste, etc.). </a:t>
                      </a:r>
                      <a:endParaRPr lang="es-ES_tradnl" sz="700" b="0" i="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0303011"/>
                  </a:ext>
                </a:extLst>
              </a:tr>
              <a:tr h="631952">
                <a:tc gridSpan="3">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noProof="0">
                          <a:solidFill>
                            <a:schemeClr val="tx1"/>
                          </a:solidFill>
                          <a:effectLst/>
                        </a:rPr>
                        <a:t>Grado de satisfacción de la / del menor con el servicio :</a:t>
                      </a:r>
                    </a:p>
                    <a:p>
                      <a:pPr algn="l"/>
                      <a:r>
                        <a:rPr lang="es-ES_tradnl" sz="1000" b="0" noProof="0">
                          <a:solidFill>
                            <a:schemeClr val="tx1"/>
                          </a:solidFill>
                          <a:effectLst/>
                        </a:rPr>
                        <a:t>[ ] Alto</a:t>
                      </a:r>
                    </a:p>
                    <a:p>
                      <a:pPr algn="l"/>
                      <a:r>
                        <a:rPr lang="es-ES_tradnl" sz="1000" b="0" noProof="0">
                          <a:solidFill>
                            <a:schemeClr val="tx1"/>
                          </a:solidFill>
                          <a:effectLst/>
                        </a:rPr>
                        <a:t>[ ] Medio</a:t>
                      </a:r>
                    </a:p>
                    <a:p>
                      <a:pPr algn="l"/>
                      <a:r>
                        <a:rPr lang="es-ES_tradnl" sz="1000" b="0" noProof="0">
                          <a:solidFill>
                            <a:schemeClr val="tx1"/>
                          </a:solidFill>
                          <a:effectLst/>
                        </a:rPr>
                        <a:t>[ ] Bajo</a:t>
                      </a:r>
                      <a:endParaRPr lang="es-ES_tradnl" sz="1000" b="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l"/>
                      <a:r>
                        <a:rPr lang="es-ES_tradnl" sz="1000" b="1" noProof="0" dirty="0">
                          <a:solidFill>
                            <a:schemeClr val="tx1"/>
                          </a:solidFill>
                          <a:effectLst/>
                        </a:rPr>
                        <a:t>Sugerencias del menor:</a:t>
                      </a:r>
                      <a:endParaRPr lang="es-ES_tradnl" sz="10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07368159"/>
                  </a:ext>
                </a:extLst>
              </a:tr>
              <a:tr h="631952">
                <a:tc gridSpan="3">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noProof="0">
                          <a:solidFill>
                            <a:schemeClr val="tx1"/>
                          </a:solidFill>
                          <a:effectLst/>
                        </a:rPr>
                        <a:t>Grado de satisfacción de la / del cuidador(a) con el servicio :</a:t>
                      </a:r>
                    </a:p>
                    <a:p>
                      <a:pPr algn="l"/>
                      <a:r>
                        <a:rPr lang="es-ES_tradnl" sz="1000" b="0" noProof="0">
                          <a:solidFill>
                            <a:schemeClr val="tx1"/>
                          </a:solidFill>
                          <a:effectLst/>
                        </a:rPr>
                        <a:t>[ ] Alto</a:t>
                      </a:r>
                    </a:p>
                    <a:p>
                      <a:pPr algn="l"/>
                      <a:r>
                        <a:rPr lang="es-ES_tradnl" sz="1000" b="0" noProof="0">
                          <a:solidFill>
                            <a:schemeClr val="tx1"/>
                          </a:solidFill>
                          <a:effectLst/>
                        </a:rPr>
                        <a:t>[ ] Medio</a:t>
                      </a:r>
                    </a:p>
                    <a:p>
                      <a:pPr algn="l"/>
                      <a:r>
                        <a:rPr lang="es-ES_tradnl" sz="1000" b="0" noProof="0">
                          <a:solidFill>
                            <a:schemeClr val="tx1"/>
                          </a:solidFill>
                          <a:effectLst/>
                        </a:rPr>
                        <a:t>[ ] Bajo</a:t>
                      </a:r>
                      <a:endParaRPr lang="es-ES_tradnl" sz="1000" b="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l"/>
                      <a:r>
                        <a:rPr lang="es-ES_tradnl" sz="1000" b="1" noProof="0" dirty="0">
                          <a:solidFill>
                            <a:schemeClr val="tx1"/>
                          </a:solidFill>
                          <a:effectLst/>
                        </a:rPr>
                        <a:t>Sugerencias de la/ del cuidador/a:</a:t>
                      </a:r>
                      <a:endParaRPr lang="es-ES_tradnl" sz="10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11553715"/>
                  </a:ext>
                </a:extLst>
              </a:tr>
            </a:tbl>
          </a:graphicData>
        </a:graphic>
      </p:graphicFrame>
      <p:sp>
        <p:nvSpPr>
          <p:cNvPr id="3" name="Hexagon 2">
            <a:extLst>
              <a:ext uri="{FF2B5EF4-FFF2-40B4-BE49-F238E27FC236}">
                <a16:creationId xmlns:a16="http://schemas.microsoft.com/office/drawing/2014/main" id="{A5C59F6D-7880-7B4F-1371-AF5E05634A2D}"/>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Hexagon 3">
            <a:extLst>
              <a:ext uri="{FF2B5EF4-FFF2-40B4-BE49-F238E27FC236}">
                <a16:creationId xmlns:a16="http://schemas.microsoft.com/office/drawing/2014/main" id="{19A62A54-945C-130F-6502-671BB9035635}"/>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834F8DE9-A73D-669B-0C23-77BA2F0666E7}"/>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865C215D-AFCE-5ADF-43F5-64C410340C98}"/>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74C28835-428E-74B6-37EF-4B22C8D59358}"/>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C8BB2642-E322-E9EF-15BF-13F77B16B17F}"/>
              </a:ext>
            </a:extLst>
          </p:cNvPr>
          <p:cNvSpPr/>
          <p:nvPr/>
        </p:nvSpPr>
        <p:spPr>
          <a:xfrm rot="1782986">
            <a:off x="286725" y="2615334"/>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98659946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264AF3-F6EE-42C4-8B77-E338ED04759A}"/>
              </a:ext>
            </a:extLst>
          </p:cNvPr>
          <p:cNvSpPr txBox="1"/>
          <p:nvPr/>
        </p:nvSpPr>
        <p:spPr>
          <a:xfrm>
            <a:off x="996287" y="712658"/>
            <a:ext cx="5254042" cy="276999"/>
          </a:xfrm>
          <a:prstGeom prst="rect">
            <a:avLst/>
          </a:prstGeom>
          <a:noFill/>
        </p:spPr>
        <p:txBody>
          <a:bodyPr wrap="square" rtlCol="0">
            <a:spAutoFit/>
          </a:bodyPr>
          <a:lstStyle/>
          <a:p>
            <a:r>
              <a:rPr lang="en-CA" sz="1200" b="1" spc="300" dirty="0">
                <a:solidFill>
                  <a:schemeClr val="tx1"/>
                </a:solidFill>
              </a:rPr>
              <a:t>FORMULARIO DE REMISIÓN</a:t>
            </a:r>
          </a:p>
        </p:txBody>
      </p:sp>
      <p:sp>
        <p:nvSpPr>
          <p:cNvPr id="5" name="Hexagon 4">
            <a:extLst>
              <a:ext uri="{FF2B5EF4-FFF2-40B4-BE49-F238E27FC236}">
                <a16:creationId xmlns:a16="http://schemas.microsoft.com/office/drawing/2014/main" id="{2460A0AB-6429-2196-AE44-8FE2D96606C6}"/>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A5FE4F98-BFC4-2176-B8CC-0C5539402F2D}"/>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A6F89BA6-9DCE-EB5B-72AF-377596F1C593}"/>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DA6E4151-C5BE-1B13-883F-7A49E211E4E6}"/>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BECD1BA1-2759-E7D5-6F97-3B11BAB8110B}"/>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93D8C668-958F-74F5-1AFD-5D4ACECA3D7F}"/>
              </a:ext>
            </a:extLst>
          </p:cNvPr>
          <p:cNvSpPr/>
          <p:nvPr/>
        </p:nvSpPr>
        <p:spPr>
          <a:xfrm rot="1782986">
            <a:off x="286725" y="2615334"/>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aphicFrame>
        <p:nvGraphicFramePr>
          <p:cNvPr id="11" name="Table 10">
            <a:extLst>
              <a:ext uri="{FF2B5EF4-FFF2-40B4-BE49-F238E27FC236}">
                <a16:creationId xmlns:a16="http://schemas.microsoft.com/office/drawing/2014/main" id="{1AA79739-5D78-E257-6015-1AF2A1037161}"/>
              </a:ext>
            </a:extLst>
          </p:cNvPr>
          <p:cNvGraphicFramePr>
            <a:graphicFrameLocks noGrp="1"/>
          </p:cNvGraphicFramePr>
          <p:nvPr>
            <p:extLst>
              <p:ext uri="{D42A27DB-BD31-4B8C-83A1-F6EECF244321}">
                <p14:modId xmlns:p14="http://schemas.microsoft.com/office/powerpoint/2010/main" val="2557981866"/>
              </p:ext>
            </p:extLst>
          </p:nvPr>
        </p:nvGraphicFramePr>
        <p:xfrm>
          <a:off x="996287" y="1081464"/>
          <a:ext cx="5254042" cy="1882521"/>
        </p:xfrm>
        <a:graphic>
          <a:graphicData uri="http://schemas.openxmlformats.org/drawingml/2006/table">
            <a:tbl>
              <a:tblPr firstRow="1" firstCol="1" bandRow="1">
                <a:tableStyleId>{5C22544A-7EE6-4342-B048-85BDC9FD1C3A}</a:tableStyleId>
              </a:tblPr>
              <a:tblGrid>
                <a:gridCol w="1514164">
                  <a:extLst>
                    <a:ext uri="{9D8B030D-6E8A-4147-A177-3AD203B41FA5}">
                      <a16:colId xmlns:a16="http://schemas.microsoft.com/office/drawing/2014/main" val="3221005880"/>
                    </a:ext>
                  </a:extLst>
                </a:gridCol>
                <a:gridCol w="3739878">
                  <a:extLst>
                    <a:ext uri="{9D8B030D-6E8A-4147-A177-3AD203B41FA5}">
                      <a16:colId xmlns:a16="http://schemas.microsoft.com/office/drawing/2014/main" val="1044010871"/>
                    </a:ext>
                  </a:extLst>
                </a:gridCol>
              </a:tblGrid>
              <a:tr h="222422">
                <a:tc gridSpan="2">
                  <a:txBody>
                    <a:bodyPr/>
                    <a:lstStyle/>
                    <a:p>
                      <a:pPr algn="l"/>
                      <a:r>
                        <a:rPr lang="en-ZA" sz="1500" dirty="0">
                          <a:solidFill>
                            <a:schemeClr val="bg1"/>
                          </a:solidFill>
                          <a:effectLst/>
                        </a:rPr>
                        <a:t>A. RESUMEN DEL FORMULARIO DE REMISIÓN </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hMerge="1">
                  <a:txBody>
                    <a:bodyPr/>
                    <a:lstStyle/>
                    <a:p>
                      <a:endParaRPr lang="en-US"/>
                    </a:p>
                  </a:txBody>
                  <a:tcPr/>
                </a:tc>
                <a:extLst>
                  <a:ext uri="{0D108BD9-81ED-4DB2-BD59-A6C34878D82A}">
                    <a16:rowId xmlns:a16="http://schemas.microsoft.com/office/drawing/2014/main" val="2967132972"/>
                  </a:ext>
                </a:extLst>
              </a:tr>
              <a:tr h="142141">
                <a:tc>
                  <a:txBody>
                    <a:bodyPr/>
                    <a:lstStyle/>
                    <a:p>
                      <a:pPr algn="l">
                        <a:lnSpc>
                          <a:spcPct val="107000"/>
                        </a:lnSpc>
                        <a:spcAft>
                          <a:spcPts val="800"/>
                        </a:spcAft>
                      </a:pPr>
                      <a:r>
                        <a:rPr lang="en-ZA" sz="1000" dirty="0">
                          <a:solidFill>
                            <a:schemeClr val="bg1"/>
                          </a:solidFill>
                          <a:effectLst/>
                        </a:rPr>
                        <a:t>Gestión de casos </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algn="l">
                        <a:lnSpc>
                          <a:spcPct val="107000"/>
                        </a:lnSpc>
                        <a:spcAft>
                          <a:spcPts val="800"/>
                        </a:spcAft>
                      </a:pPr>
                      <a:r>
                        <a:rPr lang="en-ZA" sz="1000" dirty="0" err="1">
                          <a:solidFill>
                            <a:schemeClr val="tx1"/>
                          </a:solidFill>
                          <a:effectLst/>
                        </a:rPr>
                        <a:t>En</a:t>
                      </a:r>
                      <a:r>
                        <a:rPr lang="en-ZA" sz="1000" dirty="0">
                          <a:solidFill>
                            <a:schemeClr val="tx1"/>
                          </a:solidFill>
                          <a:effectLst/>
                        </a:rPr>
                        <a:t> </a:t>
                      </a:r>
                      <a:r>
                        <a:rPr lang="en-ZA" sz="1000" dirty="0" err="1">
                          <a:solidFill>
                            <a:schemeClr val="tx1"/>
                          </a:solidFill>
                          <a:effectLst/>
                        </a:rPr>
                        <a:t>cualquier</a:t>
                      </a:r>
                      <a:r>
                        <a:rPr lang="en-ZA" sz="1000" dirty="0">
                          <a:solidFill>
                            <a:schemeClr val="tx1"/>
                          </a:solidFill>
                          <a:effectLst/>
                        </a:rPr>
                        <a:t> </a:t>
                      </a:r>
                      <a:r>
                        <a:rPr lang="en-ZA" sz="1000" dirty="0" err="1">
                          <a:solidFill>
                            <a:schemeClr val="tx1"/>
                          </a:solidFill>
                          <a:effectLst/>
                        </a:rPr>
                        <a:t>fase</a:t>
                      </a:r>
                      <a:r>
                        <a:rPr lang="en-ZA" sz="1000" dirty="0">
                          <a:solidFill>
                            <a:schemeClr val="tx1"/>
                          </a:solidFill>
                          <a:effectLst/>
                        </a:rPr>
                        <a:t> del </a:t>
                      </a:r>
                      <a:r>
                        <a:rPr lang="en-ZA" sz="1000" dirty="0" err="1">
                          <a:solidFill>
                            <a:schemeClr val="tx1"/>
                          </a:solidFill>
                          <a:effectLst/>
                        </a:rPr>
                        <a:t>proceso</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584075618"/>
                  </a:ext>
                </a:extLst>
              </a:tr>
              <a:tr h="142141">
                <a:tc>
                  <a:txBody>
                    <a:bodyPr/>
                    <a:lstStyle/>
                    <a:p>
                      <a:pPr algn="l">
                        <a:lnSpc>
                          <a:spcPct val="107000"/>
                        </a:lnSpc>
                        <a:spcAft>
                          <a:spcPts val="800"/>
                        </a:spcAft>
                      </a:pPr>
                      <a:r>
                        <a:rPr lang="en-ZA" sz="1000" dirty="0">
                          <a:solidFill>
                            <a:schemeClr val="bg1"/>
                          </a:solidFill>
                          <a:effectLst/>
                        </a:rPr>
                        <a:t>Formulario básico / complementario</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algn="l">
                        <a:lnSpc>
                          <a:spcPct val="107000"/>
                        </a:lnSpc>
                        <a:spcAft>
                          <a:spcPts val="800"/>
                        </a:spcAft>
                      </a:pPr>
                      <a:r>
                        <a:rPr lang="en-ZA" sz="1000" dirty="0" err="1">
                          <a:solidFill>
                            <a:schemeClr val="tx1"/>
                          </a:solidFill>
                          <a:effectLst/>
                        </a:rPr>
                        <a:t>Formulario</a:t>
                      </a:r>
                      <a:r>
                        <a:rPr lang="en-ZA" sz="1000" dirty="0">
                          <a:solidFill>
                            <a:schemeClr val="tx1"/>
                          </a:solidFill>
                          <a:effectLst/>
                        </a:rPr>
                        <a:t> </a:t>
                      </a:r>
                      <a:r>
                        <a:rPr lang="en-ZA" sz="1000" dirty="0" err="1">
                          <a:solidFill>
                            <a:schemeClr val="tx1"/>
                          </a:solidFill>
                          <a:effectLst/>
                        </a:rPr>
                        <a:t>básico</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843596770"/>
                  </a:ext>
                </a:extLst>
              </a:tr>
              <a:tr h="142141">
                <a:tc>
                  <a:txBody>
                    <a:bodyPr/>
                    <a:lstStyle/>
                    <a:p>
                      <a:pPr algn="l">
                        <a:lnSpc>
                          <a:spcPct val="107000"/>
                        </a:lnSpc>
                        <a:spcAft>
                          <a:spcPts val="800"/>
                        </a:spcAft>
                      </a:pPr>
                      <a:r>
                        <a:rPr lang="en-ZA" sz="1000" dirty="0">
                          <a:solidFill>
                            <a:schemeClr val="bg1"/>
                          </a:solidFill>
                          <a:effectLst/>
                        </a:rPr>
                        <a:t>Cuándo terminar</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algn="l">
                        <a:lnSpc>
                          <a:spcPct val="107000"/>
                        </a:lnSpc>
                        <a:spcAft>
                          <a:spcPts val="800"/>
                        </a:spcAft>
                      </a:pPr>
                      <a:r>
                        <a:rPr lang="en-ZA" sz="1000" dirty="0" err="1">
                          <a:solidFill>
                            <a:schemeClr val="tx1"/>
                          </a:solidFill>
                          <a:effectLst/>
                        </a:rPr>
                        <a:t>Cuando</a:t>
                      </a:r>
                      <a:r>
                        <a:rPr lang="en-ZA" sz="1000" dirty="0">
                          <a:solidFill>
                            <a:schemeClr val="tx1"/>
                          </a:solidFill>
                          <a:effectLst/>
                        </a:rPr>
                        <a:t> se realice </a:t>
                      </a:r>
                      <a:r>
                        <a:rPr lang="en-ZA" sz="1000" dirty="0" err="1">
                          <a:solidFill>
                            <a:schemeClr val="tx1"/>
                          </a:solidFill>
                          <a:effectLst/>
                        </a:rPr>
                        <a:t>una</a:t>
                      </a:r>
                      <a:r>
                        <a:rPr lang="en-ZA" sz="1000" dirty="0">
                          <a:solidFill>
                            <a:schemeClr val="tx1"/>
                          </a:solidFill>
                          <a:effectLst/>
                        </a:rPr>
                        <a:t> </a:t>
                      </a:r>
                      <a:r>
                        <a:rPr lang="en-ZA" sz="1000" dirty="0" err="1">
                          <a:solidFill>
                            <a:schemeClr val="tx1"/>
                          </a:solidFill>
                          <a:effectLst/>
                        </a:rPr>
                        <a:t>remisión</a:t>
                      </a:r>
                      <a:r>
                        <a:rPr lang="en-ZA" sz="1000" dirty="0">
                          <a:solidFill>
                            <a:schemeClr val="tx1"/>
                          </a:solidFill>
                          <a:effectLst/>
                        </a:rPr>
                        <a:t> para la prestación de </a:t>
                      </a:r>
                      <a:r>
                        <a:rPr lang="en-ZA" sz="1000" dirty="0" err="1">
                          <a:solidFill>
                            <a:schemeClr val="tx1"/>
                          </a:solidFill>
                          <a:effectLst/>
                        </a:rPr>
                        <a:t>servicios</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79345054"/>
                  </a:ext>
                </a:extLst>
              </a:tr>
              <a:tr h="142141">
                <a:tc>
                  <a:txBody>
                    <a:bodyPr/>
                    <a:lstStyle/>
                    <a:p>
                      <a:pPr algn="l">
                        <a:lnSpc>
                          <a:spcPct val="107000"/>
                        </a:lnSpc>
                        <a:spcAft>
                          <a:spcPts val="800"/>
                        </a:spcAft>
                      </a:pPr>
                      <a:r>
                        <a:rPr lang="en-ZA" sz="1000" dirty="0">
                          <a:solidFill>
                            <a:schemeClr val="bg1"/>
                          </a:solidFill>
                          <a:effectLst/>
                        </a:rPr>
                        <a:t>Quién debe rellenar</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noProof="0" dirty="0">
                          <a:solidFill>
                            <a:schemeClr val="tx1"/>
                          </a:solidFill>
                          <a:effectLst/>
                        </a:rPr>
                        <a:t>Asistente social asignada/o al caso.</a:t>
                      </a:r>
                      <a:endParaRPr lang="es-ES_tradnl" sz="10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770042588"/>
                  </a:ext>
                </a:extLst>
              </a:tr>
              <a:tr h="290886">
                <a:tc>
                  <a:txBody>
                    <a:bodyPr/>
                    <a:lstStyle/>
                    <a:p>
                      <a:pPr algn="l">
                        <a:lnSpc>
                          <a:spcPct val="107000"/>
                        </a:lnSpc>
                        <a:spcAft>
                          <a:spcPts val="800"/>
                        </a:spcAft>
                      </a:pPr>
                      <a:r>
                        <a:rPr lang="en-ZA" sz="1000" dirty="0">
                          <a:solidFill>
                            <a:schemeClr val="bg1"/>
                          </a:solidFill>
                          <a:effectLst/>
                        </a:rPr>
                        <a:t>Finalidad del formulario</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algn="l">
                        <a:lnSpc>
                          <a:spcPct val="107000"/>
                        </a:lnSpc>
                        <a:spcAft>
                          <a:spcPts val="800"/>
                        </a:spcAft>
                      </a:pPr>
                      <a:r>
                        <a:rPr lang="en-ZA" sz="1000" dirty="0" err="1">
                          <a:solidFill>
                            <a:schemeClr val="tx1"/>
                          </a:solidFill>
                          <a:effectLst/>
                        </a:rPr>
                        <a:t>Indicar</a:t>
                      </a:r>
                      <a:r>
                        <a:rPr lang="en-ZA" sz="1000" dirty="0">
                          <a:solidFill>
                            <a:schemeClr val="tx1"/>
                          </a:solidFill>
                          <a:effectLst/>
                        </a:rPr>
                        <a:t> a </a:t>
                      </a:r>
                      <a:r>
                        <a:rPr lang="en-ZA" sz="1000" dirty="0" err="1">
                          <a:solidFill>
                            <a:schemeClr val="tx1"/>
                          </a:solidFill>
                          <a:effectLst/>
                        </a:rPr>
                        <a:t>los</a:t>
                      </a:r>
                      <a:r>
                        <a:rPr lang="en-ZA" sz="1000" dirty="0">
                          <a:solidFill>
                            <a:schemeClr val="tx1"/>
                          </a:solidFill>
                          <a:effectLst/>
                        </a:rPr>
                        <a:t> </a:t>
                      </a:r>
                      <a:r>
                        <a:rPr lang="en-ZA" sz="1000" dirty="0" err="1">
                          <a:solidFill>
                            <a:schemeClr val="tx1"/>
                          </a:solidFill>
                          <a:effectLst/>
                        </a:rPr>
                        <a:t>proveedores</a:t>
                      </a:r>
                      <a:r>
                        <a:rPr lang="en-ZA" sz="1000" dirty="0">
                          <a:solidFill>
                            <a:schemeClr val="tx1"/>
                          </a:solidFill>
                          <a:effectLst/>
                        </a:rPr>
                        <a:t> de </a:t>
                      </a:r>
                      <a:r>
                        <a:rPr lang="en-ZA" sz="1000" dirty="0" err="1">
                          <a:solidFill>
                            <a:schemeClr val="tx1"/>
                          </a:solidFill>
                          <a:effectLst/>
                        </a:rPr>
                        <a:t>servicios</a:t>
                      </a:r>
                      <a:r>
                        <a:rPr lang="en-ZA" sz="1000" dirty="0">
                          <a:solidFill>
                            <a:schemeClr val="tx1"/>
                          </a:solidFill>
                          <a:effectLst/>
                        </a:rPr>
                        <a:t> a </a:t>
                      </a:r>
                      <a:r>
                        <a:rPr lang="en-ZA" sz="1000" dirty="0" err="1">
                          <a:solidFill>
                            <a:schemeClr val="tx1"/>
                          </a:solidFill>
                          <a:effectLst/>
                        </a:rPr>
                        <a:t>los</a:t>
                      </a:r>
                      <a:r>
                        <a:rPr lang="en-ZA" sz="1000" dirty="0">
                          <a:solidFill>
                            <a:schemeClr val="tx1"/>
                          </a:solidFill>
                          <a:effectLst/>
                        </a:rPr>
                        <a:t> que se </a:t>
                      </a:r>
                      <a:r>
                        <a:rPr lang="en-ZA" sz="1000" dirty="0" err="1">
                          <a:solidFill>
                            <a:schemeClr val="tx1"/>
                          </a:solidFill>
                          <a:effectLst/>
                        </a:rPr>
                        <a:t>remite</a:t>
                      </a:r>
                      <a:r>
                        <a:rPr lang="en-ZA" sz="1000" dirty="0">
                          <a:solidFill>
                            <a:schemeClr val="tx1"/>
                          </a:solidFill>
                          <a:effectLst/>
                        </a:rPr>
                        <a:t> </a:t>
                      </a:r>
                      <a:r>
                        <a:rPr lang="en-ZA" sz="1000" dirty="0" err="1">
                          <a:solidFill>
                            <a:schemeClr val="tx1"/>
                          </a:solidFill>
                          <a:effectLst/>
                        </a:rPr>
                        <a:t>el</a:t>
                      </a:r>
                      <a:r>
                        <a:rPr lang="en-ZA" sz="1000" dirty="0">
                          <a:solidFill>
                            <a:schemeClr val="tx1"/>
                          </a:solidFill>
                          <a:effectLst/>
                        </a:rPr>
                        <a:t> </a:t>
                      </a:r>
                      <a:r>
                        <a:rPr lang="en-ZA" sz="1000" dirty="0" err="1">
                          <a:solidFill>
                            <a:schemeClr val="tx1"/>
                          </a:solidFill>
                          <a:effectLst/>
                        </a:rPr>
                        <a:t>caso</a:t>
                      </a:r>
                      <a:r>
                        <a:rPr lang="en-ZA" sz="1000" dirty="0">
                          <a:solidFill>
                            <a:schemeClr val="tx1"/>
                          </a:solidFill>
                          <a:effectLst/>
                        </a:rPr>
                        <a:t> la </a:t>
                      </a:r>
                      <a:r>
                        <a:rPr lang="en-ZA" sz="1000" dirty="0" err="1">
                          <a:solidFill>
                            <a:schemeClr val="tx1"/>
                          </a:solidFill>
                          <a:effectLst/>
                        </a:rPr>
                        <a:t>información</a:t>
                      </a:r>
                      <a:r>
                        <a:rPr lang="en-ZA" sz="1000" dirty="0">
                          <a:solidFill>
                            <a:schemeClr val="tx1"/>
                          </a:solidFill>
                          <a:effectLst/>
                        </a:rPr>
                        <a:t> clave para que </a:t>
                      </a:r>
                      <a:r>
                        <a:rPr lang="en-ZA" sz="1000" dirty="0" err="1">
                          <a:solidFill>
                            <a:schemeClr val="tx1"/>
                          </a:solidFill>
                          <a:effectLst/>
                        </a:rPr>
                        <a:t>puedan</a:t>
                      </a:r>
                      <a:r>
                        <a:rPr lang="en-ZA" sz="1000" dirty="0">
                          <a:solidFill>
                            <a:schemeClr val="tx1"/>
                          </a:solidFill>
                          <a:effectLst/>
                        </a:rPr>
                        <a:t> </a:t>
                      </a:r>
                      <a:r>
                        <a:rPr lang="en-ZA" sz="1000" dirty="0" err="1">
                          <a:solidFill>
                            <a:schemeClr val="tx1"/>
                          </a:solidFill>
                          <a:effectLst/>
                        </a:rPr>
                        <a:t>prestar</a:t>
                      </a:r>
                      <a:r>
                        <a:rPr lang="en-ZA" sz="1000" dirty="0">
                          <a:solidFill>
                            <a:schemeClr val="tx1"/>
                          </a:solidFill>
                          <a:effectLst/>
                        </a:rPr>
                        <a:t> </a:t>
                      </a:r>
                      <a:r>
                        <a:rPr lang="en-ZA" sz="1000" dirty="0" err="1">
                          <a:solidFill>
                            <a:schemeClr val="tx1"/>
                          </a:solidFill>
                          <a:effectLst/>
                        </a:rPr>
                        <a:t>el</a:t>
                      </a:r>
                      <a:r>
                        <a:rPr lang="en-ZA" sz="1000" dirty="0">
                          <a:solidFill>
                            <a:schemeClr val="tx1"/>
                          </a:solidFill>
                          <a:effectLst/>
                        </a:rPr>
                        <a:t> </a:t>
                      </a:r>
                      <a:r>
                        <a:rPr lang="en-ZA" sz="1000" dirty="0" err="1">
                          <a:solidFill>
                            <a:schemeClr val="tx1"/>
                          </a:solidFill>
                          <a:effectLst/>
                        </a:rPr>
                        <a:t>servicio</a:t>
                      </a:r>
                      <a:r>
                        <a:rPr lang="en-ZA" sz="1000" dirty="0">
                          <a:solidFill>
                            <a:schemeClr val="tx1"/>
                          </a:solidFill>
                          <a:effectLst/>
                        </a:rPr>
                        <a:t> </a:t>
                      </a:r>
                      <a:r>
                        <a:rPr lang="en-ZA" sz="1000" dirty="0" err="1">
                          <a:solidFill>
                            <a:schemeClr val="tx1"/>
                          </a:solidFill>
                          <a:effectLst/>
                        </a:rPr>
                        <a:t>necesario</a:t>
                      </a:r>
                      <a:r>
                        <a:rPr lang="en-ZA" sz="1000" dirty="0">
                          <a:solidFill>
                            <a:schemeClr val="tx1"/>
                          </a:solidFill>
                          <a:effectLst/>
                        </a:rPr>
                        <a:t>.</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580212481"/>
                  </a:ext>
                </a:extLst>
              </a:tr>
            </a:tbl>
          </a:graphicData>
        </a:graphic>
      </p:graphicFrame>
      <p:graphicFrame>
        <p:nvGraphicFramePr>
          <p:cNvPr id="12" name="Table 11">
            <a:extLst>
              <a:ext uri="{FF2B5EF4-FFF2-40B4-BE49-F238E27FC236}">
                <a16:creationId xmlns:a16="http://schemas.microsoft.com/office/drawing/2014/main" id="{83340C0F-D644-333C-93E3-6969FF4EFFB1}"/>
              </a:ext>
            </a:extLst>
          </p:cNvPr>
          <p:cNvGraphicFramePr>
            <a:graphicFrameLocks noGrp="1"/>
          </p:cNvGraphicFramePr>
          <p:nvPr>
            <p:extLst>
              <p:ext uri="{D42A27DB-BD31-4B8C-83A1-F6EECF244321}">
                <p14:modId xmlns:p14="http://schemas.microsoft.com/office/powerpoint/2010/main" val="3604221468"/>
              </p:ext>
            </p:extLst>
          </p:nvPr>
        </p:nvGraphicFramePr>
        <p:xfrm>
          <a:off x="996285" y="3305632"/>
          <a:ext cx="5254040" cy="5617147"/>
        </p:xfrm>
        <a:graphic>
          <a:graphicData uri="http://schemas.openxmlformats.org/drawingml/2006/table">
            <a:tbl>
              <a:tblPr firstRow="1" firstCol="1" bandRow="1">
                <a:tableStyleId>{5C22544A-7EE6-4342-B048-85BDC9FD1C3A}</a:tableStyleId>
              </a:tblPr>
              <a:tblGrid>
                <a:gridCol w="1557857">
                  <a:extLst>
                    <a:ext uri="{9D8B030D-6E8A-4147-A177-3AD203B41FA5}">
                      <a16:colId xmlns:a16="http://schemas.microsoft.com/office/drawing/2014/main" val="3021545456"/>
                    </a:ext>
                  </a:extLst>
                </a:gridCol>
                <a:gridCol w="1067425">
                  <a:extLst>
                    <a:ext uri="{9D8B030D-6E8A-4147-A177-3AD203B41FA5}">
                      <a16:colId xmlns:a16="http://schemas.microsoft.com/office/drawing/2014/main" val="808372770"/>
                    </a:ext>
                  </a:extLst>
                </a:gridCol>
                <a:gridCol w="702783">
                  <a:extLst>
                    <a:ext uri="{9D8B030D-6E8A-4147-A177-3AD203B41FA5}">
                      <a16:colId xmlns:a16="http://schemas.microsoft.com/office/drawing/2014/main" val="2780927616"/>
                    </a:ext>
                  </a:extLst>
                </a:gridCol>
                <a:gridCol w="1925975">
                  <a:extLst>
                    <a:ext uri="{9D8B030D-6E8A-4147-A177-3AD203B41FA5}">
                      <a16:colId xmlns:a16="http://schemas.microsoft.com/office/drawing/2014/main" val="2944532631"/>
                    </a:ext>
                  </a:extLst>
                </a:gridCol>
              </a:tblGrid>
              <a:tr h="0">
                <a:tc gridSpan="4">
                  <a:txBody>
                    <a:bodyPr/>
                    <a:lstStyle/>
                    <a:p>
                      <a:pPr algn="ctr"/>
                      <a:r>
                        <a:rPr lang="es-ES_tradnl" sz="1500" noProof="0">
                          <a:solidFill>
                            <a:schemeClr val="bg1"/>
                          </a:solidFill>
                          <a:effectLst/>
                        </a:rPr>
                        <a:t>FORMULARIO DE REMISIÓN </a:t>
                      </a:r>
                      <a:endParaRPr lang="es-ES_tradnl" sz="1500" noProof="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hMerge="1">
                  <a:txBody>
                    <a:bodyPr/>
                    <a:lstStyle/>
                    <a:p>
                      <a:endParaRPr lang="en-US"/>
                    </a:p>
                  </a:txBody>
                  <a:tcPr/>
                </a:tc>
                <a:tc hMerge="1">
                  <a:txBody>
                    <a:bodyPr/>
                    <a:lstStyle/>
                    <a:p>
                      <a:endParaRPr lang="en-US"/>
                    </a:p>
                  </a:txBody>
                  <a:tcPr/>
                </a:tc>
                <a:tc hMerge="1">
                  <a:txBody>
                    <a:bodyPr/>
                    <a:lstStyle/>
                    <a:p>
                      <a:pPr algn="ct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1963386297"/>
                  </a:ext>
                </a:extLst>
              </a:tr>
              <a:tr h="309405">
                <a:tc gridSpan="2">
                  <a:txBody>
                    <a:bodyPr/>
                    <a:lstStyle/>
                    <a:p>
                      <a:pPr algn="l"/>
                      <a:r>
                        <a:rPr lang="es-ES_tradnl" sz="1000" noProof="0">
                          <a:solidFill>
                            <a:schemeClr val="tx1"/>
                          </a:solidFill>
                          <a:effectLst/>
                        </a:rPr>
                        <a:t>Número de identificación del caso (del organismo que remite):</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gridSpan="2">
                  <a:txBody>
                    <a:bodyPr/>
                    <a:lstStyle/>
                    <a:p>
                      <a:pPr algn="l"/>
                      <a:r>
                        <a:rPr lang="es-ES_tradnl" sz="1000" b="1" noProof="0">
                          <a:solidFill>
                            <a:schemeClr val="tx1"/>
                          </a:solidFill>
                          <a:effectLst/>
                        </a:rPr>
                        <a:t>¿La persona que se remite ha dado su asentimiento/consentimiento para recibir estos servicios?</a:t>
                      </a:r>
                    </a:p>
                    <a:p>
                      <a:pPr algn="l"/>
                      <a:r>
                        <a:rPr lang="es-ES_tradnl" sz="1000" noProof="0">
                          <a:solidFill>
                            <a:schemeClr val="tx1"/>
                          </a:solidFill>
                          <a:effectLst/>
                        </a:rPr>
                        <a:t>[ ] Sí</a:t>
                      </a:r>
                    </a:p>
                    <a:p>
                      <a:pPr algn="l"/>
                      <a:r>
                        <a:rPr lang="es-ES_tradnl" sz="1000" noProof="0">
                          <a:solidFill>
                            <a:schemeClr val="tx1"/>
                          </a:solidFill>
                          <a:effectLst/>
                        </a:rPr>
                        <a:t>[ ] No, </a:t>
                      </a:r>
                      <a:r>
                        <a:rPr lang="es-ES_tradnl" sz="1000" b="1" noProof="0">
                          <a:solidFill>
                            <a:schemeClr val="tx1"/>
                          </a:solidFill>
                          <a:effectLst/>
                        </a:rPr>
                        <a:t>especifique, por qué:</a:t>
                      </a:r>
                    </a:p>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just"/>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616010437"/>
                  </a:ext>
                </a:extLst>
              </a:tr>
              <a:tr h="308603">
                <a:tc gridSpan="2">
                  <a:txBody>
                    <a:bodyPr/>
                    <a:lstStyle/>
                    <a:p>
                      <a:pPr algn="l"/>
                      <a:r>
                        <a:rPr lang="es-ES_tradnl" sz="1000" noProof="0">
                          <a:solidFill>
                            <a:schemeClr val="tx1"/>
                          </a:solidFill>
                          <a:effectLst/>
                        </a:rPr>
                        <a:t>Fecha de remisión: </a:t>
                      </a:r>
                      <a:r>
                        <a:rPr lang="es-ES_tradnl" sz="1000" b="0" noProof="0">
                          <a:solidFill>
                            <a:schemeClr val="tx1"/>
                          </a:solidFill>
                          <a:effectLst/>
                        </a:rPr>
                        <a:t>dd/mm/aa</a:t>
                      </a:r>
                      <a:endParaRPr lang="es-ES_tradnl" sz="1000" b="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gridSpan="2">
                  <a:txBody>
                    <a:bodyPr/>
                    <a:lstStyle/>
                    <a:p>
                      <a:pPr algn="l"/>
                      <a:r>
                        <a:rPr lang="es-ES_tradnl" sz="1000" b="1" noProof="0">
                          <a:solidFill>
                            <a:schemeClr val="tx1"/>
                          </a:solidFill>
                          <a:effectLst/>
                        </a:rPr>
                        <a:t>Tipo de remisión:</a:t>
                      </a:r>
                    </a:p>
                    <a:p>
                      <a:pPr algn="l"/>
                      <a:r>
                        <a:rPr lang="es-ES_tradnl" sz="1000" noProof="0">
                          <a:solidFill>
                            <a:schemeClr val="tx1"/>
                          </a:solidFill>
                          <a:effectLst/>
                        </a:rPr>
                        <a:t>[ ] Interna</a:t>
                      </a:r>
                    </a:p>
                    <a:p>
                      <a:pPr algn="l"/>
                      <a:r>
                        <a:rPr lang="es-ES_tradnl" sz="1000" noProof="0">
                          <a:solidFill>
                            <a:schemeClr val="tx1"/>
                          </a:solidFill>
                          <a:effectLst/>
                        </a:rPr>
                        <a:t>[ ] Externa</a:t>
                      </a:r>
                    </a:p>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just"/>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619949939"/>
                  </a:ext>
                </a:extLst>
              </a:tr>
              <a:tr h="309405">
                <a:tc gridSpan="2">
                  <a:txBody>
                    <a:bodyPr/>
                    <a:lstStyle/>
                    <a:p>
                      <a:pPr algn="l"/>
                      <a:r>
                        <a:rPr lang="es-ES_tradnl" sz="1000" noProof="0">
                          <a:solidFill>
                            <a:schemeClr val="tx1"/>
                          </a:solidFill>
                          <a:effectLst/>
                        </a:rPr>
                        <a:t>Nivel de prioridad de la respuesta:</a:t>
                      </a:r>
                    </a:p>
                    <a:p>
                      <a:pPr algn="l"/>
                      <a:r>
                        <a:rPr lang="es-ES_tradnl" sz="1000" b="0" noProof="0">
                          <a:solidFill>
                            <a:schemeClr val="tx1"/>
                          </a:solidFill>
                          <a:effectLst/>
                        </a:rPr>
                        <a:t>[ ] Alto </a:t>
                      </a:r>
                      <a:r>
                        <a:rPr lang="es-ES_tradnl" sz="700" b="0" i="1" noProof="0">
                          <a:solidFill>
                            <a:schemeClr val="tx1"/>
                          </a:solidFill>
                          <a:effectLst/>
                        </a:rPr>
                        <a:t>plazo máximo de 24 horas</a:t>
                      </a:r>
                    </a:p>
                    <a:p>
                      <a:pPr algn="l"/>
                      <a:r>
                        <a:rPr lang="es-ES_tradnl" sz="1000" b="0" noProof="0">
                          <a:solidFill>
                            <a:schemeClr val="tx1"/>
                          </a:solidFill>
                          <a:effectLst/>
                        </a:rPr>
                        <a:t>[ ] Medio </a:t>
                      </a:r>
                      <a:r>
                        <a:rPr lang="es-ES_tradnl" sz="700" b="0" i="1" kern="1200" noProof="0">
                          <a:solidFill>
                            <a:schemeClr val="tx1"/>
                          </a:solidFill>
                          <a:effectLst/>
                          <a:latin typeface="+mn-lt"/>
                          <a:ea typeface="+mn-ea"/>
                          <a:cs typeface="+mn-cs"/>
                        </a:rPr>
                        <a:t>plazo máximo de 3 días</a:t>
                      </a:r>
                    </a:p>
                    <a:p>
                      <a:pPr algn="l"/>
                      <a:r>
                        <a:rPr lang="es-ES_tradnl" sz="1000" b="0" noProof="0">
                          <a:solidFill>
                            <a:schemeClr val="tx1"/>
                          </a:solidFill>
                          <a:effectLst/>
                        </a:rPr>
                        <a:t>[ ] Bajo </a:t>
                      </a:r>
                      <a:r>
                        <a:rPr lang="es-ES_tradnl" sz="700" b="0" i="1" kern="1200" noProof="0">
                          <a:solidFill>
                            <a:schemeClr val="tx1"/>
                          </a:solidFill>
                          <a:effectLst/>
                          <a:latin typeface="+mn-lt"/>
                          <a:ea typeface="+mn-ea"/>
                          <a:cs typeface="+mn-cs"/>
                        </a:rPr>
                        <a:t>plazo máximo de 1 semana</a:t>
                      </a: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gridSpan="2">
                  <a:txBody>
                    <a:bodyPr/>
                    <a:lstStyle/>
                    <a:p>
                      <a:pPr algn="l"/>
                      <a:r>
                        <a:rPr lang="es-ES_tradnl" sz="1000" b="1" noProof="0">
                          <a:solidFill>
                            <a:schemeClr val="tx1"/>
                          </a:solidFill>
                          <a:effectLst/>
                        </a:rPr>
                        <a:t>Remitido a través de:</a:t>
                      </a:r>
                    </a:p>
                    <a:p>
                      <a:pPr algn="l"/>
                      <a:r>
                        <a:rPr lang="es-ES_tradnl" sz="1000" noProof="0">
                          <a:solidFill>
                            <a:schemeClr val="tx1"/>
                          </a:solidFill>
                          <a:effectLst/>
                        </a:rPr>
                        <a:t>[ ] Llamada teléfonica </a:t>
                      </a:r>
                      <a:r>
                        <a:rPr lang="es-ES_tradnl" sz="700" b="0" i="1" kern="1200" noProof="0">
                          <a:solidFill>
                            <a:schemeClr val="tx1"/>
                          </a:solidFill>
                          <a:effectLst/>
                          <a:latin typeface="+mn-lt"/>
                          <a:ea typeface="+mn-ea"/>
                          <a:cs typeface="+mn-cs"/>
                        </a:rPr>
                        <a:t>solo en casos de alto riesgo</a:t>
                      </a:r>
                    </a:p>
                    <a:p>
                      <a:pPr algn="l"/>
                      <a:r>
                        <a:rPr lang="es-ES_tradnl" sz="1000" noProof="0">
                          <a:solidFill>
                            <a:schemeClr val="tx1"/>
                          </a:solidFill>
                          <a:effectLst/>
                        </a:rPr>
                        <a:t>[ ] Correo electrónico </a:t>
                      </a:r>
                      <a:r>
                        <a:rPr lang="es-ES_tradnl" sz="700" b="0" i="1" kern="1200" noProof="0">
                          <a:solidFill>
                            <a:schemeClr val="tx1"/>
                          </a:solidFill>
                          <a:effectLst/>
                          <a:latin typeface="+mn-lt"/>
                          <a:ea typeface="+mn-ea"/>
                          <a:cs typeface="+mn-cs"/>
                        </a:rPr>
                        <a:t>documento protegido por contraseña</a:t>
                      </a:r>
                    </a:p>
                    <a:p>
                      <a:pPr algn="l"/>
                      <a:r>
                        <a:rPr lang="es-ES_tradnl" sz="1000" noProof="0">
                          <a:solidFill>
                            <a:schemeClr val="tx1"/>
                          </a:solidFill>
                          <a:effectLst/>
                        </a:rPr>
                        <a:t>[ ] En persona </a:t>
                      </a:r>
                      <a:r>
                        <a:rPr lang="es-ES_tradnl" sz="700" b="0" i="1" kern="1200" noProof="0">
                          <a:solidFill>
                            <a:schemeClr val="tx1"/>
                          </a:solidFill>
                          <a:effectLst/>
                          <a:latin typeface="+mn-lt"/>
                          <a:ea typeface="+mn-ea"/>
                          <a:cs typeface="+mn-cs"/>
                        </a:rPr>
                        <a:t>en sobre sellado</a:t>
                      </a:r>
                    </a:p>
                    <a:p>
                      <a:pPr algn="l"/>
                      <a:r>
                        <a:rPr lang="es-ES_tradnl" sz="1000" noProof="0">
                          <a:solidFill>
                            <a:schemeClr val="tx1"/>
                          </a:solidFill>
                          <a:effectLst/>
                        </a:rPr>
                        <a:t>[ ] Sistema digital de gestión de casos</a:t>
                      </a:r>
                    </a:p>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just"/>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1945144"/>
                  </a:ext>
                </a:extLst>
              </a:tr>
              <a:tr h="0">
                <a:tc gridSpan="2">
                  <a:txBody>
                    <a:bodyPr/>
                    <a:lstStyle/>
                    <a:p>
                      <a:pPr algn="l">
                        <a:lnSpc>
                          <a:spcPct val="107000"/>
                        </a:lnSpc>
                        <a:spcAft>
                          <a:spcPts val="800"/>
                        </a:spcAft>
                      </a:pPr>
                      <a:r>
                        <a:rPr lang="es-ES_tradnl" sz="1000" b="1" noProof="0">
                          <a:solidFill>
                            <a:schemeClr val="tx1"/>
                          </a:solidFill>
                          <a:effectLst/>
                        </a:rPr>
                        <a:t>1. REFERIDO POR</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gridSpan="2">
                  <a:txBody>
                    <a:bodyPr/>
                    <a:lstStyle/>
                    <a:p>
                      <a:pPr algn="l">
                        <a:lnSpc>
                          <a:spcPct val="107000"/>
                        </a:lnSpc>
                        <a:spcAft>
                          <a:spcPts val="800"/>
                        </a:spcAft>
                      </a:pPr>
                      <a:r>
                        <a:rPr lang="es-ES_tradnl" sz="1000" b="1" noProof="0">
                          <a:solidFill>
                            <a:schemeClr val="tx1"/>
                          </a:solidFill>
                          <a:effectLst/>
                        </a:rPr>
                        <a:t>2. REFERIDO A</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hMerge="1">
                  <a:txBody>
                    <a:bodyPr/>
                    <a:lstStyle/>
                    <a:p>
                      <a:pPr algn="l">
                        <a:lnSpc>
                          <a:spcPct val="107000"/>
                        </a:lnSpc>
                        <a:spcAft>
                          <a:spcPts val="800"/>
                        </a:spcAft>
                      </a:pP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901267524"/>
                  </a:ext>
                </a:extLst>
              </a:tr>
              <a:tr h="0">
                <a:tc gridSpan="2">
                  <a:txBody>
                    <a:bodyPr/>
                    <a:lstStyle/>
                    <a:p>
                      <a:pPr algn="l"/>
                      <a:r>
                        <a:rPr lang="es-ES_tradnl" sz="1000" noProof="0">
                          <a:solidFill>
                            <a:schemeClr val="tx1"/>
                          </a:solidFill>
                          <a:effectLst/>
                        </a:rPr>
                        <a:t>Nombre:</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gridSpan="2">
                  <a:txBody>
                    <a:bodyPr/>
                    <a:lstStyle/>
                    <a:p>
                      <a:pPr algn="l"/>
                      <a:r>
                        <a:rPr lang="es-ES_tradnl" sz="1000" b="1" noProof="0">
                          <a:solidFill>
                            <a:schemeClr val="tx1"/>
                          </a:solidFill>
                          <a:effectLst/>
                        </a:rPr>
                        <a:t>Nombre:</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just"/>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618263249"/>
                  </a:ext>
                </a:extLst>
              </a:tr>
              <a:tr h="0">
                <a:tc gridSpan="2">
                  <a:txBody>
                    <a:bodyPr/>
                    <a:lstStyle/>
                    <a:p>
                      <a:pPr algn="l"/>
                      <a:r>
                        <a:rPr lang="es-ES_tradnl" sz="1000" noProof="0">
                          <a:solidFill>
                            <a:schemeClr val="tx1"/>
                          </a:solidFill>
                          <a:effectLst/>
                        </a:rPr>
                        <a:t>Organización / Institución:</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gridSpan="2">
                  <a:txBody>
                    <a:bodyPr/>
                    <a:lstStyle/>
                    <a:p>
                      <a:pPr algn="l"/>
                      <a:r>
                        <a:rPr lang="es-ES_tradnl" sz="1000" b="1" noProof="0">
                          <a:solidFill>
                            <a:schemeClr val="tx1"/>
                          </a:solidFill>
                          <a:effectLst/>
                        </a:rPr>
                        <a:t>Organización / Institución:</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just"/>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490825252"/>
                  </a:ext>
                </a:extLst>
              </a:tr>
              <a:tr h="0">
                <a:tc gridSpan="2">
                  <a:txBody>
                    <a:bodyPr/>
                    <a:lstStyle/>
                    <a:p>
                      <a:pPr algn="l"/>
                      <a:r>
                        <a:rPr lang="es-ES_tradnl" sz="1000" noProof="0">
                          <a:solidFill>
                            <a:schemeClr val="tx1"/>
                          </a:solidFill>
                          <a:effectLst/>
                        </a:rPr>
                        <a:t>Cargo / Función: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gridSpan="2">
                  <a:txBody>
                    <a:bodyPr/>
                    <a:lstStyle/>
                    <a:p>
                      <a:pPr algn="l"/>
                      <a:r>
                        <a:rPr lang="es-ES_tradnl" sz="1000" b="1" noProof="0">
                          <a:solidFill>
                            <a:schemeClr val="tx1"/>
                          </a:solidFill>
                          <a:effectLst/>
                        </a:rPr>
                        <a:t>Cargo / Función:</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just"/>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453310631"/>
                  </a:ext>
                </a:extLst>
              </a:tr>
              <a:tr h="0">
                <a:tc gridSpan="2">
                  <a:txBody>
                    <a:bodyPr/>
                    <a:lstStyle/>
                    <a:p>
                      <a:pPr algn="l"/>
                      <a:r>
                        <a:rPr lang="es-ES_tradnl" sz="1000" noProof="0">
                          <a:solidFill>
                            <a:schemeClr val="tx1"/>
                          </a:solidFill>
                          <a:effectLst/>
                        </a:rPr>
                        <a:t>Teléfono</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gridSpan="2">
                  <a:txBody>
                    <a:bodyPr/>
                    <a:lstStyle/>
                    <a:p>
                      <a:pPr algn="l"/>
                      <a:r>
                        <a:rPr lang="es-ES_tradnl" sz="1000" b="1" noProof="0">
                          <a:solidFill>
                            <a:schemeClr val="tx1"/>
                          </a:solidFill>
                          <a:effectLst/>
                        </a:rPr>
                        <a:t>Teléfono</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just"/>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591436445"/>
                  </a:ext>
                </a:extLst>
              </a:tr>
              <a:tr h="0">
                <a:tc gridSpan="2">
                  <a:txBody>
                    <a:bodyPr/>
                    <a:lstStyle/>
                    <a:p>
                      <a:pPr algn="l"/>
                      <a:r>
                        <a:rPr lang="es-ES_tradnl" sz="1000" noProof="0">
                          <a:solidFill>
                            <a:schemeClr val="tx1"/>
                          </a:solidFill>
                          <a:effectLst/>
                        </a:rPr>
                        <a:t>Correo electrónico:</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gridSpan="2">
                  <a:txBody>
                    <a:bodyPr/>
                    <a:lstStyle/>
                    <a:p>
                      <a:pPr algn="l"/>
                      <a:r>
                        <a:rPr lang="es-ES_tradnl" sz="1000" b="1" noProof="0">
                          <a:solidFill>
                            <a:schemeClr val="tx1"/>
                          </a:solidFill>
                          <a:effectLst/>
                        </a:rPr>
                        <a:t>Correo electrónico:</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just"/>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680290365"/>
                  </a:ext>
                </a:extLst>
              </a:tr>
              <a:tr h="0">
                <a:tc gridSpan="2">
                  <a:txBody>
                    <a:bodyPr/>
                    <a:lstStyle/>
                    <a:p>
                      <a:pPr algn="l"/>
                      <a:r>
                        <a:rPr lang="es-ES_tradnl" sz="1000" noProof="0">
                          <a:solidFill>
                            <a:schemeClr val="tx1"/>
                          </a:solidFill>
                          <a:effectLst/>
                        </a:rPr>
                        <a:t>Dirección / ubicación:</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gridSpan="2">
                  <a:txBody>
                    <a:bodyPr/>
                    <a:lstStyle/>
                    <a:p>
                      <a:pPr algn="l"/>
                      <a:r>
                        <a:rPr lang="es-ES_tradnl" sz="1000" b="1" noProof="0">
                          <a:solidFill>
                            <a:schemeClr val="tx1"/>
                          </a:solidFill>
                          <a:effectLst/>
                        </a:rPr>
                        <a:t>Dirección / ubicación:</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just"/>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744983117"/>
                  </a:ext>
                </a:extLst>
              </a:tr>
              <a:tr h="185643">
                <a:tc gridSpan="4">
                  <a:txBody>
                    <a:bodyPr/>
                    <a:lstStyle/>
                    <a:p>
                      <a:pPr algn="l">
                        <a:lnSpc>
                          <a:spcPct val="107000"/>
                        </a:lnSpc>
                        <a:spcAft>
                          <a:spcPts val="800"/>
                        </a:spcAft>
                      </a:pPr>
                      <a:r>
                        <a:rPr lang="es-ES_tradnl" sz="1000" noProof="0">
                          <a:solidFill>
                            <a:schemeClr val="tx1"/>
                          </a:solidFill>
                          <a:effectLst/>
                        </a:rPr>
                        <a:t>3. INFORMACIÓN CLAVE SOBRE EL CASO </a:t>
                      </a:r>
                      <a:r>
                        <a:rPr lang="es-ES_tradnl" sz="700" b="0" i="1" noProof="0">
                          <a:solidFill>
                            <a:schemeClr val="tx1"/>
                          </a:solidFill>
                          <a:effectLst/>
                        </a:rPr>
                        <a:t>Compartir datos personales no es obligatorio y solamente se compartirá la información necesaria para que el proveedor de servicios pueda prestar el servicio, al igual que la información que la persona a la que se remite haya autorizado a revelar.</a:t>
                      </a:r>
                      <a:endParaRPr lang="es-ES_tradnl" sz="700" b="0" i="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pPr algn="l">
                        <a:lnSpc>
                          <a:spcPct val="107000"/>
                        </a:lnSpc>
                        <a:spcAft>
                          <a:spcPts val="800"/>
                        </a:spcAft>
                      </a:pPr>
                      <a:endParaRPr lang="en-US" sz="7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726713667"/>
                  </a:ext>
                </a:extLst>
              </a:tr>
              <a:tr h="309405">
                <a:tc>
                  <a:txBody>
                    <a:bodyPr/>
                    <a:lstStyle/>
                    <a:p>
                      <a:pPr algn="l"/>
                      <a:r>
                        <a:rPr lang="es-ES_tradnl" sz="1000" noProof="0">
                          <a:solidFill>
                            <a:schemeClr val="tx1"/>
                          </a:solidFill>
                          <a:effectLst/>
                        </a:rPr>
                        <a:t>Nombre:</a:t>
                      </a:r>
                    </a:p>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gridSpan="2">
                  <a:txBody>
                    <a:bodyPr/>
                    <a:lstStyle/>
                    <a:p>
                      <a:pPr algn="l"/>
                      <a:r>
                        <a:rPr lang="es-ES_tradnl" sz="1000" b="1" noProof="0">
                          <a:solidFill>
                            <a:schemeClr val="tx1"/>
                          </a:solidFill>
                          <a:effectLst/>
                        </a:rPr>
                        <a:t>Segundo nombre:</a:t>
                      </a:r>
                      <a:endParaRPr lang="es-ES_tradnl" b="1" noProof="0"/>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a:txBody>
                    <a:bodyPr/>
                    <a:lstStyle/>
                    <a:p>
                      <a:pPr algn="l"/>
                      <a:r>
                        <a:rPr lang="es-ES_tradnl" sz="1000" b="1" noProof="0" dirty="0">
                          <a:solidFill>
                            <a:schemeClr val="tx1"/>
                          </a:solidFill>
                          <a:effectLst/>
                        </a:rPr>
                        <a:t>Apellidos:</a:t>
                      </a:r>
                      <a:endParaRPr lang="es-ES_tradnl" sz="10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580961860"/>
                  </a:ext>
                </a:extLst>
              </a:tr>
            </a:tbl>
          </a:graphicData>
        </a:graphic>
      </p:graphicFrame>
    </p:spTree>
    <p:extLst>
      <p:ext uri="{BB962C8B-B14F-4D97-AF65-F5344CB8AC3E}">
        <p14:creationId xmlns:p14="http://schemas.microsoft.com/office/powerpoint/2010/main" val="389185883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xagon 4">
            <a:extLst>
              <a:ext uri="{FF2B5EF4-FFF2-40B4-BE49-F238E27FC236}">
                <a16:creationId xmlns:a16="http://schemas.microsoft.com/office/drawing/2014/main" id="{2460A0AB-6429-2196-AE44-8FE2D96606C6}"/>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A5FE4F98-BFC4-2176-B8CC-0C5539402F2D}"/>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A6F89BA6-9DCE-EB5B-72AF-377596F1C593}"/>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DA6E4151-C5BE-1B13-883F-7A49E211E4E6}"/>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BECD1BA1-2759-E7D5-6F97-3B11BAB8110B}"/>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93D8C668-958F-74F5-1AFD-5D4ACECA3D7F}"/>
              </a:ext>
            </a:extLst>
          </p:cNvPr>
          <p:cNvSpPr/>
          <p:nvPr/>
        </p:nvSpPr>
        <p:spPr>
          <a:xfrm rot="1782986">
            <a:off x="286725" y="2615334"/>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aphicFrame>
        <p:nvGraphicFramePr>
          <p:cNvPr id="2" name="Table 1">
            <a:extLst>
              <a:ext uri="{FF2B5EF4-FFF2-40B4-BE49-F238E27FC236}">
                <a16:creationId xmlns:a16="http://schemas.microsoft.com/office/drawing/2014/main" id="{62108D18-E067-FA7D-46CE-2D8F11ABAD4E}"/>
              </a:ext>
            </a:extLst>
          </p:cNvPr>
          <p:cNvGraphicFramePr>
            <a:graphicFrameLocks noGrp="1"/>
          </p:cNvGraphicFramePr>
          <p:nvPr>
            <p:extLst>
              <p:ext uri="{D42A27DB-BD31-4B8C-83A1-F6EECF244321}">
                <p14:modId xmlns:p14="http://schemas.microsoft.com/office/powerpoint/2010/main" val="55535552"/>
              </p:ext>
            </p:extLst>
          </p:nvPr>
        </p:nvGraphicFramePr>
        <p:xfrm>
          <a:off x="1016000" y="699800"/>
          <a:ext cx="5233165" cy="6493026"/>
        </p:xfrm>
        <a:graphic>
          <a:graphicData uri="http://schemas.openxmlformats.org/drawingml/2006/table">
            <a:tbl>
              <a:tblPr firstRow="1" firstCol="1" bandRow="1">
                <a:tableStyleId>{5C22544A-7EE6-4342-B048-85BDC9FD1C3A}</a:tableStyleId>
              </a:tblPr>
              <a:tblGrid>
                <a:gridCol w="1956702">
                  <a:extLst>
                    <a:ext uri="{9D8B030D-6E8A-4147-A177-3AD203B41FA5}">
                      <a16:colId xmlns:a16="http://schemas.microsoft.com/office/drawing/2014/main" val="2083085492"/>
                    </a:ext>
                  </a:extLst>
                </a:gridCol>
                <a:gridCol w="263489">
                  <a:extLst>
                    <a:ext uri="{9D8B030D-6E8A-4147-A177-3AD203B41FA5}">
                      <a16:colId xmlns:a16="http://schemas.microsoft.com/office/drawing/2014/main" val="4070492167"/>
                    </a:ext>
                  </a:extLst>
                </a:gridCol>
                <a:gridCol w="958682">
                  <a:extLst>
                    <a:ext uri="{9D8B030D-6E8A-4147-A177-3AD203B41FA5}">
                      <a16:colId xmlns:a16="http://schemas.microsoft.com/office/drawing/2014/main" val="1537494472"/>
                    </a:ext>
                  </a:extLst>
                </a:gridCol>
                <a:gridCol w="531379">
                  <a:extLst>
                    <a:ext uri="{9D8B030D-6E8A-4147-A177-3AD203B41FA5}">
                      <a16:colId xmlns:a16="http://schemas.microsoft.com/office/drawing/2014/main" val="2842721798"/>
                    </a:ext>
                  </a:extLst>
                </a:gridCol>
                <a:gridCol w="139718">
                  <a:extLst>
                    <a:ext uri="{9D8B030D-6E8A-4147-A177-3AD203B41FA5}">
                      <a16:colId xmlns:a16="http://schemas.microsoft.com/office/drawing/2014/main" val="1782648182"/>
                    </a:ext>
                  </a:extLst>
                </a:gridCol>
                <a:gridCol w="460809">
                  <a:extLst>
                    <a:ext uri="{9D8B030D-6E8A-4147-A177-3AD203B41FA5}">
                      <a16:colId xmlns:a16="http://schemas.microsoft.com/office/drawing/2014/main" val="2383405971"/>
                    </a:ext>
                  </a:extLst>
                </a:gridCol>
                <a:gridCol w="922386">
                  <a:extLst>
                    <a:ext uri="{9D8B030D-6E8A-4147-A177-3AD203B41FA5}">
                      <a16:colId xmlns:a16="http://schemas.microsoft.com/office/drawing/2014/main" val="2179560762"/>
                    </a:ext>
                  </a:extLst>
                </a:gridCol>
              </a:tblGrid>
              <a:tr h="183791">
                <a:tc gridSpan="7">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ZA" sz="1000" dirty="0" err="1">
                          <a:solidFill>
                            <a:schemeClr val="tx1"/>
                          </a:solidFill>
                          <a:effectLst/>
                        </a:rPr>
                        <a:t>Otros</a:t>
                      </a:r>
                      <a:r>
                        <a:rPr lang="en-ZA" sz="1000" dirty="0">
                          <a:solidFill>
                            <a:schemeClr val="tx1"/>
                          </a:solidFill>
                          <a:effectLst/>
                        </a:rPr>
                        <a:t> </a:t>
                      </a:r>
                      <a:r>
                        <a:rPr lang="en-ZA" sz="1000" dirty="0" err="1">
                          <a:solidFill>
                            <a:schemeClr val="tx1"/>
                          </a:solidFill>
                          <a:effectLst/>
                        </a:rPr>
                        <a:t>nombres</a:t>
                      </a:r>
                      <a:r>
                        <a:rPr lang="en-ZA" sz="1000" dirty="0">
                          <a:solidFill>
                            <a:schemeClr val="tx1"/>
                          </a:solidFill>
                          <a:effectLst/>
                        </a:rPr>
                        <a:t> </a:t>
                      </a:r>
                      <a:r>
                        <a:rPr lang="en-ZA" sz="1000" dirty="0" err="1">
                          <a:solidFill>
                            <a:schemeClr val="tx1"/>
                          </a:solidFill>
                          <a:effectLst/>
                        </a:rPr>
                        <a:t>por</a:t>
                      </a:r>
                      <a:r>
                        <a:rPr lang="en-ZA" sz="1000" dirty="0">
                          <a:solidFill>
                            <a:schemeClr val="tx1"/>
                          </a:solidFill>
                          <a:effectLst/>
                        </a:rPr>
                        <a:t> </a:t>
                      </a:r>
                      <a:r>
                        <a:rPr lang="en-ZA" sz="1000" dirty="0" err="1">
                          <a:solidFill>
                            <a:schemeClr val="tx1"/>
                          </a:solidFill>
                          <a:effectLst/>
                        </a:rPr>
                        <a:t>los</a:t>
                      </a:r>
                      <a:r>
                        <a:rPr lang="en-ZA" sz="1000" dirty="0">
                          <a:solidFill>
                            <a:schemeClr val="tx1"/>
                          </a:solidFill>
                          <a:effectLst/>
                        </a:rPr>
                        <a:t> que se </a:t>
                      </a:r>
                      <a:r>
                        <a:rPr lang="en-ZA" sz="1000" dirty="0" err="1">
                          <a:solidFill>
                            <a:schemeClr val="tx1"/>
                          </a:solidFill>
                          <a:effectLst/>
                        </a:rPr>
                        <a:t>conoce</a:t>
                      </a:r>
                      <a:r>
                        <a:rPr lang="en-ZA" sz="1000" dirty="0">
                          <a:solidFill>
                            <a:schemeClr val="tx1"/>
                          </a:solidFill>
                          <a:effectLst/>
                        </a:rPr>
                        <a:t> a la persona que se </a:t>
                      </a:r>
                      <a:r>
                        <a:rPr lang="en-ZA" sz="1000" dirty="0" err="1">
                          <a:solidFill>
                            <a:schemeClr val="tx1"/>
                          </a:solidFill>
                          <a:effectLst/>
                        </a:rPr>
                        <a:t>remite</a:t>
                      </a:r>
                      <a:r>
                        <a:rPr lang="en-ZA" sz="1000" dirty="0">
                          <a:solidFill>
                            <a:schemeClr val="tx1"/>
                          </a:solidFill>
                          <a:effectLst/>
                        </a:rPr>
                        <a:t>: </a:t>
                      </a:r>
                      <a:r>
                        <a:rPr lang="en-ZA" sz="700" b="0" dirty="0">
                          <a:solidFill>
                            <a:schemeClr val="tx1"/>
                          </a:solidFill>
                          <a:effectLst/>
                        </a:rPr>
                        <a:t>p. </a:t>
                      </a:r>
                      <a:r>
                        <a:rPr lang="en-ZA" sz="700" b="0" dirty="0" err="1">
                          <a:solidFill>
                            <a:schemeClr val="tx1"/>
                          </a:solidFill>
                          <a:effectLst/>
                        </a:rPr>
                        <a:t>ej</a:t>
                      </a:r>
                      <a:r>
                        <a:rPr lang="en-ZA" sz="700" b="0" dirty="0">
                          <a:solidFill>
                            <a:schemeClr val="tx1"/>
                          </a:solidFill>
                          <a:effectLst/>
                        </a:rPr>
                        <a:t>., </a:t>
                      </a:r>
                      <a:r>
                        <a:rPr lang="en-ZA" sz="700" b="0" dirty="0" err="1">
                          <a:solidFill>
                            <a:schemeClr val="tx1"/>
                          </a:solidFill>
                          <a:effectLst/>
                        </a:rPr>
                        <a:t>apodo</a:t>
                      </a:r>
                      <a:r>
                        <a:rPr lang="en-ZA" sz="700" b="0" dirty="0">
                          <a:solidFill>
                            <a:schemeClr val="tx1"/>
                          </a:solidFill>
                          <a:effectLst/>
                        </a:rPr>
                        <a:t>, </a:t>
                      </a:r>
                      <a:r>
                        <a:rPr lang="en-ZA" sz="700" b="0" dirty="0" err="1">
                          <a:solidFill>
                            <a:schemeClr val="tx1"/>
                          </a:solidFill>
                          <a:effectLst/>
                        </a:rPr>
                        <a:t>segundo</a:t>
                      </a:r>
                      <a:r>
                        <a:rPr lang="en-ZA" sz="700" b="0" dirty="0">
                          <a:solidFill>
                            <a:schemeClr val="tx1"/>
                          </a:solidFill>
                          <a:effectLst/>
                        </a:rPr>
                        <a:t> </a:t>
                      </a:r>
                      <a:r>
                        <a:rPr lang="en-ZA" sz="700" b="0" dirty="0" err="1">
                          <a:solidFill>
                            <a:schemeClr val="tx1"/>
                          </a:solidFill>
                          <a:effectLst/>
                        </a:rPr>
                        <a:t>apellido</a:t>
                      </a:r>
                      <a:r>
                        <a:rPr lang="en-ZA" sz="700" b="0" dirty="0">
                          <a:solidFill>
                            <a:schemeClr val="tx1"/>
                          </a:solidFill>
                          <a:effectLst/>
                        </a:rPr>
                        <a:t> </a:t>
                      </a:r>
                      <a:endParaRPr lang="en-US" sz="7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2">
                          <a:lumMod val="60000"/>
                          <a:lumOff val="40000"/>
                        </a:schemeClr>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17040019"/>
                  </a:ext>
                </a:extLst>
              </a:tr>
              <a:tr h="661645">
                <a:tc gridSpan="2">
                  <a:txBody>
                    <a:bodyPr/>
                    <a:lstStyle/>
                    <a:p>
                      <a:pPr algn="l"/>
                      <a:r>
                        <a:rPr lang="en-ZA" sz="1000" dirty="0">
                          <a:solidFill>
                            <a:schemeClr val="tx1"/>
                          </a:solidFill>
                          <a:effectLst/>
                        </a:rPr>
                        <a:t>Fecha de </a:t>
                      </a:r>
                      <a:r>
                        <a:rPr lang="en-ZA" sz="1000" dirty="0" err="1">
                          <a:solidFill>
                            <a:schemeClr val="tx1"/>
                          </a:solidFill>
                          <a:effectLst/>
                        </a:rPr>
                        <a:t>nacimiento</a:t>
                      </a:r>
                      <a:r>
                        <a:rPr lang="en-ZA" sz="1000" dirty="0">
                          <a:solidFill>
                            <a:schemeClr val="tx1"/>
                          </a:solidFill>
                          <a:effectLst/>
                        </a:rPr>
                        <a:t>:</a:t>
                      </a:r>
                      <a:endParaRPr lang="en-US" sz="1000" dirty="0">
                        <a:solidFill>
                          <a:schemeClr val="tx1"/>
                        </a:solidFill>
                        <a:effectLst/>
                      </a:endParaRPr>
                    </a:p>
                    <a:p>
                      <a:pPr algn="l"/>
                      <a:r>
                        <a:rPr lang="en-ZA" sz="700" b="0" i="1" dirty="0">
                          <a:solidFill>
                            <a:schemeClr val="tx1"/>
                          </a:solidFill>
                          <a:effectLst/>
                        </a:rPr>
                        <a:t>dd/mm/aa</a:t>
                      </a:r>
                      <a:endParaRPr lang="en-US" sz="700" b="0" i="1" dirty="0">
                        <a:solidFill>
                          <a:schemeClr val="tx1"/>
                        </a:solidFill>
                        <a:effectLst/>
                      </a:endParaRPr>
                    </a:p>
                    <a:p>
                      <a:pPr algn="l"/>
                      <a:r>
                        <a:rPr lang="en-ZA" sz="700" b="0" i="1" dirty="0">
                          <a:solidFill>
                            <a:schemeClr val="tx1"/>
                          </a:solidFill>
                          <a:effectLst/>
                        </a:rPr>
                        <a:t> </a:t>
                      </a:r>
                      <a:endParaRPr lang="en-US" sz="7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l"/>
                      <a:endParaRPr lang="en-US" sz="7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gridSpan="4">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ZA" sz="1000" b="1" dirty="0">
                          <a:solidFill>
                            <a:schemeClr val="tx1"/>
                          </a:solidFill>
                          <a:effectLst/>
                        </a:rPr>
                        <a:t>¿La </a:t>
                      </a:r>
                      <a:r>
                        <a:rPr lang="en-ZA" sz="1000" b="1" dirty="0" err="1">
                          <a:solidFill>
                            <a:schemeClr val="tx1"/>
                          </a:solidFill>
                          <a:effectLst/>
                        </a:rPr>
                        <a:t>fecha</a:t>
                      </a:r>
                      <a:r>
                        <a:rPr lang="en-ZA" sz="1000" b="1" dirty="0">
                          <a:solidFill>
                            <a:schemeClr val="tx1"/>
                          </a:solidFill>
                          <a:effectLst/>
                        </a:rPr>
                        <a:t> de </a:t>
                      </a:r>
                      <a:r>
                        <a:rPr lang="en-ZA" sz="1000" b="1" dirty="0" err="1">
                          <a:solidFill>
                            <a:schemeClr val="tx1"/>
                          </a:solidFill>
                          <a:effectLst/>
                        </a:rPr>
                        <a:t>nacimiento</a:t>
                      </a:r>
                      <a:r>
                        <a:rPr lang="en-ZA" sz="1000" b="1" dirty="0">
                          <a:solidFill>
                            <a:schemeClr val="tx1"/>
                          </a:solidFill>
                          <a:effectLst/>
                        </a:rPr>
                        <a:t> es </a:t>
                      </a:r>
                      <a:r>
                        <a:rPr lang="en-ZA" sz="1000" b="1" dirty="0" err="1">
                          <a:solidFill>
                            <a:schemeClr val="tx1"/>
                          </a:solidFill>
                          <a:effectLst/>
                        </a:rPr>
                        <a:t>una</a:t>
                      </a:r>
                      <a:r>
                        <a:rPr lang="en-ZA" sz="1000" b="1" dirty="0">
                          <a:solidFill>
                            <a:schemeClr val="tx1"/>
                          </a:solidFill>
                          <a:effectLst/>
                        </a:rPr>
                        <a:t> </a:t>
                      </a:r>
                      <a:r>
                        <a:rPr lang="en-ZA" sz="1000" b="1" dirty="0" err="1">
                          <a:solidFill>
                            <a:schemeClr val="tx1"/>
                          </a:solidFill>
                          <a:effectLst/>
                        </a:rPr>
                        <a:t>estimación</a:t>
                      </a:r>
                      <a:r>
                        <a:rPr lang="en-ZA" sz="1000" b="1" dirty="0">
                          <a:solidFill>
                            <a:schemeClr val="tx1"/>
                          </a:solidFill>
                          <a:effectLst/>
                        </a:rPr>
                        <a:t>?: </a:t>
                      </a:r>
                      <a:r>
                        <a:rPr lang="en-ZA" sz="700" b="0" i="1" kern="1200" dirty="0">
                          <a:solidFill>
                            <a:schemeClr val="tx1"/>
                          </a:solidFill>
                          <a:effectLst/>
                          <a:latin typeface="+mn-lt"/>
                          <a:ea typeface="+mn-ea"/>
                          <a:cs typeface="+mn-cs"/>
                        </a:rPr>
                        <a:t>De ser </a:t>
                      </a:r>
                      <a:r>
                        <a:rPr lang="en-ZA" sz="700" b="0" i="1" kern="1200" dirty="0" err="1">
                          <a:solidFill>
                            <a:schemeClr val="tx1"/>
                          </a:solidFill>
                          <a:effectLst/>
                          <a:latin typeface="+mn-lt"/>
                          <a:ea typeface="+mn-ea"/>
                          <a:cs typeface="+mn-cs"/>
                        </a:rPr>
                        <a:t>así</a:t>
                      </a:r>
                      <a:r>
                        <a:rPr lang="en-ZA" sz="700" b="0" i="1" kern="1200" dirty="0">
                          <a:solidFill>
                            <a:schemeClr val="tx1"/>
                          </a:solidFill>
                          <a:effectLst/>
                          <a:latin typeface="+mn-lt"/>
                          <a:ea typeface="+mn-ea"/>
                          <a:cs typeface="+mn-cs"/>
                        </a:rPr>
                        <a:t>, </a:t>
                      </a:r>
                      <a:r>
                        <a:rPr lang="en-ZA" sz="700" b="0" i="1" kern="1200" dirty="0" err="1">
                          <a:solidFill>
                            <a:schemeClr val="tx1"/>
                          </a:solidFill>
                          <a:effectLst/>
                          <a:latin typeface="+mn-lt"/>
                          <a:ea typeface="+mn-ea"/>
                          <a:cs typeface="+mn-cs"/>
                        </a:rPr>
                        <a:t>poner</a:t>
                      </a:r>
                      <a:r>
                        <a:rPr lang="en-ZA" sz="700" b="0" i="1" kern="1200" dirty="0">
                          <a:solidFill>
                            <a:schemeClr val="tx1"/>
                          </a:solidFill>
                          <a:effectLst/>
                          <a:latin typeface="+mn-lt"/>
                          <a:ea typeface="+mn-ea"/>
                          <a:cs typeface="+mn-cs"/>
                        </a:rPr>
                        <a:t> 1 de </a:t>
                      </a:r>
                      <a:r>
                        <a:rPr lang="en-ZA" sz="700" b="0" i="1" kern="1200" dirty="0" err="1">
                          <a:solidFill>
                            <a:schemeClr val="tx1"/>
                          </a:solidFill>
                          <a:effectLst/>
                          <a:latin typeface="+mn-lt"/>
                          <a:ea typeface="+mn-ea"/>
                          <a:cs typeface="+mn-cs"/>
                        </a:rPr>
                        <a:t>enero</a:t>
                      </a:r>
                      <a:r>
                        <a:rPr lang="en-ZA" sz="700" b="0" i="1" kern="1200" dirty="0">
                          <a:solidFill>
                            <a:schemeClr val="tx1"/>
                          </a:solidFill>
                          <a:effectLst/>
                          <a:latin typeface="+mn-lt"/>
                          <a:ea typeface="+mn-ea"/>
                          <a:cs typeface="+mn-cs"/>
                        </a:rPr>
                        <a:t> </a:t>
                      </a:r>
                      <a:endParaRPr lang="en-US" sz="700" b="0" i="1" kern="1200" dirty="0">
                        <a:solidFill>
                          <a:schemeClr val="tx1"/>
                        </a:solidFill>
                        <a:effectLst/>
                        <a:latin typeface="+mn-lt"/>
                        <a:ea typeface="+mn-ea"/>
                        <a:cs typeface="+mn-cs"/>
                      </a:endParaRPr>
                    </a:p>
                    <a:p>
                      <a:pPr algn="l"/>
                      <a:r>
                        <a:rPr lang="en-ZA" sz="1000" dirty="0">
                          <a:solidFill>
                            <a:schemeClr val="tx1"/>
                          </a:solidFill>
                          <a:effectLst/>
                        </a:rPr>
                        <a:t>[ ] No [ ] Sí</a:t>
                      </a:r>
                      <a:endParaRPr lang="en-US" dirty="0"/>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accent2">
                          <a:lumMod val="60000"/>
                          <a:lumOff val="40000"/>
                        </a:schemeClr>
                      </a:solidFill>
                      <a:prstDash val="solid"/>
                      <a:round/>
                      <a:headEnd type="none" w="med" len="med"/>
                      <a:tailEnd type="none" w="med" len="med"/>
                    </a:lnL>
                  </a:tcPr>
                </a:tc>
                <a:tc hMerge="1">
                  <a:txBody>
                    <a:bodyPr/>
                    <a:lstStyle/>
                    <a:p>
                      <a:endParaRPr lang="en-US"/>
                    </a:p>
                  </a:txBody>
                  <a:tcPr/>
                </a:tc>
                <a:tc>
                  <a:txBody>
                    <a:bodyPr/>
                    <a:lstStyle/>
                    <a:p>
                      <a:pPr algn="l"/>
                      <a:r>
                        <a:rPr lang="en-ZA" sz="1000" b="1" dirty="0">
                          <a:solidFill>
                            <a:schemeClr val="tx1"/>
                          </a:solidFill>
                          <a:effectLst/>
                        </a:rPr>
                        <a:t>Sexo:</a:t>
                      </a:r>
                      <a:endParaRPr lang="en-US" sz="1000" b="1" dirty="0">
                        <a:solidFill>
                          <a:schemeClr val="tx1"/>
                        </a:solidFill>
                        <a:effectLst/>
                      </a:endParaRPr>
                    </a:p>
                    <a:p>
                      <a:pPr algn="l"/>
                      <a:r>
                        <a:rPr lang="en-ZA" sz="1000" dirty="0">
                          <a:solidFill>
                            <a:schemeClr val="tx1"/>
                          </a:solidFill>
                          <a:effectLst/>
                        </a:rPr>
                        <a:t>[ ] </a:t>
                      </a:r>
                      <a:r>
                        <a:rPr lang="en-ZA" sz="1000" dirty="0" err="1">
                          <a:solidFill>
                            <a:schemeClr val="tx1"/>
                          </a:solidFill>
                          <a:effectLst/>
                        </a:rPr>
                        <a:t>Masculino</a:t>
                      </a:r>
                      <a:r>
                        <a:rPr lang="en-ZA" sz="1000" dirty="0">
                          <a:solidFill>
                            <a:schemeClr val="tx1"/>
                          </a:solidFill>
                          <a:effectLst/>
                        </a:rPr>
                        <a:t> </a:t>
                      </a:r>
                      <a:br>
                        <a:rPr lang="en-ZA" sz="1000" dirty="0">
                          <a:solidFill>
                            <a:schemeClr val="tx1"/>
                          </a:solidFill>
                          <a:effectLst/>
                        </a:rPr>
                      </a:br>
                      <a:r>
                        <a:rPr lang="en-ZA" sz="1000" dirty="0">
                          <a:solidFill>
                            <a:schemeClr val="tx1"/>
                          </a:solidFill>
                          <a:effectLst/>
                        </a:rPr>
                        <a:t>[ ] </a:t>
                      </a:r>
                      <a:r>
                        <a:rPr lang="en-ZA" sz="1000" dirty="0" err="1">
                          <a:solidFill>
                            <a:schemeClr val="tx1"/>
                          </a:solidFill>
                          <a:effectLst/>
                        </a:rPr>
                        <a:t>Femenino</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4212078736"/>
                  </a:ext>
                </a:extLst>
              </a:tr>
              <a:tr h="120893">
                <a:tc gridSpan="2">
                  <a:txBody>
                    <a:bodyPr/>
                    <a:lstStyle/>
                    <a:p>
                      <a:pPr algn="l"/>
                      <a:r>
                        <a:rPr lang="en-ZA" sz="1000" dirty="0">
                          <a:solidFill>
                            <a:schemeClr val="tx1"/>
                          </a:solidFill>
                          <a:effectLst/>
                        </a:rPr>
                        <a:t>Documento nacional de identidad:</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gridSpan="3">
                  <a:txBody>
                    <a:bodyPr/>
                    <a:lstStyle/>
                    <a:p>
                      <a:pPr algn="l"/>
                      <a:r>
                        <a:rPr lang="en-ZA" sz="1000" b="1" dirty="0">
                          <a:solidFill>
                            <a:schemeClr val="tx1"/>
                          </a:solidFill>
                          <a:effectLst/>
                        </a:rPr>
                        <a:t>ID ACNUR (personal):</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hMerge="1">
                  <a:txBody>
                    <a:bodyPr/>
                    <a:lstStyle/>
                    <a:p>
                      <a:pPr algn="l"/>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B w="12700" cap="flat" cmpd="sng" algn="ctr">
                      <a:solidFill>
                        <a:schemeClr val="accent2">
                          <a:lumMod val="60000"/>
                          <a:lumOff val="40000"/>
                        </a:schemeClr>
                      </a:solidFill>
                      <a:prstDash val="solid"/>
                      <a:round/>
                      <a:headEnd type="none" w="med" len="med"/>
                      <a:tailEnd type="none" w="med" len="med"/>
                    </a:lnB>
                    <a:noFill/>
                  </a:tcPr>
                </a:tc>
                <a:tc gridSpan="2">
                  <a:txBody>
                    <a:bodyPr/>
                    <a:lstStyle/>
                    <a:p>
                      <a:pPr algn="l"/>
                      <a:r>
                        <a:rPr lang="en-ZA" sz="1000" b="1" dirty="0" err="1">
                          <a:solidFill>
                            <a:schemeClr val="tx1"/>
                          </a:solidFill>
                          <a:effectLst/>
                        </a:rPr>
                        <a:t>Otro</a:t>
                      </a:r>
                      <a:r>
                        <a:rPr lang="en-ZA" sz="1000" b="1" dirty="0">
                          <a:solidFill>
                            <a:schemeClr val="tx1"/>
                          </a:solidFill>
                          <a:effectLst/>
                        </a:rPr>
                        <a:t> </a:t>
                      </a:r>
                      <a:r>
                        <a:rPr lang="en-ZA" sz="1000" b="1" dirty="0" err="1">
                          <a:solidFill>
                            <a:schemeClr val="tx1"/>
                          </a:solidFill>
                          <a:effectLst/>
                        </a:rPr>
                        <a:t>documento</a:t>
                      </a:r>
                      <a:r>
                        <a:rPr lang="en-ZA" sz="1000" b="1" dirty="0">
                          <a:solidFill>
                            <a:schemeClr val="tx1"/>
                          </a:solidFill>
                          <a:effectLst/>
                        </a:rPr>
                        <a:t> de identificación relevante:</a:t>
                      </a:r>
                      <a:endParaRPr lang="en-US" sz="1000" b="1" dirty="0">
                        <a:solidFill>
                          <a:schemeClr val="tx1"/>
                        </a:solidFill>
                        <a:effectLst/>
                      </a:endParaRPr>
                    </a:p>
                    <a:p>
                      <a:pPr algn="l"/>
                      <a:r>
                        <a:rPr lang="en-ZA" sz="1000" b="1" dirty="0">
                          <a:solidFill>
                            <a:schemeClr val="tx1"/>
                          </a:solidFill>
                          <a:effectLst/>
                        </a:rPr>
                        <a:t> </a:t>
                      </a: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819635719"/>
                  </a:ext>
                </a:extLst>
              </a:tr>
              <a:tr h="397753">
                <a:tc gridSpan="5">
                  <a:txBody>
                    <a:bodyPr/>
                    <a:lstStyle/>
                    <a:p>
                      <a:pPr algn="l"/>
                      <a:r>
                        <a:rPr lang="en-ZA" sz="1000" dirty="0">
                          <a:solidFill>
                            <a:schemeClr val="tx1"/>
                          </a:solidFill>
                          <a:effectLst/>
                        </a:rPr>
                        <a:t>Idiomas hablados:</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gridSpan="2">
                  <a:txBody>
                    <a:bodyPr/>
                    <a:lstStyle/>
                    <a:p>
                      <a:pPr algn="l"/>
                      <a:r>
                        <a:rPr lang="en-ZA" sz="1000" b="1" dirty="0">
                          <a:solidFill>
                            <a:schemeClr val="tx1"/>
                          </a:solidFill>
                          <a:effectLst/>
                        </a:rPr>
                        <a:t>Necesidades especiales de comunicación:</a:t>
                      </a:r>
                      <a:endParaRPr lang="en-US" sz="1000" b="1" dirty="0">
                        <a:solidFill>
                          <a:schemeClr val="tx1"/>
                        </a:solidFill>
                        <a:effectLst/>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860935780"/>
                  </a:ext>
                </a:extLst>
              </a:tr>
              <a:tr h="507679">
                <a:tc gridSpan="7">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ZA" sz="1000" dirty="0" err="1">
                          <a:solidFill>
                            <a:schemeClr val="tx1"/>
                          </a:solidFill>
                          <a:effectLst/>
                        </a:rPr>
                        <a:t>Dirección</a:t>
                      </a:r>
                      <a:r>
                        <a:rPr lang="en-ZA" sz="1000" dirty="0">
                          <a:solidFill>
                            <a:schemeClr val="tx1"/>
                          </a:solidFill>
                          <a:effectLst/>
                        </a:rPr>
                        <a:t> / </a:t>
                      </a:r>
                      <a:r>
                        <a:rPr lang="en-ZA" sz="1000" dirty="0" err="1">
                          <a:solidFill>
                            <a:schemeClr val="tx1"/>
                          </a:solidFill>
                          <a:effectLst/>
                        </a:rPr>
                        <a:t>lugar</a:t>
                      </a:r>
                      <a:r>
                        <a:rPr lang="en-ZA" sz="1000" dirty="0">
                          <a:solidFill>
                            <a:schemeClr val="tx1"/>
                          </a:solidFill>
                          <a:effectLst/>
                        </a:rPr>
                        <a:t> de residencia actual: </a:t>
                      </a:r>
                      <a:r>
                        <a:rPr lang="en-ZA" sz="700" b="0" i="1" dirty="0" err="1">
                          <a:solidFill>
                            <a:schemeClr val="tx1"/>
                          </a:solidFill>
                          <a:effectLst/>
                        </a:rPr>
                        <a:t>Proporcione</a:t>
                      </a:r>
                      <a:r>
                        <a:rPr lang="en-ZA" sz="700" b="0" i="1" dirty="0">
                          <a:solidFill>
                            <a:schemeClr val="tx1"/>
                          </a:solidFill>
                          <a:effectLst/>
                        </a:rPr>
                        <a:t> tantos </a:t>
                      </a:r>
                      <a:r>
                        <a:rPr lang="en-ZA" sz="700" b="0" i="1" dirty="0" err="1">
                          <a:solidFill>
                            <a:schemeClr val="tx1"/>
                          </a:solidFill>
                          <a:effectLst/>
                        </a:rPr>
                        <a:t>datos</a:t>
                      </a:r>
                      <a:r>
                        <a:rPr lang="en-ZA" sz="700" b="0" i="1" dirty="0">
                          <a:solidFill>
                            <a:schemeClr val="tx1"/>
                          </a:solidFill>
                          <a:effectLst/>
                        </a:rPr>
                        <a:t> </a:t>
                      </a:r>
                      <a:r>
                        <a:rPr lang="en-ZA" sz="700" b="0" i="1" dirty="0" err="1">
                          <a:solidFill>
                            <a:schemeClr val="tx1"/>
                          </a:solidFill>
                          <a:effectLst/>
                        </a:rPr>
                        <a:t>como</a:t>
                      </a:r>
                      <a:r>
                        <a:rPr lang="en-ZA" sz="700" b="0" i="1" dirty="0">
                          <a:solidFill>
                            <a:schemeClr val="tx1"/>
                          </a:solidFill>
                          <a:effectLst/>
                        </a:rPr>
                        <a:t> sea </a:t>
                      </a:r>
                      <a:r>
                        <a:rPr lang="en-ZA" sz="700" b="0" i="1" dirty="0" err="1">
                          <a:solidFill>
                            <a:schemeClr val="tx1"/>
                          </a:solidFill>
                          <a:effectLst/>
                        </a:rPr>
                        <a:t>posible</a:t>
                      </a:r>
                      <a:r>
                        <a:rPr lang="en-ZA" sz="700" b="0" i="1" dirty="0">
                          <a:solidFill>
                            <a:schemeClr val="tx1"/>
                          </a:solidFill>
                          <a:effectLst/>
                        </a:rPr>
                        <a:t> </a:t>
                      </a:r>
                      <a:r>
                        <a:rPr lang="en-ZA" sz="700" b="0" i="1" dirty="0" err="1">
                          <a:solidFill>
                            <a:schemeClr val="tx1"/>
                          </a:solidFill>
                          <a:effectLst/>
                        </a:rPr>
                        <a:t>sobre</a:t>
                      </a:r>
                      <a:r>
                        <a:rPr lang="en-ZA" sz="700" b="0" i="1" dirty="0">
                          <a:solidFill>
                            <a:schemeClr val="tx1"/>
                          </a:solidFill>
                          <a:effectLst/>
                        </a:rPr>
                        <a:t> </a:t>
                      </a:r>
                      <a:r>
                        <a:rPr lang="en-ZA" sz="700" b="0" i="1" dirty="0" err="1">
                          <a:solidFill>
                            <a:schemeClr val="tx1"/>
                          </a:solidFill>
                          <a:effectLst/>
                        </a:rPr>
                        <a:t>el</a:t>
                      </a:r>
                      <a:r>
                        <a:rPr lang="en-ZA" sz="700" b="0" i="1" dirty="0">
                          <a:solidFill>
                            <a:schemeClr val="tx1"/>
                          </a:solidFill>
                          <a:effectLst/>
                        </a:rPr>
                        <a:t> sitio de residencia que </a:t>
                      </a:r>
                      <a:r>
                        <a:rPr lang="en-ZA" sz="700" b="0" i="1" dirty="0" err="1">
                          <a:solidFill>
                            <a:schemeClr val="tx1"/>
                          </a:solidFill>
                          <a:effectLst/>
                        </a:rPr>
                        <a:t>faciliten</a:t>
                      </a:r>
                      <a:r>
                        <a:rPr lang="en-ZA" sz="700" b="0" i="1" dirty="0">
                          <a:solidFill>
                            <a:schemeClr val="tx1"/>
                          </a:solidFill>
                          <a:effectLst/>
                        </a:rPr>
                        <a:t> </a:t>
                      </a:r>
                      <a:r>
                        <a:rPr lang="en-ZA" sz="700" b="0" i="1" dirty="0" err="1">
                          <a:solidFill>
                            <a:schemeClr val="tx1"/>
                          </a:solidFill>
                          <a:effectLst/>
                        </a:rPr>
                        <a:t>su</a:t>
                      </a:r>
                      <a:r>
                        <a:rPr lang="en-ZA" sz="700" b="0" i="1" dirty="0">
                          <a:solidFill>
                            <a:schemeClr val="tx1"/>
                          </a:solidFill>
                          <a:effectLst/>
                        </a:rPr>
                        <a:t> </a:t>
                      </a:r>
                      <a:r>
                        <a:rPr lang="en-ZA" sz="700" b="0" i="1" dirty="0" err="1">
                          <a:solidFill>
                            <a:schemeClr val="tx1"/>
                          </a:solidFill>
                          <a:effectLst/>
                        </a:rPr>
                        <a:t>ubicación</a:t>
                      </a:r>
                      <a:r>
                        <a:rPr lang="en-ZA" sz="700" b="0" i="1" dirty="0">
                          <a:solidFill>
                            <a:schemeClr val="tx1"/>
                          </a:solidFill>
                          <a:effectLst/>
                        </a:rPr>
                        <a:t> (p. </a:t>
                      </a:r>
                      <a:r>
                        <a:rPr lang="en-ZA" sz="700" b="0" i="1" dirty="0" err="1">
                          <a:solidFill>
                            <a:schemeClr val="tx1"/>
                          </a:solidFill>
                          <a:effectLst/>
                        </a:rPr>
                        <a:t>ej</a:t>
                      </a:r>
                      <a:r>
                        <a:rPr lang="en-ZA" sz="700" b="0" i="1" dirty="0">
                          <a:solidFill>
                            <a:schemeClr val="tx1"/>
                          </a:solidFill>
                          <a:effectLst/>
                        </a:rPr>
                        <a:t>., casa, punto de </a:t>
                      </a:r>
                      <a:r>
                        <a:rPr lang="en-ZA" sz="700" b="0" i="1" dirty="0" err="1">
                          <a:solidFill>
                            <a:schemeClr val="tx1"/>
                          </a:solidFill>
                          <a:effectLst/>
                        </a:rPr>
                        <a:t>referencia</a:t>
                      </a:r>
                      <a:r>
                        <a:rPr lang="en-ZA" sz="700" b="0" i="1" dirty="0">
                          <a:solidFill>
                            <a:schemeClr val="tx1"/>
                          </a:solidFill>
                          <a:effectLst/>
                        </a:rPr>
                        <a:t>, </a:t>
                      </a:r>
                      <a:r>
                        <a:rPr lang="en-ZA" sz="700" b="0" i="1" dirty="0" err="1">
                          <a:solidFill>
                            <a:schemeClr val="tx1"/>
                          </a:solidFill>
                          <a:effectLst/>
                        </a:rPr>
                        <a:t>calle</a:t>
                      </a:r>
                      <a:r>
                        <a:rPr lang="en-ZA" sz="700" b="0" i="1" dirty="0">
                          <a:solidFill>
                            <a:schemeClr val="tx1"/>
                          </a:solidFill>
                          <a:effectLst/>
                        </a:rPr>
                        <a:t>, ciudad/pueblo, </a:t>
                      </a:r>
                      <a:r>
                        <a:rPr lang="en-ZA" sz="700" b="0" i="1" dirty="0" err="1">
                          <a:solidFill>
                            <a:schemeClr val="tx1"/>
                          </a:solidFill>
                          <a:effectLst/>
                        </a:rPr>
                        <a:t>distrito</a:t>
                      </a:r>
                      <a:r>
                        <a:rPr lang="en-ZA" sz="700" b="0" i="1" dirty="0">
                          <a:solidFill>
                            <a:schemeClr val="tx1"/>
                          </a:solidFill>
                          <a:effectLst/>
                        </a:rPr>
                        <a:t>, </a:t>
                      </a:r>
                      <a:r>
                        <a:rPr lang="en-ZA" sz="700" b="0" i="1" dirty="0" err="1">
                          <a:solidFill>
                            <a:schemeClr val="tx1"/>
                          </a:solidFill>
                          <a:effectLst/>
                        </a:rPr>
                        <a:t>provincia</a:t>
                      </a:r>
                      <a:r>
                        <a:rPr lang="en-ZA" sz="700" b="0" i="1" dirty="0">
                          <a:solidFill>
                            <a:schemeClr val="tx1"/>
                          </a:solidFill>
                          <a:effectLst/>
                        </a:rPr>
                        <a:t> (</a:t>
                      </a:r>
                      <a:r>
                        <a:rPr lang="en-ZA" sz="700" b="0" i="1" dirty="0" err="1">
                          <a:solidFill>
                            <a:schemeClr val="tx1"/>
                          </a:solidFill>
                          <a:effectLst/>
                        </a:rPr>
                        <a:t>adapte</a:t>
                      </a:r>
                      <a:r>
                        <a:rPr lang="en-ZA" sz="700" b="0" i="1" dirty="0">
                          <a:solidFill>
                            <a:schemeClr val="tx1"/>
                          </a:solidFill>
                          <a:effectLst/>
                        </a:rPr>
                        <a:t> </a:t>
                      </a:r>
                      <a:r>
                        <a:rPr lang="en-ZA" sz="700" b="0" i="1" dirty="0" err="1">
                          <a:solidFill>
                            <a:schemeClr val="tx1"/>
                          </a:solidFill>
                          <a:effectLst/>
                        </a:rPr>
                        <a:t>según</a:t>
                      </a:r>
                      <a:r>
                        <a:rPr lang="en-ZA" sz="700" b="0" i="1" dirty="0">
                          <a:solidFill>
                            <a:schemeClr val="tx1"/>
                          </a:solidFill>
                          <a:effectLst/>
                        </a:rPr>
                        <a:t> </a:t>
                      </a:r>
                      <a:r>
                        <a:rPr lang="en-ZA" sz="700" b="0" i="1" dirty="0" err="1">
                          <a:solidFill>
                            <a:schemeClr val="tx1"/>
                          </a:solidFill>
                          <a:effectLst/>
                        </a:rPr>
                        <a:t>el</a:t>
                      </a:r>
                      <a:r>
                        <a:rPr lang="en-ZA" sz="700" b="0" i="1" dirty="0">
                          <a:solidFill>
                            <a:schemeClr val="tx1"/>
                          </a:solidFill>
                          <a:effectLst/>
                        </a:rPr>
                        <a:t> </a:t>
                      </a:r>
                      <a:r>
                        <a:rPr lang="en-ZA" sz="700" b="0" i="1" dirty="0" err="1">
                          <a:solidFill>
                            <a:schemeClr val="tx1"/>
                          </a:solidFill>
                          <a:effectLst/>
                        </a:rPr>
                        <a:t>contexto</a:t>
                      </a:r>
                      <a:r>
                        <a:rPr lang="en-ZA" sz="700" b="0" i="1" dirty="0">
                          <a:solidFill>
                            <a:schemeClr val="tx1"/>
                          </a:solidFill>
                          <a:effectLst/>
                        </a:rPr>
                        <a:t>). </a:t>
                      </a:r>
                      <a:endParaRPr lang="en-US" sz="700" b="0" i="1"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2">
                          <a:lumMod val="60000"/>
                          <a:lumOff val="40000"/>
                        </a:schemeClr>
                      </a:solidFill>
                      <a:prstDash val="solid"/>
                      <a:round/>
                      <a:headEnd type="none" w="med" len="med"/>
                      <a:tailEnd type="none" w="med" len="med"/>
                    </a:lnL>
                    <a:lnT w="12700" cap="flat" cmpd="sng" algn="ctr">
                      <a:solidFill>
                        <a:schemeClr val="accent2">
                          <a:lumMod val="60000"/>
                          <a:lumOff val="40000"/>
                        </a:schemeClr>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09572435"/>
                  </a:ext>
                </a:extLst>
              </a:tr>
              <a:tr h="0">
                <a:tc gridSpan="7">
                  <a:txBody>
                    <a:bodyPr/>
                    <a:lstStyle/>
                    <a:p>
                      <a:pPr algn="l"/>
                      <a:r>
                        <a:rPr lang="en-ZA" sz="1000" dirty="0">
                          <a:solidFill>
                            <a:schemeClr val="tx1"/>
                          </a:solidFill>
                          <a:effectLst/>
                        </a:rPr>
                        <a:t>Teléfono / otros datos de contacto:</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2">
                          <a:lumMod val="60000"/>
                          <a:lumOff val="40000"/>
                        </a:schemeClr>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86268314"/>
                  </a:ext>
                </a:extLst>
              </a:tr>
              <a:tr h="0">
                <a:tc gridSpan="7">
                  <a:txBody>
                    <a:bodyPr/>
                    <a:lstStyle/>
                    <a:p>
                      <a:pPr algn="l"/>
                      <a:r>
                        <a:rPr lang="en-ZA" sz="1000" dirty="0">
                          <a:solidFill>
                            <a:schemeClr val="tx1"/>
                          </a:solidFill>
                          <a:effectLst/>
                        </a:rPr>
                        <a:t>Datos del / de la </a:t>
                      </a:r>
                      <a:r>
                        <a:rPr lang="en-ZA" sz="1000" dirty="0" err="1">
                          <a:solidFill>
                            <a:schemeClr val="tx1"/>
                          </a:solidFill>
                          <a:effectLst/>
                        </a:rPr>
                        <a:t>cuidador</a:t>
                      </a:r>
                      <a:r>
                        <a:rPr lang="en-ZA" sz="1000" dirty="0">
                          <a:solidFill>
                            <a:schemeClr val="tx1"/>
                          </a:solidFill>
                          <a:effectLst/>
                        </a:rPr>
                        <a:t>/a principal </a:t>
                      </a:r>
                      <a:r>
                        <a:rPr lang="en-ZA" sz="700" b="0" i="1" kern="1200" dirty="0" err="1">
                          <a:solidFill>
                            <a:schemeClr val="tx1"/>
                          </a:solidFill>
                          <a:effectLst/>
                          <a:latin typeface="+mn-lt"/>
                          <a:ea typeface="+mn-ea"/>
                          <a:cs typeface="+mn-cs"/>
                        </a:rPr>
                        <a:t>Llenar</a:t>
                      </a:r>
                      <a:r>
                        <a:rPr lang="en-ZA" sz="700" b="0" i="1" kern="1200" dirty="0">
                          <a:solidFill>
                            <a:schemeClr val="tx1"/>
                          </a:solidFill>
                          <a:effectLst/>
                          <a:latin typeface="+mn-lt"/>
                          <a:ea typeface="+mn-ea"/>
                          <a:cs typeface="+mn-cs"/>
                        </a:rPr>
                        <a:t> solo </a:t>
                      </a:r>
                      <a:r>
                        <a:rPr lang="en-ZA" sz="700" b="0" i="1" kern="1200" dirty="0" err="1">
                          <a:solidFill>
                            <a:schemeClr val="tx1"/>
                          </a:solidFill>
                          <a:effectLst/>
                          <a:latin typeface="+mn-lt"/>
                          <a:ea typeface="+mn-ea"/>
                          <a:cs typeface="+mn-cs"/>
                        </a:rPr>
                        <a:t>en</a:t>
                      </a:r>
                      <a:r>
                        <a:rPr lang="en-ZA" sz="700" b="0" i="1" kern="1200" dirty="0">
                          <a:solidFill>
                            <a:schemeClr val="tx1"/>
                          </a:solidFill>
                          <a:effectLst/>
                          <a:latin typeface="+mn-lt"/>
                          <a:ea typeface="+mn-ea"/>
                          <a:cs typeface="+mn-cs"/>
                        </a:rPr>
                        <a:t> caso de que la persona remitida sea </a:t>
                      </a:r>
                      <a:r>
                        <a:rPr lang="en-ZA" sz="700" b="0" i="1" kern="1200" dirty="0" err="1">
                          <a:solidFill>
                            <a:schemeClr val="tx1"/>
                          </a:solidFill>
                          <a:effectLst/>
                          <a:latin typeface="+mn-lt"/>
                          <a:ea typeface="+mn-ea"/>
                          <a:cs typeface="+mn-cs"/>
                        </a:rPr>
                        <a:t>menor</a:t>
                      </a:r>
                      <a:r>
                        <a:rPr lang="en-ZA" sz="700" b="0" i="1" kern="1200" dirty="0">
                          <a:solidFill>
                            <a:schemeClr val="tx1"/>
                          </a:solidFill>
                          <a:effectLst/>
                          <a:latin typeface="+mn-lt"/>
                          <a:ea typeface="+mn-ea"/>
                          <a:cs typeface="+mn-cs"/>
                        </a:rPr>
                        <a:t> de </a:t>
                      </a:r>
                      <a:r>
                        <a:rPr lang="en-ZA" sz="700" b="0" i="1" kern="1200" dirty="0" err="1">
                          <a:solidFill>
                            <a:schemeClr val="tx1"/>
                          </a:solidFill>
                          <a:effectLst/>
                          <a:latin typeface="+mn-lt"/>
                          <a:ea typeface="+mn-ea"/>
                          <a:cs typeface="+mn-cs"/>
                        </a:rPr>
                        <a:t>edad</a:t>
                      </a:r>
                      <a:endParaRPr lang="en-US" sz="700" b="0" i="1" kern="1200" dirty="0">
                        <a:solidFill>
                          <a:schemeClr val="tx1"/>
                        </a:solidFill>
                        <a:effectLst/>
                        <a:latin typeface="+mn-lt"/>
                        <a:ea typeface="+mn-ea"/>
                        <a:cs typeface="+mn-cs"/>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2">
                          <a:lumMod val="60000"/>
                          <a:lumOff val="40000"/>
                        </a:schemeClr>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24325413"/>
                  </a:ext>
                </a:extLst>
              </a:tr>
              <a:tr h="245054">
                <a:tc gridSpan="4">
                  <a:txBody>
                    <a:bodyPr/>
                    <a:lstStyle/>
                    <a:p>
                      <a:pPr algn="l"/>
                      <a:r>
                        <a:rPr lang="en-ZA" sz="1000" dirty="0">
                          <a:solidFill>
                            <a:schemeClr val="tx1"/>
                          </a:solidFill>
                          <a:effectLst/>
                        </a:rPr>
                        <a:t>¿Se </a:t>
                      </a:r>
                      <a:r>
                        <a:rPr lang="en-ZA" sz="1000" dirty="0" err="1">
                          <a:solidFill>
                            <a:schemeClr val="tx1"/>
                          </a:solidFill>
                          <a:effectLst/>
                        </a:rPr>
                        <a:t>informó</a:t>
                      </a:r>
                      <a:r>
                        <a:rPr lang="en-ZA" sz="1000" dirty="0">
                          <a:solidFill>
                            <a:schemeClr val="tx1"/>
                          </a:solidFill>
                          <a:effectLst/>
                        </a:rPr>
                        <a:t> al </a:t>
                      </a:r>
                      <a:r>
                        <a:rPr lang="en-ZA" sz="1000" dirty="0" err="1">
                          <a:solidFill>
                            <a:schemeClr val="tx1"/>
                          </a:solidFill>
                          <a:effectLst/>
                        </a:rPr>
                        <a:t>cuidador</a:t>
                      </a:r>
                      <a:r>
                        <a:rPr lang="en-ZA" sz="1000" dirty="0">
                          <a:solidFill>
                            <a:schemeClr val="tx1"/>
                          </a:solidFill>
                          <a:effectLst/>
                        </a:rPr>
                        <a:t>/a sobre la </a:t>
                      </a:r>
                      <a:r>
                        <a:rPr lang="en-ZA" sz="1000" dirty="0" err="1">
                          <a:solidFill>
                            <a:schemeClr val="tx1"/>
                          </a:solidFill>
                          <a:effectLst/>
                        </a:rPr>
                        <a:t>remisión</a:t>
                      </a:r>
                      <a:r>
                        <a:rPr lang="en-ZA" sz="1000" dirty="0">
                          <a:solidFill>
                            <a:schemeClr val="tx1"/>
                          </a:solidFill>
                          <a:effectLst/>
                        </a:rPr>
                        <a:t>?</a:t>
                      </a:r>
                      <a:endParaRPr lang="en-US" sz="1000" dirty="0">
                        <a:solidFill>
                          <a:schemeClr val="tx1"/>
                        </a:solidFill>
                        <a:effectLst/>
                      </a:endParaRPr>
                    </a:p>
                    <a:p>
                      <a:pPr algn="l"/>
                      <a:r>
                        <a:rPr lang="en-ZA" sz="1000" b="0" dirty="0">
                          <a:solidFill>
                            <a:schemeClr val="tx1"/>
                          </a:solidFill>
                          <a:effectLst/>
                        </a:rPr>
                        <a:t>[ ] No</a:t>
                      </a:r>
                      <a:endParaRPr lang="en-US" sz="1000" b="0" dirty="0">
                        <a:solidFill>
                          <a:schemeClr val="tx1"/>
                        </a:solidFill>
                        <a:effectLst/>
                      </a:endParaRPr>
                    </a:p>
                    <a:p>
                      <a:pPr algn="l"/>
                      <a:r>
                        <a:rPr lang="en-ZA" sz="1000" b="0" dirty="0">
                          <a:solidFill>
                            <a:schemeClr val="tx1"/>
                          </a:solidFill>
                          <a:effectLst/>
                        </a:rPr>
                        <a:t>[ ] Sí</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l"/>
                      <a:r>
                        <a:rPr lang="en-ZA" sz="1000" b="1" dirty="0">
                          <a:solidFill>
                            <a:schemeClr val="tx1"/>
                          </a:solidFill>
                          <a:effectLst/>
                        </a:rPr>
                        <a:t>En caso negativo, </a:t>
                      </a:r>
                      <a:r>
                        <a:rPr lang="en-ZA" sz="1000" b="1" dirty="0" err="1">
                          <a:solidFill>
                            <a:schemeClr val="tx1"/>
                          </a:solidFill>
                          <a:effectLst/>
                        </a:rPr>
                        <a:t>especifique</a:t>
                      </a:r>
                      <a:r>
                        <a:rPr lang="en-ZA" sz="1000" b="1" dirty="0">
                          <a:solidFill>
                            <a:schemeClr val="tx1"/>
                          </a:solidFill>
                          <a:effectLst/>
                        </a:rPr>
                        <a:t> por qué:</a:t>
                      </a:r>
                      <a:endParaRPr lang="en-US" sz="1000" b="1" dirty="0">
                        <a:solidFill>
                          <a:schemeClr val="tx1"/>
                        </a:solidFill>
                        <a:effectLst/>
                      </a:endParaRPr>
                    </a:p>
                    <a:p>
                      <a:pPr algn="l"/>
                      <a:r>
                        <a:rPr lang="en-ZA" sz="1000" b="1" dirty="0">
                          <a:solidFill>
                            <a:schemeClr val="tx1"/>
                          </a:solidFill>
                          <a:effectLst/>
                        </a:rPr>
                        <a:t> </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l"/>
                      <a:r>
                        <a:rPr lang="en-ZA" sz="1000" b="1" dirty="0">
                          <a:solidFill>
                            <a:schemeClr val="tx1"/>
                          </a:solidFill>
                          <a:effectLst/>
                        </a:rPr>
                        <a:t>En caso negativo, explique por qué:</a:t>
                      </a:r>
                      <a:endParaRPr lang="en-US" sz="1000" b="1" dirty="0">
                        <a:solidFill>
                          <a:schemeClr val="tx1"/>
                        </a:solidFill>
                        <a:effectLst/>
                      </a:endParaRPr>
                    </a:p>
                    <a:p>
                      <a:pPr algn="l"/>
                      <a:r>
                        <a:rPr lang="en-ZA" sz="1000" b="1" dirty="0">
                          <a:solidFill>
                            <a:schemeClr val="tx1"/>
                          </a:solidFill>
                          <a:effectLst/>
                        </a:rPr>
                        <a:t> </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603952838"/>
                  </a:ext>
                </a:extLst>
              </a:tr>
              <a:tr h="183791">
                <a:tc>
                  <a:txBody>
                    <a:bodyPr/>
                    <a:lstStyle/>
                    <a:p>
                      <a:pPr algn="l"/>
                      <a:r>
                        <a:rPr lang="en-ZA" sz="1000" dirty="0" err="1">
                          <a:solidFill>
                            <a:schemeClr val="tx1"/>
                          </a:solidFill>
                          <a:effectLst/>
                        </a:rPr>
                        <a:t>Nombre</a:t>
                      </a:r>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gridSpan="3">
                  <a:txBody>
                    <a:bodyPr/>
                    <a:lstStyle/>
                    <a:p>
                      <a:r>
                        <a:rPr lang="en-ZA" sz="1000" b="1" dirty="0">
                          <a:solidFill>
                            <a:schemeClr val="tx1"/>
                          </a:solidFill>
                          <a:effectLst/>
                        </a:rPr>
                        <a:t>Segundo nombre:</a:t>
                      </a:r>
                      <a:endParaRPr lang="en-US" dirty="0"/>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gridSpan="3">
                  <a:txBody>
                    <a:bodyPr/>
                    <a:lstStyle/>
                    <a:p>
                      <a:r>
                        <a:rPr lang="en-ZA" sz="1000" b="1" dirty="0" err="1">
                          <a:solidFill>
                            <a:schemeClr val="tx1"/>
                          </a:solidFill>
                          <a:effectLst/>
                        </a:rPr>
                        <a:t>Apellidos</a:t>
                      </a:r>
                      <a:r>
                        <a:rPr lang="en-ZA" sz="1000" b="1" dirty="0">
                          <a:solidFill>
                            <a:schemeClr val="tx1"/>
                          </a:solidFill>
                          <a:effectLst/>
                        </a:rPr>
                        <a:t>:</a:t>
                      </a:r>
                      <a:endParaRPr lang="en-US" dirty="0"/>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hMerge="1">
                  <a:txBody>
                    <a:bodyPr/>
                    <a:lstStyle/>
                    <a:p>
                      <a:pPr algn="l"/>
                      <a:r>
                        <a:rPr lang="en-ZA" sz="1000" b="1" dirty="0">
                          <a:solidFill>
                            <a:schemeClr val="tx1"/>
                          </a:solidFill>
                          <a:effectLst/>
                        </a:rPr>
                        <a:t>Apellido:</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304564295"/>
                  </a:ext>
                </a:extLst>
              </a:tr>
              <a:tr h="171538">
                <a:tc gridSpan="7">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ZA" sz="1000" dirty="0" err="1">
                          <a:solidFill>
                            <a:schemeClr val="tx1"/>
                          </a:solidFill>
                          <a:effectLst/>
                        </a:rPr>
                        <a:t>Otros</a:t>
                      </a:r>
                      <a:r>
                        <a:rPr lang="en-ZA" sz="1000" dirty="0">
                          <a:solidFill>
                            <a:schemeClr val="tx1"/>
                          </a:solidFill>
                          <a:effectLst/>
                        </a:rPr>
                        <a:t> </a:t>
                      </a:r>
                      <a:r>
                        <a:rPr lang="en-ZA" sz="1000" dirty="0" err="1">
                          <a:solidFill>
                            <a:schemeClr val="tx1"/>
                          </a:solidFill>
                          <a:effectLst/>
                        </a:rPr>
                        <a:t>nombres</a:t>
                      </a:r>
                      <a:r>
                        <a:rPr lang="en-ZA" sz="1000" dirty="0">
                          <a:solidFill>
                            <a:schemeClr val="tx1"/>
                          </a:solidFill>
                          <a:effectLst/>
                        </a:rPr>
                        <a:t> </a:t>
                      </a:r>
                      <a:r>
                        <a:rPr lang="en-ZA" sz="1000" dirty="0" err="1">
                          <a:solidFill>
                            <a:schemeClr val="tx1"/>
                          </a:solidFill>
                          <a:effectLst/>
                        </a:rPr>
                        <a:t>por</a:t>
                      </a:r>
                      <a:r>
                        <a:rPr lang="en-ZA" sz="1000" dirty="0">
                          <a:solidFill>
                            <a:schemeClr val="tx1"/>
                          </a:solidFill>
                          <a:effectLst/>
                        </a:rPr>
                        <a:t> </a:t>
                      </a:r>
                      <a:r>
                        <a:rPr lang="en-ZA" sz="1000" dirty="0" err="1">
                          <a:solidFill>
                            <a:schemeClr val="tx1"/>
                          </a:solidFill>
                          <a:effectLst/>
                        </a:rPr>
                        <a:t>los</a:t>
                      </a:r>
                      <a:r>
                        <a:rPr lang="en-ZA" sz="1000" dirty="0">
                          <a:solidFill>
                            <a:schemeClr val="tx1"/>
                          </a:solidFill>
                          <a:effectLst/>
                        </a:rPr>
                        <a:t> que se </a:t>
                      </a:r>
                      <a:r>
                        <a:rPr lang="en-ZA" sz="1000" dirty="0" err="1">
                          <a:solidFill>
                            <a:schemeClr val="tx1"/>
                          </a:solidFill>
                          <a:effectLst/>
                        </a:rPr>
                        <a:t>conoce</a:t>
                      </a:r>
                      <a:r>
                        <a:rPr lang="en-ZA" sz="1000" dirty="0">
                          <a:solidFill>
                            <a:schemeClr val="tx1"/>
                          </a:solidFill>
                          <a:effectLst/>
                        </a:rPr>
                        <a:t> a la persona que se </a:t>
                      </a:r>
                      <a:r>
                        <a:rPr lang="en-ZA" sz="1000" dirty="0" err="1">
                          <a:solidFill>
                            <a:schemeClr val="tx1"/>
                          </a:solidFill>
                          <a:effectLst/>
                        </a:rPr>
                        <a:t>remite</a:t>
                      </a:r>
                      <a:r>
                        <a:rPr lang="en-ZA" sz="1000" dirty="0">
                          <a:solidFill>
                            <a:schemeClr val="tx1"/>
                          </a:solidFill>
                          <a:effectLst/>
                        </a:rPr>
                        <a:t>: </a:t>
                      </a:r>
                      <a:r>
                        <a:rPr lang="en-ZA" sz="700" b="0" dirty="0">
                          <a:solidFill>
                            <a:schemeClr val="tx1"/>
                          </a:solidFill>
                          <a:effectLst/>
                        </a:rPr>
                        <a:t>p. </a:t>
                      </a:r>
                      <a:r>
                        <a:rPr lang="en-ZA" sz="700" b="0" dirty="0" err="1">
                          <a:solidFill>
                            <a:schemeClr val="tx1"/>
                          </a:solidFill>
                          <a:effectLst/>
                        </a:rPr>
                        <a:t>ej</a:t>
                      </a:r>
                      <a:r>
                        <a:rPr lang="en-ZA" sz="700" b="0" dirty="0">
                          <a:solidFill>
                            <a:schemeClr val="tx1"/>
                          </a:solidFill>
                          <a:effectLst/>
                        </a:rPr>
                        <a:t>., </a:t>
                      </a:r>
                      <a:r>
                        <a:rPr lang="en-ZA" sz="700" b="0" dirty="0" err="1">
                          <a:solidFill>
                            <a:schemeClr val="tx1"/>
                          </a:solidFill>
                          <a:effectLst/>
                        </a:rPr>
                        <a:t>apodo</a:t>
                      </a:r>
                      <a:r>
                        <a:rPr lang="en-ZA" sz="700" b="0" dirty="0">
                          <a:solidFill>
                            <a:schemeClr val="tx1"/>
                          </a:solidFill>
                          <a:effectLst/>
                        </a:rPr>
                        <a:t>, </a:t>
                      </a:r>
                      <a:r>
                        <a:rPr lang="en-ZA" sz="700" b="0" dirty="0" err="1">
                          <a:solidFill>
                            <a:schemeClr val="tx1"/>
                          </a:solidFill>
                          <a:effectLst/>
                        </a:rPr>
                        <a:t>segundo</a:t>
                      </a:r>
                      <a:r>
                        <a:rPr lang="en-ZA" sz="700" b="0" dirty="0">
                          <a:solidFill>
                            <a:schemeClr val="tx1"/>
                          </a:solidFill>
                          <a:effectLst/>
                        </a:rPr>
                        <a:t> </a:t>
                      </a:r>
                      <a:r>
                        <a:rPr lang="en-ZA" sz="700" b="0" dirty="0" err="1">
                          <a:solidFill>
                            <a:schemeClr val="tx1"/>
                          </a:solidFill>
                          <a:effectLst/>
                        </a:rPr>
                        <a:t>apellido</a:t>
                      </a:r>
                      <a:r>
                        <a:rPr lang="en-ZA" sz="700" b="0" dirty="0">
                          <a:solidFill>
                            <a:schemeClr val="tx1"/>
                          </a:solidFill>
                          <a:effectLst/>
                        </a:rPr>
                        <a:t>.</a:t>
                      </a:r>
                      <a:endParaRPr lang="en-US" sz="700" b="0" i="1"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2">
                          <a:lumMod val="60000"/>
                          <a:lumOff val="40000"/>
                        </a:schemeClr>
                      </a:solidFill>
                      <a:prstDash val="solid"/>
                      <a:round/>
                      <a:headEnd type="none" w="med" len="med"/>
                      <a:tailEnd type="none" w="med" len="med"/>
                    </a:lnL>
                    <a:lnT w="12700" cap="flat" cmpd="sng" algn="ctr">
                      <a:solidFill>
                        <a:schemeClr val="accent2">
                          <a:lumMod val="60000"/>
                          <a:lumOff val="40000"/>
                        </a:schemeClr>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68385032"/>
                  </a:ext>
                </a:extLst>
              </a:tr>
              <a:tr h="141043">
                <a:tc gridSpan="2">
                  <a:txBody>
                    <a:bodyPr/>
                    <a:lstStyle/>
                    <a:p>
                      <a:pPr algn="l"/>
                      <a:r>
                        <a:rPr lang="en-ZA" sz="1000" dirty="0">
                          <a:solidFill>
                            <a:schemeClr val="tx1"/>
                          </a:solidFill>
                          <a:effectLst/>
                        </a:rPr>
                        <a:t>Fecha de </a:t>
                      </a:r>
                      <a:r>
                        <a:rPr lang="en-ZA" sz="1000" dirty="0" err="1">
                          <a:solidFill>
                            <a:schemeClr val="tx1"/>
                          </a:solidFill>
                          <a:effectLst/>
                        </a:rPr>
                        <a:t>nacimiento</a:t>
                      </a:r>
                      <a:r>
                        <a:rPr lang="en-ZA" sz="1000" dirty="0">
                          <a:solidFill>
                            <a:schemeClr val="tx1"/>
                          </a:solidFill>
                          <a:effectLst/>
                        </a:rPr>
                        <a:t>:</a:t>
                      </a:r>
                      <a:endParaRPr lang="en-US" sz="1000" dirty="0">
                        <a:solidFill>
                          <a:schemeClr val="tx1"/>
                        </a:solidFill>
                        <a:effectLst/>
                      </a:endParaRPr>
                    </a:p>
                    <a:p>
                      <a:pPr algn="l"/>
                      <a:r>
                        <a:rPr lang="en-ZA" sz="700" b="0" i="1" dirty="0">
                          <a:solidFill>
                            <a:schemeClr val="tx1"/>
                          </a:solidFill>
                          <a:effectLst/>
                        </a:rPr>
                        <a:t>dd/mm/aa</a:t>
                      </a:r>
                      <a:endParaRPr lang="en-US" sz="700" b="0" i="1" dirty="0">
                        <a:solidFill>
                          <a:schemeClr val="tx1"/>
                        </a:solidFill>
                        <a:effectLst/>
                      </a:endParaRPr>
                    </a:p>
                    <a:p>
                      <a:pPr algn="l"/>
                      <a:r>
                        <a:rPr lang="en-ZA" sz="700" b="0" i="1" dirty="0">
                          <a:solidFill>
                            <a:schemeClr val="tx1"/>
                          </a:solidFill>
                          <a:effectLst/>
                        </a:rPr>
                        <a:t> </a:t>
                      </a:r>
                      <a:endParaRPr lang="en-US" sz="7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l"/>
                      <a:endParaRPr lang="en-US" sz="7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grid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ZA" sz="1000" b="1" dirty="0">
                          <a:solidFill>
                            <a:schemeClr val="tx1"/>
                          </a:solidFill>
                          <a:effectLst/>
                        </a:rPr>
                        <a:t>¿La </a:t>
                      </a:r>
                      <a:r>
                        <a:rPr lang="en-ZA" sz="1000" b="1" dirty="0" err="1">
                          <a:solidFill>
                            <a:schemeClr val="tx1"/>
                          </a:solidFill>
                          <a:effectLst/>
                        </a:rPr>
                        <a:t>fecha</a:t>
                      </a:r>
                      <a:r>
                        <a:rPr lang="en-ZA" sz="1000" b="1" dirty="0">
                          <a:solidFill>
                            <a:schemeClr val="tx1"/>
                          </a:solidFill>
                          <a:effectLst/>
                        </a:rPr>
                        <a:t> de </a:t>
                      </a:r>
                      <a:r>
                        <a:rPr lang="en-ZA" sz="1000" b="1" dirty="0" err="1">
                          <a:solidFill>
                            <a:schemeClr val="tx1"/>
                          </a:solidFill>
                          <a:effectLst/>
                        </a:rPr>
                        <a:t>nacimiento</a:t>
                      </a:r>
                      <a:r>
                        <a:rPr lang="en-ZA" sz="1000" b="1" dirty="0">
                          <a:solidFill>
                            <a:schemeClr val="tx1"/>
                          </a:solidFill>
                          <a:effectLst/>
                        </a:rPr>
                        <a:t> es </a:t>
                      </a:r>
                      <a:r>
                        <a:rPr lang="en-ZA" sz="1000" b="1" dirty="0" err="1">
                          <a:solidFill>
                            <a:schemeClr val="tx1"/>
                          </a:solidFill>
                          <a:effectLst/>
                        </a:rPr>
                        <a:t>una</a:t>
                      </a:r>
                      <a:r>
                        <a:rPr lang="en-ZA" sz="1000" b="1" dirty="0">
                          <a:solidFill>
                            <a:schemeClr val="tx1"/>
                          </a:solidFill>
                          <a:effectLst/>
                        </a:rPr>
                        <a:t> </a:t>
                      </a:r>
                      <a:r>
                        <a:rPr lang="en-ZA" sz="1000" b="1" dirty="0" err="1">
                          <a:solidFill>
                            <a:schemeClr val="tx1"/>
                          </a:solidFill>
                          <a:effectLst/>
                        </a:rPr>
                        <a:t>estimación</a:t>
                      </a:r>
                      <a:r>
                        <a:rPr lang="en-ZA" sz="1000" b="1" dirty="0">
                          <a:solidFill>
                            <a:schemeClr val="tx1"/>
                          </a:solidFill>
                          <a:effectLst/>
                        </a:rPr>
                        <a:t>?: </a:t>
                      </a:r>
                      <a:r>
                        <a:rPr lang="en-ZA" sz="700" b="0" i="1" kern="1200" dirty="0">
                          <a:solidFill>
                            <a:schemeClr val="tx1"/>
                          </a:solidFill>
                          <a:effectLst/>
                          <a:latin typeface="+mn-lt"/>
                          <a:ea typeface="+mn-ea"/>
                          <a:cs typeface="+mn-cs"/>
                        </a:rPr>
                        <a:t>De ser </a:t>
                      </a:r>
                      <a:r>
                        <a:rPr lang="en-ZA" sz="700" b="0" i="1" kern="1200" dirty="0" err="1">
                          <a:solidFill>
                            <a:schemeClr val="tx1"/>
                          </a:solidFill>
                          <a:effectLst/>
                          <a:latin typeface="+mn-lt"/>
                          <a:ea typeface="+mn-ea"/>
                          <a:cs typeface="+mn-cs"/>
                        </a:rPr>
                        <a:t>así</a:t>
                      </a:r>
                      <a:r>
                        <a:rPr lang="en-ZA" sz="700" b="0" i="1" kern="1200" dirty="0">
                          <a:solidFill>
                            <a:schemeClr val="tx1"/>
                          </a:solidFill>
                          <a:effectLst/>
                          <a:latin typeface="+mn-lt"/>
                          <a:ea typeface="+mn-ea"/>
                          <a:cs typeface="+mn-cs"/>
                        </a:rPr>
                        <a:t>, </a:t>
                      </a:r>
                      <a:r>
                        <a:rPr lang="en-ZA" sz="700" b="0" i="1" kern="1200" dirty="0" err="1">
                          <a:solidFill>
                            <a:schemeClr val="tx1"/>
                          </a:solidFill>
                          <a:effectLst/>
                          <a:latin typeface="+mn-lt"/>
                          <a:ea typeface="+mn-ea"/>
                          <a:cs typeface="+mn-cs"/>
                        </a:rPr>
                        <a:t>poner</a:t>
                      </a:r>
                      <a:r>
                        <a:rPr lang="en-ZA" sz="700" b="0" i="1" kern="1200" dirty="0">
                          <a:solidFill>
                            <a:schemeClr val="tx1"/>
                          </a:solidFill>
                          <a:effectLst/>
                          <a:latin typeface="+mn-lt"/>
                          <a:ea typeface="+mn-ea"/>
                          <a:cs typeface="+mn-cs"/>
                        </a:rPr>
                        <a:t> 1 de </a:t>
                      </a:r>
                      <a:r>
                        <a:rPr lang="en-ZA" sz="700" b="0" i="1" kern="1200" dirty="0" err="1">
                          <a:solidFill>
                            <a:schemeClr val="tx1"/>
                          </a:solidFill>
                          <a:effectLst/>
                          <a:latin typeface="+mn-lt"/>
                          <a:ea typeface="+mn-ea"/>
                          <a:cs typeface="+mn-cs"/>
                        </a:rPr>
                        <a:t>enero</a:t>
                      </a:r>
                      <a:br>
                        <a:rPr lang="en-ZA" sz="700" b="0" i="1" kern="1200" dirty="0">
                          <a:solidFill>
                            <a:schemeClr val="tx1"/>
                          </a:solidFill>
                          <a:effectLst/>
                          <a:latin typeface="+mn-lt"/>
                          <a:ea typeface="+mn-ea"/>
                          <a:cs typeface="+mn-cs"/>
                        </a:rPr>
                      </a:br>
                      <a:r>
                        <a:rPr lang="en-ZA" sz="1000" dirty="0">
                          <a:solidFill>
                            <a:schemeClr val="tx1"/>
                          </a:solidFill>
                          <a:effectLst/>
                        </a:rPr>
                        <a:t>[ ] No [ ] </a:t>
                      </a:r>
                      <a:r>
                        <a:rPr lang="en-ZA" sz="1000" dirty="0" err="1">
                          <a:solidFill>
                            <a:schemeClr val="tx1"/>
                          </a:solidFill>
                          <a:effectLst/>
                        </a:rPr>
                        <a:t>Sí</a:t>
                      </a:r>
                      <a:endParaRPr lang="en-US" dirty="0"/>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gridSpan="3">
                  <a:txBody>
                    <a:bodyPr/>
                    <a:lstStyle/>
                    <a:p>
                      <a:pPr algn="l"/>
                      <a:r>
                        <a:rPr lang="en-ZA" sz="1000" b="1" dirty="0">
                          <a:solidFill>
                            <a:schemeClr val="tx1"/>
                          </a:solidFill>
                          <a:effectLst/>
                        </a:rPr>
                        <a:t>Sexo:</a:t>
                      </a:r>
                      <a:endParaRPr lang="en-US" sz="1000" b="1" dirty="0">
                        <a:solidFill>
                          <a:schemeClr val="tx1"/>
                        </a:solidFill>
                        <a:effectLst/>
                      </a:endParaRPr>
                    </a:p>
                    <a:p>
                      <a:pPr algn="l"/>
                      <a:r>
                        <a:rPr lang="en-ZA" sz="1000" dirty="0">
                          <a:solidFill>
                            <a:schemeClr val="tx1"/>
                          </a:solidFill>
                          <a:effectLst/>
                        </a:rPr>
                        <a:t>[ ] </a:t>
                      </a:r>
                      <a:r>
                        <a:rPr lang="en-ZA" sz="1000" dirty="0" err="1">
                          <a:solidFill>
                            <a:schemeClr val="tx1"/>
                          </a:solidFill>
                          <a:effectLst/>
                        </a:rPr>
                        <a:t>Masculino</a:t>
                      </a:r>
                      <a:r>
                        <a:rPr lang="en-ZA" sz="1000" dirty="0">
                          <a:solidFill>
                            <a:schemeClr val="tx1"/>
                          </a:solidFill>
                          <a:effectLst/>
                        </a:rPr>
                        <a:t> [ ] </a:t>
                      </a:r>
                      <a:r>
                        <a:rPr lang="en-ZA" sz="1000" dirty="0" err="1">
                          <a:solidFill>
                            <a:schemeClr val="tx1"/>
                          </a:solidFill>
                          <a:effectLst/>
                        </a:rPr>
                        <a:t>Femenino</a:t>
                      </a:r>
                      <a:endParaRPr lang="en-US" dirty="0"/>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hMerge="1">
                  <a:txBody>
                    <a:bodyPr/>
                    <a:lstStyle/>
                    <a:p>
                      <a:pPr algn="l"/>
                      <a:r>
                        <a:rPr lang="en-ZA" sz="1000" b="1" dirty="0">
                          <a:solidFill>
                            <a:schemeClr val="tx1"/>
                          </a:solidFill>
                          <a:effectLst/>
                        </a:rPr>
                        <a:t>Sexo:</a:t>
                      </a:r>
                      <a:endParaRPr lang="en-US" sz="1000" b="1" dirty="0">
                        <a:solidFill>
                          <a:schemeClr val="tx1"/>
                        </a:solidFill>
                        <a:effectLst/>
                      </a:endParaRPr>
                    </a:p>
                    <a:p>
                      <a:pPr algn="l"/>
                      <a:r>
                        <a:rPr lang="en-ZA" sz="1000" dirty="0">
                          <a:solidFill>
                            <a:schemeClr val="tx1"/>
                          </a:solidFill>
                          <a:effectLst/>
                        </a:rPr>
                        <a:t>[ ] Hombre [ ] Mujer</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268871488"/>
                  </a:ext>
                </a:extLst>
              </a:tr>
              <a:tr h="0">
                <a:tc gridSpan="3">
                  <a:txBody>
                    <a:bodyPr/>
                    <a:lstStyle/>
                    <a:p>
                      <a:pPr algn="l"/>
                      <a:r>
                        <a:rPr lang="en-ZA" sz="1000" dirty="0" err="1">
                          <a:solidFill>
                            <a:schemeClr val="tx1"/>
                          </a:solidFill>
                          <a:effectLst/>
                        </a:rPr>
                        <a:t>Parentesco</a:t>
                      </a:r>
                      <a:r>
                        <a:rPr lang="en-ZA" sz="1000" dirty="0">
                          <a:solidFill>
                            <a:schemeClr val="tx1"/>
                          </a:solidFill>
                          <a:effectLst/>
                        </a:rPr>
                        <a:t>/</a:t>
                      </a:r>
                      <a:r>
                        <a:rPr lang="en-ZA" sz="1000" dirty="0" err="1">
                          <a:solidFill>
                            <a:schemeClr val="tx1"/>
                          </a:solidFill>
                          <a:effectLst/>
                        </a:rPr>
                        <a:t>relación</a:t>
                      </a:r>
                      <a:r>
                        <a:rPr lang="en-ZA" sz="1000" dirty="0">
                          <a:solidFill>
                            <a:schemeClr val="tx1"/>
                          </a:solidFill>
                          <a:effectLst/>
                        </a:rPr>
                        <a:t> con </a:t>
                      </a:r>
                      <a:r>
                        <a:rPr lang="en-ZA" sz="1000" dirty="0" err="1">
                          <a:solidFill>
                            <a:schemeClr val="tx1"/>
                          </a:solidFill>
                          <a:effectLst/>
                        </a:rPr>
                        <a:t>el</a:t>
                      </a:r>
                      <a:r>
                        <a:rPr lang="en-ZA" sz="1000" dirty="0">
                          <a:solidFill>
                            <a:schemeClr val="tx1"/>
                          </a:solidFill>
                          <a:effectLst/>
                        </a:rPr>
                        <a:t>/la </a:t>
                      </a:r>
                      <a:r>
                        <a:rPr lang="en-ZA" sz="1000" dirty="0" err="1">
                          <a:solidFill>
                            <a:schemeClr val="tx1"/>
                          </a:solidFill>
                          <a:effectLst/>
                        </a:rPr>
                        <a:t>menor</a:t>
                      </a:r>
                      <a:r>
                        <a:rPr lang="en-ZA" sz="1000" dirty="0">
                          <a:solidFill>
                            <a:schemeClr val="tx1"/>
                          </a:solidFill>
                          <a:effectLst/>
                        </a:rPr>
                        <a:t>:</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4">
                  <a:txBody>
                    <a:bodyPr/>
                    <a:lstStyle/>
                    <a:p>
                      <a:pPr algn="l"/>
                      <a:r>
                        <a:rPr lang="en-ZA" sz="1000" b="1" dirty="0">
                          <a:solidFill>
                            <a:schemeClr val="tx1"/>
                          </a:solidFill>
                          <a:effectLst/>
                        </a:rPr>
                        <a:t>Dirección / </a:t>
                      </a:r>
                      <a:r>
                        <a:rPr lang="en-ZA" sz="1000" b="1" dirty="0" err="1">
                          <a:solidFill>
                            <a:schemeClr val="tx1"/>
                          </a:solidFill>
                          <a:effectLst/>
                        </a:rPr>
                        <a:t>lugar</a:t>
                      </a:r>
                      <a:r>
                        <a:rPr lang="en-ZA" sz="1000" b="1" dirty="0">
                          <a:solidFill>
                            <a:schemeClr val="tx1"/>
                          </a:solidFill>
                          <a:effectLst/>
                        </a:rPr>
                        <a:t> de residencia actual:</a:t>
                      </a:r>
                      <a:endParaRPr lang="en-US" sz="1000" b="1"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l"/>
                      <a:r>
                        <a:rPr lang="en-ZA" sz="1000" b="1" dirty="0">
                          <a:solidFill>
                            <a:schemeClr val="tx1"/>
                          </a:solidFill>
                          <a:effectLst/>
                        </a:rPr>
                        <a:t>Dirección / ubicación actual:</a:t>
                      </a:r>
                      <a:endParaRPr lang="en-US" sz="1000" b="1"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177552012"/>
                  </a:ext>
                </a:extLst>
              </a:tr>
              <a:tr h="122527">
                <a:tc gridSpan="7">
                  <a:txBody>
                    <a:bodyPr/>
                    <a:lstStyle/>
                    <a:p>
                      <a:pPr algn="l"/>
                      <a:r>
                        <a:rPr lang="en-ZA" sz="1000" dirty="0">
                          <a:solidFill>
                            <a:schemeClr val="tx1"/>
                          </a:solidFill>
                          <a:effectLst/>
                        </a:rPr>
                        <a:t>Teléfono del cuidador / otros datos de contacto:</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2">
                          <a:lumMod val="60000"/>
                          <a:lumOff val="40000"/>
                        </a:schemeClr>
                      </a:solidFill>
                      <a:prstDash val="solid"/>
                      <a:round/>
                      <a:headEnd type="none" w="med" len="med"/>
                      <a:tailEnd type="none" w="med" len="med"/>
                    </a:lnL>
                    <a:lnT w="12700" cap="flat" cmpd="sng" algn="ctr">
                      <a:solidFill>
                        <a:schemeClr val="accent2">
                          <a:lumMod val="60000"/>
                          <a:lumOff val="40000"/>
                        </a:schemeClr>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5381412"/>
                  </a:ext>
                </a:extLst>
              </a:tr>
              <a:tr h="0">
                <a:tc gridSpan="7">
                  <a:txBody>
                    <a:bodyPr/>
                    <a:lstStyle/>
                    <a:p>
                      <a:pPr algn="l">
                        <a:lnSpc>
                          <a:spcPct val="107000"/>
                        </a:lnSpc>
                        <a:spcAft>
                          <a:spcPts val="800"/>
                        </a:spcAft>
                      </a:pPr>
                      <a:r>
                        <a:rPr lang="en-ZA" sz="1000" dirty="0">
                          <a:solidFill>
                            <a:schemeClr val="tx1"/>
                          </a:solidFill>
                          <a:effectLst/>
                        </a:rPr>
                        <a:t>4. INFORMACIÓN DE LA REMISIÓN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2">
                          <a:lumMod val="60000"/>
                          <a:lumOff val="40000"/>
                        </a:schemeClr>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23678620"/>
                  </a:ext>
                </a:extLst>
              </a:tr>
              <a:tr h="453350">
                <a:tc gridSpan="7">
                  <a:txBody>
                    <a:bodyPr/>
                    <a:lstStyle/>
                    <a:p>
                      <a:pPr marL="0" algn="l" defTabSz="685800" rtl="0" eaLnBrk="1" latinLnBrk="0" hangingPunct="1"/>
                      <a:r>
                        <a:rPr lang="en-ZA" sz="1000" dirty="0">
                          <a:solidFill>
                            <a:schemeClr val="tx1"/>
                          </a:solidFill>
                          <a:effectLst/>
                        </a:rPr>
                        <a:t>Motivo de la </a:t>
                      </a:r>
                      <a:r>
                        <a:rPr lang="en-ZA" sz="1000" dirty="0" err="1">
                          <a:solidFill>
                            <a:schemeClr val="tx1"/>
                          </a:solidFill>
                          <a:effectLst/>
                        </a:rPr>
                        <a:t>remisión</a:t>
                      </a:r>
                      <a:r>
                        <a:rPr lang="en-ZA" sz="1000" dirty="0">
                          <a:solidFill>
                            <a:schemeClr val="tx1"/>
                          </a:solidFill>
                          <a:effectLst/>
                        </a:rPr>
                        <a:t>: </a:t>
                      </a:r>
                      <a:r>
                        <a:rPr lang="en-ZA" sz="700" b="0" i="1" kern="1200" dirty="0" err="1">
                          <a:solidFill>
                            <a:schemeClr val="tx1"/>
                          </a:solidFill>
                          <a:effectLst/>
                          <a:latin typeface="+mn-lt"/>
                          <a:ea typeface="+mn-ea"/>
                          <a:cs typeface="+mn-cs"/>
                        </a:rPr>
                        <a:t>Describa</a:t>
                      </a:r>
                      <a:r>
                        <a:rPr lang="en-ZA" sz="700" b="0" i="1" kern="1200" dirty="0">
                          <a:solidFill>
                            <a:schemeClr val="tx1"/>
                          </a:solidFill>
                          <a:effectLst/>
                          <a:latin typeface="+mn-lt"/>
                          <a:ea typeface="+mn-ea"/>
                          <a:cs typeface="+mn-cs"/>
                        </a:rPr>
                        <a:t> </a:t>
                      </a:r>
                      <a:r>
                        <a:rPr lang="en-ZA" sz="700" b="0" i="1" kern="1200" dirty="0" err="1">
                          <a:solidFill>
                            <a:schemeClr val="tx1"/>
                          </a:solidFill>
                          <a:effectLst/>
                          <a:latin typeface="+mn-lt"/>
                          <a:ea typeface="+mn-ea"/>
                          <a:cs typeface="+mn-cs"/>
                        </a:rPr>
                        <a:t>el</a:t>
                      </a:r>
                      <a:r>
                        <a:rPr lang="en-ZA" sz="700" b="0" i="1" kern="1200" dirty="0">
                          <a:solidFill>
                            <a:schemeClr val="tx1"/>
                          </a:solidFill>
                          <a:effectLst/>
                          <a:latin typeface="+mn-lt"/>
                          <a:ea typeface="+mn-ea"/>
                          <a:cs typeface="+mn-cs"/>
                        </a:rPr>
                        <a:t> </a:t>
                      </a:r>
                      <a:r>
                        <a:rPr lang="en-ZA" sz="700" b="0" i="1" kern="1200" dirty="0" err="1">
                          <a:solidFill>
                            <a:schemeClr val="tx1"/>
                          </a:solidFill>
                          <a:effectLst/>
                          <a:latin typeface="+mn-lt"/>
                          <a:ea typeface="+mn-ea"/>
                          <a:cs typeface="+mn-cs"/>
                        </a:rPr>
                        <a:t>problema</a:t>
                      </a:r>
                      <a:r>
                        <a:rPr lang="en-ZA" sz="700" b="0" i="1" kern="1200" dirty="0">
                          <a:solidFill>
                            <a:schemeClr val="tx1"/>
                          </a:solidFill>
                          <a:effectLst/>
                          <a:latin typeface="+mn-lt"/>
                          <a:ea typeface="+mn-ea"/>
                          <a:cs typeface="+mn-cs"/>
                        </a:rPr>
                        <a:t>, </a:t>
                      </a:r>
                      <a:r>
                        <a:rPr lang="en-ZA" sz="700" b="0" i="1" kern="1200" dirty="0" err="1">
                          <a:solidFill>
                            <a:schemeClr val="tx1"/>
                          </a:solidFill>
                          <a:effectLst/>
                          <a:latin typeface="+mn-lt"/>
                          <a:ea typeface="+mn-ea"/>
                          <a:cs typeface="+mn-cs"/>
                        </a:rPr>
                        <a:t>su</a:t>
                      </a:r>
                      <a:r>
                        <a:rPr lang="en-ZA" sz="700" b="0" i="1" kern="1200" dirty="0">
                          <a:solidFill>
                            <a:schemeClr val="tx1"/>
                          </a:solidFill>
                          <a:effectLst/>
                          <a:latin typeface="+mn-lt"/>
                          <a:ea typeface="+mn-ea"/>
                          <a:cs typeface="+mn-cs"/>
                        </a:rPr>
                        <a:t> </a:t>
                      </a:r>
                      <a:r>
                        <a:rPr lang="en-ZA" sz="700" b="0" i="1" kern="1200" dirty="0" err="1">
                          <a:solidFill>
                            <a:schemeClr val="tx1"/>
                          </a:solidFill>
                          <a:effectLst/>
                          <a:latin typeface="+mn-lt"/>
                          <a:ea typeface="+mn-ea"/>
                          <a:cs typeface="+mn-cs"/>
                        </a:rPr>
                        <a:t>duración</a:t>
                      </a:r>
                      <a:r>
                        <a:rPr lang="en-ZA" sz="700" b="0" i="1" kern="1200" dirty="0">
                          <a:solidFill>
                            <a:schemeClr val="tx1"/>
                          </a:solidFill>
                          <a:effectLst/>
                          <a:latin typeface="+mn-lt"/>
                          <a:ea typeface="+mn-ea"/>
                          <a:cs typeface="+mn-cs"/>
                        </a:rPr>
                        <a:t> y </a:t>
                      </a:r>
                      <a:r>
                        <a:rPr lang="en-ZA" sz="700" b="0" i="1" kern="1200" dirty="0" err="1">
                          <a:solidFill>
                            <a:schemeClr val="tx1"/>
                          </a:solidFill>
                          <a:effectLst/>
                          <a:latin typeface="+mn-lt"/>
                          <a:ea typeface="+mn-ea"/>
                          <a:cs typeface="+mn-cs"/>
                        </a:rPr>
                        <a:t>frecuencia</a:t>
                      </a:r>
                      <a:r>
                        <a:rPr lang="en-ZA" sz="700" b="0" i="1" kern="1200" dirty="0">
                          <a:solidFill>
                            <a:schemeClr val="tx1"/>
                          </a:solidFill>
                          <a:effectLst/>
                          <a:latin typeface="+mn-lt"/>
                          <a:ea typeface="+mn-ea"/>
                          <a:cs typeface="+mn-cs"/>
                        </a:rPr>
                        <a:t>, </a:t>
                      </a:r>
                      <a:r>
                        <a:rPr lang="en-ZA" sz="700" b="0" i="1" kern="1200" dirty="0" err="1">
                          <a:solidFill>
                            <a:schemeClr val="tx1"/>
                          </a:solidFill>
                          <a:effectLst/>
                          <a:latin typeface="+mn-lt"/>
                          <a:ea typeface="+mn-ea"/>
                          <a:cs typeface="+mn-cs"/>
                        </a:rPr>
                        <a:t>los</a:t>
                      </a:r>
                      <a:r>
                        <a:rPr lang="en-ZA" sz="700" b="0" i="1" kern="1200" dirty="0">
                          <a:solidFill>
                            <a:schemeClr val="tx1"/>
                          </a:solidFill>
                          <a:effectLst/>
                          <a:latin typeface="+mn-lt"/>
                          <a:ea typeface="+mn-ea"/>
                          <a:cs typeface="+mn-cs"/>
                        </a:rPr>
                        <a:t> </a:t>
                      </a:r>
                      <a:r>
                        <a:rPr lang="en-ZA" sz="700" b="0" i="1" kern="1200" dirty="0" err="1">
                          <a:solidFill>
                            <a:schemeClr val="tx1"/>
                          </a:solidFill>
                          <a:effectLst/>
                          <a:latin typeface="+mn-lt"/>
                          <a:ea typeface="+mn-ea"/>
                          <a:cs typeface="+mn-cs"/>
                        </a:rPr>
                        <a:t>antecedentes</a:t>
                      </a:r>
                      <a:r>
                        <a:rPr lang="en-ZA" sz="700" b="0" i="1" kern="1200" dirty="0">
                          <a:solidFill>
                            <a:schemeClr val="tx1"/>
                          </a:solidFill>
                          <a:effectLst/>
                          <a:latin typeface="+mn-lt"/>
                          <a:ea typeface="+mn-ea"/>
                          <a:cs typeface="+mn-cs"/>
                        </a:rPr>
                        <a:t>, </a:t>
                      </a:r>
                      <a:r>
                        <a:rPr lang="en-ZA" sz="700" b="0" i="1" kern="1200" dirty="0" err="1">
                          <a:solidFill>
                            <a:schemeClr val="tx1"/>
                          </a:solidFill>
                          <a:effectLst/>
                          <a:latin typeface="+mn-lt"/>
                          <a:ea typeface="+mn-ea"/>
                          <a:cs typeface="+mn-cs"/>
                        </a:rPr>
                        <a:t>los</a:t>
                      </a:r>
                      <a:r>
                        <a:rPr lang="en-ZA" sz="700" b="0" i="1" kern="1200" dirty="0">
                          <a:solidFill>
                            <a:schemeClr val="tx1"/>
                          </a:solidFill>
                          <a:effectLst/>
                          <a:latin typeface="+mn-lt"/>
                          <a:ea typeface="+mn-ea"/>
                          <a:cs typeface="+mn-cs"/>
                        </a:rPr>
                        <a:t> </a:t>
                      </a:r>
                      <a:r>
                        <a:rPr lang="en-ZA" sz="700" b="0" i="1" kern="1200" dirty="0" err="1">
                          <a:solidFill>
                            <a:schemeClr val="tx1"/>
                          </a:solidFill>
                          <a:effectLst/>
                          <a:latin typeface="+mn-lt"/>
                          <a:ea typeface="+mn-ea"/>
                          <a:cs typeface="+mn-cs"/>
                        </a:rPr>
                        <a:t>servicios</a:t>
                      </a:r>
                      <a:r>
                        <a:rPr lang="en-ZA" sz="700" b="0" i="1" kern="1200" dirty="0">
                          <a:solidFill>
                            <a:schemeClr val="tx1"/>
                          </a:solidFill>
                          <a:effectLst/>
                          <a:latin typeface="+mn-lt"/>
                          <a:ea typeface="+mn-ea"/>
                          <a:cs typeface="+mn-cs"/>
                        </a:rPr>
                        <a:t> </a:t>
                      </a:r>
                      <a:r>
                        <a:rPr lang="en-ZA" sz="700" b="0" i="1" kern="1200" dirty="0" err="1">
                          <a:solidFill>
                            <a:schemeClr val="tx1"/>
                          </a:solidFill>
                          <a:effectLst/>
                          <a:latin typeface="+mn-lt"/>
                          <a:ea typeface="+mn-ea"/>
                          <a:cs typeface="+mn-cs"/>
                        </a:rPr>
                        <a:t>recibidos</a:t>
                      </a:r>
                      <a:r>
                        <a:rPr lang="en-ZA" sz="700" b="0" i="1" kern="1200" dirty="0">
                          <a:solidFill>
                            <a:schemeClr val="tx1"/>
                          </a:solidFill>
                          <a:effectLst/>
                          <a:latin typeface="+mn-lt"/>
                          <a:ea typeface="+mn-ea"/>
                          <a:cs typeface="+mn-cs"/>
                        </a:rPr>
                        <a:t> o las </a:t>
                      </a:r>
                      <a:r>
                        <a:rPr lang="en-ZA" sz="700" b="0" i="1" kern="1200" dirty="0" err="1">
                          <a:solidFill>
                            <a:schemeClr val="tx1"/>
                          </a:solidFill>
                          <a:effectLst/>
                          <a:latin typeface="+mn-lt"/>
                          <a:ea typeface="+mn-ea"/>
                          <a:cs typeface="+mn-cs"/>
                        </a:rPr>
                        <a:t>intervenciones</a:t>
                      </a:r>
                      <a:r>
                        <a:rPr lang="en-ZA" sz="700" b="0" i="1" kern="1200" dirty="0">
                          <a:solidFill>
                            <a:schemeClr val="tx1"/>
                          </a:solidFill>
                          <a:effectLst/>
                          <a:latin typeface="+mn-lt"/>
                          <a:ea typeface="+mn-ea"/>
                          <a:cs typeface="+mn-cs"/>
                        </a:rPr>
                        <a:t> </a:t>
                      </a:r>
                      <a:r>
                        <a:rPr lang="en-ZA" sz="700" b="0" i="1" kern="1200" dirty="0" err="1">
                          <a:solidFill>
                            <a:schemeClr val="tx1"/>
                          </a:solidFill>
                          <a:effectLst/>
                          <a:latin typeface="+mn-lt"/>
                          <a:ea typeface="+mn-ea"/>
                          <a:cs typeface="+mn-cs"/>
                        </a:rPr>
                        <a:t>realizadas</a:t>
                      </a:r>
                      <a:r>
                        <a:rPr lang="en-ZA" sz="700" b="0" i="1" kern="1200" dirty="0">
                          <a:solidFill>
                            <a:schemeClr val="tx1"/>
                          </a:solidFill>
                          <a:effectLst/>
                          <a:latin typeface="+mn-lt"/>
                          <a:ea typeface="+mn-ea"/>
                          <a:cs typeface="+mn-cs"/>
                        </a:rPr>
                        <a:t>, </a:t>
                      </a:r>
                      <a:r>
                        <a:rPr lang="en-ZA" sz="700" b="0" i="1" kern="1200" dirty="0" err="1">
                          <a:solidFill>
                            <a:schemeClr val="tx1"/>
                          </a:solidFill>
                          <a:effectLst/>
                          <a:latin typeface="+mn-lt"/>
                          <a:ea typeface="+mn-ea"/>
                          <a:cs typeface="+mn-cs"/>
                        </a:rPr>
                        <a:t>así</a:t>
                      </a:r>
                      <a:r>
                        <a:rPr lang="en-ZA" sz="700" b="0" i="1" kern="1200" dirty="0">
                          <a:solidFill>
                            <a:schemeClr val="tx1"/>
                          </a:solidFill>
                          <a:effectLst/>
                          <a:latin typeface="+mn-lt"/>
                          <a:ea typeface="+mn-ea"/>
                          <a:cs typeface="+mn-cs"/>
                        </a:rPr>
                        <a:t> </a:t>
                      </a:r>
                      <a:r>
                        <a:rPr lang="en-ZA" sz="700" b="0" i="1" kern="1200" dirty="0" err="1">
                          <a:solidFill>
                            <a:schemeClr val="tx1"/>
                          </a:solidFill>
                          <a:effectLst/>
                          <a:latin typeface="+mn-lt"/>
                          <a:ea typeface="+mn-ea"/>
                          <a:cs typeface="+mn-cs"/>
                        </a:rPr>
                        <a:t>como</a:t>
                      </a:r>
                      <a:r>
                        <a:rPr lang="en-ZA" sz="700" b="0" i="1" kern="1200" dirty="0">
                          <a:solidFill>
                            <a:schemeClr val="tx1"/>
                          </a:solidFill>
                          <a:effectLst/>
                          <a:latin typeface="+mn-lt"/>
                          <a:ea typeface="+mn-ea"/>
                          <a:cs typeface="+mn-cs"/>
                        </a:rPr>
                        <a:t> </a:t>
                      </a:r>
                      <a:r>
                        <a:rPr lang="en-ZA" sz="700" b="0" i="1" kern="1200" dirty="0" err="1">
                          <a:solidFill>
                            <a:schemeClr val="tx1"/>
                          </a:solidFill>
                          <a:effectLst/>
                          <a:latin typeface="+mn-lt"/>
                          <a:ea typeface="+mn-ea"/>
                          <a:cs typeface="+mn-cs"/>
                        </a:rPr>
                        <a:t>cualquier</a:t>
                      </a:r>
                      <a:r>
                        <a:rPr lang="en-ZA" sz="700" b="0" i="1" kern="1200" dirty="0">
                          <a:solidFill>
                            <a:schemeClr val="tx1"/>
                          </a:solidFill>
                          <a:effectLst/>
                          <a:latin typeface="+mn-lt"/>
                          <a:ea typeface="+mn-ea"/>
                          <a:cs typeface="+mn-cs"/>
                        </a:rPr>
                        <a:t> </a:t>
                      </a:r>
                      <a:r>
                        <a:rPr lang="en-ZA" sz="700" b="0" i="1" kern="1200" dirty="0" err="1">
                          <a:solidFill>
                            <a:schemeClr val="tx1"/>
                          </a:solidFill>
                          <a:effectLst/>
                          <a:latin typeface="+mn-lt"/>
                          <a:ea typeface="+mn-ea"/>
                          <a:cs typeface="+mn-cs"/>
                        </a:rPr>
                        <a:t>otro</a:t>
                      </a:r>
                      <a:r>
                        <a:rPr lang="en-ZA" sz="700" b="0" i="1" kern="1200" dirty="0">
                          <a:solidFill>
                            <a:schemeClr val="tx1"/>
                          </a:solidFill>
                          <a:effectLst/>
                          <a:latin typeface="+mn-lt"/>
                          <a:ea typeface="+mn-ea"/>
                          <a:cs typeface="+mn-cs"/>
                        </a:rPr>
                        <a:t> </a:t>
                      </a:r>
                      <a:r>
                        <a:rPr lang="en-ZA" sz="700" b="0" i="1" kern="1200" dirty="0" err="1">
                          <a:solidFill>
                            <a:schemeClr val="tx1"/>
                          </a:solidFill>
                          <a:effectLst/>
                          <a:latin typeface="+mn-lt"/>
                          <a:ea typeface="+mn-ea"/>
                          <a:cs typeface="+mn-cs"/>
                        </a:rPr>
                        <a:t>dato</a:t>
                      </a:r>
                      <a:r>
                        <a:rPr lang="en-ZA" sz="700" b="0" i="1" kern="1200" dirty="0">
                          <a:solidFill>
                            <a:schemeClr val="tx1"/>
                          </a:solidFill>
                          <a:effectLst/>
                          <a:latin typeface="+mn-lt"/>
                          <a:ea typeface="+mn-ea"/>
                          <a:cs typeface="+mn-cs"/>
                        </a:rPr>
                        <a:t> de </a:t>
                      </a:r>
                      <a:r>
                        <a:rPr lang="en-ZA" sz="700" b="0" i="1" kern="1200" dirty="0" err="1">
                          <a:solidFill>
                            <a:schemeClr val="tx1"/>
                          </a:solidFill>
                          <a:effectLst/>
                          <a:latin typeface="+mn-lt"/>
                          <a:ea typeface="+mn-ea"/>
                          <a:cs typeface="+mn-cs"/>
                        </a:rPr>
                        <a:t>interés</a:t>
                      </a:r>
                      <a:r>
                        <a:rPr lang="en-ZA" sz="700" b="0" i="1" kern="1200" dirty="0">
                          <a:solidFill>
                            <a:schemeClr val="tx1"/>
                          </a:solidFill>
                          <a:effectLst/>
                          <a:latin typeface="+mn-lt"/>
                          <a:ea typeface="+mn-ea"/>
                          <a:cs typeface="+mn-cs"/>
                        </a:rPr>
                        <a:t> para </a:t>
                      </a:r>
                      <a:r>
                        <a:rPr lang="en-ZA" sz="700" b="0" i="1" kern="1200" dirty="0" err="1">
                          <a:solidFill>
                            <a:schemeClr val="tx1"/>
                          </a:solidFill>
                          <a:effectLst/>
                          <a:latin typeface="+mn-lt"/>
                          <a:ea typeface="+mn-ea"/>
                          <a:cs typeface="+mn-cs"/>
                        </a:rPr>
                        <a:t>el</a:t>
                      </a:r>
                      <a:r>
                        <a:rPr lang="en-ZA" sz="700" b="0" i="1" kern="1200" dirty="0">
                          <a:solidFill>
                            <a:schemeClr val="tx1"/>
                          </a:solidFill>
                          <a:effectLst/>
                          <a:latin typeface="+mn-lt"/>
                          <a:ea typeface="+mn-ea"/>
                          <a:cs typeface="+mn-cs"/>
                        </a:rPr>
                        <a:t> </a:t>
                      </a:r>
                      <a:r>
                        <a:rPr lang="en-ZA" sz="700" b="0" i="1" kern="1200" dirty="0" err="1">
                          <a:solidFill>
                            <a:schemeClr val="tx1"/>
                          </a:solidFill>
                          <a:effectLst/>
                          <a:latin typeface="+mn-lt"/>
                          <a:ea typeface="+mn-ea"/>
                          <a:cs typeface="+mn-cs"/>
                        </a:rPr>
                        <a:t>proveedor</a:t>
                      </a:r>
                      <a:r>
                        <a:rPr lang="en-ZA" sz="700" b="0" i="1" kern="1200" dirty="0">
                          <a:solidFill>
                            <a:schemeClr val="tx1"/>
                          </a:solidFill>
                          <a:effectLst/>
                          <a:latin typeface="+mn-lt"/>
                          <a:ea typeface="+mn-ea"/>
                          <a:cs typeface="+mn-cs"/>
                        </a:rPr>
                        <a:t> de </a:t>
                      </a:r>
                      <a:r>
                        <a:rPr lang="en-ZA" sz="700" b="0" i="1" kern="1200" dirty="0" err="1">
                          <a:solidFill>
                            <a:schemeClr val="tx1"/>
                          </a:solidFill>
                          <a:effectLst/>
                          <a:latin typeface="+mn-lt"/>
                          <a:ea typeface="+mn-ea"/>
                          <a:cs typeface="+mn-cs"/>
                        </a:rPr>
                        <a:t>servicios</a:t>
                      </a:r>
                      <a:r>
                        <a:rPr lang="en-ZA" sz="700" b="0" i="1" kern="1200" dirty="0">
                          <a:solidFill>
                            <a:schemeClr val="tx1"/>
                          </a:solidFill>
                          <a:effectLst/>
                          <a:latin typeface="+mn-lt"/>
                          <a:ea typeface="+mn-ea"/>
                          <a:cs typeface="+mn-cs"/>
                        </a:rPr>
                        <a:t>.</a:t>
                      </a:r>
                      <a:endParaRPr lang="en-US" sz="700" b="0" i="1" kern="1200" dirty="0">
                        <a:solidFill>
                          <a:schemeClr val="tx1"/>
                        </a:solidFill>
                        <a:effectLst/>
                        <a:latin typeface="+mn-lt"/>
                        <a:ea typeface="+mn-ea"/>
                        <a:cs typeface="+mn-cs"/>
                      </a:endParaRPr>
                    </a:p>
                    <a:p>
                      <a:pPr marL="0" algn="l" defTabSz="685800" rtl="0" eaLnBrk="1" latinLnBrk="0" hangingPunct="1"/>
                      <a:r>
                        <a:rPr lang="en-ZA" sz="700" b="0" i="1" kern="1200" dirty="0">
                          <a:solidFill>
                            <a:schemeClr val="tx1"/>
                          </a:solidFill>
                          <a:effectLst/>
                          <a:latin typeface="+mn-lt"/>
                          <a:ea typeface="+mn-ea"/>
                          <a:cs typeface="+mn-cs"/>
                        </a:rPr>
                        <a:t> </a:t>
                      </a:r>
                      <a:endParaRPr lang="en-US" sz="700" b="0" i="1" kern="1200" dirty="0">
                        <a:solidFill>
                          <a:schemeClr val="tx1"/>
                        </a:solidFill>
                        <a:effectLst/>
                        <a:latin typeface="+mn-lt"/>
                        <a:ea typeface="+mn-ea"/>
                        <a:cs typeface="+mn-cs"/>
                      </a:endParaRPr>
                    </a:p>
                    <a:p>
                      <a:pPr algn="l"/>
                      <a:r>
                        <a:rPr lang="en-ZA" sz="1000" dirty="0">
                          <a:solidFill>
                            <a:schemeClr val="tx1"/>
                          </a:solidFill>
                          <a:effectLst/>
                        </a:rPr>
                        <a:t> </a:t>
                      </a:r>
                      <a:endParaRPr lang="en-US" sz="1000" dirty="0">
                        <a:solidFill>
                          <a:schemeClr val="tx1"/>
                        </a:solidFill>
                        <a:effectLst/>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2">
                          <a:lumMod val="60000"/>
                          <a:lumOff val="40000"/>
                        </a:schemeClr>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64168304"/>
                  </a:ext>
                </a:extLst>
              </a:tr>
            </a:tbl>
          </a:graphicData>
        </a:graphic>
      </p:graphicFrame>
    </p:spTree>
    <p:extLst>
      <p:ext uri="{BB962C8B-B14F-4D97-AF65-F5344CB8AC3E}">
        <p14:creationId xmlns:p14="http://schemas.microsoft.com/office/powerpoint/2010/main" val="104997209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xagon 4">
            <a:extLst>
              <a:ext uri="{FF2B5EF4-FFF2-40B4-BE49-F238E27FC236}">
                <a16:creationId xmlns:a16="http://schemas.microsoft.com/office/drawing/2014/main" id="{2460A0AB-6429-2196-AE44-8FE2D96606C6}"/>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A5FE4F98-BFC4-2176-B8CC-0C5539402F2D}"/>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A6F89BA6-9DCE-EB5B-72AF-377596F1C593}"/>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DA6E4151-C5BE-1B13-883F-7A49E211E4E6}"/>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BECD1BA1-2759-E7D5-6F97-3B11BAB8110B}"/>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93D8C668-958F-74F5-1AFD-5D4ACECA3D7F}"/>
              </a:ext>
            </a:extLst>
          </p:cNvPr>
          <p:cNvSpPr/>
          <p:nvPr/>
        </p:nvSpPr>
        <p:spPr>
          <a:xfrm rot="1782986">
            <a:off x="286725" y="2615334"/>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aphicFrame>
        <p:nvGraphicFramePr>
          <p:cNvPr id="2" name="Table 1">
            <a:extLst>
              <a:ext uri="{FF2B5EF4-FFF2-40B4-BE49-F238E27FC236}">
                <a16:creationId xmlns:a16="http://schemas.microsoft.com/office/drawing/2014/main" id="{62108D18-E067-FA7D-46CE-2D8F11ABAD4E}"/>
              </a:ext>
            </a:extLst>
          </p:cNvPr>
          <p:cNvGraphicFramePr>
            <a:graphicFrameLocks noGrp="1"/>
          </p:cNvGraphicFramePr>
          <p:nvPr>
            <p:extLst>
              <p:ext uri="{D42A27DB-BD31-4B8C-83A1-F6EECF244321}">
                <p14:modId xmlns:p14="http://schemas.microsoft.com/office/powerpoint/2010/main" val="529861392"/>
              </p:ext>
            </p:extLst>
          </p:nvPr>
        </p:nvGraphicFramePr>
        <p:xfrm>
          <a:off x="1003301" y="699800"/>
          <a:ext cx="5245100" cy="5444109"/>
        </p:xfrm>
        <a:graphic>
          <a:graphicData uri="http://schemas.openxmlformats.org/drawingml/2006/table">
            <a:tbl>
              <a:tblPr firstRow="1" firstCol="1" bandRow="1">
                <a:tableStyleId>{5C22544A-7EE6-4342-B048-85BDC9FD1C3A}</a:tableStyleId>
              </a:tblPr>
              <a:tblGrid>
                <a:gridCol w="2651211">
                  <a:extLst>
                    <a:ext uri="{9D8B030D-6E8A-4147-A177-3AD203B41FA5}">
                      <a16:colId xmlns:a16="http://schemas.microsoft.com/office/drawing/2014/main" val="2083085492"/>
                    </a:ext>
                  </a:extLst>
                </a:gridCol>
                <a:gridCol w="161533">
                  <a:extLst>
                    <a:ext uri="{9D8B030D-6E8A-4147-A177-3AD203B41FA5}">
                      <a16:colId xmlns:a16="http://schemas.microsoft.com/office/drawing/2014/main" val="2213016703"/>
                    </a:ext>
                  </a:extLst>
                </a:gridCol>
                <a:gridCol w="122716">
                  <a:extLst>
                    <a:ext uri="{9D8B030D-6E8A-4147-A177-3AD203B41FA5}">
                      <a16:colId xmlns:a16="http://schemas.microsoft.com/office/drawing/2014/main" val="3554640693"/>
                    </a:ext>
                  </a:extLst>
                </a:gridCol>
                <a:gridCol w="2309640">
                  <a:extLst>
                    <a:ext uri="{9D8B030D-6E8A-4147-A177-3AD203B41FA5}">
                      <a16:colId xmlns:a16="http://schemas.microsoft.com/office/drawing/2014/main" val="3354690582"/>
                    </a:ext>
                  </a:extLst>
                </a:gridCol>
              </a:tblGrid>
              <a:tr h="2156474">
                <a:tc>
                  <a:txBody>
                    <a:bodyPr/>
                    <a:lstStyle/>
                    <a:p>
                      <a:pPr algn="l"/>
                      <a:r>
                        <a:rPr lang="es-ES_tradnl" sz="1000" noProof="0" dirty="0">
                          <a:solidFill>
                            <a:schemeClr val="tx1"/>
                          </a:solidFill>
                          <a:effectLst/>
                        </a:rPr>
                        <a:t>Tipo de servicio solicitado:</a:t>
                      </a:r>
                    </a:p>
                    <a:p>
                      <a:pPr algn="l"/>
                      <a:r>
                        <a:rPr lang="es-ES_tradnl" sz="1000" b="0" noProof="0" dirty="0">
                          <a:solidFill>
                            <a:schemeClr val="tx1"/>
                          </a:solidFill>
                          <a:effectLst/>
                        </a:rPr>
                        <a:t>[ ] Cuidados alternativos</a:t>
                      </a:r>
                    </a:p>
                    <a:p>
                      <a:pPr algn="l"/>
                      <a:r>
                        <a:rPr lang="es-ES_tradnl" sz="1000" b="0" noProof="0" dirty="0">
                          <a:solidFill>
                            <a:schemeClr val="tx1"/>
                          </a:solidFill>
                          <a:effectLst/>
                        </a:rPr>
                        <a:t>[ ] Seguridad (p. ej., refugio seguro)</a:t>
                      </a:r>
                    </a:p>
                    <a:p>
                      <a:pPr algn="l"/>
                      <a:r>
                        <a:rPr lang="es-ES_tradnl" sz="1000" b="0" noProof="0" dirty="0">
                          <a:solidFill>
                            <a:schemeClr val="tx1"/>
                          </a:solidFill>
                          <a:effectLst/>
                        </a:rPr>
                        <a:t>[ ] Educación formal</a:t>
                      </a:r>
                    </a:p>
                    <a:p>
                      <a:pPr algn="l"/>
                      <a:r>
                        <a:rPr lang="es-ES_tradnl" sz="1000" b="0" noProof="0" dirty="0">
                          <a:solidFill>
                            <a:schemeClr val="tx1"/>
                          </a:solidFill>
                          <a:effectLst/>
                        </a:rPr>
                        <a:t>[ ] Educación no formal</a:t>
                      </a:r>
                    </a:p>
                    <a:p>
                      <a:pPr algn="l"/>
                      <a:r>
                        <a:rPr lang="es-ES_tradnl" sz="1000" b="0" noProof="0" dirty="0">
                          <a:solidFill>
                            <a:schemeClr val="tx1"/>
                          </a:solidFill>
                          <a:effectLst/>
                        </a:rPr>
                        <a:t>[ ] Búsqueda y reunificación familiar</a:t>
                      </a:r>
                    </a:p>
                    <a:p>
                      <a:pPr algn="l"/>
                      <a:r>
                        <a:rPr lang="es-ES_tradnl" sz="1000" b="0" noProof="0" dirty="0">
                          <a:solidFill>
                            <a:schemeClr val="tx1"/>
                          </a:solidFill>
                          <a:effectLst/>
                        </a:rPr>
                        <a:t>[ ] Apoyo psicosocial básico</a:t>
                      </a:r>
                    </a:p>
                    <a:p>
                      <a:pPr algn="l"/>
                      <a:r>
                        <a:rPr lang="es-ES_tradnl" sz="1000" b="0" noProof="0" dirty="0">
                          <a:solidFill>
                            <a:schemeClr val="tx1"/>
                          </a:solidFill>
                          <a:effectLst/>
                        </a:rPr>
                        <a:t>[ ] Atención no especializada en SMAPS</a:t>
                      </a:r>
                    </a:p>
                    <a:p>
                      <a:pPr algn="l"/>
                      <a:r>
                        <a:rPr lang="es-ES_tradnl" sz="1000" b="0" noProof="0" dirty="0">
                          <a:solidFill>
                            <a:schemeClr val="tx1"/>
                          </a:solidFill>
                          <a:effectLst/>
                        </a:rPr>
                        <a:t>[ ] Atención especializada en SMAPS</a:t>
                      </a:r>
                    </a:p>
                    <a:p>
                      <a:pPr algn="l"/>
                      <a:r>
                        <a:rPr lang="es-ES_tradnl" sz="1000" b="0" noProof="0" dirty="0">
                          <a:solidFill>
                            <a:schemeClr val="tx1"/>
                          </a:solidFill>
                          <a:effectLst/>
                        </a:rPr>
                        <a:t>[ ] Alimentación</a:t>
                      </a:r>
                    </a:p>
                    <a:p>
                      <a:pPr algn="l"/>
                      <a:r>
                        <a:rPr lang="es-ES_tradnl" sz="1000" b="0" noProof="0" dirty="0">
                          <a:solidFill>
                            <a:schemeClr val="tx1"/>
                          </a:solidFill>
                          <a:effectLst/>
                        </a:rPr>
                        <a:t>[ ] Artículos no alimentarios</a:t>
                      </a:r>
                    </a:p>
                    <a:p>
                      <a:pPr algn="l"/>
                      <a:r>
                        <a:rPr lang="es-ES_tradnl" sz="1000" b="0" noProof="0" dirty="0">
                          <a:solidFill>
                            <a:schemeClr val="tx1"/>
                          </a:solidFill>
                          <a:effectLst/>
                        </a:rPr>
                        <a:t>[ ] Ayuda en efectivo</a:t>
                      </a:r>
                    </a:p>
                    <a:p>
                      <a:pPr algn="l"/>
                      <a:r>
                        <a:rPr lang="es-ES_tradnl" sz="1000" b="0" noProof="0" dirty="0">
                          <a:solidFill>
                            <a:schemeClr val="tx1"/>
                          </a:solidFill>
                          <a:effectLst/>
                        </a:rPr>
                        <a:t>[ ] Medios de vida</a:t>
                      </a:r>
                    </a:p>
                    <a:p>
                      <a:pPr algn="l"/>
                      <a:r>
                        <a:rPr lang="es-ES_tradnl" sz="1000" b="0" noProof="0" dirty="0">
                          <a:solidFill>
                            <a:schemeClr val="tx1"/>
                          </a:solidFill>
                          <a:effectLst/>
                        </a:rPr>
                        <a:t>[ ] Atención médica</a:t>
                      </a:r>
                    </a:p>
                    <a:p>
                      <a:pPr algn="l"/>
                      <a:r>
                        <a:rPr lang="es-ES_tradnl" sz="1000" b="0" noProof="0" dirty="0">
                          <a:solidFill>
                            <a:schemeClr val="tx1"/>
                          </a:solidFill>
                          <a:effectLst/>
                        </a:rPr>
                        <a:t>[ ] Nutrición</a:t>
                      </a:r>
                    </a:p>
                    <a:p>
                      <a:pPr algn="l"/>
                      <a:r>
                        <a:rPr lang="es-ES_tradnl" sz="1000" noProof="0" dirty="0">
                          <a:solidFill>
                            <a:schemeClr val="tx1"/>
                          </a:solidFill>
                          <a:effectLst/>
                        </a:rPr>
                        <a:t> </a:t>
                      </a:r>
                      <a:endParaRPr lang="es-ES_tradnl" sz="10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gridSpan="3">
                  <a:txBody>
                    <a:bodyPr/>
                    <a:lstStyle/>
                    <a:p>
                      <a:pPr algn="l"/>
                      <a:r>
                        <a:rPr lang="es-ES_tradnl" sz="1000" noProof="0" dirty="0">
                          <a:solidFill>
                            <a:schemeClr val="tx1"/>
                          </a:solidFill>
                          <a:effectLst/>
                        </a:rPr>
                        <a:t> </a:t>
                      </a:r>
                    </a:p>
                    <a:p>
                      <a:pPr algn="l"/>
                      <a:r>
                        <a:rPr lang="es-ES_tradnl" sz="1000" b="0" noProof="0" dirty="0">
                          <a:solidFill>
                            <a:schemeClr val="tx1"/>
                          </a:solidFill>
                          <a:effectLst/>
                        </a:rPr>
                        <a:t>[ ] Asesoría jurídica</a:t>
                      </a:r>
                    </a:p>
                    <a:p>
                      <a:pPr algn="l"/>
                      <a:r>
                        <a:rPr lang="es-ES_tradnl" sz="1000" b="0" noProof="0">
                          <a:solidFill>
                            <a:schemeClr val="tx1"/>
                          </a:solidFill>
                          <a:effectLst/>
                        </a:rPr>
                        <a:t>[ ] Documentación</a:t>
                      </a:r>
                      <a:endParaRPr lang="es-ES_tradnl" sz="1000" b="0" noProof="0" dirty="0">
                        <a:solidFill>
                          <a:schemeClr val="tx1"/>
                        </a:solidFill>
                        <a:effectLst/>
                      </a:endParaRPr>
                    </a:p>
                    <a:p>
                      <a:pPr algn="l"/>
                      <a:r>
                        <a:rPr lang="es-ES_tradnl" sz="1000" b="0" noProof="0" dirty="0">
                          <a:solidFill>
                            <a:schemeClr val="tx1"/>
                          </a:solidFill>
                          <a:effectLst/>
                        </a:rPr>
                        <a:t>[ ] Servicios para menores con discapacidad</a:t>
                      </a:r>
                    </a:p>
                    <a:p>
                      <a:pPr algn="l"/>
                      <a:r>
                        <a:rPr lang="es-ES_tradnl" sz="1000" b="0" noProof="0" dirty="0">
                          <a:solidFill>
                            <a:schemeClr val="tx1"/>
                          </a:solidFill>
                          <a:effectLst/>
                        </a:rPr>
                        <a:t>[ ] Salud sexual y reproductiva</a:t>
                      </a:r>
                    </a:p>
                    <a:p>
                      <a:pPr algn="l"/>
                      <a:r>
                        <a:rPr lang="es-ES_tradnl" sz="1000" b="0" noProof="0" dirty="0">
                          <a:solidFill>
                            <a:schemeClr val="tx1"/>
                          </a:solidFill>
                          <a:effectLst/>
                        </a:rPr>
                        <a:t>[ ] Refugio</a:t>
                      </a:r>
                    </a:p>
                    <a:p>
                      <a:pPr algn="l"/>
                      <a:r>
                        <a:rPr lang="es-ES_tradnl" sz="1000" b="0" noProof="0" dirty="0">
                          <a:solidFill>
                            <a:schemeClr val="tx1"/>
                          </a:solidFill>
                          <a:effectLst/>
                        </a:rPr>
                        <a:t>[ ] Agua, saneamiento e higiene (WASH)</a:t>
                      </a:r>
                    </a:p>
                    <a:p>
                      <a:pPr algn="l"/>
                      <a:r>
                        <a:rPr lang="es-ES_tradnl" sz="1000" b="0" noProof="0" dirty="0">
                          <a:solidFill>
                            <a:schemeClr val="tx1"/>
                          </a:solidFill>
                          <a:effectLst/>
                        </a:rPr>
                        <a:t>[ ] Solución duradera (en coordinación con ACNUR)</a:t>
                      </a:r>
                    </a:p>
                    <a:p>
                      <a:pPr algn="l"/>
                      <a:r>
                        <a:rPr lang="es-ES_tradnl" sz="1000" b="0" noProof="0" dirty="0">
                          <a:solidFill>
                            <a:schemeClr val="tx1"/>
                          </a:solidFill>
                          <a:effectLst/>
                        </a:rPr>
                        <a:t>[ </a:t>
                      </a:r>
                      <a:r>
                        <a:rPr lang="es-ES_tradnl" sz="1000" b="0" noProof="0">
                          <a:solidFill>
                            <a:schemeClr val="tx1"/>
                          </a:solidFill>
                          <a:effectLst/>
                        </a:rPr>
                        <a:t>] Traslado</a:t>
                      </a:r>
                      <a:endParaRPr lang="es-ES_tradnl" sz="1000" b="0" noProof="0" dirty="0">
                        <a:solidFill>
                          <a:schemeClr val="tx1"/>
                        </a:solidFill>
                        <a:effectLst/>
                      </a:endParaRPr>
                    </a:p>
                    <a:p>
                      <a:pPr algn="l"/>
                      <a:r>
                        <a:rPr lang="es-ES_tradnl" sz="1000" b="0" noProof="0" dirty="0">
                          <a:solidFill>
                            <a:schemeClr val="tx1"/>
                          </a:solidFill>
                          <a:effectLst/>
                        </a:rPr>
                        <a:t>[ ] Otros, especifique cuál(es):</a:t>
                      </a:r>
                    </a:p>
                    <a:p>
                      <a:pPr algn="l"/>
                      <a:r>
                        <a:rPr lang="es-ES_tradnl" sz="1000" b="0" noProof="0" dirty="0">
                          <a:solidFill>
                            <a:schemeClr val="tx1"/>
                          </a:solidFill>
                          <a:effectLst/>
                        </a:rPr>
                        <a:t> </a:t>
                      </a:r>
                    </a:p>
                    <a:p>
                      <a:pPr algn="l"/>
                      <a:r>
                        <a:rPr lang="es-ES_tradnl" sz="1000" b="0" noProof="0">
                          <a:solidFill>
                            <a:schemeClr val="tx1"/>
                          </a:solidFill>
                          <a:effectLst/>
                        </a:rPr>
                        <a:t>[ ] Adaptar al contexto</a:t>
                      </a:r>
                    </a:p>
                    <a:p>
                      <a:pPr algn="l"/>
                      <a:r>
                        <a:rPr lang="es-ES_tradnl" sz="1000" b="0" noProof="0">
                          <a:solidFill>
                            <a:schemeClr val="tx1"/>
                          </a:solidFill>
                          <a:effectLst/>
                        </a:rPr>
                        <a:t>[ ] Adaptar al contexto</a:t>
                      </a:r>
                    </a:p>
                    <a:p>
                      <a:pPr algn="l"/>
                      <a:r>
                        <a:rPr lang="es-ES_tradnl" sz="1000" b="0" noProof="0">
                          <a:solidFill>
                            <a:schemeClr val="tx1"/>
                          </a:solidFill>
                          <a:effectLst/>
                        </a:rPr>
                        <a:t>[ ] Adaptar al contexto</a:t>
                      </a:r>
                    </a:p>
                    <a:p>
                      <a:pPr algn="l"/>
                      <a:r>
                        <a:rPr lang="es-ES_tradnl" sz="1000" b="0" noProof="0">
                          <a:solidFill>
                            <a:schemeClr val="tx1"/>
                          </a:solidFill>
                          <a:effectLst/>
                        </a:rPr>
                        <a:t>[ ] Adaptar al contexto</a:t>
                      </a:r>
                      <a:r>
                        <a:rPr lang="es-ES_tradnl" sz="1000" noProof="0">
                          <a:solidFill>
                            <a:schemeClr val="tx1"/>
                          </a:solidFill>
                          <a:effectLst/>
                        </a:rPr>
                        <a:t> </a:t>
                      </a:r>
                      <a:endParaRPr lang="es-ES_tradnl" noProof="0" dirty="0"/>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91541914"/>
                  </a:ext>
                </a:extLst>
              </a:tr>
              <a:tr h="0">
                <a:tc gridSpan="4">
                  <a:txBody>
                    <a:bodyPr/>
                    <a:lstStyle/>
                    <a:p>
                      <a:pPr algn="l"/>
                      <a:r>
                        <a:rPr lang="es-ES_tradnl" sz="1000" noProof="0" dirty="0">
                          <a:solidFill>
                            <a:schemeClr val="tx1"/>
                          </a:solidFill>
                          <a:effectLst/>
                        </a:rPr>
                        <a:t>Resultado esperado del servicio solicitado: </a:t>
                      </a:r>
                      <a:r>
                        <a:rPr lang="es-ES_tradnl" sz="700" b="0" i="1" kern="1200" noProof="0" dirty="0">
                          <a:solidFill>
                            <a:schemeClr val="tx1"/>
                          </a:solidFill>
                          <a:effectLst/>
                          <a:latin typeface="+mn-lt"/>
                          <a:ea typeface="+mn-ea"/>
                          <a:cs typeface="+mn-cs"/>
                        </a:rPr>
                        <a:t>Describa lo que usted y la persona remitida esperan conseguir con la remisión.</a:t>
                      </a:r>
                    </a:p>
                    <a:p>
                      <a:pPr algn="l"/>
                      <a:r>
                        <a:rPr lang="es-ES_tradnl" sz="1000" noProof="0" dirty="0">
                          <a:solidFill>
                            <a:schemeClr val="tx1"/>
                          </a:solidFill>
                          <a:effectLst/>
                        </a:rPr>
                        <a:t> </a:t>
                      </a:r>
                    </a:p>
                    <a:p>
                      <a:pPr algn="l"/>
                      <a:r>
                        <a:rPr lang="es-ES_tradnl" sz="1000" noProof="0" dirty="0">
                          <a:solidFill>
                            <a:schemeClr val="tx1"/>
                          </a:solidFill>
                          <a:effectLst/>
                        </a:rPr>
                        <a:t>  </a:t>
                      </a:r>
                      <a:endParaRPr lang="es-ES_tradnl" sz="10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43988137"/>
                  </a:ext>
                </a:extLst>
              </a:tr>
              <a:tr h="490108">
                <a:tc gridSpan="3">
                  <a:txBody>
                    <a:bodyPr/>
                    <a:lstStyle/>
                    <a:p>
                      <a:pPr algn="l"/>
                      <a:r>
                        <a:rPr lang="es-ES_tradnl" sz="1000" noProof="0">
                          <a:solidFill>
                            <a:schemeClr val="tx1"/>
                          </a:solidFill>
                          <a:effectLst/>
                        </a:rPr>
                        <a:t>¿El proveedor de servicios acepta la remisión?: </a:t>
                      </a:r>
                    </a:p>
                    <a:p>
                      <a:pPr algn="l"/>
                      <a:r>
                        <a:rPr lang="es-ES_tradnl" sz="1000" b="0" noProof="0">
                          <a:solidFill>
                            <a:schemeClr val="tx1"/>
                          </a:solidFill>
                          <a:effectLst/>
                        </a:rPr>
                        <a:t>[ ] No</a:t>
                      </a:r>
                    </a:p>
                    <a:p>
                      <a:pPr algn="l"/>
                      <a:r>
                        <a:rPr lang="es-ES_tradnl" sz="1000" b="0" noProof="0">
                          <a:solidFill>
                            <a:schemeClr val="tx1"/>
                          </a:solidFill>
                          <a:effectLst/>
                        </a:rPr>
                        <a:t>[ ] Sí</a:t>
                      </a:r>
                    </a:p>
                    <a:p>
                      <a:pPr algn="l"/>
                      <a:r>
                        <a:rPr lang="es-ES_tradnl" sz="1000" b="0" noProof="0">
                          <a:solidFill>
                            <a:schemeClr val="tx1"/>
                          </a:solidFill>
                          <a:effectLst/>
                        </a:rPr>
                        <a:t> </a:t>
                      </a:r>
                      <a:endParaRPr lang="es-ES_tradnl" sz="1000" b="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a:txBody>
                    <a:bodyPr/>
                    <a:lstStyle/>
                    <a:p>
                      <a:pPr algn="l"/>
                      <a:r>
                        <a:rPr lang="es-ES_tradnl" sz="1000" b="1" noProof="0" dirty="0">
                          <a:solidFill>
                            <a:schemeClr val="tx1"/>
                          </a:solidFill>
                          <a:effectLst/>
                        </a:rPr>
                        <a:t>Si el proveedor de servicios no aceptó la remisión, indique los motivos: </a:t>
                      </a:r>
                    </a:p>
                    <a:p>
                      <a:pPr algn="l"/>
                      <a:r>
                        <a:rPr lang="es-ES_tradnl" sz="1000" noProof="0" dirty="0">
                          <a:solidFill>
                            <a:schemeClr val="tx1"/>
                          </a:solidFill>
                          <a:effectLst/>
                        </a:rPr>
                        <a:t> </a:t>
                      </a:r>
                    </a:p>
                    <a:p>
                      <a:pPr algn="l"/>
                      <a:r>
                        <a:rPr lang="es-ES_tradnl" sz="1000" noProof="0" dirty="0">
                          <a:solidFill>
                            <a:schemeClr val="tx1"/>
                          </a:solidFill>
                          <a:effectLst/>
                        </a:rPr>
                        <a:t> </a:t>
                      </a: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510793168"/>
                  </a:ext>
                </a:extLst>
              </a:tr>
              <a:tr h="128194">
                <a:tc gridSpan="4">
                  <a:txBody>
                    <a:bodyPr/>
                    <a:lstStyle/>
                    <a:p>
                      <a:pPr algn="l">
                        <a:lnSpc>
                          <a:spcPct val="107000"/>
                        </a:lnSpc>
                        <a:spcAft>
                          <a:spcPts val="800"/>
                        </a:spcAft>
                      </a:pPr>
                      <a:r>
                        <a:rPr lang="es-ES_tradnl" sz="1000" noProof="0">
                          <a:solidFill>
                            <a:schemeClr val="tx1"/>
                          </a:solidFill>
                          <a:effectLst/>
                        </a:rPr>
                        <a:t>5. CONTACTO, RETROALIMENTACIÓN Y SEGUIMIENTO</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58494493"/>
                  </a:ext>
                </a:extLst>
              </a:tr>
              <a:tr h="784172">
                <a:tc gridSpan="2">
                  <a:txBody>
                    <a:bodyPr/>
                    <a:lstStyle/>
                    <a:p>
                      <a:pPr algn="l"/>
                      <a:r>
                        <a:rPr lang="es-ES_tradnl" sz="1000" noProof="0" dirty="0">
                          <a:solidFill>
                            <a:schemeClr val="tx1"/>
                          </a:solidFill>
                          <a:effectLst/>
                        </a:rPr>
                        <a:t>¿Cómo se puede establecer contacto con la persona remitida y cómo informar sobre el servicio prestado?:</a:t>
                      </a:r>
                    </a:p>
                    <a:p>
                      <a:pPr algn="l"/>
                      <a:r>
                        <a:rPr lang="es-ES_tradnl" sz="1000" b="0" noProof="0" dirty="0">
                          <a:solidFill>
                            <a:schemeClr val="tx1"/>
                          </a:solidFill>
                          <a:effectLst/>
                        </a:rPr>
                        <a:t>[ ] Contacto a través del asistente social </a:t>
                      </a:r>
                    </a:p>
                    <a:p>
                      <a:pPr algn="l"/>
                      <a:r>
                        <a:rPr lang="es-ES_tradnl" sz="1000" b="0" noProof="0" dirty="0">
                          <a:solidFill>
                            <a:schemeClr val="tx1"/>
                          </a:solidFill>
                          <a:effectLst/>
                        </a:rPr>
                        <a:t>[ ] Contacto directo con la persona remitida </a:t>
                      </a:r>
                      <a:endParaRPr lang="es-ES_tradnl" sz="1000" b="0" noProof="0" dirty="0">
                        <a:solidFill>
                          <a:schemeClr val="tx1"/>
                        </a:solidFill>
                        <a:effectLst/>
                        <a:latin typeface="Calibri" panose="020F0502020204030204" pitchFamily="34" charset="0"/>
                        <a:ea typeface="+mn-ea"/>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gridSpan="2">
                  <a:txBody>
                    <a:bodyPr/>
                    <a:lstStyle/>
                    <a:p>
                      <a:pPr algn="l"/>
                      <a:r>
                        <a:rPr lang="es-ES_tradnl" sz="1000" b="1" noProof="0" dirty="0">
                          <a:solidFill>
                            <a:schemeClr val="tx1"/>
                          </a:solidFill>
                          <a:effectLst/>
                        </a:rPr>
                        <a:t>¿Qué seguimiento hará el asistente social de la remisión?:</a:t>
                      </a:r>
                    </a:p>
                    <a:p>
                      <a:pPr algn="l"/>
                      <a:r>
                        <a:rPr lang="es-ES_tradnl" sz="700" b="0" i="1" kern="1200" noProof="0" dirty="0">
                          <a:solidFill>
                            <a:schemeClr val="tx1"/>
                          </a:solidFill>
                          <a:effectLst/>
                          <a:latin typeface="+mn-lt"/>
                          <a:ea typeface="+mn-ea"/>
                          <a:cs typeface="+mn-cs"/>
                        </a:rPr>
                        <a:t>Marque todo lo que corresponda</a:t>
                      </a:r>
                    </a:p>
                    <a:p>
                      <a:pPr algn="l"/>
                      <a:r>
                        <a:rPr lang="es-ES_tradnl" sz="1000" noProof="0" dirty="0">
                          <a:solidFill>
                            <a:schemeClr val="tx1"/>
                          </a:solidFill>
                          <a:effectLst/>
                        </a:rPr>
                        <a:t>[ ] Teléfono </a:t>
                      </a:r>
                    </a:p>
                    <a:p>
                      <a:pPr algn="l"/>
                      <a:r>
                        <a:rPr lang="es-ES_tradnl" sz="1000" noProof="0" dirty="0">
                          <a:solidFill>
                            <a:schemeClr val="tx1"/>
                          </a:solidFill>
                          <a:effectLst/>
                        </a:rPr>
                        <a:t>[ ] Correo electrónico </a:t>
                      </a:r>
                    </a:p>
                    <a:p>
                      <a:pPr algn="l"/>
                      <a:r>
                        <a:rPr lang="es-ES_tradnl" sz="1000" noProof="0" dirty="0">
                          <a:solidFill>
                            <a:schemeClr val="tx1"/>
                          </a:solidFill>
                          <a:effectLst/>
                        </a:rPr>
                        <a:t>[ ] Reunión en persona (proveedor de servicios)</a:t>
                      </a:r>
                    </a:p>
                    <a:p>
                      <a:pPr algn="l"/>
                      <a:r>
                        <a:rPr lang="es-ES_tradnl" sz="1000" noProof="0" dirty="0">
                          <a:solidFill>
                            <a:schemeClr val="tx1"/>
                          </a:solidFill>
                          <a:effectLst/>
                        </a:rPr>
                        <a:t>[ ] Otros, </a:t>
                      </a:r>
                      <a:r>
                        <a:rPr lang="es-ES_tradnl" sz="1000" b="1" noProof="0" dirty="0">
                          <a:solidFill>
                            <a:schemeClr val="tx1"/>
                          </a:solidFill>
                          <a:effectLst/>
                        </a:rPr>
                        <a:t>especifique cuál(es)</a:t>
                      </a:r>
                      <a:r>
                        <a:rPr lang="es-ES_tradnl" sz="1000" noProof="0" dirty="0">
                          <a:solidFill>
                            <a:schemeClr val="tx1"/>
                          </a:solidFill>
                          <a:effectLst/>
                        </a:rPr>
                        <a:t>:</a:t>
                      </a:r>
                    </a:p>
                    <a:p>
                      <a:pPr algn="l"/>
                      <a:r>
                        <a:rPr lang="es-ES_tradnl" sz="1000" noProof="0" dirty="0">
                          <a:solidFill>
                            <a:schemeClr val="tx1"/>
                          </a:solidFill>
                          <a:effectLst/>
                        </a:rPr>
                        <a:t> </a:t>
                      </a:r>
                      <a:endParaRPr lang="es-ES_tradnl" noProof="0" dirty="0"/>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694904251"/>
                  </a:ext>
                </a:extLst>
              </a:tr>
            </a:tbl>
          </a:graphicData>
        </a:graphic>
      </p:graphicFrame>
    </p:spTree>
    <p:extLst>
      <p:ext uri="{BB962C8B-B14F-4D97-AF65-F5344CB8AC3E}">
        <p14:creationId xmlns:p14="http://schemas.microsoft.com/office/powerpoint/2010/main" val="189575798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agon 2">
            <a:extLst>
              <a:ext uri="{FF2B5EF4-FFF2-40B4-BE49-F238E27FC236}">
                <a16:creationId xmlns:a16="http://schemas.microsoft.com/office/drawing/2014/main" id="{0152D2FA-0BAB-0B91-ACDE-548A44CB94B7}"/>
              </a:ext>
            </a:extLst>
          </p:cNvPr>
          <p:cNvSpPr/>
          <p:nvPr/>
        </p:nvSpPr>
        <p:spPr>
          <a:xfrm rot="1782986">
            <a:off x="-1328855" y="5145441"/>
            <a:ext cx="3595260" cy="3099365"/>
          </a:xfrm>
          <a:prstGeom prst="hexagon">
            <a:avLst>
              <a:gd name="adj" fmla="val 28965"/>
              <a:gd name="vf" fmla="val 115470"/>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Hexagon 5">
            <a:extLst>
              <a:ext uri="{FF2B5EF4-FFF2-40B4-BE49-F238E27FC236}">
                <a16:creationId xmlns:a16="http://schemas.microsoft.com/office/drawing/2014/main" id="{0F591EB9-022B-60B0-3F69-EF68B02203C7}"/>
              </a:ext>
            </a:extLst>
          </p:cNvPr>
          <p:cNvSpPr/>
          <p:nvPr/>
        </p:nvSpPr>
        <p:spPr>
          <a:xfrm rot="1782986">
            <a:off x="4678406" y="654853"/>
            <a:ext cx="3595260" cy="3099365"/>
          </a:xfrm>
          <a:prstGeom prst="hexagon">
            <a:avLst>
              <a:gd name="adj" fmla="val 28965"/>
              <a:gd name="vf" fmla="val 115470"/>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 name="Rectangle 30">
            <a:extLst>
              <a:ext uri="{FF2B5EF4-FFF2-40B4-BE49-F238E27FC236}">
                <a16:creationId xmlns:a16="http://schemas.microsoft.com/office/drawing/2014/main" id="{1EDFF83D-E527-1797-2087-B52FEED26165}"/>
              </a:ext>
            </a:extLst>
          </p:cNvPr>
          <p:cNvSpPr/>
          <p:nvPr/>
        </p:nvSpPr>
        <p:spPr>
          <a:xfrm>
            <a:off x="2501900" y="2149381"/>
            <a:ext cx="3745466" cy="1071180"/>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TextBox 31">
            <a:extLst>
              <a:ext uri="{FF2B5EF4-FFF2-40B4-BE49-F238E27FC236}">
                <a16:creationId xmlns:a16="http://schemas.microsoft.com/office/drawing/2014/main" id="{D0E0E062-AAC9-E832-BD46-E14915C5FB5C}"/>
              </a:ext>
            </a:extLst>
          </p:cNvPr>
          <p:cNvSpPr txBox="1"/>
          <p:nvPr/>
        </p:nvSpPr>
        <p:spPr>
          <a:xfrm>
            <a:off x="993324" y="1696523"/>
            <a:ext cx="5264812" cy="261610"/>
          </a:xfrm>
          <a:prstGeom prst="rect">
            <a:avLst/>
          </a:prstGeom>
          <a:noFill/>
          <a:ln>
            <a:noFill/>
          </a:ln>
        </p:spPr>
        <p:txBody>
          <a:bodyPr wrap="square" rtlCol="0">
            <a:spAutoFit/>
          </a:bodyPr>
          <a:lstStyle/>
          <a:p>
            <a:r>
              <a:rPr lang="es-ES_tradnl" sz="1100" b="1" dirty="0"/>
              <a:t>Repase los objetivos de aprendizaje y escriba su reflexión.</a:t>
            </a:r>
          </a:p>
        </p:txBody>
      </p:sp>
      <p:sp>
        <p:nvSpPr>
          <p:cNvPr id="34" name="TextBox 33">
            <a:extLst>
              <a:ext uri="{FF2B5EF4-FFF2-40B4-BE49-F238E27FC236}">
                <a16:creationId xmlns:a16="http://schemas.microsoft.com/office/drawing/2014/main" id="{87AF2A6F-F632-3AE8-4125-DAB395577DC0}"/>
              </a:ext>
            </a:extLst>
          </p:cNvPr>
          <p:cNvSpPr txBox="1"/>
          <p:nvPr/>
        </p:nvSpPr>
        <p:spPr>
          <a:xfrm>
            <a:off x="993326" y="2107349"/>
            <a:ext cx="1321602" cy="1366698"/>
          </a:xfrm>
          <a:prstGeom prst="rect">
            <a:avLst/>
          </a:prstGeom>
          <a:noFill/>
          <a:ln>
            <a:noFill/>
          </a:ln>
        </p:spPr>
        <p:txBody>
          <a:bodyPr wrap="square" lIns="90000" tIns="90000" rIns="90000" bIns="90000" rtlCol="0">
            <a:spAutoFit/>
          </a:bodyPr>
          <a:lstStyle/>
          <a:p>
            <a:r>
              <a:rPr lang="es-ES_tradnl" sz="1100"/>
              <a:t>¿En qué áreas o aspectos de la formación cree que tiene mayor confianza o conocimiento ahora? </a:t>
            </a:r>
          </a:p>
        </p:txBody>
      </p:sp>
      <p:sp>
        <p:nvSpPr>
          <p:cNvPr id="52" name="Rectangle 51">
            <a:extLst>
              <a:ext uri="{FF2B5EF4-FFF2-40B4-BE49-F238E27FC236}">
                <a16:creationId xmlns:a16="http://schemas.microsoft.com/office/drawing/2014/main" id="{666E8E3B-97BA-3864-2BFF-3220C8612B84}"/>
              </a:ext>
            </a:extLst>
          </p:cNvPr>
          <p:cNvSpPr/>
          <p:nvPr/>
        </p:nvSpPr>
        <p:spPr>
          <a:xfrm>
            <a:off x="2501900" y="3398040"/>
            <a:ext cx="3745466" cy="1118934"/>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4" name="TextBox 53">
            <a:extLst>
              <a:ext uri="{FF2B5EF4-FFF2-40B4-BE49-F238E27FC236}">
                <a16:creationId xmlns:a16="http://schemas.microsoft.com/office/drawing/2014/main" id="{E50FC075-2072-6808-D2B7-D725826E7902}"/>
              </a:ext>
            </a:extLst>
          </p:cNvPr>
          <p:cNvSpPr txBox="1"/>
          <p:nvPr/>
        </p:nvSpPr>
        <p:spPr>
          <a:xfrm>
            <a:off x="1007471" y="3413814"/>
            <a:ext cx="1309210" cy="1705252"/>
          </a:xfrm>
          <a:prstGeom prst="rect">
            <a:avLst/>
          </a:prstGeom>
          <a:noFill/>
          <a:ln>
            <a:noFill/>
          </a:ln>
        </p:spPr>
        <p:txBody>
          <a:bodyPr wrap="square" lIns="90000" tIns="90000" rIns="90000" bIns="90000" rtlCol="0">
            <a:spAutoFit/>
          </a:bodyPr>
          <a:lstStyle/>
          <a:p>
            <a:r>
              <a:rPr lang="es-ES_tradnl" sz="1100"/>
              <a:t>¿Qué objetivos de aprendizaje requieren que contemos con más información, más tiempo de práctica o más apoyo para alcanzarlos plenamente? </a:t>
            </a:r>
          </a:p>
        </p:txBody>
      </p:sp>
      <p:sp>
        <p:nvSpPr>
          <p:cNvPr id="55" name="TextBox 54">
            <a:extLst>
              <a:ext uri="{FF2B5EF4-FFF2-40B4-BE49-F238E27FC236}">
                <a16:creationId xmlns:a16="http://schemas.microsoft.com/office/drawing/2014/main" id="{CCD7BAFE-AB2D-2E30-8793-0623012EFAD3}"/>
              </a:ext>
            </a:extLst>
          </p:cNvPr>
          <p:cNvSpPr txBox="1"/>
          <p:nvPr/>
        </p:nvSpPr>
        <p:spPr>
          <a:xfrm>
            <a:off x="993324" y="1264346"/>
            <a:ext cx="5254042" cy="276999"/>
          </a:xfrm>
          <a:prstGeom prst="rect">
            <a:avLst/>
          </a:prstGeom>
          <a:noFill/>
        </p:spPr>
        <p:txBody>
          <a:bodyPr wrap="square" rtlCol="0">
            <a:spAutoFit/>
          </a:bodyPr>
          <a:lstStyle/>
          <a:p>
            <a:r>
              <a:rPr lang="es-ES_tradnl" sz="1200" b="1" spc="300">
                <a:solidFill>
                  <a:schemeClr val="tx1"/>
                </a:solidFill>
              </a:rPr>
              <a:t>OBJETIVOS DE APRENDIZAJE</a:t>
            </a:r>
          </a:p>
        </p:txBody>
      </p:sp>
      <p:sp>
        <p:nvSpPr>
          <p:cNvPr id="56" name="TextBox 55">
            <a:extLst>
              <a:ext uri="{FF2B5EF4-FFF2-40B4-BE49-F238E27FC236}">
                <a16:creationId xmlns:a16="http://schemas.microsoft.com/office/drawing/2014/main" id="{8F58A139-821B-6029-E218-0B947903BE59}"/>
              </a:ext>
            </a:extLst>
          </p:cNvPr>
          <p:cNvSpPr txBox="1"/>
          <p:nvPr/>
        </p:nvSpPr>
        <p:spPr>
          <a:xfrm>
            <a:off x="996286" y="713169"/>
            <a:ext cx="5264813" cy="307777"/>
          </a:xfrm>
          <a:prstGeom prst="rect">
            <a:avLst/>
          </a:prstGeom>
          <a:noFill/>
        </p:spPr>
        <p:txBody>
          <a:bodyPr wrap="square">
            <a:spAutoFit/>
          </a:bodyPr>
          <a:lstStyle/>
          <a:p>
            <a:pPr marL="0" marR="0" lvl="0" indent="0" algn="l" rtl="0">
              <a:spcBef>
                <a:spcPts val="0"/>
              </a:spcBef>
              <a:spcAft>
                <a:spcPts val="1800"/>
              </a:spcAft>
              <a:buNone/>
            </a:pPr>
            <a:r>
              <a:rPr lang="es-ES_tradnl" sz="1400" b="1" spc="300">
                <a:highlight>
                  <a:srgbClr val="D0B9C7"/>
                </a:highlight>
                <a:latin typeface="Calibri"/>
                <a:ea typeface="Calibri"/>
                <a:cs typeface="Calibri"/>
                <a:sym typeface="Calibri"/>
              </a:rPr>
              <a:t>SESIÓN 6: CIERRE DEL MÓDULO</a:t>
            </a:r>
          </a:p>
        </p:txBody>
      </p:sp>
      <p:sp>
        <p:nvSpPr>
          <p:cNvPr id="57" name="TextBox 56">
            <a:extLst>
              <a:ext uri="{FF2B5EF4-FFF2-40B4-BE49-F238E27FC236}">
                <a16:creationId xmlns:a16="http://schemas.microsoft.com/office/drawing/2014/main" id="{E55250F1-7D8C-FDC6-79CA-06896130F45E}"/>
              </a:ext>
            </a:extLst>
          </p:cNvPr>
          <p:cNvSpPr txBox="1"/>
          <p:nvPr/>
        </p:nvSpPr>
        <p:spPr>
          <a:xfrm>
            <a:off x="993324" y="5187134"/>
            <a:ext cx="5254042" cy="276999"/>
          </a:xfrm>
          <a:prstGeom prst="rect">
            <a:avLst/>
          </a:prstGeom>
          <a:noFill/>
        </p:spPr>
        <p:txBody>
          <a:bodyPr wrap="square" rtlCol="0">
            <a:spAutoFit/>
          </a:bodyPr>
          <a:lstStyle/>
          <a:p>
            <a:r>
              <a:rPr lang="es-ES_tradnl" sz="1200" b="1" spc="300">
                <a:solidFill>
                  <a:schemeClr val="tx1"/>
                </a:solidFill>
              </a:rPr>
              <a:t>REFLEXIÓN</a:t>
            </a:r>
          </a:p>
        </p:txBody>
      </p:sp>
      <p:sp>
        <p:nvSpPr>
          <p:cNvPr id="58" name="Rectangle 57">
            <a:extLst>
              <a:ext uri="{FF2B5EF4-FFF2-40B4-BE49-F238E27FC236}">
                <a16:creationId xmlns:a16="http://schemas.microsoft.com/office/drawing/2014/main" id="{074105B9-B4E1-3424-91BD-B4462E17816B}"/>
              </a:ext>
            </a:extLst>
          </p:cNvPr>
          <p:cNvSpPr/>
          <p:nvPr/>
        </p:nvSpPr>
        <p:spPr>
          <a:xfrm>
            <a:off x="2501900" y="5633117"/>
            <a:ext cx="3745466" cy="939353"/>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9" name="TextBox 58">
            <a:extLst>
              <a:ext uri="{FF2B5EF4-FFF2-40B4-BE49-F238E27FC236}">
                <a16:creationId xmlns:a16="http://schemas.microsoft.com/office/drawing/2014/main" id="{4BD61160-90B9-27DA-2950-E0121D8B2E5E}"/>
              </a:ext>
            </a:extLst>
          </p:cNvPr>
          <p:cNvSpPr txBox="1"/>
          <p:nvPr/>
        </p:nvSpPr>
        <p:spPr>
          <a:xfrm>
            <a:off x="993326" y="5628588"/>
            <a:ext cx="1321602" cy="520312"/>
          </a:xfrm>
          <a:prstGeom prst="rect">
            <a:avLst/>
          </a:prstGeom>
          <a:noFill/>
          <a:ln>
            <a:noFill/>
          </a:ln>
        </p:spPr>
        <p:txBody>
          <a:bodyPr wrap="square" lIns="90000" tIns="90000" rIns="90000" bIns="90000" rtlCol="0">
            <a:spAutoFit/>
          </a:bodyPr>
          <a:lstStyle/>
          <a:p>
            <a:r>
              <a:rPr lang="es-ES_tradnl" sz="1100"/>
              <a:t>¿Qué ha llamado su atención?</a:t>
            </a:r>
          </a:p>
        </p:txBody>
      </p:sp>
      <p:sp>
        <p:nvSpPr>
          <p:cNvPr id="60" name="Rectangle 59">
            <a:extLst>
              <a:ext uri="{FF2B5EF4-FFF2-40B4-BE49-F238E27FC236}">
                <a16:creationId xmlns:a16="http://schemas.microsoft.com/office/drawing/2014/main" id="{BD79E8E4-5452-0F29-EC85-82F30E159711}"/>
              </a:ext>
            </a:extLst>
          </p:cNvPr>
          <p:cNvSpPr/>
          <p:nvPr/>
        </p:nvSpPr>
        <p:spPr>
          <a:xfrm>
            <a:off x="2501900" y="6753342"/>
            <a:ext cx="3745466" cy="981230"/>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1" name="TextBox 60">
            <a:extLst>
              <a:ext uri="{FF2B5EF4-FFF2-40B4-BE49-F238E27FC236}">
                <a16:creationId xmlns:a16="http://schemas.microsoft.com/office/drawing/2014/main" id="{1F3EC7C3-CBDA-73AF-5EE1-782725FB4197}"/>
              </a:ext>
            </a:extLst>
          </p:cNvPr>
          <p:cNvSpPr txBox="1"/>
          <p:nvPr/>
        </p:nvSpPr>
        <p:spPr>
          <a:xfrm>
            <a:off x="1007471" y="6762391"/>
            <a:ext cx="1321602" cy="351035"/>
          </a:xfrm>
          <a:prstGeom prst="rect">
            <a:avLst/>
          </a:prstGeom>
          <a:noFill/>
          <a:ln>
            <a:noFill/>
          </a:ln>
        </p:spPr>
        <p:txBody>
          <a:bodyPr wrap="square" lIns="90000" tIns="90000" rIns="90000" bIns="90000" rtlCol="0">
            <a:spAutoFit/>
          </a:bodyPr>
          <a:lstStyle/>
          <a:p>
            <a:r>
              <a:rPr lang="es-ES_tradnl" sz="1100" dirty="0"/>
              <a:t>¿Qué ha sido difícil?</a:t>
            </a:r>
          </a:p>
        </p:txBody>
      </p:sp>
      <p:sp>
        <p:nvSpPr>
          <p:cNvPr id="62" name="Rectangle 61">
            <a:extLst>
              <a:ext uri="{FF2B5EF4-FFF2-40B4-BE49-F238E27FC236}">
                <a16:creationId xmlns:a16="http://schemas.microsoft.com/office/drawing/2014/main" id="{9B9C25DA-426F-E7DA-FA74-22B2D3770EC6}"/>
              </a:ext>
            </a:extLst>
          </p:cNvPr>
          <p:cNvSpPr/>
          <p:nvPr/>
        </p:nvSpPr>
        <p:spPr>
          <a:xfrm>
            <a:off x="2501900" y="7928131"/>
            <a:ext cx="3745466" cy="981230"/>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3" name="TextBox 62">
            <a:extLst>
              <a:ext uri="{FF2B5EF4-FFF2-40B4-BE49-F238E27FC236}">
                <a16:creationId xmlns:a16="http://schemas.microsoft.com/office/drawing/2014/main" id="{2DFA2927-B5FB-BCDA-57C8-CE6272293F82}"/>
              </a:ext>
            </a:extLst>
          </p:cNvPr>
          <p:cNvSpPr txBox="1"/>
          <p:nvPr/>
        </p:nvSpPr>
        <p:spPr>
          <a:xfrm>
            <a:off x="1007471" y="7928131"/>
            <a:ext cx="1309210" cy="689589"/>
          </a:xfrm>
          <a:prstGeom prst="rect">
            <a:avLst/>
          </a:prstGeom>
          <a:noFill/>
          <a:ln>
            <a:noFill/>
          </a:ln>
        </p:spPr>
        <p:txBody>
          <a:bodyPr wrap="square" lIns="90000" tIns="90000" rIns="90000" bIns="90000" rtlCol="0">
            <a:spAutoFit/>
          </a:bodyPr>
          <a:lstStyle/>
          <a:p>
            <a:r>
              <a:rPr lang="es-ES_tradnl" sz="1100"/>
              <a:t>¿Sobre qué le gustaría aprender más? </a:t>
            </a:r>
          </a:p>
        </p:txBody>
      </p:sp>
      <p:sp>
        <p:nvSpPr>
          <p:cNvPr id="70" name="Hexagon 69">
            <a:extLst>
              <a:ext uri="{FF2B5EF4-FFF2-40B4-BE49-F238E27FC236}">
                <a16:creationId xmlns:a16="http://schemas.microsoft.com/office/drawing/2014/main" id="{AA1DCA40-80C2-8816-F655-83F7261B7ABE}"/>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1" name="Hexagon 70">
            <a:extLst>
              <a:ext uri="{FF2B5EF4-FFF2-40B4-BE49-F238E27FC236}">
                <a16:creationId xmlns:a16="http://schemas.microsoft.com/office/drawing/2014/main" id="{937F8806-504E-2975-B5F3-4FB2B1BF9FDE}"/>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2" name="Hexagon 71">
            <a:extLst>
              <a:ext uri="{FF2B5EF4-FFF2-40B4-BE49-F238E27FC236}">
                <a16:creationId xmlns:a16="http://schemas.microsoft.com/office/drawing/2014/main" id="{013E6564-AC11-3B83-6A0C-55468752E45E}"/>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3" name="Hexagon 72">
            <a:extLst>
              <a:ext uri="{FF2B5EF4-FFF2-40B4-BE49-F238E27FC236}">
                <a16:creationId xmlns:a16="http://schemas.microsoft.com/office/drawing/2014/main" id="{CC485D1A-61F3-B2D4-7746-ABF478462D9B}"/>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4" name="Hexagon 73">
            <a:extLst>
              <a:ext uri="{FF2B5EF4-FFF2-40B4-BE49-F238E27FC236}">
                <a16:creationId xmlns:a16="http://schemas.microsoft.com/office/drawing/2014/main" id="{DF43FA50-C53D-5FB5-25D6-4629BA969E29}"/>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5" name="Hexagon 74">
            <a:extLst>
              <a:ext uri="{FF2B5EF4-FFF2-40B4-BE49-F238E27FC236}">
                <a16:creationId xmlns:a16="http://schemas.microsoft.com/office/drawing/2014/main" id="{53CDD1EF-7E73-868B-89C8-3D7FDEB7EBB8}"/>
              </a:ext>
            </a:extLst>
          </p:cNvPr>
          <p:cNvSpPr/>
          <p:nvPr/>
        </p:nvSpPr>
        <p:spPr>
          <a:xfrm rot="1782986">
            <a:off x="286725" y="2615334"/>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97424391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59E0E4A-84DC-1577-B19C-03544DF39E71}"/>
              </a:ext>
            </a:extLst>
          </p:cNvPr>
          <p:cNvSpPr/>
          <p:nvPr/>
        </p:nvSpPr>
        <p:spPr>
          <a:xfrm>
            <a:off x="0" y="0"/>
            <a:ext cx="6858000" cy="33147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TextBox 15">
            <a:extLst>
              <a:ext uri="{FF2B5EF4-FFF2-40B4-BE49-F238E27FC236}">
                <a16:creationId xmlns:a16="http://schemas.microsoft.com/office/drawing/2014/main" id="{BBC35BD1-8F50-D24F-BD7F-4A2A36A0560C}"/>
              </a:ext>
            </a:extLst>
          </p:cNvPr>
          <p:cNvSpPr txBox="1"/>
          <p:nvPr/>
        </p:nvSpPr>
        <p:spPr>
          <a:xfrm>
            <a:off x="752439" y="4817751"/>
            <a:ext cx="5061022" cy="2062103"/>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300" normalizeH="0" baseline="0" noProof="0" dirty="0">
                <a:ln>
                  <a:noFill/>
                </a:ln>
                <a:solidFill>
                  <a:schemeClr val="accent1"/>
                </a:solidFill>
                <a:effectLst/>
                <a:uLnTx/>
                <a:uFillTx/>
                <a:latin typeface="Garamond" panose="02020404030301010803" pitchFamily="18" charset="0"/>
                <a:ea typeface="+mn-ea"/>
                <a:cs typeface="+mn-cs"/>
              </a:rPr>
              <a:t>MÓDULO 10</a:t>
            </a:r>
          </a:p>
          <a:p>
            <a:pPr marL="0" marR="0" lvl="0" indent="0" defTabSz="457200" rtl="0" eaLnBrk="1" fontAlgn="auto" latinLnBrk="0" hangingPunct="1">
              <a:lnSpc>
                <a:spcPct val="100000"/>
              </a:lnSpc>
              <a:spcBef>
                <a:spcPts val="0"/>
              </a:spcBef>
              <a:spcAft>
                <a:spcPts val="0"/>
              </a:spcAft>
              <a:buClrTx/>
              <a:buSzTx/>
              <a:buFontTx/>
              <a:buNone/>
              <a:tabLst/>
              <a:defRPr/>
            </a:pPr>
            <a:r>
              <a:rPr lang="es-ES_tradnl" sz="2000" b="1" spc="300" dirty="0">
                <a:solidFill>
                  <a:schemeClr val="accent1"/>
                </a:solidFill>
                <a:latin typeface="Garamond" panose="02020404030301010803" pitchFamily="18" charset="0"/>
              </a:rPr>
              <a:t> </a:t>
            </a:r>
            <a:endParaRPr lang="es-ES_tradnl" sz="4400" b="1" dirty="0">
              <a:solidFill>
                <a:schemeClr val="accent1"/>
              </a:solidFill>
              <a:latin typeface="Garamond" panose="02020404030301010803" pitchFamily="18" charset="0"/>
            </a:endParaRPr>
          </a:p>
          <a:p>
            <a:r>
              <a:rPr lang="es-ES_tradnl" sz="4400" b="1" dirty="0">
                <a:solidFill>
                  <a:schemeClr val="accent1"/>
                </a:solidFill>
                <a:latin typeface="Garamond" panose="02020404030301010803" pitchFamily="18" charset="0"/>
              </a:rPr>
              <a:t>Seguimiento y revisión</a:t>
            </a:r>
          </a:p>
        </p:txBody>
      </p:sp>
      <p:sp>
        <p:nvSpPr>
          <p:cNvPr id="17" name="Hexagon 16">
            <a:extLst>
              <a:ext uri="{FF2B5EF4-FFF2-40B4-BE49-F238E27FC236}">
                <a16:creationId xmlns:a16="http://schemas.microsoft.com/office/drawing/2014/main" id="{0694FE89-343C-7A6D-6381-E3FB5E40AB27}"/>
              </a:ext>
            </a:extLst>
          </p:cNvPr>
          <p:cNvSpPr/>
          <p:nvPr/>
        </p:nvSpPr>
        <p:spPr>
          <a:xfrm rot="1782986">
            <a:off x="539630" y="2109486"/>
            <a:ext cx="2269827" cy="1956740"/>
          </a:xfrm>
          <a:prstGeom prst="hexagon">
            <a:avLst>
              <a:gd name="adj" fmla="val 28965"/>
              <a:gd name="vf" fmla="val 115470"/>
            </a:avLst>
          </a:prstGeom>
          <a:solidFill>
            <a:srgbClr val="954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31" name="Group 30">
            <a:extLst>
              <a:ext uri="{FF2B5EF4-FFF2-40B4-BE49-F238E27FC236}">
                <a16:creationId xmlns:a16="http://schemas.microsoft.com/office/drawing/2014/main" id="{21037762-4641-E516-8EA0-B485FE314617}"/>
              </a:ext>
            </a:extLst>
          </p:cNvPr>
          <p:cNvGrpSpPr/>
          <p:nvPr/>
        </p:nvGrpSpPr>
        <p:grpSpPr>
          <a:xfrm>
            <a:off x="1011015" y="2425532"/>
            <a:ext cx="1327056" cy="1324648"/>
            <a:chOff x="4052274" y="2368244"/>
            <a:chExt cx="1327056" cy="1324648"/>
          </a:xfrm>
        </p:grpSpPr>
        <p:cxnSp>
          <p:nvCxnSpPr>
            <p:cNvPr id="28" name="Straight Arrow Connector 27">
              <a:extLst>
                <a:ext uri="{FF2B5EF4-FFF2-40B4-BE49-F238E27FC236}">
                  <a16:creationId xmlns:a16="http://schemas.microsoft.com/office/drawing/2014/main" id="{4A2C6BD9-DC2C-6FC9-C4B9-80DEC26E259F}"/>
                </a:ext>
              </a:extLst>
            </p:cNvPr>
            <p:cNvCxnSpPr>
              <a:cxnSpLocks/>
            </p:cNvCxnSpPr>
            <p:nvPr/>
          </p:nvCxnSpPr>
          <p:spPr>
            <a:xfrm flipV="1">
              <a:off x="4667014" y="2368244"/>
              <a:ext cx="0" cy="1323372"/>
            </a:xfrm>
            <a:prstGeom prst="straightConnector1">
              <a:avLst/>
            </a:prstGeom>
            <a:ln w="1079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Freeform: Shape 28">
              <a:extLst>
                <a:ext uri="{FF2B5EF4-FFF2-40B4-BE49-F238E27FC236}">
                  <a16:creationId xmlns:a16="http://schemas.microsoft.com/office/drawing/2014/main" id="{E77E34B5-3FE9-8D5C-8068-FE904FCDE640}"/>
                </a:ext>
              </a:extLst>
            </p:cNvPr>
            <p:cNvSpPr/>
            <p:nvPr/>
          </p:nvSpPr>
          <p:spPr>
            <a:xfrm>
              <a:off x="4052274" y="2774273"/>
              <a:ext cx="351148" cy="918619"/>
            </a:xfrm>
            <a:custGeom>
              <a:avLst/>
              <a:gdLst>
                <a:gd name="connsiteX0" fmla="*/ 176784 w 176784"/>
                <a:gd name="connsiteY0" fmla="*/ 438912 h 438912"/>
                <a:gd name="connsiteX1" fmla="*/ 176784 w 176784"/>
                <a:gd name="connsiteY1" fmla="*/ 182880 h 438912"/>
                <a:gd name="connsiteX2" fmla="*/ 0 w 176784"/>
                <a:gd name="connsiteY2" fmla="*/ 0 h 438912"/>
              </a:gdLst>
              <a:ahLst/>
              <a:cxnLst>
                <a:cxn ang="0">
                  <a:pos x="connsiteX0" y="connsiteY0"/>
                </a:cxn>
                <a:cxn ang="0">
                  <a:pos x="connsiteX1" y="connsiteY1"/>
                </a:cxn>
                <a:cxn ang="0">
                  <a:pos x="connsiteX2" y="connsiteY2"/>
                </a:cxn>
              </a:cxnLst>
              <a:rect l="l" t="t" r="r" b="b"/>
              <a:pathLst>
                <a:path w="176784" h="438912">
                  <a:moveTo>
                    <a:pt x="176784" y="438912"/>
                  </a:moveTo>
                  <a:lnTo>
                    <a:pt x="176784" y="182880"/>
                  </a:lnTo>
                  <a:lnTo>
                    <a:pt x="0" y="0"/>
                  </a:lnTo>
                </a:path>
              </a:pathLst>
            </a:custGeom>
            <a:noFill/>
            <a:ln w="107950">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30" name="Freeform: Shape 29">
              <a:extLst>
                <a:ext uri="{FF2B5EF4-FFF2-40B4-BE49-F238E27FC236}">
                  <a16:creationId xmlns:a16="http://schemas.microsoft.com/office/drawing/2014/main" id="{03D4B15C-3B29-E79A-4335-D2C9C58C7B78}"/>
                </a:ext>
              </a:extLst>
            </p:cNvPr>
            <p:cNvSpPr/>
            <p:nvPr/>
          </p:nvSpPr>
          <p:spPr>
            <a:xfrm>
              <a:off x="4907098" y="2799790"/>
              <a:ext cx="472232" cy="880342"/>
            </a:xfrm>
            <a:custGeom>
              <a:avLst/>
              <a:gdLst>
                <a:gd name="connsiteX0" fmla="*/ 0 w 237744"/>
                <a:gd name="connsiteY0" fmla="*/ 420624 h 420624"/>
                <a:gd name="connsiteX1" fmla="*/ 0 w 237744"/>
                <a:gd name="connsiteY1" fmla="*/ 73152 h 420624"/>
                <a:gd name="connsiteX2" fmla="*/ 237744 w 237744"/>
                <a:gd name="connsiteY2" fmla="*/ 0 h 420624"/>
              </a:gdLst>
              <a:ahLst/>
              <a:cxnLst>
                <a:cxn ang="0">
                  <a:pos x="connsiteX0" y="connsiteY0"/>
                </a:cxn>
                <a:cxn ang="0">
                  <a:pos x="connsiteX1" y="connsiteY1"/>
                </a:cxn>
                <a:cxn ang="0">
                  <a:pos x="connsiteX2" y="connsiteY2"/>
                </a:cxn>
              </a:cxnLst>
              <a:rect l="l" t="t" r="r" b="b"/>
              <a:pathLst>
                <a:path w="237744" h="420624">
                  <a:moveTo>
                    <a:pt x="0" y="420624"/>
                  </a:moveTo>
                  <a:lnTo>
                    <a:pt x="0" y="73152"/>
                  </a:lnTo>
                  <a:lnTo>
                    <a:pt x="237744" y="0"/>
                  </a:lnTo>
                </a:path>
              </a:pathLst>
            </a:custGeom>
            <a:noFill/>
            <a:ln w="107950">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grpSp>
    </p:spTree>
    <p:extLst>
      <p:ext uri="{BB962C8B-B14F-4D97-AF65-F5344CB8AC3E}">
        <p14:creationId xmlns:p14="http://schemas.microsoft.com/office/powerpoint/2010/main" val="119832099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E4AC49-6EA0-71A7-A6FB-7B3F9E074347}"/>
              </a:ext>
            </a:extLst>
          </p:cNvPr>
          <p:cNvSpPr txBox="1"/>
          <p:nvPr/>
        </p:nvSpPr>
        <p:spPr>
          <a:xfrm>
            <a:off x="1567786" y="1310779"/>
            <a:ext cx="4682543" cy="1862048"/>
          </a:xfrm>
          <a:prstGeom prst="rect">
            <a:avLst/>
          </a:prstGeom>
          <a:noFill/>
        </p:spPr>
        <p:txBody>
          <a:bodyPr wrap="square" rtlCol="0">
            <a:spAutoFit/>
          </a:bodyPr>
          <a:lstStyle/>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1: </a:t>
            </a:r>
            <a:r>
              <a:rPr lang="es-ES_tradnl" sz="1100" dirty="0">
                <a:solidFill>
                  <a:schemeClr val="tx1"/>
                </a:solidFill>
                <a:latin typeface="Calibri"/>
                <a:ea typeface="Calibri"/>
                <a:cs typeface="Calibri"/>
                <a:sym typeface="Calibri"/>
              </a:rPr>
              <a:t>Inicio del módulo</a:t>
            </a:r>
          </a:p>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2: </a:t>
            </a:r>
            <a:r>
              <a:rPr lang="es-ES_tradnl" sz="1100" dirty="0">
                <a:solidFill>
                  <a:schemeClr val="tx1"/>
                </a:solidFill>
                <a:latin typeface="Calibri"/>
                <a:ea typeface="Calibri"/>
                <a:cs typeface="Calibri"/>
                <a:sym typeface="Calibri"/>
              </a:rPr>
              <a:t>¿Por qué se debe hacer seguimiento de los casos?</a:t>
            </a:r>
          </a:p>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3: </a:t>
            </a:r>
            <a:r>
              <a:rPr lang="es-ES_tradnl" sz="1100" dirty="0">
                <a:solidFill>
                  <a:schemeClr val="tx1"/>
                </a:solidFill>
                <a:latin typeface="Calibri"/>
                <a:ea typeface="Calibri"/>
                <a:cs typeface="Calibri"/>
                <a:sym typeface="Calibri"/>
              </a:rPr>
              <a:t>¿Cómo se debe hacer seguimiento a un caso?</a:t>
            </a:r>
          </a:p>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4: </a:t>
            </a:r>
            <a:r>
              <a:rPr lang="es-ES_tradnl" sz="1100" dirty="0">
                <a:solidFill>
                  <a:schemeClr val="tx1"/>
                </a:solidFill>
                <a:latin typeface="Calibri"/>
                <a:ea typeface="Calibri"/>
                <a:cs typeface="Calibri"/>
                <a:sym typeface="Calibri"/>
              </a:rPr>
              <a:t>¿Qué hacer si hay cambios en el caso?</a:t>
            </a:r>
          </a:p>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a:t>
            </a:r>
            <a:r>
              <a:rPr lang="es-ES_tradnl" sz="1100" b="1" dirty="0">
                <a:latin typeface="Calibri"/>
                <a:ea typeface="Calibri"/>
                <a:cs typeface="Calibri"/>
                <a:sym typeface="Calibri"/>
              </a:rPr>
              <a:t>5</a:t>
            </a:r>
            <a:r>
              <a:rPr lang="es-ES_tradnl" sz="1100" b="1" dirty="0">
                <a:solidFill>
                  <a:schemeClr val="tx1"/>
                </a:solidFill>
                <a:latin typeface="Calibri"/>
                <a:ea typeface="Calibri"/>
                <a:cs typeface="Calibri"/>
                <a:sym typeface="Calibri"/>
              </a:rPr>
              <a:t>: </a:t>
            </a:r>
            <a:r>
              <a:rPr lang="es-ES_tradnl" sz="1100" dirty="0">
                <a:solidFill>
                  <a:schemeClr val="tx1"/>
                </a:solidFill>
                <a:latin typeface="Calibri"/>
                <a:ea typeface="Calibri"/>
                <a:cs typeface="Calibri"/>
                <a:sym typeface="Calibri"/>
              </a:rPr>
              <a:t>Cierre del módulo </a:t>
            </a:r>
          </a:p>
        </p:txBody>
      </p:sp>
      <p:sp>
        <p:nvSpPr>
          <p:cNvPr id="4" name="TextBox 3">
            <a:extLst>
              <a:ext uri="{FF2B5EF4-FFF2-40B4-BE49-F238E27FC236}">
                <a16:creationId xmlns:a16="http://schemas.microsoft.com/office/drawing/2014/main" id="{C660C934-6CCC-69D5-3230-734AAF4963BB}"/>
              </a:ext>
            </a:extLst>
          </p:cNvPr>
          <p:cNvSpPr txBox="1"/>
          <p:nvPr/>
        </p:nvSpPr>
        <p:spPr>
          <a:xfrm>
            <a:off x="1064660" y="1310779"/>
            <a:ext cx="503127" cy="1862048"/>
          </a:xfrm>
          <a:prstGeom prst="rect">
            <a:avLst/>
          </a:prstGeom>
          <a:noFill/>
        </p:spPr>
        <p:txBody>
          <a:bodyPr wrap="square" rtlCol="0">
            <a:spAutoFit/>
          </a:bodyPr>
          <a:lstStyle/>
          <a:p>
            <a:pPr>
              <a:spcAft>
                <a:spcPts val="1800"/>
              </a:spcAft>
            </a:pPr>
            <a:r>
              <a:rPr lang="en-CA" sz="1100" dirty="0">
                <a:solidFill>
                  <a:schemeClr val="tx1"/>
                </a:solidFill>
                <a:latin typeface="+mn-lt"/>
              </a:rPr>
              <a:t>170</a:t>
            </a:r>
          </a:p>
          <a:p>
            <a:pPr>
              <a:spcAft>
                <a:spcPts val="1800"/>
              </a:spcAft>
            </a:pPr>
            <a:r>
              <a:rPr lang="en-CA" sz="1100" dirty="0"/>
              <a:t>171</a:t>
            </a:r>
          </a:p>
          <a:p>
            <a:pPr>
              <a:spcAft>
                <a:spcPts val="1800"/>
              </a:spcAft>
            </a:pPr>
            <a:r>
              <a:rPr lang="en-CA" sz="1100" dirty="0"/>
              <a:t>172</a:t>
            </a:r>
          </a:p>
          <a:p>
            <a:pPr>
              <a:spcAft>
                <a:spcPts val="1800"/>
              </a:spcAft>
            </a:pPr>
            <a:r>
              <a:rPr lang="en-CA" sz="1100" dirty="0"/>
              <a:t>177</a:t>
            </a:r>
          </a:p>
          <a:p>
            <a:pPr>
              <a:spcAft>
                <a:spcPts val="1800"/>
              </a:spcAft>
            </a:pPr>
            <a:r>
              <a:rPr lang="en-CA" sz="1100" dirty="0"/>
              <a:t>182</a:t>
            </a:r>
          </a:p>
        </p:txBody>
      </p:sp>
      <p:sp>
        <p:nvSpPr>
          <p:cNvPr id="5" name="TextBox 4">
            <a:extLst>
              <a:ext uri="{FF2B5EF4-FFF2-40B4-BE49-F238E27FC236}">
                <a16:creationId xmlns:a16="http://schemas.microsoft.com/office/drawing/2014/main" id="{7C26D498-D252-A92C-5823-8FDE082CFAE3}"/>
              </a:ext>
            </a:extLst>
          </p:cNvPr>
          <p:cNvSpPr txBox="1"/>
          <p:nvPr/>
        </p:nvSpPr>
        <p:spPr>
          <a:xfrm>
            <a:off x="996287" y="713169"/>
            <a:ext cx="3807163"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954D84"/>
                </a:highlight>
                <a:latin typeface="Calibri"/>
                <a:ea typeface="Calibri"/>
                <a:cs typeface="Calibri"/>
                <a:sym typeface="Calibri"/>
              </a:rPr>
              <a:t>ÍNDICE DE CONTENIDOS</a:t>
            </a:r>
          </a:p>
        </p:txBody>
      </p:sp>
      <p:sp>
        <p:nvSpPr>
          <p:cNvPr id="6" name="Hexagon 5">
            <a:extLst>
              <a:ext uri="{FF2B5EF4-FFF2-40B4-BE49-F238E27FC236}">
                <a16:creationId xmlns:a16="http://schemas.microsoft.com/office/drawing/2014/main" id="{F2BF1BBE-2823-EEAB-97F3-529F69A175CD}"/>
              </a:ext>
            </a:extLst>
          </p:cNvPr>
          <p:cNvSpPr/>
          <p:nvPr/>
        </p:nvSpPr>
        <p:spPr>
          <a:xfrm rot="1782986">
            <a:off x="286724" y="30111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018B69B8-DD45-76C2-D5A5-203AEAA73F41}"/>
              </a:ext>
            </a:extLst>
          </p:cNvPr>
          <p:cNvSpPr/>
          <p:nvPr/>
        </p:nvSpPr>
        <p:spPr>
          <a:xfrm rot="1782986">
            <a:off x="286724" y="76395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505FF90D-2BCC-4257-E6B3-A0A1CC8FEB27}"/>
              </a:ext>
            </a:extLst>
          </p:cNvPr>
          <p:cNvSpPr/>
          <p:nvPr/>
        </p:nvSpPr>
        <p:spPr>
          <a:xfrm rot="1782986">
            <a:off x="286724" y="122680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2F625FFC-C4CC-D2A1-EAAE-61C397B263E7}"/>
              </a:ext>
            </a:extLst>
          </p:cNvPr>
          <p:cNvSpPr/>
          <p:nvPr/>
        </p:nvSpPr>
        <p:spPr>
          <a:xfrm rot="1782986">
            <a:off x="286724" y="168964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E0F5B4CD-30B4-5416-ACC3-227AC3B9510C}"/>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4" name="Group 13">
            <a:extLst>
              <a:ext uri="{FF2B5EF4-FFF2-40B4-BE49-F238E27FC236}">
                <a16:creationId xmlns:a16="http://schemas.microsoft.com/office/drawing/2014/main" id="{2848A176-7667-E47D-7D74-5FEDD8973E44}"/>
              </a:ext>
            </a:extLst>
          </p:cNvPr>
          <p:cNvGrpSpPr/>
          <p:nvPr/>
        </p:nvGrpSpPr>
        <p:grpSpPr>
          <a:xfrm>
            <a:off x="5042687" y="7676405"/>
            <a:ext cx="1327056" cy="1324648"/>
            <a:chOff x="4052274" y="2368244"/>
            <a:chExt cx="1327056" cy="1324648"/>
          </a:xfrm>
        </p:grpSpPr>
        <p:cxnSp>
          <p:nvCxnSpPr>
            <p:cNvPr id="20" name="Straight Arrow Connector 19">
              <a:extLst>
                <a:ext uri="{FF2B5EF4-FFF2-40B4-BE49-F238E27FC236}">
                  <a16:creationId xmlns:a16="http://schemas.microsoft.com/office/drawing/2014/main" id="{162A093A-95CC-67D2-905E-B69B4F9622B5}"/>
                </a:ext>
              </a:extLst>
            </p:cNvPr>
            <p:cNvCxnSpPr>
              <a:cxnSpLocks/>
            </p:cNvCxnSpPr>
            <p:nvPr/>
          </p:nvCxnSpPr>
          <p:spPr>
            <a:xfrm flipV="1">
              <a:off x="4667014" y="2368244"/>
              <a:ext cx="0" cy="1323372"/>
            </a:xfrm>
            <a:prstGeom prst="straightConnector1">
              <a:avLst/>
            </a:prstGeom>
            <a:ln w="1079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9A52F7C9-5E69-182E-B179-50730E7FFC61}"/>
                </a:ext>
              </a:extLst>
            </p:cNvPr>
            <p:cNvSpPr/>
            <p:nvPr/>
          </p:nvSpPr>
          <p:spPr>
            <a:xfrm>
              <a:off x="4052274" y="2774273"/>
              <a:ext cx="351148" cy="918619"/>
            </a:xfrm>
            <a:custGeom>
              <a:avLst/>
              <a:gdLst>
                <a:gd name="connsiteX0" fmla="*/ 176784 w 176784"/>
                <a:gd name="connsiteY0" fmla="*/ 438912 h 438912"/>
                <a:gd name="connsiteX1" fmla="*/ 176784 w 176784"/>
                <a:gd name="connsiteY1" fmla="*/ 182880 h 438912"/>
                <a:gd name="connsiteX2" fmla="*/ 0 w 176784"/>
                <a:gd name="connsiteY2" fmla="*/ 0 h 438912"/>
              </a:gdLst>
              <a:ahLst/>
              <a:cxnLst>
                <a:cxn ang="0">
                  <a:pos x="connsiteX0" y="connsiteY0"/>
                </a:cxn>
                <a:cxn ang="0">
                  <a:pos x="connsiteX1" y="connsiteY1"/>
                </a:cxn>
                <a:cxn ang="0">
                  <a:pos x="connsiteX2" y="connsiteY2"/>
                </a:cxn>
              </a:cxnLst>
              <a:rect l="l" t="t" r="r" b="b"/>
              <a:pathLst>
                <a:path w="176784" h="438912">
                  <a:moveTo>
                    <a:pt x="176784" y="438912"/>
                  </a:moveTo>
                  <a:lnTo>
                    <a:pt x="176784" y="182880"/>
                  </a:lnTo>
                  <a:lnTo>
                    <a:pt x="0" y="0"/>
                  </a:lnTo>
                </a:path>
              </a:pathLst>
            </a:custGeom>
            <a:noFill/>
            <a:ln w="107950">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29" name="Freeform: Shape 28">
              <a:extLst>
                <a:ext uri="{FF2B5EF4-FFF2-40B4-BE49-F238E27FC236}">
                  <a16:creationId xmlns:a16="http://schemas.microsoft.com/office/drawing/2014/main" id="{873A26E2-2668-618F-4E2D-44454B441E82}"/>
                </a:ext>
              </a:extLst>
            </p:cNvPr>
            <p:cNvSpPr/>
            <p:nvPr/>
          </p:nvSpPr>
          <p:spPr>
            <a:xfrm>
              <a:off x="4907098" y="2799790"/>
              <a:ext cx="472232" cy="880342"/>
            </a:xfrm>
            <a:custGeom>
              <a:avLst/>
              <a:gdLst>
                <a:gd name="connsiteX0" fmla="*/ 0 w 237744"/>
                <a:gd name="connsiteY0" fmla="*/ 420624 h 420624"/>
                <a:gd name="connsiteX1" fmla="*/ 0 w 237744"/>
                <a:gd name="connsiteY1" fmla="*/ 73152 h 420624"/>
                <a:gd name="connsiteX2" fmla="*/ 237744 w 237744"/>
                <a:gd name="connsiteY2" fmla="*/ 0 h 420624"/>
              </a:gdLst>
              <a:ahLst/>
              <a:cxnLst>
                <a:cxn ang="0">
                  <a:pos x="connsiteX0" y="connsiteY0"/>
                </a:cxn>
                <a:cxn ang="0">
                  <a:pos x="connsiteX1" y="connsiteY1"/>
                </a:cxn>
                <a:cxn ang="0">
                  <a:pos x="connsiteX2" y="connsiteY2"/>
                </a:cxn>
              </a:cxnLst>
              <a:rect l="l" t="t" r="r" b="b"/>
              <a:pathLst>
                <a:path w="237744" h="420624">
                  <a:moveTo>
                    <a:pt x="0" y="420624"/>
                  </a:moveTo>
                  <a:lnTo>
                    <a:pt x="0" y="73152"/>
                  </a:lnTo>
                  <a:lnTo>
                    <a:pt x="237744" y="0"/>
                  </a:lnTo>
                </a:path>
              </a:pathLst>
            </a:custGeom>
            <a:noFill/>
            <a:ln w="107950">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grpSp>
    </p:spTree>
    <p:extLst>
      <p:ext uri="{BB962C8B-B14F-4D97-AF65-F5344CB8AC3E}">
        <p14:creationId xmlns:p14="http://schemas.microsoft.com/office/powerpoint/2010/main" val="428965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FB97140-F1D8-8AEC-4234-9A9A5795D5A2}"/>
              </a:ext>
            </a:extLst>
          </p:cNvPr>
          <p:cNvSpPr txBox="1"/>
          <p:nvPr/>
        </p:nvSpPr>
        <p:spPr>
          <a:xfrm>
            <a:off x="977055" y="5278813"/>
            <a:ext cx="5286586" cy="400110"/>
          </a:xfrm>
          <a:prstGeom prst="rect">
            <a:avLst/>
          </a:prstGeom>
          <a:noFill/>
        </p:spPr>
        <p:txBody>
          <a:bodyPr wrap="square">
            <a:spAutoFit/>
          </a:bodyPr>
          <a:lstStyle/>
          <a:p>
            <a:r>
              <a:rPr lang="es-ES_tradnl" sz="1000" i="1" dirty="0">
                <a:solidFill>
                  <a:schemeClr val="accent2">
                    <a:lumMod val="75000"/>
                  </a:schemeClr>
                </a:solidFill>
                <a:ea typeface="Calibri" panose="020F0502020204030204" pitchFamily="34" charset="0"/>
                <a:cs typeface="Arial" panose="020B0604020202020204" pitchFamily="34" charset="0"/>
              </a:rPr>
              <a:t>Fuente: Alianza para la protección de la infancia en la acción humanitaria. (2021). CPHA </a:t>
            </a:r>
            <a:r>
              <a:rPr lang="es-ES_tradnl" sz="1000" i="1" dirty="0" err="1">
                <a:solidFill>
                  <a:schemeClr val="accent2">
                    <a:lumMod val="75000"/>
                  </a:schemeClr>
                </a:solidFill>
                <a:ea typeface="Calibri" panose="020F0502020204030204" pitchFamily="34" charset="0"/>
                <a:cs typeface="Arial" panose="020B0604020202020204" pitchFamily="34" charset="0"/>
              </a:rPr>
              <a:t>Frontliner</a:t>
            </a:r>
            <a:r>
              <a:rPr lang="es-ES_tradnl" sz="1000" i="1" dirty="0">
                <a:solidFill>
                  <a:schemeClr val="accent2">
                    <a:lumMod val="75000"/>
                  </a:schemeClr>
                </a:solidFill>
                <a:ea typeface="Calibri" panose="020F0502020204030204" pitchFamily="34" charset="0"/>
                <a:cs typeface="Arial" panose="020B0604020202020204" pitchFamily="34" charset="0"/>
              </a:rPr>
              <a:t> </a:t>
            </a:r>
            <a:r>
              <a:rPr lang="es-ES_tradnl" sz="1000" i="1" dirty="0" err="1">
                <a:solidFill>
                  <a:schemeClr val="accent2">
                    <a:lumMod val="75000"/>
                  </a:schemeClr>
                </a:solidFill>
                <a:ea typeface="Calibri" panose="020F0502020204030204" pitchFamily="34" charset="0"/>
                <a:cs typeface="Arial" panose="020B0604020202020204" pitchFamily="34" charset="0"/>
              </a:rPr>
              <a:t>Getting</a:t>
            </a:r>
            <a:r>
              <a:rPr lang="es-ES_tradnl" sz="1000" i="1" dirty="0">
                <a:solidFill>
                  <a:schemeClr val="accent2">
                    <a:lumMod val="75000"/>
                  </a:schemeClr>
                </a:solidFill>
                <a:ea typeface="Calibri" panose="020F0502020204030204" pitchFamily="34" charset="0"/>
                <a:cs typeface="Arial" panose="020B0604020202020204" pitchFamily="34" charset="0"/>
              </a:rPr>
              <a:t> </a:t>
            </a:r>
            <a:r>
              <a:rPr lang="es-ES_tradnl" sz="1000" i="1" dirty="0" err="1">
                <a:solidFill>
                  <a:schemeClr val="accent2">
                    <a:lumMod val="75000"/>
                  </a:schemeClr>
                </a:solidFill>
                <a:ea typeface="Calibri" panose="020F0502020204030204" pitchFamily="34" charset="0"/>
                <a:cs typeface="Arial" panose="020B0604020202020204" pitchFamily="34" charset="0"/>
              </a:rPr>
              <a:t>Started</a:t>
            </a:r>
            <a:r>
              <a:rPr lang="es-ES_tradnl" sz="1000" i="1" dirty="0">
                <a:solidFill>
                  <a:schemeClr val="accent2">
                    <a:lumMod val="75000"/>
                  </a:schemeClr>
                </a:solidFill>
                <a:ea typeface="Calibri" panose="020F0502020204030204" pitchFamily="34" charset="0"/>
                <a:cs typeface="Arial" panose="020B0604020202020204" pitchFamily="34" charset="0"/>
              </a:rPr>
              <a:t> </a:t>
            </a:r>
            <a:r>
              <a:rPr lang="es-ES_tradnl" sz="1000" i="1" dirty="0" err="1">
                <a:solidFill>
                  <a:schemeClr val="accent2">
                    <a:lumMod val="75000"/>
                  </a:schemeClr>
                </a:solidFill>
                <a:ea typeface="Calibri" panose="020F0502020204030204" pitchFamily="34" charset="0"/>
                <a:cs typeface="Arial" panose="020B0604020202020204" pitchFamily="34" charset="0"/>
              </a:rPr>
              <a:t>Learning</a:t>
            </a:r>
            <a:r>
              <a:rPr lang="es-ES_tradnl" sz="1000" i="1" dirty="0">
                <a:solidFill>
                  <a:schemeClr val="accent2">
                    <a:lumMod val="75000"/>
                  </a:schemeClr>
                </a:solidFill>
                <a:ea typeface="Calibri" panose="020F0502020204030204" pitchFamily="34" charset="0"/>
                <a:cs typeface="Arial" panose="020B0604020202020204" pitchFamily="34" charset="0"/>
              </a:rPr>
              <a:t> </a:t>
            </a:r>
            <a:r>
              <a:rPr lang="es-ES_tradnl" sz="1000" i="1" dirty="0" err="1">
                <a:solidFill>
                  <a:schemeClr val="accent2">
                    <a:lumMod val="75000"/>
                  </a:schemeClr>
                </a:solidFill>
                <a:ea typeface="Calibri" panose="020F0502020204030204" pitchFamily="34" charset="0"/>
                <a:cs typeface="Arial" panose="020B0604020202020204" pitchFamily="34" charset="0"/>
              </a:rPr>
              <a:t>Package</a:t>
            </a:r>
            <a:r>
              <a:rPr lang="es-ES_tradnl" sz="1000" i="1" dirty="0">
                <a:solidFill>
                  <a:schemeClr val="accent2">
                    <a:lumMod val="75000"/>
                  </a:schemeClr>
                </a:solidFill>
                <a:ea typeface="Calibri" panose="020F0502020204030204" pitchFamily="34" charset="0"/>
                <a:cs typeface="Arial" panose="020B0604020202020204" pitchFamily="34" charset="0"/>
              </a:rPr>
              <a:t>.</a:t>
            </a:r>
          </a:p>
        </p:txBody>
      </p:sp>
      <p:sp>
        <p:nvSpPr>
          <p:cNvPr id="5" name="Rectangle: Rounded Corners 4">
            <a:extLst>
              <a:ext uri="{FF2B5EF4-FFF2-40B4-BE49-F238E27FC236}">
                <a16:creationId xmlns:a16="http://schemas.microsoft.com/office/drawing/2014/main" id="{28078193-08C3-90FA-0DFC-9F2A7D5AD472}"/>
              </a:ext>
            </a:extLst>
          </p:cNvPr>
          <p:cNvSpPr/>
          <p:nvPr/>
        </p:nvSpPr>
        <p:spPr>
          <a:xfrm>
            <a:off x="996288" y="705617"/>
            <a:ext cx="5254042" cy="25427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tabLst>
                <a:tab pos="1168400" algn="l"/>
              </a:tabLst>
            </a:pPr>
            <a:r>
              <a:rPr lang="es-ES_tradnl" sz="1100" b="1" dirty="0">
                <a:solidFill>
                  <a:schemeClr val="tx1"/>
                </a:solidFill>
                <a:effectLst/>
              </a:rPr>
              <a:t>ADOLESCENCIA 		</a:t>
            </a:r>
            <a:r>
              <a:rPr lang="es-ES_tradnl" sz="1100" dirty="0">
                <a:solidFill>
                  <a:schemeClr val="tx1"/>
                </a:solidFill>
              </a:rPr>
              <a:t>15 </a:t>
            </a:r>
            <a:r>
              <a:rPr lang="es-ES_tradnl" sz="1100" dirty="0">
                <a:solidFill>
                  <a:schemeClr val="tx1"/>
                </a:solidFill>
                <a:effectLst/>
              </a:rPr>
              <a:t>a 18 años</a:t>
            </a:r>
            <a:endParaRPr lang="es-ES_tradnl" sz="1100" b="1" dirty="0">
              <a:solidFill>
                <a:schemeClr val="tx1"/>
              </a:solidFill>
              <a:ea typeface="Calibri" panose="020F0502020204030204" pitchFamily="34" charset="0"/>
              <a:cs typeface="Times New Roman" panose="02020603050405020304" pitchFamily="18" charset="0"/>
            </a:endParaRPr>
          </a:p>
        </p:txBody>
      </p:sp>
      <p:grpSp>
        <p:nvGrpSpPr>
          <p:cNvPr id="7" name="Group 6">
            <a:extLst>
              <a:ext uri="{FF2B5EF4-FFF2-40B4-BE49-F238E27FC236}">
                <a16:creationId xmlns:a16="http://schemas.microsoft.com/office/drawing/2014/main" id="{01205311-A3CE-4C9E-ACF9-4A4BE799753F}"/>
              </a:ext>
            </a:extLst>
          </p:cNvPr>
          <p:cNvGrpSpPr/>
          <p:nvPr/>
        </p:nvGrpSpPr>
        <p:grpSpPr>
          <a:xfrm>
            <a:off x="1011828" y="1134426"/>
            <a:ext cx="5238502" cy="600164"/>
            <a:chOff x="1011828" y="1134426"/>
            <a:chExt cx="5238502" cy="600164"/>
          </a:xfrm>
        </p:grpSpPr>
        <p:sp>
          <p:nvSpPr>
            <p:cNvPr id="8" name="TextBox 7">
              <a:extLst>
                <a:ext uri="{FF2B5EF4-FFF2-40B4-BE49-F238E27FC236}">
                  <a16:creationId xmlns:a16="http://schemas.microsoft.com/office/drawing/2014/main" id="{6561E96A-5019-D880-3CA8-5053A8E9A474}"/>
                </a:ext>
              </a:extLst>
            </p:cNvPr>
            <p:cNvSpPr txBox="1"/>
            <p:nvPr/>
          </p:nvSpPr>
          <p:spPr>
            <a:xfrm>
              <a:off x="1011828" y="1134426"/>
              <a:ext cx="1096371" cy="430887"/>
            </a:xfrm>
            <a:prstGeom prst="rect">
              <a:avLst/>
            </a:prstGeom>
            <a:noFill/>
          </p:spPr>
          <p:txBody>
            <a:bodyPr wrap="square" rtlCol="0">
              <a:spAutoFit/>
            </a:bodyPr>
            <a:lstStyle/>
            <a:p>
              <a:r>
                <a:rPr lang="es-ES_tradnl" sz="1100" b="1" kern="1200">
                  <a:solidFill>
                    <a:schemeClr val="tx1"/>
                  </a:solidFill>
                  <a:effectLst/>
                  <a:cs typeface="Arial" panose="020B0604020202020204" pitchFamily="34" charset="0"/>
                </a:rPr>
                <a:t>Desarrollo físico</a:t>
              </a:r>
              <a:endParaRPr lang="es-ES_tradnl" sz="1100" b="1">
                <a:cs typeface="Arial" panose="020B0604020202020204" pitchFamily="34" charset="0"/>
              </a:endParaRPr>
            </a:p>
          </p:txBody>
        </p:sp>
        <p:sp>
          <p:nvSpPr>
            <p:cNvPr id="9" name="TextBox 8">
              <a:extLst>
                <a:ext uri="{FF2B5EF4-FFF2-40B4-BE49-F238E27FC236}">
                  <a16:creationId xmlns:a16="http://schemas.microsoft.com/office/drawing/2014/main" id="{BF629A8A-68D1-5CF5-4DF2-9B7C0FFD9F72}"/>
                </a:ext>
              </a:extLst>
            </p:cNvPr>
            <p:cNvSpPr txBox="1"/>
            <p:nvPr/>
          </p:nvSpPr>
          <p:spPr>
            <a:xfrm>
              <a:off x="2213596" y="1134426"/>
              <a:ext cx="4036734" cy="600164"/>
            </a:xfrm>
            <a:prstGeom prst="rect">
              <a:avLst/>
            </a:prstGeom>
            <a:noFill/>
          </p:spPr>
          <p:txBody>
            <a:bodyPr wrap="square" rtlCol="0">
              <a:spAutoFit/>
            </a:bodyPr>
            <a:lstStyle/>
            <a:p>
              <a:pPr marL="171450" indent="-171450">
                <a:buFont typeface="Arial" panose="020B0604020202020204" pitchFamily="34" charset="0"/>
                <a:buChar char="•"/>
              </a:pPr>
              <a:r>
                <a:rPr lang="es-ES_tradnl" sz="1100"/>
                <a:t>Alcanza su estatura máxima.</a:t>
              </a:r>
            </a:p>
            <a:p>
              <a:pPr marL="171450" indent="-171450">
                <a:buFont typeface="Arial" panose="020B0604020202020204" pitchFamily="34" charset="0"/>
                <a:buChar char="•"/>
              </a:pPr>
              <a:r>
                <a:rPr lang="es-ES_tradnl" sz="1100"/>
                <a:t>Se hace más fuerte y aumenta de peso.</a:t>
              </a:r>
            </a:p>
            <a:p>
              <a:pPr marL="171450" indent="-171450">
                <a:buFont typeface="Arial" panose="020B0604020202020204" pitchFamily="34" charset="0"/>
                <a:buChar char="•"/>
              </a:pPr>
              <a:r>
                <a:rPr lang="es-ES_tradnl" sz="1100"/>
                <a:t>Hay más desarrollo a nivel sexual.</a:t>
              </a:r>
            </a:p>
          </p:txBody>
        </p:sp>
      </p:grpSp>
      <p:grpSp>
        <p:nvGrpSpPr>
          <p:cNvPr id="10" name="Group 9">
            <a:extLst>
              <a:ext uri="{FF2B5EF4-FFF2-40B4-BE49-F238E27FC236}">
                <a16:creationId xmlns:a16="http://schemas.microsoft.com/office/drawing/2014/main" id="{08979110-C473-8D67-0155-9B58880830D4}"/>
              </a:ext>
            </a:extLst>
          </p:cNvPr>
          <p:cNvGrpSpPr/>
          <p:nvPr/>
        </p:nvGrpSpPr>
        <p:grpSpPr>
          <a:xfrm>
            <a:off x="1011828" y="1819506"/>
            <a:ext cx="5238502" cy="769441"/>
            <a:chOff x="1011828" y="2219110"/>
            <a:chExt cx="5238502" cy="769441"/>
          </a:xfrm>
        </p:grpSpPr>
        <p:sp>
          <p:nvSpPr>
            <p:cNvPr id="11" name="TextBox 10">
              <a:extLst>
                <a:ext uri="{FF2B5EF4-FFF2-40B4-BE49-F238E27FC236}">
                  <a16:creationId xmlns:a16="http://schemas.microsoft.com/office/drawing/2014/main" id="{57B8C3D8-30D7-C6ED-9CBC-3B20356FC132}"/>
                </a:ext>
              </a:extLst>
            </p:cNvPr>
            <p:cNvSpPr txBox="1"/>
            <p:nvPr/>
          </p:nvSpPr>
          <p:spPr>
            <a:xfrm>
              <a:off x="1011828" y="2219110"/>
              <a:ext cx="1096371" cy="430887"/>
            </a:xfrm>
            <a:prstGeom prst="rect">
              <a:avLst/>
            </a:prstGeom>
            <a:noFill/>
          </p:spPr>
          <p:txBody>
            <a:bodyPr wrap="square" rtlCol="0">
              <a:spAutoFit/>
            </a:bodyPr>
            <a:lstStyle/>
            <a:p>
              <a:r>
                <a:rPr lang="es-ES_tradnl" sz="1100" b="1" kern="1200">
                  <a:solidFill>
                    <a:schemeClr val="tx1"/>
                  </a:solidFill>
                  <a:effectLst/>
                  <a:cs typeface="Arial" panose="020B0604020202020204" pitchFamily="34" charset="0"/>
                </a:rPr>
                <a:t>Desarrollo cognitivo</a:t>
              </a:r>
            </a:p>
          </p:txBody>
        </p:sp>
        <p:sp>
          <p:nvSpPr>
            <p:cNvPr id="12" name="TextBox 11">
              <a:extLst>
                <a:ext uri="{FF2B5EF4-FFF2-40B4-BE49-F238E27FC236}">
                  <a16:creationId xmlns:a16="http://schemas.microsoft.com/office/drawing/2014/main" id="{A05DCEFD-2C2F-60D7-70C7-677DAE3B6EB5}"/>
                </a:ext>
              </a:extLst>
            </p:cNvPr>
            <p:cNvSpPr txBox="1"/>
            <p:nvPr/>
          </p:nvSpPr>
          <p:spPr>
            <a:xfrm>
              <a:off x="2213596" y="2219110"/>
              <a:ext cx="4036734" cy="769441"/>
            </a:xfrm>
            <a:prstGeom prst="rect">
              <a:avLst/>
            </a:prstGeom>
            <a:noFill/>
          </p:spPr>
          <p:txBody>
            <a:bodyPr wrap="square" rtlCol="0">
              <a:spAutoFit/>
            </a:bodyPr>
            <a:lstStyle/>
            <a:p>
              <a:pPr marL="171450" indent="-171450">
                <a:buFont typeface="Arial" panose="020B0604020202020204" pitchFamily="34" charset="0"/>
                <a:buChar char="•"/>
              </a:pPr>
              <a:r>
                <a:rPr lang="es-ES_tradnl" sz="1100"/>
                <a:t>Puede procesar y recordar grandes cantidades de información</a:t>
              </a:r>
            </a:p>
            <a:p>
              <a:pPr marL="171450" indent="-171450">
                <a:buFont typeface="Arial" panose="020B0604020202020204" pitchFamily="34" charset="0"/>
                <a:buChar char="•"/>
              </a:pPr>
              <a:r>
                <a:rPr lang="es-ES_tradnl" sz="1100"/>
                <a:t>Desarrolla aún más el pensamiento abstracto y el manejor de conceptos ambiguos.</a:t>
              </a:r>
            </a:p>
            <a:p>
              <a:pPr marL="171450" indent="-171450">
                <a:buFont typeface="Arial" panose="020B0604020202020204" pitchFamily="34" charset="0"/>
                <a:buChar char="•"/>
              </a:pPr>
              <a:r>
                <a:rPr lang="es-ES_tradnl" sz="1100"/>
                <a:t>Es capaz  de formarse sus propias ideas y de cuestionarse.</a:t>
              </a:r>
            </a:p>
          </p:txBody>
        </p:sp>
      </p:grpSp>
      <p:grpSp>
        <p:nvGrpSpPr>
          <p:cNvPr id="13" name="Group 12">
            <a:extLst>
              <a:ext uri="{FF2B5EF4-FFF2-40B4-BE49-F238E27FC236}">
                <a16:creationId xmlns:a16="http://schemas.microsoft.com/office/drawing/2014/main" id="{35998D39-CAE2-79F6-F4CD-C42504531DC2}"/>
              </a:ext>
            </a:extLst>
          </p:cNvPr>
          <p:cNvGrpSpPr/>
          <p:nvPr/>
        </p:nvGrpSpPr>
        <p:grpSpPr>
          <a:xfrm>
            <a:off x="1011828" y="2682602"/>
            <a:ext cx="5238502" cy="1107996"/>
            <a:chOff x="1011828" y="3406324"/>
            <a:chExt cx="5238502" cy="1107996"/>
          </a:xfrm>
        </p:grpSpPr>
        <p:sp>
          <p:nvSpPr>
            <p:cNvPr id="14" name="TextBox 13">
              <a:extLst>
                <a:ext uri="{FF2B5EF4-FFF2-40B4-BE49-F238E27FC236}">
                  <a16:creationId xmlns:a16="http://schemas.microsoft.com/office/drawing/2014/main" id="{413E0AC1-8BC3-C70E-82A4-2BC5BC858917}"/>
                </a:ext>
              </a:extLst>
            </p:cNvPr>
            <p:cNvSpPr txBox="1"/>
            <p:nvPr/>
          </p:nvSpPr>
          <p:spPr>
            <a:xfrm>
              <a:off x="1011828" y="3406324"/>
              <a:ext cx="1096371" cy="430887"/>
            </a:xfrm>
            <a:prstGeom prst="rect">
              <a:avLst/>
            </a:prstGeom>
            <a:noFill/>
          </p:spPr>
          <p:txBody>
            <a:bodyPr wrap="square" rtlCol="0">
              <a:spAutoFit/>
            </a:bodyPr>
            <a:lstStyle/>
            <a:p>
              <a:r>
                <a:rPr lang="es-ES_tradnl" sz="1100" b="1" kern="1200" dirty="0">
                  <a:solidFill>
                    <a:schemeClr val="tx1"/>
                  </a:solidFill>
                  <a:effectLst/>
                  <a:cs typeface="Arial" panose="020B0604020202020204" pitchFamily="34" charset="0"/>
                </a:rPr>
                <a:t>Desarrollo emocional</a:t>
              </a:r>
            </a:p>
          </p:txBody>
        </p:sp>
        <p:sp>
          <p:nvSpPr>
            <p:cNvPr id="15" name="TextBox 14">
              <a:extLst>
                <a:ext uri="{FF2B5EF4-FFF2-40B4-BE49-F238E27FC236}">
                  <a16:creationId xmlns:a16="http://schemas.microsoft.com/office/drawing/2014/main" id="{2936F16E-1DBF-1548-4AF1-8273B981B274}"/>
                </a:ext>
              </a:extLst>
            </p:cNvPr>
            <p:cNvSpPr txBox="1"/>
            <p:nvPr/>
          </p:nvSpPr>
          <p:spPr>
            <a:xfrm>
              <a:off x="2213596" y="3406324"/>
              <a:ext cx="4036734" cy="1107996"/>
            </a:xfrm>
            <a:prstGeom prst="rect">
              <a:avLst/>
            </a:prstGeom>
            <a:noFill/>
          </p:spPr>
          <p:txBody>
            <a:bodyPr wrap="square" rtlCol="0">
              <a:spAutoFit/>
            </a:bodyPr>
            <a:lstStyle/>
            <a:p>
              <a:pPr marL="171450" indent="-171450">
                <a:buFont typeface="Arial" panose="020B0604020202020204" pitchFamily="34" charset="0"/>
                <a:buChar char="•"/>
              </a:pPr>
              <a:r>
                <a:rPr lang="es-ES_tradnl" sz="1100" dirty="0"/>
                <a:t>Empieza a imaginar su futuro y puede sentir tanto ilusión </a:t>
              </a:r>
              <a:br>
                <a:rPr lang="es-ES_tradnl" sz="1100" dirty="0"/>
              </a:br>
              <a:r>
                <a:rPr lang="es-ES_tradnl" sz="1100" dirty="0"/>
                <a:t>como preocupación al hacerlo.</a:t>
              </a:r>
            </a:p>
            <a:p>
              <a:pPr marL="171450" indent="-171450">
                <a:buFont typeface="Arial" panose="020B0604020202020204" pitchFamily="34" charset="0"/>
                <a:buChar char="•"/>
              </a:pPr>
              <a:r>
                <a:rPr lang="es-ES_tradnl" sz="1100" dirty="0"/>
                <a:t>Aumenta gradualmente su capacidad para percibir, analizar </a:t>
              </a:r>
              <a:br>
                <a:rPr lang="es-ES_tradnl" sz="1100" dirty="0"/>
              </a:br>
              <a:r>
                <a:rPr lang="es-ES_tradnl" sz="1100" dirty="0"/>
                <a:t>y controlar sus emociones.</a:t>
              </a:r>
            </a:p>
            <a:p>
              <a:pPr marL="171450" indent="-171450">
                <a:buFont typeface="Arial" panose="020B0604020202020204" pitchFamily="34" charset="0"/>
                <a:buChar char="•"/>
              </a:pPr>
              <a:r>
                <a:rPr lang="es-ES_tradnl" sz="1100" dirty="0"/>
                <a:t>Su autoestima depende del logro académico, deportivo </a:t>
              </a:r>
              <a:br>
                <a:rPr lang="es-ES_tradnl" sz="1100" dirty="0"/>
              </a:br>
              <a:r>
                <a:rPr lang="es-ES_tradnl" sz="1100" dirty="0"/>
                <a:t>y de sus amistades.</a:t>
              </a:r>
            </a:p>
          </p:txBody>
        </p:sp>
      </p:grpSp>
      <p:grpSp>
        <p:nvGrpSpPr>
          <p:cNvPr id="16" name="Group 15">
            <a:extLst>
              <a:ext uri="{FF2B5EF4-FFF2-40B4-BE49-F238E27FC236}">
                <a16:creationId xmlns:a16="http://schemas.microsoft.com/office/drawing/2014/main" id="{27B5E313-777D-46AD-B23F-823AC27CD120}"/>
              </a:ext>
            </a:extLst>
          </p:cNvPr>
          <p:cNvGrpSpPr/>
          <p:nvPr/>
        </p:nvGrpSpPr>
        <p:grpSpPr>
          <a:xfrm>
            <a:off x="1011828" y="3886953"/>
            <a:ext cx="5238502" cy="1277273"/>
            <a:chOff x="1011828" y="4299568"/>
            <a:chExt cx="5238502" cy="1277273"/>
          </a:xfrm>
        </p:grpSpPr>
        <p:sp>
          <p:nvSpPr>
            <p:cNvPr id="17" name="TextBox 16">
              <a:extLst>
                <a:ext uri="{FF2B5EF4-FFF2-40B4-BE49-F238E27FC236}">
                  <a16:creationId xmlns:a16="http://schemas.microsoft.com/office/drawing/2014/main" id="{0528F875-CFE8-5140-0F8B-46FF21BDF29C}"/>
                </a:ext>
              </a:extLst>
            </p:cNvPr>
            <p:cNvSpPr txBox="1"/>
            <p:nvPr/>
          </p:nvSpPr>
          <p:spPr>
            <a:xfrm>
              <a:off x="1011828" y="4299568"/>
              <a:ext cx="1096371" cy="600164"/>
            </a:xfrm>
            <a:prstGeom prst="rect">
              <a:avLst/>
            </a:prstGeom>
            <a:noFill/>
          </p:spPr>
          <p:txBody>
            <a:bodyPr wrap="square" rtlCol="0">
              <a:spAutoFit/>
            </a:bodyPr>
            <a:lstStyle/>
            <a:p>
              <a:r>
                <a:rPr lang="es-ES_tradnl" sz="1100" b="1" kern="1200" dirty="0">
                  <a:solidFill>
                    <a:schemeClr val="tx1"/>
                  </a:solidFill>
                  <a:effectLst/>
                  <a:cs typeface="Arial" panose="020B0604020202020204" pitchFamily="34" charset="0"/>
                </a:rPr>
                <a:t>Desarrollo social y lingüístico</a:t>
              </a:r>
            </a:p>
          </p:txBody>
        </p:sp>
        <p:sp>
          <p:nvSpPr>
            <p:cNvPr id="18" name="TextBox 17">
              <a:extLst>
                <a:ext uri="{FF2B5EF4-FFF2-40B4-BE49-F238E27FC236}">
                  <a16:creationId xmlns:a16="http://schemas.microsoft.com/office/drawing/2014/main" id="{F3FFAD6E-5D65-4370-ED12-1869EC07481B}"/>
                </a:ext>
              </a:extLst>
            </p:cNvPr>
            <p:cNvSpPr txBox="1"/>
            <p:nvPr/>
          </p:nvSpPr>
          <p:spPr>
            <a:xfrm>
              <a:off x="2213596" y="4299568"/>
              <a:ext cx="4036734" cy="1277273"/>
            </a:xfrm>
            <a:prstGeom prst="rect">
              <a:avLst/>
            </a:prstGeom>
            <a:noFill/>
          </p:spPr>
          <p:txBody>
            <a:bodyPr wrap="square" rtlCol="0">
              <a:spAutoFit/>
            </a:bodyPr>
            <a:lstStyle/>
            <a:p>
              <a:pPr marL="171450" indent="-171450">
                <a:buFont typeface="Arial" panose="020B0604020202020204" pitchFamily="34" charset="0"/>
                <a:buChar char="•"/>
              </a:pPr>
              <a:r>
                <a:rPr lang="es-ES_tradnl" sz="1100" dirty="0"/>
                <a:t>La identidad personal adquiere cada vez más importancia.</a:t>
              </a:r>
            </a:p>
            <a:p>
              <a:pPr marL="171450" indent="-171450">
                <a:buFont typeface="Arial" panose="020B0604020202020204" pitchFamily="34" charset="0"/>
                <a:buChar char="•"/>
              </a:pPr>
              <a:r>
                <a:rPr lang="es-ES_tradnl" sz="1100" dirty="0"/>
                <a:t>Se siente muy identificado/a con grupos de su misma edad o sexo, culturas urbanas y modelos de comportamiento.</a:t>
              </a:r>
            </a:p>
            <a:p>
              <a:pPr marL="171450" indent="-171450">
                <a:buFont typeface="Arial" panose="020B0604020202020204" pitchFamily="34" charset="0"/>
                <a:buChar char="•"/>
              </a:pPr>
              <a:r>
                <a:rPr lang="es-ES_tradnl" sz="1100" dirty="0"/>
                <a:t>Puede adoptar comportamientos arriesgados/peligrosos.</a:t>
              </a:r>
            </a:p>
            <a:p>
              <a:pPr marL="171450" indent="-171450">
                <a:buFont typeface="Arial" panose="020B0604020202020204" pitchFamily="34" charset="0"/>
                <a:buChar char="•"/>
              </a:pPr>
              <a:r>
                <a:rPr lang="es-ES_tradnl" sz="1100" dirty="0"/>
                <a:t>Aprende a manejar las expectativas sociales.</a:t>
              </a:r>
            </a:p>
            <a:p>
              <a:pPr marL="171450" indent="-171450">
                <a:buFont typeface="Arial" panose="020B0604020202020204" pitchFamily="34" charset="0"/>
                <a:buChar char="•"/>
              </a:pPr>
              <a:r>
                <a:rPr lang="es-ES_tradnl" sz="1100" dirty="0"/>
                <a:t>Adquiere mayor capacidad para entablar relaciones </a:t>
              </a:r>
              <a:br>
                <a:rPr lang="es-ES_tradnl" sz="1100" dirty="0"/>
              </a:br>
              <a:r>
                <a:rPr lang="es-ES_tradnl" sz="1100" dirty="0"/>
                <a:t>más sólidas con otros adultos fuera del entorno familiar.</a:t>
              </a:r>
            </a:p>
          </p:txBody>
        </p:sp>
      </p:grpSp>
      <p:grpSp>
        <p:nvGrpSpPr>
          <p:cNvPr id="25" name="Group 24">
            <a:extLst>
              <a:ext uri="{FF2B5EF4-FFF2-40B4-BE49-F238E27FC236}">
                <a16:creationId xmlns:a16="http://schemas.microsoft.com/office/drawing/2014/main" id="{1F7134D3-1FA5-A3BD-9CEF-0D8A169267DD}"/>
              </a:ext>
            </a:extLst>
          </p:cNvPr>
          <p:cNvGrpSpPr/>
          <p:nvPr/>
        </p:nvGrpSpPr>
        <p:grpSpPr>
          <a:xfrm>
            <a:off x="5678572" y="407880"/>
            <a:ext cx="271342" cy="1124427"/>
            <a:chOff x="5453625" y="3066506"/>
            <a:chExt cx="487411" cy="2019807"/>
          </a:xfrm>
        </p:grpSpPr>
        <p:sp>
          <p:nvSpPr>
            <p:cNvPr id="26" name="Round Same Side Corner Rectangle 31">
              <a:extLst>
                <a:ext uri="{FF2B5EF4-FFF2-40B4-BE49-F238E27FC236}">
                  <a16:creationId xmlns:a16="http://schemas.microsoft.com/office/drawing/2014/main" id="{EF489928-BAB0-9EAE-593C-10FB9187D52B}"/>
                </a:ext>
              </a:extLst>
            </p:cNvPr>
            <p:cNvSpPr/>
            <p:nvPr/>
          </p:nvSpPr>
          <p:spPr>
            <a:xfrm>
              <a:off x="5453625" y="3661573"/>
              <a:ext cx="487411" cy="1424740"/>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sp>
          <p:nvSpPr>
            <p:cNvPr id="27" name="Oval 26">
              <a:extLst>
                <a:ext uri="{FF2B5EF4-FFF2-40B4-BE49-F238E27FC236}">
                  <a16:creationId xmlns:a16="http://schemas.microsoft.com/office/drawing/2014/main" id="{31FEA410-B38E-48EF-5693-0128DAADF2F3}"/>
                </a:ext>
              </a:extLst>
            </p:cNvPr>
            <p:cNvSpPr/>
            <p:nvPr/>
          </p:nvSpPr>
          <p:spPr>
            <a:xfrm>
              <a:off x="5453625" y="3066506"/>
              <a:ext cx="487411" cy="48740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p>
          </p:txBody>
        </p:sp>
      </p:grpSp>
      <p:sp>
        <p:nvSpPr>
          <p:cNvPr id="2" name="Hexagon 1">
            <a:extLst>
              <a:ext uri="{FF2B5EF4-FFF2-40B4-BE49-F238E27FC236}">
                <a16:creationId xmlns:a16="http://schemas.microsoft.com/office/drawing/2014/main" id="{0D1B189E-12D9-D1A1-873A-C6A30EC14B59}"/>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Hexagon 2">
            <a:extLst>
              <a:ext uri="{FF2B5EF4-FFF2-40B4-BE49-F238E27FC236}">
                <a16:creationId xmlns:a16="http://schemas.microsoft.com/office/drawing/2014/main" id="{F6AFE7EE-1089-17CB-00DF-753645F5D359}"/>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Hexagon 3">
            <a:extLst>
              <a:ext uri="{FF2B5EF4-FFF2-40B4-BE49-F238E27FC236}">
                <a16:creationId xmlns:a16="http://schemas.microsoft.com/office/drawing/2014/main" id="{C8DF61AF-BC7F-C4BA-5C67-26AAF77D2017}"/>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 name="Hexagon 18">
            <a:extLst>
              <a:ext uri="{FF2B5EF4-FFF2-40B4-BE49-F238E27FC236}">
                <a16:creationId xmlns:a16="http://schemas.microsoft.com/office/drawing/2014/main" id="{208E2732-8B6A-7D26-5D8E-72A0858A0E7A}"/>
              </a:ext>
            </a:extLst>
          </p:cNvPr>
          <p:cNvSpPr/>
          <p:nvPr/>
        </p:nvSpPr>
        <p:spPr>
          <a:xfrm rot="1782986">
            <a:off x="286724" y="168964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Hexagon 19">
            <a:extLst>
              <a:ext uri="{FF2B5EF4-FFF2-40B4-BE49-F238E27FC236}">
                <a16:creationId xmlns:a16="http://schemas.microsoft.com/office/drawing/2014/main" id="{38EE76F0-1B6B-AC1F-D9AA-B039A35E2B22}"/>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 name="Hexagon 20">
            <a:extLst>
              <a:ext uri="{FF2B5EF4-FFF2-40B4-BE49-F238E27FC236}">
                <a16:creationId xmlns:a16="http://schemas.microsoft.com/office/drawing/2014/main" id="{8F897B07-78D8-9053-7ECB-FCC27513A673}"/>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78711200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3CEB2-17E1-EAEC-7504-C1873E707546}"/>
              </a:ext>
            </a:extLst>
          </p:cNvPr>
          <p:cNvSpPr txBox="1"/>
          <p:nvPr/>
        </p:nvSpPr>
        <p:spPr>
          <a:xfrm>
            <a:off x="996287" y="1238738"/>
            <a:ext cx="4665478" cy="276999"/>
          </a:xfrm>
          <a:prstGeom prst="rect">
            <a:avLst/>
          </a:prstGeom>
          <a:noFill/>
        </p:spPr>
        <p:txBody>
          <a:bodyPr wrap="square" rtlCol="0">
            <a:spAutoFit/>
          </a:bodyPr>
          <a:lstStyle/>
          <a:p>
            <a:r>
              <a:rPr lang="en-CA" sz="1200" b="1" spc="300" dirty="0">
                <a:solidFill>
                  <a:schemeClr val="tx1"/>
                </a:solidFill>
              </a:rPr>
              <a:t>OBJETIVO DEL MÓDULO</a:t>
            </a:r>
          </a:p>
        </p:txBody>
      </p:sp>
      <p:sp>
        <p:nvSpPr>
          <p:cNvPr id="3" name="TextBox 2">
            <a:extLst>
              <a:ext uri="{FF2B5EF4-FFF2-40B4-BE49-F238E27FC236}">
                <a16:creationId xmlns:a16="http://schemas.microsoft.com/office/drawing/2014/main" id="{9775F694-9B65-140B-1B7F-8BCDEBD4C3B7}"/>
              </a:ext>
            </a:extLst>
          </p:cNvPr>
          <p:cNvSpPr txBox="1"/>
          <p:nvPr/>
        </p:nvSpPr>
        <p:spPr>
          <a:xfrm>
            <a:off x="996287" y="713169"/>
            <a:ext cx="5254042"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954D84"/>
                </a:highlight>
                <a:latin typeface="Calibri"/>
                <a:ea typeface="Calibri"/>
                <a:cs typeface="Calibri"/>
                <a:sym typeface="Calibri"/>
              </a:rPr>
              <a:t>SESIÓN 1: INICIO DEL MÓDULO</a:t>
            </a:r>
          </a:p>
        </p:txBody>
      </p:sp>
      <p:sp>
        <p:nvSpPr>
          <p:cNvPr id="4" name="TextBox 3">
            <a:extLst>
              <a:ext uri="{FF2B5EF4-FFF2-40B4-BE49-F238E27FC236}">
                <a16:creationId xmlns:a16="http://schemas.microsoft.com/office/drawing/2014/main" id="{081624BE-2BA5-E9CF-2F5D-8FB2CC860B62}"/>
              </a:ext>
            </a:extLst>
          </p:cNvPr>
          <p:cNvSpPr txBox="1"/>
          <p:nvPr/>
        </p:nvSpPr>
        <p:spPr>
          <a:xfrm>
            <a:off x="996287" y="1599327"/>
            <a:ext cx="5254042" cy="600164"/>
          </a:xfrm>
          <a:prstGeom prst="rect">
            <a:avLst/>
          </a:prstGeom>
          <a:noFill/>
        </p:spPr>
        <p:txBody>
          <a:bodyPr wrap="square" rtlCol="0">
            <a:spAutoFit/>
          </a:bodyPr>
          <a:lstStyle/>
          <a:p>
            <a:pPr marL="0" marR="0" lvl="0" indent="0" algn="l" rtl="0">
              <a:spcBef>
                <a:spcPts val="0"/>
              </a:spcBef>
              <a:spcAft>
                <a:spcPts val="0"/>
              </a:spcAft>
              <a:buNone/>
            </a:pPr>
            <a:r>
              <a:rPr lang="es-ES_tradnl" sz="1100" dirty="0">
                <a:solidFill>
                  <a:schemeClr val="tx1"/>
                </a:solidFill>
                <a:latin typeface="+mn-lt"/>
                <a:ea typeface="Arial"/>
                <a:cs typeface="Arial"/>
                <a:sym typeface="Arial"/>
              </a:rPr>
              <a:t>Proporcionar a los/as participantes los conocimientos y habilidades necesarias para el seguimiento y la revisión de casos, de acuerdo con las directrices y normas interinstitucionales.</a:t>
            </a:r>
          </a:p>
        </p:txBody>
      </p:sp>
      <p:sp>
        <p:nvSpPr>
          <p:cNvPr id="5" name="TextBox 4">
            <a:extLst>
              <a:ext uri="{FF2B5EF4-FFF2-40B4-BE49-F238E27FC236}">
                <a16:creationId xmlns:a16="http://schemas.microsoft.com/office/drawing/2014/main" id="{D55A2C08-41E4-2D66-7F72-E624435D5C32}"/>
              </a:ext>
            </a:extLst>
          </p:cNvPr>
          <p:cNvSpPr txBox="1"/>
          <p:nvPr/>
        </p:nvSpPr>
        <p:spPr>
          <a:xfrm>
            <a:off x="996287" y="2268414"/>
            <a:ext cx="5254042" cy="276999"/>
          </a:xfrm>
          <a:prstGeom prst="rect">
            <a:avLst/>
          </a:prstGeom>
          <a:noFill/>
        </p:spPr>
        <p:txBody>
          <a:bodyPr wrap="square" rtlCol="0">
            <a:spAutoFit/>
          </a:bodyPr>
          <a:lstStyle/>
          <a:p>
            <a:r>
              <a:rPr lang="en-CA" sz="1200" b="1" spc="300" dirty="0">
                <a:solidFill>
                  <a:schemeClr val="tx1"/>
                </a:solidFill>
              </a:rPr>
              <a:t>OBJETIVOS DE APRENDIZAJE </a:t>
            </a:r>
          </a:p>
        </p:txBody>
      </p:sp>
      <p:sp>
        <p:nvSpPr>
          <p:cNvPr id="6" name="TextBox 5">
            <a:extLst>
              <a:ext uri="{FF2B5EF4-FFF2-40B4-BE49-F238E27FC236}">
                <a16:creationId xmlns:a16="http://schemas.microsoft.com/office/drawing/2014/main" id="{681CE2AB-DF85-FEB7-1303-C3DC416478CA}"/>
              </a:ext>
            </a:extLst>
          </p:cNvPr>
          <p:cNvSpPr txBox="1"/>
          <p:nvPr/>
        </p:nvSpPr>
        <p:spPr>
          <a:xfrm>
            <a:off x="1675087" y="2821316"/>
            <a:ext cx="4575242" cy="2292935"/>
          </a:xfrm>
          <a:prstGeom prst="rect">
            <a:avLst/>
          </a:prstGeom>
          <a:noFill/>
        </p:spPr>
        <p:txBody>
          <a:bodyPr wrap="square" rtlCol="0">
            <a:spAutoFit/>
          </a:bodyPr>
          <a:lstStyle/>
          <a:p>
            <a:r>
              <a:rPr lang="es-ES_tradnl" sz="1100" dirty="0">
                <a:solidFill>
                  <a:schemeClr val="tx1"/>
                </a:solidFill>
                <a:latin typeface="+mn-lt"/>
                <a:ea typeface="Arial"/>
                <a:cs typeface="Arial"/>
                <a:sym typeface="Arial"/>
              </a:rPr>
              <a:t>Conocer los métodos y procedimientos adecuados para hacer seguimiento del caso.</a:t>
            </a:r>
          </a:p>
          <a:p>
            <a:pPr marL="0" marR="0" lvl="0" indent="0" algn="l" rtl="0">
              <a:spcBef>
                <a:spcPts val="0"/>
              </a:spcBef>
              <a:spcAft>
                <a:spcPts val="0"/>
              </a:spcAft>
              <a:buNone/>
            </a:pPr>
            <a:endParaRPr lang="es-ES_tradnl" sz="1100" dirty="0">
              <a:solidFill>
                <a:schemeClr val="tx1"/>
              </a:solidFill>
              <a:latin typeface="+mn-lt"/>
              <a:ea typeface="Arial"/>
              <a:cs typeface="Arial"/>
              <a:sym typeface="Arial"/>
            </a:endParaRPr>
          </a:p>
          <a:p>
            <a:pPr marL="0" marR="0" lvl="0" indent="0" algn="l" rtl="0">
              <a:spcBef>
                <a:spcPts val="0"/>
              </a:spcBef>
              <a:spcAft>
                <a:spcPts val="0"/>
              </a:spcAft>
              <a:buNone/>
            </a:pPr>
            <a:endParaRPr lang="es-ES_tradnl" sz="1100" dirty="0">
              <a:ea typeface="Arial"/>
              <a:cs typeface="Arial"/>
              <a:sym typeface="Arial"/>
            </a:endParaRPr>
          </a:p>
          <a:p>
            <a:r>
              <a:rPr lang="es-ES_tradnl" sz="1100" dirty="0">
                <a:solidFill>
                  <a:schemeClr val="tx1"/>
                </a:solidFill>
                <a:latin typeface="+mn-lt"/>
                <a:ea typeface="Arial"/>
                <a:cs typeface="Arial"/>
                <a:sym typeface="Arial"/>
              </a:rPr>
              <a:t>Practicar técnicas innovadoras para comunicarse con los/as menores durante el seguimiento del caso.</a:t>
            </a:r>
          </a:p>
          <a:p>
            <a:pPr marL="0" marR="0" lvl="0" indent="0" algn="l" rtl="0">
              <a:spcBef>
                <a:spcPts val="0"/>
              </a:spcBef>
              <a:spcAft>
                <a:spcPts val="0"/>
              </a:spcAft>
              <a:buNone/>
            </a:pPr>
            <a:endParaRPr lang="es-ES_tradnl" sz="1100" dirty="0">
              <a:solidFill>
                <a:schemeClr val="tx1"/>
              </a:solidFill>
              <a:latin typeface="+mn-lt"/>
              <a:ea typeface="Arial"/>
              <a:cs typeface="Arial"/>
              <a:sym typeface="Arial"/>
            </a:endParaRPr>
          </a:p>
          <a:p>
            <a:pPr marL="0" marR="0" lvl="0" indent="0" algn="l" rtl="0">
              <a:spcBef>
                <a:spcPts val="0"/>
              </a:spcBef>
              <a:spcAft>
                <a:spcPts val="0"/>
              </a:spcAft>
              <a:buNone/>
            </a:pPr>
            <a:endParaRPr lang="es-ES_tradnl" sz="1100" dirty="0">
              <a:ea typeface="Arial"/>
              <a:cs typeface="Arial"/>
              <a:sym typeface="Arial"/>
            </a:endParaRPr>
          </a:p>
          <a:p>
            <a:pPr marL="0" marR="0" lvl="0" indent="0" algn="l" rtl="0">
              <a:spcBef>
                <a:spcPts val="0"/>
              </a:spcBef>
              <a:spcAft>
                <a:spcPts val="0"/>
              </a:spcAft>
              <a:buNone/>
            </a:pPr>
            <a:r>
              <a:rPr lang="es-ES_tradnl" sz="1100" dirty="0">
                <a:solidFill>
                  <a:schemeClr val="tx1"/>
                </a:solidFill>
                <a:latin typeface="+mn-lt"/>
                <a:ea typeface="Arial"/>
                <a:cs typeface="Arial"/>
                <a:sym typeface="Arial"/>
              </a:rPr>
              <a:t>Identificar señales de progreso del caso e indicios que indiquen que el riesgo ha aumentado.</a:t>
            </a:r>
          </a:p>
          <a:p>
            <a:pPr marL="0" marR="0" lvl="0" indent="0" algn="l" rtl="0">
              <a:spcBef>
                <a:spcPts val="0"/>
              </a:spcBef>
              <a:spcAft>
                <a:spcPts val="0"/>
              </a:spcAft>
              <a:buNone/>
            </a:pPr>
            <a:endParaRPr lang="es-ES_tradnl" sz="1100" dirty="0">
              <a:solidFill>
                <a:schemeClr val="tx1"/>
              </a:solidFill>
              <a:latin typeface="+mn-lt"/>
              <a:ea typeface="Arial"/>
              <a:cs typeface="Arial"/>
              <a:sym typeface="Arial"/>
            </a:endParaRPr>
          </a:p>
          <a:p>
            <a:pPr marL="0" marR="0" lvl="0" indent="0" algn="l" rtl="0">
              <a:spcBef>
                <a:spcPts val="0"/>
              </a:spcBef>
              <a:spcAft>
                <a:spcPts val="0"/>
              </a:spcAft>
              <a:buNone/>
            </a:pPr>
            <a:endParaRPr lang="es-ES_tradnl" sz="1100" dirty="0">
              <a:solidFill>
                <a:schemeClr val="tx1"/>
              </a:solidFill>
              <a:latin typeface="+mn-lt"/>
              <a:ea typeface="Arial"/>
              <a:cs typeface="Arial"/>
              <a:sym typeface="Arial"/>
            </a:endParaRPr>
          </a:p>
          <a:p>
            <a:pPr marL="0" marR="0" lvl="0" indent="0" algn="l" rtl="0">
              <a:spcBef>
                <a:spcPts val="0"/>
              </a:spcBef>
              <a:spcAft>
                <a:spcPts val="0"/>
              </a:spcAft>
              <a:buNone/>
            </a:pPr>
            <a:r>
              <a:rPr lang="es-ES_tradnl" sz="1100" dirty="0">
                <a:solidFill>
                  <a:schemeClr val="tx1"/>
                </a:solidFill>
                <a:latin typeface="+mn-lt"/>
                <a:ea typeface="Arial"/>
                <a:cs typeface="Arial"/>
                <a:sym typeface="Arial"/>
              </a:rPr>
              <a:t>Explicar cómo se debe llevar a cabo la revisión de un caso.</a:t>
            </a:r>
          </a:p>
        </p:txBody>
      </p:sp>
      <p:grpSp>
        <p:nvGrpSpPr>
          <p:cNvPr id="7" name="Google Shape;149;p12">
            <a:extLst>
              <a:ext uri="{FF2B5EF4-FFF2-40B4-BE49-F238E27FC236}">
                <a16:creationId xmlns:a16="http://schemas.microsoft.com/office/drawing/2014/main" id="{818CFC5A-8AEB-E395-BF56-E3D9748C3B8F}"/>
              </a:ext>
            </a:extLst>
          </p:cNvPr>
          <p:cNvGrpSpPr/>
          <p:nvPr/>
        </p:nvGrpSpPr>
        <p:grpSpPr>
          <a:xfrm>
            <a:off x="1020268" y="2771366"/>
            <a:ext cx="559955" cy="387333"/>
            <a:chOff x="6878053" y="1156317"/>
            <a:chExt cx="1431178" cy="1039513"/>
          </a:xfrm>
          <a:solidFill>
            <a:srgbClr val="954D84"/>
          </a:solidFill>
        </p:grpSpPr>
        <p:grpSp>
          <p:nvGrpSpPr>
            <p:cNvPr id="8" name="Google Shape;150;p12">
              <a:extLst>
                <a:ext uri="{FF2B5EF4-FFF2-40B4-BE49-F238E27FC236}">
                  <a16:creationId xmlns:a16="http://schemas.microsoft.com/office/drawing/2014/main" id="{4951C47F-4293-198E-0037-53A22E10F706}"/>
                </a:ext>
              </a:extLst>
            </p:cNvPr>
            <p:cNvGrpSpPr/>
            <p:nvPr/>
          </p:nvGrpSpPr>
          <p:grpSpPr>
            <a:xfrm>
              <a:off x="7672978" y="1156317"/>
              <a:ext cx="412941" cy="436880"/>
              <a:chOff x="243840" y="1676400"/>
              <a:chExt cx="701040" cy="741680"/>
            </a:xfrm>
            <a:grpFill/>
          </p:grpSpPr>
          <p:sp>
            <p:nvSpPr>
              <p:cNvPr id="11" name="Google Shape;151;p12">
                <a:extLst>
                  <a:ext uri="{FF2B5EF4-FFF2-40B4-BE49-F238E27FC236}">
                    <a16:creationId xmlns:a16="http://schemas.microsoft.com/office/drawing/2014/main" id="{EA81B06B-0D2F-28BD-3518-78601A4E2979}"/>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2" name="Google Shape;152;p12">
                <a:extLst>
                  <a:ext uri="{FF2B5EF4-FFF2-40B4-BE49-F238E27FC236}">
                    <a16:creationId xmlns:a16="http://schemas.microsoft.com/office/drawing/2014/main" id="{6D17BBB8-2973-578A-F7E6-B463952E50CD}"/>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9" name="Google Shape;153;p12">
              <a:extLst>
                <a:ext uri="{FF2B5EF4-FFF2-40B4-BE49-F238E27FC236}">
                  <a16:creationId xmlns:a16="http://schemas.microsoft.com/office/drawing/2014/main" id="{3B349EDC-CB3D-D91C-4222-B6E92C71354F}"/>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0" name="Google Shape;154;p12">
              <a:extLst>
                <a:ext uri="{FF2B5EF4-FFF2-40B4-BE49-F238E27FC236}">
                  <a16:creationId xmlns:a16="http://schemas.microsoft.com/office/drawing/2014/main" id="{3233332F-9553-24F0-72FE-B2454FAF9D47}"/>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13" name="Google Shape;149;p12">
            <a:extLst>
              <a:ext uri="{FF2B5EF4-FFF2-40B4-BE49-F238E27FC236}">
                <a16:creationId xmlns:a16="http://schemas.microsoft.com/office/drawing/2014/main" id="{451B45E7-7147-455B-25FE-5335B773BCE1}"/>
              </a:ext>
            </a:extLst>
          </p:cNvPr>
          <p:cNvGrpSpPr/>
          <p:nvPr/>
        </p:nvGrpSpPr>
        <p:grpSpPr>
          <a:xfrm>
            <a:off x="1020268" y="3332844"/>
            <a:ext cx="559955" cy="387333"/>
            <a:chOff x="6878053" y="1156317"/>
            <a:chExt cx="1431178" cy="1039513"/>
          </a:xfrm>
          <a:solidFill>
            <a:srgbClr val="954D84"/>
          </a:solidFill>
        </p:grpSpPr>
        <p:grpSp>
          <p:nvGrpSpPr>
            <p:cNvPr id="14" name="Google Shape;150;p12">
              <a:extLst>
                <a:ext uri="{FF2B5EF4-FFF2-40B4-BE49-F238E27FC236}">
                  <a16:creationId xmlns:a16="http://schemas.microsoft.com/office/drawing/2014/main" id="{8E024553-1B26-279B-995A-F3225125DCF9}"/>
                </a:ext>
              </a:extLst>
            </p:cNvPr>
            <p:cNvGrpSpPr/>
            <p:nvPr/>
          </p:nvGrpSpPr>
          <p:grpSpPr>
            <a:xfrm>
              <a:off x="7672978" y="1156317"/>
              <a:ext cx="412941" cy="436880"/>
              <a:chOff x="243840" y="1676400"/>
              <a:chExt cx="701040" cy="741680"/>
            </a:xfrm>
            <a:grpFill/>
          </p:grpSpPr>
          <p:sp>
            <p:nvSpPr>
              <p:cNvPr id="17" name="Google Shape;151;p12">
                <a:extLst>
                  <a:ext uri="{FF2B5EF4-FFF2-40B4-BE49-F238E27FC236}">
                    <a16:creationId xmlns:a16="http://schemas.microsoft.com/office/drawing/2014/main" id="{CE6AB149-8F82-9C6D-C44B-FB5656041CCF}"/>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8" name="Google Shape;152;p12">
                <a:extLst>
                  <a:ext uri="{FF2B5EF4-FFF2-40B4-BE49-F238E27FC236}">
                    <a16:creationId xmlns:a16="http://schemas.microsoft.com/office/drawing/2014/main" id="{05D18C84-D450-BFD8-6F85-E179811EA1CE}"/>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15" name="Google Shape;153;p12">
              <a:extLst>
                <a:ext uri="{FF2B5EF4-FFF2-40B4-BE49-F238E27FC236}">
                  <a16:creationId xmlns:a16="http://schemas.microsoft.com/office/drawing/2014/main" id="{5EFF546D-556F-532C-9A74-85324B8B39BF}"/>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6" name="Google Shape;154;p12">
              <a:extLst>
                <a:ext uri="{FF2B5EF4-FFF2-40B4-BE49-F238E27FC236}">
                  <a16:creationId xmlns:a16="http://schemas.microsoft.com/office/drawing/2014/main" id="{07602FC2-92E0-4DCE-03D5-A315CAA22399}"/>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19" name="Google Shape;149;p12">
            <a:extLst>
              <a:ext uri="{FF2B5EF4-FFF2-40B4-BE49-F238E27FC236}">
                <a16:creationId xmlns:a16="http://schemas.microsoft.com/office/drawing/2014/main" id="{78ADC829-ED53-18F2-2755-D29C77C17F2C}"/>
              </a:ext>
            </a:extLst>
          </p:cNvPr>
          <p:cNvGrpSpPr/>
          <p:nvPr/>
        </p:nvGrpSpPr>
        <p:grpSpPr>
          <a:xfrm>
            <a:off x="1020268" y="3894487"/>
            <a:ext cx="559955" cy="387333"/>
            <a:chOff x="6878053" y="1156317"/>
            <a:chExt cx="1431178" cy="1039513"/>
          </a:xfrm>
          <a:solidFill>
            <a:srgbClr val="954D84"/>
          </a:solidFill>
        </p:grpSpPr>
        <p:grpSp>
          <p:nvGrpSpPr>
            <p:cNvPr id="20" name="Google Shape;150;p12">
              <a:extLst>
                <a:ext uri="{FF2B5EF4-FFF2-40B4-BE49-F238E27FC236}">
                  <a16:creationId xmlns:a16="http://schemas.microsoft.com/office/drawing/2014/main" id="{1AA88105-CA5C-2A9D-465F-A8E1BD60E7B6}"/>
                </a:ext>
              </a:extLst>
            </p:cNvPr>
            <p:cNvGrpSpPr/>
            <p:nvPr/>
          </p:nvGrpSpPr>
          <p:grpSpPr>
            <a:xfrm>
              <a:off x="7672978" y="1156317"/>
              <a:ext cx="412941" cy="436880"/>
              <a:chOff x="243840" y="1676400"/>
              <a:chExt cx="701040" cy="741680"/>
            </a:xfrm>
            <a:grpFill/>
          </p:grpSpPr>
          <p:sp>
            <p:nvSpPr>
              <p:cNvPr id="23" name="Google Shape;151;p12">
                <a:extLst>
                  <a:ext uri="{FF2B5EF4-FFF2-40B4-BE49-F238E27FC236}">
                    <a16:creationId xmlns:a16="http://schemas.microsoft.com/office/drawing/2014/main" id="{0CA39A4D-456D-4E44-1620-86DF4B77D3D3}"/>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4" name="Google Shape;152;p12">
                <a:extLst>
                  <a:ext uri="{FF2B5EF4-FFF2-40B4-BE49-F238E27FC236}">
                    <a16:creationId xmlns:a16="http://schemas.microsoft.com/office/drawing/2014/main" id="{6B3EB761-0871-82D5-62E4-3A07A5791D6E}"/>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21" name="Google Shape;153;p12">
              <a:extLst>
                <a:ext uri="{FF2B5EF4-FFF2-40B4-BE49-F238E27FC236}">
                  <a16:creationId xmlns:a16="http://schemas.microsoft.com/office/drawing/2014/main" id="{32D8F615-25D1-8CC8-3E66-AB10F8380812}"/>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2" name="Google Shape;154;p12">
              <a:extLst>
                <a:ext uri="{FF2B5EF4-FFF2-40B4-BE49-F238E27FC236}">
                  <a16:creationId xmlns:a16="http://schemas.microsoft.com/office/drawing/2014/main" id="{91128748-9D20-B61C-9E89-98B2D6103046}"/>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25" name="Google Shape;149;p12">
            <a:extLst>
              <a:ext uri="{FF2B5EF4-FFF2-40B4-BE49-F238E27FC236}">
                <a16:creationId xmlns:a16="http://schemas.microsoft.com/office/drawing/2014/main" id="{5DEACB25-953F-414F-2FE9-9EF2686C69CD}"/>
              </a:ext>
            </a:extLst>
          </p:cNvPr>
          <p:cNvGrpSpPr/>
          <p:nvPr/>
        </p:nvGrpSpPr>
        <p:grpSpPr>
          <a:xfrm>
            <a:off x="1020268" y="4465987"/>
            <a:ext cx="559955" cy="387333"/>
            <a:chOff x="6878053" y="1156317"/>
            <a:chExt cx="1431178" cy="1039513"/>
          </a:xfrm>
          <a:solidFill>
            <a:srgbClr val="954D84"/>
          </a:solidFill>
        </p:grpSpPr>
        <p:grpSp>
          <p:nvGrpSpPr>
            <p:cNvPr id="26" name="Google Shape;150;p12">
              <a:extLst>
                <a:ext uri="{FF2B5EF4-FFF2-40B4-BE49-F238E27FC236}">
                  <a16:creationId xmlns:a16="http://schemas.microsoft.com/office/drawing/2014/main" id="{406CC31C-AD5B-EFC5-3E3F-EDABBA49AD12}"/>
                </a:ext>
              </a:extLst>
            </p:cNvPr>
            <p:cNvGrpSpPr/>
            <p:nvPr/>
          </p:nvGrpSpPr>
          <p:grpSpPr>
            <a:xfrm>
              <a:off x="7672978" y="1156317"/>
              <a:ext cx="412941" cy="436880"/>
              <a:chOff x="243840" y="1676400"/>
              <a:chExt cx="701040" cy="741680"/>
            </a:xfrm>
            <a:grpFill/>
          </p:grpSpPr>
          <p:sp>
            <p:nvSpPr>
              <p:cNvPr id="29" name="Google Shape;151;p12">
                <a:extLst>
                  <a:ext uri="{FF2B5EF4-FFF2-40B4-BE49-F238E27FC236}">
                    <a16:creationId xmlns:a16="http://schemas.microsoft.com/office/drawing/2014/main" id="{956C71EB-0719-9F3C-F8DC-2BB2F1CDDD3D}"/>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0" name="Google Shape;152;p12">
                <a:extLst>
                  <a:ext uri="{FF2B5EF4-FFF2-40B4-BE49-F238E27FC236}">
                    <a16:creationId xmlns:a16="http://schemas.microsoft.com/office/drawing/2014/main" id="{25DFE385-E7F7-8878-0424-EE750587D154}"/>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27" name="Google Shape;153;p12">
              <a:extLst>
                <a:ext uri="{FF2B5EF4-FFF2-40B4-BE49-F238E27FC236}">
                  <a16:creationId xmlns:a16="http://schemas.microsoft.com/office/drawing/2014/main" id="{2BABB084-DFCC-6791-308C-5B89AB4279E7}"/>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8" name="Google Shape;154;p12">
              <a:extLst>
                <a:ext uri="{FF2B5EF4-FFF2-40B4-BE49-F238E27FC236}">
                  <a16:creationId xmlns:a16="http://schemas.microsoft.com/office/drawing/2014/main" id="{F36B538D-1FD1-0FD3-9B90-FF2715F9FA59}"/>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37" name="Hexagon 36">
            <a:extLst>
              <a:ext uri="{FF2B5EF4-FFF2-40B4-BE49-F238E27FC236}">
                <a16:creationId xmlns:a16="http://schemas.microsoft.com/office/drawing/2014/main" id="{431CE81C-9B7F-64A7-1CAA-9BBD3C91B85F}"/>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Hexagon 37">
            <a:extLst>
              <a:ext uri="{FF2B5EF4-FFF2-40B4-BE49-F238E27FC236}">
                <a16:creationId xmlns:a16="http://schemas.microsoft.com/office/drawing/2014/main" id="{57E995CA-53BE-9BEE-B833-023C0CE36ECE}"/>
              </a:ext>
            </a:extLst>
          </p:cNvPr>
          <p:cNvSpPr/>
          <p:nvPr/>
        </p:nvSpPr>
        <p:spPr>
          <a:xfrm rot="1782986">
            <a:off x="286724" y="76395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Hexagon 38">
            <a:extLst>
              <a:ext uri="{FF2B5EF4-FFF2-40B4-BE49-F238E27FC236}">
                <a16:creationId xmlns:a16="http://schemas.microsoft.com/office/drawing/2014/main" id="{5463AE01-DB55-7991-5411-C5F83A34979C}"/>
              </a:ext>
            </a:extLst>
          </p:cNvPr>
          <p:cNvSpPr/>
          <p:nvPr/>
        </p:nvSpPr>
        <p:spPr>
          <a:xfrm rot="1782986">
            <a:off x="286724" y="122680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Hexagon 39">
            <a:extLst>
              <a:ext uri="{FF2B5EF4-FFF2-40B4-BE49-F238E27FC236}">
                <a16:creationId xmlns:a16="http://schemas.microsoft.com/office/drawing/2014/main" id="{10258B6D-DC7E-6418-25DD-02BD845CE82E}"/>
              </a:ext>
            </a:extLst>
          </p:cNvPr>
          <p:cNvSpPr/>
          <p:nvPr/>
        </p:nvSpPr>
        <p:spPr>
          <a:xfrm rot="1782986">
            <a:off x="286724" y="168964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Hexagon 40">
            <a:extLst>
              <a:ext uri="{FF2B5EF4-FFF2-40B4-BE49-F238E27FC236}">
                <a16:creationId xmlns:a16="http://schemas.microsoft.com/office/drawing/2014/main" id="{124C3053-D264-D2BA-4485-CE1AACF2211D}"/>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09599678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1B2BE9-6451-1E0C-BB14-E4D36BAD146F}"/>
              </a:ext>
            </a:extLst>
          </p:cNvPr>
          <p:cNvSpPr txBox="1"/>
          <p:nvPr/>
        </p:nvSpPr>
        <p:spPr>
          <a:xfrm>
            <a:off x="996287" y="1462809"/>
            <a:ext cx="5254042" cy="276999"/>
          </a:xfrm>
          <a:prstGeom prst="rect">
            <a:avLst/>
          </a:prstGeom>
          <a:noFill/>
        </p:spPr>
        <p:txBody>
          <a:bodyPr wrap="square" rtlCol="0">
            <a:spAutoFit/>
          </a:bodyPr>
          <a:lstStyle/>
          <a:p>
            <a:r>
              <a:rPr lang="en-US" sz="1200" b="1" spc="300" dirty="0">
                <a:solidFill>
                  <a:schemeClr val="tx1"/>
                </a:solidFill>
              </a:rPr>
              <a:t>ASPECTOS DEL BIENESTAR INFANTIL</a:t>
            </a:r>
          </a:p>
        </p:txBody>
      </p:sp>
      <p:grpSp>
        <p:nvGrpSpPr>
          <p:cNvPr id="13" name="Google Shape;604;p20">
            <a:extLst>
              <a:ext uri="{FF2B5EF4-FFF2-40B4-BE49-F238E27FC236}">
                <a16:creationId xmlns:a16="http://schemas.microsoft.com/office/drawing/2014/main" id="{0F3FD578-2760-9F79-1038-64CE26E2BA6A}"/>
              </a:ext>
            </a:extLst>
          </p:cNvPr>
          <p:cNvGrpSpPr/>
          <p:nvPr/>
        </p:nvGrpSpPr>
        <p:grpSpPr>
          <a:xfrm>
            <a:off x="1861424" y="2150720"/>
            <a:ext cx="3523768" cy="6156101"/>
            <a:chOff x="7729092" y="2226754"/>
            <a:chExt cx="2185223" cy="3730164"/>
          </a:xfrm>
          <a:solidFill>
            <a:schemeClr val="accent1">
              <a:lumMod val="20000"/>
              <a:lumOff val="80000"/>
            </a:schemeClr>
          </a:solidFill>
        </p:grpSpPr>
        <p:sp>
          <p:nvSpPr>
            <p:cNvPr id="14" name="Google Shape;605;p20">
              <a:extLst>
                <a:ext uri="{FF2B5EF4-FFF2-40B4-BE49-F238E27FC236}">
                  <a16:creationId xmlns:a16="http://schemas.microsoft.com/office/drawing/2014/main" id="{86659F9D-5D12-D825-BE2B-D7C564D87444}"/>
                </a:ext>
              </a:extLst>
            </p:cNvPr>
            <p:cNvSpPr/>
            <p:nvPr/>
          </p:nvSpPr>
          <p:spPr>
            <a:xfrm>
              <a:off x="8212525" y="3545356"/>
              <a:ext cx="1224623" cy="2411562"/>
            </a:xfrm>
            <a:prstGeom prst="round2SameRect">
              <a:avLst>
                <a:gd name="adj1" fmla="val 41871"/>
                <a:gd name="adj2" fmla="val 0"/>
              </a:avLst>
            </a:prstGeom>
            <a:grpFill/>
            <a:ln w="76200">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15" name="Google Shape;606;p20">
              <a:extLst>
                <a:ext uri="{FF2B5EF4-FFF2-40B4-BE49-F238E27FC236}">
                  <a16:creationId xmlns:a16="http://schemas.microsoft.com/office/drawing/2014/main" id="{88F37B96-D75D-8CE0-0B0E-5D3FBBFA30E7}"/>
                </a:ext>
              </a:extLst>
            </p:cNvPr>
            <p:cNvSpPr/>
            <p:nvPr/>
          </p:nvSpPr>
          <p:spPr>
            <a:xfrm>
              <a:off x="8212539" y="2226754"/>
              <a:ext cx="1238543" cy="1238543"/>
            </a:xfrm>
            <a:prstGeom prst="ellipse">
              <a:avLst/>
            </a:prstGeom>
            <a:grpFill/>
            <a:ln w="76200">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grpSp>
          <p:nvGrpSpPr>
            <p:cNvPr id="16" name="Google Shape;607;p20">
              <a:extLst>
                <a:ext uri="{FF2B5EF4-FFF2-40B4-BE49-F238E27FC236}">
                  <a16:creationId xmlns:a16="http://schemas.microsoft.com/office/drawing/2014/main" id="{9DDEA43E-D945-A7D3-4A66-828E40F64FDA}"/>
                </a:ext>
              </a:extLst>
            </p:cNvPr>
            <p:cNvGrpSpPr/>
            <p:nvPr/>
          </p:nvGrpSpPr>
          <p:grpSpPr>
            <a:xfrm rot="507905">
              <a:off x="7839580" y="3799168"/>
              <a:ext cx="669658" cy="1550686"/>
              <a:chOff x="7916671" y="3912471"/>
              <a:chExt cx="669658" cy="1550686"/>
            </a:xfrm>
            <a:grpFill/>
          </p:grpSpPr>
          <p:sp>
            <p:nvSpPr>
              <p:cNvPr id="21" name="Google Shape;608;p20">
                <a:extLst>
                  <a:ext uri="{FF2B5EF4-FFF2-40B4-BE49-F238E27FC236}">
                    <a16:creationId xmlns:a16="http://schemas.microsoft.com/office/drawing/2014/main" id="{36BE870C-D9C0-D6D0-AEE4-1279B5035CA1}"/>
                  </a:ext>
                </a:extLst>
              </p:cNvPr>
              <p:cNvSpPr/>
              <p:nvPr/>
            </p:nvSpPr>
            <p:spPr>
              <a:xfrm rot="-10029813">
                <a:off x="8118418" y="3937945"/>
                <a:ext cx="351575" cy="1086828"/>
              </a:xfrm>
              <a:prstGeom prst="round2SameRect">
                <a:avLst>
                  <a:gd name="adj1" fmla="val 49300"/>
                  <a:gd name="adj2" fmla="val 0"/>
                </a:avLst>
              </a:prstGeom>
              <a:grpFill/>
              <a:ln w="76200">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22" name="Google Shape;609;p20">
                <a:extLst>
                  <a:ext uri="{FF2B5EF4-FFF2-40B4-BE49-F238E27FC236}">
                    <a16:creationId xmlns:a16="http://schemas.microsoft.com/office/drawing/2014/main" id="{569767BF-23F5-0F4C-5EA0-0AC27CABC048}"/>
                  </a:ext>
                </a:extLst>
              </p:cNvPr>
              <p:cNvSpPr/>
              <p:nvPr/>
            </p:nvSpPr>
            <p:spPr>
              <a:xfrm>
                <a:off x="7916671" y="5050247"/>
                <a:ext cx="412910" cy="412910"/>
              </a:xfrm>
              <a:prstGeom prst="ellipse">
                <a:avLst/>
              </a:prstGeom>
              <a:grpFill/>
              <a:ln w="76200">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grpSp>
        <p:grpSp>
          <p:nvGrpSpPr>
            <p:cNvPr id="18" name="Google Shape;610;p20">
              <a:extLst>
                <a:ext uri="{FF2B5EF4-FFF2-40B4-BE49-F238E27FC236}">
                  <a16:creationId xmlns:a16="http://schemas.microsoft.com/office/drawing/2014/main" id="{CF3784DA-56B8-8F62-F68B-95A8AFF7EAE3}"/>
                </a:ext>
              </a:extLst>
            </p:cNvPr>
            <p:cNvGrpSpPr/>
            <p:nvPr/>
          </p:nvGrpSpPr>
          <p:grpSpPr>
            <a:xfrm rot="-494171" flipH="1">
              <a:off x="9124058" y="3789398"/>
              <a:ext cx="682707" cy="1550686"/>
              <a:chOff x="7916671" y="3912471"/>
              <a:chExt cx="669658" cy="1550686"/>
            </a:xfrm>
            <a:grpFill/>
          </p:grpSpPr>
          <p:sp>
            <p:nvSpPr>
              <p:cNvPr id="19" name="Google Shape;611;p20">
                <a:extLst>
                  <a:ext uri="{FF2B5EF4-FFF2-40B4-BE49-F238E27FC236}">
                    <a16:creationId xmlns:a16="http://schemas.microsoft.com/office/drawing/2014/main" id="{8145502F-CD5F-4B89-6058-4DB24116EF80}"/>
                  </a:ext>
                </a:extLst>
              </p:cNvPr>
              <p:cNvSpPr/>
              <p:nvPr/>
            </p:nvSpPr>
            <p:spPr>
              <a:xfrm rot="-10029813">
                <a:off x="8118418" y="3937945"/>
                <a:ext cx="351575" cy="1086828"/>
              </a:xfrm>
              <a:prstGeom prst="round2SameRect">
                <a:avLst>
                  <a:gd name="adj1" fmla="val 49300"/>
                  <a:gd name="adj2" fmla="val 0"/>
                </a:avLst>
              </a:prstGeom>
              <a:grpFill/>
              <a:ln w="76200">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20" name="Google Shape;612;p20">
                <a:extLst>
                  <a:ext uri="{FF2B5EF4-FFF2-40B4-BE49-F238E27FC236}">
                    <a16:creationId xmlns:a16="http://schemas.microsoft.com/office/drawing/2014/main" id="{1A23F38B-0DF2-E4A0-6777-A4ACD883B4C3}"/>
                  </a:ext>
                </a:extLst>
              </p:cNvPr>
              <p:cNvSpPr/>
              <p:nvPr/>
            </p:nvSpPr>
            <p:spPr>
              <a:xfrm>
                <a:off x="7916671" y="5050247"/>
                <a:ext cx="412910" cy="412910"/>
              </a:xfrm>
              <a:prstGeom prst="ellipse">
                <a:avLst/>
              </a:prstGeom>
              <a:grpFill/>
              <a:ln w="76200">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grpSp>
      </p:grpSp>
      <p:sp>
        <p:nvSpPr>
          <p:cNvPr id="23" name="TextBox 22">
            <a:extLst>
              <a:ext uri="{FF2B5EF4-FFF2-40B4-BE49-F238E27FC236}">
                <a16:creationId xmlns:a16="http://schemas.microsoft.com/office/drawing/2014/main" id="{B43C3133-A2DF-E743-44A5-6693209A1A64}"/>
              </a:ext>
            </a:extLst>
          </p:cNvPr>
          <p:cNvSpPr txBox="1"/>
          <p:nvPr/>
        </p:nvSpPr>
        <p:spPr>
          <a:xfrm>
            <a:off x="996287" y="713169"/>
            <a:ext cx="5254042"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954D84"/>
                </a:highlight>
                <a:latin typeface="Calibri"/>
                <a:ea typeface="Calibri"/>
                <a:cs typeface="Calibri"/>
                <a:sym typeface="Calibri"/>
              </a:rPr>
              <a:t>SESIÓN 2: ¿POR QUÉ SE DEBE HACER SEGUIMIENTO DE LOS CASOS?</a:t>
            </a:r>
          </a:p>
        </p:txBody>
      </p:sp>
      <p:sp>
        <p:nvSpPr>
          <p:cNvPr id="24" name="Hexagon 23">
            <a:extLst>
              <a:ext uri="{FF2B5EF4-FFF2-40B4-BE49-F238E27FC236}">
                <a16:creationId xmlns:a16="http://schemas.microsoft.com/office/drawing/2014/main" id="{62CBDB43-FA3E-939B-D8E8-E5E9798D85FB}"/>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Hexagon 24">
            <a:extLst>
              <a:ext uri="{FF2B5EF4-FFF2-40B4-BE49-F238E27FC236}">
                <a16:creationId xmlns:a16="http://schemas.microsoft.com/office/drawing/2014/main" id="{F105B0AA-4BE2-C2DF-F175-BBE32DCDC72D}"/>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Hexagon 25">
            <a:extLst>
              <a:ext uri="{FF2B5EF4-FFF2-40B4-BE49-F238E27FC236}">
                <a16:creationId xmlns:a16="http://schemas.microsoft.com/office/drawing/2014/main" id="{156675FB-35D0-89EB-FE46-3B8E7775DD74}"/>
              </a:ext>
            </a:extLst>
          </p:cNvPr>
          <p:cNvSpPr/>
          <p:nvPr/>
        </p:nvSpPr>
        <p:spPr>
          <a:xfrm rot="1782986">
            <a:off x="286724" y="122680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Hexagon 26">
            <a:extLst>
              <a:ext uri="{FF2B5EF4-FFF2-40B4-BE49-F238E27FC236}">
                <a16:creationId xmlns:a16="http://schemas.microsoft.com/office/drawing/2014/main" id="{3ABFB3F2-A6B2-592E-410A-2C9247504194}"/>
              </a:ext>
            </a:extLst>
          </p:cNvPr>
          <p:cNvSpPr/>
          <p:nvPr/>
        </p:nvSpPr>
        <p:spPr>
          <a:xfrm rot="1782986">
            <a:off x="286724" y="168964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Hexagon 27">
            <a:extLst>
              <a:ext uri="{FF2B5EF4-FFF2-40B4-BE49-F238E27FC236}">
                <a16:creationId xmlns:a16="http://schemas.microsoft.com/office/drawing/2014/main" id="{40B76614-0602-E19B-B985-9D22DD1824B6}"/>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70169302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8281572-FF3A-7492-0796-DD241377AE26}"/>
              </a:ext>
            </a:extLst>
          </p:cNvPr>
          <p:cNvSpPr txBox="1"/>
          <p:nvPr/>
        </p:nvSpPr>
        <p:spPr>
          <a:xfrm>
            <a:off x="996287" y="1428887"/>
            <a:ext cx="5254042" cy="276999"/>
          </a:xfrm>
          <a:prstGeom prst="rect">
            <a:avLst/>
          </a:prstGeom>
          <a:noFill/>
        </p:spPr>
        <p:txBody>
          <a:bodyPr wrap="square" rtlCol="0">
            <a:spAutoFit/>
          </a:bodyPr>
          <a:lstStyle/>
          <a:p>
            <a:r>
              <a:rPr lang="en-US" sz="1200" b="1" spc="300" dirty="0">
                <a:solidFill>
                  <a:schemeClr val="tx1"/>
                </a:solidFill>
              </a:rPr>
              <a:t>ESTUDIO DE CASO - SEGUIMIENTO</a:t>
            </a:r>
          </a:p>
        </p:txBody>
      </p:sp>
      <p:sp>
        <p:nvSpPr>
          <p:cNvPr id="10" name="TextBox 9">
            <a:extLst>
              <a:ext uri="{FF2B5EF4-FFF2-40B4-BE49-F238E27FC236}">
                <a16:creationId xmlns:a16="http://schemas.microsoft.com/office/drawing/2014/main" id="{3A470E93-8455-A7C5-F002-3B1B7F23C639}"/>
              </a:ext>
            </a:extLst>
          </p:cNvPr>
          <p:cNvSpPr txBox="1"/>
          <p:nvPr/>
        </p:nvSpPr>
        <p:spPr>
          <a:xfrm>
            <a:off x="996287" y="713169"/>
            <a:ext cx="5254042"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954D84"/>
                </a:highlight>
                <a:latin typeface="Calibri"/>
                <a:ea typeface="Calibri"/>
                <a:cs typeface="Calibri"/>
                <a:sym typeface="Calibri"/>
              </a:rPr>
              <a:t>SESIÓN 3: ¿CÓMO SE DEBE HACER SEGUIMIENTO A UN CASO?</a:t>
            </a:r>
          </a:p>
        </p:txBody>
      </p:sp>
      <p:sp>
        <p:nvSpPr>
          <p:cNvPr id="11" name="TextBox 10">
            <a:extLst>
              <a:ext uri="{FF2B5EF4-FFF2-40B4-BE49-F238E27FC236}">
                <a16:creationId xmlns:a16="http://schemas.microsoft.com/office/drawing/2014/main" id="{0525702B-9634-A0B5-0687-AEC3E43C3B3A}"/>
              </a:ext>
            </a:extLst>
          </p:cNvPr>
          <p:cNvSpPr txBox="1"/>
          <p:nvPr/>
        </p:nvSpPr>
        <p:spPr>
          <a:xfrm>
            <a:off x="1007058" y="1814959"/>
            <a:ext cx="5254042" cy="4154984"/>
          </a:xfrm>
          <a:prstGeom prst="rect">
            <a:avLst/>
          </a:prstGeom>
          <a:noFill/>
        </p:spPr>
        <p:txBody>
          <a:bodyPr wrap="square">
            <a:spAutoFit/>
          </a:bodyPr>
          <a:lstStyle/>
          <a:p>
            <a:pPr marL="901700"/>
            <a:r>
              <a:rPr lang="es-ES_tradnl" sz="1100" dirty="0"/>
              <a:t>Selim es un chico no acompañado de 16 años que huyó de su país de origen y solicitó el estatuto de refugiado en este país, al que llegó hace 6 meses. El procedimiento de determinación de la condición de refugiado está en curso y Selim está esperando una invitación para la entrevista final. </a:t>
            </a:r>
          </a:p>
          <a:p>
            <a:pPr marL="901700"/>
            <a:endParaRPr lang="es-ES_tradnl" sz="1100" dirty="0"/>
          </a:p>
          <a:p>
            <a:pPr marL="901700"/>
            <a:r>
              <a:rPr lang="es-ES_tradnl" sz="1100" dirty="0"/>
              <a:t>Su asistente social lo remitió a un proyecto que ofrece modalidades de acogida alternativas a menores no acompañados, y hace ya un mes que Selim no vive en el centro de acogida, sino con una familia de la zona. </a:t>
            </a:r>
          </a:p>
          <a:p>
            <a:pPr marL="901700"/>
            <a:endParaRPr lang="es-ES_tradnl" sz="1100" dirty="0"/>
          </a:p>
          <a:p>
            <a:r>
              <a:rPr lang="es-ES_tradnl" sz="1100" dirty="0"/>
              <a:t>Al principio, Selim estaba un poco asustado por el traslado, pero lo aceptó cuando sus padres le dijeron que también pensaban que sería mejor para él vivir temporalmente con una familia en lugar de estar en el centro. Ahora, dos semanas después, está muy contento de haberse mudado. Tiene su propia habitación y la familia es muy agradable, servicial y tranquila. Se siente más cómodo y suelto con ellos. En el centro de acogida debía seguir muchas normas y eso lo sacaba de quicio.</a:t>
            </a:r>
          </a:p>
          <a:p>
            <a:r>
              <a:rPr lang="es-ES_tradnl" sz="1100" dirty="0"/>
              <a:t> </a:t>
            </a:r>
          </a:p>
          <a:p>
            <a:r>
              <a:rPr lang="es-ES_tradnl" sz="1100" dirty="0"/>
              <a:t>Esta semana están de vacaciones escolares, pero el asistente social de Selim y la madre de acogida contactaron con la escuela local para matricular a Selim. Él espera que le contesten y confía en poder empezar a estudiar el idioma después de las vacaciones. Tendrá que aprender el idioma para seguir estudiando y terminar la secundaria en ese país. </a:t>
            </a:r>
          </a:p>
          <a:p>
            <a:endParaRPr lang="es-ES_tradnl" sz="1100" dirty="0"/>
          </a:p>
          <a:p>
            <a:r>
              <a:rPr lang="es-ES_tradnl" sz="1100" dirty="0"/>
              <a:t>Clement, el asistente social de Selim,  planea hacer un seguimiento. </a:t>
            </a:r>
          </a:p>
        </p:txBody>
      </p:sp>
      <p:sp>
        <p:nvSpPr>
          <p:cNvPr id="12" name="Rectangle 11">
            <a:extLst>
              <a:ext uri="{FF2B5EF4-FFF2-40B4-BE49-F238E27FC236}">
                <a16:creationId xmlns:a16="http://schemas.microsoft.com/office/drawing/2014/main" id="{02C480BC-ED7F-2385-9D84-9A8D7769ED22}"/>
              </a:ext>
            </a:extLst>
          </p:cNvPr>
          <p:cNvSpPr/>
          <p:nvPr/>
        </p:nvSpPr>
        <p:spPr>
          <a:xfrm>
            <a:off x="1007058" y="6552159"/>
            <a:ext cx="5243271" cy="249744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9" name="TextBox 18">
            <a:extLst>
              <a:ext uri="{FF2B5EF4-FFF2-40B4-BE49-F238E27FC236}">
                <a16:creationId xmlns:a16="http://schemas.microsoft.com/office/drawing/2014/main" id="{8EDDB94C-5E2D-1BB0-7613-9D3074FFB75F}"/>
              </a:ext>
            </a:extLst>
          </p:cNvPr>
          <p:cNvSpPr txBox="1"/>
          <p:nvPr/>
        </p:nvSpPr>
        <p:spPr>
          <a:xfrm>
            <a:off x="972285" y="5959283"/>
            <a:ext cx="5264813" cy="430887"/>
          </a:xfrm>
          <a:prstGeom prst="rect">
            <a:avLst/>
          </a:prstGeom>
          <a:noFill/>
          <a:ln>
            <a:noFill/>
          </a:ln>
        </p:spPr>
        <p:txBody>
          <a:bodyPr wrap="square" rtlCol="0">
            <a:spAutoFit/>
          </a:bodyPr>
          <a:lstStyle/>
          <a:p>
            <a:r>
              <a:rPr lang="es-ES_tradnl" sz="1100" b="1"/>
              <a:t>¿Qué acciones podría emprender Clement para hacer seguimiento de las necesidades, bienestar y seguridad de Selim y de los riesgos a los que está expuesto?</a:t>
            </a:r>
          </a:p>
        </p:txBody>
      </p:sp>
      <p:grpSp>
        <p:nvGrpSpPr>
          <p:cNvPr id="21" name="Group 20">
            <a:extLst>
              <a:ext uri="{FF2B5EF4-FFF2-40B4-BE49-F238E27FC236}">
                <a16:creationId xmlns:a16="http://schemas.microsoft.com/office/drawing/2014/main" id="{4789CED9-6479-42B1-96E7-942DE3B625A7}"/>
              </a:ext>
            </a:extLst>
          </p:cNvPr>
          <p:cNvGrpSpPr/>
          <p:nvPr/>
        </p:nvGrpSpPr>
        <p:grpSpPr>
          <a:xfrm>
            <a:off x="1241823" y="1984548"/>
            <a:ext cx="410582" cy="1328007"/>
            <a:chOff x="996286" y="2100993"/>
            <a:chExt cx="529119" cy="1711408"/>
          </a:xfrm>
        </p:grpSpPr>
        <p:grpSp>
          <p:nvGrpSpPr>
            <p:cNvPr id="22" name="Group 21">
              <a:extLst>
                <a:ext uri="{FF2B5EF4-FFF2-40B4-BE49-F238E27FC236}">
                  <a16:creationId xmlns:a16="http://schemas.microsoft.com/office/drawing/2014/main" id="{A6E04D37-C740-EF46-3439-738FF9D4C940}"/>
                </a:ext>
              </a:extLst>
            </p:cNvPr>
            <p:cNvGrpSpPr/>
            <p:nvPr/>
          </p:nvGrpSpPr>
          <p:grpSpPr>
            <a:xfrm>
              <a:off x="996286" y="2100993"/>
              <a:ext cx="529119" cy="1711408"/>
              <a:chOff x="3162162" y="3570608"/>
              <a:chExt cx="327409" cy="813622"/>
            </a:xfrm>
            <a:solidFill>
              <a:schemeClr val="accent2">
                <a:lumMod val="50000"/>
              </a:schemeClr>
            </a:solidFill>
          </p:grpSpPr>
          <p:sp>
            <p:nvSpPr>
              <p:cNvPr id="25" name="Round Same Side Corner Rectangle 46">
                <a:extLst>
                  <a:ext uri="{FF2B5EF4-FFF2-40B4-BE49-F238E27FC236}">
                    <a16:creationId xmlns:a16="http://schemas.microsoft.com/office/drawing/2014/main" id="{C398FEEC-F6CC-390E-2855-BACA18D31CCA}"/>
                  </a:ext>
                </a:extLst>
              </p:cNvPr>
              <p:cNvSpPr/>
              <p:nvPr/>
            </p:nvSpPr>
            <p:spPr>
              <a:xfrm>
                <a:off x="3162162" y="3848289"/>
                <a:ext cx="327409" cy="535941"/>
              </a:xfrm>
              <a:prstGeom prst="round2SameRect">
                <a:avLst>
                  <a:gd name="adj1" fmla="val 50000"/>
                  <a:gd name="adj2"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6" name="Oval 25">
                <a:extLst>
                  <a:ext uri="{FF2B5EF4-FFF2-40B4-BE49-F238E27FC236}">
                    <a16:creationId xmlns:a16="http://schemas.microsoft.com/office/drawing/2014/main" id="{B8E77D4A-97CA-6252-6EF2-AD7F0ADA5286}"/>
                  </a:ext>
                </a:extLst>
              </p:cNvPr>
              <p:cNvSpPr/>
              <p:nvPr/>
            </p:nvSpPr>
            <p:spPr>
              <a:xfrm>
                <a:off x="3162162" y="3570608"/>
                <a:ext cx="327409" cy="245679"/>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latin typeface="Arial" panose="020B0604020202020204" pitchFamily="34" charset="0"/>
                  <a:cs typeface="Arial" panose="020B0604020202020204" pitchFamily="34" charset="0"/>
                </a:endParaRPr>
              </a:p>
            </p:txBody>
          </p:sp>
        </p:grpSp>
        <p:sp>
          <p:nvSpPr>
            <p:cNvPr id="24" name="Round Same Side Corner Rectangle 46">
              <a:extLst>
                <a:ext uri="{FF2B5EF4-FFF2-40B4-BE49-F238E27FC236}">
                  <a16:creationId xmlns:a16="http://schemas.microsoft.com/office/drawing/2014/main" id="{2C980797-FC34-09FD-BD0F-1962862A6B43}"/>
                </a:ext>
              </a:extLst>
            </p:cNvPr>
            <p:cNvSpPr/>
            <p:nvPr/>
          </p:nvSpPr>
          <p:spPr>
            <a:xfrm>
              <a:off x="1219238" y="3373280"/>
              <a:ext cx="83214" cy="439121"/>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sp>
        <p:nvSpPr>
          <p:cNvPr id="27" name="Hexagon 26">
            <a:extLst>
              <a:ext uri="{FF2B5EF4-FFF2-40B4-BE49-F238E27FC236}">
                <a16:creationId xmlns:a16="http://schemas.microsoft.com/office/drawing/2014/main" id="{EFBC9C0D-AF8B-0317-C9C8-EBA372BCF7BB}"/>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Hexagon 27">
            <a:extLst>
              <a:ext uri="{FF2B5EF4-FFF2-40B4-BE49-F238E27FC236}">
                <a16:creationId xmlns:a16="http://schemas.microsoft.com/office/drawing/2014/main" id="{06ADF0B3-FCA8-9C80-83BA-D90703862502}"/>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Hexagon 30">
            <a:extLst>
              <a:ext uri="{FF2B5EF4-FFF2-40B4-BE49-F238E27FC236}">
                <a16:creationId xmlns:a16="http://schemas.microsoft.com/office/drawing/2014/main" id="{908E77D5-AEF6-D72F-0AB1-4A53B7F15BF5}"/>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Hexagon 31">
            <a:extLst>
              <a:ext uri="{FF2B5EF4-FFF2-40B4-BE49-F238E27FC236}">
                <a16:creationId xmlns:a16="http://schemas.microsoft.com/office/drawing/2014/main" id="{FD988B7C-CE6B-864D-BAC1-B1DB57CDF3E2}"/>
              </a:ext>
            </a:extLst>
          </p:cNvPr>
          <p:cNvSpPr/>
          <p:nvPr/>
        </p:nvSpPr>
        <p:spPr>
          <a:xfrm rot="1782986">
            <a:off x="286724" y="168964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Hexagon 32">
            <a:extLst>
              <a:ext uri="{FF2B5EF4-FFF2-40B4-BE49-F238E27FC236}">
                <a16:creationId xmlns:a16="http://schemas.microsoft.com/office/drawing/2014/main" id="{4FA8CE99-D9D9-ABA5-F9C1-C519B169A102}"/>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77951632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F884CC47-1ED3-40DC-9EF4-01DD1B61C37F}"/>
              </a:ext>
            </a:extLst>
          </p:cNvPr>
          <p:cNvSpPr txBox="1"/>
          <p:nvPr/>
        </p:nvSpPr>
        <p:spPr>
          <a:xfrm>
            <a:off x="996287" y="1162644"/>
            <a:ext cx="5254041" cy="600164"/>
          </a:xfrm>
          <a:prstGeom prst="rect">
            <a:avLst/>
          </a:prstGeom>
          <a:noFill/>
          <a:ln>
            <a:noFill/>
          </a:ln>
        </p:spPr>
        <p:txBody>
          <a:bodyPr wrap="square" rtlCol="0">
            <a:spAutoFit/>
          </a:bodyPr>
          <a:lstStyle/>
          <a:p>
            <a:r>
              <a:rPr lang="es-ES_tradnl" sz="1100"/>
              <a:t>Seleccione uno de los siguientes personajes. Léalo detalladamente y prepárese para actuar como ese personaje. Hágalo a partir del escenario y dependiendo de cómo sea la interacción con su compañero de grupo. También puede usar su creatividad.</a:t>
            </a:r>
          </a:p>
        </p:txBody>
      </p:sp>
      <p:sp>
        <p:nvSpPr>
          <p:cNvPr id="6" name="Rectangle 5">
            <a:extLst>
              <a:ext uri="{FF2B5EF4-FFF2-40B4-BE49-F238E27FC236}">
                <a16:creationId xmlns:a16="http://schemas.microsoft.com/office/drawing/2014/main" id="{07B1312D-E1D5-65C5-3AC7-D27B176D9EE8}"/>
              </a:ext>
            </a:extLst>
          </p:cNvPr>
          <p:cNvSpPr/>
          <p:nvPr/>
        </p:nvSpPr>
        <p:spPr>
          <a:xfrm>
            <a:off x="996287" y="6130452"/>
            <a:ext cx="5254041" cy="292339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7" name="TextBox 6">
            <a:extLst>
              <a:ext uri="{FF2B5EF4-FFF2-40B4-BE49-F238E27FC236}">
                <a16:creationId xmlns:a16="http://schemas.microsoft.com/office/drawing/2014/main" id="{3D72F1DA-4758-4512-C15E-E8E73820EAE3}"/>
              </a:ext>
            </a:extLst>
          </p:cNvPr>
          <p:cNvSpPr txBox="1"/>
          <p:nvPr/>
        </p:nvSpPr>
        <p:spPr>
          <a:xfrm>
            <a:off x="996287" y="5703786"/>
            <a:ext cx="5254042" cy="261610"/>
          </a:xfrm>
          <a:prstGeom prst="rect">
            <a:avLst/>
          </a:prstGeom>
          <a:noFill/>
          <a:ln>
            <a:noFill/>
          </a:ln>
        </p:spPr>
        <p:txBody>
          <a:bodyPr wrap="square" rtlCol="0">
            <a:spAutoFit/>
          </a:bodyPr>
          <a:lstStyle/>
          <a:p>
            <a:r>
              <a:rPr lang="es-ES_tradnl" sz="1100" b="1" dirty="0"/>
              <a:t>¿Qué observó en la dinámica?</a:t>
            </a:r>
          </a:p>
        </p:txBody>
      </p:sp>
      <p:sp>
        <p:nvSpPr>
          <p:cNvPr id="8" name="TextBox 7">
            <a:extLst>
              <a:ext uri="{FF2B5EF4-FFF2-40B4-BE49-F238E27FC236}">
                <a16:creationId xmlns:a16="http://schemas.microsoft.com/office/drawing/2014/main" id="{29E48508-49CE-9A1F-8E33-178A15EB12FC}"/>
              </a:ext>
            </a:extLst>
          </p:cNvPr>
          <p:cNvSpPr txBox="1"/>
          <p:nvPr/>
        </p:nvSpPr>
        <p:spPr>
          <a:xfrm>
            <a:off x="996287" y="712658"/>
            <a:ext cx="5254042" cy="276999"/>
          </a:xfrm>
          <a:prstGeom prst="rect">
            <a:avLst/>
          </a:prstGeom>
          <a:noFill/>
        </p:spPr>
        <p:txBody>
          <a:bodyPr wrap="square" rtlCol="0">
            <a:spAutoFit/>
          </a:bodyPr>
          <a:lstStyle/>
          <a:p>
            <a:r>
              <a:rPr lang="es-ES_tradnl" sz="1200" b="1" spc="300" dirty="0">
                <a:solidFill>
                  <a:schemeClr val="tx1"/>
                </a:solidFill>
              </a:rPr>
              <a:t>JUEGO DE ROL - VISITA DE SEGUIMIENTO</a:t>
            </a:r>
          </a:p>
        </p:txBody>
      </p:sp>
      <p:graphicFrame>
        <p:nvGraphicFramePr>
          <p:cNvPr id="9" name="Table 8">
            <a:extLst>
              <a:ext uri="{FF2B5EF4-FFF2-40B4-BE49-F238E27FC236}">
                <a16:creationId xmlns:a16="http://schemas.microsoft.com/office/drawing/2014/main" id="{EFA01F75-7B4A-03BD-99D4-A067E12998CE}"/>
              </a:ext>
            </a:extLst>
          </p:cNvPr>
          <p:cNvGraphicFramePr>
            <a:graphicFrameLocks noGrp="1"/>
          </p:cNvGraphicFramePr>
          <p:nvPr>
            <p:extLst>
              <p:ext uri="{D42A27DB-BD31-4B8C-83A1-F6EECF244321}">
                <p14:modId xmlns:p14="http://schemas.microsoft.com/office/powerpoint/2010/main" val="2054989316"/>
              </p:ext>
            </p:extLst>
          </p:nvPr>
        </p:nvGraphicFramePr>
        <p:xfrm>
          <a:off x="996287" y="1935795"/>
          <a:ext cx="5274130" cy="3215640"/>
        </p:xfrm>
        <a:graphic>
          <a:graphicData uri="http://schemas.openxmlformats.org/drawingml/2006/table">
            <a:tbl>
              <a:tblPr firstRow="1" bandRow="1">
                <a:tableStyleId>{5C22544A-7EE6-4342-B048-85BDC9FD1C3A}</a:tableStyleId>
              </a:tblPr>
              <a:tblGrid>
                <a:gridCol w="1386306">
                  <a:extLst>
                    <a:ext uri="{9D8B030D-6E8A-4147-A177-3AD203B41FA5}">
                      <a16:colId xmlns:a16="http://schemas.microsoft.com/office/drawing/2014/main" val="2204509398"/>
                    </a:ext>
                  </a:extLst>
                </a:gridCol>
                <a:gridCol w="3887824">
                  <a:extLst>
                    <a:ext uri="{9D8B030D-6E8A-4147-A177-3AD203B41FA5}">
                      <a16:colId xmlns:a16="http://schemas.microsoft.com/office/drawing/2014/main" val="2923774215"/>
                    </a:ext>
                  </a:extLst>
                </a:gridCol>
              </a:tblGrid>
              <a:tr h="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1">
                          <a:solidFill>
                            <a:schemeClr val="tx1"/>
                          </a:solidFill>
                          <a:effectLst/>
                          <a:ea typeface="Times New Roman" panose="02020603050405020304" pitchFamily="18" charset="0"/>
                          <a:cs typeface="Times New Roman" panose="02020603050405020304" pitchFamily="18" charset="0"/>
                        </a:rPr>
                        <a:t>ASISTENTE SOCIAL</a:t>
                      </a:r>
                      <a:endParaRPr lang="es-ES_tradnl" sz="1100" b="1" dirty="0">
                        <a:solidFill>
                          <a:schemeClr val="tx1"/>
                        </a:solidFill>
                        <a:effectLst/>
                        <a:ea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sz="1100" dirty="0">
                        <a:solidFill>
                          <a:schemeClr val="tx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340663777"/>
                  </a:ext>
                </a:extLst>
              </a:tr>
              <a:tr h="603818">
                <a:tc>
                  <a:txBody>
                    <a:bodyPr/>
                    <a:lstStyle/>
                    <a:p>
                      <a:r>
                        <a:rPr lang="es-ES_tradnl" sz="1100">
                          <a:solidFill>
                            <a:schemeClr val="tx1"/>
                          </a:solidFill>
                          <a:effectLst/>
                          <a:ea typeface="Calibri" panose="020F0502020204030204" pitchFamily="34" charset="0"/>
                          <a:cs typeface="Arial" panose="020B0604020202020204" pitchFamily="34" charset="0"/>
                        </a:rPr>
                        <a:t>Usted está haciendo seguimiento del caso de Selim y lo visita en casa de la familia de acogida provisional. </a:t>
                      </a:r>
                    </a:p>
                    <a:p>
                      <a:endParaRPr lang="es-ES_tradnl" sz="11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6695" indent="-226695"/>
                      <a:r>
                        <a:rPr lang="es-ES_tradnl" sz="1100" b="0" noProof="0" dirty="0">
                          <a:solidFill>
                            <a:schemeClr val="tx1"/>
                          </a:solidFill>
                          <a:effectLst/>
                          <a:ea typeface="Calibri" panose="020F0502020204030204" pitchFamily="34" charset="0"/>
                          <a:cs typeface="Arial" panose="020B0604020202020204" pitchFamily="34" charset="0"/>
                        </a:rPr>
                        <a:t>Durante este juego de rol, </a:t>
                      </a:r>
                      <a:r>
                        <a:rPr lang="es-ES_tradnl" sz="1100" b="0" noProof="0">
                          <a:solidFill>
                            <a:schemeClr val="tx1"/>
                          </a:solidFill>
                          <a:effectLst/>
                          <a:ea typeface="Calibri" panose="020F0502020204030204" pitchFamily="34" charset="0"/>
                          <a:cs typeface="Arial" panose="020B0604020202020204" pitchFamily="34" charset="0"/>
                        </a:rPr>
                        <a:t>usted debe</a:t>
                      </a:r>
                      <a:r>
                        <a:rPr lang="es-ES_tradnl" sz="1100">
                          <a:solidFill>
                            <a:schemeClr val="tx1"/>
                          </a:solidFill>
                          <a:effectLst/>
                          <a:ea typeface="Calibri" panose="020F0502020204030204" pitchFamily="34" charset="0"/>
                          <a:cs typeface="Arial" panose="020B0604020202020204" pitchFamily="34" charset="0"/>
                        </a:rPr>
                        <a:t>:</a:t>
                      </a:r>
                    </a:p>
                    <a:p>
                      <a:pPr marL="285750" lvl="0" indent="-285750">
                        <a:buFont typeface="Arial" panose="020B0604020202020204" pitchFamily="34" charset="0"/>
                        <a:buChar char="•"/>
                      </a:pPr>
                      <a:r>
                        <a:rPr lang="es-ES_tradnl" sz="1100">
                          <a:solidFill>
                            <a:schemeClr val="tx1"/>
                          </a:solidFill>
                          <a:ea typeface="Calibri" panose="020F0502020204030204" pitchFamily="34" charset="0"/>
                          <a:cs typeface="Arial" panose="020B0604020202020204" pitchFamily="34" charset="0"/>
                        </a:rPr>
                        <a:t>Pregúntarle cómo le va ahora que vive con la familia de acogida provisional.</a:t>
                      </a:r>
                    </a:p>
                    <a:p>
                      <a:pPr marL="285750" lvl="0" indent="-285750">
                        <a:buFont typeface="Arial" panose="020B0604020202020204" pitchFamily="34" charset="0"/>
                        <a:buChar char="•"/>
                      </a:pPr>
                      <a:r>
                        <a:rPr lang="es-ES_tradnl" sz="1100">
                          <a:solidFill>
                            <a:schemeClr val="tx1"/>
                          </a:solidFill>
                          <a:effectLst/>
                          <a:ea typeface="Calibri" panose="020F0502020204030204" pitchFamily="34" charset="0"/>
                          <a:cs typeface="Arial" panose="020B0604020202020204" pitchFamily="34" charset="0"/>
                        </a:rPr>
                        <a:t>Preguntarle si ha recibido noticias de la escuela.</a:t>
                      </a:r>
                    </a:p>
                    <a:p>
                      <a:pPr marL="285750" lvl="0" indent="-285750">
                        <a:buFont typeface="Arial" panose="020B0604020202020204" pitchFamily="34" charset="0"/>
                        <a:buChar char="•"/>
                      </a:pPr>
                      <a:r>
                        <a:rPr lang="es-ES_tradnl" sz="1100">
                          <a:solidFill>
                            <a:schemeClr val="tx1"/>
                          </a:solidFill>
                          <a:ea typeface="Calibri" panose="020F0502020204030204" pitchFamily="34" charset="0"/>
                          <a:cs typeface="Arial" panose="020B0604020202020204" pitchFamily="34" charset="0"/>
                        </a:rPr>
                        <a:t>Informarle que aún no sabe cuándo será la entrevista de determinación de la condición de refugiado. </a:t>
                      </a:r>
                    </a:p>
                    <a:p>
                      <a:pPr marL="285750" lvl="0" indent="-285750">
                        <a:buFont typeface="Arial" panose="020B0604020202020204" pitchFamily="34" charset="0"/>
                        <a:buChar char="•"/>
                      </a:pPr>
                      <a:endParaRPr lang="es-ES_tradnl" sz="1100" dirty="0">
                        <a:solidFill>
                          <a:schemeClr val="tx1"/>
                        </a:solidFill>
                        <a:effectLst/>
                        <a:ea typeface="Calibri" panose="020F050202020403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4065938"/>
                  </a:ext>
                </a:extLst>
              </a:tr>
              <a:tr h="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1">
                          <a:solidFill>
                            <a:schemeClr val="tx1"/>
                          </a:solidFill>
                        </a:rPr>
                        <a:t>SELIM</a:t>
                      </a:r>
                      <a:endParaRPr lang="es-ES_tradnl" sz="11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sz="1100" dirty="0"/>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2973882924"/>
                  </a:ext>
                </a:extLst>
              </a:tr>
              <a:tr h="685966">
                <a:tc>
                  <a:txBody>
                    <a:bodyPr/>
                    <a:lstStyle/>
                    <a:p>
                      <a:pPr lvl="0">
                        <a:lnSpc>
                          <a:spcPct val="106000"/>
                        </a:lnSpc>
                      </a:pPr>
                      <a:r>
                        <a:rPr lang="es-ES_tradnl" sz="1100">
                          <a:solidFill>
                            <a:schemeClr val="tx1"/>
                          </a:solidFill>
                          <a:ea typeface="Calibri" panose="020F0502020204030204" pitchFamily="34" charset="0"/>
                          <a:cs typeface="Arial" panose="020B0604020202020204" pitchFamily="34" charset="0"/>
                        </a:rPr>
                        <a:t>Dialogas con tu asistente social, que ha venido a visitarte en tu nuevo hogar con la familia de acogida provisional.</a:t>
                      </a:r>
                    </a:p>
                    <a:p>
                      <a:endParaRPr lang="es-ES_tradnl" sz="11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ES_tradnl" sz="1100" noProof="0" dirty="0">
                          <a:effectLst/>
                          <a:ea typeface="Calibri" panose="020F0502020204030204" pitchFamily="34" charset="0"/>
                          <a:cs typeface="Arial" panose="020B0604020202020204" pitchFamily="34" charset="0"/>
                        </a:rPr>
                        <a:t>Si el asistente social te hace sentir cómodo y seguro, durante este juego de rol debes proporcionarle la siguiente información</a:t>
                      </a:r>
                      <a:r>
                        <a:rPr lang="es-ES_tradnl" sz="1100" dirty="0">
                          <a:solidFill>
                            <a:schemeClr val="tx1"/>
                          </a:solidFill>
                          <a:effectLst/>
                          <a:ea typeface="Calibri" panose="020F0502020204030204" pitchFamily="34" charset="0"/>
                          <a:cs typeface="Arial" panose="020B0604020202020204" pitchFamily="34" charset="0"/>
                        </a:rPr>
                        <a:t>:</a:t>
                      </a:r>
                    </a:p>
                    <a:p>
                      <a:pPr marL="285750" lvl="0" indent="-285750">
                        <a:buFont typeface="Arial" panose="020B0604020202020204" pitchFamily="34" charset="0"/>
                        <a:buChar char="•"/>
                      </a:pPr>
                      <a:r>
                        <a:rPr lang="es-ES_tradnl" sz="1100" dirty="0">
                          <a:solidFill>
                            <a:schemeClr val="tx1"/>
                          </a:solidFill>
                          <a:effectLst/>
                          <a:ea typeface="Calibri" panose="020F0502020204030204" pitchFamily="34" charset="0"/>
                          <a:cs typeface="Arial" panose="020B0604020202020204" pitchFamily="34" charset="0"/>
                        </a:rPr>
                        <a:t>Quieres agradecerle por remitirte a este proyecto de acogida provisional</a:t>
                      </a:r>
                    </a:p>
                    <a:p>
                      <a:pPr marL="285750" lvl="0" indent="-285750">
                        <a:buFont typeface="Arial" panose="020B0604020202020204" pitchFamily="34" charset="0"/>
                        <a:buChar char="•"/>
                      </a:pPr>
                      <a:r>
                        <a:rPr lang="es-ES_tradnl" sz="1100" dirty="0">
                          <a:solidFill>
                            <a:schemeClr val="tx1"/>
                          </a:solidFill>
                          <a:effectLst/>
                          <a:ea typeface="Calibri" panose="020F0502020204030204" pitchFamily="34" charset="0"/>
                          <a:cs typeface="Arial" panose="020B0604020202020204" pitchFamily="34" charset="0"/>
                        </a:rPr>
                        <a:t>Quieres contarle que te preocupa que tu familia siga en tu país de origen y que el procedimiento para obtener el estatuto de refugiado tarde tanto.</a:t>
                      </a:r>
                    </a:p>
                    <a:p>
                      <a:pPr marL="285750" lvl="0" indent="-285750">
                        <a:buFont typeface="Arial" panose="020B0604020202020204" pitchFamily="34" charset="0"/>
                        <a:buChar char="•"/>
                      </a:pPr>
                      <a:r>
                        <a:rPr lang="es-ES_tradnl" sz="1100" dirty="0">
                          <a:solidFill>
                            <a:schemeClr val="tx1"/>
                          </a:solidFill>
                          <a:effectLst/>
                          <a:ea typeface="Calibri" panose="020F0502020204030204" pitchFamily="34" charset="0"/>
                          <a:cs typeface="Arial" panose="020B0604020202020204" pitchFamily="34" charset="0"/>
                        </a:rPr>
                        <a:t>Aún no has recibido noticias de la escuela.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3341967"/>
                  </a:ext>
                </a:extLst>
              </a:tr>
            </a:tbl>
          </a:graphicData>
        </a:graphic>
      </p:graphicFrame>
      <p:sp>
        <p:nvSpPr>
          <p:cNvPr id="10" name="Hexagon 9">
            <a:extLst>
              <a:ext uri="{FF2B5EF4-FFF2-40B4-BE49-F238E27FC236}">
                <a16:creationId xmlns:a16="http://schemas.microsoft.com/office/drawing/2014/main" id="{B0E3EDB9-2401-E839-152A-433D459804B1}"/>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Hexagon 10">
            <a:extLst>
              <a:ext uri="{FF2B5EF4-FFF2-40B4-BE49-F238E27FC236}">
                <a16:creationId xmlns:a16="http://schemas.microsoft.com/office/drawing/2014/main" id="{A0AE2391-F840-712E-7BC1-9AFE40BFAC11}"/>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Hexagon 11">
            <a:extLst>
              <a:ext uri="{FF2B5EF4-FFF2-40B4-BE49-F238E27FC236}">
                <a16:creationId xmlns:a16="http://schemas.microsoft.com/office/drawing/2014/main" id="{47DA2A1A-66E0-8D1A-E3E4-69CF64180967}"/>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Hexagon 12">
            <a:extLst>
              <a:ext uri="{FF2B5EF4-FFF2-40B4-BE49-F238E27FC236}">
                <a16:creationId xmlns:a16="http://schemas.microsoft.com/office/drawing/2014/main" id="{9B46D245-9383-B4DA-3BD0-46C75E81E99B}"/>
              </a:ext>
            </a:extLst>
          </p:cNvPr>
          <p:cNvSpPr/>
          <p:nvPr/>
        </p:nvSpPr>
        <p:spPr>
          <a:xfrm rot="1782986">
            <a:off x="286724" y="168964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Hexagon 13">
            <a:extLst>
              <a:ext uri="{FF2B5EF4-FFF2-40B4-BE49-F238E27FC236}">
                <a16:creationId xmlns:a16="http://schemas.microsoft.com/office/drawing/2014/main" id="{A26C3F0F-4292-9396-625C-EEDD8FFF69E0}"/>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47437461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D50A0A-21DE-93C4-F1B1-AC2D2FB56F97}"/>
              </a:ext>
            </a:extLst>
          </p:cNvPr>
          <p:cNvSpPr txBox="1"/>
          <p:nvPr/>
        </p:nvSpPr>
        <p:spPr>
          <a:xfrm>
            <a:off x="996287" y="712658"/>
            <a:ext cx="5254042" cy="461665"/>
          </a:xfrm>
          <a:prstGeom prst="rect">
            <a:avLst/>
          </a:prstGeom>
          <a:noFill/>
        </p:spPr>
        <p:txBody>
          <a:bodyPr wrap="square" rtlCol="0">
            <a:spAutoFit/>
          </a:bodyPr>
          <a:lstStyle/>
          <a:p>
            <a:r>
              <a:rPr lang="en-US" sz="1200" b="1" spc="300" dirty="0">
                <a:solidFill>
                  <a:schemeClr val="tx1"/>
                </a:solidFill>
              </a:rPr>
              <a:t>TÉCNICAS CREATIVAS PARA COMUNICARSE CON UN/A MENOR DURANTE UN SEGUIMIENTO</a:t>
            </a:r>
          </a:p>
        </p:txBody>
      </p:sp>
      <p:grpSp>
        <p:nvGrpSpPr>
          <p:cNvPr id="5" name="Group 4">
            <a:extLst>
              <a:ext uri="{FF2B5EF4-FFF2-40B4-BE49-F238E27FC236}">
                <a16:creationId xmlns:a16="http://schemas.microsoft.com/office/drawing/2014/main" id="{20E82CC9-8C3A-54C4-0B64-C86D37EFA01B}"/>
              </a:ext>
            </a:extLst>
          </p:cNvPr>
          <p:cNvGrpSpPr/>
          <p:nvPr/>
        </p:nvGrpSpPr>
        <p:grpSpPr>
          <a:xfrm>
            <a:off x="1140302" y="1368032"/>
            <a:ext cx="4949298" cy="6409139"/>
            <a:chOff x="1176217" y="2558203"/>
            <a:chExt cx="4949298" cy="6409139"/>
          </a:xfrm>
          <a:solidFill>
            <a:schemeClr val="accent1">
              <a:lumMod val="20000"/>
              <a:lumOff val="80000"/>
            </a:schemeClr>
          </a:solidFill>
        </p:grpSpPr>
        <p:sp>
          <p:nvSpPr>
            <p:cNvPr id="17" name="Oval 16">
              <a:extLst>
                <a:ext uri="{FF2B5EF4-FFF2-40B4-BE49-F238E27FC236}">
                  <a16:creationId xmlns:a16="http://schemas.microsoft.com/office/drawing/2014/main" id="{27E4D553-4373-B9E0-77C1-E0299D671299}"/>
                </a:ext>
              </a:extLst>
            </p:cNvPr>
            <p:cNvSpPr/>
            <p:nvPr/>
          </p:nvSpPr>
          <p:spPr>
            <a:xfrm>
              <a:off x="3076495" y="7982390"/>
              <a:ext cx="984952" cy="9849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21" name="Group 20">
              <a:extLst>
                <a:ext uri="{FF2B5EF4-FFF2-40B4-BE49-F238E27FC236}">
                  <a16:creationId xmlns:a16="http://schemas.microsoft.com/office/drawing/2014/main" id="{FB4E9F64-E739-29DA-11F4-2E5967772074}"/>
                </a:ext>
              </a:extLst>
            </p:cNvPr>
            <p:cNvGrpSpPr/>
            <p:nvPr/>
          </p:nvGrpSpPr>
          <p:grpSpPr>
            <a:xfrm>
              <a:off x="1176217" y="2558203"/>
              <a:ext cx="4949298" cy="6090959"/>
              <a:chOff x="1176217" y="2558203"/>
              <a:chExt cx="4949298" cy="6090959"/>
            </a:xfrm>
            <a:grpFill/>
          </p:grpSpPr>
          <p:sp>
            <p:nvSpPr>
              <p:cNvPr id="22" name="Oval 21">
                <a:extLst>
                  <a:ext uri="{FF2B5EF4-FFF2-40B4-BE49-F238E27FC236}">
                    <a16:creationId xmlns:a16="http://schemas.microsoft.com/office/drawing/2014/main" id="{7D6FE9AA-8AB3-797C-E3CC-D88A9F4AA337}"/>
                  </a:ext>
                </a:extLst>
              </p:cNvPr>
              <p:cNvSpPr/>
              <p:nvPr/>
            </p:nvSpPr>
            <p:spPr>
              <a:xfrm>
                <a:off x="4923212" y="7048001"/>
                <a:ext cx="1106396" cy="1106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Oval 22">
                <a:extLst>
                  <a:ext uri="{FF2B5EF4-FFF2-40B4-BE49-F238E27FC236}">
                    <a16:creationId xmlns:a16="http://schemas.microsoft.com/office/drawing/2014/main" id="{6EE3F4BB-AA19-1D88-4A9B-FAD1E9563F03}"/>
                  </a:ext>
                </a:extLst>
              </p:cNvPr>
              <p:cNvSpPr/>
              <p:nvPr/>
            </p:nvSpPr>
            <p:spPr>
              <a:xfrm>
                <a:off x="2183793" y="2925978"/>
                <a:ext cx="1106396" cy="1106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Oval 26">
                <a:extLst>
                  <a:ext uri="{FF2B5EF4-FFF2-40B4-BE49-F238E27FC236}">
                    <a16:creationId xmlns:a16="http://schemas.microsoft.com/office/drawing/2014/main" id="{831DD603-C337-56A7-3702-F410D95E496A}"/>
                  </a:ext>
                </a:extLst>
              </p:cNvPr>
              <p:cNvSpPr/>
              <p:nvPr/>
            </p:nvSpPr>
            <p:spPr>
              <a:xfrm>
                <a:off x="1827668" y="3335424"/>
                <a:ext cx="1613182" cy="1613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Oval 27">
                <a:extLst>
                  <a:ext uri="{FF2B5EF4-FFF2-40B4-BE49-F238E27FC236}">
                    <a16:creationId xmlns:a16="http://schemas.microsoft.com/office/drawing/2014/main" id="{91D504BF-D82D-6B6B-0A1A-83233A521AF4}"/>
                  </a:ext>
                </a:extLst>
              </p:cNvPr>
              <p:cNvSpPr/>
              <p:nvPr/>
            </p:nvSpPr>
            <p:spPr>
              <a:xfrm>
                <a:off x="3916203" y="4077870"/>
                <a:ext cx="1613182" cy="1613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Oval 30">
                <a:extLst>
                  <a:ext uri="{FF2B5EF4-FFF2-40B4-BE49-F238E27FC236}">
                    <a16:creationId xmlns:a16="http://schemas.microsoft.com/office/drawing/2014/main" id="{857B0FDF-4B3D-096A-2E64-D1B798E47326}"/>
                  </a:ext>
                </a:extLst>
              </p:cNvPr>
              <p:cNvSpPr/>
              <p:nvPr/>
            </p:nvSpPr>
            <p:spPr>
              <a:xfrm>
                <a:off x="1639210" y="4675903"/>
                <a:ext cx="1613182" cy="1613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Oval 31">
                <a:extLst>
                  <a:ext uri="{FF2B5EF4-FFF2-40B4-BE49-F238E27FC236}">
                    <a16:creationId xmlns:a16="http://schemas.microsoft.com/office/drawing/2014/main" id="{925330AE-62D2-8130-C215-A08B64CCCC9D}"/>
                  </a:ext>
                </a:extLst>
              </p:cNvPr>
              <p:cNvSpPr/>
              <p:nvPr/>
            </p:nvSpPr>
            <p:spPr>
              <a:xfrm>
                <a:off x="4150118" y="5329160"/>
                <a:ext cx="1465791" cy="14657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Oval 32">
                <a:extLst>
                  <a:ext uri="{FF2B5EF4-FFF2-40B4-BE49-F238E27FC236}">
                    <a16:creationId xmlns:a16="http://schemas.microsoft.com/office/drawing/2014/main" id="{16107D06-126D-EC52-8142-6AE33A8AD7E1}"/>
                  </a:ext>
                </a:extLst>
              </p:cNvPr>
              <p:cNvSpPr/>
              <p:nvPr/>
            </p:nvSpPr>
            <p:spPr>
              <a:xfrm>
                <a:off x="3611944" y="5664293"/>
                <a:ext cx="1106396" cy="1106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Oval 39">
                <a:extLst>
                  <a:ext uri="{FF2B5EF4-FFF2-40B4-BE49-F238E27FC236}">
                    <a16:creationId xmlns:a16="http://schemas.microsoft.com/office/drawing/2014/main" id="{CEF15D34-4BAE-4677-1DEB-05FE3E3F697E}"/>
                  </a:ext>
                </a:extLst>
              </p:cNvPr>
              <p:cNvSpPr/>
              <p:nvPr/>
            </p:nvSpPr>
            <p:spPr>
              <a:xfrm>
                <a:off x="4203113" y="2805187"/>
                <a:ext cx="816006" cy="8160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Oval 40">
                <a:extLst>
                  <a:ext uri="{FF2B5EF4-FFF2-40B4-BE49-F238E27FC236}">
                    <a16:creationId xmlns:a16="http://schemas.microsoft.com/office/drawing/2014/main" id="{B855FD2A-5A41-254F-E03B-55A006B7DE42}"/>
                  </a:ext>
                </a:extLst>
              </p:cNvPr>
              <p:cNvSpPr/>
              <p:nvPr/>
            </p:nvSpPr>
            <p:spPr>
              <a:xfrm>
                <a:off x="3179783" y="3798965"/>
                <a:ext cx="1106396" cy="1106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1" name="Oval 50">
                <a:extLst>
                  <a:ext uri="{FF2B5EF4-FFF2-40B4-BE49-F238E27FC236}">
                    <a16:creationId xmlns:a16="http://schemas.microsoft.com/office/drawing/2014/main" id="{41CA1FC4-035A-8B25-BEE5-362C348A18BB}"/>
                  </a:ext>
                </a:extLst>
              </p:cNvPr>
              <p:cNvSpPr/>
              <p:nvPr/>
            </p:nvSpPr>
            <p:spPr>
              <a:xfrm>
                <a:off x="1622972" y="4105878"/>
                <a:ext cx="1106396" cy="1106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2" name="Oval 51">
                <a:extLst>
                  <a:ext uri="{FF2B5EF4-FFF2-40B4-BE49-F238E27FC236}">
                    <a16:creationId xmlns:a16="http://schemas.microsoft.com/office/drawing/2014/main" id="{0F9D2412-7FE9-D48B-A2EF-39D4BF3A2027}"/>
                  </a:ext>
                </a:extLst>
              </p:cNvPr>
              <p:cNvSpPr/>
              <p:nvPr/>
            </p:nvSpPr>
            <p:spPr>
              <a:xfrm>
                <a:off x="4536665" y="6328187"/>
                <a:ext cx="1106396" cy="1106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3" name="Oval 52">
                <a:extLst>
                  <a:ext uri="{FF2B5EF4-FFF2-40B4-BE49-F238E27FC236}">
                    <a16:creationId xmlns:a16="http://schemas.microsoft.com/office/drawing/2014/main" id="{AA91B59A-819F-A2B5-846B-0EE2372EC870}"/>
                  </a:ext>
                </a:extLst>
              </p:cNvPr>
              <p:cNvSpPr/>
              <p:nvPr/>
            </p:nvSpPr>
            <p:spPr>
              <a:xfrm>
                <a:off x="5019119" y="4816678"/>
                <a:ext cx="1106396" cy="1106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4" name="Oval 53">
                <a:extLst>
                  <a:ext uri="{FF2B5EF4-FFF2-40B4-BE49-F238E27FC236}">
                    <a16:creationId xmlns:a16="http://schemas.microsoft.com/office/drawing/2014/main" id="{4B05C789-D4D0-4B86-8F28-119B974E52E6}"/>
                  </a:ext>
                </a:extLst>
              </p:cNvPr>
              <p:cNvSpPr/>
              <p:nvPr/>
            </p:nvSpPr>
            <p:spPr>
              <a:xfrm>
                <a:off x="2047421" y="5635512"/>
                <a:ext cx="1613182" cy="1613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000" dirty="0">
                  <a:latin typeface="Arial" panose="020B0604020202020204" pitchFamily="34" charset="0"/>
                  <a:cs typeface="Arial" panose="020B0604020202020204" pitchFamily="34" charset="0"/>
                </a:endParaRPr>
              </a:p>
            </p:txBody>
          </p:sp>
          <p:sp>
            <p:nvSpPr>
              <p:cNvPr id="57" name="Oval 56">
                <a:extLst>
                  <a:ext uri="{FF2B5EF4-FFF2-40B4-BE49-F238E27FC236}">
                    <a16:creationId xmlns:a16="http://schemas.microsoft.com/office/drawing/2014/main" id="{BE15C79F-41E9-221E-70D5-631DB5722F4A}"/>
                  </a:ext>
                </a:extLst>
              </p:cNvPr>
              <p:cNvSpPr/>
              <p:nvPr/>
            </p:nvSpPr>
            <p:spPr>
              <a:xfrm>
                <a:off x="1242277" y="5603626"/>
                <a:ext cx="1106396" cy="1106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8" name="Oval 57">
                <a:extLst>
                  <a:ext uri="{FF2B5EF4-FFF2-40B4-BE49-F238E27FC236}">
                    <a16:creationId xmlns:a16="http://schemas.microsoft.com/office/drawing/2014/main" id="{74F9344B-BF51-6411-292C-F288E758AC63}"/>
                  </a:ext>
                </a:extLst>
              </p:cNvPr>
              <p:cNvSpPr/>
              <p:nvPr/>
            </p:nvSpPr>
            <p:spPr>
              <a:xfrm>
                <a:off x="2940060" y="2558203"/>
                <a:ext cx="1613182" cy="1613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9" name="Oval 58">
                <a:extLst>
                  <a:ext uri="{FF2B5EF4-FFF2-40B4-BE49-F238E27FC236}">
                    <a16:creationId xmlns:a16="http://schemas.microsoft.com/office/drawing/2014/main" id="{D4272AA7-E96A-27D7-BA7B-90252A79DC9B}"/>
                  </a:ext>
                </a:extLst>
              </p:cNvPr>
              <p:cNvSpPr/>
              <p:nvPr/>
            </p:nvSpPr>
            <p:spPr>
              <a:xfrm>
                <a:off x="1536683" y="6495685"/>
                <a:ext cx="1613182" cy="1613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0" name="Oval 59">
                <a:extLst>
                  <a:ext uri="{FF2B5EF4-FFF2-40B4-BE49-F238E27FC236}">
                    <a16:creationId xmlns:a16="http://schemas.microsoft.com/office/drawing/2014/main" id="{9DF3CC5C-F66D-2E56-4F60-874320BE7307}"/>
                  </a:ext>
                </a:extLst>
              </p:cNvPr>
              <p:cNvSpPr/>
              <p:nvPr/>
            </p:nvSpPr>
            <p:spPr>
              <a:xfrm>
                <a:off x="3672769" y="4893679"/>
                <a:ext cx="1106396" cy="1106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1" name="Oval 60">
                <a:extLst>
                  <a:ext uri="{FF2B5EF4-FFF2-40B4-BE49-F238E27FC236}">
                    <a16:creationId xmlns:a16="http://schemas.microsoft.com/office/drawing/2014/main" id="{AD5CDA5D-07CD-89AD-DFDB-32D1360C4CC4}"/>
                  </a:ext>
                </a:extLst>
              </p:cNvPr>
              <p:cNvSpPr/>
              <p:nvPr/>
            </p:nvSpPr>
            <p:spPr>
              <a:xfrm>
                <a:off x="2610236" y="4409728"/>
                <a:ext cx="1613182" cy="1613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000" dirty="0">
                  <a:latin typeface="Arial" panose="020B0604020202020204" pitchFamily="34" charset="0"/>
                  <a:cs typeface="Arial" panose="020B0604020202020204" pitchFamily="34" charset="0"/>
                </a:endParaRPr>
              </a:p>
            </p:txBody>
          </p:sp>
          <p:sp>
            <p:nvSpPr>
              <p:cNvPr id="62" name="Oval 61">
                <a:extLst>
                  <a:ext uri="{FF2B5EF4-FFF2-40B4-BE49-F238E27FC236}">
                    <a16:creationId xmlns:a16="http://schemas.microsoft.com/office/drawing/2014/main" id="{016CB3AF-504B-75DD-CD4A-4B5B39A6FA99}"/>
                  </a:ext>
                </a:extLst>
              </p:cNvPr>
              <p:cNvSpPr/>
              <p:nvPr/>
            </p:nvSpPr>
            <p:spPr>
              <a:xfrm>
                <a:off x="3164269" y="5855130"/>
                <a:ext cx="1613182" cy="1613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000" dirty="0">
                  <a:latin typeface="Arial" panose="020B0604020202020204" pitchFamily="34" charset="0"/>
                  <a:cs typeface="Arial" panose="020B0604020202020204" pitchFamily="34" charset="0"/>
                </a:endParaRPr>
              </a:p>
            </p:txBody>
          </p:sp>
          <p:sp>
            <p:nvSpPr>
              <p:cNvPr id="63" name="Oval 62">
                <a:extLst>
                  <a:ext uri="{FF2B5EF4-FFF2-40B4-BE49-F238E27FC236}">
                    <a16:creationId xmlns:a16="http://schemas.microsoft.com/office/drawing/2014/main" id="{69AC3EE1-DE87-641D-3645-A8F5CFAF7F95}"/>
                  </a:ext>
                </a:extLst>
              </p:cNvPr>
              <p:cNvSpPr/>
              <p:nvPr/>
            </p:nvSpPr>
            <p:spPr>
              <a:xfrm>
                <a:off x="5159042" y="4423486"/>
                <a:ext cx="816006" cy="8160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4" name="Oval 63">
                <a:extLst>
                  <a:ext uri="{FF2B5EF4-FFF2-40B4-BE49-F238E27FC236}">
                    <a16:creationId xmlns:a16="http://schemas.microsoft.com/office/drawing/2014/main" id="{ECE7A11B-ED37-E6F7-BB25-C158E66B47B9}"/>
                  </a:ext>
                </a:extLst>
              </p:cNvPr>
              <p:cNvSpPr/>
              <p:nvPr/>
            </p:nvSpPr>
            <p:spPr>
              <a:xfrm>
                <a:off x="4164735" y="3000870"/>
                <a:ext cx="1922219" cy="19222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5" name="Oval 64">
                <a:extLst>
                  <a:ext uri="{FF2B5EF4-FFF2-40B4-BE49-F238E27FC236}">
                    <a16:creationId xmlns:a16="http://schemas.microsoft.com/office/drawing/2014/main" id="{259A2193-1377-5DB0-AA6D-53D763598253}"/>
                  </a:ext>
                </a:extLst>
              </p:cNvPr>
              <p:cNvSpPr/>
              <p:nvPr/>
            </p:nvSpPr>
            <p:spPr>
              <a:xfrm>
                <a:off x="1176217" y="2867892"/>
                <a:ext cx="1613182" cy="1613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6" name="Oval 65">
                <a:extLst>
                  <a:ext uri="{FF2B5EF4-FFF2-40B4-BE49-F238E27FC236}">
                    <a16:creationId xmlns:a16="http://schemas.microsoft.com/office/drawing/2014/main" id="{C6C9525B-0A56-A571-D6B0-C7AC6A857A80}"/>
                  </a:ext>
                </a:extLst>
              </p:cNvPr>
              <p:cNvSpPr/>
              <p:nvPr/>
            </p:nvSpPr>
            <p:spPr>
              <a:xfrm>
                <a:off x="3429000" y="6628873"/>
                <a:ext cx="2020289" cy="20202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7" name="Oval 66">
                <a:extLst>
                  <a:ext uri="{FF2B5EF4-FFF2-40B4-BE49-F238E27FC236}">
                    <a16:creationId xmlns:a16="http://schemas.microsoft.com/office/drawing/2014/main" id="{927F898E-3399-A14A-7FA6-4BD13D302AF8}"/>
                  </a:ext>
                </a:extLst>
              </p:cNvPr>
              <p:cNvSpPr/>
              <p:nvPr/>
            </p:nvSpPr>
            <p:spPr>
              <a:xfrm>
                <a:off x="2007816" y="6881385"/>
                <a:ext cx="1722043" cy="17220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
        <p:nvSpPr>
          <p:cNvPr id="68" name="Hexagon 67">
            <a:extLst>
              <a:ext uri="{FF2B5EF4-FFF2-40B4-BE49-F238E27FC236}">
                <a16:creationId xmlns:a16="http://schemas.microsoft.com/office/drawing/2014/main" id="{692591E3-C029-F786-8B5D-8DBEDFE71E4C}"/>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9" name="Hexagon 68">
            <a:extLst>
              <a:ext uri="{FF2B5EF4-FFF2-40B4-BE49-F238E27FC236}">
                <a16:creationId xmlns:a16="http://schemas.microsoft.com/office/drawing/2014/main" id="{581556E0-2715-0BE8-66DA-D997808EB6C9}"/>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0" name="Hexagon 69">
            <a:extLst>
              <a:ext uri="{FF2B5EF4-FFF2-40B4-BE49-F238E27FC236}">
                <a16:creationId xmlns:a16="http://schemas.microsoft.com/office/drawing/2014/main" id="{21EB5A74-0034-FFAC-AD17-903F71553874}"/>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1" name="Hexagon 70">
            <a:extLst>
              <a:ext uri="{FF2B5EF4-FFF2-40B4-BE49-F238E27FC236}">
                <a16:creationId xmlns:a16="http://schemas.microsoft.com/office/drawing/2014/main" id="{CA3C922E-96A9-46FB-B106-D461B6263BF9}"/>
              </a:ext>
            </a:extLst>
          </p:cNvPr>
          <p:cNvSpPr/>
          <p:nvPr/>
        </p:nvSpPr>
        <p:spPr>
          <a:xfrm rot="1782986">
            <a:off x="286724" y="168964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2" name="Hexagon 71">
            <a:extLst>
              <a:ext uri="{FF2B5EF4-FFF2-40B4-BE49-F238E27FC236}">
                <a16:creationId xmlns:a16="http://schemas.microsoft.com/office/drawing/2014/main" id="{5D55E8FA-CEB5-80EF-FFF1-4C5FEB4C9904}"/>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82365164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933991-2E86-0D76-EE98-07BA851C6943}"/>
              </a:ext>
            </a:extLst>
          </p:cNvPr>
          <p:cNvSpPr txBox="1"/>
          <p:nvPr/>
        </p:nvSpPr>
        <p:spPr>
          <a:xfrm>
            <a:off x="996287" y="712658"/>
            <a:ext cx="5254042" cy="276999"/>
          </a:xfrm>
          <a:prstGeom prst="rect">
            <a:avLst/>
          </a:prstGeom>
          <a:noFill/>
        </p:spPr>
        <p:txBody>
          <a:bodyPr wrap="square" rtlCol="0">
            <a:spAutoFit/>
          </a:bodyPr>
          <a:lstStyle/>
          <a:p>
            <a:r>
              <a:rPr lang="en-US" sz="1200" b="1" spc="300" dirty="0">
                <a:solidFill>
                  <a:schemeClr val="tx1"/>
                </a:solidFill>
              </a:rPr>
              <a:t>FORMULARIO DE SEGUIMIENTO</a:t>
            </a:r>
          </a:p>
        </p:txBody>
      </p:sp>
      <p:sp>
        <p:nvSpPr>
          <p:cNvPr id="6" name="Hexagon 5">
            <a:extLst>
              <a:ext uri="{FF2B5EF4-FFF2-40B4-BE49-F238E27FC236}">
                <a16:creationId xmlns:a16="http://schemas.microsoft.com/office/drawing/2014/main" id="{0039D9EA-29C4-DFD9-8E0E-9AAA12E4199F}"/>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A0C0DC4C-186B-A9EC-04CD-9CECC2864F0F}"/>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61CC2724-5BFC-2779-A35E-3E81E89DC414}"/>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5F176C30-C814-052A-AEF9-FF35CA184A5D}"/>
              </a:ext>
            </a:extLst>
          </p:cNvPr>
          <p:cNvSpPr/>
          <p:nvPr/>
        </p:nvSpPr>
        <p:spPr>
          <a:xfrm rot="1782986">
            <a:off x="286724" y="168964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2BD462A1-82D5-4731-C8CC-E624507B96E0}"/>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aphicFrame>
        <p:nvGraphicFramePr>
          <p:cNvPr id="11" name="Table 10">
            <a:extLst>
              <a:ext uri="{FF2B5EF4-FFF2-40B4-BE49-F238E27FC236}">
                <a16:creationId xmlns:a16="http://schemas.microsoft.com/office/drawing/2014/main" id="{89544EE1-7E1A-7834-99B7-BA6833B8769A}"/>
              </a:ext>
            </a:extLst>
          </p:cNvPr>
          <p:cNvGraphicFramePr>
            <a:graphicFrameLocks noGrp="1"/>
          </p:cNvGraphicFramePr>
          <p:nvPr>
            <p:extLst>
              <p:ext uri="{D42A27DB-BD31-4B8C-83A1-F6EECF244321}">
                <p14:modId xmlns:p14="http://schemas.microsoft.com/office/powerpoint/2010/main" val="1844589687"/>
              </p:ext>
            </p:extLst>
          </p:nvPr>
        </p:nvGraphicFramePr>
        <p:xfrm>
          <a:off x="996287" y="1162646"/>
          <a:ext cx="5254042" cy="8147813"/>
        </p:xfrm>
        <a:graphic>
          <a:graphicData uri="http://schemas.openxmlformats.org/drawingml/2006/table">
            <a:tbl>
              <a:tblPr firstRow="1" firstCol="1" bandRow="1">
                <a:tableStyleId>{5C22544A-7EE6-4342-B048-85BDC9FD1C3A}</a:tableStyleId>
              </a:tblPr>
              <a:tblGrid>
                <a:gridCol w="1886917">
                  <a:extLst>
                    <a:ext uri="{9D8B030D-6E8A-4147-A177-3AD203B41FA5}">
                      <a16:colId xmlns:a16="http://schemas.microsoft.com/office/drawing/2014/main" val="3895541623"/>
                    </a:ext>
                  </a:extLst>
                </a:gridCol>
                <a:gridCol w="99803">
                  <a:extLst>
                    <a:ext uri="{9D8B030D-6E8A-4147-A177-3AD203B41FA5}">
                      <a16:colId xmlns:a16="http://schemas.microsoft.com/office/drawing/2014/main" val="468201211"/>
                    </a:ext>
                  </a:extLst>
                </a:gridCol>
                <a:gridCol w="3267322">
                  <a:extLst>
                    <a:ext uri="{9D8B030D-6E8A-4147-A177-3AD203B41FA5}">
                      <a16:colId xmlns:a16="http://schemas.microsoft.com/office/drawing/2014/main" val="2547689314"/>
                    </a:ext>
                  </a:extLst>
                </a:gridCol>
              </a:tblGrid>
              <a:tr h="264024">
                <a:tc gridSpan="3">
                  <a:txBody>
                    <a:bodyPr/>
                    <a:lstStyle/>
                    <a:p>
                      <a:pPr algn="l"/>
                      <a:r>
                        <a:rPr lang="es-ES_tradnl" sz="1500" noProof="0">
                          <a:solidFill>
                            <a:schemeClr val="bg1"/>
                          </a:solidFill>
                          <a:effectLst/>
                        </a:rPr>
                        <a:t>5.A. RESUMEN DEL FORMULARIO DE SEGUIMIENTO</a:t>
                      </a:r>
                      <a:endParaRPr lang="es-ES_tradnl" sz="1500" noProof="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76206388"/>
                  </a:ext>
                </a:extLst>
              </a:tr>
              <a:tr h="203990">
                <a:tc>
                  <a:txBody>
                    <a:bodyPr/>
                    <a:lstStyle/>
                    <a:p>
                      <a:pPr algn="l">
                        <a:lnSpc>
                          <a:spcPct val="107000"/>
                        </a:lnSpc>
                        <a:spcAft>
                          <a:spcPts val="800"/>
                        </a:spcAft>
                      </a:pPr>
                      <a:r>
                        <a:rPr lang="es-ES_tradnl" sz="1000" noProof="0">
                          <a:solidFill>
                            <a:schemeClr val="bg1"/>
                          </a:solidFill>
                          <a:effectLst/>
                        </a:rPr>
                        <a:t>Gestión de casos </a:t>
                      </a:r>
                      <a:endParaRPr lang="es-ES_tradnl" sz="1000" noProof="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solidFill>
                  </a:tcPr>
                </a:tc>
                <a:tc gridSpan="2">
                  <a:txBody>
                    <a:bodyPr/>
                    <a:lstStyle/>
                    <a:p>
                      <a:pPr algn="l">
                        <a:lnSpc>
                          <a:spcPct val="107000"/>
                        </a:lnSpc>
                        <a:spcAft>
                          <a:spcPts val="800"/>
                        </a:spcAft>
                      </a:pPr>
                      <a:r>
                        <a:rPr lang="es-ES_tradnl" sz="900" noProof="0">
                          <a:solidFill>
                            <a:schemeClr val="tx1"/>
                          </a:solidFill>
                          <a:effectLst/>
                        </a:rPr>
                        <a:t>Paso 5: Seguimiento y revisión</a:t>
                      </a:r>
                      <a:endParaRPr lang="es-ES_tradnl" sz="900" noProof="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2113507594"/>
                  </a:ext>
                </a:extLst>
              </a:tr>
              <a:tr h="338517">
                <a:tc>
                  <a:txBody>
                    <a:bodyPr/>
                    <a:lstStyle/>
                    <a:p>
                      <a:pPr algn="l">
                        <a:lnSpc>
                          <a:spcPct val="107000"/>
                        </a:lnSpc>
                        <a:spcAft>
                          <a:spcPts val="800"/>
                        </a:spcAft>
                      </a:pPr>
                      <a:r>
                        <a:rPr lang="es-ES_tradnl" sz="1000" noProof="0">
                          <a:solidFill>
                            <a:schemeClr val="bg1"/>
                          </a:solidFill>
                          <a:effectLst/>
                        </a:rPr>
                        <a:t>Formulario básico / complementario</a:t>
                      </a:r>
                      <a:endParaRPr lang="es-ES_tradnl" sz="1000" noProof="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solidFill>
                  </a:tcPr>
                </a:tc>
                <a:tc gridSpan="2">
                  <a:txBody>
                    <a:bodyPr/>
                    <a:lstStyle/>
                    <a:p>
                      <a:pPr algn="l">
                        <a:lnSpc>
                          <a:spcPct val="107000"/>
                        </a:lnSpc>
                        <a:spcAft>
                          <a:spcPts val="800"/>
                        </a:spcAft>
                      </a:pPr>
                      <a:r>
                        <a:rPr lang="es-ES_tradnl" sz="900" noProof="0">
                          <a:solidFill>
                            <a:schemeClr val="tx1"/>
                          </a:solidFill>
                          <a:effectLst/>
                        </a:rPr>
                        <a:t>Formulario básico</a:t>
                      </a:r>
                      <a:endParaRPr lang="es-ES_tradnl" sz="900" noProof="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2437472083"/>
                  </a:ext>
                </a:extLst>
              </a:tr>
              <a:tr h="1737060">
                <a:tc>
                  <a:txBody>
                    <a:bodyPr/>
                    <a:lstStyle/>
                    <a:p>
                      <a:pPr algn="l">
                        <a:lnSpc>
                          <a:spcPct val="107000"/>
                        </a:lnSpc>
                        <a:spcAft>
                          <a:spcPts val="800"/>
                        </a:spcAft>
                      </a:pPr>
                      <a:r>
                        <a:rPr lang="es-ES_tradnl" sz="1000" noProof="0">
                          <a:solidFill>
                            <a:schemeClr val="bg1"/>
                          </a:solidFill>
                          <a:effectLst/>
                        </a:rPr>
                        <a:t>Cuándo se  debe usar</a:t>
                      </a:r>
                      <a:endParaRPr lang="es-ES_tradnl" sz="1000" noProof="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solidFill>
                  </a:tcPr>
                </a:tc>
                <a:tc gridSpan="2">
                  <a:txBody>
                    <a:bodyPr/>
                    <a:lstStyle/>
                    <a:p>
                      <a:pPr algn="l">
                        <a:lnSpc>
                          <a:spcPct val="107000"/>
                        </a:lnSpc>
                        <a:spcAft>
                          <a:spcPts val="800"/>
                        </a:spcAft>
                      </a:pPr>
                      <a:r>
                        <a:rPr lang="es-ES_tradnl" sz="900" noProof="0">
                          <a:solidFill>
                            <a:schemeClr val="tx1"/>
                          </a:solidFill>
                          <a:effectLst/>
                        </a:rPr>
                        <a:t>Siempre que se realice un seguimiento en cualquier momento del proceso de gestión del caso: desde que se registra a la / al menor por primera vez y empieza la ayuda (es decir, los servicios de respuesta a las necesidades más urgentes de la / del menor) hasta que se cierre el caso.</a:t>
                      </a:r>
                    </a:p>
                    <a:p>
                      <a:pPr algn="l">
                        <a:lnSpc>
                          <a:spcPct val="107000"/>
                        </a:lnSpc>
                        <a:spcAft>
                          <a:spcPts val="800"/>
                        </a:spcAft>
                      </a:pPr>
                      <a:r>
                        <a:rPr lang="es-ES_tradnl" sz="900" noProof="0">
                          <a:solidFill>
                            <a:schemeClr val="tx1"/>
                          </a:solidFill>
                          <a:effectLst/>
                        </a:rPr>
                        <a:t>Desde el momento en que se empiece a implementar el plan de caso, la frecuencia en que deberá usar el formulario dependerá del nivel de riesgo (según cada contexto):</a:t>
                      </a:r>
                    </a:p>
                    <a:p>
                      <a:pPr marL="171450" indent="-171450" algn="l">
                        <a:lnSpc>
                          <a:spcPct val="107000"/>
                        </a:lnSpc>
                        <a:spcAft>
                          <a:spcPts val="800"/>
                        </a:spcAft>
                        <a:buFont typeface="Arial" panose="020B0604020202020204" pitchFamily="34" charset="0"/>
                        <a:buChar char="•"/>
                      </a:pPr>
                      <a:r>
                        <a:rPr lang="es-ES_tradnl" sz="900" u="sng" noProof="0">
                          <a:solidFill>
                            <a:schemeClr val="tx1"/>
                          </a:solidFill>
                          <a:effectLst/>
                        </a:rPr>
                        <a:t>Riesgo alto</a:t>
                      </a:r>
                      <a:r>
                        <a:rPr lang="es-ES_tradnl" sz="900" noProof="0">
                          <a:solidFill>
                            <a:schemeClr val="tx1"/>
                          </a:solidFill>
                          <a:effectLst/>
                        </a:rPr>
                        <a:t>: como mínimo, dos veces por semana.</a:t>
                      </a:r>
                    </a:p>
                    <a:p>
                      <a:pPr marL="171450" indent="-171450" algn="l">
                        <a:lnSpc>
                          <a:spcPct val="107000"/>
                        </a:lnSpc>
                        <a:spcAft>
                          <a:spcPts val="800"/>
                        </a:spcAft>
                        <a:buFont typeface="Arial" panose="020B0604020202020204" pitchFamily="34" charset="0"/>
                        <a:buChar char="•"/>
                      </a:pPr>
                      <a:r>
                        <a:rPr lang="es-ES_tradnl" sz="900" u="sng" noProof="0">
                          <a:solidFill>
                            <a:schemeClr val="tx1"/>
                          </a:solidFill>
                          <a:effectLst/>
                        </a:rPr>
                        <a:t>Riesgo medio</a:t>
                      </a:r>
                      <a:r>
                        <a:rPr lang="es-ES_tradnl" sz="900" noProof="0">
                          <a:solidFill>
                            <a:schemeClr val="tx1"/>
                          </a:solidFill>
                          <a:effectLst/>
                        </a:rPr>
                        <a:t>: como mínimo, una vez a la semana.</a:t>
                      </a:r>
                    </a:p>
                    <a:p>
                      <a:pPr marL="171450" indent="-171450" algn="l">
                        <a:lnSpc>
                          <a:spcPct val="107000"/>
                        </a:lnSpc>
                        <a:spcAft>
                          <a:spcPts val="800"/>
                        </a:spcAft>
                        <a:buFont typeface="Arial" panose="020B0604020202020204" pitchFamily="34" charset="0"/>
                        <a:buChar char="•"/>
                      </a:pPr>
                      <a:r>
                        <a:rPr lang="es-ES_tradnl" sz="900" u="sng" noProof="0">
                          <a:solidFill>
                            <a:schemeClr val="tx1"/>
                          </a:solidFill>
                          <a:effectLst/>
                        </a:rPr>
                        <a:t>Riesgo bajo</a:t>
                      </a:r>
                      <a:r>
                        <a:rPr lang="es-ES_tradnl" sz="900" noProof="0">
                          <a:solidFill>
                            <a:schemeClr val="tx1"/>
                          </a:solidFill>
                          <a:effectLst/>
                        </a:rPr>
                        <a:t>: como mínimo, una vez cada 15 días.</a:t>
                      </a:r>
                      <a:endParaRPr lang="es-ES_tradnl" sz="9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3068163693"/>
                  </a:ext>
                </a:extLst>
              </a:tr>
              <a:tr h="203990">
                <a:tc>
                  <a:txBody>
                    <a:bodyPr/>
                    <a:lstStyle/>
                    <a:p>
                      <a:pPr algn="l">
                        <a:lnSpc>
                          <a:spcPct val="107000"/>
                        </a:lnSpc>
                        <a:spcAft>
                          <a:spcPts val="800"/>
                        </a:spcAft>
                      </a:pPr>
                      <a:r>
                        <a:rPr lang="es-ES_tradnl" sz="1000" noProof="0" dirty="0">
                          <a:solidFill>
                            <a:schemeClr val="bg1"/>
                          </a:solidFill>
                          <a:effectLst/>
                        </a:rPr>
                        <a:t>Quién debe llenarlo</a:t>
                      </a:r>
                      <a:endParaRPr lang="es-ES_tradnl" sz="1000" noProof="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solidFill>
                  </a:tcPr>
                </a:tc>
                <a:tc gridSpan="2">
                  <a:txBody>
                    <a:bodyPr/>
                    <a:lstStyle/>
                    <a:p>
                      <a:pPr algn="l">
                        <a:lnSpc>
                          <a:spcPct val="107000"/>
                        </a:lnSpc>
                        <a:spcAft>
                          <a:spcPts val="800"/>
                        </a:spcAft>
                      </a:pPr>
                      <a:r>
                        <a:rPr lang="es-ES_tradnl" sz="900" noProof="0">
                          <a:solidFill>
                            <a:schemeClr val="tx1"/>
                          </a:solidFill>
                          <a:effectLst/>
                        </a:rPr>
                        <a:t>Trabajador social asignado al caso.</a:t>
                      </a:r>
                      <a:endParaRPr lang="es-ES_tradnl" sz="900" noProof="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1024198805"/>
                  </a:ext>
                </a:extLst>
              </a:tr>
              <a:tr h="675410">
                <a:tc>
                  <a:txBody>
                    <a:bodyPr/>
                    <a:lstStyle/>
                    <a:p>
                      <a:pPr algn="l">
                        <a:lnSpc>
                          <a:spcPct val="107000"/>
                        </a:lnSpc>
                        <a:spcAft>
                          <a:spcPts val="800"/>
                        </a:spcAft>
                      </a:pPr>
                      <a:r>
                        <a:rPr lang="es-ES_tradnl" sz="1000" noProof="0" dirty="0">
                          <a:solidFill>
                            <a:schemeClr val="bg1"/>
                          </a:solidFill>
                          <a:effectLst/>
                        </a:rPr>
                        <a:t>Propósito del formulario</a:t>
                      </a:r>
                      <a:endParaRPr lang="es-ES_tradnl" sz="1000" noProof="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solidFill>
                  </a:tcPr>
                </a:tc>
                <a:tc gridSpan="2">
                  <a:txBody>
                    <a:bodyPr/>
                    <a:lstStyle/>
                    <a:p>
                      <a:pPr algn="l">
                        <a:lnSpc>
                          <a:spcPct val="107000"/>
                        </a:lnSpc>
                        <a:spcAft>
                          <a:spcPts val="800"/>
                        </a:spcAft>
                      </a:pPr>
                      <a:r>
                        <a:rPr lang="es-ES_tradnl" sz="900" noProof="0" dirty="0">
                          <a:solidFill>
                            <a:schemeClr val="tx1"/>
                          </a:solidFill>
                          <a:effectLst/>
                        </a:rPr>
                        <a:t>Registrar la información de seguimiento del caso con el fin de confirmar que se han tomado medidas concretas y se han prestado los servicios, o bien para poder identificar y abordar los obstáculos en el acceso a los servicios), y supervisar la situación de la / del menor y la implementación del plan de caso.</a:t>
                      </a:r>
                      <a:endParaRPr lang="es-ES_tradnl" sz="900" noProof="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hMerge="1">
                  <a:txBody>
                    <a:bodyPr/>
                    <a:lstStyle/>
                    <a:p>
                      <a:endParaRPr lang="en-US" dirty="0"/>
                    </a:p>
                  </a:txBody>
                  <a:tcPr/>
                </a:tc>
                <a:extLst>
                  <a:ext uri="{0D108BD9-81ED-4DB2-BD59-A6C34878D82A}">
                    <a16:rowId xmlns:a16="http://schemas.microsoft.com/office/drawing/2014/main" val="3892524193"/>
                  </a:ext>
                </a:extLst>
              </a:tr>
              <a:tr h="264024">
                <a:tc gridSpan="3">
                  <a:txBody>
                    <a:bodyPr/>
                    <a:lstStyle/>
                    <a:p>
                      <a:pPr algn="ctr"/>
                      <a:r>
                        <a:rPr lang="es-ES_tradnl" sz="1500" noProof="0" dirty="0">
                          <a:solidFill>
                            <a:schemeClr val="bg1"/>
                          </a:solidFill>
                          <a:effectLst/>
                        </a:rPr>
                        <a:t>FORMULARIO DE SEGUIMIENTO </a:t>
                      </a:r>
                      <a:endParaRPr lang="es-ES_tradnl" sz="1500" noProof="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4678993"/>
                  </a:ext>
                </a:extLst>
              </a:tr>
              <a:tr h="338517">
                <a:tc gridSpan="2">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noProof="0" dirty="0">
                          <a:solidFill>
                            <a:schemeClr val="tx1"/>
                          </a:solidFill>
                          <a:effectLst/>
                        </a:rPr>
                        <a:t>Fecha en que se llena el formulario: </a:t>
                      </a:r>
                      <a:r>
                        <a:rPr lang="es-ES_tradnl" sz="1000" noProof="0" dirty="0">
                          <a:solidFill>
                            <a:schemeClr val="accent1"/>
                          </a:solidFill>
                          <a:effectLst/>
                        </a:rPr>
                        <a:t>31/03/2023</a:t>
                      </a:r>
                      <a:endParaRPr lang="es-ES_tradnl" sz="1000" noProof="0" dirty="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hMerge="1">
                  <a:txBody>
                    <a:bodyPr/>
                    <a:lstStyle/>
                    <a:p>
                      <a:endParaRPr lang="en-US"/>
                    </a:p>
                  </a:txBody>
                  <a:tcPr/>
                </a:tc>
                <a:tc>
                  <a:txBody>
                    <a:bodyPr/>
                    <a:lstStyle/>
                    <a:p>
                      <a:pPr algn="l">
                        <a:lnSpc>
                          <a:spcPct val="107000"/>
                        </a:lnSpc>
                        <a:spcAft>
                          <a:spcPts val="800"/>
                        </a:spcAft>
                      </a:pPr>
                      <a:r>
                        <a:rPr lang="es-ES_tradnl" sz="1000" b="1" noProof="0">
                          <a:solidFill>
                            <a:schemeClr val="tx1"/>
                          </a:solidFill>
                          <a:effectLst/>
                        </a:rPr>
                        <a:t>Número de identificación del caso: </a:t>
                      </a:r>
                      <a:r>
                        <a:rPr lang="es-ES_tradnl" sz="1000" b="1" noProof="0">
                          <a:solidFill>
                            <a:schemeClr val="accent1"/>
                          </a:solidFill>
                          <a:effectLst/>
                        </a:rPr>
                        <a:t>IRC/KCH/CW12_076</a:t>
                      </a:r>
                      <a:endParaRPr lang="es-ES_tradnl" sz="1000" b="1" noProof="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174923741"/>
                  </a:ext>
                </a:extLst>
              </a:tr>
              <a:tr h="203990">
                <a:tc gridSpan="3">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noProof="0" dirty="0">
                          <a:solidFill>
                            <a:schemeClr val="tx1"/>
                          </a:solidFill>
                          <a:effectLst/>
                        </a:rPr>
                        <a:t>1. INFORMACIÓN DE SEGUIMIENTO </a:t>
                      </a:r>
                      <a:endParaRPr lang="es-ES_tradnl" sz="1000" noProof="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42202898"/>
                  </a:ext>
                </a:extLst>
              </a:tr>
              <a:tr h="203990">
                <a:tc gridSpan="2">
                  <a:txBody>
                    <a:bodyPr/>
                    <a:lstStyle/>
                    <a:p>
                      <a:pPr algn="l">
                        <a:lnSpc>
                          <a:spcPct val="107000"/>
                        </a:lnSpc>
                        <a:spcAft>
                          <a:spcPts val="800"/>
                        </a:spcAft>
                      </a:pPr>
                      <a:r>
                        <a:rPr lang="es-ES_tradnl" sz="1000" noProof="0">
                          <a:solidFill>
                            <a:schemeClr val="tx1"/>
                          </a:solidFill>
                          <a:effectLst/>
                        </a:rPr>
                        <a:t>Fecha de seguimiento: </a:t>
                      </a:r>
                      <a:r>
                        <a:rPr lang="es-ES_tradnl" sz="1000" noProof="0">
                          <a:solidFill>
                            <a:schemeClr val="accent1"/>
                          </a:solidFill>
                          <a:effectLst/>
                        </a:rPr>
                        <a:t>31/03/2023</a:t>
                      </a:r>
                      <a:endParaRPr lang="es-ES_tradnl" sz="1000" noProof="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hMerge="1">
                  <a:txBody>
                    <a:bodyPr/>
                    <a:lstStyle/>
                    <a:p>
                      <a:endParaRPr lang="en-US"/>
                    </a:p>
                  </a:txBody>
                  <a:tcPr/>
                </a:tc>
                <a:tc>
                  <a:txBody>
                    <a:bodyPr/>
                    <a:lstStyle/>
                    <a:p>
                      <a:pPr algn="l">
                        <a:lnSpc>
                          <a:spcPct val="107000"/>
                        </a:lnSpc>
                        <a:spcAft>
                          <a:spcPts val="800"/>
                        </a:spcAft>
                      </a:pPr>
                      <a:r>
                        <a:rPr lang="es-ES_tradnl" sz="1000" b="1" noProof="0">
                          <a:solidFill>
                            <a:schemeClr val="tx1"/>
                          </a:solidFill>
                          <a:effectLst/>
                        </a:rPr>
                        <a:t>Fecha del seguimiento anterior (si procede): </a:t>
                      </a:r>
                      <a:r>
                        <a:rPr lang="es-ES_tradnl" sz="1000" b="1" noProof="0">
                          <a:solidFill>
                            <a:schemeClr val="accent1"/>
                          </a:solidFill>
                          <a:effectLst/>
                        </a:rPr>
                        <a:t>2.01.2023</a:t>
                      </a:r>
                      <a:endParaRPr lang="es-ES_tradnl" sz="1000" b="1" noProof="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553645566"/>
                  </a:ext>
                </a:extLst>
              </a:tr>
              <a:tr h="1709871">
                <a:tc grid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noProof="0" dirty="0">
                          <a:solidFill>
                            <a:schemeClr val="tx1"/>
                          </a:solidFill>
                          <a:effectLst/>
                        </a:rPr>
                        <a:t>Seguimiento a la / al:</a:t>
                      </a:r>
                    </a:p>
                    <a:p>
                      <a:pPr algn="l"/>
                      <a:r>
                        <a:rPr lang="es-ES_tradnl" sz="1000" b="0" noProof="0" dirty="0">
                          <a:solidFill>
                            <a:schemeClr val="tx1"/>
                          </a:solidFill>
                          <a:effectLst/>
                        </a:rPr>
                        <a:t>[ ] Menor</a:t>
                      </a:r>
                    </a:p>
                    <a:p>
                      <a:pPr algn="l"/>
                      <a:r>
                        <a:rPr lang="es-ES_tradnl" sz="1000" b="0" noProof="0" dirty="0">
                          <a:solidFill>
                            <a:schemeClr val="tx1"/>
                          </a:solidFill>
                          <a:effectLst/>
                        </a:rPr>
                        <a:t>[</a:t>
                      </a:r>
                      <a:r>
                        <a:rPr lang="es-ES_tradnl" sz="1000" b="1" noProof="0" dirty="0">
                          <a:solidFill>
                            <a:schemeClr val="accent1"/>
                          </a:solidFill>
                          <a:effectLst/>
                        </a:rPr>
                        <a:t>X</a:t>
                      </a:r>
                      <a:r>
                        <a:rPr lang="es-ES_tradnl" sz="1000" b="0" noProof="0" dirty="0">
                          <a:solidFill>
                            <a:schemeClr val="tx1"/>
                          </a:solidFill>
                          <a:effectLst/>
                        </a:rPr>
                        <a:t>] Cuidador(es) / familia</a:t>
                      </a:r>
                    </a:p>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b="0" noProof="0" dirty="0">
                          <a:solidFill>
                            <a:schemeClr val="tx1"/>
                          </a:solidFill>
                          <a:effectLst/>
                        </a:rPr>
                        <a:t>[ ] Proveedor de servicios (remisión interna)</a:t>
                      </a:r>
                    </a:p>
                    <a:p>
                      <a:pPr algn="l"/>
                      <a:r>
                        <a:rPr lang="es-ES_tradnl" sz="1000" b="0" noProof="0" dirty="0">
                          <a:solidFill>
                            <a:schemeClr val="tx1"/>
                          </a:solidFill>
                          <a:effectLst/>
                        </a:rPr>
                        <a:t>[ ] Proveedor de servicios (remisión)</a:t>
                      </a:r>
                    </a:p>
                    <a:p>
                      <a:pPr algn="l"/>
                      <a:r>
                        <a:rPr lang="es-ES_tradnl" sz="1000" b="1" noProof="0" dirty="0">
                          <a:solidFill>
                            <a:schemeClr val="accent1"/>
                          </a:solidFill>
                          <a:effectLst/>
                        </a:rPr>
                        <a:t>[X</a:t>
                      </a:r>
                      <a:r>
                        <a:rPr lang="es-ES_tradnl" sz="1000" b="0" noProof="0" dirty="0">
                          <a:solidFill>
                            <a:schemeClr val="tx1"/>
                          </a:solidFill>
                          <a:effectLst/>
                        </a:rPr>
                        <a:t>] Otros, especifique:</a:t>
                      </a:r>
                    </a:p>
                    <a:p>
                      <a:pPr algn="l"/>
                      <a:r>
                        <a:rPr lang="es-ES_tradnl" sz="1000" noProof="0" dirty="0">
                          <a:solidFill>
                            <a:schemeClr val="tx1"/>
                          </a:solidFill>
                          <a:effectLst/>
                        </a:rPr>
                        <a:t> </a:t>
                      </a:r>
                      <a:endParaRPr lang="es-ES_tradnl" sz="1000" noProof="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hMerge="1">
                  <a:txBody>
                    <a:bodyPr/>
                    <a:lstStyle/>
                    <a:p>
                      <a:endParaRPr lang="en-US"/>
                    </a:p>
                  </a:txBody>
                  <a:tcPr/>
                </a:tc>
                <a:tc>
                  <a:txBody>
                    <a:bodyPr/>
                    <a:lstStyle/>
                    <a:p>
                      <a:pPr algn="l"/>
                      <a:r>
                        <a:rPr lang="es-ES_tradnl" sz="1000" b="1" noProof="0" dirty="0">
                          <a:solidFill>
                            <a:schemeClr val="tx1"/>
                          </a:solidFill>
                          <a:effectLst/>
                        </a:rPr>
                        <a:t>Seguimiento a través de:</a:t>
                      </a:r>
                    </a:p>
                    <a:p>
                      <a:pPr algn="l"/>
                      <a:r>
                        <a:rPr lang="es-ES_tradnl" sz="1000" noProof="0" dirty="0">
                          <a:solidFill>
                            <a:schemeClr val="tx1"/>
                          </a:solidFill>
                          <a:effectLst/>
                        </a:rPr>
                        <a:t>[ ] Llamada telefónica</a:t>
                      </a:r>
                    </a:p>
                    <a:p>
                      <a:pPr algn="l"/>
                      <a:r>
                        <a:rPr lang="es-ES_tradnl" sz="1000" noProof="0" dirty="0">
                          <a:solidFill>
                            <a:schemeClr val="tx1"/>
                          </a:solidFill>
                          <a:effectLst/>
                        </a:rPr>
                        <a:t>[ ] Mensaje / SMS / WhatsApp</a:t>
                      </a:r>
                    </a:p>
                    <a:p>
                      <a:pPr algn="l"/>
                      <a:r>
                        <a:rPr lang="es-ES_tradnl" sz="1000" noProof="0" dirty="0">
                          <a:solidFill>
                            <a:schemeClr val="tx1"/>
                          </a:solidFill>
                          <a:effectLst/>
                        </a:rPr>
                        <a:t>[ ] Correo electrónico </a:t>
                      </a:r>
                    </a:p>
                    <a:p>
                      <a:pPr algn="l"/>
                      <a:r>
                        <a:rPr lang="es-ES_tradnl" sz="1000" noProof="0" dirty="0">
                          <a:solidFill>
                            <a:schemeClr val="tx1"/>
                          </a:solidFill>
                          <a:effectLst/>
                        </a:rPr>
                        <a:t>[ ] Redes sociales</a:t>
                      </a:r>
                    </a:p>
                    <a:p>
                      <a:pPr algn="l"/>
                      <a:r>
                        <a:rPr lang="es-ES_tradnl" sz="1000" noProof="0" dirty="0">
                          <a:solidFill>
                            <a:schemeClr val="tx1"/>
                          </a:solidFill>
                          <a:effectLst/>
                        </a:rPr>
                        <a:t>[ ] Visita domiciliaria no programada (menor/familia)</a:t>
                      </a:r>
                    </a:p>
                    <a:p>
                      <a:pPr algn="l"/>
                      <a:r>
                        <a:rPr lang="es-ES_tradnl" sz="1000" noProof="0" dirty="0">
                          <a:solidFill>
                            <a:schemeClr val="tx1"/>
                          </a:solidFill>
                          <a:effectLst/>
                        </a:rPr>
                        <a:t>[</a:t>
                      </a:r>
                      <a:r>
                        <a:rPr lang="es-ES_tradnl" sz="1000" b="1" noProof="0" dirty="0">
                          <a:solidFill>
                            <a:schemeClr val="accent1"/>
                          </a:solidFill>
                          <a:effectLst/>
                        </a:rPr>
                        <a:t>X</a:t>
                      </a:r>
                      <a:r>
                        <a:rPr lang="es-ES_tradnl" sz="1000" noProof="0" dirty="0">
                          <a:solidFill>
                            <a:schemeClr val="tx1"/>
                          </a:solidFill>
                          <a:effectLst/>
                        </a:rPr>
                        <a:t>] Visita domiciliaria programada (menor/familia)</a:t>
                      </a:r>
                    </a:p>
                    <a:p>
                      <a:pPr algn="l"/>
                      <a:r>
                        <a:rPr lang="es-ES_tradnl" sz="1000" noProof="0" dirty="0">
                          <a:solidFill>
                            <a:schemeClr val="tx1"/>
                          </a:solidFill>
                          <a:effectLst/>
                        </a:rPr>
                        <a:t>[ ] Reunión presencial fuera de casa (menor/familia)</a:t>
                      </a:r>
                    </a:p>
                    <a:p>
                      <a:pPr algn="l"/>
                      <a:r>
                        <a:rPr lang="es-ES_tradnl" sz="1000" noProof="0" dirty="0">
                          <a:solidFill>
                            <a:schemeClr val="tx1"/>
                          </a:solidFill>
                          <a:effectLst/>
                        </a:rPr>
                        <a:t>[ ] Reunión presencial (proveedor/menor/familia)</a:t>
                      </a:r>
                    </a:p>
                    <a:p>
                      <a:pPr algn="l"/>
                      <a:r>
                        <a:rPr lang="es-ES_tradnl" sz="1000" noProof="0" dirty="0">
                          <a:solidFill>
                            <a:schemeClr val="tx1"/>
                          </a:solidFill>
                          <a:effectLst/>
                        </a:rPr>
                        <a:t>[ ] Reunión presencial (solo con proveedor de servicios)</a:t>
                      </a:r>
                    </a:p>
                    <a:p>
                      <a:pPr algn="l"/>
                      <a:r>
                        <a:rPr lang="es-ES_tradnl" sz="1000" noProof="0" dirty="0">
                          <a:solidFill>
                            <a:schemeClr val="tx1"/>
                          </a:solidFill>
                          <a:effectLst/>
                        </a:rPr>
                        <a:t>[ ] Grupo comunitario</a:t>
                      </a:r>
                    </a:p>
                    <a:p>
                      <a:pPr algn="l"/>
                      <a:r>
                        <a:rPr lang="es-ES_tradnl" sz="1000" noProof="0" dirty="0">
                          <a:solidFill>
                            <a:schemeClr val="tx1"/>
                          </a:solidFill>
                          <a:effectLst/>
                        </a:rPr>
                        <a:t>[ ] Autoridades locales</a:t>
                      </a:r>
                    </a:p>
                    <a:p>
                      <a:pPr algn="l"/>
                      <a:r>
                        <a:rPr lang="es-ES_tradnl" sz="1000" noProof="0" dirty="0">
                          <a:solidFill>
                            <a:schemeClr val="tx1"/>
                          </a:solidFill>
                          <a:effectLst/>
                        </a:rPr>
                        <a:t>[ ] Otros, especifique cuál(es) </a:t>
                      </a:r>
                      <a:endParaRPr lang="es-ES_tradnl" sz="1000" noProof="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157767197"/>
                  </a:ext>
                </a:extLst>
              </a:tr>
              <a:tr h="578339">
                <a:tc gridSpan="2">
                  <a:txBody>
                    <a:bodyPr/>
                    <a:lstStyle/>
                    <a:p>
                      <a:pPr algn="l"/>
                      <a:r>
                        <a:rPr lang="es-ES_tradnl" sz="1000" noProof="0" dirty="0">
                          <a:solidFill>
                            <a:schemeClr val="tx1"/>
                          </a:solidFill>
                          <a:effectLst/>
                        </a:rPr>
                        <a:t>Seguimiento de acciones/servicios específicos del plan de caso:</a:t>
                      </a:r>
                    </a:p>
                    <a:p>
                      <a:pPr algn="l"/>
                      <a:r>
                        <a:rPr lang="es-ES_tradnl" sz="1000" b="0" noProof="0" dirty="0">
                          <a:solidFill>
                            <a:schemeClr val="tx1"/>
                          </a:solidFill>
                          <a:effectLst/>
                        </a:rPr>
                        <a:t>[</a:t>
                      </a:r>
                      <a:r>
                        <a:rPr lang="es-ES_tradnl" sz="1000" b="1" noProof="0" dirty="0">
                          <a:solidFill>
                            <a:schemeClr val="accent1"/>
                          </a:solidFill>
                          <a:effectLst/>
                        </a:rPr>
                        <a:t>X </a:t>
                      </a:r>
                      <a:r>
                        <a:rPr lang="es-ES_tradnl" sz="1000" b="0" noProof="0" dirty="0">
                          <a:solidFill>
                            <a:schemeClr val="tx1"/>
                          </a:solidFill>
                          <a:effectLst/>
                        </a:rPr>
                        <a:t>] Sí</a:t>
                      </a:r>
                    </a:p>
                    <a:p>
                      <a:pPr algn="l"/>
                      <a:r>
                        <a:rPr lang="es-ES_tradnl" sz="1000" b="0" noProof="0" dirty="0">
                          <a:solidFill>
                            <a:schemeClr val="tx1"/>
                          </a:solidFill>
                          <a:effectLst/>
                        </a:rPr>
                        <a:t>[ ] No</a:t>
                      </a: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hMerge="1">
                  <a:txBody>
                    <a:bodyPr/>
                    <a:lstStyle/>
                    <a:p>
                      <a:endParaRPr lang="en-US"/>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b="1" noProof="0" dirty="0">
                          <a:solidFill>
                            <a:schemeClr val="tx1"/>
                          </a:solidFill>
                          <a:effectLst/>
                        </a:rPr>
                        <a:t>Especifique qué acción/servicio (del plan de caso) fue monitoreado o qué otro aspecto fue monitoreado:</a:t>
                      </a:r>
                    </a:p>
                    <a:p>
                      <a:pPr algn="l"/>
                      <a:r>
                        <a:rPr lang="es-ES_tradnl" sz="1000" noProof="0" dirty="0">
                          <a:solidFill>
                            <a:schemeClr val="tx1"/>
                          </a:solidFill>
                          <a:effectLst/>
                        </a:rPr>
                        <a:t> </a:t>
                      </a: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516882539"/>
                  </a:ext>
                </a:extLst>
              </a:tr>
            </a:tbl>
          </a:graphicData>
        </a:graphic>
      </p:graphicFrame>
    </p:spTree>
    <p:extLst>
      <p:ext uri="{BB962C8B-B14F-4D97-AF65-F5344CB8AC3E}">
        <p14:creationId xmlns:p14="http://schemas.microsoft.com/office/powerpoint/2010/main" val="182847866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exagon 5">
            <a:extLst>
              <a:ext uri="{FF2B5EF4-FFF2-40B4-BE49-F238E27FC236}">
                <a16:creationId xmlns:a16="http://schemas.microsoft.com/office/drawing/2014/main" id="{0039D9EA-29C4-DFD9-8E0E-9AAA12E4199F}"/>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A0C0DC4C-186B-A9EC-04CD-9CECC2864F0F}"/>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61CC2724-5BFC-2779-A35E-3E81E89DC414}"/>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5F176C30-C814-052A-AEF9-FF35CA184A5D}"/>
              </a:ext>
            </a:extLst>
          </p:cNvPr>
          <p:cNvSpPr/>
          <p:nvPr/>
        </p:nvSpPr>
        <p:spPr>
          <a:xfrm rot="1782986">
            <a:off x="286724" y="168964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2BD462A1-82D5-4731-C8CC-E624507B96E0}"/>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aphicFrame>
        <p:nvGraphicFramePr>
          <p:cNvPr id="11" name="Table 10">
            <a:extLst>
              <a:ext uri="{FF2B5EF4-FFF2-40B4-BE49-F238E27FC236}">
                <a16:creationId xmlns:a16="http://schemas.microsoft.com/office/drawing/2014/main" id="{89544EE1-7E1A-7834-99B7-BA6833B8769A}"/>
              </a:ext>
            </a:extLst>
          </p:cNvPr>
          <p:cNvGraphicFramePr>
            <a:graphicFrameLocks noGrp="1"/>
          </p:cNvGraphicFramePr>
          <p:nvPr>
            <p:extLst>
              <p:ext uri="{D42A27DB-BD31-4B8C-83A1-F6EECF244321}">
                <p14:modId xmlns:p14="http://schemas.microsoft.com/office/powerpoint/2010/main" val="2782646064"/>
              </p:ext>
            </p:extLst>
          </p:nvPr>
        </p:nvGraphicFramePr>
        <p:xfrm>
          <a:off x="996287" y="699799"/>
          <a:ext cx="5254042" cy="5369294"/>
        </p:xfrm>
        <a:graphic>
          <a:graphicData uri="http://schemas.openxmlformats.org/drawingml/2006/table">
            <a:tbl>
              <a:tblPr firstRow="1" firstCol="1" bandRow="1">
                <a:tableStyleId>{5C22544A-7EE6-4342-B048-85BDC9FD1C3A}</a:tableStyleId>
              </a:tblPr>
              <a:tblGrid>
                <a:gridCol w="1986720">
                  <a:extLst>
                    <a:ext uri="{9D8B030D-6E8A-4147-A177-3AD203B41FA5}">
                      <a16:colId xmlns:a16="http://schemas.microsoft.com/office/drawing/2014/main" val="3895541623"/>
                    </a:ext>
                  </a:extLst>
                </a:gridCol>
                <a:gridCol w="3267322">
                  <a:extLst>
                    <a:ext uri="{9D8B030D-6E8A-4147-A177-3AD203B41FA5}">
                      <a16:colId xmlns:a16="http://schemas.microsoft.com/office/drawing/2014/main" val="2547689314"/>
                    </a:ext>
                  </a:extLst>
                </a:gridCol>
              </a:tblGrid>
              <a:tr h="965669">
                <a:tc grid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noProof="0">
                          <a:solidFill>
                            <a:schemeClr val="tx1"/>
                          </a:solidFill>
                          <a:effectLst/>
                        </a:rPr>
                        <a:t>Objetivo del seguimiento: </a:t>
                      </a:r>
                      <a:r>
                        <a:rPr lang="es-ES_tradnl" sz="800" b="0" i="1" kern="0"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Describa el motivo del seguimiento de esta acción/servicio/elemento específico</a:t>
                      </a:r>
                      <a:r>
                        <a:rPr lang="es-ES_tradnl" sz="800" b="0" noProof="0">
                          <a:solidFill>
                            <a:schemeClr val="tx1"/>
                          </a:solidFill>
                          <a:effectLst/>
                        </a:rPr>
                        <a:t>.</a:t>
                      </a:r>
                    </a:p>
                    <a:p>
                      <a:pPr algn="l"/>
                      <a:r>
                        <a:rPr lang="es-ES_tradnl" sz="1000" noProof="0">
                          <a:solidFill>
                            <a:schemeClr val="tx1"/>
                          </a:solidFill>
                          <a:effectLst/>
                        </a:rPr>
                        <a:t> </a:t>
                      </a:r>
                    </a:p>
                    <a:p>
                      <a:pPr algn="l"/>
                      <a:r>
                        <a:rPr lang="es-ES_tradnl" sz="1000" noProof="0">
                          <a:solidFill>
                            <a:schemeClr val="accent1"/>
                          </a:solidFill>
                          <a:effectLst/>
                        </a:rPr>
                        <a:t>Ver cómo está Amina</a:t>
                      </a:r>
                    </a:p>
                    <a:p>
                      <a:pPr algn="l"/>
                      <a:r>
                        <a:rPr lang="es-ES_tradnl" sz="1000" noProof="0">
                          <a:solidFill>
                            <a:schemeClr val="accent1"/>
                          </a:solidFill>
                          <a:effectLst/>
                        </a:rPr>
                        <a:t>Verificar si empezó a participar en las sesiones de competencias para la vida en el centro local.</a:t>
                      </a:r>
                    </a:p>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37991509"/>
                  </a:ext>
                </a:extLst>
              </a:tr>
              <a:tr h="237394">
                <a:tc gridSpan="2">
                  <a:txBody>
                    <a:bodyPr/>
                    <a:lstStyle/>
                    <a:p>
                      <a:pPr algn="l">
                        <a:lnSpc>
                          <a:spcPct val="107000"/>
                        </a:lnSpc>
                        <a:spcAft>
                          <a:spcPts val="800"/>
                        </a:spcAft>
                      </a:pPr>
                      <a:r>
                        <a:rPr lang="es-ES_tradnl" sz="1000" noProof="0">
                          <a:solidFill>
                            <a:schemeClr val="tx1"/>
                          </a:solidFill>
                          <a:effectLst/>
                        </a:rPr>
                        <a:t>2. RESULTADO DEL SEGUIMIENTO</a:t>
                      </a:r>
                      <a:endParaRPr lang="es-ES_tradnl" sz="1000" noProof="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1222188493"/>
                  </a:ext>
                </a:extLst>
              </a:tr>
              <a:tr h="838158">
                <a:tc gridSpan="2">
                  <a:txBody>
                    <a:bodyPr/>
                    <a:lstStyle/>
                    <a:p>
                      <a:pPr algn="l"/>
                      <a:r>
                        <a:rPr lang="es-ES_tradnl" sz="1000" noProof="0">
                          <a:solidFill>
                            <a:schemeClr val="tx1"/>
                          </a:solidFill>
                          <a:effectLst/>
                        </a:rPr>
                        <a:t>Resultado del seguimiento: </a:t>
                      </a:r>
                      <a:r>
                        <a:rPr lang="es-ES_tradnl" sz="800" b="0" i="1" noProof="0">
                          <a:solidFill>
                            <a:schemeClr val="tx1"/>
                          </a:solidFill>
                          <a:effectLst/>
                        </a:rPr>
                        <a:t>p. ej., información detallada sobre la acción o servicio prestado, resultados de la acción /servicio prestado, cambios en la situación de la / del menor.</a:t>
                      </a:r>
                    </a:p>
                    <a:p>
                      <a:pPr algn="l"/>
                      <a:r>
                        <a:rPr lang="es-ES_tradnl" sz="1000" noProof="0">
                          <a:solidFill>
                            <a:schemeClr val="tx1"/>
                          </a:solidFill>
                          <a:effectLst/>
                        </a:rPr>
                        <a:t>  </a:t>
                      </a:r>
                    </a:p>
                    <a:p>
                      <a:pPr algn="l"/>
                      <a:r>
                        <a:rPr lang="es-ES_tradnl" sz="1000" noProof="0">
                          <a:solidFill>
                            <a:schemeClr val="accent1"/>
                          </a:solidFill>
                          <a:effectLst/>
                        </a:rPr>
                        <a:t>Le va bien y está participando en las sesiones de competencias para la vida</a:t>
                      </a:r>
                    </a:p>
                    <a:p>
                      <a:pPr algn="l"/>
                      <a:r>
                        <a:rPr lang="es-ES_tradnl" sz="1000" noProof="0">
                          <a:solidFill>
                            <a:schemeClr val="accent1"/>
                          </a:solidFill>
                          <a:effectLst/>
                        </a:rPr>
                        <a:t> </a:t>
                      </a: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347876333"/>
                  </a:ext>
                </a:extLst>
              </a:tr>
              <a:tr h="1111982">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noProof="0">
                          <a:solidFill>
                            <a:schemeClr val="tx1"/>
                          </a:solidFill>
                          <a:effectLst/>
                        </a:rPr>
                        <a:t>En caso de seguimiento, ¿se ha llevado a cabo la acción/servicio específico del plan de caso?</a:t>
                      </a:r>
                    </a:p>
                    <a:p>
                      <a:pPr algn="l"/>
                      <a:r>
                        <a:rPr lang="es-ES_tradnl" sz="1000" b="0" noProof="0">
                          <a:solidFill>
                            <a:schemeClr val="tx1"/>
                          </a:solidFill>
                          <a:effectLst/>
                        </a:rPr>
                        <a:t>[ </a:t>
                      </a:r>
                      <a:r>
                        <a:rPr lang="es-ES_tradnl" sz="1000" b="1" noProof="0">
                          <a:solidFill>
                            <a:schemeClr val="accent1"/>
                          </a:solidFill>
                          <a:effectLst/>
                        </a:rPr>
                        <a:t>X </a:t>
                      </a:r>
                      <a:r>
                        <a:rPr lang="es-ES_tradnl" sz="1000" b="0" noProof="0">
                          <a:solidFill>
                            <a:schemeClr val="tx1"/>
                          </a:solidFill>
                          <a:effectLst/>
                        </a:rPr>
                        <a:t>] Sí</a:t>
                      </a:r>
                    </a:p>
                    <a:p>
                      <a:pPr algn="l"/>
                      <a:r>
                        <a:rPr lang="es-ES_tradnl" sz="1000" b="0" noProof="0">
                          <a:solidFill>
                            <a:schemeClr val="tx1"/>
                          </a:solidFill>
                          <a:effectLst/>
                        </a:rPr>
                        <a:t>[ ] No</a:t>
                      </a:r>
                    </a:p>
                    <a:p>
                      <a:pPr algn="l"/>
                      <a:r>
                        <a:rPr lang="es-ES_tradnl" sz="1000" b="0" noProof="0">
                          <a:solidFill>
                            <a:schemeClr val="tx1"/>
                          </a:solidFill>
                          <a:effectLst/>
                        </a:rPr>
                        <a:t>[ ] Imposible de determinar</a:t>
                      </a:r>
                    </a:p>
                    <a:p>
                      <a:pPr algn="l"/>
                      <a:r>
                        <a:rPr lang="es-ES_tradnl" sz="1000" b="0" noProof="0">
                          <a:solidFill>
                            <a:schemeClr val="tx1"/>
                          </a:solidFill>
                          <a:effectLst/>
                        </a:rPr>
                        <a:t> </a:t>
                      </a:r>
                      <a:endParaRPr lang="es-ES_tradnl" sz="1000" b="0" noProof="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b="1" noProof="0">
                          <a:solidFill>
                            <a:schemeClr val="tx1"/>
                          </a:solidFill>
                          <a:effectLst/>
                        </a:rPr>
                        <a:t>En caso de seguimiento, ¿ha habido cambios significativos en la situación de la / del menor?</a:t>
                      </a:r>
                    </a:p>
                    <a:p>
                      <a:pPr algn="l"/>
                      <a:r>
                        <a:rPr lang="es-ES_tradnl" sz="1000" noProof="0">
                          <a:solidFill>
                            <a:schemeClr val="tx1"/>
                          </a:solidFill>
                          <a:effectLst/>
                        </a:rPr>
                        <a:t>[</a:t>
                      </a:r>
                      <a:r>
                        <a:rPr lang="es-ES_tradnl" sz="1000" b="1" noProof="0">
                          <a:solidFill>
                            <a:schemeClr val="accent1"/>
                          </a:solidFill>
                          <a:effectLst/>
                        </a:rPr>
                        <a:t>X </a:t>
                      </a:r>
                      <a:r>
                        <a:rPr lang="es-ES_tradnl" sz="1000" noProof="0">
                          <a:solidFill>
                            <a:schemeClr val="tx1"/>
                          </a:solidFill>
                          <a:effectLst/>
                        </a:rPr>
                        <a:t>] Sí, mejorado</a:t>
                      </a:r>
                    </a:p>
                    <a:p>
                      <a:pPr algn="l"/>
                      <a:r>
                        <a:rPr lang="es-ES_tradnl" sz="1000" noProof="0">
                          <a:solidFill>
                            <a:schemeClr val="tx1"/>
                          </a:solidFill>
                          <a:effectLst/>
                        </a:rPr>
                        <a:t>[ ] Sí, ha empeorado</a:t>
                      </a:r>
                    </a:p>
                    <a:p>
                      <a:pPr algn="l"/>
                      <a:r>
                        <a:rPr lang="es-ES_tradnl" sz="1000" noProof="0">
                          <a:solidFill>
                            <a:schemeClr val="tx1"/>
                          </a:solidFill>
                          <a:effectLst/>
                        </a:rPr>
                        <a:t>[ ] No</a:t>
                      </a:r>
                    </a:p>
                    <a:p>
                      <a:pPr algn="l"/>
                      <a:r>
                        <a:rPr lang="es-ES_tradnl" sz="1000" noProof="0">
                          <a:solidFill>
                            <a:schemeClr val="tx1"/>
                          </a:solidFill>
                          <a:effectLst/>
                        </a:rPr>
                        <a:t>[ ] Imposible de determinar</a:t>
                      </a:r>
                      <a:endParaRPr lang="es-ES_tradnl" sz="1000" noProof="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62908979"/>
                  </a:ext>
                </a:extLst>
              </a:tr>
              <a:tr h="237394">
                <a:tc gridSpan="2">
                  <a:txBody>
                    <a:bodyPr/>
                    <a:lstStyle/>
                    <a:p>
                      <a:pPr algn="l">
                        <a:lnSpc>
                          <a:spcPct val="107000"/>
                        </a:lnSpc>
                        <a:spcAft>
                          <a:spcPts val="800"/>
                        </a:spcAft>
                      </a:pPr>
                      <a:r>
                        <a:rPr lang="es-ES_tradnl" sz="1000" noProof="0">
                          <a:solidFill>
                            <a:schemeClr val="tx1"/>
                          </a:solidFill>
                          <a:effectLst/>
                        </a:rPr>
                        <a:t>3. SIGUIENTES PASOS</a:t>
                      </a:r>
                      <a:endParaRPr lang="es-ES_tradnl" sz="1000" noProof="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1635181216"/>
                  </a:ext>
                </a:extLst>
              </a:tr>
              <a:tr h="819355">
                <a:tc>
                  <a:txBody>
                    <a:bodyPr/>
                    <a:lstStyle/>
                    <a:p>
                      <a:pPr algn="l"/>
                      <a:r>
                        <a:rPr lang="es-ES_tradnl" sz="1000" noProof="0">
                          <a:solidFill>
                            <a:schemeClr val="tx1"/>
                          </a:solidFill>
                          <a:effectLst/>
                        </a:rPr>
                        <a:t>¿Es necesario volver a hacer seguimiento?</a:t>
                      </a:r>
                    </a:p>
                    <a:p>
                      <a:pPr algn="l"/>
                      <a:r>
                        <a:rPr lang="es-ES_tradnl" sz="1000" b="0" noProof="0">
                          <a:solidFill>
                            <a:schemeClr val="tx1"/>
                          </a:solidFill>
                          <a:effectLst/>
                        </a:rPr>
                        <a:t>[</a:t>
                      </a:r>
                      <a:r>
                        <a:rPr lang="es-ES_tradnl" sz="1000" b="1" noProof="0">
                          <a:solidFill>
                            <a:schemeClr val="accent1"/>
                          </a:solidFill>
                          <a:effectLst/>
                        </a:rPr>
                        <a:t>X </a:t>
                      </a:r>
                      <a:r>
                        <a:rPr lang="es-ES_tradnl" sz="1000" b="0" noProof="0">
                          <a:solidFill>
                            <a:schemeClr val="tx1"/>
                          </a:solidFill>
                          <a:effectLst/>
                        </a:rPr>
                        <a:t>] Sí</a:t>
                      </a:r>
                    </a:p>
                    <a:p>
                      <a:pPr algn="l"/>
                      <a:r>
                        <a:rPr lang="es-ES_tradnl" sz="1000" b="0" noProof="0">
                          <a:solidFill>
                            <a:schemeClr val="tx1"/>
                          </a:solidFill>
                          <a:effectLst/>
                        </a:rPr>
                        <a:t>[ ] No</a:t>
                      </a:r>
                    </a:p>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l"/>
                      <a:r>
                        <a:rPr lang="es-ES_tradnl" sz="1000" b="1" noProof="0">
                          <a:solidFill>
                            <a:schemeClr val="tx1"/>
                          </a:solidFill>
                          <a:effectLst/>
                        </a:rPr>
                        <a:t>En caso afirmativo, fecha del próximo seguimiento: </a:t>
                      </a:r>
                      <a:r>
                        <a:rPr lang="es-ES_tradnl" sz="1000" noProof="0">
                          <a:solidFill>
                            <a:schemeClr val="tx1"/>
                          </a:solidFill>
                          <a:effectLst/>
                        </a:rPr>
                        <a:t>dd/mm/aa </a:t>
                      </a:r>
                    </a:p>
                    <a:p>
                      <a:pPr algn="l"/>
                      <a:r>
                        <a:rPr lang="es-ES_tradnl" sz="1000" b="1" noProof="0">
                          <a:solidFill>
                            <a:schemeClr val="accent1"/>
                          </a:solidFill>
                          <a:effectLst/>
                          <a:latin typeface="Calibri" panose="020F0502020204030204" pitchFamily="34" charset="0"/>
                          <a:ea typeface="Calibri" panose="020F0502020204030204" pitchFamily="34" charset="0"/>
                          <a:cs typeface="Arial" panose="020B0604020202020204" pitchFamily="34" charset="0"/>
                        </a:rPr>
                        <a:t>Por confirmar</a:t>
                      </a: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775762595"/>
                  </a:ext>
                </a:extLst>
              </a:tr>
              <a:tr h="1059249">
                <a:tc gridSpan="2">
                  <a:txBody>
                    <a:bodyPr/>
                    <a:lstStyle/>
                    <a:p>
                      <a:pPr algn="l"/>
                      <a:r>
                        <a:rPr lang="es-ES_tradnl" sz="1000" noProof="0" dirty="0">
                          <a:solidFill>
                            <a:schemeClr val="tx1"/>
                          </a:solidFill>
                          <a:effectLst/>
                        </a:rPr>
                        <a:t>¿Hay alguna otra recomendación a partir de lo observado?</a:t>
                      </a:r>
                    </a:p>
                    <a:p>
                      <a:pPr algn="l"/>
                      <a:r>
                        <a:rPr lang="es-ES_tradnl" sz="1000" noProof="0" dirty="0">
                          <a:solidFill>
                            <a:schemeClr val="accent1"/>
                          </a:solidFill>
                          <a:effectLst/>
                        </a:rPr>
                        <a:t> Sí</a:t>
                      </a:r>
                    </a:p>
                    <a:p>
                      <a:pPr algn="l"/>
                      <a:r>
                        <a:rPr lang="es-ES_tradnl" sz="1000" noProof="0" dirty="0">
                          <a:solidFill>
                            <a:schemeClr val="tx1"/>
                          </a:solidFill>
                          <a:effectLst/>
                        </a:rPr>
                        <a:t> </a:t>
                      </a:r>
                    </a:p>
                    <a:p>
                      <a:pPr algn="l"/>
                      <a:endParaRPr lang="es-ES_tradnl" sz="1000" noProof="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521474486"/>
                  </a:ext>
                </a:extLst>
              </a:tr>
            </a:tbl>
          </a:graphicData>
        </a:graphic>
      </p:graphicFrame>
    </p:spTree>
    <p:extLst>
      <p:ext uri="{BB962C8B-B14F-4D97-AF65-F5344CB8AC3E}">
        <p14:creationId xmlns:p14="http://schemas.microsoft.com/office/powerpoint/2010/main" val="341891220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6287" y="1917861"/>
            <a:ext cx="5254042" cy="4339650"/>
          </a:xfrm>
          <a:prstGeom prst="rect">
            <a:avLst/>
          </a:prstGeom>
          <a:noFill/>
        </p:spPr>
        <p:txBody>
          <a:bodyPr wrap="square" lIns="91440" tIns="45720" rIns="91440" bIns="45720" rtlCol="0" anchor="t">
            <a:spAutoFit/>
          </a:bodyPr>
          <a:lstStyle/>
          <a:p>
            <a:r>
              <a:rPr lang="es-ES_tradnl" sz="1200" dirty="0">
                <a:effectLst/>
                <a:latin typeface="Calibri"/>
                <a:ea typeface="Calibri" panose="020F0502020204030204" pitchFamily="34" charset="0"/>
                <a:cs typeface="Calibri"/>
              </a:rPr>
              <a:t>La asistenta social visita a Amina y a su familia con frecuencia para ver cómo se encuentra y si el plan del caso está dando resultados. La asistente social cree que la situación de Amina está mejorando</a:t>
            </a:r>
            <a:r>
              <a:rPr lang="es-ES_tradnl" sz="1200" dirty="0">
                <a:latin typeface="Calibri"/>
                <a:ea typeface="Calibri" panose="020F0502020204030204" pitchFamily="34" charset="0"/>
                <a:cs typeface="Calibri"/>
              </a:rPr>
              <a:t>. </a:t>
            </a:r>
            <a:endParaRPr lang="es-ES_tradnl" sz="1200" dirty="0">
              <a:effectLst/>
              <a:latin typeface="Calibri"/>
              <a:ea typeface="Calibri" panose="020F0502020204030204" pitchFamily="34" charset="0"/>
              <a:cs typeface="Calibri" panose="020F0502020204030204" pitchFamily="34" charset="0"/>
            </a:endParaRPr>
          </a:p>
          <a:p>
            <a:r>
              <a:rPr lang="es-ES_tradnl" sz="1200" dirty="0">
                <a:effectLst/>
                <a:latin typeface="Calibri"/>
                <a:ea typeface="Calibri" panose="020F0502020204030204" pitchFamily="34" charset="0"/>
                <a:cs typeface="Calibri"/>
              </a:rPr>
              <a:t> </a:t>
            </a:r>
            <a:r>
              <a:rPr lang="es-ES_tradnl" sz="1200" dirty="0">
                <a:latin typeface="Calibri"/>
                <a:ea typeface="Calibri" panose="020F0502020204030204" pitchFamily="34" charset="0"/>
                <a:cs typeface="Calibri"/>
              </a:rPr>
              <a:t> </a:t>
            </a:r>
            <a:endParaRPr lang="es-ES_tradnl" sz="1200" dirty="0">
              <a:effectLst/>
              <a:latin typeface="Calibri" panose="020F0502020204030204" pitchFamily="34" charset="0"/>
              <a:ea typeface="Calibri" panose="020F0502020204030204" pitchFamily="34" charset="0"/>
              <a:cs typeface="Arial" panose="020B0604020202020204" pitchFamily="34" charset="0"/>
            </a:endParaRPr>
          </a:p>
          <a:p>
            <a:r>
              <a:rPr lang="es-ES_tradnl" sz="1200" dirty="0">
                <a:effectLst/>
                <a:latin typeface="Calibri"/>
                <a:ea typeface="Calibri" panose="020F0502020204030204" pitchFamily="34" charset="0"/>
                <a:cs typeface="Calibri"/>
              </a:rPr>
              <a:t>La tía de Amina, que vive cerca, ha aceptado cuidar de sus sobrinos mientras Sara, la madre de Amina, trabaja en una panadería. Aunque solo son unas horas al día, el dinero extra ha sido de gran ayuda para la familia. Amina ya no trabaja en casa del vecino y ahora puede incluso asistir a las clases de competencias para la vida en el centro comunitario que hay en su barrio</a:t>
            </a:r>
            <a:r>
              <a:rPr lang="es-ES_tradnl" sz="1200" dirty="0">
                <a:latin typeface="Calibri"/>
                <a:ea typeface="Calibri" panose="020F0502020204030204" pitchFamily="34" charset="0"/>
                <a:cs typeface="Calibri"/>
              </a:rPr>
              <a:t>. </a:t>
            </a:r>
            <a:endParaRPr lang="es-ES_tradnl" sz="1200" dirty="0">
              <a:effectLst/>
              <a:latin typeface="Calibri"/>
              <a:ea typeface="Calibri" panose="020F0502020204030204" pitchFamily="34" charset="0"/>
              <a:cs typeface="Arial" panose="020B0604020202020204" pitchFamily="34" charset="0"/>
            </a:endParaRPr>
          </a:p>
          <a:p>
            <a:endParaRPr lang="es-ES_tradnl" sz="1200" dirty="0">
              <a:effectLst/>
              <a:latin typeface="Calibri" panose="020F0502020204030204" pitchFamily="34" charset="0"/>
              <a:ea typeface="Calibri" panose="020F0502020204030204" pitchFamily="34" charset="0"/>
              <a:cs typeface="Arial" panose="020B0604020202020204" pitchFamily="34" charset="0"/>
            </a:endParaRPr>
          </a:p>
          <a:p>
            <a:r>
              <a:rPr lang="es-ES_tradnl" sz="1200" b="0" i="0" u="none" strike="noStrike" dirty="0">
                <a:solidFill>
                  <a:srgbClr val="000000"/>
                </a:solidFill>
                <a:effectLst/>
                <a:latin typeface="-webkit-standard"/>
              </a:rPr>
              <a:t>Durante una visita domiciliaria, Amina le cuenta a su asistente social que a principios de esta semana el vecino para quien trabajaba antes se presentó en su casa y le dijo a su madre que quería casarse con ella. Su madre le contestó que no estaba de acuerdo con el matrimonio porque su hija es muy joven todavía. Durante las últimas semanas, la asistente social ha conversado varias veces con la madre de Amina sobre el impacto del matrimonio infantil en su bienestar y futuro, y Sara también cree que lo mejor para Amina es esperar hasta ser mayor.</a:t>
            </a:r>
            <a:br>
              <a:rPr lang="es-ES_tradnl" sz="1200" dirty="0"/>
            </a:br>
            <a:br>
              <a:rPr lang="es-ES_tradnl" sz="1200" dirty="0"/>
            </a:br>
            <a:r>
              <a:rPr lang="es-ES_tradnl" sz="1200" b="0" i="0" u="none" strike="noStrike" dirty="0">
                <a:solidFill>
                  <a:srgbClr val="000000"/>
                </a:solidFill>
                <a:effectLst/>
                <a:latin typeface="-webkit-standard"/>
              </a:rPr>
              <a:t>El vecino se enfadó mucho ante el rechazo de su propuesta. Le dijo que podía amargarles la vida a Amina y a su familia. El vecino es primo del líder de la comunidad. Amina manifiesta estar aún más angustiada que antes y tiene miedo de salir porque no sabe qué hará este hombre después de haberlo rechazado; está claro que estaba muy disgustado.</a:t>
            </a:r>
            <a:endParaRPr lang="es-ES_tradnl" sz="1200" dirty="0">
              <a:effectLst/>
              <a:latin typeface="Calibri"/>
              <a:ea typeface="Calibri" panose="020F0502020204030204" pitchFamily="34" charset="0"/>
              <a:cs typeface="Calibri"/>
            </a:endParaRPr>
          </a:p>
        </p:txBody>
      </p:sp>
      <p:sp>
        <p:nvSpPr>
          <p:cNvPr id="4" name="TextBox 3">
            <a:extLst>
              <a:ext uri="{FF2B5EF4-FFF2-40B4-BE49-F238E27FC236}">
                <a16:creationId xmlns:a16="http://schemas.microsoft.com/office/drawing/2014/main" id="{A9C3FB20-BFEF-CA3C-3DD5-067B016E5B14}"/>
              </a:ext>
            </a:extLst>
          </p:cNvPr>
          <p:cNvSpPr txBox="1"/>
          <p:nvPr/>
        </p:nvSpPr>
        <p:spPr>
          <a:xfrm>
            <a:off x="996287" y="1322258"/>
            <a:ext cx="5254042" cy="276999"/>
          </a:xfrm>
          <a:prstGeom prst="rect">
            <a:avLst/>
          </a:prstGeom>
          <a:noFill/>
        </p:spPr>
        <p:txBody>
          <a:bodyPr wrap="square" rtlCol="0">
            <a:spAutoFit/>
          </a:bodyPr>
          <a:lstStyle/>
          <a:p>
            <a:r>
              <a:rPr lang="en-US" sz="1200" b="1" spc="300" dirty="0">
                <a:solidFill>
                  <a:schemeClr val="tx1"/>
                </a:solidFill>
              </a:rPr>
              <a:t>ESTUDIO DE CASO - REUNIÓN DE REVISIÓN DEL CASO</a:t>
            </a:r>
          </a:p>
        </p:txBody>
      </p:sp>
      <p:sp>
        <p:nvSpPr>
          <p:cNvPr id="6" name="TextBox 5">
            <a:extLst>
              <a:ext uri="{FF2B5EF4-FFF2-40B4-BE49-F238E27FC236}">
                <a16:creationId xmlns:a16="http://schemas.microsoft.com/office/drawing/2014/main" id="{9FF6B64A-5520-509A-5926-17E262BC205D}"/>
              </a:ext>
            </a:extLst>
          </p:cNvPr>
          <p:cNvSpPr txBox="1"/>
          <p:nvPr/>
        </p:nvSpPr>
        <p:spPr>
          <a:xfrm>
            <a:off x="996287" y="713169"/>
            <a:ext cx="5254042"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954D84"/>
                </a:highlight>
                <a:latin typeface="Calibri"/>
                <a:ea typeface="Calibri"/>
                <a:cs typeface="Calibri"/>
                <a:sym typeface="Calibri"/>
              </a:rPr>
              <a:t>SESIÓN 4: ¿CÓMO HACER SI HAY CAMBIOS EN EL CASO?</a:t>
            </a:r>
          </a:p>
        </p:txBody>
      </p:sp>
      <p:grpSp>
        <p:nvGrpSpPr>
          <p:cNvPr id="16" name="Group 15">
            <a:extLst>
              <a:ext uri="{FF2B5EF4-FFF2-40B4-BE49-F238E27FC236}">
                <a16:creationId xmlns:a16="http://schemas.microsoft.com/office/drawing/2014/main" id="{DA351311-9DEE-16DC-C544-36FE6B5C354D}"/>
              </a:ext>
            </a:extLst>
          </p:cNvPr>
          <p:cNvGrpSpPr/>
          <p:nvPr/>
        </p:nvGrpSpPr>
        <p:grpSpPr>
          <a:xfrm>
            <a:off x="4974079" y="7217553"/>
            <a:ext cx="1276250" cy="1567218"/>
            <a:chOff x="4974079" y="7144984"/>
            <a:chExt cx="1335346" cy="1639787"/>
          </a:xfrm>
          <a:solidFill>
            <a:schemeClr val="accent1">
              <a:lumMod val="20000"/>
              <a:lumOff val="80000"/>
            </a:schemeClr>
          </a:solidFill>
        </p:grpSpPr>
        <p:grpSp>
          <p:nvGrpSpPr>
            <p:cNvPr id="7" name="Group 6">
              <a:extLst>
                <a:ext uri="{FF2B5EF4-FFF2-40B4-BE49-F238E27FC236}">
                  <a16:creationId xmlns:a16="http://schemas.microsoft.com/office/drawing/2014/main" id="{AB1AC01E-2C21-03CD-F36B-DE6CC3B6B43E}"/>
                </a:ext>
              </a:extLst>
            </p:cNvPr>
            <p:cNvGrpSpPr/>
            <p:nvPr/>
          </p:nvGrpSpPr>
          <p:grpSpPr>
            <a:xfrm>
              <a:off x="5038504" y="7144984"/>
              <a:ext cx="1206497" cy="1639787"/>
              <a:chOff x="5438539" y="7646118"/>
              <a:chExt cx="814830" cy="1093633"/>
            </a:xfrm>
            <a:grpFill/>
          </p:grpSpPr>
          <p:sp>
            <p:nvSpPr>
              <p:cNvPr id="8" name="Round Same Side Corner Rectangle 21">
                <a:extLst>
                  <a:ext uri="{FF2B5EF4-FFF2-40B4-BE49-F238E27FC236}">
                    <a16:creationId xmlns:a16="http://schemas.microsoft.com/office/drawing/2014/main" id="{BF7FCCBE-614F-1347-1B98-0B8BBDFC527B}"/>
                  </a:ext>
                </a:extLst>
              </p:cNvPr>
              <p:cNvSpPr/>
              <p:nvPr/>
            </p:nvSpPr>
            <p:spPr>
              <a:xfrm>
                <a:off x="5440940" y="8395605"/>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883BB397-983A-BE56-F85A-367A0B5AA20C}"/>
                  </a:ext>
                </a:extLst>
              </p:cNvPr>
              <p:cNvSpPr/>
              <p:nvPr/>
            </p:nvSpPr>
            <p:spPr>
              <a:xfrm>
                <a:off x="5438539" y="8011964"/>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0" name="Round Same Side Corner Rectangle 23">
                <a:extLst>
                  <a:ext uri="{FF2B5EF4-FFF2-40B4-BE49-F238E27FC236}">
                    <a16:creationId xmlns:a16="http://schemas.microsoft.com/office/drawing/2014/main" id="{AAD42946-BA1E-8C53-3F30-12A6C4868CD5}"/>
                  </a:ext>
                </a:extLst>
              </p:cNvPr>
              <p:cNvSpPr/>
              <p:nvPr/>
            </p:nvSpPr>
            <p:spPr>
              <a:xfrm>
                <a:off x="5928360" y="8029758"/>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235AC1B7-8808-2A16-7F0C-600903415501}"/>
                  </a:ext>
                </a:extLst>
              </p:cNvPr>
              <p:cNvSpPr/>
              <p:nvPr/>
            </p:nvSpPr>
            <p:spPr>
              <a:xfrm>
                <a:off x="5925959" y="7646118"/>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2" name="Round Same Side Corner Rectangle 25">
                <a:extLst>
                  <a:ext uri="{FF2B5EF4-FFF2-40B4-BE49-F238E27FC236}">
                    <a16:creationId xmlns:a16="http://schemas.microsoft.com/office/drawing/2014/main" id="{ED6C52EB-68F7-82D4-6EB9-26C2B385139A}"/>
                  </a:ext>
                </a:extLst>
              </p:cNvPr>
              <p:cNvSpPr/>
              <p:nvPr/>
            </p:nvSpPr>
            <p:spPr>
              <a:xfrm rot="12859561">
                <a:off x="5864557" y="8125814"/>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3" name="Round Same Side Corner Rectangle 26">
                <a:extLst>
                  <a:ext uri="{FF2B5EF4-FFF2-40B4-BE49-F238E27FC236}">
                    <a16:creationId xmlns:a16="http://schemas.microsoft.com/office/drawing/2014/main" id="{32B8255B-25F6-1A6C-06FD-4C8459228245}"/>
                  </a:ext>
                </a:extLst>
              </p:cNvPr>
              <p:cNvSpPr/>
              <p:nvPr/>
            </p:nvSpPr>
            <p:spPr>
              <a:xfrm rot="14101202">
                <a:off x="5757134" y="8268990"/>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sp>
          <p:nvSpPr>
            <p:cNvPr id="14" name="Trapezoid 13">
              <a:extLst>
                <a:ext uri="{FF2B5EF4-FFF2-40B4-BE49-F238E27FC236}">
                  <a16:creationId xmlns:a16="http://schemas.microsoft.com/office/drawing/2014/main" id="{5CF40CAE-4BA9-7984-3AE7-505F50B0496D}"/>
                </a:ext>
              </a:extLst>
            </p:cNvPr>
            <p:cNvSpPr/>
            <p:nvPr/>
          </p:nvSpPr>
          <p:spPr>
            <a:xfrm>
              <a:off x="5695789" y="8184447"/>
              <a:ext cx="613636" cy="600096"/>
            </a:xfrm>
            <a:prstGeom prst="trapezoid">
              <a:avLst>
                <a:gd name="adj" fmla="val 1611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apezoid 14">
              <a:extLst>
                <a:ext uri="{FF2B5EF4-FFF2-40B4-BE49-F238E27FC236}">
                  <a16:creationId xmlns:a16="http://schemas.microsoft.com/office/drawing/2014/main" id="{B938C5EB-51C5-F474-EB50-08C5BA8716BB}"/>
                </a:ext>
              </a:extLst>
            </p:cNvPr>
            <p:cNvSpPr/>
            <p:nvPr/>
          </p:nvSpPr>
          <p:spPr>
            <a:xfrm>
              <a:off x="4974079" y="8450351"/>
              <a:ext cx="613636" cy="334191"/>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Hexagon 16">
            <a:extLst>
              <a:ext uri="{FF2B5EF4-FFF2-40B4-BE49-F238E27FC236}">
                <a16:creationId xmlns:a16="http://schemas.microsoft.com/office/drawing/2014/main" id="{376D533A-7C1D-96A3-C927-C1CFE00E6BA1}"/>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Hexagon 17">
            <a:extLst>
              <a:ext uri="{FF2B5EF4-FFF2-40B4-BE49-F238E27FC236}">
                <a16:creationId xmlns:a16="http://schemas.microsoft.com/office/drawing/2014/main" id="{FD560A05-8342-C1DC-3E66-958B80DBF1B2}"/>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Hexagon 18">
            <a:extLst>
              <a:ext uri="{FF2B5EF4-FFF2-40B4-BE49-F238E27FC236}">
                <a16:creationId xmlns:a16="http://schemas.microsoft.com/office/drawing/2014/main" id="{44B4DB4C-C496-CB37-FDE3-04F7B2EA4F92}"/>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Hexagon 19">
            <a:extLst>
              <a:ext uri="{FF2B5EF4-FFF2-40B4-BE49-F238E27FC236}">
                <a16:creationId xmlns:a16="http://schemas.microsoft.com/office/drawing/2014/main" id="{874024CF-CE8F-2B4D-C136-16684E1B30FE}"/>
              </a:ext>
            </a:extLst>
          </p:cNvPr>
          <p:cNvSpPr/>
          <p:nvPr/>
        </p:nvSpPr>
        <p:spPr>
          <a:xfrm rot="1782986">
            <a:off x="286724" y="168964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Hexagon 20">
            <a:extLst>
              <a:ext uri="{FF2B5EF4-FFF2-40B4-BE49-F238E27FC236}">
                <a16:creationId xmlns:a16="http://schemas.microsoft.com/office/drawing/2014/main" id="{21438396-C1C8-C54D-ED1D-EAD93B069738}"/>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09485843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FD2EF8B-CE59-B5F3-4D45-46F29D1CBC69}"/>
              </a:ext>
            </a:extLst>
          </p:cNvPr>
          <p:cNvSpPr/>
          <p:nvPr/>
        </p:nvSpPr>
        <p:spPr>
          <a:xfrm>
            <a:off x="958148" y="5583159"/>
            <a:ext cx="5111201" cy="113364"/>
          </a:xfrm>
          <a:prstGeom prst="round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400">
              <a:solidFill>
                <a:schemeClr val="tx1"/>
              </a:solidFill>
            </a:endParaRPr>
          </a:p>
        </p:txBody>
      </p:sp>
      <p:grpSp>
        <p:nvGrpSpPr>
          <p:cNvPr id="5" name="Group 4">
            <a:extLst>
              <a:ext uri="{FF2B5EF4-FFF2-40B4-BE49-F238E27FC236}">
                <a16:creationId xmlns:a16="http://schemas.microsoft.com/office/drawing/2014/main" id="{A33876CD-C48E-B478-5AC4-AFED1F347E56}"/>
              </a:ext>
            </a:extLst>
          </p:cNvPr>
          <p:cNvGrpSpPr/>
          <p:nvPr/>
        </p:nvGrpSpPr>
        <p:grpSpPr>
          <a:xfrm rot="2784497">
            <a:off x="6102026" y="5372187"/>
            <a:ext cx="270762" cy="150510"/>
            <a:chOff x="9801077" y="2069436"/>
            <a:chExt cx="528335" cy="293688"/>
          </a:xfrm>
          <a:solidFill>
            <a:schemeClr val="accent2">
              <a:lumMod val="20000"/>
              <a:lumOff val="80000"/>
            </a:schemeClr>
          </a:solidFill>
        </p:grpSpPr>
        <p:sp>
          <p:nvSpPr>
            <p:cNvPr id="6" name="Rectangle 5">
              <a:extLst>
                <a:ext uri="{FF2B5EF4-FFF2-40B4-BE49-F238E27FC236}">
                  <a16:creationId xmlns:a16="http://schemas.microsoft.com/office/drawing/2014/main" id="{8EE65E9E-D70E-EF03-8AFE-40BD7D188286}"/>
                </a:ext>
              </a:extLst>
            </p:cNvPr>
            <p:cNvSpPr/>
            <p:nvPr/>
          </p:nvSpPr>
          <p:spPr>
            <a:xfrm rot="20021467">
              <a:off x="9801077" y="2127510"/>
              <a:ext cx="85725" cy="2356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7" name="Rectangle 6">
              <a:extLst>
                <a:ext uri="{FF2B5EF4-FFF2-40B4-BE49-F238E27FC236}">
                  <a16:creationId xmlns:a16="http://schemas.microsoft.com/office/drawing/2014/main" id="{3A9B9C52-1442-7367-DCAF-3E64CCC617F4}"/>
                </a:ext>
              </a:extLst>
            </p:cNvPr>
            <p:cNvSpPr/>
            <p:nvPr/>
          </p:nvSpPr>
          <p:spPr>
            <a:xfrm>
              <a:off x="10020300" y="2069436"/>
              <a:ext cx="85725" cy="2356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8" name="Rectangle 7">
              <a:extLst>
                <a:ext uri="{FF2B5EF4-FFF2-40B4-BE49-F238E27FC236}">
                  <a16:creationId xmlns:a16="http://schemas.microsoft.com/office/drawing/2014/main" id="{14B289AD-8D3D-F36B-C560-039963E85832}"/>
                </a:ext>
              </a:extLst>
            </p:cNvPr>
            <p:cNvSpPr/>
            <p:nvPr/>
          </p:nvSpPr>
          <p:spPr>
            <a:xfrm rot="1473800">
              <a:off x="10243687" y="2119987"/>
              <a:ext cx="85725" cy="2356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grpSp>
        <p:nvGrpSpPr>
          <p:cNvPr id="9" name="Group 8">
            <a:extLst>
              <a:ext uri="{FF2B5EF4-FFF2-40B4-BE49-F238E27FC236}">
                <a16:creationId xmlns:a16="http://schemas.microsoft.com/office/drawing/2014/main" id="{DF4008DB-5E64-2155-083C-2477C94FDC0E}"/>
              </a:ext>
            </a:extLst>
          </p:cNvPr>
          <p:cNvGrpSpPr/>
          <p:nvPr/>
        </p:nvGrpSpPr>
        <p:grpSpPr>
          <a:xfrm flipH="1">
            <a:off x="671958" y="6067412"/>
            <a:ext cx="2019043" cy="1809273"/>
            <a:chOff x="6259687" y="4130191"/>
            <a:chExt cx="2284022" cy="1913758"/>
          </a:xfrm>
          <a:solidFill>
            <a:schemeClr val="accent2">
              <a:lumMod val="20000"/>
              <a:lumOff val="80000"/>
            </a:schemeClr>
          </a:solidFill>
        </p:grpSpPr>
        <p:sp>
          <p:nvSpPr>
            <p:cNvPr id="10" name="Oval 9">
              <a:extLst>
                <a:ext uri="{FF2B5EF4-FFF2-40B4-BE49-F238E27FC236}">
                  <a16:creationId xmlns:a16="http://schemas.microsoft.com/office/drawing/2014/main" id="{977DDA47-96F4-62CB-BCF7-B6B25412D4C6}"/>
                </a:ext>
              </a:extLst>
            </p:cNvPr>
            <p:cNvSpPr/>
            <p:nvPr/>
          </p:nvSpPr>
          <p:spPr>
            <a:xfrm>
              <a:off x="6259687" y="4130191"/>
              <a:ext cx="755183" cy="755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12" name="Rectangle: Rounded Corners 11">
              <a:extLst>
                <a:ext uri="{FF2B5EF4-FFF2-40B4-BE49-F238E27FC236}">
                  <a16:creationId xmlns:a16="http://schemas.microsoft.com/office/drawing/2014/main" id="{0DFBC435-4736-8C03-E778-9001E888BE90}"/>
                </a:ext>
              </a:extLst>
            </p:cNvPr>
            <p:cNvSpPr/>
            <p:nvPr/>
          </p:nvSpPr>
          <p:spPr>
            <a:xfrm rot="18175017">
              <a:off x="7114646" y="4482418"/>
              <a:ext cx="755258" cy="1101316"/>
            </a:xfrm>
            <a:prstGeom prst="roundRect">
              <a:avLst>
                <a:gd name="adj" fmla="val 443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14" name="Rectangle: Rounded Corners 13">
              <a:extLst>
                <a:ext uri="{FF2B5EF4-FFF2-40B4-BE49-F238E27FC236}">
                  <a16:creationId xmlns:a16="http://schemas.microsoft.com/office/drawing/2014/main" id="{77E46896-429B-8880-1BA3-6D77B2940E55}"/>
                </a:ext>
              </a:extLst>
            </p:cNvPr>
            <p:cNvSpPr/>
            <p:nvPr/>
          </p:nvSpPr>
          <p:spPr>
            <a:xfrm rot="2833693">
              <a:off x="7462045" y="5184310"/>
              <a:ext cx="312942" cy="5558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31" name="Rectangle: Rounded Corners 30">
              <a:extLst>
                <a:ext uri="{FF2B5EF4-FFF2-40B4-BE49-F238E27FC236}">
                  <a16:creationId xmlns:a16="http://schemas.microsoft.com/office/drawing/2014/main" id="{1D5EAB6F-ECA2-9E30-0E2C-DA5EDB8D3866}"/>
                </a:ext>
              </a:extLst>
            </p:cNvPr>
            <p:cNvSpPr/>
            <p:nvPr/>
          </p:nvSpPr>
          <p:spPr>
            <a:xfrm rot="9538565">
              <a:off x="7427004" y="5418232"/>
              <a:ext cx="308549" cy="6257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32" name="Rectangle: Rounded Corners 31">
              <a:extLst>
                <a:ext uri="{FF2B5EF4-FFF2-40B4-BE49-F238E27FC236}">
                  <a16:creationId xmlns:a16="http://schemas.microsoft.com/office/drawing/2014/main" id="{7251490C-FEAA-0D6F-9814-C3511CF799A4}"/>
                </a:ext>
              </a:extLst>
            </p:cNvPr>
            <p:cNvSpPr/>
            <p:nvPr/>
          </p:nvSpPr>
          <p:spPr>
            <a:xfrm rot="9538565">
              <a:off x="7839999" y="4926558"/>
              <a:ext cx="310445" cy="912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33" name="Rectangle: Rounded Corners 32">
              <a:extLst>
                <a:ext uri="{FF2B5EF4-FFF2-40B4-BE49-F238E27FC236}">
                  <a16:creationId xmlns:a16="http://schemas.microsoft.com/office/drawing/2014/main" id="{CFE27AD8-BC17-A617-055A-14F7A4AC4ABB}"/>
                </a:ext>
              </a:extLst>
            </p:cNvPr>
            <p:cNvSpPr/>
            <p:nvPr/>
          </p:nvSpPr>
          <p:spPr>
            <a:xfrm rot="7638124">
              <a:off x="8078098" y="5454895"/>
              <a:ext cx="310445" cy="62077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34" name="Rectangle: Rounded Corners 33">
              <a:extLst>
                <a:ext uri="{FF2B5EF4-FFF2-40B4-BE49-F238E27FC236}">
                  <a16:creationId xmlns:a16="http://schemas.microsoft.com/office/drawing/2014/main" id="{1A676468-569E-F9C4-C997-DD218F0359AF}"/>
                </a:ext>
              </a:extLst>
            </p:cNvPr>
            <p:cNvSpPr/>
            <p:nvPr/>
          </p:nvSpPr>
          <p:spPr>
            <a:xfrm rot="3168656">
              <a:off x="7293969" y="4091882"/>
              <a:ext cx="318606" cy="90107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35" name="Rectangle: Rounded Corners 34">
              <a:extLst>
                <a:ext uri="{FF2B5EF4-FFF2-40B4-BE49-F238E27FC236}">
                  <a16:creationId xmlns:a16="http://schemas.microsoft.com/office/drawing/2014/main" id="{84B8BEF8-2210-60D8-0362-EAE2F0073CE3}"/>
                </a:ext>
              </a:extLst>
            </p:cNvPr>
            <p:cNvSpPr/>
            <p:nvPr/>
          </p:nvSpPr>
          <p:spPr>
            <a:xfrm rot="5220404">
              <a:off x="7755334" y="3963787"/>
              <a:ext cx="306290" cy="73809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pic>
          <p:nvPicPr>
            <p:cNvPr id="36" name="Graphic 35" descr="Water with solid fill">
              <a:extLst>
                <a:ext uri="{FF2B5EF4-FFF2-40B4-BE49-F238E27FC236}">
                  <a16:creationId xmlns:a16="http://schemas.microsoft.com/office/drawing/2014/main" id="{D24B27D8-AC95-E6A6-406A-8131BA71EE3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177277">
              <a:off x="6695155" y="4232721"/>
              <a:ext cx="200226" cy="200226"/>
            </a:xfrm>
            <a:prstGeom prst="rect">
              <a:avLst/>
            </a:prstGeom>
          </p:spPr>
        </p:pic>
        <p:sp>
          <p:nvSpPr>
            <p:cNvPr id="37" name="Rectangle: Rounded Corners 36">
              <a:extLst>
                <a:ext uri="{FF2B5EF4-FFF2-40B4-BE49-F238E27FC236}">
                  <a16:creationId xmlns:a16="http://schemas.microsoft.com/office/drawing/2014/main" id="{7F1264C0-9620-5B58-96F4-DEC5CDEB0573}"/>
                </a:ext>
              </a:extLst>
            </p:cNvPr>
            <p:cNvSpPr/>
            <p:nvPr/>
          </p:nvSpPr>
          <p:spPr>
            <a:xfrm rot="2024775">
              <a:off x="6744743" y="4729150"/>
              <a:ext cx="318606" cy="100856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pic>
          <p:nvPicPr>
            <p:cNvPr id="38" name="Graphic 37" descr="Water with solid fill">
              <a:extLst>
                <a:ext uri="{FF2B5EF4-FFF2-40B4-BE49-F238E27FC236}">
                  <a16:creationId xmlns:a16="http://schemas.microsoft.com/office/drawing/2014/main" id="{26ED3CA8-1065-D129-C2AB-825FF53D4B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177277">
              <a:off x="6532454" y="4188872"/>
              <a:ext cx="200226" cy="200226"/>
            </a:xfrm>
            <a:prstGeom prst="rect">
              <a:avLst/>
            </a:prstGeom>
          </p:spPr>
        </p:pic>
      </p:grpSp>
      <p:sp>
        <p:nvSpPr>
          <p:cNvPr id="58" name="TextBox 57">
            <a:extLst>
              <a:ext uri="{FF2B5EF4-FFF2-40B4-BE49-F238E27FC236}">
                <a16:creationId xmlns:a16="http://schemas.microsoft.com/office/drawing/2014/main" id="{6763B5B5-867F-7C5F-F39B-53ED651AEF90}"/>
              </a:ext>
            </a:extLst>
          </p:cNvPr>
          <p:cNvSpPr txBox="1"/>
          <p:nvPr/>
        </p:nvSpPr>
        <p:spPr>
          <a:xfrm>
            <a:off x="934345" y="5159992"/>
            <a:ext cx="1106238" cy="430887"/>
          </a:xfrm>
          <a:prstGeom prst="rect">
            <a:avLst/>
          </a:prstGeom>
          <a:noFill/>
          <a:ln>
            <a:noFill/>
          </a:ln>
        </p:spPr>
        <p:txBody>
          <a:bodyPr wrap="square" rtlCol="0">
            <a:spAutoFit/>
          </a:bodyPr>
          <a:lstStyle/>
          <a:p>
            <a:r>
              <a:rPr lang="es-ES_tradnl" sz="1100" b="1"/>
              <a:t>FACTORES DE RIESGO</a:t>
            </a:r>
          </a:p>
        </p:txBody>
      </p:sp>
      <p:sp>
        <p:nvSpPr>
          <p:cNvPr id="59" name="TextBox 58">
            <a:extLst>
              <a:ext uri="{FF2B5EF4-FFF2-40B4-BE49-F238E27FC236}">
                <a16:creationId xmlns:a16="http://schemas.microsoft.com/office/drawing/2014/main" id="{0B4494F4-86C8-1E05-FACF-A44A4EE370F6}"/>
              </a:ext>
            </a:extLst>
          </p:cNvPr>
          <p:cNvSpPr txBox="1"/>
          <p:nvPr/>
        </p:nvSpPr>
        <p:spPr>
          <a:xfrm>
            <a:off x="940281" y="5697365"/>
            <a:ext cx="1106238" cy="430887"/>
          </a:xfrm>
          <a:prstGeom prst="rect">
            <a:avLst/>
          </a:prstGeom>
          <a:noFill/>
          <a:ln>
            <a:noFill/>
          </a:ln>
        </p:spPr>
        <p:txBody>
          <a:bodyPr wrap="square" rtlCol="0">
            <a:spAutoFit/>
          </a:bodyPr>
          <a:lstStyle/>
          <a:p>
            <a:r>
              <a:rPr lang="es-ES_tradnl" sz="1100" b="1"/>
              <a:t>FACTORES DE PROTECCIÓN</a:t>
            </a:r>
          </a:p>
        </p:txBody>
      </p:sp>
      <p:sp>
        <p:nvSpPr>
          <p:cNvPr id="60" name="Cube 59">
            <a:extLst>
              <a:ext uri="{FF2B5EF4-FFF2-40B4-BE49-F238E27FC236}">
                <a16:creationId xmlns:a16="http://schemas.microsoft.com/office/drawing/2014/main" id="{BC77EFDE-A75F-7ACA-E11B-211320F00C3E}"/>
              </a:ext>
            </a:extLst>
          </p:cNvPr>
          <p:cNvSpPr/>
          <p:nvPr/>
        </p:nvSpPr>
        <p:spPr>
          <a:xfrm>
            <a:off x="2292690" y="4382541"/>
            <a:ext cx="1683239" cy="967403"/>
          </a:xfrm>
          <a:prstGeom prst="cub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solidFill>
                <a:schemeClr val="tx1"/>
              </a:solidFill>
              <a:latin typeface="Arial" panose="020B0604020202020204" pitchFamily="34" charset="0"/>
              <a:cs typeface="Arial" panose="020B0604020202020204" pitchFamily="34" charset="0"/>
            </a:endParaRPr>
          </a:p>
        </p:txBody>
      </p:sp>
      <p:sp>
        <p:nvSpPr>
          <p:cNvPr id="61" name="Cube 60">
            <a:extLst>
              <a:ext uri="{FF2B5EF4-FFF2-40B4-BE49-F238E27FC236}">
                <a16:creationId xmlns:a16="http://schemas.microsoft.com/office/drawing/2014/main" id="{11769297-AC0F-A073-4BCB-D53C2CDEFACD}"/>
              </a:ext>
            </a:extLst>
          </p:cNvPr>
          <p:cNvSpPr/>
          <p:nvPr/>
        </p:nvSpPr>
        <p:spPr>
          <a:xfrm>
            <a:off x="2305358" y="3256023"/>
            <a:ext cx="1683239" cy="967403"/>
          </a:xfrm>
          <a:prstGeom prst="cub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solidFill>
                <a:schemeClr val="tx1"/>
              </a:solidFill>
              <a:latin typeface="Arial" panose="020B0604020202020204" pitchFamily="34" charset="0"/>
              <a:cs typeface="Arial" panose="020B0604020202020204" pitchFamily="34" charset="0"/>
            </a:endParaRPr>
          </a:p>
        </p:txBody>
      </p:sp>
      <p:sp>
        <p:nvSpPr>
          <p:cNvPr id="62" name="Cube 61">
            <a:extLst>
              <a:ext uri="{FF2B5EF4-FFF2-40B4-BE49-F238E27FC236}">
                <a16:creationId xmlns:a16="http://schemas.microsoft.com/office/drawing/2014/main" id="{8FE8383E-753E-3746-5F63-7B59749E4D04}"/>
              </a:ext>
            </a:extLst>
          </p:cNvPr>
          <p:cNvSpPr/>
          <p:nvPr/>
        </p:nvSpPr>
        <p:spPr>
          <a:xfrm>
            <a:off x="4194667" y="4361197"/>
            <a:ext cx="1683239" cy="967403"/>
          </a:xfrm>
          <a:prstGeom prst="cub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solidFill>
                <a:schemeClr val="tx1"/>
              </a:solidFill>
              <a:latin typeface="Arial" panose="020B0604020202020204" pitchFamily="34" charset="0"/>
              <a:cs typeface="Arial" panose="020B0604020202020204" pitchFamily="34" charset="0"/>
            </a:endParaRPr>
          </a:p>
        </p:txBody>
      </p:sp>
      <p:sp>
        <p:nvSpPr>
          <p:cNvPr id="63" name="Cube 62">
            <a:extLst>
              <a:ext uri="{FF2B5EF4-FFF2-40B4-BE49-F238E27FC236}">
                <a16:creationId xmlns:a16="http://schemas.microsoft.com/office/drawing/2014/main" id="{4A89AEC3-2353-0C09-B9C1-D6AFC02B934E}"/>
              </a:ext>
            </a:extLst>
          </p:cNvPr>
          <p:cNvSpPr/>
          <p:nvPr/>
        </p:nvSpPr>
        <p:spPr>
          <a:xfrm>
            <a:off x="4222102" y="3197629"/>
            <a:ext cx="1683239" cy="967403"/>
          </a:xfrm>
          <a:prstGeom prst="cub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solidFill>
                <a:schemeClr val="tx1"/>
              </a:solidFill>
              <a:latin typeface="Arial" panose="020B0604020202020204" pitchFamily="34" charset="0"/>
              <a:cs typeface="Arial" panose="020B0604020202020204" pitchFamily="34" charset="0"/>
            </a:endParaRPr>
          </a:p>
        </p:txBody>
      </p:sp>
      <p:sp>
        <p:nvSpPr>
          <p:cNvPr id="64" name="Cube 63">
            <a:extLst>
              <a:ext uri="{FF2B5EF4-FFF2-40B4-BE49-F238E27FC236}">
                <a16:creationId xmlns:a16="http://schemas.microsoft.com/office/drawing/2014/main" id="{6EF80AC8-F8E6-86FD-8FDD-303A65C48CFA}"/>
              </a:ext>
            </a:extLst>
          </p:cNvPr>
          <p:cNvSpPr/>
          <p:nvPr/>
        </p:nvSpPr>
        <p:spPr>
          <a:xfrm>
            <a:off x="2292691" y="7290279"/>
            <a:ext cx="1683239" cy="967403"/>
          </a:xfrm>
          <a:prstGeom prst="cub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solidFill>
                <a:schemeClr val="tx1"/>
              </a:solidFill>
              <a:latin typeface="Arial" panose="020B0604020202020204" pitchFamily="34" charset="0"/>
              <a:cs typeface="Arial" panose="020B0604020202020204" pitchFamily="34" charset="0"/>
            </a:endParaRPr>
          </a:p>
        </p:txBody>
      </p:sp>
      <p:sp>
        <p:nvSpPr>
          <p:cNvPr id="65" name="Cube 64">
            <a:extLst>
              <a:ext uri="{FF2B5EF4-FFF2-40B4-BE49-F238E27FC236}">
                <a16:creationId xmlns:a16="http://schemas.microsoft.com/office/drawing/2014/main" id="{5251B766-93E8-97DC-C85C-7C6A16364256}"/>
              </a:ext>
            </a:extLst>
          </p:cNvPr>
          <p:cNvSpPr/>
          <p:nvPr/>
        </p:nvSpPr>
        <p:spPr>
          <a:xfrm>
            <a:off x="2338099" y="6004646"/>
            <a:ext cx="1683239" cy="967403"/>
          </a:xfrm>
          <a:prstGeom prst="cub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solidFill>
                <a:schemeClr val="tx1"/>
              </a:solidFill>
              <a:latin typeface="Arial" panose="020B0604020202020204" pitchFamily="34" charset="0"/>
              <a:cs typeface="Arial" panose="020B0604020202020204" pitchFamily="34" charset="0"/>
            </a:endParaRPr>
          </a:p>
        </p:txBody>
      </p:sp>
      <p:sp>
        <p:nvSpPr>
          <p:cNvPr id="66" name="Cube 65">
            <a:extLst>
              <a:ext uri="{FF2B5EF4-FFF2-40B4-BE49-F238E27FC236}">
                <a16:creationId xmlns:a16="http://schemas.microsoft.com/office/drawing/2014/main" id="{D32D1ACB-0D0D-8E52-94EC-2FF90DD4B982}"/>
              </a:ext>
            </a:extLst>
          </p:cNvPr>
          <p:cNvSpPr/>
          <p:nvPr/>
        </p:nvSpPr>
        <p:spPr>
          <a:xfrm>
            <a:off x="4222103" y="7225370"/>
            <a:ext cx="1683239" cy="967403"/>
          </a:xfrm>
          <a:prstGeom prst="cub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solidFill>
                <a:schemeClr val="tx1"/>
              </a:solidFill>
              <a:latin typeface="Arial" panose="020B0604020202020204" pitchFamily="34" charset="0"/>
              <a:cs typeface="Arial" panose="020B0604020202020204" pitchFamily="34" charset="0"/>
            </a:endParaRPr>
          </a:p>
        </p:txBody>
      </p:sp>
      <p:sp>
        <p:nvSpPr>
          <p:cNvPr id="67" name="Cube 66">
            <a:extLst>
              <a:ext uri="{FF2B5EF4-FFF2-40B4-BE49-F238E27FC236}">
                <a16:creationId xmlns:a16="http://schemas.microsoft.com/office/drawing/2014/main" id="{B38F56F4-FA87-2658-C5AB-90E50B706192}"/>
              </a:ext>
            </a:extLst>
          </p:cNvPr>
          <p:cNvSpPr/>
          <p:nvPr/>
        </p:nvSpPr>
        <p:spPr>
          <a:xfrm>
            <a:off x="4234480" y="6004646"/>
            <a:ext cx="1683239" cy="967403"/>
          </a:xfrm>
          <a:prstGeom prst="cub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solidFill>
                <a:schemeClr val="tx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71E283D-CCDE-0483-8445-04015AEAC926}"/>
              </a:ext>
            </a:extLst>
          </p:cNvPr>
          <p:cNvSpPr txBox="1"/>
          <p:nvPr/>
        </p:nvSpPr>
        <p:spPr>
          <a:xfrm>
            <a:off x="1012477" y="1234081"/>
            <a:ext cx="5254042" cy="1446550"/>
          </a:xfrm>
          <a:prstGeom prst="rect">
            <a:avLst/>
          </a:prstGeom>
          <a:noFill/>
        </p:spPr>
        <p:txBody>
          <a:bodyPr wrap="square" rtlCol="0">
            <a:spAutoFit/>
          </a:bodyPr>
          <a:lstStyle/>
          <a:p>
            <a:r>
              <a:rPr lang="es-ES_tradnl" sz="1100"/>
              <a:t>Analice los riesgos nuevamente, incluyendo los factores de protección y los factores de riesgo relacionados con los elementos del interés superior:</a:t>
            </a:r>
          </a:p>
          <a:p>
            <a:endParaRPr lang="es-ES_tradnl" sz="1100"/>
          </a:p>
          <a:p>
            <a:pPr marL="228600" indent="-228600">
              <a:buFont typeface="+mj-lt"/>
              <a:buAutoNum type="arabicPeriod"/>
            </a:pPr>
            <a:r>
              <a:rPr lang="es-ES_tradnl" sz="1100"/>
              <a:t>Salud y bienestar físico</a:t>
            </a:r>
          </a:p>
          <a:p>
            <a:pPr marL="228600" indent="-228600">
              <a:buFont typeface="+mj-lt"/>
              <a:buAutoNum type="arabicPeriod"/>
            </a:pPr>
            <a:r>
              <a:rPr lang="es-ES_tradnl" sz="1100"/>
              <a:t>Bienestar emocional </a:t>
            </a:r>
          </a:p>
          <a:p>
            <a:pPr marL="228600" indent="-228600">
              <a:buFont typeface="+mj-lt"/>
              <a:buAutoNum type="arabicPeriod"/>
            </a:pPr>
            <a:r>
              <a:rPr lang="es-ES_tradnl" sz="1100"/>
              <a:t>Relaciones sociales con la familia, los compañeros y la comunidad</a:t>
            </a:r>
          </a:p>
          <a:p>
            <a:pPr marL="228600" indent="-228600">
              <a:buFont typeface="+mj-lt"/>
              <a:buAutoNum type="arabicPeriod"/>
            </a:pPr>
            <a:r>
              <a:rPr lang="es-ES_tradnl" sz="1100"/>
              <a:t>Educación, trabajo y tiempo libre</a:t>
            </a:r>
          </a:p>
          <a:p>
            <a:pPr marL="228600" indent="-228600">
              <a:buFont typeface="+mj-lt"/>
              <a:buAutoNum type="arabicPeriod"/>
            </a:pPr>
            <a:r>
              <a:rPr lang="es-ES_tradnl" sz="1100"/>
              <a:t>Documentación </a:t>
            </a:r>
          </a:p>
        </p:txBody>
      </p:sp>
      <p:sp>
        <p:nvSpPr>
          <p:cNvPr id="11" name="TextBox 10">
            <a:extLst>
              <a:ext uri="{FF2B5EF4-FFF2-40B4-BE49-F238E27FC236}">
                <a16:creationId xmlns:a16="http://schemas.microsoft.com/office/drawing/2014/main" id="{B7FA1229-239F-F6DF-E12F-8A281061B51D}"/>
              </a:ext>
            </a:extLst>
          </p:cNvPr>
          <p:cNvSpPr txBox="1"/>
          <p:nvPr/>
        </p:nvSpPr>
        <p:spPr>
          <a:xfrm>
            <a:off x="996287" y="712658"/>
            <a:ext cx="5254042" cy="461665"/>
          </a:xfrm>
          <a:prstGeom prst="rect">
            <a:avLst/>
          </a:prstGeom>
          <a:noFill/>
        </p:spPr>
        <p:txBody>
          <a:bodyPr wrap="square" rtlCol="0">
            <a:spAutoFit/>
          </a:bodyPr>
          <a:lstStyle/>
          <a:p>
            <a:r>
              <a:rPr lang="es-ES_tradnl" sz="1200" b="1" spc="300">
                <a:solidFill>
                  <a:schemeClr val="tx1"/>
                </a:solidFill>
              </a:rPr>
              <a:t>ANÁLISIS DE RIESGOS DE PROTECCIÓN DE LA INFANCIA</a:t>
            </a:r>
          </a:p>
        </p:txBody>
      </p:sp>
      <p:sp>
        <p:nvSpPr>
          <p:cNvPr id="13" name="Hexagon 12">
            <a:extLst>
              <a:ext uri="{FF2B5EF4-FFF2-40B4-BE49-F238E27FC236}">
                <a16:creationId xmlns:a16="http://schemas.microsoft.com/office/drawing/2014/main" id="{765F68E7-8F4B-D211-93C5-7915D444B8D4}"/>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 name="Hexagon 21">
            <a:extLst>
              <a:ext uri="{FF2B5EF4-FFF2-40B4-BE49-F238E27FC236}">
                <a16:creationId xmlns:a16="http://schemas.microsoft.com/office/drawing/2014/main" id="{C3BDA6A1-DBC3-586B-AAAD-94CF8644E6D7}"/>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Hexagon 22">
            <a:extLst>
              <a:ext uri="{FF2B5EF4-FFF2-40B4-BE49-F238E27FC236}">
                <a16:creationId xmlns:a16="http://schemas.microsoft.com/office/drawing/2014/main" id="{5A677F21-C9CD-B32F-2385-D1CE8904CD6B}"/>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Hexagon 23">
            <a:extLst>
              <a:ext uri="{FF2B5EF4-FFF2-40B4-BE49-F238E27FC236}">
                <a16:creationId xmlns:a16="http://schemas.microsoft.com/office/drawing/2014/main" id="{68EB21E2-F861-F3EA-4DF0-2A4AE718C433}"/>
              </a:ext>
            </a:extLst>
          </p:cNvPr>
          <p:cNvSpPr/>
          <p:nvPr/>
        </p:nvSpPr>
        <p:spPr>
          <a:xfrm rot="1782986">
            <a:off x="286724" y="168964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Hexagon 24">
            <a:extLst>
              <a:ext uri="{FF2B5EF4-FFF2-40B4-BE49-F238E27FC236}">
                <a16:creationId xmlns:a16="http://schemas.microsoft.com/office/drawing/2014/main" id="{72794034-058C-932F-24EB-BE52D162E082}"/>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49211613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A1E4259-AD01-517D-FE2B-965E2950E2AC}"/>
              </a:ext>
            </a:extLst>
          </p:cNvPr>
          <p:cNvSpPr txBox="1"/>
          <p:nvPr/>
        </p:nvSpPr>
        <p:spPr>
          <a:xfrm>
            <a:off x="996287" y="712658"/>
            <a:ext cx="5254042" cy="276999"/>
          </a:xfrm>
          <a:prstGeom prst="rect">
            <a:avLst/>
          </a:prstGeom>
          <a:noFill/>
        </p:spPr>
        <p:txBody>
          <a:bodyPr wrap="square" rtlCol="0">
            <a:spAutoFit/>
          </a:bodyPr>
          <a:lstStyle/>
          <a:p>
            <a:r>
              <a:rPr lang="en-US" sz="1200" b="1" spc="300" dirty="0">
                <a:solidFill>
                  <a:schemeClr val="tx1"/>
                </a:solidFill>
              </a:rPr>
              <a:t>JUEGO DE ROL - REUNIÓN DE REVISIÓN DEL CASO</a:t>
            </a:r>
          </a:p>
        </p:txBody>
      </p:sp>
      <p:sp>
        <p:nvSpPr>
          <p:cNvPr id="11" name="TextBox 10">
            <a:extLst>
              <a:ext uri="{FF2B5EF4-FFF2-40B4-BE49-F238E27FC236}">
                <a16:creationId xmlns:a16="http://schemas.microsoft.com/office/drawing/2014/main" id="{0043FF9A-FFB7-2E9A-2421-EFDE8B2B68BC}"/>
              </a:ext>
            </a:extLst>
          </p:cNvPr>
          <p:cNvSpPr txBox="1"/>
          <p:nvPr/>
        </p:nvSpPr>
        <p:spPr>
          <a:xfrm>
            <a:off x="996287" y="1162644"/>
            <a:ext cx="5254041" cy="600164"/>
          </a:xfrm>
          <a:prstGeom prst="rect">
            <a:avLst/>
          </a:prstGeom>
          <a:noFill/>
          <a:ln>
            <a:noFill/>
          </a:ln>
        </p:spPr>
        <p:txBody>
          <a:bodyPr wrap="square" rtlCol="0">
            <a:spAutoFit/>
          </a:bodyPr>
          <a:lstStyle/>
          <a:p>
            <a:r>
              <a:rPr lang="es-ES_tradnl" sz="1100" dirty="0"/>
              <a:t>Seleccione uno de los siguientes personajes. Léalo detalladamente y prepárese para actuar como ese personaje. Hágalo a partir del escenario y dependiendo de cómo sea la interacción con su compañero de grupo. También puede usar su creatividad.</a:t>
            </a:r>
          </a:p>
        </p:txBody>
      </p:sp>
      <p:graphicFrame>
        <p:nvGraphicFramePr>
          <p:cNvPr id="12" name="Table 11">
            <a:extLst>
              <a:ext uri="{FF2B5EF4-FFF2-40B4-BE49-F238E27FC236}">
                <a16:creationId xmlns:a16="http://schemas.microsoft.com/office/drawing/2014/main" id="{BE7A1C53-09F3-FF0C-CF23-F5BD71A6875C}"/>
              </a:ext>
            </a:extLst>
          </p:cNvPr>
          <p:cNvGraphicFramePr>
            <a:graphicFrameLocks noGrp="1"/>
          </p:cNvGraphicFramePr>
          <p:nvPr>
            <p:extLst>
              <p:ext uri="{D42A27DB-BD31-4B8C-83A1-F6EECF244321}">
                <p14:modId xmlns:p14="http://schemas.microsoft.com/office/powerpoint/2010/main" val="899708206"/>
              </p:ext>
            </p:extLst>
          </p:nvPr>
        </p:nvGraphicFramePr>
        <p:xfrm>
          <a:off x="996287" y="1935795"/>
          <a:ext cx="5274130" cy="7086600"/>
        </p:xfrm>
        <a:graphic>
          <a:graphicData uri="http://schemas.openxmlformats.org/drawingml/2006/table">
            <a:tbl>
              <a:tblPr firstRow="1" bandRow="1">
                <a:tableStyleId>{5C22544A-7EE6-4342-B048-85BDC9FD1C3A}</a:tableStyleId>
              </a:tblPr>
              <a:tblGrid>
                <a:gridCol w="1253427">
                  <a:extLst>
                    <a:ext uri="{9D8B030D-6E8A-4147-A177-3AD203B41FA5}">
                      <a16:colId xmlns:a16="http://schemas.microsoft.com/office/drawing/2014/main" val="2204509398"/>
                    </a:ext>
                  </a:extLst>
                </a:gridCol>
                <a:gridCol w="132879">
                  <a:extLst>
                    <a:ext uri="{9D8B030D-6E8A-4147-A177-3AD203B41FA5}">
                      <a16:colId xmlns:a16="http://schemas.microsoft.com/office/drawing/2014/main" val="1758810083"/>
                    </a:ext>
                  </a:extLst>
                </a:gridCol>
                <a:gridCol w="3887824">
                  <a:extLst>
                    <a:ext uri="{9D8B030D-6E8A-4147-A177-3AD203B41FA5}">
                      <a16:colId xmlns:a16="http://schemas.microsoft.com/office/drawing/2014/main" val="2923774215"/>
                    </a:ext>
                  </a:extLst>
                </a:gridCol>
              </a:tblGrid>
              <a:tr h="0">
                <a:tc grid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1">
                          <a:solidFill>
                            <a:schemeClr val="tx1"/>
                          </a:solidFill>
                          <a:effectLst/>
                          <a:ea typeface="Times New Roman" panose="02020603050405020304" pitchFamily="18" charset="0"/>
                          <a:cs typeface="Times New Roman" panose="02020603050405020304" pitchFamily="18" charset="0"/>
                        </a:rPr>
                        <a:t>ASISTENTE SOCIAL</a:t>
                      </a:r>
                      <a:endParaRPr lang="es-ES_tradnl" sz="1100" b="1" dirty="0">
                        <a:solidFill>
                          <a:schemeClr val="tx1"/>
                        </a:solidFill>
                        <a:effectLst/>
                        <a:ea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a:p>
                  </a:txBody>
                  <a:tcPr/>
                </a:tc>
                <a:tc hMerge="1">
                  <a:txBody>
                    <a:bodyPr/>
                    <a:lstStyle/>
                    <a:p>
                      <a:endParaRPr lang="en-US" sz="1100" dirty="0">
                        <a:solidFill>
                          <a:schemeClr val="tx1"/>
                        </a:solidFill>
                      </a:endParaRPr>
                    </a:p>
                  </a:txBody>
                  <a:tcPr>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340663777"/>
                  </a:ext>
                </a:extLst>
              </a:tr>
              <a:tr h="603818">
                <a:tc gridSpan="2">
                  <a:txBody>
                    <a:bodyPr/>
                    <a:lstStyle/>
                    <a:p>
                      <a:r>
                        <a:rPr lang="es-ES_tradnl" sz="1100">
                          <a:ea typeface="Calibri" panose="020F0502020204030204" pitchFamily="34" charset="0"/>
                          <a:cs typeface="Arial" panose="020B0604020202020204" pitchFamily="34" charset="0"/>
                        </a:rPr>
                        <a:t>Visitó a Amina en su casa y, durante la visita, identificó nuevos riesgos para la protección de la menor (consulte la página anterior). Usted ha decidido organizar una reunión de revisión del caso con Amina y su madre. </a:t>
                      </a:r>
                    </a:p>
                    <a:p>
                      <a:endParaRPr lang="es-ES_tradnl" sz="11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1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6695" indent="-226695"/>
                      <a:r>
                        <a:rPr lang="es-ES_tradnl" sz="1100" dirty="0">
                          <a:effectLst/>
                          <a:ea typeface="Calibri" panose="020F0502020204030204" pitchFamily="34" charset="0"/>
                          <a:cs typeface="Arial" panose="020B0604020202020204" pitchFamily="34" charset="0"/>
                        </a:rPr>
                        <a:t>Durante este juego de rol, usted debe:</a:t>
                      </a:r>
                    </a:p>
                    <a:p>
                      <a:pPr marL="285750" lvl="0" indent="-285750">
                        <a:buFont typeface="Arial" panose="020B0604020202020204" pitchFamily="34" charset="0"/>
                        <a:buChar char="•"/>
                      </a:pPr>
                      <a:r>
                        <a:rPr lang="es-ES_tradnl" sz="1100" dirty="0">
                          <a:effectLst/>
                          <a:ea typeface="Calibri" panose="020F0502020204030204" pitchFamily="34" charset="0"/>
                          <a:cs typeface="Arial" panose="020B0604020202020204" pitchFamily="34" charset="0"/>
                        </a:rPr>
                        <a:t>Ofrecer un panorama general de la situación actual, destacando los progresos realizados y los cambios que se han identificado.</a:t>
                      </a:r>
                    </a:p>
                    <a:p>
                      <a:pPr marL="285750" lvl="0" indent="-285750">
                        <a:buFont typeface="Arial" panose="020B0604020202020204" pitchFamily="34" charset="0"/>
                        <a:buChar char="•"/>
                      </a:pPr>
                      <a:r>
                        <a:rPr lang="es-ES_tradnl" sz="1100" dirty="0">
                          <a:ea typeface="Calibri" panose="020F0502020204030204" pitchFamily="34" charset="0"/>
                          <a:cs typeface="Arial" panose="020B0604020202020204" pitchFamily="34" charset="0"/>
                        </a:rPr>
                        <a:t>Dar la oportunidad a Amina y a su madre de hablar sobre el problema y sobre lo que necesitan.</a:t>
                      </a:r>
                      <a:endParaRPr lang="es-ES_tradnl" sz="1100" dirty="0">
                        <a:effectLst/>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s-ES_tradnl" sz="1100" dirty="0">
                          <a:effectLst/>
                          <a:ea typeface="Calibri" panose="020F0502020204030204" pitchFamily="34" charset="0"/>
                          <a:cs typeface="Arial" panose="020B0604020202020204" pitchFamily="34" charset="0"/>
                        </a:rPr>
                        <a:t>Haga una lluvia de ideas con posibles acciones, e invite a Amina y a su madre a compartir ideas.</a:t>
                      </a:r>
                    </a:p>
                    <a:p>
                      <a:pPr marL="285750" lvl="0" indent="-285750">
                        <a:buFont typeface="Arial" panose="020B0604020202020204" pitchFamily="34" charset="0"/>
                        <a:buChar char="•"/>
                      </a:pPr>
                      <a:r>
                        <a:rPr lang="es-ES_tradnl" sz="1100" dirty="0">
                          <a:effectLst/>
                          <a:ea typeface="Calibri" panose="020F0502020204030204" pitchFamily="34" charset="0"/>
                          <a:cs typeface="Arial" panose="020B0604020202020204" pitchFamily="34" charset="0"/>
                        </a:rPr>
                        <a:t>Propiciar un debate para decidir los pasos a seguir con Amina y su madre.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4065938"/>
                  </a:ext>
                </a:extLst>
              </a:tr>
              <a:tr h="0">
                <a:tc grid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1">
                          <a:solidFill>
                            <a:schemeClr val="tx1"/>
                          </a:solidFill>
                        </a:rPr>
                        <a:t>AMINA</a:t>
                      </a:r>
                      <a:endParaRPr lang="es-ES_tradnl" sz="11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a:p>
                  </a:txBody>
                  <a:tcPr/>
                </a:tc>
                <a:tc hMerge="1">
                  <a:txBody>
                    <a:bodyPr/>
                    <a:lstStyle/>
                    <a:p>
                      <a:endParaRPr lang="en-US" sz="1100" dirty="0"/>
                    </a:p>
                  </a:txBody>
                  <a:tcPr>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2973882924"/>
                  </a:ext>
                </a:extLst>
              </a:tr>
              <a:tr h="685966">
                <a:tc>
                  <a:txBody>
                    <a:bodyPr/>
                    <a:lstStyle/>
                    <a:p>
                      <a:pPr lvl="0">
                        <a:lnSpc>
                          <a:spcPct val="106000"/>
                        </a:lnSpc>
                      </a:pPr>
                      <a:r>
                        <a:rPr lang="es-ES_tradnl" sz="1100">
                          <a:ea typeface="Calibri" panose="020F0502020204030204" pitchFamily="34" charset="0"/>
                          <a:cs typeface="Arial" panose="020B0604020202020204" pitchFamily="34" charset="0"/>
                        </a:rPr>
                        <a:t>La asistente social va a visitarte a tu casa para revisar el plan de caso con ustedes.</a:t>
                      </a:r>
                    </a:p>
                    <a:p>
                      <a:endParaRPr lang="es-ES_tradnl" sz="11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noProof="0" dirty="0">
                          <a:effectLst/>
                          <a:ea typeface="Calibri" panose="020F0502020204030204" pitchFamily="34" charset="0"/>
                          <a:cs typeface="Arial" panose="020B0604020202020204" pitchFamily="34" charset="0"/>
                        </a:rPr>
                        <a:t>Si la asistente social te hace sentir cómoda y segura, durante este juego de rol debe proporcionarle la siguiente información</a:t>
                      </a:r>
                      <a:r>
                        <a:rPr lang="es-ES_tradnl" sz="1100" dirty="0">
                          <a:solidFill>
                            <a:schemeClr val="tx1"/>
                          </a:solidFill>
                          <a:effectLst/>
                          <a:ea typeface="Calibri" panose="020F0502020204030204" pitchFamily="34" charset="0"/>
                          <a:cs typeface="Arial" panose="020B0604020202020204" pitchFamily="34" charset="0"/>
                        </a:rPr>
                        <a:t>:</a:t>
                      </a:r>
                      <a:endParaRPr lang="es-ES_tradnl" sz="1100" dirty="0">
                        <a:effectLst/>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s-ES_tradnl" sz="1100" dirty="0">
                          <a:effectLst/>
                          <a:ea typeface="Calibri" panose="020F0502020204030204" pitchFamily="34" charset="0"/>
                          <a:cs typeface="Arial" panose="020B0604020202020204" pitchFamily="34" charset="0"/>
                        </a:rPr>
                        <a:t>Deja que la asistente social haga un resumen de los logros y actividades en los últimos meses y que te explique qué cambió.</a:t>
                      </a:r>
                    </a:p>
                    <a:p>
                      <a:pPr marL="285750" lvl="0" indent="-285750">
                        <a:buFont typeface="Arial" panose="020B0604020202020204" pitchFamily="34" charset="0"/>
                        <a:buChar char="•"/>
                      </a:pPr>
                      <a:r>
                        <a:rPr lang="es-ES_tradnl" sz="1100" dirty="0">
                          <a:ea typeface="Calibri" panose="020F0502020204030204" pitchFamily="34" charset="0"/>
                          <a:cs typeface="Arial" panose="020B0604020202020204" pitchFamily="34" charset="0"/>
                        </a:rPr>
                        <a:t>Explícale a la asistente social que tienes mucho miedo del vecino y que no sabes qué hacer.</a:t>
                      </a:r>
                    </a:p>
                    <a:p>
                      <a:pPr marL="285750" lvl="0" indent="-285750">
                        <a:buFont typeface="Arial" panose="020B0604020202020204" pitchFamily="34" charset="0"/>
                        <a:buChar char="•"/>
                      </a:pPr>
                      <a:r>
                        <a:rPr lang="es-ES_tradnl" sz="1100" dirty="0">
                          <a:effectLst/>
                          <a:ea typeface="Calibri" panose="020F0502020204030204" pitchFamily="34" charset="0"/>
                          <a:cs typeface="Arial" panose="020B0604020202020204" pitchFamily="34" charset="0"/>
                        </a:rPr>
                        <a:t>No te atreves a salir sola de casa.</a:t>
                      </a:r>
                    </a:p>
                    <a:p>
                      <a:pPr marL="285750" lvl="0" indent="-285750">
                        <a:buFont typeface="Arial" panose="020B0604020202020204" pitchFamily="34" charset="0"/>
                        <a:buChar char="•"/>
                      </a:pPr>
                      <a:r>
                        <a:rPr lang="es-ES_tradnl" sz="1100" dirty="0">
                          <a:ea typeface="Calibri" panose="020F0502020204030204" pitchFamily="34" charset="0"/>
                          <a:cs typeface="Arial" panose="020B0604020202020204" pitchFamily="34" charset="0"/>
                        </a:rPr>
                        <a:t>Haz una lluvia de ideas con la asistente social y tu madre sobre lo que podrías hacer. </a:t>
                      </a:r>
                    </a:p>
                    <a:p>
                      <a:pPr marL="285750" lvl="0" indent="-285750">
                        <a:buFont typeface="Arial" panose="020B0604020202020204" pitchFamily="34" charset="0"/>
                        <a:buChar char="•"/>
                      </a:pPr>
                      <a:r>
                        <a:rPr lang="es-ES_tradnl" sz="1100" dirty="0">
                          <a:effectLst/>
                          <a:ea typeface="Calibri" panose="020F0502020204030204" pitchFamily="34" charset="0"/>
                          <a:cs typeface="Arial" panose="020B0604020202020204" pitchFamily="34" charset="0"/>
                        </a:rPr>
                        <a:t>Acepta lo que proponga si realmente crees que puede ayudarte.</a:t>
                      </a:r>
                    </a:p>
                    <a:p>
                      <a:pPr marL="285750" lvl="0" indent="-285750">
                        <a:buFont typeface="Arial" panose="020B0604020202020204" pitchFamily="34" charset="0"/>
                        <a:buChar char="•"/>
                      </a:pPr>
                      <a:endParaRPr lang="es-ES_tradnl" sz="11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r>
                        <a:rPr lang="en-GB" sz="1100" dirty="0">
                          <a:effectLst/>
                          <a:ea typeface="Calibri" panose="020F0502020204030204" pitchFamily="34" charset="0"/>
                          <a:cs typeface="Arial" panose="020B0604020202020204" pitchFamily="34" charset="0"/>
                        </a:rPr>
                        <a:t>Durante este juego de roles, debe proporcionar la siguiente información si el asistente social le hace sentir cómodo y seguro:</a:t>
                      </a:r>
                      <a:endParaRPr lang="en-BE" sz="1100" dirty="0">
                        <a:effectLst/>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n-GB" sz="1100" dirty="0">
                          <a:effectLst/>
                          <a:ea typeface="Calibri" panose="020F0502020204030204" pitchFamily="34" charset="0"/>
                          <a:cs typeface="Arial" panose="020B0604020202020204" pitchFamily="34" charset="0"/>
                        </a:rPr>
                        <a:t>Que el asistente social haga un resumen de lo que han hecho juntos en los últimos meses y explique qué ha cambiado.</a:t>
                      </a:r>
                    </a:p>
                    <a:p>
                      <a:pPr marL="285750" lvl="0" indent="-285750">
                        <a:buFont typeface="Arial" panose="020B0604020202020204" pitchFamily="34" charset="0"/>
                        <a:buChar char="•"/>
                      </a:pPr>
                      <a:r>
                        <a:rPr lang="en-GB" sz="1100" dirty="0">
                          <a:ea typeface="Calibri" panose="020F0502020204030204" pitchFamily="34" charset="0"/>
                          <a:cs typeface="Arial" panose="020B0604020202020204" pitchFamily="34" charset="0"/>
                        </a:rPr>
                        <a:t>Explícale al asistente social que tienes mucho miedo del vecino y que no sabes qué hacer.</a:t>
                      </a:r>
                    </a:p>
                    <a:p>
                      <a:pPr marL="285750" lvl="0" indent="-285750">
                        <a:buFont typeface="Arial" panose="020B0604020202020204" pitchFamily="34" charset="0"/>
                        <a:buChar char="•"/>
                      </a:pPr>
                      <a:r>
                        <a:rPr lang="en-GB" sz="1100" dirty="0">
                          <a:effectLst/>
                          <a:ea typeface="Calibri" panose="020F0502020204030204" pitchFamily="34" charset="0"/>
                          <a:cs typeface="Arial" panose="020B0604020202020204" pitchFamily="34" charset="0"/>
                        </a:rPr>
                        <a:t>No te atreves a salir sola de casa.</a:t>
                      </a:r>
                    </a:p>
                    <a:p>
                      <a:pPr marL="285750" lvl="0" indent="-285750">
                        <a:buFont typeface="Arial" panose="020B0604020202020204" pitchFamily="34" charset="0"/>
                        <a:buChar char="•"/>
                      </a:pPr>
                      <a:r>
                        <a:rPr lang="en-GB" sz="1100" dirty="0">
                          <a:ea typeface="Calibri" panose="020F0502020204030204" pitchFamily="34" charset="0"/>
                          <a:cs typeface="Arial" panose="020B0604020202020204" pitchFamily="34" charset="0"/>
                        </a:rPr>
                        <a:t>Haz una lluvia de ideas con el asistente social y tu madre sobre lo que podrías hacer. </a:t>
                      </a:r>
                    </a:p>
                    <a:p>
                      <a:pPr marL="285750" lvl="0" indent="-285750">
                        <a:buFont typeface="Arial" panose="020B0604020202020204" pitchFamily="34" charset="0"/>
                        <a:buChar char="•"/>
                      </a:pPr>
                      <a:r>
                        <a:rPr lang="en-GB" sz="1100" dirty="0">
                          <a:effectLst/>
                          <a:ea typeface="Calibri" panose="020F0502020204030204" pitchFamily="34" charset="0"/>
                          <a:cs typeface="Arial" panose="020B0604020202020204" pitchFamily="34" charset="0"/>
                        </a:rPr>
                        <a:t>Sólo acepta los siguientes pasos si crees que pueden ayudarte.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3341967"/>
                  </a:ext>
                </a:extLst>
              </a:tr>
              <a:tr h="0">
                <a:tc grid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1">
                          <a:solidFill>
                            <a:schemeClr val="tx1"/>
                          </a:solidFill>
                        </a:rPr>
                        <a:t>LA MADRE DE AMINA</a:t>
                      </a:r>
                      <a:endParaRPr lang="es-ES_tradnl" sz="11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a:p>
                  </a:txBody>
                  <a:tcPr/>
                </a:tc>
                <a:tc hMerge="1">
                  <a:txBody>
                    <a:bodyPr/>
                    <a:lstStyle/>
                    <a:p>
                      <a:endParaRPr 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9617338"/>
                  </a:ext>
                </a:extLst>
              </a:tr>
              <a:tr h="685966">
                <a:tc>
                  <a:txBody>
                    <a:bodyPr/>
                    <a:lstStyle/>
                    <a:p>
                      <a:pPr lvl="0">
                        <a:lnSpc>
                          <a:spcPct val="106000"/>
                        </a:lnSpc>
                      </a:pPr>
                      <a:r>
                        <a:rPr lang="es-ES_tradnl" sz="1100">
                          <a:ea typeface="Calibri" panose="020F0502020204030204" pitchFamily="34" charset="0"/>
                          <a:cs typeface="Arial" panose="020B0604020202020204" pitchFamily="34" charset="0"/>
                        </a:rPr>
                        <a:t>La asistente social de Amina las visita a ustedes dos en casa para revisar el plan del caso.</a:t>
                      </a:r>
                      <a:endParaRPr lang="es-ES_tradnl" sz="1100" dirty="0">
                        <a:ea typeface="Calibri" panose="020F050202020403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es-ES_tradnl" sz="1100" noProof="0" dirty="0">
                          <a:effectLst/>
                          <a:ea typeface="Calibri" panose="020F0502020204030204" pitchFamily="34" charset="0"/>
                          <a:cs typeface="Arial" panose="020B0604020202020204" pitchFamily="34" charset="0"/>
                        </a:rPr>
                        <a:t>Si la asistente social la hace sentir cómoda y segura, durante este juego de rol debe proporcionarle la siguiente información</a:t>
                      </a:r>
                      <a:r>
                        <a:rPr lang="es-ES_tradnl" sz="1100" dirty="0">
                          <a:effectLst/>
                          <a:ea typeface="Calibri" panose="020F0502020204030204" pitchFamily="34" charset="0"/>
                          <a:cs typeface="Arial" panose="020B0604020202020204" pitchFamily="34" charset="0"/>
                        </a:rPr>
                        <a:t>:</a:t>
                      </a:r>
                    </a:p>
                    <a:p>
                      <a:pPr marL="171450" indent="-171450">
                        <a:buFont typeface="Arial" panose="020B0604020202020204" pitchFamily="34" charset="0"/>
                        <a:buChar char="•"/>
                      </a:pPr>
                      <a:r>
                        <a:rPr lang="es-ES_tradnl" sz="1100" dirty="0">
                          <a:effectLst/>
                          <a:ea typeface="Calibri" panose="020F0502020204030204" pitchFamily="34" charset="0"/>
                          <a:cs typeface="Arial" panose="020B0604020202020204" pitchFamily="34" charset="0"/>
                        </a:rPr>
                        <a:t>Deje que la asistente social haga un resumen de los logros y actividades en los últimos meses y que le explique qué cambió.</a:t>
                      </a:r>
                    </a:p>
                    <a:p>
                      <a:pPr marL="171450" indent="-171450">
                        <a:buFont typeface="Arial" panose="020B0604020202020204" pitchFamily="34" charset="0"/>
                        <a:buChar char="•"/>
                      </a:pPr>
                      <a:r>
                        <a:rPr lang="es-ES_tradnl" sz="1100" dirty="0">
                          <a:effectLst/>
                          <a:ea typeface="Calibri" panose="020F0502020204030204" pitchFamily="34" charset="0"/>
                          <a:cs typeface="Arial" panose="020B0604020202020204" pitchFamily="34" charset="0"/>
                        </a:rPr>
                        <a:t>Explíquele a la asistente social que está muy preocupada por Amina y que no sabe qué hacer.</a:t>
                      </a:r>
                    </a:p>
                    <a:p>
                      <a:pPr marL="171450" indent="-171450">
                        <a:buFont typeface="Arial" panose="020B0604020202020204" pitchFamily="34" charset="0"/>
                        <a:buChar char="•"/>
                      </a:pPr>
                      <a:r>
                        <a:rPr lang="es-ES_tradnl" sz="1100" dirty="0">
                          <a:effectLst/>
                          <a:ea typeface="Calibri" panose="020F0502020204030204" pitchFamily="34" charset="0"/>
                          <a:cs typeface="Arial" panose="020B0604020202020204" pitchFamily="34" charset="0"/>
                        </a:rPr>
                        <a:t>Agradézcale al asistente social por haber ido a su casa y dígale que espera que le dé una solución. Haga una lluvia de ideas con ella y Amina sobre lo que podría hacer. </a:t>
                      </a:r>
                    </a:p>
                    <a:p>
                      <a:pPr marL="171450" indent="-171450">
                        <a:buFont typeface="Arial" panose="020B0604020202020204" pitchFamily="34" charset="0"/>
                        <a:buChar char="•"/>
                      </a:pPr>
                      <a:r>
                        <a:rPr lang="es-ES_tradnl" sz="1100" dirty="0">
                          <a:effectLst/>
                          <a:ea typeface="Calibri" panose="020F0502020204030204" pitchFamily="34" charset="0"/>
                          <a:cs typeface="Arial" panose="020B0604020202020204" pitchFamily="34" charset="0"/>
                        </a:rPr>
                        <a:t>Acepte lo que proponga si realmente cree que puede ayudarla.</a:t>
                      </a:r>
                      <a:endParaRPr lang="es-ES_tradnl" sz="1100" dirty="0">
                        <a:ea typeface="Calibri" panose="020F050202020403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r>
                        <a:rPr lang="en-US" sz="1100" dirty="0">
                          <a:effectLst/>
                          <a:ea typeface="Calibri" panose="020F0502020204030204" pitchFamily="34" charset="0"/>
                          <a:cs typeface="Arial" panose="020B0604020202020204" pitchFamily="34" charset="0"/>
                        </a:rPr>
                        <a:t>Durante este juego de rol, debe proporcionar la siguiente información si el asistente social le hace sentir cómodo y seguro:</a:t>
                      </a:r>
                    </a:p>
                    <a:p>
                      <a:pPr marL="171450" indent="-171450">
                        <a:buFont typeface="Arial" panose="020B0604020202020204" pitchFamily="34" charset="0"/>
                        <a:buChar char="•"/>
                      </a:pPr>
                      <a:r>
                        <a:rPr lang="en-US" sz="1100" dirty="0">
                          <a:effectLst/>
                          <a:ea typeface="Calibri" panose="020F0502020204030204" pitchFamily="34" charset="0"/>
                          <a:cs typeface="Arial" panose="020B0604020202020204" pitchFamily="34" charset="0"/>
                        </a:rPr>
                        <a:t>Deja que el asistente social te haga un resumen de lo que habéis conseguido juntos en los últimos meses y que te explique qué ha cambiado.</a:t>
                      </a:r>
                    </a:p>
                    <a:p>
                      <a:pPr marL="171450" indent="-171450">
                        <a:buFont typeface="Arial" panose="020B0604020202020204" pitchFamily="34" charset="0"/>
                        <a:buChar char="•"/>
                      </a:pPr>
                      <a:r>
                        <a:rPr lang="en-US" sz="1100" dirty="0">
                          <a:effectLst/>
                          <a:ea typeface="Calibri" panose="020F0502020204030204" pitchFamily="34" charset="0"/>
                          <a:cs typeface="Arial" panose="020B0604020202020204" pitchFamily="34" charset="0"/>
                        </a:rPr>
                        <a:t>Explícale al asistente social que estás muy preocupado por Amina y que no sabes qué hacer.</a:t>
                      </a:r>
                    </a:p>
                    <a:p>
                      <a:pPr marL="171450" indent="-171450">
                        <a:buFont typeface="Arial" panose="020B0604020202020204" pitchFamily="34" charset="0"/>
                        <a:buChar char="•"/>
                      </a:pPr>
                      <a:r>
                        <a:rPr lang="en-US" sz="1100" dirty="0">
                          <a:effectLst/>
                          <a:ea typeface="Calibri" panose="020F0502020204030204" pitchFamily="34" charset="0"/>
                          <a:cs typeface="Arial" panose="020B0604020202020204" pitchFamily="34" charset="0"/>
                        </a:rPr>
                        <a:t>Agradeces que el asistente social haya ido a tu casa y esperas que te dé una solución Haz una lluvia de ideas con el asistente social y tu madre sobre lo que podrías hacer. </a:t>
                      </a:r>
                    </a:p>
                    <a:p>
                      <a:pPr marL="171450" indent="-171450">
                        <a:buFont typeface="Arial" panose="020B0604020202020204" pitchFamily="34" charset="0"/>
                        <a:buChar char="•"/>
                      </a:pPr>
                      <a:r>
                        <a:rPr lang="en-US" sz="1100" dirty="0">
                          <a:effectLst/>
                          <a:ea typeface="Calibri" panose="020F0502020204030204" pitchFamily="34" charset="0"/>
                          <a:cs typeface="Arial" panose="020B0604020202020204" pitchFamily="34" charset="0"/>
                        </a:rPr>
                        <a:t>Sólo acepta los siguientes pasos si crees que pueden ayudarte.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3446660"/>
                  </a:ext>
                </a:extLst>
              </a:tr>
            </a:tbl>
          </a:graphicData>
        </a:graphic>
      </p:graphicFrame>
      <p:sp>
        <p:nvSpPr>
          <p:cNvPr id="13" name="Hexagon 12">
            <a:extLst>
              <a:ext uri="{FF2B5EF4-FFF2-40B4-BE49-F238E27FC236}">
                <a16:creationId xmlns:a16="http://schemas.microsoft.com/office/drawing/2014/main" id="{89815584-702B-780F-B620-B3596DAA6C2E}"/>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Hexagon 13">
            <a:extLst>
              <a:ext uri="{FF2B5EF4-FFF2-40B4-BE49-F238E27FC236}">
                <a16:creationId xmlns:a16="http://schemas.microsoft.com/office/drawing/2014/main" id="{8003EB40-A602-1081-6DEC-0FFAA4895D07}"/>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Hexagon 14">
            <a:extLst>
              <a:ext uri="{FF2B5EF4-FFF2-40B4-BE49-F238E27FC236}">
                <a16:creationId xmlns:a16="http://schemas.microsoft.com/office/drawing/2014/main" id="{9E49564F-DBFC-350F-880C-449500457F2F}"/>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Hexagon 15">
            <a:extLst>
              <a:ext uri="{FF2B5EF4-FFF2-40B4-BE49-F238E27FC236}">
                <a16:creationId xmlns:a16="http://schemas.microsoft.com/office/drawing/2014/main" id="{9DF00772-C56F-C5A2-1852-070D20970E27}"/>
              </a:ext>
            </a:extLst>
          </p:cNvPr>
          <p:cNvSpPr/>
          <p:nvPr/>
        </p:nvSpPr>
        <p:spPr>
          <a:xfrm rot="1782986">
            <a:off x="286724" y="168964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Hexagon 16">
            <a:extLst>
              <a:ext uri="{FF2B5EF4-FFF2-40B4-BE49-F238E27FC236}">
                <a16:creationId xmlns:a16="http://schemas.microsoft.com/office/drawing/2014/main" id="{F8F01753-7A3A-2226-2133-DE9CBBAE7D31}"/>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293805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4E1FEB69-D1FA-6FAE-802A-C630EC79D8A4}"/>
              </a:ext>
            </a:extLst>
          </p:cNvPr>
          <p:cNvGraphicFramePr>
            <a:graphicFrameLocks noGrp="1"/>
          </p:cNvGraphicFramePr>
          <p:nvPr>
            <p:extLst>
              <p:ext uri="{D42A27DB-BD31-4B8C-83A1-F6EECF244321}">
                <p14:modId xmlns:p14="http://schemas.microsoft.com/office/powerpoint/2010/main" val="2179597561"/>
              </p:ext>
            </p:extLst>
          </p:nvPr>
        </p:nvGraphicFramePr>
        <p:xfrm>
          <a:off x="986129" y="1432560"/>
          <a:ext cx="5254041" cy="6796903"/>
        </p:xfrm>
        <a:graphic>
          <a:graphicData uri="http://schemas.openxmlformats.org/drawingml/2006/table">
            <a:tbl>
              <a:tblPr firstRow="1" bandRow="1">
                <a:tableStyleId>{5940675A-B579-460E-94D1-54222C63F5DA}</a:tableStyleId>
              </a:tblPr>
              <a:tblGrid>
                <a:gridCol w="3128050">
                  <a:extLst>
                    <a:ext uri="{9D8B030D-6E8A-4147-A177-3AD203B41FA5}">
                      <a16:colId xmlns:a16="http://schemas.microsoft.com/office/drawing/2014/main" val="1779201371"/>
                    </a:ext>
                  </a:extLst>
                </a:gridCol>
                <a:gridCol w="2125991">
                  <a:extLst>
                    <a:ext uri="{9D8B030D-6E8A-4147-A177-3AD203B41FA5}">
                      <a16:colId xmlns:a16="http://schemas.microsoft.com/office/drawing/2014/main" val="2993327383"/>
                    </a:ext>
                  </a:extLst>
                </a:gridCol>
              </a:tblGrid>
              <a:tr h="454113">
                <a:tc>
                  <a:txBody>
                    <a:bodyPr/>
                    <a:lstStyle/>
                    <a:p>
                      <a:r>
                        <a:rPr lang="es-ES_tradnl" sz="1100" b="1" noProof="0" dirty="0">
                          <a:solidFill>
                            <a:schemeClr val="tx1"/>
                          </a:solidFill>
                        </a:rPr>
                        <a:t>Ejemplos </a:t>
                      </a: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s-ES_tradnl" sz="1100" b="1" noProof="0" dirty="0">
                          <a:solidFill>
                            <a:schemeClr val="tx1"/>
                          </a:solidFill>
                        </a:rPr>
                        <a:t>Tipo de barrera</a:t>
                      </a: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624227811"/>
                  </a:ext>
                </a:extLst>
              </a:tr>
              <a:tr h="1268558">
                <a:tc>
                  <a:txBody>
                    <a:bodyPr/>
                    <a:lstStyle/>
                    <a:p>
                      <a:endParaRPr lang="es-ES_tradnl" noProof="0"/>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ES_tradnl" noProof="0"/>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5280383"/>
                  </a:ext>
                </a:extLst>
              </a:tr>
              <a:tr h="1268558">
                <a:tc>
                  <a:txBody>
                    <a:bodyPr/>
                    <a:lstStyle/>
                    <a:p>
                      <a:endParaRPr lang="es-ES_tradnl" noProof="0"/>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ES_tradnl" noProof="0"/>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0675584"/>
                  </a:ext>
                </a:extLst>
              </a:tr>
              <a:tr h="1268558">
                <a:tc>
                  <a:txBody>
                    <a:bodyPr/>
                    <a:lstStyle/>
                    <a:p>
                      <a:endParaRPr lang="es-ES_tradnl" noProof="0"/>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ES_tradnl" noProof="0"/>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7239259"/>
                  </a:ext>
                </a:extLst>
              </a:tr>
              <a:tr h="1268558">
                <a:tc>
                  <a:txBody>
                    <a:bodyPr/>
                    <a:lstStyle/>
                    <a:p>
                      <a:endParaRPr lang="es-ES_tradnl" noProof="0"/>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ES_tradnl" noProof="0"/>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74784"/>
                  </a:ext>
                </a:extLst>
              </a:tr>
              <a:tr h="1268558">
                <a:tc>
                  <a:txBody>
                    <a:bodyPr/>
                    <a:lstStyle/>
                    <a:p>
                      <a:endParaRPr lang="es-ES_tradnl" noProof="0"/>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ES_tradnl" noProof="0" dirty="0"/>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7027122"/>
                  </a:ext>
                </a:extLst>
              </a:tr>
            </a:tbl>
          </a:graphicData>
        </a:graphic>
      </p:graphicFrame>
      <p:sp>
        <p:nvSpPr>
          <p:cNvPr id="5" name="TextBox 4">
            <a:extLst>
              <a:ext uri="{FF2B5EF4-FFF2-40B4-BE49-F238E27FC236}">
                <a16:creationId xmlns:a16="http://schemas.microsoft.com/office/drawing/2014/main" id="{F8183DE4-32AF-3D62-58D5-CFF698C65B7A}"/>
              </a:ext>
            </a:extLst>
          </p:cNvPr>
          <p:cNvSpPr txBox="1"/>
          <p:nvPr/>
        </p:nvSpPr>
        <p:spPr>
          <a:xfrm>
            <a:off x="986129" y="700979"/>
            <a:ext cx="5254042" cy="461665"/>
          </a:xfrm>
          <a:prstGeom prst="rect">
            <a:avLst/>
          </a:prstGeom>
          <a:noFill/>
        </p:spPr>
        <p:txBody>
          <a:bodyPr wrap="square" rtlCol="0">
            <a:spAutoFit/>
          </a:bodyPr>
          <a:lstStyle/>
          <a:p>
            <a:r>
              <a:rPr lang="en-US" sz="1200" b="1" spc="300" dirty="0">
                <a:solidFill>
                  <a:schemeClr val="tx1"/>
                </a:solidFill>
              </a:rPr>
              <a:t>BARRERAS A LAS QUE ESTÁN EXPUESTOS LOS/AS MENORES CON DISCAPACIDAD</a:t>
            </a:r>
          </a:p>
        </p:txBody>
      </p:sp>
      <p:sp>
        <p:nvSpPr>
          <p:cNvPr id="2" name="Hexagon 1">
            <a:extLst>
              <a:ext uri="{FF2B5EF4-FFF2-40B4-BE49-F238E27FC236}">
                <a16:creationId xmlns:a16="http://schemas.microsoft.com/office/drawing/2014/main" id="{EBB2F112-3823-C57B-28EF-B2691A257670}"/>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Hexagon 3">
            <a:extLst>
              <a:ext uri="{FF2B5EF4-FFF2-40B4-BE49-F238E27FC236}">
                <a16:creationId xmlns:a16="http://schemas.microsoft.com/office/drawing/2014/main" id="{1664AD8D-64BC-946D-63EA-902DCA07683E}"/>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969883B0-151F-4EA9-817C-766AECB2CC3D}"/>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3DA584E0-424C-8E96-AE64-289DF00032E0}"/>
              </a:ext>
            </a:extLst>
          </p:cNvPr>
          <p:cNvSpPr/>
          <p:nvPr/>
        </p:nvSpPr>
        <p:spPr>
          <a:xfrm rot="1782986">
            <a:off x="286724" y="168964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A4A51AD7-7033-4C34-9BB8-EC451383ADD6}"/>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49A31D3C-AF0F-2BF4-8FF7-1683095FBD88}"/>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63031410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95B93F-7094-5BBF-48CC-B177593E0BF7}"/>
              </a:ext>
            </a:extLst>
          </p:cNvPr>
          <p:cNvSpPr txBox="1"/>
          <p:nvPr/>
        </p:nvSpPr>
        <p:spPr>
          <a:xfrm>
            <a:off x="996287" y="712658"/>
            <a:ext cx="5254042" cy="276999"/>
          </a:xfrm>
          <a:prstGeom prst="rect">
            <a:avLst/>
          </a:prstGeom>
          <a:noFill/>
        </p:spPr>
        <p:txBody>
          <a:bodyPr wrap="square" rtlCol="0">
            <a:spAutoFit/>
          </a:bodyPr>
          <a:lstStyle/>
          <a:p>
            <a:r>
              <a:rPr lang="en-US" sz="1200" b="1" spc="300" dirty="0">
                <a:solidFill>
                  <a:schemeClr val="tx1"/>
                </a:solidFill>
              </a:rPr>
              <a:t>FORMULARIO DE REVISIÓN</a:t>
            </a:r>
          </a:p>
        </p:txBody>
      </p:sp>
      <p:sp>
        <p:nvSpPr>
          <p:cNvPr id="5" name="Hexagon 4">
            <a:extLst>
              <a:ext uri="{FF2B5EF4-FFF2-40B4-BE49-F238E27FC236}">
                <a16:creationId xmlns:a16="http://schemas.microsoft.com/office/drawing/2014/main" id="{F50DC37E-44C8-C563-57ED-F9B3B846941C}"/>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5A3AEA06-46DE-98CD-288A-10F5353911C8}"/>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790681D3-066B-F055-A895-531245B99018}"/>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00B0F991-E87F-0DC5-D640-6A9AEEDBDED3}"/>
              </a:ext>
            </a:extLst>
          </p:cNvPr>
          <p:cNvSpPr/>
          <p:nvPr/>
        </p:nvSpPr>
        <p:spPr>
          <a:xfrm rot="1782986">
            <a:off x="286724" y="168964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50F35095-DCC3-1190-FD93-C7BE8B8BC478}"/>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aphicFrame>
        <p:nvGraphicFramePr>
          <p:cNvPr id="10" name="Table 9">
            <a:extLst>
              <a:ext uri="{FF2B5EF4-FFF2-40B4-BE49-F238E27FC236}">
                <a16:creationId xmlns:a16="http://schemas.microsoft.com/office/drawing/2014/main" id="{D8C84D68-01E3-D5B6-4EB4-84297B1FE3E6}"/>
              </a:ext>
            </a:extLst>
          </p:cNvPr>
          <p:cNvGraphicFramePr>
            <a:graphicFrameLocks noGrp="1"/>
          </p:cNvGraphicFramePr>
          <p:nvPr>
            <p:extLst>
              <p:ext uri="{D42A27DB-BD31-4B8C-83A1-F6EECF244321}">
                <p14:modId xmlns:p14="http://schemas.microsoft.com/office/powerpoint/2010/main" val="2714940978"/>
              </p:ext>
            </p:extLst>
          </p:nvPr>
        </p:nvGraphicFramePr>
        <p:xfrm>
          <a:off x="996286" y="1320801"/>
          <a:ext cx="5254042" cy="7549284"/>
        </p:xfrm>
        <a:graphic>
          <a:graphicData uri="http://schemas.openxmlformats.org/drawingml/2006/table">
            <a:tbl>
              <a:tblPr firstRow="1" firstCol="1" bandRow="1">
                <a:tableStyleId>{5C22544A-7EE6-4342-B048-85BDC9FD1C3A}</a:tableStyleId>
              </a:tblPr>
              <a:tblGrid>
                <a:gridCol w="1883399">
                  <a:extLst>
                    <a:ext uri="{9D8B030D-6E8A-4147-A177-3AD203B41FA5}">
                      <a16:colId xmlns:a16="http://schemas.microsoft.com/office/drawing/2014/main" val="3892222544"/>
                    </a:ext>
                  </a:extLst>
                </a:gridCol>
                <a:gridCol w="109414">
                  <a:extLst>
                    <a:ext uri="{9D8B030D-6E8A-4147-A177-3AD203B41FA5}">
                      <a16:colId xmlns:a16="http://schemas.microsoft.com/office/drawing/2014/main" val="2753667279"/>
                    </a:ext>
                  </a:extLst>
                </a:gridCol>
                <a:gridCol w="3261229">
                  <a:extLst>
                    <a:ext uri="{9D8B030D-6E8A-4147-A177-3AD203B41FA5}">
                      <a16:colId xmlns:a16="http://schemas.microsoft.com/office/drawing/2014/main" val="3611503029"/>
                    </a:ext>
                  </a:extLst>
                </a:gridCol>
              </a:tblGrid>
              <a:tr h="183310">
                <a:tc gridSpan="3">
                  <a:txBody>
                    <a:bodyPr/>
                    <a:lstStyle/>
                    <a:p>
                      <a:pPr algn="l"/>
                      <a:r>
                        <a:rPr lang="es-ES_tradnl" sz="1000" noProof="0">
                          <a:solidFill>
                            <a:schemeClr val="bg1"/>
                          </a:solidFill>
                          <a:effectLst/>
                        </a:rPr>
                        <a:t>5.B. RESUMEN DEL FORMULARIO DE REVISIÓN</a:t>
                      </a:r>
                      <a:endParaRPr lang="es-ES_tradnl" sz="1000" noProof="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83998835"/>
                  </a:ext>
                </a:extLst>
              </a:tr>
              <a:tr h="185888">
                <a:tc>
                  <a:txBody>
                    <a:bodyPr/>
                    <a:lstStyle/>
                    <a:p>
                      <a:pPr algn="l">
                        <a:lnSpc>
                          <a:spcPct val="107000"/>
                        </a:lnSpc>
                        <a:spcAft>
                          <a:spcPts val="800"/>
                        </a:spcAft>
                      </a:pPr>
                      <a:r>
                        <a:rPr lang="es-ES_tradnl" sz="1000" noProof="0">
                          <a:solidFill>
                            <a:schemeClr val="bg1"/>
                          </a:solidFill>
                          <a:effectLst/>
                        </a:rPr>
                        <a:t>Gestión de casos </a:t>
                      </a:r>
                      <a:endParaRPr lang="es-ES_tradnl" sz="1000" noProof="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solidFill>
                  </a:tcPr>
                </a:tc>
                <a:tc gridSpan="2">
                  <a:txBody>
                    <a:bodyPr/>
                    <a:lstStyle/>
                    <a:p>
                      <a:pPr algn="l">
                        <a:lnSpc>
                          <a:spcPct val="107000"/>
                        </a:lnSpc>
                        <a:spcAft>
                          <a:spcPts val="800"/>
                        </a:spcAft>
                      </a:pPr>
                      <a:r>
                        <a:rPr lang="es-ES_tradnl" sz="900" noProof="0">
                          <a:solidFill>
                            <a:schemeClr val="tx1"/>
                          </a:solidFill>
                          <a:effectLst/>
                        </a:rPr>
                        <a:t>Paso 5: Seguimiento y revisión</a:t>
                      </a:r>
                      <a:endParaRPr lang="es-ES_tradnl" sz="9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2377269331"/>
                  </a:ext>
                </a:extLst>
              </a:tr>
              <a:tr h="308476">
                <a:tc>
                  <a:txBody>
                    <a:bodyPr/>
                    <a:lstStyle/>
                    <a:p>
                      <a:pPr algn="l">
                        <a:lnSpc>
                          <a:spcPct val="107000"/>
                        </a:lnSpc>
                        <a:spcAft>
                          <a:spcPts val="800"/>
                        </a:spcAft>
                      </a:pPr>
                      <a:r>
                        <a:rPr lang="es-ES_tradnl" sz="1000" noProof="0">
                          <a:solidFill>
                            <a:schemeClr val="bg1"/>
                          </a:solidFill>
                          <a:effectLst/>
                        </a:rPr>
                        <a:t>Formulario básico / complementario</a:t>
                      </a:r>
                      <a:endParaRPr lang="es-ES_tradnl" sz="1000" noProof="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solidFill>
                  </a:tcPr>
                </a:tc>
                <a:tc gridSpan="2">
                  <a:txBody>
                    <a:bodyPr/>
                    <a:lstStyle/>
                    <a:p>
                      <a:pPr algn="l">
                        <a:lnSpc>
                          <a:spcPct val="107000"/>
                        </a:lnSpc>
                        <a:spcAft>
                          <a:spcPts val="800"/>
                        </a:spcAft>
                      </a:pPr>
                      <a:r>
                        <a:rPr lang="es-ES_tradnl" sz="900" noProof="0">
                          <a:solidFill>
                            <a:schemeClr val="tx1"/>
                          </a:solidFill>
                          <a:effectLst/>
                        </a:rPr>
                        <a:t>Formulario básico</a:t>
                      </a:r>
                      <a:endParaRPr lang="es-ES_tradnl" sz="9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3604580883"/>
                  </a:ext>
                </a:extLst>
              </a:tr>
              <a:tr h="802172">
                <a:tc>
                  <a:txBody>
                    <a:bodyPr/>
                    <a:lstStyle/>
                    <a:p>
                      <a:pPr algn="l">
                        <a:lnSpc>
                          <a:spcPct val="107000"/>
                        </a:lnSpc>
                        <a:spcAft>
                          <a:spcPts val="800"/>
                        </a:spcAft>
                      </a:pPr>
                      <a:r>
                        <a:rPr lang="es-ES_tradnl" sz="1000" noProof="0">
                          <a:solidFill>
                            <a:schemeClr val="bg1"/>
                          </a:solidFill>
                          <a:effectLst/>
                        </a:rPr>
                        <a:t>Cuándo se debe usar</a:t>
                      </a:r>
                      <a:endParaRPr lang="es-ES_tradnl" sz="1000" noProof="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solidFill>
                  </a:tcPr>
                </a:tc>
                <a:tc gridSpan="2">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900" noProof="0">
                          <a:solidFill>
                            <a:schemeClr val="tx1"/>
                          </a:solidFill>
                          <a:effectLst/>
                        </a:rPr>
                        <a:t>Cuando se celebre una reunión de revisión del caso. Desde el momento en que arranca la implementación del plan de caso y dependiendo del nivel de riesgo del caso (según cada contexto):</a:t>
                      </a:r>
                    </a:p>
                    <a:p>
                      <a:pPr marL="342900" lvl="0" indent="-342900" algn="l">
                        <a:lnSpc>
                          <a:spcPct val="107000"/>
                        </a:lnSpc>
                        <a:buFont typeface="Arial" panose="020B0604020202020204" pitchFamily="34" charset="0"/>
                        <a:buChar char="•"/>
                      </a:pPr>
                      <a:r>
                        <a:rPr lang="es-ES_tradnl" sz="900" u="sng" noProof="0">
                          <a:solidFill>
                            <a:schemeClr val="tx1"/>
                          </a:solidFill>
                          <a:effectLst/>
                        </a:rPr>
                        <a:t>Riesgo alto: </a:t>
                      </a:r>
                      <a:r>
                        <a:rPr lang="es-ES_tradnl" sz="900" noProof="0">
                          <a:solidFill>
                            <a:schemeClr val="tx1"/>
                          </a:solidFill>
                          <a:effectLst/>
                        </a:rPr>
                        <a:t>al menos una vez al mes.</a:t>
                      </a:r>
                    </a:p>
                    <a:p>
                      <a:pPr marL="342900" lvl="0" indent="-342900" algn="l">
                        <a:lnSpc>
                          <a:spcPct val="107000"/>
                        </a:lnSpc>
                        <a:buFont typeface="Arial" panose="020B0604020202020204" pitchFamily="34" charset="0"/>
                        <a:buChar char="•"/>
                      </a:pPr>
                      <a:r>
                        <a:rPr lang="es-ES_tradnl" sz="900" u="sng" noProof="0">
                          <a:solidFill>
                            <a:schemeClr val="tx1"/>
                          </a:solidFill>
                          <a:effectLst/>
                        </a:rPr>
                        <a:t>Riesgo medio: </a:t>
                      </a:r>
                      <a:r>
                        <a:rPr lang="es-ES_tradnl" sz="900" noProof="0">
                          <a:solidFill>
                            <a:schemeClr val="tx1"/>
                          </a:solidFill>
                          <a:effectLst/>
                        </a:rPr>
                        <a:t>al menos una vez cada dos meses.</a:t>
                      </a:r>
                    </a:p>
                    <a:p>
                      <a:pPr marL="342900" lvl="0" indent="-342900" algn="l">
                        <a:lnSpc>
                          <a:spcPct val="107000"/>
                        </a:lnSpc>
                        <a:spcAft>
                          <a:spcPts val="800"/>
                        </a:spcAft>
                        <a:buFont typeface="Arial" panose="020B0604020202020204" pitchFamily="34" charset="0"/>
                        <a:buChar char="•"/>
                      </a:pPr>
                      <a:r>
                        <a:rPr lang="es-ES_tradnl" sz="900" u="sng" noProof="0">
                          <a:solidFill>
                            <a:schemeClr val="tx1"/>
                          </a:solidFill>
                          <a:effectLst/>
                        </a:rPr>
                        <a:t>Riesgo bajo: </a:t>
                      </a:r>
                      <a:r>
                        <a:rPr lang="es-ES_tradnl" sz="900" noProof="0">
                          <a:solidFill>
                            <a:schemeClr val="tx1"/>
                          </a:solidFill>
                          <a:effectLst/>
                        </a:rPr>
                        <a:t>al menos una vez cada tres meses.</a:t>
                      </a:r>
                      <a:endParaRPr lang="es-ES_tradnl" sz="9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2551611703"/>
                  </a:ext>
                </a:extLst>
              </a:tr>
              <a:tr h="912492">
                <a:tc>
                  <a:txBody>
                    <a:bodyPr/>
                    <a:lstStyle/>
                    <a:p>
                      <a:pPr algn="l">
                        <a:lnSpc>
                          <a:spcPct val="107000"/>
                        </a:lnSpc>
                        <a:spcAft>
                          <a:spcPts val="800"/>
                        </a:spcAft>
                      </a:pPr>
                      <a:r>
                        <a:rPr lang="es-ES_tradnl" sz="1000" noProof="0">
                          <a:solidFill>
                            <a:schemeClr val="bg1"/>
                          </a:solidFill>
                          <a:effectLst/>
                        </a:rPr>
                        <a:t>Quién debe llenarlo</a:t>
                      </a:r>
                      <a:endParaRPr lang="es-ES_tradnl" sz="1000" noProof="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solidFill>
                  </a:tcPr>
                </a:tc>
                <a:tc gridSpan="2">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900" noProof="0" dirty="0">
                          <a:solidFill>
                            <a:schemeClr val="tx1"/>
                          </a:solidFill>
                          <a:effectLst/>
                        </a:rPr>
                        <a:t>Asistente social asignada/o al caso, con la participación de la / del menor y su cuidador(a) o cuidadores  (cuando sea posible y apropiado). </a:t>
                      </a:r>
                    </a:p>
                    <a:p>
                      <a:pPr algn="l">
                        <a:lnSpc>
                          <a:spcPct val="107000"/>
                        </a:lnSpc>
                        <a:spcAft>
                          <a:spcPts val="800"/>
                        </a:spcAft>
                      </a:pPr>
                      <a:r>
                        <a:rPr lang="es-ES_tradnl" sz="900" noProof="0" dirty="0">
                          <a:solidFill>
                            <a:schemeClr val="tx1"/>
                          </a:solidFill>
                          <a:effectLst/>
                        </a:rPr>
                        <a:t>Otras personas importantes en la vida del menor, así como otros proveedores de servicios y autoridades competente pueden participar en la reunión de revisión del caso si tienen un rol que cumplir </a:t>
                      </a:r>
                      <a:r>
                        <a:rPr lang="es-ES_tradnl" sz="900" u="sng" noProof="0" dirty="0">
                          <a:solidFill>
                            <a:schemeClr val="tx1"/>
                          </a:solidFill>
                          <a:effectLst/>
                        </a:rPr>
                        <a:t>y</a:t>
                      </a:r>
                      <a:r>
                        <a:rPr lang="es-ES_tradnl" sz="900" noProof="0" dirty="0">
                          <a:solidFill>
                            <a:schemeClr val="tx1"/>
                          </a:solidFill>
                          <a:effectLst/>
                        </a:rPr>
                        <a:t> si se ha dado el consentimiento informado para ello. </a:t>
                      </a:r>
                      <a:endParaRPr lang="es-ES_tradnl" sz="9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864561709"/>
                  </a:ext>
                </a:extLst>
              </a:tr>
              <a:tr h="505152">
                <a:tc>
                  <a:txBody>
                    <a:bodyPr/>
                    <a:lstStyle/>
                    <a:p>
                      <a:pPr algn="l">
                        <a:lnSpc>
                          <a:spcPct val="107000"/>
                        </a:lnSpc>
                        <a:spcAft>
                          <a:spcPts val="800"/>
                        </a:spcAft>
                      </a:pPr>
                      <a:r>
                        <a:rPr lang="es-ES_tradnl" sz="1000" noProof="0">
                          <a:solidFill>
                            <a:schemeClr val="bg1"/>
                          </a:solidFill>
                          <a:effectLst/>
                        </a:rPr>
                        <a:t>Propósito del formulario</a:t>
                      </a:r>
                      <a:endParaRPr lang="es-ES_tradnl" sz="1000" noProof="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solidFill>
                  </a:tcPr>
                </a:tc>
                <a:tc gridSpan="2">
                  <a:txBody>
                    <a:bodyPr/>
                    <a:lstStyle/>
                    <a:p>
                      <a:pPr algn="l">
                        <a:lnSpc>
                          <a:spcPct val="107000"/>
                        </a:lnSpc>
                        <a:spcAft>
                          <a:spcPts val="800"/>
                        </a:spcAft>
                      </a:pPr>
                      <a:r>
                        <a:rPr lang="es-ES_tradnl" sz="900" noProof="0" dirty="0">
                          <a:solidFill>
                            <a:schemeClr val="tx1"/>
                          </a:solidFill>
                          <a:effectLst/>
                        </a:rPr>
                        <a:t>Registrar la información obtenida durante la reunión de revisión, que permita analizar la evolución del caso y determinar si puede cerrarse o si es necesario volver a las fases de evaluación o de elaboración del plan de caso.</a:t>
                      </a:r>
                      <a:endParaRPr lang="es-ES_tradnl" sz="9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2709031402"/>
                  </a:ext>
                </a:extLst>
              </a:tr>
              <a:tr h="183310">
                <a:tc gridSpan="3">
                  <a:txBody>
                    <a:bodyPr/>
                    <a:lstStyle/>
                    <a:p>
                      <a:pPr algn="ctr"/>
                      <a:r>
                        <a:rPr lang="es-ES_tradnl" sz="1000" noProof="0" dirty="0">
                          <a:solidFill>
                            <a:schemeClr val="bg1"/>
                          </a:solidFill>
                          <a:effectLst/>
                        </a:rPr>
                        <a:t>FORMULARIO DE REVISIÓN</a:t>
                      </a:r>
                      <a:endParaRPr lang="es-ES_tradnl" sz="1000"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19425346"/>
                  </a:ext>
                </a:extLst>
              </a:tr>
              <a:tr h="273342">
                <a:tc gridSpan="2">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noProof="0">
                          <a:solidFill>
                            <a:schemeClr val="tx1"/>
                          </a:solidFill>
                          <a:effectLst/>
                        </a:rPr>
                        <a:t>Fecha en que se llena el formulario: </a:t>
                      </a:r>
                      <a:r>
                        <a:rPr lang="es-ES_tradnl" sz="700" b="0" i="1" kern="1200" noProof="0">
                          <a:solidFill>
                            <a:schemeClr val="tx1"/>
                          </a:solidFill>
                          <a:effectLst/>
                          <a:latin typeface="+mn-lt"/>
                          <a:ea typeface="+mn-ea"/>
                          <a:cs typeface="+mn-cs"/>
                        </a:rPr>
                        <a:t>dd/mm/aa</a:t>
                      </a: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hMerge="1">
                  <a:txBody>
                    <a:bodyPr/>
                    <a:lstStyle/>
                    <a:p>
                      <a:endParaRPr lang="en-US"/>
                    </a:p>
                  </a:txBody>
                  <a:tcPr/>
                </a:tc>
                <a:tc>
                  <a:txBody>
                    <a:bodyPr/>
                    <a:lstStyle/>
                    <a:p>
                      <a:pPr algn="l">
                        <a:lnSpc>
                          <a:spcPct val="107000"/>
                        </a:lnSpc>
                        <a:spcAft>
                          <a:spcPts val="800"/>
                        </a:spcAft>
                      </a:pPr>
                      <a:r>
                        <a:rPr lang="es-ES_tradnl" sz="1000" b="1" noProof="0">
                          <a:solidFill>
                            <a:schemeClr val="tx1"/>
                          </a:solidFill>
                          <a:effectLst/>
                        </a:rPr>
                        <a:t>Número de identificación del caso: </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81035057"/>
                  </a:ext>
                </a:extLst>
              </a:tr>
              <a:tr h="185888">
                <a:tc gridSpan="3">
                  <a:txBody>
                    <a:bodyPr/>
                    <a:lstStyle/>
                    <a:p>
                      <a:pPr algn="l">
                        <a:lnSpc>
                          <a:spcPct val="107000"/>
                        </a:lnSpc>
                        <a:spcAft>
                          <a:spcPts val="800"/>
                        </a:spcAft>
                      </a:pPr>
                      <a:r>
                        <a:rPr lang="es-ES_tradnl" sz="1000" noProof="0">
                          <a:solidFill>
                            <a:schemeClr val="tx1"/>
                          </a:solidFill>
                          <a:effectLst/>
                        </a:rPr>
                        <a:t>1. INFORMACIÓN DE LA REUNIÓN DE REVISIÓN</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9878529"/>
                  </a:ext>
                </a:extLst>
              </a:tr>
              <a:tr h="273342">
                <a:tc gridSpan="2">
                  <a:txBody>
                    <a:bodyPr/>
                    <a:lstStyle/>
                    <a:p>
                      <a:pPr algn="l">
                        <a:lnSpc>
                          <a:spcPct val="107000"/>
                        </a:lnSpc>
                        <a:spcAft>
                          <a:spcPts val="800"/>
                        </a:spcAft>
                      </a:pPr>
                      <a:r>
                        <a:rPr lang="es-ES_tradnl" sz="1000" noProof="0">
                          <a:solidFill>
                            <a:schemeClr val="tx1"/>
                          </a:solidFill>
                          <a:effectLst/>
                        </a:rPr>
                        <a:t>Fecha de la reunión de revisión: </a:t>
                      </a:r>
                      <a:r>
                        <a:rPr lang="es-ES_tradnl" sz="700" b="0" i="1" noProof="0">
                          <a:solidFill>
                            <a:schemeClr val="tx1"/>
                          </a:solidFill>
                          <a:effectLst/>
                        </a:rPr>
                        <a:t>dd/mm/aa</a:t>
                      </a:r>
                      <a:endParaRPr lang="es-ES_tradnl" sz="700" b="0" i="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hMerge="1">
                  <a:txBody>
                    <a:bodyPr/>
                    <a:lstStyle/>
                    <a:p>
                      <a:endParaRPr lang="en-US"/>
                    </a:p>
                  </a:txBody>
                  <a:tcPr/>
                </a:tc>
                <a:tc>
                  <a:txBody>
                    <a:bodyPr/>
                    <a:lstStyle/>
                    <a:p>
                      <a:pPr algn="l">
                        <a:lnSpc>
                          <a:spcPct val="107000"/>
                        </a:lnSpc>
                        <a:spcAft>
                          <a:spcPts val="800"/>
                        </a:spcAft>
                      </a:pPr>
                      <a:r>
                        <a:rPr lang="es-ES_tradnl" sz="1000" noProof="0">
                          <a:solidFill>
                            <a:schemeClr val="tx1"/>
                          </a:solidFill>
                          <a:effectLst/>
                        </a:rPr>
                        <a:t>Fecha de la reunión de revisión anterior (si procede): </a:t>
                      </a:r>
                      <a:r>
                        <a:rPr lang="es-ES_tradnl" sz="700" b="0" i="1" kern="1200" noProof="0">
                          <a:solidFill>
                            <a:schemeClr val="tx1"/>
                          </a:solidFill>
                          <a:effectLst/>
                          <a:latin typeface="+mn-lt"/>
                          <a:ea typeface="+mn-ea"/>
                          <a:cs typeface="+mn-cs"/>
                        </a:rPr>
                        <a:t>dd/mm/aa</a:t>
                      </a: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935031646"/>
                  </a:ext>
                </a:extLst>
              </a:tr>
              <a:tr h="507444">
                <a:tc gridSpan="2">
                  <a:txBody>
                    <a:bodyPr/>
                    <a:lstStyle/>
                    <a:p>
                      <a:pPr algn="l">
                        <a:lnSpc>
                          <a:spcPct val="107000"/>
                        </a:lnSpc>
                        <a:spcAft>
                          <a:spcPts val="800"/>
                        </a:spcAft>
                      </a:pPr>
                      <a:r>
                        <a:rPr lang="es-ES_tradnl" sz="1000" noProof="0" dirty="0">
                          <a:solidFill>
                            <a:schemeClr val="tx1"/>
                          </a:solidFill>
                          <a:effectLst/>
                        </a:rPr>
                        <a:t>¿El/la menor estuvo presente?         </a:t>
                      </a:r>
                      <a:r>
                        <a:rPr lang="es-ES_tradnl" sz="1000" b="0" noProof="0" dirty="0">
                          <a:solidFill>
                            <a:schemeClr val="tx1"/>
                          </a:solidFill>
                          <a:effectLst/>
                        </a:rPr>
                        <a:t>[ ] Sí [ ] No</a:t>
                      </a:r>
                      <a:endParaRPr lang="es-ES_tradnl" sz="1000" b="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hMerge="1">
                  <a:txBody>
                    <a:bodyPr/>
                    <a:lstStyle/>
                    <a:p>
                      <a:endParaRPr lang="en-US"/>
                    </a:p>
                  </a:txBody>
                  <a:tcPr/>
                </a:tc>
                <a:tc>
                  <a:txBody>
                    <a:bodyPr/>
                    <a:lstStyle/>
                    <a:p>
                      <a:pPr algn="l">
                        <a:lnSpc>
                          <a:spcPct val="107000"/>
                        </a:lnSpc>
                        <a:spcAft>
                          <a:spcPts val="800"/>
                        </a:spcAft>
                      </a:pPr>
                      <a:r>
                        <a:rPr lang="es-ES_tradnl" sz="1000" noProof="0" dirty="0">
                          <a:solidFill>
                            <a:schemeClr val="tx1"/>
                          </a:solidFill>
                          <a:effectLst/>
                        </a:rPr>
                        <a:t>En caso negativo, ¿cuál fue la participación del menor en la revisión?:</a:t>
                      </a: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218447235"/>
                  </a:ext>
                </a:extLst>
              </a:tr>
              <a:tr h="507444">
                <a:tc gridSpan="2">
                  <a:txBody>
                    <a:bodyPr/>
                    <a:lstStyle/>
                    <a:p>
                      <a:pPr algn="l">
                        <a:lnSpc>
                          <a:spcPct val="107000"/>
                        </a:lnSpc>
                        <a:spcAft>
                          <a:spcPts val="800"/>
                        </a:spcAft>
                      </a:pPr>
                      <a:r>
                        <a:rPr lang="es-ES_tradnl" sz="1000" noProof="0" dirty="0">
                          <a:solidFill>
                            <a:schemeClr val="tx1"/>
                          </a:solidFill>
                          <a:effectLst/>
                        </a:rPr>
                        <a:t>¿Estuvo presente el/la cuidador/a?          [ ] Sí [ ] No</a:t>
                      </a:r>
                      <a:endParaRPr lang="es-ES_tradnl" sz="10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hMerge="1">
                  <a:txBody>
                    <a:bodyPr/>
                    <a:lstStyle/>
                    <a:p>
                      <a:endParaRPr lang="en-US"/>
                    </a:p>
                  </a:txBody>
                  <a:tcPr/>
                </a:tc>
                <a:tc>
                  <a:txBody>
                    <a:bodyPr/>
                    <a:lstStyle/>
                    <a:p>
                      <a:pPr algn="l">
                        <a:lnSpc>
                          <a:spcPct val="107000"/>
                        </a:lnSpc>
                        <a:spcAft>
                          <a:spcPts val="800"/>
                        </a:spcAft>
                      </a:pPr>
                      <a:r>
                        <a:rPr lang="es-ES_tradnl" sz="1000" noProof="0" dirty="0">
                          <a:solidFill>
                            <a:schemeClr val="tx1"/>
                          </a:solidFill>
                          <a:effectLst/>
                        </a:rPr>
                        <a:t>En caso negativo, ¿cuál fue la participación del menor en la revisión?:</a:t>
                      </a: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663769791"/>
                  </a:ext>
                </a:extLst>
              </a:tr>
              <a:tr h="185888">
                <a:tc gridSpan="3">
                  <a:txBody>
                    <a:bodyPr/>
                    <a:lstStyle/>
                    <a:p>
                      <a:pPr algn="l">
                        <a:lnSpc>
                          <a:spcPct val="107000"/>
                        </a:lnSpc>
                        <a:spcAft>
                          <a:spcPts val="800"/>
                        </a:spcAft>
                      </a:pPr>
                      <a:r>
                        <a:rPr lang="es-ES_tradnl" sz="1000" noProof="0" dirty="0">
                          <a:solidFill>
                            <a:schemeClr val="tx1"/>
                          </a:solidFill>
                          <a:effectLst/>
                        </a:rPr>
                        <a:t>2. RESULTADOS DE LA REUNIÓN DE REVISIÓN</a:t>
                      </a:r>
                      <a:endParaRPr lang="es-ES_tradnl" sz="10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85052119"/>
                  </a:ext>
                </a:extLst>
              </a:tr>
              <a:tr h="607214">
                <a:tc gridSpan="3">
                  <a:txBody>
                    <a:bodyPr/>
                    <a:lstStyle/>
                    <a:p>
                      <a:pPr algn="l"/>
                      <a:r>
                        <a:rPr lang="es-ES_tradnl" sz="1000" noProof="0" dirty="0">
                          <a:solidFill>
                            <a:schemeClr val="tx1"/>
                          </a:solidFill>
                          <a:effectLst/>
                        </a:rPr>
                        <a:t>Revisión de la situación actual del menor: </a:t>
                      </a:r>
                      <a:r>
                        <a:rPr lang="es-ES_tradnl" sz="700" b="0" i="1" kern="1200" noProof="0" dirty="0">
                          <a:solidFill>
                            <a:schemeClr val="tx1"/>
                          </a:solidFill>
                          <a:effectLst/>
                          <a:latin typeface="+mn-lt"/>
                          <a:ea typeface="+mn-ea"/>
                          <a:cs typeface="+mn-cs"/>
                        </a:rPr>
                        <a:t>Describa la situación actual general del menor tal y como se debatió en la reunión de revisión.</a:t>
                      </a: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22443791"/>
                  </a:ext>
                </a:extLst>
              </a:tr>
              <a:tr h="607214">
                <a:tc gridSpan="3">
                  <a:txBody>
                    <a:bodyPr/>
                    <a:lstStyle/>
                    <a:p>
                      <a:pPr marL="0" algn="l" defTabSz="685800" rtl="0" eaLnBrk="1" latinLnBrk="0" hangingPunct="1"/>
                      <a:r>
                        <a:rPr lang="es-ES_tradnl" sz="1000" noProof="0" dirty="0">
                          <a:solidFill>
                            <a:schemeClr val="tx1"/>
                          </a:solidFill>
                          <a:effectLst/>
                        </a:rPr>
                        <a:t>Revisión de la implementación del plan de caso: </a:t>
                      </a:r>
                      <a:r>
                        <a:rPr lang="es-ES_tradnl" sz="700" b="0" i="1" kern="1200" noProof="0" dirty="0">
                          <a:solidFill>
                            <a:schemeClr val="tx1"/>
                          </a:solidFill>
                          <a:effectLst/>
                          <a:latin typeface="+mn-lt"/>
                          <a:ea typeface="+mn-ea"/>
                          <a:cs typeface="+mn-cs"/>
                        </a:rPr>
                        <a:t>Evaluar el estado de las acciones y los servicios prestados según lo previsto en el plan de caso y lo conversado en la reunión de revisión.</a:t>
                      </a: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8952427"/>
                  </a:ext>
                </a:extLst>
              </a:tr>
            </a:tbl>
          </a:graphicData>
        </a:graphic>
      </p:graphicFrame>
    </p:spTree>
    <p:extLst>
      <p:ext uri="{BB962C8B-B14F-4D97-AF65-F5344CB8AC3E}">
        <p14:creationId xmlns:p14="http://schemas.microsoft.com/office/powerpoint/2010/main" val="211031145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xagon 4">
            <a:extLst>
              <a:ext uri="{FF2B5EF4-FFF2-40B4-BE49-F238E27FC236}">
                <a16:creationId xmlns:a16="http://schemas.microsoft.com/office/drawing/2014/main" id="{F50DC37E-44C8-C563-57ED-F9B3B846941C}"/>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5A3AEA06-46DE-98CD-288A-10F5353911C8}"/>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790681D3-066B-F055-A895-531245B99018}"/>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00B0F991-E87F-0DC5-D640-6A9AEEDBDED3}"/>
              </a:ext>
            </a:extLst>
          </p:cNvPr>
          <p:cNvSpPr/>
          <p:nvPr/>
        </p:nvSpPr>
        <p:spPr>
          <a:xfrm rot="1782986">
            <a:off x="286724" y="168964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50F35095-DCC3-1190-FD93-C7BE8B8BC478}"/>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aphicFrame>
        <p:nvGraphicFramePr>
          <p:cNvPr id="10" name="Table 9">
            <a:extLst>
              <a:ext uri="{FF2B5EF4-FFF2-40B4-BE49-F238E27FC236}">
                <a16:creationId xmlns:a16="http://schemas.microsoft.com/office/drawing/2014/main" id="{D8C84D68-01E3-D5B6-4EB4-84297B1FE3E6}"/>
              </a:ext>
            </a:extLst>
          </p:cNvPr>
          <p:cNvGraphicFramePr>
            <a:graphicFrameLocks noGrp="1"/>
          </p:cNvGraphicFramePr>
          <p:nvPr>
            <p:extLst>
              <p:ext uri="{D42A27DB-BD31-4B8C-83A1-F6EECF244321}">
                <p14:modId xmlns:p14="http://schemas.microsoft.com/office/powerpoint/2010/main" val="1810594993"/>
              </p:ext>
            </p:extLst>
          </p:nvPr>
        </p:nvGraphicFramePr>
        <p:xfrm>
          <a:off x="996286" y="699799"/>
          <a:ext cx="5254042" cy="7113325"/>
        </p:xfrm>
        <a:graphic>
          <a:graphicData uri="http://schemas.openxmlformats.org/drawingml/2006/table">
            <a:tbl>
              <a:tblPr firstRow="1" firstCol="1" bandRow="1">
                <a:tableStyleId>{5C22544A-7EE6-4342-B048-85BDC9FD1C3A}</a:tableStyleId>
              </a:tblPr>
              <a:tblGrid>
                <a:gridCol w="1992813">
                  <a:extLst>
                    <a:ext uri="{9D8B030D-6E8A-4147-A177-3AD203B41FA5}">
                      <a16:colId xmlns:a16="http://schemas.microsoft.com/office/drawing/2014/main" val="3892222544"/>
                    </a:ext>
                  </a:extLst>
                </a:gridCol>
                <a:gridCol w="3261229">
                  <a:extLst>
                    <a:ext uri="{9D8B030D-6E8A-4147-A177-3AD203B41FA5}">
                      <a16:colId xmlns:a16="http://schemas.microsoft.com/office/drawing/2014/main" val="3611503029"/>
                    </a:ext>
                  </a:extLst>
                </a:gridCol>
              </a:tblGrid>
              <a:tr h="625555">
                <a:tc gridSpan="2">
                  <a:txBody>
                    <a:bodyPr/>
                    <a:lstStyle/>
                    <a:p>
                      <a:pPr algn="l"/>
                      <a:r>
                        <a:rPr lang="es-ES_tradnl" sz="1000" noProof="0">
                          <a:solidFill>
                            <a:schemeClr val="tx1"/>
                          </a:solidFill>
                          <a:effectLst/>
                        </a:rPr>
                        <a:t>Revisión de los avances hacia el objetivo general del plan de caso: </a:t>
                      </a:r>
                      <a:r>
                        <a:rPr lang="es-ES_tradnl" sz="700" b="0" i="1" kern="1200" noProof="0">
                          <a:solidFill>
                            <a:schemeClr val="tx1"/>
                          </a:solidFill>
                          <a:effectLst/>
                          <a:latin typeface="+mn-lt"/>
                          <a:ea typeface="+mn-ea"/>
                          <a:cs typeface="+mn-cs"/>
                        </a:rPr>
                        <a:t>Evalúe los progresos realizados para alcanzar el objetivo general del plan del caso, tal y como se comentó durante la reunión de revisión.</a:t>
                      </a:r>
                    </a:p>
                    <a:p>
                      <a:pPr algn="l"/>
                      <a:r>
                        <a:rPr lang="es-ES_tradnl" sz="1000" noProof="0">
                          <a:solidFill>
                            <a:schemeClr val="tx1"/>
                          </a:solidFill>
                          <a:effectLst/>
                        </a:rPr>
                        <a:t> </a:t>
                      </a:r>
                    </a:p>
                    <a:p>
                      <a:pPr algn="l"/>
                      <a:r>
                        <a:rPr lang="es-ES_tradnl" sz="1000" noProof="0">
                          <a:solidFill>
                            <a:schemeClr val="tx1"/>
                          </a:solidFill>
                          <a:effectLst/>
                        </a:rPr>
                        <a:t> </a:t>
                      </a:r>
                    </a:p>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178554012"/>
                  </a:ext>
                </a:extLst>
              </a:tr>
              <a:tr h="571936">
                <a:tc gridSpan="2">
                  <a:txBody>
                    <a:bodyPr/>
                    <a:lstStyle/>
                    <a:p>
                      <a:pPr algn="l"/>
                      <a:r>
                        <a:rPr lang="es-ES_tradnl" sz="1000" noProof="0">
                          <a:solidFill>
                            <a:schemeClr val="tx1"/>
                          </a:solidFill>
                          <a:effectLst/>
                        </a:rPr>
                        <a:t>Otras notas / observaciones sobre la reunión de revisión: </a:t>
                      </a:r>
                    </a:p>
                    <a:p>
                      <a:pPr algn="l"/>
                      <a:r>
                        <a:rPr lang="es-ES_tradnl" sz="1000" noProof="0">
                          <a:solidFill>
                            <a:schemeClr val="tx1"/>
                          </a:solidFill>
                          <a:effectLst/>
                        </a:rPr>
                        <a:t> </a:t>
                      </a:r>
                    </a:p>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585350859"/>
                  </a:ext>
                </a:extLst>
              </a:tr>
              <a:tr h="0">
                <a:tc gridSpan="2">
                  <a:txBody>
                    <a:bodyPr/>
                    <a:lstStyle/>
                    <a:p>
                      <a:pPr algn="l">
                        <a:lnSpc>
                          <a:spcPct val="107000"/>
                        </a:lnSpc>
                        <a:spcAft>
                          <a:spcPts val="800"/>
                        </a:spcAft>
                      </a:pPr>
                      <a:r>
                        <a:rPr lang="es-ES_tradnl" sz="1000" noProof="0">
                          <a:solidFill>
                            <a:schemeClr val="tx1"/>
                          </a:solidFill>
                          <a:effectLst/>
                        </a:rPr>
                        <a:t>3. SIGUIENTES PASOS</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2516864511"/>
                  </a:ext>
                </a:extLst>
              </a:tr>
              <a:tr h="428952">
                <a:tc>
                  <a:txBody>
                    <a:bodyPr/>
                    <a:lstStyle/>
                    <a:p>
                      <a:pPr algn="l"/>
                      <a:r>
                        <a:rPr lang="es-ES_tradnl" sz="1000" noProof="0">
                          <a:solidFill>
                            <a:schemeClr val="tx1"/>
                          </a:solidFill>
                          <a:effectLst/>
                        </a:rPr>
                        <a:t>¿Ha cambiado la situación del menor de forma que se justifique hacer otra evaluación?</a:t>
                      </a:r>
                    </a:p>
                    <a:p>
                      <a:pPr algn="l"/>
                      <a:r>
                        <a:rPr lang="es-ES_tradnl" sz="1000" b="0" noProof="0">
                          <a:solidFill>
                            <a:schemeClr val="tx1"/>
                          </a:solidFill>
                          <a:effectLst/>
                        </a:rPr>
                        <a:t>[ ] Sí</a:t>
                      </a:r>
                    </a:p>
                    <a:p>
                      <a:pPr algn="l"/>
                      <a:r>
                        <a:rPr lang="es-ES_tradnl" sz="1000" b="0" noProof="0">
                          <a:solidFill>
                            <a:schemeClr val="tx1"/>
                          </a:solidFill>
                          <a:effectLst/>
                        </a:rPr>
                        <a:t>[ ] No</a:t>
                      </a:r>
                    </a:p>
                    <a:p>
                      <a:pPr algn="l"/>
                      <a:r>
                        <a:rPr lang="es-ES_tradnl" sz="1000" b="0" noProof="0">
                          <a:solidFill>
                            <a:schemeClr val="tx1"/>
                          </a:solidFill>
                          <a:effectLst/>
                        </a:rPr>
                        <a:t> </a:t>
                      </a:r>
                      <a:endParaRPr lang="es-ES_tradnl" sz="1000" b="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l"/>
                      <a:r>
                        <a:rPr lang="es-ES_tradnl" sz="1000" noProof="0">
                          <a:solidFill>
                            <a:schemeClr val="tx1"/>
                          </a:solidFill>
                          <a:effectLst/>
                        </a:rPr>
                        <a:t>Por favor, proporcione información detallada:   </a:t>
                      </a:r>
                    </a:p>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604583352"/>
                  </a:ext>
                </a:extLst>
              </a:tr>
              <a:tr h="357460">
                <a:tc>
                  <a:txBody>
                    <a:bodyPr/>
                    <a:lstStyle/>
                    <a:p>
                      <a:pPr algn="l"/>
                      <a:r>
                        <a:rPr lang="es-ES_tradnl" sz="1000" noProof="0">
                          <a:solidFill>
                            <a:schemeClr val="tx1"/>
                          </a:solidFill>
                          <a:effectLst/>
                        </a:rPr>
                        <a:t>¿Es necesario hacer ajustes en el plan de caso?:</a:t>
                      </a:r>
                    </a:p>
                    <a:p>
                      <a:pPr algn="l"/>
                      <a:r>
                        <a:rPr lang="es-ES_tradnl" sz="1000" b="0" noProof="0">
                          <a:solidFill>
                            <a:schemeClr val="tx1"/>
                          </a:solidFill>
                          <a:effectLst/>
                        </a:rPr>
                        <a:t>[ ] Sí</a:t>
                      </a:r>
                    </a:p>
                    <a:p>
                      <a:pPr algn="l"/>
                      <a:r>
                        <a:rPr lang="es-ES_tradnl" sz="1000" b="0" noProof="0">
                          <a:solidFill>
                            <a:schemeClr val="tx1"/>
                          </a:solidFill>
                          <a:effectLst/>
                        </a:rPr>
                        <a:t>[ ] No</a:t>
                      </a:r>
                    </a:p>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l"/>
                      <a:r>
                        <a:rPr lang="es-ES_tradnl" sz="1000" noProof="0">
                          <a:solidFill>
                            <a:schemeClr val="tx1"/>
                          </a:solidFill>
                          <a:effectLst/>
                        </a:rPr>
                        <a:t>Por favor, proporcione información detallada:   </a:t>
                      </a:r>
                    </a:p>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926728295"/>
                  </a:ext>
                </a:extLst>
              </a:tr>
              <a:tr h="929396">
                <a:tc>
                  <a:txBody>
                    <a:bodyPr/>
                    <a:lstStyle/>
                    <a:p>
                      <a:pPr algn="l"/>
                      <a:r>
                        <a:rPr lang="es-ES_tradnl" sz="1000" noProof="0">
                          <a:solidFill>
                            <a:schemeClr val="tx1"/>
                          </a:solidFill>
                          <a:effectLst/>
                        </a:rPr>
                        <a:t>¿Ha cambiado el nivel de riesgo del caso?:</a:t>
                      </a:r>
                    </a:p>
                    <a:p>
                      <a:pPr algn="l"/>
                      <a:r>
                        <a:rPr lang="es-ES_tradnl" sz="1000" b="0" noProof="0">
                          <a:solidFill>
                            <a:schemeClr val="tx1"/>
                          </a:solidFill>
                          <a:effectLst/>
                        </a:rPr>
                        <a:t>[ ] No</a:t>
                      </a:r>
                    </a:p>
                    <a:p>
                      <a:pPr algn="l"/>
                      <a:r>
                        <a:rPr lang="es-ES_tradnl" sz="1000" b="0" noProof="0">
                          <a:solidFill>
                            <a:schemeClr val="tx1"/>
                          </a:solidFill>
                          <a:effectLst/>
                        </a:rPr>
                        <a:t>[ ] Sí</a:t>
                      </a:r>
                    </a:p>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l"/>
                      <a:r>
                        <a:rPr lang="es-ES_tradnl" sz="1000" noProof="0">
                          <a:solidFill>
                            <a:schemeClr val="tx1"/>
                          </a:solidFill>
                          <a:effectLst/>
                        </a:rPr>
                        <a:t>En caso afirmativo, ¿cuál es el nuevo nivel de riesgo?:  </a:t>
                      </a:r>
                    </a:p>
                    <a:p>
                      <a:pPr algn="l"/>
                      <a:r>
                        <a:rPr lang="es-ES_tradnl" sz="1000" noProof="0">
                          <a:solidFill>
                            <a:schemeClr val="tx1"/>
                          </a:solidFill>
                          <a:effectLst/>
                        </a:rPr>
                        <a:t>[ ] Alto, proporcione información detallada:</a:t>
                      </a:r>
                    </a:p>
                    <a:p>
                      <a:pPr algn="l"/>
                      <a:r>
                        <a:rPr lang="es-ES_tradnl" sz="1000" noProof="0">
                          <a:solidFill>
                            <a:schemeClr val="tx1"/>
                          </a:solidFill>
                          <a:effectLst/>
                        </a:rPr>
                        <a:t> </a:t>
                      </a:r>
                    </a:p>
                    <a:p>
                      <a:pPr algn="l"/>
                      <a:r>
                        <a:rPr lang="es-ES_tradnl" sz="1000" noProof="0">
                          <a:solidFill>
                            <a:schemeClr val="tx1"/>
                          </a:solidFill>
                          <a:effectLst/>
                        </a:rPr>
                        <a:t> </a:t>
                      </a:r>
                    </a:p>
                    <a:p>
                      <a:pPr algn="l"/>
                      <a:r>
                        <a:rPr lang="es-ES_tradnl" sz="1000" noProof="0">
                          <a:solidFill>
                            <a:schemeClr val="tx1"/>
                          </a:solidFill>
                          <a:effectLst/>
                        </a:rPr>
                        <a:t>[ ] Medio, proporcione información detallada:</a:t>
                      </a:r>
                    </a:p>
                    <a:p>
                      <a:pPr algn="l"/>
                      <a:r>
                        <a:rPr lang="es-ES_tradnl" sz="1000" noProof="0">
                          <a:solidFill>
                            <a:schemeClr val="tx1"/>
                          </a:solidFill>
                          <a:effectLst/>
                        </a:rPr>
                        <a:t> </a:t>
                      </a:r>
                    </a:p>
                    <a:p>
                      <a:pPr algn="l"/>
                      <a:r>
                        <a:rPr lang="es-ES_tradnl" sz="1000" noProof="0">
                          <a:solidFill>
                            <a:schemeClr val="tx1"/>
                          </a:solidFill>
                          <a:effectLst/>
                        </a:rPr>
                        <a:t> </a:t>
                      </a:r>
                    </a:p>
                    <a:p>
                      <a:pPr algn="l"/>
                      <a:r>
                        <a:rPr lang="es-ES_tradnl" sz="1000" noProof="0">
                          <a:solidFill>
                            <a:schemeClr val="tx1"/>
                          </a:solidFill>
                          <a:effectLst/>
                        </a:rPr>
                        <a:t>[ ] Bajo, proporcione información detallada:</a:t>
                      </a:r>
                    </a:p>
                    <a:p>
                      <a:pPr algn="l"/>
                      <a:r>
                        <a:rPr lang="es-ES_tradnl" sz="1000" noProof="0">
                          <a:solidFill>
                            <a:schemeClr val="tx1"/>
                          </a:solidFill>
                          <a:effectLst/>
                        </a:rPr>
                        <a:t> </a:t>
                      </a:r>
                    </a:p>
                    <a:p>
                      <a:pPr algn="l"/>
                      <a:r>
                        <a:rPr lang="es-ES_tradnl" sz="1000" noProof="0">
                          <a:solidFill>
                            <a:schemeClr val="tx1"/>
                          </a:solidFill>
                          <a:effectLst/>
                        </a:rPr>
                        <a:t> </a:t>
                      </a:r>
                    </a:p>
                    <a:p>
                      <a:pPr algn="l"/>
                      <a:r>
                        <a:rPr lang="es-ES_tradnl" sz="1000" noProof="0">
                          <a:solidFill>
                            <a:schemeClr val="tx1"/>
                          </a:solidFill>
                          <a:effectLst/>
                        </a:rPr>
                        <a:t>[ ] Ningún riesgo, proporcione información detallada:</a:t>
                      </a:r>
                    </a:p>
                    <a:p>
                      <a:pPr algn="l"/>
                      <a:r>
                        <a:rPr lang="es-ES_tradnl" sz="1000" noProof="0">
                          <a:solidFill>
                            <a:schemeClr val="tx1"/>
                          </a:solidFill>
                          <a:effectLst/>
                        </a:rPr>
                        <a:t> </a:t>
                      </a:r>
                    </a:p>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211872975"/>
                  </a:ext>
                </a:extLst>
              </a:tr>
              <a:tr h="285968">
                <a:tc>
                  <a:txBody>
                    <a:bodyPr/>
                    <a:lstStyle/>
                    <a:p>
                      <a:pPr algn="l"/>
                      <a:r>
                        <a:rPr lang="es-ES_tradnl" sz="1000" noProof="0">
                          <a:solidFill>
                            <a:schemeClr val="tx1"/>
                          </a:solidFill>
                          <a:effectLst/>
                        </a:rPr>
                        <a:t>¿Recomienda usted cerrar el caso?</a:t>
                      </a:r>
                    </a:p>
                    <a:p>
                      <a:pPr algn="l"/>
                      <a:r>
                        <a:rPr lang="es-ES_tradnl" sz="1000" b="0" noProof="0">
                          <a:solidFill>
                            <a:schemeClr val="tx1"/>
                          </a:solidFill>
                          <a:effectLst/>
                        </a:rPr>
                        <a:t>[ ] Sí</a:t>
                      </a:r>
                    </a:p>
                    <a:p>
                      <a:pPr algn="l"/>
                      <a:r>
                        <a:rPr lang="es-ES_tradnl" sz="1000" b="0" noProof="0">
                          <a:solidFill>
                            <a:schemeClr val="tx1"/>
                          </a:solidFill>
                          <a:effectLst/>
                        </a:rPr>
                        <a:t>[ ] No</a:t>
                      </a:r>
                    </a:p>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l"/>
                      <a:r>
                        <a:rPr lang="es-ES_tradnl" sz="1000" noProof="0">
                          <a:solidFill>
                            <a:schemeClr val="tx1"/>
                          </a:solidFill>
                          <a:effectLst/>
                        </a:rPr>
                        <a:t>Por favor, proporcione información detallada:   </a:t>
                      </a:r>
                    </a:p>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49575828"/>
                  </a:ext>
                </a:extLst>
              </a:tr>
              <a:tr h="285968">
                <a:tc>
                  <a:txBody>
                    <a:bodyPr/>
                    <a:lstStyle/>
                    <a:p>
                      <a:pPr algn="l"/>
                      <a:r>
                        <a:rPr lang="es-ES_tradnl" sz="1000" noProof="0">
                          <a:solidFill>
                            <a:schemeClr val="tx1"/>
                          </a:solidFill>
                          <a:effectLst/>
                        </a:rPr>
                        <a:t>¿Es necesaria una nueva revisión del caso?:</a:t>
                      </a:r>
                    </a:p>
                    <a:p>
                      <a:pPr algn="l"/>
                      <a:r>
                        <a:rPr lang="es-ES_tradnl" sz="1000" b="0" noProof="0">
                          <a:solidFill>
                            <a:schemeClr val="tx1"/>
                          </a:solidFill>
                          <a:effectLst/>
                        </a:rPr>
                        <a:t>[ ] Sí</a:t>
                      </a:r>
                    </a:p>
                    <a:p>
                      <a:pPr algn="l"/>
                      <a:r>
                        <a:rPr lang="es-ES_tradnl" sz="1000" b="0" noProof="0">
                          <a:solidFill>
                            <a:schemeClr val="tx1"/>
                          </a:solidFill>
                          <a:effectLst/>
                        </a:rPr>
                        <a:t>[ ] No</a:t>
                      </a:r>
                    </a:p>
                    <a:p>
                      <a:pPr algn="l"/>
                      <a:r>
                        <a:rPr lang="es-ES_tradnl" sz="1000" b="0" noProof="0">
                          <a:solidFill>
                            <a:schemeClr val="tx1"/>
                          </a:solidFill>
                          <a:effectLst/>
                        </a:rPr>
                        <a:t> </a:t>
                      </a:r>
                      <a:endParaRPr lang="es-ES_tradnl" sz="1000" b="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l"/>
                      <a:r>
                        <a:rPr lang="es-ES_tradnl" sz="1000" noProof="0" dirty="0">
                          <a:solidFill>
                            <a:schemeClr val="tx1"/>
                          </a:solidFill>
                          <a:effectLst/>
                        </a:rPr>
                        <a:t>En caso afirmativo, fecha de la próxima reunión de revisión: </a:t>
                      </a:r>
                      <a:r>
                        <a:rPr lang="es-ES_tradnl" sz="700" b="0" i="1" kern="1200" noProof="0" dirty="0" err="1">
                          <a:solidFill>
                            <a:schemeClr val="tx1"/>
                          </a:solidFill>
                          <a:effectLst/>
                          <a:latin typeface="+mn-lt"/>
                          <a:ea typeface="+mn-ea"/>
                          <a:cs typeface="+mn-cs"/>
                        </a:rPr>
                        <a:t>dd</a:t>
                      </a:r>
                      <a:r>
                        <a:rPr lang="es-ES_tradnl" sz="700" b="0" i="1" kern="1200" noProof="0" dirty="0">
                          <a:solidFill>
                            <a:schemeClr val="tx1"/>
                          </a:solidFill>
                          <a:effectLst/>
                          <a:latin typeface="+mn-lt"/>
                          <a:ea typeface="+mn-ea"/>
                          <a:cs typeface="+mn-cs"/>
                        </a:rPr>
                        <a:t>/mm/</a:t>
                      </a:r>
                      <a:r>
                        <a:rPr lang="es-ES_tradnl" sz="700" b="0" i="1" kern="1200" noProof="0" dirty="0" err="1">
                          <a:solidFill>
                            <a:schemeClr val="tx1"/>
                          </a:solidFill>
                          <a:effectLst/>
                          <a:latin typeface="+mn-lt"/>
                          <a:ea typeface="+mn-ea"/>
                          <a:cs typeface="+mn-cs"/>
                        </a:rPr>
                        <a:t>aa</a:t>
                      </a:r>
                      <a:r>
                        <a:rPr lang="es-ES_tradnl" sz="700" b="0" i="1" kern="1200" noProof="0" dirty="0">
                          <a:solidFill>
                            <a:schemeClr val="tx1"/>
                          </a:solidFill>
                          <a:effectLst/>
                          <a:latin typeface="+mn-lt"/>
                          <a:ea typeface="+mn-ea"/>
                          <a:cs typeface="+mn-cs"/>
                        </a:rPr>
                        <a:t> </a:t>
                      </a:r>
                    </a:p>
                    <a:p>
                      <a:pPr algn="l"/>
                      <a:r>
                        <a:rPr lang="es-ES_tradnl" sz="1000" noProof="0" dirty="0">
                          <a:solidFill>
                            <a:schemeClr val="tx1"/>
                          </a:solidFill>
                          <a:effectLst/>
                        </a:rPr>
                        <a:t> </a:t>
                      </a:r>
                      <a:endParaRPr lang="es-ES_tradnl" sz="10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771308593"/>
                  </a:ext>
                </a:extLst>
              </a:tr>
            </a:tbl>
          </a:graphicData>
        </a:graphic>
      </p:graphicFrame>
    </p:spTree>
    <p:extLst>
      <p:ext uri="{BB962C8B-B14F-4D97-AF65-F5344CB8AC3E}">
        <p14:creationId xmlns:p14="http://schemas.microsoft.com/office/powerpoint/2010/main" val="218769757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agon 2">
            <a:extLst>
              <a:ext uri="{FF2B5EF4-FFF2-40B4-BE49-F238E27FC236}">
                <a16:creationId xmlns:a16="http://schemas.microsoft.com/office/drawing/2014/main" id="{46C36D7C-8C32-B24B-33ED-C8EE51B36AD5}"/>
              </a:ext>
            </a:extLst>
          </p:cNvPr>
          <p:cNvSpPr/>
          <p:nvPr/>
        </p:nvSpPr>
        <p:spPr>
          <a:xfrm rot="1782986">
            <a:off x="-1328855" y="5145441"/>
            <a:ext cx="3595260" cy="3099365"/>
          </a:xfrm>
          <a:prstGeom prst="hexagon">
            <a:avLst>
              <a:gd name="adj" fmla="val 28965"/>
              <a:gd name="vf" fmla="val 11547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Hexagon 5">
            <a:extLst>
              <a:ext uri="{FF2B5EF4-FFF2-40B4-BE49-F238E27FC236}">
                <a16:creationId xmlns:a16="http://schemas.microsoft.com/office/drawing/2014/main" id="{4150585F-00B9-9A77-B5D2-9D9D00656F7B}"/>
              </a:ext>
            </a:extLst>
          </p:cNvPr>
          <p:cNvSpPr/>
          <p:nvPr/>
        </p:nvSpPr>
        <p:spPr>
          <a:xfrm rot="1782986">
            <a:off x="4678406" y="654853"/>
            <a:ext cx="3595260" cy="3099365"/>
          </a:xfrm>
          <a:prstGeom prst="hexagon">
            <a:avLst>
              <a:gd name="adj" fmla="val 28965"/>
              <a:gd name="vf" fmla="val 11547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 name="Rectangle 30">
            <a:extLst>
              <a:ext uri="{FF2B5EF4-FFF2-40B4-BE49-F238E27FC236}">
                <a16:creationId xmlns:a16="http://schemas.microsoft.com/office/drawing/2014/main" id="{6370205E-D389-9F01-D046-3A61CA769D23}"/>
              </a:ext>
            </a:extLst>
          </p:cNvPr>
          <p:cNvSpPr/>
          <p:nvPr/>
        </p:nvSpPr>
        <p:spPr>
          <a:xfrm>
            <a:off x="2501900" y="2149381"/>
            <a:ext cx="3745466" cy="10711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TextBox 31">
            <a:extLst>
              <a:ext uri="{FF2B5EF4-FFF2-40B4-BE49-F238E27FC236}">
                <a16:creationId xmlns:a16="http://schemas.microsoft.com/office/drawing/2014/main" id="{2E95044E-A0D7-647F-331C-5368FC8700FB}"/>
              </a:ext>
            </a:extLst>
          </p:cNvPr>
          <p:cNvSpPr txBox="1"/>
          <p:nvPr/>
        </p:nvSpPr>
        <p:spPr>
          <a:xfrm>
            <a:off x="993324" y="1696523"/>
            <a:ext cx="5264812" cy="261610"/>
          </a:xfrm>
          <a:prstGeom prst="rect">
            <a:avLst/>
          </a:prstGeom>
          <a:noFill/>
          <a:ln>
            <a:noFill/>
          </a:ln>
        </p:spPr>
        <p:txBody>
          <a:bodyPr wrap="square" rtlCol="0">
            <a:spAutoFit/>
          </a:bodyPr>
          <a:lstStyle/>
          <a:p>
            <a:r>
              <a:rPr lang="es-ES_tradnl" sz="1100" b="1" dirty="0"/>
              <a:t>Repase los objetivos de aprendizaje y escriba su reflexión.</a:t>
            </a:r>
          </a:p>
        </p:txBody>
      </p:sp>
      <p:sp>
        <p:nvSpPr>
          <p:cNvPr id="34" name="TextBox 33">
            <a:extLst>
              <a:ext uri="{FF2B5EF4-FFF2-40B4-BE49-F238E27FC236}">
                <a16:creationId xmlns:a16="http://schemas.microsoft.com/office/drawing/2014/main" id="{9063A5AA-E4E2-D142-5264-5FED9EC97F59}"/>
              </a:ext>
            </a:extLst>
          </p:cNvPr>
          <p:cNvSpPr txBox="1"/>
          <p:nvPr/>
        </p:nvSpPr>
        <p:spPr>
          <a:xfrm>
            <a:off x="993326" y="2107349"/>
            <a:ext cx="1321602" cy="1366698"/>
          </a:xfrm>
          <a:prstGeom prst="rect">
            <a:avLst/>
          </a:prstGeom>
          <a:noFill/>
          <a:ln>
            <a:noFill/>
          </a:ln>
        </p:spPr>
        <p:txBody>
          <a:bodyPr wrap="square" lIns="90000" tIns="90000" rIns="90000" bIns="90000" rtlCol="0">
            <a:spAutoFit/>
          </a:bodyPr>
          <a:lstStyle/>
          <a:p>
            <a:r>
              <a:rPr lang="es-ES_tradnl" sz="1100"/>
              <a:t>¿En qué áreas o aspectos de la formación cree que tiene mayor confianza o conocimiento ahora? </a:t>
            </a:r>
          </a:p>
        </p:txBody>
      </p:sp>
      <p:sp>
        <p:nvSpPr>
          <p:cNvPr id="52" name="Rectangle 51">
            <a:extLst>
              <a:ext uri="{FF2B5EF4-FFF2-40B4-BE49-F238E27FC236}">
                <a16:creationId xmlns:a16="http://schemas.microsoft.com/office/drawing/2014/main" id="{21199991-EAD7-2E5C-99F6-D48277CDAD41}"/>
              </a:ext>
            </a:extLst>
          </p:cNvPr>
          <p:cNvSpPr/>
          <p:nvPr/>
        </p:nvSpPr>
        <p:spPr>
          <a:xfrm>
            <a:off x="2501900" y="3398040"/>
            <a:ext cx="3745466" cy="111893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4" name="TextBox 53">
            <a:extLst>
              <a:ext uri="{FF2B5EF4-FFF2-40B4-BE49-F238E27FC236}">
                <a16:creationId xmlns:a16="http://schemas.microsoft.com/office/drawing/2014/main" id="{A7A2DAAB-CE1D-57F1-E0AB-2D00997A536C}"/>
              </a:ext>
            </a:extLst>
          </p:cNvPr>
          <p:cNvSpPr txBox="1"/>
          <p:nvPr/>
        </p:nvSpPr>
        <p:spPr>
          <a:xfrm>
            <a:off x="1007471" y="3413814"/>
            <a:ext cx="1309210" cy="1705252"/>
          </a:xfrm>
          <a:prstGeom prst="rect">
            <a:avLst/>
          </a:prstGeom>
          <a:noFill/>
          <a:ln>
            <a:noFill/>
          </a:ln>
        </p:spPr>
        <p:txBody>
          <a:bodyPr wrap="square" lIns="90000" tIns="90000" rIns="90000" bIns="90000" rtlCol="0">
            <a:spAutoFit/>
          </a:bodyPr>
          <a:lstStyle/>
          <a:p>
            <a:r>
              <a:rPr lang="es-ES_tradnl" sz="1100"/>
              <a:t>¿Qué objetivos de aprendizaje requieren que contemos con más información, más tiempo de práctica o más apoyo para alcanzarlos plenamente? </a:t>
            </a:r>
          </a:p>
        </p:txBody>
      </p:sp>
      <p:sp>
        <p:nvSpPr>
          <p:cNvPr id="55" name="TextBox 54">
            <a:extLst>
              <a:ext uri="{FF2B5EF4-FFF2-40B4-BE49-F238E27FC236}">
                <a16:creationId xmlns:a16="http://schemas.microsoft.com/office/drawing/2014/main" id="{8206C1E7-5249-9392-E91E-2B428C4D3A87}"/>
              </a:ext>
            </a:extLst>
          </p:cNvPr>
          <p:cNvSpPr txBox="1"/>
          <p:nvPr/>
        </p:nvSpPr>
        <p:spPr>
          <a:xfrm>
            <a:off x="993324" y="1264346"/>
            <a:ext cx="5254042" cy="276999"/>
          </a:xfrm>
          <a:prstGeom prst="rect">
            <a:avLst/>
          </a:prstGeom>
          <a:noFill/>
        </p:spPr>
        <p:txBody>
          <a:bodyPr wrap="square" rtlCol="0">
            <a:spAutoFit/>
          </a:bodyPr>
          <a:lstStyle/>
          <a:p>
            <a:r>
              <a:rPr lang="es-ES_tradnl" sz="1200" b="1" spc="300">
                <a:solidFill>
                  <a:schemeClr val="tx1"/>
                </a:solidFill>
              </a:rPr>
              <a:t>OBJETIVOS DE APRENDIZAJE</a:t>
            </a:r>
          </a:p>
        </p:txBody>
      </p:sp>
      <p:sp>
        <p:nvSpPr>
          <p:cNvPr id="56" name="TextBox 55">
            <a:extLst>
              <a:ext uri="{FF2B5EF4-FFF2-40B4-BE49-F238E27FC236}">
                <a16:creationId xmlns:a16="http://schemas.microsoft.com/office/drawing/2014/main" id="{36A974EF-E8E3-5849-05C2-9BBA1A1DF6BE}"/>
              </a:ext>
            </a:extLst>
          </p:cNvPr>
          <p:cNvSpPr txBox="1"/>
          <p:nvPr/>
        </p:nvSpPr>
        <p:spPr>
          <a:xfrm>
            <a:off x="996286" y="713169"/>
            <a:ext cx="5264813" cy="307777"/>
          </a:xfrm>
          <a:prstGeom prst="rect">
            <a:avLst/>
          </a:prstGeom>
          <a:noFill/>
        </p:spPr>
        <p:txBody>
          <a:bodyPr wrap="square">
            <a:spAutoFit/>
          </a:bodyPr>
          <a:lstStyle/>
          <a:p>
            <a:pPr marL="0" marR="0" lvl="0" indent="0" algn="l" rtl="0">
              <a:spcBef>
                <a:spcPts val="0"/>
              </a:spcBef>
              <a:spcAft>
                <a:spcPts val="1800"/>
              </a:spcAft>
              <a:buNone/>
            </a:pPr>
            <a:r>
              <a:rPr lang="es-ES_tradnl" sz="1400" b="1" spc="300">
                <a:solidFill>
                  <a:schemeClr val="bg1"/>
                </a:solidFill>
                <a:highlight>
                  <a:srgbClr val="954D84"/>
                </a:highlight>
                <a:latin typeface="Calibri"/>
                <a:ea typeface="Calibri"/>
                <a:cs typeface="Calibri"/>
                <a:sym typeface="Calibri"/>
              </a:rPr>
              <a:t>SESIÓN 5: CIERRE DEL MÓDULO</a:t>
            </a:r>
          </a:p>
        </p:txBody>
      </p:sp>
      <p:sp>
        <p:nvSpPr>
          <p:cNvPr id="57" name="TextBox 56">
            <a:extLst>
              <a:ext uri="{FF2B5EF4-FFF2-40B4-BE49-F238E27FC236}">
                <a16:creationId xmlns:a16="http://schemas.microsoft.com/office/drawing/2014/main" id="{26701962-9C7F-45E5-D20B-BD085D09A4AA}"/>
              </a:ext>
            </a:extLst>
          </p:cNvPr>
          <p:cNvSpPr txBox="1"/>
          <p:nvPr/>
        </p:nvSpPr>
        <p:spPr>
          <a:xfrm>
            <a:off x="993324" y="5187134"/>
            <a:ext cx="5254042" cy="276999"/>
          </a:xfrm>
          <a:prstGeom prst="rect">
            <a:avLst/>
          </a:prstGeom>
          <a:noFill/>
        </p:spPr>
        <p:txBody>
          <a:bodyPr wrap="square" rtlCol="0">
            <a:spAutoFit/>
          </a:bodyPr>
          <a:lstStyle/>
          <a:p>
            <a:r>
              <a:rPr lang="es-ES_tradnl" sz="1200" b="1" spc="300">
                <a:solidFill>
                  <a:schemeClr val="tx1"/>
                </a:solidFill>
              </a:rPr>
              <a:t>REFLEXIÓN</a:t>
            </a:r>
          </a:p>
        </p:txBody>
      </p:sp>
      <p:sp>
        <p:nvSpPr>
          <p:cNvPr id="58" name="Rectangle 57">
            <a:extLst>
              <a:ext uri="{FF2B5EF4-FFF2-40B4-BE49-F238E27FC236}">
                <a16:creationId xmlns:a16="http://schemas.microsoft.com/office/drawing/2014/main" id="{282F6901-51C3-81C4-BDD3-612140265099}"/>
              </a:ext>
            </a:extLst>
          </p:cNvPr>
          <p:cNvSpPr/>
          <p:nvPr/>
        </p:nvSpPr>
        <p:spPr>
          <a:xfrm>
            <a:off x="2501900" y="5633117"/>
            <a:ext cx="3745466" cy="93935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9" name="TextBox 58">
            <a:extLst>
              <a:ext uri="{FF2B5EF4-FFF2-40B4-BE49-F238E27FC236}">
                <a16:creationId xmlns:a16="http://schemas.microsoft.com/office/drawing/2014/main" id="{374A7B16-07D8-CD24-05E1-7C53793E65E6}"/>
              </a:ext>
            </a:extLst>
          </p:cNvPr>
          <p:cNvSpPr txBox="1"/>
          <p:nvPr/>
        </p:nvSpPr>
        <p:spPr>
          <a:xfrm>
            <a:off x="993326" y="5628588"/>
            <a:ext cx="1321602" cy="520312"/>
          </a:xfrm>
          <a:prstGeom prst="rect">
            <a:avLst/>
          </a:prstGeom>
          <a:noFill/>
          <a:ln>
            <a:noFill/>
          </a:ln>
        </p:spPr>
        <p:txBody>
          <a:bodyPr wrap="square" lIns="90000" tIns="90000" rIns="90000" bIns="90000" rtlCol="0">
            <a:spAutoFit/>
          </a:bodyPr>
          <a:lstStyle/>
          <a:p>
            <a:r>
              <a:rPr lang="es-ES_tradnl" sz="1100"/>
              <a:t>¿Qué ha llamado su atención?</a:t>
            </a:r>
          </a:p>
        </p:txBody>
      </p:sp>
      <p:sp>
        <p:nvSpPr>
          <p:cNvPr id="60" name="Rectangle 59">
            <a:extLst>
              <a:ext uri="{FF2B5EF4-FFF2-40B4-BE49-F238E27FC236}">
                <a16:creationId xmlns:a16="http://schemas.microsoft.com/office/drawing/2014/main" id="{854DEDBB-A3EF-8879-1E2E-E24966985DD2}"/>
              </a:ext>
            </a:extLst>
          </p:cNvPr>
          <p:cNvSpPr/>
          <p:nvPr/>
        </p:nvSpPr>
        <p:spPr>
          <a:xfrm>
            <a:off x="2501900" y="6753342"/>
            <a:ext cx="3745466" cy="98123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1" name="TextBox 60">
            <a:extLst>
              <a:ext uri="{FF2B5EF4-FFF2-40B4-BE49-F238E27FC236}">
                <a16:creationId xmlns:a16="http://schemas.microsoft.com/office/drawing/2014/main" id="{22D05556-3038-8773-D70E-9F7836B45B0B}"/>
              </a:ext>
            </a:extLst>
          </p:cNvPr>
          <p:cNvSpPr txBox="1"/>
          <p:nvPr/>
        </p:nvSpPr>
        <p:spPr>
          <a:xfrm>
            <a:off x="1007471" y="6762391"/>
            <a:ext cx="1321602" cy="351035"/>
          </a:xfrm>
          <a:prstGeom prst="rect">
            <a:avLst/>
          </a:prstGeom>
          <a:noFill/>
          <a:ln>
            <a:noFill/>
          </a:ln>
        </p:spPr>
        <p:txBody>
          <a:bodyPr wrap="square" lIns="90000" tIns="90000" rIns="90000" bIns="90000" rtlCol="0">
            <a:spAutoFit/>
          </a:bodyPr>
          <a:lstStyle/>
          <a:p>
            <a:r>
              <a:rPr lang="es-ES_tradnl" sz="1100" dirty="0"/>
              <a:t>¿Qué ha sido difícil?</a:t>
            </a:r>
          </a:p>
        </p:txBody>
      </p:sp>
      <p:sp>
        <p:nvSpPr>
          <p:cNvPr id="62" name="Rectangle 61">
            <a:extLst>
              <a:ext uri="{FF2B5EF4-FFF2-40B4-BE49-F238E27FC236}">
                <a16:creationId xmlns:a16="http://schemas.microsoft.com/office/drawing/2014/main" id="{B10A9152-8FA2-1F51-9AB0-DA887F5DCE10}"/>
              </a:ext>
            </a:extLst>
          </p:cNvPr>
          <p:cNvSpPr/>
          <p:nvPr/>
        </p:nvSpPr>
        <p:spPr>
          <a:xfrm>
            <a:off x="2501900" y="7928131"/>
            <a:ext cx="3745466" cy="98123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3" name="TextBox 62">
            <a:extLst>
              <a:ext uri="{FF2B5EF4-FFF2-40B4-BE49-F238E27FC236}">
                <a16:creationId xmlns:a16="http://schemas.microsoft.com/office/drawing/2014/main" id="{A2C27A08-8FD1-7C52-0FC3-ACD8DC30EE4D}"/>
              </a:ext>
            </a:extLst>
          </p:cNvPr>
          <p:cNvSpPr txBox="1"/>
          <p:nvPr/>
        </p:nvSpPr>
        <p:spPr>
          <a:xfrm>
            <a:off x="1007471" y="7928131"/>
            <a:ext cx="1309210" cy="689589"/>
          </a:xfrm>
          <a:prstGeom prst="rect">
            <a:avLst/>
          </a:prstGeom>
          <a:noFill/>
          <a:ln>
            <a:noFill/>
          </a:ln>
        </p:spPr>
        <p:txBody>
          <a:bodyPr wrap="square" lIns="90000" tIns="90000" rIns="90000" bIns="90000" rtlCol="0">
            <a:spAutoFit/>
          </a:bodyPr>
          <a:lstStyle/>
          <a:p>
            <a:r>
              <a:rPr lang="es-ES_tradnl" sz="1100"/>
              <a:t>¿Sobre qué le gustaría aprender más? </a:t>
            </a:r>
          </a:p>
        </p:txBody>
      </p:sp>
      <p:sp>
        <p:nvSpPr>
          <p:cNvPr id="70" name="Hexagon 69">
            <a:extLst>
              <a:ext uri="{FF2B5EF4-FFF2-40B4-BE49-F238E27FC236}">
                <a16:creationId xmlns:a16="http://schemas.microsoft.com/office/drawing/2014/main" id="{BA726FE6-A755-A36F-D5DB-362333A96439}"/>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1" name="Hexagon 70">
            <a:extLst>
              <a:ext uri="{FF2B5EF4-FFF2-40B4-BE49-F238E27FC236}">
                <a16:creationId xmlns:a16="http://schemas.microsoft.com/office/drawing/2014/main" id="{DFACE2FD-8DE6-5E72-FAEA-058C186C08F7}"/>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2" name="Hexagon 71">
            <a:extLst>
              <a:ext uri="{FF2B5EF4-FFF2-40B4-BE49-F238E27FC236}">
                <a16:creationId xmlns:a16="http://schemas.microsoft.com/office/drawing/2014/main" id="{99B91997-8366-6815-0E66-BDC3C1E5F3C0}"/>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3" name="Hexagon 72">
            <a:extLst>
              <a:ext uri="{FF2B5EF4-FFF2-40B4-BE49-F238E27FC236}">
                <a16:creationId xmlns:a16="http://schemas.microsoft.com/office/drawing/2014/main" id="{1687B0A6-6006-DD0B-391F-4364A14F147D}"/>
              </a:ext>
            </a:extLst>
          </p:cNvPr>
          <p:cNvSpPr/>
          <p:nvPr/>
        </p:nvSpPr>
        <p:spPr>
          <a:xfrm rot="1782986">
            <a:off x="286724" y="168964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4" name="Hexagon 73">
            <a:extLst>
              <a:ext uri="{FF2B5EF4-FFF2-40B4-BE49-F238E27FC236}">
                <a16:creationId xmlns:a16="http://schemas.microsoft.com/office/drawing/2014/main" id="{CF0FF522-D479-1BEC-91A7-2B013FB15D2D}"/>
              </a:ext>
            </a:extLst>
          </p:cNvPr>
          <p:cNvSpPr/>
          <p:nvPr/>
        </p:nvSpPr>
        <p:spPr>
          <a:xfrm rot="1782986">
            <a:off x="286724" y="215249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26605605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B273C4-BA59-9354-A595-6A8438A69F34}"/>
              </a:ext>
            </a:extLst>
          </p:cNvPr>
          <p:cNvSpPr/>
          <p:nvPr/>
        </p:nvSpPr>
        <p:spPr>
          <a:xfrm>
            <a:off x="0" y="0"/>
            <a:ext cx="6858000" cy="33147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a:extLst>
              <a:ext uri="{FF2B5EF4-FFF2-40B4-BE49-F238E27FC236}">
                <a16:creationId xmlns:a16="http://schemas.microsoft.com/office/drawing/2014/main" id="{DC342C8F-15AC-133B-712F-2884D14698A7}"/>
              </a:ext>
            </a:extLst>
          </p:cNvPr>
          <p:cNvSpPr txBox="1"/>
          <p:nvPr/>
        </p:nvSpPr>
        <p:spPr>
          <a:xfrm>
            <a:off x="752439" y="4817751"/>
            <a:ext cx="5061022" cy="1384995"/>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300" normalizeH="0" baseline="0" noProof="0" dirty="0">
                <a:ln>
                  <a:noFill/>
                </a:ln>
                <a:solidFill>
                  <a:schemeClr val="accent4"/>
                </a:solidFill>
                <a:effectLst/>
                <a:uLnTx/>
                <a:uFillTx/>
                <a:latin typeface="Garamond" panose="02020404030301010803" pitchFamily="18" charset="0"/>
                <a:ea typeface="+mn-ea"/>
                <a:cs typeface="+mn-cs"/>
              </a:rPr>
              <a:t>MÓDULO 11</a:t>
            </a:r>
          </a:p>
          <a:p>
            <a:pPr marL="0" marR="0" lvl="0" indent="0" defTabSz="457200" rtl="0" eaLnBrk="1" fontAlgn="auto" latinLnBrk="0" hangingPunct="1">
              <a:lnSpc>
                <a:spcPct val="100000"/>
              </a:lnSpc>
              <a:spcBef>
                <a:spcPts val="0"/>
              </a:spcBef>
              <a:spcAft>
                <a:spcPts val="0"/>
              </a:spcAft>
              <a:buClrTx/>
              <a:buSzTx/>
              <a:buFontTx/>
              <a:buNone/>
              <a:tabLst/>
              <a:defRPr/>
            </a:pPr>
            <a:r>
              <a:rPr lang="es-ES_tradnl" sz="2000" b="1" spc="300" dirty="0">
                <a:solidFill>
                  <a:schemeClr val="accent4"/>
                </a:solidFill>
                <a:latin typeface="Garamond" panose="02020404030301010803" pitchFamily="18" charset="0"/>
              </a:rPr>
              <a:t> </a:t>
            </a:r>
            <a:endParaRPr lang="es-ES_tradnl" sz="4400" b="1" dirty="0">
              <a:solidFill>
                <a:schemeClr val="accent4"/>
              </a:solidFill>
              <a:latin typeface="Garamond" panose="02020404030301010803" pitchFamily="18" charset="0"/>
            </a:endParaRPr>
          </a:p>
          <a:p>
            <a:r>
              <a:rPr lang="es-ES_tradnl" sz="4400" b="1" dirty="0">
                <a:solidFill>
                  <a:schemeClr val="accent4"/>
                </a:solidFill>
                <a:latin typeface="Garamond" panose="02020404030301010803" pitchFamily="18" charset="0"/>
              </a:rPr>
              <a:t>Cierre del caso</a:t>
            </a:r>
          </a:p>
        </p:txBody>
      </p:sp>
      <p:sp>
        <p:nvSpPr>
          <p:cNvPr id="7" name="Hexagon 6">
            <a:extLst>
              <a:ext uri="{FF2B5EF4-FFF2-40B4-BE49-F238E27FC236}">
                <a16:creationId xmlns:a16="http://schemas.microsoft.com/office/drawing/2014/main" id="{55CFF93A-1984-47BC-87E3-0BB16DF87556}"/>
              </a:ext>
            </a:extLst>
          </p:cNvPr>
          <p:cNvSpPr/>
          <p:nvPr/>
        </p:nvSpPr>
        <p:spPr>
          <a:xfrm rot="1782986">
            <a:off x="539630" y="2109486"/>
            <a:ext cx="2269827" cy="1956740"/>
          </a:xfrm>
          <a:prstGeom prst="hexagon">
            <a:avLst>
              <a:gd name="adj" fmla="val 28965"/>
              <a:gd name="vf" fmla="val 115470"/>
            </a:avLst>
          </a:prstGeom>
          <a:solidFill>
            <a:srgbClr val="1D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4" name="Graphic 13" descr="Lock with solid fill">
            <a:extLst>
              <a:ext uri="{FF2B5EF4-FFF2-40B4-BE49-F238E27FC236}">
                <a16:creationId xmlns:a16="http://schemas.microsoft.com/office/drawing/2014/main" id="{AA49F996-5190-96C8-5440-EC03D9D9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9639" y="2257982"/>
            <a:ext cx="1505328" cy="1505328"/>
          </a:xfrm>
          <a:prstGeom prst="rect">
            <a:avLst/>
          </a:prstGeom>
        </p:spPr>
      </p:pic>
    </p:spTree>
    <p:extLst>
      <p:ext uri="{BB962C8B-B14F-4D97-AF65-F5344CB8AC3E}">
        <p14:creationId xmlns:p14="http://schemas.microsoft.com/office/powerpoint/2010/main" val="54841349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B2AD64-BFBB-DB5F-9EB8-401709E1B1EA}"/>
              </a:ext>
            </a:extLst>
          </p:cNvPr>
          <p:cNvSpPr txBox="1"/>
          <p:nvPr/>
        </p:nvSpPr>
        <p:spPr>
          <a:xfrm>
            <a:off x="1567786" y="1310779"/>
            <a:ext cx="4682543" cy="2262158"/>
          </a:xfrm>
          <a:prstGeom prst="rect">
            <a:avLst/>
          </a:prstGeom>
          <a:noFill/>
        </p:spPr>
        <p:txBody>
          <a:bodyPr wrap="square" rtlCol="0">
            <a:spAutoFit/>
          </a:bodyPr>
          <a:lstStyle/>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Sesión 1: </a:t>
            </a:r>
            <a:r>
              <a:rPr lang="en-US" sz="1100" dirty="0" err="1">
                <a:solidFill>
                  <a:schemeClr val="tx1"/>
                </a:solidFill>
                <a:latin typeface="Calibri"/>
                <a:ea typeface="Calibri"/>
                <a:cs typeface="Calibri"/>
                <a:sym typeface="Calibri"/>
              </a:rPr>
              <a:t>Inicio</a:t>
            </a:r>
            <a:r>
              <a:rPr lang="en-US" sz="1100" dirty="0">
                <a:solidFill>
                  <a:schemeClr val="tx1"/>
                </a:solidFill>
                <a:latin typeface="Calibri"/>
                <a:ea typeface="Calibri"/>
                <a:cs typeface="Calibri"/>
                <a:sym typeface="Calibri"/>
              </a:rPr>
              <a:t> del </a:t>
            </a:r>
            <a:r>
              <a:rPr lang="en-US" sz="1100" dirty="0" err="1">
                <a:solidFill>
                  <a:schemeClr val="tx1"/>
                </a:solidFill>
                <a:latin typeface="Calibri"/>
                <a:ea typeface="Calibri"/>
                <a:cs typeface="Calibri"/>
                <a:sym typeface="Calibri"/>
              </a:rPr>
              <a:t>módulo</a:t>
            </a:r>
            <a:endParaRPr lang="en-US" sz="1100" dirty="0">
              <a:solidFill>
                <a:schemeClr val="tx1"/>
              </a:solidFill>
              <a:latin typeface="Calibri"/>
              <a:ea typeface="Calibri"/>
              <a:cs typeface="Calibri"/>
              <a:sym typeface="Calibri"/>
            </a:endParaRP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Sesión 2: </a:t>
            </a:r>
            <a:r>
              <a:rPr lang="en-US" sz="1100" dirty="0">
                <a:solidFill>
                  <a:schemeClr val="tx1"/>
                </a:solidFill>
                <a:latin typeface="Calibri"/>
                <a:ea typeface="Calibri"/>
                <a:cs typeface="Calibri"/>
                <a:sym typeface="Calibri"/>
              </a:rPr>
              <a:t>¿Cuándo puedo cerrar el caso de un niño?</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Sesión 3: </a:t>
            </a:r>
            <a:r>
              <a:rPr lang="en-US" sz="1100" dirty="0">
                <a:solidFill>
                  <a:schemeClr val="tx1"/>
                </a:solidFill>
                <a:latin typeface="Calibri"/>
                <a:ea typeface="Calibri"/>
                <a:cs typeface="Calibri"/>
                <a:sym typeface="Calibri"/>
              </a:rPr>
              <a:t>¿Cómo cierro el caso de un niño?</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Sesión 4: </a:t>
            </a:r>
            <a:r>
              <a:rPr lang="en-US" sz="1100" dirty="0">
                <a:solidFill>
                  <a:schemeClr val="tx1"/>
                </a:solidFill>
                <a:latin typeface="Calibri"/>
                <a:ea typeface="Calibri"/>
                <a:cs typeface="Calibri"/>
                <a:sym typeface="Calibri"/>
              </a:rPr>
              <a:t>¿Cómo y cuándo puedo transferir un caso?</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Sesión 5: </a:t>
            </a:r>
            <a:r>
              <a:rPr lang="en-US" sz="1100" dirty="0">
                <a:solidFill>
                  <a:schemeClr val="tx1"/>
                </a:solidFill>
                <a:latin typeface="Calibri"/>
                <a:ea typeface="Calibri"/>
                <a:cs typeface="Calibri"/>
                <a:sym typeface="Calibri"/>
              </a:rPr>
              <a:t>¿Cómo obtener la opinión de un niño?</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Sesión 6: </a:t>
            </a:r>
            <a:r>
              <a:rPr lang="en-US" sz="1100" dirty="0" err="1">
                <a:solidFill>
                  <a:schemeClr val="tx1"/>
                </a:solidFill>
                <a:latin typeface="Calibri"/>
                <a:ea typeface="Calibri"/>
                <a:cs typeface="Calibri"/>
                <a:sym typeface="Calibri"/>
              </a:rPr>
              <a:t>Cierre</a:t>
            </a:r>
            <a:r>
              <a:rPr lang="en-US" sz="1100" dirty="0">
                <a:solidFill>
                  <a:schemeClr val="tx1"/>
                </a:solidFill>
                <a:latin typeface="Calibri"/>
                <a:ea typeface="Calibri"/>
                <a:cs typeface="Calibri"/>
                <a:sym typeface="Calibri"/>
              </a:rPr>
              <a:t> del </a:t>
            </a:r>
            <a:r>
              <a:rPr lang="en-US" sz="1100" dirty="0" err="1">
                <a:solidFill>
                  <a:schemeClr val="tx1"/>
                </a:solidFill>
                <a:latin typeface="Calibri"/>
                <a:ea typeface="Calibri"/>
                <a:cs typeface="Calibri"/>
                <a:sym typeface="Calibri"/>
              </a:rPr>
              <a:t>módulo</a:t>
            </a:r>
            <a:r>
              <a:rPr lang="en-US" sz="1100" dirty="0">
                <a:solidFill>
                  <a:schemeClr val="tx1"/>
                </a:solidFill>
                <a:latin typeface="Calibri"/>
                <a:ea typeface="Calibri"/>
                <a:cs typeface="Calibri"/>
                <a:sym typeface="Calibri"/>
              </a:rPr>
              <a:t> </a:t>
            </a:r>
          </a:p>
        </p:txBody>
      </p:sp>
      <p:sp>
        <p:nvSpPr>
          <p:cNvPr id="4" name="TextBox 3">
            <a:extLst>
              <a:ext uri="{FF2B5EF4-FFF2-40B4-BE49-F238E27FC236}">
                <a16:creationId xmlns:a16="http://schemas.microsoft.com/office/drawing/2014/main" id="{BCB32F6E-B911-3971-2C9E-6F2E5FA0BDEA}"/>
              </a:ext>
            </a:extLst>
          </p:cNvPr>
          <p:cNvSpPr txBox="1"/>
          <p:nvPr/>
        </p:nvSpPr>
        <p:spPr>
          <a:xfrm>
            <a:off x="1064660" y="1310779"/>
            <a:ext cx="503127" cy="2262158"/>
          </a:xfrm>
          <a:prstGeom prst="rect">
            <a:avLst/>
          </a:prstGeom>
          <a:noFill/>
        </p:spPr>
        <p:txBody>
          <a:bodyPr wrap="square" rtlCol="0">
            <a:spAutoFit/>
          </a:bodyPr>
          <a:lstStyle/>
          <a:p>
            <a:pPr>
              <a:spcAft>
                <a:spcPts val="1800"/>
              </a:spcAft>
            </a:pPr>
            <a:r>
              <a:rPr lang="en-CA" sz="1100" dirty="0">
                <a:solidFill>
                  <a:schemeClr val="tx1"/>
                </a:solidFill>
                <a:latin typeface="+mn-lt"/>
              </a:rPr>
              <a:t>185</a:t>
            </a:r>
          </a:p>
          <a:p>
            <a:pPr>
              <a:spcAft>
                <a:spcPts val="1800"/>
              </a:spcAft>
            </a:pPr>
            <a:r>
              <a:rPr lang="en-CA" sz="1100" dirty="0"/>
              <a:t>186</a:t>
            </a:r>
          </a:p>
          <a:p>
            <a:pPr>
              <a:spcAft>
                <a:spcPts val="1800"/>
              </a:spcAft>
            </a:pPr>
            <a:r>
              <a:rPr lang="en-CA" sz="1100" dirty="0"/>
              <a:t>188</a:t>
            </a:r>
          </a:p>
          <a:p>
            <a:pPr>
              <a:spcAft>
                <a:spcPts val="1800"/>
              </a:spcAft>
            </a:pPr>
            <a:r>
              <a:rPr lang="en-CA" sz="1100" dirty="0"/>
              <a:t>193</a:t>
            </a:r>
          </a:p>
          <a:p>
            <a:pPr>
              <a:spcAft>
                <a:spcPts val="1800"/>
              </a:spcAft>
            </a:pPr>
            <a:r>
              <a:rPr lang="en-CA" sz="1100" dirty="0"/>
              <a:t>194</a:t>
            </a:r>
          </a:p>
          <a:p>
            <a:pPr>
              <a:spcAft>
                <a:spcPts val="1800"/>
              </a:spcAft>
            </a:pPr>
            <a:r>
              <a:rPr lang="en-CA" sz="1100" dirty="0"/>
              <a:t>199</a:t>
            </a:r>
          </a:p>
        </p:txBody>
      </p:sp>
      <p:sp>
        <p:nvSpPr>
          <p:cNvPr id="5" name="TextBox 4">
            <a:extLst>
              <a:ext uri="{FF2B5EF4-FFF2-40B4-BE49-F238E27FC236}">
                <a16:creationId xmlns:a16="http://schemas.microsoft.com/office/drawing/2014/main" id="{EC00A878-16DA-983F-F01C-CFAD152ECF32}"/>
              </a:ext>
            </a:extLst>
          </p:cNvPr>
          <p:cNvSpPr txBox="1"/>
          <p:nvPr/>
        </p:nvSpPr>
        <p:spPr>
          <a:xfrm>
            <a:off x="996287" y="713169"/>
            <a:ext cx="3807163"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1D8CC8"/>
                </a:highlight>
                <a:latin typeface="Calibri"/>
                <a:ea typeface="Calibri"/>
                <a:cs typeface="Calibri"/>
                <a:sym typeface="Calibri"/>
              </a:rPr>
              <a:t>ÍNDICE DE CONTENIDOS</a:t>
            </a:r>
          </a:p>
        </p:txBody>
      </p:sp>
      <p:sp>
        <p:nvSpPr>
          <p:cNvPr id="6" name="Hexagon 5">
            <a:extLst>
              <a:ext uri="{FF2B5EF4-FFF2-40B4-BE49-F238E27FC236}">
                <a16:creationId xmlns:a16="http://schemas.microsoft.com/office/drawing/2014/main" id="{0F426E13-09A5-B3DA-8041-4E4B3932110F}"/>
              </a:ext>
            </a:extLst>
          </p:cNvPr>
          <p:cNvSpPr/>
          <p:nvPr/>
        </p:nvSpPr>
        <p:spPr>
          <a:xfrm rot="1782986">
            <a:off x="286724" y="30111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8B25EE2A-96D3-002D-E60A-B3D0DA82226E}"/>
              </a:ext>
            </a:extLst>
          </p:cNvPr>
          <p:cNvSpPr/>
          <p:nvPr/>
        </p:nvSpPr>
        <p:spPr>
          <a:xfrm rot="1782986">
            <a:off x="286724" y="76395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CD8D85FD-4160-FEB1-7707-5774F62862B5}"/>
              </a:ext>
            </a:extLst>
          </p:cNvPr>
          <p:cNvSpPr/>
          <p:nvPr/>
        </p:nvSpPr>
        <p:spPr>
          <a:xfrm rot="1782986">
            <a:off x="286724" y="122680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5BB5DA2C-7188-A8C1-8153-C2E9DEFDF8E3}"/>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35DAFF7E-F8AE-3EA7-320F-95AE10E8A2AA}"/>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2" name="Graphic 11" descr="Lock with solid fill">
            <a:extLst>
              <a:ext uri="{FF2B5EF4-FFF2-40B4-BE49-F238E27FC236}">
                <a16:creationId xmlns:a16="http://schemas.microsoft.com/office/drawing/2014/main" id="{0182089A-5E9C-C77A-A1DF-17470C7D37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58147" y="7314559"/>
            <a:ext cx="1878272" cy="1878272"/>
          </a:xfrm>
          <a:prstGeom prst="rect">
            <a:avLst/>
          </a:prstGeom>
        </p:spPr>
      </p:pic>
      <p:sp>
        <p:nvSpPr>
          <p:cNvPr id="14" name="Hexagon 13">
            <a:extLst>
              <a:ext uri="{FF2B5EF4-FFF2-40B4-BE49-F238E27FC236}">
                <a16:creationId xmlns:a16="http://schemas.microsoft.com/office/drawing/2014/main" id="{B3886831-D5BA-E0A0-6FFB-EF66FC87689D}"/>
              </a:ext>
            </a:extLst>
          </p:cNvPr>
          <p:cNvSpPr/>
          <p:nvPr/>
        </p:nvSpPr>
        <p:spPr>
          <a:xfrm rot="1782986">
            <a:off x="286725" y="2615334"/>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55291234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A4351A-E5AE-A8D5-AAA0-EFE0D090D90D}"/>
              </a:ext>
            </a:extLst>
          </p:cNvPr>
          <p:cNvSpPr txBox="1"/>
          <p:nvPr/>
        </p:nvSpPr>
        <p:spPr>
          <a:xfrm>
            <a:off x="996287" y="1238738"/>
            <a:ext cx="4665478" cy="276999"/>
          </a:xfrm>
          <a:prstGeom prst="rect">
            <a:avLst/>
          </a:prstGeom>
          <a:noFill/>
        </p:spPr>
        <p:txBody>
          <a:bodyPr wrap="square" rtlCol="0">
            <a:spAutoFit/>
          </a:bodyPr>
          <a:lstStyle/>
          <a:p>
            <a:r>
              <a:rPr lang="en-CA" sz="1200" b="1" spc="300" dirty="0">
                <a:solidFill>
                  <a:schemeClr val="tx1"/>
                </a:solidFill>
              </a:rPr>
              <a:t>OBJETIVO DEL MÓDULO</a:t>
            </a:r>
          </a:p>
        </p:txBody>
      </p:sp>
      <p:sp>
        <p:nvSpPr>
          <p:cNvPr id="3" name="TextBox 2">
            <a:extLst>
              <a:ext uri="{FF2B5EF4-FFF2-40B4-BE49-F238E27FC236}">
                <a16:creationId xmlns:a16="http://schemas.microsoft.com/office/drawing/2014/main" id="{B763995E-72DD-58D5-845F-070F159A141F}"/>
              </a:ext>
            </a:extLst>
          </p:cNvPr>
          <p:cNvSpPr txBox="1"/>
          <p:nvPr/>
        </p:nvSpPr>
        <p:spPr>
          <a:xfrm>
            <a:off x="996287" y="713169"/>
            <a:ext cx="5254042"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1D8CC8"/>
                </a:highlight>
                <a:latin typeface="Calibri"/>
                <a:ea typeface="Calibri"/>
                <a:cs typeface="Calibri"/>
                <a:sym typeface="Calibri"/>
              </a:rPr>
              <a:t>SESIÓN 1: INICIO DEL MÓDULO</a:t>
            </a:r>
          </a:p>
        </p:txBody>
      </p:sp>
      <p:sp>
        <p:nvSpPr>
          <p:cNvPr id="4" name="TextBox 3">
            <a:extLst>
              <a:ext uri="{FF2B5EF4-FFF2-40B4-BE49-F238E27FC236}">
                <a16:creationId xmlns:a16="http://schemas.microsoft.com/office/drawing/2014/main" id="{3078D4EA-746B-62D9-147C-EFC87A926B0D}"/>
              </a:ext>
            </a:extLst>
          </p:cNvPr>
          <p:cNvSpPr txBox="1"/>
          <p:nvPr/>
        </p:nvSpPr>
        <p:spPr>
          <a:xfrm>
            <a:off x="996287" y="1599327"/>
            <a:ext cx="5254042" cy="430887"/>
          </a:xfrm>
          <a:prstGeom prst="rect">
            <a:avLst/>
          </a:prstGeom>
          <a:noFill/>
        </p:spPr>
        <p:txBody>
          <a:bodyPr wrap="square" rtlCol="0">
            <a:spAutoFit/>
          </a:bodyPr>
          <a:lstStyle/>
          <a:p>
            <a:pPr marL="0" marR="0" lvl="0" indent="0" algn="l" rtl="0">
              <a:spcBef>
                <a:spcPts val="0"/>
              </a:spcBef>
              <a:spcAft>
                <a:spcPts val="0"/>
              </a:spcAft>
              <a:buNone/>
            </a:pPr>
            <a:r>
              <a:rPr lang="es-ES_tradnl" sz="1100" dirty="0">
                <a:solidFill>
                  <a:schemeClr val="tx1"/>
                </a:solidFill>
                <a:latin typeface="+mn-lt"/>
                <a:ea typeface="Arial"/>
                <a:cs typeface="Arial"/>
                <a:sym typeface="Arial"/>
              </a:rPr>
              <a:t>Proporcionar a los/as participantes los conocimientos y habilidades necesarias para cerrar un caso de acuerdo con las directrices y normas interinstitucionales.</a:t>
            </a:r>
          </a:p>
        </p:txBody>
      </p:sp>
      <p:sp>
        <p:nvSpPr>
          <p:cNvPr id="5" name="TextBox 4">
            <a:extLst>
              <a:ext uri="{FF2B5EF4-FFF2-40B4-BE49-F238E27FC236}">
                <a16:creationId xmlns:a16="http://schemas.microsoft.com/office/drawing/2014/main" id="{CC9E72D5-FC4C-827C-F230-C07BA2CA55A5}"/>
              </a:ext>
            </a:extLst>
          </p:cNvPr>
          <p:cNvSpPr txBox="1"/>
          <p:nvPr/>
        </p:nvSpPr>
        <p:spPr>
          <a:xfrm>
            <a:off x="996287" y="2268414"/>
            <a:ext cx="5254042" cy="276999"/>
          </a:xfrm>
          <a:prstGeom prst="rect">
            <a:avLst/>
          </a:prstGeom>
          <a:noFill/>
        </p:spPr>
        <p:txBody>
          <a:bodyPr wrap="square" rtlCol="0">
            <a:spAutoFit/>
          </a:bodyPr>
          <a:lstStyle/>
          <a:p>
            <a:r>
              <a:rPr lang="en-CA" sz="1200" b="1" spc="300" dirty="0">
                <a:solidFill>
                  <a:schemeClr val="tx1"/>
                </a:solidFill>
              </a:rPr>
              <a:t>OBJETIVOS DE APRENDIZAJE </a:t>
            </a:r>
          </a:p>
        </p:txBody>
      </p:sp>
      <p:sp>
        <p:nvSpPr>
          <p:cNvPr id="6" name="TextBox 5">
            <a:extLst>
              <a:ext uri="{FF2B5EF4-FFF2-40B4-BE49-F238E27FC236}">
                <a16:creationId xmlns:a16="http://schemas.microsoft.com/office/drawing/2014/main" id="{A8072EB5-C2B3-E208-00EC-88A0BA2329B9}"/>
              </a:ext>
            </a:extLst>
          </p:cNvPr>
          <p:cNvSpPr txBox="1"/>
          <p:nvPr/>
        </p:nvSpPr>
        <p:spPr>
          <a:xfrm>
            <a:off x="1675087" y="2821316"/>
            <a:ext cx="4575242" cy="2123658"/>
          </a:xfrm>
          <a:prstGeom prst="rect">
            <a:avLst/>
          </a:prstGeom>
          <a:noFill/>
        </p:spPr>
        <p:txBody>
          <a:bodyPr wrap="square" lIns="91440" tIns="45720" rIns="91440" bIns="45720" rtlCol="0" anchor="t">
            <a:spAutoFit/>
          </a:bodyPr>
          <a:lstStyle/>
          <a:p>
            <a:r>
              <a:rPr lang="es-ES_tradnl" sz="1100" dirty="0">
                <a:solidFill>
                  <a:schemeClr val="tx1"/>
                </a:solidFill>
                <a:latin typeface="+mn-lt"/>
                <a:ea typeface="Arial"/>
                <a:cs typeface="Arial"/>
                <a:sym typeface="Arial"/>
              </a:rPr>
              <a:t> Identificar qué casos pueden cerrarse utilizando los criterios para el cierre de casos.  </a:t>
            </a:r>
          </a:p>
          <a:p>
            <a:pPr marL="0" marR="0" lvl="0" indent="0" algn="l" rtl="0">
              <a:spcBef>
                <a:spcPts val="0"/>
              </a:spcBef>
              <a:spcAft>
                <a:spcPts val="0"/>
              </a:spcAft>
              <a:buNone/>
            </a:pPr>
            <a:br>
              <a:rPr lang="es-ES_tradnl" sz="1100" dirty="0">
                <a:solidFill>
                  <a:schemeClr val="tx1"/>
                </a:solidFill>
                <a:latin typeface="+mn-lt"/>
                <a:ea typeface="Arial"/>
                <a:cs typeface="Arial"/>
                <a:sym typeface="Arial"/>
              </a:rPr>
            </a:br>
            <a:endParaRPr lang="es-ES_tradnl" sz="1100" dirty="0">
              <a:solidFill>
                <a:schemeClr val="tx1"/>
              </a:solidFill>
              <a:latin typeface="+mn-lt"/>
              <a:ea typeface="Arial"/>
              <a:cs typeface="Arial"/>
              <a:sym typeface="Arial"/>
            </a:endParaRPr>
          </a:p>
          <a:p>
            <a:r>
              <a:rPr lang="es-ES_tradnl" sz="1100" dirty="0">
                <a:latin typeface="+mn-lt"/>
                <a:ea typeface="Arial"/>
                <a:cs typeface="Arial"/>
                <a:sym typeface="Arial"/>
              </a:rPr>
              <a:t>Mostrar cómo se debe informar al menor y a su familia sobre la decisión de cerrar el caso</a:t>
            </a:r>
            <a:r>
              <a:rPr lang="es-ES_tradnl" sz="1100" dirty="0">
                <a:ea typeface="Arial"/>
                <a:cs typeface="Arial"/>
                <a:sym typeface="Arial"/>
              </a:rPr>
              <a:t>.</a:t>
            </a:r>
            <a:endParaRPr lang="es-ES_tradnl" sz="1100" dirty="0">
              <a:latin typeface="+mn-lt"/>
              <a:ea typeface="Arial"/>
              <a:cs typeface="Arial"/>
            </a:endParaRPr>
          </a:p>
          <a:p>
            <a:pPr marL="0" marR="0" lvl="0" indent="0" algn="l" rtl="0">
              <a:spcBef>
                <a:spcPts val="0"/>
              </a:spcBef>
              <a:spcAft>
                <a:spcPts val="0"/>
              </a:spcAft>
              <a:buNone/>
            </a:pPr>
            <a:endParaRPr lang="es-ES_tradnl" sz="1100" dirty="0">
              <a:solidFill>
                <a:schemeClr val="tx1"/>
              </a:solidFill>
              <a:latin typeface="+mn-lt"/>
              <a:ea typeface="Arial"/>
              <a:cs typeface="Arial"/>
              <a:sym typeface="Arial"/>
            </a:endParaRPr>
          </a:p>
          <a:p>
            <a:pPr marL="0" marR="0" lvl="0" indent="0" algn="l" rtl="0">
              <a:spcBef>
                <a:spcPts val="0"/>
              </a:spcBef>
              <a:spcAft>
                <a:spcPts val="0"/>
              </a:spcAft>
              <a:buNone/>
            </a:pPr>
            <a:endParaRPr lang="es-ES_tradnl" sz="1100" dirty="0">
              <a:solidFill>
                <a:schemeClr val="tx1"/>
              </a:solidFill>
              <a:latin typeface="+mn-lt"/>
              <a:ea typeface="Arial"/>
              <a:cs typeface="Arial"/>
              <a:sym typeface="Arial"/>
            </a:endParaRPr>
          </a:p>
          <a:p>
            <a:r>
              <a:rPr lang="es-ES_tradnl" sz="1100" dirty="0">
                <a:solidFill>
                  <a:schemeClr val="tx1"/>
                </a:solidFill>
                <a:latin typeface="+mn-lt"/>
                <a:ea typeface="Arial"/>
                <a:cs typeface="Arial"/>
                <a:sym typeface="Arial"/>
              </a:rPr>
              <a:t>Ver la diferencia entre cerrar y transferir un caso.</a:t>
            </a:r>
          </a:p>
          <a:p>
            <a:endParaRPr lang="es-ES_tradnl" sz="1100" dirty="0">
              <a:solidFill>
                <a:schemeClr val="tx1"/>
              </a:solidFill>
              <a:latin typeface="+mn-lt"/>
              <a:ea typeface="Arial"/>
              <a:cs typeface="Arial"/>
              <a:sym typeface="Arial"/>
            </a:endParaRPr>
          </a:p>
          <a:p>
            <a:endParaRPr lang="es-ES_tradnl" sz="1100" dirty="0">
              <a:ea typeface="Arial"/>
              <a:cs typeface="Arial"/>
              <a:sym typeface="Arial"/>
            </a:endParaRPr>
          </a:p>
          <a:p>
            <a:r>
              <a:rPr lang="es-ES_tradnl" sz="1100" dirty="0">
                <a:solidFill>
                  <a:schemeClr val="tx1"/>
                </a:solidFill>
                <a:latin typeface="+mn-lt"/>
                <a:ea typeface="Arial"/>
                <a:cs typeface="Arial"/>
                <a:sym typeface="Arial"/>
              </a:rPr>
              <a:t>Conocer los aspectos más importantes al solicitar la opinión de un/a menor</a:t>
            </a:r>
            <a:r>
              <a:rPr lang="es-ES_tradnl" sz="1100" dirty="0">
                <a:ea typeface="Arial"/>
                <a:cs typeface="Arial"/>
                <a:sym typeface="Arial"/>
              </a:rPr>
              <a:t>.</a:t>
            </a:r>
            <a:endParaRPr lang="es-ES_tradnl" sz="1100" dirty="0">
              <a:solidFill>
                <a:schemeClr val="tx1"/>
              </a:solidFill>
              <a:latin typeface="+mn-lt"/>
              <a:ea typeface="Arial"/>
              <a:cs typeface="Arial"/>
              <a:sym typeface="Arial"/>
            </a:endParaRPr>
          </a:p>
        </p:txBody>
      </p:sp>
      <p:grpSp>
        <p:nvGrpSpPr>
          <p:cNvPr id="7" name="Google Shape;149;p12">
            <a:extLst>
              <a:ext uri="{FF2B5EF4-FFF2-40B4-BE49-F238E27FC236}">
                <a16:creationId xmlns:a16="http://schemas.microsoft.com/office/drawing/2014/main" id="{089E49CF-F9B8-D1CD-609D-D86309B4E505}"/>
              </a:ext>
            </a:extLst>
          </p:cNvPr>
          <p:cNvGrpSpPr/>
          <p:nvPr/>
        </p:nvGrpSpPr>
        <p:grpSpPr>
          <a:xfrm>
            <a:off x="1020268" y="2771366"/>
            <a:ext cx="559955" cy="387333"/>
            <a:chOff x="6878053" y="1156317"/>
            <a:chExt cx="1431178" cy="1039513"/>
          </a:xfrm>
          <a:solidFill>
            <a:schemeClr val="accent4"/>
          </a:solidFill>
        </p:grpSpPr>
        <p:grpSp>
          <p:nvGrpSpPr>
            <p:cNvPr id="8" name="Google Shape;150;p12">
              <a:extLst>
                <a:ext uri="{FF2B5EF4-FFF2-40B4-BE49-F238E27FC236}">
                  <a16:creationId xmlns:a16="http://schemas.microsoft.com/office/drawing/2014/main" id="{58627563-2B97-D0A8-8842-978A222A8239}"/>
                </a:ext>
              </a:extLst>
            </p:cNvPr>
            <p:cNvGrpSpPr/>
            <p:nvPr/>
          </p:nvGrpSpPr>
          <p:grpSpPr>
            <a:xfrm>
              <a:off x="7672978" y="1156317"/>
              <a:ext cx="412941" cy="436880"/>
              <a:chOff x="243840" y="1676400"/>
              <a:chExt cx="701040" cy="741680"/>
            </a:xfrm>
            <a:grpFill/>
          </p:grpSpPr>
          <p:sp>
            <p:nvSpPr>
              <p:cNvPr id="11" name="Google Shape;151;p12">
                <a:extLst>
                  <a:ext uri="{FF2B5EF4-FFF2-40B4-BE49-F238E27FC236}">
                    <a16:creationId xmlns:a16="http://schemas.microsoft.com/office/drawing/2014/main" id="{8E943594-7637-9E7E-7EF0-4C8A3C5B8A34}"/>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2" name="Google Shape;152;p12">
                <a:extLst>
                  <a:ext uri="{FF2B5EF4-FFF2-40B4-BE49-F238E27FC236}">
                    <a16:creationId xmlns:a16="http://schemas.microsoft.com/office/drawing/2014/main" id="{27EBFA5B-0FDA-2E7B-10A4-2C4F325A1C97}"/>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9" name="Google Shape;153;p12">
              <a:extLst>
                <a:ext uri="{FF2B5EF4-FFF2-40B4-BE49-F238E27FC236}">
                  <a16:creationId xmlns:a16="http://schemas.microsoft.com/office/drawing/2014/main" id="{093CAB9B-77A9-A184-7742-FB94FE4CB7B0}"/>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0" name="Google Shape;154;p12">
              <a:extLst>
                <a:ext uri="{FF2B5EF4-FFF2-40B4-BE49-F238E27FC236}">
                  <a16:creationId xmlns:a16="http://schemas.microsoft.com/office/drawing/2014/main" id="{5A2569EB-EE40-D5C6-459E-EFBD472C6374}"/>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13" name="Google Shape;149;p12">
            <a:extLst>
              <a:ext uri="{FF2B5EF4-FFF2-40B4-BE49-F238E27FC236}">
                <a16:creationId xmlns:a16="http://schemas.microsoft.com/office/drawing/2014/main" id="{82C304C7-9EAF-CC5D-B3C6-9994FDA90A45}"/>
              </a:ext>
            </a:extLst>
          </p:cNvPr>
          <p:cNvGrpSpPr/>
          <p:nvPr/>
        </p:nvGrpSpPr>
        <p:grpSpPr>
          <a:xfrm>
            <a:off x="1020268" y="3332844"/>
            <a:ext cx="559955" cy="387333"/>
            <a:chOff x="6878053" y="1156317"/>
            <a:chExt cx="1431178" cy="1039513"/>
          </a:xfrm>
          <a:solidFill>
            <a:schemeClr val="accent4"/>
          </a:solidFill>
        </p:grpSpPr>
        <p:grpSp>
          <p:nvGrpSpPr>
            <p:cNvPr id="14" name="Google Shape;150;p12">
              <a:extLst>
                <a:ext uri="{FF2B5EF4-FFF2-40B4-BE49-F238E27FC236}">
                  <a16:creationId xmlns:a16="http://schemas.microsoft.com/office/drawing/2014/main" id="{60BE38F7-F5EB-C00D-AF61-03A117A2FBEA}"/>
                </a:ext>
              </a:extLst>
            </p:cNvPr>
            <p:cNvGrpSpPr/>
            <p:nvPr/>
          </p:nvGrpSpPr>
          <p:grpSpPr>
            <a:xfrm>
              <a:off x="7672978" y="1156317"/>
              <a:ext cx="412941" cy="436880"/>
              <a:chOff x="243840" y="1676400"/>
              <a:chExt cx="701040" cy="741680"/>
            </a:xfrm>
            <a:grpFill/>
          </p:grpSpPr>
          <p:sp>
            <p:nvSpPr>
              <p:cNvPr id="17" name="Google Shape;151;p12">
                <a:extLst>
                  <a:ext uri="{FF2B5EF4-FFF2-40B4-BE49-F238E27FC236}">
                    <a16:creationId xmlns:a16="http://schemas.microsoft.com/office/drawing/2014/main" id="{B43195DF-A023-FBD9-2B87-150C6613FA6F}"/>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8" name="Google Shape;152;p12">
                <a:extLst>
                  <a:ext uri="{FF2B5EF4-FFF2-40B4-BE49-F238E27FC236}">
                    <a16:creationId xmlns:a16="http://schemas.microsoft.com/office/drawing/2014/main" id="{4F8AEE52-4E71-BE73-66CD-2C4C2474163C}"/>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15" name="Google Shape;153;p12">
              <a:extLst>
                <a:ext uri="{FF2B5EF4-FFF2-40B4-BE49-F238E27FC236}">
                  <a16:creationId xmlns:a16="http://schemas.microsoft.com/office/drawing/2014/main" id="{E825E44F-0DCE-2035-E2D3-A4165927E9BD}"/>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6" name="Google Shape;154;p12">
              <a:extLst>
                <a:ext uri="{FF2B5EF4-FFF2-40B4-BE49-F238E27FC236}">
                  <a16:creationId xmlns:a16="http://schemas.microsoft.com/office/drawing/2014/main" id="{AC2467AD-0DCC-ACFF-9180-85C3EAB3BB12}"/>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19" name="Google Shape;149;p12">
            <a:extLst>
              <a:ext uri="{FF2B5EF4-FFF2-40B4-BE49-F238E27FC236}">
                <a16:creationId xmlns:a16="http://schemas.microsoft.com/office/drawing/2014/main" id="{62F61F69-CC68-D988-5634-A5FC78519E93}"/>
              </a:ext>
            </a:extLst>
          </p:cNvPr>
          <p:cNvGrpSpPr/>
          <p:nvPr/>
        </p:nvGrpSpPr>
        <p:grpSpPr>
          <a:xfrm>
            <a:off x="1020268" y="3894487"/>
            <a:ext cx="559955" cy="387333"/>
            <a:chOff x="6878053" y="1156317"/>
            <a:chExt cx="1431178" cy="1039513"/>
          </a:xfrm>
          <a:solidFill>
            <a:schemeClr val="accent4"/>
          </a:solidFill>
        </p:grpSpPr>
        <p:grpSp>
          <p:nvGrpSpPr>
            <p:cNvPr id="20" name="Google Shape;150;p12">
              <a:extLst>
                <a:ext uri="{FF2B5EF4-FFF2-40B4-BE49-F238E27FC236}">
                  <a16:creationId xmlns:a16="http://schemas.microsoft.com/office/drawing/2014/main" id="{26FB8492-7231-87A3-10E0-2D1060298D91}"/>
                </a:ext>
              </a:extLst>
            </p:cNvPr>
            <p:cNvGrpSpPr/>
            <p:nvPr/>
          </p:nvGrpSpPr>
          <p:grpSpPr>
            <a:xfrm>
              <a:off x="7672978" y="1156317"/>
              <a:ext cx="412941" cy="436880"/>
              <a:chOff x="243840" y="1676400"/>
              <a:chExt cx="701040" cy="741680"/>
            </a:xfrm>
            <a:grpFill/>
          </p:grpSpPr>
          <p:sp>
            <p:nvSpPr>
              <p:cNvPr id="23" name="Google Shape;151;p12">
                <a:extLst>
                  <a:ext uri="{FF2B5EF4-FFF2-40B4-BE49-F238E27FC236}">
                    <a16:creationId xmlns:a16="http://schemas.microsoft.com/office/drawing/2014/main" id="{CADA1D5D-A658-C205-A2F8-7A4EAAE6CEB7}"/>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4" name="Google Shape;152;p12">
                <a:extLst>
                  <a:ext uri="{FF2B5EF4-FFF2-40B4-BE49-F238E27FC236}">
                    <a16:creationId xmlns:a16="http://schemas.microsoft.com/office/drawing/2014/main" id="{DB5B6F1E-1454-637B-7718-8A5066520651}"/>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21" name="Google Shape;153;p12">
              <a:extLst>
                <a:ext uri="{FF2B5EF4-FFF2-40B4-BE49-F238E27FC236}">
                  <a16:creationId xmlns:a16="http://schemas.microsoft.com/office/drawing/2014/main" id="{8749D6AF-4922-734F-0510-F4E91F121E8E}"/>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2" name="Google Shape;154;p12">
              <a:extLst>
                <a:ext uri="{FF2B5EF4-FFF2-40B4-BE49-F238E27FC236}">
                  <a16:creationId xmlns:a16="http://schemas.microsoft.com/office/drawing/2014/main" id="{EC05AF87-412A-E674-EB8F-E1392BABE40C}"/>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25" name="Google Shape;149;p12">
            <a:extLst>
              <a:ext uri="{FF2B5EF4-FFF2-40B4-BE49-F238E27FC236}">
                <a16:creationId xmlns:a16="http://schemas.microsoft.com/office/drawing/2014/main" id="{C5B8A7BC-303E-BC5A-BB3A-117E3CF53919}"/>
              </a:ext>
            </a:extLst>
          </p:cNvPr>
          <p:cNvGrpSpPr/>
          <p:nvPr/>
        </p:nvGrpSpPr>
        <p:grpSpPr>
          <a:xfrm>
            <a:off x="1020268" y="4465987"/>
            <a:ext cx="559955" cy="387333"/>
            <a:chOff x="6878053" y="1156317"/>
            <a:chExt cx="1431178" cy="1039513"/>
          </a:xfrm>
          <a:solidFill>
            <a:schemeClr val="accent4"/>
          </a:solidFill>
        </p:grpSpPr>
        <p:grpSp>
          <p:nvGrpSpPr>
            <p:cNvPr id="26" name="Google Shape;150;p12">
              <a:extLst>
                <a:ext uri="{FF2B5EF4-FFF2-40B4-BE49-F238E27FC236}">
                  <a16:creationId xmlns:a16="http://schemas.microsoft.com/office/drawing/2014/main" id="{D7D27AF2-2E03-CDEB-53DD-5BBEA3F079D6}"/>
                </a:ext>
              </a:extLst>
            </p:cNvPr>
            <p:cNvGrpSpPr/>
            <p:nvPr/>
          </p:nvGrpSpPr>
          <p:grpSpPr>
            <a:xfrm>
              <a:off x="7672978" y="1156317"/>
              <a:ext cx="412941" cy="436880"/>
              <a:chOff x="243840" y="1676400"/>
              <a:chExt cx="701040" cy="741680"/>
            </a:xfrm>
            <a:grpFill/>
          </p:grpSpPr>
          <p:sp>
            <p:nvSpPr>
              <p:cNvPr id="29" name="Google Shape;151;p12">
                <a:extLst>
                  <a:ext uri="{FF2B5EF4-FFF2-40B4-BE49-F238E27FC236}">
                    <a16:creationId xmlns:a16="http://schemas.microsoft.com/office/drawing/2014/main" id="{DB30BF6F-A243-45BC-3088-82BA4F9D1923}"/>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0" name="Google Shape;152;p12">
                <a:extLst>
                  <a:ext uri="{FF2B5EF4-FFF2-40B4-BE49-F238E27FC236}">
                    <a16:creationId xmlns:a16="http://schemas.microsoft.com/office/drawing/2014/main" id="{5EA92D82-7015-AF84-F3B0-C0F9B8570C87}"/>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27" name="Google Shape;153;p12">
              <a:extLst>
                <a:ext uri="{FF2B5EF4-FFF2-40B4-BE49-F238E27FC236}">
                  <a16:creationId xmlns:a16="http://schemas.microsoft.com/office/drawing/2014/main" id="{3DDEB54D-A809-21DC-1DAC-C6060926E417}"/>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8" name="Google Shape;154;p12">
              <a:extLst>
                <a:ext uri="{FF2B5EF4-FFF2-40B4-BE49-F238E27FC236}">
                  <a16:creationId xmlns:a16="http://schemas.microsoft.com/office/drawing/2014/main" id="{EECC8410-E87B-5A6E-2C68-48AE286E5BD8}"/>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37" name="Hexagon 36">
            <a:extLst>
              <a:ext uri="{FF2B5EF4-FFF2-40B4-BE49-F238E27FC236}">
                <a16:creationId xmlns:a16="http://schemas.microsoft.com/office/drawing/2014/main" id="{574E9A3E-B880-66D7-FFAA-94D668EF5F36}"/>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Hexagon 37">
            <a:extLst>
              <a:ext uri="{FF2B5EF4-FFF2-40B4-BE49-F238E27FC236}">
                <a16:creationId xmlns:a16="http://schemas.microsoft.com/office/drawing/2014/main" id="{5334F7FB-007A-A607-E351-D3948C9F5576}"/>
              </a:ext>
            </a:extLst>
          </p:cNvPr>
          <p:cNvSpPr/>
          <p:nvPr/>
        </p:nvSpPr>
        <p:spPr>
          <a:xfrm rot="1782986">
            <a:off x="286724" y="76395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Hexagon 38">
            <a:extLst>
              <a:ext uri="{FF2B5EF4-FFF2-40B4-BE49-F238E27FC236}">
                <a16:creationId xmlns:a16="http://schemas.microsoft.com/office/drawing/2014/main" id="{0BA17A56-42E9-2303-E6FE-0AE531598680}"/>
              </a:ext>
            </a:extLst>
          </p:cNvPr>
          <p:cNvSpPr/>
          <p:nvPr/>
        </p:nvSpPr>
        <p:spPr>
          <a:xfrm rot="1782986">
            <a:off x="286724" y="122680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Hexagon 39">
            <a:extLst>
              <a:ext uri="{FF2B5EF4-FFF2-40B4-BE49-F238E27FC236}">
                <a16:creationId xmlns:a16="http://schemas.microsoft.com/office/drawing/2014/main" id="{C9EF911C-0E76-68B5-C6AA-8703F39BBB12}"/>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Hexagon 40">
            <a:extLst>
              <a:ext uri="{FF2B5EF4-FFF2-40B4-BE49-F238E27FC236}">
                <a16:creationId xmlns:a16="http://schemas.microsoft.com/office/drawing/2014/main" id="{9A8B156D-EC11-C731-6399-D908DB5C207F}"/>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Hexagon 41">
            <a:extLst>
              <a:ext uri="{FF2B5EF4-FFF2-40B4-BE49-F238E27FC236}">
                <a16:creationId xmlns:a16="http://schemas.microsoft.com/office/drawing/2014/main" id="{F79910A1-7BC0-B151-FD3E-4534DF3DB823}"/>
              </a:ext>
            </a:extLst>
          </p:cNvPr>
          <p:cNvSpPr/>
          <p:nvPr/>
        </p:nvSpPr>
        <p:spPr>
          <a:xfrm rot="1782986">
            <a:off x="286725" y="2615334"/>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8544619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6F0CD1F-16E5-DB90-A8BB-1B198F9A1D7D}"/>
              </a:ext>
            </a:extLst>
          </p:cNvPr>
          <p:cNvSpPr/>
          <p:nvPr/>
        </p:nvSpPr>
        <p:spPr>
          <a:xfrm>
            <a:off x="996287" y="2387287"/>
            <a:ext cx="5254041" cy="2155809"/>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 name="TextBox 6">
            <a:extLst>
              <a:ext uri="{FF2B5EF4-FFF2-40B4-BE49-F238E27FC236}">
                <a16:creationId xmlns:a16="http://schemas.microsoft.com/office/drawing/2014/main" id="{4EC51AE2-7301-DFA3-2399-6B45CC60E2B0}"/>
              </a:ext>
            </a:extLst>
          </p:cNvPr>
          <p:cNvSpPr txBox="1"/>
          <p:nvPr/>
        </p:nvSpPr>
        <p:spPr>
          <a:xfrm>
            <a:off x="996287" y="1936446"/>
            <a:ext cx="5254041" cy="261610"/>
          </a:xfrm>
          <a:prstGeom prst="rect">
            <a:avLst/>
          </a:prstGeom>
          <a:noFill/>
          <a:ln>
            <a:noFill/>
          </a:ln>
        </p:spPr>
        <p:txBody>
          <a:bodyPr wrap="square" lIns="91440" tIns="45720" rIns="91440" bIns="45720" rtlCol="0" anchor="t">
            <a:spAutoFit/>
          </a:bodyPr>
          <a:lstStyle/>
          <a:p>
            <a:r>
              <a:rPr lang="es-ES_tradnl" sz="1100" dirty="0"/>
              <a:t>¿Por qué motivos puede cerrarse el caso de un/a menor? </a:t>
            </a:r>
            <a:endParaRPr lang="es-ES_tradnl" dirty="0"/>
          </a:p>
        </p:txBody>
      </p:sp>
      <p:sp>
        <p:nvSpPr>
          <p:cNvPr id="4" name="TextBox 3">
            <a:extLst>
              <a:ext uri="{FF2B5EF4-FFF2-40B4-BE49-F238E27FC236}">
                <a16:creationId xmlns:a16="http://schemas.microsoft.com/office/drawing/2014/main" id="{9B881743-8488-A250-4DE1-B351FDE18977}"/>
              </a:ext>
            </a:extLst>
          </p:cNvPr>
          <p:cNvSpPr txBox="1"/>
          <p:nvPr/>
        </p:nvSpPr>
        <p:spPr>
          <a:xfrm>
            <a:off x="996287" y="1491549"/>
            <a:ext cx="5254042" cy="276999"/>
          </a:xfrm>
          <a:prstGeom prst="rect">
            <a:avLst/>
          </a:prstGeom>
          <a:noFill/>
        </p:spPr>
        <p:txBody>
          <a:bodyPr wrap="square" rtlCol="0">
            <a:spAutoFit/>
          </a:bodyPr>
          <a:lstStyle/>
          <a:p>
            <a:r>
              <a:rPr lang="en-US" sz="1200" b="1" spc="300" dirty="0">
                <a:solidFill>
                  <a:schemeClr val="tx1"/>
                </a:solidFill>
              </a:rPr>
              <a:t>RAZONES PARA CERRAR UN CASO</a:t>
            </a:r>
          </a:p>
        </p:txBody>
      </p:sp>
      <p:sp>
        <p:nvSpPr>
          <p:cNvPr id="5" name="TextBox 4">
            <a:extLst>
              <a:ext uri="{FF2B5EF4-FFF2-40B4-BE49-F238E27FC236}">
                <a16:creationId xmlns:a16="http://schemas.microsoft.com/office/drawing/2014/main" id="{015EE781-D314-ED1E-F767-A31F82C64DF8}"/>
              </a:ext>
            </a:extLst>
          </p:cNvPr>
          <p:cNvSpPr txBox="1"/>
          <p:nvPr/>
        </p:nvSpPr>
        <p:spPr>
          <a:xfrm>
            <a:off x="996287" y="713169"/>
            <a:ext cx="5254042"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1D8CC8"/>
                </a:highlight>
                <a:latin typeface="Calibri"/>
                <a:ea typeface="Calibri"/>
                <a:cs typeface="Calibri"/>
                <a:sym typeface="Calibri"/>
              </a:rPr>
              <a:t>SESIÓN 2: ¿CUÁNDO SE PUEDE CERRAR UN CASO?</a:t>
            </a:r>
          </a:p>
        </p:txBody>
      </p:sp>
      <p:sp>
        <p:nvSpPr>
          <p:cNvPr id="8" name="TextBox 7">
            <a:extLst>
              <a:ext uri="{FF2B5EF4-FFF2-40B4-BE49-F238E27FC236}">
                <a16:creationId xmlns:a16="http://schemas.microsoft.com/office/drawing/2014/main" id="{83BB7E0F-2C89-45A3-A83E-9B84A261C159}"/>
              </a:ext>
            </a:extLst>
          </p:cNvPr>
          <p:cNvSpPr txBox="1"/>
          <p:nvPr/>
        </p:nvSpPr>
        <p:spPr>
          <a:xfrm>
            <a:off x="996287" y="5049848"/>
            <a:ext cx="5254042" cy="276999"/>
          </a:xfrm>
          <a:prstGeom prst="rect">
            <a:avLst/>
          </a:prstGeom>
          <a:noFill/>
        </p:spPr>
        <p:txBody>
          <a:bodyPr wrap="square" lIns="91440" tIns="45720" rIns="91440" bIns="45720" rtlCol="0" anchor="t">
            <a:spAutoFit/>
          </a:bodyPr>
          <a:lstStyle/>
          <a:p>
            <a:r>
              <a:rPr lang="en-US" sz="1200" b="1" spc="300" dirty="0"/>
              <a:t>¿QUÉ PODRÍA HACER EL/LA ASISTENTE SOCIAL?</a:t>
            </a:r>
          </a:p>
        </p:txBody>
      </p:sp>
      <p:sp>
        <p:nvSpPr>
          <p:cNvPr id="18" name="TextBox 17">
            <a:extLst>
              <a:ext uri="{FF2B5EF4-FFF2-40B4-BE49-F238E27FC236}">
                <a16:creationId xmlns:a16="http://schemas.microsoft.com/office/drawing/2014/main" id="{97C25964-065C-AD85-187B-74A9E6FC1312}"/>
              </a:ext>
            </a:extLst>
          </p:cNvPr>
          <p:cNvSpPr txBox="1"/>
          <p:nvPr/>
        </p:nvSpPr>
        <p:spPr>
          <a:xfrm>
            <a:off x="996287" y="7043713"/>
            <a:ext cx="1732399" cy="1384995"/>
          </a:xfrm>
          <a:prstGeom prst="rect">
            <a:avLst/>
          </a:prstGeom>
          <a:noFill/>
          <a:ln>
            <a:noFill/>
          </a:ln>
        </p:spPr>
        <p:txBody>
          <a:bodyPr wrap="square" rtlCol="0">
            <a:spAutoFit/>
          </a:bodyPr>
          <a:lstStyle/>
          <a:p>
            <a:r>
              <a:rPr lang="es-ES_tradnl" sz="1200" dirty="0"/>
              <a:t>Si el/la menor cumple 18 años, pero sigue enfrentándose a un problema de protección y no está a salvo, ¿qué puede hacer el/la asistente social?</a:t>
            </a:r>
          </a:p>
        </p:txBody>
      </p:sp>
      <p:sp>
        <p:nvSpPr>
          <p:cNvPr id="20" name="Rectangle 19">
            <a:extLst>
              <a:ext uri="{FF2B5EF4-FFF2-40B4-BE49-F238E27FC236}">
                <a16:creationId xmlns:a16="http://schemas.microsoft.com/office/drawing/2014/main" id="{FF6E2FE3-FB73-21D5-E7DB-9873FE1747C6}"/>
              </a:ext>
            </a:extLst>
          </p:cNvPr>
          <p:cNvSpPr/>
          <p:nvPr/>
        </p:nvSpPr>
        <p:spPr>
          <a:xfrm>
            <a:off x="2888343" y="5533909"/>
            <a:ext cx="3361985" cy="2880541"/>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nvGrpSpPr>
          <p:cNvPr id="15" name="Group 14">
            <a:extLst>
              <a:ext uri="{FF2B5EF4-FFF2-40B4-BE49-F238E27FC236}">
                <a16:creationId xmlns:a16="http://schemas.microsoft.com/office/drawing/2014/main" id="{4FBCF893-0369-E91F-FA8D-68DC2C465752}"/>
              </a:ext>
            </a:extLst>
          </p:cNvPr>
          <p:cNvGrpSpPr/>
          <p:nvPr/>
        </p:nvGrpSpPr>
        <p:grpSpPr>
          <a:xfrm>
            <a:off x="1211480" y="5610986"/>
            <a:ext cx="1302011" cy="1257352"/>
            <a:chOff x="974673" y="1825651"/>
            <a:chExt cx="2041235" cy="1971221"/>
          </a:xfrm>
        </p:grpSpPr>
        <p:grpSp>
          <p:nvGrpSpPr>
            <p:cNvPr id="11" name="Group 10">
              <a:extLst>
                <a:ext uri="{FF2B5EF4-FFF2-40B4-BE49-F238E27FC236}">
                  <a16:creationId xmlns:a16="http://schemas.microsoft.com/office/drawing/2014/main" id="{CEFB9669-2E3B-3B87-5078-39C403F99965}"/>
                </a:ext>
              </a:extLst>
            </p:cNvPr>
            <p:cNvGrpSpPr/>
            <p:nvPr/>
          </p:nvGrpSpPr>
          <p:grpSpPr>
            <a:xfrm>
              <a:off x="1627567" y="1825651"/>
              <a:ext cx="547994" cy="1950989"/>
              <a:chOff x="1761807" y="5168657"/>
              <a:chExt cx="218613" cy="778316"/>
            </a:xfrm>
            <a:solidFill>
              <a:schemeClr val="accent4">
                <a:lumMod val="40000"/>
                <a:lumOff val="60000"/>
              </a:schemeClr>
            </a:solidFill>
          </p:grpSpPr>
          <p:sp>
            <p:nvSpPr>
              <p:cNvPr id="12" name="Round Same Side Corner Rectangle 46">
                <a:extLst>
                  <a:ext uri="{FF2B5EF4-FFF2-40B4-BE49-F238E27FC236}">
                    <a16:creationId xmlns:a16="http://schemas.microsoft.com/office/drawing/2014/main" id="{ABDF63A2-E1B5-6799-C988-27FEBDB34113}"/>
                  </a:ext>
                </a:extLst>
              </p:cNvPr>
              <p:cNvSpPr/>
              <p:nvPr/>
            </p:nvSpPr>
            <p:spPr>
              <a:xfrm>
                <a:off x="1763411" y="5424815"/>
                <a:ext cx="216156" cy="522158"/>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F7A197AD-844D-E0ED-6E89-5A10BAE2B8BB}"/>
                  </a:ext>
                </a:extLst>
              </p:cNvPr>
              <p:cNvSpPr/>
              <p:nvPr/>
            </p:nvSpPr>
            <p:spPr>
              <a:xfrm>
                <a:off x="1761807" y="5168657"/>
                <a:ext cx="218613" cy="218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latin typeface="Arial" panose="020B0604020202020204" pitchFamily="34" charset="0"/>
                  <a:cs typeface="Arial" panose="020B0604020202020204" pitchFamily="34" charset="0"/>
                </a:endParaRPr>
              </a:p>
            </p:txBody>
          </p:sp>
        </p:grpSp>
        <p:sp>
          <p:nvSpPr>
            <p:cNvPr id="14" name="TextBox 13">
              <a:extLst>
                <a:ext uri="{FF2B5EF4-FFF2-40B4-BE49-F238E27FC236}">
                  <a16:creationId xmlns:a16="http://schemas.microsoft.com/office/drawing/2014/main" id="{FC7D8795-01CF-75DF-91BB-7413DE71091D}"/>
                </a:ext>
              </a:extLst>
            </p:cNvPr>
            <p:cNvSpPr txBox="1"/>
            <p:nvPr/>
          </p:nvSpPr>
          <p:spPr>
            <a:xfrm>
              <a:off x="974673" y="2165656"/>
              <a:ext cx="2041235" cy="1631216"/>
            </a:xfrm>
            <a:prstGeom prst="rect">
              <a:avLst/>
            </a:prstGeom>
            <a:noFill/>
          </p:spPr>
          <p:txBody>
            <a:bodyPr wrap="square" rtlCol="0">
              <a:spAutoFit/>
            </a:bodyPr>
            <a:lstStyle/>
            <a:p>
              <a:pPr algn="ctr"/>
              <a:r>
                <a:rPr lang="en-GB" sz="6000" dirty="0">
                  <a:solidFill>
                    <a:schemeClr val="accent4"/>
                  </a:solidFill>
                  <a:latin typeface="Berlin Sans FB" panose="020E0602020502020306" pitchFamily="34" charset="0"/>
                  <a:cs typeface="Arial" panose="020B0604020202020204" pitchFamily="34" charset="0"/>
                </a:rPr>
                <a:t>¡18!</a:t>
              </a:r>
              <a:endParaRPr lang="en-BE" sz="6000" dirty="0">
                <a:solidFill>
                  <a:schemeClr val="accent4"/>
                </a:solidFill>
                <a:latin typeface="Berlin Sans FB" panose="020E0602020502020306" pitchFamily="34" charset="0"/>
                <a:cs typeface="Arial" panose="020B0604020202020204" pitchFamily="34" charset="0"/>
              </a:endParaRPr>
            </a:p>
          </p:txBody>
        </p:sp>
      </p:grpSp>
      <p:sp>
        <p:nvSpPr>
          <p:cNvPr id="23" name="Hexagon 22">
            <a:extLst>
              <a:ext uri="{FF2B5EF4-FFF2-40B4-BE49-F238E27FC236}">
                <a16:creationId xmlns:a16="http://schemas.microsoft.com/office/drawing/2014/main" id="{402A27B7-55C0-BAE9-147F-9D668CB15A9C}"/>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Hexagon 25">
            <a:extLst>
              <a:ext uri="{FF2B5EF4-FFF2-40B4-BE49-F238E27FC236}">
                <a16:creationId xmlns:a16="http://schemas.microsoft.com/office/drawing/2014/main" id="{916363C4-FB4C-7117-E23A-9A0FCAB1BD4D}"/>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Hexagon 26">
            <a:extLst>
              <a:ext uri="{FF2B5EF4-FFF2-40B4-BE49-F238E27FC236}">
                <a16:creationId xmlns:a16="http://schemas.microsoft.com/office/drawing/2014/main" id="{9E143CBE-1E71-265F-5BAB-A58DCEFD1C5F}"/>
              </a:ext>
            </a:extLst>
          </p:cNvPr>
          <p:cNvSpPr/>
          <p:nvPr/>
        </p:nvSpPr>
        <p:spPr>
          <a:xfrm rot="1782986">
            <a:off x="286724" y="122680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Hexagon 27">
            <a:extLst>
              <a:ext uri="{FF2B5EF4-FFF2-40B4-BE49-F238E27FC236}">
                <a16:creationId xmlns:a16="http://schemas.microsoft.com/office/drawing/2014/main" id="{9475A683-6604-1728-358A-CACFB8CBCDD0}"/>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Hexagon 28">
            <a:extLst>
              <a:ext uri="{FF2B5EF4-FFF2-40B4-BE49-F238E27FC236}">
                <a16:creationId xmlns:a16="http://schemas.microsoft.com/office/drawing/2014/main" id="{787AEE4B-1C58-5B9B-B57F-06768507188C}"/>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Hexagon 29">
            <a:extLst>
              <a:ext uri="{FF2B5EF4-FFF2-40B4-BE49-F238E27FC236}">
                <a16:creationId xmlns:a16="http://schemas.microsoft.com/office/drawing/2014/main" id="{FB750923-563E-1B4D-4445-B24B26EF59BB}"/>
              </a:ext>
            </a:extLst>
          </p:cNvPr>
          <p:cNvSpPr/>
          <p:nvPr/>
        </p:nvSpPr>
        <p:spPr>
          <a:xfrm rot="1782986">
            <a:off x="286725" y="2615334"/>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05668522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5271F0F-EC14-CCDB-8024-3D0BA8B43E83}"/>
              </a:ext>
            </a:extLst>
          </p:cNvPr>
          <p:cNvSpPr txBox="1"/>
          <p:nvPr/>
        </p:nvSpPr>
        <p:spPr>
          <a:xfrm>
            <a:off x="996287" y="2080186"/>
            <a:ext cx="1732399" cy="1384995"/>
          </a:xfrm>
          <a:prstGeom prst="rect">
            <a:avLst/>
          </a:prstGeom>
          <a:noFill/>
          <a:ln>
            <a:noFill/>
          </a:ln>
        </p:spPr>
        <p:txBody>
          <a:bodyPr wrap="square" lIns="91440" tIns="45720" rIns="91440" bIns="45720" rtlCol="0" anchor="t">
            <a:spAutoFit/>
          </a:bodyPr>
          <a:lstStyle/>
          <a:p>
            <a:r>
              <a:rPr lang="es-ES_tradnl" sz="1200"/>
              <a:t>Si el/la menor está en peligro, pero ha revocado su consentimiento para la gestión del caso, ¿qué puede hacer el/la asistente social? </a:t>
            </a:r>
          </a:p>
        </p:txBody>
      </p:sp>
      <p:sp>
        <p:nvSpPr>
          <p:cNvPr id="14" name="Rectangle 13">
            <a:extLst>
              <a:ext uri="{FF2B5EF4-FFF2-40B4-BE49-F238E27FC236}">
                <a16:creationId xmlns:a16="http://schemas.microsoft.com/office/drawing/2014/main" id="{A5DB1173-3FFB-A6D5-8CA1-05ABDCEBC8D5}"/>
              </a:ext>
            </a:extLst>
          </p:cNvPr>
          <p:cNvSpPr/>
          <p:nvPr/>
        </p:nvSpPr>
        <p:spPr>
          <a:xfrm>
            <a:off x="2888343" y="727637"/>
            <a:ext cx="3361985" cy="248002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0" name="TextBox 19">
            <a:extLst>
              <a:ext uri="{FF2B5EF4-FFF2-40B4-BE49-F238E27FC236}">
                <a16:creationId xmlns:a16="http://schemas.microsoft.com/office/drawing/2014/main" id="{140834DE-65FD-B126-22A6-1CF5DCCAD7AF}"/>
              </a:ext>
            </a:extLst>
          </p:cNvPr>
          <p:cNvSpPr txBox="1"/>
          <p:nvPr/>
        </p:nvSpPr>
        <p:spPr>
          <a:xfrm>
            <a:off x="996287" y="5288105"/>
            <a:ext cx="1732399" cy="1200329"/>
          </a:xfrm>
          <a:prstGeom prst="rect">
            <a:avLst/>
          </a:prstGeom>
          <a:noFill/>
          <a:ln>
            <a:noFill/>
          </a:ln>
        </p:spPr>
        <p:txBody>
          <a:bodyPr wrap="square" lIns="91440" tIns="45720" rIns="91440" bIns="45720" rtlCol="0" anchor="t">
            <a:spAutoFit/>
          </a:bodyPr>
          <a:lstStyle/>
          <a:p>
            <a:r>
              <a:rPr lang="es-ES_tradnl" sz="1200"/>
              <a:t>Si el/la menor desaparece, se traslada a otro lugar o no es posible contactarlo/a, ¿qué puede hacer el/la asistente social? </a:t>
            </a:r>
          </a:p>
        </p:txBody>
      </p:sp>
      <p:sp>
        <p:nvSpPr>
          <p:cNvPr id="23" name="Rectangle 22">
            <a:extLst>
              <a:ext uri="{FF2B5EF4-FFF2-40B4-BE49-F238E27FC236}">
                <a16:creationId xmlns:a16="http://schemas.microsoft.com/office/drawing/2014/main" id="{5B636048-2189-0DDD-2283-1E7B365CD2EF}"/>
              </a:ext>
            </a:extLst>
          </p:cNvPr>
          <p:cNvSpPr/>
          <p:nvPr/>
        </p:nvSpPr>
        <p:spPr>
          <a:xfrm>
            <a:off x="2888343" y="3528894"/>
            <a:ext cx="3361985" cy="248002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6" name="TextBox 25">
            <a:extLst>
              <a:ext uri="{FF2B5EF4-FFF2-40B4-BE49-F238E27FC236}">
                <a16:creationId xmlns:a16="http://schemas.microsoft.com/office/drawing/2014/main" id="{23D7A11F-0B6E-9BE1-A2F5-E3313F388947}"/>
              </a:ext>
            </a:extLst>
          </p:cNvPr>
          <p:cNvSpPr txBox="1"/>
          <p:nvPr/>
        </p:nvSpPr>
        <p:spPr>
          <a:xfrm>
            <a:off x="996287" y="7682699"/>
            <a:ext cx="1732399" cy="1200329"/>
          </a:xfrm>
          <a:prstGeom prst="rect">
            <a:avLst/>
          </a:prstGeom>
          <a:noFill/>
          <a:ln>
            <a:noFill/>
          </a:ln>
        </p:spPr>
        <p:txBody>
          <a:bodyPr wrap="square" lIns="91440" tIns="45720" rIns="91440" bIns="45720" rtlCol="0" anchor="t">
            <a:spAutoFit/>
          </a:bodyPr>
          <a:lstStyle/>
          <a:p>
            <a:r>
              <a:rPr lang="es-ES_tradnl" sz="1200">
                <a:solidFill>
                  <a:schemeClr val="tx1"/>
                </a:solidFill>
                <a:cs typeface="Arial" panose="020B0604020202020204" pitchFamily="34" charset="0"/>
              </a:rPr>
              <a:t>¿Qué puede hacer un asistente social para apoyar a los padres o cuidadores si el/la menor ha fallecido?</a:t>
            </a:r>
          </a:p>
          <a:p>
            <a:pPr algn="ctr"/>
            <a:endParaRPr lang="es-ES_tradnl" sz="1200">
              <a:solidFill>
                <a:schemeClr val="tx1"/>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0F72FA4D-EFE5-EF52-B34B-A5B1E9D4E75C}"/>
              </a:ext>
            </a:extLst>
          </p:cNvPr>
          <p:cNvSpPr/>
          <p:nvPr/>
        </p:nvSpPr>
        <p:spPr>
          <a:xfrm>
            <a:off x="2888343" y="6330150"/>
            <a:ext cx="3361985" cy="248002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nvGrpSpPr>
          <p:cNvPr id="32" name="Group 31">
            <a:extLst>
              <a:ext uri="{FF2B5EF4-FFF2-40B4-BE49-F238E27FC236}">
                <a16:creationId xmlns:a16="http://schemas.microsoft.com/office/drawing/2014/main" id="{E2975536-9E37-4646-FC32-7633198FBC4B}"/>
              </a:ext>
            </a:extLst>
          </p:cNvPr>
          <p:cNvGrpSpPr/>
          <p:nvPr/>
        </p:nvGrpSpPr>
        <p:grpSpPr>
          <a:xfrm>
            <a:off x="1238957" y="876042"/>
            <a:ext cx="1247057" cy="912039"/>
            <a:chOff x="3899380" y="2165656"/>
            <a:chExt cx="1847106" cy="1350887"/>
          </a:xfrm>
        </p:grpSpPr>
        <p:grpSp>
          <p:nvGrpSpPr>
            <p:cNvPr id="28" name="Group 27">
              <a:extLst>
                <a:ext uri="{FF2B5EF4-FFF2-40B4-BE49-F238E27FC236}">
                  <a16:creationId xmlns:a16="http://schemas.microsoft.com/office/drawing/2014/main" id="{3FEA80D9-DC30-34D3-95E7-2760A1560CDF}"/>
                </a:ext>
              </a:extLst>
            </p:cNvPr>
            <p:cNvGrpSpPr/>
            <p:nvPr/>
          </p:nvGrpSpPr>
          <p:grpSpPr>
            <a:xfrm>
              <a:off x="4193105" y="2165656"/>
              <a:ext cx="1292784" cy="1350887"/>
              <a:chOff x="7345680" y="2484120"/>
              <a:chExt cx="904240" cy="944880"/>
            </a:xfrm>
          </p:grpSpPr>
          <p:sp>
            <p:nvSpPr>
              <p:cNvPr id="29" name="Oval 28">
                <a:extLst>
                  <a:ext uri="{FF2B5EF4-FFF2-40B4-BE49-F238E27FC236}">
                    <a16:creationId xmlns:a16="http://schemas.microsoft.com/office/drawing/2014/main" id="{491A35AF-E259-7B29-972B-632D3BB92272}"/>
                  </a:ext>
                </a:extLst>
              </p:cNvPr>
              <p:cNvSpPr/>
              <p:nvPr/>
            </p:nvSpPr>
            <p:spPr>
              <a:xfrm>
                <a:off x="7345680" y="2484120"/>
                <a:ext cx="904240" cy="94488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L-Shape 29">
                <a:extLst>
                  <a:ext uri="{FF2B5EF4-FFF2-40B4-BE49-F238E27FC236}">
                    <a16:creationId xmlns:a16="http://schemas.microsoft.com/office/drawing/2014/main" id="{A02B5BE6-56C1-B1FD-2D52-33305617C4DD}"/>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31" name="Rectangle 30">
              <a:extLst>
                <a:ext uri="{FF2B5EF4-FFF2-40B4-BE49-F238E27FC236}">
                  <a16:creationId xmlns:a16="http://schemas.microsoft.com/office/drawing/2014/main" id="{66C8CFCC-749C-EBBA-6754-5FCB7E5359AC}"/>
                </a:ext>
              </a:extLst>
            </p:cNvPr>
            <p:cNvSpPr/>
            <p:nvPr/>
          </p:nvSpPr>
          <p:spPr>
            <a:xfrm rot="2176074">
              <a:off x="3899380" y="2736474"/>
              <a:ext cx="1847106" cy="1413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a:extLst>
              <a:ext uri="{FF2B5EF4-FFF2-40B4-BE49-F238E27FC236}">
                <a16:creationId xmlns:a16="http://schemas.microsoft.com/office/drawing/2014/main" id="{BD2734BF-8994-B185-FD35-D9FBA5F4BD03}"/>
              </a:ext>
            </a:extLst>
          </p:cNvPr>
          <p:cNvGrpSpPr/>
          <p:nvPr/>
        </p:nvGrpSpPr>
        <p:grpSpPr>
          <a:xfrm>
            <a:off x="1379384" y="3850153"/>
            <a:ext cx="988568" cy="1274975"/>
            <a:chOff x="6902168" y="1793471"/>
            <a:chExt cx="1538256" cy="1983918"/>
          </a:xfrm>
        </p:grpSpPr>
        <p:grpSp>
          <p:nvGrpSpPr>
            <p:cNvPr id="33" name="Group 32">
              <a:extLst>
                <a:ext uri="{FF2B5EF4-FFF2-40B4-BE49-F238E27FC236}">
                  <a16:creationId xmlns:a16="http://schemas.microsoft.com/office/drawing/2014/main" id="{89EC9926-B427-584B-95D4-FD9677824391}"/>
                </a:ext>
              </a:extLst>
            </p:cNvPr>
            <p:cNvGrpSpPr/>
            <p:nvPr/>
          </p:nvGrpSpPr>
          <p:grpSpPr>
            <a:xfrm>
              <a:off x="8096776" y="2930425"/>
              <a:ext cx="343648" cy="846964"/>
              <a:chOff x="1761807" y="5168657"/>
              <a:chExt cx="218613" cy="538800"/>
            </a:xfrm>
            <a:solidFill>
              <a:schemeClr val="accent4"/>
            </a:solidFill>
          </p:grpSpPr>
          <p:sp>
            <p:nvSpPr>
              <p:cNvPr id="34" name="Round Same Side Corner Rectangle 46">
                <a:extLst>
                  <a:ext uri="{FF2B5EF4-FFF2-40B4-BE49-F238E27FC236}">
                    <a16:creationId xmlns:a16="http://schemas.microsoft.com/office/drawing/2014/main" id="{89AC91DC-6853-3218-5D22-911E99582369}"/>
                  </a:ext>
                </a:extLst>
              </p:cNvPr>
              <p:cNvSpPr/>
              <p:nvPr/>
            </p:nvSpPr>
            <p:spPr>
              <a:xfrm>
                <a:off x="1763411" y="5424816"/>
                <a:ext cx="216156" cy="2826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35" name="Oval 34">
                <a:extLst>
                  <a:ext uri="{FF2B5EF4-FFF2-40B4-BE49-F238E27FC236}">
                    <a16:creationId xmlns:a16="http://schemas.microsoft.com/office/drawing/2014/main" id="{039A2684-D975-7BA1-421D-969670A3FCBD}"/>
                  </a:ext>
                </a:extLst>
              </p:cNvPr>
              <p:cNvSpPr/>
              <p:nvPr/>
            </p:nvSpPr>
            <p:spPr>
              <a:xfrm>
                <a:off x="1761807" y="5168657"/>
                <a:ext cx="218613" cy="218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latin typeface="Arial" panose="020B0604020202020204" pitchFamily="34" charset="0"/>
                  <a:cs typeface="Arial" panose="020B0604020202020204" pitchFamily="34" charset="0"/>
                </a:endParaRPr>
              </a:p>
            </p:txBody>
          </p:sp>
        </p:grpSp>
        <p:grpSp>
          <p:nvGrpSpPr>
            <p:cNvPr id="36" name="Group 35">
              <a:extLst>
                <a:ext uri="{FF2B5EF4-FFF2-40B4-BE49-F238E27FC236}">
                  <a16:creationId xmlns:a16="http://schemas.microsoft.com/office/drawing/2014/main" id="{6517E06C-CF14-6004-D330-D06828AAED8D}"/>
                </a:ext>
              </a:extLst>
            </p:cNvPr>
            <p:cNvGrpSpPr/>
            <p:nvPr/>
          </p:nvGrpSpPr>
          <p:grpSpPr>
            <a:xfrm>
              <a:off x="6902168" y="1793471"/>
              <a:ext cx="405491" cy="372185"/>
              <a:chOff x="7066337" y="2435671"/>
              <a:chExt cx="500332" cy="459236"/>
            </a:xfrm>
            <a:solidFill>
              <a:schemeClr val="accent4">
                <a:lumMod val="40000"/>
                <a:lumOff val="60000"/>
              </a:schemeClr>
            </a:solidFill>
          </p:grpSpPr>
          <p:sp>
            <p:nvSpPr>
              <p:cNvPr id="37" name="Trapezoid 36">
                <a:extLst>
                  <a:ext uri="{FF2B5EF4-FFF2-40B4-BE49-F238E27FC236}">
                    <a16:creationId xmlns:a16="http://schemas.microsoft.com/office/drawing/2014/main" id="{88B4C4D7-C8B9-2457-8327-935324C89778}"/>
                  </a:ext>
                </a:extLst>
              </p:cNvPr>
              <p:cNvSpPr/>
              <p:nvPr/>
            </p:nvSpPr>
            <p:spPr>
              <a:xfrm>
                <a:off x="7066337" y="2435671"/>
                <a:ext cx="500332" cy="200981"/>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Rectangle 37">
                <a:extLst>
                  <a:ext uri="{FF2B5EF4-FFF2-40B4-BE49-F238E27FC236}">
                    <a16:creationId xmlns:a16="http://schemas.microsoft.com/office/drawing/2014/main" id="{EE9F50B3-01B5-EAF4-BE8A-314558D52D79}"/>
                  </a:ext>
                </a:extLst>
              </p:cNvPr>
              <p:cNvSpPr/>
              <p:nvPr/>
            </p:nvSpPr>
            <p:spPr>
              <a:xfrm>
                <a:off x="7109674" y="2636652"/>
                <a:ext cx="413659" cy="2582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39" name="Group 38">
              <a:extLst>
                <a:ext uri="{FF2B5EF4-FFF2-40B4-BE49-F238E27FC236}">
                  <a16:creationId xmlns:a16="http://schemas.microsoft.com/office/drawing/2014/main" id="{A8491267-D9D1-1CC6-B582-0E8929D40C2D}"/>
                </a:ext>
              </a:extLst>
            </p:cNvPr>
            <p:cNvGrpSpPr/>
            <p:nvPr/>
          </p:nvGrpSpPr>
          <p:grpSpPr>
            <a:xfrm>
              <a:off x="7346833" y="2028180"/>
              <a:ext cx="405491" cy="372185"/>
              <a:chOff x="7066337" y="2435671"/>
              <a:chExt cx="500332" cy="459236"/>
            </a:xfrm>
            <a:solidFill>
              <a:schemeClr val="accent4">
                <a:lumMod val="40000"/>
                <a:lumOff val="60000"/>
              </a:schemeClr>
            </a:solidFill>
          </p:grpSpPr>
          <p:sp>
            <p:nvSpPr>
              <p:cNvPr id="40" name="Trapezoid 39">
                <a:extLst>
                  <a:ext uri="{FF2B5EF4-FFF2-40B4-BE49-F238E27FC236}">
                    <a16:creationId xmlns:a16="http://schemas.microsoft.com/office/drawing/2014/main" id="{DDD13EEB-FA2C-D964-ECDB-EF6CF39E759C}"/>
                  </a:ext>
                </a:extLst>
              </p:cNvPr>
              <p:cNvSpPr/>
              <p:nvPr/>
            </p:nvSpPr>
            <p:spPr>
              <a:xfrm>
                <a:off x="7066337" y="2435671"/>
                <a:ext cx="500332" cy="200981"/>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Rectangle 40">
                <a:extLst>
                  <a:ext uri="{FF2B5EF4-FFF2-40B4-BE49-F238E27FC236}">
                    <a16:creationId xmlns:a16="http://schemas.microsoft.com/office/drawing/2014/main" id="{0F600D00-366C-2CE1-DB11-E68489825921}"/>
                  </a:ext>
                </a:extLst>
              </p:cNvPr>
              <p:cNvSpPr/>
              <p:nvPr/>
            </p:nvSpPr>
            <p:spPr>
              <a:xfrm>
                <a:off x="7109674" y="2636652"/>
                <a:ext cx="413659" cy="2582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42" name="Freeform: Shape 41">
              <a:extLst>
                <a:ext uri="{FF2B5EF4-FFF2-40B4-BE49-F238E27FC236}">
                  <a16:creationId xmlns:a16="http://schemas.microsoft.com/office/drawing/2014/main" id="{73E10178-143F-E65F-E002-E0F15B6F5FA7}"/>
                </a:ext>
              </a:extLst>
            </p:cNvPr>
            <p:cNvSpPr/>
            <p:nvPr/>
          </p:nvSpPr>
          <p:spPr>
            <a:xfrm>
              <a:off x="6985840" y="2421146"/>
              <a:ext cx="909931" cy="1190171"/>
            </a:xfrm>
            <a:custGeom>
              <a:avLst/>
              <a:gdLst>
                <a:gd name="connsiteX0" fmla="*/ 140674 w 909931"/>
                <a:gd name="connsiteY0" fmla="*/ 0 h 1190171"/>
                <a:gd name="connsiteX1" fmla="*/ 24560 w 909931"/>
                <a:gd name="connsiteY1" fmla="*/ 624114 h 1190171"/>
                <a:gd name="connsiteX2" fmla="*/ 561589 w 909931"/>
                <a:gd name="connsiteY2" fmla="*/ 754743 h 1190171"/>
                <a:gd name="connsiteX3" fmla="*/ 634160 w 909931"/>
                <a:gd name="connsiteY3" fmla="*/ 1103086 h 1190171"/>
                <a:gd name="connsiteX4" fmla="*/ 909931 w 909931"/>
                <a:gd name="connsiteY4" fmla="*/ 1190171 h 1190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931" h="1190171">
                  <a:moveTo>
                    <a:pt x="140674" y="0"/>
                  </a:moveTo>
                  <a:cubicBezTo>
                    <a:pt x="47540" y="249161"/>
                    <a:pt x="-45593" y="498323"/>
                    <a:pt x="24560" y="624114"/>
                  </a:cubicBezTo>
                  <a:cubicBezTo>
                    <a:pt x="94713" y="749905"/>
                    <a:pt x="459989" y="674914"/>
                    <a:pt x="561589" y="754743"/>
                  </a:cubicBezTo>
                  <a:cubicBezTo>
                    <a:pt x="663189" y="834572"/>
                    <a:pt x="576103" y="1030515"/>
                    <a:pt x="634160" y="1103086"/>
                  </a:cubicBezTo>
                  <a:cubicBezTo>
                    <a:pt x="692217" y="1175657"/>
                    <a:pt x="801074" y="1182914"/>
                    <a:pt x="909931" y="1190171"/>
                  </a:cubicBezTo>
                </a:path>
              </a:pathLst>
            </a:custGeom>
            <a:noFill/>
            <a:ln w="28575">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4" name="Graphic 43" descr="Gravestone with solid fill">
            <a:extLst>
              <a:ext uri="{FF2B5EF4-FFF2-40B4-BE49-F238E27FC236}">
                <a16:creationId xmlns:a16="http://schemas.microsoft.com/office/drawing/2014/main" id="{2FE3A7D4-9E94-78DB-9AAB-F1A5FCCA3A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91824" y="6458402"/>
            <a:ext cx="1036776" cy="1036776"/>
          </a:xfrm>
          <a:prstGeom prst="rect">
            <a:avLst/>
          </a:prstGeom>
        </p:spPr>
      </p:pic>
      <p:sp>
        <p:nvSpPr>
          <p:cNvPr id="45" name="Hexagon 44">
            <a:extLst>
              <a:ext uri="{FF2B5EF4-FFF2-40B4-BE49-F238E27FC236}">
                <a16:creationId xmlns:a16="http://schemas.microsoft.com/office/drawing/2014/main" id="{A49E749F-2BF3-D668-4635-AD78D1B10786}"/>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6" name="Hexagon 45">
            <a:extLst>
              <a:ext uri="{FF2B5EF4-FFF2-40B4-BE49-F238E27FC236}">
                <a16:creationId xmlns:a16="http://schemas.microsoft.com/office/drawing/2014/main" id="{988CFC98-6DEF-E632-C2F6-F6A52CF5EDCE}"/>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7" name="Hexagon 46">
            <a:extLst>
              <a:ext uri="{FF2B5EF4-FFF2-40B4-BE49-F238E27FC236}">
                <a16:creationId xmlns:a16="http://schemas.microsoft.com/office/drawing/2014/main" id="{F86B16DD-971F-1E45-F909-4985FFF2C623}"/>
              </a:ext>
            </a:extLst>
          </p:cNvPr>
          <p:cNvSpPr/>
          <p:nvPr/>
        </p:nvSpPr>
        <p:spPr>
          <a:xfrm rot="1782986">
            <a:off x="286724" y="122680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8" name="Hexagon 47">
            <a:extLst>
              <a:ext uri="{FF2B5EF4-FFF2-40B4-BE49-F238E27FC236}">
                <a16:creationId xmlns:a16="http://schemas.microsoft.com/office/drawing/2014/main" id="{DCC4A06F-ED3C-273F-5F03-6173E7E97C55}"/>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9" name="Hexagon 48">
            <a:extLst>
              <a:ext uri="{FF2B5EF4-FFF2-40B4-BE49-F238E27FC236}">
                <a16:creationId xmlns:a16="http://schemas.microsoft.com/office/drawing/2014/main" id="{C1AA813E-765C-6902-FEA3-DD2E220778F7}"/>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Hexagon 49">
            <a:extLst>
              <a:ext uri="{FF2B5EF4-FFF2-40B4-BE49-F238E27FC236}">
                <a16:creationId xmlns:a16="http://schemas.microsoft.com/office/drawing/2014/main" id="{5BEA310F-5119-57DC-8A99-9CF72A487B73}"/>
              </a:ext>
            </a:extLst>
          </p:cNvPr>
          <p:cNvSpPr/>
          <p:nvPr/>
        </p:nvSpPr>
        <p:spPr>
          <a:xfrm rot="1782986">
            <a:off x="286725" y="2615334"/>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94746198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15273" y="6239696"/>
            <a:ext cx="2627453" cy="774773"/>
          </a:xfrm>
          <a:prstGeom prst="rect">
            <a:avLst/>
          </a:prstGeom>
          <a:noFill/>
          <a:ln>
            <a:noFill/>
          </a:ln>
        </p:spPr>
        <p:txBody>
          <a:bodyPr wrap="square" lIns="216000" tIns="216000" rIns="216000" bIns="216000" rtlCol="0">
            <a:spAutoFit/>
          </a:bodyPr>
          <a:lstStyle/>
          <a:p>
            <a:r>
              <a:rPr lang="es-ES_tradnl" sz="1100"/>
              <a:t>Identificar un caso que podría necesitar ser cerrado</a:t>
            </a:r>
          </a:p>
        </p:txBody>
      </p:sp>
      <p:sp>
        <p:nvSpPr>
          <p:cNvPr id="7" name="TextBox 6"/>
          <p:cNvSpPr txBox="1"/>
          <p:nvPr/>
        </p:nvSpPr>
        <p:spPr>
          <a:xfrm>
            <a:off x="2115273" y="3712118"/>
            <a:ext cx="2627453" cy="774773"/>
          </a:xfrm>
          <a:prstGeom prst="rect">
            <a:avLst/>
          </a:prstGeom>
          <a:noFill/>
          <a:ln>
            <a:noFill/>
          </a:ln>
        </p:spPr>
        <p:txBody>
          <a:bodyPr wrap="square" lIns="216000" tIns="216000" rIns="216000" bIns="216000" rtlCol="0" anchor="t">
            <a:spAutoFit/>
          </a:bodyPr>
          <a:lstStyle/>
          <a:p>
            <a:r>
              <a:rPr lang="es-ES_tradnl" sz="1100"/>
              <a:t>Prepararse para hablar sobre el caso con el/la supervisor/a</a:t>
            </a:r>
          </a:p>
        </p:txBody>
      </p:sp>
      <p:sp>
        <p:nvSpPr>
          <p:cNvPr id="8" name="TextBox 7"/>
          <p:cNvSpPr txBox="1"/>
          <p:nvPr/>
        </p:nvSpPr>
        <p:spPr>
          <a:xfrm>
            <a:off x="2115273" y="5386226"/>
            <a:ext cx="2627453" cy="605496"/>
          </a:xfrm>
          <a:prstGeom prst="rect">
            <a:avLst/>
          </a:prstGeom>
          <a:noFill/>
          <a:ln>
            <a:noFill/>
          </a:ln>
        </p:spPr>
        <p:txBody>
          <a:bodyPr wrap="square" lIns="216000" tIns="216000" rIns="216000" bIns="216000" rtlCol="0">
            <a:spAutoFit/>
          </a:bodyPr>
          <a:lstStyle/>
          <a:p>
            <a:r>
              <a:rPr lang="es-ES_tradnl" sz="1100"/>
              <a:t>Completar el expediente</a:t>
            </a:r>
          </a:p>
        </p:txBody>
      </p:sp>
      <p:sp>
        <p:nvSpPr>
          <p:cNvPr id="9" name="TextBox 8"/>
          <p:cNvSpPr txBox="1"/>
          <p:nvPr/>
        </p:nvSpPr>
        <p:spPr>
          <a:xfrm>
            <a:off x="2115273" y="2163478"/>
            <a:ext cx="2627453" cy="774773"/>
          </a:xfrm>
          <a:prstGeom prst="rect">
            <a:avLst/>
          </a:prstGeom>
          <a:noFill/>
          <a:ln>
            <a:noFill/>
          </a:ln>
        </p:spPr>
        <p:txBody>
          <a:bodyPr wrap="square" lIns="216000" tIns="216000" rIns="216000" bIns="216000" rtlCol="0" anchor="t">
            <a:spAutoFit/>
          </a:bodyPr>
          <a:lstStyle/>
          <a:p>
            <a:r>
              <a:rPr lang="es-ES_tradnl" sz="1100"/>
              <a:t>Realizar un último seguimiento y recopilar información</a:t>
            </a:r>
          </a:p>
        </p:txBody>
      </p:sp>
      <p:sp>
        <p:nvSpPr>
          <p:cNvPr id="10" name="TextBox 9"/>
          <p:cNvSpPr txBox="1"/>
          <p:nvPr/>
        </p:nvSpPr>
        <p:spPr>
          <a:xfrm>
            <a:off x="2115273" y="4593949"/>
            <a:ext cx="2627453" cy="774773"/>
          </a:xfrm>
          <a:prstGeom prst="rect">
            <a:avLst/>
          </a:prstGeom>
          <a:noFill/>
          <a:ln>
            <a:noFill/>
          </a:ln>
        </p:spPr>
        <p:txBody>
          <a:bodyPr wrap="square" lIns="216000" tIns="216000" rIns="216000" bIns="216000" rtlCol="0">
            <a:spAutoFit/>
          </a:bodyPr>
          <a:lstStyle/>
          <a:p>
            <a:r>
              <a:rPr lang="es-ES_tradnl" sz="1100"/>
              <a:t>Almacenar el expediente de forma segura</a:t>
            </a:r>
          </a:p>
        </p:txBody>
      </p:sp>
      <p:sp>
        <p:nvSpPr>
          <p:cNvPr id="6" name="TextBox 5">
            <a:extLst>
              <a:ext uri="{FF2B5EF4-FFF2-40B4-BE49-F238E27FC236}">
                <a16:creationId xmlns:a16="http://schemas.microsoft.com/office/drawing/2014/main" id="{93BF2F0E-3A6F-9267-3EB8-B091AF599094}"/>
              </a:ext>
            </a:extLst>
          </p:cNvPr>
          <p:cNvSpPr txBox="1"/>
          <p:nvPr/>
        </p:nvSpPr>
        <p:spPr>
          <a:xfrm>
            <a:off x="2115273" y="6999437"/>
            <a:ext cx="2627453" cy="605496"/>
          </a:xfrm>
          <a:prstGeom prst="rect">
            <a:avLst/>
          </a:prstGeom>
          <a:noFill/>
          <a:ln>
            <a:noFill/>
          </a:ln>
        </p:spPr>
        <p:txBody>
          <a:bodyPr wrap="square" lIns="216000" tIns="216000" rIns="216000" bIns="216000" rtlCol="0" anchor="t">
            <a:spAutoFit/>
          </a:bodyPr>
          <a:lstStyle/>
          <a:p>
            <a:r>
              <a:rPr lang="es-ES_tradnl" sz="1100"/>
              <a:t>Discutir el caso con el/la supervisor/a</a:t>
            </a:r>
          </a:p>
        </p:txBody>
      </p:sp>
      <p:sp>
        <p:nvSpPr>
          <p:cNvPr id="14" name="TextBox 13">
            <a:extLst>
              <a:ext uri="{FF2B5EF4-FFF2-40B4-BE49-F238E27FC236}">
                <a16:creationId xmlns:a16="http://schemas.microsoft.com/office/drawing/2014/main" id="{C17914B0-DC63-7776-FAFB-F27C75FAF26D}"/>
              </a:ext>
            </a:extLst>
          </p:cNvPr>
          <p:cNvSpPr txBox="1"/>
          <p:nvPr/>
        </p:nvSpPr>
        <p:spPr>
          <a:xfrm>
            <a:off x="2115273" y="2903409"/>
            <a:ext cx="2627453" cy="774773"/>
          </a:xfrm>
          <a:prstGeom prst="rect">
            <a:avLst/>
          </a:prstGeom>
          <a:noFill/>
          <a:ln>
            <a:noFill/>
          </a:ln>
        </p:spPr>
        <p:txBody>
          <a:bodyPr wrap="square" lIns="216000" tIns="216000" rIns="216000" bIns="216000" rtlCol="0" anchor="t">
            <a:spAutoFit/>
          </a:bodyPr>
          <a:lstStyle/>
          <a:p>
            <a:r>
              <a:rPr lang="es-ES_tradnl" sz="1100"/>
              <a:t>Informar al menor, al padre, la madre o al cuidador sobre la decisión</a:t>
            </a:r>
          </a:p>
        </p:txBody>
      </p:sp>
      <p:sp>
        <p:nvSpPr>
          <p:cNvPr id="3" name="TextBox 2">
            <a:extLst>
              <a:ext uri="{FF2B5EF4-FFF2-40B4-BE49-F238E27FC236}">
                <a16:creationId xmlns:a16="http://schemas.microsoft.com/office/drawing/2014/main" id="{DDBBA2D4-3394-8CCB-FBD2-B2A441FD2309}"/>
              </a:ext>
            </a:extLst>
          </p:cNvPr>
          <p:cNvSpPr txBox="1"/>
          <p:nvPr/>
        </p:nvSpPr>
        <p:spPr>
          <a:xfrm>
            <a:off x="996287" y="1166092"/>
            <a:ext cx="5254042" cy="276999"/>
          </a:xfrm>
          <a:prstGeom prst="rect">
            <a:avLst/>
          </a:prstGeom>
          <a:noFill/>
        </p:spPr>
        <p:txBody>
          <a:bodyPr wrap="square" rtlCol="0">
            <a:spAutoFit/>
          </a:bodyPr>
          <a:lstStyle/>
          <a:p>
            <a:r>
              <a:rPr lang="es-ES_tradnl" sz="1200" b="1" spc="300">
                <a:solidFill>
                  <a:schemeClr val="tx1"/>
                </a:solidFill>
              </a:rPr>
              <a:t>PASOS PARA CERRAR UN CASO</a:t>
            </a:r>
          </a:p>
        </p:txBody>
      </p:sp>
      <p:sp>
        <p:nvSpPr>
          <p:cNvPr id="5" name="TextBox 4">
            <a:extLst>
              <a:ext uri="{FF2B5EF4-FFF2-40B4-BE49-F238E27FC236}">
                <a16:creationId xmlns:a16="http://schemas.microsoft.com/office/drawing/2014/main" id="{1CBC4DE6-6305-EEF9-661D-7E03DD0C66CF}"/>
              </a:ext>
            </a:extLst>
          </p:cNvPr>
          <p:cNvSpPr txBox="1"/>
          <p:nvPr/>
        </p:nvSpPr>
        <p:spPr>
          <a:xfrm>
            <a:off x="996287" y="713169"/>
            <a:ext cx="5254042" cy="307777"/>
          </a:xfrm>
          <a:prstGeom prst="rect">
            <a:avLst/>
          </a:prstGeom>
          <a:noFill/>
        </p:spPr>
        <p:txBody>
          <a:bodyPr wrap="square">
            <a:spAutoFit/>
          </a:bodyPr>
          <a:lstStyle/>
          <a:p>
            <a:pPr marL="0" marR="0" lvl="0" indent="0" algn="l" rtl="0">
              <a:spcBef>
                <a:spcPts val="0"/>
              </a:spcBef>
              <a:spcAft>
                <a:spcPts val="1800"/>
              </a:spcAft>
              <a:buNone/>
            </a:pPr>
            <a:r>
              <a:rPr lang="es-ES_tradnl" sz="1400" b="1" spc="300">
                <a:solidFill>
                  <a:schemeClr val="bg1"/>
                </a:solidFill>
                <a:highlight>
                  <a:srgbClr val="1D8CC8"/>
                </a:highlight>
                <a:latin typeface="Calibri"/>
                <a:ea typeface="Calibri"/>
                <a:cs typeface="Calibri"/>
                <a:sym typeface="Calibri"/>
              </a:rPr>
              <a:t>SESIÓN 3: ¿CÓMO SE DEBE CERRAR UN CASO?</a:t>
            </a:r>
          </a:p>
        </p:txBody>
      </p:sp>
      <p:sp>
        <p:nvSpPr>
          <p:cNvPr id="11" name="Oval 10">
            <a:extLst>
              <a:ext uri="{FF2B5EF4-FFF2-40B4-BE49-F238E27FC236}">
                <a16:creationId xmlns:a16="http://schemas.microsoft.com/office/drawing/2014/main" id="{6754C824-4AAC-DFB9-085C-68E5432548A0}"/>
              </a:ext>
            </a:extLst>
          </p:cNvPr>
          <p:cNvSpPr/>
          <p:nvPr/>
        </p:nvSpPr>
        <p:spPr>
          <a:xfrm>
            <a:off x="1451429" y="2177178"/>
            <a:ext cx="591796" cy="591796"/>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Oval 11">
            <a:extLst>
              <a:ext uri="{FF2B5EF4-FFF2-40B4-BE49-F238E27FC236}">
                <a16:creationId xmlns:a16="http://schemas.microsoft.com/office/drawing/2014/main" id="{EAE81235-17FD-D101-48D1-DAC4736AF14A}"/>
              </a:ext>
            </a:extLst>
          </p:cNvPr>
          <p:cNvSpPr/>
          <p:nvPr/>
        </p:nvSpPr>
        <p:spPr>
          <a:xfrm>
            <a:off x="1451429" y="2994282"/>
            <a:ext cx="591796" cy="591796"/>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Oval 12">
            <a:extLst>
              <a:ext uri="{FF2B5EF4-FFF2-40B4-BE49-F238E27FC236}">
                <a16:creationId xmlns:a16="http://schemas.microsoft.com/office/drawing/2014/main" id="{5D733154-D088-ED86-778D-758B49BD2E6B}"/>
              </a:ext>
            </a:extLst>
          </p:cNvPr>
          <p:cNvSpPr/>
          <p:nvPr/>
        </p:nvSpPr>
        <p:spPr>
          <a:xfrm>
            <a:off x="1451429" y="3811386"/>
            <a:ext cx="591796" cy="591796"/>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Oval 14">
            <a:extLst>
              <a:ext uri="{FF2B5EF4-FFF2-40B4-BE49-F238E27FC236}">
                <a16:creationId xmlns:a16="http://schemas.microsoft.com/office/drawing/2014/main" id="{62DA822E-1516-10BE-67AC-60DA60A4DE3C}"/>
              </a:ext>
            </a:extLst>
          </p:cNvPr>
          <p:cNvSpPr/>
          <p:nvPr/>
        </p:nvSpPr>
        <p:spPr>
          <a:xfrm>
            <a:off x="1451429" y="4627332"/>
            <a:ext cx="591796" cy="591796"/>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Oval 15">
            <a:extLst>
              <a:ext uri="{FF2B5EF4-FFF2-40B4-BE49-F238E27FC236}">
                <a16:creationId xmlns:a16="http://schemas.microsoft.com/office/drawing/2014/main" id="{BFBF0BDA-958E-3519-485D-18EF10AD690E}"/>
              </a:ext>
            </a:extLst>
          </p:cNvPr>
          <p:cNvSpPr/>
          <p:nvPr/>
        </p:nvSpPr>
        <p:spPr>
          <a:xfrm>
            <a:off x="1451429" y="5443278"/>
            <a:ext cx="591796" cy="591796"/>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Oval 16">
            <a:extLst>
              <a:ext uri="{FF2B5EF4-FFF2-40B4-BE49-F238E27FC236}">
                <a16:creationId xmlns:a16="http://schemas.microsoft.com/office/drawing/2014/main" id="{F25AD864-8BF4-80EC-AC6A-FA3B67217092}"/>
              </a:ext>
            </a:extLst>
          </p:cNvPr>
          <p:cNvSpPr/>
          <p:nvPr/>
        </p:nvSpPr>
        <p:spPr>
          <a:xfrm>
            <a:off x="1451429" y="6260382"/>
            <a:ext cx="591796" cy="591796"/>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 name="Oval 18">
            <a:extLst>
              <a:ext uri="{FF2B5EF4-FFF2-40B4-BE49-F238E27FC236}">
                <a16:creationId xmlns:a16="http://schemas.microsoft.com/office/drawing/2014/main" id="{3636527B-A9EC-064E-DF0A-A8453A6A481F}"/>
              </a:ext>
            </a:extLst>
          </p:cNvPr>
          <p:cNvSpPr/>
          <p:nvPr/>
        </p:nvSpPr>
        <p:spPr>
          <a:xfrm>
            <a:off x="1451429" y="7076328"/>
            <a:ext cx="591796" cy="591796"/>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TextBox 19">
            <a:extLst>
              <a:ext uri="{FF2B5EF4-FFF2-40B4-BE49-F238E27FC236}">
                <a16:creationId xmlns:a16="http://schemas.microsoft.com/office/drawing/2014/main" id="{203F33AC-CF1B-F210-03C6-9D2060D3351A}"/>
              </a:ext>
            </a:extLst>
          </p:cNvPr>
          <p:cNvSpPr txBox="1"/>
          <p:nvPr/>
        </p:nvSpPr>
        <p:spPr>
          <a:xfrm>
            <a:off x="996287" y="1660254"/>
            <a:ext cx="5254042" cy="261610"/>
          </a:xfrm>
          <a:prstGeom prst="rect">
            <a:avLst/>
          </a:prstGeom>
          <a:noFill/>
          <a:ln>
            <a:noFill/>
          </a:ln>
        </p:spPr>
        <p:txBody>
          <a:bodyPr wrap="square" rtlCol="0">
            <a:spAutoFit/>
          </a:bodyPr>
          <a:lstStyle/>
          <a:p>
            <a:r>
              <a:rPr lang="es-ES_tradnl" sz="1100">
                <a:solidFill>
                  <a:schemeClr val="tx1"/>
                </a:solidFill>
              </a:rPr>
              <a:t>Establezca el orden de las siguientes acciones escribiendo un número en los círculos</a:t>
            </a:r>
            <a:r>
              <a:rPr lang="es-ES_tradnl" sz="1100"/>
              <a:t>.</a:t>
            </a:r>
            <a:endParaRPr lang="es-ES_tradnl" sz="1100">
              <a:solidFill>
                <a:schemeClr val="tx1"/>
              </a:solidFill>
            </a:endParaRPr>
          </a:p>
        </p:txBody>
      </p:sp>
      <p:sp>
        <p:nvSpPr>
          <p:cNvPr id="21" name="Hexagon 20">
            <a:extLst>
              <a:ext uri="{FF2B5EF4-FFF2-40B4-BE49-F238E27FC236}">
                <a16:creationId xmlns:a16="http://schemas.microsoft.com/office/drawing/2014/main" id="{7881EEEB-EBB9-6B26-C31E-5719489A1328}"/>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 name="Hexagon 21">
            <a:extLst>
              <a:ext uri="{FF2B5EF4-FFF2-40B4-BE49-F238E27FC236}">
                <a16:creationId xmlns:a16="http://schemas.microsoft.com/office/drawing/2014/main" id="{9AE53EE6-2F7A-5FD1-5A3C-95E875A2F461}"/>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Hexagon 22">
            <a:extLst>
              <a:ext uri="{FF2B5EF4-FFF2-40B4-BE49-F238E27FC236}">
                <a16:creationId xmlns:a16="http://schemas.microsoft.com/office/drawing/2014/main" id="{DFD95CAA-013A-8C97-B578-925CD1747CB2}"/>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Hexagon 24">
            <a:extLst>
              <a:ext uri="{FF2B5EF4-FFF2-40B4-BE49-F238E27FC236}">
                <a16:creationId xmlns:a16="http://schemas.microsoft.com/office/drawing/2014/main" id="{CE4C4D60-A0ED-7B45-0A33-88AC9E8B5B4D}"/>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5" name="Hexagon 34">
            <a:extLst>
              <a:ext uri="{FF2B5EF4-FFF2-40B4-BE49-F238E27FC236}">
                <a16:creationId xmlns:a16="http://schemas.microsoft.com/office/drawing/2014/main" id="{825534D9-FA2A-0496-41BD-2525C0111F57}"/>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7" name="Hexagon 36">
            <a:extLst>
              <a:ext uri="{FF2B5EF4-FFF2-40B4-BE49-F238E27FC236}">
                <a16:creationId xmlns:a16="http://schemas.microsoft.com/office/drawing/2014/main" id="{43CB5C25-04F6-A340-2DEA-344BE32F8EA0}"/>
              </a:ext>
            </a:extLst>
          </p:cNvPr>
          <p:cNvSpPr/>
          <p:nvPr/>
        </p:nvSpPr>
        <p:spPr>
          <a:xfrm rot="1782986">
            <a:off x="286725" y="2615334"/>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13657420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31A512-3E3D-CA62-0722-27E66E9BAA5E}"/>
              </a:ext>
            </a:extLst>
          </p:cNvPr>
          <p:cNvSpPr txBox="1"/>
          <p:nvPr/>
        </p:nvSpPr>
        <p:spPr>
          <a:xfrm>
            <a:off x="996287" y="712658"/>
            <a:ext cx="5254042" cy="276999"/>
          </a:xfrm>
          <a:prstGeom prst="rect">
            <a:avLst/>
          </a:prstGeom>
          <a:noFill/>
        </p:spPr>
        <p:txBody>
          <a:bodyPr wrap="square" rtlCol="0">
            <a:spAutoFit/>
          </a:bodyPr>
          <a:lstStyle/>
          <a:p>
            <a:r>
              <a:rPr lang="en-US" sz="1200" b="1" spc="300" dirty="0">
                <a:solidFill>
                  <a:schemeClr val="tx1"/>
                </a:solidFill>
              </a:rPr>
              <a:t>JUEGO DE ROL - CIERRE DEL CASO</a:t>
            </a:r>
          </a:p>
        </p:txBody>
      </p:sp>
      <p:graphicFrame>
        <p:nvGraphicFramePr>
          <p:cNvPr id="7" name="Table 6">
            <a:extLst>
              <a:ext uri="{FF2B5EF4-FFF2-40B4-BE49-F238E27FC236}">
                <a16:creationId xmlns:a16="http://schemas.microsoft.com/office/drawing/2014/main" id="{3564F9E3-A3E6-52F6-3E30-2C3A9CC46B30}"/>
              </a:ext>
            </a:extLst>
          </p:cNvPr>
          <p:cNvGraphicFramePr>
            <a:graphicFrameLocks noGrp="1"/>
          </p:cNvGraphicFramePr>
          <p:nvPr>
            <p:extLst>
              <p:ext uri="{D42A27DB-BD31-4B8C-83A1-F6EECF244321}">
                <p14:modId xmlns:p14="http://schemas.microsoft.com/office/powerpoint/2010/main" val="4267407249"/>
              </p:ext>
            </p:extLst>
          </p:nvPr>
        </p:nvGraphicFramePr>
        <p:xfrm>
          <a:off x="996287" y="1935795"/>
          <a:ext cx="5274130" cy="6583680"/>
        </p:xfrm>
        <a:graphic>
          <a:graphicData uri="http://schemas.openxmlformats.org/drawingml/2006/table">
            <a:tbl>
              <a:tblPr firstRow="1" bandRow="1">
                <a:tableStyleId>{5C22544A-7EE6-4342-B048-85BDC9FD1C3A}</a:tableStyleId>
              </a:tblPr>
              <a:tblGrid>
                <a:gridCol w="2400056">
                  <a:extLst>
                    <a:ext uri="{9D8B030D-6E8A-4147-A177-3AD203B41FA5}">
                      <a16:colId xmlns:a16="http://schemas.microsoft.com/office/drawing/2014/main" val="2204509398"/>
                    </a:ext>
                  </a:extLst>
                </a:gridCol>
                <a:gridCol w="2874074">
                  <a:extLst>
                    <a:ext uri="{9D8B030D-6E8A-4147-A177-3AD203B41FA5}">
                      <a16:colId xmlns:a16="http://schemas.microsoft.com/office/drawing/2014/main" val="2403536538"/>
                    </a:ext>
                  </a:extLst>
                </a:gridCol>
              </a:tblGrid>
              <a:tr h="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1">
                          <a:solidFill>
                            <a:schemeClr val="tx1"/>
                          </a:solidFill>
                          <a:effectLst/>
                          <a:ea typeface="Times New Roman" panose="02020603050405020304" pitchFamily="18" charset="0"/>
                          <a:cs typeface="Times New Roman" panose="02020603050405020304" pitchFamily="18" charset="0"/>
                        </a:rPr>
                        <a:t>ASISTENTE SOCIAL</a:t>
                      </a:r>
                      <a:endParaRPr lang="es-ES_tradnl" sz="1100" b="1" dirty="0">
                        <a:solidFill>
                          <a:schemeClr val="tx1"/>
                        </a:solidFill>
                        <a:effectLst/>
                        <a:ea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hMerge="1">
                  <a:txBody>
                    <a:bodyPr/>
                    <a:lstStyle/>
                    <a:p>
                      <a:endParaRPr lang="en-US"/>
                    </a:p>
                  </a:txBody>
                  <a:tcPr/>
                </a:tc>
                <a:extLst>
                  <a:ext uri="{0D108BD9-81ED-4DB2-BD59-A6C34878D82A}">
                    <a16:rowId xmlns:a16="http://schemas.microsoft.com/office/drawing/2014/main" val="340663777"/>
                  </a:ext>
                </a:extLst>
              </a:tr>
              <a:tr h="603818">
                <a:tc>
                  <a:txBody>
                    <a:bodyPr/>
                    <a:lstStyle/>
                    <a:p>
                      <a:r>
                        <a:rPr lang="es-ES_tradnl" sz="1100">
                          <a:effectLst/>
                          <a:ea typeface="Calibri" panose="020F0502020204030204" pitchFamily="34" charset="0"/>
                          <a:cs typeface="Arial" panose="020B0604020202020204" pitchFamily="34" charset="0"/>
                        </a:rPr>
                        <a:t>Se reúne con Amina y su madre. Lleva casi un año gestionando el caso y ha establecido una buena relación con Amina y su madre.</a:t>
                      </a:r>
                    </a:p>
                    <a:p>
                      <a:r>
                        <a:rPr lang="es-ES_tradnl" sz="1100">
                          <a:effectLst/>
                          <a:ea typeface="Calibri" panose="020F0502020204030204" pitchFamily="34" charset="0"/>
                          <a:cs typeface="Arial" panose="020B0604020202020204" pitchFamily="34" charset="0"/>
                        </a:rPr>
                        <a:t>Ha decidido que el caso puede cerrarse, ya que Amina ha estado bien y a salvo desde hace más tiempo.</a:t>
                      </a:r>
                    </a:p>
                    <a:p>
                      <a:endParaRPr lang="es-ES_tradnl" sz="11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6695" indent="-226695"/>
                      <a:r>
                        <a:rPr lang="es-ES_tradnl" sz="1100" b="0" noProof="0" dirty="0">
                          <a:solidFill>
                            <a:schemeClr val="tx1"/>
                          </a:solidFill>
                          <a:effectLst/>
                          <a:ea typeface="Calibri" panose="020F0502020204030204" pitchFamily="34" charset="0"/>
                          <a:cs typeface="Arial" panose="020B0604020202020204" pitchFamily="34" charset="0"/>
                        </a:rPr>
                        <a:t>Durante este juego de rol, usted debe</a:t>
                      </a:r>
                      <a:r>
                        <a:rPr lang="es-ES_tradnl" sz="1100" dirty="0">
                          <a:effectLst/>
                          <a:ea typeface="Calibri" panose="020F0502020204030204" pitchFamily="34" charset="0"/>
                          <a:cs typeface="Arial" panose="020B0604020202020204" pitchFamily="34" charset="0"/>
                        </a:rPr>
                        <a:t>:</a:t>
                      </a:r>
                    </a:p>
                    <a:p>
                      <a:pPr marL="285750" lvl="0" indent="-285750">
                        <a:buFont typeface="Arial" panose="020B0604020202020204" pitchFamily="34" charset="0"/>
                        <a:buChar char="•"/>
                      </a:pPr>
                      <a:r>
                        <a:rPr lang="es-ES_tradnl" sz="1100" dirty="0">
                          <a:effectLst/>
                          <a:ea typeface="Calibri" panose="020F0502020204030204" pitchFamily="34" charset="0"/>
                          <a:cs typeface="Arial" panose="020B0604020202020204" pitchFamily="34" charset="0"/>
                        </a:rPr>
                        <a:t>Explicarle que su caso se cerrará.</a:t>
                      </a:r>
                    </a:p>
                    <a:p>
                      <a:pPr marL="285750" lvl="0" indent="-285750">
                        <a:buFont typeface="Arial" panose="020B0604020202020204" pitchFamily="34" charset="0"/>
                        <a:buChar char="•"/>
                      </a:pPr>
                      <a:r>
                        <a:rPr lang="es-ES_tradnl" sz="1100" dirty="0">
                          <a:effectLst/>
                          <a:ea typeface="Calibri" panose="020F0502020204030204" pitchFamily="34" charset="0"/>
                          <a:cs typeface="Arial" panose="020B0604020202020204" pitchFamily="34" charset="0"/>
                        </a:rPr>
                        <a:t>Resaltar </a:t>
                      </a:r>
                      <a:r>
                        <a:rPr lang="es-ES_tradnl" sz="1100" u="sng" dirty="0">
                          <a:effectLst/>
                          <a:ea typeface="Calibri" panose="020F0502020204030204" pitchFamily="34" charset="0"/>
                          <a:cs typeface="Arial" panose="020B0604020202020204" pitchFamily="34" charset="0"/>
                        </a:rPr>
                        <a:t>sus</a:t>
                      </a:r>
                      <a:r>
                        <a:rPr lang="es-ES_tradnl" sz="1100" dirty="0">
                          <a:effectLst/>
                          <a:ea typeface="Calibri" panose="020F0502020204030204" pitchFamily="34" charset="0"/>
                          <a:cs typeface="Arial" panose="020B0604020202020204" pitchFamily="34" charset="0"/>
                        </a:rPr>
                        <a:t> progresos.</a:t>
                      </a:r>
                    </a:p>
                    <a:p>
                      <a:pPr marL="285750" lvl="0" indent="-285750">
                        <a:buFont typeface="Arial" panose="020B0604020202020204" pitchFamily="34" charset="0"/>
                        <a:buChar char="•"/>
                      </a:pPr>
                      <a:r>
                        <a:rPr lang="es-ES_tradnl" sz="1100" dirty="0">
                          <a:effectLst/>
                          <a:ea typeface="Calibri" panose="020F0502020204030204" pitchFamily="34" charset="0"/>
                          <a:cs typeface="Arial" panose="020B0604020202020204" pitchFamily="34" charset="0"/>
                        </a:rPr>
                        <a:t>Gestionar sus expectativas.</a:t>
                      </a:r>
                    </a:p>
                    <a:p>
                      <a:pPr marL="285750" lvl="0" indent="-285750">
                        <a:buFont typeface="Arial" panose="020B0604020202020204" pitchFamily="34" charset="0"/>
                        <a:buChar char="•"/>
                      </a:pPr>
                      <a:r>
                        <a:rPr lang="es-ES_tradnl" sz="1100" dirty="0">
                          <a:effectLst/>
                          <a:ea typeface="Calibri" panose="020F0502020204030204" pitchFamily="34" charset="0"/>
                          <a:cs typeface="Arial" panose="020B0604020202020204" pitchFamily="34" charset="0"/>
                        </a:rPr>
                        <a:t>Explicarles cómo pueden buscar ayuda si llegan a necesitarla en el futuro.</a:t>
                      </a:r>
                    </a:p>
                    <a:p>
                      <a:pPr marL="285750" lvl="0" indent="-285750">
                        <a:buFont typeface="Arial" panose="020B0604020202020204" pitchFamily="34" charset="0"/>
                        <a:buChar char="•"/>
                      </a:pPr>
                      <a:r>
                        <a:rPr lang="es-ES_tradnl" sz="1100" dirty="0">
                          <a:effectLst/>
                          <a:ea typeface="Calibri" panose="020F0502020204030204" pitchFamily="34" charset="0"/>
                          <a:cs typeface="Arial" panose="020B0604020202020204" pitchFamily="34" charset="0"/>
                        </a:rPr>
                        <a:t>Explicarles que un miembro del equipo MEAL podría ponerse en contacto con ellas para pedirles su opinión.</a:t>
                      </a:r>
                      <a:endParaRPr lang="es-ES_tradnl" sz="11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4065938"/>
                  </a:ext>
                </a:extLst>
              </a:tr>
              <a:tr h="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1">
                          <a:solidFill>
                            <a:schemeClr val="tx1"/>
                          </a:solidFill>
                        </a:rPr>
                        <a:t>AMINA</a:t>
                      </a:r>
                      <a:endParaRPr lang="es-ES_tradnl" sz="11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hMerge="1">
                  <a:txBody>
                    <a:bodyPr/>
                    <a:lstStyle/>
                    <a:p>
                      <a:endParaRPr lang="en-US"/>
                    </a:p>
                  </a:txBody>
                  <a:tcPr/>
                </a:tc>
                <a:extLst>
                  <a:ext uri="{0D108BD9-81ED-4DB2-BD59-A6C34878D82A}">
                    <a16:rowId xmlns:a16="http://schemas.microsoft.com/office/drawing/2014/main" val="2973882924"/>
                  </a:ext>
                </a:extLst>
              </a:tr>
              <a:tr h="685966">
                <a:tc>
                  <a:txBody>
                    <a:bodyPr/>
                    <a:lstStyle/>
                    <a:p>
                      <a:pPr lvl="0">
                        <a:lnSpc>
                          <a:spcPct val="106000"/>
                        </a:lnSpc>
                      </a:pPr>
                      <a:r>
                        <a:rPr lang="es-ES_tradnl" sz="1100">
                          <a:ea typeface="Calibri" panose="020F0502020204030204" pitchFamily="34" charset="0"/>
                          <a:cs typeface="Arial" panose="020B0604020202020204" pitchFamily="34" charset="0"/>
                        </a:rPr>
                        <a:t>La asistente social te visita a ti y a tu madre. Te explica que la ayuda para la gestión del caso va a finalizar y que van a cerrar el caso. La asistente social te cae muy bien</a:t>
                      </a:r>
                      <a:r>
                        <a:rPr lang="es-ES_tradnl" sz="1100">
                          <a:effectLst/>
                          <a:ea typeface="Calibri" panose="020F0502020204030204" pitchFamily="34" charset="0"/>
                          <a:cs typeface="Arial" panose="020B0604020202020204" pitchFamily="34" charset="0"/>
                        </a:rPr>
                        <a:t>. </a:t>
                      </a:r>
                    </a:p>
                    <a:p>
                      <a:endParaRPr lang="es-ES_tradnl" sz="11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ES_tradnl" sz="1100" noProof="0" dirty="0">
                          <a:effectLst/>
                          <a:ea typeface="Calibri" panose="020F0502020204030204" pitchFamily="34" charset="0"/>
                          <a:cs typeface="Arial" panose="020B0604020202020204" pitchFamily="34" charset="0"/>
                        </a:rPr>
                        <a:t>Si la asistente social te hace sentir cómoda y segura, durante este juego de rol debe proporcionarle la </a:t>
                      </a:r>
                      <a:r>
                        <a:rPr lang="es-ES_tradnl" sz="1100" noProof="0">
                          <a:effectLst/>
                          <a:ea typeface="Calibri" panose="020F0502020204030204" pitchFamily="34" charset="0"/>
                          <a:cs typeface="Arial" panose="020B0604020202020204" pitchFamily="34" charset="0"/>
                        </a:rPr>
                        <a:t>siguiente información</a:t>
                      </a:r>
                      <a:r>
                        <a:rPr lang="es-ES_tradnl" sz="1100">
                          <a:effectLst/>
                          <a:ea typeface="Calibri" panose="020F0502020204030204" pitchFamily="34" charset="0"/>
                          <a:cs typeface="Arial" panose="020B0604020202020204" pitchFamily="34" charset="0"/>
                        </a:rPr>
                        <a:t>:</a:t>
                      </a:r>
                    </a:p>
                    <a:p>
                      <a:pPr marL="285750" lvl="0" indent="-285750">
                        <a:buFont typeface="Arial" panose="020B0604020202020204" pitchFamily="34" charset="0"/>
                        <a:buChar char="•"/>
                      </a:pPr>
                      <a:r>
                        <a:rPr lang="es-ES_tradnl" sz="1100">
                          <a:effectLst/>
                          <a:ea typeface="Calibri" panose="020F0502020204030204" pitchFamily="34" charset="0"/>
                          <a:cs typeface="Arial" panose="020B0604020202020204" pitchFamily="34" charset="0"/>
                        </a:rPr>
                        <a:t>Te da tristeza que la gestión de casos termine, porque te gustaría que continuara.</a:t>
                      </a:r>
                    </a:p>
                    <a:p>
                      <a:pPr marL="285750" lvl="0" indent="-285750">
                        <a:buFont typeface="Arial" panose="020B0604020202020204" pitchFamily="34" charset="0"/>
                        <a:buChar char="•"/>
                      </a:pPr>
                      <a:r>
                        <a:rPr lang="es-ES_tradnl" sz="1100">
                          <a:effectLst/>
                          <a:ea typeface="Calibri" panose="020F0502020204030204" pitchFamily="34" charset="0"/>
                          <a:cs typeface="Arial" panose="020B0604020202020204" pitchFamily="34" charset="0"/>
                        </a:rPr>
                        <a:t>Le preguntas a la asistente social si va a  seguir visitándote.</a:t>
                      </a:r>
                    </a:p>
                    <a:p>
                      <a:pPr marL="285750" lvl="0" indent="-285750">
                        <a:buFont typeface="Arial" panose="020B0604020202020204" pitchFamily="34" charset="0"/>
                        <a:buChar char="•"/>
                      </a:pPr>
                      <a:r>
                        <a:rPr lang="es-ES_tradnl" sz="1100">
                          <a:effectLst/>
                          <a:ea typeface="Calibri" panose="020F0502020204030204" pitchFamily="34" charset="0"/>
                          <a:cs typeface="Arial" panose="020B0604020202020204" pitchFamily="34" charset="0"/>
                        </a:rPr>
                        <a:t>Agradécele a la asistente social por el apoyo que te ha brindado.</a:t>
                      </a:r>
                    </a:p>
                    <a:p>
                      <a:pPr marL="285750" lvl="0" indent="-285750">
                        <a:buFont typeface="Arial" panose="020B0604020202020204" pitchFamily="34" charset="0"/>
                        <a:buChar char="•"/>
                      </a:pPr>
                      <a:endParaRPr lang="es-ES_tradnl" sz="1100" dirty="0">
                        <a:effectLst/>
                        <a:ea typeface="Calibri" panose="020F050202020403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3341967"/>
                  </a:ext>
                </a:extLst>
              </a:tr>
              <a:tr h="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1">
                          <a:solidFill>
                            <a:schemeClr val="tx1"/>
                          </a:solidFill>
                        </a:rPr>
                        <a:t>LA MADRE DE AMINA</a:t>
                      </a:r>
                      <a:endParaRPr lang="es-ES_tradnl" sz="11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hMerge="1">
                  <a:txBody>
                    <a:bodyPr/>
                    <a:lstStyle/>
                    <a:p>
                      <a:endParaRPr lang="en-US"/>
                    </a:p>
                  </a:txBody>
                  <a:tcPr/>
                </a:tc>
                <a:extLst>
                  <a:ext uri="{0D108BD9-81ED-4DB2-BD59-A6C34878D82A}">
                    <a16:rowId xmlns:a16="http://schemas.microsoft.com/office/drawing/2014/main" val="1529617338"/>
                  </a:ext>
                </a:extLst>
              </a:tr>
              <a:tr h="685966">
                <a:tc>
                  <a:txBody>
                    <a:bodyPr/>
                    <a:lstStyle/>
                    <a:p>
                      <a:pPr lvl="0">
                        <a:lnSpc>
                          <a:spcPct val="106000"/>
                        </a:lnSpc>
                      </a:pPr>
                      <a:r>
                        <a:rPr lang="es-ES_tradnl" sz="1100">
                          <a:ea typeface="Calibri" panose="020F0502020204030204" pitchFamily="34" charset="0"/>
                          <a:cs typeface="Arial" panose="020B0604020202020204" pitchFamily="34" charset="0"/>
                        </a:rPr>
                        <a:t>La asistente social la visita a usted y a su hija</a:t>
                      </a:r>
                      <a:r>
                        <a:rPr lang="es-ES_tradnl" sz="1100">
                          <a:effectLst/>
                          <a:ea typeface="Calibri" panose="020F0502020204030204" pitchFamily="34" charset="0"/>
                          <a:cs typeface="Arial" panose="020B0604020202020204" pitchFamily="34" charset="0"/>
                        </a:rPr>
                        <a:t>. Le explica que la ayuda para la gestión del caso va a finalizar y que el caso de su hija se va a cerrar. Usted está preocupada por perder este apoyo.</a:t>
                      </a:r>
                      <a:endParaRPr lang="es-ES_tradnl" sz="1100" dirty="0">
                        <a:ea typeface="Calibri" panose="020F050202020403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ES_tradnl" sz="1100" noProof="0" dirty="0">
                          <a:effectLst/>
                          <a:ea typeface="Calibri" panose="020F0502020204030204" pitchFamily="34" charset="0"/>
                          <a:cs typeface="Arial" panose="020B0604020202020204" pitchFamily="34" charset="0"/>
                        </a:rPr>
                        <a:t>Si la asistente social la hace sentir cómoda y segura, durante este juego de rol debe proporcionarle la siguiente información</a:t>
                      </a:r>
                      <a:r>
                        <a:rPr lang="es-ES_tradnl" sz="1100" dirty="0">
                          <a:effectLst/>
                          <a:ea typeface="Calibri" panose="020F0502020204030204" pitchFamily="34" charset="0"/>
                          <a:cs typeface="Arial" panose="020B0604020202020204" pitchFamily="34" charset="0"/>
                        </a:rPr>
                        <a:t>:</a:t>
                      </a:r>
                    </a:p>
                    <a:p>
                      <a:pPr marL="285750" lvl="0" indent="-285750">
                        <a:buFont typeface="Arial" panose="020B0604020202020204" pitchFamily="34" charset="0"/>
                        <a:buChar char="•"/>
                      </a:pPr>
                      <a:r>
                        <a:rPr lang="es-ES_tradnl" sz="1100" dirty="0">
                          <a:effectLst/>
                          <a:ea typeface="Calibri" panose="020F0502020204030204" pitchFamily="34" charset="0"/>
                          <a:cs typeface="Arial" panose="020B0604020202020204" pitchFamily="34" charset="0"/>
                        </a:rPr>
                        <a:t>Pregúntele si es posible continuar la gestión del caso, ya que no quiere que termine.</a:t>
                      </a:r>
                    </a:p>
                    <a:p>
                      <a:pPr marL="285750" lvl="0" indent="-285750">
                        <a:buFont typeface="Arial" panose="020B0604020202020204" pitchFamily="34" charset="0"/>
                        <a:buChar char="•"/>
                      </a:pPr>
                      <a:r>
                        <a:rPr lang="es-ES_tradnl" sz="1100" dirty="0">
                          <a:effectLst/>
                          <a:ea typeface="Calibri" panose="020F0502020204030204" pitchFamily="34" charset="0"/>
                          <a:cs typeface="Arial" panose="020B0604020202020204" pitchFamily="34" charset="0"/>
                        </a:rPr>
                        <a:t>Pregúntele dónde puede pedir apoyo ya que el proceso va a culminar.</a:t>
                      </a:r>
                    </a:p>
                    <a:p>
                      <a:pPr marL="285750" lvl="0" indent="-285750">
                        <a:buFont typeface="Arial" panose="020B0604020202020204" pitchFamily="34" charset="0"/>
                        <a:buChar char="•"/>
                      </a:pPr>
                      <a:r>
                        <a:rPr lang="es-ES_tradnl" sz="1100" dirty="0">
                          <a:effectLst/>
                          <a:ea typeface="Calibri" panose="020F0502020204030204" pitchFamily="34" charset="0"/>
                          <a:cs typeface="Arial" panose="020B0604020202020204" pitchFamily="34" charset="0"/>
                        </a:rPr>
                        <a:t>Ahora que sus tres hijos van a la escuela, necesitará ayuda económica el año que viene también.</a:t>
                      </a:r>
                    </a:p>
                    <a:p>
                      <a:pPr marL="285750" lvl="0" indent="-285750">
                        <a:buFont typeface="Arial" panose="020B0604020202020204" pitchFamily="34" charset="0"/>
                        <a:buChar char="•"/>
                      </a:pPr>
                      <a:r>
                        <a:rPr lang="es-ES_tradnl" sz="1100" dirty="0">
                          <a:effectLst/>
                          <a:ea typeface="Calibri" panose="020F0502020204030204" pitchFamily="34" charset="0"/>
                          <a:cs typeface="Arial" panose="020B0604020202020204" pitchFamily="34" charset="0"/>
                        </a:rPr>
                        <a:t>Agradézcale a la asistente social por el apoyo que le ha brindado.</a:t>
                      </a:r>
                      <a:endParaRPr lang="es-ES_tradnl" sz="1100" dirty="0">
                        <a:ea typeface="Calibri" panose="020F050202020403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3446660"/>
                  </a:ext>
                </a:extLst>
              </a:tr>
            </a:tbl>
          </a:graphicData>
        </a:graphic>
      </p:graphicFrame>
      <p:sp>
        <p:nvSpPr>
          <p:cNvPr id="8" name="TextBox 7">
            <a:extLst>
              <a:ext uri="{FF2B5EF4-FFF2-40B4-BE49-F238E27FC236}">
                <a16:creationId xmlns:a16="http://schemas.microsoft.com/office/drawing/2014/main" id="{D5E61498-4110-7FAA-D6CE-C103DD0CD0C5}"/>
              </a:ext>
            </a:extLst>
          </p:cNvPr>
          <p:cNvSpPr txBox="1"/>
          <p:nvPr/>
        </p:nvSpPr>
        <p:spPr>
          <a:xfrm>
            <a:off x="996287" y="1162644"/>
            <a:ext cx="5254041" cy="600164"/>
          </a:xfrm>
          <a:prstGeom prst="rect">
            <a:avLst/>
          </a:prstGeom>
          <a:noFill/>
          <a:ln>
            <a:noFill/>
          </a:ln>
        </p:spPr>
        <p:txBody>
          <a:bodyPr wrap="square" rtlCol="0">
            <a:spAutoFit/>
          </a:bodyPr>
          <a:lstStyle/>
          <a:p>
            <a:r>
              <a:rPr lang="es-ES_tradnl" sz="1100" dirty="0"/>
              <a:t>Seleccione uno de los siguientes personajes. Léalo detalladamente y prepárese para actuar como ese personaje. Hágalo a partir del escenario y dependiendo de cómo sea la interacción con su compañero de grupo. También puede usar su creatividad.</a:t>
            </a:r>
          </a:p>
        </p:txBody>
      </p:sp>
      <p:sp>
        <p:nvSpPr>
          <p:cNvPr id="9" name="Hexagon 8">
            <a:extLst>
              <a:ext uri="{FF2B5EF4-FFF2-40B4-BE49-F238E27FC236}">
                <a16:creationId xmlns:a16="http://schemas.microsoft.com/office/drawing/2014/main" id="{FD338753-E0BB-3CD4-6D88-2C5AFEAB319E}"/>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FD009B47-4603-7252-F2F8-3914D5C28C90}"/>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734DFDBD-CE90-803F-C0AC-974DA9410F54}"/>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Hexagon 11">
            <a:extLst>
              <a:ext uri="{FF2B5EF4-FFF2-40B4-BE49-F238E27FC236}">
                <a16:creationId xmlns:a16="http://schemas.microsoft.com/office/drawing/2014/main" id="{3ACC02C6-56A5-CE7F-6C1C-47A81824BDCB}"/>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Hexagon 12">
            <a:extLst>
              <a:ext uri="{FF2B5EF4-FFF2-40B4-BE49-F238E27FC236}">
                <a16:creationId xmlns:a16="http://schemas.microsoft.com/office/drawing/2014/main" id="{74D8054E-959A-1C77-1BBF-129812E90FFF}"/>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Hexagon 13">
            <a:extLst>
              <a:ext uri="{FF2B5EF4-FFF2-40B4-BE49-F238E27FC236}">
                <a16:creationId xmlns:a16="http://schemas.microsoft.com/office/drawing/2014/main" id="{F71E328F-628E-9FDA-B05E-7F1C3ACA78D2}"/>
              </a:ext>
            </a:extLst>
          </p:cNvPr>
          <p:cNvSpPr/>
          <p:nvPr/>
        </p:nvSpPr>
        <p:spPr>
          <a:xfrm rot="1782986">
            <a:off x="286725" y="2615334"/>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205127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id="{6763B5B5-867F-7C5F-F39B-53ED651AEF90}"/>
              </a:ext>
            </a:extLst>
          </p:cNvPr>
          <p:cNvSpPr txBox="1"/>
          <p:nvPr/>
        </p:nvSpPr>
        <p:spPr>
          <a:xfrm>
            <a:off x="986128" y="2106181"/>
            <a:ext cx="1414171" cy="261610"/>
          </a:xfrm>
          <a:prstGeom prst="rect">
            <a:avLst/>
          </a:prstGeom>
          <a:noFill/>
          <a:ln>
            <a:noFill/>
          </a:ln>
        </p:spPr>
        <p:txBody>
          <a:bodyPr wrap="square" rtlCol="0">
            <a:spAutoFit/>
          </a:bodyPr>
          <a:lstStyle/>
          <a:p>
            <a:r>
              <a:rPr lang="es-ES_tradnl" sz="1100" b="1"/>
              <a:t>Factores de riesgo</a:t>
            </a:r>
          </a:p>
        </p:txBody>
      </p:sp>
      <p:sp>
        <p:nvSpPr>
          <p:cNvPr id="59" name="TextBox 58">
            <a:extLst>
              <a:ext uri="{FF2B5EF4-FFF2-40B4-BE49-F238E27FC236}">
                <a16:creationId xmlns:a16="http://schemas.microsoft.com/office/drawing/2014/main" id="{0B4494F4-86C8-1E05-FACF-A44A4EE370F6}"/>
              </a:ext>
            </a:extLst>
          </p:cNvPr>
          <p:cNvSpPr txBox="1"/>
          <p:nvPr/>
        </p:nvSpPr>
        <p:spPr>
          <a:xfrm>
            <a:off x="986128" y="5621450"/>
            <a:ext cx="2224663" cy="261610"/>
          </a:xfrm>
          <a:prstGeom prst="rect">
            <a:avLst/>
          </a:prstGeom>
          <a:noFill/>
          <a:ln>
            <a:noFill/>
          </a:ln>
        </p:spPr>
        <p:txBody>
          <a:bodyPr wrap="square" rtlCol="0">
            <a:spAutoFit/>
          </a:bodyPr>
          <a:lstStyle/>
          <a:p>
            <a:r>
              <a:rPr lang="es-ES_tradnl" sz="1100" b="1" dirty="0"/>
              <a:t>Factores de protección (fortalezas)</a:t>
            </a:r>
          </a:p>
        </p:txBody>
      </p:sp>
      <p:grpSp>
        <p:nvGrpSpPr>
          <p:cNvPr id="10" name="Group 9">
            <a:extLst>
              <a:ext uri="{FF2B5EF4-FFF2-40B4-BE49-F238E27FC236}">
                <a16:creationId xmlns:a16="http://schemas.microsoft.com/office/drawing/2014/main" id="{4ADC8363-F91C-02DF-D4A0-24C14D6DDF8D}"/>
              </a:ext>
            </a:extLst>
          </p:cNvPr>
          <p:cNvGrpSpPr/>
          <p:nvPr/>
        </p:nvGrpSpPr>
        <p:grpSpPr>
          <a:xfrm>
            <a:off x="1148268" y="2711230"/>
            <a:ext cx="4931235" cy="2602491"/>
            <a:chOff x="1148268" y="2711231"/>
            <a:chExt cx="4931235" cy="2100588"/>
          </a:xfrm>
        </p:grpSpPr>
        <p:sp>
          <p:nvSpPr>
            <p:cNvPr id="60" name="Cube 59">
              <a:extLst>
                <a:ext uri="{FF2B5EF4-FFF2-40B4-BE49-F238E27FC236}">
                  <a16:creationId xmlns:a16="http://schemas.microsoft.com/office/drawing/2014/main" id="{BC77EFDE-A75F-7ACA-E11B-211320F00C3E}"/>
                </a:ext>
              </a:extLst>
            </p:cNvPr>
            <p:cNvSpPr/>
            <p:nvPr/>
          </p:nvSpPr>
          <p:spPr>
            <a:xfrm>
              <a:off x="1148268" y="3844416"/>
              <a:ext cx="2387786" cy="967403"/>
            </a:xfrm>
            <a:prstGeom prst="cub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latin typeface="Arial" panose="020B0604020202020204" pitchFamily="34" charset="0"/>
                <a:cs typeface="Arial" panose="020B0604020202020204" pitchFamily="34" charset="0"/>
              </a:endParaRPr>
            </a:p>
          </p:txBody>
        </p:sp>
        <p:sp>
          <p:nvSpPr>
            <p:cNvPr id="61" name="Cube 60">
              <a:extLst>
                <a:ext uri="{FF2B5EF4-FFF2-40B4-BE49-F238E27FC236}">
                  <a16:creationId xmlns:a16="http://schemas.microsoft.com/office/drawing/2014/main" id="{11769297-AC0F-A073-4BCB-D53C2CDEFACD}"/>
                </a:ext>
              </a:extLst>
            </p:cNvPr>
            <p:cNvSpPr/>
            <p:nvPr/>
          </p:nvSpPr>
          <p:spPr>
            <a:xfrm>
              <a:off x="1148268" y="2711231"/>
              <a:ext cx="2387786" cy="967403"/>
            </a:xfrm>
            <a:prstGeom prst="cub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latin typeface="Arial" panose="020B0604020202020204" pitchFamily="34" charset="0"/>
                <a:cs typeface="Arial" panose="020B0604020202020204" pitchFamily="34" charset="0"/>
              </a:endParaRPr>
            </a:p>
          </p:txBody>
        </p:sp>
        <p:sp>
          <p:nvSpPr>
            <p:cNvPr id="62" name="Cube 61">
              <a:extLst>
                <a:ext uri="{FF2B5EF4-FFF2-40B4-BE49-F238E27FC236}">
                  <a16:creationId xmlns:a16="http://schemas.microsoft.com/office/drawing/2014/main" id="{8FE8383E-753E-3746-5F63-7B59749E4D04}"/>
                </a:ext>
              </a:extLst>
            </p:cNvPr>
            <p:cNvSpPr/>
            <p:nvPr/>
          </p:nvSpPr>
          <p:spPr>
            <a:xfrm>
              <a:off x="3691717" y="3844416"/>
              <a:ext cx="2387786" cy="967403"/>
            </a:xfrm>
            <a:prstGeom prst="cub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latin typeface="Arial" panose="020B0604020202020204" pitchFamily="34" charset="0"/>
                <a:cs typeface="Arial" panose="020B0604020202020204" pitchFamily="34" charset="0"/>
              </a:endParaRPr>
            </a:p>
          </p:txBody>
        </p:sp>
        <p:sp>
          <p:nvSpPr>
            <p:cNvPr id="63" name="Cube 62">
              <a:extLst>
                <a:ext uri="{FF2B5EF4-FFF2-40B4-BE49-F238E27FC236}">
                  <a16:creationId xmlns:a16="http://schemas.microsoft.com/office/drawing/2014/main" id="{4A89AEC3-2353-0C09-B9C1-D6AFC02B934E}"/>
                </a:ext>
              </a:extLst>
            </p:cNvPr>
            <p:cNvSpPr/>
            <p:nvPr/>
          </p:nvSpPr>
          <p:spPr>
            <a:xfrm>
              <a:off x="3691717" y="2711231"/>
              <a:ext cx="2387786" cy="967403"/>
            </a:xfrm>
            <a:prstGeom prst="cub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latin typeface="Arial" panose="020B0604020202020204" pitchFamily="34" charset="0"/>
                <a:cs typeface="Arial" panose="020B0604020202020204" pitchFamily="34" charset="0"/>
              </a:endParaRPr>
            </a:p>
          </p:txBody>
        </p:sp>
      </p:grpSp>
      <p:sp>
        <p:nvSpPr>
          <p:cNvPr id="2" name="TextBox 1">
            <a:extLst>
              <a:ext uri="{FF2B5EF4-FFF2-40B4-BE49-F238E27FC236}">
                <a16:creationId xmlns:a16="http://schemas.microsoft.com/office/drawing/2014/main" id="{9F558DC8-80FD-DF3C-2DDA-FA5E4A717815}"/>
              </a:ext>
            </a:extLst>
          </p:cNvPr>
          <p:cNvSpPr txBox="1"/>
          <p:nvPr/>
        </p:nvSpPr>
        <p:spPr>
          <a:xfrm>
            <a:off x="986129" y="1612678"/>
            <a:ext cx="5254042" cy="276999"/>
          </a:xfrm>
          <a:prstGeom prst="rect">
            <a:avLst/>
          </a:prstGeom>
          <a:noFill/>
        </p:spPr>
        <p:txBody>
          <a:bodyPr wrap="square" rtlCol="0">
            <a:spAutoFit/>
          </a:bodyPr>
          <a:lstStyle/>
          <a:p>
            <a:r>
              <a:rPr lang="es-ES_tradnl" sz="1200" b="1" spc="300" dirty="0">
                <a:solidFill>
                  <a:schemeClr val="tx1"/>
                </a:solidFill>
              </a:rPr>
              <a:t>FACTORES DE RIESGO Y FACTORES DE PROTECCIÓN</a:t>
            </a:r>
          </a:p>
        </p:txBody>
      </p:sp>
      <p:sp>
        <p:nvSpPr>
          <p:cNvPr id="9" name="TextBox 8">
            <a:extLst>
              <a:ext uri="{FF2B5EF4-FFF2-40B4-BE49-F238E27FC236}">
                <a16:creationId xmlns:a16="http://schemas.microsoft.com/office/drawing/2014/main" id="{7E8D4C4F-BB64-54C2-F56C-2C2316E9A0FF}"/>
              </a:ext>
            </a:extLst>
          </p:cNvPr>
          <p:cNvSpPr txBox="1"/>
          <p:nvPr/>
        </p:nvSpPr>
        <p:spPr>
          <a:xfrm>
            <a:off x="996286" y="713169"/>
            <a:ext cx="5264813" cy="523220"/>
          </a:xfrm>
          <a:prstGeom prst="rect">
            <a:avLst/>
          </a:prstGeom>
          <a:noFill/>
        </p:spPr>
        <p:txBody>
          <a:bodyPr wrap="square">
            <a:spAutoFit/>
          </a:bodyPr>
          <a:lstStyle/>
          <a:p>
            <a:pPr marL="0" marR="0" lvl="0" indent="0" algn="l" rtl="0">
              <a:spcBef>
                <a:spcPts val="0"/>
              </a:spcBef>
              <a:spcAft>
                <a:spcPts val="1800"/>
              </a:spcAft>
              <a:buNone/>
            </a:pPr>
            <a:r>
              <a:rPr lang="es-ES_tradnl" sz="1400" b="1" spc="300" dirty="0">
                <a:solidFill>
                  <a:schemeClr val="bg1"/>
                </a:solidFill>
                <a:highlight>
                  <a:srgbClr val="8D607A"/>
                </a:highlight>
                <a:latin typeface="Calibri"/>
                <a:ea typeface="Calibri"/>
                <a:cs typeface="Calibri"/>
                <a:sym typeface="Calibri"/>
              </a:rPr>
              <a:t>SESIÓN 5: ¿QUÉ ES UN “RIESGO” EN EL ÁMBITO DE LA PROTECCIÓN DE LA INFANCIA?</a:t>
            </a:r>
          </a:p>
        </p:txBody>
      </p:sp>
      <p:sp>
        <p:nvSpPr>
          <p:cNvPr id="12" name="Cube 11">
            <a:extLst>
              <a:ext uri="{FF2B5EF4-FFF2-40B4-BE49-F238E27FC236}">
                <a16:creationId xmlns:a16="http://schemas.microsoft.com/office/drawing/2014/main" id="{71DEB892-FFC0-5851-4102-3AF86446746A}"/>
              </a:ext>
            </a:extLst>
          </p:cNvPr>
          <p:cNvSpPr/>
          <p:nvPr/>
        </p:nvSpPr>
        <p:spPr>
          <a:xfrm>
            <a:off x="1148268" y="7563834"/>
            <a:ext cx="2387786" cy="1198549"/>
          </a:xfrm>
          <a:prstGeom prst="cube">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latin typeface="Arial" panose="020B0604020202020204" pitchFamily="34" charset="0"/>
              <a:cs typeface="Arial" panose="020B0604020202020204" pitchFamily="34" charset="0"/>
            </a:endParaRPr>
          </a:p>
        </p:txBody>
      </p:sp>
      <p:sp>
        <p:nvSpPr>
          <p:cNvPr id="13" name="Cube 12">
            <a:extLst>
              <a:ext uri="{FF2B5EF4-FFF2-40B4-BE49-F238E27FC236}">
                <a16:creationId xmlns:a16="http://schemas.microsoft.com/office/drawing/2014/main" id="{25A5B7DE-92E9-A4CD-5F96-05B76F1CB956}"/>
              </a:ext>
            </a:extLst>
          </p:cNvPr>
          <p:cNvSpPr/>
          <p:nvPr/>
        </p:nvSpPr>
        <p:spPr>
          <a:xfrm>
            <a:off x="1148268" y="6159892"/>
            <a:ext cx="2387786" cy="1198549"/>
          </a:xfrm>
          <a:prstGeom prst="cube">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latin typeface="Arial" panose="020B0604020202020204" pitchFamily="34" charset="0"/>
              <a:cs typeface="Arial" panose="020B0604020202020204" pitchFamily="34" charset="0"/>
            </a:endParaRPr>
          </a:p>
        </p:txBody>
      </p:sp>
      <p:sp>
        <p:nvSpPr>
          <p:cNvPr id="14" name="Cube 13">
            <a:extLst>
              <a:ext uri="{FF2B5EF4-FFF2-40B4-BE49-F238E27FC236}">
                <a16:creationId xmlns:a16="http://schemas.microsoft.com/office/drawing/2014/main" id="{0B1BBDAB-C85E-9188-2D64-21F4CBD61EFA}"/>
              </a:ext>
            </a:extLst>
          </p:cNvPr>
          <p:cNvSpPr/>
          <p:nvPr/>
        </p:nvSpPr>
        <p:spPr>
          <a:xfrm>
            <a:off x="3691717" y="7563834"/>
            <a:ext cx="2387786" cy="1198549"/>
          </a:xfrm>
          <a:prstGeom prst="cub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latin typeface="Arial" panose="020B0604020202020204" pitchFamily="34" charset="0"/>
              <a:cs typeface="Arial" panose="020B0604020202020204" pitchFamily="34" charset="0"/>
            </a:endParaRPr>
          </a:p>
        </p:txBody>
      </p:sp>
      <p:sp>
        <p:nvSpPr>
          <p:cNvPr id="22" name="Cube 21">
            <a:extLst>
              <a:ext uri="{FF2B5EF4-FFF2-40B4-BE49-F238E27FC236}">
                <a16:creationId xmlns:a16="http://schemas.microsoft.com/office/drawing/2014/main" id="{C92B88A4-E655-B5E2-A9EA-12884D3D8ECB}"/>
              </a:ext>
            </a:extLst>
          </p:cNvPr>
          <p:cNvSpPr/>
          <p:nvPr/>
        </p:nvSpPr>
        <p:spPr>
          <a:xfrm>
            <a:off x="3691717" y="6159892"/>
            <a:ext cx="2387786" cy="1198549"/>
          </a:xfrm>
          <a:prstGeom prst="cub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a:latin typeface="Arial" panose="020B0604020202020204" pitchFamily="34" charset="0"/>
              <a:cs typeface="Arial" panose="020B0604020202020204" pitchFamily="34" charset="0"/>
            </a:endParaRPr>
          </a:p>
        </p:txBody>
      </p:sp>
      <p:sp>
        <p:nvSpPr>
          <p:cNvPr id="3" name="Hexagon 2">
            <a:extLst>
              <a:ext uri="{FF2B5EF4-FFF2-40B4-BE49-F238E27FC236}">
                <a16:creationId xmlns:a16="http://schemas.microsoft.com/office/drawing/2014/main" id="{5638095C-5450-8973-3DFA-3AC5E1521618}"/>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Hexagon 3">
            <a:extLst>
              <a:ext uri="{FF2B5EF4-FFF2-40B4-BE49-F238E27FC236}">
                <a16:creationId xmlns:a16="http://schemas.microsoft.com/office/drawing/2014/main" id="{4AEBFCC6-CE2F-A861-58CA-12D65964409E}"/>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Hexagon 10">
            <a:extLst>
              <a:ext uri="{FF2B5EF4-FFF2-40B4-BE49-F238E27FC236}">
                <a16:creationId xmlns:a16="http://schemas.microsoft.com/office/drawing/2014/main" id="{B6065B2B-4F74-3E65-5C24-B35D3BCF5DFE}"/>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Hexagon 14">
            <a:extLst>
              <a:ext uri="{FF2B5EF4-FFF2-40B4-BE49-F238E27FC236}">
                <a16:creationId xmlns:a16="http://schemas.microsoft.com/office/drawing/2014/main" id="{32CE19FD-CEB9-356B-D130-7660F764B00F}"/>
              </a:ext>
            </a:extLst>
          </p:cNvPr>
          <p:cNvSpPr/>
          <p:nvPr/>
        </p:nvSpPr>
        <p:spPr>
          <a:xfrm rot="1782986">
            <a:off x="286724" y="168964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Hexagon 15">
            <a:extLst>
              <a:ext uri="{FF2B5EF4-FFF2-40B4-BE49-F238E27FC236}">
                <a16:creationId xmlns:a16="http://schemas.microsoft.com/office/drawing/2014/main" id="{D857BE71-4973-0B0B-E940-25D21FC1CE37}"/>
              </a:ext>
            </a:extLst>
          </p:cNvPr>
          <p:cNvSpPr/>
          <p:nvPr/>
        </p:nvSpPr>
        <p:spPr>
          <a:xfrm rot="1782986">
            <a:off x="286724" y="215249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Hexagon 16">
            <a:extLst>
              <a:ext uri="{FF2B5EF4-FFF2-40B4-BE49-F238E27FC236}">
                <a16:creationId xmlns:a16="http://schemas.microsoft.com/office/drawing/2014/main" id="{CB9FAD5E-2C21-7DB0-7E6C-1B2396464EDF}"/>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96389226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7D24D6-C668-087D-544C-EB2C8625D38D}"/>
              </a:ext>
            </a:extLst>
          </p:cNvPr>
          <p:cNvSpPr txBox="1"/>
          <p:nvPr/>
        </p:nvSpPr>
        <p:spPr>
          <a:xfrm>
            <a:off x="996287" y="712658"/>
            <a:ext cx="5254042" cy="276999"/>
          </a:xfrm>
          <a:prstGeom prst="rect">
            <a:avLst/>
          </a:prstGeom>
          <a:noFill/>
        </p:spPr>
        <p:txBody>
          <a:bodyPr wrap="square" rtlCol="0">
            <a:spAutoFit/>
          </a:bodyPr>
          <a:lstStyle/>
          <a:p>
            <a:r>
              <a:rPr lang="en-US" sz="1200" b="1" spc="300" dirty="0">
                <a:solidFill>
                  <a:schemeClr val="tx1"/>
                </a:solidFill>
              </a:rPr>
              <a:t>FORMULARIO DE CIERRE DEL CASO</a:t>
            </a:r>
          </a:p>
        </p:txBody>
      </p:sp>
      <p:sp>
        <p:nvSpPr>
          <p:cNvPr id="4" name="Hexagon 3">
            <a:extLst>
              <a:ext uri="{FF2B5EF4-FFF2-40B4-BE49-F238E27FC236}">
                <a16:creationId xmlns:a16="http://schemas.microsoft.com/office/drawing/2014/main" id="{04B91A3B-1F43-96AF-D099-1DD1BE4A5697}"/>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24D377D7-1EA2-EBD9-3559-C24A14A6A640}"/>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2FB4F5FD-FFAB-D58C-70BC-D7B946D5BD63}"/>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6D1C75B3-D47E-B12F-C6B6-C3D340E0C15F}"/>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70B89211-2644-2F0A-BCF5-C150DC10496B}"/>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30DFD744-0BEC-9485-D3F3-52A42D680968}"/>
              </a:ext>
            </a:extLst>
          </p:cNvPr>
          <p:cNvSpPr/>
          <p:nvPr/>
        </p:nvSpPr>
        <p:spPr>
          <a:xfrm rot="1782986">
            <a:off x="286725" y="2615334"/>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aphicFrame>
        <p:nvGraphicFramePr>
          <p:cNvPr id="10" name="Table 9">
            <a:extLst>
              <a:ext uri="{FF2B5EF4-FFF2-40B4-BE49-F238E27FC236}">
                <a16:creationId xmlns:a16="http://schemas.microsoft.com/office/drawing/2014/main" id="{86436582-1446-D52C-5155-0DCD2FEC8404}"/>
              </a:ext>
            </a:extLst>
          </p:cNvPr>
          <p:cNvGraphicFramePr>
            <a:graphicFrameLocks noGrp="1"/>
          </p:cNvGraphicFramePr>
          <p:nvPr>
            <p:extLst>
              <p:ext uri="{D42A27DB-BD31-4B8C-83A1-F6EECF244321}">
                <p14:modId xmlns:p14="http://schemas.microsoft.com/office/powerpoint/2010/main" val="1180782661"/>
              </p:ext>
            </p:extLst>
          </p:nvPr>
        </p:nvGraphicFramePr>
        <p:xfrm>
          <a:off x="996287" y="1162646"/>
          <a:ext cx="5254038" cy="8107807"/>
        </p:xfrm>
        <a:graphic>
          <a:graphicData uri="http://schemas.openxmlformats.org/drawingml/2006/table">
            <a:tbl>
              <a:tblPr firstRow="1" firstCol="1" bandRow="1">
                <a:tableStyleId>{5C22544A-7EE6-4342-B048-85BDC9FD1C3A}</a:tableStyleId>
              </a:tblPr>
              <a:tblGrid>
                <a:gridCol w="2182428">
                  <a:extLst>
                    <a:ext uri="{9D8B030D-6E8A-4147-A177-3AD203B41FA5}">
                      <a16:colId xmlns:a16="http://schemas.microsoft.com/office/drawing/2014/main" val="2294570886"/>
                    </a:ext>
                  </a:extLst>
                </a:gridCol>
                <a:gridCol w="682580">
                  <a:extLst>
                    <a:ext uri="{9D8B030D-6E8A-4147-A177-3AD203B41FA5}">
                      <a16:colId xmlns:a16="http://schemas.microsoft.com/office/drawing/2014/main" val="2065148187"/>
                    </a:ext>
                  </a:extLst>
                </a:gridCol>
                <a:gridCol w="341290">
                  <a:extLst>
                    <a:ext uri="{9D8B030D-6E8A-4147-A177-3AD203B41FA5}">
                      <a16:colId xmlns:a16="http://schemas.microsoft.com/office/drawing/2014/main" val="2691941773"/>
                    </a:ext>
                  </a:extLst>
                </a:gridCol>
                <a:gridCol w="2047740">
                  <a:extLst>
                    <a:ext uri="{9D8B030D-6E8A-4147-A177-3AD203B41FA5}">
                      <a16:colId xmlns:a16="http://schemas.microsoft.com/office/drawing/2014/main" val="917819065"/>
                    </a:ext>
                  </a:extLst>
                </a:gridCol>
              </a:tblGrid>
              <a:tr h="267876">
                <a:tc gridSpan="4">
                  <a:txBody>
                    <a:bodyPr/>
                    <a:lstStyle/>
                    <a:p>
                      <a:pPr algn="ctr"/>
                      <a:r>
                        <a:rPr lang="es-ES_tradnl" sz="1500" noProof="0">
                          <a:solidFill>
                            <a:schemeClr val="bg1"/>
                          </a:solidFill>
                          <a:effectLst/>
                        </a:rPr>
                        <a:t>6.A. RESUMEN DEL FORMULARIO DE CIERRE DEL CASO</a:t>
                      </a:r>
                      <a:endParaRPr lang="es-ES_tradnl" sz="1500" noProof="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59543463"/>
                  </a:ext>
                </a:extLst>
              </a:tr>
              <a:tr h="206966">
                <a:tc>
                  <a:txBody>
                    <a:bodyPr/>
                    <a:lstStyle/>
                    <a:p>
                      <a:pPr algn="l">
                        <a:lnSpc>
                          <a:spcPct val="107000"/>
                        </a:lnSpc>
                        <a:spcAft>
                          <a:spcPts val="800"/>
                        </a:spcAft>
                      </a:pPr>
                      <a:r>
                        <a:rPr lang="es-ES_tradnl" sz="1000" noProof="0">
                          <a:solidFill>
                            <a:schemeClr val="bg1"/>
                          </a:solidFill>
                          <a:effectLst/>
                        </a:rPr>
                        <a:t>Gestión de casos </a:t>
                      </a:r>
                      <a:endParaRPr lang="es-ES_tradnl" sz="1000" noProof="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solidFill>
                  </a:tcPr>
                </a:tc>
                <a:tc gridSpan="3">
                  <a:txBody>
                    <a:bodyPr/>
                    <a:lstStyle/>
                    <a:p>
                      <a:pPr algn="l">
                        <a:lnSpc>
                          <a:spcPct val="107000"/>
                        </a:lnSpc>
                        <a:spcAft>
                          <a:spcPts val="800"/>
                        </a:spcAft>
                      </a:pPr>
                      <a:r>
                        <a:rPr lang="es-ES_tradnl" sz="1000" noProof="0">
                          <a:solidFill>
                            <a:schemeClr val="tx1"/>
                          </a:solidFill>
                          <a:effectLst/>
                        </a:rPr>
                        <a:t>Paso 6: Cierre del caso</a:t>
                      </a:r>
                      <a:endParaRPr lang="es-ES_tradnl" sz="1000" noProof="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65248394"/>
                  </a:ext>
                </a:extLst>
              </a:tr>
              <a:tr h="206966">
                <a:tc>
                  <a:txBody>
                    <a:bodyPr/>
                    <a:lstStyle/>
                    <a:p>
                      <a:pPr algn="l">
                        <a:lnSpc>
                          <a:spcPct val="107000"/>
                        </a:lnSpc>
                        <a:spcAft>
                          <a:spcPts val="800"/>
                        </a:spcAft>
                      </a:pPr>
                      <a:r>
                        <a:rPr lang="es-ES_tradnl" sz="1000" noProof="0">
                          <a:solidFill>
                            <a:schemeClr val="bg1"/>
                          </a:solidFill>
                          <a:effectLst/>
                        </a:rPr>
                        <a:t>Formulario básico / complementario</a:t>
                      </a:r>
                      <a:endParaRPr lang="es-ES_tradnl" sz="1000" noProof="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solidFill>
                  </a:tcPr>
                </a:tc>
                <a:tc gridSpan="3">
                  <a:txBody>
                    <a:bodyPr/>
                    <a:lstStyle/>
                    <a:p>
                      <a:pPr algn="l">
                        <a:lnSpc>
                          <a:spcPct val="107000"/>
                        </a:lnSpc>
                        <a:spcAft>
                          <a:spcPts val="800"/>
                        </a:spcAft>
                      </a:pPr>
                      <a:r>
                        <a:rPr lang="es-ES_tradnl" sz="1000" noProof="0">
                          <a:solidFill>
                            <a:schemeClr val="tx1"/>
                          </a:solidFill>
                          <a:effectLst/>
                          <a:latin typeface="Calibri" panose="020F0502020204030204" pitchFamily="34" charset="0"/>
                          <a:ea typeface="Calibri" panose="020F0502020204030204" pitchFamily="34" charset="0"/>
                          <a:cs typeface="Arial" panose="020B0604020202020204" pitchFamily="34" charset="0"/>
                        </a:rPr>
                        <a:t>Formulario básico</a:t>
                      </a:r>
                    </a:p>
                  </a:txBody>
                  <a:tcPr marL="45720" marR="45720">
                    <a:lnL w="12700" cap="flat" cmpd="sng" algn="ctr">
                      <a:no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37880718"/>
                  </a:ext>
                </a:extLst>
              </a:tr>
              <a:tr h="889412">
                <a:tc>
                  <a:txBody>
                    <a:bodyPr/>
                    <a:lstStyle/>
                    <a:p>
                      <a:pPr algn="l">
                        <a:lnSpc>
                          <a:spcPct val="107000"/>
                        </a:lnSpc>
                        <a:spcAft>
                          <a:spcPts val="800"/>
                        </a:spcAft>
                      </a:pPr>
                      <a:r>
                        <a:rPr lang="es-ES_tradnl" sz="1000" noProof="0">
                          <a:solidFill>
                            <a:schemeClr val="bg1"/>
                          </a:solidFill>
                          <a:effectLst/>
                        </a:rPr>
                        <a:t>Cuándo terminar</a:t>
                      </a:r>
                      <a:endParaRPr lang="es-ES_tradnl" sz="1000" noProof="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solidFill>
                  </a:tcPr>
                </a:tc>
                <a:tc gridSpan="3">
                  <a:txBody>
                    <a:bodyPr/>
                    <a:lstStyle/>
                    <a:p>
                      <a:pPr algn="l">
                        <a:lnSpc>
                          <a:spcPct val="107000"/>
                        </a:lnSpc>
                        <a:spcAft>
                          <a:spcPts val="800"/>
                        </a:spcAft>
                      </a:pPr>
                      <a:r>
                        <a:rPr lang="es-ES_tradnl" sz="1000" noProof="0">
                          <a:solidFill>
                            <a:schemeClr val="tx1"/>
                          </a:solidFill>
                          <a:effectLst/>
                        </a:rPr>
                        <a:t>Cuando se cumplan los criterios para cerrar el caso (según el contexto), pero (en la medida de lo posible) después de un periodo de tiempo específico durante el cual se hayan realizado varias visitas de seguimiento y, como mínimo, una reunión de revisión del caso para garantizar el bienestar sostenido de la / del menor.</a:t>
                      </a:r>
                      <a:endParaRPr lang="es-ES_tradnl" sz="1000" noProof="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46501963"/>
                  </a:ext>
                </a:extLst>
              </a:tr>
              <a:tr h="343455">
                <a:tc>
                  <a:txBody>
                    <a:bodyPr/>
                    <a:lstStyle/>
                    <a:p>
                      <a:pPr algn="l">
                        <a:lnSpc>
                          <a:spcPct val="107000"/>
                        </a:lnSpc>
                        <a:spcAft>
                          <a:spcPts val="800"/>
                        </a:spcAft>
                      </a:pPr>
                      <a:r>
                        <a:rPr lang="es-ES_tradnl" sz="1000" noProof="0">
                          <a:solidFill>
                            <a:schemeClr val="bg1"/>
                          </a:solidFill>
                          <a:effectLst/>
                        </a:rPr>
                        <a:t>Quién debe completar</a:t>
                      </a:r>
                      <a:endParaRPr lang="es-ES_tradnl" sz="1000" noProof="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solidFill>
                  </a:tcPr>
                </a:tc>
                <a:tc gridSpan="3">
                  <a:txBody>
                    <a:bodyPr/>
                    <a:lstStyle/>
                    <a:p>
                      <a:pPr algn="l">
                        <a:lnSpc>
                          <a:spcPct val="107000"/>
                        </a:lnSpc>
                        <a:spcAft>
                          <a:spcPts val="800"/>
                        </a:spcAft>
                      </a:pPr>
                      <a:r>
                        <a:rPr lang="es-ES_tradnl" sz="1000" noProof="0">
                          <a:solidFill>
                            <a:schemeClr val="tx1"/>
                          </a:solidFill>
                          <a:effectLst/>
                        </a:rPr>
                        <a:t>Asistente social asignada/o al caso con la aprobación del supervisor.</a:t>
                      </a:r>
                      <a:endParaRPr lang="es-ES_tradnl" sz="1000" noProof="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60404945"/>
                  </a:ext>
                </a:extLst>
              </a:tr>
              <a:tr h="206966">
                <a:tc>
                  <a:txBody>
                    <a:bodyPr/>
                    <a:lstStyle/>
                    <a:p>
                      <a:pPr algn="l">
                        <a:lnSpc>
                          <a:spcPct val="107000"/>
                        </a:lnSpc>
                        <a:spcAft>
                          <a:spcPts val="800"/>
                        </a:spcAft>
                      </a:pPr>
                      <a:r>
                        <a:rPr lang="es-ES_tradnl" sz="1000" noProof="0">
                          <a:solidFill>
                            <a:schemeClr val="bg1"/>
                          </a:solidFill>
                          <a:effectLst/>
                        </a:rPr>
                        <a:t>Finalidad del formulario</a:t>
                      </a:r>
                      <a:endParaRPr lang="es-ES_tradnl" sz="1000" noProof="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solidFill>
                  </a:tcPr>
                </a:tc>
                <a:tc gridSpan="3">
                  <a:txBody>
                    <a:bodyPr/>
                    <a:lstStyle/>
                    <a:p>
                      <a:pPr algn="l">
                        <a:lnSpc>
                          <a:spcPct val="107000"/>
                        </a:lnSpc>
                        <a:spcAft>
                          <a:spcPts val="800"/>
                        </a:spcAft>
                      </a:pPr>
                      <a:r>
                        <a:rPr lang="es-ES_tradnl" sz="1000" noProof="0">
                          <a:solidFill>
                            <a:schemeClr val="tx1"/>
                          </a:solidFill>
                          <a:effectLst/>
                        </a:rPr>
                        <a:t>Registrar la información sobre el cierre del caso.</a:t>
                      </a:r>
                      <a:endParaRPr lang="es-ES_tradnl" sz="1000" noProof="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32743498"/>
                  </a:ext>
                </a:extLst>
              </a:tr>
              <a:tr h="206966">
                <a:tc gridSpan="3">
                  <a:txBody>
                    <a:bodyPr/>
                    <a:lstStyle/>
                    <a:p>
                      <a:pPr algn="l">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algn="l">
                        <a:lnSpc>
                          <a:spcPct val="107000"/>
                        </a:lnSpc>
                        <a:spcAft>
                          <a:spcPts val="800"/>
                        </a:spcAft>
                      </a:pP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512279178"/>
                  </a:ext>
                </a:extLst>
              </a:tr>
              <a:tr h="267876">
                <a:tc gridSpan="4">
                  <a:txBody>
                    <a:bodyPr/>
                    <a:lstStyle/>
                    <a:p>
                      <a:pPr algn="ctr"/>
                      <a:r>
                        <a:rPr lang="es-ES_tradnl" sz="1500" noProof="0">
                          <a:solidFill>
                            <a:schemeClr val="tx1"/>
                          </a:solidFill>
                          <a:effectLst/>
                        </a:rPr>
                        <a:t>FORMULARIO DE CIERRE DEL CASO</a:t>
                      </a:r>
                      <a:endParaRPr lang="es-ES_tradnl" sz="1500" noProof="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35502235"/>
                  </a:ext>
                </a:extLst>
              </a:tr>
              <a:tr h="206966">
                <a:tc gridSpan="2">
                  <a:txBody>
                    <a:bodyPr/>
                    <a:lstStyle/>
                    <a:p>
                      <a:pPr algn="l">
                        <a:lnSpc>
                          <a:spcPct val="107000"/>
                        </a:lnSpc>
                        <a:spcAft>
                          <a:spcPts val="800"/>
                        </a:spcAft>
                      </a:pPr>
                      <a:r>
                        <a:rPr lang="es-ES_tradnl" sz="1000" noProof="0">
                          <a:solidFill>
                            <a:schemeClr val="tx1"/>
                          </a:solidFill>
                          <a:effectLst/>
                        </a:rPr>
                        <a:t>Fecha de cierre del caso: </a:t>
                      </a:r>
                      <a:r>
                        <a:rPr lang="es-ES_tradnl" sz="1000" noProof="0">
                          <a:solidFill>
                            <a:schemeClr val="accent4"/>
                          </a:solidFill>
                          <a:effectLst/>
                        </a:rPr>
                        <a:t>31/03/2023</a:t>
                      </a:r>
                      <a:endParaRPr lang="es-ES_tradnl" sz="1000" noProof="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tc gridSpan="2">
                  <a:txBody>
                    <a:bodyPr/>
                    <a:lstStyle/>
                    <a:p>
                      <a:r>
                        <a:rPr lang="es-ES_tradnl" sz="1000" b="1" noProof="0">
                          <a:solidFill>
                            <a:schemeClr val="tx1"/>
                          </a:solidFill>
                          <a:effectLst/>
                        </a:rPr>
                        <a:t>Número de identificación del caso: </a:t>
                      </a:r>
                      <a:endParaRPr lang="es-ES_tradnl" noProof="0"/>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pPr algn="l">
                        <a:lnSpc>
                          <a:spcPct val="107000"/>
                        </a:lnSpc>
                        <a:spcAft>
                          <a:spcPts val="800"/>
                        </a:spcAft>
                      </a:pPr>
                      <a:r>
                        <a:rPr lang="en-ZA" sz="1000" b="1" dirty="0">
                          <a:solidFill>
                            <a:schemeClr val="tx1"/>
                          </a:solidFill>
                          <a:effectLst/>
                        </a:rPr>
                        <a:t>Número de identificación del caso: </a:t>
                      </a:r>
                      <a:endParaRPr lang="en-US" sz="1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209235265"/>
                  </a:ext>
                </a:extLst>
              </a:tr>
              <a:tr h="206966">
                <a:tc gridSpan="4">
                  <a:txBody>
                    <a:bodyPr/>
                    <a:lstStyle/>
                    <a:p>
                      <a:pPr algn="l">
                        <a:lnSpc>
                          <a:spcPct val="107000"/>
                        </a:lnSpc>
                        <a:spcAft>
                          <a:spcPts val="800"/>
                        </a:spcAft>
                      </a:pPr>
                      <a:r>
                        <a:rPr lang="es-ES_tradnl" sz="1000" noProof="0">
                          <a:solidFill>
                            <a:schemeClr val="tx1"/>
                          </a:solidFill>
                          <a:effectLst/>
                        </a:rPr>
                        <a:t>1. MOTIVO DEL CIERRE DEL CASO</a:t>
                      </a:r>
                      <a:endParaRPr lang="es-ES_tradnl" sz="1000" noProof="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68933850"/>
                  </a:ext>
                </a:extLst>
              </a:tr>
              <a:tr h="2245056">
                <a:tc gridSpan="4">
                  <a:txBody>
                    <a:bodyPr/>
                    <a:lstStyle/>
                    <a:p>
                      <a:pPr algn="l"/>
                      <a:r>
                        <a:rPr lang="es-ES_tradnl" sz="1000" noProof="0">
                          <a:solidFill>
                            <a:schemeClr val="tx1"/>
                          </a:solidFill>
                          <a:effectLst/>
                        </a:rPr>
                        <a:t>Motivo principal:</a:t>
                      </a:r>
                    </a:p>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b="0" noProof="0">
                          <a:solidFill>
                            <a:schemeClr val="tx1"/>
                          </a:solidFill>
                          <a:effectLst/>
                        </a:rPr>
                        <a:t>[</a:t>
                      </a:r>
                      <a:r>
                        <a:rPr lang="es-ES_tradnl" sz="1000" noProof="0">
                          <a:solidFill>
                            <a:schemeClr val="accent4"/>
                          </a:solidFill>
                          <a:effectLst/>
                        </a:rPr>
                        <a:t>X</a:t>
                      </a:r>
                      <a:r>
                        <a:rPr lang="es-ES_tradnl" sz="1000" b="0" noProof="0">
                          <a:solidFill>
                            <a:schemeClr val="tx1"/>
                          </a:solidFill>
                          <a:effectLst/>
                        </a:rPr>
                        <a:t>] Se ha cumplido el objetivo general establecido en el plan de caso. La/el menor está a salvo de cualquier daño, recibe atención y cuidados para velar por su bienestar y no hay motivos de preocupación adicionales.</a:t>
                      </a:r>
                    </a:p>
                    <a:p>
                      <a:pPr algn="l"/>
                      <a:r>
                        <a:rPr lang="es-ES_tradnl" sz="1000" b="0" noProof="0">
                          <a:solidFill>
                            <a:schemeClr val="tx1"/>
                          </a:solidFill>
                          <a:effectLst/>
                        </a:rPr>
                        <a:t>[ ] La / el menor cumplió 18 años (compruebe que haya un plan de transición y que la / el menor sepa dónde y cómo buscar ayuda). </a:t>
                      </a:r>
                    </a:p>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b="0" noProof="0">
                          <a:solidFill>
                            <a:schemeClr val="tx1"/>
                          </a:solidFill>
                          <a:effectLst/>
                        </a:rPr>
                        <a:t>[ ] La / el menor/cuidador(es) ya no desea(n) seguir recibiendo ayuda y no hay motivos para ir en contra de sus deseos. </a:t>
                      </a:r>
                    </a:p>
                    <a:p>
                      <a:pPr algn="l"/>
                      <a:r>
                        <a:rPr lang="es-ES_tradnl" sz="1000" b="0" noProof="0">
                          <a:solidFill>
                            <a:schemeClr val="tx1"/>
                          </a:solidFill>
                          <a:effectLst/>
                        </a:rPr>
                        <a:t>[ ] Traslado del menor a una zona en la que no hay ningún organismo al que se pueda transferir el caso</a:t>
                      </a:r>
                    </a:p>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b="0" noProof="0">
                          <a:solidFill>
                            <a:schemeClr val="tx1"/>
                          </a:solidFill>
                          <a:effectLst/>
                        </a:rPr>
                        <a:t>[ ] Menor se traslada en busca de una solución duradera, pero no hay ninguna organización a la que se pueda transferir el caso </a:t>
                      </a:r>
                    </a:p>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b="0" noProof="0">
                          <a:solidFill>
                            <a:schemeClr val="tx1"/>
                          </a:solidFill>
                          <a:effectLst/>
                        </a:rPr>
                        <a:t>[ ] Menor no localizable (esperar al menos 3 meses antes de cerrar el caso)</a:t>
                      </a:r>
                    </a:p>
                    <a:p>
                      <a:pPr algn="l"/>
                      <a:r>
                        <a:rPr lang="es-ES_tradnl" sz="1000" b="0" noProof="0">
                          <a:solidFill>
                            <a:schemeClr val="tx1"/>
                          </a:solidFill>
                          <a:effectLst/>
                        </a:rPr>
                        <a:t>[ ] Fallecimiento de la / del menor</a:t>
                      </a:r>
                    </a:p>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b="0" noProof="0">
                          <a:solidFill>
                            <a:schemeClr val="tx1"/>
                          </a:solidFill>
                          <a:effectLst/>
                        </a:rPr>
                        <a:t>[ ] No se requiere / no se puede realizar ninguna otra acción </a:t>
                      </a:r>
                    </a:p>
                    <a:p>
                      <a:pPr algn="l"/>
                      <a:r>
                        <a:rPr lang="es-ES_tradnl" sz="1000" b="0" noProof="0">
                          <a:solidFill>
                            <a:schemeClr val="tx1"/>
                          </a:solidFill>
                          <a:effectLst/>
                        </a:rPr>
                        <a:t>[ ] Caso abierto por error</a:t>
                      </a:r>
                    </a:p>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b="0" noProof="0">
                          <a:solidFill>
                            <a:schemeClr val="tx1"/>
                          </a:solidFill>
                          <a:effectLst/>
                        </a:rPr>
                        <a:t>[ ] Otros, especifique cuál(es):</a:t>
                      </a:r>
                      <a:endParaRPr lang="es-ES_tradnl" sz="1000" b="0" noProof="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58636273"/>
                  </a:ext>
                </a:extLst>
              </a:tr>
              <a:tr h="459216">
                <a:tc gridSpan="4">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noProof="0">
                          <a:solidFill>
                            <a:schemeClr val="tx1"/>
                          </a:solidFill>
                          <a:effectLst/>
                        </a:rPr>
                        <a:t>Proporcione información detallada sobre el motivo: </a:t>
                      </a:r>
                    </a:p>
                    <a:p>
                      <a:pPr algn="l"/>
                      <a:r>
                        <a:rPr lang="es-ES_tradnl" sz="1000" noProof="0">
                          <a:solidFill>
                            <a:schemeClr val="accent4"/>
                          </a:solidFill>
                          <a:effectLst/>
                        </a:rPr>
                        <a:t>Se han cubierto las necesidades</a:t>
                      </a:r>
                    </a:p>
                    <a:p>
                      <a:pPr algn="l"/>
                      <a:endParaRPr lang="es-ES_tradnl" sz="1000" noProof="0">
                        <a:solidFill>
                          <a:schemeClr val="accent4"/>
                        </a:solidFill>
                        <a:effectLst/>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82570251"/>
                  </a:ext>
                </a:extLst>
              </a:tr>
              <a:tr h="206966">
                <a:tc gridSpan="4">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noProof="0">
                          <a:solidFill>
                            <a:schemeClr val="tx1"/>
                          </a:solidFill>
                          <a:effectLst/>
                        </a:rPr>
                        <a:t>2. SITUACIÓN DE LA / DEL MENOR AL CIERRE DEL CASO </a:t>
                      </a:r>
                      <a:endParaRPr lang="es-ES_tradnl" sz="1000" noProof="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86609861"/>
                  </a:ext>
                </a:extLst>
              </a:tr>
              <a:tr h="343455">
                <a:tc gridSpan="4">
                  <a:txBody>
                    <a:bodyPr/>
                    <a:lstStyle/>
                    <a:p>
                      <a:pPr algn="l">
                        <a:lnSpc>
                          <a:spcPct val="107000"/>
                        </a:lnSpc>
                        <a:spcAft>
                          <a:spcPts val="800"/>
                        </a:spcAft>
                      </a:pPr>
                      <a:r>
                        <a:rPr lang="es-ES_tradnl" sz="1000" noProof="0">
                          <a:solidFill>
                            <a:schemeClr val="tx1"/>
                          </a:solidFill>
                          <a:effectLst/>
                        </a:rPr>
                        <a:t>¿Cuánto tiempo lleva abierto este caso? </a:t>
                      </a:r>
                      <a:r>
                        <a:rPr lang="es-ES_tradnl" sz="700" b="0" i="1" kern="1200" noProof="0">
                          <a:solidFill>
                            <a:schemeClr val="tx1"/>
                          </a:solidFill>
                          <a:effectLst/>
                          <a:latin typeface="+mn-lt"/>
                          <a:ea typeface="+mn-ea"/>
                          <a:cs typeface="+mn-cs"/>
                        </a:rPr>
                        <a:t>En semanas </a:t>
                      </a:r>
                      <a:r>
                        <a:rPr lang="es-ES_tradnl" sz="1000" noProof="0">
                          <a:solidFill>
                            <a:schemeClr val="accent4"/>
                          </a:solidFill>
                          <a:effectLst/>
                        </a:rPr>
                        <a:t>El caso estuvo abierto durante 5 meses (+/- 20 semanas)</a:t>
                      </a:r>
                      <a:endParaRPr lang="es-ES_tradnl" sz="1000" noProof="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62211074"/>
                  </a:ext>
                </a:extLst>
              </a:tr>
              <a:tr h="521189">
                <a:tc gridSpan="4">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noProof="0" dirty="0">
                          <a:solidFill>
                            <a:schemeClr val="tx1"/>
                          </a:solidFill>
                          <a:effectLst/>
                        </a:rPr>
                        <a:t>Breve resumen de la situación actual: </a:t>
                      </a:r>
                      <a:r>
                        <a:rPr lang="es-ES_tradnl" sz="700" b="0" i="1" kern="1200" noProof="0" dirty="0">
                          <a:solidFill>
                            <a:schemeClr val="tx1"/>
                          </a:solidFill>
                          <a:effectLst/>
                          <a:latin typeface="+mn-lt"/>
                          <a:ea typeface="+mn-ea"/>
                          <a:cs typeface="+mn-cs"/>
                        </a:rPr>
                        <a:t>Describa la historia y la situación actual del caso, e incluya los últimos servicios prestados/medidas adoptadas .</a:t>
                      </a:r>
                    </a:p>
                    <a:p>
                      <a:pPr algn="l"/>
                      <a:r>
                        <a:rPr lang="es-ES_tradnl" sz="1000" noProof="0" dirty="0">
                          <a:solidFill>
                            <a:schemeClr val="accent4"/>
                          </a:solidFill>
                          <a:effectLst/>
                        </a:rPr>
                        <a:t>Es buena.</a:t>
                      </a: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46823753"/>
                  </a:ext>
                </a:extLst>
              </a:tr>
            </a:tbl>
          </a:graphicData>
        </a:graphic>
      </p:graphicFrame>
    </p:spTree>
    <p:extLst>
      <p:ext uri="{BB962C8B-B14F-4D97-AF65-F5344CB8AC3E}">
        <p14:creationId xmlns:p14="http://schemas.microsoft.com/office/powerpoint/2010/main" val="323624580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04B91A3B-1F43-96AF-D099-1DD1BE4A5697}"/>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24D377D7-1EA2-EBD9-3559-C24A14A6A640}"/>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2FB4F5FD-FFAB-D58C-70BC-D7B946D5BD63}"/>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6D1C75B3-D47E-B12F-C6B6-C3D340E0C15F}"/>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70B89211-2644-2F0A-BCF5-C150DC10496B}"/>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30DFD744-0BEC-9485-D3F3-52A42D680968}"/>
              </a:ext>
            </a:extLst>
          </p:cNvPr>
          <p:cNvSpPr/>
          <p:nvPr/>
        </p:nvSpPr>
        <p:spPr>
          <a:xfrm rot="1782986">
            <a:off x="286725" y="2615334"/>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aphicFrame>
        <p:nvGraphicFramePr>
          <p:cNvPr id="10" name="Table 9">
            <a:extLst>
              <a:ext uri="{FF2B5EF4-FFF2-40B4-BE49-F238E27FC236}">
                <a16:creationId xmlns:a16="http://schemas.microsoft.com/office/drawing/2014/main" id="{86436582-1446-D52C-5155-0DCD2FEC8404}"/>
              </a:ext>
            </a:extLst>
          </p:cNvPr>
          <p:cNvGraphicFramePr>
            <a:graphicFrameLocks noGrp="1"/>
          </p:cNvGraphicFramePr>
          <p:nvPr>
            <p:extLst>
              <p:ext uri="{D42A27DB-BD31-4B8C-83A1-F6EECF244321}">
                <p14:modId xmlns:p14="http://schemas.microsoft.com/office/powerpoint/2010/main" val="1791059660"/>
              </p:ext>
            </p:extLst>
          </p:nvPr>
        </p:nvGraphicFramePr>
        <p:xfrm>
          <a:off x="996287" y="715814"/>
          <a:ext cx="5254038" cy="8263509"/>
        </p:xfrm>
        <a:graphic>
          <a:graphicData uri="http://schemas.openxmlformats.org/drawingml/2006/table">
            <a:tbl>
              <a:tblPr firstRow="1" firstCol="1" bandRow="1">
                <a:tableStyleId>{5C22544A-7EE6-4342-B048-85BDC9FD1C3A}</a:tableStyleId>
              </a:tblPr>
              <a:tblGrid>
                <a:gridCol w="2032663">
                  <a:extLst>
                    <a:ext uri="{9D8B030D-6E8A-4147-A177-3AD203B41FA5}">
                      <a16:colId xmlns:a16="http://schemas.microsoft.com/office/drawing/2014/main" val="2294570886"/>
                    </a:ext>
                  </a:extLst>
                </a:gridCol>
                <a:gridCol w="491055">
                  <a:extLst>
                    <a:ext uri="{9D8B030D-6E8A-4147-A177-3AD203B41FA5}">
                      <a16:colId xmlns:a16="http://schemas.microsoft.com/office/drawing/2014/main" val="1980973337"/>
                    </a:ext>
                  </a:extLst>
                </a:gridCol>
                <a:gridCol w="1023870">
                  <a:extLst>
                    <a:ext uri="{9D8B030D-6E8A-4147-A177-3AD203B41FA5}">
                      <a16:colId xmlns:a16="http://schemas.microsoft.com/office/drawing/2014/main" val="1278154336"/>
                    </a:ext>
                  </a:extLst>
                </a:gridCol>
                <a:gridCol w="1706450">
                  <a:extLst>
                    <a:ext uri="{9D8B030D-6E8A-4147-A177-3AD203B41FA5}">
                      <a16:colId xmlns:a16="http://schemas.microsoft.com/office/drawing/2014/main" val="2247917875"/>
                    </a:ext>
                  </a:extLst>
                </a:gridCol>
              </a:tblGrid>
              <a:tr h="0">
                <a:tc gridSpan="4">
                  <a:txBody>
                    <a:bodyPr/>
                    <a:lstStyle/>
                    <a:p>
                      <a:pPr algn="l"/>
                      <a:r>
                        <a:rPr lang="es-ES_tradnl" sz="1000" noProof="0">
                          <a:solidFill>
                            <a:schemeClr val="tx1"/>
                          </a:solidFill>
                          <a:effectLst/>
                        </a:rPr>
                        <a:t>Si la / el menor se trasladó a otro lugar </a:t>
                      </a:r>
                      <a:endParaRPr lang="es-ES_tradnl" sz="1000" noProof="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2393877849"/>
                  </a:ext>
                </a:extLst>
              </a:tr>
              <a:tr h="225227">
                <a:tc gridSpan="4">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noProof="0" dirty="0">
                          <a:solidFill>
                            <a:schemeClr val="tx1"/>
                          </a:solidFill>
                          <a:effectLst/>
                        </a:rPr>
                        <a:t>Nueva dirección / lugar de residencia de la / del menor: </a:t>
                      </a:r>
                      <a:r>
                        <a:rPr lang="es-ES_tradnl" sz="700" b="0" i="1" noProof="0" dirty="0">
                          <a:solidFill>
                            <a:schemeClr val="tx1"/>
                          </a:solidFill>
                          <a:effectLst/>
                        </a:rPr>
                        <a:t>Proporcione tantos datos como sea posible sobre el sitio de residencia de la/del menor que faciliten su ubicación (p. ej., casa, punto de referencia, calle, ciudad/pueblo, distrito, provincia (adapte según el contexto).</a:t>
                      </a:r>
                    </a:p>
                    <a:p>
                      <a:pPr algn="l"/>
                      <a:r>
                        <a:rPr lang="es-ES_tradnl" sz="1000" noProof="0" dirty="0">
                          <a:solidFill>
                            <a:schemeClr val="tx1"/>
                          </a:solidFill>
                          <a:effectLst/>
                        </a:rPr>
                        <a:t> </a:t>
                      </a:r>
                    </a:p>
                    <a:p>
                      <a:pPr algn="l"/>
                      <a:r>
                        <a:rPr lang="es-ES_tradnl" sz="1000" noProof="0" dirty="0">
                          <a:solidFill>
                            <a:schemeClr val="accent4"/>
                          </a:solidFill>
                          <a:effectLst/>
                        </a:rPr>
                        <a:t>No </a:t>
                      </a:r>
                      <a:endParaRPr lang="es-ES_tradnl" sz="1000" noProof="0" dirty="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28548152"/>
                  </a:ext>
                </a:extLst>
              </a:tr>
              <a:tr h="0">
                <a:tc gridSpan="4">
                  <a:txBody>
                    <a:bodyPr/>
                    <a:lstStyle/>
                    <a:p>
                      <a:pPr algn="l"/>
                      <a:r>
                        <a:rPr lang="es-ES_tradnl" sz="1000" noProof="0">
                          <a:solidFill>
                            <a:schemeClr val="tx1"/>
                          </a:solidFill>
                          <a:effectLst/>
                        </a:rPr>
                        <a:t>Teléfono / otros datos de contacto:</a:t>
                      </a:r>
                      <a:endParaRPr lang="es-ES_tradnl" sz="1000" noProof="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2189561634"/>
                  </a:ext>
                </a:extLst>
              </a:tr>
              <a:tr h="0">
                <a:tc gridSpan="4">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noProof="0">
                          <a:solidFill>
                            <a:schemeClr val="tx1"/>
                          </a:solidFill>
                          <a:effectLst/>
                        </a:rPr>
                        <a:t>Modalidad de acogida al cierre del caso</a:t>
                      </a:r>
                      <a:endParaRPr lang="es-ES_tradnl" sz="1000" noProof="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4032913327"/>
                  </a:ext>
                </a:extLst>
              </a:tr>
              <a:tr h="563069">
                <a:tc gridSpan="2">
                  <a:txBody>
                    <a:bodyPr/>
                    <a:lstStyle/>
                    <a:p>
                      <a:pPr algn="l"/>
                      <a:r>
                        <a:rPr lang="es-ES_tradnl" sz="1000" b="1" noProof="0">
                          <a:solidFill>
                            <a:schemeClr val="tx1"/>
                          </a:solidFill>
                          <a:effectLst/>
                        </a:rPr>
                        <a:t>Modalidad de acogida actual:</a:t>
                      </a:r>
                    </a:p>
                    <a:p>
                      <a:pPr algn="l"/>
                      <a:r>
                        <a:rPr lang="es-ES_tradnl" sz="1000" b="0" noProof="0">
                          <a:solidFill>
                            <a:schemeClr val="tx1"/>
                          </a:solidFill>
                          <a:effectLst/>
                        </a:rPr>
                        <a:t>[</a:t>
                      </a:r>
                      <a:r>
                        <a:rPr lang="es-ES_tradnl" sz="1000" b="1" noProof="0">
                          <a:solidFill>
                            <a:schemeClr val="accent4"/>
                          </a:solidFill>
                          <a:effectLst/>
                        </a:rPr>
                        <a:t>X</a:t>
                      </a:r>
                      <a:r>
                        <a:rPr lang="es-ES_tradnl" sz="1000" b="0" noProof="0">
                          <a:solidFill>
                            <a:schemeClr val="tx1"/>
                          </a:solidFill>
                          <a:effectLst/>
                        </a:rPr>
                        <a:t>] Padre(s) - Madre</a:t>
                      </a:r>
                    </a:p>
                    <a:p>
                      <a:pPr algn="l"/>
                      <a:r>
                        <a:rPr lang="es-ES_tradnl" sz="1000" b="0" noProof="0">
                          <a:solidFill>
                            <a:schemeClr val="tx1"/>
                          </a:solidFill>
                          <a:effectLst/>
                        </a:rPr>
                        <a:t>[ ] Padrastro o madrastra</a:t>
                      </a:r>
                    </a:p>
                    <a:p>
                      <a:pPr algn="l"/>
                      <a:r>
                        <a:rPr lang="es-ES_tradnl" sz="1000" b="0" noProof="0">
                          <a:solidFill>
                            <a:schemeClr val="tx1"/>
                          </a:solidFill>
                          <a:effectLst/>
                        </a:rPr>
                        <a:t>[ ] Cuidador(es) habitual(es)</a:t>
                      </a:r>
                    </a:p>
                    <a:p>
                      <a:pPr algn="l"/>
                      <a:r>
                        <a:rPr lang="es-ES_tradnl" sz="1000" b="0" noProof="0">
                          <a:solidFill>
                            <a:schemeClr val="tx1"/>
                          </a:solidFill>
                          <a:effectLst/>
                        </a:rPr>
                        <a:t>[ ] Hermano/a mayor de edad</a:t>
                      </a:r>
                    </a:p>
                    <a:p>
                      <a:pPr algn="l"/>
                      <a:r>
                        <a:rPr lang="es-ES_tradnl" sz="1000" b="0" noProof="0">
                          <a:solidFill>
                            <a:schemeClr val="tx1"/>
                          </a:solidFill>
                          <a:effectLst/>
                        </a:rPr>
                        <a:t>[ ] Familia extendida </a:t>
                      </a:r>
                    </a:p>
                    <a:p>
                      <a:pPr algn="l"/>
                      <a:r>
                        <a:rPr lang="es-ES_tradnl" sz="1000" b="0" noProof="0">
                          <a:solidFill>
                            <a:schemeClr val="tx1"/>
                          </a:solidFill>
                          <a:effectLst/>
                        </a:rPr>
                        <a:t>[ ] Familia de acogida</a:t>
                      </a:r>
                    </a:p>
                    <a:p>
                      <a:pPr algn="l"/>
                      <a:r>
                        <a:rPr lang="es-ES_tradnl" sz="1000" b="0" noProof="0">
                          <a:solidFill>
                            <a:schemeClr val="tx1"/>
                          </a:solidFill>
                          <a:effectLst/>
                        </a:rPr>
                        <a:t>[ ] Acogida residencial </a:t>
                      </a:r>
                      <a:endParaRPr lang="es-ES_tradnl" sz="1000" b="0" noProof="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tc gridSpan="2">
                  <a:txBody>
                    <a:bodyPr/>
                    <a:lstStyle/>
                    <a:p>
                      <a:pPr algn="l"/>
                      <a:r>
                        <a:rPr lang="es-ES_tradnl" sz="1000" b="0" noProof="0">
                          <a:solidFill>
                            <a:schemeClr val="tx1"/>
                          </a:solidFill>
                          <a:effectLst/>
                        </a:rPr>
                        <a:t> </a:t>
                      </a:r>
                    </a:p>
                    <a:p>
                      <a:pPr algn="l"/>
                      <a:r>
                        <a:rPr lang="es-ES_tradnl" sz="1000" b="0" noProof="0">
                          <a:solidFill>
                            <a:schemeClr val="tx1"/>
                          </a:solidFill>
                          <a:effectLst/>
                        </a:rPr>
                        <a:t>[ ] Kafala</a:t>
                      </a:r>
                    </a:p>
                    <a:p>
                      <a:pPr algn="l"/>
                      <a:r>
                        <a:rPr lang="es-ES_tradnl" sz="1000" b="0" noProof="0">
                          <a:solidFill>
                            <a:schemeClr val="tx1"/>
                          </a:solidFill>
                          <a:effectLst/>
                        </a:rPr>
                        <a:t>[ ] Vida independiente</a:t>
                      </a:r>
                    </a:p>
                    <a:p>
                      <a:pPr algn="l"/>
                      <a:r>
                        <a:rPr lang="es-ES_tradnl" sz="1000" b="0" noProof="0">
                          <a:solidFill>
                            <a:schemeClr val="tx1"/>
                          </a:solidFill>
                          <a:effectLst/>
                        </a:rPr>
                        <a:t>[ ] Hogar encabezado por la/el menor</a:t>
                      </a:r>
                    </a:p>
                    <a:p>
                      <a:pPr algn="l"/>
                      <a:r>
                        <a:rPr lang="es-ES_tradnl" sz="1000" b="0" noProof="0">
                          <a:solidFill>
                            <a:schemeClr val="tx1"/>
                          </a:solidFill>
                          <a:effectLst/>
                        </a:rPr>
                        <a:t>[ ] Adulto no emparentado</a:t>
                      </a:r>
                    </a:p>
                    <a:p>
                      <a:pPr algn="l"/>
                      <a:r>
                        <a:rPr lang="es-ES_tradnl" sz="1000" b="0" noProof="0">
                          <a:solidFill>
                            <a:schemeClr val="tx1"/>
                          </a:solidFill>
                          <a:effectLst/>
                        </a:rPr>
                        <a:t>[ ] Sin modalidad de acogida</a:t>
                      </a:r>
                    </a:p>
                    <a:p>
                      <a:pPr algn="l"/>
                      <a:r>
                        <a:rPr lang="es-ES_tradnl" sz="1000" b="0" noProof="0">
                          <a:solidFill>
                            <a:schemeClr val="tx1"/>
                          </a:solidFill>
                          <a:effectLst/>
                        </a:rPr>
                        <a:t>[ ] Otra, especifique cuál:</a:t>
                      </a:r>
                    </a:p>
                    <a:p>
                      <a:pPr algn="l"/>
                      <a:r>
                        <a:rPr lang="es-ES_tradnl" sz="1000" b="0" noProof="0">
                          <a:solidFill>
                            <a:schemeClr val="tx1"/>
                          </a:solidFill>
                          <a:effectLst/>
                        </a:rPr>
                        <a:t> </a:t>
                      </a: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171782256"/>
                  </a:ext>
                </a:extLst>
              </a:tr>
              <a:tr h="208719">
                <a:tc gridSpan="4">
                  <a:txBody>
                    <a:bodyPr/>
                    <a:lstStyle/>
                    <a:p>
                      <a:pPr algn="l"/>
                      <a:r>
                        <a:rPr lang="es-ES_tradnl" sz="1000" noProof="0" dirty="0">
                          <a:solidFill>
                            <a:schemeClr val="tx1"/>
                          </a:solidFill>
                          <a:effectLst/>
                        </a:rPr>
                        <a:t>¿Se trata de un cuidado permanente?</a:t>
                      </a:r>
                    </a:p>
                    <a:p>
                      <a:pPr algn="l"/>
                      <a:r>
                        <a:rPr lang="es-ES_tradnl" sz="1000" b="1" noProof="0" dirty="0">
                          <a:solidFill>
                            <a:schemeClr val="accent4"/>
                          </a:solidFill>
                          <a:effectLst/>
                        </a:rPr>
                        <a:t>X </a:t>
                      </a:r>
                      <a:r>
                        <a:rPr lang="es-ES_tradnl" sz="1000" b="0" noProof="0" dirty="0">
                          <a:solidFill>
                            <a:schemeClr val="tx1"/>
                          </a:solidFill>
                          <a:effectLst/>
                        </a:rPr>
                        <a:t>Sí</a:t>
                      </a:r>
                    </a:p>
                    <a:p>
                      <a:pPr algn="l"/>
                      <a:r>
                        <a:rPr lang="es-ES_tradnl" sz="1000" b="0" noProof="0" dirty="0">
                          <a:solidFill>
                            <a:schemeClr val="tx1"/>
                          </a:solidFill>
                          <a:effectLst/>
                        </a:rPr>
                        <a:t>[ ] No, especifique por qué:</a:t>
                      </a: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pPr algn="l"/>
                      <a:r>
                        <a:rPr lang="en-ZA" sz="1000">
                          <a:solidFill>
                            <a:schemeClr val="tx1"/>
                          </a:solidFill>
                          <a:effectLst/>
                        </a:rPr>
                        <a:t> </a:t>
                      </a:r>
                      <a:endParaRPr lang="en-US" sz="10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678882958"/>
                  </a:ext>
                </a:extLst>
              </a:tr>
              <a:tr h="0">
                <a:tc gridSpan="4">
                  <a:txBody>
                    <a:bodyPr/>
                    <a:lstStyle/>
                    <a:p>
                      <a:pPr algn="l"/>
                      <a:r>
                        <a:rPr lang="es-ES_tradnl" sz="1000" noProof="0">
                          <a:solidFill>
                            <a:schemeClr val="tx1"/>
                          </a:solidFill>
                          <a:effectLst/>
                        </a:rPr>
                        <a:t>Datos del cuidador principal </a:t>
                      </a:r>
                      <a:endParaRPr lang="es-ES_tradnl" sz="1000" noProof="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lnT w="12700" cap="flat" cmpd="sng" algn="ctr">
                      <a:solidFill>
                        <a:schemeClr val="accent4">
                          <a:lumMod val="20000"/>
                          <a:lumOff val="80000"/>
                        </a:schemeClr>
                      </a:solidFill>
                      <a:prstDash val="solid"/>
                      <a:round/>
                      <a:headEnd type="none" w="med" len="med"/>
                      <a:tailEnd type="none" w="med" len="med"/>
                    </a:lnT>
                  </a:tcPr>
                </a:tc>
                <a:extLst>
                  <a:ext uri="{0D108BD9-81ED-4DB2-BD59-A6C34878D82A}">
                    <a16:rowId xmlns:a16="http://schemas.microsoft.com/office/drawing/2014/main" val="2894120350"/>
                  </a:ext>
                </a:extLst>
              </a:tr>
              <a:tr h="0">
                <a:tc>
                  <a:txBody>
                    <a:bodyPr/>
                    <a:lstStyle/>
                    <a:p>
                      <a:pPr algn="l"/>
                      <a:r>
                        <a:rPr lang="es-ES_tradnl" sz="1000" noProof="0" dirty="0">
                          <a:solidFill>
                            <a:schemeClr val="tx1"/>
                          </a:solidFill>
                          <a:effectLst/>
                        </a:rPr>
                        <a:t>Nombre: </a:t>
                      </a:r>
                      <a:r>
                        <a:rPr lang="es-ES_tradnl" sz="1000" noProof="0" dirty="0">
                          <a:solidFill>
                            <a:schemeClr val="accent4"/>
                          </a:solidFill>
                          <a:effectLst/>
                        </a:rPr>
                        <a:t>Sara</a:t>
                      </a:r>
                    </a:p>
                    <a:p>
                      <a:pPr algn="l"/>
                      <a:r>
                        <a:rPr lang="es-ES_tradnl" sz="1000" noProof="0" dirty="0">
                          <a:solidFill>
                            <a:schemeClr val="tx1"/>
                          </a:solidFill>
                          <a:effectLst/>
                        </a:rPr>
                        <a:t> </a:t>
                      </a:r>
                      <a:endParaRPr lang="es-ES_tradnl" sz="1000" noProof="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gridSpan="2">
                  <a:txBody>
                    <a:bodyPr/>
                    <a:lstStyle/>
                    <a:p>
                      <a:r>
                        <a:rPr lang="es-ES_tradnl" sz="1000" b="1" noProof="0">
                          <a:solidFill>
                            <a:schemeClr val="tx1"/>
                          </a:solidFill>
                          <a:effectLst/>
                        </a:rPr>
                        <a:t>Segundo nombre:</a:t>
                      </a:r>
                      <a:endParaRPr lang="es-ES_tradnl" noProof="0"/>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pPr algn="l"/>
                      <a:r>
                        <a:rPr lang="en-ZA" sz="1000" b="1" dirty="0">
                          <a:solidFill>
                            <a:schemeClr val="tx1"/>
                          </a:solidFill>
                          <a:effectLst/>
                        </a:rPr>
                        <a:t>Segundo nombre:</a:t>
                      </a:r>
                      <a:endParaRPr lang="en-US" sz="1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a:txBody>
                    <a:bodyPr/>
                    <a:lstStyle/>
                    <a:p>
                      <a:r>
                        <a:rPr lang="es-ES_tradnl" sz="1000" b="1" noProof="0">
                          <a:solidFill>
                            <a:schemeClr val="tx1"/>
                          </a:solidFill>
                          <a:effectLst/>
                        </a:rPr>
                        <a:t>Apellidos: </a:t>
                      </a:r>
                      <a:r>
                        <a:rPr lang="es-ES_tradnl" sz="1000" b="1" noProof="0">
                          <a:solidFill>
                            <a:schemeClr val="accent4"/>
                          </a:solidFill>
                          <a:effectLst/>
                        </a:rPr>
                        <a:t>Nabati</a:t>
                      </a:r>
                      <a:endParaRPr lang="es-ES_tradnl" noProof="0">
                        <a:solidFill>
                          <a:schemeClr val="accent4"/>
                        </a:solidFill>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458305282"/>
                  </a:ext>
                </a:extLst>
              </a:tr>
              <a:tr h="315920">
                <a:tc grid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000" noProof="0" dirty="0">
                          <a:solidFill>
                            <a:schemeClr val="tx1"/>
                          </a:solidFill>
                          <a:effectLst/>
                        </a:rPr>
                        <a:t>Parentesco/relación:</a:t>
                      </a:r>
                    </a:p>
                    <a:p>
                      <a:pPr algn="l"/>
                      <a:r>
                        <a:rPr lang="es-ES_tradnl" sz="1000" noProof="0" dirty="0">
                          <a:solidFill>
                            <a:schemeClr val="accent4"/>
                          </a:solidFill>
                          <a:effectLst/>
                        </a:rPr>
                        <a:t>Madre</a:t>
                      </a:r>
                      <a:endParaRPr lang="es-ES_tradnl" sz="1000" noProof="0" dirty="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algn="l"/>
                      <a:r>
                        <a:rPr lang="es-ES_tradnl" sz="1000" b="1" noProof="0">
                          <a:solidFill>
                            <a:schemeClr val="tx1"/>
                          </a:solidFill>
                          <a:effectLst/>
                        </a:rPr>
                        <a:t>Dirección / ubicación actual:</a:t>
                      </a:r>
                    </a:p>
                    <a:p>
                      <a:pPr algn="l"/>
                      <a:r>
                        <a:rPr lang="es-ES_tradnl" sz="1000" b="1" noProof="0">
                          <a:solidFill>
                            <a:schemeClr val="accent4"/>
                          </a:solidFill>
                          <a:effectLst/>
                        </a:rPr>
                        <a:t>Campo de desplazados internos AAF, Bloque 2</a:t>
                      </a:r>
                    </a:p>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352699810"/>
                  </a:ext>
                </a:extLst>
              </a:tr>
              <a:tr h="0">
                <a:tc gridSpan="4">
                  <a:txBody>
                    <a:bodyPr/>
                    <a:lstStyle/>
                    <a:p>
                      <a:pPr algn="l"/>
                      <a:r>
                        <a:rPr lang="es-ES_tradnl" sz="1000" noProof="0">
                          <a:solidFill>
                            <a:schemeClr val="tx1"/>
                          </a:solidFill>
                          <a:effectLst/>
                        </a:rPr>
                        <a:t>Teléfono del cuidador / otros datos de contacto: </a:t>
                      </a:r>
                      <a:r>
                        <a:rPr lang="es-ES_tradnl" sz="1000" noProof="0">
                          <a:solidFill>
                            <a:schemeClr val="accent4"/>
                          </a:solidFill>
                          <a:effectLst/>
                        </a:rPr>
                        <a:t>Sin teléfono</a:t>
                      </a:r>
                    </a:p>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lnT w="12700" cap="flat" cmpd="sng" algn="ctr">
                      <a:solidFill>
                        <a:schemeClr val="accent4">
                          <a:lumMod val="20000"/>
                          <a:lumOff val="80000"/>
                        </a:schemeClr>
                      </a:solidFill>
                      <a:prstDash val="solid"/>
                      <a:round/>
                      <a:headEnd type="none" w="med" len="med"/>
                      <a:tailEnd type="none" w="med" len="med"/>
                    </a:lnT>
                  </a:tcPr>
                </a:tc>
                <a:extLst>
                  <a:ext uri="{0D108BD9-81ED-4DB2-BD59-A6C34878D82A}">
                    <a16:rowId xmlns:a16="http://schemas.microsoft.com/office/drawing/2014/main" val="3640441781"/>
                  </a:ext>
                </a:extLst>
              </a:tr>
              <a:tr h="0">
                <a:tc gridSpan="4">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noProof="0" dirty="0">
                          <a:solidFill>
                            <a:schemeClr val="tx1"/>
                          </a:solidFill>
                          <a:effectLst/>
                        </a:rPr>
                        <a:t>3. MEDIDAS ADOPTADAS PARA CERRAR EL CASO DE FORMA SATISFACTORIA </a:t>
                      </a:r>
                      <a:endParaRPr lang="es-ES_tradnl" sz="1000" noProof="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367092309"/>
                  </a:ext>
                </a:extLst>
              </a:tr>
              <a:tr h="403533">
                <a:tc gridSpan="4">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noProof="0" dirty="0">
                          <a:solidFill>
                            <a:schemeClr val="tx1"/>
                          </a:solidFill>
                          <a:effectLst/>
                        </a:rPr>
                        <a:t>Describa el proceso de cierre del caso: </a:t>
                      </a:r>
                      <a:r>
                        <a:rPr lang="es-ES_tradnl" sz="700" b="0" i="1" kern="1200" noProof="0" dirty="0">
                          <a:solidFill>
                            <a:schemeClr val="tx1"/>
                          </a:solidFill>
                          <a:effectLst/>
                          <a:latin typeface="+mn-lt"/>
                          <a:ea typeface="+mn-ea"/>
                          <a:cs typeface="+mn-cs"/>
                        </a:rPr>
                        <a:t>Proporcione información detallada sobre las reuniones celebradas para discutir el cierre del caso (p. ej., entre la asistente social y la/el menor, entre la asistente social y la/el cuidador(a) o cuidadores, entre la asistente social y la/el supervisor. </a:t>
                      </a:r>
                    </a:p>
                    <a:p>
                      <a:pPr algn="l"/>
                      <a:r>
                        <a:rPr lang="es-ES_tradnl" sz="1000" noProof="0" dirty="0">
                          <a:solidFill>
                            <a:schemeClr val="tx1"/>
                          </a:solidFill>
                          <a:effectLst/>
                        </a:rPr>
                        <a:t> </a:t>
                      </a:r>
                    </a:p>
                    <a:p>
                      <a:pPr algn="l"/>
                      <a:r>
                        <a:rPr lang="es-ES_tradnl" sz="1000" noProof="0" dirty="0">
                          <a:solidFill>
                            <a:schemeClr val="accent4"/>
                          </a:solidFill>
                          <a:effectLst/>
                        </a:rPr>
                        <a:t>La niña y su madre fueron informadas sobre el cierre del caso. Se habló con ambas.</a:t>
                      </a:r>
                    </a:p>
                    <a:p>
                      <a:pPr algn="l"/>
                      <a:r>
                        <a:rPr lang="es-ES_tradnl" sz="1000" noProof="0" dirty="0">
                          <a:solidFill>
                            <a:schemeClr val="tx1"/>
                          </a:solidFill>
                          <a:effectLst/>
                        </a:rPr>
                        <a:t> </a:t>
                      </a: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3312961136"/>
                  </a:ext>
                </a:extLst>
              </a:tr>
              <a:tr h="286227">
                <a:tc gridSpan="2">
                  <a:txBody>
                    <a:bodyPr/>
                    <a:lstStyle/>
                    <a:p>
                      <a:pPr algn="l"/>
                      <a:r>
                        <a:rPr lang="es-ES_tradnl" sz="1000" noProof="0" dirty="0">
                          <a:solidFill>
                            <a:schemeClr val="tx1"/>
                          </a:solidFill>
                          <a:effectLst/>
                        </a:rPr>
                        <a:t>¿Se discutió el cierre del caso con la /el menor? ¿La/el menor está de acuerdo?:</a:t>
                      </a:r>
                    </a:p>
                    <a:p>
                      <a:pPr algn="l"/>
                      <a:r>
                        <a:rPr lang="es-ES_tradnl" sz="1000" b="0" noProof="0" dirty="0">
                          <a:solidFill>
                            <a:schemeClr val="tx1"/>
                          </a:solidFill>
                          <a:effectLst/>
                        </a:rPr>
                        <a:t>[</a:t>
                      </a:r>
                      <a:r>
                        <a:rPr lang="es-ES_tradnl" sz="1000" b="1" noProof="0" dirty="0">
                          <a:solidFill>
                            <a:schemeClr val="accent4"/>
                          </a:solidFill>
                          <a:effectLst/>
                        </a:rPr>
                        <a:t>X</a:t>
                      </a:r>
                      <a:r>
                        <a:rPr lang="es-ES_tradnl" sz="1000" b="0" noProof="0" dirty="0">
                          <a:solidFill>
                            <a:schemeClr val="tx1"/>
                          </a:solidFill>
                          <a:effectLst/>
                        </a:rPr>
                        <a:t>]</a:t>
                      </a:r>
                      <a:r>
                        <a:rPr lang="es-ES_tradnl" sz="1000" b="1" noProof="0" dirty="0">
                          <a:solidFill>
                            <a:schemeClr val="accent4"/>
                          </a:solidFill>
                          <a:effectLst/>
                        </a:rPr>
                        <a:t> </a:t>
                      </a:r>
                      <a:r>
                        <a:rPr lang="es-ES_tradnl" sz="1000" b="0" noProof="0" dirty="0">
                          <a:solidFill>
                            <a:schemeClr val="tx1"/>
                          </a:solidFill>
                          <a:effectLst/>
                        </a:rPr>
                        <a:t>Sí</a:t>
                      </a:r>
                    </a:p>
                    <a:p>
                      <a:pPr algn="l"/>
                      <a:r>
                        <a:rPr lang="es-ES_tradnl" sz="1000" b="0" noProof="0" dirty="0">
                          <a:solidFill>
                            <a:schemeClr val="tx1"/>
                          </a:solidFill>
                          <a:effectLst/>
                        </a:rPr>
                        <a:t>[ ] No, especifique por qué:</a:t>
                      </a:r>
                    </a:p>
                    <a:p>
                      <a:pPr algn="l"/>
                      <a:r>
                        <a:rPr lang="es-ES_tradnl" sz="1000" noProof="0" dirty="0">
                          <a:solidFill>
                            <a:schemeClr val="tx1"/>
                          </a:solidFill>
                          <a:effectLst/>
                        </a:rPr>
                        <a:t> </a:t>
                      </a:r>
                      <a:endParaRPr lang="es-ES_tradnl" sz="1000" noProof="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tc gridSpan="2">
                  <a:txBody>
                    <a:bodyPr/>
                    <a:lstStyle/>
                    <a:p>
                      <a:pPr algn="l"/>
                      <a:r>
                        <a:rPr lang="es-ES_tradnl" sz="1000" b="1" noProof="0" dirty="0">
                          <a:solidFill>
                            <a:schemeClr val="tx1"/>
                          </a:solidFill>
                          <a:effectLst/>
                        </a:rPr>
                        <a:t>¿Se discutió el cierre del caso con la /el cuidador(a)? ¿La/el cuidador(a) está de acuerdo? </a:t>
                      </a:r>
                      <a:r>
                        <a:rPr lang="es-ES_tradnl" sz="1000" b="0" noProof="0" dirty="0">
                          <a:solidFill>
                            <a:schemeClr val="tx1"/>
                          </a:solidFill>
                          <a:effectLst/>
                        </a:rPr>
                        <a:t>[</a:t>
                      </a:r>
                      <a:r>
                        <a:rPr lang="es-ES_tradnl" sz="1000" b="1" noProof="0" dirty="0">
                          <a:solidFill>
                            <a:schemeClr val="accent4"/>
                          </a:solidFill>
                          <a:effectLst/>
                        </a:rPr>
                        <a:t>X</a:t>
                      </a:r>
                      <a:r>
                        <a:rPr lang="es-ES_tradnl" sz="1000" b="0" noProof="0" dirty="0">
                          <a:solidFill>
                            <a:schemeClr val="tx1"/>
                          </a:solidFill>
                          <a:effectLst/>
                        </a:rPr>
                        <a:t>] </a:t>
                      </a:r>
                      <a:r>
                        <a:rPr lang="es-ES_tradnl" sz="1000" noProof="0" dirty="0">
                          <a:solidFill>
                            <a:schemeClr val="tx1"/>
                          </a:solidFill>
                          <a:effectLst/>
                        </a:rPr>
                        <a:t>Sí</a:t>
                      </a:r>
                    </a:p>
                    <a:p>
                      <a:pPr algn="l"/>
                      <a:r>
                        <a:rPr lang="es-ES_tradnl" sz="1000" noProof="0" dirty="0">
                          <a:solidFill>
                            <a:schemeClr val="tx1"/>
                          </a:solidFill>
                          <a:effectLst/>
                        </a:rPr>
                        <a:t>[ ] No, especifique por qué:</a:t>
                      </a:r>
                    </a:p>
                    <a:p>
                      <a:pPr algn="l"/>
                      <a:r>
                        <a:rPr lang="es-ES_tradnl" sz="1000" noProof="0" dirty="0">
                          <a:solidFill>
                            <a:schemeClr val="tx1"/>
                          </a:solidFill>
                          <a:effectLst/>
                        </a:rPr>
                        <a:t> </a:t>
                      </a:r>
                      <a:endParaRPr lang="es-ES_tradnl" noProof="0" dirty="0"/>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78063224"/>
                  </a:ext>
                </a:extLst>
              </a:tr>
              <a:tr h="577145">
                <a:tc gridSpan="2">
                  <a:txBody>
                    <a:bodyPr/>
                    <a:lstStyle/>
                    <a:p>
                      <a:pPr algn="l"/>
                      <a:r>
                        <a:rPr lang="es-ES_tradnl" sz="1000" noProof="0" dirty="0">
                          <a:solidFill>
                            <a:schemeClr val="tx1"/>
                          </a:solidFill>
                          <a:effectLst/>
                        </a:rPr>
                        <a:t>¿Se comprobó el grado de satisfacción de la / del menor con el proceso de gestión del caso mediante la “encuesta de opinión de la / del menor”?</a:t>
                      </a:r>
                    </a:p>
                    <a:p>
                      <a:pPr algn="l"/>
                      <a:r>
                        <a:rPr lang="es-ES_tradnl" sz="1000" b="0" noProof="0" dirty="0">
                          <a:solidFill>
                            <a:schemeClr val="tx1"/>
                          </a:solidFill>
                          <a:effectLst/>
                        </a:rPr>
                        <a:t>[ ] Sí</a:t>
                      </a:r>
                    </a:p>
                    <a:p>
                      <a:pPr algn="l"/>
                      <a:r>
                        <a:rPr lang="es-ES_tradnl" sz="1000" b="0" noProof="0" dirty="0">
                          <a:solidFill>
                            <a:schemeClr val="tx1"/>
                          </a:solidFill>
                          <a:effectLst/>
                        </a:rPr>
                        <a:t>[</a:t>
                      </a:r>
                      <a:r>
                        <a:rPr lang="es-ES_tradnl" sz="1000" b="1" noProof="0" dirty="0">
                          <a:solidFill>
                            <a:schemeClr val="accent4"/>
                          </a:solidFill>
                          <a:effectLst/>
                        </a:rPr>
                        <a:t>X</a:t>
                      </a:r>
                      <a:r>
                        <a:rPr lang="es-ES_tradnl" sz="1000" b="0" noProof="0" dirty="0">
                          <a:solidFill>
                            <a:schemeClr val="tx1"/>
                          </a:solidFill>
                          <a:effectLst/>
                        </a:rPr>
                        <a:t>] No, especifique por qué: </a:t>
                      </a:r>
                      <a:br>
                        <a:rPr lang="es-ES_tradnl" sz="1000" b="0" noProof="0" dirty="0">
                          <a:solidFill>
                            <a:schemeClr val="tx1"/>
                          </a:solidFill>
                          <a:effectLst/>
                        </a:rPr>
                      </a:br>
                      <a:r>
                        <a:rPr lang="es-ES_tradnl" sz="1000" b="1" noProof="0" dirty="0">
                          <a:solidFill>
                            <a:schemeClr val="accent4"/>
                          </a:solidFill>
                          <a:effectLst/>
                        </a:rPr>
                        <a:t>Lo hará el equipo de MEAL</a:t>
                      </a:r>
                      <a:endParaRPr lang="es-ES_tradnl" sz="1000" b="1" noProof="0" dirty="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tc grid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b="1" noProof="0" dirty="0">
                          <a:solidFill>
                            <a:schemeClr val="tx1"/>
                          </a:solidFill>
                          <a:effectLst/>
                        </a:rPr>
                        <a:t>¿Se comprobó el grado de satisfacción de la / del cuidador(a) con el proceso de gestión del caso mediante la 2encuesta de opinión de la / del cuidador(a)”</a:t>
                      </a:r>
                    </a:p>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noProof="0" dirty="0">
                          <a:solidFill>
                            <a:schemeClr val="tx1"/>
                          </a:solidFill>
                          <a:effectLst/>
                        </a:rPr>
                        <a:t>[ ] Sí</a:t>
                      </a:r>
                    </a:p>
                    <a:p>
                      <a:pPr algn="l"/>
                      <a:r>
                        <a:rPr lang="es-ES_tradnl" sz="1000" noProof="0" dirty="0">
                          <a:solidFill>
                            <a:schemeClr val="tx1"/>
                          </a:solidFill>
                          <a:effectLst/>
                        </a:rPr>
                        <a:t>[</a:t>
                      </a:r>
                      <a:r>
                        <a:rPr lang="es-ES_tradnl" sz="1000" b="1" noProof="0" dirty="0">
                          <a:solidFill>
                            <a:schemeClr val="accent4"/>
                          </a:solidFill>
                          <a:effectLst/>
                        </a:rPr>
                        <a:t>X</a:t>
                      </a:r>
                      <a:r>
                        <a:rPr lang="es-ES_tradnl" sz="1000" noProof="0" dirty="0">
                          <a:solidFill>
                            <a:schemeClr val="tx1"/>
                          </a:solidFill>
                          <a:effectLst/>
                        </a:rPr>
                        <a:t>]</a:t>
                      </a:r>
                      <a:r>
                        <a:rPr lang="es-ES_tradnl" sz="1000" b="1" noProof="0" dirty="0">
                          <a:solidFill>
                            <a:schemeClr val="accent4"/>
                          </a:solidFill>
                          <a:effectLst/>
                        </a:rPr>
                        <a:t> </a:t>
                      </a:r>
                      <a:r>
                        <a:rPr lang="es-ES_tradnl" sz="1000" noProof="0" dirty="0">
                          <a:solidFill>
                            <a:schemeClr val="tx1"/>
                          </a:solidFill>
                          <a:effectLst/>
                        </a:rPr>
                        <a:t>No, especifique por qué: </a:t>
                      </a:r>
                      <a:r>
                        <a:rPr lang="es-ES_tradnl" sz="1000" b="1" noProof="0" dirty="0">
                          <a:solidFill>
                            <a:schemeClr val="accent4"/>
                          </a:solidFill>
                          <a:effectLst/>
                        </a:rPr>
                        <a:t>Lo hará el equipo de MEAL</a:t>
                      </a: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pPr algn="l"/>
                      <a:r>
                        <a:rPr lang="en-ZA" sz="1000" b="1" dirty="0">
                          <a:solidFill>
                            <a:schemeClr val="tx1"/>
                          </a:solidFill>
                          <a:effectLst/>
                        </a:rPr>
                        <a:t>¿Se ha recabado la opinión del cuidador sobre el proceso de gestión de casos mediante el "formulario de opinión del cuidador"?</a:t>
                      </a:r>
                      <a:endParaRPr lang="en-US" sz="1000" b="1" dirty="0">
                        <a:solidFill>
                          <a:schemeClr val="tx1"/>
                        </a:solidFill>
                        <a:effectLst/>
                      </a:endParaRPr>
                    </a:p>
                    <a:p>
                      <a:pPr algn="l"/>
                      <a:r>
                        <a:rPr lang="en-ZA" sz="1000" dirty="0">
                          <a:solidFill>
                            <a:schemeClr val="tx1"/>
                          </a:solidFill>
                          <a:effectLst/>
                        </a:rPr>
                        <a:t>[ ] Sí</a:t>
                      </a:r>
                      <a:endParaRPr lang="en-US" sz="1000" dirty="0">
                        <a:solidFill>
                          <a:schemeClr val="tx1"/>
                        </a:solidFill>
                        <a:effectLst/>
                      </a:endParaRPr>
                    </a:p>
                    <a:p>
                      <a:pPr algn="l"/>
                      <a:r>
                        <a:rPr lang="en-ZA" sz="1000" b="1" dirty="0">
                          <a:solidFill>
                            <a:schemeClr val="accent4"/>
                          </a:solidFill>
                          <a:effectLst/>
                        </a:rPr>
                        <a:t>X </a:t>
                      </a:r>
                      <a:r>
                        <a:rPr lang="en-ZA" sz="1000" dirty="0">
                          <a:solidFill>
                            <a:schemeClr val="tx1"/>
                          </a:solidFill>
                          <a:effectLst/>
                        </a:rPr>
                        <a:t>No, especifique por qué: </a:t>
                      </a:r>
                      <a:r>
                        <a:rPr lang="en-ZA" sz="1000" b="1" dirty="0">
                          <a:solidFill>
                            <a:schemeClr val="accent4"/>
                          </a:solidFill>
                          <a:effectLst/>
                        </a:rPr>
                        <a:t>Lo hará el equipo MEAL</a:t>
                      </a:r>
                      <a:endParaRPr lang="en-US" sz="1000" b="1" dirty="0">
                        <a:solidFill>
                          <a:schemeClr val="accent4"/>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4143168008"/>
                  </a:ext>
                </a:extLst>
              </a:tr>
            </a:tbl>
          </a:graphicData>
        </a:graphic>
      </p:graphicFrame>
    </p:spTree>
    <p:extLst>
      <p:ext uri="{BB962C8B-B14F-4D97-AF65-F5344CB8AC3E}">
        <p14:creationId xmlns:p14="http://schemas.microsoft.com/office/powerpoint/2010/main" val="376695514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04B91A3B-1F43-96AF-D099-1DD1BE4A5697}"/>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24D377D7-1EA2-EBD9-3559-C24A14A6A640}"/>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2FB4F5FD-FFAB-D58C-70BC-D7B946D5BD63}"/>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6D1C75B3-D47E-B12F-C6B6-C3D340E0C15F}"/>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70B89211-2644-2F0A-BCF5-C150DC10496B}"/>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30DFD744-0BEC-9485-D3F3-52A42D680968}"/>
              </a:ext>
            </a:extLst>
          </p:cNvPr>
          <p:cNvSpPr/>
          <p:nvPr/>
        </p:nvSpPr>
        <p:spPr>
          <a:xfrm rot="1782986">
            <a:off x="286725" y="2615334"/>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aphicFrame>
        <p:nvGraphicFramePr>
          <p:cNvPr id="10" name="Table 9">
            <a:extLst>
              <a:ext uri="{FF2B5EF4-FFF2-40B4-BE49-F238E27FC236}">
                <a16:creationId xmlns:a16="http://schemas.microsoft.com/office/drawing/2014/main" id="{86436582-1446-D52C-5155-0DCD2FEC8404}"/>
              </a:ext>
            </a:extLst>
          </p:cNvPr>
          <p:cNvGraphicFramePr>
            <a:graphicFrameLocks noGrp="1"/>
          </p:cNvGraphicFramePr>
          <p:nvPr>
            <p:extLst>
              <p:ext uri="{D42A27DB-BD31-4B8C-83A1-F6EECF244321}">
                <p14:modId xmlns:p14="http://schemas.microsoft.com/office/powerpoint/2010/main" val="1332776730"/>
              </p:ext>
            </p:extLst>
          </p:nvPr>
        </p:nvGraphicFramePr>
        <p:xfrm>
          <a:off x="996287" y="699800"/>
          <a:ext cx="5254038" cy="5122643"/>
        </p:xfrm>
        <a:graphic>
          <a:graphicData uri="http://schemas.openxmlformats.org/drawingml/2006/table">
            <a:tbl>
              <a:tblPr firstRow="1" firstCol="1" bandRow="1">
                <a:tableStyleId>{5C22544A-7EE6-4342-B048-85BDC9FD1C3A}</a:tableStyleId>
              </a:tblPr>
              <a:tblGrid>
                <a:gridCol w="1035713">
                  <a:extLst>
                    <a:ext uri="{9D8B030D-6E8A-4147-A177-3AD203B41FA5}">
                      <a16:colId xmlns:a16="http://schemas.microsoft.com/office/drawing/2014/main" val="2294570886"/>
                    </a:ext>
                  </a:extLst>
                </a:gridCol>
                <a:gridCol w="1277257">
                  <a:extLst>
                    <a:ext uri="{9D8B030D-6E8A-4147-A177-3AD203B41FA5}">
                      <a16:colId xmlns:a16="http://schemas.microsoft.com/office/drawing/2014/main" val="874052415"/>
                    </a:ext>
                  </a:extLst>
                </a:gridCol>
                <a:gridCol w="580572">
                  <a:extLst>
                    <a:ext uri="{9D8B030D-6E8A-4147-A177-3AD203B41FA5}">
                      <a16:colId xmlns:a16="http://schemas.microsoft.com/office/drawing/2014/main" val="1278154336"/>
                    </a:ext>
                  </a:extLst>
                </a:gridCol>
                <a:gridCol w="654046">
                  <a:extLst>
                    <a:ext uri="{9D8B030D-6E8A-4147-A177-3AD203B41FA5}">
                      <a16:colId xmlns:a16="http://schemas.microsoft.com/office/drawing/2014/main" val="917819065"/>
                    </a:ext>
                  </a:extLst>
                </a:gridCol>
                <a:gridCol w="1023870">
                  <a:extLst>
                    <a:ext uri="{9D8B030D-6E8A-4147-A177-3AD203B41FA5}">
                      <a16:colId xmlns:a16="http://schemas.microsoft.com/office/drawing/2014/main" val="2247917875"/>
                    </a:ext>
                  </a:extLst>
                </a:gridCol>
                <a:gridCol w="682580">
                  <a:extLst>
                    <a:ext uri="{9D8B030D-6E8A-4147-A177-3AD203B41FA5}">
                      <a16:colId xmlns:a16="http://schemas.microsoft.com/office/drawing/2014/main" val="4294199103"/>
                    </a:ext>
                  </a:extLst>
                </a:gridCol>
              </a:tblGrid>
              <a:tr h="1109665">
                <a:tc gridSpan="3">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noProof="0">
                          <a:solidFill>
                            <a:schemeClr val="tx1"/>
                          </a:solidFill>
                          <a:effectLst/>
                        </a:rPr>
                        <a:t>¿Se programó una última reunión de seguimiento dentro de los siguientes 3 meses con la/el menor y/o la/el/los cuidador/es para verificar si la situación sigue siendo estable?</a:t>
                      </a:r>
                    </a:p>
                    <a:p>
                      <a:pPr algn="l"/>
                      <a:r>
                        <a:rPr lang="es-ES_tradnl" sz="1000" b="0" noProof="0">
                          <a:solidFill>
                            <a:schemeClr val="tx1"/>
                          </a:solidFill>
                          <a:effectLst/>
                        </a:rPr>
                        <a:t>[</a:t>
                      </a:r>
                      <a:r>
                        <a:rPr lang="es-ES_tradnl" sz="1000" b="1" noProof="0">
                          <a:solidFill>
                            <a:schemeClr val="accent4"/>
                          </a:solidFill>
                          <a:effectLst/>
                        </a:rPr>
                        <a:t>X</a:t>
                      </a:r>
                      <a:r>
                        <a:rPr lang="es-ES_tradnl" sz="1000" b="0" noProof="0">
                          <a:solidFill>
                            <a:schemeClr val="tx1"/>
                          </a:solidFill>
                          <a:effectLst/>
                        </a:rPr>
                        <a:t>]</a:t>
                      </a:r>
                      <a:r>
                        <a:rPr lang="es-ES_tradnl" sz="1000" b="1" noProof="0">
                          <a:solidFill>
                            <a:schemeClr val="accent4"/>
                          </a:solidFill>
                          <a:effectLst/>
                        </a:rPr>
                        <a:t> </a:t>
                      </a:r>
                      <a:r>
                        <a:rPr lang="es-ES_tradnl" sz="1000" noProof="0">
                          <a:solidFill>
                            <a:schemeClr val="tx1"/>
                          </a:solidFill>
                          <a:effectLst/>
                        </a:rPr>
                        <a:t>Sí </a:t>
                      </a:r>
                      <a:r>
                        <a:rPr lang="es-ES_tradnl" sz="1000" noProof="0">
                          <a:solidFill>
                            <a:schemeClr val="accent4"/>
                          </a:solidFill>
                          <a:effectLst/>
                        </a:rPr>
                        <a:t>30/06/2023</a:t>
                      </a:r>
                    </a:p>
                    <a:p>
                      <a:pPr algn="l"/>
                      <a:r>
                        <a:rPr lang="es-ES_tradnl" sz="1000" b="0" noProof="0">
                          <a:solidFill>
                            <a:schemeClr val="tx1"/>
                          </a:solidFill>
                          <a:effectLst/>
                        </a:rPr>
                        <a:t>[ ] No, especifique por qué:</a:t>
                      </a:r>
                    </a:p>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000" b="1" noProof="0">
                          <a:solidFill>
                            <a:schemeClr val="tx1"/>
                          </a:solidFill>
                          <a:effectLst/>
                        </a:rPr>
                        <a:t>El expediente de la /del menor, ¿está completo y actualizado? ¿Se han adjuntado todos los documentos relevantes?</a:t>
                      </a:r>
                    </a:p>
                    <a:p>
                      <a:pPr algn="l"/>
                      <a:r>
                        <a:rPr lang="es-ES_tradnl" sz="1000" b="0" noProof="0">
                          <a:solidFill>
                            <a:schemeClr val="tx1"/>
                          </a:solidFill>
                          <a:effectLst/>
                        </a:rPr>
                        <a:t>[</a:t>
                      </a:r>
                      <a:r>
                        <a:rPr lang="es-ES_tradnl" sz="1000" b="1" noProof="0">
                          <a:solidFill>
                            <a:schemeClr val="accent4"/>
                          </a:solidFill>
                          <a:effectLst/>
                        </a:rPr>
                        <a:t>X</a:t>
                      </a:r>
                      <a:r>
                        <a:rPr lang="es-ES_tradnl" sz="1000" b="0" noProof="0">
                          <a:solidFill>
                            <a:schemeClr val="tx1"/>
                          </a:solidFill>
                          <a:effectLst/>
                        </a:rPr>
                        <a:t>]</a:t>
                      </a:r>
                      <a:r>
                        <a:rPr lang="es-ES_tradnl" sz="1000" b="1" noProof="0">
                          <a:solidFill>
                            <a:schemeClr val="accent4"/>
                          </a:solidFill>
                          <a:effectLst/>
                        </a:rPr>
                        <a:t> </a:t>
                      </a:r>
                      <a:r>
                        <a:rPr lang="es-ES_tradnl" sz="1000" b="0" noProof="0">
                          <a:solidFill>
                            <a:schemeClr val="tx1"/>
                          </a:solidFill>
                          <a:effectLst/>
                        </a:rPr>
                        <a:t>Sí </a:t>
                      </a:r>
                    </a:p>
                    <a:p>
                      <a:pPr algn="l"/>
                      <a:r>
                        <a:rPr lang="es-ES_tradnl" sz="1000" b="0" noProof="0">
                          <a:solidFill>
                            <a:schemeClr val="tx1"/>
                          </a:solidFill>
                          <a:effectLst/>
                        </a:rPr>
                        <a:t>[ ] No, especifique por qué:</a:t>
                      </a:r>
                    </a:p>
                    <a:p>
                      <a:pPr algn="l"/>
                      <a:r>
                        <a:rPr lang="es-ES_tradnl" sz="1000" noProof="0">
                          <a:solidFill>
                            <a:schemeClr val="tx1"/>
                          </a:solidFill>
                          <a:effectLst/>
                        </a:rPr>
                        <a:t> </a:t>
                      </a:r>
                      <a:endParaRPr lang="es-ES_tradnl" noProof="0"/>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pPr algn="l"/>
                      <a:r>
                        <a:rPr lang="en-ZA" sz="1000">
                          <a:solidFill>
                            <a:schemeClr val="tx1"/>
                          </a:solidFill>
                          <a:effectLst/>
                        </a:rPr>
                        <a:t>¿Está completo y actualizado el expediente del menor con todos los documentos pertinentes?</a:t>
                      </a:r>
                      <a:endParaRPr lang="en-US" sz="1000">
                        <a:solidFill>
                          <a:schemeClr val="tx1"/>
                        </a:solidFill>
                        <a:effectLst/>
                      </a:endParaRPr>
                    </a:p>
                    <a:p>
                      <a:pPr algn="l"/>
                      <a:r>
                        <a:rPr lang="en-ZA" sz="1000">
                          <a:solidFill>
                            <a:schemeClr val="tx1"/>
                          </a:solidFill>
                          <a:effectLst/>
                        </a:rPr>
                        <a:t>X Sí </a:t>
                      </a:r>
                      <a:endParaRPr lang="en-US" sz="1000">
                        <a:solidFill>
                          <a:schemeClr val="tx1"/>
                        </a:solidFill>
                        <a:effectLst/>
                      </a:endParaRPr>
                    </a:p>
                    <a:p>
                      <a:pPr algn="l"/>
                      <a:r>
                        <a:rPr lang="en-ZA" sz="1000">
                          <a:solidFill>
                            <a:schemeClr val="tx1"/>
                          </a:solidFill>
                          <a:effectLst/>
                        </a:rPr>
                        <a:t>[ ] No, especifique por qué:</a:t>
                      </a:r>
                      <a:endParaRPr lang="en-US" sz="1000">
                        <a:solidFill>
                          <a:schemeClr val="tx1"/>
                        </a:solidFill>
                        <a:effectLst/>
                      </a:endParaRPr>
                    </a:p>
                    <a:p>
                      <a:pPr algn="l"/>
                      <a:r>
                        <a:rPr lang="en-ZA" sz="1000">
                          <a:solidFill>
                            <a:schemeClr val="tx1"/>
                          </a:solidFill>
                          <a:effectLst/>
                        </a:rPr>
                        <a:t> </a:t>
                      </a:r>
                      <a:endParaRPr lang="en-US" sz="10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1479878202"/>
                  </a:ext>
                </a:extLst>
              </a:tr>
              <a:tr h="941534">
                <a:tc gridSpan="3">
                  <a:txBody>
                    <a:bodyPr/>
                    <a:lstStyle/>
                    <a:p>
                      <a:pPr algn="l"/>
                      <a:r>
                        <a:rPr lang="es-ES_tradnl" sz="1000" noProof="0">
                          <a:solidFill>
                            <a:schemeClr val="tx1"/>
                          </a:solidFill>
                          <a:effectLst/>
                        </a:rPr>
                        <a:t>¿Cómo se guardará el expediente?</a:t>
                      </a:r>
                    </a:p>
                    <a:p>
                      <a:pPr algn="l"/>
                      <a:r>
                        <a:rPr lang="es-ES_tradnl" sz="1000" b="0" noProof="0">
                          <a:solidFill>
                            <a:schemeClr val="tx1"/>
                          </a:solidFill>
                          <a:effectLst/>
                        </a:rPr>
                        <a:t>[ ] En formato electrónico (en CPIMS+)</a:t>
                      </a:r>
                    </a:p>
                    <a:p>
                      <a:pPr algn="l"/>
                      <a:r>
                        <a:rPr lang="es-ES_tradnl" sz="1000" b="0" noProof="0">
                          <a:solidFill>
                            <a:schemeClr val="tx1"/>
                          </a:solidFill>
                          <a:effectLst/>
                        </a:rPr>
                        <a:t>[ ] Copia impresa</a:t>
                      </a:r>
                    </a:p>
                    <a:p>
                      <a:pPr algn="l"/>
                      <a:r>
                        <a:rPr lang="es-ES_tradnl" sz="1000" b="0" noProof="0">
                          <a:solidFill>
                            <a:schemeClr val="tx1"/>
                          </a:solidFill>
                          <a:effectLst/>
                        </a:rPr>
                        <a:t>[ ] Ambos</a:t>
                      </a:r>
                    </a:p>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l"/>
                      <a:r>
                        <a:rPr lang="es-ES_tradnl" sz="1000" b="1" noProof="0">
                          <a:solidFill>
                            <a:schemeClr val="tx1"/>
                          </a:solidFill>
                          <a:effectLst/>
                        </a:rPr>
                        <a:t>¿Hasta qué fecha se guardará el expediente?: </a:t>
                      </a:r>
                      <a:r>
                        <a:rPr lang="es-ES_tradnl" sz="1000" b="0" noProof="0">
                          <a:solidFill>
                            <a:schemeClr val="tx1"/>
                          </a:solidFill>
                          <a:effectLst/>
                        </a:rPr>
                        <a:t>dd/mm/aa</a:t>
                      </a:r>
                    </a:p>
                    <a:p>
                      <a:pPr algn="l"/>
                      <a:r>
                        <a:rPr lang="es-ES_tradnl" sz="1000" b="1" noProof="0">
                          <a:solidFill>
                            <a:schemeClr val="accent4"/>
                          </a:solidFill>
                          <a:effectLst/>
                        </a:rPr>
                        <a:t>N/A</a:t>
                      </a:r>
                      <a:endParaRPr lang="es-ES_tradnl" b="1" noProof="0">
                        <a:solidFill>
                          <a:schemeClr val="accent4"/>
                        </a:solidFill>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pPr algn="l"/>
                      <a:r>
                        <a:rPr lang="en-ZA" sz="1000">
                          <a:solidFill>
                            <a:schemeClr val="tx1"/>
                          </a:solidFill>
                          <a:effectLst/>
                        </a:rPr>
                        <a:t>¿Hasta qué fecha se guardará el expediente del menor?: dd/mm/aa</a:t>
                      </a:r>
                      <a:endParaRPr lang="en-US" sz="1000">
                        <a:solidFill>
                          <a:schemeClr val="tx1"/>
                        </a:solidFill>
                        <a:effectLst/>
                      </a:endParaRPr>
                    </a:p>
                    <a:p>
                      <a:pPr algn="l"/>
                      <a:r>
                        <a:rPr lang="en-ZA" sz="1000">
                          <a:solidFill>
                            <a:schemeClr val="tx1"/>
                          </a:solidFill>
                          <a:effectLst/>
                        </a:rPr>
                        <a:t>N/A</a:t>
                      </a:r>
                      <a:endParaRPr lang="en-US" sz="10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1109616138"/>
                  </a:ext>
                </a:extLst>
              </a:tr>
              <a:tr h="1277796">
                <a:tc gridSpan="3">
                  <a:txBody>
                    <a:bodyPr/>
                    <a:lstStyle/>
                    <a:p>
                      <a:pPr algn="l"/>
                      <a:r>
                        <a:rPr lang="es-ES_tradnl" sz="1000" noProof="0">
                          <a:solidFill>
                            <a:schemeClr val="tx1"/>
                          </a:solidFill>
                          <a:effectLst/>
                        </a:rPr>
                        <a:t>¿Se le explicó a la /al menor a quién debe dirigirse si tiene preguntas, alguna preocupación o si necesita ayuda?</a:t>
                      </a:r>
                    </a:p>
                    <a:p>
                      <a:pPr algn="l"/>
                      <a:r>
                        <a:rPr lang="es-ES_tradnl" sz="1000" b="0" noProof="0">
                          <a:solidFill>
                            <a:schemeClr val="tx1"/>
                          </a:solidFill>
                          <a:effectLst/>
                        </a:rPr>
                        <a:t>[ ] Sí</a:t>
                      </a:r>
                    </a:p>
                    <a:p>
                      <a:pPr algn="l"/>
                      <a:r>
                        <a:rPr lang="es-ES_tradnl" sz="1000" b="0" noProof="0">
                          <a:solidFill>
                            <a:schemeClr val="tx1"/>
                          </a:solidFill>
                          <a:effectLst/>
                        </a:rPr>
                        <a:t>[ ] No, especifique por qué:</a:t>
                      </a:r>
                    </a:p>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l"/>
                      <a:r>
                        <a:rPr lang="es-ES_tradnl" sz="1000" b="1" noProof="0">
                          <a:solidFill>
                            <a:schemeClr val="tx1"/>
                          </a:solidFill>
                          <a:effectLst/>
                        </a:rPr>
                        <a:t>¿Con quién debe ponerse en contacto la/el menor si tiene preguntas, alguna preocupación o si necesita ayuda? </a:t>
                      </a:r>
                      <a:br>
                        <a:rPr lang="es-ES_tradnl" sz="1000" b="1" noProof="0">
                          <a:solidFill>
                            <a:schemeClr val="tx1"/>
                          </a:solidFill>
                          <a:effectLst/>
                        </a:rPr>
                      </a:br>
                      <a:r>
                        <a:rPr lang="es-ES_tradnl" sz="700" i="1" noProof="0">
                          <a:solidFill>
                            <a:schemeClr val="tx1"/>
                          </a:solidFill>
                          <a:effectLst/>
                        </a:rPr>
                        <a:t>Nombre y datos de contacto</a:t>
                      </a:r>
                    </a:p>
                    <a:p>
                      <a:pPr algn="l"/>
                      <a:r>
                        <a:rPr lang="es-ES_tradnl" sz="1000" noProof="0">
                          <a:solidFill>
                            <a:schemeClr val="tx1"/>
                          </a:solidFill>
                          <a:effectLst/>
                        </a:rPr>
                        <a:t> </a:t>
                      </a:r>
                    </a:p>
                    <a:p>
                      <a:pPr algn="l"/>
                      <a:r>
                        <a:rPr lang="es-ES_tradnl" sz="1000" noProof="0">
                          <a:solidFill>
                            <a:schemeClr val="tx1"/>
                          </a:solidFill>
                          <a:effectLst/>
                        </a:rPr>
                        <a:t>Asistente social</a:t>
                      </a:r>
                      <a:endParaRPr lang="es-ES_tradnl" noProof="0"/>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pPr algn="l"/>
                      <a:r>
                        <a:rPr lang="en-ZA" sz="1000">
                          <a:solidFill>
                            <a:schemeClr val="tx1"/>
                          </a:solidFill>
                          <a:effectLst/>
                        </a:rPr>
                        <a:t>¿Con quién debe ponerse en contacto el niño si tiene preguntas, preocupaciones o necesita ayuda?</a:t>
                      </a:r>
                      <a:endParaRPr lang="en-US" sz="1000">
                        <a:solidFill>
                          <a:schemeClr val="tx1"/>
                        </a:solidFill>
                        <a:effectLst/>
                      </a:endParaRPr>
                    </a:p>
                    <a:p>
                      <a:pPr algn="l"/>
                      <a:r>
                        <a:rPr lang="en-ZA" sz="1000">
                          <a:solidFill>
                            <a:schemeClr val="tx1"/>
                          </a:solidFill>
                          <a:effectLst/>
                        </a:rPr>
                        <a:t>Nombre y datos de contacto</a:t>
                      </a:r>
                      <a:endParaRPr lang="en-US" sz="1000">
                        <a:solidFill>
                          <a:schemeClr val="tx1"/>
                        </a:solidFill>
                        <a:effectLst/>
                      </a:endParaRPr>
                    </a:p>
                    <a:p>
                      <a:pPr algn="l"/>
                      <a:r>
                        <a:rPr lang="en-ZA" sz="1000">
                          <a:solidFill>
                            <a:schemeClr val="tx1"/>
                          </a:solidFill>
                          <a:effectLst/>
                        </a:rPr>
                        <a:t> </a:t>
                      </a:r>
                      <a:endParaRPr lang="en-US" sz="1000">
                        <a:solidFill>
                          <a:schemeClr val="tx1"/>
                        </a:solidFill>
                        <a:effectLst/>
                      </a:endParaRPr>
                    </a:p>
                    <a:p>
                      <a:pPr algn="l"/>
                      <a:r>
                        <a:rPr lang="en-ZA" sz="1000">
                          <a:solidFill>
                            <a:schemeClr val="tx1"/>
                          </a:solidFill>
                          <a:effectLst/>
                        </a:rPr>
                        <a:t>Trabajador social</a:t>
                      </a:r>
                      <a:endParaRPr lang="en-US" sz="10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660880665"/>
                  </a:ext>
                </a:extLst>
              </a:tr>
              <a:tr h="272793">
                <a:tc gridSpan="6">
                  <a:txBody>
                    <a:bodyPr/>
                    <a:lstStyle/>
                    <a:p>
                      <a:pPr algn="l">
                        <a:lnSpc>
                          <a:spcPct val="107000"/>
                        </a:lnSpc>
                        <a:spcAft>
                          <a:spcPts val="800"/>
                        </a:spcAft>
                      </a:pPr>
                      <a:r>
                        <a:rPr lang="es-ES_tradnl" sz="1000" noProof="0">
                          <a:solidFill>
                            <a:schemeClr val="tx1"/>
                          </a:solidFill>
                          <a:effectLst/>
                        </a:rPr>
                        <a:t>4. CONSENTIMIENTO Y ACUERDOS </a:t>
                      </a:r>
                      <a:endParaRPr lang="es-ES_tradnl" sz="1000" noProof="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432623833"/>
                  </a:ext>
                </a:extLst>
              </a:tr>
              <a:tr h="269010">
                <a:tc>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a:txBody>
                    <a:bodyPr/>
                    <a:lstStyle/>
                    <a:p>
                      <a:pPr algn="l"/>
                      <a:r>
                        <a:rPr lang="es-ES_tradnl" sz="1000" b="1" noProof="0">
                          <a:solidFill>
                            <a:schemeClr val="tx1"/>
                          </a:solidFill>
                          <a:effectLst/>
                        </a:rPr>
                        <a:t>Nombre</a:t>
                      </a:r>
                      <a:endParaRPr lang="es-ES_tradnl" sz="1000" b="1" noProof="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gridSpan="2">
                  <a:txBody>
                    <a:bodyPr/>
                    <a:lstStyle/>
                    <a:p>
                      <a:r>
                        <a:rPr lang="es-ES_tradnl" sz="1000" b="1" noProof="0">
                          <a:solidFill>
                            <a:schemeClr val="tx1"/>
                          </a:solidFill>
                          <a:effectLst/>
                        </a:rPr>
                        <a:t>Agencia/organización</a:t>
                      </a:r>
                      <a:endParaRPr lang="es-ES_tradnl" noProof="0"/>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a:txBody>
                    <a:bodyPr/>
                    <a:lstStyle/>
                    <a:p>
                      <a:r>
                        <a:rPr lang="es-ES_tradnl" sz="1000" b="1" noProof="0">
                          <a:solidFill>
                            <a:schemeClr val="tx1"/>
                          </a:solidFill>
                          <a:effectLst/>
                        </a:rPr>
                        <a:t>Datos de contacto</a:t>
                      </a:r>
                      <a:endParaRPr lang="es-ES_tradnl" noProof="0"/>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a:txBody>
                    <a:bodyPr/>
                    <a:lstStyle/>
                    <a:p>
                      <a:pPr algn="l"/>
                      <a:r>
                        <a:rPr lang="es-ES_tradnl" sz="1000" b="1" noProof="0">
                          <a:solidFill>
                            <a:schemeClr val="tx1"/>
                          </a:solidFill>
                          <a:effectLst/>
                        </a:rPr>
                        <a:t>Firma</a:t>
                      </a:r>
                      <a:endParaRPr lang="es-ES_tradnl" sz="1000" b="1" noProof="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10024915"/>
                  </a:ext>
                </a:extLst>
              </a:tr>
              <a:tr h="269010">
                <a:tc>
                  <a:txBody>
                    <a:bodyPr/>
                    <a:lstStyle/>
                    <a:p>
                      <a:pPr algn="l"/>
                      <a:r>
                        <a:rPr lang="es-ES_tradnl" sz="1000" noProof="0">
                          <a:solidFill>
                            <a:schemeClr val="tx1"/>
                          </a:solidFill>
                          <a:effectLst/>
                        </a:rPr>
                        <a:t>Menor</a:t>
                      </a:r>
                      <a:endParaRPr lang="es-ES_tradnl" sz="1000" noProof="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a:txBody>
                    <a:bodyPr/>
                    <a:lstStyle/>
                    <a:p>
                      <a:pPr algn="l"/>
                      <a:r>
                        <a:rPr lang="es-ES_tradnl" sz="1000" b="1" noProof="0">
                          <a:solidFill>
                            <a:schemeClr val="accent4"/>
                          </a:solidFill>
                          <a:effectLst/>
                        </a:rPr>
                        <a:t>Amina Nabati</a:t>
                      </a:r>
                      <a:endParaRPr lang="es-ES_tradnl" sz="1000" b="1" noProof="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gridSpan="2">
                  <a:txBody>
                    <a:bodyPr/>
                    <a:lstStyle/>
                    <a:p>
                      <a:r>
                        <a:rPr lang="es-ES_tradnl" sz="1000" noProof="0">
                          <a:solidFill>
                            <a:schemeClr val="tx1"/>
                          </a:solidFill>
                          <a:effectLst/>
                        </a:rPr>
                        <a:t> </a:t>
                      </a:r>
                      <a:endParaRPr lang="es-ES_tradnl" noProof="0"/>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tc>
                  <a:txBody>
                    <a:bodyPr/>
                    <a:lstStyle/>
                    <a:p>
                      <a:r>
                        <a:rPr lang="es-ES_tradnl" sz="1000" noProof="0">
                          <a:solidFill>
                            <a:schemeClr val="tx1"/>
                          </a:solidFill>
                          <a:effectLst/>
                        </a:rPr>
                        <a:t> </a:t>
                      </a:r>
                      <a:endParaRPr lang="es-ES_tradnl" noProof="0"/>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095577134"/>
                  </a:ext>
                </a:extLst>
              </a:tr>
              <a:tr h="269010">
                <a:tc>
                  <a:txBody>
                    <a:bodyPr/>
                    <a:lstStyle/>
                    <a:p>
                      <a:pPr algn="l"/>
                      <a:r>
                        <a:rPr lang="es-ES_tradnl" sz="1000" noProof="0">
                          <a:solidFill>
                            <a:schemeClr val="tx1"/>
                          </a:solidFill>
                          <a:effectLst/>
                        </a:rPr>
                        <a:t>Cuidador/a</a:t>
                      </a:r>
                      <a:endParaRPr lang="es-ES_tradnl" sz="1000" noProof="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a:txBody>
                    <a:bodyPr/>
                    <a:lstStyle/>
                    <a:p>
                      <a:pPr algn="l"/>
                      <a:r>
                        <a:rPr lang="es-ES_tradnl" sz="1000" b="1" noProof="0">
                          <a:solidFill>
                            <a:schemeClr val="accent4"/>
                          </a:solidFill>
                          <a:effectLst/>
                        </a:rPr>
                        <a:t>Sarah Nabti</a:t>
                      </a:r>
                      <a:endParaRPr lang="es-ES_tradnl" sz="1000" b="1" noProof="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gridSpan="2">
                  <a:txBody>
                    <a:bodyPr/>
                    <a:lstStyle/>
                    <a:p>
                      <a:r>
                        <a:rPr lang="es-ES_tradnl" sz="1000" noProof="0">
                          <a:solidFill>
                            <a:schemeClr val="tx1"/>
                          </a:solidFill>
                          <a:effectLst/>
                        </a:rPr>
                        <a:t> </a:t>
                      </a:r>
                      <a:endParaRPr lang="es-ES_tradnl" noProof="0"/>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tc>
                  <a:txBody>
                    <a:bodyPr/>
                    <a:lstStyle/>
                    <a:p>
                      <a:r>
                        <a:rPr lang="es-ES_tradnl" sz="1000" noProof="0">
                          <a:solidFill>
                            <a:schemeClr val="tx1"/>
                          </a:solidFill>
                          <a:effectLst/>
                        </a:rPr>
                        <a:t> </a:t>
                      </a:r>
                      <a:endParaRPr lang="es-ES_tradnl" noProof="0"/>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361529087"/>
                  </a:ext>
                </a:extLst>
              </a:tr>
              <a:tr h="269010">
                <a:tc>
                  <a:txBody>
                    <a:bodyPr/>
                    <a:lstStyle/>
                    <a:p>
                      <a:pPr algn="l"/>
                      <a:r>
                        <a:rPr lang="es-ES_tradnl" sz="1000" noProof="0">
                          <a:solidFill>
                            <a:schemeClr val="tx1"/>
                          </a:solidFill>
                          <a:effectLst/>
                        </a:rPr>
                        <a:t>Asistente social</a:t>
                      </a:r>
                      <a:endParaRPr lang="es-ES_tradnl" sz="1000" noProof="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gridSpan="2">
                  <a:txBody>
                    <a:bodyPr/>
                    <a:lstStyle/>
                    <a:p>
                      <a:r>
                        <a:rPr lang="es-ES_tradnl" sz="1000" noProof="0">
                          <a:solidFill>
                            <a:schemeClr val="tx1"/>
                          </a:solidFill>
                          <a:effectLst/>
                        </a:rPr>
                        <a:t> </a:t>
                      </a:r>
                      <a:endParaRPr lang="es-ES_tradnl" noProof="0"/>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tc>
                  <a:txBody>
                    <a:bodyPr/>
                    <a:lstStyle/>
                    <a:p>
                      <a:r>
                        <a:rPr lang="es-ES_tradnl" sz="1000" noProof="0">
                          <a:solidFill>
                            <a:schemeClr val="tx1"/>
                          </a:solidFill>
                          <a:effectLst/>
                        </a:rPr>
                        <a:t> </a:t>
                      </a:r>
                      <a:endParaRPr lang="es-ES_tradnl" noProof="0"/>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974750414"/>
                  </a:ext>
                </a:extLst>
              </a:tr>
              <a:tr h="269010">
                <a:tc>
                  <a:txBody>
                    <a:bodyPr/>
                    <a:lstStyle/>
                    <a:p>
                      <a:pPr algn="l"/>
                      <a:r>
                        <a:rPr lang="es-ES_tradnl" sz="1000" noProof="0">
                          <a:solidFill>
                            <a:schemeClr val="tx1"/>
                          </a:solidFill>
                          <a:effectLst/>
                        </a:rPr>
                        <a:t>Supervisor/a</a:t>
                      </a:r>
                      <a:endParaRPr lang="es-ES_tradnl" sz="1000" noProof="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gridSpan="2">
                  <a:txBody>
                    <a:bodyPr/>
                    <a:lstStyle/>
                    <a:p>
                      <a:r>
                        <a:rPr lang="es-ES_tradnl" sz="1000" noProof="0">
                          <a:solidFill>
                            <a:schemeClr val="tx1"/>
                          </a:solidFill>
                          <a:effectLst/>
                        </a:rPr>
                        <a:t> </a:t>
                      </a:r>
                      <a:endParaRPr lang="es-ES_tradnl" noProof="0"/>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tc>
                  <a:txBody>
                    <a:bodyPr/>
                    <a:lstStyle/>
                    <a:p>
                      <a:r>
                        <a:rPr lang="es-ES_tradnl" sz="1000" noProof="0">
                          <a:solidFill>
                            <a:schemeClr val="tx1"/>
                          </a:solidFill>
                          <a:effectLst/>
                        </a:rPr>
                        <a:t> </a:t>
                      </a:r>
                      <a:endParaRPr lang="es-ES_tradnl" noProof="0"/>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a:txBody>
                    <a:bodyPr/>
                    <a:lstStyle/>
                    <a:p>
                      <a:pPr algn="l"/>
                      <a:r>
                        <a:rPr lang="es-ES_tradnl" sz="1000" noProof="0" dirty="0">
                          <a:solidFill>
                            <a:schemeClr val="tx1"/>
                          </a:solidFill>
                          <a:effectLst/>
                        </a:rPr>
                        <a:t> </a:t>
                      </a:r>
                      <a:endParaRPr lang="es-ES_tradnl" sz="1000" noProof="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637480302"/>
                  </a:ext>
                </a:extLst>
              </a:tr>
            </a:tbl>
          </a:graphicData>
        </a:graphic>
      </p:graphicFrame>
    </p:spTree>
    <p:extLst>
      <p:ext uri="{BB962C8B-B14F-4D97-AF65-F5344CB8AC3E}">
        <p14:creationId xmlns:p14="http://schemas.microsoft.com/office/powerpoint/2010/main" val="315329642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A41A22E8-BFFC-41E5-81DC-5728F2F5BFD7}"/>
              </a:ext>
            </a:extLst>
          </p:cNvPr>
          <p:cNvSpPr txBox="1"/>
          <p:nvPr/>
        </p:nvSpPr>
        <p:spPr>
          <a:xfrm>
            <a:off x="996287" y="1923254"/>
            <a:ext cx="2402172" cy="261610"/>
          </a:xfrm>
          <a:prstGeom prst="rect">
            <a:avLst/>
          </a:prstGeom>
          <a:noFill/>
          <a:ln>
            <a:noFill/>
          </a:ln>
        </p:spPr>
        <p:txBody>
          <a:bodyPr wrap="square" rtlCol="0">
            <a:spAutoFit/>
          </a:bodyPr>
          <a:lstStyle/>
          <a:p>
            <a:r>
              <a:rPr lang="en-US" sz="1100" b="1" dirty="0"/>
              <a:t>CIERRE DEL CASO</a:t>
            </a:r>
            <a:endParaRPr lang="en-CA" sz="1100" b="1" i="1" dirty="0"/>
          </a:p>
        </p:txBody>
      </p:sp>
      <p:sp>
        <p:nvSpPr>
          <p:cNvPr id="13" name="Rectangle 12">
            <a:extLst>
              <a:ext uri="{FF2B5EF4-FFF2-40B4-BE49-F238E27FC236}">
                <a16:creationId xmlns:a16="http://schemas.microsoft.com/office/drawing/2014/main" id="{EE8A3282-0B64-4AF5-AC8B-506F6CD89F03}"/>
              </a:ext>
            </a:extLst>
          </p:cNvPr>
          <p:cNvSpPr/>
          <p:nvPr/>
        </p:nvSpPr>
        <p:spPr>
          <a:xfrm>
            <a:off x="996287" y="2269346"/>
            <a:ext cx="2446578" cy="2683654"/>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9" name="TextBox 38">
            <a:extLst>
              <a:ext uri="{FF2B5EF4-FFF2-40B4-BE49-F238E27FC236}">
                <a16:creationId xmlns:a16="http://schemas.microsoft.com/office/drawing/2014/main" id="{623FAC9D-9DAF-4ED8-B69D-AB02CAF986FD}"/>
              </a:ext>
            </a:extLst>
          </p:cNvPr>
          <p:cNvSpPr txBox="1"/>
          <p:nvPr/>
        </p:nvSpPr>
        <p:spPr>
          <a:xfrm>
            <a:off x="3924863" y="1928502"/>
            <a:ext cx="2402172" cy="261610"/>
          </a:xfrm>
          <a:prstGeom prst="rect">
            <a:avLst/>
          </a:prstGeom>
          <a:noFill/>
          <a:ln>
            <a:noFill/>
          </a:ln>
        </p:spPr>
        <p:txBody>
          <a:bodyPr wrap="square" rtlCol="0">
            <a:spAutoFit/>
          </a:bodyPr>
          <a:lstStyle/>
          <a:p>
            <a:r>
              <a:rPr lang="en-US" sz="1100" b="1" dirty="0"/>
              <a:t>TRANSFERENCIA DE CASOS</a:t>
            </a:r>
            <a:endParaRPr lang="en-CA" sz="1100" b="1" i="1" dirty="0"/>
          </a:p>
        </p:txBody>
      </p:sp>
      <p:sp>
        <p:nvSpPr>
          <p:cNvPr id="48" name="Rectangle 47">
            <a:extLst>
              <a:ext uri="{FF2B5EF4-FFF2-40B4-BE49-F238E27FC236}">
                <a16:creationId xmlns:a16="http://schemas.microsoft.com/office/drawing/2014/main" id="{63395E5E-74D2-430A-9106-54FA16AC7AAA}"/>
              </a:ext>
            </a:extLst>
          </p:cNvPr>
          <p:cNvSpPr/>
          <p:nvPr/>
        </p:nvSpPr>
        <p:spPr>
          <a:xfrm>
            <a:off x="3924863" y="2269346"/>
            <a:ext cx="2325465" cy="2683654"/>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 name="TextBox 2">
            <a:extLst>
              <a:ext uri="{FF2B5EF4-FFF2-40B4-BE49-F238E27FC236}">
                <a16:creationId xmlns:a16="http://schemas.microsoft.com/office/drawing/2014/main" id="{AE339936-D00A-2079-73EE-4FE2A41B88C6}"/>
              </a:ext>
            </a:extLst>
          </p:cNvPr>
          <p:cNvSpPr txBox="1"/>
          <p:nvPr/>
        </p:nvSpPr>
        <p:spPr>
          <a:xfrm>
            <a:off x="996287" y="1407580"/>
            <a:ext cx="5254042" cy="276999"/>
          </a:xfrm>
          <a:prstGeom prst="rect">
            <a:avLst/>
          </a:prstGeom>
          <a:noFill/>
        </p:spPr>
        <p:txBody>
          <a:bodyPr wrap="square" rtlCol="0">
            <a:spAutoFit/>
          </a:bodyPr>
          <a:lstStyle/>
          <a:p>
            <a:r>
              <a:rPr lang="en-US" sz="1200" b="1" spc="300" dirty="0">
                <a:solidFill>
                  <a:schemeClr val="tx1"/>
                </a:solidFill>
              </a:rPr>
              <a:t>CIERRE Y TRANSFERENCIA DE CASOS</a:t>
            </a:r>
          </a:p>
        </p:txBody>
      </p:sp>
      <p:sp>
        <p:nvSpPr>
          <p:cNvPr id="4" name="TextBox 3">
            <a:extLst>
              <a:ext uri="{FF2B5EF4-FFF2-40B4-BE49-F238E27FC236}">
                <a16:creationId xmlns:a16="http://schemas.microsoft.com/office/drawing/2014/main" id="{145AF61F-55CC-84DF-604A-85E3E8E10031}"/>
              </a:ext>
            </a:extLst>
          </p:cNvPr>
          <p:cNvSpPr txBox="1"/>
          <p:nvPr/>
        </p:nvSpPr>
        <p:spPr>
          <a:xfrm>
            <a:off x="996287" y="713169"/>
            <a:ext cx="5254042"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1D8CC8"/>
                </a:highlight>
                <a:latin typeface="Calibri"/>
                <a:ea typeface="Calibri"/>
                <a:cs typeface="Calibri"/>
                <a:sym typeface="Calibri"/>
              </a:rPr>
              <a:t>SESIÓN 4: ¿CÓMO Y CUÁNDO SE PUEDE TRANSFERIR UN CASO?</a:t>
            </a:r>
          </a:p>
        </p:txBody>
      </p:sp>
      <p:grpSp>
        <p:nvGrpSpPr>
          <p:cNvPr id="16" name="Group 15">
            <a:extLst>
              <a:ext uri="{FF2B5EF4-FFF2-40B4-BE49-F238E27FC236}">
                <a16:creationId xmlns:a16="http://schemas.microsoft.com/office/drawing/2014/main" id="{09780ECA-D49A-4C25-146C-0D28142428B6}"/>
              </a:ext>
            </a:extLst>
          </p:cNvPr>
          <p:cNvGrpSpPr/>
          <p:nvPr/>
        </p:nvGrpSpPr>
        <p:grpSpPr>
          <a:xfrm>
            <a:off x="2074535" y="4566842"/>
            <a:ext cx="1148495" cy="1094971"/>
            <a:chOff x="2872760" y="2787186"/>
            <a:chExt cx="2817361" cy="2686061"/>
          </a:xfrm>
        </p:grpSpPr>
        <p:sp>
          <p:nvSpPr>
            <p:cNvPr id="10" name="Rectangle 9">
              <a:extLst>
                <a:ext uri="{FF2B5EF4-FFF2-40B4-BE49-F238E27FC236}">
                  <a16:creationId xmlns:a16="http://schemas.microsoft.com/office/drawing/2014/main" id="{69342093-BE1B-E2EC-87AD-207920D2CB1C}"/>
                </a:ext>
              </a:extLst>
            </p:cNvPr>
            <p:cNvSpPr/>
            <p:nvPr/>
          </p:nvSpPr>
          <p:spPr>
            <a:xfrm>
              <a:off x="2872760" y="3130139"/>
              <a:ext cx="2817361" cy="2343108"/>
            </a:xfrm>
            <a:prstGeom prst="rect">
              <a:avLst/>
            </a:prstGeom>
            <a:solidFill>
              <a:schemeClr val="accent4">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3BCDAF5-C6A8-9AAA-204D-7A473EA6DA5D}"/>
                </a:ext>
              </a:extLst>
            </p:cNvPr>
            <p:cNvSpPr/>
            <p:nvPr/>
          </p:nvSpPr>
          <p:spPr>
            <a:xfrm>
              <a:off x="3079160" y="3646607"/>
              <a:ext cx="2383921" cy="1641336"/>
            </a:xfrm>
            <a:prstGeom prst="rect">
              <a:avLst/>
            </a:prstGeom>
            <a:solidFill>
              <a:schemeClr val="accent4">
                <a:lumMod val="40000"/>
                <a:lumOff val="6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437BB14-DE4B-7690-2B12-FFD34DDCDAE7}"/>
                </a:ext>
              </a:extLst>
            </p:cNvPr>
            <p:cNvSpPr/>
            <p:nvPr/>
          </p:nvSpPr>
          <p:spPr>
            <a:xfrm>
              <a:off x="3894440" y="3893832"/>
              <a:ext cx="753360" cy="8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Single Corner Snipped 13">
              <a:extLst>
                <a:ext uri="{FF2B5EF4-FFF2-40B4-BE49-F238E27FC236}">
                  <a16:creationId xmlns:a16="http://schemas.microsoft.com/office/drawing/2014/main" id="{990343CD-8D04-BF3C-B5BB-A81BF35850DD}"/>
                </a:ext>
              </a:extLst>
            </p:cNvPr>
            <p:cNvSpPr/>
            <p:nvPr/>
          </p:nvSpPr>
          <p:spPr>
            <a:xfrm>
              <a:off x="3688041" y="2787186"/>
              <a:ext cx="1279680" cy="816670"/>
            </a:xfrm>
            <a:prstGeom prst="snip1Rect">
              <a:avLst>
                <a:gd name="adj" fmla="val 4019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Down 14">
              <a:extLst>
                <a:ext uri="{FF2B5EF4-FFF2-40B4-BE49-F238E27FC236}">
                  <a16:creationId xmlns:a16="http://schemas.microsoft.com/office/drawing/2014/main" id="{20462D0F-BBE9-B45F-4B6C-FC0E8D494714}"/>
                </a:ext>
              </a:extLst>
            </p:cNvPr>
            <p:cNvSpPr/>
            <p:nvPr/>
          </p:nvSpPr>
          <p:spPr>
            <a:xfrm>
              <a:off x="3232238" y="2918665"/>
              <a:ext cx="288900" cy="520700"/>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3F4A91F9-18D0-96C1-597F-916E653636AF}"/>
              </a:ext>
            </a:extLst>
          </p:cNvPr>
          <p:cNvGrpSpPr/>
          <p:nvPr/>
        </p:nvGrpSpPr>
        <p:grpSpPr>
          <a:xfrm>
            <a:off x="5328528" y="4658104"/>
            <a:ext cx="761352" cy="949292"/>
            <a:chOff x="7024258" y="2987825"/>
            <a:chExt cx="1993361" cy="2485422"/>
          </a:xfrm>
        </p:grpSpPr>
        <p:sp>
          <p:nvSpPr>
            <p:cNvPr id="17" name="Rectangle: Single Corner Snipped 16">
              <a:extLst>
                <a:ext uri="{FF2B5EF4-FFF2-40B4-BE49-F238E27FC236}">
                  <a16:creationId xmlns:a16="http://schemas.microsoft.com/office/drawing/2014/main" id="{ED9B9075-1D59-F145-4C33-44616FA114B8}"/>
                </a:ext>
              </a:extLst>
            </p:cNvPr>
            <p:cNvSpPr/>
            <p:nvPr/>
          </p:nvSpPr>
          <p:spPr>
            <a:xfrm>
              <a:off x="7024258" y="2987825"/>
              <a:ext cx="1993361" cy="2485422"/>
            </a:xfrm>
            <a:prstGeom prst="snip1Rect">
              <a:avLst>
                <a:gd name="adj" fmla="val 2490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Down 17">
              <a:extLst>
                <a:ext uri="{FF2B5EF4-FFF2-40B4-BE49-F238E27FC236}">
                  <a16:creationId xmlns:a16="http://schemas.microsoft.com/office/drawing/2014/main" id="{6F537C2E-71D1-3E82-1670-3172F68AC18F}"/>
                </a:ext>
              </a:extLst>
            </p:cNvPr>
            <p:cNvSpPr/>
            <p:nvPr/>
          </p:nvSpPr>
          <p:spPr>
            <a:xfrm rot="16200000">
              <a:off x="7706251" y="3787655"/>
              <a:ext cx="629371" cy="88576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Hexagon 21">
            <a:extLst>
              <a:ext uri="{FF2B5EF4-FFF2-40B4-BE49-F238E27FC236}">
                <a16:creationId xmlns:a16="http://schemas.microsoft.com/office/drawing/2014/main" id="{14D29246-930F-465D-1FC2-95DBE8C206A1}"/>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Hexagon 23">
            <a:extLst>
              <a:ext uri="{FF2B5EF4-FFF2-40B4-BE49-F238E27FC236}">
                <a16:creationId xmlns:a16="http://schemas.microsoft.com/office/drawing/2014/main" id="{95B55C86-EC09-AF57-CDE2-A53BFED00D3F}"/>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Hexagon 25">
            <a:extLst>
              <a:ext uri="{FF2B5EF4-FFF2-40B4-BE49-F238E27FC236}">
                <a16:creationId xmlns:a16="http://schemas.microsoft.com/office/drawing/2014/main" id="{F5D3C233-7F9D-AB85-F360-0F004310653C}"/>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Hexagon 26">
            <a:extLst>
              <a:ext uri="{FF2B5EF4-FFF2-40B4-BE49-F238E27FC236}">
                <a16:creationId xmlns:a16="http://schemas.microsoft.com/office/drawing/2014/main" id="{E902BE17-20F1-4362-57AC-7193FCBEF39D}"/>
              </a:ext>
            </a:extLst>
          </p:cNvPr>
          <p:cNvSpPr/>
          <p:nvPr/>
        </p:nvSpPr>
        <p:spPr>
          <a:xfrm rot="1782986">
            <a:off x="286724" y="168964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Hexagon 27">
            <a:extLst>
              <a:ext uri="{FF2B5EF4-FFF2-40B4-BE49-F238E27FC236}">
                <a16:creationId xmlns:a16="http://schemas.microsoft.com/office/drawing/2014/main" id="{625C0E09-33C9-4287-75E4-F48FD2DCD191}"/>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Hexagon 28">
            <a:extLst>
              <a:ext uri="{FF2B5EF4-FFF2-40B4-BE49-F238E27FC236}">
                <a16:creationId xmlns:a16="http://schemas.microsoft.com/office/drawing/2014/main" id="{5FD7547B-F8BB-766F-6F56-6B21505E9776}"/>
              </a:ext>
            </a:extLst>
          </p:cNvPr>
          <p:cNvSpPr/>
          <p:nvPr/>
        </p:nvSpPr>
        <p:spPr>
          <a:xfrm rot="1782986">
            <a:off x="286725" y="2615334"/>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52922750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E8A3282-0B64-4AF5-AC8B-506F6CD89F03}"/>
              </a:ext>
            </a:extLst>
          </p:cNvPr>
          <p:cNvSpPr/>
          <p:nvPr/>
        </p:nvSpPr>
        <p:spPr>
          <a:xfrm>
            <a:off x="996286" y="2067116"/>
            <a:ext cx="2489814" cy="37987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6" name="TextBox 15">
            <a:extLst>
              <a:ext uri="{FF2B5EF4-FFF2-40B4-BE49-F238E27FC236}">
                <a16:creationId xmlns:a16="http://schemas.microsoft.com/office/drawing/2014/main" id="{EC95133A-FD34-645B-F57F-111F8A82D5CA}"/>
              </a:ext>
            </a:extLst>
          </p:cNvPr>
          <p:cNvSpPr txBox="1"/>
          <p:nvPr/>
        </p:nvSpPr>
        <p:spPr>
          <a:xfrm>
            <a:off x="996287" y="1771844"/>
            <a:ext cx="1905626" cy="276999"/>
          </a:xfrm>
          <a:prstGeom prst="rect">
            <a:avLst/>
          </a:prstGeom>
          <a:noFill/>
        </p:spPr>
        <p:txBody>
          <a:bodyPr wrap="square" rtlCol="0">
            <a:spAutoFit/>
          </a:bodyPr>
          <a:lstStyle/>
          <a:p>
            <a:r>
              <a:rPr lang="en-GB" sz="1200" b="1" dirty="0"/>
              <a:t>Comentarios</a:t>
            </a:r>
            <a:endParaRPr lang="en-BE" sz="1200" b="1" dirty="0"/>
          </a:p>
        </p:txBody>
      </p:sp>
      <p:sp>
        <p:nvSpPr>
          <p:cNvPr id="8" name="TextBox 7">
            <a:extLst>
              <a:ext uri="{FF2B5EF4-FFF2-40B4-BE49-F238E27FC236}">
                <a16:creationId xmlns:a16="http://schemas.microsoft.com/office/drawing/2014/main" id="{925D1941-0833-75CC-5D24-E32E2442F1D8}"/>
              </a:ext>
            </a:extLst>
          </p:cNvPr>
          <p:cNvSpPr txBox="1"/>
          <p:nvPr/>
        </p:nvSpPr>
        <p:spPr>
          <a:xfrm>
            <a:off x="996287" y="1311810"/>
            <a:ext cx="5254042" cy="276999"/>
          </a:xfrm>
          <a:prstGeom prst="rect">
            <a:avLst/>
          </a:prstGeom>
          <a:noFill/>
        </p:spPr>
        <p:txBody>
          <a:bodyPr wrap="square" lIns="91440" tIns="45720" rIns="91440" bIns="45720" rtlCol="0" anchor="t">
            <a:spAutoFit/>
          </a:bodyPr>
          <a:lstStyle/>
          <a:p>
            <a:r>
              <a:rPr lang="en-US" sz="1200" b="1" spc="300" dirty="0"/>
              <a:t>CÓMO SOLICITAR OPINIONES</a:t>
            </a:r>
            <a:endParaRPr lang="en-US" sz="1200" b="1" spc="300" dirty="0">
              <a:solidFill>
                <a:schemeClr val="tx1"/>
              </a:solidFill>
            </a:endParaRPr>
          </a:p>
        </p:txBody>
      </p:sp>
      <p:sp>
        <p:nvSpPr>
          <p:cNvPr id="23" name="TextBox 22">
            <a:extLst>
              <a:ext uri="{FF2B5EF4-FFF2-40B4-BE49-F238E27FC236}">
                <a16:creationId xmlns:a16="http://schemas.microsoft.com/office/drawing/2014/main" id="{BC8BDB0D-C89C-C343-6136-56E4326294EF}"/>
              </a:ext>
            </a:extLst>
          </p:cNvPr>
          <p:cNvSpPr txBox="1"/>
          <p:nvPr/>
        </p:nvSpPr>
        <p:spPr>
          <a:xfrm>
            <a:off x="996287" y="713169"/>
            <a:ext cx="5254042"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1D8CC8"/>
                </a:highlight>
                <a:latin typeface="Calibri"/>
                <a:ea typeface="Calibri"/>
                <a:cs typeface="Calibri"/>
                <a:sym typeface="Calibri"/>
              </a:rPr>
              <a:t>SESIÓN 5: ¿CÓMO SOLICITAR LA OPINIÓN DEL MENOR?</a:t>
            </a:r>
          </a:p>
        </p:txBody>
      </p:sp>
      <p:sp>
        <p:nvSpPr>
          <p:cNvPr id="24" name="TextBox 23">
            <a:extLst>
              <a:ext uri="{FF2B5EF4-FFF2-40B4-BE49-F238E27FC236}">
                <a16:creationId xmlns:a16="http://schemas.microsoft.com/office/drawing/2014/main" id="{6700D76B-16A4-1901-783D-7D0DEA43D967}"/>
              </a:ext>
            </a:extLst>
          </p:cNvPr>
          <p:cNvSpPr txBox="1"/>
          <p:nvPr/>
        </p:nvSpPr>
        <p:spPr>
          <a:xfrm>
            <a:off x="996287" y="2557121"/>
            <a:ext cx="1905626" cy="276999"/>
          </a:xfrm>
          <a:prstGeom prst="rect">
            <a:avLst/>
          </a:prstGeom>
          <a:noFill/>
        </p:spPr>
        <p:txBody>
          <a:bodyPr wrap="square" rtlCol="0">
            <a:spAutoFit/>
          </a:bodyPr>
          <a:lstStyle/>
          <a:p>
            <a:r>
              <a:rPr lang="en-GB" sz="1200" dirty="0"/>
              <a:t>Preguntas</a:t>
            </a:r>
            <a:endParaRPr lang="en-BE" sz="1200" dirty="0"/>
          </a:p>
        </p:txBody>
      </p:sp>
      <p:sp>
        <p:nvSpPr>
          <p:cNvPr id="26" name="Rectangle 25">
            <a:extLst>
              <a:ext uri="{FF2B5EF4-FFF2-40B4-BE49-F238E27FC236}">
                <a16:creationId xmlns:a16="http://schemas.microsoft.com/office/drawing/2014/main" id="{19B0B8FD-61D6-26D3-4FDF-A6FB5CF0FFC0}"/>
              </a:ext>
            </a:extLst>
          </p:cNvPr>
          <p:cNvSpPr/>
          <p:nvPr/>
        </p:nvSpPr>
        <p:spPr>
          <a:xfrm>
            <a:off x="996286" y="2834120"/>
            <a:ext cx="2489814" cy="120984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7" name="Rectangle 26">
            <a:extLst>
              <a:ext uri="{FF2B5EF4-FFF2-40B4-BE49-F238E27FC236}">
                <a16:creationId xmlns:a16="http://schemas.microsoft.com/office/drawing/2014/main" id="{8F673F3B-4EE7-C6C8-4DEC-DE6BE47444FB}"/>
              </a:ext>
            </a:extLst>
          </p:cNvPr>
          <p:cNvSpPr/>
          <p:nvPr/>
        </p:nvSpPr>
        <p:spPr>
          <a:xfrm>
            <a:off x="3760515" y="2067116"/>
            <a:ext cx="2489814" cy="37987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8" name="TextBox 27">
            <a:extLst>
              <a:ext uri="{FF2B5EF4-FFF2-40B4-BE49-F238E27FC236}">
                <a16:creationId xmlns:a16="http://schemas.microsoft.com/office/drawing/2014/main" id="{BF2C04AC-BC32-6FB7-0B4A-33601D70326B}"/>
              </a:ext>
            </a:extLst>
          </p:cNvPr>
          <p:cNvSpPr txBox="1"/>
          <p:nvPr/>
        </p:nvSpPr>
        <p:spPr>
          <a:xfrm>
            <a:off x="3760516" y="1771844"/>
            <a:ext cx="1905626" cy="276999"/>
          </a:xfrm>
          <a:prstGeom prst="rect">
            <a:avLst/>
          </a:prstGeom>
          <a:noFill/>
        </p:spPr>
        <p:txBody>
          <a:bodyPr wrap="square" rtlCol="0">
            <a:spAutoFit/>
          </a:bodyPr>
          <a:lstStyle/>
          <a:p>
            <a:r>
              <a:rPr lang="en-GB" sz="1200" b="1" dirty="0"/>
              <a:t>Comentarios</a:t>
            </a:r>
            <a:endParaRPr lang="en-BE" sz="1200" b="1" dirty="0"/>
          </a:p>
        </p:txBody>
      </p:sp>
      <p:sp>
        <p:nvSpPr>
          <p:cNvPr id="29" name="TextBox 28">
            <a:extLst>
              <a:ext uri="{FF2B5EF4-FFF2-40B4-BE49-F238E27FC236}">
                <a16:creationId xmlns:a16="http://schemas.microsoft.com/office/drawing/2014/main" id="{3FC45316-76AE-ABB9-B870-E540190156C1}"/>
              </a:ext>
            </a:extLst>
          </p:cNvPr>
          <p:cNvSpPr txBox="1"/>
          <p:nvPr/>
        </p:nvSpPr>
        <p:spPr>
          <a:xfrm>
            <a:off x="3760516" y="2557121"/>
            <a:ext cx="1905626" cy="276999"/>
          </a:xfrm>
          <a:prstGeom prst="rect">
            <a:avLst/>
          </a:prstGeom>
          <a:noFill/>
        </p:spPr>
        <p:txBody>
          <a:bodyPr wrap="square" rtlCol="0">
            <a:spAutoFit/>
          </a:bodyPr>
          <a:lstStyle/>
          <a:p>
            <a:r>
              <a:rPr lang="en-GB" sz="1200" dirty="0"/>
              <a:t>Preguntas</a:t>
            </a:r>
            <a:endParaRPr lang="en-BE" sz="1200" dirty="0"/>
          </a:p>
        </p:txBody>
      </p:sp>
      <p:sp>
        <p:nvSpPr>
          <p:cNvPr id="30" name="Rectangle 29">
            <a:extLst>
              <a:ext uri="{FF2B5EF4-FFF2-40B4-BE49-F238E27FC236}">
                <a16:creationId xmlns:a16="http://schemas.microsoft.com/office/drawing/2014/main" id="{07A4A5A8-1099-39F1-9305-B8E153E74FFA}"/>
              </a:ext>
            </a:extLst>
          </p:cNvPr>
          <p:cNvSpPr/>
          <p:nvPr/>
        </p:nvSpPr>
        <p:spPr>
          <a:xfrm>
            <a:off x="3760515" y="2834120"/>
            <a:ext cx="2489814" cy="120984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5" name="Rectangle 34">
            <a:extLst>
              <a:ext uri="{FF2B5EF4-FFF2-40B4-BE49-F238E27FC236}">
                <a16:creationId xmlns:a16="http://schemas.microsoft.com/office/drawing/2014/main" id="{02349F92-3091-740C-4BAB-C1B332101100}"/>
              </a:ext>
            </a:extLst>
          </p:cNvPr>
          <p:cNvSpPr/>
          <p:nvPr/>
        </p:nvSpPr>
        <p:spPr>
          <a:xfrm>
            <a:off x="996286" y="4541819"/>
            <a:ext cx="2489814" cy="37987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6" name="TextBox 35">
            <a:extLst>
              <a:ext uri="{FF2B5EF4-FFF2-40B4-BE49-F238E27FC236}">
                <a16:creationId xmlns:a16="http://schemas.microsoft.com/office/drawing/2014/main" id="{FA901CD9-74C7-9104-F2CC-68FA43458490}"/>
              </a:ext>
            </a:extLst>
          </p:cNvPr>
          <p:cNvSpPr txBox="1"/>
          <p:nvPr/>
        </p:nvSpPr>
        <p:spPr>
          <a:xfrm>
            <a:off x="996287" y="4246547"/>
            <a:ext cx="1905626" cy="276999"/>
          </a:xfrm>
          <a:prstGeom prst="rect">
            <a:avLst/>
          </a:prstGeom>
          <a:noFill/>
        </p:spPr>
        <p:txBody>
          <a:bodyPr wrap="square" rtlCol="0">
            <a:spAutoFit/>
          </a:bodyPr>
          <a:lstStyle/>
          <a:p>
            <a:r>
              <a:rPr lang="en-GB" sz="1200" b="1" dirty="0"/>
              <a:t>Comentarios</a:t>
            </a:r>
            <a:endParaRPr lang="en-BE" sz="1200" b="1" dirty="0"/>
          </a:p>
        </p:txBody>
      </p:sp>
      <p:sp>
        <p:nvSpPr>
          <p:cNvPr id="37" name="TextBox 36">
            <a:extLst>
              <a:ext uri="{FF2B5EF4-FFF2-40B4-BE49-F238E27FC236}">
                <a16:creationId xmlns:a16="http://schemas.microsoft.com/office/drawing/2014/main" id="{931E02A4-A128-E2BC-9251-A058F758C25C}"/>
              </a:ext>
            </a:extLst>
          </p:cNvPr>
          <p:cNvSpPr txBox="1"/>
          <p:nvPr/>
        </p:nvSpPr>
        <p:spPr>
          <a:xfrm>
            <a:off x="996287" y="5031824"/>
            <a:ext cx="1905626" cy="276999"/>
          </a:xfrm>
          <a:prstGeom prst="rect">
            <a:avLst/>
          </a:prstGeom>
          <a:noFill/>
        </p:spPr>
        <p:txBody>
          <a:bodyPr wrap="square" rtlCol="0">
            <a:spAutoFit/>
          </a:bodyPr>
          <a:lstStyle/>
          <a:p>
            <a:r>
              <a:rPr lang="en-GB" sz="1200" dirty="0"/>
              <a:t>Preguntas</a:t>
            </a:r>
            <a:endParaRPr lang="en-BE" sz="1200" dirty="0"/>
          </a:p>
        </p:txBody>
      </p:sp>
      <p:sp>
        <p:nvSpPr>
          <p:cNvPr id="38" name="Rectangle 37">
            <a:extLst>
              <a:ext uri="{FF2B5EF4-FFF2-40B4-BE49-F238E27FC236}">
                <a16:creationId xmlns:a16="http://schemas.microsoft.com/office/drawing/2014/main" id="{EAE55BC8-C2EC-C12F-E8F1-C805B77A07F9}"/>
              </a:ext>
            </a:extLst>
          </p:cNvPr>
          <p:cNvSpPr/>
          <p:nvPr/>
        </p:nvSpPr>
        <p:spPr>
          <a:xfrm>
            <a:off x="996286" y="5308823"/>
            <a:ext cx="2489814" cy="120984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9" name="Rectangle 38">
            <a:extLst>
              <a:ext uri="{FF2B5EF4-FFF2-40B4-BE49-F238E27FC236}">
                <a16:creationId xmlns:a16="http://schemas.microsoft.com/office/drawing/2014/main" id="{DED9C730-BE05-C691-AA97-74760672DBEC}"/>
              </a:ext>
            </a:extLst>
          </p:cNvPr>
          <p:cNvSpPr/>
          <p:nvPr/>
        </p:nvSpPr>
        <p:spPr>
          <a:xfrm>
            <a:off x="3760515" y="4541819"/>
            <a:ext cx="2489814" cy="37987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0" name="TextBox 39">
            <a:extLst>
              <a:ext uri="{FF2B5EF4-FFF2-40B4-BE49-F238E27FC236}">
                <a16:creationId xmlns:a16="http://schemas.microsoft.com/office/drawing/2014/main" id="{ED9461AD-4E1E-FA37-0EB6-1A1E12232BBC}"/>
              </a:ext>
            </a:extLst>
          </p:cNvPr>
          <p:cNvSpPr txBox="1"/>
          <p:nvPr/>
        </p:nvSpPr>
        <p:spPr>
          <a:xfrm>
            <a:off x="3760516" y="4246547"/>
            <a:ext cx="1905626" cy="276999"/>
          </a:xfrm>
          <a:prstGeom prst="rect">
            <a:avLst/>
          </a:prstGeom>
          <a:noFill/>
        </p:spPr>
        <p:txBody>
          <a:bodyPr wrap="square" rtlCol="0">
            <a:spAutoFit/>
          </a:bodyPr>
          <a:lstStyle/>
          <a:p>
            <a:r>
              <a:rPr lang="en-GB" sz="1200" b="1" dirty="0"/>
              <a:t>Comentarios</a:t>
            </a:r>
            <a:endParaRPr lang="en-BE" sz="1200" b="1" dirty="0"/>
          </a:p>
        </p:txBody>
      </p:sp>
      <p:sp>
        <p:nvSpPr>
          <p:cNvPr id="41" name="TextBox 40">
            <a:extLst>
              <a:ext uri="{FF2B5EF4-FFF2-40B4-BE49-F238E27FC236}">
                <a16:creationId xmlns:a16="http://schemas.microsoft.com/office/drawing/2014/main" id="{D6EC1959-18D5-9722-46FF-880C3E2CE676}"/>
              </a:ext>
            </a:extLst>
          </p:cNvPr>
          <p:cNvSpPr txBox="1"/>
          <p:nvPr/>
        </p:nvSpPr>
        <p:spPr>
          <a:xfrm>
            <a:off x="3760516" y="5031824"/>
            <a:ext cx="1905626" cy="276999"/>
          </a:xfrm>
          <a:prstGeom prst="rect">
            <a:avLst/>
          </a:prstGeom>
          <a:noFill/>
        </p:spPr>
        <p:txBody>
          <a:bodyPr wrap="square" rtlCol="0">
            <a:spAutoFit/>
          </a:bodyPr>
          <a:lstStyle/>
          <a:p>
            <a:r>
              <a:rPr lang="en-GB" sz="1200" dirty="0"/>
              <a:t>Preguntas</a:t>
            </a:r>
            <a:endParaRPr lang="en-BE" sz="1200" dirty="0"/>
          </a:p>
        </p:txBody>
      </p:sp>
      <p:sp>
        <p:nvSpPr>
          <p:cNvPr id="42" name="Rectangle 41">
            <a:extLst>
              <a:ext uri="{FF2B5EF4-FFF2-40B4-BE49-F238E27FC236}">
                <a16:creationId xmlns:a16="http://schemas.microsoft.com/office/drawing/2014/main" id="{6F946650-1007-F815-AE71-BE246924A0BA}"/>
              </a:ext>
            </a:extLst>
          </p:cNvPr>
          <p:cNvSpPr/>
          <p:nvPr/>
        </p:nvSpPr>
        <p:spPr>
          <a:xfrm>
            <a:off x="3760515" y="5308823"/>
            <a:ext cx="2489814" cy="120984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3" name="Rectangle 42">
            <a:extLst>
              <a:ext uri="{FF2B5EF4-FFF2-40B4-BE49-F238E27FC236}">
                <a16:creationId xmlns:a16="http://schemas.microsoft.com/office/drawing/2014/main" id="{9836A1EE-A8B7-5300-4B72-D9BA6B89A4CA}"/>
              </a:ext>
            </a:extLst>
          </p:cNvPr>
          <p:cNvSpPr/>
          <p:nvPr/>
        </p:nvSpPr>
        <p:spPr>
          <a:xfrm>
            <a:off x="996286" y="7137480"/>
            <a:ext cx="2489814" cy="37987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4" name="TextBox 43">
            <a:extLst>
              <a:ext uri="{FF2B5EF4-FFF2-40B4-BE49-F238E27FC236}">
                <a16:creationId xmlns:a16="http://schemas.microsoft.com/office/drawing/2014/main" id="{260BB1BF-ED83-FD83-E64E-90F7D3046731}"/>
              </a:ext>
            </a:extLst>
          </p:cNvPr>
          <p:cNvSpPr txBox="1"/>
          <p:nvPr/>
        </p:nvSpPr>
        <p:spPr>
          <a:xfrm>
            <a:off x="996287" y="6842208"/>
            <a:ext cx="1905626" cy="276999"/>
          </a:xfrm>
          <a:prstGeom prst="rect">
            <a:avLst/>
          </a:prstGeom>
          <a:noFill/>
        </p:spPr>
        <p:txBody>
          <a:bodyPr wrap="square" rtlCol="0">
            <a:spAutoFit/>
          </a:bodyPr>
          <a:lstStyle/>
          <a:p>
            <a:r>
              <a:rPr lang="en-GB" sz="1200" b="1" dirty="0"/>
              <a:t>Comentarios</a:t>
            </a:r>
            <a:endParaRPr lang="en-BE" sz="1200" b="1" dirty="0"/>
          </a:p>
        </p:txBody>
      </p:sp>
      <p:sp>
        <p:nvSpPr>
          <p:cNvPr id="45" name="TextBox 44">
            <a:extLst>
              <a:ext uri="{FF2B5EF4-FFF2-40B4-BE49-F238E27FC236}">
                <a16:creationId xmlns:a16="http://schemas.microsoft.com/office/drawing/2014/main" id="{2F50A5D4-6E14-1783-E4E8-D66C1A4D9B2D}"/>
              </a:ext>
            </a:extLst>
          </p:cNvPr>
          <p:cNvSpPr txBox="1"/>
          <p:nvPr/>
        </p:nvSpPr>
        <p:spPr>
          <a:xfrm>
            <a:off x="996287" y="7627485"/>
            <a:ext cx="1905626" cy="276999"/>
          </a:xfrm>
          <a:prstGeom prst="rect">
            <a:avLst/>
          </a:prstGeom>
          <a:noFill/>
        </p:spPr>
        <p:txBody>
          <a:bodyPr wrap="square" rtlCol="0">
            <a:spAutoFit/>
          </a:bodyPr>
          <a:lstStyle/>
          <a:p>
            <a:r>
              <a:rPr lang="en-GB" sz="1200" dirty="0"/>
              <a:t>Preguntas</a:t>
            </a:r>
            <a:endParaRPr lang="en-BE" sz="1200" dirty="0"/>
          </a:p>
        </p:txBody>
      </p:sp>
      <p:sp>
        <p:nvSpPr>
          <p:cNvPr id="46" name="Rectangle 45">
            <a:extLst>
              <a:ext uri="{FF2B5EF4-FFF2-40B4-BE49-F238E27FC236}">
                <a16:creationId xmlns:a16="http://schemas.microsoft.com/office/drawing/2014/main" id="{3E43920A-AB9E-EC28-5028-F649D5F4A7D1}"/>
              </a:ext>
            </a:extLst>
          </p:cNvPr>
          <p:cNvSpPr/>
          <p:nvPr/>
        </p:nvSpPr>
        <p:spPr>
          <a:xfrm>
            <a:off x="996286" y="7904484"/>
            <a:ext cx="2489814" cy="120984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7" name="Rectangle 46">
            <a:extLst>
              <a:ext uri="{FF2B5EF4-FFF2-40B4-BE49-F238E27FC236}">
                <a16:creationId xmlns:a16="http://schemas.microsoft.com/office/drawing/2014/main" id="{777C1B01-3DFC-86E2-88CD-7AB81D350519}"/>
              </a:ext>
            </a:extLst>
          </p:cNvPr>
          <p:cNvSpPr/>
          <p:nvPr/>
        </p:nvSpPr>
        <p:spPr>
          <a:xfrm>
            <a:off x="3760515" y="7137480"/>
            <a:ext cx="2489814" cy="37987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8" name="TextBox 47">
            <a:extLst>
              <a:ext uri="{FF2B5EF4-FFF2-40B4-BE49-F238E27FC236}">
                <a16:creationId xmlns:a16="http://schemas.microsoft.com/office/drawing/2014/main" id="{993B3265-390A-3AA9-DB00-26D383C5C6A9}"/>
              </a:ext>
            </a:extLst>
          </p:cNvPr>
          <p:cNvSpPr txBox="1"/>
          <p:nvPr/>
        </p:nvSpPr>
        <p:spPr>
          <a:xfrm>
            <a:off x="3760516" y="6842208"/>
            <a:ext cx="1905626" cy="276999"/>
          </a:xfrm>
          <a:prstGeom prst="rect">
            <a:avLst/>
          </a:prstGeom>
          <a:noFill/>
        </p:spPr>
        <p:txBody>
          <a:bodyPr wrap="square" rtlCol="0">
            <a:spAutoFit/>
          </a:bodyPr>
          <a:lstStyle/>
          <a:p>
            <a:r>
              <a:rPr lang="en-GB" sz="1200" b="1" dirty="0"/>
              <a:t>Comentarios</a:t>
            </a:r>
            <a:endParaRPr lang="en-BE" sz="1200" b="1" dirty="0"/>
          </a:p>
        </p:txBody>
      </p:sp>
      <p:sp>
        <p:nvSpPr>
          <p:cNvPr id="49" name="TextBox 48">
            <a:extLst>
              <a:ext uri="{FF2B5EF4-FFF2-40B4-BE49-F238E27FC236}">
                <a16:creationId xmlns:a16="http://schemas.microsoft.com/office/drawing/2014/main" id="{1244ED52-B867-13D4-5DB2-F1D725C12F77}"/>
              </a:ext>
            </a:extLst>
          </p:cNvPr>
          <p:cNvSpPr txBox="1"/>
          <p:nvPr/>
        </p:nvSpPr>
        <p:spPr>
          <a:xfrm>
            <a:off x="3760516" y="7627485"/>
            <a:ext cx="1905626" cy="276999"/>
          </a:xfrm>
          <a:prstGeom prst="rect">
            <a:avLst/>
          </a:prstGeom>
          <a:noFill/>
        </p:spPr>
        <p:txBody>
          <a:bodyPr wrap="square" rtlCol="0">
            <a:spAutoFit/>
          </a:bodyPr>
          <a:lstStyle/>
          <a:p>
            <a:r>
              <a:rPr lang="en-GB" sz="1200" dirty="0"/>
              <a:t>Preguntas</a:t>
            </a:r>
            <a:endParaRPr lang="en-BE" sz="1200" dirty="0"/>
          </a:p>
        </p:txBody>
      </p:sp>
      <p:sp>
        <p:nvSpPr>
          <p:cNvPr id="50" name="Rectangle 49">
            <a:extLst>
              <a:ext uri="{FF2B5EF4-FFF2-40B4-BE49-F238E27FC236}">
                <a16:creationId xmlns:a16="http://schemas.microsoft.com/office/drawing/2014/main" id="{28BD1A03-BB44-B822-F9A6-CA86B0849394}"/>
              </a:ext>
            </a:extLst>
          </p:cNvPr>
          <p:cNvSpPr/>
          <p:nvPr/>
        </p:nvSpPr>
        <p:spPr>
          <a:xfrm>
            <a:off x="3760515" y="7904484"/>
            <a:ext cx="2489814" cy="120984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51" name="Hexagon 50">
            <a:extLst>
              <a:ext uri="{FF2B5EF4-FFF2-40B4-BE49-F238E27FC236}">
                <a16:creationId xmlns:a16="http://schemas.microsoft.com/office/drawing/2014/main" id="{DF91A9BF-68AD-5074-005B-B246FB5E840C}"/>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2" name="Hexagon 51">
            <a:extLst>
              <a:ext uri="{FF2B5EF4-FFF2-40B4-BE49-F238E27FC236}">
                <a16:creationId xmlns:a16="http://schemas.microsoft.com/office/drawing/2014/main" id="{BABA914E-6B85-C71B-2705-0C57846F0D2A}"/>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3" name="Hexagon 52">
            <a:extLst>
              <a:ext uri="{FF2B5EF4-FFF2-40B4-BE49-F238E27FC236}">
                <a16:creationId xmlns:a16="http://schemas.microsoft.com/office/drawing/2014/main" id="{640E9FD3-4D0A-F8D2-2AAE-C8E99D4DBC70}"/>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4" name="Hexagon 53">
            <a:extLst>
              <a:ext uri="{FF2B5EF4-FFF2-40B4-BE49-F238E27FC236}">
                <a16:creationId xmlns:a16="http://schemas.microsoft.com/office/drawing/2014/main" id="{8677B636-1CD2-E4A9-899F-AA5D692EC737}"/>
              </a:ext>
            </a:extLst>
          </p:cNvPr>
          <p:cNvSpPr/>
          <p:nvPr/>
        </p:nvSpPr>
        <p:spPr>
          <a:xfrm rot="1782986">
            <a:off x="286724" y="168964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5" name="Hexagon 54">
            <a:extLst>
              <a:ext uri="{FF2B5EF4-FFF2-40B4-BE49-F238E27FC236}">
                <a16:creationId xmlns:a16="http://schemas.microsoft.com/office/drawing/2014/main" id="{FA11CEDD-B033-A161-883B-BF6D0E461C21}"/>
              </a:ext>
            </a:extLst>
          </p:cNvPr>
          <p:cNvSpPr/>
          <p:nvPr/>
        </p:nvSpPr>
        <p:spPr>
          <a:xfrm rot="1782986">
            <a:off x="286724" y="215249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6" name="Hexagon 55">
            <a:extLst>
              <a:ext uri="{FF2B5EF4-FFF2-40B4-BE49-F238E27FC236}">
                <a16:creationId xmlns:a16="http://schemas.microsoft.com/office/drawing/2014/main" id="{587A055C-255B-D3A5-B6AA-6EBC3D9A81C5}"/>
              </a:ext>
            </a:extLst>
          </p:cNvPr>
          <p:cNvSpPr/>
          <p:nvPr/>
        </p:nvSpPr>
        <p:spPr>
          <a:xfrm rot="1782986">
            <a:off x="286725" y="2615334"/>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73700259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595B4B-4470-7174-EC8B-C95F53C6CC90}"/>
              </a:ext>
            </a:extLst>
          </p:cNvPr>
          <p:cNvSpPr txBox="1"/>
          <p:nvPr/>
        </p:nvSpPr>
        <p:spPr>
          <a:xfrm>
            <a:off x="996287" y="712658"/>
            <a:ext cx="5254042" cy="276999"/>
          </a:xfrm>
          <a:prstGeom prst="rect">
            <a:avLst/>
          </a:prstGeom>
          <a:noFill/>
        </p:spPr>
        <p:txBody>
          <a:bodyPr wrap="square" rtlCol="0">
            <a:spAutoFit/>
          </a:bodyPr>
          <a:lstStyle/>
          <a:p>
            <a:r>
              <a:rPr lang="en-US" sz="1200" b="1" spc="300" dirty="0">
                <a:solidFill>
                  <a:schemeClr val="tx1"/>
                </a:solidFill>
              </a:rPr>
              <a:t>FORMULARIO DE ENCUESTA DE OPINIÓN DEL MENOR</a:t>
            </a:r>
          </a:p>
        </p:txBody>
      </p:sp>
      <p:sp>
        <p:nvSpPr>
          <p:cNvPr id="4" name="Hexagon 3">
            <a:extLst>
              <a:ext uri="{FF2B5EF4-FFF2-40B4-BE49-F238E27FC236}">
                <a16:creationId xmlns:a16="http://schemas.microsoft.com/office/drawing/2014/main" id="{6F494C87-0358-1969-50BE-45A53AEA96E7}"/>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13C7126E-380A-F727-BF0D-3A49593D9A2C}"/>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F0DB209F-8293-326B-8270-4DBF1A6E7986}"/>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008C9269-B934-335B-23FB-72651B61F062}"/>
              </a:ext>
            </a:extLst>
          </p:cNvPr>
          <p:cNvSpPr/>
          <p:nvPr/>
        </p:nvSpPr>
        <p:spPr>
          <a:xfrm rot="1782986">
            <a:off x="286724" y="168964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0AB75D7D-B12C-C0D3-0CDA-13D1BB7A2312}"/>
              </a:ext>
            </a:extLst>
          </p:cNvPr>
          <p:cNvSpPr/>
          <p:nvPr/>
        </p:nvSpPr>
        <p:spPr>
          <a:xfrm rot="1782986">
            <a:off x="286724" y="215249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D69B3E69-0771-E311-6257-F3F7A152DDD1}"/>
              </a:ext>
            </a:extLst>
          </p:cNvPr>
          <p:cNvSpPr/>
          <p:nvPr/>
        </p:nvSpPr>
        <p:spPr>
          <a:xfrm rot="1782986">
            <a:off x="286725" y="2615334"/>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aphicFrame>
        <p:nvGraphicFramePr>
          <p:cNvPr id="10" name="Table 9">
            <a:extLst>
              <a:ext uri="{FF2B5EF4-FFF2-40B4-BE49-F238E27FC236}">
                <a16:creationId xmlns:a16="http://schemas.microsoft.com/office/drawing/2014/main" id="{8E7AAA44-CA95-40AB-46E1-9F5560EDEB06}"/>
              </a:ext>
            </a:extLst>
          </p:cNvPr>
          <p:cNvGraphicFramePr>
            <a:graphicFrameLocks noGrp="1"/>
          </p:cNvGraphicFramePr>
          <p:nvPr>
            <p:extLst>
              <p:ext uri="{D42A27DB-BD31-4B8C-83A1-F6EECF244321}">
                <p14:modId xmlns:p14="http://schemas.microsoft.com/office/powerpoint/2010/main" val="1845364660"/>
              </p:ext>
            </p:extLst>
          </p:nvPr>
        </p:nvGraphicFramePr>
        <p:xfrm>
          <a:off x="996287" y="1162644"/>
          <a:ext cx="5254043" cy="7085394"/>
        </p:xfrm>
        <a:graphic>
          <a:graphicData uri="http://schemas.openxmlformats.org/drawingml/2006/table">
            <a:tbl>
              <a:tblPr firstRow="1" firstCol="1" bandRow="1">
                <a:tableStyleId>{5C22544A-7EE6-4342-B048-85BDC9FD1C3A}</a:tableStyleId>
              </a:tblPr>
              <a:tblGrid>
                <a:gridCol w="1546367">
                  <a:extLst>
                    <a:ext uri="{9D8B030D-6E8A-4147-A177-3AD203B41FA5}">
                      <a16:colId xmlns:a16="http://schemas.microsoft.com/office/drawing/2014/main" val="4029718312"/>
                    </a:ext>
                  </a:extLst>
                </a:gridCol>
                <a:gridCol w="640121">
                  <a:extLst>
                    <a:ext uri="{9D8B030D-6E8A-4147-A177-3AD203B41FA5}">
                      <a16:colId xmlns:a16="http://schemas.microsoft.com/office/drawing/2014/main" val="971710289"/>
                    </a:ext>
                  </a:extLst>
                </a:gridCol>
                <a:gridCol w="359389">
                  <a:extLst>
                    <a:ext uri="{9D8B030D-6E8A-4147-A177-3AD203B41FA5}">
                      <a16:colId xmlns:a16="http://schemas.microsoft.com/office/drawing/2014/main" val="3636094168"/>
                    </a:ext>
                  </a:extLst>
                </a:gridCol>
                <a:gridCol w="179694">
                  <a:extLst>
                    <a:ext uri="{9D8B030D-6E8A-4147-A177-3AD203B41FA5}">
                      <a16:colId xmlns:a16="http://schemas.microsoft.com/office/drawing/2014/main" val="1794873439"/>
                    </a:ext>
                  </a:extLst>
                </a:gridCol>
                <a:gridCol w="2528472">
                  <a:extLst>
                    <a:ext uri="{9D8B030D-6E8A-4147-A177-3AD203B41FA5}">
                      <a16:colId xmlns:a16="http://schemas.microsoft.com/office/drawing/2014/main" val="626010900"/>
                    </a:ext>
                  </a:extLst>
                </a:gridCol>
              </a:tblGrid>
              <a:tr h="0">
                <a:tc gridSpan="5">
                  <a:txBody>
                    <a:bodyPr/>
                    <a:lstStyle/>
                    <a:p>
                      <a:pPr algn="l"/>
                      <a:r>
                        <a:rPr lang="es-ES_tradnl" sz="1000" noProof="0">
                          <a:solidFill>
                            <a:schemeClr val="bg1"/>
                          </a:solidFill>
                          <a:effectLst/>
                        </a:rPr>
                        <a:t>6.B. RESUMEN DEL FORMULARIO DE OPINIÓN DEL NIÑO</a:t>
                      </a:r>
                      <a:endParaRPr lang="es-ES_tradnl" sz="1000" noProof="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3020213031"/>
                  </a:ext>
                </a:extLst>
              </a:tr>
              <a:tr h="0">
                <a:tc gridSpan="2">
                  <a:txBody>
                    <a:bodyPr/>
                    <a:lstStyle/>
                    <a:p>
                      <a:pPr algn="l">
                        <a:lnSpc>
                          <a:spcPct val="107000"/>
                        </a:lnSpc>
                        <a:spcAft>
                          <a:spcPts val="800"/>
                        </a:spcAft>
                      </a:pPr>
                      <a:r>
                        <a:rPr lang="es-ES_tradnl" sz="1000" noProof="0">
                          <a:solidFill>
                            <a:schemeClr val="bg1"/>
                          </a:solidFill>
                          <a:effectLst/>
                        </a:rPr>
                        <a:t>Gestión de casos </a:t>
                      </a:r>
                      <a:endParaRPr lang="es-ES_tradnl" sz="1000" noProof="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solidFill>
                  </a:tcPr>
                </a:tc>
                <a:tc hMerge="1">
                  <a:txBody>
                    <a:bodyPr/>
                    <a:lstStyle/>
                    <a:p>
                      <a:pPr algn="l">
                        <a:lnSpc>
                          <a:spcPct val="107000"/>
                        </a:lnSpc>
                        <a:spcAft>
                          <a:spcPts val="800"/>
                        </a:spcAft>
                      </a:pP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gridSpan="3">
                  <a:txBody>
                    <a:bodyPr/>
                    <a:lstStyle/>
                    <a:p>
                      <a:pPr algn="l">
                        <a:lnSpc>
                          <a:spcPct val="107000"/>
                        </a:lnSpc>
                        <a:spcAft>
                          <a:spcPts val="800"/>
                        </a:spcAft>
                      </a:pPr>
                      <a:r>
                        <a:rPr lang="es-ES_tradnl" sz="1000" noProof="0">
                          <a:solidFill>
                            <a:schemeClr val="tx1"/>
                          </a:solidFill>
                          <a:effectLst/>
                        </a:rPr>
                        <a:t>Paso 6: cierre del caso</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1380529051"/>
                  </a:ext>
                </a:extLst>
              </a:tr>
              <a:tr h="0">
                <a:tc gridSpan="2">
                  <a:txBody>
                    <a:bodyPr/>
                    <a:lstStyle/>
                    <a:p>
                      <a:pPr algn="l">
                        <a:lnSpc>
                          <a:spcPct val="107000"/>
                        </a:lnSpc>
                        <a:spcAft>
                          <a:spcPts val="800"/>
                        </a:spcAft>
                      </a:pPr>
                      <a:r>
                        <a:rPr lang="es-ES_tradnl" sz="1000" noProof="0">
                          <a:solidFill>
                            <a:schemeClr val="bg1"/>
                          </a:solidFill>
                          <a:effectLst/>
                        </a:rPr>
                        <a:t>Formulario básico / complementario</a:t>
                      </a:r>
                      <a:endParaRPr lang="es-ES_tradnl" sz="1000" noProof="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solidFill>
                  </a:tcPr>
                </a:tc>
                <a:tc hMerge="1">
                  <a:txBody>
                    <a:bodyPr/>
                    <a:lstStyle/>
                    <a:p>
                      <a:pPr algn="l">
                        <a:lnSpc>
                          <a:spcPct val="107000"/>
                        </a:lnSpc>
                        <a:spcAft>
                          <a:spcPts val="800"/>
                        </a:spcAft>
                      </a:pP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gridSpan="3">
                  <a:txBody>
                    <a:bodyPr/>
                    <a:lstStyle/>
                    <a:p>
                      <a:pPr algn="l">
                        <a:lnSpc>
                          <a:spcPct val="107000"/>
                        </a:lnSpc>
                        <a:spcAft>
                          <a:spcPts val="800"/>
                        </a:spcAft>
                      </a:pPr>
                      <a:r>
                        <a:rPr lang="es-ES_tradnl" sz="1000" noProof="0">
                          <a:solidFill>
                            <a:schemeClr val="tx1"/>
                          </a:solidFill>
                          <a:effectLst/>
                        </a:rPr>
                        <a:t>Formulario complementario</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2664738691"/>
                  </a:ext>
                </a:extLst>
              </a:tr>
              <a:tr h="0">
                <a:tc gridSpan="2">
                  <a:txBody>
                    <a:bodyPr/>
                    <a:lstStyle/>
                    <a:p>
                      <a:pPr algn="l">
                        <a:lnSpc>
                          <a:spcPct val="107000"/>
                        </a:lnSpc>
                        <a:spcAft>
                          <a:spcPts val="800"/>
                        </a:spcAft>
                      </a:pPr>
                      <a:r>
                        <a:rPr lang="es-ES_tradnl" sz="1000" noProof="0">
                          <a:solidFill>
                            <a:schemeClr val="bg1"/>
                          </a:solidFill>
                          <a:effectLst/>
                        </a:rPr>
                        <a:t>Cuándo terminar</a:t>
                      </a:r>
                      <a:endParaRPr lang="es-ES_tradnl" sz="1000" noProof="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solidFill>
                  </a:tcPr>
                </a:tc>
                <a:tc hMerge="1">
                  <a:txBody>
                    <a:bodyPr/>
                    <a:lstStyle/>
                    <a:p>
                      <a:pPr algn="l">
                        <a:lnSpc>
                          <a:spcPct val="107000"/>
                        </a:lnSpc>
                        <a:spcAft>
                          <a:spcPts val="800"/>
                        </a:spcAft>
                      </a:pP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gridSpan="3">
                  <a:txBody>
                    <a:bodyPr/>
                    <a:lstStyle/>
                    <a:p>
                      <a:pPr algn="l">
                        <a:lnSpc>
                          <a:spcPct val="107000"/>
                        </a:lnSpc>
                        <a:spcAft>
                          <a:spcPts val="800"/>
                        </a:spcAft>
                      </a:pPr>
                      <a:r>
                        <a:rPr lang="es-ES_tradnl" sz="1000" noProof="0">
                          <a:solidFill>
                            <a:schemeClr val="tx1"/>
                          </a:solidFill>
                          <a:effectLst/>
                        </a:rPr>
                        <a:t>Este formulario debe cumplimentarse al final del proceso de gestión del caso, o transcurridos 3 meses (el periodo que sea más breve).</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4123269346"/>
                  </a:ext>
                </a:extLst>
              </a:tr>
              <a:tr h="0">
                <a:tc gridSpan="2">
                  <a:txBody>
                    <a:bodyPr/>
                    <a:lstStyle/>
                    <a:p>
                      <a:pPr algn="l">
                        <a:lnSpc>
                          <a:spcPct val="107000"/>
                        </a:lnSpc>
                        <a:spcAft>
                          <a:spcPts val="800"/>
                        </a:spcAft>
                      </a:pPr>
                      <a:r>
                        <a:rPr lang="es-ES_tradnl" sz="1000" noProof="0">
                          <a:solidFill>
                            <a:schemeClr val="bg1"/>
                          </a:solidFill>
                          <a:effectLst/>
                        </a:rPr>
                        <a:t>Quién debe completar</a:t>
                      </a:r>
                      <a:endParaRPr lang="es-ES_tradnl" sz="1000" noProof="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solidFill>
                  </a:tcPr>
                </a:tc>
                <a:tc hMerge="1">
                  <a:txBody>
                    <a:bodyPr/>
                    <a:lstStyle/>
                    <a:p>
                      <a:pPr algn="l">
                        <a:lnSpc>
                          <a:spcPct val="107000"/>
                        </a:lnSpc>
                        <a:spcAft>
                          <a:spcPts val="800"/>
                        </a:spcAft>
                      </a:pP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gridSpan="3">
                  <a:txBody>
                    <a:bodyPr/>
                    <a:lstStyle/>
                    <a:p>
                      <a:pPr algn="l">
                        <a:lnSpc>
                          <a:spcPct val="107000"/>
                        </a:lnSpc>
                        <a:spcAft>
                          <a:spcPts val="800"/>
                        </a:spcAft>
                      </a:pPr>
                      <a:r>
                        <a:rPr lang="es-ES_tradnl" sz="1000" noProof="0">
                          <a:solidFill>
                            <a:schemeClr val="tx1"/>
                          </a:solidFill>
                          <a:effectLst/>
                        </a:rPr>
                        <a:t>Supervisor del asistente social para recopilar esta información de forma adaptada a los niños.</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776684780"/>
                  </a:ext>
                </a:extLst>
              </a:tr>
              <a:tr h="0">
                <a:tc gridSpan="2">
                  <a:txBody>
                    <a:bodyPr/>
                    <a:lstStyle/>
                    <a:p>
                      <a:pPr algn="l">
                        <a:lnSpc>
                          <a:spcPct val="107000"/>
                        </a:lnSpc>
                        <a:spcAft>
                          <a:spcPts val="800"/>
                        </a:spcAft>
                      </a:pPr>
                      <a:r>
                        <a:rPr lang="es-ES_tradnl" sz="1000" noProof="0">
                          <a:solidFill>
                            <a:schemeClr val="bg1"/>
                          </a:solidFill>
                          <a:effectLst/>
                        </a:rPr>
                        <a:t>Finalidad del formulario</a:t>
                      </a:r>
                      <a:endParaRPr lang="es-ES_tradnl" sz="1000" noProof="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solidFill>
                  </a:tcPr>
                </a:tc>
                <a:tc hMerge="1">
                  <a:txBody>
                    <a:bodyPr/>
                    <a:lstStyle/>
                    <a:p>
                      <a:pPr algn="l">
                        <a:lnSpc>
                          <a:spcPct val="107000"/>
                        </a:lnSpc>
                        <a:spcAft>
                          <a:spcPts val="800"/>
                        </a:spcAft>
                      </a:pP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gridSpan="3">
                  <a:txBody>
                    <a:bodyPr/>
                    <a:lstStyle/>
                    <a:p>
                      <a:pPr algn="l">
                        <a:lnSpc>
                          <a:spcPct val="107000"/>
                        </a:lnSpc>
                        <a:spcAft>
                          <a:spcPts val="800"/>
                        </a:spcAft>
                      </a:pPr>
                      <a:r>
                        <a:rPr lang="es-ES_tradnl" sz="1000" noProof="0">
                          <a:solidFill>
                            <a:schemeClr val="tx1"/>
                          </a:solidFill>
                          <a:effectLst/>
                        </a:rPr>
                        <a:t>Registrar los comentarios sobre el grado de satisfacción en relación con la calidad de los servicios prestados e identificar las áreas susceptibles de mejora.</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2417184086"/>
                  </a:ext>
                </a:extLst>
              </a:tr>
              <a:tr h="0">
                <a:tc gridSpan="3">
                  <a:txBody>
                    <a:bodyPr/>
                    <a:lstStyle/>
                    <a:p>
                      <a:pPr algn="l">
                        <a:lnSpc>
                          <a:spcPct val="107000"/>
                        </a:lnSpc>
                        <a:spcAft>
                          <a:spcPts val="800"/>
                        </a:spcAft>
                      </a:pPr>
                      <a:r>
                        <a:rPr lang="es-ES_tradnl" sz="1000" noProof="0">
                          <a:solidFill>
                            <a:schemeClr val="bg1"/>
                          </a:solidFill>
                          <a:effectLst/>
                        </a:rPr>
                        <a:t> </a:t>
                      </a:r>
                      <a:endParaRPr lang="es-ES_tradnl" sz="1000" noProof="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2">
                  <a:txBody>
                    <a:bodyPr/>
                    <a:lstStyle/>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812506340"/>
                  </a:ext>
                </a:extLst>
              </a:tr>
              <a:tr h="0">
                <a:tc gridSpan="5">
                  <a:txBody>
                    <a:bodyPr/>
                    <a:lstStyle/>
                    <a:p>
                      <a:pPr algn="l"/>
                      <a:r>
                        <a:rPr lang="es-ES_tradnl" sz="1000" noProof="0">
                          <a:solidFill>
                            <a:schemeClr val="bg1"/>
                          </a:solidFill>
                          <a:effectLst/>
                        </a:rPr>
                        <a:t>FORMULARIO DE ENCUESTA DE OPINIÓN DEL / DE LA MENOR </a:t>
                      </a:r>
                      <a:endParaRPr lang="es-ES_tradnl" sz="1000" noProof="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lnT w="12700" cap="flat" cmpd="sng" algn="ctr">
                      <a:solidFill>
                        <a:schemeClr val="accent4">
                          <a:lumMod val="20000"/>
                          <a:lumOff val="80000"/>
                        </a:schemeClr>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2590308400"/>
                  </a:ext>
                </a:extLst>
              </a:tr>
              <a:tr h="0">
                <a:tc gridSpan="3">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noProof="0">
                          <a:solidFill>
                            <a:schemeClr val="tx1"/>
                          </a:solidFill>
                          <a:effectLst/>
                        </a:rPr>
                        <a:t>Fecha en que se llena el formulario : </a:t>
                      </a:r>
                      <a:r>
                        <a:rPr lang="es-ES_tradnl" sz="700" b="0" i="1" kern="1200" noProof="0">
                          <a:solidFill>
                            <a:schemeClr val="tx1"/>
                          </a:solidFill>
                          <a:effectLst/>
                          <a:latin typeface="+mn-lt"/>
                          <a:ea typeface="+mn-ea"/>
                          <a:cs typeface="+mn-cs"/>
                        </a:rPr>
                        <a:t>dd/mm/aa</a:t>
                      </a: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2">
                  <a:txBody>
                    <a:bodyPr/>
                    <a:lstStyle/>
                    <a:p>
                      <a:pPr algn="l"/>
                      <a:r>
                        <a:rPr lang="es-ES_tradnl" sz="1000" b="1" noProof="0">
                          <a:solidFill>
                            <a:schemeClr val="tx1"/>
                          </a:solidFill>
                          <a:effectLst/>
                        </a:rPr>
                        <a:t>Número de identificación del caso:</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816063984"/>
                  </a:ext>
                </a:extLst>
              </a:tr>
              <a:tr h="0">
                <a:tc gridSpan="3">
                  <a:txBody>
                    <a:bodyPr/>
                    <a:lstStyle/>
                    <a:p>
                      <a:pPr algn="l"/>
                      <a:r>
                        <a:rPr lang="es-ES_tradnl" sz="1000" noProof="0">
                          <a:solidFill>
                            <a:schemeClr val="tx1"/>
                          </a:solidFill>
                          <a:effectLst/>
                        </a:rPr>
                        <a:t>Sexo:</a:t>
                      </a:r>
                    </a:p>
                    <a:p>
                      <a:pPr algn="l"/>
                      <a:r>
                        <a:rPr lang="es-ES_tradnl" sz="1000" b="0" noProof="0">
                          <a:solidFill>
                            <a:schemeClr val="tx1"/>
                          </a:solidFill>
                          <a:effectLst/>
                        </a:rPr>
                        <a:t>[ ] Masculino</a:t>
                      </a:r>
                    </a:p>
                    <a:p>
                      <a:pPr algn="l">
                        <a:lnSpc>
                          <a:spcPct val="107000"/>
                        </a:lnSpc>
                        <a:spcAft>
                          <a:spcPts val="800"/>
                        </a:spcAft>
                      </a:pPr>
                      <a:r>
                        <a:rPr lang="es-ES_tradnl" sz="1000" b="0" noProof="0">
                          <a:solidFill>
                            <a:schemeClr val="tx1"/>
                          </a:solidFill>
                          <a:effectLst/>
                        </a:rPr>
                        <a:t>[ ] Femenino</a:t>
                      </a:r>
                      <a:endParaRPr lang="es-ES_tradnl" sz="1000" b="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2">
                  <a:txBody>
                    <a:bodyPr/>
                    <a:lstStyle/>
                    <a:p>
                      <a:pPr algn="l"/>
                      <a:r>
                        <a:rPr lang="es-ES_tradnl" sz="1000" b="1" noProof="0">
                          <a:solidFill>
                            <a:schemeClr val="tx1"/>
                          </a:solidFill>
                          <a:effectLst/>
                        </a:rPr>
                        <a:t>Fecha de nacimiento:</a:t>
                      </a:r>
                    </a:p>
                    <a:p>
                      <a:pPr algn="l"/>
                      <a:r>
                        <a:rPr lang="es-ES_tradnl" sz="1000" b="1" noProof="0">
                          <a:solidFill>
                            <a:schemeClr val="tx1"/>
                          </a:solidFill>
                          <a:effectLst/>
                        </a:rPr>
                        <a:t>dd/mm/aa </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425431477"/>
                  </a:ext>
                </a:extLst>
              </a:tr>
              <a:tr h="171664">
                <a:tc gridSpan="5">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noProof="0">
                          <a:solidFill>
                            <a:schemeClr val="tx1"/>
                          </a:solidFill>
                          <a:effectLst/>
                        </a:rPr>
                        <a:t>1. CONSENTIMIENTO / ASENTIMIENTO </a:t>
                      </a:r>
                      <a:r>
                        <a:rPr lang="es-ES_tradnl" sz="700" b="0" i="1" noProof="0">
                          <a:solidFill>
                            <a:schemeClr val="tx1"/>
                          </a:solidFill>
                          <a:effectLst/>
                        </a:rPr>
                        <a:t>Ejemplo: Me gustaría hablar contigo sobre el trabajo que ha hecho la/el asistente social contigo y tu familia. Queremos estar seguros de ofrecer el mejor servicio que podamos a todas/os las/os niñas/os. Por eso quiero hacerte algunas preguntas para saber cómo te ha ido con la/el asistente social, si has sentido que te ha ayudado y si hay algo que podamos hacer mejor / de otra forma. No tienes que decirme nada si no quieres ni tampoco tienes que explicarme por qué prefieres no responder. Si decides no contarme nada, nada de esto cambiará la ayuda que estamos ofreciéndote a ti y a tu familia. Sin embargo, poder conocer tu opinión y cómo te has sentido en este proceso con nosotros podría ayudarnos a ser mejores en lo que hacemos por otras/os niñas/os y sus familias. Todo lo que me cuentes será confidencial. Esto quiere decir que, aunque hablaremos con otras personas sobre lo que nos digas, nadie sabrá que fuiste tú quien lo dijo. Si prefieres no responder a ciertas preguntas, está bien. Si cambias de opinión y prefieres no continuar, podemos parar cuando quieras.</a:t>
                      </a:r>
                      <a:endParaRPr lang="es-ES_tradnl" sz="700" b="0" i="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lnT w="12700" cap="flat" cmpd="sng" algn="ctr">
                      <a:solidFill>
                        <a:schemeClr val="accent4">
                          <a:lumMod val="20000"/>
                          <a:lumOff val="80000"/>
                        </a:schemeClr>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590780459"/>
                  </a:ext>
                </a:extLst>
              </a:tr>
              <a:tr h="181359">
                <a:tc gridSpan="5">
                  <a:txBody>
                    <a:bodyPr/>
                    <a:lstStyle/>
                    <a:p>
                      <a:pPr algn="l">
                        <a:lnSpc>
                          <a:spcPct val="107000"/>
                        </a:lnSpc>
                        <a:spcAft>
                          <a:spcPts val="800"/>
                        </a:spcAft>
                      </a:pPr>
                      <a:r>
                        <a:rPr lang="es-ES_tradnl" sz="1000" noProof="0">
                          <a:solidFill>
                            <a:schemeClr val="tx1"/>
                          </a:solidFill>
                          <a:effectLst/>
                        </a:rPr>
                        <a:t> </a:t>
                      </a:r>
                    </a:p>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noProof="0">
                          <a:solidFill>
                            <a:schemeClr val="tx1"/>
                          </a:solidFill>
                          <a:effectLst/>
                        </a:rPr>
                        <a:t>Yo___________________________(nombre de la/del menor que da el consentimiento), doy mi consentimiento para que [organización] recopile mis opiniones sobre el proceso de gestión de casos.</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4150870409"/>
                  </a:ext>
                </a:extLst>
              </a:tr>
              <a:tr h="181359">
                <a:tc gridSpan="5">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noProof="0">
                          <a:solidFill>
                            <a:schemeClr val="tx1"/>
                          </a:solidFill>
                          <a:effectLst/>
                        </a:rPr>
                        <a:t> </a:t>
                      </a:r>
                      <a:r>
                        <a:rPr lang="es-ES_tradnl" sz="700" b="0" noProof="0">
                          <a:solidFill>
                            <a:schemeClr val="tx1"/>
                          </a:solidFill>
                          <a:effectLst/>
                        </a:rPr>
                        <a:t>Llenar esta casilla solo cuando sea posible y adecuado </a:t>
                      </a:r>
                      <a:br>
                        <a:rPr lang="es-ES_tradnl" sz="700" b="0" noProof="0">
                          <a:solidFill>
                            <a:schemeClr val="tx1"/>
                          </a:solidFill>
                          <a:effectLst/>
                        </a:rPr>
                      </a:br>
                      <a:r>
                        <a:rPr lang="es-ES_tradnl" sz="1000" noProof="0">
                          <a:solidFill>
                            <a:schemeClr val="tx1"/>
                          </a:solidFill>
                          <a:effectLst/>
                        </a:rPr>
                        <a:t>Yo___________________________(nombre de la/del cuidador(a) que da el consentimiento), doy mi consentimiento para que [organización] recopile mis opiniones sobre el proceso de gestión de casos de mi hija/o.</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tcPr>
                </a:tc>
                <a:tc hMerge="1">
                  <a:txBody>
                    <a:bodyPr/>
                    <a:lstStyle/>
                    <a:p>
                      <a:endParaRPr lang="en-US" dirty="0"/>
                    </a:p>
                  </a:txBody>
                  <a:tcPr/>
                </a:tc>
                <a:extLst>
                  <a:ext uri="{0D108BD9-81ED-4DB2-BD59-A6C34878D82A}">
                    <a16:rowId xmlns:a16="http://schemas.microsoft.com/office/drawing/2014/main" val="1625583177"/>
                  </a:ext>
                </a:extLst>
              </a:tr>
              <a:tr h="562239">
                <a:tc>
                  <a:txBody>
                    <a:bodyPr/>
                    <a:lstStyle/>
                    <a:p>
                      <a:pPr algn="l"/>
                      <a:r>
                        <a:rPr lang="es-ES_tradnl" sz="1000" noProof="0">
                          <a:solidFill>
                            <a:schemeClr val="tx1"/>
                          </a:solidFill>
                          <a:effectLst/>
                        </a:rPr>
                        <a:t>La/el menor da su consentimiento:</a:t>
                      </a:r>
                    </a:p>
                    <a:p>
                      <a:pPr algn="l"/>
                      <a:r>
                        <a:rPr lang="es-ES_tradnl" sz="700" b="0" i="1" noProof="0">
                          <a:solidFill>
                            <a:schemeClr val="tx1"/>
                          </a:solidFill>
                          <a:effectLst/>
                        </a:rPr>
                        <a:t>Firma</a:t>
                      </a:r>
                    </a:p>
                    <a:p>
                      <a:pPr algn="l"/>
                      <a:r>
                        <a:rPr lang="es-ES_tradnl" sz="700" noProof="0">
                          <a:solidFill>
                            <a:schemeClr val="tx1"/>
                          </a:solidFill>
                          <a:effectLst/>
                        </a:rPr>
                        <a:t> </a:t>
                      </a:r>
                    </a:p>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gridSpan="3">
                  <a:txBody>
                    <a:bodyPr/>
                    <a:lstStyle/>
                    <a:p>
                      <a:pPr algn="l"/>
                      <a:r>
                        <a:rPr lang="es-ES_tradnl" sz="1000" b="1" noProof="0">
                          <a:solidFill>
                            <a:schemeClr val="tx1"/>
                          </a:solidFill>
                          <a:effectLst/>
                        </a:rPr>
                        <a:t>La/el cuidador(a) da su consentimiento:</a:t>
                      </a:r>
                    </a:p>
                    <a:p>
                      <a:pPr algn="l"/>
                      <a:r>
                        <a:rPr lang="es-ES_tradnl" sz="700" i="1" noProof="0">
                          <a:solidFill>
                            <a:schemeClr val="tx1"/>
                          </a:solidFill>
                          <a:effectLst/>
                        </a:rPr>
                        <a:t>Firma</a:t>
                      </a:r>
                      <a:endParaRPr lang="es-ES_tradnl" sz="700" i="1" noProof="0"/>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tcPr>
                </a:tc>
                <a:tc>
                  <a:txBody>
                    <a:bodyPr/>
                    <a:lstStyle/>
                    <a:p>
                      <a:pPr algn="l"/>
                      <a:r>
                        <a:rPr lang="es-ES_tradnl" sz="1000" b="1" noProof="0" dirty="0">
                          <a:solidFill>
                            <a:schemeClr val="tx1"/>
                          </a:solidFill>
                          <a:effectLst/>
                        </a:rPr>
                        <a:t>Fecha:</a:t>
                      </a:r>
                    </a:p>
                    <a:p>
                      <a:pPr algn="l"/>
                      <a:r>
                        <a:rPr lang="es-ES_tradnl" sz="1000" noProof="0" dirty="0" err="1">
                          <a:solidFill>
                            <a:schemeClr val="tx1"/>
                          </a:solidFill>
                          <a:effectLst/>
                        </a:rPr>
                        <a:t>dd</a:t>
                      </a:r>
                      <a:r>
                        <a:rPr lang="es-ES_tradnl" sz="1000" noProof="0" dirty="0">
                          <a:solidFill>
                            <a:schemeClr val="tx1"/>
                          </a:solidFill>
                          <a:effectLst/>
                        </a:rPr>
                        <a:t>/mm/</a:t>
                      </a:r>
                      <a:r>
                        <a:rPr lang="es-ES_tradnl" sz="1000" noProof="0" dirty="0" err="1">
                          <a:solidFill>
                            <a:schemeClr val="tx1"/>
                          </a:solidFill>
                          <a:effectLst/>
                        </a:rPr>
                        <a:t>aa</a:t>
                      </a:r>
                      <a:endParaRPr lang="es-ES_tradnl" sz="1000" noProof="0" dirty="0">
                        <a:solidFill>
                          <a:schemeClr val="tx1"/>
                        </a:solidFill>
                        <a:effectLst/>
                      </a:endParaRPr>
                    </a:p>
                    <a:p>
                      <a:pPr algn="l"/>
                      <a:r>
                        <a:rPr lang="es-ES_tradnl" sz="1000" noProof="0" dirty="0">
                          <a:solidFill>
                            <a:schemeClr val="tx1"/>
                          </a:solidFill>
                          <a:effectLst/>
                        </a:rPr>
                        <a:t> </a:t>
                      </a:r>
                      <a:endParaRPr lang="es-ES_tradnl" sz="10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311671687"/>
                  </a:ext>
                </a:extLst>
              </a:tr>
            </a:tbl>
          </a:graphicData>
        </a:graphic>
      </p:graphicFrame>
    </p:spTree>
    <p:extLst>
      <p:ext uri="{BB962C8B-B14F-4D97-AF65-F5344CB8AC3E}">
        <p14:creationId xmlns:p14="http://schemas.microsoft.com/office/powerpoint/2010/main" val="122625296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6F494C87-0358-1969-50BE-45A53AEA96E7}"/>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13C7126E-380A-F727-BF0D-3A49593D9A2C}"/>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F0DB209F-8293-326B-8270-4DBF1A6E7986}"/>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008C9269-B934-335B-23FB-72651B61F062}"/>
              </a:ext>
            </a:extLst>
          </p:cNvPr>
          <p:cNvSpPr/>
          <p:nvPr/>
        </p:nvSpPr>
        <p:spPr>
          <a:xfrm rot="1782986">
            <a:off x="286724" y="168964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0AB75D7D-B12C-C0D3-0CDA-13D1BB7A2312}"/>
              </a:ext>
            </a:extLst>
          </p:cNvPr>
          <p:cNvSpPr/>
          <p:nvPr/>
        </p:nvSpPr>
        <p:spPr>
          <a:xfrm rot="1782986">
            <a:off x="286724" y="215249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D69B3E69-0771-E311-6257-F3F7A152DDD1}"/>
              </a:ext>
            </a:extLst>
          </p:cNvPr>
          <p:cNvSpPr/>
          <p:nvPr/>
        </p:nvSpPr>
        <p:spPr>
          <a:xfrm rot="1782986">
            <a:off x="286725" y="2615334"/>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aphicFrame>
        <p:nvGraphicFramePr>
          <p:cNvPr id="10" name="Table 9">
            <a:extLst>
              <a:ext uri="{FF2B5EF4-FFF2-40B4-BE49-F238E27FC236}">
                <a16:creationId xmlns:a16="http://schemas.microsoft.com/office/drawing/2014/main" id="{8E7AAA44-CA95-40AB-46E1-9F5560EDEB06}"/>
              </a:ext>
            </a:extLst>
          </p:cNvPr>
          <p:cNvGraphicFramePr>
            <a:graphicFrameLocks noGrp="1"/>
          </p:cNvGraphicFramePr>
          <p:nvPr>
            <p:extLst>
              <p:ext uri="{D42A27DB-BD31-4B8C-83A1-F6EECF244321}">
                <p14:modId xmlns:p14="http://schemas.microsoft.com/office/powerpoint/2010/main" val="2885849877"/>
              </p:ext>
            </p:extLst>
          </p:nvPr>
        </p:nvGraphicFramePr>
        <p:xfrm>
          <a:off x="996287" y="699799"/>
          <a:ext cx="5233063" cy="8242491"/>
        </p:xfrm>
        <a:graphic>
          <a:graphicData uri="http://schemas.openxmlformats.org/drawingml/2006/table">
            <a:tbl>
              <a:tblPr firstRow="1" firstCol="1" bandRow="1">
                <a:tableStyleId>{5C22544A-7EE6-4342-B048-85BDC9FD1C3A}</a:tableStyleId>
              </a:tblPr>
              <a:tblGrid>
                <a:gridCol w="2535710">
                  <a:extLst>
                    <a:ext uri="{9D8B030D-6E8A-4147-A177-3AD203B41FA5}">
                      <a16:colId xmlns:a16="http://schemas.microsoft.com/office/drawing/2014/main" val="4029718312"/>
                    </a:ext>
                  </a:extLst>
                </a:gridCol>
                <a:gridCol w="2697353">
                  <a:extLst>
                    <a:ext uri="{9D8B030D-6E8A-4147-A177-3AD203B41FA5}">
                      <a16:colId xmlns:a16="http://schemas.microsoft.com/office/drawing/2014/main" val="1794873439"/>
                    </a:ext>
                  </a:extLst>
                </a:gridCol>
              </a:tblGrid>
              <a:tr h="0">
                <a:tc gridSpan="2">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noProof="0">
                          <a:solidFill>
                            <a:schemeClr val="tx1"/>
                          </a:solidFill>
                          <a:effectLst/>
                        </a:rPr>
                        <a:t>2. PREGUNTAS </a:t>
                      </a:r>
                      <a:r>
                        <a:rPr lang="es-ES_tradnl" sz="700" b="0" i="1" noProof="0">
                          <a:solidFill>
                            <a:schemeClr val="tx1"/>
                          </a:solidFill>
                          <a:effectLst/>
                        </a:rPr>
                        <a:t>Si lo desea, puede proponer ejemplos para promover el diálogo, pero tenga cuidado de no hacer preguntas capciosas. Este formulario es adecuado para menores mayores de 10 años, pero puede ser adaptado para niñas/os más pequeñas/os si es necesario. La entrevista debe hacerse en el idioma de la/del menor y la persona encargada de debe contar con las aptitudes y la formación necesarias para facilitar el proceso de retroalimentación con la/el menor y aplicar los principios de la ética al trabajar con menores.</a:t>
                      </a:r>
                      <a:endParaRPr lang="es-ES_tradnl" sz="700" b="0" i="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4261234416"/>
                  </a:ext>
                </a:extLst>
              </a:tr>
              <a:tr h="0">
                <a:tc gridSpan="2">
                  <a:txBody>
                    <a:bodyPr/>
                    <a:lstStyle/>
                    <a:p>
                      <a:pPr algn="l"/>
                      <a:r>
                        <a:rPr lang="es-ES_tradnl" sz="1000" noProof="0">
                          <a:solidFill>
                            <a:schemeClr val="tx1"/>
                          </a:solidFill>
                          <a:effectLst/>
                        </a:rPr>
                        <a:t>Inicio del proceso de gestión de casos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3092270613"/>
                  </a:ext>
                </a:extLst>
              </a:tr>
              <a:tr h="434425">
                <a:tc grid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noProof="0" dirty="0">
                          <a:solidFill>
                            <a:schemeClr val="tx1"/>
                          </a:solidFill>
                          <a:effectLst/>
                        </a:rPr>
                        <a:t>1. ¿Por medio de quién o dónde supiste sobre los servicios de gestión de casos de [ingrese el nombre de la agencia/organización encargada de la gestión de casos]? </a:t>
                      </a:r>
                    </a:p>
                    <a:p>
                      <a:pPr algn="l"/>
                      <a:r>
                        <a:rPr lang="es-ES_tradnl" sz="1000" b="0" noProof="0" dirty="0">
                          <a:solidFill>
                            <a:schemeClr val="tx1"/>
                          </a:solidFill>
                          <a:effectLst/>
                        </a:rPr>
                        <a:t>[ ] La/el asistente social se acercó a mí</a:t>
                      </a:r>
                    </a:p>
                    <a:p>
                      <a:pPr algn="l"/>
                      <a:r>
                        <a:rPr lang="es-ES_tradnl" sz="1000" b="0" noProof="0" dirty="0">
                          <a:solidFill>
                            <a:schemeClr val="tx1"/>
                          </a:solidFill>
                          <a:effectLst/>
                        </a:rPr>
                        <a:t>[ ] Otra organización</a:t>
                      </a:r>
                    </a:p>
                    <a:p>
                      <a:pPr algn="l"/>
                      <a:r>
                        <a:rPr lang="es-ES_tradnl" sz="1000" b="0" noProof="0" dirty="0">
                          <a:solidFill>
                            <a:schemeClr val="tx1"/>
                          </a:solidFill>
                          <a:effectLst/>
                        </a:rPr>
                        <a:t>[ ] Padres</a:t>
                      </a:r>
                    </a:p>
                    <a:p>
                      <a:pPr algn="l"/>
                      <a:r>
                        <a:rPr lang="es-ES_tradnl" sz="1000" b="0" noProof="0" dirty="0">
                          <a:solidFill>
                            <a:schemeClr val="tx1"/>
                          </a:solidFill>
                          <a:effectLst/>
                        </a:rPr>
                        <a:t>[ ] Familia / amigos</a:t>
                      </a:r>
                    </a:p>
                    <a:p>
                      <a:pPr algn="l"/>
                      <a:r>
                        <a:rPr lang="es-ES_tradnl" sz="1000" b="0" noProof="0" dirty="0">
                          <a:solidFill>
                            <a:schemeClr val="tx1"/>
                          </a:solidFill>
                          <a:effectLst/>
                        </a:rPr>
                        <a:t>[ ] Escuela</a:t>
                      </a:r>
                    </a:p>
                    <a:p>
                      <a:pPr algn="l"/>
                      <a:r>
                        <a:rPr lang="es-ES_tradnl" sz="1000" b="0" noProof="0" dirty="0">
                          <a:solidFill>
                            <a:schemeClr val="tx1"/>
                          </a:solidFill>
                          <a:effectLst/>
                        </a:rPr>
                        <a:t>[ ] Líder comunitario</a:t>
                      </a:r>
                    </a:p>
                    <a:p>
                      <a:pPr algn="l"/>
                      <a:r>
                        <a:rPr lang="es-ES_tradnl" sz="1000" b="0" noProof="0" dirty="0">
                          <a:solidFill>
                            <a:schemeClr val="tx1"/>
                          </a:solidFill>
                          <a:effectLst/>
                        </a:rPr>
                        <a:t>[ ] Punto focal comunitario para la protección de la infancia</a:t>
                      </a:r>
                    </a:p>
                    <a:p>
                      <a:pPr algn="l"/>
                      <a:r>
                        <a:rPr lang="es-ES_tradnl" sz="1000" b="0" noProof="0" dirty="0">
                          <a:solidFill>
                            <a:schemeClr val="tx1"/>
                          </a:solidFill>
                          <a:effectLst/>
                        </a:rPr>
                        <a:t>[ ] Autoridades locales</a:t>
                      </a:r>
                    </a:p>
                    <a:p>
                      <a:pPr algn="l"/>
                      <a:r>
                        <a:rPr lang="es-ES_tradnl" sz="1000" b="0" noProof="0" dirty="0">
                          <a:solidFill>
                            <a:schemeClr val="tx1"/>
                          </a:solidFill>
                          <a:effectLst/>
                        </a:rPr>
                        <a:t>[ ] Vio un cartel/folleto informativo</a:t>
                      </a:r>
                    </a:p>
                    <a:p>
                      <a:pPr algn="l"/>
                      <a:r>
                        <a:rPr lang="es-ES_tradnl" sz="1000" b="0" noProof="0" dirty="0">
                          <a:solidFill>
                            <a:schemeClr val="tx1"/>
                          </a:solidFill>
                          <a:effectLst/>
                        </a:rPr>
                        <a:t>[ ] No lo recuerda</a:t>
                      </a:r>
                    </a:p>
                    <a:p>
                      <a:pPr algn="l"/>
                      <a:r>
                        <a:rPr lang="es-ES_tradnl" sz="1000" b="0" noProof="0" dirty="0">
                          <a:solidFill>
                            <a:schemeClr val="tx1"/>
                          </a:solidFill>
                          <a:effectLst/>
                        </a:rPr>
                        <a:t>[ ] Otros, especifique cuál(es):</a:t>
                      </a: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633762263"/>
                  </a:ext>
                </a:extLst>
              </a:tr>
              <a:tr h="367590">
                <a:tc grid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noProof="0" dirty="0">
                          <a:solidFill>
                            <a:schemeClr val="tx1"/>
                          </a:solidFill>
                          <a:effectLst/>
                        </a:rPr>
                        <a:t>2. Antes de empezar a trabajar con [nombre de la/del asistente social], ¿te preguntaron si querías recibir esta ayuda? </a:t>
                      </a:r>
                    </a:p>
                    <a:p>
                      <a:pPr algn="l"/>
                      <a:r>
                        <a:rPr lang="es-ES_tradnl" sz="1000" b="0" noProof="0" dirty="0">
                          <a:solidFill>
                            <a:schemeClr val="tx1"/>
                          </a:solidFill>
                          <a:effectLst/>
                        </a:rPr>
                        <a:t>[ ] Sí</a:t>
                      </a:r>
                    </a:p>
                    <a:p>
                      <a:pPr algn="l"/>
                      <a:r>
                        <a:rPr lang="es-ES_tradnl" sz="1000" b="0" noProof="0" dirty="0">
                          <a:solidFill>
                            <a:schemeClr val="tx1"/>
                          </a:solidFill>
                          <a:effectLst/>
                        </a:rPr>
                        <a:t>[ ] No</a:t>
                      </a:r>
                    </a:p>
                    <a:p>
                      <a:pPr algn="l"/>
                      <a:r>
                        <a:rPr lang="es-ES_tradnl" sz="1000" b="0" noProof="0" dirty="0">
                          <a:solidFill>
                            <a:schemeClr val="tx1"/>
                          </a:solidFill>
                          <a:effectLst/>
                        </a:rPr>
                        <a:t>[ ] No lo recuerda</a:t>
                      </a:r>
                    </a:p>
                    <a:p>
                      <a:pPr algn="l">
                        <a:tabLst>
                          <a:tab pos="838200" algn="l"/>
                        </a:tabLst>
                      </a:pPr>
                      <a:r>
                        <a:rPr lang="es-ES_tradnl" sz="1000" noProof="0" dirty="0">
                          <a:solidFill>
                            <a:schemeClr val="tx1"/>
                          </a:solidFill>
                          <a:effectLst/>
                        </a:rPr>
                        <a:t>	</a:t>
                      </a:r>
                    </a:p>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noProof="0" dirty="0">
                          <a:solidFill>
                            <a:schemeClr val="tx1"/>
                          </a:solidFill>
                          <a:effectLst/>
                        </a:rPr>
                        <a:t>Por favor, proporcione información detallada:</a:t>
                      </a:r>
                    </a:p>
                    <a:p>
                      <a:pPr algn="l"/>
                      <a:r>
                        <a:rPr lang="es-ES_tradnl" sz="1000" noProof="0" dirty="0">
                          <a:solidFill>
                            <a:schemeClr val="tx1"/>
                          </a:solidFill>
                          <a:effectLst/>
                        </a:rPr>
                        <a:t>  </a:t>
                      </a:r>
                      <a:endParaRPr lang="es-ES_tradnl" sz="10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1075093730"/>
                  </a:ext>
                </a:extLst>
              </a:tr>
              <a:tr h="0">
                <a:tc gridSpan="2">
                  <a:txBody>
                    <a:bodyPr/>
                    <a:lstStyle/>
                    <a:p>
                      <a:pPr algn="l"/>
                      <a:r>
                        <a:rPr lang="es-ES_tradnl" sz="1000" noProof="0">
                          <a:solidFill>
                            <a:schemeClr val="tx1"/>
                          </a:solidFill>
                          <a:effectLst/>
                        </a:rPr>
                        <a:t>Expectativas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2636925032"/>
                  </a:ext>
                </a:extLst>
              </a:tr>
              <a:tr h="0">
                <a:tc grid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noProof="0">
                          <a:solidFill>
                            <a:schemeClr val="tx1"/>
                          </a:solidFill>
                          <a:effectLst/>
                        </a:rPr>
                        <a:t>3. ¿Qué tipo de ayuda esperabas de [ingrese el nombre de la agencia/organización de gestión de casos]?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3545300434"/>
                  </a:ext>
                </a:extLst>
              </a:tr>
              <a:tr h="501260">
                <a:tc>
                  <a:txBody>
                    <a:bodyPr/>
                    <a:lstStyle/>
                    <a:p>
                      <a:pPr algn="l"/>
                      <a:r>
                        <a:rPr lang="es-ES_tradnl" sz="1000" b="0" noProof="0">
                          <a:solidFill>
                            <a:schemeClr val="tx1"/>
                          </a:solidFill>
                          <a:effectLst/>
                        </a:rPr>
                        <a:t>[ ] Cuidados alternativos</a:t>
                      </a:r>
                    </a:p>
                    <a:p>
                      <a:pPr algn="l"/>
                      <a:r>
                        <a:rPr lang="es-ES_tradnl" sz="1000" b="0" noProof="0">
                          <a:solidFill>
                            <a:schemeClr val="tx1"/>
                          </a:solidFill>
                          <a:effectLst/>
                        </a:rPr>
                        <a:t>[ ] Seguridad (p. ej., refugio seguro)</a:t>
                      </a:r>
                    </a:p>
                    <a:p>
                      <a:pPr algn="l"/>
                      <a:r>
                        <a:rPr lang="es-ES_tradnl" sz="1000" b="0" noProof="0">
                          <a:solidFill>
                            <a:schemeClr val="tx1"/>
                          </a:solidFill>
                          <a:effectLst/>
                        </a:rPr>
                        <a:t>[ ] Educación formal</a:t>
                      </a:r>
                    </a:p>
                    <a:p>
                      <a:pPr algn="l"/>
                      <a:r>
                        <a:rPr lang="es-ES_tradnl" sz="1000" b="0" noProof="0">
                          <a:solidFill>
                            <a:schemeClr val="tx1"/>
                          </a:solidFill>
                          <a:effectLst/>
                        </a:rPr>
                        <a:t>[ ] Educación no formal</a:t>
                      </a:r>
                    </a:p>
                    <a:p>
                      <a:pPr algn="l"/>
                      <a:r>
                        <a:rPr lang="es-ES_tradnl" sz="1000" b="0" noProof="0">
                          <a:solidFill>
                            <a:schemeClr val="tx1"/>
                          </a:solidFill>
                          <a:effectLst/>
                        </a:rPr>
                        <a:t>[ ] Búsqueda y reunificación familiar</a:t>
                      </a:r>
                    </a:p>
                    <a:p>
                      <a:pPr algn="l"/>
                      <a:r>
                        <a:rPr lang="es-ES_tradnl" sz="1000" b="0" noProof="0">
                          <a:solidFill>
                            <a:schemeClr val="tx1"/>
                          </a:solidFill>
                          <a:effectLst/>
                        </a:rPr>
                        <a:t>[ ] Apoyo psicosocial básico</a:t>
                      </a:r>
                    </a:p>
                    <a:p>
                      <a:pPr algn="l"/>
                      <a:r>
                        <a:rPr lang="es-ES_tradnl" sz="1000" b="0" noProof="0">
                          <a:solidFill>
                            <a:schemeClr val="tx1"/>
                          </a:solidFill>
                          <a:effectLst/>
                        </a:rPr>
                        <a:t>[ ] Atención no especializada en SMAPS</a:t>
                      </a:r>
                    </a:p>
                    <a:p>
                      <a:pPr algn="l"/>
                      <a:r>
                        <a:rPr lang="es-ES_tradnl" sz="1000" b="0" noProof="0">
                          <a:solidFill>
                            <a:schemeClr val="tx1"/>
                          </a:solidFill>
                          <a:effectLst/>
                        </a:rPr>
                        <a:t>[ ] Atención especializada en SMAPS</a:t>
                      </a:r>
                    </a:p>
                    <a:p>
                      <a:pPr algn="l"/>
                      <a:r>
                        <a:rPr lang="es-ES_tradnl" sz="1000" b="0" noProof="0">
                          <a:solidFill>
                            <a:schemeClr val="tx1"/>
                          </a:solidFill>
                          <a:effectLst/>
                        </a:rPr>
                        <a:t>[ ] Alimentación</a:t>
                      </a:r>
                    </a:p>
                    <a:p>
                      <a:pPr algn="l"/>
                      <a:r>
                        <a:rPr lang="es-ES_tradnl" sz="1000" b="0" noProof="0">
                          <a:solidFill>
                            <a:schemeClr val="tx1"/>
                          </a:solidFill>
                          <a:effectLst/>
                        </a:rPr>
                        <a:t>[ ] Artículos no alimentarios</a:t>
                      </a:r>
                    </a:p>
                    <a:p>
                      <a:pPr algn="l"/>
                      <a:r>
                        <a:rPr lang="es-ES_tradnl" sz="1000" b="0" noProof="0">
                          <a:solidFill>
                            <a:schemeClr val="tx1"/>
                          </a:solidFill>
                          <a:effectLst/>
                        </a:rPr>
                        <a:t>[ ] Ayuda en efectivo</a:t>
                      </a:r>
                    </a:p>
                    <a:p>
                      <a:pPr algn="l"/>
                      <a:r>
                        <a:rPr lang="es-ES_tradnl" sz="1000" b="0" noProof="0">
                          <a:solidFill>
                            <a:schemeClr val="tx1"/>
                          </a:solidFill>
                          <a:effectLst/>
                        </a:rPr>
                        <a:t>[ ] Medios de vida</a:t>
                      </a:r>
                    </a:p>
                    <a:p>
                      <a:pPr algn="l"/>
                      <a:r>
                        <a:rPr lang="es-ES_tradnl" sz="1000" b="0" noProof="0">
                          <a:solidFill>
                            <a:schemeClr val="tx1"/>
                          </a:solidFill>
                          <a:effectLst/>
                        </a:rPr>
                        <a:t>[ ] Atención médica</a:t>
                      </a:r>
                    </a:p>
                    <a:p>
                      <a:pPr algn="l"/>
                      <a:r>
                        <a:rPr lang="es-ES_tradnl" sz="1000" b="0" noProof="0">
                          <a:solidFill>
                            <a:schemeClr val="tx1"/>
                          </a:solidFill>
                          <a:effectLst/>
                        </a:rPr>
                        <a:t>[ ] Nutrición</a:t>
                      </a:r>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a:txBody>
                    <a:bodyPr/>
                    <a:lstStyle/>
                    <a:p>
                      <a:pPr algn="l"/>
                      <a:r>
                        <a:rPr lang="es-ES_tradnl" sz="1000" noProof="0">
                          <a:solidFill>
                            <a:schemeClr val="tx1"/>
                          </a:solidFill>
                          <a:effectLst/>
                        </a:rPr>
                        <a:t>[ ] Asistencia jurídica</a:t>
                      </a:r>
                    </a:p>
                    <a:p>
                      <a:pPr algn="l"/>
                      <a:r>
                        <a:rPr lang="es-ES_tradnl" sz="1000" noProof="0">
                          <a:solidFill>
                            <a:schemeClr val="tx1"/>
                          </a:solidFill>
                          <a:effectLst/>
                        </a:rPr>
                        <a:t>[ ] Documentación</a:t>
                      </a:r>
                    </a:p>
                    <a:p>
                      <a:pPr algn="l"/>
                      <a:r>
                        <a:rPr lang="es-ES_tradnl" sz="1000" noProof="0">
                          <a:solidFill>
                            <a:schemeClr val="tx1"/>
                          </a:solidFill>
                          <a:effectLst/>
                        </a:rPr>
                        <a:t>[ ] Servicios para menores con discapacidades</a:t>
                      </a:r>
                    </a:p>
                    <a:p>
                      <a:pPr algn="l"/>
                      <a:r>
                        <a:rPr lang="es-ES_tradnl" sz="1000" noProof="0">
                          <a:solidFill>
                            <a:schemeClr val="tx1"/>
                          </a:solidFill>
                          <a:effectLst/>
                        </a:rPr>
                        <a:t>[ ] Salud sexual y reproductiva</a:t>
                      </a:r>
                    </a:p>
                    <a:p>
                      <a:pPr algn="l"/>
                      <a:r>
                        <a:rPr lang="es-ES_tradnl" sz="1000" noProof="0">
                          <a:solidFill>
                            <a:schemeClr val="tx1"/>
                          </a:solidFill>
                          <a:effectLst/>
                        </a:rPr>
                        <a:t>[ ] Refugio</a:t>
                      </a:r>
                    </a:p>
                    <a:p>
                      <a:pPr algn="l"/>
                      <a:r>
                        <a:rPr lang="es-ES_tradnl" sz="1000" noProof="0">
                          <a:solidFill>
                            <a:schemeClr val="tx1"/>
                          </a:solidFill>
                          <a:effectLst/>
                        </a:rPr>
                        <a:t>[ ] Agua, saneamiento e higiene (WASH)</a:t>
                      </a:r>
                    </a:p>
                    <a:p>
                      <a:pPr algn="l"/>
                      <a:r>
                        <a:rPr lang="es-ES_tradnl" sz="1000" noProof="0">
                          <a:solidFill>
                            <a:schemeClr val="tx1"/>
                          </a:solidFill>
                          <a:effectLst/>
                        </a:rPr>
                        <a:t>[ ] Solución duradera (en coordinación con ACNUR)</a:t>
                      </a:r>
                    </a:p>
                    <a:p>
                      <a:pPr algn="l"/>
                      <a:r>
                        <a:rPr lang="es-ES_tradnl" sz="1000" noProof="0">
                          <a:solidFill>
                            <a:schemeClr val="tx1"/>
                          </a:solidFill>
                          <a:effectLst/>
                        </a:rPr>
                        <a:t>[ ] Traslado</a:t>
                      </a:r>
                    </a:p>
                    <a:p>
                      <a:pPr algn="l"/>
                      <a:r>
                        <a:rPr lang="es-ES_tradnl" sz="1000" noProof="0">
                          <a:solidFill>
                            <a:schemeClr val="tx1"/>
                          </a:solidFill>
                          <a:effectLst/>
                        </a:rPr>
                        <a:t>[ ] Otros, especifique cuál(es):</a:t>
                      </a:r>
                    </a:p>
                    <a:p>
                      <a:pPr algn="l"/>
                      <a:endParaRPr lang="es-ES_tradnl" sz="1000" noProof="0">
                        <a:solidFill>
                          <a:schemeClr val="tx1"/>
                        </a:solidFill>
                        <a:effectLst/>
                      </a:endParaRPr>
                    </a:p>
                    <a:p>
                      <a:pPr algn="l"/>
                      <a:r>
                        <a:rPr lang="es-ES_tradnl" sz="1000" noProof="0">
                          <a:solidFill>
                            <a:schemeClr val="tx1"/>
                          </a:solidFill>
                          <a:effectLst/>
                        </a:rPr>
                        <a:t>[ ] Adaptar al contexto</a:t>
                      </a:r>
                    </a:p>
                    <a:p>
                      <a:pPr algn="l"/>
                      <a:r>
                        <a:rPr lang="es-ES_tradnl" sz="1000" noProof="0">
                          <a:solidFill>
                            <a:schemeClr val="tx1"/>
                          </a:solidFill>
                          <a:effectLst/>
                        </a:rPr>
                        <a:t>[ ] Adaptar al contexto</a:t>
                      </a:r>
                    </a:p>
                    <a:p>
                      <a:pPr algn="l"/>
                      <a:r>
                        <a:rPr lang="es-ES_tradnl" sz="1000" noProof="0">
                          <a:solidFill>
                            <a:schemeClr val="tx1"/>
                          </a:solidFill>
                          <a:effectLst/>
                        </a:rPr>
                        <a:t>[ ] Adaptar al contexto</a:t>
                      </a:r>
                    </a:p>
                    <a:p>
                      <a:pPr algn="l"/>
                      <a:r>
                        <a:rPr lang="es-ES_tradnl" sz="1000" noProof="0">
                          <a:solidFill>
                            <a:schemeClr val="tx1"/>
                          </a:solidFill>
                          <a:effectLst/>
                        </a:rPr>
                        <a:t>[ ] Adaptar al contexto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4002618057"/>
                  </a:ext>
                </a:extLst>
              </a:tr>
              <a:tr h="367590">
                <a:tc grid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noProof="0" dirty="0">
                          <a:solidFill>
                            <a:schemeClr val="tx1"/>
                          </a:solidFill>
                          <a:effectLst/>
                        </a:rPr>
                        <a:t>4. ¿Recibiste la ayuda que esperabas? </a:t>
                      </a:r>
                    </a:p>
                    <a:p>
                      <a:pPr algn="l"/>
                      <a:r>
                        <a:rPr lang="es-ES_tradnl" sz="1000" b="0" noProof="0" dirty="0">
                          <a:solidFill>
                            <a:schemeClr val="tx1"/>
                          </a:solidFill>
                          <a:effectLst/>
                        </a:rPr>
                        <a:t>[ ] Sí</a:t>
                      </a:r>
                    </a:p>
                    <a:p>
                      <a:pPr algn="l"/>
                      <a:r>
                        <a:rPr lang="es-ES_tradnl" sz="1000" b="0" noProof="0" dirty="0">
                          <a:solidFill>
                            <a:schemeClr val="tx1"/>
                          </a:solidFill>
                          <a:effectLst/>
                        </a:rPr>
                        <a:t>[ ] No</a:t>
                      </a:r>
                    </a:p>
                    <a:p>
                      <a:pPr algn="l"/>
                      <a:r>
                        <a:rPr lang="es-ES_tradnl" sz="1000" b="0" noProof="0" dirty="0">
                          <a:solidFill>
                            <a:schemeClr val="tx1"/>
                          </a:solidFill>
                          <a:effectLst/>
                        </a:rPr>
                        <a:t>[ ] No lo recuerda</a:t>
                      </a:r>
                    </a:p>
                    <a:p>
                      <a:pPr algn="l"/>
                      <a:r>
                        <a:rPr lang="es-ES_tradnl" sz="1000" noProof="0" dirty="0">
                          <a:solidFill>
                            <a:schemeClr val="tx1"/>
                          </a:solidFill>
                          <a:effectLst/>
                        </a:rPr>
                        <a:t> </a:t>
                      </a:r>
                    </a:p>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b="0" noProof="0" dirty="0">
                          <a:solidFill>
                            <a:schemeClr val="tx1"/>
                          </a:solidFill>
                          <a:effectLst/>
                        </a:rPr>
                        <a:t>Por favor</a:t>
                      </a:r>
                      <a:r>
                        <a:rPr lang="es-ES_tradnl" sz="1000" noProof="0" dirty="0">
                          <a:solidFill>
                            <a:schemeClr val="tx1"/>
                          </a:solidFill>
                          <a:effectLst/>
                        </a:rPr>
                        <a:t>, proporcione información detallada:</a:t>
                      </a:r>
                      <a:endParaRPr lang="es-ES_tradnl" sz="10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lnT w="12700" cap="flat" cmpd="sng" algn="ctr">
                      <a:solidFill>
                        <a:schemeClr val="accent4">
                          <a:lumMod val="20000"/>
                          <a:lumOff val="80000"/>
                        </a:schemeClr>
                      </a:solidFill>
                      <a:prstDash val="solid"/>
                      <a:round/>
                      <a:headEnd type="none" w="med" len="med"/>
                      <a:tailEnd type="none" w="med" len="med"/>
                    </a:lnT>
                  </a:tcPr>
                </a:tc>
                <a:extLst>
                  <a:ext uri="{0D108BD9-81ED-4DB2-BD59-A6C34878D82A}">
                    <a16:rowId xmlns:a16="http://schemas.microsoft.com/office/drawing/2014/main" val="2533701680"/>
                  </a:ext>
                </a:extLst>
              </a:tr>
            </a:tbl>
          </a:graphicData>
        </a:graphic>
      </p:graphicFrame>
    </p:spTree>
    <p:extLst>
      <p:ext uri="{BB962C8B-B14F-4D97-AF65-F5344CB8AC3E}">
        <p14:creationId xmlns:p14="http://schemas.microsoft.com/office/powerpoint/2010/main" val="2440943301"/>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6F494C87-0358-1969-50BE-45A53AEA96E7}"/>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13C7126E-380A-F727-BF0D-3A49593D9A2C}"/>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F0DB209F-8293-326B-8270-4DBF1A6E7986}"/>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008C9269-B934-335B-23FB-72651B61F062}"/>
              </a:ext>
            </a:extLst>
          </p:cNvPr>
          <p:cNvSpPr/>
          <p:nvPr/>
        </p:nvSpPr>
        <p:spPr>
          <a:xfrm rot="1782986">
            <a:off x="286724" y="168964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0AB75D7D-B12C-C0D3-0CDA-13D1BB7A2312}"/>
              </a:ext>
            </a:extLst>
          </p:cNvPr>
          <p:cNvSpPr/>
          <p:nvPr/>
        </p:nvSpPr>
        <p:spPr>
          <a:xfrm rot="1782986">
            <a:off x="286724" y="215249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D69B3E69-0771-E311-6257-F3F7A152DDD1}"/>
              </a:ext>
            </a:extLst>
          </p:cNvPr>
          <p:cNvSpPr/>
          <p:nvPr/>
        </p:nvSpPr>
        <p:spPr>
          <a:xfrm rot="1782986">
            <a:off x="286725" y="2615334"/>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aphicFrame>
        <p:nvGraphicFramePr>
          <p:cNvPr id="10" name="Table 9">
            <a:extLst>
              <a:ext uri="{FF2B5EF4-FFF2-40B4-BE49-F238E27FC236}">
                <a16:creationId xmlns:a16="http://schemas.microsoft.com/office/drawing/2014/main" id="{8E7AAA44-CA95-40AB-46E1-9F5560EDEB06}"/>
              </a:ext>
            </a:extLst>
          </p:cNvPr>
          <p:cNvGraphicFramePr>
            <a:graphicFrameLocks noGrp="1"/>
          </p:cNvGraphicFramePr>
          <p:nvPr>
            <p:extLst>
              <p:ext uri="{D42A27DB-BD31-4B8C-83A1-F6EECF244321}">
                <p14:modId xmlns:p14="http://schemas.microsoft.com/office/powerpoint/2010/main" val="3362405202"/>
              </p:ext>
            </p:extLst>
          </p:nvPr>
        </p:nvGraphicFramePr>
        <p:xfrm>
          <a:off x="996287" y="699799"/>
          <a:ext cx="5233063" cy="8574669"/>
        </p:xfrm>
        <a:graphic>
          <a:graphicData uri="http://schemas.openxmlformats.org/drawingml/2006/table">
            <a:tbl>
              <a:tblPr firstRow="1" firstCol="1" bandRow="1">
                <a:tableStyleId>{5C22544A-7EE6-4342-B048-85BDC9FD1C3A}</a:tableStyleId>
              </a:tblPr>
              <a:tblGrid>
                <a:gridCol w="5233063">
                  <a:extLst>
                    <a:ext uri="{9D8B030D-6E8A-4147-A177-3AD203B41FA5}">
                      <a16:colId xmlns:a16="http://schemas.microsoft.com/office/drawing/2014/main" val="4029718312"/>
                    </a:ext>
                  </a:extLst>
                </a:gridCol>
              </a:tblGrid>
              <a:tr h="227793">
                <a:tc>
                  <a:txBody>
                    <a:bodyPr/>
                    <a:lstStyle/>
                    <a:p>
                      <a:pPr algn="l"/>
                      <a:r>
                        <a:rPr lang="es-ES_tradnl" sz="1000" noProof="0">
                          <a:solidFill>
                            <a:schemeClr val="tx1"/>
                          </a:solidFill>
                          <a:effectLst/>
                        </a:rPr>
                        <a:t>Proceso de gestión de casos</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23685189"/>
                  </a:ext>
                </a:extLst>
              </a:tr>
              <a:tr h="136676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noProof="0" dirty="0">
                          <a:solidFill>
                            <a:schemeClr val="tx1"/>
                          </a:solidFill>
                          <a:effectLst/>
                        </a:rPr>
                        <a:t>5. ¿La/el asistente social elaboró un plan [plan de caso] contigo para conseguir la ayuda que necesitabas? </a:t>
                      </a:r>
                    </a:p>
                    <a:p>
                      <a:pPr algn="l"/>
                      <a:r>
                        <a:rPr lang="es-ES_tradnl" sz="1000" b="0" noProof="0" dirty="0">
                          <a:solidFill>
                            <a:schemeClr val="tx1"/>
                          </a:solidFill>
                          <a:effectLst/>
                        </a:rPr>
                        <a:t>[ ] Sí</a:t>
                      </a:r>
                    </a:p>
                    <a:p>
                      <a:pPr algn="l"/>
                      <a:r>
                        <a:rPr lang="es-ES_tradnl" sz="1000" b="0" noProof="0" dirty="0">
                          <a:solidFill>
                            <a:schemeClr val="tx1"/>
                          </a:solidFill>
                          <a:effectLst/>
                        </a:rPr>
                        <a:t>[ ] No</a:t>
                      </a:r>
                    </a:p>
                    <a:p>
                      <a:pPr algn="l"/>
                      <a:r>
                        <a:rPr lang="es-ES_tradnl" sz="1000" b="0" noProof="0" dirty="0">
                          <a:solidFill>
                            <a:schemeClr val="tx1"/>
                          </a:solidFill>
                          <a:effectLst/>
                        </a:rPr>
                        <a:t>[ ] No lo recuerda</a:t>
                      </a:r>
                    </a:p>
                    <a:p>
                      <a:pPr algn="l"/>
                      <a:r>
                        <a:rPr lang="es-ES_tradnl" sz="1000" noProof="0" dirty="0">
                          <a:solidFill>
                            <a:schemeClr val="tx1"/>
                          </a:solidFill>
                          <a:effectLst/>
                        </a:rPr>
                        <a:t> </a:t>
                      </a:r>
                    </a:p>
                    <a:p>
                      <a:pPr algn="l"/>
                      <a:r>
                        <a:rPr lang="es-ES_tradnl" sz="1000" b="0" noProof="0" dirty="0">
                          <a:solidFill>
                            <a:schemeClr val="tx1"/>
                          </a:solidFill>
                          <a:effectLst/>
                        </a:rPr>
                        <a:t>Por favor, </a:t>
                      </a:r>
                      <a:r>
                        <a:rPr lang="es-ES_tradnl" sz="1000" noProof="0" dirty="0">
                          <a:solidFill>
                            <a:schemeClr val="tx1"/>
                          </a:solidFill>
                          <a:effectLst/>
                        </a:rPr>
                        <a:t>proporcione información detallada:</a:t>
                      </a:r>
                    </a:p>
                    <a:p>
                      <a:pPr algn="l"/>
                      <a:r>
                        <a:rPr lang="es-ES_tradnl" sz="1000" noProof="0" dirty="0">
                          <a:solidFill>
                            <a:schemeClr val="tx1"/>
                          </a:solidFill>
                          <a:effectLst/>
                        </a:rPr>
                        <a:t> </a:t>
                      </a:r>
                    </a:p>
                    <a:p>
                      <a:pPr algn="l"/>
                      <a:r>
                        <a:rPr lang="es-ES_tradnl" sz="1000" noProof="0" dirty="0">
                          <a:solidFill>
                            <a:schemeClr val="tx1"/>
                          </a:solidFill>
                          <a:effectLst/>
                        </a:rPr>
                        <a:t> </a:t>
                      </a:r>
                      <a:endParaRPr lang="es-ES_tradnl" sz="10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814106009"/>
                  </a:ext>
                </a:extLst>
              </a:tr>
              <a:tr h="136676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noProof="0">
                          <a:solidFill>
                            <a:schemeClr val="tx1"/>
                          </a:solidFill>
                          <a:effectLst/>
                        </a:rPr>
                        <a:t>6. ¿Te puso la/el asistente social en contacto con servicios que pudieran ayudarte? </a:t>
                      </a:r>
                    </a:p>
                    <a:p>
                      <a:pPr algn="l"/>
                      <a:r>
                        <a:rPr lang="es-ES_tradnl" sz="1000" b="0" noProof="0">
                          <a:solidFill>
                            <a:schemeClr val="tx1"/>
                          </a:solidFill>
                          <a:effectLst/>
                        </a:rPr>
                        <a:t>[ ] Sí</a:t>
                      </a:r>
                    </a:p>
                    <a:p>
                      <a:pPr algn="l"/>
                      <a:r>
                        <a:rPr lang="es-ES_tradnl" sz="1000" b="0" noProof="0">
                          <a:solidFill>
                            <a:schemeClr val="tx1"/>
                          </a:solidFill>
                          <a:effectLst/>
                        </a:rPr>
                        <a:t>[ ] No, no necesitaba otros servicios</a:t>
                      </a:r>
                    </a:p>
                    <a:p>
                      <a:pPr algn="l"/>
                      <a:r>
                        <a:rPr lang="es-ES_tradnl" sz="1000" b="0" noProof="0">
                          <a:solidFill>
                            <a:schemeClr val="tx1"/>
                          </a:solidFill>
                          <a:effectLst/>
                        </a:rPr>
                        <a:t>[ ] No, no quería otros servicios</a:t>
                      </a:r>
                    </a:p>
                    <a:p>
                      <a:pPr algn="l"/>
                      <a:r>
                        <a:rPr lang="es-ES_tradnl" sz="1000" b="0" noProof="0">
                          <a:solidFill>
                            <a:schemeClr val="tx1"/>
                          </a:solidFill>
                          <a:effectLst/>
                        </a:rPr>
                        <a:t>[ ] No lo recuerda</a:t>
                      </a:r>
                    </a:p>
                    <a:p>
                      <a:pPr algn="l"/>
                      <a:r>
                        <a:rPr lang="es-ES_tradnl" sz="1000" noProof="0">
                          <a:solidFill>
                            <a:schemeClr val="tx1"/>
                          </a:solidFill>
                          <a:effectLst/>
                        </a:rPr>
                        <a:t> </a:t>
                      </a:r>
                    </a:p>
                    <a:p>
                      <a:pPr algn="l"/>
                      <a:r>
                        <a:rPr lang="es-ES_tradnl" sz="1000" b="0" noProof="0">
                          <a:solidFill>
                            <a:schemeClr val="tx1"/>
                          </a:solidFill>
                          <a:effectLst/>
                        </a:rPr>
                        <a:t>Por favor</a:t>
                      </a:r>
                      <a:r>
                        <a:rPr lang="es-ES_tradnl" sz="1000" noProof="0">
                          <a:solidFill>
                            <a:schemeClr val="tx1"/>
                          </a:solidFill>
                          <a:effectLst/>
                        </a:rPr>
                        <a:t>, proporcione información detallada:</a:t>
                      </a:r>
                    </a:p>
                    <a:p>
                      <a:pPr algn="l"/>
                      <a:r>
                        <a:rPr lang="es-ES_tradnl" sz="1000" noProof="0">
                          <a:solidFill>
                            <a:schemeClr val="tx1"/>
                          </a:solidFill>
                          <a:effectLst/>
                        </a:rPr>
                        <a:t> </a:t>
                      </a:r>
                    </a:p>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610541797"/>
                  </a:ext>
                </a:extLst>
              </a:tr>
              <a:tr h="136676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noProof="0">
                          <a:solidFill>
                            <a:schemeClr val="tx1"/>
                          </a:solidFill>
                          <a:effectLst/>
                        </a:rPr>
                        <a:t>7. Todas las veces que la/el asistente social tuvo que compartir información tuya con otras personas, ¿te preguntó si estabas de acuerdo en compartir información tuya y sobre tu situación con esas personas?  </a:t>
                      </a:r>
                    </a:p>
                    <a:p>
                      <a:pPr algn="l"/>
                      <a:r>
                        <a:rPr lang="es-ES_tradnl" sz="1000" b="0" noProof="0">
                          <a:solidFill>
                            <a:schemeClr val="tx1"/>
                          </a:solidFill>
                          <a:effectLst/>
                        </a:rPr>
                        <a:t>[ ] Sí</a:t>
                      </a:r>
                    </a:p>
                    <a:p>
                      <a:pPr algn="l"/>
                      <a:r>
                        <a:rPr lang="es-ES_tradnl" sz="1000" b="0" noProof="0">
                          <a:solidFill>
                            <a:schemeClr val="tx1"/>
                          </a:solidFill>
                          <a:effectLst/>
                        </a:rPr>
                        <a:t>[ ] No</a:t>
                      </a:r>
                    </a:p>
                    <a:p>
                      <a:pPr algn="l"/>
                      <a:r>
                        <a:rPr lang="es-ES_tradnl" sz="1000" b="0" noProof="0">
                          <a:solidFill>
                            <a:schemeClr val="tx1"/>
                          </a:solidFill>
                          <a:effectLst/>
                        </a:rPr>
                        <a:t>[ ] No lo recuerda</a:t>
                      </a:r>
                    </a:p>
                    <a:p>
                      <a:pPr algn="l"/>
                      <a:r>
                        <a:rPr lang="es-ES_tradnl" sz="1000" noProof="0">
                          <a:solidFill>
                            <a:schemeClr val="tx1"/>
                          </a:solidFill>
                          <a:effectLst/>
                        </a:rPr>
                        <a:t> </a:t>
                      </a:r>
                    </a:p>
                    <a:p>
                      <a:pPr algn="l"/>
                      <a:r>
                        <a:rPr lang="es-ES_tradnl" sz="1000" b="0" noProof="0">
                          <a:solidFill>
                            <a:schemeClr val="tx1"/>
                          </a:solidFill>
                          <a:effectLst/>
                        </a:rPr>
                        <a:t>Por favor, </a:t>
                      </a:r>
                      <a:r>
                        <a:rPr lang="es-ES_tradnl" sz="1000" noProof="0">
                          <a:solidFill>
                            <a:schemeClr val="tx1"/>
                          </a:solidFill>
                          <a:effectLst/>
                        </a:rPr>
                        <a:t>proporcione información detallada:</a:t>
                      </a:r>
                    </a:p>
                    <a:p>
                      <a:pPr algn="l"/>
                      <a:r>
                        <a:rPr lang="es-ES_tradnl" sz="1000" noProof="0">
                          <a:solidFill>
                            <a:schemeClr val="tx1"/>
                          </a:solidFill>
                          <a:effectLst/>
                        </a:rPr>
                        <a:t> </a:t>
                      </a:r>
                    </a:p>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768486868"/>
                  </a:ext>
                </a:extLst>
              </a:tr>
              <a:tr h="136676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noProof="0">
                          <a:solidFill>
                            <a:schemeClr val="tx1"/>
                          </a:solidFill>
                          <a:effectLst/>
                        </a:rPr>
                        <a:t>8. ¿Tomaste la decisión de dejar de recibir los servicios de gestión de casos de [ingrese el nombre de la agencia/organización de gestión de casos] en una conversación con la/el asistente social? </a:t>
                      </a:r>
                    </a:p>
                    <a:p>
                      <a:pPr algn="l"/>
                      <a:r>
                        <a:rPr lang="es-ES_tradnl" sz="1000" b="0" noProof="0">
                          <a:solidFill>
                            <a:schemeClr val="tx1"/>
                          </a:solidFill>
                          <a:effectLst/>
                        </a:rPr>
                        <a:t>[ ] Sí</a:t>
                      </a:r>
                    </a:p>
                    <a:p>
                      <a:pPr algn="l"/>
                      <a:r>
                        <a:rPr lang="es-ES_tradnl" sz="1000" b="0" noProof="0">
                          <a:solidFill>
                            <a:schemeClr val="tx1"/>
                          </a:solidFill>
                          <a:effectLst/>
                        </a:rPr>
                        <a:t>[ ] No</a:t>
                      </a:r>
                    </a:p>
                    <a:p>
                      <a:pPr algn="l"/>
                      <a:r>
                        <a:rPr lang="es-ES_tradnl" sz="1000" b="0" noProof="0">
                          <a:solidFill>
                            <a:schemeClr val="tx1"/>
                          </a:solidFill>
                          <a:effectLst/>
                        </a:rPr>
                        <a:t>[ ] No lo recuerda</a:t>
                      </a:r>
                    </a:p>
                    <a:p>
                      <a:pPr algn="l"/>
                      <a:r>
                        <a:rPr lang="es-ES_tradnl" sz="1000" noProof="0">
                          <a:solidFill>
                            <a:schemeClr val="tx1"/>
                          </a:solidFill>
                          <a:effectLst/>
                        </a:rPr>
                        <a:t> </a:t>
                      </a:r>
                    </a:p>
                    <a:p>
                      <a:pPr algn="l"/>
                      <a:r>
                        <a:rPr lang="es-ES_tradnl" sz="1000" noProof="0">
                          <a:solidFill>
                            <a:schemeClr val="tx1"/>
                          </a:solidFill>
                          <a:effectLst/>
                        </a:rPr>
                        <a:t>Por favor, proporcione información detallada:</a:t>
                      </a:r>
                    </a:p>
                    <a:p>
                      <a:pPr algn="l"/>
                      <a:r>
                        <a:rPr lang="es-ES_tradnl" sz="1000" noProof="0">
                          <a:solidFill>
                            <a:schemeClr val="tx1"/>
                          </a:solidFill>
                          <a:effectLst/>
                        </a:rPr>
                        <a:t> </a:t>
                      </a:r>
                    </a:p>
                    <a:p>
                      <a:pPr algn="l"/>
                      <a:r>
                        <a:rPr lang="es-ES_tradnl" sz="1000" noProof="0">
                          <a:solidFill>
                            <a:schemeClr val="tx1"/>
                          </a:solidFill>
                          <a:effectLst/>
                        </a:rPr>
                        <a:t> </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823917808"/>
                  </a:ext>
                </a:extLst>
              </a:tr>
              <a:tr h="484061">
                <a:tc>
                  <a:txBody>
                    <a:bodyPr/>
                    <a:lstStyle/>
                    <a:p>
                      <a:pPr algn="l"/>
                      <a:r>
                        <a:rPr lang="es-ES_tradnl" sz="700" b="0" i="1" noProof="0">
                          <a:solidFill>
                            <a:schemeClr val="tx1"/>
                          </a:solidFill>
                          <a:effectLst/>
                        </a:rPr>
                        <a:t>En las siguientes preguntas, voy a pedirte que me digas qué tan de acuerdo estás con la frase que yo lea. Si estás totalmente de acuerdo con la frase, puedes puntuarla con un 10. Si no estás para nada de acuerdo con la frase, puedes puntuarla con un 1. También puedes puntuarla con cualquier otro número del 1 al 10 dependiendo de qué tan de acuerdo estés con la frase. Eso quiere decir que, entre más de acuerdo estés con la frase, mayor será el número (10) y entre más en desacuerdo estés, menor será el número (1). </a:t>
                      </a:r>
                      <a:endParaRPr lang="es-ES_tradnl" sz="700" b="0" i="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363043574"/>
                  </a:ext>
                </a:extLst>
              </a:tr>
              <a:tr h="896936">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noProof="0" dirty="0">
                          <a:solidFill>
                            <a:schemeClr val="tx1"/>
                          </a:solidFill>
                          <a:effectLst/>
                        </a:rPr>
                        <a:t>9. La/el asistente social me explicó las cosas de una forma que me resultó difícil de entender. </a:t>
                      </a:r>
                    </a:p>
                    <a:p>
                      <a:pPr algn="l"/>
                      <a:r>
                        <a:rPr lang="es-ES_tradnl" sz="700" b="0" i="1" noProof="0" dirty="0">
                          <a:solidFill>
                            <a:schemeClr val="tx1"/>
                          </a:solidFill>
                          <a:effectLst/>
                        </a:rPr>
                        <a:t>Puntuación (del 1 al 10)</a:t>
                      </a:r>
                    </a:p>
                    <a:p>
                      <a:pPr algn="l"/>
                      <a:r>
                        <a:rPr lang="es-ES_tradnl" sz="1000" noProof="0" dirty="0">
                          <a:solidFill>
                            <a:schemeClr val="tx1"/>
                          </a:solidFill>
                          <a:effectLst/>
                        </a:rPr>
                        <a:t> </a:t>
                      </a:r>
                    </a:p>
                    <a:p>
                      <a:pPr algn="l"/>
                      <a:r>
                        <a:rPr lang="es-ES_tradnl" sz="1000" b="0" noProof="0" dirty="0">
                          <a:solidFill>
                            <a:schemeClr val="tx1"/>
                          </a:solidFill>
                          <a:effectLst/>
                        </a:rPr>
                        <a:t>Por favor, </a:t>
                      </a:r>
                      <a:r>
                        <a:rPr lang="es-ES_tradnl" sz="1000" noProof="0" dirty="0">
                          <a:solidFill>
                            <a:schemeClr val="tx1"/>
                          </a:solidFill>
                          <a:effectLst/>
                        </a:rPr>
                        <a:t>proporcione información detallada:</a:t>
                      </a:r>
                    </a:p>
                    <a:p>
                      <a:pPr algn="l"/>
                      <a:r>
                        <a:rPr lang="es-ES_tradnl" sz="1000" noProof="0" dirty="0">
                          <a:solidFill>
                            <a:schemeClr val="tx1"/>
                          </a:solidFill>
                          <a:effectLst/>
                        </a:rPr>
                        <a:t> </a:t>
                      </a: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73152978"/>
                  </a:ext>
                </a:extLst>
              </a:tr>
              <a:tr h="911173">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noProof="0" dirty="0">
                          <a:solidFill>
                            <a:schemeClr val="tx1"/>
                          </a:solidFill>
                          <a:effectLst/>
                        </a:rPr>
                        <a:t>10. La/el asistente social siempre me pidió mi opinión y escuchó lo que quería decir con atención. </a:t>
                      </a:r>
                    </a:p>
                    <a:p>
                      <a:pPr algn="l"/>
                      <a:r>
                        <a:rPr lang="es-ES_tradnl" sz="800" b="0" i="1" noProof="0" dirty="0">
                          <a:solidFill>
                            <a:schemeClr val="tx1"/>
                          </a:solidFill>
                          <a:effectLst/>
                        </a:rPr>
                        <a:t>Puntuación (del 1 al 10)</a:t>
                      </a:r>
                    </a:p>
                    <a:p>
                      <a:pPr algn="l"/>
                      <a:r>
                        <a:rPr lang="es-ES_tradnl" sz="1000" noProof="0" dirty="0">
                          <a:solidFill>
                            <a:schemeClr val="tx1"/>
                          </a:solidFill>
                          <a:effectLst/>
                        </a:rPr>
                        <a:t> </a:t>
                      </a:r>
                    </a:p>
                    <a:p>
                      <a:pPr algn="l"/>
                      <a:r>
                        <a:rPr lang="es-ES_tradnl" sz="1000" b="0" noProof="0" dirty="0">
                          <a:solidFill>
                            <a:schemeClr val="tx1"/>
                          </a:solidFill>
                          <a:effectLst/>
                        </a:rPr>
                        <a:t>Por favor, </a:t>
                      </a:r>
                      <a:r>
                        <a:rPr lang="es-ES_tradnl" sz="1000" noProof="0" dirty="0">
                          <a:solidFill>
                            <a:schemeClr val="tx1"/>
                          </a:solidFill>
                          <a:effectLst/>
                        </a:rPr>
                        <a:t>proporcione información detallada:</a:t>
                      </a:r>
                    </a:p>
                    <a:p>
                      <a:pPr algn="l"/>
                      <a:r>
                        <a:rPr lang="es-ES_tradnl" sz="1000" noProof="0" dirty="0">
                          <a:solidFill>
                            <a:schemeClr val="tx1"/>
                          </a:solidFill>
                          <a:effectLst/>
                        </a:rPr>
                        <a:t> </a:t>
                      </a:r>
                      <a:endParaRPr lang="es-ES_tradnl" sz="10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4252678357"/>
                  </a:ext>
                </a:extLst>
              </a:tr>
            </a:tbl>
          </a:graphicData>
        </a:graphic>
      </p:graphicFrame>
    </p:spTree>
    <p:extLst>
      <p:ext uri="{BB962C8B-B14F-4D97-AF65-F5344CB8AC3E}">
        <p14:creationId xmlns:p14="http://schemas.microsoft.com/office/powerpoint/2010/main" val="148187815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6F494C87-0358-1969-50BE-45A53AEA96E7}"/>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13C7126E-380A-F727-BF0D-3A49593D9A2C}"/>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F0DB209F-8293-326B-8270-4DBF1A6E7986}"/>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008C9269-B934-335B-23FB-72651B61F062}"/>
              </a:ext>
            </a:extLst>
          </p:cNvPr>
          <p:cNvSpPr/>
          <p:nvPr/>
        </p:nvSpPr>
        <p:spPr>
          <a:xfrm rot="1782986">
            <a:off x="286724" y="168964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0AB75D7D-B12C-C0D3-0CDA-13D1BB7A2312}"/>
              </a:ext>
            </a:extLst>
          </p:cNvPr>
          <p:cNvSpPr/>
          <p:nvPr/>
        </p:nvSpPr>
        <p:spPr>
          <a:xfrm rot="1782986">
            <a:off x="286724" y="215249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D69B3E69-0771-E311-6257-F3F7A152DDD1}"/>
              </a:ext>
            </a:extLst>
          </p:cNvPr>
          <p:cNvSpPr/>
          <p:nvPr/>
        </p:nvSpPr>
        <p:spPr>
          <a:xfrm rot="1782986">
            <a:off x="286725" y="2615334"/>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aphicFrame>
        <p:nvGraphicFramePr>
          <p:cNvPr id="10" name="Table 9">
            <a:extLst>
              <a:ext uri="{FF2B5EF4-FFF2-40B4-BE49-F238E27FC236}">
                <a16:creationId xmlns:a16="http://schemas.microsoft.com/office/drawing/2014/main" id="{8E7AAA44-CA95-40AB-46E1-9F5560EDEB06}"/>
              </a:ext>
            </a:extLst>
          </p:cNvPr>
          <p:cNvGraphicFramePr>
            <a:graphicFrameLocks noGrp="1"/>
          </p:cNvGraphicFramePr>
          <p:nvPr>
            <p:extLst>
              <p:ext uri="{D42A27DB-BD31-4B8C-83A1-F6EECF244321}">
                <p14:modId xmlns:p14="http://schemas.microsoft.com/office/powerpoint/2010/main" val="3688199751"/>
              </p:ext>
            </p:extLst>
          </p:nvPr>
        </p:nvGraphicFramePr>
        <p:xfrm>
          <a:off x="996287" y="699799"/>
          <a:ext cx="5233063" cy="7711440"/>
        </p:xfrm>
        <a:graphic>
          <a:graphicData uri="http://schemas.openxmlformats.org/drawingml/2006/table">
            <a:tbl>
              <a:tblPr firstRow="1" firstCol="1" bandRow="1">
                <a:tableStyleId>{5C22544A-7EE6-4342-B048-85BDC9FD1C3A}</a:tableStyleId>
              </a:tblPr>
              <a:tblGrid>
                <a:gridCol w="5233063">
                  <a:extLst>
                    <a:ext uri="{9D8B030D-6E8A-4147-A177-3AD203B41FA5}">
                      <a16:colId xmlns:a16="http://schemas.microsoft.com/office/drawing/2014/main" val="4029718312"/>
                    </a:ext>
                  </a:extLst>
                </a:gridCol>
              </a:tblGrid>
              <a:tr h="25063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a:solidFill>
                            <a:schemeClr val="tx1"/>
                          </a:solidFill>
                          <a:effectLst/>
                        </a:rPr>
                        <a:t>11. Varias veces me sentí presionada/o por la/el asistente social para tomar una decisión o hacer algo que no quería hacer.</a:t>
                      </a:r>
                    </a:p>
                    <a:p>
                      <a:pPr algn="l"/>
                      <a:r>
                        <a:rPr lang="es-ES_tradnl" sz="800" b="0" i="1" noProof="0">
                          <a:solidFill>
                            <a:schemeClr val="tx1"/>
                          </a:solidFill>
                          <a:effectLst/>
                        </a:rPr>
                        <a:t>Puntuación </a:t>
                      </a:r>
                      <a:r>
                        <a:rPr lang="es-ES_tradnl" sz="800" b="0" i="1" noProof="0" dirty="0">
                          <a:solidFill>
                            <a:schemeClr val="tx1"/>
                          </a:solidFill>
                          <a:effectLst/>
                        </a:rPr>
                        <a:t>(del 1 al 10)</a:t>
                      </a:r>
                    </a:p>
                    <a:p>
                      <a:pPr algn="l"/>
                      <a:r>
                        <a:rPr lang="es-ES_tradnl" sz="1000">
                          <a:solidFill>
                            <a:schemeClr val="tx1"/>
                          </a:solidFill>
                          <a:effectLst/>
                        </a:rPr>
                        <a:t> </a:t>
                      </a:r>
                    </a:p>
                    <a:p>
                      <a:pPr algn="l"/>
                      <a:r>
                        <a:rPr lang="es-ES_tradnl" sz="1000" b="0" noProof="0">
                          <a:solidFill>
                            <a:schemeClr val="tx1"/>
                          </a:solidFill>
                          <a:effectLst/>
                        </a:rPr>
                        <a:t>Por </a:t>
                      </a:r>
                      <a:r>
                        <a:rPr lang="es-ES_tradnl" sz="1000" b="0" noProof="0" dirty="0">
                          <a:solidFill>
                            <a:schemeClr val="tx1"/>
                          </a:solidFill>
                          <a:effectLst/>
                        </a:rPr>
                        <a:t>favor, </a:t>
                      </a:r>
                      <a:r>
                        <a:rPr lang="es-ES_tradnl" sz="1000" noProof="0" dirty="0">
                          <a:solidFill>
                            <a:schemeClr val="tx1"/>
                          </a:solidFill>
                          <a:effectLst/>
                        </a:rPr>
                        <a:t>proporcione información detallada:</a:t>
                      </a:r>
                    </a:p>
                    <a:p>
                      <a:pPr algn="l"/>
                      <a:r>
                        <a:rPr lang="es-ES_tradnl" sz="1000">
                          <a:solidFill>
                            <a:schemeClr val="tx1"/>
                          </a:solidFill>
                          <a:effectLst/>
                        </a:rPr>
                        <a:t>  </a:t>
                      </a:r>
                      <a:endParaRPr lang="es-ES_tradn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35450313"/>
                  </a:ext>
                </a:extLst>
              </a:tr>
              <a:tr h="284047">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a:solidFill>
                            <a:schemeClr val="tx1"/>
                          </a:solidFill>
                          <a:effectLst/>
                        </a:rPr>
                        <a:t>12. La/el asistente social hizo seguimientos (se reunió conmigo/con otras personas para saber cómo iban las cosas) e hizo lo que dijo que haría. </a:t>
                      </a:r>
                    </a:p>
                    <a:p>
                      <a:pPr algn="l"/>
                      <a:r>
                        <a:rPr lang="es-ES_tradnl" sz="800" b="0" i="1" noProof="0">
                          <a:solidFill>
                            <a:schemeClr val="tx1"/>
                          </a:solidFill>
                          <a:effectLst/>
                        </a:rPr>
                        <a:t>Puntuación </a:t>
                      </a:r>
                      <a:r>
                        <a:rPr lang="es-ES_tradnl" sz="800" b="0" i="1" noProof="0" dirty="0">
                          <a:solidFill>
                            <a:schemeClr val="tx1"/>
                          </a:solidFill>
                          <a:effectLst/>
                        </a:rPr>
                        <a:t>(del 1 al 10)</a:t>
                      </a:r>
                    </a:p>
                    <a:p>
                      <a:pPr algn="l"/>
                      <a:r>
                        <a:rPr lang="es-ES_tradnl" sz="1000">
                          <a:solidFill>
                            <a:schemeClr val="tx1"/>
                          </a:solidFill>
                          <a:effectLst/>
                        </a:rPr>
                        <a:t> </a:t>
                      </a:r>
                    </a:p>
                    <a:p>
                      <a:pPr algn="l"/>
                      <a:r>
                        <a:rPr lang="es-ES_tradnl" sz="1000" b="0" noProof="0">
                          <a:solidFill>
                            <a:schemeClr val="tx1"/>
                          </a:solidFill>
                          <a:effectLst/>
                        </a:rPr>
                        <a:t>Por </a:t>
                      </a:r>
                      <a:r>
                        <a:rPr lang="es-ES_tradnl" sz="1000" b="0" noProof="0" dirty="0">
                          <a:solidFill>
                            <a:schemeClr val="tx1"/>
                          </a:solidFill>
                          <a:effectLst/>
                        </a:rPr>
                        <a:t>favor, </a:t>
                      </a:r>
                      <a:r>
                        <a:rPr lang="es-ES_tradnl" sz="1000" noProof="0" dirty="0">
                          <a:solidFill>
                            <a:schemeClr val="tx1"/>
                          </a:solidFill>
                          <a:effectLst/>
                        </a:rPr>
                        <a:t>proporcione información detallada:</a:t>
                      </a:r>
                    </a:p>
                    <a:p>
                      <a:pPr algn="l"/>
                      <a:r>
                        <a:rPr lang="es-ES_tradnl" sz="1000">
                          <a:solidFill>
                            <a:schemeClr val="tx1"/>
                          </a:solidFill>
                          <a:effectLst/>
                        </a:rPr>
                        <a:t> </a:t>
                      </a:r>
                    </a:p>
                    <a:p>
                      <a:pPr algn="l"/>
                      <a:r>
                        <a:rPr lang="es-ES_tradnl" sz="1000">
                          <a:solidFill>
                            <a:schemeClr val="tx1"/>
                          </a:solidFill>
                          <a:effectLst/>
                        </a:rPr>
                        <a:t>  </a:t>
                      </a:r>
                      <a:endParaRPr lang="es-ES_tradn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078646840"/>
                  </a:ext>
                </a:extLst>
              </a:tr>
              <a:tr h="284047">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a:solidFill>
                            <a:schemeClr val="tx1"/>
                          </a:solidFill>
                          <a:effectLst/>
                        </a:rPr>
                        <a:t>13. La/el asistente social me visitó en contadas ocasiones (pocas veces). </a:t>
                      </a:r>
                    </a:p>
                    <a:p>
                      <a:pPr algn="l"/>
                      <a:r>
                        <a:rPr lang="es-ES_tradnl" sz="800" b="0" i="1" noProof="0">
                          <a:solidFill>
                            <a:schemeClr val="tx1"/>
                          </a:solidFill>
                          <a:effectLst/>
                        </a:rPr>
                        <a:t>Puntuación </a:t>
                      </a:r>
                      <a:r>
                        <a:rPr lang="es-ES_tradnl" sz="800" b="0" i="1" noProof="0" dirty="0">
                          <a:solidFill>
                            <a:schemeClr val="tx1"/>
                          </a:solidFill>
                          <a:effectLst/>
                        </a:rPr>
                        <a:t>(del 1 al 10)</a:t>
                      </a:r>
                    </a:p>
                    <a:p>
                      <a:pPr algn="l"/>
                      <a:r>
                        <a:rPr lang="es-ES_tradnl" sz="1000">
                          <a:solidFill>
                            <a:schemeClr val="tx1"/>
                          </a:solidFill>
                          <a:effectLst/>
                        </a:rPr>
                        <a:t> </a:t>
                      </a:r>
                    </a:p>
                    <a:p>
                      <a:pPr algn="l"/>
                      <a:r>
                        <a:rPr lang="es-ES_tradnl" sz="1000" b="0" noProof="0">
                          <a:solidFill>
                            <a:schemeClr val="tx1"/>
                          </a:solidFill>
                          <a:effectLst/>
                        </a:rPr>
                        <a:t>Por </a:t>
                      </a:r>
                      <a:r>
                        <a:rPr lang="es-ES_tradnl" sz="1000" b="0" noProof="0" dirty="0">
                          <a:solidFill>
                            <a:schemeClr val="tx1"/>
                          </a:solidFill>
                          <a:effectLst/>
                        </a:rPr>
                        <a:t>favor, </a:t>
                      </a:r>
                      <a:r>
                        <a:rPr lang="es-ES_tradnl" sz="1000" noProof="0" dirty="0">
                          <a:solidFill>
                            <a:schemeClr val="tx1"/>
                          </a:solidFill>
                          <a:effectLst/>
                        </a:rPr>
                        <a:t>proporcione información detallada:</a:t>
                      </a:r>
                    </a:p>
                    <a:p>
                      <a:pPr algn="l"/>
                      <a:r>
                        <a:rPr lang="es-ES_tradnl" sz="1000">
                          <a:solidFill>
                            <a:schemeClr val="tx1"/>
                          </a:solidFill>
                          <a:effectLst/>
                        </a:rPr>
                        <a:t>  </a:t>
                      </a:r>
                      <a:endParaRPr lang="es-ES_tradn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013256746"/>
                  </a:ext>
                </a:extLst>
              </a:tr>
              <a:tr h="284047">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a:solidFill>
                            <a:schemeClr val="tx1"/>
                          </a:solidFill>
                          <a:effectLst/>
                        </a:rPr>
                        <a:t>14. La ayuda que la/el asistente social me dio a mí y a mi familia fue útil.</a:t>
                      </a:r>
                    </a:p>
                    <a:p>
                      <a:pPr algn="l"/>
                      <a:r>
                        <a:rPr lang="es-ES_tradnl" sz="800" b="0" i="1" noProof="0">
                          <a:solidFill>
                            <a:schemeClr val="tx1"/>
                          </a:solidFill>
                          <a:effectLst/>
                        </a:rPr>
                        <a:t>Puntuación </a:t>
                      </a:r>
                      <a:r>
                        <a:rPr lang="es-ES_tradnl" sz="800" b="0" i="1" noProof="0" dirty="0">
                          <a:solidFill>
                            <a:schemeClr val="tx1"/>
                          </a:solidFill>
                          <a:effectLst/>
                        </a:rPr>
                        <a:t>(del 1 al 10)</a:t>
                      </a:r>
                    </a:p>
                    <a:p>
                      <a:pPr algn="l"/>
                      <a:r>
                        <a:rPr lang="es-ES_tradnl" sz="1000">
                          <a:solidFill>
                            <a:schemeClr val="tx1"/>
                          </a:solidFill>
                          <a:effectLst/>
                        </a:rPr>
                        <a:t> </a:t>
                      </a:r>
                    </a:p>
                    <a:p>
                      <a:pPr algn="l"/>
                      <a:r>
                        <a:rPr lang="es-ES_tradnl" sz="1000" b="0" noProof="0">
                          <a:solidFill>
                            <a:schemeClr val="tx1"/>
                          </a:solidFill>
                          <a:effectLst/>
                        </a:rPr>
                        <a:t>Por </a:t>
                      </a:r>
                      <a:r>
                        <a:rPr lang="es-ES_tradnl" sz="1000" b="0" noProof="0" dirty="0">
                          <a:solidFill>
                            <a:schemeClr val="tx1"/>
                          </a:solidFill>
                          <a:effectLst/>
                        </a:rPr>
                        <a:t>favor, </a:t>
                      </a:r>
                      <a:r>
                        <a:rPr lang="es-ES_tradnl" sz="1000" noProof="0" dirty="0">
                          <a:solidFill>
                            <a:schemeClr val="tx1"/>
                          </a:solidFill>
                          <a:effectLst/>
                        </a:rPr>
                        <a:t>proporcione información detallada:</a:t>
                      </a:r>
                    </a:p>
                    <a:p>
                      <a:pPr algn="l"/>
                      <a:r>
                        <a:rPr lang="es-ES_tradnl" sz="1000">
                          <a:solidFill>
                            <a:schemeClr val="tx1"/>
                          </a:solidFill>
                          <a:effectLst/>
                        </a:rPr>
                        <a:t>  </a:t>
                      </a:r>
                      <a:endParaRPr lang="es-ES_tradn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4090197576"/>
                  </a:ext>
                </a:extLst>
              </a:tr>
              <a:tr h="284047">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a:solidFill>
                            <a:schemeClr val="tx1"/>
                          </a:solidFill>
                          <a:effectLst/>
                        </a:rPr>
                        <a:t>15. Mi situación ha mejorado desde que empecé a trabajar con la/el asistente social. </a:t>
                      </a:r>
                    </a:p>
                    <a:p>
                      <a:pPr algn="l"/>
                      <a:r>
                        <a:rPr lang="es-ES_tradnl" sz="800" b="0" i="1" noProof="0">
                          <a:solidFill>
                            <a:schemeClr val="tx1"/>
                          </a:solidFill>
                          <a:effectLst/>
                        </a:rPr>
                        <a:t>Puntuación </a:t>
                      </a:r>
                      <a:r>
                        <a:rPr lang="es-ES_tradnl" sz="800" b="0" i="1" noProof="0" dirty="0">
                          <a:solidFill>
                            <a:schemeClr val="tx1"/>
                          </a:solidFill>
                          <a:effectLst/>
                        </a:rPr>
                        <a:t>(del 1 al 10)</a:t>
                      </a:r>
                    </a:p>
                    <a:p>
                      <a:pPr algn="l"/>
                      <a:r>
                        <a:rPr lang="es-ES_tradnl" sz="1000">
                          <a:solidFill>
                            <a:schemeClr val="tx1"/>
                          </a:solidFill>
                          <a:effectLst/>
                        </a:rPr>
                        <a:t> </a:t>
                      </a:r>
                    </a:p>
                    <a:p>
                      <a:pPr algn="l"/>
                      <a:r>
                        <a:rPr lang="es-ES_tradnl" sz="1000" b="0" noProof="0">
                          <a:solidFill>
                            <a:schemeClr val="tx1"/>
                          </a:solidFill>
                          <a:effectLst/>
                        </a:rPr>
                        <a:t>Por </a:t>
                      </a:r>
                      <a:r>
                        <a:rPr lang="es-ES_tradnl" sz="1000" b="0" noProof="0" dirty="0">
                          <a:solidFill>
                            <a:schemeClr val="tx1"/>
                          </a:solidFill>
                          <a:effectLst/>
                        </a:rPr>
                        <a:t>favor, </a:t>
                      </a:r>
                      <a:r>
                        <a:rPr lang="es-ES_tradnl" sz="1000" noProof="0" dirty="0">
                          <a:solidFill>
                            <a:schemeClr val="tx1"/>
                          </a:solidFill>
                          <a:effectLst/>
                        </a:rPr>
                        <a:t>proporcione información detallada:</a:t>
                      </a:r>
                    </a:p>
                    <a:p>
                      <a:pPr algn="l"/>
                      <a:r>
                        <a:rPr lang="es-ES_tradnl" sz="1000">
                          <a:solidFill>
                            <a:schemeClr val="tx1"/>
                          </a:solidFill>
                          <a:effectLst/>
                        </a:rPr>
                        <a:t> </a:t>
                      </a:r>
                    </a:p>
                    <a:p>
                      <a:pPr algn="l"/>
                      <a:r>
                        <a:rPr lang="es-ES_tradnl" sz="1000">
                          <a:solidFill>
                            <a:schemeClr val="tx1"/>
                          </a:solidFill>
                          <a:effectLst/>
                        </a:rPr>
                        <a:t> </a:t>
                      </a:r>
                    </a:p>
                    <a:p>
                      <a:pPr algn="l"/>
                      <a:r>
                        <a:rPr lang="es-ES_tradnl" sz="1000">
                          <a:solidFill>
                            <a:schemeClr val="tx1"/>
                          </a:solidFill>
                          <a:effectLst/>
                        </a:rPr>
                        <a:t> </a:t>
                      </a:r>
                      <a:endParaRPr lang="es-ES_tradn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738749904"/>
                  </a:ext>
                </a:extLst>
              </a:tr>
              <a:tr h="284047">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a:solidFill>
                            <a:schemeClr val="tx1"/>
                          </a:solidFill>
                          <a:effectLst/>
                        </a:rPr>
                        <a:t>16. En general, estoy muy satisfecha/o con la ayuda que me dio la/el asistente social. </a:t>
                      </a:r>
                    </a:p>
                    <a:p>
                      <a:pPr algn="l"/>
                      <a:r>
                        <a:rPr lang="es-ES_tradnl" sz="800" b="0" i="1" noProof="0">
                          <a:solidFill>
                            <a:schemeClr val="tx1"/>
                          </a:solidFill>
                          <a:effectLst/>
                        </a:rPr>
                        <a:t>Puntuación </a:t>
                      </a:r>
                      <a:r>
                        <a:rPr lang="es-ES_tradnl" sz="800" b="0" i="1" noProof="0" dirty="0">
                          <a:solidFill>
                            <a:schemeClr val="tx1"/>
                          </a:solidFill>
                          <a:effectLst/>
                        </a:rPr>
                        <a:t>(del 1 al 10)</a:t>
                      </a:r>
                    </a:p>
                    <a:p>
                      <a:pPr algn="l"/>
                      <a:r>
                        <a:rPr lang="es-ES_tradnl" sz="1000">
                          <a:solidFill>
                            <a:schemeClr val="tx1"/>
                          </a:solidFill>
                          <a:effectLst/>
                        </a:rPr>
                        <a:t> </a:t>
                      </a:r>
                    </a:p>
                    <a:p>
                      <a:pPr algn="l"/>
                      <a:r>
                        <a:rPr lang="es-ES_tradnl" sz="1000" b="0" noProof="0">
                          <a:solidFill>
                            <a:schemeClr val="tx1"/>
                          </a:solidFill>
                          <a:effectLst/>
                        </a:rPr>
                        <a:t>Por </a:t>
                      </a:r>
                      <a:r>
                        <a:rPr lang="es-ES_tradnl" sz="1000" b="0" noProof="0" dirty="0">
                          <a:solidFill>
                            <a:schemeClr val="tx1"/>
                          </a:solidFill>
                          <a:effectLst/>
                        </a:rPr>
                        <a:t>favor, </a:t>
                      </a:r>
                      <a:r>
                        <a:rPr lang="es-ES_tradnl" sz="1000" noProof="0" dirty="0">
                          <a:solidFill>
                            <a:schemeClr val="tx1"/>
                          </a:solidFill>
                          <a:effectLst/>
                        </a:rPr>
                        <a:t>proporcione información detallada:</a:t>
                      </a:r>
                    </a:p>
                    <a:p>
                      <a:pPr algn="l"/>
                      <a:r>
                        <a:rPr lang="es-ES_tradnl" sz="1000">
                          <a:solidFill>
                            <a:schemeClr val="tx1"/>
                          </a:solidFill>
                          <a:effectLst/>
                        </a:rPr>
                        <a:t> </a:t>
                      </a:r>
                    </a:p>
                    <a:p>
                      <a:pPr algn="l"/>
                      <a:r>
                        <a:rPr lang="es-ES_tradnl" sz="1000">
                          <a:solidFill>
                            <a:schemeClr val="tx1"/>
                          </a:solidFill>
                          <a:effectLst/>
                        </a:rPr>
                        <a:t> </a:t>
                      </a:r>
                    </a:p>
                    <a:p>
                      <a:pPr algn="l"/>
                      <a:r>
                        <a:rPr lang="es-ES_tradnl" sz="1000">
                          <a:solidFill>
                            <a:schemeClr val="tx1"/>
                          </a:solidFill>
                          <a:effectLst/>
                        </a:rPr>
                        <a:t> </a:t>
                      </a:r>
                      <a:endParaRPr lang="es-ES_tradn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29885555"/>
                  </a:ext>
                </a:extLst>
              </a:tr>
              <a:tr h="0">
                <a:tc>
                  <a:txBody>
                    <a:bodyPr/>
                    <a:lstStyle/>
                    <a:p>
                      <a:pPr algn="l"/>
                      <a:r>
                        <a:rPr lang="es-ES_tradnl" sz="1000">
                          <a:solidFill>
                            <a:schemeClr val="tx1"/>
                          </a:solidFill>
                          <a:effectLst/>
                        </a:rPr>
                        <a:t>Pregunta final</a:t>
                      </a:r>
                      <a:endParaRPr lang="es-ES_tradn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372586008"/>
                  </a:ext>
                </a:extLst>
              </a:tr>
              <a:tr h="634929">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dirty="0">
                          <a:solidFill>
                            <a:schemeClr val="tx1"/>
                          </a:solidFill>
                          <a:effectLst/>
                        </a:rPr>
                        <a:t>17. ¿Hay algo que me quieras decir o algo que te preocupe que quieras contarme? </a:t>
                      </a:r>
                    </a:p>
                    <a:p>
                      <a:pPr algn="l"/>
                      <a:r>
                        <a:rPr lang="es-ES_tradnl" sz="1000" b="0" dirty="0">
                          <a:solidFill>
                            <a:schemeClr val="tx1"/>
                          </a:solidFill>
                          <a:effectLst/>
                        </a:rPr>
                        <a:t>[ ] Sí</a:t>
                      </a:r>
                    </a:p>
                    <a:p>
                      <a:pPr algn="l"/>
                      <a:r>
                        <a:rPr lang="es-ES_tradnl" sz="1000" b="0" dirty="0">
                          <a:solidFill>
                            <a:schemeClr val="tx1"/>
                          </a:solidFill>
                          <a:effectLst/>
                        </a:rPr>
                        <a:t>[ ] No</a:t>
                      </a:r>
                    </a:p>
                    <a:p>
                      <a:pPr algn="l"/>
                      <a:r>
                        <a:rPr lang="es-ES_tradnl" sz="1000" b="0" dirty="0">
                          <a:solidFill>
                            <a:schemeClr val="tx1"/>
                          </a:solidFill>
                          <a:effectLst/>
                        </a:rPr>
                        <a:t>[ ] No lo recuerda</a:t>
                      </a:r>
                    </a:p>
                    <a:p>
                      <a:pPr algn="l"/>
                      <a:r>
                        <a:rPr lang="es-ES_tradnl" sz="1000" dirty="0">
                          <a:solidFill>
                            <a:schemeClr val="tx1"/>
                          </a:solidFill>
                          <a:effectLst/>
                        </a:rPr>
                        <a:t> </a:t>
                      </a:r>
                    </a:p>
                    <a:p>
                      <a:pPr algn="l"/>
                      <a:r>
                        <a:rPr lang="es-ES_tradnl" sz="1000" b="0" noProof="0" dirty="0">
                          <a:solidFill>
                            <a:schemeClr val="tx1"/>
                          </a:solidFill>
                          <a:effectLst/>
                        </a:rPr>
                        <a:t>Por favor, </a:t>
                      </a:r>
                      <a:r>
                        <a:rPr lang="es-ES_tradnl" sz="1000" noProof="0" dirty="0">
                          <a:solidFill>
                            <a:schemeClr val="tx1"/>
                          </a:solidFill>
                          <a:effectLst/>
                        </a:rPr>
                        <a:t>proporcione información detallada:</a:t>
                      </a:r>
                    </a:p>
                    <a:p>
                      <a:pPr algn="l"/>
                      <a:r>
                        <a:rPr lang="es-ES_tradnl" sz="1000" dirty="0">
                          <a:solidFill>
                            <a:schemeClr val="tx1"/>
                          </a:solidFill>
                          <a:effectLst/>
                        </a:rPr>
                        <a:t> </a:t>
                      </a:r>
                    </a:p>
                    <a:p>
                      <a:pPr algn="l"/>
                      <a:r>
                        <a:rPr lang="es-ES_tradnl" sz="1000" dirty="0">
                          <a:solidFill>
                            <a:schemeClr val="tx1"/>
                          </a:solidFill>
                          <a:effectLst/>
                        </a:rPr>
                        <a:t> </a:t>
                      </a:r>
                    </a:p>
                    <a:p>
                      <a:pPr algn="l"/>
                      <a:r>
                        <a:rPr lang="es-ES_tradnl" sz="1000" dirty="0">
                          <a:solidFill>
                            <a:schemeClr val="tx1"/>
                          </a:solidFill>
                          <a:effectLst/>
                        </a:rPr>
                        <a:t> </a:t>
                      </a:r>
                      <a:endParaRPr lang="es-ES_tradnl"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402523809"/>
                  </a:ext>
                </a:extLst>
              </a:tr>
            </a:tbl>
          </a:graphicData>
        </a:graphic>
      </p:graphicFrame>
    </p:spTree>
    <p:extLst>
      <p:ext uri="{BB962C8B-B14F-4D97-AF65-F5344CB8AC3E}">
        <p14:creationId xmlns:p14="http://schemas.microsoft.com/office/powerpoint/2010/main" val="346517835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agon 2">
            <a:extLst>
              <a:ext uri="{FF2B5EF4-FFF2-40B4-BE49-F238E27FC236}">
                <a16:creationId xmlns:a16="http://schemas.microsoft.com/office/drawing/2014/main" id="{618A6EFE-DCB5-2E32-5B6A-C20E341C6C21}"/>
              </a:ext>
            </a:extLst>
          </p:cNvPr>
          <p:cNvSpPr/>
          <p:nvPr/>
        </p:nvSpPr>
        <p:spPr>
          <a:xfrm rot="1782986">
            <a:off x="-1328855" y="5145441"/>
            <a:ext cx="3595260" cy="3099365"/>
          </a:xfrm>
          <a:prstGeom prst="hexagon">
            <a:avLst>
              <a:gd name="adj" fmla="val 28965"/>
              <a:gd name="vf" fmla="val 11547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Hexagon 5">
            <a:extLst>
              <a:ext uri="{FF2B5EF4-FFF2-40B4-BE49-F238E27FC236}">
                <a16:creationId xmlns:a16="http://schemas.microsoft.com/office/drawing/2014/main" id="{ADF05F51-F610-1FDD-91AE-12C54A25A47F}"/>
              </a:ext>
            </a:extLst>
          </p:cNvPr>
          <p:cNvSpPr/>
          <p:nvPr/>
        </p:nvSpPr>
        <p:spPr>
          <a:xfrm rot="1782986">
            <a:off x="4678406" y="654853"/>
            <a:ext cx="3595260" cy="3099365"/>
          </a:xfrm>
          <a:prstGeom prst="hexagon">
            <a:avLst>
              <a:gd name="adj" fmla="val 28965"/>
              <a:gd name="vf" fmla="val 11547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 name="Rectangle 30">
            <a:extLst>
              <a:ext uri="{FF2B5EF4-FFF2-40B4-BE49-F238E27FC236}">
                <a16:creationId xmlns:a16="http://schemas.microsoft.com/office/drawing/2014/main" id="{646BDD87-CE1E-37C3-9EFE-51E0D7FB8EF5}"/>
              </a:ext>
            </a:extLst>
          </p:cNvPr>
          <p:cNvSpPr/>
          <p:nvPr/>
        </p:nvSpPr>
        <p:spPr>
          <a:xfrm>
            <a:off x="2501900" y="2149381"/>
            <a:ext cx="3745466" cy="107118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TextBox 31">
            <a:extLst>
              <a:ext uri="{FF2B5EF4-FFF2-40B4-BE49-F238E27FC236}">
                <a16:creationId xmlns:a16="http://schemas.microsoft.com/office/drawing/2014/main" id="{D1A7BDE2-6FF1-D8F2-E16C-1AB26D47A202}"/>
              </a:ext>
            </a:extLst>
          </p:cNvPr>
          <p:cNvSpPr txBox="1"/>
          <p:nvPr/>
        </p:nvSpPr>
        <p:spPr>
          <a:xfrm>
            <a:off x="993324" y="1696523"/>
            <a:ext cx="5264812" cy="261610"/>
          </a:xfrm>
          <a:prstGeom prst="rect">
            <a:avLst/>
          </a:prstGeom>
          <a:noFill/>
          <a:ln>
            <a:noFill/>
          </a:ln>
        </p:spPr>
        <p:txBody>
          <a:bodyPr wrap="square" rtlCol="0">
            <a:spAutoFit/>
          </a:bodyPr>
          <a:lstStyle/>
          <a:p>
            <a:r>
              <a:rPr lang="es-ES_tradnl" sz="1100" b="1" dirty="0"/>
              <a:t>Repase los objetivos de aprendizaje y escriba su reflexión.</a:t>
            </a:r>
          </a:p>
        </p:txBody>
      </p:sp>
      <p:sp>
        <p:nvSpPr>
          <p:cNvPr id="34" name="TextBox 33">
            <a:extLst>
              <a:ext uri="{FF2B5EF4-FFF2-40B4-BE49-F238E27FC236}">
                <a16:creationId xmlns:a16="http://schemas.microsoft.com/office/drawing/2014/main" id="{4CBCB650-5E40-AE41-1609-2FA3FF024B9D}"/>
              </a:ext>
            </a:extLst>
          </p:cNvPr>
          <p:cNvSpPr txBox="1"/>
          <p:nvPr/>
        </p:nvSpPr>
        <p:spPr>
          <a:xfrm>
            <a:off x="993326" y="2107349"/>
            <a:ext cx="1321602" cy="1366698"/>
          </a:xfrm>
          <a:prstGeom prst="rect">
            <a:avLst/>
          </a:prstGeom>
          <a:noFill/>
          <a:ln>
            <a:noFill/>
          </a:ln>
        </p:spPr>
        <p:txBody>
          <a:bodyPr wrap="square" lIns="90000" tIns="90000" rIns="90000" bIns="90000" rtlCol="0">
            <a:spAutoFit/>
          </a:bodyPr>
          <a:lstStyle/>
          <a:p>
            <a:r>
              <a:rPr lang="es-ES_tradnl" sz="1100"/>
              <a:t>¿En qué áreas o aspectos de la formación cree que tiene mayor confianza o conocimiento ahora? </a:t>
            </a:r>
          </a:p>
        </p:txBody>
      </p:sp>
      <p:sp>
        <p:nvSpPr>
          <p:cNvPr id="52" name="Rectangle 51">
            <a:extLst>
              <a:ext uri="{FF2B5EF4-FFF2-40B4-BE49-F238E27FC236}">
                <a16:creationId xmlns:a16="http://schemas.microsoft.com/office/drawing/2014/main" id="{BF2CF1D2-84A2-25BB-7DE7-6099D8EC6E19}"/>
              </a:ext>
            </a:extLst>
          </p:cNvPr>
          <p:cNvSpPr/>
          <p:nvPr/>
        </p:nvSpPr>
        <p:spPr>
          <a:xfrm>
            <a:off x="2501900" y="3398040"/>
            <a:ext cx="3745466" cy="1118934"/>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4" name="TextBox 53">
            <a:extLst>
              <a:ext uri="{FF2B5EF4-FFF2-40B4-BE49-F238E27FC236}">
                <a16:creationId xmlns:a16="http://schemas.microsoft.com/office/drawing/2014/main" id="{1A4E3524-329B-2C9F-2038-3A40BA8623FF}"/>
              </a:ext>
            </a:extLst>
          </p:cNvPr>
          <p:cNvSpPr txBox="1"/>
          <p:nvPr/>
        </p:nvSpPr>
        <p:spPr>
          <a:xfrm>
            <a:off x="1007471" y="3413814"/>
            <a:ext cx="1309210" cy="1705252"/>
          </a:xfrm>
          <a:prstGeom prst="rect">
            <a:avLst/>
          </a:prstGeom>
          <a:noFill/>
          <a:ln>
            <a:noFill/>
          </a:ln>
        </p:spPr>
        <p:txBody>
          <a:bodyPr wrap="square" lIns="90000" tIns="90000" rIns="90000" bIns="90000" rtlCol="0">
            <a:spAutoFit/>
          </a:bodyPr>
          <a:lstStyle/>
          <a:p>
            <a:r>
              <a:rPr lang="es-ES_tradnl" sz="1100"/>
              <a:t>¿Qué objetivos de aprendizaje requieren que contemos con más información, más tiempo de práctica o más apoyo para alcanzarlos plenamente? </a:t>
            </a:r>
          </a:p>
        </p:txBody>
      </p:sp>
      <p:sp>
        <p:nvSpPr>
          <p:cNvPr id="55" name="TextBox 54">
            <a:extLst>
              <a:ext uri="{FF2B5EF4-FFF2-40B4-BE49-F238E27FC236}">
                <a16:creationId xmlns:a16="http://schemas.microsoft.com/office/drawing/2014/main" id="{86450952-F48C-5F9B-202D-B669C30C7DE5}"/>
              </a:ext>
            </a:extLst>
          </p:cNvPr>
          <p:cNvSpPr txBox="1"/>
          <p:nvPr/>
        </p:nvSpPr>
        <p:spPr>
          <a:xfrm>
            <a:off x="993324" y="1264346"/>
            <a:ext cx="5254042" cy="276999"/>
          </a:xfrm>
          <a:prstGeom prst="rect">
            <a:avLst/>
          </a:prstGeom>
          <a:noFill/>
        </p:spPr>
        <p:txBody>
          <a:bodyPr wrap="square" rtlCol="0">
            <a:spAutoFit/>
          </a:bodyPr>
          <a:lstStyle/>
          <a:p>
            <a:r>
              <a:rPr lang="es-ES_tradnl" sz="1200" b="1" spc="300">
                <a:solidFill>
                  <a:schemeClr val="tx1"/>
                </a:solidFill>
              </a:rPr>
              <a:t>OBJETIVOS DE APRENDIZAJE</a:t>
            </a:r>
          </a:p>
        </p:txBody>
      </p:sp>
      <p:sp>
        <p:nvSpPr>
          <p:cNvPr id="56" name="TextBox 55">
            <a:extLst>
              <a:ext uri="{FF2B5EF4-FFF2-40B4-BE49-F238E27FC236}">
                <a16:creationId xmlns:a16="http://schemas.microsoft.com/office/drawing/2014/main" id="{7B97108D-9B51-E99E-9754-92636170CA11}"/>
              </a:ext>
            </a:extLst>
          </p:cNvPr>
          <p:cNvSpPr txBox="1"/>
          <p:nvPr/>
        </p:nvSpPr>
        <p:spPr>
          <a:xfrm>
            <a:off x="996286" y="713169"/>
            <a:ext cx="5264813" cy="307777"/>
          </a:xfrm>
          <a:prstGeom prst="rect">
            <a:avLst/>
          </a:prstGeom>
          <a:noFill/>
        </p:spPr>
        <p:txBody>
          <a:bodyPr wrap="square">
            <a:spAutoFit/>
          </a:bodyPr>
          <a:lstStyle/>
          <a:p>
            <a:pPr marL="0" marR="0" lvl="0" indent="0" algn="l" rtl="0">
              <a:spcBef>
                <a:spcPts val="0"/>
              </a:spcBef>
              <a:spcAft>
                <a:spcPts val="1800"/>
              </a:spcAft>
              <a:buNone/>
            </a:pPr>
            <a:r>
              <a:rPr lang="es-ES_tradnl" sz="1400" b="1" spc="300">
                <a:solidFill>
                  <a:schemeClr val="bg1"/>
                </a:solidFill>
                <a:highlight>
                  <a:srgbClr val="1D8CC8"/>
                </a:highlight>
                <a:latin typeface="Calibri"/>
                <a:ea typeface="Calibri"/>
                <a:cs typeface="Calibri"/>
                <a:sym typeface="Calibri"/>
              </a:rPr>
              <a:t>SESIÓN 6: CIERRE DEL MÓDULO</a:t>
            </a:r>
          </a:p>
        </p:txBody>
      </p:sp>
      <p:sp>
        <p:nvSpPr>
          <p:cNvPr id="57" name="TextBox 56">
            <a:extLst>
              <a:ext uri="{FF2B5EF4-FFF2-40B4-BE49-F238E27FC236}">
                <a16:creationId xmlns:a16="http://schemas.microsoft.com/office/drawing/2014/main" id="{DB2D06C4-9166-881B-D6A2-41264420654D}"/>
              </a:ext>
            </a:extLst>
          </p:cNvPr>
          <p:cNvSpPr txBox="1"/>
          <p:nvPr/>
        </p:nvSpPr>
        <p:spPr>
          <a:xfrm>
            <a:off x="993324" y="5187134"/>
            <a:ext cx="5254042" cy="276999"/>
          </a:xfrm>
          <a:prstGeom prst="rect">
            <a:avLst/>
          </a:prstGeom>
          <a:noFill/>
        </p:spPr>
        <p:txBody>
          <a:bodyPr wrap="square" rtlCol="0">
            <a:spAutoFit/>
          </a:bodyPr>
          <a:lstStyle/>
          <a:p>
            <a:r>
              <a:rPr lang="es-ES_tradnl" sz="1200" b="1" spc="300">
                <a:solidFill>
                  <a:schemeClr val="tx1"/>
                </a:solidFill>
              </a:rPr>
              <a:t>REFLEXIÓN</a:t>
            </a:r>
          </a:p>
        </p:txBody>
      </p:sp>
      <p:sp>
        <p:nvSpPr>
          <p:cNvPr id="58" name="Rectangle 57">
            <a:extLst>
              <a:ext uri="{FF2B5EF4-FFF2-40B4-BE49-F238E27FC236}">
                <a16:creationId xmlns:a16="http://schemas.microsoft.com/office/drawing/2014/main" id="{E1718892-1D04-29CB-717B-CFE853F61C7A}"/>
              </a:ext>
            </a:extLst>
          </p:cNvPr>
          <p:cNvSpPr/>
          <p:nvPr/>
        </p:nvSpPr>
        <p:spPr>
          <a:xfrm>
            <a:off x="2501900" y="5633117"/>
            <a:ext cx="3745466" cy="939353"/>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9" name="TextBox 58">
            <a:extLst>
              <a:ext uri="{FF2B5EF4-FFF2-40B4-BE49-F238E27FC236}">
                <a16:creationId xmlns:a16="http://schemas.microsoft.com/office/drawing/2014/main" id="{189D1799-6A85-2670-F037-B79A90DAA233}"/>
              </a:ext>
            </a:extLst>
          </p:cNvPr>
          <p:cNvSpPr txBox="1"/>
          <p:nvPr/>
        </p:nvSpPr>
        <p:spPr>
          <a:xfrm>
            <a:off x="993326" y="5628588"/>
            <a:ext cx="1321602" cy="520312"/>
          </a:xfrm>
          <a:prstGeom prst="rect">
            <a:avLst/>
          </a:prstGeom>
          <a:noFill/>
          <a:ln>
            <a:noFill/>
          </a:ln>
        </p:spPr>
        <p:txBody>
          <a:bodyPr wrap="square" lIns="90000" tIns="90000" rIns="90000" bIns="90000" rtlCol="0">
            <a:spAutoFit/>
          </a:bodyPr>
          <a:lstStyle/>
          <a:p>
            <a:r>
              <a:rPr lang="es-ES_tradnl" sz="1100"/>
              <a:t>¿Qué ha llamado su atención?</a:t>
            </a:r>
          </a:p>
        </p:txBody>
      </p:sp>
      <p:sp>
        <p:nvSpPr>
          <p:cNvPr id="60" name="Rectangle 59">
            <a:extLst>
              <a:ext uri="{FF2B5EF4-FFF2-40B4-BE49-F238E27FC236}">
                <a16:creationId xmlns:a16="http://schemas.microsoft.com/office/drawing/2014/main" id="{EC3BCACD-E6B9-AA08-0C59-73FF02C99606}"/>
              </a:ext>
            </a:extLst>
          </p:cNvPr>
          <p:cNvSpPr/>
          <p:nvPr/>
        </p:nvSpPr>
        <p:spPr>
          <a:xfrm>
            <a:off x="2501900" y="6753342"/>
            <a:ext cx="3745466" cy="98123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1" name="TextBox 60">
            <a:extLst>
              <a:ext uri="{FF2B5EF4-FFF2-40B4-BE49-F238E27FC236}">
                <a16:creationId xmlns:a16="http://schemas.microsoft.com/office/drawing/2014/main" id="{53B6F7AB-B616-D79A-22DF-BEDD0165F2B0}"/>
              </a:ext>
            </a:extLst>
          </p:cNvPr>
          <p:cNvSpPr txBox="1"/>
          <p:nvPr/>
        </p:nvSpPr>
        <p:spPr>
          <a:xfrm>
            <a:off x="1007471" y="6762391"/>
            <a:ext cx="1321602" cy="351035"/>
          </a:xfrm>
          <a:prstGeom prst="rect">
            <a:avLst/>
          </a:prstGeom>
          <a:noFill/>
          <a:ln>
            <a:noFill/>
          </a:ln>
        </p:spPr>
        <p:txBody>
          <a:bodyPr wrap="square" lIns="90000" tIns="90000" rIns="90000" bIns="90000" rtlCol="0">
            <a:spAutoFit/>
          </a:bodyPr>
          <a:lstStyle/>
          <a:p>
            <a:r>
              <a:rPr lang="es-ES_tradnl" sz="1100" dirty="0"/>
              <a:t>¿Qué ha sido difícil?</a:t>
            </a:r>
          </a:p>
        </p:txBody>
      </p:sp>
      <p:sp>
        <p:nvSpPr>
          <p:cNvPr id="62" name="Rectangle 61">
            <a:extLst>
              <a:ext uri="{FF2B5EF4-FFF2-40B4-BE49-F238E27FC236}">
                <a16:creationId xmlns:a16="http://schemas.microsoft.com/office/drawing/2014/main" id="{507379E5-FA33-BFA1-F13B-08CB4A58D18E}"/>
              </a:ext>
            </a:extLst>
          </p:cNvPr>
          <p:cNvSpPr/>
          <p:nvPr/>
        </p:nvSpPr>
        <p:spPr>
          <a:xfrm>
            <a:off x="2501900" y="7928131"/>
            <a:ext cx="3745466" cy="98123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3" name="TextBox 62">
            <a:extLst>
              <a:ext uri="{FF2B5EF4-FFF2-40B4-BE49-F238E27FC236}">
                <a16:creationId xmlns:a16="http://schemas.microsoft.com/office/drawing/2014/main" id="{5AB81B4E-E8FE-732C-5465-A3D8C68948BE}"/>
              </a:ext>
            </a:extLst>
          </p:cNvPr>
          <p:cNvSpPr txBox="1"/>
          <p:nvPr/>
        </p:nvSpPr>
        <p:spPr>
          <a:xfrm>
            <a:off x="1007471" y="7928131"/>
            <a:ext cx="1309210" cy="689589"/>
          </a:xfrm>
          <a:prstGeom prst="rect">
            <a:avLst/>
          </a:prstGeom>
          <a:noFill/>
          <a:ln>
            <a:noFill/>
          </a:ln>
        </p:spPr>
        <p:txBody>
          <a:bodyPr wrap="square" lIns="90000" tIns="90000" rIns="90000" bIns="90000" rtlCol="0">
            <a:spAutoFit/>
          </a:bodyPr>
          <a:lstStyle/>
          <a:p>
            <a:r>
              <a:rPr lang="es-ES_tradnl" sz="1100"/>
              <a:t>¿Sobre qué le gustaría aprender más? </a:t>
            </a:r>
          </a:p>
        </p:txBody>
      </p:sp>
      <p:sp>
        <p:nvSpPr>
          <p:cNvPr id="70" name="Hexagon 69">
            <a:extLst>
              <a:ext uri="{FF2B5EF4-FFF2-40B4-BE49-F238E27FC236}">
                <a16:creationId xmlns:a16="http://schemas.microsoft.com/office/drawing/2014/main" id="{3D375CDD-B887-9ACF-F5CB-50DCBDA10E3F}"/>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1" name="Hexagon 70">
            <a:extLst>
              <a:ext uri="{FF2B5EF4-FFF2-40B4-BE49-F238E27FC236}">
                <a16:creationId xmlns:a16="http://schemas.microsoft.com/office/drawing/2014/main" id="{D4B50D8C-5F5A-7D16-32E6-6E0FA46C6161}"/>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2" name="Hexagon 71">
            <a:extLst>
              <a:ext uri="{FF2B5EF4-FFF2-40B4-BE49-F238E27FC236}">
                <a16:creationId xmlns:a16="http://schemas.microsoft.com/office/drawing/2014/main" id="{03C87ED2-ECB5-3AD3-6755-CF4CB2E3FB44}"/>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3" name="Hexagon 72">
            <a:extLst>
              <a:ext uri="{FF2B5EF4-FFF2-40B4-BE49-F238E27FC236}">
                <a16:creationId xmlns:a16="http://schemas.microsoft.com/office/drawing/2014/main" id="{12D2441E-77B6-DCA3-1081-6D79130777E3}"/>
              </a:ext>
            </a:extLst>
          </p:cNvPr>
          <p:cNvSpPr/>
          <p:nvPr/>
        </p:nvSpPr>
        <p:spPr>
          <a:xfrm rot="1782986">
            <a:off x="286724" y="168964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4" name="Hexagon 73">
            <a:extLst>
              <a:ext uri="{FF2B5EF4-FFF2-40B4-BE49-F238E27FC236}">
                <a16:creationId xmlns:a16="http://schemas.microsoft.com/office/drawing/2014/main" id="{8C05FD9D-5CDF-61A4-FBEE-18E490133204}"/>
              </a:ext>
            </a:extLst>
          </p:cNvPr>
          <p:cNvSpPr/>
          <p:nvPr/>
        </p:nvSpPr>
        <p:spPr>
          <a:xfrm rot="1782986">
            <a:off x="286724" y="215249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5" name="Hexagon 74">
            <a:extLst>
              <a:ext uri="{FF2B5EF4-FFF2-40B4-BE49-F238E27FC236}">
                <a16:creationId xmlns:a16="http://schemas.microsoft.com/office/drawing/2014/main" id="{37B94D91-3977-242D-CE6F-711E45315C3D}"/>
              </a:ext>
            </a:extLst>
          </p:cNvPr>
          <p:cNvSpPr/>
          <p:nvPr/>
        </p:nvSpPr>
        <p:spPr>
          <a:xfrm rot="1782986">
            <a:off x="286725" y="2615334"/>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862230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E7F735CB-82B8-4481-679F-08844F6FC7C2}"/>
              </a:ext>
            </a:extLst>
          </p:cNvPr>
          <p:cNvSpPr/>
          <p:nvPr/>
        </p:nvSpPr>
        <p:spPr>
          <a:xfrm>
            <a:off x="0" y="-1"/>
            <a:ext cx="6858000" cy="167499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TextBox 9">
            <a:extLst>
              <a:ext uri="{FF2B5EF4-FFF2-40B4-BE49-F238E27FC236}">
                <a16:creationId xmlns:a16="http://schemas.microsoft.com/office/drawing/2014/main" id="{BD6B7E7F-E442-F9C5-1F3A-5E3077800EFC}"/>
              </a:ext>
            </a:extLst>
          </p:cNvPr>
          <p:cNvSpPr txBox="1"/>
          <p:nvPr/>
        </p:nvSpPr>
        <p:spPr>
          <a:xfrm>
            <a:off x="1711358" y="2163749"/>
            <a:ext cx="1384105" cy="1015663"/>
          </a:xfrm>
          <a:prstGeom prst="rect">
            <a:avLst/>
          </a:prstGeom>
          <a:noFill/>
        </p:spPr>
        <p:txBody>
          <a:bodyPr wrap="square">
            <a:spAutoFit/>
          </a:bodyPr>
          <a:lstStyle/>
          <a:p>
            <a:pPr marL="0" indent="0">
              <a:buNone/>
            </a:pPr>
            <a:r>
              <a:rPr lang="es-ES_tradnl" sz="1200" b="1">
                <a:latin typeface="Arial" panose="020B0604020202020204" pitchFamily="34" charset="0"/>
                <a:ea typeface="Calibri" panose="020F0502020204030204" pitchFamily="34" charset="0"/>
                <a:cs typeface="Arial" panose="020B0604020202020204" pitchFamily="34" charset="0"/>
              </a:rPr>
              <a:t>Módulo 1: </a:t>
            </a:r>
            <a:r>
              <a:rPr lang="es-ES_tradnl" sz="1200">
                <a:latin typeface="Arial" panose="020B0604020202020204" pitchFamily="34" charset="0"/>
                <a:ea typeface="Calibri" panose="020F0502020204030204" pitchFamily="34" charset="0"/>
                <a:cs typeface="Arial" panose="020B0604020202020204" pitchFamily="34" charset="0"/>
              </a:rPr>
              <a:t>Fundamentos de la protección de la infancia</a:t>
            </a:r>
          </a:p>
          <a:p>
            <a:pPr marL="0" indent="0">
              <a:buNone/>
            </a:pPr>
            <a:r>
              <a:rPr lang="es-ES_tradnl" sz="1200" i="1">
                <a:latin typeface="Arial" panose="020B0604020202020204" pitchFamily="34" charset="0"/>
                <a:ea typeface="Calibri" panose="020F0502020204030204" pitchFamily="34" charset="0"/>
                <a:cs typeface="Arial" panose="020B0604020202020204" pitchFamily="34" charset="0"/>
              </a:rPr>
              <a:t>página 3</a:t>
            </a:r>
          </a:p>
        </p:txBody>
      </p:sp>
      <p:sp>
        <p:nvSpPr>
          <p:cNvPr id="11" name="TextBox 10">
            <a:extLst>
              <a:ext uri="{FF2B5EF4-FFF2-40B4-BE49-F238E27FC236}">
                <a16:creationId xmlns:a16="http://schemas.microsoft.com/office/drawing/2014/main" id="{67C864FB-8534-EF6B-9074-A15786A6C0EA}"/>
              </a:ext>
            </a:extLst>
          </p:cNvPr>
          <p:cNvSpPr txBox="1"/>
          <p:nvPr/>
        </p:nvSpPr>
        <p:spPr>
          <a:xfrm>
            <a:off x="1711358" y="4711389"/>
            <a:ext cx="1605994" cy="1015663"/>
          </a:xfrm>
          <a:prstGeom prst="rect">
            <a:avLst/>
          </a:prstGeom>
          <a:noFill/>
        </p:spPr>
        <p:txBody>
          <a:bodyPr wrap="square">
            <a:spAutoFit/>
          </a:bodyPr>
          <a:lstStyle/>
          <a:p>
            <a:r>
              <a:rPr lang="es-ES_tradnl" sz="1200" b="1">
                <a:latin typeface="Arial" panose="020B0604020202020204" pitchFamily="34" charset="0"/>
                <a:ea typeface="Calibri" panose="020F0502020204030204" pitchFamily="34" charset="0"/>
                <a:cs typeface="Arial" panose="020B0604020202020204" pitchFamily="34" charset="0"/>
              </a:rPr>
              <a:t>Módulo 3: </a:t>
            </a:r>
            <a:r>
              <a:rPr lang="es-ES_tradnl" sz="1200">
                <a:latin typeface="Arial" panose="020B0604020202020204" pitchFamily="34" charset="0"/>
                <a:ea typeface="Calibri" panose="020F0502020204030204" pitchFamily="34" charset="0"/>
                <a:cs typeface="Arial" panose="020B0604020202020204" pitchFamily="34" charset="0"/>
              </a:rPr>
              <a:t>Comunicación con menores: niños, niñas y adolescentes</a:t>
            </a:r>
          </a:p>
          <a:p>
            <a:r>
              <a:rPr lang="es-ES_tradnl" sz="1200" i="1">
                <a:latin typeface="Arial" panose="020B0604020202020204" pitchFamily="34" charset="0"/>
                <a:ea typeface="Calibri" panose="020F0502020204030204" pitchFamily="34" charset="0"/>
                <a:cs typeface="Arial" panose="020B0604020202020204" pitchFamily="34" charset="0"/>
              </a:rPr>
              <a:t>página 41</a:t>
            </a:r>
            <a:endParaRPr lang="es-ES_tradnl" sz="1200">
              <a:latin typeface="Arial" panose="020B0604020202020204" pitchFamily="34" charset="0"/>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628E56C-728A-7F07-9258-175A5A5BE96C}"/>
              </a:ext>
            </a:extLst>
          </p:cNvPr>
          <p:cNvSpPr txBox="1"/>
          <p:nvPr/>
        </p:nvSpPr>
        <p:spPr>
          <a:xfrm>
            <a:off x="4761915" y="2197964"/>
            <a:ext cx="1384105" cy="830997"/>
          </a:xfrm>
          <a:prstGeom prst="rect">
            <a:avLst/>
          </a:prstGeom>
          <a:noFill/>
        </p:spPr>
        <p:txBody>
          <a:bodyPr wrap="square">
            <a:spAutoFit/>
          </a:bodyPr>
          <a:lstStyle/>
          <a:p>
            <a:pPr marL="0" indent="0">
              <a:buNone/>
            </a:pPr>
            <a:r>
              <a:rPr lang="es-ES_tradnl" sz="1200" b="1">
                <a:latin typeface="Arial" panose="020B0604020202020204" pitchFamily="34" charset="0"/>
                <a:ea typeface="Calibri" panose="020F0502020204030204" pitchFamily="34" charset="0"/>
                <a:cs typeface="Arial" panose="020B0604020202020204" pitchFamily="34" charset="0"/>
              </a:rPr>
              <a:t>Módulo 6: </a:t>
            </a:r>
            <a:r>
              <a:rPr lang="es-ES_tradnl" sz="1200">
                <a:latin typeface="Arial" panose="020B0604020202020204" pitchFamily="34" charset="0"/>
                <a:ea typeface="Calibri" panose="020F0502020204030204" pitchFamily="34" charset="0"/>
                <a:cs typeface="Arial" panose="020B0604020202020204" pitchFamily="34" charset="0"/>
              </a:rPr>
              <a:t>Identificación y registro</a:t>
            </a:r>
          </a:p>
          <a:p>
            <a:pPr marL="0" indent="0">
              <a:buNone/>
            </a:pPr>
            <a:r>
              <a:rPr lang="es-ES_tradnl" sz="1200" i="1">
                <a:latin typeface="Arial" panose="020B0604020202020204" pitchFamily="34" charset="0"/>
                <a:ea typeface="Calibri" panose="020F0502020204030204" pitchFamily="34" charset="0"/>
                <a:cs typeface="Arial" panose="020B0604020202020204" pitchFamily="34" charset="0"/>
              </a:rPr>
              <a:t>página 86</a:t>
            </a:r>
            <a:endParaRPr lang="es-ES_tradnl" sz="1200">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2C33FF95-3BB2-7259-918A-B28B7B65837E}"/>
              </a:ext>
            </a:extLst>
          </p:cNvPr>
          <p:cNvSpPr txBox="1"/>
          <p:nvPr/>
        </p:nvSpPr>
        <p:spPr>
          <a:xfrm>
            <a:off x="4761915" y="6035834"/>
            <a:ext cx="1384105" cy="830997"/>
          </a:xfrm>
          <a:prstGeom prst="rect">
            <a:avLst/>
          </a:prstGeom>
          <a:noFill/>
        </p:spPr>
        <p:txBody>
          <a:bodyPr wrap="square">
            <a:spAutoFit/>
          </a:bodyPr>
          <a:lstStyle/>
          <a:p>
            <a:pPr marL="0" indent="0">
              <a:buNone/>
            </a:pPr>
            <a:r>
              <a:rPr lang="es-ES_tradnl" sz="1200" b="1" dirty="0">
                <a:latin typeface="Arial" panose="020B0604020202020204" pitchFamily="34" charset="0"/>
                <a:ea typeface="Calibri" panose="020F0502020204030204" pitchFamily="34" charset="0"/>
                <a:cs typeface="Arial" panose="020B0604020202020204" pitchFamily="34" charset="0"/>
              </a:rPr>
              <a:t>Módulo 9: </a:t>
            </a:r>
            <a:r>
              <a:rPr lang="es-ES_tradnl" sz="1200" dirty="0">
                <a:latin typeface="Arial" panose="020B0604020202020204" pitchFamily="34" charset="0"/>
                <a:ea typeface="Calibri" panose="020F0502020204030204" pitchFamily="34" charset="0"/>
                <a:cs typeface="Arial" panose="020B0604020202020204" pitchFamily="34" charset="0"/>
              </a:rPr>
              <a:t>Implementación del plan de caso</a:t>
            </a:r>
          </a:p>
          <a:p>
            <a:pPr marL="0" indent="0">
              <a:buNone/>
            </a:pPr>
            <a:r>
              <a:rPr lang="es-ES_tradnl" sz="1200" i="1" dirty="0">
                <a:latin typeface="Arial" panose="020B0604020202020204" pitchFamily="34" charset="0"/>
                <a:ea typeface="Calibri" panose="020F0502020204030204" pitchFamily="34" charset="0"/>
                <a:cs typeface="Arial" panose="020B0604020202020204" pitchFamily="34" charset="0"/>
              </a:rPr>
              <a:t>página 147</a:t>
            </a:r>
            <a:endParaRPr lang="es-ES_tradnl" sz="1200" dirty="0">
              <a:latin typeface="Arial" panose="020B0604020202020204" pitchFamily="34" charset="0"/>
              <a:ea typeface="Calibri" panose="020F050202020403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90E1007D-3DA2-667D-144F-004B589BBEF5}"/>
              </a:ext>
            </a:extLst>
          </p:cNvPr>
          <p:cNvSpPr txBox="1"/>
          <p:nvPr/>
        </p:nvSpPr>
        <p:spPr>
          <a:xfrm>
            <a:off x="1711358" y="3401233"/>
            <a:ext cx="1313586" cy="1015663"/>
          </a:xfrm>
          <a:prstGeom prst="rect">
            <a:avLst/>
          </a:prstGeom>
          <a:noFill/>
        </p:spPr>
        <p:txBody>
          <a:bodyPr wrap="square">
            <a:spAutoFit/>
          </a:bodyPr>
          <a:lstStyle/>
          <a:p>
            <a:r>
              <a:rPr lang="es-ES_tradnl" sz="1200" b="1" dirty="0">
                <a:latin typeface="Arial" panose="020B0604020202020204" pitchFamily="34" charset="0"/>
                <a:ea typeface="Calibri" panose="020F0502020204030204" pitchFamily="34" charset="0"/>
                <a:cs typeface="Arial" panose="020B0604020202020204" pitchFamily="34" charset="0"/>
              </a:rPr>
              <a:t>Módulo 2: </a:t>
            </a:r>
            <a:r>
              <a:rPr lang="es-ES_tradnl" sz="1200" dirty="0">
                <a:latin typeface="Arial" panose="020B0604020202020204" pitchFamily="34" charset="0"/>
                <a:ea typeface="Calibri" panose="020F0502020204030204" pitchFamily="34" charset="0"/>
                <a:cs typeface="Arial" panose="020B0604020202020204" pitchFamily="34" charset="0"/>
              </a:rPr>
              <a:t>Fundamentos de la gestión de casos</a:t>
            </a:r>
          </a:p>
          <a:p>
            <a:r>
              <a:rPr lang="es-ES_tradnl" sz="1200" i="1" dirty="0">
                <a:latin typeface="Arial" panose="020B0604020202020204" pitchFamily="34" charset="0"/>
                <a:ea typeface="Calibri" panose="020F0502020204030204" pitchFamily="34" charset="0"/>
                <a:cs typeface="Arial" panose="020B0604020202020204" pitchFamily="34" charset="0"/>
              </a:rPr>
              <a:t>página 21</a:t>
            </a:r>
          </a:p>
        </p:txBody>
      </p:sp>
      <p:sp>
        <p:nvSpPr>
          <p:cNvPr id="19" name="TextBox 18">
            <a:extLst>
              <a:ext uri="{FF2B5EF4-FFF2-40B4-BE49-F238E27FC236}">
                <a16:creationId xmlns:a16="http://schemas.microsoft.com/office/drawing/2014/main" id="{AF938599-AD97-8064-B166-88A1F554CB99}"/>
              </a:ext>
            </a:extLst>
          </p:cNvPr>
          <p:cNvSpPr txBox="1"/>
          <p:nvPr/>
        </p:nvSpPr>
        <p:spPr>
          <a:xfrm>
            <a:off x="1711358" y="5883211"/>
            <a:ext cx="1307455" cy="1015663"/>
          </a:xfrm>
          <a:prstGeom prst="rect">
            <a:avLst/>
          </a:prstGeom>
          <a:noFill/>
        </p:spPr>
        <p:txBody>
          <a:bodyPr wrap="square">
            <a:spAutoFit/>
          </a:bodyPr>
          <a:lstStyle/>
          <a:p>
            <a:pPr marL="0" indent="0">
              <a:buNone/>
            </a:pPr>
            <a:r>
              <a:rPr lang="es-ES_tradnl" sz="1200" b="1" dirty="0">
                <a:latin typeface="Arial" panose="020B0604020202020204" pitchFamily="34" charset="0"/>
                <a:ea typeface="Calibri" panose="020F0502020204030204" pitchFamily="34" charset="0"/>
                <a:cs typeface="Arial" panose="020B0604020202020204" pitchFamily="34" charset="0"/>
              </a:rPr>
              <a:t>Módulo 4: </a:t>
            </a:r>
            <a:r>
              <a:rPr lang="es-ES_tradnl" sz="1200" dirty="0">
                <a:latin typeface="Arial" panose="020B0604020202020204" pitchFamily="34" charset="0"/>
                <a:ea typeface="Calibri" panose="020F0502020204030204" pitchFamily="34" charset="0"/>
                <a:cs typeface="Arial" panose="020B0604020202020204" pitchFamily="34" charset="0"/>
              </a:rPr>
              <a:t>Salud mental y apoyo psicosocial</a:t>
            </a:r>
          </a:p>
          <a:p>
            <a:pPr marL="0" indent="0">
              <a:buNone/>
            </a:pPr>
            <a:r>
              <a:rPr lang="es-ES_tradnl" sz="1200" i="1" dirty="0">
                <a:latin typeface="Arial" panose="020B0604020202020204" pitchFamily="34" charset="0"/>
                <a:ea typeface="Calibri" panose="020F0502020204030204" pitchFamily="34" charset="0"/>
                <a:cs typeface="Arial" panose="020B0604020202020204" pitchFamily="34" charset="0"/>
              </a:rPr>
              <a:t>página 57</a:t>
            </a:r>
            <a:endParaRPr lang="es-ES_tradnl" sz="1200" dirty="0">
              <a:latin typeface="Arial" panose="020B0604020202020204" pitchFamily="34" charset="0"/>
              <a:ea typeface="Calibri" panose="020F0502020204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AB8D4660-A7E4-A9CF-CFFB-4C08CFB6DCF8}"/>
              </a:ext>
            </a:extLst>
          </p:cNvPr>
          <p:cNvSpPr txBox="1"/>
          <p:nvPr/>
        </p:nvSpPr>
        <p:spPr>
          <a:xfrm>
            <a:off x="4761915" y="3520739"/>
            <a:ext cx="1313586" cy="646331"/>
          </a:xfrm>
          <a:prstGeom prst="rect">
            <a:avLst/>
          </a:prstGeom>
          <a:noFill/>
        </p:spPr>
        <p:txBody>
          <a:bodyPr wrap="square">
            <a:spAutoFit/>
          </a:bodyPr>
          <a:lstStyle/>
          <a:p>
            <a:pPr marL="0" indent="0">
              <a:buNone/>
            </a:pPr>
            <a:r>
              <a:rPr lang="es-ES_tradnl" sz="1200" b="1">
                <a:latin typeface="Arial" panose="020B0604020202020204" pitchFamily="34" charset="0"/>
                <a:ea typeface="Calibri" panose="020F0502020204030204" pitchFamily="34" charset="0"/>
                <a:cs typeface="Arial" panose="020B0604020202020204" pitchFamily="34" charset="0"/>
              </a:rPr>
              <a:t>Módulo 7: </a:t>
            </a:r>
            <a:r>
              <a:rPr lang="es-ES_tradnl" sz="1200">
                <a:latin typeface="Arial" panose="020B0604020202020204" pitchFamily="34" charset="0"/>
                <a:ea typeface="Calibri" panose="020F0502020204030204" pitchFamily="34" charset="0"/>
                <a:cs typeface="Arial" panose="020B0604020202020204" pitchFamily="34" charset="0"/>
              </a:rPr>
              <a:t>Evaluación</a:t>
            </a:r>
          </a:p>
          <a:p>
            <a:pPr marL="0" indent="0">
              <a:buNone/>
            </a:pPr>
            <a:r>
              <a:rPr lang="es-ES_tradnl" sz="1200" i="1">
                <a:latin typeface="Arial" panose="020B0604020202020204" pitchFamily="34" charset="0"/>
                <a:ea typeface="Calibri" panose="020F0502020204030204" pitchFamily="34" charset="0"/>
                <a:cs typeface="Arial" panose="020B0604020202020204" pitchFamily="34" charset="0"/>
              </a:rPr>
              <a:t>página 110</a:t>
            </a:r>
            <a:endParaRPr lang="es-ES_tradnl" sz="1200">
              <a:latin typeface="Arial" panose="020B0604020202020204" pitchFamily="34" charset="0"/>
              <a:ea typeface="Calibri" panose="020F050202020403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53A337A-154D-71E9-7DD9-A92A59512AA2}"/>
              </a:ext>
            </a:extLst>
          </p:cNvPr>
          <p:cNvSpPr txBox="1"/>
          <p:nvPr/>
        </p:nvSpPr>
        <p:spPr>
          <a:xfrm>
            <a:off x="4761915" y="7179944"/>
            <a:ext cx="1313586" cy="830997"/>
          </a:xfrm>
          <a:prstGeom prst="rect">
            <a:avLst/>
          </a:prstGeom>
          <a:noFill/>
        </p:spPr>
        <p:txBody>
          <a:bodyPr wrap="square">
            <a:spAutoFit/>
          </a:bodyPr>
          <a:lstStyle/>
          <a:p>
            <a:pPr marL="0" indent="0">
              <a:buNone/>
            </a:pPr>
            <a:r>
              <a:rPr lang="es-ES_tradnl" sz="1200" b="1">
                <a:latin typeface="Arial" panose="020B0604020202020204" pitchFamily="34" charset="0"/>
                <a:ea typeface="Calibri" panose="020F0502020204030204" pitchFamily="34" charset="0"/>
                <a:cs typeface="Arial" panose="020B0604020202020204" pitchFamily="34" charset="0"/>
              </a:rPr>
              <a:t>Módulo 10: </a:t>
            </a:r>
            <a:r>
              <a:rPr lang="es-ES_tradnl" sz="1200">
                <a:latin typeface="Arial" panose="020B0604020202020204" pitchFamily="34" charset="0"/>
                <a:ea typeface="Calibri" panose="020F0502020204030204" pitchFamily="34" charset="0"/>
                <a:cs typeface="Arial" panose="020B0604020202020204" pitchFamily="34" charset="0"/>
              </a:rPr>
              <a:t>Seguimiento y revisión</a:t>
            </a:r>
          </a:p>
          <a:p>
            <a:pPr marL="0" indent="0">
              <a:buNone/>
            </a:pPr>
            <a:r>
              <a:rPr lang="es-ES_tradnl" sz="1200" i="1">
                <a:latin typeface="Arial" panose="020B0604020202020204" pitchFamily="34" charset="0"/>
                <a:ea typeface="Calibri" panose="020F0502020204030204" pitchFamily="34" charset="0"/>
                <a:cs typeface="Arial" panose="020B0604020202020204" pitchFamily="34" charset="0"/>
              </a:rPr>
              <a:t>página 168</a:t>
            </a:r>
            <a:endParaRPr lang="es-ES_tradnl" sz="1200">
              <a:latin typeface="Arial" panose="020B0604020202020204" pitchFamily="34" charset="0"/>
              <a:ea typeface="Calibri" panose="020F050202020403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C6AAA007-80E7-260C-AB83-91C20E76D98E}"/>
              </a:ext>
            </a:extLst>
          </p:cNvPr>
          <p:cNvSpPr txBox="1"/>
          <p:nvPr/>
        </p:nvSpPr>
        <p:spPr>
          <a:xfrm>
            <a:off x="1711358" y="7224063"/>
            <a:ext cx="1384105" cy="646331"/>
          </a:xfrm>
          <a:prstGeom prst="rect">
            <a:avLst/>
          </a:prstGeom>
          <a:noFill/>
        </p:spPr>
        <p:txBody>
          <a:bodyPr wrap="square">
            <a:spAutoFit/>
          </a:bodyPr>
          <a:lstStyle/>
          <a:p>
            <a:pPr marL="0" indent="0">
              <a:buNone/>
            </a:pPr>
            <a:r>
              <a:rPr lang="es-ES_tradnl" sz="1200" b="1" dirty="0">
                <a:latin typeface="Arial" panose="020B0604020202020204" pitchFamily="34" charset="0"/>
                <a:ea typeface="Calibri" panose="020F0502020204030204" pitchFamily="34" charset="0"/>
                <a:cs typeface="Arial" panose="020B0604020202020204" pitchFamily="34" charset="0"/>
              </a:rPr>
              <a:t>Módulo 5: </a:t>
            </a:r>
            <a:br>
              <a:rPr lang="es-ES_tradnl" sz="1200" b="1" dirty="0">
                <a:latin typeface="Arial" panose="020B0604020202020204" pitchFamily="34" charset="0"/>
                <a:ea typeface="Calibri" panose="020F0502020204030204" pitchFamily="34" charset="0"/>
                <a:cs typeface="Arial" panose="020B0604020202020204" pitchFamily="34" charset="0"/>
              </a:rPr>
            </a:br>
            <a:r>
              <a:rPr lang="es-ES_tradnl" sz="1200" dirty="0">
                <a:latin typeface="Arial" panose="020B0604020202020204" pitchFamily="34" charset="0"/>
                <a:ea typeface="Calibri" panose="020F0502020204030204" pitchFamily="34" charset="0"/>
                <a:cs typeface="Arial" panose="020B0604020202020204" pitchFamily="34" charset="0"/>
              </a:rPr>
              <a:t>Apoyo inmediato</a:t>
            </a:r>
          </a:p>
          <a:p>
            <a:pPr marL="0" indent="0">
              <a:buNone/>
            </a:pPr>
            <a:r>
              <a:rPr lang="es-ES_tradnl" sz="1200" i="1" dirty="0">
                <a:latin typeface="Arial" panose="020B0604020202020204" pitchFamily="34" charset="0"/>
                <a:ea typeface="Calibri" panose="020F0502020204030204" pitchFamily="34" charset="0"/>
                <a:cs typeface="Arial" panose="020B0604020202020204" pitchFamily="34" charset="0"/>
              </a:rPr>
              <a:t>página 69</a:t>
            </a:r>
            <a:endParaRPr lang="es-ES_tradnl" sz="1200" dirty="0">
              <a:latin typeface="Arial" panose="020B0604020202020204" pitchFamily="34" charset="0"/>
              <a:ea typeface="Calibri" panose="020F050202020403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221DF71D-630D-13A1-C18C-E1CF23DF681A}"/>
              </a:ext>
            </a:extLst>
          </p:cNvPr>
          <p:cNvSpPr txBox="1"/>
          <p:nvPr/>
        </p:nvSpPr>
        <p:spPr>
          <a:xfrm>
            <a:off x="4761915" y="4759322"/>
            <a:ext cx="1384105" cy="646331"/>
          </a:xfrm>
          <a:prstGeom prst="rect">
            <a:avLst/>
          </a:prstGeom>
          <a:noFill/>
        </p:spPr>
        <p:txBody>
          <a:bodyPr wrap="square">
            <a:spAutoFit/>
          </a:bodyPr>
          <a:lstStyle/>
          <a:p>
            <a:pPr marL="0" indent="0">
              <a:buNone/>
            </a:pPr>
            <a:r>
              <a:rPr lang="es-ES_tradnl" sz="1200" b="1" dirty="0">
                <a:latin typeface="Arial" panose="020B0604020202020204" pitchFamily="34" charset="0"/>
                <a:ea typeface="Calibri" panose="020F0502020204030204" pitchFamily="34" charset="0"/>
                <a:cs typeface="Arial" panose="020B0604020202020204" pitchFamily="34" charset="0"/>
              </a:rPr>
              <a:t>Módulo 8:</a:t>
            </a:r>
          </a:p>
          <a:p>
            <a:pPr marL="0" indent="0">
              <a:buNone/>
            </a:pPr>
            <a:r>
              <a:rPr lang="es-ES_tradnl" sz="1200" dirty="0">
                <a:latin typeface="Arial" panose="020B0604020202020204" pitchFamily="34" charset="0"/>
                <a:ea typeface="Calibri" panose="020F0502020204030204" pitchFamily="34" charset="0"/>
                <a:cs typeface="Arial" panose="020B0604020202020204" pitchFamily="34" charset="0"/>
              </a:rPr>
              <a:t>Plan de caso</a:t>
            </a:r>
          </a:p>
          <a:p>
            <a:pPr marL="0" indent="0">
              <a:buNone/>
            </a:pPr>
            <a:r>
              <a:rPr lang="es-ES_tradnl" sz="1200" i="1" dirty="0">
                <a:latin typeface="Arial" panose="020B0604020202020204" pitchFamily="34" charset="0"/>
                <a:ea typeface="Calibri" panose="020F0502020204030204" pitchFamily="34" charset="0"/>
                <a:cs typeface="Arial" panose="020B0604020202020204" pitchFamily="34" charset="0"/>
              </a:rPr>
              <a:t>página 134</a:t>
            </a:r>
            <a:endParaRPr lang="es-ES_tradnl" sz="1200" dirty="0">
              <a:latin typeface="Arial" panose="020B0604020202020204" pitchFamily="34" charset="0"/>
              <a:ea typeface="Calibri" panose="020F050202020403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0C2CE56-D843-B649-B42C-47D7A7014C75}"/>
              </a:ext>
            </a:extLst>
          </p:cNvPr>
          <p:cNvSpPr txBox="1"/>
          <p:nvPr/>
        </p:nvSpPr>
        <p:spPr>
          <a:xfrm>
            <a:off x="4761915" y="8582982"/>
            <a:ext cx="1384105" cy="646331"/>
          </a:xfrm>
          <a:prstGeom prst="rect">
            <a:avLst/>
          </a:prstGeom>
          <a:noFill/>
        </p:spPr>
        <p:txBody>
          <a:bodyPr wrap="square">
            <a:spAutoFit/>
          </a:bodyPr>
          <a:lstStyle/>
          <a:p>
            <a:pPr marL="0" indent="0">
              <a:buNone/>
            </a:pPr>
            <a:r>
              <a:rPr lang="es-ES_tradnl" sz="1200" b="1">
                <a:latin typeface="Arial" panose="020B0604020202020204" pitchFamily="34" charset="0"/>
                <a:ea typeface="Calibri" panose="020F0502020204030204" pitchFamily="34" charset="0"/>
                <a:cs typeface="Arial" panose="020B0604020202020204" pitchFamily="34" charset="0"/>
              </a:rPr>
              <a:t>Módulo 11: </a:t>
            </a:r>
          </a:p>
          <a:p>
            <a:pPr marL="0" indent="0">
              <a:buNone/>
            </a:pPr>
            <a:r>
              <a:rPr lang="es-ES_tradnl" sz="1200">
                <a:latin typeface="Arial" panose="020B0604020202020204" pitchFamily="34" charset="0"/>
                <a:ea typeface="Calibri" panose="020F0502020204030204" pitchFamily="34" charset="0"/>
                <a:cs typeface="Arial" panose="020B0604020202020204" pitchFamily="34" charset="0"/>
              </a:rPr>
              <a:t>Cierre del caso</a:t>
            </a:r>
          </a:p>
          <a:p>
            <a:pPr marL="0" indent="0">
              <a:buNone/>
            </a:pPr>
            <a:r>
              <a:rPr lang="es-ES_tradnl" sz="1200" i="1">
                <a:latin typeface="Arial" panose="020B0604020202020204" pitchFamily="34" charset="0"/>
                <a:ea typeface="Calibri" panose="020F0502020204030204" pitchFamily="34" charset="0"/>
                <a:cs typeface="Arial" panose="020B0604020202020204" pitchFamily="34" charset="0"/>
              </a:rPr>
              <a:t>página 183</a:t>
            </a:r>
            <a:endParaRPr lang="es-ES_tradnl" sz="1200">
              <a:latin typeface="Arial" panose="020B0604020202020204" pitchFamily="34" charset="0"/>
              <a:ea typeface="Calibri" panose="020F0502020204030204" pitchFamily="34" charset="0"/>
              <a:cs typeface="Arial" panose="020B0604020202020204" pitchFamily="34" charset="0"/>
            </a:endParaRPr>
          </a:p>
        </p:txBody>
      </p:sp>
      <p:grpSp>
        <p:nvGrpSpPr>
          <p:cNvPr id="79" name="Group 78">
            <a:extLst>
              <a:ext uri="{FF2B5EF4-FFF2-40B4-BE49-F238E27FC236}">
                <a16:creationId xmlns:a16="http://schemas.microsoft.com/office/drawing/2014/main" id="{8FF95612-1287-8859-BF91-36D404AB211F}"/>
              </a:ext>
            </a:extLst>
          </p:cNvPr>
          <p:cNvGrpSpPr/>
          <p:nvPr/>
        </p:nvGrpSpPr>
        <p:grpSpPr>
          <a:xfrm>
            <a:off x="741802" y="2203591"/>
            <a:ext cx="860835" cy="742097"/>
            <a:chOff x="1922902" y="2381391"/>
            <a:chExt cx="860835" cy="742097"/>
          </a:xfrm>
        </p:grpSpPr>
        <p:sp>
          <p:nvSpPr>
            <p:cNvPr id="6" name="Hexagon 5">
              <a:extLst>
                <a:ext uri="{FF2B5EF4-FFF2-40B4-BE49-F238E27FC236}">
                  <a16:creationId xmlns:a16="http://schemas.microsoft.com/office/drawing/2014/main" id="{B5C724CA-9819-0AA6-C099-92633DEEA9D3}"/>
                </a:ext>
              </a:extLst>
            </p:cNvPr>
            <p:cNvSpPr/>
            <p:nvPr/>
          </p:nvSpPr>
          <p:spPr>
            <a:xfrm rot="1782986">
              <a:off x="1922902" y="2381391"/>
              <a:ext cx="860835" cy="742097"/>
            </a:xfrm>
            <a:prstGeom prst="hexagon">
              <a:avLst>
                <a:gd name="adj" fmla="val 28965"/>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p>
          </p:txBody>
        </p:sp>
        <p:grpSp>
          <p:nvGrpSpPr>
            <p:cNvPr id="28" name="Group 27">
              <a:extLst>
                <a:ext uri="{FF2B5EF4-FFF2-40B4-BE49-F238E27FC236}">
                  <a16:creationId xmlns:a16="http://schemas.microsoft.com/office/drawing/2014/main" id="{143A1976-B21B-79B6-BB64-64AB0B0DFA83}"/>
                </a:ext>
              </a:extLst>
            </p:cNvPr>
            <p:cNvGrpSpPr/>
            <p:nvPr/>
          </p:nvGrpSpPr>
          <p:grpSpPr>
            <a:xfrm>
              <a:off x="2160599" y="2504754"/>
              <a:ext cx="341662" cy="458565"/>
              <a:chOff x="5673592" y="7611394"/>
              <a:chExt cx="814830" cy="1093633"/>
            </a:xfrm>
            <a:solidFill>
              <a:schemeClr val="bg1"/>
            </a:solidFill>
          </p:grpSpPr>
          <p:sp>
            <p:nvSpPr>
              <p:cNvPr id="29" name="Round Same Side Corner Rectangle 35">
                <a:extLst>
                  <a:ext uri="{FF2B5EF4-FFF2-40B4-BE49-F238E27FC236}">
                    <a16:creationId xmlns:a16="http://schemas.microsoft.com/office/drawing/2014/main" id="{BF196EA6-17C2-D51E-1DDA-4270C316EF71}"/>
                  </a:ext>
                </a:extLst>
              </p:cNvPr>
              <p:cNvSpPr/>
              <p:nvPr/>
            </p:nvSpPr>
            <p:spPr>
              <a:xfrm>
                <a:off x="5675993" y="8360881"/>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p>
            </p:txBody>
          </p:sp>
          <p:sp>
            <p:nvSpPr>
              <p:cNvPr id="30" name="Oval 29">
                <a:extLst>
                  <a:ext uri="{FF2B5EF4-FFF2-40B4-BE49-F238E27FC236}">
                    <a16:creationId xmlns:a16="http://schemas.microsoft.com/office/drawing/2014/main" id="{DE37E400-DF2A-420F-B09C-2DA3421C5B2E}"/>
                  </a:ext>
                </a:extLst>
              </p:cNvPr>
              <p:cNvSpPr/>
              <p:nvPr/>
            </p:nvSpPr>
            <p:spPr>
              <a:xfrm>
                <a:off x="5673592" y="7977240"/>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p>
            </p:txBody>
          </p:sp>
          <p:sp>
            <p:nvSpPr>
              <p:cNvPr id="31" name="Round Same Side Corner Rectangle 37">
                <a:extLst>
                  <a:ext uri="{FF2B5EF4-FFF2-40B4-BE49-F238E27FC236}">
                    <a16:creationId xmlns:a16="http://schemas.microsoft.com/office/drawing/2014/main" id="{33AFA199-F685-A051-5D5B-4C98ABB925BE}"/>
                  </a:ext>
                </a:extLst>
              </p:cNvPr>
              <p:cNvSpPr/>
              <p:nvPr/>
            </p:nvSpPr>
            <p:spPr>
              <a:xfrm>
                <a:off x="6163413" y="7995034"/>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p>
            </p:txBody>
          </p:sp>
          <p:sp>
            <p:nvSpPr>
              <p:cNvPr id="32" name="Oval 31">
                <a:extLst>
                  <a:ext uri="{FF2B5EF4-FFF2-40B4-BE49-F238E27FC236}">
                    <a16:creationId xmlns:a16="http://schemas.microsoft.com/office/drawing/2014/main" id="{FA28F115-4A92-CB16-1FC7-E91A32C2AE2F}"/>
                  </a:ext>
                </a:extLst>
              </p:cNvPr>
              <p:cNvSpPr/>
              <p:nvPr/>
            </p:nvSpPr>
            <p:spPr>
              <a:xfrm>
                <a:off x="6161012" y="7611394"/>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p>
            </p:txBody>
          </p:sp>
          <p:sp>
            <p:nvSpPr>
              <p:cNvPr id="33" name="Round Same Side Corner Rectangle 43">
                <a:extLst>
                  <a:ext uri="{FF2B5EF4-FFF2-40B4-BE49-F238E27FC236}">
                    <a16:creationId xmlns:a16="http://schemas.microsoft.com/office/drawing/2014/main" id="{97937A70-EC68-7D7A-1A3F-BE7005AC5A7C}"/>
                  </a:ext>
                </a:extLst>
              </p:cNvPr>
              <p:cNvSpPr/>
              <p:nvPr/>
            </p:nvSpPr>
            <p:spPr>
              <a:xfrm rot="12859561">
                <a:off x="6099610" y="8091090"/>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p>
            </p:txBody>
          </p:sp>
          <p:sp>
            <p:nvSpPr>
              <p:cNvPr id="34" name="Round Same Side Corner Rectangle 44">
                <a:extLst>
                  <a:ext uri="{FF2B5EF4-FFF2-40B4-BE49-F238E27FC236}">
                    <a16:creationId xmlns:a16="http://schemas.microsoft.com/office/drawing/2014/main" id="{E6EF689D-D1F6-62C0-0DD9-45E0410EAC18}"/>
                  </a:ext>
                </a:extLst>
              </p:cNvPr>
              <p:cNvSpPr/>
              <p:nvPr/>
            </p:nvSpPr>
            <p:spPr>
              <a:xfrm rot="14101202">
                <a:off x="5992187" y="8234266"/>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p>
            </p:txBody>
          </p:sp>
        </p:grpSp>
      </p:grpSp>
      <p:grpSp>
        <p:nvGrpSpPr>
          <p:cNvPr id="80" name="Group 79">
            <a:extLst>
              <a:ext uri="{FF2B5EF4-FFF2-40B4-BE49-F238E27FC236}">
                <a16:creationId xmlns:a16="http://schemas.microsoft.com/office/drawing/2014/main" id="{5A3A67AF-C1BF-837A-C11E-38695C80AAEC}"/>
              </a:ext>
            </a:extLst>
          </p:cNvPr>
          <p:cNvGrpSpPr/>
          <p:nvPr/>
        </p:nvGrpSpPr>
        <p:grpSpPr>
          <a:xfrm>
            <a:off x="770838" y="3450126"/>
            <a:ext cx="816977" cy="742097"/>
            <a:chOff x="1947423" y="3560195"/>
            <a:chExt cx="816977" cy="742097"/>
          </a:xfrm>
        </p:grpSpPr>
        <p:sp>
          <p:nvSpPr>
            <p:cNvPr id="14" name="Hexagon 13">
              <a:extLst>
                <a:ext uri="{FF2B5EF4-FFF2-40B4-BE49-F238E27FC236}">
                  <a16:creationId xmlns:a16="http://schemas.microsoft.com/office/drawing/2014/main" id="{FBE4E89C-A1F3-0B76-7913-A500689B484E}"/>
                </a:ext>
              </a:extLst>
            </p:cNvPr>
            <p:cNvSpPr/>
            <p:nvPr/>
          </p:nvSpPr>
          <p:spPr>
            <a:xfrm rot="1782986">
              <a:off x="1947423" y="3560195"/>
              <a:ext cx="816977" cy="742097"/>
            </a:xfrm>
            <a:prstGeom prst="hexagon">
              <a:avLst>
                <a:gd name="adj" fmla="val 28965"/>
                <a:gd name="vf" fmla="val 11547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p>
          </p:txBody>
        </p:sp>
        <p:grpSp>
          <p:nvGrpSpPr>
            <p:cNvPr id="35" name="Group 34">
              <a:extLst>
                <a:ext uri="{FF2B5EF4-FFF2-40B4-BE49-F238E27FC236}">
                  <a16:creationId xmlns:a16="http://schemas.microsoft.com/office/drawing/2014/main" id="{3D4D85BA-EAA0-8657-9EE6-E301F72F74ED}"/>
                </a:ext>
              </a:extLst>
            </p:cNvPr>
            <p:cNvGrpSpPr/>
            <p:nvPr/>
          </p:nvGrpSpPr>
          <p:grpSpPr>
            <a:xfrm>
              <a:off x="2165671" y="3756050"/>
              <a:ext cx="398611" cy="347132"/>
              <a:chOff x="7499908" y="5144366"/>
              <a:chExt cx="702781" cy="580838"/>
            </a:xfrm>
          </p:grpSpPr>
          <p:grpSp>
            <p:nvGrpSpPr>
              <p:cNvPr id="36" name="Group 35">
                <a:extLst>
                  <a:ext uri="{FF2B5EF4-FFF2-40B4-BE49-F238E27FC236}">
                    <a16:creationId xmlns:a16="http://schemas.microsoft.com/office/drawing/2014/main" id="{DAF06442-09BE-0332-B360-15F0EB09CE1A}"/>
                  </a:ext>
                </a:extLst>
              </p:cNvPr>
              <p:cNvGrpSpPr/>
              <p:nvPr/>
            </p:nvGrpSpPr>
            <p:grpSpPr>
              <a:xfrm>
                <a:off x="7499908" y="5144366"/>
                <a:ext cx="702781" cy="580838"/>
                <a:chOff x="5957706" y="3325646"/>
                <a:chExt cx="2611796" cy="1892062"/>
              </a:xfrm>
              <a:solidFill>
                <a:schemeClr val="bg1"/>
              </a:solidFill>
            </p:grpSpPr>
            <p:sp>
              <p:nvSpPr>
                <p:cNvPr id="39" name="Rectangle: Rounded Corners 38">
                  <a:extLst>
                    <a:ext uri="{FF2B5EF4-FFF2-40B4-BE49-F238E27FC236}">
                      <a16:creationId xmlns:a16="http://schemas.microsoft.com/office/drawing/2014/main" id="{EBE7E3D8-E648-F515-A605-8D66A7AB654B}"/>
                    </a:ext>
                  </a:extLst>
                </p:cNvPr>
                <p:cNvSpPr/>
                <p:nvPr/>
              </p:nvSpPr>
              <p:spPr>
                <a:xfrm>
                  <a:off x="5957706" y="3547504"/>
                  <a:ext cx="2611796" cy="167020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solidFill>
                      <a:schemeClr val="bg1"/>
                    </a:solidFill>
                    <a:latin typeface="Helvetica Neue"/>
                  </a:endParaRPr>
                </a:p>
              </p:txBody>
            </p:sp>
            <p:sp>
              <p:nvSpPr>
                <p:cNvPr id="40" name="Rectangle: Top Corners Rounded 39">
                  <a:extLst>
                    <a:ext uri="{FF2B5EF4-FFF2-40B4-BE49-F238E27FC236}">
                      <a16:creationId xmlns:a16="http://schemas.microsoft.com/office/drawing/2014/main" id="{4E1F8A60-F2B5-A752-0C8D-C660E17EF52F}"/>
                    </a:ext>
                  </a:extLst>
                </p:cNvPr>
                <p:cNvSpPr/>
                <p:nvPr/>
              </p:nvSpPr>
              <p:spPr>
                <a:xfrm>
                  <a:off x="5957706" y="3325646"/>
                  <a:ext cx="538650" cy="515820"/>
                </a:xfrm>
                <a:prstGeom prst="round2Same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b="1">
                    <a:solidFill>
                      <a:schemeClr val="bg1"/>
                    </a:solidFill>
                    <a:latin typeface="Arial" panose="020B0604020202020204" pitchFamily="34" charset="0"/>
                    <a:cs typeface="Arial" panose="020B0604020202020204" pitchFamily="34" charset="0"/>
                  </a:endParaRPr>
                </a:p>
              </p:txBody>
            </p:sp>
          </p:grpSp>
          <p:sp>
            <p:nvSpPr>
              <p:cNvPr id="37" name="Round Same Side Corner Rectangle 35">
                <a:extLst>
                  <a:ext uri="{FF2B5EF4-FFF2-40B4-BE49-F238E27FC236}">
                    <a16:creationId xmlns:a16="http://schemas.microsoft.com/office/drawing/2014/main" id="{06200165-69C4-6018-0AED-29DEF659D138}"/>
                  </a:ext>
                </a:extLst>
              </p:cNvPr>
              <p:cNvSpPr/>
              <p:nvPr/>
            </p:nvSpPr>
            <p:spPr>
              <a:xfrm>
                <a:off x="7761324" y="5516290"/>
                <a:ext cx="180932" cy="134310"/>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p>
            </p:txBody>
          </p:sp>
          <p:sp>
            <p:nvSpPr>
              <p:cNvPr id="38" name="Oval 37">
                <a:extLst>
                  <a:ext uri="{FF2B5EF4-FFF2-40B4-BE49-F238E27FC236}">
                    <a16:creationId xmlns:a16="http://schemas.microsoft.com/office/drawing/2014/main" id="{17219C00-9654-B718-AB66-6B9CF6C9788A}"/>
                  </a:ext>
                </a:extLst>
              </p:cNvPr>
              <p:cNvSpPr/>
              <p:nvPr/>
            </p:nvSpPr>
            <p:spPr>
              <a:xfrm>
                <a:off x="7759986" y="5302717"/>
                <a:ext cx="182268" cy="17111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p>
            </p:txBody>
          </p:sp>
        </p:grpSp>
      </p:grpSp>
      <p:grpSp>
        <p:nvGrpSpPr>
          <p:cNvPr id="81" name="Group 80">
            <a:extLst>
              <a:ext uri="{FF2B5EF4-FFF2-40B4-BE49-F238E27FC236}">
                <a16:creationId xmlns:a16="http://schemas.microsoft.com/office/drawing/2014/main" id="{99D0E6FB-FC37-6D0C-0F6E-100DF96F4078}"/>
              </a:ext>
            </a:extLst>
          </p:cNvPr>
          <p:cNvGrpSpPr/>
          <p:nvPr/>
        </p:nvGrpSpPr>
        <p:grpSpPr>
          <a:xfrm>
            <a:off x="741801" y="4777304"/>
            <a:ext cx="860835" cy="742097"/>
            <a:chOff x="3971315" y="2381391"/>
            <a:chExt cx="860835" cy="742097"/>
          </a:xfrm>
        </p:grpSpPr>
        <p:sp>
          <p:nvSpPr>
            <p:cNvPr id="7" name="Hexagon 6">
              <a:extLst>
                <a:ext uri="{FF2B5EF4-FFF2-40B4-BE49-F238E27FC236}">
                  <a16:creationId xmlns:a16="http://schemas.microsoft.com/office/drawing/2014/main" id="{D359B349-E3DB-57C1-BFC6-40D4978909A1}"/>
                </a:ext>
              </a:extLst>
            </p:cNvPr>
            <p:cNvSpPr/>
            <p:nvPr/>
          </p:nvSpPr>
          <p:spPr>
            <a:xfrm rot="1782986">
              <a:off x="3971315" y="2381391"/>
              <a:ext cx="860835" cy="742097"/>
            </a:xfrm>
            <a:prstGeom prst="hexagon">
              <a:avLst>
                <a:gd name="adj" fmla="val 28965"/>
                <a:gd name="vf" fmla="val 11547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p>
          </p:txBody>
        </p:sp>
        <p:sp>
          <p:nvSpPr>
            <p:cNvPr id="41" name="Google Shape;321;p4">
              <a:extLst>
                <a:ext uri="{FF2B5EF4-FFF2-40B4-BE49-F238E27FC236}">
                  <a16:creationId xmlns:a16="http://schemas.microsoft.com/office/drawing/2014/main" id="{83F826B9-4571-310B-F392-8D5B0FEAEACC}"/>
                </a:ext>
              </a:extLst>
            </p:cNvPr>
            <p:cNvSpPr/>
            <p:nvPr/>
          </p:nvSpPr>
          <p:spPr>
            <a:xfrm>
              <a:off x="4160713" y="2587322"/>
              <a:ext cx="290020" cy="223640"/>
            </a:xfrm>
            <a:prstGeom prst="wedgeRoundRectCallout">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200">
                <a:solidFill>
                  <a:schemeClr val="lt1"/>
                </a:solidFill>
                <a:latin typeface="Calibri"/>
                <a:ea typeface="Calibri"/>
                <a:cs typeface="Calibri"/>
                <a:sym typeface="Calibri"/>
              </a:endParaRPr>
            </a:p>
          </p:txBody>
        </p:sp>
        <p:sp>
          <p:nvSpPr>
            <p:cNvPr id="42" name="Google Shape;322;p4">
              <a:extLst>
                <a:ext uri="{FF2B5EF4-FFF2-40B4-BE49-F238E27FC236}">
                  <a16:creationId xmlns:a16="http://schemas.microsoft.com/office/drawing/2014/main" id="{1B090228-320D-783C-F935-A689383F7155}"/>
                </a:ext>
              </a:extLst>
            </p:cNvPr>
            <p:cNvSpPr/>
            <p:nvPr/>
          </p:nvSpPr>
          <p:spPr>
            <a:xfrm>
              <a:off x="4357267" y="2725958"/>
              <a:ext cx="290020" cy="223640"/>
            </a:xfrm>
            <a:prstGeom prst="wedgeRoundRectCallout">
              <a:avLst>
                <a:gd name="adj1" fmla="val 59833"/>
                <a:gd name="adj2" fmla="val 21866"/>
                <a:gd name="adj3" fmla="val 16667"/>
              </a:avLst>
            </a:prstGeom>
            <a:solidFill>
              <a:schemeClr val="bg1"/>
            </a:solidFill>
            <a:ln w="57150" cap="flat" cmpd="sng">
              <a:solidFill>
                <a:schemeClr val="accent3">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200">
                <a:solidFill>
                  <a:schemeClr val="lt1"/>
                </a:solidFill>
                <a:latin typeface="Calibri"/>
                <a:ea typeface="Calibri"/>
                <a:cs typeface="Calibri"/>
                <a:sym typeface="Calibri"/>
              </a:endParaRPr>
            </a:p>
          </p:txBody>
        </p:sp>
      </p:grpSp>
      <p:grpSp>
        <p:nvGrpSpPr>
          <p:cNvPr id="82" name="Group 81">
            <a:extLst>
              <a:ext uri="{FF2B5EF4-FFF2-40B4-BE49-F238E27FC236}">
                <a16:creationId xmlns:a16="http://schemas.microsoft.com/office/drawing/2014/main" id="{F1A25341-3D42-AA14-933A-DA672B3FDF29}"/>
              </a:ext>
            </a:extLst>
          </p:cNvPr>
          <p:cNvGrpSpPr/>
          <p:nvPr/>
        </p:nvGrpSpPr>
        <p:grpSpPr>
          <a:xfrm>
            <a:off x="763729" y="6003049"/>
            <a:ext cx="816977" cy="742097"/>
            <a:chOff x="3994092" y="3560195"/>
            <a:chExt cx="816977" cy="742097"/>
          </a:xfrm>
        </p:grpSpPr>
        <p:sp>
          <p:nvSpPr>
            <p:cNvPr id="15" name="Hexagon 14">
              <a:extLst>
                <a:ext uri="{FF2B5EF4-FFF2-40B4-BE49-F238E27FC236}">
                  <a16:creationId xmlns:a16="http://schemas.microsoft.com/office/drawing/2014/main" id="{F90082C0-EE49-2E83-8FBC-3043517D31BD}"/>
                </a:ext>
              </a:extLst>
            </p:cNvPr>
            <p:cNvSpPr/>
            <p:nvPr/>
          </p:nvSpPr>
          <p:spPr>
            <a:xfrm rot="1782986">
              <a:off x="3994092" y="3560195"/>
              <a:ext cx="816977" cy="742097"/>
            </a:xfrm>
            <a:prstGeom prst="hexagon">
              <a:avLst>
                <a:gd name="adj" fmla="val 28965"/>
                <a:gd name="vf" fmla="val 11547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p>
          </p:txBody>
        </p:sp>
        <p:grpSp>
          <p:nvGrpSpPr>
            <p:cNvPr id="43" name="Group 42">
              <a:extLst>
                <a:ext uri="{FF2B5EF4-FFF2-40B4-BE49-F238E27FC236}">
                  <a16:creationId xmlns:a16="http://schemas.microsoft.com/office/drawing/2014/main" id="{7522EE38-56A9-ECA6-BBA2-A347F3A71B1F}"/>
                </a:ext>
              </a:extLst>
            </p:cNvPr>
            <p:cNvGrpSpPr/>
            <p:nvPr/>
          </p:nvGrpSpPr>
          <p:grpSpPr>
            <a:xfrm>
              <a:off x="4160713" y="3776173"/>
              <a:ext cx="482041" cy="423475"/>
              <a:chOff x="3370418" y="3012992"/>
              <a:chExt cx="385258" cy="321207"/>
            </a:xfrm>
          </p:grpSpPr>
          <p:sp>
            <p:nvSpPr>
              <p:cNvPr id="44" name="Heart 43">
                <a:extLst>
                  <a:ext uri="{FF2B5EF4-FFF2-40B4-BE49-F238E27FC236}">
                    <a16:creationId xmlns:a16="http://schemas.microsoft.com/office/drawing/2014/main" id="{47FB0398-BAD5-25E7-BC3E-47362FA388E5}"/>
                  </a:ext>
                </a:extLst>
              </p:cNvPr>
              <p:cNvSpPr/>
              <p:nvPr/>
            </p:nvSpPr>
            <p:spPr>
              <a:xfrm>
                <a:off x="3370418" y="3012992"/>
                <a:ext cx="385258" cy="321207"/>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p>
            </p:txBody>
          </p:sp>
          <p:sp>
            <p:nvSpPr>
              <p:cNvPr id="45" name="L-Shape 44">
                <a:extLst>
                  <a:ext uri="{FF2B5EF4-FFF2-40B4-BE49-F238E27FC236}">
                    <a16:creationId xmlns:a16="http://schemas.microsoft.com/office/drawing/2014/main" id="{415AC169-4443-075D-849F-840EACFC30F4}"/>
                  </a:ext>
                </a:extLst>
              </p:cNvPr>
              <p:cNvSpPr/>
              <p:nvPr/>
            </p:nvSpPr>
            <p:spPr>
              <a:xfrm rot="18361091">
                <a:off x="3505897" y="3140174"/>
                <a:ext cx="143017" cy="72785"/>
              </a:xfrm>
              <a:prstGeom prst="corner">
                <a:avLst>
                  <a:gd name="adj1" fmla="val 42208"/>
                  <a:gd name="adj2" fmla="val 4335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p>
            </p:txBody>
          </p:sp>
        </p:grpSp>
      </p:grpSp>
      <p:grpSp>
        <p:nvGrpSpPr>
          <p:cNvPr id="83" name="Group 82">
            <a:extLst>
              <a:ext uri="{FF2B5EF4-FFF2-40B4-BE49-F238E27FC236}">
                <a16:creationId xmlns:a16="http://schemas.microsoft.com/office/drawing/2014/main" id="{7F21575C-38FF-D31F-F57B-C55906150F0C}"/>
              </a:ext>
            </a:extLst>
          </p:cNvPr>
          <p:cNvGrpSpPr/>
          <p:nvPr/>
        </p:nvGrpSpPr>
        <p:grpSpPr>
          <a:xfrm>
            <a:off x="740952" y="7268514"/>
            <a:ext cx="860835" cy="742097"/>
            <a:chOff x="3953025" y="4853556"/>
            <a:chExt cx="860835" cy="742097"/>
          </a:xfrm>
        </p:grpSpPr>
        <p:sp>
          <p:nvSpPr>
            <p:cNvPr id="22" name="Hexagon 21">
              <a:extLst>
                <a:ext uri="{FF2B5EF4-FFF2-40B4-BE49-F238E27FC236}">
                  <a16:creationId xmlns:a16="http://schemas.microsoft.com/office/drawing/2014/main" id="{55764862-1E08-BE71-7A3F-F5878FCEAA37}"/>
                </a:ext>
              </a:extLst>
            </p:cNvPr>
            <p:cNvSpPr/>
            <p:nvPr/>
          </p:nvSpPr>
          <p:spPr>
            <a:xfrm rot="1782986">
              <a:off x="3953025" y="4853556"/>
              <a:ext cx="860835" cy="742097"/>
            </a:xfrm>
            <a:prstGeom prst="hexagon">
              <a:avLst>
                <a:gd name="adj" fmla="val 28965"/>
                <a:gd name="vf" fmla="val 11547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p>
          </p:txBody>
        </p:sp>
        <p:grpSp>
          <p:nvGrpSpPr>
            <p:cNvPr id="46" name="Group 45">
              <a:extLst>
                <a:ext uri="{FF2B5EF4-FFF2-40B4-BE49-F238E27FC236}">
                  <a16:creationId xmlns:a16="http://schemas.microsoft.com/office/drawing/2014/main" id="{553331A8-5A1C-CE99-E450-D47E1F8CF43B}"/>
                </a:ext>
              </a:extLst>
            </p:cNvPr>
            <p:cNvGrpSpPr/>
            <p:nvPr/>
          </p:nvGrpSpPr>
          <p:grpSpPr>
            <a:xfrm>
              <a:off x="4220634" y="5014501"/>
              <a:ext cx="341184" cy="434073"/>
              <a:chOff x="6583595" y="3385093"/>
              <a:chExt cx="936987" cy="1192085"/>
            </a:xfrm>
          </p:grpSpPr>
          <p:grpSp>
            <p:nvGrpSpPr>
              <p:cNvPr id="47" name="Group 46">
                <a:extLst>
                  <a:ext uri="{FF2B5EF4-FFF2-40B4-BE49-F238E27FC236}">
                    <a16:creationId xmlns:a16="http://schemas.microsoft.com/office/drawing/2014/main" id="{D8488E71-659F-79C1-23F9-BD4734BE4180}"/>
                  </a:ext>
                </a:extLst>
              </p:cNvPr>
              <p:cNvGrpSpPr/>
              <p:nvPr/>
            </p:nvGrpSpPr>
            <p:grpSpPr>
              <a:xfrm>
                <a:off x="6583595" y="3385093"/>
                <a:ext cx="936987" cy="1121072"/>
                <a:chOff x="2780231" y="3039417"/>
                <a:chExt cx="1162307" cy="1390660"/>
              </a:xfrm>
            </p:grpSpPr>
            <p:sp>
              <p:nvSpPr>
                <p:cNvPr id="49" name="Rectangle 48">
                  <a:extLst>
                    <a:ext uri="{FF2B5EF4-FFF2-40B4-BE49-F238E27FC236}">
                      <a16:creationId xmlns:a16="http://schemas.microsoft.com/office/drawing/2014/main" id="{6CCEB9C3-4FCF-DECE-E801-96D864666604}"/>
                    </a:ext>
                  </a:extLst>
                </p:cNvPr>
                <p:cNvSpPr/>
                <p:nvPr/>
              </p:nvSpPr>
              <p:spPr>
                <a:xfrm>
                  <a:off x="2780231" y="3268017"/>
                  <a:ext cx="1162307" cy="862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p>
              </p:txBody>
            </p:sp>
            <p:sp>
              <p:nvSpPr>
                <p:cNvPr id="50" name="Flowchart: Stored Data 49">
                  <a:extLst>
                    <a:ext uri="{FF2B5EF4-FFF2-40B4-BE49-F238E27FC236}">
                      <a16:creationId xmlns:a16="http://schemas.microsoft.com/office/drawing/2014/main" id="{523D2D84-E849-2922-412B-E53D3E57F233}"/>
                    </a:ext>
                  </a:extLst>
                </p:cNvPr>
                <p:cNvSpPr/>
                <p:nvPr/>
              </p:nvSpPr>
              <p:spPr>
                <a:xfrm rot="13989466">
                  <a:off x="3349123" y="3854894"/>
                  <a:ext cx="426233" cy="724133"/>
                </a:xfrm>
                <a:prstGeom prst="flowChartOnlineStorag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p>
              </p:txBody>
            </p:sp>
            <p:sp>
              <p:nvSpPr>
                <p:cNvPr id="51" name="Flowchart: Stored Data 50">
                  <a:extLst>
                    <a:ext uri="{FF2B5EF4-FFF2-40B4-BE49-F238E27FC236}">
                      <a16:creationId xmlns:a16="http://schemas.microsoft.com/office/drawing/2014/main" id="{75F8D391-B593-F8AB-6A02-2C2400141904}"/>
                    </a:ext>
                  </a:extLst>
                </p:cNvPr>
                <p:cNvSpPr/>
                <p:nvPr/>
              </p:nvSpPr>
              <p:spPr>
                <a:xfrm rot="18421343">
                  <a:off x="2946281" y="3849609"/>
                  <a:ext cx="426233" cy="724134"/>
                </a:xfrm>
                <a:prstGeom prst="flowChartOnlineStorag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p>
              </p:txBody>
            </p:sp>
            <p:sp>
              <p:nvSpPr>
                <p:cNvPr id="52" name="Rectangle 51">
                  <a:extLst>
                    <a:ext uri="{FF2B5EF4-FFF2-40B4-BE49-F238E27FC236}">
                      <a16:creationId xmlns:a16="http://schemas.microsoft.com/office/drawing/2014/main" id="{7687F2BB-036B-A477-E638-E3B6FDA3D9A9}"/>
                    </a:ext>
                  </a:extLst>
                </p:cNvPr>
                <p:cNvSpPr/>
                <p:nvPr/>
              </p:nvSpPr>
              <p:spPr>
                <a:xfrm>
                  <a:off x="2966276" y="3704343"/>
                  <a:ext cx="790215" cy="507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p>
              </p:txBody>
            </p:sp>
            <p:sp>
              <p:nvSpPr>
                <p:cNvPr id="53" name="Isosceles Triangle 52">
                  <a:extLst>
                    <a:ext uri="{FF2B5EF4-FFF2-40B4-BE49-F238E27FC236}">
                      <a16:creationId xmlns:a16="http://schemas.microsoft.com/office/drawing/2014/main" id="{8C2F7C78-187F-AB88-3161-798095A68272}"/>
                    </a:ext>
                  </a:extLst>
                </p:cNvPr>
                <p:cNvSpPr/>
                <p:nvPr/>
              </p:nvSpPr>
              <p:spPr>
                <a:xfrm>
                  <a:off x="2780231" y="3039417"/>
                  <a:ext cx="1162307" cy="2286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p>
              </p:txBody>
            </p:sp>
          </p:grpSp>
          <p:sp>
            <p:nvSpPr>
              <p:cNvPr id="48" name="Plus Sign 47">
                <a:extLst>
                  <a:ext uri="{FF2B5EF4-FFF2-40B4-BE49-F238E27FC236}">
                    <a16:creationId xmlns:a16="http://schemas.microsoft.com/office/drawing/2014/main" id="{DBA7DFAE-0571-4879-5F72-E8CCECC10E0A}"/>
                  </a:ext>
                </a:extLst>
              </p:cNvPr>
              <p:cNvSpPr/>
              <p:nvPr/>
            </p:nvSpPr>
            <p:spPr>
              <a:xfrm>
                <a:off x="6602642" y="3392652"/>
                <a:ext cx="886622" cy="1184526"/>
              </a:xfrm>
              <a:prstGeom prst="mathPlus">
                <a:avLst>
                  <a:gd name="adj1" fmla="val 17014"/>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p>
            </p:txBody>
          </p:sp>
        </p:grpSp>
      </p:grpSp>
      <p:grpSp>
        <p:nvGrpSpPr>
          <p:cNvPr id="84" name="Group 83">
            <a:extLst>
              <a:ext uri="{FF2B5EF4-FFF2-40B4-BE49-F238E27FC236}">
                <a16:creationId xmlns:a16="http://schemas.microsoft.com/office/drawing/2014/main" id="{8B315F22-C21E-4F79-74C7-E2C8AC81F403}"/>
              </a:ext>
            </a:extLst>
          </p:cNvPr>
          <p:cNvGrpSpPr/>
          <p:nvPr/>
        </p:nvGrpSpPr>
        <p:grpSpPr>
          <a:xfrm>
            <a:off x="3750245" y="2214486"/>
            <a:ext cx="860835" cy="742097"/>
            <a:chOff x="6055236" y="2381391"/>
            <a:chExt cx="860835" cy="742097"/>
          </a:xfrm>
        </p:grpSpPr>
        <p:sp>
          <p:nvSpPr>
            <p:cNvPr id="8" name="Hexagon 7">
              <a:extLst>
                <a:ext uri="{FF2B5EF4-FFF2-40B4-BE49-F238E27FC236}">
                  <a16:creationId xmlns:a16="http://schemas.microsoft.com/office/drawing/2014/main" id="{FA434CA2-351C-7DFD-3A38-C684108BDA40}"/>
                </a:ext>
              </a:extLst>
            </p:cNvPr>
            <p:cNvSpPr/>
            <p:nvPr/>
          </p:nvSpPr>
          <p:spPr>
            <a:xfrm rot="1782986">
              <a:off x="6055236" y="2381391"/>
              <a:ext cx="860835" cy="742097"/>
            </a:xfrm>
            <a:prstGeom prst="hexagon">
              <a:avLst>
                <a:gd name="adj" fmla="val 28965"/>
                <a:gd name="vf" fmla="val 11547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p>
          </p:txBody>
        </p:sp>
        <p:sp>
          <p:nvSpPr>
            <p:cNvPr id="54" name="Freeform: Shape 53">
              <a:extLst>
                <a:ext uri="{FF2B5EF4-FFF2-40B4-BE49-F238E27FC236}">
                  <a16:creationId xmlns:a16="http://schemas.microsoft.com/office/drawing/2014/main" id="{E84AD5CA-2F98-16BF-A9F9-87B67EF44CF6}"/>
                </a:ext>
              </a:extLst>
            </p:cNvPr>
            <p:cNvSpPr/>
            <p:nvPr/>
          </p:nvSpPr>
          <p:spPr>
            <a:xfrm>
              <a:off x="6387339" y="2563940"/>
              <a:ext cx="220136" cy="456505"/>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p>
          </p:txBody>
        </p:sp>
      </p:grpSp>
      <p:grpSp>
        <p:nvGrpSpPr>
          <p:cNvPr id="85" name="Group 84">
            <a:extLst>
              <a:ext uri="{FF2B5EF4-FFF2-40B4-BE49-F238E27FC236}">
                <a16:creationId xmlns:a16="http://schemas.microsoft.com/office/drawing/2014/main" id="{C83F9C17-CF1B-D191-67CF-8F67BE9D23DC}"/>
              </a:ext>
            </a:extLst>
          </p:cNvPr>
          <p:cNvGrpSpPr/>
          <p:nvPr/>
        </p:nvGrpSpPr>
        <p:grpSpPr>
          <a:xfrm>
            <a:off x="3772173" y="3479496"/>
            <a:ext cx="816977" cy="742097"/>
            <a:chOff x="6072759" y="3560195"/>
            <a:chExt cx="816977" cy="742097"/>
          </a:xfrm>
        </p:grpSpPr>
        <p:sp>
          <p:nvSpPr>
            <p:cNvPr id="16" name="Hexagon 15">
              <a:extLst>
                <a:ext uri="{FF2B5EF4-FFF2-40B4-BE49-F238E27FC236}">
                  <a16:creationId xmlns:a16="http://schemas.microsoft.com/office/drawing/2014/main" id="{C139F409-5CA7-7537-0A50-2B79F7B5F5FA}"/>
                </a:ext>
              </a:extLst>
            </p:cNvPr>
            <p:cNvSpPr/>
            <p:nvPr/>
          </p:nvSpPr>
          <p:spPr>
            <a:xfrm rot="1782986">
              <a:off x="6072759" y="3560195"/>
              <a:ext cx="816977" cy="742097"/>
            </a:xfrm>
            <a:prstGeom prst="hexagon">
              <a:avLst>
                <a:gd name="adj" fmla="val 28965"/>
                <a:gd name="vf" fmla="val 11547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p>
          </p:txBody>
        </p:sp>
        <p:grpSp>
          <p:nvGrpSpPr>
            <p:cNvPr id="55" name="Group 54">
              <a:extLst>
                <a:ext uri="{FF2B5EF4-FFF2-40B4-BE49-F238E27FC236}">
                  <a16:creationId xmlns:a16="http://schemas.microsoft.com/office/drawing/2014/main" id="{D2705039-8223-81DB-40FA-4611ADC5AA19}"/>
                </a:ext>
              </a:extLst>
            </p:cNvPr>
            <p:cNvGrpSpPr/>
            <p:nvPr/>
          </p:nvGrpSpPr>
          <p:grpSpPr>
            <a:xfrm rot="21023167">
              <a:off x="6330220" y="3710484"/>
              <a:ext cx="315310" cy="402836"/>
              <a:chOff x="2624677" y="2611508"/>
              <a:chExt cx="1684492" cy="2042442"/>
            </a:xfrm>
          </p:grpSpPr>
          <p:sp>
            <p:nvSpPr>
              <p:cNvPr id="56" name="Rectangle: Single Corner Snipped 55">
                <a:extLst>
                  <a:ext uri="{FF2B5EF4-FFF2-40B4-BE49-F238E27FC236}">
                    <a16:creationId xmlns:a16="http://schemas.microsoft.com/office/drawing/2014/main" id="{84BAA7E1-A9EB-7F1F-7DC2-1A186C293A55}"/>
                  </a:ext>
                </a:extLst>
              </p:cNvPr>
              <p:cNvSpPr/>
              <p:nvPr/>
            </p:nvSpPr>
            <p:spPr>
              <a:xfrm rot="582585">
                <a:off x="2624677" y="2611508"/>
                <a:ext cx="1684492" cy="2042442"/>
              </a:xfrm>
              <a:prstGeom prst="snip1Rect">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p>
            </p:txBody>
          </p:sp>
          <p:grpSp>
            <p:nvGrpSpPr>
              <p:cNvPr id="57" name="Group 56">
                <a:extLst>
                  <a:ext uri="{FF2B5EF4-FFF2-40B4-BE49-F238E27FC236}">
                    <a16:creationId xmlns:a16="http://schemas.microsoft.com/office/drawing/2014/main" id="{24215716-38CE-C389-82A1-C814A8F99CD5}"/>
                  </a:ext>
                </a:extLst>
              </p:cNvPr>
              <p:cNvGrpSpPr/>
              <p:nvPr/>
            </p:nvGrpSpPr>
            <p:grpSpPr>
              <a:xfrm rot="619501">
                <a:off x="3224746" y="3087487"/>
                <a:ext cx="506112" cy="1135915"/>
                <a:chOff x="5960196" y="3632825"/>
                <a:chExt cx="324376" cy="728028"/>
              </a:xfrm>
              <a:solidFill>
                <a:schemeClr val="bg1"/>
              </a:solidFill>
            </p:grpSpPr>
            <p:sp>
              <p:nvSpPr>
                <p:cNvPr id="58" name="Round Same Side Corner Rectangle 46">
                  <a:extLst>
                    <a:ext uri="{FF2B5EF4-FFF2-40B4-BE49-F238E27FC236}">
                      <a16:creationId xmlns:a16="http://schemas.microsoft.com/office/drawing/2014/main" id="{9DB0FDF6-84EF-2626-ECCD-C7D0A5C9DF14}"/>
                    </a:ext>
                  </a:extLst>
                </p:cNvPr>
                <p:cNvSpPr/>
                <p:nvPr/>
              </p:nvSpPr>
              <p:spPr>
                <a:xfrm>
                  <a:off x="5962575" y="4012912"/>
                  <a:ext cx="320731" cy="347941"/>
                </a:xfrm>
                <a:prstGeom prst="round2SameRect">
                  <a:avLst>
                    <a:gd name="adj1" fmla="val 5000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p>
              </p:txBody>
            </p:sp>
            <p:sp>
              <p:nvSpPr>
                <p:cNvPr id="59" name="Oval 58">
                  <a:extLst>
                    <a:ext uri="{FF2B5EF4-FFF2-40B4-BE49-F238E27FC236}">
                      <a16:creationId xmlns:a16="http://schemas.microsoft.com/office/drawing/2014/main" id="{63194B42-A390-0FA1-9931-ABF2EFFD3A2B}"/>
                    </a:ext>
                  </a:extLst>
                </p:cNvPr>
                <p:cNvSpPr/>
                <p:nvPr/>
              </p:nvSpPr>
              <p:spPr>
                <a:xfrm>
                  <a:off x="5960196" y="3632825"/>
                  <a:ext cx="324376" cy="31538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b="1">
                    <a:solidFill>
                      <a:schemeClr val="bg1"/>
                    </a:solidFill>
                    <a:latin typeface="Arial" panose="020B0604020202020204" pitchFamily="34" charset="0"/>
                    <a:cs typeface="Arial" panose="020B0604020202020204" pitchFamily="34" charset="0"/>
                  </a:endParaRPr>
                </a:p>
              </p:txBody>
            </p:sp>
          </p:grpSp>
        </p:grpSp>
      </p:grpSp>
      <p:grpSp>
        <p:nvGrpSpPr>
          <p:cNvPr id="86" name="Group 85">
            <a:extLst>
              <a:ext uri="{FF2B5EF4-FFF2-40B4-BE49-F238E27FC236}">
                <a16:creationId xmlns:a16="http://schemas.microsoft.com/office/drawing/2014/main" id="{310E4B6C-48BE-F4DA-3613-3D48E0FBFFAC}"/>
              </a:ext>
            </a:extLst>
          </p:cNvPr>
          <p:cNvGrpSpPr/>
          <p:nvPr/>
        </p:nvGrpSpPr>
        <p:grpSpPr>
          <a:xfrm>
            <a:off x="3756871" y="4744506"/>
            <a:ext cx="860835" cy="742097"/>
            <a:chOff x="6055235" y="4853556"/>
            <a:chExt cx="860835" cy="742097"/>
          </a:xfrm>
        </p:grpSpPr>
        <p:sp>
          <p:nvSpPr>
            <p:cNvPr id="23" name="Hexagon 22">
              <a:extLst>
                <a:ext uri="{FF2B5EF4-FFF2-40B4-BE49-F238E27FC236}">
                  <a16:creationId xmlns:a16="http://schemas.microsoft.com/office/drawing/2014/main" id="{48EB608D-4D2B-D51F-EAC8-EE87266CB1B2}"/>
                </a:ext>
              </a:extLst>
            </p:cNvPr>
            <p:cNvSpPr/>
            <p:nvPr/>
          </p:nvSpPr>
          <p:spPr>
            <a:xfrm rot="1782986">
              <a:off x="6055235" y="4853556"/>
              <a:ext cx="860835" cy="742097"/>
            </a:xfrm>
            <a:prstGeom prst="hexagon">
              <a:avLst>
                <a:gd name="adj" fmla="val 28965"/>
                <a:gd name="vf" fmla="val 11547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p>
          </p:txBody>
        </p:sp>
        <p:grpSp>
          <p:nvGrpSpPr>
            <p:cNvPr id="60" name="Group 59">
              <a:extLst>
                <a:ext uri="{FF2B5EF4-FFF2-40B4-BE49-F238E27FC236}">
                  <a16:creationId xmlns:a16="http://schemas.microsoft.com/office/drawing/2014/main" id="{28A4A65D-6CB4-46FD-5027-AE2B1746FCA0}"/>
                </a:ext>
              </a:extLst>
            </p:cNvPr>
            <p:cNvGrpSpPr/>
            <p:nvPr/>
          </p:nvGrpSpPr>
          <p:grpSpPr>
            <a:xfrm>
              <a:off x="6286842" y="5048053"/>
              <a:ext cx="365284" cy="389115"/>
              <a:chOff x="7892902" y="1235921"/>
              <a:chExt cx="1061882" cy="1131157"/>
            </a:xfrm>
            <a:solidFill>
              <a:schemeClr val="bg1"/>
            </a:solidFill>
          </p:grpSpPr>
          <p:sp>
            <p:nvSpPr>
              <p:cNvPr id="61" name="Arrow: Down 60">
                <a:extLst>
                  <a:ext uri="{FF2B5EF4-FFF2-40B4-BE49-F238E27FC236}">
                    <a16:creationId xmlns:a16="http://schemas.microsoft.com/office/drawing/2014/main" id="{FFD6A6CB-D5C3-3246-9010-49322C454B8D}"/>
                  </a:ext>
                </a:extLst>
              </p:cNvPr>
              <p:cNvSpPr/>
              <p:nvPr/>
            </p:nvSpPr>
            <p:spPr>
              <a:xfrm rot="5400000">
                <a:off x="8306379" y="1225937"/>
                <a:ext cx="303317" cy="323285"/>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p>
            </p:txBody>
          </p:sp>
          <p:sp>
            <p:nvSpPr>
              <p:cNvPr id="62" name="Arrow: Bent 61">
                <a:extLst>
                  <a:ext uri="{FF2B5EF4-FFF2-40B4-BE49-F238E27FC236}">
                    <a16:creationId xmlns:a16="http://schemas.microsoft.com/office/drawing/2014/main" id="{A6D15F0E-5569-3CA8-09BD-9DD48EB970B5}"/>
                  </a:ext>
                </a:extLst>
              </p:cNvPr>
              <p:cNvSpPr/>
              <p:nvPr/>
            </p:nvSpPr>
            <p:spPr>
              <a:xfrm flipV="1">
                <a:off x="7964825" y="1317951"/>
                <a:ext cx="663141" cy="675035"/>
              </a:xfrm>
              <a:prstGeom prst="ben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solidFill>
                    <a:schemeClr val="tx1"/>
                  </a:solidFill>
                </a:endParaRPr>
              </a:p>
            </p:txBody>
          </p:sp>
          <p:sp>
            <p:nvSpPr>
              <p:cNvPr id="63" name="Arrow: Bent 62">
                <a:extLst>
                  <a:ext uri="{FF2B5EF4-FFF2-40B4-BE49-F238E27FC236}">
                    <a16:creationId xmlns:a16="http://schemas.microsoft.com/office/drawing/2014/main" id="{3D0B65EA-15A3-D0E8-9A5F-F4F6DECE5310}"/>
                  </a:ext>
                </a:extLst>
              </p:cNvPr>
              <p:cNvSpPr/>
              <p:nvPr/>
            </p:nvSpPr>
            <p:spPr>
              <a:xfrm flipH="1" flipV="1">
                <a:off x="8394122" y="1670575"/>
                <a:ext cx="541443" cy="675035"/>
              </a:xfrm>
              <a:prstGeom prst="bentArrow">
                <a:avLst>
                  <a:gd name="adj1" fmla="val 31450"/>
                  <a:gd name="adj2" fmla="val 28225"/>
                  <a:gd name="adj3" fmla="val 25000"/>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solidFill>
                    <a:schemeClr val="tx1"/>
                  </a:solidFill>
                </a:endParaRPr>
              </a:p>
            </p:txBody>
          </p:sp>
          <p:sp>
            <p:nvSpPr>
              <p:cNvPr id="64" name="Plus Sign 63">
                <a:extLst>
                  <a:ext uri="{FF2B5EF4-FFF2-40B4-BE49-F238E27FC236}">
                    <a16:creationId xmlns:a16="http://schemas.microsoft.com/office/drawing/2014/main" id="{6940D32F-9A60-8928-A017-B7A096A1C293}"/>
                  </a:ext>
                </a:extLst>
              </p:cNvPr>
              <p:cNvSpPr/>
              <p:nvPr/>
            </p:nvSpPr>
            <p:spPr>
              <a:xfrm rot="2700000">
                <a:off x="7897288" y="1984220"/>
                <a:ext cx="378472" cy="387244"/>
              </a:xfrm>
              <a:prstGeom prst="mathPlus">
                <a:avLst>
                  <a:gd name="adj1" fmla="val 204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p>
            </p:txBody>
          </p:sp>
          <p:sp>
            <p:nvSpPr>
              <p:cNvPr id="65" name="Circle: Hollow 64">
                <a:extLst>
                  <a:ext uri="{FF2B5EF4-FFF2-40B4-BE49-F238E27FC236}">
                    <a16:creationId xmlns:a16="http://schemas.microsoft.com/office/drawing/2014/main" id="{C1D5ED07-D722-CF87-5B8C-DAC6C54DD603}"/>
                  </a:ext>
                </a:extLst>
              </p:cNvPr>
              <p:cNvSpPr/>
              <p:nvPr/>
            </p:nvSpPr>
            <p:spPr>
              <a:xfrm>
                <a:off x="8741260" y="1268041"/>
                <a:ext cx="213524" cy="213524"/>
              </a:xfrm>
              <a:prstGeom prst="donut">
                <a:avLst>
                  <a:gd name="adj" fmla="val 321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solidFill>
                    <a:schemeClr val="tx1"/>
                  </a:solidFill>
                </a:endParaRPr>
              </a:p>
            </p:txBody>
          </p:sp>
        </p:grpSp>
      </p:grpSp>
      <p:grpSp>
        <p:nvGrpSpPr>
          <p:cNvPr id="87" name="Group 86">
            <a:extLst>
              <a:ext uri="{FF2B5EF4-FFF2-40B4-BE49-F238E27FC236}">
                <a16:creationId xmlns:a16="http://schemas.microsoft.com/office/drawing/2014/main" id="{719FB24E-47C2-01C4-B779-972E5B6FB080}"/>
              </a:ext>
            </a:extLst>
          </p:cNvPr>
          <p:cNvGrpSpPr/>
          <p:nvPr/>
        </p:nvGrpSpPr>
        <p:grpSpPr>
          <a:xfrm>
            <a:off x="3745697" y="6009516"/>
            <a:ext cx="860835" cy="742097"/>
            <a:chOff x="8264240" y="2381389"/>
            <a:chExt cx="860835" cy="742097"/>
          </a:xfrm>
        </p:grpSpPr>
        <p:sp>
          <p:nvSpPr>
            <p:cNvPr id="9" name="Hexagon 8">
              <a:extLst>
                <a:ext uri="{FF2B5EF4-FFF2-40B4-BE49-F238E27FC236}">
                  <a16:creationId xmlns:a16="http://schemas.microsoft.com/office/drawing/2014/main" id="{0CAB3C9B-DAC7-E03E-549B-94FC352226B2}"/>
                </a:ext>
              </a:extLst>
            </p:cNvPr>
            <p:cNvSpPr/>
            <p:nvPr/>
          </p:nvSpPr>
          <p:spPr>
            <a:xfrm rot="1782986">
              <a:off x="8264240" y="2381389"/>
              <a:ext cx="860835" cy="742097"/>
            </a:xfrm>
            <a:prstGeom prst="hexagon">
              <a:avLst>
                <a:gd name="adj" fmla="val 28965"/>
                <a:gd name="vf" fmla="val 11547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p>
          </p:txBody>
        </p:sp>
        <p:grpSp>
          <p:nvGrpSpPr>
            <p:cNvPr id="66" name="Group 65">
              <a:extLst>
                <a:ext uri="{FF2B5EF4-FFF2-40B4-BE49-F238E27FC236}">
                  <a16:creationId xmlns:a16="http://schemas.microsoft.com/office/drawing/2014/main" id="{5F757B1D-74EC-FD76-5336-F1E39A712789}"/>
                </a:ext>
              </a:extLst>
            </p:cNvPr>
            <p:cNvGrpSpPr/>
            <p:nvPr/>
          </p:nvGrpSpPr>
          <p:grpSpPr>
            <a:xfrm>
              <a:off x="8462664" y="2542750"/>
              <a:ext cx="457582" cy="402514"/>
              <a:chOff x="6770748" y="1158240"/>
              <a:chExt cx="1274726" cy="1121318"/>
            </a:xfrm>
            <a:solidFill>
              <a:schemeClr val="bg1"/>
            </a:solidFill>
          </p:grpSpPr>
          <p:grpSp>
            <p:nvGrpSpPr>
              <p:cNvPr id="67" name="Group 66">
                <a:extLst>
                  <a:ext uri="{FF2B5EF4-FFF2-40B4-BE49-F238E27FC236}">
                    <a16:creationId xmlns:a16="http://schemas.microsoft.com/office/drawing/2014/main" id="{C1485397-EEA1-56F5-EA1C-A3D944AEF387}"/>
                  </a:ext>
                </a:extLst>
              </p:cNvPr>
              <p:cNvGrpSpPr/>
              <p:nvPr/>
            </p:nvGrpSpPr>
            <p:grpSpPr>
              <a:xfrm rot="5400000">
                <a:off x="7128520" y="1362604"/>
                <a:ext cx="559182" cy="1274726"/>
                <a:chOff x="8619006" y="1366612"/>
                <a:chExt cx="416505" cy="949476"/>
              </a:xfrm>
              <a:grpFill/>
            </p:grpSpPr>
            <p:sp>
              <p:nvSpPr>
                <p:cNvPr id="69" name="Rectangle: Rounded Corners 68">
                  <a:extLst>
                    <a:ext uri="{FF2B5EF4-FFF2-40B4-BE49-F238E27FC236}">
                      <a16:creationId xmlns:a16="http://schemas.microsoft.com/office/drawing/2014/main" id="{0EA19AC5-DFDC-19BA-76EB-1B60F43F7EFD}"/>
                    </a:ext>
                  </a:extLst>
                </p:cNvPr>
                <p:cNvSpPr/>
                <p:nvPr/>
              </p:nvSpPr>
              <p:spPr>
                <a:xfrm rot="1076057" flipH="1">
                  <a:off x="8840670" y="1614649"/>
                  <a:ext cx="161053" cy="5099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p>
              </p:txBody>
            </p:sp>
            <p:sp>
              <p:nvSpPr>
                <p:cNvPr id="70" name="Rectangle: Rounded Corners 69">
                  <a:extLst>
                    <a:ext uri="{FF2B5EF4-FFF2-40B4-BE49-F238E27FC236}">
                      <a16:creationId xmlns:a16="http://schemas.microsoft.com/office/drawing/2014/main" id="{7C56938A-31A0-0AAC-8338-A42F518BF2D8}"/>
                    </a:ext>
                  </a:extLst>
                </p:cNvPr>
                <p:cNvSpPr/>
                <p:nvPr/>
              </p:nvSpPr>
              <p:spPr>
                <a:xfrm rot="20911244" flipH="1">
                  <a:off x="8877905" y="1366612"/>
                  <a:ext cx="157606" cy="398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p>
              </p:txBody>
            </p:sp>
            <p:sp>
              <p:nvSpPr>
                <p:cNvPr id="71" name="Rectangle: Rounded Corners 70">
                  <a:extLst>
                    <a:ext uri="{FF2B5EF4-FFF2-40B4-BE49-F238E27FC236}">
                      <a16:creationId xmlns:a16="http://schemas.microsoft.com/office/drawing/2014/main" id="{3501A9BF-BDF0-4AAE-C8AE-368BC292172F}"/>
                    </a:ext>
                  </a:extLst>
                </p:cNvPr>
                <p:cNvSpPr/>
                <p:nvPr/>
              </p:nvSpPr>
              <p:spPr>
                <a:xfrm rot="613090" flipH="1">
                  <a:off x="8673953" y="1668726"/>
                  <a:ext cx="154779" cy="3586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p>
              </p:txBody>
            </p:sp>
            <p:sp>
              <p:nvSpPr>
                <p:cNvPr id="72" name="Flowchart: Manual Input 71">
                  <a:extLst>
                    <a:ext uri="{FF2B5EF4-FFF2-40B4-BE49-F238E27FC236}">
                      <a16:creationId xmlns:a16="http://schemas.microsoft.com/office/drawing/2014/main" id="{118BEA58-2E25-74B3-60A8-2CEBEB828C96}"/>
                    </a:ext>
                  </a:extLst>
                </p:cNvPr>
                <p:cNvSpPr/>
                <p:nvPr/>
              </p:nvSpPr>
              <p:spPr>
                <a:xfrm rot="17276057">
                  <a:off x="8678142" y="1906154"/>
                  <a:ext cx="197560" cy="315831"/>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p>
              </p:txBody>
            </p:sp>
            <p:sp>
              <p:nvSpPr>
                <p:cNvPr id="73" name="Rectangle 72">
                  <a:extLst>
                    <a:ext uri="{FF2B5EF4-FFF2-40B4-BE49-F238E27FC236}">
                      <a16:creationId xmlns:a16="http://schemas.microsoft.com/office/drawing/2014/main" id="{94A99030-FC4A-5962-3E2B-A65D6B7A381A}"/>
                    </a:ext>
                  </a:extLst>
                </p:cNvPr>
                <p:cNvSpPr/>
                <p:nvPr/>
              </p:nvSpPr>
              <p:spPr>
                <a:xfrm>
                  <a:off x="8657142" y="2030875"/>
                  <a:ext cx="241922" cy="2852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p>
              </p:txBody>
            </p:sp>
          </p:grpSp>
          <p:sp>
            <p:nvSpPr>
              <p:cNvPr id="68" name="Circle: Hollow 67">
                <a:extLst>
                  <a:ext uri="{FF2B5EF4-FFF2-40B4-BE49-F238E27FC236}">
                    <a16:creationId xmlns:a16="http://schemas.microsoft.com/office/drawing/2014/main" id="{F8996241-0FFF-4925-AF59-6831A1AFAD6D}"/>
                  </a:ext>
                </a:extLst>
              </p:cNvPr>
              <p:cNvSpPr/>
              <p:nvPr/>
            </p:nvSpPr>
            <p:spPr>
              <a:xfrm>
                <a:off x="7271980" y="1158240"/>
                <a:ext cx="566129" cy="566129"/>
              </a:xfrm>
              <a:prstGeom prst="donut">
                <a:avLst>
                  <a:gd name="adj" fmla="val 317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solidFill>
                    <a:schemeClr val="tx1"/>
                  </a:solidFill>
                </a:endParaRPr>
              </a:p>
            </p:txBody>
          </p:sp>
        </p:grpSp>
      </p:grpSp>
      <p:grpSp>
        <p:nvGrpSpPr>
          <p:cNvPr id="88" name="Group 87">
            <a:extLst>
              <a:ext uri="{FF2B5EF4-FFF2-40B4-BE49-F238E27FC236}">
                <a16:creationId xmlns:a16="http://schemas.microsoft.com/office/drawing/2014/main" id="{0172E6D7-D9C4-1839-9172-9E91C36CA0D6}"/>
              </a:ext>
            </a:extLst>
          </p:cNvPr>
          <p:cNvGrpSpPr/>
          <p:nvPr/>
        </p:nvGrpSpPr>
        <p:grpSpPr>
          <a:xfrm>
            <a:off x="3774394" y="7274526"/>
            <a:ext cx="816977" cy="742097"/>
            <a:chOff x="8286168" y="3560194"/>
            <a:chExt cx="816977" cy="742097"/>
          </a:xfrm>
        </p:grpSpPr>
        <p:sp>
          <p:nvSpPr>
            <p:cNvPr id="17" name="Hexagon 16">
              <a:extLst>
                <a:ext uri="{FF2B5EF4-FFF2-40B4-BE49-F238E27FC236}">
                  <a16:creationId xmlns:a16="http://schemas.microsoft.com/office/drawing/2014/main" id="{2E2653A7-8A70-C064-AA11-DEFF775B8676}"/>
                </a:ext>
              </a:extLst>
            </p:cNvPr>
            <p:cNvSpPr/>
            <p:nvPr/>
          </p:nvSpPr>
          <p:spPr>
            <a:xfrm rot="1782986">
              <a:off x="8286168" y="3560194"/>
              <a:ext cx="816977" cy="742097"/>
            </a:xfrm>
            <a:prstGeom prst="hexagon">
              <a:avLst>
                <a:gd name="adj" fmla="val 28965"/>
                <a:gd name="vf" fmla="val 1154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p>
          </p:txBody>
        </p:sp>
        <p:cxnSp>
          <p:nvCxnSpPr>
            <p:cNvPr id="74" name="Straight Arrow Connector 73">
              <a:extLst>
                <a:ext uri="{FF2B5EF4-FFF2-40B4-BE49-F238E27FC236}">
                  <a16:creationId xmlns:a16="http://schemas.microsoft.com/office/drawing/2014/main" id="{9DA7AF7B-A79B-B19D-5052-949C8B695831}"/>
                </a:ext>
              </a:extLst>
            </p:cNvPr>
            <p:cNvCxnSpPr>
              <a:cxnSpLocks/>
            </p:cNvCxnSpPr>
            <p:nvPr/>
          </p:nvCxnSpPr>
          <p:spPr>
            <a:xfrm flipV="1">
              <a:off x="8676150" y="3691493"/>
              <a:ext cx="0" cy="47624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5" name="Freeform: Shape 74">
              <a:extLst>
                <a:ext uri="{FF2B5EF4-FFF2-40B4-BE49-F238E27FC236}">
                  <a16:creationId xmlns:a16="http://schemas.microsoft.com/office/drawing/2014/main" id="{71FF9C10-D640-B126-72A6-F8460E8B6052}"/>
                </a:ext>
              </a:extLst>
            </p:cNvPr>
            <p:cNvSpPr/>
            <p:nvPr/>
          </p:nvSpPr>
          <p:spPr>
            <a:xfrm>
              <a:off x="8454921" y="3837612"/>
              <a:ext cx="126369" cy="330587"/>
            </a:xfrm>
            <a:custGeom>
              <a:avLst/>
              <a:gdLst>
                <a:gd name="connsiteX0" fmla="*/ 176784 w 176784"/>
                <a:gd name="connsiteY0" fmla="*/ 438912 h 438912"/>
                <a:gd name="connsiteX1" fmla="*/ 176784 w 176784"/>
                <a:gd name="connsiteY1" fmla="*/ 182880 h 438912"/>
                <a:gd name="connsiteX2" fmla="*/ 0 w 176784"/>
                <a:gd name="connsiteY2" fmla="*/ 0 h 438912"/>
              </a:gdLst>
              <a:ahLst/>
              <a:cxnLst>
                <a:cxn ang="0">
                  <a:pos x="connsiteX0" y="connsiteY0"/>
                </a:cxn>
                <a:cxn ang="0">
                  <a:pos x="connsiteX1" y="connsiteY1"/>
                </a:cxn>
                <a:cxn ang="0">
                  <a:pos x="connsiteX2" y="connsiteY2"/>
                </a:cxn>
              </a:cxnLst>
              <a:rect l="l" t="t" r="r" b="b"/>
              <a:pathLst>
                <a:path w="176784" h="438912">
                  <a:moveTo>
                    <a:pt x="176784" y="438912"/>
                  </a:moveTo>
                  <a:lnTo>
                    <a:pt x="176784" y="182880"/>
                  </a:lnTo>
                  <a:lnTo>
                    <a:pt x="0" y="0"/>
                  </a:lnTo>
                </a:path>
              </a:pathLst>
            </a:custGeom>
            <a:noFill/>
            <a:ln w="38100">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p>
          </p:txBody>
        </p:sp>
        <p:sp>
          <p:nvSpPr>
            <p:cNvPr id="76" name="Freeform: Shape 75">
              <a:extLst>
                <a:ext uri="{FF2B5EF4-FFF2-40B4-BE49-F238E27FC236}">
                  <a16:creationId xmlns:a16="http://schemas.microsoft.com/office/drawing/2014/main" id="{F71A7C3C-A61A-6349-9A6A-CF0B2D6285A6}"/>
                </a:ext>
              </a:extLst>
            </p:cNvPr>
            <p:cNvSpPr/>
            <p:nvPr/>
          </p:nvSpPr>
          <p:spPr>
            <a:xfrm>
              <a:off x="8762550" y="3846795"/>
              <a:ext cx="169944" cy="316812"/>
            </a:xfrm>
            <a:custGeom>
              <a:avLst/>
              <a:gdLst>
                <a:gd name="connsiteX0" fmla="*/ 0 w 237744"/>
                <a:gd name="connsiteY0" fmla="*/ 420624 h 420624"/>
                <a:gd name="connsiteX1" fmla="*/ 0 w 237744"/>
                <a:gd name="connsiteY1" fmla="*/ 73152 h 420624"/>
                <a:gd name="connsiteX2" fmla="*/ 237744 w 237744"/>
                <a:gd name="connsiteY2" fmla="*/ 0 h 420624"/>
              </a:gdLst>
              <a:ahLst/>
              <a:cxnLst>
                <a:cxn ang="0">
                  <a:pos x="connsiteX0" y="connsiteY0"/>
                </a:cxn>
                <a:cxn ang="0">
                  <a:pos x="connsiteX1" y="connsiteY1"/>
                </a:cxn>
                <a:cxn ang="0">
                  <a:pos x="connsiteX2" y="connsiteY2"/>
                </a:cxn>
              </a:cxnLst>
              <a:rect l="l" t="t" r="r" b="b"/>
              <a:pathLst>
                <a:path w="237744" h="420624">
                  <a:moveTo>
                    <a:pt x="0" y="420624"/>
                  </a:moveTo>
                  <a:lnTo>
                    <a:pt x="0" y="73152"/>
                  </a:lnTo>
                  <a:lnTo>
                    <a:pt x="237744" y="0"/>
                  </a:lnTo>
                </a:path>
              </a:pathLst>
            </a:custGeom>
            <a:noFill/>
            <a:ln w="38100">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p>
          </p:txBody>
        </p:sp>
      </p:grpSp>
      <p:grpSp>
        <p:nvGrpSpPr>
          <p:cNvPr id="89" name="Group 88">
            <a:extLst>
              <a:ext uri="{FF2B5EF4-FFF2-40B4-BE49-F238E27FC236}">
                <a16:creationId xmlns:a16="http://schemas.microsoft.com/office/drawing/2014/main" id="{766F196A-51C7-A34D-0A69-3E3FF90201AC}"/>
              </a:ext>
            </a:extLst>
          </p:cNvPr>
          <p:cNvGrpSpPr/>
          <p:nvPr/>
        </p:nvGrpSpPr>
        <p:grpSpPr>
          <a:xfrm>
            <a:off x="3773703" y="8539538"/>
            <a:ext cx="860835" cy="742097"/>
            <a:chOff x="8264238" y="4853555"/>
            <a:chExt cx="860835" cy="742097"/>
          </a:xfrm>
        </p:grpSpPr>
        <p:sp>
          <p:nvSpPr>
            <p:cNvPr id="24" name="Hexagon 23">
              <a:extLst>
                <a:ext uri="{FF2B5EF4-FFF2-40B4-BE49-F238E27FC236}">
                  <a16:creationId xmlns:a16="http://schemas.microsoft.com/office/drawing/2014/main" id="{A2F7DF63-1364-C2C4-8A46-38507C34CDCE}"/>
                </a:ext>
              </a:extLst>
            </p:cNvPr>
            <p:cNvSpPr/>
            <p:nvPr/>
          </p:nvSpPr>
          <p:spPr>
            <a:xfrm rot="1782986">
              <a:off x="8264238" y="4853555"/>
              <a:ext cx="860835" cy="742097"/>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p>
          </p:txBody>
        </p:sp>
        <p:pic>
          <p:nvPicPr>
            <p:cNvPr id="77" name="Graphic 76" descr="Lock with solid fill">
              <a:extLst>
                <a:ext uri="{FF2B5EF4-FFF2-40B4-BE49-F238E27FC236}">
                  <a16:creationId xmlns:a16="http://schemas.microsoft.com/office/drawing/2014/main" id="{1E35E25E-09CD-46AE-002B-4262F96FAF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19292" y="4949268"/>
              <a:ext cx="544326" cy="544326"/>
            </a:xfrm>
            <a:prstGeom prst="rect">
              <a:avLst/>
            </a:prstGeom>
          </p:spPr>
        </p:pic>
      </p:grpSp>
      <p:sp>
        <p:nvSpPr>
          <p:cNvPr id="90" name="TextBox 89">
            <a:extLst>
              <a:ext uri="{FF2B5EF4-FFF2-40B4-BE49-F238E27FC236}">
                <a16:creationId xmlns:a16="http://schemas.microsoft.com/office/drawing/2014/main" id="{80D644F9-19F0-A017-5CD3-F501B0C33A36}"/>
              </a:ext>
            </a:extLst>
          </p:cNvPr>
          <p:cNvSpPr txBox="1"/>
          <p:nvPr/>
        </p:nvSpPr>
        <p:spPr>
          <a:xfrm>
            <a:off x="633516" y="559512"/>
            <a:ext cx="5779983" cy="692497"/>
          </a:xfrm>
          <a:prstGeom prst="rect">
            <a:avLst/>
          </a:prstGeom>
          <a:noFill/>
        </p:spPr>
        <p:txBody>
          <a:bodyPr wrap="square" rtlCol="0">
            <a:spAutoFit/>
          </a:bodyPr>
          <a:lstStyle/>
          <a:p>
            <a:pPr marL="0" marR="0" lvl="0" indent="0" rtl="0">
              <a:spcBef>
                <a:spcPts val="0"/>
              </a:spcBef>
              <a:buNone/>
            </a:pPr>
            <a:r>
              <a:rPr lang="es-ES_tradnl" sz="1600" b="1" i="0" u="none" strike="noStrike" cap="none">
                <a:solidFill>
                  <a:schemeClr val="tx2"/>
                </a:solidFill>
                <a:latin typeface="Garamond"/>
                <a:ea typeface="Garamond"/>
                <a:cs typeface="Garamond"/>
                <a:sym typeface="Garamond"/>
              </a:rPr>
              <a:t>NIVEL 1</a:t>
            </a:r>
          </a:p>
          <a:p>
            <a:pPr marL="0" marR="0" lvl="0" indent="0" rtl="0">
              <a:spcBef>
                <a:spcPts val="0"/>
              </a:spcBef>
              <a:buNone/>
            </a:pPr>
            <a:r>
              <a:rPr lang="es-ES_tradnl" sz="2300" b="1" i="0" u="none" strike="noStrike" cap="none">
                <a:solidFill>
                  <a:schemeClr val="tx2"/>
                </a:solidFill>
                <a:latin typeface="Garamond"/>
                <a:ea typeface="Garamond"/>
                <a:cs typeface="Garamond"/>
                <a:sym typeface="Garamond"/>
              </a:rPr>
              <a:t>Gestión de casos de protección de la infancia</a:t>
            </a:r>
            <a:endParaRPr lang="es-ES_tradnl" sz="2300">
              <a:solidFill>
                <a:schemeClr val="tx2"/>
              </a:solidFill>
            </a:endParaRPr>
          </a:p>
        </p:txBody>
      </p:sp>
    </p:spTree>
    <p:extLst>
      <p:ext uri="{BB962C8B-B14F-4D97-AF65-F5344CB8AC3E}">
        <p14:creationId xmlns:p14="http://schemas.microsoft.com/office/powerpoint/2010/main" val="1504516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Hexagon 43"/>
          <p:cNvSpPr/>
          <p:nvPr/>
        </p:nvSpPr>
        <p:spPr>
          <a:xfrm rot="1782986">
            <a:off x="-1328855" y="5145441"/>
            <a:ext cx="3595260" cy="3099365"/>
          </a:xfrm>
          <a:prstGeom prst="hexagon">
            <a:avLst>
              <a:gd name="adj" fmla="val 28965"/>
              <a:gd name="vf" fmla="val 11547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3" name="Hexagon 42"/>
          <p:cNvSpPr/>
          <p:nvPr userDrawn="1"/>
        </p:nvSpPr>
        <p:spPr>
          <a:xfrm rot="1782986">
            <a:off x="4678406" y="654853"/>
            <a:ext cx="3595260" cy="3099365"/>
          </a:xfrm>
          <a:prstGeom prst="hexagon">
            <a:avLst>
              <a:gd name="adj" fmla="val 28965"/>
              <a:gd name="vf" fmla="val 11547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7" name="Rectangle 26"/>
          <p:cNvSpPr/>
          <p:nvPr/>
        </p:nvSpPr>
        <p:spPr>
          <a:xfrm>
            <a:off x="2501900" y="2149381"/>
            <a:ext cx="3745466" cy="107118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TextBox 27"/>
          <p:cNvSpPr txBox="1"/>
          <p:nvPr/>
        </p:nvSpPr>
        <p:spPr>
          <a:xfrm>
            <a:off x="993324" y="1696523"/>
            <a:ext cx="5264812" cy="261610"/>
          </a:xfrm>
          <a:prstGeom prst="rect">
            <a:avLst/>
          </a:prstGeom>
          <a:noFill/>
          <a:ln>
            <a:noFill/>
          </a:ln>
        </p:spPr>
        <p:txBody>
          <a:bodyPr wrap="square" rtlCol="0">
            <a:spAutoFit/>
          </a:bodyPr>
          <a:lstStyle/>
          <a:p>
            <a:r>
              <a:rPr lang="es-ES_tradnl" sz="1100" b="1" dirty="0"/>
              <a:t>Repase los objetivos de aprendizaje y escriba su reflexión.</a:t>
            </a:r>
          </a:p>
        </p:txBody>
      </p:sp>
      <p:sp>
        <p:nvSpPr>
          <p:cNvPr id="33" name="TextBox 32"/>
          <p:cNvSpPr txBox="1"/>
          <p:nvPr/>
        </p:nvSpPr>
        <p:spPr>
          <a:xfrm>
            <a:off x="993326" y="2107349"/>
            <a:ext cx="1321602" cy="1366698"/>
          </a:xfrm>
          <a:prstGeom prst="rect">
            <a:avLst/>
          </a:prstGeom>
          <a:noFill/>
          <a:ln>
            <a:noFill/>
          </a:ln>
        </p:spPr>
        <p:txBody>
          <a:bodyPr wrap="square" lIns="90000" tIns="90000" rIns="90000" bIns="90000" rtlCol="0">
            <a:spAutoFit/>
          </a:bodyPr>
          <a:lstStyle/>
          <a:p>
            <a:r>
              <a:rPr lang="es-ES_tradnl" sz="1100" dirty="0"/>
              <a:t>¿En qué áreas o aspectos de la formación cree que tiene mayor confianza o conocimiento ahora? </a:t>
            </a:r>
          </a:p>
        </p:txBody>
      </p:sp>
      <p:sp>
        <p:nvSpPr>
          <p:cNvPr id="35" name="Rectangle 34"/>
          <p:cNvSpPr/>
          <p:nvPr/>
        </p:nvSpPr>
        <p:spPr>
          <a:xfrm>
            <a:off x="2501900" y="3522732"/>
            <a:ext cx="3745466" cy="111893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TextBox 4">
            <a:extLst>
              <a:ext uri="{FF2B5EF4-FFF2-40B4-BE49-F238E27FC236}">
                <a16:creationId xmlns:a16="http://schemas.microsoft.com/office/drawing/2014/main" id="{C513FAA4-8C17-1649-BC6A-6D590B1029B4}"/>
              </a:ext>
            </a:extLst>
          </p:cNvPr>
          <p:cNvSpPr txBox="1"/>
          <p:nvPr/>
        </p:nvSpPr>
        <p:spPr>
          <a:xfrm>
            <a:off x="1007471" y="3413814"/>
            <a:ext cx="1309210" cy="1705252"/>
          </a:xfrm>
          <a:prstGeom prst="rect">
            <a:avLst/>
          </a:prstGeom>
          <a:noFill/>
          <a:ln>
            <a:noFill/>
          </a:ln>
        </p:spPr>
        <p:txBody>
          <a:bodyPr wrap="square" lIns="90000" tIns="90000" rIns="90000" bIns="90000" rtlCol="0">
            <a:spAutoFit/>
          </a:bodyPr>
          <a:lstStyle/>
          <a:p>
            <a:r>
              <a:rPr lang="es-ES_tradnl" sz="1100"/>
              <a:t>¿Qué objetivos de aprendizaje requieren que contemos con más información, más tiempo de práctica o más apoyo para alcanzarlos plenamente? </a:t>
            </a:r>
          </a:p>
        </p:txBody>
      </p:sp>
      <p:sp>
        <p:nvSpPr>
          <p:cNvPr id="3" name="TextBox 2">
            <a:extLst>
              <a:ext uri="{FF2B5EF4-FFF2-40B4-BE49-F238E27FC236}">
                <a16:creationId xmlns:a16="http://schemas.microsoft.com/office/drawing/2014/main" id="{1E75D56D-561F-AD0D-B53D-9947A5526E3F}"/>
              </a:ext>
            </a:extLst>
          </p:cNvPr>
          <p:cNvSpPr txBox="1"/>
          <p:nvPr/>
        </p:nvSpPr>
        <p:spPr>
          <a:xfrm>
            <a:off x="993324" y="1264346"/>
            <a:ext cx="5254042" cy="276999"/>
          </a:xfrm>
          <a:prstGeom prst="rect">
            <a:avLst/>
          </a:prstGeom>
          <a:noFill/>
        </p:spPr>
        <p:txBody>
          <a:bodyPr wrap="square" rtlCol="0">
            <a:spAutoFit/>
          </a:bodyPr>
          <a:lstStyle/>
          <a:p>
            <a:r>
              <a:rPr lang="es-ES_tradnl" sz="1200" b="1" spc="300">
                <a:solidFill>
                  <a:schemeClr val="tx1"/>
                </a:solidFill>
              </a:rPr>
              <a:t>OBJETIVOS DE APRENDIZAJE</a:t>
            </a:r>
          </a:p>
        </p:txBody>
      </p:sp>
      <p:sp>
        <p:nvSpPr>
          <p:cNvPr id="6" name="TextBox 5">
            <a:extLst>
              <a:ext uri="{FF2B5EF4-FFF2-40B4-BE49-F238E27FC236}">
                <a16:creationId xmlns:a16="http://schemas.microsoft.com/office/drawing/2014/main" id="{DB167FBF-219C-5307-9B46-04188358A056}"/>
              </a:ext>
            </a:extLst>
          </p:cNvPr>
          <p:cNvSpPr txBox="1"/>
          <p:nvPr/>
        </p:nvSpPr>
        <p:spPr>
          <a:xfrm>
            <a:off x="996286" y="713169"/>
            <a:ext cx="5264813" cy="307777"/>
          </a:xfrm>
          <a:prstGeom prst="rect">
            <a:avLst/>
          </a:prstGeom>
          <a:noFill/>
        </p:spPr>
        <p:txBody>
          <a:bodyPr wrap="square">
            <a:spAutoFit/>
          </a:bodyPr>
          <a:lstStyle/>
          <a:p>
            <a:pPr marL="0" marR="0" lvl="0" indent="0" algn="l" rtl="0">
              <a:spcBef>
                <a:spcPts val="0"/>
              </a:spcBef>
              <a:spcAft>
                <a:spcPts val="1800"/>
              </a:spcAft>
              <a:buNone/>
            </a:pPr>
            <a:r>
              <a:rPr lang="es-ES_tradnl" sz="1400" b="1" spc="300">
                <a:solidFill>
                  <a:schemeClr val="bg1"/>
                </a:solidFill>
                <a:highlight>
                  <a:srgbClr val="8D607A"/>
                </a:highlight>
                <a:latin typeface="Calibri"/>
                <a:ea typeface="Calibri"/>
                <a:cs typeface="Calibri"/>
                <a:sym typeface="Calibri"/>
              </a:rPr>
              <a:t>SESIÓN 6: CIERRE DEL MÓDULO</a:t>
            </a:r>
          </a:p>
        </p:txBody>
      </p:sp>
      <p:sp>
        <p:nvSpPr>
          <p:cNvPr id="32" name="TextBox 31">
            <a:extLst>
              <a:ext uri="{FF2B5EF4-FFF2-40B4-BE49-F238E27FC236}">
                <a16:creationId xmlns:a16="http://schemas.microsoft.com/office/drawing/2014/main" id="{8C42CE55-B5F7-E11A-5084-1A6A7B03B72B}"/>
              </a:ext>
            </a:extLst>
          </p:cNvPr>
          <p:cNvSpPr txBox="1"/>
          <p:nvPr/>
        </p:nvSpPr>
        <p:spPr>
          <a:xfrm>
            <a:off x="993324" y="5187134"/>
            <a:ext cx="5254042" cy="276999"/>
          </a:xfrm>
          <a:prstGeom prst="rect">
            <a:avLst/>
          </a:prstGeom>
          <a:noFill/>
        </p:spPr>
        <p:txBody>
          <a:bodyPr wrap="square" rtlCol="0">
            <a:spAutoFit/>
          </a:bodyPr>
          <a:lstStyle/>
          <a:p>
            <a:r>
              <a:rPr lang="es-ES_tradnl" sz="1200" b="1" spc="300">
                <a:solidFill>
                  <a:schemeClr val="tx1"/>
                </a:solidFill>
              </a:rPr>
              <a:t>REFLEXIÓN</a:t>
            </a:r>
          </a:p>
        </p:txBody>
      </p:sp>
      <p:sp>
        <p:nvSpPr>
          <p:cNvPr id="34" name="Rectangle 33">
            <a:extLst>
              <a:ext uri="{FF2B5EF4-FFF2-40B4-BE49-F238E27FC236}">
                <a16:creationId xmlns:a16="http://schemas.microsoft.com/office/drawing/2014/main" id="{99D9B379-F6D4-5B96-F7A5-5E3D56AA6A5E}"/>
              </a:ext>
            </a:extLst>
          </p:cNvPr>
          <p:cNvSpPr/>
          <p:nvPr/>
        </p:nvSpPr>
        <p:spPr>
          <a:xfrm>
            <a:off x="2501900" y="5633117"/>
            <a:ext cx="3745466" cy="93935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2" name="TextBox 51">
            <a:extLst>
              <a:ext uri="{FF2B5EF4-FFF2-40B4-BE49-F238E27FC236}">
                <a16:creationId xmlns:a16="http://schemas.microsoft.com/office/drawing/2014/main" id="{08981994-E7AB-CE61-612A-EF1DEC16346E}"/>
              </a:ext>
            </a:extLst>
          </p:cNvPr>
          <p:cNvSpPr txBox="1"/>
          <p:nvPr/>
        </p:nvSpPr>
        <p:spPr>
          <a:xfrm>
            <a:off x="993326" y="5628588"/>
            <a:ext cx="1321602" cy="520312"/>
          </a:xfrm>
          <a:prstGeom prst="rect">
            <a:avLst/>
          </a:prstGeom>
          <a:noFill/>
          <a:ln>
            <a:noFill/>
          </a:ln>
        </p:spPr>
        <p:txBody>
          <a:bodyPr wrap="square" lIns="90000" tIns="90000" rIns="90000" bIns="90000" rtlCol="0">
            <a:spAutoFit/>
          </a:bodyPr>
          <a:lstStyle/>
          <a:p>
            <a:r>
              <a:rPr lang="es-ES_tradnl" sz="1100"/>
              <a:t>¿Qué ha llamado su atención?</a:t>
            </a:r>
          </a:p>
        </p:txBody>
      </p:sp>
      <p:sp>
        <p:nvSpPr>
          <p:cNvPr id="61" name="Rectangle 60">
            <a:extLst>
              <a:ext uri="{FF2B5EF4-FFF2-40B4-BE49-F238E27FC236}">
                <a16:creationId xmlns:a16="http://schemas.microsoft.com/office/drawing/2014/main" id="{73E94F37-CCA6-4424-FD3B-E321ECC3C4FD}"/>
              </a:ext>
            </a:extLst>
          </p:cNvPr>
          <p:cNvSpPr/>
          <p:nvPr/>
        </p:nvSpPr>
        <p:spPr>
          <a:xfrm>
            <a:off x="2501900" y="6753342"/>
            <a:ext cx="3745466" cy="98123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2" name="TextBox 61">
            <a:extLst>
              <a:ext uri="{FF2B5EF4-FFF2-40B4-BE49-F238E27FC236}">
                <a16:creationId xmlns:a16="http://schemas.microsoft.com/office/drawing/2014/main" id="{3A402269-AF1D-7517-7BC0-86306080DD19}"/>
              </a:ext>
            </a:extLst>
          </p:cNvPr>
          <p:cNvSpPr txBox="1"/>
          <p:nvPr/>
        </p:nvSpPr>
        <p:spPr>
          <a:xfrm>
            <a:off x="1007471" y="6762391"/>
            <a:ext cx="1321602" cy="351035"/>
          </a:xfrm>
          <a:prstGeom prst="rect">
            <a:avLst/>
          </a:prstGeom>
          <a:noFill/>
          <a:ln>
            <a:noFill/>
          </a:ln>
        </p:spPr>
        <p:txBody>
          <a:bodyPr wrap="square" lIns="90000" tIns="90000" rIns="90000" bIns="90000" rtlCol="0">
            <a:spAutoFit/>
          </a:bodyPr>
          <a:lstStyle/>
          <a:p>
            <a:r>
              <a:rPr lang="es-ES_tradnl" sz="1100" dirty="0"/>
              <a:t>¿Qué ha sido difícil?</a:t>
            </a:r>
          </a:p>
        </p:txBody>
      </p:sp>
      <p:sp>
        <p:nvSpPr>
          <p:cNvPr id="63" name="Rectangle 62">
            <a:extLst>
              <a:ext uri="{FF2B5EF4-FFF2-40B4-BE49-F238E27FC236}">
                <a16:creationId xmlns:a16="http://schemas.microsoft.com/office/drawing/2014/main" id="{AAC81B9B-5614-584C-184A-218BA13E5AA0}"/>
              </a:ext>
            </a:extLst>
          </p:cNvPr>
          <p:cNvSpPr/>
          <p:nvPr/>
        </p:nvSpPr>
        <p:spPr>
          <a:xfrm>
            <a:off x="2501900" y="7928131"/>
            <a:ext cx="3745466" cy="98123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4" name="TextBox 63">
            <a:extLst>
              <a:ext uri="{FF2B5EF4-FFF2-40B4-BE49-F238E27FC236}">
                <a16:creationId xmlns:a16="http://schemas.microsoft.com/office/drawing/2014/main" id="{27F9A710-C1CE-5F44-18A1-8ADA1C4D333F}"/>
              </a:ext>
            </a:extLst>
          </p:cNvPr>
          <p:cNvSpPr txBox="1"/>
          <p:nvPr/>
        </p:nvSpPr>
        <p:spPr>
          <a:xfrm>
            <a:off x="1007471" y="7928131"/>
            <a:ext cx="1309210" cy="689589"/>
          </a:xfrm>
          <a:prstGeom prst="rect">
            <a:avLst/>
          </a:prstGeom>
          <a:noFill/>
          <a:ln>
            <a:noFill/>
          </a:ln>
        </p:spPr>
        <p:txBody>
          <a:bodyPr wrap="square" lIns="90000" tIns="90000" rIns="90000" bIns="90000" rtlCol="0">
            <a:spAutoFit/>
          </a:bodyPr>
          <a:lstStyle/>
          <a:p>
            <a:r>
              <a:rPr lang="es-ES_tradnl" sz="1100" dirty="0"/>
              <a:t>¿Sobre qué le gustaría aprender más? </a:t>
            </a:r>
          </a:p>
        </p:txBody>
      </p:sp>
      <p:sp>
        <p:nvSpPr>
          <p:cNvPr id="2" name="Hexagon 1">
            <a:extLst>
              <a:ext uri="{FF2B5EF4-FFF2-40B4-BE49-F238E27FC236}">
                <a16:creationId xmlns:a16="http://schemas.microsoft.com/office/drawing/2014/main" id="{0A7F018C-D6EA-3892-05A5-2F6A82048E48}"/>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Hexagon 3">
            <a:extLst>
              <a:ext uri="{FF2B5EF4-FFF2-40B4-BE49-F238E27FC236}">
                <a16:creationId xmlns:a16="http://schemas.microsoft.com/office/drawing/2014/main" id="{590A422C-0DD2-77CC-E588-75D0039CB763}"/>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Hexagon 6">
            <a:extLst>
              <a:ext uri="{FF2B5EF4-FFF2-40B4-BE49-F238E27FC236}">
                <a16:creationId xmlns:a16="http://schemas.microsoft.com/office/drawing/2014/main" id="{F8F6AC4D-E362-E129-A160-9DF185167D0A}"/>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Hexagon 7">
            <a:extLst>
              <a:ext uri="{FF2B5EF4-FFF2-40B4-BE49-F238E27FC236}">
                <a16:creationId xmlns:a16="http://schemas.microsoft.com/office/drawing/2014/main" id="{70BE547D-5259-713A-25B3-221EA680F96F}"/>
              </a:ext>
            </a:extLst>
          </p:cNvPr>
          <p:cNvSpPr/>
          <p:nvPr/>
        </p:nvSpPr>
        <p:spPr>
          <a:xfrm rot="1782986">
            <a:off x="286724" y="168964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Hexagon 8">
            <a:extLst>
              <a:ext uri="{FF2B5EF4-FFF2-40B4-BE49-F238E27FC236}">
                <a16:creationId xmlns:a16="http://schemas.microsoft.com/office/drawing/2014/main" id="{E1320278-646A-F219-22A1-F8C527DCEA7E}"/>
              </a:ext>
            </a:extLst>
          </p:cNvPr>
          <p:cNvSpPr/>
          <p:nvPr/>
        </p:nvSpPr>
        <p:spPr>
          <a:xfrm rot="1782986">
            <a:off x="286724" y="215249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Hexagon 9">
            <a:extLst>
              <a:ext uri="{FF2B5EF4-FFF2-40B4-BE49-F238E27FC236}">
                <a16:creationId xmlns:a16="http://schemas.microsoft.com/office/drawing/2014/main" id="{53AADFE2-10BF-07AA-C341-DEE434146CF9}"/>
              </a:ext>
            </a:extLst>
          </p:cNvPr>
          <p:cNvSpPr/>
          <p:nvPr/>
        </p:nvSpPr>
        <p:spPr>
          <a:xfrm rot="1782986">
            <a:off x="286724" y="261533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57094758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422833" y="7077696"/>
            <a:ext cx="1732477" cy="1151195"/>
            <a:chOff x="2168191" y="5326415"/>
            <a:chExt cx="2521617" cy="1675562"/>
          </a:xfrm>
        </p:grpSpPr>
        <p:pic>
          <p:nvPicPr>
            <p:cNvPr id="2" name="Picture 1"/>
            <p:cNvPicPr>
              <a:picLocks noChangeAspect="1"/>
            </p:cNvPicPr>
            <p:nvPr/>
          </p:nvPicPr>
          <p:blipFill rotWithShape="1">
            <a:blip r:embed="rId2"/>
            <a:srcRect l="-2325" t="-858" b="-2502"/>
            <a:stretch/>
          </p:blipFill>
          <p:spPr>
            <a:xfrm>
              <a:off x="2371951" y="5326415"/>
              <a:ext cx="2114099" cy="62630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8191" y="6033739"/>
              <a:ext cx="2521617" cy="968238"/>
            </a:xfrm>
            <a:prstGeom prst="rect">
              <a:avLst/>
            </a:prstGeom>
          </p:spPr>
        </p:pic>
      </p:gr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797" y="2681293"/>
            <a:ext cx="2438405" cy="2807214"/>
          </a:xfrm>
          <a:prstGeom prst="rect">
            <a:avLst/>
          </a:prstGeom>
        </p:spPr>
      </p:pic>
    </p:spTree>
    <p:extLst>
      <p:ext uri="{BB962C8B-B14F-4D97-AF65-F5344CB8AC3E}">
        <p14:creationId xmlns:p14="http://schemas.microsoft.com/office/powerpoint/2010/main" val="1068124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059712-1B91-697F-5550-730F445BCF86}"/>
              </a:ext>
            </a:extLst>
          </p:cNvPr>
          <p:cNvSpPr/>
          <p:nvPr/>
        </p:nvSpPr>
        <p:spPr>
          <a:xfrm>
            <a:off x="0" y="0"/>
            <a:ext cx="6858000" cy="33147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extBox 1"/>
          <p:cNvSpPr txBox="1"/>
          <p:nvPr/>
        </p:nvSpPr>
        <p:spPr>
          <a:xfrm>
            <a:off x="752439" y="4817751"/>
            <a:ext cx="5061022" cy="2062103"/>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300" normalizeH="0" baseline="0" noProof="0" dirty="0">
                <a:ln>
                  <a:noFill/>
                </a:ln>
                <a:solidFill>
                  <a:schemeClr val="accent5"/>
                </a:solidFill>
                <a:effectLst/>
                <a:uLnTx/>
                <a:uFillTx/>
                <a:latin typeface="Garamond" panose="02020404030301010803" pitchFamily="18" charset="0"/>
                <a:ea typeface="+mn-ea"/>
                <a:cs typeface="+mn-cs"/>
              </a:rPr>
              <a:t>MÓDULO 2</a:t>
            </a:r>
          </a:p>
          <a:p>
            <a:pPr marL="0" marR="0" lvl="0" indent="0" defTabSz="457200" rtl="0" eaLnBrk="1" fontAlgn="auto" latinLnBrk="0" hangingPunct="1">
              <a:lnSpc>
                <a:spcPct val="100000"/>
              </a:lnSpc>
              <a:spcBef>
                <a:spcPts val="0"/>
              </a:spcBef>
              <a:spcAft>
                <a:spcPts val="0"/>
              </a:spcAft>
              <a:buClrTx/>
              <a:buSzTx/>
              <a:buFontTx/>
              <a:buNone/>
              <a:tabLst/>
              <a:defRPr/>
            </a:pPr>
            <a:r>
              <a:rPr lang="es-ES_tradnl" sz="2000" b="1" spc="300" dirty="0">
                <a:solidFill>
                  <a:schemeClr val="accent5"/>
                </a:solidFill>
                <a:latin typeface="Garamond" panose="02020404030301010803" pitchFamily="18" charset="0"/>
              </a:rPr>
              <a:t> </a:t>
            </a:r>
            <a:endParaRPr lang="es-ES_tradnl" sz="4400" b="1" dirty="0">
              <a:solidFill>
                <a:schemeClr val="accent5"/>
              </a:solidFill>
              <a:latin typeface="Garamond" panose="02020404030301010803" pitchFamily="18" charset="0"/>
            </a:endParaRPr>
          </a:p>
          <a:p>
            <a:r>
              <a:rPr lang="es-ES_tradnl" sz="4400" b="1" dirty="0">
                <a:solidFill>
                  <a:schemeClr val="accent5"/>
                </a:solidFill>
                <a:latin typeface="Garamond" panose="02020404030301010803" pitchFamily="18" charset="0"/>
              </a:rPr>
              <a:t>Fundamentos de la gestión de casos </a:t>
            </a:r>
          </a:p>
        </p:txBody>
      </p:sp>
      <p:sp>
        <p:nvSpPr>
          <p:cNvPr id="25" name="Hexagon 24">
            <a:extLst>
              <a:ext uri="{FF2B5EF4-FFF2-40B4-BE49-F238E27FC236}">
                <a16:creationId xmlns:a16="http://schemas.microsoft.com/office/drawing/2014/main" id="{706845EC-4DA5-6721-5199-D1CC92090D88}"/>
              </a:ext>
            </a:extLst>
          </p:cNvPr>
          <p:cNvSpPr/>
          <p:nvPr/>
        </p:nvSpPr>
        <p:spPr>
          <a:xfrm rot="1782986">
            <a:off x="539630" y="2109486"/>
            <a:ext cx="2269827" cy="1956740"/>
          </a:xfrm>
          <a:prstGeom prst="hexagon">
            <a:avLst>
              <a:gd name="adj" fmla="val 28965"/>
              <a:gd name="vf" fmla="val 11547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7" name="Group 16">
            <a:extLst>
              <a:ext uri="{FF2B5EF4-FFF2-40B4-BE49-F238E27FC236}">
                <a16:creationId xmlns:a16="http://schemas.microsoft.com/office/drawing/2014/main" id="{AFE60FFC-217C-B672-E38F-A5FC2ADCB2C5}"/>
              </a:ext>
            </a:extLst>
          </p:cNvPr>
          <p:cNvGrpSpPr/>
          <p:nvPr/>
        </p:nvGrpSpPr>
        <p:grpSpPr>
          <a:xfrm>
            <a:off x="1136684" y="2619459"/>
            <a:ext cx="1075718" cy="936793"/>
            <a:chOff x="7499908" y="5144366"/>
            <a:chExt cx="702781" cy="580838"/>
          </a:xfrm>
        </p:grpSpPr>
        <p:grpSp>
          <p:nvGrpSpPr>
            <p:cNvPr id="18" name="Group 17">
              <a:extLst>
                <a:ext uri="{FF2B5EF4-FFF2-40B4-BE49-F238E27FC236}">
                  <a16:creationId xmlns:a16="http://schemas.microsoft.com/office/drawing/2014/main" id="{21379CDE-A2F2-096A-58FD-C81D8B913489}"/>
                </a:ext>
              </a:extLst>
            </p:cNvPr>
            <p:cNvGrpSpPr/>
            <p:nvPr/>
          </p:nvGrpSpPr>
          <p:grpSpPr>
            <a:xfrm>
              <a:off x="7499908" y="5144366"/>
              <a:ext cx="702781" cy="580838"/>
              <a:chOff x="5957706" y="3325646"/>
              <a:chExt cx="2611796" cy="1892062"/>
            </a:xfrm>
            <a:solidFill>
              <a:schemeClr val="bg1"/>
            </a:solidFill>
          </p:grpSpPr>
          <p:sp>
            <p:nvSpPr>
              <p:cNvPr id="21" name="Rectangle: Rounded Corners 20">
                <a:extLst>
                  <a:ext uri="{FF2B5EF4-FFF2-40B4-BE49-F238E27FC236}">
                    <a16:creationId xmlns:a16="http://schemas.microsoft.com/office/drawing/2014/main" id="{F71B62B5-0DF4-DC88-55EF-FEEF8593DDBF}"/>
                  </a:ext>
                </a:extLst>
              </p:cNvPr>
              <p:cNvSpPr/>
              <p:nvPr/>
            </p:nvSpPr>
            <p:spPr>
              <a:xfrm>
                <a:off x="5957706" y="3547504"/>
                <a:ext cx="2611796" cy="167020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solidFill>
                    <a:schemeClr val="bg1"/>
                  </a:solidFill>
                  <a:latin typeface="Helvetica Neue"/>
                </a:endParaRPr>
              </a:p>
            </p:txBody>
          </p:sp>
          <p:sp>
            <p:nvSpPr>
              <p:cNvPr id="22" name="Rectangle: Top Corners Rounded 21">
                <a:extLst>
                  <a:ext uri="{FF2B5EF4-FFF2-40B4-BE49-F238E27FC236}">
                    <a16:creationId xmlns:a16="http://schemas.microsoft.com/office/drawing/2014/main" id="{0DE07FFF-A72B-8572-C85D-86A5308ADD7F}"/>
                  </a:ext>
                </a:extLst>
              </p:cNvPr>
              <p:cNvSpPr/>
              <p:nvPr/>
            </p:nvSpPr>
            <p:spPr>
              <a:xfrm>
                <a:off x="5957706" y="3325646"/>
                <a:ext cx="538650" cy="515820"/>
              </a:xfrm>
              <a:prstGeom prst="round2Same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b="1" dirty="0">
                  <a:solidFill>
                    <a:schemeClr val="bg1"/>
                  </a:solidFill>
                  <a:latin typeface="Arial" panose="020B0604020202020204" pitchFamily="34" charset="0"/>
                  <a:cs typeface="Arial" panose="020B0604020202020204" pitchFamily="34" charset="0"/>
                </a:endParaRPr>
              </a:p>
            </p:txBody>
          </p:sp>
        </p:grpSp>
        <p:sp>
          <p:nvSpPr>
            <p:cNvPr id="19" name="Round Same Side Corner Rectangle 35">
              <a:extLst>
                <a:ext uri="{FF2B5EF4-FFF2-40B4-BE49-F238E27FC236}">
                  <a16:creationId xmlns:a16="http://schemas.microsoft.com/office/drawing/2014/main" id="{19EF36C3-7D63-C643-3F63-88CBA44AF94D}"/>
                </a:ext>
              </a:extLst>
            </p:cNvPr>
            <p:cNvSpPr/>
            <p:nvPr/>
          </p:nvSpPr>
          <p:spPr>
            <a:xfrm>
              <a:off x="7761324" y="5516290"/>
              <a:ext cx="180932" cy="134310"/>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20" name="Oval 19">
              <a:extLst>
                <a:ext uri="{FF2B5EF4-FFF2-40B4-BE49-F238E27FC236}">
                  <a16:creationId xmlns:a16="http://schemas.microsoft.com/office/drawing/2014/main" id="{FFF9E48C-CB16-3E1F-074F-94436DA8B9D5}"/>
                </a:ext>
              </a:extLst>
            </p:cNvPr>
            <p:cNvSpPr/>
            <p:nvPr/>
          </p:nvSpPr>
          <p:spPr>
            <a:xfrm>
              <a:off x="7759987" y="5302717"/>
              <a:ext cx="182269" cy="1811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grpSp>
    </p:spTree>
    <p:extLst>
      <p:ext uri="{BB962C8B-B14F-4D97-AF65-F5344CB8AC3E}">
        <p14:creationId xmlns:p14="http://schemas.microsoft.com/office/powerpoint/2010/main" val="2716836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464AD1A-24BB-9DC4-183D-532DD5B30509}"/>
              </a:ext>
            </a:extLst>
          </p:cNvPr>
          <p:cNvGrpSpPr/>
          <p:nvPr/>
        </p:nvGrpSpPr>
        <p:grpSpPr>
          <a:xfrm>
            <a:off x="4520469" y="7850076"/>
            <a:ext cx="1633697" cy="1422713"/>
            <a:chOff x="7499908" y="5144366"/>
            <a:chExt cx="702781" cy="580838"/>
          </a:xfrm>
        </p:grpSpPr>
        <p:grpSp>
          <p:nvGrpSpPr>
            <p:cNvPr id="5" name="Group 4">
              <a:extLst>
                <a:ext uri="{FF2B5EF4-FFF2-40B4-BE49-F238E27FC236}">
                  <a16:creationId xmlns:a16="http://schemas.microsoft.com/office/drawing/2014/main" id="{67BA74C6-FE5D-59B1-DB88-CCFE859BCA2E}"/>
                </a:ext>
              </a:extLst>
            </p:cNvPr>
            <p:cNvGrpSpPr/>
            <p:nvPr/>
          </p:nvGrpSpPr>
          <p:grpSpPr>
            <a:xfrm>
              <a:off x="7499908" y="5144366"/>
              <a:ext cx="702781" cy="580838"/>
              <a:chOff x="5957706" y="3325646"/>
              <a:chExt cx="2611796" cy="1892062"/>
            </a:xfrm>
            <a:solidFill>
              <a:schemeClr val="bg1"/>
            </a:solidFill>
          </p:grpSpPr>
          <p:sp>
            <p:nvSpPr>
              <p:cNvPr id="8" name="Rectangle: Rounded Corners 7">
                <a:extLst>
                  <a:ext uri="{FF2B5EF4-FFF2-40B4-BE49-F238E27FC236}">
                    <a16:creationId xmlns:a16="http://schemas.microsoft.com/office/drawing/2014/main" id="{4426397E-1C79-3C77-0849-2584BD8D4EA9}"/>
                  </a:ext>
                </a:extLst>
              </p:cNvPr>
              <p:cNvSpPr/>
              <p:nvPr/>
            </p:nvSpPr>
            <p:spPr>
              <a:xfrm>
                <a:off x="5957706" y="3547504"/>
                <a:ext cx="2611796" cy="167020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solidFill>
                    <a:schemeClr val="bg1"/>
                  </a:solidFill>
                  <a:latin typeface="Helvetica Neue"/>
                </a:endParaRPr>
              </a:p>
            </p:txBody>
          </p:sp>
          <p:sp>
            <p:nvSpPr>
              <p:cNvPr id="9" name="Rectangle: Top Corners Rounded 8">
                <a:extLst>
                  <a:ext uri="{FF2B5EF4-FFF2-40B4-BE49-F238E27FC236}">
                    <a16:creationId xmlns:a16="http://schemas.microsoft.com/office/drawing/2014/main" id="{EFA2266C-084C-D721-E28E-0D28588AC7CA}"/>
                  </a:ext>
                </a:extLst>
              </p:cNvPr>
              <p:cNvSpPr/>
              <p:nvPr/>
            </p:nvSpPr>
            <p:spPr>
              <a:xfrm>
                <a:off x="5957706" y="3325646"/>
                <a:ext cx="538650" cy="515820"/>
              </a:xfrm>
              <a:prstGeom prst="round2SameRect">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latin typeface="Arial" panose="020B0604020202020204" pitchFamily="34" charset="0"/>
                  <a:cs typeface="Arial" panose="020B0604020202020204" pitchFamily="34" charset="0"/>
                </a:endParaRPr>
              </a:p>
            </p:txBody>
          </p:sp>
        </p:grpSp>
        <p:sp>
          <p:nvSpPr>
            <p:cNvPr id="6" name="Round Same Side Corner Rectangle 35">
              <a:extLst>
                <a:ext uri="{FF2B5EF4-FFF2-40B4-BE49-F238E27FC236}">
                  <a16:creationId xmlns:a16="http://schemas.microsoft.com/office/drawing/2014/main" id="{3AB6EC1A-CAE6-1C44-7B29-A596DF41B8B1}"/>
                </a:ext>
              </a:extLst>
            </p:cNvPr>
            <p:cNvSpPr/>
            <p:nvPr/>
          </p:nvSpPr>
          <p:spPr>
            <a:xfrm>
              <a:off x="7761324" y="5516290"/>
              <a:ext cx="180932" cy="134310"/>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a:extLst>
                <a:ext uri="{FF2B5EF4-FFF2-40B4-BE49-F238E27FC236}">
                  <a16:creationId xmlns:a16="http://schemas.microsoft.com/office/drawing/2014/main" id="{624A9E44-D2FC-F055-C2BC-7729D51740EE}"/>
                </a:ext>
              </a:extLst>
            </p:cNvPr>
            <p:cNvSpPr/>
            <p:nvPr/>
          </p:nvSpPr>
          <p:spPr>
            <a:xfrm>
              <a:off x="7759987" y="5302716"/>
              <a:ext cx="189842" cy="1822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0" name="TextBox 9">
            <a:extLst>
              <a:ext uri="{FF2B5EF4-FFF2-40B4-BE49-F238E27FC236}">
                <a16:creationId xmlns:a16="http://schemas.microsoft.com/office/drawing/2014/main" id="{38C4D548-FEC2-26E3-A40B-3FEA7FCF87C6}"/>
              </a:ext>
            </a:extLst>
          </p:cNvPr>
          <p:cNvSpPr txBox="1"/>
          <p:nvPr/>
        </p:nvSpPr>
        <p:spPr>
          <a:xfrm>
            <a:off x="1567786" y="1310779"/>
            <a:ext cx="4682543" cy="2262158"/>
          </a:xfrm>
          <a:prstGeom prst="rect">
            <a:avLst/>
          </a:prstGeom>
          <a:noFill/>
        </p:spPr>
        <p:txBody>
          <a:bodyPr wrap="square" rtlCol="0">
            <a:spAutoFit/>
          </a:bodyPr>
          <a:lstStyle/>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1: </a:t>
            </a:r>
            <a:r>
              <a:rPr lang="es-ES_tradnl" sz="1100" dirty="0">
                <a:solidFill>
                  <a:schemeClr val="tx1"/>
                </a:solidFill>
                <a:latin typeface="Calibri"/>
                <a:ea typeface="Calibri"/>
                <a:cs typeface="Calibri"/>
                <a:sym typeface="Calibri"/>
              </a:rPr>
              <a:t>Inicio del módulo</a:t>
            </a:r>
          </a:p>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2: </a:t>
            </a:r>
            <a:r>
              <a:rPr lang="es-ES_tradnl" sz="1100" dirty="0">
                <a:solidFill>
                  <a:schemeClr val="tx1"/>
                </a:solidFill>
                <a:latin typeface="Calibri"/>
                <a:ea typeface="Calibri"/>
                <a:cs typeface="Calibri"/>
                <a:sym typeface="Calibri"/>
              </a:rPr>
              <a:t>¿Qué es la gestión de casos?</a:t>
            </a:r>
          </a:p>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3: </a:t>
            </a:r>
            <a:r>
              <a:rPr lang="es-ES_tradnl" sz="1100" dirty="0">
                <a:solidFill>
                  <a:schemeClr val="tx1"/>
                </a:solidFill>
                <a:latin typeface="Calibri"/>
                <a:ea typeface="Calibri"/>
                <a:cs typeface="Calibri"/>
                <a:sym typeface="Calibri"/>
              </a:rPr>
              <a:t>¿Cómo abordar la gestión de casos y cuál es el proceso?</a:t>
            </a:r>
          </a:p>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4: </a:t>
            </a:r>
            <a:r>
              <a:rPr lang="es-ES_tradnl" sz="1100" dirty="0">
                <a:solidFill>
                  <a:schemeClr val="tx1"/>
                </a:solidFill>
                <a:latin typeface="Calibri"/>
                <a:ea typeface="Calibri"/>
                <a:cs typeface="Calibri"/>
                <a:sym typeface="Calibri"/>
              </a:rPr>
              <a:t>¿Cuál es el papel del asistente social?</a:t>
            </a:r>
          </a:p>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5: </a:t>
            </a:r>
            <a:r>
              <a:rPr lang="es-ES_tradnl" sz="1100" dirty="0">
                <a:solidFill>
                  <a:schemeClr val="tx1"/>
                </a:solidFill>
                <a:latin typeface="Calibri"/>
                <a:ea typeface="Calibri"/>
                <a:cs typeface="Calibri"/>
                <a:sym typeface="Calibri"/>
              </a:rPr>
              <a:t>¿Cómo recopilar y almacenar la información de los clientes? </a:t>
            </a:r>
          </a:p>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6: </a:t>
            </a:r>
            <a:r>
              <a:rPr lang="es-ES_tradnl" sz="1100" dirty="0">
                <a:solidFill>
                  <a:schemeClr val="tx1"/>
                </a:solidFill>
                <a:latin typeface="Calibri"/>
                <a:ea typeface="Calibri"/>
                <a:cs typeface="Calibri"/>
                <a:sym typeface="Calibri"/>
              </a:rPr>
              <a:t>Cierre del módulo </a:t>
            </a:r>
          </a:p>
        </p:txBody>
      </p:sp>
      <p:sp>
        <p:nvSpPr>
          <p:cNvPr id="12" name="TextBox 11">
            <a:extLst>
              <a:ext uri="{FF2B5EF4-FFF2-40B4-BE49-F238E27FC236}">
                <a16:creationId xmlns:a16="http://schemas.microsoft.com/office/drawing/2014/main" id="{18E974FD-B03E-C968-9604-EB6283A6844E}"/>
              </a:ext>
            </a:extLst>
          </p:cNvPr>
          <p:cNvSpPr txBox="1"/>
          <p:nvPr/>
        </p:nvSpPr>
        <p:spPr>
          <a:xfrm>
            <a:off x="1064660" y="1310779"/>
            <a:ext cx="503127" cy="2262158"/>
          </a:xfrm>
          <a:prstGeom prst="rect">
            <a:avLst/>
          </a:prstGeom>
          <a:noFill/>
        </p:spPr>
        <p:txBody>
          <a:bodyPr wrap="square" rtlCol="0">
            <a:spAutoFit/>
          </a:bodyPr>
          <a:lstStyle/>
          <a:p>
            <a:pPr>
              <a:spcAft>
                <a:spcPts val="1800"/>
              </a:spcAft>
            </a:pPr>
            <a:r>
              <a:rPr lang="en-CA" sz="1100" dirty="0">
                <a:solidFill>
                  <a:schemeClr val="tx1"/>
                </a:solidFill>
                <a:latin typeface="+mn-lt"/>
              </a:rPr>
              <a:t>5</a:t>
            </a:r>
          </a:p>
          <a:p>
            <a:pPr>
              <a:spcAft>
                <a:spcPts val="1800"/>
              </a:spcAft>
            </a:pPr>
            <a:r>
              <a:rPr lang="en-CA" sz="1100" dirty="0"/>
              <a:t>6</a:t>
            </a:r>
          </a:p>
          <a:p>
            <a:pPr>
              <a:spcAft>
                <a:spcPts val="1800"/>
              </a:spcAft>
            </a:pPr>
            <a:r>
              <a:rPr lang="en-CA" sz="1100" dirty="0">
                <a:solidFill>
                  <a:schemeClr val="tx1"/>
                </a:solidFill>
                <a:latin typeface="+mn-lt"/>
              </a:rPr>
              <a:t>8</a:t>
            </a:r>
          </a:p>
          <a:p>
            <a:pPr>
              <a:spcAft>
                <a:spcPts val="1800"/>
              </a:spcAft>
            </a:pPr>
            <a:r>
              <a:rPr lang="en-CA" sz="1100" dirty="0"/>
              <a:t>13</a:t>
            </a:r>
          </a:p>
          <a:p>
            <a:pPr>
              <a:spcAft>
                <a:spcPts val="1800"/>
              </a:spcAft>
            </a:pPr>
            <a:r>
              <a:rPr lang="en-CA" sz="1100" dirty="0">
                <a:solidFill>
                  <a:schemeClr val="tx1"/>
                </a:solidFill>
                <a:latin typeface="+mn-lt"/>
              </a:rPr>
              <a:t>19</a:t>
            </a:r>
          </a:p>
          <a:p>
            <a:pPr>
              <a:spcAft>
                <a:spcPts val="1800"/>
              </a:spcAft>
            </a:pPr>
            <a:r>
              <a:rPr lang="en-CA" sz="1100" dirty="0">
                <a:solidFill>
                  <a:schemeClr val="tx1"/>
                </a:solidFill>
                <a:latin typeface="+mn-lt"/>
              </a:rPr>
              <a:t>20</a:t>
            </a:r>
          </a:p>
        </p:txBody>
      </p:sp>
      <p:sp>
        <p:nvSpPr>
          <p:cNvPr id="14" name="TextBox 13">
            <a:extLst>
              <a:ext uri="{FF2B5EF4-FFF2-40B4-BE49-F238E27FC236}">
                <a16:creationId xmlns:a16="http://schemas.microsoft.com/office/drawing/2014/main" id="{1AF7BC87-54CC-BB74-1CA0-673D265694E5}"/>
              </a:ext>
            </a:extLst>
          </p:cNvPr>
          <p:cNvSpPr txBox="1"/>
          <p:nvPr/>
        </p:nvSpPr>
        <p:spPr>
          <a:xfrm>
            <a:off x="996287" y="713169"/>
            <a:ext cx="3807163" cy="307777"/>
          </a:xfrm>
          <a:prstGeom prst="rect">
            <a:avLst/>
          </a:prstGeom>
          <a:noFill/>
        </p:spPr>
        <p:txBody>
          <a:bodyPr wrap="square">
            <a:spAutoFit/>
          </a:bodyPr>
          <a:lstStyle/>
          <a:p>
            <a:pPr marL="0" marR="0" lvl="0" indent="0" algn="l" rtl="0">
              <a:spcBef>
                <a:spcPts val="0"/>
              </a:spcBef>
              <a:spcAft>
                <a:spcPts val="1800"/>
              </a:spcAft>
              <a:buNone/>
            </a:pPr>
            <a:r>
              <a:rPr lang="es-ES_tradnl" sz="1400" b="1" spc="300" dirty="0">
                <a:solidFill>
                  <a:schemeClr val="bg1"/>
                </a:solidFill>
                <a:highlight>
                  <a:srgbClr val="5FC6C5"/>
                </a:highlight>
                <a:latin typeface="Calibri"/>
                <a:ea typeface="Calibri"/>
                <a:cs typeface="Calibri"/>
                <a:sym typeface="Calibri"/>
              </a:rPr>
              <a:t>ÍNDICE DE CONTENIDOS</a:t>
            </a:r>
          </a:p>
        </p:txBody>
      </p:sp>
      <p:sp>
        <p:nvSpPr>
          <p:cNvPr id="21" name="Hexagon 20">
            <a:extLst>
              <a:ext uri="{FF2B5EF4-FFF2-40B4-BE49-F238E27FC236}">
                <a16:creationId xmlns:a16="http://schemas.microsoft.com/office/drawing/2014/main" id="{61F53128-05CC-2187-5059-07190434E27B}"/>
              </a:ext>
            </a:extLst>
          </p:cNvPr>
          <p:cNvSpPr/>
          <p:nvPr/>
        </p:nvSpPr>
        <p:spPr>
          <a:xfrm rot="1782986">
            <a:off x="286724" y="30111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Hexagon 21">
            <a:extLst>
              <a:ext uri="{FF2B5EF4-FFF2-40B4-BE49-F238E27FC236}">
                <a16:creationId xmlns:a16="http://schemas.microsoft.com/office/drawing/2014/main" id="{2824C959-5C2A-EAF1-2899-B694B73B4D7A}"/>
              </a:ext>
            </a:extLst>
          </p:cNvPr>
          <p:cNvSpPr/>
          <p:nvPr/>
        </p:nvSpPr>
        <p:spPr>
          <a:xfrm rot="1782986">
            <a:off x="286724" y="76395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Hexagon 22">
            <a:extLst>
              <a:ext uri="{FF2B5EF4-FFF2-40B4-BE49-F238E27FC236}">
                <a16:creationId xmlns:a16="http://schemas.microsoft.com/office/drawing/2014/main" id="{DC471D04-56EC-4DED-45AC-2DF1A729E1ED}"/>
              </a:ext>
            </a:extLst>
          </p:cNvPr>
          <p:cNvSpPr/>
          <p:nvPr/>
        </p:nvSpPr>
        <p:spPr>
          <a:xfrm rot="1782986">
            <a:off x="286724" y="122680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Hexagon 23">
            <a:extLst>
              <a:ext uri="{FF2B5EF4-FFF2-40B4-BE49-F238E27FC236}">
                <a16:creationId xmlns:a16="http://schemas.microsoft.com/office/drawing/2014/main" id="{2C1E8A6A-B63E-60F2-5AD4-3DE2A43831A9}"/>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Hexagon 24">
            <a:extLst>
              <a:ext uri="{FF2B5EF4-FFF2-40B4-BE49-F238E27FC236}">
                <a16:creationId xmlns:a16="http://schemas.microsoft.com/office/drawing/2014/main" id="{912467DC-9AAC-81EC-40F6-744AB0A36CD4}"/>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Hexagon 25">
            <a:extLst>
              <a:ext uri="{FF2B5EF4-FFF2-40B4-BE49-F238E27FC236}">
                <a16:creationId xmlns:a16="http://schemas.microsoft.com/office/drawing/2014/main" id="{B39CD8EB-B807-2AF0-D338-003C87838A2F}"/>
              </a:ext>
            </a:extLst>
          </p:cNvPr>
          <p:cNvSpPr/>
          <p:nvPr/>
        </p:nvSpPr>
        <p:spPr>
          <a:xfrm rot="1782986">
            <a:off x="286724" y="261533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220546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DA8890-AEEA-05D9-09B1-339D3CE813B5}"/>
              </a:ext>
            </a:extLst>
          </p:cNvPr>
          <p:cNvSpPr txBox="1"/>
          <p:nvPr/>
        </p:nvSpPr>
        <p:spPr>
          <a:xfrm>
            <a:off x="996287" y="1238738"/>
            <a:ext cx="4665478" cy="276999"/>
          </a:xfrm>
          <a:prstGeom prst="rect">
            <a:avLst/>
          </a:prstGeom>
          <a:noFill/>
        </p:spPr>
        <p:txBody>
          <a:bodyPr wrap="square" rtlCol="0">
            <a:spAutoFit/>
          </a:bodyPr>
          <a:lstStyle/>
          <a:p>
            <a:r>
              <a:rPr lang="es-ES_tradnl" sz="1200" b="1" spc="300">
                <a:solidFill>
                  <a:schemeClr val="tx1"/>
                </a:solidFill>
              </a:rPr>
              <a:t>OBJETIVO DEL MÓDULO</a:t>
            </a:r>
          </a:p>
        </p:txBody>
      </p:sp>
      <p:sp>
        <p:nvSpPr>
          <p:cNvPr id="3" name="TextBox 2">
            <a:extLst>
              <a:ext uri="{FF2B5EF4-FFF2-40B4-BE49-F238E27FC236}">
                <a16:creationId xmlns:a16="http://schemas.microsoft.com/office/drawing/2014/main" id="{8A3642CB-389B-2D0C-2A2B-A74E5B6DCD73}"/>
              </a:ext>
            </a:extLst>
          </p:cNvPr>
          <p:cNvSpPr txBox="1"/>
          <p:nvPr/>
        </p:nvSpPr>
        <p:spPr>
          <a:xfrm>
            <a:off x="996287" y="713169"/>
            <a:ext cx="4070620" cy="307777"/>
          </a:xfrm>
          <a:prstGeom prst="rect">
            <a:avLst/>
          </a:prstGeom>
          <a:noFill/>
        </p:spPr>
        <p:txBody>
          <a:bodyPr wrap="square">
            <a:spAutoFit/>
          </a:bodyPr>
          <a:lstStyle/>
          <a:p>
            <a:pPr marL="0" marR="0" lvl="0" indent="0" algn="l" rtl="0">
              <a:spcBef>
                <a:spcPts val="0"/>
              </a:spcBef>
              <a:spcAft>
                <a:spcPts val="1800"/>
              </a:spcAft>
              <a:buNone/>
            </a:pPr>
            <a:r>
              <a:rPr lang="es-ES_tradnl" sz="1400" b="1" spc="300">
                <a:solidFill>
                  <a:schemeClr val="bg1"/>
                </a:solidFill>
                <a:highlight>
                  <a:srgbClr val="5FC6C5"/>
                </a:highlight>
                <a:latin typeface="Calibri"/>
                <a:ea typeface="Calibri"/>
                <a:cs typeface="Calibri"/>
                <a:sym typeface="Calibri"/>
              </a:rPr>
              <a:t>SESIÓN 1: INICIO DEL MÓDULO</a:t>
            </a:r>
          </a:p>
        </p:txBody>
      </p:sp>
      <p:sp>
        <p:nvSpPr>
          <p:cNvPr id="11" name="TextBox 10">
            <a:extLst>
              <a:ext uri="{FF2B5EF4-FFF2-40B4-BE49-F238E27FC236}">
                <a16:creationId xmlns:a16="http://schemas.microsoft.com/office/drawing/2014/main" id="{FD30457C-22A9-3D2D-75E6-FB8EA60A5065}"/>
              </a:ext>
            </a:extLst>
          </p:cNvPr>
          <p:cNvSpPr txBox="1"/>
          <p:nvPr/>
        </p:nvSpPr>
        <p:spPr>
          <a:xfrm>
            <a:off x="996287" y="1599327"/>
            <a:ext cx="5254042" cy="430887"/>
          </a:xfrm>
          <a:prstGeom prst="rect">
            <a:avLst/>
          </a:prstGeom>
          <a:noFill/>
        </p:spPr>
        <p:txBody>
          <a:bodyPr wrap="square" rtlCol="0">
            <a:spAutoFit/>
          </a:bodyPr>
          <a:lstStyle/>
          <a:p>
            <a:pPr marL="0" marR="0" lvl="0" indent="0" algn="l" rtl="0">
              <a:spcBef>
                <a:spcPts val="0"/>
              </a:spcBef>
              <a:spcAft>
                <a:spcPts val="0"/>
              </a:spcAft>
              <a:buNone/>
            </a:pPr>
            <a:r>
              <a:rPr lang="es-ES_tradnl" sz="1100" dirty="0">
                <a:solidFill>
                  <a:schemeClr val="tx1"/>
                </a:solidFill>
                <a:latin typeface="+mn-lt"/>
                <a:ea typeface="Arial"/>
                <a:cs typeface="Arial"/>
                <a:sym typeface="Arial"/>
              </a:rPr>
              <a:t>Explorar los fundamentos del enfoque interinstitucional de gestión de casos y el papel de los/as asistentes sociales de protección de la infancia.</a:t>
            </a:r>
          </a:p>
        </p:txBody>
      </p:sp>
      <p:sp>
        <p:nvSpPr>
          <p:cNvPr id="13" name="TextBox 12">
            <a:extLst>
              <a:ext uri="{FF2B5EF4-FFF2-40B4-BE49-F238E27FC236}">
                <a16:creationId xmlns:a16="http://schemas.microsoft.com/office/drawing/2014/main" id="{DE1DC346-4257-F73C-AB12-DE0A209FDFA6}"/>
              </a:ext>
            </a:extLst>
          </p:cNvPr>
          <p:cNvSpPr txBox="1"/>
          <p:nvPr/>
        </p:nvSpPr>
        <p:spPr>
          <a:xfrm>
            <a:off x="996287" y="2268414"/>
            <a:ext cx="5254042" cy="276999"/>
          </a:xfrm>
          <a:prstGeom prst="rect">
            <a:avLst/>
          </a:prstGeom>
          <a:noFill/>
        </p:spPr>
        <p:txBody>
          <a:bodyPr wrap="square" rtlCol="0">
            <a:spAutoFit/>
          </a:bodyPr>
          <a:lstStyle/>
          <a:p>
            <a:r>
              <a:rPr lang="es-ES_tradnl" sz="1200" b="1" spc="300">
                <a:solidFill>
                  <a:schemeClr val="tx1"/>
                </a:solidFill>
              </a:rPr>
              <a:t>OBJETIVOS DE APRENDIZAJE </a:t>
            </a:r>
          </a:p>
        </p:txBody>
      </p:sp>
      <p:sp>
        <p:nvSpPr>
          <p:cNvPr id="15" name="TextBox 14">
            <a:extLst>
              <a:ext uri="{FF2B5EF4-FFF2-40B4-BE49-F238E27FC236}">
                <a16:creationId xmlns:a16="http://schemas.microsoft.com/office/drawing/2014/main" id="{863B465B-DCF3-7947-425F-112B934A2DEB}"/>
              </a:ext>
            </a:extLst>
          </p:cNvPr>
          <p:cNvSpPr txBox="1"/>
          <p:nvPr/>
        </p:nvSpPr>
        <p:spPr>
          <a:xfrm>
            <a:off x="1675087" y="2821316"/>
            <a:ext cx="4575242" cy="1954381"/>
          </a:xfrm>
          <a:prstGeom prst="rect">
            <a:avLst/>
          </a:prstGeom>
          <a:noFill/>
        </p:spPr>
        <p:txBody>
          <a:bodyPr wrap="square" rtlCol="0">
            <a:spAutoFit/>
          </a:bodyPr>
          <a:lstStyle/>
          <a:p>
            <a:pPr marL="0" marR="0" lvl="0" indent="0" algn="l" rtl="0">
              <a:spcBef>
                <a:spcPts val="0"/>
              </a:spcBef>
              <a:spcAft>
                <a:spcPts val="0"/>
              </a:spcAft>
              <a:buNone/>
            </a:pPr>
            <a:r>
              <a:rPr lang="es-ES_tradnl" sz="1100" dirty="0">
                <a:solidFill>
                  <a:schemeClr val="tx1"/>
                </a:solidFill>
                <a:latin typeface="+mn-lt"/>
                <a:ea typeface="Arial"/>
                <a:cs typeface="Arial"/>
                <a:sym typeface="Arial"/>
              </a:rPr>
              <a:t>Evaluar si un/a menor necesita o no gestión de casos.</a:t>
            </a:r>
          </a:p>
          <a:p>
            <a:pPr marL="0" marR="0" lvl="0" indent="0" algn="l" rtl="0">
              <a:spcBef>
                <a:spcPts val="0"/>
              </a:spcBef>
              <a:spcAft>
                <a:spcPts val="0"/>
              </a:spcAft>
              <a:buNone/>
            </a:pPr>
            <a:endParaRPr lang="es-ES_tradnl" sz="1100" dirty="0">
              <a:ea typeface="Arial"/>
              <a:cs typeface="Arial"/>
              <a:sym typeface="Arial"/>
            </a:endParaRPr>
          </a:p>
          <a:p>
            <a:pPr marL="0" marR="0" lvl="0" indent="0" algn="l" rtl="0">
              <a:spcBef>
                <a:spcPts val="0"/>
              </a:spcBef>
              <a:spcAft>
                <a:spcPts val="0"/>
              </a:spcAft>
              <a:buNone/>
            </a:pPr>
            <a:endParaRPr lang="es-ES_tradnl" sz="1100" dirty="0">
              <a:ea typeface="Arial"/>
              <a:cs typeface="Arial"/>
              <a:sym typeface="Arial"/>
            </a:endParaRPr>
          </a:p>
          <a:p>
            <a:pPr marL="0" marR="0" lvl="0" indent="0" algn="l" rtl="0">
              <a:spcBef>
                <a:spcPts val="0"/>
              </a:spcBef>
              <a:spcAft>
                <a:spcPts val="0"/>
              </a:spcAft>
              <a:buNone/>
            </a:pPr>
            <a:r>
              <a:rPr lang="es-ES_tradnl" sz="1100" dirty="0">
                <a:solidFill>
                  <a:schemeClr val="tx1"/>
                </a:solidFill>
                <a:latin typeface="+mn-lt"/>
                <a:ea typeface="Arial"/>
                <a:cs typeface="Arial"/>
                <a:sym typeface="Arial"/>
              </a:rPr>
              <a:t>Explicar los enfoques participativos, potenciadores y orientados a desarrollar las fortalezas de los/as menores en el marco de la gestión de casos.</a:t>
            </a:r>
          </a:p>
          <a:p>
            <a:pPr marL="0" marR="0" lvl="0" indent="0" algn="l" rtl="0">
              <a:spcBef>
                <a:spcPts val="0"/>
              </a:spcBef>
              <a:spcAft>
                <a:spcPts val="0"/>
              </a:spcAft>
              <a:buNone/>
            </a:pPr>
            <a:endParaRPr lang="es-ES_tradnl" sz="1100" dirty="0">
              <a:solidFill>
                <a:schemeClr val="tx1"/>
              </a:solidFill>
              <a:latin typeface="+mn-lt"/>
              <a:ea typeface="Arial"/>
              <a:cs typeface="Arial"/>
              <a:sym typeface="Arial"/>
            </a:endParaRPr>
          </a:p>
          <a:p>
            <a:pPr marL="0" marR="0" lvl="0" indent="0" algn="l" rtl="0">
              <a:spcBef>
                <a:spcPts val="0"/>
              </a:spcBef>
              <a:spcAft>
                <a:spcPts val="0"/>
              </a:spcAft>
              <a:buNone/>
            </a:pPr>
            <a:endParaRPr lang="es-ES_tradnl" sz="1100" dirty="0">
              <a:ea typeface="Arial"/>
              <a:cs typeface="Arial"/>
              <a:sym typeface="Arial"/>
            </a:endParaRPr>
          </a:p>
          <a:p>
            <a:pPr marL="0" marR="0" lvl="0" indent="0" algn="l" rtl="0">
              <a:spcBef>
                <a:spcPts val="0"/>
              </a:spcBef>
              <a:spcAft>
                <a:spcPts val="0"/>
              </a:spcAft>
              <a:buNone/>
            </a:pPr>
            <a:r>
              <a:rPr lang="es-ES_tradnl" sz="1100" dirty="0">
                <a:solidFill>
                  <a:schemeClr val="tx1"/>
                </a:solidFill>
                <a:latin typeface="+mn-lt"/>
                <a:ea typeface="Arial"/>
                <a:cs typeface="Arial"/>
                <a:sym typeface="Arial"/>
              </a:rPr>
              <a:t>Explorar y describir los seis pasos de la gestión de casos. </a:t>
            </a:r>
          </a:p>
          <a:p>
            <a:pPr marL="0" marR="0" lvl="0" indent="0" algn="l" rtl="0">
              <a:spcBef>
                <a:spcPts val="0"/>
              </a:spcBef>
              <a:spcAft>
                <a:spcPts val="0"/>
              </a:spcAft>
              <a:buNone/>
            </a:pPr>
            <a:endParaRPr lang="es-ES_tradnl" sz="1100" dirty="0">
              <a:solidFill>
                <a:schemeClr val="tx1"/>
              </a:solidFill>
              <a:latin typeface="+mn-lt"/>
              <a:ea typeface="Arial"/>
              <a:cs typeface="Arial"/>
              <a:sym typeface="Arial"/>
            </a:endParaRPr>
          </a:p>
          <a:p>
            <a:pPr marL="0" marR="0" lvl="0" indent="0" algn="l" rtl="0">
              <a:spcBef>
                <a:spcPts val="0"/>
              </a:spcBef>
              <a:spcAft>
                <a:spcPts val="0"/>
              </a:spcAft>
              <a:buNone/>
            </a:pPr>
            <a:endParaRPr lang="es-ES_tradnl" sz="1100" dirty="0">
              <a:ea typeface="Arial"/>
              <a:cs typeface="Arial"/>
              <a:sym typeface="Arial"/>
            </a:endParaRPr>
          </a:p>
          <a:p>
            <a:r>
              <a:rPr lang="es-ES_tradnl" sz="1100" dirty="0">
                <a:solidFill>
                  <a:schemeClr val="tx1"/>
                </a:solidFill>
                <a:latin typeface="+mn-lt"/>
                <a:ea typeface="Arial"/>
                <a:cs typeface="Arial"/>
                <a:sym typeface="Arial"/>
              </a:rPr>
              <a:t>Comentar </a:t>
            </a:r>
            <a:r>
              <a:rPr lang="es-ES_tradnl" sz="1100" dirty="0">
                <a:ea typeface="Arial"/>
                <a:cs typeface="Arial"/>
                <a:sym typeface="Arial"/>
              </a:rPr>
              <a:t>las tres funciones principales de los/as asistentes sociales. </a:t>
            </a:r>
            <a:endParaRPr lang="es-ES_tradnl" sz="1100" dirty="0">
              <a:latin typeface="Arial" panose="020B0604020202020204" pitchFamily="34" charset="0"/>
              <a:cs typeface="Arial" panose="020B0604020202020204" pitchFamily="34" charset="0"/>
            </a:endParaRPr>
          </a:p>
        </p:txBody>
      </p:sp>
      <p:grpSp>
        <p:nvGrpSpPr>
          <p:cNvPr id="16" name="Google Shape;149;p12">
            <a:extLst>
              <a:ext uri="{FF2B5EF4-FFF2-40B4-BE49-F238E27FC236}">
                <a16:creationId xmlns:a16="http://schemas.microsoft.com/office/drawing/2014/main" id="{43238466-291F-9AE8-DF2E-D70E3601A088}"/>
              </a:ext>
            </a:extLst>
          </p:cNvPr>
          <p:cNvGrpSpPr/>
          <p:nvPr/>
        </p:nvGrpSpPr>
        <p:grpSpPr>
          <a:xfrm>
            <a:off x="1020268" y="2771366"/>
            <a:ext cx="559955" cy="387333"/>
            <a:chOff x="6878053" y="1156317"/>
            <a:chExt cx="1431178" cy="1039513"/>
          </a:xfrm>
          <a:solidFill>
            <a:schemeClr val="accent5"/>
          </a:solidFill>
        </p:grpSpPr>
        <p:grpSp>
          <p:nvGrpSpPr>
            <p:cNvPr id="17" name="Google Shape;150;p12">
              <a:extLst>
                <a:ext uri="{FF2B5EF4-FFF2-40B4-BE49-F238E27FC236}">
                  <a16:creationId xmlns:a16="http://schemas.microsoft.com/office/drawing/2014/main" id="{9A61B219-9215-B99F-1D91-AADAE409F0B1}"/>
                </a:ext>
              </a:extLst>
            </p:cNvPr>
            <p:cNvGrpSpPr/>
            <p:nvPr/>
          </p:nvGrpSpPr>
          <p:grpSpPr>
            <a:xfrm>
              <a:off x="7672978" y="1156317"/>
              <a:ext cx="412941" cy="436880"/>
              <a:chOff x="243840" y="1676400"/>
              <a:chExt cx="701040" cy="741680"/>
            </a:xfrm>
            <a:grpFill/>
          </p:grpSpPr>
          <p:sp>
            <p:nvSpPr>
              <p:cNvPr id="20" name="Google Shape;151;p12">
                <a:extLst>
                  <a:ext uri="{FF2B5EF4-FFF2-40B4-BE49-F238E27FC236}">
                    <a16:creationId xmlns:a16="http://schemas.microsoft.com/office/drawing/2014/main" id="{4D297084-7329-E0E0-DA78-182699E952C7}"/>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27" name="Google Shape;152;p12">
                <a:extLst>
                  <a:ext uri="{FF2B5EF4-FFF2-40B4-BE49-F238E27FC236}">
                    <a16:creationId xmlns:a16="http://schemas.microsoft.com/office/drawing/2014/main" id="{5717D8EA-A977-EEAC-FF7F-8EB5725A702D}"/>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
          <p:nvSpPr>
            <p:cNvPr id="18" name="Google Shape;153;p12">
              <a:extLst>
                <a:ext uri="{FF2B5EF4-FFF2-40B4-BE49-F238E27FC236}">
                  <a16:creationId xmlns:a16="http://schemas.microsoft.com/office/drawing/2014/main" id="{02F06D31-A952-B5D5-E7D5-F3C70F41E7A9}"/>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9" name="Google Shape;154;p12">
              <a:extLst>
                <a:ext uri="{FF2B5EF4-FFF2-40B4-BE49-F238E27FC236}">
                  <a16:creationId xmlns:a16="http://schemas.microsoft.com/office/drawing/2014/main" id="{9C5EDE53-DAF8-0412-FBBD-D7D1F1989744}"/>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grpSp>
        <p:nvGrpSpPr>
          <p:cNvPr id="28" name="Google Shape;149;p12">
            <a:extLst>
              <a:ext uri="{FF2B5EF4-FFF2-40B4-BE49-F238E27FC236}">
                <a16:creationId xmlns:a16="http://schemas.microsoft.com/office/drawing/2014/main" id="{A6EE51A2-B7E0-22C5-64EF-8E7303A285E6}"/>
              </a:ext>
            </a:extLst>
          </p:cNvPr>
          <p:cNvGrpSpPr/>
          <p:nvPr/>
        </p:nvGrpSpPr>
        <p:grpSpPr>
          <a:xfrm>
            <a:off x="1020268" y="3332844"/>
            <a:ext cx="559955" cy="387333"/>
            <a:chOff x="6878053" y="1156317"/>
            <a:chExt cx="1431178" cy="1039513"/>
          </a:xfrm>
          <a:solidFill>
            <a:schemeClr val="accent5"/>
          </a:solidFill>
        </p:grpSpPr>
        <p:grpSp>
          <p:nvGrpSpPr>
            <p:cNvPr id="29" name="Google Shape;150;p12">
              <a:extLst>
                <a:ext uri="{FF2B5EF4-FFF2-40B4-BE49-F238E27FC236}">
                  <a16:creationId xmlns:a16="http://schemas.microsoft.com/office/drawing/2014/main" id="{2E44718F-61F8-363B-F40A-39E1F6E00C42}"/>
                </a:ext>
              </a:extLst>
            </p:cNvPr>
            <p:cNvGrpSpPr/>
            <p:nvPr/>
          </p:nvGrpSpPr>
          <p:grpSpPr>
            <a:xfrm>
              <a:off x="7672978" y="1156317"/>
              <a:ext cx="412941" cy="436880"/>
              <a:chOff x="243840" y="1676400"/>
              <a:chExt cx="701040" cy="741680"/>
            </a:xfrm>
            <a:grpFill/>
          </p:grpSpPr>
          <p:sp>
            <p:nvSpPr>
              <p:cNvPr id="32" name="Google Shape;151;p12">
                <a:extLst>
                  <a:ext uri="{FF2B5EF4-FFF2-40B4-BE49-F238E27FC236}">
                    <a16:creationId xmlns:a16="http://schemas.microsoft.com/office/drawing/2014/main" id="{B7EB5D63-32A3-D30A-4684-589D239D48B2}"/>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33" name="Google Shape;152;p12">
                <a:extLst>
                  <a:ext uri="{FF2B5EF4-FFF2-40B4-BE49-F238E27FC236}">
                    <a16:creationId xmlns:a16="http://schemas.microsoft.com/office/drawing/2014/main" id="{B75AB252-AEE9-8813-574B-B42EF9046297}"/>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
          <p:nvSpPr>
            <p:cNvPr id="30" name="Google Shape;153;p12">
              <a:extLst>
                <a:ext uri="{FF2B5EF4-FFF2-40B4-BE49-F238E27FC236}">
                  <a16:creationId xmlns:a16="http://schemas.microsoft.com/office/drawing/2014/main" id="{A9CD3B71-2B0C-761F-FD01-53FB2577B78F}"/>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31" name="Google Shape;154;p12">
              <a:extLst>
                <a:ext uri="{FF2B5EF4-FFF2-40B4-BE49-F238E27FC236}">
                  <a16:creationId xmlns:a16="http://schemas.microsoft.com/office/drawing/2014/main" id="{3A750CEF-6D47-32BC-074C-8804B902781F}"/>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grpSp>
        <p:nvGrpSpPr>
          <p:cNvPr id="34" name="Google Shape;149;p12">
            <a:extLst>
              <a:ext uri="{FF2B5EF4-FFF2-40B4-BE49-F238E27FC236}">
                <a16:creationId xmlns:a16="http://schemas.microsoft.com/office/drawing/2014/main" id="{61876D52-A45F-DB6A-2DDE-8E289BCD3834}"/>
              </a:ext>
            </a:extLst>
          </p:cNvPr>
          <p:cNvGrpSpPr/>
          <p:nvPr/>
        </p:nvGrpSpPr>
        <p:grpSpPr>
          <a:xfrm>
            <a:off x="1020268" y="3894487"/>
            <a:ext cx="559955" cy="387333"/>
            <a:chOff x="6878053" y="1156317"/>
            <a:chExt cx="1431178" cy="1039513"/>
          </a:xfrm>
          <a:solidFill>
            <a:schemeClr val="accent5"/>
          </a:solidFill>
        </p:grpSpPr>
        <p:grpSp>
          <p:nvGrpSpPr>
            <p:cNvPr id="35" name="Google Shape;150;p12">
              <a:extLst>
                <a:ext uri="{FF2B5EF4-FFF2-40B4-BE49-F238E27FC236}">
                  <a16:creationId xmlns:a16="http://schemas.microsoft.com/office/drawing/2014/main" id="{410C4BED-29A7-904A-F50A-787047208201}"/>
                </a:ext>
              </a:extLst>
            </p:cNvPr>
            <p:cNvGrpSpPr/>
            <p:nvPr/>
          </p:nvGrpSpPr>
          <p:grpSpPr>
            <a:xfrm>
              <a:off x="7672978" y="1156317"/>
              <a:ext cx="412941" cy="436880"/>
              <a:chOff x="243840" y="1676400"/>
              <a:chExt cx="701040" cy="741680"/>
            </a:xfrm>
            <a:grpFill/>
          </p:grpSpPr>
          <p:sp>
            <p:nvSpPr>
              <p:cNvPr id="38" name="Google Shape;151;p12">
                <a:extLst>
                  <a:ext uri="{FF2B5EF4-FFF2-40B4-BE49-F238E27FC236}">
                    <a16:creationId xmlns:a16="http://schemas.microsoft.com/office/drawing/2014/main" id="{95836F61-E2F3-D556-A1DB-9EFB11EEB594}"/>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39" name="Google Shape;152;p12">
                <a:extLst>
                  <a:ext uri="{FF2B5EF4-FFF2-40B4-BE49-F238E27FC236}">
                    <a16:creationId xmlns:a16="http://schemas.microsoft.com/office/drawing/2014/main" id="{EDD9FAA6-A1C2-C7BB-EC04-6B7DEED17EC2}"/>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
          <p:nvSpPr>
            <p:cNvPr id="36" name="Google Shape;153;p12">
              <a:extLst>
                <a:ext uri="{FF2B5EF4-FFF2-40B4-BE49-F238E27FC236}">
                  <a16:creationId xmlns:a16="http://schemas.microsoft.com/office/drawing/2014/main" id="{3E9975DF-C865-87C2-D10C-18AD88C39524}"/>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37" name="Google Shape;154;p12">
              <a:extLst>
                <a:ext uri="{FF2B5EF4-FFF2-40B4-BE49-F238E27FC236}">
                  <a16:creationId xmlns:a16="http://schemas.microsoft.com/office/drawing/2014/main" id="{AB0A8E15-1F14-4AB0-B7A3-865CF420A9CA}"/>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grpSp>
        <p:nvGrpSpPr>
          <p:cNvPr id="40" name="Google Shape;149;p12">
            <a:extLst>
              <a:ext uri="{FF2B5EF4-FFF2-40B4-BE49-F238E27FC236}">
                <a16:creationId xmlns:a16="http://schemas.microsoft.com/office/drawing/2014/main" id="{1535940D-7CA7-798B-49ED-07408C85AF6B}"/>
              </a:ext>
            </a:extLst>
          </p:cNvPr>
          <p:cNvGrpSpPr/>
          <p:nvPr/>
        </p:nvGrpSpPr>
        <p:grpSpPr>
          <a:xfrm>
            <a:off x="1020268" y="4465987"/>
            <a:ext cx="559955" cy="387333"/>
            <a:chOff x="6878053" y="1156317"/>
            <a:chExt cx="1431178" cy="1039513"/>
          </a:xfrm>
          <a:solidFill>
            <a:schemeClr val="accent5"/>
          </a:solidFill>
        </p:grpSpPr>
        <p:grpSp>
          <p:nvGrpSpPr>
            <p:cNvPr id="41" name="Google Shape;150;p12">
              <a:extLst>
                <a:ext uri="{FF2B5EF4-FFF2-40B4-BE49-F238E27FC236}">
                  <a16:creationId xmlns:a16="http://schemas.microsoft.com/office/drawing/2014/main" id="{17BAFE81-44C8-4B7B-AE2E-B8440B9E042B}"/>
                </a:ext>
              </a:extLst>
            </p:cNvPr>
            <p:cNvGrpSpPr/>
            <p:nvPr/>
          </p:nvGrpSpPr>
          <p:grpSpPr>
            <a:xfrm>
              <a:off x="7672978" y="1156317"/>
              <a:ext cx="412941" cy="436880"/>
              <a:chOff x="243840" y="1676400"/>
              <a:chExt cx="701040" cy="741680"/>
            </a:xfrm>
            <a:grpFill/>
          </p:grpSpPr>
          <p:sp>
            <p:nvSpPr>
              <p:cNvPr id="44" name="Google Shape;151;p12">
                <a:extLst>
                  <a:ext uri="{FF2B5EF4-FFF2-40B4-BE49-F238E27FC236}">
                    <a16:creationId xmlns:a16="http://schemas.microsoft.com/office/drawing/2014/main" id="{069CCB26-2496-B7FF-C133-748996336057}"/>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45" name="Google Shape;152;p12">
                <a:extLst>
                  <a:ext uri="{FF2B5EF4-FFF2-40B4-BE49-F238E27FC236}">
                    <a16:creationId xmlns:a16="http://schemas.microsoft.com/office/drawing/2014/main" id="{A7F60340-2AF5-22B1-FF38-C5A6195E22C7}"/>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
          <p:nvSpPr>
            <p:cNvPr id="42" name="Google Shape;153;p12">
              <a:extLst>
                <a:ext uri="{FF2B5EF4-FFF2-40B4-BE49-F238E27FC236}">
                  <a16:creationId xmlns:a16="http://schemas.microsoft.com/office/drawing/2014/main" id="{F5761A3F-039E-E091-3FA7-D43EB313CED0}"/>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43" name="Google Shape;154;p12">
              <a:extLst>
                <a:ext uri="{FF2B5EF4-FFF2-40B4-BE49-F238E27FC236}">
                  <a16:creationId xmlns:a16="http://schemas.microsoft.com/office/drawing/2014/main" id="{90AA60D7-47E6-86B1-7A65-4452A0845EB9}"/>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
        <p:nvSpPr>
          <p:cNvPr id="4" name="Hexagon 3">
            <a:extLst>
              <a:ext uri="{FF2B5EF4-FFF2-40B4-BE49-F238E27FC236}">
                <a16:creationId xmlns:a16="http://schemas.microsoft.com/office/drawing/2014/main" id="{F41AA7C6-5F12-B5BA-18A8-3526EA9B2AD9}"/>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Hexagon 4">
            <a:extLst>
              <a:ext uri="{FF2B5EF4-FFF2-40B4-BE49-F238E27FC236}">
                <a16:creationId xmlns:a16="http://schemas.microsoft.com/office/drawing/2014/main" id="{1AC6070F-6721-52EA-DE5F-ECEBD1738D1B}"/>
              </a:ext>
            </a:extLst>
          </p:cNvPr>
          <p:cNvSpPr/>
          <p:nvPr/>
        </p:nvSpPr>
        <p:spPr>
          <a:xfrm rot="1782986">
            <a:off x="286724" y="76395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Hexagon 5">
            <a:extLst>
              <a:ext uri="{FF2B5EF4-FFF2-40B4-BE49-F238E27FC236}">
                <a16:creationId xmlns:a16="http://schemas.microsoft.com/office/drawing/2014/main" id="{CC18204B-E455-D483-FD20-E11637924050}"/>
              </a:ext>
            </a:extLst>
          </p:cNvPr>
          <p:cNvSpPr/>
          <p:nvPr/>
        </p:nvSpPr>
        <p:spPr>
          <a:xfrm rot="1782986">
            <a:off x="286724" y="122680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Hexagon 6">
            <a:extLst>
              <a:ext uri="{FF2B5EF4-FFF2-40B4-BE49-F238E27FC236}">
                <a16:creationId xmlns:a16="http://schemas.microsoft.com/office/drawing/2014/main" id="{A4BB2897-A902-1939-2049-56A470F0C68C}"/>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Hexagon 7">
            <a:extLst>
              <a:ext uri="{FF2B5EF4-FFF2-40B4-BE49-F238E27FC236}">
                <a16:creationId xmlns:a16="http://schemas.microsoft.com/office/drawing/2014/main" id="{834A9188-10C7-00C0-0072-4F20F15C7C3F}"/>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Hexagon 8">
            <a:extLst>
              <a:ext uri="{FF2B5EF4-FFF2-40B4-BE49-F238E27FC236}">
                <a16:creationId xmlns:a16="http://schemas.microsoft.com/office/drawing/2014/main" id="{0262DD9F-A361-5A15-0B6A-598B63C19020}"/>
              </a:ext>
            </a:extLst>
          </p:cNvPr>
          <p:cNvSpPr/>
          <p:nvPr/>
        </p:nvSpPr>
        <p:spPr>
          <a:xfrm rot="1782986">
            <a:off x="286724" y="261533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915737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F6D5C0-9A80-A95A-445A-04F107BC7EC8}"/>
              </a:ext>
            </a:extLst>
          </p:cNvPr>
          <p:cNvSpPr txBox="1"/>
          <p:nvPr/>
        </p:nvSpPr>
        <p:spPr>
          <a:xfrm>
            <a:off x="996287" y="1265119"/>
            <a:ext cx="5254042" cy="276999"/>
          </a:xfrm>
          <a:prstGeom prst="rect">
            <a:avLst/>
          </a:prstGeom>
          <a:noFill/>
        </p:spPr>
        <p:txBody>
          <a:bodyPr wrap="square" rtlCol="0">
            <a:spAutoFit/>
          </a:bodyPr>
          <a:lstStyle/>
          <a:p>
            <a:r>
              <a:rPr lang="es-ES_tradnl" sz="1200" b="1" spc="300">
                <a:solidFill>
                  <a:schemeClr val="tx1"/>
                </a:solidFill>
              </a:rPr>
              <a:t>DEFINICIÓN DE LA GESTIÓN DE CASOS</a:t>
            </a:r>
          </a:p>
        </p:txBody>
      </p:sp>
      <p:sp>
        <p:nvSpPr>
          <p:cNvPr id="6" name="Rectangle 5">
            <a:extLst>
              <a:ext uri="{FF2B5EF4-FFF2-40B4-BE49-F238E27FC236}">
                <a16:creationId xmlns:a16="http://schemas.microsoft.com/office/drawing/2014/main" id="{4B0A368A-4C40-D2B1-E2AD-E3B6A3DEAF0D}"/>
              </a:ext>
            </a:extLst>
          </p:cNvPr>
          <p:cNvSpPr/>
          <p:nvPr/>
        </p:nvSpPr>
        <p:spPr>
          <a:xfrm>
            <a:off x="2501900" y="1953707"/>
            <a:ext cx="3745466" cy="1996057"/>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TextBox 9">
            <a:extLst>
              <a:ext uri="{FF2B5EF4-FFF2-40B4-BE49-F238E27FC236}">
                <a16:creationId xmlns:a16="http://schemas.microsoft.com/office/drawing/2014/main" id="{8F648512-A44B-8DF2-029F-E9C593859951}"/>
              </a:ext>
            </a:extLst>
          </p:cNvPr>
          <p:cNvSpPr txBox="1"/>
          <p:nvPr/>
        </p:nvSpPr>
        <p:spPr>
          <a:xfrm>
            <a:off x="993326" y="1875384"/>
            <a:ext cx="1321602" cy="520312"/>
          </a:xfrm>
          <a:prstGeom prst="rect">
            <a:avLst/>
          </a:prstGeom>
          <a:noFill/>
          <a:ln>
            <a:noFill/>
          </a:ln>
        </p:spPr>
        <p:txBody>
          <a:bodyPr wrap="square" lIns="90000" tIns="90000" rIns="90000" bIns="90000" rtlCol="0">
            <a:spAutoFit/>
          </a:bodyPr>
          <a:lstStyle/>
          <a:p>
            <a:r>
              <a:rPr lang="es-ES_tradnl" sz="1100"/>
              <a:t>¿Quién debe recibir gestión de casos?</a:t>
            </a:r>
          </a:p>
        </p:txBody>
      </p:sp>
      <p:sp>
        <p:nvSpPr>
          <p:cNvPr id="11" name="Rectangle 10">
            <a:extLst>
              <a:ext uri="{FF2B5EF4-FFF2-40B4-BE49-F238E27FC236}">
                <a16:creationId xmlns:a16="http://schemas.microsoft.com/office/drawing/2014/main" id="{95560919-908C-4967-A433-ADB3FCDC636B}"/>
              </a:ext>
            </a:extLst>
          </p:cNvPr>
          <p:cNvSpPr/>
          <p:nvPr/>
        </p:nvSpPr>
        <p:spPr>
          <a:xfrm>
            <a:off x="2501900" y="4280482"/>
            <a:ext cx="3745466" cy="2085043"/>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TextBox 11">
            <a:extLst>
              <a:ext uri="{FF2B5EF4-FFF2-40B4-BE49-F238E27FC236}">
                <a16:creationId xmlns:a16="http://schemas.microsoft.com/office/drawing/2014/main" id="{69A0003C-5060-96DF-13D7-00D8AC923BD2}"/>
              </a:ext>
            </a:extLst>
          </p:cNvPr>
          <p:cNvSpPr txBox="1"/>
          <p:nvPr/>
        </p:nvSpPr>
        <p:spPr>
          <a:xfrm>
            <a:off x="1007471" y="4309876"/>
            <a:ext cx="1309210" cy="689589"/>
          </a:xfrm>
          <a:prstGeom prst="rect">
            <a:avLst/>
          </a:prstGeom>
          <a:noFill/>
          <a:ln>
            <a:noFill/>
          </a:ln>
        </p:spPr>
        <p:txBody>
          <a:bodyPr wrap="square" lIns="90000" tIns="90000" rIns="90000" bIns="90000" rtlCol="0">
            <a:spAutoFit/>
          </a:bodyPr>
          <a:lstStyle/>
          <a:p>
            <a:r>
              <a:rPr lang="es-ES_tradnl" sz="1100"/>
              <a:t>¿En qué consiste el proceso de gestión de casos?</a:t>
            </a:r>
          </a:p>
        </p:txBody>
      </p:sp>
      <p:sp>
        <p:nvSpPr>
          <p:cNvPr id="13" name="Rectangle 12">
            <a:extLst>
              <a:ext uri="{FF2B5EF4-FFF2-40B4-BE49-F238E27FC236}">
                <a16:creationId xmlns:a16="http://schemas.microsoft.com/office/drawing/2014/main" id="{5B832BA0-1D73-DAEE-8258-8CFD98BE1AD9}"/>
              </a:ext>
            </a:extLst>
          </p:cNvPr>
          <p:cNvSpPr/>
          <p:nvPr/>
        </p:nvSpPr>
        <p:spPr>
          <a:xfrm>
            <a:off x="2501900" y="6725722"/>
            <a:ext cx="3745466" cy="2085043"/>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TextBox 13">
            <a:extLst>
              <a:ext uri="{FF2B5EF4-FFF2-40B4-BE49-F238E27FC236}">
                <a16:creationId xmlns:a16="http://schemas.microsoft.com/office/drawing/2014/main" id="{5263B544-02EC-EDCC-A8BB-43E1C8B46CA2}"/>
              </a:ext>
            </a:extLst>
          </p:cNvPr>
          <p:cNvSpPr txBox="1"/>
          <p:nvPr/>
        </p:nvSpPr>
        <p:spPr>
          <a:xfrm>
            <a:off x="1007471" y="6755116"/>
            <a:ext cx="1309210" cy="1028143"/>
          </a:xfrm>
          <a:prstGeom prst="rect">
            <a:avLst/>
          </a:prstGeom>
          <a:noFill/>
          <a:ln>
            <a:noFill/>
          </a:ln>
        </p:spPr>
        <p:txBody>
          <a:bodyPr wrap="square" lIns="90000" tIns="90000" rIns="90000" bIns="90000" rtlCol="0">
            <a:spAutoFit/>
          </a:bodyPr>
          <a:lstStyle/>
          <a:p>
            <a:r>
              <a:rPr lang="es-ES_tradnl" sz="1100"/>
              <a:t>¿Cuáles son las funciones y responsabilidades del asistente social?</a:t>
            </a:r>
          </a:p>
        </p:txBody>
      </p:sp>
      <p:sp>
        <p:nvSpPr>
          <p:cNvPr id="15" name="TextBox 14">
            <a:extLst>
              <a:ext uri="{FF2B5EF4-FFF2-40B4-BE49-F238E27FC236}">
                <a16:creationId xmlns:a16="http://schemas.microsoft.com/office/drawing/2014/main" id="{EB0338B7-12A4-5BEC-B391-5B73857CDF46}"/>
              </a:ext>
            </a:extLst>
          </p:cNvPr>
          <p:cNvSpPr txBox="1"/>
          <p:nvPr/>
        </p:nvSpPr>
        <p:spPr>
          <a:xfrm>
            <a:off x="996286" y="713169"/>
            <a:ext cx="5251079" cy="307777"/>
          </a:xfrm>
          <a:prstGeom prst="rect">
            <a:avLst/>
          </a:prstGeom>
          <a:noFill/>
        </p:spPr>
        <p:txBody>
          <a:bodyPr wrap="square">
            <a:spAutoFit/>
          </a:bodyPr>
          <a:lstStyle/>
          <a:p>
            <a:pPr marL="0" marR="0" lvl="0" indent="0" algn="l" rtl="0">
              <a:spcBef>
                <a:spcPts val="0"/>
              </a:spcBef>
              <a:spcAft>
                <a:spcPts val="1800"/>
              </a:spcAft>
              <a:buNone/>
            </a:pPr>
            <a:r>
              <a:rPr lang="es-ES_tradnl" sz="1400" b="1" spc="300">
                <a:solidFill>
                  <a:schemeClr val="bg1"/>
                </a:solidFill>
                <a:highlight>
                  <a:srgbClr val="5FC6C5"/>
                </a:highlight>
                <a:latin typeface="Calibri"/>
                <a:ea typeface="Calibri"/>
                <a:cs typeface="Calibri"/>
                <a:sym typeface="Calibri"/>
              </a:rPr>
              <a:t>SESIÓN 2: ¿QUÉ ES LA GESTIÓN DE CASOS?</a:t>
            </a:r>
          </a:p>
        </p:txBody>
      </p:sp>
      <p:sp>
        <p:nvSpPr>
          <p:cNvPr id="2" name="Hexagon 1">
            <a:extLst>
              <a:ext uri="{FF2B5EF4-FFF2-40B4-BE49-F238E27FC236}">
                <a16:creationId xmlns:a16="http://schemas.microsoft.com/office/drawing/2014/main" id="{6AF36E05-9C49-3CC9-98B9-635D5DA62A86}"/>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Hexagon 2">
            <a:extLst>
              <a:ext uri="{FF2B5EF4-FFF2-40B4-BE49-F238E27FC236}">
                <a16:creationId xmlns:a16="http://schemas.microsoft.com/office/drawing/2014/main" id="{6877537A-F88A-5D13-3A9F-C264BCDEC8FB}"/>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Hexagon 4">
            <a:extLst>
              <a:ext uri="{FF2B5EF4-FFF2-40B4-BE49-F238E27FC236}">
                <a16:creationId xmlns:a16="http://schemas.microsoft.com/office/drawing/2014/main" id="{5703AFE7-834E-BAC4-95E4-5C4FB6E0FAF1}"/>
              </a:ext>
            </a:extLst>
          </p:cNvPr>
          <p:cNvSpPr/>
          <p:nvPr/>
        </p:nvSpPr>
        <p:spPr>
          <a:xfrm rot="1782986">
            <a:off x="286724" y="122680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Hexagon 6">
            <a:extLst>
              <a:ext uri="{FF2B5EF4-FFF2-40B4-BE49-F238E27FC236}">
                <a16:creationId xmlns:a16="http://schemas.microsoft.com/office/drawing/2014/main" id="{93B2E141-5170-3492-3D1E-45D42CB04940}"/>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Hexagon 7">
            <a:extLst>
              <a:ext uri="{FF2B5EF4-FFF2-40B4-BE49-F238E27FC236}">
                <a16:creationId xmlns:a16="http://schemas.microsoft.com/office/drawing/2014/main" id="{477D208C-EB7B-B8DD-0D8A-212228AB6761}"/>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Hexagon 8">
            <a:extLst>
              <a:ext uri="{FF2B5EF4-FFF2-40B4-BE49-F238E27FC236}">
                <a16:creationId xmlns:a16="http://schemas.microsoft.com/office/drawing/2014/main" id="{AA7F1494-068F-AF12-7895-A2BAE89D66A7}"/>
              </a:ext>
            </a:extLst>
          </p:cNvPr>
          <p:cNvSpPr/>
          <p:nvPr/>
        </p:nvSpPr>
        <p:spPr>
          <a:xfrm rot="1782986">
            <a:off x="286724" y="261533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869269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72E8EF7-2F70-4F26-B89E-D3D664DEF57C}"/>
              </a:ext>
            </a:extLst>
          </p:cNvPr>
          <p:cNvSpPr txBox="1"/>
          <p:nvPr/>
        </p:nvSpPr>
        <p:spPr>
          <a:xfrm>
            <a:off x="3310359" y="1262719"/>
            <a:ext cx="2533400" cy="2774157"/>
          </a:xfrm>
          <a:prstGeom prst="rect">
            <a:avLst/>
          </a:prstGeom>
          <a:noFill/>
        </p:spPr>
        <p:txBody>
          <a:bodyPr wrap="square">
            <a:spAutoFit/>
          </a:bodyPr>
          <a:lstStyle/>
          <a:p>
            <a:pPr>
              <a:lnSpc>
                <a:spcPct val="107000"/>
              </a:lnSpc>
              <a:spcAft>
                <a:spcPts val="800"/>
              </a:spcAft>
            </a:pPr>
            <a:r>
              <a:rPr lang="es-ES_tradnl" sz="1100" dirty="0">
                <a:ea typeface="Calibri" panose="020F0502020204030204" pitchFamily="34" charset="0"/>
                <a:cs typeface="Calibri" panose="020F0502020204030204" pitchFamily="34" charset="0"/>
              </a:rPr>
              <a:t>“</a:t>
            </a:r>
            <a:r>
              <a:rPr lang="es-ES_tradnl" sz="1100" dirty="0">
                <a:effectLst/>
                <a:ea typeface="Calibri" panose="020F0502020204030204" pitchFamily="34" charset="0"/>
                <a:cs typeface="Calibri" panose="020F0502020204030204" pitchFamily="34" charset="0"/>
              </a:rPr>
              <a:t>La gestión de casos es una forma de organizar e implementar las acciones para responder a las necesidades individuales de cada menor (y de sus familias) de forma adecuada, sistemática y oportuna, mediante apoyo directo y/o remisiones, y de acuerdo con los objetivos de un proyecto o programa”.</a:t>
            </a:r>
          </a:p>
          <a:p>
            <a:pPr>
              <a:lnSpc>
                <a:spcPct val="107000"/>
              </a:lnSpc>
              <a:spcAft>
                <a:spcPts val="800"/>
              </a:spcAft>
            </a:pPr>
            <a:endParaRPr lang="es-ES_tradnl" sz="1100" i="1" dirty="0"/>
          </a:p>
          <a:p>
            <a:r>
              <a:rPr lang="es-ES_tradnl" sz="1100" i="1" dirty="0">
                <a:solidFill>
                  <a:schemeClr val="accent5"/>
                </a:solidFill>
                <a:ea typeface="Calibri" panose="020F0502020204030204" pitchFamily="34" charset="0"/>
                <a:cs typeface="Arial" panose="020B0604020202020204" pitchFamily="34" charset="0"/>
              </a:rPr>
              <a:t>Fuente: Alianza para la protección de la infancia en la acción humanitaria. (2014). Directrices interinstitucionales para la protección de la infancia y la gestión de casos.</a:t>
            </a:r>
          </a:p>
        </p:txBody>
      </p:sp>
      <p:sp>
        <p:nvSpPr>
          <p:cNvPr id="15" name="TextBox 14">
            <a:extLst>
              <a:ext uri="{FF2B5EF4-FFF2-40B4-BE49-F238E27FC236}">
                <a16:creationId xmlns:a16="http://schemas.microsoft.com/office/drawing/2014/main" id="{12C9E095-0A10-42EC-A0C9-4AC75A81F41F}"/>
              </a:ext>
            </a:extLst>
          </p:cNvPr>
          <p:cNvSpPr txBox="1"/>
          <p:nvPr/>
        </p:nvSpPr>
        <p:spPr>
          <a:xfrm>
            <a:off x="3310358" y="4606483"/>
            <a:ext cx="2533399" cy="2671565"/>
          </a:xfrm>
          <a:prstGeom prst="rect">
            <a:avLst/>
          </a:prstGeom>
          <a:noFill/>
        </p:spPr>
        <p:txBody>
          <a:bodyPr wrap="square">
            <a:spAutoFit/>
          </a:bodyPr>
          <a:lstStyle/>
          <a:p>
            <a:pPr>
              <a:lnSpc>
                <a:spcPct val="107000"/>
              </a:lnSpc>
              <a:spcAft>
                <a:spcPts val="800"/>
              </a:spcAft>
            </a:pPr>
            <a:r>
              <a:rPr lang="es-ES_tradnl" sz="1100" dirty="0">
                <a:ea typeface="Calibri" panose="020F0502020204030204" pitchFamily="34" charset="0"/>
                <a:cs typeface="Calibri" panose="020F0502020204030204" pitchFamily="34" charset="0"/>
              </a:rPr>
              <a:t>“</a:t>
            </a:r>
            <a:r>
              <a:rPr lang="es-ES_tradnl" sz="1100" dirty="0">
                <a:effectLst/>
                <a:ea typeface="Calibri" panose="020F0502020204030204" pitchFamily="34" charset="0"/>
                <a:cs typeface="Calibri" panose="020F0502020204030204" pitchFamily="34" charset="0"/>
              </a:rPr>
              <a:t>Identificar a los menores y las familias que enfrentan problemas de protección de la infancia en contextos humanitarios y responder a sus necesidades mediante un proceso individualizado de gestión de casos que debe ofrecerles apoyo de forma directa e individualizada y contacto con los proveedores de servicios relevantes”.</a:t>
            </a:r>
            <a:endParaRPr lang="es-ES_tradnl" sz="1100" i="1" dirty="0"/>
          </a:p>
          <a:p>
            <a:r>
              <a:rPr lang="es-ES_tradnl" sz="1100" i="1" dirty="0">
                <a:solidFill>
                  <a:schemeClr val="accent5"/>
                </a:solidFill>
                <a:ea typeface="Calibri" panose="020F0502020204030204" pitchFamily="34" charset="0"/>
                <a:cs typeface="Arial" panose="020B0604020202020204" pitchFamily="34" charset="0"/>
              </a:rPr>
              <a:t>Fuente: Norma 18. Alianza para la protección de la infancia en la acción humanitaria. (2019). Normas mínimas para la protección de la infancia en la acción humanitaria.</a:t>
            </a:r>
          </a:p>
        </p:txBody>
      </p:sp>
      <p:pic>
        <p:nvPicPr>
          <p:cNvPr id="4" name="Picture 3">
            <a:extLst>
              <a:ext uri="{FF2B5EF4-FFF2-40B4-BE49-F238E27FC236}">
                <a16:creationId xmlns:a16="http://schemas.microsoft.com/office/drawing/2014/main" id="{85073AEC-8C9D-41DA-BC86-ED50DB757157}"/>
              </a:ext>
            </a:extLst>
          </p:cNvPr>
          <p:cNvPicPr>
            <a:picLocks noChangeAspect="1"/>
          </p:cNvPicPr>
          <p:nvPr/>
        </p:nvPicPr>
        <p:blipFill>
          <a:blip r:embed="rId2"/>
          <a:stretch>
            <a:fillRect/>
          </a:stretch>
        </p:blipFill>
        <p:spPr>
          <a:xfrm>
            <a:off x="1014241" y="4419146"/>
            <a:ext cx="1982472" cy="2735259"/>
          </a:xfrm>
          <a:prstGeom prst="rect">
            <a:avLst/>
          </a:prstGeom>
          <a:ln>
            <a:solidFill>
              <a:schemeClr val="accent5"/>
            </a:solidFill>
          </a:ln>
        </p:spPr>
      </p:pic>
      <p:pic>
        <p:nvPicPr>
          <p:cNvPr id="6" name="Picture 5">
            <a:extLst>
              <a:ext uri="{FF2B5EF4-FFF2-40B4-BE49-F238E27FC236}">
                <a16:creationId xmlns:a16="http://schemas.microsoft.com/office/drawing/2014/main" id="{EECFA6A0-D106-4FB0-B150-ED72FC548E82}"/>
              </a:ext>
            </a:extLst>
          </p:cNvPr>
          <p:cNvPicPr>
            <a:picLocks noChangeAspect="1"/>
          </p:cNvPicPr>
          <p:nvPr/>
        </p:nvPicPr>
        <p:blipFill rotWithShape="1">
          <a:blip r:embed="rId3"/>
          <a:srcRect t="144"/>
          <a:stretch/>
        </p:blipFill>
        <p:spPr>
          <a:xfrm>
            <a:off x="1014241" y="1262718"/>
            <a:ext cx="1982472" cy="2806811"/>
          </a:xfrm>
          <a:prstGeom prst="rect">
            <a:avLst/>
          </a:prstGeom>
          <a:ln>
            <a:solidFill>
              <a:schemeClr val="accent5"/>
            </a:solidFill>
          </a:ln>
        </p:spPr>
      </p:pic>
      <p:sp>
        <p:nvSpPr>
          <p:cNvPr id="3" name="TextBox 2">
            <a:extLst>
              <a:ext uri="{FF2B5EF4-FFF2-40B4-BE49-F238E27FC236}">
                <a16:creationId xmlns:a16="http://schemas.microsoft.com/office/drawing/2014/main" id="{83476BA2-D7D4-2AA1-564E-6CF6DF48AC67}"/>
              </a:ext>
            </a:extLst>
          </p:cNvPr>
          <p:cNvSpPr txBox="1"/>
          <p:nvPr/>
        </p:nvSpPr>
        <p:spPr>
          <a:xfrm>
            <a:off x="996287" y="721972"/>
            <a:ext cx="5254042" cy="276999"/>
          </a:xfrm>
          <a:prstGeom prst="rect">
            <a:avLst/>
          </a:prstGeom>
          <a:noFill/>
        </p:spPr>
        <p:txBody>
          <a:bodyPr wrap="square" rtlCol="0">
            <a:spAutoFit/>
          </a:bodyPr>
          <a:lstStyle/>
          <a:p>
            <a:r>
              <a:rPr lang="es-ES_tradnl" sz="1200" b="1" spc="300"/>
              <a:t>DEFINICIONES</a:t>
            </a:r>
            <a:endParaRPr lang="es-ES_tradnl" sz="1200" b="1" spc="300">
              <a:solidFill>
                <a:schemeClr val="tx1"/>
              </a:solidFill>
            </a:endParaRPr>
          </a:p>
        </p:txBody>
      </p:sp>
      <p:sp>
        <p:nvSpPr>
          <p:cNvPr id="2" name="Hexagon 1">
            <a:extLst>
              <a:ext uri="{FF2B5EF4-FFF2-40B4-BE49-F238E27FC236}">
                <a16:creationId xmlns:a16="http://schemas.microsoft.com/office/drawing/2014/main" id="{2F47331F-4360-5EF7-63A2-18256851F44A}"/>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Hexagon 4">
            <a:extLst>
              <a:ext uri="{FF2B5EF4-FFF2-40B4-BE49-F238E27FC236}">
                <a16:creationId xmlns:a16="http://schemas.microsoft.com/office/drawing/2014/main" id="{4C3A448E-E633-E405-9F99-1B988DBD5A8A}"/>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Hexagon 6">
            <a:extLst>
              <a:ext uri="{FF2B5EF4-FFF2-40B4-BE49-F238E27FC236}">
                <a16:creationId xmlns:a16="http://schemas.microsoft.com/office/drawing/2014/main" id="{5B285DEC-B9C2-D676-CEC0-F402C7D4C9C1}"/>
              </a:ext>
            </a:extLst>
          </p:cNvPr>
          <p:cNvSpPr/>
          <p:nvPr/>
        </p:nvSpPr>
        <p:spPr>
          <a:xfrm rot="1782986">
            <a:off x="286724" y="122680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Hexagon 7">
            <a:extLst>
              <a:ext uri="{FF2B5EF4-FFF2-40B4-BE49-F238E27FC236}">
                <a16:creationId xmlns:a16="http://schemas.microsoft.com/office/drawing/2014/main" id="{FB68F49A-6392-34A9-EB7F-37BC1C533F17}"/>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Hexagon 8">
            <a:extLst>
              <a:ext uri="{FF2B5EF4-FFF2-40B4-BE49-F238E27FC236}">
                <a16:creationId xmlns:a16="http://schemas.microsoft.com/office/drawing/2014/main" id="{ECD0FB81-3B74-DE37-087D-7E140AC92306}"/>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Hexagon 9">
            <a:extLst>
              <a:ext uri="{FF2B5EF4-FFF2-40B4-BE49-F238E27FC236}">
                <a16:creationId xmlns:a16="http://schemas.microsoft.com/office/drawing/2014/main" id="{1987B552-4D53-611B-9433-8DA88DDE048F}"/>
              </a:ext>
            </a:extLst>
          </p:cNvPr>
          <p:cNvSpPr/>
          <p:nvPr/>
        </p:nvSpPr>
        <p:spPr>
          <a:xfrm rot="1782986">
            <a:off x="286724" y="261533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5823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7">
            <a:extLst>
              <a:ext uri="{FF2B5EF4-FFF2-40B4-BE49-F238E27FC236}">
                <a16:creationId xmlns:a16="http://schemas.microsoft.com/office/drawing/2014/main" id="{F6A0AC43-B8EC-4CB3-8422-C573F224044E}"/>
              </a:ext>
            </a:extLst>
          </p:cNvPr>
          <p:cNvGraphicFramePr>
            <a:graphicFrameLocks noGrp="1"/>
          </p:cNvGraphicFramePr>
          <p:nvPr>
            <p:extLst>
              <p:ext uri="{D42A27DB-BD31-4B8C-83A1-F6EECF244321}">
                <p14:modId xmlns:p14="http://schemas.microsoft.com/office/powerpoint/2010/main" val="3408227585"/>
              </p:ext>
            </p:extLst>
          </p:nvPr>
        </p:nvGraphicFramePr>
        <p:xfrm>
          <a:off x="996288" y="1203813"/>
          <a:ext cx="5256734" cy="7971549"/>
        </p:xfrm>
        <a:graphic>
          <a:graphicData uri="http://schemas.openxmlformats.org/drawingml/2006/table">
            <a:tbl>
              <a:tblPr firstRow="1" bandRow="1">
                <a:tableStyleId>{5C22544A-7EE6-4342-B048-85BDC9FD1C3A}</a:tableStyleId>
              </a:tblPr>
              <a:tblGrid>
                <a:gridCol w="2369212">
                  <a:extLst>
                    <a:ext uri="{9D8B030D-6E8A-4147-A177-3AD203B41FA5}">
                      <a16:colId xmlns:a16="http://schemas.microsoft.com/office/drawing/2014/main" val="4235712721"/>
                    </a:ext>
                  </a:extLst>
                </a:gridCol>
                <a:gridCol w="939800">
                  <a:extLst>
                    <a:ext uri="{9D8B030D-6E8A-4147-A177-3AD203B41FA5}">
                      <a16:colId xmlns:a16="http://schemas.microsoft.com/office/drawing/2014/main" val="3574442208"/>
                    </a:ext>
                  </a:extLst>
                </a:gridCol>
                <a:gridCol w="1947722">
                  <a:extLst>
                    <a:ext uri="{9D8B030D-6E8A-4147-A177-3AD203B41FA5}">
                      <a16:colId xmlns:a16="http://schemas.microsoft.com/office/drawing/2014/main" val="167639346"/>
                    </a:ext>
                  </a:extLst>
                </a:gridCol>
              </a:tblGrid>
              <a:tr h="618814">
                <a:tc>
                  <a:txBody>
                    <a:bodyPr/>
                    <a:lstStyle/>
                    <a:p>
                      <a:r>
                        <a:rPr lang="es-ES_tradnl" sz="1100" kern="1200" noProof="0">
                          <a:solidFill>
                            <a:schemeClr val="tx1"/>
                          </a:solidFill>
                          <a:effectLst/>
                          <a:latin typeface="+mn-lt"/>
                          <a:ea typeface="+mn-ea"/>
                          <a:cs typeface="+mn-cs"/>
                        </a:rPr>
                        <a:t>Escenario</a:t>
                      </a:r>
                      <a:endParaRPr lang="es-ES_tradnl" sz="1100" noProof="0">
                        <a:solidFill>
                          <a:schemeClr val="tx1"/>
                        </a:solidFill>
                        <a:latin typeface="+mn-lt"/>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noProof="0">
                          <a:solidFill>
                            <a:schemeClr val="tx1"/>
                          </a:solidFill>
                          <a:latin typeface="+mn-lt"/>
                        </a:rPr>
                        <a:t>¿Es un caso?</a:t>
                      </a:r>
                    </a:p>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0" noProof="0">
                          <a:solidFill>
                            <a:schemeClr val="tx1"/>
                          </a:solidFill>
                          <a:latin typeface="+mn-lt"/>
                        </a:rPr>
                        <a:t>Sí / No </a:t>
                      </a:r>
                      <a:br>
                        <a:rPr lang="es-ES_tradnl" sz="1100" b="0" noProof="0">
                          <a:solidFill>
                            <a:schemeClr val="tx1"/>
                          </a:solidFill>
                          <a:latin typeface="+mn-lt"/>
                        </a:rPr>
                      </a:br>
                      <a:r>
                        <a:rPr lang="es-ES_tradnl" sz="1100" b="0" noProof="0">
                          <a:solidFill>
                            <a:schemeClr val="tx1"/>
                          </a:solidFill>
                          <a:latin typeface="+mn-lt"/>
                        </a:rPr>
                        <a:t>Tal vez</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a:txBody>
                    <a:bodyPr/>
                    <a:lstStyle/>
                    <a:p>
                      <a:r>
                        <a:rPr lang="es-ES_tradnl" sz="1100" noProof="0">
                          <a:solidFill>
                            <a:schemeClr val="tx1"/>
                          </a:solidFill>
                          <a:latin typeface="+mn-lt"/>
                        </a:rPr>
                        <a:t>¿Por qué?</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280753455"/>
                  </a:ext>
                </a:extLst>
              </a:tr>
              <a:tr h="1159564">
                <a:tc>
                  <a:txBody>
                    <a:bodyPr/>
                    <a:lstStyle/>
                    <a:p>
                      <a:pPr marL="0" marR="0" lvl="0" indent="0" algn="l" defTabSz="685800" rtl="0" eaLnBrk="1" fontAlgn="auto" latinLnBrk="0" hangingPunct="1">
                        <a:lnSpc>
                          <a:spcPct val="107000"/>
                        </a:lnSpc>
                        <a:spcBef>
                          <a:spcPts val="0"/>
                        </a:spcBef>
                        <a:spcAft>
                          <a:spcPts val="800"/>
                        </a:spcAft>
                        <a:buClrTx/>
                        <a:buSzTx/>
                        <a:buFontTx/>
                        <a:buNone/>
                        <a:tabLst/>
                        <a:defRPr/>
                      </a:pPr>
                      <a:r>
                        <a:rPr lang="es-ES_tradnl" sz="1100" noProof="0" dirty="0" err="1">
                          <a:solidFill>
                            <a:schemeClr val="tx1"/>
                          </a:solidFill>
                          <a:effectLst/>
                          <a:latin typeface="+mn-lt"/>
                          <a:ea typeface="Calibri" panose="020F0502020204030204" pitchFamily="34" charset="0"/>
                          <a:cs typeface="Calibri" panose="020F0502020204030204" pitchFamily="34" charset="0"/>
                        </a:rPr>
                        <a:t>Ellie</a:t>
                      </a:r>
                      <a:r>
                        <a:rPr lang="es-ES_tradnl" sz="1100" noProof="0" dirty="0">
                          <a:solidFill>
                            <a:schemeClr val="tx1"/>
                          </a:solidFill>
                          <a:effectLst/>
                          <a:latin typeface="+mn-lt"/>
                          <a:ea typeface="Calibri" panose="020F0502020204030204" pitchFamily="34" charset="0"/>
                          <a:cs typeface="Calibri" panose="020F0502020204030204" pitchFamily="34" charset="0"/>
                        </a:rPr>
                        <a:t> tiene 7 años y es feliz viviendo con su padre y su madrastra, y acaba de entrar al colegio. Se lleva bien con otros niños y está sana y feliz. </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s-ES_tradnl" sz="1100" noProof="0">
                        <a:solidFill>
                          <a:schemeClr val="tx1"/>
                        </a:solidFill>
                        <a:latin typeface="+mn-lt"/>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s-ES_tradnl" sz="1100" noProof="0">
                        <a:solidFill>
                          <a:schemeClr val="tx1"/>
                        </a:solidFill>
                        <a:latin typeface="+mn-lt"/>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245138629"/>
                  </a:ext>
                </a:extLst>
              </a:tr>
              <a:tr h="2143496">
                <a:tc>
                  <a:txBody>
                    <a:bodyPr/>
                    <a:lstStyle/>
                    <a:p>
                      <a:r>
                        <a:rPr lang="es-ES_tradnl" sz="1100" noProof="0" dirty="0">
                          <a:solidFill>
                            <a:schemeClr val="tx1"/>
                          </a:solidFill>
                          <a:effectLst/>
                          <a:latin typeface="+mn-lt"/>
                          <a:ea typeface="Calibri" panose="020F0502020204030204" pitchFamily="34" charset="0"/>
                          <a:cs typeface="Calibri" panose="020F0502020204030204" pitchFamily="34" charset="0"/>
                        </a:rPr>
                        <a:t>Frida tiene 8 años y pertenece a una comunidad minoritaria que es discriminada en su país. A las personas de su comunidad se les niegan derechos como la obtención de documentos y el registro de nacimiento. La gente de su comunidad no tiene las mismas oportunidades, por ejemplo, para encontrar trabajo. Frida es feliz, pero su comunidad es pobre y muchas familias tienen dificultades para pagar la educación de sus hijos.</a:t>
                      </a:r>
                    </a:p>
                    <a:p>
                      <a:endParaRPr lang="es-ES_tradnl" sz="1100" noProof="0" dirty="0">
                        <a:solidFill>
                          <a:schemeClr val="tx1"/>
                        </a:solidFill>
                        <a:effectLst/>
                        <a:latin typeface="+mn-lt"/>
                        <a:ea typeface="Calibri" panose="020F0502020204030204" pitchFamily="34" charset="0"/>
                        <a:cs typeface="Calibri" panose="020F0502020204030204" pitchFamily="34" charset="0"/>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s-ES_tradnl" sz="1100" noProof="0">
                        <a:solidFill>
                          <a:schemeClr val="tx1"/>
                        </a:solidFill>
                        <a:latin typeface="+mn-lt"/>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s-ES_tradnl" sz="1100" noProof="0">
                        <a:solidFill>
                          <a:schemeClr val="tx1"/>
                        </a:solidFill>
                        <a:latin typeface="+mn-lt"/>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313802628"/>
                  </a:ext>
                </a:extLst>
              </a:tr>
              <a:tr h="165518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noProof="0">
                          <a:solidFill>
                            <a:schemeClr val="tx1"/>
                          </a:solidFill>
                          <a:effectLst/>
                          <a:latin typeface="+mn-lt"/>
                          <a:ea typeface="Calibri" panose="020F0502020204030204" pitchFamily="34" charset="0"/>
                          <a:cs typeface="Calibri" panose="020F0502020204030204" pitchFamily="34" charset="0"/>
                        </a:rPr>
                        <a:t>Sara tiene 14 años y vive con su tío y dos amigos de su tío (adultos). Sara duerme en la misma habitación con su tío y los dos hombres. </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s-ES_tradnl" sz="1100" noProof="0">
                        <a:solidFill>
                          <a:schemeClr val="tx1"/>
                        </a:solidFill>
                        <a:latin typeface="+mn-lt"/>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s-ES_tradnl" sz="1100" noProof="0">
                        <a:solidFill>
                          <a:schemeClr val="tx1"/>
                        </a:solidFill>
                        <a:latin typeface="+mn-lt"/>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68567577"/>
                  </a:ext>
                </a:extLst>
              </a:tr>
              <a:tr h="2099582">
                <a:tc>
                  <a:txBody>
                    <a:bodyPr/>
                    <a:lstStyle/>
                    <a:p>
                      <a:pPr lvl="0">
                        <a:lnSpc>
                          <a:spcPct val="107000"/>
                        </a:lnSpc>
                        <a:spcAft>
                          <a:spcPts val="800"/>
                        </a:spcAft>
                      </a:pPr>
                      <a:r>
                        <a:rPr lang="es-ES_tradnl" sz="1100" noProof="0">
                          <a:solidFill>
                            <a:schemeClr val="tx1"/>
                          </a:solidFill>
                          <a:effectLst/>
                          <a:latin typeface="+mn-lt"/>
                          <a:ea typeface="Calibri" panose="020F0502020204030204" pitchFamily="34" charset="0"/>
                          <a:cs typeface="Calibri" panose="020F0502020204030204" pitchFamily="34" charset="0"/>
                        </a:rPr>
                        <a:t>David tiene 14 años y lleva tres años viviendo solo en la ciudad. Su familia lo envió a buscar trabajo. Al principio, David vivía y mendigaba en la calle, pero ahora trabaja en una fábrica de chatarra donde clasifica distintos tipos de metal. Le pagan muy poco, ya que el dueño de la fábrica también le proporciona un lugar para dormir por el que le cobra un alquiler semanal. </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s-ES_tradnl" sz="1100" noProof="0">
                        <a:solidFill>
                          <a:schemeClr val="tx1"/>
                        </a:solidFill>
                        <a:latin typeface="+mn-lt"/>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s-ES_tradnl" sz="1100" noProof="0" dirty="0">
                        <a:solidFill>
                          <a:schemeClr val="tx1"/>
                        </a:solidFill>
                        <a:latin typeface="+mn-lt"/>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480214838"/>
                  </a:ext>
                </a:extLst>
              </a:tr>
            </a:tbl>
          </a:graphicData>
        </a:graphic>
      </p:graphicFrame>
      <p:sp>
        <p:nvSpPr>
          <p:cNvPr id="4" name="TextBox 3">
            <a:extLst>
              <a:ext uri="{FF2B5EF4-FFF2-40B4-BE49-F238E27FC236}">
                <a16:creationId xmlns:a16="http://schemas.microsoft.com/office/drawing/2014/main" id="{9C829FB7-3888-D82E-5302-B5E456F98955}"/>
              </a:ext>
            </a:extLst>
          </p:cNvPr>
          <p:cNvSpPr txBox="1"/>
          <p:nvPr/>
        </p:nvSpPr>
        <p:spPr>
          <a:xfrm>
            <a:off x="996287" y="721972"/>
            <a:ext cx="5254042" cy="276999"/>
          </a:xfrm>
          <a:prstGeom prst="rect">
            <a:avLst/>
          </a:prstGeom>
          <a:noFill/>
        </p:spPr>
        <p:txBody>
          <a:bodyPr wrap="square" lIns="91440" tIns="45720" rIns="91440" bIns="45720" rtlCol="0" anchor="t">
            <a:spAutoFit/>
          </a:bodyPr>
          <a:lstStyle/>
          <a:p>
            <a:r>
              <a:rPr lang="en-US" sz="1200" b="1" spc="300"/>
              <a:t>¿ES UN CASO DE PROTECCIÓN DE LA INFANCIA?</a:t>
            </a:r>
          </a:p>
        </p:txBody>
      </p:sp>
      <p:sp>
        <p:nvSpPr>
          <p:cNvPr id="2" name="Hexagon 1">
            <a:extLst>
              <a:ext uri="{FF2B5EF4-FFF2-40B4-BE49-F238E27FC236}">
                <a16:creationId xmlns:a16="http://schemas.microsoft.com/office/drawing/2014/main" id="{F9775DBA-D55D-E53D-615B-345D769FAF77}"/>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Hexagon 2">
            <a:extLst>
              <a:ext uri="{FF2B5EF4-FFF2-40B4-BE49-F238E27FC236}">
                <a16:creationId xmlns:a16="http://schemas.microsoft.com/office/drawing/2014/main" id="{24572151-7A79-AF8C-36C8-E42058EFD14B}"/>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Hexagon 4">
            <a:extLst>
              <a:ext uri="{FF2B5EF4-FFF2-40B4-BE49-F238E27FC236}">
                <a16:creationId xmlns:a16="http://schemas.microsoft.com/office/drawing/2014/main" id="{798D667D-1E6E-5127-82C7-15FB181886BB}"/>
              </a:ext>
            </a:extLst>
          </p:cNvPr>
          <p:cNvSpPr/>
          <p:nvPr/>
        </p:nvSpPr>
        <p:spPr>
          <a:xfrm rot="1782986">
            <a:off x="286724" y="122680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Hexagon 6">
            <a:extLst>
              <a:ext uri="{FF2B5EF4-FFF2-40B4-BE49-F238E27FC236}">
                <a16:creationId xmlns:a16="http://schemas.microsoft.com/office/drawing/2014/main" id="{584EB762-FF19-B2B8-834D-18E6FD6621DF}"/>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Hexagon 7">
            <a:extLst>
              <a:ext uri="{FF2B5EF4-FFF2-40B4-BE49-F238E27FC236}">
                <a16:creationId xmlns:a16="http://schemas.microsoft.com/office/drawing/2014/main" id="{C7DA38BF-CCCE-70B6-3119-0E45D73940CC}"/>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Hexagon 8">
            <a:extLst>
              <a:ext uri="{FF2B5EF4-FFF2-40B4-BE49-F238E27FC236}">
                <a16:creationId xmlns:a16="http://schemas.microsoft.com/office/drawing/2014/main" id="{41AAF33E-38FE-B912-A66B-E62FD09120C9}"/>
              </a:ext>
            </a:extLst>
          </p:cNvPr>
          <p:cNvSpPr/>
          <p:nvPr/>
        </p:nvSpPr>
        <p:spPr>
          <a:xfrm rot="1782986">
            <a:off x="286724" y="261533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02210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Rounded Corners 34">
            <a:extLst>
              <a:ext uri="{FF2B5EF4-FFF2-40B4-BE49-F238E27FC236}">
                <a16:creationId xmlns:a16="http://schemas.microsoft.com/office/drawing/2014/main" id="{0D26B2A2-DBC3-4C39-885D-CA40CA2724EE}"/>
              </a:ext>
            </a:extLst>
          </p:cNvPr>
          <p:cNvSpPr/>
          <p:nvPr/>
        </p:nvSpPr>
        <p:spPr>
          <a:xfrm>
            <a:off x="1143283" y="1970141"/>
            <a:ext cx="2347630" cy="2024671"/>
          </a:xfrm>
          <a:prstGeom prst="roundRect">
            <a:avLst>
              <a:gd name="adj" fmla="val 7182"/>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s-ES_tradnl" sz="1100" b="1">
              <a:solidFill>
                <a:schemeClr val="tx1"/>
              </a:solidFill>
            </a:endParaRPr>
          </a:p>
          <a:p>
            <a:r>
              <a:rPr lang="es-ES_tradnl" sz="1100" b="1">
                <a:solidFill>
                  <a:schemeClr val="tx1"/>
                </a:solidFill>
              </a:rPr>
              <a:t>IDENTIFICACIÓN Y REGISTRO</a:t>
            </a:r>
          </a:p>
          <a:p>
            <a:endParaRPr lang="es-ES_tradnl" sz="1100" b="1">
              <a:solidFill>
                <a:schemeClr val="tx1"/>
              </a:solidFill>
            </a:endParaRPr>
          </a:p>
          <a:p>
            <a:r>
              <a:rPr lang="es-ES_tradnl" sz="1100">
                <a:solidFill>
                  <a:schemeClr val="tx1"/>
                </a:solidFill>
              </a:rPr>
              <a:t>Emplear diversas fuentes para identificar a los niños, niñas y adolescentes que sufren o están en riesgo de sufrir daños y registrar su información básica. </a:t>
            </a:r>
          </a:p>
        </p:txBody>
      </p:sp>
      <p:sp>
        <p:nvSpPr>
          <p:cNvPr id="42" name="Rectangle: Rounded Corners 41">
            <a:extLst>
              <a:ext uri="{FF2B5EF4-FFF2-40B4-BE49-F238E27FC236}">
                <a16:creationId xmlns:a16="http://schemas.microsoft.com/office/drawing/2014/main" id="{A339BB6A-5756-476B-A11F-04358874951B}"/>
              </a:ext>
            </a:extLst>
          </p:cNvPr>
          <p:cNvSpPr/>
          <p:nvPr/>
        </p:nvSpPr>
        <p:spPr>
          <a:xfrm>
            <a:off x="996286" y="1835389"/>
            <a:ext cx="344142" cy="311045"/>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S_tradnl" sz="1400" b="1">
                <a:solidFill>
                  <a:schemeClr val="tx1"/>
                </a:solidFill>
                <a:cs typeface="Arial" panose="020B0604020202020204" pitchFamily="34" charset="0"/>
              </a:rPr>
              <a:t>1</a:t>
            </a:r>
          </a:p>
        </p:txBody>
      </p:sp>
      <p:sp>
        <p:nvSpPr>
          <p:cNvPr id="3" name="TextBox 2">
            <a:extLst>
              <a:ext uri="{FF2B5EF4-FFF2-40B4-BE49-F238E27FC236}">
                <a16:creationId xmlns:a16="http://schemas.microsoft.com/office/drawing/2014/main" id="{E792EF48-E79A-D180-0A6C-A64B28C8FB32}"/>
              </a:ext>
            </a:extLst>
          </p:cNvPr>
          <p:cNvSpPr txBox="1"/>
          <p:nvPr/>
        </p:nvSpPr>
        <p:spPr>
          <a:xfrm>
            <a:off x="996287" y="1447999"/>
            <a:ext cx="5254042" cy="276999"/>
          </a:xfrm>
          <a:prstGeom prst="rect">
            <a:avLst/>
          </a:prstGeom>
          <a:noFill/>
        </p:spPr>
        <p:txBody>
          <a:bodyPr wrap="square" rtlCol="0">
            <a:spAutoFit/>
          </a:bodyPr>
          <a:lstStyle/>
          <a:p>
            <a:r>
              <a:rPr lang="es-ES_tradnl" sz="1200" b="1" spc="300">
                <a:solidFill>
                  <a:schemeClr val="tx1"/>
                </a:solidFill>
              </a:rPr>
              <a:t>PASOS DE LA GESTIÓN DE CASOS</a:t>
            </a:r>
          </a:p>
        </p:txBody>
      </p:sp>
      <p:sp>
        <p:nvSpPr>
          <p:cNvPr id="4" name="TextBox 3">
            <a:extLst>
              <a:ext uri="{FF2B5EF4-FFF2-40B4-BE49-F238E27FC236}">
                <a16:creationId xmlns:a16="http://schemas.microsoft.com/office/drawing/2014/main" id="{7B14C4C6-079E-1386-5BD7-43250723B0D8}"/>
              </a:ext>
            </a:extLst>
          </p:cNvPr>
          <p:cNvSpPr txBox="1"/>
          <p:nvPr/>
        </p:nvSpPr>
        <p:spPr>
          <a:xfrm>
            <a:off x="996286" y="713169"/>
            <a:ext cx="5251079" cy="523220"/>
          </a:xfrm>
          <a:prstGeom prst="rect">
            <a:avLst/>
          </a:prstGeom>
          <a:noFill/>
        </p:spPr>
        <p:txBody>
          <a:bodyPr wrap="square">
            <a:spAutoFit/>
          </a:bodyPr>
          <a:lstStyle/>
          <a:p>
            <a:pPr marL="0" marR="0" lvl="0" indent="0" algn="l" rtl="0">
              <a:spcBef>
                <a:spcPts val="0"/>
              </a:spcBef>
              <a:spcAft>
                <a:spcPts val="1800"/>
              </a:spcAft>
              <a:buNone/>
            </a:pPr>
            <a:r>
              <a:rPr lang="es-ES_tradnl" sz="1400" b="1" spc="300">
                <a:solidFill>
                  <a:schemeClr val="bg1"/>
                </a:solidFill>
                <a:highlight>
                  <a:srgbClr val="5FC6C5"/>
                </a:highlight>
                <a:latin typeface="Calibri"/>
                <a:ea typeface="Calibri"/>
                <a:cs typeface="Calibri"/>
                <a:sym typeface="Calibri"/>
              </a:rPr>
              <a:t>SESIÓN 3: ¿CÓMO ABORDAR LA GESTIÓN DE CASOS Y CUÁL ES EL PROCESO?</a:t>
            </a:r>
          </a:p>
        </p:txBody>
      </p:sp>
      <p:sp>
        <p:nvSpPr>
          <p:cNvPr id="10" name="Rectangle: Rounded Corners 9">
            <a:extLst>
              <a:ext uri="{FF2B5EF4-FFF2-40B4-BE49-F238E27FC236}">
                <a16:creationId xmlns:a16="http://schemas.microsoft.com/office/drawing/2014/main" id="{03BB4082-C3EC-E15F-45F7-892ED1B45C63}"/>
              </a:ext>
            </a:extLst>
          </p:cNvPr>
          <p:cNvSpPr/>
          <p:nvPr/>
        </p:nvSpPr>
        <p:spPr>
          <a:xfrm>
            <a:off x="3899735" y="1970141"/>
            <a:ext cx="2347630" cy="2200964"/>
          </a:xfrm>
          <a:prstGeom prst="roundRect">
            <a:avLst>
              <a:gd name="adj" fmla="val 7182"/>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s-ES_tradnl" sz="1100" b="1" dirty="0">
              <a:solidFill>
                <a:schemeClr val="tx1"/>
              </a:solidFill>
            </a:endParaRPr>
          </a:p>
          <a:p>
            <a:r>
              <a:rPr lang="es-ES_tradnl" sz="1100" b="1" dirty="0">
                <a:solidFill>
                  <a:schemeClr val="tx1"/>
                </a:solidFill>
              </a:rPr>
              <a:t>CASO CERRADO</a:t>
            </a:r>
          </a:p>
          <a:p>
            <a:endParaRPr lang="es-ES_tradnl" sz="1100" b="1" dirty="0">
              <a:solidFill>
                <a:schemeClr val="tx1"/>
              </a:solidFill>
            </a:endParaRPr>
          </a:p>
          <a:p>
            <a:r>
              <a:rPr lang="es-ES_tradnl" sz="1050" dirty="0">
                <a:solidFill>
                  <a:schemeClr val="tx1"/>
                </a:solidFill>
              </a:rPr>
              <a:t>Si los objetivos definidos para el/la menor y la familia (incluidos en el plan de caso) se han cumplido y el/la menor esté seguro/a, recibe apoyo y no hay preocupaciones adicionales, se puede cerrar el caso. No obstante, hay otros criterios para cerrar un caso, por ejemplo, que el/la menor se traslade a otra zona, etc.</a:t>
            </a:r>
          </a:p>
        </p:txBody>
      </p:sp>
      <p:sp>
        <p:nvSpPr>
          <p:cNvPr id="11" name="Rectangle: Rounded Corners 10">
            <a:extLst>
              <a:ext uri="{FF2B5EF4-FFF2-40B4-BE49-F238E27FC236}">
                <a16:creationId xmlns:a16="http://schemas.microsoft.com/office/drawing/2014/main" id="{F8EAF1BE-1B1F-FACB-3262-4DA115E13CB3}"/>
              </a:ext>
            </a:extLst>
          </p:cNvPr>
          <p:cNvSpPr/>
          <p:nvPr/>
        </p:nvSpPr>
        <p:spPr>
          <a:xfrm>
            <a:off x="3752738" y="1835389"/>
            <a:ext cx="344142" cy="311045"/>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S_tradnl" sz="1400" b="1">
                <a:solidFill>
                  <a:schemeClr val="tx1"/>
                </a:solidFill>
                <a:cs typeface="Arial" panose="020B0604020202020204" pitchFamily="34" charset="0"/>
              </a:rPr>
              <a:t>6</a:t>
            </a:r>
          </a:p>
        </p:txBody>
      </p:sp>
      <p:sp>
        <p:nvSpPr>
          <p:cNvPr id="14" name="Rectangle: Rounded Corners 13">
            <a:extLst>
              <a:ext uri="{FF2B5EF4-FFF2-40B4-BE49-F238E27FC236}">
                <a16:creationId xmlns:a16="http://schemas.microsoft.com/office/drawing/2014/main" id="{2E9F36AC-CA59-9D17-6F78-942050CAC28F}"/>
              </a:ext>
            </a:extLst>
          </p:cNvPr>
          <p:cNvSpPr/>
          <p:nvPr/>
        </p:nvSpPr>
        <p:spPr>
          <a:xfrm>
            <a:off x="1143283" y="4351751"/>
            <a:ext cx="2347630" cy="2024671"/>
          </a:xfrm>
          <a:prstGeom prst="roundRect">
            <a:avLst>
              <a:gd name="adj" fmla="val 7182"/>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s-ES_tradnl" sz="1100" b="1" dirty="0">
              <a:solidFill>
                <a:schemeClr val="tx1"/>
              </a:solidFill>
            </a:endParaRPr>
          </a:p>
          <a:p>
            <a:r>
              <a:rPr lang="es-ES_tradnl" sz="1100" b="1" dirty="0">
                <a:solidFill>
                  <a:schemeClr val="tx1"/>
                </a:solidFill>
              </a:rPr>
              <a:t>EVALUACIÓN</a:t>
            </a:r>
          </a:p>
          <a:p>
            <a:endParaRPr lang="es-ES_tradnl" sz="1100" dirty="0">
              <a:solidFill>
                <a:schemeClr val="tx1"/>
              </a:solidFill>
            </a:endParaRPr>
          </a:p>
          <a:p>
            <a:r>
              <a:rPr lang="es-ES_tradnl" sz="1100" dirty="0">
                <a:solidFill>
                  <a:schemeClr val="tx1"/>
                </a:solidFill>
              </a:rPr>
              <a:t>Recopilar y analizar la información para emitir un juicio profesional sobre los riesgos que enfrenta el/la menor, y sobre las fortalezas, los recursos y las fuentes de protección con las que cuentan el menor y su familia.</a:t>
            </a:r>
          </a:p>
        </p:txBody>
      </p:sp>
      <p:sp>
        <p:nvSpPr>
          <p:cNvPr id="15" name="Rectangle: Rounded Corners 14">
            <a:extLst>
              <a:ext uri="{FF2B5EF4-FFF2-40B4-BE49-F238E27FC236}">
                <a16:creationId xmlns:a16="http://schemas.microsoft.com/office/drawing/2014/main" id="{DF8CF054-9233-0207-8F41-21E2D9BB61F2}"/>
              </a:ext>
            </a:extLst>
          </p:cNvPr>
          <p:cNvSpPr/>
          <p:nvPr/>
        </p:nvSpPr>
        <p:spPr>
          <a:xfrm>
            <a:off x="996286" y="4216999"/>
            <a:ext cx="344142" cy="311045"/>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S_tradnl" sz="1400" b="1">
                <a:solidFill>
                  <a:schemeClr val="tx1"/>
                </a:solidFill>
                <a:cs typeface="Arial" panose="020B0604020202020204" pitchFamily="34" charset="0"/>
              </a:rPr>
              <a:t>2</a:t>
            </a:r>
          </a:p>
        </p:txBody>
      </p:sp>
      <p:sp>
        <p:nvSpPr>
          <p:cNvPr id="16" name="Rectangle: Rounded Corners 15">
            <a:extLst>
              <a:ext uri="{FF2B5EF4-FFF2-40B4-BE49-F238E27FC236}">
                <a16:creationId xmlns:a16="http://schemas.microsoft.com/office/drawing/2014/main" id="{E6C1B65B-4733-5233-B169-EAD897562428}"/>
              </a:ext>
            </a:extLst>
          </p:cNvPr>
          <p:cNvSpPr/>
          <p:nvPr/>
        </p:nvSpPr>
        <p:spPr>
          <a:xfrm>
            <a:off x="3899735" y="4438250"/>
            <a:ext cx="2347630" cy="2024671"/>
          </a:xfrm>
          <a:prstGeom prst="roundRect">
            <a:avLst>
              <a:gd name="adj" fmla="val 7182"/>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s-ES_tradnl" sz="1100" b="1" dirty="0">
              <a:solidFill>
                <a:schemeClr val="tx1"/>
              </a:solidFill>
            </a:endParaRPr>
          </a:p>
          <a:p>
            <a:r>
              <a:rPr lang="es-ES_tradnl" sz="1100" b="1" dirty="0">
                <a:solidFill>
                  <a:schemeClr val="tx1"/>
                </a:solidFill>
              </a:rPr>
              <a:t>SEGUIMIENTO Y REVISIÓN</a:t>
            </a:r>
          </a:p>
          <a:p>
            <a:endParaRPr lang="es-ES_tradnl" sz="1100" b="1" dirty="0">
              <a:solidFill>
                <a:schemeClr val="tx1"/>
              </a:solidFill>
            </a:endParaRPr>
          </a:p>
          <a:p>
            <a:r>
              <a:rPr lang="es-ES_tradnl" sz="1100" dirty="0">
                <a:solidFill>
                  <a:schemeClr val="tx1"/>
                </a:solidFill>
              </a:rPr>
              <a:t>Comprobar que el/la menor y su familia reciben el apoyo adecuado para satisfacer sus necesidades y revisar el plan de caso si la situación ha cambiado o si el plan ya no es pertinente.</a:t>
            </a:r>
          </a:p>
        </p:txBody>
      </p:sp>
      <p:sp>
        <p:nvSpPr>
          <p:cNvPr id="17" name="Rectangle: Rounded Corners 16">
            <a:extLst>
              <a:ext uri="{FF2B5EF4-FFF2-40B4-BE49-F238E27FC236}">
                <a16:creationId xmlns:a16="http://schemas.microsoft.com/office/drawing/2014/main" id="{E5FEC05E-2524-480B-363A-59D5AE6E10B6}"/>
              </a:ext>
            </a:extLst>
          </p:cNvPr>
          <p:cNvSpPr/>
          <p:nvPr/>
        </p:nvSpPr>
        <p:spPr>
          <a:xfrm>
            <a:off x="3752738" y="4303498"/>
            <a:ext cx="344142" cy="311045"/>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S_tradnl" sz="1400" b="1">
                <a:solidFill>
                  <a:schemeClr val="tx1"/>
                </a:solidFill>
                <a:cs typeface="Arial" panose="020B0604020202020204" pitchFamily="34" charset="0"/>
              </a:rPr>
              <a:t>5</a:t>
            </a:r>
          </a:p>
        </p:txBody>
      </p:sp>
      <p:sp>
        <p:nvSpPr>
          <p:cNvPr id="18" name="Rectangle: Rounded Corners 17">
            <a:extLst>
              <a:ext uri="{FF2B5EF4-FFF2-40B4-BE49-F238E27FC236}">
                <a16:creationId xmlns:a16="http://schemas.microsoft.com/office/drawing/2014/main" id="{8CFFB378-48FF-301D-8E9E-B23FA4EBB5AB}"/>
              </a:ext>
            </a:extLst>
          </p:cNvPr>
          <p:cNvSpPr/>
          <p:nvPr/>
        </p:nvSpPr>
        <p:spPr>
          <a:xfrm>
            <a:off x="1143283" y="6804497"/>
            <a:ext cx="2347630" cy="2024671"/>
          </a:xfrm>
          <a:prstGeom prst="roundRect">
            <a:avLst>
              <a:gd name="adj" fmla="val 7182"/>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s-ES_tradnl" sz="1100" b="1" dirty="0">
              <a:solidFill>
                <a:schemeClr val="tx1"/>
              </a:solidFill>
            </a:endParaRPr>
          </a:p>
          <a:p>
            <a:r>
              <a:rPr lang="es-ES_tradnl" sz="1100" b="1" dirty="0">
                <a:solidFill>
                  <a:schemeClr val="tx1"/>
                </a:solidFill>
              </a:rPr>
              <a:t>PLAN DE CASO</a:t>
            </a:r>
          </a:p>
          <a:p>
            <a:endParaRPr lang="es-ES_tradnl" sz="1100" b="1" dirty="0">
              <a:solidFill>
                <a:schemeClr val="tx1"/>
              </a:solidFill>
            </a:endParaRPr>
          </a:p>
          <a:p>
            <a:r>
              <a:rPr lang="es-ES_tradnl" sz="1100" dirty="0">
                <a:solidFill>
                  <a:schemeClr val="tx1"/>
                </a:solidFill>
              </a:rPr>
              <a:t>Elaborar un plan para atender las necesidades detectadas en la evaluación, que indique quién debe intervenir y en qué momento.</a:t>
            </a:r>
          </a:p>
        </p:txBody>
      </p:sp>
      <p:sp>
        <p:nvSpPr>
          <p:cNvPr id="19" name="Rectangle: Rounded Corners 18">
            <a:extLst>
              <a:ext uri="{FF2B5EF4-FFF2-40B4-BE49-F238E27FC236}">
                <a16:creationId xmlns:a16="http://schemas.microsoft.com/office/drawing/2014/main" id="{7C3B0930-6A07-E1C1-D7DE-E17E442907A8}"/>
              </a:ext>
            </a:extLst>
          </p:cNvPr>
          <p:cNvSpPr/>
          <p:nvPr/>
        </p:nvSpPr>
        <p:spPr>
          <a:xfrm>
            <a:off x="996286" y="6669745"/>
            <a:ext cx="344142" cy="311045"/>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S_tradnl" sz="1400" b="1">
                <a:solidFill>
                  <a:schemeClr val="tx1"/>
                </a:solidFill>
                <a:cs typeface="Arial" panose="020B0604020202020204" pitchFamily="34" charset="0"/>
              </a:rPr>
              <a:t>3</a:t>
            </a:r>
          </a:p>
        </p:txBody>
      </p:sp>
      <p:sp>
        <p:nvSpPr>
          <p:cNvPr id="20" name="Rectangle: Rounded Corners 19">
            <a:extLst>
              <a:ext uri="{FF2B5EF4-FFF2-40B4-BE49-F238E27FC236}">
                <a16:creationId xmlns:a16="http://schemas.microsoft.com/office/drawing/2014/main" id="{FBE98B46-FE35-D078-E560-4D9E1615D9E8}"/>
              </a:ext>
            </a:extLst>
          </p:cNvPr>
          <p:cNvSpPr/>
          <p:nvPr/>
        </p:nvSpPr>
        <p:spPr>
          <a:xfrm>
            <a:off x="3899735" y="6804497"/>
            <a:ext cx="2347630" cy="2024671"/>
          </a:xfrm>
          <a:prstGeom prst="roundRect">
            <a:avLst>
              <a:gd name="adj" fmla="val 7182"/>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s-ES_tradnl" sz="1100" b="1" dirty="0">
              <a:solidFill>
                <a:schemeClr val="tx1"/>
              </a:solidFill>
            </a:endParaRPr>
          </a:p>
          <a:p>
            <a:r>
              <a:rPr lang="es-ES_tradnl" sz="1100" b="1" dirty="0">
                <a:solidFill>
                  <a:schemeClr val="tx1"/>
                </a:solidFill>
              </a:rPr>
              <a:t>IMPLEMENTACIÓN DEL PLAN </a:t>
            </a:r>
            <a:br>
              <a:rPr lang="es-ES_tradnl" sz="1100" b="1" dirty="0">
                <a:solidFill>
                  <a:schemeClr val="tx1"/>
                </a:solidFill>
              </a:rPr>
            </a:br>
            <a:r>
              <a:rPr lang="es-ES_tradnl" sz="1100" b="1" dirty="0">
                <a:solidFill>
                  <a:schemeClr val="tx1"/>
                </a:solidFill>
              </a:rPr>
              <a:t>DE CASO</a:t>
            </a:r>
          </a:p>
          <a:p>
            <a:endParaRPr lang="es-ES_tradnl" sz="1100" b="1" dirty="0">
              <a:solidFill>
                <a:schemeClr val="tx1"/>
              </a:solidFill>
            </a:endParaRPr>
          </a:p>
          <a:p>
            <a:r>
              <a:rPr lang="es-ES_tradnl" sz="1100" dirty="0">
                <a:solidFill>
                  <a:schemeClr val="tx1"/>
                </a:solidFill>
              </a:rPr>
              <a:t>En función del plan de caso, trabajar con el/la menor, la familia, la comunidad y los proveedores de servicios para garantizar que el/la menor reciba los servicios adecuados.</a:t>
            </a:r>
          </a:p>
        </p:txBody>
      </p:sp>
      <p:sp>
        <p:nvSpPr>
          <p:cNvPr id="21" name="Rectangle: Rounded Corners 20">
            <a:extLst>
              <a:ext uri="{FF2B5EF4-FFF2-40B4-BE49-F238E27FC236}">
                <a16:creationId xmlns:a16="http://schemas.microsoft.com/office/drawing/2014/main" id="{B04ADEA0-643C-4ED3-7A16-20B26EAB24E7}"/>
              </a:ext>
            </a:extLst>
          </p:cNvPr>
          <p:cNvSpPr/>
          <p:nvPr/>
        </p:nvSpPr>
        <p:spPr>
          <a:xfrm>
            <a:off x="3752738" y="6669745"/>
            <a:ext cx="344142" cy="311045"/>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S_tradnl" sz="1400" b="1">
                <a:solidFill>
                  <a:schemeClr val="tx1"/>
                </a:solidFill>
                <a:cs typeface="Arial" panose="020B0604020202020204" pitchFamily="34" charset="0"/>
              </a:rPr>
              <a:t>4</a:t>
            </a:r>
          </a:p>
        </p:txBody>
      </p:sp>
      <p:cxnSp>
        <p:nvCxnSpPr>
          <p:cNvPr id="22" name="Straight Arrow Connector 21">
            <a:extLst>
              <a:ext uri="{FF2B5EF4-FFF2-40B4-BE49-F238E27FC236}">
                <a16:creationId xmlns:a16="http://schemas.microsoft.com/office/drawing/2014/main" id="{7B5328BA-9747-2AEE-2E0F-43B344DB9BD1}"/>
              </a:ext>
            </a:extLst>
          </p:cNvPr>
          <p:cNvCxnSpPr>
            <a:cxnSpLocks/>
            <a:stCxn id="35" idx="2"/>
            <a:endCxn id="14" idx="0"/>
          </p:cNvCxnSpPr>
          <p:nvPr/>
        </p:nvCxnSpPr>
        <p:spPr>
          <a:xfrm>
            <a:off x="2317098" y="3994812"/>
            <a:ext cx="0" cy="356939"/>
          </a:xfrm>
          <a:prstGeom prst="straightConnector1">
            <a:avLst/>
          </a:prstGeom>
          <a:ln w="127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52CA194-A860-B08E-0BE8-9B9D63DD57AB}"/>
              </a:ext>
            </a:extLst>
          </p:cNvPr>
          <p:cNvCxnSpPr>
            <a:cxnSpLocks/>
            <a:stCxn id="14" idx="2"/>
            <a:endCxn id="18" idx="0"/>
          </p:cNvCxnSpPr>
          <p:nvPr/>
        </p:nvCxnSpPr>
        <p:spPr>
          <a:xfrm>
            <a:off x="2317098" y="6376422"/>
            <a:ext cx="0" cy="428075"/>
          </a:xfrm>
          <a:prstGeom prst="straightConnector1">
            <a:avLst/>
          </a:prstGeom>
          <a:ln w="127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6F3C9C7-34C2-110C-274C-C68F53F67680}"/>
              </a:ext>
            </a:extLst>
          </p:cNvPr>
          <p:cNvCxnSpPr>
            <a:cxnSpLocks/>
            <a:stCxn id="18" idx="3"/>
            <a:endCxn id="20" idx="1"/>
          </p:cNvCxnSpPr>
          <p:nvPr/>
        </p:nvCxnSpPr>
        <p:spPr>
          <a:xfrm>
            <a:off x="3490913" y="7816833"/>
            <a:ext cx="408822" cy="0"/>
          </a:xfrm>
          <a:prstGeom prst="straightConnector1">
            <a:avLst/>
          </a:prstGeom>
          <a:ln w="127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579E022-B925-5FF6-58D4-B2618E4C67C5}"/>
              </a:ext>
            </a:extLst>
          </p:cNvPr>
          <p:cNvCxnSpPr>
            <a:cxnSpLocks/>
            <a:stCxn id="20" idx="0"/>
            <a:endCxn id="16" idx="2"/>
          </p:cNvCxnSpPr>
          <p:nvPr/>
        </p:nvCxnSpPr>
        <p:spPr>
          <a:xfrm flipV="1">
            <a:off x="5073550" y="6462921"/>
            <a:ext cx="0" cy="341576"/>
          </a:xfrm>
          <a:prstGeom prst="straightConnector1">
            <a:avLst/>
          </a:prstGeom>
          <a:ln w="127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70F81BB-D996-0243-FA5E-A7D53380C3E4}"/>
              </a:ext>
            </a:extLst>
          </p:cNvPr>
          <p:cNvCxnSpPr>
            <a:cxnSpLocks/>
            <a:stCxn id="16" idx="0"/>
            <a:endCxn id="10" idx="2"/>
          </p:cNvCxnSpPr>
          <p:nvPr/>
        </p:nvCxnSpPr>
        <p:spPr>
          <a:xfrm flipV="1">
            <a:off x="5073550" y="4171105"/>
            <a:ext cx="0" cy="267145"/>
          </a:xfrm>
          <a:prstGeom prst="straightConnector1">
            <a:avLst/>
          </a:prstGeom>
          <a:ln w="127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E5EEE70-C66C-4F4D-ACB2-6C918ADDCC94}"/>
              </a:ext>
            </a:extLst>
          </p:cNvPr>
          <p:cNvCxnSpPr>
            <a:cxnSpLocks/>
            <a:stCxn id="16" idx="1"/>
            <a:endCxn id="14" idx="3"/>
          </p:cNvCxnSpPr>
          <p:nvPr/>
        </p:nvCxnSpPr>
        <p:spPr>
          <a:xfrm flipH="1" flipV="1">
            <a:off x="3490913" y="5364087"/>
            <a:ext cx="408822" cy="86499"/>
          </a:xfrm>
          <a:prstGeom prst="straightConnector1">
            <a:avLst/>
          </a:prstGeom>
          <a:ln w="12700">
            <a:solidFill>
              <a:schemeClr val="accent5"/>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DB18A5B1-F4A1-CB7C-AB3F-70B2F93D388F}"/>
              </a:ext>
            </a:extLst>
          </p:cNvPr>
          <p:cNvCxnSpPr>
            <a:cxnSpLocks/>
            <a:stCxn id="16" idx="1"/>
          </p:cNvCxnSpPr>
          <p:nvPr/>
        </p:nvCxnSpPr>
        <p:spPr>
          <a:xfrm flipH="1">
            <a:off x="3429000" y="5450586"/>
            <a:ext cx="470735" cy="1440410"/>
          </a:xfrm>
          <a:prstGeom prst="straightConnector1">
            <a:avLst/>
          </a:prstGeom>
          <a:ln w="12700">
            <a:solidFill>
              <a:schemeClr val="accent5"/>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 name="Hexagon 1">
            <a:extLst>
              <a:ext uri="{FF2B5EF4-FFF2-40B4-BE49-F238E27FC236}">
                <a16:creationId xmlns:a16="http://schemas.microsoft.com/office/drawing/2014/main" id="{1EC24A47-2380-D2ED-FFFF-BE58D98F324D}"/>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Hexagon 4">
            <a:extLst>
              <a:ext uri="{FF2B5EF4-FFF2-40B4-BE49-F238E27FC236}">
                <a16:creationId xmlns:a16="http://schemas.microsoft.com/office/drawing/2014/main" id="{ACA068C0-C66B-40B1-AE33-AE4837F4C6FB}"/>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Hexagon 5">
            <a:extLst>
              <a:ext uri="{FF2B5EF4-FFF2-40B4-BE49-F238E27FC236}">
                <a16:creationId xmlns:a16="http://schemas.microsoft.com/office/drawing/2014/main" id="{B5BDA1EC-E2EA-6C2C-B77F-65206AEF764B}"/>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Hexagon 6">
            <a:extLst>
              <a:ext uri="{FF2B5EF4-FFF2-40B4-BE49-F238E27FC236}">
                <a16:creationId xmlns:a16="http://schemas.microsoft.com/office/drawing/2014/main" id="{EDAB9C6C-21DC-9B83-884F-DAA867C2F68B}"/>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Hexagon 7">
            <a:extLst>
              <a:ext uri="{FF2B5EF4-FFF2-40B4-BE49-F238E27FC236}">
                <a16:creationId xmlns:a16="http://schemas.microsoft.com/office/drawing/2014/main" id="{B6C44CAB-6A56-AE87-E740-EDC2F0F8DE70}"/>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Hexagon 8">
            <a:extLst>
              <a:ext uri="{FF2B5EF4-FFF2-40B4-BE49-F238E27FC236}">
                <a16:creationId xmlns:a16="http://schemas.microsoft.com/office/drawing/2014/main" id="{CF0154DF-1AD2-1E32-DF02-47610CD613C7}"/>
              </a:ext>
            </a:extLst>
          </p:cNvPr>
          <p:cNvSpPr/>
          <p:nvPr/>
        </p:nvSpPr>
        <p:spPr>
          <a:xfrm rot="1782986">
            <a:off x="286724" y="261533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083372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7918BECE-56E1-453E-B823-BBA4BC73905D}"/>
              </a:ext>
            </a:extLst>
          </p:cNvPr>
          <p:cNvSpPr txBox="1"/>
          <p:nvPr/>
        </p:nvSpPr>
        <p:spPr>
          <a:xfrm>
            <a:off x="996287" y="2444167"/>
            <a:ext cx="5254042" cy="1785104"/>
          </a:xfrm>
          <a:prstGeom prst="rect">
            <a:avLst/>
          </a:prstGeom>
          <a:noFill/>
        </p:spPr>
        <p:txBody>
          <a:bodyPr wrap="square">
            <a:spAutoFit/>
          </a:bodyPr>
          <a:lstStyle/>
          <a:p>
            <a:r>
              <a:rPr lang="es-ES_tradnl" sz="1100" b="1" dirty="0"/>
              <a:t>ESCENA 1</a:t>
            </a:r>
          </a:p>
          <a:p>
            <a:r>
              <a:rPr lang="es-ES_tradnl" sz="1100" b="0" i="0" u="none" strike="noStrike" dirty="0">
                <a:solidFill>
                  <a:srgbClr val="000000"/>
                </a:solidFill>
                <a:effectLst/>
                <a:latin typeface="-webkit-standard"/>
              </a:rPr>
              <a:t>Usted visita a la familia con frecuencia para comprobar que </a:t>
            </a:r>
            <a:r>
              <a:rPr lang="es-ES_tradnl" sz="1100" b="0" i="0" u="none" strike="noStrike" dirty="0" err="1">
                <a:solidFill>
                  <a:srgbClr val="000000"/>
                </a:solidFill>
                <a:effectLst/>
                <a:latin typeface="-webkit-standard"/>
              </a:rPr>
              <a:t>Asha</a:t>
            </a:r>
            <a:r>
              <a:rPr lang="es-ES_tradnl" sz="1100" b="0" i="0" u="none" strike="noStrike" dirty="0">
                <a:solidFill>
                  <a:srgbClr val="000000"/>
                </a:solidFill>
                <a:effectLst/>
                <a:latin typeface="-webkit-standard"/>
              </a:rPr>
              <a:t> esté yendo a la escuela y que todos los niños asistan al centro infantil comunitario. Durante una visita, el padre de </a:t>
            </a:r>
            <a:r>
              <a:rPr lang="es-ES_tradnl" sz="1100" b="0" i="0" u="none" strike="noStrike" dirty="0" err="1">
                <a:solidFill>
                  <a:srgbClr val="000000"/>
                </a:solidFill>
                <a:effectLst/>
                <a:latin typeface="-webkit-standard"/>
              </a:rPr>
              <a:t>Asha</a:t>
            </a:r>
            <a:r>
              <a:rPr lang="es-ES_tradnl" sz="1100" b="0" i="0" u="none" strike="noStrike" dirty="0">
                <a:solidFill>
                  <a:srgbClr val="000000"/>
                </a:solidFill>
                <a:effectLst/>
                <a:latin typeface="-webkit-standard"/>
              </a:rPr>
              <a:t> se queja porque todavía no han recibido una cartilla de racionamiento actualizada. Usted lo acompaña al punto de distribución de alimentos para averiguar por la cartilla. Mientras están ahí, él menciona que ellos quisieran que </a:t>
            </a:r>
            <a:r>
              <a:rPr lang="es-ES_tradnl" sz="1100" b="0" i="0" u="none" strike="noStrike" dirty="0" err="1">
                <a:solidFill>
                  <a:srgbClr val="000000"/>
                </a:solidFill>
                <a:effectLst/>
                <a:latin typeface="-webkit-standard"/>
              </a:rPr>
              <a:t>Asha</a:t>
            </a:r>
            <a:r>
              <a:rPr lang="es-ES_tradnl" sz="1100" b="0" i="0" u="none" strike="noStrike" dirty="0">
                <a:solidFill>
                  <a:srgbClr val="000000"/>
                </a:solidFill>
                <a:effectLst/>
                <a:latin typeface="-webkit-standard"/>
              </a:rPr>
              <a:t> se case, pero que la dejarán decidir con quién. Más tarde, cuando usted se lo comenta personalmente a </a:t>
            </a:r>
            <a:r>
              <a:rPr lang="es-ES_tradnl" sz="1100" b="0" i="0" u="none" strike="noStrike" dirty="0" err="1">
                <a:solidFill>
                  <a:srgbClr val="000000"/>
                </a:solidFill>
                <a:effectLst/>
                <a:latin typeface="-webkit-standard"/>
              </a:rPr>
              <a:t>Asha</a:t>
            </a:r>
            <a:r>
              <a:rPr lang="es-ES_tradnl" sz="1100" b="0" i="0" u="none" strike="noStrike" dirty="0">
                <a:solidFill>
                  <a:srgbClr val="000000"/>
                </a:solidFill>
                <a:effectLst/>
                <a:latin typeface="-webkit-standard"/>
              </a:rPr>
              <a:t>, ella le cuenta que le gusta un chico.</a:t>
            </a:r>
            <a:br>
              <a:rPr lang="es-ES_tradnl" sz="1100" dirty="0"/>
            </a:br>
            <a:r>
              <a:rPr lang="es-ES_tradnl" sz="1100" dirty="0"/>
              <a:t> </a:t>
            </a:r>
            <a:endParaRPr lang="es-ES_tradnl" sz="1100" b="1" dirty="0"/>
          </a:p>
          <a:p>
            <a:r>
              <a:rPr lang="es-ES_tradnl" sz="1100" b="1" dirty="0"/>
              <a:t>¿Qué paso de la gestión de casos se describe aquí? ¿Por qué cree que es ese?</a:t>
            </a:r>
          </a:p>
        </p:txBody>
      </p:sp>
      <p:grpSp>
        <p:nvGrpSpPr>
          <p:cNvPr id="15" name="Group 14">
            <a:extLst>
              <a:ext uri="{FF2B5EF4-FFF2-40B4-BE49-F238E27FC236}">
                <a16:creationId xmlns:a16="http://schemas.microsoft.com/office/drawing/2014/main" id="{200B8D19-0997-4981-B32E-1AAC42BF542B}"/>
              </a:ext>
            </a:extLst>
          </p:cNvPr>
          <p:cNvGrpSpPr/>
          <p:nvPr/>
        </p:nvGrpSpPr>
        <p:grpSpPr>
          <a:xfrm>
            <a:off x="3039669" y="1292818"/>
            <a:ext cx="281981" cy="909503"/>
            <a:chOff x="4045582" y="1684320"/>
            <a:chExt cx="350098" cy="1129211"/>
          </a:xfrm>
          <a:solidFill>
            <a:schemeClr val="accent5"/>
          </a:solidFill>
        </p:grpSpPr>
        <p:sp>
          <p:nvSpPr>
            <p:cNvPr id="33" name="Round Same Side Corner Rectangle 21">
              <a:extLst>
                <a:ext uri="{FF2B5EF4-FFF2-40B4-BE49-F238E27FC236}">
                  <a16:creationId xmlns:a16="http://schemas.microsoft.com/office/drawing/2014/main" id="{A1219D57-3D01-4EB3-A456-2E41B0F20AF4}"/>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4" name="Oval 33">
              <a:extLst>
                <a:ext uri="{FF2B5EF4-FFF2-40B4-BE49-F238E27FC236}">
                  <a16:creationId xmlns:a16="http://schemas.microsoft.com/office/drawing/2014/main" id="{61621A40-2B9B-45D4-8BDF-6F730CC17568}"/>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27" name="Speech Bubble: Rectangle with Corners Rounded 26">
            <a:extLst>
              <a:ext uri="{FF2B5EF4-FFF2-40B4-BE49-F238E27FC236}">
                <a16:creationId xmlns:a16="http://schemas.microsoft.com/office/drawing/2014/main" id="{C491B044-80BC-4D8F-8DCD-197640768B38}"/>
              </a:ext>
            </a:extLst>
          </p:cNvPr>
          <p:cNvSpPr/>
          <p:nvPr/>
        </p:nvSpPr>
        <p:spPr>
          <a:xfrm>
            <a:off x="2674022" y="1262825"/>
            <a:ext cx="284987" cy="202700"/>
          </a:xfrm>
          <a:prstGeom prst="wedgeRoundRectCallout">
            <a:avLst>
              <a:gd name="adj1" fmla="val 65488"/>
              <a:gd name="adj2" fmla="val 18630"/>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39" name="Group 38">
            <a:extLst>
              <a:ext uri="{FF2B5EF4-FFF2-40B4-BE49-F238E27FC236}">
                <a16:creationId xmlns:a16="http://schemas.microsoft.com/office/drawing/2014/main" id="{585B86D8-1906-4655-97EF-A5655FE1F6B9}"/>
              </a:ext>
            </a:extLst>
          </p:cNvPr>
          <p:cNvGrpSpPr/>
          <p:nvPr/>
        </p:nvGrpSpPr>
        <p:grpSpPr>
          <a:xfrm>
            <a:off x="1463913" y="1804345"/>
            <a:ext cx="743023" cy="418766"/>
            <a:chOff x="1439664" y="1878420"/>
            <a:chExt cx="640484" cy="360975"/>
          </a:xfrm>
          <a:solidFill>
            <a:schemeClr val="accent5"/>
          </a:solidFill>
        </p:grpSpPr>
        <p:grpSp>
          <p:nvGrpSpPr>
            <p:cNvPr id="40" name="Group 39">
              <a:extLst>
                <a:ext uri="{FF2B5EF4-FFF2-40B4-BE49-F238E27FC236}">
                  <a16:creationId xmlns:a16="http://schemas.microsoft.com/office/drawing/2014/main" id="{FF6EB9A4-53D0-4423-8C8B-77A7C012E747}"/>
                </a:ext>
              </a:extLst>
            </p:cNvPr>
            <p:cNvGrpSpPr/>
            <p:nvPr/>
          </p:nvGrpSpPr>
          <p:grpSpPr>
            <a:xfrm>
              <a:off x="1439664" y="1878420"/>
              <a:ext cx="298695" cy="327746"/>
              <a:chOff x="1562982" y="1945705"/>
              <a:chExt cx="238272" cy="261446"/>
            </a:xfrm>
            <a:grpFill/>
          </p:grpSpPr>
          <p:sp>
            <p:nvSpPr>
              <p:cNvPr id="53" name="Rectangle: Top Corners Rounded 52">
                <a:extLst>
                  <a:ext uri="{FF2B5EF4-FFF2-40B4-BE49-F238E27FC236}">
                    <a16:creationId xmlns:a16="http://schemas.microsoft.com/office/drawing/2014/main" id="{54805FB1-AA0F-4C77-A64A-3A367AEE6184}"/>
                  </a:ext>
                </a:extLst>
              </p:cNvPr>
              <p:cNvSpPr/>
              <p:nvPr/>
            </p:nvSpPr>
            <p:spPr>
              <a:xfrm>
                <a:off x="1562982" y="1981700"/>
                <a:ext cx="238272" cy="225451"/>
              </a:xfrm>
              <a:prstGeom prst="round2SameRect">
                <a:avLst>
                  <a:gd name="adj1" fmla="val 34693"/>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4" name="Trapezoid 53">
                <a:extLst>
                  <a:ext uri="{FF2B5EF4-FFF2-40B4-BE49-F238E27FC236}">
                    <a16:creationId xmlns:a16="http://schemas.microsoft.com/office/drawing/2014/main" id="{39952E5F-FA21-4D0D-B9CB-043CE3A06C85}"/>
                  </a:ext>
                </a:extLst>
              </p:cNvPr>
              <p:cNvSpPr/>
              <p:nvPr/>
            </p:nvSpPr>
            <p:spPr>
              <a:xfrm rot="10800000">
                <a:off x="1654311" y="1945705"/>
                <a:ext cx="62717" cy="47050"/>
              </a:xfrm>
              <a:prstGeom prst="trapezoid">
                <a:avLst>
                  <a:gd name="adj" fmla="val 4119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41" name="Group 40">
              <a:extLst>
                <a:ext uri="{FF2B5EF4-FFF2-40B4-BE49-F238E27FC236}">
                  <a16:creationId xmlns:a16="http://schemas.microsoft.com/office/drawing/2014/main" id="{C7C31103-BB62-455A-8962-E64C3124B4E9}"/>
                </a:ext>
              </a:extLst>
            </p:cNvPr>
            <p:cNvGrpSpPr/>
            <p:nvPr/>
          </p:nvGrpSpPr>
          <p:grpSpPr>
            <a:xfrm>
              <a:off x="1781453" y="1878420"/>
              <a:ext cx="298695" cy="327746"/>
              <a:chOff x="1562982" y="1945705"/>
              <a:chExt cx="238272" cy="261446"/>
            </a:xfrm>
            <a:grpFill/>
          </p:grpSpPr>
          <p:sp>
            <p:nvSpPr>
              <p:cNvPr id="45" name="Rectangle: Top Corners Rounded 44">
                <a:extLst>
                  <a:ext uri="{FF2B5EF4-FFF2-40B4-BE49-F238E27FC236}">
                    <a16:creationId xmlns:a16="http://schemas.microsoft.com/office/drawing/2014/main" id="{AF52D80D-B3D3-4CC3-BD9F-879F4D1947D0}"/>
                  </a:ext>
                </a:extLst>
              </p:cNvPr>
              <p:cNvSpPr/>
              <p:nvPr/>
            </p:nvSpPr>
            <p:spPr>
              <a:xfrm>
                <a:off x="1562982" y="1981700"/>
                <a:ext cx="238272" cy="225451"/>
              </a:xfrm>
              <a:prstGeom prst="round2SameRect">
                <a:avLst>
                  <a:gd name="adj1" fmla="val 34693"/>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2" name="Trapezoid 51">
                <a:extLst>
                  <a:ext uri="{FF2B5EF4-FFF2-40B4-BE49-F238E27FC236}">
                    <a16:creationId xmlns:a16="http://schemas.microsoft.com/office/drawing/2014/main" id="{E75F3F15-425D-41B2-9DC2-AE8D3FBEE7CB}"/>
                  </a:ext>
                </a:extLst>
              </p:cNvPr>
              <p:cNvSpPr/>
              <p:nvPr/>
            </p:nvSpPr>
            <p:spPr>
              <a:xfrm rot="10800000">
                <a:off x="1654311" y="1945705"/>
                <a:ext cx="62717" cy="47050"/>
              </a:xfrm>
              <a:prstGeom prst="trapezoid">
                <a:avLst>
                  <a:gd name="adj" fmla="val 4119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42" name="Group 41">
              <a:extLst>
                <a:ext uri="{FF2B5EF4-FFF2-40B4-BE49-F238E27FC236}">
                  <a16:creationId xmlns:a16="http://schemas.microsoft.com/office/drawing/2014/main" id="{E40CDC11-70B6-42B8-908A-A95BD818C85A}"/>
                </a:ext>
              </a:extLst>
            </p:cNvPr>
            <p:cNvGrpSpPr/>
            <p:nvPr/>
          </p:nvGrpSpPr>
          <p:grpSpPr>
            <a:xfrm>
              <a:off x="1608658" y="1911649"/>
              <a:ext cx="298695" cy="327746"/>
              <a:chOff x="1562982" y="1945705"/>
              <a:chExt cx="238272" cy="261446"/>
            </a:xfrm>
            <a:grpFill/>
          </p:grpSpPr>
          <p:sp>
            <p:nvSpPr>
              <p:cNvPr id="43" name="Rectangle: Top Corners Rounded 42">
                <a:extLst>
                  <a:ext uri="{FF2B5EF4-FFF2-40B4-BE49-F238E27FC236}">
                    <a16:creationId xmlns:a16="http://schemas.microsoft.com/office/drawing/2014/main" id="{F374900F-526C-4967-8B1C-5AE0C5851E73}"/>
                  </a:ext>
                </a:extLst>
              </p:cNvPr>
              <p:cNvSpPr/>
              <p:nvPr/>
            </p:nvSpPr>
            <p:spPr>
              <a:xfrm>
                <a:off x="1562982" y="1981700"/>
                <a:ext cx="238272" cy="225451"/>
              </a:xfrm>
              <a:prstGeom prst="round2SameRect">
                <a:avLst>
                  <a:gd name="adj1" fmla="val 34693"/>
                  <a:gd name="adj2" fmla="val 0"/>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4" name="Trapezoid 43">
                <a:extLst>
                  <a:ext uri="{FF2B5EF4-FFF2-40B4-BE49-F238E27FC236}">
                    <a16:creationId xmlns:a16="http://schemas.microsoft.com/office/drawing/2014/main" id="{E81BEB82-8BD1-4DB7-8C82-00CBEFDFB705}"/>
                  </a:ext>
                </a:extLst>
              </p:cNvPr>
              <p:cNvSpPr/>
              <p:nvPr/>
            </p:nvSpPr>
            <p:spPr>
              <a:xfrm rot="10800000">
                <a:off x="1654311" y="1945705"/>
                <a:ext cx="62717" cy="47050"/>
              </a:xfrm>
              <a:prstGeom prst="trapezoid">
                <a:avLst>
                  <a:gd name="adj" fmla="val 4119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grpSp>
        <p:nvGrpSpPr>
          <p:cNvPr id="3" name="Group 2">
            <a:extLst>
              <a:ext uri="{FF2B5EF4-FFF2-40B4-BE49-F238E27FC236}">
                <a16:creationId xmlns:a16="http://schemas.microsoft.com/office/drawing/2014/main" id="{76BF2EB5-B90E-44D6-9ACD-C27C3FB6789A}"/>
              </a:ext>
            </a:extLst>
          </p:cNvPr>
          <p:cNvGrpSpPr/>
          <p:nvPr/>
        </p:nvGrpSpPr>
        <p:grpSpPr>
          <a:xfrm>
            <a:off x="3945481" y="1302447"/>
            <a:ext cx="365595" cy="907443"/>
            <a:chOff x="4152776" y="1302447"/>
            <a:chExt cx="365595" cy="907443"/>
          </a:xfrm>
          <a:solidFill>
            <a:schemeClr val="accent5"/>
          </a:solidFill>
        </p:grpSpPr>
        <p:sp>
          <p:nvSpPr>
            <p:cNvPr id="66" name="Flowchart: Manual Operation 65">
              <a:extLst>
                <a:ext uri="{FF2B5EF4-FFF2-40B4-BE49-F238E27FC236}">
                  <a16:creationId xmlns:a16="http://schemas.microsoft.com/office/drawing/2014/main" id="{F17B3866-7635-4BB7-B03F-A5397D7A2CAD}"/>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7" name="Round Same Side Corner Rectangle 23">
              <a:extLst>
                <a:ext uri="{FF2B5EF4-FFF2-40B4-BE49-F238E27FC236}">
                  <a16:creationId xmlns:a16="http://schemas.microsoft.com/office/drawing/2014/main" id="{D7BF6A44-6F89-4D0F-B1E7-F69828F59B04}"/>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8" name="Oval 57">
              <a:extLst>
                <a:ext uri="{FF2B5EF4-FFF2-40B4-BE49-F238E27FC236}">
                  <a16:creationId xmlns:a16="http://schemas.microsoft.com/office/drawing/2014/main" id="{67B03A71-971D-4D40-8361-CB7F5C30C956}"/>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9" name="Rectangle 58">
              <a:extLst>
                <a:ext uri="{FF2B5EF4-FFF2-40B4-BE49-F238E27FC236}">
                  <a16:creationId xmlns:a16="http://schemas.microsoft.com/office/drawing/2014/main" id="{103F1907-4284-4DAC-99E8-2127FDE51706}"/>
                </a:ext>
              </a:extLst>
            </p:cNvPr>
            <p:cNvSpPr/>
            <p:nvPr/>
          </p:nvSpPr>
          <p:spPr>
            <a:xfrm rot="19718716">
              <a:off x="4255086" y="1847861"/>
              <a:ext cx="210569" cy="154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0" name="Round Same Side Corner Rectangle 25">
              <a:extLst>
                <a:ext uri="{FF2B5EF4-FFF2-40B4-BE49-F238E27FC236}">
                  <a16:creationId xmlns:a16="http://schemas.microsoft.com/office/drawing/2014/main" id="{967589E3-24AC-4E4A-8A14-0F5B59FAE27A}"/>
                </a:ext>
              </a:extLst>
            </p:cNvPr>
            <p:cNvSpPr/>
            <p:nvPr/>
          </p:nvSpPr>
          <p:spPr>
            <a:xfrm rot="10800000">
              <a:off x="4293932" y="1752987"/>
              <a:ext cx="83286" cy="200990"/>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61" name="Speech Bubble: Rectangle with Corners Rounded 60">
            <a:extLst>
              <a:ext uri="{FF2B5EF4-FFF2-40B4-BE49-F238E27FC236}">
                <a16:creationId xmlns:a16="http://schemas.microsoft.com/office/drawing/2014/main" id="{C880B64A-10BA-4636-9458-0DD54913DC62}"/>
              </a:ext>
            </a:extLst>
          </p:cNvPr>
          <p:cNvSpPr/>
          <p:nvPr/>
        </p:nvSpPr>
        <p:spPr>
          <a:xfrm>
            <a:off x="5002841" y="1207536"/>
            <a:ext cx="773261" cy="835571"/>
          </a:xfrm>
          <a:prstGeom prst="wedgeRoundRectCallout">
            <a:avLst>
              <a:gd name="adj1" fmla="val -60360"/>
              <a:gd name="adj2" fmla="val -20478"/>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62" name="Group 61">
            <a:extLst>
              <a:ext uri="{FF2B5EF4-FFF2-40B4-BE49-F238E27FC236}">
                <a16:creationId xmlns:a16="http://schemas.microsoft.com/office/drawing/2014/main" id="{ACF92876-CA22-4D38-AEB1-70C6113213DF}"/>
              </a:ext>
            </a:extLst>
          </p:cNvPr>
          <p:cNvGrpSpPr/>
          <p:nvPr/>
        </p:nvGrpSpPr>
        <p:grpSpPr>
          <a:xfrm>
            <a:off x="4408746" y="1408919"/>
            <a:ext cx="349041" cy="793402"/>
            <a:chOff x="3545772" y="5645112"/>
            <a:chExt cx="211356" cy="480431"/>
          </a:xfrm>
          <a:solidFill>
            <a:schemeClr val="accent5"/>
          </a:solidFill>
        </p:grpSpPr>
        <p:sp>
          <p:nvSpPr>
            <p:cNvPr id="63" name="Round Same Side Corner Rectangle 21">
              <a:extLst>
                <a:ext uri="{FF2B5EF4-FFF2-40B4-BE49-F238E27FC236}">
                  <a16:creationId xmlns:a16="http://schemas.microsoft.com/office/drawing/2014/main" id="{066EF1D3-708A-4BD6-B640-643C8779B4BA}"/>
                </a:ext>
              </a:extLst>
            </p:cNvPr>
            <p:cNvSpPr/>
            <p:nvPr/>
          </p:nvSpPr>
          <p:spPr>
            <a:xfrm>
              <a:off x="3572316" y="5833157"/>
              <a:ext cx="158818" cy="29238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4" name="Oval 63">
              <a:extLst>
                <a:ext uri="{FF2B5EF4-FFF2-40B4-BE49-F238E27FC236}">
                  <a16:creationId xmlns:a16="http://schemas.microsoft.com/office/drawing/2014/main" id="{862D9137-1783-4626-AF57-F9D601F6FB31}"/>
                </a:ext>
              </a:extLst>
            </p:cNvPr>
            <p:cNvSpPr/>
            <p:nvPr/>
          </p:nvSpPr>
          <p:spPr>
            <a:xfrm>
              <a:off x="3571138" y="5645112"/>
              <a:ext cx="160624" cy="1606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5" name="Flowchart: Manual Operation 64">
              <a:extLst>
                <a:ext uri="{FF2B5EF4-FFF2-40B4-BE49-F238E27FC236}">
                  <a16:creationId xmlns:a16="http://schemas.microsoft.com/office/drawing/2014/main" id="{8A487FC9-0ACE-4D8F-8999-0FCF75250105}"/>
                </a:ext>
              </a:extLst>
            </p:cNvPr>
            <p:cNvSpPr/>
            <p:nvPr/>
          </p:nvSpPr>
          <p:spPr>
            <a:xfrm rot="10800000">
              <a:off x="3545772" y="5875014"/>
              <a:ext cx="211356" cy="25052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67" name="Group 66">
            <a:extLst>
              <a:ext uri="{FF2B5EF4-FFF2-40B4-BE49-F238E27FC236}">
                <a16:creationId xmlns:a16="http://schemas.microsoft.com/office/drawing/2014/main" id="{E5C08C44-15A8-4D81-8F5E-F45BD251A9F3}"/>
              </a:ext>
            </a:extLst>
          </p:cNvPr>
          <p:cNvGrpSpPr/>
          <p:nvPr/>
        </p:nvGrpSpPr>
        <p:grpSpPr>
          <a:xfrm>
            <a:off x="2307160" y="1302447"/>
            <a:ext cx="365595" cy="907443"/>
            <a:chOff x="4152776" y="1302447"/>
            <a:chExt cx="365595" cy="907443"/>
          </a:xfrm>
          <a:solidFill>
            <a:schemeClr val="accent5"/>
          </a:solidFill>
        </p:grpSpPr>
        <p:sp>
          <p:nvSpPr>
            <p:cNvPr id="68" name="Flowchart: Manual Operation 67">
              <a:extLst>
                <a:ext uri="{FF2B5EF4-FFF2-40B4-BE49-F238E27FC236}">
                  <a16:creationId xmlns:a16="http://schemas.microsoft.com/office/drawing/2014/main" id="{D0055A2C-569A-4502-92A0-D75B38422602}"/>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9" name="Round Same Side Corner Rectangle 23">
              <a:extLst>
                <a:ext uri="{FF2B5EF4-FFF2-40B4-BE49-F238E27FC236}">
                  <a16:creationId xmlns:a16="http://schemas.microsoft.com/office/drawing/2014/main" id="{CA208C00-BE03-4A36-85BE-4012C53639B2}"/>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0" name="Oval 69">
              <a:extLst>
                <a:ext uri="{FF2B5EF4-FFF2-40B4-BE49-F238E27FC236}">
                  <a16:creationId xmlns:a16="http://schemas.microsoft.com/office/drawing/2014/main" id="{D924014D-5212-4269-AFE6-73F036295524}"/>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1" name="Rectangle 70">
              <a:extLst>
                <a:ext uri="{FF2B5EF4-FFF2-40B4-BE49-F238E27FC236}">
                  <a16:creationId xmlns:a16="http://schemas.microsoft.com/office/drawing/2014/main" id="{3D4E4E0D-F6D9-4EC4-98A0-66CCFE1B0104}"/>
                </a:ext>
              </a:extLst>
            </p:cNvPr>
            <p:cNvSpPr/>
            <p:nvPr/>
          </p:nvSpPr>
          <p:spPr>
            <a:xfrm rot="19718716">
              <a:off x="4255086" y="1847861"/>
              <a:ext cx="210569" cy="154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2" name="Round Same Side Corner Rectangle 25">
              <a:extLst>
                <a:ext uri="{FF2B5EF4-FFF2-40B4-BE49-F238E27FC236}">
                  <a16:creationId xmlns:a16="http://schemas.microsoft.com/office/drawing/2014/main" id="{487A5FAC-45F6-46B4-B046-4806EAE09214}"/>
                </a:ext>
              </a:extLst>
            </p:cNvPr>
            <p:cNvSpPr/>
            <p:nvPr/>
          </p:nvSpPr>
          <p:spPr>
            <a:xfrm rot="10800000">
              <a:off x="4293932" y="1752987"/>
              <a:ext cx="83286" cy="200990"/>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4" name="Heart 3">
            <a:extLst>
              <a:ext uri="{FF2B5EF4-FFF2-40B4-BE49-F238E27FC236}">
                <a16:creationId xmlns:a16="http://schemas.microsoft.com/office/drawing/2014/main" id="{B37A050D-D474-430D-9483-A6C8D5A948EF}"/>
              </a:ext>
            </a:extLst>
          </p:cNvPr>
          <p:cNvSpPr/>
          <p:nvPr/>
        </p:nvSpPr>
        <p:spPr>
          <a:xfrm>
            <a:off x="5175958" y="1322462"/>
            <a:ext cx="164188" cy="164188"/>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73" name="Group 72">
            <a:extLst>
              <a:ext uri="{FF2B5EF4-FFF2-40B4-BE49-F238E27FC236}">
                <a16:creationId xmlns:a16="http://schemas.microsoft.com/office/drawing/2014/main" id="{58228797-B1B5-4393-A421-AEB88D5D6188}"/>
              </a:ext>
            </a:extLst>
          </p:cNvPr>
          <p:cNvGrpSpPr/>
          <p:nvPr/>
        </p:nvGrpSpPr>
        <p:grpSpPr>
          <a:xfrm>
            <a:off x="5408868" y="1404556"/>
            <a:ext cx="191772" cy="514744"/>
            <a:chOff x="4045582" y="1684320"/>
            <a:chExt cx="350098" cy="939715"/>
          </a:xfrm>
          <a:solidFill>
            <a:schemeClr val="bg1"/>
          </a:solidFill>
        </p:grpSpPr>
        <p:sp>
          <p:nvSpPr>
            <p:cNvPr id="74" name="Round Same Side Corner Rectangle 21">
              <a:extLst>
                <a:ext uri="{FF2B5EF4-FFF2-40B4-BE49-F238E27FC236}">
                  <a16:creationId xmlns:a16="http://schemas.microsoft.com/office/drawing/2014/main" id="{7474593A-871C-411E-B579-C1384A5B173D}"/>
                </a:ext>
              </a:extLst>
            </p:cNvPr>
            <p:cNvSpPr/>
            <p:nvPr/>
          </p:nvSpPr>
          <p:spPr>
            <a:xfrm>
              <a:off x="4045582" y="2069359"/>
              <a:ext cx="350098" cy="55467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5" name="Oval 74">
              <a:extLst>
                <a:ext uri="{FF2B5EF4-FFF2-40B4-BE49-F238E27FC236}">
                  <a16:creationId xmlns:a16="http://schemas.microsoft.com/office/drawing/2014/main" id="{AAD475CE-5759-4E8B-825A-EEB84BF72EF8}"/>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cxnSp>
        <p:nvCxnSpPr>
          <p:cNvPr id="76" name="Straight Connector 75">
            <a:extLst>
              <a:ext uri="{FF2B5EF4-FFF2-40B4-BE49-F238E27FC236}">
                <a16:creationId xmlns:a16="http://schemas.microsoft.com/office/drawing/2014/main" id="{3DB36509-85B2-408C-8428-3C7DFBA5C2B9}"/>
              </a:ext>
            </a:extLst>
          </p:cNvPr>
          <p:cNvCxnSpPr>
            <a:cxnSpLocks/>
          </p:cNvCxnSpPr>
          <p:nvPr/>
        </p:nvCxnSpPr>
        <p:spPr>
          <a:xfrm flipV="1">
            <a:off x="3608065" y="1207536"/>
            <a:ext cx="0" cy="1002355"/>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13D51A7-EEE2-749E-A46C-0C5E2652C307}"/>
              </a:ext>
            </a:extLst>
          </p:cNvPr>
          <p:cNvSpPr txBox="1"/>
          <p:nvPr/>
        </p:nvSpPr>
        <p:spPr>
          <a:xfrm>
            <a:off x="996287" y="6749091"/>
            <a:ext cx="5254042" cy="1446550"/>
          </a:xfrm>
          <a:prstGeom prst="rect">
            <a:avLst/>
          </a:prstGeom>
          <a:noFill/>
        </p:spPr>
        <p:txBody>
          <a:bodyPr wrap="square">
            <a:spAutoFit/>
          </a:bodyPr>
          <a:lstStyle/>
          <a:p>
            <a:r>
              <a:rPr lang="es-ES_tradnl" sz="1100" b="1"/>
              <a:t>ESCENA 2</a:t>
            </a:r>
          </a:p>
          <a:p>
            <a:r>
              <a:rPr lang="es-ES_tradnl" sz="1100"/>
              <a:t>Usted acompaña a Asha a inscribirse en el programa "Competencias para la vida". Se reúne con el profesor de Asha (después de obtener su autorización) y con su tío para hablar de la situación y conseguir su apoyo. Usted se reúne con los padres de Asha periódicamente y escucha sus preocupaciones sobre su situación económica y la manutención de sus hijos.</a:t>
            </a:r>
            <a:br>
              <a:rPr lang="es-ES_tradnl" sz="1100"/>
            </a:br>
            <a:endParaRPr lang="es-ES_tradnl" sz="1100" b="1"/>
          </a:p>
          <a:p>
            <a:r>
              <a:rPr lang="es-ES_tradnl" sz="1100" b="1"/>
              <a:t>¿Qué paso de la gestión de casos se describe aquí? ¿Por qué cree que es ese?</a:t>
            </a:r>
          </a:p>
        </p:txBody>
      </p:sp>
      <p:grpSp>
        <p:nvGrpSpPr>
          <p:cNvPr id="99" name="Group 98">
            <a:extLst>
              <a:ext uri="{FF2B5EF4-FFF2-40B4-BE49-F238E27FC236}">
                <a16:creationId xmlns:a16="http://schemas.microsoft.com/office/drawing/2014/main" id="{338A82DB-3A71-E9B5-EA36-9ED4B8340401}"/>
              </a:ext>
            </a:extLst>
          </p:cNvPr>
          <p:cNvGrpSpPr/>
          <p:nvPr/>
        </p:nvGrpSpPr>
        <p:grpSpPr>
          <a:xfrm>
            <a:off x="1321338" y="5666671"/>
            <a:ext cx="324331" cy="805023"/>
            <a:chOff x="4152776" y="1302447"/>
            <a:chExt cx="365595" cy="907443"/>
          </a:xfrm>
          <a:solidFill>
            <a:schemeClr val="accent5"/>
          </a:solidFill>
        </p:grpSpPr>
        <p:sp>
          <p:nvSpPr>
            <p:cNvPr id="100" name="Flowchart: Manual Operation 99">
              <a:extLst>
                <a:ext uri="{FF2B5EF4-FFF2-40B4-BE49-F238E27FC236}">
                  <a16:creationId xmlns:a16="http://schemas.microsoft.com/office/drawing/2014/main" id="{F56B5E81-7AA7-38AA-A8A5-6C43DFBE27F5}"/>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1" name="Round Same Side Corner Rectangle 23">
              <a:extLst>
                <a:ext uri="{FF2B5EF4-FFF2-40B4-BE49-F238E27FC236}">
                  <a16:creationId xmlns:a16="http://schemas.microsoft.com/office/drawing/2014/main" id="{561258A2-2295-B5FE-9A99-B21E9DBE9D6E}"/>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2" name="Oval 101">
              <a:extLst>
                <a:ext uri="{FF2B5EF4-FFF2-40B4-BE49-F238E27FC236}">
                  <a16:creationId xmlns:a16="http://schemas.microsoft.com/office/drawing/2014/main" id="{0F9EFC45-D08D-E78C-92AC-03BB4560ABB1}"/>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9" name="Rectangle 108">
              <a:extLst>
                <a:ext uri="{FF2B5EF4-FFF2-40B4-BE49-F238E27FC236}">
                  <a16:creationId xmlns:a16="http://schemas.microsoft.com/office/drawing/2014/main" id="{A490B9D0-B34A-2EEF-53BF-8B71FC646B48}"/>
                </a:ext>
              </a:extLst>
            </p:cNvPr>
            <p:cNvSpPr/>
            <p:nvPr/>
          </p:nvSpPr>
          <p:spPr>
            <a:xfrm rot="19718716">
              <a:off x="4255086" y="1847861"/>
              <a:ext cx="210569" cy="154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0" name="Round Same Side Corner Rectangle 25">
              <a:extLst>
                <a:ext uri="{FF2B5EF4-FFF2-40B4-BE49-F238E27FC236}">
                  <a16:creationId xmlns:a16="http://schemas.microsoft.com/office/drawing/2014/main" id="{070667B8-632C-B6B2-7641-870749CE27B4}"/>
                </a:ext>
              </a:extLst>
            </p:cNvPr>
            <p:cNvSpPr/>
            <p:nvPr/>
          </p:nvSpPr>
          <p:spPr>
            <a:xfrm rot="10800000">
              <a:off x="4293932" y="1752987"/>
              <a:ext cx="83286" cy="200990"/>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11" name="Group 110">
            <a:extLst>
              <a:ext uri="{FF2B5EF4-FFF2-40B4-BE49-F238E27FC236}">
                <a16:creationId xmlns:a16="http://schemas.microsoft.com/office/drawing/2014/main" id="{072FDE63-B3BC-7C81-5527-CF9035E7FFE4}"/>
              </a:ext>
            </a:extLst>
          </p:cNvPr>
          <p:cNvGrpSpPr/>
          <p:nvPr/>
        </p:nvGrpSpPr>
        <p:grpSpPr>
          <a:xfrm>
            <a:off x="1711034" y="5767840"/>
            <a:ext cx="309646" cy="703853"/>
            <a:chOff x="3545772" y="5645112"/>
            <a:chExt cx="211356" cy="480431"/>
          </a:xfrm>
          <a:solidFill>
            <a:schemeClr val="accent5"/>
          </a:solidFill>
        </p:grpSpPr>
        <p:sp>
          <p:nvSpPr>
            <p:cNvPr id="112" name="Round Same Side Corner Rectangle 21">
              <a:extLst>
                <a:ext uri="{FF2B5EF4-FFF2-40B4-BE49-F238E27FC236}">
                  <a16:creationId xmlns:a16="http://schemas.microsoft.com/office/drawing/2014/main" id="{3852D8C3-A4E0-5A50-7E6C-2D80F42FCF9C}"/>
                </a:ext>
              </a:extLst>
            </p:cNvPr>
            <p:cNvSpPr/>
            <p:nvPr/>
          </p:nvSpPr>
          <p:spPr>
            <a:xfrm>
              <a:off x="3572316" y="5833157"/>
              <a:ext cx="158818" cy="29238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3" name="Oval 112">
              <a:extLst>
                <a:ext uri="{FF2B5EF4-FFF2-40B4-BE49-F238E27FC236}">
                  <a16:creationId xmlns:a16="http://schemas.microsoft.com/office/drawing/2014/main" id="{27D64106-9DC4-345F-1C4A-BEE2E026FF49}"/>
                </a:ext>
              </a:extLst>
            </p:cNvPr>
            <p:cNvSpPr/>
            <p:nvPr/>
          </p:nvSpPr>
          <p:spPr>
            <a:xfrm>
              <a:off x="3571138" y="5645112"/>
              <a:ext cx="160624" cy="1606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4" name="Flowchart: Manual Operation 113">
              <a:extLst>
                <a:ext uri="{FF2B5EF4-FFF2-40B4-BE49-F238E27FC236}">
                  <a16:creationId xmlns:a16="http://schemas.microsoft.com/office/drawing/2014/main" id="{0ECEA696-9D28-4194-2702-7FB026BF1449}"/>
                </a:ext>
              </a:extLst>
            </p:cNvPr>
            <p:cNvSpPr/>
            <p:nvPr/>
          </p:nvSpPr>
          <p:spPr>
            <a:xfrm rot="10800000">
              <a:off x="3545772" y="5875014"/>
              <a:ext cx="211356" cy="25052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115" name="Rectangle 114">
            <a:extLst>
              <a:ext uri="{FF2B5EF4-FFF2-40B4-BE49-F238E27FC236}">
                <a16:creationId xmlns:a16="http://schemas.microsoft.com/office/drawing/2014/main" id="{AB7041BD-E4C6-14F5-E325-9D8452EC12C6}"/>
              </a:ext>
            </a:extLst>
          </p:cNvPr>
          <p:cNvSpPr/>
          <p:nvPr/>
        </p:nvSpPr>
        <p:spPr>
          <a:xfrm>
            <a:off x="2179036" y="5520893"/>
            <a:ext cx="493719" cy="950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s-ES_tradnl" sz="1000" b="1">
                <a:solidFill>
                  <a:schemeClr val="bg1"/>
                </a:solidFill>
              </a:rPr>
              <a:t>Competencias</a:t>
            </a:r>
          </a:p>
          <a:p>
            <a:pPr algn="ctr"/>
            <a:r>
              <a:rPr lang="es-ES_tradnl" sz="1000" b="1">
                <a:solidFill>
                  <a:schemeClr val="bg1"/>
                </a:solidFill>
              </a:rPr>
              <a:t>para la vida</a:t>
            </a:r>
          </a:p>
        </p:txBody>
      </p:sp>
      <p:grpSp>
        <p:nvGrpSpPr>
          <p:cNvPr id="116" name="Group 115">
            <a:extLst>
              <a:ext uri="{FF2B5EF4-FFF2-40B4-BE49-F238E27FC236}">
                <a16:creationId xmlns:a16="http://schemas.microsoft.com/office/drawing/2014/main" id="{CC36F2F3-BF35-ED0D-2EE4-11FD47775277}"/>
              </a:ext>
            </a:extLst>
          </p:cNvPr>
          <p:cNvGrpSpPr/>
          <p:nvPr/>
        </p:nvGrpSpPr>
        <p:grpSpPr>
          <a:xfrm>
            <a:off x="3291423" y="5666671"/>
            <a:ext cx="324331" cy="805023"/>
            <a:chOff x="4152776" y="1302447"/>
            <a:chExt cx="365595" cy="907443"/>
          </a:xfrm>
          <a:solidFill>
            <a:schemeClr val="accent5"/>
          </a:solidFill>
        </p:grpSpPr>
        <p:sp>
          <p:nvSpPr>
            <p:cNvPr id="117" name="Flowchart: Manual Operation 116">
              <a:extLst>
                <a:ext uri="{FF2B5EF4-FFF2-40B4-BE49-F238E27FC236}">
                  <a16:creationId xmlns:a16="http://schemas.microsoft.com/office/drawing/2014/main" id="{54488E24-AF23-33DD-D4E7-03AEAE961B2D}"/>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8" name="Round Same Side Corner Rectangle 23">
              <a:extLst>
                <a:ext uri="{FF2B5EF4-FFF2-40B4-BE49-F238E27FC236}">
                  <a16:creationId xmlns:a16="http://schemas.microsoft.com/office/drawing/2014/main" id="{78125677-3A2D-6281-5F80-A1EF3584B99C}"/>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9" name="Oval 118">
              <a:extLst>
                <a:ext uri="{FF2B5EF4-FFF2-40B4-BE49-F238E27FC236}">
                  <a16:creationId xmlns:a16="http://schemas.microsoft.com/office/drawing/2014/main" id="{8B51BF47-F4F1-6677-614A-9D25AA02F812}"/>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0" name="Rectangle 119">
              <a:extLst>
                <a:ext uri="{FF2B5EF4-FFF2-40B4-BE49-F238E27FC236}">
                  <a16:creationId xmlns:a16="http://schemas.microsoft.com/office/drawing/2014/main" id="{A8728323-6A4C-8EBA-A21B-61518598E7A2}"/>
                </a:ext>
              </a:extLst>
            </p:cNvPr>
            <p:cNvSpPr/>
            <p:nvPr/>
          </p:nvSpPr>
          <p:spPr>
            <a:xfrm rot="19718716">
              <a:off x="4255086" y="1847861"/>
              <a:ext cx="210569" cy="154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1" name="Round Same Side Corner Rectangle 25">
              <a:extLst>
                <a:ext uri="{FF2B5EF4-FFF2-40B4-BE49-F238E27FC236}">
                  <a16:creationId xmlns:a16="http://schemas.microsoft.com/office/drawing/2014/main" id="{E4FBEA51-3890-1BF7-DF82-CDB4B6B67F25}"/>
                </a:ext>
              </a:extLst>
            </p:cNvPr>
            <p:cNvSpPr/>
            <p:nvPr/>
          </p:nvSpPr>
          <p:spPr>
            <a:xfrm rot="10800000">
              <a:off x="4293932" y="1752987"/>
              <a:ext cx="83286" cy="200990"/>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22" name="Group 121">
            <a:extLst>
              <a:ext uri="{FF2B5EF4-FFF2-40B4-BE49-F238E27FC236}">
                <a16:creationId xmlns:a16="http://schemas.microsoft.com/office/drawing/2014/main" id="{9684543D-944B-5736-8883-58418EA493AD}"/>
              </a:ext>
            </a:extLst>
          </p:cNvPr>
          <p:cNvGrpSpPr/>
          <p:nvPr/>
        </p:nvGrpSpPr>
        <p:grpSpPr>
          <a:xfrm>
            <a:off x="3933914" y="5660744"/>
            <a:ext cx="350029" cy="804264"/>
            <a:chOff x="3727764" y="1573413"/>
            <a:chExt cx="245039" cy="563028"/>
          </a:xfrm>
          <a:solidFill>
            <a:schemeClr val="accent5"/>
          </a:solidFill>
        </p:grpSpPr>
        <p:grpSp>
          <p:nvGrpSpPr>
            <p:cNvPr id="123" name="Group 122">
              <a:extLst>
                <a:ext uri="{FF2B5EF4-FFF2-40B4-BE49-F238E27FC236}">
                  <a16:creationId xmlns:a16="http://schemas.microsoft.com/office/drawing/2014/main" id="{34994D92-BBE4-71A3-60F1-8D404690E892}"/>
                </a:ext>
              </a:extLst>
            </p:cNvPr>
            <p:cNvGrpSpPr/>
            <p:nvPr/>
          </p:nvGrpSpPr>
          <p:grpSpPr>
            <a:xfrm>
              <a:off x="3763632" y="1573413"/>
              <a:ext cx="172158" cy="551483"/>
              <a:chOff x="4043172" y="1684320"/>
              <a:chExt cx="352508" cy="1129211"/>
            </a:xfrm>
            <a:grpFill/>
          </p:grpSpPr>
          <p:sp>
            <p:nvSpPr>
              <p:cNvPr id="125" name="Round Same Side Corner Rectangle 21">
                <a:extLst>
                  <a:ext uri="{FF2B5EF4-FFF2-40B4-BE49-F238E27FC236}">
                    <a16:creationId xmlns:a16="http://schemas.microsoft.com/office/drawing/2014/main" id="{61058472-4DF2-2810-7E4A-E04E87D16857}"/>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6" name="Oval 125">
                <a:extLst>
                  <a:ext uri="{FF2B5EF4-FFF2-40B4-BE49-F238E27FC236}">
                    <a16:creationId xmlns:a16="http://schemas.microsoft.com/office/drawing/2014/main" id="{88D67FF3-3A3A-F9B6-DB36-ECC303908C70}"/>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124" name="Flowchart: Manual Operation 123">
              <a:extLst>
                <a:ext uri="{FF2B5EF4-FFF2-40B4-BE49-F238E27FC236}">
                  <a16:creationId xmlns:a16="http://schemas.microsoft.com/office/drawing/2014/main" id="{E65AC45F-EECE-E9B6-812B-BBC9544D634F}"/>
                </a:ext>
              </a:extLst>
            </p:cNvPr>
            <p:cNvSpPr/>
            <p:nvPr/>
          </p:nvSpPr>
          <p:spPr>
            <a:xfrm rot="10800000">
              <a:off x="3727764" y="1874466"/>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127" name="Freeform: Shape 126">
            <a:extLst>
              <a:ext uri="{FF2B5EF4-FFF2-40B4-BE49-F238E27FC236}">
                <a16:creationId xmlns:a16="http://schemas.microsoft.com/office/drawing/2014/main" id="{187CB365-3FA3-B5DA-30A0-534E6A62362B}"/>
              </a:ext>
            </a:extLst>
          </p:cNvPr>
          <p:cNvSpPr/>
          <p:nvPr/>
        </p:nvSpPr>
        <p:spPr>
          <a:xfrm>
            <a:off x="3246498" y="5408027"/>
            <a:ext cx="1048959" cy="175759"/>
          </a:xfrm>
          <a:custGeom>
            <a:avLst/>
            <a:gdLst>
              <a:gd name="connsiteX0" fmla="*/ 0 w 863600"/>
              <a:gd name="connsiteY0" fmla="*/ 198120 h 198120"/>
              <a:gd name="connsiteX1" fmla="*/ 431800 w 863600"/>
              <a:gd name="connsiteY1" fmla="*/ 0 h 198120"/>
              <a:gd name="connsiteX2" fmla="*/ 863600 w 863600"/>
              <a:gd name="connsiteY2" fmla="*/ 198120 h 198120"/>
            </a:gdLst>
            <a:ahLst/>
            <a:cxnLst>
              <a:cxn ang="0">
                <a:pos x="connsiteX0" y="connsiteY0"/>
              </a:cxn>
              <a:cxn ang="0">
                <a:pos x="connsiteX1" y="connsiteY1"/>
              </a:cxn>
              <a:cxn ang="0">
                <a:pos x="connsiteX2" y="connsiteY2"/>
              </a:cxn>
            </a:cxnLst>
            <a:rect l="l" t="t" r="r" b="b"/>
            <a:pathLst>
              <a:path w="863600" h="198120">
                <a:moveTo>
                  <a:pt x="0" y="198120"/>
                </a:moveTo>
                <a:lnTo>
                  <a:pt x="431800" y="0"/>
                </a:lnTo>
                <a:lnTo>
                  <a:pt x="863600" y="198120"/>
                </a:lnTo>
              </a:path>
            </a:pathLst>
          </a:cu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28" name="Group 127">
            <a:extLst>
              <a:ext uri="{FF2B5EF4-FFF2-40B4-BE49-F238E27FC236}">
                <a16:creationId xmlns:a16="http://schemas.microsoft.com/office/drawing/2014/main" id="{E7EC0536-7822-BE4F-3E37-46D6CF18BDDB}"/>
              </a:ext>
            </a:extLst>
          </p:cNvPr>
          <p:cNvGrpSpPr/>
          <p:nvPr/>
        </p:nvGrpSpPr>
        <p:grpSpPr>
          <a:xfrm>
            <a:off x="4923523" y="5666671"/>
            <a:ext cx="324331" cy="805023"/>
            <a:chOff x="4152776" y="1302447"/>
            <a:chExt cx="365595" cy="907443"/>
          </a:xfrm>
          <a:solidFill>
            <a:schemeClr val="accent5"/>
          </a:solidFill>
        </p:grpSpPr>
        <p:sp>
          <p:nvSpPr>
            <p:cNvPr id="129" name="Flowchart: Manual Operation 128">
              <a:extLst>
                <a:ext uri="{FF2B5EF4-FFF2-40B4-BE49-F238E27FC236}">
                  <a16:creationId xmlns:a16="http://schemas.microsoft.com/office/drawing/2014/main" id="{CF177E6B-49DF-47F0-3DB2-A171C9F25F86}"/>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0" name="Round Same Side Corner Rectangle 23">
              <a:extLst>
                <a:ext uri="{FF2B5EF4-FFF2-40B4-BE49-F238E27FC236}">
                  <a16:creationId xmlns:a16="http://schemas.microsoft.com/office/drawing/2014/main" id="{C4D3C2CF-AA58-3F6D-B6A1-7CC75AF69462}"/>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1" name="Oval 130">
              <a:extLst>
                <a:ext uri="{FF2B5EF4-FFF2-40B4-BE49-F238E27FC236}">
                  <a16:creationId xmlns:a16="http://schemas.microsoft.com/office/drawing/2014/main" id="{9E48314E-3031-67F8-ED82-469406FD2416}"/>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2" name="Rectangle 131">
              <a:extLst>
                <a:ext uri="{FF2B5EF4-FFF2-40B4-BE49-F238E27FC236}">
                  <a16:creationId xmlns:a16="http://schemas.microsoft.com/office/drawing/2014/main" id="{E8D15C11-D41C-3D9B-34B1-42D6C07BBCD2}"/>
                </a:ext>
              </a:extLst>
            </p:cNvPr>
            <p:cNvSpPr/>
            <p:nvPr/>
          </p:nvSpPr>
          <p:spPr>
            <a:xfrm rot="19718716">
              <a:off x="4255086" y="1847861"/>
              <a:ext cx="210569" cy="154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3" name="Round Same Side Corner Rectangle 25">
              <a:extLst>
                <a:ext uri="{FF2B5EF4-FFF2-40B4-BE49-F238E27FC236}">
                  <a16:creationId xmlns:a16="http://schemas.microsoft.com/office/drawing/2014/main" id="{8AF6D382-52E3-B97D-5183-BEE6D6C2EA94}"/>
                </a:ext>
              </a:extLst>
            </p:cNvPr>
            <p:cNvSpPr/>
            <p:nvPr/>
          </p:nvSpPr>
          <p:spPr>
            <a:xfrm rot="10800000">
              <a:off x="4293932" y="1752987"/>
              <a:ext cx="83286" cy="200990"/>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34" name="Group 133">
            <a:extLst>
              <a:ext uri="{FF2B5EF4-FFF2-40B4-BE49-F238E27FC236}">
                <a16:creationId xmlns:a16="http://schemas.microsoft.com/office/drawing/2014/main" id="{0D256C24-5C7F-ED52-5540-AB7BC6D5093F}"/>
              </a:ext>
            </a:extLst>
          </p:cNvPr>
          <p:cNvGrpSpPr/>
          <p:nvPr/>
        </p:nvGrpSpPr>
        <p:grpSpPr>
          <a:xfrm>
            <a:off x="5723541" y="5660744"/>
            <a:ext cx="253449" cy="817478"/>
            <a:chOff x="4045582" y="1684320"/>
            <a:chExt cx="350098" cy="1129211"/>
          </a:xfrm>
          <a:solidFill>
            <a:schemeClr val="accent5"/>
          </a:solidFill>
        </p:grpSpPr>
        <p:sp>
          <p:nvSpPr>
            <p:cNvPr id="135" name="Round Same Side Corner Rectangle 21">
              <a:extLst>
                <a:ext uri="{FF2B5EF4-FFF2-40B4-BE49-F238E27FC236}">
                  <a16:creationId xmlns:a16="http://schemas.microsoft.com/office/drawing/2014/main" id="{6A43A2B4-562B-7FE7-2B8D-0D101808C024}"/>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6" name="Oval 135">
              <a:extLst>
                <a:ext uri="{FF2B5EF4-FFF2-40B4-BE49-F238E27FC236}">
                  <a16:creationId xmlns:a16="http://schemas.microsoft.com/office/drawing/2014/main" id="{03A5452D-6A3E-1AA9-91EA-7CB603DAED61}"/>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37" name="Group 136">
            <a:extLst>
              <a:ext uri="{FF2B5EF4-FFF2-40B4-BE49-F238E27FC236}">
                <a16:creationId xmlns:a16="http://schemas.microsoft.com/office/drawing/2014/main" id="{9B34357B-CF55-A45D-13EB-A4A6F6417BDA}"/>
              </a:ext>
            </a:extLst>
          </p:cNvPr>
          <p:cNvGrpSpPr/>
          <p:nvPr/>
        </p:nvGrpSpPr>
        <p:grpSpPr>
          <a:xfrm>
            <a:off x="5328733" y="5660744"/>
            <a:ext cx="363228" cy="817478"/>
            <a:chOff x="3000654" y="1516217"/>
            <a:chExt cx="245039" cy="551483"/>
          </a:xfrm>
          <a:solidFill>
            <a:schemeClr val="accent5"/>
          </a:solidFill>
        </p:grpSpPr>
        <p:grpSp>
          <p:nvGrpSpPr>
            <p:cNvPr id="138" name="Group 137">
              <a:extLst>
                <a:ext uri="{FF2B5EF4-FFF2-40B4-BE49-F238E27FC236}">
                  <a16:creationId xmlns:a16="http://schemas.microsoft.com/office/drawing/2014/main" id="{B1072187-8448-CC29-7251-15EF63C7200F}"/>
                </a:ext>
              </a:extLst>
            </p:cNvPr>
            <p:cNvGrpSpPr/>
            <p:nvPr/>
          </p:nvGrpSpPr>
          <p:grpSpPr>
            <a:xfrm>
              <a:off x="3036509" y="1516217"/>
              <a:ext cx="172158" cy="551483"/>
              <a:chOff x="4043172" y="1684320"/>
              <a:chExt cx="352508" cy="1129211"/>
            </a:xfrm>
            <a:grpFill/>
          </p:grpSpPr>
          <p:sp>
            <p:nvSpPr>
              <p:cNvPr id="140" name="Round Same Side Corner Rectangle 21">
                <a:extLst>
                  <a:ext uri="{FF2B5EF4-FFF2-40B4-BE49-F238E27FC236}">
                    <a16:creationId xmlns:a16="http://schemas.microsoft.com/office/drawing/2014/main" id="{D58FB2EB-ABBE-C737-F742-95A392D347E4}"/>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1" name="Oval 140">
                <a:extLst>
                  <a:ext uri="{FF2B5EF4-FFF2-40B4-BE49-F238E27FC236}">
                    <a16:creationId xmlns:a16="http://schemas.microsoft.com/office/drawing/2014/main" id="{21C08501-9FC8-51F5-7A1C-83FCF4004C30}"/>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139" name="Flowchart: Manual Operation 138">
              <a:extLst>
                <a:ext uri="{FF2B5EF4-FFF2-40B4-BE49-F238E27FC236}">
                  <a16:creationId xmlns:a16="http://schemas.microsoft.com/office/drawing/2014/main" id="{F2086272-12E5-28F9-85FE-6ABE2B8432EF}"/>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cxnSp>
        <p:nvCxnSpPr>
          <p:cNvPr id="142" name="Straight Connector 141">
            <a:extLst>
              <a:ext uri="{FF2B5EF4-FFF2-40B4-BE49-F238E27FC236}">
                <a16:creationId xmlns:a16="http://schemas.microsoft.com/office/drawing/2014/main" id="{2A87B77C-5C72-355C-6BFD-F1D8C8B5A5B5}"/>
              </a:ext>
            </a:extLst>
          </p:cNvPr>
          <p:cNvCxnSpPr>
            <a:cxnSpLocks/>
          </p:cNvCxnSpPr>
          <p:nvPr/>
        </p:nvCxnSpPr>
        <p:spPr>
          <a:xfrm flipV="1">
            <a:off x="2941309" y="5408027"/>
            <a:ext cx="0" cy="1070195"/>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BCE1524-BE8D-8DE7-0EC7-6BC403092525}"/>
              </a:ext>
            </a:extLst>
          </p:cNvPr>
          <p:cNvSpPr txBox="1"/>
          <p:nvPr/>
        </p:nvSpPr>
        <p:spPr>
          <a:xfrm>
            <a:off x="996287" y="712966"/>
            <a:ext cx="5254042" cy="276999"/>
          </a:xfrm>
          <a:prstGeom prst="rect">
            <a:avLst/>
          </a:prstGeom>
          <a:noFill/>
        </p:spPr>
        <p:txBody>
          <a:bodyPr wrap="square" rtlCol="0">
            <a:spAutoFit/>
          </a:bodyPr>
          <a:lstStyle/>
          <a:p>
            <a:r>
              <a:rPr lang="es-ES_tradnl" sz="1200" b="1" spc="300">
                <a:solidFill>
                  <a:schemeClr val="tx1"/>
                </a:solidFill>
              </a:rPr>
              <a:t>LA HISTORIA DE ASHA</a:t>
            </a:r>
          </a:p>
        </p:txBody>
      </p:sp>
      <p:sp>
        <p:nvSpPr>
          <p:cNvPr id="2" name="Rectangle 1">
            <a:extLst>
              <a:ext uri="{FF2B5EF4-FFF2-40B4-BE49-F238E27FC236}">
                <a16:creationId xmlns:a16="http://schemas.microsoft.com/office/drawing/2014/main" id="{A17CEEF3-F3DC-C21A-5C4D-75007D63B830}"/>
              </a:ext>
            </a:extLst>
          </p:cNvPr>
          <p:cNvSpPr/>
          <p:nvPr/>
        </p:nvSpPr>
        <p:spPr>
          <a:xfrm>
            <a:off x="996287" y="4323026"/>
            <a:ext cx="5254031" cy="879754"/>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Rectangle 6">
            <a:extLst>
              <a:ext uri="{FF2B5EF4-FFF2-40B4-BE49-F238E27FC236}">
                <a16:creationId xmlns:a16="http://schemas.microsoft.com/office/drawing/2014/main" id="{88D3C4E7-675B-2AA1-38E3-3EEC2631B8E9}"/>
              </a:ext>
            </a:extLst>
          </p:cNvPr>
          <p:cNvSpPr/>
          <p:nvPr/>
        </p:nvSpPr>
        <p:spPr>
          <a:xfrm>
            <a:off x="996277" y="8357793"/>
            <a:ext cx="5254042" cy="879754"/>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Hexagon 7">
            <a:extLst>
              <a:ext uri="{FF2B5EF4-FFF2-40B4-BE49-F238E27FC236}">
                <a16:creationId xmlns:a16="http://schemas.microsoft.com/office/drawing/2014/main" id="{573B5F0F-478D-A2BD-0047-C34B42B4DDC7}"/>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Hexagon 8">
            <a:extLst>
              <a:ext uri="{FF2B5EF4-FFF2-40B4-BE49-F238E27FC236}">
                <a16:creationId xmlns:a16="http://schemas.microsoft.com/office/drawing/2014/main" id="{6A1C83E5-768C-6057-805F-85B8AC8D6FF1}"/>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Hexagon 9">
            <a:extLst>
              <a:ext uri="{FF2B5EF4-FFF2-40B4-BE49-F238E27FC236}">
                <a16:creationId xmlns:a16="http://schemas.microsoft.com/office/drawing/2014/main" id="{2EBCC295-89FE-9FF2-FD48-F16523A435A1}"/>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Hexagon 10">
            <a:extLst>
              <a:ext uri="{FF2B5EF4-FFF2-40B4-BE49-F238E27FC236}">
                <a16:creationId xmlns:a16="http://schemas.microsoft.com/office/drawing/2014/main" id="{1052F45F-31F3-6B87-0497-052DE437C1C9}"/>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Hexagon 11">
            <a:extLst>
              <a:ext uri="{FF2B5EF4-FFF2-40B4-BE49-F238E27FC236}">
                <a16:creationId xmlns:a16="http://schemas.microsoft.com/office/drawing/2014/main" id="{E0C8CA3E-623B-5FE3-9B37-487C551918A7}"/>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Hexagon 12">
            <a:extLst>
              <a:ext uri="{FF2B5EF4-FFF2-40B4-BE49-F238E27FC236}">
                <a16:creationId xmlns:a16="http://schemas.microsoft.com/office/drawing/2014/main" id="{C5548F5E-9304-9BAC-A24C-AEF5B7CBBA81}"/>
              </a:ext>
            </a:extLst>
          </p:cNvPr>
          <p:cNvSpPr/>
          <p:nvPr/>
        </p:nvSpPr>
        <p:spPr>
          <a:xfrm rot="1782986">
            <a:off x="286724" y="261533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476426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7918BECE-56E1-453E-B823-BBA4BC73905D}"/>
              </a:ext>
            </a:extLst>
          </p:cNvPr>
          <p:cNvSpPr txBox="1"/>
          <p:nvPr/>
        </p:nvSpPr>
        <p:spPr>
          <a:xfrm>
            <a:off x="996286" y="2347654"/>
            <a:ext cx="5254031" cy="1615827"/>
          </a:xfrm>
          <a:prstGeom prst="rect">
            <a:avLst/>
          </a:prstGeom>
          <a:noFill/>
        </p:spPr>
        <p:txBody>
          <a:bodyPr wrap="square">
            <a:spAutoFit/>
          </a:bodyPr>
          <a:lstStyle/>
          <a:p>
            <a:r>
              <a:rPr lang="es-ES_tradnl" sz="1100" b="1" dirty="0"/>
              <a:t>ESCENA 3</a:t>
            </a:r>
          </a:p>
          <a:p>
            <a:r>
              <a:rPr lang="es-ES_tradnl" sz="1100" b="0" i="0" u="none" strike="noStrike" dirty="0">
                <a:solidFill>
                  <a:srgbClr val="000000"/>
                </a:solidFill>
                <a:effectLst/>
                <a:latin typeface="-webkit-standard"/>
              </a:rPr>
              <a:t>Usted analiza las opciones disponibles para la menor con su supervisor/a, como por ejemplo evitar que se case y mitigar los riesgos eso sucediera. Hace una lista con las personas cercanas que apoyarían el deseo de </a:t>
            </a:r>
            <a:r>
              <a:rPr lang="es-ES_tradnl" sz="1100" b="0" i="0" u="none" strike="noStrike" dirty="0" err="1">
                <a:solidFill>
                  <a:srgbClr val="000000"/>
                </a:solidFill>
                <a:effectLst/>
                <a:latin typeface="-webkit-standard"/>
              </a:rPr>
              <a:t>Asha</a:t>
            </a:r>
            <a:r>
              <a:rPr lang="es-ES_tradnl" sz="1100" b="0" i="0" u="none" strike="noStrike" dirty="0">
                <a:solidFill>
                  <a:srgbClr val="000000"/>
                </a:solidFill>
                <a:effectLst/>
                <a:latin typeface="-webkit-standard"/>
              </a:rPr>
              <a:t> de seguir estudiando y no casarse (p. ej., su tío y su profesor). Identifica un programa de competencias para la vida que capacita a las adolescentes sobre los riesgos del matrimonio infantil y sobre la salud sexual y reproductiva</a:t>
            </a:r>
            <a:r>
              <a:rPr lang="es-ES_tradnl" sz="1100" dirty="0"/>
              <a:t>. </a:t>
            </a:r>
          </a:p>
          <a:p>
            <a:endParaRPr lang="es-ES_tradnl" sz="1100" b="1" dirty="0"/>
          </a:p>
          <a:p>
            <a:r>
              <a:rPr lang="es-ES_tradnl" sz="1100" b="1" dirty="0"/>
              <a:t>¿Qué paso de la gestión de casos se describe aquí? ¿Por qué cree que es ese?</a:t>
            </a:r>
          </a:p>
        </p:txBody>
      </p:sp>
      <p:grpSp>
        <p:nvGrpSpPr>
          <p:cNvPr id="13" name="Group 12">
            <a:extLst>
              <a:ext uri="{FF2B5EF4-FFF2-40B4-BE49-F238E27FC236}">
                <a16:creationId xmlns:a16="http://schemas.microsoft.com/office/drawing/2014/main" id="{A5096E0D-A830-4242-A9A1-C89878460434}"/>
              </a:ext>
            </a:extLst>
          </p:cNvPr>
          <p:cNvGrpSpPr/>
          <p:nvPr/>
        </p:nvGrpSpPr>
        <p:grpSpPr>
          <a:xfrm>
            <a:off x="4802173" y="1037130"/>
            <a:ext cx="365595" cy="907443"/>
            <a:chOff x="4152776" y="1302447"/>
            <a:chExt cx="365595" cy="907443"/>
          </a:xfrm>
          <a:solidFill>
            <a:schemeClr val="accent5"/>
          </a:solidFill>
        </p:grpSpPr>
        <p:sp>
          <p:nvSpPr>
            <p:cNvPr id="14" name="Flowchart: Manual Operation 13">
              <a:extLst>
                <a:ext uri="{FF2B5EF4-FFF2-40B4-BE49-F238E27FC236}">
                  <a16:creationId xmlns:a16="http://schemas.microsoft.com/office/drawing/2014/main" id="{83050F4A-B74C-40AF-AFE3-7AA99648D327}"/>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Round Same Side Corner Rectangle 23">
              <a:extLst>
                <a:ext uri="{FF2B5EF4-FFF2-40B4-BE49-F238E27FC236}">
                  <a16:creationId xmlns:a16="http://schemas.microsoft.com/office/drawing/2014/main" id="{97C4217D-5F2D-47E7-93F9-0AB79D4103E2}"/>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Oval 15">
              <a:extLst>
                <a:ext uri="{FF2B5EF4-FFF2-40B4-BE49-F238E27FC236}">
                  <a16:creationId xmlns:a16="http://schemas.microsoft.com/office/drawing/2014/main" id="{CA3CDAE0-62EA-478E-8451-9EEBA49D9C15}"/>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Rectangle 16">
              <a:extLst>
                <a:ext uri="{FF2B5EF4-FFF2-40B4-BE49-F238E27FC236}">
                  <a16:creationId xmlns:a16="http://schemas.microsoft.com/office/drawing/2014/main" id="{46CD7F5E-CB80-4FBC-A191-9A3D76BFC016}"/>
                </a:ext>
              </a:extLst>
            </p:cNvPr>
            <p:cNvSpPr/>
            <p:nvPr/>
          </p:nvSpPr>
          <p:spPr>
            <a:xfrm rot="19718716">
              <a:off x="4255086" y="1847861"/>
              <a:ext cx="210569" cy="154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Round Same Side Corner Rectangle 25">
              <a:extLst>
                <a:ext uri="{FF2B5EF4-FFF2-40B4-BE49-F238E27FC236}">
                  <a16:creationId xmlns:a16="http://schemas.microsoft.com/office/drawing/2014/main" id="{B9A57564-7826-40AC-9D25-1AA702740F7F}"/>
                </a:ext>
              </a:extLst>
            </p:cNvPr>
            <p:cNvSpPr/>
            <p:nvPr/>
          </p:nvSpPr>
          <p:spPr>
            <a:xfrm rot="10800000">
              <a:off x="4293932" y="1752987"/>
              <a:ext cx="83286" cy="200990"/>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9" name="Group 18">
            <a:extLst>
              <a:ext uri="{FF2B5EF4-FFF2-40B4-BE49-F238E27FC236}">
                <a16:creationId xmlns:a16="http://schemas.microsoft.com/office/drawing/2014/main" id="{348A230E-0E8A-4D14-901C-E54914292FF4}"/>
              </a:ext>
            </a:extLst>
          </p:cNvPr>
          <p:cNvGrpSpPr/>
          <p:nvPr/>
        </p:nvGrpSpPr>
        <p:grpSpPr>
          <a:xfrm>
            <a:off x="5346025" y="1033948"/>
            <a:ext cx="431854" cy="904991"/>
            <a:chOff x="4115590" y="1302447"/>
            <a:chExt cx="431854" cy="904991"/>
          </a:xfrm>
          <a:solidFill>
            <a:schemeClr val="accent5"/>
          </a:solidFill>
        </p:grpSpPr>
        <p:sp>
          <p:nvSpPr>
            <p:cNvPr id="20" name="Flowchart: Manual Operation 19">
              <a:extLst>
                <a:ext uri="{FF2B5EF4-FFF2-40B4-BE49-F238E27FC236}">
                  <a16:creationId xmlns:a16="http://schemas.microsoft.com/office/drawing/2014/main" id="{C1E12B61-BDE3-4AA4-BC7F-31FFA04322BF}"/>
                </a:ext>
              </a:extLst>
            </p:cNvPr>
            <p:cNvSpPr/>
            <p:nvPr/>
          </p:nvSpPr>
          <p:spPr>
            <a:xfrm rot="10800000">
              <a:off x="4115590" y="1700517"/>
              <a:ext cx="431854"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 name="Round Same Side Corner Rectangle 23">
              <a:extLst>
                <a:ext uri="{FF2B5EF4-FFF2-40B4-BE49-F238E27FC236}">
                  <a16:creationId xmlns:a16="http://schemas.microsoft.com/office/drawing/2014/main" id="{FAD781B0-D9D2-4893-B5B9-BEF119FD54A6}"/>
                </a:ext>
              </a:extLst>
            </p:cNvPr>
            <p:cNvSpPr/>
            <p:nvPr/>
          </p:nvSpPr>
          <p:spPr>
            <a:xfrm>
              <a:off x="4198185" y="1615929"/>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 name="Oval 21">
              <a:extLst>
                <a:ext uri="{FF2B5EF4-FFF2-40B4-BE49-F238E27FC236}">
                  <a16:creationId xmlns:a16="http://schemas.microsoft.com/office/drawing/2014/main" id="{B471ADD8-AF6B-4FFD-B58E-8FF23A8DEB34}"/>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Rectangle 23">
              <a:extLst>
                <a:ext uri="{FF2B5EF4-FFF2-40B4-BE49-F238E27FC236}">
                  <a16:creationId xmlns:a16="http://schemas.microsoft.com/office/drawing/2014/main" id="{A6BCB5AC-6103-42D1-9FD0-F296E710486D}"/>
                </a:ext>
              </a:extLst>
            </p:cNvPr>
            <p:cNvSpPr/>
            <p:nvPr/>
          </p:nvSpPr>
          <p:spPr>
            <a:xfrm rot="2014337">
              <a:off x="4175656" y="1865922"/>
              <a:ext cx="210569" cy="154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 name="Round Same Side Corner Rectangle 25">
              <a:extLst>
                <a:ext uri="{FF2B5EF4-FFF2-40B4-BE49-F238E27FC236}">
                  <a16:creationId xmlns:a16="http://schemas.microsoft.com/office/drawing/2014/main" id="{B2AC3F7F-16A6-4413-AD0E-6D944B223C2C}"/>
                </a:ext>
              </a:extLst>
            </p:cNvPr>
            <p:cNvSpPr/>
            <p:nvPr/>
          </p:nvSpPr>
          <p:spPr>
            <a:xfrm rot="10800000">
              <a:off x="4293932" y="1752987"/>
              <a:ext cx="83286" cy="200990"/>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27" name="Speech Bubble: Rectangle with Corners Rounded 26">
            <a:extLst>
              <a:ext uri="{FF2B5EF4-FFF2-40B4-BE49-F238E27FC236}">
                <a16:creationId xmlns:a16="http://schemas.microsoft.com/office/drawing/2014/main" id="{79E2C1D2-5E1B-4D32-A889-92F23499E9D6}"/>
              </a:ext>
            </a:extLst>
          </p:cNvPr>
          <p:cNvSpPr/>
          <p:nvPr/>
        </p:nvSpPr>
        <p:spPr>
          <a:xfrm>
            <a:off x="1643121" y="931827"/>
            <a:ext cx="2761670" cy="1055820"/>
          </a:xfrm>
          <a:prstGeom prst="wedgeRoundRectCallout">
            <a:avLst>
              <a:gd name="adj1" fmla="val 57243"/>
              <a:gd name="adj2" fmla="val -20325"/>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59" name="Group 58">
            <a:extLst>
              <a:ext uri="{FF2B5EF4-FFF2-40B4-BE49-F238E27FC236}">
                <a16:creationId xmlns:a16="http://schemas.microsoft.com/office/drawing/2014/main" id="{ACAAE0E9-DCE8-4942-BE36-F6C1D7B2B1F1}"/>
              </a:ext>
            </a:extLst>
          </p:cNvPr>
          <p:cNvGrpSpPr/>
          <p:nvPr/>
        </p:nvGrpSpPr>
        <p:grpSpPr>
          <a:xfrm>
            <a:off x="2406537" y="1234057"/>
            <a:ext cx="172158" cy="551483"/>
            <a:chOff x="4043172" y="1684320"/>
            <a:chExt cx="352508" cy="1129211"/>
          </a:xfrm>
          <a:solidFill>
            <a:schemeClr val="bg1"/>
          </a:solidFill>
        </p:grpSpPr>
        <p:sp>
          <p:nvSpPr>
            <p:cNvPr id="60" name="Round Same Side Corner Rectangle 21">
              <a:extLst>
                <a:ext uri="{FF2B5EF4-FFF2-40B4-BE49-F238E27FC236}">
                  <a16:creationId xmlns:a16="http://schemas.microsoft.com/office/drawing/2014/main" id="{38E3FD1E-8C16-4777-B0F2-7EF77BC2AB99}"/>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1" name="Oval 60">
              <a:extLst>
                <a:ext uri="{FF2B5EF4-FFF2-40B4-BE49-F238E27FC236}">
                  <a16:creationId xmlns:a16="http://schemas.microsoft.com/office/drawing/2014/main" id="{752CB3EF-0617-47FA-AFF2-6FEED83A509C}"/>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63" name="Freeform: Shape 62">
            <a:extLst>
              <a:ext uri="{FF2B5EF4-FFF2-40B4-BE49-F238E27FC236}">
                <a16:creationId xmlns:a16="http://schemas.microsoft.com/office/drawing/2014/main" id="{C415D89F-A19F-47CF-A0C6-76C88A9F4436}"/>
              </a:ext>
            </a:extLst>
          </p:cNvPr>
          <p:cNvSpPr/>
          <p:nvPr/>
        </p:nvSpPr>
        <p:spPr>
          <a:xfrm>
            <a:off x="2451926" y="1083632"/>
            <a:ext cx="82556" cy="61709"/>
          </a:xfrm>
          <a:custGeom>
            <a:avLst/>
            <a:gdLst>
              <a:gd name="connsiteX0" fmla="*/ 0 w 83820"/>
              <a:gd name="connsiteY0" fmla="*/ 49530 h 87630"/>
              <a:gd name="connsiteX1" fmla="*/ 38100 w 83820"/>
              <a:gd name="connsiteY1" fmla="*/ 87630 h 87630"/>
              <a:gd name="connsiteX2" fmla="*/ 83820 w 83820"/>
              <a:gd name="connsiteY2" fmla="*/ 0 h 87630"/>
            </a:gdLst>
            <a:ahLst/>
            <a:cxnLst>
              <a:cxn ang="0">
                <a:pos x="connsiteX0" y="connsiteY0"/>
              </a:cxn>
              <a:cxn ang="0">
                <a:pos x="connsiteX1" y="connsiteY1"/>
              </a:cxn>
              <a:cxn ang="0">
                <a:pos x="connsiteX2" y="connsiteY2"/>
              </a:cxn>
            </a:cxnLst>
            <a:rect l="l" t="t" r="r" b="b"/>
            <a:pathLst>
              <a:path w="83820" h="87630">
                <a:moveTo>
                  <a:pt x="0" y="49530"/>
                </a:moveTo>
                <a:lnTo>
                  <a:pt x="38100" y="87630"/>
                </a:lnTo>
                <a:lnTo>
                  <a:pt x="83820" y="0"/>
                </a:ln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4" name="Freeform: Shape 63">
            <a:extLst>
              <a:ext uri="{FF2B5EF4-FFF2-40B4-BE49-F238E27FC236}">
                <a16:creationId xmlns:a16="http://schemas.microsoft.com/office/drawing/2014/main" id="{AC23D145-DC0D-4D02-B943-C36FECA64C51}"/>
              </a:ext>
            </a:extLst>
          </p:cNvPr>
          <p:cNvSpPr/>
          <p:nvPr/>
        </p:nvSpPr>
        <p:spPr>
          <a:xfrm>
            <a:off x="1963908" y="1083632"/>
            <a:ext cx="82556" cy="61709"/>
          </a:xfrm>
          <a:custGeom>
            <a:avLst/>
            <a:gdLst>
              <a:gd name="connsiteX0" fmla="*/ 0 w 83820"/>
              <a:gd name="connsiteY0" fmla="*/ 49530 h 87630"/>
              <a:gd name="connsiteX1" fmla="*/ 38100 w 83820"/>
              <a:gd name="connsiteY1" fmla="*/ 87630 h 87630"/>
              <a:gd name="connsiteX2" fmla="*/ 83820 w 83820"/>
              <a:gd name="connsiteY2" fmla="*/ 0 h 87630"/>
            </a:gdLst>
            <a:ahLst/>
            <a:cxnLst>
              <a:cxn ang="0">
                <a:pos x="connsiteX0" y="connsiteY0"/>
              </a:cxn>
              <a:cxn ang="0">
                <a:pos x="connsiteX1" y="connsiteY1"/>
              </a:cxn>
              <a:cxn ang="0">
                <a:pos x="connsiteX2" y="connsiteY2"/>
              </a:cxn>
            </a:cxnLst>
            <a:rect l="l" t="t" r="r" b="b"/>
            <a:pathLst>
              <a:path w="83820" h="87630">
                <a:moveTo>
                  <a:pt x="0" y="49530"/>
                </a:moveTo>
                <a:lnTo>
                  <a:pt x="38100" y="87630"/>
                </a:lnTo>
                <a:lnTo>
                  <a:pt x="83820" y="0"/>
                </a:ln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9" name="Group 8">
            <a:extLst>
              <a:ext uri="{FF2B5EF4-FFF2-40B4-BE49-F238E27FC236}">
                <a16:creationId xmlns:a16="http://schemas.microsoft.com/office/drawing/2014/main" id="{5F208FF2-1F18-4E21-AB40-48AD26AF0641}"/>
              </a:ext>
            </a:extLst>
          </p:cNvPr>
          <p:cNvGrpSpPr/>
          <p:nvPr/>
        </p:nvGrpSpPr>
        <p:grpSpPr>
          <a:xfrm>
            <a:off x="1869351" y="1234057"/>
            <a:ext cx="367620" cy="563028"/>
            <a:chOff x="2050740" y="1573413"/>
            <a:chExt cx="367620" cy="563028"/>
          </a:xfrm>
        </p:grpSpPr>
        <p:grpSp>
          <p:nvGrpSpPr>
            <p:cNvPr id="3" name="Group 2">
              <a:extLst>
                <a:ext uri="{FF2B5EF4-FFF2-40B4-BE49-F238E27FC236}">
                  <a16:creationId xmlns:a16="http://schemas.microsoft.com/office/drawing/2014/main" id="{792FDF12-B46B-412B-A0D3-65CE6D057194}"/>
                </a:ext>
              </a:extLst>
            </p:cNvPr>
            <p:cNvGrpSpPr/>
            <p:nvPr/>
          </p:nvGrpSpPr>
          <p:grpSpPr>
            <a:xfrm>
              <a:off x="2050740" y="1573413"/>
              <a:ext cx="245039" cy="563028"/>
              <a:chOff x="3727764" y="1573413"/>
              <a:chExt cx="245039" cy="563028"/>
            </a:xfrm>
          </p:grpSpPr>
          <p:grpSp>
            <p:nvGrpSpPr>
              <p:cNvPr id="45" name="Group 44">
                <a:extLst>
                  <a:ext uri="{FF2B5EF4-FFF2-40B4-BE49-F238E27FC236}">
                    <a16:creationId xmlns:a16="http://schemas.microsoft.com/office/drawing/2014/main" id="{788F271F-71B2-4B02-AAB6-ED479377C278}"/>
                  </a:ext>
                </a:extLst>
              </p:cNvPr>
              <p:cNvGrpSpPr/>
              <p:nvPr/>
            </p:nvGrpSpPr>
            <p:grpSpPr>
              <a:xfrm>
                <a:off x="3763632" y="1573413"/>
                <a:ext cx="172158" cy="551483"/>
                <a:chOff x="4043172" y="1684320"/>
                <a:chExt cx="352508" cy="1129211"/>
              </a:xfrm>
              <a:solidFill>
                <a:schemeClr val="bg1"/>
              </a:solidFill>
            </p:grpSpPr>
            <p:sp>
              <p:nvSpPr>
                <p:cNvPr id="52" name="Round Same Side Corner Rectangle 21">
                  <a:extLst>
                    <a:ext uri="{FF2B5EF4-FFF2-40B4-BE49-F238E27FC236}">
                      <a16:creationId xmlns:a16="http://schemas.microsoft.com/office/drawing/2014/main" id="{D78B3CEF-2375-4F62-BBA6-4DD89F4C34D8}"/>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3" name="Oval 52">
                  <a:extLst>
                    <a:ext uri="{FF2B5EF4-FFF2-40B4-BE49-F238E27FC236}">
                      <a16:creationId xmlns:a16="http://schemas.microsoft.com/office/drawing/2014/main" id="{EFCB7262-04C4-429E-B7F0-B5BFBAE28AF4}"/>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58" name="Flowchart: Manual Operation 57">
                <a:extLst>
                  <a:ext uri="{FF2B5EF4-FFF2-40B4-BE49-F238E27FC236}">
                    <a16:creationId xmlns:a16="http://schemas.microsoft.com/office/drawing/2014/main" id="{83AF8FB7-77FA-4C53-928B-480305F185EA}"/>
                  </a:ext>
                </a:extLst>
              </p:cNvPr>
              <p:cNvSpPr/>
              <p:nvPr/>
            </p:nvSpPr>
            <p:spPr>
              <a:xfrm rot="10800000">
                <a:off x="3727764" y="1874466"/>
                <a:ext cx="245039" cy="261975"/>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4" name="Rectangle: Top Corners Rounded 3">
              <a:extLst>
                <a:ext uri="{FF2B5EF4-FFF2-40B4-BE49-F238E27FC236}">
                  <a16:creationId xmlns:a16="http://schemas.microsoft.com/office/drawing/2014/main" id="{0488B13E-7F18-4122-AF54-215DF6F52343}"/>
                </a:ext>
              </a:extLst>
            </p:cNvPr>
            <p:cNvSpPr/>
            <p:nvPr/>
          </p:nvSpPr>
          <p:spPr>
            <a:xfrm rot="3432767">
              <a:off x="2343986" y="1749251"/>
              <a:ext cx="48099" cy="100649"/>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6" name="Straight Connector 5">
              <a:extLst>
                <a:ext uri="{FF2B5EF4-FFF2-40B4-BE49-F238E27FC236}">
                  <a16:creationId xmlns:a16="http://schemas.microsoft.com/office/drawing/2014/main" id="{9904EA78-983F-4770-9446-3DCFC668B3C3}"/>
                </a:ext>
              </a:extLst>
            </p:cNvPr>
            <p:cNvCxnSpPr>
              <a:cxnSpLocks/>
            </p:cNvCxnSpPr>
            <p:nvPr/>
          </p:nvCxnSpPr>
          <p:spPr>
            <a:xfrm flipH="1">
              <a:off x="2392284" y="1651349"/>
              <a:ext cx="22404" cy="1453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Rectangle: Top Corners Rounded 64">
              <a:extLst>
                <a:ext uri="{FF2B5EF4-FFF2-40B4-BE49-F238E27FC236}">
                  <a16:creationId xmlns:a16="http://schemas.microsoft.com/office/drawing/2014/main" id="{ADC24BF8-FDBE-40BB-90A7-101873F92154}"/>
                </a:ext>
              </a:extLst>
            </p:cNvPr>
            <p:cNvSpPr/>
            <p:nvPr/>
          </p:nvSpPr>
          <p:spPr>
            <a:xfrm rot="6308121">
              <a:off x="2259353" y="1752172"/>
              <a:ext cx="45719" cy="129994"/>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67" name="Rectangle 66">
            <a:extLst>
              <a:ext uri="{FF2B5EF4-FFF2-40B4-BE49-F238E27FC236}">
                <a16:creationId xmlns:a16="http://schemas.microsoft.com/office/drawing/2014/main" id="{5672D751-F562-41E4-A35F-8422697A32E1}"/>
              </a:ext>
            </a:extLst>
          </p:cNvPr>
          <p:cNvSpPr/>
          <p:nvPr/>
        </p:nvSpPr>
        <p:spPr>
          <a:xfrm>
            <a:off x="2816874" y="1067391"/>
            <a:ext cx="1294337" cy="772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S_tradnl" sz="800" b="1" dirty="0">
                <a:solidFill>
                  <a:schemeClr val="accent5"/>
                </a:solidFill>
              </a:rPr>
              <a:t>Competencias para la vida</a:t>
            </a:r>
          </a:p>
        </p:txBody>
      </p:sp>
      <p:grpSp>
        <p:nvGrpSpPr>
          <p:cNvPr id="71" name="Group 70">
            <a:extLst>
              <a:ext uri="{FF2B5EF4-FFF2-40B4-BE49-F238E27FC236}">
                <a16:creationId xmlns:a16="http://schemas.microsoft.com/office/drawing/2014/main" id="{0C97C1D8-6419-4CB0-AAB2-6D604AC5E035}"/>
              </a:ext>
            </a:extLst>
          </p:cNvPr>
          <p:cNvGrpSpPr/>
          <p:nvPr/>
        </p:nvGrpSpPr>
        <p:grpSpPr>
          <a:xfrm>
            <a:off x="3499441" y="1337339"/>
            <a:ext cx="191177" cy="434562"/>
            <a:chOff x="2901934" y="5492712"/>
            <a:chExt cx="211356" cy="480431"/>
          </a:xfrm>
          <a:solidFill>
            <a:schemeClr val="accent5"/>
          </a:solidFill>
        </p:grpSpPr>
        <p:sp>
          <p:nvSpPr>
            <p:cNvPr id="72" name="Round Same Side Corner Rectangle 21">
              <a:extLst>
                <a:ext uri="{FF2B5EF4-FFF2-40B4-BE49-F238E27FC236}">
                  <a16:creationId xmlns:a16="http://schemas.microsoft.com/office/drawing/2014/main" id="{2D52FC78-B604-41E0-A3F0-BCAC3E7FF09E}"/>
                </a:ext>
              </a:extLst>
            </p:cNvPr>
            <p:cNvSpPr/>
            <p:nvPr/>
          </p:nvSpPr>
          <p:spPr>
            <a:xfrm>
              <a:off x="2928478" y="5680757"/>
              <a:ext cx="158818" cy="29238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3" name="Oval 72">
              <a:extLst>
                <a:ext uri="{FF2B5EF4-FFF2-40B4-BE49-F238E27FC236}">
                  <a16:creationId xmlns:a16="http://schemas.microsoft.com/office/drawing/2014/main" id="{08446BB1-D845-4D8A-853A-96F3B0B8528D}"/>
                </a:ext>
              </a:extLst>
            </p:cNvPr>
            <p:cNvSpPr/>
            <p:nvPr/>
          </p:nvSpPr>
          <p:spPr>
            <a:xfrm>
              <a:off x="2927300" y="5492712"/>
              <a:ext cx="160624" cy="1606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4" name="Flowchart: Manual Operation 73">
              <a:extLst>
                <a:ext uri="{FF2B5EF4-FFF2-40B4-BE49-F238E27FC236}">
                  <a16:creationId xmlns:a16="http://schemas.microsoft.com/office/drawing/2014/main" id="{5CBD103F-F3D9-4E8E-9ADF-95BB8CFA8CA3}"/>
                </a:ext>
              </a:extLst>
            </p:cNvPr>
            <p:cNvSpPr/>
            <p:nvPr/>
          </p:nvSpPr>
          <p:spPr>
            <a:xfrm rot="10800000">
              <a:off x="2901934" y="5722614"/>
              <a:ext cx="211356" cy="25052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81" name="Group 80">
            <a:extLst>
              <a:ext uri="{FF2B5EF4-FFF2-40B4-BE49-F238E27FC236}">
                <a16:creationId xmlns:a16="http://schemas.microsoft.com/office/drawing/2014/main" id="{C4C456B0-E34F-40BB-B8E6-7275055FE9C3}"/>
              </a:ext>
            </a:extLst>
          </p:cNvPr>
          <p:cNvGrpSpPr/>
          <p:nvPr/>
        </p:nvGrpSpPr>
        <p:grpSpPr>
          <a:xfrm>
            <a:off x="3238405" y="1337339"/>
            <a:ext cx="191177" cy="434562"/>
            <a:chOff x="2901934" y="5492712"/>
            <a:chExt cx="211356" cy="480431"/>
          </a:xfrm>
          <a:solidFill>
            <a:schemeClr val="accent5"/>
          </a:solidFill>
        </p:grpSpPr>
        <p:sp>
          <p:nvSpPr>
            <p:cNvPr id="82" name="Round Same Side Corner Rectangle 21">
              <a:extLst>
                <a:ext uri="{FF2B5EF4-FFF2-40B4-BE49-F238E27FC236}">
                  <a16:creationId xmlns:a16="http://schemas.microsoft.com/office/drawing/2014/main" id="{03213B18-CF05-4945-BD58-819EFAF36572}"/>
                </a:ext>
              </a:extLst>
            </p:cNvPr>
            <p:cNvSpPr/>
            <p:nvPr/>
          </p:nvSpPr>
          <p:spPr>
            <a:xfrm>
              <a:off x="2928478" y="5680757"/>
              <a:ext cx="158818" cy="29238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3" name="Oval 82">
              <a:extLst>
                <a:ext uri="{FF2B5EF4-FFF2-40B4-BE49-F238E27FC236}">
                  <a16:creationId xmlns:a16="http://schemas.microsoft.com/office/drawing/2014/main" id="{87DD997B-7F33-4872-973C-D583525963C7}"/>
                </a:ext>
              </a:extLst>
            </p:cNvPr>
            <p:cNvSpPr/>
            <p:nvPr/>
          </p:nvSpPr>
          <p:spPr>
            <a:xfrm>
              <a:off x="2927300" y="5492712"/>
              <a:ext cx="160624" cy="1606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4" name="Flowchart: Manual Operation 83">
              <a:extLst>
                <a:ext uri="{FF2B5EF4-FFF2-40B4-BE49-F238E27FC236}">
                  <a16:creationId xmlns:a16="http://schemas.microsoft.com/office/drawing/2014/main" id="{15545A2D-1DEC-40AF-B147-7CD2267DBB2D}"/>
                </a:ext>
              </a:extLst>
            </p:cNvPr>
            <p:cNvSpPr/>
            <p:nvPr/>
          </p:nvSpPr>
          <p:spPr>
            <a:xfrm rot="10800000">
              <a:off x="2901934" y="5722614"/>
              <a:ext cx="211356" cy="25052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85" name="Group 84">
            <a:extLst>
              <a:ext uri="{FF2B5EF4-FFF2-40B4-BE49-F238E27FC236}">
                <a16:creationId xmlns:a16="http://schemas.microsoft.com/office/drawing/2014/main" id="{FB50062E-DB4D-43D3-970F-FF3804C2369A}"/>
              </a:ext>
            </a:extLst>
          </p:cNvPr>
          <p:cNvGrpSpPr/>
          <p:nvPr/>
        </p:nvGrpSpPr>
        <p:grpSpPr>
          <a:xfrm>
            <a:off x="2977369" y="1337339"/>
            <a:ext cx="191177" cy="434562"/>
            <a:chOff x="2901934" y="5492712"/>
            <a:chExt cx="211356" cy="480431"/>
          </a:xfrm>
          <a:solidFill>
            <a:schemeClr val="accent5"/>
          </a:solidFill>
        </p:grpSpPr>
        <p:sp>
          <p:nvSpPr>
            <p:cNvPr id="86" name="Round Same Side Corner Rectangle 21">
              <a:extLst>
                <a:ext uri="{FF2B5EF4-FFF2-40B4-BE49-F238E27FC236}">
                  <a16:creationId xmlns:a16="http://schemas.microsoft.com/office/drawing/2014/main" id="{9F025FED-6564-4702-9D8A-B552CA650863}"/>
                </a:ext>
              </a:extLst>
            </p:cNvPr>
            <p:cNvSpPr/>
            <p:nvPr/>
          </p:nvSpPr>
          <p:spPr>
            <a:xfrm>
              <a:off x="2928478" y="5680757"/>
              <a:ext cx="158818" cy="29238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7" name="Oval 86">
              <a:extLst>
                <a:ext uri="{FF2B5EF4-FFF2-40B4-BE49-F238E27FC236}">
                  <a16:creationId xmlns:a16="http://schemas.microsoft.com/office/drawing/2014/main" id="{D6C6D442-643D-4A41-A9A6-CF196FE3C59B}"/>
                </a:ext>
              </a:extLst>
            </p:cNvPr>
            <p:cNvSpPr/>
            <p:nvPr/>
          </p:nvSpPr>
          <p:spPr>
            <a:xfrm>
              <a:off x="2927300" y="5492712"/>
              <a:ext cx="160624" cy="1606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8" name="Flowchart: Manual Operation 87">
              <a:extLst>
                <a:ext uri="{FF2B5EF4-FFF2-40B4-BE49-F238E27FC236}">
                  <a16:creationId xmlns:a16="http://schemas.microsoft.com/office/drawing/2014/main" id="{12E918E3-470E-4497-ABA7-9377509BA136}"/>
                </a:ext>
              </a:extLst>
            </p:cNvPr>
            <p:cNvSpPr/>
            <p:nvPr/>
          </p:nvSpPr>
          <p:spPr>
            <a:xfrm rot="10800000">
              <a:off x="2901934" y="5722614"/>
              <a:ext cx="211356" cy="25052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89" name="Group 88">
            <a:extLst>
              <a:ext uri="{FF2B5EF4-FFF2-40B4-BE49-F238E27FC236}">
                <a16:creationId xmlns:a16="http://schemas.microsoft.com/office/drawing/2014/main" id="{1115482D-FA9A-45D8-89E3-4783DD6252A7}"/>
              </a:ext>
            </a:extLst>
          </p:cNvPr>
          <p:cNvGrpSpPr/>
          <p:nvPr/>
        </p:nvGrpSpPr>
        <p:grpSpPr>
          <a:xfrm>
            <a:off x="3760476" y="1337339"/>
            <a:ext cx="191177" cy="434562"/>
            <a:chOff x="2901934" y="5492712"/>
            <a:chExt cx="211356" cy="480431"/>
          </a:xfrm>
          <a:solidFill>
            <a:schemeClr val="accent5"/>
          </a:solidFill>
        </p:grpSpPr>
        <p:sp>
          <p:nvSpPr>
            <p:cNvPr id="90" name="Round Same Side Corner Rectangle 21">
              <a:extLst>
                <a:ext uri="{FF2B5EF4-FFF2-40B4-BE49-F238E27FC236}">
                  <a16:creationId xmlns:a16="http://schemas.microsoft.com/office/drawing/2014/main" id="{8065316B-2BDF-4F8B-B517-919D99E23485}"/>
                </a:ext>
              </a:extLst>
            </p:cNvPr>
            <p:cNvSpPr/>
            <p:nvPr/>
          </p:nvSpPr>
          <p:spPr>
            <a:xfrm>
              <a:off x="2928478" y="5680757"/>
              <a:ext cx="158818" cy="29238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1" name="Oval 90">
              <a:extLst>
                <a:ext uri="{FF2B5EF4-FFF2-40B4-BE49-F238E27FC236}">
                  <a16:creationId xmlns:a16="http://schemas.microsoft.com/office/drawing/2014/main" id="{49F4C9A0-C3F4-457A-9918-118FDAA93129}"/>
                </a:ext>
              </a:extLst>
            </p:cNvPr>
            <p:cNvSpPr/>
            <p:nvPr/>
          </p:nvSpPr>
          <p:spPr>
            <a:xfrm>
              <a:off x="2927300" y="5492712"/>
              <a:ext cx="160624" cy="1606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2" name="Flowchart: Manual Operation 91">
              <a:extLst>
                <a:ext uri="{FF2B5EF4-FFF2-40B4-BE49-F238E27FC236}">
                  <a16:creationId xmlns:a16="http://schemas.microsoft.com/office/drawing/2014/main" id="{36107211-6192-4724-ABB7-F09E238569B6}"/>
                </a:ext>
              </a:extLst>
            </p:cNvPr>
            <p:cNvSpPr/>
            <p:nvPr/>
          </p:nvSpPr>
          <p:spPr>
            <a:xfrm rot="10800000">
              <a:off x="2901934" y="5722614"/>
              <a:ext cx="211356" cy="25052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5" name="TextBox 4">
            <a:extLst>
              <a:ext uri="{FF2B5EF4-FFF2-40B4-BE49-F238E27FC236}">
                <a16:creationId xmlns:a16="http://schemas.microsoft.com/office/drawing/2014/main" id="{A7B9CBC1-55EC-465A-AD5D-85EAB758BC02}"/>
              </a:ext>
            </a:extLst>
          </p:cNvPr>
          <p:cNvSpPr txBox="1"/>
          <p:nvPr/>
        </p:nvSpPr>
        <p:spPr>
          <a:xfrm>
            <a:off x="996286" y="6664535"/>
            <a:ext cx="5254031" cy="938719"/>
          </a:xfrm>
          <a:prstGeom prst="rect">
            <a:avLst/>
          </a:prstGeom>
          <a:noFill/>
        </p:spPr>
        <p:txBody>
          <a:bodyPr wrap="square">
            <a:spAutoFit/>
          </a:bodyPr>
          <a:lstStyle/>
          <a:p>
            <a:r>
              <a:rPr lang="es-ES_tradnl" sz="1100" b="1" dirty="0"/>
              <a:t>ESCENA 4</a:t>
            </a:r>
          </a:p>
          <a:p>
            <a:r>
              <a:rPr lang="es-ES_tradnl" sz="1100" dirty="0"/>
              <a:t>A partir de la información que </a:t>
            </a:r>
            <a:r>
              <a:rPr lang="es-ES_tradnl" sz="1100" dirty="0" err="1"/>
              <a:t>Asha</a:t>
            </a:r>
            <a:r>
              <a:rPr lang="es-ES_tradnl" sz="1100" dirty="0"/>
              <a:t> y su padre le proporcionaron, usted habla con su supervisor/a para evaluar nuevamente la situación.</a:t>
            </a:r>
          </a:p>
          <a:p>
            <a:endParaRPr lang="es-ES_tradnl" sz="1100" b="1" dirty="0"/>
          </a:p>
          <a:p>
            <a:r>
              <a:rPr lang="es-ES_tradnl" sz="1100" b="1" dirty="0"/>
              <a:t>¿Qué paso de la gestión de casos se describe aquí? ¿Por qué cree que es ese?</a:t>
            </a:r>
          </a:p>
        </p:txBody>
      </p:sp>
      <p:grpSp>
        <p:nvGrpSpPr>
          <p:cNvPr id="7" name="Group 6">
            <a:extLst>
              <a:ext uri="{FF2B5EF4-FFF2-40B4-BE49-F238E27FC236}">
                <a16:creationId xmlns:a16="http://schemas.microsoft.com/office/drawing/2014/main" id="{AEED7670-5B63-E8DD-0193-DE7BE0CE4E5F}"/>
              </a:ext>
            </a:extLst>
          </p:cNvPr>
          <p:cNvGrpSpPr/>
          <p:nvPr/>
        </p:nvGrpSpPr>
        <p:grpSpPr>
          <a:xfrm>
            <a:off x="3667389" y="5472084"/>
            <a:ext cx="365595" cy="907443"/>
            <a:chOff x="4152776" y="1302447"/>
            <a:chExt cx="365595" cy="907443"/>
          </a:xfrm>
          <a:solidFill>
            <a:schemeClr val="accent5"/>
          </a:solidFill>
        </p:grpSpPr>
        <p:sp>
          <p:nvSpPr>
            <p:cNvPr id="8" name="Flowchart: Manual Operation 7">
              <a:extLst>
                <a:ext uri="{FF2B5EF4-FFF2-40B4-BE49-F238E27FC236}">
                  <a16:creationId xmlns:a16="http://schemas.microsoft.com/office/drawing/2014/main" id="{4377EE4D-DC98-F738-E3D4-B6F29D1DC834}"/>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Round Same Side Corner Rectangle 23">
              <a:extLst>
                <a:ext uri="{FF2B5EF4-FFF2-40B4-BE49-F238E27FC236}">
                  <a16:creationId xmlns:a16="http://schemas.microsoft.com/office/drawing/2014/main" id="{61B367D4-437A-7ECF-BC57-75170C0AF30E}"/>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Oval 10">
              <a:extLst>
                <a:ext uri="{FF2B5EF4-FFF2-40B4-BE49-F238E27FC236}">
                  <a16:creationId xmlns:a16="http://schemas.microsoft.com/office/drawing/2014/main" id="{79792A56-4866-451C-E7DB-368A11C05A96}"/>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Rectangle 11">
              <a:extLst>
                <a:ext uri="{FF2B5EF4-FFF2-40B4-BE49-F238E27FC236}">
                  <a16:creationId xmlns:a16="http://schemas.microsoft.com/office/drawing/2014/main" id="{952B2AC5-D8A0-FBE7-9B79-BD8019AE32DE}"/>
                </a:ext>
              </a:extLst>
            </p:cNvPr>
            <p:cNvSpPr/>
            <p:nvPr/>
          </p:nvSpPr>
          <p:spPr>
            <a:xfrm rot="19718716">
              <a:off x="4255086" y="1847861"/>
              <a:ext cx="210569" cy="154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Round Same Side Corner Rectangle 25">
              <a:extLst>
                <a:ext uri="{FF2B5EF4-FFF2-40B4-BE49-F238E27FC236}">
                  <a16:creationId xmlns:a16="http://schemas.microsoft.com/office/drawing/2014/main" id="{7DF212D8-D508-8CB2-2C46-5B694D8B0223}"/>
                </a:ext>
              </a:extLst>
            </p:cNvPr>
            <p:cNvSpPr/>
            <p:nvPr/>
          </p:nvSpPr>
          <p:spPr>
            <a:xfrm rot="10800000">
              <a:off x="4293932" y="1752987"/>
              <a:ext cx="83286" cy="200990"/>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31" name="Speech Bubble: Rectangle with Corners Rounded 30">
            <a:extLst>
              <a:ext uri="{FF2B5EF4-FFF2-40B4-BE49-F238E27FC236}">
                <a16:creationId xmlns:a16="http://schemas.microsoft.com/office/drawing/2014/main" id="{47E1C99A-C5FF-3727-BB7A-3DAE8C7A6161}"/>
              </a:ext>
            </a:extLst>
          </p:cNvPr>
          <p:cNvSpPr/>
          <p:nvPr/>
        </p:nvSpPr>
        <p:spPr>
          <a:xfrm>
            <a:off x="2715871" y="5364599"/>
            <a:ext cx="773261" cy="835571"/>
          </a:xfrm>
          <a:prstGeom prst="wedgeRoundRectCallout">
            <a:avLst>
              <a:gd name="adj1" fmla="val 60849"/>
              <a:gd name="adj2" fmla="val -23214"/>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32" name="Group 31">
            <a:extLst>
              <a:ext uri="{FF2B5EF4-FFF2-40B4-BE49-F238E27FC236}">
                <a16:creationId xmlns:a16="http://schemas.microsoft.com/office/drawing/2014/main" id="{96FCC3D7-2F04-EBDF-0AD3-FDED9979132E}"/>
              </a:ext>
            </a:extLst>
          </p:cNvPr>
          <p:cNvGrpSpPr/>
          <p:nvPr/>
        </p:nvGrpSpPr>
        <p:grpSpPr>
          <a:xfrm>
            <a:off x="4211241" y="5468902"/>
            <a:ext cx="431854" cy="904991"/>
            <a:chOff x="4115590" y="1302447"/>
            <a:chExt cx="431854" cy="904991"/>
          </a:xfrm>
          <a:solidFill>
            <a:schemeClr val="accent5"/>
          </a:solidFill>
        </p:grpSpPr>
        <p:sp>
          <p:nvSpPr>
            <p:cNvPr id="33" name="Flowchart: Manual Operation 32">
              <a:extLst>
                <a:ext uri="{FF2B5EF4-FFF2-40B4-BE49-F238E27FC236}">
                  <a16:creationId xmlns:a16="http://schemas.microsoft.com/office/drawing/2014/main" id="{E4AEABA3-1884-8415-2BDF-866726D26575}"/>
                </a:ext>
              </a:extLst>
            </p:cNvPr>
            <p:cNvSpPr/>
            <p:nvPr/>
          </p:nvSpPr>
          <p:spPr>
            <a:xfrm rot="10800000">
              <a:off x="4115590" y="1700517"/>
              <a:ext cx="431854"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4" name="Round Same Side Corner Rectangle 23">
              <a:extLst>
                <a:ext uri="{FF2B5EF4-FFF2-40B4-BE49-F238E27FC236}">
                  <a16:creationId xmlns:a16="http://schemas.microsoft.com/office/drawing/2014/main" id="{67294402-6616-B80E-2406-58E6B61E242C}"/>
                </a:ext>
              </a:extLst>
            </p:cNvPr>
            <p:cNvSpPr/>
            <p:nvPr/>
          </p:nvSpPr>
          <p:spPr>
            <a:xfrm>
              <a:off x="4198185" y="1615929"/>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5" name="Oval 34">
              <a:extLst>
                <a:ext uri="{FF2B5EF4-FFF2-40B4-BE49-F238E27FC236}">
                  <a16:creationId xmlns:a16="http://schemas.microsoft.com/office/drawing/2014/main" id="{B17A9193-72C7-DACA-FD0C-DD0268FDB9BA}"/>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6" name="Rectangle 35">
              <a:extLst>
                <a:ext uri="{FF2B5EF4-FFF2-40B4-BE49-F238E27FC236}">
                  <a16:creationId xmlns:a16="http://schemas.microsoft.com/office/drawing/2014/main" id="{43BD4B8F-D342-DEA1-AB4A-D88F9E58754B}"/>
                </a:ext>
              </a:extLst>
            </p:cNvPr>
            <p:cNvSpPr/>
            <p:nvPr/>
          </p:nvSpPr>
          <p:spPr>
            <a:xfrm rot="2014337">
              <a:off x="4175656" y="1865922"/>
              <a:ext cx="210569" cy="154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7" name="Round Same Side Corner Rectangle 25">
              <a:extLst>
                <a:ext uri="{FF2B5EF4-FFF2-40B4-BE49-F238E27FC236}">
                  <a16:creationId xmlns:a16="http://schemas.microsoft.com/office/drawing/2014/main" id="{E7518714-C647-106C-8629-0153131AF92C}"/>
                </a:ext>
              </a:extLst>
            </p:cNvPr>
            <p:cNvSpPr/>
            <p:nvPr/>
          </p:nvSpPr>
          <p:spPr>
            <a:xfrm rot="10800000">
              <a:off x="4293932" y="1752987"/>
              <a:ext cx="83286" cy="200990"/>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38" name="Group 37">
            <a:extLst>
              <a:ext uri="{FF2B5EF4-FFF2-40B4-BE49-F238E27FC236}">
                <a16:creationId xmlns:a16="http://schemas.microsoft.com/office/drawing/2014/main" id="{9F689562-55F9-8A23-A845-00690DCDE47E}"/>
              </a:ext>
            </a:extLst>
          </p:cNvPr>
          <p:cNvGrpSpPr/>
          <p:nvPr/>
        </p:nvGrpSpPr>
        <p:grpSpPr>
          <a:xfrm>
            <a:off x="2996357" y="5566463"/>
            <a:ext cx="229965" cy="522731"/>
            <a:chOff x="3545772" y="5645112"/>
            <a:chExt cx="211356" cy="480431"/>
          </a:xfrm>
          <a:solidFill>
            <a:schemeClr val="bg1"/>
          </a:solidFill>
        </p:grpSpPr>
        <p:sp>
          <p:nvSpPr>
            <p:cNvPr id="39" name="Round Same Side Corner Rectangle 21">
              <a:extLst>
                <a:ext uri="{FF2B5EF4-FFF2-40B4-BE49-F238E27FC236}">
                  <a16:creationId xmlns:a16="http://schemas.microsoft.com/office/drawing/2014/main" id="{BDB51DDD-E521-196F-580E-4F312161CE7F}"/>
                </a:ext>
              </a:extLst>
            </p:cNvPr>
            <p:cNvSpPr/>
            <p:nvPr/>
          </p:nvSpPr>
          <p:spPr>
            <a:xfrm>
              <a:off x="3572316" y="5833157"/>
              <a:ext cx="158818" cy="29238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0" name="Oval 39">
              <a:extLst>
                <a:ext uri="{FF2B5EF4-FFF2-40B4-BE49-F238E27FC236}">
                  <a16:creationId xmlns:a16="http://schemas.microsoft.com/office/drawing/2014/main" id="{D6181670-C518-28D6-B6F2-0E79C091674A}"/>
                </a:ext>
              </a:extLst>
            </p:cNvPr>
            <p:cNvSpPr/>
            <p:nvPr/>
          </p:nvSpPr>
          <p:spPr>
            <a:xfrm>
              <a:off x="3571138" y="5645112"/>
              <a:ext cx="160624" cy="1606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1" name="Flowchart: Manual Operation 40">
              <a:extLst>
                <a:ext uri="{FF2B5EF4-FFF2-40B4-BE49-F238E27FC236}">
                  <a16:creationId xmlns:a16="http://schemas.microsoft.com/office/drawing/2014/main" id="{89EF166E-CC09-8ACE-E9A5-7DE3EEF878FB}"/>
                </a:ext>
              </a:extLst>
            </p:cNvPr>
            <p:cNvSpPr/>
            <p:nvPr/>
          </p:nvSpPr>
          <p:spPr>
            <a:xfrm rot="10800000">
              <a:off x="3545772" y="5875014"/>
              <a:ext cx="211356" cy="25052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2" name="Rectangle 1">
            <a:extLst>
              <a:ext uri="{FF2B5EF4-FFF2-40B4-BE49-F238E27FC236}">
                <a16:creationId xmlns:a16="http://schemas.microsoft.com/office/drawing/2014/main" id="{B29656AF-AAFD-7833-8F9D-B6CCA7A68E9B}"/>
              </a:ext>
            </a:extLst>
          </p:cNvPr>
          <p:cNvSpPr/>
          <p:nvPr/>
        </p:nvSpPr>
        <p:spPr>
          <a:xfrm>
            <a:off x="996287" y="4073246"/>
            <a:ext cx="5254031" cy="879754"/>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 name="Rectangle 28">
            <a:extLst>
              <a:ext uri="{FF2B5EF4-FFF2-40B4-BE49-F238E27FC236}">
                <a16:creationId xmlns:a16="http://schemas.microsoft.com/office/drawing/2014/main" id="{C893029E-218F-0979-6AB6-FD68733AA9A0}"/>
              </a:ext>
            </a:extLst>
          </p:cNvPr>
          <p:cNvSpPr/>
          <p:nvPr/>
        </p:nvSpPr>
        <p:spPr>
          <a:xfrm>
            <a:off x="996287" y="7714253"/>
            <a:ext cx="5254031" cy="879754"/>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Hexagon 24">
            <a:extLst>
              <a:ext uri="{FF2B5EF4-FFF2-40B4-BE49-F238E27FC236}">
                <a16:creationId xmlns:a16="http://schemas.microsoft.com/office/drawing/2014/main" id="{C7957F4E-CAB0-4BC8-ACB9-AFA7A390899D}"/>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 name="Hexagon 29">
            <a:extLst>
              <a:ext uri="{FF2B5EF4-FFF2-40B4-BE49-F238E27FC236}">
                <a16:creationId xmlns:a16="http://schemas.microsoft.com/office/drawing/2014/main" id="{0BF6B61E-3FBF-6AA4-4FA9-6A21E5C93803}"/>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2" name="Hexagon 41">
            <a:extLst>
              <a:ext uri="{FF2B5EF4-FFF2-40B4-BE49-F238E27FC236}">
                <a16:creationId xmlns:a16="http://schemas.microsoft.com/office/drawing/2014/main" id="{E31B6866-807F-AD3F-E2EA-1CC7FD36FDC2}"/>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3" name="Hexagon 42">
            <a:extLst>
              <a:ext uri="{FF2B5EF4-FFF2-40B4-BE49-F238E27FC236}">
                <a16:creationId xmlns:a16="http://schemas.microsoft.com/office/drawing/2014/main" id="{D0DCFDA7-C51C-4074-3160-7888D32F333F}"/>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4" name="Hexagon 43">
            <a:extLst>
              <a:ext uri="{FF2B5EF4-FFF2-40B4-BE49-F238E27FC236}">
                <a16:creationId xmlns:a16="http://schemas.microsoft.com/office/drawing/2014/main" id="{A8F9DDAF-4556-F531-4202-E2526DFFB14C}"/>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6" name="Hexagon 45">
            <a:extLst>
              <a:ext uri="{FF2B5EF4-FFF2-40B4-BE49-F238E27FC236}">
                <a16:creationId xmlns:a16="http://schemas.microsoft.com/office/drawing/2014/main" id="{26EC156C-5BA6-1E03-649B-2B683E307DF2}"/>
              </a:ext>
            </a:extLst>
          </p:cNvPr>
          <p:cNvSpPr/>
          <p:nvPr/>
        </p:nvSpPr>
        <p:spPr>
          <a:xfrm rot="1782986">
            <a:off x="286724" y="261533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664824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059712-1B91-697F-5550-730F445BCF86}"/>
              </a:ext>
            </a:extLst>
          </p:cNvPr>
          <p:cNvSpPr/>
          <p:nvPr/>
        </p:nvSpPr>
        <p:spPr>
          <a:xfrm>
            <a:off x="0" y="0"/>
            <a:ext cx="6858000" cy="33147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extBox 1"/>
          <p:cNvSpPr txBox="1"/>
          <p:nvPr/>
        </p:nvSpPr>
        <p:spPr>
          <a:xfrm>
            <a:off x="752439" y="4817751"/>
            <a:ext cx="5517732" cy="2062103"/>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300" normalizeH="0" baseline="0" noProof="0" dirty="0">
                <a:ln>
                  <a:noFill/>
                </a:ln>
                <a:solidFill>
                  <a:schemeClr val="accent2">
                    <a:lumMod val="75000"/>
                  </a:schemeClr>
                </a:solidFill>
                <a:effectLst/>
                <a:uLnTx/>
                <a:uFillTx/>
                <a:latin typeface="Garamond" panose="02020404030301010803" pitchFamily="18" charset="0"/>
                <a:ea typeface="+mn-ea"/>
                <a:cs typeface="+mn-cs"/>
              </a:rPr>
              <a:t>MÓDULO 1</a:t>
            </a:r>
          </a:p>
          <a:p>
            <a:pPr marL="0" marR="0" lvl="0" indent="0" defTabSz="457200" rtl="0" eaLnBrk="1" fontAlgn="auto" latinLnBrk="0" hangingPunct="1">
              <a:lnSpc>
                <a:spcPct val="100000"/>
              </a:lnSpc>
              <a:spcBef>
                <a:spcPts val="0"/>
              </a:spcBef>
              <a:spcAft>
                <a:spcPts val="0"/>
              </a:spcAft>
              <a:buClrTx/>
              <a:buSzTx/>
              <a:buFontTx/>
              <a:buNone/>
              <a:tabLst/>
              <a:defRPr/>
            </a:pPr>
            <a:r>
              <a:rPr lang="en-CA" sz="2000" b="1" spc="300" dirty="0">
                <a:solidFill>
                  <a:schemeClr val="accent2">
                    <a:lumMod val="75000"/>
                  </a:schemeClr>
                </a:solidFill>
                <a:latin typeface="Garamond" panose="02020404030301010803" pitchFamily="18" charset="0"/>
              </a:rPr>
              <a:t> </a:t>
            </a:r>
            <a:endParaRPr lang="en-CA" sz="4400" b="1" dirty="0">
              <a:solidFill>
                <a:schemeClr val="accent2">
                  <a:lumMod val="75000"/>
                </a:schemeClr>
              </a:solidFill>
              <a:latin typeface="Garamond" panose="02020404030301010803" pitchFamily="18" charset="0"/>
            </a:endParaRPr>
          </a:p>
          <a:p>
            <a:r>
              <a:rPr lang="en-CA" sz="4400" b="1" dirty="0">
                <a:solidFill>
                  <a:schemeClr val="accent2">
                    <a:lumMod val="75000"/>
                  </a:schemeClr>
                </a:solidFill>
                <a:latin typeface="Garamond" panose="02020404030301010803" pitchFamily="18" charset="0"/>
              </a:rPr>
              <a:t>Fundamentos de la protección de la infancia</a:t>
            </a:r>
          </a:p>
        </p:txBody>
      </p:sp>
      <p:grpSp>
        <p:nvGrpSpPr>
          <p:cNvPr id="6" name="Group 5">
            <a:extLst>
              <a:ext uri="{FF2B5EF4-FFF2-40B4-BE49-F238E27FC236}">
                <a16:creationId xmlns:a16="http://schemas.microsoft.com/office/drawing/2014/main" id="{5CA2B6D3-3DE8-4F0F-9E6F-714B22C9A840}"/>
              </a:ext>
            </a:extLst>
          </p:cNvPr>
          <p:cNvGrpSpPr/>
          <p:nvPr/>
        </p:nvGrpSpPr>
        <p:grpSpPr>
          <a:xfrm>
            <a:off x="502446" y="2109486"/>
            <a:ext cx="2269827" cy="1956740"/>
            <a:chOff x="390316" y="1384825"/>
            <a:chExt cx="1142910" cy="985264"/>
          </a:xfrm>
        </p:grpSpPr>
        <p:sp>
          <p:nvSpPr>
            <p:cNvPr id="7" name="Hexagon 6">
              <a:extLst>
                <a:ext uri="{FF2B5EF4-FFF2-40B4-BE49-F238E27FC236}">
                  <a16:creationId xmlns:a16="http://schemas.microsoft.com/office/drawing/2014/main" id="{8A145B50-0A7E-B306-19D7-0688EC490410}"/>
                </a:ext>
              </a:extLst>
            </p:cNvPr>
            <p:cNvSpPr/>
            <p:nvPr/>
          </p:nvSpPr>
          <p:spPr>
            <a:xfrm rot="1782986">
              <a:off x="390316" y="1384825"/>
              <a:ext cx="1142910" cy="985264"/>
            </a:xfrm>
            <a:prstGeom prst="hexagon">
              <a:avLst>
                <a:gd name="adj" fmla="val 28965"/>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8" name="Group 7">
              <a:extLst>
                <a:ext uri="{FF2B5EF4-FFF2-40B4-BE49-F238E27FC236}">
                  <a16:creationId xmlns:a16="http://schemas.microsoft.com/office/drawing/2014/main" id="{FA5D2F37-3E54-1480-441F-FCF6208FB2C7}"/>
                </a:ext>
              </a:extLst>
            </p:cNvPr>
            <p:cNvGrpSpPr/>
            <p:nvPr/>
          </p:nvGrpSpPr>
          <p:grpSpPr>
            <a:xfrm>
              <a:off x="705900" y="1548611"/>
              <a:ext cx="453616" cy="608826"/>
              <a:chOff x="5673592" y="7611394"/>
              <a:chExt cx="814830" cy="1093633"/>
            </a:xfrm>
            <a:solidFill>
              <a:schemeClr val="bg1"/>
            </a:solidFill>
          </p:grpSpPr>
          <p:sp>
            <p:nvSpPr>
              <p:cNvPr id="9" name="Round Same Side Corner Rectangle 35">
                <a:extLst>
                  <a:ext uri="{FF2B5EF4-FFF2-40B4-BE49-F238E27FC236}">
                    <a16:creationId xmlns:a16="http://schemas.microsoft.com/office/drawing/2014/main" id="{BC049B36-A05C-A522-C435-B46C9D659CB1}"/>
                  </a:ext>
                </a:extLst>
              </p:cNvPr>
              <p:cNvSpPr/>
              <p:nvPr/>
            </p:nvSpPr>
            <p:spPr>
              <a:xfrm>
                <a:off x="5675993" y="8360881"/>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a:extLst>
                  <a:ext uri="{FF2B5EF4-FFF2-40B4-BE49-F238E27FC236}">
                    <a16:creationId xmlns:a16="http://schemas.microsoft.com/office/drawing/2014/main" id="{38FF4F75-AEBC-FF32-F074-6C4C9DF2EC39}"/>
                  </a:ext>
                </a:extLst>
              </p:cNvPr>
              <p:cNvSpPr/>
              <p:nvPr/>
            </p:nvSpPr>
            <p:spPr>
              <a:xfrm>
                <a:off x="5673592" y="7977240"/>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ound Same Side Corner Rectangle 37">
                <a:extLst>
                  <a:ext uri="{FF2B5EF4-FFF2-40B4-BE49-F238E27FC236}">
                    <a16:creationId xmlns:a16="http://schemas.microsoft.com/office/drawing/2014/main" id="{13190036-3755-B5E0-3927-167058FDB3D2}"/>
                  </a:ext>
                </a:extLst>
              </p:cNvPr>
              <p:cNvSpPr/>
              <p:nvPr/>
            </p:nvSpPr>
            <p:spPr>
              <a:xfrm>
                <a:off x="6163413" y="7995034"/>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Oval 11">
                <a:extLst>
                  <a:ext uri="{FF2B5EF4-FFF2-40B4-BE49-F238E27FC236}">
                    <a16:creationId xmlns:a16="http://schemas.microsoft.com/office/drawing/2014/main" id="{57354D12-9650-9F4C-04F9-A33F92F71455}"/>
                  </a:ext>
                </a:extLst>
              </p:cNvPr>
              <p:cNvSpPr/>
              <p:nvPr/>
            </p:nvSpPr>
            <p:spPr>
              <a:xfrm>
                <a:off x="6161012" y="7611394"/>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ound Same Side Corner Rectangle 43">
                <a:extLst>
                  <a:ext uri="{FF2B5EF4-FFF2-40B4-BE49-F238E27FC236}">
                    <a16:creationId xmlns:a16="http://schemas.microsoft.com/office/drawing/2014/main" id="{70FA0186-6881-F21F-6BC6-5716C2ADEA1C}"/>
                  </a:ext>
                </a:extLst>
              </p:cNvPr>
              <p:cNvSpPr/>
              <p:nvPr/>
            </p:nvSpPr>
            <p:spPr>
              <a:xfrm rot="12859561">
                <a:off x="6099610" y="8091090"/>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ound Same Side Corner Rectangle 44">
                <a:extLst>
                  <a:ext uri="{FF2B5EF4-FFF2-40B4-BE49-F238E27FC236}">
                    <a16:creationId xmlns:a16="http://schemas.microsoft.com/office/drawing/2014/main" id="{617C6952-063E-FDDC-B922-738094EBC028}"/>
                  </a:ext>
                </a:extLst>
              </p:cNvPr>
              <p:cNvSpPr/>
              <p:nvPr/>
            </p:nvSpPr>
            <p:spPr>
              <a:xfrm rot="14101202">
                <a:off x="5992187" y="8234266"/>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Tree>
    <p:extLst>
      <p:ext uri="{BB962C8B-B14F-4D97-AF65-F5344CB8AC3E}">
        <p14:creationId xmlns:p14="http://schemas.microsoft.com/office/powerpoint/2010/main" val="35741444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7918BECE-56E1-453E-B823-BBA4BC73905D}"/>
              </a:ext>
            </a:extLst>
          </p:cNvPr>
          <p:cNvSpPr txBox="1"/>
          <p:nvPr/>
        </p:nvSpPr>
        <p:spPr>
          <a:xfrm>
            <a:off x="996287" y="2159654"/>
            <a:ext cx="5254042" cy="1277273"/>
          </a:xfrm>
          <a:prstGeom prst="rect">
            <a:avLst/>
          </a:prstGeom>
          <a:noFill/>
        </p:spPr>
        <p:txBody>
          <a:bodyPr wrap="square">
            <a:spAutoFit/>
          </a:bodyPr>
          <a:lstStyle/>
          <a:p>
            <a:r>
              <a:rPr lang="es-ES_tradnl" sz="1100" b="1" dirty="0"/>
              <a:t>ESCENA 5</a:t>
            </a:r>
          </a:p>
          <a:p>
            <a:r>
              <a:rPr lang="es-ES_tradnl" sz="1100" dirty="0" err="1"/>
              <a:t>Asha</a:t>
            </a:r>
            <a:r>
              <a:rPr lang="es-ES_tradnl" sz="1100" dirty="0"/>
              <a:t>, una chica de 15 años, se presenta en la Oficina de Protección de la Infancia. Usted busca un lugar privado para hablar con ella. </a:t>
            </a:r>
            <a:r>
              <a:rPr lang="es-ES_tradnl" sz="1100" dirty="0" err="1"/>
              <a:t>Asha</a:t>
            </a:r>
            <a:r>
              <a:rPr lang="es-ES_tradnl" sz="1100" dirty="0"/>
              <a:t> le cuenta que su familia quiere que se case, pero a ella no le gusta ese hombre y quiere seguir estudiando. Usted la escucha atentamente y recoge algunos datos básicos sobre su familia, su vivienda, etc.</a:t>
            </a:r>
          </a:p>
          <a:p>
            <a:endParaRPr lang="es-ES_tradnl" sz="1100" b="1" dirty="0"/>
          </a:p>
          <a:p>
            <a:r>
              <a:rPr lang="es-ES_tradnl" sz="1100" b="1" dirty="0"/>
              <a:t>¿Qué paso de la gestión de casos se describe aquí? ¿Por qué cree que es ese?</a:t>
            </a:r>
          </a:p>
        </p:txBody>
      </p:sp>
      <p:sp>
        <p:nvSpPr>
          <p:cNvPr id="29" name="TextBox 28">
            <a:extLst>
              <a:ext uri="{FF2B5EF4-FFF2-40B4-BE49-F238E27FC236}">
                <a16:creationId xmlns:a16="http://schemas.microsoft.com/office/drawing/2014/main" id="{F81C450D-6B4F-4C5D-8DF2-2B750308F658}"/>
              </a:ext>
            </a:extLst>
          </p:cNvPr>
          <p:cNvSpPr txBox="1"/>
          <p:nvPr/>
        </p:nvSpPr>
        <p:spPr>
          <a:xfrm>
            <a:off x="996287" y="6260589"/>
            <a:ext cx="5254042" cy="1446550"/>
          </a:xfrm>
          <a:prstGeom prst="rect">
            <a:avLst/>
          </a:prstGeom>
          <a:noFill/>
        </p:spPr>
        <p:txBody>
          <a:bodyPr wrap="square">
            <a:spAutoFit/>
          </a:bodyPr>
          <a:lstStyle/>
          <a:p>
            <a:r>
              <a:rPr lang="es-ES_tradnl" sz="1100" b="1" dirty="0"/>
              <a:t>ESCENA 6</a:t>
            </a:r>
          </a:p>
          <a:p>
            <a:r>
              <a:rPr lang="es-ES_tradnl" sz="1100" b="0" i="0" u="none" strike="noStrike" dirty="0">
                <a:solidFill>
                  <a:srgbClr val="000000"/>
                </a:solidFill>
                <a:effectLst/>
                <a:latin typeface="-webkit-standard"/>
              </a:rPr>
              <a:t>Usted habla con </a:t>
            </a:r>
            <a:r>
              <a:rPr lang="es-ES_tradnl" sz="1100" b="0" i="0" u="none" strike="noStrike" dirty="0" err="1">
                <a:solidFill>
                  <a:srgbClr val="000000"/>
                </a:solidFill>
                <a:effectLst/>
                <a:latin typeface="-webkit-standard"/>
              </a:rPr>
              <a:t>Asha</a:t>
            </a:r>
            <a:r>
              <a:rPr lang="es-ES_tradnl" sz="1100" b="0" i="0" u="none" strike="noStrike" dirty="0">
                <a:solidFill>
                  <a:srgbClr val="000000"/>
                </a:solidFill>
                <a:effectLst/>
                <a:latin typeface="-webkit-standard"/>
              </a:rPr>
              <a:t> sobre su vida y le hace preguntas para comprender mejor su situación. Ella le cuenta que su madre quiere que se case, porque ya hay muchos niños en casa y </a:t>
            </a:r>
            <a:r>
              <a:rPr lang="es-ES_tradnl" sz="1100" b="0" i="0" u="none" strike="noStrike" dirty="0" err="1">
                <a:solidFill>
                  <a:srgbClr val="000000"/>
                </a:solidFill>
                <a:effectLst/>
                <a:latin typeface="-webkit-standard"/>
              </a:rPr>
              <a:t>Asha</a:t>
            </a:r>
            <a:r>
              <a:rPr lang="es-ES_tradnl" sz="1100" b="0" i="0" u="none" strike="noStrike" dirty="0">
                <a:solidFill>
                  <a:srgbClr val="000000"/>
                </a:solidFill>
                <a:effectLst/>
                <a:latin typeface="-webkit-standard"/>
              </a:rPr>
              <a:t> se está haciendo mayor. </a:t>
            </a:r>
            <a:r>
              <a:rPr lang="es-ES_tradnl" sz="1100" b="0" i="0" u="none" strike="noStrike" dirty="0" err="1">
                <a:solidFill>
                  <a:srgbClr val="000000"/>
                </a:solidFill>
                <a:effectLst/>
                <a:latin typeface="-webkit-standard"/>
              </a:rPr>
              <a:t>Asha</a:t>
            </a:r>
            <a:r>
              <a:rPr lang="es-ES_tradnl" sz="1100" b="0" i="0" u="none" strike="noStrike" dirty="0">
                <a:solidFill>
                  <a:srgbClr val="000000"/>
                </a:solidFill>
                <a:effectLst/>
                <a:latin typeface="-webkit-standard"/>
              </a:rPr>
              <a:t> le cuenta que no toda su familia está de acuerdo con esto, en especial, su tío. Más tarde, con el consentimiento de </a:t>
            </a:r>
            <a:r>
              <a:rPr lang="es-ES_tradnl" sz="1100" b="0" i="0" u="none" strike="noStrike" dirty="0" err="1">
                <a:solidFill>
                  <a:srgbClr val="000000"/>
                </a:solidFill>
                <a:effectLst/>
                <a:latin typeface="-webkit-standard"/>
              </a:rPr>
              <a:t>Asha</a:t>
            </a:r>
            <a:r>
              <a:rPr lang="es-ES_tradnl" sz="1100" b="0" i="0" u="none" strike="noStrike" dirty="0">
                <a:solidFill>
                  <a:srgbClr val="000000"/>
                </a:solidFill>
                <a:effectLst/>
                <a:latin typeface="-webkit-standard"/>
              </a:rPr>
              <a:t>, usted va a su casa para hablar con la familia y obtener más información sobre la situación.</a:t>
            </a:r>
            <a:br>
              <a:rPr lang="es-ES_tradnl" sz="1100" dirty="0"/>
            </a:br>
            <a:endParaRPr lang="es-ES_tradnl" sz="1100" b="1" dirty="0"/>
          </a:p>
          <a:p>
            <a:r>
              <a:rPr lang="es-ES_tradnl" sz="1100" b="1" dirty="0"/>
              <a:t>¿Qué paso de la gestión de casos se describe aquí? ¿Por qué cree que es ese?</a:t>
            </a:r>
          </a:p>
        </p:txBody>
      </p:sp>
      <p:sp>
        <p:nvSpPr>
          <p:cNvPr id="5" name="Speech Bubble: Rectangle with Corners Rounded 4">
            <a:extLst>
              <a:ext uri="{FF2B5EF4-FFF2-40B4-BE49-F238E27FC236}">
                <a16:creationId xmlns:a16="http://schemas.microsoft.com/office/drawing/2014/main" id="{B54153E5-356F-4C09-A60D-46623EFF03B9}"/>
              </a:ext>
            </a:extLst>
          </p:cNvPr>
          <p:cNvSpPr/>
          <p:nvPr/>
        </p:nvSpPr>
        <p:spPr>
          <a:xfrm>
            <a:off x="1830042" y="941753"/>
            <a:ext cx="2176451" cy="971662"/>
          </a:xfrm>
          <a:prstGeom prst="wedgeRoundRectCallout">
            <a:avLst>
              <a:gd name="adj1" fmla="val 57018"/>
              <a:gd name="adj2" fmla="val -20690"/>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86" name="Group 85">
            <a:extLst>
              <a:ext uri="{FF2B5EF4-FFF2-40B4-BE49-F238E27FC236}">
                <a16:creationId xmlns:a16="http://schemas.microsoft.com/office/drawing/2014/main" id="{EB5939B7-EA9E-49FC-9757-E7F13600B708}"/>
              </a:ext>
            </a:extLst>
          </p:cNvPr>
          <p:cNvGrpSpPr/>
          <p:nvPr/>
        </p:nvGrpSpPr>
        <p:grpSpPr>
          <a:xfrm>
            <a:off x="4356442" y="1128826"/>
            <a:ext cx="373978" cy="850086"/>
            <a:chOff x="3545772" y="5645112"/>
            <a:chExt cx="211356" cy="480431"/>
          </a:xfrm>
          <a:solidFill>
            <a:schemeClr val="accent5"/>
          </a:solidFill>
        </p:grpSpPr>
        <p:sp>
          <p:nvSpPr>
            <p:cNvPr id="87" name="Round Same Side Corner Rectangle 21">
              <a:extLst>
                <a:ext uri="{FF2B5EF4-FFF2-40B4-BE49-F238E27FC236}">
                  <a16:creationId xmlns:a16="http://schemas.microsoft.com/office/drawing/2014/main" id="{1F14B170-8D1F-4201-9C6E-35A6CA4DC938}"/>
                </a:ext>
              </a:extLst>
            </p:cNvPr>
            <p:cNvSpPr/>
            <p:nvPr/>
          </p:nvSpPr>
          <p:spPr>
            <a:xfrm>
              <a:off x="3572316" y="5833157"/>
              <a:ext cx="158818" cy="29238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8" name="Oval 87">
              <a:extLst>
                <a:ext uri="{FF2B5EF4-FFF2-40B4-BE49-F238E27FC236}">
                  <a16:creationId xmlns:a16="http://schemas.microsoft.com/office/drawing/2014/main" id="{60B57809-630F-49BA-BC1C-42093350C4B2}"/>
                </a:ext>
              </a:extLst>
            </p:cNvPr>
            <p:cNvSpPr/>
            <p:nvPr/>
          </p:nvSpPr>
          <p:spPr>
            <a:xfrm>
              <a:off x="3571138" y="5645112"/>
              <a:ext cx="160624" cy="1606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9" name="Flowchart: Manual Operation 88">
              <a:extLst>
                <a:ext uri="{FF2B5EF4-FFF2-40B4-BE49-F238E27FC236}">
                  <a16:creationId xmlns:a16="http://schemas.microsoft.com/office/drawing/2014/main" id="{E150DC44-816A-4462-BF4B-BEDAF5ACDD58}"/>
                </a:ext>
              </a:extLst>
            </p:cNvPr>
            <p:cNvSpPr/>
            <p:nvPr/>
          </p:nvSpPr>
          <p:spPr>
            <a:xfrm rot="10800000">
              <a:off x="3545772" y="5875014"/>
              <a:ext cx="211356" cy="25052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03" name="Group 102">
            <a:extLst>
              <a:ext uri="{FF2B5EF4-FFF2-40B4-BE49-F238E27FC236}">
                <a16:creationId xmlns:a16="http://schemas.microsoft.com/office/drawing/2014/main" id="{AB02856C-F85C-4E73-9EB6-D9AB0A2A01CD}"/>
              </a:ext>
            </a:extLst>
          </p:cNvPr>
          <p:cNvGrpSpPr/>
          <p:nvPr/>
        </p:nvGrpSpPr>
        <p:grpSpPr>
          <a:xfrm>
            <a:off x="2240979" y="1314450"/>
            <a:ext cx="211356" cy="480431"/>
            <a:chOff x="2901934" y="5492712"/>
            <a:chExt cx="211356" cy="480431"/>
          </a:xfrm>
          <a:solidFill>
            <a:schemeClr val="bg1"/>
          </a:solidFill>
        </p:grpSpPr>
        <p:sp>
          <p:nvSpPr>
            <p:cNvPr id="104" name="Round Same Side Corner Rectangle 21">
              <a:extLst>
                <a:ext uri="{FF2B5EF4-FFF2-40B4-BE49-F238E27FC236}">
                  <a16:creationId xmlns:a16="http://schemas.microsoft.com/office/drawing/2014/main" id="{04AD8A5A-DC1F-4AED-A122-B092F4EA0D1A}"/>
                </a:ext>
              </a:extLst>
            </p:cNvPr>
            <p:cNvSpPr/>
            <p:nvPr/>
          </p:nvSpPr>
          <p:spPr>
            <a:xfrm>
              <a:off x="2928478" y="5680757"/>
              <a:ext cx="158818" cy="29238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5" name="Oval 104">
              <a:extLst>
                <a:ext uri="{FF2B5EF4-FFF2-40B4-BE49-F238E27FC236}">
                  <a16:creationId xmlns:a16="http://schemas.microsoft.com/office/drawing/2014/main" id="{CB373069-13C4-4C34-8953-37C4697C1041}"/>
                </a:ext>
              </a:extLst>
            </p:cNvPr>
            <p:cNvSpPr/>
            <p:nvPr/>
          </p:nvSpPr>
          <p:spPr>
            <a:xfrm>
              <a:off x="2927300" y="5492712"/>
              <a:ext cx="160624" cy="1606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6" name="Flowchart: Manual Operation 105">
              <a:extLst>
                <a:ext uri="{FF2B5EF4-FFF2-40B4-BE49-F238E27FC236}">
                  <a16:creationId xmlns:a16="http://schemas.microsoft.com/office/drawing/2014/main" id="{BB28A4FE-B663-421A-AB48-1971737C9548}"/>
                </a:ext>
              </a:extLst>
            </p:cNvPr>
            <p:cNvSpPr/>
            <p:nvPr/>
          </p:nvSpPr>
          <p:spPr>
            <a:xfrm rot="10800000">
              <a:off x="2901934" y="5722614"/>
              <a:ext cx="211356" cy="25052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07" name="Group 106">
            <a:extLst>
              <a:ext uri="{FF2B5EF4-FFF2-40B4-BE49-F238E27FC236}">
                <a16:creationId xmlns:a16="http://schemas.microsoft.com/office/drawing/2014/main" id="{438F1376-2AA9-488A-9AB8-E0F178B0F104}"/>
              </a:ext>
            </a:extLst>
          </p:cNvPr>
          <p:cNvGrpSpPr/>
          <p:nvPr/>
        </p:nvGrpSpPr>
        <p:grpSpPr>
          <a:xfrm>
            <a:off x="3303648" y="1128826"/>
            <a:ext cx="225456" cy="678415"/>
            <a:chOff x="3976798" y="1684320"/>
            <a:chExt cx="461640" cy="1389116"/>
          </a:xfrm>
          <a:solidFill>
            <a:schemeClr val="bg1"/>
          </a:solidFill>
        </p:grpSpPr>
        <p:sp>
          <p:nvSpPr>
            <p:cNvPr id="108" name="Round Same Side Corner Rectangle 21">
              <a:extLst>
                <a:ext uri="{FF2B5EF4-FFF2-40B4-BE49-F238E27FC236}">
                  <a16:creationId xmlns:a16="http://schemas.microsoft.com/office/drawing/2014/main" id="{92B2152A-95AE-4268-A044-52E62D9E2907}"/>
                </a:ext>
              </a:extLst>
            </p:cNvPr>
            <p:cNvSpPr/>
            <p:nvPr/>
          </p:nvSpPr>
          <p:spPr>
            <a:xfrm>
              <a:off x="3976798" y="2069359"/>
              <a:ext cx="461640" cy="1004077"/>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9" name="Oval 108">
              <a:extLst>
                <a:ext uri="{FF2B5EF4-FFF2-40B4-BE49-F238E27FC236}">
                  <a16:creationId xmlns:a16="http://schemas.microsoft.com/office/drawing/2014/main" id="{33713CC2-B67B-4A1D-A6B2-D16B6957E565}"/>
                </a:ext>
              </a:extLst>
            </p:cNvPr>
            <p:cNvSpPr/>
            <p:nvPr/>
          </p:nvSpPr>
          <p:spPr>
            <a:xfrm>
              <a:off x="4043172" y="1684320"/>
              <a:ext cx="328891" cy="3288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21" name="Circle: Hollow 20">
            <a:extLst>
              <a:ext uri="{FF2B5EF4-FFF2-40B4-BE49-F238E27FC236}">
                <a16:creationId xmlns:a16="http://schemas.microsoft.com/office/drawing/2014/main" id="{5487FB3D-9955-4DA3-8E28-BBB0F614E361}"/>
              </a:ext>
            </a:extLst>
          </p:cNvPr>
          <p:cNvSpPr/>
          <p:nvPr/>
        </p:nvSpPr>
        <p:spPr>
          <a:xfrm>
            <a:off x="2639359" y="1365387"/>
            <a:ext cx="337520" cy="193138"/>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110" name="Circle: Hollow 109">
            <a:extLst>
              <a:ext uri="{FF2B5EF4-FFF2-40B4-BE49-F238E27FC236}">
                <a16:creationId xmlns:a16="http://schemas.microsoft.com/office/drawing/2014/main" id="{08B950D1-4EBA-4695-80C6-CE4586A000B1}"/>
              </a:ext>
            </a:extLst>
          </p:cNvPr>
          <p:cNvSpPr/>
          <p:nvPr/>
        </p:nvSpPr>
        <p:spPr>
          <a:xfrm rot="2904615">
            <a:off x="2776192" y="1329631"/>
            <a:ext cx="337520" cy="193138"/>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nvGrpSpPr>
          <p:cNvPr id="3" name="Group 2">
            <a:extLst>
              <a:ext uri="{FF2B5EF4-FFF2-40B4-BE49-F238E27FC236}">
                <a16:creationId xmlns:a16="http://schemas.microsoft.com/office/drawing/2014/main" id="{3120D2FE-9E0B-4155-8CD9-542EE309869F}"/>
              </a:ext>
            </a:extLst>
          </p:cNvPr>
          <p:cNvGrpSpPr/>
          <p:nvPr/>
        </p:nvGrpSpPr>
        <p:grpSpPr>
          <a:xfrm>
            <a:off x="4937155" y="899798"/>
            <a:ext cx="611190" cy="1090296"/>
            <a:chOff x="5102983" y="1330093"/>
            <a:chExt cx="611190" cy="1090296"/>
          </a:xfrm>
          <a:solidFill>
            <a:schemeClr val="accent5"/>
          </a:solidFill>
        </p:grpSpPr>
        <p:grpSp>
          <p:nvGrpSpPr>
            <p:cNvPr id="4" name="Group 3">
              <a:extLst>
                <a:ext uri="{FF2B5EF4-FFF2-40B4-BE49-F238E27FC236}">
                  <a16:creationId xmlns:a16="http://schemas.microsoft.com/office/drawing/2014/main" id="{7B0A8375-EA70-4976-9069-BB7FC14EB5D4}"/>
                </a:ext>
              </a:extLst>
            </p:cNvPr>
            <p:cNvGrpSpPr/>
            <p:nvPr/>
          </p:nvGrpSpPr>
          <p:grpSpPr>
            <a:xfrm>
              <a:off x="5157952" y="1808115"/>
              <a:ext cx="241654" cy="277569"/>
              <a:chOff x="2968390" y="1782471"/>
              <a:chExt cx="241654" cy="277569"/>
            </a:xfrm>
            <a:grpFill/>
          </p:grpSpPr>
          <p:sp>
            <p:nvSpPr>
              <p:cNvPr id="38" name="Round Same Side Corner Rectangle 25">
                <a:extLst>
                  <a:ext uri="{FF2B5EF4-FFF2-40B4-BE49-F238E27FC236}">
                    <a16:creationId xmlns:a16="http://schemas.microsoft.com/office/drawing/2014/main" id="{D82D7FF8-192B-4345-8AC8-2306C3B3C46C}"/>
                  </a:ext>
                </a:extLst>
              </p:cNvPr>
              <p:cNvSpPr/>
              <p:nvPr/>
            </p:nvSpPr>
            <p:spPr>
              <a:xfrm rot="12859561">
                <a:off x="3108478" y="1782471"/>
                <a:ext cx="101566" cy="24510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9" name="Round Same Side Corner Rectangle 26">
                <a:extLst>
                  <a:ext uri="{FF2B5EF4-FFF2-40B4-BE49-F238E27FC236}">
                    <a16:creationId xmlns:a16="http://schemas.microsoft.com/office/drawing/2014/main" id="{5BC65059-3820-44B2-BC73-F7D812CAFE48}"/>
                  </a:ext>
                </a:extLst>
              </p:cNvPr>
              <p:cNvSpPr/>
              <p:nvPr/>
            </p:nvSpPr>
            <p:spPr>
              <a:xfrm rot="14101202">
                <a:off x="3000569" y="1926295"/>
                <a:ext cx="101566" cy="165924"/>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6" name="Rectangle 5">
              <a:extLst>
                <a:ext uri="{FF2B5EF4-FFF2-40B4-BE49-F238E27FC236}">
                  <a16:creationId xmlns:a16="http://schemas.microsoft.com/office/drawing/2014/main" id="{D5D0AC93-1C8F-431E-B667-F8C56A2C9089}"/>
                </a:ext>
              </a:extLst>
            </p:cNvPr>
            <p:cNvSpPr/>
            <p:nvPr/>
          </p:nvSpPr>
          <p:spPr>
            <a:xfrm rot="20505316">
              <a:off x="5102983" y="1656859"/>
              <a:ext cx="45719" cy="3548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1" name="Round Same Side Corner Rectangle 26">
              <a:extLst>
                <a:ext uri="{FF2B5EF4-FFF2-40B4-BE49-F238E27FC236}">
                  <a16:creationId xmlns:a16="http://schemas.microsoft.com/office/drawing/2014/main" id="{A793CABB-97C7-4257-A10F-F63DCF2FCA62}"/>
                </a:ext>
              </a:extLst>
            </p:cNvPr>
            <p:cNvSpPr/>
            <p:nvPr/>
          </p:nvSpPr>
          <p:spPr>
            <a:xfrm rot="16535945">
              <a:off x="5265161" y="1680146"/>
              <a:ext cx="101003" cy="27989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17" name="Straight Arrow Connector 16">
              <a:extLst>
                <a:ext uri="{FF2B5EF4-FFF2-40B4-BE49-F238E27FC236}">
                  <a16:creationId xmlns:a16="http://schemas.microsoft.com/office/drawing/2014/main" id="{12125A65-DBAD-4FBC-A9B7-F079F67278FF}"/>
                </a:ext>
              </a:extLst>
            </p:cNvPr>
            <p:cNvCxnSpPr>
              <a:cxnSpLocks/>
            </p:cNvCxnSpPr>
            <p:nvPr/>
          </p:nvCxnSpPr>
          <p:spPr>
            <a:xfrm flipH="1">
              <a:off x="5175388" y="1694718"/>
              <a:ext cx="74812" cy="109302"/>
            </a:xfrm>
            <a:prstGeom prst="straightConnector1">
              <a:avLst/>
            </a:prstGeom>
            <a:grpFill/>
            <a:ln w="28575">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65FE476A-BAB5-40C1-810C-13F6C2D53E28}"/>
                </a:ext>
              </a:extLst>
            </p:cNvPr>
            <p:cNvGrpSpPr/>
            <p:nvPr/>
          </p:nvGrpSpPr>
          <p:grpSpPr>
            <a:xfrm>
              <a:off x="5274909" y="1330093"/>
              <a:ext cx="439264" cy="1090296"/>
              <a:chOff x="4152776" y="1302447"/>
              <a:chExt cx="365595" cy="907443"/>
            </a:xfrm>
            <a:grpFill/>
          </p:grpSpPr>
          <p:sp>
            <p:nvSpPr>
              <p:cNvPr id="69" name="Flowchart: Manual Operation 68">
                <a:extLst>
                  <a:ext uri="{FF2B5EF4-FFF2-40B4-BE49-F238E27FC236}">
                    <a16:creationId xmlns:a16="http://schemas.microsoft.com/office/drawing/2014/main" id="{E64605A0-D534-4E46-AE4C-53E915172A3D}"/>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0" name="Round Same Side Corner Rectangle 23">
                <a:extLst>
                  <a:ext uri="{FF2B5EF4-FFF2-40B4-BE49-F238E27FC236}">
                    <a16:creationId xmlns:a16="http://schemas.microsoft.com/office/drawing/2014/main" id="{51DA63B3-1FF8-421E-B9B0-8D5BB4ABEA45}"/>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7" name="Oval 76">
                <a:extLst>
                  <a:ext uri="{FF2B5EF4-FFF2-40B4-BE49-F238E27FC236}">
                    <a16:creationId xmlns:a16="http://schemas.microsoft.com/office/drawing/2014/main" id="{C7C9D560-6FBF-44EA-A783-BE5E33AA0E5E}"/>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grpSp>
        <p:nvGrpSpPr>
          <p:cNvPr id="11" name="Group 10">
            <a:extLst>
              <a:ext uri="{FF2B5EF4-FFF2-40B4-BE49-F238E27FC236}">
                <a16:creationId xmlns:a16="http://schemas.microsoft.com/office/drawing/2014/main" id="{4ADC7300-BC1F-669C-B9B1-E418AC437B38}"/>
              </a:ext>
            </a:extLst>
          </p:cNvPr>
          <p:cNvGrpSpPr/>
          <p:nvPr/>
        </p:nvGrpSpPr>
        <p:grpSpPr>
          <a:xfrm>
            <a:off x="1511633" y="4893341"/>
            <a:ext cx="4223338" cy="1090296"/>
            <a:chOff x="1785946" y="4940723"/>
            <a:chExt cx="4223338" cy="1090296"/>
          </a:xfrm>
        </p:grpSpPr>
        <p:sp>
          <p:nvSpPr>
            <p:cNvPr id="41" name="Speech Bubble: Rectangle with Corners Rounded 40">
              <a:extLst>
                <a:ext uri="{FF2B5EF4-FFF2-40B4-BE49-F238E27FC236}">
                  <a16:creationId xmlns:a16="http://schemas.microsoft.com/office/drawing/2014/main" id="{E00CF128-BCD4-4C7E-A5B6-B9D9CBC4CB1A}"/>
                </a:ext>
              </a:extLst>
            </p:cNvPr>
            <p:cNvSpPr/>
            <p:nvPr/>
          </p:nvSpPr>
          <p:spPr>
            <a:xfrm>
              <a:off x="1785946" y="4975199"/>
              <a:ext cx="2761670" cy="1055820"/>
            </a:xfrm>
            <a:prstGeom prst="wedgeRoundRectCallout">
              <a:avLst>
                <a:gd name="adj1" fmla="val 57243"/>
                <a:gd name="adj2" fmla="val -20325"/>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0" name="Group 9">
              <a:extLst>
                <a:ext uri="{FF2B5EF4-FFF2-40B4-BE49-F238E27FC236}">
                  <a16:creationId xmlns:a16="http://schemas.microsoft.com/office/drawing/2014/main" id="{D671C796-628A-4F7E-851B-C5BFC404787A}"/>
                </a:ext>
              </a:extLst>
            </p:cNvPr>
            <p:cNvGrpSpPr/>
            <p:nvPr/>
          </p:nvGrpSpPr>
          <p:grpSpPr>
            <a:xfrm>
              <a:off x="1997645" y="5143330"/>
              <a:ext cx="1384103" cy="732003"/>
              <a:chOff x="5979451" y="4936789"/>
              <a:chExt cx="703946" cy="600026"/>
            </a:xfrm>
            <a:solidFill>
              <a:schemeClr val="bg1"/>
            </a:solidFill>
          </p:grpSpPr>
          <p:sp>
            <p:nvSpPr>
              <p:cNvPr id="52" name="Rectangle 51">
                <a:extLst>
                  <a:ext uri="{FF2B5EF4-FFF2-40B4-BE49-F238E27FC236}">
                    <a16:creationId xmlns:a16="http://schemas.microsoft.com/office/drawing/2014/main" id="{40F3822E-12AA-4444-87C0-52A5AC97445C}"/>
                  </a:ext>
                </a:extLst>
              </p:cNvPr>
              <p:cNvSpPr/>
              <p:nvPr/>
            </p:nvSpPr>
            <p:spPr>
              <a:xfrm>
                <a:off x="6065519" y="5166363"/>
                <a:ext cx="531810" cy="3704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Flowchart: Manual Operation 8">
                <a:extLst>
                  <a:ext uri="{FF2B5EF4-FFF2-40B4-BE49-F238E27FC236}">
                    <a16:creationId xmlns:a16="http://schemas.microsoft.com/office/drawing/2014/main" id="{A04268D6-F6FF-4A97-A601-42D1B680FD9A}"/>
                  </a:ext>
                </a:extLst>
              </p:cNvPr>
              <p:cNvSpPr/>
              <p:nvPr/>
            </p:nvSpPr>
            <p:spPr>
              <a:xfrm rot="10800000">
                <a:off x="5979451" y="4936789"/>
                <a:ext cx="703946" cy="22957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7" name="Group 6">
              <a:extLst>
                <a:ext uri="{FF2B5EF4-FFF2-40B4-BE49-F238E27FC236}">
                  <a16:creationId xmlns:a16="http://schemas.microsoft.com/office/drawing/2014/main" id="{5E43ED34-9AC3-44BB-8E6B-3F6AE9EA0A6E}"/>
                </a:ext>
              </a:extLst>
            </p:cNvPr>
            <p:cNvGrpSpPr/>
            <p:nvPr/>
          </p:nvGrpSpPr>
          <p:grpSpPr>
            <a:xfrm>
              <a:off x="2283876" y="5468797"/>
              <a:ext cx="160624" cy="348669"/>
              <a:chOff x="4043172" y="1684320"/>
              <a:chExt cx="328891" cy="713931"/>
            </a:xfrm>
            <a:solidFill>
              <a:schemeClr val="accent5"/>
            </a:solidFill>
          </p:grpSpPr>
          <p:sp>
            <p:nvSpPr>
              <p:cNvPr id="44" name="Round Same Side Corner Rectangle 21">
                <a:extLst>
                  <a:ext uri="{FF2B5EF4-FFF2-40B4-BE49-F238E27FC236}">
                    <a16:creationId xmlns:a16="http://schemas.microsoft.com/office/drawing/2014/main" id="{88162173-0CD4-4DE8-8782-3FD5C42438BC}"/>
                  </a:ext>
                </a:extLst>
              </p:cNvPr>
              <p:cNvSpPr/>
              <p:nvPr/>
            </p:nvSpPr>
            <p:spPr>
              <a:xfrm>
                <a:off x="4045584" y="2069359"/>
                <a:ext cx="325194" cy="32889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5" name="Oval 44">
                <a:extLst>
                  <a:ext uri="{FF2B5EF4-FFF2-40B4-BE49-F238E27FC236}">
                    <a16:creationId xmlns:a16="http://schemas.microsoft.com/office/drawing/2014/main" id="{C38E6980-CB68-4312-83BB-5BD9A1302C6C}"/>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53" name="Group 52">
              <a:extLst>
                <a:ext uri="{FF2B5EF4-FFF2-40B4-BE49-F238E27FC236}">
                  <a16:creationId xmlns:a16="http://schemas.microsoft.com/office/drawing/2014/main" id="{B14831F9-77D5-44BD-AE22-4EC3760BD356}"/>
                </a:ext>
              </a:extLst>
            </p:cNvPr>
            <p:cNvGrpSpPr/>
            <p:nvPr/>
          </p:nvGrpSpPr>
          <p:grpSpPr>
            <a:xfrm>
              <a:off x="2501958" y="5468797"/>
              <a:ext cx="160624" cy="348669"/>
              <a:chOff x="4043172" y="1684320"/>
              <a:chExt cx="328891" cy="713931"/>
            </a:xfrm>
            <a:solidFill>
              <a:schemeClr val="accent5"/>
            </a:solidFill>
          </p:grpSpPr>
          <p:sp>
            <p:nvSpPr>
              <p:cNvPr id="54" name="Round Same Side Corner Rectangle 21">
                <a:extLst>
                  <a:ext uri="{FF2B5EF4-FFF2-40B4-BE49-F238E27FC236}">
                    <a16:creationId xmlns:a16="http://schemas.microsoft.com/office/drawing/2014/main" id="{05721EE6-55AB-49E8-838A-390D0C2F737A}"/>
                  </a:ext>
                </a:extLst>
              </p:cNvPr>
              <p:cNvSpPr/>
              <p:nvPr/>
            </p:nvSpPr>
            <p:spPr>
              <a:xfrm>
                <a:off x="4045584" y="2069359"/>
                <a:ext cx="325194" cy="32889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8" name="Oval 57">
                <a:extLst>
                  <a:ext uri="{FF2B5EF4-FFF2-40B4-BE49-F238E27FC236}">
                    <a16:creationId xmlns:a16="http://schemas.microsoft.com/office/drawing/2014/main" id="{0BE802D9-2C54-4FCD-B60C-7C4B41711E8E}"/>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59" name="Group 58">
              <a:extLst>
                <a:ext uri="{FF2B5EF4-FFF2-40B4-BE49-F238E27FC236}">
                  <a16:creationId xmlns:a16="http://schemas.microsoft.com/office/drawing/2014/main" id="{92D19F71-D8EE-48DF-8085-69FC499372AB}"/>
                </a:ext>
              </a:extLst>
            </p:cNvPr>
            <p:cNvGrpSpPr/>
            <p:nvPr/>
          </p:nvGrpSpPr>
          <p:grpSpPr>
            <a:xfrm>
              <a:off x="2702017" y="5468797"/>
              <a:ext cx="160624" cy="348669"/>
              <a:chOff x="4043172" y="1684320"/>
              <a:chExt cx="328891" cy="713931"/>
            </a:xfrm>
            <a:solidFill>
              <a:schemeClr val="accent5"/>
            </a:solidFill>
          </p:grpSpPr>
          <p:sp>
            <p:nvSpPr>
              <p:cNvPr id="60" name="Round Same Side Corner Rectangle 21">
                <a:extLst>
                  <a:ext uri="{FF2B5EF4-FFF2-40B4-BE49-F238E27FC236}">
                    <a16:creationId xmlns:a16="http://schemas.microsoft.com/office/drawing/2014/main" id="{AD1EE878-13D8-4E38-A5BC-BEAC395CBDED}"/>
                  </a:ext>
                </a:extLst>
              </p:cNvPr>
              <p:cNvSpPr/>
              <p:nvPr/>
            </p:nvSpPr>
            <p:spPr>
              <a:xfrm>
                <a:off x="4045584" y="2069359"/>
                <a:ext cx="325194" cy="32889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1" name="Oval 60">
                <a:extLst>
                  <a:ext uri="{FF2B5EF4-FFF2-40B4-BE49-F238E27FC236}">
                    <a16:creationId xmlns:a16="http://schemas.microsoft.com/office/drawing/2014/main" id="{18423B59-5DC8-49DA-8784-70CDCB1D009A}"/>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71" name="Group 70">
              <a:extLst>
                <a:ext uri="{FF2B5EF4-FFF2-40B4-BE49-F238E27FC236}">
                  <a16:creationId xmlns:a16="http://schemas.microsoft.com/office/drawing/2014/main" id="{0D191031-044E-4A3C-B23E-260F96F12D12}"/>
                </a:ext>
              </a:extLst>
            </p:cNvPr>
            <p:cNvGrpSpPr/>
            <p:nvPr/>
          </p:nvGrpSpPr>
          <p:grpSpPr>
            <a:xfrm>
              <a:off x="3450281" y="5277429"/>
              <a:ext cx="172158" cy="551483"/>
              <a:chOff x="4043172" y="1684320"/>
              <a:chExt cx="352508" cy="1129211"/>
            </a:xfrm>
            <a:solidFill>
              <a:schemeClr val="bg1"/>
            </a:solidFill>
          </p:grpSpPr>
          <p:sp>
            <p:nvSpPr>
              <p:cNvPr id="72" name="Round Same Side Corner Rectangle 21">
                <a:extLst>
                  <a:ext uri="{FF2B5EF4-FFF2-40B4-BE49-F238E27FC236}">
                    <a16:creationId xmlns:a16="http://schemas.microsoft.com/office/drawing/2014/main" id="{711E9495-8CDF-41DA-A56C-BAAC28E69012}"/>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3" name="Oval 72">
                <a:extLst>
                  <a:ext uri="{FF2B5EF4-FFF2-40B4-BE49-F238E27FC236}">
                    <a16:creationId xmlns:a16="http://schemas.microsoft.com/office/drawing/2014/main" id="{B0806185-D5E2-42E1-BDB2-D02344BE35BF}"/>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74" name="Group 73">
              <a:extLst>
                <a:ext uri="{FF2B5EF4-FFF2-40B4-BE49-F238E27FC236}">
                  <a16:creationId xmlns:a16="http://schemas.microsoft.com/office/drawing/2014/main" id="{8CBF3683-07EC-4195-B9C9-765C6D63C6FB}"/>
                </a:ext>
              </a:extLst>
            </p:cNvPr>
            <p:cNvGrpSpPr/>
            <p:nvPr/>
          </p:nvGrpSpPr>
          <p:grpSpPr>
            <a:xfrm>
              <a:off x="3725068" y="5277429"/>
              <a:ext cx="172158" cy="551483"/>
              <a:chOff x="4043172" y="1684320"/>
              <a:chExt cx="352508" cy="1129211"/>
            </a:xfrm>
            <a:solidFill>
              <a:schemeClr val="bg1"/>
            </a:solidFill>
          </p:grpSpPr>
          <p:sp>
            <p:nvSpPr>
              <p:cNvPr id="75" name="Round Same Side Corner Rectangle 21">
                <a:extLst>
                  <a:ext uri="{FF2B5EF4-FFF2-40B4-BE49-F238E27FC236}">
                    <a16:creationId xmlns:a16="http://schemas.microsoft.com/office/drawing/2014/main" id="{CFB10793-B66C-4E0B-9A91-683C78B63617}"/>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6" name="Oval 75">
                <a:extLst>
                  <a:ext uri="{FF2B5EF4-FFF2-40B4-BE49-F238E27FC236}">
                    <a16:creationId xmlns:a16="http://schemas.microsoft.com/office/drawing/2014/main" id="{B3398341-9821-4E52-A0F9-086092A5EB9D}"/>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9" name="Group 18">
              <a:extLst>
                <a:ext uri="{FF2B5EF4-FFF2-40B4-BE49-F238E27FC236}">
                  <a16:creationId xmlns:a16="http://schemas.microsoft.com/office/drawing/2014/main" id="{DDB0A78B-CF86-4441-AFE6-E541CF31A8A7}"/>
                </a:ext>
              </a:extLst>
            </p:cNvPr>
            <p:cNvGrpSpPr/>
            <p:nvPr/>
          </p:nvGrpSpPr>
          <p:grpSpPr>
            <a:xfrm>
              <a:off x="2901934" y="5337035"/>
              <a:ext cx="211356" cy="480431"/>
              <a:chOff x="2901934" y="5492712"/>
              <a:chExt cx="211356" cy="480431"/>
            </a:xfrm>
            <a:solidFill>
              <a:schemeClr val="accent5"/>
            </a:solidFill>
          </p:grpSpPr>
          <p:sp>
            <p:nvSpPr>
              <p:cNvPr id="63" name="Round Same Side Corner Rectangle 21">
                <a:extLst>
                  <a:ext uri="{FF2B5EF4-FFF2-40B4-BE49-F238E27FC236}">
                    <a16:creationId xmlns:a16="http://schemas.microsoft.com/office/drawing/2014/main" id="{EB186DAF-CF74-4082-8B32-FF2BA4E5555F}"/>
                  </a:ext>
                </a:extLst>
              </p:cNvPr>
              <p:cNvSpPr/>
              <p:nvPr/>
            </p:nvSpPr>
            <p:spPr>
              <a:xfrm>
                <a:off x="2928478" y="5680757"/>
                <a:ext cx="158818" cy="29238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4" name="Oval 63">
                <a:extLst>
                  <a:ext uri="{FF2B5EF4-FFF2-40B4-BE49-F238E27FC236}">
                    <a16:creationId xmlns:a16="http://schemas.microsoft.com/office/drawing/2014/main" id="{B534B7DD-334C-4BC5-A123-85C271BF3E3C}"/>
                  </a:ext>
                </a:extLst>
              </p:cNvPr>
              <p:cNvSpPr/>
              <p:nvPr/>
            </p:nvSpPr>
            <p:spPr>
              <a:xfrm>
                <a:off x="2927300" y="5492712"/>
                <a:ext cx="160624" cy="1606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8" name="Flowchart: Manual Operation 77">
                <a:extLst>
                  <a:ext uri="{FF2B5EF4-FFF2-40B4-BE49-F238E27FC236}">
                    <a16:creationId xmlns:a16="http://schemas.microsoft.com/office/drawing/2014/main" id="{82163351-F236-4A4A-AE1F-E9F098F180C6}"/>
                  </a:ext>
                </a:extLst>
              </p:cNvPr>
              <p:cNvSpPr/>
              <p:nvPr/>
            </p:nvSpPr>
            <p:spPr>
              <a:xfrm rot="10800000">
                <a:off x="2901934" y="5722614"/>
                <a:ext cx="211356" cy="25052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79" name="Flowchart: Manual Operation 78">
              <a:extLst>
                <a:ext uri="{FF2B5EF4-FFF2-40B4-BE49-F238E27FC236}">
                  <a16:creationId xmlns:a16="http://schemas.microsoft.com/office/drawing/2014/main" id="{56188D18-7D2C-4F78-80DA-07F1448ABBD0}"/>
                </a:ext>
              </a:extLst>
            </p:cNvPr>
            <p:cNvSpPr/>
            <p:nvPr/>
          </p:nvSpPr>
          <p:spPr>
            <a:xfrm rot="10800000">
              <a:off x="3414426" y="5566936"/>
              <a:ext cx="245039" cy="261975"/>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90" name="Group 89">
              <a:extLst>
                <a:ext uri="{FF2B5EF4-FFF2-40B4-BE49-F238E27FC236}">
                  <a16:creationId xmlns:a16="http://schemas.microsoft.com/office/drawing/2014/main" id="{DC8A6964-E518-4C61-A8CE-62398AFB3EE1}"/>
                </a:ext>
              </a:extLst>
            </p:cNvPr>
            <p:cNvGrpSpPr/>
            <p:nvPr/>
          </p:nvGrpSpPr>
          <p:grpSpPr>
            <a:xfrm>
              <a:off x="4108922" y="5277429"/>
              <a:ext cx="172158" cy="551483"/>
              <a:chOff x="4043172" y="1684320"/>
              <a:chExt cx="352508" cy="1129211"/>
            </a:xfrm>
            <a:solidFill>
              <a:schemeClr val="bg1"/>
            </a:solidFill>
          </p:grpSpPr>
          <p:sp>
            <p:nvSpPr>
              <p:cNvPr id="91" name="Round Same Side Corner Rectangle 21">
                <a:extLst>
                  <a:ext uri="{FF2B5EF4-FFF2-40B4-BE49-F238E27FC236}">
                    <a16:creationId xmlns:a16="http://schemas.microsoft.com/office/drawing/2014/main" id="{64DD7028-A7AB-44C2-B4D0-B95D17D3D2D0}"/>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2" name="Oval 91">
                <a:extLst>
                  <a:ext uri="{FF2B5EF4-FFF2-40B4-BE49-F238E27FC236}">
                    <a16:creationId xmlns:a16="http://schemas.microsoft.com/office/drawing/2014/main" id="{DB3EF972-E9EE-4ACC-BB1E-11077153B95B}"/>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12" name="Multiplication Sign 11">
              <a:extLst>
                <a:ext uri="{FF2B5EF4-FFF2-40B4-BE49-F238E27FC236}">
                  <a16:creationId xmlns:a16="http://schemas.microsoft.com/office/drawing/2014/main" id="{02E832C9-E31F-4A49-877F-B4A2DB9A95B2}"/>
                </a:ext>
              </a:extLst>
            </p:cNvPr>
            <p:cNvSpPr/>
            <p:nvPr/>
          </p:nvSpPr>
          <p:spPr>
            <a:xfrm>
              <a:off x="4135765" y="5102123"/>
              <a:ext cx="133781" cy="133781"/>
            </a:xfrm>
            <a:prstGeom prst="mathMultipl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Freeform: Shape 13">
              <a:extLst>
                <a:ext uri="{FF2B5EF4-FFF2-40B4-BE49-F238E27FC236}">
                  <a16:creationId xmlns:a16="http://schemas.microsoft.com/office/drawing/2014/main" id="{0468E0F2-1A1D-4AEB-B798-C7A36C66F25D}"/>
                </a:ext>
              </a:extLst>
            </p:cNvPr>
            <p:cNvSpPr/>
            <p:nvPr/>
          </p:nvSpPr>
          <p:spPr>
            <a:xfrm>
              <a:off x="3495035" y="5115458"/>
              <a:ext cx="82556" cy="61709"/>
            </a:xfrm>
            <a:custGeom>
              <a:avLst/>
              <a:gdLst>
                <a:gd name="connsiteX0" fmla="*/ 0 w 83820"/>
                <a:gd name="connsiteY0" fmla="*/ 49530 h 87630"/>
                <a:gd name="connsiteX1" fmla="*/ 38100 w 83820"/>
                <a:gd name="connsiteY1" fmla="*/ 87630 h 87630"/>
                <a:gd name="connsiteX2" fmla="*/ 83820 w 83820"/>
                <a:gd name="connsiteY2" fmla="*/ 0 h 87630"/>
              </a:gdLst>
              <a:ahLst/>
              <a:cxnLst>
                <a:cxn ang="0">
                  <a:pos x="connsiteX0" y="connsiteY0"/>
                </a:cxn>
                <a:cxn ang="0">
                  <a:pos x="connsiteX1" y="connsiteY1"/>
                </a:cxn>
                <a:cxn ang="0">
                  <a:pos x="connsiteX2" y="connsiteY2"/>
                </a:cxn>
              </a:cxnLst>
              <a:rect l="l" t="t" r="r" b="b"/>
              <a:pathLst>
                <a:path w="83820" h="87630">
                  <a:moveTo>
                    <a:pt x="0" y="49530"/>
                  </a:moveTo>
                  <a:lnTo>
                    <a:pt x="38100" y="87630"/>
                  </a:lnTo>
                  <a:lnTo>
                    <a:pt x="83820" y="0"/>
                  </a:ln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82" name="Group 81">
              <a:extLst>
                <a:ext uri="{FF2B5EF4-FFF2-40B4-BE49-F238E27FC236}">
                  <a16:creationId xmlns:a16="http://schemas.microsoft.com/office/drawing/2014/main" id="{F1A3B7A8-69C7-4C60-B60E-210EC2451A4D}"/>
                </a:ext>
              </a:extLst>
            </p:cNvPr>
            <p:cNvGrpSpPr/>
            <p:nvPr/>
          </p:nvGrpSpPr>
          <p:grpSpPr>
            <a:xfrm>
              <a:off x="4877871" y="5180933"/>
              <a:ext cx="373978" cy="850086"/>
              <a:chOff x="3545772" y="5645112"/>
              <a:chExt cx="211356" cy="480431"/>
            </a:xfrm>
            <a:solidFill>
              <a:schemeClr val="accent5"/>
            </a:solidFill>
          </p:grpSpPr>
          <p:sp>
            <p:nvSpPr>
              <p:cNvPr id="93" name="Round Same Side Corner Rectangle 21">
                <a:extLst>
                  <a:ext uri="{FF2B5EF4-FFF2-40B4-BE49-F238E27FC236}">
                    <a16:creationId xmlns:a16="http://schemas.microsoft.com/office/drawing/2014/main" id="{F051FDCA-1B6B-4803-9B73-4A1ED7468DA0}"/>
                  </a:ext>
                </a:extLst>
              </p:cNvPr>
              <p:cNvSpPr/>
              <p:nvPr/>
            </p:nvSpPr>
            <p:spPr>
              <a:xfrm>
                <a:off x="3572316" y="5833157"/>
                <a:ext cx="158818" cy="29238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4" name="Oval 93">
                <a:extLst>
                  <a:ext uri="{FF2B5EF4-FFF2-40B4-BE49-F238E27FC236}">
                    <a16:creationId xmlns:a16="http://schemas.microsoft.com/office/drawing/2014/main" id="{3CB85A40-ACB4-4310-B5B7-10DC285E29E2}"/>
                  </a:ext>
                </a:extLst>
              </p:cNvPr>
              <p:cNvSpPr/>
              <p:nvPr/>
            </p:nvSpPr>
            <p:spPr>
              <a:xfrm>
                <a:off x="3571138" y="5645112"/>
                <a:ext cx="160624" cy="1606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5" name="Flowchart: Manual Operation 94">
                <a:extLst>
                  <a:ext uri="{FF2B5EF4-FFF2-40B4-BE49-F238E27FC236}">
                    <a16:creationId xmlns:a16="http://schemas.microsoft.com/office/drawing/2014/main" id="{8E85F729-9A76-4CA1-A72F-4C1B95C7E0B4}"/>
                  </a:ext>
                </a:extLst>
              </p:cNvPr>
              <p:cNvSpPr/>
              <p:nvPr/>
            </p:nvSpPr>
            <p:spPr>
              <a:xfrm rot="10800000">
                <a:off x="3545772" y="5875014"/>
                <a:ext cx="211356" cy="25052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96" name="Group 95">
              <a:extLst>
                <a:ext uri="{FF2B5EF4-FFF2-40B4-BE49-F238E27FC236}">
                  <a16:creationId xmlns:a16="http://schemas.microsoft.com/office/drawing/2014/main" id="{C57AA04A-F672-424B-84F9-67A5E44E6AE8}"/>
                </a:ext>
              </a:extLst>
            </p:cNvPr>
            <p:cNvGrpSpPr/>
            <p:nvPr/>
          </p:nvGrpSpPr>
          <p:grpSpPr>
            <a:xfrm>
              <a:off x="5398094" y="4940723"/>
              <a:ext cx="611190" cy="1090296"/>
              <a:chOff x="5102983" y="1330093"/>
              <a:chExt cx="611190" cy="1090296"/>
            </a:xfrm>
            <a:solidFill>
              <a:schemeClr val="accent5"/>
            </a:solidFill>
          </p:grpSpPr>
          <p:grpSp>
            <p:nvGrpSpPr>
              <p:cNvPr id="97" name="Group 96">
                <a:extLst>
                  <a:ext uri="{FF2B5EF4-FFF2-40B4-BE49-F238E27FC236}">
                    <a16:creationId xmlns:a16="http://schemas.microsoft.com/office/drawing/2014/main" id="{4A5CEC5E-DE6C-4A08-A180-4C5E2D3EC17C}"/>
                  </a:ext>
                </a:extLst>
              </p:cNvPr>
              <p:cNvGrpSpPr/>
              <p:nvPr/>
            </p:nvGrpSpPr>
            <p:grpSpPr>
              <a:xfrm>
                <a:off x="5157952" y="1808115"/>
                <a:ext cx="241654" cy="277569"/>
                <a:chOff x="2968390" y="1782471"/>
                <a:chExt cx="241654" cy="277569"/>
              </a:xfrm>
              <a:grpFill/>
            </p:grpSpPr>
            <p:sp>
              <p:nvSpPr>
                <p:cNvPr id="114" name="Round Same Side Corner Rectangle 25">
                  <a:extLst>
                    <a:ext uri="{FF2B5EF4-FFF2-40B4-BE49-F238E27FC236}">
                      <a16:creationId xmlns:a16="http://schemas.microsoft.com/office/drawing/2014/main" id="{5773D578-7D9B-4CFB-AF88-BF5FB49DDBF7}"/>
                    </a:ext>
                  </a:extLst>
                </p:cNvPr>
                <p:cNvSpPr/>
                <p:nvPr/>
              </p:nvSpPr>
              <p:spPr>
                <a:xfrm rot="12859561">
                  <a:off x="3108478" y="1782471"/>
                  <a:ext cx="101566" cy="24510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5" name="Round Same Side Corner Rectangle 26">
                  <a:extLst>
                    <a:ext uri="{FF2B5EF4-FFF2-40B4-BE49-F238E27FC236}">
                      <a16:creationId xmlns:a16="http://schemas.microsoft.com/office/drawing/2014/main" id="{B0D8A2BD-7B06-4713-8FA0-7DACE63A88D2}"/>
                    </a:ext>
                  </a:extLst>
                </p:cNvPr>
                <p:cNvSpPr/>
                <p:nvPr/>
              </p:nvSpPr>
              <p:spPr>
                <a:xfrm rot="14101202">
                  <a:off x="3000569" y="1926295"/>
                  <a:ext cx="101566" cy="165924"/>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98" name="Rectangle 97">
                <a:extLst>
                  <a:ext uri="{FF2B5EF4-FFF2-40B4-BE49-F238E27FC236}">
                    <a16:creationId xmlns:a16="http://schemas.microsoft.com/office/drawing/2014/main" id="{E65EACE7-0240-4305-8F4D-1AAE7B731AA4}"/>
                  </a:ext>
                </a:extLst>
              </p:cNvPr>
              <p:cNvSpPr/>
              <p:nvPr/>
            </p:nvSpPr>
            <p:spPr>
              <a:xfrm rot="20505316">
                <a:off x="5102983" y="1656859"/>
                <a:ext cx="45719" cy="3548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9" name="Round Same Side Corner Rectangle 26">
                <a:extLst>
                  <a:ext uri="{FF2B5EF4-FFF2-40B4-BE49-F238E27FC236}">
                    <a16:creationId xmlns:a16="http://schemas.microsoft.com/office/drawing/2014/main" id="{24DFC2BB-AC3E-4ED6-9E91-D1BF11553D01}"/>
                  </a:ext>
                </a:extLst>
              </p:cNvPr>
              <p:cNvSpPr/>
              <p:nvPr/>
            </p:nvSpPr>
            <p:spPr>
              <a:xfrm rot="16535945">
                <a:off x="5265161" y="1680146"/>
                <a:ext cx="101003" cy="27989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100" name="Straight Arrow Connector 99">
                <a:extLst>
                  <a:ext uri="{FF2B5EF4-FFF2-40B4-BE49-F238E27FC236}">
                    <a16:creationId xmlns:a16="http://schemas.microsoft.com/office/drawing/2014/main" id="{2674FF79-D8B3-452F-91E1-1E71BF30B00C}"/>
                  </a:ext>
                </a:extLst>
              </p:cNvPr>
              <p:cNvCxnSpPr>
                <a:cxnSpLocks/>
              </p:cNvCxnSpPr>
              <p:nvPr/>
            </p:nvCxnSpPr>
            <p:spPr>
              <a:xfrm flipH="1">
                <a:off x="5175388" y="1694718"/>
                <a:ext cx="74812" cy="109302"/>
              </a:xfrm>
              <a:prstGeom prst="straightConnector1">
                <a:avLst/>
              </a:prstGeom>
              <a:grpFill/>
              <a:ln w="28575">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02" name="Group 101">
                <a:extLst>
                  <a:ext uri="{FF2B5EF4-FFF2-40B4-BE49-F238E27FC236}">
                    <a16:creationId xmlns:a16="http://schemas.microsoft.com/office/drawing/2014/main" id="{09AF76CC-8871-4CAD-9F3F-8083DF590F81}"/>
                  </a:ext>
                </a:extLst>
              </p:cNvPr>
              <p:cNvGrpSpPr/>
              <p:nvPr/>
            </p:nvGrpSpPr>
            <p:grpSpPr>
              <a:xfrm>
                <a:off x="5274909" y="1330093"/>
                <a:ext cx="439264" cy="1090296"/>
                <a:chOff x="4152776" y="1302447"/>
                <a:chExt cx="365595" cy="907443"/>
              </a:xfrm>
              <a:grpFill/>
            </p:grpSpPr>
            <p:sp>
              <p:nvSpPr>
                <p:cNvPr id="111" name="Flowchart: Manual Operation 110">
                  <a:extLst>
                    <a:ext uri="{FF2B5EF4-FFF2-40B4-BE49-F238E27FC236}">
                      <a16:creationId xmlns:a16="http://schemas.microsoft.com/office/drawing/2014/main" id="{F3CCD3FB-35D4-4871-A8E6-E7BE716F1291}"/>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2" name="Round Same Side Corner Rectangle 23">
                  <a:extLst>
                    <a:ext uri="{FF2B5EF4-FFF2-40B4-BE49-F238E27FC236}">
                      <a16:creationId xmlns:a16="http://schemas.microsoft.com/office/drawing/2014/main" id="{9C195739-CF97-4B5A-BE71-C844ABC38A98}"/>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3" name="Oval 112">
                  <a:extLst>
                    <a:ext uri="{FF2B5EF4-FFF2-40B4-BE49-F238E27FC236}">
                      <a16:creationId xmlns:a16="http://schemas.microsoft.com/office/drawing/2014/main" id="{142266F1-20A9-4BBF-B096-B5916740277B}"/>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grpSp>
      <p:sp>
        <p:nvSpPr>
          <p:cNvPr id="2" name="Rectangle 1">
            <a:extLst>
              <a:ext uri="{FF2B5EF4-FFF2-40B4-BE49-F238E27FC236}">
                <a16:creationId xmlns:a16="http://schemas.microsoft.com/office/drawing/2014/main" id="{F1908BCE-2BBB-3163-C24F-A357E775F3AE}"/>
              </a:ext>
            </a:extLst>
          </p:cNvPr>
          <p:cNvSpPr/>
          <p:nvPr/>
        </p:nvSpPr>
        <p:spPr>
          <a:xfrm>
            <a:off x="996287" y="3587758"/>
            <a:ext cx="5254031" cy="879754"/>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Rectangle 7">
            <a:extLst>
              <a:ext uri="{FF2B5EF4-FFF2-40B4-BE49-F238E27FC236}">
                <a16:creationId xmlns:a16="http://schemas.microsoft.com/office/drawing/2014/main" id="{E4952B8F-D3E5-19F1-2566-523D9F875B8D}"/>
              </a:ext>
            </a:extLst>
          </p:cNvPr>
          <p:cNvSpPr/>
          <p:nvPr/>
        </p:nvSpPr>
        <p:spPr>
          <a:xfrm>
            <a:off x="996287" y="7864308"/>
            <a:ext cx="5254031" cy="879754"/>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Hexagon 12">
            <a:extLst>
              <a:ext uri="{FF2B5EF4-FFF2-40B4-BE49-F238E27FC236}">
                <a16:creationId xmlns:a16="http://schemas.microsoft.com/office/drawing/2014/main" id="{97443F40-FAF6-800C-A797-CCA8BBAEA3CE}"/>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Hexagon 14">
            <a:extLst>
              <a:ext uri="{FF2B5EF4-FFF2-40B4-BE49-F238E27FC236}">
                <a16:creationId xmlns:a16="http://schemas.microsoft.com/office/drawing/2014/main" id="{B45BF436-EB6F-3800-2610-59D4BFAF73B4}"/>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Hexagon 15">
            <a:extLst>
              <a:ext uri="{FF2B5EF4-FFF2-40B4-BE49-F238E27FC236}">
                <a16:creationId xmlns:a16="http://schemas.microsoft.com/office/drawing/2014/main" id="{37210F88-8EF5-FD99-4795-258AEF57631E}"/>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Hexagon 17">
            <a:extLst>
              <a:ext uri="{FF2B5EF4-FFF2-40B4-BE49-F238E27FC236}">
                <a16:creationId xmlns:a16="http://schemas.microsoft.com/office/drawing/2014/main" id="{222236A4-8256-B3D0-FDF2-833DF3630ABF}"/>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Hexagon 19">
            <a:extLst>
              <a:ext uri="{FF2B5EF4-FFF2-40B4-BE49-F238E27FC236}">
                <a16:creationId xmlns:a16="http://schemas.microsoft.com/office/drawing/2014/main" id="{150663CC-047B-9F9E-CF44-10746C57218A}"/>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 name="Hexagon 21">
            <a:extLst>
              <a:ext uri="{FF2B5EF4-FFF2-40B4-BE49-F238E27FC236}">
                <a16:creationId xmlns:a16="http://schemas.microsoft.com/office/drawing/2014/main" id="{91118610-8624-C3B6-A8EE-675EAB0DD1A1}"/>
              </a:ext>
            </a:extLst>
          </p:cNvPr>
          <p:cNvSpPr/>
          <p:nvPr/>
        </p:nvSpPr>
        <p:spPr>
          <a:xfrm rot="1782986">
            <a:off x="286724" y="261533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211704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ectangle: Rounded Corners 137">
            <a:extLst>
              <a:ext uri="{FF2B5EF4-FFF2-40B4-BE49-F238E27FC236}">
                <a16:creationId xmlns:a16="http://schemas.microsoft.com/office/drawing/2014/main" id="{13B5BE1D-DCCE-458A-95F5-53C33E928C63}"/>
              </a:ext>
            </a:extLst>
          </p:cNvPr>
          <p:cNvSpPr/>
          <p:nvPr/>
        </p:nvSpPr>
        <p:spPr>
          <a:xfrm>
            <a:off x="5072083" y="5190157"/>
            <a:ext cx="825791" cy="994785"/>
          </a:xfrm>
          <a:prstGeom prst="roundRect">
            <a:avLst>
              <a:gd name="adj" fmla="val 4056"/>
            </a:avLst>
          </a:prstGeom>
          <a:solidFill>
            <a:schemeClr val="accent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s-ES_tradnl" sz="1000" b="1"/>
          </a:p>
        </p:txBody>
      </p:sp>
      <p:sp>
        <p:nvSpPr>
          <p:cNvPr id="23" name="TextBox 22">
            <a:extLst>
              <a:ext uri="{FF2B5EF4-FFF2-40B4-BE49-F238E27FC236}">
                <a16:creationId xmlns:a16="http://schemas.microsoft.com/office/drawing/2014/main" id="{7918BECE-56E1-453E-B823-BBA4BC73905D}"/>
              </a:ext>
            </a:extLst>
          </p:cNvPr>
          <p:cNvSpPr txBox="1"/>
          <p:nvPr/>
        </p:nvSpPr>
        <p:spPr>
          <a:xfrm>
            <a:off x="996287" y="2377713"/>
            <a:ext cx="5254042" cy="1446550"/>
          </a:xfrm>
          <a:prstGeom prst="rect">
            <a:avLst/>
          </a:prstGeom>
          <a:noFill/>
        </p:spPr>
        <p:txBody>
          <a:bodyPr wrap="square">
            <a:spAutoFit/>
          </a:bodyPr>
          <a:lstStyle/>
          <a:p>
            <a:r>
              <a:rPr lang="es-ES_tradnl" sz="1100" b="1" dirty="0"/>
              <a:t>ESCENA 7</a:t>
            </a:r>
          </a:p>
          <a:p>
            <a:r>
              <a:rPr lang="es-ES_tradnl" sz="1100" dirty="0"/>
              <a:t>Usted visita con más frecuencia a </a:t>
            </a:r>
            <a:r>
              <a:rPr lang="es-ES_tradnl" sz="1100" dirty="0" err="1"/>
              <a:t>Asha</a:t>
            </a:r>
            <a:r>
              <a:rPr lang="es-ES_tradnl" sz="1100" dirty="0"/>
              <a:t> en su casa para ver cómo está. También visita a su tío y a su profesor con frecuencia. Todas las semanas se reúne con el facilitador del programa de competencias para la vida al que </a:t>
            </a:r>
            <a:r>
              <a:rPr lang="es-ES_tradnl" sz="1100" dirty="0" err="1"/>
              <a:t>Asha</a:t>
            </a:r>
            <a:r>
              <a:rPr lang="es-ES_tradnl" sz="1100" dirty="0"/>
              <a:t> ha estado asistiendo. Poco a poco, </a:t>
            </a:r>
            <a:r>
              <a:rPr lang="es-ES_tradnl" sz="1100" dirty="0" err="1"/>
              <a:t>Asha</a:t>
            </a:r>
            <a:r>
              <a:rPr lang="es-ES_tradnl" sz="1100" dirty="0"/>
              <a:t> va encontrando mayor estabilidad asistiendo a la escuela y al programa de competencias para la vida.</a:t>
            </a:r>
          </a:p>
          <a:p>
            <a:endParaRPr lang="es-ES_tradnl" sz="1100" b="1" dirty="0"/>
          </a:p>
          <a:p>
            <a:r>
              <a:rPr lang="es-ES_tradnl" sz="1100" b="1" dirty="0"/>
              <a:t>¿Qué paso de la gestión de casos se describe aquí? ¿Por qué cree que es ese?</a:t>
            </a:r>
          </a:p>
        </p:txBody>
      </p:sp>
      <p:sp>
        <p:nvSpPr>
          <p:cNvPr id="29" name="TextBox 28">
            <a:extLst>
              <a:ext uri="{FF2B5EF4-FFF2-40B4-BE49-F238E27FC236}">
                <a16:creationId xmlns:a16="http://schemas.microsoft.com/office/drawing/2014/main" id="{F81C450D-6B4F-4C5D-8DF2-2B750308F658}"/>
              </a:ext>
            </a:extLst>
          </p:cNvPr>
          <p:cNvSpPr txBox="1"/>
          <p:nvPr/>
        </p:nvSpPr>
        <p:spPr>
          <a:xfrm>
            <a:off x="996287" y="6374797"/>
            <a:ext cx="5254042" cy="1615827"/>
          </a:xfrm>
          <a:prstGeom prst="rect">
            <a:avLst/>
          </a:prstGeom>
          <a:noFill/>
        </p:spPr>
        <p:txBody>
          <a:bodyPr wrap="square">
            <a:spAutoFit/>
          </a:bodyPr>
          <a:lstStyle/>
          <a:p>
            <a:r>
              <a:rPr lang="es-ES_tradnl" sz="1100" b="1" dirty="0"/>
              <a:t>ESCENA 8</a:t>
            </a:r>
          </a:p>
          <a:p>
            <a:r>
              <a:rPr lang="es-ES_tradnl" sz="1100" b="0" i="0" u="none" strike="noStrike" dirty="0" err="1">
                <a:solidFill>
                  <a:srgbClr val="000000"/>
                </a:solidFill>
                <a:effectLst/>
                <a:latin typeface="-webkit-standard"/>
              </a:rPr>
              <a:t>Asha</a:t>
            </a:r>
            <a:r>
              <a:rPr lang="es-ES_tradnl" sz="1100" b="0" i="0" u="none" strike="noStrike" dirty="0">
                <a:solidFill>
                  <a:srgbClr val="000000"/>
                </a:solidFill>
                <a:effectLst/>
                <a:latin typeface="-webkit-standard"/>
              </a:rPr>
              <a:t> le cuenta que no quiere casarse, pero sus padres lo han decidido. Asistió a todo el programa de competencias para la vida y ahora es una mentora para chicas más jóvenes. Le cuenta que prefiere no casarse hasta cumplir los 18 años y haber recibido su título como docente. Al cabo de tres meses, usted, </a:t>
            </a:r>
            <a:r>
              <a:rPr lang="es-ES_tradnl" sz="1100" b="0" i="0" u="none" strike="noStrike" dirty="0" err="1">
                <a:solidFill>
                  <a:srgbClr val="000000"/>
                </a:solidFill>
                <a:effectLst/>
                <a:latin typeface="-webkit-standard"/>
              </a:rPr>
              <a:t>Asha</a:t>
            </a:r>
            <a:r>
              <a:rPr lang="es-ES_tradnl" sz="1100" b="0" i="0" u="none" strike="noStrike" dirty="0">
                <a:solidFill>
                  <a:srgbClr val="000000"/>
                </a:solidFill>
                <a:effectLst/>
                <a:latin typeface="-webkit-standard"/>
              </a:rPr>
              <a:t> y su familia deciden cerrar el caso ya que los riesgos detectados en la evaluación han disminuido lo suficiente y se han cumplido los objetivos del plan del caso</a:t>
            </a:r>
            <a:r>
              <a:rPr lang="es-ES_tradnl" sz="1100" dirty="0"/>
              <a:t>. </a:t>
            </a:r>
          </a:p>
          <a:p>
            <a:endParaRPr lang="es-ES_tradnl" sz="1100" b="1" dirty="0"/>
          </a:p>
          <a:p>
            <a:r>
              <a:rPr lang="es-ES_tradnl" sz="1100" b="1" dirty="0"/>
              <a:t>¿Qué paso de la gestión de casos se describe aquí? ¿Por qué cree que es ese?</a:t>
            </a:r>
          </a:p>
        </p:txBody>
      </p:sp>
      <p:grpSp>
        <p:nvGrpSpPr>
          <p:cNvPr id="13" name="Group 12">
            <a:extLst>
              <a:ext uri="{FF2B5EF4-FFF2-40B4-BE49-F238E27FC236}">
                <a16:creationId xmlns:a16="http://schemas.microsoft.com/office/drawing/2014/main" id="{E87BE32C-CA94-4378-9B89-EBEAF51D176A}"/>
              </a:ext>
            </a:extLst>
          </p:cNvPr>
          <p:cNvGrpSpPr/>
          <p:nvPr/>
        </p:nvGrpSpPr>
        <p:grpSpPr>
          <a:xfrm>
            <a:off x="1499555" y="1363881"/>
            <a:ext cx="324331" cy="805023"/>
            <a:chOff x="4152776" y="1302447"/>
            <a:chExt cx="365595" cy="907443"/>
          </a:xfrm>
          <a:solidFill>
            <a:schemeClr val="accent5"/>
          </a:solidFill>
        </p:grpSpPr>
        <p:sp>
          <p:nvSpPr>
            <p:cNvPr id="14" name="Flowchart: Manual Operation 13">
              <a:extLst>
                <a:ext uri="{FF2B5EF4-FFF2-40B4-BE49-F238E27FC236}">
                  <a16:creationId xmlns:a16="http://schemas.microsoft.com/office/drawing/2014/main" id="{F50003A3-7C7C-4510-9B64-47D4E929988D}"/>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Round Same Side Corner Rectangle 23">
              <a:extLst>
                <a:ext uri="{FF2B5EF4-FFF2-40B4-BE49-F238E27FC236}">
                  <a16:creationId xmlns:a16="http://schemas.microsoft.com/office/drawing/2014/main" id="{28441863-58E9-4984-B6F7-69DD172E2FAC}"/>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Oval 15">
              <a:extLst>
                <a:ext uri="{FF2B5EF4-FFF2-40B4-BE49-F238E27FC236}">
                  <a16:creationId xmlns:a16="http://schemas.microsoft.com/office/drawing/2014/main" id="{79C9C5C5-9172-4442-B288-33E7058452BD}"/>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Rectangle 16">
              <a:extLst>
                <a:ext uri="{FF2B5EF4-FFF2-40B4-BE49-F238E27FC236}">
                  <a16:creationId xmlns:a16="http://schemas.microsoft.com/office/drawing/2014/main" id="{94298701-786B-497D-B7B4-12238816C849}"/>
                </a:ext>
              </a:extLst>
            </p:cNvPr>
            <p:cNvSpPr/>
            <p:nvPr/>
          </p:nvSpPr>
          <p:spPr>
            <a:xfrm rot="19718716">
              <a:off x="4255086" y="1847861"/>
              <a:ext cx="210569" cy="1543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Round Same Side Corner Rectangle 25">
              <a:extLst>
                <a:ext uri="{FF2B5EF4-FFF2-40B4-BE49-F238E27FC236}">
                  <a16:creationId xmlns:a16="http://schemas.microsoft.com/office/drawing/2014/main" id="{212BE894-5344-48C5-9A87-0C27A36AA959}"/>
                </a:ext>
              </a:extLst>
            </p:cNvPr>
            <p:cNvSpPr/>
            <p:nvPr/>
          </p:nvSpPr>
          <p:spPr>
            <a:xfrm rot="10800000">
              <a:off x="4293932" y="1752987"/>
              <a:ext cx="83286" cy="200990"/>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9" name="Group 18">
            <a:extLst>
              <a:ext uri="{FF2B5EF4-FFF2-40B4-BE49-F238E27FC236}">
                <a16:creationId xmlns:a16="http://schemas.microsoft.com/office/drawing/2014/main" id="{5DB3A759-5D9E-4839-B559-8EDA3E17AE3A}"/>
              </a:ext>
            </a:extLst>
          </p:cNvPr>
          <p:cNvGrpSpPr/>
          <p:nvPr/>
        </p:nvGrpSpPr>
        <p:grpSpPr>
          <a:xfrm>
            <a:off x="1895917" y="1091446"/>
            <a:ext cx="789652" cy="417619"/>
            <a:chOff x="5979451" y="4936789"/>
            <a:chExt cx="703946" cy="600026"/>
          </a:xfrm>
          <a:solidFill>
            <a:schemeClr val="accent5"/>
          </a:solidFill>
        </p:grpSpPr>
        <p:sp>
          <p:nvSpPr>
            <p:cNvPr id="20" name="Rectangle 19">
              <a:extLst>
                <a:ext uri="{FF2B5EF4-FFF2-40B4-BE49-F238E27FC236}">
                  <a16:creationId xmlns:a16="http://schemas.microsoft.com/office/drawing/2014/main" id="{EDA02816-B4FE-4F6A-ABD4-85F850DE2CDC}"/>
                </a:ext>
              </a:extLst>
            </p:cNvPr>
            <p:cNvSpPr/>
            <p:nvPr/>
          </p:nvSpPr>
          <p:spPr>
            <a:xfrm>
              <a:off x="6065519" y="5166363"/>
              <a:ext cx="531810" cy="3704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 name="Flowchart: Manual Operation 20">
              <a:extLst>
                <a:ext uri="{FF2B5EF4-FFF2-40B4-BE49-F238E27FC236}">
                  <a16:creationId xmlns:a16="http://schemas.microsoft.com/office/drawing/2014/main" id="{4844EFCF-AF10-4B3B-B5B0-EDA117EF4709}"/>
                </a:ext>
              </a:extLst>
            </p:cNvPr>
            <p:cNvSpPr/>
            <p:nvPr/>
          </p:nvSpPr>
          <p:spPr>
            <a:xfrm rot="10800000">
              <a:off x="5979451" y="4936789"/>
              <a:ext cx="703946" cy="22957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7" name="Group 6">
            <a:extLst>
              <a:ext uri="{FF2B5EF4-FFF2-40B4-BE49-F238E27FC236}">
                <a16:creationId xmlns:a16="http://schemas.microsoft.com/office/drawing/2014/main" id="{DEF7CE25-8DD0-4B4F-B02F-458C75C6F191}"/>
              </a:ext>
            </a:extLst>
          </p:cNvPr>
          <p:cNvGrpSpPr/>
          <p:nvPr/>
        </p:nvGrpSpPr>
        <p:grpSpPr>
          <a:xfrm>
            <a:off x="2589022" y="1654537"/>
            <a:ext cx="554097" cy="540472"/>
            <a:chOff x="2589022" y="1782776"/>
            <a:chExt cx="554097" cy="540472"/>
          </a:xfrm>
          <a:solidFill>
            <a:schemeClr val="accent5"/>
          </a:solidFill>
        </p:grpSpPr>
        <p:sp>
          <p:nvSpPr>
            <p:cNvPr id="22" name="Freeform: Shape 21">
              <a:extLst>
                <a:ext uri="{FF2B5EF4-FFF2-40B4-BE49-F238E27FC236}">
                  <a16:creationId xmlns:a16="http://schemas.microsoft.com/office/drawing/2014/main" id="{19AE6617-6C4B-4AA0-9D60-58DB2A2DB453}"/>
                </a:ext>
              </a:extLst>
            </p:cNvPr>
            <p:cNvSpPr/>
            <p:nvPr/>
          </p:nvSpPr>
          <p:spPr>
            <a:xfrm>
              <a:off x="2589022" y="1782776"/>
              <a:ext cx="554097" cy="92842"/>
            </a:xfrm>
            <a:custGeom>
              <a:avLst/>
              <a:gdLst>
                <a:gd name="connsiteX0" fmla="*/ 0 w 863600"/>
                <a:gd name="connsiteY0" fmla="*/ 198120 h 198120"/>
                <a:gd name="connsiteX1" fmla="*/ 431800 w 863600"/>
                <a:gd name="connsiteY1" fmla="*/ 0 h 198120"/>
                <a:gd name="connsiteX2" fmla="*/ 863600 w 863600"/>
                <a:gd name="connsiteY2" fmla="*/ 198120 h 198120"/>
              </a:gdLst>
              <a:ahLst/>
              <a:cxnLst>
                <a:cxn ang="0">
                  <a:pos x="connsiteX0" y="connsiteY0"/>
                </a:cxn>
                <a:cxn ang="0">
                  <a:pos x="connsiteX1" y="connsiteY1"/>
                </a:cxn>
                <a:cxn ang="0">
                  <a:pos x="connsiteX2" y="connsiteY2"/>
                </a:cxn>
              </a:cxnLst>
              <a:rect l="l" t="t" r="r" b="b"/>
              <a:pathLst>
                <a:path w="863600" h="198120">
                  <a:moveTo>
                    <a:pt x="0" y="198120"/>
                  </a:moveTo>
                  <a:lnTo>
                    <a:pt x="431800" y="0"/>
                  </a:lnTo>
                  <a:lnTo>
                    <a:pt x="863600" y="198120"/>
                  </a:lnTo>
                </a:path>
              </a:pathLst>
            </a:cu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Oval 2">
              <a:extLst>
                <a:ext uri="{FF2B5EF4-FFF2-40B4-BE49-F238E27FC236}">
                  <a16:creationId xmlns:a16="http://schemas.microsoft.com/office/drawing/2014/main" id="{C27BBC5D-66FF-45A9-9FFE-5B82659921B7}"/>
                </a:ext>
              </a:extLst>
            </p:cNvPr>
            <p:cNvSpPr/>
            <p:nvPr/>
          </p:nvSpPr>
          <p:spPr>
            <a:xfrm>
              <a:off x="2589022" y="1967416"/>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Oval 23">
              <a:extLst>
                <a:ext uri="{FF2B5EF4-FFF2-40B4-BE49-F238E27FC236}">
                  <a16:creationId xmlns:a16="http://schemas.microsoft.com/office/drawing/2014/main" id="{DB8C18EB-8226-47B9-9076-A20C390D9508}"/>
                </a:ext>
              </a:extLst>
            </p:cNvPr>
            <p:cNvSpPr/>
            <p:nvPr/>
          </p:nvSpPr>
          <p:spPr>
            <a:xfrm>
              <a:off x="2723906" y="1967416"/>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 name="Oval 25">
              <a:extLst>
                <a:ext uri="{FF2B5EF4-FFF2-40B4-BE49-F238E27FC236}">
                  <a16:creationId xmlns:a16="http://schemas.microsoft.com/office/drawing/2014/main" id="{A53AAC3D-25DB-4FA7-B7DD-35804D636850}"/>
                </a:ext>
              </a:extLst>
            </p:cNvPr>
            <p:cNvSpPr/>
            <p:nvPr/>
          </p:nvSpPr>
          <p:spPr>
            <a:xfrm>
              <a:off x="2858790" y="1967416"/>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7" name="Oval 26">
              <a:extLst>
                <a:ext uri="{FF2B5EF4-FFF2-40B4-BE49-F238E27FC236}">
                  <a16:creationId xmlns:a16="http://schemas.microsoft.com/office/drawing/2014/main" id="{7606213D-9D03-4EFB-8D88-224B5476AAB5}"/>
                </a:ext>
              </a:extLst>
            </p:cNvPr>
            <p:cNvSpPr/>
            <p:nvPr/>
          </p:nvSpPr>
          <p:spPr>
            <a:xfrm>
              <a:off x="2589022" y="2101139"/>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Oval 27">
              <a:extLst>
                <a:ext uri="{FF2B5EF4-FFF2-40B4-BE49-F238E27FC236}">
                  <a16:creationId xmlns:a16="http://schemas.microsoft.com/office/drawing/2014/main" id="{268F7396-D26C-4023-92AB-402EA3D57995}"/>
                </a:ext>
              </a:extLst>
            </p:cNvPr>
            <p:cNvSpPr/>
            <p:nvPr/>
          </p:nvSpPr>
          <p:spPr>
            <a:xfrm>
              <a:off x="2723906" y="2101139"/>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 name="Oval 30">
              <a:extLst>
                <a:ext uri="{FF2B5EF4-FFF2-40B4-BE49-F238E27FC236}">
                  <a16:creationId xmlns:a16="http://schemas.microsoft.com/office/drawing/2014/main" id="{8D74C4CC-E3E0-4C37-85D3-63A1C3921F9F}"/>
                </a:ext>
              </a:extLst>
            </p:cNvPr>
            <p:cNvSpPr/>
            <p:nvPr/>
          </p:nvSpPr>
          <p:spPr>
            <a:xfrm>
              <a:off x="2858790" y="2101139"/>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Oval 31">
              <a:extLst>
                <a:ext uri="{FF2B5EF4-FFF2-40B4-BE49-F238E27FC236}">
                  <a16:creationId xmlns:a16="http://schemas.microsoft.com/office/drawing/2014/main" id="{B5359A5F-AAB9-45EE-B4B4-5E5AC06EDD0F}"/>
                </a:ext>
              </a:extLst>
            </p:cNvPr>
            <p:cNvSpPr/>
            <p:nvPr/>
          </p:nvSpPr>
          <p:spPr>
            <a:xfrm>
              <a:off x="3021350" y="2020461"/>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Rectangle: Top Corners Rounded 3">
              <a:extLst>
                <a:ext uri="{FF2B5EF4-FFF2-40B4-BE49-F238E27FC236}">
                  <a16:creationId xmlns:a16="http://schemas.microsoft.com/office/drawing/2014/main" id="{86D80C3E-0F8D-43EB-BC0E-DAD41B997DD9}"/>
                </a:ext>
              </a:extLst>
            </p:cNvPr>
            <p:cNvSpPr/>
            <p:nvPr/>
          </p:nvSpPr>
          <p:spPr>
            <a:xfrm>
              <a:off x="3021350" y="2133783"/>
              <a:ext cx="78540" cy="18946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7" name="Oval 36">
              <a:extLst>
                <a:ext uri="{FF2B5EF4-FFF2-40B4-BE49-F238E27FC236}">
                  <a16:creationId xmlns:a16="http://schemas.microsoft.com/office/drawing/2014/main" id="{49EAF573-3D81-4377-99BE-392FC81661B8}"/>
                </a:ext>
              </a:extLst>
            </p:cNvPr>
            <p:cNvSpPr/>
            <p:nvPr/>
          </p:nvSpPr>
          <p:spPr>
            <a:xfrm>
              <a:off x="2589022" y="2233178"/>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8" name="Oval 37">
              <a:extLst>
                <a:ext uri="{FF2B5EF4-FFF2-40B4-BE49-F238E27FC236}">
                  <a16:creationId xmlns:a16="http://schemas.microsoft.com/office/drawing/2014/main" id="{03BC0C8F-3116-46D8-AD14-45A29B6428E5}"/>
                </a:ext>
              </a:extLst>
            </p:cNvPr>
            <p:cNvSpPr/>
            <p:nvPr/>
          </p:nvSpPr>
          <p:spPr>
            <a:xfrm>
              <a:off x="2723906" y="2233178"/>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9" name="Oval 38">
              <a:extLst>
                <a:ext uri="{FF2B5EF4-FFF2-40B4-BE49-F238E27FC236}">
                  <a16:creationId xmlns:a16="http://schemas.microsoft.com/office/drawing/2014/main" id="{0DBA2ACD-DA70-42DE-82EA-A3169887648B}"/>
                </a:ext>
              </a:extLst>
            </p:cNvPr>
            <p:cNvSpPr/>
            <p:nvPr/>
          </p:nvSpPr>
          <p:spPr>
            <a:xfrm>
              <a:off x="2858790" y="2233178"/>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5" name="Freeform: Shape 4">
            <a:extLst>
              <a:ext uri="{FF2B5EF4-FFF2-40B4-BE49-F238E27FC236}">
                <a16:creationId xmlns:a16="http://schemas.microsoft.com/office/drawing/2014/main" id="{E6661863-2635-4C2C-A4BD-AF4CD5D86639}"/>
              </a:ext>
            </a:extLst>
          </p:cNvPr>
          <p:cNvSpPr/>
          <p:nvPr/>
        </p:nvSpPr>
        <p:spPr>
          <a:xfrm>
            <a:off x="1859280" y="1563401"/>
            <a:ext cx="403872" cy="481545"/>
          </a:xfrm>
          <a:custGeom>
            <a:avLst/>
            <a:gdLst>
              <a:gd name="connsiteX0" fmla="*/ 0 w 403872"/>
              <a:gd name="connsiteY0" fmla="*/ 464820 h 481545"/>
              <a:gd name="connsiteX1" fmla="*/ 38100 w 403872"/>
              <a:gd name="connsiteY1" fmla="*/ 480060 h 481545"/>
              <a:gd name="connsiteX2" fmla="*/ 198120 w 403872"/>
              <a:gd name="connsiteY2" fmla="*/ 464820 h 481545"/>
              <a:gd name="connsiteX3" fmla="*/ 289560 w 403872"/>
              <a:gd name="connsiteY3" fmla="*/ 381000 h 481545"/>
              <a:gd name="connsiteX4" fmla="*/ 342900 w 403872"/>
              <a:gd name="connsiteY4" fmla="*/ 320040 h 481545"/>
              <a:gd name="connsiteX5" fmla="*/ 381000 w 403872"/>
              <a:gd name="connsiteY5" fmla="*/ 251460 h 481545"/>
              <a:gd name="connsiteX6" fmla="*/ 396240 w 403872"/>
              <a:gd name="connsiteY6" fmla="*/ 182880 h 481545"/>
              <a:gd name="connsiteX7" fmla="*/ 403860 w 403872"/>
              <a:gd name="connsiteY7" fmla="*/ 0 h 48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872" h="481545">
                <a:moveTo>
                  <a:pt x="0" y="464820"/>
                </a:moveTo>
                <a:cubicBezTo>
                  <a:pt x="12700" y="469900"/>
                  <a:pt x="24436" y="479439"/>
                  <a:pt x="38100" y="480060"/>
                </a:cubicBezTo>
                <a:cubicBezTo>
                  <a:pt x="128685" y="484177"/>
                  <a:pt x="137640" y="479940"/>
                  <a:pt x="198120" y="464820"/>
                </a:cubicBezTo>
                <a:cubicBezTo>
                  <a:pt x="251589" y="424718"/>
                  <a:pt x="219620" y="450940"/>
                  <a:pt x="289560" y="381000"/>
                </a:cubicBezTo>
                <a:cubicBezTo>
                  <a:pt x="308510" y="362050"/>
                  <a:pt x="328946" y="343297"/>
                  <a:pt x="342900" y="320040"/>
                </a:cubicBezTo>
                <a:cubicBezTo>
                  <a:pt x="412748" y="203626"/>
                  <a:pt x="303610" y="354647"/>
                  <a:pt x="381000" y="251460"/>
                </a:cubicBezTo>
                <a:cubicBezTo>
                  <a:pt x="386080" y="228600"/>
                  <a:pt x="393745" y="206164"/>
                  <a:pt x="396240" y="182880"/>
                </a:cubicBezTo>
                <a:cubicBezTo>
                  <a:pt x="404527" y="105530"/>
                  <a:pt x="403860" y="65374"/>
                  <a:pt x="403860" y="0"/>
                </a:cubicBezTo>
              </a:path>
            </a:pathLst>
          </a:cu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Freeform: Shape 5">
            <a:extLst>
              <a:ext uri="{FF2B5EF4-FFF2-40B4-BE49-F238E27FC236}">
                <a16:creationId xmlns:a16="http://schemas.microsoft.com/office/drawing/2014/main" id="{A10F11D7-32AA-4F9D-90B6-56187842BAE9}"/>
              </a:ext>
            </a:extLst>
          </p:cNvPr>
          <p:cNvSpPr/>
          <p:nvPr/>
        </p:nvSpPr>
        <p:spPr>
          <a:xfrm>
            <a:off x="2065020" y="2012981"/>
            <a:ext cx="449580" cy="106680"/>
          </a:xfrm>
          <a:custGeom>
            <a:avLst/>
            <a:gdLst>
              <a:gd name="connsiteX0" fmla="*/ 0 w 449580"/>
              <a:gd name="connsiteY0" fmla="*/ 15240 h 106680"/>
              <a:gd name="connsiteX1" fmla="*/ 38100 w 449580"/>
              <a:gd name="connsiteY1" fmla="*/ 7620 h 106680"/>
              <a:gd name="connsiteX2" fmla="*/ 60960 w 449580"/>
              <a:gd name="connsiteY2" fmla="*/ 0 h 106680"/>
              <a:gd name="connsiteX3" fmla="*/ 228600 w 449580"/>
              <a:gd name="connsiteY3" fmla="*/ 7620 h 106680"/>
              <a:gd name="connsiteX4" fmla="*/ 297180 w 449580"/>
              <a:gd name="connsiteY4" fmla="*/ 30480 h 106680"/>
              <a:gd name="connsiteX5" fmla="*/ 320040 w 449580"/>
              <a:gd name="connsiteY5" fmla="*/ 38100 h 106680"/>
              <a:gd name="connsiteX6" fmla="*/ 350520 w 449580"/>
              <a:gd name="connsiteY6" fmla="*/ 45720 h 106680"/>
              <a:gd name="connsiteX7" fmla="*/ 411480 w 449580"/>
              <a:gd name="connsiteY7" fmla="*/ 68580 h 106680"/>
              <a:gd name="connsiteX8" fmla="*/ 449580 w 449580"/>
              <a:gd name="connsiteY8" fmla="*/ 106680 h 106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580" h="106680">
                <a:moveTo>
                  <a:pt x="0" y="15240"/>
                </a:moveTo>
                <a:cubicBezTo>
                  <a:pt x="12700" y="12700"/>
                  <a:pt x="25535" y="10761"/>
                  <a:pt x="38100" y="7620"/>
                </a:cubicBezTo>
                <a:cubicBezTo>
                  <a:pt x="45892" y="5672"/>
                  <a:pt x="52928" y="0"/>
                  <a:pt x="60960" y="0"/>
                </a:cubicBezTo>
                <a:cubicBezTo>
                  <a:pt x="116898" y="0"/>
                  <a:pt x="172720" y="5080"/>
                  <a:pt x="228600" y="7620"/>
                </a:cubicBezTo>
                <a:lnTo>
                  <a:pt x="297180" y="30480"/>
                </a:lnTo>
                <a:cubicBezTo>
                  <a:pt x="304800" y="33020"/>
                  <a:pt x="312248" y="36152"/>
                  <a:pt x="320040" y="38100"/>
                </a:cubicBezTo>
                <a:cubicBezTo>
                  <a:pt x="330200" y="40640"/>
                  <a:pt x="340714" y="42043"/>
                  <a:pt x="350520" y="45720"/>
                </a:cubicBezTo>
                <a:cubicBezTo>
                  <a:pt x="430214" y="75605"/>
                  <a:pt x="333243" y="49021"/>
                  <a:pt x="411480" y="68580"/>
                </a:cubicBezTo>
                <a:lnTo>
                  <a:pt x="449580" y="106680"/>
                </a:lnTo>
              </a:path>
            </a:pathLst>
          </a:cu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41" name="Group 40">
            <a:extLst>
              <a:ext uri="{FF2B5EF4-FFF2-40B4-BE49-F238E27FC236}">
                <a16:creationId xmlns:a16="http://schemas.microsoft.com/office/drawing/2014/main" id="{8D1BF079-D313-4F3C-816C-B2A64919C52A}"/>
              </a:ext>
            </a:extLst>
          </p:cNvPr>
          <p:cNvGrpSpPr/>
          <p:nvPr/>
        </p:nvGrpSpPr>
        <p:grpSpPr>
          <a:xfrm>
            <a:off x="5598603" y="1752998"/>
            <a:ext cx="554097" cy="540472"/>
            <a:chOff x="2589022" y="1782776"/>
            <a:chExt cx="554097" cy="540472"/>
          </a:xfrm>
          <a:solidFill>
            <a:schemeClr val="accent5"/>
          </a:solidFill>
        </p:grpSpPr>
        <p:sp>
          <p:nvSpPr>
            <p:cNvPr id="42" name="Freeform: Shape 41">
              <a:extLst>
                <a:ext uri="{FF2B5EF4-FFF2-40B4-BE49-F238E27FC236}">
                  <a16:creationId xmlns:a16="http://schemas.microsoft.com/office/drawing/2014/main" id="{CC23A424-80B4-4239-B1B2-82A89D11D9FB}"/>
                </a:ext>
              </a:extLst>
            </p:cNvPr>
            <p:cNvSpPr/>
            <p:nvPr/>
          </p:nvSpPr>
          <p:spPr>
            <a:xfrm>
              <a:off x="2589022" y="1782776"/>
              <a:ext cx="554097" cy="92842"/>
            </a:xfrm>
            <a:custGeom>
              <a:avLst/>
              <a:gdLst>
                <a:gd name="connsiteX0" fmla="*/ 0 w 863600"/>
                <a:gd name="connsiteY0" fmla="*/ 198120 h 198120"/>
                <a:gd name="connsiteX1" fmla="*/ 431800 w 863600"/>
                <a:gd name="connsiteY1" fmla="*/ 0 h 198120"/>
                <a:gd name="connsiteX2" fmla="*/ 863600 w 863600"/>
                <a:gd name="connsiteY2" fmla="*/ 198120 h 198120"/>
              </a:gdLst>
              <a:ahLst/>
              <a:cxnLst>
                <a:cxn ang="0">
                  <a:pos x="connsiteX0" y="connsiteY0"/>
                </a:cxn>
                <a:cxn ang="0">
                  <a:pos x="connsiteX1" y="connsiteY1"/>
                </a:cxn>
                <a:cxn ang="0">
                  <a:pos x="connsiteX2" y="connsiteY2"/>
                </a:cxn>
              </a:cxnLst>
              <a:rect l="l" t="t" r="r" b="b"/>
              <a:pathLst>
                <a:path w="863600" h="198120">
                  <a:moveTo>
                    <a:pt x="0" y="198120"/>
                  </a:moveTo>
                  <a:lnTo>
                    <a:pt x="431800" y="0"/>
                  </a:lnTo>
                  <a:lnTo>
                    <a:pt x="863600" y="198120"/>
                  </a:lnTo>
                </a:path>
              </a:pathLst>
            </a:cu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3" name="Oval 42">
              <a:extLst>
                <a:ext uri="{FF2B5EF4-FFF2-40B4-BE49-F238E27FC236}">
                  <a16:creationId xmlns:a16="http://schemas.microsoft.com/office/drawing/2014/main" id="{CCB065AF-6DEC-4169-B3E1-FCA2AE8CA546}"/>
                </a:ext>
              </a:extLst>
            </p:cNvPr>
            <p:cNvSpPr/>
            <p:nvPr/>
          </p:nvSpPr>
          <p:spPr>
            <a:xfrm>
              <a:off x="2589022" y="1967416"/>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4" name="Oval 43">
              <a:extLst>
                <a:ext uri="{FF2B5EF4-FFF2-40B4-BE49-F238E27FC236}">
                  <a16:creationId xmlns:a16="http://schemas.microsoft.com/office/drawing/2014/main" id="{901E368E-ED0D-45DF-8659-F10DA940F86B}"/>
                </a:ext>
              </a:extLst>
            </p:cNvPr>
            <p:cNvSpPr/>
            <p:nvPr/>
          </p:nvSpPr>
          <p:spPr>
            <a:xfrm>
              <a:off x="2723906" y="1967416"/>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5" name="Oval 44">
              <a:extLst>
                <a:ext uri="{FF2B5EF4-FFF2-40B4-BE49-F238E27FC236}">
                  <a16:creationId xmlns:a16="http://schemas.microsoft.com/office/drawing/2014/main" id="{4D3AFCDE-2944-425E-B873-5CA0680B604A}"/>
                </a:ext>
              </a:extLst>
            </p:cNvPr>
            <p:cNvSpPr/>
            <p:nvPr/>
          </p:nvSpPr>
          <p:spPr>
            <a:xfrm>
              <a:off x="2858790" y="1967416"/>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2" name="Oval 51">
              <a:extLst>
                <a:ext uri="{FF2B5EF4-FFF2-40B4-BE49-F238E27FC236}">
                  <a16:creationId xmlns:a16="http://schemas.microsoft.com/office/drawing/2014/main" id="{FA3C7920-BBCC-4B93-8705-AA9A4F53F59C}"/>
                </a:ext>
              </a:extLst>
            </p:cNvPr>
            <p:cNvSpPr/>
            <p:nvPr/>
          </p:nvSpPr>
          <p:spPr>
            <a:xfrm>
              <a:off x="2589022" y="2101139"/>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3" name="Oval 52">
              <a:extLst>
                <a:ext uri="{FF2B5EF4-FFF2-40B4-BE49-F238E27FC236}">
                  <a16:creationId xmlns:a16="http://schemas.microsoft.com/office/drawing/2014/main" id="{610DB668-02F4-4191-9A10-8AE8273FF6C9}"/>
                </a:ext>
              </a:extLst>
            </p:cNvPr>
            <p:cNvSpPr/>
            <p:nvPr/>
          </p:nvSpPr>
          <p:spPr>
            <a:xfrm>
              <a:off x="2723906" y="2101139"/>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4" name="Oval 53">
              <a:extLst>
                <a:ext uri="{FF2B5EF4-FFF2-40B4-BE49-F238E27FC236}">
                  <a16:creationId xmlns:a16="http://schemas.microsoft.com/office/drawing/2014/main" id="{1AB1D803-0461-4173-A50C-D27B38610D38}"/>
                </a:ext>
              </a:extLst>
            </p:cNvPr>
            <p:cNvSpPr/>
            <p:nvPr/>
          </p:nvSpPr>
          <p:spPr>
            <a:xfrm>
              <a:off x="2858790" y="2101139"/>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5" name="Oval 54">
              <a:extLst>
                <a:ext uri="{FF2B5EF4-FFF2-40B4-BE49-F238E27FC236}">
                  <a16:creationId xmlns:a16="http://schemas.microsoft.com/office/drawing/2014/main" id="{BA435BC7-84CD-4633-8396-B1CA381D2885}"/>
                </a:ext>
              </a:extLst>
            </p:cNvPr>
            <p:cNvSpPr/>
            <p:nvPr/>
          </p:nvSpPr>
          <p:spPr>
            <a:xfrm>
              <a:off x="3021350" y="2020461"/>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6" name="Rectangle: Top Corners Rounded 55">
              <a:extLst>
                <a:ext uri="{FF2B5EF4-FFF2-40B4-BE49-F238E27FC236}">
                  <a16:creationId xmlns:a16="http://schemas.microsoft.com/office/drawing/2014/main" id="{514C24DD-B5CF-4D94-AF9E-9B6F78DC1FB9}"/>
                </a:ext>
              </a:extLst>
            </p:cNvPr>
            <p:cNvSpPr/>
            <p:nvPr/>
          </p:nvSpPr>
          <p:spPr>
            <a:xfrm>
              <a:off x="3021350" y="2133783"/>
              <a:ext cx="78540" cy="18946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7" name="Oval 56">
              <a:extLst>
                <a:ext uri="{FF2B5EF4-FFF2-40B4-BE49-F238E27FC236}">
                  <a16:creationId xmlns:a16="http://schemas.microsoft.com/office/drawing/2014/main" id="{526677FF-3D16-43AA-A9CD-ED12056796BC}"/>
                </a:ext>
              </a:extLst>
            </p:cNvPr>
            <p:cNvSpPr/>
            <p:nvPr/>
          </p:nvSpPr>
          <p:spPr>
            <a:xfrm>
              <a:off x="2589022" y="2233178"/>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8" name="Oval 57">
              <a:extLst>
                <a:ext uri="{FF2B5EF4-FFF2-40B4-BE49-F238E27FC236}">
                  <a16:creationId xmlns:a16="http://schemas.microsoft.com/office/drawing/2014/main" id="{8174DD12-7ED1-4177-950C-F46D6A4454FE}"/>
                </a:ext>
              </a:extLst>
            </p:cNvPr>
            <p:cNvSpPr/>
            <p:nvPr/>
          </p:nvSpPr>
          <p:spPr>
            <a:xfrm>
              <a:off x="2723906" y="2233178"/>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9" name="Oval 58">
              <a:extLst>
                <a:ext uri="{FF2B5EF4-FFF2-40B4-BE49-F238E27FC236}">
                  <a16:creationId xmlns:a16="http://schemas.microsoft.com/office/drawing/2014/main" id="{EC399F37-73D6-404F-879F-45DD26CBB7E8}"/>
                </a:ext>
              </a:extLst>
            </p:cNvPr>
            <p:cNvSpPr/>
            <p:nvPr/>
          </p:nvSpPr>
          <p:spPr>
            <a:xfrm>
              <a:off x="2858790" y="2233178"/>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60" name="Rectangle 59">
            <a:extLst>
              <a:ext uri="{FF2B5EF4-FFF2-40B4-BE49-F238E27FC236}">
                <a16:creationId xmlns:a16="http://schemas.microsoft.com/office/drawing/2014/main" id="{8C2DD87E-7741-4ADC-89FF-C6E91EBB5F1F}"/>
              </a:ext>
            </a:extLst>
          </p:cNvPr>
          <p:cNvSpPr/>
          <p:nvPr/>
        </p:nvSpPr>
        <p:spPr>
          <a:xfrm>
            <a:off x="5591310" y="887718"/>
            <a:ext cx="553329" cy="8392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s-ES_tradnl" sz="1000" b="1" dirty="0">
                <a:solidFill>
                  <a:schemeClr val="bg1"/>
                </a:solidFill>
              </a:rPr>
              <a:t>Competencias para la vida</a:t>
            </a:r>
          </a:p>
        </p:txBody>
      </p:sp>
      <p:grpSp>
        <p:nvGrpSpPr>
          <p:cNvPr id="64" name="Group 63">
            <a:extLst>
              <a:ext uri="{FF2B5EF4-FFF2-40B4-BE49-F238E27FC236}">
                <a16:creationId xmlns:a16="http://schemas.microsoft.com/office/drawing/2014/main" id="{DBD6EB73-D4E6-4A2D-BF12-4B13D16EB824}"/>
              </a:ext>
            </a:extLst>
          </p:cNvPr>
          <p:cNvGrpSpPr/>
          <p:nvPr/>
        </p:nvGrpSpPr>
        <p:grpSpPr>
          <a:xfrm>
            <a:off x="4601478" y="1623795"/>
            <a:ext cx="228168" cy="518646"/>
            <a:chOff x="3545772" y="5645112"/>
            <a:chExt cx="211356" cy="480431"/>
          </a:xfrm>
          <a:solidFill>
            <a:schemeClr val="accent5"/>
          </a:solidFill>
        </p:grpSpPr>
        <p:sp>
          <p:nvSpPr>
            <p:cNvPr id="65" name="Round Same Side Corner Rectangle 21">
              <a:extLst>
                <a:ext uri="{FF2B5EF4-FFF2-40B4-BE49-F238E27FC236}">
                  <a16:creationId xmlns:a16="http://schemas.microsoft.com/office/drawing/2014/main" id="{0A69E0E4-4C29-40F2-9E4F-0C58DBF756EE}"/>
                </a:ext>
              </a:extLst>
            </p:cNvPr>
            <p:cNvSpPr/>
            <p:nvPr/>
          </p:nvSpPr>
          <p:spPr>
            <a:xfrm>
              <a:off x="3572316" y="5833157"/>
              <a:ext cx="158818" cy="29238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6" name="Oval 65">
              <a:extLst>
                <a:ext uri="{FF2B5EF4-FFF2-40B4-BE49-F238E27FC236}">
                  <a16:creationId xmlns:a16="http://schemas.microsoft.com/office/drawing/2014/main" id="{4472F0E6-5521-4155-B18E-B4E1DE5D3627}"/>
                </a:ext>
              </a:extLst>
            </p:cNvPr>
            <p:cNvSpPr/>
            <p:nvPr/>
          </p:nvSpPr>
          <p:spPr>
            <a:xfrm>
              <a:off x="3571138" y="5645112"/>
              <a:ext cx="160624" cy="1606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7" name="Flowchart: Manual Operation 66">
              <a:extLst>
                <a:ext uri="{FF2B5EF4-FFF2-40B4-BE49-F238E27FC236}">
                  <a16:creationId xmlns:a16="http://schemas.microsoft.com/office/drawing/2014/main" id="{351E3E89-B055-4674-AAFD-42E91AD31E9F}"/>
                </a:ext>
              </a:extLst>
            </p:cNvPr>
            <p:cNvSpPr/>
            <p:nvPr/>
          </p:nvSpPr>
          <p:spPr>
            <a:xfrm rot="10800000">
              <a:off x="3545772" y="5875014"/>
              <a:ext cx="211356" cy="25052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8" name="Freeform: Shape 7">
            <a:extLst>
              <a:ext uri="{FF2B5EF4-FFF2-40B4-BE49-F238E27FC236}">
                <a16:creationId xmlns:a16="http://schemas.microsoft.com/office/drawing/2014/main" id="{E08E47E8-87F3-4AED-BA05-8CE181D94079}"/>
              </a:ext>
            </a:extLst>
          </p:cNvPr>
          <p:cNvSpPr/>
          <p:nvPr/>
        </p:nvSpPr>
        <p:spPr>
          <a:xfrm>
            <a:off x="4749142" y="1294140"/>
            <a:ext cx="698426" cy="947441"/>
          </a:xfrm>
          <a:custGeom>
            <a:avLst/>
            <a:gdLst>
              <a:gd name="connsiteX0" fmla="*/ 0 w 1089660"/>
              <a:gd name="connsiteY0" fmla="*/ 762000 h 937260"/>
              <a:gd name="connsiteX1" fmla="*/ 45720 w 1089660"/>
              <a:gd name="connsiteY1" fmla="*/ 853440 h 937260"/>
              <a:gd name="connsiteX2" fmla="*/ 68580 w 1089660"/>
              <a:gd name="connsiteY2" fmla="*/ 861060 h 937260"/>
              <a:gd name="connsiteX3" fmla="*/ 99060 w 1089660"/>
              <a:gd name="connsiteY3" fmla="*/ 883920 h 937260"/>
              <a:gd name="connsiteX4" fmla="*/ 205740 w 1089660"/>
              <a:gd name="connsiteY4" fmla="*/ 914400 h 937260"/>
              <a:gd name="connsiteX5" fmla="*/ 327660 w 1089660"/>
              <a:gd name="connsiteY5" fmla="*/ 937260 h 937260"/>
              <a:gd name="connsiteX6" fmla="*/ 617220 w 1089660"/>
              <a:gd name="connsiteY6" fmla="*/ 922020 h 937260"/>
              <a:gd name="connsiteX7" fmla="*/ 655320 w 1089660"/>
              <a:gd name="connsiteY7" fmla="*/ 899160 h 937260"/>
              <a:gd name="connsiteX8" fmla="*/ 716280 w 1089660"/>
              <a:gd name="connsiteY8" fmla="*/ 838200 h 937260"/>
              <a:gd name="connsiteX9" fmla="*/ 739140 w 1089660"/>
              <a:gd name="connsiteY9" fmla="*/ 822960 h 937260"/>
              <a:gd name="connsiteX10" fmla="*/ 754380 w 1089660"/>
              <a:gd name="connsiteY10" fmla="*/ 762000 h 937260"/>
              <a:gd name="connsiteX11" fmla="*/ 769620 w 1089660"/>
              <a:gd name="connsiteY11" fmla="*/ 716280 h 937260"/>
              <a:gd name="connsiteX12" fmla="*/ 777240 w 1089660"/>
              <a:gd name="connsiteY12" fmla="*/ 655320 h 937260"/>
              <a:gd name="connsiteX13" fmla="*/ 792480 w 1089660"/>
              <a:gd name="connsiteY13" fmla="*/ 609600 h 937260"/>
              <a:gd name="connsiteX14" fmla="*/ 807720 w 1089660"/>
              <a:gd name="connsiteY14" fmla="*/ 541020 h 937260"/>
              <a:gd name="connsiteX15" fmla="*/ 815340 w 1089660"/>
              <a:gd name="connsiteY15" fmla="*/ 472440 h 937260"/>
              <a:gd name="connsiteX16" fmla="*/ 822960 w 1089660"/>
              <a:gd name="connsiteY16" fmla="*/ 441960 h 937260"/>
              <a:gd name="connsiteX17" fmla="*/ 830580 w 1089660"/>
              <a:gd name="connsiteY17" fmla="*/ 381000 h 937260"/>
              <a:gd name="connsiteX18" fmla="*/ 853440 w 1089660"/>
              <a:gd name="connsiteY18" fmla="*/ 304800 h 937260"/>
              <a:gd name="connsiteX19" fmla="*/ 861060 w 1089660"/>
              <a:gd name="connsiteY19" fmla="*/ 266700 h 937260"/>
              <a:gd name="connsiteX20" fmla="*/ 876300 w 1089660"/>
              <a:gd name="connsiteY20" fmla="*/ 228600 h 937260"/>
              <a:gd name="connsiteX21" fmla="*/ 883920 w 1089660"/>
              <a:gd name="connsiteY21" fmla="*/ 205740 h 937260"/>
              <a:gd name="connsiteX22" fmla="*/ 922020 w 1089660"/>
              <a:gd name="connsiteY22" fmla="*/ 137160 h 937260"/>
              <a:gd name="connsiteX23" fmla="*/ 944880 w 1089660"/>
              <a:gd name="connsiteY23" fmla="*/ 106680 h 937260"/>
              <a:gd name="connsiteX24" fmla="*/ 1005840 w 1089660"/>
              <a:gd name="connsiteY24" fmla="*/ 45720 h 937260"/>
              <a:gd name="connsiteX25" fmla="*/ 1036320 w 1089660"/>
              <a:gd name="connsiteY25" fmla="*/ 30480 h 937260"/>
              <a:gd name="connsiteX26" fmla="*/ 1059180 w 1089660"/>
              <a:gd name="connsiteY26" fmla="*/ 22860 h 937260"/>
              <a:gd name="connsiteX27" fmla="*/ 1089660 w 1089660"/>
              <a:gd name="connsiteY27" fmla="*/ 0 h 93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9660" h="937260">
                <a:moveTo>
                  <a:pt x="0" y="762000"/>
                </a:moveTo>
                <a:cubicBezTo>
                  <a:pt x="10597" y="790260"/>
                  <a:pt x="19625" y="831694"/>
                  <a:pt x="45720" y="853440"/>
                </a:cubicBezTo>
                <a:cubicBezTo>
                  <a:pt x="51890" y="858582"/>
                  <a:pt x="60960" y="858520"/>
                  <a:pt x="68580" y="861060"/>
                </a:cubicBezTo>
                <a:cubicBezTo>
                  <a:pt x="78740" y="868680"/>
                  <a:pt x="87701" y="878240"/>
                  <a:pt x="99060" y="883920"/>
                </a:cubicBezTo>
                <a:cubicBezTo>
                  <a:pt x="120091" y="894436"/>
                  <a:pt x="187293" y="910060"/>
                  <a:pt x="205740" y="914400"/>
                </a:cubicBezTo>
                <a:cubicBezTo>
                  <a:pt x="279675" y="931797"/>
                  <a:pt x="260477" y="927662"/>
                  <a:pt x="327660" y="937260"/>
                </a:cubicBezTo>
                <a:cubicBezTo>
                  <a:pt x="424180" y="932180"/>
                  <a:pt x="521213" y="933184"/>
                  <a:pt x="617220" y="922020"/>
                </a:cubicBezTo>
                <a:cubicBezTo>
                  <a:pt x="631931" y="920309"/>
                  <a:pt x="642761" y="907010"/>
                  <a:pt x="655320" y="899160"/>
                </a:cubicBezTo>
                <a:cubicBezTo>
                  <a:pt x="701136" y="870525"/>
                  <a:pt x="658345" y="896135"/>
                  <a:pt x="716280" y="838200"/>
                </a:cubicBezTo>
                <a:cubicBezTo>
                  <a:pt x="722756" y="831724"/>
                  <a:pt x="731520" y="828040"/>
                  <a:pt x="739140" y="822960"/>
                </a:cubicBezTo>
                <a:cubicBezTo>
                  <a:pt x="744220" y="802640"/>
                  <a:pt x="747756" y="781871"/>
                  <a:pt x="754380" y="762000"/>
                </a:cubicBezTo>
                <a:lnTo>
                  <a:pt x="769620" y="716280"/>
                </a:lnTo>
                <a:cubicBezTo>
                  <a:pt x="772160" y="695960"/>
                  <a:pt x="772949" y="675344"/>
                  <a:pt x="777240" y="655320"/>
                </a:cubicBezTo>
                <a:cubicBezTo>
                  <a:pt x="780606" y="639612"/>
                  <a:pt x="788341" y="625122"/>
                  <a:pt x="792480" y="609600"/>
                </a:cubicBezTo>
                <a:cubicBezTo>
                  <a:pt x="798514" y="586973"/>
                  <a:pt x="803870" y="564119"/>
                  <a:pt x="807720" y="541020"/>
                </a:cubicBezTo>
                <a:cubicBezTo>
                  <a:pt x="811501" y="518332"/>
                  <a:pt x="811843" y="495173"/>
                  <a:pt x="815340" y="472440"/>
                </a:cubicBezTo>
                <a:cubicBezTo>
                  <a:pt x="816932" y="462089"/>
                  <a:pt x="821238" y="452290"/>
                  <a:pt x="822960" y="441960"/>
                </a:cubicBezTo>
                <a:cubicBezTo>
                  <a:pt x="826327" y="421760"/>
                  <a:pt x="827213" y="401200"/>
                  <a:pt x="830580" y="381000"/>
                </a:cubicBezTo>
                <a:cubicBezTo>
                  <a:pt x="835681" y="350396"/>
                  <a:pt x="844729" y="336740"/>
                  <a:pt x="853440" y="304800"/>
                </a:cubicBezTo>
                <a:cubicBezTo>
                  <a:pt x="856848" y="292305"/>
                  <a:pt x="857338" y="279105"/>
                  <a:pt x="861060" y="266700"/>
                </a:cubicBezTo>
                <a:cubicBezTo>
                  <a:pt x="864990" y="253599"/>
                  <a:pt x="871497" y="241407"/>
                  <a:pt x="876300" y="228600"/>
                </a:cubicBezTo>
                <a:cubicBezTo>
                  <a:pt x="879120" y="221079"/>
                  <a:pt x="880756" y="213123"/>
                  <a:pt x="883920" y="205740"/>
                </a:cubicBezTo>
                <a:cubicBezTo>
                  <a:pt x="892635" y="185405"/>
                  <a:pt x="910459" y="154501"/>
                  <a:pt x="922020" y="137160"/>
                </a:cubicBezTo>
                <a:cubicBezTo>
                  <a:pt x="929065" y="126593"/>
                  <a:pt x="936298" y="116042"/>
                  <a:pt x="944880" y="106680"/>
                </a:cubicBezTo>
                <a:cubicBezTo>
                  <a:pt x="964298" y="85497"/>
                  <a:pt x="980137" y="58571"/>
                  <a:pt x="1005840" y="45720"/>
                </a:cubicBezTo>
                <a:cubicBezTo>
                  <a:pt x="1016000" y="40640"/>
                  <a:pt x="1025879" y="34955"/>
                  <a:pt x="1036320" y="30480"/>
                </a:cubicBezTo>
                <a:cubicBezTo>
                  <a:pt x="1043703" y="27316"/>
                  <a:pt x="1051996" y="26452"/>
                  <a:pt x="1059180" y="22860"/>
                </a:cubicBezTo>
                <a:cubicBezTo>
                  <a:pt x="1076413" y="14244"/>
                  <a:pt x="1078944" y="10716"/>
                  <a:pt x="1089660" y="0"/>
                </a:cubicBezTo>
              </a:path>
            </a:pathLst>
          </a:cu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Freeform: Shape 8">
            <a:extLst>
              <a:ext uri="{FF2B5EF4-FFF2-40B4-BE49-F238E27FC236}">
                <a16:creationId xmlns:a16="http://schemas.microsoft.com/office/drawing/2014/main" id="{3DE07DDA-85FC-4092-A612-D5DB1125B29E}"/>
              </a:ext>
            </a:extLst>
          </p:cNvPr>
          <p:cNvSpPr/>
          <p:nvPr/>
        </p:nvSpPr>
        <p:spPr>
          <a:xfrm>
            <a:off x="5175238" y="2044946"/>
            <a:ext cx="312051" cy="144764"/>
          </a:xfrm>
          <a:custGeom>
            <a:avLst/>
            <a:gdLst>
              <a:gd name="connsiteX0" fmla="*/ 0 w 434340"/>
              <a:gd name="connsiteY0" fmla="*/ 122521 h 122521"/>
              <a:gd name="connsiteX1" fmla="*/ 76200 w 434340"/>
              <a:gd name="connsiteY1" fmla="*/ 84421 h 122521"/>
              <a:gd name="connsiteX2" fmla="*/ 114300 w 434340"/>
              <a:gd name="connsiteY2" fmla="*/ 69181 h 122521"/>
              <a:gd name="connsiteX3" fmla="*/ 144780 w 434340"/>
              <a:gd name="connsiteY3" fmla="*/ 46321 h 122521"/>
              <a:gd name="connsiteX4" fmla="*/ 190500 w 434340"/>
              <a:gd name="connsiteY4" fmla="*/ 31081 h 122521"/>
              <a:gd name="connsiteX5" fmla="*/ 259080 w 434340"/>
              <a:gd name="connsiteY5" fmla="*/ 15841 h 122521"/>
              <a:gd name="connsiteX6" fmla="*/ 281940 w 434340"/>
              <a:gd name="connsiteY6" fmla="*/ 8221 h 122521"/>
              <a:gd name="connsiteX7" fmla="*/ 434340 w 434340"/>
              <a:gd name="connsiteY7" fmla="*/ 601 h 122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340" h="122521">
                <a:moveTo>
                  <a:pt x="0" y="122521"/>
                </a:moveTo>
                <a:cubicBezTo>
                  <a:pt x="97871" y="83373"/>
                  <a:pt x="-23458" y="134250"/>
                  <a:pt x="76200" y="84421"/>
                </a:cubicBezTo>
                <a:cubicBezTo>
                  <a:pt x="88434" y="78304"/>
                  <a:pt x="102343" y="75824"/>
                  <a:pt x="114300" y="69181"/>
                </a:cubicBezTo>
                <a:cubicBezTo>
                  <a:pt x="125402" y="63013"/>
                  <a:pt x="133421" y="52001"/>
                  <a:pt x="144780" y="46321"/>
                </a:cubicBezTo>
                <a:cubicBezTo>
                  <a:pt x="159148" y="39137"/>
                  <a:pt x="175113" y="35697"/>
                  <a:pt x="190500" y="31081"/>
                </a:cubicBezTo>
                <a:cubicBezTo>
                  <a:pt x="229612" y="19347"/>
                  <a:pt x="215575" y="26717"/>
                  <a:pt x="259080" y="15841"/>
                </a:cubicBezTo>
                <a:cubicBezTo>
                  <a:pt x="266872" y="13893"/>
                  <a:pt x="274037" y="9658"/>
                  <a:pt x="281940" y="8221"/>
                </a:cubicBezTo>
                <a:cubicBezTo>
                  <a:pt x="344643" y="-3180"/>
                  <a:pt x="364844" y="601"/>
                  <a:pt x="434340" y="601"/>
                </a:cubicBezTo>
              </a:path>
            </a:pathLst>
          </a:cu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69" name="Group 68">
            <a:extLst>
              <a:ext uri="{FF2B5EF4-FFF2-40B4-BE49-F238E27FC236}">
                <a16:creationId xmlns:a16="http://schemas.microsoft.com/office/drawing/2014/main" id="{A9E1FCD4-AF95-489E-ADD2-6681A67CAF51}"/>
              </a:ext>
            </a:extLst>
          </p:cNvPr>
          <p:cNvGrpSpPr/>
          <p:nvPr/>
        </p:nvGrpSpPr>
        <p:grpSpPr>
          <a:xfrm>
            <a:off x="4406907" y="970905"/>
            <a:ext cx="789652" cy="417619"/>
            <a:chOff x="5979451" y="4936789"/>
            <a:chExt cx="703946" cy="600026"/>
          </a:xfrm>
          <a:solidFill>
            <a:schemeClr val="accent5"/>
          </a:solidFill>
        </p:grpSpPr>
        <p:sp>
          <p:nvSpPr>
            <p:cNvPr id="70" name="Rectangle 69">
              <a:extLst>
                <a:ext uri="{FF2B5EF4-FFF2-40B4-BE49-F238E27FC236}">
                  <a16:creationId xmlns:a16="http://schemas.microsoft.com/office/drawing/2014/main" id="{AF5E345F-3BFF-4AC9-BDEE-B18F3EDF9862}"/>
                </a:ext>
              </a:extLst>
            </p:cNvPr>
            <p:cNvSpPr/>
            <p:nvPr/>
          </p:nvSpPr>
          <p:spPr>
            <a:xfrm>
              <a:off x="6065519" y="5166363"/>
              <a:ext cx="531810" cy="3704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1" name="Flowchart: Manual Operation 70">
              <a:extLst>
                <a:ext uri="{FF2B5EF4-FFF2-40B4-BE49-F238E27FC236}">
                  <a16:creationId xmlns:a16="http://schemas.microsoft.com/office/drawing/2014/main" id="{EC4B9E73-25E0-42C5-B8FD-EA86D801F671}"/>
                </a:ext>
              </a:extLst>
            </p:cNvPr>
            <p:cNvSpPr/>
            <p:nvPr/>
          </p:nvSpPr>
          <p:spPr>
            <a:xfrm rot="10800000">
              <a:off x="5979451" y="4936789"/>
              <a:ext cx="703946" cy="22957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11" name="Freeform: Shape 10">
            <a:extLst>
              <a:ext uri="{FF2B5EF4-FFF2-40B4-BE49-F238E27FC236}">
                <a16:creationId xmlns:a16="http://schemas.microsoft.com/office/drawing/2014/main" id="{4530F878-080F-4D8D-B4ED-5BFB2CEEF941}"/>
              </a:ext>
            </a:extLst>
          </p:cNvPr>
          <p:cNvSpPr/>
          <p:nvPr/>
        </p:nvSpPr>
        <p:spPr>
          <a:xfrm>
            <a:off x="4523536" y="1403381"/>
            <a:ext cx="139904" cy="556260"/>
          </a:xfrm>
          <a:custGeom>
            <a:avLst/>
            <a:gdLst>
              <a:gd name="connsiteX0" fmla="*/ 78944 w 139904"/>
              <a:gd name="connsiteY0" fmla="*/ 556260 h 556260"/>
              <a:gd name="connsiteX1" fmla="*/ 40844 w 139904"/>
              <a:gd name="connsiteY1" fmla="*/ 487680 h 556260"/>
              <a:gd name="connsiteX2" fmla="*/ 33224 w 139904"/>
              <a:gd name="connsiteY2" fmla="*/ 464820 h 556260"/>
              <a:gd name="connsiteX3" fmla="*/ 17984 w 139904"/>
              <a:gd name="connsiteY3" fmla="*/ 411480 h 556260"/>
              <a:gd name="connsiteX4" fmla="*/ 10364 w 139904"/>
              <a:gd name="connsiteY4" fmla="*/ 381000 h 556260"/>
              <a:gd name="connsiteX5" fmla="*/ 2744 w 139904"/>
              <a:gd name="connsiteY5" fmla="*/ 358140 h 556260"/>
              <a:gd name="connsiteX6" fmla="*/ 25604 w 139904"/>
              <a:gd name="connsiteY6" fmla="*/ 137160 h 556260"/>
              <a:gd name="connsiteX7" fmla="*/ 40844 w 139904"/>
              <a:gd name="connsiteY7" fmla="*/ 114300 h 556260"/>
              <a:gd name="connsiteX8" fmla="*/ 71324 w 139904"/>
              <a:gd name="connsiteY8" fmla="*/ 76200 h 556260"/>
              <a:gd name="connsiteX9" fmla="*/ 86564 w 139904"/>
              <a:gd name="connsiteY9" fmla="*/ 53340 h 556260"/>
              <a:gd name="connsiteX10" fmla="*/ 109424 w 139904"/>
              <a:gd name="connsiteY10" fmla="*/ 38100 h 556260"/>
              <a:gd name="connsiteX11" fmla="*/ 139904 w 139904"/>
              <a:gd name="connsiteY11" fmla="*/ 0 h 55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904" h="556260">
                <a:moveTo>
                  <a:pt x="78944" y="556260"/>
                </a:moveTo>
                <a:cubicBezTo>
                  <a:pt x="40398" y="459896"/>
                  <a:pt x="89170" y="572251"/>
                  <a:pt x="40844" y="487680"/>
                </a:cubicBezTo>
                <a:cubicBezTo>
                  <a:pt x="36859" y="480706"/>
                  <a:pt x="35532" y="472513"/>
                  <a:pt x="33224" y="464820"/>
                </a:cubicBezTo>
                <a:cubicBezTo>
                  <a:pt x="27911" y="447108"/>
                  <a:pt x="22849" y="429320"/>
                  <a:pt x="17984" y="411480"/>
                </a:cubicBezTo>
                <a:cubicBezTo>
                  <a:pt x="15228" y="401376"/>
                  <a:pt x="13241" y="391070"/>
                  <a:pt x="10364" y="381000"/>
                </a:cubicBezTo>
                <a:cubicBezTo>
                  <a:pt x="8157" y="373277"/>
                  <a:pt x="5284" y="365760"/>
                  <a:pt x="2744" y="358140"/>
                </a:cubicBezTo>
                <a:cubicBezTo>
                  <a:pt x="8191" y="221953"/>
                  <a:pt x="-17587" y="212745"/>
                  <a:pt x="25604" y="137160"/>
                </a:cubicBezTo>
                <a:cubicBezTo>
                  <a:pt x="30148" y="129209"/>
                  <a:pt x="36748" y="122491"/>
                  <a:pt x="40844" y="114300"/>
                </a:cubicBezTo>
                <a:cubicBezTo>
                  <a:pt x="59247" y="77494"/>
                  <a:pt x="32788" y="101891"/>
                  <a:pt x="71324" y="76200"/>
                </a:cubicBezTo>
                <a:cubicBezTo>
                  <a:pt x="76404" y="68580"/>
                  <a:pt x="80088" y="59816"/>
                  <a:pt x="86564" y="53340"/>
                </a:cubicBezTo>
                <a:cubicBezTo>
                  <a:pt x="93040" y="46864"/>
                  <a:pt x="103561" y="45135"/>
                  <a:pt x="109424" y="38100"/>
                </a:cubicBezTo>
                <a:cubicBezTo>
                  <a:pt x="147524" y="-7620"/>
                  <a:pt x="104344" y="17780"/>
                  <a:pt x="139904" y="0"/>
                </a:cubicBezTo>
              </a:path>
            </a:pathLst>
          </a:cu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72" name="Straight Connector 71">
            <a:extLst>
              <a:ext uri="{FF2B5EF4-FFF2-40B4-BE49-F238E27FC236}">
                <a16:creationId xmlns:a16="http://schemas.microsoft.com/office/drawing/2014/main" id="{47B7DA29-C202-48BF-AC28-263EE3EE0528}"/>
              </a:ext>
            </a:extLst>
          </p:cNvPr>
          <p:cNvCxnSpPr>
            <a:cxnSpLocks/>
          </p:cNvCxnSpPr>
          <p:nvPr/>
        </p:nvCxnSpPr>
        <p:spPr>
          <a:xfrm flipV="1">
            <a:off x="3816502" y="1034405"/>
            <a:ext cx="0" cy="1195307"/>
          </a:xfrm>
          <a:prstGeom prst="line">
            <a:avLst/>
          </a:prstGeom>
          <a:ln w="12700">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73" name="Speech Bubble: Rectangle with Corners Rounded 72">
            <a:extLst>
              <a:ext uri="{FF2B5EF4-FFF2-40B4-BE49-F238E27FC236}">
                <a16:creationId xmlns:a16="http://schemas.microsoft.com/office/drawing/2014/main" id="{5402B558-F8F8-41BB-BE17-78466A5CB5E0}"/>
              </a:ext>
            </a:extLst>
          </p:cNvPr>
          <p:cNvSpPr/>
          <p:nvPr/>
        </p:nvSpPr>
        <p:spPr>
          <a:xfrm>
            <a:off x="3065412" y="1507046"/>
            <a:ext cx="169441" cy="112710"/>
          </a:xfrm>
          <a:prstGeom prst="wedgeRoundRectCallout">
            <a:avLst>
              <a:gd name="adj1" fmla="val -17353"/>
              <a:gd name="adj2" fmla="val 71585"/>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5" name="Speech Bubble: Rectangle with Corners Rounded 74">
            <a:extLst>
              <a:ext uri="{FF2B5EF4-FFF2-40B4-BE49-F238E27FC236}">
                <a16:creationId xmlns:a16="http://schemas.microsoft.com/office/drawing/2014/main" id="{7C0894E6-7899-48A9-ACBE-926A9785FB30}"/>
              </a:ext>
            </a:extLst>
          </p:cNvPr>
          <p:cNvSpPr/>
          <p:nvPr/>
        </p:nvSpPr>
        <p:spPr>
          <a:xfrm>
            <a:off x="2611199" y="980423"/>
            <a:ext cx="169441" cy="112710"/>
          </a:xfrm>
          <a:prstGeom prst="wedgeRoundRectCallout">
            <a:avLst>
              <a:gd name="adj1" fmla="val -22049"/>
              <a:gd name="adj2" fmla="val 65897"/>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93" name="Group 92">
            <a:extLst>
              <a:ext uri="{FF2B5EF4-FFF2-40B4-BE49-F238E27FC236}">
                <a16:creationId xmlns:a16="http://schemas.microsoft.com/office/drawing/2014/main" id="{60CE049A-2344-4139-A2FE-A3FD5058FB18}"/>
              </a:ext>
            </a:extLst>
          </p:cNvPr>
          <p:cNvGrpSpPr/>
          <p:nvPr/>
        </p:nvGrpSpPr>
        <p:grpSpPr>
          <a:xfrm>
            <a:off x="1723280" y="5263542"/>
            <a:ext cx="365595" cy="907443"/>
            <a:chOff x="4152776" y="1302447"/>
            <a:chExt cx="365595" cy="907443"/>
          </a:xfrm>
          <a:solidFill>
            <a:schemeClr val="accent5"/>
          </a:solidFill>
        </p:grpSpPr>
        <p:sp>
          <p:nvSpPr>
            <p:cNvPr id="94" name="Flowchart: Manual Operation 93">
              <a:extLst>
                <a:ext uri="{FF2B5EF4-FFF2-40B4-BE49-F238E27FC236}">
                  <a16:creationId xmlns:a16="http://schemas.microsoft.com/office/drawing/2014/main" id="{DFA34F10-4202-4C93-A713-4634330F88E6}"/>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5" name="Round Same Side Corner Rectangle 23">
              <a:extLst>
                <a:ext uri="{FF2B5EF4-FFF2-40B4-BE49-F238E27FC236}">
                  <a16:creationId xmlns:a16="http://schemas.microsoft.com/office/drawing/2014/main" id="{A76ACC57-49C4-4D40-A941-853D5300079E}"/>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6" name="Oval 95">
              <a:extLst>
                <a:ext uri="{FF2B5EF4-FFF2-40B4-BE49-F238E27FC236}">
                  <a16:creationId xmlns:a16="http://schemas.microsoft.com/office/drawing/2014/main" id="{322E9288-ABA5-4DED-8C1B-2537B22BA014}"/>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7" name="Rectangle 96">
              <a:extLst>
                <a:ext uri="{FF2B5EF4-FFF2-40B4-BE49-F238E27FC236}">
                  <a16:creationId xmlns:a16="http://schemas.microsoft.com/office/drawing/2014/main" id="{21CDD2EC-A2D9-4D93-8B89-61FCF5A1DCD0}"/>
                </a:ext>
              </a:extLst>
            </p:cNvPr>
            <p:cNvSpPr/>
            <p:nvPr/>
          </p:nvSpPr>
          <p:spPr>
            <a:xfrm rot="19718716">
              <a:off x="4255086" y="1847861"/>
              <a:ext cx="210569" cy="154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8" name="Round Same Side Corner Rectangle 25">
              <a:extLst>
                <a:ext uri="{FF2B5EF4-FFF2-40B4-BE49-F238E27FC236}">
                  <a16:creationId xmlns:a16="http://schemas.microsoft.com/office/drawing/2014/main" id="{8D14E661-0DDD-4C60-A840-F3192DBE0422}"/>
                </a:ext>
              </a:extLst>
            </p:cNvPr>
            <p:cNvSpPr/>
            <p:nvPr/>
          </p:nvSpPr>
          <p:spPr>
            <a:xfrm rot="10800000">
              <a:off x="4293932" y="1752987"/>
              <a:ext cx="83286" cy="200990"/>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99" name="Speech Bubble: Rectangle with Corners Rounded 98">
            <a:extLst>
              <a:ext uri="{FF2B5EF4-FFF2-40B4-BE49-F238E27FC236}">
                <a16:creationId xmlns:a16="http://schemas.microsoft.com/office/drawing/2014/main" id="{03A3880E-31D8-46F5-9D0E-9872E178FA1D}"/>
              </a:ext>
            </a:extLst>
          </p:cNvPr>
          <p:cNvSpPr/>
          <p:nvPr/>
        </p:nvSpPr>
        <p:spPr>
          <a:xfrm>
            <a:off x="2780640" y="5168631"/>
            <a:ext cx="1352747" cy="994785"/>
          </a:xfrm>
          <a:prstGeom prst="wedgeRoundRectCallout">
            <a:avLst>
              <a:gd name="adj1" fmla="val -60360"/>
              <a:gd name="adj2" fmla="val -20478"/>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00" name="Group 99">
            <a:extLst>
              <a:ext uri="{FF2B5EF4-FFF2-40B4-BE49-F238E27FC236}">
                <a16:creationId xmlns:a16="http://schemas.microsoft.com/office/drawing/2014/main" id="{53DBC7A7-8D5F-416B-8918-AA20ED3C3630}"/>
              </a:ext>
            </a:extLst>
          </p:cNvPr>
          <p:cNvGrpSpPr/>
          <p:nvPr/>
        </p:nvGrpSpPr>
        <p:grpSpPr>
          <a:xfrm>
            <a:off x="2186545" y="5370014"/>
            <a:ext cx="349041" cy="793402"/>
            <a:chOff x="3545772" y="5645112"/>
            <a:chExt cx="211356" cy="480431"/>
          </a:xfrm>
          <a:solidFill>
            <a:schemeClr val="accent5"/>
          </a:solidFill>
        </p:grpSpPr>
        <p:sp>
          <p:nvSpPr>
            <p:cNvPr id="101" name="Round Same Side Corner Rectangle 21">
              <a:extLst>
                <a:ext uri="{FF2B5EF4-FFF2-40B4-BE49-F238E27FC236}">
                  <a16:creationId xmlns:a16="http://schemas.microsoft.com/office/drawing/2014/main" id="{23C2A445-FED0-40F8-B584-2CFF1490AC6D}"/>
                </a:ext>
              </a:extLst>
            </p:cNvPr>
            <p:cNvSpPr/>
            <p:nvPr/>
          </p:nvSpPr>
          <p:spPr>
            <a:xfrm>
              <a:off x="3572316" y="5833157"/>
              <a:ext cx="158818" cy="29238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2" name="Oval 101">
              <a:extLst>
                <a:ext uri="{FF2B5EF4-FFF2-40B4-BE49-F238E27FC236}">
                  <a16:creationId xmlns:a16="http://schemas.microsoft.com/office/drawing/2014/main" id="{EA185BFD-EF5D-40FB-B642-37675222949C}"/>
                </a:ext>
              </a:extLst>
            </p:cNvPr>
            <p:cNvSpPr/>
            <p:nvPr/>
          </p:nvSpPr>
          <p:spPr>
            <a:xfrm>
              <a:off x="3571138" y="5645112"/>
              <a:ext cx="160624" cy="1606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3" name="Flowchart: Manual Operation 102">
              <a:extLst>
                <a:ext uri="{FF2B5EF4-FFF2-40B4-BE49-F238E27FC236}">
                  <a16:creationId xmlns:a16="http://schemas.microsoft.com/office/drawing/2014/main" id="{1DB105AF-680A-4761-B20D-C7A39BFED1DD}"/>
                </a:ext>
              </a:extLst>
            </p:cNvPr>
            <p:cNvSpPr/>
            <p:nvPr/>
          </p:nvSpPr>
          <p:spPr>
            <a:xfrm rot="10800000">
              <a:off x="3545772" y="5875014"/>
              <a:ext cx="211356" cy="25052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108" name="Circle: Hollow 107">
            <a:extLst>
              <a:ext uri="{FF2B5EF4-FFF2-40B4-BE49-F238E27FC236}">
                <a16:creationId xmlns:a16="http://schemas.microsoft.com/office/drawing/2014/main" id="{23337CFF-5210-442F-9DEC-1869109592DB}"/>
              </a:ext>
            </a:extLst>
          </p:cNvPr>
          <p:cNvSpPr/>
          <p:nvPr/>
        </p:nvSpPr>
        <p:spPr>
          <a:xfrm>
            <a:off x="2943015" y="5731146"/>
            <a:ext cx="337520" cy="193138"/>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109" name="Circle: Hollow 108">
            <a:extLst>
              <a:ext uri="{FF2B5EF4-FFF2-40B4-BE49-F238E27FC236}">
                <a16:creationId xmlns:a16="http://schemas.microsoft.com/office/drawing/2014/main" id="{F8D2B5F4-6D92-44BA-9CA3-4DCCFCF2762C}"/>
              </a:ext>
            </a:extLst>
          </p:cNvPr>
          <p:cNvSpPr/>
          <p:nvPr/>
        </p:nvSpPr>
        <p:spPr>
          <a:xfrm rot="2904615">
            <a:off x="3079848" y="5695390"/>
            <a:ext cx="337520" cy="193138"/>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110" name="Multiplication Sign 109">
            <a:extLst>
              <a:ext uri="{FF2B5EF4-FFF2-40B4-BE49-F238E27FC236}">
                <a16:creationId xmlns:a16="http://schemas.microsoft.com/office/drawing/2014/main" id="{ADA2E228-0AE4-4FD5-A9F4-8726D31ED2DD}"/>
              </a:ext>
            </a:extLst>
          </p:cNvPr>
          <p:cNvSpPr/>
          <p:nvPr/>
        </p:nvSpPr>
        <p:spPr>
          <a:xfrm>
            <a:off x="3069321" y="5305127"/>
            <a:ext cx="162560" cy="160016"/>
          </a:xfrm>
          <a:prstGeom prst="mathMultipl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11" name="Group 110">
            <a:extLst>
              <a:ext uri="{FF2B5EF4-FFF2-40B4-BE49-F238E27FC236}">
                <a16:creationId xmlns:a16="http://schemas.microsoft.com/office/drawing/2014/main" id="{0E7981C9-8A72-473C-8E2C-DC5795347903}"/>
              </a:ext>
            </a:extLst>
          </p:cNvPr>
          <p:cNvGrpSpPr/>
          <p:nvPr/>
        </p:nvGrpSpPr>
        <p:grpSpPr>
          <a:xfrm>
            <a:off x="3594417" y="5458643"/>
            <a:ext cx="367620" cy="563028"/>
            <a:chOff x="2050740" y="1573413"/>
            <a:chExt cx="367620" cy="563028"/>
          </a:xfrm>
        </p:grpSpPr>
        <p:grpSp>
          <p:nvGrpSpPr>
            <p:cNvPr id="112" name="Group 111">
              <a:extLst>
                <a:ext uri="{FF2B5EF4-FFF2-40B4-BE49-F238E27FC236}">
                  <a16:creationId xmlns:a16="http://schemas.microsoft.com/office/drawing/2014/main" id="{8BB4FA90-7F04-49FE-9748-96F4802CB7DA}"/>
                </a:ext>
              </a:extLst>
            </p:cNvPr>
            <p:cNvGrpSpPr/>
            <p:nvPr/>
          </p:nvGrpSpPr>
          <p:grpSpPr>
            <a:xfrm>
              <a:off x="2050740" y="1573413"/>
              <a:ext cx="245039" cy="563028"/>
              <a:chOff x="3727764" y="1573413"/>
              <a:chExt cx="245039" cy="563028"/>
            </a:xfrm>
          </p:grpSpPr>
          <p:grpSp>
            <p:nvGrpSpPr>
              <p:cNvPr id="116" name="Group 115">
                <a:extLst>
                  <a:ext uri="{FF2B5EF4-FFF2-40B4-BE49-F238E27FC236}">
                    <a16:creationId xmlns:a16="http://schemas.microsoft.com/office/drawing/2014/main" id="{DD1B259D-C1F2-431E-9644-86CA215DE8EC}"/>
                  </a:ext>
                </a:extLst>
              </p:cNvPr>
              <p:cNvGrpSpPr/>
              <p:nvPr/>
            </p:nvGrpSpPr>
            <p:grpSpPr>
              <a:xfrm>
                <a:off x="3763632" y="1573413"/>
                <a:ext cx="172158" cy="551483"/>
                <a:chOff x="4043172" y="1684320"/>
                <a:chExt cx="352508" cy="1129211"/>
              </a:xfrm>
              <a:solidFill>
                <a:schemeClr val="bg1"/>
              </a:solidFill>
            </p:grpSpPr>
            <p:sp>
              <p:nvSpPr>
                <p:cNvPr id="118" name="Round Same Side Corner Rectangle 21">
                  <a:extLst>
                    <a:ext uri="{FF2B5EF4-FFF2-40B4-BE49-F238E27FC236}">
                      <a16:creationId xmlns:a16="http://schemas.microsoft.com/office/drawing/2014/main" id="{971EB0B7-899F-43EE-AC8A-CD8E922104BC}"/>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9" name="Oval 118">
                  <a:extLst>
                    <a:ext uri="{FF2B5EF4-FFF2-40B4-BE49-F238E27FC236}">
                      <a16:creationId xmlns:a16="http://schemas.microsoft.com/office/drawing/2014/main" id="{26796B9E-9038-4471-90E2-F736E993F306}"/>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117" name="Flowchart: Manual Operation 116">
                <a:extLst>
                  <a:ext uri="{FF2B5EF4-FFF2-40B4-BE49-F238E27FC236}">
                    <a16:creationId xmlns:a16="http://schemas.microsoft.com/office/drawing/2014/main" id="{C668BEC9-EC1B-431A-8606-C0E19EB826B9}"/>
                  </a:ext>
                </a:extLst>
              </p:cNvPr>
              <p:cNvSpPr/>
              <p:nvPr/>
            </p:nvSpPr>
            <p:spPr>
              <a:xfrm rot="10800000">
                <a:off x="3727764" y="1874466"/>
                <a:ext cx="245039" cy="261975"/>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113" name="Rectangle: Top Corners Rounded 112">
              <a:extLst>
                <a:ext uri="{FF2B5EF4-FFF2-40B4-BE49-F238E27FC236}">
                  <a16:creationId xmlns:a16="http://schemas.microsoft.com/office/drawing/2014/main" id="{590223BC-98FF-4143-A916-234718D6399A}"/>
                </a:ext>
              </a:extLst>
            </p:cNvPr>
            <p:cNvSpPr/>
            <p:nvPr/>
          </p:nvSpPr>
          <p:spPr>
            <a:xfrm rot="3432767">
              <a:off x="2343986" y="1749251"/>
              <a:ext cx="48099" cy="100649"/>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114" name="Straight Connector 113">
              <a:extLst>
                <a:ext uri="{FF2B5EF4-FFF2-40B4-BE49-F238E27FC236}">
                  <a16:creationId xmlns:a16="http://schemas.microsoft.com/office/drawing/2014/main" id="{0AEBF7FC-B2BF-413B-8FD2-4CF7CABC28AC}"/>
                </a:ext>
              </a:extLst>
            </p:cNvPr>
            <p:cNvCxnSpPr>
              <a:cxnSpLocks/>
            </p:cNvCxnSpPr>
            <p:nvPr/>
          </p:nvCxnSpPr>
          <p:spPr>
            <a:xfrm flipH="1">
              <a:off x="2392284" y="1651349"/>
              <a:ext cx="22404" cy="1453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5" name="Rectangle: Top Corners Rounded 114">
              <a:extLst>
                <a:ext uri="{FF2B5EF4-FFF2-40B4-BE49-F238E27FC236}">
                  <a16:creationId xmlns:a16="http://schemas.microsoft.com/office/drawing/2014/main" id="{98C2E519-FCF6-4391-96F4-4211D3E5A14C}"/>
                </a:ext>
              </a:extLst>
            </p:cNvPr>
            <p:cNvSpPr/>
            <p:nvPr/>
          </p:nvSpPr>
          <p:spPr>
            <a:xfrm rot="6308121">
              <a:off x="2259353" y="1752172"/>
              <a:ext cx="45719" cy="129994"/>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120" name="Freeform: Shape 119">
            <a:extLst>
              <a:ext uri="{FF2B5EF4-FFF2-40B4-BE49-F238E27FC236}">
                <a16:creationId xmlns:a16="http://schemas.microsoft.com/office/drawing/2014/main" id="{28D529F1-4C19-4C7A-AEBE-F7D4CB81A0AE}"/>
              </a:ext>
            </a:extLst>
          </p:cNvPr>
          <p:cNvSpPr/>
          <p:nvPr/>
        </p:nvSpPr>
        <p:spPr>
          <a:xfrm>
            <a:off x="3669319" y="5337614"/>
            <a:ext cx="82556" cy="61709"/>
          </a:xfrm>
          <a:custGeom>
            <a:avLst/>
            <a:gdLst>
              <a:gd name="connsiteX0" fmla="*/ 0 w 83820"/>
              <a:gd name="connsiteY0" fmla="*/ 49530 h 87630"/>
              <a:gd name="connsiteX1" fmla="*/ 38100 w 83820"/>
              <a:gd name="connsiteY1" fmla="*/ 87630 h 87630"/>
              <a:gd name="connsiteX2" fmla="*/ 83820 w 83820"/>
              <a:gd name="connsiteY2" fmla="*/ 0 h 87630"/>
            </a:gdLst>
            <a:ahLst/>
            <a:cxnLst>
              <a:cxn ang="0">
                <a:pos x="connsiteX0" y="connsiteY0"/>
              </a:cxn>
              <a:cxn ang="0">
                <a:pos x="connsiteX1" y="connsiteY1"/>
              </a:cxn>
              <a:cxn ang="0">
                <a:pos x="connsiteX2" y="connsiteY2"/>
              </a:cxn>
            </a:cxnLst>
            <a:rect l="l" t="t" r="r" b="b"/>
            <a:pathLst>
              <a:path w="83820" h="87630">
                <a:moveTo>
                  <a:pt x="0" y="49530"/>
                </a:moveTo>
                <a:lnTo>
                  <a:pt x="38100" y="87630"/>
                </a:lnTo>
                <a:lnTo>
                  <a:pt x="83820" y="0"/>
                </a:ln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1" name="Rectangle 120">
            <a:extLst>
              <a:ext uri="{FF2B5EF4-FFF2-40B4-BE49-F238E27FC236}">
                <a16:creationId xmlns:a16="http://schemas.microsoft.com/office/drawing/2014/main" id="{412A0E8D-7DE7-46F1-9C1A-5AFAE1C59851}"/>
              </a:ext>
            </a:extLst>
          </p:cNvPr>
          <p:cNvSpPr/>
          <p:nvPr/>
        </p:nvSpPr>
        <p:spPr>
          <a:xfrm>
            <a:off x="5145020" y="5235523"/>
            <a:ext cx="679916" cy="88998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_tradnl" sz="1000" b="1">
                <a:solidFill>
                  <a:schemeClr val="accent5"/>
                </a:solidFill>
              </a:rPr>
              <a:t>Asha</a:t>
            </a:r>
          </a:p>
        </p:txBody>
      </p:sp>
      <p:grpSp>
        <p:nvGrpSpPr>
          <p:cNvPr id="123" name="Group 122">
            <a:extLst>
              <a:ext uri="{FF2B5EF4-FFF2-40B4-BE49-F238E27FC236}">
                <a16:creationId xmlns:a16="http://schemas.microsoft.com/office/drawing/2014/main" id="{0F3AA53F-E1A4-42B1-B5C3-7917B2BC5D1F}"/>
              </a:ext>
            </a:extLst>
          </p:cNvPr>
          <p:cNvGrpSpPr/>
          <p:nvPr/>
        </p:nvGrpSpPr>
        <p:grpSpPr>
          <a:xfrm>
            <a:off x="5258761" y="5558988"/>
            <a:ext cx="207589" cy="471869"/>
            <a:chOff x="3545772" y="5645112"/>
            <a:chExt cx="211356" cy="480431"/>
          </a:xfrm>
          <a:solidFill>
            <a:schemeClr val="accent5"/>
          </a:solidFill>
        </p:grpSpPr>
        <p:sp>
          <p:nvSpPr>
            <p:cNvPr id="124" name="Round Same Side Corner Rectangle 21">
              <a:extLst>
                <a:ext uri="{FF2B5EF4-FFF2-40B4-BE49-F238E27FC236}">
                  <a16:creationId xmlns:a16="http://schemas.microsoft.com/office/drawing/2014/main" id="{1F8FC0EF-33CB-4378-BCF4-A5BB657410C6}"/>
                </a:ext>
              </a:extLst>
            </p:cNvPr>
            <p:cNvSpPr/>
            <p:nvPr/>
          </p:nvSpPr>
          <p:spPr>
            <a:xfrm>
              <a:off x="3572316" y="5833157"/>
              <a:ext cx="158818" cy="29238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5" name="Oval 124">
              <a:extLst>
                <a:ext uri="{FF2B5EF4-FFF2-40B4-BE49-F238E27FC236}">
                  <a16:creationId xmlns:a16="http://schemas.microsoft.com/office/drawing/2014/main" id="{E5CE1DAA-33F3-4E00-AA8D-16C92CE3964F}"/>
                </a:ext>
              </a:extLst>
            </p:cNvPr>
            <p:cNvSpPr/>
            <p:nvPr/>
          </p:nvSpPr>
          <p:spPr>
            <a:xfrm>
              <a:off x="3571138" y="5645112"/>
              <a:ext cx="160624" cy="1606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6" name="Flowchart: Manual Operation 125">
              <a:extLst>
                <a:ext uri="{FF2B5EF4-FFF2-40B4-BE49-F238E27FC236}">
                  <a16:creationId xmlns:a16="http://schemas.microsoft.com/office/drawing/2014/main" id="{7530A7D8-705F-49A3-9D08-29DD01B0EE87}"/>
                </a:ext>
              </a:extLst>
            </p:cNvPr>
            <p:cNvSpPr/>
            <p:nvPr/>
          </p:nvSpPr>
          <p:spPr>
            <a:xfrm rot="10800000">
              <a:off x="3545772" y="5875014"/>
              <a:ext cx="211356" cy="25052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127" name="Freeform: Shape 126">
            <a:extLst>
              <a:ext uri="{FF2B5EF4-FFF2-40B4-BE49-F238E27FC236}">
                <a16:creationId xmlns:a16="http://schemas.microsoft.com/office/drawing/2014/main" id="{017B17EA-0FDF-4A6E-AF03-A34631A1CA38}"/>
              </a:ext>
            </a:extLst>
          </p:cNvPr>
          <p:cNvSpPr/>
          <p:nvPr/>
        </p:nvSpPr>
        <p:spPr>
          <a:xfrm>
            <a:off x="5626463" y="5375517"/>
            <a:ext cx="94166" cy="70388"/>
          </a:xfrm>
          <a:custGeom>
            <a:avLst/>
            <a:gdLst>
              <a:gd name="connsiteX0" fmla="*/ 0 w 83820"/>
              <a:gd name="connsiteY0" fmla="*/ 49530 h 87630"/>
              <a:gd name="connsiteX1" fmla="*/ 38100 w 83820"/>
              <a:gd name="connsiteY1" fmla="*/ 87630 h 87630"/>
              <a:gd name="connsiteX2" fmla="*/ 83820 w 83820"/>
              <a:gd name="connsiteY2" fmla="*/ 0 h 87630"/>
            </a:gdLst>
            <a:ahLst/>
            <a:cxnLst>
              <a:cxn ang="0">
                <a:pos x="connsiteX0" y="connsiteY0"/>
              </a:cxn>
              <a:cxn ang="0">
                <a:pos x="connsiteX1" y="connsiteY1"/>
              </a:cxn>
              <a:cxn ang="0">
                <a:pos x="connsiteX2" y="connsiteY2"/>
              </a:cxn>
            </a:cxnLst>
            <a:rect l="l" t="t" r="r" b="b"/>
            <a:pathLst>
              <a:path w="83820" h="87630">
                <a:moveTo>
                  <a:pt x="0" y="49530"/>
                </a:moveTo>
                <a:lnTo>
                  <a:pt x="38100" y="87630"/>
                </a:lnTo>
                <a:lnTo>
                  <a:pt x="83820" y="0"/>
                </a:lnTo>
              </a:path>
            </a:pathLst>
          </a:cu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134" name="Straight Connector 133">
            <a:extLst>
              <a:ext uri="{FF2B5EF4-FFF2-40B4-BE49-F238E27FC236}">
                <a16:creationId xmlns:a16="http://schemas.microsoft.com/office/drawing/2014/main" id="{623909EE-E9A8-4306-8009-E443C49F47C6}"/>
              </a:ext>
            </a:extLst>
          </p:cNvPr>
          <p:cNvCxnSpPr>
            <a:cxnSpLocks/>
          </p:cNvCxnSpPr>
          <p:nvPr/>
        </p:nvCxnSpPr>
        <p:spPr>
          <a:xfrm flipV="1">
            <a:off x="4628862" y="5168631"/>
            <a:ext cx="0" cy="962261"/>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22" name="Rectangle: Top Corners Rounded 121">
            <a:extLst>
              <a:ext uri="{FF2B5EF4-FFF2-40B4-BE49-F238E27FC236}">
                <a16:creationId xmlns:a16="http://schemas.microsoft.com/office/drawing/2014/main" id="{68C3D5F6-7D19-40C8-88D2-81BF651CE9FC}"/>
              </a:ext>
            </a:extLst>
          </p:cNvPr>
          <p:cNvSpPr/>
          <p:nvPr/>
        </p:nvSpPr>
        <p:spPr>
          <a:xfrm>
            <a:off x="5298200" y="5141220"/>
            <a:ext cx="374267" cy="125997"/>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Rectangle 1">
            <a:extLst>
              <a:ext uri="{FF2B5EF4-FFF2-40B4-BE49-F238E27FC236}">
                <a16:creationId xmlns:a16="http://schemas.microsoft.com/office/drawing/2014/main" id="{95967CA0-5DBA-9793-2870-2B17296156B9}"/>
              </a:ext>
            </a:extLst>
          </p:cNvPr>
          <p:cNvSpPr/>
          <p:nvPr/>
        </p:nvSpPr>
        <p:spPr>
          <a:xfrm>
            <a:off x="996287" y="3939684"/>
            <a:ext cx="5254031" cy="879754"/>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Rectangle 9">
            <a:extLst>
              <a:ext uri="{FF2B5EF4-FFF2-40B4-BE49-F238E27FC236}">
                <a16:creationId xmlns:a16="http://schemas.microsoft.com/office/drawing/2014/main" id="{23A613BF-3584-6D3E-6F3B-FB72C47F2C59}"/>
              </a:ext>
            </a:extLst>
          </p:cNvPr>
          <p:cNvSpPr/>
          <p:nvPr/>
        </p:nvSpPr>
        <p:spPr>
          <a:xfrm>
            <a:off x="996287" y="8113437"/>
            <a:ext cx="5254031" cy="879754"/>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Hexagon 11">
            <a:extLst>
              <a:ext uri="{FF2B5EF4-FFF2-40B4-BE49-F238E27FC236}">
                <a16:creationId xmlns:a16="http://schemas.microsoft.com/office/drawing/2014/main" id="{0A609B7C-5033-0324-3FA5-6D0415699F7B}"/>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Hexagon 24">
            <a:extLst>
              <a:ext uri="{FF2B5EF4-FFF2-40B4-BE49-F238E27FC236}">
                <a16:creationId xmlns:a16="http://schemas.microsoft.com/office/drawing/2014/main" id="{72E7E0F3-7CB6-F93C-5B30-67EC5080F47F}"/>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 name="Hexagon 29">
            <a:extLst>
              <a:ext uri="{FF2B5EF4-FFF2-40B4-BE49-F238E27FC236}">
                <a16:creationId xmlns:a16="http://schemas.microsoft.com/office/drawing/2014/main" id="{4A064FDF-EF19-6A4F-4555-206CFA04557E}"/>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3" name="Hexagon 32">
            <a:extLst>
              <a:ext uri="{FF2B5EF4-FFF2-40B4-BE49-F238E27FC236}">
                <a16:creationId xmlns:a16="http://schemas.microsoft.com/office/drawing/2014/main" id="{E314AC54-032A-2D83-B016-6A411015C81D}"/>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4" name="Hexagon 33">
            <a:extLst>
              <a:ext uri="{FF2B5EF4-FFF2-40B4-BE49-F238E27FC236}">
                <a16:creationId xmlns:a16="http://schemas.microsoft.com/office/drawing/2014/main" id="{822891CB-5EE3-7864-67B5-D2C644E0A67D}"/>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5" name="Hexagon 34">
            <a:extLst>
              <a:ext uri="{FF2B5EF4-FFF2-40B4-BE49-F238E27FC236}">
                <a16:creationId xmlns:a16="http://schemas.microsoft.com/office/drawing/2014/main" id="{1A4271A7-CB84-77DE-4929-CA555E27E099}"/>
              </a:ext>
            </a:extLst>
          </p:cNvPr>
          <p:cNvSpPr/>
          <p:nvPr/>
        </p:nvSpPr>
        <p:spPr>
          <a:xfrm rot="1782986">
            <a:off x="286724" y="261533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4035569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97AB6D9C-29E3-4B0D-BEB2-5B06B9A94BB4}"/>
              </a:ext>
            </a:extLst>
          </p:cNvPr>
          <p:cNvSpPr/>
          <p:nvPr/>
        </p:nvSpPr>
        <p:spPr>
          <a:xfrm>
            <a:off x="1253120" y="995663"/>
            <a:ext cx="891804" cy="972124"/>
          </a:xfrm>
          <a:prstGeom prst="wedgeRoundRectCallout">
            <a:avLst>
              <a:gd name="adj1" fmla="val 61651"/>
              <a:gd name="adj2" fmla="val -22227"/>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1" name="Speech Bubble: Rectangle with Corners Rounded 60">
            <a:extLst>
              <a:ext uri="{FF2B5EF4-FFF2-40B4-BE49-F238E27FC236}">
                <a16:creationId xmlns:a16="http://schemas.microsoft.com/office/drawing/2014/main" id="{C5BFFBB8-A874-45AB-9A20-DFD93F7EBD57}"/>
              </a:ext>
            </a:extLst>
          </p:cNvPr>
          <p:cNvSpPr/>
          <p:nvPr/>
        </p:nvSpPr>
        <p:spPr>
          <a:xfrm>
            <a:off x="3835297" y="996550"/>
            <a:ext cx="2271570" cy="972124"/>
          </a:xfrm>
          <a:prstGeom prst="wedgeRoundRectCallout">
            <a:avLst>
              <a:gd name="adj1" fmla="val -53798"/>
              <a:gd name="adj2" fmla="val -22664"/>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TextBox 22">
            <a:extLst>
              <a:ext uri="{FF2B5EF4-FFF2-40B4-BE49-F238E27FC236}">
                <a16:creationId xmlns:a16="http://schemas.microsoft.com/office/drawing/2014/main" id="{7918BECE-56E1-453E-B823-BBA4BC73905D}"/>
              </a:ext>
            </a:extLst>
          </p:cNvPr>
          <p:cNvSpPr txBox="1"/>
          <p:nvPr/>
        </p:nvSpPr>
        <p:spPr>
          <a:xfrm>
            <a:off x="996287" y="2302921"/>
            <a:ext cx="5254042" cy="1954381"/>
          </a:xfrm>
          <a:prstGeom prst="rect">
            <a:avLst/>
          </a:prstGeom>
          <a:noFill/>
        </p:spPr>
        <p:txBody>
          <a:bodyPr wrap="square">
            <a:spAutoFit/>
          </a:bodyPr>
          <a:lstStyle/>
          <a:p>
            <a:r>
              <a:rPr lang="es-ES_tradnl" sz="1100" b="1"/>
              <a:t>ESCENA 9</a:t>
            </a:r>
          </a:p>
          <a:p>
            <a:r>
              <a:rPr lang="es-ES_tradnl" sz="1100" b="0" i="0" u="none" strike="noStrike">
                <a:solidFill>
                  <a:srgbClr val="000000"/>
                </a:solidFill>
                <a:effectLst/>
                <a:latin typeface="-webkit-standard"/>
              </a:rPr>
              <a:t>Después de reunir suficiente información, usted se reúne con los padres de Asha para discutir la situación y determinar los pasos a seguir. Ellos aceptan aplazar el matrimonio si usted les proporciona ayuda. Usted les comenta que deben comprometerse a que Asha se matricule en la escuela el curso que viene. Conversan sobre la posibilidad de actualizar la cartilla de racionamiento para que la familia reciba víveres suficientes. También les cuenta sobre el centro infantil comunitario y se comprometen a que los hermanos y hermanas de Asha empiecen a ir. Al volver a la oficina, se entera de que Asha está de acuerdo con el plan y está ilusionada por comenzar el año escolar</a:t>
            </a:r>
            <a:r>
              <a:rPr lang="es-ES_tradnl" sz="1100"/>
              <a:t>. </a:t>
            </a:r>
          </a:p>
          <a:p>
            <a:endParaRPr lang="es-ES_tradnl" sz="1100" b="1"/>
          </a:p>
          <a:p>
            <a:r>
              <a:rPr lang="es-ES_tradnl" sz="1100" b="1"/>
              <a:t>¿Qué paso de la gestión de casos se describe aquí? ¿Por qué cree que es ese?</a:t>
            </a:r>
          </a:p>
        </p:txBody>
      </p:sp>
      <p:sp>
        <p:nvSpPr>
          <p:cNvPr id="29" name="TextBox 28">
            <a:extLst>
              <a:ext uri="{FF2B5EF4-FFF2-40B4-BE49-F238E27FC236}">
                <a16:creationId xmlns:a16="http://schemas.microsoft.com/office/drawing/2014/main" id="{F81C450D-6B4F-4C5D-8DF2-2B750308F658}"/>
              </a:ext>
            </a:extLst>
          </p:cNvPr>
          <p:cNvSpPr txBox="1"/>
          <p:nvPr/>
        </p:nvSpPr>
        <p:spPr>
          <a:xfrm>
            <a:off x="996287" y="6881555"/>
            <a:ext cx="5254042" cy="1277273"/>
          </a:xfrm>
          <a:prstGeom prst="rect">
            <a:avLst/>
          </a:prstGeom>
          <a:noFill/>
        </p:spPr>
        <p:txBody>
          <a:bodyPr wrap="square">
            <a:spAutoFit/>
          </a:bodyPr>
          <a:lstStyle/>
          <a:p>
            <a:r>
              <a:rPr lang="es-ES_tradnl" sz="1100" b="1"/>
              <a:t>ESCENA 10</a:t>
            </a:r>
          </a:p>
          <a:p>
            <a:r>
              <a:rPr lang="es-ES_tradnl" sz="1100"/>
              <a:t>Usted acompaña a Asha y a su padre a matricularla en el próximo curso escolar. Ayuda a los padres de Asha para garantizar que sus hijos e hijas vayan al centro infantil comunitario. También le explica al padre de Asha cómo puede actualizar su cartilla de racionamiento.</a:t>
            </a:r>
          </a:p>
          <a:p>
            <a:endParaRPr lang="es-ES_tradnl" sz="1100" b="1"/>
          </a:p>
          <a:p>
            <a:r>
              <a:rPr lang="es-ES_tradnl" sz="1100" b="1"/>
              <a:t>¿Qué paso de la gestión de casos se describe aquí? ¿Por qué cree que es ese?</a:t>
            </a:r>
          </a:p>
        </p:txBody>
      </p:sp>
      <p:grpSp>
        <p:nvGrpSpPr>
          <p:cNvPr id="9" name="Group 8">
            <a:extLst>
              <a:ext uri="{FF2B5EF4-FFF2-40B4-BE49-F238E27FC236}">
                <a16:creationId xmlns:a16="http://schemas.microsoft.com/office/drawing/2014/main" id="{9A0ECA0D-7684-49C1-B100-6734BB11B1BA}"/>
              </a:ext>
            </a:extLst>
          </p:cNvPr>
          <p:cNvGrpSpPr/>
          <p:nvPr/>
        </p:nvGrpSpPr>
        <p:grpSpPr>
          <a:xfrm>
            <a:off x="4811716" y="1128350"/>
            <a:ext cx="1045648" cy="728681"/>
            <a:chOff x="6157460" y="1680426"/>
            <a:chExt cx="1045648" cy="728681"/>
          </a:xfrm>
        </p:grpSpPr>
        <p:sp>
          <p:nvSpPr>
            <p:cNvPr id="15" name="Rectangle 14">
              <a:extLst>
                <a:ext uri="{FF2B5EF4-FFF2-40B4-BE49-F238E27FC236}">
                  <a16:creationId xmlns:a16="http://schemas.microsoft.com/office/drawing/2014/main" id="{AAFF30C5-9C93-4600-8D8F-EBF1E4CEF421}"/>
                </a:ext>
              </a:extLst>
            </p:cNvPr>
            <p:cNvSpPr/>
            <p:nvPr/>
          </p:nvSpPr>
          <p:spPr>
            <a:xfrm>
              <a:off x="6157460" y="1680426"/>
              <a:ext cx="1045648" cy="7286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ES_tradnl" sz="700" b="1" dirty="0">
                  <a:solidFill>
                    <a:schemeClr val="accent5"/>
                  </a:solidFill>
                </a:rPr>
                <a:t>Centro infantil comunitario</a:t>
              </a:r>
              <a:endParaRPr lang="es-ES_tradnl" sz="900" b="1" dirty="0">
                <a:solidFill>
                  <a:schemeClr val="accent5"/>
                </a:solidFill>
              </a:endParaRPr>
            </a:p>
          </p:txBody>
        </p:sp>
        <p:grpSp>
          <p:nvGrpSpPr>
            <p:cNvPr id="17" name="Group 16">
              <a:extLst>
                <a:ext uri="{FF2B5EF4-FFF2-40B4-BE49-F238E27FC236}">
                  <a16:creationId xmlns:a16="http://schemas.microsoft.com/office/drawing/2014/main" id="{483C397D-588A-4A85-B8E7-8AC6485988A8}"/>
                </a:ext>
              </a:extLst>
            </p:cNvPr>
            <p:cNvGrpSpPr/>
            <p:nvPr/>
          </p:nvGrpSpPr>
          <p:grpSpPr>
            <a:xfrm>
              <a:off x="6274464" y="2002572"/>
              <a:ext cx="160624" cy="348669"/>
              <a:chOff x="4043172" y="1684320"/>
              <a:chExt cx="328891" cy="713931"/>
            </a:xfrm>
            <a:solidFill>
              <a:schemeClr val="accent5">
                <a:lumMod val="20000"/>
                <a:lumOff val="80000"/>
              </a:schemeClr>
            </a:solidFill>
          </p:grpSpPr>
          <p:sp>
            <p:nvSpPr>
              <p:cNvPr id="18" name="Round Same Side Corner Rectangle 21">
                <a:extLst>
                  <a:ext uri="{FF2B5EF4-FFF2-40B4-BE49-F238E27FC236}">
                    <a16:creationId xmlns:a16="http://schemas.microsoft.com/office/drawing/2014/main" id="{7DA07D09-7392-4B25-A90D-ECE71E415A7F}"/>
                  </a:ext>
                </a:extLst>
              </p:cNvPr>
              <p:cNvSpPr/>
              <p:nvPr/>
            </p:nvSpPr>
            <p:spPr>
              <a:xfrm>
                <a:off x="4045584" y="2069359"/>
                <a:ext cx="325194" cy="328892"/>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 name="Oval 18">
                <a:extLst>
                  <a:ext uri="{FF2B5EF4-FFF2-40B4-BE49-F238E27FC236}">
                    <a16:creationId xmlns:a16="http://schemas.microsoft.com/office/drawing/2014/main" id="{B242795F-CDD5-4D0B-A13E-005FB375C253}"/>
                  </a:ext>
                </a:extLst>
              </p:cNvPr>
              <p:cNvSpPr/>
              <p:nvPr/>
            </p:nvSpPr>
            <p:spPr>
              <a:xfrm>
                <a:off x="4043172" y="1684320"/>
                <a:ext cx="328891" cy="32889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20" name="Group 19">
              <a:extLst>
                <a:ext uri="{FF2B5EF4-FFF2-40B4-BE49-F238E27FC236}">
                  <a16:creationId xmlns:a16="http://schemas.microsoft.com/office/drawing/2014/main" id="{A5838145-0303-4852-8145-258E6E5FACC0}"/>
                </a:ext>
              </a:extLst>
            </p:cNvPr>
            <p:cNvGrpSpPr/>
            <p:nvPr/>
          </p:nvGrpSpPr>
          <p:grpSpPr>
            <a:xfrm>
              <a:off x="6492546" y="2002572"/>
              <a:ext cx="160624" cy="348669"/>
              <a:chOff x="4043172" y="1684320"/>
              <a:chExt cx="328891" cy="713931"/>
            </a:xfrm>
            <a:solidFill>
              <a:schemeClr val="accent5">
                <a:lumMod val="20000"/>
                <a:lumOff val="80000"/>
              </a:schemeClr>
            </a:solidFill>
          </p:grpSpPr>
          <p:sp>
            <p:nvSpPr>
              <p:cNvPr id="21" name="Round Same Side Corner Rectangle 21">
                <a:extLst>
                  <a:ext uri="{FF2B5EF4-FFF2-40B4-BE49-F238E27FC236}">
                    <a16:creationId xmlns:a16="http://schemas.microsoft.com/office/drawing/2014/main" id="{E24751AC-FCA8-4AB0-B5FA-69517E3F5CA9}"/>
                  </a:ext>
                </a:extLst>
              </p:cNvPr>
              <p:cNvSpPr/>
              <p:nvPr/>
            </p:nvSpPr>
            <p:spPr>
              <a:xfrm>
                <a:off x="4045584" y="2069359"/>
                <a:ext cx="325194" cy="328892"/>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 name="Oval 21">
                <a:extLst>
                  <a:ext uri="{FF2B5EF4-FFF2-40B4-BE49-F238E27FC236}">
                    <a16:creationId xmlns:a16="http://schemas.microsoft.com/office/drawing/2014/main" id="{30F08B37-4948-4186-B089-7361120B5545}"/>
                  </a:ext>
                </a:extLst>
              </p:cNvPr>
              <p:cNvSpPr/>
              <p:nvPr/>
            </p:nvSpPr>
            <p:spPr>
              <a:xfrm>
                <a:off x="4043172" y="1684320"/>
                <a:ext cx="328891" cy="32889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24" name="Group 23">
              <a:extLst>
                <a:ext uri="{FF2B5EF4-FFF2-40B4-BE49-F238E27FC236}">
                  <a16:creationId xmlns:a16="http://schemas.microsoft.com/office/drawing/2014/main" id="{239C94C9-3AA3-451C-9BA3-B0184ADF5DA9}"/>
                </a:ext>
              </a:extLst>
            </p:cNvPr>
            <p:cNvGrpSpPr/>
            <p:nvPr/>
          </p:nvGrpSpPr>
          <p:grpSpPr>
            <a:xfrm>
              <a:off x="6692605" y="2002572"/>
              <a:ext cx="160624" cy="348669"/>
              <a:chOff x="4043172" y="1684320"/>
              <a:chExt cx="328891" cy="713931"/>
            </a:xfrm>
            <a:solidFill>
              <a:schemeClr val="accent5">
                <a:lumMod val="20000"/>
                <a:lumOff val="80000"/>
              </a:schemeClr>
            </a:solidFill>
          </p:grpSpPr>
          <p:sp>
            <p:nvSpPr>
              <p:cNvPr id="26" name="Round Same Side Corner Rectangle 21">
                <a:extLst>
                  <a:ext uri="{FF2B5EF4-FFF2-40B4-BE49-F238E27FC236}">
                    <a16:creationId xmlns:a16="http://schemas.microsoft.com/office/drawing/2014/main" id="{C25A4A04-00C5-4681-954F-919367DED8FE}"/>
                  </a:ext>
                </a:extLst>
              </p:cNvPr>
              <p:cNvSpPr/>
              <p:nvPr/>
            </p:nvSpPr>
            <p:spPr>
              <a:xfrm>
                <a:off x="4045584" y="2069359"/>
                <a:ext cx="325194" cy="328892"/>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7" name="Oval 26">
                <a:extLst>
                  <a:ext uri="{FF2B5EF4-FFF2-40B4-BE49-F238E27FC236}">
                    <a16:creationId xmlns:a16="http://schemas.microsoft.com/office/drawing/2014/main" id="{D1F7A564-494A-44CC-BBA5-CF95ACEF477D}"/>
                  </a:ext>
                </a:extLst>
              </p:cNvPr>
              <p:cNvSpPr/>
              <p:nvPr/>
            </p:nvSpPr>
            <p:spPr>
              <a:xfrm>
                <a:off x="4043172" y="1684320"/>
                <a:ext cx="328891" cy="32889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36" name="Group 35">
              <a:extLst>
                <a:ext uri="{FF2B5EF4-FFF2-40B4-BE49-F238E27FC236}">
                  <a16:creationId xmlns:a16="http://schemas.microsoft.com/office/drawing/2014/main" id="{E73F4667-84F2-431D-9EBF-65D87644C9AD}"/>
                </a:ext>
              </a:extLst>
            </p:cNvPr>
            <p:cNvGrpSpPr/>
            <p:nvPr/>
          </p:nvGrpSpPr>
          <p:grpSpPr>
            <a:xfrm>
              <a:off x="6892522" y="1870810"/>
              <a:ext cx="211356" cy="480431"/>
              <a:chOff x="2901934" y="5492712"/>
              <a:chExt cx="211356" cy="480431"/>
            </a:xfrm>
            <a:solidFill>
              <a:schemeClr val="accent5">
                <a:lumMod val="20000"/>
                <a:lumOff val="80000"/>
              </a:schemeClr>
            </a:solidFill>
          </p:grpSpPr>
          <p:sp>
            <p:nvSpPr>
              <p:cNvPr id="37" name="Round Same Side Corner Rectangle 21">
                <a:extLst>
                  <a:ext uri="{FF2B5EF4-FFF2-40B4-BE49-F238E27FC236}">
                    <a16:creationId xmlns:a16="http://schemas.microsoft.com/office/drawing/2014/main" id="{DDA2392D-1C47-4BA2-81E8-7336E9DF09F6}"/>
                  </a:ext>
                </a:extLst>
              </p:cNvPr>
              <p:cNvSpPr/>
              <p:nvPr/>
            </p:nvSpPr>
            <p:spPr>
              <a:xfrm>
                <a:off x="2928478" y="5680757"/>
                <a:ext cx="158818" cy="292386"/>
              </a:xfrm>
              <a:prstGeom prst="round2SameRect">
                <a:avLst>
                  <a:gd name="adj1" fmla="val 50000"/>
                  <a:gd name="adj2" fmla="val 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8" name="Oval 37">
                <a:extLst>
                  <a:ext uri="{FF2B5EF4-FFF2-40B4-BE49-F238E27FC236}">
                    <a16:creationId xmlns:a16="http://schemas.microsoft.com/office/drawing/2014/main" id="{4B9AFDD8-F387-4BD2-9385-BD9B08EC2BEF}"/>
                  </a:ext>
                </a:extLst>
              </p:cNvPr>
              <p:cNvSpPr/>
              <p:nvPr/>
            </p:nvSpPr>
            <p:spPr>
              <a:xfrm>
                <a:off x="2927300" y="5492712"/>
                <a:ext cx="160624" cy="1606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9" name="Flowchart: Manual Operation 38">
                <a:extLst>
                  <a:ext uri="{FF2B5EF4-FFF2-40B4-BE49-F238E27FC236}">
                    <a16:creationId xmlns:a16="http://schemas.microsoft.com/office/drawing/2014/main" id="{FBC54C3F-3A11-4559-9E3A-BEB5D3958054}"/>
                  </a:ext>
                </a:extLst>
              </p:cNvPr>
              <p:cNvSpPr/>
              <p:nvPr/>
            </p:nvSpPr>
            <p:spPr>
              <a:xfrm rot="10800000">
                <a:off x="2901934" y="5722614"/>
                <a:ext cx="211356" cy="250529"/>
              </a:xfrm>
              <a:prstGeom prst="flowChartManualOperati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grpSp>
        <p:nvGrpSpPr>
          <p:cNvPr id="33" name="Group 32">
            <a:extLst>
              <a:ext uri="{FF2B5EF4-FFF2-40B4-BE49-F238E27FC236}">
                <a16:creationId xmlns:a16="http://schemas.microsoft.com/office/drawing/2014/main" id="{D60BB19A-70A3-4FA0-9B32-F88229927D2A}"/>
              </a:ext>
            </a:extLst>
          </p:cNvPr>
          <p:cNvGrpSpPr/>
          <p:nvPr/>
        </p:nvGrpSpPr>
        <p:grpSpPr>
          <a:xfrm>
            <a:off x="2796019" y="1044525"/>
            <a:ext cx="285695" cy="921483"/>
            <a:chOff x="4045582" y="1684320"/>
            <a:chExt cx="350098" cy="1129211"/>
          </a:xfrm>
          <a:solidFill>
            <a:schemeClr val="accent5"/>
          </a:solidFill>
        </p:grpSpPr>
        <p:sp>
          <p:nvSpPr>
            <p:cNvPr id="34" name="Round Same Side Corner Rectangle 21">
              <a:extLst>
                <a:ext uri="{FF2B5EF4-FFF2-40B4-BE49-F238E27FC236}">
                  <a16:creationId xmlns:a16="http://schemas.microsoft.com/office/drawing/2014/main" id="{300384D7-C282-4B1B-B25F-CBC7F2C884A6}"/>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5" name="Oval 34">
              <a:extLst>
                <a:ext uri="{FF2B5EF4-FFF2-40B4-BE49-F238E27FC236}">
                  <a16:creationId xmlns:a16="http://schemas.microsoft.com/office/drawing/2014/main" id="{F28FF400-F136-4CDE-AECE-449C2B645F4E}"/>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3" name="Group 2">
            <a:extLst>
              <a:ext uri="{FF2B5EF4-FFF2-40B4-BE49-F238E27FC236}">
                <a16:creationId xmlns:a16="http://schemas.microsoft.com/office/drawing/2014/main" id="{5C0F1BFB-D269-4A16-8C9E-D45A408CA2D7}"/>
              </a:ext>
            </a:extLst>
          </p:cNvPr>
          <p:cNvGrpSpPr/>
          <p:nvPr/>
        </p:nvGrpSpPr>
        <p:grpSpPr>
          <a:xfrm>
            <a:off x="2350982" y="1044525"/>
            <a:ext cx="409440" cy="921483"/>
            <a:chOff x="3000654" y="1516217"/>
            <a:chExt cx="245039" cy="551483"/>
          </a:xfrm>
          <a:solidFill>
            <a:schemeClr val="accent5"/>
          </a:solidFill>
        </p:grpSpPr>
        <p:grpSp>
          <p:nvGrpSpPr>
            <p:cNvPr id="28" name="Group 27">
              <a:extLst>
                <a:ext uri="{FF2B5EF4-FFF2-40B4-BE49-F238E27FC236}">
                  <a16:creationId xmlns:a16="http://schemas.microsoft.com/office/drawing/2014/main" id="{A510C2A9-5235-4AA3-A48E-26861EA9C8A9}"/>
                </a:ext>
              </a:extLst>
            </p:cNvPr>
            <p:cNvGrpSpPr/>
            <p:nvPr/>
          </p:nvGrpSpPr>
          <p:grpSpPr>
            <a:xfrm>
              <a:off x="3036509" y="1516217"/>
              <a:ext cx="172158" cy="551483"/>
              <a:chOff x="4043172" y="1684320"/>
              <a:chExt cx="352508" cy="1129211"/>
            </a:xfrm>
            <a:grpFill/>
          </p:grpSpPr>
          <p:sp>
            <p:nvSpPr>
              <p:cNvPr id="31" name="Round Same Side Corner Rectangle 21">
                <a:extLst>
                  <a:ext uri="{FF2B5EF4-FFF2-40B4-BE49-F238E27FC236}">
                    <a16:creationId xmlns:a16="http://schemas.microsoft.com/office/drawing/2014/main" id="{8696E385-6FD6-413D-8A38-8C386EE9D019}"/>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Oval 31">
                <a:extLst>
                  <a:ext uri="{FF2B5EF4-FFF2-40B4-BE49-F238E27FC236}">
                    <a16:creationId xmlns:a16="http://schemas.microsoft.com/office/drawing/2014/main" id="{B39E0287-BBBC-4DD8-88C2-8181AF8C6A1C}"/>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40" name="Flowchart: Manual Operation 39">
              <a:extLst>
                <a:ext uri="{FF2B5EF4-FFF2-40B4-BE49-F238E27FC236}">
                  <a16:creationId xmlns:a16="http://schemas.microsoft.com/office/drawing/2014/main" id="{784B66E6-70EE-479D-8CA4-F8D696C2B9E7}"/>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8" name="Group 7">
            <a:extLst>
              <a:ext uri="{FF2B5EF4-FFF2-40B4-BE49-F238E27FC236}">
                <a16:creationId xmlns:a16="http://schemas.microsoft.com/office/drawing/2014/main" id="{BEE16D27-0E07-40C8-91C3-719393016416}"/>
              </a:ext>
            </a:extLst>
          </p:cNvPr>
          <p:cNvGrpSpPr/>
          <p:nvPr/>
        </p:nvGrpSpPr>
        <p:grpSpPr>
          <a:xfrm flipH="1">
            <a:off x="4098759" y="1374577"/>
            <a:ext cx="440154" cy="491200"/>
            <a:chOff x="5035558" y="1780790"/>
            <a:chExt cx="422712" cy="491200"/>
          </a:xfrm>
        </p:grpSpPr>
        <p:grpSp>
          <p:nvGrpSpPr>
            <p:cNvPr id="62" name="Group 61">
              <a:extLst>
                <a:ext uri="{FF2B5EF4-FFF2-40B4-BE49-F238E27FC236}">
                  <a16:creationId xmlns:a16="http://schemas.microsoft.com/office/drawing/2014/main" id="{549D6759-5798-4F1B-8E15-3C07AA9E7B21}"/>
                </a:ext>
              </a:extLst>
            </p:cNvPr>
            <p:cNvGrpSpPr/>
            <p:nvPr/>
          </p:nvGrpSpPr>
          <p:grpSpPr>
            <a:xfrm>
              <a:off x="5035558" y="1780790"/>
              <a:ext cx="211356" cy="480431"/>
              <a:chOff x="2901934" y="5492712"/>
              <a:chExt cx="211356" cy="480431"/>
            </a:xfrm>
            <a:solidFill>
              <a:schemeClr val="bg1"/>
            </a:solidFill>
          </p:grpSpPr>
          <p:sp>
            <p:nvSpPr>
              <p:cNvPr id="63" name="Round Same Side Corner Rectangle 21">
                <a:extLst>
                  <a:ext uri="{FF2B5EF4-FFF2-40B4-BE49-F238E27FC236}">
                    <a16:creationId xmlns:a16="http://schemas.microsoft.com/office/drawing/2014/main" id="{82B8644E-796E-4DAC-8308-95F57551B337}"/>
                  </a:ext>
                </a:extLst>
              </p:cNvPr>
              <p:cNvSpPr/>
              <p:nvPr/>
            </p:nvSpPr>
            <p:spPr>
              <a:xfrm>
                <a:off x="2928478" y="5680757"/>
                <a:ext cx="158818" cy="29238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4" name="Oval 63">
                <a:extLst>
                  <a:ext uri="{FF2B5EF4-FFF2-40B4-BE49-F238E27FC236}">
                    <a16:creationId xmlns:a16="http://schemas.microsoft.com/office/drawing/2014/main" id="{0D1B3243-D04B-4258-AB62-BFB4101C72BE}"/>
                  </a:ext>
                </a:extLst>
              </p:cNvPr>
              <p:cNvSpPr/>
              <p:nvPr/>
            </p:nvSpPr>
            <p:spPr>
              <a:xfrm>
                <a:off x="2927300" y="5492712"/>
                <a:ext cx="160624" cy="1606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5" name="Flowchart: Manual Operation 64">
                <a:extLst>
                  <a:ext uri="{FF2B5EF4-FFF2-40B4-BE49-F238E27FC236}">
                    <a16:creationId xmlns:a16="http://schemas.microsoft.com/office/drawing/2014/main" id="{006DA340-F282-4832-BB90-0E3574DAC70B}"/>
                  </a:ext>
                </a:extLst>
              </p:cNvPr>
              <p:cNvSpPr/>
              <p:nvPr/>
            </p:nvSpPr>
            <p:spPr>
              <a:xfrm rot="10800000">
                <a:off x="2901934" y="5722614"/>
                <a:ext cx="211356" cy="25052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6" name="Rectangle 5">
              <a:extLst>
                <a:ext uri="{FF2B5EF4-FFF2-40B4-BE49-F238E27FC236}">
                  <a16:creationId xmlns:a16="http://schemas.microsoft.com/office/drawing/2014/main" id="{1B61DE1C-2FE0-430B-B766-A32C9E02BC45}"/>
                </a:ext>
              </a:extLst>
            </p:cNvPr>
            <p:cNvSpPr/>
            <p:nvPr/>
          </p:nvSpPr>
          <p:spPr>
            <a:xfrm>
              <a:off x="5246914" y="2058855"/>
              <a:ext cx="21135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6" name="Rectangle 65">
              <a:extLst>
                <a:ext uri="{FF2B5EF4-FFF2-40B4-BE49-F238E27FC236}">
                  <a16:creationId xmlns:a16="http://schemas.microsoft.com/office/drawing/2014/main" id="{9F12E847-9D1C-4AD8-B968-CB7A5AA8D084}"/>
                </a:ext>
              </a:extLst>
            </p:cNvPr>
            <p:cNvSpPr/>
            <p:nvPr/>
          </p:nvSpPr>
          <p:spPr>
            <a:xfrm>
              <a:off x="5304372" y="2100712"/>
              <a:ext cx="153898" cy="171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Rectangle: Top Corners Rounded 6">
              <a:extLst>
                <a:ext uri="{FF2B5EF4-FFF2-40B4-BE49-F238E27FC236}">
                  <a16:creationId xmlns:a16="http://schemas.microsoft.com/office/drawing/2014/main" id="{CAD73803-B766-4A96-933E-59F70ED4F6FB}"/>
                </a:ext>
              </a:extLst>
            </p:cNvPr>
            <p:cNvSpPr/>
            <p:nvPr/>
          </p:nvSpPr>
          <p:spPr>
            <a:xfrm rot="2378536">
              <a:off x="5222692" y="1841011"/>
              <a:ext cx="49930" cy="184377"/>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72" name="Group 71">
            <a:extLst>
              <a:ext uri="{FF2B5EF4-FFF2-40B4-BE49-F238E27FC236}">
                <a16:creationId xmlns:a16="http://schemas.microsoft.com/office/drawing/2014/main" id="{72F11E82-9473-4F45-A2DF-DC85BC894914}"/>
              </a:ext>
            </a:extLst>
          </p:cNvPr>
          <p:cNvGrpSpPr/>
          <p:nvPr/>
        </p:nvGrpSpPr>
        <p:grpSpPr>
          <a:xfrm rot="21057347">
            <a:off x="1504392" y="1120125"/>
            <a:ext cx="383159" cy="261138"/>
            <a:chOff x="1581126" y="1502973"/>
            <a:chExt cx="383159" cy="261138"/>
          </a:xfrm>
        </p:grpSpPr>
        <p:sp>
          <p:nvSpPr>
            <p:cNvPr id="11" name="Rectangle: Single Corner Snipped 10">
              <a:extLst>
                <a:ext uri="{FF2B5EF4-FFF2-40B4-BE49-F238E27FC236}">
                  <a16:creationId xmlns:a16="http://schemas.microsoft.com/office/drawing/2014/main" id="{88C5193F-1E1E-4EED-A6AC-EE169FD347E2}"/>
                </a:ext>
              </a:extLst>
            </p:cNvPr>
            <p:cNvSpPr/>
            <p:nvPr/>
          </p:nvSpPr>
          <p:spPr>
            <a:xfrm>
              <a:off x="1581126" y="1502973"/>
              <a:ext cx="383159" cy="261138"/>
            </a:xfrm>
            <a:prstGeom prst="snip1Rect">
              <a:avLst>
                <a:gd name="adj" fmla="val 345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Oval 11">
              <a:extLst>
                <a:ext uri="{FF2B5EF4-FFF2-40B4-BE49-F238E27FC236}">
                  <a16:creationId xmlns:a16="http://schemas.microsoft.com/office/drawing/2014/main" id="{21F18F67-9A04-4149-8FEC-B78F74B88897}"/>
                </a:ext>
              </a:extLst>
            </p:cNvPr>
            <p:cNvSpPr/>
            <p:nvPr/>
          </p:nvSpPr>
          <p:spPr>
            <a:xfrm>
              <a:off x="1612968" y="1561630"/>
              <a:ext cx="71912" cy="719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7" name="Oval 66">
              <a:extLst>
                <a:ext uri="{FF2B5EF4-FFF2-40B4-BE49-F238E27FC236}">
                  <a16:creationId xmlns:a16="http://schemas.microsoft.com/office/drawing/2014/main" id="{69437952-5F2A-4FEA-BBA2-758507DFCFB7}"/>
                </a:ext>
              </a:extLst>
            </p:cNvPr>
            <p:cNvSpPr/>
            <p:nvPr/>
          </p:nvSpPr>
          <p:spPr>
            <a:xfrm>
              <a:off x="1714962" y="1561630"/>
              <a:ext cx="71912" cy="719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8" name="Oval 67">
              <a:extLst>
                <a:ext uri="{FF2B5EF4-FFF2-40B4-BE49-F238E27FC236}">
                  <a16:creationId xmlns:a16="http://schemas.microsoft.com/office/drawing/2014/main" id="{347F43CF-D47C-4A05-86EF-29D3D6F7B080}"/>
                </a:ext>
              </a:extLst>
            </p:cNvPr>
            <p:cNvSpPr/>
            <p:nvPr/>
          </p:nvSpPr>
          <p:spPr>
            <a:xfrm>
              <a:off x="1821730" y="1561630"/>
              <a:ext cx="71912" cy="719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9" name="Oval 68">
              <a:extLst>
                <a:ext uri="{FF2B5EF4-FFF2-40B4-BE49-F238E27FC236}">
                  <a16:creationId xmlns:a16="http://schemas.microsoft.com/office/drawing/2014/main" id="{B9406839-1F86-45C9-B987-C99B07395B87}"/>
                </a:ext>
              </a:extLst>
            </p:cNvPr>
            <p:cNvSpPr/>
            <p:nvPr/>
          </p:nvSpPr>
          <p:spPr>
            <a:xfrm>
              <a:off x="1612968" y="1654221"/>
              <a:ext cx="71912" cy="719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0" name="Oval 69">
              <a:extLst>
                <a:ext uri="{FF2B5EF4-FFF2-40B4-BE49-F238E27FC236}">
                  <a16:creationId xmlns:a16="http://schemas.microsoft.com/office/drawing/2014/main" id="{EDD840BC-41A9-420A-BADE-F37FFF3F51FE}"/>
                </a:ext>
              </a:extLst>
            </p:cNvPr>
            <p:cNvSpPr/>
            <p:nvPr/>
          </p:nvSpPr>
          <p:spPr>
            <a:xfrm>
              <a:off x="1714962" y="1654221"/>
              <a:ext cx="71912" cy="719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1" name="Oval 70">
              <a:extLst>
                <a:ext uri="{FF2B5EF4-FFF2-40B4-BE49-F238E27FC236}">
                  <a16:creationId xmlns:a16="http://schemas.microsoft.com/office/drawing/2014/main" id="{B55161AE-452D-480D-AEA3-D8D10AC35CBE}"/>
                </a:ext>
              </a:extLst>
            </p:cNvPr>
            <p:cNvSpPr/>
            <p:nvPr/>
          </p:nvSpPr>
          <p:spPr>
            <a:xfrm>
              <a:off x="1821730" y="1654221"/>
              <a:ext cx="71912" cy="719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93" name="Group 92">
            <a:extLst>
              <a:ext uri="{FF2B5EF4-FFF2-40B4-BE49-F238E27FC236}">
                <a16:creationId xmlns:a16="http://schemas.microsoft.com/office/drawing/2014/main" id="{844B21C8-24AD-4D62-AFDC-30ABC64D1E39}"/>
              </a:ext>
            </a:extLst>
          </p:cNvPr>
          <p:cNvGrpSpPr/>
          <p:nvPr/>
        </p:nvGrpSpPr>
        <p:grpSpPr>
          <a:xfrm>
            <a:off x="1418326" y="1545728"/>
            <a:ext cx="530024" cy="298720"/>
            <a:chOff x="1439664" y="1878420"/>
            <a:chExt cx="640484" cy="360975"/>
          </a:xfrm>
        </p:grpSpPr>
        <p:grpSp>
          <p:nvGrpSpPr>
            <p:cNvPr id="80" name="Group 79">
              <a:extLst>
                <a:ext uri="{FF2B5EF4-FFF2-40B4-BE49-F238E27FC236}">
                  <a16:creationId xmlns:a16="http://schemas.microsoft.com/office/drawing/2014/main" id="{A40D80AC-251C-49B7-840D-A056454F8AE7}"/>
                </a:ext>
              </a:extLst>
            </p:cNvPr>
            <p:cNvGrpSpPr/>
            <p:nvPr/>
          </p:nvGrpSpPr>
          <p:grpSpPr>
            <a:xfrm>
              <a:off x="1439664" y="1878420"/>
              <a:ext cx="298695" cy="327746"/>
              <a:chOff x="1562982" y="1945705"/>
              <a:chExt cx="238272" cy="261446"/>
            </a:xfrm>
            <a:solidFill>
              <a:schemeClr val="bg1"/>
            </a:solidFill>
          </p:grpSpPr>
          <p:sp>
            <p:nvSpPr>
              <p:cNvPr id="76" name="Rectangle: Top Corners Rounded 75">
                <a:extLst>
                  <a:ext uri="{FF2B5EF4-FFF2-40B4-BE49-F238E27FC236}">
                    <a16:creationId xmlns:a16="http://schemas.microsoft.com/office/drawing/2014/main" id="{81C8F3BC-E3EE-4AA8-AFEE-99848B80C7FF}"/>
                  </a:ext>
                </a:extLst>
              </p:cNvPr>
              <p:cNvSpPr/>
              <p:nvPr/>
            </p:nvSpPr>
            <p:spPr>
              <a:xfrm>
                <a:off x="1562982" y="1981700"/>
                <a:ext cx="238272" cy="225451"/>
              </a:xfrm>
              <a:prstGeom prst="round2SameRect">
                <a:avLst>
                  <a:gd name="adj1" fmla="val 34693"/>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7" name="Trapezoid 76">
                <a:extLst>
                  <a:ext uri="{FF2B5EF4-FFF2-40B4-BE49-F238E27FC236}">
                    <a16:creationId xmlns:a16="http://schemas.microsoft.com/office/drawing/2014/main" id="{8F3E4D70-354B-4FE1-8F73-0A44B23E141F}"/>
                  </a:ext>
                </a:extLst>
              </p:cNvPr>
              <p:cNvSpPr/>
              <p:nvPr/>
            </p:nvSpPr>
            <p:spPr>
              <a:xfrm rot="10800000">
                <a:off x="1654311" y="1945705"/>
                <a:ext cx="62717" cy="47050"/>
              </a:xfrm>
              <a:prstGeom prst="trapezoid">
                <a:avLst>
                  <a:gd name="adj" fmla="val 4119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87" name="Group 86">
              <a:extLst>
                <a:ext uri="{FF2B5EF4-FFF2-40B4-BE49-F238E27FC236}">
                  <a16:creationId xmlns:a16="http://schemas.microsoft.com/office/drawing/2014/main" id="{8F4F940B-74AF-4522-89A3-15028D167E8C}"/>
                </a:ext>
              </a:extLst>
            </p:cNvPr>
            <p:cNvGrpSpPr/>
            <p:nvPr/>
          </p:nvGrpSpPr>
          <p:grpSpPr>
            <a:xfrm>
              <a:off x="1781453" y="1878420"/>
              <a:ext cx="298695" cy="327746"/>
              <a:chOff x="1562982" y="1945705"/>
              <a:chExt cx="238272" cy="261446"/>
            </a:xfrm>
            <a:solidFill>
              <a:schemeClr val="bg1"/>
            </a:solidFill>
          </p:grpSpPr>
          <p:sp>
            <p:nvSpPr>
              <p:cNvPr id="88" name="Rectangle: Top Corners Rounded 87">
                <a:extLst>
                  <a:ext uri="{FF2B5EF4-FFF2-40B4-BE49-F238E27FC236}">
                    <a16:creationId xmlns:a16="http://schemas.microsoft.com/office/drawing/2014/main" id="{83723D00-FACA-46CA-83D5-BEF07A79C810}"/>
                  </a:ext>
                </a:extLst>
              </p:cNvPr>
              <p:cNvSpPr/>
              <p:nvPr/>
            </p:nvSpPr>
            <p:spPr>
              <a:xfrm>
                <a:off x="1562982" y="1981700"/>
                <a:ext cx="238272" cy="225451"/>
              </a:xfrm>
              <a:prstGeom prst="round2SameRect">
                <a:avLst>
                  <a:gd name="adj1" fmla="val 34693"/>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9" name="Trapezoid 88">
                <a:extLst>
                  <a:ext uri="{FF2B5EF4-FFF2-40B4-BE49-F238E27FC236}">
                    <a16:creationId xmlns:a16="http://schemas.microsoft.com/office/drawing/2014/main" id="{F23502A4-630A-4BB1-A9DD-E3362FCEB45A}"/>
                  </a:ext>
                </a:extLst>
              </p:cNvPr>
              <p:cNvSpPr/>
              <p:nvPr/>
            </p:nvSpPr>
            <p:spPr>
              <a:xfrm rot="10800000">
                <a:off x="1654311" y="1945705"/>
                <a:ext cx="62717" cy="47050"/>
              </a:xfrm>
              <a:prstGeom prst="trapezoid">
                <a:avLst>
                  <a:gd name="adj" fmla="val 4119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90" name="Group 89">
              <a:extLst>
                <a:ext uri="{FF2B5EF4-FFF2-40B4-BE49-F238E27FC236}">
                  <a16:creationId xmlns:a16="http://schemas.microsoft.com/office/drawing/2014/main" id="{C805D188-3F7E-478F-8DC6-C50CD827A8AE}"/>
                </a:ext>
              </a:extLst>
            </p:cNvPr>
            <p:cNvGrpSpPr/>
            <p:nvPr/>
          </p:nvGrpSpPr>
          <p:grpSpPr>
            <a:xfrm>
              <a:off x="1608658" y="1911649"/>
              <a:ext cx="298695" cy="327746"/>
              <a:chOff x="1562982" y="1945705"/>
              <a:chExt cx="238272" cy="261446"/>
            </a:xfrm>
            <a:solidFill>
              <a:schemeClr val="bg1"/>
            </a:solidFill>
          </p:grpSpPr>
          <p:sp>
            <p:nvSpPr>
              <p:cNvPr id="91" name="Rectangle: Top Corners Rounded 90">
                <a:extLst>
                  <a:ext uri="{FF2B5EF4-FFF2-40B4-BE49-F238E27FC236}">
                    <a16:creationId xmlns:a16="http://schemas.microsoft.com/office/drawing/2014/main" id="{66C0CAFE-300F-48A3-85A0-614986E636CB}"/>
                  </a:ext>
                </a:extLst>
              </p:cNvPr>
              <p:cNvSpPr/>
              <p:nvPr/>
            </p:nvSpPr>
            <p:spPr>
              <a:xfrm>
                <a:off x="1562982" y="1981700"/>
                <a:ext cx="238272" cy="225451"/>
              </a:xfrm>
              <a:prstGeom prst="round2SameRect">
                <a:avLst>
                  <a:gd name="adj1" fmla="val 34693"/>
                  <a:gd name="adj2" fmla="val 0"/>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2" name="Trapezoid 91">
                <a:extLst>
                  <a:ext uri="{FF2B5EF4-FFF2-40B4-BE49-F238E27FC236}">
                    <a16:creationId xmlns:a16="http://schemas.microsoft.com/office/drawing/2014/main" id="{44437C02-39F5-4A3B-825C-37A696664E4B}"/>
                  </a:ext>
                </a:extLst>
              </p:cNvPr>
              <p:cNvSpPr/>
              <p:nvPr/>
            </p:nvSpPr>
            <p:spPr>
              <a:xfrm rot="10800000">
                <a:off x="1654311" y="1945705"/>
                <a:ext cx="62717" cy="47050"/>
              </a:xfrm>
              <a:prstGeom prst="trapezoid">
                <a:avLst>
                  <a:gd name="adj" fmla="val 4119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grpSp>
        <p:nvGrpSpPr>
          <p:cNvPr id="100" name="Group 99">
            <a:extLst>
              <a:ext uri="{FF2B5EF4-FFF2-40B4-BE49-F238E27FC236}">
                <a16:creationId xmlns:a16="http://schemas.microsoft.com/office/drawing/2014/main" id="{41C6EC32-0718-4B8F-9CCB-BC81DD6B02D9}"/>
              </a:ext>
            </a:extLst>
          </p:cNvPr>
          <p:cNvGrpSpPr/>
          <p:nvPr/>
        </p:nvGrpSpPr>
        <p:grpSpPr>
          <a:xfrm>
            <a:off x="1749489" y="5730013"/>
            <a:ext cx="281981" cy="909503"/>
            <a:chOff x="4045582" y="1684320"/>
            <a:chExt cx="350098" cy="1129211"/>
          </a:xfrm>
          <a:solidFill>
            <a:schemeClr val="accent5"/>
          </a:solidFill>
        </p:grpSpPr>
        <p:sp>
          <p:nvSpPr>
            <p:cNvPr id="101" name="Round Same Side Corner Rectangle 21">
              <a:extLst>
                <a:ext uri="{FF2B5EF4-FFF2-40B4-BE49-F238E27FC236}">
                  <a16:creationId xmlns:a16="http://schemas.microsoft.com/office/drawing/2014/main" id="{07688391-CAB8-414A-9FC5-D166658B12BB}"/>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2" name="Oval 101">
              <a:extLst>
                <a:ext uri="{FF2B5EF4-FFF2-40B4-BE49-F238E27FC236}">
                  <a16:creationId xmlns:a16="http://schemas.microsoft.com/office/drawing/2014/main" id="{3EE64BE3-B9C1-4609-9795-06557EE8CB66}"/>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03" name="Group 102">
            <a:extLst>
              <a:ext uri="{FF2B5EF4-FFF2-40B4-BE49-F238E27FC236}">
                <a16:creationId xmlns:a16="http://schemas.microsoft.com/office/drawing/2014/main" id="{8BBADDEF-764B-49F4-BD63-87430C56D1B1}"/>
              </a:ext>
            </a:extLst>
          </p:cNvPr>
          <p:cNvGrpSpPr/>
          <p:nvPr/>
        </p:nvGrpSpPr>
        <p:grpSpPr>
          <a:xfrm>
            <a:off x="2111531" y="5980329"/>
            <a:ext cx="287558" cy="653646"/>
            <a:chOff x="3545772" y="5645112"/>
            <a:chExt cx="211356" cy="480431"/>
          </a:xfrm>
          <a:solidFill>
            <a:schemeClr val="accent5"/>
          </a:solidFill>
        </p:grpSpPr>
        <p:sp>
          <p:nvSpPr>
            <p:cNvPr id="104" name="Round Same Side Corner Rectangle 21">
              <a:extLst>
                <a:ext uri="{FF2B5EF4-FFF2-40B4-BE49-F238E27FC236}">
                  <a16:creationId xmlns:a16="http://schemas.microsoft.com/office/drawing/2014/main" id="{AD439180-C1A0-4C5B-8117-CAC810D65901}"/>
                </a:ext>
              </a:extLst>
            </p:cNvPr>
            <p:cNvSpPr/>
            <p:nvPr/>
          </p:nvSpPr>
          <p:spPr>
            <a:xfrm>
              <a:off x="3572316" y="5833157"/>
              <a:ext cx="158818" cy="29238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5" name="Oval 104">
              <a:extLst>
                <a:ext uri="{FF2B5EF4-FFF2-40B4-BE49-F238E27FC236}">
                  <a16:creationId xmlns:a16="http://schemas.microsoft.com/office/drawing/2014/main" id="{490B564A-D539-4F6F-835A-9BF1F558F8B6}"/>
                </a:ext>
              </a:extLst>
            </p:cNvPr>
            <p:cNvSpPr/>
            <p:nvPr/>
          </p:nvSpPr>
          <p:spPr>
            <a:xfrm>
              <a:off x="3571138" y="5645112"/>
              <a:ext cx="160624" cy="1606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6" name="Flowchart: Manual Operation 105">
              <a:extLst>
                <a:ext uri="{FF2B5EF4-FFF2-40B4-BE49-F238E27FC236}">
                  <a16:creationId xmlns:a16="http://schemas.microsoft.com/office/drawing/2014/main" id="{C8101BA2-C5A1-4939-9FAA-6D762920E731}"/>
                </a:ext>
              </a:extLst>
            </p:cNvPr>
            <p:cNvSpPr/>
            <p:nvPr/>
          </p:nvSpPr>
          <p:spPr>
            <a:xfrm rot="10800000">
              <a:off x="3545772" y="5875014"/>
              <a:ext cx="211356" cy="25052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107" name="Rectangle 106">
            <a:extLst>
              <a:ext uri="{FF2B5EF4-FFF2-40B4-BE49-F238E27FC236}">
                <a16:creationId xmlns:a16="http://schemas.microsoft.com/office/drawing/2014/main" id="{F785BCBD-B43A-4189-A86D-4466B38CDC2F}"/>
              </a:ext>
            </a:extLst>
          </p:cNvPr>
          <p:cNvSpPr/>
          <p:nvPr/>
        </p:nvSpPr>
        <p:spPr>
          <a:xfrm>
            <a:off x="2530130" y="6252737"/>
            <a:ext cx="697127" cy="677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8" name="Rectangle 107">
            <a:extLst>
              <a:ext uri="{FF2B5EF4-FFF2-40B4-BE49-F238E27FC236}">
                <a16:creationId xmlns:a16="http://schemas.microsoft.com/office/drawing/2014/main" id="{486F87FA-2B6F-4FA0-A474-D3F04F6ED900}"/>
              </a:ext>
            </a:extLst>
          </p:cNvPr>
          <p:cNvSpPr/>
          <p:nvPr/>
        </p:nvSpPr>
        <p:spPr>
          <a:xfrm rot="5400000">
            <a:off x="2570364" y="6442868"/>
            <a:ext cx="320021" cy="752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9" name="Rectangle 108">
            <a:extLst>
              <a:ext uri="{FF2B5EF4-FFF2-40B4-BE49-F238E27FC236}">
                <a16:creationId xmlns:a16="http://schemas.microsoft.com/office/drawing/2014/main" id="{F60189A1-417E-4B06-8472-BA387988122C}"/>
              </a:ext>
            </a:extLst>
          </p:cNvPr>
          <p:cNvSpPr/>
          <p:nvPr/>
        </p:nvSpPr>
        <p:spPr>
          <a:xfrm rot="5400000">
            <a:off x="2897575" y="6442868"/>
            <a:ext cx="320022" cy="752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1" name="Round Same Side Corner Rectangle 21">
            <a:extLst>
              <a:ext uri="{FF2B5EF4-FFF2-40B4-BE49-F238E27FC236}">
                <a16:creationId xmlns:a16="http://schemas.microsoft.com/office/drawing/2014/main" id="{613A5138-AFE8-4096-97E3-A3B1EE5D1F3E}"/>
              </a:ext>
            </a:extLst>
          </p:cNvPr>
          <p:cNvSpPr/>
          <p:nvPr/>
        </p:nvSpPr>
        <p:spPr>
          <a:xfrm>
            <a:off x="3303062" y="6137920"/>
            <a:ext cx="281981" cy="320024"/>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2" name="Oval 111">
            <a:extLst>
              <a:ext uri="{FF2B5EF4-FFF2-40B4-BE49-F238E27FC236}">
                <a16:creationId xmlns:a16="http://schemas.microsoft.com/office/drawing/2014/main" id="{545DC97C-BC50-4984-8E6C-22C826F859FD}"/>
              </a:ext>
            </a:extLst>
          </p:cNvPr>
          <p:cNvSpPr/>
          <p:nvPr/>
        </p:nvSpPr>
        <p:spPr>
          <a:xfrm>
            <a:off x="3320145" y="5829879"/>
            <a:ext cx="264898" cy="26489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3" name="Round Same Side Corner Rectangle 21">
            <a:extLst>
              <a:ext uri="{FF2B5EF4-FFF2-40B4-BE49-F238E27FC236}">
                <a16:creationId xmlns:a16="http://schemas.microsoft.com/office/drawing/2014/main" id="{50250BB6-1148-44BB-BED3-81830E9CC24C}"/>
              </a:ext>
            </a:extLst>
          </p:cNvPr>
          <p:cNvSpPr/>
          <p:nvPr/>
        </p:nvSpPr>
        <p:spPr>
          <a:xfrm rot="5400000">
            <a:off x="3339155" y="6282220"/>
            <a:ext cx="140991" cy="350786"/>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4" name="Round Same Side Corner Rectangle 21">
            <a:extLst>
              <a:ext uri="{FF2B5EF4-FFF2-40B4-BE49-F238E27FC236}">
                <a16:creationId xmlns:a16="http://schemas.microsoft.com/office/drawing/2014/main" id="{926334D1-B59D-488F-82D7-8DC70A43C5DA}"/>
              </a:ext>
            </a:extLst>
          </p:cNvPr>
          <p:cNvSpPr/>
          <p:nvPr/>
        </p:nvSpPr>
        <p:spPr>
          <a:xfrm>
            <a:off x="3181544" y="6383257"/>
            <a:ext cx="112607" cy="250719"/>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0" name="Round Same Side Corner Rectangle 21">
            <a:extLst>
              <a:ext uri="{FF2B5EF4-FFF2-40B4-BE49-F238E27FC236}">
                <a16:creationId xmlns:a16="http://schemas.microsoft.com/office/drawing/2014/main" id="{B3749F54-D325-45BF-A1C3-CF5E710F15B4}"/>
              </a:ext>
            </a:extLst>
          </p:cNvPr>
          <p:cNvSpPr/>
          <p:nvPr/>
        </p:nvSpPr>
        <p:spPr>
          <a:xfrm rot="17484996">
            <a:off x="3186678" y="6092554"/>
            <a:ext cx="98537" cy="206608"/>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2" name="Speech Bubble: Rectangle with Corners Rounded 151">
            <a:extLst>
              <a:ext uri="{FF2B5EF4-FFF2-40B4-BE49-F238E27FC236}">
                <a16:creationId xmlns:a16="http://schemas.microsoft.com/office/drawing/2014/main" id="{61FF502F-CA87-44A8-B116-545395D3A44F}"/>
              </a:ext>
            </a:extLst>
          </p:cNvPr>
          <p:cNvSpPr/>
          <p:nvPr/>
        </p:nvSpPr>
        <p:spPr>
          <a:xfrm>
            <a:off x="2911508" y="5786792"/>
            <a:ext cx="284987" cy="202700"/>
          </a:xfrm>
          <a:prstGeom prst="wedgeRoundRectCallout">
            <a:avLst>
              <a:gd name="adj1" fmla="val 63616"/>
              <a:gd name="adj2" fmla="val 25396"/>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54" name="Group 153">
            <a:extLst>
              <a:ext uri="{FF2B5EF4-FFF2-40B4-BE49-F238E27FC236}">
                <a16:creationId xmlns:a16="http://schemas.microsoft.com/office/drawing/2014/main" id="{E2C05E80-ED15-471E-8475-BC25666B8F5E}"/>
              </a:ext>
            </a:extLst>
          </p:cNvPr>
          <p:cNvGrpSpPr/>
          <p:nvPr/>
        </p:nvGrpSpPr>
        <p:grpSpPr>
          <a:xfrm>
            <a:off x="4121880" y="5570664"/>
            <a:ext cx="1985527" cy="1050075"/>
            <a:chOff x="5979451" y="4936789"/>
            <a:chExt cx="703946" cy="600026"/>
          </a:xfrm>
          <a:solidFill>
            <a:schemeClr val="accent5"/>
          </a:solidFill>
        </p:grpSpPr>
        <p:sp>
          <p:nvSpPr>
            <p:cNvPr id="155" name="Rectangle 154">
              <a:extLst>
                <a:ext uri="{FF2B5EF4-FFF2-40B4-BE49-F238E27FC236}">
                  <a16:creationId xmlns:a16="http://schemas.microsoft.com/office/drawing/2014/main" id="{D3134703-8359-4F78-B9C6-A98A67A1833C}"/>
                </a:ext>
              </a:extLst>
            </p:cNvPr>
            <p:cNvSpPr/>
            <p:nvPr/>
          </p:nvSpPr>
          <p:spPr>
            <a:xfrm>
              <a:off x="6065519" y="5166363"/>
              <a:ext cx="531810" cy="3704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6" name="Flowchart: Manual Operation 155">
              <a:extLst>
                <a:ext uri="{FF2B5EF4-FFF2-40B4-BE49-F238E27FC236}">
                  <a16:creationId xmlns:a16="http://schemas.microsoft.com/office/drawing/2014/main" id="{A67C2ED3-A3C8-4681-9222-56671B3B0C23}"/>
                </a:ext>
              </a:extLst>
            </p:cNvPr>
            <p:cNvSpPr/>
            <p:nvPr/>
          </p:nvSpPr>
          <p:spPr>
            <a:xfrm rot="10800000">
              <a:off x="5979451" y="4936789"/>
              <a:ext cx="703946" cy="22957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35" name="Group 134">
            <a:extLst>
              <a:ext uri="{FF2B5EF4-FFF2-40B4-BE49-F238E27FC236}">
                <a16:creationId xmlns:a16="http://schemas.microsoft.com/office/drawing/2014/main" id="{F0FD0008-66D3-4836-9770-A3F22638C2F0}"/>
              </a:ext>
            </a:extLst>
          </p:cNvPr>
          <p:cNvGrpSpPr/>
          <p:nvPr/>
        </p:nvGrpSpPr>
        <p:grpSpPr>
          <a:xfrm>
            <a:off x="5419419" y="5789709"/>
            <a:ext cx="223145" cy="719737"/>
            <a:chOff x="4045582" y="1684320"/>
            <a:chExt cx="350098" cy="1129211"/>
          </a:xfrm>
          <a:solidFill>
            <a:schemeClr val="bg1"/>
          </a:solidFill>
        </p:grpSpPr>
        <p:sp>
          <p:nvSpPr>
            <p:cNvPr id="136" name="Round Same Side Corner Rectangle 21">
              <a:extLst>
                <a:ext uri="{FF2B5EF4-FFF2-40B4-BE49-F238E27FC236}">
                  <a16:creationId xmlns:a16="http://schemas.microsoft.com/office/drawing/2014/main" id="{A1DC6DC3-4527-4042-B706-7193414B1768}"/>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7" name="Oval 136">
              <a:extLst>
                <a:ext uri="{FF2B5EF4-FFF2-40B4-BE49-F238E27FC236}">
                  <a16:creationId xmlns:a16="http://schemas.microsoft.com/office/drawing/2014/main" id="{F6180A9E-B719-4781-B63D-15B29C428ECF}"/>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138" name="Speech Bubble: Rectangle with Corners Rounded 137">
            <a:extLst>
              <a:ext uri="{FF2B5EF4-FFF2-40B4-BE49-F238E27FC236}">
                <a16:creationId xmlns:a16="http://schemas.microsoft.com/office/drawing/2014/main" id="{5D1A3E72-3323-4EC8-862E-F60E899565A1}"/>
              </a:ext>
            </a:extLst>
          </p:cNvPr>
          <p:cNvSpPr/>
          <p:nvPr/>
        </p:nvSpPr>
        <p:spPr>
          <a:xfrm flipH="1">
            <a:off x="4931111" y="5771263"/>
            <a:ext cx="368740" cy="256878"/>
          </a:xfrm>
          <a:prstGeom prst="wedgeRoundRectCallout">
            <a:avLst>
              <a:gd name="adj1" fmla="val 61651"/>
              <a:gd name="adj2" fmla="val -2222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57" name="Group 156">
            <a:extLst>
              <a:ext uri="{FF2B5EF4-FFF2-40B4-BE49-F238E27FC236}">
                <a16:creationId xmlns:a16="http://schemas.microsoft.com/office/drawing/2014/main" id="{D46A1EFC-885A-4E8D-9D5F-112FFFE7F090}"/>
              </a:ext>
            </a:extLst>
          </p:cNvPr>
          <p:cNvGrpSpPr/>
          <p:nvPr/>
        </p:nvGrpSpPr>
        <p:grpSpPr>
          <a:xfrm rot="21057347">
            <a:off x="5019527" y="5834306"/>
            <a:ext cx="191907" cy="130792"/>
            <a:chOff x="1581126" y="1502973"/>
            <a:chExt cx="383159" cy="261138"/>
          </a:xfrm>
          <a:solidFill>
            <a:schemeClr val="bg1"/>
          </a:solidFill>
        </p:grpSpPr>
        <p:sp>
          <p:nvSpPr>
            <p:cNvPr id="158" name="Rectangle: Single Corner Snipped 157">
              <a:extLst>
                <a:ext uri="{FF2B5EF4-FFF2-40B4-BE49-F238E27FC236}">
                  <a16:creationId xmlns:a16="http://schemas.microsoft.com/office/drawing/2014/main" id="{7A74D8DE-A43C-4B94-A7D9-2E46394CE0DE}"/>
                </a:ext>
              </a:extLst>
            </p:cNvPr>
            <p:cNvSpPr/>
            <p:nvPr/>
          </p:nvSpPr>
          <p:spPr>
            <a:xfrm>
              <a:off x="1581126" y="1502973"/>
              <a:ext cx="383159" cy="261138"/>
            </a:xfrm>
            <a:prstGeom prst="snip1Rect">
              <a:avLst>
                <a:gd name="adj" fmla="val 3454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9" name="Oval 158">
              <a:extLst>
                <a:ext uri="{FF2B5EF4-FFF2-40B4-BE49-F238E27FC236}">
                  <a16:creationId xmlns:a16="http://schemas.microsoft.com/office/drawing/2014/main" id="{600E2371-7F02-49DB-BFF6-0780AD667A27}"/>
                </a:ext>
              </a:extLst>
            </p:cNvPr>
            <p:cNvSpPr/>
            <p:nvPr/>
          </p:nvSpPr>
          <p:spPr>
            <a:xfrm>
              <a:off x="1612968" y="1561630"/>
              <a:ext cx="71912" cy="719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0" name="Oval 159">
              <a:extLst>
                <a:ext uri="{FF2B5EF4-FFF2-40B4-BE49-F238E27FC236}">
                  <a16:creationId xmlns:a16="http://schemas.microsoft.com/office/drawing/2014/main" id="{FD631EFE-11FA-443C-BE31-0BFE7EFB5406}"/>
                </a:ext>
              </a:extLst>
            </p:cNvPr>
            <p:cNvSpPr/>
            <p:nvPr/>
          </p:nvSpPr>
          <p:spPr>
            <a:xfrm>
              <a:off x="1714962" y="1561630"/>
              <a:ext cx="71912" cy="719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1" name="Oval 160">
              <a:extLst>
                <a:ext uri="{FF2B5EF4-FFF2-40B4-BE49-F238E27FC236}">
                  <a16:creationId xmlns:a16="http://schemas.microsoft.com/office/drawing/2014/main" id="{E03B274C-EB05-4F9B-81C4-1DF7B5FF4A66}"/>
                </a:ext>
              </a:extLst>
            </p:cNvPr>
            <p:cNvSpPr/>
            <p:nvPr/>
          </p:nvSpPr>
          <p:spPr>
            <a:xfrm>
              <a:off x="1821730" y="1561630"/>
              <a:ext cx="71912" cy="719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2" name="Oval 161">
              <a:extLst>
                <a:ext uri="{FF2B5EF4-FFF2-40B4-BE49-F238E27FC236}">
                  <a16:creationId xmlns:a16="http://schemas.microsoft.com/office/drawing/2014/main" id="{38C127A0-6876-4DDF-88BF-45FF9987003E}"/>
                </a:ext>
              </a:extLst>
            </p:cNvPr>
            <p:cNvSpPr/>
            <p:nvPr/>
          </p:nvSpPr>
          <p:spPr>
            <a:xfrm>
              <a:off x="1612968" y="1654221"/>
              <a:ext cx="71912" cy="719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3" name="Oval 162">
              <a:extLst>
                <a:ext uri="{FF2B5EF4-FFF2-40B4-BE49-F238E27FC236}">
                  <a16:creationId xmlns:a16="http://schemas.microsoft.com/office/drawing/2014/main" id="{FEBD5B6F-F3DF-4684-B4C7-ECC6D71956D6}"/>
                </a:ext>
              </a:extLst>
            </p:cNvPr>
            <p:cNvSpPr/>
            <p:nvPr/>
          </p:nvSpPr>
          <p:spPr>
            <a:xfrm>
              <a:off x="1714962" y="1654221"/>
              <a:ext cx="71912" cy="719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4" name="Oval 163">
              <a:extLst>
                <a:ext uri="{FF2B5EF4-FFF2-40B4-BE49-F238E27FC236}">
                  <a16:creationId xmlns:a16="http://schemas.microsoft.com/office/drawing/2014/main" id="{59B159CB-1219-434B-99F6-E8EE7BB6EFBE}"/>
                </a:ext>
              </a:extLst>
            </p:cNvPr>
            <p:cNvSpPr/>
            <p:nvPr/>
          </p:nvSpPr>
          <p:spPr>
            <a:xfrm>
              <a:off x="1821730" y="1654221"/>
              <a:ext cx="71912" cy="719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68" name="Group 167">
            <a:extLst>
              <a:ext uri="{FF2B5EF4-FFF2-40B4-BE49-F238E27FC236}">
                <a16:creationId xmlns:a16="http://schemas.microsoft.com/office/drawing/2014/main" id="{A67325B8-2415-4C08-8EDC-0A0C846B52B5}"/>
              </a:ext>
            </a:extLst>
          </p:cNvPr>
          <p:cNvGrpSpPr/>
          <p:nvPr/>
        </p:nvGrpSpPr>
        <p:grpSpPr>
          <a:xfrm>
            <a:off x="3338052" y="1058564"/>
            <a:ext cx="365595" cy="907443"/>
            <a:chOff x="4152776" y="1302447"/>
            <a:chExt cx="365595" cy="907443"/>
          </a:xfrm>
          <a:solidFill>
            <a:schemeClr val="accent5"/>
          </a:solidFill>
        </p:grpSpPr>
        <p:sp>
          <p:nvSpPr>
            <p:cNvPr id="169" name="Flowchart: Manual Operation 168">
              <a:extLst>
                <a:ext uri="{FF2B5EF4-FFF2-40B4-BE49-F238E27FC236}">
                  <a16:creationId xmlns:a16="http://schemas.microsoft.com/office/drawing/2014/main" id="{0B165B83-5608-42D5-8CEA-EAC4A13F2C9D}"/>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0" name="Round Same Side Corner Rectangle 23">
              <a:extLst>
                <a:ext uri="{FF2B5EF4-FFF2-40B4-BE49-F238E27FC236}">
                  <a16:creationId xmlns:a16="http://schemas.microsoft.com/office/drawing/2014/main" id="{7EA39C60-5078-483E-80A0-1EFA5359AEF7}"/>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1" name="Oval 170">
              <a:extLst>
                <a:ext uri="{FF2B5EF4-FFF2-40B4-BE49-F238E27FC236}">
                  <a16:creationId xmlns:a16="http://schemas.microsoft.com/office/drawing/2014/main" id="{603A9E26-DFE8-4974-8F7A-4A1890FD2855}"/>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2" name="Rectangle 171">
              <a:extLst>
                <a:ext uri="{FF2B5EF4-FFF2-40B4-BE49-F238E27FC236}">
                  <a16:creationId xmlns:a16="http://schemas.microsoft.com/office/drawing/2014/main" id="{B9F57FEC-8BE1-4433-B6C9-F320F5A55A06}"/>
                </a:ext>
              </a:extLst>
            </p:cNvPr>
            <p:cNvSpPr/>
            <p:nvPr/>
          </p:nvSpPr>
          <p:spPr>
            <a:xfrm rot="2014337">
              <a:off x="4175656" y="1865922"/>
              <a:ext cx="210569" cy="154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3" name="Round Same Side Corner Rectangle 25">
              <a:extLst>
                <a:ext uri="{FF2B5EF4-FFF2-40B4-BE49-F238E27FC236}">
                  <a16:creationId xmlns:a16="http://schemas.microsoft.com/office/drawing/2014/main" id="{CC6B42A6-7090-4C71-A238-CE1881D48748}"/>
                </a:ext>
              </a:extLst>
            </p:cNvPr>
            <p:cNvSpPr/>
            <p:nvPr/>
          </p:nvSpPr>
          <p:spPr>
            <a:xfrm rot="10800000">
              <a:off x="4293932" y="1752987"/>
              <a:ext cx="83286" cy="200990"/>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82" name="Group 181">
            <a:extLst>
              <a:ext uri="{FF2B5EF4-FFF2-40B4-BE49-F238E27FC236}">
                <a16:creationId xmlns:a16="http://schemas.microsoft.com/office/drawing/2014/main" id="{5C7A323E-7E3F-437B-86C7-501F954EDC9E}"/>
              </a:ext>
            </a:extLst>
          </p:cNvPr>
          <p:cNvGrpSpPr/>
          <p:nvPr/>
        </p:nvGrpSpPr>
        <p:grpSpPr>
          <a:xfrm>
            <a:off x="1274783" y="5723108"/>
            <a:ext cx="365595" cy="907443"/>
            <a:chOff x="4152776" y="1302447"/>
            <a:chExt cx="365595" cy="907443"/>
          </a:xfrm>
          <a:solidFill>
            <a:schemeClr val="accent5"/>
          </a:solidFill>
        </p:grpSpPr>
        <p:sp>
          <p:nvSpPr>
            <p:cNvPr id="183" name="Flowchart: Manual Operation 182">
              <a:extLst>
                <a:ext uri="{FF2B5EF4-FFF2-40B4-BE49-F238E27FC236}">
                  <a16:creationId xmlns:a16="http://schemas.microsoft.com/office/drawing/2014/main" id="{79C3B848-1BB8-4D1A-9A18-D2740EE9F5AB}"/>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4" name="Round Same Side Corner Rectangle 23">
              <a:extLst>
                <a:ext uri="{FF2B5EF4-FFF2-40B4-BE49-F238E27FC236}">
                  <a16:creationId xmlns:a16="http://schemas.microsoft.com/office/drawing/2014/main" id="{9B99ABC9-271F-4792-BA77-73D12DBACF20}"/>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5" name="Oval 184">
              <a:extLst>
                <a:ext uri="{FF2B5EF4-FFF2-40B4-BE49-F238E27FC236}">
                  <a16:creationId xmlns:a16="http://schemas.microsoft.com/office/drawing/2014/main" id="{BF06670E-CFD1-47FF-A486-65A39FA02E3A}"/>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6" name="Rectangle 185">
              <a:extLst>
                <a:ext uri="{FF2B5EF4-FFF2-40B4-BE49-F238E27FC236}">
                  <a16:creationId xmlns:a16="http://schemas.microsoft.com/office/drawing/2014/main" id="{1B87B159-5859-4517-B182-3A56B244B238}"/>
                </a:ext>
              </a:extLst>
            </p:cNvPr>
            <p:cNvSpPr/>
            <p:nvPr/>
          </p:nvSpPr>
          <p:spPr>
            <a:xfrm rot="19718716">
              <a:off x="4255086" y="1847861"/>
              <a:ext cx="210569" cy="154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7" name="Round Same Side Corner Rectangle 25">
              <a:extLst>
                <a:ext uri="{FF2B5EF4-FFF2-40B4-BE49-F238E27FC236}">
                  <a16:creationId xmlns:a16="http://schemas.microsoft.com/office/drawing/2014/main" id="{4A3623C6-6E49-4D2D-887A-50583EE3ABB5}"/>
                </a:ext>
              </a:extLst>
            </p:cNvPr>
            <p:cNvSpPr/>
            <p:nvPr/>
          </p:nvSpPr>
          <p:spPr>
            <a:xfrm rot="10800000">
              <a:off x="4293932" y="1752987"/>
              <a:ext cx="83286" cy="200990"/>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88" name="Group 187">
            <a:extLst>
              <a:ext uri="{FF2B5EF4-FFF2-40B4-BE49-F238E27FC236}">
                <a16:creationId xmlns:a16="http://schemas.microsoft.com/office/drawing/2014/main" id="{3B6988FB-F064-4605-9E11-C74B8925799B}"/>
              </a:ext>
            </a:extLst>
          </p:cNvPr>
          <p:cNvGrpSpPr/>
          <p:nvPr/>
        </p:nvGrpSpPr>
        <p:grpSpPr>
          <a:xfrm>
            <a:off x="4542563" y="5789709"/>
            <a:ext cx="288480" cy="716037"/>
            <a:chOff x="4152776" y="1302447"/>
            <a:chExt cx="365595" cy="907443"/>
          </a:xfrm>
          <a:solidFill>
            <a:schemeClr val="bg1"/>
          </a:solidFill>
        </p:grpSpPr>
        <p:sp>
          <p:nvSpPr>
            <p:cNvPr id="189" name="Flowchart: Manual Operation 188">
              <a:extLst>
                <a:ext uri="{FF2B5EF4-FFF2-40B4-BE49-F238E27FC236}">
                  <a16:creationId xmlns:a16="http://schemas.microsoft.com/office/drawing/2014/main" id="{DD8B009E-579F-42C3-A11C-6584ADEAE626}"/>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0" name="Round Same Side Corner Rectangle 23">
              <a:extLst>
                <a:ext uri="{FF2B5EF4-FFF2-40B4-BE49-F238E27FC236}">
                  <a16:creationId xmlns:a16="http://schemas.microsoft.com/office/drawing/2014/main" id="{07DE5702-B9DE-466C-9E3D-7B8BED0DEAC0}"/>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1" name="Oval 190">
              <a:extLst>
                <a:ext uri="{FF2B5EF4-FFF2-40B4-BE49-F238E27FC236}">
                  <a16:creationId xmlns:a16="http://schemas.microsoft.com/office/drawing/2014/main" id="{0083FCA3-D245-4448-A98F-A2ADC12C8707}"/>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2" name="Rectangle 191">
              <a:extLst>
                <a:ext uri="{FF2B5EF4-FFF2-40B4-BE49-F238E27FC236}">
                  <a16:creationId xmlns:a16="http://schemas.microsoft.com/office/drawing/2014/main" id="{2055DAB2-722A-4EEB-A168-9B12BAEFC111}"/>
                </a:ext>
              </a:extLst>
            </p:cNvPr>
            <p:cNvSpPr/>
            <p:nvPr/>
          </p:nvSpPr>
          <p:spPr>
            <a:xfrm rot="19718716">
              <a:off x="4255086" y="1847861"/>
              <a:ext cx="210569" cy="1543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3" name="Round Same Side Corner Rectangle 25">
              <a:extLst>
                <a:ext uri="{FF2B5EF4-FFF2-40B4-BE49-F238E27FC236}">
                  <a16:creationId xmlns:a16="http://schemas.microsoft.com/office/drawing/2014/main" id="{AA2374A8-1519-4A29-92AF-1F377CFFE1B9}"/>
                </a:ext>
              </a:extLst>
            </p:cNvPr>
            <p:cNvSpPr/>
            <p:nvPr/>
          </p:nvSpPr>
          <p:spPr>
            <a:xfrm rot="10800000">
              <a:off x="4293932" y="1752987"/>
              <a:ext cx="83286" cy="200990"/>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cxnSp>
        <p:nvCxnSpPr>
          <p:cNvPr id="195" name="Straight Connector 194">
            <a:extLst>
              <a:ext uri="{FF2B5EF4-FFF2-40B4-BE49-F238E27FC236}">
                <a16:creationId xmlns:a16="http://schemas.microsoft.com/office/drawing/2014/main" id="{D1471B88-404C-4A10-8F10-A0506CBF8A14}"/>
              </a:ext>
            </a:extLst>
          </p:cNvPr>
          <p:cNvCxnSpPr>
            <a:cxnSpLocks/>
          </p:cNvCxnSpPr>
          <p:nvPr/>
        </p:nvCxnSpPr>
        <p:spPr>
          <a:xfrm flipV="1">
            <a:off x="3878543" y="5577854"/>
            <a:ext cx="0" cy="1050076"/>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01" name="Freeform: Shape 200">
            <a:extLst>
              <a:ext uri="{FF2B5EF4-FFF2-40B4-BE49-F238E27FC236}">
                <a16:creationId xmlns:a16="http://schemas.microsoft.com/office/drawing/2014/main" id="{39D7C0D4-3598-4E58-93F3-69270337D823}"/>
              </a:ext>
            </a:extLst>
          </p:cNvPr>
          <p:cNvSpPr/>
          <p:nvPr/>
        </p:nvSpPr>
        <p:spPr>
          <a:xfrm>
            <a:off x="2462793" y="5522163"/>
            <a:ext cx="1182415" cy="198120"/>
          </a:xfrm>
          <a:custGeom>
            <a:avLst/>
            <a:gdLst>
              <a:gd name="connsiteX0" fmla="*/ 0 w 863600"/>
              <a:gd name="connsiteY0" fmla="*/ 198120 h 198120"/>
              <a:gd name="connsiteX1" fmla="*/ 431800 w 863600"/>
              <a:gd name="connsiteY1" fmla="*/ 0 h 198120"/>
              <a:gd name="connsiteX2" fmla="*/ 863600 w 863600"/>
              <a:gd name="connsiteY2" fmla="*/ 198120 h 198120"/>
            </a:gdLst>
            <a:ahLst/>
            <a:cxnLst>
              <a:cxn ang="0">
                <a:pos x="connsiteX0" y="connsiteY0"/>
              </a:cxn>
              <a:cxn ang="0">
                <a:pos x="connsiteX1" y="connsiteY1"/>
              </a:cxn>
              <a:cxn ang="0">
                <a:pos x="connsiteX2" y="connsiteY2"/>
              </a:cxn>
            </a:cxnLst>
            <a:rect l="l" t="t" r="r" b="b"/>
            <a:pathLst>
              <a:path w="863600" h="198120">
                <a:moveTo>
                  <a:pt x="0" y="198120"/>
                </a:moveTo>
                <a:lnTo>
                  <a:pt x="431800" y="0"/>
                </a:lnTo>
                <a:lnTo>
                  <a:pt x="863600" y="198120"/>
                </a:lnTo>
              </a:path>
            </a:pathLst>
          </a:cu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2" name="Freeform: Shape 201">
            <a:extLst>
              <a:ext uri="{FF2B5EF4-FFF2-40B4-BE49-F238E27FC236}">
                <a16:creationId xmlns:a16="http://schemas.microsoft.com/office/drawing/2014/main" id="{59241090-E252-4F6B-B65C-25EB367CEBC0}"/>
              </a:ext>
            </a:extLst>
          </p:cNvPr>
          <p:cNvSpPr/>
          <p:nvPr/>
        </p:nvSpPr>
        <p:spPr>
          <a:xfrm>
            <a:off x="3961956" y="1159486"/>
            <a:ext cx="725165" cy="205109"/>
          </a:xfrm>
          <a:custGeom>
            <a:avLst/>
            <a:gdLst>
              <a:gd name="connsiteX0" fmla="*/ 0 w 863600"/>
              <a:gd name="connsiteY0" fmla="*/ 198120 h 198120"/>
              <a:gd name="connsiteX1" fmla="*/ 431800 w 863600"/>
              <a:gd name="connsiteY1" fmla="*/ 0 h 198120"/>
              <a:gd name="connsiteX2" fmla="*/ 863600 w 863600"/>
              <a:gd name="connsiteY2" fmla="*/ 198120 h 198120"/>
            </a:gdLst>
            <a:ahLst/>
            <a:cxnLst>
              <a:cxn ang="0">
                <a:pos x="connsiteX0" y="connsiteY0"/>
              </a:cxn>
              <a:cxn ang="0">
                <a:pos x="connsiteX1" y="connsiteY1"/>
              </a:cxn>
              <a:cxn ang="0">
                <a:pos x="connsiteX2" y="connsiteY2"/>
              </a:cxn>
            </a:cxnLst>
            <a:rect l="l" t="t" r="r" b="b"/>
            <a:pathLst>
              <a:path w="863600" h="198120">
                <a:moveTo>
                  <a:pt x="0" y="198120"/>
                </a:moveTo>
                <a:lnTo>
                  <a:pt x="431800" y="0"/>
                </a:lnTo>
                <a:lnTo>
                  <a:pt x="863600" y="19812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Rectangle 1">
            <a:extLst>
              <a:ext uri="{FF2B5EF4-FFF2-40B4-BE49-F238E27FC236}">
                <a16:creationId xmlns:a16="http://schemas.microsoft.com/office/drawing/2014/main" id="{26C8542C-5832-9820-A871-344444C5D721}"/>
              </a:ext>
            </a:extLst>
          </p:cNvPr>
          <p:cNvSpPr/>
          <p:nvPr/>
        </p:nvSpPr>
        <p:spPr>
          <a:xfrm>
            <a:off x="996287" y="4336250"/>
            <a:ext cx="5254031" cy="879754"/>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Rectangle 3">
            <a:extLst>
              <a:ext uri="{FF2B5EF4-FFF2-40B4-BE49-F238E27FC236}">
                <a16:creationId xmlns:a16="http://schemas.microsoft.com/office/drawing/2014/main" id="{D1E02511-08DC-93F4-4601-9FC9EE08BEE7}"/>
              </a:ext>
            </a:extLst>
          </p:cNvPr>
          <p:cNvSpPr/>
          <p:nvPr/>
        </p:nvSpPr>
        <p:spPr>
          <a:xfrm>
            <a:off x="996287" y="8239463"/>
            <a:ext cx="5254031" cy="879754"/>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Hexagon 9">
            <a:extLst>
              <a:ext uri="{FF2B5EF4-FFF2-40B4-BE49-F238E27FC236}">
                <a16:creationId xmlns:a16="http://schemas.microsoft.com/office/drawing/2014/main" id="{D6F5940B-ED5C-DD5D-F802-F21A1CEBB5D2}"/>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Hexagon 12">
            <a:extLst>
              <a:ext uri="{FF2B5EF4-FFF2-40B4-BE49-F238E27FC236}">
                <a16:creationId xmlns:a16="http://schemas.microsoft.com/office/drawing/2014/main" id="{5CE27AF3-9FEE-0AE5-49BE-F161F95E9244}"/>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Hexagon 13">
            <a:extLst>
              <a:ext uri="{FF2B5EF4-FFF2-40B4-BE49-F238E27FC236}">
                <a16:creationId xmlns:a16="http://schemas.microsoft.com/office/drawing/2014/main" id="{12AD9A4C-938F-6A40-05EC-92C9F8FD1528}"/>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Hexagon 15">
            <a:extLst>
              <a:ext uri="{FF2B5EF4-FFF2-40B4-BE49-F238E27FC236}">
                <a16:creationId xmlns:a16="http://schemas.microsoft.com/office/drawing/2014/main" id="{AEDB09DE-D8F7-92F6-6F2C-EF438A472DFB}"/>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Hexagon 24">
            <a:extLst>
              <a:ext uri="{FF2B5EF4-FFF2-40B4-BE49-F238E27FC236}">
                <a16:creationId xmlns:a16="http://schemas.microsoft.com/office/drawing/2014/main" id="{2F94BD8E-31FE-5A16-E47D-8750D3E71BD7}"/>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 name="Hexagon 29">
            <a:extLst>
              <a:ext uri="{FF2B5EF4-FFF2-40B4-BE49-F238E27FC236}">
                <a16:creationId xmlns:a16="http://schemas.microsoft.com/office/drawing/2014/main" id="{2030550E-4395-1672-2106-51B54ECC0277}"/>
              </a:ext>
            </a:extLst>
          </p:cNvPr>
          <p:cNvSpPr/>
          <p:nvPr/>
        </p:nvSpPr>
        <p:spPr>
          <a:xfrm rot="1782986">
            <a:off x="286724" y="261533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3863713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a:extLst>
              <a:ext uri="{FF2B5EF4-FFF2-40B4-BE49-F238E27FC236}">
                <a16:creationId xmlns:a16="http://schemas.microsoft.com/office/drawing/2014/main" id="{00155031-95FA-8F7D-82B6-CCCFE9125873}"/>
              </a:ext>
            </a:extLst>
          </p:cNvPr>
          <p:cNvGrpSpPr/>
          <p:nvPr/>
        </p:nvGrpSpPr>
        <p:grpSpPr>
          <a:xfrm>
            <a:off x="4443577" y="7304082"/>
            <a:ext cx="1834847" cy="1495561"/>
            <a:chOff x="4461801" y="6109583"/>
            <a:chExt cx="1124306" cy="916408"/>
          </a:xfrm>
          <a:solidFill>
            <a:schemeClr val="accent5">
              <a:lumMod val="20000"/>
              <a:lumOff val="80000"/>
            </a:schemeClr>
          </a:solidFill>
        </p:grpSpPr>
        <p:grpSp>
          <p:nvGrpSpPr>
            <p:cNvPr id="100" name="Group 99">
              <a:extLst>
                <a:ext uri="{FF2B5EF4-FFF2-40B4-BE49-F238E27FC236}">
                  <a16:creationId xmlns:a16="http://schemas.microsoft.com/office/drawing/2014/main" id="{41C6EC32-0718-4B8F-9CCB-BC81DD6B02D9}"/>
                </a:ext>
              </a:extLst>
            </p:cNvPr>
            <p:cNvGrpSpPr/>
            <p:nvPr/>
          </p:nvGrpSpPr>
          <p:grpSpPr>
            <a:xfrm>
              <a:off x="4936507" y="6116488"/>
              <a:ext cx="281981" cy="909503"/>
              <a:chOff x="4045582" y="1684320"/>
              <a:chExt cx="350098" cy="1129211"/>
            </a:xfrm>
            <a:grpFill/>
          </p:grpSpPr>
          <p:sp>
            <p:nvSpPr>
              <p:cNvPr id="101" name="Round Same Side Corner Rectangle 21">
                <a:extLst>
                  <a:ext uri="{FF2B5EF4-FFF2-40B4-BE49-F238E27FC236}">
                    <a16:creationId xmlns:a16="http://schemas.microsoft.com/office/drawing/2014/main" id="{07688391-CAB8-414A-9FC5-D166658B12BB}"/>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2" name="Oval 101">
                <a:extLst>
                  <a:ext uri="{FF2B5EF4-FFF2-40B4-BE49-F238E27FC236}">
                    <a16:creationId xmlns:a16="http://schemas.microsoft.com/office/drawing/2014/main" id="{3EE64BE3-B9C1-4609-9795-06557EE8CB66}"/>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03" name="Group 102">
              <a:extLst>
                <a:ext uri="{FF2B5EF4-FFF2-40B4-BE49-F238E27FC236}">
                  <a16:creationId xmlns:a16="http://schemas.microsoft.com/office/drawing/2014/main" id="{8BBADDEF-764B-49F4-BD63-87430C56D1B1}"/>
                </a:ext>
              </a:extLst>
            </p:cNvPr>
            <p:cNvGrpSpPr/>
            <p:nvPr/>
          </p:nvGrpSpPr>
          <p:grpSpPr>
            <a:xfrm>
              <a:off x="5298549" y="6366804"/>
              <a:ext cx="287558" cy="653646"/>
              <a:chOff x="3545772" y="5645112"/>
              <a:chExt cx="211356" cy="480431"/>
            </a:xfrm>
            <a:grpFill/>
          </p:grpSpPr>
          <p:sp>
            <p:nvSpPr>
              <p:cNvPr id="104" name="Round Same Side Corner Rectangle 21">
                <a:extLst>
                  <a:ext uri="{FF2B5EF4-FFF2-40B4-BE49-F238E27FC236}">
                    <a16:creationId xmlns:a16="http://schemas.microsoft.com/office/drawing/2014/main" id="{AD439180-C1A0-4C5B-8117-CAC810D65901}"/>
                  </a:ext>
                </a:extLst>
              </p:cNvPr>
              <p:cNvSpPr/>
              <p:nvPr/>
            </p:nvSpPr>
            <p:spPr>
              <a:xfrm>
                <a:off x="3572316" y="5833157"/>
                <a:ext cx="158818" cy="29238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5" name="Oval 104">
                <a:extLst>
                  <a:ext uri="{FF2B5EF4-FFF2-40B4-BE49-F238E27FC236}">
                    <a16:creationId xmlns:a16="http://schemas.microsoft.com/office/drawing/2014/main" id="{490B564A-D539-4F6F-835A-9BF1F558F8B6}"/>
                  </a:ext>
                </a:extLst>
              </p:cNvPr>
              <p:cNvSpPr/>
              <p:nvPr/>
            </p:nvSpPr>
            <p:spPr>
              <a:xfrm>
                <a:off x="3571138" y="5645112"/>
                <a:ext cx="160624" cy="1606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6" name="Flowchart: Manual Operation 105">
                <a:extLst>
                  <a:ext uri="{FF2B5EF4-FFF2-40B4-BE49-F238E27FC236}">
                    <a16:creationId xmlns:a16="http://schemas.microsoft.com/office/drawing/2014/main" id="{C8101BA2-C5A1-4939-9FAA-6D762920E731}"/>
                  </a:ext>
                </a:extLst>
              </p:cNvPr>
              <p:cNvSpPr/>
              <p:nvPr/>
            </p:nvSpPr>
            <p:spPr>
              <a:xfrm rot="10800000">
                <a:off x="3545772" y="5875014"/>
                <a:ext cx="211356" cy="25052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82" name="Group 181">
              <a:extLst>
                <a:ext uri="{FF2B5EF4-FFF2-40B4-BE49-F238E27FC236}">
                  <a16:creationId xmlns:a16="http://schemas.microsoft.com/office/drawing/2014/main" id="{5C7A323E-7E3F-437B-86C7-501F954EDC9E}"/>
                </a:ext>
              </a:extLst>
            </p:cNvPr>
            <p:cNvGrpSpPr/>
            <p:nvPr/>
          </p:nvGrpSpPr>
          <p:grpSpPr>
            <a:xfrm>
              <a:off x="4461801" y="6109583"/>
              <a:ext cx="365595" cy="907443"/>
              <a:chOff x="4152776" y="1302447"/>
              <a:chExt cx="365595" cy="907443"/>
            </a:xfrm>
            <a:grpFill/>
          </p:grpSpPr>
          <p:sp>
            <p:nvSpPr>
              <p:cNvPr id="183" name="Flowchart: Manual Operation 182">
                <a:extLst>
                  <a:ext uri="{FF2B5EF4-FFF2-40B4-BE49-F238E27FC236}">
                    <a16:creationId xmlns:a16="http://schemas.microsoft.com/office/drawing/2014/main" id="{79C3B848-1BB8-4D1A-9A18-D2740EE9F5AB}"/>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4" name="Round Same Side Corner Rectangle 23">
                <a:extLst>
                  <a:ext uri="{FF2B5EF4-FFF2-40B4-BE49-F238E27FC236}">
                    <a16:creationId xmlns:a16="http://schemas.microsoft.com/office/drawing/2014/main" id="{9B99ABC9-271F-4792-BA77-73D12DBACF20}"/>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5" name="Oval 184">
                <a:extLst>
                  <a:ext uri="{FF2B5EF4-FFF2-40B4-BE49-F238E27FC236}">
                    <a16:creationId xmlns:a16="http://schemas.microsoft.com/office/drawing/2014/main" id="{BF06670E-CFD1-47FF-A486-65A39FA02E3A}"/>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6" name="Rectangle 185">
                <a:extLst>
                  <a:ext uri="{FF2B5EF4-FFF2-40B4-BE49-F238E27FC236}">
                    <a16:creationId xmlns:a16="http://schemas.microsoft.com/office/drawing/2014/main" id="{1B87B159-5859-4517-B182-3A56B244B238}"/>
                  </a:ext>
                </a:extLst>
              </p:cNvPr>
              <p:cNvSpPr/>
              <p:nvPr/>
            </p:nvSpPr>
            <p:spPr>
              <a:xfrm rot="19718716">
                <a:off x="4255086" y="1847861"/>
                <a:ext cx="210569" cy="154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7" name="Round Same Side Corner Rectangle 25">
                <a:extLst>
                  <a:ext uri="{FF2B5EF4-FFF2-40B4-BE49-F238E27FC236}">
                    <a16:creationId xmlns:a16="http://schemas.microsoft.com/office/drawing/2014/main" id="{4A3623C6-6E49-4D2D-887A-50583EE3ABB5}"/>
                  </a:ext>
                </a:extLst>
              </p:cNvPr>
              <p:cNvSpPr/>
              <p:nvPr/>
            </p:nvSpPr>
            <p:spPr>
              <a:xfrm rot="10800000">
                <a:off x="4293932" y="1752987"/>
                <a:ext cx="83286" cy="200990"/>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sp>
        <p:nvSpPr>
          <p:cNvPr id="53" name="TextBox 52">
            <a:extLst>
              <a:ext uri="{FF2B5EF4-FFF2-40B4-BE49-F238E27FC236}">
                <a16:creationId xmlns:a16="http://schemas.microsoft.com/office/drawing/2014/main" id="{1A709ADC-3F33-CA10-1EAD-97BE2A8C6F86}"/>
              </a:ext>
            </a:extLst>
          </p:cNvPr>
          <p:cNvSpPr txBox="1"/>
          <p:nvPr/>
        </p:nvSpPr>
        <p:spPr>
          <a:xfrm>
            <a:off x="1630214" y="1944157"/>
            <a:ext cx="996828" cy="430887"/>
          </a:xfrm>
          <a:prstGeom prst="rect">
            <a:avLst/>
          </a:prstGeom>
          <a:noFill/>
        </p:spPr>
        <p:txBody>
          <a:bodyPr wrap="square" rtlCol="0">
            <a:spAutoFit/>
          </a:bodyPr>
          <a:lstStyle/>
          <a:p>
            <a:pPr algn="ctr"/>
            <a:r>
              <a:rPr lang="es-ES_tradnl" sz="1100" b="1" dirty="0"/>
              <a:t>INICIO DEL PROCESO</a:t>
            </a:r>
          </a:p>
        </p:txBody>
      </p:sp>
      <p:sp>
        <p:nvSpPr>
          <p:cNvPr id="54" name="TextBox 53">
            <a:extLst>
              <a:ext uri="{FF2B5EF4-FFF2-40B4-BE49-F238E27FC236}">
                <a16:creationId xmlns:a16="http://schemas.microsoft.com/office/drawing/2014/main" id="{457E9B40-2FF9-0848-878F-5ED190166DF9}"/>
              </a:ext>
            </a:extLst>
          </p:cNvPr>
          <p:cNvSpPr txBox="1"/>
          <p:nvPr/>
        </p:nvSpPr>
        <p:spPr>
          <a:xfrm>
            <a:off x="1620932" y="8340244"/>
            <a:ext cx="996828" cy="430887"/>
          </a:xfrm>
          <a:prstGeom prst="rect">
            <a:avLst/>
          </a:prstGeom>
          <a:noFill/>
        </p:spPr>
        <p:txBody>
          <a:bodyPr wrap="square" rtlCol="0">
            <a:spAutoFit/>
          </a:bodyPr>
          <a:lstStyle/>
          <a:p>
            <a:pPr algn="ctr"/>
            <a:r>
              <a:rPr lang="es-ES_tradnl" sz="1100" b="1" dirty="0"/>
              <a:t>FIN DEL PROCESO</a:t>
            </a:r>
          </a:p>
        </p:txBody>
      </p:sp>
      <p:cxnSp>
        <p:nvCxnSpPr>
          <p:cNvPr id="56" name="Straight Arrow Connector 55">
            <a:extLst>
              <a:ext uri="{FF2B5EF4-FFF2-40B4-BE49-F238E27FC236}">
                <a16:creationId xmlns:a16="http://schemas.microsoft.com/office/drawing/2014/main" id="{E3F1ED3A-111C-3801-051E-3D99C9DB12C0}"/>
              </a:ext>
            </a:extLst>
          </p:cNvPr>
          <p:cNvCxnSpPr>
            <a:cxnSpLocks/>
          </p:cNvCxnSpPr>
          <p:nvPr/>
        </p:nvCxnSpPr>
        <p:spPr>
          <a:xfrm flipH="1">
            <a:off x="2118338" y="2443268"/>
            <a:ext cx="34885" cy="5735919"/>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49DAA0B-F76C-BC83-AE38-0ADF95B47D38}"/>
              </a:ext>
            </a:extLst>
          </p:cNvPr>
          <p:cNvSpPr txBox="1"/>
          <p:nvPr/>
        </p:nvSpPr>
        <p:spPr>
          <a:xfrm>
            <a:off x="996287" y="685801"/>
            <a:ext cx="5254042" cy="276999"/>
          </a:xfrm>
          <a:prstGeom prst="rect">
            <a:avLst/>
          </a:prstGeom>
          <a:noFill/>
        </p:spPr>
        <p:txBody>
          <a:bodyPr wrap="square" rtlCol="0">
            <a:spAutoFit/>
          </a:bodyPr>
          <a:lstStyle/>
          <a:p>
            <a:r>
              <a:rPr lang="es-ES_tradnl" sz="1200" b="1" spc="300">
                <a:solidFill>
                  <a:schemeClr val="tx1"/>
                </a:solidFill>
              </a:rPr>
              <a:t>LA HISTORIA DE ASHA - ORDEN CRONOLÓGICO</a:t>
            </a:r>
          </a:p>
        </p:txBody>
      </p:sp>
      <p:sp>
        <p:nvSpPr>
          <p:cNvPr id="3" name="TextBox 2">
            <a:extLst>
              <a:ext uri="{FF2B5EF4-FFF2-40B4-BE49-F238E27FC236}">
                <a16:creationId xmlns:a16="http://schemas.microsoft.com/office/drawing/2014/main" id="{4A29085C-3268-8426-03B6-AAA9BE15960D}"/>
              </a:ext>
            </a:extLst>
          </p:cNvPr>
          <p:cNvSpPr txBox="1"/>
          <p:nvPr/>
        </p:nvSpPr>
        <p:spPr>
          <a:xfrm>
            <a:off x="996287" y="1189469"/>
            <a:ext cx="5254042" cy="430887"/>
          </a:xfrm>
          <a:prstGeom prst="rect">
            <a:avLst/>
          </a:prstGeom>
          <a:noFill/>
        </p:spPr>
        <p:txBody>
          <a:bodyPr wrap="square">
            <a:spAutoFit/>
          </a:bodyPr>
          <a:lstStyle/>
          <a:p>
            <a:r>
              <a:rPr lang="es-ES_tradnl" sz="1100">
                <a:solidFill>
                  <a:schemeClr val="tx1"/>
                </a:solidFill>
              </a:rPr>
              <a:t>Clasifique las escenas en orden cronológico, desde la identificación y registro iniciales hasta el cierre del caso.</a:t>
            </a:r>
          </a:p>
        </p:txBody>
      </p:sp>
      <p:sp>
        <p:nvSpPr>
          <p:cNvPr id="9" name="Rectangle 8">
            <a:extLst>
              <a:ext uri="{FF2B5EF4-FFF2-40B4-BE49-F238E27FC236}">
                <a16:creationId xmlns:a16="http://schemas.microsoft.com/office/drawing/2014/main" id="{D2311B28-0BD8-ECBB-6335-6FB78E5C93BB}"/>
              </a:ext>
            </a:extLst>
          </p:cNvPr>
          <p:cNvSpPr/>
          <p:nvPr/>
        </p:nvSpPr>
        <p:spPr>
          <a:xfrm>
            <a:off x="2992761" y="3061954"/>
            <a:ext cx="488631" cy="461203"/>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Rectangle 11">
            <a:extLst>
              <a:ext uri="{FF2B5EF4-FFF2-40B4-BE49-F238E27FC236}">
                <a16:creationId xmlns:a16="http://schemas.microsoft.com/office/drawing/2014/main" id="{D398AE79-46CA-B8FA-D959-1192B38FE2B5}"/>
              </a:ext>
            </a:extLst>
          </p:cNvPr>
          <p:cNvSpPr/>
          <p:nvPr/>
        </p:nvSpPr>
        <p:spPr>
          <a:xfrm>
            <a:off x="2992761" y="4220256"/>
            <a:ext cx="488631" cy="461203"/>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Rectangle 16">
            <a:extLst>
              <a:ext uri="{FF2B5EF4-FFF2-40B4-BE49-F238E27FC236}">
                <a16:creationId xmlns:a16="http://schemas.microsoft.com/office/drawing/2014/main" id="{F9CD942F-F0C9-B371-2C98-9E09B0F5C9A3}"/>
              </a:ext>
            </a:extLst>
          </p:cNvPr>
          <p:cNvSpPr/>
          <p:nvPr/>
        </p:nvSpPr>
        <p:spPr>
          <a:xfrm>
            <a:off x="2992761" y="5378558"/>
            <a:ext cx="488631" cy="461203"/>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 name="Rectangle 18">
            <a:extLst>
              <a:ext uri="{FF2B5EF4-FFF2-40B4-BE49-F238E27FC236}">
                <a16:creationId xmlns:a16="http://schemas.microsoft.com/office/drawing/2014/main" id="{3CCC8636-1C07-F22F-006C-EF65E0C04E01}"/>
              </a:ext>
            </a:extLst>
          </p:cNvPr>
          <p:cNvSpPr/>
          <p:nvPr/>
        </p:nvSpPr>
        <p:spPr>
          <a:xfrm>
            <a:off x="2992761" y="6536860"/>
            <a:ext cx="488631" cy="461203"/>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 name="Rectangle 20">
            <a:extLst>
              <a:ext uri="{FF2B5EF4-FFF2-40B4-BE49-F238E27FC236}">
                <a16:creationId xmlns:a16="http://schemas.microsoft.com/office/drawing/2014/main" id="{63CD4999-F2C3-FE53-707C-F328EA6E00BE}"/>
              </a:ext>
            </a:extLst>
          </p:cNvPr>
          <p:cNvSpPr/>
          <p:nvPr/>
        </p:nvSpPr>
        <p:spPr>
          <a:xfrm>
            <a:off x="2992761" y="7695164"/>
            <a:ext cx="488631" cy="461203"/>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TextBox 23">
            <a:extLst>
              <a:ext uri="{FF2B5EF4-FFF2-40B4-BE49-F238E27FC236}">
                <a16:creationId xmlns:a16="http://schemas.microsoft.com/office/drawing/2014/main" id="{B94B6FBB-E3AE-6E15-28B3-9F6AED099F6D}"/>
              </a:ext>
            </a:extLst>
          </p:cNvPr>
          <p:cNvSpPr txBox="1"/>
          <p:nvPr/>
        </p:nvSpPr>
        <p:spPr>
          <a:xfrm>
            <a:off x="2445470" y="2001140"/>
            <a:ext cx="1583211" cy="261610"/>
          </a:xfrm>
          <a:prstGeom prst="rect">
            <a:avLst/>
          </a:prstGeom>
          <a:noFill/>
        </p:spPr>
        <p:txBody>
          <a:bodyPr wrap="square" rtlCol="0">
            <a:spAutoFit/>
          </a:bodyPr>
          <a:lstStyle/>
          <a:p>
            <a:pPr algn="ctr"/>
            <a:r>
              <a:rPr lang="es-ES_tradnl" sz="1100" b="1" dirty="0"/>
              <a:t>ESCENA </a:t>
            </a:r>
          </a:p>
        </p:txBody>
      </p:sp>
      <p:sp>
        <p:nvSpPr>
          <p:cNvPr id="79" name="Rectangle 78">
            <a:extLst>
              <a:ext uri="{FF2B5EF4-FFF2-40B4-BE49-F238E27FC236}">
                <a16:creationId xmlns:a16="http://schemas.microsoft.com/office/drawing/2014/main" id="{590C8271-AEBD-B718-4270-EDD54FE046BB}"/>
              </a:ext>
            </a:extLst>
          </p:cNvPr>
          <p:cNvSpPr/>
          <p:nvPr/>
        </p:nvSpPr>
        <p:spPr>
          <a:xfrm>
            <a:off x="2992761" y="2482803"/>
            <a:ext cx="488631" cy="461203"/>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0" name="Rectangle 79">
            <a:extLst>
              <a:ext uri="{FF2B5EF4-FFF2-40B4-BE49-F238E27FC236}">
                <a16:creationId xmlns:a16="http://schemas.microsoft.com/office/drawing/2014/main" id="{F09E4E74-2771-9D7A-B0BD-FDA504B559EA}"/>
              </a:ext>
            </a:extLst>
          </p:cNvPr>
          <p:cNvSpPr/>
          <p:nvPr/>
        </p:nvSpPr>
        <p:spPr>
          <a:xfrm>
            <a:off x="2992761" y="3641105"/>
            <a:ext cx="488631" cy="461203"/>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1" name="Rectangle 80">
            <a:extLst>
              <a:ext uri="{FF2B5EF4-FFF2-40B4-BE49-F238E27FC236}">
                <a16:creationId xmlns:a16="http://schemas.microsoft.com/office/drawing/2014/main" id="{4E73F9BA-6043-3016-69E6-ED48E803A214}"/>
              </a:ext>
            </a:extLst>
          </p:cNvPr>
          <p:cNvSpPr/>
          <p:nvPr/>
        </p:nvSpPr>
        <p:spPr>
          <a:xfrm>
            <a:off x="2992761" y="4799407"/>
            <a:ext cx="488631" cy="461203"/>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2" name="Rectangle 81">
            <a:extLst>
              <a:ext uri="{FF2B5EF4-FFF2-40B4-BE49-F238E27FC236}">
                <a16:creationId xmlns:a16="http://schemas.microsoft.com/office/drawing/2014/main" id="{7B0A3FA9-5CB4-0501-4F8E-D6271FBAE3F2}"/>
              </a:ext>
            </a:extLst>
          </p:cNvPr>
          <p:cNvSpPr/>
          <p:nvPr/>
        </p:nvSpPr>
        <p:spPr>
          <a:xfrm>
            <a:off x="2992761" y="5957709"/>
            <a:ext cx="488631" cy="461203"/>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3" name="Rectangle 82">
            <a:extLst>
              <a:ext uri="{FF2B5EF4-FFF2-40B4-BE49-F238E27FC236}">
                <a16:creationId xmlns:a16="http://schemas.microsoft.com/office/drawing/2014/main" id="{53146403-E066-2D6C-D076-064E27FF4C59}"/>
              </a:ext>
            </a:extLst>
          </p:cNvPr>
          <p:cNvSpPr/>
          <p:nvPr/>
        </p:nvSpPr>
        <p:spPr>
          <a:xfrm>
            <a:off x="2992761" y="7116011"/>
            <a:ext cx="488631" cy="461203"/>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Hexagon 1">
            <a:extLst>
              <a:ext uri="{FF2B5EF4-FFF2-40B4-BE49-F238E27FC236}">
                <a16:creationId xmlns:a16="http://schemas.microsoft.com/office/drawing/2014/main" id="{045E7424-42DC-8994-497B-DF00DC7D8517}"/>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Hexagon 3">
            <a:extLst>
              <a:ext uri="{FF2B5EF4-FFF2-40B4-BE49-F238E27FC236}">
                <a16:creationId xmlns:a16="http://schemas.microsoft.com/office/drawing/2014/main" id="{9F82584E-E28F-546A-9518-508251DD531E}"/>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Hexagon 9">
            <a:extLst>
              <a:ext uri="{FF2B5EF4-FFF2-40B4-BE49-F238E27FC236}">
                <a16:creationId xmlns:a16="http://schemas.microsoft.com/office/drawing/2014/main" id="{CC3E1AC9-CAE5-01B2-9D26-01CB7E995B58}"/>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Hexagon 10">
            <a:extLst>
              <a:ext uri="{FF2B5EF4-FFF2-40B4-BE49-F238E27FC236}">
                <a16:creationId xmlns:a16="http://schemas.microsoft.com/office/drawing/2014/main" id="{5C8D2044-1025-B308-2EB3-28C6D76EBD4C}"/>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Hexagon 12">
            <a:extLst>
              <a:ext uri="{FF2B5EF4-FFF2-40B4-BE49-F238E27FC236}">
                <a16:creationId xmlns:a16="http://schemas.microsoft.com/office/drawing/2014/main" id="{141F1DFE-CF7B-62FD-5452-8BA52EE7F44D}"/>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Hexagon 13">
            <a:extLst>
              <a:ext uri="{FF2B5EF4-FFF2-40B4-BE49-F238E27FC236}">
                <a16:creationId xmlns:a16="http://schemas.microsoft.com/office/drawing/2014/main" id="{0F2A7942-7C83-E745-CD1E-EE3120E08AE8}"/>
              </a:ext>
            </a:extLst>
          </p:cNvPr>
          <p:cNvSpPr/>
          <p:nvPr/>
        </p:nvSpPr>
        <p:spPr>
          <a:xfrm rot="1782986">
            <a:off x="286724" y="261533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867251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4CBDD55-F037-4929-5067-8D3FFE339E57}"/>
              </a:ext>
            </a:extLst>
          </p:cNvPr>
          <p:cNvGraphicFramePr>
            <a:graphicFrameLocks noGrp="1"/>
          </p:cNvGraphicFramePr>
          <p:nvPr>
            <p:extLst>
              <p:ext uri="{D42A27DB-BD31-4B8C-83A1-F6EECF244321}">
                <p14:modId xmlns:p14="http://schemas.microsoft.com/office/powerpoint/2010/main" val="1902759358"/>
              </p:ext>
            </p:extLst>
          </p:nvPr>
        </p:nvGraphicFramePr>
        <p:xfrm>
          <a:off x="1012570" y="1954842"/>
          <a:ext cx="5234795" cy="4443249"/>
        </p:xfrm>
        <a:graphic>
          <a:graphicData uri="http://schemas.openxmlformats.org/drawingml/2006/table">
            <a:tbl>
              <a:tblPr>
                <a:tableStyleId>{BDBED569-4797-4DF1-A0F4-6AAB3CD982D8}</a:tableStyleId>
              </a:tblPr>
              <a:tblGrid>
                <a:gridCol w="1697268">
                  <a:extLst>
                    <a:ext uri="{9D8B030D-6E8A-4147-A177-3AD203B41FA5}">
                      <a16:colId xmlns:a16="http://schemas.microsoft.com/office/drawing/2014/main" val="4098811540"/>
                    </a:ext>
                  </a:extLst>
                </a:gridCol>
                <a:gridCol w="3537527">
                  <a:extLst>
                    <a:ext uri="{9D8B030D-6E8A-4147-A177-3AD203B41FA5}">
                      <a16:colId xmlns:a16="http://schemas.microsoft.com/office/drawing/2014/main" val="3952967250"/>
                    </a:ext>
                  </a:extLst>
                </a:gridCol>
              </a:tblGrid>
              <a:tr h="378639">
                <a:tc gridSpan="2">
                  <a:txBody>
                    <a:bodyPr/>
                    <a:lstStyle/>
                    <a:p>
                      <a:pPr marL="226695" indent="-226695" algn="ctr">
                        <a:lnSpc>
                          <a:spcPct val="107000"/>
                        </a:lnSpc>
                        <a:spcAft>
                          <a:spcPts val="800"/>
                        </a:spcAft>
                      </a:pPr>
                      <a:r>
                        <a:rPr lang="es-ES_tradnl" sz="1100" b="1" noProof="0">
                          <a:solidFill>
                            <a:schemeClr val="bg1"/>
                          </a:solidFill>
                          <a:effectLst/>
                          <a:latin typeface="+mn-lt"/>
                        </a:rPr>
                        <a:t>FUNCIÓN DE APOYO</a:t>
                      </a:r>
                      <a:endParaRPr lang="es-ES_tradnl" sz="1100" b="1" noProof="0">
                        <a:solidFill>
                          <a:schemeClr val="bg1"/>
                        </a:solidFill>
                        <a:effectLst/>
                        <a:latin typeface="+mn-lt"/>
                        <a:ea typeface="Calibri" panose="020F0502020204030204" pitchFamily="34" charset="0"/>
                        <a:cs typeface="Arial" panose="020B0604020202020204" pitchFamily="34" charset="0"/>
                      </a:endParaRPr>
                    </a:p>
                  </a:txBody>
                  <a:tcPr anchor="ctr">
                    <a:solidFill>
                      <a:schemeClr val="accent5"/>
                    </a:solidFill>
                  </a:tcPr>
                </a:tc>
                <a:tc hMerge="1">
                  <a:txBody>
                    <a:bodyPr/>
                    <a:lstStyle/>
                    <a:p>
                      <a:endParaRPr lang="en-BE"/>
                    </a:p>
                  </a:txBody>
                  <a:tcPr/>
                </a:tc>
                <a:extLst>
                  <a:ext uri="{0D108BD9-81ED-4DB2-BD59-A6C34878D82A}">
                    <a16:rowId xmlns:a16="http://schemas.microsoft.com/office/drawing/2014/main" val="3675205521"/>
                  </a:ext>
                </a:extLst>
              </a:tr>
              <a:tr h="344032">
                <a:tc>
                  <a:txBody>
                    <a:bodyPr/>
                    <a:lstStyle/>
                    <a:p>
                      <a:pPr marL="226695" indent="-226695" algn="l">
                        <a:lnSpc>
                          <a:spcPct val="107000"/>
                        </a:lnSpc>
                        <a:spcAft>
                          <a:spcPts val="800"/>
                        </a:spcAft>
                      </a:pPr>
                      <a:r>
                        <a:rPr lang="es-ES_tradnl" sz="1100" b="1" noProof="0">
                          <a:solidFill>
                            <a:schemeClr val="tx1"/>
                          </a:solidFill>
                          <a:effectLst/>
                          <a:latin typeface="+mn-lt"/>
                          <a:ea typeface="Calibri" panose="020F0502020204030204" pitchFamily="34" charset="0"/>
                          <a:cs typeface="Arial" panose="020B0604020202020204" pitchFamily="34" charset="0"/>
                        </a:rPr>
                        <a:t>Responsabilidad</a:t>
                      </a:r>
                    </a:p>
                  </a:txBody>
                  <a:tcPr anchor="ctr">
                    <a:solidFill>
                      <a:schemeClr val="accent5">
                        <a:lumMod val="40000"/>
                        <a:lumOff val="60000"/>
                      </a:schemeClr>
                    </a:solidFill>
                  </a:tcPr>
                </a:tc>
                <a:tc>
                  <a:txBody>
                    <a:bodyPr/>
                    <a:lstStyle/>
                    <a:p>
                      <a:pPr marL="226695" indent="-226695" algn="l">
                        <a:lnSpc>
                          <a:spcPct val="107000"/>
                        </a:lnSpc>
                        <a:spcAft>
                          <a:spcPts val="800"/>
                        </a:spcAft>
                      </a:pPr>
                      <a:r>
                        <a:rPr lang="es-ES_tradnl" sz="1100" b="1" noProof="0" dirty="0">
                          <a:solidFill>
                            <a:schemeClr val="tx1"/>
                          </a:solidFill>
                          <a:effectLst/>
                          <a:latin typeface="+mn-lt"/>
                          <a:ea typeface="Calibri" panose="020F0502020204030204" pitchFamily="34" charset="0"/>
                          <a:cs typeface="Arial" panose="020B0604020202020204" pitchFamily="34" charset="0"/>
                        </a:rPr>
                        <a:t>Ejemplos de tareas y actividades </a:t>
                      </a:r>
                    </a:p>
                  </a:txBody>
                  <a:tcPr anchor="ctr">
                    <a:solidFill>
                      <a:schemeClr val="accent5">
                        <a:lumMod val="40000"/>
                        <a:lumOff val="60000"/>
                      </a:schemeClr>
                    </a:solidFill>
                  </a:tcPr>
                </a:tc>
                <a:extLst>
                  <a:ext uri="{0D108BD9-81ED-4DB2-BD59-A6C34878D82A}">
                    <a16:rowId xmlns:a16="http://schemas.microsoft.com/office/drawing/2014/main" val="3360935504"/>
                  </a:ext>
                </a:extLst>
              </a:tr>
              <a:tr h="757645">
                <a:tc>
                  <a:txBody>
                    <a:bodyPr/>
                    <a:lstStyle/>
                    <a:p>
                      <a:pPr marL="0" marR="0" lvl="0" indent="0" algn="l" defTabSz="685800" rtl="0" eaLnBrk="1" fontAlgn="auto" latinLnBrk="0" hangingPunct="1">
                        <a:lnSpc>
                          <a:spcPct val="107000"/>
                        </a:lnSpc>
                        <a:spcBef>
                          <a:spcPts val="0"/>
                        </a:spcBef>
                        <a:spcAft>
                          <a:spcPts val="800"/>
                        </a:spcAft>
                        <a:buClrTx/>
                        <a:buSzTx/>
                        <a:buFontTx/>
                        <a:buNone/>
                        <a:tabLst/>
                        <a:defRPr/>
                      </a:pPr>
                      <a:r>
                        <a:rPr lang="es-ES_tradnl" sz="1100" dirty="0"/>
                        <a:t>Ayudar a los/as menores a expresar sus preocupaciones y necesidades</a:t>
                      </a:r>
                      <a:endParaRPr lang="es-ES_tradnl" sz="1100" b="0" noProof="0" dirty="0">
                        <a:latin typeface="+mn-lt"/>
                      </a:endParaRPr>
                    </a:p>
                    <a:p>
                      <a:pPr marL="226695" marR="0" lvl="0" indent="-226695" algn="l" defTabSz="685800" rtl="0" eaLnBrk="1" fontAlgn="auto" latinLnBrk="0" hangingPunct="1">
                        <a:lnSpc>
                          <a:spcPct val="107000"/>
                        </a:lnSpc>
                        <a:spcBef>
                          <a:spcPts val="0"/>
                        </a:spcBef>
                        <a:spcAft>
                          <a:spcPts val="800"/>
                        </a:spcAft>
                        <a:buClrTx/>
                        <a:buSzTx/>
                        <a:buFontTx/>
                        <a:buNone/>
                        <a:tabLst/>
                        <a:defRPr/>
                      </a:pPr>
                      <a:endParaRPr lang="es-ES_tradnl" sz="1100" b="0" noProof="0" dirty="0">
                        <a:latin typeface="+mn-lt"/>
                      </a:endParaRPr>
                    </a:p>
                  </a:txBody>
                  <a:tcPr/>
                </a:tc>
                <a:tc>
                  <a:txBody>
                    <a:bodyPr/>
                    <a:lstStyle/>
                    <a:p>
                      <a:pPr marL="171450" lvl="0" indent="-171450" algn="l" rtl="0">
                        <a:lnSpc>
                          <a:spcPct val="150000"/>
                        </a:lnSpc>
                        <a:buFont typeface="Wingdings" panose="05000000000000000000" pitchFamily="2" charset="2"/>
                        <a:buChar char="o"/>
                      </a:pPr>
                      <a:r>
                        <a:rPr lang="es-ES_tradnl" sz="1100" noProof="0" dirty="0">
                          <a:effectLst/>
                          <a:latin typeface="+mn-lt"/>
                          <a:ea typeface="Calibri" panose="020F0502020204030204" pitchFamily="34" charset="0"/>
                          <a:cs typeface="Arial" panose="020B0604020202020204" pitchFamily="34" charset="0"/>
                        </a:rPr>
                        <a:t> </a:t>
                      </a:r>
                    </a:p>
                    <a:p>
                      <a:pPr marL="171450" lvl="0" indent="-171450" algn="l" rtl="0">
                        <a:lnSpc>
                          <a:spcPct val="150000"/>
                        </a:lnSpc>
                        <a:buFont typeface="Wingdings" panose="05000000000000000000" pitchFamily="2" charset="2"/>
                        <a:buChar char="o"/>
                      </a:pPr>
                      <a:r>
                        <a:rPr lang="es-ES_tradnl" sz="1100" noProof="0" dirty="0">
                          <a:effectLst/>
                          <a:latin typeface="+mn-lt"/>
                          <a:ea typeface="Calibri" panose="020F0502020204030204" pitchFamily="34" charset="0"/>
                          <a:cs typeface="Arial" panose="020B0604020202020204" pitchFamily="34" charset="0"/>
                        </a:rPr>
                        <a:t> </a:t>
                      </a:r>
                    </a:p>
                    <a:p>
                      <a:pPr marL="171450" lvl="0" indent="-171450" algn="l" rtl="0">
                        <a:lnSpc>
                          <a:spcPct val="150000"/>
                        </a:lnSpc>
                        <a:buFont typeface="Wingdings" panose="05000000000000000000" pitchFamily="2" charset="2"/>
                        <a:buChar char="o"/>
                      </a:pPr>
                      <a:r>
                        <a:rPr lang="es-ES_tradnl" sz="1100" noProof="0" dirty="0">
                          <a:effectLst/>
                          <a:latin typeface="+mn-lt"/>
                          <a:ea typeface="Calibri" panose="020F0502020204030204" pitchFamily="34" charset="0"/>
                          <a:cs typeface="Arial" panose="020B0604020202020204" pitchFamily="34" charset="0"/>
                        </a:rPr>
                        <a:t> </a:t>
                      </a:r>
                    </a:p>
                  </a:txBody>
                  <a:tcPr/>
                </a:tc>
                <a:extLst>
                  <a:ext uri="{0D108BD9-81ED-4DB2-BD59-A6C34878D82A}">
                    <a16:rowId xmlns:a16="http://schemas.microsoft.com/office/drawing/2014/main" val="2432988369"/>
                  </a:ext>
                </a:extLst>
              </a:tr>
              <a:tr h="757645">
                <a:tc>
                  <a:txBody>
                    <a:bodyPr/>
                    <a:lstStyle/>
                    <a:p>
                      <a:pPr marL="0" marR="0" lvl="0" indent="0" algn="l" defTabSz="685800" rtl="0" eaLnBrk="1" fontAlgn="auto" latinLnBrk="0" hangingPunct="1">
                        <a:lnSpc>
                          <a:spcPct val="107000"/>
                        </a:lnSpc>
                        <a:spcBef>
                          <a:spcPts val="0"/>
                        </a:spcBef>
                        <a:spcAft>
                          <a:spcPts val="800"/>
                        </a:spcAft>
                        <a:buClrTx/>
                        <a:buSzTx/>
                        <a:buFontTx/>
                        <a:buNone/>
                        <a:tabLst/>
                        <a:defRPr/>
                      </a:pPr>
                      <a:r>
                        <a:rPr lang="es-ES_tradnl" sz="1100" noProof="0" dirty="0"/>
                        <a:t>Ayudar a los/as menores y a sus familias a afrontar situaciones difíciles</a:t>
                      </a:r>
                      <a:r>
                        <a:rPr lang="es-ES_tradnl" sz="1100" b="0" kern="1200" noProof="0" dirty="0">
                          <a:solidFill>
                            <a:schemeClr val="tx1"/>
                          </a:solidFill>
                          <a:latin typeface="+mn-lt"/>
                          <a:ea typeface="+mn-ea"/>
                          <a:cs typeface="+mn-cs"/>
                        </a:rPr>
                        <a:t>. </a:t>
                      </a:r>
                    </a:p>
                  </a:txBody>
                  <a:tcPr/>
                </a:tc>
                <a:tc>
                  <a:txBody>
                    <a:bodyPr/>
                    <a:lstStyle/>
                    <a:p>
                      <a:pPr marL="171450" lvl="0" indent="-171450" algn="l" rtl="0">
                        <a:lnSpc>
                          <a:spcPct val="150000"/>
                        </a:lnSpc>
                        <a:buFont typeface="Wingdings" panose="05000000000000000000" pitchFamily="2" charset="2"/>
                        <a:buChar char="o"/>
                      </a:pPr>
                      <a:r>
                        <a:rPr lang="es-ES_tradnl" sz="1100" noProof="0">
                          <a:effectLst/>
                          <a:latin typeface="+mn-lt"/>
                          <a:ea typeface="Calibri" panose="020F0502020204030204" pitchFamily="34" charset="0"/>
                          <a:cs typeface="Arial" panose="020B0604020202020204" pitchFamily="34" charset="0"/>
                        </a:rPr>
                        <a:t> </a:t>
                      </a:r>
                    </a:p>
                    <a:p>
                      <a:pPr marL="171450" lvl="0" indent="-171450" algn="l" rtl="0">
                        <a:lnSpc>
                          <a:spcPct val="150000"/>
                        </a:lnSpc>
                        <a:buFont typeface="Wingdings" panose="05000000000000000000" pitchFamily="2" charset="2"/>
                        <a:buChar char="o"/>
                      </a:pPr>
                      <a:r>
                        <a:rPr lang="es-ES_tradnl" sz="1100" noProof="0">
                          <a:effectLst/>
                          <a:latin typeface="+mn-lt"/>
                          <a:ea typeface="Calibri" panose="020F0502020204030204" pitchFamily="34" charset="0"/>
                          <a:cs typeface="Arial" panose="020B0604020202020204" pitchFamily="34" charset="0"/>
                        </a:rPr>
                        <a:t> </a:t>
                      </a:r>
                    </a:p>
                    <a:p>
                      <a:pPr marL="171450" lvl="0" indent="-171450" algn="l" rtl="0">
                        <a:lnSpc>
                          <a:spcPct val="150000"/>
                        </a:lnSpc>
                        <a:buFont typeface="Wingdings" panose="05000000000000000000" pitchFamily="2" charset="2"/>
                        <a:buChar char="o"/>
                      </a:pPr>
                      <a:r>
                        <a:rPr lang="es-ES_tradnl" sz="1100" noProof="0">
                          <a:effectLst/>
                          <a:latin typeface="+mn-lt"/>
                          <a:ea typeface="Calibri" panose="020F0502020204030204" pitchFamily="34" charset="0"/>
                          <a:cs typeface="Arial" panose="020B0604020202020204" pitchFamily="34" charset="0"/>
                        </a:rPr>
                        <a:t> </a:t>
                      </a:r>
                    </a:p>
                  </a:txBody>
                  <a:tcPr/>
                </a:tc>
                <a:extLst>
                  <a:ext uri="{0D108BD9-81ED-4DB2-BD59-A6C34878D82A}">
                    <a16:rowId xmlns:a16="http://schemas.microsoft.com/office/drawing/2014/main" val="3347535405"/>
                  </a:ext>
                </a:extLst>
              </a:tr>
              <a:tr h="757645">
                <a:tc>
                  <a:txBody>
                    <a:bodyPr/>
                    <a:lstStyle/>
                    <a:p>
                      <a:pPr marL="0" marR="0" lvl="0" indent="0" algn="l" defTabSz="685800" rtl="0" eaLnBrk="1" fontAlgn="auto" latinLnBrk="0" hangingPunct="1">
                        <a:lnSpc>
                          <a:spcPct val="107000"/>
                        </a:lnSpc>
                        <a:spcBef>
                          <a:spcPts val="0"/>
                        </a:spcBef>
                        <a:spcAft>
                          <a:spcPts val="800"/>
                        </a:spcAft>
                        <a:buClrTx/>
                        <a:buSzTx/>
                        <a:buFontTx/>
                        <a:buNone/>
                        <a:tabLst/>
                        <a:defRPr/>
                      </a:pPr>
                      <a:r>
                        <a:rPr lang="es-ES_tradnl" sz="1100" noProof="0" dirty="0"/>
                        <a:t>Ayudar a los/as menores a encontrar una modalidad de acogida segura.</a:t>
                      </a:r>
                      <a:r>
                        <a:rPr lang="es-ES_tradnl" sz="1100" b="0" kern="1200" noProof="0" dirty="0">
                          <a:solidFill>
                            <a:schemeClr val="tx1"/>
                          </a:solidFill>
                          <a:latin typeface="+mn-lt"/>
                          <a:ea typeface="+mn-ea"/>
                          <a:cs typeface="+mn-cs"/>
                        </a:rPr>
                        <a:t> </a:t>
                      </a:r>
                    </a:p>
                    <a:p>
                      <a:pPr marL="0" marR="0" lvl="0" indent="0" algn="l" defTabSz="685800" rtl="0" eaLnBrk="1" fontAlgn="auto" latinLnBrk="0" hangingPunct="1">
                        <a:lnSpc>
                          <a:spcPct val="107000"/>
                        </a:lnSpc>
                        <a:spcBef>
                          <a:spcPts val="0"/>
                        </a:spcBef>
                        <a:spcAft>
                          <a:spcPts val="800"/>
                        </a:spcAft>
                        <a:buClrTx/>
                        <a:buSzTx/>
                        <a:buFontTx/>
                        <a:buNone/>
                        <a:tabLst/>
                        <a:defRPr/>
                      </a:pPr>
                      <a:endParaRPr lang="es-ES_tradnl" sz="1100" b="0" kern="1200" noProof="0" dirty="0">
                        <a:solidFill>
                          <a:schemeClr val="tx1"/>
                        </a:solidFill>
                        <a:latin typeface="+mn-lt"/>
                        <a:ea typeface="+mn-ea"/>
                        <a:cs typeface="+mn-cs"/>
                      </a:endParaRPr>
                    </a:p>
                  </a:txBody>
                  <a:tcPr/>
                </a:tc>
                <a:tc>
                  <a:txBody>
                    <a:bodyPr/>
                    <a:lstStyle/>
                    <a:p>
                      <a:pPr marL="171450" lvl="0" indent="-171450" algn="l" rtl="0">
                        <a:lnSpc>
                          <a:spcPct val="150000"/>
                        </a:lnSpc>
                        <a:buFont typeface="Wingdings" panose="05000000000000000000" pitchFamily="2" charset="2"/>
                        <a:buChar char="o"/>
                      </a:pPr>
                      <a:r>
                        <a:rPr lang="es-ES_tradnl" sz="1100" noProof="0">
                          <a:effectLst/>
                          <a:latin typeface="+mn-lt"/>
                          <a:ea typeface="Calibri" panose="020F0502020204030204" pitchFamily="34" charset="0"/>
                          <a:cs typeface="Arial" panose="020B0604020202020204" pitchFamily="34" charset="0"/>
                        </a:rPr>
                        <a:t> </a:t>
                      </a:r>
                    </a:p>
                    <a:p>
                      <a:pPr marL="171450" lvl="0" indent="-171450" algn="l" rtl="0">
                        <a:lnSpc>
                          <a:spcPct val="150000"/>
                        </a:lnSpc>
                        <a:buFont typeface="Wingdings" panose="05000000000000000000" pitchFamily="2" charset="2"/>
                        <a:buChar char="o"/>
                      </a:pPr>
                      <a:r>
                        <a:rPr lang="es-ES_tradnl" sz="1100" noProof="0">
                          <a:effectLst/>
                          <a:latin typeface="+mn-lt"/>
                          <a:ea typeface="Calibri" panose="020F0502020204030204" pitchFamily="34" charset="0"/>
                          <a:cs typeface="Arial" panose="020B0604020202020204" pitchFamily="34" charset="0"/>
                        </a:rPr>
                        <a:t> </a:t>
                      </a:r>
                    </a:p>
                    <a:p>
                      <a:pPr marL="171450" lvl="0" indent="-171450" algn="l" rtl="0">
                        <a:lnSpc>
                          <a:spcPct val="150000"/>
                        </a:lnSpc>
                        <a:buFont typeface="Wingdings" panose="05000000000000000000" pitchFamily="2" charset="2"/>
                        <a:buChar char="o"/>
                      </a:pPr>
                      <a:r>
                        <a:rPr lang="es-ES_tradnl" sz="1100" noProof="0">
                          <a:effectLst/>
                          <a:latin typeface="+mn-lt"/>
                          <a:ea typeface="Calibri" panose="020F0502020204030204" pitchFamily="34" charset="0"/>
                          <a:cs typeface="Arial" panose="020B0604020202020204" pitchFamily="34" charset="0"/>
                        </a:rPr>
                        <a:t> </a:t>
                      </a:r>
                    </a:p>
                  </a:txBody>
                  <a:tcPr/>
                </a:tc>
                <a:extLst>
                  <a:ext uri="{0D108BD9-81ED-4DB2-BD59-A6C34878D82A}">
                    <a16:rowId xmlns:a16="http://schemas.microsoft.com/office/drawing/2014/main" val="2216466839"/>
                  </a:ext>
                </a:extLst>
              </a:tr>
              <a:tr h="916036">
                <a:tc>
                  <a:txBody>
                    <a:bodyPr/>
                    <a:lstStyle/>
                    <a:p>
                      <a:pPr marL="0" marR="0" lvl="0" indent="0" algn="l" defTabSz="685800" rtl="0" eaLnBrk="1" fontAlgn="auto" latinLnBrk="0" hangingPunct="1">
                        <a:lnSpc>
                          <a:spcPct val="107000"/>
                        </a:lnSpc>
                        <a:spcBef>
                          <a:spcPts val="0"/>
                        </a:spcBef>
                        <a:spcAft>
                          <a:spcPts val="800"/>
                        </a:spcAft>
                        <a:buClrTx/>
                        <a:buSzTx/>
                        <a:buFontTx/>
                        <a:buNone/>
                        <a:tabLst/>
                        <a:defRPr/>
                      </a:pPr>
                      <a:r>
                        <a:rPr lang="es-ES_tradnl" sz="1100" b="0" kern="1200" noProof="0" dirty="0">
                          <a:solidFill>
                            <a:schemeClr val="tx1"/>
                          </a:solidFill>
                          <a:latin typeface="+mn-lt"/>
                          <a:ea typeface="+mn-ea"/>
                          <a:cs typeface="+mn-cs"/>
                        </a:rPr>
                        <a:t>Ayudar a los/as menores a encontrar a sus familias si se separaron durante una emergencia</a:t>
                      </a:r>
                    </a:p>
                  </a:txBody>
                  <a:tcPr/>
                </a:tc>
                <a:tc>
                  <a:txBody>
                    <a:bodyPr/>
                    <a:lstStyle/>
                    <a:p>
                      <a:pPr marL="171450" lvl="0" indent="-171450" algn="l" rtl="0">
                        <a:lnSpc>
                          <a:spcPct val="150000"/>
                        </a:lnSpc>
                        <a:buFont typeface="Wingdings" panose="05000000000000000000" pitchFamily="2" charset="2"/>
                        <a:buChar char="o"/>
                      </a:pPr>
                      <a:r>
                        <a:rPr lang="es-ES_tradnl" sz="1100" noProof="0" dirty="0">
                          <a:effectLst/>
                          <a:latin typeface="+mn-lt"/>
                          <a:ea typeface="Calibri" panose="020F0502020204030204" pitchFamily="34" charset="0"/>
                          <a:cs typeface="Arial" panose="020B0604020202020204" pitchFamily="34" charset="0"/>
                        </a:rPr>
                        <a:t> </a:t>
                      </a:r>
                    </a:p>
                    <a:p>
                      <a:pPr marL="171450" lvl="0" indent="-171450" algn="l" rtl="0">
                        <a:lnSpc>
                          <a:spcPct val="150000"/>
                        </a:lnSpc>
                        <a:buFont typeface="Wingdings" panose="05000000000000000000" pitchFamily="2" charset="2"/>
                        <a:buChar char="o"/>
                      </a:pPr>
                      <a:r>
                        <a:rPr lang="es-ES_tradnl" sz="1100" noProof="0" dirty="0">
                          <a:effectLst/>
                          <a:latin typeface="+mn-lt"/>
                          <a:ea typeface="Calibri" panose="020F0502020204030204" pitchFamily="34" charset="0"/>
                          <a:cs typeface="Arial" panose="020B0604020202020204" pitchFamily="34" charset="0"/>
                        </a:rPr>
                        <a:t> </a:t>
                      </a:r>
                    </a:p>
                    <a:p>
                      <a:pPr marL="171450" lvl="0" indent="-171450" algn="l" rtl="0">
                        <a:lnSpc>
                          <a:spcPct val="150000"/>
                        </a:lnSpc>
                        <a:buFont typeface="Wingdings" panose="05000000000000000000" pitchFamily="2" charset="2"/>
                        <a:buChar char="o"/>
                      </a:pPr>
                      <a:r>
                        <a:rPr lang="es-ES_tradnl" sz="1100" noProof="0" dirty="0">
                          <a:effectLst/>
                          <a:latin typeface="+mn-lt"/>
                          <a:ea typeface="Calibri" panose="020F0502020204030204" pitchFamily="34" charset="0"/>
                          <a:cs typeface="Arial" panose="020B0604020202020204" pitchFamily="34" charset="0"/>
                        </a:rPr>
                        <a:t> </a:t>
                      </a:r>
                    </a:p>
                  </a:txBody>
                  <a:tcPr/>
                </a:tc>
                <a:extLst>
                  <a:ext uri="{0D108BD9-81ED-4DB2-BD59-A6C34878D82A}">
                    <a16:rowId xmlns:a16="http://schemas.microsoft.com/office/drawing/2014/main" val="4281800796"/>
                  </a:ext>
                </a:extLst>
              </a:tr>
            </a:tbl>
          </a:graphicData>
        </a:graphic>
      </p:graphicFrame>
      <p:sp>
        <p:nvSpPr>
          <p:cNvPr id="4" name="TextBox 3">
            <a:extLst>
              <a:ext uri="{FF2B5EF4-FFF2-40B4-BE49-F238E27FC236}">
                <a16:creationId xmlns:a16="http://schemas.microsoft.com/office/drawing/2014/main" id="{CA4E7917-F8C7-9C7B-D0CC-6EB6DAA46A29}"/>
              </a:ext>
            </a:extLst>
          </p:cNvPr>
          <p:cNvSpPr txBox="1"/>
          <p:nvPr/>
        </p:nvSpPr>
        <p:spPr>
          <a:xfrm>
            <a:off x="996287" y="1447999"/>
            <a:ext cx="5254042" cy="276999"/>
          </a:xfrm>
          <a:prstGeom prst="rect">
            <a:avLst/>
          </a:prstGeom>
          <a:noFill/>
        </p:spPr>
        <p:txBody>
          <a:bodyPr wrap="square" rtlCol="0">
            <a:spAutoFit/>
          </a:bodyPr>
          <a:lstStyle/>
          <a:p>
            <a:r>
              <a:rPr lang="en-US" sz="1200" b="1" spc="300" dirty="0">
                <a:solidFill>
                  <a:schemeClr val="tx1"/>
                </a:solidFill>
              </a:rPr>
              <a:t>LAS </a:t>
            </a:r>
            <a:r>
              <a:rPr lang="en-US" sz="1200" b="1" spc="300" dirty="0"/>
              <a:t>PRINCIPALES FUNCIONES </a:t>
            </a:r>
            <a:r>
              <a:rPr lang="en-US" sz="1200" b="1" spc="300" dirty="0">
                <a:solidFill>
                  <a:schemeClr val="tx1"/>
                </a:solidFill>
              </a:rPr>
              <a:t>DEL ASISTENTE SOCIAL</a:t>
            </a:r>
          </a:p>
        </p:txBody>
      </p:sp>
      <p:sp>
        <p:nvSpPr>
          <p:cNvPr id="5" name="TextBox 4">
            <a:extLst>
              <a:ext uri="{FF2B5EF4-FFF2-40B4-BE49-F238E27FC236}">
                <a16:creationId xmlns:a16="http://schemas.microsoft.com/office/drawing/2014/main" id="{71ED76AB-9FDB-C9BF-6D7B-7B17DE3B621E}"/>
              </a:ext>
            </a:extLst>
          </p:cNvPr>
          <p:cNvSpPr txBox="1"/>
          <p:nvPr/>
        </p:nvSpPr>
        <p:spPr>
          <a:xfrm>
            <a:off x="996286" y="713169"/>
            <a:ext cx="5251079"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5FC6C5"/>
                </a:highlight>
                <a:latin typeface="Calibri"/>
                <a:ea typeface="Calibri"/>
                <a:cs typeface="Calibri"/>
                <a:sym typeface="Calibri"/>
              </a:rPr>
              <a:t>SESIÓN 4: ¿CUÁL ES EL PAPEL DEL ASISTENTE SOCIAL?</a:t>
            </a:r>
          </a:p>
        </p:txBody>
      </p:sp>
      <p:grpSp>
        <p:nvGrpSpPr>
          <p:cNvPr id="2" name="Group 1">
            <a:extLst>
              <a:ext uri="{FF2B5EF4-FFF2-40B4-BE49-F238E27FC236}">
                <a16:creationId xmlns:a16="http://schemas.microsoft.com/office/drawing/2014/main" id="{230A3871-05BC-7103-9809-09119B19BBB4}"/>
              </a:ext>
            </a:extLst>
          </p:cNvPr>
          <p:cNvGrpSpPr/>
          <p:nvPr/>
        </p:nvGrpSpPr>
        <p:grpSpPr>
          <a:xfrm>
            <a:off x="4924505" y="5514720"/>
            <a:ext cx="1221260" cy="1090091"/>
            <a:chOff x="6770748" y="1158240"/>
            <a:chExt cx="1274726" cy="1121318"/>
          </a:xfrm>
          <a:solidFill>
            <a:schemeClr val="accent5">
              <a:lumMod val="20000"/>
              <a:lumOff val="80000"/>
            </a:schemeClr>
          </a:solidFill>
        </p:grpSpPr>
        <p:grpSp>
          <p:nvGrpSpPr>
            <p:cNvPr id="6" name="Group 5">
              <a:extLst>
                <a:ext uri="{FF2B5EF4-FFF2-40B4-BE49-F238E27FC236}">
                  <a16:creationId xmlns:a16="http://schemas.microsoft.com/office/drawing/2014/main" id="{3D29BA35-457E-FC7A-28CD-01898D4B4684}"/>
                </a:ext>
              </a:extLst>
            </p:cNvPr>
            <p:cNvGrpSpPr/>
            <p:nvPr/>
          </p:nvGrpSpPr>
          <p:grpSpPr>
            <a:xfrm rot="5400000">
              <a:off x="7128520" y="1362604"/>
              <a:ext cx="559182" cy="1274726"/>
              <a:chOff x="8619006" y="1366612"/>
              <a:chExt cx="416505" cy="949476"/>
            </a:xfrm>
            <a:grpFill/>
          </p:grpSpPr>
          <p:sp>
            <p:nvSpPr>
              <p:cNvPr id="8" name="Rectangle: Rounded Corners 7">
                <a:extLst>
                  <a:ext uri="{FF2B5EF4-FFF2-40B4-BE49-F238E27FC236}">
                    <a16:creationId xmlns:a16="http://schemas.microsoft.com/office/drawing/2014/main" id="{7D5BB6F0-E27E-A4B4-6E26-2C0F9A72178D}"/>
                  </a:ext>
                </a:extLst>
              </p:cNvPr>
              <p:cNvSpPr/>
              <p:nvPr/>
            </p:nvSpPr>
            <p:spPr>
              <a:xfrm rot="1076057" flipH="1">
                <a:off x="8840670" y="1614649"/>
                <a:ext cx="161053" cy="5099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Rounded Corners 8">
                <a:extLst>
                  <a:ext uri="{FF2B5EF4-FFF2-40B4-BE49-F238E27FC236}">
                    <a16:creationId xmlns:a16="http://schemas.microsoft.com/office/drawing/2014/main" id="{F9C70C79-106C-6915-2FEE-537C2DE0FADF}"/>
                  </a:ext>
                </a:extLst>
              </p:cNvPr>
              <p:cNvSpPr/>
              <p:nvPr/>
            </p:nvSpPr>
            <p:spPr>
              <a:xfrm rot="20911244" flipH="1">
                <a:off x="8877905" y="1366612"/>
                <a:ext cx="157606" cy="398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Rounded Corners 9">
                <a:extLst>
                  <a:ext uri="{FF2B5EF4-FFF2-40B4-BE49-F238E27FC236}">
                    <a16:creationId xmlns:a16="http://schemas.microsoft.com/office/drawing/2014/main" id="{F5A1E9BD-2A12-0EE6-1A00-E21052131340}"/>
                  </a:ext>
                </a:extLst>
              </p:cNvPr>
              <p:cNvSpPr/>
              <p:nvPr/>
            </p:nvSpPr>
            <p:spPr>
              <a:xfrm rot="613090" flipH="1">
                <a:off x="8673953" y="1668726"/>
                <a:ext cx="154779" cy="3586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Flowchart: Manual Input 10">
                <a:extLst>
                  <a:ext uri="{FF2B5EF4-FFF2-40B4-BE49-F238E27FC236}">
                    <a16:creationId xmlns:a16="http://schemas.microsoft.com/office/drawing/2014/main" id="{AFF9F1CE-E862-1412-C736-4B15D29233D2}"/>
                  </a:ext>
                </a:extLst>
              </p:cNvPr>
              <p:cNvSpPr/>
              <p:nvPr/>
            </p:nvSpPr>
            <p:spPr>
              <a:xfrm rot="17276057">
                <a:off x="8678142" y="1906154"/>
                <a:ext cx="197560" cy="315831"/>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11">
                <a:extLst>
                  <a:ext uri="{FF2B5EF4-FFF2-40B4-BE49-F238E27FC236}">
                    <a16:creationId xmlns:a16="http://schemas.microsoft.com/office/drawing/2014/main" id="{303EF59E-8661-C3F1-99EA-D489B0BC6FA7}"/>
                  </a:ext>
                </a:extLst>
              </p:cNvPr>
              <p:cNvSpPr/>
              <p:nvPr/>
            </p:nvSpPr>
            <p:spPr>
              <a:xfrm>
                <a:off x="8657142" y="2030875"/>
                <a:ext cx="241922" cy="2852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7" name="Circle: Hollow 6">
              <a:extLst>
                <a:ext uri="{FF2B5EF4-FFF2-40B4-BE49-F238E27FC236}">
                  <a16:creationId xmlns:a16="http://schemas.microsoft.com/office/drawing/2014/main" id="{A5C7D0B2-D5FA-4DD9-B7F1-61B0FCE525B9}"/>
                </a:ext>
              </a:extLst>
            </p:cNvPr>
            <p:cNvSpPr/>
            <p:nvPr/>
          </p:nvSpPr>
          <p:spPr>
            <a:xfrm>
              <a:off x="7271980" y="1158240"/>
              <a:ext cx="566129" cy="566129"/>
            </a:xfrm>
            <a:prstGeom prst="donut">
              <a:avLst>
                <a:gd name="adj" fmla="val 317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sp>
        <p:nvSpPr>
          <p:cNvPr id="13" name="Hexagon 12">
            <a:extLst>
              <a:ext uri="{FF2B5EF4-FFF2-40B4-BE49-F238E27FC236}">
                <a16:creationId xmlns:a16="http://schemas.microsoft.com/office/drawing/2014/main" id="{F42566BD-72F8-31F4-2115-1805C0DC2E83}"/>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Hexagon 13">
            <a:extLst>
              <a:ext uri="{FF2B5EF4-FFF2-40B4-BE49-F238E27FC236}">
                <a16:creationId xmlns:a16="http://schemas.microsoft.com/office/drawing/2014/main" id="{875BA2BC-FEAD-3D1E-EC4C-BF12594F5E84}"/>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Hexagon 14">
            <a:extLst>
              <a:ext uri="{FF2B5EF4-FFF2-40B4-BE49-F238E27FC236}">
                <a16:creationId xmlns:a16="http://schemas.microsoft.com/office/drawing/2014/main" id="{EB642F9A-3123-BE53-4084-4CFB4F118538}"/>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Hexagon 15">
            <a:extLst>
              <a:ext uri="{FF2B5EF4-FFF2-40B4-BE49-F238E27FC236}">
                <a16:creationId xmlns:a16="http://schemas.microsoft.com/office/drawing/2014/main" id="{92A6F379-4907-877D-EF2E-EA7CCD63C8A4}"/>
              </a:ext>
            </a:extLst>
          </p:cNvPr>
          <p:cNvSpPr/>
          <p:nvPr/>
        </p:nvSpPr>
        <p:spPr>
          <a:xfrm rot="1782986">
            <a:off x="286724" y="168964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Hexagon 16">
            <a:extLst>
              <a:ext uri="{FF2B5EF4-FFF2-40B4-BE49-F238E27FC236}">
                <a16:creationId xmlns:a16="http://schemas.microsoft.com/office/drawing/2014/main" id="{F4E8BA5E-0D5D-393E-65FD-CD5E79531880}"/>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Hexagon 17">
            <a:extLst>
              <a:ext uri="{FF2B5EF4-FFF2-40B4-BE49-F238E27FC236}">
                <a16:creationId xmlns:a16="http://schemas.microsoft.com/office/drawing/2014/main" id="{E4BF8235-024D-6E99-9E5C-6BC4AFCB6E31}"/>
              </a:ext>
            </a:extLst>
          </p:cNvPr>
          <p:cNvSpPr/>
          <p:nvPr/>
        </p:nvSpPr>
        <p:spPr>
          <a:xfrm rot="1782986">
            <a:off x="286724" y="261533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498367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A83FA8C-BFA8-C074-3B90-8D9315C204AE}"/>
              </a:ext>
            </a:extLst>
          </p:cNvPr>
          <p:cNvGraphicFramePr>
            <a:graphicFrameLocks noGrp="1"/>
          </p:cNvGraphicFramePr>
          <p:nvPr>
            <p:extLst>
              <p:ext uri="{D42A27DB-BD31-4B8C-83A1-F6EECF244321}">
                <p14:modId xmlns:p14="http://schemas.microsoft.com/office/powerpoint/2010/main" val="3407826002"/>
              </p:ext>
            </p:extLst>
          </p:nvPr>
        </p:nvGraphicFramePr>
        <p:xfrm>
          <a:off x="1012570" y="699799"/>
          <a:ext cx="5234795" cy="4371735"/>
        </p:xfrm>
        <a:graphic>
          <a:graphicData uri="http://schemas.openxmlformats.org/drawingml/2006/table">
            <a:tbl>
              <a:tblPr>
                <a:tableStyleId>{BDBED569-4797-4DF1-A0F4-6AAB3CD982D8}</a:tableStyleId>
              </a:tblPr>
              <a:tblGrid>
                <a:gridCol w="1827612">
                  <a:extLst>
                    <a:ext uri="{9D8B030D-6E8A-4147-A177-3AD203B41FA5}">
                      <a16:colId xmlns:a16="http://schemas.microsoft.com/office/drawing/2014/main" val="4098811540"/>
                    </a:ext>
                  </a:extLst>
                </a:gridCol>
                <a:gridCol w="3407183">
                  <a:extLst>
                    <a:ext uri="{9D8B030D-6E8A-4147-A177-3AD203B41FA5}">
                      <a16:colId xmlns:a16="http://schemas.microsoft.com/office/drawing/2014/main" val="3952967250"/>
                    </a:ext>
                  </a:extLst>
                </a:gridCol>
              </a:tblGrid>
              <a:tr h="378639">
                <a:tc gridSpan="2">
                  <a:txBody>
                    <a:bodyPr/>
                    <a:lstStyle/>
                    <a:p>
                      <a:pPr marL="226695" indent="-226695" algn="ctr">
                        <a:lnSpc>
                          <a:spcPct val="107000"/>
                        </a:lnSpc>
                        <a:spcAft>
                          <a:spcPts val="800"/>
                        </a:spcAft>
                      </a:pPr>
                      <a:r>
                        <a:rPr lang="es-ES_tradnl" sz="1100" b="1" noProof="0">
                          <a:solidFill>
                            <a:schemeClr val="bg1"/>
                          </a:solidFill>
                          <a:effectLst/>
                          <a:latin typeface="+mn-lt"/>
                        </a:rPr>
                        <a:t>FUNCIÓN DE COORDINACIÓN</a:t>
                      </a:r>
                      <a:endParaRPr lang="es-ES_tradnl" sz="1100" b="1" noProof="0">
                        <a:solidFill>
                          <a:schemeClr val="bg1"/>
                        </a:solidFill>
                        <a:effectLst/>
                        <a:latin typeface="+mn-lt"/>
                        <a:ea typeface="Calibri" panose="020F0502020204030204" pitchFamily="34" charset="0"/>
                        <a:cs typeface="Arial" panose="020B0604020202020204" pitchFamily="34" charset="0"/>
                      </a:endParaRPr>
                    </a:p>
                  </a:txBody>
                  <a:tcPr anchor="ctr">
                    <a:solidFill>
                      <a:schemeClr val="accent5"/>
                    </a:solidFill>
                  </a:tcPr>
                </a:tc>
                <a:tc hMerge="1">
                  <a:txBody>
                    <a:bodyPr/>
                    <a:lstStyle/>
                    <a:p>
                      <a:endParaRPr lang="en-BE"/>
                    </a:p>
                  </a:txBody>
                  <a:tcPr/>
                </a:tc>
                <a:extLst>
                  <a:ext uri="{0D108BD9-81ED-4DB2-BD59-A6C34878D82A}">
                    <a16:rowId xmlns:a16="http://schemas.microsoft.com/office/drawing/2014/main" val="3675205521"/>
                  </a:ext>
                </a:extLst>
              </a:tr>
              <a:tr h="344032">
                <a:tc>
                  <a:txBody>
                    <a:bodyPr/>
                    <a:lstStyle/>
                    <a:p>
                      <a:pPr marL="226695" indent="-226695" algn="l">
                        <a:lnSpc>
                          <a:spcPct val="107000"/>
                        </a:lnSpc>
                        <a:spcAft>
                          <a:spcPts val="800"/>
                        </a:spcAft>
                      </a:pPr>
                      <a:r>
                        <a:rPr lang="es-ES_tradnl" sz="1100" b="1" noProof="0">
                          <a:solidFill>
                            <a:schemeClr val="tx1"/>
                          </a:solidFill>
                          <a:effectLst/>
                          <a:latin typeface="+mn-lt"/>
                          <a:ea typeface="Calibri" panose="020F0502020204030204" pitchFamily="34" charset="0"/>
                          <a:cs typeface="Arial" panose="020B0604020202020204" pitchFamily="34" charset="0"/>
                        </a:rPr>
                        <a:t>Responsabilidad</a:t>
                      </a:r>
                    </a:p>
                  </a:txBody>
                  <a:tcPr anchor="ctr">
                    <a:solidFill>
                      <a:schemeClr val="accent5">
                        <a:lumMod val="40000"/>
                        <a:lumOff val="60000"/>
                      </a:schemeClr>
                    </a:solidFill>
                  </a:tcPr>
                </a:tc>
                <a:tc>
                  <a:txBody>
                    <a:bodyPr/>
                    <a:lstStyle/>
                    <a:p>
                      <a:pPr marL="226695" indent="-226695" algn="l">
                        <a:lnSpc>
                          <a:spcPct val="107000"/>
                        </a:lnSpc>
                        <a:spcAft>
                          <a:spcPts val="800"/>
                        </a:spcAft>
                      </a:pPr>
                      <a:r>
                        <a:rPr lang="es-ES_tradnl" sz="1100" b="1" noProof="0">
                          <a:solidFill>
                            <a:schemeClr val="tx1"/>
                          </a:solidFill>
                          <a:effectLst/>
                          <a:latin typeface="+mn-lt"/>
                          <a:ea typeface="Calibri" panose="020F0502020204030204" pitchFamily="34" charset="0"/>
                          <a:cs typeface="Arial" panose="020B0604020202020204" pitchFamily="34" charset="0"/>
                        </a:rPr>
                        <a:t>Ejemplos de tareas y actividades</a:t>
                      </a:r>
                    </a:p>
                  </a:txBody>
                  <a:tcPr anchor="ctr">
                    <a:solidFill>
                      <a:schemeClr val="accent5">
                        <a:lumMod val="40000"/>
                        <a:lumOff val="60000"/>
                      </a:schemeClr>
                    </a:solidFill>
                  </a:tcPr>
                </a:tc>
                <a:extLst>
                  <a:ext uri="{0D108BD9-81ED-4DB2-BD59-A6C34878D82A}">
                    <a16:rowId xmlns:a16="http://schemas.microsoft.com/office/drawing/2014/main" val="3360935504"/>
                  </a:ext>
                </a:extLst>
              </a:tr>
              <a:tr h="757645">
                <a:tc>
                  <a:txBody>
                    <a:bodyPr/>
                    <a:lstStyle/>
                    <a:p>
                      <a:pPr marL="0" marR="0" lvl="0" indent="0" algn="l" defTabSz="685800" rtl="0" eaLnBrk="1" fontAlgn="auto" latinLnBrk="0" hangingPunct="1">
                        <a:lnSpc>
                          <a:spcPct val="107000"/>
                        </a:lnSpc>
                        <a:spcBef>
                          <a:spcPts val="0"/>
                        </a:spcBef>
                        <a:spcAft>
                          <a:spcPts val="800"/>
                        </a:spcAft>
                        <a:buClrTx/>
                        <a:buSzTx/>
                        <a:buFontTx/>
                        <a:buNone/>
                        <a:tabLst/>
                        <a:defRPr/>
                      </a:pPr>
                      <a:r>
                        <a:rPr lang="es-ES_tradnl" sz="1100" b="0" kern="1200" noProof="0" dirty="0">
                          <a:solidFill>
                            <a:schemeClr val="tx1"/>
                          </a:solidFill>
                          <a:latin typeface="+mn-lt"/>
                          <a:ea typeface="+mn-ea"/>
                          <a:cs typeface="+mn-cs"/>
                        </a:rPr>
                        <a:t>Coordinar la identificación proactiva de menores y familias que necesiten apoyo en la gestión de casos con las principales partes interesadas.</a:t>
                      </a:r>
                    </a:p>
                  </a:txBody>
                  <a:tcPr/>
                </a:tc>
                <a:tc>
                  <a:txBody>
                    <a:bodyPr/>
                    <a:lstStyle/>
                    <a:p>
                      <a:pPr marL="171450" lvl="0" indent="-171450" algn="l" rtl="0">
                        <a:lnSpc>
                          <a:spcPct val="150000"/>
                        </a:lnSpc>
                        <a:buFont typeface="Wingdings" panose="05000000000000000000" pitchFamily="2" charset="2"/>
                        <a:buChar char="o"/>
                      </a:pPr>
                      <a:r>
                        <a:rPr lang="es-ES_tradnl" sz="1100" noProof="0">
                          <a:effectLst/>
                          <a:latin typeface="+mn-lt"/>
                          <a:ea typeface="Calibri" panose="020F0502020204030204" pitchFamily="34" charset="0"/>
                          <a:cs typeface="Arial" panose="020B0604020202020204" pitchFamily="34" charset="0"/>
                        </a:rPr>
                        <a:t> </a:t>
                      </a:r>
                    </a:p>
                    <a:p>
                      <a:pPr marL="171450" lvl="0" indent="-171450" algn="l" rtl="0">
                        <a:lnSpc>
                          <a:spcPct val="150000"/>
                        </a:lnSpc>
                        <a:buFont typeface="Wingdings" panose="05000000000000000000" pitchFamily="2" charset="2"/>
                        <a:buChar char="o"/>
                      </a:pPr>
                      <a:r>
                        <a:rPr lang="es-ES_tradnl" sz="1100" noProof="0">
                          <a:effectLst/>
                          <a:latin typeface="+mn-lt"/>
                          <a:ea typeface="Calibri" panose="020F0502020204030204" pitchFamily="34" charset="0"/>
                          <a:cs typeface="Arial" panose="020B0604020202020204" pitchFamily="34" charset="0"/>
                        </a:rPr>
                        <a:t> </a:t>
                      </a:r>
                    </a:p>
                    <a:p>
                      <a:pPr marL="171450" lvl="0" indent="-171450" algn="l" rtl="0">
                        <a:lnSpc>
                          <a:spcPct val="150000"/>
                        </a:lnSpc>
                        <a:buFont typeface="Wingdings" panose="05000000000000000000" pitchFamily="2" charset="2"/>
                        <a:buChar char="o"/>
                      </a:pPr>
                      <a:r>
                        <a:rPr lang="es-ES_tradnl" sz="1100" noProof="0">
                          <a:effectLst/>
                          <a:latin typeface="+mn-lt"/>
                          <a:ea typeface="Calibri" panose="020F0502020204030204" pitchFamily="34" charset="0"/>
                          <a:cs typeface="Arial" panose="020B0604020202020204" pitchFamily="34" charset="0"/>
                        </a:rPr>
                        <a:t> </a:t>
                      </a:r>
                    </a:p>
                  </a:txBody>
                  <a:tcPr/>
                </a:tc>
                <a:extLst>
                  <a:ext uri="{0D108BD9-81ED-4DB2-BD59-A6C34878D82A}">
                    <a16:rowId xmlns:a16="http://schemas.microsoft.com/office/drawing/2014/main" val="2432988369"/>
                  </a:ext>
                </a:extLst>
              </a:tr>
              <a:tr h="757645">
                <a:tc>
                  <a:txBody>
                    <a:bodyPr/>
                    <a:lstStyle/>
                    <a:p>
                      <a:pPr marL="0" marR="0" lvl="0" indent="0" algn="l" defTabSz="685800" rtl="0" eaLnBrk="1" fontAlgn="auto" latinLnBrk="0" hangingPunct="1">
                        <a:lnSpc>
                          <a:spcPct val="107000"/>
                        </a:lnSpc>
                        <a:spcBef>
                          <a:spcPts val="0"/>
                        </a:spcBef>
                        <a:spcAft>
                          <a:spcPts val="800"/>
                        </a:spcAft>
                        <a:buClrTx/>
                        <a:buSzTx/>
                        <a:buFontTx/>
                        <a:buNone/>
                        <a:tabLst/>
                        <a:defRPr/>
                      </a:pPr>
                      <a:r>
                        <a:rPr lang="es-ES_tradnl" sz="1100" b="0" kern="1200" noProof="0" dirty="0">
                          <a:solidFill>
                            <a:schemeClr val="tx1"/>
                          </a:solidFill>
                          <a:latin typeface="+mn-lt"/>
                          <a:ea typeface="+mn-ea"/>
                          <a:cs typeface="+mn-cs"/>
                        </a:rPr>
                        <a:t>Identificar servicios disponibles y apoyar el acceso de menores y sus familias. </a:t>
                      </a:r>
                    </a:p>
                  </a:txBody>
                  <a:tcPr/>
                </a:tc>
                <a:tc>
                  <a:txBody>
                    <a:bodyPr/>
                    <a:lstStyle/>
                    <a:p>
                      <a:pPr marL="171450" lvl="0" indent="-171450" algn="l" rtl="0">
                        <a:lnSpc>
                          <a:spcPct val="150000"/>
                        </a:lnSpc>
                        <a:buFont typeface="Wingdings" panose="05000000000000000000" pitchFamily="2" charset="2"/>
                        <a:buChar char="o"/>
                      </a:pPr>
                      <a:r>
                        <a:rPr lang="es-ES_tradnl" sz="1100" noProof="0">
                          <a:effectLst/>
                          <a:latin typeface="+mn-lt"/>
                          <a:ea typeface="Calibri" panose="020F0502020204030204" pitchFamily="34" charset="0"/>
                          <a:cs typeface="Arial" panose="020B0604020202020204" pitchFamily="34" charset="0"/>
                        </a:rPr>
                        <a:t> </a:t>
                      </a:r>
                    </a:p>
                    <a:p>
                      <a:pPr marL="171450" lvl="0" indent="-171450" algn="l" rtl="0">
                        <a:lnSpc>
                          <a:spcPct val="150000"/>
                        </a:lnSpc>
                        <a:buFont typeface="Wingdings" panose="05000000000000000000" pitchFamily="2" charset="2"/>
                        <a:buChar char="o"/>
                      </a:pPr>
                      <a:r>
                        <a:rPr lang="es-ES_tradnl" sz="1100" noProof="0">
                          <a:effectLst/>
                          <a:latin typeface="+mn-lt"/>
                          <a:ea typeface="Calibri" panose="020F0502020204030204" pitchFamily="34" charset="0"/>
                          <a:cs typeface="Arial" panose="020B0604020202020204" pitchFamily="34" charset="0"/>
                        </a:rPr>
                        <a:t> </a:t>
                      </a:r>
                    </a:p>
                    <a:p>
                      <a:pPr marL="171450" lvl="0" indent="-171450" algn="l" rtl="0">
                        <a:lnSpc>
                          <a:spcPct val="150000"/>
                        </a:lnSpc>
                        <a:buFont typeface="Wingdings" panose="05000000000000000000" pitchFamily="2" charset="2"/>
                        <a:buChar char="o"/>
                      </a:pPr>
                      <a:r>
                        <a:rPr lang="es-ES_tradnl" sz="1100" noProof="0">
                          <a:effectLst/>
                          <a:latin typeface="+mn-lt"/>
                          <a:ea typeface="Calibri" panose="020F0502020204030204" pitchFamily="34" charset="0"/>
                          <a:cs typeface="Arial" panose="020B0604020202020204" pitchFamily="34" charset="0"/>
                        </a:rPr>
                        <a:t> </a:t>
                      </a:r>
                    </a:p>
                  </a:txBody>
                  <a:tcPr/>
                </a:tc>
                <a:extLst>
                  <a:ext uri="{0D108BD9-81ED-4DB2-BD59-A6C34878D82A}">
                    <a16:rowId xmlns:a16="http://schemas.microsoft.com/office/drawing/2014/main" val="3347535405"/>
                  </a:ext>
                </a:extLst>
              </a:tr>
              <a:tr h="757645">
                <a:tc>
                  <a:txBody>
                    <a:bodyPr/>
                    <a:lstStyle/>
                    <a:p>
                      <a:pPr marL="0" marR="0" lvl="0" indent="0" algn="l" defTabSz="685800" rtl="0" eaLnBrk="1" fontAlgn="auto" latinLnBrk="0" hangingPunct="1">
                        <a:lnSpc>
                          <a:spcPct val="107000"/>
                        </a:lnSpc>
                        <a:spcBef>
                          <a:spcPts val="0"/>
                        </a:spcBef>
                        <a:spcAft>
                          <a:spcPts val="800"/>
                        </a:spcAft>
                        <a:buClrTx/>
                        <a:buSzTx/>
                        <a:buFontTx/>
                        <a:buNone/>
                        <a:tabLst/>
                        <a:defRPr/>
                      </a:pPr>
                      <a:r>
                        <a:rPr lang="es-ES_tradnl" sz="1100" b="0" kern="1200" noProof="0" dirty="0">
                          <a:solidFill>
                            <a:schemeClr val="tx1"/>
                          </a:solidFill>
                          <a:latin typeface="+mn-lt"/>
                          <a:ea typeface="+mn-ea"/>
                          <a:cs typeface="+mn-cs"/>
                        </a:rPr>
                        <a:t>Promover y abogar por un mejor acceso a los servicios.</a:t>
                      </a:r>
                    </a:p>
                  </a:txBody>
                  <a:tcPr/>
                </a:tc>
                <a:tc>
                  <a:txBody>
                    <a:bodyPr/>
                    <a:lstStyle/>
                    <a:p>
                      <a:pPr marL="171450" lvl="0" indent="-171450" algn="l" rtl="0">
                        <a:lnSpc>
                          <a:spcPct val="150000"/>
                        </a:lnSpc>
                        <a:buFont typeface="Wingdings" panose="05000000000000000000" pitchFamily="2" charset="2"/>
                        <a:buChar char="o"/>
                      </a:pPr>
                      <a:r>
                        <a:rPr lang="es-ES_tradnl" sz="1100" noProof="0">
                          <a:effectLst/>
                          <a:latin typeface="+mn-lt"/>
                          <a:ea typeface="Calibri" panose="020F0502020204030204" pitchFamily="34" charset="0"/>
                          <a:cs typeface="Arial" panose="020B0604020202020204" pitchFamily="34" charset="0"/>
                        </a:rPr>
                        <a:t> </a:t>
                      </a:r>
                    </a:p>
                    <a:p>
                      <a:pPr marL="171450" lvl="0" indent="-171450" algn="l" rtl="0">
                        <a:lnSpc>
                          <a:spcPct val="150000"/>
                        </a:lnSpc>
                        <a:buFont typeface="Wingdings" panose="05000000000000000000" pitchFamily="2" charset="2"/>
                        <a:buChar char="o"/>
                      </a:pPr>
                      <a:r>
                        <a:rPr lang="es-ES_tradnl" sz="1100" noProof="0">
                          <a:effectLst/>
                          <a:latin typeface="+mn-lt"/>
                          <a:ea typeface="Calibri" panose="020F0502020204030204" pitchFamily="34" charset="0"/>
                          <a:cs typeface="Arial" panose="020B0604020202020204" pitchFamily="34" charset="0"/>
                        </a:rPr>
                        <a:t> </a:t>
                      </a:r>
                    </a:p>
                    <a:p>
                      <a:pPr marL="171450" lvl="0" indent="-171450" algn="l" rtl="0">
                        <a:lnSpc>
                          <a:spcPct val="150000"/>
                        </a:lnSpc>
                        <a:buFont typeface="Wingdings" panose="05000000000000000000" pitchFamily="2" charset="2"/>
                        <a:buChar char="o"/>
                      </a:pPr>
                      <a:r>
                        <a:rPr lang="es-ES_tradnl" sz="1100" noProof="0">
                          <a:effectLst/>
                          <a:latin typeface="+mn-lt"/>
                          <a:ea typeface="Calibri" panose="020F0502020204030204" pitchFamily="34" charset="0"/>
                          <a:cs typeface="Arial" panose="020B0604020202020204" pitchFamily="34" charset="0"/>
                        </a:rPr>
                        <a:t> </a:t>
                      </a:r>
                    </a:p>
                  </a:txBody>
                  <a:tcPr/>
                </a:tc>
                <a:extLst>
                  <a:ext uri="{0D108BD9-81ED-4DB2-BD59-A6C34878D82A}">
                    <a16:rowId xmlns:a16="http://schemas.microsoft.com/office/drawing/2014/main" val="2216466839"/>
                  </a:ext>
                </a:extLst>
              </a:tr>
              <a:tr h="849538">
                <a:tc>
                  <a:txBody>
                    <a:bodyPr/>
                    <a:lstStyle/>
                    <a:p>
                      <a:pPr marL="0" marR="0" lvl="0" indent="0" algn="l" defTabSz="685800" rtl="0" eaLnBrk="1" fontAlgn="auto" latinLnBrk="0" hangingPunct="1">
                        <a:lnSpc>
                          <a:spcPct val="107000"/>
                        </a:lnSpc>
                        <a:spcBef>
                          <a:spcPts val="0"/>
                        </a:spcBef>
                        <a:spcAft>
                          <a:spcPts val="800"/>
                        </a:spcAft>
                        <a:buClrTx/>
                        <a:buSzTx/>
                        <a:buFontTx/>
                        <a:buNone/>
                        <a:tabLst/>
                        <a:defRPr/>
                      </a:pPr>
                      <a:r>
                        <a:rPr lang="es-ES_tradnl" sz="1100" b="0" kern="1200" noProof="0" dirty="0">
                          <a:solidFill>
                            <a:schemeClr val="tx1"/>
                          </a:solidFill>
                          <a:latin typeface="+mn-lt"/>
                          <a:ea typeface="+mn-ea"/>
                          <a:cs typeface="+mn-cs"/>
                        </a:rPr>
                        <a:t>Llevar a cabo conferencias sobre los casos.</a:t>
                      </a:r>
                    </a:p>
                  </a:txBody>
                  <a:tcPr/>
                </a:tc>
                <a:tc>
                  <a:txBody>
                    <a:bodyPr/>
                    <a:lstStyle/>
                    <a:p>
                      <a:pPr marL="171450" lvl="0" indent="-171450" algn="l" rtl="0">
                        <a:lnSpc>
                          <a:spcPct val="150000"/>
                        </a:lnSpc>
                        <a:buFont typeface="Wingdings" panose="05000000000000000000" pitchFamily="2" charset="2"/>
                        <a:buChar char="o"/>
                      </a:pPr>
                      <a:r>
                        <a:rPr lang="es-ES_tradnl" sz="1100" noProof="0" dirty="0">
                          <a:effectLst/>
                          <a:latin typeface="+mn-lt"/>
                          <a:ea typeface="Calibri" panose="020F0502020204030204" pitchFamily="34" charset="0"/>
                          <a:cs typeface="Arial" panose="020B0604020202020204" pitchFamily="34" charset="0"/>
                        </a:rPr>
                        <a:t> </a:t>
                      </a:r>
                    </a:p>
                    <a:p>
                      <a:pPr marL="171450" lvl="0" indent="-171450" algn="l" rtl="0">
                        <a:lnSpc>
                          <a:spcPct val="150000"/>
                        </a:lnSpc>
                        <a:buFont typeface="Wingdings" panose="05000000000000000000" pitchFamily="2" charset="2"/>
                        <a:buChar char="o"/>
                      </a:pPr>
                      <a:r>
                        <a:rPr lang="es-ES_tradnl" sz="1100" noProof="0" dirty="0">
                          <a:effectLst/>
                          <a:latin typeface="+mn-lt"/>
                          <a:ea typeface="Calibri" panose="020F0502020204030204" pitchFamily="34" charset="0"/>
                          <a:cs typeface="Arial" panose="020B0604020202020204" pitchFamily="34" charset="0"/>
                        </a:rPr>
                        <a:t> </a:t>
                      </a:r>
                    </a:p>
                    <a:p>
                      <a:pPr marL="171450" lvl="0" indent="-171450" algn="l" rtl="0">
                        <a:lnSpc>
                          <a:spcPct val="150000"/>
                        </a:lnSpc>
                        <a:buFont typeface="Wingdings" panose="05000000000000000000" pitchFamily="2" charset="2"/>
                        <a:buChar char="o"/>
                      </a:pPr>
                      <a:r>
                        <a:rPr lang="es-ES_tradnl" sz="1100" noProof="0" dirty="0">
                          <a:effectLst/>
                          <a:latin typeface="+mn-lt"/>
                          <a:ea typeface="Calibri" panose="020F0502020204030204" pitchFamily="34" charset="0"/>
                          <a:cs typeface="Arial" panose="020B0604020202020204" pitchFamily="34" charset="0"/>
                        </a:rPr>
                        <a:t> </a:t>
                      </a:r>
                    </a:p>
                  </a:txBody>
                  <a:tcPr/>
                </a:tc>
                <a:extLst>
                  <a:ext uri="{0D108BD9-81ED-4DB2-BD59-A6C34878D82A}">
                    <a16:rowId xmlns:a16="http://schemas.microsoft.com/office/drawing/2014/main" val="4281800796"/>
                  </a:ext>
                </a:extLst>
              </a:tr>
            </a:tbl>
          </a:graphicData>
        </a:graphic>
      </p:graphicFrame>
      <p:graphicFrame>
        <p:nvGraphicFramePr>
          <p:cNvPr id="5" name="Table 4">
            <a:extLst>
              <a:ext uri="{FF2B5EF4-FFF2-40B4-BE49-F238E27FC236}">
                <a16:creationId xmlns:a16="http://schemas.microsoft.com/office/drawing/2014/main" id="{FDF8A81B-94D9-4ACA-99F6-0BB542B9759A}"/>
              </a:ext>
            </a:extLst>
          </p:cNvPr>
          <p:cNvGraphicFramePr>
            <a:graphicFrameLocks noGrp="1"/>
          </p:cNvGraphicFramePr>
          <p:nvPr>
            <p:extLst>
              <p:ext uri="{D42A27DB-BD31-4B8C-83A1-F6EECF244321}">
                <p14:modId xmlns:p14="http://schemas.microsoft.com/office/powerpoint/2010/main" val="1161753844"/>
              </p:ext>
            </p:extLst>
          </p:nvPr>
        </p:nvGraphicFramePr>
        <p:xfrm>
          <a:off x="1012570" y="5294694"/>
          <a:ext cx="5234795" cy="3935318"/>
        </p:xfrm>
        <a:graphic>
          <a:graphicData uri="http://schemas.openxmlformats.org/drawingml/2006/table">
            <a:tbl>
              <a:tblPr>
                <a:tableStyleId>{BDBED569-4797-4DF1-A0F4-6AAB3CD982D8}</a:tableStyleId>
              </a:tblPr>
              <a:tblGrid>
                <a:gridCol w="1841466">
                  <a:extLst>
                    <a:ext uri="{9D8B030D-6E8A-4147-A177-3AD203B41FA5}">
                      <a16:colId xmlns:a16="http://schemas.microsoft.com/office/drawing/2014/main" val="4098811540"/>
                    </a:ext>
                  </a:extLst>
                </a:gridCol>
                <a:gridCol w="3393329">
                  <a:extLst>
                    <a:ext uri="{9D8B030D-6E8A-4147-A177-3AD203B41FA5}">
                      <a16:colId xmlns:a16="http://schemas.microsoft.com/office/drawing/2014/main" val="3952967250"/>
                    </a:ext>
                  </a:extLst>
                </a:gridCol>
              </a:tblGrid>
              <a:tr h="340991">
                <a:tc gridSpan="2">
                  <a:txBody>
                    <a:bodyPr/>
                    <a:lstStyle/>
                    <a:p>
                      <a:pPr marL="226695" indent="-226695" algn="ctr">
                        <a:lnSpc>
                          <a:spcPct val="107000"/>
                        </a:lnSpc>
                        <a:spcAft>
                          <a:spcPts val="800"/>
                        </a:spcAft>
                      </a:pPr>
                      <a:r>
                        <a:rPr lang="es-ES_tradnl" sz="1100" b="1" noProof="0">
                          <a:solidFill>
                            <a:schemeClr val="bg1"/>
                          </a:solidFill>
                          <a:effectLst/>
                          <a:latin typeface="+mn-lt"/>
                        </a:rPr>
                        <a:t>FUNCIÓN DE GESTIÓN DE LA INFORMACIÓN</a:t>
                      </a:r>
                      <a:endParaRPr lang="es-ES_tradnl" sz="1100" b="1" noProof="0">
                        <a:solidFill>
                          <a:schemeClr val="bg1"/>
                        </a:solidFill>
                        <a:effectLst/>
                        <a:latin typeface="+mn-lt"/>
                        <a:ea typeface="Calibri" panose="020F0502020204030204" pitchFamily="34" charset="0"/>
                        <a:cs typeface="Arial" panose="020B0604020202020204" pitchFamily="34" charset="0"/>
                      </a:endParaRPr>
                    </a:p>
                  </a:txBody>
                  <a:tcPr anchor="ctr">
                    <a:solidFill>
                      <a:schemeClr val="accent5"/>
                    </a:solidFill>
                  </a:tcPr>
                </a:tc>
                <a:tc hMerge="1">
                  <a:txBody>
                    <a:bodyPr/>
                    <a:lstStyle/>
                    <a:p>
                      <a:endParaRPr lang="en-BE"/>
                    </a:p>
                  </a:txBody>
                  <a:tcPr/>
                </a:tc>
                <a:extLst>
                  <a:ext uri="{0D108BD9-81ED-4DB2-BD59-A6C34878D82A}">
                    <a16:rowId xmlns:a16="http://schemas.microsoft.com/office/drawing/2014/main" val="3675205521"/>
                  </a:ext>
                </a:extLst>
              </a:tr>
              <a:tr h="309825">
                <a:tc>
                  <a:txBody>
                    <a:bodyPr/>
                    <a:lstStyle/>
                    <a:p>
                      <a:pPr marL="226695" indent="-226695" algn="l">
                        <a:lnSpc>
                          <a:spcPct val="107000"/>
                        </a:lnSpc>
                        <a:spcAft>
                          <a:spcPts val="800"/>
                        </a:spcAft>
                      </a:pPr>
                      <a:r>
                        <a:rPr lang="es-ES_tradnl" sz="1100" b="1" noProof="0">
                          <a:solidFill>
                            <a:schemeClr val="tx1"/>
                          </a:solidFill>
                          <a:effectLst/>
                          <a:latin typeface="+mn-lt"/>
                          <a:ea typeface="Calibri" panose="020F0502020204030204" pitchFamily="34" charset="0"/>
                          <a:cs typeface="Arial" panose="020B0604020202020204" pitchFamily="34" charset="0"/>
                        </a:rPr>
                        <a:t>Responsabilidad</a:t>
                      </a:r>
                    </a:p>
                  </a:txBody>
                  <a:tcPr anchor="ctr">
                    <a:solidFill>
                      <a:schemeClr val="accent5">
                        <a:lumMod val="40000"/>
                        <a:lumOff val="60000"/>
                      </a:schemeClr>
                    </a:solidFill>
                  </a:tcPr>
                </a:tc>
                <a:tc>
                  <a:txBody>
                    <a:bodyPr/>
                    <a:lstStyle/>
                    <a:p>
                      <a:pPr marL="226695" indent="-226695" algn="l">
                        <a:lnSpc>
                          <a:spcPct val="107000"/>
                        </a:lnSpc>
                        <a:spcAft>
                          <a:spcPts val="800"/>
                        </a:spcAft>
                      </a:pPr>
                      <a:r>
                        <a:rPr lang="es-ES_tradnl" sz="1100" b="1" noProof="0" dirty="0">
                          <a:solidFill>
                            <a:schemeClr val="tx1"/>
                          </a:solidFill>
                          <a:effectLst/>
                          <a:latin typeface="+mn-lt"/>
                          <a:ea typeface="Calibri" panose="020F0502020204030204" pitchFamily="34" charset="0"/>
                          <a:cs typeface="Arial" panose="020B0604020202020204" pitchFamily="34" charset="0"/>
                        </a:rPr>
                        <a:t>Ejemplos de tareas y actividades</a:t>
                      </a:r>
                    </a:p>
                  </a:txBody>
                  <a:tcPr anchor="ctr">
                    <a:solidFill>
                      <a:schemeClr val="accent5">
                        <a:lumMod val="40000"/>
                        <a:lumOff val="60000"/>
                      </a:schemeClr>
                    </a:solidFill>
                  </a:tcPr>
                </a:tc>
                <a:extLst>
                  <a:ext uri="{0D108BD9-81ED-4DB2-BD59-A6C34878D82A}">
                    <a16:rowId xmlns:a16="http://schemas.microsoft.com/office/drawing/2014/main" val="3360935504"/>
                  </a:ext>
                </a:extLst>
              </a:tr>
              <a:tr h="782756">
                <a:tc>
                  <a:txBody>
                    <a:bodyPr/>
                    <a:lstStyle/>
                    <a:p>
                      <a:pPr marL="0" marR="0" lvl="0" indent="0" algn="l" defTabSz="685800" rtl="0" eaLnBrk="1" fontAlgn="auto" latinLnBrk="0" hangingPunct="1">
                        <a:lnSpc>
                          <a:spcPct val="107000"/>
                        </a:lnSpc>
                        <a:spcBef>
                          <a:spcPts val="0"/>
                        </a:spcBef>
                        <a:spcAft>
                          <a:spcPts val="800"/>
                        </a:spcAft>
                        <a:buClrTx/>
                        <a:buSzTx/>
                        <a:buFontTx/>
                        <a:buNone/>
                        <a:tabLst/>
                        <a:defRPr/>
                      </a:pPr>
                      <a:r>
                        <a:rPr lang="es-ES_tradnl" sz="1100" b="0" noProof="0" dirty="0">
                          <a:latin typeface="+mn-lt"/>
                        </a:rPr>
                        <a:t>Documentar el proceso de gestión de casos.</a:t>
                      </a:r>
                    </a:p>
                  </a:txBody>
                  <a:tcPr/>
                </a:tc>
                <a:tc>
                  <a:txBody>
                    <a:bodyPr/>
                    <a:lstStyle/>
                    <a:p>
                      <a:pPr marL="171450" lvl="0" indent="-171450" algn="l" rtl="0">
                        <a:lnSpc>
                          <a:spcPct val="150000"/>
                        </a:lnSpc>
                        <a:buFont typeface="Wingdings" panose="05000000000000000000" pitchFamily="2" charset="2"/>
                        <a:buChar char="o"/>
                      </a:pPr>
                      <a:r>
                        <a:rPr lang="es-ES_tradnl" sz="1100" noProof="0">
                          <a:effectLst/>
                          <a:latin typeface="+mn-lt"/>
                          <a:ea typeface="Calibri" panose="020F0502020204030204" pitchFamily="34" charset="0"/>
                          <a:cs typeface="Arial" panose="020B0604020202020204" pitchFamily="34" charset="0"/>
                        </a:rPr>
                        <a:t> </a:t>
                      </a:r>
                    </a:p>
                    <a:p>
                      <a:pPr marL="171450" lvl="0" indent="-171450" algn="l" rtl="0">
                        <a:lnSpc>
                          <a:spcPct val="150000"/>
                        </a:lnSpc>
                        <a:buFont typeface="Wingdings" panose="05000000000000000000" pitchFamily="2" charset="2"/>
                        <a:buChar char="o"/>
                      </a:pPr>
                      <a:r>
                        <a:rPr lang="es-ES_tradnl" sz="1100" noProof="0">
                          <a:effectLst/>
                          <a:latin typeface="+mn-lt"/>
                          <a:ea typeface="Calibri" panose="020F0502020204030204" pitchFamily="34" charset="0"/>
                          <a:cs typeface="Arial" panose="020B0604020202020204" pitchFamily="34" charset="0"/>
                        </a:rPr>
                        <a:t> </a:t>
                      </a:r>
                    </a:p>
                    <a:p>
                      <a:pPr marL="171450" lvl="0" indent="-171450" algn="l" rtl="0">
                        <a:lnSpc>
                          <a:spcPct val="150000"/>
                        </a:lnSpc>
                        <a:buFont typeface="Wingdings" panose="05000000000000000000" pitchFamily="2" charset="2"/>
                        <a:buChar char="o"/>
                      </a:pPr>
                      <a:r>
                        <a:rPr lang="es-ES_tradnl" sz="1100" noProof="0">
                          <a:effectLst/>
                          <a:latin typeface="+mn-lt"/>
                          <a:ea typeface="Calibri" panose="020F0502020204030204" pitchFamily="34" charset="0"/>
                          <a:cs typeface="Arial" panose="020B0604020202020204" pitchFamily="34" charset="0"/>
                        </a:rPr>
                        <a:t> </a:t>
                      </a:r>
                    </a:p>
                  </a:txBody>
                  <a:tcPr/>
                </a:tc>
                <a:extLst>
                  <a:ext uri="{0D108BD9-81ED-4DB2-BD59-A6C34878D82A}">
                    <a16:rowId xmlns:a16="http://schemas.microsoft.com/office/drawing/2014/main" val="2432988369"/>
                  </a:ext>
                </a:extLst>
              </a:tr>
              <a:tr h="782756">
                <a:tc>
                  <a:txBody>
                    <a:bodyPr/>
                    <a:lstStyle/>
                    <a:p>
                      <a:pPr marL="0" marR="0" lvl="0" indent="0" algn="l" defTabSz="685800" rtl="0" eaLnBrk="1" fontAlgn="auto" latinLnBrk="0" hangingPunct="1">
                        <a:lnSpc>
                          <a:spcPct val="107000"/>
                        </a:lnSpc>
                        <a:spcBef>
                          <a:spcPts val="0"/>
                        </a:spcBef>
                        <a:spcAft>
                          <a:spcPts val="800"/>
                        </a:spcAft>
                        <a:buClrTx/>
                        <a:buSzTx/>
                        <a:buFontTx/>
                        <a:buNone/>
                        <a:tabLst/>
                        <a:defRPr/>
                      </a:pPr>
                      <a:r>
                        <a:rPr lang="es-ES_tradnl" sz="1100" b="0" kern="1200" noProof="0" dirty="0">
                          <a:solidFill>
                            <a:schemeClr val="tx1"/>
                          </a:solidFill>
                          <a:latin typeface="+mn-lt"/>
                          <a:ea typeface="+mn-ea"/>
                          <a:cs typeface="+mn-cs"/>
                        </a:rPr>
                        <a:t>Almacenar la información.</a:t>
                      </a:r>
                    </a:p>
                  </a:txBody>
                  <a:tcPr/>
                </a:tc>
                <a:tc>
                  <a:txBody>
                    <a:bodyPr/>
                    <a:lstStyle/>
                    <a:p>
                      <a:pPr marL="171450" lvl="0" indent="-171450" algn="l" rtl="0">
                        <a:lnSpc>
                          <a:spcPct val="150000"/>
                        </a:lnSpc>
                        <a:buFont typeface="Wingdings" panose="05000000000000000000" pitchFamily="2" charset="2"/>
                        <a:buChar char="o"/>
                      </a:pPr>
                      <a:r>
                        <a:rPr lang="es-ES_tradnl" sz="1100" noProof="0" dirty="0">
                          <a:effectLst/>
                          <a:latin typeface="+mn-lt"/>
                          <a:ea typeface="Calibri" panose="020F0502020204030204" pitchFamily="34" charset="0"/>
                          <a:cs typeface="Arial" panose="020B0604020202020204" pitchFamily="34" charset="0"/>
                        </a:rPr>
                        <a:t> </a:t>
                      </a:r>
                    </a:p>
                    <a:p>
                      <a:pPr marL="171450" lvl="0" indent="-171450" algn="l" rtl="0">
                        <a:lnSpc>
                          <a:spcPct val="150000"/>
                        </a:lnSpc>
                        <a:buFont typeface="Wingdings" panose="05000000000000000000" pitchFamily="2" charset="2"/>
                        <a:buChar char="o"/>
                      </a:pPr>
                      <a:r>
                        <a:rPr lang="es-ES_tradnl" sz="1100" noProof="0" dirty="0">
                          <a:effectLst/>
                          <a:latin typeface="+mn-lt"/>
                          <a:ea typeface="Calibri" panose="020F0502020204030204" pitchFamily="34" charset="0"/>
                          <a:cs typeface="Arial" panose="020B0604020202020204" pitchFamily="34" charset="0"/>
                        </a:rPr>
                        <a:t> </a:t>
                      </a:r>
                    </a:p>
                    <a:p>
                      <a:pPr marL="171450" lvl="0" indent="-171450" algn="l" rtl="0">
                        <a:lnSpc>
                          <a:spcPct val="150000"/>
                        </a:lnSpc>
                        <a:buFont typeface="Wingdings" panose="05000000000000000000" pitchFamily="2" charset="2"/>
                        <a:buChar char="o"/>
                      </a:pPr>
                      <a:r>
                        <a:rPr lang="es-ES_tradnl" sz="1100" noProof="0" dirty="0">
                          <a:effectLst/>
                          <a:latin typeface="+mn-lt"/>
                          <a:ea typeface="Calibri" panose="020F0502020204030204" pitchFamily="34" charset="0"/>
                          <a:cs typeface="Arial" panose="020B0604020202020204" pitchFamily="34" charset="0"/>
                        </a:rPr>
                        <a:t> </a:t>
                      </a:r>
                    </a:p>
                  </a:txBody>
                  <a:tcPr/>
                </a:tc>
                <a:extLst>
                  <a:ext uri="{0D108BD9-81ED-4DB2-BD59-A6C34878D82A}">
                    <a16:rowId xmlns:a16="http://schemas.microsoft.com/office/drawing/2014/main" val="3347535405"/>
                  </a:ext>
                </a:extLst>
              </a:tr>
              <a:tr h="782756">
                <a:tc>
                  <a:txBody>
                    <a:bodyPr/>
                    <a:lstStyle/>
                    <a:p>
                      <a:pPr marL="0" marR="0" lvl="0" indent="0" algn="l" defTabSz="685800" rtl="0" eaLnBrk="1" fontAlgn="auto" latinLnBrk="0" hangingPunct="1">
                        <a:lnSpc>
                          <a:spcPct val="107000"/>
                        </a:lnSpc>
                        <a:spcBef>
                          <a:spcPts val="0"/>
                        </a:spcBef>
                        <a:spcAft>
                          <a:spcPts val="800"/>
                        </a:spcAft>
                        <a:buClrTx/>
                        <a:buSzTx/>
                        <a:buFontTx/>
                        <a:buNone/>
                        <a:tabLst/>
                        <a:defRPr/>
                      </a:pPr>
                      <a:r>
                        <a:rPr lang="es-ES_tradnl" sz="1100" b="0" kern="1200" noProof="0" dirty="0">
                          <a:solidFill>
                            <a:schemeClr val="tx1"/>
                          </a:solidFill>
                          <a:latin typeface="+mn-lt"/>
                          <a:ea typeface="+mn-ea"/>
                          <a:cs typeface="+mn-cs"/>
                        </a:rPr>
                        <a:t>Actualizar la base de datos de gestión de casos.</a:t>
                      </a:r>
                    </a:p>
                  </a:txBody>
                  <a:tcPr/>
                </a:tc>
                <a:tc>
                  <a:txBody>
                    <a:bodyPr/>
                    <a:lstStyle/>
                    <a:p>
                      <a:pPr marL="171450" lvl="0" indent="-171450" algn="l" rtl="0">
                        <a:lnSpc>
                          <a:spcPct val="150000"/>
                        </a:lnSpc>
                        <a:buFont typeface="Wingdings" panose="05000000000000000000" pitchFamily="2" charset="2"/>
                        <a:buChar char="o"/>
                      </a:pPr>
                      <a:r>
                        <a:rPr lang="es-ES_tradnl" sz="1100" noProof="0">
                          <a:effectLst/>
                          <a:latin typeface="+mn-lt"/>
                          <a:ea typeface="Calibri" panose="020F0502020204030204" pitchFamily="34" charset="0"/>
                          <a:cs typeface="Arial" panose="020B0604020202020204" pitchFamily="34" charset="0"/>
                        </a:rPr>
                        <a:t> </a:t>
                      </a:r>
                    </a:p>
                    <a:p>
                      <a:pPr marL="171450" lvl="0" indent="-171450" algn="l" rtl="0">
                        <a:lnSpc>
                          <a:spcPct val="150000"/>
                        </a:lnSpc>
                        <a:buFont typeface="Wingdings" panose="05000000000000000000" pitchFamily="2" charset="2"/>
                        <a:buChar char="o"/>
                      </a:pPr>
                      <a:r>
                        <a:rPr lang="es-ES_tradnl" sz="1100" noProof="0">
                          <a:effectLst/>
                          <a:latin typeface="+mn-lt"/>
                          <a:ea typeface="Calibri" panose="020F0502020204030204" pitchFamily="34" charset="0"/>
                          <a:cs typeface="Arial" panose="020B0604020202020204" pitchFamily="34" charset="0"/>
                        </a:rPr>
                        <a:t> </a:t>
                      </a:r>
                    </a:p>
                    <a:p>
                      <a:pPr marL="171450" lvl="0" indent="-171450" algn="l" rtl="0">
                        <a:lnSpc>
                          <a:spcPct val="150000"/>
                        </a:lnSpc>
                        <a:buFont typeface="Wingdings" panose="05000000000000000000" pitchFamily="2" charset="2"/>
                        <a:buChar char="o"/>
                      </a:pPr>
                      <a:r>
                        <a:rPr lang="es-ES_tradnl" sz="1100" noProof="0">
                          <a:effectLst/>
                          <a:latin typeface="+mn-lt"/>
                          <a:ea typeface="Calibri" panose="020F0502020204030204" pitchFamily="34" charset="0"/>
                          <a:cs typeface="Arial" panose="020B0604020202020204" pitchFamily="34" charset="0"/>
                        </a:rPr>
                        <a:t> </a:t>
                      </a:r>
                    </a:p>
                  </a:txBody>
                  <a:tcPr/>
                </a:tc>
                <a:extLst>
                  <a:ext uri="{0D108BD9-81ED-4DB2-BD59-A6C34878D82A}">
                    <a16:rowId xmlns:a16="http://schemas.microsoft.com/office/drawing/2014/main" val="2216466839"/>
                  </a:ext>
                </a:extLst>
              </a:tr>
              <a:tr h="824955">
                <a:tc>
                  <a:txBody>
                    <a:bodyPr/>
                    <a:lstStyle/>
                    <a:p>
                      <a:pPr marL="0" marR="0" lvl="0" indent="0" algn="l" defTabSz="685800" rtl="0" eaLnBrk="1" fontAlgn="auto" latinLnBrk="0" hangingPunct="1">
                        <a:lnSpc>
                          <a:spcPct val="107000"/>
                        </a:lnSpc>
                        <a:spcBef>
                          <a:spcPts val="0"/>
                        </a:spcBef>
                        <a:spcAft>
                          <a:spcPts val="800"/>
                        </a:spcAft>
                        <a:buClrTx/>
                        <a:buSzTx/>
                        <a:buFontTx/>
                        <a:buNone/>
                        <a:tabLst/>
                        <a:defRPr/>
                      </a:pPr>
                      <a:r>
                        <a:rPr lang="es-ES_tradnl" sz="1100" b="0" kern="1200" noProof="0" dirty="0">
                          <a:solidFill>
                            <a:schemeClr val="tx1"/>
                          </a:solidFill>
                          <a:latin typeface="+mn-lt"/>
                          <a:ea typeface="+mn-ea"/>
                          <a:cs typeface="+mn-cs"/>
                        </a:rPr>
                        <a:t>Cumplir los protocolos de protección de datos.</a:t>
                      </a:r>
                    </a:p>
                  </a:txBody>
                  <a:tcPr/>
                </a:tc>
                <a:tc>
                  <a:txBody>
                    <a:bodyPr/>
                    <a:lstStyle/>
                    <a:p>
                      <a:pPr marL="171450" lvl="0" indent="-171450" algn="l" rtl="0">
                        <a:lnSpc>
                          <a:spcPct val="150000"/>
                        </a:lnSpc>
                        <a:buFont typeface="Wingdings" panose="05000000000000000000" pitchFamily="2" charset="2"/>
                        <a:buChar char="o"/>
                      </a:pPr>
                      <a:r>
                        <a:rPr lang="es-ES_tradnl" sz="1100" noProof="0" dirty="0">
                          <a:effectLst/>
                          <a:latin typeface="+mn-lt"/>
                          <a:ea typeface="Calibri" panose="020F0502020204030204" pitchFamily="34" charset="0"/>
                          <a:cs typeface="Arial" panose="020B0604020202020204" pitchFamily="34" charset="0"/>
                        </a:rPr>
                        <a:t> </a:t>
                      </a:r>
                    </a:p>
                    <a:p>
                      <a:pPr marL="171450" lvl="0" indent="-171450" algn="l" rtl="0">
                        <a:lnSpc>
                          <a:spcPct val="150000"/>
                        </a:lnSpc>
                        <a:buFont typeface="Wingdings" panose="05000000000000000000" pitchFamily="2" charset="2"/>
                        <a:buChar char="o"/>
                      </a:pPr>
                      <a:r>
                        <a:rPr lang="es-ES_tradnl" sz="1100" noProof="0" dirty="0">
                          <a:effectLst/>
                          <a:latin typeface="+mn-lt"/>
                          <a:ea typeface="Calibri" panose="020F0502020204030204" pitchFamily="34" charset="0"/>
                          <a:cs typeface="Arial" panose="020B0604020202020204" pitchFamily="34" charset="0"/>
                        </a:rPr>
                        <a:t> </a:t>
                      </a:r>
                    </a:p>
                    <a:p>
                      <a:pPr marL="171450" lvl="0" indent="-171450" algn="l" rtl="0">
                        <a:lnSpc>
                          <a:spcPct val="150000"/>
                        </a:lnSpc>
                        <a:buFont typeface="Wingdings" panose="05000000000000000000" pitchFamily="2" charset="2"/>
                        <a:buChar char="o"/>
                      </a:pPr>
                      <a:r>
                        <a:rPr lang="es-ES_tradnl" sz="1100" noProof="0" dirty="0">
                          <a:effectLst/>
                          <a:latin typeface="+mn-lt"/>
                          <a:ea typeface="Calibri" panose="020F0502020204030204" pitchFamily="34" charset="0"/>
                          <a:cs typeface="Arial" panose="020B0604020202020204" pitchFamily="34" charset="0"/>
                        </a:rPr>
                        <a:t> </a:t>
                      </a:r>
                    </a:p>
                  </a:txBody>
                  <a:tcPr/>
                </a:tc>
                <a:extLst>
                  <a:ext uri="{0D108BD9-81ED-4DB2-BD59-A6C34878D82A}">
                    <a16:rowId xmlns:a16="http://schemas.microsoft.com/office/drawing/2014/main" val="4281800796"/>
                  </a:ext>
                </a:extLst>
              </a:tr>
            </a:tbl>
          </a:graphicData>
        </a:graphic>
      </p:graphicFrame>
      <p:grpSp>
        <p:nvGrpSpPr>
          <p:cNvPr id="12" name="Group 11">
            <a:extLst>
              <a:ext uri="{FF2B5EF4-FFF2-40B4-BE49-F238E27FC236}">
                <a16:creationId xmlns:a16="http://schemas.microsoft.com/office/drawing/2014/main" id="{6B1A9EFE-66D5-1B7D-E39E-7CE752964B1F}"/>
              </a:ext>
            </a:extLst>
          </p:cNvPr>
          <p:cNvGrpSpPr/>
          <p:nvPr/>
        </p:nvGrpSpPr>
        <p:grpSpPr>
          <a:xfrm>
            <a:off x="5620052" y="7847147"/>
            <a:ext cx="923417" cy="1066887"/>
            <a:chOff x="8021849" y="3622964"/>
            <a:chExt cx="932930" cy="1088645"/>
          </a:xfrm>
        </p:grpSpPr>
        <p:sp>
          <p:nvSpPr>
            <p:cNvPr id="13" name="Flowchart: Card 12">
              <a:extLst>
                <a:ext uri="{FF2B5EF4-FFF2-40B4-BE49-F238E27FC236}">
                  <a16:creationId xmlns:a16="http://schemas.microsoft.com/office/drawing/2014/main" id="{3E89284A-B33B-F9D2-857B-8FFD706D9F77}"/>
                </a:ext>
              </a:extLst>
            </p:cNvPr>
            <p:cNvSpPr/>
            <p:nvPr/>
          </p:nvSpPr>
          <p:spPr>
            <a:xfrm>
              <a:off x="8192676" y="3819749"/>
              <a:ext cx="762103" cy="891860"/>
            </a:xfrm>
            <a:prstGeom prst="flowChartPunchedCard">
              <a:avLst/>
            </a:prstGeom>
            <a:solidFill>
              <a:schemeClr val="accent5">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Flowchart: Card 13">
              <a:extLst>
                <a:ext uri="{FF2B5EF4-FFF2-40B4-BE49-F238E27FC236}">
                  <a16:creationId xmlns:a16="http://schemas.microsoft.com/office/drawing/2014/main" id="{22E761E9-BD88-E041-C1E0-D914D6056483}"/>
                </a:ext>
              </a:extLst>
            </p:cNvPr>
            <p:cNvSpPr/>
            <p:nvPr/>
          </p:nvSpPr>
          <p:spPr>
            <a:xfrm>
              <a:off x="8109763" y="3716795"/>
              <a:ext cx="762103" cy="891860"/>
            </a:xfrm>
            <a:prstGeom prst="flowChartPunchedCard">
              <a:avLst/>
            </a:prstGeom>
            <a:solidFill>
              <a:schemeClr val="accent5">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Flowchart: Card 14">
              <a:extLst>
                <a:ext uri="{FF2B5EF4-FFF2-40B4-BE49-F238E27FC236}">
                  <a16:creationId xmlns:a16="http://schemas.microsoft.com/office/drawing/2014/main" id="{941180DC-3BE4-12E6-D5CC-14498CF0EC7E}"/>
                </a:ext>
              </a:extLst>
            </p:cNvPr>
            <p:cNvSpPr/>
            <p:nvPr/>
          </p:nvSpPr>
          <p:spPr>
            <a:xfrm>
              <a:off x="8021849" y="3622964"/>
              <a:ext cx="762103" cy="891860"/>
            </a:xfrm>
            <a:prstGeom prst="flowChartPunchedCard">
              <a:avLst/>
            </a:prstGeom>
            <a:solidFill>
              <a:schemeClr val="accent5">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Circle: Hollow 15">
              <a:extLst>
                <a:ext uri="{FF2B5EF4-FFF2-40B4-BE49-F238E27FC236}">
                  <a16:creationId xmlns:a16="http://schemas.microsoft.com/office/drawing/2014/main" id="{22690AC0-6A23-4B93-004A-684E4E9B23E1}"/>
                </a:ext>
              </a:extLst>
            </p:cNvPr>
            <p:cNvSpPr/>
            <p:nvPr/>
          </p:nvSpPr>
          <p:spPr>
            <a:xfrm>
              <a:off x="8158745" y="3843931"/>
              <a:ext cx="469221" cy="469221"/>
            </a:xfrm>
            <a:prstGeom prst="donut">
              <a:avLst>
                <a:gd name="adj" fmla="val 321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pSp>
        <p:nvGrpSpPr>
          <p:cNvPr id="6" name="Group 5">
            <a:extLst>
              <a:ext uri="{FF2B5EF4-FFF2-40B4-BE49-F238E27FC236}">
                <a16:creationId xmlns:a16="http://schemas.microsoft.com/office/drawing/2014/main" id="{DDEFCABB-E1A9-17A5-38C8-71E7C0C37821}"/>
              </a:ext>
            </a:extLst>
          </p:cNvPr>
          <p:cNvGrpSpPr/>
          <p:nvPr/>
        </p:nvGrpSpPr>
        <p:grpSpPr>
          <a:xfrm>
            <a:off x="5464351" y="3636494"/>
            <a:ext cx="1041308" cy="1082608"/>
            <a:chOff x="7892902" y="1235921"/>
            <a:chExt cx="1061882" cy="1131157"/>
          </a:xfrm>
          <a:solidFill>
            <a:schemeClr val="accent5">
              <a:lumMod val="20000"/>
              <a:lumOff val="80000"/>
            </a:schemeClr>
          </a:solidFill>
        </p:grpSpPr>
        <p:sp>
          <p:nvSpPr>
            <p:cNvPr id="7" name="Arrow: Down 6">
              <a:extLst>
                <a:ext uri="{FF2B5EF4-FFF2-40B4-BE49-F238E27FC236}">
                  <a16:creationId xmlns:a16="http://schemas.microsoft.com/office/drawing/2014/main" id="{6F9A345C-C749-0ED3-B53B-7242EB77189C}"/>
                </a:ext>
              </a:extLst>
            </p:cNvPr>
            <p:cNvSpPr/>
            <p:nvPr/>
          </p:nvSpPr>
          <p:spPr>
            <a:xfrm rot="5400000">
              <a:off x="8306379" y="1225937"/>
              <a:ext cx="303317" cy="323285"/>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Arrow: Bent 7">
              <a:extLst>
                <a:ext uri="{FF2B5EF4-FFF2-40B4-BE49-F238E27FC236}">
                  <a16:creationId xmlns:a16="http://schemas.microsoft.com/office/drawing/2014/main" id="{90CDADFA-2AAB-86DD-E63F-D33137291A71}"/>
                </a:ext>
              </a:extLst>
            </p:cNvPr>
            <p:cNvSpPr/>
            <p:nvPr/>
          </p:nvSpPr>
          <p:spPr>
            <a:xfrm flipV="1">
              <a:off x="7964825" y="1317951"/>
              <a:ext cx="663141" cy="675035"/>
            </a:xfrm>
            <a:prstGeom prst="ben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9" name="Arrow: Bent 8">
              <a:extLst>
                <a:ext uri="{FF2B5EF4-FFF2-40B4-BE49-F238E27FC236}">
                  <a16:creationId xmlns:a16="http://schemas.microsoft.com/office/drawing/2014/main" id="{4ED465D8-0107-6BB2-107F-58D06F43ADAE}"/>
                </a:ext>
              </a:extLst>
            </p:cNvPr>
            <p:cNvSpPr/>
            <p:nvPr/>
          </p:nvSpPr>
          <p:spPr>
            <a:xfrm flipH="1" flipV="1">
              <a:off x="8394122" y="1670575"/>
              <a:ext cx="541443" cy="675035"/>
            </a:xfrm>
            <a:prstGeom prst="bentArrow">
              <a:avLst>
                <a:gd name="adj1" fmla="val 31450"/>
                <a:gd name="adj2" fmla="val 28225"/>
                <a:gd name="adj3" fmla="val 25000"/>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0" name="Plus Sign 9">
              <a:extLst>
                <a:ext uri="{FF2B5EF4-FFF2-40B4-BE49-F238E27FC236}">
                  <a16:creationId xmlns:a16="http://schemas.microsoft.com/office/drawing/2014/main" id="{0340E641-3DF3-CA1D-6FBC-6F4DD3742596}"/>
                </a:ext>
              </a:extLst>
            </p:cNvPr>
            <p:cNvSpPr/>
            <p:nvPr/>
          </p:nvSpPr>
          <p:spPr>
            <a:xfrm rot="2700000">
              <a:off x="7897288" y="1984220"/>
              <a:ext cx="378472" cy="387244"/>
            </a:xfrm>
            <a:prstGeom prst="mathPlus">
              <a:avLst>
                <a:gd name="adj1" fmla="val 204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Circle: Hollow 10">
              <a:extLst>
                <a:ext uri="{FF2B5EF4-FFF2-40B4-BE49-F238E27FC236}">
                  <a16:creationId xmlns:a16="http://schemas.microsoft.com/office/drawing/2014/main" id="{DB14A78B-10B8-8520-6BE4-59BCD735A44B}"/>
                </a:ext>
              </a:extLst>
            </p:cNvPr>
            <p:cNvSpPr/>
            <p:nvPr/>
          </p:nvSpPr>
          <p:spPr>
            <a:xfrm>
              <a:off x="8741260" y="1268041"/>
              <a:ext cx="213524" cy="213524"/>
            </a:xfrm>
            <a:prstGeom prst="donut">
              <a:avLst>
                <a:gd name="adj" fmla="val 321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sp>
        <p:nvSpPr>
          <p:cNvPr id="3" name="Hexagon 2">
            <a:extLst>
              <a:ext uri="{FF2B5EF4-FFF2-40B4-BE49-F238E27FC236}">
                <a16:creationId xmlns:a16="http://schemas.microsoft.com/office/drawing/2014/main" id="{30F13E30-FD8A-A51A-D398-9D927727061B}"/>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Hexagon 3">
            <a:extLst>
              <a:ext uri="{FF2B5EF4-FFF2-40B4-BE49-F238E27FC236}">
                <a16:creationId xmlns:a16="http://schemas.microsoft.com/office/drawing/2014/main" id="{7CFB2326-B1CA-54E7-4D74-70489F133AA0}"/>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Hexagon 16">
            <a:extLst>
              <a:ext uri="{FF2B5EF4-FFF2-40B4-BE49-F238E27FC236}">
                <a16:creationId xmlns:a16="http://schemas.microsoft.com/office/drawing/2014/main" id="{F26C73D7-2343-3BEF-120B-0B5944C3858D}"/>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Hexagon 17">
            <a:extLst>
              <a:ext uri="{FF2B5EF4-FFF2-40B4-BE49-F238E27FC236}">
                <a16:creationId xmlns:a16="http://schemas.microsoft.com/office/drawing/2014/main" id="{135C614F-E546-AF37-22DF-736D2C9AFBD3}"/>
              </a:ext>
            </a:extLst>
          </p:cNvPr>
          <p:cNvSpPr/>
          <p:nvPr/>
        </p:nvSpPr>
        <p:spPr>
          <a:xfrm rot="1782986">
            <a:off x="286724" y="168964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Hexagon 18">
            <a:extLst>
              <a:ext uri="{FF2B5EF4-FFF2-40B4-BE49-F238E27FC236}">
                <a16:creationId xmlns:a16="http://schemas.microsoft.com/office/drawing/2014/main" id="{AC5D1469-F505-5E9D-0BBB-13CA45379B30}"/>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Hexagon 19">
            <a:extLst>
              <a:ext uri="{FF2B5EF4-FFF2-40B4-BE49-F238E27FC236}">
                <a16:creationId xmlns:a16="http://schemas.microsoft.com/office/drawing/2014/main" id="{0DDF68BF-A880-7384-8CB0-367BB23FB86E}"/>
              </a:ext>
            </a:extLst>
          </p:cNvPr>
          <p:cNvSpPr/>
          <p:nvPr/>
        </p:nvSpPr>
        <p:spPr>
          <a:xfrm rot="1782986">
            <a:off x="286724" y="261533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6599670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496C8750-3069-038D-FCD9-2966D0413DA6}"/>
              </a:ext>
            </a:extLst>
          </p:cNvPr>
          <p:cNvSpPr txBox="1"/>
          <p:nvPr/>
        </p:nvSpPr>
        <p:spPr>
          <a:xfrm>
            <a:off x="996286" y="2276368"/>
            <a:ext cx="5251079" cy="1107996"/>
          </a:xfrm>
          <a:prstGeom prst="rect">
            <a:avLst/>
          </a:prstGeom>
          <a:noFill/>
        </p:spPr>
        <p:txBody>
          <a:bodyPr wrap="square" lIns="91440" tIns="45720" rIns="91440" bIns="45720" anchor="t">
            <a:spAutoFit/>
          </a:bodyPr>
          <a:lstStyle/>
          <a:p>
            <a:r>
              <a:rPr lang="es-ES_tradnl" sz="1100" b="1" dirty="0"/>
              <a:t>NOTAS 1</a:t>
            </a:r>
          </a:p>
          <a:p>
            <a:r>
              <a:rPr lang="es-ES_tradnl" sz="1100" dirty="0"/>
              <a:t>El padre de </a:t>
            </a:r>
            <a:r>
              <a:rPr lang="es-ES_tradnl" sz="1100" dirty="0" err="1"/>
              <a:t>Asha</a:t>
            </a:r>
            <a:r>
              <a:rPr lang="es-ES_tradnl" sz="1100" dirty="0"/>
              <a:t> es muy pesado. Ha vuelto a quejarse en esta visita de seguimiento. Ahora se queja porque la cartilla de racionamiento no ha sido actualizada. Ya le expliqué cómo hacerlo la semana pasada, pero creo que no es suficientemente inteligente como para hacerlo por su cuenta. Probablemente no entendió cuando se lo expliqué la semana pasada.</a:t>
            </a:r>
          </a:p>
        </p:txBody>
      </p:sp>
      <p:sp>
        <p:nvSpPr>
          <p:cNvPr id="16" name="TextBox 15">
            <a:extLst>
              <a:ext uri="{FF2B5EF4-FFF2-40B4-BE49-F238E27FC236}">
                <a16:creationId xmlns:a16="http://schemas.microsoft.com/office/drawing/2014/main" id="{00AC866E-482C-7C94-87D5-1E1F33DD5D1A}"/>
              </a:ext>
            </a:extLst>
          </p:cNvPr>
          <p:cNvSpPr txBox="1"/>
          <p:nvPr/>
        </p:nvSpPr>
        <p:spPr>
          <a:xfrm>
            <a:off x="996286" y="3456387"/>
            <a:ext cx="5251079" cy="520312"/>
          </a:xfrm>
          <a:prstGeom prst="rect">
            <a:avLst/>
          </a:prstGeom>
          <a:noFill/>
          <a:ln>
            <a:noFill/>
          </a:ln>
        </p:spPr>
        <p:txBody>
          <a:bodyPr wrap="square" lIns="90000" tIns="90000" rIns="90000" bIns="90000" rtlCol="0" anchor="t">
            <a:spAutoFit/>
          </a:bodyPr>
          <a:lstStyle/>
          <a:p>
            <a:r>
              <a:rPr lang="es-ES_tradnl" sz="1100" b="1" dirty="0"/>
              <a:t>Estas notas, ¿son objetivas, respetuosas y están centradas en el menor? En caso afirmativo, ¿por qué sí? En caso negativo, ¿por qué no?</a:t>
            </a:r>
          </a:p>
        </p:txBody>
      </p:sp>
      <p:sp>
        <p:nvSpPr>
          <p:cNvPr id="20" name="TextBox 19">
            <a:extLst>
              <a:ext uri="{FF2B5EF4-FFF2-40B4-BE49-F238E27FC236}">
                <a16:creationId xmlns:a16="http://schemas.microsoft.com/office/drawing/2014/main" id="{886B94DE-1B32-74CA-9CCC-3650532B6595}"/>
              </a:ext>
            </a:extLst>
          </p:cNvPr>
          <p:cNvSpPr txBox="1"/>
          <p:nvPr/>
        </p:nvSpPr>
        <p:spPr>
          <a:xfrm>
            <a:off x="996286" y="5716953"/>
            <a:ext cx="5251079" cy="769441"/>
          </a:xfrm>
          <a:prstGeom prst="rect">
            <a:avLst/>
          </a:prstGeom>
          <a:noFill/>
        </p:spPr>
        <p:txBody>
          <a:bodyPr wrap="square" lIns="91440" tIns="45720" rIns="91440" bIns="45720" anchor="t">
            <a:spAutoFit/>
          </a:bodyPr>
          <a:lstStyle/>
          <a:p>
            <a:r>
              <a:rPr lang="es-ES_tradnl" sz="1100" b="1" dirty="0"/>
              <a:t>NOTAS 2</a:t>
            </a:r>
          </a:p>
          <a:p>
            <a:r>
              <a:rPr lang="es-ES_tradnl" sz="1100" dirty="0"/>
              <a:t>Durante la visita de seguimiento, </a:t>
            </a:r>
            <a:r>
              <a:rPr lang="es-ES_tradnl" sz="1100" dirty="0" err="1"/>
              <a:t>Asha</a:t>
            </a:r>
            <a:r>
              <a:rPr lang="es-ES_tradnl" sz="1100" dirty="0"/>
              <a:t> comenta que su madre quiere que se case </a:t>
            </a:r>
            <a:r>
              <a:rPr lang="es-ES_tradnl" sz="1100" b="0" i="0" u="none" strike="noStrike" dirty="0">
                <a:solidFill>
                  <a:srgbClr val="000000"/>
                </a:solidFill>
                <a:effectLst/>
                <a:latin typeface="-webkit-standard"/>
              </a:rPr>
              <a:t>porque ya hay muchos niños en casa y </a:t>
            </a:r>
            <a:r>
              <a:rPr lang="es-ES_tradnl" sz="1100" b="0" i="0" u="none" strike="noStrike" dirty="0" err="1">
                <a:solidFill>
                  <a:srgbClr val="000000"/>
                </a:solidFill>
                <a:effectLst/>
                <a:latin typeface="-webkit-standard"/>
              </a:rPr>
              <a:t>Asha</a:t>
            </a:r>
            <a:r>
              <a:rPr lang="es-ES_tradnl" sz="1100" b="0" i="0" u="none" strike="noStrike" dirty="0">
                <a:solidFill>
                  <a:srgbClr val="000000"/>
                </a:solidFill>
                <a:effectLst/>
                <a:latin typeface="-webkit-standard"/>
              </a:rPr>
              <a:t> se está haciendo mayor</a:t>
            </a:r>
            <a:r>
              <a:rPr lang="es-ES_tradnl" sz="1100" dirty="0"/>
              <a:t>. </a:t>
            </a:r>
            <a:r>
              <a:rPr lang="es-ES_tradnl" sz="1100" dirty="0" err="1"/>
              <a:t>Asha</a:t>
            </a:r>
            <a:r>
              <a:rPr lang="es-ES_tradnl" sz="1100" dirty="0"/>
              <a:t> menciona también </a:t>
            </a:r>
            <a:r>
              <a:rPr lang="es-ES_tradnl" sz="1100" b="0" i="0" u="none" strike="noStrike" dirty="0">
                <a:solidFill>
                  <a:srgbClr val="000000"/>
                </a:solidFill>
                <a:effectLst/>
                <a:latin typeface="-webkit-standard"/>
              </a:rPr>
              <a:t>que no toda su familia está de acuerdo con esto, en especial, su tío.</a:t>
            </a:r>
            <a:endParaRPr lang="es-ES_tradnl" sz="1100" dirty="0"/>
          </a:p>
        </p:txBody>
      </p:sp>
      <p:sp>
        <p:nvSpPr>
          <p:cNvPr id="22" name="TextBox 21">
            <a:extLst>
              <a:ext uri="{FF2B5EF4-FFF2-40B4-BE49-F238E27FC236}">
                <a16:creationId xmlns:a16="http://schemas.microsoft.com/office/drawing/2014/main" id="{638CCB58-BE84-CDBF-97C2-E8490F7478AA}"/>
              </a:ext>
            </a:extLst>
          </p:cNvPr>
          <p:cNvSpPr txBox="1"/>
          <p:nvPr/>
        </p:nvSpPr>
        <p:spPr>
          <a:xfrm>
            <a:off x="996286" y="6599066"/>
            <a:ext cx="5206104" cy="520312"/>
          </a:xfrm>
          <a:prstGeom prst="rect">
            <a:avLst/>
          </a:prstGeom>
          <a:noFill/>
          <a:ln>
            <a:noFill/>
          </a:ln>
        </p:spPr>
        <p:txBody>
          <a:bodyPr wrap="square" lIns="90000" tIns="90000" rIns="90000" bIns="90000" rtlCol="0" anchor="t">
            <a:spAutoFit/>
          </a:bodyPr>
          <a:lstStyle/>
          <a:p>
            <a:r>
              <a:rPr lang="es-ES_tradnl" sz="1100" b="1" dirty="0"/>
              <a:t>Estas notas, ¿son objetivas, respetuosas y están centradas en el menor? En caso afirmativo, ¿por qué sí? En caso negativo, ¿por qué no?</a:t>
            </a:r>
          </a:p>
        </p:txBody>
      </p:sp>
      <p:sp>
        <p:nvSpPr>
          <p:cNvPr id="10" name="TextBox 9">
            <a:extLst>
              <a:ext uri="{FF2B5EF4-FFF2-40B4-BE49-F238E27FC236}">
                <a16:creationId xmlns:a16="http://schemas.microsoft.com/office/drawing/2014/main" id="{6A269D50-1FE7-9DDA-3D5C-A3C9DEFC82E8}"/>
              </a:ext>
            </a:extLst>
          </p:cNvPr>
          <p:cNvSpPr txBox="1"/>
          <p:nvPr/>
        </p:nvSpPr>
        <p:spPr>
          <a:xfrm>
            <a:off x="996287" y="1655510"/>
            <a:ext cx="5254042" cy="276999"/>
          </a:xfrm>
          <a:prstGeom prst="rect">
            <a:avLst/>
          </a:prstGeom>
          <a:noFill/>
        </p:spPr>
        <p:txBody>
          <a:bodyPr wrap="square" rtlCol="0">
            <a:spAutoFit/>
          </a:bodyPr>
          <a:lstStyle/>
          <a:p>
            <a:r>
              <a:rPr lang="es-ES_tradnl" sz="1200" b="1" spc="300">
                <a:solidFill>
                  <a:schemeClr val="tx1"/>
                </a:solidFill>
              </a:rPr>
              <a:t>QUÉ INFORMACIÓN SE DEBE DOCUMENTAR Y CÓMO</a:t>
            </a:r>
          </a:p>
        </p:txBody>
      </p:sp>
      <p:sp>
        <p:nvSpPr>
          <p:cNvPr id="12" name="TextBox 11">
            <a:extLst>
              <a:ext uri="{FF2B5EF4-FFF2-40B4-BE49-F238E27FC236}">
                <a16:creationId xmlns:a16="http://schemas.microsoft.com/office/drawing/2014/main" id="{0ABA5DF5-E569-23AC-E381-55CA0AF8A55C}"/>
              </a:ext>
            </a:extLst>
          </p:cNvPr>
          <p:cNvSpPr txBox="1"/>
          <p:nvPr/>
        </p:nvSpPr>
        <p:spPr>
          <a:xfrm>
            <a:off x="996286" y="713169"/>
            <a:ext cx="5251079" cy="523220"/>
          </a:xfrm>
          <a:prstGeom prst="rect">
            <a:avLst/>
          </a:prstGeom>
          <a:noFill/>
        </p:spPr>
        <p:txBody>
          <a:bodyPr wrap="square">
            <a:spAutoFit/>
          </a:bodyPr>
          <a:lstStyle/>
          <a:p>
            <a:pPr marL="0" marR="0" lvl="0" indent="0" algn="l" rtl="0">
              <a:spcBef>
                <a:spcPts val="0"/>
              </a:spcBef>
              <a:spcAft>
                <a:spcPts val="1800"/>
              </a:spcAft>
              <a:buNone/>
            </a:pPr>
            <a:r>
              <a:rPr lang="es-ES_tradnl" sz="1400" b="1" spc="300">
                <a:solidFill>
                  <a:schemeClr val="bg1"/>
                </a:solidFill>
                <a:highlight>
                  <a:srgbClr val="5FC6C5"/>
                </a:highlight>
                <a:latin typeface="Calibri"/>
                <a:ea typeface="Calibri"/>
                <a:cs typeface="Calibri"/>
                <a:sym typeface="Calibri"/>
              </a:rPr>
              <a:t>SESIÓN 5: ¿CÓMO RECOPILAR Y ALMACENAR LA INFORMACIÓN DE LOS CLIENTES? </a:t>
            </a:r>
          </a:p>
        </p:txBody>
      </p:sp>
      <p:sp>
        <p:nvSpPr>
          <p:cNvPr id="11" name="Rectangle 10">
            <a:extLst>
              <a:ext uri="{FF2B5EF4-FFF2-40B4-BE49-F238E27FC236}">
                <a16:creationId xmlns:a16="http://schemas.microsoft.com/office/drawing/2014/main" id="{C2915AF4-DD4B-51A5-DB0E-7A7F572A3102}"/>
              </a:ext>
            </a:extLst>
          </p:cNvPr>
          <p:cNvSpPr/>
          <p:nvPr/>
        </p:nvSpPr>
        <p:spPr>
          <a:xfrm>
            <a:off x="996287" y="4022733"/>
            <a:ext cx="5254031" cy="1442050"/>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Rectangle 12">
            <a:extLst>
              <a:ext uri="{FF2B5EF4-FFF2-40B4-BE49-F238E27FC236}">
                <a16:creationId xmlns:a16="http://schemas.microsoft.com/office/drawing/2014/main" id="{EAB9FB42-EDBD-665B-5A15-34DBE3029357}"/>
              </a:ext>
            </a:extLst>
          </p:cNvPr>
          <p:cNvSpPr/>
          <p:nvPr/>
        </p:nvSpPr>
        <p:spPr>
          <a:xfrm>
            <a:off x="996287" y="7181250"/>
            <a:ext cx="5254031" cy="1442050"/>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Hexagon 1">
            <a:extLst>
              <a:ext uri="{FF2B5EF4-FFF2-40B4-BE49-F238E27FC236}">
                <a16:creationId xmlns:a16="http://schemas.microsoft.com/office/drawing/2014/main" id="{B8CF9168-A0BD-2D99-86A7-E049EBB03B60}"/>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Hexagon 2">
            <a:extLst>
              <a:ext uri="{FF2B5EF4-FFF2-40B4-BE49-F238E27FC236}">
                <a16:creationId xmlns:a16="http://schemas.microsoft.com/office/drawing/2014/main" id="{30C634A9-A889-1270-8FCC-1E6314A3661E}"/>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Hexagon 3">
            <a:extLst>
              <a:ext uri="{FF2B5EF4-FFF2-40B4-BE49-F238E27FC236}">
                <a16:creationId xmlns:a16="http://schemas.microsoft.com/office/drawing/2014/main" id="{343E81AD-24C9-EE4C-B76F-EEA92AB51798}"/>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Hexagon 4">
            <a:extLst>
              <a:ext uri="{FF2B5EF4-FFF2-40B4-BE49-F238E27FC236}">
                <a16:creationId xmlns:a16="http://schemas.microsoft.com/office/drawing/2014/main" id="{3EC8DC37-845D-E4F7-0896-327FA5FAEE2C}"/>
              </a:ext>
            </a:extLst>
          </p:cNvPr>
          <p:cNvSpPr/>
          <p:nvPr/>
        </p:nvSpPr>
        <p:spPr>
          <a:xfrm rot="1782986">
            <a:off x="286724" y="168964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Hexagon 5">
            <a:extLst>
              <a:ext uri="{FF2B5EF4-FFF2-40B4-BE49-F238E27FC236}">
                <a16:creationId xmlns:a16="http://schemas.microsoft.com/office/drawing/2014/main" id="{70CB38F7-A4B6-5254-47F9-3A3FF0D240D2}"/>
              </a:ext>
            </a:extLst>
          </p:cNvPr>
          <p:cNvSpPr/>
          <p:nvPr/>
        </p:nvSpPr>
        <p:spPr>
          <a:xfrm rot="1782986">
            <a:off x="286724" y="215249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Hexagon 6">
            <a:extLst>
              <a:ext uri="{FF2B5EF4-FFF2-40B4-BE49-F238E27FC236}">
                <a16:creationId xmlns:a16="http://schemas.microsoft.com/office/drawing/2014/main" id="{78310ECD-789A-17CF-4D6B-769125D5D766}"/>
              </a:ext>
            </a:extLst>
          </p:cNvPr>
          <p:cNvSpPr/>
          <p:nvPr/>
        </p:nvSpPr>
        <p:spPr>
          <a:xfrm rot="1782986">
            <a:off x="286724" y="261533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4580428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Rounded Corners 52">
            <a:extLst>
              <a:ext uri="{FF2B5EF4-FFF2-40B4-BE49-F238E27FC236}">
                <a16:creationId xmlns:a16="http://schemas.microsoft.com/office/drawing/2014/main" id="{11F17BFD-D2CD-62AE-1301-3DFE8AFCEC5E}"/>
              </a:ext>
            </a:extLst>
          </p:cNvPr>
          <p:cNvSpPr/>
          <p:nvPr/>
        </p:nvSpPr>
        <p:spPr>
          <a:xfrm>
            <a:off x="3765196" y="1400688"/>
            <a:ext cx="2485134" cy="28492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4" name="Rectangle: Rounded Corners 53">
            <a:extLst>
              <a:ext uri="{FF2B5EF4-FFF2-40B4-BE49-F238E27FC236}">
                <a16:creationId xmlns:a16="http://schemas.microsoft.com/office/drawing/2014/main" id="{7153C7D0-3347-6012-E5A6-5BDBC93CE174}"/>
              </a:ext>
            </a:extLst>
          </p:cNvPr>
          <p:cNvSpPr/>
          <p:nvPr/>
        </p:nvSpPr>
        <p:spPr>
          <a:xfrm>
            <a:off x="3765196" y="4000046"/>
            <a:ext cx="2485134" cy="28492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5" name="Rectangle: Rounded Corners 54">
            <a:extLst>
              <a:ext uri="{FF2B5EF4-FFF2-40B4-BE49-F238E27FC236}">
                <a16:creationId xmlns:a16="http://schemas.microsoft.com/office/drawing/2014/main" id="{D11437B6-F85E-2793-F964-81DDC193AB72}"/>
              </a:ext>
            </a:extLst>
          </p:cNvPr>
          <p:cNvSpPr/>
          <p:nvPr/>
        </p:nvSpPr>
        <p:spPr>
          <a:xfrm>
            <a:off x="1070942" y="4000046"/>
            <a:ext cx="2485134" cy="28492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6" name="Rectangle: Rounded Corners 55">
            <a:extLst>
              <a:ext uri="{FF2B5EF4-FFF2-40B4-BE49-F238E27FC236}">
                <a16:creationId xmlns:a16="http://schemas.microsoft.com/office/drawing/2014/main" id="{BFDA3060-2B8D-4146-CABC-BEDFA31ADAF1}"/>
              </a:ext>
            </a:extLst>
          </p:cNvPr>
          <p:cNvSpPr/>
          <p:nvPr/>
        </p:nvSpPr>
        <p:spPr>
          <a:xfrm>
            <a:off x="3765196" y="6214643"/>
            <a:ext cx="2485134" cy="28492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7" name="Rectangle: Rounded Corners 56">
            <a:extLst>
              <a:ext uri="{FF2B5EF4-FFF2-40B4-BE49-F238E27FC236}">
                <a16:creationId xmlns:a16="http://schemas.microsoft.com/office/drawing/2014/main" id="{E0F9AB64-D977-B297-FAB2-3C991C909F34}"/>
              </a:ext>
            </a:extLst>
          </p:cNvPr>
          <p:cNvSpPr/>
          <p:nvPr/>
        </p:nvSpPr>
        <p:spPr>
          <a:xfrm>
            <a:off x="1070942" y="6214643"/>
            <a:ext cx="2485134" cy="28492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1" name="Rectangle: Rounded Corners 50">
            <a:extLst>
              <a:ext uri="{FF2B5EF4-FFF2-40B4-BE49-F238E27FC236}">
                <a16:creationId xmlns:a16="http://schemas.microsoft.com/office/drawing/2014/main" id="{853333FF-1ADE-A9BD-F2F8-10C24E2F17F0}"/>
              </a:ext>
            </a:extLst>
          </p:cNvPr>
          <p:cNvSpPr/>
          <p:nvPr/>
        </p:nvSpPr>
        <p:spPr>
          <a:xfrm>
            <a:off x="1070942" y="1400688"/>
            <a:ext cx="2485134" cy="28492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TextBox 5">
            <a:extLst>
              <a:ext uri="{FF2B5EF4-FFF2-40B4-BE49-F238E27FC236}">
                <a16:creationId xmlns:a16="http://schemas.microsoft.com/office/drawing/2014/main" id="{87D02848-D8C8-A234-2855-276BD6EB55C9}"/>
              </a:ext>
            </a:extLst>
          </p:cNvPr>
          <p:cNvSpPr txBox="1"/>
          <p:nvPr/>
        </p:nvSpPr>
        <p:spPr>
          <a:xfrm>
            <a:off x="996287" y="1888862"/>
            <a:ext cx="2559789" cy="1954381"/>
          </a:xfrm>
          <a:prstGeom prst="rect">
            <a:avLst/>
          </a:prstGeom>
          <a:noFill/>
        </p:spPr>
        <p:txBody>
          <a:bodyPr wrap="square" rtlCol="0">
            <a:spAutoFit/>
          </a:bodyPr>
          <a:lstStyle/>
          <a:p>
            <a:r>
              <a:rPr lang="es-ES_tradnl" sz="1100" dirty="0"/>
              <a:t>El/la asistente social debe informar al menor y a sus padres o cuidadores cómo se protegerá, gestionará y compartirá su información. Antes de recopilar o procesar datos personales del menor, se debe obtener el consentimiento informado. Esto incluye el consentimiento de los padres, así como el asentimiento o </a:t>
            </a:r>
            <a:r>
              <a:rPr lang="es-ES_tradnl" sz="1100" b="1" dirty="0"/>
              <a:t>consentimiento informado </a:t>
            </a:r>
            <a:r>
              <a:rPr lang="es-ES_tradnl" sz="1100" dirty="0"/>
              <a:t>del menor en función de su edad y madurez.</a:t>
            </a:r>
          </a:p>
        </p:txBody>
      </p:sp>
      <p:sp>
        <p:nvSpPr>
          <p:cNvPr id="3" name="TextBox 2">
            <a:extLst>
              <a:ext uri="{FF2B5EF4-FFF2-40B4-BE49-F238E27FC236}">
                <a16:creationId xmlns:a16="http://schemas.microsoft.com/office/drawing/2014/main" id="{5C062094-536A-A632-A504-70EE0BCD2773}"/>
              </a:ext>
            </a:extLst>
          </p:cNvPr>
          <p:cNvSpPr txBox="1"/>
          <p:nvPr/>
        </p:nvSpPr>
        <p:spPr>
          <a:xfrm>
            <a:off x="996287" y="685801"/>
            <a:ext cx="5254042" cy="276999"/>
          </a:xfrm>
          <a:prstGeom prst="rect">
            <a:avLst/>
          </a:prstGeom>
          <a:noFill/>
        </p:spPr>
        <p:txBody>
          <a:bodyPr wrap="square" rtlCol="0">
            <a:spAutoFit/>
          </a:bodyPr>
          <a:lstStyle/>
          <a:p>
            <a:r>
              <a:rPr lang="es-ES_tradnl" sz="1200" b="1" spc="300">
                <a:solidFill>
                  <a:schemeClr val="tx1"/>
                </a:solidFill>
              </a:rPr>
              <a:t>PRINCIPIOS DE PROTECCIÓN DE DATOS PERSONALES</a:t>
            </a:r>
          </a:p>
        </p:txBody>
      </p:sp>
      <p:grpSp>
        <p:nvGrpSpPr>
          <p:cNvPr id="2" name="Group 1">
            <a:extLst>
              <a:ext uri="{FF2B5EF4-FFF2-40B4-BE49-F238E27FC236}">
                <a16:creationId xmlns:a16="http://schemas.microsoft.com/office/drawing/2014/main" id="{1D95766A-5A50-02FC-502A-5A141A376A9A}"/>
              </a:ext>
            </a:extLst>
          </p:cNvPr>
          <p:cNvGrpSpPr/>
          <p:nvPr/>
        </p:nvGrpSpPr>
        <p:grpSpPr>
          <a:xfrm>
            <a:off x="996287" y="1301885"/>
            <a:ext cx="434873" cy="454418"/>
            <a:chOff x="7345680" y="2484120"/>
            <a:chExt cx="904240" cy="944880"/>
          </a:xfrm>
        </p:grpSpPr>
        <p:sp>
          <p:nvSpPr>
            <p:cNvPr id="8" name="Oval 7">
              <a:extLst>
                <a:ext uri="{FF2B5EF4-FFF2-40B4-BE49-F238E27FC236}">
                  <a16:creationId xmlns:a16="http://schemas.microsoft.com/office/drawing/2014/main" id="{E8992FE2-7E62-795C-0C63-41FDE8DBEA52}"/>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L-Shape 14">
              <a:extLst>
                <a:ext uri="{FF2B5EF4-FFF2-40B4-BE49-F238E27FC236}">
                  <a16:creationId xmlns:a16="http://schemas.microsoft.com/office/drawing/2014/main" id="{ADF4C1A2-EC41-B616-509F-9B8B6881D80B}"/>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18" name="TextBox 17">
            <a:extLst>
              <a:ext uri="{FF2B5EF4-FFF2-40B4-BE49-F238E27FC236}">
                <a16:creationId xmlns:a16="http://schemas.microsoft.com/office/drawing/2014/main" id="{5BC251F7-6220-CDFC-0BC6-E3A4760DFA48}"/>
              </a:ext>
            </a:extLst>
          </p:cNvPr>
          <p:cNvSpPr txBox="1"/>
          <p:nvPr/>
        </p:nvSpPr>
        <p:spPr>
          <a:xfrm>
            <a:off x="1505815" y="1400688"/>
            <a:ext cx="2050261" cy="261610"/>
          </a:xfrm>
          <a:prstGeom prst="rect">
            <a:avLst/>
          </a:prstGeom>
          <a:noFill/>
        </p:spPr>
        <p:txBody>
          <a:bodyPr wrap="square">
            <a:spAutoFit/>
          </a:bodyPr>
          <a:lstStyle/>
          <a:p>
            <a:r>
              <a:rPr lang="es-ES_tradnl" sz="1100" b="1"/>
              <a:t>Proceso legítimo y justo</a:t>
            </a:r>
          </a:p>
        </p:txBody>
      </p:sp>
      <p:sp>
        <p:nvSpPr>
          <p:cNvPr id="20" name="TextBox 19">
            <a:extLst>
              <a:ext uri="{FF2B5EF4-FFF2-40B4-BE49-F238E27FC236}">
                <a16:creationId xmlns:a16="http://schemas.microsoft.com/office/drawing/2014/main" id="{55E13F53-82B9-32C3-F332-764F436EF46F}"/>
              </a:ext>
            </a:extLst>
          </p:cNvPr>
          <p:cNvSpPr txBox="1"/>
          <p:nvPr/>
        </p:nvSpPr>
        <p:spPr>
          <a:xfrm>
            <a:off x="3765196" y="1888862"/>
            <a:ext cx="2485134" cy="1107996"/>
          </a:xfrm>
          <a:prstGeom prst="rect">
            <a:avLst/>
          </a:prstGeom>
          <a:noFill/>
        </p:spPr>
        <p:txBody>
          <a:bodyPr wrap="square" lIns="91440" tIns="45720" rIns="91440" bIns="45720" rtlCol="0" anchor="t">
            <a:spAutoFit/>
          </a:bodyPr>
          <a:lstStyle/>
          <a:p>
            <a:r>
              <a:rPr lang="es-ES_tradnl" sz="1100" dirty="0"/>
              <a:t>El/la asistente social solo debe recopilar datos personales que sean necesarios para atender las necesidades del menor. Solo se deben recopilar datos personales que </a:t>
            </a:r>
            <a:r>
              <a:rPr lang="es-ES_tradnl" sz="1100" b="1" dirty="0"/>
              <a:t>cumplan un propósito </a:t>
            </a:r>
            <a:r>
              <a:rPr lang="es-ES_tradnl" sz="1100" dirty="0"/>
              <a:t>en el proceso de gestión del caso.</a:t>
            </a:r>
          </a:p>
        </p:txBody>
      </p:sp>
      <p:grpSp>
        <p:nvGrpSpPr>
          <p:cNvPr id="21" name="Group 20">
            <a:extLst>
              <a:ext uri="{FF2B5EF4-FFF2-40B4-BE49-F238E27FC236}">
                <a16:creationId xmlns:a16="http://schemas.microsoft.com/office/drawing/2014/main" id="{F80E06DA-F93C-473E-6E6E-5A62B9E07FC0}"/>
              </a:ext>
            </a:extLst>
          </p:cNvPr>
          <p:cNvGrpSpPr/>
          <p:nvPr/>
        </p:nvGrpSpPr>
        <p:grpSpPr>
          <a:xfrm>
            <a:off x="3690540" y="1301885"/>
            <a:ext cx="434873" cy="454418"/>
            <a:chOff x="7345680" y="2484120"/>
            <a:chExt cx="904240" cy="944880"/>
          </a:xfrm>
        </p:grpSpPr>
        <p:sp>
          <p:nvSpPr>
            <p:cNvPr id="24" name="Oval 23">
              <a:extLst>
                <a:ext uri="{FF2B5EF4-FFF2-40B4-BE49-F238E27FC236}">
                  <a16:creationId xmlns:a16="http://schemas.microsoft.com/office/drawing/2014/main" id="{20ABEF15-872D-A179-F776-B630DB66222B}"/>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 name="L-Shape 28">
              <a:extLst>
                <a:ext uri="{FF2B5EF4-FFF2-40B4-BE49-F238E27FC236}">
                  <a16:creationId xmlns:a16="http://schemas.microsoft.com/office/drawing/2014/main" id="{780C8F83-7081-1F16-1FC0-64439CE9147E}"/>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30" name="TextBox 29">
            <a:extLst>
              <a:ext uri="{FF2B5EF4-FFF2-40B4-BE49-F238E27FC236}">
                <a16:creationId xmlns:a16="http://schemas.microsoft.com/office/drawing/2014/main" id="{13C3740B-517A-4117-ED36-48D60D6712F7}"/>
              </a:ext>
            </a:extLst>
          </p:cNvPr>
          <p:cNvSpPr txBox="1"/>
          <p:nvPr/>
        </p:nvSpPr>
        <p:spPr>
          <a:xfrm>
            <a:off x="4200068" y="1417599"/>
            <a:ext cx="2050261" cy="261610"/>
          </a:xfrm>
          <a:prstGeom prst="rect">
            <a:avLst/>
          </a:prstGeom>
          <a:noFill/>
        </p:spPr>
        <p:txBody>
          <a:bodyPr wrap="square">
            <a:spAutoFit/>
          </a:bodyPr>
          <a:lstStyle/>
          <a:p>
            <a:r>
              <a:rPr lang="es-ES_tradnl" sz="1100" b="1" dirty="0"/>
              <a:t>Propósitos específicos</a:t>
            </a:r>
          </a:p>
        </p:txBody>
      </p:sp>
      <p:sp>
        <p:nvSpPr>
          <p:cNvPr id="31" name="TextBox 30">
            <a:extLst>
              <a:ext uri="{FF2B5EF4-FFF2-40B4-BE49-F238E27FC236}">
                <a16:creationId xmlns:a16="http://schemas.microsoft.com/office/drawing/2014/main" id="{44D1625C-2124-15E6-5487-DE471E4890B1}"/>
              </a:ext>
            </a:extLst>
          </p:cNvPr>
          <p:cNvSpPr txBox="1"/>
          <p:nvPr/>
        </p:nvSpPr>
        <p:spPr>
          <a:xfrm>
            <a:off x="996287" y="4502435"/>
            <a:ext cx="2559789" cy="1446550"/>
          </a:xfrm>
          <a:prstGeom prst="rect">
            <a:avLst/>
          </a:prstGeom>
          <a:noFill/>
        </p:spPr>
        <p:txBody>
          <a:bodyPr wrap="square" rtlCol="0">
            <a:spAutoFit/>
          </a:bodyPr>
          <a:lstStyle/>
          <a:p>
            <a:r>
              <a:rPr lang="es-ES_tradnl" sz="1100" dirty="0"/>
              <a:t>El/la asistente social debe reducir al mínimo la información personal que recopila, procesa y comparte. Toda información confidencial o que permita identificar a los menores debe compartirse con el menor número posible de personas y </a:t>
            </a:r>
            <a:r>
              <a:rPr lang="es-ES_tradnl" sz="1100" b="1" dirty="0"/>
              <a:t>solo si es necesario</a:t>
            </a:r>
            <a:r>
              <a:rPr lang="es-ES_tradnl" sz="1100" dirty="0"/>
              <a:t>.</a:t>
            </a:r>
          </a:p>
        </p:txBody>
      </p:sp>
      <p:grpSp>
        <p:nvGrpSpPr>
          <p:cNvPr id="32" name="Group 31">
            <a:extLst>
              <a:ext uri="{FF2B5EF4-FFF2-40B4-BE49-F238E27FC236}">
                <a16:creationId xmlns:a16="http://schemas.microsoft.com/office/drawing/2014/main" id="{E5895F06-7E6F-BA01-62AB-9AFFCFECAB66}"/>
              </a:ext>
            </a:extLst>
          </p:cNvPr>
          <p:cNvGrpSpPr/>
          <p:nvPr/>
        </p:nvGrpSpPr>
        <p:grpSpPr>
          <a:xfrm>
            <a:off x="996287" y="3915458"/>
            <a:ext cx="434873" cy="454418"/>
            <a:chOff x="7345680" y="2484120"/>
            <a:chExt cx="904240" cy="944880"/>
          </a:xfrm>
        </p:grpSpPr>
        <p:sp>
          <p:nvSpPr>
            <p:cNvPr id="33" name="Oval 32">
              <a:extLst>
                <a:ext uri="{FF2B5EF4-FFF2-40B4-BE49-F238E27FC236}">
                  <a16:creationId xmlns:a16="http://schemas.microsoft.com/office/drawing/2014/main" id="{FD107C86-B073-3CF7-E2B7-2E11172501C8}"/>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4" name="L-Shape 33">
              <a:extLst>
                <a:ext uri="{FF2B5EF4-FFF2-40B4-BE49-F238E27FC236}">
                  <a16:creationId xmlns:a16="http://schemas.microsoft.com/office/drawing/2014/main" id="{8754C893-B22A-9B66-1238-BCCFA0EC82FD}"/>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35" name="TextBox 34">
            <a:extLst>
              <a:ext uri="{FF2B5EF4-FFF2-40B4-BE49-F238E27FC236}">
                <a16:creationId xmlns:a16="http://schemas.microsoft.com/office/drawing/2014/main" id="{17A35297-A97E-4B69-9FD8-181D46D751DF}"/>
              </a:ext>
            </a:extLst>
          </p:cNvPr>
          <p:cNvSpPr txBox="1"/>
          <p:nvPr/>
        </p:nvSpPr>
        <p:spPr>
          <a:xfrm>
            <a:off x="1505815" y="4014261"/>
            <a:ext cx="2050261" cy="261610"/>
          </a:xfrm>
          <a:prstGeom prst="rect">
            <a:avLst/>
          </a:prstGeom>
          <a:noFill/>
        </p:spPr>
        <p:txBody>
          <a:bodyPr wrap="square">
            <a:spAutoFit/>
          </a:bodyPr>
          <a:lstStyle/>
          <a:p>
            <a:r>
              <a:rPr lang="es-ES_tradnl" sz="1100" b="1" dirty="0"/>
              <a:t>Recopilar el mínimo de datos</a:t>
            </a:r>
          </a:p>
        </p:txBody>
      </p:sp>
      <p:sp>
        <p:nvSpPr>
          <p:cNvPr id="36" name="TextBox 35">
            <a:extLst>
              <a:ext uri="{FF2B5EF4-FFF2-40B4-BE49-F238E27FC236}">
                <a16:creationId xmlns:a16="http://schemas.microsoft.com/office/drawing/2014/main" id="{588D2FAF-9032-8A7C-5734-CE5542485C3A}"/>
              </a:ext>
            </a:extLst>
          </p:cNvPr>
          <p:cNvSpPr txBox="1"/>
          <p:nvPr/>
        </p:nvSpPr>
        <p:spPr>
          <a:xfrm>
            <a:off x="3690540" y="4502435"/>
            <a:ext cx="2559789" cy="1446550"/>
          </a:xfrm>
          <a:prstGeom prst="rect">
            <a:avLst/>
          </a:prstGeom>
          <a:noFill/>
        </p:spPr>
        <p:txBody>
          <a:bodyPr wrap="square" lIns="91440" tIns="45720" rIns="91440" bIns="45720" rtlCol="0" anchor="t">
            <a:spAutoFit/>
          </a:bodyPr>
          <a:lstStyle/>
          <a:p>
            <a:r>
              <a:rPr lang="es-ES_tradnl" sz="1100" dirty="0"/>
              <a:t>El/la asistente social debe informar al menor, a sus padres o cuidadores sobre su </a:t>
            </a:r>
            <a:r>
              <a:rPr lang="es-ES_tradnl" sz="1100" b="1" dirty="0"/>
              <a:t>derecho a acceder a la información que se recopile, a rectificarla y a solicitar que se elimine </a:t>
            </a:r>
            <a:r>
              <a:rPr lang="es-ES_tradnl" sz="1100" dirty="0"/>
              <a:t>del expediente de gestión de caso y del sistema de gestión de la información en cualquier etapa del proceso de gestión del caso.</a:t>
            </a:r>
          </a:p>
        </p:txBody>
      </p:sp>
      <p:grpSp>
        <p:nvGrpSpPr>
          <p:cNvPr id="37" name="Group 36">
            <a:extLst>
              <a:ext uri="{FF2B5EF4-FFF2-40B4-BE49-F238E27FC236}">
                <a16:creationId xmlns:a16="http://schemas.microsoft.com/office/drawing/2014/main" id="{BA067472-4FD2-6C42-22DD-F0BC0A488B64}"/>
              </a:ext>
            </a:extLst>
          </p:cNvPr>
          <p:cNvGrpSpPr/>
          <p:nvPr/>
        </p:nvGrpSpPr>
        <p:grpSpPr>
          <a:xfrm>
            <a:off x="3690540" y="3915458"/>
            <a:ext cx="434873" cy="454418"/>
            <a:chOff x="7345680" y="2484120"/>
            <a:chExt cx="904240" cy="944880"/>
          </a:xfrm>
        </p:grpSpPr>
        <p:sp>
          <p:nvSpPr>
            <p:cNvPr id="38" name="Oval 37">
              <a:extLst>
                <a:ext uri="{FF2B5EF4-FFF2-40B4-BE49-F238E27FC236}">
                  <a16:creationId xmlns:a16="http://schemas.microsoft.com/office/drawing/2014/main" id="{5B403082-DC11-791E-B2D1-BB7B44623FB0}"/>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9" name="L-Shape 38">
              <a:extLst>
                <a:ext uri="{FF2B5EF4-FFF2-40B4-BE49-F238E27FC236}">
                  <a16:creationId xmlns:a16="http://schemas.microsoft.com/office/drawing/2014/main" id="{89A127A9-66D1-352F-FAE0-E3D666E737E7}"/>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40" name="TextBox 39">
            <a:extLst>
              <a:ext uri="{FF2B5EF4-FFF2-40B4-BE49-F238E27FC236}">
                <a16:creationId xmlns:a16="http://schemas.microsoft.com/office/drawing/2014/main" id="{5DD65311-BC1D-340C-1AA9-B35489AC8818}"/>
              </a:ext>
            </a:extLst>
          </p:cNvPr>
          <p:cNvSpPr txBox="1"/>
          <p:nvPr/>
        </p:nvSpPr>
        <p:spPr>
          <a:xfrm>
            <a:off x="4161968" y="4014260"/>
            <a:ext cx="2184725" cy="261610"/>
          </a:xfrm>
          <a:prstGeom prst="rect">
            <a:avLst/>
          </a:prstGeom>
          <a:noFill/>
        </p:spPr>
        <p:txBody>
          <a:bodyPr wrap="square">
            <a:spAutoFit/>
          </a:bodyPr>
          <a:lstStyle/>
          <a:p>
            <a:r>
              <a:rPr lang="es-ES_tradnl" sz="1100" b="1" dirty="0"/>
              <a:t>Respetar los derechos del menor</a:t>
            </a:r>
          </a:p>
        </p:txBody>
      </p:sp>
      <p:sp>
        <p:nvSpPr>
          <p:cNvPr id="41" name="TextBox 40">
            <a:extLst>
              <a:ext uri="{FF2B5EF4-FFF2-40B4-BE49-F238E27FC236}">
                <a16:creationId xmlns:a16="http://schemas.microsoft.com/office/drawing/2014/main" id="{9744F30B-1F47-5009-CE88-2AEBF6AD513B}"/>
              </a:ext>
            </a:extLst>
          </p:cNvPr>
          <p:cNvSpPr txBox="1"/>
          <p:nvPr/>
        </p:nvSpPr>
        <p:spPr>
          <a:xfrm>
            <a:off x="996287" y="6720210"/>
            <a:ext cx="2559789" cy="2123658"/>
          </a:xfrm>
          <a:prstGeom prst="rect">
            <a:avLst/>
          </a:prstGeom>
          <a:noFill/>
        </p:spPr>
        <p:txBody>
          <a:bodyPr wrap="square" lIns="91440" tIns="45720" rIns="91440" bIns="45720" rtlCol="0" anchor="t">
            <a:spAutoFit/>
          </a:bodyPr>
          <a:lstStyle/>
          <a:p>
            <a:r>
              <a:rPr lang="es-ES_tradnl" sz="1100" dirty="0"/>
              <a:t>El/la asistente social debe </a:t>
            </a:r>
            <a:r>
              <a:rPr lang="es-ES_tradnl" sz="1100" b="1" dirty="0"/>
              <a:t>proteger los datos personales </a:t>
            </a:r>
            <a:r>
              <a:rPr lang="es-ES_tradnl" sz="1100" dirty="0"/>
              <a:t>del menor y garantizar que a esta información solo puedan acceder las personas autorizadas y siempre que se haya otorgado el consentimiento para hacerlo. Por tanto, el/la asistente social no podrá compartir ninguna información sin el consentimiento del menor, sus padres o cuidadores, salvo en circunstancias excepcionales en las que redunde en el interés superior del menor. </a:t>
            </a:r>
          </a:p>
        </p:txBody>
      </p:sp>
      <p:grpSp>
        <p:nvGrpSpPr>
          <p:cNvPr id="42" name="Group 41">
            <a:extLst>
              <a:ext uri="{FF2B5EF4-FFF2-40B4-BE49-F238E27FC236}">
                <a16:creationId xmlns:a16="http://schemas.microsoft.com/office/drawing/2014/main" id="{CAC6D460-CE3C-D4ED-9114-1FAEB8FAFFAB}"/>
              </a:ext>
            </a:extLst>
          </p:cNvPr>
          <p:cNvGrpSpPr/>
          <p:nvPr/>
        </p:nvGrpSpPr>
        <p:grpSpPr>
          <a:xfrm>
            <a:off x="996287" y="6133233"/>
            <a:ext cx="434873" cy="454418"/>
            <a:chOff x="7345680" y="2484120"/>
            <a:chExt cx="904240" cy="944880"/>
          </a:xfrm>
        </p:grpSpPr>
        <p:sp>
          <p:nvSpPr>
            <p:cNvPr id="43" name="Oval 42">
              <a:extLst>
                <a:ext uri="{FF2B5EF4-FFF2-40B4-BE49-F238E27FC236}">
                  <a16:creationId xmlns:a16="http://schemas.microsoft.com/office/drawing/2014/main" id="{D2861792-5060-1ABC-4279-8224EE2B19C9}"/>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4" name="L-Shape 43">
              <a:extLst>
                <a:ext uri="{FF2B5EF4-FFF2-40B4-BE49-F238E27FC236}">
                  <a16:creationId xmlns:a16="http://schemas.microsoft.com/office/drawing/2014/main" id="{85C82079-91E8-D31C-B29C-8F50201A9219}"/>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45" name="TextBox 44">
            <a:extLst>
              <a:ext uri="{FF2B5EF4-FFF2-40B4-BE49-F238E27FC236}">
                <a16:creationId xmlns:a16="http://schemas.microsoft.com/office/drawing/2014/main" id="{3CD5CAB6-23A2-FA9D-7974-2321CD557479}"/>
              </a:ext>
            </a:extLst>
          </p:cNvPr>
          <p:cNvSpPr txBox="1"/>
          <p:nvPr/>
        </p:nvSpPr>
        <p:spPr>
          <a:xfrm>
            <a:off x="1505815" y="6232036"/>
            <a:ext cx="2050261" cy="261610"/>
          </a:xfrm>
          <a:prstGeom prst="rect">
            <a:avLst/>
          </a:prstGeom>
          <a:noFill/>
        </p:spPr>
        <p:txBody>
          <a:bodyPr wrap="square">
            <a:spAutoFit/>
          </a:bodyPr>
          <a:lstStyle/>
          <a:p>
            <a:r>
              <a:rPr lang="es-ES_tradnl" sz="1100" b="1"/>
              <a:t>Confidencialidad y seguridad</a:t>
            </a:r>
          </a:p>
        </p:txBody>
      </p:sp>
      <p:sp>
        <p:nvSpPr>
          <p:cNvPr id="46" name="TextBox 45">
            <a:extLst>
              <a:ext uri="{FF2B5EF4-FFF2-40B4-BE49-F238E27FC236}">
                <a16:creationId xmlns:a16="http://schemas.microsoft.com/office/drawing/2014/main" id="{4989C5A5-7A5D-7ED6-AFC9-A2768864A452}"/>
              </a:ext>
            </a:extLst>
          </p:cNvPr>
          <p:cNvSpPr txBox="1"/>
          <p:nvPr/>
        </p:nvSpPr>
        <p:spPr>
          <a:xfrm>
            <a:off x="3690540" y="6720210"/>
            <a:ext cx="2559789" cy="769441"/>
          </a:xfrm>
          <a:prstGeom prst="rect">
            <a:avLst/>
          </a:prstGeom>
          <a:noFill/>
        </p:spPr>
        <p:txBody>
          <a:bodyPr wrap="square" lIns="91440" tIns="45720" rIns="91440" bIns="45720" rtlCol="0" anchor="t">
            <a:spAutoFit/>
          </a:bodyPr>
          <a:lstStyle/>
          <a:p>
            <a:r>
              <a:rPr lang="es-ES_tradnl" sz="1100" dirty="0">
                <a:cs typeface="Arial" panose="020B0604020202020204" pitchFamily="34" charset="0"/>
              </a:rPr>
              <a:t>Los datos personales del menor se </a:t>
            </a:r>
            <a:r>
              <a:rPr lang="es-ES_tradnl" sz="1100" b="1" dirty="0">
                <a:cs typeface="Arial" panose="020B0604020202020204" pitchFamily="34" charset="0"/>
              </a:rPr>
              <a:t>eliminarán </a:t>
            </a:r>
            <a:r>
              <a:rPr lang="es-ES_tradnl" sz="1100" dirty="0">
                <a:cs typeface="Arial" panose="020B0604020202020204" pitchFamily="34" charset="0"/>
              </a:rPr>
              <a:t>de todos los sistemas una vez que hayan dejado de tener una utilidad y ya no sean necesarios para el proceso. </a:t>
            </a:r>
          </a:p>
        </p:txBody>
      </p:sp>
      <p:grpSp>
        <p:nvGrpSpPr>
          <p:cNvPr id="47" name="Group 46">
            <a:extLst>
              <a:ext uri="{FF2B5EF4-FFF2-40B4-BE49-F238E27FC236}">
                <a16:creationId xmlns:a16="http://schemas.microsoft.com/office/drawing/2014/main" id="{B11346E5-AFB8-AD53-3B55-0D2B48511B5E}"/>
              </a:ext>
            </a:extLst>
          </p:cNvPr>
          <p:cNvGrpSpPr/>
          <p:nvPr/>
        </p:nvGrpSpPr>
        <p:grpSpPr>
          <a:xfrm>
            <a:off x="3690540" y="6133233"/>
            <a:ext cx="434873" cy="454418"/>
            <a:chOff x="7345680" y="2484120"/>
            <a:chExt cx="904240" cy="944880"/>
          </a:xfrm>
        </p:grpSpPr>
        <p:sp>
          <p:nvSpPr>
            <p:cNvPr id="48" name="Oval 47">
              <a:extLst>
                <a:ext uri="{FF2B5EF4-FFF2-40B4-BE49-F238E27FC236}">
                  <a16:creationId xmlns:a16="http://schemas.microsoft.com/office/drawing/2014/main" id="{8AFF3B5C-614F-DF20-DE7E-1B08B61ED9E8}"/>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9" name="L-Shape 48">
              <a:extLst>
                <a:ext uri="{FF2B5EF4-FFF2-40B4-BE49-F238E27FC236}">
                  <a16:creationId xmlns:a16="http://schemas.microsoft.com/office/drawing/2014/main" id="{903DBD0F-8F83-0E43-6E70-B22928355D1F}"/>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50" name="TextBox 49">
            <a:extLst>
              <a:ext uri="{FF2B5EF4-FFF2-40B4-BE49-F238E27FC236}">
                <a16:creationId xmlns:a16="http://schemas.microsoft.com/office/drawing/2014/main" id="{D56D1F2E-77F2-B1B9-D9E4-ED939225EC14}"/>
              </a:ext>
            </a:extLst>
          </p:cNvPr>
          <p:cNvSpPr txBox="1"/>
          <p:nvPr/>
        </p:nvSpPr>
        <p:spPr>
          <a:xfrm>
            <a:off x="4200068" y="6232035"/>
            <a:ext cx="2050261" cy="261610"/>
          </a:xfrm>
          <a:prstGeom prst="rect">
            <a:avLst/>
          </a:prstGeom>
          <a:noFill/>
        </p:spPr>
        <p:txBody>
          <a:bodyPr wrap="square">
            <a:spAutoFit/>
          </a:bodyPr>
          <a:lstStyle/>
          <a:p>
            <a:r>
              <a:rPr lang="es-ES_tradnl" sz="1100" b="1" dirty="0"/>
              <a:t>Almacenamiento justificado</a:t>
            </a:r>
          </a:p>
        </p:txBody>
      </p:sp>
      <p:sp>
        <p:nvSpPr>
          <p:cNvPr id="4" name="Hexagon 3">
            <a:extLst>
              <a:ext uri="{FF2B5EF4-FFF2-40B4-BE49-F238E27FC236}">
                <a16:creationId xmlns:a16="http://schemas.microsoft.com/office/drawing/2014/main" id="{287A4C0A-39E7-928F-43DF-3E40EE51E61F}"/>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Hexagon 4">
            <a:extLst>
              <a:ext uri="{FF2B5EF4-FFF2-40B4-BE49-F238E27FC236}">
                <a16:creationId xmlns:a16="http://schemas.microsoft.com/office/drawing/2014/main" id="{50D8DFD9-5641-8AFF-74CD-AD44C412FA62}"/>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Hexagon 6">
            <a:extLst>
              <a:ext uri="{FF2B5EF4-FFF2-40B4-BE49-F238E27FC236}">
                <a16:creationId xmlns:a16="http://schemas.microsoft.com/office/drawing/2014/main" id="{75AB61BF-9BBF-DABB-D6DC-C89A1B695634}"/>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Hexagon 8">
            <a:extLst>
              <a:ext uri="{FF2B5EF4-FFF2-40B4-BE49-F238E27FC236}">
                <a16:creationId xmlns:a16="http://schemas.microsoft.com/office/drawing/2014/main" id="{80D139DA-8660-B8DF-33CA-06F5D2A69748}"/>
              </a:ext>
            </a:extLst>
          </p:cNvPr>
          <p:cNvSpPr/>
          <p:nvPr/>
        </p:nvSpPr>
        <p:spPr>
          <a:xfrm rot="1782986">
            <a:off x="286724" y="168964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Hexagon 9">
            <a:extLst>
              <a:ext uri="{FF2B5EF4-FFF2-40B4-BE49-F238E27FC236}">
                <a16:creationId xmlns:a16="http://schemas.microsoft.com/office/drawing/2014/main" id="{78E7E0FF-8B9E-6D51-7F10-F80D43BB8233}"/>
              </a:ext>
            </a:extLst>
          </p:cNvPr>
          <p:cNvSpPr/>
          <p:nvPr/>
        </p:nvSpPr>
        <p:spPr>
          <a:xfrm rot="1782986">
            <a:off x="286724" y="215249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Hexagon 10">
            <a:extLst>
              <a:ext uri="{FF2B5EF4-FFF2-40B4-BE49-F238E27FC236}">
                <a16:creationId xmlns:a16="http://schemas.microsoft.com/office/drawing/2014/main" id="{3E3FE748-322A-055A-A99F-1CDE23C2FF8B}"/>
              </a:ext>
            </a:extLst>
          </p:cNvPr>
          <p:cNvSpPr/>
          <p:nvPr/>
        </p:nvSpPr>
        <p:spPr>
          <a:xfrm rot="1782986">
            <a:off x="286724" y="261533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8623292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496C8750-3069-038D-FCD9-2966D0413DA6}"/>
              </a:ext>
            </a:extLst>
          </p:cNvPr>
          <p:cNvSpPr txBox="1"/>
          <p:nvPr/>
        </p:nvSpPr>
        <p:spPr>
          <a:xfrm>
            <a:off x="996287" y="1485761"/>
            <a:ext cx="2115214" cy="2462213"/>
          </a:xfrm>
          <a:prstGeom prst="rect">
            <a:avLst/>
          </a:prstGeom>
          <a:noFill/>
        </p:spPr>
        <p:txBody>
          <a:bodyPr wrap="square">
            <a:spAutoFit/>
          </a:bodyPr>
          <a:lstStyle/>
          <a:p>
            <a:r>
              <a:rPr lang="es-ES_tradnl" sz="1100" b="1"/>
              <a:t>Escena 1</a:t>
            </a:r>
          </a:p>
          <a:p>
            <a:r>
              <a:rPr lang="es-ES_tradnl" sz="1100"/>
              <a:t>Un asistente social le pide orientación a su supervisor/a para revisar el plan del caso. Ambos se ponen de acuerdo para hablar sobre las posibles acciones mientras se toman un té en la cocina de la oficina. Mientras lo hacen, hay otros compañeros que entran y salen de la cocina para buscar un café o un té. Ellos pueden escuchar la conversación entre el/la asistente social y el/la supervisor/a.</a:t>
            </a:r>
          </a:p>
        </p:txBody>
      </p:sp>
      <p:sp>
        <p:nvSpPr>
          <p:cNvPr id="17" name="TextBox 16">
            <a:extLst>
              <a:ext uri="{FF2B5EF4-FFF2-40B4-BE49-F238E27FC236}">
                <a16:creationId xmlns:a16="http://schemas.microsoft.com/office/drawing/2014/main" id="{2DAC3B96-706A-864E-C878-960F826065BA}"/>
              </a:ext>
            </a:extLst>
          </p:cNvPr>
          <p:cNvSpPr txBox="1"/>
          <p:nvPr/>
        </p:nvSpPr>
        <p:spPr>
          <a:xfrm>
            <a:off x="996287" y="3961072"/>
            <a:ext cx="2115214" cy="2800767"/>
          </a:xfrm>
          <a:prstGeom prst="rect">
            <a:avLst/>
          </a:prstGeom>
          <a:noFill/>
        </p:spPr>
        <p:txBody>
          <a:bodyPr wrap="square">
            <a:spAutoFit/>
          </a:bodyPr>
          <a:lstStyle/>
          <a:p>
            <a:r>
              <a:rPr lang="es-ES_tradnl" sz="1100" b="1" dirty="0"/>
              <a:t>Escena 2</a:t>
            </a:r>
          </a:p>
          <a:p>
            <a:r>
              <a:rPr lang="es-CO" sz="1100" b="0" i="0" u="none" strike="noStrike" dirty="0">
                <a:solidFill>
                  <a:srgbClr val="000000"/>
                </a:solidFill>
                <a:effectLst/>
                <a:latin typeface="-webkit-standard"/>
              </a:rPr>
              <a:t>Un asistente social está haciendo una remisión a una organización especializada en SMAPS, pero no sabe quién es el encargado de recibir las remisiones. El/la asistente social le informa a la madre y al menor sobre la posibilidad de hacer una remisión y recibe su consentimiento. El/la asistente social envía una copia escaneada del formulario de remisión interinstitucional al correo electrónico general de dicha organización (</a:t>
            </a:r>
            <a:r>
              <a:rPr lang="es-CO" sz="1100" b="0" i="0" u="none" strike="noStrike" dirty="0" err="1">
                <a:solidFill>
                  <a:srgbClr val="000000"/>
                </a:solidFill>
                <a:effectLst/>
                <a:latin typeface="-webkit-standard"/>
              </a:rPr>
              <a:t>info</a:t>
            </a:r>
            <a:r>
              <a:rPr lang="es-CO" sz="1100" b="0" i="0" u="none" strike="noStrike" dirty="0">
                <a:solidFill>
                  <a:srgbClr val="000000"/>
                </a:solidFill>
                <a:effectLst/>
                <a:latin typeface="-webkit-standard"/>
              </a:rPr>
              <a:t>@....</a:t>
            </a:r>
            <a:r>
              <a:rPr lang="es-CO" sz="1100" b="0" i="0" u="none" strike="noStrike" dirty="0" err="1">
                <a:solidFill>
                  <a:srgbClr val="000000"/>
                </a:solidFill>
                <a:effectLst/>
                <a:latin typeface="-webkit-standard"/>
              </a:rPr>
              <a:t>com</a:t>
            </a:r>
            <a:r>
              <a:rPr lang="es-CO" sz="1100" b="0" i="0" u="none" strike="noStrike" dirty="0">
                <a:solidFill>
                  <a:srgbClr val="000000"/>
                </a:solidFill>
                <a:effectLst/>
                <a:latin typeface="-webkit-standard"/>
              </a:rPr>
              <a:t>)</a:t>
            </a:r>
            <a:br>
              <a:rPr lang="es-CO" sz="1100" dirty="0"/>
            </a:br>
            <a:endParaRPr lang="es-ES_tradnl" sz="1100" b="1" dirty="0"/>
          </a:p>
        </p:txBody>
      </p:sp>
      <p:sp>
        <p:nvSpPr>
          <p:cNvPr id="20" name="TextBox 19">
            <a:extLst>
              <a:ext uri="{FF2B5EF4-FFF2-40B4-BE49-F238E27FC236}">
                <a16:creationId xmlns:a16="http://schemas.microsoft.com/office/drawing/2014/main" id="{886B94DE-1B32-74CA-9CCC-3650532B6595}"/>
              </a:ext>
            </a:extLst>
          </p:cNvPr>
          <p:cNvSpPr txBox="1"/>
          <p:nvPr/>
        </p:nvSpPr>
        <p:spPr>
          <a:xfrm>
            <a:off x="996287" y="6677682"/>
            <a:ext cx="2115214" cy="2292935"/>
          </a:xfrm>
          <a:prstGeom prst="rect">
            <a:avLst/>
          </a:prstGeom>
          <a:noFill/>
        </p:spPr>
        <p:txBody>
          <a:bodyPr wrap="square" lIns="91440" tIns="45720" rIns="91440" bIns="45720" anchor="t">
            <a:spAutoFit/>
          </a:bodyPr>
          <a:lstStyle/>
          <a:p>
            <a:r>
              <a:rPr lang="es-ES_tradnl" sz="1100" b="1" dirty="0"/>
              <a:t>Escena 3</a:t>
            </a:r>
          </a:p>
          <a:p>
            <a:r>
              <a:rPr lang="es-ES_tradnl" sz="1100" dirty="0"/>
              <a:t>Un asistente social toma notas en un cuaderno mientras se entrevista con el menor y su familia. Después, ingresa la información recopilada en los formularios de gestión de casos, que están guardados en un armario bajo llave en la oficina de gestión de casos. Sin embargo, el/la asistente social guarda el cuaderno en la mochila que lleva a casa todos los días.</a:t>
            </a:r>
            <a:endParaRPr lang="es-ES_tradnl" sz="1100" b="1" dirty="0"/>
          </a:p>
        </p:txBody>
      </p:sp>
      <p:sp>
        <p:nvSpPr>
          <p:cNvPr id="10" name="TextBox 9">
            <a:extLst>
              <a:ext uri="{FF2B5EF4-FFF2-40B4-BE49-F238E27FC236}">
                <a16:creationId xmlns:a16="http://schemas.microsoft.com/office/drawing/2014/main" id="{B32FEE55-2551-488A-5B91-1EBAFFF0D811}"/>
              </a:ext>
            </a:extLst>
          </p:cNvPr>
          <p:cNvSpPr txBox="1"/>
          <p:nvPr/>
        </p:nvSpPr>
        <p:spPr>
          <a:xfrm>
            <a:off x="996287" y="714830"/>
            <a:ext cx="5254042" cy="646331"/>
          </a:xfrm>
          <a:prstGeom prst="rect">
            <a:avLst/>
          </a:prstGeom>
          <a:noFill/>
        </p:spPr>
        <p:txBody>
          <a:bodyPr wrap="square" rtlCol="0">
            <a:spAutoFit/>
          </a:bodyPr>
          <a:lstStyle/>
          <a:p>
            <a:r>
              <a:rPr lang="es-ES_tradnl" sz="1200" b="1" spc="300"/>
              <a:t>¿QUÉ PRINCIPIOS PARA LA GESTIÓN DE LA INFORMACIÓN SE CUMPLEN Y CUÁLES SE INCUMPLEN?</a:t>
            </a:r>
          </a:p>
        </p:txBody>
      </p:sp>
      <p:sp>
        <p:nvSpPr>
          <p:cNvPr id="11" name="Rectangle 10">
            <a:extLst>
              <a:ext uri="{FF2B5EF4-FFF2-40B4-BE49-F238E27FC236}">
                <a16:creationId xmlns:a16="http://schemas.microsoft.com/office/drawing/2014/main" id="{8CB23B88-DB5D-6E8D-5B2C-315E1E482A40}"/>
              </a:ext>
            </a:extLst>
          </p:cNvPr>
          <p:cNvSpPr/>
          <p:nvPr/>
        </p:nvSpPr>
        <p:spPr>
          <a:xfrm>
            <a:off x="3302000" y="1485761"/>
            <a:ext cx="2948329" cy="2335665"/>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Rectangle 22">
            <a:extLst>
              <a:ext uri="{FF2B5EF4-FFF2-40B4-BE49-F238E27FC236}">
                <a16:creationId xmlns:a16="http://schemas.microsoft.com/office/drawing/2014/main" id="{50EF17A6-5390-2FF9-007C-6A456D485775}"/>
              </a:ext>
            </a:extLst>
          </p:cNvPr>
          <p:cNvSpPr/>
          <p:nvPr/>
        </p:nvSpPr>
        <p:spPr>
          <a:xfrm>
            <a:off x="3302000" y="4010902"/>
            <a:ext cx="2948329" cy="2335665"/>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Rectangle 23">
            <a:extLst>
              <a:ext uri="{FF2B5EF4-FFF2-40B4-BE49-F238E27FC236}">
                <a16:creationId xmlns:a16="http://schemas.microsoft.com/office/drawing/2014/main" id="{A61320E6-A9A2-3FF0-6F7D-A58D429C1240}"/>
              </a:ext>
            </a:extLst>
          </p:cNvPr>
          <p:cNvSpPr/>
          <p:nvPr/>
        </p:nvSpPr>
        <p:spPr>
          <a:xfrm>
            <a:off x="3302000" y="6536041"/>
            <a:ext cx="2948329" cy="2335665"/>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Hexagon 1">
            <a:extLst>
              <a:ext uri="{FF2B5EF4-FFF2-40B4-BE49-F238E27FC236}">
                <a16:creationId xmlns:a16="http://schemas.microsoft.com/office/drawing/2014/main" id="{5F519915-A9C6-D868-F370-FA409343EF17}"/>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Hexagon 2">
            <a:extLst>
              <a:ext uri="{FF2B5EF4-FFF2-40B4-BE49-F238E27FC236}">
                <a16:creationId xmlns:a16="http://schemas.microsoft.com/office/drawing/2014/main" id="{E9F35CC4-2B89-86F1-29ED-7C07976C367B}"/>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Hexagon 3">
            <a:extLst>
              <a:ext uri="{FF2B5EF4-FFF2-40B4-BE49-F238E27FC236}">
                <a16:creationId xmlns:a16="http://schemas.microsoft.com/office/drawing/2014/main" id="{98E9BF39-5723-868A-2768-58D3BFA94FE7}"/>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Hexagon 4">
            <a:extLst>
              <a:ext uri="{FF2B5EF4-FFF2-40B4-BE49-F238E27FC236}">
                <a16:creationId xmlns:a16="http://schemas.microsoft.com/office/drawing/2014/main" id="{CCDD0958-FFE4-1236-32F6-E4214DC23547}"/>
              </a:ext>
            </a:extLst>
          </p:cNvPr>
          <p:cNvSpPr/>
          <p:nvPr/>
        </p:nvSpPr>
        <p:spPr>
          <a:xfrm rot="1782986">
            <a:off x="286724" y="168964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Hexagon 5">
            <a:extLst>
              <a:ext uri="{FF2B5EF4-FFF2-40B4-BE49-F238E27FC236}">
                <a16:creationId xmlns:a16="http://schemas.microsoft.com/office/drawing/2014/main" id="{724FC536-DAEF-DE3B-C44B-09778D8CB138}"/>
              </a:ext>
            </a:extLst>
          </p:cNvPr>
          <p:cNvSpPr/>
          <p:nvPr/>
        </p:nvSpPr>
        <p:spPr>
          <a:xfrm rot="1782986">
            <a:off x="286724" y="215249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Hexagon 6">
            <a:extLst>
              <a:ext uri="{FF2B5EF4-FFF2-40B4-BE49-F238E27FC236}">
                <a16:creationId xmlns:a16="http://schemas.microsoft.com/office/drawing/2014/main" id="{4C6C18AE-19BD-CD4E-D53B-BCC8260FECC1}"/>
              </a:ext>
            </a:extLst>
          </p:cNvPr>
          <p:cNvSpPr/>
          <p:nvPr/>
        </p:nvSpPr>
        <p:spPr>
          <a:xfrm rot="1782986">
            <a:off x="286724" y="261533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9685444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9A29229-A636-9B89-5C30-2FB3E7204B79}"/>
              </a:ext>
            </a:extLst>
          </p:cNvPr>
          <p:cNvSpPr txBox="1"/>
          <p:nvPr/>
        </p:nvSpPr>
        <p:spPr>
          <a:xfrm>
            <a:off x="1003188" y="1682794"/>
            <a:ext cx="1781197" cy="858866"/>
          </a:xfrm>
          <a:prstGeom prst="rect">
            <a:avLst/>
          </a:prstGeom>
          <a:noFill/>
          <a:ln>
            <a:noFill/>
          </a:ln>
        </p:spPr>
        <p:txBody>
          <a:bodyPr wrap="square" lIns="90000" tIns="90000" rIns="90000" bIns="90000" rtlCol="0">
            <a:spAutoFit/>
          </a:bodyPr>
          <a:lstStyle/>
          <a:p>
            <a:r>
              <a:rPr lang="es-ES_tradnl" sz="1100"/>
              <a:t>¿Quién puede ayudarme a sobrellevar el impacto psicológico y emocional de la gestión de casos? </a:t>
            </a:r>
          </a:p>
        </p:txBody>
      </p:sp>
      <p:sp>
        <p:nvSpPr>
          <p:cNvPr id="11" name="TextBox 10">
            <a:extLst>
              <a:ext uri="{FF2B5EF4-FFF2-40B4-BE49-F238E27FC236}">
                <a16:creationId xmlns:a16="http://schemas.microsoft.com/office/drawing/2014/main" id="{AB0CD712-08B4-D8B8-DDB7-E44B0FEBA5B4}"/>
              </a:ext>
            </a:extLst>
          </p:cNvPr>
          <p:cNvSpPr txBox="1"/>
          <p:nvPr/>
        </p:nvSpPr>
        <p:spPr>
          <a:xfrm>
            <a:off x="1003189" y="2733902"/>
            <a:ext cx="1781197" cy="689589"/>
          </a:xfrm>
          <a:prstGeom prst="rect">
            <a:avLst/>
          </a:prstGeom>
          <a:noFill/>
          <a:ln>
            <a:noFill/>
          </a:ln>
        </p:spPr>
        <p:txBody>
          <a:bodyPr wrap="square" lIns="90000" tIns="90000" rIns="90000" bIns="90000" rtlCol="0">
            <a:spAutoFit/>
          </a:bodyPr>
          <a:lstStyle/>
          <a:p>
            <a:r>
              <a:rPr lang="es-ES_tradnl" sz="1100"/>
              <a:t>¿Quién puede ayudarme a planear y ejecutar las tareas? </a:t>
            </a:r>
          </a:p>
        </p:txBody>
      </p:sp>
      <p:sp>
        <p:nvSpPr>
          <p:cNvPr id="14" name="TextBox 13">
            <a:extLst>
              <a:ext uri="{FF2B5EF4-FFF2-40B4-BE49-F238E27FC236}">
                <a16:creationId xmlns:a16="http://schemas.microsoft.com/office/drawing/2014/main" id="{E1A47545-0DB6-13E2-EEEF-593F301E1851}"/>
              </a:ext>
            </a:extLst>
          </p:cNvPr>
          <p:cNvSpPr txBox="1"/>
          <p:nvPr/>
        </p:nvSpPr>
        <p:spPr>
          <a:xfrm>
            <a:off x="1000103" y="5878844"/>
            <a:ext cx="1781198" cy="520312"/>
          </a:xfrm>
          <a:prstGeom prst="rect">
            <a:avLst/>
          </a:prstGeom>
          <a:noFill/>
          <a:ln>
            <a:noFill/>
          </a:ln>
        </p:spPr>
        <p:txBody>
          <a:bodyPr wrap="square" lIns="90000" tIns="90000" rIns="90000" bIns="90000" rtlCol="0">
            <a:spAutoFit/>
          </a:bodyPr>
          <a:lstStyle/>
          <a:p>
            <a:r>
              <a:rPr lang="es-ES_tradnl" sz="1100"/>
              <a:t>¿Cuáles son mis estrategias de autocuidado preferidas?</a:t>
            </a:r>
          </a:p>
        </p:txBody>
      </p:sp>
      <p:sp>
        <p:nvSpPr>
          <p:cNvPr id="16" name="TextBox 15">
            <a:extLst>
              <a:ext uri="{FF2B5EF4-FFF2-40B4-BE49-F238E27FC236}">
                <a16:creationId xmlns:a16="http://schemas.microsoft.com/office/drawing/2014/main" id="{708564A4-5184-122B-92F8-7756BE6F0EB2}"/>
              </a:ext>
            </a:extLst>
          </p:cNvPr>
          <p:cNvSpPr txBox="1"/>
          <p:nvPr/>
        </p:nvSpPr>
        <p:spPr>
          <a:xfrm>
            <a:off x="1000103" y="4838342"/>
            <a:ext cx="1781197" cy="520312"/>
          </a:xfrm>
          <a:prstGeom prst="rect">
            <a:avLst/>
          </a:prstGeom>
          <a:noFill/>
          <a:ln>
            <a:noFill/>
          </a:ln>
        </p:spPr>
        <p:txBody>
          <a:bodyPr wrap="square" lIns="90000" tIns="90000" rIns="90000" bIns="90000" rtlCol="0">
            <a:spAutoFit/>
          </a:bodyPr>
          <a:lstStyle/>
          <a:p>
            <a:r>
              <a:rPr lang="es-ES_tradnl" sz="1100"/>
              <a:t>¿Recibo el apoyo que necesito para mi labor? </a:t>
            </a:r>
          </a:p>
        </p:txBody>
      </p:sp>
      <p:sp>
        <p:nvSpPr>
          <p:cNvPr id="24" name="TextBox 23">
            <a:extLst>
              <a:ext uri="{FF2B5EF4-FFF2-40B4-BE49-F238E27FC236}">
                <a16:creationId xmlns:a16="http://schemas.microsoft.com/office/drawing/2014/main" id="{8878DFB7-3F53-D92C-3069-1EA93CADE79E}"/>
              </a:ext>
            </a:extLst>
          </p:cNvPr>
          <p:cNvSpPr txBox="1"/>
          <p:nvPr/>
        </p:nvSpPr>
        <p:spPr>
          <a:xfrm>
            <a:off x="1003189" y="3781790"/>
            <a:ext cx="1781197" cy="689589"/>
          </a:xfrm>
          <a:prstGeom prst="rect">
            <a:avLst/>
          </a:prstGeom>
          <a:noFill/>
          <a:ln>
            <a:noFill/>
          </a:ln>
        </p:spPr>
        <p:txBody>
          <a:bodyPr wrap="square" lIns="90000" tIns="90000" rIns="90000" bIns="90000" rtlCol="0">
            <a:spAutoFit/>
          </a:bodyPr>
          <a:lstStyle/>
          <a:p>
            <a:r>
              <a:rPr lang="es-ES_tradnl" sz="1100"/>
              <a:t>¿Quién puede brindarme asesoramiento y apoyo técnico?</a:t>
            </a:r>
          </a:p>
        </p:txBody>
      </p:sp>
      <p:sp>
        <p:nvSpPr>
          <p:cNvPr id="3" name="TextBox 2">
            <a:extLst>
              <a:ext uri="{FF2B5EF4-FFF2-40B4-BE49-F238E27FC236}">
                <a16:creationId xmlns:a16="http://schemas.microsoft.com/office/drawing/2014/main" id="{FAE79BA6-AB35-6DC2-8805-ECFE035233FF}"/>
              </a:ext>
            </a:extLst>
          </p:cNvPr>
          <p:cNvSpPr txBox="1"/>
          <p:nvPr/>
        </p:nvSpPr>
        <p:spPr>
          <a:xfrm>
            <a:off x="996287" y="1254035"/>
            <a:ext cx="5254042" cy="276999"/>
          </a:xfrm>
          <a:prstGeom prst="rect">
            <a:avLst/>
          </a:prstGeom>
          <a:noFill/>
        </p:spPr>
        <p:txBody>
          <a:bodyPr wrap="square" rtlCol="0">
            <a:spAutoFit/>
          </a:bodyPr>
          <a:lstStyle/>
          <a:p>
            <a:r>
              <a:rPr lang="es-ES_tradnl" sz="1200" b="1" spc="300"/>
              <a:t>PLAN DE APOYO Y AUTOCUIDADO</a:t>
            </a:r>
            <a:endParaRPr lang="es-ES_tradnl" sz="1200" b="1" spc="300">
              <a:solidFill>
                <a:schemeClr val="tx1"/>
              </a:solidFill>
            </a:endParaRPr>
          </a:p>
        </p:txBody>
      </p:sp>
      <p:sp>
        <p:nvSpPr>
          <p:cNvPr id="8" name="Rectangle 7">
            <a:extLst>
              <a:ext uri="{FF2B5EF4-FFF2-40B4-BE49-F238E27FC236}">
                <a16:creationId xmlns:a16="http://schemas.microsoft.com/office/drawing/2014/main" id="{5A4D3DFA-AC57-5EBD-1A0D-49314DAA59E2}"/>
              </a:ext>
            </a:extLst>
          </p:cNvPr>
          <p:cNvSpPr/>
          <p:nvPr/>
        </p:nvSpPr>
        <p:spPr>
          <a:xfrm>
            <a:off x="3035300" y="1742644"/>
            <a:ext cx="3212065" cy="798609"/>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accent5"/>
              </a:solidFill>
            </a:endParaRPr>
          </a:p>
        </p:txBody>
      </p:sp>
      <p:sp>
        <p:nvSpPr>
          <p:cNvPr id="6" name="Rectangle 5">
            <a:extLst>
              <a:ext uri="{FF2B5EF4-FFF2-40B4-BE49-F238E27FC236}">
                <a16:creationId xmlns:a16="http://schemas.microsoft.com/office/drawing/2014/main" id="{1579D87B-9E2D-EBF4-3656-CA52ADD7C226}"/>
              </a:ext>
            </a:extLst>
          </p:cNvPr>
          <p:cNvSpPr/>
          <p:nvPr/>
        </p:nvSpPr>
        <p:spPr>
          <a:xfrm>
            <a:off x="3035300" y="2776694"/>
            <a:ext cx="3212065" cy="798609"/>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accent5"/>
              </a:solidFill>
            </a:endParaRPr>
          </a:p>
        </p:txBody>
      </p:sp>
      <p:sp>
        <p:nvSpPr>
          <p:cNvPr id="7" name="Rectangle 6">
            <a:extLst>
              <a:ext uri="{FF2B5EF4-FFF2-40B4-BE49-F238E27FC236}">
                <a16:creationId xmlns:a16="http://schemas.microsoft.com/office/drawing/2014/main" id="{FC2D845D-4AAE-6CCB-2D21-E63DE61A0C77}"/>
              </a:ext>
            </a:extLst>
          </p:cNvPr>
          <p:cNvSpPr/>
          <p:nvPr/>
        </p:nvSpPr>
        <p:spPr>
          <a:xfrm>
            <a:off x="3035300" y="3810744"/>
            <a:ext cx="3212065" cy="798609"/>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accent5"/>
              </a:solidFill>
            </a:endParaRPr>
          </a:p>
        </p:txBody>
      </p:sp>
      <p:sp>
        <p:nvSpPr>
          <p:cNvPr id="10" name="Rectangle 9">
            <a:extLst>
              <a:ext uri="{FF2B5EF4-FFF2-40B4-BE49-F238E27FC236}">
                <a16:creationId xmlns:a16="http://schemas.microsoft.com/office/drawing/2014/main" id="{0812791A-55F0-C9DD-9803-7C7BCBEE2564}"/>
              </a:ext>
            </a:extLst>
          </p:cNvPr>
          <p:cNvSpPr/>
          <p:nvPr/>
        </p:nvSpPr>
        <p:spPr>
          <a:xfrm>
            <a:off x="3035300" y="4844794"/>
            <a:ext cx="3212065" cy="798609"/>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accent5"/>
              </a:solidFill>
            </a:endParaRPr>
          </a:p>
        </p:txBody>
      </p:sp>
      <p:sp>
        <p:nvSpPr>
          <p:cNvPr id="12" name="TextBox 11">
            <a:extLst>
              <a:ext uri="{FF2B5EF4-FFF2-40B4-BE49-F238E27FC236}">
                <a16:creationId xmlns:a16="http://schemas.microsoft.com/office/drawing/2014/main" id="{ABD234AA-AC7D-E2CE-6630-B33E1BAD2526}"/>
              </a:ext>
            </a:extLst>
          </p:cNvPr>
          <p:cNvSpPr txBox="1"/>
          <p:nvPr/>
        </p:nvSpPr>
        <p:spPr>
          <a:xfrm>
            <a:off x="1000103" y="6935396"/>
            <a:ext cx="1781198" cy="689589"/>
          </a:xfrm>
          <a:prstGeom prst="rect">
            <a:avLst/>
          </a:prstGeom>
          <a:noFill/>
          <a:ln>
            <a:noFill/>
          </a:ln>
        </p:spPr>
        <p:txBody>
          <a:bodyPr wrap="square" lIns="90000" tIns="90000" rIns="90000" bIns="90000" rtlCol="0">
            <a:spAutoFit/>
          </a:bodyPr>
          <a:lstStyle/>
          <a:p>
            <a:r>
              <a:rPr lang="es-ES_tradnl" sz="1100"/>
              <a:t>¿Qué puedo hacer para recibir más apoyo y cuidarme mejor?</a:t>
            </a:r>
          </a:p>
        </p:txBody>
      </p:sp>
      <p:sp>
        <p:nvSpPr>
          <p:cNvPr id="21" name="Rectangle 20">
            <a:extLst>
              <a:ext uri="{FF2B5EF4-FFF2-40B4-BE49-F238E27FC236}">
                <a16:creationId xmlns:a16="http://schemas.microsoft.com/office/drawing/2014/main" id="{2DFDF6AF-AD26-D300-A23E-F9466C2A319D}"/>
              </a:ext>
            </a:extLst>
          </p:cNvPr>
          <p:cNvSpPr/>
          <p:nvPr/>
        </p:nvSpPr>
        <p:spPr>
          <a:xfrm>
            <a:off x="3035300" y="6912892"/>
            <a:ext cx="3212065" cy="217266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accent5"/>
              </a:solidFill>
            </a:endParaRPr>
          </a:p>
        </p:txBody>
      </p:sp>
      <p:sp>
        <p:nvSpPr>
          <p:cNvPr id="33" name="Rectangle 32">
            <a:extLst>
              <a:ext uri="{FF2B5EF4-FFF2-40B4-BE49-F238E27FC236}">
                <a16:creationId xmlns:a16="http://schemas.microsoft.com/office/drawing/2014/main" id="{34468335-52C0-AD91-2322-260BB1A24071}"/>
              </a:ext>
            </a:extLst>
          </p:cNvPr>
          <p:cNvSpPr/>
          <p:nvPr/>
        </p:nvSpPr>
        <p:spPr>
          <a:xfrm>
            <a:off x="3035300" y="5878844"/>
            <a:ext cx="3212065" cy="798609"/>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accent5"/>
              </a:solidFill>
            </a:endParaRPr>
          </a:p>
        </p:txBody>
      </p:sp>
      <p:sp>
        <p:nvSpPr>
          <p:cNvPr id="37" name="TextBox 36">
            <a:extLst>
              <a:ext uri="{FF2B5EF4-FFF2-40B4-BE49-F238E27FC236}">
                <a16:creationId xmlns:a16="http://schemas.microsoft.com/office/drawing/2014/main" id="{43807AA2-1499-9A05-8781-A08A4F5F4226}"/>
              </a:ext>
            </a:extLst>
          </p:cNvPr>
          <p:cNvSpPr txBox="1"/>
          <p:nvPr/>
        </p:nvSpPr>
        <p:spPr>
          <a:xfrm>
            <a:off x="996286" y="713169"/>
            <a:ext cx="5264813" cy="307777"/>
          </a:xfrm>
          <a:prstGeom prst="rect">
            <a:avLst/>
          </a:prstGeom>
          <a:noFill/>
        </p:spPr>
        <p:txBody>
          <a:bodyPr wrap="square">
            <a:spAutoFit/>
          </a:bodyPr>
          <a:lstStyle/>
          <a:p>
            <a:pPr marL="0" marR="0" lvl="0" indent="0" algn="l" rtl="0">
              <a:spcBef>
                <a:spcPts val="0"/>
              </a:spcBef>
              <a:spcAft>
                <a:spcPts val="1800"/>
              </a:spcAft>
              <a:buNone/>
            </a:pPr>
            <a:r>
              <a:rPr lang="es-ES_tradnl" sz="1400" b="1" spc="300">
                <a:solidFill>
                  <a:schemeClr val="bg1"/>
                </a:solidFill>
                <a:highlight>
                  <a:srgbClr val="5FC6C5"/>
                </a:highlight>
                <a:latin typeface="Calibri"/>
                <a:ea typeface="Calibri"/>
                <a:cs typeface="Calibri"/>
                <a:sym typeface="Calibri"/>
              </a:rPr>
              <a:t>SESIÓN 6: CIERRE DEL MÓDULO</a:t>
            </a:r>
          </a:p>
        </p:txBody>
      </p:sp>
      <p:sp>
        <p:nvSpPr>
          <p:cNvPr id="2" name="Hexagon 1">
            <a:extLst>
              <a:ext uri="{FF2B5EF4-FFF2-40B4-BE49-F238E27FC236}">
                <a16:creationId xmlns:a16="http://schemas.microsoft.com/office/drawing/2014/main" id="{23A8304A-1D9E-56D7-35C3-45426416A2EC}"/>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Hexagon 3">
            <a:extLst>
              <a:ext uri="{FF2B5EF4-FFF2-40B4-BE49-F238E27FC236}">
                <a16:creationId xmlns:a16="http://schemas.microsoft.com/office/drawing/2014/main" id="{EA81755E-351A-B651-5781-45D2A88391AB}"/>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Hexagon 4">
            <a:extLst>
              <a:ext uri="{FF2B5EF4-FFF2-40B4-BE49-F238E27FC236}">
                <a16:creationId xmlns:a16="http://schemas.microsoft.com/office/drawing/2014/main" id="{F9042736-EC06-E6C7-38F6-451423B29673}"/>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Hexagon 12">
            <a:extLst>
              <a:ext uri="{FF2B5EF4-FFF2-40B4-BE49-F238E27FC236}">
                <a16:creationId xmlns:a16="http://schemas.microsoft.com/office/drawing/2014/main" id="{F32C933A-6A8A-59E4-2320-F6921BB05F01}"/>
              </a:ext>
            </a:extLst>
          </p:cNvPr>
          <p:cNvSpPr/>
          <p:nvPr/>
        </p:nvSpPr>
        <p:spPr>
          <a:xfrm rot="1782986">
            <a:off x="286724" y="168964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Hexagon 14">
            <a:extLst>
              <a:ext uri="{FF2B5EF4-FFF2-40B4-BE49-F238E27FC236}">
                <a16:creationId xmlns:a16="http://schemas.microsoft.com/office/drawing/2014/main" id="{EA5C84A0-B9DA-437E-6AEA-8FE2090260D0}"/>
              </a:ext>
            </a:extLst>
          </p:cNvPr>
          <p:cNvSpPr/>
          <p:nvPr/>
        </p:nvSpPr>
        <p:spPr>
          <a:xfrm rot="1782986">
            <a:off x="286724" y="215249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Hexagon 16">
            <a:extLst>
              <a:ext uri="{FF2B5EF4-FFF2-40B4-BE49-F238E27FC236}">
                <a16:creationId xmlns:a16="http://schemas.microsoft.com/office/drawing/2014/main" id="{5B9C436D-0349-C469-AE94-4F42324F4DC1}"/>
              </a:ext>
            </a:extLst>
          </p:cNvPr>
          <p:cNvSpPr/>
          <p:nvPr/>
        </p:nvSpPr>
        <p:spPr>
          <a:xfrm rot="1782986">
            <a:off x="286724" y="261533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34" name="Group 33">
            <a:extLst>
              <a:ext uri="{FF2B5EF4-FFF2-40B4-BE49-F238E27FC236}">
                <a16:creationId xmlns:a16="http://schemas.microsoft.com/office/drawing/2014/main" id="{A44925EB-7A14-8E21-B025-C24D3E47E37E}"/>
              </a:ext>
            </a:extLst>
          </p:cNvPr>
          <p:cNvGrpSpPr/>
          <p:nvPr/>
        </p:nvGrpSpPr>
        <p:grpSpPr>
          <a:xfrm>
            <a:off x="5120420" y="8163356"/>
            <a:ext cx="1474955" cy="1229738"/>
            <a:chOff x="5935422" y="2339370"/>
            <a:chExt cx="726454" cy="605678"/>
          </a:xfrm>
        </p:grpSpPr>
        <p:sp>
          <p:nvSpPr>
            <p:cNvPr id="35" name="Heart 34">
              <a:extLst>
                <a:ext uri="{FF2B5EF4-FFF2-40B4-BE49-F238E27FC236}">
                  <a16:creationId xmlns:a16="http://schemas.microsoft.com/office/drawing/2014/main" id="{692A47B6-923A-B55F-9CCF-037F73647669}"/>
                </a:ext>
              </a:extLst>
            </p:cNvPr>
            <p:cNvSpPr/>
            <p:nvPr/>
          </p:nvSpPr>
          <p:spPr>
            <a:xfrm>
              <a:off x="5935422" y="2339370"/>
              <a:ext cx="726454" cy="605678"/>
            </a:xfrm>
            <a:prstGeom prst="hear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6" name="L-Shape 35">
              <a:extLst>
                <a:ext uri="{FF2B5EF4-FFF2-40B4-BE49-F238E27FC236}">
                  <a16:creationId xmlns:a16="http://schemas.microsoft.com/office/drawing/2014/main" id="{70FB1897-5E9B-D088-F927-941F28ED2311}"/>
                </a:ext>
              </a:extLst>
            </p:cNvPr>
            <p:cNvSpPr/>
            <p:nvPr/>
          </p:nvSpPr>
          <p:spPr>
            <a:xfrm rot="18361091">
              <a:off x="6190886" y="2579188"/>
              <a:ext cx="269677" cy="137246"/>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Tree>
    <p:extLst>
      <p:ext uri="{BB962C8B-B14F-4D97-AF65-F5344CB8AC3E}">
        <p14:creationId xmlns:p14="http://schemas.microsoft.com/office/powerpoint/2010/main" val="1570455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5081286" y="7166628"/>
            <a:ext cx="1172083" cy="1573124"/>
            <a:chOff x="5438539" y="7646118"/>
            <a:chExt cx="814830" cy="1093633"/>
          </a:xfrm>
        </p:grpSpPr>
        <p:sp>
          <p:nvSpPr>
            <p:cNvPr id="22" name="Round Same Side Corner Rectangle 21"/>
            <p:cNvSpPr/>
            <p:nvPr/>
          </p:nvSpPr>
          <p:spPr>
            <a:xfrm>
              <a:off x="5440940" y="8395605"/>
              <a:ext cx="323729" cy="344146"/>
            </a:xfrm>
            <a:prstGeom prst="round2SameRect">
              <a:avLst>
                <a:gd name="adj1" fmla="val 50000"/>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Oval 22"/>
            <p:cNvSpPr/>
            <p:nvPr/>
          </p:nvSpPr>
          <p:spPr>
            <a:xfrm>
              <a:off x="5438539" y="8011964"/>
              <a:ext cx="327409" cy="32740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Round Same Side Corner Rectangle 23"/>
            <p:cNvSpPr/>
            <p:nvPr/>
          </p:nvSpPr>
          <p:spPr>
            <a:xfrm>
              <a:off x="5928360" y="8029758"/>
              <a:ext cx="323730" cy="709993"/>
            </a:xfrm>
            <a:prstGeom prst="round2SameRect">
              <a:avLst>
                <a:gd name="adj1" fmla="val 50000"/>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Oval 24"/>
            <p:cNvSpPr/>
            <p:nvPr/>
          </p:nvSpPr>
          <p:spPr>
            <a:xfrm>
              <a:off x="5925959" y="7646118"/>
              <a:ext cx="327410" cy="32740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Round Same Side Corner Rectangle 25"/>
            <p:cNvSpPr/>
            <p:nvPr/>
          </p:nvSpPr>
          <p:spPr>
            <a:xfrm rot="12859561">
              <a:off x="5864557" y="8125814"/>
              <a:ext cx="101108" cy="244001"/>
            </a:xfrm>
            <a:prstGeom prst="round2SameRect">
              <a:avLst>
                <a:gd name="adj1" fmla="val 49300"/>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Round Same Side Corner Rectangle 26"/>
            <p:cNvSpPr/>
            <p:nvPr/>
          </p:nvSpPr>
          <p:spPr>
            <a:xfrm rot="14101202">
              <a:off x="5757134" y="8268990"/>
              <a:ext cx="101108" cy="165176"/>
            </a:xfrm>
            <a:prstGeom prst="round2SameRect">
              <a:avLst>
                <a:gd name="adj1" fmla="val 49300"/>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3" name="TextBox 2">
            <a:extLst>
              <a:ext uri="{FF2B5EF4-FFF2-40B4-BE49-F238E27FC236}">
                <a16:creationId xmlns:a16="http://schemas.microsoft.com/office/drawing/2014/main" id="{8475D11F-A5DC-302F-2543-626BFBB1103F}"/>
              </a:ext>
            </a:extLst>
          </p:cNvPr>
          <p:cNvSpPr txBox="1"/>
          <p:nvPr/>
        </p:nvSpPr>
        <p:spPr>
          <a:xfrm>
            <a:off x="1567786" y="1310779"/>
            <a:ext cx="4682543" cy="2431435"/>
          </a:xfrm>
          <a:prstGeom prst="rect">
            <a:avLst/>
          </a:prstGeom>
          <a:noFill/>
        </p:spPr>
        <p:txBody>
          <a:bodyPr wrap="square" rtlCol="0">
            <a:spAutoFit/>
          </a:bodyPr>
          <a:lstStyle/>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1: </a:t>
            </a:r>
            <a:r>
              <a:rPr lang="es-ES_tradnl" sz="1100" dirty="0">
                <a:solidFill>
                  <a:schemeClr val="tx1"/>
                </a:solidFill>
                <a:latin typeface="Calibri"/>
                <a:ea typeface="Calibri"/>
                <a:cs typeface="Calibri"/>
                <a:sym typeface="Calibri"/>
              </a:rPr>
              <a:t>Inicio del módulo</a:t>
            </a:r>
          </a:p>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2: </a:t>
            </a:r>
            <a:r>
              <a:rPr lang="es-ES_tradnl" sz="1100" dirty="0">
                <a:solidFill>
                  <a:schemeClr val="tx1"/>
                </a:solidFill>
                <a:latin typeface="Calibri"/>
                <a:ea typeface="Calibri"/>
                <a:cs typeface="Calibri"/>
                <a:sym typeface="Calibri"/>
              </a:rPr>
              <a:t>¿Qué es la protección de la infancia?</a:t>
            </a:r>
          </a:p>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3: </a:t>
            </a:r>
            <a:r>
              <a:rPr lang="es-ES_tradnl" sz="1100" dirty="0">
                <a:solidFill>
                  <a:schemeClr val="tx1"/>
                </a:solidFill>
                <a:latin typeface="Calibri"/>
                <a:ea typeface="Calibri"/>
                <a:cs typeface="Calibri"/>
                <a:sym typeface="Calibri"/>
              </a:rPr>
              <a:t>¿Cómo influye el entorno del menor en su seguridad y bienestar?</a:t>
            </a:r>
          </a:p>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4: </a:t>
            </a:r>
            <a:r>
              <a:rPr lang="es-ES_tradnl" sz="1100" dirty="0">
                <a:solidFill>
                  <a:schemeClr val="tx1"/>
                </a:solidFill>
                <a:latin typeface="Calibri"/>
                <a:ea typeface="Calibri"/>
                <a:cs typeface="Calibri"/>
                <a:sym typeface="Calibri"/>
              </a:rPr>
              <a:t>¿Cómo adaptarnos a la edad, la etapa de desarrollo y las capacidades del menor?</a:t>
            </a:r>
          </a:p>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5: </a:t>
            </a:r>
            <a:r>
              <a:rPr lang="es-ES_tradnl" sz="1100" dirty="0">
                <a:solidFill>
                  <a:schemeClr val="tx1"/>
                </a:solidFill>
                <a:latin typeface="Calibri"/>
                <a:ea typeface="Calibri"/>
                <a:cs typeface="Calibri"/>
                <a:sym typeface="Calibri"/>
              </a:rPr>
              <a:t>¿Qué es un riesgo en el ámbito de la protección de la infancia?</a:t>
            </a:r>
            <a:endParaRPr lang="es-ES_tradnl" sz="1100" dirty="0">
              <a:solidFill>
                <a:schemeClr val="tx1"/>
              </a:solidFill>
            </a:endParaRPr>
          </a:p>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6: </a:t>
            </a:r>
            <a:r>
              <a:rPr lang="es-ES_tradnl" sz="1100" dirty="0">
                <a:solidFill>
                  <a:schemeClr val="tx1"/>
                </a:solidFill>
                <a:latin typeface="Calibri"/>
                <a:ea typeface="Calibri"/>
                <a:cs typeface="Calibri"/>
                <a:sym typeface="Calibri"/>
              </a:rPr>
              <a:t>Cierre del módulo </a:t>
            </a:r>
          </a:p>
        </p:txBody>
      </p:sp>
      <p:sp>
        <p:nvSpPr>
          <p:cNvPr id="4" name="TextBox 3">
            <a:extLst>
              <a:ext uri="{FF2B5EF4-FFF2-40B4-BE49-F238E27FC236}">
                <a16:creationId xmlns:a16="http://schemas.microsoft.com/office/drawing/2014/main" id="{B1856E55-8045-29B6-DE5D-352ED810ED7E}"/>
              </a:ext>
            </a:extLst>
          </p:cNvPr>
          <p:cNvSpPr txBox="1"/>
          <p:nvPr/>
        </p:nvSpPr>
        <p:spPr>
          <a:xfrm>
            <a:off x="1064660" y="1310779"/>
            <a:ext cx="503127" cy="2431435"/>
          </a:xfrm>
          <a:prstGeom prst="rect">
            <a:avLst/>
          </a:prstGeom>
          <a:noFill/>
        </p:spPr>
        <p:txBody>
          <a:bodyPr wrap="square" rtlCol="0">
            <a:spAutoFit/>
          </a:bodyPr>
          <a:lstStyle/>
          <a:p>
            <a:pPr>
              <a:spcAft>
                <a:spcPts val="1800"/>
              </a:spcAft>
            </a:pPr>
            <a:r>
              <a:rPr lang="en-CA" sz="1100" dirty="0">
                <a:solidFill>
                  <a:schemeClr val="tx1"/>
                </a:solidFill>
                <a:latin typeface="+mn-lt"/>
              </a:rPr>
              <a:t>5</a:t>
            </a:r>
          </a:p>
          <a:p>
            <a:pPr>
              <a:spcAft>
                <a:spcPts val="1800"/>
              </a:spcAft>
            </a:pPr>
            <a:r>
              <a:rPr lang="en-CA" sz="1100" dirty="0"/>
              <a:t>6</a:t>
            </a:r>
          </a:p>
          <a:p>
            <a:pPr>
              <a:spcAft>
                <a:spcPts val="1800"/>
              </a:spcAft>
            </a:pPr>
            <a:r>
              <a:rPr lang="en-CA" sz="1100" dirty="0">
                <a:solidFill>
                  <a:schemeClr val="tx1"/>
                </a:solidFill>
                <a:latin typeface="+mn-lt"/>
              </a:rPr>
              <a:t>8</a:t>
            </a:r>
            <a:br>
              <a:rPr lang="en-CA" sz="1100" dirty="0">
                <a:solidFill>
                  <a:schemeClr val="tx1"/>
                </a:solidFill>
                <a:latin typeface="+mn-lt"/>
              </a:rPr>
            </a:br>
            <a:endParaRPr lang="en-CA" sz="1100" dirty="0">
              <a:solidFill>
                <a:schemeClr val="tx1"/>
              </a:solidFill>
              <a:latin typeface="+mn-lt"/>
            </a:endParaRPr>
          </a:p>
          <a:p>
            <a:pPr>
              <a:spcAft>
                <a:spcPts val="1800"/>
              </a:spcAft>
            </a:pPr>
            <a:r>
              <a:rPr lang="en-CA" sz="1100" dirty="0"/>
              <a:t>13</a:t>
            </a:r>
          </a:p>
          <a:p>
            <a:pPr>
              <a:spcAft>
                <a:spcPts val="1800"/>
              </a:spcAft>
            </a:pPr>
            <a:r>
              <a:rPr lang="en-CA" sz="1100" dirty="0">
                <a:solidFill>
                  <a:schemeClr val="tx1"/>
                </a:solidFill>
                <a:latin typeface="+mn-lt"/>
              </a:rPr>
              <a:t>19</a:t>
            </a:r>
          </a:p>
          <a:p>
            <a:pPr>
              <a:spcAft>
                <a:spcPts val="1800"/>
              </a:spcAft>
            </a:pPr>
            <a:r>
              <a:rPr lang="en-CA" sz="1100" dirty="0">
                <a:solidFill>
                  <a:schemeClr val="tx1"/>
                </a:solidFill>
                <a:latin typeface="+mn-lt"/>
              </a:rPr>
              <a:t>20</a:t>
            </a:r>
          </a:p>
        </p:txBody>
      </p:sp>
      <p:sp>
        <p:nvSpPr>
          <p:cNvPr id="5" name="TextBox 4">
            <a:extLst>
              <a:ext uri="{FF2B5EF4-FFF2-40B4-BE49-F238E27FC236}">
                <a16:creationId xmlns:a16="http://schemas.microsoft.com/office/drawing/2014/main" id="{2DD371BF-4A08-C535-B19B-20A416FF3A35}"/>
              </a:ext>
            </a:extLst>
          </p:cNvPr>
          <p:cNvSpPr txBox="1"/>
          <p:nvPr/>
        </p:nvSpPr>
        <p:spPr>
          <a:xfrm>
            <a:off x="996287" y="713169"/>
            <a:ext cx="3807163" cy="307777"/>
          </a:xfrm>
          <a:prstGeom prst="rect">
            <a:avLst/>
          </a:prstGeom>
          <a:noFill/>
        </p:spPr>
        <p:txBody>
          <a:bodyPr wrap="square">
            <a:spAutoFit/>
          </a:bodyPr>
          <a:lstStyle/>
          <a:p>
            <a:pPr marL="0" marR="0" lvl="0" indent="0" algn="l" rtl="0">
              <a:spcBef>
                <a:spcPts val="0"/>
              </a:spcBef>
              <a:spcAft>
                <a:spcPts val="1800"/>
              </a:spcAft>
              <a:buNone/>
            </a:pPr>
            <a:r>
              <a:rPr lang="es-ES_tradnl" sz="1400" b="1" spc="300" dirty="0">
                <a:solidFill>
                  <a:schemeClr val="bg1"/>
                </a:solidFill>
                <a:highlight>
                  <a:srgbClr val="8D607A"/>
                </a:highlight>
                <a:latin typeface="Calibri"/>
                <a:ea typeface="Calibri"/>
                <a:cs typeface="Calibri"/>
                <a:sym typeface="Calibri"/>
              </a:rPr>
              <a:t>ÍNDICE DE CONTENIDOS</a:t>
            </a:r>
          </a:p>
        </p:txBody>
      </p:sp>
      <p:sp>
        <p:nvSpPr>
          <p:cNvPr id="6" name="Hexagon 5">
            <a:extLst>
              <a:ext uri="{FF2B5EF4-FFF2-40B4-BE49-F238E27FC236}">
                <a16:creationId xmlns:a16="http://schemas.microsoft.com/office/drawing/2014/main" id="{1460C177-AE76-BC2D-84A5-18EBF8E0322C}"/>
              </a:ext>
            </a:extLst>
          </p:cNvPr>
          <p:cNvSpPr/>
          <p:nvPr/>
        </p:nvSpPr>
        <p:spPr>
          <a:xfrm rot="1782986">
            <a:off x="286724" y="30111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DA45490F-00BC-8A6C-4D6F-0463AB3DDC5A}"/>
              </a:ext>
            </a:extLst>
          </p:cNvPr>
          <p:cNvSpPr/>
          <p:nvPr/>
        </p:nvSpPr>
        <p:spPr>
          <a:xfrm rot="1782986">
            <a:off x="286724" y="76395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CC867834-B25E-2288-0AF4-F280E777C7AA}"/>
              </a:ext>
            </a:extLst>
          </p:cNvPr>
          <p:cNvSpPr/>
          <p:nvPr/>
        </p:nvSpPr>
        <p:spPr>
          <a:xfrm rot="1782986">
            <a:off x="286724" y="122680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1C27B308-A3C2-AFEF-748B-7DCBC1F0292C}"/>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357D68D6-7783-35B7-89AC-757D65517E00}"/>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Hexagon 11">
            <a:extLst>
              <a:ext uri="{FF2B5EF4-FFF2-40B4-BE49-F238E27FC236}">
                <a16:creationId xmlns:a16="http://schemas.microsoft.com/office/drawing/2014/main" id="{3D6AF8F8-9BED-BB8E-364E-B19AC64E8F7A}"/>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6490721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agon 2">
            <a:extLst>
              <a:ext uri="{FF2B5EF4-FFF2-40B4-BE49-F238E27FC236}">
                <a16:creationId xmlns:a16="http://schemas.microsoft.com/office/drawing/2014/main" id="{F10E5FCB-938E-7DDC-DC58-EC9CDFC522EC}"/>
              </a:ext>
            </a:extLst>
          </p:cNvPr>
          <p:cNvSpPr/>
          <p:nvPr/>
        </p:nvSpPr>
        <p:spPr>
          <a:xfrm rot="1782986">
            <a:off x="-1328855" y="5145441"/>
            <a:ext cx="3595260" cy="3099365"/>
          </a:xfrm>
          <a:prstGeom prst="hexagon">
            <a:avLst>
              <a:gd name="adj" fmla="val 28965"/>
              <a:gd name="vf" fmla="val 11547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Hexagon 5">
            <a:extLst>
              <a:ext uri="{FF2B5EF4-FFF2-40B4-BE49-F238E27FC236}">
                <a16:creationId xmlns:a16="http://schemas.microsoft.com/office/drawing/2014/main" id="{2F0E01B4-DEBD-BC18-520A-B891D42768B0}"/>
              </a:ext>
            </a:extLst>
          </p:cNvPr>
          <p:cNvSpPr/>
          <p:nvPr/>
        </p:nvSpPr>
        <p:spPr>
          <a:xfrm rot="1782986">
            <a:off x="4678406" y="654853"/>
            <a:ext cx="3595260" cy="3099365"/>
          </a:xfrm>
          <a:prstGeom prst="hexagon">
            <a:avLst>
              <a:gd name="adj" fmla="val 28965"/>
              <a:gd name="vf" fmla="val 11547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 name="Rectangle 30">
            <a:extLst>
              <a:ext uri="{FF2B5EF4-FFF2-40B4-BE49-F238E27FC236}">
                <a16:creationId xmlns:a16="http://schemas.microsoft.com/office/drawing/2014/main" id="{AD11BF55-7E26-5015-E7E4-FB21268C5EE5}"/>
              </a:ext>
            </a:extLst>
          </p:cNvPr>
          <p:cNvSpPr/>
          <p:nvPr/>
        </p:nvSpPr>
        <p:spPr>
          <a:xfrm>
            <a:off x="2501900" y="2149381"/>
            <a:ext cx="3745466" cy="1071180"/>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TextBox 31">
            <a:extLst>
              <a:ext uri="{FF2B5EF4-FFF2-40B4-BE49-F238E27FC236}">
                <a16:creationId xmlns:a16="http://schemas.microsoft.com/office/drawing/2014/main" id="{1BF1F0F3-7155-4A0C-3819-F48C4946FF0E}"/>
              </a:ext>
            </a:extLst>
          </p:cNvPr>
          <p:cNvSpPr txBox="1"/>
          <p:nvPr/>
        </p:nvSpPr>
        <p:spPr>
          <a:xfrm>
            <a:off x="993324" y="1696523"/>
            <a:ext cx="5264812" cy="261610"/>
          </a:xfrm>
          <a:prstGeom prst="rect">
            <a:avLst/>
          </a:prstGeom>
          <a:noFill/>
          <a:ln>
            <a:noFill/>
          </a:ln>
        </p:spPr>
        <p:txBody>
          <a:bodyPr wrap="square" rtlCol="0">
            <a:spAutoFit/>
          </a:bodyPr>
          <a:lstStyle/>
          <a:p>
            <a:r>
              <a:rPr lang="es-ES_tradnl" sz="1100" b="1" dirty="0"/>
              <a:t>Repase los objetivos de aprendizaje y escriba su reflexión.</a:t>
            </a:r>
          </a:p>
        </p:txBody>
      </p:sp>
      <p:sp>
        <p:nvSpPr>
          <p:cNvPr id="34" name="TextBox 33">
            <a:extLst>
              <a:ext uri="{FF2B5EF4-FFF2-40B4-BE49-F238E27FC236}">
                <a16:creationId xmlns:a16="http://schemas.microsoft.com/office/drawing/2014/main" id="{A81913AB-5611-1404-9CB1-65C292F271E7}"/>
              </a:ext>
            </a:extLst>
          </p:cNvPr>
          <p:cNvSpPr txBox="1"/>
          <p:nvPr/>
        </p:nvSpPr>
        <p:spPr>
          <a:xfrm>
            <a:off x="993326" y="2107349"/>
            <a:ext cx="1321602" cy="1366698"/>
          </a:xfrm>
          <a:prstGeom prst="rect">
            <a:avLst/>
          </a:prstGeom>
          <a:noFill/>
          <a:ln>
            <a:noFill/>
          </a:ln>
        </p:spPr>
        <p:txBody>
          <a:bodyPr wrap="square" lIns="90000" tIns="90000" rIns="90000" bIns="90000" rtlCol="0">
            <a:spAutoFit/>
          </a:bodyPr>
          <a:lstStyle/>
          <a:p>
            <a:r>
              <a:rPr lang="es-ES_tradnl" sz="1100" dirty="0"/>
              <a:t>¿En qué áreas o aspectos de la formación cree que tiene mayor confianza o conocimiento ahora? </a:t>
            </a:r>
          </a:p>
        </p:txBody>
      </p:sp>
      <p:sp>
        <p:nvSpPr>
          <p:cNvPr id="52" name="Rectangle 51">
            <a:extLst>
              <a:ext uri="{FF2B5EF4-FFF2-40B4-BE49-F238E27FC236}">
                <a16:creationId xmlns:a16="http://schemas.microsoft.com/office/drawing/2014/main" id="{85A8BF58-002B-B22F-1EB9-A15D4197BB1D}"/>
              </a:ext>
            </a:extLst>
          </p:cNvPr>
          <p:cNvSpPr/>
          <p:nvPr/>
        </p:nvSpPr>
        <p:spPr>
          <a:xfrm>
            <a:off x="2501900" y="3522732"/>
            <a:ext cx="3745466" cy="1118934"/>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4" name="TextBox 53">
            <a:extLst>
              <a:ext uri="{FF2B5EF4-FFF2-40B4-BE49-F238E27FC236}">
                <a16:creationId xmlns:a16="http://schemas.microsoft.com/office/drawing/2014/main" id="{C1E17CF2-7D6E-3DD1-7957-4E1AC784FDE6}"/>
              </a:ext>
            </a:extLst>
          </p:cNvPr>
          <p:cNvSpPr txBox="1"/>
          <p:nvPr/>
        </p:nvSpPr>
        <p:spPr>
          <a:xfrm>
            <a:off x="1007471" y="3413814"/>
            <a:ext cx="1309210" cy="1705252"/>
          </a:xfrm>
          <a:prstGeom prst="rect">
            <a:avLst/>
          </a:prstGeom>
          <a:noFill/>
          <a:ln>
            <a:noFill/>
          </a:ln>
        </p:spPr>
        <p:txBody>
          <a:bodyPr wrap="square" lIns="90000" tIns="90000" rIns="90000" bIns="90000" rtlCol="0">
            <a:spAutoFit/>
          </a:bodyPr>
          <a:lstStyle/>
          <a:p>
            <a:r>
              <a:rPr lang="es-ES_tradnl" sz="1100"/>
              <a:t>¿Qué objetivos de aprendizaje requieren que contemos con más información, más tiempo de práctica o más apoyo para alcanzarlos plenamente? </a:t>
            </a:r>
          </a:p>
        </p:txBody>
      </p:sp>
      <p:sp>
        <p:nvSpPr>
          <p:cNvPr id="55" name="TextBox 54">
            <a:extLst>
              <a:ext uri="{FF2B5EF4-FFF2-40B4-BE49-F238E27FC236}">
                <a16:creationId xmlns:a16="http://schemas.microsoft.com/office/drawing/2014/main" id="{5FF49048-242D-B5A0-7EBC-ED79E1BCF5F6}"/>
              </a:ext>
            </a:extLst>
          </p:cNvPr>
          <p:cNvSpPr txBox="1"/>
          <p:nvPr/>
        </p:nvSpPr>
        <p:spPr>
          <a:xfrm>
            <a:off x="993324" y="1264346"/>
            <a:ext cx="5254042" cy="276999"/>
          </a:xfrm>
          <a:prstGeom prst="rect">
            <a:avLst/>
          </a:prstGeom>
          <a:noFill/>
        </p:spPr>
        <p:txBody>
          <a:bodyPr wrap="square" rtlCol="0">
            <a:spAutoFit/>
          </a:bodyPr>
          <a:lstStyle/>
          <a:p>
            <a:r>
              <a:rPr lang="es-ES_tradnl" sz="1200" b="1" spc="300">
                <a:solidFill>
                  <a:schemeClr val="tx1"/>
                </a:solidFill>
              </a:rPr>
              <a:t>OBJETIVOS DE APRENDIZAJE</a:t>
            </a:r>
          </a:p>
        </p:txBody>
      </p:sp>
      <p:sp>
        <p:nvSpPr>
          <p:cNvPr id="56" name="TextBox 55">
            <a:extLst>
              <a:ext uri="{FF2B5EF4-FFF2-40B4-BE49-F238E27FC236}">
                <a16:creationId xmlns:a16="http://schemas.microsoft.com/office/drawing/2014/main" id="{309576EF-0989-9172-E1A3-AEDCCE2F0373}"/>
              </a:ext>
            </a:extLst>
          </p:cNvPr>
          <p:cNvSpPr txBox="1"/>
          <p:nvPr/>
        </p:nvSpPr>
        <p:spPr>
          <a:xfrm>
            <a:off x="996286" y="713169"/>
            <a:ext cx="5264813" cy="307777"/>
          </a:xfrm>
          <a:prstGeom prst="rect">
            <a:avLst/>
          </a:prstGeom>
          <a:noFill/>
        </p:spPr>
        <p:txBody>
          <a:bodyPr wrap="square">
            <a:spAutoFit/>
          </a:bodyPr>
          <a:lstStyle/>
          <a:p>
            <a:pPr marL="0" marR="0" lvl="0" indent="0" algn="l" rtl="0">
              <a:spcBef>
                <a:spcPts val="0"/>
              </a:spcBef>
              <a:spcAft>
                <a:spcPts val="1800"/>
              </a:spcAft>
              <a:buNone/>
            </a:pPr>
            <a:r>
              <a:rPr lang="es-ES_tradnl" sz="1400" b="1" spc="300">
                <a:solidFill>
                  <a:schemeClr val="bg1"/>
                </a:solidFill>
                <a:highlight>
                  <a:srgbClr val="5FC6C5"/>
                </a:highlight>
                <a:latin typeface="Calibri"/>
                <a:ea typeface="Calibri"/>
                <a:cs typeface="Calibri"/>
                <a:sym typeface="Calibri"/>
              </a:rPr>
              <a:t>SESIÓN 6: CIERRE DEL MÓDULO</a:t>
            </a:r>
          </a:p>
        </p:txBody>
      </p:sp>
      <p:sp>
        <p:nvSpPr>
          <p:cNvPr id="57" name="TextBox 56">
            <a:extLst>
              <a:ext uri="{FF2B5EF4-FFF2-40B4-BE49-F238E27FC236}">
                <a16:creationId xmlns:a16="http://schemas.microsoft.com/office/drawing/2014/main" id="{EAA0B6AC-BD8F-E1EE-9C57-E940EE192148}"/>
              </a:ext>
            </a:extLst>
          </p:cNvPr>
          <p:cNvSpPr txBox="1"/>
          <p:nvPr/>
        </p:nvSpPr>
        <p:spPr>
          <a:xfrm>
            <a:off x="993324" y="5187134"/>
            <a:ext cx="5254042" cy="276999"/>
          </a:xfrm>
          <a:prstGeom prst="rect">
            <a:avLst/>
          </a:prstGeom>
          <a:noFill/>
        </p:spPr>
        <p:txBody>
          <a:bodyPr wrap="square" rtlCol="0">
            <a:spAutoFit/>
          </a:bodyPr>
          <a:lstStyle/>
          <a:p>
            <a:r>
              <a:rPr lang="es-ES_tradnl" sz="1200" b="1" spc="300">
                <a:solidFill>
                  <a:schemeClr val="tx1"/>
                </a:solidFill>
              </a:rPr>
              <a:t>REFLEXIÓN</a:t>
            </a:r>
          </a:p>
        </p:txBody>
      </p:sp>
      <p:sp>
        <p:nvSpPr>
          <p:cNvPr id="58" name="Rectangle 57">
            <a:extLst>
              <a:ext uri="{FF2B5EF4-FFF2-40B4-BE49-F238E27FC236}">
                <a16:creationId xmlns:a16="http://schemas.microsoft.com/office/drawing/2014/main" id="{1852B1F0-0852-AD16-B48E-CA827793B6D9}"/>
              </a:ext>
            </a:extLst>
          </p:cNvPr>
          <p:cNvSpPr/>
          <p:nvPr/>
        </p:nvSpPr>
        <p:spPr>
          <a:xfrm>
            <a:off x="2501900" y="5633117"/>
            <a:ext cx="3745466" cy="939353"/>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9" name="TextBox 58">
            <a:extLst>
              <a:ext uri="{FF2B5EF4-FFF2-40B4-BE49-F238E27FC236}">
                <a16:creationId xmlns:a16="http://schemas.microsoft.com/office/drawing/2014/main" id="{9945A8A4-FF9A-0D59-7C6C-BE40C50D5074}"/>
              </a:ext>
            </a:extLst>
          </p:cNvPr>
          <p:cNvSpPr txBox="1"/>
          <p:nvPr/>
        </p:nvSpPr>
        <p:spPr>
          <a:xfrm>
            <a:off x="993326" y="5628588"/>
            <a:ext cx="1321602" cy="520312"/>
          </a:xfrm>
          <a:prstGeom prst="rect">
            <a:avLst/>
          </a:prstGeom>
          <a:noFill/>
          <a:ln>
            <a:noFill/>
          </a:ln>
        </p:spPr>
        <p:txBody>
          <a:bodyPr wrap="square" lIns="90000" tIns="90000" rIns="90000" bIns="90000" rtlCol="0">
            <a:spAutoFit/>
          </a:bodyPr>
          <a:lstStyle/>
          <a:p>
            <a:r>
              <a:rPr lang="es-ES_tradnl" sz="1100"/>
              <a:t>¿Qué ha llamado su atención?</a:t>
            </a:r>
          </a:p>
        </p:txBody>
      </p:sp>
      <p:sp>
        <p:nvSpPr>
          <p:cNvPr id="60" name="Rectangle 59">
            <a:extLst>
              <a:ext uri="{FF2B5EF4-FFF2-40B4-BE49-F238E27FC236}">
                <a16:creationId xmlns:a16="http://schemas.microsoft.com/office/drawing/2014/main" id="{D9B80559-C0B0-990B-23A9-02D8A53C9AE7}"/>
              </a:ext>
            </a:extLst>
          </p:cNvPr>
          <p:cNvSpPr/>
          <p:nvPr/>
        </p:nvSpPr>
        <p:spPr>
          <a:xfrm>
            <a:off x="2501900" y="6753342"/>
            <a:ext cx="3745466" cy="981230"/>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1" name="TextBox 60">
            <a:extLst>
              <a:ext uri="{FF2B5EF4-FFF2-40B4-BE49-F238E27FC236}">
                <a16:creationId xmlns:a16="http://schemas.microsoft.com/office/drawing/2014/main" id="{E46D2076-9698-87CE-F26C-1B241415E94B}"/>
              </a:ext>
            </a:extLst>
          </p:cNvPr>
          <p:cNvSpPr txBox="1"/>
          <p:nvPr/>
        </p:nvSpPr>
        <p:spPr>
          <a:xfrm>
            <a:off x="1007471" y="6762391"/>
            <a:ext cx="1321602" cy="351035"/>
          </a:xfrm>
          <a:prstGeom prst="rect">
            <a:avLst/>
          </a:prstGeom>
          <a:noFill/>
          <a:ln>
            <a:noFill/>
          </a:ln>
        </p:spPr>
        <p:txBody>
          <a:bodyPr wrap="square" lIns="90000" tIns="90000" rIns="90000" bIns="90000" rtlCol="0">
            <a:spAutoFit/>
          </a:bodyPr>
          <a:lstStyle/>
          <a:p>
            <a:r>
              <a:rPr lang="es-ES_tradnl" sz="1100"/>
              <a:t>¿Qué ha sido difícil?</a:t>
            </a:r>
          </a:p>
        </p:txBody>
      </p:sp>
      <p:sp>
        <p:nvSpPr>
          <p:cNvPr id="62" name="Rectangle 61">
            <a:extLst>
              <a:ext uri="{FF2B5EF4-FFF2-40B4-BE49-F238E27FC236}">
                <a16:creationId xmlns:a16="http://schemas.microsoft.com/office/drawing/2014/main" id="{E37B5311-57D4-F104-A476-690D1EF365AC}"/>
              </a:ext>
            </a:extLst>
          </p:cNvPr>
          <p:cNvSpPr/>
          <p:nvPr/>
        </p:nvSpPr>
        <p:spPr>
          <a:xfrm>
            <a:off x="2501900" y="7928131"/>
            <a:ext cx="3745466" cy="981230"/>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3" name="TextBox 62">
            <a:extLst>
              <a:ext uri="{FF2B5EF4-FFF2-40B4-BE49-F238E27FC236}">
                <a16:creationId xmlns:a16="http://schemas.microsoft.com/office/drawing/2014/main" id="{99BEEB69-DF91-11EB-03C5-5B8C48F11C87}"/>
              </a:ext>
            </a:extLst>
          </p:cNvPr>
          <p:cNvSpPr txBox="1"/>
          <p:nvPr/>
        </p:nvSpPr>
        <p:spPr>
          <a:xfrm>
            <a:off x="1007471" y="7928131"/>
            <a:ext cx="1309210" cy="689589"/>
          </a:xfrm>
          <a:prstGeom prst="rect">
            <a:avLst/>
          </a:prstGeom>
          <a:noFill/>
          <a:ln>
            <a:noFill/>
          </a:ln>
        </p:spPr>
        <p:txBody>
          <a:bodyPr wrap="square" lIns="90000" tIns="90000" rIns="90000" bIns="90000" rtlCol="0">
            <a:spAutoFit/>
          </a:bodyPr>
          <a:lstStyle/>
          <a:p>
            <a:r>
              <a:rPr lang="es-ES_tradnl" sz="1100"/>
              <a:t>¿Sobre qué le gustaría aprender más? </a:t>
            </a:r>
          </a:p>
        </p:txBody>
      </p:sp>
      <p:sp>
        <p:nvSpPr>
          <p:cNvPr id="2" name="Hexagon 1">
            <a:extLst>
              <a:ext uri="{FF2B5EF4-FFF2-40B4-BE49-F238E27FC236}">
                <a16:creationId xmlns:a16="http://schemas.microsoft.com/office/drawing/2014/main" id="{5EDF44BD-06A3-CA12-F163-FFD7AB4DFDA4}"/>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Hexagon 3">
            <a:extLst>
              <a:ext uri="{FF2B5EF4-FFF2-40B4-BE49-F238E27FC236}">
                <a16:creationId xmlns:a16="http://schemas.microsoft.com/office/drawing/2014/main" id="{9612815D-69F0-43C4-6EF4-5384535F0C03}"/>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Hexagon 4">
            <a:extLst>
              <a:ext uri="{FF2B5EF4-FFF2-40B4-BE49-F238E27FC236}">
                <a16:creationId xmlns:a16="http://schemas.microsoft.com/office/drawing/2014/main" id="{375D57F3-6730-D12C-E3DC-4DC55C5483E8}"/>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Hexagon 6">
            <a:extLst>
              <a:ext uri="{FF2B5EF4-FFF2-40B4-BE49-F238E27FC236}">
                <a16:creationId xmlns:a16="http://schemas.microsoft.com/office/drawing/2014/main" id="{5908E18B-BB8D-267C-A7BD-37F03819CECA}"/>
              </a:ext>
            </a:extLst>
          </p:cNvPr>
          <p:cNvSpPr/>
          <p:nvPr/>
        </p:nvSpPr>
        <p:spPr>
          <a:xfrm rot="1782986">
            <a:off x="286724" y="168964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Hexagon 7">
            <a:extLst>
              <a:ext uri="{FF2B5EF4-FFF2-40B4-BE49-F238E27FC236}">
                <a16:creationId xmlns:a16="http://schemas.microsoft.com/office/drawing/2014/main" id="{023C7AE6-0088-E48D-9757-EC41CB57D2C2}"/>
              </a:ext>
            </a:extLst>
          </p:cNvPr>
          <p:cNvSpPr/>
          <p:nvPr/>
        </p:nvSpPr>
        <p:spPr>
          <a:xfrm rot="1782986">
            <a:off x="286724" y="215249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Hexagon 8">
            <a:extLst>
              <a:ext uri="{FF2B5EF4-FFF2-40B4-BE49-F238E27FC236}">
                <a16:creationId xmlns:a16="http://schemas.microsoft.com/office/drawing/2014/main" id="{BF49C26F-D48C-767E-EC42-8E3C8D717855}"/>
              </a:ext>
            </a:extLst>
          </p:cNvPr>
          <p:cNvSpPr/>
          <p:nvPr/>
        </p:nvSpPr>
        <p:spPr>
          <a:xfrm rot="1782986">
            <a:off x="286724" y="261533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270351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84DAC5-5D24-9163-3886-445D0E4274BA}"/>
              </a:ext>
            </a:extLst>
          </p:cNvPr>
          <p:cNvSpPr/>
          <p:nvPr/>
        </p:nvSpPr>
        <p:spPr>
          <a:xfrm>
            <a:off x="0" y="0"/>
            <a:ext cx="6858000" cy="33147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a:extLst>
              <a:ext uri="{FF2B5EF4-FFF2-40B4-BE49-F238E27FC236}">
                <a16:creationId xmlns:a16="http://schemas.microsoft.com/office/drawing/2014/main" id="{BC3AB39C-6BD1-646F-4CF6-29C2C4736931}"/>
              </a:ext>
            </a:extLst>
          </p:cNvPr>
          <p:cNvSpPr txBox="1"/>
          <p:nvPr/>
        </p:nvSpPr>
        <p:spPr>
          <a:xfrm>
            <a:off x="752439" y="4817751"/>
            <a:ext cx="5061022" cy="273921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300" normalizeH="0" baseline="0" noProof="0" dirty="0">
                <a:ln>
                  <a:noFill/>
                </a:ln>
                <a:solidFill>
                  <a:schemeClr val="accent3">
                    <a:lumMod val="75000"/>
                  </a:schemeClr>
                </a:solidFill>
                <a:effectLst/>
                <a:uLnTx/>
                <a:uFillTx/>
                <a:latin typeface="Garamond" panose="02020404030301010803" pitchFamily="18" charset="0"/>
                <a:ea typeface="+mn-ea"/>
                <a:cs typeface="+mn-cs"/>
              </a:rPr>
              <a:t>MÓDULO 3</a:t>
            </a:r>
          </a:p>
          <a:p>
            <a:pPr marL="0" marR="0" lvl="0" indent="0" defTabSz="457200" rtl="0" eaLnBrk="1" fontAlgn="auto" latinLnBrk="0" hangingPunct="1">
              <a:lnSpc>
                <a:spcPct val="100000"/>
              </a:lnSpc>
              <a:spcBef>
                <a:spcPts val="0"/>
              </a:spcBef>
              <a:spcAft>
                <a:spcPts val="0"/>
              </a:spcAft>
              <a:buClrTx/>
              <a:buSzTx/>
              <a:buFontTx/>
              <a:buNone/>
              <a:tabLst/>
              <a:defRPr/>
            </a:pPr>
            <a:r>
              <a:rPr lang="es-ES_tradnl" sz="2000" b="1" spc="300" dirty="0">
                <a:solidFill>
                  <a:schemeClr val="accent3">
                    <a:lumMod val="75000"/>
                  </a:schemeClr>
                </a:solidFill>
                <a:latin typeface="Garamond" panose="02020404030301010803" pitchFamily="18" charset="0"/>
              </a:rPr>
              <a:t> </a:t>
            </a:r>
            <a:endParaRPr lang="es-ES_tradnl" sz="4400" b="1" dirty="0">
              <a:solidFill>
                <a:schemeClr val="accent3">
                  <a:lumMod val="75000"/>
                </a:schemeClr>
              </a:solidFill>
              <a:latin typeface="Garamond" panose="02020404030301010803" pitchFamily="18" charset="0"/>
            </a:endParaRPr>
          </a:p>
          <a:p>
            <a:r>
              <a:rPr lang="es-ES_tradnl" sz="4400" b="1" dirty="0">
                <a:solidFill>
                  <a:schemeClr val="accent3">
                    <a:lumMod val="75000"/>
                  </a:schemeClr>
                </a:solidFill>
                <a:latin typeface="Garamond" panose="02020404030301010803" pitchFamily="18" charset="0"/>
              </a:rPr>
              <a:t>Comunicación con menores: niños, niñas y adolescentes</a:t>
            </a:r>
          </a:p>
        </p:txBody>
      </p:sp>
      <p:sp>
        <p:nvSpPr>
          <p:cNvPr id="7" name="Hexagon 6">
            <a:extLst>
              <a:ext uri="{FF2B5EF4-FFF2-40B4-BE49-F238E27FC236}">
                <a16:creationId xmlns:a16="http://schemas.microsoft.com/office/drawing/2014/main" id="{94207820-390B-775B-C7F5-13BA44210173}"/>
              </a:ext>
            </a:extLst>
          </p:cNvPr>
          <p:cNvSpPr/>
          <p:nvPr/>
        </p:nvSpPr>
        <p:spPr>
          <a:xfrm rot="1782986">
            <a:off x="539630" y="2109486"/>
            <a:ext cx="2269827" cy="1956740"/>
          </a:xfrm>
          <a:prstGeom prst="hexagon">
            <a:avLst>
              <a:gd name="adj" fmla="val 28965"/>
              <a:gd name="vf" fmla="val 11547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Google Shape;321;p4">
            <a:extLst>
              <a:ext uri="{FF2B5EF4-FFF2-40B4-BE49-F238E27FC236}">
                <a16:creationId xmlns:a16="http://schemas.microsoft.com/office/drawing/2014/main" id="{C6677EBB-1140-056F-4B23-822AF00B7E98}"/>
              </a:ext>
            </a:extLst>
          </p:cNvPr>
          <p:cNvSpPr/>
          <p:nvPr/>
        </p:nvSpPr>
        <p:spPr>
          <a:xfrm>
            <a:off x="954396" y="2641936"/>
            <a:ext cx="771899" cy="595226"/>
          </a:xfrm>
          <a:prstGeom prst="wedgeRoundRectCallout">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dirty="0">
              <a:solidFill>
                <a:schemeClr val="lt1"/>
              </a:solidFill>
              <a:latin typeface="Calibri"/>
              <a:ea typeface="Calibri"/>
              <a:cs typeface="Calibri"/>
              <a:sym typeface="Calibri"/>
            </a:endParaRPr>
          </a:p>
        </p:txBody>
      </p:sp>
      <p:sp>
        <p:nvSpPr>
          <p:cNvPr id="17" name="Google Shape;322;p4">
            <a:extLst>
              <a:ext uri="{FF2B5EF4-FFF2-40B4-BE49-F238E27FC236}">
                <a16:creationId xmlns:a16="http://schemas.microsoft.com/office/drawing/2014/main" id="{83CF5E60-7D57-B6C7-7451-E667E69D8EDD}"/>
              </a:ext>
            </a:extLst>
          </p:cNvPr>
          <p:cNvSpPr/>
          <p:nvPr/>
        </p:nvSpPr>
        <p:spPr>
          <a:xfrm>
            <a:off x="1477531" y="3010921"/>
            <a:ext cx="771899" cy="595226"/>
          </a:xfrm>
          <a:prstGeom prst="wedgeRoundRectCallout">
            <a:avLst>
              <a:gd name="adj1" fmla="val 59833"/>
              <a:gd name="adj2" fmla="val 21866"/>
              <a:gd name="adj3" fmla="val 16667"/>
            </a:avLst>
          </a:prstGeom>
          <a:solidFill>
            <a:schemeClr val="bg1"/>
          </a:solidFill>
          <a:ln w="57150" cap="flat" cmpd="sng">
            <a:solidFill>
              <a:schemeClr val="accent3">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5797966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2D47BDB-5CB6-8872-902C-E148813C66E9}"/>
              </a:ext>
            </a:extLst>
          </p:cNvPr>
          <p:cNvSpPr txBox="1"/>
          <p:nvPr/>
        </p:nvSpPr>
        <p:spPr>
          <a:xfrm>
            <a:off x="1567786" y="1310779"/>
            <a:ext cx="4682543" cy="2031325"/>
          </a:xfrm>
          <a:prstGeom prst="rect">
            <a:avLst/>
          </a:prstGeom>
          <a:noFill/>
        </p:spPr>
        <p:txBody>
          <a:bodyPr wrap="square" rtlCol="0">
            <a:spAutoFit/>
          </a:bodyPr>
          <a:lstStyle/>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1: </a:t>
            </a:r>
            <a:r>
              <a:rPr lang="es-ES_tradnl" sz="1100" dirty="0">
                <a:solidFill>
                  <a:schemeClr val="tx1"/>
                </a:solidFill>
                <a:latin typeface="Calibri"/>
                <a:ea typeface="Calibri"/>
                <a:cs typeface="Calibri"/>
                <a:sym typeface="Calibri"/>
              </a:rPr>
              <a:t>Inicio del módulo</a:t>
            </a:r>
          </a:p>
          <a:p>
            <a:pPr>
              <a:spcAft>
                <a:spcPts val="1800"/>
              </a:spcAft>
            </a:pPr>
            <a:r>
              <a:rPr lang="es-ES_tradnl" sz="1100" b="1" dirty="0">
                <a:solidFill>
                  <a:schemeClr val="tx1"/>
                </a:solidFill>
                <a:latin typeface="Calibri"/>
                <a:ea typeface="Calibri"/>
                <a:cs typeface="Calibri"/>
                <a:sym typeface="Calibri"/>
              </a:rPr>
              <a:t>Sesión 2: </a:t>
            </a:r>
            <a:r>
              <a:rPr lang="es-ES_tradnl" sz="1100" dirty="0">
                <a:solidFill>
                  <a:schemeClr val="tx1"/>
                </a:solidFill>
                <a:latin typeface="Calibri"/>
                <a:ea typeface="Calibri"/>
                <a:cs typeface="Calibri"/>
                <a:sym typeface="Calibri"/>
              </a:rPr>
              <a:t>¿ Qué deben tener en cuenta los/as asistentes sociales antes de reunirse con un menor?</a:t>
            </a:r>
          </a:p>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3: </a:t>
            </a:r>
            <a:r>
              <a:rPr lang="es-ES_tradnl" sz="1100" dirty="0">
                <a:solidFill>
                  <a:schemeClr val="tx1"/>
                </a:solidFill>
                <a:latin typeface="Calibri"/>
                <a:ea typeface="Calibri"/>
                <a:cs typeface="Calibri"/>
                <a:sym typeface="Calibri"/>
              </a:rPr>
              <a:t>¿Qué técnicas de comunicación puedo utilizar? </a:t>
            </a:r>
          </a:p>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4: </a:t>
            </a:r>
            <a:r>
              <a:rPr lang="es-ES_tradnl" sz="1100" dirty="0">
                <a:solidFill>
                  <a:schemeClr val="tx1"/>
                </a:solidFill>
                <a:latin typeface="Calibri"/>
                <a:ea typeface="Calibri"/>
                <a:cs typeface="Calibri"/>
                <a:sym typeface="Calibri"/>
              </a:rPr>
              <a:t>¿Cómo adaptar la comunicación a cada menor?</a:t>
            </a:r>
          </a:p>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5: </a:t>
            </a:r>
            <a:r>
              <a:rPr lang="es-ES_tradnl" sz="1100" dirty="0">
                <a:solidFill>
                  <a:schemeClr val="tx1"/>
                </a:solidFill>
                <a:latin typeface="Calibri"/>
                <a:ea typeface="Calibri"/>
                <a:cs typeface="Calibri"/>
                <a:sym typeface="Calibri"/>
              </a:rPr>
              <a:t>Cierre del módulo </a:t>
            </a:r>
          </a:p>
        </p:txBody>
      </p:sp>
      <p:sp>
        <p:nvSpPr>
          <p:cNvPr id="6" name="TextBox 5">
            <a:extLst>
              <a:ext uri="{FF2B5EF4-FFF2-40B4-BE49-F238E27FC236}">
                <a16:creationId xmlns:a16="http://schemas.microsoft.com/office/drawing/2014/main" id="{249DDE82-F6CC-6E80-237A-29FB0C4A6BA0}"/>
              </a:ext>
            </a:extLst>
          </p:cNvPr>
          <p:cNvSpPr txBox="1"/>
          <p:nvPr/>
        </p:nvSpPr>
        <p:spPr>
          <a:xfrm>
            <a:off x="1064660" y="1310779"/>
            <a:ext cx="503127" cy="1862048"/>
          </a:xfrm>
          <a:prstGeom prst="rect">
            <a:avLst/>
          </a:prstGeom>
          <a:noFill/>
        </p:spPr>
        <p:txBody>
          <a:bodyPr wrap="square" rtlCol="0">
            <a:spAutoFit/>
          </a:bodyPr>
          <a:lstStyle/>
          <a:p>
            <a:pPr>
              <a:spcAft>
                <a:spcPts val="1800"/>
              </a:spcAft>
            </a:pPr>
            <a:r>
              <a:rPr lang="es-ES_tradnl" sz="1100">
                <a:solidFill>
                  <a:schemeClr val="tx1"/>
                </a:solidFill>
                <a:latin typeface="+mn-lt"/>
              </a:rPr>
              <a:t>43</a:t>
            </a:r>
          </a:p>
          <a:p>
            <a:pPr>
              <a:spcAft>
                <a:spcPts val="1800"/>
              </a:spcAft>
            </a:pPr>
            <a:r>
              <a:rPr lang="es-ES_tradnl" sz="1100"/>
              <a:t>44</a:t>
            </a:r>
          </a:p>
          <a:p>
            <a:pPr>
              <a:spcAft>
                <a:spcPts val="1800"/>
              </a:spcAft>
            </a:pPr>
            <a:r>
              <a:rPr lang="es-ES_tradnl" sz="1100">
                <a:solidFill>
                  <a:schemeClr val="tx1"/>
                </a:solidFill>
                <a:latin typeface="+mn-lt"/>
              </a:rPr>
              <a:t>46</a:t>
            </a:r>
          </a:p>
          <a:p>
            <a:pPr>
              <a:spcAft>
                <a:spcPts val="1800"/>
              </a:spcAft>
            </a:pPr>
            <a:r>
              <a:rPr lang="es-ES_tradnl" sz="1100">
                <a:solidFill>
                  <a:schemeClr val="tx1"/>
                </a:solidFill>
                <a:latin typeface="+mn-lt"/>
              </a:rPr>
              <a:t>50</a:t>
            </a:r>
          </a:p>
          <a:p>
            <a:pPr>
              <a:spcAft>
                <a:spcPts val="1800"/>
              </a:spcAft>
            </a:pPr>
            <a:r>
              <a:rPr lang="es-ES_tradnl" sz="1100">
                <a:solidFill>
                  <a:schemeClr val="tx1"/>
                </a:solidFill>
                <a:latin typeface="+mn-lt"/>
              </a:rPr>
              <a:t>56</a:t>
            </a:r>
          </a:p>
        </p:txBody>
      </p:sp>
      <p:sp>
        <p:nvSpPr>
          <p:cNvPr id="7" name="TextBox 6">
            <a:extLst>
              <a:ext uri="{FF2B5EF4-FFF2-40B4-BE49-F238E27FC236}">
                <a16:creationId xmlns:a16="http://schemas.microsoft.com/office/drawing/2014/main" id="{CBA7BA49-5192-9E09-6EE7-56A1188B99D2}"/>
              </a:ext>
            </a:extLst>
          </p:cNvPr>
          <p:cNvSpPr txBox="1"/>
          <p:nvPr/>
        </p:nvSpPr>
        <p:spPr>
          <a:xfrm>
            <a:off x="996287" y="713169"/>
            <a:ext cx="3807163" cy="307777"/>
          </a:xfrm>
          <a:prstGeom prst="rect">
            <a:avLst/>
          </a:prstGeom>
          <a:noFill/>
        </p:spPr>
        <p:txBody>
          <a:bodyPr wrap="square">
            <a:spAutoFit/>
          </a:bodyPr>
          <a:lstStyle/>
          <a:p>
            <a:pPr marL="0" marR="0" lvl="0" indent="0" algn="l" rtl="0">
              <a:spcBef>
                <a:spcPts val="0"/>
              </a:spcBef>
              <a:spcAft>
                <a:spcPts val="1800"/>
              </a:spcAft>
              <a:buNone/>
            </a:pPr>
            <a:r>
              <a:rPr lang="es-ES_tradnl" sz="1400" b="1" spc="300">
                <a:solidFill>
                  <a:schemeClr val="bg1"/>
                </a:solidFill>
                <a:highlight>
                  <a:srgbClr val="54AF4B"/>
                </a:highlight>
                <a:latin typeface="Calibri"/>
                <a:ea typeface="Calibri"/>
                <a:cs typeface="Calibri"/>
                <a:sym typeface="Calibri"/>
              </a:rPr>
              <a:t>ÍNDICE DE CONTENIDOS</a:t>
            </a:r>
          </a:p>
        </p:txBody>
      </p:sp>
      <p:sp>
        <p:nvSpPr>
          <p:cNvPr id="8" name="Hexagon 7">
            <a:extLst>
              <a:ext uri="{FF2B5EF4-FFF2-40B4-BE49-F238E27FC236}">
                <a16:creationId xmlns:a16="http://schemas.microsoft.com/office/drawing/2014/main" id="{49494F04-8025-51F9-B081-B714360AB713}"/>
              </a:ext>
            </a:extLst>
          </p:cNvPr>
          <p:cNvSpPr/>
          <p:nvPr/>
        </p:nvSpPr>
        <p:spPr>
          <a:xfrm rot="1782986">
            <a:off x="286724" y="30111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Hexagon 8">
            <a:extLst>
              <a:ext uri="{FF2B5EF4-FFF2-40B4-BE49-F238E27FC236}">
                <a16:creationId xmlns:a16="http://schemas.microsoft.com/office/drawing/2014/main" id="{BFF34E2A-0785-22BF-D1EE-F7FCBF4D99BF}"/>
              </a:ext>
            </a:extLst>
          </p:cNvPr>
          <p:cNvSpPr/>
          <p:nvPr/>
        </p:nvSpPr>
        <p:spPr>
          <a:xfrm rot="1782986">
            <a:off x="286724" y="76395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Hexagon 9">
            <a:extLst>
              <a:ext uri="{FF2B5EF4-FFF2-40B4-BE49-F238E27FC236}">
                <a16:creationId xmlns:a16="http://schemas.microsoft.com/office/drawing/2014/main" id="{B268860A-F900-845A-C9A9-18A303B7AFCE}"/>
              </a:ext>
            </a:extLst>
          </p:cNvPr>
          <p:cNvSpPr/>
          <p:nvPr/>
        </p:nvSpPr>
        <p:spPr>
          <a:xfrm rot="1782986">
            <a:off x="286724" y="122680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Hexagon 11">
            <a:extLst>
              <a:ext uri="{FF2B5EF4-FFF2-40B4-BE49-F238E27FC236}">
                <a16:creationId xmlns:a16="http://schemas.microsoft.com/office/drawing/2014/main" id="{C7325CD0-5739-B3C0-6B66-CFB1A8CAF2C0}"/>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Hexagon 13">
            <a:extLst>
              <a:ext uri="{FF2B5EF4-FFF2-40B4-BE49-F238E27FC236}">
                <a16:creationId xmlns:a16="http://schemas.microsoft.com/office/drawing/2014/main" id="{F744A136-7A6D-403F-7B9D-0A54E6D18C54}"/>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32" name="Group 31">
            <a:extLst>
              <a:ext uri="{FF2B5EF4-FFF2-40B4-BE49-F238E27FC236}">
                <a16:creationId xmlns:a16="http://schemas.microsoft.com/office/drawing/2014/main" id="{0DC35F90-710E-F3D6-81EA-5080EE1C3279}"/>
              </a:ext>
            </a:extLst>
          </p:cNvPr>
          <p:cNvGrpSpPr/>
          <p:nvPr/>
        </p:nvGrpSpPr>
        <p:grpSpPr>
          <a:xfrm>
            <a:off x="4647577" y="7998560"/>
            <a:ext cx="1602752" cy="1193321"/>
            <a:chOff x="4955295" y="7928623"/>
            <a:chExt cx="1295034" cy="964211"/>
          </a:xfrm>
        </p:grpSpPr>
        <p:sp>
          <p:nvSpPr>
            <p:cNvPr id="27" name="Google Shape;321;p4">
              <a:extLst>
                <a:ext uri="{FF2B5EF4-FFF2-40B4-BE49-F238E27FC236}">
                  <a16:creationId xmlns:a16="http://schemas.microsoft.com/office/drawing/2014/main" id="{210A242C-1D79-6F5E-C959-9FC30CB64948}"/>
                </a:ext>
              </a:extLst>
            </p:cNvPr>
            <p:cNvSpPr/>
            <p:nvPr/>
          </p:nvSpPr>
          <p:spPr>
            <a:xfrm>
              <a:off x="4955295" y="7928623"/>
              <a:ext cx="771899" cy="595226"/>
            </a:xfrm>
            <a:prstGeom prst="wedgeRoundRectCallout">
              <a:avLst/>
            </a:prstGeom>
            <a:solidFill>
              <a:schemeClr val="accent3">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200">
                <a:solidFill>
                  <a:schemeClr val="lt1"/>
                </a:solidFill>
                <a:latin typeface="Calibri"/>
                <a:ea typeface="Calibri"/>
                <a:cs typeface="Calibri"/>
                <a:sym typeface="Calibri"/>
              </a:endParaRPr>
            </a:p>
          </p:txBody>
        </p:sp>
        <p:sp>
          <p:nvSpPr>
            <p:cNvPr id="28" name="Google Shape;322;p4">
              <a:extLst>
                <a:ext uri="{FF2B5EF4-FFF2-40B4-BE49-F238E27FC236}">
                  <a16:creationId xmlns:a16="http://schemas.microsoft.com/office/drawing/2014/main" id="{4D8B4506-FAA2-9155-FAC8-E6717B4B9BA4}"/>
                </a:ext>
              </a:extLst>
            </p:cNvPr>
            <p:cNvSpPr/>
            <p:nvPr/>
          </p:nvSpPr>
          <p:spPr>
            <a:xfrm>
              <a:off x="5478430" y="8297608"/>
              <a:ext cx="771899" cy="595226"/>
            </a:xfrm>
            <a:prstGeom prst="wedgeRoundRectCallout">
              <a:avLst>
                <a:gd name="adj1" fmla="val 59833"/>
                <a:gd name="adj2" fmla="val 21866"/>
                <a:gd name="adj3" fmla="val 16667"/>
              </a:avLst>
            </a:prstGeom>
            <a:solidFill>
              <a:schemeClr val="accent3">
                <a:lumMod val="20000"/>
                <a:lumOff val="80000"/>
              </a:schemeClr>
            </a:solidFill>
            <a:ln w="5715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2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11529748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DA8890-AEEA-05D9-09B1-339D3CE813B5}"/>
              </a:ext>
            </a:extLst>
          </p:cNvPr>
          <p:cNvSpPr txBox="1"/>
          <p:nvPr/>
        </p:nvSpPr>
        <p:spPr>
          <a:xfrm>
            <a:off x="996287" y="1238738"/>
            <a:ext cx="4665478" cy="276999"/>
          </a:xfrm>
          <a:prstGeom prst="rect">
            <a:avLst/>
          </a:prstGeom>
          <a:noFill/>
        </p:spPr>
        <p:txBody>
          <a:bodyPr wrap="square" rtlCol="0">
            <a:spAutoFit/>
          </a:bodyPr>
          <a:lstStyle/>
          <a:p>
            <a:r>
              <a:rPr lang="es-ES_tradnl" sz="1200" b="1" spc="300">
                <a:solidFill>
                  <a:schemeClr val="tx1"/>
                </a:solidFill>
              </a:rPr>
              <a:t>OBJETIVO DEL MÓDULO</a:t>
            </a:r>
          </a:p>
        </p:txBody>
      </p:sp>
      <p:sp>
        <p:nvSpPr>
          <p:cNvPr id="3" name="TextBox 2">
            <a:extLst>
              <a:ext uri="{FF2B5EF4-FFF2-40B4-BE49-F238E27FC236}">
                <a16:creationId xmlns:a16="http://schemas.microsoft.com/office/drawing/2014/main" id="{8A3642CB-389B-2D0C-2A2B-A74E5B6DCD73}"/>
              </a:ext>
            </a:extLst>
          </p:cNvPr>
          <p:cNvSpPr txBox="1"/>
          <p:nvPr/>
        </p:nvSpPr>
        <p:spPr>
          <a:xfrm>
            <a:off x="996287" y="713169"/>
            <a:ext cx="4070620" cy="307777"/>
          </a:xfrm>
          <a:prstGeom prst="rect">
            <a:avLst/>
          </a:prstGeom>
          <a:noFill/>
        </p:spPr>
        <p:txBody>
          <a:bodyPr wrap="square">
            <a:spAutoFit/>
          </a:bodyPr>
          <a:lstStyle/>
          <a:p>
            <a:pPr marL="0" marR="0" lvl="0" indent="0" algn="l" rtl="0">
              <a:spcBef>
                <a:spcPts val="0"/>
              </a:spcBef>
              <a:spcAft>
                <a:spcPts val="1800"/>
              </a:spcAft>
              <a:buNone/>
            </a:pPr>
            <a:r>
              <a:rPr lang="es-ES_tradnl" sz="1400" b="1" spc="300">
                <a:solidFill>
                  <a:schemeClr val="bg1"/>
                </a:solidFill>
                <a:highlight>
                  <a:srgbClr val="54AF4B"/>
                </a:highlight>
                <a:latin typeface="Calibri"/>
                <a:ea typeface="Calibri"/>
                <a:cs typeface="Calibri"/>
                <a:sym typeface="Calibri"/>
              </a:rPr>
              <a:t>SESIÓN 1: INICIO DEL MÓDULO</a:t>
            </a:r>
          </a:p>
        </p:txBody>
      </p:sp>
      <p:sp>
        <p:nvSpPr>
          <p:cNvPr id="11" name="TextBox 10">
            <a:extLst>
              <a:ext uri="{FF2B5EF4-FFF2-40B4-BE49-F238E27FC236}">
                <a16:creationId xmlns:a16="http://schemas.microsoft.com/office/drawing/2014/main" id="{FD30457C-22A9-3D2D-75E6-FB8EA60A5065}"/>
              </a:ext>
            </a:extLst>
          </p:cNvPr>
          <p:cNvSpPr txBox="1"/>
          <p:nvPr/>
        </p:nvSpPr>
        <p:spPr>
          <a:xfrm>
            <a:off x="996287" y="1599327"/>
            <a:ext cx="5254042" cy="600164"/>
          </a:xfrm>
          <a:prstGeom prst="rect">
            <a:avLst/>
          </a:prstGeom>
          <a:noFill/>
        </p:spPr>
        <p:txBody>
          <a:bodyPr wrap="square" rtlCol="0">
            <a:spAutoFit/>
          </a:bodyPr>
          <a:lstStyle/>
          <a:p>
            <a:pPr marL="0" marR="0" lvl="0" indent="0" algn="l" rtl="0">
              <a:spcBef>
                <a:spcPts val="0"/>
              </a:spcBef>
              <a:spcAft>
                <a:spcPts val="0"/>
              </a:spcAft>
              <a:buNone/>
            </a:pPr>
            <a:r>
              <a:rPr lang="es-ES_tradnl" sz="1100">
                <a:solidFill>
                  <a:schemeClr val="tx1"/>
                </a:solidFill>
                <a:latin typeface="+mn-lt"/>
                <a:ea typeface="Arial"/>
                <a:cs typeface="Arial"/>
                <a:sym typeface="Arial"/>
              </a:rPr>
              <a:t>Dar la oportunidad a los/as asistentes sociales de practicar las competencias básicas necesarias para comunicarse con niños, niñas y adolescentes de distintas edades y etapas de desarrollo.</a:t>
            </a:r>
          </a:p>
        </p:txBody>
      </p:sp>
      <p:sp>
        <p:nvSpPr>
          <p:cNvPr id="13" name="TextBox 12">
            <a:extLst>
              <a:ext uri="{FF2B5EF4-FFF2-40B4-BE49-F238E27FC236}">
                <a16:creationId xmlns:a16="http://schemas.microsoft.com/office/drawing/2014/main" id="{DE1DC346-4257-F73C-AB12-DE0A209FDFA6}"/>
              </a:ext>
            </a:extLst>
          </p:cNvPr>
          <p:cNvSpPr txBox="1"/>
          <p:nvPr/>
        </p:nvSpPr>
        <p:spPr>
          <a:xfrm>
            <a:off x="996287" y="2268414"/>
            <a:ext cx="5254042" cy="276999"/>
          </a:xfrm>
          <a:prstGeom prst="rect">
            <a:avLst/>
          </a:prstGeom>
          <a:noFill/>
        </p:spPr>
        <p:txBody>
          <a:bodyPr wrap="square" rtlCol="0">
            <a:spAutoFit/>
          </a:bodyPr>
          <a:lstStyle/>
          <a:p>
            <a:r>
              <a:rPr lang="es-ES_tradnl" sz="1200" b="1" spc="300">
                <a:solidFill>
                  <a:schemeClr val="tx1"/>
                </a:solidFill>
              </a:rPr>
              <a:t>OBJETIVOS DE APRENDIZAJE </a:t>
            </a:r>
          </a:p>
        </p:txBody>
      </p:sp>
      <p:sp>
        <p:nvSpPr>
          <p:cNvPr id="15" name="TextBox 14">
            <a:extLst>
              <a:ext uri="{FF2B5EF4-FFF2-40B4-BE49-F238E27FC236}">
                <a16:creationId xmlns:a16="http://schemas.microsoft.com/office/drawing/2014/main" id="{863B465B-DCF3-7947-425F-112B934A2DEB}"/>
              </a:ext>
            </a:extLst>
          </p:cNvPr>
          <p:cNvSpPr txBox="1"/>
          <p:nvPr/>
        </p:nvSpPr>
        <p:spPr>
          <a:xfrm>
            <a:off x="1675087" y="2851896"/>
            <a:ext cx="4575242" cy="1954381"/>
          </a:xfrm>
          <a:prstGeom prst="rect">
            <a:avLst/>
          </a:prstGeom>
          <a:noFill/>
        </p:spPr>
        <p:txBody>
          <a:bodyPr wrap="square" rtlCol="0">
            <a:spAutoFit/>
          </a:bodyPr>
          <a:lstStyle/>
          <a:p>
            <a:pPr marL="0" marR="0" lvl="0" indent="0" algn="l" rtl="0">
              <a:spcBef>
                <a:spcPts val="0"/>
              </a:spcBef>
              <a:spcAft>
                <a:spcPts val="0"/>
              </a:spcAft>
              <a:buNone/>
            </a:pPr>
            <a:r>
              <a:rPr lang="es-ES_tradnl" sz="1100" dirty="0">
                <a:solidFill>
                  <a:schemeClr val="tx1"/>
                </a:solidFill>
                <a:latin typeface="+mn-lt"/>
                <a:ea typeface="Arial"/>
                <a:cs typeface="Arial"/>
                <a:sym typeface="Arial"/>
              </a:rPr>
              <a:t>Tener claros los pasos para preparar una reunión con el menor y su familia.</a:t>
            </a:r>
          </a:p>
          <a:p>
            <a:pPr marL="0" marR="0" lvl="0" indent="0" algn="l" rtl="0">
              <a:spcBef>
                <a:spcPts val="0"/>
              </a:spcBef>
              <a:spcAft>
                <a:spcPts val="0"/>
              </a:spcAft>
              <a:buNone/>
            </a:pPr>
            <a:endParaRPr lang="es-ES_tradnl" sz="1100" dirty="0">
              <a:solidFill>
                <a:schemeClr val="tx1"/>
              </a:solidFill>
              <a:latin typeface="+mn-lt"/>
              <a:ea typeface="Arial"/>
              <a:cs typeface="Arial"/>
              <a:sym typeface="Arial"/>
            </a:endParaRPr>
          </a:p>
          <a:p>
            <a:pPr marL="0" marR="0" lvl="0" indent="0" algn="l" rtl="0">
              <a:spcBef>
                <a:spcPts val="0"/>
              </a:spcBef>
              <a:spcAft>
                <a:spcPts val="0"/>
              </a:spcAft>
              <a:buNone/>
            </a:pPr>
            <a:endParaRPr lang="es-ES_tradnl" sz="1100" dirty="0">
              <a:solidFill>
                <a:schemeClr val="tx1"/>
              </a:solidFill>
              <a:latin typeface="+mn-lt"/>
              <a:ea typeface="Arial"/>
              <a:cs typeface="Arial"/>
              <a:sym typeface="Arial"/>
            </a:endParaRPr>
          </a:p>
          <a:p>
            <a:r>
              <a:rPr lang="es-ES_tradnl" sz="1100" dirty="0">
                <a:solidFill>
                  <a:schemeClr val="tx1"/>
                </a:solidFill>
                <a:latin typeface="+mn-lt"/>
                <a:ea typeface="Arial"/>
                <a:cs typeface="Arial"/>
                <a:sym typeface="Arial"/>
              </a:rPr>
              <a:t>Explorar cómo podemos adaptar la comunicación a cada menor.</a:t>
            </a:r>
          </a:p>
          <a:p>
            <a:pPr marL="0" marR="0" lvl="0" indent="0" algn="l" rtl="0">
              <a:spcBef>
                <a:spcPts val="0"/>
              </a:spcBef>
              <a:spcAft>
                <a:spcPts val="0"/>
              </a:spcAft>
              <a:buNone/>
            </a:pPr>
            <a:endParaRPr lang="es-ES_tradnl" sz="1100" dirty="0">
              <a:solidFill>
                <a:schemeClr val="tx1"/>
              </a:solidFill>
              <a:latin typeface="+mn-lt"/>
              <a:ea typeface="Arial"/>
              <a:cs typeface="Arial"/>
              <a:sym typeface="Arial"/>
            </a:endParaRPr>
          </a:p>
          <a:p>
            <a:pPr marL="0" marR="0" lvl="0" indent="0" algn="l" rtl="0">
              <a:spcBef>
                <a:spcPts val="0"/>
              </a:spcBef>
              <a:spcAft>
                <a:spcPts val="0"/>
              </a:spcAft>
              <a:buNone/>
            </a:pPr>
            <a:endParaRPr lang="es-ES_tradnl" sz="1100" dirty="0">
              <a:solidFill>
                <a:schemeClr val="tx1"/>
              </a:solidFill>
              <a:latin typeface="+mn-lt"/>
              <a:ea typeface="Arial"/>
              <a:cs typeface="Arial"/>
              <a:sym typeface="Arial"/>
            </a:endParaRPr>
          </a:p>
          <a:p>
            <a:pPr marL="0" marR="0" lvl="0" indent="0" algn="l" rtl="0">
              <a:spcBef>
                <a:spcPts val="0"/>
              </a:spcBef>
              <a:spcAft>
                <a:spcPts val="0"/>
              </a:spcAft>
              <a:buNone/>
            </a:pPr>
            <a:r>
              <a:rPr lang="es-ES_tradnl" sz="1100" dirty="0">
                <a:solidFill>
                  <a:schemeClr val="tx1"/>
                </a:solidFill>
                <a:latin typeface="+mn-lt"/>
                <a:ea typeface="Arial"/>
                <a:cs typeface="Arial"/>
                <a:sym typeface="Arial"/>
              </a:rPr>
              <a:t>Practicar cómo comunicarnos con niños, niñas y adolescentes en distintas etapas de desarrollo.</a:t>
            </a:r>
          </a:p>
          <a:p>
            <a:pPr marL="0" marR="0" lvl="0" indent="0" algn="l" rtl="0">
              <a:spcBef>
                <a:spcPts val="0"/>
              </a:spcBef>
              <a:spcAft>
                <a:spcPts val="0"/>
              </a:spcAft>
              <a:buNone/>
            </a:pPr>
            <a:endParaRPr lang="es-ES_tradnl" sz="1100" dirty="0">
              <a:solidFill>
                <a:schemeClr val="tx1"/>
              </a:solidFill>
              <a:latin typeface="+mn-lt"/>
              <a:ea typeface="Arial"/>
              <a:cs typeface="Arial"/>
              <a:sym typeface="Arial"/>
            </a:endParaRPr>
          </a:p>
          <a:p>
            <a:pPr marL="0" marR="0" lvl="0" indent="0" algn="l" rtl="0">
              <a:spcBef>
                <a:spcPts val="0"/>
              </a:spcBef>
              <a:spcAft>
                <a:spcPts val="0"/>
              </a:spcAft>
              <a:buNone/>
            </a:pPr>
            <a:endParaRPr lang="es-ES_tradnl" sz="1100" dirty="0">
              <a:ea typeface="Arial"/>
              <a:cs typeface="Arial"/>
              <a:sym typeface="Arial"/>
            </a:endParaRPr>
          </a:p>
          <a:p>
            <a:pPr marL="0" marR="0" lvl="0" indent="0" algn="l" rtl="0">
              <a:spcBef>
                <a:spcPts val="0"/>
              </a:spcBef>
              <a:spcAft>
                <a:spcPts val="0"/>
              </a:spcAft>
              <a:buNone/>
            </a:pPr>
            <a:r>
              <a:rPr lang="es-ES_tradnl" sz="1100" dirty="0">
                <a:solidFill>
                  <a:schemeClr val="tx1"/>
                </a:solidFill>
                <a:latin typeface="+mn-lt"/>
                <a:ea typeface="Arial"/>
                <a:cs typeface="Arial"/>
                <a:sym typeface="Arial"/>
              </a:rPr>
              <a:t>Practicar cómo utilizar técnicas de comunicación verbal y no verbal.</a:t>
            </a:r>
          </a:p>
        </p:txBody>
      </p:sp>
      <p:grpSp>
        <p:nvGrpSpPr>
          <p:cNvPr id="16" name="Google Shape;149;p12">
            <a:extLst>
              <a:ext uri="{FF2B5EF4-FFF2-40B4-BE49-F238E27FC236}">
                <a16:creationId xmlns:a16="http://schemas.microsoft.com/office/drawing/2014/main" id="{43238466-291F-9AE8-DF2E-D70E3601A088}"/>
              </a:ext>
            </a:extLst>
          </p:cNvPr>
          <p:cNvGrpSpPr/>
          <p:nvPr/>
        </p:nvGrpSpPr>
        <p:grpSpPr>
          <a:xfrm>
            <a:off x="1020268" y="2760154"/>
            <a:ext cx="559955" cy="387333"/>
            <a:chOff x="6878053" y="1156317"/>
            <a:chExt cx="1431178" cy="1039513"/>
          </a:xfrm>
          <a:solidFill>
            <a:schemeClr val="accent3">
              <a:lumMod val="75000"/>
            </a:schemeClr>
          </a:solidFill>
        </p:grpSpPr>
        <p:grpSp>
          <p:nvGrpSpPr>
            <p:cNvPr id="17" name="Google Shape;150;p12">
              <a:extLst>
                <a:ext uri="{FF2B5EF4-FFF2-40B4-BE49-F238E27FC236}">
                  <a16:creationId xmlns:a16="http://schemas.microsoft.com/office/drawing/2014/main" id="{9A61B219-9215-B99F-1D91-AADAE409F0B1}"/>
                </a:ext>
              </a:extLst>
            </p:cNvPr>
            <p:cNvGrpSpPr/>
            <p:nvPr/>
          </p:nvGrpSpPr>
          <p:grpSpPr>
            <a:xfrm>
              <a:off x="7672978" y="1156317"/>
              <a:ext cx="412941" cy="436880"/>
              <a:chOff x="243840" y="1676400"/>
              <a:chExt cx="701040" cy="741680"/>
            </a:xfrm>
            <a:grpFill/>
          </p:grpSpPr>
          <p:sp>
            <p:nvSpPr>
              <p:cNvPr id="20" name="Google Shape;151;p12">
                <a:extLst>
                  <a:ext uri="{FF2B5EF4-FFF2-40B4-BE49-F238E27FC236}">
                    <a16:creationId xmlns:a16="http://schemas.microsoft.com/office/drawing/2014/main" id="{4D297084-7329-E0E0-DA78-182699E952C7}"/>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27" name="Google Shape;152;p12">
                <a:extLst>
                  <a:ext uri="{FF2B5EF4-FFF2-40B4-BE49-F238E27FC236}">
                    <a16:creationId xmlns:a16="http://schemas.microsoft.com/office/drawing/2014/main" id="{5717D8EA-A977-EEAC-FF7F-8EB5725A702D}"/>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
          <p:nvSpPr>
            <p:cNvPr id="18" name="Google Shape;153;p12">
              <a:extLst>
                <a:ext uri="{FF2B5EF4-FFF2-40B4-BE49-F238E27FC236}">
                  <a16:creationId xmlns:a16="http://schemas.microsoft.com/office/drawing/2014/main" id="{02F06D31-A952-B5D5-E7D5-F3C70F41E7A9}"/>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9" name="Google Shape;154;p12">
              <a:extLst>
                <a:ext uri="{FF2B5EF4-FFF2-40B4-BE49-F238E27FC236}">
                  <a16:creationId xmlns:a16="http://schemas.microsoft.com/office/drawing/2014/main" id="{9C5EDE53-DAF8-0412-FBBD-D7D1F1989744}"/>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grpSp>
        <p:nvGrpSpPr>
          <p:cNvPr id="28" name="Google Shape;149;p12">
            <a:extLst>
              <a:ext uri="{FF2B5EF4-FFF2-40B4-BE49-F238E27FC236}">
                <a16:creationId xmlns:a16="http://schemas.microsoft.com/office/drawing/2014/main" id="{A6EE51A2-B7E0-22C5-64EF-8E7303A285E6}"/>
              </a:ext>
            </a:extLst>
          </p:cNvPr>
          <p:cNvGrpSpPr/>
          <p:nvPr/>
        </p:nvGrpSpPr>
        <p:grpSpPr>
          <a:xfrm>
            <a:off x="1020268" y="3284747"/>
            <a:ext cx="559955" cy="387333"/>
            <a:chOff x="6878053" y="1156317"/>
            <a:chExt cx="1431178" cy="1039513"/>
          </a:xfrm>
          <a:solidFill>
            <a:schemeClr val="accent3">
              <a:lumMod val="75000"/>
            </a:schemeClr>
          </a:solidFill>
        </p:grpSpPr>
        <p:grpSp>
          <p:nvGrpSpPr>
            <p:cNvPr id="29" name="Google Shape;150;p12">
              <a:extLst>
                <a:ext uri="{FF2B5EF4-FFF2-40B4-BE49-F238E27FC236}">
                  <a16:creationId xmlns:a16="http://schemas.microsoft.com/office/drawing/2014/main" id="{2E44718F-61F8-363B-F40A-39E1F6E00C42}"/>
                </a:ext>
              </a:extLst>
            </p:cNvPr>
            <p:cNvGrpSpPr/>
            <p:nvPr/>
          </p:nvGrpSpPr>
          <p:grpSpPr>
            <a:xfrm>
              <a:off x="7672978" y="1156317"/>
              <a:ext cx="412941" cy="436880"/>
              <a:chOff x="243840" y="1676400"/>
              <a:chExt cx="701040" cy="741680"/>
            </a:xfrm>
            <a:grpFill/>
          </p:grpSpPr>
          <p:sp>
            <p:nvSpPr>
              <p:cNvPr id="32" name="Google Shape;151;p12">
                <a:extLst>
                  <a:ext uri="{FF2B5EF4-FFF2-40B4-BE49-F238E27FC236}">
                    <a16:creationId xmlns:a16="http://schemas.microsoft.com/office/drawing/2014/main" id="{B7EB5D63-32A3-D30A-4684-589D239D48B2}"/>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33" name="Google Shape;152;p12">
                <a:extLst>
                  <a:ext uri="{FF2B5EF4-FFF2-40B4-BE49-F238E27FC236}">
                    <a16:creationId xmlns:a16="http://schemas.microsoft.com/office/drawing/2014/main" id="{B75AB252-AEE9-8813-574B-B42EF9046297}"/>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
          <p:nvSpPr>
            <p:cNvPr id="30" name="Google Shape;153;p12">
              <a:extLst>
                <a:ext uri="{FF2B5EF4-FFF2-40B4-BE49-F238E27FC236}">
                  <a16:creationId xmlns:a16="http://schemas.microsoft.com/office/drawing/2014/main" id="{A9CD3B71-2B0C-761F-FD01-53FB2577B78F}"/>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31" name="Google Shape;154;p12">
              <a:extLst>
                <a:ext uri="{FF2B5EF4-FFF2-40B4-BE49-F238E27FC236}">
                  <a16:creationId xmlns:a16="http://schemas.microsoft.com/office/drawing/2014/main" id="{3A750CEF-6D47-32BC-074C-8804B902781F}"/>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grpSp>
        <p:nvGrpSpPr>
          <p:cNvPr id="34" name="Google Shape;149;p12">
            <a:extLst>
              <a:ext uri="{FF2B5EF4-FFF2-40B4-BE49-F238E27FC236}">
                <a16:creationId xmlns:a16="http://schemas.microsoft.com/office/drawing/2014/main" id="{61876D52-A45F-DB6A-2DDE-8E289BCD3834}"/>
              </a:ext>
            </a:extLst>
          </p:cNvPr>
          <p:cNvGrpSpPr/>
          <p:nvPr/>
        </p:nvGrpSpPr>
        <p:grpSpPr>
          <a:xfrm>
            <a:off x="1020268" y="3797448"/>
            <a:ext cx="559955" cy="387333"/>
            <a:chOff x="6878053" y="1156317"/>
            <a:chExt cx="1431178" cy="1039513"/>
          </a:xfrm>
          <a:solidFill>
            <a:schemeClr val="accent3">
              <a:lumMod val="75000"/>
            </a:schemeClr>
          </a:solidFill>
        </p:grpSpPr>
        <p:grpSp>
          <p:nvGrpSpPr>
            <p:cNvPr id="35" name="Google Shape;150;p12">
              <a:extLst>
                <a:ext uri="{FF2B5EF4-FFF2-40B4-BE49-F238E27FC236}">
                  <a16:creationId xmlns:a16="http://schemas.microsoft.com/office/drawing/2014/main" id="{410C4BED-29A7-904A-F50A-787047208201}"/>
                </a:ext>
              </a:extLst>
            </p:cNvPr>
            <p:cNvGrpSpPr/>
            <p:nvPr/>
          </p:nvGrpSpPr>
          <p:grpSpPr>
            <a:xfrm>
              <a:off x="7672978" y="1156317"/>
              <a:ext cx="412941" cy="436880"/>
              <a:chOff x="243840" y="1676400"/>
              <a:chExt cx="701040" cy="741680"/>
            </a:xfrm>
            <a:grpFill/>
          </p:grpSpPr>
          <p:sp>
            <p:nvSpPr>
              <p:cNvPr id="38" name="Google Shape;151;p12">
                <a:extLst>
                  <a:ext uri="{FF2B5EF4-FFF2-40B4-BE49-F238E27FC236}">
                    <a16:creationId xmlns:a16="http://schemas.microsoft.com/office/drawing/2014/main" id="{95836F61-E2F3-D556-A1DB-9EFB11EEB594}"/>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39" name="Google Shape;152;p12">
                <a:extLst>
                  <a:ext uri="{FF2B5EF4-FFF2-40B4-BE49-F238E27FC236}">
                    <a16:creationId xmlns:a16="http://schemas.microsoft.com/office/drawing/2014/main" id="{EDD9FAA6-A1C2-C7BB-EC04-6B7DEED17EC2}"/>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
          <p:nvSpPr>
            <p:cNvPr id="36" name="Google Shape;153;p12">
              <a:extLst>
                <a:ext uri="{FF2B5EF4-FFF2-40B4-BE49-F238E27FC236}">
                  <a16:creationId xmlns:a16="http://schemas.microsoft.com/office/drawing/2014/main" id="{3E9975DF-C865-87C2-D10C-18AD88C39524}"/>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37" name="Google Shape;154;p12">
              <a:extLst>
                <a:ext uri="{FF2B5EF4-FFF2-40B4-BE49-F238E27FC236}">
                  <a16:creationId xmlns:a16="http://schemas.microsoft.com/office/drawing/2014/main" id="{AB0A8E15-1F14-4AB0-B7A3-865CF420A9CA}"/>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grpSp>
        <p:nvGrpSpPr>
          <p:cNvPr id="40" name="Google Shape;149;p12">
            <a:extLst>
              <a:ext uri="{FF2B5EF4-FFF2-40B4-BE49-F238E27FC236}">
                <a16:creationId xmlns:a16="http://schemas.microsoft.com/office/drawing/2014/main" id="{1535940D-7CA7-798B-49ED-07408C85AF6B}"/>
              </a:ext>
            </a:extLst>
          </p:cNvPr>
          <p:cNvGrpSpPr/>
          <p:nvPr/>
        </p:nvGrpSpPr>
        <p:grpSpPr>
          <a:xfrm>
            <a:off x="1020268" y="4359839"/>
            <a:ext cx="559955" cy="387333"/>
            <a:chOff x="6878053" y="1156317"/>
            <a:chExt cx="1431178" cy="1039513"/>
          </a:xfrm>
          <a:solidFill>
            <a:schemeClr val="accent3">
              <a:lumMod val="75000"/>
            </a:schemeClr>
          </a:solidFill>
        </p:grpSpPr>
        <p:grpSp>
          <p:nvGrpSpPr>
            <p:cNvPr id="41" name="Google Shape;150;p12">
              <a:extLst>
                <a:ext uri="{FF2B5EF4-FFF2-40B4-BE49-F238E27FC236}">
                  <a16:creationId xmlns:a16="http://schemas.microsoft.com/office/drawing/2014/main" id="{17BAFE81-44C8-4B7B-AE2E-B8440B9E042B}"/>
                </a:ext>
              </a:extLst>
            </p:cNvPr>
            <p:cNvGrpSpPr/>
            <p:nvPr/>
          </p:nvGrpSpPr>
          <p:grpSpPr>
            <a:xfrm>
              <a:off x="7672978" y="1156317"/>
              <a:ext cx="412941" cy="436880"/>
              <a:chOff x="243840" y="1676400"/>
              <a:chExt cx="701040" cy="741680"/>
            </a:xfrm>
            <a:grpFill/>
          </p:grpSpPr>
          <p:sp>
            <p:nvSpPr>
              <p:cNvPr id="44" name="Google Shape;151;p12">
                <a:extLst>
                  <a:ext uri="{FF2B5EF4-FFF2-40B4-BE49-F238E27FC236}">
                    <a16:creationId xmlns:a16="http://schemas.microsoft.com/office/drawing/2014/main" id="{069CCB26-2496-B7FF-C133-748996336057}"/>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45" name="Google Shape;152;p12">
                <a:extLst>
                  <a:ext uri="{FF2B5EF4-FFF2-40B4-BE49-F238E27FC236}">
                    <a16:creationId xmlns:a16="http://schemas.microsoft.com/office/drawing/2014/main" id="{A7F60340-2AF5-22B1-FF38-C5A6195E22C7}"/>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
          <p:nvSpPr>
            <p:cNvPr id="42" name="Google Shape;153;p12">
              <a:extLst>
                <a:ext uri="{FF2B5EF4-FFF2-40B4-BE49-F238E27FC236}">
                  <a16:creationId xmlns:a16="http://schemas.microsoft.com/office/drawing/2014/main" id="{F5761A3F-039E-E091-3FA7-D43EB313CED0}"/>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43" name="Google Shape;154;p12">
              <a:extLst>
                <a:ext uri="{FF2B5EF4-FFF2-40B4-BE49-F238E27FC236}">
                  <a16:creationId xmlns:a16="http://schemas.microsoft.com/office/drawing/2014/main" id="{90AA60D7-47E6-86B1-7A65-4452A0845EB9}"/>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
        <p:nvSpPr>
          <p:cNvPr id="4" name="Hexagon 3">
            <a:extLst>
              <a:ext uri="{FF2B5EF4-FFF2-40B4-BE49-F238E27FC236}">
                <a16:creationId xmlns:a16="http://schemas.microsoft.com/office/drawing/2014/main" id="{04408A73-7925-A452-EB4C-E601D55B1B13}"/>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Hexagon 4">
            <a:extLst>
              <a:ext uri="{FF2B5EF4-FFF2-40B4-BE49-F238E27FC236}">
                <a16:creationId xmlns:a16="http://schemas.microsoft.com/office/drawing/2014/main" id="{E3FDB023-7591-A2E6-1179-5B28AFFF2E33}"/>
              </a:ext>
            </a:extLst>
          </p:cNvPr>
          <p:cNvSpPr/>
          <p:nvPr/>
        </p:nvSpPr>
        <p:spPr>
          <a:xfrm rot="1782986">
            <a:off x="286724" y="76395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Hexagon 5">
            <a:extLst>
              <a:ext uri="{FF2B5EF4-FFF2-40B4-BE49-F238E27FC236}">
                <a16:creationId xmlns:a16="http://schemas.microsoft.com/office/drawing/2014/main" id="{1AD87154-6632-DDD4-7C63-C9D23A53DAA8}"/>
              </a:ext>
            </a:extLst>
          </p:cNvPr>
          <p:cNvSpPr/>
          <p:nvPr/>
        </p:nvSpPr>
        <p:spPr>
          <a:xfrm rot="1782986">
            <a:off x="286724" y="122680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Hexagon 6">
            <a:extLst>
              <a:ext uri="{FF2B5EF4-FFF2-40B4-BE49-F238E27FC236}">
                <a16:creationId xmlns:a16="http://schemas.microsoft.com/office/drawing/2014/main" id="{F0FD3F3A-26EF-D8A3-68EA-9A73E8618CFF}"/>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Hexagon 7">
            <a:extLst>
              <a:ext uri="{FF2B5EF4-FFF2-40B4-BE49-F238E27FC236}">
                <a16:creationId xmlns:a16="http://schemas.microsoft.com/office/drawing/2014/main" id="{10C2F441-F295-181F-1B7C-1D0682BF3FFA}"/>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9105880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8057" y="1629481"/>
            <a:ext cx="5294658" cy="276999"/>
          </a:xfrm>
          <a:prstGeom prst="rect">
            <a:avLst/>
          </a:prstGeom>
          <a:noFill/>
        </p:spPr>
        <p:txBody>
          <a:bodyPr wrap="square" rtlCol="0">
            <a:spAutoFit/>
          </a:bodyPr>
          <a:lstStyle/>
          <a:p>
            <a:r>
              <a:rPr lang="es-ES_tradnl" sz="1200" b="1" spc="300" dirty="0"/>
              <a:t>QUIÉN DEBE ESTAR PRESENTE EN LA REUNIÓN</a:t>
            </a:r>
          </a:p>
        </p:txBody>
      </p:sp>
      <p:sp>
        <p:nvSpPr>
          <p:cNvPr id="4" name="TextBox 3">
            <a:extLst>
              <a:ext uri="{FF2B5EF4-FFF2-40B4-BE49-F238E27FC236}">
                <a16:creationId xmlns:a16="http://schemas.microsoft.com/office/drawing/2014/main" id="{79BBD8C8-DADB-F895-3207-1EA95D9C1556}"/>
              </a:ext>
            </a:extLst>
          </p:cNvPr>
          <p:cNvSpPr txBox="1"/>
          <p:nvPr/>
        </p:nvSpPr>
        <p:spPr>
          <a:xfrm>
            <a:off x="996287" y="721660"/>
            <a:ext cx="5254042" cy="738664"/>
          </a:xfrm>
          <a:prstGeom prst="rect">
            <a:avLst/>
          </a:prstGeom>
          <a:noFill/>
        </p:spPr>
        <p:txBody>
          <a:bodyPr wrap="square">
            <a:spAutoFit/>
          </a:bodyPr>
          <a:lstStyle/>
          <a:p>
            <a:pPr marL="0" marR="0" lvl="0" indent="0" algn="l" rtl="0">
              <a:spcBef>
                <a:spcPts val="0"/>
              </a:spcBef>
              <a:spcAft>
                <a:spcPts val="1800"/>
              </a:spcAft>
              <a:buNone/>
            </a:pPr>
            <a:r>
              <a:rPr lang="es-ES_tradnl" sz="1400" b="1" spc="300">
                <a:solidFill>
                  <a:schemeClr val="bg1"/>
                </a:solidFill>
                <a:highlight>
                  <a:srgbClr val="54AF4B"/>
                </a:highlight>
                <a:latin typeface="Calibri"/>
                <a:ea typeface="Calibri"/>
                <a:cs typeface="Calibri"/>
                <a:sym typeface="Calibri"/>
              </a:rPr>
              <a:t>SESIÓN 2: ¿CÓMO DEBE PREPARARSE UN ASISTENTE SOCIAL PARA REUNIRSE CON LOS NIÑOS?</a:t>
            </a:r>
          </a:p>
        </p:txBody>
      </p:sp>
      <p:sp>
        <p:nvSpPr>
          <p:cNvPr id="5" name="Rectangle 4">
            <a:extLst>
              <a:ext uri="{FF2B5EF4-FFF2-40B4-BE49-F238E27FC236}">
                <a16:creationId xmlns:a16="http://schemas.microsoft.com/office/drawing/2014/main" id="{ACB24DE9-0042-544C-C76C-6CFEF8F38E74}"/>
              </a:ext>
            </a:extLst>
          </p:cNvPr>
          <p:cNvSpPr/>
          <p:nvPr/>
        </p:nvSpPr>
        <p:spPr>
          <a:xfrm>
            <a:off x="996287" y="5227591"/>
            <a:ext cx="5251079" cy="1464914"/>
          </a:xfrm>
          <a:prstGeom prst="rect">
            <a:avLst/>
          </a:prstGeom>
          <a:noFill/>
          <a:ln>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Rectangle 5">
            <a:extLst>
              <a:ext uri="{FF2B5EF4-FFF2-40B4-BE49-F238E27FC236}">
                <a16:creationId xmlns:a16="http://schemas.microsoft.com/office/drawing/2014/main" id="{A6C2C5AC-23A0-4286-4F22-04998584C84F}"/>
              </a:ext>
            </a:extLst>
          </p:cNvPr>
          <p:cNvSpPr/>
          <p:nvPr/>
        </p:nvSpPr>
        <p:spPr>
          <a:xfrm>
            <a:off x="996286" y="7525348"/>
            <a:ext cx="5251079" cy="1464914"/>
          </a:xfrm>
          <a:prstGeom prst="rect">
            <a:avLst/>
          </a:prstGeom>
          <a:noFill/>
          <a:ln>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TextBox 7">
            <a:extLst>
              <a:ext uri="{FF2B5EF4-FFF2-40B4-BE49-F238E27FC236}">
                <a16:creationId xmlns:a16="http://schemas.microsoft.com/office/drawing/2014/main" id="{AC3C243C-0B3F-51CC-6981-2137E194C6DE}"/>
              </a:ext>
            </a:extLst>
          </p:cNvPr>
          <p:cNvSpPr txBox="1"/>
          <p:nvPr/>
        </p:nvSpPr>
        <p:spPr>
          <a:xfrm>
            <a:off x="996287" y="4655489"/>
            <a:ext cx="5266428" cy="430887"/>
          </a:xfrm>
          <a:prstGeom prst="rect">
            <a:avLst/>
          </a:prstGeom>
          <a:noFill/>
        </p:spPr>
        <p:txBody>
          <a:bodyPr wrap="square" lIns="91440" tIns="45720" rIns="91440" bIns="45720" anchor="t">
            <a:spAutoFit/>
          </a:bodyPr>
          <a:lstStyle/>
          <a:p>
            <a:r>
              <a:rPr lang="es-ES_tradnl" sz="1100" i="0" dirty="0"/>
              <a:t>Si los padres o el cuidador principal no están presentes durante la reunión con el/la menor, ¿quién podría ser un adulto de confianza?</a:t>
            </a:r>
            <a:endParaRPr lang="es-ES_tradnl" sz="1100" dirty="0"/>
          </a:p>
        </p:txBody>
      </p:sp>
      <p:sp>
        <p:nvSpPr>
          <p:cNvPr id="9" name="TextBox 8">
            <a:extLst>
              <a:ext uri="{FF2B5EF4-FFF2-40B4-BE49-F238E27FC236}">
                <a16:creationId xmlns:a16="http://schemas.microsoft.com/office/drawing/2014/main" id="{BAB651AB-91C6-F30E-2480-75A6DBE69D55}"/>
              </a:ext>
            </a:extLst>
          </p:cNvPr>
          <p:cNvSpPr txBox="1"/>
          <p:nvPr/>
        </p:nvSpPr>
        <p:spPr>
          <a:xfrm>
            <a:off x="966716" y="6945986"/>
            <a:ext cx="5266428" cy="430887"/>
          </a:xfrm>
          <a:prstGeom prst="rect">
            <a:avLst/>
          </a:prstGeom>
          <a:noFill/>
        </p:spPr>
        <p:txBody>
          <a:bodyPr wrap="square" lIns="91440" tIns="45720" rIns="91440" bIns="45720" anchor="t">
            <a:spAutoFit/>
          </a:bodyPr>
          <a:lstStyle/>
          <a:p>
            <a:r>
              <a:rPr lang="es-ES_tradnl" sz="1100" i="0" dirty="0"/>
              <a:t>¿Cómo identificar a un/a adulto/a de confianza para el/la menor? Proponer ejemplos de preguntas que podría hacerle al menor.</a:t>
            </a:r>
          </a:p>
        </p:txBody>
      </p:sp>
      <p:grpSp>
        <p:nvGrpSpPr>
          <p:cNvPr id="25" name="Group 24">
            <a:extLst>
              <a:ext uri="{FF2B5EF4-FFF2-40B4-BE49-F238E27FC236}">
                <a16:creationId xmlns:a16="http://schemas.microsoft.com/office/drawing/2014/main" id="{816BC76B-0620-BBAC-E963-2C3B2F351638}"/>
              </a:ext>
            </a:extLst>
          </p:cNvPr>
          <p:cNvGrpSpPr/>
          <p:nvPr/>
        </p:nvGrpSpPr>
        <p:grpSpPr>
          <a:xfrm>
            <a:off x="1016758" y="2232663"/>
            <a:ext cx="5245957" cy="2028906"/>
            <a:chOff x="1143000" y="2096472"/>
            <a:chExt cx="9009187" cy="3484359"/>
          </a:xfrm>
        </p:grpSpPr>
        <p:sp>
          <p:nvSpPr>
            <p:cNvPr id="11" name="Rectangle 10">
              <a:extLst>
                <a:ext uri="{FF2B5EF4-FFF2-40B4-BE49-F238E27FC236}">
                  <a16:creationId xmlns:a16="http://schemas.microsoft.com/office/drawing/2014/main" id="{97010D6D-0C64-3592-57CD-55EFDFFA8C73}"/>
                </a:ext>
              </a:extLst>
            </p:cNvPr>
            <p:cNvSpPr/>
            <p:nvPr/>
          </p:nvSpPr>
          <p:spPr>
            <a:xfrm>
              <a:off x="1143000" y="3020250"/>
              <a:ext cx="2057602" cy="154104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100" b="1">
                  <a:solidFill>
                    <a:schemeClr val="tx1"/>
                  </a:solidFill>
                  <a:cs typeface="Arial" panose="020B0604020202020204" pitchFamily="34" charset="0"/>
                </a:rPr>
                <a:t>¿Padre y/o madre o cuidador?</a:t>
              </a:r>
            </a:p>
          </p:txBody>
        </p:sp>
        <p:sp>
          <p:nvSpPr>
            <p:cNvPr id="12" name="Rectangle 11">
              <a:extLst>
                <a:ext uri="{FF2B5EF4-FFF2-40B4-BE49-F238E27FC236}">
                  <a16:creationId xmlns:a16="http://schemas.microsoft.com/office/drawing/2014/main" id="{D70B133E-979D-C1A6-4DCD-81D081E5B3CA}"/>
                </a:ext>
              </a:extLst>
            </p:cNvPr>
            <p:cNvSpPr/>
            <p:nvPr/>
          </p:nvSpPr>
          <p:spPr>
            <a:xfrm>
              <a:off x="4785260" y="2096472"/>
              <a:ext cx="2057602" cy="154104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100" b="1">
                  <a:solidFill>
                    <a:schemeClr val="tx1"/>
                  </a:solidFill>
                  <a:cs typeface="Arial" panose="020B0604020202020204" pitchFamily="34" charset="0"/>
                </a:rPr>
                <a:t>¿Otro adulto de confianza?</a:t>
              </a:r>
            </a:p>
          </p:txBody>
        </p:sp>
        <p:sp>
          <p:nvSpPr>
            <p:cNvPr id="13" name="Rectangle 12">
              <a:extLst>
                <a:ext uri="{FF2B5EF4-FFF2-40B4-BE49-F238E27FC236}">
                  <a16:creationId xmlns:a16="http://schemas.microsoft.com/office/drawing/2014/main" id="{E79DDC7E-AED3-1295-B54B-6F15E2D3AD73}"/>
                </a:ext>
              </a:extLst>
            </p:cNvPr>
            <p:cNvSpPr/>
            <p:nvPr/>
          </p:nvSpPr>
          <p:spPr>
            <a:xfrm>
              <a:off x="4785260" y="4039784"/>
              <a:ext cx="2057602" cy="154104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100" b="1">
                  <a:solidFill>
                    <a:schemeClr val="tx1"/>
                  </a:solidFill>
                  <a:cs typeface="Arial" panose="020B0604020202020204" pitchFamily="34" charset="0"/>
                </a:rPr>
                <a:t>Conversación individual</a:t>
              </a:r>
            </a:p>
          </p:txBody>
        </p:sp>
        <p:sp>
          <p:nvSpPr>
            <p:cNvPr id="14" name="Rectangle 13">
              <a:extLst>
                <a:ext uri="{FF2B5EF4-FFF2-40B4-BE49-F238E27FC236}">
                  <a16:creationId xmlns:a16="http://schemas.microsoft.com/office/drawing/2014/main" id="{5FD4F0A1-2942-D463-0F62-742D21874E02}"/>
                </a:ext>
              </a:extLst>
            </p:cNvPr>
            <p:cNvSpPr/>
            <p:nvPr/>
          </p:nvSpPr>
          <p:spPr>
            <a:xfrm>
              <a:off x="8094585" y="2096472"/>
              <a:ext cx="2057602" cy="154104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100" b="1">
                  <a:solidFill>
                    <a:schemeClr val="tx1"/>
                  </a:solidFill>
                  <a:cs typeface="Arial" panose="020B0604020202020204" pitchFamily="34" charset="0"/>
                </a:rPr>
                <a:t>Supervisor/a de gestión de casos</a:t>
              </a:r>
            </a:p>
          </p:txBody>
        </p:sp>
        <p:cxnSp>
          <p:nvCxnSpPr>
            <p:cNvPr id="15" name="Connector: Elbow 14">
              <a:extLst>
                <a:ext uri="{FF2B5EF4-FFF2-40B4-BE49-F238E27FC236}">
                  <a16:creationId xmlns:a16="http://schemas.microsoft.com/office/drawing/2014/main" id="{2CDBB567-D400-5BE1-10A4-7BE1A3527757}"/>
                </a:ext>
              </a:extLst>
            </p:cNvPr>
            <p:cNvCxnSpPr>
              <a:cxnSpLocks/>
              <a:stCxn id="11" idx="3"/>
              <a:endCxn id="12" idx="1"/>
            </p:cNvCxnSpPr>
            <p:nvPr/>
          </p:nvCxnSpPr>
          <p:spPr>
            <a:xfrm flipV="1">
              <a:off x="3200602" y="2866996"/>
              <a:ext cx="1584658" cy="923778"/>
            </a:xfrm>
            <a:prstGeom prst="bentConnector3">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BD9B3CAE-92C4-48B9-23D0-E274D808F630}"/>
                </a:ext>
              </a:extLst>
            </p:cNvPr>
            <p:cNvCxnSpPr>
              <a:cxnSpLocks/>
              <a:stCxn id="11" idx="3"/>
              <a:endCxn id="13" idx="1"/>
            </p:cNvCxnSpPr>
            <p:nvPr/>
          </p:nvCxnSpPr>
          <p:spPr>
            <a:xfrm>
              <a:off x="3200602" y="3790774"/>
              <a:ext cx="1584658" cy="1019534"/>
            </a:xfrm>
            <a:prstGeom prst="bentConnector3">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55345F1-F530-E33E-0F95-CD17188B9700}"/>
                </a:ext>
              </a:extLst>
            </p:cNvPr>
            <p:cNvSpPr txBox="1"/>
            <p:nvPr/>
          </p:nvSpPr>
          <p:spPr>
            <a:xfrm>
              <a:off x="3291891" y="3361281"/>
              <a:ext cx="701039" cy="449278"/>
            </a:xfrm>
            <a:prstGeom prst="rect">
              <a:avLst/>
            </a:prstGeom>
            <a:noFill/>
          </p:spPr>
          <p:txBody>
            <a:bodyPr wrap="square">
              <a:spAutoFit/>
            </a:bodyPr>
            <a:lstStyle/>
            <a:p>
              <a:r>
                <a:rPr lang="es-ES_tradnl" sz="1100" b="1">
                  <a:solidFill>
                    <a:schemeClr val="accent3">
                      <a:lumMod val="75000"/>
                    </a:schemeClr>
                  </a:solidFill>
                  <a:cs typeface="Arial" panose="020B0604020202020204" pitchFamily="34" charset="0"/>
                </a:rPr>
                <a:t>NO</a:t>
              </a:r>
              <a:endParaRPr lang="es-ES_tradnl" sz="1100" b="1">
                <a:solidFill>
                  <a:schemeClr val="accent3">
                    <a:lumMod val="75000"/>
                  </a:schemeClr>
                </a:solidFill>
              </a:endParaRPr>
            </a:p>
          </p:txBody>
        </p:sp>
        <p:cxnSp>
          <p:nvCxnSpPr>
            <p:cNvPr id="21" name="Straight Arrow Connector 20">
              <a:extLst>
                <a:ext uri="{FF2B5EF4-FFF2-40B4-BE49-F238E27FC236}">
                  <a16:creationId xmlns:a16="http://schemas.microsoft.com/office/drawing/2014/main" id="{8D04167A-F68D-B2E1-69F4-B92D9056156E}"/>
                </a:ext>
              </a:extLst>
            </p:cNvPr>
            <p:cNvCxnSpPr>
              <a:stCxn id="12" idx="3"/>
              <a:endCxn id="14" idx="1"/>
            </p:cNvCxnSpPr>
            <p:nvPr/>
          </p:nvCxnSpPr>
          <p:spPr>
            <a:xfrm>
              <a:off x="6842862" y="2866996"/>
              <a:ext cx="1251723" cy="0"/>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6C2A1DB-0C3F-FBD5-D9CB-BCDB176B6127}"/>
                </a:ext>
              </a:extLst>
            </p:cNvPr>
            <p:cNvSpPr txBox="1"/>
            <p:nvPr/>
          </p:nvSpPr>
          <p:spPr>
            <a:xfrm>
              <a:off x="7170625" y="2497664"/>
              <a:ext cx="701039" cy="449278"/>
            </a:xfrm>
            <a:prstGeom prst="rect">
              <a:avLst/>
            </a:prstGeom>
            <a:noFill/>
          </p:spPr>
          <p:txBody>
            <a:bodyPr wrap="square">
              <a:spAutoFit/>
            </a:bodyPr>
            <a:lstStyle/>
            <a:p>
              <a:r>
                <a:rPr lang="es-ES_tradnl" sz="1100" b="1">
                  <a:solidFill>
                    <a:schemeClr val="accent3">
                      <a:lumMod val="75000"/>
                    </a:schemeClr>
                  </a:solidFill>
                  <a:cs typeface="Arial" panose="020B0604020202020204" pitchFamily="34" charset="0"/>
                </a:rPr>
                <a:t>NO</a:t>
              </a:r>
              <a:endParaRPr lang="es-ES_tradnl" sz="1100" b="1">
                <a:solidFill>
                  <a:schemeClr val="accent3">
                    <a:lumMod val="75000"/>
                  </a:schemeClr>
                </a:solidFill>
              </a:endParaRPr>
            </a:p>
          </p:txBody>
        </p:sp>
      </p:grpSp>
      <p:sp>
        <p:nvSpPr>
          <p:cNvPr id="3" name="Hexagon 2">
            <a:extLst>
              <a:ext uri="{FF2B5EF4-FFF2-40B4-BE49-F238E27FC236}">
                <a16:creationId xmlns:a16="http://schemas.microsoft.com/office/drawing/2014/main" id="{918DDA2E-A697-14B6-2108-774EE610DD38}"/>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Hexagon 6">
            <a:extLst>
              <a:ext uri="{FF2B5EF4-FFF2-40B4-BE49-F238E27FC236}">
                <a16:creationId xmlns:a16="http://schemas.microsoft.com/office/drawing/2014/main" id="{D934B84D-174E-23AD-D328-5306B52D13D6}"/>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Hexagon 9">
            <a:extLst>
              <a:ext uri="{FF2B5EF4-FFF2-40B4-BE49-F238E27FC236}">
                <a16:creationId xmlns:a16="http://schemas.microsoft.com/office/drawing/2014/main" id="{2A34E22C-5E3B-92FE-DE23-D2A74B85D131}"/>
              </a:ext>
            </a:extLst>
          </p:cNvPr>
          <p:cNvSpPr/>
          <p:nvPr/>
        </p:nvSpPr>
        <p:spPr>
          <a:xfrm rot="1782986">
            <a:off x="286724" y="122680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Hexagon 17">
            <a:extLst>
              <a:ext uri="{FF2B5EF4-FFF2-40B4-BE49-F238E27FC236}">
                <a16:creationId xmlns:a16="http://schemas.microsoft.com/office/drawing/2014/main" id="{E23975AA-6E8B-240F-F90B-FFBA2B3A57FC}"/>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 name="Hexagon 18">
            <a:extLst>
              <a:ext uri="{FF2B5EF4-FFF2-40B4-BE49-F238E27FC236}">
                <a16:creationId xmlns:a16="http://schemas.microsoft.com/office/drawing/2014/main" id="{05158979-07D1-50C1-8731-338DB9798000}"/>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1455578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E8A3282-0B64-4AF5-AC8B-506F6CD89F03}"/>
              </a:ext>
            </a:extLst>
          </p:cNvPr>
          <p:cNvSpPr/>
          <p:nvPr/>
        </p:nvSpPr>
        <p:spPr>
          <a:xfrm>
            <a:off x="1000125" y="1225550"/>
            <a:ext cx="5248275" cy="786764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a:extLst>
              <a:ext uri="{FF2B5EF4-FFF2-40B4-BE49-F238E27FC236}">
                <a16:creationId xmlns:a16="http://schemas.microsoft.com/office/drawing/2014/main" id="{94C9E363-5119-7588-8771-8639A434CFAC}"/>
              </a:ext>
            </a:extLst>
          </p:cNvPr>
          <p:cNvSpPr txBox="1"/>
          <p:nvPr/>
        </p:nvSpPr>
        <p:spPr>
          <a:xfrm>
            <a:off x="1000125" y="714952"/>
            <a:ext cx="5248275" cy="461665"/>
          </a:xfrm>
          <a:prstGeom prst="rect">
            <a:avLst/>
          </a:prstGeom>
          <a:noFill/>
        </p:spPr>
        <p:txBody>
          <a:bodyPr wrap="square" lIns="91440" tIns="45720" rIns="91440" bIns="45720" rtlCol="0" anchor="t">
            <a:spAutoFit/>
          </a:bodyPr>
          <a:lstStyle/>
          <a:p>
            <a:r>
              <a:rPr lang="en-US" sz="1200" b="1" spc="300" dirty="0"/>
              <a:t>¿QUÉ DEBO HACER PARA PREPARARME PARA LA REUNIÓN?</a:t>
            </a:r>
          </a:p>
        </p:txBody>
      </p:sp>
      <p:sp>
        <p:nvSpPr>
          <p:cNvPr id="16" name="Hexagon 15">
            <a:extLst>
              <a:ext uri="{FF2B5EF4-FFF2-40B4-BE49-F238E27FC236}">
                <a16:creationId xmlns:a16="http://schemas.microsoft.com/office/drawing/2014/main" id="{8ED8201F-0BA1-13A6-9D95-AE9ADD700C92}"/>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Hexagon 16">
            <a:extLst>
              <a:ext uri="{FF2B5EF4-FFF2-40B4-BE49-F238E27FC236}">
                <a16:creationId xmlns:a16="http://schemas.microsoft.com/office/drawing/2014/main" id="{44848176-4FC1-9037-0C50-93DB531017B1}"/>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Hexagon 17">
            <a:extLst>
              <a:ext uri="{FF2B5EF4-FFF2-40B4-BE49-F238E27FC236}">
                <a16:creationId xmlns:a16="http://schemas.microsoft.com/office/drawing/2014/main" id="{5C2A6230-8841-C380-05EF-370584B93B15}"/>
              </a:ext>
            </a:extLst>
          </p:cNvPr>
          <p:cNvSpPr/>
          <p:nvPr/>
        </p:nvSpPr>
        <p:spPr>
          <a:xfrm rot="1782986">
            <a:off x="286724" y="122680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Hexagon 18">
            <a:extLst>
              <a:ext uri="{FF2B5EF4-FFF2-40B4-BE49-F238E27FC236}">
                <a16:creationId xmlns:a16="http://schemas.microsoft.com/office/drawing/2014/main" id="{0379BC60-8661-E694-E2FF-7C6720D839E9}"/>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Hexagon 19">
            <a:extLst>
              <a:ext uri="{FF2B5EF4-FFF2-40B4-BE49-F238E27FC236}">
                <a16:creationId xmlns:a16="http://schemas.microsoft.com/office/drawing/2014/main" id="{11D76C66-0CE5-09C8-4BD8-3C19E99E3F6E}"/>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L-Shape 2">
            <a:extLst>
              <a:ext uri="{FF2B5EF4-FFF2-40B4-BE49-F238E27FC236}">
                <a16:creationId xmlns:a16="http://schemas.microsoft.com/office/drawing/2014/main" id="{F7D6D656-8D52-7430-868B-3B2DAFF004BD}"/>
              </a:ext>
            </a:extLst>
          </p:cNvPr>
          <p:cNvSpPr/>
          <p:nvPr/>
        </p:nvSpPr>
        <p:spPr>
          <a:xfrm rot="18361091">
            <a:off x="5715129" y="6595073"/>
            <a:ext cx="704591" cy="347720"/>
          </a:xfrm>
          <a:prstGeom prst="corner">
            <a:avLst>
              <a:gd name="adj1" fmla="val 42208"/>
              <a:gd name="adj2" fmla="val 4335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L-Shape 10">
            <a:extLst>
              <a:ext uri="{FF2B5EF4-FFF2-40B4-BE49-F238E27FC236}">
                <a16:creationId xmlns:a16="http://schemas.microsoft.com/office/drawing/2014/main" id="{58A4B2C3-442F-C816-1B35-097A4CFF926A}"/>
              </a:ext>
            </a:extLst>
          </p:cNvPr>
          <p:cNvSpPr/>
          <p:nvPr/>
        </p:nvSpPr>
        <p:spPr>
          <a:xfrm rot="18361091">
            <a:off x="5715129" y="7484073"/>
            <a:ext cx="704591" cy="347720"/>
          </a:xfrm>
          <a:prstGeom prst="corner">
            <a:avLst>
              <a:gd name="adj1" fmla="val 42208"/>
              <a:gd name="adj2" fmla="val 4335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L-Shape 11">
            <a:extLst>
              <a:ext uri="{FF2B5EF4-FFF2-40B4-BE49-F238E27FC236}">
                <a16:creationId xmlns:a16="http://schemas.microsoft.com/office/drawing/2014/main" id="{B793AEEC-EDA8-3134-C0EA-435EDC276F8E}"/>
              </a:ext>
            </a:extLst>
          </p:cNvPr>
          <p:cNvSpPr/>
          <p:nvPr/>
        </p:nvSpPr>
        <p:spPr>
          <a:xfrm rot="18361091">
            <a:off x="5715129" y="8373073"/>
            <a:ext cx="704591" cy="347720"/>
          </a:xfrm>
          <a:prstGeom prst="corner">
            <a:avLst>
              <a:gd name="adj1" fmla="val 42208"/>
              <a:gd name="adj2" fmla="val 4335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3669133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A41A22E8-BFFC-41E5-81DC-5728F2F5BFD7}"/>
              </a:ext>
            </a:extLst>
          </p:cNvPr>
          <p:cNvSpPr txBox="1"/>
          <p:nvPr/>
        </p:nvSpPr>
        <p:spPr>
          <a:xfrm>
            <a:off x="996287" y="2228774"/>
            <a:ext cx="2402172" cy="261610"/>
          </a:xfrm>
          <a:prstGeom prst="rect">
            <a:avLst/>
          </a:prstGeom>
          <a:noFill/>
          <a:ln>
            <a:noFill/>
          </a:ln>
        </p:spPr>
        <p:txBody>
          <a:bodyPr wrap="square" lIns="91440" tIns="45720" rIns="91440" bIns="45720" rtlCol="0" anchor="t">
            <a:spAutoFit/>
          </a:bodyPr>
          <a:lstStyle/>
          <a:p>
            <a:r>
              <a:rPr lang="en-US" sz="1100" b="1" dirty="0"/>
              <a:t>QUÉ DEBO HACER</a:t>
            </a:r>
            <a:endParaRPr lang="en-CA" sz="1100" b="1" i="1" dirty="0"/>
          </a:p>
        </p:txBody>
      </p:sp>
      <p:sp>
        <p:nvSpPr>
          <p:cNvPr id="13" name="Rectangle 12">
            <a:extLst>
              <a:ext uri="{FF2B5EF4-FFF2-40B4-BE49-F238E27FC236}">
                <a16:creationId xmlns:a16="http://schemas.microsoft.com/office/drawing/2014/main" id="{EE8A3282-0B64-4AF5-AC8B-506F6CD89F03}"/>
              </a:ext>
            </a:extLst>
          </p:cNvPr>
          <p:cNvSpPr/>
          <p:nvPr/>
        </p:nvSpPr>
        <p:spPr>
          <a:xfrm>
            <a:off x="996287" y="2564966"/>
            <a:ext cx="2472527" cy="250847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TextBox 38">
            <a:extLst>
              <a:ext uri="{FF2B5EF4-FFF2-40B4-BE49-F238E27FC236}">
                <a16:creationId xmlns:a16="http://schemas.microsoft.com/office/drawing/2014/main" id="{623FAC9D-9DAF-4ED8-B69D-AB02CAF986FD}"/>
              </a:ext>
            </a:extLst>
          </p:cNvPr>
          <p:cNvSpPr txBox="1"/>
          <p:nvPr/>
        </p:nvSpPr>
        <p:spPr>
          <a:xfrm>
            <a:off x="3806566" y="2231974"/>
            <a:ext cx="2402172" cy="261610"/>
          </a:xfrm>
          <a:prstGeom prst="rect">
            <a:avLst/>
          </a:prstGeom>
          <a:noFill/>
          <a:ln>
            <a:noFill/>
          </a:ln>
        </p:spPr>
        <p:txBody>
          <a:bodyPr wrap="square" lIns="91440" tIns="45720" rIns="91440" bIns="45720" rtlCol="0" anchor="t">
            <a:spAutoFit/>
          </a:bodyPr>
          <a:lstStyle/>
          <a:p>
            <a:r>
              <a:rPr lang="en-US" sz="1100" b="1" dirty="0"/>
              <a:t>QUÉ NO DEBO HACER</a:t>
            </a:r>
            <a:endParaRPr lang="en-CA" sz="1100" b="1" i="1" dirty="0"/>
          </a:p>
        </p:txBody>
      </p:sp>
      <p:sp>
        <p:nvSpPr>
          <p:cNvPr id="47" name="TextBox 46">
            <a:extLst>
              <a:ext uri="{FF2B5EF4-FFF2-40B4-BE49-F238E27FC236}">
                <a16:creationId xmlns:a16="http://schemas.microsoft.com/office/drawing/2014/main" id="{F884CC47-1ED3-40DC-9EF4-01DD1B61C37F}"/>
              </a:ext>
            </a:extLst>
          </p:cNvPr>
          <p:cNvSpPr txBox="1"/>
          <p:nvPr/>
        </p:nvSpPr>
        <p:spPr>
          <a:xfrm>
            <a:off x="996287" y="1819309"/>
            <a:ext cx="4110326" cy="261610"/>
          </a:xfrm>
          <a:prstGeom prst="rect">
            <a:avLst/>
          </a:prstGeom>
          <a:noFill/>
          <a:ln>
            <a:noFill/>
          </a:ln>
        </p:spPr>
        <p:txBody>
          <a:bodyPr wrap="square" rtlCol="0">
            <a:spAutoFit/>
          </a:bodyPr>
          <a:lstStyle/>
          <a:p>
            <a:r>
              <a:rPr lang="en-US" sz="1100" dirty="0"/>
              <a:t>Lenguaje corporal, expresiones faciales, contacto visual</a:t>
            </a:r>
            <a:endParaRPr lang="en-CA" sz="1100" dirty="0"/>
          </a:p>
        </p:txBody>
      </p:sp>
      <p:sp>
        <p:nvSpPr>
          <p:cNvPr id="5" name="TextBox 4">
            <a:extLst>
              <a:ext uri="{FF2B5EF4-FFF2-40B4-BE49-F238E27FC236}">
                <a16:creationId xmlns:a16="http://schemas.microsoft.com/office/drawing/2014/main" id="{216ACD9F-4C8B-CA20-4968-38CA1F63CAD4}"/>
              </a:ext>
            </a:extLst>
          </p:cNvPr>
          <p:cNvSpPr txBox="1"/>
          <p:nvPr/>
        </p:nvSpPr>
        <p:spPr>
          <a:xfrm>
            <a:off x="996287" y="709760"/>
            <a:ext cx="5254042"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54AF4B"/>
                </a:highlight>
                <a:latin typeface="Calibri"/>
                <a:ea typeface="Calibri"/>
                <a:cs typeface="Calibri"/>
                <a:sym typeface="Calibri"/>
              </a:rPr>
              <a:t>SESIÓN 3: ¿QUÉ TÉCNICAS DE COMUNICACIÓN PUEDO UTILIZAR?</a:t>
            </a:r>
          </a:p>
        </p:txBody>
      </p:sp>
      <p:sp>
        <p:nvSpPr>
          <p:cNvPr id="6" name="TextBox 5">
            <a:extLst>
              <a:ext uri="{FF2B5EF4-FFF2-40B4-BE49-F238E27FC236}">
                <a16:creationId xmlns:a16="http://schemas.microsoft.com/office/drawing/2014/main" id="{6EA17392-1120-521D-E9BC-9C0D82A23913}"/>
              </a:ext>
            </a:extLst>
          </p:cNvPr>
          <p:cNvSpPr txBox="1"/>
          <p:nvPr/>
        </p:nvSpPr>
        <p:spPr>
          <a:xfrm>
            <a:off x="1000125" y="1471721"/>
            <a:ext cx="5248275" cy="276999"/>
          </a:xfrm>
          <a:prstGeom prst="rect">
            <a:avLst/>
          </a:prstGeom>
          <a:noFill/>
        </p:spPr>
        <p:txBody>
          <a:bodyPr wrap="square" rtlCol="0">
            <a:spAutoFit/>
          </a:bodyPr>
          <a:lstStyle/>
          <a:p>
            <a:r>
              <a:rPr lang="en-US" sz="1200" b="1" spc="300" dirty="0"/>
              <a:t>TÉCNICAS DE COMUNICACIÓN NO VERBAL</a:t>
            </a:r>
          </a:p>
        </p:txBody>
      </p:sp>
      <p:sp>
        <p:nvSpPr>
          <p:cNvPr id="7" name="Rectangle 6">
            <a:extLst>
              <a:ext uri="{FF2B5EF4-FFF2-40B4-BE49-F238E27FC236}">
                <a16:creationId xmlns:a16="http://schemas.microsoft.com/office/drawing/2014/main" id="{843CA982-B1AC-7A5F-F73F-BE190036339B}"/>
              </a:ext>
            </a:extLst>
          </p:cNvPr>
          <p:cNvSpPr/>
          <p:nvPr/>
        </p:nvSpPr>
        <p:spPr>
          <a:xfrm>
            <a:off x="3785798" y="2564966"/>
            <a:ext cx="2472527" cy="250847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TextBox 36">
            <a:extLst>
              <a:ext uri="{FF2B5EF4-FFF2-40B4-BE49-F238E27FC236}">
                <a16:creationId xmlns:a16="http://schemas.microsoft.com/office/drawing/2014/main" id="{623E9C85-8382-003E-8E34-84592E7E16F7}"/>
              </a:ext>
            </a:extLst>
          </p:cNvPr>
          <p:cNvSpPr txBox="1"/>
          <p:nvPr/>
        </p:nvSpPr>
        <p:spPr>
          <a:xfrm>
            <a:off x="996287" y="6050293"/>
            <a:ext cx="2402172" cy="261610"/>
          </a:xfrm>
          <a:prstGeom prst="rect">
            <a:avLst/>
          </a:prstGeom>
          <a:noFill/>
          <a:ln>
            <a:noFill/>
          </a:ln>
        </p:spPr>
        <p:txBody>
          <a:bodyPr wrap="square" lIns="91440" tIns="45720" rIns="91440" bIns="45720" rtlCol="0" anchor="t">
            <a:spAutoFit/>
          </a:bodyPr>
          <a:lstStyle/>
          <a:p>
            <a:r>
              <a:rPr lang="en-US" sz="1100" b="1" dirty="0"/>
              <a:t>QUÉ DEBO HACER </a:t>
            </a:r>
            <a:endParaRPr lang="en-CA" sz="1100" b="1" i="1" dirty="0"/>
          </a:p>
        </p:txBody>
      </p:sp>
      <p:sp>
        <p:nvSpPr>
          <p:cNvPr id="38" name="Rectangle 37">
            <a:extLst>
              <a:ext uri="{FF2B5EF4-FFF2-40B4-BE49-F238E27FC236}">
                <a16:creationId xmlns:a16="http://schemas.microsoft.com/office/drawing/2014/main" id="{CA4CA696-8625-3A38-74CA-4431F1A33517}"/>
              </a:ext>
            </a:extLst>
          </p:cNvPr>
          <p:cNvSpPr/>
          <p:nvPr/>
        </p:nvSpPr>
        <p:spPr>
          <a:xfrm>
            <a:off x="996287" y="6386485"/>
            <a:ext cx="2472527" cy="250847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TextBox 39">
            <a:extLst>
              <a:ext uri="{FF2B5EF4-FFF2-40B4-BE49-F238E27FC236}">
                <a16:creationId xmlns:a16="http://schemas.microsoft.com/office/drawing/2014/main" id="{3FA57308-7CC7-019F-A43E-97A7EB692EE5}"/>
              </a:ext>
            </a:extLst>
          </p:cNvPr>
          <p:cNvSpPr txBox="1"/>
          <p:nvPr/>
        </p:nvSpPr>
        <p:spPr>
          <a:xfrm>
            <a:off x="3785798" y="6053493"/>
            <a:ext cx="2402172" cy="261610"/>
          </a:xfrm>
          <a:prstGeom prst="rect">
            <a:avLst/>
          </a:prstGeom>
          <a:noFill/>
          <a:ln>
            <a:noFill/>
          </a:ln>
        </p:spPr>
        <p:txBody>
          <a:bodyPr wrap="square" lIns="91440" tIns="45720" rIns="91440" bIns="45720" rtlCol="0" anchor="t">
            <a:spAutoFit/>
          </a:bodyPr>
          <a:lstStyle/>
          <a:p>
            <a:r>
              <a:rPr lang="en-US" sz="1100" b="1" dirty="0"/>
              <a:t>QUÉ NO DEBO HACER</a:t>
            </a:r>
            <a:endParaRPr lang="en-CA" sz="1100" b="1" i="1" dirty="0"/>
          </a:p>
        </p:txBody>
      </p:sp>
      <p:sp>
        <p:nvSpPr>
          <p:cNvPr id="41" name="TextBox 40">
            <a:extLst>
              <a:ext uri="{FF2B5EF4-FFF2-40B4-BE49-F238E27FC236}">
                <a16:creationId xmlns:a16="http://schemas.microsoft.com/office/drawing/2014/main" id="{B3E70AF5-B8AD-48A7-E91F-B209D5946B1C}"/>
              </a:ext>
            </a:extLst>
          </p:cNvPr>
          <p:cNvSpPr txBox="1"/>
          <p:nvPr/>
        </p:nvSpPr>
        <p:spPr>
          <a:xfrm>
            <a:off x="1000125" y="5579418"/>
            <a:ext cx="5248275" cy="276999"/>
          </a:xfrm>
          <a:prstGeom prst="rect">
            <a:avLst/>
          </a:prstGeom>
          <a:noFill/>
        </p:spPr>
        <p:txBody>
          <a:bodyPr wrap="square" rtlCol="0">
            <a:spAutoFit/>
          </a:bodyPr>
          <a:lstStyle/>
          <a:p>
            <a:r>
              <a:rPr lang="en-US" sz="1200" b="1" spc="300" dirty="0"/>
              <a:t>TÉCNICAS DE ESCUCHA ACTIVA</a:t>
            </a:r>
          </a:p>
        </p:txBody>
      </p:sp>
      <p:sp>
        <p:nvSpPr>
          <p:cNvPr id="42" name="Rectangle 41">
            <a:extLst>
              <a:ext uri="{FF2B5EF4-FFF2-40B4-BE49-F238E27FC236}">
                <a16:creationId xmlns:a16="http://schemas.microsoft.com/office/drawing/2014/main" id="{6F32C2E2-1653-5827-6D9D-756042996763}"/>
              </a:ext>
            </a:extLst>
          </p:cNvPr>
          <p:cNvSpPr/>
          <p:nvPr/>
        </p:nvSpPr>
        <p:spPr>
          <a:xfrm>
            <a:off x="3785798" y="6386485"/>
            <a:ext cx="2472527" cy="250847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Hexagon 42">
            <a:extLst>
              <a:ext uri="{FF2B5EF4-FFF2-40B4-BE49-F238E27FC236}">
                <a16:creationId xmlns:a16="http://schemas.microsoft.com/office/drawing/2014/main" id="{B0F30F59-59C1-1048-1E52-5287FFCAAFD6}"/>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4" name="Hexagon 43">
            <a:extLst>
              <a:ext uri="{FF2B5EF4-FFF2-40B4-BE49-F238E27FC236}">
                <a16:creationId xmlns:a16="http://schemas.microsoft.com/office/drawing/2014/main" id="{BB986899-C6ED-5DCD-CD94-CCBC588F85C5}"/>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5" name="Hexagon 44">
            <a:extLst>
              <a:ext uri="{FF2B5EF4-FFF2-40B4-BE49-F238E27FC236}">
                <a16:creationId xmlns:a16="http://schemas.microsoft.com/office/drawing/2014/main" id="{23D8AB7A-343F-0E92-44C9-7BFF09867F5E}"/>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6" name="Hexagon 45">
            <a:extLst>
              <a:ext uri="{FF2B5EF4-FFF2-40B4-BE49-F238E27FC236}">
                <a16:creationId xmlns:a16="http://schemas.microsoft.com/office/drawing/2014/main" id="{D63AFA3F-F264-7E4D-4FF8-DDD43BF25FC7}"/>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9" name="Hexagon 48">
            <a:extLst>
              <a:ext uri="{FF2B5EF4-FFF2-40B4-BE49-F238E27FC236}">
                <a16:creationId xmlns:a16="http://schemas.microsoft.com/office/drawing/2014/main" id="{29B2F2F7-48E8-165C-A14F-548B741EF86C}"/>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8" name="Group 7">
            <a:extLst>
              <a:ext uri="{FF2B5EF4-FFF2-40B4-BE49-F238E27FC236}">
                <a16:creationId xmlns:a16="http://schemas.microsoft.com/office/drawing/2014/main" id="{3661F28D-24F3-43FD-F9F1-EC2FFC5E810B}"/>
              </a:ext>
            </a:extLst>
          </p:cNvPr>
          <p:cNvGrpSpPr/>
          <p:nvPr/>
        </p:nvGrpSpPr>
        <p:grpSpPr>
          <a:xfrm>
            <a:off x="2916673" y="4510867"/>
            <a:ext cx="723911" cy="756446"/>
            <a:chOff x="7345680" y="2484120"/>
            <a:chExt cx="904240" cy="944880"/>
          </a:xfrm>
        </p:grpSpPr>
        <p:sp>
          <p:nvSpPr>
            <p:cNvPr id="9" name="Oval 8">
              <a:extLst>
                <a:ext uri="{FF2B5EF4-FFF2-40B4-BE49-F238E27FC236}">
                  <a16:creationId xmlns:a16="http://schemas.microsoft.com/office/drawing/2014/main" id="{3CB3DCEC-B4DE-BD6B-9FE8-F775DA08C1A0}"/>
                </a:ext>
              </a:extLst>
            </p:cNvPr>
            <p:cNvSpPr/>
            <p:nvPr/>
          </p:nvSpPr>
          <p:spPr>
            <a:xfrm>
              <a:off x="7345680" y="2484120"/>
              <a:ext cx="904240" cy="94488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L-Shape 9">
              <a:extLst>
                <a:ext uri="{FF2B5EF4-FFF2-40B4-BE49-F238E27FC236}">
                  <a16:creationId xmlns:a16="http://schemas.microsoft.com/office/drawing/2014/main" id="{0AA276D1-CEB6-D914-BCDB-3B433EBD37A4}"/>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7" name="Group 16">
            <a:extLst>
              <a:ext uri="{FF2B5EF4-FFF2-40B4-BE49-F238E27FC236}">
                <a16:creationId xmlns:a16="http://schemas.microsoft.com/office/drawing/2014/main" id="{72954F78-85F2-94B5-1BDA-E6A2A0A1E00E}"/>
              </a:ext>
            </a:extLst>
          </p:cNvPr>
          <p:cNvGrpSpPr/>
          <p:nvPr/>
        </p:nvGrpSpPr>
        <p:grpSpPr>
          <a:xfrm>
            <a:off x="5679628" y="4507839"/>
            <a:ext cx="723911" cy="756446"/>
            <a:chOff x="7090831" y="3731241"/>
            <a:chExt cx="904240" cy="944880"/>
          </a:xfrm>
        </p:grpSpPr>
        <p:sp>
          <p:nvSpPr>
            <p:cNvPr id="18" name="Oval 17">
              <a:extLst>
                <a:ext uri="{FF2B5EF4-FFF2-40B4-BE49-F238E27FC236}">
                  <a16:creationId xmlns:a16="http://schemas.microsoft.com/office/drawing/2014/main" id="{D38EDC54-EC71-05AE-399D-323FEC585B59}"/>
                </a:ext>
              </a:extLst>
            </p:cNvPr>
            <p:cNvSpPr/>
            <p:nvPr/>
          </p:nvSpPr>
          <p:spPr>
            <a:xfrm>
              <a:off x="7090831" y="3731241"/>
              <a:ext cx="904240" cy="94488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Plus Sign 18">
              <a:extLst>
                <a:ext uri="{FF2B5EF4-FFF2-40B4-BE49-F238E27FC236}">
                  <a16:creationId xmlns:a16="http://schemas.microsoft.com/office/drawing/2014/main" id="{21E5114A-5E0F-EB06-C78B-41D31E87F4F5}"/>
                </a:ext>
              </a:extLst>
            </p:cNvPr>
            <p:cNvSpPr/>
            <p:nvPr/>
          </p:nvSpPr>
          <p:spPr>
            <a:xfrm rot="2700000">
              <a:off x="7223315" y="3868494"/>
              <a:ext cx="655187" cy="670373"/>
            </a:xfrm>
            <a:prstGeom prst="mathPlus">
              <a:avLst>
                <a:gd name="adj1" fmla="val 204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31" name="Group 30">
            <a:extLst>
              <a:ext uri="{FF2B5EF4-FFF2-40B4-BE49-F238E27FC236}">
                <a16:creationId xmlns:a16="http://schemas.microsoft.com/office/drawing/2014/main" id="{DA9EB6D4-FDF5-4A43-DA21-BA88AF075A5D}"/>
              </a:ext>
            </a:extLst>
          </p:cNvPr>
          <p:cNvGrpSpPr/>
          <p:nvPr/>
        </p:nvGrpSpPr>
        <p:grpSpPr>
          <a:xfrm>
            <a:off x="2916673" y="8332386"/>
            <a:ext cx="723911" cy="756446"/>
            <a:chOff x="7345680" y="2484120"/>
            <a:chExt cx="904240" cy="944880"/>
          </a:xfrm>
        </p:grpSpPr>
        <p:sp>
          <p:nvSpPr>
            <p:cNvPr id="32" name="Oval 31">
              <a:extLst>
                <a:ext uri="{FF2B5EF4-FFF2-40B4-BE49-F238E27FC236}">
                  <a16:creationId xmlns:a16="http://schemas.microsoft.com/office/drawing/2014/main" id="{F4EB2F4F-83F5-3595-4510-A28AD7960F2D}"/>
                </a:ext>
              </a:extLst>
            </p:cNvPr>
            <p:cNvSpPr/>
            <p:nvPr/>
          </p:nvSpPr>
          <p:spPr>
            <a:xfrm>
              <a:off x="7345680" y="2484120"/>
              <a:ext cx="904240" cy="94488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L-Shape 32">
              <a:extLst>
                <a:ext uri="{FF2B5EF4-FFF2-40B4-BE49-F238E27FC236}">
                  <a16:creationId xmlns:a16="http://schemas.microsoft.com/office/drawing/2014/main" id="{5E11A64B-549D-5B57-CBE4-00BF90E5AE83}"/>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34" name="Group 33">
            <a:extLst>
              <a:ext uri="{FF2B5EF4-FFF2-40B4-BE49-F238E27FC236}">
                <a16:creationId xmlns:a16="http://schemas.microsoft.com/office/drawing/2014/main" id="{992D061F-ECE7-326A-6AEF-ADC75F9A3F3E}"/>
              </a:ext>
            </a:extLst>
          </p:cNvPr>
          <p:cNvGrpSpPr/>
          <p:nvPr/>
        </p:nvGrpSpPr>
        <p:grpSpPr>
          <a:xfrm>
            <a:off x="5679628" y="8329358"/>
            <a:ext cx="723911" cy="756446"/>
            <a:chOff x="7090831" y="3731241"/>
            <a:chExt cx="904240" cy="944880"/>
          </a:xfrm>
        </p:grpSpPr>
        <p:sp>
          <p:nvSpPr>
            <p:cNvPr id="35" name="Oval 34">
              <a:extLst>
                <a:ext uri="{FF2B5EF4-FFF2-40B4-BE49-F238E27FC236}">
                  <a16:creationId xmlns:a16="http://schemas.microsoft.com/office/drawing/2014/main" id="{0D5C5817-9C0D-EF21-01A1-F53CE097159A}"/>
                </a:ext>
              </a:extLst>
            </p:cNvPr>
            <p:cNvSpPr/>
            <p:nvPr/>
          </p:nvSpPr>
          <p:spPr>
            <a:xfrm>
              <a:off x="7090831" y="3731241"/>
              <a:ext cx="904240" cy="94488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Plus Sign 35">
              <a:extLst>
                <a:ext uri="{FF2B5EF4-FFF2-40B4-BE49-F238E27FC236}">
                  <a16:creationId xmlns:a16="http://schemas.microsoft.com/office/drawing/2014/main" id="{39D8989F-BF0C-C95E-7B60-95E01C50363B}"/>
                </a:ext>
              </a:extLst>
            </p:cNvPr>
            <p:cNvSpPr/>
            <p:nvPr/>
          </p:nvSpPr>
          <p:spPr>
            <a:xfrm rot="2700000">
              <a:off x="7223315" y="3868494"/>
              <a:ext cx="655187" cy="670373"/>
            </a:xfrm>
            <a:prstGeom prst="mathPlus">
              <a:avLst>
                <a:gd name="adj1" fmla="val 204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22460450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F884CC47-1ED3-40DC-9EF4-01DD1B61C37F}"/>
              </a:ext>
            </a:extLst>
          </p:cNvPr>
          <p:cNvSpPr txBox="1"/>
          <p:nvPr/>
        </p:nvSpPr>
        <p:spPr>
          <a:xfrm>
            <a:off x="1000125" y="1612456"/>
            <a:ext cx="2492057" cy="769441"/>
          </a:xfrm>
          <a:prstGeom prst="rect">
            <a:avLst/>
          </a:prstGeom>
          <a:noFill/>
          <a:ln>
            <a:noFill/>
          </a:ln>
        </p:spPr>
        <p:txBody>
          <a:bodyPr wrap="square" lIns="91440" tIns="45720" rIns="91440" bIns="45720" rtlCol="0" anchor="t">
            <a:spAutoFit/>
          </a:bodyPr>
          <a:lstStyle/>
          <a:p>
            <a:r>
              <a:rPr lang="es-ES_tradnl" sz="1100" b="1"/>
              <a:t>RECONOCER</a:t>
            </a:r>
          </a:p>
          <a:p>
            <a:r>
              <a:rPr lang="es-ES_tradnl" sz="1100"/>
              <a:t>Utilizar palabras y/u otros signos para mostrar que escuchamos y reconocemos sus sentimientos.</a:t>
            </a:r>
          </a:p>
        </p:txBody>
      </p:sp>
      <p:sp>
        <p:nvSpPr>
          <p:cNvPr id="55" name="Rectangle 54">
            <a:extLst>
              <a:ext uri="{FF2B5EF4-FFF2-40B4-BE49-F238E27FC236}">
                <a16:creationId xmlns:a16="http://schemas.microsoft.com/office/drawing/2014/main" id="{20EAA415-F88F-4C37-A607-640A401E133D}"/>
              </a:ext>
            </a:extLst>
          </p:cNvPr>
          <p:cNvSpPr/>
          <p:nvPr/>
        </p:nvSpPr>
        <p:spPr>
          <a:xfrm>
            <a:off x="1000125" y="2673054"/>
            <a:ext cx="2492057" cy="220454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s-ES_tradnl" sz="1100"/>
          </a:p>
        </p:txBody>
      </p:sp>
      <p:sp>
        <p:nvSpPr>
          <p:cNvPr id="58" name="TextBox 57">
            <a:extLst>
              <a:ext uri="{FF2B5EF4-FFF2-40B4-BE49-F238E27FC236}">
                <a16:creationId xmlns:a16="http://schemas.microsoft.com/office/drawing/2014/main" id="{FD20BA47-1051-4AE1-80BF-4866CAB5E6C3}"/>
              </a:ext>
            </a:extLst>
          </p:cNvPr>
          <p:cNvSpPr txBox="1"/>
          <p:nvPr/>
        </p:nvSpPr>
        <p:spPr>
          <a:xfrm>
            <a:off x="997786" y="1196891"/>
            <a:ext cx="4988791" cy="261610"/>
          </a:xfrm>
          <a:prstGeom prst="rect">
            <a:avLst/>
          </a:prstGeom>
          <a:noFill/>
        </p:spPr>
        <p:txBody>
          <a:bodyPr wrap="square" lIns="91440" tIns="45720" rIns="91440" bIns="45720" anchor="t">
            <a:spAutoFit/>
          </a:bodyPr>
          <a:lstStyle/>
          <a:p>
            <a:r>
              <a:rPr lang="es-ES_tradnl" sz="1100" dirty="0"/>
              <a:t>Escriba otros ejemplos en cada casilla.</a:t>
            </a:r>
          </a:p>
        </p:txBody>
      </p:sp>
      <p:sp>
        <p:nvSpPr>
          <p:cNvPr id="3" name="TextBox 2">
            <a:extLst>
              <a:ext uri="{FF2B5EF4-FFF2-40B4-BE49-F238E27FC236}">
                <a16:creationId xmlns:a16="http://schemas.microsoft.com/office/drawing/2014/main" id="{EB77C57B-4826-E47F-E0E0-FE49FF76570B}"/>
              </a:ext>
            </a:extLst>
          </p:cNvPr>
          <p:cNvSpPr txBox="1"/>
          <p:nvPr/>
        </p:nvSpPr>
        <p:spPr>
          <a:xfrm>
            <a:off x="1000125" y="718367"/>
            <a:ext cx="5248275" cy="276999"/>
          </a:xfrm>
          <a:prstGeom prst="rect">
            <a:avLst/>
          </a:prstGeom>
          <a:noFill/>
        </p:spPr>
        <p:txBody>
          <a:bodyPr wrap="square" rtlCol="0">
            <a:spAutoFit/>
          </a:bodyPr>
          <a:lstStyle/>
          <a:p>
            <a:r>
              <a:rPr lang="es-ES_tradnl" sz="1200" b="1" spc="300"/>
              <a:t>TÉCNICAS DE ESCUCHA ACTIVA</a:t>
            </a:r>
          </a:p>
        </p:txBody>
      </p:sp>
      <p:sp>
        <p:nvSpPr>
          <p:cNvPr id="10" name="TextBox 9">
            <a:extLst>
              <a:ext uri="{FF2B5EF4-FFF2-40B4-BE49-F238E27FC236}">
                <a16:creationId xmlns:a16="http://schemas.microsoft.com/office/drawing/2014/main" id="{FEE5F73A-735D-B8A4-EB33-40480FA987C6}"/>
              </a:ext>
            </a:extLst>
          </p:cNvPr>
          <p:cNvSpPr txBox="1"/>
          <p:nvPr/>
        </p:nvSpPr>
        <p:spPr>
          <a:xfrm>
            <a:off x="3756343" y="1612456"/>
            <a:ext cx="2492057" cy="769441"/>
          </a:xfrm>
          <a:prstGeom prst="rect">
            <a:avLst/>
          </a:prstGeom>
          <a:noFill/>
          <a:ln>
            <a:noFill/>
          </a:ln>
        </p:spPr>
        <p:txBody>
          <a:bodyPr wrap="square" rtlCol="0">
            <a:spAutoFit/>
          </a:bodyPr>
          <a:lstStyle/>
          <a:p>
            <a:r>
              <a:rPr lang="es-ES_tradnl" sz="1100" b="1"/>
              <a:t>CORRESPONDER</a:t>
            </a:r>
          </a:p>
          <a:p>
            <a:r>
              <a:rPr lang="es-ES_tradnl" sz="1100"/>
              <a:t>Emular o repetir algo que el/la menor haya dicho, utilizando las mismas palabras que haya usado.</a:t>
            </a:r>
          </a:p>
        </p:txBody>
      </p:sp>
      <p:sp>
        <p:nvSpPr>
          <p:cNvPr id="11" name="Rectangle 10">
            <a:extLst>
              <a:ext uri="{FF2B5EF4-FFF2-40B4-BE49-F238E27FC236}">
                <a16:creationId xmlns:a16="http://schemas.microsoft.com/office/drawing/2014/main" id="{031BA52F-20E8-D3FC-6108-DE228C47992C}"/>
              </a:ext>
            </a:extLst>
          </p:cNvPr>
          <p:cNvSpPr/>
          <p:nvPr/>
        </p:nvSpPr>
        <p:spPr>
          <a:xfrm>
            <a:off x="3756343" y="2673054"/>
            <a:ext cx="2492057" cy="220454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s-ES_tradnl" sz="1100"/>
          </a:p>
        </p:txBody>
      </p:sp>
      <p:sp>
        <p:nvSpPr>
          <p:cNvPr id="15" name="TextBox 14">
            <a:extLst>
              <a:ext uri="{FF2B5EF4-FFF2-40B4-BE49-F238E27FC236}">
                <a16:creationId xmlns:a16="http://schemas.microsoft.com/office/drawing/2014/main" id="{BEFEC87F-D9F3-E65D-478B-C3E59D7A5518}"/>
              </a:ext>
            </a:extLst>
          </p:cNvPr>
          <p:cNvSpPr txBox="1"/>
          <p:nvPr/>
        </p:nvSpPr>
        <p:spPr>
          <a:xfrm>
            <a:off x="1000125" y="5206920"/>
            <a:ext cx="2492057" cy="769441"/>
          </a:xfrm>
          <a:prstGeom prst="rect">
            <a:avLst/>
          </a:prstGeom>
          <a:noFill/>
          <a:ln>
            <a:noFill/>
          </a:ln>
        </p:spPr>
        <p:txBody>
          <a:bodyPr wrap="square" rtlCol="0">
            <a:spAutoFit/>
          </a:bodyPr>
          <a:lstStyle/>
          <a:p>
            <a:r>
              <a:rPr lang="es-ES_tradnl" sz="1100" b="1"/>
              <a:t>ACLARAR</a:t>
            </a:r>
          </a:p>
          <a:p>
            <a:r>
              <a:rPr lang="es-ES_tradnl" sz="1100"/>
              <a:t>Pedirle al menor más información sobre lo que nos cuente en caso de que sea necesario precisar algo.</a:t>
            </a:r>
          </a:p>
        </p:txBody>
      </p:sp>
      <p:sp>
        <p:nvSpPr>
          <p:cNvPr id="17" name="Rectangle 16">
            <a:extLst>
              <a:ext uri="{FF2B5EF4-FFF2-40B4-BE49-F238E27FC236}">
                <a16:creationId xmlns:a16="http://schemas.microsoft.com/office/drawing/2014/main" id="{91653725-F8B4-5D3E-19BB-6BE8ABB4E171}"/>
              </a:ext>
            </a:extLst>
          </p:cNvPr>
          <p:cNvSpPr/>
          <p:nvPr/>
        </p:nvSpPr>
        <p:spPr>
          <a:xfrm>
            <a:off x="1000125" y="6267518"/>
            <a:ext cx="2492057" cy="220454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s-ES_tradnl" sz="1100"/>
          </a:p>
        </p:txBody>
      </p:sp>
      <p:sp>
        <p:nvSpPr>
          <p:cNvPr id="18" name="TextBox 17">
            <a:extLst>
              <a:ext uri="{FF2B5EF4-FFF2-40B4-BE49-F238E27FC236}">
                <a16:creationId xmlns:a16="http://schemas.microsoft.com/office/drawing/2014/main" id="{7BF72323-BF86-F092-0E09-87612D9FFF60}"/>
              </a:ext>
            </a:extLst>
          </p:cNvPr>
          <p:cNvSpPr txBox="1"/>
          <p:nvPr/>
        </p:nvSpPr>
        <p:spPr>
          <a:xfrm>
            <a:off x="3756343" y="5206920"/>
            <a:ext cx="2492057" cy="938719"/>
          </a:xfrm>
          <a:prstGeom prst="rect">
            <a:avLst/>
          </a:prstGeom>
          <a:noFill/>
          <a:ln>
            <a:noFill/>
          </a:ln>
        </p:spPr>
        <p:txBody>
          <a:bodyPr wrap="square" lIns="91440" tIns="45720" rIns="91440" bIns="45720" rtlCol="0" anchor="t">
            <a:spAutoFit/>
          </a:bodyPr>
          <a:lstStyle/>
          <a:p>
            <a:r>
              <a:rPr lang="es-ES_tradnl" sz="1100" b="1"/>
              <a:t>RESUMIR</a:t>
            </a:r>
          </a:p>
          <a:p>
            <a:r>
              <a:rPr lang="es-ES_tradnl" sz="1100"/>
              <a:t>Resumir con nuestras propias palabras (parafrasear) lo que ha dicho el/la menor para comprobar que hemos entendido correctamente.</a:t>
            </a:r>
            <a:endParaRPr lang="es-ES_tradnl" sz="1100">
              <a:cs typeface="Calibri"/>
            </a:endParaRPr>
          </a:p>
        </p:txBody>
      </p:sp>
      <p:sp>
        <p:nvSpPr>
          <p:cNvPr id="19" name="Rectangle 18">
            <a:extLst>
              <a:ext uri="{FF2B5EF4-FFF2-40B4-BE49-F238E27FC236}">
                <a16:creationId xmlns:a16="http://schemas.microsoft.com/office/drawing/2014/main" id="{C86932EB-99C7-DFBB-8F17-B1BD5B740207}"/>
              </a:ext>
            </a:extLst>
          </p:cNvPr>
          <p:cNvSpPr/>
          <p:nvPr/>
        </p:nvSpPr>
        <p:spPr>
          <a:xfrm>
            <a:off x="3756343" y="6267518"/>
            <a:ext cx="2492057" cy="220454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s-ES_tradnl" sz="1100"/>
          </a:p>
        </p:txBody>
      </p:sp>
      <p:sp>
        <p:nvSpPr>
          <p:cNvPr id="20" name="Hexagon 19">
            <a:extLst>
              <a:ext uri="{FF2B5EF4-FFF2-40B4-BE49-F238E27FC236}">
                <a16:creationId xmlns:a16="http://schemas.microsoft.com/office/drawing/2014/main" id="{82B0C592-2C2C-FE2A-FAA8-BDB01085542E}"/>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 name="Hexagon 20">
            <a:extLst>
              <a:ext uri="{FF2B5EF4-FFF2-40B4-BE49-F238E27FC236}">
                <a16:creationId xmlns:a16="http://schemas.microsoft.com/office/drawing/2014/main" id="{54137589-7092-D485-2D7D-C2E48123DAAF}"/>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 name="Hexagon 21">
            <a:extLst>
              <a:ext uri="{FF2B5EF4-FFF2-40B4-BE49-F238E27FC236}">
                <a16:creationId xmlns:a16="http://schemas.microsoft.com/office/drawing/2014/main" id="{E8C4D99F-3FDF-1D24-09CE-A515BA1768B0}"/>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Hexagon 22">
            <a:extLst>
              <a:ext uri="{FF2B5EF4-FFF2-40B4-BE49-F238E27FC236}">
                <a16:creationId xmlns:a16="http://schemas.microsoft.com/office/drawing/2014/main" id="{49A6982A-A35B-D71D-D1A0-17C10B21E4B2}"/>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Hexagon 23">
            <a:extLst>
              <a:ext uri="{FF2B5EF4-FFF2-40B4-BE49-F238E27FC236}">
                <a16:creationId xmlns:a16="http://schemas.microsoft.com/office/drawing/2014/main" id="{239F7691-FE92-74A1-0471-586FE8F36AC3}"/>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4" name="Group 13">
            <a:extLst>
              <a:ext uri="{FF2B5EF4-FFF2-40B4-BE49-F238E27FC236}">
                <a16:creationId xmlns:a16="http://schemas.microsoft.com/office/drawing/2014/main" id="{78E8D476-B237-6704-3759-0C8C12823E57}"/>
              </a:ext>
            </a:extLst>
          </p:cNvPr>
          <p:cNvGrpSpPr/>
          <p:nvPr/>
        </p:nvGrpSpPr>
        <p:grpSpPr>
          <a:xfrm>
            <a:off x="3934654" y="7882332"/>
            <a:ext cx="2466146" cy="1423226"/>
            <a:chOff x="4410708" y="8036402"/>
            <a:chExt cx="1837692" cy="1060542"/>
          </a:xfrm>
        </p:grpSpPr>
        <p:sp>
          <p:nvSpPr>
            <p:cNvPr id="4" name="Oval 3">
              <a:extLst>
                <a:ext uri="{FF2B5EF4-FFF2-40B4-BE49-F238E27FC236}">
                  <a16:creationId xmlns:a16="http://schemas.microsoft.com/office/drawing/2014/main" id="{39781755-4799-E633-EC6F-9E94F76C2A4D}"/>
                </a:ext>
              </a:extLst>
            </p:cNvPr>
            <p:cNvSpPr/>
            <p:nvPr/>
          </p:nvSpPr>
          <p:spPr>
            <a:xfrm>
              <a:off x="5316249" y="8218588"/>
              <a:ext cx="868969" cy="868969"/>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Oval 4">
              <a:extLst>
                <a:ext uri="{FF2B5EF4-FFF2-40B4-BE49-F238E27FC236}">
                  <a16:creationId xmlns:a16="http://schemas.microsoft.com/office/drawing/2014/main" id="{68F8CA37-2DD9-1512-91EB-B28B202D6D8C}"/>
                </a:ext>
              </a:extLst>
            </p:cNvPr>
            <p:cNvSpPr/>
            <p:nvPr/>
          </p:nvSpPr>
          <p:spPr>
            <a:xfrm>
              <a:off x="5253067" y="8595922"/>
              <a:ext cx="143093" cy="19127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Oval 5">
              <a:extLst>
                <a:ext uri="{FF2B5EF4-FFF2-40B4-BE49-F238E27FC236}">
                  <a16:creationId xmlns:a16="http://schemas.microsoft.com/office/drawing/2014/main" id="{F3032A73-C657-BEEE-59A8-D5D4A35BC4AE}"/>
                </a:ext>
              </a:extLst>
            </p:cNvPr>
            <p:cNvSpPr/>
            <p:nvPr/>
          </p:nvSpPr>
          <p:spPr>
            <a:xfrm>
              <a:off x="6105307" y="8595922"/>
              <a:ext cx="143093" cy="19127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Arc 6">
              <a:extLst>
                <a:ext uri="{FF2B5EF4-FFF2-40B4-BE49-F238E27FC236}">
                  <a16:creationId xmlns:a16="http://schemas.microsoft.com/office/drawing/2014/main" id="{03796A72-0509-76FC-AA52-D8A0652C9028}"/>
                </a:ext>
              </a:extLst>
            </p:cNvPr>
            <p:cNvSpPr/>
            <p:nvPr/>
          </p:nvSpPr>
          <p:spPr>
            <a:xfrm>
              <a:off x="4473890" y="8036402"/>
              <a:ext cx="810768" cy="810768"/>
            </a:xfrm>
            <a:prstGeom prst="arc">
              <a:avLst>
                <a:gd name="adj1" fmla="val 2568393"/>
                <a:gd name="adj2" fmla="val 6686864"/>
              </a:avLst>
            </a:prstGeom>
            <a:ln w="57150" cap="rnd">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8" name="Arc 7">
              <a:extLst>
                <a:ext uri="{FF2B5EF4-FFF2-40B4-BE49-F238E27FC236}">
                  <a16:creationId xmlns:a16="http://schemas.microsoft.com/office/drawing/2014/main" id="{51845D37-3594-8BB2-D46E-5E3E592D3387}"/>
                </a:ext>
              </a:extLst>
            </p:cNvPr>
            <p:cNvSpPr/>
            <p:nvPr/>
          </p:nvSpPr>
          <p:spPr>
            <a:xfrm>
              <a:off x="4410708" y="8286176"/>
              <a:ext cx="810768" cy="810768"/>
            </a:xfrm>
            <a:prstGeom prst="arc">
              <a:avLst>
                <a:gd name="adj1" fmla="val 909026"/>
                <a:gd name="adj2" fmla="val 4616107"/>
              </a:avLst>
            </a:prstGeom>
            <a:ln w="57150" cap="rnd">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grpSp>
    </p:spTree>
    <p:extLst>
      <p:ext uri="{BB962C8B-B14F-4D97-AF65-F5344CB8AC3E}">
        <p14:creationId xmlns:p14="http://schemas.microsoft.com/office/powerpoint/2010/main" val="22285987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65E2C7-718F-A1C3-83AF-1564C1C442F8}"/>
              </a:ext>
            </a:extLst>
          </p:cNvPr>
          <p:cNvGrpSpPr/>
          <p:nvPr/>
        </p:nvGrpSpPr>
        <p:grpSpPr>
          <a:xfrm>
            <a:off x="4459200" y="8195594"/>
            <a:ext cx="1074875" cy="1271125"/>
            <a:chOff x="6846848" y="1141103"/>
            <a:chExt cx="999203" cy="1170617"/>
          </a:xfrm>
          <a:solidFill>
            <a:schemeClr val="accent3">
              <a:lumMod val="20000"/>
              <a:lumOff val="80000"/>
            </a:schemeClr>
          </a:solidFill>
        </p:grpSpPr>
        <p:sp>
          <p:nvSpPr>
            <p:cNvPr id="5" name="Rectangle: Rounded Corners 4">
              <a:extLst>
                <a:ext uri="{FF2B5EF4-FFF2-40B4-BE49-F238E27FC236}">
                  <a16:creationId xmlns:a16="http://schemas.microsoft.com/office/drawing/2014/main" id="{FFB53A6B-CB47-88C6-8A70-BF24BCB3AF69}"/>
                </a:ext>
              </a:extLst>
            </p:cNvPr>
            <p:cNvSpPr/>
            <p:nvPr/>
          </p:nvSpPr>
          <p:spPr>
            <a:xfrm rot="1100420">
              <a:off x="7141985" y="1874813"/>
              <a:ext cx="152400" cy="436907"/>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99E9C8C7-DB9D-3D68-E05C-49E43180E121}"/>
                </a:ext>
              </a:extLst>
            </p:cNvPr>
            <p:cNvSpPr/>
            <p:nvPr/>
          </p:nvSpPr>
          <p:spPr>
            <a:xfrm rot="826591">
              <a:off x="6902427"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DA1EA69F-2093-D1D9-9834-A8E096367EBD}"/>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AC19B868-C210-CC08-080B-81F10D2AF811}"/>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latin typeface="Arial" panose="020B0604020202020204" pitchFamily="34" charset="0"/>
                <a:cs typeface="Arial" panose="020B0604020202020204" pitchFamily="34" charset="0"/>
              </a:endParaRPr>
            </a:p>
          </p:txBody>
        </p:sp>
        <p:sp>
          <p:nvSpPr>
            <p:cNvPr id="9" name="Block Arc 8">
              <a:extLst>
                <a:ext uri="{FF2B5EF4-FFF2-40B4-BE49-F238E27FC236}">
                  <a16:creationId xmlns:a16="http://schemas.microsoft.com/office/drawing/2014/main" id="{2BD3277B-C65A-4DF3-4E7D-87BF5BECD4B2}"/>
                </a:ext>
              </a:extLst>
            </p:cNvPr>
            <p:cNvSpPr/>
            <p:nvPr/>
          </p:nvSpPr>
          <p:spPr>
            <a:xfrm rot="11719641">
              <a:off x="7178956" y="163781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D47829D6-BFF1-56E0-C9C2-08E20642EDC2}"/>
              </a:ext>
            </a:extLst>
          </p:cNvPr>
          <p:cNvGrpSpPr/>
          <p:nvPr/>
        </p:nvGrpSpPr>
        <p:grpSpPr>
          <a:xfrm rot="19632759">
            <a:off x="5440045" y="7202605"/>
            <a:ext cx="1074874" cy="1290829"/>
            <a:chOff x="6846848" y="1141103"/>
            <a:chExt cx="999203" cy="1188766"/>
          </a:xfrm>
          <a:solidFill>
            <a:schemeClr val="accent3">
              <a:lumMod val="20000"/>
              <a:lumOff val="80000"/>
            </a:schemeClr>
          </a:solidFill>
        </p:grpSpPr>
        <p:sp>
          <p:nvSpPr>
            <p:cNvPr id="11" name="Rectangle: Rounded Corners 10">
              <a:extLst>
                <a:ext uri="{FF2B5EF4-FFF2-40B4-BE49-F238E27FC236}">
                  <a16:creationId xmlns:a16="http://schemas.microsoft.com/office/drawing/2014/main" id="{CD5D2CC9-8A8D-4956-9494-C8FC188FC272}"/>
                </a:ext>
              </a:extLst>
            </p:cNvPr>
            <p:cNvSpPr/>
            <p:nvPr/>
          </p:nvSpPr>
          <p:spPr>
            <a:xfrm rot="582262">
              <a:off x="7185878" y="1892961"/>
              <a:ext cx="152400" cy="436908"/>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EF1B7E34-7198-501E-209C-1742930A7835}"/>
                </a:ext>
              </a:extLst>
            </p:cNvPr>
            <p:cNvSpPr/>
            <p:nvPr/>
          </p:nvSpPr>
          <p:spPr>
            <a:xfrm rot="826591">
              <a:off x="6902428"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2E241C9E-CA75-871E-5E06-CFA7DB1536A0}"/>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93EE5BFD-05F1-880C-0278-F7A863CD14B5}"/>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latin typeface="Arial" panose="020B0604020202020204" pitchFamily="34" charset="0"/>
                <a:cs typeface="Arial" panose="020B0604020202020204" pitchFamily="34" charset="0"/>
              </a:endParaRPr>
            </a:p>
          </p:txBody>
        </p:sp>
        <p:sp>
          <p:nvSpPr>
            <p:cNvPr id="15" name="Block Arc 14">
              <a:extLst>
                <a:ext uri="{FF2B5EF4-FFF2-40B4-BE49-F238E27FC236}">
                  <a16:creationId xmlns:a16="http://schemas.microsoft.com/office/drawing/2014/main" id="{58B844FA-6132-846E-236A-2DA8BCF6CDF9}"/>
                </a:ext>
              </a:extLst>
            </p:cNvPr>
            <p:cNvSpPr/>
            <p:nvPr/>
          </p:nvSpPr>
          <p:spPr>
            <a:xfrm rot="726908">
              <a:off x="7119521" y="173008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latin typeface="Arial" panose="020B0604020202020204" pitchFamily="34" charset="0"/>
                <a:cs typeface="Arial" panose="020B0604020202020204" pitchFamily="34" charset="0"/>
              </a:endParaRPr>
            </a:p>
          </p:txBody>
        </p:sp>
      </p:grpSp>
      <p:sp>
        <p:nvSpPr>
          <p:cNvPr id="47" name="TextBox 46">
            <a:extLst>
              <a:ext uri="{FF2B5EF4-FFF2-40B4-BE49-F238E27FC236}">
                <a16:creationId xmlns:a16="http://schemas.microsoft.com/office/drawing/2014/main" id="{F884CC47-1ED3-40DC-9EF4-01DD1B61C37F}"/>
              </a:ext>
            </a:extLst>
          </p:cNvPr>
          <p:cNvSpPr txBox="1"/>
          <p:nvPr/>
        </p:nvSpPr>
        <p:spPr>
          <a:xfrm>
            <a:off x="1000123" y="1167968"/>
            <a:ext cx="5248275" cy="600164"/>
          </a:xfrm>
          <a:prstGeom prst="rect">
            <a:avLst/>
          </a:prstGeom>
          <a:noFill/>
          <a:ln>
            <a:noFill/>
          </a:ln>
        </p:spPr>
        <p:txBody>
          <a:bodyPr wrap="square" rtlCol="0">
            <a:spAutoFit/>
          </a:bodyPr>
          <a:lstStyle/>
          <a:p>
            <a:r>
              <a:rPr lang="es-ES_tradnl" sz="1100" dirty="0"/>
              <a:t>Seleccione uno de los siguientes escenarios. Léalo detalladamente y prepárese para actuar como ese personaje. Hágalo a partir del escenario y dependiendo de cómo sea la interacción con el asistente social (compañero). También puede usar su creatividad.</a:t>
            </a:r>
          </a:p>
        </p:txBody>
      </p:sp>
      <p:sp>
        <p:nvSpPr>
          <p:cNvPr id="59" name="TextBox 58">
            <a:extLst>
              <a:ext uri="{FF2B5EF4-FFF2-40B4-BE49-F238E27FC236}">
                <a16:creationId xmlns:a16="http://schemas.microsoft.com/office/drawing/2014/main" id="{7240763B-2B63-4289-92F0-3E18CA872F64}"/>
              </a:ext>
            </a:extLst>
          </p:cNvPr>
          <p:cNvSpPr txBox="1"/>
          <p:nvPr/>
        </p:nvSpPr>
        <p:spPr>
          <a:xfrm>
            <a:off x="1000125" y="2092023"/>
            <a:ext cx="2433043" cy="1446550"/>
          </a:xfrm>
          <a:prstGeom prst="rect">
            <a:avLst/>
          </a:prstGeom>
          <a:noFill/>
          <a:ln>
            <a:noFill/>
          </a:ln>
        </p:spPr>
        <p:txBody>
          <a:bodyPr wrap="square" rtlCol="0">
            <a:spAutoFit/>
          </a:bodyPr>
          <a:lstStyle/>
          <a:p>
            <a:r>
              <a:rPr lang="es-ES_tradnl" sz="1100" b="1" dirty="0"/>
              <a:t>ESCENARIO 1</a:t>
            </a:r>
          </a:p>
          <a:p>
            <a:r>
              <a:rPr lang="es-ES_tradnl" sz="1100" dirty="0"/>
              <a:t>Eres un niño de 3 años que se ha perdido y está llorando. No hablas mucho ni con claridad. Si el/la asistente social te hace sentir seguro/a, dile que echas de menos a tu madre. Si te escucha con atención, cuéntale dónde vives.</a:t>
            </a:r>
          </a:p>
        </p:txBody>
      </p:sp>
      <p:sp>
        <p:nvSpPr>
          <p:cNvPr id="63" name="TextBox 62">
            <a:extLst>
              <a:ext uri="{FF2B5EF4-FFF2-40B4-BE49-F238E27FC236}">
                <a16:creationId xmlns:a16="http://schemas.microsoft.com/office/drawing/2014/main" id="{AE0D9853-2AC3-4DCE-9FD5-4511E8D1C627}"/>
              </a:ext>
            </a:extLst>
          </p:cNvPr>
          <p:cNvSpPr txBox="1"/>
          <p:nvPr/>
        </p:nvSpPr>
        <p:spPr>
          <a:xfrm>
            <a:off x="3815355" y="2088826"/>
            <a:ext cx="2433043" cy="2292935"/>
          </a:xfrm>
          <a:prstGeom prst="rect">
            <a:avLst/>
          </a:prstGeom>
          <a:noFill/>
          <a:ln>
            <a:noFill/>
          </a:ln>
        </p:spPr>
        <p:txBody>
          <a:bodyPr wrap="square" rtlCol="0">
            <a:spAutoFit/>
          </a:bodyPr>
          <a:lstStyle/>
          <a:p>
            <a:r>
              <a:rPr lang="es-ES_tradnl" sz="1100" b="1" dirty="0"/>
              <a:t>ESCENARIO 2</a:t>
            </a:r>
          </a:p>
          <a:p>
            <a:r>
              <a:rPr lang="es-CO" sz="1100" b="0" i="0" u="none" strike="noStrike" dirty="0">
                <a:solidFill>
                  <a:srgbClr val="000000"/>
                </a:solidFill>
                <a:effectLst/>
                <a:latin typeface="-webkit-standard"/>
              </a:rPr>
              <a:t>Tienes 7 años y eres una niña hiperactiva (no puedes estarte quieta, te mueves mucho). No quieres ir al colegio. No te gusta tu profesor. Sientes frustración y te preocupa meterte en problemas y que te castiguen. Si el/la asistente social te hace sentir seguro/a, cuéntale que no te sientes bien en el colegio. Si te escucha con atención, dile que el profesor es "malo" contigo y que no quieres volver a ir</a:t>
            </a:r>
            <a:r>
              <a:rPr lang="es-CO" sz="1100" dirty="0"/>
              <a:t>.</a:t>
            </a:r>
            <a:endParaRPr lang="es-ES_tradnl" sz="1100" dirty="0"/>
          </a:p>
        </p:txBody>
      </p:sp>
      <p:sp>
        <p:nvSpPr>
          <p:cNvPr id="64" name="TextBox 63">
            <a:extLst>
              <a:ext uri="{FF2B5EF4-FFF2-40B4-BE49-F238E27FC236}">
                <a16:creationId xmlns:a16="http://schemas.microsoft.com/office/drawing/2014/main" id="{2C715D0B-7566-42CC-9C3E-3FA4678F42CC}"/>
              </a:ext>
            </a:extLst>
          </p:cNvPr>
          <p:cNvSpPr txBox="1"/>
          <p:nvPr/>
        </p:nvSpPr>
        <p:spPr>
          <a:xfrm>
            <a:off x="1000123" y="4594144"/>
            <a:ext cx="2433045" cy="2800767"/>
          </a:xfrm>
          <a:prstGeom prst="rect">
            <a:avLst/>
          </a:prstGeom>
          <a:noFill/>
          <a:ln>
            <a:noFill/>
          </a:ln>
        </p:spPr>
        <p:txBody>
          <a:bodyPr wrap="square" rtlCol="0">
            <a:spAutoFit/>
          </a:bodyPr>
          <a:lstStyle/>
          <a:p>
            <a:r>
              <a:rPr lang="es-ES_tradnl" sz="1100" b="1" dirty="0"/>
              <a:t>ESCENARIO 3</a:t>
            </a:r>
          </a:p>
          <a:p>
            <a:r>
              <a:rPr lang="es-CO" sz="1100" b="0" i="0" u="none" strike="noStrike" dirty="0">
                <a:solidFill>
                  <a:srgbClr val="000000"/>
                </a:solidFill>
                <a:effectLst/>
                <a:latin typeface="-webkit-standard"/>
              </a:rPr>
              <a:t>Eres un chico de 13 años y trabajas en la calle. Si el/la asistente social te hace una pregunta, pídele comida o dinero porque esa es tu prioridad. También necesitas ropa y zapatos nuevos. Muéstrale al asistente social que estás nervioso y que te preocupa que alguien escuche la conversación. Si el/la asistente social te hace sentir seguro, dile que no quieres tener problemas con tu jefe si te pilla hablando con él/ella. Si te escucha con atención, cuéntale que trabajas en la calle porque tus padres murieron y tienes que cuidar de tus hermanos pequeños.</a:t>
            </a:r>
            <a:endParaRPr lang="es-ES_tradnl" sz="1100" dirty="0"/>
          </a:p>
        </p:txBody>
      </p:sp>
      <p:sp>
        <p:nvSpPr>
          <p:cNvPr id="71" name="TextBox 70">
            <a:extLst>
              <a:ext uri="{FF2B5EF4-FFF2-40B4-BE49-F238E27FC236}">
                <a16:creationId xmlns:a16="http://schemas.microsoft.com/office/drawing/2014/main" id="{05C74FAD-2C7D-4CF3-AC8D-BA3547DE9C23}"/>
              </a:ext>
            </a:extLst>
          </p:cNvPr>
          <p:cNvSpPr txBox="1"/>
          <p:nvPr/>
        </p:nvSpPr>
        <p:spPr>
          <a:xfrm>
            <a:off x="3815355" y="4594144"/>
            <a:ext cx="2433043" cy="3139321"/>
          </a:xfrm>
          <a:prstGeom prst="rect">
            <a:avLst/>
          </a:prstGeom>
          <a:noFill/>
          <a:ln>
            <a:noFill/>
          </a:ln>
        </p:spPr>
        <p:txBody>
          <a:bodyPr wrap="square" rtlCol="0">
            <a:spAutoFit/>
          </a:bodyPr>
          <a:lstStyle/>
          <a:p>
            <a:r>
              <a:rPr lang="es-ES_tradnl" sz="1100" b="1" dirty="0"/>
              <a:t>ESCENARIO 4</a:t>
            </a:r>
          </a:p>
          <a:p>
            <a:r>
              <a:rPr lang="es-CO" sz="1100" b="0" i="0" u="none" strike="noStrike" dirty="0">
                <a:solidFill>
                  <a:srgbClr val="000000"/>
                </a:solidFill>
                <a:effectLst/>
                <a:latin typeface="-webkit-standard"/>
              </a:rPr>
              <a:t>Eres una chica de 17 años y fuiste miembro de un grupo armado. No quieres hablar con el/la asistente social. Si el/la asistente social se refiere a ti como una niña, enójate porque eres una mujer adulta. Crees que no necesitas la ayuda de un asistente social para protección de la infancia. Puedes cuidar de ti misma y quieres que te dejen en paz. Si el/la asistente social te hace sentir segura, cuéntale que vives con tu familia, pero no te sientes acogida por ellos ni por la gente en tu pueblo</a:t>
            </a:r>
            <a:r>
              <a:rPr lang="es-ES_tradnl" sz="1100" dirty="0"/>
              <a:t>. Si te escucha con atención, háblale de tu experiencia en el grupo armado estando casada con un combatiente.</a:t>
            </a:r>
          </a:p>
        </p:txBody>
      </p:sp>
      <p:sp>
        <p:nvSpPr>
          <p:cNvPr id="3" name="TextBox 2">
            <a:extLst>
              <a:ext uri="{FF2B5EF4-FFF2-40B4-BE49-F238E27FC236}">
                <a16:creationId xmlns:a16="http://schemas.microsoft.com/office/drawing/2014/main" id="{DD5B08F0-DE4C-AFD0-1AE5-0E1BA9A3CC96}"/>
              </a:ext>
            </a:extLst>
          </p:cNvPr>
          <p:cNvSpPr txBox="1"/>
          <p:nvPr/>
        </p:nvSpPr>
        <p:spPr>
          <a:xfrm>
            <a:off x="1000125" y="718367"/>
            <a:ext cx="5248275" cy="276999"/>
          </a:xfrm>
          <a:prstGeom prst="rect">
            <a:avLst/>
          </a:prstGeom>
          <a:noFill/>
        </p:spPr>
        <p:txBody>
          <a:bodyPr wrap="square" rtlCol="0">
            <a:spAutoFit/>
          </a:bodyPr>
          <a:lstStyle/>
          <a:p>
            <a:r>
              <a:rPr lang="es-ES_tradnl" sz="1200" b="1" spc="300"/>
              <a:t>JUEGO DE ROL: LA ESCUCHA ACTIVA</a:t>
            </a:r>
          </a:p>
        </p:txBody>
      </p:sp>
      <p:sp>
        <p:nvSpPr>
          <p:cNvPr id="17" name="Hexagon 16">
            <a:extLst>
              <a:ext uri="{FF2B5EF4-FFF2-40B4-BE49-F238E27FC236}">
                <a16:creationId xmlns:a16="http://schemas.microsoft.com/office/drawing/2014/main" id="{C2334C93-8370-7767-A3DD-44F5677FADE8}"/>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Hexagon 17">
            <a:extLst>
              <a:ext uri="{FF2B5EF4-FFF2-40B4-BE49-F238E27FC236}">
                <a16:creationId xmlns:a16="http://schemas.microsoft.com/office/drawing/2014/main" id="{0621AF23-0E20-17C7-9854-AAF2DEE8EF02}"/>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 name="Hexagon 18">
            <a:extLst>
              <a:ext uri="{FF2B5EF4-FFF2-40B4-BE49-F238E27FC236}">
                <a16:creationId xmlns:a16="http://schemas.microsoft.com/office/drawing/2014/main" id="{5A778DA7-59E2-AB7B-E977-3A997CA238F1}"/>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Hexagon 19">
            <a:extLst>
              <a:ext uri="{FF2B5EF4-FFF2-40B4-BE49-F238E27FC236}">
                <a16:creationId xmlns:a16="http://schemas.microsoft.com/office/drawing/2014/main" id="{1C84CF76-8604-94BF-0B07-0B6CBA1F0175}"/>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 name="Hexagon 20">
            <a:extLst>
              <a:ext uri="{FF2B5EF4-FFF2-40B4-BE49-F238E27FC236}">
                <a16:creationId xmlns:a16="http://schemas.microsoft.com/office/drawing/2014/main" id="{4FDA704C-E406-C671-F168-9A379726EF63}"/>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4393383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able 28">
            <a:extLst>
              <a:ext uri="{FF2B5EF4-FFF2-40B4-BE49-F238E27FC236}">
                <a16:creationId xmlns:a16="http://schemas.microsoft.com/office/drawing/2014/main" id="{2368C3E9-D3BE-4D0A-B271-947EE9E50EEC}"/>
              </a:ext>
            </a:extLst>
          </p:cNvPr>
          <p:cNvGraphicFramePr>
            <a:graphicFrameLocks noGrp="1"/>
          </p:cNvGraphicFramePr>
          <p:nvPr>
            <p:extLst>
              <p:ext uri="{D42A27DB-BD31-4B8C-83A1-F6EECF244321}">
                <p14:modId xmlns:p14="http://schemas.microsoft.com/office/powerpoint/2010/main" val="817573922"/>
              </p:ext>
            </p:extLst>
          </p:nvPr>
        </p:nvGraphicFramePr>
        <p:xfrm>
          <a:off x="1000124" y="1231900"/>
          <a:ext cx="5248276" cy="7756589"/>
        </p:xfrm>
        <a:graphic>
          <a:graphicData uri="http://schemas.openxmlformats.org/drawingml/2006/table">
            <a:tbl>
              <a:tblPr firstRow="1" bandRow="1">
                <a:tableStyleId>{5C22544A-7EE6-4342-B048-85BDC9FD1C3A}</a:tableStyleId>
              </a:tblPr>
              <a:tblGrid>
                <a:gridCol w="790576">
                  <a:extLst>
                    <a:ext uri="{9D8B030D-6E8A-4147-A177-3AD203B41FA5}">
                      <a16:colId xmlns:a16="http://schemas.microsoft.com/office/drawing/2014/main" val="3879434034"/>
                    </a:ext>
                  </a:extLst>
                </a:gridCol>
                <a:gridCol w="1485900">
                  <a:extLst>
                    <a:ext uri="{9D8B030D-6E8A-4147-A177-3AD203B41FA5}">
                      <a16:colId xmlns:a16="http://schemas.microsoft.com/office/drawing/2014/main" val="262583598"/>
                    </a:ext>
                  </a:extLst>
                </a:gridCol>
                <a:gridCol w="1485900">
                  <a:extLst>
                    <a:ext uri="{9D8B030D-6E8A-4147-A177-3AD203B41FA5}">
                      <a16:colId xmlns:a16="http://schemas.microsoft.com/office/drawing/2014/main" val="578987194"/>
                    </a:ext>
                  </a:extLst>
                </a:gridCol>
                <a:gridCol w="1485900">
                  <a:extLst>
                    <a:ext uri="{9D8B030D-6E8A-4147-A177-3AD203B41FA5}">
                      <a16:colId xmlns:a16="http://schemas.microsoft.com/office/drawing/2014/main" val="196467004"/>
                    </a:ext>
                  </a:extLst>
                </a:gridCol>
              </a:tblGrid>
              <a:tr h="230819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1" noProof="0" dirty="0">
                          <a:solidFill>
                            <a:schemeClr val="tx1"/>
                          </a:solidFill>
                        </a:rPr>
                        <a:t>En la comunicación con menores, ¿cuáles pueden ser las desventajas al usar este tipo de preguntas?</a:t>
                      </a:r>
                    </a:p>
                  </a:txBody>
                  <a:tcPr marL="108000" marR="108000" marT="108000" marB="108000" vert="vert27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endParaRPr lang="es-ES_tradnl" sz="1100" noProof="0" dirty="0">
                        <a:solidFill>
                          <a:schemeClr val="tx1"/>
                        </a:solidFill>
                      </a:endParaRPr>
                    </a:p>
                  </a:txBody>
                  <a:tcPr marL="108000" marR="108000" marT="108000" marB="108000" vert="vert27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endParaRPr lang="es-ES_tradnl" sz="1100" noProof="0">
                        <a:solidFill>
                          <a:schemeClr val="tx1"/>
                        </a:solidFill>
                      </a:endParaRPr>
                    </a:p>
                  </a:txBody>
                  <a:tcPr marL="108000" marR="108000" marT="108000" marB="108000" vert="vert27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endParaRPr lang="es-ES_tradnl" sz="1100" noProof="0">
                        <a:solidFill>
                          <a:schemeClr val="tx1"/>
                        </a:solidFill>
                      </a:endParaRPr>
                    </a:p>
                  </a:txBody>
                  <a:tcPr marL="108000" marR="108000" marT="108000" marB="108000" vert="vert27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3729712835"/>
                  </a:ext>
                </a:extLst>
              </a:tr>
              <a:tr h="230819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1" noProof="0" dirty="0">
                          <a:solidFill>
                            <a:schemeClr val="tx1"/>
                          </a:solidFill>
                        </a:rPr>
                        <a:t>En la comunicación con menores, ¿cuáles pueden ser las ventajas al usar este tipo de preguntas?</a:t>
                      </a:r>
                    </a:p>
                  </a:txBody>
                  <a:tcPr marL="108000" marR="108000" marT="108000" marB="108000" vert="vert27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endParaRPr lang="es-ES_tradnl" sz="1100" noProof="0" dirty="0">
                        <a:solidFill>
                          <a:schemeClr val="tx1"/>
                        </a:solidFill>
                      </a:endParaRPr>
                    </a:p>
                  </a:txBody>
                  <a:tcPr marL="108000" marR="108000" marT="108000" marB="108000" vert="vert27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endParaRPr lang="es-ES_tradnl" sz="1100" noProof="0" dirty="0">
                        <a:solidFill>
                          <a:schemeClr val="tx1"/>
                        </a:solidFill>
                      </a:endParaRPr>
                    </a:p>
                  </a:txBody>
                  <a:tcPr marL="108000" marR="108000" marT="108000" marB="108000" vert="vert27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endParaRPr lang="es-ES_tradnl" sz="1100" noProof="0" dirty="0">
                        <a:solidFill>
                          <a:schemeClr val="tx1"/>
                        </a:solidFill>
                      </a:endParaRPr>
                    </a:p>
                  </a:txBody>
                  <a:tcPr marL="108000" marR="108000" marT="108000" marB="108000" vert="vert27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555683301"/>
                  </a:ext>
                </a:extLst>
              </a:tr>
              <a:tr h="230819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1" noProof="0" dirty="0">
                          <a:solidFill>
                            <a:schemeClr val="tx1"/>
                          </a:solidFill>
                        </a:rPr>
                        <a:t>Ejemplos de este tipo de pregunta</a:t>
                      </a:r>
                    </a:p>
                  </a:txBody>
                  <a:tcPr marL="108000" marR="108000" marT="108000" marB="108000" vert="vert27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endParaRPr lang="es-ES_tradnl" sz="1100" noProof="0" dirty="0">
                        <a:solidFill>
                          <a:schemeClr val="tx1"/>
                        </a:solidFill>
                      </a:endParaRPr>
                    </a:p>
                  </a:txBody>
                  <a:tcPr marL="108000" marR="108000" marT="108000" marB="108000" vert="vert27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endParaRPr lang="es-ES_tradnl" sz="1100" noProof="0" dirty="0">
                        <a:solidFill>
                          <a:schemeClr val="tx1"/>
                        </a:solidFill>
                      </a:endParaRPr>
                    </a:p>
                  </a:txBody>
                  <a:tcPr marL="108000" marR="108000" marT="108000" marB="108000" vert="vert27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endParaRPr lang="es-ES_tradnl" sz="1100" noProof="0" dirty="0">
                        <a:solidFill>
                          <a:schemeClr val="tx1"/>
                        </a:solidFill>
                      </a:endParaRPr>
                    </a:p>
                  </a:txBody>
                  <a:tcPr marL="108000" marR="108000" marT="108000" marB="108000" vert="vert27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435336672"/>
                  </a:ext>
                </a:extLst>
              </a:tr>
              <a:tr h="83199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1" noProof="0">
                          <a:solidFill>
                            <a:schemeClr val="tx1"/>
                          </a:solidFill>
                        </a:rPr>
                        <a:t>Tipo de pregunta</a:t>
                      </a:r>
                    </a:p>
                  </a:txBody>
                  <a:tcPr marL="108000" marR="108000" marT="108000" marB="108000" vert="vert27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kern="1200" noProof="0">
                          <a:solidFill>
                            <a:schemeClr val="tx1"/>
                          </a:solidFill>
                          <a:effectLst/>
                          <a:latin typeface="+mn-lt"/>
                          <a:ea typeface="+mn-ea"/>
                          <a:cs typeface="+mn-cs"/>
                        </a:rPr>
                        <a:t>Pregunta cerrada</a:t>
                      </a:r>
                      <a:endParaRPr lang="es-ES_tradnl" sz="1100" noProof="0">
                        <a:solidFill>
                          <a:schemeClr val="tx1"/>
                        </a:solidFill>
                        <a:latin typeface="+mn-lt"/>
                      </a:endParaRPr>
                    </a:p>
                    <a:p>
                      <a:endParaRPr lang="es-ES_tradnl" sz="1100" noProof="0">
                        <a:solidFill>
                          <a:schemeClr val="tx1"/>
                        </a:solidFill>
                      </a:endParaRPr>
                    </a:p>
                  </a:txBody>
                  <a:tcPr marL="108000" marR="108000" marT="108000" marB="108000" vert="vert27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noProof="0">
                          <a:solidFill>
                            <a:schemeClr val="tx1"/>
                          </a:solidFill>
                          <a:effectLst/>
                          <a:latin typeface="+mn-lt"/>
                          <a:ea typeface="Cambria" panose="02040503050406030204" pitchFamily="18" charset="0"/>
                          <a:cs typeface="Times New Roman" panose="02020603050405020304" pitchFamily="18" charset="0"/>
                        </a:rPr>
                        <a:t>Pregunta abierta</a:t>
                      </a:r>
                    </a:p>
                    <a:p>
                      <a:endParaRPr lang="es-ES_tradnl" sz="1100" noProof="0">
                        <a:solidFill>
                          <a:schemeClr val="tx1"/>
                        </a:solidFill>
                      </a:endParaRPr>
                    </a:p>
                  </a:txBody>
                  <a:tcPr marL="108000" marR="108000" marT="108000" marB="108000" vert="vert27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050" noProof="0" dirty="0">
                          <a:solidFill>
                            <a:schemeClr val="tx1"/>
                          </a:solidFill>
                          <a:effectLst/>
                          <a:latin typeface="+mn-lt"/>
                          <a:ea typeface="Cambria" panose="02040503050406030204" pitchFamily="18" charset="0"/>
                          <a:cs typeface="Times New Roman" panose="02020603050405020304" pitchFamily="18" charset="0"/>
                        </a:rPr>
                        <a:t>Pregunta orientativa</a:t>
                      </a:r>
                    </a:p>
                    <a:p>
                      <a:endParaRPr lang="es-ES_tradnl" sz="1100" noProof="0" dirty="0">
                        <a:solidFill>
                          <a:schemeClr val="tx1"/>
                        </a:solidFill>
                      </a:endParaRPr>
                    </a:p>
                  </a:txBody>
                  <a:tcPr marL="108000" marR="108000" marT="108000" marB="108000" vert="vert27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906726244"/>
                  </a:ext>
                </a:extLst>
              </a:tr>
            </a:tbl>
          </a:graphicData>
        </a:graphic>
      </p:graphicFrame>
      <p:sp>
        <p:nvSpPr>
          <p:cNvPr id="3" name="TextBox 2">
            <a:extLst>
              <a:ext uri="{FF2B5EF4-FFF2-40B4-BE49-F238E27FC236}">
                <a16:creationId xmlns:a16="http://schemas.microsoft.com/office/drawing/2014/main" id="{B574F97D-6EFC-B8C9-A05B-5A0E2487D0D7}"/>
              </a:ext>
            </a:extLst>
          </p:cNvPr>
          <p:cNvSpPr txBox="1"/>
          <p:nvPr/>
        </p:nvSpPr>
        <p:spPr>
          <a:xfrm>
            <a:off x="993596" y="731430"/>
            <a:ext cx="5248275" cy="276999"/>
          </a:xfrm>
          <a:prstGeom prst="rect">
            <a:avLst/>
          </a:prstGeom>
          <a:noFill/>
        </p:spPr>
        <p:txBody>
          <a:bodyPr wrap="square" lIns="91440" tIns="45720" rIns="91440" bIns="45720" rtlCol="0" anchor="t">
            <a:spAutoFit/>
          </a:bodyPr>
          <a:lstStyle/>
          <a:p>
            <a:r>
              <a:rPr lang="en-US" sz="1200" b="1" spc="300"/>
              <a:t>INTERROGAR Y ESCUCHAR CON EFICACIA</a:t>
            </a:r>
            <a:endParaRPr lang="en-US" sz="1200" b="1" spc="300" dirty="0"/>
          </a:p>
        </p:txBody>
      </p:sp>
      <p:sp>
        <p:nvSpPr>
          <p:cNvPr id="4" name="Hexagon 3">
            <a:extLst>
              <a:ext uri="{FF2B5EF4-FFF2-40B4-BE49-F238E27FC236}">
                <a16:creationId xmlns:a16="http://schemas.microsoft.com/office/drawing/2014/main" id="{C239F8E6-5AD5-84C2-3362-E4DE0D18D104}"/>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B6202AF6-F867-8B3D-2CFF-9F535DC7D039}"/>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255769E4-653E-7932-7900-CFC272F5C275}"/>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D9BB688F-A07E-E8F9-B80F-38454074AA68}"/>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A94383E0-3944-2E3B-1B1A-87406A436017}"/>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419924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A070E9-B536-030D-4D7C-31CFF46DDADB}"/>
              </a:ext>
            </a:extLst>
          </p:cNvPr>
          <p:cNvSpPr txBox="1"/>
          <p:nvPr/>
        </p:nvSpPr>
        <p:spPr>
          <a:xfrm>
            <a:off x="996287" y="1238738"/>
            <a:ext cx="4665478" cy="276999"/>
          </a:xfrm>
          <a:prstGeom prst="rect">
            <a:avLst/>
          </a:prstGeom>
          <a:noFill/>
        </p:spPr>
        <p:txBody>
          <a:bodyPr wrap="square" rtlCol="0">
            <a:spAutoFit/>
          </a:bodyPr>
          <a:lstStyle/>
          <a:p>
            <a:r>
              <a:rPr lang="es-ES_tradnl" sz="1200" b="1" spc="300">
                <a:solidFill>
                  <a:schemeClr val="tx1"/>
                </a:solidFill>
              </a:rPr>
              <a:t>OBJETIVO DEL MÓDULO</a:t>
            </a:r>
          </a:p>
        </p:txBody>
      </p:sp>
      <p:sp>
        <p:nvSpPr>
          <p:cNvPr id="6" name="TextBox 5">
            <a:extLst>
              <a:ext uri="{FF2B5EF4-FFF2-40B4-BE49-F238E27FC236}">
                <a16:creationId xmlns:a16="http://schemas.microsoft.com/office/drawing/2014/main" id="{7CD6D25B-29AD-D44B-C41D-CCC2176039E0}"/>
              </a:ext>
            </a:extLst>
          </p:cNvPr>
          <p:cNvSpPr txBox="1"/>
          <p:nvPr/>
        </p:nvSpPr>
        <p:spPr>
          <a:xfrm>
            <a:off x="996287" y="713169"/>
            <a:ext cx="4070620" cy="307777"/>
          </a:xfrm>
          <a:prstGeom prst="rect">
            <a:avLst/>
          </a:prstGeom>
          <a:noFill/>
        </p:spPr>
        <p:txBody>
          <a:bodyPr wrap="square">
            <a:spAutoFit/>
          </a:bodyPr>
          <a:lstStyle/>
          <a:p>
            <a:pPr marL="0" marR="0" lvl="0" indent="0" algn="l" rtl="0">
              <a:spcBef>
                <a:spcPts val="0"/>
              </a:spcBef>
              <a:spcAft>
                <a:spcPts val="1800"/>
              </a:spcAft>
              <a:buNone/>
            </a:pPr>
            <a:r>
              <a:rPr lang="es-ES_tradnl" sz="1400" b="1" spc="300">
                <a:solidFill>
                  <a:schemeClr val="bg1"/>
                </a:solidFill>
                <a:highlight>
                  <a:srgbClr val="8D607A"/>
                </a:highlight>
                <a:latin typeface="Calibri"/>
                <a:ea typeface="Calibri"/>
                <a:cs typeface="Calibri"/>
                <a:sym typeface="Calibri"/>
              </a:rPr>
              <a:t>SESIÓN 1: INICIO DEL MÓDULO</a:t>
            </a:r>
          </a:p>
        </p:txBody>
      </p:sp>
      <p:sp>
        <p:nvSpPr>
          <p:cNvPr id="7" name="TextBox 6">
            <a:extLst>
              <a:ext uri="{FF2B5EF4-FFF2-40B4-BE49-F238E27FC236}">
                <a16:creationId xmlns:a16="http://schemas.microsoft.com/office/drawing/2014/main" id="{312EABCD-F5C7-CBB0-EF52-B1BADD0DE2F4}"/>
              </a:ext>
            </a:extLst>
          </p:cNvPr>
          <p:cNvSpPr txBox="1"/>
          <p:nvPr/>
        </p:nvSpPr>
        <p:spPr>
          <a:xfrm>
            <a:off x="996287" y="1599327"/>
            <a:ext cx="5254042" cy="600164"/>
          </a:xfrm>
          <a:prstGeom prst="rect">
            <a:avLst/>
          </a:prstGeom>
          <a:noFill/>
        </p:spPr>
        <p:txBody>
          <a:bodyPr wrap="square" rtlCol="0">
            <a:spAutoFit/>
          </a:bodyPr>
          <a:lstStyle/>
          <a:p>
            <a:pPr marL="0" marR="0" lvl="0" indent="0" algn="l" rtl="0">
              <a:spcBef>
                <a:spcPts val="0"/>
              </a:spcBef>
              <a:spcAft>
                <a:spcPts val="0"/>
              </a:spcAft>
              <a:buNone/>
            </a:pPr>
            <a:r>
              <a:rPr lang="es-ES_tradnl" sz="1100">
                <a:solidFill>
                  <a:schemeClr val="tx1"/>
                </a:solidFill>
                <a:latin typeface="+mn-lt"/>
                <a:ea typeface="Arial"/>
                <a:cs typeface="Arial"/>
                <a:sym typeface="Arial"/>
              </a:rPr>
              <a:t>Explorar los fundamentos de la protección de menores y las etapas de desarrollo infantil que pueden aplicarse a la gestión de casos para lograr mejores resultados en materia de protección de la infancia.</a:t>
            </a:r>
          </a:p>
        </p:txBody>
      </p:sp>
      <p:sp>
        <p:nvSpPr>
          <p:cNvPr id="8" name="TextBox 7">
            <a:extLst>
              <a:ext uri="{FF2B5EF4-FFF2-40B4-BE49-F238E27FC236}">
                <a16:creationId xmlns:a16="http://schemas.microsoft.com/office/drawing/2014/main" id="{E4E87CE7-445B-1505-782B-7E576BD2C48D}"/>
              </a:ext>
            </a:extLst>
          </p:cNvPr>
          <p:cNvSpPr txBox="1"/>
          <p:nvPr/>
        </p:nvSpPr>
        <p:spPr>
          <a:xfrm>
            <a:off x="996287" y="2268414"/>
            <a:ext cx="5254042" cy="276999"/>
          </a:xfrm>
          <a:prstGeom prst="rect">
            <a:avLst/>
          </a:prstGeom>
          <a:noFill/>
        </p:spPr>
        <p:txBody>
          <a:bodyPr wrap="square" rtlCol="0">
            <a:spAutoFit/>
          </a:bodyPr>
          <a:lstStyle/>
          <a:p>
            <a:r>
              <a:rPr lang="es-ES_tradnl" sz="1200" b="1" spc="300">
                <a:solidFill>
                  <a:schemeClr val="tx1"/>
                </a:solidFill>
              </a:rPr>
              <a:t>OBJETIVOS DE APRENDIZAJE </a:t>
            </a:r>
          </a:p>
        </p:txBody>
      </p:sp>
      <p:sp>
        <p:nvSpPr>
          <p:cNvPr id="9" name="TextBox 8">
            <a:extLst>
              <a:ext uri="{FF2B5EF4-FFF2-40B4-BE49-F238E27FC236}">
                <a16:creationId xmlns:a16="http://schemas.microsoft.com/office/drawing/2014/main" id="{9621E677-F213-D61C-8E7D-58A801BECE42}"/>
              </a:ext>
            </a:extLst>
          </p:cNvPr>
          <p:cNvSpPr txBox="1"/>
          <p:nvPr/>
        </p:nvSpPr>
        <p:spPr>
          <a:xfrm>
            <a:off x="1675087" y="2821316"/>
            <a:ext cx="4575242" cy="2462213"/>
          </a:xfrm>
          <a:prstGeom prst="rect">
            <a:avLst/>
          </a:prstGeom>
          <a:noFill/>
        </p:spPr>
        <p:txBody>
          <a:bodyPr wrap="square" rtlCol="0">
            <a:spAutoFit/>
          </a:bodyPr>
          <a:lstStyle/>
          <a:p>
            <a:r>
              <a:rPr lang="es-ES_tradnl" sz="1100" dirty="0">
                <a:solidFill>
                  <a:schemeClr val="tx1"/>
                </a:solidFill>
                <a:latin typeface="+mn-lt"/>
                <a:ea typeface="Arial"/>
                <a:cs typeface="Arial"/>
                <a:sym typeface="Arial"/>
              </a:rPr>
              <a:t>Reconocer los distintos tipos de maltrato, violencia, negligencia y explotación infantil .</a:t>
            </a:r>
          </a:p>
          <a:p>
            <a:pPr marL="0" marR="0" lvl="0" indent="0" algn="l" rtl="0">
              <a:spcBef>
                <a:spcPts val="0"/>
              </a:spcBef>
              <a:spcAft>
                <a:spcPts val="0"/>
              </a:spcAft>
              <a:buNone/>
            </a:pPr>
            <a:endParaRPr lang="es-ES_tradnl" sz="1100" dirty="0">
              <a:ea typeface="Arial"/>
              <a:cs typeface="Arial"/>
              <a:sym typeface="Arial"/>
            </a:endParaRPr>
          </a:p>
          <a:p>
            <a:pPr marL="0" marR="0" lvl="0" indent="0" algn="l" rtl="0">
              <a:spcBef>
                <a:spcPts val="0"/>
              </a:spcBef>
              <a:spcAft>
                <a:spcPts val="0"/>
              </a:spcAft>
              <a:buNone/>
            </a:pPr>
            <a:endParaRPr lang="es-ES_tradnl" sz="1100" dirty="0">
              <a:ea typeface="Arial"/>
              <a:cs typeface="Arial"/>
              <a:sym typeface="Arial"/>
            </a:endParaRPr>
          </a:p>
          <a:p>
            <a:r>
              <a:rPr lang="es-ES_tradnl" sz="1100" dirty="0">
                <a:solidFill>
                  <a:schemeClr val="tx1"/>
                </a:solidFill>
                <a:latin typeface="+mn-lt"/>
                <a:ea typeface="Arial"/>
                <a:cs typeface="Arial"/>
                <a:sym typeface="Arial"/>
              </a:rPr>
              <a:t>Describir el modelo </a:t>
            </a:r>
            <a:r>
              <a:rPr lang="es-ES_tradnl" sz="1100" dirty="0" err="1">
                <a:solidFill>
                  <a:schemeClr val="tx1"/>
                </a:solidFill>
                <a:latin typeface="+mn-lt"/>
                <a:ea typeface="Arial"/>
                <a:cs typeface="Arial"/>
                <a:sym typeface="Arial"/>
              </a:rPr>
              <a:t>socioecológico</a:t>
            </a:r>
            <a:r>
              <a:rPr lang="es-ES_tradnl" sz="1100" dirty="0">
                <a:solidFill>
                  <a:schemeClr val="tx1"/>
                </a:solidFill>
                <a:latin typeface="+mn-lt"/>
                <a:ea typeface="Arial"/>
                <a:cs typeface="Arial"/>
                <a:sym typeface="Arial"/>
              </a:rPr>
              <a:t> e identificar los factores de riesgo y de protección (fortalezas) en el entorno del menor.</a:t>
            </a:r>
          </a:p>
          <a:p>
            <a:pPr marL="0" marR="0" lvl="0" indent="0" algn="l" rtl="0">
              <a:spcBef>
                <a:spcPts val="0"/>
              </a:spcBef>
              <a:spcAft>
                <a:spcPts val="0"/>
              </a:spcAft>
              <a:buNone/>
            </a:pPr>
            <a:br>
              <a:rPr lang="es-ES_tradnl" sz="1100" dirty="0">
                <a:ea typeface="Arial"/>
                <a:cs typeface="Arial"/>
                <a:sym typeface="Arial"/>
              </a:rPr>
            </a:br>
            <a:endParaRPr lang="es-ES_tradnl" sz="1100" dirty="0">
              <a:solidFill>
                <a:schemeClr val="tx1"/>
              </a:solidFill>
              <a:latin typeface="+mn-lt"/>
              <a:ea typeface="Arial"/>
              <a:cs typeface="Arial"/>
              <a:sym typeface="Arial"/>
            </a:endParaRPr>
          </a:p>
          <a:p>
            <a:r>
              <a:rPr lang="es-ES_tradnl" sz="1100" dirty="0">
                <a:solidFill>
                  <a:schemeClr val="tx1"/>
                </a:solidFill>
                <a:latin typeface="+mn-lt"/>
                <a:ea typeface="Arial"/>
                <a:cs typeface="Arial"/>
                <a:sym typeface="Arial"/>
              </a:rPr>
              <a:t>identificar y comentar los obstáculos que enfrentan los/as menores con discapacidad.</a:t>
            </a:r>
          </a:p>
          <a:p>
            <a:pPr marL="0" marR="0" lvl="0" indent="0" algn="l" rtl="0">
              <a:spcBef>
                <a:spcPts val="0"/>
              </a:spcBef>
              <a:spcAft>
                <a:spcPts val="0"/>
              </a:spcAft>
              <a:buNone/>
            </a:pPr>
            <a:endParaRPr lang="es-ES_tradnl" sz="1100" dirty="0">
              <a:solidFill>
                <a:schemeClr val="tx1"/>
              </a:solidFill>
              <a:latin typeface="+mn-lt"/>
              <a:ea typeface="Arial"/>
              <a:cs typeface="Arial"/>
              <a:sym typeface="Arial"/>
            </a:endParaRPr>
          </a:p>
          <a:p>
            <a:pPr marL="0" marR="0" lvl="0" indent="0" algn="l" rtl="0">
              <a:spcBef>
                <a:spcPts val="0"/>
              </a:spcBef>
              <a:spcAft>
                <a:spcPts val="0"/>
              </a:spcAft>
              <a:buNone/>
            </a:pPr>
            <a:endParaRPr lang="es-ES_tradnl" sz="1100" dirty="0">
              <a:solidFill>
                <a:schemeClr val="tx1"/>
              </a:solidFill>
              <a:latin typeface="+mn-lt"/>
              <a:ea typeface="Arial"/>
              <a:cs typeface="Arial"/>
              <a:sym typeface="Arial"/>
            </a:endParaRPr>
          </a:p>
          <a:p>
            <a:pPr marL="0" marR="0" lvl="0" indent="0" algn="l" rtl="0">
              <a:spcBef>
                <a:spcPts val="0"/>
              </a:spcBef>
              <a:spcAft>
                <a:spcPts val="0"/>
              </a:spcAft>
              <a:buNone/>
            </a:pPr>
            <a:r>
              <a:rPr lang="es-ES_tradnl" sz="1100" dirty="0">
                <a:solidFill>
                  <a:schemeClr val="tx1"/>
                </a:solidFill>
                <a:latin typeface="+mn-lt"/>
                <a:ea typeface="Arial"/>
                <a:cs typeface="Arial"/>
                <a:sym typeface="Arial"/>
              </a:rPr>
              <a:t>Comprender en qué medida las capacidades de los/as menores pueden variar en función de su edad y etapa de desarrollo.</a:t>
            </a:r>
          </a:p>
        </p:txBody>
      </p:sp>
      <p:grpSp>
        <p:nvGrpSpPr>
          <p:cNvPr id="12" name="Google Shape;149;p12">
            <a:extLst>
              <a:ext uri="{FF2B5EF4-FFF2-40B4-BE49-F238E27FC236}">
                <a16:creationId xmlns:a16="http://schemas.microsoft.com/office/drawing/2014/main" id="{83D3F6D0-F565-E59D-4061-19A7CC347C06}"/>
              </a:ext>
            </a:extLst>
          </p:cNvPr>
          <p:cNvGrpSpPr/>
          <p:nvPr/>
        </p:nvGrpSpPr>
        <p:grpSpPr>
          <a:xfrm>
            <a:off x="1020268" y="2771366"/>
            <a:ext cx="559955" cy="387333"/>
            <a:chOff x="6878053" y="1156317"/>
            <a:chExt cx="1431178" cy="1039513"/>
          </a:xfrm>
          <a:solidFill>
            <a:schemeClr val="accent2">
              <a:lumMod val="75000"/>
            </a:schemeClr>
          </a:solidFill>
        </p:grpSpPr>
        <p:grpSp>
          <p:nvGrpSpPr>
            <p:cNvPr id="13" name="Google Shape;150;p12">
              <a:extLst>
                <a:ext uri="{FF2B5EF4-FFF2-40B4-BE49-F238E27FC236}">
                  <a16:creationId xmlns:a16="http://schemas.microsoft.com/office/drawing/2014/main" id="{9D809C33-670F-A8F7-B4A6-94C7F2B96B8C}"/>
                </a:ext>
              </a:extLst>
            </p:cNvPr>
            <p:cNvGrpSpPr/>
            <p:nvPr/>
          </p:nvGrpSpPr>
          <p:grpSpPr>
            <a:xfrm>
              <a:off x="7672978" y="1156317"/>
              <a:ext cx="412941" cy="436880"/>
              <a:chOff x="243840" y="1676400"/>
              <a:chExt cx="701040" cy="741680"/>
            </a:xfrm>
            <a:grpFill/>
          </p:grpSpPr>
          <p:sp>
            <p:nvSpPr>
              <p:cNvPr id="32" name="Google Shape;151;p12">
                <a:extLst>
                  <a:ext uri="{FF2B5EF4-FFF2-40B4-BE49-F238E27FC236}">
                    <a16:creationId xmlns:a16="http://schemas.microsoft.com/office/drawing/2014/main" id="{7C747A81-6552-562D-0015-A730BB751E36}"/>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33" name="Google Shape;152;p12">
                <a:extLst>
                  <a:ext uri="{FF2B5EF4-FFF2-40B4-BE49-F238E27FC236}">
                    <a16:creationId xmlns:a16="http://schemas.microsoft.com/office/drawing/2014/main" id="{1D0CE96A-6470-D626-8566-7FD3B8C62BF2}"/>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
          <p:nvSpPr>
            <p:cNvPr id="14" name="Google Shape;153;p12">
              <a:extLst>
                <a:ext uri="{FF2B5EF4-FFF2-40B4-BE49-F238E27FC236}">
                  <a16:creationId xmlns:a16="http://schemas.microsoft.com/office/drawing/2014/main" id="{F1F549A7-7324-E13D-73B6-2279583F71E8}"/>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31" name="Google Shape;154;p12">
              <a:extLst>
                <a:ext uri="{FF2B5EF4-FFF2-40B4-BE49-F238E27FC236}">
                  <a16:creationId xmlns:a16="http://schemas.microsoft.com/office/drawing/2014/main" id="{1F9FF96D-F462-C02C-9D7E-ACD7F5F37B94}"/>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grpSp>
        <p:nvGrpSpPr>
          <p:cNvPr id="46" name="Google Shape;149;p12">
            <a:extLst>
              <a:ext uri="{FF2B5EF4-FFF2-40B4-BE49-F238E27FC236}">
                <a16:creationId xmlns:a16="http://schemas.microsoft.com/office/drawing/2014/main" id="{1D2104F9-373E-A2D3-F76F-37CDFF936B5E}"/>
              </a:ext>
            </a:extLst>
          </p:cNvPr>
          <p:cNvGrpSpPr/>
          <p:nvPr/>
        </p:nvGrpSpPr>
        <p:grpSpPr>
          <a:xfrm>
            <a:off x="1020268" y="3489605"/>
            <a:ext cx="559955" cy="387333"/>
            <a:chOff x="6878053" y="1156317"/>
            <a:chExt cx="1431178" cy="1039513"/>
          </a:xfrm>
          <a:solidFill>
            <a:schemeClr val="accent2">
              <a:lumMod val="75000"/>
            </a:schemeClr>
          </a:solidFill>
        </p:grpSpPr>
        <p:grpSp>
          <p:nvGrpSpPr>
            <p:cNvPr id="47" name="Google Shape;150;p12">
              <a:extLst>
                <a:ext uri="{FF2B5EF4-FFF2-40B4-BE49-F238E27FC236}">
                  <a16:creationId xmlns:a16="http://schemas.microsoft.com/office/drawing/2014/main" id="{887B4F74-310F-0240-0725-D88EFB16C027}"/>
                </a:ext>
              </a:extLst>
            </p:cNvPr>
            <p:cNvGrpSpPr/>
            <p:nvPr/>
          </p:nvGrpSpPr>
          <p:grpSpPr>
            <a:xfrm>
              <a:off x="7672978" y="1156317"/>
              <a:ext cx="412941" cy="436880"/>
              <a:chOff x="243840" y="1676400"/>
              <a:chExt cx="701040" cy="741680"/>
            </a:xfrm>
            <a:grpFill/>
          </p:grpSpPr>
          <p:sp>
            <p:nvSpPr>
              <p:cNvPr id="50" name="Google Shape;151;p12">
                <a:extLst>
                  <a:ext uri="{FF2B5EF4-FFF2-40B4-BE49-F238E27FC236}">
                    <a16:creationId xmlns:a16="http://schemas.microsoft.com/office/drawing/2014/main" id="{FB4B8B65-CB93-84E6-8F6A-F8C0A16F5613}"/>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51" name="Google Shape;152;p12">
                <a:extLst>
                  <a:ext uri="{FF2B5EF4-FFF2-40B4-BE49-F238E27FC236}">
                    <a16:creationId xmlns:a16="http://schemas.microsoft.com/office/drawing/2014/main" id="{A4BD2BA2-B450-5E4E-73E4-505294FBFBB3}"/>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
          <p:nvSpPr>
            <p:cNvPr id="48" name="Google Shape;153;p12">
              <a:extLst>
                <a:ext uri="{FF2B5EF4-FFF2-40B4-BE49-F238E27FC236}">
                  <a16:creationId xmlns:a16="http://schemas.microsoft.com/office/drawing/2014/main" id="{D47EAF96-3E9C-6D69-69C0-E67DE39F2EDF}"/>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49" name="Google Shape;154;p12">
              <a:extLst>
                <a:ext uri="{FF2B5EF4-FFF2-40B4-BE49-F238E27FC236}">
                  <a16:creationId xmlns:a16="http://schemas.microsoft.com/office/drawing/2014/main" id="{88E19824-EC35-ACAA-162E-628B403BBAFE}"/>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grpSp>
        <p:nvGrpSpPr>
          <p:cNvPr id="52" name="Google Shape;149;p12">
            <a:extLst>
              <a:ext uri="{FF2B5EF4-FFF2-40B4-BE49-F238E27FC236}">
                <a16:creationId xmlns:a16="http://schemas.microsoft.com/office/drawing/2014/main" id="{B3AFB8EB-4023-32D5-AF21-E206E0D6FDDF}"/>
              </a:ext>
            </a:extLst>
          </p:cNvPr>
          <p:cNvGrpSpPr/>
          <p:nvPr/>
        </p:nvGrpSpPr>
        <p:grpSpPr>
          <a:xfrm>
            <a:off x="1020268" y="4155747"/>
            <a:ext cx="559955" cy="387333"/>
            <a:chOff x="6878053" y="1156317"/>
            <a:chExt cx="1431178" cy="1039513"/>
          </a:xfrm>
          <a:solidFill>
            <a:schemeClr val="accent2">
              <a:lumMod val="75000"/>
            </a:schemeClr>
          </a:solidFill>
        </p:grpSpPr>
        <p:grpSp>
          <p:nvGrpSpPr>
            <p:cNvPr id="53" name="Google Shape;150;p12">
              <a:extLst>
                <a:ext uri="{FF2B5EF4-FFF2-40B4-BE49-F238E27FC236}">
                  <a16:creationId xmlns:a16="http://schemas.microsoft.com/office/drawing/2014/main" id="{47477940-3F35-CF95-45FC-7C41D9A58E28}"/>
                </a:ext>
              </a:extLst>
            </p:cNvPr>
            <p:cNvGrpSpPr/>
            <p:nvPr/>
          </p:nvGrpSpPr>
          <p:grpSpPr>
            <a:xfrm>
              <a:off x="7672978" y="1156317"/>
              <a:ext cx="412941" cy="436880"/>
              <a:chOff x="243840" y="1676400"/>
              <a:chExt cx="701040" cy="741680"/>
            </a:xfrm>
            <a:grpFill/>
          </p:grpSpPr>
          <p:sp>
            <p:nvSpPr>
              <p:cNvPr id="56" name="Google Shape;151;p12">
                <a:extLst>
                  <a:ext uri="{FF2B5EF4-FFF2-40B4-BE49-F238E27FC236}">
                    <a16:creationId xmlns:a16="http://schemas.microsoft.com/office/drawing/2014/main" id="{CA83BD54-71D3-AE27-534B-D282737B0D64}"/>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57" name="Google Shape;152;p12">
                <a:extLst>
                  <a:ext uri="{FF2B5EF4-FFF2-40B4-BE49-F238E27FC236}">
                    <a16:creationId xmlns:a16="http://schemas.microsoft.com/office/drawing/2014/main" id="{611CDB1B-B45C-A974-88BE-DE88CDB7B93A}"/>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
          <p:nvSpPr>
            <p:cNvPr id="54" name="Google Shape;153;p12">
              <a:extLst>
                <a:ext uri="{FF2B5EF4-FFF2-40B4-BE49-F238E27FC236}">
                  <a16:creationId xmlns:a16="http://schemas.microsoft.com/office/drawing/2014/main" id="{C37E8D4C-F39A-5095-7290-BC113FCAEBF2}"/>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55" name="Google Shape;154;p12">
              <a:extLst>
                <a:ext uri="{FF2B5EF4-FFF2-40B4-BE49-F238E27FC236}">
                  <a16:creationId xmlns:a16="http://schemas.microsoft.com/office/drawing/2014/main" id="{3DBFCCCB-7083-3543-FA4F-0206B1E79463}"/>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grpSp>
        <p:nvGrpSpPr>
          <p:cNvPr id="58" name="Google Shape;149;p12">
            <a:extLst>
              <a:ext uri="{FF2B5EF4-FFF2-40B4-BE49-F238E27FC236}">
                <a16:creationId xmlns:a16="http://schemas.microsoft.com/office/drawing/2014/main" id="{08A6BF98-AC60-B055-3D72-BF3B138DE80E}"/>
              </a:ext>
            </a:extLst>
          </p:cNvPr>
          <p:cNvGrpSpPr/>
          <p:nvPr/>
        </p:nvGrpSpPr>
        <p:grpSpPr>
          <a:xfrm>
            <a:off x="1020268" y="4823042"/>
            <a:ext cx="559955" cy="387333"/>
            <a:chOff x="6878053" y="1156317"/>
            <a:chExt cx="1431178" cy="1039513"/>
          </a:xfrm>
          <a:solidFill>
            <a:schemeClr val="accent2">
              <a:lumMod val="75000"/>
            </a:schemeClr>
          </a:solidFill>
        </p:grpSpPr>
        <p:grpSp>
          <p:nvGrpSpPr>
            <p:cNvPr id="59" name="Google Shape;150;p12">
              <a:extLst>
                <a:ext uri="{FF2B5EF4-FFF2-40B4-BE49-F238E27FC236}">
                  <a16:creationId xmlns:a16="http://schemas.microsoft.com/office/drawing/2014/main" id="{4B5FEC53-82F8-5C75-1A33-6DFF8A205E77}"/>
                </a:ext>
              </a:extLst>
            </p:cNvPr>
            <p:cNvGrpSpPr/>
            <p:nvPr/>
          </p:nvGrpSpPr>
          <p:grpSpPr>
            <a:xfrm>
              <a:off x="7672978" y="1156317"/>
              <a:ext cx="412941" cy="436880"/>
              <a:chOff x="243840" y="1676400"/>
              <a:chExt cx="701040" cy="741680"/>
            </a:xfrm>
            <a:grpFill/>
          </p:grpSpPr>
          <p:sp>
            <p:nvSpPr>
              <p:cNvPr id="62" name="Google Shape;151;p12">
                <a:extLst>
                  <a:ext uri="{FF2B5EF4-FFF2-40B4-BE49-F238E27FC236}">
                    <a16:creationId xmlns:a16="http://schemas.microsoft.com/office/drawing/2014/main" id="{4844F1E6-EC5A-CF43-F590-27F4B922D1E7}"/>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63" name="Google Shape;152;p12">
                <a:extLst>
                  <a:ext uri="{FF2B5EF4-FFF2-40B4-BE49-F238E27FC236}">
                    <a16:creationId xmlns:a16="http://schemas.microsoft.com/office/drawing/2014/main" id="{DB706E30-392A-8674-6306-4BD8348C5150}"/>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
          <p:nvSpPr>
            <p:cNvPr id="60" name="Google Shape;153;p12">
              <a:extLst>
                <a:ext uri="{FF2B5EF4-FFF2-40B4-BE49-F238E27FC236}">
                  <a16:creationId xmlns:a16="http://schemas.microsoft.com/office/drawing/2014/main" id="{6841AD83-41F7-77CF-8F9E-15A9722B78CA}"/>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61" name="Google Shape;154;p12">
              <a:extLst>
                <a:ext uri="{FF2B5EF4-FFF2-40B4-BE49-F238E27FC236}">
                  <a16:creationId xmlns:a16="http://schemas.microsoft.com/office/drawing/2014/main" id="{AC7996B6-CE9E-F0FA-DA16-9717258C6048}"/>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
        <p:nvSpPr>
          <p:cNvPr id="3" name="Hexagon 2">
            <a:extLst>
              <a:ext uri="{FF2B5EF4-FFF2-40B4-BE49-F238E27FC236}">
                <a16:creationId xmlns:a16="http://schemas.microsoft.com/office/drawing/2014/main" id="{72489B61-510F-2AA4-8810-D0AABBC930E6}"/>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Hexagon 3">
            <a:extLst>
              <a:ext uri="{FF2B5EF4-FFF2-40B4-BE49-F238E27FC236}">
                <a16:creationId xmlns:a16="http://schemas.microsoft.com/office/drawing/2014/main" id="{A67B7E3D-B95C-B5DB-2F92-0F531FD15073}"/>
              </a:ext>
            </a:extLst>
          </p:cNvPr>
          <p:cNvSpPr/>
          <p:nvPr/>
        </p:nvSpPr>
        <p:spPr>
          <a:xfrm rot="1782986">
            <a:off x="286724" y="76395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Hexagon 4">
            <a:extLst>
              <a:ext uri="{FF2B5EF4-FFF2-40B4-BE49-F238E27FC236}">
                <a16:creationId xmlns:a16="http://schemas.microsoft.com/office/drawing/2014/main" id="{9C209CC3-34D8-EF81-D916-3532265CC9F5}"/>
              </a:ext>
            </a:extLst>
          </p:cNvPr>
          <p:cNvSpPr/>
          <p:nvPr/>
        </p:nvSpPr>
        <p:spPr>
          <a:xfrm rot="1782986">
            <a:off x="286724" y="122680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Hexagon 9">
            <a:extLst>
              <a:ext uri="{FF2B5EF4-FFF2-40B4-BE49-F238E27FC236}">
                <a16:creationId xmlns:a16="http://schemas.microsoft.com/office/drawing/2014/main" id="{607D5670-2115-9214-17D1-BADB1F7D6D57}"/>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Hexagon 10">
            <a:extLst>
              <a:ext uri="{FF2B5EF4-FFF2-40B4-BE49-F238E27FC236}">
                <a16:creationId xmlns:a16="http://schemas.microsoft.com/office/drawing/2014/main" id="{E85E4540-2BFF-459A-C675-07C2E3B7FE6B}"/>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Hexagon 14">
            <a:extLst>
              <a:ext uri="{FF2B5EF4-FFF2-40B4-BE49-F238E27FC236}">
                <a16:creationId xmlns:a16="http://schemas.microsoft.com/office/drawing/2014/main" id="{8A81E4BE-C729-5B62-6884-46FD1C0E6D95}"/>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1450422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C944BD3-7302-4ABA-B524-82F7E475F0C7}"/>
              </a:ext>
            </a:extLst>
          </p:cNvPr>
          <p:cNvSpPr/>
          <p:nvPr/>
        </p:nvSpPr>
        <p:spPr>
          <a:xfrm>
            <a:off x="2679700" y="1928808"/>
            <a:ext cx="3569614" cy="169396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Rectangle 12">
            <a:extLst>
              <a:ext uri="{FF2B5EF4-FFF2-40B4-BE49-F238E27FC236}">
                <a16:creationId xmlns:a16="http://schemas.microsoft.com/office/drawing/2014/main" id="{E145A0F0-C4DC-4905-9063-569330EF43A1}"/>
              </a:ext>
            </a:extLst>
          </p:cNvPr>
          <p:cNvSpPr/>
          <p:nvPr/>
        </p:nvSpPr>
        <p:spPr>
          <a:xfrm>
            <a:off x="3429000" y="4093866"/>
            <a:ext cx="2820314" cy="192223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Rectangle 13">
            <a:extLst>
              <a:ext uri="{FF2B5EF4-FFF2-40B4-BE49-F238E27FC236}">
                <a16:creationId xmlns:a16="http://schemas.microsoft.com/office/drawing/2014/main" id="{6228BA3A-6FA6-4ACC-9E9C-B4E3E3CEAA15}"/>
              </a:ext>
            </a:extLst>
          </p:cNvPr>
          <p:cNvSpPr/>
          <p:nvPr/>
        </p:nvSpPr>
        <p:spPr>
          <a:xfrm>
            <a:off x="2650283" y="6424284"/>
            <a:ext cx="3599031" cy="192223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TextBox 16">
            <a:extLst>
              <a:ext uri="{FF2B5EF4-FFF2-40B4-BE49-F238E27FC236}">
                <a16:creationId xmlns:a16="http://schemas.microsoft.com/office/drawing/2014/main" id="{0A13BBD2-19F8-4943-84F0-A1E9BDFEE173}"/>
              </a:ext>
            </a:extLst>
          </p:cNvPr>
          <p:cNvSpPr txBox="1"/>
          <p:nvPr/>
        </p:nvSpPr>
        <p:spPr>
          <a:xfrm>
            <a:off x="610934" y="6425845"/>
            <a:ext cx="1867575" cy="1107996"/>
          </a:xfrm>
          <a:prstGeom prst="rect">
            <a:avLst/>
          </a:prstGeom>
          <a:noFill/>
          <a:ln>
            <a:noFill/>
          </a:ln>
        </p:spPr>
        <p:txBody>
          <a:bodyPr wrap="square" lIns="91440" tIns="45720" rIns="91440" bIns="45720" rtlCol="0" anchor="t">
            <a:spAutoFit/>
          </a:bodyPr>
          <a:lstStyle/>
          <a:p>
            <a:r>
              <a:rPr lang="es-ES_tradnl" sz="1100" dirty="0"/>
              <a:t>2. ¿La forma en que los/as adultos se comunican con niños, niñas y adolescentes varía en función de la edad, el sexo u otras características?</a:t>
            </a:r>
          </a:p>
        </p:txBody>
      </p:sp>
      <p:sp>
        <p:nvSpPr>
          <p:cNvPr id="4" name="TextBox 3">
            <a:extLst>
              <a:ext uri="{FF2B5EF4-FFF2-40B4-BE49-F238E27FC236}">
                <a16:creationId xmlns:a16="http://schemas.microsoft.com/office/drawing/2014/main" id="{10E48038-3266-C00F-A755-115D051AB6A7}"/>
              </a:ext>
            </a:extLst>
          </p:cNvPr>
          <p:cNvSpPr txBox="1"/>
          <p:nvPr/>
        </p:nvSpPr>
        <p:spPr>
          <a:xfrm>
            <a:off x="996288" y="1926021"/>
            <a:ext cx="1482221" cy="1107996"/>
          </a:xfrm>
          <a:prstGeom prst="rect">
            <a:avLst/>
          </a:prstGeom>
          <a:noFill/>
          <a:ln>
            <a:noFill/>
          </a:ln>
        </p:spPr>
        <p:txBody>
          <a:bodyPr wrap="square" lIns="91440" tIns="45720" rIns="91440" bIns="45720" rtlCol="0" anchor="t">
            <a:spAutoFit/>
          </a:bodyPr>
          <a:lstStyle/>
          <a:p>
            <a:r>
              <a:rPr lang="es-ES_tradnl" sz="1100" dirty="0"/>
              <a:t>1. En su contexto cultural, ¿cuáles son formas adecuadas de saludar, hablar y de escuchar a niños, niñas y adolescentes?</a:t>
            </a:r>
          </a:p>
        </p:txBody>
      </p:sp>
      <p:sp>
        <p:nvSpPr>
          <p:cNvPr id="5" name="TextBox 4">
            <a:extLst>
              <a:ext uri="{FF2B5EF4-FFF2-40B4-BE49-F238E27FC236}">
                <a16:creationId xmlns:a16="http://schemas.microsoft.com/office/drawing/2014/main" id="{450B75EB-665B-C321-6AE1-B39249188D8A}"/>
              </a:ext>
            </a:extLst>
          </p:cNvPr>
          <p:cNvSpPr txBox="1"/>
          <p:nvPr/>
        </p:nvSpPr>
        <p:spPr>
          <a:xfrm>
            <a:off x="1917700" y="4093866"/>
            <a:ext cx="1301750" cy="1446550"/>
          </a:xfrm>
          <a:prstGeom prst="rect">
            <a:avLst/>
          </a:prstGeom>
          <a:noFill/>
          <a:ln>
            <a:noFill/>
          </a:ln>
        </p:spPr>
        <p:txBody>
          <a:bodyPr wrap="square" lIns="91440" tIns="45720" rIns="91440" bIns="45720" rtlCol="0" anchor="t">
            <a:spAutoFit/>
          </a:bodyPr>
          <a:lstStyle/>
          <a:p>
            <a:r>
              <a:rPr lang="es-ES_tradnl" sz="1100"/>
              <a:t>¿Hay diferencias entre su comunidad y la comunidad en la que presta servicios de gestión de casos sobre este asunto?</a:t>
            </a:r>
          </a:p>
        </p:txBody>
      </p:sp>
      <p:sp>
        <p:nvSpPr>
          <p:cNvPr id="6" name="TextBox 5">
            <a:extLst>
              <a:ext uri="{FF2B5EF4-FFF2-40B4-BE49-F238E27FC236}">
                <a16:creationId xmlns:a16="http://schemas.microsoft.com/office/drawing/2014/main" id="{24BF3877-C3B3-0285-AD89-FCB4A8C35C06}"/>
              </a:ext>
            </a:extLst>
          </p:cNvPr>
          <p:cNvSpPr txBox="1"/>
          <p:nvPr/>
        </p:nvSpPr>
        <p:spPr>
          <a:xfrm>
            <a:off x="996287" y="718944"/>
            <a:ext cx="5254042" cy="523220"/>
          </a:xfrm>
          <a:prstGeom prst="rect">
            <a:avLst/>
          </a:prstGeom>
          <a:noFill/>
        </p:spPr>
        <p:txBody>
          <a:bodyPr wrap="square">
            <a:spAutoFit/>
          </a:bodyPr>
          <a:lstStyle/>
          <a:p>
            <a:pPr marL="0" marR="0" lvl="0" indent="0" algn="l" rtl="0">
              <a:spcBef>
                <a:spcPts val="0"/>
              </a:spcBef>
              <a:spcAft>
                <a:spcPts val="1800"/>
              </a:spcAft>
              <a:buNone/>
            </a:pPr>
            <a:r>
              <a:rPr lang="es-ES_tradnl" sz="1400" b="1" spc="300">
                <a:solidFill>
                  <a:schemeClr val="bg1"/>
                </a:solidFill>
                <a:highlight>
                  <a:srgbClr val="54AF4B"/>
                </a:highlight>
                <a:latin typeface="Calibri"/>
                <a:ea typeface="Calibri"/>
                <a:cs typeface="Calibri"/>
                <a:sym typeface="Calibri"/>
              </a:rPr>
              <a:t>SESIÓN 4: ¿CÓMO ADAPTAR LA COMUNICACIÓN A CADA MENOR?</a:t>
            </a:r>
          </a:p>
        </p:txBody>
      </p:sp>
      <p:sp>
        <p:nvSpPr>
          <p:cNvPr id="7" name="TextBox 6">
            <a:extLst>
              <a:ext uri="{FF2B5EF4-FFF2-40B4-BE49-F238E27FC236}">
                <a16:creationId xmlns:a16="http://schemas.microsoft.com/office/drawing/2014/main" id="{AEE4C7CB-CB0E-82B8-50E3-AF594CBC7E14}"/>
              </a:ext>
            </a:extLst>
          </p:cNvPr>
          <p:cNvSpPr txBox="1"/>
          <p:nvPr/>
        </p:nvSpPr>
        <p:spPr>
          <a:xfrm>
            <a:off x="1000125" y="1404847"/>
            <a:ext cx="5248275" cy="276999"/>
          </a:xfrm>
          <a:prstGeom prst="rect">
            <a:avLst/>
          </a:prstGeom>
          <a:noFill/>
        </p:spPr>
        <p:txBody>
          <a:bodyPr wrap="square" rtlCol="0">
            <a:spAutoFit/>
          </a:bodyPr>
          <a:lstStyle/>
          <a:p>
            <a:r>
              <a:rPr lang="es-ES_tradnl" sz="1200" b="1" spc="300"/>
              <a:t>ASPECTOS CULTURALES </a:t>
            </a:r>
          </a:p>
        </p:txBody>
      </p:sp>
      <p:sp>
        <p:nvSpPr>
          <p:cNvPr id="16" name="Freeform: Shape 15">
            <a:extLst>
              <a:ext uri="{FF2B5EF4-FFF2-40B4-BE49-F238E27FC236}">
                <a16:creationId xmlns:a16="http://schemas.microsoft.com/office/drawing/2014/main" id="{1CF15657-3C61-0BFE-6603-198AD9268B21}"/>
              </a:ext>
            </a:extLst>
          </p:cNvPr>
          <p:cNvSpPr/>
          <p:nvPr/>
        </p:nvSpPr>
        <p:spPr>
          <a:xfrm>
            <a:off x="1257300" y="3086100"/>
            <a:ext cx="533400" cy="1231900"/>
          </a:xfrm>
          <a:custGeom>
            <a:avLst/>
            <a:gdLst>
              <a:gd name="connsiteX0" fmla="*/ 0 w 203200"/>
              <a:gd name="connsiteY0" fmla="*/ 0 h 1231900"/>
              <a:gd name="connsiteX1" fmla="*/ 0 w 203200"/>
              <a:gd name="connsiteY1" fmla="*/ 1231900 h 1231900"/>
              <a:gd name="connsiteX2" fmla="*/ 203200 w 203200"/>
              <a:gd name="connsiteY2" fmla="*/ 1231900 h 1231900"/>
            </a:gdLst>
            <a:ahLst/>
            <a:cxnLst>
              <a:cxn ang="0">
                <a:pos x="connsiteX0" y="connsiteY0"/>
              </a:cxn>
              <a:cxn ang="0">
                <a:pos x="connsiteX1" y="connsiteY1"/>
              </a:cxn>
              <a:cxn ang="0">
                <a:pos x="connsiteX2" y="connsiteY2"/>
              </a:cxn>
            </a:cxnLst>
            <a:rect l="l" t="t" r="r" b="b"/>
            <a:pathLst>
              <a:path w="203200" h="1231900">
                <a:moveTo>
                  <a:pt x="0" y="0"/>
                </a:moveTo>
                <a:lnTo>
                  <a:pt x="0" y="1231900"/>
                </a:lnTo>
                <a:lnTo>
                  <a:pt x="203200" y="1231900"/>
                </a:lnTo>
              </a:path>
            </a:pathLst>
          </a:custGeom>
          <a:noFill/>
          <a:ln w="76200">
            <a:solidFill>
              <a:schemeClr val="accent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2" name="Hexagon 61">
            <a:extLst>
              <a:ext uri="{FF2B5EF4-FFF2-40B4-BE49-F238E27FC236}">
                <a16:creationId xmlns:a16="http://schemas.microsoft.com/office/drawing/2014/main" id="{16FC1AC6-CDE2-990A-B011-E3A0F7AF0C16}"/>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3" name="Hexagon 62">
            <a:extLst>
              <a:ext uri="{FF2B5EF4-FFF2-40B4-BE49-F238E27FC236}">
                <a16:creationId xmlns:a16="http://schemas.microsoft.com/office/drawing/2014/main" id="{CAC69EF7-B053-1C1F-99C8-9264EB07C8D0}"/>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4" name="Hexagon 63">
            <a:extLst>
              <a:ext uri="{FF2B5EF4-FFF2-40B4-BE49-F238E27FC236}">
                <a16:creationId xmlns:a16="http://schemas.microsoft.com/office/drawing/2014/main" id="{C0CAEF70-14D7-8B75-E036-CF4F44ACEB91}"/>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5" name="Hexagon 64">
            <a:extLst>
              <a:ext uri="{FF2B5EF4-FFF2-40B4-BE49-F238E27FC236}">
                <a16:creationId xmlns:a16="http://schemas.microsoft.com/office/drawing/2014/main" id="{2E92DBA5-91AA-814A-2800-1203FAC1F360}"/>
              </a:ext>
            </a:extLst>
          </p:cNvPr>
          <p:cNvSpPr/>
          <p:nvPr/>
        </p:nvSpPr>
        <p:spPr>
          <a:xfrm rot="1782986">
            <a:off x="286724" y="168964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6" name="Hexagon 65">
            <a:extLst>
              <a:ext uri="{FF2B5EF4-FFF2-40B4-BE49-F238E27FC236}">
                <a16:creationId xmlns:a16="http://schemas.microsoft.com/office/drawing/2014/main" id="{43FD6213-E47F-0C11-7379-91459A4D6985}"/>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804135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A13BBD2-19F8-4943-84F0-A1E9BDFEE173}"/>
              </a:ext>
            </a:extLst>
          </p:cNvPr>
          <p:cNvSpPr txBox="1"/>
          <p:nvPr/>
        </p:nvSpPr>
        <p:spPr>
          <a:xfrm>
            <a:off x="990600" y="1249053"/>
            <a:ext cx="1244302" cy="1107996"/>
          </a:xfrm>
          <a:prstGeom prst="rect">
            <a:avLst/>
          </a:prstGeom>
          <a:noFill/>
          <a:ln>
            <a:noFill/>
          </a:ln>
        </p:spPr>
        <p:txBody>
          <a:bodyPr wrap="square" rtlCol="0">
            <a:spAutoFit/>
          </a:bodyPr>
          <a:lstStyle/>
          <a:p>
            <a:r>
              <a:rPr lang="es-ES_tradnl" sz="1100" dirty="0"/>
              <a:t>3. ¿Se anima a los niños, niñas y adolescentes a expresar sus ideas, puntos de vista y opiniones?</a:t>
            </a:r>
          </a:p>
        </p:txBody>
      </p:sp>
      <p:sp>
        <p:nvSpPr>
          <p:cNvPr id="23" name="TextBox 22">
            <a:extLst>
              <a:ext uri="{FF2B5EF4-FFF2-40B4-BE49-F238E27FC236}">
                <a16:creationId xmlns:a16="http://schemas.microsoft.com/office/drawing/2014/main" id="{A41A22E8-BFFC-41E5-81DC-5728F2F5BFD7}"/>
              </a:ext>
            </a:extLst>
          </p:cNvPr>
          <p:cNvSpPr txBox="1"/>
          <p:nvPr/>
        </p:nvSpPr>
        <p:spPr>
          <a:xfrm>
            <a:off x="990600" y="704216"/>
            <a:ext cx="4288865" cy="261610"/>
          </a:xfrm>
          <a:prstGeom prst="rect">
            <a:avLst/>
          </a:prstGeom>
          <a:noFill/>
          <a:ln>
            <a:noFill/>
          </a:ln>
        </p:spPr>
        <p:txBody>
          <a:bodyPr wrap="square" lIns="91440" tIns="45720" rIns="91440" bIns="45720" rtlCol="0" anchor="t">
            <a:spAutoFit/>
          </a:bodyPr>
          <a:lstStyle/>
          <a:p>
            <a:r>
              <a:rPr lang="es-ES_tradnl" sz="1100"/>
              <a:t>En la cultura y contexto en el que usted trabaja:</a:t>
            </a:r>
          </a:p>
        </p:txBody>
      </p:sp>
      <p:sp>
        <p:nvSpPr>
          <p:cNvPr id="4" name="TextBox 3">
            <a:extLst>
              <a:ext uri="{FF2B5EF4-FFF2-40B4-BE49-F238E27FC236}">
                <a16:creationId xmlns:a16="http://schemas.microsoft.com/office/drawing/2014/main" id="{AF2A84E5-3AD0-4D09-87D6-F2B568C39F08}"/>
              </a:ext>
            </a:extLst>
          </p:cNvPr>
          <p:cNvSpPr txBox="1"/>
          <p:nvPr/>
        </p:nvSpPr>
        <p:spPr>
          <a:xfrm>
            <a:off x="1917700" y="3414112"/>
            <a:ext cx="1301750" cy="1107996"/>
          </a:xfrm>
          <a:prstGeom prst="rect">
            <a:avLst/>
          </a:prstGeom>
          <a:noFill/>
          <a:ln>
            <a:noFill/>
          </a:ln>
        </p:spPr>
        <p:txBody>
          <a:bodyPr wrap="square" lIns="91440" tIns="45720" rIns="91440" bIns="45720" rtlCol="0" anchor="t">
            <a:spAutoFit/>
          </a:bodyPr>
          <a:lstStyle/>
          <a:p>
            <a:r>
              <a:rPr lang="es-ES_tradnl" sz="1100" dirty="0"/>
              <a:t>¿ Se anima a los niños, niñas y adolescentes a expresar sus emociones y sentimientos? </a:t>
            </a:r>
          </a:p>
        </p:txBody>
      </p:sp>
      <p:sp>
        <p:nvSpPr>
          <p:cNvPr id="6" name="Freeform: Shape 5">
            <a:extLst>
              <a:ext uri="{FF2B5EF4-FFF2-40B4-BE49-F238E27FC236}">
                <a16:creationId xmlns:a16="http://schemas.microsoft.com/office/drawing/2014/main" id="{8A6B3989-56CA-8EE8-8D74-4BB9C17E9D15}"/>
              </a:ext>
            </a:extLst>
          </p:cNvPr>
          <p:cNvSpPr/>
          <p:nvPr/>
        </p:nvSpPr>
        <p:spPr>
          <a:xfrm>
            <a:off x="1257300" y="2406346"/>
            <a:ext cx="533400" cy="1270000"/>
          </a:xfrm>
          <a:custGeom>
            <a:avLst/>
            <a:gdLst>
              <a:gd name="connsiteX0" fmla="*/ 0 w 203200"/>
              <a:gd name="connsiteY0" fmla="*/ 0 h 1231900"/>
              <a:gd name="connsiteX1" fmla="*/ 0 w 203200"/>
              <a:gd name="connsiteY1" fmla="*/ 1231900 h 1231900"/>
              <a:gd name="connsiteX2" fmla="*/ 203200 w 203200"/>
              <a:gd name="connsiteY2" fmla="*/ 1231900 h 1231900"/>
            </a:gdLst>
            <a:ahLst/>
            <a:cxnLst>
              <a:cxn ang="0">
                <a:pos x="connsiteX0" y="connsiteY0"/>
              </a:cxn>
              <a:cxn ang="0">
                <a:pos x="connsiteX1" y="connsiteY1"/>
              </a:cxn>
              <a:cxn ang="0">
                <a:pos x="connsiteX2" y="connsiteY2"/>
              </a:cxn>
            </a:cxnLst>
            <a:rect l="l" t="t" r="r" b="b"/>
            <a:pathLst>
              <a:path w="203200" h="1231900">
                <a:moveTo>
                  <a:pt x="0" y="0"/>
                </a:moveTo>
                <a:lnTo>
                  <a:pt x="0" y="1231900"/>
                </a:lnTo>
                <a:lnTo>
                  <a:pt x="203200" y="1231900"/>
                </a:lnTo>
              </a:path>
            </a:pathLst>
          </a:custGeom>
          <a:noFill/>
          <a:ln w="76200">
            <a:solidFill>
              <a:schemeClr val="accent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Rectangle 6">
            <a:extLst>
              <a:ext uri="{FF2B5EF4-FFF2-40B4-BE49-F238E27FC236}">
                <a16:creationId xmlns:a16="http://schemas.microsoft.com/office/drawing/2014/main" id="{24A24A31-1BBC-F4BF-F095-1F12E47408FA}"/>
              </a:ext>
            </a:extLst>
          </p:cNvPr>
          <p:cNvSpPr/>
          <p:nvPr/>
        </p:nvSpPr>
        <p:spPr>
          <a:xfrm>
            <a:off x="2679700" y="1249053"/>
            <a:ext cx="3569614" cy="174635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Rectangle 8">
            <a:extLst>
              <a:ext uri="{FF2B5EF4-FFF2-40B4-BE49-F238E27FC236}">
                <a16:creationId xmlns:a16="http://schemas.microsoft.com/office/drawing/2014/main" id="{828FD753-CA6E-68FB-F0DE-47C0FCC18A49}"/>
              </a:ext>
            </a:extLst>
          </p:cNvPr>
          <p:cNvSpPr/>
          <p:nvPr/>
        </p:nvSpPr>
        <p:spPr>
          <a:xfrm>
            <a:off x="3429000" y="3414111"/>
            <a:ext cx="2820314" cy="198168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Hexagon 9">
            <a:extLst>
              <a:ext uri="{FF2B5EF4-FFF2-40B4-BE49-F238E27FC236}">
                <a16:creationId xmlns:a16="http://schemas.microsoft.com/office/drawing/2014/main" id="{AEF81294-420D-B6A6-E232-5979423DC360}"/>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Hexagon 10">
            <a:extLst>
              <a:ext uri="{FF2B5EF4-FFF2-40B4-BE49-F238E27FC236}">
                <a16:creationId xmlns:a16="http://schemas.microsoft.com/office/drawing/2014/main" id="{7DDBE164-CAC4-ECC1-08C6-1C910A7FD236}"/>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Hexagon 11">
            <a:extLst>
              <a:ext uri="{FF2B5EF4-FFF2-40B4-BE49-F238E27FC236}">
                <a16:creationId xmlns:a16="http://schemas.microsoft.com/office/drawing/2014/main" id="{445FA886-EB74-81CC-DD03-A75FD9714E88}"/>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Hexagon 12">
            <a:extLst>
              <a:ext uri="{FF2B5EF4-FFF2-40B4-BE49-F238E27FC236}">
                <a16:creationId xmlns:a16="http://schemas.microsoft.com/office/drawing/2014/main" id="{B5500C70-5324-4685-E79B-B7DB046CDEBC}"/>
              </a:ext>
            </a:extLst>
          </p:cNvPr>
          <p:cNvSpPr/>
          <p:nvPr/>
        </p:nvSpPr>
        <p:spPr>
          <a:xfrm rot="1782986">
            <a:off x="286724" y="168964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Hexagon 13">
            <a:extLst>
              <a:ext uri="{FF2B5EF4-FFF2-40B4-BE49-F238E27FC236}">
                <a16:creationId xmlns:a16="http://schemas.microsoft.com/office/drawing/2014/main" id="{B53C3281-1239-BD60-904C-1F75EB4A1A48}"/>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5" name="Group 14">
            <a:extLst>
              <a:ext uri="{FF2B5EF4-FFF2-40B4-BE49-F238E27FC236}">
                <a16:creationId xmlns:a16="http://schemas.microsoft.com/office/drawing/2014/main" id="{E3FB98F9-79C4-D90D-6EE9-CC8BA44F14B6}"/>
              </a:ext>
            </a:extLst>
          </p:cNvPr>
          <p:cNvGrpSpPr/>
          <p:nvPr/>
        </p:nvGrpSpPr>
        <p:grpSpPr>
          <a:xfrm>
            <a:off x="2604414" y="7194318"/>
            <a:ext cx="3866677" cy="1773328"/>
            <a:chOff x="4101417" y="4550496"/>
            <a:chExt cx="4284315" cy="1964865"/>
          </a:xfrm>
          <a:solidFill>
            <a:schemeClr val="accent3">
              <a:lumMod val="20000"/>
              <a:lumOff val="80000"/>
            </a:schemeClr>
          </a:solidFill>
        </p:grpSpPr>
        <p:grpSp>
          <p:nvGrpSpPr>
            <p:cNvPr id="16" name="Group 15">
              <a:extLst>
                <a:ext uri="{FF2B5EF4-FFF2-40B4-BE49-F238E27FC236}">
                  <a16:creationId xmlns:a16="http://schemas.microsoft.com/office/drawing/2014/main" id="{583C8456-582B-8D35-6C54-C2D516F5E6EB}"/>
                </a:ext>
              </a:extLst>
            </p:cNvPr>
            <p:cNvGrpSpPr/>
            <p:nvPr/>
          </p:nvGrpSpPr>
          <p:grpSpPr>
            <a:xfrm>
              <a:off x="5026136" y="4550496"/>
              <a:ext cx="2351206" cy="1964865"/>
              <a:chOff x="6753502" y="4766094"/>
              <a:chExt cx="1164705" cy="1044047"/>
            </a:xfrm>
            <a:grpFill/>
          </p:grpSpPr>
          <p:grpSp>
            <p:nvGrpSpPr>
              <p:cNvPr id="38" name="Group 37">
                <a:extLst>
                  <a:ext uri="{FF2B5EF4-FFF2-40B4-BE49-F238E27FC236}">
                    <a16:creationId xmlns:a16="http://schemas.microsoft.com/office/drawing/2014/main" id="{0C89B9A9-9F69-EE75-C1D5-58B6F37C3372}"/>
                  </a:ext>
                </a:extLst>
              </p:cNvPr>
              <p:cNvGrpSpPr/>
              <p:nvPr/>
            </p:nvGrpSpPr>
            <p:grpSpPr>
              <a:xfrm>
                <a:off x="6753502" y="5024349"/>
                <a:ext cx="500332" cy="459236"/>
                <a:chOff x="6376458" y="4851543"/>
                <a:chExt cx="774687" cy="711057"/>
              </a:xfrm>
              <a:grpFill/>
            </p:grpSpPr>
            <p:sp>
              <p:nvSpPr>
                <p:cNvPr id="47" name="Trapezoid 46">
                  <a:extLst>
                    <a:ext uri="{FF2B5EF4-FFF2-40B4-BE49-F238E27FC236}">
                      <a16:creationId xmlns:a16="http://schemas.microsoft.com/office/drawing/2014/main" id="{2E2862A8-81BB-D63D-4A61-B23FE7131600}"/>
                    </a:ext>
                  </a:extLst>
                </p:cNvPr>
                <p:cNvSpPr/>
                <p:nvPr/>
              </p:nvSpPr>
              <p:spPr>
                <a:xfrm>
                  <a:off x="6376458" y="4851543"/>
                  <a:ext cx="774687" cy="31118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8" name="Rectangle 47">
                  <a:extLst>
                    <a:ext uri="{FF2B5EF4-FFF2-40B4-BE49-F238E27FC236}">
                      <a16:creationId xmlns:a16="http://schemas.microsoft.com/office/drawing/2014/main" id="{F3E009D4-658D-55E2-120F-3C736411943B}"/>
                    </a:ext>
                  </a:extLst>
                </p:cNvPr>
                <p:cNvSpPr/>
                <p:nvPr/>
              </p:nvSpPr>
              <p:spPr>
                <a:xfrm>
                  <a:off x="6443558" y="5162731"/>
                  <a:ext cx="640487" cy="3998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39" name="Group 38">
                <a:extLst>
                  <a:ext uri="{FF2B5EF4-FFF2-40B4-BE49-F238E27FC236}">
                    <a16:creationId xmlns:a16="http://schemas.microsoft.com/office/drawing/2014/main" id="{1E92414F-B648-F350-8D49-22051FD032D2}"/>
                  </a:ext>
                </a:extLst>
              </p:cNvPr>
              <p:cNvGrpSpPr/>
              <p:nvPr/>
            </p:nvGrpSpPr>
            <p:grpSpPr>
              <a:xfrm>
                <a:off x="7300192" y="4766094"/>
                <a:ext cx="500332" cy="459236"/>
                <a:chOff x="6376458" y="4851543"/>
                <a:chExt cx="774687" cy="711057"/>
              </a:xfrm>
              <a:grpFill/>
            </p:grpSpPr>
            <p:sp>
              <p:nvSpPr>
                <p:cNvPr id="45" name="Trapezoid 44">
                  <a:extLst>
                    <a:ext uri="{FF2B5EF4-FFF2-40B4-BE49-F238E27FC236}">
                      <a16:creationId xmlns:a16="http://schemas.microsoft.com/office/drawing/2014/main" id="{E11470C9-4F93-F298-5E7A-9030C1200373}"/>
                    </a:ext>
                  </a:extLst>
                </p:cNvPr>
                <p:cNvSpPr/>
                <p:nvPr/>
              </p:nvSpPr>
              <p:spPr>
                <a:xfrm>
                  <a:off x="6376458" y="4851543"/>
                  <a:ext cx="774687" cy="31118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6" name="Rectangle 45">
                  <a:extLst>
                    <a:ext uri="{FF2B5EF4-FFF2-40B4-BE49-F238E27FC236}">
                      <a16:creationId xmlns:a16="http://schemas.microsoft.com/office/drawing/2014/main" id="{1B4BDD08-FAA9-CA48-69CD-8242DE49ACE2}"/>
                    </a:ext>
                  </a:extLst>
                </p:cNvPr>
                <p:cNvSpPr/>
                <p:nvPr/>
              </p:nvSpPr>
              <p:spPr>
                <a:xfrm>
                  <a:off x="6443558" y="5162731"/>
                  <a:ext cx="640487" cy="3998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40" name="Group 39">
                <a:extLst>
                  <a:ext uri="{FF2B5EF4-FFF2-40B4-BE49-F238E27FC236}">
                    <a16:creationId xmlns:a16="http://schemas.microsoft.com/office/drawing/2014/main" id="{E1DA7AC7-91E4-71DD-4939-39B759DC5736}"/>
                  </a:ext>
                </a:extLst>
              </p:cNvPr>
              <p:cNvGrpSpPr/>
              <p:nvPr/>
            </p:nvGrpSpPr>
            <p:grpSpPr>
              <a:xfrm>
                <a:off x="7417875" y="5350905"/>
                <a:ext cx="500332" cy="459236"/>
                <a:chOff x="6376458" y="4851543"/>
                <a:chExt cx="774687" cy="711057"/>
              </a:xfrm>
              <a:grpFill/>
            </p:grpSpPr>
            <p:sp>
              <p:nvSpPr>
                <p:cNvPr id="41" name="Trapezoid 40">
                  <a:extLst>
                    <a:ext uri="{FF2B5EF4-FFF2-40B4-BE49-F238E27FC236}">
                      <a16:creationId xmlns:a16="http://schemas.microsoft.com/office/drawing/2014/main" id="{6DCE7E6C-F633-580C-E937-5047A339CA92}"/>
                    </a:ext>
                  </a:extLst>
                </p:cNvPr>
                <p:cNvSpPr/>
                <p:nvPr/>
              </p:nvSpPr>
              <p:spPr>
                <a:xfrm>
                  <a:off x="6376458" y="4851543"/>
                  <a:ext cx="774687" cy="31118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4" name="Rectangle 43">
                  <a:extLst>
                    <a:ext uri="{FF2B5EF4-FFF2-40B4-BE49-F238E27FC236}">
                      <a16:creationId xmlns:a16="http://schemas.microsoft.com/office/drawing/2014/main" id="{17B39A43-D95C-34F0-7FB6-C4F22742D9AE}"/>
                    </a:ext>
                  </a:extLst>
                </p:cNvPr>
                <p:cNvSpPr/>
                <p:nvPr/>
              </p:nvSpPr>
              <p:spPr>
                <a:xfrm>
                  <a:off x="6443558" y="5162731"/>
                  <a:ext cx="640487" cy="3998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grpSp>
          <p:nvGrpSpPr>
            <p:cNvPr id="18" name="Group 17">
              <a:extLst>
                <a:ext uri="{FF2B5EF4-FFF2-40B4-BE49-F238E27FC236}">
                  <a16:creationId xmlns:a16="http://schemas.microsoft.com/office/drawing/2014/main" id="{7103690F-45BE-D67E-4085-437CEAA54122}"/>
                </a:ext>
              </a:extLst>
            </p:cNvPr>
            <p:cNvGrpSpPr/>
            <p:nvPr/>
          </p:nvGrpSpPr>
          <p:grpSpPr>
            <a:xfrm>
              <a:off x="7588004" y="5066329"/>
              <a:ext cx="253795" cy="564154"/>
              <a:chOff x="7123547" y="4391502"/>
              <a:chExt cx="671707" cy="1493118"/>
            </a:xfrm>
            <a:grpFill/>
          </p:grpSpPr>
          <p:sp>
            <p:nvSpPr>
              <p:cNvPr id="36" name="Round Same Side Corner Rectangle 46">
                <a:extLst>
                  <a:ext uri="{FF2B5EF4-FFF2-40B4-BE49-F238E27FC236}">
                    <a16:creationId xmlns:a16="http://schemas.microsoft.com/office/drawing/2014/main" id="{F24A4442-B224-06A5-B31D-86EAC7A78899}"/>
                  </a:ext>
                </a:extLst>
              </p:cNvPr>
              <p:cNvSpPr/>
              <p:nvPr/>
            </p:nvSpPr>
            <p:spPr>
              <a:xfrm>
                <a:off x="7128473" y="5178575"/>
                <a:ext cx="664157" cy="70604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7" name="Oval 36">
                <a:extLst>
                  <a:ext uri="{FF2B5EF4-FFF2-40B4-BE49-F238E27FC236}">
                    <a16:creationId xmlns:a16="http://schemas.microsoft.com/office/drawing/2014/main" id="{4F4381C9-BCD4-F987-6EB4-E3A4417CB442}"/>
                  </a:ext>
                </a:extLst>
              </p:cNvPr>
              <p:cNvSpPr/>
              <p:nvPr/>
            </p:nvSpPr>
            <p:spPr>
              <a:xfrm>
                <a:off x="7123547" y="4391502"/>
                <a:ext cx="671707" cy="671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19" name="Group 18">
              <a:extLst>
                <a:ext uri="{FF2B5EF4-FFF2-40B4-BE49-F238E27FC236}">
                  <a16:creationId xmlns:a16="http://schemas.microsoft.com/office/drawing/2014/main" id="{3579E497-5D2C-4B26-ED73-92A80BB6D34D}"/>
                </a:ext>
              </a:extLst>
            </p:cNvPr>
            <p:cNvGrpSpPr/>
            <p:nvPr/>
          </p:nvGrpSpPr>
          <p:grpSpPr>
            <a:xfrm>
              <a:off x="4101417" y="5215021"/>
              <a:ext cx="253795" cy="564154"/>
              <a:chOff x="7123547" y="4391502"/>
              <a:chExt cx="671707" cy="1493118"/>
            </a:xfrm>
            <a:grpFill/>
          </p:grpSpPr>
          <p:sp>
            <p:nvSpPr>
              <p:cNvPr id="34" name="Round Same Side Corner Rectangle 46">
                <a:extLst>
                  <a:ext uri="{FF2B5EF4-FFF2-40B4-BE49-F238E27FC236}">
                    <a16:creationId xmlns:a16="http://schemas.microsoft.com/office/drawing/2014/main" id="{EA6A7797-3B09-79F4-BC88-9D94D77D437F}"/>
                  </a:ext>
                </a:extLst>
              </p:cNvPr>
              <p:cNvSpPr/>
              <p:nvPr/>
            </p:nvSpPr>
            <p:spPr>
              <a:xfrm>
                <a:off x="7128473" y="5178575"/>
                <a:ext cx="664157" cy="70604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5" name="Oval 34">
                <a:extLst>
                  <a:ext uri="{FF2B5EF4-FFF2-40B4-BE49-F238E27FC236}">
                    <a16:creationId xmlns:a16="http://schemas.microsoft.com/office/drawing/2014/main" id="{10E6388B-2D41-4FC1-86F1-EA1E06D6522F}"/>
                  </a:ext>
                </a:extLst>
              </p:cNvPr>
              <p:cNvSpPr/>
              <p:nvPr/>
            </p:nvSpPr>
            <p:spPr>
              <a:xfrm>
                <a:off x="7123547" y="4391502"/>
                <a:ext cx="671707" cy="671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20" name="Group 19">
              <a:extLst>
                <a:ext uri="{FF2B5EF4-FFF2-40B4-BE49-F238E27FC236}">
                  <a16:creationId xmlns:a16="http://schemas.microsoft.com/office/drawing/2014/main" id="{B4A1C153-6DD9-7ECE-CB06-613D8DB34CB4}"/>
                </a:ext>
              </a:extLst>
            </p:cNvPr>
            <p:cNvGrpSpPr/>
            <p:nvPr/>
          </p:nvGrpSpPr>
          <p:grpSpPr>
            <a:xfrm>
              <a:off x="4578273" y="5579731"/>
              <a:ext cx="253795" cy="564154"/>
              <a:chOff x="7123547" y="4391502"/>
              <a:chExt cx="671707" cy="1493118"/>
            </a:xfrm>
            <a:grpFill/>
          </p:grpSpPr>
          <p:sp>
            <p:nvSpPr>
              <p:cNvPr id="28" name="Round Same Side Corner Rectangle 46">
                <a:extLst>
                  <a:ext uri="{FF2B5EF4-FFF2-40B4-BE49-F238E27FC236}">
                    <a16:creationId xmlns:a16="http://schemas.microsoft.com/office/drawing/2014/main" id="{03F0226D-E77E-7C68-BB54-4F2952F5078A}"/>
                  </a:ext>
                </a:extLst>
              </p:cNvPr>
              <p:cNvSpPr/>
              <p:nvPr/>
            </p:nvSpPr>
            <p:spPr>
              <a:xfrm>
                <a:off x="7128473" y="5178575"/>
                <a:ext cx="664157" cy="70604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3" name="Oval 32">
                <a:extLst>
                  <a:ext uri="{FF2B5EF4-FFF2-40B4-BE49-F238E27FC236}">
                    <a16:creationId xmlns:a16="http://schemas.microsoft.com/office/drawing/2014/main" id="{CDE7E1FD-1A34-7903-44C3-D838C17902DC}"/>
                  </a:ext>
                </a:extLst>
              </p:cNvPr>
              <p:cNvSpPr/>
              <p:nvPr/>
            </p:nvSpPr>
            <p:spPr>
              <a:xfrm>
                <a:off x="7123547" y="4391502"/>
                <a:ext cx="671707" cy="671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21" name="Group 20">
              <a:extLst>
                <a:ext uri="{FF2B5EF4-FFF2-40B4-BE49-F238E27FC236}">
                  <a16:creationId xmlns:a16="http://schemas.microsoft.com/office/drawing/2014/main" id="{FD40A6A6-E5A7-C497-5D7A-3EF399A2B882}"/>
                </a:ext>
              </a:extLst>
            </p:cNvPr>
            <p:cNvGrpSpPr/>
            <p:nvPr/>
          </p:nvGrpSpPr>
          <p:grpSpPr>
            <a:xfrm>
              <a:off x="5969102" y="5951207"/>
              <a:ext cx="253795" cy="564154"/>
              <a:chOff x="7123547" y="4391502"/>
              <a:chExt cx="671707" cy="1493118"/>
            </a:xfrm>
            <a:grpFill/>
          </p:grpSpPr>
          <p:sp>
            <p:nvSpPr>
              <p:cNvPr id="26" name="Round Same Side Corner Rectangle 46">
                <a:extLst>
                  <a:ext uri="{FF2B5EF4-FFF2-40B4-BE49-F238E27FC236}">
                    <a16:creationId xmlns:a16="http://schemas.microsoft.com/office/drawing/2014/main" id="{026B9300-C2C7-FB53-9957-FE7FFCD8D30F}"/>
                  </a:ext>
                </a:extLst>
              </p:cNvPr>
              <p:cNvSpPr/>
              <p:nvPr/>
            </p:nvSpPr>
            <p:spPr>
              <a:xfrm>
                <a:off x="7128473" y="5178575"/>
                <a:ext cx="664157" cy="70604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7" name="Oval 26">
                <a:extLst>
                  <a:ext uri="{FF2B5EF4-FFF2-40B4-BE49-F238E27FC236}">
                    <a16:creationId xmlns:a16="http://schemas.microsoft.com/office/drawing/2014/main" id="{55C7F3F8-7B9E-C973-F4A8-6C32D23254A3}"/>
                  </a:ext>
                </a:extLst>
              </p:cNvPr>
              <p:cNvSpPr/>
              <p:nvPr/>
            </p:nvSpPr>
            <p:spPr>
              <a:xfrm>
                <a:off x="7123547" y="4391502"/>
                <a:ext cx="671707" cy="671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22" name="Group 21">
              <a:extLst>
                <a:ext uri="{FF2B5EF4-FFF2-40B4-BE49-F238E27FC236}">
                  <a16:creationId xmlns:a16="http://schemas.microsoft.com/office/drawing/2014/main" id="{5E55BBB8-30C0-DB28-7111-7163CB0177F6}"/>
                </a:ext>
              </a:extLst>
            </p:cNvPr>
            <p:cNvGrpSpPr/>
            <p:nvPr/>
          </p:nvGrpSpPr>
          <p:grpSpPr>
            <a:xfrm>
              <a:off x="8131937" y="5424552"/>
              <a:ext cx="253795" cy="564154"/>
              <a:chOff x="7123547" y="4391502"/>
              <a:chExt cx="671707" cy="1493118"/>
            </a:xfrm>
            <a:grpFill/>
          </p:grpSpPr>
          <p:sp>
            <p:nvSpPr>
              <p:cNvPr id="24" name="Round Same Side Corner Rectangle 46">
                <a:extLst>
                  <a:ext uri="{FF2B5EF4-FFF2-40B4-BE49-F238E27FC236}">
                    <a16:creationId xmlns:a16="http://schemas.microsoft.com/office/drawing/2014/main" id="{026BC23F-B46B-1FA9-37D5-ECAA29FF453D}"/>
                  </a:ext>
                </a:extLst>
              </p:cNvPr>
              <p:cNvSpPr/>
              <p:nvPr/>
            </p:nvSpPr>
            <p:spPr>
              <a:xfrm>
                <a:off x="7128473" y="5178575"/>
                <a:ext cx="664157" cy="70604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Oval 24">
                <a:extLst>
                  <a:ext uri="{FF2B5EF4-FFF2-40B4-BE49-F238E27FC236}">
                    <a16:creationId xmlns:a16="http://schemas.microsoft.com/office/drawing/2014/main" id="{4E25B82F-A935-0AE4-80CE-A85E8A588121}"/>
                  </a:ext>
                </a:extLst>
              </p:cNvPr>
              <p:cNvSpPr/>
              <p:nvPr/>
            </p:nvSpPr>
            <p:spPr>
              <a:xfrm>
                <a:off x="7123547" y="4391502"/>
                <a:ext cx="671707" cy="671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spTree>
    <p:extLst>
      <p:ext uri="{BB962C8B-B14F-4D97-AF65-F5344CB8AC3E}">
        <p14:creationId xmlns:p14="http://schemas.microsoft.com/office/powerpoint/2010/main" val="31644760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58E0DCE-B16F-F459-891A-5404F81529B9}"/>
              </a:ext>
            </a:extLst>
          </p:cNvPr>
          <p:cNvSpPr txBox="1"/>
          <p:nvPr/>
        </p:nvSpPr>
        <p:spPr>
          <a:xfrm>
            <a:off x="1879601" y="1461192"/>
            <a:ext cx="4368800" cy="1384995"/>
          </a:xfrm>
          <a:prstGeom prst="rect">
            <a:avLst/>
          </a:prstGeom>
          <a:noFill/>
        </p:spPr>
        <p:txBody>
          <a:bodyPr wrap="square">
            <a:spAutoFit/>
          </a:bodyPr>
          <a:lstStyle/>
          <a:p>
            <a:r>
              <a:rPr lang="es-ES_tradnl" sz="1200" b="1" dirty="0"/>
              <a:t>DIEGO</a:t>
            </a:r>
          </a:p>
          <a:p>
            <a:r>
              <a:rPr lang="es-ES_tradnl" sz="1200" dirty="0"/>
              <a:t>Diego es un niño de 3 años que goza de buena salud y tiene un desarrollo adecuado. Puede caminar, trepar, lanzar una pelota y jugar con otros niños/as. Es capaz de hablar utilizando frases cortas. Pero escuchar le cuesta, ya que le encanta jugar y es difícil que se quede quieto. Diego está separado de sus padres. Su tía materna está a cargo de él. </a:t>
            </a:r>
          </a:p>
        </p:txBody>
      </p:sp>
      <p:sp>
        <p:nvSpPr>
          <p:cNvPr id="12" name="TextBox 11">
            <a:extLst>
              <a:ext uri="{FF2B5EF4-FFF2-40B4-BE49-F238E27FC236}">
                <a16:creationId xmlns:a16="http://schemas.microsoft.com/office/drawing/2014/main" id="{403B8686-A498-C18F-4F7F-13E0C7A76E58}"/>
              </a:ext>
            </a:extLst>
          </p:cNvPr>
          <p:cNvSpPr txBox="1"/>
          <p:nvPr/>
        </p:nvSpPr>
        <p:spPr>
          <a:xfrm>
            <a:off x="1879601" y="2935060"/>
            <a:ext cx="4368800" cy="2492990"/>
          </a:xfrm>
          <a:prstGeom prst="rect">
            <a:avLst/>
          </a:prstGeom>
          <a:noFill/>
        </p:spPr>
        <p:txBody>
          <a:bodyPr wrap="square">
            <a:spAutoFit/>
          </a:bodyPr>
          <a:lstStyle/>
          <a:p>
            <a:r>
              <a:rPr lang="es-ES_tradnl" sz="1200" b="1" dirty="0"/>
              <a:t>ZE NAW</a:t>
            </a:r>
          </a:p>
          <a:p>
            <a:r>
              <a:rPr lang="es-ES_tradnl" sz="1200" b="0" i="0" u="none" strike="noStrike" dirty="0" err="1">
                <a:solidFill>
                  <a:srgbClr val="000000"/>
                </a:solidFill>
                <a:effectLst/>
              </a:rPr>
              <a:t>Ze</a:t>
            </a:r>
            <a:r>
              <a:rPr lang="es-ES_tradnl" sz="1200" b="0" i="0" u="none" strike="noStrike" dirty="0">
                <a:solidFill>
                  <a:srgbClr val="000000"/>
                </a:solidFill>
                <a:effectLst/>
              </a:rPr>
              <a:t> </a:t>
            </a:r>
            <a:r>
              <a:rPr lang="es-ES_tradnl" sz="1200" b="0" i="0" u="none" strike="noStrike" dirty="0" err="1">
                <a:solidFill>
                  <a:srgbClr val="000000"/>
                </a:solidFill>
                <a:effectLst/>
              </a:rPr>
              <a:t>Naw</a:t>
            </a:r>
            <a:r>
              <a:rPr lang="es-ES_tradnl" sz="1200" b="0" i="0" u="none" strike="noStrike" dirty="0">
                <a:solidFill>
                  <a:srgbClr val="000000"/>
                </a:solidFill>
                <a:effectLst/>
              </a:rPr>
              <a:t> es una niña de 6 años con discapacidad física. Su lado derecho es más débil (hemiparesia), por lo que tiene dificultad para realizar actividades diarias como vestirse o comer. Para ser una niña de su edad, es muy habladora e inteligente. Sabe leer y escribir, hacer cálculos básicos y decir la hora. </a:t>
            </a:r>
            <a:r>
              <a:rPr lang="es-ES_tradnl" sz="1200" b="0" i="0" u="none" strike="noStrike" dirty="0" err="1">
                <a:solidFill>
                  <a:srgbClr val="000000"/>
                </a:solidFill>
                <a:effectLst/>
              </a:rPr>
              <a:t>Ze</a:t>
            </a:r>
            <a:r>
              <a:rPr lang="es-ES_tradnl" sz="1200" b="0" i="0" u="none" strike="noStrike" dirty="0">
                <a:solidFill>
                  <a:srgbClr val="000000"/>
                </a:solidFill>
                <a:effectLst/>
              </a:rPr>
              <a:t> </a:t>
            </a:r>
            <a:r>
              <a:rPr lang="es-ES_tradnl" sz="1200" b="0" i="0" u="none" strike="noStrike" dirty="0" err="1">
                <a:solidFill>
                  <a:srgbClr val="000000"/>
                </a:solidFill>
                <a:effectLst/>
              </a:rPr>
              <a:t>Naw</a:t>
            </a:r>
            <a:r>
              <a:rPr lang="es-ES_tradnl" sz="1200" b="0" i="0" u="none" strike="noStrike" dirty="0">
                <a:solidFill>
                  <a:srgbClr val="000000"/>
                </a:solidFill>
                <a:effectLst/>
              </a:rPr>
              <a:t> es desplazada interna y vive con su familia en un campamento de desplazados. Su madre visitó el centro comunitario y pidió apoyo para la gestión de casos. </a:t>
            </a:r>
            <a:r>
              <a:rPr lang="es-ES_tradnl" sz="1200" b="0" i="0" u="none" strike="noStrike" dirty="0" err="1">
                <a:solidFill>
                  <a:srgbClr val="000000"/>
                </a:solidFill>
                <a:effectLst/>
              </a:rPr>
              <a:t>Ze</a:t>
            </a:r>
            <a:r>
              <a:rPr lang="es-ES_tradnl" sz="1200" b="0" i="0" u="none" strike="noStrike" dirty="0">
                <a:solidFill>
                  <a:srgbClr val="000000"/>
                </a:solidFill>
                <a:effectLst/>
              </a:rPr>
              <a:t> </a:t>
            </a:r>
            <a:r>
              <a:rPr lang="es-ES_tradnl" sz="1200" b="0" i="0" u="none" strike="noStrike" dirty="0" err="1">
                <a:solidFill>
                  <a:srgbClr val="000000"/>
                </a:solidFill>
                <a:effectLst/>
              </a:rPr>
              <a:t>Naw</a:t>
            </a:r>
            <a:r>
              <a:rPr lang="es-ES_tradnl" sz="1200" b="0" i="0" u="none" strike="noStrike" dirty="0">
                <a:solidFill>
                  <a:srgbClr val="000000"/>
                </a:solidFill>
                <a:effectLst/>
              </a:rPr>
              <a:t> le contó a su madre que su tío a veces la toca de un modo que no le gusta. Esto ha ocurrido ya varias veces y </a:t>
            </a:r>
            <a:r>
              <a:rPr lang="es-ES_tradnl" sz="1200" b="0" i="0" u="none" strike="noStrike" dirty="0" err="1">
                <a:solidFill>
                  <a:srgbClr val="000000"/>
                </a:solidFill>
                <a:effectLst/>
              </a:rPr>
              <a:t>Ze</a:t>
            </a:r>
            <a:r>
              <a:rPr lang="es-ES_tradnl" sz="1200" b="0" i="0" u="none" strike="noStrike" dirty="0">
                <a:solidFill>
                  <a:srgbClr val="000000"/>
                </a:solidFill>
                <a:effectLst/>
              </a:rPr>
              <a:t> </a:t>
            </a:r>
            <a:r>
              <a:rPr lang="es-ES_tradnl" sz="1200" b="0" i="0" u="none" strike="noStrike" dirty="0" err="1">
                <a:solidFill>
                  <a:srgbClr val="000000"/>
                </a:solidFill>
                <a:effectLst/>
              </a:rPr>
              <a:t>Naw</a:t>
            </a:r>
            <a:r>
              <a:rPr lang="es-ES_tradnl" sz="1200" b="0" i="0" u="none" strike="noStrike" dirty="0">
                <a:solidFill>
                  <a:srgbClr val="000000"/>
                </a:solidFill>
                <a:effectLst/>
              </a:rPr>
              <a:t> dice que no le gusta. El tío vive en el mismo campamento de desplazados internos.</a:t>
            </a:r>
            <a:br>
              <a:rPr lang="es-ES_tradnl" sz="1200" dirty="0"/>
            </a:br>
            <a:endParaRPr lang="es-ES_tradnl" sz="1200" dirty="0"/>
          </a:p>
        </p:txBody>
      </p:sp>
      <p:sp>
        <p:nvSpPr>
          <p:cNvPr id="14" name="TextBox 13">
            <a:extLst>
              <a:ext uri="{FF2B5EF4-FFF2-40B4-BE49-F238E27FC236}">
                <a16:creationId xmlns:a16="http://schemas.microsoft.com/office/drawing/2014/main" id="{008C537B-6325-00E9-8BF0-F82688A24248}"/>
              </a:ext>
            </a:extLst>
          </p:cNvPr>
          <p:cNvSpPr txBox="1"/>
          <p:nvPr/>
        </p:nvSpPr>
        <p:spPr>
          <a:xfrm>
            <a:off x="1879601" y="5332257"/>
            <a:ext cx="4368800" cy="1754326"/>
          </a:xfrm>
          <a:prstGeom prst="rect">
            <a:avLst/>
          </a:prstGeom>
          <a:noFill/>
        </p:spPr>
        <p:txBody>
          <a:bodyPr wrap="square">
            <a:spAutoFit/>
          </a:bodyPr>
          <a:lstStyle/>
          <a:p>
            <a:r>
              <a:rPr lang="es-ES_tradnl" sz="1200" b="1" dirty="0"/>
              <a:t>AMINA</a:t>
            </a:r>
          </a:p>
          <a:p>
            <a:r>
              <a:rPr lang="es-ES_tradnl" sz="1200" b="0" i="0" u="none" strike="noStrike" dirty="0">
                <a:solidFill>
                  <a:srgbClr val="000000"/>
                </a:solidFill>
                <a:effectLst/>
              </a:rPr>
              <a:t>Amina es una niña de 12 años que vive con su madre y sus hermanos pequeños. Amina no va a la escuela, porque trabaja como empleada doméstica en la casa de un vecino rico. Amina sostiene económicamente a su familia, lo que le ha hecho madurar mucho para lo joven que es. Amina goza de buena salud física, pero sufre de angustia. Hace poco, el vecino estuvo acercándose a ella y ahora se siente muy incómoda mientras trabaja en su casa.</a:t>
            </a:r>
            <a:br>
              <a:rPr lang="es-ES_tradnl" sz="1200" dirty="0"/>
            </a:br>
            <a:endParaRPr lang="es-ES_tradnl" sz="1200" dirty="0"/>
          </a:p>
        </p:txBody>
      </p:sp>
      <p:sp>
        <p:nvSpPr>
          <p:cNvPr id="18" name="TextBox 17">
            <a:extLst>
              <a:ext uri="{FF2B5EF4-FFF2-40B4-BE49-F238E27FC236}">
                <a16:creationId xmlns:a16="http://schemas.microsoft.com/office/drawing/2014/main" id="{AB5E81F2-6012-793D-7271-70FFF436A319}"/>
              </a:ext>
            </a:extLst>
          </p:cNvPr>
          <p:cNvSpPr txBox="1"/>
          <p:nvPr/>
        </p:nvSpPr>
        <p:spPr>
          <a:xfrm>
            <a:off x="1879601" y="7360121"/>
            <a:ext cx="4368800" cy="1569660"/>
          </a:xfrm>
          <a:prstGeom prst="rect">
            <a:avLst/>
          </a:prstGeom>
          <a:noFill/>
        </p:spPr>
        <p:txBody>
          <a:bodyPr wrap="square">
            <a:spAutoFit/>
          </a:bodyPr>
          <a:lstStyle/>
          <a:p>
            <a:r>
              <a:rPr lang="es-ES_tradnl" sz="1200" b="1" dirty="0"/>
              <a:t>SELIM</a:t>
            </a:r>
          </a:p>
          <a:p>
            <a:r>
              <a:rPr lang="es-ES_tradnl" sz="1200" dirty="0"/>
              <a:t>Selim es un chico refugiado de 16 años que vive solo en un enorme centro de refugiados. Antes de que empezara el conflicto y Selim tuviera que huir, iba a la escuela y estaba preparándose para empezar la universidad el próximo año. Sin embargo, todo cambió. Sus padres siguen en su país de origen. Selim espera que puedan reunirse con él en cuanto reciba el estatuto de refugiado y la residencia en este nuevo país. </a:t>
            </a:r>
          </a:p>
        </p:txBody>
      </p:sp>
      <p:sp>
        <p:nvSpPr>
          <p:cNvPr id="19" name="TextBox 18">
            <a:extLst>
              <a:ext uri="{FF2B5EF4-FFF2-40B4-BE49-F238E27FC236}">
                <a16:creationId xmlns:a16="http://schemas.microsoft.com/office/drawing/2014/main" id="{7A2B1EA4-040E-E26C-56B4-A06ED010103E}"/>
              </a:ext>
            </a:extLst>
          </p:cNvPr>
          <p:cNvSpPr txBox="1"/>
          <p:nvPr/>
        </p:nvSpPr>
        <p:spPr>
          <a:xfrm>
            <a:off x="1000125" y="718367"/>
            <a:ext cx="5248275" cy="461665"/>
          </a:xfrm>
          <a:prstGeom prst="rect">
            <a:avLst/>
          </a:prstGeom>
          <a:noFill/>
        </p:spPr>
        <p:txBody>
          <a:bodyPr wrap="square" lIns="91440" tIns="45720" rIns="91440" bIns="45720" rtlCol="0" anchor="t">
            <a:spAutoFit/>
          </a:bodyPr>
          <a:lstStyle/>
          <a:p>
            <a:r>
              <a:rPr lang="es-ES_tradnl" sz="1200" b="1" spc="300"/>
              <a:t>ADAPTAR LA COMUNICACIÓN A LA EDAD Y A LA ETAPA DE DESARROLLO DEL MENOR</a:t>
            </a:r>
          </a:p>
        </p:txBody>
      </p:sp>
      <p:grpSp>
        <p:nvGrpSpPr>
          <p:cNvPr id="25" name="Group 24">
            <a:extLst>
              <a:ext uri="{FF2B5EF4-FFF2-40B4-BE49-F238E27FC236}">
                <a16:creationId xmlns:a16="http://schemas.microsoft.com/office/drawing/2014/main" id="{FCFCF19E-0ABE-94E3-7BB6-5E9A340B803B}"/>
              </a:ext>
            </a:extLst>
          </p:cNvPr>
          <p:cNvGrpSpPr/>
          <p:nvPr/>
        </p:nvGrpSpPr>
        <p:grpSpPr>
          <a:xfrm>
            <a:off x="1109665" y="1619241"/>
            <a:ext cx="456112" cy="848228"/>
            <a:chOff x="1109665" y="1619241"/>
            <a:chExt cx="456112" cy="848228"/>
          </a:xfrm>
          <a:solidFill>
            <a:schemeClr val="accent3">
              <a:lumMod val="20000"/>
              <a:lumOff val="80000"/>
            </a:schemeClr>
          </a:solidFill>
        </p:grpSpPr>
        <p:sp>
          <p:nvSpPr>
            <p:cNvPr id="6" name="Round Same Side Corner Rectangle 46">
              <a:extLst>
                <a:ext uri="{FF2B5EF4-FFF2-40B4-BE49-F238E27FC236}">
                  <a16:creationId xmlns:a16="http://schemas.microsoft.com/office/drawing/2014/main" id="{A9606A8E-46D3-D95D-518D-502A5632EFEC}"/>
                </a:ext>
              </a:extLst>
            </p:cNvPr>
            <p:cNvSpPr/>
            <p:nvPr/>
          </p:nvSpPr>
          <p:spPr>
            <a:xfrm>
              <a:off x="1113010" y="2153690"/>
              <a:ext cx="450985" cy="31377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solidFill>
                  <a:schemeClr val="tx1"/>
                </a:solidFill>
              </a:endParaRPr>
            </a:p>
          </p:txBody>
        </p:sp>
        <p:sp>
          <p:nvSpPr>
            <p:cNvPr id="7" name="Oval 6">
              <a:extLst>
                <a:ext uri="{FF2B5EF4-FFF2-40B4-BE49-F238E27FC236}">
                  <a16:creationId xmlns:a16="http://schemas.microsoft.com/office/drawing/2014/main" id="{81F45279-B0F6-0FFC-B700-BF5AF89259CF}"/>
                </a:ext>
              </a:extLst>
            </p:cNvPr>
            <p:cNvSpPr/>
            <p:nvPr/>
          </p:nvSpPr>
          <p:spPr>
            <a:xfrm>
              <a:off x="1109665" y="1619241"/>
              <a:ext cx="456112" cy="4561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a:solidFill>
                    <a:schemeClr val="tx1"/>
                  </a:solidFill>
                  <a:latin typeface="Arial" panose="020B0604020202020204" pitchFamily="34" charset="0"/>
                  <a:cs typeface="Arial" panose="020B0604020202020204" pitchFamily="34" charset="0"/>
                </a:rPr>
                <a:t>3</a:t>
              </a:r>
            </a:p>
          </p:txBody>
        </p:sp>
        <p:sp>
          <p:nvSpPr>
            <p:cNvPr id="20" name="Round Same Side Corner Rectangle 46">
              <a:extLst>
                <a:ext uri="{FF2B5EF4-FFF2-40B4-BE49-F238E27FC236}">
                  <a16:creationId xmlns:a16="http://schemas.microsoft.com/office/drawing/2014/main" id="{EB3B2438-0996-7C8B-C013-D0FFB1C1B98B}"/>
                </a:ext>
              </a:extLst>
            </p:cNvPr>
            <p:cNvSpPr/>
            <p:nvPr/>
          </p:nvSpPr>
          <p:spPr>
            <a:xfrm>
              <a:off x="1260814" y="2353465"/>
              <a:ext cx="158412" cy="114004"/>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solidFill>
                  <a:schemeClr val="tx1"/>
                </a:solidFill>
              </a:endParaRPr>
            </a:p>
          </p:txBody>
        </p:sp>
      </p:grpSp>
      <p:grpSp>
        <p:nvGrpSpPr>
          <p:cNvPr id="24" name="Group 23">
            <a:extLst>
              <a:ext uri="{FF2B5EF4-FFF2-40B4-BE49-F238E27FC236}">
                <a16:creationId xmlns:a16="http://schemas.microsoft.com/office/drawing/2014/main" id="{015C5C19-4483-66D6-2940-C2E2E0DBF266}"/>
              </a:ext>
            </a:extLst>
          </p:cNvPr>
          <p:cNvGrpSpPr/>
          <p:nvPr/>
        </p:nvGrpSpPr>
        <p:grpSpPr>
          <a:xfrm>
            <a:off x="1109665" y="7269846"/>
            <a:ext cx="456112" cy="1475270"/>
            <a:chOff x="1109665" y="7269846"/>
            <a:chExt cx="456112" cy="1475270"/>
          </a:xfrm>
          <a:solidFill>
            <a:schemeClr val="accent3">
              <a:lumMod val="20000"/>
              <a:lumOff val="80000"/>
            </a:schemeClr>
          </a:solidFill>
        </p:grpSpPr>
        <p:sp>
          <p:nvSpPr>
            <p:cNvPr id="16" name="Round Same Side Corner Rectangle 46">
              <a:extLst>
                <a:ext uri="{FF2B5EF4-FFF2-40B4-BE49-F238E27FC236}">
                  <a16:creationId xmlns:a16="http://schemas.microsoft.com/office/drawing/2014/main" id="{2F90C5F9-1F65-C2BE-29D6-D8E09CAD7BFE}"/>
                </a:ext>
              </a:extLst>
            </p:cNvPr>
            <p:cNvSpPr/>
            <p:nvPr/>
          </p:nvSpPr>
          <p:spPr>
            <a:xfrm>
              <a:off x="1109665" y="7773341"/>
              <a:ext cx="456112" cy="97177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solidFill>
                  <a:schemeClr val="tx1"/>
                </a:solidFill>
              </a:endParaRPr>
            </a:p>
          </p:txBody>
        </p:sp>
        <p:sp>
          <p:nvSpPr>
            <p:cNvPr id="17" name="Oval 16">
              <a:extLst>
                <a:ext uri="{FF2B5EF4-FFF2-40B4-BE49-F238E27FC236}">
                  <a16:creationId xmlns:a16="http://schemas.microsoft.com/office/drawing/2014/main" id="{88B02AD9-BFE3-3E7E-14C4-7AC0C4EB72CC}"/>
                </a:ext>
              </a:extLst>
            </p:cNvPr>
            <p:cNvSpPr/>
            <p:nvPr/>
          </p:nvSpPr>
          <p:spPr>
            <a:xfrm>
              <a:off x="1109665" y="7269846"/>
              <a:ext cx="456112" cy="4454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s-ES_tradnl" sz="1200" b="1">
                  <a:solidFill>
                    <a:schemeClr val="tx1"/>
                  </a:solidFill>
                  <a:latin typeface="Arial" panose="020B0604020202020204" pitchFamily="34" charset="0"/>
                  <a:cs typeface="Arial" panose="020B0604020202020204" pitchFamily="34" charset="0"/>
                </a:rPr>
                <a:t>16</a:t>
              </a:r>
            </a:p>
          </p:txBody>
        </p:sp>
        <p:sp>
          <p:nvSpPr>
            <p:cNvPr id="21" name="Round Same Side Corner Rectangle 46">
              <a:extLst>
                <a:ext uri="{FF2B5EF4-FFF2-40B4-BE49-F238E27FC236}">
                  <a16:creationId xmlns:a16="http://schemas.microsoft.com/office/drawing/2014/main" id="{951D5E3B-7076-92E0-2DED-02631C1F3570}"/>
                </a:ext>
              </a:extLst>
            </p:cNvPr>
            <p:cNvSpPr/>
            <p:nvPr/>
          </p:nvSpPr>
          <p:spPr>
            <a:xfrm>
              <a:off x="1258515" y="8420100"/>
              <a:ext cx="158412" cy="325016"/>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solidFill>
                  <a:schemeClr val="tx1"/>
                </a:solidFill>
              </a:endParaRPr>
            </a:p>
          </p:txBody>
        </p:sp>
      </p:grpSp>
      <p:grpSp>
        <p:nvGrpSpPr>
          <p:cNvPr id="26" name="Group 25">
            <a:extLst>
              <a:ext uri="{FF2B5EF4-FFF2-40B4-BE49-F238E27FC236}">
                <a16:creationId xmlns:a16="http://schemas.microsoft.com/office/drawing/2014/main" id="{3953C57C-3BD2-0E7F-BAA1-63DEAFBF91EF}"/>
              </a:ext>
            </a:extLst>
          </p:cNvPr>
          <p:cNvGrpSpPr/>
          <p:nvPr/>
        </p:nvGrpSpPr>
        <p:grpSpPr>
          <a:xfrm>
            <a:off x="1026208" y="3248786"/>
            <a:ext cx="623026" cy="1124149"/>
            <a:chOff x="1026208" y="3248786"/>
            <a:chExt cx="623026" cy="1124149"/>
          </a:xfrm>
          <a:solidFill>
            <a:schemeClr val="accent3">
              <a:lumMod val="20000"/>
              <a:lumOff val="80000"/>
            </a:schemeClr>
          </a:solidFill>
        </p:grpSpPr>
        <p:sp>
          <p:nvSpPr>
            <p:cNvPr id="10" name="Round Same Side Corner Rectangle 46">
              <a:extLst>
                <a:ext uri="{FF2B5EF4-FFF2-40B4-BE49-F238E27FC236}">
                  <a16:creationId xmlns:a16="http://schemas.microsoft.com/office/drawing/2014/main" id="{5D65E217-B0F1-FBFF-149B-209A65EA2CA1}"/>
                </a:ext>
              </a:extLst>
            </p:cNvPr>
            <p:cNvSpPr/>
            <p:nvPr/>
          </p:nvSpPr>
          <p:spPr>
            <a:xfrm>
              <a:off x="1113010" y="3783235"/>
              <a:ext cx="450985" cy="5897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solidFill>
                  <a:schemeClr val="tx1"/>
                </a:solidFill>
              </a:endParaRPr>
            </a:p>
          </p:txBody>
        </p:sp>
        <p:sp>
          <p:nvSpPr>
            <p:cNvPr id="11" name="Oval 10">
              <a:extLst>
                <a:ext uri="{FF2B5EF4-FFF2-40B4-BE49-F238E27FC236}">
                  <a16:creationId xmlns:a16="http://schemas.microsoft.com/office/drawing/2014/main" id="{AD0C9AFC-F7DA-A213-69FB-CF486843E243}"/>
                </a:ext>
              </a:extLst>
            </p:cNvPr>
            <p:cNvSpPr/>
            <p:nvPr/>
          </p:nvSpPr>
          <p:spPr>
            <a:xfrm>
              <a:off x="1109665" y="3248786"/>
              <a:ext cx="456112" cy="4561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a:solidFill>
                    <a:schemeClr val="tx1"/>
                  </a:solidFill>
                  <a:latin typeface="Arial" panose="020B0604020202020204" pitchFamily="34" charset="0"/>
                  <a:cs typeface="Arial" panose="020B0604020202020204" pitchFamily="34" charset="0"/>
                </a:rPr>
                <a:t>6</a:t>
              </a:r>
            </a:p>
          </p:txBody>
        </p:sp>
        <p:sp>
          <p:nvSpPr>
            <p:cNvPr id="22" name="Trapezoid 21">
              <a:extLst>
                <a:ext uri="{FF2B5EF4-FFF2-40B4-BE49-F238E27FC236}">
                  <a16:creationId xmlns:a16="http://schemas.microsoft.com/office/drawing/2014/main" id="{B559A35A-9FA8-DB43-AC40-25A791122AC3}"/>
                </a:ext>
              </a:extLst>
            </p:cNvPr>
            <p:cNvSpPr/>
            <p:nvPr/>
          </p:nvSpPr>
          <p:spPr>
            <a:xfrm>
              <a:off x="1026208" y="4002671"/>
              <a:ext cx="623026" cy="370264"/>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grpSp>
        <p:nvGrpSpPr>
          <p:cNvPr id="27" name="Group 26">
            <a:extLst>
              <a:ext uri="{FF2B5EF4-FFF2-40B4-BE49-F238E27FC236}">
                <a16:creationId xmlns:a16="http://schemas.microsoft.com/office/drawing/2014/main" id="{D5A02ABE-8643-069E-9F92-9E6F290BA186}"/>
              </a:ext>
            </a:extLst>
          </p:cNvPr>
          <p:cNvGrpSpPr/>
          <p:nvPr/>
        </p:nvGrpSpPr>
        <p:grpSpPr>
          <a:xfrm>
            <a:off x="1026208" y="5409473"/>
            <a:ext cx="623026" cy="1376197"/>
            <a:chOff x="1026208" y="5409473"/>
            <a:chExt cx="623026" cy="1376197"/>
          </a:xfrm>
          <a:solidFill>
            <a:schemeClr val="accent3">
              <a:lumMod val="20000"/>
              <a:lumOff val="80000"/>
            </a:schemeClr>
          </a:solidFill>
        </p:grpSpPr>
        <p:sp>
          <p:nvSpPr>
            <p:cNvPr id="4" name="Round Same Side Corner Rectangle 46">
              <a:extLst>
                <a:ext uri="{FF2B5EF4-FFF2-40B4-BE49-F238E27FC236}">
                  <a16:creationId xmlns:a16="http://schemas.microsoft.com/office/drawing/2014/main" id="{EC1D4924-0E5C-0B6D-2F5D-77BF2E4C622F}"/>
                </a:ext>
              </a:extLst>
            </p:cNvPr>
            <p:cNvSpPr/>
            <p:nvPr/>
          </p:nvSpPr>
          <p:spPr>
            <a:xfrm>
              <a:off x="1109665" y="5903329"/>
              <a:ext cx="456112" cy="8823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p>
          </p:txBody>
        </p:sp>
        <p:sp>
          <p:nvSpPr>
            <p:cNvPr id="13" name="Oval 12">
              <a:extLst>
                <a:ext uri="{FF2B5EF4-FFF2-40B4-BE49-F238E27FC236}">
                  <a16:creationId xmlns:a16="http://schemas.microsoft.com/office/drawing/2014/main" id="{108EE950-8DFA-96B2-8A86-B57754DC5E9C}"/>
                </a:ext>
              </a:extLst>
            </p:cNvPr>
            <p:cNvSpPr/>
            <p:nvPr/>
          </p:nvSpPr>
          <p:spPr>
            <a:xfrm>
              <a:off x="1109665" y="5409473"/>
              <a:ext cx="456112" cy="4561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s-ES_tradnl" sz="1200" b="1">
                  <a:solidFill>
                    <a:schemeClr val="tx1"/>
                  </a:solidFill>
                  <a:latin typeface="Arial" panose="020B0604020202020204" pitchFamily="34" charset="0"/>
                  <a:cs typeface="Arial" panose="020B0604020202020204" pitchFamily="34" charset="0"/>
                </a:rPr>
                <a:t>12</a:t>
              </a:r>
            </a:p>
          </p:txBody>
        </p:sp>
        <p:sp>
          <p:nvSpPr>
            <p:cNvPr id="23" name="Trapezoid 22">
              <a:extLst>
                <a:ext uri="{FF2B5EF4-FFF2-40B4-BE49-F238E27FC236}">
                  <a16:creationId xmlns:a16="http://schemas.microsoft.com/office/drawing/2014/main" id="{9D98F870-9115-80DB-46B1-56E6C1A5DAB0}"/>
                </a:ext>
              </a:extLst>
            </p:cNvPr>
            <p:cNvSpPr/>
            <p:nvPr/>
          </p:nvSpPr>
          <p:spPr>
            <a:xfrm>
              <a:off x="1026208" y="6210300"/>
              <a:ext cx="623026" cy="575370"/>
            </a:xfrm>
            <a:prstGeom prst="trapezoid">
              <a:avLst>
                <a:gd name="adj" fmla="val 150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28" name="Hexagon 27">
            <a:extLst>
              <a:ext uri="{FF2B5EF4-FFF2-40B4-BE49-F238E27FC236}">
                <a16:creationId xmlns:a16="http://schemas.microsoft.com/office/drawing/2014/main" id="{DF441DC2-EA31-2FE3-4F24-BC72F8DBD56D}"/>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 name="Hexagon 28">
            <a:extLst>
              <a:ext uri="{FF2B5EF4-FFF2-40B4-BE49-F238E27FC236}">
                <a16:creationId xmlns:a16="http://schemas.microsoft.com/office/drawing/2014/main" id="{BEA80A07-F8EA-B02D-CA1B-AD8DA8250D9F}"/>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 name="Hexagon 29">
            <a:extLst>
              <a:ext uri="{FF2B5EF4-FFF2-40B4-BE49-F238E27FC236}">
                <a16:creationId xmlns:a16="http://schemas.microsoft.com/office/drawing/2014/main" id="{3F4E4C68-07F5-C3DB-6911-37A56719E48C}"/>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 name="Hexagon 30">
            <a:extLst>
              <a:ext uri="{FF2B5EF4-FFF2-40B4-BE49-F238E27FC236}">
                <a16:creationId xmlns:a16="http://schemas.microsoft.com/office/drawing/2014/main" id="{4763C466-D526-E875-E05A-E98704C56168}"/>
              </a:ext>
            </a:extLst>
          </p:cNvPr>
          <p:cNvSpPr/>
          <p:nvPr/>
        </p:nvSpPr>
        <p:spPr>
          <a:xfrm rot="1782986">
            <a:off x="286724" y="168964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Hexagon 31">
            <a:extLst>
              <a:ext uri="{FF2B5EF4-FFF2-40B4-BE49-F238E27FC236}">
                <a16:creationId xmlns:a16="http://schemas.microsoft.com/office/drawing/2014/main" id="{25D59D21-ACC6-ABF8-9E66-3469825F21FC}"/>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6856480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7C4424F-6875-4B29-87BA-12EBF09E95D0}"/>
              </a:ext>
            </a:extLst>
          </p:cNvPr>
          <p:cNvSpPr/>
          <p:nvPr/>
        </p:nvSpPr>
        <p:spPr>
          <a:xfrm>
            <a:off x="4005285" y="6955809"/>
            <a:ext cx="501916" cy="103082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2" name="Rectangle 61">
            <a:extLst>
              <a:ext uri="{FF2B5EF4-FFF2-40B4-BE49-F238E27FC236}">
                <a16:creationId xmlns:a16="http://schemas.microsoft.com/office/drawing/2014/main" id="{29EB3A00-BF08-4093-892F-0E79935AFC01}"/>
              </a:ext>
            </a:extLst>
          </p:cNvPr>
          <p:cNvSpPr/>
          <p:nvPr/>
        </p:nvSpPr>
        <p:spPr>
          <a:xfrm>
            <a:off x="3503369" y="5709845"/>
            <a:ext cx="501916" cy="109308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1" name="Rectangle 60">
            <a:extLst>
              <a:ext uri="{FF2B5EF4-FFF2-40B4-BE49-F238E27FC236}">
                <a16:creationId xmlns:a16="http://schemas.microsoft.com/office/drawing/2014/main" id="{805DF3FC-73A0-401E-86B2-74309B048EB7}"/>
              </a:ext>
            </a:extLst>
          </p:cNvPr>
          <p:cNvSpPr/>
          <p:nvPr/>
        </p:nvSpPr>
        <p:spPr>
          <a:xfrm>
            <a:off x="4005289" y="3314765"/>
            <a:ext cx="501916" cy="226152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Rectangle 6">
            <a:extLst>
              <a:ext uri="{FF2B5EF4-FFF2-40B4-BE49-F238E27FC236}">
                <a16:creationId xmlns:a16="http://schemas.microsoft.com/office/drawing/2014/main" id="{1B5C7BBF-0A15-4AFB-925E-4D03C74DE894}"/>
              </a:ext>
            </a:extLst>
          </p:cNvPr>
          <p:cNvSpPr/>
          <p:nvPr/>
        </p:nvSpPr>
        <p:spPr>
          <a:xfrm>
            <a:off x="3503369" y="2108771"/>
            <a:ext cx="501916" cy="107935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TextBox 12">
            <a:extLst>
              <a:ext uri="{FF2B5EF4-FFF2-40B4-BE49-F238E27FC236}">
                <a16:creationId xmlns:a16="http://schemas.microsoft.com/office/drawing/2014/main" id="{E125E1E0-F6C4-4C20-8A15-5325F8674A73}"/>
              </a:ext>
            </a:extLst>
          </p:cNvPr>
          <p:cNvSpPr txBox="1"/>
          <p:nvPr/>
        </p:nvSpPr>
        <p:spPr>
          <a:xfrm>
            <a:off x="1000125" y="1312548"/>
            <a:ext cx="2503244" cy="1785104"/>
          </a:xfrm>
          <a:prstGeom prst="rect">
            <a:avLst/>
          </a:prstGeom>
          <a:noFill/>
          <a:ln>
            <a:solidFill>
              <a:schemeClr val="accent3"/>
            </a:solidFill>
          </a:ln>
        </p:spPr>
        <p:txBody>
          <a:bodyPr wrap="square" rtlCol="0">
            <a:spAutoFit/>
          </a:bodyPr>
          <a:lstStyle/>
          <a:p>
            <a:r>
              <a:rPr lang="es-ES_tradnl" sz="1100" b="1"/>
              <a:t>3-5 años</a:t>
            </a:r>
          </a:p>
          <a:p>
            <a:pPr marL="171450" indent="-171450">
              <a:buFont typeface="Arial" panose="020B0604020202020204" pitchFamily="34" charset="0"/>
              <a:buChar char="•"/>
            </a:pPr>
            <a:r>
              <a:rPr lang="es-ES_tradnl" sz="1100"/>
              <a:t>Disfrutan del juego simbólico.</a:t>
            </a:r>
          </a:p>
          <a:p>
            <a:pPr marL="171450" indent="-171450">
              <a:buFont typeface="Arial" panose="020B0604020202020204" pitchFamily="34" charset="0"/>
              <a:buChar char="•"/>
            </a:pPr>
            <a:r>
              <a:rPr lang="es-ES_tradnl" sz="1100"/>
              <a:t>Empiezan a disfrutar con chistes (simples), aunque no los entiendan.</a:t>
            </a:r>
          </a:p>
          <a:p>
            <a:pPr marL="171450" indent="-171450">
              <a:buFont typeface="Arial" panose="020B0604020202020204" pitchFamily="34" charset="0"/>
              <a:buChar char="•"/>
            </a:pPr>
            <a:r>
              <a:rPr lang="es-ES_tradnl" sz="1100"/>
              <a:t>Hacen muchas preguntas con "qué", "dónde" y "por qué".</a:t>
            </a:r>
          </a:p>
          <a:p>
            <a:pPr marL="171450" indent="-171450">
              <a:buFont typeface="Arial" panose="020B0604020202020204" pitchFamily="34" charset="0"/>
              <a:buChar char="•"/>
            </a:pPr>
            <a:r>
              <a:rPr lang="es-ES_tradnl" sz="1100"/>
              <a:t>Escogen a sus amigos y compañeros de juego (4-5 años).</a:t>
            </a:r>
          </a:p>
          <a:p>
            <a:pPr marL="171450" indent="-171450">
              <a:buFont typeface="Arial" panose="020B0604020202020204" pitchFamily="34" charset="0"/>
              <a:buChar char="•"/>
            </a:pPr>
            <a:r>
              <a:rPr lang="es-ES_tradnl" sz="1100"/>
              <a:t>Se turnan al participar en conversaciones mucho más largas. </a:t>
            </a:r>
          </a:p>
        </p:txBody>
      </p:sp>
      <p:sp>
        <p:nvSpPr>
          <p:cNvPr id="14" name="TextBox 13">
            <a:extLst>
              <a:ext uri="{FF2B5EF4-FFF2-40B4-BE49-F238E27FC236}">
                <a16:creationId xmlns:a16="http://schemas.microsoft.com/office/drawing/2014/main" id="{2FE1C649-1401-4ED7-9BA9-E4A9955C8424}"/>
              </a:ext>
            </a:extLst>
          </p:cNvPr>
          <p:cNvSpPr txBox="1"/>
          <p:nvPr/>
        </p:nvSpPr>
        <p:spPr>
          <a:xfrm>
            <a:off x="1655208" y="7813586"/>
            <a:ext cx="1843062" cy="769441"/>
          </a:xfrm>
          <a:prstGeom prst="rect">
            <a:avLst/>
          </a:prstGeom>
          <a:noFill/>
          <a:ln>
            <a:noFill/>
          </a:ln>
        </p:spPr>
        <p:txBody>
          <a:bodyPr wrap="square" lIns="91440" tIns="45720" rIns="91440" bIns="45720" rtlCol="0" anchor="t">
            <a:spAutoFit/>
          </a:bodyPr>
          <a:lstStyle/>
          <a:p>
            <a:r>
              <a:rPr lang="es-ES_tradnl" sz="1100" i="1" dirty="0"/>
              <a:t>*Nota: Estos son rasgos generales para cada grupo de edad, pero no se aplican a todos los casos.</a:t>
            </a:r>
            <a:endParaRPr lang="es-ES_tradnl" sz="1100" i="1" dirty="0">
              <a:cs typeface="Calibri"/>
            </a:endParaRPr>
          </a:p>
        </p:txBody>
      </p:sp>
      <p:sp>
        <p:nvSpPr>
          <p:cNvPr id="15" name="TextBox 14">
            <a:extLst>
              <a:ext uri="{FF2B5EF4-FFF2-40B4-BE49-F238E27FC236}">
                <a16:creationId xmlns:a16="http://schemas.microsoft.com/office/drawing/2014/main" id="{7CC5E334-1646-4A46-A2D2-E5A4D39F270E}"/>
              </a:ext>
            </a:extLst>
          </p:cNvPr>
          <p:cNvSpPr txBox="1"/>
          <p:nvPr/>
        </p:nvSpPr>
        <p:spPr>
          <a:xfrm>
            <a:off x="4507203" y="3224212"/>
            <a:ext cx="1741196" cy="2631490"/>
          </a:xfrm>
          <a:prstGeom prst="rect">
            <a:avLst/>
          </a:prstGeom>
          <a:noFill/>
          <a:ln>
            <a:solidFill>
              <a:schemeClr val="accent3"/>
            </a:solidFill>
          </a:ln>
        </p:spPr>
        <p:txBody>
          <a:bodyPr wrap="square" rtlCol="0">
            <a:spAutoFit/>
          </a:bodyPr>
          <a:lstStyle/>
          <a:p>
            <a:r>
              <a:rPr lang="es-ES_tradnl" sz="1100" b="1"/>
              <a:t>6-11 años</a:t>
            </a:r>
            <a:endParaRPr lang="es-ES_tradnl" sz="1100"/>
          </a:p>
          <a:p>
            <a:pPr marL="171450" indent="-171450">
              <a:buFont typeface="Arial" panose="020B0604020202020204" pitchFamily="34" charset="0"/>
              <a:buChar char="•"/>
            </a:pPr>
            <a:r>
              <a:rPr lang="es-ES_tradnl" sz="1100"/>
              <a:t>Emplean el lenguaje con distintos propósitos, como hacer preguntas o persuadir.</a:t>
            </a:r>
          </a:p>
          <a:p>
            <a:pPr marL="171450" indent="-171450">
              <a:buFont typeface="Arial" panose="020B0604020202020204" pitchFamily="34" charset="0"/>
              <a:buChar char="•"/>
            </a:pPr>
            <a:r>
              <a:rPr lang="es-ES_tradnl" sz="1100"/>
              <a:t>Comunican y discuten ideas más complejas.</a:t>
            </a:r>
          </a:p>
          <a:p>
            <a:pPr marL="171450" indent="-171450">
              <a:buFont typeface="Arial" panose="020B0604020202020204" pitchFamily="34" charset="0"/>
              <a:buChar char="•"/>
            </a:pPr>
            <a:r>
              <a:rPr lang="es-ES_tradnl" sz="1100"/>
              <a:t>Comprenden otros puntos de vista y manifiestan su acuerdo o desacuerdo.</a:t>
            </a:r>
          </a:p>
          <a:p>
            <a:pPr marL="171450" indent="-171450">
              <a:buFont typeface="Arial" panose="020B0604020202020204" pitchFamily="34" charset="0"/>
              <a:buChar char="•"/>
            </a:pPr>
            <a:r>
              <a:rPr lang="es-ES_tradnl" sz="1100"/>
              <a:t>Entablan conversaciones con adultos y niños que no conocen.</a:t>
            </a:r>
          </a:p>
        </p:txBody>
      </p:sp>
      <p:sp>
        <p:nvSpPr>
          <p:cNvPr id="16" name="TextBox 15">
            <a:extLst>
              <a:ext uri="{FF2B5EF4-FFF2-40B4-BE49-F238E27FC236}">
                <a16:creationId xmlns:a16="http://schemas.microsoft.com/office/drawing/2014/main" id="{C1BD59FA-D2C8-4E02-9575-00788238545B}"/>
              </a:ext>
            </a:extLst>
          </p:cNvPr>
          <p:cNvSpPr txBox="1"/>
          <p:nvPr/>
        </p:nvSpPr>
        <p:spPr>
          <a:xfrm>
            <a:off x="995025" y="5343674"/>
            <a:ext cx="2503244" cy="2292935"/>
          </a:xfrm>
          <a:prstGeom prst="rect">
            <a:avLst/>
          </a:prstGeom>
          <a:noFill/>
          <a:ln>
            <a:solidFill>
              <a:schemeClr val="accent3"/>
            </a:solidFill>
          </a:ln>
        </p:spPr>
        <p:txBody>
          <a:bodyPr wrap="square" rtlCol="0">
            <a:spAutoFit/>
          </a:bodyPr>
          <a:lstStyle/>
          <a:p>
            <a:r>
              <a:rPr lang="es-ES_tradnl" sz="1100" b="1" dirty="0"/>
              <a:t>12-14 años</a:t>
            </a:r>
            <a:endParaRPr lang="es-ES_tradnl" sz="1100" dirty="0"/>
          </a:p>
          <a:p>
            <a:pPr marL="171450" indent="-171450">
              <a:buFont typeface="Arial" panose="020B0604020202020204" pitchFamily="34" charset="0"/>
              <a:buChar char="•"/>
            </a:pPr>
            <a:r>
              <a:rPr lang="es-ES_tradnl" sz="1100" dirty="0"/>
              <a:t>Sostienen conversaciones argumentando y explicando sus decisiones.</a:t>
            </a:r>
          </a:p>
          <a:p>
            <a:pPr marL="171450" indent="-171450">
              <a:buFont typeface="Arial" panose="020B0604020202020204" pitchFamily="34" charset="0"/>
              <a:buChar char="•"/>
            </a:pPr>
            <a:r>
              <a:rPr lang="es-ES_tradnl" sz="1100" dirty="0"/>
              <a:t>Emplean el lenguaje para predecir y sacar conclusiones.</a:t>
            </a:r>
          </a:p>
          <a:p>
            <a:pPr marL="171450" indent="-171450">
              <a:buFont typeface="Arial" panose="020B0604020202020204" pitchFamily="34" charset="0"/>
              <a:buChar char="•"/>
            </a:pPr>
            <a:r>
              <a:rPr lang="es-ES_tradnl" sz="1100" dirty="0"/>
              <a:t>Saben ser sarcásticos y pueden reconocer cuando otras personas lo hacen también.</a:t>
            </a:r>
          </a:p>
          <a:p>
            <a:pPr marL="171450" indent="-171450">
              <a:buFont typeface="Arial" panose="020B0604020202020204" pitchFamily="34" charset="0"/>
              <a:buChar char="•"/>
            </a:pPr>
            <a:r>
              <a:rPr lang="es-ES_tradnl" sz="1100" dirty="0"/>
              <a:t>Son conscientes del contexto comunicativo (p. ej., con amigos, con los profesores) y se adaptan con facilidad.</a:t>
            </a:r>
          </a:p>
        </p:txBody>
      </p:sp>
      <p:sp>
        <p:nvSpPr>
          <p:cNvPr id="17" name="TextBox 16">
            <a:extLst>
              <a:ext uri="{FF2B5EF4-FFF2-40B4-BE49-F238E27FC236}">
                <a16:creationId xmlns:a16="http://schemas.microsoft.com/office/drawing/2014/main" id="{438DC219-A0A7-4FE9-8D82-2DED3CEBDF26}"/>
              </a:ext>
            </a:extLst>
          </p:cNvPr>
          <p:cNvSpPr txBox="1"/>
          <p:nvPr/>
        </p:nvSpPr>
        <p:spPr>
          <a:xfrm>
            <a:off x="4507203" y="6368736"/>
            <a:ext cx="1741197" cy="2123658"/>
          </a:xfrm>
          <a:prstGeom prst="rect">
            <a:avLst/>
          </a:prstGeom>
          <a:noFill/>
          <a:ln>
            <a:solidFill>
              <a:schemeClr val="accent3"/>
            </a:solidFill>
          </a:ln>
        </p:spPr>
        <p:txBody>
          <a:bodyPr wrap="square" rtlCol="0">
            <a:spAutoFit/>
          </a:bodyPr>
          <a:lstStyle/>
          <a:p>
            <a:r>
              <a:rPr lang="es-ES_tradnl" sz="1100" b="1" dirty="0"/>
              <a:t>15-17 años</a:t>
            </a:r>
            <a:endParaRPr lang="es-ES_tradnl" sz="1100" dirty="0"/>
          </a:p>
          <a:p>
            <a:pPr marL="171450" indent="-171450">
              <a:buFont typeface="Arial" panose="020B0604020202020204" pitchFamily="34" charset="0"/>
              <a:buChar char="•"/>
            </a:pPr>
            <a:r>
              <a:rPr lang="es-ES_tradnl" sz="1100" dirty="0"/>
              <a:t>Saben cuándo no han entendido algo. Si es así, pedirán a la persona que repita lo dicho o explique algo de forma puntual.</a:t>
            </a:r>
          </a:p>
          <a:p>
            <a:pPr marL="171450" indent="-171450">
              <a:buFont typeface="Arial" panose="020B0604020202020204" pitchFamily="34" charset="0"/>
              <a:buChar char="•"/>
            </a:pPr>
            <a:r>
              <a:rPr lang="es-ES_tradnl" sz="1100" dirty="0"/>
              <a:t>Pueden relatar experiencias complejas.</a:t>
            </a:r>
          </a:p>
          <a:p>
            <a:pPr marL="171450" indent="-171450">
              <a:buFont typeface="Arial" panose="020B0604020202020204" pitchFamily="34" charset="0"/>
              <a:buChar char="•"/>
            </a:pPr>
            <a:r>
              <a:rPr lang="es-ES_tradnl" sz="1100" dirty="0"/>
              <a:t>Comprenden mejor las instrucciones específicas.</a:t>
            </a:r>
          </a:p>
        </p:txBody>
      </p:sp>
      <p:cxnSp>
        <p:nvCxnSpPr>
          <p:cNvPr id="4" name="Straight Arrow Connector 3">
            <a:extLst>
              <a:ext uri="{FF2B5EF4-FFF2-40B4-BE49-F238E27FC236}">
                <a16:creationId xmlns:a16="http://schemas.microsoft.com/office/drawing/2014/main" id="{0448403D-AEDC-482F-AC89-924B5D7BC623}"/>
              </a:ext>
            </a:extLst>
          </p:cNvPr>
          <p:cNvCxnSpPr>
            <a:cxnSpLocks/>
          </p:cNvCxnSpPr>
          <p:nvPr/>
        </p:nvCxnSpPr>
        <p:spPr>
          <a:xfrm>
            <a:off x="4005287" y="1443717"/>
            <a:ext cx="0" cy="7229418"/>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7E391992-CDD4-44E2-90D0-8299B699B489}"/>
              </a:ext>
            </a:extLst>
          </p:cNvPr>
          <p:cNvSpPr/>
          <p:nvPr/>
        </p:nvSpPr>
        <p:spPr>
          <a:xfrm>
            <a:off x="3874482" y="1316349"/>
            <a:ext cx="261610" cy="26161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100" b="1">
                <a:solidFill>
                  <a:schemeClr val="accent3"/>
                </a:solidFill>
              </a:rPr>
              <a:t>1</a:t>
            </a:r>
          </a:p>
        </p:txBody>
      </p:sp>
      <p:sp>
        <p:nvSpPr>
          <p:cNvPr id="43" name="Oval 42">
            <a:extLst>
              <a:ext uri="{FF2B5EF4-FFF2-40B4-BE49-F238E27FC236}">
                <a16:creationId xmlns:a16="http://schemas.microsoft.com/office/drawing/2014/main" id="{57E88D05-9693-46B7-BC39-A737C75B6128}"/>
              </a:ext>
            </a:extLst>
          </p:cNvPr>
          <p:cNvSpPr/>
          <p:nvPr/>
        </p:nvSpPr>
        <p:spPr>
          <a:xfrm>
            <a:off x="3874482" y="1717279"/>
            <a:ext cx="261610" cy="26161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100" b="1">
                <a:solidFill>
                  <a:schemeClr val="accent3"/>
                </a:solidFill>
              </a:rPr>
              <a:t>2</a:t>
            </a:r>
          </a:p>
        </p:txBody>
      </p:sp>
      <p:sp>
        <p:nvSpPr>
          <p:cNvPr id="44" name="Oval 43">
            <a:extLst>
              <a:ext uri="{FF2B5EF4-FFF2-40B4-BE49-F238E27FC236}">
                <a16:creationId xmlns:a16="http://schemas.microsoft.com/office/drawing/2014/main" id="{200DBFE4-26DA-49C5-A885-19F75F956EE2}"/>
              </a:ext>
            </a:extLst>
          </p:cNvPr>
          <p:cNvSpPr/>
          <p:nvPr/>
        </p:nvSpPr>
        <p:spPr>
          <a:xfrm>
            <a:off x="3874482" y="2118209"/>
            <a:ext cx="261610" cy="26161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100" b="1">
                <a:solidFill>
                  <a:schemeClr val="accent3"/>
                </a:solidFill>
              </a:rPr>
              <a:t>3</a:t>
            </a:r>
          </a:p>
        </p:txBody>
      </p:sp>
      <p:sp>
        <p:nvSpPr>
          <p:cNvPr id="45" name="Oval 44">
            <a:extLst>
              <a:ext uri="{FF2B5EF4-FFF2-40B4-BE49-F238E27FC236}">
                <a16:creationId xmlns:a16="http://schemas.microsoft.com/office/drawing/2014/main" id="{47D27341-7782-4249-8999-70D2006C93E9}"/>
              </a:ext>
            </a:extLst>
          </p:cNvPr>
          <p:cNvSpPr/>
          <p:nvPr/>
        </p:nvSpPr>
        <p:spPr>
          <a:xfrm>
            <a:off x="3874482" y="2519139"/>
            <a:ext cx="261610" cy="26161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100" b="1">
                <a:solidFill>
                  <a:schemeClr val="accent3"/>
                </a:solidFill>
              </a:rPr>
              <a:t>4</a:t>
            </a:r>
          </a:p>
        </p:txBody>
      </p:sp>
      <p:sp>
        <p:nvSpPr>
          <p:cNvPr id="46" name="Oval 45">
            <a:extLst>
              <a:ext uri="{FF2B5EF4-FFF2-40B4-BE49-F238E27FC236}">
                <a16:creationId xmlns:a16="http://schemas.microsoft.com/office/drawing/2014/main" id="{17F430B1-BD6E-46FB-A0BF-A3E1A0E91028}"/>
              </a:ext>
            </a:extLst>
          </p:cNvPr>
          <p:cNvSpPr/>
          <p:nvPr/>
        </p:nvSpPr>
        <p:spPr>
          <a:xfrm>
            <a:off x="3874482" y="2920069"/>
            <a:ext cx="261610" cy="26161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100" b="1">
                <a:solidFill>
                  <a:schemeClr val="accent3"/>
                </a:solidFill>
              </a:rPr>
              <a:t>5</a:t>
            </a:r>
          </a:p>
        </p:txBody>
      </p:sp>
      <p:sp>
        <p:nvSpPr>
          <p:cNvPr id="47" name="Oval 46">
            <a:extLst>
              <a:ext uri="{FF2B5EF4-FFF2-40B4-BE49-F238E27FC236}">
                <a16:creationId xmlns:a16="http://schemas.microsoft.com/office/drawing/2014/main" id="{B140A754-C315-4DB7-A5FF-AED2D27BB24F}"/>
              </a:ext>
            </a:extLst>
          </p:cNvPr>
          <p:cNvSpPr/>
          <p:nvPr/>
        </p:nvSpPr>
        <p:spPr>
          <a:xfrm>
            <a:off x="3874482" y="3320999"/>
            <a:ext cx="261610" cy="26161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100" b="1">
                <a:solidFill>
                  <a:schemeClr val="accent3"/>
                </a:solidFill>
              </a:rPr>
              <a:t>6</a:t>
            </a:r>
          </a:p>
        </p:txBody>
      </p:sp>
      <p:sp>
        <p:nvSpPr>
          <p:cNvPr id="48" name="Oval 47">
            <a:extLst>
              <a:ext uri="{FF2B5EF4-FFF2-40B4-BE49-F238E27FC236}">
                <a16:creationId xmlns:a16="http://schemas.microsoft.com/office/drawing/2014/main" id="{1DFFEE04-D859-4818-AA29-CE95B816B326}"/>
              </a:ext>
            </a:extLst>
          </p:cNvPr>
          <p:cNvSpPr/>
          <p:nvPr/>
        </p:nvSpPr>
        <p:spPr>
          <a:xfrm>
            <a:off x="3874482" y="3721929"/>
            <a:ext cx="261610" cy="26161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100" b="1">
                <a:solidFill>
                  <a:schemeClr val="accent3"/>
                </a:solidFill>
              </a:rPr>
              <a:t>7</a:t>
            </a:r>
          </a:p>
        </p:txBody>
      </p:sp>
      <p:sp>
        <p:nvSpPr>
          <p:cNvPr id="49" name="Oval 48">
            <a:extLst>
              <a:ext uri="{FF2B5EF4-FFF2-40B4-BE49-F238E27FC236}">
                <a16:creationId xmlns:a16="http://schemas.microsoft.com/office/drawing/2014/main" id="{51A7DC6F-1E9E-477A-9ABD-5BF2F3255F96}"/>
              </a:ext>
            </a:extLst>
          </p:cNvPr>
          <p:cNvSpPr/>
          <p:nvPr/>
        </p:nvSpPr>
        <p:spPr>
          <a:xfrm>
            <a:off x="3874482" y="4122859"/>
            <a:ext cx="261610" cy="26161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100" b="1">
                <a:solidFill>
                  <a:schemeClr val="accent3"/>
                </a:solidFill>
              </a:rPr>
              <a:t>8</a:t>
            </a:r>
          </a:p>
        </p:txBody>
      </p:sp>
      <p:sp>
        <p:nvSpPr>
          <p:cNvPr id="50" name="Oval 49">
            <a:extLst>
              <a:ext uri="{FF2B5EF4-FFF2-40B4-BE49-F238E27FC236}">
                <a16:creationId xmlns:a16="http://schemas.microsoft.com/office/drawing/2014/main" id="{1A66E6FC-4978-4CA8-A074-91C6AF40A648}"/>
              </a:ext>
            </a:extLst>
          </p:cNvPr>
          <p:cNvSpPr/>
          <p:nvPr/>
        </p:nvSpPr>
        <p:spPr>
          <a:xfrm>
            <a:off x="3874482" y="4523789"/>
            <a:ext cx="261610" cy="26161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100" b="1">
                <a:solidFill>
                  <a:schemeClr val="accent3"/>
                </a:solidFill>
              </a:rPr>
              <a:t>9</a:t>
            </a:r>
          </a:p>
        </p:txBody>
      </p:sp>
      <p:sp>
        <p:nvSpPr>
          <p:cNvPr id="51" name="Oval 50">
            <a:extLst>
              <a:ext uri="{FF2B5EF4-FFF2-40B4-BE49-F238E27FC236}">
                <a16:creationId xmlns:a16="http://schemas.microsoft.com/office/drawing/2014/main" id="{8D15FF4F-0EC7-42ED-98E7-3993B1287E89}"/>
              </a:ext>
            </a:extLst>
          </p:cNvPr>
          <p:cNvSpPr/>
          <p:nvPr/>
        </p:nvSpPr>
        <p:spPr>
          <a:xfrm>
            <a:off x="3874482" y="4924719"/>
            <a:ext cx="261610" cy="26161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b="1">
              <a:solidFill>
                <a:schemeClr val="accent3"/>
              </a:solidFill>
            </a:endParaRPr>
          </a:p>
        </p:txBody>
      </p:sp>
      <p:sp>
        <p:nvSpPr>
          <p:cNvPr id="52" name="Oval 51">
            <a:extLst>
              <a:ext uri="{FF2B5EF4-FFF2-40B4-BE49-F238E27FC236}">
                <a16:creationId xmlns:a16="http://schemas.microsoft.com/office/drawing/2014/main" id="{F6C94AB6-6F52-49EB-8D1D-B9133AE0C4B9}"/>
              </a:ext>
            </a:extLst>
          </p:cNvPr>
          <p:cNvSpPr/>
          <p:nvPr/>
        </p:nvSpPr>
        <p:spPr>
          <a:xfrm>
            <a:off x="3874482" y="6528439"/>
            <a:ext cx="261610" cy="26161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b="1">
              <a:solidFill>
                <a:schemeClr val="accent3"/>
              </a:solidFill>
            </a:endParaRPr>
          </a:p>
        </p:txBody>
      </p:sp>
      <p:sp>
        <p:nvSpPr>
          <p:cNvPr id="53" name="Oval 52">
            <a:extLst>
              <a:ext uri="{FF2B5EF4-FFF2-40B4-BE49-F238E27FC236}">
                <a16:creationId xmlns:a16="http://schemas.microsoft.com/office/drawing/2014/main" id="{D9D1B937-DACC-45B9-BA8B-BDE402FACB56}"/>
              </a:ext>
            </a:extLst>
          </p:cNvPr>
          <p:cNvSpPr/>
          <p:nvPr/>
        </p:nvSpPr>
        <p:spPr>
          <a:xfrm>
            <a:off x="3874482" y="6929369"/>
            <a:ext cx="261610" cy="26161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b="1">
              <a:solidFill>
                <a:schemeClr val="accent3"/>
              </a:solidFill>
            </a:endParaRPr>
          </a:p>
        </p:txBody>
      </p:sp>
      <p:sp>
        <p:nvSpPr>
          <p:cNvPr id="54" name="Oval 53">
            <a:extLst>
              <a:ext uri="{FF2B5EF4-FFF2-40B4-BE49-F238E27FC236}">
                <a16:creationId xmlns:a16="http://schemas.microsoft.com/office/drawing/2014/main" id="{7EB6F7FA-C3B5-41FD-B30D-B3B360E18861}"/>
              </a:ext>
            </a:extLst>
          </p:cNvPr>
          <p:cNvSpPr/>
          <p:nvPr/>
        </p:nvSpPr>
        <p:spPr>
          <a:xfrm>
            <a:off x="3874482" y="7330299"/>
            <a:ext cx="261610" cy="26161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b="1">
              <a:solidFill>
                <a:schemeClr val="accent3"/>
              </a:solidFill>
            </a:endParaRPr>
          </a:p>
        </p:txBody>
      </p:sp>
      <p:sp>
        <p:nvSpPr>
          <p:cNvPr id="55" name="Oval 54">
            <a:extLst>
              <a:ext uri="{FF2B5EF4-FFF2-40B4-BE49-F238E27FC236}">
                <a16:creationId xmlns:a16="http://schemas.microsoft.com/office/drawing/2014/main" id="{A5AEC9D8-C0AC-4EEF-836A-EA5991243625}"/>
              </a:ext>
            </a:extLst>
          </p:cNvPr>
          <p:cNvSpPr/>
          <p:nvPr/>
        </p:nvSpPr>
        <p:spPr>
          <a:xfrm>
            <a:off x="3874482" y="7731233"/>
            <a:ext cx="261610" cy="26161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b="1">
              <a:solidFill>
                <a:schemeClr val="accent3"/>
              </a:solidFill>
            </a:endParaRPr>
          </a:p>
        </p:txBody>
      </p:sp>
      <p:sp>
        <p:nvSpPr>
          <p:cNvPr id="56" name="TextBox 55">
            <a:extLst>
              <a:ext uri="{FF2B5EF4-FFF2-40B4-BE49-F238E27FC236}">
                <a16:creationId xmlns:a16="http://schemas.microsoft.com/office/drawing/2014/main" id="{49E2D50A-8792-4D99-8BA1-D6B11CF97AE9}"/>
              </a:ext>
            </a:extLst>
          </p:cNvPr>
          <p:cNvSpPr txBox="1"/>
          <p:nvPr/>
        </p:nvSpPr>
        <p:spPr>
          <a:xfrm>
            <a:off x="3832314" y="4929983"/>
            <a:ext cx="345945" cy="261610"/>
          </a:xfrm>
          <a:prstGeom prst="rect">
            <a:avLst/>
          </a:prstGeom>
          <a:noFill/>
          <a:ln>
            <a:noFill/>
          </a:ln>
        </p:spPr>
        <p:txBody>
          <a:bodyPr wrap="square">
            <a:spAutoFit/>
          </a:bodyPr>
          <a:lstStyle/>
          <a:p>
            <a:pPr algn="ctr"/>
            <a:r>
              <a:rPr lang="es-ES_tradnl" sz="1100" b="1">
                <a:solidFill>
                  <a:schemeClr val="accent3"/>
                </a:solidFill>
              </a:rPr>
              <a:t>10</a:t>
            </a:r>
          </a:p>
        </p:txBody>
      </p:sp>
      <p:sp>
        <p:nvSpPr>
          <p:cNvPr id="63" name="Oval 62">
            <a:extLst>
              <a:ext uri="{FF2B5EF4-FFF2-40B4-BE49-F238E27FC236}">
                <a16:creationId xmlns:a16="http://schemas.microsoft.com/office/drawing/2014/main" id="{AA54211B-B2AC-40B0-A384-20F7E08E34F1}"/>
              </a:ext>
            </a:extLst>
          </p:cNvPr>
          <p:cNvSpPr/>
          <p:nvPr/>
        </p:nvSpPr>
        <p:spPr>
          <a:xfrm>
            <a:off x="3874482" y="6127509"/>
            <a:ext cx="261610" cy="26161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b="1">
              <a:solidFill>
                <a:schemeClr val="accent3"/>
              </a:solidFill>
            </a:endParaRPr>
          </a:p>
        </p:txBody>
      </p:sp>
      <p:sp>
        <p:nvSpPr>
          <p:cNvPr id="64" name="Oval 63">
            <a:extLst>
              <a:ext uri="{FF2B5EF4-FFF2-40B4-BE49-F238E27FC236}">
                <a16:creationId xmlns:a16="http://schemas.microsoft.com/office/drawing/2014/main" id="{7C3FCDF9-B84D-457D-B403-447EB8A5C294}"/>
              </a:ext>
            </a:extLst>
          </p:cNvPr>
          <p:cNvSpPr/>
          <p:nvPr/>
        </p:nvSpPr>
        <p:spPr>
          <a:xfrm>
            <a:off x="3874482" y="5325649"/>
            <a:ext cx="261610" cy="26161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b="1">
              <a:solidFill>
                <a:schemeClr val="accent3"/>
              </a:solidFill>
            </a:endParaRPr>
          </a:p>
        </p:txBody>
      </p:sp>
      <p:sp>
        <p:nvSpPr>
          <p:cNvPr id="65" name="Oval 64">
            <a:extLst>
              <a:ext uri="{FF2B5EF4-FFF2-40B4-BE49-F238E27FC236}">
                <a16:creationId xmlns:a16="http://schemas.microsoft.com/office/drawing/2014/main" id="{2B92BEB7-587C-4BE4-B92A-16740EC8BF9B}"/>
              </a:ext>
            </a:extLst>
          </p:cNvPr>
          <p:cNvSpPr/>
          <p:nvPr/>
        </p:nvSpPr>
        <p:spPr>
          <a:xfrm>
            <a:off x="3874482" y="5726579"/>
            <a:ext cx="261610" cy="26161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b="1">
              <a:solidFill>
                <a:schemeClr val="accent3"/>
              </a:solidFill>
            </a:endParaRPr>
          </a:p>
        </p:txBody>
      </p:sp>
      <p:sp>
        <p:nvSpPr>
          <p:cNvPr id="57" name="TextBox 56">
            <a:extLst>
              <a:ext uri="{FF2B5EF4-FFF2-40B4-BE49-F238E27FC236}">
                <a16:creationId xmlns:a16="http://schemas.microsoft.com/office/drawing/2014/main" id="{4B5ADB58-FBA3-4B68-AEC9-E002F6FA23F8}"/>
              </a:ext>
            </a:extLst>
          </p:cNvPr>
          <p:cNvSpPr txBox="1"/>
          <p:nvPr/>
        </p:nvSpPr>
        <p:spPr>
          <a:xfrm>
            <a:off x="3832314" y="5320868"/>
            <a:ext cx="345945" cy="261610"/>
          </a:xfrm>
          <a:prstGeom prst="rect">
            <a:avLst/>
          </a:prstGeom>
          <a:noFill/>
          <a:ln>
            <a:noFill/>
          </a:ln>
        </p:spPr>
        <p:txBody>
          <a:bodyPr wrap="square">
            <a:spAutoFit/>
          </a:bodyPr>
          <a:lstStyle/>
          <a:p>
            <a:pPr algn="ctr"/>
            <a:r>
              <a:rPr lang="es-ES_tradnl" sz="1100" b="1">
                <a:solidFill>
                  <a:schemeClr val="accent3"/>
                </a:solidFill>
              </a:rPr>
              <a:t>11</a:t>
            </a:r>
          </a:p>
        </p:txBody>
      </p:sp>
      <p:sp>
        <p:nvSpPr>
          <p:cNvPr id="58" name="TextBox 57">
            <a:extLst>
              <a:ext uri="{FF2B5EF4-FFF2-40B4-BE49-F238E27FC236}">
                <a16:creationId xmlns:a16="http://schemas.microsoft.com/office/drawing/2014/main" id="{4778DF87-B5A1-4815-9FAD-63F9A2E3ABB0}"/>
              </a:ext>
            </a:extLst>
          </p:cNvPr>
          <p:cNvSpPr txBox="1"/>
          <p:nvPr/>
        </p:nvSpPr>
        <p:spPr>
          <a:xfrm>
            <a:off x="3832314" y="5731843"/>
            <a:ext cx="345945" cy="261610"/>
          </a:xfrm>
          <a:prstGeom prst="rect">
            <a:avLst/>
          </a:prstGeom>
          <a:noFill/>
          <a:ln>
            <a:noFill/>
          </a:ln>
        </p:spPr>
        <p:txBody>
          <a:bodyPr wrap="square">
            <a:spAutoFit/>
          </a:bodyPr>
          <a:lstStyle/>
          <a:p>
            <a:pPr algn="ctr"/>
            <a:r>
              <a:rPr lang="es-ES_tradnl" sz="1100" b="1">
                <a:solidFill>
                  <a:schemeClr val="accent3"/>
                </a:solidFill>
              </a:rPr>
              <a:t>12</a:t>
            </a:r>
          </a:p>
        </p:txBody>
      </p:sp>
      <p:sp>
        <p:nvSpPr>
          <p:cNvPr id="59" name="TextBox 58">
            <a:extLst>
              <a:ext uri="{FF2B5EF4-FFF2-40B4-BE49-F238E27FC236}">
                <a16:creationId xmlns:a16="http://schemas.microsoft.com/office/drawing/2014/main" id="{80D2570F-7448-44DF-8946-4E36C8E7D5EB}"/>
              </a:ext>
            </a:extLst>
          </p:cNvPr>
          <p:cNvSpPr txBox="1"/>
          <p:nvPr/>
        </p:nvSpPr>
        <p:spPr>
          <a:xfrm>
            <a:off x="3832314" y="6120096"/>
            <a:ext cx="345945" cy="261610"/>
          </a:xfrm>
          <a:prstGeom prst="rect">
            <a:avLst/>
          </a:prstGeom>
          <a:noFill/>
          <a:ln>
            <a:noFill/>
          </a:ln>
        </p:spPr>
        <p:txBody>
          <a:bodyPr wrap="square">
            <a:spAutoFit/>
          </a:bodyPr>
          <a:lstStyle/>
          <a:p>
            <a:pPr algn="ctr"/>
            <a:r>
              <a:rPr lang="es-ES_tradnl" sz="1100" b="1">
                <a:solidFill>
                  <a:schemeClr val="accent3"/>
                </a:solidFill>
              </a:rPr>
              <a:t>13</a:t>
            </a:r>
          </a:p>
        </p:txBody>
      </p:sp>
      <p:sp>
        <p:nvSpPr>
          <p:cNvPr id="60" name="TextBox 59">
            <a:extLst>
              <a:ext uri="{FF2B5EF4-FFF2-40B4-BE49-F238E27FC236}">
                <a16:creationId xmlns:a16="http://schemas.microsoft.com/office/drawing/2014/main" id="{E8714024-FA38-4B7D-A523-913C392C19AF}"/>
              </a:ext>
            </a:extLst>
          </p:cNvPr>
          <p:cNvSpPr txBox="1"/>
          <p:nvPr/>
        </p:nvSpPr>
        <p:spPr>
          <a:xfrm>
            <a:off x="3832314" y="6521155"/>
            <a:ext cx="345945" cy="261610"/>
          </a:xfrm>
          <a:prstGeom prst="rect">
            <a:avLst/>
          </a:prstGeom>
          <a:noFill/>
          <a:ln>
            <a:noFill/>
          </a:ln>
        </p:spPr>
        <p:txBody>
          <a:bodyPr wrap="square">
            <a:spAutoFit/>
          </a:bodyPr>
          <a:lstStyle/>
          <a:p>
            <a:pPr algn="ctr"/>
            <a:r>
              <a:rPr lang="es-ES_tradnl" sz="1100" b="1">
                <a:solidFill>
                  <a:schemeClr val="accent3"/>
                </a:solidFill>
              </a:rPr>
              <a:t>14</a:t>
            </a:r>
          </a:p>
        </p:txBody>
      </p:sp>
      <p:sp>
        <p:nvSpPr>
          <p:cNvPr id="66" name="TextBox 65">
            <a:extLst>
              <a:ext uri="{FF2B5EF4-FFF2-40B4-BE49-F238E27FC236}">
                <a16:creationId xmlns:a16="http://schemas.microsoft.com/office/drawing/2014/main" id="{0B71D791-5342-42FB-A2C5-32B500CC6D6D}"/>
              </a:ext>
            </a:extLst>
          </p:cNvPr>
          <p:cNvSpPr txBox="1"/>
          <p:nvPr/>
        </p:nvSpPr>
        <p:spPr>
          <a:xfrm>
            <a:off x="3832314" y="6935812"/>
            <a:ext cx="345945" cy="261610"/>
          </a:xfrm>
          <a:prstGeom prst="rect">
            <a:avLst/>
          </a:prstGeom>
          <a:noFill/>
          <a:ln>
            <a:noFill/>
          </a:ln>
        </p:spPr>
        <p:txBody>
          <a:bodyPr wrap="square">
            <a:spAutoFit/>
          </a:bodyPr>
          <a:lstStyle/>
          <a:p>
            <a:pPr algn="ctr"/>
            <a:r>
              <a:rPr lang="es-ES_tradnl" sz="1100" b="1">
                <a:solidFill>
                  <a:schemeClr val="accent3"/>
                </a:solidFill>
              </a:rPr>
              <a:t>15</a:t>
            </a:r>
          </a:p>
        </p:txBody>
      </p:sp>
      <p:sp>
        <p:nvSpPr>
          <p:cNvPr id="67" name="TextBox 66">
            <a:extLst>
              <a:ext uri="{FF2B5EF4-FFF2-40B4-BE49-F238E27FC236}">
                <a16:creationId xmlns:a16="http://schemas.microsoft.com/office/drawing/2014/main" id="{8CA45131-9D50-4F35-B767-CDFDE5A7081C}"/>
              </a:ext>
            </a:extLst>
          </p:cNvPr>
          <p:cNvSpPr txBox="1"/>
          <p:nvPr/>
        </p:nvSpPr>
        <p:spPr>
          <a:xfrm>
            <a:off x="3832314" y="7336068"/>
            <a:ext cx="345945" cy="261610"/>
          </a:xfrm>
          <a:prstGeom prst="rect">
            <a:avLst/>
          </a:prstGeom>
          <a:noFill/>
          <a:ln>
            <a:noFill/>
          </a:ln>
        </p:spPr>
        <p:txBody>
          <a:bodyPr wrap="square">
            <a:spAutoFit/>
          </a:bodyPr>
          <a:lstStyle/>
          <a:p>
            <a:pPr algn="ctr"/>
            <a:r>
              <a:rPr lang="es-ES_tradnl" sz="1100" b="1">
                <a:solidFill>
                  <a:schemeClr val="accent3"/>
                </a:solidFill>
              </a:rPr>
              <a:t>16</a:t>
            </a:r>
          </a:p>
        </p:txBody>
      </p:sp>
      <p:sp>
        <p:nvSpPr>
          <p:cNvPr id="68" name="TextBox 67">
            <a:extLst>
              <a:ext uri="{FF2B5EF4-FFF2-40B4-BE49-F238E27FC236}">
                <a16:creationId xmlns:a16="http://schemas.microsoft.com/office/drawing/2014/main" id="{117190FD-5BA7-4710-B31E-FED53C0B8576}"/>
              </a:ext>
            </a:extLst>
          </p:cNvPr>
          <p:cNvSpPr txBox="1"/>
          <p:nvPr/>
        </p:nvSpPr>
        <p:spPr>
          <a:xfrm>
            <a:off x="3832314" y="7733297"/>
            <a:ext cx="345945" cy="261610"/>
          </a:xfrm>
          <a:prstGeom prst="rect">
            <a:avLst/>
          </a:prstGeom>
          <a:noFill/>
          <a:ln>
            <a:noFill/>
          </a:ln>
        </p:spPr>
        <p:txBody>
          <a:bodyPr wrap="square">
            <a:spAutoFit/>
          </a:bodyPr>
          <a:lstStyle/>
          <a:p>
            <a:pPr algn="ctr"/>
            <a:r>
              <a:rPr lang="es-ES_tradnl" sz="1100" b="1">
                <a:solidFill>
                  <a:schemeClr val="accent3"/>
                </a:solidFill>
              </a:rPr>
              <a:t>17</a:t>
            </a:r>
          </a:p>
        </p:txBody>
      </p:sp>
      <p:sp>
        <p:nvSpPr>
          <p:cNvPr id="69" name="Oval 68">
            <a:extLst>
              <a:ext uri="{FF2B5EF4-FFF2-40B4-BE49-F238E27FC236}">
                <a16:creationId xmlns:a16="http://schemas.microsoft.com/office/drawing/2014/main" id="{2C63104A-5EF5-44E6-8FA1-7372E9172499}"/>
              </a:ext>
            </a:extLst>
          </p:cNvPr>
          <p:cNvSpPr/>
          <p:nvPr/>
        </p:nvSpPr>
        <p:spPr>
          <a:xfrm>
            <a:off x="3874482" y="8145718"/>
            <a:ext cx="261610" cy="26161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b="1">
              <a:solidFill>
                <a:schemeClr val="accent3"/>
              </a:solidFill>
            </a:endParaRPr>
          </a:p>
        </p:txBody>
      </p:sp>
      <p:sp>
        <p:nvSpPr>
          <p:cNvPr id="70" name="TextBox 69">
            <a:extLst>
              <a:ext uri="{FF2B5EF4-FFF2-40B4-BE49-F238E27FC236}">
                <a16:creationId xmlns:a16="http://schemas.microsoft.com/office/drawing/2014/main" id="{2E6AF83C-8057-4096-80AC-4882372B13EB}"/>
              </a:ext>
            </a:extLst>
          </p:cNvPr>
          <p:cNvSpPr txBox="1"/>
          <p:nvPr/>
        </p:nvSpPr>
        <p:spPr>
          <a:xfrm>
            <a:off x="3832314" y="8147782"/>
            <a:ext cx="345945" cy="261610"/>
          </a:xfrm>
          <a:prstGeom prst="rect">
            <a:avLst/>
          </a:prstGeom>
          <a:noFill/>
          <a:ln>
            <a:noFill/>
          </a:ln>
        </p:spPr>
        <p:txBody>
          <a:bodyPr wrap="square">
            <a:spAutoFit/>
          </a:bodyPr>
          <a:lstStyle/>
          <a:p>
            <a:pPr algn="ctr"/>
            <a:r>
              <a:rPr lang="es-ES_tradnl" sz="1100" b="1">
                <a:solidFill>
                  <a:schemeClr val="accent3"/>
                </a:solidFill>
              </a:rPr>
              <a:t>18</a:t>
            </a:r>
          </a:p>
        </p:txBody>
      </p:sp>
      <p:grpSp>
        <p:nvGrpSpPr>
          <p:cNvPr id="72" name="Group 71">
            <a:extLst>
              <a:ext uri="{FF2B5EF4-FFF2-40B4-BE49-F238E27FC236}">
                <a16:creationId xmlns:a16="http://schemas.microsoft.com/office/drawing/2014/main" id="{F24EC5AB-A7E9-4C26-B780-4566A5F52B13}"/>
              </a:ext>
            </a:extLst>
          </p:cNvPr>
          <p:cNvGrpSpPr/>
          <p:nvPr/>
        </p:nvGrpSpPr>
        <p:grpSpPr>
          <a:xfrm>
            <a:off x="1124936" y="7701400"/>
            <a:ext cx="358701" cy="797344"/>
            <a:chOff x="3524508" y="2679091"/>
            <a:chExt cx="327409" cy="727787"/>
          </a:xfrm>
          <a:solidFill>
            <a:schemeClr val="accent3">
              <a:lumMod val="20000"/>
              <a:lumOff val="80000"/>
            </a:schemeClr>
          </a:solidFill>
        </p:grpSpPr>
        <p:sp>
          <p:nvSpPr>
            <p:cNvPr id="73" name="Round Same Side Corner Rectangle 46">
              <a:extLst>
                <a:ext uri="{FF2B5EF4-FFF2-40B4-BE49-F238E27FC236}">
                  <a16:creationId xmlns:a16="http://schemas.microsoft.com/office/drawing/2014/main" id="{76E2594F-4BF3-42D7-848A-448FB8E41E5E}"/>
                </a:ext>
              </a:extLst>
            </p:cNvPr>
            <p:cNvSpPr/>
            <p:nvPr/>
          </p:nvSpPr>
          <p:spPr>
            <a:xfrm>
              <a:off x="3526909" y="3062732"/>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4" name="Oval 73">
              <a:extLst>
                <a:ext uri="{FF2B5EF4-FFF2-40B4-BE49-F238E27FC236}">
                  <a16:creationId xmlns:a16="http://schemas.microsoft.com/office/drawing/2014/main" id="{218C6B8F-AF8F-4A5C-B2DB-00D57D8C6A94}"/>
                </a:ext>
              </a:extLst>
            </p:cNvPr>
            <p:cNvSpPr/>
            <p:nvPr/>
          </p:nvSpPr>
          <p:spPr>
            <a:xfrm>
              <a:off x="3524508" y="2679091"/>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3" name="TextBox 2">
            <a:extLst>
              <a:ext uri="{FF2B5EF4-FFF2-40B4-BE49-F238E27FC236}">
                <a16:creationId xmlns:a16="http://schemas.microsoft.com/office/drawing/2014/main" id="{906952D5-FBE8-1F75-1AF9-29DE5ACBB01D}"/>
              </a:ext>
            </a:extLst>
          </p:cNvPr>
          <p:cNvSpPr txBox="1"/>
          <p:nvPr/>
        </p:nvSpPr>
        <p:spPr>
          <a:xfrm>
            <a:off x="1000125" y="718367"/>
            <a:ext cx="5248275" cy="461665"/>
          </a:xfrm>
          <a:prstGeom prst="rect">
            <a:avLst/>
          </a:prstGeom>
          <a:noFill/>
        </p:spPr>
        <p:txBody>
          <a:bodyPr wrap="square" lIns="91440" tIns="45720" rIns="91440" bIns="45720" rtlCol="0" anchor="t">
            <a:spAutoFit/>
          </a:bodyPr>
          <a:lstStyle/>
          <a:p>
            <a:r>
              <a:rPr lang="es-ES_tradnl" sz="1200" b="1" spc="300"/>
              <a:t>LA COMUNICACIÓN CON MENORES DE DISTINTAS EDADES*</a:t>
            </a:r>
          </a:p>
        </p:txBody>
      </p:sp>
      <p:sp>
        <p:nvSpPr>
          <p:cNvPr id="6" name="Hexagon 5">
            <a:extLst>
              <a:ext uri="{FF2B5EF4-FFF2-40B4-BE49-F238E27FC236}">
                <a16:creationId xmlns:a16="http://schemas.microsoft.com/office/drawing/2014/main" id="{A3A4BDFB-01A1-D4F9-7E74-932167FC73B1}"/>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Hexagon 7">
            <a:extLst>
              <a:ext uri="{FF2B5EF4-FFF2-40B4-BE49-F238E27FC236}">
                <a16:creationId xmlns:a16="http://schemas.microsoft.com/office/drawing/2014/main" id="{01128299-5CE7-2CD3-3A5D-F04C0CB31F69}"/>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Hexagon 8">
            <a:extLst>
              <a:ext uri="{FF2B5EF4-FFF2-40B4-BE49-F238E27FC236}">
                <a16:creationId xmlns:a16="http://schemas.microsoft.com/office/drawing/2014/main" id="{673CDEDC-1B67-813D-4CF4-A406C1875BFF}"/>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Hexagon 9">
            <a:extLst>
              <a:ext uri="{FF2B5EF4-FFF2-40B4-BE49-F238E27FC236}">
                <a16:creationId xmlns:a16="http://schemas.microsoft.com/office/drawing/2014/main" id="{ABB6C91E-AD8C-121F-900C-2C0D31E7731E}"/>
              </a:ext>
            </a:extLst>
          </p:cNvPr>
          <p:cNvSpPr/>
          <p:nvPr/>
        </p:nvSpPr>
        <p:spPr>
          <a:xfrm rot="1782986">
            <a:off x="286724" y="168964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Hexagon 10">
            <a:extLst>
              <a:ext uri="{FF2B5EF4-FFF2-40B4-BE49-F238E27FC236}">
                <a16:creationId xmlns:a16="http://schemas.microsoft.com/office/drawing/2014/main" id="{FCEEE391-5856-F8CA-DB07-13A74ABF0846}"/>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4159150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9AD711-6C28-B20B-3CE3-B3B6A4D96F01}"/>
              </a:ext>
            </a:extLst>
          </p:cNvPr>
          <p:cNvSpPr txBox="1"/>
          <p:nvPr/>
        </p:nvSpPr>
        <p:spPr>
          <a:xfrm>
            <a:off x="1000125" y="718367"/>
            <a:ext cx="5248275" cy="461665"/>
          </a:xfrm>
          <a:prstGeom prst="rect">
            <a:avLst/>
          </a:prstGeom>
          <a:noFill/>
        </p:spPr>
        <p:txBody>
          <a:bodyPr wrap="square" lIns="91440" tIns="45720" rIns="91440" bIns="45720" rtlCol="0" anchor="t">
            <a:spAutoFit/>
          </a:bodyPr>
          <a:lstStyle/>
          <a:p>
            <a:r>
              <a:rPr lang="es-ES_tradnl" sz="1200" b="1" spc="300"/>
              <a:t>CONSEJOS PARA COMUNICARSE CON NIÑOS, NIÑAS Y ADOLESCENTES CON DISCAPACIDADES</a:t>
            </a:r>
          </a:p>
        </p:txBody>
      </p:sp>
      <p:grpSp>
        <p:nvGrpSpPr>
          <p:cNvPr id="8" name="Group 7">
            <a:extLst>
              <a:ext uri="{FF2B5EF4-FFF2-40B4-BE49-F238E27FC236}">
                <a16:creationId xmlns:a16="http://schemas.microsoft.com/office/drawing/2014/main" id="{4EF76092-B796-298B-7F1A-A56BAC253389}"/>
              </a:ext>
            </a:extLst>
          </p:cNvPr>
          <p:cNvGrpSpPr/>
          <p:nvPr/>
        </p:nvGrpSpPr>
        <p:grpSpPr>
          <a:xfrm>
            <a:off x="1153483" y="1526004"/>
            <a:ext cx="942017" cy="822422"/>
            <a:chOff x="5253067" y="8218588"/>
            <a:chExt cx="995333" cy="868969"/>
          </a:xfrm>
        </p:grpSpPr>
        <p:sp>
          <p:nvSpPr>
            <p:cNvPr id="11" name="Oval 10">
              <a:extLst>
                <a:ext uri="{FF2B5EF4-FFF2-40B4-BE49-F238E27FC236}">
                  <a16:creationId xmlns:a16="http://schemas.microsoft.com/office/drawing/2014/main" id="{281D796F-1D95-0BE3-F766-F3017BB6635A}"/>
                </a:ext>
              </a:extLst>
            </p:cNvPr>
            <p:cNvSpPr/>
            <p:nvPr/>
          </p:nvSpPr>
          <p:spPr>
            <a:xfrm>
              <a:off x="5316249" y="8218588"/>
              <a:ext cx="868969" cy="868969"/>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Oval 11">
              <a:extLst>
                <a:ext uri="{FF2B5EF4-FFF2-40B4-BE49-F238E27FC236}">
                  <a16:creationId xmlns:a16="http://schemas.microsoft.com/office/drawing/2014/main" id="{D37D7E86-EB4D-6FEF-C52F-1639FFE201D5}"/>
                </a:ext>
              </a:extLst>
            </p:cNvPr>
            <p:cNvSpPr/>
            <p:nvPr/>
          </p:nvSpPr>
          <p:spPr>
            <a:xfrm>
              <a:off x="5253067" y="8595922"/>
              <a:ext cx="143093" cy="19127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Oval 12">
              <a:extLst>
                <a:ext uri="{FF2B5EF4-FFF2-40B4-BE49-F238E27FC236}">
                  <a16:creationId xmlns:a16="http://schemas.microsoft.com/office/drawing/2014/main" id="{897A856C-2CC6-70BB-2B7E-85EFBE938A38}"/>
                </a:ext>
              </a:extLst>
            </p:cNvPr>
            <p:cNvSpPr/>
            <p:nvPr/>
          </p:nvSpPr>
          <p:spPr>
            <a:xfrm>
              <a:off x="6105307" y="8595922"/>
              <a:ext cx="143093" cy="19127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16" name="Rectangle 15">
            <a:extLst>
              <a:ext uri="{FF2B5EF4-FFF2-40B4-BE49-F238E27FC236}">
                <a16:creationId xmlns:a16="http://schemas.microsoft.com/office/drawing/2014/main" id="{DF02EA9B-55F0-49D0-0BBE-694F7337C911}"/>
              </a:ext>
            </a:extLst>
          </p:cNvPr>
          <p:cNvSpPr/>
          <p:nvPr/>
        </p:nvSpPr>
        <p:spPr>
          <a:xfrm>
            <a:off x="1306395" y="1812016"/>
            <a:ext cx="636194" cy="18103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aphicFrame>
        <p:nvGraphicFramePr>
          <p:cNvPr id="17" name="Table 17">
            <a:extLst>
              <a:ext uri="{FF2B5EF4-FFF2-40B4-BE49-F238E27FC236}">
                <a16:creationId xmlns:a16="http://schemas.microsoft.com/office/drawing/2014/main" id="{06754392-57C3-0817-466E-F729132657BD}"/>
              </a:ext>
            </a:extLst>
          </p:cNvPr>
          <p:cNvGraphicFramePr>
            <a:graphicFrameLocks noGrp="1"/>
          </p:cNvGraphicFramePr>
          <p:nvPr>
            <p:extLst>
              <p:ext uri="{D42A27DB-BD31-4B8C-83A1-F6EECF244321}">
                <p14:modId xmlns:p14="http://schemas.microsoft.com/office/powerpoint/2010/main" val="2149335535"/>
              </p:ext>
            </p:extLst>
          </p:nvPr>
        </p:nvGraphicFramePr>
        <p:xfrm>
          <a:off x="2460149" y="1526003"/>
          <a:ext cx="3788251" cy="2865120"/>
        </p:xfrm>
        <a:graphic>
          <a:graphicData uri="http://schemas.openxmlformats.org/drawingml/2006/table">
            <a:tbl>
              <a:tblPr firstRow="1" bandRow="1">
                <a:tableStyleId>{5C22544A-7EE6-4342-B048-85BDC9FD1C3A}</a:tableStyleId>
              </a:tblPr>
              <a:tblGrid>
                <a:gridCol w="3788251">
                  <a:extLst>
                    <a:ext uri="{9D8B030D-6E8A-4147-A177-3AD203B41FA5}">
                      <a16:colId xmlns:a16="http://schemas.microsoft.com/office/drawing/2014/main" val="3809918640"/>
                    </a:ext>
                  </a:extLst>
                </a:gridCol>
              </a:tblGrid>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1" noProof="0">
                          <a:solidFill>
                            <a:schemeClr val="tx1"/>
                          </a:solidFill>
                        </a:rPr>
                        <a:t>Discapacidad visual</a:t>
                      </a:r>
                    </a:p>
                  </a:txBody>
                  <a:tcPr>
                    <a:solidFill>
                      <a:schemeClr val="accent3">
                        <a:lumMod val="20000"/>
                        <a:lumOff val="80000"/>
                      </a:schemeClr>
                    </a:solidFill>
                  </a:tcPr>
                </a:tc>
                <a:extLst>
                  <a:ext uri="{0D108BD9-81ED-4DB2-BD59-A6C34878D82A}">
                    <a16:rowId xmlns:a16="http://schemas.microsoft.com/office/drawing/2014/main" val="571722821"/>
                  </a:ext>
                </a:extLst>
              </a:tr>
              <a:tr h="0">
                <a:tc>
                  <a:txBody>
                    <a:bodyPr/>
                    <a:lstStyle/>
                    <a:p>
                      <a:pPr marL="171450" indent="-171450">
                        <a:buFont typeface="Arial" panose="020B0604020202020204" pitchFamily="34" charset="0"/>
                        <a:buChar char="•"/>
                      </a:pPr>
                      <a:r>
                        <a:rPr lang="es-ES_tradnl" sz="1100" noProof="0" dirty="0"/>
                        <a:t>Comunique la información verbalmente (describir lo que ve, leer en voz alta un texto,...)</a:t>
                      </a:r>
                    </a:p>
                    <a:p>
                      <a:pPr marL="171450" indent="-171450">
                        <a:buFont typeface="Arial" panose="020B0604020202020204" pitchFamily="34" charset="0"/>
                        <a:buChar char="•"/>
                      </a:pPr>
                      <a:r>
                        <a:rPr lang="es-ES_tradnl" sz="1100" noProof="0" dirty="0"/>
                        <a:t>Diríjase siempre de forma directa al menor, no a los adultos que le asisten o acompañan.</a:t>
                      </a:r>
                    </a:p>
                    <a:p>
                      <a:pPr marL="171450" indent="-171450">
                        <a:buFont typeface="Arial" panose="020B0604020202020204" pitchFamily="34" charset="0"/>
                        <a:buChar char="•"/>
                      </a:pPr>
                      <a:r>
                        <a:rPr lang="es-ES_tradnl" sz="1100" noProof="0" dirty="0"/>
                        <a:t>Háblele utilizando un tono de voz normal; por lo general, las personas ciegas no tienen problemas de audición.</a:t>
                      </a:r>
                    </a:p>
                    <a:p>
                      <a:pPr marL="171450" indent="-171450">
                        <a:buFont typeface="Arial" panose="020B0604020202020204" pitchFamily="34" charset="0"/>
                        <a:buChar char="•"/>
                      </a:pPr>
                      <a:r>
                        <a:rPr lang="es-ES_tradnl" sz="1100" noProof="0" dirty="0"/>
                        <a:t>Consulte si la información escrita está disponible en braille o en formato de audio.</a:t>
                      </a:r>
                    </a:p>
                    <a:p>
                      <a:pPr marL="171450" indent="-171450">
                        <a:buFont typeface="Arial" panose="020B0604020202020204" pitchFamily="34" charset="0"/>
                        <a:buChar char="•"/>
                      </a:pPr>
                      <a:r>
                        <a:rPr lang="es-ES_tradnl" sz="1100" noProof="0" dirty="0"/>
                        <a:t>Cuando el/la menor esté en un grupo, llámale siempre por su nombre. De lo contrario, podría no darse cuenta de que usted le está hablando.</a:t>
                      </a:r>
                    </a:p>
                    <a:p>
                      <a:pPr marL="171450" indent="-171450">
                        <a:buFont typeface="Arial" panose="020B0604020202020204" pitchFamily="34" charset="0"/>
                        <a:buChar char="•"/>
                      </a:pPr>
                      <a:r>
                        <a:rPr lang="es-ES_tradnl" sz="1100" noProof="0" dirty="0"/>
                        <a:t>Si va a salir del lugar, hágaselo saber.</a:t>
                      </a:r>
                    </a:p>
                    <a:p>
                      <a:pPr marL="171450" indent="-171450">
                        <a:buFont typeface="Arial" panose="020B0604020202020204" pitchFamily="34" charset="0"/>
                        <a:buChar char="•"/>
                      </a:pPr>
                      <a:r>
                        <a:rPr lang="es-ES_tradnl" sz="1100" noProof="0" dirty="0"/>
                        <a:t>Asegúrese de que sepa dónde están las puertas, ventanas y muebles, cómo encontrar el baño y retire cualquier obstáculo innecesario.</a:t>
                      </a:r>
                    </a:p>
                  </a:txBody>
                  <a:tcPr>
                    <a:noFill/>
                  </a:tcPr>
                </a:tc>
                <a:extLst>
                  <a:ext uri="{0D108BD9-81ED-4DB2-BD59-A6C34878D82A}">
                    <a16:rowId xmlns:a16="http://schemas.microsoft.com/office/drawing/2014/main" val="3942748303"/>
                  </a:ext>
                </a:extLst>
              </a:tr>
            </a:tbl>
          </a:graphicData>
        </a:graphic>
      </p:graphicFrame>
      <p:grpSp>
        <p:nvGrpSpPr>
          <p:cNvPr id="19" name="Group 18">
            <a:extLst>
              <a:ext uri="{FF2B5EF4-FFF2-40B4-BE49-F238E27FC236}">
                <a16:creationId xmlns:a16="http://schemas.microsoft.com/office/drawing/2014/main" id="{1367D496-51D2-7226-971D-9DADBA136A5C}"/>
              </a:ext>
            </a:extLst>
          </p:cNvPr>
          <p:cNvGrpSpPr/>
          <p:nvPr/>
        </p:nvGrpSpPr>
        <p:grpSpPr>
          <a:xfrm>
            <a:off x="1153483" y="4707157"/>
            <a:ext cx="942017" cy="822422"/>
            <a:chOff x="5253067" y="8218588"/>
            <a:chExt cx="995333" cy="868969"/>
          </a:xfrm>
        </p:grpSpPr>
        <p:sp>
          <p:nvSpPr>
            <p:cNvPr id="20" name="Oval 19">
              <a:extLst>
                <a:ext uri="{FF2B5EF4-FFF2-40B4-BE49-F238E27FC236}">
                  <a16:creationId xmlns:a16="http://schemas.microsoft.com/office/drawing/2014/main" id="{89BD5B16-D8DF-6E36-F4E0-5D9B8D3D282F}"/>
                </a:ext>
              </a:extLst>
            </p:cNvPr>
            <p:cNvSpPr/>
            <p:nvPr/>
          </p:nvSpPr>
          <p:spPr>
            <a:xfrm>
              <a:off x="5316249" y="8218588"/>
              <a:ext cx="868969" cy="868969"/>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 name="Oval 20">
              <a:extLst>
                <a:ext uri="{FF2B5EF4-FFF2-40B4-BE49-F238E27FC236}">
                  <a16:creationId xmlns:a16="http://schemas.microsoft.com/office/drawing/2014/main" id="{2FB199D8-3A67-F4B1-978B-8B79EC94A6D4}"/>
                </a:ext>
              </a:extLst>
            </p:cNvPr>
            <p:cNvSpPr/>
            <p:nvPr/>
          </p:nvSpPr>
          <p:spPr>
            <a:xfrm>
              <a:off x="5253067" y="8595922"/>
              <a:ext cx="143093" cy="19127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 name="Oval 21">
              <a:extLst>
                <a:ext uri="{FF2B5EF4-FFF2-40B4-BE49-F238E27FC236}">
                  <a16:creationId xmlns:a16="http://schemas.microsoft.com/office/drawing/2014/main" id="{B5358D8D-A8B9-3EE2-90C5-B82F28D8EB5E}"/>
                </a:ext>
              </a:extLst>
            </p:cNvPr>
            <p:cNvSpPr/>
            <p:nvPr/>
          </p:nvSpPr>
          <p:spPr>
            <a:xfrm>
              <a:off x="6105307" y="8595922"/>
              <a:ext cx="143093" cy="19127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23" name="Rectangle 22">
            <a:extLst>
              <a:ext uri="{FF2B5EF4-FFF2-40B4-BE49-F238E27FC236}">
                <a16:creationId xmlns:a16="http://schemas.microsoft.com/office/drawing/2014/main" id="{8E7AF7A9-D255-CF83-6A5A-CF55BA6AFB5D}"/>
              </a:ext>
            </a:extLst>
          </p:cNvPr>
          <p:cNvSpPr/>
          <p:nvPr/>
        </p:nvSpPr>
        <p:spPr>
          <a:xfrm>
            <a:off x="1119281" y="5038704"/>
            <a:ext cx="203831" cy="18103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aphicFrame>
        <p:nvGraphicFramePr>
          <p:cNvPr id="24" name="Table 17">
            <a:extLst>
              <a:ext uri="{FF2B5EF4-FFF2-40B4-BE49-F238E27FC236}">
                <a16:creationId xmlns:a16="http://schemas.microsoft.com/office/drawing/2014/main" id="{16EC8F8E-D0F4-18A5-1E1F-B21B657847F8}"/>
              </a:ext>
            </a:extLst>
          </p:cNvPr>
          <p:cNvGraphicFramePr>
            <a:graphicFrameLocks noGrp="1"/>
          </p:cNvGraphicFramePr>
          <p:nvPr>
            <p:extLst>
              <p:ext uri="{D42A27DB-BD31-4B8C-83A1-F6EECF244321}">
                <p14:modId xmlns:p14="http://schemas.microsoft.com/office/powerpoint/2010/main" val="647902557"/>
              </p:ext>
            </p:extLst>
          </p:nvPr>
        </p:nvGraphicFramePr>
        <p:xfrm>
          <a:off x="2460149" y="4707156"/>
          <a:ext cx="3788251" cy="3535680"/>
        </p:xfrm>
        <a:graphic>
          <a:graphicData uri="http://schemas.openxmlformats.org/drawingml/2006/table">
            <a:tbl>
              <a:tblPr firstRow="1" bandRow="1">
                <a:tableStyleId>{5C22544A-7EE6-4342-B048-85BDC9FD1C3A}</a:tableStyleId>
              </a:tblPr>
              <a:tblGrid>
                <a:gridCol w="3788251">
                  <a:extLst>
                    <a:ext uri="{9D8B030D-6E8A-4147-A177-3AD203B41FA5}">
                      <a16:colId xmlns:a16="http://schemas.microsoft.com/office/drawing/2014/main" val="3809918640"/>
                    </a:ext>
                  </a:extLst>
                </a:gridCol>
              </a:tblGrid>
              <a:tr h="0">
                <a:tc>
                  <a:txBody>
                    <a:bodyPr/>
                    <a:lstStyle/>
                    <a:p>
                      <a:r>
                        <a:rPr lang="es-ES_tradnl" sz="1100" b="1" noProof="0">
                          <a:solidFill>
                            <a:schemeClr val="tx1"/>
                          </a:solidFill>
                        </a:rPr>
                        <a:t>Discapacidad auditiva</a:t>
                      </a:r>
                    </a:p>
                  </a:txBody>
                  <a:tcPr>
                    <a:solidFill>
                      <a:schemeClr val="accent3">
                        <a:lumMod val="20000"/>
                        <a:lumOff val="80000"/>
                      </a:schemeClr>
                    </a:solidFill>
                  </a:tcPr>
                </a:tc>
                <a:extLst>
                  <a:ext uri="{0D108BD9-81ED-4DB2-BD59-A6C34878D82A}">
                    <a16:rowId xmlns:a16="http://schemas.microsoft.com/office/drawing/2014/main" val="571722821"/>
                  </a:ext>
                </a:extLst>
              </a:tr>
              <a:tr h="0">
                <a:tc>
                  <a:txBody>
                    <a:bodyPr/>
                    <a:lstStyle/>
                    <a:p>
                      <a:pPr marL="171450" indent="-171450">
                        <a:buFont typeface="Arial" panose="020B0604020202020204" pitchFamily="34" charset="0"/>
                        <a:buChar char="•"/>
                      </a:pPr>
                      <a:r>
                        <a:rPr lang="es-ES_tradnl" sz="1100" noProof="0" dirty="0">
                          <a:solidFill>
                            <a:schemeClr val="tx1"/>
                          </a:solidFill>
                        </a:rPr>
                        <a:t>Pregúntele siempre al menor qué tipo de comunicación prefiere (p. ej., intérprete de lengua de signos, subtítulos o mensajes de texto).</a:t>
                      </a:r>
                    </a:p>
                    <a:p>
                      <a:pPr marL="171450" indent="-171450">
                        <a:buFont typeface="Arial" panose="020B0604020202020204" pitchFamily="34" charset="0"/>
                        <a:buChar char="•"/>
                      </a:pPr>
                      <a:r>
                        <a:rPr lang="es-ES_tradnl" sz="1100" noProof="0" dirty="0">
                          <a:solidFill>
                            <a:schemeClr val="tx1"/>
                          </a:solidFill>
                        </a:rPr>
                        <a:t>Si el menor utiliza la lengua de señas es importante contar con un intérprete. Lo habitual es que los padres o hermanos sean los intérpretes, pero hay ocasiones en las que un niño/a sordo/a necesitará privacidad y confidencialidad para poder hablar con franqueza y seguridad. En esos casos es necesario contar con un intérprete de lengua de señas. </a:t>
                      </a:r>
                    </a:p>
                    <a:p>
                      <a:pPr marL="171450" indent="-171450">
                        <a:buFont typeface="Arial" panose="020B0604020202020204" pitchFamily="34" charset="0"/>
                        <a:buChar char="•"/>
                      </a:pPr>
                      <a:r>
                        <a:rPr lang="es-ES_tradnl" sz="1100" noProof="0" dirty="0">
                          <a:solidFill>
                            <a:schemeClr val="tx1"/>
                          </a:solidFill>
                        </a:rPr>
                        <a:t>Si el/la menor utiliza audífonos, sistema de bucle magnético u otra tecnología de apoyo auditivo, evite reuniones en lugares ruidosos.</a:t>
                      </a:r>
                    </a:p>
                    <a:p>
                      <a:pPr marL="171450" indent="-171450">
                        <a:buFont typeface="Arial" panose="020B0604020202020204" pitchFamily="34" charset="0"/>
                        <a:buChar char="•"/>
                      </a:pPr>
                      <a:r>
                        <a:rPr lang="es-ES_tradnl" sz="1100" noProof="0" dirty="0">
                          <a:solidFill>
                            <a:schemeClr val="tx1"/>
                          </a:solidFill>
                        </a:rPr>
                        <a:t>Si se reúne con el/la menor, procure que solo hable una persona a la vez e invite a los demás a hablar despacio y con claridad.</a:t>
                      </a:r>
                    </a:p>
                    <a:p>
                      <a:pPr marL="171450" indent="-171450">
                        <a:buFont typeface="Arial" panose="020B0604020202020204" pitchFamily="34" charset="0"/>
                        <a:buChar char="•"/>
                      </a:pPr>
                      <a:r>
                        <a:rPr lang="es-ES_tradnl" sz="1100" noProof="0" dirty="0">
                          <a:solidFill>
                            <a:schemeClr val="tx1"/>
                          </a:solidFill>
                        </a:rPr>
                        <a:t>Nunca le grite a un niño/a sordo/a. Si es completamente sordo, no logrará nada, y si usa un dispositivo de este tipo, el sonido se distorsionará y será sumamente incómodo para él/ella.</a:t>
                      </a:r>
                    </a:p>
                  </a:txBody>
                  <a:tcPr>
                    <a:noFill/>
                  </a:tcPr>
                </a:tc>
                <a:extLst>
                  <a:ext uri="{0D108BD9-81ED-4DB2-BD59-A6C34878D82A}">
                    <a16:rowId xmlns:a16="http://schemas.microsoft.com/office/drawing/2014/main" val="3942748303"/>
                  </a:ext>
                </a:extLst>
              </a:tr>
            </a:tbl>
          </a:graphicData>
        </a:graphic>
      </p:graphicFrame>
      <p:sp>
        <p:nvSpPr>
          <p:cNvPr id="25" name="Rectangle 24">
            <a:extLst>
              <a:ext uri="{FF2B5EF4-FFF2-40B4-BE49-F238E27FC236}">
                <a16:creationId xmlns:a16="http://schemas.microsoft.com/office/drawing/2014/main" id="{F2AD6DBC-541A-D68C-DE8C-37216B1688D1}"/>
              </a:ext>
            </a:extLst>
          </p:cNvPr>
          <p:cNvSpPr/>
          <p:nvPr/>
        </p:nvSpPr>
        <p:spPr>
          <a:xfrm>
            <a:off x="1933787" y="5038704"/>
            <a:ext cx="203831" cy="18103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 name="Hexagon 25">
            <a:extLst>
              <a:ext uri="{FF2B5EF4-FFF2-40B4-BE49-F238E27FC236}">
                <a16:creationId xmlns:a16="http://schemas.microsoft.com/office/drawing/2014/main" id="{6815932A-968D-C701-A071-E1B0F4EC6696}"/>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7" name="Hexagon 26">
            <a:extLst>
              <a:ext uri="{FF2B5EF4-FFF2-40B4-BE49-F238E27FC236}">
                <a16:creationId xmlns:a16="http://schemas.microsoft.com/office/drawing/2014/main" id="{A13242C2-28DA-EBDA-AF18-643B677B5A52}"/>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Hexagon 27">
            <a:extLst>
              <a:ext uri="{FF2B5EF4-FFF2-40B4-BE49-F238E27FC236}">
                <a16:creationId xmlns:a16="http://schemas.microsoft.com/office/drawing/2014/main" id="{AD49AF59-32D4-48BB-2D38-429FF1745438}"/>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 name="Hexagon 28">
            <a:extLst>
              <a:ext uri="{FF2B5EF4-FFF2-40B4-BE49-F238E27FC236}">
                <a16:creationId xmlns:a16="http://schemas.microsoft.com/office/drawing/2014/main" id="{95715FFB-78B9-B03E-29FB-8D403BBEB483}"/>
              </a:ext>
            </a:extLst>
          </p:cNvPr>
          <p:cNvSpPr/>
          <p:nvPr/>
        </p:nvSpPr>
        <p:spPr>
          <a:xfrm rot="1782986">
            <a:off x="286724" y="168964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 name="Hexagon 29">
            <a:extLst>
              <a:ext uri="{FF2B5EF4-FFF2-40B4-BE49-F238E27FC236}">
                <a16:creationId xmlns:a16="http://schemas.microsoft.com/office/drawing/2014/main" id="{BE379C55-7136-FB9D-510C-0B0CDE04BB52}"/>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3946696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1EB1312-6BD8-828D-C5F0-DC51D796C75D}"/>
              </a:ext>
            </a:extLst>
          </p:cNvPr>
          <p:cNvGrpSpPr/>
          <p:nvPr/>
        </p:nvGrpSpPr>
        <p:grpSpPr>
          <a:xfrm>
            <a:off x="1153483" y="713204"/>
            <a:ext cx="942017" cy="822422"/>
            <a:chOff x="5253067" y="8218588"/>
            <a:chExt cx="995333" cy="868969"/>
          </a:xfrm>
        </p:grpSpPr>
        <p:sp>
          <p:nvSpPr>
            <p:cNvPr id="10" name="Oval 9">
              <a:extLst>
                <a:ext uri="{FF2B5EF4-FFF2-40B4-BE49-F238E27FC236}">
                  <a16:creationId xmlns:a16="http://schemas.microsoft.com/office/drawing/2014/main" id="{F0697E00-A857-0423-A5DD-132A6327D512}"/>
                </a:ext>
              </a:extLst>
            </p:cNvPr>
            <p:cNvSpPr/>
            <p:nvPr/>
          </p:nvSpPr>
          <p:spPr>
            <a:xfrm>
              <a:off x="5316249" y="8218588"/>
              <a:ext cx="868969" cy="868969"/>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Oval 10">
              <a:extLst>
                <a:ext uri="{FF2B5EF4-FFF2-40B4-BE49-F238E27FC236}">
                  <a16:creationId xmlns:a16="http://schemas.microsoft.com/office/drawing/2014/main" id="{51A747EC-FFCA-1053-43BF-9966FCE0EB56}"/>
                </a:ext>
              </a:extLst>
            </p:cNvPr>
            <p:cNvSpPr/>
            <p:nvPr/>
          </p:nvSpPr>
          <p:spPr>
            <a:xfrm>
              <a:off x="5253067" y="8595922"/>
              <a:ext cx="143093" cy="19127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Oval 11">
              <a:extLst>
                <a:ext uri="{FF2B5EF4-FFF2-40B4-BE49-F238E27FC236}">
                  <a16:creationId xmlns:a16="http://schemas.microsoft.com/office/drawing/2014/main" id="{52209F17-2E4C-2968-0846-471EA2FE7BA8}"/>
                </a:ext>
              </a:extLst>
            </p:cNvPr>
            <p:cNvSpPr/>
            <p:nvPr/>
          </p:nvSpPr>
          <p:spPr>
            <a:xfrm>
              <a:off x="6105307" y="8595922"/>
              <a:ext cx="143093" cy="19127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13" name="Rectangle 12">
            <a:extLst>
              <a:ext uri="{FF2B5EF4-FFF2-40B4-BE49-F238E27FC236}">
                <a16:creationId xmlns:a16="http://schemas.microsoft.com/office/drawing/2014/main" id="{46B9C602-ED6E-2828-090C-8B49A5B3EB1A}"/>
              </a:ext>
            </a:extLst>
          </p:cNvPr>
          <p:cNvSpPr/>
          <p:nvPr/>
        </p:nvSpPr>
        <p:spPr>
          <a:xfrm>
            <a:off x="1421010" y="1226307"/>
            <a:ext cx="406962" cy="18103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aphicFrame>
        <p:nvGraphicFramePr>
          <p:cNvPr id="14" name="Table 17">
            <a:extLst>
              <a:ext uri="{FF2B5EF4-FFF2-40B4-BE49-F238E27FC236}">
                <a16:creationId xmlns:a16="http://schemas.microsoft.com/office/drawing/2014/main" id="{99E1E90B-5727-40F0-0F6F-EC53B7EF6C21}"/>
              </a:ext>
            </a:extLst>
          </p:cNvPr>
          <p:cNvGraphicFramePr>
            <a:graphicFrameLocks noGrp="1"/>
          </p:cNvGraphicFramePr>
          <p:nvPr>
            <p:extLst>
              <p:ext uri="{D42A27DB-BD31-4B8C-83A1-F6EECF244321}">
                <p14:modId xmlns:p14="http://schemas.microsoft.com/office/powerpoint/2010/main" val="3223597482"/>
              </p:ext>
            </p:extLst>
          </p:nvPr>
        </p:nvGraphicFramePr>
        <p:xfrm>
          <a:off x="2460149" y="713203"/>
          <a:ext cx="3788251" cy="1524000"/>
        </p:xfrm>
        <a:graphic>
          <a:graphicData uri="http://schemas.openxmlformats.org/drawingml/2006/table">
            <a:tbl>
              <a:tblPr firstRow="1" bandRow="1">
                <a:tableStyleId>{5C22544A-7EE6-4342-B048-85BDC9FD1C3A}</a:tableStyleId>
              </a:tblPr>
              <a:tblGrid>
                <a:gridCol w="3788251">
                  <a:extLst>
                    <a:ext uri="{9D8B030D-6E8A-4147-A177-3AD203B41FA5}">
                      <a16:colId xmlns:a16="http://schemas.microsoft.com/office/drawing/2014/main" val="3809918640"/>
                    </a:ext>
                  </a:extLst>
                </a:gridCol>
              </a:tblGrid>
              <a:tr h="0">
                <a:tc>
                  <a:txBody>
                    <a:bodyPr/>
                    <a:lstStyle/>
                    <a:p>
                      <a:r>
                        <a:rPr lang="es-ES_tradnl" sz="1100" b="1" noProof="0">
                          <a:solidFill>
                            <a:schemeClr val="tx1"/>
                          </a:solidFill>
                        </a:rPr>
                        <a:t>Trastornos del habla</a:t>
                      </a:r>
                    </a:p>
                  </a:txBody>
                  <a:tcPr>
                    <a:solidFill>
                      <a:schemeClr val="accent3">
                        <a:lumMod val="20000"/>
                        <a:lumOff val="80000"/>
                      </a:schemeClr>
                    </a:solidFill>
                  </a:tcPr>
                </a:tc>
                <a:extLst>
                  <a:ext uri="{0D108BD9-81ED-4DB2-BD59-A6C34878D82A}">
                    <a16:rowId xmlns:a16="http://schemas.microsoft.com/office/drawing/2014/main" val="571722821"/>
                  </a:ext>
                </a:extLst>
              </a:tr>
              <a:tr h="0">
                <a:tc>
                  <a:txBody>
                    <a:bodyPr/>
                    <a:lstStyle/>
                    <a:p>
                      <a:pPr marL="171450" indent="-171450">
                        <a:buFont typeface="Arial" panose="020B0604020202020204" pitchFamily="34" charset="0"/>
                        <a:buChar char="•"/>
                      </a:pPr>
                      <a:r>
                        <a:rPr lang="es-ES_tradnl" sz="1100" noProof="0" dirty="0">
                          <a:solidFill>
                            <a:schemeClr val="tx1"/>
                          </a:solidFill>
                        </a:rPr>
                        <a:t>Dedique tiempo a escuchar lo que el/la menor quiere decir y evite interrumpirle. </a:t>
                      </a:r>
                    </a:p>
                    <a:p>
                      <a:pPr marL="171450" indent="-171450">
                        <a:buFont typeface="Arial" panose="020B0604020202020204" pitchFamily="34" charset="0"/>
                        <a:buChar char="•"/>
                      </a:pPr>
                      <a:r>
                        <a:rPr lang="es-ES_tradnl" sz="1100" noProof="0" dirty="0">
                          <a:solidFill>
                            <a:schemeClr val="tx1"/>
                          </a:solidFill>
                        </a:rPr>
                        <a:t>Considere alternativas para comunicarse, por ejemplo, por escrito, usando tableros de símbolos, o mensajes de texto. </a:t>
                      </a:r>
                    </a:p>
                    <a:p>
                      <a:pPr marL="171450" indent="-171450">
                        <a:buFont typeface="Arial" panose="020B0604020202020204" pitchFamily="34" charset="0"/>
                        <a:buChar char="•"/>
                      </a:pPr>
                      <a:r>
                        <a:rPr lang="es-ES_tradnl" sz="1100" noProof="0" dirty="0">
                          <a:solidFill>
                            <a:schemeClr val="tx1"/>
                          </a:solidFill>
                        </a:rPr>
                        <a:t>Si no le entiende, pídale que repita o emplee fórmulas como “me pareció entender que…”, pero dele tiempo para responder o corregir lo que no entendió.</a:t>
                      </a:r>
                    </a:p>
                  </a:txBody>
                  <a:tcPr>
                    <a:noFill/>
                  </a:tcPr>
                </a:tc>
                <a:extLst>
                  <a:ext uri="{0D108BD9-81ED-4DB2-BD59-A6C34878D82A}">
                    <a16:rowId xmlns:a16="http://schemas.microsoft.com/office/drawing/2014/main" val="3942748303"/>
                  </a:ext>
                </a:extLst>
              </a:tr>
            </a:tbl>
          </a:graphicData>
        </a:graphic>
      </p:graphicFrame>
      <p:grpSp>
        <p:nvGrpSpPr>
          <p:cNvPr id="15" name="Group 14">
            <a:extLst>
              <a:ext uri="{FF2B5EF4-FFF2-40B4-BE49-F238E27FC236}">
                <a16:creationId xmlns:a16="http://schemas.microsoft.com/office/drawing/2014/main" id="{F3F5142A-6ED4-5E8D-267E-22EDA5C3A41B}"/>
              </a:ext>
            </a:extLst>
          </p:cNvPr>
          <p:cNvGrpSpPr/>
          <p:nvPr/>
        </p:nvGrpSpPr>
        <p:grpSpPr>
          <a:xfrm>
            <a:off x="1153483" y="2641908"/>
            <a:ext cx="942017" cy="822422"/>
            <a:chOff x="5253067" y="8218588"/>
            <a:chExt cx="995333" cy="868969"/>
          </a:xfrm>
        </p:grpSpPr>
        <p:sp>
          <p:nvSpPr>
            <p:cNvPr id="16" name="Oval 15">
              <a:extLst>
                <a:ext uri="{FF2B5EF4-FFF2-40B4-BE49-F238E27FC236}">
                  <a16:creationId xmlns:a16="http://schemas.microsoft.com/office/drawing/2014/main" id="{8F37D4CA-E61B-F618-8E79-A39BCD615DF7}"/>
                </a:ext>
              </a:extLst>
            </p:cNvPr>
            <p:cNvSpPr/>
            <p:nvPr/>
          </p:nvSpPr>
          <p:spPr>
            <a:xfrm>
              <a:off x="5316249" y="8218588"/>
              <a:ext cx="868969" cy="868969"/>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Oval 16">
              <a:extLst>
                <a:ext uri="{FF2B5EF4-FFF2-40B4-BE49-F238E27FC236}">
                  <a16:creationId xmlns:a16="http://schemas.microsoft.com/office/drawing/2014/main" id="{91FE85D2-9A16-47E9-5971-BE06713628B6}"/>
                </a:ext>
              </a:extLst>
            </p:cNvPr>
            <p:cNvSpPr/>
            <p:nvPr/>
          </p:nvSpPr>
          <p:spPr>
            <a:xfrm>
              <a:off x="5253067" y="8595922"/>
              <a:ext cx="143093" cy="19127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Oval 17">
              <a:extLst>
                <a:ext uri="{FF2B5EF4-FFF2-40B4-BE49-F238E27FC236}">
                  <a16:creationId xmlns:a16="http://schemas.microsoft.com/office/drawing/2014/main" id="{23DF119E-AD03-1331-61F2-8D80148CF61A}"/>
                </a:ext>
              </a:extLst>
            </p:cNvPr>
            <p:cNvSpPr/>
            <p:nvPr/>
          </p:nvSpPr>
          <p:spPr>
            <a:xfrm>
              <a:off x="6105307" y="8595922"/>
              <a:ext cx="143093" cy="19127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aphicFrame>
        <p:nvGraphicFramePr>
          <p:cNvPr id="20" name="Table 17">
            <a:extLst>
              <a:ext uri="{FF2B5EF4-FFF2-40B4-BE49-F238E27FC236}">
                <a16:creationId xmlns:a16="http://schemas.microsoft.com/office/drawing/2014/main" id="{D23719D0-61E6-EE95-6810-7214CB6B05B6}"/>
              </a:ext>
            </a:extLst>
          </p:cNvPr>
          <p:cNvGraphicFramePr>
            <a:graphicFrameLocks noGrp="1"/>
          </p:cNvGraphicFramePr>
          <p:nvPr>
            <p:extLst>
              <p:ext uri="{D42A27DB-BD31-4B8C-83A1-F6EECF244321}">
                <p14:modId xmlns:p14="http://schemas.microsoft.com/office/powerpoint/2010/main" val="57707036"/>
              </p:ext>
            </p:extLst>
          </p:nvPr>
        </p:nvGraphicFramePr>
        <p:xfrm>
          <a:off x="2460149" y="2641907"/>
          <a:ext cx="3788251" cy="3032760"/>
        </p:xfrm>
        <a:graphic>
          <a:graphicData uri="http://schemas.openxmlformats.org/drawingml/2006/table">
            <a:tbl>
              <a:tblPr firstRow="1" bandRow="1">
                <a:tableStyleId>{5C22544A-7EE6-4342-B048-85BDC9FD1C3A}</a:tableStyleId>
              </a:tblPr>
              <a:tblGrid>
                <a:gridCol w="3788251">
                  <a:extLst>
                    <a:ext uri="{9D8B030D-6E8A-4147-A177-3AD203B41FA5}">
                      <a16:colId xmlns:a16="http://schemas.microsoft.com/office/drawing/2014/main" val="3809918640"/>
                    </a:ext>
                  </a:extLst>
                </a:gridCol>
              </a:tblGrid>
              <a:tr h="0">
                <a:tc>
                  <a:txBody>
                    <a:bodyPr/>
                    <a:lstStyle/>
                    <a:p>
                      <a:r>
                        <a:rPr lang="es-ES_tradnl" sz="1100" b="1" noProof="0">
                          <a:solidFill>
                            <a:schemeClr val="tx1"/>
                          </a:solidFill>
                        </a:rPr>
                        <a:t>Discapacidad intelectual</a:t>
                      </a:r>
                    </a:p>
                  </a:txBody>
                  <a:tcPr>
                    <a:solidFill>
                      <a:schemeClr val="accent3">
                        <a:lumMod val="20000"/>
                        <a:lumOff val="80000"/>
                      </a:schemeClr>
                    </a:solidFill>
                  </a:tcPr>
                </a:tc>
                <a:extLst>
                  <a:ext uri="{0D108BD9-81ED-4DB2-BD59-A6C34878D82A}">
                    <a16:rowId xmlns:a16="http://schemas.microsoft.com/office/drawing/2014/main" val="571722821"/>
                  </a:ext>
                </a:extLst>
              </a:tr>
              <a:tr h="0">
                <a:tc>
                  <a:txBody>
                    <a:bodyPr/>
                    <a:lstStyle/>
                    <a:p>
                      <a:pPr marL="171450" indent="-171450">
                        <a:buFont typeface="Arial" panose="020B0604020202020204" pitchFamily="34" charset="0"/>
                        <a:buChar char="•"/>
                      </a:pPr>
                      <a:r>
                        <a:rPr lang="es-ES_tradnl" sz="1100" noProof="0" dirty="0">
                          <a:solidFill>
                            <a:schemeClr val="tx1"/>
                          </a:solidFill>
                        </a:rPr>
                        <a:t>No infantilice el lenguaje: comuníquese de forma adecuada a la edad y al nivel de desarrollo cognitivo.</a:t>
                      </a:r>
                    </a:p>
                    <a:p>
                      <a:pPr marL="171450" indent="-171450">
                        <a:buFont typeface="Arial" panose="020B0604020202020204" pitchFamily="34" charset="0"/>
                        <a:buChar char="•"/>
                      </a:pPr>
                      <a:r>
                        <a:rPr lang="es-ES_tradnl" sz="1100" noProof="0" dirty="0">
                          <a:solidFill>
                            <a:schemeClr val="tx1"/>
                          </a:solidFill>
                        </a:rPr>
                        <a:t>Simplifique el lenguaje, resuma la información y utilice formas de comunicación alternativas (p. ej., marionetas, </a:t>
                      </a:r>
                      <a:r>
                        <a:rPr lang="es-ES_tradnl" sz="1100" i="1" noProof="0" dirty="0" err="1">
                          <a:solidFill>
                            <a:schemeClr val="tx1"/>
                          </a:solidFill>
                        </a:rPr>
                        <a:t>talking</a:t>
                      </a:r>
                      <a:r>
                        <a:rPr lang="es-ES_tradnl" sz="1100" i="1" noProof="0" dirty="0">
                          <a:solidFill>
                            <a:schemeClr val="tx1"/>
                          </a:solidFill>
                        </a:rPr>
                        <a:t> </a:t>
                      </a:r>
                      <a:r>
                        <a:rPr lang="es-ES_tradnl" sz="1100" i="1" noProof="0" dirty="0" err="1">
                          <a:solidFill>
                            <a:schemeClr val="tx1"/>
                          </a:solidFill>
                        </a:rPr>
                        <a:t>mats</a:t>
                      </a:r>
                      <a:r>
                        <a:rPr lang="es-ES_tradnl" sz="1100" noProof="0" dirty="0">
                          <a:solidFill>
                            <a:schemeClr val="tx1"/>
                          </a:solidFill>
                        </a:rPr>
                        <a:t>, dibujo, etc.). </a:t>
                      </a:r>
                    </a:p>
                    <a:p>
                      <a:pPr marL="171450" indent="-171450">
                        <a:buFont typeface="Arial" panose="020B0604020202020204" pitchFamily="34" charset="0"/>
                        <a:buChar char="•"/>
                      </a:pPr>
                      <a:r>
                        <a:rPr lang="es-ES_tradnl" sz="1100" noProof="0" dirty="0">
                          <a:solidFill>
                            <a:schemeClr val="tx1"/>
                          </a:solidFill>
                        </a:rPr>
                        <a:t>Utilice imágenes, fotos, ilustraciones o vídeos para promover la comunicación, sobre todo al tratar temas difíciles.</a:t>
                      </a:r>
                    </a:p>
                    <a:p>
                      <a:pPr marL="171450" indent="-171450">
                        <a:buFont typeface="Arial" panose="020B0604020202020204" pitchFamily="34" charset="0"/>
                        <a:buChar char="•"/>
                      </a:pPr>
                      <a:r>
                        <a:rPr lang="es-ES_tradnl" sz="1100" noProof="0" dirty="0">
                          <a:solidFill>
                            <a:schemeClr val="tx1"/>
                          </a:solidFill>
                        </a:rPr>
                        <a:t>Sea paciente y muéstrese dispuesto/a a repetir los puntos, las preguntas o las respuestas varias veces para que le entienda.</a:t>
                      </a:r>
                    </a:p>
                    <a:p>
                      <a:pPr marL="171450" indent="-171450">
                        <a:buFont typeface="Arial" panose="020B0604020202020204" pitchFamily="34" charset="0"/>
                        <a:buChar char="•"/>
                      </a:pPr>
                      <a:r>
                        <a:rPr lang="es-ES_tradnl" sz="1100" noProof="0" dirty="0">
                          <a:solidFill>
                            <a:schemeClr val="tx1"/>
                          </a:solidFill>
                        </a:rPr>
                        <a:t>Asegúrese de que el/la menor haya entendido el tema o la acción que debe realizar.</a:t>
                      </a:r>
                    </a:p>
                    <a:p>
                      <a:pPr marL="171450" indent="-171450">
                        <a:buFont typeface="Arial" panose="020B0604020202020204" pitchFamily="34" charset="0"/>
                        <a:buChar char="•"/>
                      </a:pPr>
                      <a:r>
                        <a:rPr lang="es-ES_tradnl" sz="1100" noProof="0" dirty="0">
                          <a:solidFill>
                            <a:schemeClr val="tx1"/>
                          </a:solidFill>
                        </a:rPr>
                        <a:t>Reconozca y celebre sus esfuerzos por comprender y comunicarse. Si lo hace es más probable que vuelva a intentarlo.</a:t>
                      </a:r>
                    </a:p>
                  </a:txBody>
                  <a:tcPr>
                    <a:noFill/>
                  </a:tcPr>
                </a:tc>
                <a:extLst>
                  <a:ext uri="{0D108BD9-81ED-4DB2-BD59-A6C34878D82A}">
                    <a16:rowId xmlns:a16="http://schemas.microsoft.com/office/drawing/2014/main" val="3942748303"/>
                  </a:ext>
                </a:extLst>
              </a:tr>
            </a:tbl>
          </a:graphicData>
        </a:graphic>
      </p:graphicFrame>
      <p:sp>
        <p:nvSpPr>
          <p:cNvPr id="22" name="TextBox 21">
            <a:extLst>
              <a:ext uri="{FF2B5EF4-FFF2-40B4-BE49-F238E27FC236}">
                <a16:creationId xmlns:a16="http://schemas.microsoft.com/office/drawing/2014/main" id="{972412E5-2B6B-1366-734F-FBBE8EC5D406}"/>
              </a:ext>
            </a:extLst>
          </p:cNvPr>
          <p:cNvSpPr txBox="1"/>
          <p:nvPr/>
        </p:nvSpPr>
        <p:spPr>
          <a:xfrm>
            <a:off x="2460149" y="6013331"/>
            <a:ext cx="3788251" cy="553998"/>
          </a:xfrm>
          <a:prstGeom prst="rect">
            <a:avLst/>
          </a:prstGeom>
          <a:noFill/>
        </p:spPr>
        <p:txBody>
          <a:bodyPr wrap="square" rtlCol="0">
            <a:spAutoFit/>
          </a:bodyPr>
          <a:lstStyle/>
          <a:p>
            <a:r>
              <a:rPr lang="es-ES_tradnl" sz="1000" i="1" dirty="0">
                <a:solidFill>
                  <a:schemeClr val="accent3">
                    <a:lumMod val="75000"/>
                  </a:schemeClr>
                </a:solidFill>
              </a:rPr>
              <a:t>Fuente: UNICEF (2013). </a:t>
            </a:r>
            <a:r>
              <a:rPr lang="es-ES_tradnl" sz="1000" i="1" dirty="0" err="1">
                <a:solidFill>
                  <a:schemeClr val="accent3">
                    <a:lumMod val="75000"/>
                  </a:schemeClr>
                </a:solidFill>
              </a:rPr>
              <a:t>iQueremos</a:t>
            </a:r>
            <a:r>
              <a:rPr lang="es-ES_tradnl" sz="1000" i="1" dirty="0">
                <a:solidFill>
                  <a:schemeClr val="accent3">
                    <a:lumMod val="75000"/>
                  </a:schemeClr>
                </a:solidFill>
              </a:rPr>
              <a:t> que nos tengan en cuenta! Incorporar a niñas y niños en la toma de decisiones que afectan sus vidas.</a:t>
            </a:r>
          </a:p>
        </p:txBody>
      </p:sp>
      <p:sp>
        <p:nvSpPr>
          <p:cNvPr id="23" name="Rectangle 22">
            <a:extLst>
              <a:ext uri="{FF2B5EF4-FFF2-40B4-BE49-F238E27FC236}">
                <a16:creationId xmlns:a16="http://schemas.microsoft.com/office/drawing/2014/main" id="{2A5A0DC4-3615-26B0-7BF8-7B78BF54B67A}"/>
              </a:ext>
            </a:extLst>
          </p:cNvPr>
          <p:cNvSpPr/>
          <p:nvPr/>
        </p:nvSpPr>
        <p:spPr>
          <a:xfrm>
            <a:off x="1421010" y="2782272"/>
            <a:ext cx="406962" cy="18103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Hexagon 23">
            <a:extLst>
              <a:ext uri="{FF2B5EF4-FFF2-40B4-BE49-F238E27FC236}">
                <a16:creationId xmlns:a16="http://schemas.microsoft.com/office/drawing/2014/main" id="{8859DDAD-AF2F-44C1-A8C1-BA83A3B338E8}"/>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Hexagon 24">
            <a:extLst>
              <a:ext uri="{FF2B5EF4-FFF2-40B4-BE49-F238E27FC236}">
                <a16:creationId xmlns:a16="http://schemas.microsoft.com/office/drawing/2014/main" id="{91EBD11E-A323-CD9B-5C62-E9342D702D99}"/>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 name="Hexagon 25">
            <a:extLst>
              <a:ext uri="{FF2B5EF4-FFF2-40B4-BE49-F238E27FC236}">
                <a16:creationId xmlns:a16="http://schemas.microsoft.com/office/drawing/2014/main" id="{1C16ADC0-5E61-8661-04E9-B2D2E1C09120}"/>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7" name="Hexagon 26">
            <a:extLst>
              <a:ext uri="{FF2B5EF4-FFF2-40B4-BE49-F238E27FC236}">
                <a16:creationId xmlns:a16="http://schemas.microsoft.com/office/drawing/2014/main" id="{F13E9F5A-019B-1540-EFF2-F6A0BE14EF7F}"/>
              </a:ext>
            </a:extLst>
          </p:cNvPr>
          <p:cNvSpPr/>
          <p:nvPr/>
        </p:nvSpPr>
        <p:spPr>
          <a:xfrm rot="1782986">
            <a:off x="286724" y="168964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Hexagon 27">
            <a:extLst>
              <a:ext uri="{FF2B5EF4-FFF2-40B4-BE49-F238E27FC236}">
                <a16:creationId xmlns:a16="http://schemas.microsoft.com/office/drawing/2014/main" id="{71F90EA3-6E41-88EF-54B5-569977714814}"/>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1596288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Hexagon 11">
            <a:extLst>
              <a:ext uri="{FF2B5EF4-FFF2-40B4-BE49-F238E27FC236}">
                <a16:creationId xmlns:a16="http://schemas.microsoft.com/office/drawing/2014/main" id="{786CD3C7-00D6-96BC-4632-8C858BEC226C}"/>
              </a:ext>
            </a:extLst>
          </p:cNvPr>
          <p:cNvSpPr/>
          <p:nvPr/>
        </p:nvSpPr>
        <p:spPr>
          <a:xfrm rot="1782986">
            <a:off x="-1328855" y="5145441"/>
            <a:ext cx="3595260" cy="3099365"/>
          </a:xfrm>
          <a:prstGeom prst="hexagon">
            <a:avLst>
              <a:gd name="adj" fmla="val 28965"/>
              <a:gd name="vf" fmla="val 11547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4" name="Hexagon 33">
            <a:extLst>
              <a:ext uri="{FF2B5EF4-FFF2-40B4-BE49-F238E27FC236}">
                <a16:creationId xmlns:a16="http://schemas.microsoft.com/office/drawing/2014/main" id="{B37849D5-774B-DC9F-55D2-730FAB652671}"/>
              </a:ext>
            </a:extLst>
          </p:cNvPr>
          <p:cNvSpPr/>
          <p:nvPr/>
        </p:nvSpPr>
        <p:spPr>
          <a:xfrm rot="1782986">
            <a:off x="4678406" y="654853"/>
            <a:ext cx="3595260" cy="3099365"/>
          </a:xfrm>
          <a:prstGeom prst="hexagon">
            <a:avLst>
              <a:gd name="adj" fmla="val 28965"/>
              <a:gd name="vf" fmla="val 11547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0" name="Rectangle 49">
            <a:extLst>
              <a:ext uri="{FF2B5EF4-FFF2-40B4-BE49-F238E27FC236}">
                <a16:creationId xmlns:a16="http://schemas.microsoft.com/office/drawing/2014/main" id="{33475D37-5CC6-5943-26E6-8CF63F8B8E10}"/>
              </a:ext>
            </a:extLst>
          </p:cNvPr>
          <p:cNvSpPr/>
          <p:nvPr/>
        </p:nvSpPr>
        <p:spPr>
          <a:xfrm>
            <a:off x="2501900" y="2149381"/>
            <a:ext cx="3745466" cy="1071180"/>
          </a:xfrm>
          <a:prstGeom prst="rect">
            <a:avLst/>
          </a:prstGeom>
          <a:noFill/>
          <a:ln>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1" name="TextBox 50">
            <a:extLst>
              <a:ext uri="{FF2B5EF4-FFF2-40B4-BE49-F238E27FC236}">
                <a16:creationId xmlns:a16="http://schemas.microsoft.com/office/drawing/2014/main" id="{8C64C04A-6595-5BEF-636B-6FB7C3DBA189}"/>
              </a:ext>
            </a:extLst>
          </p:cNvPr>
          <p:cNvSpPr txBox="1"/>
          <p:nvPr/>
        </p:nvSpPr>
        <p:spPr>
          <a:xfrm>
            <a:off x="993324" y="1696523"/>
            <a:ext cx="5264812" cy="261610"/>
          </a:xfrm>
          <a:prstGeom prst="rect">
            <a:avLst/>
          </a:prstGeom>
          <a:noFill/>
          <a:ln>
            <a:noFill/>
          </a:ln>
        </p:spPr>
        <p:txBody>
          <a:bodyPr wrap="square" rtlCol="0">
            <a:spAutoFit/>
          </a:bodyPr>
          <a:lstStyle/>
          <a:p>
            <a:r>
              <a:rPr lang="es-ES_tradnl" sz="1100" b="1" dirty="0"/>
              <a:t>Repase los objetivos de aprendizaje y escriba su reflexión.</a:t>
            </a:r>
          </a:p>
        </p:txBody>
      </p:sp>
      <p:sp>
        <p:nvSpPr>
          <p:cNvPr id="52" name="TextBox 51">
            <a:extLst>
              <a:ext uri="{FF2B5EF4-FFF2-40B4-BE49-F238E27FC236}">
                <a16:creationId xmlns:a16="http://schemas.microsoft.com/office/drawing/2014/main" id="{937FDBC1-D0D0-FDCF-F56C-D508B9A887ED}"/>
              </a:ext>
            </a:extLst>
          </p:cNvPr>
          <p:cNvSpPr txBox="1"/>
          <p:nvPr/>
        </p:nvSpPr>
        <p:spPr>
          <a:xfrm>
            <a:off x="993326" y="2107349"/>
            <a:ext cx="1321602" cy="1366698"/>
          </a:xfrm>
          <a:prstGeom prst="rect">
            <a:avLst/>
          </a:prstGeom>
          <a:noFill/>
          <a:ln>
            <a:noFill/>
          </a:ln>
        </p:spPr>
        <p:txBody>
          <a:bodyPr wrap="square" lIns="90000" tIns="90000" rIns="90000" bIns="90000" rtlCol="0">
            <a:spAutoFit/>
          </a:bodyPr>
          <a:lstStyle/>
          <a:p>
            <a:r>
              <a:rPr lang="es-ES_tradnl" sz="1100" dirty="0"/>
              <a:t>¿En qué áreas o aspectos de la formación cree que tiene mayor confianza o conocimiento ahora? </a:t>
            </a:r>
          </a:p>
        </p:txBody>
      </p:sp>
      <p:sp>
        <p:nvSpPr>
          <p:cNvPr id="53" name="Rectangle 52">
            <a:extLst>
              <a:ext uri="{FF2B5EF4-FFF2-40B4-BE49-F238E27FC236}">
                <a16:creationId xmlns:a16="http://schemas.microsoft.com/office/drawing/2014/main" id="{38D43367-4E43-C1A0-3B51-50E18050CAC1}"/>
              </a:ext>
            </a:extLst>
          </p:cNvPr>
          <p:cNvSpPr/>
          <p:nvPr/>
        </p:nvSpPr>
        <p:spPr>
          <a:xfrm>
            <a:off x="2501900" y="3512341"/>
            <a:ext cx="3745466" cy="1118934"/>
          </a:xfrm>
          <a:prstGeom prst="rect">
            <a:avLst/>
          </a:prstGeom>
          <a:noFill/>
          <a:ln>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4" name="TextBox 53">
            <a:extLst>
              <a:ext uri="{FF2B5EF4-FFF2-40B4-BE49-F238E27FC236}">
                <a16:creationId xmlns:a16="http://schemas.microsoft.com/office/drawing/2014/main" id="{2A59F2D7-F06F-E04D-75B7-8A2E9F78760C}"/>
              </a:ext>
            </a:extLst>
          </p:cNvPr>
          <p:cNvSpPr txBox="1"/>
          <p:nvPr/>
        </p:nvSpPr>
        <p:spPr>
          <a:xfrm>
            <a:off x="1007471" y="3413814"/>
            <a:ext cx="1309210" cy="1705252"/>
          </a:xfrm>
          <a:prstGeom prst="rect">
            <a:avLst/>
          </a:prstGeom>
          <a:noFill/>
          <a:ln>
            <a:noFill/>
          </a:ln>
        </p:spPr>
        <p:txBody>
          <a:bodyPr wrap="square" lIns="90000" tIns="90000" rIns="90000" bIns="90000" rtlCol="0">
            <a:spAutoFit/>
          </a:bodyPr>
          <a:lstStyle/>
          <a:p>
            <a:r>
              <a:rPr lang="es-ES_tradnl" sz="1100"/>
              <a:t>¿Qué objetivos de aprendizaje requieren que contemos con más información, más tiempo de práctica o más apoyo para alcanzarlos plenamente? </a:t>
            </a:r>
          </a:p>
        </p:txBody>
      </p:sp>
      <p:sp>
        <p:nvSpPr>
          <p:cNvPr id="55" name="TextBox 54">
            <a:extLst>
              <a:ext uri="{FF2B5EF4-FFF2-40B4-BE49-F238E27FC236}">
                <a16:creationId xmlns:a16="http://schemas.microsoft.com/office/drawing/2014/main" id="{51D5E574-824C-14E5-A972-CC65B69D9A6C}"/>
              </a:ext>
            </a:extLst>
          </p:cNvPr>
          <p:cNvSpPr txBox="1"/>
          <p:nvPr/>
        </p:nvSpPr>
        <p:spPr>
          <a:xfrm>
            <a:off x="993324" y="1264346"/>
            <a:ext cx="5254042" cy="276999"/>
          </a:xfrm>
          <a:prstGeom prst="rect">
            <a:avLst/>
          </a:prstGeom>
          <a:noFill/>
        </p:spPr>
        <p:txBody>
          <a:bodyPr wrap="square" rtlCol="0">
            <a:spAutoFit/>
          </a:bodyPr>
          <a:lstStyle/>
          <a:p>
            <a:r>
              <a:rPr lang="es-ES_tradnl" sz="1200" b="1" spc="300">
                <a:solidFill>
                  <a:schemeClr val="tx1"/>
                </a:solidFill>
              </a:rPr>
              <a:t>OBJETIVOS DE APRENDIZAJE</a:t>
            </a:r>
          </a:p>
        </p:txBody>
      </p:sp>
      <p:sp>
        <p:nvSpPr>
          <p:cNvPr id="56" name="TextBox 55">
            <a:extLst>
              <a:ext uri="{FF2B5EF4-FFF2-40B4-BE49-F238E27FC236}">
                <a16:creationId xmlns:a16="http://schemas.microsoft.com/office/drawing/2014/main" id="{CC358AF6-19DF-7651-8065-DAC8623CD4AE}"/>
              </a:ext>
            </a:extLst>
          </p:cNvPr>
          <p:cNvSpPr txBox="1"/>
          <p:nvPr/>
        </p:nvSpPr>
        <p:spPr>
          <a:xfrm>
            <a:off x="996286" y="713169"/>
            <a:ext cx="5264813" cy="307777"/>
          </a:xfrm>
          <a:prstGeom prst="rect">
            <a:avLst/>
          </a:prstGeom>
          <a:noFill/>
        </p:spPr>
        <p:txBody>
          <a:bodyPr wrap="square">
            <a:spAutoFit/>
          </a:bodyPr>
          <a:lstStyle/>
          <a:p>
            <a:pPr marL="0" marR="0" lvl="0" indent="0" algn="l" rtl="0">
              <a:spcBef>
                <a:spcPts val="0"/>
              </a:spcBef>
              <a:spcAft>
                <a:spcPts val="1800"/>
              </a:spcAft>
              <a:buNone/>
            </a:pPr>
            <a:r>
              <a:rPr lang="es-ES_tradnl" sz="1400" b="1" spc="300">
                <a:solidFill>
                  <a:schemeClr val="bg1"/>
                </a:solidFill>
                <a:highlight>
                  <a:srgbClr val="54AF4B"/>
                </a:highlight>
                <a:latin typeface="Calibri"/>
                <a:ea typeface="Calibri"/>
                <a:cs typeface="Calibri"/>
                <a:sym typeface="Calibri"/>
              </a:rPr>
              <a:t>SESIÓN 5: CIERRE DEL MÓDULO</a:t>
            </a:r>
          </a:p>
        </p:txBody>
      </p:sp>
      <p:sp>
        <p:nvSpPr>
          <p:cNvPr id="57" name="TextBox 56">
            <a:extLst>
              <a:ext uri="{FF2B5EF4-FFF2-40B4-BE49-F238E27FC236}">
                <a16:creationId xmlns:a16="http://schemas.microsoft.com/office/drawing/2014/main" id="{48DE63D3-8C2A-59BB-A5CB-2278C850704B}"/>
              </a:ext>
            </a:extLst>
          </p:cNvPr>
          <p:cNvSpPr txBox="1"/>
          <p:nvPr/>
        </p:nvSpPr>
        <p:spPr>
          <a:xfrm>
            <a:off x="993324" y="5187134"/>
            <a:ext cx="5254042" cy="276999"/>
          </a:xfrm>
          <a:prstGeom prst="rect">
            <a:avLst/>
          </a:prstGeom>
          <a:noFill/>
        </p:spPr>
        <p:txBody>
          <a:bodyPr wrap="square" rtlCol="0">
            <a:spAutoFit/>
          </a:bodyPr>
          <a:lstStyle/>
          <a:p>
            <a:r>
              <a:rPr lang="es-ES_tradnl" sz="1200" b="1" spc="300">
                <a:solidFill>
                  <a:schemeClr val="tx1"/>
                </a:solidFill>
              </a:rPr>
              <a:t>REFLEXIÓN</a:t>
            </a:r>
          </a:p>
        </p:txBody>
      </p:sp>
      <p:sp>
        <p:nvSpPr>
          <p:cNvPr id="58" name="Rectangle 57">
            <a:extLst>
              <a:ext uri="{FF2B5EF4-FFF2-40B4-BE49-F238E27FC236}">
                <a16:creationId xmlns:a16="http://schemas.microsoft.com/office/drawing/2014/main" id="{61FA4E48-F4D5-EF8B-48F5-2D7E337CEF4E}"/>
              </a:ext>
            </a:extLst>
          </p:cNvPr>
          <p:cNvSpPr/>
          <p:nvPr/>
        </p:nvSpPr>
        <p:spPr>
          <a:xfrm>
            <a:off x="2501900" y="5633117"/>
            <a:ext cx="3745466" cy="939353"/>
          </a:xfrm>
          <a:prstGeom prst="rect">
            <a:avLst/>
          </a:prstGeom>
          <a:noFill/>
          <a:ln>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9" name="TextBox 58">
            <a:extLst>
              <a:ext uri="{FF2B5EF4-FFF2-40B4-BE49-F238E27FC236}">
                <a16:creationId xmlns:a16="http://schemas.microsoft.com/office/drawing/2014/main" id="{119CA915-ECF8-6DC2-5A58-65775A69F1F4}"/>
              </a:ext>
            </a:extLst>
          </p:cNvPr>
          <p:cNvSpPr txBox="1"/>
          <p:nvPr/>
        </p:nvSpPr>
        <p:spPr>
          <a:xfrm>
            <a:off x="993326" y="5628588"/>
            <a:ext cx="1321602" cy="520312"/>
          </a:xfrm>
          <a:prstGeom prst="rect">
            <a:avLst/>
          </a:prstGeom>
          <a:noFill/>
          <a:ln>
            <a:noFill/>
          </a:ln>
        </p:spPr>
        <p:txBody>
          <a:bodyPr wrap="square" lIns="90000" tIns="90000" rIns="90000" bIns="90000" rtlCol="0">
            <a:spAutoFit/>
          </a:bodyPr>
          <a:lstStyle/>
          <a:p>
            <a:r>
              <a:rPr lang="es-ES_tradnl" sz="1100"/>
              <a:t>¿Qué ha llamado su atención?</a:t>
            </a:r>
          </a:p>
        </p:txBody>
      </p:sp>
      <p:sp>
        <p:nvSpPr>
          <p:cNvPr id="60" name="Rectangle 59">
            <a:extLst>
              <a:ext uri="{FF2B5EF4-FFF2-40B4-BE49-F238E27FC236}">
                <a16:creationId xmlns:a16="http://schemas.microsoft.com/office/drawing/2014/main" id="{2F53658C-40C6-1130-4E8F-FD3BE27A3B25}"/>
              </a:ext>
            </a:extLst>
          </p:cNvPr>
          <p:cNvSpPr/>
          <p:nvPr/>
        </p:nvSpPr>
        <p:spPr>
          <a:xfrm>
            <a:off x="2501900" y="6753342"/>
            <a:ext cx="3745466" cy="981230"/>
          </a:xfrm>
          <a:prstGeom prst="rect">
            <a:avLst/>
          </a:prstGeom>
          <a:noFill/>
          <a:ln>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1" name="TextBox 60">
            <a:extLst>
              <a:ext uri="{FF2B5EF4-FFF2-40B4-BE49-F238E27FC236}">
                <a16:creationId xmlns:a16="http://schemas.microsoft.com/office/drawing/2014/main" id="{A6B2D62B-DECF-E89A-EDC5-7954EF5904B9}"/>
              </a:ext>
            </a:extLst>
          </p:cNvPr>
          <p:cNvSpPr txBox="1"/>
          <p:nvPr/>
        </p:nvSpPr>
        <p:spPr>
          <a:xfrm>
            <a:off x="1007471" y="6762391"/>
            <a:ext cx="1321602" cy="351035"/>
          </a:xfrm>
          <a:prstGeom prst="rect">
            <a:avLst/>
          </a:prstGeom>
          <a:noFill/>
          <a:ln>
            <a:noFill/>
          </a:ln>
        </p:spPr>
        <p:txBody>
          <a:bodyPr wrap="square" lIns="90000" tIns="90000" rIns="90000" bIns="90000" rtlCol="0">
            <a:spAutoFit/>
          </a:bodyPr>
          <a:lstStyle/>
          <a:p>
            <a:r>
              <a:rPr lang="es-ES_tradnl" sz="1100"/>
              <a:t>¿Qué ha sido difícil?</a:t>
            </a:r>
          </a:p>
        </p:txBody>
      </p:sp>
      <p:sp>
        <p:nvSpPr>
          <p:cNvPr id="62" name="Rectangle 61">
            <a:extLst>
              <a:ext uri="{FF2B5EF4-FFF2-40B4-BE49-F238E27FC236}">
                <a16:creationId xmlns:a16="http://schemas.microsoft.com/office/drawing/2014/main" id="{2E5F560C-7847-A568-CDF5-48EF3CE13D00}"/>
              </a:ext>
            </a:extLst>
          </p:cNvPr>
          <p:cNvSpPr/>
          <p:nvPr/>
        </p:nvSpPr>
        <p:spPr>
          <a:xfrm>
            <a:off x="2501900" y="7928131"/>
            <a:ext cx="3745466" cy="981230"/>
          </a:xfrm>
          <a:prstGeom prst="rect">
            <a:avLst/>
          </a:prstGeom>
          <a:noFill/>
          <a:ln>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3" name="TextBox 62">
            <a:extLst>
              <a:ext uri="{FF2B5EF4-FFF2-40B4-BE49-F238E27FC236}">
                <a16:creationId xmlns:a16="http://schemas.microsoft.com/office/drawing/2014/main" id="{C92F2000-E29A-6A3E-7136-6A786BA09A9B}"/>
              </a:ext>
            </a:extLst>
          </p:cNvPr>
          <p:cNvSpPr txBox="1"/>
          <p:nvPr/>
        </p:nvSpPr>
        <p:spPr>
          <a:xfrm>
            <a:off x="1007471" y="7928131"/>
            <a:ext cx="1309210" cy="689589"/>
          </a:xfrm>
          <a:prstGeom prst="rect">
            <a:avLst/>
          </a:prstGeom>
          <a:noFill/>
          <a:ln>
            <a:noFill/>
          </a:ln>
        </p:spPr>
        <p:txBody>
          <a:bodyPr wrap="square" lIns="90000" tIns="90000" rIns="90000" bIns="90000" rtlCol="0">
            <a:spAutoFit/>
          </a:bodyPr>
          <a:lstStyle/>
          <a:p>
            <a:r>
              <a:rPr lang="es-ES_tradnl" sz="1100"/>
              <a:t>¿Sobre qué le gustaría aprender más? </a:t>
            </a:r>
          </a:p>
        </p:txBody>
      </p:sp>
      <p:sp>
        <p:nvSpPr>
          <p:cNvPr id="2" name="Hexagon 1">
            <a:extLst>
              <a:ext uri="{FF2B5EF4-FFF2-40B4-BE49-F238E27FC236}">
                <a16:creationId xmlns:a16="http://schemas.microsoft.com/office/drawing/2014/main" id="{04CFE549-0155-609B-27C9-EEF1244FD263}"/>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Hexagon 2">
            <a:extLst>
              <a:ext uri="{FF2B5EF4-FFF2-40B4-BE49-F238E27FC236}">
                <a16:creationId xmlns:a16="http://schemas.microsoft.com/office/drawing/2014/main" id="{B2918040-75E8-C59E-C204-129C95F97CC7}"/>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Hexagon 3">
            <a:extLst>
              <a:ext uri="{FF2B5EF4-FFF2-40B4-BE49-F238E27FC236}">
                <a16:creationId xmlns:a16="http://schemas.microsoft.com/office/drawing/2014/main" id="{151BEEEE-83D7-FD77-C220-5F2CF01BE6D2}"/>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Hexagon 4">
            <a:extLst>
              <a:ext uri="{FF2B5EF4-FFF2-40B4-BE49-F238E27FC236}">
                <a16:creationId xmlns:a16="http://schemas.microsoft.com/office/drawing/2014/main" id="{4A6463E0-1DBC-B71B-61EF-8F5FBE6039D1}"/>
              </a:ext>
            </a:extLst>
          </p:cNvPr>
          <p:cNvSpPr/>
          <p:nvPr/>
        </p:nvSpPr>
        <p:spPr>
          <a:xfrm rot="1782986">
            <a:off x="286724" y="168964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Hexagon 5">
            <a:extLst>
              <a:ext uri="{FF2B5EF4-FFF2-40B4-BE49-F238E27FC236}">
                <a16:creationId xmlns:a16="http://schemas.microsoft.com/office/drawing/2014/main" id="{4225C9DF-35F5-EB70-7820-361CD7958D78}"/>
              </a:ext>
            </a:extLst>
          </p:cNvPr>
          <p:cNvSpPr/>
          <p:nvPr/>
        </p:nvSpPr>
        <p:spPr>
          <a:xfrm rot="1782986">
            <a:off x="286724" y="215249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4816003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A11BB8-D03C-E17A-C740-9F8CD4C9B562}"/>
              </a:ext>
            </a:extLst>
          </p:cNvPr>
          <p:cNvSpPr/>
          <p:nvPr/>
        </p:nvSpPr>
        <p:spPr>
          <a:xfrm>
            <a:off x="0" y="0"/>
            <a:ext cx="6858000" cy="33147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a:extLst>
              <a:ext uri="{FF2B5EF4-FFF2-40B4-BE49-F238E27FC236}">
                <a16:creationId xmlns:a16="http://schemas.microsoft.com/office/drawing/2014/main" id="{C1D0F261-201E-DDA6-F4E3-51B93CA749CD}"/>
              </a:ext>
            </a:extLst>
          </p:cNvPr>
          <p:cNvSpPr txBox="1"/>
          <p:nvPr/>
        </p:nvSpPr>
        <p:spPr>
          <a:xfrm>
            <a:off x="752439" y="4817751"/>
            <a:ext cx="5061022" cy="2062103"/>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300" normalizeH="0" baseline="0" noProof="0" dirty="0">
                <a:ln>
                  <a:noFill/>
                </a:ln>
                <a:solidFill>
                  <a:schemeClr val="accent4">
                    <a:lumMod val="60000"/>
                    <a:lumOff val="40000"/>
                  </a:schemeClr>
                </a:solidFill>
                <a:effectLst/>
                <a:uLnTx/>
                <a:uFillTx/>
                <a:latin typeface="Garamond" panose="02020404030301010803" pitchFamily="18" charset="0"/>
                <a:ea typeface="+mn-ea"/>
                <a:cs typeface="+mn-cs"/>
              </a:rPr>
              <a:t>MÓDULO 4</a:t>
            </a:r>
          </a:p>
          <a:p>
            <a:pPr marL="0" marR="0" lvl="0" indent="0" defTabSz="457200" rtl="0" eaLnBrk="1" fontAlgn="auto" latinLnBrk="0" hangingPunct="1">
              <a:lnSpc>
                <a:spcPct val="100000"/>
              </a:lnSpc>
              <a:spcBef>
                <a:spcPts val="0"/>
              </a:spcBef>
              <a:spcAft>
                <a:spcPts val="0"/>
              </a:spcAft>
              <a:buClrTx/>
              <a:buSzTx/>
              <a:buFontTx/>
              <a:buNone/>
              <a:tabLst/>
              <a:defRPr/>
            </a:pPr>
            <a:r>
              <a:rPr lang="es-ES_tradnl" sz="2000" b="1" spc="300" dirty="0">
                <a:solidFill>
                  <a:schemeClr val="accent4">
                    <a:lumMod val="60000"/>
                    <a:lumOff val="40000"/>
                  </a:schemeClr>
                </a:solidFill>
                <a:latin typeface="Garamond" panose="02020404030301010803" pitchFamily="18" charset="0"/>
              </a:rPr>
              <a:t> </a:t>
            </a:r>
            <a:endParaRPr lang="es-ES_tradnl" sz="4400" b="1" dirty="0">
              <a:solidFill>
                <a:schemeClr val="accent4">
                  <a:lumMod val="60000"/>
                  <a:lumOff val="40000"/>
                </a:schemeClr>
              </a:solidFill>
              <a:latin typeface="Garamond" panose="02020404030301010803" pitchFamily="18" charset="0"/>
            </a:endParaRPr>
          </a:p>
          <a:p>
            <a:r>
              <a:rPr lang="es-ES_tradnl" sz="4400" b="1" dirty="0">
                <a:solidFill>
                  <a:schemeClr val="accent4">
                    <a:lumMod val="60000"/>
                    <a:lumOff val="40000"/>
                  </a:schemeClr>
                </a:solidFill>
                <a:latin typeface="Garamond" panose="02020404030301010803" pitchFamily="18" charset="0"/>
              </a:rPr>
              <a:t>Salud mental y apoyo psicosocial</a:t>
            </a:r>
          </a:p>
        </p:txBody>
      </p:sp>
      <p:sp>
        <p:nvSpPr>
          <p:cNvPr id="6" name="Hexagon 5">
            <a:extLst>
              <a:ext uri="{FF2B5EF4-FFF2-40B4-BE49-F238E27FC236}">
                <a16:creationId xmlns:a16="http://schemas.microsoft.com/office/drawing/2014/main" id="{9996516A-E645-95C1-9CDF-787589433FCB}"/>
              </a:ext>
            </a:extLst>
          </p:cNvPr>
          <p:cNvSpPr/>
          <p:nvPr/>
        </p:nvSpPr>
        <p:spPr>
          <a:xfrm rot="1782986">
            <a:off x="539630" y="2109486"/>
            <a:ext cx="2269827" cy="1956740"/>
          </a:xfrm>
          <a:prstGeom prst="hexagon">
            <a:avLst>
              <a:gd name="adj" fmla="val 28965"/>
              <a:gd name="vf" fmla="val 11547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2" name="Group 11">
            <a:extLst>
              <a:ext uri="{FF2B5EF4-FFF2-40B4-BE49-F238E27FC236}">
                <a16:creationId xmlns:a16="http://schemas.microsoft.com/office/drawing/2014/main" id="{0FFB97DE-CB9A-BC83-8E33-E5B280EE558E}"/>
              </a:ext>
            </a:extLst>
          </p:cNvPr>
          <p:cNvGrpSpPr/>
          <p:nvPr/>
        </p:nvGrpSpPr>
        <p:grpSpPr>
          <a:xfrm>
            <a:off x="986999" y="2594096"/>
            <a:ext cx="1375088" cy="1208020"/>
            <a:chOff x="3370418" y="3012992"/>
            <a:chExt cx="385258" cy="321207"/>
          </a:xfrm>
        </p:grpSpPr>
        <p:sp>
          <p:nvSpPr>
            <p:cNvPr id="13" name="Heart 12">
              <a:extLst>
                <a:ext uri="{FF2B5EF4-FFF2-40B4-BE49-F238E27FC236}">
                  <a16:creationId xmlns:a16="http://schemas.microsoft.com/office/drawing/2014/main" id="{EC6573A1-B8F3-C65F-359A-7B184310B1DC}"/>
                </a:ext>
              </a:extLst>
            </p:cNvPr>
            <p:cNvSpPr/>
            <p:nvPr/>
          </p:nvSpPr>
          <p:spPr>
            <a:xfrm>
              <a:off x="3370418" y="3012992"/>
              <a:ext cx="385258" cy="321207"/>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14" name="L-Shape 13">
              <a:extLst>
                <a:ext uri="{FF2B5EF4-FFF2-40B4-BE49-F238E27FC236}">
                  <a16:creationId xmlns:a16="http://schemas.microsoft.com/office/drawing/2014/main" id="{57D88E41-8A8F-3C34-6387-C8D82B551853}"/>
                </a:ext>
              </a:extLst>
            </p:cNvPr>
            <p:cNvSpPr/>
            <p:nvPr/>
          </p:nvSpPr>
          <p:spPr>
            <a:xfrm rot="18361091">
              <a:off x="3505897" y="3140174"/>
              <a:ext cx="143017" cy="72785"/>
            </a:xfrm>
            <a:prstGeom prst="corner">
              <a:avLst>
                <a:gd name="adj1" fmla="val 42208"/>
                <a:gd name="adj2" fmla="val 4335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grpSp>
    </p:spTree>
    <p:extLst>
      <p:ext uri="{BB962C8B-B14F-4D97-AF65-F5344CB8AC3E}">
        <p14:creationId xmlns:p14="http://schemas.microsoft.com/office/powerpoint/2010/main" val="41839580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645627-3AAB-3036-5621-C9597C94EA47}"/>
              </a:ext>
            </a:extLst>
          </p:cNvPr>
          <p:cNvSpPr txBox="1"/>
          <p:nvPr/>
        </p:nvSpPr>
        <p:spPr>
          <a:xfrm>
            <a:off x="1567786" y="1310779"/>
            <a:ext cx="4682543" cy="2431435"/>
          </a:xfrm>
          <a:prstGeom prst="rect">
            <a:avLst/>
          </a:prstGeom>
          <a:noFill/>
        </p:spPr>
        <p:txBody>
          <a:bodyPr wrap="square" rtlCol="0">
            <a:spAutoFit/>
          </a:bodyPr>
          <a:lstStyle/>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1: </a:t>
            </a:r>
            <a:r>
              <a:rPr lang="es-ES_tradnl" sz="1100" dirty="0">
                <a:solidFill>
                  <a:schemeClr val="tx1"/>
                </a:solidFill>
                <a:latin typeface="Calibri"/>
                <a:ea typeface="Calibri"/>
                <a:cs typeface="Calibri"/>
                <a:sym typeface="Calibri"/>
              </a:rPr>
              <a:t>Inicio del módulo</a:t>
            </a:r>
          </a:p>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2: </a:t>
            </a:r>
            <a:r>
              <a:rPr lang="es-ES_tradnl" sz="1100" dirty="0">
                <a:solidFill>
                  <a:schemeClr val="tx1"/>
                </a:solidFill>
                <a:latin typeface="Calibri"/>
                <a:ea typeface="Calibri"/>
                <a:cs typeface="Calibri"/>
                <a:sym typeface="Calibri"/>
              </a:rPr>
              <a:t>¿Qué entendemos por “salud mental” y “bienestar”? </a:t>
            </a:r>
          </a:p>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3: </a:t>
            </a:r>
            <a:r>
              <a:rPr lang="es-ES_tradnl" sz="1100" dirty="0">
                <a:solidFill>
                  <a:schemeClr val="tx1"/>
                </a:solidFill>
                <a:latin typeface="Calibri"/>
                <a:ea typeface="Calibri"/>
                <a:cs typeface="Calibri"/>
                <a:sym typeface="Calibri"/>
              </a:rPr>
              <a:t>¿Cuál es el </a:t>
            </a:r>
            <a:r>
              <a:rPr lang="es-ES_tradnl" sz="1100" dirty="0">
                <a:latin typeface="Calibri"/>
                <a:ea typeface="Calibri"/>
                <a:cs typeface="Calibri"/>
                <a:sym typeface="Calibri"/>
              </a:rPr>
              <a:t>rol</a:t>
            </a:r>
            <a:r>
              <a:rPr lang="es-ES_tradnl" sz="1100" dirty="0">
                <a:solidFill>
                  <a:schemeClr val="tx1"/>
                </a:solidFill>
                <a:latin typeface="Calibri"/>
                <a:ea typeface="Calibri"/>
                <a:cs typeface="Calibri"/>
                <a:sym typeface="Calibri"/>
              </a:rPr>
              <a:t> del asistente social en la prestación de servicios de SMAPS? </a:t>
            </a:r>
          </a:p>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4: </a:t>
            </a:r>
            <a:r>
              <a:rPr lang="es-ES_tradnl" sz="1100" dirty="0">
                <a:solidFill>
                  <a:schemeClr val="tx1"/>
                </a:solidFill>
                <a:latin typeface="Calibri"/>
                <a:ea typeface="Calibri"/>
                <a:cs typeface="Calibri"/>
                <a:sym typeface="Calibri"/>
              </a:rPr>
              <a:t>¿Qué son las competencias en SMAPS?</a:t>
            </a:r>
          </a:p>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5: </a:t>
            </a:r>
            <a:r>
              <a:rPr lang="es-ES_tradnl" sz="1100" dirty="0">
                <a:solidFill>
                  <a:schemeClr val="tx1"/>
                </a:solidFill>
                <a:latin typeface="Calibri"/>
                <a:ea typeface="Calibri"/>
                <a:cs typeface="Calibri"/>
                <a:sym typeface="Calibri"/>
              </a:rPr>
              <a:t>¿Cómo prestar primeros auxilios psicológicos? </a:t>
            </a:r>
          </a:p>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6: </a:t>
            </a:r>
            <a:r>
              <a:rPr lang="es-ES_tradnl" sz="1100" dirty="0">
                <a:solidFill>
                  <a:schemeClr val="tx1"/>
                </a:solidFill>
                <a:latin typeface="Calibri"/>
                <a:ea typeface="Calibri"/>
                <a:cs typeface="Calibri"/>
                <a:sym typeface="Calibri"/>
              </a:rPr>
              <a:t>Cierre del módulo </a:t>
            </a:r>
          </a:p>
        </p:txBody>
      </p:sp>
      <p:sp>
        <p:nvSpPr>
          <p:cNvPr id="5" name="TextBox 4">
            <a:extLst>
              <a:ext uri="{FF2B5EF4-FFF2-40B4-BE49-F238E27FC236}">
                <a16:creationId xmlns:a16="http://schemas.microsoft.com/office/drawing/2014/main" id="{257494DA-0E48-C46B-AE95-0D43499F15C8}"/>
              </a:ext>
            </a:extLst>
          </p:cNvPr>
          <p:cNvSpPr txBox="1"/>
          <p:nvPr/>
        </p:nvSpPr>
        <p:spPr>
          <a:xfrm>
            <a:off x="1064660" y="1310779"/>
            <a:ext cx="503127" cy="2262158"/>
          </a:xfrm>
          <a:prstGeom prst="rect">
            <a:avLst/>
          </a:prstGeom>
          <a:noFill/>
        </p:spPr>
        <p:txBody>
          <a:bodyPr wrap="square" rtlCol="0">
            <a:spAutoFit/>
          </a:bodyPr>
          <a:lstStyle/>
          <a:p>
            <a:pPr>
              <a:spcAft>
                <a:spcPts val="1800"/>
              </a:spcAft>
            </a:pPr>
            <a:r>
              <a:rPr lang="en-CA" sz="1100" dirty="0"/>
              <a:t>59</a:t>
            </a:r>
          </a:p>
          <a:p>
            <a:pPr>
              <a:spcAft>
                <a:spcPts val="1800"/>
              </a:spcAft>
            </a:pPr>
            <a:r>
              <a:rPr lang="en-CA" sz="1100" dirty="0">
                <a:solidFill>
                  <a:schemeClr val="tx1"/>
                </a:solidFill>
                <a:latin typeface="+mn-lt"/>
              </a:rPr>
              <a:t>60</a:t>
            </a:r>
          </a:p>
          <a:p>
            <a:pPr>
              <a:spcAft>
                <a:spcPts val="1800"/>
              </a:spcAft>
            </a:pPr>
            <a:r>
              <a:rPr lang="en-CA" sz="1100" dirty="0"/>
              <a:t>62</a:t>
            </a:r>
          </a:p>
          <a:p>
            <a:pPr>
              <a:spcAft>
                <a:spcPts val="1800"/>
              </a:spcAft>
            </a:pPr>
            <a:r>
              <a:rPr lang="en-CA" sz="1100" dirty="0">
                <a:solidFill>
                  <a:schemeClr val="tx1"/>
                </a:solidFill>
                <a:latin typeface="+mn-lt"/>
              </a:rPr>
              <a:t>65</a:t>
            </a:r>
          </a:p>
          <a:p>
            <a:pPr>
              <a:spcAft>
                <a:spcPts val="1800"/>
              </a:spcAft>
            </a:pPr>
            <a:r>
              <a:rPr lang="en-CA" sz="1100" dirty="0"/>
              <a:t>67</a:t>
            </a:r>
          </a:p>
          <a:p>
            <a:pPr>
              <a:spcAft>
                <a:spcPts val="1800"/>
              </a:spcAft>
            </a:pPr>
            <a:r>
              <a:rPr lang="en-CA" sz="1100" dirty="0">
                <a:solidFill>
                  <a:schemeClr val="tx1"/>
                </a:solidFill>
                <a:latin typeface="+mn-lt"/>
              </a:rPr>
              <a:t>68</a:t>
            </a:r>
          </a:p>
        </p:txBody>
      </p:sp>
      <p:sp>
        <p:nvSpPr>
          <p:cNvPr id="6" name="TextBox 5">
            <a:extLst>
              <a:ext uri="{FF2B5EF4-FFF2-40B4-BE49-F238E27FC236}">
                <a16:creationId xmlns:a16="http://schemas.microsoft.com/office/drawing/2014/main" id="{CAEDD14F-5ADE-AA12-9863-E9AA89D93388}"/>
              </a:ext>
            </a:extLst>
          </p:cNvPr>
          <p:cNvSpPr txBox="1"/>
          <p:nvPr/>
        </p:nvSpPr>
        <p:spPr>
          <a:xfrm>
            <a:off x="996287" y="713169"/>
            <a:ext cx="3807163"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6CBDEA"/>
                </a:highlight>
                <a:latin typeface="Calibri"/>
                <a:ea typeface="Calibri"/>
                <a:cs typeface="Calibri"/>
                <a:sym typeface="Calibri"/>
              </a:rPr>
              <a:t>ÍNDICE DE CONTENIDOS</a:t>
            </a:r>
          </a:p>
        </p:txBody>
      </p:sp>
      <p:sp>
        <p:nvSpPr>
          <p:cNvPr id="7" name="Hexagon 6">
            <a:extLst>
              <a:ext uri="{FF2B5EF4-FFF2-40B4-BE49-F238E27FC236}">
                <a16:creationId xmlns:a16="http://schemas.microsoft.com/office/drawing/2014/main" id="{936AD2EB-38BB-E58B-F08A-E5D7D5C332BF}"/>
              </a:ext>
            </a:extLst>
          </p:cNvPr>
          <p:cNvSpPr/>
          <p:nvPr/>
        </p:nvSpPr>
        <p:spPr>
          <a:xfrm rot="1782986">
            <a:off x="286724" y="301110"/>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68E1FA82-F8D6-3441-ACDE-392F752EB1CA}"/>
              </a:ext>
            </a:extLst>
          </p:cNvPr>
          <p:cNvSpPr/>
          <p:nvPr/>
        </p:nvSpPr>
        <p:spPr>
          <a:xfrm rot="1782986">
            <a:off x="286724" y="763955"/>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110B420B-D3F7-87BD-E310-B7EB8F66CEF5}"/>
              </a:ext>
            </a:extLst>
          </p:cNvPr>
          <p:cNvSpPr/>
          <p:nvPr/>
        </p:nvSpPr>
        <p:spPr>
          <a:xfrm rot="1782986">
            <a:off x="286724" y="1226800"/>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8ED797D6-2D8E-6EC2-D843-3A986D140D5D}"/>
              </a:ext>
            </a:extLst>
          </p:cNvPr>
          <p:cNvSpPr/>
          <p:nvPr/>
        </p:nvSpPr>
        <p:spPr>
          <a:xfrm rot="1782986">
            <a:off x="286724" y="1689645"/>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Hexagon 11">
            <a:extLst>
              <a:ext uri="{FF2B5EF4-FFF2-40B4-BE49-F238E27FC236}">
                <a16:creationId xmlns:a16="http://schemas.microsoft.com/office/drawing/2014/main" id="{D54110D6-90C1-B5C9-8BA8-CD1AA32C2264}"/>
              </a:ext>
            </a:extLst>
          </p:cNvPr>
          <p:cNvSpPr/>
          <p:nvPr/>
        </p:nvSpPr>
        <p:spPr>
          <a:xfrm rot="1782986">
            <a:off x="286724" y="2152490"/>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Hexagon 13">
            <a:extLst>
              <a:ext uri="{FF2B5EF4-FFF2-40B4-BE49-F238E27FC236}">
                <a16:creationId xmlns:a16="http://schemas.microsoft.com/office/drawing/2014/main" id="{9FBCAE29-4B73-9778-8E5B-2BC19E9C767F}"/>
              </a:ext>
            </a:extLst>
          </p:cNvPr>
          <p:cNvSpPr/>
          <p:nvPr/>
        </p:nvSpPr>
        <p:spPr>
          <a:xfrm rot="1782986">
            <a:off x="286724" y="2615335"/>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31" name="Group 30">
            <a:extLst>
              <a:ext uri="{FF2B5EF4-FFF2-40B4-BE49-F238E27FC236}">
                <a16:creationId xmlns:a16="http://schemas.microsoft.com/office/drawing/2014/main" id="{861C3477-A260-5CEE-6A1B-BDF430AE05DF}"/>
              </a:ext>
            </a:extLst>
          </p:cNvPr>
          <p:cNvGrpSpPr/>
          <p:nvPr/>
        </p:nvGrpSpPr>
        <p:grpSpPr>
          <a:xfrm>
            <a:off x="5095173" y="7855210"/>
            <a:ext cx="1375088" cy="1208020"/>
            <a:chOff x="3370418" y="3012992"/>
            <a:chExt cx="385258" cy="321207"/>
          </a:xfrm>
        </p:grpSpPr>
        <p:sp>
          <p:nvSpPr>
            <p:cNvPr id="32" name="Heart 31">
              <a:extLst>
                <a:ext uri="{FF2B5EF4-FFF2-40B4-BE49-F238E27FC236}">
                  <a16:creationId xmlns:a16="http://schemas.microsoft.com/office/drawing/2014/main" id="{BD2DC6FE-A0BD-123B-F204-32F6C47D26CE}"/>
                </a:ext>
              </a:extLst>
            </p:cNvPr>
            <p:cNvSpPr/>
            <p:nvPr/>
          </p:nvSpPr>
          <p:spPr>
            <a:xfrm>
              <a:off x="3370418" y="3012992"/>
              <a:ext cx="385258" cy="321207"/>
            </a:xfrm>
            <a:prstGeom prst="hear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33" name="L-Shape 32">
              <a:extLst>
                <a:ext uri="{FF2B5EF4-FFF2-40B4-BE49-F238E27FC236}">
                  <a16:creationId xmlns:a16="http://schemas.microsoft.com/office/drawing/2014/main" id="{4D996D0D-987C-9224-F0CE-E5C44EC0B6AE}"/>
                </a:ext>
              </a:extLst>
            </p:cNvPr>
            <p:cNvSpPr/>
            <p:nvPr/>
          </p:nvSpPr>
          <p:spPr>
            <a:xfrm rot="18361091">
              <a:off x="3505897" y="3140174"/>
              <a:ext cx="143017" cy="72785"/>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grpSp>
    </p:spTree>
    <p:extLst>
      <p:ext uri="{BB962C8B-B14F-4D97-AF65-F5344CB8AC3E}">
        <p14:creationId xmlns:p14="http://schemas.microsoft.com/office/powerpoint/2010/main" val="36305763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DA8890-AEEA-05D9-09B1-339D3CE813B5}"/>
              </a:ext>
            </a:extLst>
          </p:cNvPr>
          <p:cNvSpPr txBox="1"/>
          <p:nvPr/>
        </p:nvSpPr>
        <p:spPr>
          <a:xfrm>
            <a:off x="996287" y="1238738"/>
            <a:ext cx="4665478" cy="276999"/>
          </a:xfrm>
          <a:prstGeom prst="rect">
            <a:avLst/>
          </a:prstGeom>
          <a:noFill/>
        </p:spPr>
        <p:txBody>
          <a:bodyPr wrap="square" rtlCol="0">
            <a:spAutoFit/>
          </a:bodyPr>
          <a:lstStyle/>
          <a:p>
            <a:r>
              <a:rPr lang="es-ES_tradnl" sz="1200" b="1" spc="300">
                <a:solidFill>
                  <a:schemeClr val="tx1"/>
                </a:solidFill>
              </a:rPr>
              <a:t>OBJETIVO DEL MÓDULO</a:t>
            </a:r>
          </a:p>
        </p:txBody>
      </p:sp>
      <p:sp>
        <p:nvSpPr>
          <p:cNvPr id="3" name="TextBox 2">
            <a:extLst>
              <a:ext uri="{FF2B5EF4-FFF2-40B4-BE49-F238E27FC236}">
                <a16:creationId xmlns:a16="http://schemas.microsoft.com/office/drawing/2014/main" id="{8A3642CB-389B-2D0C-2A2B-A74E5B6DCD73}"/>
              </a:ext>
            </a:extLst>
          </p:cNvPr>
          <p:cNvSpPr txBox="1"/>
          <p:nvPr/>
        </p:nvSpPr>
        <p:spPr>
          <a:xfrm>
            <a:off x="996287" y="713169"/>
            <a:ext cx="4070620" cy="307777"/>
          </a:xfrm>
          <a:prstGeom prst="rect">
            <a:avLst/>
          </a:prstGeom>
          <a:noFill/>
        </p:spPr>
        <p:txBody>
          <a:bodyPr wrap="square">
            <a:spAutoFit/>
          </a:bodyPr>
          <a:lstStyle/>
          <a:p>
            <a:pPr marL="0" marR="0" lvl="0" indent="0" algn="l" rtl="0">
              <a:spcBef>
                <a:spcPts val="0"/>
              </a:spcBef>
              <a:spcAft>
                <a:spcPts val="1800"/>
              </a:spcAft>
              <a:buNone/>
            </a:pPr>
            <a:r>
              <a:rPr lang="es-ES_tradnl" sz="1400" b="1" spc="300">
                <a:solidFill>
                  <a:schemeClr val="bg1"/>
                </a:solidFill>
                <a:highlight>
                  <a:srgbClr val="6CBDEA"/>
                </a:highlight>
                <a:latin typeface="Calibri"/>
                <a:ea typeface="Calibri"/>
                <a:cs typeface="Calibri"/>
                <a:sym typeface="Calibri"/>
              </a:rPr>
              <a:t>SESIÓN 1: INICIO DEL MÓDULO</a:t>
            </a:r>
          </a:p>
        </p:txBody>
      </p:sp>
      <p:sp>
        <p:nvSpPr>
          <p:cNvPr id="11" name="TextBox 10">
            <a:extLst>
              <a:ext uri="{FF2B5EF4-FFF2-40B4-BE49-F238E27FC236}">
                <a16:creationId xmlns:a16="http://schemas.microsoft.com/office/drawing/2014/main" id="{FD30457C-22A9-3D2D-75E6-FB8EA60A5065}"/>
              </a:ext>
            </a:extLst>
          </p:cNvPr>
          <p:cNvSpPr txBox="1"/>
          <p:nvPr/>
        </p:nvSpPr>
        <p:spPr>
          <a:xfrm>
            <a:off x="996287" y="1599327"/>
            <a:ext cx="5254042" cy="430887"/>
          </a:xfrm>
          <a:prstGeom prst="rect">
            <a:avLst/>
          </a:prstGeom>
          <a:noFill/>
        </p:spPr>
        <p:txBody>
          <a:bodyPr wrap="square" rtlCol="0">
            <a:spAutoFit/>
          </a:bodyPr>
          <a:lstStyle/>
          <a:p>
            <a:pPr marL="0" marR="0" lvl="0" indent="0" algn="l" rtl="0">
              <a:spcBef>
                <a:spcPts val="0"/>
              </a:spcBef>
              <a:spcAft>
                <a:spcPts val="0"/>
              </a:spcAft>
              <a:buNone/>
            </a:pPr>
            <a:r>
              <a:rPr lang="es-ES_tradnl" sz="1100">
                <a:solidFill>
                  <a:schemeClr val="tx1"/>
                </a:solidFill>
                <a:latin typeface="+mn-lt"/>
                <a:ea typeface="Arial"/>
                <a:cs typeface="Arial"/>
                <a:sym typeface="Arial"/>
              </a:rPr>
              <a:t>Ofrecer a los/as asistentes sociales la oportunidad de poner en práctica las competencias básicas necesarias para prestar apoyo psicosocial a menores.</a:t>
            </a:r>
          </a:p>
        </p:txBody>
      </p:sp>
      <p:sp>
        <p:nvSpPr>
          <p:cNvPr id="13" name="TextBox 12">
            <a:extLst>
              <a:ext uri="{FF2B5EF4-FFF2-40B4-BE49-F238E27FC236}">
                <a16:creationId xmlns:a16="http://schemas.microsoft.com/office/drawing/2014/main" id="{DE1DC346-4257-F73C-AB12-DE0A209FDFA6}"/>
              </a:ext>
            </a:extLst>
          </p:cNvPr>
          <p:cNvSpPr txBox="1"/>
          <p:nvPr/>
        </p:nvSpPr>
        <p:spPr>
          <a:xfrm>
            <a:off x="996287" y="2268414"/>
            <a:ext cx="5254042" cy="276999"/>
          </a:xfrm>
          <a:prstGeom prst="rect">
            <a:avLst/>
          </a:prstGeom>
          <a:noFill/>
        </p:spPr>
        <p:txBody>
          <a:bodyPr wrap="square" rtlCol="0">
            <a:spAutoFit/>
          </a:bodyPr>
          <a:lstStyle/>
          <a:p>
            <a:r>
              <a:rPr lang="es-ES_tradnl" sz="1200" b="1" spc="300">
                <a:solidFill>
                  <a:schemeClr val="tx1"/>
                </a:solidFill>
              </a:rPr>
              <a:t>OBJETIVOS DE APRENDIZAJE </a:t>
            </a:r>
          </a:p>
        </p:txBody>
      </p:sp>
      <p:sp>
        <p:nvSpPr>
          <p:cNvPr id="15" name="TextBox 14">
            <a:extLst>
              <a:ext uri="{FF2B5EF4-FFF2-40B4-BE49-F238E27FC236}">
                <a16:creationId xmlns:a16="http://schemas.microsoft.com/office/drawing/2014/main" id="{863B465B-DCF3-7947-425F-112B934A2DEB}"/>
              </a:ext>
            </a:extLst>
          </p:cNvPr>
          <p:cNvSpPr txBox="1"/>
          <p:nvPr/>
        </p:nvSpPr>
        <p:spPr>
          <a:xfrm>
            <a:off x="1675087" y="2821316"/>
            <a:ext cx="4575242" cy="2123658"/>
          </a:xfrm>
          <a:prstGeom prst="rect">
            <a:avLst/>
          </a:prstGeom>
          <a:noFill/>
        </p:spPr>
        <p:txBody>
          <a:bodyPr wrap="square" rtlCol="0">
            <a:spAutoFit/>
          </a:bodyPr>
          <a:lstStyle/>
          <a:p>
            <a:pPr marL="0" marR="0" lvl="0" indent="0" algn="l" rtl="0">
              <a:spcBef>
                <a:spcPts val="0"/>
              </a:spcBef>
              <a:spcAft>
                <a:spcPts val="0"/>
              </a:spcAft>
              <a:buNone/>
            </a:pPr>
            <a:r>
              <a:rPr lang="es-ES_tradnl" sz="1100">
                <a:solidFill>
                  <a:schemeClr val="tx1"/>
                </a:solidFill>
                <a:latin typeface="+mn-lt"/>
                <a:ea typeface="Arial"/>
                <a:cs typeface="Arial"/>
                <a:sym typeface="Arial"/>
              </a:rPr>
              <a:t>Definir y diferenciar los términos clave relacionados con la SMAPS.</a:t>
            </a:r>
          </a:p>
          <a:p>
            <a:pPr marL="0" marR="0" lvl="0" indent="0" algn="l" rtl="0">
              <a:spcBef>
                <a:spcPts val="0"/>
              </a:spcBef>
              <a:spcAft>
                <a:spcPts val="0"/>
              </a:spcAft>
              <a:buNone/>
            </a:pPr>
            <a:endParaRPr lang="es-ES_tradnl" sz="1100">
              <a:ea typeface="Arial"/>
              <a:cs typeface="Arial"/>
              <a:sym typeface="Arial"/>
            </a:endParaRPr>
          </a:p>
          <a:p>
            <a:pPr marL="0" marR="0" lvl="0" indent="0" algn="l" rtl="0">
              <a:spcBef>
                <a:spcPts val="0"/>
              </a:spcBef>
              <a:spcAft>
                <a:spcPts val="0"/>
              </a:spcAft>
              <a:buNone/>
            </a:pPr>
            <a:endParaRPr lang="es-ES_tradnl" sz="1100">
              <a:solidFill>
                <a:schemeClr val="tx1"/>
              </a:solidFill>
              <a:latin typeface="+mn-lt"/>
              <a:ea typeface="Arial"/>
              <a:cs typeface="Arial"/>
              <a:sym typeface="Arial"/>
            </a:endParaRPr>
          </a:p>
          <a:p>
            <a:pPr marL="0" marR="0" lvl="0" indent="0" algn="l" rtl="0">
              <a:spcBef>
                <a:spcPts val="0"/>
              </a:spcBef>
              <a:spcAft>
                <a:spcPts val="0"/>
              </a:spcAft>
              <a:buNone/>
            </a:pPr>
            <a:r>
              <a:rPr lang="es-ES_tradnl" sz="1100">
                <a:ea typeface="Arial"/>
                <a:cs typeface="Arial"/>
                <a:sym typeface="Arial"/>
              </a:rPr>
              <a:t>Explicar el impacto que pueden tener las crisis humanitarias en la salud mental y el bienestar psicosocial de niños, niñas y adolescentes.</a:t>
            </a:r>
          </a:p>
          <a:p>
            <a:pPr marL="0" marR="0" lvl="0" indent="0" algn="l" rtl="0">
              <a:spcBef>
                <a:spcPts val="0"/>
              </a:spcBef>
              <a:spcAft>
                <a:spcPts val="0"/>
              </a:spcAft>
              <a:buNone/>
            </a:pPr>
            <a:endParaRPr lang="es-ES_tradnl" sz="1100">
              <a:ea typeface="Arial"/>
              <a:cs typeface="Arial"/>
              <a:sym typeface="Arial"/>
            </a:endParaRPr>
          </a:p>
          <a:p>
            <a:pPr marL="0" marR="0" lvl="0" indent="0" algn="l" rtl="0">
              <a:spcBef>
                <a:spcPts val="0"/>
              </a:spcBef>
              <a:spcAft>
                <a:spcPts val="0"/>
              </a:spcAft>
              <a:buNone/>
            </a:pPr>
            <a:endParaRPr lang="es-ES_tradnl" sz="1100">
              <a:solidFill>
                <a:schemeClr val="tx1"/>
              </a:solidFill>
              <a:latin typeface="+mn-lt"/>
              <a:ea typeface="Arial"/>
              <a:cs typeface="Arial"/>
              <a:sym typeface="Arial"/>
            </a:endParaRPr>
          </a:p>
          <a:p>
            <a:pPr marL="0" marR="0" lvl="0" indent="0" algn="l" rtl="0">
              <a:spcBef>
                <a:spcPts val="0"/>
              </a:spcBef>
              <a:spcAft>
                <a:spcPts val="0"/>
              </a:spcAft>
              <a:buNone/>
            </a:pPr>
            <a:r>
              <a:rPr lang="es-ES_tradnl" sz="1100">
                <a:solidFill>
                  <a:schemeClr val="tx1"/>
                </a:solidFill>
                <a:latin typeface="+mn-lt"/>
                <a:ea typeface="Arial"/>
                <a:cs typeface="Arial"/>
                <a:sym typeface="Arial"/>
              </a:rPr>
              <a:t>Explicar el rol de los/as asistentes sociales en la prestación de servicios de SMAPS.</a:t>
            </a:r>
          </a:p>
          <a:p>
            <a:pPr marL="0" marR="0" lvl="0" indent="0" algn="l" rtl="0">
              <a:spcBef>
                <a:spcPts val="0"/>
              </a:spcBef>
              <a:spcAft>
                <a:spcPts val="0"/>
              </a:spcAft>
              <a:buNone/>
            </a:pPr>
            <a:endParaRPr lang="es-ES_tradnl" sz="1100">
              <a:solidFill>
                <a:schemeClr val="tx1"/>
              </a:solidFill>
              <a:latin typeface="+mn-lt"/>
              <a:ea typeface="Arial"/>
              <a:cs typeface="Arial"/>
              <a:sym typeface="Arial"/>
            </a:endParaRPr>
          </a:p>
          <a:p>
            <a:pPr marL="0" marR="0" lvl="0" indent="0" algn="l" rtl="0">
              <a:spcBef>
                <a:spcPts val="0"/>
              </a:spcBef>
              <a:spcAft>
                <a:spcPts val="0"/>
              </a:spcAft>
              <a:buNone/>
            </a:pPr>
            <a:endParaRPr lang="es-ES_tradnl" sz="1100">
              <a:ea typeface="Arial"/>
              <a:cs typeface="Arial"/>
              <a:sym typeface="Arial"/>
            </a:endParaRPr>
          </a:p>
          <a:p>
            <a:pPr marL="0" marR="0" lvl="0" indent="0" algn="l" rtl="0">
              <a:spcBef>
                <a:spcPts val="0"/>
              </a:spcBef>
              <a:spcAft>
                <a:spcPts val="0"/>
              </a:spcAft>
              <a:buNone/>
            </a:pPr>
            <a:r>
              <a:rPr lang="es-ES_tradnl" sz="1100">
                <a:solidFill>
                  <a:schemeClr val="tx1"/>
                </a:solidFill>
                <a:latin typeface="+mn-lt"/>
                <a:ea typeface="Arial"/>
                <a:cs typeface="Arial"/>
                <a:sym typeface="Arial"/>
              </a:rPr>
              <a:t>Desarrollar competencias básicas en SMAPS.</a:t>
            </a:r>
          </a:p>
        </p:txBody>
      </p:sp>
      <p:grpSp>
        <p:nvGrpSpPr>
          <p:cNvPr id="16" name="Google Shape;149;p12">
            <a:extLst>
              <a:ext uri="{FF2B5EF4-FFF2-40B4-BE49-F238E27FC236}">
                <a16:creationId xmlns:a16="http://schemas.microsoft.com/office/drawing/2014/main" id="{43238466-291F-9AE8-DF2E-D70E3601A088}"/>
              </a:ext>
            </a:extLst>
          </p:cNvPr>
          <p:cNvGrpSpPr/>
          <p:nvPr/>
        </p:nvGrpSpPr>
        <p:grpSpPr>
          <a:xfrm>
            <a:off x="1020268" y="2771366"/>
            <a:ext cx="559955" cy="387333"/>
            <a:chOff x="6878053" y="1156317"/>
            <a:chExt cx="1431178" cy="1039513"/>
          </a:xfrm>
          <a:solidFill>
            <a:schemeClr val="accent4">
              <a:lumMod val="60000"/>
              <a:lumOff val="40000"/>
            </a:schemeClr>
          </a:solidFill>
        </p:grpSpPr>
        <p:grpSp>
          <p:nvGrpSpPr>
            <p:cNvPr id="17" name="Google Shape;150;p12">
              <a:extLst>
                <a:ext uri="{FF2B5EF4-FFF2-40B4-BE49-F238E27FC236}">
                  <a16:creationId xmlns:a16="http://schemas.microsoft.com/office/drawing/2014/main" id="{9A61B219-9215-B99F-1D91-AADAE409F0B1}"/>
                </a:ext>
              </a:extLst>
            </p:cNvPr>
            <p:cNvGrpSpPr/>
            <p:nvPr/>
          </p:nvGrpSpPr>
          <p:grpSpPr>
            <a:xfrm>
              <a:off x="7672978" y="1156317"/>
              <a:ext cx="412941" cy="436880"/>
              <a:chOff x="243840" y="1676400"/>
              <a:chExt cx="701040" cy="741680"/>
            </a:xfrm>
            <a:grpFill/>
          </p:grpSpPr>
          <p:sp>
            <p:nvSpPr>
              <p:cNvPr id="20" name="Google Shape;151;p12">
                <a:extLst>
                  <a:ext uri="{FF2B5EF4-FFF2-40B4-BE49-F238E27FC236}">
                    <a16:creationId xmlns:a16="http://schemas.microsoft.com/office/drawing/2014/main" id="{4D297084-7329-E0E0-DA78-182699E952C7}"/>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27" name="Google Shape;152;p12">
                <a:extLst>
                  <a:ext uri="{FF2B5EF4-FFF2-40B4-BE49-F238E27FC236}">
                    <a16:creationId xmlns:a16="http://schemas.microsoft.com/office/drawing/2014/main" id="{5717D8EA-A977-EEAC-FF7F-8EB5725A702D}"/>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
          <p:nvSpPr>
            <p:cNvPr id="18" name="Google Shape;153;p12">
              <a:extLst>
                <a:ext uri="{FF2B5EF4-FFF2-40B4-BE49-F238E27FC236}">
                  <a16:creationId xmlns:a16="http://schemas.microsoft.com/office/drawing/2014/main" id="{02F06D31-A952-B5D5-E7D5-F3C70F41E7A9}"/>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9" name="Google Shape;154;p12">
              <a:extLst>
                <a:ext uri="{FF2B5EF4-FFF2-40B4-BE49-F238E27FC236}">
                  <a16:creationId xmlns:a16="http://schemas.microsoft.com/office/drawing/2014/main" id="{9C5EDE53-DAF8-0412-FBBD-D7D1F1989744}"/>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grpSp>
        <p:nvGrpSpPr>
          <p:cNvPr id="28" name="Google Shape;149;p12">
            <a:extLst>
              <a:ext uri="{FF2B5EF4-FFF2-40B4-BE49-F238E27FC236}">
                <a16:creationId xmlns:a16="http://schemas.microsoft.com/office/drawing/2014/main" id="{A6EE51A2-B7E0-22C5-64EF-8E7303A285E6}"/>
              </a:ext>
            </a:extLst>
          </p:cNvPr>
          <p:cNvGrpSpPr/>
          <p:nvPr/>
        </p:nvGrpSpPr>
        <p:grpSpPr>
          <a:xfrm>
            <a:off x="1020268" y="3332844"/>
            <a:ext cx="559955" cy="387333"/>
            <a:chOff x="6878053" y="1156317"/>
            <a:chExt cx="1431178" cy="1039513"/>
          </a:xfrm>
          <a:solidFill>
            <a:schemeClr val="accent4">
              <a:lumMod val="60000"/>
              <a:lumOff val="40000"/>
            </a:schemeClr>
          </a:solidFill>
        </p:grpSpPr>
        <p:grpSp>
          <p:nvGrpSpPr>
            <p:cNvPr id="29" name="Google Shape;150;p12">
              <a:extLst>
                <a:ext uri="{FF2B5EF4-FFF2-40B4-BE49-F238E27FC236}">
                  <a16:creationId xmlns:a16="http://schemas.microsoft.com/office/drawing/2014/main" id="{2E44718F-61F8-363B-F40A-39E1F6E00C42}"/>
                </a:ext>
              </a:extLst>
            </p:cNvPr>
            <p:cNvGrpSpPr/>
            <p:nvPr/>
          </p:nvGrpSpPr>
          <p:grpSpPr>
            <a:xfrm>
              <a:off x="7672978" y="1156317"/>
              <a:ext cx="412941" cy="436880"/>
              <a:chOff x="243840" y="1676400"/>
              <a:chExt cx="701040" cy="741680"/>
            </a:xfrm>
            <a:grpFill/>
          </p:grpSpPr>
          <p:sp>
            <p:nvSpPr>
              <p:cNvPr id="32" name="Google Shape;151;p12">
                <a:extLst>
                  <a:ext uri="{FF2B5EF4-FFF2-40B4-BE49-F238E27FC236}">
                    <a16:creationId xmlns:a16="http://schemas.microsoft.com/office/drawing/2014/main" id="{B7EB5D63-32A3-D30A-4684-589D239D48B2}"/>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33" name="Google Shape;152;p12">
                <a:extLst>
                  <a:ext uri="{FF2B5EF4-FFF2-40B4-BE49-F238E27FC236}">
                    <a16:creationId xmlns:a16="http://schemas.microsoft.com/office/drawing/2014/main" id="{B75AB252-AEE9-8813-574B-B42EF9046297}"/>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
          <p:nvSpPr>
            <p:cNvPr id="30" name="Google Shape;153;p12">
              <a:extLst>
                <a:ext uri="{FF2B5EF4-FFF2-40B4-BE49-F238E27FC236}">
                  <a16:creationId xmlns:a16="http://schemas.microsoft.com/office/drawing/2014/main" id="{A9CD3B71-2B0C-761F-FD01-53FB2577B78F}"/>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31" name="Google Shape;154;p12">
              <a:extLst>
                <a:ext uri="{FF2B5EF4-FFF2-40B4-BE49-F238E27FC236}">
                  <a16:creationId xmlns:a16="http://schemas.microsoft.com/office/drawing/2014/main" id="{3A750CEF-6D47-32BC-074C-8804B902781F}"/>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grpSp>
        <p:nvGrpSpPr>
          <p:cNvPr id="34" name="Google Shape;149;p12">
            <a:extLst>
              <a:ext uri="{FF2B5EF4-FFF2-40B4-BE49-F238E27FC236}">
                <a16:creationId xmlns:a16="http://schemas.microsoft.com/office/drawing/2014/main" id="{61876D52-A45F-DB6A-2DDE-8E289BCD3834}"/>
              </a:ext>
            </a:extLst>
          </p:cNvPr>
          <p:cNvGrpSpPr/>
          <p:nvPr/>
        </p:nvGrpSpPr>
        <p:grpSpPr>
          <a:xfrm>
            <a:off x="1020268" y="3894487"/>
            <a:ext cx="559955" cy="387333"/>
            <a:chOff x="6878053" y="1156317"/>
            <a:chExt cx="1431178" cy="1039513"/>
          </a:xfrm>
          <a:solidFill>
            <a:schemeClr val="accent4">
              <a:lumMod val="60000"/>
              <a:lumOff val="40000"/>
            </a:schemeClr>
          </a:solidFill>
        </p:grpSpPr>
        <p:grpSp>
          <p:nvGrpSpPr>
            <p:cNvPr id="35" name="Google Shape;150;p12">
              <a:extLst>
                <a:ext uri="{FF2B5EF4-FFF2-40B4-BE49-F238E27FC236}">
                  <a16:creationId xmlns:a16="http://schemas.microsoft.com/office/drawing/2014/main" id="{410C4BED-29A7-904A-F50A-787047208201}"/>
                </a:ext>
              </a:extLst>
            </p:cNvPr>
            <p:cNvGrpSpPr/>
            <p:nvPr/>
          </p:nvGrpSpPr>
          <p:grpSpPr>
            <a:xfrm>
              <a:off x="7672978" y="1156317"/>
              <a:ext cx="412941" cy="436880"/>
              <a:chOff x="243840" y="1676400"/>
              <a:chExt cx="701040" cy="741680"/>
            </a:xfrm>
            <a:grpFill/>
          </p:grpSpPr>
          <p:sp>
            <p:nvSpPr>
              <p:cNvPr id="38" name="Google Shape;151;p12">
                <a:extLst>
                  <a:ext uri="{FF2B5EF4-FFF2-40B4-BE49-F238E27FC236}">
                    <a16:creationId xmlns:a16="http://schemas.microsoft.com/office/drawing/2014/main" id="{95836F61-E2F3-D556-A1DB-9EFB11EEB594}"/>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39" name="Google Shape;152;p12">
                <a:extLst>
                  <a:ext uri="{FF2B5EF4-FFF2-40B4-BE49-F238E27FC236}">
                    <a16:creationId xmlns:a16="http://schemas.microsoft.com/office/drawing/2014/main" id="{EDD9FAA6-A1C2-C7BB-EC04-6B7DEED17EC2}"/>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
          <p:nvSpPr>
            <p:cNvPr id="36" name="Google Shape;153;p12">
              <a:extLst>
                <a:ext uri="{FF2B5EF4-FFF2-40B4-BE49-F238E27FC236}">
                  <a16:creationId xmlns:a16="http://schemas.microsoft.com/office/drawing/2014/main" id="{3E9975DF-C865-87C2-D10C-18AD88C39524}"/>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37" name="Google Shape;154;p12">
              <a:extLst>
                <a:ext uri="{FF2B5EF4-FFF2-40B4-BE49-F238E27FC236}">
                  <a16:creationId xmlns:a16="http://schemas.microsoft.com/office/drawing/2014/main" id="{AB0A8E15-1F14-4AB0-B7A3-865CF420A9CA}"/>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grpSp>
        <p:nvGrpSpPr>
          <p:cNvPr id="40" name="Google Shape;149;p12">
            <a:extLst>
              <a:ext uri="{FF2B5EF4-FFF2-40B4-BE49-F238E27FC236}">
                <a16:creationId xmlns:a16="http://schemas.microsoft.com/office/drawing/2014/main" id="{1535940D-7CA7-798B-49ED-07408C85AF6B}"/>
              </a:ext>
            </a:extLst>
          </p:cNvPr>
          <p:cNvGrpSpPr/>
          <p:nvPr/>
        </p:nvGrpSpPr>
        <p:grpSpPr>
          <a:xfrm>
            <a:off x="1020268" y="4465987"/>
            <a:ext cx="559955" cy="387333"/>
            <a:chOff x="6878053" y="1156317"/>
            <a:chExt cx="1431178" cy="1039513"/>
          </a:xfrm>
          <a:solidFill>
            <a:schemeClr val="accent4">
              <a:lumMod val="60000"/>
              <a:lumOff val="40000"/>
            </a:schemeClr>
          </a:solidFill>
        </p:grpSpPr>
        <p:grpSp>
          <p:nvGrpSpPr>
            <p:cNvPr id="41" name="Google Shape;150;p12">
              <a:extLst>
                <a:ext uri="{FF2B5EF4-FFF2-40B4-BE49-F238E27FC236}">
                  <a16:creationId xmlns:a16="http://schemas.microsoft.com/office/drawing/2014/main" id="{17BAFE81-44C8-4B7B-AE2E-B8440B9E042B}"/>
                </a:ext>
              </a:extLst>
            </p:cNvPr>
            <p:cNvGrpSpPr/>
            <p:nvPr/>
          </p:nvGrpSpPr>
          <p:grpSpPr>
            <a:xfrm>
              <a:off x="7672978" y="1156317"/>
              <a:ext cx="412941" cy="436880"/>
              <a:chOff x="243840" y="1676400"/>
              <a:chExt cx="701040" cy="741680"/>
            </a:xfrm>
            <a:grpFill/>
          </p:grpSpPr>
          <p:sp>
            <p:nvSpPr>
              <p:cNvPr id="44" name="Google Shape;151;p12">
                <a:extLst>
                  <a:ext uri="{FF2B5EF4-FFF2-40B4-BE49-F238E27FC236}">
                    <a16:creationId xmlns:a16="http://schemas.microsoft.com/office/drawing/2014/main" id="{069CCB26-2496-B7FF-C133-748996336057}"/>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45" name="Google Shape;152;p12">
                <a:extLst>
                  <a:ext uri="{FF2B5EF4-FFF2-40B4-BE49-F238E27FC236}">
                    <a16:creationId xmlns:a16="http://schemas.microsoft.com/office/drawing/2014/main" id="{A7F60340-2AF5-22B1-FF38-C5A6195E22C7}"/>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
          <p:nvSpPr>
            <p:cNvPr id="42" name="Google Shape;153;p12">
              <a:extLst>
                <a:ext uri="{FF2B5EF4-FFF2-40B4-BE49-F238E27FC236}">
                  <a16:creationId xmlns:a16="http://schemas.microsoft.com/office/drawing/2014/main" id="{F5761A3F-039E-E091-3FA7-D43EB313CED0}"/>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43" name="Google Shape;154;p12">
              <a:extLst>
                <a:ext uri="{FF2B5EF4-FFF2-40B4-BE49-F238E27FC236}">
                  <a16:creationId xmlns:a16="http://schemas.microsoft.com/office/drawing/2014/main" id="{90AA60D7-47E6-86B1-7A65-4452A0845EB9}"/>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
        <p:nvSpPr>
          <p:cNvPr id="4" name="Hexagon 3">
            <a:extLst>
              <a:ext uri="{FF2B5EF4-FFF2-40B4-BE49-F238E27FC236}">
                <a16:creationId xmlns:a16="http://schemas.microsoft.com/office/drawing/2014/main" id="{40013E39-284F-1551-8A9A-F7DCE976C47B}"/>
              </a:ext>
            </a:extLst>
          </p:cNvPr>
          <p:cNvSpPr/>
          <p:nvPr/>
        </p:nvSpPr>
        <p:spPr>
          <a:xfrm rot="1782986">
            <a:off x="286724" y="301110"/>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Hexagon 4">
            <a:extLst>
              <a:ext uri="{FF2B5EF4-FFF2-40B4-BE49-F238E27FC236}">
                <a16:creationId xmlns:a16="http://schemas.microsoft.com/office/drawing/2014/main" id="{FFA099E0-B932-59AF-8208-2AF5848EB4CE}"/>
              </a:ext>
            </a:extLst>
          </p:cNvPr>
          <p:cNvSpPr/>
          <p:nvPr/>
        </p:nvSpPr>
        <p:spPr>
          <a:xfrm rot="1782986">
            <a:off x="286724" y="763955"/>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Hexagon 5">
            <a:extLst>
              <a:ext uri="{FF2B5EF4-FFF2-40B4-BE49-F238E27FC236}">
                <a16:creationId xmlns:a16="http://schemas.microsoft.com/office/drawing/2014/main" id="{D715BC80-C9C3-F999-F48D-FF61888C488B}"/>
              </a:ext>
            </a:extLst>
          </p:cNvPr>
          <p:cNvSpPr/>
          <p:nvPr/>
        </p:nvSpPr>
        <p:spPr>
          <a:xfrm rot="1782986">
            <a:off x="286724" y="1226800"/>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Hexagon 6">
            <a:extLst>
              <a:ext uri="{FF2B5EF4-FFF2-40B4-BE49-F238E27FC236}">
                <a16:creationId xmlns:a16="http://schemas.microsoft.com/office/drawing/2014/main" id="{50323789-E2C6-7E59-762D-D95DEE8F0C17}"/>
              </a:ext>
            </a:extLst>
          </p:cNvPr>
          <p:cNvSpPr/>
          <p:nvPr/>
        </p:nvSpPr>
        <p:spPr>
          <a:xfrm rot="1782986">
            <a:off x="286724" y="1689645"/>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Hexagon 7">
            <a:extLst>
              <a:ext uri="{FF2B5EF4-FFF2-40B4-BE49-F238E27FC236}">
                <a16:creationId xmlns:a16="http://schemas.microsoft.com/office/drawing/2014/main" id="{42423E96-C571-D6AA-B682-8768C2F1A789}"/>
              </a:ext>
            </a:extLst>
          </p:cNvPr>
          <p:cNvSpPr/>
          <p:nvPr/>
        </p:nvSpPr>
        <p:spPr>
          <a:xfrm rot="1782986">
            <a:off x="286724" y="2152490"/>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Hexagon 8">
            <a:extLst>
              <a:ext uri="{FF2B5EF4-FFF2-40B4-BE49-F238E27FC236}">
                <a16:creationId xmlns:a16="http://schemas.microsoft.com/office/drawing/2014/main" id="{2E30E4E6-18C2-0F6D-9CDF-58B1ED5B1BE9}"/>
              </a:ext>
            </a:extLst>
          </p:cNvPr>
          <p:cNvSpPr/>
          <p:nvPr/>
        </p:nvSpPr>
        <p:spPr>
          <a:xfrm rot="1782986">
            <a:off x="286724" y="2615335"/>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TextBox 9">
            <a:extLst>
              <a:ext uri="{FF2B5EF4-FFF2-40B4-BE49-F238E27FC236}">
                <a16:creationId xmlns:a16="http://schemas.microsoft.com/office/drawing/2014/main" id="{7D4FD69B-9DF9-E788-8DB7-5A801305E2BD}"/>
              </a:ext>
            </a:extLst>
          </p:cNvPr>
          <p:cNvSpPr txBox="1"/>
          <p:nvPr/>
        </p:nvSpPr>
        <p:spPr>
          <a:xfrm>
            <a:off x="883112" y="5255618"/>
            <a:ext cx="5254042" cy="261610"/>
          </a:xfrm>
          <a:prstGeom prst="rect">
            <a:avLst/>
          </a:prstGeom>
          <a:noFill/>
        </p:spPr>
        <p:txBody>
          <a:bodyPr wrap="square" lIns="91440" tIns="45720" rIns="91440" bIns="45720" rtlCol="0" anchor="t">
            <a:spAutoFit/>
          </a:bodyPr>
          <a:lstStyle/>
          <a:p>
            <a:r>
              <a:rPr lang="es-ES_tradnl" sz="1100">
                <a:ea typeface="Arial"/>
                <a:cs typeface="Arial"/>
                <a:sym typeface="Arial"/>
              </a:rPr>
              <a:t>Enumere distintas técnicas de comunicación:</a:t>
            </a:r>
            <a:endParaRPr lang="es-ES_tradnl" sz="1100">
              <a:latin typeface="+mn-lt"/>
              <a:ea typeface="Arial"/>
              <a:cs typeface="Arial"/>
            </a:endParaRPr>
          </a:p>
        </p:txBody>
      </p:sp>
    </p:spTree>
    <p:extLst>
      <p:ext uri="{BB962C8B-B14F-4D97-AF65-F5344CB8AC3E}">
        <p14:creationId xmlns:p14="http://schemas.microsoft.com/office/powerpoint/2010/main" val="2895339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3203ACDB-08AF-E963-D749-CDACF45F8FAF}"/>
              </a:ext>
            </a:extLst>
          </p:cNvPr>
          <p:cNvSpPr/>
          <p:nvPr/>
        </p:nvSpPr>
        <p:spPr>
          <a:xfrm>
            <a:off x="1231900" y="1719317"/>
            <a:ext cx="5029200" cy="715717"/>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r>
              <a:rPr lang="es-ES_tradnl" sz="1100" dirty="0">
                <a:solidFill>
                  <a:schemeClr val="tx1"/>
                </a:solidFill>
                <a:latin typeface="Arial" panose="020B0604020202020204" pitchFamily="34" charset="0"/>
                <a:cs typeface="Arial" panose="020B0604020202020204" pitchFamily="34" charset="0"/>
              </a:rPr>
              <a:t>“Prevención y respuesta al abuso, negligencia, explotación y violencia que sufren niñas, niños y menores de edad”.</a:t>
            </a:r>
          </a:p>
        </p:txBody>
      </p:sp>
      <p:pic>
        <p:nvPicPr>
          <p:cNvPr id="4" name="Google Shape;98;p8">
            <a:extLst>
              <a:ext uri="{FF2B5EF4-FFF2-40B4-BE49-F238E27FC236}">
                <a16:creationId xmlns:a16="http://schemas.microsoft.com/office/drawing/2014/main" id="{46D9C4A9-2C78-4B89-99E7-62CA32A394C8}"/>
              </a:ext>
            </a:extLst>
          </p:cNvPr>
          <p:cNvPicPr preferRelativeResize="0"/>
          <p:nvPr/>
        </p:nvPicPr>
        <p:blipFill rotWithShape="1">
          <a:blip r:embed="rId2">
            <a:alphaModFix/>
          </a:blip>
          <a:srcRect/>
          <a:stretch/>
        </p:blipFill>
        <p:spPr>
          <a:xfrm>
            <a:off x="996287" y="1603612"/>
            <a:ext cx="833875" cy="1150515"/>
          </a:xfrm>
          <a:prstGeom prst="rect">
            <a:avLst/>
          </a:prstGeom>
          <a:noFill/>
          <a:ln w="9525" cap="flat" cmpd="sng">
            <a:solidFill>
              <a:schemeClr val="accent2">
                <a:lumMod val="75000"/>
              </a:schemeClr>
            </a:solidFill>
            <a:prstDash val="solid"/>
            <a:round/>
            <a:headEnd type="none" w="sm" len="sm"/>
            <a:tailEnd type="none" w="sm" len="sm"/>
          </a:ln>
        </p:spPr>
      </p:pic>
      <p:sp>
        <p:nvSpPr>
          <p:cNvPr id="34" name="TextBox 33">
            <a:extLst>
              <a:ext uri="{FF2B5EF4-FFF2-40B4-BE49-F238E27FC236}">
                <a16:creationId xmlns:a16="http://schemas.microsoft.com/office/drawing/2014/main" id="{4FFAF83D-10A5-6B99-D03E-63B5F736F19E}"/>
              </a:ext>
            </a:extLst>
          </p:cNvPr>
          <p:cNvSpPr txBox="1"/>
          <p:nvPr/>
        </p:nvSpPr>
        <p:spPr>
          <a:xfrm>
            <a:off x="996287" y="4179249"/>
            <a:ext cx="1423829" cy="533188"/>
          </a:xfrm>
          <a:prstGeom prst="rect">
            <a:avLst/>
          </a:prstGeom>
          <a:noFill/>
          <a:ln>
            <a:solidFill>
              <a:schemeClr val="accent2">
                <a:lumMod val="75000"/>
              </a:schemeClr>
            </a:solidFill>
          </a:ln>
        </p:spPr>
        <p:txBody>
          <a:bodyPr wrap="square" lIns="180000" tIns="180000" rIns="180000" bIns="180000" rtlCol="0" anchor="ctr">
            <a:noAutofit/>
          </a:bodyPr>
          <a:lstStyle/>
          <a:p>
            <a:pPr algn="ctr"/>
            <a:r>
              <a:rPr lang="es-ES_tradnl" sz="1100" b="1"/>
              <a:t>Abuso</a:t>
            </a:r>
          </a:p>
        </p:txBody>
      </p:sp>
      <p:sp>
        <p:nvSpPr>
          <p:cNvPr id="35" name="TextBox 34">
            <a:extLst>
              <a:ext uri="{FF2B5EF4-FFF2-40B4-BE49-F238E27FC236}">
                <a16:creationId xmlns:a16="http://schemas.microsoft.com/office/drawing/2014/main" id="{01CC45FE-1330-5619-6B21-861AFBE1EB26}"/>
              </a:ext>
            </a:extLst>
          </p:cNvPr>
          <p:cNvSpPr txBox="1"/>
          <p:nvPr/>
        </p:nvSpPr>
        <p:spPr>
          <a:xfrm>
            <a:off x="2967107" y="3537947"/>
            <a:ext cx="3281042" cy="1040624"/>
          </a:xfrm>
          <a:prstGeom prst="rect">
            <a:avLst/>
          </a:prstGeom>
          <a:noFill/>
          <a:ln>
            <a:solidFill>
              <a:schemeClr val="accent2">
                <a:lumMod val="75000"/>
              </a:schemeClr>
            </a:solidFill>
          </a:ln>
        </p:spPr>
        <p:txBody>
          <a:bodyPr wrap="square" lIns="180000" tIns="180000" rIns="180000" bIns="180000" rtlCol="0">
            <a:spAutoFit/>
          </a:bodyPr>
          <a:lstStyle/>
          <a:p>
            <a:r>
              <a:rPr lang="es-ES_tradnl" sz="1100" dirty="0"/>
              <a:t>Todo acto que implique el uso intencionado del poder o la fuerza (verbal o física) contra un/a menor, que cause daño o pueda afectar su seguridad, bienestar, dignidad y desarrollo.</a:t>
            </a:r>
          </a:p>
        </p:txBody>
      </p:sp>
      <p:sp>
        <p:nvSpPr>
          <p:cNvPr id="36" name="TextBox 35">
            <a:extLst>
              <a:ext uri="{FF2B5EF4-FFF2-40B4-BE49-F238E27FC236}">
                <a16:creationId xmlns:a16="http://schemas.microsoft.com/office/drawing/2014/main" id="{57BEE1DC-5623-3AF0-1AD7-3727939BBE18}"/>
              </a:ext>
            </a:extLst>
          </p:cNvPr>
          <p:cNvSpPr txBox="1"/>
          <p:nvPr/>
        </p:nvSpPr>
        <p:spPr>
          <a:xfrm>
            <a:off x="996287" y="5424034"/>
            <a:ext cx="1423829" cy="533188"/>
          </a:xfrm>
          <a:prstGeom prst="rect">
            <a:avLst/>
          </a:prstGeom>
          <a:noFill/>
          <a:ln>
            <a:solidFill>
              <a:schemeClr val="accent2">
                <a:lumMod val="75000"/>
              </a:schemeClr>
            </a:solidFill>
          </a:ln>
        </p:spPr>
        <p:txBody>
          <a:bodyPr wrap="square" lIns="180000" tIns="180000" rIns="180000" bIns="180000" rtlCol="0" anchor="ctr">
            <a:noAutofit/>
          </a:bodyPr>
          <a:lstStyle/>
          <a:p>
            <a:pPr algn="ctr"/>
            <a:r>
              <a:rPr lang="es-ES_tradnl" sz="1100" b="1"/>
              <a:t>Negligencia</a:t>
            </a:r>
          </a:p>
        </p:txBody>
      </p:sp>
      <p:sp>
        <p:nvSpPr>
          <p:cNvPr id="37" name="TextBox 36">
            <a:extLst>
              <a:ext uri="{FF2B5EF4-FFF2-40B4-BE49-F238E27FC236}">
                <a16:creationId xmlns:a16="http://schemas.microsoft.com/office/drawing/2014/main" id="{42531EC0-8BE8-3B47-1B2A-A82B03578454}"/>
              </a:ext>
            </a:extLst>
          </p:cNvPr>
          <p:cNvSpPr txBox="1"/>
          <p:nvPr/>
        </p:nvSpPr>
        <p:spPr>
          <a:xfrm>
            <a:off x="2967107" y="4761490"/>
            <a:ext cx="3281042" cy="1209901"/>
          </a:xfrm>
          <a:prstGeom prst="rect">
            <a:avLst/>
          </a:prstGeom>
          <a:noFill/>
          <a:ln>
            <a:solidFill>
              <a:schemeClr val="accent2">
                <a:lumMod val="75000"/>
              </a:schemeClr>
            </a:solidFill>
          </a:ln>
        </p:spPr>
        <p:txBody>
          <a:bodyPr wrap="square" lIns="180000" tIns="180000" rIns="180000" bIns="180000" rtlCol="0">
            <a:spAutoFit/>
          </a:bodyPr>
          <a:lstStyle/>
          <a:p>
            <a:r>
              <a:rPr lang="es-ES_tradnl" sz="1100" dirty="0"/>
              <a:t>Todo acto deliberado con efectos negativos reales o potenciales sobre la seguridad, el bienestar, la dignidad y el desarrollo de un/a menor, que se comete en el marco de una relación de confianza, poder o responsabilidad.</a:t>
            </a:r>
          </a:p>
        </p:txBody>
      </p:sp>
      <p:sp>
        <p:nvSpPr>
          <p:cNvPr id="38" name="TextBox 37">
            <a:extLst>
              <a:ext uri="{FF2B5EF4-FFF2-40B4-BE49-F238E27FC236}">
                <a16:creationId xmlns:a16="http://schemas.microsoft.com/office/drawing/2014/main" id="{0298B06A-E4AC-E8E4-1ECF-615FA651B753}"/>
              </a:ext>
            </a:extLst>
          </p:cNvPr>
          <p:cNvSpPr txBox="1"/>
          <p:nvPr/>
        </p:nvSpPr>
        <p:spPr>
          <a:xfrm>
            <a:off x="2967106" y="6181506"/>
            <a:ext cx="3280992" cy="1379178"/>
          </a:xfrm>
          <a:prstGeom prst="rect">
            <a:avLst/>
          </a:prstGeom>
          <a:noFill/>
          <a:ln>
            <a:solidFill>
              <a:schemeClr val="accent2">
                <a:lumMod val="75000"/>
              </a:schemeClr>
            </a:solidFill>
          </a:ln>
        </p:spPr>
        <p:txBody>
          <a:bodyPr wrap="square" lIns="180000" tIns="180000" rIns="180000" bIns="180000" rtlCol="0">
            <a:spAutoFit/>
          </a:bodyPr>
          <a:lstStyle/>
          <a:p>
            <a:r>
              <a:rPr lang="es-ES_tradnl" sz="1100" dirty="0"/>
              <a:t>Cuando un individuo en una posición de poder y/o confianza se aprovecha o intenta aprovecharse de un/a menor para su propio beneficio personal, ventaja, gratificación o provecho. Este beneficio personal puede ser de tipo físico, sexual, financiero, material, social, militar o político. </a:t>
            </a:r>
          </a:p>
        </p:txBody>
      </p:sp>
      <p:sp>
        <p:nvSpPr>
          <p:cNvPr id="39" name="TextBox 38">
            <a:extLst>
              <a:ext uri="{FF2B5EF4-FFF2-40B4-BE49-F238E27FC236}">
                <a16:creationId xmlns:a16="http://schemas.microsoft.com/office/drawing/2014/main" id="{11484D38-1083-08D6-52C5-089484F38CE0}"/>
              </a:ext>
            </a:extLst>
          </p:cNvPr>
          <p:cNvSpPr txBox="1"/>
          <p:nvPr/>
        </p:nvSpPr>
        <p:spPr>
          <a:xfrm>
            <a:off x="2980057" y="7757202"/>
            <a:ext cx="3268091" cy="1548455"/>
          </a:xfrm>
          <a:prstGeom prst="rect">
            <a:avLst/>
          </a:prstGeom>
          <a:noFill/>
          <a:ln>
            <a:solidFill>
              <a:schemeClr val="accent2">
                <a:lumMod val="75000"/>
              </a:schemeClr>
            </a:solidFill>
          </a:ln>
        </p:spPr>
        <p:txBody>
          <a:bodyPr wrap="square" lIns="180000" tIns="180000" rIns="180000" bIns="180000" rtlCol="0">
            <a:spAutoFit/>
          </a:bodyPr>
          <a:lstStyle/>
          <a:p>
            <a:r>
              <a:rPr lang="es-ES_tradnl" sz="1100" dirty="0"/>
              <a:t>Omisión intencionada o no intencionada de proteger a un/a menor de un daño real o potencial para su seguridad, bienestar, dignidad y desarrollo o el incumplimiento de los derechos del menor teniendo una clara responsabilidad sobre su bienestar y la capacidad, habilidad y recursos para hacerlo.</a:t>
            </a:r>
          </a:p>
        </p:txBody>
      </p:sp>
      <p:sp>
        <p:nvSpPr>
          <p:cNvPr id="40" name="TextBox 39">
            <a:extLst>
              <a:ext uri="{FF2B5EF4-FFF2-40B4-BE49-F238E27FC236}">
                <a16:creationId xmlns:a16="http://schemas.microsoft.com/office/drawing/2014/main" id="{7AB3A202-F630-5D6B-C0D8-5D381E7D9468}"/>
              </a:ext>
            </a:extLst>
          </p:cNvPr>
          <p:cNvSpPr txBox="1"/>
          <p:nvPr/>
        </p:nvSpPr>
        <p:spPr>
          <a:xfrm>
            <a:off x="996287" y="6668819"/>
            <a:ext cx="1423829" cy="533188"/>
          </a:xfrm>
          <a:prstGeom prst="rect">
            <a:avLst/>
          </a:prstGeom>
          <a:noFill/>
          <a:ln>
            <a:solidFill>
              <a:schemeClr val="accent2">
                <a:lumMod val="75000"/>
              </a:schemeClr>
            </a:solidFill>
          </a:ln>
        </p:spPr>
        <p:txBody>
          <a:bodyPr wrap="square" lIns="180000" tIns="180000" rIns="180000" bIns="180000" rtlCol="0" anchor="ctr">
            <a:noAutofit/>
          </a:bodyPr>
          <a:lstStyle/>
          <a:p>
            <a:pPr algn="ctr"/>
            <a:r>
              <a:rPr lang="es-ES_tradnl" sz="1100" b="1"/>
              <a:t>Violencia</a:t>
            </a:r>
          </a:p>
        </p:txBody>
      </p:sp>
      <p:sp>
        <p:nvSpPr>
          <p:cNvPr id="41" name="TextBox 40">
            <a:extLst>
              <a:ext uri="{FF2B5EF4-FFF2-40B4-BE49-F238E27FC236}">
                <a16:creationId xmlns:a16="http://schemas.microsoft.com/office/drawing/2014/main" id="{38185CE9-EFED-1B80-3E25-5811A233CC70}"/>
              </a:ext>
            </a:extLst>
          </p:cNvPr>
          <p:cNvSpPr txBox="1"/>
          <p:nvPr/>
        </p:nvSpPr>
        <p:spPr>
          <a:xfrm>
            <a:off x="996286" y="7913603"/>
            <a:ext cx="1423830" cy="533188"/>
          </a:xfrm>
          <a:prstGeom prst="rect">
            <a:avLst/>
          </a:prstGeom>
          <a:noFill/>
          <a:ln>
            <a:solidFill>
              <a:schemeClr val="accent2">
                <a:lumMod val="75000"/>
              </a:schemeClr>
            </a:solidFill>
          </a:ln>
        </p:spPr>
        <p:txBody>
          <a:bodyPr wrap="square" lIns="180000" tIns="180000" rIns="180000" bIns="180000" rtlCol="0" anchor="ctr">
            <a:noAutofit/>
          </a:bodyPr>
          <a:lstStyle/>
          <a:p>
            <a:pPr algn="ctr"/>
            <a:r>
              <a:rPr lang="es-ES_tradnl" sz="1100" b="1"/>
              <a:t>Explotación</a:t>
            </a:r>
          </a:p>
        </p:txBody>
      </p:sp>
      <p:sp>
        <p:nvSpPr>
          <p:cNvPr id="69" name="TextBox 68">
            <a:extLst>
              <a:ext uri="{FF2B5EF4-FFF2-40B4-BE49-F238E27FC236}">
                <a16:creationId xmlns:a16="http://schemas.microsoft.com/office/drawing/2014/main" id="{798DDF00-6859-B061-9CB5-FDF13CCE18FD}"/>
              </a:ext>
            </a:extLst>
          </p:cNvPr>
          <p:cNvSpPr txBox="1"/>
          <p:nvPr/>
        </p:nvSpPr>
        <p:spPr>
          <a:xfrm>
            <a:off x="996287" y="3051669"/>
            <a:ext cx="5254042" cy="276999"/>
          </a:xfrm>
          <a:prstGeom prst="rect">
            <a:avLst/>
          </a:prstGeom>
          <a:noFill/>
        </p:spPr>
        <p:txBody>
          <a:bodyPr wrap="square" rtlCol="0">
            <a:spAutoFit/>
          </a:bodyPr>
          <a:lstStyle/>
          <a:p>
            <a:r>
              <a:rPr lang="es-ES_tradnl" sz="1200" b="1" spc="300" dirty="0"/>
              <a:t>OTROS </a:t>
            </a:r>
            <a:r>
              <a:rPr lang="es-ES_tradnl" sz="1200" b="1" spc="300" dirty="0">
                <a:solidFill>
                  <a:schemeClr val="tx1"/>
                </a:solidFill>
              </a:rPr>
              <a:t>TÉRMINOS DE PROTECCIÓN DE LA INFANCIA</a:t>
            </a:r>
          </a:p>
        </p:txBody>
      </p:sp>
      <p:sp>
        <p:nvSpPr>
          <p:cNvPr id="70" name="TextBox 69">
            <a:extLst>
              <a:ext uri="{FF2B5EF4-FFF2-40B4-BE49-F238E27FC236}">
                <a16:creationId xmlns:a16="http://schemas.microsoft.com/office/drawing/2014/main" id="{DB327CE3-C2F5-35F4-0787-DD8CD32B567E}"/>
              </a:ext>
            </a:extLst>
          </p:cNvPr>
          <p:cNvSpPr txBox="1"/>
          <p:nvPr/>
        </p:nvSpPr>
        <p:spPr>
          <a:xfrm>
            <a:off x="996287" y="1222077"/>
            <a:ext cx="5254042" cy="276999"/>
          </a:xfrm>
          <a:prstGeom prst="rect">
            <a:avLst/>
          </a:prstGeom>
          <a:noFill/>
        </p:spPr>
        <p:txBody>
          <a:bodyPr wrap="square" rtlCol="0">
            <a:spAutoFit/>
          </a:bodyPr>
          <a:lstStyle/>
          <a:p>
            <a:r>
              <a:rPr lang="es-ES_tradnl" sz="1200" b="1" spc="300">
                <a:solidFill>
                  <a:schemeClr val="tx1"/>
                </a:solidFill>
              </a:rPr>
              <a:t>DEFINICIÓN DE PROTECCIÓN DE LA INFANCIA</a:t>
            </a:r>
          </a:p>
        </p:txBody>
      </p:sp>
      <p:sp>
        <p:nvSpPr>
          <p:cNvPr id="71" name="TextBox 70">
            <a:extLst>
              <a:ext uri="{FF2B5EF4-FFF2-40B4-BE49-F238E27FC236}">
                <a16:creationId xmlns:a16="http://schemas.microsoft.com/office/drawing/2014/main" id="{F9177A09-7A3E-EDC5-3277-756D00BC8C40}"/>
              </a:ext>
            </a:extLst>
          </p:cNvPr>
          <p:cNvSpPr txBox="1"/>
          <p:nvPr/>
        </p:nvSpPr>
        <p:spPr>
          <a:xfrm>
            <a:off x="996286" y="713169"/>
            <a:ext cx="5264813" cy="523220"/>
          </a:xfrm>
          <a:prstGeom prst="rect">
            <a:avLst/>
          </a:prstGeom>
          <a:noFill/>
        </p:spPr>
        <p:txBody>
          <a:bodyPr wrap="square">
            <a:spAutoFit/>
          </a:bodyPr>
          <a:lstStyle/>
          <a:p>
            <a:pPr marL="0" marR="0" lvl="0" indent="0" algn="l" rtl="0">
              <a:spcBef>
                <a:spcPts val="0"/>
              </a:spcBef>
              <a:spcAft>
                <a:spcPts val="1800"/>
              </a:spcAft>
              <a:buNone/>
            </a:pPr>
            <a:r>
              <a:rPr lang="es-ES_tradnl" sz="1400" b="1" spc="300">
                <a:solidFill>
                  <a:schemeClr val="bg1"/>
                </a:solidFill>
                <a:highlight>
                  <a:srgbClr val="8D607A"/>
                </a:highlight>
                <a:latin typeface="Calibri"/>
                <a:ea typeface="Calibri"/>
                <a:cs typeface="Calibri"/>
                <a:sym typeface="Calibri"/>
              </a:rPr>
              <a:t>SESIÓN 2: ¿QUÉ ES LA PROTECCIÓN DE LA INFANCIA?</a:t>
            </a:r>
          </a:p>
        </p:txBody>
      </p:sp>
      <p:sp>
        <p:nvSpPr>
          <p:cNvPr id="72" name="Oval 71">
            <a:extLst>
              <a:ext uri="{FF2B5EF4-FFF2-40B4-BE49-F238E27FC236}">
                <a16:creationId xmlns:a16="http://schemas.microsoft.com/office/drawing/2014/main" id="{F0ACB77E-DBDD-65F8-53DA-71A67F14EADB}"/>
              </a:ext>
            </a:extLst>
          </p:cNvPr>
          <p:cNvSpPr/>
          <p:nvPr/>
        </p:nvSpPr>
        <p:spPr>
          <a:xfrm>
            <a:off x="2324866" y="4344384"/>
            <a:ext cx="190500" cy="1905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3" name="Oval 72">
            <a:extLst>
              <a:ext uri="{FF2B5EF4-FFF2-40B4-BE49-F238E27FC236}">
                <a16:creationId xmlns:a16="http://schemas.microsoft.com/office/drawing/2014/main" id="{93FFACC2-AD77-CE79-22A5-D45806A0AD6E}"/>
              </a:ext>
            </a:extLst>
          </p:cNvPr>
          <p:cNvSpPr/>
          <p:nvPr/>
        </p:nvSpPr>
        <p:spPr>
          <a:xfrm>
            <a:off x="2871856" y="4024274"/>
            <a:ext cx="190500" cy="1905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4" name="Oval 73">
            <a:extLst>
              <a:ext uri="{FF2B5EF4-FFF2-40B4-BE49-F238E27FC236}">
                <a16:creationId xmlns:a16="http://schemas.microsoft.com/office/drawing/2014/main" id="{3351DA95-D0CA-DC16-45EC-7D6932F97DCE}"/>
              </a:ext>
            </a:extLst>
          </p:cNvPr>
          <p:cNvSpPr/>
          <p:nvPr/>
        </p:nvSpPr>
        <p:spPr>
          <a:xfrm>
            <a:off x="2324866" y="5567212"/>
            <a:ext cx="190500" cy="1905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5" name="Oval 74">
            <a:extLst>
              <a:ext uri="{FF2B5EF4-FFF2-40B4-BE49-F238E27FC236}">
                <a16:creationId xmlns:a16="http://schemas.microsoft.com/office/drawing/2014/main" id="{54018B81-02E3-C00A-CEF1-0F0D6C05EAEC}"/>
              </a:ext>
            </a:extLst>
          </p:cNvPr>
          <p:cNvSpPr/>
          <p:nvPr/>
        </p:nvSpPr>
        <p:spPr>
          <a:xfrm>
            <a:off x="2324866" y="6829469"/>
            <a:ext cx="190500" cy="1905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6" name="Oval 75">
            <a:extLst>
              <a:ext uri="{FF2B5EF4-FFF2-40B4-BE49-F238E27FC236}">
                <a16:creationId xmlns:a16="http://schemas.microsoft.com/office/drawing/2014/main" id="{F3F2A0FB-FC05-C571-21CF-111F5CCBF4C7}"/>
              </a:ext>
            </a:extLst>
          </p:cNvPr>
          <p:cNvSpPr/>
          <p:nvPr/>
        </p:nvSpPr>
        <p:spPr>
          <a:xfrm>
            <a:off x="2324866" y="8084947"/>
            <a:ext cx="190500" cy="1905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7" name="Oval 76">
            <a:extLst>
              <a:ext uri="{FF2B5EF4-FFF2-40B4-BE49-F238E27FC236}">
                <a16:creationId xmlns:a16="http://schemas.microsoft.com/office/drawing/2014/main" id="{8C536B5F-A851-0984-9696-2B1B5A888CD7}"/>
              </a:ext>
            </a:extLst>
          </p:cNvPr>
          <p:cNvSpPr/>
          <p:nvPr/>
        </p:nvSpPr>
        <p:spPr>
          <a:xfrm>
            <a:off x="2871856" y="5328784"/>
            <a:ext cx="190500" cy="1905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8" name="Oval 77">
            <a:extLst>
              <a:ext uri="{FF2B5EF4-FFF2-40B4-BE49-F238E27FC236}">
                <a16:creationId xmlns:a16="http://schemas.microsoft.com/office/drawing/2014/main" id="{67AA9487-DBB6-BF47-1B3A-7A29C8FBD191}"/>
              </a:ext>
            </a:extLst>
          </p:cNvPr>
          <p:cNvSpPr/>
          <p:nvPr/>
        </p:nvSpPr>
        <p:spPr>
          <a:xfrm>
            <a:off x="2871856" y="6734219"/>
            <a:ext cx="190500" cy="1905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9" name="Oval 78">
            <a:extLst>
              <a:ext uri="{FF2B5EF4-FFF2-40B4-BE49-F238E27FC236}">
                <a16:creationId xmlns:a16="http://schemas.microsoft.com/office/drawing/2014/main" id="{6F2B2D43-72F7-9A29-8BDA-B8EBB0D6C7C9}"/>
              </a:ext>
            </a:extLst>
          </p:cNvPr>
          <p:cNvSpPr/>
          <p:nvPr/>
        </p:nvSpPr>
        <p:spPr>
          <a:xfrm>
            <a:off x="2871856" y="8351541"/>
            <a:ext cx="190500" cy="1905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Hexagon 1">
            <a:extLst>
              <a:ext uri="{FF2B5EF4-FFF2-40B4-BE49-F238E27FC236}">
                <a16:creationId xmlns:a16="http://schemas.microsoft.com/office/drawing/2014/main" id="{226BBB5C-7184-F408-FE89-6EB2E4BB09E9}"/>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Hexagon 4">
            <a:extLst>
              <a:ext uri="{FF2B5EF4-FFF2-40B4-BE49-F238E27FC236}">
                <a16:creationId xmlns:a16="http://schemas.microsoft.com/office/drawing/2014/main" id="{3A02FF45-9D7B-DF68-8397-D11E9A4F44A9}"/>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Hexagon 5">
            <a:extLst>
              <a:ext uri="{FF2B5EF4-FFF2-40B4-BE49-F238E27FC236}">
                <a16:creationId xmlns:a16="http://schemas.microsoft.com/office/drawing/2014/main" id="{0FAF5D91-21E1-BC62-433B-9D9AD6F51C78}"/>
              </a:ext>
            </a:extLst>
          </p:cNvPr>
          <p:cNvSpPr/>
          <p:nvPr/>
        </p:nvSpPr>
        <p:spPr>
          <a:xfrm rot="1782986">
            <a:off x="286724" y="122680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Hexagon 6">
            <a:extLst>
              <a:ext uri="{FF2B5EF4-FFF2-40B4-BE49-F238E27FC236}">
                <a16:creationId xmlns:a16="http://schemas.microsoft.com/office/drawing/2014/main" id="{8AA67080-28B5-CE6E-5D4E-7B420C2BB029}"/>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Hexagon 7">
            <a:extLst>
              <a:ext uri="{FF2B5EF4-FFF2-40B4-BE49-F238E27FC236}">
                <a16:creationId xmlns:a16="http://schemas.microsoft.com/office/drawing/2014/main" id="{4ABB3B12-1B46-BDC4-05D7-D8C94EEA663A}"/>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Hexagon 8">
            <a:extLst>
              <a:ext uri="{FF2B5EF4-FFF2-40B4-BE49-F238E27FC236}">
                <a16:creationId xmlns:a16="http://schemas.microsoft.com/office/drawing/2014/main" id="{B05F6F3F-16BD-6128-6CB3-6770DC89F157}"/>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3644221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Box 117">
            <a:extLst>
              <a:ext uri="{FF2B5EF4-FFF2-40B4-BE49-F238E27FC236}">
                <a16:creationId xmlns:a16="http://schemas.microsoft.com/office/drawing/2014/main" id="{DA749C13-1BA7-A408-91A2-2D049C12DA74}"/>
              </a:ext>
            </a:extLst>
          </p:cNvPr>
          <p:cNvSpPr txBox="1"/>
          <p:nvPr/>
        </p:nvSpPr>
        <p:spPr>
          <a:xfrm>
            <a:off x="987931" y="1839268"/>
            <a:ext cx="5254041" cy="542116"/>
          </a:xfrm>
          <a:prstGeom prst="rect">
            <a:avLst/>
          </a:prstGeom>
          <a:noFill/>
          <a:ln>
            <a:noFill/>
          </a:ln>
        </p:spPr>
        <p:txBody>
          <a:bodyPr wrap="square" lIns="90000" tIns="90000" rIns="90000" bIns="90000" rtlCol="0" anchor="t">
            <a:noAutofit/>
          </a:bodyPr>
          <a:lstStyle/>
          <a:p>
            <a:r>
              <a:rPr lang="es-ES_tradnl" sz="1100"/>
              <a:t>Cuando escucha la expresión “salud mental”, ¿qué términos o palabras le vienen a la mente? Escríbalas y cree su propia nube de palabras.</a:t>
            </a:r>
          </a:p>
        </p:txBody>
      </p:sp>
      <p:sp>
        <p:nvSpPr>
          <p:cNvPr id="9" name="TextBox 8">
            <a:extLst>
              <a:ext uri="{FF2B5EF4-FFF2-40B4-BE49-F238E27FC236}">
                <a16:creationId xmlns:a16="http://schemas.microsoft.com/office/drawing/2014/main" id="{517DAE25-8A7D-5692-9520-2C1CB1AA0390}"/>
              </a:ext>
            </a:extLst>
          </p:cNvPr>
          <p:cNvSpPr txBox="1"/>
          <p:nvPr/>
        </p:nvSpPr>
        <p:spPr>
          <a:xfrm>
            <a:off x="987932" y="708984"/>
            <a:ext cx="5254041" cy="523220"/>
          </a:xfrm>
          <a:prstGeom prst="rect">
            <a:avLst/>
          </a:prstGeom>
          <a:noFill/>
        </p:spPr>
        <p:txBody>
          <a:bodyPr wrap="square">
            <a:spAutoFit/>
          </a:bodyPr>
          <a:lstStyle/>
          <a:p>
            <a:pPr marL="0" marR="0" lvl="0" indent="0" algn="l" rtl="0">
              <a:spcBef>
                <a:spcPts val="0"/>
              </a:spcBef>
              <a:spcAft>
                <a:spcPts val="1800"/>
              </a:spcAft>
              <a:buNone/>
            </a:pPr>
            <a:r>
              <a:rPr lang="es-ES_tradnl" sz="1400" b="1" spc="300">
                <a:solidFill>
                  <a:schemeClr val="bg1"/>
                </a:solidFill>
                <a:highlight>
                  <a:srgbClr val="6CBDEA"/>
                </a:highlight>
                <a:latin typeface="Calibri"/>
                <a:ea typeface="Calibri"/>
                <a:cs typeface="Calibri"/>
                <a:sym typeface="Calibri"/>
              </a:rPr>
              <a:t>SESIÓN 2: ¿QUÉ ENTENDEMOS POR “SALUD MENTAL” Y “BIENESTAR”? </a:t>
            </a:r>
          </a:p>
        </p:txBody>
      </p:sp>
      <p:sp>
        <p:nvSpPr>
          <p:cNvPr id="11" name="TextBox 10">
            <a:extLst>
              <a:ext uri="{FF2B5EF4-FFF2-40B4-BE49-F238E27FC236}">
                <a16:creationId xmlns:a16="http://schemas.microsoft.com/office/drawing/2014/main" id="{5C0A7FE1-2947-7D31-327B-005367EEF417}"/>
              </a:ext>
            </a:extLst>
          </p:cNvPr>
          <p:cNvSpPr txBox="1"/>
          <p:nvPr/>
        </p:nvSpPr>
        <p:spPr>
          <a:xfrm>
            <a:off x="996287" y="1524958"/>
            <a:ext cx="4665478" cy="276999"/>
          </a:xfrm>
          <a:prstGeom prst="rect">
            <a:avLst/>
          </a:prstGeom>
          <a:noFill/>
        </p:spPr>
        <p:txBody>
          <a:bodyPr wrap="square" rtlCol="0">
            <a:spAutoFit/>
          </a:bodyPr>
          <a:lstStyle/>
          <a:p>
            <a:r>
              <a:rPr lang="es-ES_tradnl" sz="1200" b="1" spc="300">
                <a:solidFill>
                  <a:schemeClr val="tx1"/>
                </a:solidFill>
              </a:rPr>
              <a:t>NUBE DE PALABRAS: SALUD MENTAL</a:t>
            </a:r>
          </a:p>
        </p:txBody>
      </p:sp>
      <p:grpSp>
        <p:nvGrpSpPr>
          <p:cNvPr id="40" name="Group 39">
            <a:extLst>
              <a:ext uri="{FF2B5EF4-FFF2-40B4-BE49-F238E27FC236}">
                <a16:creationId xmlns:a16="http://schemas.microsoft.com/office/drawing/2014/main" id="{CFEB35CE-C082-FB28-D3D6-92C437425461}"/>
              </a:ext>
            </a:extLst>
          </p:cNvPr>
          <p:cNvGrpSpPr/>
          <p:nvPr/>
        </p:nvGrpSpPr>
        <p:grpSpPr>
          <a:xfrm>
            <a:off x="1140302" y="2558203"/>
            <a:ext cx="4949298" cy="6409139"/>
            <a:chOff x="1176217" y="2558203"/>
            <a:chExt cx="4949298" cy="6409139"/>
          </a:xfrm>
          <a:solidFill>
            <a:schemeClr val="accent4">
              <a:lumMod val="20000"/>
              <a:lumOff val="80000"/>
            </a:schemeClr>
          </a:solidFill>
        </p:grpSpPr>
        <p:sp>
          <p:nvSpPr>
            <p:cNvPr id="22" name="Oval 21">
              <a:extLst>
                <a:ext uri="{FF2B5EF4-FFF2-40B4-BE49-F238E27FC236}">
                  <a16:creationId xmlns:a16="http://schemas.microsoft.com/office/drawing/2014/main" id="{6837E686-C09C-B314-73EA-AC8C13B3027F}"/>
                </a:ext>
              </a:extLst>
            </p:cNvPr>
            <p:cNvSpPr/>
            <p:nvPr/>
          </p:nvSpPr>
          <p:spPr>
            <a:xfrm>
              <a:off x="3076495" y="7982390"/>
              <a:ext cx="984952" cy="9849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39" name="Group 38">
              <a:extLst>
                <a:ext uri="{FF2B5EF4-FFF2-40B4-BE49-F238E27FC236}">
                  <a16:creationId xmlns:a16="http://schemas.microsoft.com/office/drawing/2014/main" id="{20866D5F-A9E9-5036-C565-AC9995D12D74}"/>
                </a:ext>
              </a:extLst>
            </p:cNvPr>
            <p:cNvGrpSpPr/>
            <p:nvPr/>
          </p:nvGrpSpPr>
          <p:grpSpPr>
            <a:xfrm>
              <a:off x="1176217" y="2558203"/>
              <a:ext cx="4949298" cy="6090959"/>
              <a:chOff x="1176217" y="2558203"/>
              <a:chExt cx="4949298" cy="6090959"/>
            </a:xfrm>
            <a:grpFill/>
          </p:grpSpPr>
          <p:sp>
            <p:nvSpPr>
              <p:cNvPr id="13" name="Oval 12">
                <a:extLst>
                  <a:ext uri="{FF2B5EF4-FFF2-40B4-BE49-F238E27FC236}">
                    <a16:creationId xmlns:a16="http://schemas.microsoft.com/office/drawing/2014/main" id="{2A5BA087-D623-EAB6-4BE7-ECCDDF41C1CB}"/>
                  </a:ext>
                </a:extLst>
              </p:cNvPr>
              <p:cNvSpPr/>
              <p:nvPr/>
            </p:nvSpPr>
            <p:spPr>
              <a:xfrm>
                <a:off x="4923212" y="7048001"/>
                <a:ext cx="1106396" cy="1106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Oval 13">
                <a:extLst>
                  <a:ext uri="{FF2B5EF4-FFF2-40B4-BE49-F238E27FC236}">
                    <a16:creationId xmlns:a16="http://schemas.microsoft.com/office/drawing/2014/main" id="{8E3F0DBF-277D-3F43-8FFB-C4E19B694A69}"/>
                  </a:ext>
                </a:extLst>
              </p:cNvPr>
              <p:cNvSpPr/>
              <p:nvPr/>
            </p:nvSpPr>
            <p:spPr>
              <a:xfrm>
                <a:off x="2183793" y="2925978"/>
                <a:ext cx="1106396" cy="1106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Oval 14">
                <a:extLst>
                  <a:ext uri="{FF2B5EF4-FFF2-40B4-BE49-F238E27FC236}">
                    <a16:creationId xmlns:a16="http://schemas.microsoft.com/office/drawing/2014/main" id="{C49A5199-19BE-F7FF-2A29-E59E67EFA7BC}"/>
                  </a:ext>
                </a:extLst>
              </p:cNvPr>
              <p:cNvSpPr/>
              <p:nvPr/>
            </p:nvSpPr>
            <p:spPr>
              <a:xfrm>
                <a:off x="1827668" y="3335424"/>
                <a:ext cx="1613182" cy="1613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Oval 15">
                <a:extLst>
                  <a:ext uri="{FF2B5EF4-FFF2-40B4-BE49-F238E27FC236}">
                    <a16:creationId xmlns:a16="http://schemas.microsoft.com/office/drawing/2014/main" id="{9F643889-703B-F5FA-8512-DD21783C8A9A}"/>
                  </a:ext>
                </a:extLst>
              </p:cNvPr>
              <p:cNvSpPr/>
              <p:nvPr/>
            </p:nvSpPr>
            <p:spPr>
              <a:xfrm>
                <a:off x="3916203" y="4077870"/>
                <a:ext cx="1613182" cy="1613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Oval 16">
                <a:extLst>
                  <a:ext uri="{FF2B5EF4-FFF2-40B4-BE49-F238E27FC236}">
                    <a16:creationId xmlns:a16="http://schemas.microsoft.com/office/drawing/2014/main" id="{63AFA1DA-6909-987C-A444-475E9E29EB4D}"/>
                  </a:ext>
                </a:extLst>
              </p:cNvPr>
              <p:cNvSpPr/>
              <p:nvPr/>
            </p:nvSpPr>
            <p:spPr>
              <a:xfrm>
                <a:off x="1639210" y="4675903"/>
                <a:ext cx="1613182" cy="1613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Oval 17">
                <a:extLst>
                  <a:ext uri="{FF2B5EF4-FFF2-40B4-BE49-F238E27FC236}">
                    <a16:creationId xmlns:a16="http://schemas.microsoft.com/office/drawing/2014/main" id="{0E7A1CF2-A701-9E73-D1EC-8BDA1161FF39}"/>
                  </a:ext>
                </a:extLst>
              </p:cNvPr>
              <p:cNvSpPr/>
              <p:nvPr/>
            </p:nvSpPr>
            <p:spPr>
              <a:xfrm>
                <a:off x="4150118" y="5329160"/>
                <a:ext cx="1465791" cy="14657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 name="Oval 18">
                <a:extLst>
                  <a:ext uri="{FF2B5EF4-FFF2-40B4-BE49-F238E27FC236}">
                    <a16:creationId xmlns:a16="http://schemas.microsoft.com/office/drawing/2014/main" id="{E51A86D9-127D-204C-CB4B-125E410B2EEE}"/>
                  </a:ext>
                </a:extLst>
              </p:cNvPr>
              <p:cNvSpPr/>
              <p:nvPr/>
            </p:nvSpPr>
            <p:spPr>
              <a:xfrm>
                <a:off x="3611944" y="5664293"/>
                <a:ext cx="1106396" cy="1106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Oval 19">
                <a:extLst>
                  <a:ext uri="{FF2B5EF4-FFF2-40B4-BE49-F238E27FC236}">
                    <a16:creationId xmlns:a16="http://schemas.microsoft.com/office/drawing/2014/main" id="{0CD9F598-FB9B-E8CD-0873-5E61BB528F67}"/>
                  </a:ext>
                </a:extLst>
              </p:cNvPr>
              <p:cNvSpPr/>
              <p:nvPr/>
            </p:nvSpPr>
            <p:spPr>
              <a:xfrm>
                <a:off x="4203113" y="2805187"/>
                <a:ext cx="816006" cy="8160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 name="Oval 20">
                <a:extLst>
                  <a:ext uri="{FF2B5EF4-FFF2-40B4-BE49-F238E27FC236}">
                    <a16:creationId xmlns:a16="http://schemas.microsoft.com/office/drawing/2014/main" id="{075F1568-1A01-89DF-3D9A-C0230715B787}"/>
                  </a:ext>
                </a:extLst>
              </p:cNvPr>
              <p:cNvSpPr/>
              <p:nvPr/>
            </p:nvSpPr>
            <p:spPr>
              <a:xfrm>
                <a:off x="3179783" y="3798965"/>
                <a:ext cx="1106396" cy="1106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Oval 22">
                <a:extLst>
                  <a:ext uri="{FF2B5EF4-FFF2-40B4-BE49-F238E27FC236}">
                    <a16:creationId xmlns:a16="http://schemas.microsoft.com/office/drawing/2014/main" id="{DC5FDA64-30E3-1378-669F-4AFC774D5921}"/>
                  </a:ext>
                </a:extLst>
              </p:cNvPr>
              <p:cNvSpPr/>
              <p:nvPr/>
            </p:nvSpPr>
            <p:spPr>
              <a:xfrm>
                <a:off x="1622972" y="4105878"/>
                <a:ext cx="1106396" cy="1106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Oval 23">
                <a:extLst>
                  <a:ext uri="{FF2B5EF4-FFF2-40B4-BE49-F238E27FC236}">
                    <a16:creationId xmlns:a16="http://schemas.microsoft.com/office/drawing/2014/main" id="{1B2075FA-AE2E-D034-BF1B-F3EC65513D0B}"/>
                  </a:ext>
                </a:extLst>
              </p:cNvPr>
              <p:cNvSpPr/>
              <p:nvPr/>
            </p:nvSpPr>
            <p:spPr>
              <a:xfrm>
                <a:off x="4536665" y="6328187"/>
                <a:ext cx="1106396" cy="1106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Oval 24">
                <a:extLst>
                  <a:ext uri="{FF2B5EF4-FFF2-40B4-BE49-F238E27FC236}">
                    <a16:creationId xmlns:a16="http://schemas.microsoft.com/office/drawing/2014/main" id="{C2115B62-FAE4-198F-9166-52103CD9E1E0}"/>
                  </a:ext>
                </a:extLst>
              </p:cNvPr>
              <p:cNvSpPr/>
              <p:nvPr/>
            </p:nvSpPr>
            <p:spPr>
              <a:xfrm>
                <a:off x="5019119" y="4816678"/>
                <a:ext cx="1106396" cy="1106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 name="Oval 25">
                <a:extLst>
                  <a:ext uri="{FF2B5EF4-FFF2-40B4-BE49-F238E27FC236}">
                    <a16:creationId xmlns:a16="http://schemas.microsoft.com/office/drawing/2014/main" id="{838BC8FE-D0B3-51F8-63A3-580F41AE26A4}"/>
                  </a:ext>
                </a:extLst>
              </p:cNvPr>
              <p:cNvSpPr/>
              <p:nvPr/>
            </p:nvSpPr>
            <p:spPr>
              <a:xfrm>
                <a:off x="2047421" y="5635512"/>
                <a:ext cx="1613182" cy="1613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3000">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id="{884414F9-949B-B5FC-53B2-6E08C45025A5}"/>
                  </a:ext>
                </a:extLst>
              </p:cNvPr>
              <p:cNvSpPr/>
              <p:nvPr/>
            </p:nvSpPr>
            <p:spPr>
              <a:xfrm>
                <a:off x="1242277" y="5603626"/>
                <a:ext cx="1106396" cy="1106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Oval 27">
                <a:extLst>
                  <a:ext uri="{FF2B5EF4-FFF2-40B4-BE49-F238E27FC236}">
                    <a16:creationId xmlns:a16="http://schemas.microsoft.com/office/drawing/2014/main" id="{8428FD06-703B-0E22-40C1-F541E99E206D}"/>
                  </a:ext>
                </a:extLst>
              </p:cNvPr>
              <p:cNvSpPr/>
              <p:nvPr/>
            </p:nvSpPr>
            <p:spPr>
              <a:xfrm>
                <a:off x="2940060" y="2558203"/>
                <a:ext cx="1613182" cy="1613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 name="Oval 28">
                <a:extLst>
                  <a:ext uri="{FF2B5EF4-FFF2-40B4-BE49-F238E27FC236}">
                    <a16:creationId xmlns:a16="http://schemas.microsoft.com/office/drawing/2014/main" id="{BA94E9A6-17BB-D5DB-82DF-127254F33719}"/>
                  </a:ext>
                </a:extLst>
              </p:cNvPr>
              <p:cNvSpPr/>
              <p:nvPr/>
            </p:nvSpPr>
            <p:spPr>
              <a:xfrm>
                <a:off x="1536683" y="6495685"/>
                <a:ext cx="1613182" cy="1613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 name="Oval 29">
                <a:extLst>
                  <a:ext uri="{FF2B5EF4-FFF2-40B4-BE49-F238E27FC236}">
                    <a16:creationId xmlns:a16="http://schemas.microsoft.com/office/drawing/2014/main" id="{9B8A995C-DC58-4380-1FCE-F5D027BDF5DD}"/>
                  </a:ext>
                </a:extLst>
              </p:cNvPr>
              <p:cNvSpPr/>
              <p:nvPr/>
            </p:nvSpPr>
            <p:spPr>
              <a:xfrm>
                <a:off x="3672769" y="4893679"/>
                <a:ext cx="1106396" cy="1106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 name="Oval 30">
                <a:extLst>
                  <a:ext uri="{FF2B5EF4-FFF2-40B4-BE49-F238E27FC236}">
                    <a16:creationId xmlns:a16="http://schemas.microsoft.com/office/drawing/2014/main" id="{D428EB38-AE95-E0B1-56B1-C777E59318DE}"/>
                  </a:ext>
                </a:extLst>
              </p:cNvPr>
              <p:cNvSpPr/>
              <p:nvPr/>
            </p:nvSpPr>
            <p:spPr>
              <a:xfrm>
                <a:off x="2610236" y="4409728"/>
                <a:ext cx="1613182" cy="1613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3000">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A9FF8BFF-1FBF-4173-9333-FB763776F521}"/>
                  </a:ext>
                </a:extLst>
              </p:cNvPr>
              <p:cNvSpPr/>
              <p:nvPr/>
            </p:nvSpPr>
            <p:spPr>
              <a:xfrm>
                <a:off x="3164269" y="5855130"/>
                <a:ext cx="1613182" cy="1613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3000">
                  <a:latin typeface="Arial" panose="020B0604020202020204" pitchFamily="34" charset="0"/>
                  <a:cs typeface="Arial" panose="020B0604020202020204" pitchFamily="34" charset="0"/>
                </a:endParaRPr>
              </a:p>
            </p:txBody>
          </p:sp>
          <p:sp>
            <p:nvSpPr>
              <p:cNvPr id="33" name="Oval 32">
                <a:extLst>
                  <a:ext uri="{FF2B5EF4-FFF2-40B4-BE49-F238E27FC236}">
                    <a16:creationId xmlns:a16="http://schemas.microsoft.com/office/drawing/2014/main" id="{4E6B93AC-E5F5-66C9-477B-1909C9D785EB}"/>
                  </a:ext>
                </a:extLst>
              </p:cNvPr>
              <p:cNvSpPr/>
              <p:nvPr/>
            </p:nvSpPr>
            <p:spPr>
              <a:xfrm>
                <a:off x="5159042" y="4423486"/>
                <a:ext cx="816006" cy="8160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4" name="Oval 33">
                <a:extLst>
                  <a:ext uri="{FF2B5EF4-FFF2-40B4-BE49-F238E27FC236}">
                    <a16:creationId xmlns:a16="http://schemas.microsoft.com/office/drawing/2014/main" id="{904BD51E-85CC-DB49-ABC8-44833C22F0D7}"/>
                  </a:ext>
                </a:extLst>
              </p:cNvPr>
              <p:cNvSpPr/>
              <p:nvPr/>
            </p:nvSpPr>
            <p:spPr>
              <a:xfrm>
                <a:off x="4164735" y="3000870"/>
                <a:ext cx="1922219" cy="19222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5" name="Oval 34">
                <a:extLst>
                  <a:ext uri="{FF2B5EF4-FFF2-40B4-BE49-F238E27FC236}">
                    <a16:creationId xmlns:a16="http://schemas.microsoft.com/office/drawing/2014/main" id="{BC862D35-D3D7-A69E-71BE-B3A2D4BB2D19}"/>
                  </a:ext>
                </a:extLst>
              </p:cNvPr>
              <p:cNvSpPr/>
              <p:nvPr/>
            </p:nvSpPr>
            <p:spPr>
              <a:xfrm>
                <a:off x="1176217" y="2867892"/>
                <a:ext cx="1613182" cy="1613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6" name="Oval 35">
                <a:extLst>
                  <a:ext uri="{FF2B5EF4-FFF2-40B4-BE49-F238E27FC236}">
                    <a16:creationId xmlns:a16="http://schemas.microsoft.com/office/drawing/2014/main" id="{4074FFE9-BC85-A45E-B6FE-B483FE5DF71F}"/>
                  </a:ext>
                </a:extLst>
              </p:cNvPr>
              <p:cNvSpPr/>
              <p:nvPr/>
            </p:nvSpPr>
            <p:spPr>
              <a:xfrm>
                <a:off x="3429000" y="6628873"/>
                <a:ext cx="2020289" cy="20202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7" name="Oval 36">
                <a:extLst>
                  <a:ext uri="{FF2B5EF4-FFF2-40B4-BE49-F238E27FC236}">
                    <a16:creationId xmlns:a16="http://schemas.microsoft.com/office/drawing/2014/main" id="{BCDA5973-1446-77F8-BAEA-C3A83E75B313}"/>
                  </a:ext>
                </a:extLst>
              </p:cNvPr>
              <p:cNvSpPr/>
              <p:nvPr/>
            </p:nvSpPr>
            <p:spPr>
              <a:xfrm>
                <a:off x="2007816" y="6881385"/>
                <a:ext cx="1722043" cy="17220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sp>
        <p:nvSpPr>
          <p:cNvPr id="41" name="Hexagon 40">
            <a:extLst>
              <a:ext uri="{FF2B5EF4-FFF2-40B4-BE49-F238E27FC236}">
                <a16:creationId xmlns:a16="http://schemas.microsoft.com/office/drawing/2014/main" id="{5527BDE8-0AF0-270D-229C-8705212B2B8A}"/>
              </a:ext>
            </a:extLst>
          </p:cNvPr>
          <p:cNvSpPr/>
          <p:nvPr/>
        </p:nvSpPr>
        <p:spPr>
          <a:xfrm rot="1782986">
            <a:off x="286724" y="301110"/>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2" name="Hexagon 41">
            <a:extLst>
              <a:ext uri="{FF2B5EF4-FFF2-40B4-BE49-F238E27FC236}">
                <a16:creationId xmlns:a16="http://schemas.microsoft.com/office/drawing/2014/main" id="{97DDC82A-F4AA-E63E-8D85-ABA47227B5C3}"/>
              </a:ext>
            </a:extLst>
          </p:cNvPr>
          <p:cNvSpPr/>
          <p:nvPr/>
        </p:nvSpPr>
        <p:spPr>
          <a:xfrm rot="1782986">
            <a:off x="286724" y="763955"/>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3" name="Hexagon 42">
            <a:extLst>
              <a:ext uri="{FF2B5EF4-FFF2-40B4-BE49-F238E27FC236}">
                <a16:creationId xmlns:a16="http://schemas.microsoft.com/office/drawing/2014/main" id="{1792AA7D-98E9-87AB-984C-F27BF2ACEFA1}"/>
              </a:ext>
            </a:extLst>
          </p:cNvPr>
          <p:cNvSpPr/>
          <p:nvPr/>
        </p:nvSpPr>
        <p:spPr>
          <a:xfrm rot="1782986">
            <a:off x="286724" y="1226800"/>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4" name="Hexagon 43">
            <a:extLst>
              <a:ext uri="{FF2B5EF4-FFF2-40B4-BE49-F238E27FC236}">
                <a16:creationId xmlns:a16="http://schemas.microsoft.com/office/drawing/2014/main" id="{9167D2C3-A939-AF0E-C266-02F2A7EC5BA7}"/>
              </a:ext>
            </a:extLst>
          </p:cNvPr>
          <p:cNvSpPr/>
          <p:nvPr/>
        </p:nvSpPr>
        <p:spPr>
          <a:xfrm rot="1782986">
            <a:off x="286724" y="1689645"/>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6" name="Hexagon 45">
            <a:extLst>
              <a:ext uri="{FF2B5EF4-FFF2-40B4-BE49-F238E27FC236}">
                <a16:creationId xmlns:a16="http://schemas.microsoft.com/office/drawing/2014/main" id="{A065AA0C-522D-1966-4046-E6894F6E5F45}"/>
              </a:ext>
            </a:extLst>
          </p:cNvPr>
          <p:cNvSpPr/>
          <p:nvPr/>
        </p:nvSpPr>
        <p:spPr>
          <a:xfrm rot="1782986">
            <a:off x="286724" y="2152490"/>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7" name="Hexagon 56">
            <a:extLst>
              <a:ext uri="{FF2B5EF4-FFF2-40B4-BE49-F238E27FC236}">
                <a16:creationId xmlns:a16="http://schemas.microsoft.com/office/drawing/2014/main" id="{F16C4290-A0EB-E777-B576-781197367F16}"/>
              </a:ext>
            </a:extLst>
          </p:cNvPr>
          <p:cNvSpPr/>
          <p:nvPr/>
        </p:nvSpPr>
        <p:spPr>
          <a:xfrm rot="1782986">
            <a:off x="286724" y="2615335"/>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5633279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F7011C79-D8CE-17CA-C35F-8B3E8D01C5DD}"/>
              </a:ext>
            </a:extLst>
          </p:cNvPr>
          <p:cNvGrpSpPr/>
          <p:nvPr/>
        </p:nvGrpSpPr>
        <p:grpSpPr>
          <a:xfrm>
            <a:off x="996287" y="1221266"/>
            <a:ext cx="5251862" cy="1717733"/>
            <a:chOff x="996287" y="1322866"/>
            <a:chExt cx="5251862" cy="1717733"/>
          </a:xfrm>
        </p:grpSpPr>
        <p:sp>
          <p:nvSpPr>
            <p:cNvPr id="5" name="TextBox 4">
              <a:extLst>
                <a:ext uri="{FF2B5EF4-FFF2-40B4-BE49-F238E27FC236}">
                  <a16:creationId xmlns:a16="http://schemas.microsoft.com/office/drawing/2014/main" id="{4752806F-0AB2-00D0-16B5-4C25886E8EA4}"/>
                </a:ext>
              </a:extLst>
            </p:cNvPr>
            <p:cNvSpPr txBox="1"/>
            <p:nvPr/>
          </p:nvSpPr>
          <p:spPr>
            <a:xfrm>
              <a:off x="996287" y="1580670"/>
              <a:ext cx="1423829" cy="1032847"/>
            </a:xfrm>
            <a:prstGeom prst="rect">
              <a:avLst/>
            </a:prstGeom>
            <a:noFill/>
            <a:ln>
              <a:solidFill>
                <a:schemeClr val="accent4">
                  <a:lumMod val="60000"/>
                  <a:lumOff val="40000"/>
                </a:schemeClr>
              </a:solidFill>
            </a:ln>
          </p:spPr>
          <p:txBody>
            <a:bodyPr wrap="square" lIns="180000" tIns="180000" rIns="180000" bIns="180000" rtlCol="0" anchor="ctr">
              <a:noAutofit/>
            </a:bodyPr>
            <a:lstStyle/>
            <a:p>
              <a:pPr algn="ctr"/>
              <a:r>
                <a:rPr lang="es-ES_tradnl" sz="1100" b="1" dirty="0"/>
                <a:t>Psicosocial</a:t>
              </a:r>
            </a:p>
          </p:txBody>
        </p:sp>
        <p:sp>
          <p:nvSpPr>
            <p:cNvPr id="6" name="TextBox 5">
              <a:extLst>
                <a:ext uri="{FF2B5EF4-FFF2-40B4-BE49-F238E27FC236}">
                  <a16:creationId xmlns:a16="http://schemas.microsoft.com/office/drawing/2014/main" id="{2554EE7D-4FBF-1BD2-D81A-E1D367FD9D50}"/>
                </a:ext>
              </a:extLst>
            </p:cNvPr>
            <p:cNvSpPr txBox="1"/>
            <p:nvPr/>
          </p:nvSpPr>
          <p:spPr>
            <a:xfrm>
              <a:off x="2967107" y="1322866"/>
              <a:ext cx="3281042" cy="1717733"/>
            </a:xfrm>
            <a:prstGeom prst="rect">
              <a:avLst/>
            </a:prstGeom>
            <a:noFill/>
            <a:ln>
              <a:solidFill>
                <a:schemeClr val="accent4">
                  <a:lumMod val="60000"/>
                  <a:lumOff val="40000"/>
                </a:schemeClr>
              </a:solidFill>
            </a:ln>
          </p:spPr>
          <p:txBody>
            <a:bodyPr wrap="square" lIns="180000" tIns="180000" rIns="180000" bIns="180000" rtlCol="0">
              <a:spAutoFit/>
            </a:bodyPr>
            <a:lstStyle/>
            <a:p>
              <a:r>
                <a:rPr lang="es-ES_tradnl" sz="1100" noProof="0" dirty="0"/>
                <a:t>Se refiere a la ausencia de trastornos mentales como la depresión, la ansiedad, las adicciones y el abuso de sustancias, pero también al bienestar tanto a nivel mental (es decir, psicológico y emocional) como social, lo que permite a un niño, niña o adolescente desarrollar todo su potencial, hacer frente a las dificultades normales de la vida y contribuir al desarrollo de su familia y comunidad</a:t>
              </a:r>
              <a:r>
                <a:rPr lang="es-ES_tradnl" sz="1100" dirty="0"/>
                <a:t>.</a:t>
              </a:r>
            </a:p>
          </p:txBody>
        </p:sp>
        <p:sp>
          <p:nvSpPr>
            <p:cNvPr id="27" name="Oval 26">
              <a:extLst>
                <a:ext uri="{FF2B5EF4-FFF2-40B4-BE49-F238E27FC236}">
                  <a16:creationId xmlns:a16="http://schemas.microsoft.com/office/drawing/2014/main" id="{CFCC5859-E0C3-D954-1C52-CCDEF6B2DE35}"/>
                </a:ext>
              </a:extLst>
            </p:cNvPr>
            <p:cNvSpPr/>
            <p:nvPr/>
          </p:nvSpPr>
          <p:spPr>
            <a:xfrm>
              <a:off x="2324866" y="2001843"/>
              <a:ext cx="190500" cy="190500"/>
            </a:xfrm>
            <a:prstGeom prst="ellipse">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8" name="Oval 27">
              <a:extLst>
                <a:ext uri="{FF2B5EF4-FFF2-40B4-BE49-F238E27FC236}">
                  <a16:creationId xmlns:a16="http://schemas.microsoft.com/office/drawing/2014/main" id="{4F2C5112-35B8-1900-971A-837CF8FBA513}"/>
                </a:ext>
              </a:extLst>
            </p:cNvPr>
            <p:cNvSpPr/>
            <p:nvPr/>
          </p:nvSpPr>
          <p:spPr>
            <a:xfrm>
              <a:off x="2871856" y="2001843"/>
              <a:ext cx="190500" cy="190500"/>
            </a:xfrm>
            <a:prstGeom prst="ellipse">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37" name="Group 36">
            <a:extLst>
              <a:ext uri="{FF2B5EF4-FFF2-40B4-BE49-F238E27FC236}">
                <a16:creationId xmlns:a16="http://schemas.microsoft.com/office/drawing/2014/main" id="{0D97C803-EFCB-CD26-D2DA-95CD48635DAD}"/>
              </a:ext>
            </a:extLst>
          </p:cNvPr>
          <p:cNvGrpSpPr/>
          <p:nvPr/>
        </p:nvGrpSpPr>
        <p:grpSpPr>
          <a:xfrm>
            <a:off x="996287" y="3052519"/>
            <a:ext cx="5251862" cy="2056287"/>
            <a:chOff x="996287" y="3081210"/>
            <a:chExt cx="5251862" cy="2056287"/>
          </a:xfrm>
        </p:grpSpPr>
        <p:sp>
          <p:nvSpPr>
            <p:cNvPr id="10" name="TextBox 9">
              <a:extLst>
                <a:ext uri="{FF2B5EF4-FFF2-40B4-BE49-F238E27FC236}">
                  <a16:creationId xmlns:a16="http://schemas.microsoft.com/office/drawing/2014/main" id="{EF51E229-04BB-24DA-D5CA-0FDD28A701E1}"/>
                </a:ext>
              </a:extLst>
            </p:cNvPr>
            <p:cNvSpPr txBox="1"/>
            <p:nvPr/>
          </p:nvSpPr>
          <p:spPr>
            <a:xfrm>
              <a:off x="996287" y="3515476"/>
              <a:ext cx="1423829" cy="1032847"/>
            </a:xfrm>
            <a:prstGeom prst="rect">
              <a:avLst/>
            </a:prstGeom>
            <a:noFill/>
            <a:ln>
              <a:solidFill>
                <a:schemeClr val="accent4">
                  <a:lumMod val="60000"/>
                  <a:lumOff val="40000"/>
                </a:schemeClr>
              </a:solidFill>
            </a:ln>
          </p:spPr>
          <p:txBody>
            <a:bodyPr wrap="square" lIns="180000" tIns="180000" rIns="180000" bIns="180000" rtlCol="0" anchor="ctr">
              <a:noAutofit/>
            </a:bodyPr>
            <a:lstStyle/>
            <a:p>
              <a:pPr algn="ctr"/>
              <a:r>
                <a:rPr lang="es-ES_tradnl" sz="1100" b="1" dirty="0"/>
                <a:t>Enfermedad mental</a:t>
              </a:r>
            </a:p>
          </p:txBody>
        </p:sp>
        <p:sp>
          <p:nvSpPr>
            <p:cNvPr id="14" name="TextBox 13">
              <a:extLst>
                <a:ext uri="{FF2B5EF4-FFF2-40B4-BE49-F238E27FC236}">
                  <a16:creationId xmlns:a16="http://schemas.microsoft.com/office/drawing/2014/main" id="{B9A54F79-9002-25FD-9D41-7FC4954F736B}"/>
                </a:ext>
              </a:extLst>
            </p:cNvPr>
            <p:cNvSpPr txBox="1"/>
            <p:nvPr/>
          </p:nvSpPr>
          <p:spPr>
            <a:xfrm>
              <a:off x="2967107" y="3081210"/>
              <a:ext cx="3281042" cy="2056287"/>
            </a:xfrm>
            <a:prstGeom prst="rect">
              <a:avLst/>
            </a:prstGeom>
            <a:noFill/>
            <a:ln>
              <a:solidFill>
                <a:schemeClr val="accent4">
                  <a:lumMod val="60000"/>
                  <a:lumOff val="40000"/>
                </a:schemeClr>
              </a:solidFill>
            </a:ln>
          </p:spPr>
          <p:txBody>
            <a:bodyPr wrap="square" lIns="180000" tIns="180000" rIns="180000" bIns="180000" rtlCol="0">
              <a:spAutoFit/>
            </a:bodyPr>
            <a:lstStyle/>
            <a:p>
              <a:r>
                <a:rPr lang="es-ES_tradnl" sz="1100" b="0" i="0" u="none" strike="noStrike">
                  <a:solidFill>
                    <a:srgbClr val="000000"/>
                  </a:solidFill>
                  <a:effectLst/>
                  <a:latin typeface="-webkit-standard"/>
                </a:rPr>
                <a:t>Todo tipo de ayuda o acompañamiento a nivel local o externo que tenga por objeto proteger o promover el bienestar psicosocial y prevenir o tratar las enfermedades de salud mental. Los programas de SMAPS tienen como objetivo reducir y prevenir el daño y fortalecer la resiliencia y capacidad para recuperarse de la adversidad, así como mejorar las condiciones y cuidados que permiten a niños, niñas y adolescentes y a sus familias sobrevivir y prosperar.</a:t>
              </a:r>
              <a:endParaRPr lang="es-ES_tradnl" sz="1100" dirty="0"/>
            </a:p>
          </p:txBody>
        </p:sp>
        <p:sp>
          <p:nvSpPr>
            <p:cNvPr id="29" name="Oval 28">
              <a:extLst>
                <a:ext uri="{FF2B5EF4-FFF2-40B4-BE49-F238E27FC236}">
                  <a16:creationId xmlns:a16="http://schemas.microsoft.com/office/drawing/2014/main" id="{AFD465CD-CDDC-7661-E15E-F287BB544917}"/>
                </a:ext>
              </a:extLst>
            </p:cNvPr>
            <p:cNvSpPr/>
            <p:nvPr/>
          </p:nvSpPr>
          <p:spPr>
            <a:xfrm>
              <a:off x="2324866" y="3936649"/>
              <a:ext cx="190500" cy="190500"/>
            </a:xfrm>
            <a:prstGeom prst="ellipse">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2" name="Oval 31">
              <a:extLst>
                <a:ext uri="{FF2B5EF4-FFF2-40B4-BE49-F238E27FC236}">
                  <a16:creationId xmlns:a16="http://schemas.microsoft.com/office/drawing/2014/main" id="{8D41A313-163A-BD8C-FE29-1417C28B4AD9}"/>
                </a:ext>
              </a:extLst>
            </p:cNvPr>
            <p:cNvSpPr/>
            <p:nvPr/>
          </p:nvSpPr>
          <p:spPr>
            <a:xfrm>
              <a:off x="2871856" y="3936649"/>
              <a:ext cx="190500" cy="190500"/>
            </a:xfrm>
            <a:prstGeom prst="ellipse">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38" name="Group 37">
            <a:extLst>
              <a:ext uri="{FF2B5EF4-FFF2-40B4-BE49-F238E27FC236}">
                <a16:creationId xmlns:a16="http://schemas.microsoft.com/office/drawing/2014/main" id="{B3F4E18E-B1B5-4A81-BF90-4B8DB6E0B73F}"/>
              </a:ext>
            </a:extLst>
          </p:cNvPr>
          <p:cNvGrpSpPr/>
          <p:nvPr/>
        </p:nvGrpSpPr>
        <p:grpSpPr>
          <a:xfrm>
            <a:off x="996287" y="5268780"/>
            <a:ext cx="5251811" cy="1548455"/>
            <a:chOff x="996287" y="5238626"/>
            <a:chExt cx="5251811" cy="1548455"/>
          </a:xfrm>
        </p:grpSpPr>
        <p:sp>
          <p:nvSpPr>
            <p:cNvPr id="22" name="TextBox 21">
              <a:extLst>
                <a:ext uri="{FF2B5EF4-FFF2-40B4-BE49-F238E27FC236}">
                  <a16:creationId xmlns:a16="http://schemas.microsoft.com/office/drawing/2014/main" id="{5159B135-47E8-F305-55E1-CD9810C34235}"/>
                </a:ext>
              </a:extLst>
            </p:cNvPr>
            <p:cNvSpPr txBox="1"/>
            <p:nvPr/>
          </p:nvSpPr>
          <p:spPr>
            <a:xfrm>
              <a:off x="2967106" y="5238626"/>
              <a:ext cx="3280992" cy="1548455"/>
            </a:xfrm>
            <a:prstGeom prst="rect">
              <a:avLst/>
            </a:prstGeom>
            <a:noFill/>
            <a:ln>
              <a:solidFill>
                <a:schemeClr val="accent4">
                  <a:lumMod val="60000"/>
                  <a:lumOff val="40000"/>
                </a:schemeClr>
              </a:solidFill>
            </a:ln>
          </p:spPr>
          <p:txBody>
            <a:bodyPr wrap="square" lIns="180000" tIns="180000" rIns="180000" bIns="180000" rtlCol="0">
              <a:spAutoFit/>
            </a:bodyPr>
            <a:lstStyle/>
            <a:p>
              <a:r>
                <a:rPr lang="es-ES_tradnl" sz="1100" noProof="0" dirty="0"/>
                <a:t>Se refiere a las afecciones que alteran el estado de ánimo, el razonamiento y el comportamiento de los individuos. Entre ellas se incluyen la depresión, la ansiedad, la adicción y el abuso de sustancias, la esquizofrenia, los trastornos de la alimentación, los trastornos bipolares y los trastornos del desarrollo, como el autismo</a:t>
              </a:r>
              <a:r>
                <a:rPr lang="es-ES_tradnl" sz="1100" dirty="0"/>
                <a:t>.</a:t>
              </a:r>
            </a:p>
          </p:txBody>
        </p:sp>
        <p:sp>
          <p:nvSpPr>
            <p:cNvPr id="25" name="TextBox 24">
              <a:extLst>
                <a:ext uri="{FF2B5EF4-FFF2-40B4-BE49-F238E27FC236}">
                  <a16:creationId xmlns:a16="http://schemas.microsoft.com/office/drawing/2014/main" id="{3DAE650E-E11C-07F5-2AAA-0528481BC728}"/>
                </a:ext>
              </a:extLst>
            </p:cNvPr>
            <p:cNvSpPr txBox="1"/>
            <p:nvPr/>
          </p:nvSpPr>
          <p:spPr>
            <a:xfrm>
              <a:off x="996287" y="5411792"/>
              <a:ext cx="1423829" cy="1032847"/>
            </a:xfrm>
            <a:prstGeom prst="rect">
              <a:avLst/>
            </a:prstGeom>
            <a:noFill/>
            <a:ln>
              <a:solidFill>
                <a:schemeClr val="accent4">
                  <a:lumMod val="60000"/>
                  <a:lumOff val="40000"/>
                </a:schemeClr>
              </a:solidFill>
            </a:ln>
          </p:spPr>
          <p:txBody>
            <a:bodyPr wrap="square" lIns="180000" tIns="180000" rIns="180000" bIns="180000" rtlCol="0" anchor="ctr">
              <a:noAutofit/>
            </a:bodyPr>
            <a:lstStyle/>
            <a:p>
              <a:pPr algn="ctr"/>
              <a:r>
                <a:rPr lang="es-ES_tradnl" sz="1100" b="1" dirty="0"/>
                <a:t>Salud mental y bienestar </a:t>
              </a:r>
            </a:p>
          </p:txBody>
        </p:sp>
        <p:sp>
          <p:nvSpPr>
            <p:cNvPr id="30" name="Oval 29">
              <a:extLst>
                <a:ext uri="{FF2B5EF4-FFF2-40B4-BE49-F238E27FC236}">
                  <a16:creationId xmlns:a16="http://schemas.microsoft.com/office/drawing/2014/main" id="{A2B195F7-48EE-6983-FB6C-7D39A037FC18}"/>
                </a:ext>
              </a:extLst>
            </p:cNvPr>
            <p:cNvSpPr/>
            <p:nvPr/>
          </p:nvSpPr>
          <p:spPr>
            <a:xfrm>
              <a:off x="2324866" y="5832965"/>
              <a:ext cx="190500" cy="190500"/>
            </a:xfrm>
            <a:prstGeom prst="ellipse">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3" name="Oval 32">
              <a:extLst>
                <a:ext uri="{FF2B5EF4-FFF2-40B4-BE49-F238E27FC236}">
                  <a16:creationId xmlns:a16="http://schemas.microsoft.com/office/drawing/2014/main" id="{3EFA4C55-5DF5-781F-FDCA-793605AA8C94}"/>
                </a:ext>
              </a:extLst>
            </p:cNvPr>
            <p:cNvSpPr/>
            <p:nvPr/>
          </p:nvSpPr>
          <p:spPr>
            <a:xfrm>
              <a:off x="2871856" y="5832965"/>
              <a:ext cx="190500" cy="190500"/>
            </a:xfrm>
            <a:prstGeom prst="ellipse">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39" name="Group 38">
            <a:extLst>
              <a:ext uri="{FF2B5EF4-FFF2-40B4-BE49-F238E27FC236}">
                <a16:creationId xmlns:a16="http://schemas.microsoft.com/office/drawing/2014/main" id="{15E991DB-9BA7-1343-64EA-BB589B8FF099}"/>
              </a:ext>
            </a:extLst>
          </p:cNvPr>
          <p:cNvGrpSpPr/>
          <p:nvPr/>
        </p:nvGrpSpPr>
        <p:grpSpPr>
          <a:xfrm>
            <a:off x="996286" y="6978882"/>
            <a:ext cx="5251862" cy="1887010"/>
            <a:chOff x="996286" y="7080482"/>
            <a:chExt cx="5251862" cy="1887010"/>
          </a:xfrm>
        </p:grpSpPr>
        <p:sp>
          <p:nvSpPr>
            <p:cNvPr id="23" name="TextBox 22">
              <a:extLst>
                <a:ext uri="{FF2B5EF4-FFF2-40B4-BE49-F238E27FC236}">
                  <a16:creationId xmlns:a16="http://schemas.microsoft.com/office/drawing/2014/main" id="{745B2774-AFD9-5462-3803-154FACC66B18}"/>
                </a:ext>
              </a:extLst>
            </p:cNvPr>
            <p:cNvSpPr txBox="1"/>
            <p:nvPr/>
          </p:nvSpPr>
          <p:spPr>
            <a:xfrm>
              <a:off x="2980057" y="7080482"/>
              <a:ext cx="3268091" cy="1887010"/>
            </a:xfrm>
            <a:prstGeom prst="rect">
              <a:avLst/>
            </a:prstGeom>
            <a:noFill/>
            <a:ln>
              <a:solidFill>
                <a:schemeClr val="accent4">
                  <a:lumMod val="60000"/>
                  <a:lumOff val="40000"/>
                </a:schemeClr>
              </a:solidFill>
            </a:ln>
          </p:spPr>
          <p:txBody>
            <a:bodyPr wrap="square" lIns="180000" tIns="180000" rIns="180000" bIns="180000" rtlCol="0">
              <a:spAutoFit/>
            </a:bodyPr>
            <a:lstStyle/>
            <a:p>
              <a:r>
                <a:rPr lang="es-ES_tradnl" sz="1100" noProof="0" dirty="0"/>
                <a:t>Interacción entre los aspectos sociales (p. ej., las relaciones interpersonales, las conexiones sociales, las normas sociales, los roles sociales, la vida comunitaria y la vida religiosa) y los aspectos psicológicos ( p. ej., las emociones, los pensamientos, el comportamiento, los conocimientos y estrategias de adaptación/supervivencia), que contribuye al bienestar general de una persona.</a:t>
              </a:r>
              <a:endParaRPr lang="es-ES_tradnl" sz="1100" dirty="0"/>
            </a:p>
          </p:txBody>
        </p:sp>
        <p:sp>
          <p:nvSpPr>
            <p:cNvPr id="26" name="TextBox 25">
              <a:extLst>
                <a:ext uri="{FF2B5EF4-FFF2-40B4-BE49-F238E27FC236}">
                  <a16:creationId xmlns:a16="http://schemas.microsoft.com/office/drawing/2014/main" id="{9AF374A2-7632-3140-5C2A-F68D56EE9D50}"/>
                </a:ext>
              </a:extLst>
            </p:cNvPr>
            <p:cNvSpPr txBox="1"/>
            <p:nvPr/>
          </p:nvSpPr>
          <p:spPr>
            <a:xfrm>
              <a:off x="996286" y="7338286"/>
              <a:ext cx="1423830" cy="1032847"/>
            </a:xfrm>
            <a:prstGeom prst="rect">
              <a:avLst/>
            </a:prstGeom>
            <a:noFill/>
            <a:ln>
              <a:solidFill>
                <a:schemeClr val="accent4">
                  <a:lumMod val="60000"/>
                  <a:lumOff val="40000"/>
                </a:schemeClr>
              </a:solidFill>
            </a:ln>
          </p:spPr>
          <p:txBody>
            <a:bodyPr wrap="square" lIns="180000" tIns="180000" rIns="180000" bIns="180000" rtlCol="0" anchor="ctr">
              <a:noAutofit/>
            </a:bodyPr>
            <a:lstStyle/>
            <a:p>
              <a:pPr algn="ctr"/>
              <a:r>
                <a:rPr lang="es-ES_tradnl" sz="1100" b="1" dirty="0"/>
                <a:t>Salud mental y apoyo psicosocial</a:t>
              </a:r>
              <a:br>
                <a:rPr lang="es-ES_tradnl" sz="1100" b="1" dirty="0"/>
              </a:br>
              <a:r>
                <a:rPr lang="es-ES_tradnl" sz="1100" b="1" dirty="0"/>
                <a:t>(SMAPS) </a:t>
              </a:r>
            </a:p>
          </p:txBody>
        </p:sp>
        <p:sp>
          <p:nvSpPr>
            <p:cNvPr id="31" name="Oval 30">
              <a:extLst>
                <a:ext uri="{FF2B5EF4-FFF2-40B4-BE49-F238E27FC236}">
                  <a16:creationId xmlns:a16="http://schemas.microsoft.com/office/drawing/2014/main" id="{ECD09067-DF55-8F19-7B65-93341F782E86}"/>
                </a:ext>
              </a:extLst>
            </p:cNvPr>
            <p:cNvSpPr/>
            <p:nvPr/>
          </p:nvSpPr>
          <p:spPr>
            <a:xfrm>
              <a:off x="2324866" y="7759459"/>
              <a:ext cx="190500" cy="190500"/>
            </a:xfrm>
            <a:prstGeom prst="ellipse">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4" name="Oval 33">
              <a:extLst>
                <a:ext uri="{FF2B5EF4-FFF2-40B4-BE49-F238E27FC236}">
                  <a16:creationId xmlns:a16="http://schemas.microsoft.com/office/drawing/2014/main" id="{385CAB4C-4792-C31C-D6D8-D124B67D0EA7}"/>
                </a:ext>
              </a:extLst>
            </p:cNvPr>
            <p:cNvSpPr/>
            <p:nvPr/>
          </p:nvSpPr>
          <p:spPr>
            <a:xfrm>
              <a:off x="2871856" y="7759459"/>
              <a:ext cx="190500" cy="190500"/>
            </a:xfrm>
            <a:prstGeom prst="ellipse">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35" name="TextBox 34">
            <a:extLst>
              <a:ext uri="{FF2B5EF4-FFF2-40B4-BE49-F238E27FC236}">
                <a16:creationId xmlns:a16="http://schemas.microsoft.com/office/drawing/2014/main" id="{0D4D07BC-624C-08C9-288C-AF6C952D9909}"/>
              </a:ext>
            </a:extLst>
          </p:cNvPr>
          <p:cNvSpPr txBox="1"/>
          <p:nvPr/>
        </p:nvSpPr>
        <p:spPr>
          <a:xfrm>
            <a:off x="996286" y="707320"/>
            <a:ext cx="5251811" cy="461665"/>
          </a:xfrm>
          <a:prstGeom prst="rect">
            <a:avLst/>
          </a:prstGeom>
          <a:noFill/>
        </p:spPr>
        <p:txBody>
          <a:bodyPr wrap="square" rtlCol="0">
            <a:spAutoFit/>
          </a:bodyPr>
          <a:lstStyle/>
          <a:p>
            <a:r>
              <a:rPr lang="es-ES_tradnl" sz="1200" b="1" spc="300" dirty="0">
                <a:solidFill>
                  <a:schemeClr val="tx1"/>
                </a:solidFill>
              </a:rPr>
              <a:t>TÉRMINOS RELACIONADOS CON LA SALUD MENTAL Y EL APOYO PSICOSOCIAL </a:t>
            </a:r>
          </a:p>
        </p:txBody>
      </p:sp>
      <p:sp>
        <p:nvSpPr>
          <p:cNvPr id="40" name="Hexagon 39">
            <a:extLst>
              <a:ext uri="{FF2B5EF4-FFF2-40B4-BE49-F238E27FC236}">
                <a16:creationId xmlns:a16="http://schemas.microsoft.com/office/drawing/2014/main" id="{9BD63858-08FD-C8AF-F75A-4C821195799E}"/>
              </a:ext>
            </a:extLst>
          </p:cNvPr>
          <p:cNvSpPr/>
          <p:nvPr/>
        </p:nvSpPr>
        <p:spPr>
          <a:xfrm rot="1782986">
            <a:off x="286724" y="301110"/>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1" name="Hexagon 40">
            <a:extLst>
              <a:ext uri="{FF2B5EF4-FFF2-40B4-BE49-F238E27FC236}">
                <a16:creationId xmlns:a16="http://schemas.microsoft.com/office/drawing/2014/main" id="{C225BCB3-C759-A44C-B78F-CE823C9F26DC}"/>
              </a:ext>
            </a:extLst>
          </p:cNvPr>
          <p:cNvSpPr/>
          <p:nvPr/>
        </p:nvSpPr>
        <p:spPr>
          <a:xfrm rot="1782986">
            <a:off x="286724" y="763955"/>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2" name="Hexagon 41">
            <a:extLst>
              <a:ext uri="{FF2B5EF4-FFF2-40B4-BE49-F238E27FC236}">
                <a16:creationId xmlns:a16="http://schemas.microsoft.com/office/drawing/2014/main" id="{641FB6EA-7ECB-6E8F-F947-5107E3DD1D3E}"/>
              </a:ext>
            </a:extLst>
          </p:cNvPr>
          <p:cNvSpPr/>
          <p:nvPr/>
        </p:nvSpPr>
        <p:spPr>
          <a:xfrm rot="1782986">
            <a:off x="286724" y="1226800"/>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3" name="Hexagon 42">
            <a:extLst>
              <a:ext uri="{FF2B5EF4-FFF2-40B4-BE49-F238E27FC236}">
                <a16:creationId xmlns:a16="http://schemas.microsoft.com/office/drawing/2014/main" id="{6AFBB8FE-1518-1FD2-C1B3-1AA8177E44B0}"/>
              </a:ext>
            </a:extLst>
          </p:cNvPr>
          <p:cNvSpPr/>
          <p:nvPr/>
        </p:nvSpPr>
        <p:spPr>
          <a:xfrm rot="1782986">
            <a:off x="286724" y="1689645"/>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4" name="Hexagon 43">
            <a:extLst>
              <a:ext uri="{FF2B5EF4-FFF2-40B4-BE49-F238E27FC236}">
                <a16:creationId xmlns:a16="http://schemas.microsoft.com/office/drawing/2014/main" id="{470E0ECE-8422-D20A-EA1B-6A831E199898}"/>
              </a:ext>
            </a:extLst>
          </p:cNvPr>
          <p:cNvSpPr/>
          <p:nvPr/>
        </p:nvSpPr>
        <p:spPr>
          <a:xfrm rot="1782986">
            <a:off x="286724" y="2152490"/>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5" name="Hexagon 44">
            <a:extLst>
              <a:ext uri="{FF2B5EF4-FFF2-40B4-BE49-F238E27FC236}">
                <a16:creationId xmlns:a16="http://schemas.microsoft.com/office/drawing/2014/main" id="{355E80A0-AD5D-F997-9D01-045958E9E856}"/>
              </a:ext>
            </a:extLst>
          </p:cNvPr>
          <p:cNvSpPr/>
          <p:nvPr/>
        </p:nvSpPr>
        <p:spPr>
          <a:xfrm rot="1782986">
            <a:off x="286724" y="2615335"/>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8748989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A41A22E8-BFFC-41E5-81DC-5728F2F5BFD7}"/>
              </a:ext>
            </a:extLst>
          </p:cNvPr>
          <p:cNvSpPr txBox="1"/>
          <p:nvPr/>
        </p:nvSpPr>
        <p:spPr>
          <a:xfrm>
            <a:off x="990600" y="1821381"/>
            <a:ext cx="5245099" cy="430887"/>
          </a:xfrm>
          <a:prstGeom prst="rect">
            <a:avLst/>
          </a:prstGeom>
          <a:noFill/>
          <a:ln>
            <a:noFill/>
          </a:ln>
        </p:spPr>
        <p:txBody>
          <a:bodyPr wrap="square" rtlCol="0">
            <a:spAutoFit/>
          </a:bodyPr>
          <a:lstStyle/>
          <a:p>
            <a:r>
              <a:rPr lang="es-ES_tradnl" sz="1100" dirty="0"/>
              <a:t>¿Cuáles pueden ser signos o señales de que un/a menor o un adulto está sufriendo angustia psicológica? Escriba sus respuestas.</a:t>
            </a:r>
            <a:endParaRPr lang="es-ES_tradnl" sz="1100" i="1" dirty="0"/>
          </a:p>
        </p:txBody>
      </p:sp>
      <p:sp>
        <p:nvSpPr>
          <p:cNvPr id="13" name="Rectangle 12">
            <a:extLst>
              <a:ext uri="{FF2B5EF4-FFF2-40B4-BE49-F238E27FC236}">
                <a16:creationId xmlns:a16="http://schemas.microsoft.com/office/drawing/2014/main" id="{EE8A3282-0B64-4AF5-AC8B-506F6CD89F03}"/>
              </a:ext>
            </a:extLst>
          </p:cNvPr>
          <p:cNvSpPr/>
          <p:nvPr/>
        </p:nvSpPr>
        <p:spPr>
          <a:xfrm>
            <a:off x="990601" y="2507182"/>
            <a:ext cx="5257496" cy="5923002"/>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TextBox 2">
            <a:extLst>
              <a:ext uri="{FF2B5EF4-FFF2-40B4-BE49-F238E27FC236}">
                <a16:creationId xmlns:a16="http://schemas.microsoft.com/office/drawing/2014/main" id="{4ED5558E-ADDD-9294-BE69-51A785D6C1B0}"/>
              </a:ext>
            </a:extLst>
          </p:cNvPr>
          <p:cNvSpPr txBox="1"/>
          <p:nvPr/>
        </p:nvSpPr>
        <p:spPr>
          <a:xfrm>
            <a:off x="990601" y="697682"/>
            <a:ext cx="5245100" cy="738664"/>
          </a:xfrm>
          <a:prstGeom prst="rect">
            <a:avLst/>
          </a:prstGeom>
          <a:noFill/>
        </p:spPr>
        <p:txBody>
          <a:bodyPr wrap="square">
            <a:spAutoFit/>
          </a:bodyPr>
          <a:lstStyle/>
          <a:p>
            <a:pPr>
              <a:spcAft>
                <a:spcPts val="1800"/>
              </a:spcAft>
            </a:pPr>
            <a:r>
              <a:rPr lang="en-US" sz="1400" b="1" spc="300" dirty="0">
                <a:solidFill>
                  <a:schemeClr val="bg1"/>
                </a:solidFill>
                <a:highlight>
                  <a:srgbClr val="6CBDEA"/>
                </a:highlight>
                <a:latin typeface="Calibri"/>
                <a:ea typeface="Calibri"/>
                <a:cs typeface="Calibri"/>
                <a:sym typeface="Calibri"/>
              </a:rPr>
              <a:t>SESIÓN 3: ¿ CUÁL ES EL ROL DEL ASISTENTE SOCIAL EN LA PRESTACIÓN DE SERVICIOS DE SMAPS?</a:t>
            </a:r>
          </a:p>
        </p:txBody>
      </p:sp>
      <p:sp>
        <p:nvSpPr>
          <p:cNvPr id="4" name="TextBox 3">
            <a:extLst>
              <a:ext uri="{FF2B5EF4-FFF2-40B4-BE49-F238E27FC236}">
                <a16:creationId xmlns:a16="http://schemas.microsoft.com/office/drawing/2014/main" id="{48E0A1A7-F7AA-5046-CE0A-51F076C3216B}"/>
              </a:ext>
            </a:extLst>
          </p:cNvPr>
          <p:cNvSpPr txBox="1"/>
          <p:nvPr/>
        </p:nvSpPr>
        <p:spPr>
          <a:xfrm>
            <a:off x="996286" y="1475816"/>
            <a:ext cx="5251811" cy="276999"/>
          </a:xfrm>
          <a:prstGeom prst="rect">
            <a:avLst/>
          </a:prstGeom>
          <a:noFill/>
        </p:spPr>
        <p:txBody>
          <a:bodyPr wrap="square" rtlCol="0">
            <a:spAutoFit/>
          </a:bodyPr>
          <a:lstStyle/>
          <a:p>
            <a:r>
              <a:rPr lang="en-US" sz="1200" b="1" spc="300" dirty="0">
                <a:solidFill>
                  <a:schemeClr val="tx1"/>
                </a:solidFill>
              </a:rPr>
              <a:t>POSIBLES SIGNOS DE ANGUSTIA</a:t>
            </a:r>
          </a:p>
        </p:txBody>
      </p:sp>
      <p:sp>
        <p:nvSpPr>
          <p:cNvPr id="11" name="Hexagon 10">
            <a:extLst>
              <a:ext uri="{FF2B5EF4-FFF2-40B4-BE49-F238E27FC236}">
                <a16:creationId xmlns:a16="http://schemas.microsoft.com/office/drawing/2014/main" id="{F9E82B40-284A-2C34-B168-8F4A63AEB8E5}"/>
              </a:ext>
            </a:extLst>
          </p:cNvPr>
          <p:cNvSpPr/>
          <p:nvPr/>
        </p:nvSpPr>
        <p:spPr>
          <a:xfrm rot="1782986">
            <a:off x="286724" y="301110"/>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Hexagon 11">
            <a:extLst>
              <a:ext uri="{FF2B5EF4-FFF2-40B4-BE49-F238E27FC236}">
                <a16:creationId xmlns:a16="http://schemas.microsoft.com/office/drawing/2014/main" id="{44608636-EC87-145A-0CD1-878F910A33F2}"/>
              </a:ext>
            </a:extLst>
          </p:cNvPr>
          <p:cNvSpPr/>
          <p:nvPr/>
        </p:nvSpPr>
        <p:spPr>
          <a:xfrm rot="1782986">
            <a:off x="286724" y="763955"/>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Hexagon 13">
            <a:extLst>
              <a:ext uri="{FF2B5EF4-FFF2-40B4-BE49-F238E27FC236}">
                <a16:creationId xmlns:a16="http://schemas.microsoft.com/office/drawing/2014/main" id="{E30B3C30-35C8-D13F-6A3C-8D5C21E76965}"/>
              </a:ext>
            </a:extLst>
          </p:cNvPr>
          <p:cNvSpPr/>
          <p:nvPr/>
        </p:nvSpPr>
        <p:spPr>
          <a:xfrm rot="1782986">
            <a:off x="286724" y="1226800"/>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Hexagon 14">
            <a:extLst>
              <a:ext uri="{FF2B5EF4-FFF2-40B4-BE49-F238E27FC236}">
                <a16:creationId xmlns:a16="http://schemas.microsoft.com/office/drawing/2014/main" id="{C6CD832E-65AA-10F4-665E-5DDB4D37B253}"/>
              </a:ext>
            </a:extLst>
          </p:cNvPr>
          <p:cNvSpPr/>
          <p:nvPr/>
        </p:nvSpPr>
        <p:spPr>
          <a:xfrm rot="1782986">
            <a:off x="286724" y="1689645"/>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Hexagon 15">
            <a:extLst>
              <a:ext uri="{FF2B5EF4-FFF2-40B4-BE49-F238E27FC236}">
                <a16:creationId xmlns:a16="http://schemas.microsoft.com/office/drawing/2014/main" id="{A75EB92F-336A-8B44-C403-CADB64D1701E}"/>
              </a:ext>
            </a:extLst>
          </p:cNvPr>
          <p:cNvSpPr/>
          <p:nvPr/>
        </p:nvSpPr>
        <p:spPr>
          <a:xfrm rot="1782986">
            <a:off x="286724" y="2152490"/>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Hexagon 16">
            <a:extLst>
              <a:ext uri="{FF2B5EF4-FFF2-40B4-BE49-F238E27FC236}">
                <a16:creationId xmlns:a16="http://schemas.microsoft.com/office/drawing/2014/main" id="{EEA6F641-E96A-9077-2592-DBE9A4106BED}"/>
              </a:ext>
            </a:extLst>
          </p:cNvPr>
          <p:cNvSpPr/>
          <p:nvPr/>
        </p:nvSpPr>
        <p:spPr>
          <a:xfrm rot="1782986">
            <a:off x="286724" y="2615335"/>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6" name="Group 5">
            <a:extLst>
              <a:ext uri="{FF2B5EF4-FFF2-40B4-BE49-F238E27FC236}">
                <a16:creationId xmlns:a16="http://schemas.microsoft.com/office/drawing/2014/main" id="{B2D3A67D-A830-368C-720D-189B56C1CF37}"/>
              </a:ext>
            </a:extLst>
          </p:cNvPr>
          <p:cNvGrpSpPr/>
          <p:nvPr/>
        </p:nvGrpSpPr>
        <p:grpSpPr>
          <a:xfrm>
            <a:off x="4336473" y="7654636"/>
            <a:ext cx="2013527" cy="1410631"/>
            <a:chOff x="8137790" y="1537622"/>
            <a:chExt cx="2308537" cy="1617309"/>
          </a:xfrm>
          <a:solidFill>
            <a:schemeClr val="accent4">
              <a:lumMod val="20000"/>
              <a:lumOff val="80000"/>
            </a:schemeClr>
          </a:solidFill>
        </p:grpSpPr>
        <p:sp>
          <p:nvSpPr>
            <p:cNvPr id="7" name="Cloud 6">
              <a:extLst>
                <a:ext uri="{FF2B5EF4-FFF2-40B4-BE49-F238E27FC236}">
                  <a16:creationId xmlns:a16="http://schemas.microsoft.com/office/drawing/2014/main" id="{BAE316B6-BB3B-80E6-D597-AEF2AABBA39E}"/>
                </a:ext>
              </a:extLst>
            </p:cNvPr>
            <p:cNvSpPr/>
            <p:nvPr/>
          </p:nvSpPr>
          <p:spPr>
            <a:xfrm>
              <a:off x="8469774" y="1537622"/>
              <a:ext cx="1177901" cy="914540"/>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56AEF03D-D900-3D1E-783B-C0E5B3970B60}"/>
                </a:ext>
              </a:extLst>
            </p:cNvPr>
            <p:cNvSpPr/>
            <p:nvPr/>
          </p:nvSpPr>
          <p:spPr>
            <a:xfrm>
              <a:off x="9543151" y="1720755"/>
              <a:ext cx="104524" cy="1357726"/>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60F010D1-0BD2-12D7-6C59-05F8A54602E5}"/>
                </a:ext>
              </a:extLst>
            </p:cNvPr>
            <p:cNvSpPr/>
            <p:nvPr/>
          </p:nvSpPr>
          <p:spPr>
            <a:xfrm>
              <a:off x="9156845" y="2986050"/>
              <a:ext cx="1289482" cy="168881"/>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rapezoid 9">
              <a:extLst>
                <a:ext uri="{FF2B5EF4-FFF2-40B4-BE49-F238E27FC236}">
                  <a16:creationId xmlns:a16="http://schemas.microsoft.com/office/drawing/2014/main" id="{802D7EA5-8C84-2E16-31A0-6500F90714E0}"/>
                </a:ext>
              </a:extLst>
            </p:cNvPr>
            <p:cNvSpPr/>
            <p:nvPr/>
          </p:nvSpPr>
          <p:spPr>
            <a:xfrm rot="10800000">
              <a:off x="8137790" y="1885950"/>
              <a:ext cx="1457623" cy="1268981"/>
            </a:xfrm>
            <a:prstGeom prst="trapezoid">
              <a:avLst>
                <a:gd name="adj" fmla="val 174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476945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A41A22E8-BFFC-41E5-81DC-5728F2F5BFD7}"/>
              </a:ext>
            </a:extLst>
          </p:cNvPr>
          <p:cNvSpPr txBox="1"/>
          <p:nvPr/>
        </p:nvSpPr>
        <p:spPr>
          <a:xfrm>
            <a:off x="996286" y="1332828"/>
            <a:ext cx="5251811" cy="430887"/>
          </a:xfrm>
          <a:prstGeom prst="rect">
            <a:avLst/>
          </a:prstGeom>
          <a:noFill/>
          <a:ln>
            <a:noFill/>
          </a:ln>
        </p:spPr>
        <p:txBody>
          <a:bodyPr wrap="square" rtlCol="0">
            <a:spAutoFit/>
          </a:bodyPr>
          <a:lstStyle/>
          <a:p>
            <a:r>
              <a:rPr lang="es-ES_tradnl" sz="1100" dirty="0"/>
              <a:t>Escriba las posibles acciones que un asistente social podría llevar a cabo para responder a distintos tipos de necesidades de SMAPS.</a:t>
            </a:r>
          </a:p>
        </p:txBody>
      </p:sp>
      <p:sp>
        <p:nvSpPr>
          <p:cNvPr id="5" name="TextBox 4">
            <a:extLst>
              <a:ext uri="{FF2B5EF4-FFF2-40B4-BE49-F238E27FC236}">
                <a16:creationId xmlns:a16="http://schemas.microsoft.com/office/drawing/2014/main" id="{A8A0638B-28E6-6977-D561-FABE0778042F}"/>
              </a:ext>
            </a:extLst>
          </p:cNvPr>
          <p:cNvSpPr txBox="1"/>
          <p:nvPr/>
        </p:nvSpPr>
        <p:spPr>
          <a:xfrm>
            <a:off x="996286" y="715279"/>
            <a:ext cx="5251811" cy="461665"/>
          </a:xfrm>
          <a:prstGeom prst="rect">
            <a:avLst/>
          </a:prstGeom>
          <a:noFill/>
        </p:spPr>
        <p:txBody>
          <a:bodyPr wrap="square" rtlCol="0">
            <a:spAutoFit/>
          </a:bodyPr>
          <a:lstStyle/>
          <a:p>
            <a:r>
              <a:rPr lang="es-ES_tradnl" sz="1200" b="1" spc="300" dirty="0">
                <a:solidFill>
                  <a:schemeClr val="tx1"/>
                </a:solidFill>
              </a:rPr>
              <a:t>EL ROL DEL ASISTENTE SOCIAL EN LA PRESTACIÓN DE SERVICIOS DE SMAPS</a:t>
            </a:r>
          </a:p>
        </p:txBody>
      </p:sp>
      <p:graphicFrame>
        <p:nvGraphicFramePr>
          <p:cNvPr id="9" name="Content Placeholder 3">
            <a:extLst>
              <a:ext uri="{FF2B5EF4-FFF2-40B4-BE49-F238E27FC236}">
                <a16:creationId xmlns:a16="http://schemas.microsoft.com/office/drawing/2014/main" id="{4152403A-9505-6778-06C3-CE1B5B8585D0}"/>
              </a:ext>
            </a:extLst>
          </p:cNvPr>
          <p:cNvGraphicFramePr>
            <a:graphicFrameLocks/>
          </p:cNvGraphicFramePr>
          <p:nvPr>
            <p:extLst>
              <p:ext uri="{D42A27DB-BD31-4B8C-83A1-F6EECF244321}">
                <p14:modId xmlns:p14="http://schemas.microsoft.com/office/powerpoint/2010/main" val="2978184042"/>
              </p:ext>
            </p:extLst>
          </p:nvPr>
        </p:nvGraphicFramePr>
        <p:xfrm>
          <a:off x="748694" y="2090882"/>
          <a:ext cx="5562600" cy="64822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Hexagon 9">
            <a:extLst>
              <a:ext uri="{FF2B5EF4-FFF2-40B4-BE49-F238E27FC236}">
                <a16:creationId xmlns:a16="http://schemas.microsoft.com/office/drawing/2014/main" id="{454648C9-91EB-549A-DAEE-08A4BD309DBE}"/>
              </a:ext>
            </a:extLst>
          </p:cNvPr>
          <p:cNvSpPr/>
          <p:nvPr/>
        </p:nvSpPr>
        <p:spPr>
          <a:xfrm rot="1782986">
            <a:off x="286724" y="301110"/>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Hexagon 10">
            <a:extLst>
              <a:ext uri="{FF2B5EF4-FFF2-40B4-BE49-F238E27FC236}">
                <a16:creationId xmlns:a16="http://schemas.microsoft.com/office/drawing/2014/main" id="{228FD8FF-208D-0A29-F52B-39F8B032A643}"/>
              </a:ext>
            </a:extLst>
          </p:cNvPr>
          <p:cNvSpPr/>
          <p:nvPr/>
        </p:nvSpPr>
        <p:spPr>
          <a:xfrm rot="1782986">
            <a:off x="286724" y="763955"/>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Hexagon 11">
            <a:extLst>
              <a:ext uri="{FF2B5EF4-FFF2-40B4-BE49-F238E27FC236}">
                <a16:creationId xmlns:a16="http://schemas.microsoft.com/office/drawing/2014/main" id="{92CC1B76-CF22-E9DC-E10A-91A0E8DE1111}"/>
              </a:ext>
            </a:extLst>
          </p:cNvPr>
          <p:cNvSpPr/>
          <p:nvPr/>
        </p:nvSpPr>
        <p:spPr>
          <a:xfrm rot="1782986">
            <a:off x="286724" y="1226800"/>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Hexagon 12">
            <a:extLst>
              <a:ext uri="{FF2B5EF4-FFF2-40B4-BE49-F238E27FC236}">
                <a16:creationId xmlns:a16="http://schemas.microsoft.com/office/drawing/2014/main" id="{30D8D616-EF2E-A8BB-67EE-26CD2305655F}"/>
              </a:ext>
            </a:extLst>
          </p:cNvPr>
          <p:cNvSpPr/>
          <p:nvPr/>
        </p:nvSpPr>
        <p:spPr>
          <a:xfrm rot="1782986">
            <a:off x="286724" y="1689645"/>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4" name="Hexagon 13">
            <a:extLst>
              <a:ext uri="{FF2B5EF4-FFF2-40B4-BE49-F238E27FC236}">
                <a16:creationId xmlns:a16="http://schemas.microsoft.com/office/drawing/2014/main" id="{A66225D8-C346-3721-6489-7A5C60187E20}"/>
              </a:ext>
            </a:extLst>
          </p:cNvPr>
          <p:cNvSpPr/>
          <p:nvPr/>
        </p:nvSpPr>
        <p:spPr>
          <a:xfrm rot="1782986">
            <a:off x="286724" y="2152490"/>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Hexagon 14">
            <a:extLst>
              <a:ext uri="{FF2B5EF4-FFF2-40B4-BE49-F238E27FC236}">
                <a16:creationId xmlns:a16="http://schemas.microsoft.com/office/drawing/2014/main" id="{BC699E98-2DFC-3273-005D-00EE44A8552A}"/>
              </a:ext>
            </a:extLst>
          </p:cNvPr>
          <p:cNvSpPr/>
          <p:nvPr/>
        </p:nvSpPr>
        <p:spPr>
          <a:xfrm rot="1782986">
            <a:off x="286724" y="2615335"/>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876005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611CCC1-FA8A-A407-2F9E-1C8B68439B1E}"/>
              </a:ext>
            </a:extLst>
          </p:cNvPr>
          <p:cNvGraphicFramePr>
            <a:graphicFrameLocks noGrp="1"/>
          </p:cNvGraphicFramePr>
          <p:nvPr>
            <p:extLst>
              <p:ext uri="{D42A27DB-BD31-4B8C-83A1-F6EECF244321}">
                <p14:modId xmlns:p14="http://schemas.microsoft.com/office/powerpoint/2010/main" val="4294630743"/>
              </p:ext>
            </p:extLst>
          </p:nvPr>
        </p:nvGraphicFramePr>
        <p:xfrm>
          <a:off x="996286" y="1219200"/>
          <a:ext cx="5251811" cy="4889779"/>
        </p:xfrm>
        <a:graphic>
          <a:graphicData uri="http://schemas.openxmlformats.org/drawingml/2006/table">
            <a:tbl>
              <a:tblPr firstRow="1" bandRow="1">
                <a:tableStyleId>{5940675A-B579-460E-94D1-54222C63F5DA}</a:tableStyleId>
              </a:tblPr>
              <a:tblGrid>
                <a:gridCol w="4361494">
                  <a:extLst>
                    <a:ext uri="{9D8B030D-6E8A-4147-A177-3AD203B41FA5}">
                      <a16:colId xmlns:a16="http://schemas.microsoft.com/office/drawing/2014/main" val="2194097561"/>
                    </a:ext>
                  </a:extLst>
                </a:gridCol>
                <a:gridCol w="890317">
                  <a:extLst>
                    <a:ext uri="{9D8B030D-6E8A-4147-A177-3AD203B41FA5}">
                      <a16:colId xmlns:a16="http://schemas.microsoft.com/office/drawing/2014/main" val="922376332"/>
                    </a:ext>
                  </a:extLst>
                </a:gridCol>
              </a:tblGrid>
              <a:tr h="699910">
                <a:tc>
                  <a:txBody>
                    <a:bodyPr/>
                    <a:lstStyle/>
                    <a:p>
                      <a:pPr marL="0" lvl="1" indent="0" algn="l" defTabSz="685800" rtl="0" eaLnBrk="1" latinLnBrk="0" hangingPunct="1">
                        <a:lnSpc>
                          <a:spcPct val="107000"/>
                        </a:lnSpc>
                        <a:spcAft>
                          <a:spcPts val="800"/>
                        </a:spcAft>
                        <a:buFont typeface="+mj-lt"/>
                        <a:buNone/>
                      </a:pPr>
                      <a:r>
                        <a:rPr lang="es-ES_tradnl" sz="1100" noProof="0" dirty="0"/>
                        <a:t>Los/as asistentes sociales deben trabajar de forma independiente (por su cuenta) para resolver los problemas de salud mental. </a:t>
                      </a:r>
                      <a:endParaRPr lang="en-BE" sz="1100" kern="1200" dirty="0">
                        <a:solidFill>
                          <a:schemeClr val="tx1"/>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tc>
                  <a:txBody>
                    <a:bodyPr/>
                    <a:lstStyle/>
                    <a:p>
                      <a:pPr algn="l"/>
                      <a:endParaRPr lang="en-BE" sz="1100" dirty="0">
                        <a:solidFill>
                          <a:schemeClr val="tx1"/>
                        </a:solidFill>
                        <a:latin typeface="+mn-lt"/>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4009729530"/>
                  </a:ext>
                </a:extLst>
              </a:tr>
              <a:tr h="699910">
                <a:tc>
                  <a:txBody>
                    <a:bodyPr/>
                    <a:lstStyle/>
                    <a:p>
                      <a:pPr marL="0" lvl="1" indent="0" algn="l" defTabSz="685800" rtl="0" eaLnBrk="1" latinLnBrk="0" hangingPunct="1">
                        <a:lnSpc>
                          <a:spcPct val="107000"/>
                        </a:lnSpc>
                        <a:spcAft>
                          <a:spcPts val="800"/>
                        </a:spcAft>
                        <a:buFont typeface="+mj-lt"/>
                        <a:buNone/>
                      </a:pPr>
                      <a:r>
                        <a:rPr lang="es-ES_tradnl" sz="1100" noProof="0" dirty="0"/>
                        <a:t>Una de las funciones de los/las asistentes sociales es enlazar a los menores con las redes comunitarias y sociales para reforzar su bienestar </a:t>
                      </a:r>
                      <a:endParaRPr lang="en-BE" sz="1100" kern="1200" dirty="0">
                        <a:solidFill>
                          <a:schemeClr val="tx1"/>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tc>
                  <a:txBody>
                    <a:bodyPr/>
                    <a:lstStyle/>
                    <a:p>
                      <a:pPr algn="l"/>
                      <a:endParaRPr lang="en-BE" sz="1100" dirty="0">
                        <a:solidFill>
                          <a:schemeClr val="tx1"/>
                        </a:solidFill>
                        <a:latin typeface="+mn-lt"/>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167438756"/>
                  </a:ext>
                </a:extLst>
              </a:tr>
              <a:tr h="699910">
                <a:tc>
                  <a:txBody>
                    <a:bodyPr/>
                    <a:lstStyle/>
                    <a:p>
                      <a:pPr marL="0" lvl="1" indent="0" algn="l" defTabSz="685800" rtl="0" eaLnBrk="1" latinLnBrk="0" hangingPunct="1">
                        <a:lnSpc>
                          <a:spcPct val="107000"/>
                        </a:lnSpc>
                        <a:spcAft>
                          <a:spcPts val="800"/>
                        </a:spcAft>
                        <a:buFont typeface="+mj-lt"/>
                        <a:buNone/>
                      </a:pPr>
                      <a:r>
                        <a:rPr lang="es-ES_tradnl" sz="1100" noProof="0" dirty="0"/>
                        <a:t>La salud mental es la ausencia de trastornos mentales. </a:t>
                      </a:r>
                      <a:endParaRPr lang="en-BE" sz="1100" kern="1200" dirty="0">
                        <a:solidFill>
                          <a:schemeClr val="tx1"/>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tc>
                  <a:txBody>
                    <a:bodyPr/>
                    <a:lstStyle/>
                    <a:p>
                      <a:pPr algn="l"/>
                      <a:endParaRPr lang="en-BE" sz="1100" dirty="0">
                        <a:solidFill>
                          <a:schemeClr val="tx1"/>
                        </a:solidFill>
                        <a:latin typeface="+mn-lt"/>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4197922584"/>
                  </a:ext>
                </a:extLst>
              </a:tr>
              <a:tr h="699910">
                <a:tc>
                  <a:txBody>
                    <a:bodyPr/>
                    <a:lstStyle/>
                    <a:p>
                      <a:pPr marL="0" lvl="1" indent="0" algn="l" defTabSz="685800" rtl="0" eaLnBrk="1" latinLnBrk="0" hangingPunct="1">
                        <a:lnSpc>
                          <a:spcPct val="107000"/>
                        </a:lnSpc>
                        <a:spcAft>
                          <a:spcPts val="800"/>
                        </a:spcAft>
                        <a:buFont typeface="+mj-lt"/>
                        <a:buNone/>
                      </a:pPr>
                      <a:r>
                        <a:rPr lang="es-ES_tradnl" sz="1100" noProof="0" dirty="0"/>
                        <a:t>Los/as asistentes sociales deben diagnosticar trastornos mentales como la depresión y la ansiedad en niños, niñas y adolescentes. </a:t>
                      </a:r>
                      <a:endParaRPr lang="en-BE" sz="1100" kern="1200" dirty="0">
                        <a:solidFill>
                          <a:schemeClr val="tx1"/>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tc>
                  <a:txBody>
                    <a:bodyPr/>
                    <a:lstStyle/>
                    <a:p>
                      <a:pPr algn="l"/>
                      <a:endParaRPr lang="en-BE" sz="1100" dirty="0">
                        <a:solidFill>
                          <a:schemeClr val="tx1"/>
                        </a:solidFill>
                        <a:latin typeface="+mn-lt"/>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789507829"/>
                  </a:ext>
                </a:extLst>
              </a:tr>
              <a:tr h="696713">
                <a:tc>
                  <a:txBody>
                    <a:bodyPr/>
                    <a:lstStyle/>
                    <a:p>
                      <a:pPr marL="0" lvl="1" indent="0" algn="l" defTabSz="685800" rtl="0" eaLnBrk="1" latinLnBrk="0" hangingPunct="1">
                        <a:lnSpc>
                          <a:spcPct val="107000"/>
                        </a:lnSpc>
                        <a:spcAft>
                          <a:spcPts val="800"/>
                        </a:spcAft>
                        <a:buFont typeface="+mj-lt"/>
                        <a:buNone/>
                      </a:pPr>
                      <a:r>
                        <a:rPr lang="es-ES_tradnl" sz="1100" noProof="0" dirty="0"/>
                        <a:t>Todos los menores afectados por una emergencia tienen traumas. </a:t>
                      </a:r>
                      <a:endParaRPr lang="en-BE" sz="1100" kern="1200" dirty="0">
                        <a:solidFill>
                          <a:schemeClr val="tx1"/>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tc>
                  <a:txBody>
                    <a:bodyPr/>
                    <a:lstStyle/>
                    <a:p>
                      <a:pPr algn="l"/>
                      <a:endParaRPr lang="en-BE" sz="1100" dirty="0">
                        <a:solidFill>
                          <a:schemeClr val="tx1"/>
                        </a:solidFill>
                        <a:latin typeface="+mn-lt"/>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465373662"/>
                  </a:ext>
                </a:extLst>
              </a:tr>
              <a:tr h="696713">
                <a:tc>
                  <a:txBody>
                    <a:bodyPr/>
                    <a:lstStyle/>
                    <a:p>
                      <a:pPr marL="0" lvl="1" indent="0" algn="l" rtl="0" eaLnBrk="1" latinLnBrk="0" hangingPunct="1">
                        <a:lnSpc>
                          <a:spcPct val="107000"/>
                        </a:lnSpc>
                        <a:spcAft>
                          <a:spcPts val="800"/>
                        </a:spcAft>
                        <a:buFont typeface="+mj-lt"/>
                        <a:buNone/>
                      </a:pPr>
                      <a:r>
                        <a:rPr lang="es-ES_tradnl" sz="1100" noProof="0" dirty="0"/>
                        <a:t>Una función esencial de los/as asistentes sociales es garantizar que los menores y sus familias tengan acceso a servicios básicos y protección. </a:t>
                      </a:r>
                      <a:endParaRPr lang="en-BE" sz="1100" kern="1200" dirty="0">
                        <a:solidFill>
                          <a:schemeClr val="tx1"/>
                        </a:solidFill>
                        <a:effectLst/>
                        <a:latin typeface="+mn-lt"/>
                        <a:ea typeface="Calibri" panose="020F0502020204030204" pitchFamily="34" charset="0"/>
                        <a:cs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tc>
                  <a:txBody>
                    <a:bodyPr/>
                    <a:lstStyle/>
                    <a:p>
                      <a:pPr algn="l"/>
                      <a:endParaRPr lang="en-BE" sz="1100" dirty="0">
                        <a:solidFill>
                          <a:schemeClr val="tx1"/>
                        </a:solidFill>
                        <a:latin typeface="+mn-lt"/>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668886112"/>
                  </a:ext>
                </a:extLst>
              </a:tr>
              <a:tr h="696713">
                <a:tc>
                  <a:txBody>
                    <a:bodyPr/>
                    <a:lstStyle/>
                    <a:p>
                      <a:pPr marL="0" lvl="1" indent="0" algn="l" rtl="0" eaLnBrk="1" latinLnBrk="0" hangingPunct="1">
                        <a:lnSpc>
                          <a:spcPct val="107000"/>
                        </a:lnSpc>
                        <a:spcAft>
                          <a:spcPts val="800"/>
                        </a:spcAft>
                        <a:buFont typeface="+mj-lt"/>
                        <a:buNone/>
                      </a:pPr>
                      <a:r>
                        <a:rPr lang="es-ES_tradnl" sz="1100" noProof="0" dirty="0"/>
                        <a:t>Con la ayuda de procesos de formación y supervisión, los/as asistentes sociales pueden llevar a cabo intervenciones específicas y no especializadas en SMAPS con menores. </a:t>
                      </a:r>
                      <a:endParaRPr lang="en-BE" sz="1100" kern="1200" dirty="0">
                        <a:solidFill>
                          <a:schemeClr val="tx1"/>
                        </a:solidFill>
                        <a:effectLst/>
                        <a:latin typeface="+mn-lt"/>
                        <a:ea typeface="Calibri" panose="020F0502020204030204" pitchFamily="34" charset="0"/>
                        <a:cs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tc>
                  <a:txBody>
                    <a:bodyPr/>
                    <a:lstStyle/>
                    <a:p>
                      <a:pPr algn="l"/>
                      <a:endParaRPr lang="en-BE" sz="1100" dirty="0">
                        <a:solidFill>
                          <a:schemeClr val="tx1"/>
                        </a:solidFill>
                        <a:latin typeface="+mn-lt"/>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778798587"/>
                  </a:ext>
                </a:extLst>
              </a:tr>
            </a:tbl>
          </a:graphicData>
        </a:graphic>
      </p:graphicFrame>
      <p:grpSp>
        <p:nvGrpSpPr>
          <p:cNvPr id="6" name="Group 5">
            <a:extLst>
              <a:ext uri="{FF2B5EF4-FFF2-40B4-BE49-F238E27FC236}">
                <a16:creationId xmlns:a16="http://schemas.microsoft.com/office/drawing/2014/main" id="{C5251521-462D-3784-A69C-5BABA9261CC0}"/>
              </a:ext>
            </a:extLst>
          </p:cNvPr>
          <p:cNvGrpSpPr/>
          <p:nvPr/>
        </p:nvGrpSpPr>
        <p:grpSpPr>
          <a:xfrm>
            <a:off x="4496402" y="8152322"/>
            <a:ext cx="1022978" cy="1068955"/>
            <a:chOff x="7345680" y="2484120"/>
            <a:chExt cx="904240" cy="944880"/>
          </a:xfrm>
        </p:grpSpPr>
        <p:sp>
          <p:nvSpPr>
            <p:cNvPr id="7" name="Oval 6">
              <a:extLst>
                <a:ext uri="{FF2B5EF4-FFF2-40B4-BE49-F238E27FC236}">
                  <a16:creationId xmlns:a16="http://schemas.microsoft.com/office/drawing/2014/main" id="{6C36FD06-7F39-1CA7-3EF2-3B54B38C7EB0}"/>
                </a:ext>
              </a:extLst>
            </p:cNvPr>
            <p:cNvSpPr/>
            <p:nvPr/>
          </p:nvSpPr>
          <p:spPr>
            <a:xfrm>
              <a:off x="7345680" y="2484120"/>
              <a:ext cx="904240" cy="94488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L-Shape 7">
              <a:extLst>
                <a:ext uri="{FF2B5EF4-FFF2-40B4-BE49-F238E27FC236}">
                  <a16:creationId xmlns:a16="http://schemas.microsoft.com/office/drawing/2014/main" id="{F00688FD-0FA6-A323-2509-E9DC87C62214}"/>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9" name="Group 8">
            <a:extLst>
              <a:ext uri="{FF2B5EF4-FFF2-40B4-BE49-F238E27FC236}">
                <a16:creationId xmlns:a16="http://schemas.microsoft.com/office/drawing/2014/main" id="{A91659DB-DE08-FEFE-3B22-F5599F14E0DD}"/>
              </a:ext>
            </a:extLst>
          </p:cNvPr>
          <p:cNvGrpSpPr/>
          <p:nvPr/>
        </p:nvGrpSpPr>
        <p:grpSpPr>
          <a:xfrm>
            <a:off x="5356821" y="7264399"/>
            <a:ext cx="1022978" cy="1068955"/>
            <a:chOff x="7090831" y="3731241"/>
            <a:chExt cx="904240" cy="944880"/>
          </a:xfrm>
        </p:grpSpPr>
        <p:sp>
          <p:nvSpPr>
            <p:cNvPr id="10" name="Oval 9">
              <a:extLst>
                <a:ext uri="{FF2B5EF4-FFF2-40B4-BE49-F238E27FC236}">
                  <a16:creationId xmlns:a16="http://schemas.microsoft.com/office/drawing/2014/main" id="{1E98E1BA-49B0-7DC6-0E05-A28409FDFB6C}"/>
                </a:ext>
              </a:extLst>
            </p:cNvPr>
            <p:cNvSpPr/>
            <p:nvPr/>
          </p:nvSpPr>
          <p:spPr>
            <a:xfrm>
              <a:off x="7090831" y="3731241"/>
              <a:ext cx="904240" cy="94488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Plus Sign 10">
              <a:extLst>
                <a:ext uri="{FF2B5EF4-FFF2-40B4-BE49-F238E27FC236}">
                  <a16:creationId xmlns:a16="http://schemas.microsoft.com/office/drawing/2014/main" id="{392D730B-764B-BFA4-2890-087614A7B845}"/>
                </a:ext>
              </a:extLst>
            </p:cNvPr>
            <p:cNvSpPr/>
            <p:nvPr/>
          </p:nvSpPr>
          <p:spPr>
            <a:xfrm rot="2700000">
              <a:off x="7223315" y="3868494"/>
              <a:ext cx="655187" cy="670373"/>
            </a:xfrm>
            <a:prstGeom prst="mathPlus">
              <a:avLst>
                <a:gd name="adj1" fmla="val 204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3" name="TextBox 12">
            <a:extLst>
              <a:ext uri="{FF2B5EF4-FFF2-40B4-BE49-F238E27FC236}">
                <a16:creationId xmlns:a16="http://schemas.microsoft.com/office/drawing/2014/main" id="{F57FA3F7-E27A-74C8-AC7D-4A40825E6865}"/>
              </a:ext>
            </a:extLst>
          </p:cNvPr>
          <p:cNvSpPr txBox="1"/>
          <p:nvPr/>
        </p:nvSpPr>
        <p:spPr>
          <a:xfrm>
            <a:off x="966804" y="748134"/>
            <a:ext cx="5251811" cy="276999"/>
          </a:xfrm>
          <a:prstGeom prst="rect">
            <a:avLst/>
          </a:prstGeom>
          <a:noFill/>
        </p:spPr>
        <p:txBody>
          <a:bodyPr wrap="square" lIns="91440" tIns="45720" rIns="91440" bIns="45720" rtlCol="0" anchor="t">
            <a:spAutoFit/>
          </a:bodyPr>
          <a:lstStyle/>
          <a:p>
            <a:r>
              <a:rPr lang="en-US" sz="1200" b="1" spc="300" dirty="0"/>
              <a:t>SMAPS: ¿VERDADERO O FALSO?</a:t>
            </a:r>
          </a:p>
        </p:txBody>
      </p:sp>
      <p:sp>
        <p:nvSpPr>
          <p:cNvPr id="14" name="Hexagon 13">
            <a:extLst>
              <a:ext uri="{FF2B5EF4-FFF2-40B4-BE49-F238E27FC236}">
                <a16:creationId xmlns:a16="http://schemas.microsoft.com/office/drawing/2014/main" id="{14CC2716-AF65-4D83-B423-7DDCA25BB539}"/>
              </a:ext>
            </a:extLst>
          </p:cNvPr>
          <p:cNvSpPr/>
          <p:nvPr/>
        </p:nvSpPr>
        <p:spPr>
          <a:xfrm rot="1782986">
            <a:off x="286724" y="301110"/>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Hexagon 14">
            <a:extLst>
              <a:ext uri="{FF2B5EF4-FFF2-40B4-BE49-F238E27FC236}">
                <a16:creationId xmlns:a16="http://schemas.microsoft.com/office/drawing/2014/main" id="{C4C58ACF-78ED-726B-F9EC-D54EB571E3AD}"/>
              </a:ext>
            </a:extLst>
          </p:cNvPr>
          <p:cNvSpPr/>
          <p:nvPr/>
        </p:nvSpPr>
        <p:spPr>
          <a:xfrm rot="1782986">
            <a:off x="286724" y="763955"/>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Hexagon 15">
            <a:extLst>
              <a:ext uri="{FF2B5EF4-FFF2-40B4-BE49-F238E27FC236}">
                <a16:creationId xmlns:a16="http://schemas.microsoft.com/office/drawing/2014/main" id="{8CE07628-4BB6-BFBC-0539-D20FD0288B6C}"/>
              </a:ext>
            </a:extLst>
          </p:cNvPr>
          <p:cNvSpPr/>
          <p:nvPr/>
        </p:nvSpPr>
        <p:spPr>
          <a:xfrm rot="1782986">
            <a:off x="286724" y="1226800"/>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Hexagon 16">
            <a:extLst>
              <a:ext uri="{FF2B5EF4-FFF2-40B4-BE49-F238E27FC236}">
                <a16:creationId xmlns:a16="http://schemas.microsoft.com/office/drawing/2014/main" id="{3D838290-67D0-52BA-2469-B4D1B2478947}"/>
              </a:ext>
            </a:extLst>
          </p:cNvPr>
          <p:cNvSpPr/>
          <p:nvPr/>
        </p:nvSpPr>
        <p:spPr>
          <a:xfrm rot="1782986">
            <a:off x="286724" y="1689645"/>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Hexagon 17">
            <a:extLst>
              <a:ext uri="{FF2B5EF4-FFF2-40B4-BE49-F238E27FC236}">
                <a16:creationId xmlns:a16="http://schemas.microsoft.com/office/drawing/2014/main" id="{8DD4D36F-EE77-8E36-12D0-0D973E2B6698}"/>
              </a:ext>
            </a:extLst>
          </p:cNvPr>
          <p:cNvSpPr/>
          <p:nvPr/>
        </p:nvSpPr>
        <p:spPr>
          <a:xfrm rot="1782986">
            <a:off x="286724" y="2152490"/>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Hexagon 18">
            <a:extLst>
              <a:ext uri="{FF2B5EF4-FFF2-40B4-BE49-F238E27FC236}">
                <a16:creationId xmlns:a16="http://schemas.microsoft.com/office/drawing/2014/main" id="{EB4D81A9-7B39-6010-2990-41FC4EA2E4A1}"/>
              </a:ext>
            </a:extLst>
          </p:cNvPr>
          <p:cNvSpPr/>
          <p:nvPr/>
        </p:nvSpPr>
        <p:spPr>
          <a:xfrm rot="1782986">
            <a:off x="286724" y="2615335"/>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3706909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F884CC47-1ED3-40DC-9EF4-01DD1B61C37F}"/>
              </a:ext>
            </a:extLst>
          </p:cNvPr>
          <p:cNvSpPr txBox="1"/>
          <p:nvPr/>
        </p:nvSpPr>
        <p:spPr>
          <a:xfrm>
            <a:off x="996286" y="1779836"/>
            <a:ext cx="5251811" cy="600164"/>
          </a:xfrm>
          <a:prstGeom prst="rect">
            <a:avLst/>
          </a:prstGeom>
          <a:noFill/>
          <a:ln>
            <a:noFill/>
          </a:ln>
        </p:spPr>
        <p:txBody>
          <a:bodyPr wrap="square" rtlCol="0">
            <a:spAutoFit/>
          </a:bodyPr>
          <a:lstStyle/>
          <a:p>
            <a:r>
              <a:rPr lang="es-ES_tradnl" sz="1100" dirty="0"/>
              <a:t>Seleccione uno de los siguientes escenarios. Léalo detalladamente y prepárese para actuar como ese personaje. Hágalo a partir del escenario y dependiendo de cómo sea la interacción con su compañero de grupo. También puede usar su creatividad.</a:t>
            </a:r>
          </a:p>
        </p:txBody>
      </p:sp>
      <p:sp>
        <p:nvSpPr>
          <p:cNvPr id="10" name="TextBox 9">
            <a:extLst>
              <a:ext uri="{FF2B5EF4-FFF2-40B4-BE49-F238E27FC236}">
                <a16:creationId xmlns:a16="http://schemas.microsoft.com/office/drawing/2014/main" id="{4870FEBC-3521-5E18-47ED-B3E6D361E44F}"/>
              </a:ext>
            </a:extLst>
          </p:cNvPr>
          <p:cNvSpPr txBox="1"/>
          <p:nvPr/>
        </p:nvSpPr>
        <p:spPr>
          <a:xfrm>
            <a:off x="996286" y="729792"/>
            <a:ext cx="5254041" cy="523220"/>
          </a:xfrm>
          <a:prstGeom prst="rect">
            <a:avLst/>
          </a:prstGeom>
          <a:noFill/>
        </p:spPr>
        <p:txBody>
          <a:bodyPr wrap="square">
            <a:spAutoFit/>
          </a:bodyPr>
          <a:lstStyle/>
          <a:p>
            <a:pPr marL="0" marR="0" lvl="0" indent="0" algn="l" rtl="0">
              <a:spcBef>
                <a:spcPts val="0"/>
              </a:spcBef>
              <a:spcAft>
                <a:spcPts val="1800"/>
              </a:spcAft>
              <a:buNone/>
            </a:pPr>
            <a:r>
              <a:rPr lang="es-ES_tradnl" sz="1400" b="1" spc="300">
                <a:solidFill>
                  <a:schemeClr val="bg1"/>
                </a:solidFill>
                <a:highlight>
                  <a:srgbClr val="6CBDEA"/>
                </a:highlight>
                <a:latin typeface="Calibri"/>
                <a:ea typeface="Calibri"/>
                <a:cs typeface="Calibri"/>
                <a:sym typeface="Calibri"/>
              </a:rPr>
              <a:t>SESIÓN 4: ¿QUÉ SON LAS COMPETENCIAS EN SMAPS?</a:t>
            </a:r>
          </a:p>
        </p:txBody>
      </p:sp>
      <p:sp>
        <p:nvSpPr>
          <p:cNvPr id="3" name="TextBox 2">
            <a:extLst>
              <a:ext uri="{FF2B5EF4-FFF2-40B4-BE49-F238E27FC236}">
                <a16:creationId xmlns:a16="http://schemas.microsoft.com/office/drawing/2014/main" id="{C09030E1-B16A-4C7E-58D7-62113AAE7E6B}"/>
              </a:ext>
            </a:extLst>
          </p:cNvPr>
          <p:cNvSpPr txBox="1"/>
          <p:nvPr/>
        </p:nvSpPr>
        <p:spPr>
          <a:xfrm>
            <a:off x="996286" y="1357557"/>
            <a:ext cx="5251811" cy="276999"/>
          </a:xfrm>
          <a:prstGeom prst="rect">
            <a:avLst/>
          </a:prstGeom>
          <a:noFill/>
        </p:spPr>
        <p:txBody>
          <a:bodyPr wrap="square" rtlCol="0">
            <a:spAutoFit/>
          </a:bodyPr>
          <a:lstStyle/>
          <a:p>
            <a:r>
              <a:rPr lang="es-ES_tradnl" sz="1200" b="1" spc="300">
                <a:solidFill>
                  <a:schemeClr val="tx1"/>
                </a:solidFill>
              </a:rPr>
              <a:t>JUEGO DE ROL: RESPONDER CON EMPATÍA</a:t>
            </a:r>
          </a:p>
        </p:txBody>
      </p:sp>
      <p:grpSp>
        <p:nvGrpSpPr>
          <p:cNvPr id="4" name="Group 3">
            <a:extLst>
              <a:ext uri="{FF2B5EF4-FFF2-40B4-BE49-F238E27FC236}">
                <a16:creationId xmlns:a16="http://schemas.microsoft.com/office/drawing/2014/main" id="{9C0132F8-352B-9D76-9030-80EAB12131A4}"/>
              </a:ext>
            </a:extLst>
          </p:cNvPr>
          <p:cNvGrpSpPr/>
          <p:nvPr/>
        </p:nvGrpSpPr>
        <p:grpSpPr>
          <a:xfrm>
            <a:off x="4459200" y="8195594"/>
            <a:ext cx="1074875" cy="1271125"/>
            <a:chOff x="6846848" y="1141103"/>
            <a:chExt cx="999203" cy="1170617"/>
          </a:xfrm>
          <a:solidFill>
            <a:schemeClr val="accent4">
              <a:lumMod val="20000"/>
              <a:lumOff val="80000"/>
            </a:schemeClr>
          </a:solidFill>
        </p:grpSpPr>
        <p:sp>
          <p:nvSpPr>
            <p:cNvPr id="5" name="Rectangle: Rounded Corners 4">
              <a:extLst>
                <a:ext uri="{FF2B5EF4-FFF2-40B4-BE49-F238E27FC236}">
                  <a16:creationId xmlns:a16="http://schemas.microsoft.com/office/drawing/2014/main" id="{36BFC13D-B86A-984C-B54A-B8124E5DCDF3}"/>
                </a:ext>
              </a:extLst>
            </p:cNvPr>
            <p:cNvSpPr/>
            <p:nvPr/>
          </p:nvSpPr>
          <p:spPr>
            <a:xfrm rot="1100420">
              <a:off x="7141985" y="1874813"/>
              <a:ext cx="152400" cy="436907"/>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A3CDAC33-5E1E-056C-673A-297E1B38959C}"/>
                </a:ext>
              </a:extLst>
            </p:cNvPr>
            <p:cNvSpPr/>
            <p:nvPr/>
          </p:nvSpPr>
          <p:spPr>
            <a:xfrm rot="826591">
              <a:off x="6902427"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9D3AD79E-B3F9-F739-F470-DC3CEBD15061}"/>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AA791DDD-4AB8-0C28-1629-BFC28F2B2EAF}"/>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latin typeface="Arial" panose="020B0604020202020204" pitchFamily="34" charset="0"/>
                <a:cs typeface="Arial" panose="020B0604020202020204" pitchFamily="34" charset="0"/>
              </a:endParaRPr>
            </a:p>
          </p:txBody>
        </p:sp>
        <p:sp>
          <p:nvSpPr>
            <p:cNvPr id="9" name="Block Arc 8">
              <a:extLst>
                <a:ext uri="{FF2B5EF4-FFF2-40B4-BE49-F238E27FC236}">
                  <a16:creationId xmlns:a16="http://schemas.microsoft.com/office/drawing/2014/main" id="{DE84A411-9EB6-907E-AA8B-3B78CC57C5EB}"/>
                </a:ext>
              </a:extLst>
            </p:cNvPr>
            <p:cNvSpPr/>
            <p:nvPr/>
          </p:nvSpPr>
          <p:spPr>
            <a:xfrm rot="11719641">
              <a:off x="7178956" y="163781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BBFEE999-B10B-2765-F224-C99E4D73078B}"/>
              </a:ext>
            </a:extLst>
          </p:cNvPr>
          <p:cNvGrpSpPr/>
          <p:nvPr/>
        </p:nvGrpSpPr>
        <p:grpSpPr>
          <a:xfrm rot="19632759">
            <a:off x="5440045" y="7202605"/>
            <a:ext cx="1074874" cy="1290829"/>
            <a:chOff x="6846848" y="1141103"/>
            <a:chExt cx="999203" cy="1188766"/>
          </a:xfrm>
          <a:solidFill>
            <a:schemeClr val="accent4">
              <a:lumMod val="20000"/>
              <a:lumOff val="80000"/>
            </a:schemeClr>
          </a:solidFill>
        </p:grpSpPr>
        <p:sp>
          <p:nvSpPr>
            <p:cNvPr id="12" name="Rectangle: Rounded Corners 11">
              <a:extLst>
                <a:ext uri="{FF2B5EF4-FFF2-40B4-BE49-F238E27FC236}">
                  <a16:creationId xmlns:a16="http://schemas.microsoft.com/office/drawing/2014/main" id="{A9FB0F1B-7FCB-3487-555E-EB90A5B03B95}"/>
                </a:ext>
              </a:extLst>
            </p:cNvPr>
            <p:cNvSpPr/>
            <p:nvPr/>
          </p:nvSpPr>
          <p:spPr>
            <a:xfrm rot="582262">
              <a:off x="7185878" y="1892961"/>
              <a:ext cx="152400" cy="436908"/>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98D63384-8284-8283-B4E6-CD13FBA30318}"/>
                </a:ext>
              </a:extLst>
            </p:cNvPr>
            <p:cNvSpPr/>
            <p:nvPr/>
          </p:nvSpPr>
          <p:spPr>
            <a:xfrm rot="826591">
              <a:off x="6902428"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B3590C32-BB54-8CE5-57E6-DD866A5C107A}"/>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AAB3B81E-C5CB-330E-3FBF-AFA42446CFA8}"/>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latin typeface="Arial" panose="020B0604020202020204" pitchFamily="34" charset="0"/>
                <a:cs typeface="Arial" panose="020B0604020202020204" pitchFamily="34" charset="0"/>
              </a:endParaRPr>
            </a:p>
          </p:txBody>
        </p:sp>
        <p:sp>
          <p:nvSpPr>
            <p:cNvPr id="16" name="Block Arc 15">
              <a:extLst>
                <a:ext uri="{FF2B5EF4-FFF2-40B4-BE49-F238E27FC236}">
                  <a16:creationId xmlns:a16="http://schemas.microsoft.com/office/drawing/2014/main" id="{5E1B79D6-DAF8-45A3-BC67-A96ED8E61972}"/>
                </a:ext>
              </a:extLst>
            </p:cNvPr>
            <p:cNvSpPr/>
            <p:nvPr/>
          </p:nvSpPr>
          <p:spPr>
            <a:xfrm rot="726908">
              <a:off x="7119521" y="173008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latin typeface="Arial" panose="020B0604020202020204" pitchFamily="34" charset="0"/>
                <a:cs typeface="Arial" panose="020B0604020202020204" pitchFamily="34" charset="0"/>
              </a:endParaRPr>
            </a:p>
          </p:txBody>
        </p:sp>
      </p:grpSp>
      <p:sp>
        <p:nvSpPr>
          <p:cNvPr id="17" name="TextBox 16">
            <a:extLst>
              <a:ext uri="{FF2B5EF4-FFF2-40B4-BE49-F238E27FC236}">
                <a16:creationId xmlns:a16="http://schemas.microsoft.com/office/drawing/2014/main" id="{92EDA2FC-596A-C48C-DD7A-6E6F924E20B6}"/>
              </a:ext>
            </a:extLst>
          </p:cNvPr>
          <p:cNvSpPr txBox="1"/>
          <p:nvPr/>
        </p:nvSpPr>
        <p:spPr>
          <a:xfrm>
            <a:off x="1000125" y="2612734"/>
            <a:ext cx="2433043" cy="6186309"/>
          </a:xfrm>
          <a:prstGeom prst="rect">
            <a:avLst/>
          </a:prstGeom>
          <a:noFill/>
          <a:ln>
            <a:noFill/>
          </a:ln>
        </p:spPr>
        <p:txBody>
          <a:bodyPr wrap="square" rtlCol="0">
            <a:spAutoFit/>
          </a:bodyPr>
          <a:lstStyle/>
          <a:p>
            <a:r>
              <a:rPr lang="es-ES_tradnl" sz="1100" b="1" dirty="0"/>
              <a:t>ESCENARIO - NIÑO 1</a:t>
            </a:r>
          </a:p>
          <a:p>
            <a:endParaRPr lang="es-ES_tradnl" sz="1100" b="1" dirty="0"/>
          </a:p>
          <a:p>
            <a:pPr lvl="0"/>
            <a:r>
              <a:rPr lang="es-ES_tradnl" sz="1100" dirty="0"/>
              <a:t>Eres un niño de 3 años que se ha perdido. Tu asistente social ha venido a visitarte en casa, pero te acabas de pelear con tu madre. Todavía estás muy enfadado (demuestra que sientes rabia).</a:t>
            </a:r>
          </a:p>
          <a:p>
            <a:pPr lvl="0"/>
            <a:endParaRPr lang="es-ES_tradnl" sz="1100" dirty="0">
              <a:effectLst/>
              <a:ea typeface="Calibri" panose="020F0502020204030204" pitchFamily="34" charset="0"/>
              <a:cs typeface="Arial" panose="020B0604020202020204" pitchFamily="34" charset="0"/>
            </a:endParaRPr>
          </a:p>
          <a:p>
            <a:pPr lvl="0"/>
            <a:r>
              <a:rPr lang="es-ES_tradnl" sz="1100" dirty="0">
                <a:effectLst/>
                <a:ea typeface="Calibri" panose="020F0502020204030204" pitchFamily="34" charset="0"/>
                <a:cs typeface="Arial" panose="020B0604020202020204" pitchFamily="34" charset="0"/>
              </a:rPr>
              <a:t>Si el/la asistente social te hace sentir cómodo y seguro, durante este juego de rol debes proporcionarle la siguiente información:</a:t>
            </a:r>
          </a:p>
          <a:p>
            <a:pPr lvl="0"/>
            <a:endParaRPr lang="es-ES_tradnl" sz="1100" dirty="0">
              <a:effectLst/>
              <a:ea typeface="Calibri" panose="020F0502020204030204" pitchFamily="34" charset="0"/>
              <a:cs typeface="Arial" panose="020B0604020202020204" pitchFamily="34" charset="0"/>
            </a:endParaRPr>
          </a:p>
          <a:p>
            <a:pPr marL="171450" lvl="0" indent="-171450">
              <a:buFont typeface="Arial" panose="020B0604020202020204" pitchFamily="34" charset="0"/>
              <a:buChar char="•"/>
            </a:pPr>
            <a:r>
              <a:rPr lang="es-ES_tradnl" sz="1100" dirty="0">
                <a:effectLst/>
                <a:ea typeface="Calibri" panose="020F0502020204030204" pitchFamily="34" charset="0"/>
                <a:cs typeface="Arial" panose="020B0604020202020204" pitchFamily="34" charset="0"/>
              </a:rPr>
              <a:t>Estás muy enfadado con tu madre; se estuvieron gritando poco antes de que el/la asistente social llegara a tu casa. </a:t>
            </a:r>
          </a:p>
          <a:p>
            <a:pPr marL="171450" lvl="0" indent="-171450">
              <a:buFont typeface="Arial" panose="020B0604020202020204" pitchFamily="34" charset="0"/>
              <a:buChar char="•"/>
            </a:pPr>
            <a:r>
              <a:rPr lang="es-ES_tradnl" sz="1100" dirty="0">
                <a:effectLst/>
                <a:ea typeface="Calibri" panose="020F0502020204030204" pitchFamily="34" charset="0"/>
                <a:cs typeface="Arial" panose="020B0604020202020204" pitchFamily="34" charset="0"/>
              </a:rPr>
              <a:t>Tenías que hacer unas compras y te encontraste a una compañera de tu escuela en la tienda. Ella es muy simpática y te pusiste a hablar con ella. Te invitó a su casa, que queda en la misma calle que la tienda. La acompañaste a su casa, charlaron un rato y tomaron té. Te alegró mucho verla y pasar un rato con ella, ya que no sueles ver a tus amigos con frecuencia últimamente. </a:t>
            </a:r>
          </a:p>
          <a:p>
            <a:pPr marL="171450" lvl="0" indent="-171450">
              <a:buFont typeface="Arial" panose="020B0604020202020204" pitchFamily="34" charset="0"/>
              <a:buChar char="•"/>
            </a:pPr>
            <a:r>
              <a:rPr lang="es-ES_tradnl" sz="1100" dirty="0">
                <a:effectLst/>
                <a:ea typeface="Calibri" panose="020F0502020204030204" pitchFamily="34" charset="0"/>
                <a:cs typeface="Arial" panose="020B0604020202020204" pitchFamily="34" charset="0"/>
              </a:rPr>
              <a:t>Al regresar a casa, tu madre te preguntó dónde estabas y te dijo que estaba muy preocupada. Le explicaste que no habías hecho nada malo, pero ella dijo que no podías desaparecerte por dos horas así sin avisarle y sin pedirle permiso.</a:t>
            </a:r>
          </a:p>
        </p:txBody>
      </p:sp>
      <p:sp>
        <p:nvSpPr>
          <p:cNvPr id="18" name="TextBox 17">
            <a:extLst>
              <a:ext uri="{FF2B5EF4-FFF2-40B4-BE49-F238E27FC236}">
                <a16:creationId xmlns:a16="http://schemas.microsoft.com/office/drawing/2014/main" id="{89B653F9-B19F-16DA-A0AF-35741B9C2E48}"/>
              </a:ext>
            </a:extLst>
          </p:cNvPr>
          <p:cNvSpPr txBox="1"/>
          <p:nvPr/>
        </p:nvSpPr>
        <p:spPr>
          <a:xfrm>
            <a:off x="3815355" y="2609537"/>
            <a:ext cx="2433043" cy="5440207"/>
          </a:xfrm>
          <a:prstGeom prst="rect">
            <a:avLst/>
          </a:prstGeom>
          <a:noFill/>
          <a:ln>
            <a:noFill/>
          </a:ln>
        </p:spPr>
        <p:txBody>
          <a:bodyPr wrap="square" rtlCol="0">
            <a:spAutoFit/>
          </a:bodyPr>
          <a:lstStyle/>
          <a:p>
            <a:r>
              <a:rPr lang="es-ES_tradnl" sz="1100" b="1" dirty="0"/>
              <a:t>ESCENARIO – NIÑA 2</a:t>
            </a:r>
          </a:p>
          <a:p>
            <a:endParaRPr lang="es-ES_tradnl" sz="1100" b="1" dirty="0"/>
          </a:p>
          <a:p>
            <a:pPr>
              <a:lnSpc>
                <a:spcPct val="107000"/>
              </a:lnSpc>
              <a:spcAft>
                <a:spcPts val="800"/>
              </a:spcAft>
            </a:pPr>
            <a:r>
              <a:rPr lang="es-ES_tradnl" sz="1100" dirty="0">
                <a:effectLst/>
                <a:ea typeface="Calibri" panose="020F0502020204030204" pitchFamily="34" charset="0"/>
                <a:cs typeface="Arial" panose="020B0604020202020204" pitchFamily="34" charset="0"/>
              </a:rPr>
              <a:t>Tu asistente social ha venido a visitarte en casa, pero no es un buen momento. No tienes ganas de hablar con nadie. Te sientes triste (demuestra que sientes tristeza sin decirlo de forma explícita).</a:t>
            </a:r>
          </a:p>
          <a:p>
            <a:pPr>
              <a:lnSpc>
                <a:spcPct val="107000"/>
              </a:lnSpc>
              <a:spcAft>
                <a:spcPts val="800"/>
              </a:spcAft>
            </a:pPr>
            <a:r>
              <a:rPr lang="es-ES_tradnl" sz="1100" dirty="0">
                <a:effectLst/>
                <a:ea typeface="Calibri" panose="020F0502020204030204" pitchFamily="34" charset="0"/>
                <a:cs typeface="Arial" panose="020B0604020202020204" pitchFamily="34" charset="0"/>
              </a:rPr>
              <a:t>Si el/la asistente social te hace sentir cómoda y segura, durante este juego de rol debes proporcionarle la siguiente información</a:t>
            </a:r>
            <a:r>
              <a:rPr lang="es-ES_tradnl" sz="1100" b="0" i="0" u="none" strike="noStrike" baseline="0" dirty="0">
                <a:solidFill>
                  <a:srgbClr val="000000"/>
                </a:solidFill>
                <a:cs typeface="Arial" panose="020B0604020202020204" pitchFamily="34" charset="0"/>
              </a:rPr>
              <a:t>:</a:t>
            </a:r>
            <a:endParaRPr lang="es-ES_tradnl" sz="1100" b="0" i="0" u="none" strike="noStrike" baseline="0" dirty="0">
              <a:solidFill>
                <a:srgbClr val="000000"/>
              </a:solidFill>
              <a:effectLst/>
              <a:cs typeface="Arial" panose="020B0604020202020204" pitchFamily="34" charset="0"/>
            </a:endParaRPr>
          </a:p>
          <a:p>
            <a:pPr marL="171450" indent="-171450">
              <a:lnSpc>
                <a:spcPct val="107000"/>
              </a:lnSpc>
              <a:spcAft>
                <a:spcPts val="800"/>
              </a:spcAft>
              <a:buFont typeface="Arial" panose="020B0604020202020204" pitchFamily="34" charset="0"/>
              <a:buChar char="•"/>
            </a:pPr>
            <a:r>
              <a:rPr lang="es-ES_tradnl" sz="1100" b="0" i="0" u="none" strike="noStrike" baseline="0" dirty="0">
                <a:solidFill>
                  <a:srgbClr val="000000"/>
                </a:solidFill>
                <a:effectLst/>
                <a:ea typeface="Calibri" panose="020F0502020204030204" pitchFamily="34" charset="0"/>
                <a:cs typeface="Arial" panose="020B0604020202020204" pitchFamily="34" charset="0"/>
              </a:rPr>
              <a:t>Te encontraste con una compañera de la escuela en la tienda cuando fuiste a hacer la compra. Ella es muy simpática, pero solo hablaste con ella un rato, porque no tenías mucho tiempo, ya que tenías que volver a casa. </a:t>
            </a:r>
          </a:p>
          <a:p>
            <a:pPr marL="171450" indent="-171450">
              <a:lnSpc>
                <a:spcPct val="107000"/>
              </a:lnSpc>
              <a:spcAft>
                <a:spcPts val="800"/>
              </a:spcAft>
              <a:buFont typeface="Arial" panose="020B0604020202020204" pitchFamily="34" charset="0"/>
              <a:buChar char="•"/>
            </a:pPr>
            <a:r>
              <a:rPr lang="es-ES_tradnl" sz="1100" b="0" i="0" u="none" strike="noStrike" baseline="0" dirty="0">
                <a:solidFill>
                  <a:srgbClr val="000000"/>
                </a:solidFill>
                <a:effectLst/>
                <a:ea typeface="Calibri" panose="020F0502020204030204" pitchFamily="34" charset="0"/>
                <a:cs typeface="Arial" panose="020B0604020202020204" pitchFamily="34" charset="0"/>
              </a:rPr>
              <a:t>Tu amiga está en secundaria y se queja porque tiene demasiadas tareas. Mientras ella se queja por los deberes, ¡tú desearías poder ir a la escuela! Preferirías tener que hacer tareas en vez de trabajar como empleada doméstica. No es justo que tú no puedas ir a la escuela y ella sí. </a:t>
            </a:r>
          </a:p>
        </p:txBody>
      </p:sp>
      <p:sp>
        <p:nvSpPr>
          <p:cNvPr id="19" name="Hexagon 18">
            <a:extLst>
              <a:ext uri="{FF2B5EF4-FFF2-40B4-BE49-F238E27FC236}">
                <a16:creationId xmlns:a16="http://schemas.microsoft.com/office/drawing/2014/main" id="{92D40644-8196-ED84-620E-29CDD766F76D}"/>
              </a:ext>
            </a:extLst>
          </p:cNvPr>
          <p:cNvSpPr/>
          <p:nvPr/>
        </p:nvSpPr>
        <p:spPr>
          <a:xfrm rot="1782986">
            <a:off x="286724" y="301110"/>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Hexagon 19">
            <a:extLst>
              <a:ext uri="{FF2B5EF4-FFF2-40B4-BE49-F238E27FC236}">
                <a16:creationId xmlns:a16="http://schemas.microsoft.com/office/drawing/2014/main" id="{4628FAF9-0459-9318-6FCA-F29F853C27F1}"/>
              </a:ext>
            </a:extLst>
          </p:cNvPr>
          <p:cNvSpPr/>
          <p:nvPr/>
        </p:nvSpPr>
        <p:spPr>
          <a:xfrm rot="1782986">
            <a:off x="286724" y="763955"/>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 name="Hexagon 20">
            <a:extLst>
              <a:ext uri="{FF2B5EF4-FFF2-40B4-BE49-F238E27FC236}">
                <a16:creationId xmlns:a16="http://schemas.microsoft.com/office/drawing/2014/main" id="{1689F69E-330E-42CA-3B15-923BCA46737D}"/>
              </a:ext>
            </a:extLst>
          </p:cNvPr>
          <p:cNvSpPr/>
          <p:nvPr/>
        </p:nvSpPr>
        <p:spPr>
          <a:xfrm rot="1782986">
            <a:off x="286724" y="1226800"/>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 name="Hexagon 21">
            <a:extLst>
              <a:ext uri="{FF2B5EF4-FFF2-40B4-BE49-F238E27FC236}">
                <a16:creationId xmlns:a16="http://schemas.microsoft.com/office/drawing/2014/main" id="{B018672F-479C-C299-B5E0-EFA2150A661B}"/>
              </a:ext>
            </a:extLst>
          </p:cNvPr>
          <p:cNvSpPr/>
          <p:nvPr/>
        </p:nvSpPr>
        <p:spPr>
          <a:xfrm rot="1782986">
            <a:off x="286724" y="1689645"/>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Hexagon 22">
            <a:extLst>
              <a:ext uri="{FF2B5EF4-FFF2-40B4-BE49-F238E27FC236}">
                <a16:creationId xmlns:a16="http://schemas.microsoft.com/office/drawing/2014/main" id="{72938322-5054-9F37-8874-1CD1220F8AE2}"/>
              </a:ext>
            </a:extLst>
          </p:cNvPr>
          <p:cNvSpPr/>
          <p:nvPr/>
        </p:nvSpPr>
        <p:spPr>
          <a:xfrm rot="1782986">
            <a:off x="286724" y="2152490"/>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Hexagon 23">
            <a:extLst>
              <a:ext uri="{FF2B5EF4-FFF2-40B4-BE49-F238E27FC236}">
                <a16:creationId xmlns:a16="http://schemas.microsoft.com/office/drawing/2014/main" id="{365CBBC1-1138-5094-F687-1B4B8A04F8D5}"/>
              </a:ext>
            </a:extLst>
          </p:cNvPr>
          <p:cNvSpPr/>
          <p:nvPr/>
        </p:nvSpPr>
        <p:spPr>
          <a:xfrm rot="1782986">
            <a:off x="286724" y="2615335"/>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67913131"/>
      </p:ext>
    </p:extLst>
  </p:cSld>
  <p:clrMapOvr>
    <a:masterClrMapping/>
  </p:clrMapOvr>
  <p:extLst>
    <p:ext uri="{6950BFC3-D8DA-4A85-94F7-54DA5524770B}">
      <p188:commentRel xmlns:p188="http://schemas.microsoft.com/office/powerpoint/2018/8/main" r:id="rId2"/>
    </p:ext>
  </p:extLs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A13BBD2-19F8-4943-84F0-A1E9BDFEE173}"/>
              </a:ext>
            </a:extLst>
          </p:cNvPr>
          <p:cNvSpPr txBox="1"/>
          <p:nvPr/>
        </p:nvSpPr>
        <p:spPr>
          <a:xfrm>
            <a:off x="996286" y="1755774"/>
            <a:ext cx="1078699" cy="1277273"/>
          </a:xfrm>
          <a:prstGeom prst="rect">
            <a:avLst/>
          </a:prstGeom>
          <a:noFill/>
          <a:ln>
            <a:noFill/>
          </a:ln>
        </p:spPr>
        <p:txBody>
          <a:bodyPr wrap="square" rtlCol="0">
            <a:spAutoFit/>
          </a:bodyPr>
          <a:lstStyle/>
          <a:p>
            <a:r>
              <a:rPr lang="es-ES_tradnl" sz="1100" dirty="0"/>
              <a:t>Mostrar respeto, aceptación, reconocer las fortalezas, recursos y oportunidades.</a:t>
            </a:r>
          </a:p>
        </p:txBody>
      </p:sp>
      <p:sp>
        <p:nvSpPr>
          <p:cNvPr id="23" name="TextBox 22">
            <a:extLst>
              <a:ext uri="{FF2B5EF4-FFF2-40B4-BE49-F238E27FC236}">
                <a16:creationId xmlns:a16="http://schemas.microsoft.com/office/drawing/2014/main" id="{A41A22E8-BFFC-41E5-81DC-5728F2F5BFD7}"/>
              </a:ext>
            </a:extLst>
          </p:cNvPr>
          <p:cNvSpPr txBox="1"/>
          <p:nvPr/>
        </p:nvSpPr>
        <p:spPr>
          <a:xfrm>
            <a:off x="996287" y="1220825"/>
            <a:ext cx="5251810" cy="261610"/>
          </a:xfrm>
          <a:prstGeom prst="rect">
            <a:avLst/>
          </a:prstGeom>
          <a:noFill/>
          <a:ln>
            <a:noFill/>
          </a:ln>
        </p:spPr>
        <p:txBody>
          <a:bodyPr wrap="square" rtlCol="0">
            <a:spAutoFit/>
          </a:bodyPr>
          <a:lstStyle/>
          <a:p>
            <a:r>
              <a:rPr lang="es-ES_tradnl" sz="1100" b="1" dirty="0"/>
              <a:t>Proporcione ejemplos de las actitudes centradas en el/la menor.</a:t>
            </a:r>
          </a:p>
        </p:txBody>
      </p:sp>
      <p:sp>
        <p:nvSpPr>
          <p:cNvPr id="29" name="TextBox 28">
            <a:extLst>
              <a:ext uri="{FF2B5EF4-FFF2-40B4-BE49-F238E27FC236}">
                <a16:creationId xmlns:a16="http://schemas.microsoft.com/office/drawing/2014/main" id="{F850F1DD-9928-4539-84A8-430186A8980D}"/>
              </a:ext>
            </a:extLst>
          </p:cNvPr>
          <p:cNvSpPr txBox="1"/>
          <p:nvPr/>
        </p:nvSpPr>
        <p:spPr>
          <a:xfrm>
            <a:off x="998241" y="3950420"/>
            <a:ext cx="1178878" cy="769441"/>
          </a:xfrm>
          <a:prstGeom prst="rect">
            <a:avLst/>
          </a:prstGeom>
          <a:noFill/>
          <a:ln>
            <a:noFill/>
          </a:ln>
        </p:spPr>
        <p:txBody>
          <a:bodyPr wrap="square" rtlCol="0">
            <a:spAutoFit/>
          </a:bodyPr>
          <a:lstStyle/>
          <a:p>
            <a:r>
              <a:rPr lang="es-ES_tradnl" sz="1100" dirty="0"/>
              <a:t>Estar presentes (para que no se sientan solos o abandonados).</a:t>
            </a:r>
          </a:p>
        </p:txBody>
      </p:sp>
      <p:sp>
        <p:nvSpPr>
          <p:cNvPr id="42" name="Rectangle 41">
            <a:extLst>
              <a:ext uri="{FF2B5EF4-FFF2-40B4-BE49-F238E27FC236}">
                <a16:creationId xmlns:a16="http://schemas.microsoft.com/office/drawing/2014/main" id="{695AD574-F813-4536-99CC-4ABCFFD32815}"/>
              </a:ext>
            </a:extLst>
          </p:cNvPr>
          <p:cNvSpPr/>
          <p:nvPr/>
        </p:nvSpPr>
        <p:spPr>
          <a:xfrm>
            <a:off x="2341418" y="1755774"/>
            <a:ext cx="3906679" cy="1800226"/>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solidFill>
                <a:schemeClr val="tx1"/>
              </a:solidFill>
            </a:endParaRPr>
          </a:p>
        </p:txBody>
      </p:sp>
      <p:sp>
        <p:nvSpPr>
          <p:cNvPr id="7" name="TextBox 6">
            <a:extLst>
              <a:ext uri="{FF2B5EF4-FFF2-40B4-BE49-F238E27FC236}">
                <a16:creationId xmlns:a16="http://schemas.microsoft.com/office/drawing/2014/main" id="{FFF42076-C899-762A-1AA2-48A313E976D8}"/>
              </a:ext>
            </a:extLst>
          </p:cNvPr>
          <p:cNvSpPr txBox="1"/>
          <p:nvPr/>
        </p:nvSpPr>
        <p:spPr>
          <a:xfrm>
            <a:off x="998241" y="6145066"/>
            <a:ext cx="1178878" cy="430887"/>
          </a:xfrm>
          <a:prstGeom prst="rect">
            <a:avLst/>
          </a:prstGeom>
          <a:noFill/>
        </p:spPr>
        <p:txBody>
          <a:bodyPr wrap="square">
            <a:spAutoFit/>
          </a:bodyPr>
          <a:lstStyle/>
          <a:p>
            <a:r>
              <a:rPr lang="es-ES_tradnl" sz="1100" dirty="0"/>
              <a:t>Ser reales y honestos/as.</a:t>
            </a:r>
          </a:p>
        </p:txBody>
      </p:sp>
      <p:sp>
        <p:nvSpPr>
          <p:cNvPr id="2" name="TextBox 1">
            <a:extLst>
              <a:ext uri="{FF2B5EF4-FFF2-40B4-BE49-F238E27FC236}">
                <a16:creationId xmlns:a16="http://schemas.microsoft.com/office/drawing/2014/main" id="{F638CF9C-247E-6107-5EFF-1273593E62AC}"/>
              </a:ext>
            </a:extLst>
          </p:cNvPr>
          <p:cNvSpPr txBox="1"/>
          <p:nvPr/>
        </p:nvSpPr>
        <p:spPr>
          <a:xfrm>
            <a:off x="996286" y="715279"/>
            <a:ext cx="5251811" cy="276999"/>
          </a:xfrm>
          <a:prstGeom prst="rect">
            <a:avLst/>
          </a:prstGeom>
          <a:noFill/>
        </p:spPr>
        <p:txBody>
          <a:bodyPr wrap="square" rtlCol="0">
            <a:spAutoFit/>
          </a:bodyPr>
          <a:lstStyle/>
          <a:p>
            <a:r>
              <a:rPr lang="es-ES_tradnl" sz="1200" b="1" spc="300">
                <a:solidFill>
                  <a:schemeClr val="tx1"/>
                </a:solidFill>
              </a:rPr>
              <a:t>ACTITUDES CENTRADAS EN EL/LA MENOR: EJEMPLOS</a:t>
            </a:r>
          </a:p>
        </p:txBody>
      </p:sp>
      <p:sp>
        <p:nvSpPr>
          <p:cNvPr id="6" name="Rectangle 5">
            <a:extLst>
              <a:ext uri="{FF2B5EF4-FFF2-40B4-BE49-F238E27FC236}">
                <a16:creationId xmlns:a16="http://schemas.microsoft.com/office/drawing/2014/main" id="{25A5C993-653D-0989-838C-3A1F0E3A87B2}"/>
              </a:ext>
            </a:extLst>
          </p:cNvPr>
          <p:cNvSpPr/>
          <p:nvPr/>
        </p:nvSpPr>
        <p:spPr>
          <a:xfrm>
            <a:off x="2341418" y="3950420"/>
            <a:ext cx="3906679" cy="1800226"/>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solidFill>
                <a:schemeClr val="tx1"/>
              </a:solidFill>
            </a:endParaRPr>
          </a:p>
        </p:txBody>
      </p:sp>
      <p:sp>
        <p:nvSpPr>
          <p:cNvPr id="8" name="Rectangle 7">
            <a:extLst>
              <a:ext uri="{FF2B5EF4-FFF2-40B4-BE49-F238E27FC236}">
                <a16:creationId xmlns:a16="http://schemas.microsoft.com/office/drawing/2014/main" id="{D8A403BC-AFC5-4886-7C6F-E152DBDA1620}"/>
              </a:ext>
            </a:extLst>
          </p:cNvPr>
          <p:cNvSpPr/>
          <p:nvPr/>
        </p:nvSpPr>
        <p:spPr>
          <a:xfrm>
            <a:off x="2341418" y="6145066"/>
            <a:ext cx="3906679" cy="1800226"/>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100">
              <a:solidFill>
                <a:schemeClr val="tx1"/>
              </a:solidFill>
            </a:endParaRPr>
          </a:p>
        </p:txBody>
      </p:sp>
      <p:sp>
        <p:nvSpPr>
          <p:cNvPr id="9" name="Hexagon 8">
            <a:extLst>
              <a:ext uri="{FF2B5EF4-FFF2-40B4-BE49-F238E27FC236}">
                <a16:creationId xmlns:a16="http://schemas.microsoft.com/office/drawing/2014/main" id="{E2287BAC-0AE1-5105-CC2F-129C3EE8CD6B}"/>
              </a:ext>
            </a:extLst>
          </p:cNvPr>
          <p:cNvSpPr/>
          <p:nvPr/>
        </p:nvSpPr>
        <p:spPr>
          <a:xfrm rot="1782986">
            <a:off x="286724" y="301110"/>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Hexagon 9">
            <a:extLst>
              <a:ext uri="{FF2B5EF4-FFF2-40B4-BE49-F238E27FC236}">
                <a16:creationId xmlns:a16="http://schemas.microsoft.com/office/drawing/2014/main" id="{2C2D1F21-7ED1-5642-9750-9B49D47D7E11}"/>
              </a:ext>
            </a:extLst>
          </p:cNvPr>
          <p:cNvSpPr/>
          <p:nvPr/>
        </p:nvSpPr>
        <p:spPr>
          <a:xfrm rot="1782986">
            <a:off x="286724" y="763955"/>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Hexagon 10">
            <a:extLst>
              <a:ext uri="{FF2B5EF4-FFF2-40B4-BE49-F238E27FC236}">
                <a16:creationId xmlns:a16="http://schemas.microsoft.com/office/drawing/2014/main" id="{232EBFBB-9817-611D-F9E1-88C189A9242C}"/>
              </a:ext>
            </a:extLst>
          </p:cNvPr>
          <p:cNvSpPr/>
          <p:nvPr/>
        </p:nvSpPr>
        <p:spPr>
          <a:xfrm rot="1782986">
            <a:off x="286724" y="1226800"/>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Hexagon 11">
            <a:extLst>
              <a:ext uri="{FF2B5EF4-FFF2-40B4-BE49-F238E27FC236}">
                <a16:creationId xmlns:a16="http://schemas.microsoft.com/office/drawing/2014/main" id="{97091446-D3CC-1977-C717-7994E84726E6}"/>
              </a:ext>
            </a:extLst>
          </p:cNvPr>
          <p:cNvSpPr/>
          <p:nvPr/>
        </p:nvSpPr>
        <p:spPr>
          <a:xfrm rot="1782986">
            <a:off x="286724" y="1689645"/>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Hexagon 12">
            <a:extLst>
              <a:ext uri="{FF2B5EF4-FFF2-40B4-BE49-F238E27FC236}">
                <a16:creationId xmlns:a16="http://schemas.microsoft.com/office/drawing/2014/main" id="{4F3F6118-B557-A79F-DD5F-CE68020A93CE}"/>
              </a:ext>
            </a:extLst>
          </p:cNvPr>
          <p:cNvSpPr/>
          <p:nvPr/>
        </p:nvSpPr>
        <p:spPr>
          <a:xfrm rot="1782986">
            <a:off x="286724" y="2152490"/>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Hexagon 13">
            <a:extLst>
              <a:ext uri="{FF2B5EF4-FFF2-40B4-BE49-F238E27FC236}">
                <a16:creationId xmlns:a16="http://schemas.microsoft.com/office/drawing/2014/main" id="{5536841C-8980-EFD0-8144-B855E2A9AA7E}"/>
              </a:ext>
            </a:extLst>
          </p:cNvPr>
          <p:cNvSpPr/>
          <p:nvPr/>
        </p:nvSpPr>
        <p:spPr>
          <a:xfrm rot="1782986">
            <a:off x="286724" y="2615335"/>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5299973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611CCC1-FA8A-A407-2F9E-1C8B68439B1E}"/>
              </a:ext>
            </a:extLst>
          </p:cNvPr>
          <p:cNvGraphicFramePr>
            <a:graphicFrameLocks noGrp="1"/>
          </p:cNvGraphicFramePr>
          <p:nvPr>
            <p:extLst>
              <p:ext uri="{D42A27DB-BD31-4B8C-83A1-F6EECF244321}">
                <p14:modId xmlns:p14="http://schemas.microsoft.com/office/powerpoint/2010/main" val="3032504163"/>
              </p:ext>
            </p:extLst>
          </p:nvPr>
        </p:nvGraphicFramePr>
        <p:xfrm>
          <a:off x="999288" y="1935628"/>
          <a:ext cx="5254041" cy="6628010"/>
        </p:xfrm>
        <a:graphic>
          <a:graphicData uri="http://schemas.openxmlformats.org/drawingml/2006/table">
            <a:tbl>
              <a:tblPr firstRow="1" bandRow="1">
                <a:tableStyleId>{5940675A-B579-460E-94D1-54222C63F5DA}</a:tableStyleId>
              </a:tblPr>
              <a:tblGrid>
                <a:gridCol w="4363346">
                  <a:extLst>
                    <a:ext uri="{9D8B030D-6E8A-4147-A177-3AD203B41FA5}">
                      <a16:colId xmlns:a16="http://schemas.microsoft.com/office/drawing/2014/main" val="2194097561"/>
                    </a:ext>
                  </a:extLst>
                </a:gridCol>
                <a:gridCol w="890695">
                  <a:extLst>
                    <a:ext uri="{9D8B030D-6E8A-4147-A177-3AD203B41FA5}">
                      <a16:colId xmlns:a16="http://schemas.microsoft.com/office/drawing/2014/main" val="922376332"/>
                    </a:ext>
                  </a:extLst>
                </a:gridCol>
              </a:tblGrid>
              <a:tr h="6628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a:effectLst/>
                          <a:latin typeface="+mn-lt"/>
                          <a:ea typeface="Helvetica Neue"/>
                          <a:cs typeface="Arial" panose="020B0604020202020204" pitchFamily="34" charset="0"/>
                        </a:rPr>
                        <a:t>...implican </a:t>
                      </a:r>
                      <a:r>
                        <a:rPr lang="es-ES_tradnl" sz="1200">
                          <a:latin typeface="+mn-lt"/>
                          <a:cs typeface="Arial" panose="020B0604020202020204" pitchFamily="34" charset="0"/>
                        </a:rPr>
                        <a:t>consolar </a:t>
                      </a:r>
                      <a:r>
                        <a:rPr lang="es-ES_tradnl" sz="1200" noProof="0"/>
                        <a:t>a </a:t>
                      </a:r>
                      <a:r>
                        <a:rPr lang="es-ES_tradnl" sz="1200" noProof="0" dirty="0"/>
                        <a:t>quienes están en apuros y ayudarles a sentirse seguros/as y tranquilos/</a:t>
                      </a:r>
                      <a:r>
                        <a:rPr lang="es-ES_tradnl" sz="1200" noProof="0"/>
                        <a:t>as.</a:t>
                      </a:r>
                      <a:endParaRPr lang="es-ES_tradnl" sz="1200" dirty="0">
                        <a:latin typeface="+mn-lt"/>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tc>
                  <a:txBody>
                    <a:bodyPr/>
                    <a:lstStyle/>
                    <a:p>
                      <a:endParaRPr lang="es-ES_tradnl" sz="1200" dirty="0">
                        <a:latin typeface="+mn-lt"/>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4009729530"/>
                  </a:ext>
                </a:extLst>
              </a:tr>
              <a:tr h="662801">
                <a:tc>
                  <a:txBody>
                    <a:bodyPr/>
                    <a:lstStyle/>
                    <a:p>
                      <a:r>
                        <a:rPr lang="es-ES_tradnl" sz="1200">
                          <a:effectLst/>
                          <a:latin typeface="+mn-lt"/>
                          <a:ea typeface="Helvetica Neue"/>
                          <a:cs typeface="Arial" panose="020B0604020202020204" pitchFamily="34" charset="0"/>
                        </a:rPr>
                        <a:t>...deben ser prestados únicamente por profesionales. </a:t>
                      </a:r>
                      <a:endParaRPr lang="es-ES_tradnl" sz="1200" dirty="0">
                        <a:latin typeface="+mn-lt"/>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tc>
                  <a:txBody>
                    <a:bodyPr/>
                    <a:lstStyle/>
                    <a:p>
                      <a:endParaRPr lang="es-ES_tradnl" sz="1200" dirty="0">
                        <a:latin typeface="+mn-lt"/>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167438756"/>
                  </a:ext>
                </a:extLst>
              </a:tr>
              <a:tr h="6628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a:effectLst/>
                          <a:latin typeface="+mn-lt"/>
                          <a:ea typeface="Helvetica Neue"/>
                          <a:cs typeface="Arial" panose="020B0604020202020204" pitchFamily="34" charset="0"/>
                        </a:rPr>
                        <a:t>...</a:t>
                      </a:r>
                      <a:r>
                        <a:rPr lang="es-ES_tradnl" sz="1200" noProof="0"/>
                        <a:t>implican </a:t>
                      </a:r>
                      <a:r>
                        <a:rPr lang="es-ES_tradnl" sz="1200" noProof="0" dirty="0"/>
                        <a:t>escuchar a la gente, y no presionarla para que </a:t>
                      </a:r>
                      <a:r>
                        <a:rPr lang="es-ES_tradnl" sz="1200" noProof="0"/>
                        <a:t>hable.</a:t>
                      </a:r>
                      <a:endParaRPr lang="es-ES_tradnl" sz="1200" dirty="0">
                        <a:latin typeface="+mn-lt"/>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tc>
                  <a:txBody>
                    <a:bodyPr/>
                    <a:lstStyle/>
                    <a:p>
                      <a:endParaRPr lang="es-ES_tradnl" sz="1200" dirty="0">
                        <a:latin typeface="+mn-lt"/>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4197922584"/>
                  </a:ext>
                </a:extLst>
              </a:tr>
              <a:tr h="662801">
                <a:tc>
                  <a:txBody>
                    <a:bodyPr/>
                    <a:lstStyle/>
                    <a:p>
                      <a:r>
                        <a:rPr lang="es-ES_tradnl" sz="1200">
                          <a:effectLst/>
                          <a:latin typeface="+mn-lt"/>
                          <a:ea typeface="Helvetica Neue"/>
                          <a:cs typeface="Arial"/>
                        </a:rPr>
                        <a:t>...</a:t>
                      </a:r>
                      <a:r>
                        <a:rPr lang="es-ES_tradnl" sz="1200" noProof="0"/>
                        <a:t>se </a:t>
                      </a:r>
                      <a:r>
                        <a:rPr lang="es-ES_tradnl" sz="1200" noProof="0" dirty="0"/>
                        <a:t>refieren a la asesoría profesional de un/a psicólogo/a</a:t>
                      </a:r>
                      <a:r>
                        <a:rPr lang="es-ES_tradnl" sz="1200" noProof="0"/>
                        <a:t>. </a:t>
                      </a:r>
                      <a:endParaRPr lang="es-ES_tradnl" sz="1200" dirty="0">
                        <a:latin typeface="+mn-lt"/>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tc>
                  <a:txBody>
                    <a:bodyPr/>
                    <a:lstStyle/>
                    <a:p>
                      <a:endParaRPr lang="es-ES_tradnl" sz="1200" dirty="0">
                        <a:latin typeface="+mn-lt"/>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789507829"/>
                  </a:ext>
                </a:extLst>
              </a:tr>
              <a:tr h="662801">
                <a:tc>
                  <a:txBody>
                    <a:bodyPr/>
                    <a:lstStyle/>
                    <a:p>
                      <a:r>
                        <a:rPr lang="es-ES_tradnl" sz="1200">
                          <a:effectLst/>
                          <a:latin typeface="+mn-lt"/>
                          <a:ea typeface="Helvetica Neue"/>
                          <a:cs typeface="Arial"/>
                        </a:rPr>
                        <a:t>...</a:t>
                      </a:r>
                      <a:r>
                        <a:rPr lang="es-ES_tradnl" sz="1200" b="0" i="0" u="none" strike="noStrike" noProof="0">
                          <a:effectLst/>
                        </a:rPr>
                        <a:t>sirven para obtener toda la información que necesitamos sobre un evento traumático.</a:t>
                      </a:r>
                      <a:endParaRPr lang="es-ES_tradnl" sz="1200" dirty="0">
                        <a:effectLst/>
                        <a:latin typeface="+mn-lt"/>
                        <a:ea typeface="Helvetica Neue"/>
                        <a:cs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tc>
                  <a:txBody>
                    <a:bodyPr/>
                    <a:lstStyle/>
                    <a:p>
                      <a:endParaRPr lang="es-ES_tradnl" sz="1200" dirty="0">
                        <a:latin typeface="+mn-lt"/>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465373662"/>
                  </a:ext>
                </a:extLst>
              </a:tr>
              <a:tr h="662801">
                <a:tc>
                  <a:txBody>
                    <a:bodyPr/>
                    <a:lstStyle/>
                    <a:p>
                      <a:r>
                        <a:rPr lang="es-ES_tradnl" sz="1200">
                          <a:effectLst/>
                          <a:latin typeface="+mn-lt"/>
                          <a:ea typeface="Helvetica Neue"/>
                          <a:cs typeface="Arial" panose="020B0604020202020204" pitchFamily="34" charset="0"/>
                        </a:rPr>
                        <a:t>...son una intervención médica psiquiátrica. </a:t>
                      </a:r>
                      <a:endParaRPr lang="es-ES_tradnl" sz="1200" dirty="0">
                        <a:latin typeface="+mn-lt"/>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tc>
                  <a:txBody>
                    <a:bodyPr/>
                    <a:lstStyle/>
                    <a:p>
                      <a:endParaRPr lang="es-ES_tradnl" sz="1200" dirty="0">
                        <a:latin typeface="+mn-lt"/>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895517036"/>
                  </a:ext>
                </a:extLst>
              </a:tr>
              <a:tr h="662801">
                <a:tc>
                  <a:txBody>
                    <a:bodyPr/>
                    <a:lstStyle/>
                    <a:p>
                      <a:r>
                        <a:rPr lang="es-ES_tradnl" sz="1200">
                          <a:effectLst/>
                          <a:latin typeface="+mn-lt"/>
                          <a:ea typeface="Helvetica Neue"/>
                          <a:cs typeface="Arial" panose="020B0604020202020204" pitchFamily="34" charset="0"/>
                        </a:rPr>
                        <a:t>...</a:t>
                      </a:r>
                      <a:r>
                        <a:rPr lang="es-ES_tradnl" sz="1200" noProof="0"/>
                        <a:t>implican </a:t>
                      </a:r>
                      <a:r>
                        <a:rPr lang="es-ES_tradnl" sz="1200" noProof="0" dirty="0"/>
                        <a:t>pedir a las personas información detallada sobre </a:t>
                      </a:r>
                      <a:r>
                        <a:rPr lang="es-ES_tradnl" sz="1200" noProof="0"/>
                        <a:t>lo sucedido</a:t>
                      </a:r>
                      <a:r>
                        <a:rPr lang="es-ES_tradnl" sz="1200">
                          <a:effectLst/>
                          <a:latin typeface="+mn-lt"/>
                          <a:ea typeface="Helvetica Neue"/>
                          <a:cs typeface="Arial" panose="020B0604020202020204" pitchFamily="34" charset="0"/>
                        </a:rPr>
                        <a:t>.</a:t>
                      </a:r>
                      <a:endParaRPr lang="es-ES_tradnl" sz="1200" dirty="0">
                        <a:effectLst/>
                        <a:latin typeface="+mn-lt"/>
                        <a:ea typeface="Helvetica Neue"/>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tc>
                  <a:txBody>
                    <a:bodyPr/>
                    <a:lstStyle/>
                    <a:p>
                      <a:endParaRPr lang="es-ES_tradnl" sz="1200" dirty="0">
                        <a:latin typeface="+mn-lt"/>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862511378"/>
                  </a:ext>
                </a:extLst>
              </a:tr>
              <a:tr h="662801">
                <a:tc>
                  <a:txBody>
                    <a:bodyPr/>
                    <a:lstStyle/>
                    <a:p>
                      <a:r>
                        <a:rPr lang="es-ES_tradnl" sz="1200">
                          <a:effectLst/>
                          <a:latin typeface="+mn-lt"/>
                          <a:ea typeface="Helvetica Neue"/>
                          <a:cs typeface="Arial" panose="020B0604020202020204" pitchFamily="34" charset="0"/>
                        </a:rPr>
                        <a:t>...</a:t>
                      </a:r>
                      <a:r>
                        <a:rPr lang="es-ES_tradnl" sz="1200" noProof="0"/>
                        <a:t>tienen </a:t>
                      </a:r>
                      <a:r>
                        <a:rPr lang="es-ES_tradnl" sz="1200" noProof="0" dirty="0"/>
                        <a:t>por objetivo reconfortar a las personas y ayudarles a recobrar la tranquilidad</a:t>
                      </a:r>
                      <a:r>
                        <a:rPr lang="es-ES_tradnl" sz="1200" noProof="0"/>
                        <a:t>. </a:t>
                      </a:r>
                      <a:endParaRPr lang="es-ES_tradnl" sz="1200" dirty="0">
                        <a:latin typeface="+mn-lt"/>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tc>
                  <a:txBody>
                    <a:bodyPr/>
                    <a:lstStyle/>
                    <a:p>
                      <a:endParaRPr lang="es-ES_tradnl" sz="1200" dirty="0">
                        <a:latin typeface="+mn-lt"/>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158645550"/>
                  </a:ext>
                </a:extLst>
              </a:tr>
              <a:tr h="662801">
                <a:tc>
                  <a:txBody>
                    <a:bodyPr/>
                    <a:lstStyle/>
                    <a:p>
                      <a:r>
                        <a:rPr lang="es-ES_tradnl" sz="1200">
                          <a:effectLst/>
                          <a:latin typeface="+mn-lt"/>
                          <a:ea typeface="Helvetica Neue"/>
                          <a:cs typeface="Arial" panose="020B0604020202020204" pitchFamily="34" charset="0"/>
                        </a:rPr>
                        <a:t>...</a:t>
                      </a:r>
                      <a:r>
                        <a:rPr lang="es-ES_tradnl" sz="1200" noProof="0"/>
                        <a:t>implican </a:t>
                      </a:r>
                      <a:r>
                        <a:rPr lang="es-ES_tradnl" sz="1200" noProof="0" dirty="0"/>
                        <a:t>pedir a la persona que analice lo ocurrido</a:t>
                      </a:r>
                      <a:r>
                        <a:rPr lang="es-ES_tradnl" sz="1200" noProof="0"/>
                        <a:t>. </a:t>
                      </a:r>
                      <a:endParaRPr lang="es-ES_tradnl" sz="1200" dirty="0">
                        <a:latin typeface="+mn-lt"/>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tc>
                  <a:txBody>
                    <a:bodyPr/>
                    <a:lstStyle/>
                    <a:p>
                      <a:endParaRPr lang="es-ES_tradnl" sz="1200" dirty="0">
                        <a:latin typeface="+mn-lt"/>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656856348"/>
                  </a:ext>
                </a:extLst>
              </a:tr>
              <a:tr h="662801">
                <a:tc>
                  <a:txBody>
                    <a:bodyPr/>
                    <a:lstStyle/>
                    <a:p>
                      <a:pPr marL="0" marR="0" indent="0" algn="l" rtl="0" eaLnBrk="1" fontAlgn="auto" latinLnBrk="0" hangingPunct="1">
                        <a:spcBef>
                          <a:spcPts val="0"/>
                        </a:spcBef>
                        <a:spcAft>
                          <a:spcPts val="0"/>
                        </a:spcAft>
                      </a:pPr>
                      <a:r>
                        <a:rPr lang="es-ES_tradnl" sz="1200" b="0" i="0" u="none" strike="noStrike" kern="1200">
                          <a:solidFill>
                            <a:srgbClr val="000000"/>
                          </a:solidFill>
                          <a:effectLst/>
                          <a:latin typeface="+mn-lt"/>
                          <a:ea typeface="Helvetica Neue" panose="020B0604020202020204"/>
                          <a:cs typeface="Arial" panose="020B0604020202020204" pitchFamily="34" charset="0"/>
                        </a:rPr>
                        <a:t>...</a:t>
                      </a:r>
                      <a:r>
                        <a:rPr lang="es-ES_tradnl" sz="1200" noProof="0"/>
                        <a:t>nos </a:t>
                      </a:r>
                      <a:r>
                        <a:rPr lang="es-ES_tradnl" sz="1200" noProof="0" dirty="0"/>
                        <a:t>permiten cubrir necesidades básicas inmediatas, como acceso a la alimentación y al agua, una manta o un lugar temporal </a:t>
                      </a:r>
                      <a:r>
                        <a:rPr lang="es-ES_tradnl" sz="1200" noProof="0"/>
                        <a:t>donde alojars</a:t>
                      </a:r>
                      <a:r>
                        <a:rPr lang="es-ES_tradnl" sz="1200" b="0" i="0" u="none" strike="noStrike" kern="1200">
                          <a:solidFill>
                            <a:srgbClr val="000000"/>
                          </a:solidFill>
                          <a:effectLst/>
                          <a:latin typeface="+mn-lt"/>
                          <a:cs typeface="Arial" panose="020B0604020202020204" pitchFamily="34" charset="0"/>
                        </a:rPr>
                        <a:t>e.</a:t>
                      </a:r>
                      <a:endParaRPr lang="es-ES_tradnl" sz="1200" b="0" i="0" u="none" strike="noStrike" dirty="0">
                        <a:effectLst/>
                        <a:latin typeface="+mn-lt"/>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tc>
                  <a:txBody>
                    <a:bodyPr/>
                    <a:lstStyle/>
                    <a:p>
                      <a:endParaRPr lang="es-ES_tradnl" sz="1200" dirty="0">
                        <a:latin typeface="+mn-lt"/>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158315229"/>
                  </a:ext>
                </a:extLst>
              </a:tr>
            </a:tbl>
          </a:graphicData>
        </a:graphic>
      </p:graphicFrame>
      <p:sp>
        <p:nvSpPr>
          <p:cNvPr id="7" name="TextBox 6">
            <a:extLst>
              <a:ext uri="{FF2B5EF4-FFF2-40B4-BE49-F238E27FC236}">
                <a16:creationId xmlns:a16="http://schemas.microsoft.com/office/drawing/2014/main" id="{7A5C298E-101E-F107-1F03-C9FBE0EC228E}"/>
              </a:ext>
            </a:extLst>
          </p:cNvPr>
          <p:cNvSpPr txBox="1"/>
          <p:nvPr/>
        </p:nvSpPr>
        <p:spPr>
          <a:xfrm>
            <a:off x="999289" y="708063"/>
            <a:ext cx="5254041" cy="523220"/>
          </a:xfrm>
          <a:prstGeom prst="rect">
            <a:avLst/>
          </a:prstGeom>
          <a:noFill/>
        </p:spPr>
        <p:txBody>
          <a:bodyPr wrap="square">
            <a:spAutoFit/>
          </a:bodyPr>
          <a:lstStyle/>
          <a:p>
            <a:pPr marL="0" marR="0" lvl="0" indent="0" algn="l" rtl="0">
              <a:spcBef>
                <a:spcPts val="0"/>
              </a:spcBef>
              <a:spcAft>
                <a:spcPts val="1800"/>
              </a:spcAft>
              <a:buNone/>
            </a:pPr>
            <a:r>
              <a:rPr lang="es-ES_tradnl" sz="1400" b="1" spc="300">
                <a:solidFill>
                  <a:schemeClr val="bg1"/>
                </a:solidFill>
                <a:highlight>
                  <a:srgbClr val="6CBDEA"/>
                </a:highlight>
                <a:latin typeface="Calibri"/>
                <a:ea typeface="Calibri"/>
                <a:cs typeface="Calibri"/>
                <a:sym typeface="Calibri"/>
              </a:rPr>
              <a:t>SESIÓN 5: ¿CÓMO PRESTAR PRIMEROS AUXILIOS PSICOLÓGICOS? </a:t>
            </a:r>
          </a:p>
        </p:txBody>
      </p:sp>
      <p:sp>
        <p:nvSpPr>
          <p:cNvPr id="6" name="TextBox 5">
            <a:extLst>
              <a:ext uri="{FF2B5EF4-FFF2-40B4-BE49-F238E27FC236}">
                <a16:creationId xmlns:a16="http://schemas.microsoft.com/office/drawing/2014/main" id="{814F1CB5-3B74-9640-2B41-41DA9E8B4626}"/>
              </a:ext>
            </a:extLst>
          </p:cNvPr>
          <p:cNvSpPr txBox="1"/>
          <p:nvPr/>
        </p:nvSpPr>
        <p:spPr>
          <a:xfrm>
            <a:off x="996286" y="1508456"/>
            <a:ext cx="5251811" cy="276999"/>
          </a:xfrm>
          <a:prstGeom prst="rect">
            <a:avLst/>
          </a:prstGeom>
          <a:noFill/>
        </p:spPr>
        <p:txBody>
          <a:bodyPr wrap="square" rtlCol="0">
            <a:spAutoFit/>
          </a:bodyPr>
          <a:lstStyle/>
          <a:p>
            <a:r>
              <a:rPr lang="es-ES_tradnl" sz="1200" b="1" spc="300">
                <a:solidFill>
                  <a:schemeClr val="tx1"/>
                </a:solidFill>
              </a:rPr>
              <a:t>LOS PRIMEROS AUXILIOS PSICOLÓGICOS...</a:t>
            </a:r>
          </a:p>
        </p:txBody>
      </p:sp>
      <p:sp>
        <p:nvSpPr>
          <p:cNvPr id="8" name="Hexagon 7">
            <a:extLst>
              <a:ext uri="{FF2B5EF4-FFF2-40B4-BE49-F238E27FC236}">
                <a16:creationId xmlns:a16="http://schemas.microsoft.com/office/drawing/2014/main" id="{79090DA8-76F8-4D57-CF73-5F312A7861E3}"/>
              </a:ext>
            </a:extLst>
          </p:cNvPr>
          <p:cNvSpPr/>
          <p:nvPr/>
        </p:nvSpPr>
        <p:spPr>
          <a:xfrm rot="1782986">
            <a:off x="286724" y="301110"/>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Hexagon 8">
            <a:extLst>
              <a:ext uri="{FF2B5EF4-FFF2-40B4-BE49-F238E27FC236}">
                <a16:creationId xmlns:a16="http://schemas.microsoft.com/office/drawing/2014/main" id="{71B04769-601C-65DD-63B4-CE41DC5471DD}"/>
              </a:ext>
            </a:extLst>
          </p:cNvPr>
          <p:cNvSpPr/>
          <p:nvPr/>
        </p:nvSpPr>
        <p:spPr>
          <a:xfrm rot="1782986">
            <a:off x="286724" y="763955"/>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Hexagon 9">
            <a:extLst>
              <a:ext uri="{FF2B5EF4-FFF2-40B4-BE49-F238E27FC236}">
                <a16:creationId xmlns:a16="http://schemas.microsoft.com/office/drawing/2014/main" id="{5272D923-915E-47BF-22A7-645A56C41514}"/>
              </a:ext>
            </a:extLst>
          </p:cNvPr>
          <p:cNvSpPr/>
          <p:nvPr/>
        </p:nvSpPr>
        <p:spPr>
          <a:xfrm rot="1782986">
            <a:off x="286724" y="1226800"/>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Hexagon 10">
            <a:extLst>
              <a:ext uri="{FF2B5EF4-FFF2-40B4-BE49-F238E27FC236}">
                <a16:creationId xmlns:a16="http://schemas.microsoft.com/office/drawing/2014/main" id="{CEEA26D0-18BE-DCB8-3FDC-35EE909F9E88}"/>
              </a:ext>
            </a:extLst>
          </p:cNvPr>
          <p:cNvSpPr/>
          <p:nvPr/>
        </p:nvSpPr>
        <p:spPr>
          <a:xfrm rot="1782986">
            <a:off x="286724" y="1689645"/>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Hexagon 11">
            <a:extLst>
              <a:ext uri="{FF2B5EF4-FFF2-40B4-BE49-F238E27FC236}">
                <a16:creationId xmlns:a16="http://schemas.microsoft.com/office/drawing/2014/main" id="{3060958F-333C-1144-4171-130974459536}"/>
              </a:ext>
            </a:extLst>
          </p:cNvPr>
          <p:cNvSpPr/>
          <p:nvPr/>
        </p:nvSpPr>
        <p:spPr>
          <a:xfrm rot="1782986">
            <a:off x="286724" y="2152490"/>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Hexagon 12">
            <a:extLst>
              <a:ext uri="{FF2B5EF4-FFF2-40B4-BE49-F238E27FC236}">
                <a16:creationId xmlns:a16="http://schemas.microsoft.com/office/drawing/2014/main" id="{422AEB06-2333-81C0-69FB-17E7BE1BDBEB}"/>
              </a:ext>
            </a:extLst>
          </p:cNvPr>
          <p:cNvSpPr/>
          <p:nvPr/>
        </p:nvSpPr>
        <p:spPr>
          <a:xfrm rot="1782986">
            <a:off x="286724" y="2615335"/>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3446622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Hexagon 11">
            <a:extLst>
              <a:ext uri="{FF2B5EF4-FFF2-40B4-BE49-F238E27FC236}">
                <a16:creationId xmlns:a16="http://schemas.microsoft.com/office/drawing/2014/main" id="{0BD980D9-7C99-08CE-4C48-1FE7C2700F58}"/>
              </a:ext>
            </a:extLst>
          </p:cNvPr>
          <p:cNvSpPr/>
          <p:nvPr/>
        </p:nvSpPr>
        <p:spPr>
          <a:xfrm rot="1782986">
            <a:off x="-1328855" y="5145441"/>
            <a:ext cx="3595260" cy="3099365"/>
          </a:xfrm>
          <a:prstGeom prst="hexagon">
            <a:avLst>
              <a:gd name="adj" fmla="val 28965"/>
              <a:gd name="vf" fmla="val 11547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4" name="Hexagon 33">
            <a:extLst>
              <a:ext uri="{FF2B5EF4-FFF2-40B4-BE49-F238E27FC236}">
                <a16:creationId xmlns:a16="http://schemas.microsoft.com/office/drawing/2014/main" id="{E8CDE521-977E-B44E-B0A0-C1D306D333D0}"/>
              </a:ext>
            </a:extLst>
          </p:cNvPr>
          <p:cNvSpPr/>
          <p:nvPr/>
        </p:nvSpPr>
        <p:spPr>
          <a:xfrm rot="1782986">
            <a:off x="4678406" y="654853"/>
            <a:ext cx="3595260" cy="3099365"/>
          </a:xfrm>
          <a:prstGeom prst="hexagon">
            <a:avLst>
              <a:gd name="adj" fmla="val 28965"/>
              <a:gd name="vf" fmla="val 11547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0" name="Rectangle 49">
            <a:extLst>
              <a:ext uri="{FF2B5EF4-FFF2-40B4-BE49-F238E27FC236}">
                <a16:creationId xmlns:a16="http://schemas.microsoft.com/office/drawing/2014/main" id="{B452AF31-E95D-A56C-8DB9-74D83C6C17AC}"/>
              </a:ext>
            </a:extLst>
          </p:cNvPr>
          <p:cNvSpPr/>
          <p:nvPr/>
        </p:nvSpPr>
        <p:spPr>
          <a:xfrm>
            <a:off x="2501900" y="2149381"/>
            <a:ext cx="3745466" cy="1071180"/>
          </a:xfrm>
          <a:prstGeom prst="rect">
            <a:avLst/>
          </a:prstGeom>
          <a:noFill/>
          <a:ln>
            <a:solidFill>
              <a:srgbClr val="6CBD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1" name="TextBox 50">
            <a:extLst>
              <a:ext uri="{FF2B5EF4-FFF2-40B4-BE49-F238E27FC236}">
                <a16:creationId xmlns:a16="http://schemas.microsoft.com/office/drawing/2014/main" id="{4ACB4080-4608-39FA-08B0-7A495D19FD20}"/>
              </a:ext>
            </a:extLst>
          </p:cNvPr>
          <p:cNvSpPr txBox="1"/>
          <p:nvPr/>
        </p:nvSpPr>
        <p:spPr>
          <a:xfrm>
            <a:off x="993324" y="1696523"/>
            <a:ext cx="5264812" cy="261610"/>
          </a:xfrm>
          <a:prstGeom prst="rect">
            <a:avLst/>
          </a:prstGeom>
          <a:noFill/>
          <a:ln>
            <a:noFill/>
          </a:ln>
        </p:spPr>
        <p:txBody>
          <a:bodyPr wrap="square" rtlCol="0">
            <a:spAutoFit/>
          </a:bodyPr>
          <a:lstStyle/>
          <a:p>
            <a:r>
              <a:rPr lang="es-ES_tradnl" sz="1100" b="1" dirty="0"/>
              <a:t>Repase los objetivos de aprendizaje y escriba su reflexión.</a:t>
            </a:r>
          </a:p>
        </p:txBody>
      </p:sp>
      <p:sp>
        <p:nvSpPr>
          <p:cNvPr id="52" name="TextBox 51">
            <a:extLst>
              <a:ext uri="{FF2B5EF4-FFF2-40B4-BE49-F238E27FC236}">
                <a16:creationId xmlns:a16="http://schemas.microsoft.com/office/drawing/2014/main" id="{04E266F4-6A2C-0B4D-718F-83777B3A276F}"/>
              </a:ext>
            </a:extLst>
          </p:cNvPr>
          <p:cNvSpPr txBox="1"/>
          <p:nvPr/>
        </p:nvSpPr>
        <p:spPr>
          <a:xfrm>
            <a:off x="993326" y="2107349"/>
            <a:ext cx="1321602" cy="1366698"/>
          </a:xfrm>
          <a:prstGeom prst="rect">
            <a:avLst/>
          </a:prstGeom>
          <a:noFill/>
          <a:ln>
            <a:noFill/>
          </a:ln>
        </p:spPr>
        <p:txBody>
          <a:bodyPr wrap="square" lIns="90000" tIns="90000" rIns="90000" bIns="90000" rtlCol="0">
            <a:spAutoFit/>
          </a:bodyPr>
          <a:lstStyle/>
          <a:p>
            <a:r>
              <a:rPr lang="es-ES_tradnl" sz="1100" dirty="0"/>
              <a:t>¿En qué áreas o aspectos de la formación cree que tiene mayor confianza o conocimiento ahora? </a:t>
            </a:r>
          </a:p>
        </p:txBody>
      </p:sp>
      <p:sp>
        <p:nvSpPr>
          <p:cNvPr id="53" name="Rectangle 52">
            <a:extLst>
              <a:ext uri="{FF2B5EF4-FFF2-40B4-BE49-F238E27FC236}">
                <a16:creationId xmlns:a16="http://schemas.microsoft.com/office/drawing/2014/main" id="{E5004B8F-678C-9E5F-C92B-F1BDF7BE006D}"/>
              </a:ext>
            </a:extLst>
          </p:cNvPr>
          <p:cNvSpPr/>
          <p:nvPr/>
        </p:nvSpPr>
        <p:spPr>
          <a:xfrm>
            <a:off x="2501900" y="3501950"/>
            <a:ext cx="3745466" cy="1118934"/>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4" name="TextBox 53">
            <a:extLst>
              <a:ext uri="{FF2B5EF4-FFF2-40B4-BE49-F238E27FC236}">
                <a16:creationId xmlns:a16="http://schemas.microsoft.com/office/drawing/2014/main" id="{2CCF1714-0CD6-C37F-253B-A398A49EA093}"/>
              </a:ext>
            </a:extLst>
          </p:cNvPr>
          <p:cNvSpPr txBox="1"/>
          <p:nvPr/>
        </p:nvSpPr>
        <p:spPr>
          <a:xfrm>
            <a:off x="1007471" y="3413814"/>
            <a:ext cx="1309210" cy="1705252"/>
          </a:xfrm>
          <a:prstGeom prst="rect">
            <a:avLst/>
          </a:prstGeom>
          <a:noFill/>
          <a:ln>
            <a:noFill/>
          </a:ln>
        </p:spPr>
        <p:txBody>
          <a:bodyPr wrap="square" lIns="90000" tIns="90000" rIns="90000" bIns="90000" rtlCol="0">
            <a:spAutoFit/>
          </a:bodyPr>
          <a:lstStyle/>
          <a:p>
            <a:r>
              <a:rPr lang="es-ES_tradnl" sz="1100"/>
              <a:t>¿Qué objetivos de aprendizaje requieren que contemos con más información, más tiempo de práctica o más apoyo para alcanzarlos plenamente? </a:t>
            </a:r>
          </a:p>
        </p:txBody>
      </p:sp>
      <p:sp>
        <p:nvSpPr>
          <p:cNvPr id="55" name="TextBox 54">
            <a:extLst>
              <a:ext uri="{FF2B5EF4-FFF2-40B4-BE49-F238E27FC236}">
                <a16:creationId xmlns:a16="http://schemas.microsoft.com/office/drawing/2014/main" id="{CD66503E-860E-67A0-96BE-8597E9D8973E}"/>
              </a:ext>
            </a:extLst>
          </p:cNvPr>
          <p:cNvSpPr txBox="1"/>
          <p:nvPr/>
        </p:nvSpPr>
        <p:spPr>
          <a:xfrm>
            <a:off x="993324" y="1264346"/>
            <a:ext cx="5254042" cy="276999"/>
          </a:xfrm>
          <a:prstGeom prst="rect">
            <a:avLst/>
          </a:prstGeom>
          <a:noFill/>
        </p:spPr>
        <p:txBody>
          <a:bodyPr wrap="square" rtlCol="0">
            <a:spAutoFit/>
          </a:bodyPr>
          <a:lstStyle/>
          <a:p>
            <a:r>
              <a:rPr lang="es-ES_tradnl" sz="1200" b="1" spc="300">
                <a:solidFill>
                  <a:schemeClr val="tx1"/>
                </a:solidFill>
              </a:rPr>
              <a:t>OBJETIVOS DE APRENDIZAJE</a:t>
            </a:r>
          </a:p>
        </p:txBody>
      </p:sp>
      <p:sp>
        <p:nvSpPr>
          <p:cNvPr id="56" name="TextBox 55">
            <a:extLst>
              <a:ext uri="{FF2B5EF4-FFF2-40B4-BE49-F238E27FC236}">
                <a16:creationId xmlns:a16="http://schemas.microsoft.com/office/drawing/2014/main" id="{F60B5058-AE4E-B0CB-1ED3-5BB2420B2718}"/>
              </a:ext>
            </a:extLst>
          </p:cNvPr>
          <p:cNvSpPr txBox="1"/>
          <p:nvPr/>
        </p:nvSpPr>
        <p:spPr>
          <a:xfrm>
            <a:off x="996286" y="713169"/>
            <a:ext cx="5264813" cy="307777"/>
          </a:xfrm>
          <a:prstGeom prst="rect">
            <a:avLst/>
          </a:prstGeom>
          <a:noFill/>
        </p:spPr>
        <p:txBody>
          <a:bodyPr wrap="square">
            <a:spAutoFit/>
          </a:bodyPr>
          <a:lstStyle/>
          <a:p>
            <a:pPr marL="0" marR="0" lvl="0" indent="0" algn="l" rtl="0">
              <a:spcBef>
                <a:spcPts val="0"/>
              </a:spcBef>
              <a:spcAft>
                <a:spcPts val="1800"/>
              </a:spcAft>
              <a:buNone/>
            </a:pPr>
            <a:r>
              <a:rPr lang="es-ES_tradnl" sz="1400" b="1" spc="300">
                <a:solidFill>
                  <a:schemeClr val="bg1"/>
                </a:solidFill>
                <a:highlight>
                  <a:srgbClr val="6CBDEA"/>
                </a:highlight>
                <a:latin typeface="Calibri"/>
                <a:ea typeface="Calibri"/>
                <a:cs typeface="Calibri"/>
                <a:sym typeface="Calibri"/>
              </a:rPr>
              <a:t>SESIÓN 6: CIERRE DEL MÓDULO</a:t>
            </a:r>
          </a:p>
        </p:txBody>
      </p:sp>
      <p:sp>
        <p:nvSpPr>
          <p:cNvPr id="57" name="TextBox 56">
            <a:extLst>
              <a:ext uri="{FF2B5EF4-FFF2-40B4-BE49-F238E27FC236}">
                <a16:creationId xmlns:a16="http://schemas.microsoft.com/office/drawing/2014/main" id="{4C65B9D1-A9D4-810D-774D-1DA628796E30}"/>
              </a:ext>
            </a:extLst>
          </p:cNvPr>
          <p:cNvSpPr txBox="1"/>
          <p:nvPr/>
        </p:nvSpPr>
        <p:spPr>
          <a:xfrm>
            <a:off x="993324" y="5187134"/>
            <a:ext cx="5254042" cy="276999"/>
          </a:xfrm>
          <a:prstGeom prst="rect">
            <a:avLst/>
          </a:prstGeom>
          <a:noFill/>
        </p:spPr>
        <p:txBody>
          <a:bodyPr wrap="square" rtlCol="0">
            <a:spAutoFit/>
          </a:bodyPr>
          <a:lstStyle/>
          <a:p>
            <a:r>
              <a:rPr lang="es-ES_tradnl" sz="1200" b="1" spc="300">
                <a:solidFill>
                  <a:schemeClr val="tx1"/>
                </a:solidFill>
              </a:rPr>
              <a:t>REFLEXIÓN</a:t>
            </a:r>
          </a:p>
        </p:txBody>
      </p:sp>
      <p:sp>
        <p:nvSpPr>
          <p:cNvPr id="58" name="Rectangle 57">
            <a:extLst>
              <a:ext uri="{FF2B5EF4-FFF2-40B4-BE49-F238E27FC236}">
                <a16:creationId xmlns:a16="http://schemas.microsoft.com/office/drawing/2014/main" id="{C00451DC-D983-56F5-BEE1-AF32C02AA193}"/>
              </a:ext>
            </a:extLst>
          </p:cNvPr>
          <p:cNvSpPr/>
          <p:nvPr/>
        </p:nvSpPr>
        <p:spPr>
          <a:xfrm>
            <a:off x="2501900" y="5633117"/>
            <a:ext cx="3745466" cy="939353"/>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9" name="TextBox 58">
            <a:extLst>
              <a:ext uri="{FF2B5EF4-FFF2-40B4-BE49-F238E27FC236}">
                <a16:creationId xmlns:a16="http://schemas.microsoft.com/office/drawing/2014/main" id="{A0AC01DE-1D22-9CA3-3007-E226D2F243BC}"/>
              </a:ext>
            </a:extLst>
          </p:cNvPr>
          <p:cNvSpPr txBox="1"/>
          <p:nvPr/>
        </p:nvSpPr>
        <p:spPr>
          <a:xfrm>
            <a:off x="993326" y="5628588"/>
            <a:ext cx="1321602" cy="520312"/>
          </a:xfrm>
          <a:prstGeom prst="rect">
            <a:avLst/>
          </a:prstGeom>
          <a:noFill/>
          <a:ln>
            <a:noFill/>
          </a:ln>
        </p:spPr>
        <p:txBody>
          <a:bodyPr wrap="square" lIns="90000" tIns="90000" rIns="90000" bIns="90000" rtlCol="0">
            <a:spAutoFit/>
          </a:bodyPr>
          <a:lstStyle/>
          <a:p>
            <a:r>
              <a:rPr lang="es-ES_tradnl" sz="1100"/>
              <a:t>¿Qué ha llamado su atención?</a:t>
            </a:r>
          </a:p>
        </p:txBody>
      </p:sp>
      <p:sp>
        <p:nvSpPr>
          <p:cNvPr id="60" name="Rectangle 59">
            <a:extLst>
              <a:ext uri="{FF2B5EF4-FFF2-40B4-BE49-F238E27FC236}">
                <a16:creationId xmlns:a16="http://schemas.microsoft.com/office/drawing/2014/main" id="{BC6FFF49-F173-10CE-BAEA-0D9934D292A2}"/>
              </a:ext>
            </a:extLst>
          </p:cNvPr>
          <p:cNvSpPr/>
          <p:nvPr/>
        </p:nvSpPr>
        <p:spPr>
          <a:xfrm>
            <a:off x="2501900" y="6753342"/>
            <a:ext cx="3745466" cy="981230"/>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1" name="TextBox 60">
            <a:extLst>
              <a:ext uri="{FF2B5EF4-FFF2-40B4-BE49-F238E27FC236}">
                <a16:creationId xmlns:a16="http://schemas.microsoft.com/office/drawing/2014/main" id="{F4CE516F-2D4D-2B45-E448-B886C2E08854}"/>
              </a:ext>
            </a:extLst>
          </p:cNvPr>
          <p:cNvSpPr txBox="1"/>
          <p:nvPr/>
        </p:nvSpPr>
        <p:spPr>
          <a:xfrm>
            <a:off x="1007471" y="6762391"/>
            <a:ext cx="1321602" cy="351035"/>
          </a:xfrm>
          <a:prstGeom prst="rect">
            <a:avLst/>
          </a:prstGeom>
          <a:noFill/>
          <a:ln>
            <a:noFill/>
          </a:ln>
        </p:spPr>
        <p:txBody>
          <a:bodyPr wrap="square" lIns="90000" tIns="90000" rIns="90000" bIns="90000" rtlCol="0">
            <a:spAutoFit/>
          </a:bodyPr>
          <a:lstStyle/>
          <a:p>
            <a:r>
              <a:rPr lang="es-ES_tradnl" sz="1100"/>
              <a:t>¿Qué ha sido difícil?</a:t>
            </a:r>
          </a:p>
        </p:txBody>
      </p:sp>
      <p:sp>
        <p:nvSpPr>
          <p:cNvPr id="62" name="Rectangle 61">
            <a:extLst>
              <a:ext uri="{FF2B5EF4-FFF2-40B4-BE49-F238E27FC236}">
                <a16:creationId xmlns:a16="http://schemas.microsoft.com/office/drawing/2014/main" id="{03D507D7-9F69-23AB-E1ED-6CFE01EA4ACD}"/>
              </a:ext>
            </a:extLst>
          </p:cNvPr>
          <p:cNvSpPr/>
          <p:nvPr/>
        </p:nvSpPr>
        <p:spPr>
          <a:xfrm>
            <a:off x="2501900" y="7928131"/>
            <a:ext cx="3745466" cy="981230"/>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3" name="TextBox 62">
            <a:extLst>
              <a:ext uri="{FF2B5EF4-FFF2-40B4-BE49-F238E27FC236}">
                <a16:creationId xmlns:a16="http://schemas.microsoft.com/office/drawing/2014/main" id="{652011A5-F188-8C75-AAEE-D260715C6F08}"/>
              </a:ext>
            </a:extLst>
          </p:cNvPr>
          <p:cNvSpPr txBox="1"/>
          <p:nvPr/>
        </p:nvSpPr>
        <p:spPr>
          <a:xfrm>
            <a:off x="1007471" y="7928131"/>
            <a:ext cx="1309210" cy="689589"/>
          </a:xfrm>
          <a:prstGeom prst="rect">
            <a:avLst/>
          </a:prstGeom>
          <a:noFill/>
          <a:ln>
            <a:noFill/>
          </a:ln>
        </p:spPr>
        <p:txBody>
          <a:bodyPr wrap="square" lIns="90000" tIns="90000" rIns="90000" bIns="90000" rtlCol="0">
            <a:spAutoFit/>
          </a:bodyPr>
          <a:lstStyle/>
          <a:p>
            <a:r>
              <a:rPr lang="es-ES_tradnl" sz="1100"/>
              <a:t>¿Sobre qué le gustaría aprender más? </a:t>
            </a:r>
          </a:p>
        </p:txBody>
      </p:sp>
      <p:sp>
        <p:nvSpPr>
          <p:cNvPr id="2" name="Hexagon 1">
            <a:extLst>
              <a:ext uri="{FF2B5EF4-FFF2-40B4-BE49-F238E27FC236}">
                <a16:creationId xmlns:a16="http://schemas.microsoft.com/office/drawing/2014/main" id="{B63981B3-7CAA-E019-3FFC-4481DB70555E}"/>
              </a:ext>
            </a:extLst>
          </p:cNvPr>
          <p:cNvSpPr/>
          <p:nvPr/>
        </p:nvSpPr>
        <p:spPr>
          <a:xfrm rot="1782986">
            <a:off x="286724" y="301110"/>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Hexagon 2">
            <a:extLst>
              <a:ext uri="{FF2B5EF4-FFF2-40B4-BE49-F238E27FC236}">
                <a16:creationId xmlns:a16="http://schemas.microsoft.com/office/drawing/2014/main" id="{CF136E22-AA36-1F0B-2769-2B39533912FA}"/>
              </a:ext>
            </a:extLst>
          </p:cNvPr>
          <p:cNvSpPr/>
          <p:nvPr/>
        </p:nvSpPr>
        <p:spPr>
          <a:xfrm rot="1782986">
            <a:off x="286724" y="763955"/>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Hexagon 3">
            <a:extLst>
              <a:ext uri="{FF2B5EF4-FFF2-40B4-BE49-F238E27FC236}">
                <a16:creationId xmlns:a16="http://schemas.microsoft.com/office/drawing/2014/main" id="{09F74F9D-1C43-64A6-2172-8AFEA91DE673}"/>
              </a:ext>
            </a:extLst>
          </p:cNvPr>
          <p:cNvSpPr/>
          <p:nvPr/>
        </p:nvSpPr>
        <p:spPr>
          <a:xfrm rot="1782986">
            <a:off x="286724" y="1226800"/>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Hexagon 4">
            <a:extLst>
              <a:ext uri="{FF2B5EF4-FFF2-40B4-BE49-F238E27FC236}">
                <a16:creationId xmlns:a16="http://schemas.microsoft.com/office/drawing/2014/main" id="{9654AC72-A646-40EC-74D5-77CF7D170D73}"/>
              </a:ext>
            </a:extLst>
          </p:cNvPr>
          <p:cNvSpPr/>
          <p:nvPr/>
        </p:nvSpPr>
        <p:spPr>
          <a:xfrm rot="1782986">
            <a:off x="286724" y="1689645"/>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Hexagon 5">
            <a:extLst>
              <a:ext uri="{FF2B5EF4-FFF2-40B4-BE49-F238E27FC236}">
                <a16:creationId xmlns:a16="http://schemas.microsoft.com/office/drawing/2014/main" id="{33CAC823-9E82-3270-378D-14E0ECF844E4}"/>
              </a:ext>
            </a:extLst>
          </p:cNvPr>
          <p:cNvSpPr/>
          <p:nvPr/>
        </p:nvSpPr>
        <p:spPr>
          <a:xfrm rot="1782986">
            <a:off x="286724" y="2152490"/>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Hexagon 6">
            <a:extLst>
              <a:ext uri="{FF2B5EF4-FFF2-40B4-BE49-F238E27FC236}">
                <a16:creationId xmlns:a16="http://schemas.microsoft.com/office/drawing/2014/main" id="{4E8FFA49-4310-0643-439D-59C016536AE3}"/>
              </a:ext>
            </a:extLst>
          </p:cNvPr>
          <p:cNvSpPr/>
          <p:nvPr/>
        </p:nvSpPr>
        <p:spPr>
          <a:xfrm rot="1782986">
            <a:off x="286724" y="2615335"/>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5481639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F3E0B-D555-9168-BB68-BF102ACF5ABA}"/>
              </a:ext>
            </a:extLst>
          </p:cNvPr>
          <p:cNvSpPr/>
          <p:nvPr/>
        </p:nvSpPr>
        <p:spPr>
          <a:xfrm>
            <a:off x="0" y="0"/>
            <a:ext cx="6858000" cy="33147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a:extLst>
              <a:ext uri="{FF2B5EF4-FFF2-40B4-BE49-F238E27FC236}">
                <a16:creationId xmlns:a16="http://schemas.microsoft.com/office/drawing/2014/main" id="{51F9F26E-FA06-7308-4589-9CCF3BCBD590}"/>
              </a:ext>
            </a:extLst>
          </p:cNvPr>
          <p:cNvSpPr txBox="1"/>
          <p:nvPr/>
        </p:nvSpPr>
        <p:spPr>
          <a:xfrm>
            <a:off x="752439" y="4817751"/>
            <a:ext cx="5061022" cy="1384995"/>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300" normalizeH="0" baseline="0" noProof="0" dirty="0">
                <a:ln>
                  <a:noFill/>
                </a:ln>
                <a:solidFill>
                  <a:schemeClr val="accent4">
                    <a:lumMod val="75000"/>
                  </a:schemeClr>
                </a:solidFill>
                <a:effectLst/>
                <a:uLnTx/>
                <a:uFillTx/>
                <a:latin typeface="Garamond" panose="02020404030301010803" pitchFamily="18" charset="0"/>
                <a:ea typeface="+mn-ea"/>
                <a:cs typeface="+mn-cs"/>
              </a:rPr>
              <a:t>MÓDULO 5</a:t>
            </a:r>
          </a:p>
          <a:p>
            <a:pPr marL="0" marR="0" lvl="0" indent="0" defTabSz="457200" rtl="0" eaLnBrk="1" fontAlgn="auto" latinLnBrk="0" hangingPunct="1">
              <a:lnSpc>
                <a:spcPct val="100000"/>
              </a:lnSpc>
              <a:spcBef>
                <a:spcPts val="0"/>
              </a:spcBef>
              <a:spcAft>
                <a:spcPts val="0"/>
              </a:spcAft>
              <a:buClrTx/>
              <a:buSzTx/>
              <a:buFontTx/>
              <a:buNone/>
              <a:tabLst/>
              <a:defRPr/>
            </a:pPr>
            <a:r>
              <a:rPr lang="es-ES_tradnl" sz="2000" b="1" spc="300" dirty="0">
                <a:solidFill>
                  <a:schemeClr val="accent4">
                    <a:lumMod val="75000"/>
                  </a:schemeClr>
                </a:solidFill>
                <a:latin typeface="Garamond" panose="02020404030301010803" pitchFamily="18" charset="0"/>
              </a:rPr>
              <a:t> </a:t>
            </a:r>
            <a:endParaRPr lang="es-ES_tradnl" sz="4400" b="1" dirty="0">
              <a:solidFill>
                <a:schemeClr val="accent4">
                  <a:lumMod val="75000"/>
                </a:schemeClr>
              </a:solidFill>
              <a:latin typeface="Garamond" panose="02020404030301010803" pitchFamily="18" charset="0"/>
            </a:endParaRPr>
          </a:p>
          <a:p>
            <a:r>
              <a:rPr lang="es-ES_tradnl" sz="4400" b="1" dirty="0">
                <a:solidFill>
                  <a:schemeClr val="accent4">
                    <a:lumMod val="75000"/>
                  </a:schemeClr>
                </a:solidFill>
                <a:latin typeface="Garamond" panose="02020404030301010803" pitchFamily="18" charset="0"/>
              </a:rPr>
              <a:t>Apoyo inmediato</a:t>
            </a:r>
          </a:p>
        </p:txBody>
      </p:sp>
      <p:sp>
        <p:nvSpPr>
          <p:cNvPr id="6" name="Hexagon 5">
            <a:extLst>
              <a:ext uri="{FF2B5EF4-FFF2-40B4-BE49-F238E27FC236}">
                <a16:creationId xmlns:a16="http://schemas.microsoft.com/office/drawing/2014/main" id="{70AA211E-D0CE-6A94-89C5-16B3A851B79E}"/>
              </a:ext>
            </a:extLst>
          </p:cNvPr>
          <p:cNvSpPr/>
          <p:nvPr/>
        </p:nvSpPr>
        <p:spPr>
          <a:xfrm rot="1782986">
            <a:off x="539630" y="2109486"/>
            <a:ext cx="2269827" cy="1956740"/>
          </a:xfrm>
          <a:prstGeom prst="hexagon">
            <a:avLst>
              <a:gd name="adj" fmla="val 28965"/>
              <a:gd name="vf" fmla="val 11547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4" name="Group 13">
            <a:extLst>
              <a:ext uri="{FF2B5EF4-FFF2-40B4-BE49-F238E27FC236}">
                <a16:creationId xmlns:a16="http://schemas.microsoft.com/office/drawing/2014/main" id="{A72E4060-CD82-058B-31C7-7F0C563A8AEB}"/>
              </a:ext>
            </a:extLst>
          </p:cNvPr>
          <p:cNvGrpSpPr/>
          <p:nvPr/>
        </p:nvGrpSpPr>
        <p:grpSpPr>
          <a:xfrm>
            <a:off x="1189837" y="2477729"/>
            <a:ext cx="959130" cy="1220254"/>
            <a:chOff x="6583595" y="3385093"/>
            <a:chExt cx="936987" cy="1192085"/>
          </a:xfrm>
        </p:grpSpPr>
        <p:grpSp>
          <p:nvGrpSpPr>
            <p:cNvPr id="15" name="Group 14">
              <a:extLst>
                <a:ext uri="{FF2B5EF4-FFF2-40B4-BE49-F238E27FC236}">
                  <a16:creationId xmlns:a16="http://schemas.microsoft.com/office/drawing/2014/main" id="{CAC701E4-AE8A-CE24-2E94-5AD3758EE7B6}"/>
                </a:ext>
              </a:extLst>
            </p:cNvPr>
            <p:cNvGrpSpPr/>
            <p:nvPr/>
          </p:nvGrpSpPr>
          <p:grpSpPr>
            <a:xfrm>
              <a:off x="6583595" y="3385093"/>
              <a:ext cx="936987" cy="1121072"/>
              <a:chOff x="2780231" y="3039417"/>
              <a:chExt cx="1162307" cy="1390660"/>
            </a:xfrm>
          </p:grpSpPr>
          <p:sp>
            <p:nvSpPr>
              <p:cNvPr id="17" name="Rectangle 16">
                <a:extLst>
                  <a:ext uri="{FF2B5EF4-FFF2-40B4-BE49-F238E27FC236}">
                    <a16:creationId xmlns:a16="http://schemas.microsoft.com/office/drawing/2014/main" id="{1C59F8DE-E358-8C36-EDAE-E9BB20F02E98}"/>
                  </a:ext>
                </a:extLst>
              </p:cNvPr>
              <p:cNvSpPr/>
              <p:nvPr/>
            </p:nvSpPr>
            <p:spPr>
              <a:xfrm>
                <a:off x="2780231" y="3268017"/>
                <a:ext cx="1162307" cy="862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18" name="Flowchart: Stored Data 17">
                <a:extLst>
                  <a:ext uri="{FF2B5EF4-FFF2-40B4-BE49-F238E27FC236}">
                    <a16:creationId xmlns:a16="http://schemas.microsoft.com/office/drawing/2014/main" id="{407033B8-8B16-4C9C-CFDE-401B7A372018}"/>
                  </a:ext>
                </a:extLst>
              </p:cNvPr>
              <p:cNvSpPr/>
              <p:nvPr/>
            </p:nvSpPr>
            <p:spPr>
              <a:xfrm rot="13989466">
                <a:off x="3349123" y="3854894"/>
                <a:ext cx="426233" cy="724133"/>
              </a:xfrm>
              <a:prstGeom prst="flowChartOnlineStorag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19" name="Flowchart: Stored Data 18">
                <a:extLst>
                  <a:ext uri="{FF2B5EF4-FFF2-40B4-BE49-F238E27FC236}">
                    <a16:creationId xmlns:a16="http://schemas.microsoft.com/office/drawing/2014/main" id="{3AA73A65-B488-2BA0-E57C-D8551B772F7A}"/>
                  </a:ext>
                </a:extLst>
              </p:cNvPr>
              <p:cNvSpPr/>
              <p:nvPr/>
            </p:nvSpPr>
            <p:spPr>
              <a:xfrm rot="18421343">
                <a:off x="2946281" y="3849609"/>
                <a:ext cx="426233" cy="724134"/>
              </a:xfrm>
              <a:prstGeom prst="flowChartOnlineStorag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20" name="Rectangle 19">
                <a:extLst>
                  <a:ext uri="{FF2B5EF4-FFF2-40B4-BE49-F238E27FC236}">
                    <a16:creationId xmlns:a16="http://schemas.microsoft.com/office/drawing/2014/main" id="{3F87AF80-9C7D-6A8D-EEF2-318350D7727F}"/>
                  </a:ext>
                </a:extLst>
              </p:cNvPr>
              <p:cNvSpPr/>
              <p:nvPr/>
            </p:nvSpPr>
            <p:spPr>
              <a:xfrm>
                <a:off x="2966276" y="3704343"/>
                <a:ext cx="790215" cy="507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21" name="Isosceles Triangle 20">
                <a:extLst>
                  <a:ext uri="{FF2B5EF4-FFF2-40B4-BE49-F238E27FC236}">
                    <a16:creationId xmlns:a16="http://schemas.microsoft.com/office/drawing/2014/main" id="{B17D5701-BA83-2808-375C-BA0E6993976D}"/>
                  </a:ext>
                </a:extLst>
              </p:cNvPr>
              <p:cNvSpPr/>
              <p:nvPr/>
            </p:nvSpPr>
            <p:spPr>
              <a:xfrm>
                <a:off x="2780231" y="3039417"/>
                <a:ext cx="1162307" cy="2286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grpSp>
        <p:sp>
          <p:nvSpPr>
            <p:cNvPr id="16" name="Plus Sign 15">
              <a:extLst>
                <a:ext uri="{FF2B5EF4-FFF2-40B4-BE49-F238E27FC236}">
                  <a16:creationId xmlns:a16="http://schemas.microsoft.com/office/drawing/2014/main" id="{787342A3-8D96-87A8-D93C-A67A5C1A2C68}"/>
                </a:ext>
              </a:extLst>
            </p:cNvPr>
            <p:cNvSpPr/>
            <p:nvPr/>
          </p:nvSpPr>
          <p:spPr>
            <a:xfrm>
              <a:off x="6602642" y="3392652"/>
              <a:ext cx="886622" cy="1184526"/>
            </a:xfrm>
            <a:prstGeom prst="mathPlus">
              <a:avLst>
                <a:gd name="adj1" fmla="val 17014"/>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grpSp>
    </p:spTree>
    <p:extLst>
      <p:ext uri="{BB962C8B-B14F-4D97-AF65-F5344CB8AC3E}">
        <p14:creationId xmlns:p14="http://schemas.microsoft.com/office/powerpoint/2010/main" val="786413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C15D3B9-0BB1-6A21-2272-1F6502758BD9}"/>
              </a:ext>
            </a:extLst>
          </p:cNvPr>
          <p:cNvSpPr txBox="1"/>
          <p:nvPr/>
        </p:nvSpPr>
        <p:spPr>
          <a:xfrm>
            <a:off x="996287" y="1490170"/>
            <a:ext cx="1423829" cy="533188"/>
          </a:xfrm>
          <a:prstGeom prst="rect">
            <a:avLst/>
          </a:prstGeom>
          <a:noFill/>
          <a:ln>
            <a:solidFill>
              <a:schemeClr val="accent2">
                <a:lumMod val="75000"/>
              </a:schemeClr>
            </a:solidFill>
          </a:ln>
        </p:spPr>
        <p:txBody>
          <a:bodyPr wrap="square" lIns="180000" tIns="180000" rIns="180000" bIns="180000" rtlCol="0" anchor="ctr">
            <a:noAutofit/>
          </a:bodyPr>
          <a:lstStyle/>
          <a:p>
            <a:pPr algn="ctr"/>
            <a:r>
              <a:rPr lang="es-ES_tradnl" sz="1100" b="1"/>
              <a:t>Violencia física</a:t>
            </a:r>
          </a:p>
        </p:txBody>
      </p:sp>
      <p:sp>
        <p:nvSpPr>
          <p:cNvPr id="23" name="TextBox 22">
            <a:extLst>
              <a:ext uri="{FF2B5EF4-FFF2-40B4-BE49-F238E27FC236}">
                <a16:creationId xmlns:a16="http://schemas.microsoft.com/office/drawing/2014/main" id="{0C69E4C8-A32D-4879-CA9C-AD533CC74998}"/>
              </a:ext>
            </a:extLst>
          </p:cNvPr>
          <p:cNvSpPr txBox="1"/>
          <p:nvPr/>
        </p:nvSpPr>
        <p:spPr>
          <a:xfrm>
            <a:off x="2967107" y="1255974"/>
            <a:ext cx="3281042" cy="871347"/>
          </a:xfrm>
          <a:prstGeom prst="rect">
            <a:avLst/>
          </a:prstGeom>
          <a:noFill/>
          <a:ln>
            <a:solidFill>
              <a:schemeClr val="accent2">
                <a:lumMod val="75000"/>
              </a:schemeClr>
            </a:solidFill>
          </a:ln>
        </p:spPr>
        <p:txBody>
          <a:bodyPr wrap="square" lIns="180000" tIns="180000" rIns="180000" bIns="180000" rtlCol="0">
            <a:spAutoFit/>
          </a:bodyPr>
          <a:lstStyle/>
          <a:p>
            <a:r>
              <a:rPr lang="es-ES_tradnl" sz="1100" dirty="0"/>
              <a:t>Trato humillante y degradante (p. ej., insultos, críticas constantes, menosprecio, difamación sistemática, reclusión forzosa, aislamiento, etc.).</a:t>
            </a:r>
          </a:p>
        </p:txBody>
      </p:sp>
      <p:sp>
        <p:nvSpPr>
          <p:cNvPr id="25" name="TextBox 24">
            <a:extLst>
              <a:ext uri="{FF2B5EF4-FFF2-40B4-BE49-F238E27FC236}">
                <a16:creationId xmlns:a16="http://schemas.microsoft.com/office/drawing/2014/main" id="{56184008-8A23-34BD-50FB-AEB81CFDEE45}"/>
              </a:ext>
            </a:extLst>
          </p:cNvPr>
          <p:cNvSpPr txBox="1"/>
          <p:nvPr/>
        </p:nvSpPr>
        <p:spPr>
          <a:xfrm>
            <a:off x="996287" y="2844308"/>
            <a:ext cx="1423829" cy="533188"/>
          </a:xfrm>
          <a:prstGeom prst="rect">
            <a:avLst/>
          </a:prstGeom>
          <a:noFill/>
          <a:ln>
            <a:solidFill>
              <a:schemeClr val="accent2">
                <a:lumMod val="75000"/>
              </a:schemeClr>
            </a:solidFill>
          </a:ln>
        </p:spPr>
        <p:txBody>
          <a:bodyPr wrap="square" lIns="180000" tIns="180000" rIns="180000" bIns="180000" rtlCol="0" anchor="ctr">
            <a:noAutofit/>
          </a:bodyPr>
          <a:lstStyle/>
          <a:p>
            <a:pPr algn="ctr"/>
            <a:r>
              <a:rPr lang="es-ES_tradnl" sz="1100" b="1"/>
              <a:t>Maltrato emocional</a:t>
            </a:r>
          </a:p>
        </p:txBody>
      </p:sp>
      <p:sp>
        <p:nvSpPr>
          <p:cNvPr id="26" name="TextBox 25">
            <a:extLst>
              <a:ext uri="{FF2B5EF4-FFF2-40B4-BE49-F238E27FC236}">
                <a16:creationId xmlns:a16="http://schemas.microsoft.com/office/drawing/2014/main" id="{AF50A322-9AF9-38E0-FC91-AEB42F66B4E3}"/>
              </a:ext>
            </a:extLst>
          </p:cNvPr>
          <p:cNvSpPr txBox="1"/>
          <p:nvPr/>
        </p:nvSpPr>
        <p:spPr>
          <a:xfrm>
            <a:off x="2967107" y="2323077"/>
            <a:ext cx="3281042" cy="1379178"/>
          </a:xfrm>
          <a:prstGeom prst="rect">
            <a:avLst/>
          </a:prstGeom>
          <a:noFill/>
          <a:ln>
            <a:solidFill>
              <a:schemeClr val="accent2">
                <a:lumMod val="75000"/>
              </a:schemeClr>
            </a:solidFill>
          </a:ln>
        </p:spPr>
        <p:txBody>
          <a:bodyPr wrap="square" lIns="180000" tIns="180000" rIns="180000" bIns="180000" rtlCol="0">
            <a:spAutoFit/>
          </a:bodyPr>
          <a:lstStyle/>
          <a:p>
            <a:r>
              <a:rPr lang="es-ES_tradnl" sz="1100" dirty="0"/>
              <a:t>Toda forma de violencia sexual, como la violación (cometida por cualquier agresor), la explotación sexual, los tocamientos indebidos y el exhibicionismo, el uso de lenguaje sexualmente explícito con un/a menor, la exposición de menores a material pornográfico, etc.</a:t>
            </a:r>
          </a:p>
        </p:txBody>
      </p:sp>
      <p:sp>
        <p:nvSpPr>
          <p:cNvPr id="27" name="TextBox 26">
            <a:extLst>
              <a:ext uri="{FF2B5EF4-FFF2-40B4-BE49-F238E27FC236}">
                <a16:creationId xmlns:a16="http://schemas.microsoft.com/office/drawing/2014/main" id="{BF356E6C-9F45-CD7A-0C18-0CCF3220691A}"/>
              </a:ext>
            </a:extLst>
          </p:cNvPr>
          <p:cNvSpPr txBox="1"/>
          <p:nvPr/>
        </p:nvSpPr>
        <p:spPr>
          <a:xfrm>
            <a:off x="2967106" y="3899533"/>
            <a:ext cx="3280992" cy="1040624"/>
          </a:xfrm>
          <a:prstGeom prst="rect">
            <a:avLst/>
          </a:prstGeom>
          <a:noFill/>
          <a:ln>
            <a:solidFill>
              <a:schemeClr val="accent2">
                <a:lumMod val="75000"/>
              </a:schemeClr>
            </a:solidFill>
          </a:ln>
        </p:spPr>
        <p:txBody>
          <a:bodyPr wrap="square" lIns="180000" tIns="180000" rIns="180000" bIns="180000" rtlCol="0">
            <a:spAutoFit/>
          </a:bodyPr>
          <a:lstStyle/>
          <a:p>
            <a:r>
              <a:rPr lang="es-ES_tradnl" sz="1100" dirty="0"/>
              <a:t>Implica el uso de fuerza física violenta con el fin de causar lesiones o sufrimiento físico real o probable, como por ejemplo golpes, sacudidas, quemaduras, tortura, etc.</a:t>
            </a:r>
          </a:p>
        </p:txBody>
      </p:sp>
      <p:sp>
        <p:nvSpPr>
          <p:cNvPr id="28" name="TextBox 27">
            <a:extLst>
              <a:ext uri="{FF2B5EF4-FFF2-40B4-BE49-F238E27FC236}">
                <a16:creationId xmlns:a16="http://schemas.microsoft.com/office/drawing/2014/main" id="{753BA4E7-E822-2139-9A96-E91C68CDC8D0}"/>
              </a:ext>
            </a:extLst>
          </p:cNvPr>
          <p:cNvSpPr txBox="1"/>
          <p:nvPr/>
        </p:nvSpPr>
        <p:spPr>
          <a:xfrm>
            <a:off x="996287" y="4068612"/>
            <a:ext cx="1423829" cy="533188"/>
          </a:xfrm>
          <a:prstGeom prst="rect">
            <a:avLst/>
          </a:prstGeom>
          <a:noFill/>
          <a:ln>
            <a:solidFill>
              <a:schemeClr val="accent2">
                <a:lumMod val="75000"/>
              </a:schemeClr>
            </a:solidFill>
          </a:ln>
        </p:spPr>
        <p:txBody>
          <a:bodyPr wrap="square" lIns="180000" tIns="180000" rIns="180000" bIns="180000" rtlCol="0" anchor="ctr">
            <a:noAutofit/>
          </a:bodyPr>
          <a:lstStyle/>
          <a:p>
            <a:pPr algn="ctr"/>
            <a:r>
              <a:rPr lang="es-ES_tradnl" sz="1100" b="1" dirty="0"/>
              <a:t>Abuso sexual</a:t>
            </a:r>
          </a:p>
        </p:txBody>
      </p:sp>
      <p:sp>
        <p:nvSpPr>
          <p:cNvPr id="29" name="TextBox 28">
            <a:extLst>
              <a:ext uri="{FF2B5EF4-FFF2-40B4-BE49-F238E27FC236}">
                <a16:creationId xmlns:a16="http://schemas.microsoft.com/office/drawing/2014/main" id="{BEF967F4-3BC6-C1BF-20AA-575B1D2B5284}"/>
              </a:ext>
            </a:extLst>
          </p:cNvPr>
          <p:cNvSpPr txBox="1"/>
          <p:nvPr/>
        </p:nvSpPr>
        <p:spPr>
          <a:xfrm>
            <a:off x="996287" y="723286"/>
            <a:ext cx="5254042" cy="276999"/>
          </a:xfrm>
          <a:prstGeom prst="rect">
            <a:avLst/>
          </a:prstGeom>
          <a:noFill/>
        </p:spPr>
        <p:txBody>
          <a:bodyPr wrap="square" rtlCol="0">
            <a:spAutoFit/>
          </a:bodyPr>
          <a:lstStyle/>
          <a:p>
            <a:r>
              <a:rPr lang="es-ES_tradnl" sz="1200" b="1" spc="300">
                <a:solidFill>
                  <a:schemeClr val="tx1"/>
                </a:solidFill>
              </a:rPr>
              <a:t>TIPOS COMUNES DE VIOLENCIA, ABUSO Y MALTRATO</a:t>
            </a:r>
          </a:p>
        </p:txBody>
      </p:sp>
      <p:sp>
        <p:nvSpPr>
          <p:cNvPr id="30" name="Oval 29">
            <a:extLst>
              <a:ext uri="{FF2B5EF4-FFF2-40B4-BE49-F238E27FC236}">
                <a16:creationId xmlns:a16="http://schemas.microsoft.com/office/drawing/2014/main" id="{8108BAA6-F1DE-B4A9-C2F2-4B7AEACC4AB9}"/>
              </a:ext>
            </a:extLst>
          </p:cNvPr>
          <p:cNvSpPr/>
          <p:nvPr/>
        </p:nvSpPr>
        <p:spPr>
          <a:xfrm>
            <a:off x="2324866" y="4225705"/>
            <a:ext cx="190500" cy="1905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 name="Oval 30">
            <a:extLst>
              <a:ext uri="{FF2B5EF4-FFF2-40B4-BE49-F238E27FC236}">
                <a16:creationId xmlns:a16="http://schemas.microsoft.com/office/drawing/2014/main" id="{2DA23A20-95F8-4AD1-A5E1-D4220BEF2233}"/>
              </a:ext>
            </a:extLst>
          </p:cNvPr>
          <p:cNvSpPr/>
          <p:nvPr/>
        </p:nvSpPr>
        <p:spPr>
          <a:xfrm>
            <a:off x="2324866" y="3005830"/>
            <a:ext cx="190500" cy="1905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Oval 31">
            <a:extLst>
              <a:ext uri="{FF2B5EF4-FFF2-40B4-BE49-F238E27FC236}">
                <a16:creationId xmlns:a16="http://schemas.microsoft.com/office/drawing/2014/main" id="{006AC887-94B9-F2B0-9540-DE14A1AA3EA7}"/>
              </a:ext>
            </a:extLst>
          </p:cNvPr>
          <p:cNvSpPr/>
          <p:nvPr/>
        </p:nvSpPr>
        <p:spPr>
          <a:xfrm>
            <a:off x="2324866" y="1657994"/>
            <a:ext cx="190500" cy="1905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3" name="Oval 32">
            <a:extLst>
              <a:ext uri="{FF2B5EF4-FFF2-40B4-BE49-F238E27FC236}">
                <a16:creationId xmlns:a16="http://schemas.microsoft.com/office/drawing/2014/main" id="{BD14C842-74C6-D8FE-825C-FD0B99587398}"/>
              </a:ext>
            </a:extLst>
          </p:cNvPr>
          <p:cNvSpPr/>
          <p:nvPr/>
        </p:nvSpPr>
        <p:spPr>
          <a:xfrm>
            <a:off x="2871856" y="4239956"/>
            <a:ext cx="190500" cy="1905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4" name="Oval 33">
            <a:extLst>
              <a:ext uri="{FF2B5EF4-FFF2-40B4-BE49-F238E27FC236}">
                <a16:creationId xmlns:a16="http://schemas.microsoft.com/office/drawing/2014/main" id="{A28EE16A-08A3-1688-FFE7-0EB459F29B26}"/>
              </a:ext>
            </a:extLst>
          </p:cNvPr>
          <p:cNvSpPr/>
          <p:nvPr/>
        </p:nvSpPr>
        <p:spPr>
          <a:xfrm>
            <a:off x="2871856" y="3002816"/>
            <a:ext cx="190500" cy="1905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5" name="Oval 34">
            <a:extLst>
              <a:ext uri="{FF2B5EF4-FFF2-40B4-BE49-F238E27FC236}">
                <a16:creationId xmlns:a16="http://schemas.microsoft.com/office/drawing/2014/main" id="{98570094-2E16-E4F5-830C-98E79D7459B8}"/>
              </a:ext>
            </a:extLst>
          </p:cNvPr>
          <p:cNvSpPr/>
          <p:nvPr/>
        </p:nvSpPr>
        <p:spPr>
          <a:xfrm>
            <a:off x="2871856" y="1655764"/>
            <a:ext cx="190500" cy="1905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Hexagon 1">
            <a:extLst>
              <a:ext uri="{FF2B5EF4-FFF2-40B4-BE49-F238E27FC236}">
                <a16:creationId xmlns:a16="http://schemas.microsoft.com/office/drawing/2014/main" id="{889A4F1B-078A-7C37-3A5A-D07E86ECCAF7}"/>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Hexagon 2">
            <a:extLst>
              <a:ext uri="{FF2B5EF4-FFF2-40B4-BE49-F238E27FC236}">
                <a16:creationId xmlns:a16="http://schemas.microsoft.com/office/drawing/2014/main" id="{6F810441-DB72-88F1-24AF-12C921085EA2}"/>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Hexagon 3">
            <a:extLst>
              <a:ext uri="{FF2B5EF4-FFF2-40B4-BE49-F238E27FC236}">
                <a16:creationId xmlns:a16="http://schemas.microsoft.com/office/drawing/2014/main" id="{C6F20C09-BD61-1206-C18A-5FE014D1AA22}"/>
              </a:ext>
            </a:extLst>
          </p:cNvPr>
          <p:cNvSpPr/>
          <p:nvPr/>
        </p:nvSpPr>
        <p:spPr>
          <a:xfrm rot="1782986">
            <a:off x="286724" y="122680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Hexagon 4">
            <a:extLst>
              <a:ext uri="{FF2B5EF4-FFF2-40B4-BE49-F238E27FC236}">
                <a16:creationId xmlns:a16="http://schemas.microsoft.com/office/drawing/2014/main" id="{199C2EEF-1318-F9D5-AAB8-95B4D48C0DC9}"/>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Hexagon 5">
            <a:extLst>
              <a:ext uri="{FF2B5EF4-FFF2-40B4-BE49-F238E27FC236}">
                <a16:creationId xmlns:a16="http://schemas.microsoft.com/office/drawing/2014/main" id="{56F250BA-02A0-AE7C-9F13-83A4902C360D}"/>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Hexagon 6">
            <a:extLst>
              <a:ext uri="{FF2B5EF4-FFF2-40B4-BE49-F238E27FC236}">
                <a16:creationId xmlns:a16="http://schemas.microsoft.com/office/drawing/2014/main" id="{8FC7E968-5D69-9664-3921-55E23D4445F6}"/>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3975425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E6E09A-DA87-5191-2D05-B11204A45DA5}"/>
              </a:ext>
            </a:extLst>
          </p:cNvPr>
          <p:cNvSpPr txBox="1"/>
          <p:nvPr/>
        </p:nvSpPr>
        <p:spPr>
          <a:xfrm>
            <a:off x="1567786" y="1310779"/>
            <a:ext cx="4682543" cy="3000821"/>
          </a:xfrm>
          <a:prstGeom prst="rect">
            <a:avLst/>
          </a:prstGeom>
          <a:noFill/>
        </p:spPr>
        <p:txBody>
          <a:bodyPr wrap="square" rtlCol="0">
            <a:spAutoFit/>
          </a:bodyPr>
          <a:lstStyle/>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1: </a:t>
            </a:r>
            <a:r>
              <a:rPr lang="es-ES_tradnl" sz="1100" dirty="0">
                <a:solidFill>
                  <a:schemeClr val="tx1"/>
                </a:solidFill>
                <a:latin typeface="Calibri"/>
                <a:ea typeface="Calibri"/>
                <a:cs typeface="Calibri"/>
                <a:sym typeface="Calibri"/>
              </a:rPr>
              <a:t>Inicio del módulo</a:t>
            </a:r>
          </a:p>
          <a:p>
            <a:pPr>
              <a:spcAft>
                <a:spcPts val="1800"/>
              </a:spcAft>
            </a:pPr>
            <a:r>
              <a:rPr lang="es-ES_tradnl" sz="1100" b="1" dirty="0">
                <a:solidFill>
                  <a:schemeClr val="tx1"/>
                </a:solidFill>
                <a:latin typeface="Calibri"/>
                <a:ea typeface="Calibri"/>
                <a:cs typeface="Calibri"/>
                <a:sym typeface="Calibri"/>
              </a:rPr>
              <a:t>Sesión 2: </a:t>
            </a:r>
            <a:r>
              <a:rPr lang="es-ES_tradnl" sz="1100" dirty="0">
                <a:solidFill>
                  <a:schemeClr val="tx1"/>
                </a:solidFill>
                <a:latin typeface="Calibri"/>
                <a:ea typeface="Calibri"/>
                <a:cs typeface="Calibri"/>
                <a:sym typeface="Calibri"/>
              </a:rPr>
              <a:t>¿Qué tipo de necesidades requieren una respuesta inmediata?</a:t>
            </a:r>
          </a:p>
          <a:p>
            <a:pPr>
              <a:spcAft>
                <a:spcPts val="1800"/>
              </a:spcAft>
            </a:pPr>
            <a:r>
              <a:rPr lang="es-ES_tradnl" sz="1100" b="1" dirty="0">
                <a:solidFill>
                  <a:schemeClr val="tx1"/>
                </a:solidFill>
                <a:latin typeface="Calibri"/>
                <a:ea typeface="Calibri"/>
                <a:cs typeface="Calibri"/>
                <a:sym typeface="Calibri"/>
              </a:rPr>
              <a:t>Sesión 3: </a:t>
            </a:r>
            <a:r>
              <a:rPr lang="es-ES_tradnl" sz="1100" dirty="0">
                <a:solidFill>
                  <a:schemeClr val="tx1"/>
                </a:solidFill>
                <a:latin typeface="Calibri"/>
                <a:ea typeface="Calibri"/>
                <a:cs typeface="Calibri"/>
                <a:sym typeface="Calibri"/>
              </a:rPr>
              <a:t>¿Qué hacer si un/a menor necesita servicios de SMAPS de forma inmediata? </a:t>
            </a:r>
          </a:p>
          <a:p>
            <a:pPr>
              <a:spcAft>
                <a:spcPts val="1800"/>
              </a:spcAft>
            </a:pPr>
            <a:r>
              <a:rPr lang="es-ES_tradnl" sz="1100" b="1" dirty="0">
                <a:solidFill>
                  <a:schemeClr val="tx1"/>
                </a:solidFill>
                <a:latin typeface="Calibri"/>
                <a:ea typeface="Calibri"/>
                <a:cs typeface="Calibri"/>
                <a:sym typeface="Calibri"/>
              </a:rPr>
              <a:t>Sesión 4: </a:t>
            </a:r>
            <a:r>
              <a:rPr lang="es-ES_tradnl" sz="1100" dirty="0">
                <a:solidFill>
                  <a:schemeClr val="tx1"/>
                </a:solidFill>
                <a:latin typeface="Calibri"/>
                <a:ea typeface="Calibri"/>
                <a:cs typeface="Calibri"/>
                <a:sym typeface="Calibri"/>
              </a:rPr>
              <a:t>¿Cómo atender las necesidades urgentes de un/a menor en materia de salud física, sexual y reproductiva? </a:t>
            </a:r>
          </a:p>
          <a:p>
            <a:pPr>
              <a:spcAft>
                <a:spcPts val="1800"/>
              </a:spcAft>
            </a:pPr>
            <a:r>
              <a:rPr lang="es-ES_tradnl" sz="1100" b="1" dirty="0">
                <a:solidFill>
                  <a:schemeClr val="tx1"/>
                </a:solidFill>
                <a:latin typeface="Calibri"/>
                <a:ea typeface="Calibri"/>
                <a:cs typeface="Calibri"/>
                <a:sym typeface="Calibri"/>
              </a:rPr>
              <a:t>Sesión 5: </a:t>
            </a:r>
            <a:r>
              <a:rPr lang="es-ES_tradnl" sz="1100" dirty="0">
                <a:solidFill>
                  <a:schemeClr val="tx1"/>
                </a:solidFill>
                <a:latin typeface="Calibri"/>
                <a:ea typeface="Calibri"/>
                <a:cs typeface="Calibri"/>
                <a:sym typeface="Calibri"/>
              </a:rPr>
              <a:t>¿Cómo ayudar a un/a menor a sentirse seguro/a?</a:t>
            </a:r>
          </a:p>
          <a:p>
            <a:pPr>
              <a:spcAft>
                <a:spcPts val="1800"/>
              </a:spcAft>
            </a:pPr>
            <a:r>
              <a:rPr lang="es-ES_tradnl" sz="1100" b="1" dirty="0">
                <a:solidFill>
                  <a:schemeClr val="tx1"/>
                </a:solidFill>
                <a:latin typeface="Calibri"/>
                <a:ea typeface="Calibri"/>
                <a:cs typeface="Calibri"/>
                <a:sym typeface="Calibri"/>
              </a:rPr>
              <a:t>Sesión 6: </a:t>
            </a:r>
            <a:r>
              <a:rPr lang="es-ES_tradnl" sz="1100" dirty="0">
                <a:solidFill>
                  <a:schemeClr val="tx1"/>
                </a:solidFill>
                <a:latin typeface="Calibri"/>
                <a:ea typeface="Calibri"/>
                <a:cs typeface="Calibri"/>
                <a:sym typeface="Calibri"/>
              </a:rPr>
              <a:t>¿ Cómo ayudar a un/a menor en una modalidad de acogida insegura?</a:t>
            </a:r>
          </a:p>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7: </a:t>
            </a:r>
            <a:r>
              <a:rPr lang="es-ES_tradnl" sz="1100" dirty="0">
                <a:solidFill>
                  <a:schemeClr val="tx1"/>
                </a:solidFill>
                <a:latin typeface="Calibri"/>
                <a:ea typeface="Calibri"/>
                <a:cs typeface="Calibri"/>
                <a:sym typeface="Calibri"/>
              </a:rPr>
              <a:t>Cierre del módulo</a:t>
            </a:r>
          </a:p>
        </p:txBody>
      </p:sp>
      <p:sp>
        <p:nvSpPr>
          <p:cNvPr id="6" name="TextBox 5">
            <a:extLst>
              <a:ext uri="{FF2B5EF4-FFF2-40B4-BE49-F238E27FC236}">
                <a16:creationId xmlns:a16="http://schemas.microsoft.com/office/drawing/2014/main" id="{90D2D94A-141B-5E71-A655-08C36B184900}"/>
              </a:ext>
            </a:extLst>
          </p:cNvPr>
          <p:cNvSpPr txBox="1"/>
          <p:nvPr/>
        </p:nvSpPr>
        <p:spPr>
          <a:xfrm>
            <a:off x="1064660" y="1310779"/>
            <a:ext cx="503127" cy="2831544"/>
          </a:xfrm>
          <a:prstGeom prst="rect">
            <a:avLst/>
          </a:prstGeom>
          <a:noFill/>
        </p:spPr>
        <p:txBody>
          <a:bodyPr wrap="square" rtlCol="0">
            <a:spAutoFit/>
          </a:bodyPr>
          <a:lstStyle/>
          <a:p>
            <a:pPr>
              <a:spcAft>
                <a:spcPts val="1800"/>
              </a:spcAft>
            </a:pPr>
            <a:r>
              <a:rPr lang="en-CA" sz="1100" dirty="0"/>
              <a:t>71</a:t>
            </a:r>
          </a:p>
          <a:p>
            <a:pPr>
              <a:spcAft>
                <a:spcPts val="1800"/>
              </a:spcAft>
            </a:pPr>
            <a:r>
              <a:rPr lang="en-CA" sz="1100" dirty="0">
                <a:solidFill>
                  <a:schemeClr val="tx1"/>
                </a:solidFill>
                <a:latin typeface="+mn-lt"/>
              </a:rPr>
              <a:t>72</a:t>
            </a:r>
          </a:p>
          <a:p>
            <a:pPr>
              <a:spcAft>
                <a:spcPts val="1800"/>
              </a:spcAft>
            </a:pPr>
            <a:r>
              <a:rPr lang="en-CA" sz="1100" dirty="0"/>
              <a:t>73</a:t>
            </a:r>
          </a:p>
          <a:p>
            <a:pPr>
              <a:spcAft>
                <a:spcPts val="1800"/>
              </a:spcAft>
            </a:pPr>
            <a:r>
              <a:rPr lang="en-CA" sz="1100" dirty="0"/>
              <a:t>74</a:t>
            </a:r>
            <a:br>
              <a:rPr lang="en-CA" sz="1100" dirty="0">
                <a:solidFill>
                  <a:schemeClr val="tx1"/>
                </a:solidFill>
                <a:latin typeface="+mn-lt"/>
              </a:rPr>
            </a:br>
            <a:endParaRPr lang="en-CA" sz="1100" dirty="0">
              <a:solidFill>
                <a:schemeClr val="tx1"/>
              </a:solidFill>
              <a:latin typeface="+mn-lt"/>
            </a:endParaRPr>
          </a:p>
          <a:p>
            <a:pPr>
              <a:spcAft>
                <a:spcPts val="1800"/>
              </a:spcAft>
            </a:pPr>
            <a:r>
              <a:rPr lang="en-CA" sz="1100" dirty="0"/>
              <a:t>75</a:t>
            </a:r>
          </a:p>
          <a:p>
            <a:pPr>
              <a:spcAft>
                <a:spcPts val="1800"/>
              </a:spcAft>
            </a:pPr>
            <a:r>
              <a:rPr lang="en-CA" sz="1100" dirty="0"/>
              <a:t>83</a:t>
            </a:r>
            <a:endParaRPr lang="en-CA" sz="1100" dirty="0">
              <a:solidFill>
                <a:schemeClr val="tx1"/>
              </a:solidFill>
              <a:latin typeface="+mn-lt"/>
            </a:endParaRPr>
          </a:p>
          <a:p>
            <a:pPr>
              <a:spcAft>
                <a:spcPts val="1800"/>
              </a:spcAft>
            </a:pPr>
            <a:r>
              <a:rPr lang="en-CA" sz="1100" dirty="0"/>
              <a:t>84</a:t>
            </a:r>
            <a:endParaRPr lang="en-CA" sz="1100" dirty="0">
              <a:solidFill>
                <a:schemeClr val="tx1"/>
              </a:solidFill>
              <a:latin typeface="+mn-lt"/>
            </a:endParaRPr>
          </a:p>
        </p:txBody>
      </p:sp>
      <p:sp>
        <p:nvSpPr>
          <p:cNvPr id="7" name="TextBox 6">
            <a:extLst>
              <a:ext uri="{FF2B5EF4-FFF2-40B4-BE49-F238E27FC236}">
                <a16:creationId xmlns:a16="http://schemas.microsoft.com/office/drawing/2014/main" id="{C1BAACA4-16B8-7F21-21DC-499DA71BB57C}"/>
              </a:ext>
            </a:extLst>
          </p:cNvPr>
          <p:cNvSpPr txBox="1"/>
          <p:nvPr/>
        </p:nvSpPr>
        <p:spPr>
          <a:xfrm>
            <a:off x="996287" y="713169"/>
            <a:ext cx="3807163"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166996"/>
                </a:highlight>
                <a:latin typeface="Calibri"/>
                <a:ea typeface="Calibri"/>
                <a:cs typeface="Calibri"/>
                <a:sym typeface="Calibri"/>
              </a:rPr>
              <a:t>ÍNDICE DE CONTENIDOS</a:t>
            </a:r>
          </a:p>
        </p:txBody>
      </p:sp>
      <p:sp>
        <p:nvSpPr>
          <p:cNvPr id="8" name="Hexagon 7">
            <a:extLst>
              <a:ext uri="{FF2B5EF4-FFF2-40B4-BE49-F238E27FC236}">
                <a16:creationId xmlns:a16="http://schemas.microsoft.com/office/drawing/2014/main" id="{FBD7B5B7-D466-004B-7CA6-E2CD3180A218}"/>
              </a:ext>
            </a:extLst>
          </p:cNvPr>
          <p:cNvSpPr/>
          <p:nvPr/>
        </p:nvSpPr>
        <p:spPr>
          <a:xfrm rot="1782986">
            <a:off x="286724" y="301110"/>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7CD03E6F-F51E-00B1-015A-70C508EA7DDA}"/>
              </a:ext>
            </a:extLst>
          </p:cNvPr>
          <p:cNvSpPr/>
          <p:nvPr/>
        </p:nvSpPr>
        <p:spPr>
          <a:xfrm rot="1782986">
            <a:off x="286724" y="763955"/>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7B471DCC-E11A-7D85-4F06-0FE3700E98E5}"/>
              </a:ext>
            </a:extLst>
          </p:cNvPr>
          <p:cNvSpPr/>
          <p:nvPr/>
        </p:nvSpPr>
        <p:spPr>
          <a:xfrm rot="1782986">
            <a:off x="286724" y="1226800"/>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359D7D42-89E1-AAC0-7574-B5E1EB9B3F57}"/>
              </a:ext>
            </a:extLst>
          </p:cNvPr>
          <p:cNvSpPr/>
          <p:nvPr/>
        </p:nvSpPr>
        <p:spPr>
          <a:xfrm rot="1782986">
            <a:off x="286724" y="1689645"/>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Hexagon 11">
            <a:extLst>
              <a:ext uri="{FF2B5EF4-FFF2-40B4-BE49-F238E27FC236}">
                <a16:creationId xmlns:a16="http://schemas.microsoft.com/office/drawing/2014/main" id="{C88B2082-7C1E-14E5-F2EF-8EA2BF4D5925}"/>
              </a:ext>
            </a:extLst>
          </p:cNvPr>
          <p:cNvSpPr/>
          <p:nvPr/>
        </p:nvSpPr>
        <p:spPr>
          <a:xfrm rot="1782986">
            <a:off x="286724" y="2152490"/>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Hexagon 12">
            <a:extLst>
              <a:ext uri="{FF2B5EF4-FFF2-40B4-BE49-F238E27FC236}">
                <a16:creationId xmlns:a16="http://schemas.microsoft.com/office/drawing/2014/main" id="{35A69D2F-5727-309A-C1E5-78C9B11BEBFC}"/>
              </a:ext>
            </a:extLst>
          </p:cNvPr>
          <p:cNvSpPr/>
          <p:nvPr/>
        </p:nvSpPr>
        <p:spPr>
          <a:xfrm rot="1782986">
            <a:off x="286724" y="2615335"/>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7" name="Group 16">
            <a:extLst>
              <a:ext uri="{FF2B5EF4-FFF2-40B4-BE49-F238E27FC236}">
                <a16:creationId xmlns:a16="http://schemas.microsoft.com/office/drawing/2014/main" id="{0C93A84D-7B3D-6755-6356-D4EF87DA4686}"/>
              </a:ext>
            </a:extLst>
          </p:cNvPr>
          <p:cNvGrpSpPr/>
          <p:nvPr/>
        </p:nvGrpSpPr>
        <p:grpSpPr>
          <a:xfrm>
            <a:off x="5126182" y="7457430"/>
            <a:ext cx="1124147" cy="1430197"/>
            <a:chOff x="6583595" y="3385093"/>
            <a:chExt cx="936987" cy="1192085"/>
          </a:xfrm>
          <a:solidFill>
            <a:schemeClr val="accent4">
              <a:lumMod val="40000"/>
              <a:lumOff val="60000"/>
            </a:schemeClr>
          </a:solidFill>
        </p:grpSpPr>
        <p:grpSp>
          <p:nvGrpSpPr>
            <p:cNvPr id="18" name="Group 17">
              <a:extLst>
                <a:ext uri="{FF2B5EF4-FFF2-40B4-BE49-F238E27FC236}">
                  <a16:creationId xmlns:a16="http://schemas.microsoft.com/office/drawing/2014/main" id="{15E4A772-85A3-BAA6-D828-D2469829C9A0}"/>
                </a:ext>
              </a:extLst>
            </p:cNvPr>
            <p:cNvGrpSpPr/>
            <p:nvPr/>
          </p:nvGrpSpPr>
          <p:grpSpPr>
            <a:xfrm>
              <a:off x="6583595" y="3385093"/>
              <a:ext cx="936987" cy="1121072"/>
              <a:chOff x="2780231" y="3039417"/>
              <a:chExt cx="1162307" cy="1390660"/>
            </a:xfrm>
            <a:grpFill/>
          </p:grpSpPr>
          <p:sp>
            <p:nvSpPr>
              <p:cNvPr id="20" name="Rectangle 19">
                <a:extLst>
                  <a:ext uri="{FF2B5EF4-FFF2-40B4-BE49-F238E27FC236}">
                    <a16:creationId xmlns:a16="http://schemas.microsoft.com/office/drawing/2014/main" id="{337477BA-9CCD-324A-8775-E4CB74353067}"/>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21" name="Flowchart: Stored Data 20">
                <a:extLst>
                  <a:ext uri="{FF2B5EF4-FFF2-40B4-BE49-F238E27FC236}">
                    <a16:creationId xmlns:a16="http://schemas.microsoft.com/office/drawing/2014/main" id="{67847AB2-BE35-0AD6-FC39-4C6F6E717E60}"/>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22" name="Flowchart: Stored Data 21">
                <a:extLst>
                  <a:ext uri="{FF2B5EF4-FFF2-40B4-BE49-F238E27FC236}">
                    <a16:creationId xmlns:a16="http://schemas.microsoft.com/office/drawing/2014/main" id="{47DF3FA5-FD81-EBA7-AFBD-6F1C7CD12A14}"/>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23" name="Rectangle 22">
                <a:extLst>
                  <a:ext uri="{FF2B5EF4-FFF2-40B4-BE49-F238E27FC236}">
                    <a16:creationId xmlns:a16="http://schemas.microsoft.com/office/drawing/2014/main" id="{6045303E-DA6A-2455-C303-C18C07F5270E}"/>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24" name="Isosceles Triangle 23">
                <a:extLst>
                  <a:ext uri="{FF2B5EF4-FFF2-40B4-BE49-F238E27FC236}">
                    <a16:creationId xmlns:a16="http://schemas.microsoft.com/office/drawing/2014/main" id="{4D70C767-D070-5FFF-3E28-2E6543777E7B}"/>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grpSp>
        <p:sp>
          <p:nvSpPr>
            <p:cNvPr id="19" name="Plus Sign 18">
              <a:extLst>
                <a:ext uri="{FF2B5EF4-FFF2-40B4-BE49-F238E27FC236}">
                  <a16:creationId xmlns:a16="http://schemas.microsoft.com/office/drawing/2014/main" id="{A836DB53-7238-E99D-6CC1-FC55A1E547B3}"/>
                </a:ext>
              </a:extLst>
            </p:cNvPr>
            <p:cNvSpPr/>
            <p:nvPr/>
          </p:nvSpPr>
          <p:spPr>
            <a:xfrm>
              <a:off x="6602642" y="3392652"/>
              <a:ext cx="886622" cy="1184526"/>
            </a:xfrm>
            <a:prstGeom prst="mathPlus">
              <a:avLst>
                <a:gd name="adj1" fmla="val 170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grpSp>
      <p:sp>
        <p:nvSpPr>
          <p:cNvPr id="2" name="Hexagon 1">
            <a:extLst>
              <a:ext uri="{FF2B5EF4-FFF2-40B4-BE49-F238E27FC236}">
                <a16:creationId xmlns:a16="http://schemas.microsoft.com/office/drawing/2014/main" id="{911AC5C5-DD3B-53CF-5A92-E260E6E2CC92}"/>
              </a:ext>
            </a:extLst>
          </p:cNvPr>
          <p:cNvSpPr/>
          <p:nvPr/>
        </p:nvSpPr>
        <p:spPr>
          <a:xfrm rot="1782986">
            <a:off x="286725" y="3078179"/>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8394666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ADD764-C4A7-EA43-9939-0FF4DEF311A2}"/>
              </a:ext>
            </a:extLst>
          </p:cNvPr>
          <p:cNvSpPr txBox="1"/>
          <p:nvPr/>
        </p:nvSpPr>
        <p:spPr>
          <a:xfrm>
            <a:off x="996287" y="1238738"/>
            <a:ext cx="4665478" cy="276999"/>
          </a:xfrm>
          <a:prstGeom prst="rect">
            <a:avLst/>
          </a:prstGeom>
          <a:noFill/>
        </p:spPr>
        <p:txBody>
          <a:bodyPr wrap="square" rtlCol="0">
            <a:spAutoFit/>
          </a:bodyPr>
          <a:lstStyle/>
          <a:p>
            <a:r>
              <a:rPr lang="es-ES_tradnl" sz="1200" b="1" spc="300">
                <a:solidFill>
                  <a:schemeClr val="tx1"/>
                </a:solidFill>
              </a:rPr>
              <a:t>OBJETIVO DEL MÓDULO</a:t>
            </a:r>
          </a:p>
        </p:txBody>
      </p:sp>
      <p:sp>
        <p:nvSpPr>
          <p:cNvPr id="5" name="TextBox 4">
            <a:extLst>
              <a:ext uri="{FF2B5EF4-FFF2-40B4-BE49-F238E27FC236}">
                <a16:creationId xmlns:a16="http://schemas.microsoft.com/office/drawing/2014/main" id="{3FEB7D62-C9A7-4CE8-BACD-8B85E7C863C1}"/>
              </a:ext>
            </a:extLst>
          </p:cNvPr>
          <p:cNvSpPr txBox="1"/>
          <p:nvPr/>
        </p:nvSpPr>
        <p:spPr>
          <a:xfrm>
            <a:off x="996287" y="713169"/>
            <a:ext cx="4070620" cy="307777"/>
          </a:xfrm>
          <a:prstGeom prst="rect">
            <a:avLst/>
          </a:prstGeom>
          <a:noFill/>
        </p:spPr>
        <p:txBody>
          <a:bodyPr wrap="square">
            <a:spAutoFit/>
          </a:bodyPr>
          <a:lstStyle/>
          <a:p>
            <a:pPr marL="0" marR="0" lvl="0" indent="0" algn="l" rtl="0">
              <a:spcBef>
                <a:spcPts val="0"/>
              </a:spcBef>
              <a:spcAft>
                <a:spcPts val="1800"/>
              </a:spcAft>
              <a:buNone/>
            </a:pPr>
            <a:r>
              <a:rPr lang="es-ES_tradnl" sz="1400" b="1" spc="300">
                <a:solidFill>
                  <a:schemeClr val="bg1"/>
                </a:solidFill>
                <a:highlight>
                  <a:srgbClr val="166996"/>
                </a:highlight>
                <a:latin typeface="Calibri"/>
                <a:ea typeface="Calibri"/>
                <a:cs typeface="Calibri"/>
                <a:sym typeface="Calibri"/>
              </a:rPr>
              <a:t>SESIÓN 1: INICIO DEL MÓDULO</a:t>
            </a:r>
          </a:p>
        </p:txBody>
      </p:sp>
      <p:sp>
        <p:nvSpPr>
          <p:cNvPr id="6" name="TextBox 5">
            <a:extLst>
              <a:ext uri="{FF2B5EF4-FFF2-40B4-BE49-F238E27FC236}">
                <a16:creationId xmlns:a16="http://schemas.microsoft.com/office/drawing/2014/main" id="{94252D73-CB88-FDA5-3A69-1B75E6A83A76}"/>
              </a:ext>
            </a:extLst>
          </p:cNvPr>
          <p:cNvSpPr txBox="1"/>
          <p:nvPr/>
        </p:nvSpPr>
        <p:spPr>
          <a:xfrm>
            <a:off x="996287" y="1599327"/>
            <a:ext cx="5254042" cy="430887"/>
          </a:xfrm>
          <a:prstGeom prst="rect">
            <a:avLst/>
          </a:prstGeom>
          <a:noFill/>
        </p:spPr>
        <p:txBody>
          <a:bodyPr wrap="square" rtlCol="0">
            <a:spAutoFit/>
          </a:bodyPr>
          <a:lstStyle/>
          <a:p>
            <a:pPr marL="0" marR="0" lvl="0" indent="0" algn="l" rtl="0">
              <a:spcBef>
                <a:spcPts val="0"/>
              </a:spcBef>
              <a:spcAft>
                <a:spcPts val="0"/>
              </a:spcAft>
              <a:buNone/>
            </a:pPr>
            <a:r>
              <a:rPr lang="es-ES_tradnl" sz="1100">
                <a:solidFill>
                  <a:schemeClr val="tx1"/>
                </a:solidFill>
                <a:latin typeface="+mn-lt"/>
                <a:ea typeface="Arial"/>
                <a:cs typeface="Arial"/>
                <a:sym typeface="Arial"/>
              </a:rPr>
              <a:t>Practicar las habilidades necesarias para prestar apoyo inmediato a niños con necesidades urgentes.</a:t>
            </a:r>
          </a:p>
        </p:txBody>
      </p:sp>
      <p:sp>
        <p:nvSpPr>
          <p:cNvPr id="7" name="TextBox 6">
            <a:extLst>
              <a:ext uri="{FF2B5EF4-FFF2-40B4-BE49-F238E27FC236}">
                <a16:creationId xmlns:a16="http://schemas.microsoft.com/office/drawing/2014/main" id="{931273AC-1089-59EB-1E1A-9D49748D4CB6}"/>
              </a:ext>
            </a:extLst>
          </p:cNvPr>
          <p:cNvSpPr txBox="1"/>
          <p:nvPr/>
        </p:nvSpPr>
        <p:spPr>
          <a:xfrm>
            <a:off x="996287" y="2268414"/>
            <a:ext cx="5254042" cy="276999"/>
          </a:xfrm>
          <a:prstGeom prst="rect">
            <a:avLst/>
          </a:prstGeom>
          <a:noFill/>
        </p:spPr>
        <p:txBody>
          <a:bodyPr wrap="square" rtlCol="0">
            <a:spAutoFit/>
          </a:bodyPr>
          <a:lstStyle/>
          <a:p>
            <a:r>
              <a:rPr lang="es-ES_tradnl" sz="1200" b="1" spc="300">
                <a:solidFill>
                  <a:schemeClr val="tx1"/>
                </a:solidFill>
              </a:rPr>
              <a:t>OBJETIVOS DE APRENDIZAJE </a:t>
            </a:r>
          </a:p>
        </p:txBody>
      </p:sp>
      <p:sp>
        <p:nvSpPr>
          <p:cNvPr id="8" name="TextBox 7">
            <a:extLst>
              <a:ext uri="{FF2B5EF4-FFF2-40B4-BE49-F238E27FC236}">
                <a16:creationId xmlns:a16="http://schemas.microsoft.com/office/drawing/2014/main" id="{DD9094D1-3218-9E35-DA9F-E41BB8811B7F}"/>
              </a:ext>
            </a:extLst>
          </p:cNvPr>
          <p:cNvSpPr txBox="1"/>
          <p:nvPr/>
        </p:nvSpPr>
        <p:spPr>
          <a:xfrm>
            <a:off x="1675087" y="2903688"/>
            <a:ext cx="4575242" cy="1615827"/>
          </a:xfrm>
          <a:prstGeom prst="rect">
            <a:avLst/>
          </a:prstGeom>
          <a:noFill/>
        </p:spPr>
        <p:txBody>
          <a:bodyPr wrap="square" rtlCol="0">
            <a:spAutoFit/>
          </a:bodyPr>
          <a:lstStyle/>
          <a:p>
            <a:r>
              <a:rPr lang="es-ES_tradnl" sz="1100">
                <a:solidFill>
                  <a:schemeClr val="tx1"/>
                </a:solidFill>
                <a:latin typeface="+mn-lt"/>
                <a:ea typeface="Arial"/>
                <a:cs typeface="Arial"/>
                <a:sym typeface="Arial"/>
              </a:rPr>
              <a:t>Comprender el rol de los/as asistentes sociales en la respuesta a las necesidades urgentes de niños, niñas y adolescentes.</a:t>
            </a:r>
            <a:br>
              <a:rPr lang="es-ES_tradnl" sz="1100">
                <a:solidFill>
                  <a:schemeClr val="tx1"/>
                </a:solidFill>
                <a:latin typeface="+mn-lt"/>
                <a:ea typeface="Arial"/>
                <a:cs typeface="Arial"/>
                <a:sym typeface="Arial"/>
              </a:rPr>
            </a:br>
            <a:endParaRPr lang="es-ES_tradnl" sz="1100">
              <a:solidFill>
                <a:schemeClr val="tx1"/>
              </a:solidFill>
              <a:latin typeface="+mn-lt"/>
              <a:ea typeface="Arial"/>
              <a:cs typeface="Arial"/>
              <a:sym typeface="Arial"/>
            </a:endParaRPr>
          </a:p>
          <a:p>
            <a:endParaRPr lang="es-ES_tradnl" sz="1100">
              <a:ea typeface="Arial"/>
              <a:cs typeface="Arial"/>
              <a:sym typeface="Arial"/>
            </a:endParaRPr>
          </a:p>
          <a:p>
            <a:r>
              <a:rPr lang="es-ES_tradnl" sz="1100">
                <a:solidFill>
                  <a:schemeClr val="tx1"/>
                </a:solidFill>
                <a:latin typeface="+mn-lt"/>
                <a:ea typeface="Arial"/>
                <a:cs typeface="Arial"/>
                <a:sym typeface="Arial"/>
              </a:rPr>
              <a:t>Tener claro cómo elaborar un plan de seguridad con el/la menor. </a:t>
            </a:r>
          </a:p>
          <a:p>
            <a:pPr marL="0" marR="0" lvl="0" indent="0" algn="l" rtl="0">
              <a:spcBef>
                <a:spcPts val="0"/>
              </a:spcBef>
              <a:spcAft>
                <a:spcPts val="0"/>
              </a:spcAft>
              <a:buNone/>
            </a:pPr>
            <a:endParaRPr lang="es-ES_tradnl" sz="1100">
              <a:solidFill>
                <a:schemeClr val="tx1"/>
              </a:solidFill>
              <a:latin typeface="+mn-lt"/>
              <a:ea typeface="Arial"/>
              <a:cs typeface="Arial"/>
              <a:sym typeface="Arial"/>
            </a:endParaRPr>
          </a:p>
          <a:p>
            <a:pPr marL="0" marR="0" lvl="0" indent="0" algn="l" rtl="0">
              <a:spcBef>
                <a:spcPts val="0"/>
              </a:spcBef>
              <a:spcAft>
                <a:spcPts val="0"/>
              </a:spcAft>
              <a:buNone/>
            </a:pPr>
            <a:endParaRPr lang="es-ES_tradnl" sz="1100">
              <a:solidFill>
                <a:schemeClr val="tx1"/>
              </a:solidFill>
              <a:latin typeface="+mn-lt"/>
              <a:ea typeface="Arial"/>
              <a:cs typeface="Arial"/>
              <a:sym typeface="Arial"/>
            </a:endParaRPr>
          </a:p>
          <a:p>
            <a:pPr marL="0" marR="0" lvl="0" indent="0" algn="l" rtl="0">
              <a:spcBef>
                <a:spcPts val="0"/>
              </a:spcBef>
              <a:spcAft>
                <a:spcPts val="0"/>
              </a:spcAft>
              <a:buNone/>
            </a:pPr>
            <a:r>
              <a:rPr lang="es-ES_tradnl" sz="1100">
                <a:solidFill>
                  <a:schemeClr val="tx1"/>
                </a:solidFill>
                <a:latin typeface="+mn-lt"/>
                <a:ea typeface="Arial"/>
                <a:cs typeface="Arial"/>
                <a:sym typeface="Arial"/>
              </a:rPr>
              <a:t>Conocer algunos aspectos clave antes de retirar a un/a menor de una modalidad de acogida.</a:t>
            </a:r>
          </a:p>
        </p:txBody>
      </p:sp>
      <p:grpSp>
        <p:nvGrpSpPr>
          <p:cNvPr id="9" name="Google Shape;149;p12">
            <a:extLst>
              <a:ext uri="{FF2B5EF4-FFF2-40B4-BE49-F238E27FC236}">
                <a16:creationId xmlns:a16="http://schemas.microsoft.com/office/drawing/2014/main" id="{6E74FD68-D9F1-3078-F902-5ED78D63869F}"/>
              </a:ext>
            </a:extLst>
          </p:cNvPr>
          <p:cNvGrpSpPr/>
          <p:nvPr/>
        </p:nvGrpSpPr>
        <p:grpSpPr>
          <a:xfrm>
            <a:off x="1020268" y="2794812"/>
            <a:ext cx="559955" cy="387333"/>
            <a:chOff x="6878053" y="1156317"/>
            <a:chExt cx="1431178" cy="1039513"/>
          </a:xfrm>
          <a:solidFill>
            <a:schemeClr val="accent4">
              <a:lumMod val="75000"/>
            </a:schemeClr>
          </a:solidFill>
        </p:grpSpPr>
        <p:grpSp>
          <p:nvGrpSpPr>
            <p:cNvPr id="10" name="Google Shape;150;p12">
              <a:extLst>
                <a:ext uri="{FF2B5EF4-FFF2-40B4-BE49-F238E27FC236}">
                  <a16:creationId xmlns:a16="http://schemas.microsoft.com/office/drawing/2014/main" id="{AF1D82CC-962B-69DD-0C07-AE2D44387433}"/>
                </a:ext>
              </a:extLst>
            </p:cNvPr>
            <p:cNvGrpSpPr/>
            <p:nvPr/>
          </p:nvGrpSpPr>
          <p:grpSpPr>
            <a:xfrm>
              <a:off x="7672978" y="1156317"/>
              <a:ext cx="412941" cy="436880"/>
              <a:chOff x="243840" y="1676400"/>
              <a:chExt cx="701040" cy="741680"/>
            </a:xfrm>
            <a:grpFill/>
          </p:grpSpPr>
          <p:sp>
            <p:nvSpPr>
              <p:cNvPr id="26" name="Google Shape;151;p12">
                <a:extLst>
                  <a:ext uri="{FF2B5EF4-FFF2-40B4-BE49-F238E27FC236}">
                    <a16:creationId xmlns:a16="http://schemas.microsoft.com/office/drawing/2014/main" id="{81F30F2B-3993-9559-2BAB-E394E45CC629}"/>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27" name="Google Shape;152;p12">
                <a:extLst>
                  <a:ext uri="{FF2B5EF4-FFF2-40B4-BE49-F238E27FC236}">
                    <a16:creationId xmlns:a16="http://schemas.microsoft.com/office/drawing/2014/main" id="{33DD8ED4-7E32-58C5-AF10-C795E93C3F95}"/>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
          <p:nvSpPr>
            <p:cNvPr id="12" name="Google Shape;153;p12">
              <a:extLst>
                <a:ext uri="{FF2B5EF4-FFF2-40B4-BE49-F238E27FC236}">
                  <a16:creationId xmlns:a16="http://schemas.microsoft.com/office/drawing/2014/main" id="{77ADFACD-1A0E-1C37-6600-5E9311EB21F0}"/>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14" name="Google Shape;154;p12">
              <a:extLst>
                <a:ext uri="{FF2B5EF4-FFF2-40B4-BE49-F238E27FC236}">
                  <a16:creationId xmlns:a16="http://schemas.microsoft.com/office/drawing/2014/main" id="{48023937-1138-95CA-6E7A-1BF218245205}"/>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grpSp>
        <p:nvGrpSpPr>
          <p:cNvPr id="28" name="Google Shape;149;p12">
            <a:extLst>
              <a:ext uri="{FF2B5EF4-FFF2-40B4-BE49-F238E27FC236}">
                <a16:creationId xmlns:a16="http://schemas.microsoft.com/office/drawing/2014/main" id="{15AB9357-1A9D-8BE1-F18A-2B429943780E}"/>
              </a:ext>
            </a:extLst>
          </p:cNvPr>
          <p:cNvGrpSpPr/>
          <p:nvPr/>
        </p:nvGrpSpPr>
        <p:grpSpPr>
          <a:xfrm>
            <a:off x="1020268" y="3414905"/>
            <a:ext cx="559955" cy="387333"/>
            <a:chOff x="6878053" y="1156317"/>
            <a:chExt cx="1431178" cy="1039513"/>
          </a:xfrm>
          <a:solidFill>
            <a:schemeClr val="accent4">
              <a:lumMod val="75000"/>
            </a:schemeClr>
          </a:solidFill>
        </p:grpSpPr>
        <p:grpSp>
          <p:nvGrpSpPr>
            <p:cNvPr id="31" name="Google Shape;150;p12">
              <a:extLst>
                <a:ext uri="{FF2B5EF4-FFF2-40B4-BE49-F238E27FC236}">
                  <a16:creationId xmlns:a16="http://schemas.microsoft.com/office/drawing/2014/main" id="{3A18DC75-75C3-A572-92EA-DFCC032DDE3C}"/>
                </a:ext>
              </a:extLst>
            </p:cNvPr>
            <p:cNvGrpSpPr/>
            <p:nvPr/>
          </p:nvGrpSpPr>
          <p:grpSpPr>
            <a:xfrm>
              <a:off x="7672978" y="1156317"/>
              <a:ext cx="412941" cy="436880"/>
              <a:chOff x="243840" y="1676400"/>
              <a:chExt cx="701040" cy="741680"/>
            </a:xfrm>
            <a:grpFill/>
          </p:grpSpPr>
          <p:sp>
            <p:nvSpPr>
              <p:cNvPr id="34" name="Google Shape;151;p12">
                <a:extLst>
                  <a:ext uri="{FF2B5EF4-FFF2-40B4-BE49-F238E27FC236}">
                    <a16:creationId xmlns:a16="http://schemas.microsoft.com/office/drawing/2014/main" id="{8D181D48-9F97-F17D-4F86-C611E06DFA91}"/>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35" name="Google Shape;152;p12">
                <a:extLst>
                  <a:ext uri="{FF2B5EF4-FFF2-40B4-BE49-F238E27FC236}">
                    <a16:creationId xmlns:a16="http://schemas.microsoft.com/office/drawing/2014/main" id="{26A1728A-3046-2F81-846E-CA0CFB12869A}"/>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
          <p:nvSpPr>
            <p:cNvPr id="32" name="Google Shape;153;p12">
              <a:extLst>
                <a:ext uri="{FF2B5EF4-FFF2-40B4-BE49-F238E27FC236}">
                  <a16:creationId xmlns:a16="http://schemas.microsoft.com/office/drawing/2014/main" id="{61894585-0309-B48D-EA58-35460ABA0202}"/>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33" name="Google Shape;154;p12">
              <a:extLst>
                <a:ext uri="{FF2B5EF4-FFF2-40B4-BE49-F238E27FC236}">
                  <a16:creationId xmlns:a16="http://schemas.microsoft.com/office/drawing/2014/main" id="{787E469C-8BE3-C7F4-43E6-7E7B49746B33}"/>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grpSp>
        <p:nvGrpSpPr>
          <p:cNvPr id="36" name="Google Shape;149;p12">
            <a:extLst>
              <a:ext uri="{FF2B5EF4-FFF2-40B4-BE49-F238E27FC236}">
                <a16:creationId xmlns:a16="http://schemas.microsoft.com/office/drawing/2014/main" id="{427B2BBD-B88B-7886-B06C-3EF21830504F}"/>
              </a:ext>
            </a:extLst>
          </p:cNvPr>
          <p:cNvGrpSpPr/>
          <p:nvPr/>
        </p:nvGrpSpPr>
        <p:grpSpPr>
          <a:xfrm>
            <a:off x="1020268" y="4035163"/>
            <a:ext cx="559955" cy="387333"/>
            <a:chOff x="6878053" y="1156317"/>
            <a:chExt cx="1431178" cy="1039513"/>
          </a:xfrm>
          <a:solidFill>
            <a:schemeClr val="accent4">
              <a:lumMod val="75000"/>
            </a:schemeClr>
          </a:solidFill>
        </p:grpSpPr>
        <p:grpSp>
          <p:nvGrpSpPr>
            <p:cNvPr id="37" name="Google Shape;150;p12">
              <a:extLst>
                <a:ext uri="{FF2B5EF4-FFF2-40B4-BE49-F238E27FC236}">
                  <a16:creationId xmlns:a16="http://schemas.microsoft.com/office/drawing/2014/main" id="{C53D1476-042F-3B46-F1DD-51B6B3411416}"/>
                </a:ext>
              </a:extLst>
            </p:cNvPr>
            <p:cNvGrpSpPr/>
            <p:nvPr/>
          </p:nvGrpSpPr>
          <p:grpSpPr>
            <a:xfrm>
              <a:off x="7672978" y="1156317"/>
              <a:ext cx="412941" cy="436880"/>
              <a:chOff x="243840" y="1676400"/>
              <a:chExt cx="701040" cy="741680"/>
            </a:xfrm>
            <a:grpFill/>
          </p:grpSpPr>
          <p:sp>
            <p:nvSpPr>
              <p:cNvPr id="40" name="Google Shape;151;p12">
                <a:extLst>
                  <a:ext uri="{FF2B5EF4-FFF2-40B4-BE49-F238E27FC236}">
                    <a16:creationId xmlns:a16="http://schemas.microsoft.com/office/drawing/2014/main" id="{18959A85-448C-ED17-D803-7DFC6F0E31F2}"/>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41" name="Google Shape;152;p12">
                <a:extLst>
                  <a:ext uri="{FF2B5EF4-FFF2-40B4-BE49-F238E27FC236}">
                    <a16:creationId xmlns:a16="http://schemas.microsoft.com/office/drawing/2014/main" id="{F9ECB64F-B905-9499-DE57-567F9CDF4081}"/>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
          <p:nvSpPr>
            <p:cNvPr id="38" name="Google Shape;153;p12">
              <a:extLst>
                <a:ext uri="{FF2B5EF4-FFF2-40B4-BE49-F238E27FC236}">
                  <a16:creationId xmlns:a16="http://schemas.microsoft.com/office/drawing/2014/main" id="{087B0664-40C9-6FED-742D-8DE79CEA2C94}"/>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sp>
          <p:nvSpPr>
            <p:cNvPr id="39" name="Google Shape;154;p12">
              <a:extLst>
                <a:ext uri="{FF2B5EF4-FFF2-40B4-BE49-F238E27FC236}">
                  <a16:creationId xmlns:a16="http://schemas.microsoft.com/office/drawing/2014/main" id="{FC1BDD0F-77F6-F393-BA28-3764D2B2A266}"/>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lang="es-ES_tradnl" sz="1800" b="0" i="0" u="none" strike="noStrike" cap="none">
                <a:solidFill>
                  <a:srgbClr val="FFFFFF"/>
                </a:solidFill>
                <a:latin typeface="Calibri"/>
                <a:ea typeface="Calibri"/>
                <a:cs typeface="Calibri"/>
                <a:sym typeface="Calibri"/>
              </a:endParaRPr>
            </a:p>
          </p:txBody>
        </p:sp>
      </p:grpSp>
      <p:sp>
        <p:nvSpPr>
          <p:cNvPr id="2" name="Hexagon 1">
            <a:extLst>
              <a:ext uri="{FF2B5EF4-FFF2-40B4-BE49-F238E27FC236}">
                <a16:creationId xmlns:a16="http://schemas.microsoft.com/office/drawing/2014/main" id="{5BA10943-E63B-5F71-41F7-366C1E5BBEA2}"/>
              </a:ext>
            </a:extLst>
          </p:cNvPr>
          <p:cNvSpPr/>
          <p:nvPr/>
        </p:nvSpPr>
        <p:spPr>
          <a:xfrm rot="1782986">
            <a:off x="286724" y="30111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Hexagon 2">
            <a:extLst>
              <a:ext uri="{FF2B5EF4-FFF2-40B4-BE49-F238E27FC236}">
                <a16:creationId xmlns:a16="http://schemas.microsoft.com/office/drawing/2014/main" id="{24F43EC2-0549-2788-A849-079348D3A2AB}"/>
              </a:ext>
            </a:extLst>
          </p:cNvPr>
          <p:cNvSpPr/>
          <p:nvPr/>
        </p:nvSpPr>
        <p:spPr>
          <a:xfrm rot="1782986">
            <a:off x="286724" y="763955"/>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Hexagon 10">
            <a:extLst>
              <a:ext uri="{FF2B5EF4-FFF2-40B4-BE49-F238E27FC236}">
                <a16:creationId xmlns:a16="http://schemas.microsoft.com/office/drawing/2014/main" id="{BC3E207B-3CFE-36FC-03C8-B7A29EB9BEA3}"/>
              </a:ext>
            </a:extLst>
          </p:cNvPr>
          <p:cNvSpPr/>
          <p:nvPr/>
        </p:nvSpPr>
        <p:spPr>
          <a:xfrm rot="1782986">
            <a:off x="286724" y="1226800"/>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Hexagon 12">
            <a:extLst>
              <a:ext uri="{FF2B5EF4-FFF2-40B4-BE49-F238E27FC236}">
                <a16:creationId xmlns:a16="http://schemas.microsoft.com/office/drawing/2014/main" id="{5E6654EE-1275-E289-A254-9B462C9BD05D}"/>
              </a:ext>
            </a:extLst>
          </p:cNvPr>
          <p:cNvSpPr/>
          <p:nvPr/>
        </p:nvSpPr>
        <p:spPr>
          <a:xfrm rot="1782986">
            <a:off x="286724" y="1689645"/>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Hexagon 14">
            <a:extLst>
              <a:ext uri="{FF2B5EF4-FFF2-40B4-BE49-F238E27FC236}">
                <a16:creationId xmlns:a16="http://schemas.microsoft.com/office/drawing/2014/main" id="{B01E1848-980E-7A87-1F0F-7B3A3C95C1C6}"/>
              </a:ext>
            </a:extLst>
          </p:cNvPr>
          <p:cNvSpPr/>
          <p:nvPr/>
        </p:nvSpPr>
        <p:spPr>
          <a:xfrm rot="1782986">
            <a:off x="286724" y="2152490"/>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Hexagon 15">
            <a:extLst>
              <a:ext uri="{FF2B5EF4-FFF2-40B4-BE49-F238E27FC236}">
                <a16:creationId xmlns:a16="http://schemas.microsoft.com/office/drawing/2014/main" id="{5B4D69E4-40BC-430D-F37B-C116B7E6BC45}"/>
              </a:ext>
            </a:extLst>
          </p:cNvPr>
          <p:cNvSpPr/>
          <p:nvPr/>
        </p:nvSpPr>
        <p:spPr>
          <a:xfrm rot="1782986">
            <a:off x="286724" y="2615335"/>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Hexagon 16">
            <a:extLst>
              <a:ext uri="{FF2B5EF4-FFF2-40B4-BE49-F238E27FC236}">
                <a16:creationId xmlns:a16="http://schemas.microsoft.com/office/drawing/2014/main" id="{E1228B2D-71F0-BC47-9D7F-ABC3F1827201}"/>
              </a:ext>
            </a:extLst>
          </p:cNvPr>
          <p:cNvSpPr/>
          <p:nvPr/>
        </p:nvSpPr>
        <p:spPr>
          <a:xfrm rot="1782986">
            <a:off x="286725" y="3078179"/>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6583804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5F79389-31D6-687B-DA95-458245C91EEF}"/>
              </a:ext>
            </a:extLst>
          </p:cNvPr>
          <p:cNvSpPr txBox="1"/>
          <p:nvPr/>
        </p:nvSpPr>
        <p:spPr>
          <a:xfrm>
            <a:off x="996287" y="1923248"/>
            <a:ext cx="5345898" cy="261610"/>
          </a:xfrm>
          <a:prstGeom prst="rect">
            <a:avLst/>
          </a:prstGeom>
          <a:noFill/>
          <a:ln>
            <a:noFill/>
          </a:ln>
        </p:spPr>
        <p:txBody>
          <a:bodyPr wrap="square" lIns="91440" tIns="45720" rIns="91440" bIns="45720" rtlCol="0" anchor="t">
            <a:spAutoFit/>
          </a:bodyPr>
          <a:lstStyle/>
          <a:p>
            <a:r>
              <a:rPr lang="es-ES_tradnl" sz="1100" dirty="0"/>
              <a:t>Indicar las necesidades más urgentes a las que los/as asistentes sociales deben responder:</a:t>
            </a:r>
          </a:p>
        </p:txBody>
      </p:sp>
      <p:sp>
        <p:nvSpPr>
          <p:cNvPr id="3" name="TextBox 2">
            <a:extLst>
              <a:ext uri="{FF2B5EF4-FFF2-40B4-BE49-F238E27FC236}">
                <a16:creationId xmlns:a16="http://schemas.microsoft.com/office/drawing/2014/main" id="{1FAC8454-6D26-9FC5-E5ED-A37250FC12C8}"/>
              </a:ext>
            </a:extLst>
          </p:cNvPr>
          <p:cNvSpPr txBox="1"/>
          <p:nvPr/>
        </p:nvSpPr>
        <p:spPr>
          <a:xfrm>
            <a:off x="996287" y="714152"/>
            <a:ext cx="5246691" cy="523220"/>
          </a:xfrm>
          <a:prstGeom prst="rect">
            <a:avLst/>
          </a:prstGeom>
          <a:noFill/>
        </p:spPr>
        <p:txBody>
          <a:bodyPr wrap="square">
            <a:spAutoFit/>
          </a:bodyPr>
          <a:lstStyle/>
          <a:p>
            <a:pPr marL="0" marR="0" lvl="0" indent="0" algn="l" rtl="0">
              <a:spcBef>
                <a:spcPts val="0"/>
              </a:spcBef>
              <a:spcAft>
                <a:spcPts val="1800"/>
              </a:spcAft>
              <a:buNone/>
            </a:pPr>
            <a:r>
              <a:rPr lang="es-ES_tradnl" sz="1400" b="1" spc="300" dirty="0">
                <a:solidFill>
                  <a:schemeClr val="bg1"/>
                </a:solidFill>
                <a:highlight>
                  <a:srgbClr val="166996"/>
                </a:highlight>
                <a:latin typeface="Calibri"/>
                <a:ea typeface="Calibri"/>
                <a:cs typeface="Calibri"/>
                <a:sym typeface="Calibri"/>
              </a:rPr>
              <a:t>SESIÓN 2: ¿QUÉ TIPO DE NECESIDADES REQUIEREN UNA RESPUESTA INMEDIATA?</a:t>
            </a:r>
          </a:p>
        </p:txBody>
      </p:sp>
      <p:sp>
        <p:nvSpPr>
          <p:cNvPr id="4" name="TextBox 3">
            <a:extLst>
              <a:ext uri="{FF2B5EF4-FFF2-40B4-BE49-F238E27FC236}">
                <a16:creationId xmlns:a16="http://schemas.microsoft.com/office/drawing/2014/main" id="{1C45C145-B265-1BA8-7B67-94BAD3867985}"/>
              </a:ext>
            </a:extLst>
          </p:cNvPr>
          <p:cNvSpPr txBox="1"/>
          <p:nvPr/>
        </p:nvSpPr>
        <p:spPr>
          <a:xfrm>
            <a:off x="996287" y="1481705"/>
            <a:ext cx="5254042" cy="276999"/>
          </a:xfrm>
          <a:prstGeom prst="rect">
            <a:avLst/>
          </a:prstGeom>
          <a:noFill/>
        </p:spPr>
        <p:txBody>
          <a:bodyPr wrap="square" rtlCol="0">
            <a:spAutoFit/>
          </a:bodyPr>
          <a:lstStyle/>
          <a:p>
            <a:r>
              <a:rPr lang="es-ES_tradnl" sz="1200" b="1" spc="300" dirty="0">
                <a:solidFill>
                  <a:schemeClr val="tx1"/>
                </a:solidFill>
              </a:rPr>
              <a:t>RESUMEN DE LAS NECESIDADES MÁS URGENTES</a:t>
            </a:r>
          </a:p>
        </p:txBody>
      </p:sp>
      <p:graphicFrame>
        <p:nvGraphicFramePr>
          <p:cNvPr id="5" name="Diagram 4">
            <a:extLst>
              <a:ext uri="{FF2B5EF4-FFF2-40B4-BE49-F238E27FC236}">
                <a16:creationId xmlns:a16="http://schemas.microsoft.com/office/drawing/2014/main" id="{CAAA3364-D451-B4EF-7316-BF7F7BC5B8D7}"/>
              </a:ext>
            </a:extLst>
          </p:cNvPr>
          <p:cNvGraphicFramePr/>
          <p:nvPr>
            <p:extLst>
              <p:ext uri="{D42A27DB-BD31-4B8C-83A1-F6EECF244321}">
                <p14:modId xmlns:p14="http://schemas.microsoft.com/office/powerpoint/2010/main" val="767921190"/>
              </p:ext>
            </p:extLst>
          </p:nvPr>
        </p:nvGraphicFramePr>
        <p:xfrm>
          <a:off x="-146649" y="2784273"/>
          <a:ext cx="7532562" cy="51984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a:extLst>
              <a:ext uri="{FF2B5EF4-FFF2-40B4-BE49-F238E27FC236}">
                <a16:creationId xmlns:a16="http://schemas.microsoft.com/office/drawing/2014/main" id="{B1E6D770-881B-92FD-9498-FA33EC2937D9}"/>
              </a:ext>
            </a:extLst>
          </p:cNvPr>
          <p:cNvGrpSpPr/>
          <p:nvPr/>
        </p:nvGrpSpPr>
        <p:grpSpPr>
          <a:xfrm>
            <a:off x="3327439" y="4787961"/>
            <a:ext cx="643719" cy="1490140"/>
            <a:chOff x="8155842" y="2175314"/>
            <a:chExt cx="1334607" cy="3089473"/>
          </a:xfrm>
          <a:solidFill>
            <a:schemeClr val="accent4">
              <a:lumMod val="75000"/>
            </a:schemeClr>
          </a:solidFill>
        </p:grpSpPr>
        <p:sp>
          <p:nvSpPr>
            <p:cNvPr id="8" name="Round Same Side Corner Rectangle 3">
              <a:extLst>
                <a:ext uri="{FF2B5EF4-FFF2-40B4-BE49-F238E27FC236}">
                  <a16:creationId xmlns:a16="http://schemas.microsoft.com/office/drawing/2014/main" id="{3499069A-5D68-C1F9-7558-9FD048DCBA54}"/>
                </a:ext>
              </a:extLst>
            </p:cNvPr>
            <p:cNvSpPr/>
            <p:nvPr/>
          </p:nvSpPr>
          <p:spPr>
            <a:xfrm>
              <a:off x="8212525" y="3701175"/>
              <a:ext cx="1224623" cy="156361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5D3C580B-43CF-B512-CC3B-52C3226BC460}"/>
                </a:ext>
              </a:extLst>
            </p:cNvPr>
            <p:cNvSpPr/>
            <p:nvPr/>
          </p:nvSpPr>
          <p:spPr>
            <a:xfrm>
              <a:off x="8155842" y="2175314"/>
              <a:ext cx="1334607" cy="1334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latin typeface="Arial" panose="020B0604020202020204" pitchFamily="34" charset="0"/>
                <a:cs typeface="Arial" panose="020B0604020202020204" pitchFamily="34" charset="0"/>
              </a:endParaRPr>
            </a:p>
          </p:txBody>
        </p:sp>
      </p:grpSp>
      <p:sp>
        <p:nvSpPr>
          <p:cNvPr id="2" name="Hexagon 1">
            <a:extLst>
              <a:ext uri="{FF2B5EF4-FFF2-40B4-BE49-F238E27FC236}">
                <a16:creationId xmlns:a16="http://schemas.microsoft.com/office/drawing/2014/main" id="{426B126B-BC43-C32B-4075-7C99D9030047}"/>
              </a:ext>
            </a:extLst>
          </p:cNvPr>
          <p:cNvSpPr/>
          <p:nvPr/>
        </p:nvSpPr>
        <p:spPr>
          <a:xfrm rot="1782986">
            <a:off x="286724" y="30111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 name="Hexagon 5">
            <a:extLst>
              <a:ext uri="{FF2B5EF4-FFF2-40B4-BE49-F238E27FC236}">
                <a16:creationId xmlns:a16="http://schemas.microsoft.com/office/drawing/2014/main" id="{9A25A012-F15E-7363-6FAD-311F2741FCCA}"/>
              </a:ext>
            </a:extLst>
          </p:cNvPr>
          <p:cNvSpPr/>
          <p:nvPr/>
        </p:nvSpPr>
        <p:spPr>
          <a:xfrm rot="1782986">
            <a:off x="286724" y="76395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Hexagon 10">
            <a:extLst>
              <a:ext uri="{FF2B5EF4-FFF2-40B4-BE49-F238E27FC236}">
                <a16:creationId xmlns:a16="http://schemas.microsoft.com/office/drawing/2014/main" id="{4C6B5BCD-5E20-BC91-E2D6-ED51A3A591E4}"/>
              </a:ext>
            </a:extLst>
          </p:cNvPr>
          <p:cNvSpPr/>
          <p:nvPr/>
        </p:nvSpPr>
        <p:spPr>
          <a:xfrm rot="1782986">
            <a:off x="286724" y="1226800"/>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Hexagon 11">
            <a:extLst>
              <a:ext uri="{FF2B5EF4-FFF2-40B4-BE49-F238E27FC236}">
                <a16:creationId xmlns:a16="http://schemas.microsoft.com/office/drawing/2014/main" id="{26E71DB2-E864-6AFF-D191-A530EBEDEFF4}"/>
              </a:ext>
            </a:extLst>
          </p:cNvPr>
          <p:cNvSpPr/>
          <p:nvPr/>
        </p:nvSpPr>
        <p:spPr>
          <a:xfrm rot="1782986">
            <a:off x="286724" y="1689645"/>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Hexagon 12">
            <a:extLst>
              <a:ext uri="{FF2B5EF4-FFF2-40B4-BE49-F238E27FC236}">
                <a16:creationId xmlns:a16="http://schemas.microsoft.com/office/drawing/2014/main" id="{4D9FFD09-245D-EEF6-35FE-364C96F72EF2}"/>
              </a:ext>
            </a:extLst>
          </p:cNvPr>
          <p:cNvSpPr/>
          <p:nvPr/>
        </p:nvSpPr>
        <p:spPr>
          <a:xfrm rot="1782986">
            <a:off x="286724" y="2152490"/>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4" name="Hexagon 13">
            <a:extLst>
              <a:ext uri="{FF2B5EF4-FFF2-40B4-BE49-F238E27FC236}">
                <a16:creationId xmlns:a16="http://schemas.microsoft.com/office/drawing/2014/main" id="{0AAF127B-8028-4EFB-D28E-EE3C3797E592}"/>
              </a:ext>
            </a:extLst>
          </p:cNvPr>
          <p:cNvSpPr/>
          <p:nvPr/>
        </p:nvSpPr>
        <p:spPr>
          <a:xfrm rot="1782986">
            <a:off x="286724" y="2615335"/>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Hexagon 14">
            <a:extLst>
              <a:ext uri="{FF2B5EF4-FFF2-40B4-BE49-F238E27FC236}">
                <a16:creationId xmlns:a16="http://schemas.microsoft.com/office/drawing/2014/main" id="{7715726F-FC15-24E9-D111-B080A665EBBB}"/>
              </a:ext>
            </a:extLst>
          </p:cNvPr>
          <p:cNvSpPr/>
          <p:nvPr/>
        </p:nvSpPr>
        <p:spPr>
          <a:xfrm rot="1782986">
            <a:off x="286725" y="3078179"/>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7068302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60F278B-C776-D957-8565-2453EA291271}"/>
              </a:ext>
            </a:extLst>
          </p:cNvPr>
          <p:cNvSpPr txBox="1"/>
          <p:nvPr/>
        </p:nvSpPr>
        <p:spPr>
          <a:xfrm>
            <a:off x="996287" y="712506"/>
            <a:ext cx="5246691" cy="738664"/>
          </a:xfrm>
          <a:prstGeom prst="rect">
            <a:avLst/>
          </a:prstGeom>
          <a:noFill/>
        </p:spPr>
        <p:txBody>
          <a:bodyPr wrap="square">
            <a:spAutoFit/>
          </a:bodyPr>
          <a:lstStyle/>
          <a:p>
            <a:pPr marL="0" marR="0" lvl="0" indent="0" algn="l" rtl="0">
              <a:spcBef>
                <a:spcPts val="0"/>
              </a:spcBef>
              <a:spcAft>
                <a:spcPts val="1800"/>
              </a:spcAft>
              <a:buNone/>
            </a:pPr>
            <a:r>
              <a:rPr lang="es-ES_tradnl" sz="1400" b="1" spc="300">
                <a:solidFill>
                  <a:schemeClr val="bg1"/>
                </a:solidFill>
                <a:highlight>
                  <a:srgbClr val="166996"/>
                </a:highlight>
                <a:latin typeface="Calibri"/>
                <a:ea typeface="Calibri"/>
                <a:cs typeface="Calibri"/>
                <a:sym typeface="Calibri"/>
              </a:rPr>
              <a:t>SESIÓN 3: ¿ QUÉ HACER SI UN/A MENOR NECESITA SERVICIOS DE SMAPS DE FORMA INMEDIATA? </a:t>
            </a:r>
          </a:p>
        </p:txBody>
      </p:sp>
      <p:sp>
        <p:nvSpPr>
          <p:cNvPr id="12" name="TextBox 11">
            <a:extLst>
              <a:ext uri="{FF2B5EF4-FFF2-40B4-BE49-F238E27FC236}">
                <a16:creationId xmlns:a16="http://schemas.microsoft.com/office/drawing/2014/main" id="{0751E2EB-CBCD-7784-1F3A-6CE601C0EAED}"/>
              </a:ext>
            </a:extLst>
          </p:cNvPr>
          <p:cNvSpPr txBox="1"/>
          <p:nvPr/>
        </p:nvSpPr>
        <p:spPr>
          <a:xfrm>
            <a:off x="996287" y="1481705"/>
            <a:ext cx="5254042" cy="276999"/>
          </a:xfrm>
          <a:prstGeom prst="rect">
            <a:avLst/>
          </a:prstGeom>
          <a:noFill/>
        </p:spPr>
        <p:txBody>
          <a:bodyPr wrap="square" rtlCol="0">
            <a:spAutoFit/>
          </a:bodyPr>
          <a:lstStyle/>
          <a:p>
            <a:r>
              <a:rPr lang="es-ES_tradnl" sz="1200" b="1" spc="300">
                <a:solidFill>
                  <a:schemeClr val="tx1"/>
                </a:solidFill>
              </a:rPr>
              <a:t>MENORES CON NECESIDADES URGENTES DE SMAPS</a:t>
            </a:r>
          </a:p>
        </p:txBody>
      </p:sp>
      <p:sp>
        <p:nvSpPr>
          <p:cNvPr id="13" name="TextBox 12">
            <a:extLst>
              <a:ext uri="{FF2B5EF4-FFF2-40B4-BE49-F238E27FC236}">
                <a16:creationId xmlns:a16="http://schemas.microsoft.com/office/drawing/2014/main" id="{7E0A07E3-EF79-642A-0C62-87B55E9B1160}"/>
              </a:ext>
            </a:extLst>
          </p:cNvPr>
          <p:cNvSpPr txBox="1"/>
          <p:nvPr/>
        </p:nvSpPr>
        <p:spPr>
          <a:xfrm>
            <a:off x="996287" y="2004683"/>
            <a:ext cx="1122303" cy="626994"/>
          </a:xfrm>
          <a:prstGeom prst="rect">
            <a:avLst/>
          </a:prstGeom>
          <a:noFill/>
          <a:ln>
            <a:noFill/>
          </a:ln>
        </p:spPr>
        <p:txBody>
          <a:bodyPr wrap="square" lIns="90000" tIns="90000" rIns="90000" bIns="90000" rtlCol="0" anchor="t" anchorCtr="0">
            <a:noAutofit/>
          </a:bodyPr>
          <a:lstStyle/>
          <a:p>
            <a:r>
              <a:rPr lang="es-ES_tradnl" sz="1100"/>
              <a:t>¿Qué debe identificar el o la asistente social?</a:t>
            </a:r>
          </a:p>
        </p:txBody>
      </p:sp>
      <p:sp>
        <p:nvSpPr>
          <p:cNvPr id="14" name="TextBox 13">
            <a:extLst>
              <a:ext uri="{FF2B5EF4-FFF2-40B4-BE49-F238E27FC236}">
                <a16:creationId xmlns:a16="http://schemas.microsoft.com/office/drawing/2014/main" id="{A3AD5047-7B0E-4D49-9557-E6D2B7A892A3}"/>
              </a:ext>
            </a:extLst>
          </p:cNvPr>
          <p:cNvSpPr txBox="1"/>
          <p:nvPr/>
        </p:nvSpPr>
        <p:spPr>
          <a:xfrm>
            <a:off x="996287" y="4152625"/>
            <a:ext cx="1122303" cy="632866"/>
          </a:xfrm>
          <a:prstGeom prst="rect">
            <a:avLst/>
          </a:prstGeom>
          <a:noFill/>
          <a:ln>
            <a:noFill/>
          </a:ln>
        </p:spPr>
        <p:txBody>
          <a:bodyPr wrap="square" lIns="90000" tIns="90000" rIns="90000" bIns="90000" rtlCol="0" anchor="t" anchorCtr="0">
            <a:noAutofit/>
          </a:bodyPr>
          <a:lstStyle/>
          <a:p>
            <a:r>
              <a:rPr lang="es-ES_tradnl" sz="1100"/>
              <a:t>¿En qué debe fijarse el o la asistente social?</a:t>
            </a:r>
          </a:p>
        </p:txBody>
      </p:sp>
      <p:sp>
        <p:nvSpPr>
          <p:cNvPr id="15" name="TextBox 14">
            <a:extLst>
              <a:ext uri="{FF2B5EF4-FFF2-40B4-BE49-F238E27FC236}">
                <a16:creationId xmlns:a16="http://schemas.microsoft.com/office/drawing/2014/main" id="{56BCDE34-6B1A-1A48-EC0D-5E9EBFC21BEC}"/>
              </a:ext>
            </a:extLst>
          </p:cNvPr>
          <p:cNvSpPr txBox="1"/>
          <p:nvPr/>
        </p:nvSpPr>
        <p:spPr>
          <a:xfrm>
            <a:off x="996286" y="6338678"/>
            <a:ext cx="1122303" cy="632866"/>
          </a:xfrm>
          <a:prstGeom prst="rect">
            <a:avLst/>
          </a:prstGeom>
          <a:noFill/>
          <a:ln>
            <a:noFill/>
          </a:ln>
        </p:spPr>
        <p:txBody>
          <a:bodyPr wrap="square" lIns="90000" tIns="90000" rIns="90000" bIns="90000" rtlCol="0" anchor="t" anchorCtr="0">
            <a:noAutofit/>
          </a:bodyPr>
          <a:lstStyle/>
          <a:p>
            <a:r>
              <a:rPr lang="es-ES_tradnl" sz="1100" dirty="0"/>
              <a:t>¿Qué debe decir el o la asistente social?</a:t>
            </a:r>
          </a:p>
        </p:txBody>
      </p:sp>
      <p:grpSp>
        <p:nvGrpSpPr>
          <p:cNvPr id="16" name="Group 15">
            <a:extLst>
              <a:ext uri="{FF2B5EF4-FFF2-40B4-BE49-F238E27FC236}">
                <a16:creationId xmlns:a16="http://schemas.microsoft.com/office/drawing/2014/main" id="{697A78C6-EFC9-2063-75C1-DD17895FEE26}"/>
              </a:ext>
            </a:extLst>
          </p:cNvPr>
          <p:cNvGrpSpPr/>
          <p:nvPr/>
        </p:nvGrpSpPr>
        <p:grpSpPr>
          <a:xfrm>
            <a:off x="2235200" y="2004683"/>
            <a:ext cx="4015127" cy="6153043"/>
            <a:chOff x="3002507" y="5793844"/>
            <a:chExt cx="3113644" cy="3836028"/>
          </a:xfrm>
        </p:grpSpPr>
        <p:sp>
          <p:nvSpPr>
            <p:cNvPr id="17" name="Rectangle 16">
              <a:extLst>
                <a:ext uri="{FF2B5EF4-FFF2-40B4-BE49-F238E27FC236}">
                  <a16:creationId xmlns:a16="http://schemas.microsoft.com/office/drawing/2014/main" id="{F936DE4C-9B3C-5EDB-28B2-BED66404B3A1}"/>
                </a:ext>
              </a:extLst>
            </p:cNvPr>
            <p:cNvSpPr/>
            <p:nvPr/>
          </p:nvSpPr>
          <p:spPr>
            <a:xfrm>
              <a:off x="3002507" y="5793844"/>
              <a:ext cx="3113644" cy="113406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C</a:t>
              </a:r>
            </a:p>
          </p:txBody>
        </p:sp>
        <p:sp>
          <p:nvSpPr>
            <p:cNvPr id="18" name="Rectangle 17">
              <a:extLst>
                <a:ext uri="{FF2B5EF4-FFF2-40B4-BE49-F238E27FC236}">
                  <a16:creationId xmlns:a16="http://schemas.microsoft.com/office/drawing/2014/main" id="{7F7C4826-AADB-1C07-91F1-935370836514}"/>
                </a:ext>
              </a:extLst>
            </p:cNvPr>
            <p:cNvSpPr/>
            <p:nvPr/>
          </p:nvSpPr>
          <p:spPr>
            <a:xfrm>
              <a:off x="3002507" y="7132948"/>
              <a:ext cx="3113644" cy="113406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C</a:t>
              </a:r>
            </a:p>
          </p:txBody>
        </p:sp>
        <p:sp>
          <p:nvSpPr>
            <p:cNvPr id="23" name="Rectangle 22">
              <a:extLst>
                <a:ext uri="{FF2B5EF4-FFF2-40B4-BE49-F238E27FC236}">
                  <a16:creationId xmlns:a16="http://schemas.microsoft.com/office/drawing/2014/main" id="{BD19DDE8-E119-CF8F-1401-899FE087D299}"/>
                </a:ext>
              </a:extLst>
            </p:cNvPr>
            <p:cNvSpPr/>
            <p:nvPr/>
          </p:nvSpPr>
          <p:spPr>
            <a:xfrm>
              <a:off x="3002507" y="8495812"/>
              <a:ext cx="3113644" cy="113406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t>C</a:t>
              </a:r>
            </a:p>
          </p:txBody>
        </p:sp>
      </p:grpSp>
      <p:sp>
        <p:nvSpPr>
          <p:cNvPr id="2" name="Hexagon 1">
            <a:extLst>
              <a:ext uri="{FF2B5EF4-FFF2-40B4-BE49-F238E27FC236}">
                <a16:creationId xmlns:a16="http://schemas.microsoft.com/office/drawing/2014/main" id="{E12C65A5-996D-E8AC-0974-B43BC4B51E6B}"/>
              </a:ext>
            </a:extLst>
          </p:cNvPr>
          <p:cNvSpPr/>
          <p:nvPr/>
        </p:nvSpPr>
        <p:spPr>
          <a:xfrm rot="1782986">
            <a:off x="286724" y="30111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Hexagon 2">
            <a:extLst>
              <a:ext uri="{FF2B5EF4-FFF2-40B4-BE49-F238E27FC236}">
                <a16:creationId xmlns:a16="http://schemas.microsoft.com/office/drawing/2014/main" id="{57D839F8-F063-DEC7-40BB-D91C76929994}"/>
              </a:ext>
            </a:extLst>
          </p:cNvPr>
          <p:cNvSpPr/>
          <p:nvPr/>
        </p:nvSpPr>
        <p:spPr>
          <a:xfrm rot="1782986">
            <a:off x="286724" y="76395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Hexagon 3">
            <a:extLst>
              <a:ext uri="{FF2B5EF4-FFF2-40B4-BE49-F238E27FC236}">
                <a16:creationId xmlns:a16="http://schemas.microsoft.com/office/drawing/2014/main" id="{796873FC-1331-AF29-F690-5E7533478E61}"/>
              </a:ext>
            </a:extLst>
          </p:cNvPr>
          <p:cNvSpPr/>
          <p:nvPr/>
        </p:nvSpPr>
        <p:spPr>
          <a:xfrm rot="1782986">
            <a:off x="286724" y="122680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Hexagon 4">
            <a:extLst>
              <a:ext uri="{FF2B5EF4-FFF2-40B4-BE49-F238E27FC236}">
                <a16:creationId xmlns:a16="http://schemas.microsoft.com/office/drawing/2014/main" id="{639BAE5C-B56D-673E-D023-CF7F650B9A1B}"/>
              </a:ext>
            </a:extLst>
          </p:cNvPr>
          <p:cNvSpPr/>
          <p:nvPr/>
        </p:nvSpPr>
        <p:spPr>
          <a:xfrm rot="1782986">
            <a:off x="286724" y="1689645"/>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Hexagon 5">
            <a:extLst>
              <a:ext uri="{FF2B5EF4-FFF2-40B4-BE49-F238E27FC236}">
                <a16:creationId xmlns:a16="http://schemas.microsoft.com/office/drawing/2014/main" id="{5ECB1BA2-AC68-64AC-30EB-381AB88481E5}"/>
              </a:ext>
            </a:extLst>
          </p:cNvPr>
          <p:cNvSpPr/>
          <p:nvPr/>
        </p:nvSpPr>
        <p:spPr>
          <a:xfrm rot="1782986">
            <a:off x="286724" y="2152490"/>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Hexagon 6">
            <a:extLst>
              <a:ext uri="{FF2B5EF4-FFF2-40B4-BE49-F238E27FC236}">
                <a16:creationId xmlns:a16="http://schemas.microsoft.com/office/drawing/2014/main" id="{11CDED0C-3FC1-FEA1-6125-B3D91DB6A466}"/>
              </a:ext>
            </a:extLst>
          </p:cNvPr>
          <p:cNvSpPr/>
          <p:nvPr/>
        </p:nvSpPr>
        <p:spPr>
          <a:xfrm rot="1782986">
            <a:off x="286724" y="2615335"/>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Hexagon 7">
            <a:extLst>
              <a:ext uri="{FF2B5EF4-FFF2-40B4-BE49-F238E27FC236}">
                <a16:creationId xmlns:a16="http://schemas.microsoft.com/office/drawing/2014/main" id="{3D14725B-60A9-0209-CFF1-1D1766DAA69C}"/>
              </a:ext>
            </a:extLst>
          </p:cNvPr>
          <p:cNvSpPr/>
          <p:nvPr/>
        </p:nvSpPr>
        <p:spPr>
          <a:xfrm rot="1782986">
            <a:off x="286725" y="3078179"/>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5549393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751E2EB-CBCD-7784-1F3A-6CE601C0EAED}"/>
              </a:ext>
            </a:extLst>
          </p:cNvPr>
          <p:cNvSpPr txBox="1"/>
          <p:nvPr/>
        </p:nvSpPr>
        <p:spPr>
          <a:xfrm>
            <a:off x="996287" y="1641278"/>
            <a:ext cx="5254042" cy="276999"/>
          </a:xfrm>
          <a:prstGeom prst="rect">
            <a:avLst/>
          </a:prstGeom>
          <a:noFill/>
        </p:spPr>
        <p:txBody>
          <a:bodyPr wrap="square" rtlCol="0">
            <a:spAutoFit/>
          </a:bodyPr>
          <a:lstStyle/>
          <a:p>
            <a:r>
              <a:rPr lang="en-US" sz="1200" b="1" spc="300" dirty="0">
                <a:solidFill>
                  <a:schemeClr val="tx1"/>
                </a:solidFill>
              </a:rPr>
              <a:t>NOTAS</a:t>
            </a:r>
          </a:p>
        </p:txBody>
      </p:sp>
      <p:sp>
        <p:nvSpPr>
          <p:cNvPr id="17" name="Rectangle 16">
            <a:extLst>
              <a:ext uri="{FF2B5EF4-FFF2-40B4-BE49-F238E27FC236}">
                <a16:creationId xmlns:a16="http://schemas.microsoft.com/office/drawing/2014/main" id="{F936DE4C-9B3C-5EDB-28B2-BED66404B3A1}"/>
              </a:ext>
            </a:extLst>
          </p:cNvPr>
          <p:cNvSpPr/>
          <p:nvPr/>
        </p:nvSpPr>
        <p:spPr>
          <a:xfrm>
            <a:off x="996286" y="2087433"/>
            <a:ext cx="5254042" cy="6827967"/>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C</a:t>
            </a:r>
          </a:p>
        </p:txBody>
      </p:sp>
      <p:sp>
        <p:nvSpPr>
          <p:cNvPr id="2" name="TextBox 1">
            <a:extLst>
              <a:ext uri="{FF2B5EF4-FFF2-40B4-BE49-F238E27FC236}">
                <a16:creationId xmlns:a16="http://schemas.microsoft.com/office/drawing/2014/main" id="{75D091B6-3B6B-5BDE-6218-50EB22EF0012}"/>
              </a:ext>
            </a:extLst>
          </p:cNvPr>
          <p:cNvSpPr txBox="1"/>
          <p:nvPr/>
        </p:nvSpPr>
        <p:spPr>
          <a:xfrm>
            <a:off x="996287" y="720414"/>
            <a:ext cx="5246691" cy="738664"/>
          </a:xfrm>
          <a:prstGeom prst="rect">
            <a:avLst/>
          </a:prstGeom>
          <a:noFill/>
        </p:spPr>
        <p:txBody>
          <a:bodyPr wrap="square">
            <a:spAutoFit/>
          </a:bodyPr>
          <a:lstStyle/>
          <a:p>
            <a:pPr>
              <a:spcAft>
                <a:spcPts val="1800"/>
              </a:spcAft>
            </a:pPr>
            <a:r>
              <a:rPr lang="en-US" sz="1400" b="1" spc="300" dirty="0">
                <a:solidFill>
                  <a:schemeClr val="bg1"/>
                </a:solidFill>
                <a:highlight>
                  <a:srgbClr val="166996"/>
                </a:highlight>
                <a:latin typeface="Calibri"/>
                <a:ea typeface="Calibri"/>
                <a:cs typeface="Calibri"/>
                <a:sym typeface="Calibri"/>
              </a:rPr>
              <a:t>SESIÓN 4: ¿CÓMO ATENDER LAS NECESIDADES MÁS URGENTES DE UN/A MENOR EN MATERIA DE SALUD FÍSICA, SEXUAL Y REPRODUCTIVA? </a:t>
            </a:r>
          </a:p>
        </p:txBody>
      </p:sp>
      <p:sp>
        <p:nvSpPr>
          <p:cNvPr id="3" name="Hexagon 2">
            <a:extLst>
              <a:ext uri="{FF2B5EF4-FFF2-40B4-BE49-F238E27FC236}">
                <a16:creationId xmlns:a16="http://schemas.microsoft.com/office/drawing/2014/main" id="{F2E9BC77-1953-B48A-03E7-8C40803A7A4A}"/>
              </a:ext>
            </a:extLst>
          </p:cNvPr>
          <p:cNvSpPr/>
          <p:nvPr/>
        </p:nvSpPr>
        <p:spPr>
          <a:xfrm rot="1782986">
            <a:off x="286724" y="30111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Hexagon 3">
            <a:extLst>
              <a:ext uri="{FF2B5EF4-FFF2-40B4-BE49-F238E27FC236}">
                <a16:creationId xmlns:a16="http://schemas.microsoft.com/office/drawing/2014/main" id="{F95D1F4B-CCA1-C9F6-2240-2CD445B56F8B}"/>
              </a:ext>
            </a:extLst>
          </p:cNvPr>
          <p:cNvSpPr/>
          <p:nvPr/>
        </p:nvSpPr>
        <p:spPr>
          <a:xfrm rot="1782986">
            <a:off x="286724" y="76395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9278F22E-DAC7-5B48-D64E-7F2333048BD3}"/>
              </a:ext>
            </a:extLst>
          </p:cNvPr>
          <p:cNvSpPr/>
          <p:nvPr/>
        </p:nvSpPr>
        <p:spPr>
          <a:xfrm rot="1782986">
            <a:off x="286724" y="122680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18FFC34A-1859-A202-9EB0-B70AFB649FB7}"/>
              </a:ext>
            </a:extLst>
          </p:cNvPr>
          <p:cNvSpPr/>
          <p:nvPr/>
        </p:nvSpPr>
        <p:spPr>
          <a:xfrm rot="1782986">
            <a:off x="286724" y="168964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87BDA773-4197-8AF8-A78F-C7556DF1809C}"/>
              </a:ext>
            </a:extLst>
          </p:cNvPr>
          <p:cNvSpPr/>
          <p:nvPr/>
        </p:nvSpPr>
        <p:spPr>
          <a:xfrm rot="1782986">
            <a:off x="286724" y="2152490"/>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9FA5018E-DB23-27F1-62F7-39982F74F50D}"/>
              </a:ext>
            </a:extLst>
          </p:cNvPr>
          <p:cNvSpPr/>
          <p:nvPr/>
        </p:nvSpPr>
        <p:spPr>
          <a:xfrm rot="1782986">
            <a:off x="286724" y="2615335"/>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BD6021F5-540B-8238-767C-53F68ED203A3}"/>
              </a:ext>
            </a:extLst>
          </p:cNvPr>
          <p:cNvSpPr/>
          <p:nvPr/>
        </p:nvSpPr>
        <p:spPr>
          <a:xfrm rot="1782986">
            <a:off x="286725" y="3078179"/>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3217771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9FD1E24-E80B-A019-4AC6-60713495BEEF}"/>
              </a:ext>
            </a:extLst>
          </p:cNvPr>
          <p:cNvSpPr txBox="1"/>
          <p:nvPr/>
        </p:nvSpPr>
        <p:spPr>
          <a:xfrm>
            <a:off x="996287" y="1593302"/>
            <a:ext cx="5254042" cy="461665"/>
          </a:xfrm>
          <a:prstGeom prst="rect">
            <a:avLst/>
          </a:prstGeom>
          <a:noFill/>
        </p:spPr>
        <p:txBody>
          <a:bodyPr wrap="square" rtlCol="0">
            <a:spAutoFit/>
          </a:bodyPr>
          <a:lstStyle/>
          <a:p>
            <a:r>
              <a:rPr lang="es-ES_tradnl" sz="1200" b="1" spc="300" dirty="0">
                <a:solidFill>
                  <a:schemeClr val="tx1"/>
                </a:solidFill>
              </a:rPr>
              <a:t>PUNTOS A TRATAR AL ELABORAR UN PLAN DE SEGURIDAD </a:t>
            </a:r>
          </a:p>
        </p:txBody>
      </p:sp>
      <p:sp>
        <p:nvSpPr>
          <p:cNvPr id="7" name="TextBox 6">
            <a:extLst>
              <a:ext uri="{FF2B5EF4-FFF2-40B4-BE49-F238E27FC236}">
                <a16:creationId xmlns:a16="http://schemas.microsoft.com/office/drawing/2014/main" id="{4C5FE57F-52BA-9B46-F499-0AEB6CFA075F}"/>
              </a:ext>
            </a:extLst>
          </p:cNvPr>
          <p:cNvSpPr txBox="1"/>
          <p:nvPr/>
        </p:nvSpPr>
        <p:spPr>
          <a:xfrm>
            <a:off x="996287" y="713608"/>
            <a:ext cx="5246691" cy="523220"/>
          </a:xfrm>
          <a:prstGeom prst="rect">
            <a:avLst/>
          </a:prstGeom>
          <a:noFill/>
        </p:spPr>
        <p:txBody>
          <a:bodyPr wrap="square">
            <a:spAutoFit/>
          </a:bodyPr>
          <a:lstStyle/>
          <a:p>
            <a:pPr marL="0" marR="0" lvl="0" indent="0" algn="l" rtl="0">
              <a:spcBef>
                <a:spcPts val="0"/>
              </a:spcBef>
              <a:spcAft>
                <a:spcPts val="1800"/>
              </a:spcAft>
              <a:buNone/>
            </a:pPr>
            <a:r>
              <a:rPr lang="es-ES_tradnl" sz="1400" b="1" spc="300" dirty="0">
                <a:solidFill>
                  <a:schemeClr val="bg1"/>
                </a:solidFill>
                <a:highlight>
                  <a:srgbClr val="166996"/>
                </a:highlight>
                <a:latin typeface="Calibri"/>
                <a:ea typeface="Calibri"/>
                <a:cs typeface="Calibri"/>
                <a:sym typeface="Calibri"/>
              </a:rPr>
              <a:t>SESIÓN 5: ¿CÓMO AYUDAR A UN/A MENOR A SENTIRSE MÁS SEGURO/A?</a:t>
            </a:r>
          </a:p>
        </p:txBody>
      </p:sp>
      <p:graphicFrame>
        <p:nvGraphicFramePr>
          <p:cNvPr id="11" name="Table 11">
            <a:extLst>
              <a:ext uri="{FF2B5EF4-FFF2-40B4-BE49-F238E27FC236}">
                <a16:creationId xmlns:a16="http://schemas.microsoft.com/office/drawing/2014/main" id="{20D90532-A110-38F8-BC8A-B3B18D74B6D1}"/>
              </a:ext>
            </a:extLst>
          </p:cNvPr>
          <p:cNvGraphicFramePr>
            <a:graphicFrameLocks noGrp="1"/>
          </p:cNvGraphicFramePr>
          <p:nvPr>
            <p:extLst>
              <p:ext uri="{D42A27DB-BD31-4B8C-83A1-F6EECF244321}">
                <p14:modId xmlns:p14="http://schemas.microsoft.com/office/powerpoint/2010/main" val="3880705345"/>
              </p:ext>
            </p:extLst>
          </p:nvPr>
        </p:nvGraphicFramePr>
        <p:xfrm>
          <a:off x="996286" y="2229811"/>
          <a:ext cx="5246692" cy="2382520"/>
        </p:xfrm>
        <a:graphic>
          <a:graphicData uri="http://schemas.openxmlformats.org/drawingml/2006/table">
            <a:tbl>
              <a:tblPr firstRow="1" bandRow="1">
                <a:tableStyleId>{5C22544A-7EE6-4342-B048-85BDC9FD1C3A}</a:tableStyleId>
              </a:tblPr>
              <a:tblGrid>
                <a:gridCol w="2623346">
                  <a:extLst>
                    <a:ext uri="{9D8B030D-6E8A-4147-A177-3AD203B41FA5}">
                      <a16:colId xmlns:a16="http://schemas.microsoft.com/office/drawing/2014/main" val="501920041"/>
                    </a:ext>
                  </a:extLst>
                </a:gridCol>
                <a:gridCol w="2623346">
                  <a:extLst>
                    <a:ext uri="{9D8B030D-6E8A-4147-A177-3AD203B41FA5}">
                      <a16:colId xmlns:a16="http://schemas.microsoft.com/office/drawing/2014/main" val="1737875890"/>
                    </a:ext>
                  </a:extLst>
                </a:gridCol>
              </a:tblGrid>
              <a:tr h="37084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1" noProof="0">
                          <a:solidFill>
                            <a:schemeClr val="tx1"/>
                          </a:solidFill>
                          <a:latin typeface="+mn-lt"/>
                          <a:cs typeface="Arial" panose="020B0604020202020204" pitchFamily="34" charset="0"/>
                        </a:rPr>
                        <a:t>Patrones (personas, lugares, momentos) que hacen que un menor se sienta inseguro</a:t>
                      </a:r>
                    </a:p>
                  </a:txBody>
                  <a:tcPr anchor="ctr">
                    <a:solidFill>
                      <a:schemeClr val="accent4">
                        <a:lumMod val="40000"/>
                        <a:lumOff val="60000"/>
                      </a:schemeClr>
                    </a:solidFill>
                  </a:tcPr>
                </a:tc>
                <a:tc hMerge="1">
                  <a:txBody>
                    <a:bodyPr/>
                    <a:lstStyle/>
                    <a:p>
                      <a:endParaRPr lang="en-US" dirty="0"/>
                    </a:p>
                  </a:txBody>
                  <a:tcPr/>
                </a:tc>
                <a:extLst>
                  <a:ext uri="{0D108BD9-81ED-4DB2-BD59-A6C34878D82A}">
                    <a16:rowId xmlns:a16="http://schemas.microsoft.com/office/drawing/2014/main" val="1416290163"/>
                  </a:ext>
                </a:extLst>
              </a:tr>
              <a:tr h="370840">
                <a:tc>
                  <a:txBody>
                    <a:bodyPr/>
                    <a:lstStyle/>
                    <a:p>
                      <a:pPr marL="0" marR="0" lvl="0" indent="0" algn="l" defTabSz="685800" rtl="0" eaLnBrk="1" fontAlgn="auto" latinLnBrk="0" hangingPunct="1">
                        <a:lnSpc>
                          <a:spcPct val="100000"/>
                        </a:lnSpc>
                        <a:spcBef>
                          <a:spcPts val="0"/>
                        </a:spcBef>
                        <a:spcAft>
                          <a:spcPts val="600"/>
                        </a:spcAft>
                        <a:buClrTx/>
                        <a:buSzTx/>
                        <a:buFontTx/>
                        <a:buNone/>
                        <a:tabLst/>
                        <a:defRPr/>
                      </a:pPr>
                      <a:r>
                        <a:rPr lang="es-ES_tradnl" sz="1100" b="1" noProof="0" dirty="0">
                          <a:solidFill>
                            <a:schemeClr val="tx1"/>
                          </a:solidFill>
                          <a:latin typeface="+mn-lt"/>
                        </a:rPr>
                        <a:t>Preguntas para evaluar la seguridad</a:t>
                      </a:r>
                    </a:p>
                    <a:p>
                      <a:pPr marL="285750" indent="-285750" algn="l">
                        <a:buFont typeface="Arial" panose="020B0604020202020204" pitchFamily="34" charset="0"/>
                        <a:buChar char="•"/>
                      </a:pPr>
                      <a:r>
                        <a:rPr lang="es-ES_tradnl" sz="1100" noProof="0" dirty="0">
                          <a:solidFill>
                            <a:schemeClr val="tx1"/>
                          </a:solidFill>
                          <a:latin typeface="+mn-lt"/>
                          <a:cs typeface="Arial" panose="020B0604020202020204" pitchFamily="34" charset="0"/>
                        </a:rPr>
                        <a:t>¿Puedes contarme en qué momentos o situaciones te sientes en peligro?</a:t>
                      </a:r>
                    </a:p>
                    <a:p>
                      <a:pPr marL="285750" indent="-285750" algn="l">
                        <a:buFont typeface="Arial" panose="020B0604020202020204" pitchFamily="34" charset="0"/>
                        <a:buChar char="•"/>
                      </a:pPr>
                      <a:r>
                        <a:rPr lang="es-ES_tradnl" sz="1100" noProof="0" dirty="0">
                          <a:solidFill>
                            <a:schemeClr val="tx1"/>
                          </a:solidFill>
                          <a:latin typeface="+mn-lt"/>
                          <a:cs typeface="Arial" panose="020B0604020202020204" pitchFamily="34" charset="0"/>
                        </a:rPr>
                        <a:t>¿Esto ocurre en algún lugar específico o a una hora determinada? </a:t>
                      </a:r>
                    </a:p>
                    <a:p>
                      <a:pPr marL="285750" indent="-285750" algn="l">
                        <a:buFont typeface="Arial" panose="020B0604020202020204" pitchFamily="34" charset="0"/>
                        <a:buChar char="•"/>
                      </a:pPr>
                      <a:r>
                        <a:rPr lang="es-ES_tradnl" sz="1100" noProof="0" dirty="0">
                          <a:solidFill>
                            <a:schemeClr val="tx1"/>
                          </a:solidFill>
                          <a:latin typeface="+mn-lt"/>
                          <a:cs typeface="Arial" panose="020B0604020202020204" pitchFamily="34" charset="0"/>
                        </a:rPr>
                        <a:t>¿Estás solo/a? Si no es así, ¿quién está contigo?</a:t>
                      </a:r>
                    </a:p>
                    <a:p>
                      <a:pPr marL="285750" indent="-285750" algn="l">
                        <a:buFont typeface="Arial" panose="020B0604020202020204" pitchFamily="34" charset="0"/>
                        <a:buChar char="•"/>
                      </a:pPr>
                      <a:r>
                        <a:rPr lang="es-ES_tradnl" sz="1100" noProof="0" dirty="0">
                          <a:solidFill>
                            <a:schemeClr val="tx1"/>
                          </a:solidFill>
                          <a:latin typeface="+mn-lt"/>
                          <a:cs typeface="Arial" panose="020B0604020202020204" pitchFamily="34" charset="0"/>
                        </a:rPr>
                        <a:t>¿Qué ocurre justo antes de que empieces a sentirte inseguro/a?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s-ES_tradnl" sz="1100" b="1" noProof="0" dirty="0">
                        <a:solidFill>
                          <a:schemeClr val="tx1"/>
                        </a:solidFill>
                        <a:latin typeface="+mn-lt"/>
                      </a:endParaRPr>
                    </a:p>
                  </a:txBody>
                  <a:tcPr>
                    <a:noFill/>
                  </a:tcPr>
                </a:tc>
                <a:tc>
                  <a:txBody>
                    <a:bodyPr/>
                    <a:lstStyle/>
                    <a:p>
                      <a:pPr marL="0" marR="0" lvl="0" indent="0" algn="l" defTabSz="685800" rtl="0" eaLnBrk="1" fontAlgn="auto" latinLnBrk="0" hangingPunct="1">
                        <a:lnSpc>
                          <a:spcPct val="100000"/>
                        </a:lnSpc>
                        <a:spcBef>
                          <a:spcPts val="0"/>
                        </a:spcBef>
                        <a:spcAft>
                          <a:spcPts val="600"/>
                        </a:spcAft>
                        <a:buClrTx/>
                        <a:buSzTx/>
                        <a:buFontTx/>
                        <a:buNone/>
                        <a:tabLst/>
                        <a:defRPr/>
                      </a:pPr>
                      <a:r>
                        <a:rPr lang="es-ES_tradnl" sz="1100" b="1" noProof="0" dirty="0">
                          <a:solidFill>
                            <a:schemeClr val="tx1"/>
                          </a:solidFill>
                          <a:latin typeface="+mn-lt"/>
                        </a:rPr>
                        <a:t>Preguntas para redactar el plan de seguridad (explorar opciones y medidas de seguridad)</a:t>
                      </a:r>
                    </a:p>
                    <a:p>
                      <a:pPr marL="285750" indent="-285750" algn="l">
                        <a:buFont typeface="Arial" panose="020B0604020202020204" pitchFamily="34" charset="0"/>
                        <a:buChar char="•"/>
                      </a:pPr>
                      <a:r>
                        <a:rPr lang="es-ES_tradnl" sz="1100" noProof="0" dirty="0">
                          <a:solidFill>
                            <a:schemeClr val="tx1"/>
                          </a:solidFill>
                          <a:latin typeface="+mn-lt"/>
                          <a:cs typeface="Arial" panose="020B0604020202020204" pitchFamily="34" charset="0"/>
                        </a:rPr>
                        <a:t>¿Hay alguna forma de que puedas evitar ...[lugar]?</a:t>
                      </a:r>
                    </a:p>
                    <a:p>
                      <a:pPr marL="285750" indent="-285750" algn="l">
                        <a:buFont typeface="Arial" panose="020B0604020202020204" pitchFamily="34" charset="0"/>
                        <a:buChar char="•"/>
                      </a:pPr>
                      <a:r>
                        <a:rPr lang="es-ES_tradnl" sz="1100" noProof="0" dirty="0">
                          <a:solidFill>
                            <a:schemeClr val="tx1"/>
                          </a:solidFill>
                          <a:latin typeface="+mn-lt"/>
                          <a:cs typeface="Arial" panose="020B0604020202020204" pitchFamily="34" charset="0"/>
                        </a:rPr>
                        <a:t>¿Hay algún adulto en quien confíes que pueda acompañarte ...[a esa hora o en ese lugar]?</a:t>
                      </a:r>
                    </a:p>
                    <a:p>
                      <a:pPr marL="285750" indent="-285750" algn="l">
                        <a:buFont typeface="Arial" panose="020B0604020202020204" pitchFamily="34" charset="0"/>
                        <a:buChar char="•"/>
                      </a:pPr>
                      <a:r>
                        <a:rPr lang="es-ES_tradnl" sz="1100" noProof="0" dirty="0">
                          <a:solidFill>
                            <a:schemeClr val="tx1"/>
                          </a:solidFill>
                          <a:latin typeface="+mn-lt"/>
                          <a:cs typeface="Arial"/>
                        </a:rPr>
                        <a:t>¿Hay algo que podamos hacer para que te sientas más seguro/a ...[en ese momento o en ese lugar]?</a:t>
                      </a:r>
                    </a:p>
                  </a:txBody>
                  <a:tcPr>
                    <a:noFill/>
                  </a:tcPr>
                </a:tc>
                <a:extLst>
                  <a:ext uri="{0D108BD9-81ED-4DB2-BD59-A6C34878D82A}">
                    <a16:rowId xmlns:a16="http://schemas.microsoft.com/office/drawing/2014/main" val="3354463388"/>
                  </a:ext>
                </a:extLst>
              </a:tr>
            </a:tbl>
          </a:graphicData>
        </a:graphic>
      </p:graphicFrame>
      <p:graphicFrame>
        <p:nvGraphicFramePr>
          <p:cNvPr id="12" name="Table 11">
            <a:extLst>
              <a:ext uri="{FF2B5EF4-FFF2-40B4-BE49-F238E27FC236}">
                <a16:creationId xmlns:a16="http://schemas.microsoft.com/office/drawing/2014/main" id="{401B47FB-106F-C25A-B312-793B1E23ABA5}"/>
              </a:ext>
            </a:extLst>
          </p:cNvPr>
          <p:cNvGraphicFramePr>
            <a:graphicFrameLocks noGrp="1"/>
          </p:cNvGraphicFramePr>
          <p:nvPr>
            <p:extLst>
              <p:ext uri="{D42A27DB-BD31-4B8C-83A1-F6EECF244321}">
                <p14:modId xmlns:p14="http://schemas.microsoft.com/office/powerpoint/2010/main" val="1758403024"/>
              </p:ext>
            </p:extLst>
          </p:nvPr>
        </p:nvGraphicFramePr>
        <p:xfrm>
          <a:off x="996286" y="4741916"/>
          <a:ext cx="5246692" cy="2885440"/>
        </p:xfrm>
        <a:graphic>
          <a:graphicData uri="http://schemas.openxmlformats.org/drawingml/2006/table">
            <a:tbl>
              <a:tblPr firstRow="1" bandRow="1">
                <a:tableStyleId>{5C22544A-7EE6-4342-B048-85BDC9FD1C3A}</a:tableStyleId>
              </a:tblPr>
              <a:tblGrid>
                <a:gridCol w="2623346">
                  <a:extLst>
                    <a:ext uri="{9D8B030D-6E8A-4147-A177-3AD203B41FA5}">
                      <a16:colId xmlns:a16="http://schemas.microsoft.com/office/drawing/2014/main" val="501920041"/>
                    </a:ext>
                  </a:extLst>
                </a:gridCol>
                <a:gridCol w="2623346">
                  <a:extLst>
                    <a:ext uri="{9D8B030D-6E8A-4147-A177-3AD203B41FA5}">
                      <a16:colId xmlns:a16="http://schemas.microsoft.com/office/drawing/2014/main" val="1737875890"/>
                    </a:ext>
                  </a:extLst>
                </a:gridCol>
              </a:tblGrid>
              <a:tr h="37084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1" noProof="0">
                          <a:solidFill>
                            <a:schemeClr val="tx1"/>
                          </a:solidFill>
                          <a:latin typeface="+mn-lt"/>
                          <a:cs typeface="Arial" panose="020B0604020202020204" pitchFamily="34" charset="0"/>
                        </a:rPr>
                        <a:t>Reacciones del menor</a:t>
                      </a:r>
                    </a:p>
                  </a:txBody>
                  <a:tcPr anchor="ctr">
                    <a:solidFill>
                      <a:schemeClr val="accent4">
                        <a:lumMod val="40000"/>
                        <a:lumOff val="60000"/>
                      </a:schemeClr>
                    </a:solidFill>
                  </a:tcPr>
                </a:tc>
                <a:tc hMerge="1">
                  <a:txBody>
                    <a:bodyPr/>
                    <a:lstStyle/>
                    <a:p>
                      <a:endParaRPr lang="en-US" dirty="0"/>
                    </a:p>
                  </a:txBody>
                  <a:tcPr/>
                </a:tc>
                <a:extLst>
                  <a:ext uri="{0D108BD9-81ED-4DB2-BD59-A6C34878D82A}">
                    <a16:rowId xmlns:a16="http://schemas.microsoft.com/office/drawing/2014/main" val="1416290163"/>
                  </a:ext>
                </a:extLst>
              </a:tr>
              <a:tr h="370840">
                <a:tc>
                  <a:txBody>
                    <a:bodyPr/>
                    <a:lstStyle/>
                    <a:p>
                      <a:pPr marL="0" marR="0" lvl="0" indent="0" algn="l" defTabSz="685800" rtl="0" eaLnBrk="1" fontAlgn="auto" latinLnBrk="0" hangingPunct="1">
                        <a:lnSpc>
                          <a:spcPct val="100000"/>
                        </a:lnSpc>
                        <a:spcBef>
                          <a:spcPts val="0"/>
                        </a:spcBef>
                        <a:spcAft>
                          <a:spcPts val="600"/>
                        </a:spcAft>
                        <a:buClrTx/>
                        <a:buSzTx/>
                        <a:buFontTx/>
                        <a:buNone/>
                        <a:tabLst/>
                        <a:defRPr/>
                      </a:pPr>
                      <a:r>
                        <a:rPr lang="es-ES_tradnl" sz="1100" b="1" noProof="0" dirty="0">
                          <a:solidFill>
                            <a:schemeClr val="tx1"/>
                          </a:solidFill>
                          <a:latin typeface="+mn-lt"/>
                        </a:rPr>
                        <a:t>Preguntas para evaluar la seguridad</a:t>
                      </a:r>
                    </a:p>
                    <a:p>
                      <a:pPr marL="285750" indent="-285750" algn="l">
                        <a:buFont typeface="Arial" panose="020B0604020202020204" pitchFamily="34" charset="0"/>
                        <a:buChar char="•"/>
                      </a:pPr>
                      <a:r>
                        <a:rPr lang="es-ES_tradnl" sz="1100" noProof="0" dirty="0">
                          <a:solidFill>
                            <a:schemeClr val="tx1"/>
                          </a:solidFill>
                          <a:latin typeface="+mn-lt"/>
                          <a:cs typeface="Arial" panose="020B0604020202020204" pitchFamily="34" charset="0"/>
                        </a:rPr>
                        <a:t>¿Qué sueles hacer cuando estás en peligro o tienes miedo?</a:t>
                      </a:r>
                    </a:p>
                    <a:p>
                      <a:pPr marL="285750" indent="-285750" algn="l">
                        <a:buFont typeface="Arial" panose="020B0604020202020204" pitchFamily="34" charset="0"/>
                        <a:buChar char="•"/>
                      </a:pPr>
                      <a:r>
                        <a:rPr lang="es-ES_tradnl" sz="1100" noProof="0" dirty="0">
                          <a:solidFill>
                            <a:schemeClr val="tx1"/>
                          </a:solidFill>
                          <a:latin typeface="+mn-lt"/>
                          <a:cs typeface="Arial" panose="020B0604020202020204" pitchFamily="34" charset="0"/>
                        </a:rPr>
                        <a:t>¿Hay algo que hayas hecho que te haya ayudado?</a:t>
                      </a:r>
                    </a:p>
                    <a:p>
                      <a:pPr marL="285750" indent="-285750" algn="l">
                        <a:buFont typeface="Arial" panose="020B0604020202020204" pitchFamily="34" charset="0"/>
                        <a:buChar char="•"/>
                      </a:pPr>
                      <a:r>
                        <a:rPr lang="es-ES_tradnl" sz="1100" noProof="0" dirty="0">
                          <a:solidFill>
                            <a:schemeClr val="tx1"/>
                          </a:solidFill>
                          <a:latin typeface="+mn-lt"/>
                          <a:cs typeface="Arial" panose="020B0604020202020204" pitchFamily="34" charset="0"/>
                        </a:rPr>
                        <a:t>¿Hay alguna otra cosa que quisieras hacer?</a:t>
                      </a:r>
                    </a:p>
                    <a:p>
                      <a:pPr marL="285750" indent="-285750" algn="l">
                        <a:buFont typeface="Arial" panose="020B0604020202020204" pitchFamily="34" charset="0"/>
                        <a:buChar char="•"/>
                      </a:pPr>
                      <a:r>
                        <a:rPr lang="es-ES_tradnl" sz="1100" noProof="0" dirty="0">
                          <a:solidFill>
                            <a:schemeClr val="tx1"/>
                          </a:solidFill>
                          <a:latin typeface="+mn-lt"/>
                          <a:cs typeface="Arial"/>
                        </a:rPr>
                        <a:t>¿Tienes un teléfono/celular o puedes llamar a un vecino/a, amigo/a, familiar, hermano/a, etc.?</a:t>
                      </a:r>
                    </a:p>
                    <a:p>
                      <a:pPr marL="285750" indent="-285750" algn="l">
                        <a:buFont typeface="Arial" panose="020B0604020202020204" pitchFamily="34" charset="0"/>
                        <a:buChar char="•"/>
                      </a:pPr>
                      <a:r>
                        <a:rPr lang="es-ES_tradnl" sz="1100" noProof="0" dirty="0">
                          <a:solidFill>
                            <a:schemeClr val="tx1"/>
                          </a:solidFill>
                          <a:latin typeface="+mn-lt"/>
                          <a:cs typeface="Arial" panose="020B0604020202020204" pitchFamily="34" charset="0"/>
                        </a:rPr>
                        <a:t>¿A quién sueles llamar o a quién podrías llamar?</a:t>
                      </a:r>
                    </a:p>
                    <a:p>
                      <a:pPr marL="285750" indent="-285750" algn="l">
                        <a:buFont typeface="Arial" panose="020B0604020202020204" pitchFamily="34" charset="0"/>
                        <a:buChar char="•"/>
                      </a:pPr>
                      <a:r>
                        <a:rPr lang="es-ES_tradnl" sz="1100" noProof="0" dirty="0">
                          <a:solidFill>
                            <a:schemeClr val="tx1"/>
                          </a:solidFill>
                          <a:latin typeface="+mn-lt"/>
                          <a:cs typeface="Arial" panose="020B0604020202020204" pitchFamily="34" charset="0"/>
                        </a:rPr>
                        <a:t>¿Hay algún lugar seguro donde puedas guardar tu dinero o celular?</a:t>
                      </a:r>
                    </a:p>
                  </a:txBody>
                  <a:tcPr>
                    <a:noFill/>
                  </a:tcPr>
                </a:tc>
                <a:tc>
                  <a:txBody>
                    <a:bodyPr/>
                    <a:lstStyle/>
                    <a:p>
                      <a:pPr marL="0" marR="0" lvl="0" indent="0" algn="l" defTabSz="685800" rtl="0" eaLnBrk="1" fontAlgn="auto" latinLnBrk="0" hangingPunct="1">
                        <a:lnSpc>
                          <a:spcPct val="100000"/>
                        </a:lnSpc>
                        <a:spcBef>
                          <a:spcPts val="0"/>
                        </a:spcBef>
                        <a:spcAft>
                          <a:spcPts val="600"/>
                        </a:spcAft>
                        <a:buClrTx/>
                        <a:buSzTx/>
                        <a:buFontTx/>
                        <a:buNone/>
                        <a:tabLst/>
                        <a:defRPr/>
                      </a:pPr>
                      <a:r>
                        <a:rPr lang="es-ES_tradnl" sz="1100" b="1" noProof="0" dirty="0">
                          <a:solidFill>
                            <a:schemeClr val="tx1"/>
                          </a:solidFill>
                          <a:latin typeface="+mn-lt"/>
                        </a:rPr>
                        <a:t>Preguntas para redactar el plan de seguridad (explorar opciones y medidas de seguridad)</a:t>
                      </a:r>
                    </a:p>
                    <a:p>
                      <a:pPr marL="285750" indent="-285750" algn="l">
                        <a:buFont typeface="Arial" panose="020B0604020202020204" pitchFamily="34" charset="0"/>
                        <a:buChar char="•"/>
                      </a:pPr>
                      <a:r>
                        <a:rPr lang="es-ES_tradnl" sz="1100" noProof="0" dirty="0">
                          <a:solidFill>
                            <a:schemeClr val="tx1"/>
                          </a:solidFill>
                          <a:latin typeface="+mn-lt"/>
                          <a:cs typeface="Arial" panose="020B0604020202020204" pitchFamily="34" charset="0"/>
                        </a:rPr>
                        <a:t>Si necesitas hacer una llamada, podrías...</a:t>
                      </a:r>
                    </a:p>
                    <a:p>
                      <a:pPr marL="285750" indent="-285750" algn="l">
                        <a:buFont typeface="Arial" panose="020B0604020202020204" pitchFamily="34" charset="0"/>
                        <a:buChar char="•"/>
                      </a:pPr>
                      <a:r>
                        <a:rPr lang="es-ES_tradnl" sz="1100" noProof="0" dirty="0">
                          <a:solidFill>
                            <a:schemeClr val="tx1"/>
                          </a:solidFill>
                          <a:latin typeface="+mn-lt"/>
                          <a:cs typeface="Arial"/>
                        </a:rPr>
                        <a:t>Si tienes algún problema, puedes llamar a o ir a...</a:t>
                      </a:r>
                    </a:p>
                    <a:p>
                      <a:pPr marL="285750" indent="-285750" algn="l">
                        <a:buFont typeface="Arial" panose="020B0604020202020204" pitchFamily="34" charset="0"/>
                        <a:buChar char="•"/>
                      </a:pPr>
                      <a:r>
                        <a:rPr lang="es-ES_tradnl" sz="1100" noProof="0" dirty="0">
                          <a:solidFill>
                            <a:schemeClr val="tx1"/>
                          </a:solidFill>
                          <a:latin typeface="+mn-lt"/>
                          <a:cs typeface="Arial" panose="020B0604020202020204" pitchFamily="34" charset="0"/>
                        </a:rPr>
                        <a:t>Cuando tengas que ir del sitio A al sitio B, podrías llevar contigo...</a:t>
                      </a:r>
                    </a:p>
                  </a:txBody>
                  <a:tcPr>
                    <a:noFill/>
                  </a:tcPr>
                </a:tc>
                <a:extLst>
                  <a:ext uri="{0D108BD9-81ED-4DB2-BD59-A6C34878D82A}">
                    <a16:rowId xmlns:a16="http://schemas.microsoft.com/office/drawing/2014/main" val="3354463388"/>
                  </a:ext>
                </a:extLst>
              </a:tr>
            </a:tbl>
          </a:graphicData>
        </a:graphic>
      </p:graphicFrame>
      <p:sp>
        <p:nvSpPr>
          <p:cNvPr id="2" name="Hexagon 1">
            <a:extLst>
              <a:ext uri="{FF2B5EF4-FFF2-40B4-BE49-F238E27FC236}">
                <a16:creationId xmlns:a16="http://schemas.microsoft.com/office/drawing/2014/main" id="{4EC07EA4-B992-101D-B9E6-32F7867136CA}"/>
              </a:ext>
            </a:extLst>
          </p:cNvPr>
          <p:cNvSpPr/>
          <p:nvPr/>
        </p:nvSpPr>
        <p:spPr>
          <a:xfrm rot="1782986">
            <a:off x="286724" y="30111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Hexagon 2">
            <a:extLst>
              <a:ext uri="{FF2B5EF4-FFF2-40B4-BE49-F238E27FC236}">
                <a16:creationId xmlns:a16="http://schemas.microsoft.com/office/drawing/2014/main" id="{DEA521A3-494F-CDD9-25C6-55611C71BA8E}"/>
              </a:ext>
            </a:extLst>
          </p:cNvPr>
          <p:cNvSpPr/>
          <p:nvPr/>
        </p:nvSpPr>
        <p:spPr>
          <a:xfrm rot="1782986">
            <a:off x="286724" y="76395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Hexagon 3">
            <a:extLst>
              <a:ext uri="{FF2B5EF4-FFF2-40B4-BE49-F238E27FC236}">
                <a16:creationId xmlns:a16="http://schemas.microsoft.com/office/drawing/2014/main" id="{D992E89C-E1AB-A0DD-69C7-B9E583CE9B45}"/>
              </a:ext>
            </a:extLst>
          </p:cNvPr>
          <p:cNvSpPr/>
          <p:nvPr/>
        </p:nvSpPr>
        <p:spPr>
          <a:xfrm rot="1782986">
            <a:off x="286724" y="122680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3A7FF331-92FD-69CC-B903-728974124139}"/>
              </a:ext>
            </a:extLst>
          </p:cNvPr>
          <p:cNvSpPr/>
          <p:nvPr/>
        </p:nvSpPr>
        <p:spPr>
          <a:xfrm rot="1782986">
            <a:off x="286724" y="168964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87A0FC1C-C318-C2FE-4474-8B621F4DBD60}"/>
              </a:ext>
            </a:extLst>
          </p:cNvPr>
          <p:cNvSpPr/>
          <p:nvPr/>
        </p:nvSpPr>
        <p:spPr>
          <a:xfrm rot="1782986">
            <a:off x="286724" y="215249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08536628-D431-C8E4-5EC2-09611D1B1772}"/>
              </a:ext>
            </a:extLst>
          </p:cNvPr>
          <p:cNvSpPr/>
          <p:nvPr/>
        </p:nvSpPr>
        <p:spPr>
          <a:xfrm rot="1782986">
            <a:off x="286724" y="2615335"/>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7CCB2DB1-96A3-0DE9-97C3-1B17DC711541}"/>
              </a:ext>
            </a:extLst>
          </p:cNvPr>
          <p:cNvSpPr/>
          <p:nvPr/>
        </p:nvSpPr>
        <p:spPr>
          <a:xfrm rot="1782986">
            <a:off x="286725" y="3078179"/>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9000824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11">
            <a:extLst>
              <a:ext uri="{FF2B5EF4-FFF2-40B4-BE49-F238E27FC236}">
                <a16:creationId xmlns:a16="http://schemas.microsoft.com/office/drawing/2014/main" id="{753EBAAA-DC98-D3D2-F498-48C282AC640E}"/>
              </a:ext>
            </a:extLst>
          </p:cNvPr>
          <p:cNvGraphicFramePr>
            <a:graphicFrameLocks noGrp="1"/>
          </p:cNvGraphicFramePr>
          <p:nvPr>
            <p:extLst>
              <p:ext uri="{D42A27DB-BD31-4B8C-83A1-F6EECF244321}">
                <p14:modId xmlns:p14="http://schemas.microsoft.com/office/powerpoint/2010/main" val="99562989"/>
              </p:ext>
            </p:extLst>
          </p:nvPr>
        </p:nvGraphicFramePr>
        <p:xfrm>
          <a:off x="996286" y="732978"/>
          <a:ext cx="5246692" cy="2550160"/>
        </p:xfrm>
        <a:graphic>
          <a:graphicData uri="http://schemas.openxmlformats.org/drawingml/2006/table">
            <a:tbl>
              <a:tblPr firstRow="1" bandRow="1">
                <a:tableStyleId>{5C22544A-7EE6-4342-B048-85BDC9FD1C3A}</a:tableStyleId>
              </a:tblPr>
              <a:tblGrid>
                <a:gridCol w="2623346">
                  <a:extLst>
                    <a:ext uri="{9D8B030D-6E8A-4147-A177-3AD203B41FA5}">
                      <a16:colId xmlns:a16="http://schemas.microsoft.com/office/drawing/2014/main" val="501920041"/>
                    </a:ext>
                  </a:extLst>
                </a:gridCol>
                <a:gridCol w="2623346">
                  <a:extLst>
                    <a:ext uri="{9D8B030D-6E8A-4147-A177-3AD203B41FA5}">
                      <a16:colId xmlns:a16="http://schemas.microsoft.com/office/drawing/2014/main" val="1737875890"/>
                    </a:ext>
                  </a:extLst>
                </a:gridCol>
              </a:tblGrid>
              <a:tr h="37084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1" noProof="0">
                          <a:solidFill>
                            <a:schemeClr val="tx1"/>
                          </a:solidFill>
                          <a:latin typeface="+mn-lt"/>
                          <a:cs typeface="Arial" panose="020B0604020202020204" pitchFamily="34" charset="0"/>
                        </a:rPr>
                        <a:t>Personas de apoyo</a:t>
                      </a:r>
                    </a:p>
                  </a:txBody>
                  <a:tcPr anchor="ctr">
                    <a:solidFill>
                      <a:schemeClr val="accent4">
                        <a:lumMod val="40000"/>
                        <a:lumOff val="60000"/>
                      </a:schemeClr>
                    </a:solidFill>
                  </a:tcPr>
                </a:tc>
                <a:tc hMerge="1">
                  <a:txBody>
                    <a:bodyPr/>
                    <a:lstStyle/>
                    <a:p>
                      <a:endParaRPr lang="en-US" dirty="0"/>
                    </a:p>
                  </a:txBody>
                  <a:tcPr/>
                </a:tc>
                <a:extLst>
                  <a:ext uri="{0D108BD9-81ED-4DB2-BD59-A6C34878D82A}">
                    <a16:rowId xmlns:a16="http://schemas.microsoft.com/office/drawing/2014/main" val="1416290163"/>
                  </a:ext>
                </a:extLst>
              </a:tr>
              <a:tr h="205939">
                <a:tc>
                  <a:txBody>
                    <a:bodyPr/>
                    <a:lstStyle/>
                    <a:p>
                      <a:pPr marL="0" marR="0" lvl="0" indent="0" algn="l" defTabSz="685800" rtl="0" eaLnBrk="1" fontAlgn="auto" latinLnBrk="0" hangingPunct="1">
                        <a:lnSpc>
                          <a:spcPct val="100000"/>
                        </a:lnSpc>
                        <a:spcBef>
                          <a:spcPts val="0"/>
                        </a:spcBef>
                        <a:spcAft>
                          <a:spcPts val="600"/>
                        </a:spcAft>
                        <a:buClrTx/>
                        <a:buSzTx/>
                        <a:buFontTx/>
                        <a:buNone/>
                        <a:tabLst/>
                        <a:defRPr/>
                      </a:pPr>
                      <a:r>
                        <a:rPr lang="es-ES_tradnl" sz="1100" b="1" noProof="0" dirty="0">
                          <a:solidFill>
                            <a:schemeClr val="tx1"/>
                          </a:solidFill>
                          <a:latin typeface="+mn-lt"/>
                        </a:rPr>
                        <a:t>Preguntas para evaluar la seguridad</a:t>
                      </a:r>
                    </a:p>
                    <a:p>
                      <a:pPr marL="285750" indent="-285750" algn="l">
                        <a:buFont typeface="Arial" panose="020B0604020202020204" pitchFamily="34" charset="0"/>
                        <a:buChar char="•"/>
                      </a:pPr>
                      <a:r>
                        <a:rPr lang="es-ES_tradnl" sz="1100" noProof="0" dirty="0">
                          <a:solidFill>
                            <a:schemeClr val="tx1"/>
                          </a:solidFill>
                          <a:latin typeface="+mn-lt"/>
                          <a:cs typeface="Arial" panose="020B0604020202020204" pitchFamily="34" charset="0"/>
                        </a:rPr>
                        <a:t>¿Con quién hablas o a quién buscas si estás en peligro? (p. ej., vecino/a, amigo/a, familiar, funcionario/a).</a:t>
                      </a:r>
                    </a:p>
                    <a:p>
                      <a:pPr marL="285750" indent="-285750" algn="l">
                        <a:buFont typeface="Arial" panose="020B0604020202020204" pitchFamily="34" charset="0"/>
                        <a:buChar char="•"/>
                      </a:pPr>
                      <a:r>
                        <a:rPr lang="es-ES_tradnl" sz="1100" noProof="0" dirty="0">
                          <a:solidFill>
                            <a:schemeClr val="tx1"/>
                          </a:solidFill>
                          <a:latin typeface="+mn-lt"/>
                          <a:cs typeface="Arial" panose="020B0604020202020204" pitchFamily="34" charset="0"/>
                        </a:rPr>
                        <a:t>¿Hay alguien en quien confíes que sepa algo sobre...[violencia, abusos, explotación, etc.]?</a:t>
                      </a:r>
                    </a:p>
                  </a:txBody>
                  <a:tcPr>
                    <a:noFill/>
                  </a:tcPr>
                </a:tc>
                <a:tc>
                  <a:txBody>
                    <a:bodyPr/>
                    <a:lstStyle/>
                    <a:p>
                      <a:pPr marL="0" marR="0" lvl="0" indent="0" algn="l" defTabSz="685800" rtl="0" eaLnBrk="1" fontAlgn="auto" latinLnBrk="0" hangingPunct="1">
                        <a:lnSpc>
                          <a:spcPct val="100000"/>
                        </a:lnSpc>
                        <a:spcBef>
                          <a:spcPts val="0"/>
                        </a:spcBef>
                        <a:spcAft>
                          <a:spcPts val="600"/>
                        </a:spcAft>
                        <a:buClrTx/>
                        <a:buSzTx/>
                        <a:buFontTx/>
                        <a:buNone/>
                        <a:tabLst/>
                        <a:defRPr/>
                      </a:pPr>
                      <a:r>
                        <a:rPr lang="es-ES_tradnl" sz="1100" b="1" noProof="0" dirty="0">
                          <a:solidFill>
                            <a:schemeClr val="tx1"/>
                          </a:solidFill>
                          <a:latin typeface="+mn-lt"/>
                        </a:rPr>
                        <a:t>Preguntas para redactar el plan de seguridad (explorar opciones y medidas de seguridad)</a:t>
                      </a:r>
                    </a:p>
                    <a:p>
                      <a:pPr marL="285750" indent="-285750" algn="l">
                        <a:buFont typeface="Arial" panose="020B0604020202020204" pitchFamily="34" charset="0"/>
                        <a:buChar char="•"/>
                      </a:pPr>
                      <a:r>
                        <a:rPr lang="es-ES_tradnl" sz="1100" noProof="0" dirty="0">
                          <a:solidFill>
                            <a:schemeClr val="tx1"/>
                          </a:solidFill>
                          <a:latin typeface="+mn-lt"/>
                          <a:cs typeface="Arial" panose="020B0604020202020204" pitchFamily="34" charset="0"/>
                        </a:rPr>
                        <a:t>¿Hay alguien cercano a quien busques cuando necesitas ayuda y apoyo?</a:t>
                      </a:r>
                    </a:p>
                    <a:p>
                      <a:pPr marL="285750" indent="-285750" algn="l">
                        <a:buFont typeface="Arial" panose="020B0604020202020204" pitchFamily="34" charset="0"/>
                        <a:buChar char="•"/>
                      </a:pPr>
                      <a:r>
                        <a:rPr lang="es-ES_tradnl" sz="1100" noProof="0" dirty="0">
                          <a:solidFill>
                            <a:schemeClr val="tx1"/>
                          </a:solidFill>
                          <a:latin typeface="+mn-lt"/>
                          <a:cs typeface="Arial" panose="020B0604020202020204" pitchFamily="34" charset="0"/>
                        </a:rPr>
                        <a:t>¿Hay alguna otra persona a la que podrías acudir si te sintieras en peligro?</a:t>
                      </a:r>
                    </a:p>
                    <a:p>
                      <a:pPr marL="285750" indent="-285750" algn="l">
                        <a:buFont typeface="Arial" panose="020B0604020202020204" pitchFamily="34" charset="0"/>
                        <a:buChar char="•"/>
                      </a:pPr>
                      <a:r>
                        <a:rPr lang="es-ES_tradnl" sz="1100" noProof="0" dirty="0">
                          <a:solidFill>
                            <a:schemeClr val="tx1"/>
                          </a:solidFill>
                          <a:latin typeface="+mn-lt"/>
                          <a:cs typeface="Arial" panose="020B0604020202020204" pitchFamily="34" charset="0"/>
                        </a:rPr>
                        <a:t>Si crees que estás en peligro, puedes contactarme. ¿Te gustaría poder hacerlo?</a:t>
                      </a:r>
                    </a:p>
                  </a:txBody>
                  <a:tcPr>
                    <a:noFill/>
                  </a:tcPr>
                </a:tc>
                <a:extLst>
                  <a:ext uri="{0D108BD9-81ED-4DB2-BD59-A6C34878D82A}">
                    <a16:rowId xmlns:a16="http://schemas.microsoft.com/office/drawing/2014/main" val="3354463388"/>
                  </a:ext>
                </a:extLst>
              </a:tr>
            </a:tbl>
          </a:graphicData>
        </a:graphic>
      </p:graphicFrame>
      <p:graphicFrame>
        <p:nvGraphicFramePr>
          <p:cNvPr id="7" name="Table 11">
            <a:extLst>
              <a:ext uri="{FF2B5EF4-FFF2-40B4-BE49-F238E27FC236}">
                <a16:creationId xmlns:a16="http://schemas.microsoft.com/office/drawing/2014/main" id="{E5463F52-528E-96AA-B233-7FD4A8B9DC24}"/>
              </a:ext>
            </a:extLst>
          </p:cNvPr>
          <p:cNvGraphicFramePr>
            <a:graphicFrameLocks noGrp="1"/>
          </p:cNvGraphicFramePr>
          <p:nvPr>
            <p:extLst>
              <p:ext uri="{D42A27DB-BD31-4B8C-83A1-F6EECF244321}">
                <p14:modId xmlns:p14="http://schemas.microsoft.com/office/powerpoint/2010/main" val="659134295"/>
              </p:ext>
            </p:extLst>
          </p:nvPr>
        </p:nvGraphicFramePr>
        <p:xfrm>
          <a:off x="996286" y="3494269"/>
          <a:ext cx="5246692" cy="2885440"/>
        </p:xfrm>
        <a:graphic>
          <a:graphicData uri="http://schemas.openxmlformats.org/drawingml/2006/table">
            <a:tbl>
              <a:tblPr firstRow="1" bandRow="1">
                <a:tableStyleId>{5C22544A-7EE6-4342-B048-85BDC9FD1C3A}</a:tableStyleId>
              </a:tblPr>
              <a:tblGrid>
                <a:gridCol w="2623346">
                  <a:extLst>
                    <a:ext uri="{9D8B030D-6E8A-4147-A177-3AD203B41FA5}">
                      <a16:colId xmlns:a16="http://schemas.microsoft.com/office/drawing/2014/main" val="501920041"/>
                    </a:ext>
                  </a:extLst>
                </a:gridCol>
                <a:gridCol w="2623346">
                  <a:extLst>
                    <a:ext uri="{9D8B030D-6E8A-4147-A177-3AD203B41FA5}">
                      <a16:colId xmlns:a16="http://schemas.microsoft.com/office/drawing/2014/main" val="1737875890"/>
                    </a:ext>
                  </a:extLst>
                </a:gridCol>
              </a:tblGrid>
              <a:tr h="37084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1" noProof="0" dirty="0">
                          <a:solidFill>
                            <a:schemeClr val="tx1"/>
                          </a:solidFill>
                          <a:latin typeface="+mn-lt"/>
                          <a:cs typeface="Arial" panose="020B0604020202020204" pitchFamily="34" charset="0"/>
                        </a:rPr>
                        <a:t>Lugares seguros</a:t>
                      </a:r>
                    </a:p>
                  </a:txBody>
                  <a:tcPr anchor="ctr">
                    <a:solidFill>
                      <a:schemeClr val="accent4">
                        <a:lumMod val="40000"/>
                        <a:lumOff val="60000"/>
                      </a:schemeClr>
                    </a:solidFill>
                  </a:tcPr>
                </a:tc>
                <a:tc hMerge="1">
                  <a:txBody>
                    <a:bodyPr/>
                    <a:lstStyle/>
                    <a:p>
                      <a:endParaRPr lang="en-US" dirty="0"/>
                    </a:p>
                  </a:txBody>
                  <a:tcPr/>
                </a:tc>
                <a:extLst>
                  <a:ext uri="{0D108BD9-81ED-4DB2-BD59-A6C34878D82A}">
                    <a16:rowId xmlns:a16="http://schemas.microsoft.com/office/drawing/2014/main" val="1416290163"/>
                  </a:ext>
                </a:extLst>
              </a:tr>
              <a:tr h="205939">
                <a:tc>
                  <a:txBody>
                    <a:bodyPr/>
                    <a:lstStyle/>
                    <a:p>
                      <a:pPr marL="0" marR="0" lvl="0" indent="0" algn="l" defTabSz="685800" rtl="0" eaLnBrk="1" fontAlgn="auto" latinLnBrk="0" hangingPunct="1">
                        <a:lnSpc>
                          <a:spcPct val="100000"/>
                        </a:lnSpc>
                        <a:spcBef>
                          <a:spcPts val="0"/>
                        </a:spcBef>
                        <a:spcAft>
                          <a:spcPts val="600"/>
                        </a:spcAft>
                        <a:buClrTx/>
                        <a:buSzTx/>
                        <a:buFontTx/>
                        <a:buNone/>
                        <a:tabLst/>
                        <a:defRPr/>
                      </a:pPr>
                      <a:r>
                        <a:rPr lang="es-ES_tradnl" sz="1100" b="1" noProof="0" dirty="0">
                          <a:solidFill>
                            <a:schemeClr val="tx1"/>
                          </a:solidFill>
                          <a:latin typeface="+mn-lt"/>
                        </a:rPr>
                        <a:t>Preguntas para evaluar la seguridad</a:t>
                      </a:r>
                    </a:p>
                    <a:p>
                      <a:pPr marL="285750" indent="-285750" algn="l">
                        <a:buFont typeface="Arial" panose="020B0604020202020204" pitchFamily="34" charset="0"/>
                        <a:buChar char="•"/>
                      </a:pPr>
                      <a:r>
                        <a:rPr lang="es-ES_tradnl" sz="1100" noProof="0" dirty="0">
                          <a:solidFill>
                            <a:schemeClr val="tx1"/>
                          </a:solidFill>
                          <a:latin typeface="+mn-lt"/>
                          <a:cs typeface="Arial" panose="020B0604020202020204" pitchFamily="34" charset="0"/>
                        </a:rPr>
                        <a:t>Cuando no te sientes seguro/a, ¿adónde vas?</a:t>
                      </a:r>
                    </a:p>
                    <a:p>
                      <a:pPr marL="285750" indent="-285750" algn="l">
                        <a:buFont typeface="Arial" panose="020B0604020202020204" pitchFamily="34" charset="0"/>
                        <a:buChar char="•"/>
                      </a:pPr>
                      <a:r>
                        <a:rPr lang="es-ES_tradnl" sz="1100" noProof="0" dirty="0">
                          <a:solidFill>
                            <a:schemeClr val="tx1"/>
                          </a:solidFill>
                          <a:latin typeface="+mn-lt"/>
                          <a:cs typeface="Arial" panose="020B0604020202020204" pitchFamily="34" charset="0"/>
                        </a:rPr>
                        <a:t>¿Hay algún lugar al que te gustaría ir, pero aún no has ido?</a:t>
                      </a:r>
                    </a:p>
                  </a:txBody>
                  <a:tcPr>
                    <a:noFill/>
                  </a:tcPr>
                </a:tc>
                <a:tc>
                  <a:txBody>
                    <a:bodyPr/>
                    <a:lstStyle/>
                    <a:p>
                      <a:pPr marL="0" marR="0" lvl="0" indent="0" algn="l" defTabSz="685800" rtl="0" eaLnBrk="1" fontAlgn="auto" latinLnBrk="0" hangingPunct="1">
                        <a:lnSpc>
                          <a:spcPct val="100000"/>
                        </a:lnSpc>
                        <a:spcBef>
                          <a:spcPts val="0"/>
                        </a:spcBef>
                        <a:spcAft>
                          <a:spcPts val="600"/>
                        </a:spcAft>
                        <a:buClrTx/>
                        <a:buSzTx/>
                        <a:buFontTx/>
                        <a:buNone/>
                        <a:tabLst/>
                        <a:defRPr/>
                      </a:pPr>
                      <a:r>
                        <a:rPr lang="es-ES_tradnl" sz="1100" b="1" noProof="0" dirty="0">
                          <a:solidFill>
                            <a:schemeClr val="tx1"/>
                          </a:solidFill>
                          <a:latin typeface="+mn-lt"/>
                        </a:rPr>
                        <a:t>Preguntas para redactar el plan de seguridad (explorar opciones y medidas de seguridad)</a:t>
                      </a:r>
                    </a:p>
                    <a:p>
                      <a:pPr marL="285750" indent="-285750" algn="l">
                        <a:buFont typeface="Arial" panose="020B0604020202020204" pitchFamily="34" charset="0"/>
                        <a:buChar char="•"/>
                      </a:pPr>
                      <a:r>
                        <a:rPr lang="es-ES_tradnl" sz="1100" noProof="0" dirty="0">
                          <a:solidFill>
                            <a:schemeClr val="tx1"/>
                          </a:solidFill>
                          <a:latin typeface="+mn-lt"/>
                          <a:cs typeface="Arial" panose="020B0604020202020204" pitchFamily="34" charset="0"/>
                        </a:rPr>
                        <a:t>¿Hay algún lugar al que podrías ir si no te sientes seguro/a?</a:t>
                      </a:r>
                    </a:p>
                    <a:p>
                      <a:pPr marL="285750" indent="-285750" algn="l">
                        <a:buFont typeface="Arial" panose="020B0604020202020204" pitchFamily="34" charset="0"/>
                        <a:buChar char="•"/>
                      </a:pPr>
                      <a:r>
                        <a:rPr lang="es-ES_tradnl" sz="1100" noProof="0" dirty="0">
                          <a:solidFill>
                            <a:schemeClr val="tx1"/>
                          </a:solidFill>
                          <a:latin typeface="+mn-lt"/>
                          <a:cs typeface="Arial" panose="020B0604020202020204" pitchFamily="34" charset="0"/>
                        </a:rPr>
                        <a:t>¿Conoces algún espacio seguro que esté cerca? (p. ej., donde un/a vecino, un/a líder de la comunidad, un centro infantil comunitario, etc.).</a:t>
                      </a:r>
                    </a:p>
                    <a:p>
                      <a:pPr marL="285750" indent="-285750" algn="l">
                        <a:buFont typeface="Arial" panose="020B0604020202020204" pitchFamily="34" charset="0"/>
                        <a:buChar char="•"/>
                      </a:pPr>
                      <a:r>
                        <a:rPr lang="es-ES_tradnl" sz="1100" noProof="0" dirty="0">
                          <a:solidFill>
                            <a:schemeClr val="tx1"/>
                          </a:solidFill>
                          <a:latin typeface="+mn-lt"/>
                          <a:cs typeface="Arial" panose="020B0604020202020204" pitchFamily="34" charset="0"/>
                        </a:rPr>
                        <a:t>¿Si hubiera una situación peligrosa en casa, ¿qué podrías hacer para salir/irte de ahí?</a:t>
                      </a:r>
                    </a:p>
                    <a:p>
                      <a:pPr marL="285750" indent="-285750" algn="l">
                        <a:buFont typeface="Arial" panose="020B0604020202020204" pitchFamily="34" charset="0"/>
                        <a:buChar char="•"/>
                      </a:pPr>
                      <a:r>
                        <a:rPr lang="es-ES_tradnl" sz="1100" noProof="0" dirty="0">
                          <a:solidFill>
                            <a:schemeClr val="tx1"/>
                          </a:solidFill>
                          <a:latin typeface="+mn-lt"/>
                          <a:cs typeface="Arial" panose="020B0604020202020204" pitchFamily="34" charset="0"/>
                        </a:rPr>
                        <a:t>¿Qué día(s) o a qué hora puedes salir de casa y moverte con más libertad?</a:t>
                      </a:r>
                    </a:p>
                  </a:txBody>
                  <a:tcPr>
                    <a:noFill/>
                  </a:tcPr>
                </a:tc>
                <a:extLst>
                  <a:ext uri="{0D108BD9-81ED-4DB2-BD59-A6C34878D82A}">
                    <a16:rowId xmlns:a16="http://schemas.microsoft.com/office/drawing/2014/main" val="3354463388"/>
                  </a:ext>
                </a:extLst>
              </a:tr>
            </a:tbl>
          </a:graphicData>
        </a:graphic>
      </p:graphicFrame>
      <p:sp>
        <p:nvSpPr>
          <p:cNvPr id="2" name="Hexagon 1">
            <a:extLst>
              <a:ext uri="{FF2B5EF4-FFF2-40B4-BE49-F238E27FC236}">
                <a16:creationId xmlns:a16="http://schemas.microsoft.com/office/drawing/2014/main" id="{BD5651CD-8E58-0200-5A40-F2AF048AB156}"/>
              </a:ext>
            </a:extLst>
          </p:cNvPr>
          <p:cNvSpPr/>
          <p:nvPr/>
        </p:nvSpPr>
        <p:spPr>
          <a:xfrm rot="1782986">
            <a:off x="286724" y="30111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Hexagon 2">
            <a:extLst>
              <a:ext uri="{FF2B5EF4-FFF2-40B4-BE49-F238E27FC236}">
                <a16:creationId xmlns:a16="http://schemas.microsoft.com/office/drawing/2014/main" id="{DCBE862D-8243-C0A9-9228-AA67E93EE45B}"/>
              </a:ext>
            </a:extLst>
          </p:cNvPr>
          <p:cNvSpPr/>
          <p:nvPr/>
        </p:nvSpPr>
        <p:spPr>
          <a:xfrm rot="1782986">
            <a:off x="286724" y="76395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Hexagon 3">
            <a:extLst>
              <a:ext uri="{FF2B5EF4-FFF2-40B4-BE49-F238E27FC236}">
                <a16:creationId xmlns:a16="http://schemas.microsoft.com/office/drawing/2014/main" id="{130B6BD8-D5E2-C3E0-625E-5B24A289F8F7}"/>
              </a:ext>
            </a:extLst>
          </p:cNvPr>
          <p:cNvSpPr/>
          <p:nvPr/>
        </p:nvSpPr>
        <p:spPr>
          <a:xfrm rot="1782986">
            <a:off x="286724" y="122680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AB5AF4D6-2BBC-13A8-BDED-587C0CDBBCA6}"/>
              </a:ext>
            </a:extLst>
          </p:cNvPr>
          <p:cNvSpPr/>
          <p:nvPr/>
        </p:nvSpPr>
        <p:spPr>
          <a:xfrm rot="1782986">
            <a:off x="286724" y="168964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8B615672-1AFB-EAD8-4FBE-44F54907841A}"/>
              </a:ext>
            </a:extLst>
          </p:cNvPr>
          <p:cNvSpPr/>
          <p:nvPr/>
        </p:nvSpPr>
        <p:spPr>
          <a:xfrm rot="1782986">
            <a:off x="286724" y="215249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E68AAD45-F26E-62D6-96E1-4CD59A2B6ACB}"/>
              </a:ext>
            </a:extLst>
          </p:cNvPr>
          <p:cNvSpPr/>
          <p:nvPr/>
        </p:nvSpPr>
        <p:spPr>
          <a:xfrm rot="1782986">
            <a:off x="286724" y="2615335"/>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607EFE2E-59B4-7B45-2986-527E7300869A}"/>
              </a:ext>
            </a:extLst>
          </p:cNvPr>
          <p:cNvSpPr/>
          <p:nvPr/>
        </p:nvSpPr>
        <p:spPr>
          <a:xfrm rot="1782986">
            <a:off x="286725" y="3078179"/>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1314292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CE0782-7CC0-1768-BC2D-A23AC972674B}"/>
              </a:ext>
            </a:extLst>
          </p:cNvPr>
          <p:cNvSpPr txBox="1"/>
          <p:nvPr/>
        </p:nvSpPr>
        <p:spPr>
          <a:xfrm>
            <a:off x="996287" y="698305"/>
            <a:ext cx="5254042" cy="276999"/>
          </a:xfrm>
          <a:prstGeom prst="rect">
            <a:avLst/>
          </a:prstGeom>
          <a:noFill/>
        </p:spPr>
        <p:txBody>
          <a:bodyPr wrap="square" rtlCol="0">
            <a:spAutoFit/>
          </a:bodyPr>
          <a:lstStyle/>
          <a:p>
            <a:r>
              <a:rPr lang="en-US" sz="1200" b="1" spc="300" dirty="0">
                <a:solidFill>
                  <a:schemeClr val="tx1"/>
                </a:solidFill>
              </a:rPr>
              <a:t>MAPA COMUNITARIO</a:t>
            </a:r>
          </a:p>
        </p:txBody>
      </p:sp>
      <p:graphicFrame>
        <p:nvGraphicFramePr>
          <p:cNvPr id="7" name="Table 17">
            <a:extLst>
              <a:ext uri="{FF2B5EF4-FFF2-40B4-BE49-F238E27FC236}">
                <a16:creationId xmlns:a16="http://schemas.microsoft.com/office/drawing/2014/main" id="{785B3DF1-6935-CAA5-3347-2A040A97CDD2}"/>
              </a:ext>
            </a:extLst>
          </p:cNvPr>
          <p:cNvGraphicFramePr>
            <a:graphicFrameLocks noGrp="1"/>
          </p:cNvGraphicFramePr>
          <p:nvPr>
            <p:extLst>
              <p:ext uri="{D42A27DB-BD31-4B8C-83A1-F6EECF244321}">
                <p14:modId xmlns:p14="http://schemas.microsoft.com/office/powerpoint/2010/main" val="1871163515"/>
              </p:ext>
            </p:extLst>
          </p:nvPr>
        </p:nvGraphicFramePr>
        <p:xfrm>
          <a:off x="996287" y="1175655"/>
          <a:ext cx="5254042" cy="7548880"/>
        </p:xfrm>
        <a:graphic>
          <a:graphicData uri="http://schemas.openxmlformats.org/drawingml/2006/table">
            <a:tbl>
              <a:tblPr firstRow="1" bandRow="1">
                <a:tableStyleId>{5C22544A-7EE6-4342-B048-85BDC9FD1C3A}</a:tableStyleId>
              </a:tblPr>
              <a:tblGrid>
                <a:gridCol w="1137313">
                  <a:extLst>
                    <a:ext uri="{9D8B030D-6E8A-4147-A177-3AD203B41FA5}">
                      <a16:colId xmlns:a16="http://schemas.microsoft.com/office/drawing/2014/main" val="3910228329"/>
                    </a:ext>
                  </a:extLst>
                </a:gridCol>
                <a:gridCol w="4116729">
                  <a:extLst>
                    <a:ext uri="{9D8B030D-6E8A-4147-A177-3AD203B41FA5}">
                      <a16:colId xmlns:a16="http://schemas.microsoft.com/office/drawing/2014/main" val="1260457313"/>
                    </a:ext>
                  </a:extLst>
                </a:gridCol>
              </a:tblGrid>
              <a:tr h="370840">
                <a:tc>
                  <a:txBody>
                    <a:bodyPr/>
                    <a:lstStyle/>
                    <a:p>
                      <a:r>
                        <a:rPr lang="es-ES_tradnl" sz="1100" b="1" noProof="0" dirty="0">
                          <a:solidFill>
                            <a:schemeClr val="tx1"/>
                          </a:solidFill>
                        </a:rPr>
                        <a:t>Resumen</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0" noProof="0">
                          <a:solidFill>
                            <a:schemeClr val="tx1"/>
                          </a:solidFill>
                        </a:rPr>
                        <a:t>El mapa comunitario es una herramienta para ayudar a niños y niñas a identificar lugares seguros y personas de apoyo en su comunidad.</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2503434562"/>
                  </a:ext>
                </a:extLst>
              </a:tr>
              <a:tr h="370840">
                <a:tc>
                  <a:txBody>
                    <a:bodyPr/>
                    <a:lstStyle/>
                    <a:p>
                      <a:r>
                        <a:rPr lang="es-ES_tradnl" sz="1100" b="1" noProof="0" dirty="0">
                          <a:solidFill>
                            <a:schemeClr val="tx1"/>
                          </a:solidFill>
                        </a:rPr>
                        <a:t>Duración</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0" noProof="0" dirty="0"/>
                        <a:t>Esto depende del menor y de su nivel de compromiso. La actividad puede durar de 15 a 30 minutos.</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1156132823"/>
                  </a:ext>
                </a:extLst>
              </a:tr>
              <a:tr h="370840">
                <a:tc>
                  <a:txBody>
                    <a:bodyPr/>
                    <a:lstStyle/>
                    <a:p>
                      <a:r>
                        <a:rPr lang="es-ES_tradnl" sz="1100" b="1" noProof="0">
                          <a:solidFill>
                            <a:schemeClr val="tx1"/>
                          </a:solidFill>
                        </a:rPr>
                        <a:t>Edades</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0" noProof="0" dirty="0"/>
                        <a:t>Esta actividad es ideal para niños de 4 a 12 años. Dependiendo de su madurez y capacidad para hablar, también puede servir para niños y niñas de mayor edad.</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2693644662"/>
                  </a:ext>
                </a:extLst>
              </a:tr>
              <a:tr h="370840">
                <a:tc>
                  <a:txBody>
                    <a:bodyPr/>
                    <a:lstStyle/>
                    <a:p>
                      <a:r>
                        <a:rPr lang="es-ES_tradnl" sz="1100" b="1" noProof="0">
                          <a:solidFill>
                            <a:schemeClr val="tx1"/>
                          </a:solidFill>
                        </a:rPr>
                        <a:t>Materiales</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0" noProof="0"/>
                        <a:t>Papel y marcadores o lápices de colores.</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1467086939"/>
                  </a:ext>
                </a:extLst>
              </a:tr>
              <a:tr h="370840">
                <a:tc>
                  <a:txBody>
                    <a:bodyPr/>
                    <a:lstStyle/>
                    <a:p>
                      <a:r>
                        <a:rPr lang="es-ES_tradnl" sz="1100" b="1" noProof="0">
                          <a:solidFill>
                            <a:schemeClr val="tx1"/>
                          </a:solidFill>
                        </a:rPr>
                        <a:t>Personas involucradas</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0" noProof="0" dirty="0"/>
                        <a:t>Los/as asistentes sociales deben realizar esta actividad con los/as niños/as de forma individual; sin embargo, si el menor se niega a participar en la actividad o no puede hacerlo debido a su edad, etapa de desarrollo, preferencia o capacidad comunicativa, puede ser necesaria o conveniente la presencia de la persona que lo cuida.</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2624097116"/>
                  </a:ext>
                </a:extLst>
              </a:tr>
              <a:tr h="370840">
                <a:tc>
                  <a:txBody>
                    <a:bodyPr/>
                    <a:lstStyle/>
                    <a:p>
                      <a:r>
                        <a:rPr lang="es-ES_tradnl" sz="1100" b="1" noProof="0">
                          <a:solidFill>
                            <a:schemeClr val="tx1"/>
                          </a:solidFill>
                        </a:rPr>
                        <a:t>Propósito</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tc>
                  <a:txBody>
                    <a:bodyPr/>
                    <a:lstStyle/>
                    <a:p>
                      <a:r>
                        <a:rPr lang="es-ES_tradnl" sz="1100" b="0" noProof="0" dirty="0"/>
                        <a:t>Antes de iniciar, los/as asistentes sociales deben explicarle al menor el propósito de la actividad: </a:t>
                      </a:r>
                    </a:p>
                    <a:p>
                      <a:pPr marL="628650" lvl="1" indent="-171450">
                        <a:buFont typeface="Arial" panose="020B0604020202020204" pitchFamily="34" charset="0"/>
                        <a:buChar char="•"/>
                      </a:pPr>
                      <a:r>
                        <a:rPr lang="es-ES_tradnl" sz="1100" b="0" noProof="0" dirty="0"/>
                        <a:t>Identificar a las personas con las que se siente seguro/a.</a:t>
                      </a:r>
                    </a:p>
                    <a:p>
                      <a:pPr marL="628650" lvl="1" indent="-171450">
                        <a:buFont typeface="Arial" panose="020B0604020202020204" pitchFamily="34" charset="0"/>
                        <a:buChar char="•"/>
                      </a:pPr>
                      <a:r>
                        <a:rPr lang="es-ES_tradnl" sz="1100" b="0" noProof="0" dirty="0"/>
                        <a:t>Identificar los lugares donde se siente seguro/a.</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1912278685"/>
                  </a:ext>
                </a:extLst>
              </a:tr>
              <a:tr h="370840">
                <a:tc>
                  <a:txBody>
                    <a:bodyPr/>
                    <a:lstStyle/>
                    <a:p>
                      <a:r>
                        <a:rPr lang="es-ES_tradnl" sz="1100" b="1" noProof="0">
                          <a:solidFill>
                            <a:schemeClr val="tx1"/>
                          </a:solidFill>
                        </a:rPr>
                        <a:t>Adaptaciones</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tc>
                  <a:txBody>
                    <a:bodyPr/>
                    <a:lstStyle/>
                    <a:p>
                      <a:r>
                        <a:rPr lang="es-ES_tradnl" sz="1100" b="0" noProof="0" dirty="0"/>
                        <a:t>Si el menor no sabe o no quiere dibujar, pero le gustaría que el/la asistente social lo hiciera, puede guiar al/la asistente social dándole indicaciones sobre qué y a quién dibujar.</a:t>
                      </a:r>
                      <a:endParaRPr lang="es-ES_tradnl" sz="1100" b="0" noProof="0" dirty="0">
                        <a:solidFill>
                          <a:schemeClr val="tx1"/>
                        </a:solidFill>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3803270237"/>
                  </a:ext>
                </a:extLst>
              </a:tr>
              <a:tr h="370840">
                <a:tc>
                  <a:txBody>
                    <a:bodyPr/>
                    <a:lstStyle/>
                    <a:p>
                      <a:r>
                        <a:rPr lang="es-ES_tradnl" sz="1100" b="1" noProof="0">
                          <a:solidFill>
                            <a:schemeClr val="tx1"/>
                          </a:solidFill>
                        </a:rPr>
                        <a:t>Instrucciones</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tc>
                  <a:txBody>
                    <a:bodyPr/>
                    <a:lstStyle/>
                    <a:p>
                      <a:pPr marL="171450" indent="-171450">
                        <a:buFont typeface="Arial" panose="020B0604020202020204" pitchFamily="34" charset="0"/>
                        <a:buChar char="•"/>
                      </a:pPr>
                      <a:r>
                        <a:rPr lang="es-ES_tradnl" sz="1100" noProof="0" dirty="0">
                          <a:solidFill>
                            <a:schemeClr val="tx1"/>
                          </a:solidFill>
                        </a:rPr>
                        <a:t>Pídale que dibuje su casa en el centro de la hoja.</a:t>
                      </a:r>
                    </a:p>
                    <a:p>
                      <a:pPr marL="171450" indent="-171450">
                        <a:buFont typeface="Arial" panose="020B0604020202020204" pitchFamily="34" charset="0"/>
                        <a:buChar char="•"/>
                      </a:pPr>
                      <a:r>
                        <a:rPr lang="es-ES_tradnl" sz="1100" noProof="0" dirty="0">
                          <a:solidFill>
                            <a:schemeClr val="tx1"/>
                          </a:solidFill>
                        </a:rPr>
                        <a:t>Pídale que dibuje los lugares y las personas que suele visitar y que estén cerca de su casa (p. ej., vecinos/as, familiares, amigos/as, tiendas, centros educativos y religiosos, etc.).</a:t>
                      </a:r>
                    </a:p>
                    <a:p>
                      <a:pPr marL="171450" indent="-171450">
                        <a:buFont typeface="Arial" panose="020B0604020202020204" pitchFamily="34" charset="0"/>
                        <a:buChar char="•"/>
                      </a:pPr>
                      <a:r>
                        <a:rPr lang="es-ES_tradnl" sz="1100" noProof="0" dirty="0">
                          <a:solidFill>
                            <a:schemeClr val="tx1"/>
                          </a:solidFill>
                        </a:rPr>
                        <a:t>Cuando el mapa esté listo, pídale que diga el nombre de los lugares y las personas que hay están ahí. </a:t>
                      </a:r>
                    </a:p>
                    <a:p>
                      <a:pPr marL="628650" lvl="1" indent="-171450">
                        <a:buFont typeface="Arial" panose="020B0604020202020204" pitchFamily="34" charset="0"/>
                        <a:buChar char="•"/>
                      </a:pPr>
                      <a:r>
                        <a:rPr lang="es-ES_tradnl" sz="1100" noProof="0" dirty="0">
                          <a:solidFill>
                            <a:schemeClr val="tx1"/>
                          </a:solidFill>
                        </a:rPr>
                        <a:t>Si sabe leer y escribir, pídale que identifique cada lugar o persona. </a:t>
                      </a:r>
                    </a:p>
                    <a:p>
                      <a:pPr marL="628650" lvl="1" indent="-171450">
                        <a:buFont typeface="Arial" panose="020B0604020202020204" pitchFamily="34" charset="0"/>
                        <a:buChar char="•"/>
                      </a:pPr>
                      <a:r>
                        <a:rPr lang="es-ES_tradnl" sz="1100" noProof="0" dirty="0">
                          <a:solidFill>
                            <a:schemeClr val="tx1"/>
                          </a:solidFill>
                        </a:rPr>
                        <a:t>Si no sabe leer y escribir, el/la asistente social puede escribir qué lugares son, y puede explicarle que así podrá recordarlos más fácilmente.</a:t>
                      </a:r>
                    </a:p>
                    <a:p>
                      <a:pPr marL="171450" indent="-171450">
                        <a:buFont typeface="Arial" panose="020B0604020202020204" pitchFamily="34" charset="0"/>
                        <a:buChar char="•"/>
                      </a:pPr>
                      <a:r>
                        <a:rPr lang="es-ES_tradnl" sz="1100" noProof="0" dirty="0">
                          <a:solidFill>
                            <a:schemeClr val="tx1"/>
                          </a:solidFill>
                        </a:rPr>
                        <a:t>Asegúrese de que no haya olvidado algún lugar o a alguna persona. Recuerde las técnicas de comunicación, como formular preguntas de forma amable y abierta. Por ejemplo:</a:t>
                      </a:r>
                    </a:p>
                    <a:p>
                      <a:pPr marL="628650" lvl="1" indent="-171450">
                        <a:buFont typeface="Arial" panose="020B0604020202020204" pitchFamily="34" charset="0"/>
                        <a:buChar char="•"/>
                      </a:pPr>
                      <a:r>
                        <a:rPr lang="es-ES_tradnl" sz="1100" i="1" noProof="0" dirty="0">
                          <a:solidFill>
                            <a:schemeClr val="tx1"/>
                          </a:solidFill>
                        </a:rPr>
                        <a:t>¿Sueles visitar a tus vecinos?</a:t>
                      </a:r>
                    </a:p>
                    <a:p>
                      <a:pPr marL="628650" lvl="1" indent="-171450">
                        <a:buFont typeface="Arial" panose="020B0604020202020204" pitchFamily="34" charset="0"/>
                        <a:buChar char="•"/>
                      </a:pPr>
                      <a:r>
                        <a:rPr lang="es-ES_tradnl" sz="1100" i="1" noProof="0" dirty="0">
                          <a:solidFill>
                            <a:schemeClr val="tx1"/>
                          </a:solidFill>
                        </a:rPr>
                        <a:t>¿Algún amigo/a tuyo/a vive cerca?</a:t>
                      </a:r>
                    </a:p>
                    <a:p>
                      <a:pPr marL="628650" lvl="1" indent="-171450">
                        <a:buFont typeface="Arial" panose="020B0604020202020204" pitchFamily="34" charset="0"/>
                        <a:buChar char="•"/>
                      </a:pPr>
                      <a:r>
                        <a:rPr lang="es-ES_tradnl" sz="1100" i="1" noProof="0" dirty="0">
                          <a:solidFill>
                            <a:schemeClr val="tx1"/>
                          </a:solidFill>
                        </a:rPr>
                        <a:t>¿Hay algún día de la semana en el que vayas a algún sitio en especial?</a:t>
                      </a:r>
                    </a:p>
                    <a:p>
                      <a:pPr marL="0" lvl="0" indent="0">
                        <a:buFont typeface="Arial" panose="020B0604020202020204" pitchFamily="34" charset="0"/>
                        <a:buNone/>
                      </a:pPr>
                      <a:endParaRPr lang="es-ES_tradnl" sz="1100" i="1" noProof="0" dirty="0">
                        <a:solidFill>
                          <a:schemeClr val="tx1"/>
                        </a:solidFill>
                      </a:endParaRPr>
                    </a:p>
                    <a:p>
                      <a:pPr marL="0" lvl="0" indent="0">
                        <a:buFont typeface="Arial" panose="020B0604020202020204" pitchFamily="34" charset="0"/>
                        <a:buNone/>
                      </a:pPr>
                      <a:r>
                        <a:rPr lang="es-ES_tradnl" sz="1100" b="1" i="1" noProof="0" dirty="0">
                          <a:solidFill>
                            <a:schemeClr val="tx1"/>
                          </a:solidFill>
                        </a:rPr>
                        <a:t>Continúa en la siguiente página </a:t>
                      </a:r>
                      <a:r>
                        <a:rPr lang="es-ES_tradnl" sz="1100" b="1" i="1" noProof="0" dirty="0">
                          <a:solidFill>
                            <a:schemeClr val="tx1"/>
                          </a:solidFill>
                          <a:sym typeface="Wingdings" panose="05000000000000000000" pitchFamily="2" charset="2"/>
                        </a:rPr>
                        <a:t></a:t>
                      </a:r>
                      <a:endParaRPr lang="es-ES_tradnl" sz="1100" b="1" i="1" noProof="0" dirty="0">
                        <a:solidFill>
                          <a:schemeClr val="tx1"/>
                        </a:solidFill>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951584040"/>
                  </a:ext>
                </a:extLst>
              </a:tr>
            </a:tbl>
          </a:graphicData>
        </a:graphic>
      </p:graphicFrame>
      <p:sp>
        <p:nvSpPr>
          <p:cNvPr id="2" name="Hexagon 1">
            <a:extLst>
              <a:ext uri="{FF2B5EF4-FFF2-40B4-BE49-F238E27FC236}">
                <a16:creationId xmlns:a16="http://schemas.microsoft.com/office/drawing/2014/main" id="{C253883C-14F1-83D2-A06F-3FE841708A40}"/>
              </a:ext>
            </a:extLst>
          </p:cNvPr>
          <p:cNvSpPr/>
          <p:nvPr/>
        </p:nvSpPr>
        <p:spPr>
          <a:xfrm rot="1782986">
            <a:off x="286724" y="30111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Hexagon 2">
            <a:extLst>
              <a:ext uri="{FF2B5EF4-FFF2-40B4-BE49-F238E27FC236}">
                <a16:creationId xmlns:a16="http://schemas.microsoft.com/office/drawing/2014/main" id="{842DEFC3-420F-7E85-8E8B-60CDB4834711}"/>
              </a:ext>
            </a:extLst>
          </p:cNvPr>
          <p:cNvSpPr/>
          <p:nvPr/>
        </p:nvSpPr>
        <p:spPr>
          <a:xfrm rot="1782986">
            <a:off x="286724" y="76395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Hexagon 3">
            <a:extLst>
              <a:ext uri="{FF2B5EF4-FFF2-40B4-BE49-F238E27FC236}">
                <a16:creationId xmlns:a16="http://schemas.microsoft.com/office/drawing/2014/main" id="{1AA319AE-33C7-ECB4-40B8-D95B79CAD1BB}"/>
              </a:ext>
            </a:extLst>
          </p:cNvPr>
          <p:cNvSpPr/>
          <p:nvPr/>
        </p:nvSpPr>
        <p:spPr>
          <a:xfrm rot="1782986">
            <a:off x="286724" y="122680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37D3EC5F-0C47-8FAA-1394-59B0586E42B5}"/>
              </a:ext>
            </a:extLst>
          </p:cNvPr>
          <p:cNvSpPr/>
          <p:nvPr/>
        </p:nvSpPr>
        <p:spPr>
          <a:xfrm rot="1782986">
            <a:off x="286724" y="168964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09859BCC-3C9A-9D1E-BF1E-90902A9D7F0B}"/>
              </a:ext>
            </a:extLst>
          </p:cNvPr>
          <p:cNvSpPr/>
          <p:nvPr/>
        </p:nvSpPr>
        <p:spPr>
          <a:xfrm rot="1782986">
            <a:off x="286724" y="215249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EDF6875E-2232-D629-C860-37BC303547A5}"/>
              </a:ext>
            </a:extLst>
          </p:cNvPr>
          <p:cNvSpPr/>
          <p:nvPr/>
        </p:nvSpPr>
        <p:spPr>
          <a:xfrm rot="1782986">
            <a:off x="286724" y="2615335"/>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D09E73CF-060E-DE5B-01DD-D163F2311C8D}"/>
              </a:ext>
            </a:extLst>
          </p:cNvPr>
          <p:cNvSpPr/>
          <p:nvPr/>
        </p:nvSpPr>
        <p:spPr>
          <a:xfrm rot="1782986">
            <a:off x="286725" y="3078179"/>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7661200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id="{16617E9F-AC53-EDEE-8073-C665E07CD78F}"/>
              </a:ext>
            </a:extLst>
          </p:cNvPr>
          <p:cNvGraphicFramePr>
            <a:graphicFrameLocks noGrp="1"/>
          </p:cNvGraphicFramePr>
          <p:nvPr>
            <p:extLst>
              <p:ext uri="{D42A27DB-BD31-4B8C-83A1-F6EECF244321}">
                <p14:modId xmlns:p14="http://schemas.microsoft.com/office/powerpoint/2010/main" val="101252010"/>
              </p:ext>
            </p:extLst>
          </p:nvPr>
        </p:nvGraphicFramePr>
        <p:xfrm>
          <a:off x="1001575" y="697608"/>
          <a:ext cx="5254042" cy="4114800"/>
        </p:xfrm>
        <a:graphic>
          <a:graphicData uri="http://schemas.openxmlformats.org/drawingml/2006/table">
            <a:tbl>
              <a:tblPr firstRow="1" bandRow="1">
                <a:tableStyleId>{5C22544A-7EE6-4342-B048-85BDC9FD1C3A}</a:tableStyleId>
              </a:tblPr>
              <a:tblGrid>
                <a:gridCol w="1137313">
                  <a:extLst>
                    <a:ext uri="{9D8B030D-6E8A-4147-A177-3AD203B41FA5}">
                      <a16:colId xmlns:a16="http://schemas.microsoft.com/office/drawing/2014/main" val="1965183274"/>
                    </a:ext>
                  </a:extLst>
                </a:gridCol>
                <a:gridCol w="4116729">
                  <a:extLst>
                    <a:ext uri="{9D8B030D-6E8A-4147-A177-3AD203B41FA5}">
                      <a16:colId xmlns:a16="http://schemas.microsoft.com/office/drawing/2014/main" val="1256639525"/>
                    </a:ext>
                  </a:extLst>
                </a:gridCol>
              </a:tblGrid>
              <a:tr h="370840">
                <a:tc>
                  <a:txBody>
                    <a:bodyPr/>
                    <a:lstStyle/>
                    <a:p>
                      <a:r>
                        <a:rPr lang="es-ES_tradnl" sz="1100" b="1" noProof="0" dirty="0">
                          <a:solidFill>
                            <a:schemeClr val="tx1"/>
                          </a:solidFill>
                        </a:rPr>
                        <a:t>Instrucciones </a:t>
                      </a:r>
                      <a:r>
                        <a:rPr lang="es-ES_tradnl" sz="1100" b="1" i="1" noProof="0" dirty="0">
                          <a:solidFill>
                            <a:schemeClr val="tx1"/>
                          </a:solidFill>
                        </a:rPr>
                        <a:t>(continuación)</a:t>
                      </a:r>
                      <a:endParaRPr lang="es-ES_tradnl" sz="1100" b="1" noProof="0" dirty="0">
                        <a:solidFill>
                          <a:schemeClr val="tx1"/>
                        </a:solidFill>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tc>
                  <a:txBody>
                    <a:bodyPr/>
                    <a:lstStyle/>
                    <a:p>
                      <a:pPr marL="171450" indent="-171450">
                        <a:buFont typeface="Arial" panose="020B0604020202020204" pitchFamily="34" charset="0"/>
                        <a:buChar char="•"/>
                      </a:pPr>
                      <a:r>
                        <a:rPr lang="es-ES_tradnl" sz="1100" b="0" noProof="0" dirty="0">
                          <a:solidFill>
                            <a:schemeClr val="tx1"/>
                          </a:solidFill>
                        </a:rPr>
                        <a:t>Después, pídale al menor que señale con un color los lugares en los que se siente más seguro/a y las personas que le caen bien, o que le muestre cuáles/quiénes son. </a:t>
                      </a:r>
                    </a:p>
                    <a:p>
                      <a:pPr marL="628650" lvl="1" indent="-171450">
                        <a:buFont typeface="Arial" panose="020B0604020202020204" pitchFamily="34" charset="0"/>
                        <a:buChar char="•"/>
                      </a:pPr>
                      <a:r>
                        <a:rPr lang="es-ES_tradnl" sz="1100" b="0" noProof="0" dirty="0">
                          <a:solidFill>
                            <a:schemeClr val="tx1"/>
                          </a:solidFill>
                        </a:rPr>
                        <a:t>Si dispone de tiempo y le parece apropiado (si cree que no se molestara), pídale que marque con otro color los lugares en los que no se sienta seguro/a y las personas que no le caigan bien.</a:t>
                      </a:r>
                      <a:endParaRPr lang="es-ES_tradnl" sz="1100" b="0" noProof="0" dirty="0">
                        <a:solidFill>
                          <a:schemeClr val="tx1"/>
                        </a:solidFill>
                        <a:cs typeface="Calibri"/>
                      </a:endParaRPr>
                    </a:p>
                    <a:p>
                      <a:pPr marL="171450" indent="-171450">
                        <a:buFont typeface="Arial" panose="020B0604020202020204" pitchFamily="34" charset="0"/>
                        <a:buChar char="•"/>
                      </a:pPr>
                      <a:r>
                        <a:rPr lang="es-ES_tradnl" sz="1100" b="0" noProof="0" dirty="0">
                          <a:solidFill>
                            <a:schemeClr val="tx1"/>
                          </a:solidFill>
                        </a:rPr>
                        <a:t>Cuando el mapa esté terminado, hágale preguntas sobre los lugares seguros y las personas que le caen bien. Pregúntele si puede anotar sus respuestas. Por ejemplo:</a:t>
                      </a:r>
                    </a:p>
                    <a:p>
                      <a:pPr marL="628650" lvl="1" indent="-171450">
                        <a:buFont typeface="Arial" panose="020B0604020202020204" pitchFamily="34" charset="0"/>
                        <a:buChar char="•"/>
                      </a:pPr>
                      <a:r>
                        <a:rPr lang="es-ES_tradnl" sz="1100" b="0" i="1" noProof="0" dirty="0">
                          <a:solidFill>
                            <a:schemeClr val="tx1"/>
                          </a:solidFill>
                        </a:rPr>
                        <a:t>Háblame de este lugar. ¿Por qué te gusta?</a:t>
                      </a:r>
                    </a:p>
                    <a:p>
                      <a:pPr marL="628650" lvl="1" indent="-171450">
                        <a:buFont typeface="Arial" panose="020B0604020202020204" pitchFamily="34" charset="0"/>
                        <a:buChar char="•"/>
                      </a:pPr>
                      <a:r>
                        <a:rPr lang="es-ES_tradnl" sz="1100" b="0" i="1" noProof="0" dirty="0">
                          <a:solidFill>
                            <a:schemeClr val="tx1"/>
                          </a:solidFill>
                        </a:rPr>
                        <a:t>¿Qué hace allí? (Pregunte por las actividades y el motivo de las visitas)</a:t>
                      </a:r>
                    </a:p>
                    <a:p>
                      <a:pPr marL="628650" lvl="1" indent="-171450">
                        <a:buFont typeface="Arial" panose="020B0604020202020204" pitchFamily="34" charset="0"/>
                        <a:buChar char="•"/>
                      </a:pPr>
                      <a:r>
                        <a:rPr lang="es-ES_tradnl" sz="1100" b="0" i="1" noProof="0" dirty="0">
                          <a:solidFill>
                            <a:schemeClr val="tx1"/>
                          </a:solidFill>
                        </a:rPr>
                        <a:t>¿Con quién tiene contacto allí? (Pida una descripción y la importancia de cada relación)</a:t>
                      </a:r>
                    </a:p>
                    <a:p>
                      <a:pPr marL="628650" lvl="1" indent="-171450">
                        <a:buFont typeface="Arial" panose="020B0604020202020204" pitchFamily="34" charset="0"/>
                        <a:buChar char="•"/>
                      </a:pPr>
                      <a:r>
                        <a:rPr lang="es-ES_tradnl" sz="1100" b="0" i="1" noProof="0" dirty="0">
                          <a:solidFill>
                            <a:schemeClr val="tx1"/>
                          </a:solidFill>
                        </a:rPr>
                        <a:t>¿Con qué frecuencia visita este lugar? (Determine si con frecuencia, a veces o rara vez)</a:t>
                      </a:r>
                    </a:p>
                    <a:p>
                      <a:pPr marL="171450" indent="-171450">
                        <a:buFont typeface="Arial" panose="020B0604020202020204" pitchFamily="34" charset="0"/>
                        <a:buChar char="•"/>
                      </a:pPr>
                      <a:r>
                        <a:rPr lang="es-ES_tradnl" sz="1100" b="0" noProof="0" dirty="0">
                          <a:solidFill>
                            <a:schemeClr val="tx1"/>
                          </a:solidFill>
                        </a:rPr>
                        <a:t>Si dispone de tiempo y cree que es conveniente, pregúntele al menor por los lugares donde no se siente seguro (marcados con X color).</a:t>
                      </a:r>
                    </a:p>
                    <a:p>
                      <a:pPr marL="171450" indent="-171450">
                        <a:buFont typeface="Arial" panose="020B0604020202020204" pitchFamily="34" charset="0"/>
                        <a:buChar char="•"/>
                      </a:pPr>
                      <a:r>
                        <a:rPr lang="es-ES_tradnl" sz="1100" b="0" noProof="0" dirty="0">
                          <a:solidFill>
                            <a:schemeClr val="tx1"/>
                          </a:solidFill>
                        </a:rPr>
                        <a:t>Aproveche estas preguntas para conversar con el menor tanto como sea posible sobre los lugares que le gustan y los que no, a fin de comprender los posibles factores de riesgo y de protección en la comunidad del menor.</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3419196594"/>
                  </a:ext>
                </a:extLst>
              </a:tr>
            </a:tbl>
          </a:graphicData>
        </a:graphic>
      </p:graphicFrame>
      <p:sp>
        <p:nvSpPr>
          <p:cNvPr id="2" name="Hexagon 1">
            <a:extLst>
              <a:ext uri="{FF2B5EF4-FFF2-40B4-BE49-F238E27FC236}">
                <a16:creationId xmlns:a16="http://schemas.microsoft.com/office/drawing/2014/main" id="{472CA662-A483-5120-FA66-EEDB90259F7E}"/>
              </a:ext>
            </a:extLst>
          </p:cNvPr>
          <p:cNvSpPr/>
          <p:nvPr/>
        </p:nvSpPr>
        <p:spPr>
          <a:xfrm rot="1782986">
            <a:off x="286724" y="30111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Hexagon 2">
            <a:extLst>
              <a:ext uri="{FF2B5EF4-FFF2-40B4-BE49-F238E27FC236}">
                <a16:creationId xmlns:a16="http://schemas.microsoft.com/office/drawing/2014/main" id="{6AB05D73-01F0-8F91-2723-BA17802E8A16}"/>
              </a:ext>
            </a:extLst>
          </p:cNvPr>
          <p:cNvSpPr/>
          <p:nvPr/>
        </p:nvSpPr>
        <p:spPr>
          <a:xfrm rot="1782986">
            <a:off x="286724" y="76395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Hexagon 3">
            <a:extLst>
              <a:ext uri="{FF2B5EF4-FFF2-40B4-BE49-F238E27FC236}">
                <a16:creationId xmlns:a16="http://schemas.microsoft.com/office/drawing/2014/main" id="{D280991D-C79D-CE59-AF7F-47BD7BB1D6DD}"/>
              </a:ext>
            </a:extLst>
          </p:cNvPr>
          <p:cNvSpPr/>
          <p:nvPr/>
        </p:nvSpPr>
        <p:spPr>
          <a:xfrm rot="1782986">
            <a:off x="286724" y="122680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B11CC165-D384-3C77-5292-454211CC8C9E}"/>
              </a:ext>
            </a:extLst>
          </p:cNvPr>
          <p:cNvSpPr/>
          <p:nvPr/>
        </p:nvSpPr>
        <p:spPr>
          <a:xfrm rot="1782986">
            <a:off x="286724" y="168964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F843B2C4-1CB9-91D0-D7D9-94E99D76F371}"/>
              </a:ext>
            </a:extLst>
          </p:cNvPr>
          <p:cNvSpPr/>
          <p:nvPr/>
        </p:nvSpPr>
        <p:spPr>
          <a:xfrm rot="1782986">
            <a:off x="286724" y="215249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80DB6C43-0125-9F1E-C6C4-05C3D0E96195}"/>
              </a:ext>
            </a:extLst>
          </p:cNvPr>
          <p:cNvSpPr/>
          <p:nvPr/>
        </p:nvSpPr>
        <p:spPr>
          <a:xfrm rot="1782986">
            <a:off x="286724" y="2615335"/>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D042D0E1-5CF4-89D6-BA03-9ED48B789ADC}"/>
              </a:ext>
            </a:extLst>
          </p:cNvPr>
          <p:cNvSpPr/>
          <p:nvPr/>
        </p:nvSpPr>
        <p:spPr>
          <a:xfrm rot="1782986">
            <a:off x="286725" y="3078179"/>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1318212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2293FD-0241-DC59-310B-2C47B63DF215}"/>
              </a:ext>
            </a:extLst>
          </p:cNvPr>
          <p:cNvSpPr/>
          <p:nvPr/>
        </p:nvSpPr>
        <p:spPr>
          <a:xfrm>
            <a:off x="4648200" y="6609396"/>
            <a:ext cx="1933968" cy="15884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 name="Rectangle 3">
            <a:extLst>
              <a:ext uri="{FF2B5EF4-FFF2-40B4-BE49-F238E27FC236}">
                <a16:creationId xmlns:a16="http://schemas.microsoft.com/office/drawing/2014/main" id="{7680654E-265B-53FB-F866-927AB75E7B63}"/>
              </a:ext>
            </a:extLst>
          </p:cNvPr>
          <p:cNvSpPr/>
          <p:nvPr/>
        </p:nvSpPr>
        <p:spPr>
          <a:xfrm>
            <a:off x="996286" y="695955"/>
            <a:ext cx="5254042" cy="7838445"/>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C</a:t>
            </a:r>
          </a:p>
        </p:txBody>
      </p:sp>
      <p:grpSp>
        <p:nvGrpSpPr>
          <p:cNvPr id="5" name="Group 4">
            <a:extLst>
              <a:ext uri="{FF2B5EF4-FFF2-40B4-BE49-F238E27FC236}">
                <a16:creationId xmlns:a16="http://schemas.microsoft.com/office/drawing/2014/main" id="{1B78FD33-BB5B-64B8-8DAD-F1CFBCF023FF}"/>
              </a:ext>
            </a:extLst>
          </p:cNvPr>
          <p:cNvGrpSpPr/>
          <p:nvPr/>
        </p:nvGrpSpPr>
        <p:grpSpPr>
          <a:xfrm>
            <a:off x="4322719" y="7694697"/>
            <a:ext cx="2188691" cy="1283551"/>
            <a:chOff x="1148814" y="2839157"/>
            <a:chExt cx="4770763" cy="1930400"/>
          </a:xfrm>
          <a:solidFill>
            <a:schemeClr val="accent4">
              <a:lumMod val="40000"/>
              <a:lumOff val="60000"/>
            </a:schemeClr>
          </a:solidFill>
        </p:grpSpPr>
        <p:sp>
          <p:nvSpPr>
            <p:cNvPr id="6" name="Arrow: Chevron 5">
              <a:extLst>
                <a:ext uri="{FF2B5EF4-FFF2-40B4-BE49-F238E27FC236}">
                  <a16:creationId xmlns:a16="http://schemas.microsoft.com/office/drawing/2014/main" id="{35412ADB-38D2-D784-794A-4157202220DC}"/>
                </a:ext>
              </a:extLst>
            </p:cNvPr>
            <p:cNvSpPr/>
            <p:nvPr/>
          </p:nvSpPr>
          <p:spPr>
            <a:xfrm rot="16200000">
              <a:off x="1378914" y="2609057"/>
              <a:ext cx="1930400" cy="2390600"/>
            </a:xfrm>
            <a:prstGeom prst="chevron">
              <a:avLst>
                <a:gd name="adj" fmla="val 2039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Arrow: Chevron 6">
              <a:extLst>
                <a:ext uri="{FF2B5EF4-FFF2-40B4-BE49-F238E27FC236}">
                  <a16:creationId xmlns:a16="http://schemas.microsoft.com/office/drawing/2014/main" id="{14F72CD1-D3A5-2C09-7007-8C3F0B32C3A6}"/>
                </a:ext>
              </a:extLst>
            </p:cNvPr>
            <p:cNvSpPr/>
            <p:nvPr/>
          </p:nvSpPr>
          <p:spPr>
            <a:xfrm rot="16200000">
              <a:off x="3759077" y="2609057"/>
              <a:ext cx="1930400" cy="2390600"/>
            </a:xfrm>
            <a:prstGeom prst="chevron">
              <a:avLst>
                <a:gd name="adj" fmla="val 2039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8" name="Graphic 7" descr="Marker with solid fill">
            <a:extLst>
              <a:ext uri="{FF2B5EF4-FFF2-40B4-BE49-F238E27FC236}">
                <a16:creationId xmlns:a16="http://schemas.microsoft.com/office/drawing/2014/main" id="{E90126CF-48BE-613C-3C20-7479EE4219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06955" y="7905084"/>
            <a:ext cx="607998" cy="607998"/>
          </a:xfrm>
          <a:prstGeom prst="rect">
            <a:avLst/>
          </a:prstGeom>
        </p:spPr>
      </p:pic>
      <p:pic>
        <p:nvPicPr>
          <p:cNvPr id="27" name="Graphic 26" descr="Marker with solid fill">
            <a:extLst>
              <a:ext uri="{FF2B5EF4-FFF2-40B4-BE49-F238E27FC236}">
                <a16:creationId xmlns:a16="http://schemas.microsoft.com/office/drawing/2014/main" id="{E125AF93-B921-814D-2DE0-36593FAC10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24857" y="8100029"/>
            <a:ext cx="607998" cy="607998"/>
          </a:xfrm>
          <a:prstGeom prst="rect">
            <a:avLst/>
          </a:prstGeom>
        </p:spPr>
      </p:pic>
      <p:pic>
        <p:nvPicPr>
          <p:cNvPr id="28" name="Graphic 27" descr="Marker with solid fill">
            <a:extLst>
              <a:ext uri="{FF2B5EF4-FFF2-40B4-BE49-F238E27FC236}">
                <a16:creationId xmlns:a16="http://schemas.microsoft.com/office/drawing/2014/main" id="{3C256B68-8133-9A35-BF95-83A6145E57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42761" y="7592998"/>
            <a:ext cx="607998" cy="607998"/>
          </a:xfrm>
          <a:prstGeom prst="rect">
            <a:avLst/>
          </a:prstGeom>
        </p:spPr>
      </p:pic>
      <p:grpSp>
        <p:nvGrpSpPr>
          <p:cNvPr id="29" name="Group 28">
            <a:extLst>
              <a:ext uri="{FF2B5EF4-FFF2-40B4-BE49-F238E27FC236}">
                <a16:creationId xmlns:a16="http://schemas.microsoft.com/office/drawing/2014/main" id="{929E2746-53E1-4B99-677D-43021FDFBC82}"/>
              </a:ext>
            </a:extLst>
          </p:cNvPr>
          <p:cNvGrpSpPr/>
          <p:nvPr/>
        </p:nvGrpSpPr>
        <p:grpSpPr>
          <a:xfrm rot="1465369">
            <a:off x="4817379" y="7199138"/>
            <a:ext cx="822956" cy="340667"/>
            <a:chOff x="-75030" y="1568450"/>
            <a:chExt cx="2316311" cy="958850"/>
          </a:xfrm>
          <a:solidFill>
            <a:schemeClr val="accent4">
              <a:lumMod val="40000"/>
              <a:lumOff val="60000"/>
            </a:schemeClr>
          </a:solidFill>
        </p:grpSpPr>
        <p:sp>
          <p:nvSpPr>
            <p:cNvPr id="30" name="Oval 29">
              <a:extLst>
                <a:ext uri="{FF2B5EF4-FFF2-40B4-BE49-F238E27FC236}">
                  <a16:creationId xmlns:a16="http://schemas.microsoft.com/office/drawing/2014/main" id="{DBA1F948-7397-C2A3-DF94-3964A7B1EFFC}"/>
                </a:ext>
              </a:extLst>
            </p:cNvPr>
            <p:cNvSpPr/>
            <p:nvPr/>
          </p:nvSpPr>
          <p:spPr>
            <a:xfrm>
              <a:off x="1319570" y="1892300"/>
              <a:ext cx="635000" cy="635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Top Corners Rounded 30">
              <a:extLst>
                <a:ext uri="{FF2B5EF4-FFF2-40B4-BE49-F238E27FC236}">
                  <a16:creationId xmlns:a16="http://schemas.microsoft.com/office/drawing/2014/main" id="{EDF3AC1A-96D6-8022-A9D7-6A4E9D660932}"/>
                </a:ext>
              </a:extLst>
            </p:cNvPr>
            <p:cNvSpPr/>
            <p:nvPr/>
          </p:nvSpPr>
          <p:spPr>
            <a:xfrm rot="6300000">
              <a:off x="267870" y="1225550"/>
              <a:ext cx="647700" cy="13335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Top Corners Rounded 31">
              <a:extLst>
                <a:ext uri="{FF2B5EF4-FFF2-40B4-BE49-F238E27FC236}">
                  <a16:creationId xmlns:a16="http://schemas.microsoft.com/office/drawing/2014/main" id="{AD452E40-7D55-7749-CA7E-6416E92BE37F}"/>
                </a:ext>
              </a:extLst>
            </p:cNvPr>
            <p:cNvSpPr/>
            <p:nvPr/>
          </p:nvSpPr>
          <p:spPr>
            <a:xfrm rot="6300000">
              <a:off x="1820522" y="1812699"/>
              <a:ext cx="259785" cy="58173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Hexagon 1">
            <a:extLst>
              <a:ext uri="{FF2B5EF4-FFF2-40B4-BE49-F238E27FC236}">
                <a16:creationId xmlns:a16="http://schemas.microsoft.com/office/drawing/2014/main" id="{E5B1520D-24F1-0148-77E3-15DEB52B01DF}"/>
              </a:ext>
            </a:extLst>
          </p:cNvPr>
          <p:cNvSpPr/>
          <p:nvPr/>
        </p:nvSpPr>
        <p:spPr>
          <a:xfrm rot="1782986">
            <a:off x="286724" y="30111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Hexagon 2">
            <a:extLst>
              <a:ext uri="{FF2B5EF4-FFF2-40B4-BE49-F238E27FC236}">
                <a16:creationId xmlns:a16="http://schemas.microsoft.com/office/drawing/2014/main" id="{6CACDBD6-944B-A83C-C479-F4292742F62E}"/>
              </a:ext>
            </a:extLst>
          </p:cNvPr>
          <p:cNvSpPr/>
          <p:nvPr/>
        </p:nvSpPr>
        <p:spPr>
          <a:xfrm rot="1782986">
            <a:off x="286724" y="76395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30C80D7E-E0F7-50C8-314D-5E921DCB7784}"/>
              </a:ext>
            </a:extLst>
          </p:cNvPr>
          <p:cNvSpPr/>
          <p:nvPr/>
        </p:nvSpPr>
        <p:spPr>
          <a:xfrm rot="1782986">
            <a:off x="286724" y="122680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21E9C6A0-501C-F50F-53D3-532E9C49C2F2}"/>
              </a:ext>
            </a:extLst>
          </p:cNvPr>
          <p:cNvSpPr/>
          <p:nvPr/>
        </p:nvSpPr>
        <p:spPr>
          <a:xfrm rot="1782986">
            <a:off x="286724" y="168964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Hexagon 11">
            <a:extLst>
              <a:ext uri="{FF2B5EF4-FFF2-40B4-BE49-F238E27FC236}">
                <a16:creationId xmlns:a16="http://schemas.microsoft.com/office/drawing/2014/main" id="{6893C0A4-E250-8076-AFFD-82BAFC6DB94D}"/>
              </a:ext>
            </a:extLst>
          </p:cNvPr>
          <p:cNvSpPr/>
          <p:nvPr/>
        </p:nvSpPr>
        <p:spPr>
          <a:xfrm rot="1782986">
            <a:off x="286724" y="215249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Hexagon 12">
            <a:extLst>
              <a:ext uri="{FF2B5EF4-FFF2-40B4-BE49-F238E27FC236}">
                <a16:creationId xmlns:a16="http://schemas.microsoft.com/office/drawing/2014/main" id="{4B37C34C-F628-D86E-0932-3FD862DBF1FE}"/>
              </a:ext>
            </a:extLst>
          </p:cNvPr>
          <p:cNvSpPr/>
          <p:nvPr/>
        </p:nvSpPr>
        <p:spPr>
          <a:xfrm rot="1782986">
            <a:off x="286724" y="2615335"/>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Hexagon 13">
            <a:extLst>
              <a:ext uri="{FF2B5EF4-FFF2-40B4-BE49-F238E27FC236}">
                <a16:creationId xmlns:a16="http://schemas.microsoft.com/office/drawing/2014/main" id="{30D9E4AB-7980-6474-78E3-63D75D51FE42}"/>
              </a:ext>
            </a:extLst>
          </p:cNvPr>
          <p:cNvSpPr/>
          <p:nvPr/>
        </p:nvSpPr>
        <p:spPr>
          <a:xfrm rot="1782986">
            <a:off x="286725" y="3078179"/>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744889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066801" y="2184401"/>
            <a:ext cx="5252894" cy="6896100"/>
            <a:chOff x="1336337" y="1559572"/>
            <a:chExt cx="4867693" cy="6873631"/>
          </a:xfrm>
        </p:grpSpPr>
        <p:sp>
          <p:nvSpPr>
            <p:cNvPr id="3" name="Oval 2"/>
            <p:cNvSpPr/>
            <p:nvPr/>
          </p:nvSpPr>
          <p:spPr>
            <a:xfrm>
              <a:off x="1336337" y="1559572"/>
              <a:ext cx="4867693" cy="6873631"/>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4" name="TextBox 33"/>
            <p:cNvSpPr txBox="1"/>
            <p:nvPr/>
          </p:nvSpPr>
          <p:spPr>
            <a:xfrm>
              <a:off x="3046581" y="7768857"/>
              <a:ext cx="1442155" cy="557608"/>
            </a:xfrm>
            <a:prstGeom prst="rect">
              <a:avLst/>
            </a:prstGeom>
            <a:noFill/>
            <a:ln>
              <a:noFill/>
            </a:ln>
          </p:spPr>
          <p:txBody>
            <a:bodyPr wrap="square" rtlCol="0">
              <a:prstTxWarp prst="textArchDown">
                <a:avLst>
                  <a:gd name="adj" fmla="val 600160"/>
                </a:avLst>
              </a:prstTxWarp>
              <a:spAutoFit/>
            </a:bodyPr>
            <a:lstStyle/>
            <a:p>
              <a:pPr algn="ctr"/>
              <a:r>
                <a:rPr lang="es-ES_tradnl" sz="1100" b="1">
                  <a:solidFill>
                    <a:schemeClr val="accent5"/>
                  </a:solidFill>
                </a:rPr>
                <a:t>Normas socioculturales</a:t>
              </a:r>
            </a:p>
          </p:txBody>
        </p:sp>
      </p:grpSp>
      <p:grpSp>
        <p:nvGrpSpPr>
          <p:cNvPr id="9" name="Group 8"/>
          <p:cNvGrpSpPr/>
          <p:nvPr/>
        </p:nvGrpSpPr>
        <p:grpSpPr>
          <a:xfrm>
            <a:off x="1534983" y="2292174"/>
            <a:ext cx="4316531" cy="5670726"/>
            <a:chOff x="1764600" y="1733192"/>
            <a:chExt cx="3999995" cy="5466261"/>
          </a:xfrm>
        </p:grpSpPr>
        <p:sp>
          <p:nvSpPr>
            <p:cNvPr id="25" name="Oval 24"/>
            <p:cNvSpPr/>
            <p:nvPr/>
          </p:nvSpPr>
          <p:spPr>
            <a:xfrm>
              <a:off x="1764600" y="1733192"/>
              <a:ext cx="3999995" cy="546626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5" name="TextBox 34"/>
            <p:cNvSpPr txBox="1"/>
            <p:nvPr/>
          </p:nvSpPr>
          <p:spPr>
            <a:xfrm>
              <a:off x="3046581" y="6544729"/>
              <a:ext cx="1442155" cy="557608"/>
            </a:xfrm>
            <a:prstGeom prst="rect">
              <a:avLst/>
            </a:prstGeom>
            <a:noFill/>
            <a:ln>
              <a:noFill/>
            </a:ln>
          </p:spPr>
          <p:txBody>
            <a:bodyPr wrap="square" rtlCol="0">
              <a:prstTxWarp prst="textArchDown">
                <a:avLst>
                  <a:gd name="adj" fmla="val 600160"/>
                </a:avLst>
              </a:prstTxWarp>
              <a:spAutoFit/>
            </a:bodyPr>
            <a:lstStyle/>
            <a:p>
              <a:pPr algn="ctr"/>
              <a:r>
                <a:rPr lang="es-ES_tradnl" sz="1100" b="1">
                  <a:solidFill>
                    <a:schemeClr val="accent1"/>
                  </a:solidFill>
                </a:rPr>
                <a:t>Sociedad</a:t>
              </a:r>
            </a:p>
          </p:txBody>
        </p:sp>
      </p:grpSp>
      <p:grpSp>
        <p:nvGrpSpPr>
          <p:cNvPr id="8" name="Group 7"/>
          <p:cNvGrpSpPr/>
          <p:nvPr/>
        </p:nvGrpSpPr>
        <p:grpSpPr>
          <a:xfrm>
            <a:off x="1976134" y="2353463"/>
            <a:ext cx="3434228" cy="4237837"/>
            <a:chOff x="2149642" y="1913523"/>
            <a:chExt cx="3182392" cy="4193326"/>
          </a:xfrm>
        </p:grpSpPr>
        <p:sp>
          <p:nvSpPr>
            <p:cNvPr id="26" name="Oval 25"/>
            <p:cNvSpPr/>
            <p:nvPr/>
          </p:nvSpPr>
          <p:spPr>
            <a:xfrm>
              <a:off x="2149642" y="1913523"/>
              <a:ext cx="3182392" cy="4193326"/>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2" name="TextBox 41"/>
            <p:cNvSpPr txBox="1"/>
            <p:nvPr/>
          </p:nvSpPr>
          <p:spPr>
            <a:xfrm>
              <a:off x="3046581" y="5442401"/>
              <a:ext cx="1442155" cy="557608"/>
            </a:xfrm>
            <a:prstGeom prst="rect">
              <a:avLst/>
            </a:prstGeom>
            <a:noFill/>
            <a:ln>
              <a:noFill/>
            </a:ln>
          </p:spPr>
          <p:txBody>
            <a:bodyPr wrap="square" rtlCol="0">
              <a:prstTxWarp prst="textArchDown">
                <a:avLst>
                  <a:gd name="adj" fmla="val 600160"/>
                </a:avLst>
              </a:prstTxWarp>
              <a:spAutoFit/>
            </a:bodyPr>
            <a:lstStyle/>
            <a:p>
              <a:pPr algn="ctr"/>
              <a:r>
                <a:rPr lang="es-ES_tradnl" sz="1100" b="1">
                  <a:solidFill>
                    <a:schemeClr val="accent4"/>
                  </a:solidFill>
                </a:rPr>
                <a:t>Comunidad</a:t>
              </a:r>
            </a:p>
          </p:txBody>
        </p:sp>
      </p:grpSp>
      <p:grpSp>
        <p:nvGrpSpPr>
          <p:cNvPr id="7" name="Group 6"/>
          <p:cNvGrpSpPr/>
          <p:nvPr/>
        </p:nvGrpSpPr>
        <p:grpSpPr>
          <a:xfrm>
            <a:off x="2416620" y="2442881"/>
            <a:ext cx="2553256" cy="2814919"/>
            <a:chOff x="2557826" y="2126451"/>
            <a:chExt cx="2366023" cy="2688898"/>
          </a:xfrm>
        </p:grpSpPr>
        <p:sp>
          <p:nvSpPr>
            <p:cNvPr id="29" name="Oval 28"/>
            <p:cNvSpPr/>
            <p:nvPr/>
          </p:nvSpPr>
          <p:spPr>
            <a:xfrm>
              <a:off x="2557826" y="2126451"/>
              <a:ext cx="2366023" cy="2688898"/>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3" name="TextBox 42"/>
            <p:cNvSpPr txBox="1"/>
            <p:nvPr/>
          </p:nvSpPr>
          <p:spPr>
            <a:xfrm>
              <a:off x="3046581" y="4172278"/>
              <a:ext cx="1442155" cy="557608"/>
            </a:xfrm>
            <a:prstGeom prst="rect">
              <a:avLst/>
            </a:prstGeom>
            <a:noFill/>
            <a:ln>
              <a:noFill/>
            </a:ln>
          </p:spPr>
          <p:txBody>
            <a:bodyPr wrap="square" rtlCol="0">
              <a:prstTxWarp prst="textArchDown">
                <a:avLst>
                  <a:gd name="adj" fmla="val 600160"/>
                </a:avLst>
              </a:prstTxWarp>
              <a:spAutoFit/>
            </a:bodyPr>
            <a:lstStyle/>
            <a:p>
              <a:pPr algn="ctr"/>
              <a:r>
                <a:rPr lang="es-ES_tradnl" sz="1100" b="1">
                  <a:solidFill>
                    <a:schemeClr val="accent3"/>
                  </a:solidFill>
                </a:rPr>
                <a:t>Familia</a:t>
              </a:r>
            </a:p>
          </p:txBody>
        </p:sp>
      </p:grpSp>
      <p:grpSp>
        <p:nvGrpSpPr>
          <p:cNvPr id="6" name="Group 5"/>
          <p:cNvGrpSpPr/>
          <p:nvPr/>
        </p:nvGrpSpPr>
        <p:grpSpPr>
          <a:xfrm>
            <a:off x="2911805" y="2505952"/>
            <a:ext cx="1562886" cy="1604465"/>
            <a:chOff x="3040458" y="2283836"/>
            <a:chExt cx="1448278" cy="1448278"/>
          </a:xfrm>
        </p:grpSpPr>
        <p:sp>
          <p:nvSpPr>
            <p:cNvPr id="4" name="Oval 3"/>
            <p:cNvSpPr/>
            <p:nvPr/>
          </p:nvSpPr>
          <p:spPr>
            <a:xfrm>
              <a:off x="3040458" y="2283836"/>
              <a:ext cx="1448278" cy="144827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6" name="TextBox 45"/>
            <p:cNvSpPr txBox="1"/>
            <p:nvPr/>
          </p:nvSpPr>
          <p:spPr>
            <a:xfrm>
              <a:off x="3046581" y="3080080"/>
              <a:ext cx="1442155" cy="557608"/>
            </a:xfrm>
            <a:prstGeom prst="rect">
              <a:avLst/>
            </a:prstGeom>
            <a:noFill/>
            <a:ln>
              <a:noFill/>
            </a:ln>
          </p:spPr>
          <p:txBody>
            <a:bodyPr wrap="square" rtlCol="0">
              <a:prstTxWarp prst="textArchDown">
                <a:avLst>
                  <a:gd name="adj" fmla="val 600160"/>
                </a:avLst>
              </a:prstTxWarp>
              <a:spAutoFit/>
            </a:bodyPr>
            <a:lstStyle/>
            <a:p>
              <a:pPr algn="ctr"/>
              <a:r>
                <a:rPr lang="es-ES_tradnl" sz="1100" b="1" dirty="0">
                  <a:solidFill>
                    <a:schemeClr val="accent2"/>
                  </a:solidFill>
                </a:rPr>
                <a:t>Menor</a:t>
              </a:r>
            </a:p>
          </p:txBody>
        </p:sp>
      </p:grpSp>
      <p:grpSp>
        <p:nvGrpSpPr>
          <p:cNvPr id="11" name="Group 10"/>
          <p:cNvGrpSpPr/>
          <p:nvPr/>
        </p:nvGrpSpPr>
        <p:grpSpPr>
          <a:xfrm>
            <a:off x="3577113" y="2958034"/>
            <a:ext cx="229568" cy="510299"/>
            <a:chOff x="3524508" y="2679091"/>
            <a:chExt cx="327409" cy="727787"/>
          </a:xfrm>
          <a:solidFill>
            <a:schemeClr val="accent2"/>
          </a:solidFill>
        </p:grpSpPr>
        <p:sp>
          <p:nvSpPr>
            <p:cNvPr id="47" name="Round Same Side Corner Rectangle 46"/>
            <p:cNvSpPr/>
            <p:nvPr/>
          </p:nvSpPr>
          <p:spPr>
            <a:xfrm>
              <a:off x="3526909" y="3062732"/>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8" name="Oval 47"/>
            <p:cNvSpPr/>
            <p:nvPr/>
          </p:nvSpPr>
          <p:spPr>
            <a:xfrm>
              <a:off x="3524508" y="2679091"/>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14" name="TextBox 13">
            <a:extLst>
              <a:ext uri="{FF2B5EF4-FFF2-40B4-BE49-F238E27FC236}">
                <a16:creationId xmlns:a16="http://schemas.microsoft.com/office/drawing/2014/main" id="{BBA6723F-F9DC-29CB-F882-3F82A0524232}"/>
              </a:ext>
            </a:extLst>
          </p:cNvPr>
          <p:cNvSpPr txBox="1"/>
          <p:nvPr/>
        </p:nvSpPr>
        <p:spPr>
          <a:xfrm>
            <a:off x="996287" y="1733504"/>
            <a:ext cx="5254042" cy="276999"/>
          </a:xfrm>
          <a:prstGeom prst="rect">
            <a:avLst/>
          </a:prstGeom>
          <a:noFill/>
        </p:spPr>
        <p:txBody>
          <a:bodyPr wrap="square" rtlCol="0">
            <a:spAutoFit/>
          </a:bodyPr>
          <a:lstStyle/>
          <a:p>
            <a:r>
              <a:rPr lang="es-ES_tradnl" sz="1200" b="1" spc="300">
                <a:solidFill>
                  <a:schemeClr val="tx1"/>
                </a:solidFill>
              </a:rPr>
              <a:t>EL ENFOQUE SOCIOECOLÓGICO</a:t>
            </a:r>
          </a:p>
        </p:txBody>
      </p:sp>
      <p:sp>
        <p:nvSpPr>
          <p:cNvPr id="15" name="TextBox 14">
            <a:extLst>
              <a:ext uri="{FF2B5EF4-FFF2-40B4-BE49-F238E27FC236}">
                <a16:creationId xmlns:a16="http://schemas.microsoft.com/office/drawing/2014/main" id="{1697D1C5-7E24-BCED-D99D-C7A35BA0E6D7}"/>
              </a:ext>
            </a:extLst>
          </p:cNvPr>
          <p:cNvSpPr txBox="1"/>
          <p:nvPr/>
        </p:nvSpPr>
        <p:spPr>
          <a:xfrm>
            <a:off x="996286" y="713169"/>
            <a:ext cx="5264813" cy="523220"/>
          </a:xfrm>
          <a:prstGeom prst="rect">
            <a:avLst/>
          </a:prstGeom>
          <a:noFill/>
        </p:spPr>
        <p:txBody>
          <a:bodyPr wrap="square">
            <a:spAutoFit/>
          </a:bodyPr>
          <a:lstStyle/>
          <a:p>
            <a:pPr marL="0" marR="0" lvl="0" indent="0" algn="l" rtl="0">
              <a:spcBef>
                <a:spcPts val="0"/>
              </a:spcBef>
              <a:spcAft>
                <a:spcPts val="1800"/>
              </a:spcAft>
              <a:buNone/>
            </a:pPr>
            <a:r>
              <a:rPr lang="es-ES_tradnl" sz="1400" b="1" spc="300">
                <a:solidFill>
                  <a:schemeClr val="bg1"/>
                </a:solidFill>
                <a:highlight>
                  <a:srgbClr val="8D607A"/>
                </a:highlight>
                <a:latin typeface="Calibri"/>
                <a:ea typeface="Calibri"/>
                <a:cs typeface="Calibri"/>
                <a:sym typeface="Calibri"/>
              </a:rPr>
              <a:t>SESIÓN 3: ¿CÓMO INFLUYE EL ENTORNO DEL MENOR EN SU SEGURIDAD Y BIENESTAR?</a:t>
            </a:r>
          </a:p>
        </p:txBody>
      </p:sp>
      <p:sp>
        <p:nvSpPr>
          <p:cNvPr id="2" name="Hexagon 1">
            <a:extLst>
              <a:ext uri="{FF2B5EF4-FFF2-40B4-BE49-F238E27FC236}">
                <a16:creationId xmlns:a16="http://schemas.microsoft.com/office/drawing/2014/main" id="{8B0D12D0-C022-7614-DA13-354F14155186}"/>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Hexagon 4">
            <a:extLst>
              <a:ext uri="{FF2B5EF4-FFF2-40B4-BE49-F238E27FC236}">
                <a16:creationId xmlns:a16="http://schemas.microsoft.com/office/drawing/2014/main" id="{F0069852-E605-FEF7-7C39-0115A303FE83}"/>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Hexagon 11">
            <a:extLst>
              <a:ext uri="{FF2B5EF4-FFF2-40B4-BE49-F238E27FC236}">
                <a16:creationId xmlns:a16="http://schemas.microsoft.com/office/drawing/2014/main" id="{79DE167F-6A88-D313-D84F-A7A38E968E1D}"/>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Hexagon 12">
            <a:extLst>
              <a:ext uri="{FF2B5EF4-FFF2-40B4-BE49-F238E27FC236}">
                <a16:creationId xmlns:a16="http://schemas.microsoft.com/office/drawing/2014/main" id="{72FC9347-C796-FF92-3ABD-2A63A8779521}"/>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Hexagon 15">
            <a:extLst>
              <a:ext uri="{FF2B5EF4-FFF2-40B4-BE49-F238E27FC236}">
                <a16:creationId xmlns:a16="http://schemas.microsoft.com/office/drawing/2014/main" id="{D3CE2213-0CA3-7249-B98D-0E34CCA48EA4}"/>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Hexagon 16">
            <a:extLst>
              <a:ext uri="{FF2B5EF4-FFF2-40B4-BE49-F238E27FC236}">
                <a16:creationId xmlns:a16="http://schemas.microsoft.com/office/drawing/2014/main" id="{430B51F4-8C4E-2470-3E3C-BC695B91425D}"/>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15687917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B359C7-3D1F-1BBC-B454-0FA3A9CF4812}"/>
              </a:ext>
            </a:extLst>
          </p:cNvPr>
          <p:cNvSpPr txBox="1"/>
          <p:nvPr/>
        </p:nvSpPr>
        <p:spPr>
          <a:xfrm>
            <a:off x="996287" y="698305"/>
            <a:ext cx="5254042" cy="276999"/>
          </a:xfrm>
          <a:prstGeom prst="rect">
            <a:avLst/>
          </a:prstGeom>
          <a:noFill/>
        </p:spPr>
        <p:txBody>
          <a:bodyPr wrap="square" rtlCol="0">
            <a:spAutoFit/>
          </a:bodyPr>
          <a:lstStyle/>
          <a:p>
            <a:r>
              <a:rPr lang="en-US" sz="1200" b="1" spc="300" dirty="0"/>
              <a:t>RED O CÍRCULO DE SEGURIDAD</a:t>
            </a:r>
            <a:endParaRPr lang="en-US" sz="1200" b="1" spc="300" dirty="0">
              <a:solidFill>
                <a:schemeClr val="tx1"/>
              </a:solidFill>
            </a:endParaRPr>
          </a:p>
        </p:txBody>
      </p:sp>
      <p:graphicFrame>
        <p:nvGraphicFramePr>
          <p:cNvPr id="6" name="Table 17">
            <a:extLst>
              <a:ext uri="{FF2B5EF4-FFF2-40B4-BE49-F238E27FC236}">
                <a16:creationId xmlns:a16="http://schemas.microsoft.com/office/drawing/2014/main" id="{6DF446FC-B112-7A77-BE65-2661EEDF624C}"/>
              </a:ext>
            </a:extLst>
          </p:cNvPr>
          <p:cNvGraphicFramePr>
            <a:graphicFrameLocks noGrp="1"/>
          </p:cNvGraphicFramePr>
          <p:nvPr>
            <p:extLst>
              <p:ext uri="{D42A27DB-BD31-4B8C-83A1-F6EECF244321}">
                <p14:modId xmlns:p14="http://schemas.microsoft.com/office/powerpoint/2010/main" val="3124328112"/>
              </p:ext>
            </p:extLst>
          </p:nvPr>
        </p:nvGraphicFramePr>
        <p:xfrm>
          <a:off x="996287" y="1175655"/>
          <a:ext cx="5254042" cy="7122160"/>
        </p:xfrm>
        <a:graphic>
          <a:graphicData uri="http://schemas.openxmlformats.org/drawingml/2006/table">
            <a:tbl>
              <a:tblPr firstRow="1" bandRow="1">
                <a:tableStyleId>{5C22544A-7EE6-4342-B048-85BDC9FD1C3A}</a:tableStyleId>
              </a:tblPr>
              <a:tblGrid>
                <a:gridCol w="1137313">
                  <a:extLst>
                    <a:ext uri="{9D8B030D-6E8A-4147-A177-3AD203B41FA5}">
                      <a16:colId xmlns:a16="http://schemas.microsoft.com/office/drawing/2014/main" val="3910228329"/>
                    </a:ext>
                  </a:extLst>
                </a:gridCol>
                <a:gridCol w="4116729">
                  <a:extLst>
                    <a:ext uri="{9D8B030D-6E8A-4147-A177-3AD203B41FA5}">
                      <a16:colId xmlns:a16="http://schemas.microsoft.com/office/drawing/2014/main" val="1260457313"/>
                    </a:ext>
                  </a:extLst>
                </a:gridCol>
              </a:tblGrid>
              <a:tr h="370840">
                <a:tc>
                  <a:txBody>
                    <a:bodyPr/>
                    <a:lstStyle/>
                    <a:p>
                      <a:r>
                        <a:rPr lang="es-ES_tradnl" sz="1100" b="1" noProof="0" dirty="0">
                          <a:solidFill>
                            <a:schemeClr val="tx1"/>
                          </a:solidFill>
                        </a:rPr>
                        <a:t>Resumen</a:t>
                      </a:r>
                      <a:endParaRPr lang="es-ES_tradnl" sz="1100" b="1" dirty="0">
                        <a:solidFill>
                          <a:schemeClr val="tx1"/>
                        </a:solidFill>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0">
                          <a:solidFill>
                            <a:schemeClr val="tx1"/>
                          </a:solidFill>
                        </a:rPr>
                        <a:t>La red o círculo de seguridad es una herramienta para ayudar a niños y niñas a identificar las cosas y las personas que los hacen sentirse cómodos/as, en confianza y a salvo. Esta actividad también permite identificar a las personas y lugares que le dan miedo, le hacen sentir inseguro/a o en peligro.</a:t>
                      </a:r>
                      <a:endParaRPr lang="es-ES_tradnl" sz="1100" b="0" dirty="0">
                        <a:solidFill>
                          <a:schemeClr val="tx1"/>
                        </a:solidFill>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2503434562"/>
                  </a:ext>
                </a:extLst>
              </a:tr>
              <a:tr h="370840">
                <a:tc>
                  <a:txBody>
                    <a:bodyPr/>
                    <a:lstStyle/>
                    <a:p>
                      <a:r>
                        <a:rPr lang="es-ES_tradnl" sz="1100" b="1" noProof="0">
                          <a:solidFill>
                            <a:schemeClr val="tx1"/>
                          </a:solidFill>
                        </a:rPr>
                        <a:t>Duración</a:t>
                      </a:r>
                      <a:endParaRPr lang="es-ES_tradnl" sz="1100" b="1" dirty="0">
                        <a:solidFill>
                          <a:schemeClr val="tx1"/>
                        </a:solidFill>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0" noProof="0" dirty="0"/>
                        <a:t>Esto depende del menor y de su nivel de compromiso. La actividad puede durar de 5 a 10 minutos.</a:t>
                      </a:r>
                      <a:endParaRPr lang="es-ES_tradnl" sz="1100" b="0" dirty="0"/>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1156132823"/>
                  </a:ext>
                </a:extLst>
              </a:tr>
              <a:tr h="370840">
                <a:tc>
                  <a:txBody>
                    <a:bodyPr/>
                    <a:lstStyle/>
                    <a:p>
                      <a:r>
                        <a:rPr lang="es-ES_tradnl" sz="1100" b="1">
                          <a:solidFill>
                            <a:schemeClr val="tx1"/>
                          </a:solidFill>
                        </a:rPr>
                        <a:t>Edades</a:t>
                      </a:r>
                      <a:endParaRPr lang="es-ES_tradnl" sz="1100" b="1" dirty="0">
                        <a:solidFill>
                          <a:schemeClr val="tx1"/>
                        </a:solidFill>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0" noProof="0" dirty="0"/>
                        <a:t>Esta actividad es ideal para niños de 3 a 12 años. Dependiendo de su madurez y capacidad para hablar, también puede servir para niños y niñas de mayor edad</a:t>
                      </a:r>
                      <a:r>
                        <a:rPr lang="es-ES_tradnl" sz="1100" b="0" dirty="0"/>
                        <a:t>.</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2693644662"/>
                  </a:ext>
                </a:extLst>
              </a:tr>
              <a:tr h="370840">
                <a:tc>
                  <a:txBody>
                    <a:bodyPr/>
                    <a:lstStyle/>
                    <a:p>
                      <a:r>
                        <a:rPr lang="es-ES_tradnl" sz="1100" b="1">
                          <a:solidFill>
                            <a:schemeClr val="tx1"/>
                          </a:solidFill>
                        </a:rPr>
                        <a:t>Materiales</a:t>
                      </a:r>
                      <a:endParaRPr lang="es-ES_tradnl" sz="1100" b="1" dirty="0">
                        <a:solidFill>
                          <a:schemeClr val="tx1"/>
                        </a:solidFill>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s-ES_tradnl" sz="1100" b="0"/>
                        <a:t>Papel, marcadores o lápices de colores (si es posible, también puede usar muñecas o figuritas para representar a las personas y ayudar a los niños/as más pequeños/as).</a:t>
                      </a:r>
                      <a:endParaRPr lang="es-ES_tradnl" sz="1100" b="0" dirty="0"/>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1467086939"/>
                  </a:ext>
                </a:extLst>
              </a:tr>
              <a:tr h="370840">
                <a:tc>
                  <a:txBody>
                    <a:bodyPr/>
                    <a:lstStyle/>
                    <a:p>
                      <a:r>
                        <a:rPr lang="es-ES_tradnl" sz="1100" b="1">
                          <a:solidFill>
                            <a:schemeClr val="tx1"/>
                          </a:solidFill>
                        </a:rPr>
                        <a:t>Personas involucradas</a:t>
                      </a:r>
                      <a:endParaRPr lang="es-ES_tradnl" sz="1100" b="1" dirty="0">
                        <a:solidFill>
                          <a:schemeClr val="tx1"/>
                        </a:solidFill>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0" noProof="0" dirty="0"/>
                        <a:t>Los/as asistentes sociales deben realizar esta actividad con los/as niños/as de forma individual; sin embargo, si el menor se niega a participar en la actividad o no puede hacerlo debido a su edad, etapa de desarrollo, preferencia o capacidad comunicativa, puede ser necesaria o conveniente la presencia de la persona que lo cuida.</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2624097116"/>
                  </a:ext>
                </a:extLst>
              </a:tr>
              <a:tr h="370840">
                <a:tc>
                  <a:txBody>
                    <a:bodyPr/>
                    <a:lstStyle/>
                    <a:p>
                      <a:r>
                        <a:rPr lang="es-ES_tradnl" sz="1100" b="1">
                          <a:solidFill>
                            <a:schemeClr val="tx1"/>
                          </a:solidFill>
                        </a:rPr>
                        <a:t>Propósito</a:t>
                      </a:r>
                      <a:endParaRPr lang="es-ES_tradnl" sz="1100" b="1" dirty="0">
                        <a:solidFill>
                          <a:schemeClr val="tx1"/>
                        </a:solidFill>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tc>
                  <a:txBody>
                    <a:bodyPr/>
                    <a:lstStyle/>
                    <a:p>
                      <a:r>
                        <a:rPr lang="es-ES_tradnl" sz="1100"/>
                        <a:t>Identificar a las personas con las que el/la menor se siente seguro/a.</a:t>
                      </a:r>
                      <a:endParaRPr lang="es-ES_tradnl" dirty="0"/>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1912278685"/>
                  </a:ext>
                </a:extLst>
              </a:tr>
              <a:tr h="370840">
                <a:tc>
                  <a:txBody>
                    <a:bodyPr/>
                    <a:lstStyle/>
                    <a:p>
                      <a:r>
                        <a:rPr lang="es-ES_tradnl" sz="1100" b="1">
                          <a:solidFill>
                            <a:schemeClr val="tx1"/>
                          </a:solidFill>
                        </a:rPr>
                        <a:t>Instrucciones</a:t>
                      </a:r>
                      <a:endParaRPr lang="es-ES_tradnl" sz="1100" b="1" dirty="0">
                        <a:solidFill>
                          <a:schemeClr val="tx1"/>
                        </a:solidFill>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tc>
                  <a:txBody>
                    <a:bodyPr/>
                    <a:lstStyle/>
                    <a:p>
                      <a:pPr marL="171450" indent="-171450">
                        <a:buFont typeface="Arial" panose="020B0604020202020204" pitchFamily="34" charset="0"/>
                        <a:buChar char="•"/>
                      </a:pPr>
                      <a:r>
                        <a:rPr lang="es-ES_tradnl" sz="1100" dirty="0">
                          <a:solidFill>
                            <a:schemeClr val="tx1"/>
                          </a:solidFill>
                        </a:rPr>
                        <a:t>Pídale que dibuje un círculo en el centro de la hoja o que haga un círculo en el suelo con cinta adhesiva (si es posible).</a:t>
                      </a:r>
                    </a:p>
                    <a:p>
                      <a:pPr marL="171450" indent="-171450">
                        <a:buFont typeface="Arial" panose="020B0604020202020204" pitchFamily="34" charset="0"/>
                        <a:buChar char="•"/>
                      </a:pPr>
                      <a:r>
                        <a:rPr lang="es-ES_tradnl" sz="1100" dirty="0">
                          <a:solidFill>
                            <a:schemeClr val="tx1"/>
                          </a:solidFill>
                        </a:rPr>
                        <a:t>Explíquele que en este círculo solo pueden entrar personas y cosas buenas. En el círculo solo pueden estar las personas o cosas con las que se sienta cómodo/a, en confianza y a salvo. </a:t>
                      </a:r>
                    </a:p>
                    <a:p>
                      <a:pPr marL="171450" indent="-171450">
                        <a:buFont typeface="Arial" panose="020B0604020202020204" pitchFamily="34" charset="0"/>
                        <a:buChar char="•"/>
                      </a:pPr>
                      <a:r>
                        <a:rPr lang="es-ES_tradnl" sz="1100" dirty="0">
                          <a:solidFill>
                            <a:schemeClr val="tx1"/>
                          </a:solidFill>
                        </a:rPr>
                        <a:t>Si está utilizando muñecos o figuritas que representen a personas, pídale que las coloque dentro del círculo. De lo contrario, pídale que dibuje dentro del círculo a todas las personas y cosas que lo/a hagan sentir cómodo/a, en confianza y a salvo. </a:t>
                      </a:r>
                    </a:p>
                    <a:p>
                      <a:pPr marL="171450" indent="-171450">
                        <a:buFont typeface="Arial" panose="020B0604020202020204" pitchFamily="34" charset="0"/>
                        <a:buChar char="•"/>
                      </a:pPr>
                      <a:r>
                        <a:rPr lang="es-ES_tradnl" sz="1100" dirty="0">
                          <a:solidFill>
                            <a:schemeClr val="tx1"/>
                          </a:solidFill>
                        </a:rPr>
                        <a:t>Pídale que diga o escriba qué cosas o personas están dentro del círculo..</a:t>
                      </a:r>
                    </a:p>
                    <a:p>
                      <a:pPr marL="171450" indent="-171450">
                        <a:buFont typeface="Arial" panose="020B0604020202020204" pitchFamily="34" charset="0"/>
                        <a:buChar char="•"/>
                      </a:pPr>
                      <a:r>
                        <a:rPr lang="es-ES_tradnl" sz="1100" dirty="0">
                          <a:solidFill>
                            <a:schemeClr val="tx1"/>
                          </a:solidFill>
                        </a:rPr>
                        <a:t>Si dispone de tiempo y le parece apropiado (si cree que no se molestara), pídale que también ponga fuera del círculo a las personas o cosas que no le gustan. Por ejemplo, aquellas que le dan miedo o lo/a hacen sentir mal o incómodo/a. </a:t>
                      </a:r>
                    </a:p>
                    <a:p>
                      <a:pPr marL="171450" indent="-171450">
                        <a:buFont typeface="Arial" panose="020B0604020202020204" pitchFamily="34" charset="0"/>
                        <a:buChar char="•"/>
                      </a:pPr>
                      <a:r>
                        <a:rPr lang="es-ES_tradnl" sz="1100" b="0" noProof="0" dirty="0">
                          <a:solidFill>
                            <a:schemeClr val="tx1"/>
                          </a:solidFill>
                        </a:rPr>
                        <a:t>Aproveche estas preguntas para conversar con el menor tanto como sea posible sobre los lugares que le gustan y los que no, a fin de comprender los posibles factores de riesgo y de protección en la comunidad del menor</a:t>
                      </a:r>
                      <a:r>
                        <a:rPr lang="es-ES_tradnl" sz="1100" dirty="0">
                          <a:solidFill>
                            <a:schemeClr val="tx1"/>
                          </a:solidFill>
                        </a:rPr>
                        <a:t>.</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951584040"/>
                  </a:ext>
                </a:extLst>
              </a:tr>
            </a:tbl>
          </a:graphicData>
        </a:graphic>
      </p:graphicFrame>
      <p:sp>
        <p:nvSpPr>
          <p:cNvPr id="8" name="Oval 7">
            <a:extLst>
              <a:ext uri="{FF2B5EF4-FFF2-40B4-BE49-F238E27FC236}">
                <a16:creationId xmlns:a16="http://schemas.microsoft.com/office/drawing/2014/main" id="{96A630D8-CAF8-7D5B-20CC-D45B809D2922}"/>
              </a:ext>
            </a:extLst>
          </p:cNvPr>
          <p:cNvSpPr/>
          <p:nvPr/>
        </p:nvSpPr>
        <p:spPr>
          <a:xfrm>
            <a:off x="4967195" y="8169930"/>
            <a:ext cx="1283135" cy="1283136"/>
          </a:xfrm>
          <a:prstGeom prst="ellipse">
            <a:avLst/>
          </a:prstGeom>
          <a:noFill/>
          <a:ln w="571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EE5179DF-C899-745C-7D6E-4F270422E1C4}"/>
              </a:ext>
            </a:extLst>
          </p:cNvPr>
          <p:cNvGrpSpPr/>
          <p:nvPr/>
        </p:nvGrpSpPr>
        <p:grpSpPr>
          <a:xfrm>
            <a:off x="5275554" y="8372913"/>
            <a:ext cx="344731" cy="438585"/>
            <a:chOff x="6583595" y="3385093"/>
            <a:chExt cx="936987" cy="1192085"/>
          </a:xfrm>
          <a:solidFill>
            <a:schemeClr val="accent4">
              <a:lumMod val="40000"/>
              <a:lumOff val="60000"/>
            </a:schemeClr>
          </a:solidFill>
        </p:grpSpPr>
        <p:grpSp>
          <p:nvGrpSpPr>
            <p:cNvPr id="10" name="Group 9">
              <a:extLst>
                <a:ext uri="{FF2B5EF4-FFF2-40B4-BE49-F238E27FC236}">
                  <a16:creationId xmlns:a16="http://schemas.microsoft.com/office/drawing/2014/main" id="{30F679FF-DC9F-8089-335B-5C5799423EFE}"/>
                </a:ext>
              </a:extLst>
            </p:cNvPr>
            <p:cNvGrpSpPr/>
            <p:nvPr/>
          </p:nvGrpSpPr>
          <p:grpSpPr>
            <a:xfrm>
              <a:off x="6583595" y="3385093"/>
              <a:ext cx="936987" cy="1121072"/>
              <a:chOff x="2780231" y="3039417"/>
              <a:chExt cx="1162307" cy="1390660"/>
            </a:xfrm>
            <a:grpFill/>
          </p:grpSpPr>
          <p:sp>
            <p:nvSpPr>
              <p:cNvPr id="12" name="Rectangle 11">
                <a:extLst>
                  <a:ext uri="{FF2B5EF4-FFF2-40B4-BE49-F238E27FC236}">
                    <a16:creationId xmlns:a16="http://schemas.microsoft.com/office/drawing/2014/main" id="{A952CA74-3A22-37DD-05C6-6867DCD390ED}"/>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3" name="Flowchart: Stored Data 12">
                <a:extLst>
                  <a:ext uri="{FF2B5EF4-FFF2-40B4-BE49-F238E27FC236}">
                    <a16:creationId xmlns:a16="http://schemas.microsoft.com/office/drawing/2014/main" id="{4DB0FF81-D27F-192B-ED78-625DA15789EB}"/>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4" name="Flowchart: Stored Data 13">
                <a:extLst>
                  <a:ext uri="{FF2B5EF4-FFF2-40B4-BE49-F238E27FC236}">
                    <a16:creationId xmlns:a16="http://schemas.microsoft.com/office/drawing/2014/main" id="{5FD801FA-F63E-CB29-4F4A-3274B398DB83}"/>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95A5BC2F-59EE-DF36-BA8B-928D0FD58A26}"/>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6" name="Isosceles Triangle 15">
                <a:extLst>
                  <a:ext uri="{FF2B5EF4-FFF2-40B4-BE49-F238E27FC236}">
                    <a16:creationId xmlns:a16="http://schemas.microsoft.com/office/drawing/2014/main" id="{D0ADB00A-8A93-2D84-2713-C7900EB3C704}"/>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sp>
          <p:nvSpPr>
            <p:cNvPr id="11" name="Plus Sign 10">
              <a:extLst>
                <a:ext uri="{FF2B5EF4-FFF2-40B4-BE49-F238E27FC236}">
                  <a16:creationId xmlns:a16="http://schemas.microsoft.com/office/drawing/2014/main" id="{5F4FA24B-23BC-FB0C-65E0-3C48D3AA2E8D}"/>
                </a:ext>
              </a:extLst>
            </p:cNvPr>
            <p:cNvSpPr/>
            <p:nvPr/>
          </p:nvSpPr>
          <p:spPr>
            <a:xfrm>
              <a:off x="6602642" y="3392652"/>
              <a:ext cx="886622" cy="1184526"/>
            </a:xfrm>
            <a:prstGeom prst="mathPlus">
              <a:avLst>
                <a:gd name="adj1" fmla="val 170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nvGrpSpPr>
          <p:cNvPr id="23" name="Group 22">
            <a:extLst>
              <a:ext uri="{FF2B5EF4-FFF2-40B4-BE49-F238E27FC236}">
                <a16:creationId xmlns:a16="http://schemas.microsoft.com/office/drawing/2014/main" id="{B816856A-A339-26BA-A046-EE3D34D1BF72}"/>
              </a:ext>
            </a:extLst>
          </p:cNvPr>
          <p:cNvGrpSpPr/>
          <p:nvPr/>
        </p:nvGrpSpPr>
        <p:grpSpPr>
          <a:xfrm>
            <a:off x="5732647" y="8539051"/>
            <a:ext cx="344731" cy="438585"/>
            <a:chOff x="6583595" y="3385093"/>
            <a:chExt cx="936987" cy="1192085"/>
          </a:xfrm>
          <a:solidFill>
            <a:schemeClr val="accent4">
              <a:lumMod val="40000"/>
              <a:lumOff val="60000"/>
            </a:schemeClr>
          </a:solidFill>
        </p:grpSpPr>
        <p:grpSp>
          <p:nvGrpSpPr>
            <p:cNvPr id="27" name="Group 26">
              <a:extLst>
                <a:ext uri="{FF2B5EF4-FFF2-40B4-BE49-F238E27FC236}">
                  <a16:creationId xmlns:a16="http://schemas.microsoft.com/office/drawing/2014/main" id="{E343D209-5885-8E14-02ED-01EC9C9C9D4B}"/>
                </a:ext>
              </a:extLst>
            </p:cNvPr>
            <p:cNvGrpSpPr/>
            <p:nvPr/>
          </p:nvGrpSpPr>
          <p:grpSpPr>
            <a:xfrm>
              <a:off x="6583595" y="3385093"/>
              <a:ext cx="936987" cy="1121072"/>
              <a:chOff x="2780231" y="3039417"/>
              <a:chExt cx="1162307" cy="1390660"/>
            </a:xfrm>
            <a:grpFill/>
          </p:grpSpPr>
          <p:sp>
            <p:nvSpPr>
              <p:cNvPr id="29" name="Rectangle 28">
                <a:extLst>
                  <a:ext uri="{FF2B5EF4-FFF2-40B4-BE49-F238E27FC236}">
                    <a16:creationId xmlns:a16="http://schemas.microsoft.com/office/drawing/2014/main" id="{CCED6DCC-B221-930F-766B-1F39A04CEA0F}"/>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30" name="Flowchart: Stored Data 29">
                <a:extLst>
                  <a:ext uri="{FF2B5EF4-FFF2-40B4-BE49-F238E27FC236}">
                    <a16:creationId xmlns:a16="http://schemas.microsoft.com/office/drawing/2014/main" id="{C97B5518-24C4-61AC-2D17-36E3719549FE}"/>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31" name="Flowchart: Stored Data 30">
                <a:extLst>
                  <a:ext uri="{FF2B5EF4-FFF2-40B4-BE49-F238E27FC236}">
                    <a16:creationId xmlns:a16="http://schemas.microsoft.com/office/drawing/2014/main" id="{0A5A92DA-8AA0-C5FE-3484-01937B621C16}"/>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2B6D246D-F1A8-F6F1-27EE-49CDCF4D6A96}"/>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33" name="Isosceles Triangle 32">
                <a:extLst>
                  <a:ext uri="{FF2B5EF4-FFF2-40B4-BE49-F238E27FC236}">
                    <a16:creationId xmlns:a16="http://schemas.microsoft.com/office/drawing/2014/main" id="{85105AC1-F054-5DE8-229E-7B04EE52B3C5}"/>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sp>
          <p:nvSpPr>
            <p:cNvPr id="28" name="Plus Sign 27">
              <a:extLst>
                <a:ext uri="{FF2B5EF4-FFF2-40B4-BE49-F238E27FC236}">
                  <a16:creationId xmlns:a16="http://schemas.microsoft.com/office/drawing/2014/main" id="{AC3D1727-2543-A6DF-C8D2-3D10D1F2BA76}"/>
                </a:ext>
              </a:extLst>
            </p:cNvPr>
            <p:cNvSpPr/>
            <p:nvPr/>
          </p:nvSpPr>
          <p:spPr>
            <a:xfrm>
              <a:off x="6602642" y="3392652"/>
              <a:ext cx="886622" cy="1184526"/>
            </a:xfrm>
            <a:prstGeom prst="mathPlus">
              <a:avLst>
                <a:gd name="adj1" fmla="val 170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a16="http://schemas.microsoft.com/office/drawing/2014/main" id="{B4343E27-B84B-49DD-C191-DA3836629D1E}"/>
              </a:ext>
            </a:extLst>
          </p:cNvPr>
          <p:cNvGrpSpPr/>
          <p:nvPr/>
        </p:nvGrpSpPr>
        <p:grpSpPr>
          <a:xfrm>
            <a:off x="5392739" y="8912139"/>
            <a:ext cx="344731" cy="438585"/>
            <a:chOff x="6583595" y="3385093"/>
            <a:chExt cx="936987" cy="1192085"/>
          </a:xfrm>
          <a:solidFill>
            <a:schemeClr val="accent4">
              <a:lumMod val="40000"/>
              <a:lumOff val="60000"/>
            </a:schemeClr>
          </a:solidFill>
        </p:grpSpPr>
        <p:grpSp>
          <p:nvGrpSpPr>
            <p:cNvPr id="35" name="Group 34">
              <a:extLst>
                <a:ext uri="{FF2B5EF4-FFF2-40B4-BE49-F238E27FC236}">
                  <a16:creationId xmlns:a16="http://schemas.microsoft.com/office/drawing/2014/main" id="{CFE82A19-8DD2-8103-33D6-0EB71F15B775}"/>
                </a:ext>
              </a:extLst>
            </p:cNvPr>
            <p:cNvGrpSpPr/>
            <p:nvPr/>
          </p:nvGrpSpPr>
          <p:grpSpPr>
            <a:xfrm>
              <a:off x="6583595" y="3385093"/>
              <a:ext cx="936987" cy="1121072"/>
              <a:chOff x="2780231" y="3039417"/>
              <a:chExt cx="1162307" cy="1390660"/>
            </a:xfrm>
            <a:grpFill/>
          </p:grpSpPr>
          <p:sp>
            <p:nvSpPr>
              <p:cNvPr id="37" name="Rectangle 36">
                <a:extLst>
                  <a:ext uri="{FF2B5EF4-FFF2-40B4-BE49-F238E27FC236}">
                    <a16:creationId xmlns:a16="http://schemas.microsoft.com/office/drawing/2014/main" id="{B3CBA3DA-9203-A14A-B027-B9243312306D}"/>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38" name="Flowchart: Stored Data 37">
                <a:extLst>
                  <a:ext uri="{FF2B5EF4-FFF2-40B4-BE49-F238E27FC236}">
                    <a16:creationId xmlns:a16="http://schemas.microsoft.com/office/drawing/2014/main" id="{61F3A961-D13C-667B-B1DB-0E8F0D76F53C}"/>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39" name="Flowchart: Stored Data 38">
                <a:extLst>
                  <a:ext uri="{FF2B5EF4-FFF2-40B4-BE49-F238E27FC236}">
                    <a16:creationId xmlns:a16="http://schemas.microsoft.com/office/drawing/2014/main" id="{99C88B65-24C1-3FC9-F65C-AF99AABE3527}"/>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5BB4B16B-2E04-94A3-9A28-D343DF25F028}"/>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41" name="Isosceles Triangle 40">
                <a:extLst>
                  <a:ext uri="{FF2B5EF4-FFF2-40B4-BE49-F238E27FC236}">
                    <a16:creationId xmlns:a16="http://schemas.microsoft.com/office/drawing/2014/main" id="{61D96C98-EEB8-CBEE-CC9C-461CCD1329D0}"/>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sp>
          <p:nvSpPr>
            <p:cNvPr id="36" name="Plus Sign 35">
              <a:extLst>
                <a:ext uri="{FF2B5EF4-FFF2-40B4-BE49-F238E27FC236}">
                  <a16:creationId xmlns:a16="http://schemas.microsoft.com/office/drawing/2014/main" id="{CA71AD00-E3F3-64F5-5D8C-6F67C13B6B8E}"/>
                </a:ext>
              </a:extLst>
            </p:cNvPr>
            <p:cNvSpPr/>
            <p:nvPr/>
          </p:nvSpPr>
          <p:spPr>
            <a:xfrm>
              <a:off x="6602642" y="3392652"/>
              <a:ext cx="886622" cy="1184526"/>
            </a:xfrm>
            <a:prstGeom prst="mathPlus">
              <a:avLst>
                <a:gd name="adj1" fmla="val 170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nvGrpSpPr>
          <p:cNvPr id="42" name="Group 41">
            <a:extLst>
              <a:ext uri="{FF2B5EF4-FFF2-40B4-BE49-F238E27FC236}">
                <a16:creationId xmlns:a16="http://schemas.microsoft.com/office/drawing/2014/main" id="{7E14A0CD-C917-B9BC-CA02-D24AFB0E932B}"/>
              </a:ext>
            </a:extLst>
          </p:cNvPr>
          <p:cNvGrpSpPr/>
          <p:nvPr/>
        </p:nvGrpSpPr>
        <p:grpSpPr>
          <a:xfrm rot="1465369">
            <a:off x="4797288" y="8090884"/>
            <a:ext cx="557811" cy="230909"/>
            <a:chOff x="-75030" y="1568450"/>
            <a:chExt cx="2316311" cy="958850"/>
          </a:xfrm>
          <a:solidFill>
            <a:schemeClr val="accent4">
              <a:lumMod val="40000"/>
              <a:lumOff val="60000"/>
            </a:schemeClr>
          </a:solidFill>
        </p:grpSpPr>
        <p:sp>
          <p:nvSpPr>
            <p:cNvPr id="43" name="Oval 42">
              <a:extLst>
                <a:ext uri="{FF2B5EF4-FFF2-40B4-BE49-F238E27FC236}">
                  <a16:creationId xmlns:a16="http://schemas.microsoft.com/office/drawing/2014/main" id="{E8CD00B5-57D6-FE66-4CE3-D3119347A3F0}"/>
                </a:ext>
              </a:extLst>
            </p:cNvPr>
            <p:cNvSpPr/>
            <p:nvPr/>
          </p:nvSpPr>
          <p:spPr>
            <a:xfrm>
              <a:off x="1319570" y="1892300"/>
              <a:ext cx="635000" cy="635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Top Corners Rounded 43">
              <a:extLst>
                <a:ext uri="{FF2B5EF4-FFF2-40B4-BE49-F238E27FC236}">
                  <a16:creationId xmlns:a16="http://schemas.microsoft.com/office/drawing/2014/main" id="{A876DFA5-81EC-CE12-CF41-52CEC7571C67}"/>
                </a:ext>
              </a:extLst>
            </p:cNvPr>
            <p:cNvSpPr/>
            <p:nvPr/>
          </p:nvSpPr>
          <p:spPr>
            <a:xfrm rot="6300000">
              <a:off x="267870" y="1225550"/>
              <a:ext cx="647700" cy="13335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Top Corners Rounded 44">
              <a:extLst>
                <a:ext uri="{FF2B5EF4-FFF2-40B4-BE49-F238E27FC236}">
                  <a16:creationId xmlns:a16="http://schemas.microsoft.com/office/drawing/2014/main" id="{5FEB4371-2E05-7E0E-87E9-3047732C3CA0}"/>
                </a:ext>
              </a:extLst>
            </p:cNvPr>
            <p:cNvSpPr/>
            <p:nvPr/>
          </p:nvSpPr>
          <p:spPr>
            <a:xfrm rot="6300000">
              <a:off x="1820522" y="1812699"/>
              <a:ext cx="259785" cy="58173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Hexagon 1">
            <a:extLst>
              <a:ext uri="{FF2B5EF4-FFF2-40B4-BE49-F238E27FC236}">
                <a16:creationId xmlns:a16="http://schemas.microsoft.com/office/drawing/2014/main" id="{BA0BE07D-7AE7-016F-3C54-75BFFCCD3162}"/>
              </a:ext>
            </a:extLst>
          </p:cNvPr>
          <p:cNvSpPr/>
          <p:nvPr/>
        </p:nvSpPr>
        <p:spPr>
          <a:xfrm rot="1782986">
            <a:off x="286724" y="30111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Hexagon 2">
            <a:extLst>
              <a:ext uri="{FF2B5EF4-FFF2-40B4-BE49-F238E27FC236}">
                <a16:creationId xmlns:a16="http://schemas.microsoft.com/office/drawing/2014/main" id="{D27A6A75-BD42-A5F0-0EBF-E407B677D01E}"/>
              </a:ext>
            </a:extLst>
          </p:cNvPr>
          <p:cNvSpPr/>
          <p:nvPr/>
        </p:nvSpPr>
        <p:spPr>
          <a:xfrm rot="1782986">
            <a:off x="286724" y="76395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Hexagon 3">
            <a:extLst>
              <a:ext uri="{FF2B5EF4-FFF2-40B4-BE49-F238E27FC236}">
                <a16:creationId xmlns:a16="http://schemas.microsoft.com/office/drawing/2014/main" id="{88B59AC1-B019-C0C7-2DD0-5A66E3CD0EBB}"/>
              </a:ext>
            </a:extLst>
          </p:cNvPr>
          <p:cNvSpPr/>
          <p:nvPr/>
        </p:nvSpPr>
        <p:spPr>
          <a:xfrm rot="1782986">
            <a:off x="286724" y="122680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D61A0C0E-F8E7-8292-88C7-1A08FBEED196}"/>
              </a:ext>
            </a:extLst>
          </p:cNvPr>
          <p:cNvSpPr/>
          <p:nvPr/>
        </p:nvSpPr>
        <p:spPr>
          <a:xfrm rot="1782986">
            <a:off x="286724" y="168964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Hexagon 16">
            <a:extLst>
              <a:ext uri="{FF2B5EF4-FFF2-40B4-BE49-F238E27FC236}">
                <a16:creationId xmlns:a16="http://schemas.microsoft.com/office/drawing/2014/main" id="{BDD3B10B-CB4E-E234-D5AF-292F6323D4DD}"/>
              </a:ext>
            </a:extLst>
          </p:cNvPr>
          <p:cNvSpPr/>
          <p:nvPr/>
        </p:nvSpPr>
        <p:spPr>
          <a:xfrm rot="1782986">
            <a:off x="286724" y="215249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Hexagon 17">
            <a:extLst>
              <a:ext uri="{FF2B5EF4-FFF2-40B4-BE49-F238E27FC236}">
                <a16:creationId xmlns:a16="http://schemas.microsoft.com/office/drawing/2014/main" id="{184A9492-72FE-83D1-AF0C-DEB852AD383F}"/>
              </a:ext>
            </a:extLst>
          </p:cNvPr>
          <p:cNvSpPr/>
          <p:nvPr/>
        </p:nvSpPr>
        <p:spPr>
          <a:xfrm rot="1782986">
            <a:off x="286724" y="2615335"/>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Hexagon 18">
            <a:extLst>
              <a:ext uri="{FF2B5EF4-FFF2-40B4-BE49-F238E27FC236}">
                <a16:creationId xmlns:a16="http://schemas.microsoft.com/office/drawing/2014/main" id="{FEED45D1-F6AD-49AC-B080-0158E23DA328}"/>
              </a:ext>
            </a:extLst>
          </p:cNvPr>
          <p:cNvSpPr/>
          <p:nvPr/>
        </p:nvSpPr>
        <p:spPr>
          <a:xfrm rot="1782986">
            <a:off x="286725" y="3078179"/>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149853014"/>
      </p:ext>
    </p:extLst>
  </p:cSld>
  <p:clrMapOvr>
    <a:masterClrMapping/>
  </p:clrMapOvr>
  <p:extLst>
    <p:ext uri="{6950BFC3-D8DA-4A85-94F7-54DA5524770B}">
      <p188:commentRel xmlns:p188="http://schemas.microsoft.com/office/powerpoint/2018/8/main" r:id="rId2"/>
    </p:ext>
  </p:extLs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19A58AE-CA9A-627E-30D6-D0FF075D0297}"/>
              </a:ext>
            </a:extLst>
          </p:cNvPr>
          <p:cNvSpPr txBox="1"/>
          <p:nvPr/>
        </p:nvSpPr>
        <p:spPr>
          <a:xfrm>
            <a:off x="996287" y="698305"/>
            <a:ext cx="5254042" cy="276999"/>
          </a:xfrm>
          <a:prstGeom prst="rect">
            <a:avLst/>
          </a:prstGeom>
          <a:noFill/>
        </p:spPr>
        <p:txBody>
          <a:bodyPr wrap="square" lIns="91440" tIns="45720" rIns="91440" bIns="45720" rtlCol="0" anchor="t">
            <a:spAutoFit/>
          </a:bodyPr>
          <a:lstStyle/>
          <a:p>
            <a:r>
              <a:rPr lang="en-US" sz="1200" b="1" spc="300" dirty="0"/>
              <a:t>LISTA DE CONTROL DE SEGURIDAD (CHECKLIST)</a:t>
            </a:r>
          </a:p>
        </p:txBody>
      </p:sp>
      <p:graphicFrame>
        <p:nvGraphicFramePr>
          <p:cNvPr id="17" name="Table 17">
            <a:extLst>
              <a:ext uri="{FF2B5EF4-FFF2-40B4-BE49-F238E27FC236}">
                <a16:creationId xmlns:a16="http://schemas.microsoft.com/office/drawing/2014/main" id="{373B009E-DF1C-4258-CD46-4F71EBC94BE3}"/>
              </a:ext>
            </a:extLst>
          </p:cNvPr>
          <p:cNvGraphicFramePr>
            <a:graphicFrameLocks noGrp="1"/>
          </p:cNvGraphicFramePr>
          <p:nvPr>
            <p:extLst>
              <p:ext uri="{D42A27DB-BD31-4B8C-83A1-F6EECF244321}">
                <p14:modId xmlns:p14="http://schemas.microsoft.com/office/powerpoint/2010/main" val="912757324"/>
              </p:ext>
            </p:extLst>
          </p:nvPr>
        </p:nvGraphicFramePr>
        <p:xfrm>
          <a:off x="996287" y="1175655"/>
          <a:ext cx="5254042" cy="4942840"/>
        </p:xfrm>
        <a:graphic>
          <a:graphicData uri="http://schemas.openxmlformats.org/drawingml/2006/table">
            <a:tbl>
              <a:tblPr firstRow="1" bandRow="1">
                <a:tableStyleId>{5C22544A-7EE6-4342-B048-85BDC9FD1C3A}</a:tableStyleId>
              </a:tblPr>
              <a:tblGrid>
                <a:gridCol w="1137313">
                  <a:extLst>
                    <a:ext uri="{9D8B030D-6E8A-4147-A177-3AD203B41FA5}">
                      <a16:colId xmlns:a16="http://schemas.microsoft.com/office/drawing/2014/main" val="3910228329"/>
                    </a:ext>
                  </a:extLst>
                </a:gridCol>
                <a:gridCol w="4116729">
                  <a:extLst>
                    <a:ext uri="{9D8B030D-6E8A-4147-A177-3AD203B41FA5}">
                      <a16:colId xmlns:a16="http://schemas.microsoft.com/office/drawing/2014/main" val="1260457313"/>
                    </a:ext>
                  </a:extLst>
                </a:gridCol>
              </a:tblGrid>
              <a:tr h="370840">
                <a:tc>
                  <a:txBody>
                    <a:bodyPr/>
                    <a:lstStyle/>
                    <a:p>
                      <a:r>
                        <a:rPr lang="es-ES_tradnl" sz="1100" b="1" noProof="0" dirty="0">
                          <a:solidFill>
                            <a:schemeClr val="tx1"/>
                          </a:solidFill>
                        </a:rPr>
                        <a:t>Resumen</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0" noProof="0" dirty="0">
                          <a:solidFill>
                            <a:schemeClr val="tx1"/>
                          </a:solidFill>
                        </a:rPr>
                        <a:t>La lista de control de seguridad es una herramienta para ayudar a niños y niñas a identificar qué cosas pueden hacer si sienten en peligro o inseguros/as. </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2503434562"/>
                  </a:ext>
                </a:extLst>
              </a:tr>
              <a:tr h="370840">
                <a:tc>
                  <a:txBody>
                    <a:bodyPr/>
                    <a:lstStyle/>
                    <a:p>
                      <a:r>
                        <a:rPr lang="es-ES_tradnl" sz="1100" b="1" noProof="0">
                          <a:solidFill>
                            <a:schemeClr val="tx1"/>
                          </a:solidFill>
                        </a:rPr>
                        <a:t>Duración</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0" noProof="0" dirty="0"/>
                        <a:t>Esto depende del menor. La actividad puede durar de 20 a 45 minutos.</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1156132823"/>
                  </a:ext>
                </a:extLst>
              </a:tr>
              <a:tr h="370840">
                <a:tc>
                  <a:txBody>
                    <a:bodyPr/>
                    <a:lstStyle/>
                    <a:p>
                      <a:r>
                        <a:rPr lang="es-ES_tradnl" sz="1100" b="1" noProof="0">
                          <a:solidFill>
                            <a:schemeClr val="tx1"/>
                          </a:solidFill>
                        </a:rPr>
                        <a:t>Edades</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0" noProof="0" dirty="0"/>
                        <a:t>Esta actividad es ideal para niños y niñas mayores de 10 años (deben saber leer y escribir). </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2693644662"/>
                  </a:ext>
                </a:extLst>
              </a:tr>
              <a:tr h="370840">
                <a:tc>
                  <a:txBody>
                    <a:bodyPr/>
                    <a:lstStyle/>
                    <a:p>
                      <a:r>
                        <a:rPr lang="es-ES_tradnl" sz="1100" b="1" noProof="0">
                          <a:solidFill>
                            <a:schemeClr val="tx1"/>
                          </a:solidFill>
                        </a:rPr>
                        <a:t>Materiales</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s-ES_tradnl" sz="1100" b="0" noProof="0" dirty="0"/>
                        <a:t>Lista de control, marcadores, bolígrafos o lápices.</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1467086939"/>
                  </a:ext>
                </a:extLst>
              </a:tr>
              <a:tr h="370840">
                <a:tc>
                  <a:txBody>
                    <a:bodyPr/>
                    <a:lstStyle/>
                    <a:p>
                      <a:r>
                        <a:rPr lang="es-ES_tradnl" sz="1100" b="1" noProof="0">
                          <a:solidFill>
                            <a:schemeClr val="tx1"/>
                          </a:solidFill>
                        </a:rPr>
                        <a:t>Personas involucradas</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0" noProof="0" dirty="0"/>
                        <a:t>Los/as asistentes sociales deben realizar esta actividad con los/as niños/as de forma individual; sin embargo, si el menor se niega a participar en la actividad o no puede hacerlo debido a su edad, etapa de desarrollo, preferencia o capacidad comunicativa, puede ser necesaria o conveniente la presencia de la persona que lo cuida.</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2624097116"/>
                  </a:ext>
                </a:extLst>
              </a:tr>
              <a:tr h="370840">
                <a:tc>
                  <a:txBody>
                    <a:bodyPr/>
                    <a:lstStyle/>
                    <a:p>
                      <a:r>
                        <a:rPr lang="es-ES_tradnl" sz="1100" b="1" noProof="0">
                          <a:solidFill>
                            <a:schemeClr val="tx1"/>
                          </a:solidFill>
                        </a:rPr>
                        <a:t>Propósito</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0" noProof="0" dirty="0"/>
                        <a:t>Antes de iniciar, los/as asistentes sociales deben explicarle al menor el propósito de la actividad</a:t>
                      </a:r>
                      <a:r>
                        <a:rPr lang="es-ES_tradnl" sz="1100" noProof="0" dirty="0"/>
                        <a:t>: </a:t>
                      </a:r>
                      <a:endParaRPr lang="es-ES_tradnl" noProof="0" dirty="0"/>
                    </a:p>
                    <a:p>
                      <a:pPr marL="628650" lvl="1" indent="-171450">
                        <a:buFont typeface="Arial" panose="020B0604020202020204" pitchFamily="34" charset="0"/>
                        <a:buChar char="•"/>
                      </a:pPr>
                      <a:r>
                        <a:rPr lang="es-ES_tradnl" sz="1100" noProof="0" dirty="0"/>
                        <a:t>Hablar sobre lo que pueden hacer cuando se sientan en peligro o inseguros/as.</a:t>
                      </a:r>
                      <a:endParaRPr lang="es-ES_tradnl" noProof="0" dirty="0"/>
                    </a:p>
                    <a:p>
                      <a:pPr marL="628650" lvl="1" indent="-171450">
                        <a:buFont typeface="Arial" panose="020B0604020202020204" pitchFamily="34" charset="0"/>
                        <a:buChar char="•"/>
                      </a:pPr>
                      <a:r>
                        <a:rPr lang="es-ES_tradnl" sz="1100" noProof="0" dirty="0"/>
                        <a:t>Elaborar un plan juntos que podría ayudarle a sentirse más seguro/a.</a:t>
                      </a:r>
                      <a:endParaRPr lang="es-ES_tradnl" noProof="0" dirty="0"/>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1912278685"/>
                  </a:ext>
                </a:extLst>
              </a:tr>
              <a:tr h="370840">
                <a:tc>
                  <a:txBody>
                    <a:bodyPr/>
                    <a:lstStyle/>
                    <a:p>
                      <a:r>
                        <a:rPr lang="es-ES_tradnl" sz="1100" b="1" noProof="0">
                          <a:solidFill>
                            <a:schemeClr val="tx1"/>
                          </a:solidFill>
                        </a:rPr>
                        <a:t>Instrucciones</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tc>
                  <a:txBody>
                    <a:bodyPr/>
                    <a:lstStyle/>
                    <a:p>
                      <a:pPr marL="171450" indent="-171450">
                        <a:buFont typeface="Arial" panose="020B0604020202020204" pitchFamily="34" charset="0"/>
                        <a:buChar char="•"/>
                      </a:pPr>
                      <a:r>
                        <a:rPr lang="es-ES_tradnl" sz="1100" noProof="0" dirty="0">
                          <a:solidFill>
                            <a:schemeClr val="tx1"/>
                          </a:solidFill>
                        </a:rPr>
                        <a:t>Reúnase con el niño o la niña en un lugar privado, tranquilo, seguro, acogedor y cómodo. </a:t>
                      </a:r>
                    </a:p>
                    <a:p>
                      <a:pPr marL="171450" indent="-171450">
                        <a:buFont typeface="Arial" panose="020B0604020202020204" pitchFamily="34" charset="0"/>
                        <a:buChar char="•"/>
                      </a:pPr>
                      <a:r>
                        <a:rPr lang="es-ES_tradnl" sz="1100" noProof="0" dirty="0">
                          <a:solidFill>
                            <a:schemeClr val="tx1"/>
                          </a:solidFill>
                        </a:rPr>
                        <a:t>Explíquele el propósito de la actividad antes de pasar a la lista de control y repasar las preguntas juntos. </a:t>
                      </a:r>
                    </a:p>
                    <a:p>
                      <a:pPr marL="171450" indent="-171450">
                        <a:buFont typeface="Arial" panose="020B0604020202020204" pitchFamily="34" charset="0"/>
                        <a:buChar char="•"/>
                      </a:pPr>
                      <a:r>
                        <a:rPr lang="es-ES_tradnl" sz="1100" noProof="0" dirty="0">
                          <a:solidFill>
                            <a:schemeClr val="tx1"/>
                          </a:solidFill>
                        </a:rPr>
                        <a:t>Hable con el niño o niña sobre cada pregunta, y anímelo/a a compartir sus ideas y a responder por sí mismo/a.</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951584040"/>
                  </a:ext>
                </a:extLst>
              </a:tr>
            </a:tbl>
          </a:graphicData>
        </a:graphic>
      </p:graphicFrame>
      <p:grpSp>
        <p:nvGrpSpPr>
          <p:cNvPr id="10" name="Group 9">
            <a:extLst>
              <a:ext uri="{FF2B5EF4-FFF2-40B4-BE49-F238E27FC236}">
                <a16:creationId xmlns:a16="http://schemas.microsoft.com/office/drawing/2014/main" id="{3DEEA01E-C282-90AF-09B1-99A37006EB6F}"/>
              </a:ext>
            </a:extLst>
          </p:cNvPr>
          <p:cNvGrpSpPr/>
          <p:nvPr/>
        </p:nvGrpSpPr>
        <p:grpSpPr>
          <a:xfrm>
            <a:off x="4627417" y="7605198"/>
            <a:ext cx="1622911" cy="1505514"/>
            <a:chOff x="4508500" y="7490603"/>
            <a:chExt cx="1850987" cy="1717091"/>
          </a:xfrm>
        </p:grpSpPr>
        <p:grpSp>
          <p:nvGrpSpPr>
            <p:cNvPr id="18" name="Group 17">
              <a:extLst>
                <a:ext uri="{FF2B5EF4-FFF2-40B4-BE49-F238E27FC236}">
                  <a16:creationId xmlns:a16="http://schemas.microsoft.com/office/drawing/2014/main" id="{2505600A-D490-7E87-3308-8C79E1AF2DE4}"/>
                </a:ext>
              </a:extLst>
            </p:cNvPr>
            <p:cNvGrpSpPr/>
            <p:nvPr/>
          </p:nvGrpSpPr>
          <p:grpSpPr>
            <a:xfrm>
              <a:off x="5139922" y="7732513"/>
              <a:ext cx="1219565" cy="1475181"/>
              <a:chOff x="1589692" y="2426187"/>
              <a:chExt cx="2547125" cy="3080993"/>
            </a:xfrm>
          </p:grpSpPr>
          <p:grpSp>
            <p:nvGrpSpPr>
              <p:cNvPr id="27" name="Group 26">
                <a:extLst>
                  <a:ext uri="{FF2B5EF4-FFF2-40B4-BE49-F238E27FC236}">
                    <a16:creationId xmlns:a16="http://schemas.microsoft.com/office/drawing/2014/main" id="{98CA3E6C-7F60-BFA8-B29A-86DD57F675EA}"/>
                  </a:ext>
                </a:extLst>
              </p:cNvPr>
              <p:cNvGrpSpPr/>
              <p:nvPr/>
            </p:nvGrpSpPr>
            <p:grpSpPr>
              <a:xfrm>
                <a:off x="1589692" y="2426187"/>
                <a:ext cx="2547125" cy="3080993"/>
                <a:chOff x="8419175" y="3493727"/>
                <a:chExt cx="2155544" cy="2384525"/>
              </a:xfrm>
              <a:solidFill>
                <a:schemeClr val="accent4">
                  <a:lumMod val="75000"/>
                </a:schemeClr>
              </a:solidFill>
            </p:grpSpPr>
            <p:sp>
              <p:nvSpPr>
                <p:cNvPr id="36" name="Rectangle: Single Corner Snipped 35">
                  <a:extLst>
                    <a:ext uri="{FF2B5EF4-FFF2-40B4-BE49-F238E27FC236}">
                      <a16:creationId xmlns:a16="http://schemas.microsoft.com/office/drawing/2014/main" id="{DAEA8686-2471-6E54-57D9-5784ABB63EEA}"/>
                    </a:ext>
                  </a:extLst>
                </p:cNvPr>
                <p:cNvSpPr/>
                <p:nvPr/>
              </p:nvSpPr>
              <p:spPr>
                <a:xfrm>
                  <a:off x="8419175" y="3493727"/>
                  <a:ext cx="2155544" cy="2384525"/>
                </a:xfrm>
                <a:prstGeom prst="snip1Rect">
                  <a:avLst>
                    <a:gd name="adj" fmla="val 23266"/>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37" name="L-Shape 36">
                  <a:extLst>
                    <a:ext uri="{FF2B5EF4-FFF2-40B4-BE49-F238E27FC236}">
                      <a16:creationId xmlns:a16="http://schemas.microsoft.com/office/drawing/2014/main" id="{71B2B9A3-26D1-BD08-1854-B2B76675AF82}"/>
                    </a:ext>
                  </a:extLst>
                </p:cNvPr>
                <p:cNvSpPr/>
                <p:nvPr/>
              </p:nvSpPr>
              <p:spPr>
                <a:xfrm rot="18361091">
                  <a:off x="8728640" y="3742638"/>
                  <a:ext cx="404995" cy="206111"/>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38" name="L-Shape 37">
                  <a:extLst>
                    <a:ext uri="{FF2B5EF4-FFF2-40B4-BE49-F238E27FC236}">
                      <a16:creationId xmlns:a16="http://schemas.microsoft.com/office/drawing/2014/main" id="{F36A4BBF-B8DD-A38A-D6A0-5AB522EF31C2}"/>
                    </a:ext>
                  </a:extLst>
                </p:cNvPr>
                <p:cNvSpPr/>
                <p:nvPr/>
              </p:nvSpPr>
              <p:spPr>
                <a:xfrm rot="18361091">
                  <a:off x="8745315" y="4171562"/>
                  <a:ext cx="404995" cy="206111"/>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39" name="L-Shape 38">
                  <a:extLst>
                    <a:ext uri="{FF2B5EF4-FFF2-40B4-BE49-F238E27FC236}">
                      <a16:creationId xmlns:a16="http://schemas.microsoft.com/office/drawing/2014/main" id="{267AD849-271E-2D80-6363-D7C7DC7E9E38}"/>
                    </a:ext>
                  </a:extLst>
                </p:cNvPr>
                <p:cNvSpPr/>
                <p:nvPr/>
              </p:nvSpPr>
              <p:spPr>
                <a:xfrm rot="18361091">
                  <a:off x="8745315" y="4582933"/>
                  <a:ext cx="404995" cy="206111"/>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F8F33C8E-ACDD-CC03-282E-C960EF12944F}"/>
                  </a:ext>
                </a:extLst>
              </p:cNvPr>
              <p:cNvGrpSpPr/>
              <p:nvPr/>
            </p:nvGrpSpPr>
            <p:grpSpPr>
              <a:xfrm>
                <a:off x="3143165" y="4404811"/>
                <a:ext cx="685925" cy="872670"/>
                <a:chOff x="6583595" y="3385093"/>
                <a:chExt cx="936987" cy="1192085"/>
              </a:xfrm>
              <a:solidFill>
                <a:schemeClr val="bg1"/>
              </a:solidFill>
            </p:grpSpPr>
            <p:grpSp>
              <p:nvGrpSpPr>
                <p:cNvPr id="29" name="Group 28">
                  <a:extLst>
                    <a:ext uri="{FF2B5EF4-FFF2-40B4-BE49-F238E27FC236}">
                      <a16:creationId xmlns:a16="http://schemas.microsoft.com/office/drawing/2014/main" id="{557AE355-97F5-F74F-CAFB-FAAC6C543CDD}"/>
                    </a:ext>
                  </a:extLst>
                </p:cNvPr>
                <p:cNvGrpSpPr/>
                <p:nvPr/>
              </p:nvGrpSpPr>
              <p:grpSpPr>
                <a:xfrm>
                  <a:off x="6583595" y="3385093"/>
                  <a:ext cx="936987" cy="1121072"/>
                  <a:chOff x="2780231" y="3039417"/>
                  <a:chExt cx="1162307" cy="1390660"/>
                </a:xfrm>
                <a:grpFill/>
              </p:grpSpPr>
              <p:sp>
                <p:nvSpPr>
                  <p:cNvPr id="31" name="Rectangle 30">
                    <a:extLst>
                      <a:ext uri="{FF2B5EF4-FFF2-40B4-BE49-F238E27FC236}">
                        <a16:creationId xmlns:a16="http://schemas.microsoft.com/office/drawing/2014/main" id="{7D6C027F-2015-805A-FEBD-F47EFDB690AF}"/>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32" name="Flowchart: Stored Data 31">
                    <a:extLst>
                      <a:ext uri="{FF2B5EF4-FFF2-40B4-BE49-F238E27FC236}">
                        <a16:creationId xmlns:a16="http://schemas.microsoft.com/office/drawing/2014/main" id="{21F1BB50-F15D-67C8-5110-BD7606C12C38}"/>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33" name="Flowchart: Stored Data 32">
                    <a:extLst>
                      <a:ext uri="{FF2B5EF4-FFF2-40B4-BE49-F238E27FC236}">
                        <a16:creationId xmlns:a16="http://schemas.microsoft.com/office/drawing/2014/main" id="{8BBAC88B-7E53-880A-571F-76FCFDADD931}"/>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41D9611A-EC74-EC1B-5063-BD12CA10ACAE}"/>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35" name="Isosceles Triangle 34">
                    <a:extLst>
                      <a:ext uri="{FF2B5EF4-FFF2-40B4-BE49-F238E27FC236}">
                        <a16:creationId xmlns:a16="http://schemas.microsoft.com/office/drawing/2014/main" id="{9E8F0E87-0755-808E-BF8F-68558CD2FA63}"/>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sp>
              <p:nvSpPr>
                <p:cNvPr id="30" name="Plus Sign 29">
                  <a:extLst>
                    <a:ext uri="{FF2B5EF4-FFF2-40B4-BE49-F238E27FC236}">
                      <a16:creationId xmlns:a16="http://schemas.microsoft.com/office/drawing/2014/main" id="{3940671E-A238-6936-C5CA-2F7EDEE427DA}"/>
                    </a:ext>
                  </a:extLst>
                </p:cNvPr>
                <p:cNvSpPr/>
                <p:nvPr/>
              </p:nvSpPr>
              <p:spPr>
                <a:xfrm>
                  <a:off x="6602642" y="3392652"/>
                  <a:ext cx="886622" cy="1184526"/>
                </a:xfrm>
                <a:prstGeom prst="mathPlus">
                  <a:avLst>
                    <a:gd name="adj1" fmla="val 1701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grpSp>
          <p:nvGrpSpPr>
            <p:cNvPr id="40" name="Group 39">
              <a:extLst>
                <a:ext uri="{FF2B5EF4-FFF2-40B4-BE49-F238E27FC236}">
                  <a16:creationId xmlns:a16="http://schemas.microsoft.com/office/drawing/2014/main" id="{FFD1EC80-0F13-5D11-ABDB-49180CF2650D}"/>
                </a:ext>
              </a:extLst>
            </p:cNvPr>
            <p:cNvGrpSpPr/>
            <p:nvPr/>
          </p:nvGrpSpPr>
          <p:grpSpPr>
            <a:xfrm rot="1465369">
              <a:off x="4508500" y="7490603"/>
              <a:ext cx="754612" cy="312376"/>
              <a:chOff x="-75030" y="1568450"/>
              <a:chExt cx="2316311" cy="958850"/>
            </a:xfrm>
            <a:solidFill>
              <a:schemeClr val="accent4">
                <a:lumMod val="40000"/>
                <a:lumOff val="60000"/>
              </a:schemeClr>
            </a:solidFill>
          </p:grpSpPr>
          <p:sp>
            <p:nvSpPr>
              <p:cNvPr id="41" name="Rectangle: Top Corners Rounded 40">
                <a:extLst>
                  <a:ext uri="{FF2B5EF4-FFF2-40B4-BE49-F238E27FC236}">
                    <a16:creationId xmlns:a16="http://schemas.microsoft.com/office/drawing/2014/main" id="{47F2005D-ACF3-CEBA-B961-D1256553B155}"/>
                  </a:ext>
                </a:extLst>
              </p:cNvPr>
              <p:cNvSpPr/>
              <p:nvPr/>
            </p:nvSpPr>
            <p:spPr>
              <a:xfrm rot="6300000">
                <a:off x="1820522" y="1812699"/>
                <a:ext cx="259785" cy="581733"/>
              </a:xfrm>
              <a:prstGeom prst="round2SameRect">
                <a:avLst>
                  <a:gd name="adj1" fmla="val 50000"/>
                  <a:gd name="adj2" fmla="val 0"/>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07060B43-4B52-6591-88C6-4D0B8A7DADFC}"/>
                  </a:ext>
                </a:extLst>
              </p:cNvPr>
              <p:cNvSpPr/>
              <p:nvPr/>
            </p:nvSpPr>
            <p:spPr>
              <a:xfrm>
                <a:off x="1319570" y="1892300"/>
                <a:ext cx="635000" cy="635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Top Corners Rounded 42">
                <a:extLst>
                  <a:ext uri="{FF2B5EF4-FFF2-40B4-BE49-F238E27FC236}">
                    <a16:creationId xmlns:a16="http://schemas.microsoft.com/office/drawing/2014/main" id="{C5BCB203-74C4-D815-EFC8-A6567D233ADF}"/>
                  </a:ext>
                </a:extLst>
              </p:cNvPr>
              <p:cNvSpPr/>
              <p:nvPr/>
            </p:nvSpPr>
            <p:spPr>
              <a:xfrm rot="6300000">
                <a:off x="267870" y="1225550"/>
                <a:ext cx="647700" cy="13335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 name="Hexagon 1">
            <a:extLst>
              <a:ext uri="{FF2B5EF4-FFF2-40B4-BE49-F238E27FC236}">
                <a16:creationId xmlns:a16="http://schemas.microsoft.com/office/drawing/2014/main" id="{08505B14-6E8D-959E-A5C8-B2BF1121FA16}"/>
              </a:ext>
            </a:extLst>
          </p:cNvPr>
          <p:cNvSpPr/>
          <p:nvPr/>
        </p:nvSpPr>
        <p:spPr>
          <a:xfrm rot="1782986">
            <a:off x="286724" y="30111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Hexagon 2">
            <a:extLst>
              <a:ext uri="{FF2B5EF4-FFF2-40B4-BE49-F238E27FC236}">
                <a16:creationId xmlns:a16="http://schemas.microsoft.com/office/drawing/2014/main" id="{3BCD06E2-535C-90FA-4C4A-AD116FAC283B}"/>
              </a:ext>
            </a:extLst>
          </p:cNvPr>
          <p:cNvSpPr/>
          <p:nvPr/>
        </p:nvSpPr>
        <p:spPr>
          <a:xfrm rot="1782986">
            <a:off x="286724" y="76395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Hexagon 3">
            <a:extLst>
              <a:ext uri="{FF2B5EF4-FFF2-40B4-BE49-F238E27FC236}">
                <a16:creationId xmlns:a16="http://schemas.microsoft.com/office/drawing/2014/main" id="{D94A4B9A-F138-F992-EAC9-3F339234E574}"/>
              </a:ext>
            </a:extLst>
          </p:cNvPr>
          <p:cNvSpPr/>
          <p:nvPr/>
        </p:nvSpPr>
        <p:spPr>
          <a:xfrm rot="1782986">
            <a:off x="286724" y="122680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77C7E06D-A145-F68C-B065-E7C2DA56A853}"/>
              </a:ext>
            </a:extLst>
          </p:cNvPr>
          <p:cNvSpPr/>
          <p:nvPr/>
        </p:nvSpPr>
        <p:spPr>
          <a:xfrm rot="1782986">
            <a:off x="286724" y="168964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C4862C23-E1CA-E61C-DC01-A886E09DFC96}"/>
              </a:ext>
            </a:extLst>
          </p:cNvPr>
          <p:cNvSpPr/>
          <p:nvPr/>
        </p:nvSpPr>
        <p:spPr>
          <a:xfrm rot="1782986">
            <a:off x="286724" y="215249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D5293C9A-8C73-D78D-184B-56A7074E47A6}"/>
              </a:ext>
            </a:extLst>
          </p:cNvPr>
          <p:cNvSpPr/>
          <p:nvPr/>
        </p:nvSpPr>
        <p:spPr>
          <a:xfrm rot="1782986">
            <a:off x="286724" y="2615335"/>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114ADA1D-F793-A162-B8DA-4B1DB43FF486}"/>
              </a:ext>
            </a:extLst>
          </p:cNvPr>
          <p:cNvSpPr/>
          <p:nvPr/>
        </p:nvSpPr>
        <p:spPr>
          <a:xfrm rot="1782986">
            <a:off x="286725" y="3078179"/>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7164574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a:extLst>
              <a:ext uri="{FF2B5EF4-FFF2-40B4-BE49-F238E27FC236}">
                <a16:creationId xmlns:a16="http://schemas.microsoft.com/office/drawing/2014/main" id="{623FAC9D-9DAF-4ED8-B69D-AB02CAF986FD}"/>
              </a:ext>
            </a:extLst>
          </p:cNvPr>
          <p:cNvSpPr txBox="1"/>
          <p:nvPr/>
        </p:nvSpPr>
        <p:spPr>
          <a:xfrm>
            <a:off x="990385" y="712856"/>
            <a:ext cx="5137690" cy="261610"/>
          </a:xfrm>
          <a:prstGeom prst="rect">
            <a:avLst/>
          </a:prstGeom>
          <a:noFill/>
          <a:ln>
            <a:noFill/>
          </a:ln>
        </p:spPr>
        <p:txBody>
          <a:bodyPr wrap="square" rtlCol="0">
            <a:spAutoFit/>
          </a:bodyPr>
          <a:lstStyle/>
          <a:p>
            <a:r>
              <a:rPr lang="en-US" sz="1100" dirty="0"/>
              <a:t>Complete </a:t>
            </a:r>
            <a:r>
              <a:rPr lang="en-US" sz="1100" dirty="0" err="1"/>
              <a:t>su</a:t>
            </a:r>
            <a:r>
              <a:rPr lang="en-US" sz="1100" dirty="0"/>
              <a:t> </a:t>
            </a:r>
            <a:r>
              <a:rPr lang="en-US" sz="1100" dirty="0" err="1"/>
              <a:t>lista</a:t>
            </a:r>
            <a:r>
              <a:rPr lang="en-US" sz="1100" dirty="0"/>
              <a:t> de control de seguridad</a:t>
            </a:r>
            <a:endParaRPr lang="en-CA" sz="1100" i="1" dirty="0"/>
          </a:p>
        </p:txBody>
      </p:sp>
      <p:graphicFrame>
        <p:nvGraphicFramePr>
          <p:cNvPr id="3" name="Table 2">
            <a:extLst>
              <a:ext uri="{FF2B5EF4-FFF2-40B4-BE49-F238E27FC236}">
                <a16:creationId xmlns:a16="http://schemas.microsoft.com/office/drawing/2014/main" id="{91B78099-5FF4-C549-0E58-18BC6D712C7A}"/>
              </a:ext>
            </a:extLst>
          </p:cNvPr>
          <p:cNvGraphicFramePr>
            <a:graphicFrameLocks noGrp="1"/>
          </p:cNvGraphicFramePr>
          <p:nvPr>
            <p:extLst>
              <p:ext uri="{D42A27DB-BD31-4B8C-83A1-F6EECF244321}">
                <p14:modId xmlns:p14="http://schemas.microsoft.com/office/powerpoint/2010/main" val="298995110"/>
              </p:ext>
            </p:extLst>
          </p:nvPr>
        </p:nvGraphicFramePr>
        <p:xfrm>
          <a:off x="990384" y="1130011"/>
          <a:ext cx="5262932" cy="5224109"/>
        </p:xfrm>
        <a:graphic>
          <a:graphicData uri="http://schemas.openxmlformats.org/drawingml/2006/table">
            <a:tbl>
              <a:tblPr bandRow="1">
                <a:tableStyleId>{00A15C55-8517-42AA-B614-E9B94910E393}</a:tableStyleId>
              </a:tblPr>
              <a:tblGrid>
                <a:gridCol w="2011896">
                  <a:extLst>
                    <a:ext uri="{9D8B030D-6E8A-4147-A177-3AD203B41FA5}">
                      <a16:colId xmlns:a16="http://schemas.microsoft.com/office/drawing/2014/main" val="1534893628"/>
                    </a:ext>
                  </a:extLst>
                </a:gridCol>
                <a:gridCol w="3251036">
                  <a:extLst>
                    <a:ext uri="{9D8B030D-6E8A-4147-A177-3AD203B41FA5}">
                      <a16:colId xmlns:a16="http://schemas.microsoft.com/office/drawing/2014/main" val="3020518703"/>
                    </a:ext>
                  </a:extLst>
                </a:gridCol>
              </a:tblGrid>
              <a:tr h="380550">
                <a:tc gridSpan="2">
                  <a:txBody>
                    <a:bodyPr/>
                    <a:lstStyle/>
                    <a:p>
                      <a:pPr algn="just"/>
                      <a:r>
                        <a:rPr lang="en-US" sz="1100" b="1" dirty="0">
                          <a:solidFill>
                            <a:schemeClr val="tx1"/>
                          </a:solidFill>
                          <a:effectLst/>
                        </a:rPr>
                        <a:t>Si </a:t>
                      </a:r>
                      <a:r>
                        <a:rPr lang="en-US" sz="1100" b="1" dirty="0" err="1">
                          <a:solidFill>
                            <a:schemeClr val="tx1"/>
                          </a:solidFill>
                          <a:effectLst/>
                        </a:rPr>
                        <a:t>tengo</a:t>
                      </a:r>
                      <a:r>
                        <a:rPr lang="en-US" sz="1100" b="1" dirty="0">
                          <a:solidFill>
                            <a:schemeClr val="tx1"/>
                          </a:solidFill>
                          <a:effectLst/>
                        </a:rPr>
                        <a:t> algún problema o no me </a:t>
                      </a:r>
                      <a:r>
                        <a:rPr lang="en-US" sz="1100" b="1" dirty="0" err="1">
                          <a:solidFill>
                            <a:schemeClr val="tx1"/>
                          </a:solidFill>
                          <a:effectLst/>
                        </a:rPr>
                        <a:t>siento</a:t>
                      </a:r>
                      <a:r>
                        <a:rPr lang="en-US" sz="1100" b="1" dirty="0">
                          <a:solidFill>
                            <a:schemeClr val="tx1"/>
                          </a:solidFill>
                          <a:effectLst/>
                        </a:rPr>
                        <a:t> </a:t>
                      </a:r>
                      <a:r>
                        <a:rPr lang="en-US" sz="1100" b="1" dirty="0" err="1">
                          <a:solidFill>
                            <a:schemeClr val="tx1"/>
                          </a:solidFill>
                          <a:effectLst/>
                        </a:rPr>
                        <a:t>seguro</a:t>
                      </a:r>
                      <a:r>
                        <a:rPr lang="en-US" sz="1100" b="1" dirty="0">
                          <a:solidFill>
                            <a:schemeClr val="tx1"/>
                          </a:solidFill>
                          <a:effectLst/>
                        </a:rPr>
                        <a:t>/a...</a:t>
                      </a:r>
                      <a:endParaRPr lang="en-BE"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tc hMerge="1">
                  <a:txBody>
                    <a:bodyPr/>
                    <a:lstStyle/>
                    <a:p>
                      <a:endParaRPr lang="en-BE"/>
                    </a:p>
                  </a:txBody>
                  <a:tcPr/>
                </a:tc>
                <a:extLst>
                  <a:ext uri="{0D108BD9-81ED-4DB2-BD59-A6C34878D82A}">
                    <a16:rowId xmlns:a16="http://schemas.microsoft.com/office/drawing/2014/main" val="2769664321"/>
                  </a:ext>
                </a:extLst>
              </a:tr>
              <a:tr h="691937">
                <a:tc>
                  <a:txBody>
                    <a:bodyPr/>
                    <a:lstStyle/>
                    <a:p>
                      <a:pPr algn="l"/>
                      <a:r>
                        <a:rPr lang="en-US" sz="1100" dirty="0">
                          <a:solidFill>
                            <a:schemeClr val="tx1"/>
                          </a:solidFill>
                          <a:effectLst/>
                        </a:rPr>
                        <a:t>Puedo llamar a </a:t>
                      </a:r>
                      <a:r>
                        <a:rPr lang="en-US" sz="1100" dirty="0" err="1">
                          <a:solidFill>
                            <a:schemeClr val="tx1"/>
                          </a:solidFill>
                          <a:effectLst/>
                        </a:rPr>
                        <a:t>alguien</a:t>
                      </a:r>
                      <a:r>
                        <a:rPr lang="en-US" sz="1100" dirty="0">
                          <a:solidFill>
                            <a:schemeClr val="tx1"/>
                          </a:solidFill>
                          <a:effectLst/>
                        </a:rPr>
                        <a:t> a </a:t>
                      </a:r>
                      <a:r>
                        <a:rPr lang="en-US" sz="1100" dirty="0" err="1">
                          <a:solidFill>
                            <a:schemeClr val="tx1"/>
                          </a:solidFill>
                          <a:effectLst/>
                        </a:rPr>
                        <a:t>estos</a:t>
                      </a:r>
                      <a:r>
                        <a:rPr lang="en-US" sz="1100" dirty="0">
                          <a:solidFill>
                            <a:schemeClr val="tx1"/>
                          </a:solidFill>
                          <a:effectLst/>
                        </a:rPr>
                        <a:t> </a:t>
                      </a:r>
                      <a:r>
                        <a:rPr lang="en-US" sz="1100" dirty="0" err="1">
                          <a:solidFill>
                            <a:schemeClr val="tx1"/>
                          </a:solidFill>
                          <a:effectLst/>
                        </a:rPr>
                        <a:t>números</a:t>
                      </a:r>
                      <a:endParaRPr lang="en-BE"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tc>
                  <a:txBody>
                    <a:bodyPr/>
                    <a:lstStyle/>
                    <a:p>
                      <a:pPr algn="just"/>
                      <a:r>
                        <a:rPr lang="en-US" sz="1100" dirty="0">
                          <a:solidFill>
                            <a:schemeClr val="tx1"/>
                          </a:solidFill>
                          <a:effectLst/>
                        </a:rPr>
                        <a:t> </a:t>
                      </a:r>
                      <a:endParaRPr lang="en-BE"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3380869297"/>
                  </a:ext>
                </a:extLst>
              </a:tr>
              <a:tr h="691937">
                <a:tc>
                  <a:txBody>
                    <a:bodyPr/>
                    <a:lstStyle/>
                    <a:p>
                      <a:pPr algn="l"/>
                      <a:r>
                        <a:rPr lang="en-US" sz="1100" dirty="0">
                          <a:solidFill>
                            <a:schemeClr val="tx1"/>
                          </a:solidFill>
                          <a:effectLst/>
                        </a:rPr>
                        <a:t>Puedo usar esta palabra clave</a:t>
                      </a:r>
                      <a:endParaRPr lang="en-BE"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tc>
                  <a:txBody>
                    <a:bodyPr/>
                    <a:lstStyle/>
                    <a:p>
                      <a:pPr algn="just"/>
                      <a:r>
                        <a:rPr lang="en-US" sz="1100" dirty="0">
                          <a:solidFill>
                            <a:schemeClr val="tx1"/>
                          </a:solidFill>
                          <a:effectLst/>
                        </a:rPr>
                        <a:t> </a:t>
                      </a:r>
                      <a:endParaRPr lang="en-BE"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3725038220"/>
                  </a:ext>
                </a:extLst>
              </a:tr>
              <a:tr h="691937">
                <a:tc>
                  <a:txBody>
                    <a:bodyPr/>
                    <a:lstStyle/>
                    <a:p>
                      <a:pPr algn="l"/>
                      <a:r>
                        <a:rPr lang="en-US" sz="1100" dirty="0">
                          <a:solidFill>
                            <a:schemeClr val="tx1"/>
                          </a:solidFill>
                          <a:effectLst/>
                        </a:rPr>
                        <a:t>Puedo acudir a estas personas</a:t>
                      </a:r>
                      <a:endParaRPr lang="en-BE"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tc>
                  <a:txBody>
                    <a:bodyPr/>
                    <a:lstStyle/>
                    <a:p>
                      <a:pPr algn="just"/>
                      <a:r>
                        <a:rPr lang="en-US" sz="1100" dirty="0">
                          <a:solidFill>
                            <a:schemeClr val="tx1"/>
                          </a:solidFill>
                          <a:effectLst/>
                        </a:rPr>
                        <a:t> </a:t>
                      </a:r>
                      <a:endParaRPr lang="en-BE"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1571915830"/>
                  </a:ext>
                </a:extLst>
              </a:tr>
              <a:tr h="691937">
                <a:tc>
                  <a:txBody>
                    <a:bodyPr/>
                    <a:lstStyle/>
                    <a:p>
                      <a:pPr algn="l"/>
                      <a:r>
                        <a:rPr lang="en-US" sz="1100" dirty="0">
                          <a:solidFill>
                            <a:schemeClr val="tx1"/>
                          </a:solidFill>
                          <a:effectLst/>
                        </a:rPr>
                        <a:t>Puedo ir a estos lugares</a:t>
                      </a:r>
                      <a:endParaRPr lang="en-BE"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tc>
                  <a:txBody>
                    <a:bodyPr/>
                    <a:lstStyle/>
                    <a:p>
                      <a:pPr algn="just"/>
                      <a:r>
                        <a:rPr lang="en-US" sz="1100" dirty="0">
                          <a:solidFill>
                            <a:schemeClr val="tx1"/>
                          </a:solidFill>
                          <a:effectLst/>
                        </a:rPr>
                        <a:t> </a:t>
                      </a:r>
                      <a:endParaRPr lang="en-BE"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672511640"/>
                  </a:ext>
                </a:extLst>
              </a:tr>
              <a:tr h="691937">
                <a:tc>
                  <a:txBody>
                    <a:bodyPr/>
                    <a:lstStyle/>
                    <a:p>
                      <a:pPr algn="l"/>
                      <a:r>
                        <a:rPr lang="en-US" sz="1100" dirty="0">
                          <a:solidFill>
                            <a:schemeClr val="tx1"/>
                          </a:solidFill>
                          <a:effectLst/>
                        </a:rPr>
                        <a:t>Puedo salir de casa de la </a:t>
                      </a:r>
                      <a:r>
                        <a:rPr lang="en-US" sz="1100" dirty="0" err="1">
                          <a:solidFill>
                            <a:schemeClr val="tx1"/>
                          </a:solidFill>
                          <a:effectLst/>
                        </a:rPr>
                        <a:t>siguiente</a:t>
                      </a:r>
                      <a:r>
                        <a:rPr lang="en-US" sz="1100" dirty="0">
                          <a:solidFill>
                            <a:schemeClr val="tx1"/>
                          </a:solidFill>
                          <a:effectLst/>
                        </a:rPr>
                        <a:t> </a:t>
                      </a:r>
                      <a:r>
                        <a:rPr lang="en-US" sz="1100" dirty="0" err="1">
                          <a:solidFill>
                            <a:schemeClr val="tx1"/>
                          </a:solidFill>
                          <a:effectLst/>
                        </a:rPr>
                        <a:t>manera</a:t>
                      </a:r>
                      <a:endParaRPr lang="en-BE"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tc>
                  <a:txBody>
                    <a:bodyPr/>
                    <a:lstStyle/>
                    <a:p>
                      <a:pPr algn="just"/>
                      <a:r>
                        <a:rPr lang="en-US" sz="1100" dirty="0">
                          <a:solidFill>
                            <a:schemeClr val="tx1"/>
                          </a:solidFill>
                          <a:effectLst/>
                        </a:rPr>
                        <a:t> </a:t>
                      </a:r>
                      <a:endParaRPr lang="en-BE"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1591195182"/>
                  </a:ext>
                </a:extLst>
              </a:tr>
              <a:tr h="691937">
                <a:tc>
                  <a:txBody>
                    <a:bodyPr/>
                    <a:lstStyle/>
                    <a:p>
                      <a:pPr algn="l"/>
                      <a:r>
                        <a:rPr lang="en-US" sz="1100" dirty="0">
                          <a:solidFill>
                            <a:schemeClr val="tx1"/>
                          </a:solidFill>
                          <a:effectLst/>
                        </a:rPr>
                        <a:t>Puedo llevar estas cosas conmigo</a:t>
                      </a:r>
                      <a:endParaRPr lang="en-BE"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tc>
                  <a:txBody>
                    <a:bodyPr/>
                    <a:lstStyle/>
                    <a:p>
                      <a:pPr algn="just"/>
                      <a:r>
                        <a:rPr lang="en-US" sz="1100" dirty="0">
                          <a:solidFill>
                            <a:schemeClr val="tx1"/>
                          </a:solidFill>
                          <a:effectLst/>
                        </a:rPr>
                        <a:t> </a:t>
                      </a:r>
                      <a:endParaRPr lang="en-BE"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1710853614"/>
                  </a:ext>
                </a:extLst>
              </a:tr>
              <a:tr h="691937">
                <a:tc>
                  <a:txBody>
                    <a:bodyPr/>
                    <a:lstStyle/>
                    <a:p>
                      <a:pPr algn="l"/>
                      <a:r>
                        <a:rPr lang="en-US" sz="1100" dirty="0">
                          <a:solidFill>
                            <a:schemeClr val="tx1"/>
                          </a:solidFill>
                          <a:effectLst/>
                        </a:rPr>
                        <a:t>Puedo ayudar (o pedir ayuda) a mis hermanas y hermanos de la siguiente manera </a:t>
                      </a:r>
                      <a:endParaRPr lang="en-BE"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tc>
                  <a:txBody>
                    <a:bodyPr/>
                    <a:lstStyle/>
                    <a:p>
                      <a:pPr algn="just"/>
                      <a:r>
                        <a:rPr lang="en-US" sz="1100" dirty="0">
                          <a:solidFill>
                            <a:schemeClr val="tx1"/>
                          </a:solidFill>
                          <a:effectLst/>
                        </a:rPr>
                        <a:t> </a:t>
                      </a:r>
                      <a:endParaRPr lang="en-BE"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2510760219"/>
                  </a:ext>
                </a:extLst>
              </a:tr>
            </a:tbl>
          </a:graphicData>
        </a:graphic>
      </p:graphicFrame>
      <p:sp>
        <p:nvSpPr>
          <p:cNvPr id="2" name="Hexagon 1">
            <a:extLst>
              <a:ext uri="{FF2B5EF4-FFF2-40B4-BE49-F238E27FC236}">
                <a16:creationId xmlns:a16="http://schemas.microsoft.com/office/drawing/2014/main" id="{D9B91D9A-126A-56BB-776A-F14EA651185A}"/>
              </a:ext>
            </a:extLst>
          </p:cNvPr>
          <p:cNvSpPr/>
          <p:nvPr/>
        </p:nvSpPr>
        <p:spPr>
          <a:xfrm rot="1782986">
            <a:off x="286724" y="30111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Hexagon 3">
            <a:extLst>
              <a:ext uri="{FF2B5EF4-FFF2-40B4-BE49-F238E27FC236}">
                <a16:creationId xmlns:a16="http://schemas.microsoft.com/office/drawing/2014/main" id="{48A7BF7A-E3C4-B90E-6E27-CF487D04BA5D}"/>
              </a:ext>
            </a:extLst>
          </p:cNvPr>
          <p:cNvSpPr/>
          <p:nvPr/>
        </p:nvSpPr>
        <p:spPr>
          <a:xfrm rot="1782986">
            <a:off x="286724" y="76395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01E14F32-1D46-C0D8-75DA-C4D14EB6B55C}"/>
              </a:ext>
            </a:extLst>
          </p:cNvPr>
          <p:cNvSpPr/>
          <p:nvPr/>
        </p:nvSpPr>
        <p:spPr>
          <a:xfrm rot="1782986">
            <a:off x="286724" y="122680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A32D1435-90CF-7EE7-CD48-1800C047C90F}"/>
              </a:ext>
            </a:extLst>
          </p:cNvPr>
          <p:cNvSpPr/>
          <p:nvPr/>
        </p:nvSpPr>
        <p:spPr>
          <a:xfrm rot="1782986">
            <a:off x="286724" y="168964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0B6F66AA-1945-F19F-64F7-267BF38F79C8}"/>
              </a:ext>
            </a:extLst>
          </p:cNvPr>
          <p:cNvSpPr/>
          <p:nvPr/>
        </p:nvSpPr>
        <p:spPr>
          <a:xfrm rot="1782986">
            <a:off x="286724" y="215249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A15EAFD2-697A-6F15-00F6-A3026AC5751B}"/>
              </a:ext>
            </a:extLst>
          </p:cNvPr>
          <p:cNvSpPr/>
          <p:nvPr/>
        </p:nvSpPr>
        <p:spPr>
          <a:xfrm rot="1782986">
            <a:off x="286724" y="2615335"/>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A9BB3979-2D44-FD1D-2941-81E29DF1E36C}"/>
              </a:ext>
            </a:extLst>
          </p:cNvPr>
          <p:cNvSpPr/>
          <p:nvPr/>
        </p:nvSpPr>
        <p:spPr>
          <a:xfrm rot="1782986">
            <a:off x="286725" y="3078179"/>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4729169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4B6D3E-095F-9B04-C533-7C230DC1A0F6}"/>
              </a:ext>
            </a:extLst>
          </p:cNvPr>
          <p:cNvSpPr txBox="1"/>
          <p:nvPr/>
        </p:nvSpPr>
        <p:spPr>
          <a:xfrm>
            <a:off x="996287" y="709520"/>
            <a:ext cx="5246691"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166996"/>
                </a:highlight>
                <a:latin typeface="Calibri"/>
                <a:ea typeface="Calibri"/>
                <a:cs typeface="Calibri"/>
                <a:sym typeface="Calibri"/>
              </a:rPr>
              <a:t>SESIÓN 6: ¿CÓMO AYUDAR A UN/A MENOR EN UNA MODALIDAD DE ACOGIDA INSEGURA?</a:t>
            </a:r>
          </a:p>
        </p:txBody>
      </p:sp>
      <p:sp>
        <p:nvSpPr>
          <p:cNvPr id="6" name="TextBox 5">
            <a:extLst>
              <a:ext uri="{FF2B5EF4-FFF2-40B4-BE49-F238E27FC236}">
                <a16:creationId xmlns:a16="http://schemas.microsoft.com/office/drawing/2014/main" id="{E264C7DE-9BC3-D678-E5E9-A82E96080E4D}"/>
              </a:ext>
            </a:extLst>
          </p:cNvPr>
          <p:cNvSpPr txBox="1"/>
          <p:nvPr/>
        </p:nvSpPr>
        <p:spPr>
          <a:xfrm>
            <a:off x="996287" y="1435792"/>
            <a:ext cx="5254042" cy="461665"/>
          </a:xfrm>
          <a:prstGeom prst="rect">
            <a:avLst/>
          </a:prstGeom>
          <a:noFill/>
        </p:spPr>
        <p:txBody>
          <a:bodyPr wrap="square" rtlCol="0">
            <a:spAutoFit/>
          </a:bodyPr>
          <a:lstStyle/>
          <a:p>
            <a:r>
              <a:rPr lang="en-US" sz="1200" b="1" spc="300" dirty="0">
                <a:solidFill>
                  <a:schemeClr val="tx1"/>
                </a:solidFill>
              </a:rPr>
              <a:t>FORMAS DE INCREMENTAR LA SEGURIDAD DEL MENOR EN LA MODALIDAD DE ACOGIDA VIGENTE</a:t>
            </a:r>
          </a:p>
        </p:txBody>
      </p:sp>
      <p:sp>
        <p:nvSpPr>
          <p:cNvPr id="7" name="Rectangle 6">
            <a:extLst>
              <a:ext uri="{FF2B5EF4-FFF2-40B4-BE49-F238E27FC236}">
                <a16:creationId xmlns:a16="http://schemas.microsoft.com/office/drawing/2014/main" id="{8AAFC358-5CF8-8782-DE83-7EC0B3ACD798}"/>
              </a:ext>
            </a:extLst>
          </p:cNvPr>
          <p:cNvSpPr/>
          <p:nvPr/>
        </p:nvSpPr>
        <p:spPr>
          <a:xfrm>
            <a:off x="996286" y="2087433"/>
            <a:ext cx="5254042" cy="6827967"/>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C</a:t>
            </a:r>
          </a:p>
        </p:txBody>
      </p:sp>
      <p:sp>
        <p:nvSpPr>
          <p:cNvPr id="2" name="Hexagon 1">
            <a:extLst>
              <a:ext uri="{FF2B5EF4-FFF2-40B4-BE49-F238E27FC236}">
                <a16:creationId xmlns:a16="http://schemas.microsoft.com/office/drawing/2014/main" id="{0CDDAFCA-71E3-06DB-62C4-5A70F6AC9840}"/>
              </a:ext>
            </a:extLst>
          </p:cNvPr>
          <p:cNvSpPr/>
          <p:nvPr/>
        </p:nvSpPr>
        <p:spPr>
          <a:xfrm rot="1782986">
            <a:off x="286724" y="30111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Hexagon 2">
            <a:extLst>
              <a:ext uri="{FF2B5EF4-FFF2-40B4-BE49-F238E27FC236}">
                <a16:creationId xmlns:a16="http://schemas.microsoft.com/office/drawing/2014/main" id="{73BECBED-E377-772F-EE50-2CD5C06FF169}"/>
              </a:ext>
            </a:extLst>
          </p:cNvPr>
          <p:cNvSpPr/>
          <p:nvPr/>
        </p:nvSpPr>
        <p:spPr>
          <a:xfrm rot="1782986">
            <a:off x="286724" y="76395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Hexagon 3">
            <a:extLst>
              <a:ext uri="{FF2B5EF4-FFF2-40B4-BE49-F238E27FC236}">
                <a16:creationId xmlns:a16="http://schemas.microsoft.com/office/drawing/2014/main" id="{32585777-C67C-D296-CF38-DAED32A97008}"/>
              </a:ext>
            </a:extLst>
          </p:cNvPr>
          <p:cNvSpPr/>
          <p:nvPr/>
        </p:nvSpPr>
        <p:spPr>
          <a:xfrm rot="1782986">
            <a:off x="286724" y="122680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AF4E15D7-06FA-090A-4C2F-93ED555CAF2E}"/>
              </a:ext>
            </a:extLst>
          </p:cNvPr>
          <p:cNvSpPr/>
          <p:nvPr/>
        </p:nvSpPr>
        <p:spPr>
          <a:xfrm rot="1782986">
            <a:off x="286724" y="168964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E2AE1462-2F30-F653-76D1-28B1BB7FC889}"/>
              </a:ext>
            </a:extLst>
          </p:cNvPr>
          <p:cNvSpPr/>
          <p:nvPr/>
        </p:nvSpPr>
        <p:spPr>
          <a:xfrm rot="1782986">
            <a:off x="286724" y="215249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C14EF25B-A79A-E0A5-376A-AF5A604B9CCA}"/>
              </a:ext>
            </a:extLst>
          </p:cNvPr>
          <p:cNvSpPr/>
          <p:nvPr/>
        </p:nvSpPr>
        <p:spPr>
          <a:xfrm rot="1782986">
            <a:off x="286724" y="261533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167B9904-8256-8A58-CA4D-3D24F5D59D8A}"/>
              </a:ext>
            </a:extLst>
          </p:cNvPr>
          <p:cNvSpPr/>
          <p:nvPr/>
        </p:nvSpPr>
        <p:spPr>
          <a:xfrm rot="1782986">
            <a:off x="286725" y="3078179"/>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7871171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ED88381-03BE-AF1E-05E0-3BFE9AD1C85B}"/>
              </a:ext>
            </a:extLst>
          </p:cNvPr>
          <p:cNvSpPr txBox="1"/>
          <p:nvPr/>
        </p:nvSpPr>
        <p:spPr>
          <a:xfrm>
            <a:off x="996287" y="1154858"/>
            <a:ext cx="5254042" cy="276999"/>
          </a:xfrm>
          <a:prstGeom prst="rect">
            <a:avLst/>
          </a:prstGeom>
          <a:noFill/>
        </p:spPr>
        <p:txBody>
          <a:bodyPr wrap="square" rtlCol="0">
            <a:spAutoFit/>
          </a:bodyPr>
          <a:lstStyle/>
          <a:p>
            <a:r>
              <a:rPr lang="es-ES_tradnl" sz="1200" b="1" spc="300" dirty="0">
                <a:solidFill>
                  <a:schemeClr val="tx1"/>
                </a:solidFill>
              </a:rPr>
              <a:t>LISTA DE CONTROL DE APOYO INMEDIATO</a:t>
            </a:r>
          </a:p>
        </p:txBody>
      </p:sp>
      <p:sp>
        <p:nvSpPr>
          <p:cNvPr id="15" name="Rectangle 14">
            <a:extLst>
              <a:ext uri="{FF2B5EF4-FFF2-40B4-BE49-F238E27FC236}">
                <a16:creationId xmlns:a16="http://schemas.microsoft.com/office/drawing/2014/main" id="{ED0AFE88-72D1-3ACF-78F2-08B2B221B806}"/>
              </a:ext>
            </a:extLst>
          </p:cNvPr>
          <p:cNvSpPr/>
          <p:nvPr/>
        </p:nvSpPr>
        <p:spPr>
          <a:xfrm>
            <a:off x="996285" y="8242289"/>
            <a:ext cx="5254041" cy="902825"/>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nSpc>
                <a:spcPct val="107000"/>
              </a:lnSpc>
            </a:pPr>
            <a:r>
              <a:rPr lang="es-ES_tradnl" sz="1100" dirty="0">
                <a:solidFill>
                  <a:srgbClr val="000000"/>
                </a:solidFill>
                <a:ea typeface="Helvetica Neue" panose="020B0604020202020204" charset="0"/>
                <a:cs typeface="Arial"/>
              </a:rPr>
              <a:t>Puede concluir el encuentro. </a:t>
            </a:r>
          </a:p>
          <a:p>
            <a:pPr>
              <a:lnSpc>
                <a:spcPct val="107000"/>
              </a:lnSpc>
            </a:pPr>
            <a:r>
              <a:rPr lang="es-ES_tradnl" sz="1100" dirty="0">
                <a:solidFill>
                  <a:srgbClr val="000000"/>
                </a:solidFill>
                <a:ea typeface="Helvetica Neue" panose="020B0604020202020204" charset="0"/>
                <a:cs typeface="Arial"/>
              </a:rPr>
              <a:t>Recuérdele al menor y (si procede) a su padre/madre/cuidador/adulto de confianza lo que acordaron y los pasos a seguir, al igual que su próxima visita, y cómo ponerse en contacto con usted (u otras personas) en caso de que haya algún cambio o surja alguna necesidad urgente antes de la siguiente visita.</a:t>
            </a:r>
          </a:p>
        </p:txBody>
      </p:sp>
      <p:cxnSp>
        <p:nvCxnSpPr>
          <p:cNvPr id="17" name="Straight Arrow Connector 16">
            <a:extLst>
              <a:ext uri="{FF2B5EF4-FFF2-40B4-BE49-F238E27FC236}">
                <a16:creationId xmlns:a16="http://schemas.microsoft.com/office/drawing/2014/main" id="{05D0EDA7-3418-9F1F-30F7-E4D86916B29D}"/>
              </a:ext>
            </a:extLst>
          </p:cNvPr>
          <p:cNvCxnSpPr>
            <a:cxnSpLocks/>
            <a:stCxn id="2" idx="3"/>
            <a:endCxn id="4" idx="1"/>
          </p:cNvCxnSpPr>
          <p:nvPr/>
        </p:nvCxnSpPr>
        <p:spPr>
          <a:xfrm flipV="1">
            <a:off x="4039566" y="1997659"/>
            <a:ext cx="532434" cy="4656"/>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447FEF2-0FA0-D8B1-DDA1-A00572C8312D}"/>
              </a:ext>
            </a:extLst>
          </p:cNvPr>
          <p:cNvCxnSpPr>
            <a:cxnSpLocks/>
            <a:stCxn id="6" idx="3"/>
            <a:endCxn id="7" idx="1"/>
          </p:cNvCxnSpPr>
          <p:nvPr/>
        </p:nvCxnSpPr>
        <p:spPr>
          <a:xfrm flipV="1">
            <a:off x="3333509" y="3077085"/>
            <a:ext cx="491926" cy="4656"/>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17E14ED-E8B7-8AA9-016F-73F43E371FF2}"/>
              </a:ext>
            </a:extLst>
          </p:cNvPr>
          <p:cNvCxnSpPr>
            <a:cxnSpLocks/>
            <a:stCxn id="8" idx="3"/>
            <a:endCxn id="9" idx="1"/>
          </p:cNvCxnSpPr>
          <p:nvPr/>
        </p:nvCxnSpPr>
        <p:spPr>
          <a:xfrm>
            <a:off x="2129743" y="4414682"/>
            <a:ext cx="491926" cy="0"/>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B349D68-6005-EB7E-CF7C-2294B56BA54C}"/>
              </a:ext>
            </a:extLst>
          </p:cNvPr>
          <p:cNvCxnSpPr>
            <a:cxnSpLocks/>
            <a:stCxn id="10" idx="3"/>
            <a:endCxn id="11" idx="1"/>
          </p:cNvCxnSpPr>
          <p:nvPr/>
        </p:nvCxnSpPr>
        <p:spPr>
          <a:xfrm>
            <a:off x="4033037" y="5960767"/>
            <a:ext cx="498455" cy="0"/>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AB577F7-3BDF-A750-C242-095DC70E3B83}"/>
              </a:ext>
            </a:extLst>
          </p:cNvPr>
          <p:cNvCxnSpPr>
            <a:cxnSpLocks/>
            <a:stCxn id="12" idx="3"/>
            <a:endCxn id="14" idx="1"/>
          </p:cNvCxnSpPr>
          <p:nvPr/>
        </p:nvCxnSpPr>
        <p:spPr>
          <a:xfrm flipV="1">
            <a:off x="3429000" y="7395859"/>
            <a:ext cx="491926" cy="1"/>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EB512633-2770-AD82-B68D-1BF39C201EC6}"/>
              </a:ext>
            </a:extLst>
          </p:cNvPr>
          <p:cNvCxnSpPr>
            <a:cxnSpLocks/>
          </p:cNvCxnSpPr>
          <p:nvPr/>
        </p:nvCxnSpPr>
        <p:spPr>
          <a:xfrm>
            <a:off x="1563015" y="7940684"/>
            <a:ext cx="0" cy="288542"/>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2F492E45-AAA9-A946-AD0C-4893767DD7FF}"/>
              </a:ext>
            </a:extLst>
          </p:cNvPr>
          <p:cNvSpPr txBox="1"/>
          <p:nvPr/>
        </p:nvSpPr>
        <p:spPr>
          <a:xfrm>
            <a:off x="1563015" y="7945487"/>
            <a:ext cx="414375" cy="253916"/>
          </a:xfrm>
          <a:prstGeom prst="rect">
            <a:avLst/>
          </a:prstGeom>
          <a:noFill/>
        </p:spPr>
        <p:txBody>
          <a:bodyPr wrap="square">
            <a:spAutoFit/>
          </a:bodyPr>
          <a:lstStyle/>
          <a:p>
            <a:r>
              <a:rPr lang="en-US" sz="1050" b="1" dirty="0">
                <a:solidFill>
                  <a:srgbClr val="000000"/>
                </a:solidFill>
                <a:ea typeface="Helvetica Neue" panose="020B0604020202020204" charset="0"/>
                <a:cs typeface="Arial"/>
              </a:rPr>
              <a:t>SÍ</a:t>
            </a:r>
            <a:endParaRPr lang="en-US" sz="1050" b="1" dirty="0"/>
          </a:p>
        </p:txBody>
      </p:sp>
      <p:sp>
        <p:nvSpPr>
          <p:cNvPr id="2" name="Rectangle 1">
            <a:extLst>
              <a:ext uri="{FF2B5EF4-FFF2-40B4-BE49-F238E27FC236}">
                <a16:creationId xmlns:a16="http://schemas.microsoft.com/office/drawing/2014/main" id="{97AC0CD8-B074-3194-71FC-32006B55892B}"/>
              </a:ext>
            </a:extLst>
          </p:cNvPr>
          <p:cNvSpPr/>
          <p:nvPr/>
        </p:nvSpPr>
        <p:spPr>
          <a:xfrm>
            <a:off x="996286" y="1604669"/>
            <a:ext cx="3043280" cy="795292"/>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r>
              <a:rPr lang="es-ES_tradnl" sz="1100" dirty="0">
                <a:solidFill>
                  <a:srgbClr val="000000"/>
                </a:solidFill>
                <a:effectLst/>
                <a:ea typeface="Helvetica Neue" panose="020B0604020202020204" charset="0"/>
                <a:cs typeface="Arial"/>
              </a:rPr>
              <a:t>¿Le ha proporcionado al menor primeros auxilios psicológicos y apoyo emocional en función de su edad, etapa de desarrollo y situación?</a:t>
            </a:r>
            <a:endParaRPr lang="es-ES_tradnl" sz="1100" dirty="0">
              <a:solidFill>
                <a:srgbClr val="000000"/>
              </a:solidFill>
              <a:effectLst/>
              <a:ea typeface="Times New Roman" panose="02020603050405020304" pitchFamily="18" charset="0"/>
              <a:cs typeface="Arial"/>
            </a:endParaRPr>
          </a:p>
        </p:txBody>
      </p:sp>
      <p:sp>
        <p:nvSpPr>
          <p:cNvPr id="4" name="Rectangle 3">
            <a:extLst>
              <a:ext uri="{FF2B5EF4-FFF2-40B4-BE49-F238E27FC236}">
                <a16:creationId xmlns:a16="http://schemas.microsoft.com/office/drawing/2014/main" id="{A7F30FF5-16E3-AA80-897A-B275EF866F56}"/>
              </a:ext>
            </a:extLst>
          </p:cNvPr>
          <p:cNvSpPr/>
          <p:nvPr/>
        </p:nvSpPr>
        <p:spPr>
          <a:xfrm>
            <a:off x="4572000" y="1595357"/>
            <a:ext cx="1678326" cy="804604"/>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pPr>
            <a:r>
              <a:rPr lang="es-ES_tradnl" sz="1100" dirty="0">
                <a:solidFill>
                  <a:srgbClr val="000000"/>
                </a:solidFill>
                <a:effectLst/>
                <a:ea typeface="Helvetica Neue" panose="020B0604020202020204" charset="0"/>
                <a:cs typeface="Arial"/>
              </a:rPr>
              <a:t>Proporcione primeros auxilios psicológicos (por ejemplo, normalizar, validar, generalizar).</a:t>
            </a:r>
          </a:p>
        </p:txBody>
      </p:sp>
      <p:sp>
        <p:nvSpPr>
          <p:cNvPr id="115" name="TextBox 114">
            <a:extLst>
              <a:ext uri="{FF2B5EF4-FFF2-40B4-BE49-F238E27FC236}">
                <a16:creationId xmlns:a16="http://schemas.microsoft.com/office/drawing/2014/main" id="{0FD84E23-1037-0EEC-5C03-7D89B9821B1C}"/>
              </a:ext>
            </a:extLst>
          </p:cNvPr>
          <p:cNvSpPr txBox="1"/>
          <p:nvPr/>
        </p:nvSpPr>
        <p:spPr>
          <a:xfrm>
            <a:off x="4039566" y="1743743"/>
            <a:ext cx="491926" cy="253916"/>
          </a:xfrm>
          <a:prstGeom prst="rect">
            <a:avLst/>
          </a:prstGeom>
          <a:noFill/>
          <a:ln>
            <a:noFill/>
          </a:ln>
        </p:spPr>
        <p:txBody>
          <a:bodyPr wrap="square">
            <a:spAutoFit/>
          </a:bodyPr>
          <a:lstStyle/>
          <a:p>
            <a:pPr algn="ctr"/>
            <a:r>
              <a:rPr lang="en-US" sz="1050" b="1" dirty="0">
                <a:solidFill>
                  <a:srgbClr val="000000"/>
                </a:solidFill>
                <a:ea typeface="Helvetica Neue" panose="020B0604020202020204" charset="0"/>
                <a:cs typeface="Arial"/>
              </a:rPr>
              <a:t>NO</a:t>
            </a:r>
            <a:endParaRPr lang="en-US" sz="1050" b="1" dirty="0"/>
          </a:p>
        </p:txBody>
      </p:sp>
      <p:sp>
        <p:nvSpPr>
          <p:cNvPr id="6" name="Rectangle 5">
            <a:extLst>
              <a:ext uri="{FF2B5EF4-FFF2-40B4-BE49-F238E27FC236}">
                <a16:creationId xmlns:a16="http://schemas.microsoft.com/office/drawing/2014/main" id="{F926D980-8AF7-1BD4-19EF-0917A5F98F78}"/>
              </a:ext>
            </a:extLst>
          </p:cNvPr>
          <p:cNvSpPr/>
          <p:nvPr/>
        </p:nvSpPr>
        <p:spPr>
          <a:xfrm>
            <a:off x="996286" y="2693155"/>
            <a:ext cx="2337223" cy="777171"/>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r>
              <a:rPr lang="es-ES_tradnl" sz="1100" dirty="0">
                <a:solidFill>
                  <a:srgbClr val="000000"/>
                </a:solidFill>
                <a:effectLst/>
                <a:ea typeface="Helvetica Neue" panose="020B0604020202020204" charset="0"/>
                <a:cs typeface="Arial"/>
              </a:rPr>
              <a:t>¿El/la menor pudo acceder a los servicios de salud física, mental y/o sexual y reproductiva que necesitaba?</a:t>
            </a:r>
          </a:p>
        </p:txBody>
      </p:sp>
      <p:sp>
        <p:nvSpPr>
          <p:cNvPr id="7" name="Rectangle 6">
            <a:extLst>
              <a:ext uri="{FF2B5EF4-FFF2-40B4-BE49-F238E27FC236}">
                <a16:creationId xmlns:a16="http://schemas.microsoft.com/office/drawing/2014/main" id="{BC8B0D97-7937-16DC-5E5A-3064F95E4979}"/>
              </a:ext>
            </a:extLst>
          </p:cNvPr>
          <p:cNvSpPr/>
          <p:nvPr/>
        </p:nvSpPr>
        <p:spPr>
          <a:xfrm>
            <a:off x="3825435" y="2688499"/>
            <a:ext cx="2424892" cy="777171"/>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pPr>
            <a:r>
              <a:rPr lang="es-ES_tradnl" sz="1100" dirty="0">
                <a:solidFill>
                  <a:srgbClr val="000000"/>
                </a:solidFill>
                <a:ea typeface="Helvetica Neue" panose="020B0604020202020204" charset="0"/>
                <a:cs typeface="Arial"/>
              </a:rPr>
              <a:t>Remita o acompañe inmediatamente al menor al proveedor de servicios correspondiente. </a:t>
            </a:r>
          </a:p>
        </p:txBody>
      </p:sp>
      <p:sp>
        <p:nvSpPr>
          <p:cNvPr id="116" name="TextBox 115">
            <a:extLst>
              <a:ext uri="{FF2B5EF4-FFF2-40B4-BE49-F238E27FC236}">
                <a16:creationId xmlns:a16="http://schemas.microsoft.com/office/drawing/2014/main" id="{42B25328-17FE-D7A4-5293-183733866977}"/>
              </a:ext>
            </a:extLst>
          </p:cNvPr>
          <p:cNvSpPr txBox="1"/>
          <p:nvPr/>
        </p:nvSpPr>
        <p:spPr>
          <a:xfrm>
            <a:off x="3333509" y="2832470"/>
            <a:ext cx="491926" cy="253916"/>
          </a:xfrm>
          <a:prstGeom prst="rect">
            <a:avLst/>
          </a:prstGeom>
          <a:noFill/>
          <a:ln>
            <a:noFill/>
          </a:ln>
        </p:spPr>
        <p:txBody>
          <a:bodyPr wrap="square">
            <a:spAutoFit/>
          </a:bodyPr>
          <a:lstStyle/>
          <a:p>
            <a:pPr algn="ctr"/>
            <a:r>
              <a:rPr lang="en-US" sz="1050" b="1" dirty="0">
                <a:solidFill>
                  <a:srgbClr val="000000"/>
                </a:solidFill>
                <a:ea typeface="Helvetica Neue" panose="020B0604020202020204" charset="0"/>
                <a:cs typeface="Arial"/>
              </a:rPr>
              <a:t>NO</a:t>
            </a:r>
            <a:endParaRPr lang="en-US" sz="1050" b="1" dirty="0"/>
          </a:p>
        </p:txBody>
      </p:sp>
      <p:sp>
        <p:nvSpPr>
          <p:cNvPr id="8" name="Rectangle 7">
            <a:extLst>
              <a:ext uri="{FF2B5EF4-FFF2-40B4-BE49-F238E27FC236}">
                <a16:creationId xmlns:a16="http://schemas.microsoft.com/office/drawing/2014/main" id="{8CD20374-D0A3-36AA-9C23-8D7A7BE2697B}"/>
              </a:ext>
            </a:extLst>
          </p:cNvPr>
          <p:cNvSpPr/>
          <p:nvPr/>
        </p:nvSpPr>
        <p:spPr>
          <a:xfrm>
            <a:off x="996287" y="3758864"/>
            <a:ext cx="1133456" cy="1311636"/>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r>
              <a:rPr lang="es-ES_tradnl" sz="1100" dirty="0">
                <a:solidFill>
                  <a:srgbClr val="000000"/>
                </a:solidFill>
                <a:effectLst/>
                <a:ea typeface="Helvetica Neue" panose="020B0604020202020204" charset="0"/>
                <a:cs typeface="Arial"/>
              </a:rPr>
              <a:t>¿Cree que el/la menor estará a salvo, es decir, que no sufrirá más daños) hasta nuestra próxima visita?</a:t>
            </a:r>
          </a:p>
        </p:txBody>
      </p:sp>
      <p:sp>
        <p:nvSpPr>
          <p:cNvPr id="9" name="Rectangle 8">
            <a:extLst>
              <a:ext uri="{FF2B5EF4-FFF2-40B4-BE49-F238E27FC236}">
                <a16:creationId xmlns:a16="http://schemas.microsoft.com/office/drawing/2014/main" id="{92250B1B-19E8-0380-4F8B-6D6F390C197E}"/>
              </a:ext>
            </a:extLst>
          </p:cNvPr>
          <p:cNvSpPr/>
          <p:nvPr/>
        </p:nvSpPr>
        <p:spPr>
          <a:xfrm>
            <a:off x="2621669" y="3758864"/>
            <a:ext cx="3628658" cy="1311636"/>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pPr>
            <a:r>
              <a:rPr lang="es-ES_tradnl" sz="1100" dirty="0">
                <a:solidFill>
                  <a:srgbClr val="000000"/>
                </a:solidFill>
                <a:ea typeface="Helvetica Neue" panose="020B0604020202020204" charset="0"/>
                <a:cs typeface="Arial"/>
              </a:rPr>
              <a:t>Analice los factores de riesgo y de protección en la modalidad de acogida actual y decida con su supervisor/a si hay algo que se pueda hacer para que la modalidad de acogida sea segura o si el/la menor debe ser retirado/a de esa modalidad por su seguridad, en cumplimiento de la ley y en colaboración con las autoridades competentes.</a:t>
            </a:r>
          </a:p>
        </p:txBody>
      </p:sp>
      <p:sp>
        <p:nvSpPr>
          <p:cNvPr id="117" name="TextBox 116">
            <a:extLst>
              <a:ext uri="{FF2B5EF4-FFF2-40B4-BE49-F238E27FC236}">
                <a16:creationId xmlns:a16="http://schemas.microsoft.com/office/drawing/2014/main" id="{301D7C09-C2C8-BB92-36DA-560A33CD3C4C}"/>
              </a:ext>
            </a:extLst>
          </p:cNvPr>
          <p:cNvSpPr txBox="1"/>
          <p:nvPr/>
        </p:nvSpPr>
        <p:spPr>
          <a:xfrm>
            <a:off x="2129743" y="4158855"/>
            <a:ext cx="491926" cy="253916"/>
          </a:xfrm>
          <a:prstGeom prst="rect">
            <a:avLst/>
          </a:prstGeom>
          <a:noFill/>
          <a:ln>
            <a:noFill/>
          </a:ln>
        </p:spPr>
        <p:txBody>
          <a:bodyPr wrap="square">
            <a:spAutoFit/>
          </a:bodyPr>
          <a:lstStyle/>
          <a:p>
            <a:pPr algn="ctr"/>
            <a:r>
              <a:rPr lang="en-US" sz="1050" b="1" dirty="0">
                <a:solidFill>
                  <a:srgbClr val="000000"/>
                </a:solidFill>
                <a:ea typeface="Helvetica Neue" panose="020B0604020202020204" charset="0"/>
                <a:cs typeface="Arial"/>
              </a:rPr>
              <a:t>NO</a:t>
            </a:r>
            <a:endParaRPr lang="en-US" sz="1050" b="1" dirty="0"/>
          </a:p>
        </p:txBody>
      </p:sp>
      <p:sp>
        <p:nvSpPr>
          <p:cNvPr id="10" name="Rectangle 9">
            <a:extLst>
              <a:ext uri="{FF2B5EF4-FFF2-40B4-BE49-F238E27FC236}">
                <a16:creationId xmlns:a16="http://schemas.microsoft.com/office/drawing/2014/main" id="{2FAC63EB-71D9-9F3F-E9AC-C9721ACEDEA5}"/>
              </a:ext>
            </a:extLst>
          </p:cNvPr>
          <p:cNvSpPr/>
          <p:nvPr/>
        </p:nvSpPr>
        <p:spPr>
          <a:xfrm>
            <a:off x="989757" y="5359038"/>
            <a:ext cx="3043280" cy="1203457"/>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107000"/>
              </a:lnSpc>
            </a:pPr>
            <a:r>
              <a:rPr lang="es-ES_tradnl" sz="1100" dirty="0">
                <a:solidFill>
                  <a:srgbClr val="000000"/>
                </a:solidFill>
                <a:effectLst/>
                <a:ea typeface="Helvetica Neue" panose="020B0604020202020204" charset="0"/>
                <a:cs typeface="Arial"/>
              </a:rPr>
              <a:t>¿Hizo un plan de seguridad con el/la menor y (si procede) sus padres o cuidadores, en el que se especifica con quién deben ponerse en contacto, cómo pueden hacerlo y, en caso necesario, a dónde deben acudir si la situación se torna insegura?</a:t>
            </a:r>
          </a:p>
        </p:txBody>
      </p:sp>
      <p:sp>
        <p:nvSpPr>
          <p:cNvPr id="11" name="Rectangle 10">
            <a:extLst>
              <a:ext uri="{FF2B5EF4-FFF2-40B4-BE49-F238E27FC236}">
                <a16:creationId xmlns:a16="http://schemas.microsoft.com/office/drawing/2014/main" id="{26E0FF56-CF53-18F2-CEE5-BDB9345E0E15}"/>
              </a:ext>
            </a:extLst>
          </p:cNvPr>
          <p:cNvSpPr/>
          <p:nvPr/>
        </p:nvSpPr>
        <p:spPr>
          <a:xfrm>
            <a:off x="4531492" y="5359038"/>
            <a:ext cx="1718835" cy="1203457"/>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pPr>
            <a:r>
              <a:rPr lang="es-ES_tradnl" sz="1100" dirty="0">
                <a:solidFill>
                  <a:srgbClr val="000000"/>
                </a:solidFill>
                <a:ea typeface="Helvetica Neue" panose="020B0604020202020204" charset="0"/>
                <a:cs typeface="Arial"/>
              </a:rPr>
              <a:t>Haga una evaluación de la seguridad y un plan de seguridad que incluya las medidas necesarias para mantener al menor a salvo.</a:t>
            </a:r>
          </a:p>
        </p:txBody>
      </p:sp>
      <p:sp>
        <p:nvSpPr>
          <p:cNvPr id="119" name="TextBox 118">
            <a:extLst>
              <a:ext uri="{FF2B5EF4-FFF2-40B4-BE49-F238E27FC236}">
                <a16:creationId xmlns:a16="http://schemas.microsoft.com/office/drawing/2014/main" id="{1C3F4ACA-C302-146E-78CF-773CC13365AA}"/>
              </a:ext>
            </a:extLst>
          </p:cNvPr>
          <p:cNvSpPr txBox="1"/>
          <p:nvPr/>
        </p:nvSpPr>
        <p:spPr>
          <a:xfrm>
            <a:off x="4039566" y="5706849"/>
            <a:ext cx="491926" cy="253916"/>
          </a:xfrm>
          <a:prstGeom prst="rect">
            <a:avLst/>
          </a:prstGeom>
          <a:noFill/>
          <a:ln>
            <a:noFill/>
          </a:ln>
        </p:spPr>
        <p:txBody>
          <a:bodyPr wrap="square">
            <a:spAutoFit/>
          </a:bodyPr>
          <a:lstStyle/>
          <a:p>
            <a:pPr algn="ctr"/>
            <a:r>
              <a:rPr lang="en-US" sz="1050" b="1" dirty="0">
                <a:solidFill>
                  <a:srgbClr val="000000"/>
                </a:solidFill>
                <a:ea typeface="Helvetica Neue" panose="020B0604020202020204" charset="0"/>
                <a:cs typeface="Arial"/>
              </a:rPr>
              <a:t>NO</a:t>
            </a:r>
            <a:endParaRPr lang="en-US" sz="1050" b="1" dirty="0"/>
          </a:p>
        </p:txBody>
      </p:sp>
      <p:sp>
        <p:nvSpPr>
          <p:cNvPr id="12" name="Rectangle 11">
            <a:extLst>
              <a:ext uri="{FF2B5EF4-FFF2-40B4-BE49-F238E27FC236}">
                <a16:creationId xmlns:a16="http://schemas.microsoft.com/office/drawing/2014/main" id="{4DAB003F-AD0E-36DA-77C2-3EA9C7668CEB}"/>
              </a:ext>
            </a:extLst>
          </p:cNvPr>
          <p:cNvSpPr/>
          <p:nvPr/>
        </p:nvSpPr>
        <p:spPr>
          <a:xfrm>
            <a:off x="996286" y="6851033"/>
            <a:ext cx="2432714" cy="1089653"/>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107000"/>
              </a:lnSpc>
            </a:pPr>
            <a:r>
              <a:rPr lang="es-ES_tradnl" sz="1100" dirty="0">
                <a:solidFill>
                  <a:srgbClr val="000000"/>
                </a:solidFill>
                <a:effectLst/>
                <a:ea typeface="Helvetica Neue" panose="020B0604020202020204" charset="0"/>
                <a:cs typeface="Arial"/>
              </a:rPr>
              <a:t>¿Comprobó si el/la menor o (en su caso) sus padres o cuidadores requieren información adicional o si es necesario tomar otras medidas complementarias?</a:t>
            </a:r>
          </a:p>
        </p:txBody>
      </p:sp>
      <p:sp>
        <p:nvSpPr>
          <p:cNvPr id="14" name="Rectangle 13">
            <a:extLst>
              <a:ext uri="{FF2B5EF4-FFF2-40B4-BE49-F238E27FC236}">
                <a16:creationId xmlns:a16="http://schemas.microsoft.com/office/drawing/2014/main" id="{3569941C-5AE5-DC0D-0A6C-FA7B30D7CFA7}"/>
              </a:ext>
            </a:extLst>
          </p:cNvPr>
          <p:cNvSpPr/>
          <p:nvPr/>
        </p:nvSpPr>
        <p:spPr>
          <a:xfrm>
            <a:off x="3920926" y="6851033"/>
            <a:ext cx="2329401" cy="1089651"/>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107000"/>
              </a:lnSpc>
            </a:pPr>
            <a:r>
              <a:rPr lang="es-ES_tradnl" sz="1100" dirty="0">
                <a:solidFill>
                  <a:srgbClr val="000000"/>
                </a:solidFill>
                <a:ea typeface="Helvetica Neue" panose="020B0604020202020204" charset="0"/>
                <a:cs typeface="Arial"/>
              </a:rPr>
              <a:t>Consulte con el/la menor, y si procede, con el padre/madre/cuidador/adulto de confianza si necesitan cualquier otra información o apoyo antes de concluir el encuentro. </a:t>
            </a:r>
          </a:p>
        </p:txBody>
      </p:sp>
      <p:sp>
        <p:nvSpPr>
          <p:cNvPr id="121" name="TextBox 120">
            <a:extLst>
              <a:ext uri="{FF2B5EF4-FFF2-40B4-BE49-F238E27FC236}">
                <a16:creationId xmlns:a16="http://schemas.microsoft.com/office/drawing/2014/main" id="{33FAD3C1-3B1D-3660-FFD3-988A6F10D80F}"/>
              </a:ext>
            </a:extLst>
          </p:cNvPr>
          <p:cNvSpPr txBox="1"/>
          <p:nvPr/>
        </p:nvSpPr>
        <p:spPr>
          <a:xfrm>
            <a:off x="3429000" y="7140032"/>
            <a:ext cx="491926" cy="253916"/>
          </a:xfrm>
          <a:prstGeom prst="rect">
            <a:avLst/>
          </a:prstGeom>
          <a:noFill/>
          <a:ln>
            <a:noFill/>
          </a:ln>
        </p:spPr>
        <p:txBody>
          <a:bodyPr wrap="square">
            <a:spAutoFit/>
          </a:bodyPr>
          <a:lstStyle/>
          <a:p>
            <a:pPr algn="ctr"/>
            <a:r>
              <a:rPr lang="en-US" sz="1050" b="1" dirty="0">
                <a:solidFill>
                  <a:srgbClr val="000000"/>
                </a:solidFill>
                <a:ea typeface="Helvetica Neue" panose="020B0604020202020204" charset="0"/>
                <a:cs typeface="Arial"/>
              </a:rPr>
              <a:t>NO</a:t>
            </a:r>
            <a:endParaRPr lang="en-US" sz="1050" b="1" dirty="0"/>
          </a:p>
        </p:txBody>
      </p:sp>
      <p:sp>
        <p:nvSpPr>
          <p:cNvPr id="123" name="TextBox 122">
            <a:extLst>
              <a:ext uri="{FF2B5EF4-FFF2-40B4-BE49-F238E27FC236}">
                <a16:creationId xmlns:a16="http://schemas.microsoft.com/office/drawing/2014/main" id="{120C322F-6E6C-A219-20CF-338EEEEC1F0B}"/>
              </a:ext>
            </a:extLst>
          </p:cNvPr>
          <p:cNvSpPr txBox="1"/>
          <p:nvPr/>
        </p:nvSpPr>
        <p:spPr>
          <a:xfrm>
            <a:off x="996286" y="713169"/>
            <a:ext cx="5264813" cy="307777"/>
          </a:xfrm>
          <a:prstGeom prst="rect">
            <a:avLst/>
          </a:prstGeom>
          <a:noFill/>
        </p:spPr>
        <p:txBody>
          <a:bodyPr wrap="square">
            <a:spAutoFit/>
          </a:bodyPr>
          <a:lstStyle/>
          <a:p>
            <a:pPr marL="0" marR="0" lvl="0" indent="0" algn="l" rtl="0">
              <a:spcBef>
                <a:spcPts val="0"/>
              </a:spcBef>
              <a:spcAft>
                <a:spcPts val="1800"/>
              </a:spcAft>
              <a:buNone/>
            </a:pPr>
            <a:r>
              <a:rPr lang="es-ES_tradnl" sz="1400" b="1" spc="300" dirty="0">
                <a:solidFill>
                  <a:schemeClr val="bg1"/>
                </a:solidFill>
                <a:highlight>
                  <a:srgbClr val="166996"/>
                </a:highlight>
                <a:latin typeface="Calibri"/>
                <a:ea typeface="Calibri"/>
                <a:cs typeface="Calibri"/>
                <a:sym typeface="Calibri"/>
              </a:rPr>
              <a:t>SESIÓN 7: CIERRE DEL MÓDULO</a:t>
            </a:r>
          </a:p>
        </p:txBody>
      </p:sp>
      <p:cxnSp>
        <p:nvCxnSpPr>
          <p:cNvPr id="130" name="Straight Arrow Connector 129">
            <a:extLst>
              <a:ext uri="{FF2B5EF4-FFF2-40B4-BE49-F238E27FC236}">
                <a16:creationId xmlns:a16="http://schemas.microsoft.com/office/drawing/2014/main" id="{2F557A1B-1C8D-E7B5-B79B-E4A71448C1C4}"/>
              </a:ext>
            </a:extLst>
          </p:cNvPr>
          <p:cNvCxnSpPr>
            <a:cxnSpLocks/>
          </p:cNvCxnSpPr>
          <p:nvPr/>
        </p:nvCxnSpPr>
        <p:spPr>
          <a:xfrm>
            <a:off x="1563015" y="6561060"/>
            <a:ext cx="0" cy="288542"/>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8F563FD1-73BF-06F0-5404-9FCE01C63B1A}"/>
              </a:ext>
            </a:extLst>
          </p:cNvPr>
          <p:cNvSpPr txBox="1"/>
          <p:nvPr/>
        </p:nvSpPr>
        <p:spPr>
          <a:xfrm>
            <a:off x="1563015" y="6565863"/>
            <a:ext cx="414375" cy="253916"/>
          </a:xfrm>
          <a:prstGeom prst="rect">
            <a:avLst/>
          </a:prstGeom>
          <a:noFill/>
        </p:spPr>
        <p:txBody>
          <a:bodyPr wrap="square">
            <a:spAutoFit/>
          </a:bodyPr>
          <a:lstStyle/>
          <a:p>
            <a:r>
              <a:rPr lang="en-US" sz="1050" b="1" dirty="0">
                <a:solidFill>
                  <a:srgbClr val="000000"/>
                </a:solidFill>
                <a:ea typeface="Helvetica Neue" panose="020B0604020202020204" charset="0"/>
                <a:cs typeface="Arial"/>
              </a:rPr>
              <a:t>SÍ</a:t>
            </a:r>
            <a:endParaRPr lang="en-US" sz="1050" b="1" dirty="0"/>
          </a:p>
        </p:txBody>
      </p:sp>
      <p:cxnSp>
        <p:nvCxnSpPr>
          <p:cNvPr id="132" name="Straight Arrow Connector 131">
            <a:extLst>
              <a:ext uri="{FF2B5EF4-FFF2-40B4-BE49-F238E27FC236}">
                <a16:creationId xmlns:a16="http://schemas.microsoft.com/office/drawing/2014/main" id="{346ADDDE-B03E-E421-B9AA-8744F92E92E8}"/>
              </a:ext>
            </a:extLst>
          </p:cNvPr>
          <p:cNvCxnSpPr>
            <a:cxnSpLocks/>
          </p:cNvCxnSpPr>
          <p:nvPr/>
        </p:nvCxnSpPr>
        <p:spPr>
          <a:xfrm>
            <a:off x="1563015" y="5069065"/>
            <a:ext cx="0" cy="288542"/>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6BB3C823-1D71-60DD-DB6E-DE0C41B997E1}"/>
              </a:ext>
            </a:extLst>
          </p:cNvPr>
          <p:cNvSpPr txBox="1"/>
          <p:nvPr/>
        </p:nvSpPr>
        <p:spPr>
          <a:xfrm>
            <a:off x="1563015" y="5073868"/>
            <a:ext cx="414375" cy="253916"/>
          </a:xfrm>
          <a:prstGeom prst="rect">
            <a:avLst/>
          </a:prstGeom>
          <a:noFill/>
        </p:spPr>
        <p:txBody>
          <a:bodyPr wrap="square">
            <a:spAutoFit/>
          </a:bodyPr>
          <a:lstStyle/>
          <a:p>
            <a:r>
              <a:rPr lang="en-US" sz="1050" b="1" dirty="0">
                <a:solidFill>
                  <a:srgbClr val="000000"/>
                </a:solidFill>
                <a:ea typeface="Helvetica Neue" panose="020B0604020202020204" charset="0"/>
                <a:cs typeface="Arial"/>
              </a:rPr>
              <a:t>SÍ</a:t>
            </a:r>
            <a:endParaRPr lang="en-US" sz="1050" b="1" dirty="0"/>
          </a:p>
        </p:txBody>
      </p:sp>
      <p:cxnSp>
        <p:nvCxnSpPr>
          <p:cNvPr id="134" name="Straight Arrow Connector 133">
            <a:extLst>
              <a:ext uri="{FF2B5EF4-FFF2-40B4-BE49-F238E27FC236}">
                <a16:creationId xmlns:a16="http://schemas.microsoft.com/office/drawing/2014/main" id="{2D81D444-D7A3-4C25-599E-08D3E2D55B75}"/>
              </a:ext>
            </a:extLst>
          </p:cNvPr>
          <p:cNvCxnSpPr>
            <a:cxnSpLocks/>
          </p:cNvCxnSpPr>
          <p:nvPr/>
        </p:nvCxnSpPr>
        <p:spPr>
          <a:xfrm>
            <a:off x="1563015" y="3460867"/>
            <a:ext cx="0" cy="288542"/>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8D72D647-1ED4-7EF9-920C-CC0590524E4C}"/>
              </a:ext>
            </a:extLst>
          </p:cNvPr>
          <p:cNvSpPr txBox="1"/>
          <p:nvPr/>
        </p:nvSpPr>
        <p:spPr>
          <a:xfrm>
            <a:off x="1563015" y="3465670"/>
            <a:ext cx="414375" cy="253916"/>
          </a:xfrm>
          <a:prstGeom prst="rect">
            <a:avLst/>
          </a:prstGeom>
          <a:noFill/>
        </p:spPr>
        <p:txBody>
          <a:bodyPr wrap="square">
            <a:spAutoFit/>
          </a:bodyPr>
          <a:lstStyle/>
          <a:p>
            <a:r>
              <a:rPr lang="en-US" sz="1050" b="1" dirty="0">
                <a:solidFill>
                  <a:srgbClr val="000000"/>
                </a:solidFill>
                <a:ea typeface="Helvetica Neue" panose="020B0604020202020204" charset="0"/>
                <a:cs typeface="Arial"/>
              </a:rPr>
              <a:t>SÍ</a:t>
            </a:r>
            <a:endParaRPr lang="en-US" sz="1050" b="1" dirty="0"/>
          </a:p>
        </p:txBody>
      </p:sp>
      <p:cxnSp>
        <p:nvCxnSpPr>
          <p:cNvPr id="136" name="Straight Arrow Connector 135">
            <a:extLst>
              <a:ext uri="{FF2B5EF4-FFF2-40B4-BE49-F238E27FC236}">
                <a16:creationId xmlns:a16="http://schemas.microsoft.com/office/drawing/2014/main" id="{853499F4-74EE-4413-49CC-02D690710123}"/>
              </a:ext>
            </a:extLst>
          </p:cNvPr>
          <p:cNvCxnSpPr>
            <a:cxnSpLocks/>
          </p:cNvCxnSpPr>
          <p:nvPr/>
        </p:nvCxnSpPr>
        <p:spPr>
          <a:xfrm>
            <a:off x="1563015" y="2395158"/>
            <a:ext cx="0" cy="288542"/>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7" name="TextBox 136">
            <a:extLst>
              <a:ext uri="{FF2B5EF4-FFF2-40B4-BE49-F238E27FC236}">
                <a16:creationId xmlns:a16="http://schemas.microsoft.com/office/drawing/2014/main" id="{3F219160-A866-7BFF-5C8A-9A86578B00FD}"/>
              </a:ext>
            </a:extLst>
          </p:cNvPr>
          <p:cNvSpPr txBox="1"/>
          <p:nvPr/>
        </p:nvSpPr>
        <p:spPr>
          <a:xfrm>
            <a:off x="1563015" y="2399961"/>
            <a:ext cx="414375" cy="253916"/>
          </a:xfrm>
          <a:prstGeom prst="rect">
            <a:avLst/>
          </a:prstGeom>
          <a:noFill/>
        </p:spPr>
        <p:txBody>
          <a:bodyPr wrap="square">
            <a:spAutoFit/>
          </a:bodyPr>
          <a:lstStyle/>
          <a:p>
            <a:r>
              <a:rPr lang="en-US" sz="1050" b="1" dirty="0">
                <a:solidFill>
                  <a:srgbClr val="000000"/>
                </a:solidFill>
                <a:ea typeface="Helvetica Neue" panose="020B0604020202020204" charset="0"/>
                <a:cs typeface="Arial"/>
              </a:rPr>
              <a:t>SÍ</a:t>
            </a:r>
            <a:endParaRPr lang="en-US" sz="1050" b="1" dirty="0"/>
          </a:p>
        </p:txBody>
      </p:sp>
      <p:sp>
        <p:nvSpPr>
          <p:cNvPr id="3" name="Hexagon 2">
            <a:extLst>
              <a:ext uri="{FF2B5EF4-FFF2-40B4-BE49-F238E27FC236}">
                <a16:creationId xmlns:a16="http://schemas.microsoft.com/office/drawing/2014/main" id="{F0338FDE-63A3-2AFC-5886-E6BA40FC697B}"/>
              </a:ext>
            </a:extLst>
          </p:cNvPr>
          <p:cNvSpPr/>
          <p:nvPr/>
        </p:nvSpPr>
        <p:spPr>
          <a:xfrm rot="1782986">
            <a:off x="286724" y="30111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Hexagon 12">
            <a:extLst>
              <a:ext uri="{FF2B5EF4-FFF2-40B4-BE49-F238E27FC236}">
                <a16:creationId xmlns:a16="http://schemas.microsoft.com/office/drawing/2014/main" id="{26E75331-DE0F-53D4-203B-20B25664CA63}"/>
              </a:ext>
            </a:extLst>
          </p:cNvPr>
          <p:cNvSpPr/>
          <p:nvPr/>
        </p:nvSpPr>
        <p:spPr>
          <a:xfrm rot="1782986">
            <a:off x="286724" y="76395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Hexagon 15">
            <a:extLst>
              <a:ext uri="{FF2B5EF4-FFF2-40B4-BE49-F238E27FC236}">
                <a16:creationId xmlns:a16="http://schemas.microsoft.com/office/drawing/2014/main" id="{2E3D0AF4-C412-96C5-E8AB-A690BC339F4C}"/>
              </a:ext>
            </a:extLst>
          </p:cNvPr>
          <p:cNvSpPr/>
          <p:nvPr/>
        </p:nvSpPr>
        <p:spPr>
          <a:xfrm rot="1782986">
            <a:off x="286724" y="122680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Hexagon 17">
            <a:extLst>
              <a:ext uri="{FF2B5EF4-FFF2-40B4-BE49-F238E27FC236}">
                <a16:creationId xmlns:a16="http://schemas.microsoft.com/office/drawing/2014/main" id="{328B2791-5A1C-D61A-8EAF-7F085C0B298F}"/>
              </a:ext>
            </a:extLst>
          </p:cNvPr>
          <p:cNvSpPr/>
          <p:nvPr/>
        </p:nvSpPr>
        <p:spPr>
          <a:xfrm rot="1782986">
            <a:off x="286724" y="168964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Hexagon 18">
            <a:extLst>
              <a:ext uri="{FF2B5EF4-FFF2-40B4-BE49-F238E27FC236}">
                <a16:creationId xmlns:a16="http://schemas.microsoft.com/office/drawing/2014/main" id="{8FC587C6-5C56-8354-7989-936675961B54}"/>
              </a:ext>
            </a:extLst>
          </p:cNvPr>
          <p:cNvSpPr/>
          <p:nvPr/>
        </p:nvSpPr>
        <p:spPr>
          <a:xfrm rot="1782986">
            <a:off x="286724" y="215249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Hexagon 19">
            <a:extLst>
              <a:ext uri="{FF2B5EF4-FFF2-40B4-BE49-F238E27FC236}">
                <a16:creationId xmlns:a16="http://schemas.microsoft.com/office/drawing/2014/main" id="{2C4C7064-1249-CDA0-CBDD-42B9D16E1F48}"/>
              </a:ext>
            </a:extLst>
          </p:cNvPr>
          <p:cNvSpPr/>
          <p:nvPr/>
        </p:nvSpPr>
        <p:spPr>
          <a:xfrm rot="1782986">
            <a:off x="286724" y="261533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Hexagon 21">
            <a:extLst>
              <a:ext uri="{FF2B5EF4-FFF2-40B4-BE49-F238E27FC236}">
                <a16:creationId xmlns:a16="http://schemas.microsoft.com/office/drawing/2014/main" id="{D5CD17F7-9F60-F2E0-C25A-E3B1F59D19B3}"/>
              </a:ext>
            </a:extLst>
          </p:cNvPr>
          <p:cNvSpPr/>
          <p:nvPr/>
        </p:nvSpPr>
        <p:spPr>
          <a:xfrm rot="1782986">
            <a:off x="286725" y="3078179"/>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1924096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agon 2">
            <a:extLst>
              <a:ext uri="{FF2B5EF4-FFF2-40B4-BE49-F238E27FC236}">
                <a16:creationId xmlns:a16="http://schemas.microsoft.com/office/drawing/2014/main" id="{F1CB6242-317C-FCAF-F6BB-D74248CCDCB2}"/>
              </a:ext>
            </a:extLst>
          </p:cNvPr>
          <p:cNvSpPr/>
          <p:nvPr/>
        </p:nvSpPr>
        <p:spPr>
          <a:xfrm rot="1782986">
            <a:off x="-1328855" y="5145441"/>
            <a:ext cx="3595260" cy="3099365"/>
          </a:xfrm>
          <a:prstGeom prst="hexagon">
            <a:avLst>
              <a:gd name="adj" fmla="val 28965"/>
              <a:gd name="vf" fmla="val 11547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Hexagon 5">
            <a:extLst>
              <a:ext uri="{FF2B5EF4-FFF2-40B4-BE49-F238E27FC236}">
                <a16:creationId xmlns:a16="http://schemas.microsoft.com/office/drawing/2014/main" id="{4A6C573B-00DD-5FD3-2DC4-A2395B6E2874}"/>
              </a:ext>
            </a:extLst>
          </p:cNvPr>
          <p:cNvSpPr/>
          <p:nvPr/>
        </p:nvSpPr>
        <p:spPr>
          <a:xfrm rot="1782986">
            <a:off x="4678406" y="654853"/>
            <a:ext cx="3595260" cy="3099365"/>
          </a:xfrm>
          <a:prstGeom prst="hexagon">
            <a:avLst>
              <a:gd name="adj" fmla="val 28965"/>
              <a:gd name="vf" fmla="val 11547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Rectangle 24">
            <a:extLst>
              <a:ext uri="{FF2B5EF4-FFF2-40B4-BE49-F238E27FC236}">
                <a16:creationId xmlns:a16="http://schemas.microsoft.com/office/drawing/2014/main" id="{14376B82-9834-7DD2-3265-29F0B32F9EB8}"/>
              </a:ext>
            </a:extLst>
          </p:cNvPr>
          <p:cNvSpPr/>
          <p:nvPr/>
        </p:nvSpPr>
        <p:spPr>
          <a:xfrm>
            <a:off x="2501900" y="1603691"/>
            <a:ext cx="3745466" cy="107118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 name="TextBox 25">
            <a:extLst>
              <a:ext uri="{FF2B5EF4-FFF2-40B4-BE49-F238E27FC236}">
                <a16:creationId xmlns:a16="http://schemas.microsoft.com/office/drawing/2014/main" id="{28282C66-2163-A6AF-9455-2A3E821A95E7}"/>
              </a:ext>
            </a:extLst>
          </p:cNvPr>
          <p:cNvSpPr txBox="1"/>
          <p:nvPr/>
        </p:nvSpPr>
        <p:spPr>
          <a:xfrm>
            <a:off x="993324" y="1150833"/>
            <a:ext cx="5264812" cy="261610"/>
          </a:xfrm>
          <a:prstGeom prst="rect">
            <a:avLst/>
          </a:prstGeom>
          <a:noFill/>
          <a:ln>
            <a:noFill/>
          </a:ln>
        </p:spPr>
        <p:txBody>
          <a:bodyPr wrap="square" rtlCol="0">
            <a:spAutoFit/>
          </a:bodyPr>
          <a:lstStyle/>
          <a:p>
            <a:r>
              <a:rPr lang="es-ES_tradnl" sz="1100" b="1" dirty="0"/>
              <a:t>Repase los objetivos de aprendizaje y escriba su reflexión.</a:t>
            </a:r>
          </a:p>
        </p:txBody>
      </p:sp>
      <p:sp>
        <p:nvSpPr>
          <p:cNvPr id="31" name="TextBox 30">
            <a:extLst>
              <a:ext uri="{FF2B5EF4-FFF2-40B4-BE49-F238E27FC236}">
                <a16:creationId xmlns:a16="http://schemas.microsoft.com/office/drawing/2014/main" id="{E00D50E5-10FB-2255-D367-5EBBF124C15C}"/>
              </a:ext>
            </a:extLst>
          </p:cNvPr>
          <p:cNvSpPr txBox="1"/>
          <p:nvPr/>
        </p:nvSpPr>
        <p:spPr>
          <a:xfrm>
            <a:off x="993326" y="1561659"/>
            <a:ext cx="1321602" cy="1366698"/>
          </a:xfrm>
          <a:prstGeom prst="rect">
            <a:avLst/>
          </a:prstGeom>
          <a:noFill/>
          <a:ln>
            <a:noFill/>
          </a:ln>
        </p:spPr>
        <p:txBody>
          <a:bodyPr wrap="square" lIns="90000" tIns="90000" rIns="90000" bIns="90000" rtlCol="0">
            <a:spAutoFit/>
          </a:bodyPr>
          <a:lstStyle/>
          <a:p>
            <a:r>
              <a:rPr lang="es-ES_tradnl" sz="1100" dirty="0"/>
              <a:t>¿En qué áreas o aspectos de la formación cree que tiene mayor confianza o conocimiento ahora? </a:t>
            </a:r>
          </a:p>
        </p:txBody>
      </p:sp>
      <p:sp>
        <p:nvSpPr>
          <p:cNvPr id="32" name="Rectangle 31">
            <a:extLst>
              <a:ext uri="{FF2B5EF4-FFF2-40B4-BE49-F238E27FC236}">
                <a16:creationId xmlns:a16="http://schemas.microsoft.com/office/drawing/2014/main" id="{82C08344-3F51-839A-396A-2327850A7A30}"/>
              </a:ext>
            </a:extLst>
          </p:cNvPr>
          <p:cNvSpPr/>
          <p:nvPr/>
        </p:nvSpPr>
        <p:spPr>
          <a:xfrm>
            <a:off x="2501900" y="2925087"/>
            <a:ext cx="3745466" cy="1118934"/>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4" name="TextBox 33">
            <a:extLst>
              <a:ext uri="{FF2B5EF4-FFF2-40B4-BE49-F238E27FC236}">
                <a16:creationId xmlns:a16="http://schemas.microsoft.com/office/drawing/2014/main" id="{19D8DBC6-D82C-E0F1-FD89-A078D6021D84}"/>
              </a:ext>
            </a:extLst>
          </p:cNvPr>
          <p:cNvSpPr txBox="1"/>
          <p:nvPr/>
        </p:nvSpPr>
        <p:spPr>
          <a:xfrm>
            <a:off x="1007471" y="2868124"/>
            <a:ext cx="1309210" cy="1705252"/>
          </a:xfrm>
          <a:prstGeom prst="rect">
            <a:avLst/>
          </a:prstGeom>
          <a:noFill/>
          <a:ln>
            <a:noFill/>
          </a:ln>
        </p:spPr>
        <p:txBody>
          <a:bodyPr wrap="square" lIns="90000" tIns="90000" rIns="90000" bIns="90000" rtlCol="0">
            <a:spAutoFit/>
          </a:bodyPr>
          <a:lstStyle/>
          <a:p>
            <a:r>
              <a:rPr lang="es-ES_tradnl" sz="1100"/>
              <a:t>¿Qué objetivos de aprendizaje requieren que contemos con más información, más tiempo de práctica o más apoyo para alcanzarlos plenamente? </a:t>
            </a:r>
          </a:p>
        </p:txBody>
      </p:sp>
      <p:sp>
        <p:nvSpPr>
          <p:cNvPr id="36" name="TextBox 35">
            <a:extLst>
              <a:ext uri="{FF2B5EF4-FFF2-40B4-BE49-F238E27FC236}">
                <a16:creationId xmlns:a16="http://schemas.microsoft.com/office/drawing/2014/main" id="{78752C2A-4449-BE4C-9CBA-F7C8615060DD}"/>
              </a:ext>
            </a:extLst>
          </p:cNvPr>
          <p:cNvSpPr txBox="1"/>
          <p:nvPr/>
        </p:nvSpPr>
        <p:spPr>
          <a:xfrm>
            <a:off x="993324" y="718656"/>
            <a:ext cx="5254042" cy="276999"/>
          </a:xfrm>
          <a:prstGeom prst="rect">
            <a:avLst/>
          </a:prstGeom>
          <a:noFill/>
        </p:spPr>
        <p:txBody>
          <a:bodyPr wrap="square" rtlCol="0">
            <a:spAutoFit/>
          </a:bodyPr>
          <a:lstStyle/>
          <a:p>
            <a:r>
              <a:rPr lang="es-ES_tradnl" sz="1200" b="1" spc="300">
                <a:solidFill>
                  <a:schemeClr val="tx1"/>
                </a:solidFill>
              </a:rPr>
              <a:t>OBJETIVOS DE APRENDIZAJE</a:t>
            </a:r>
          </a:p>
        </p:txBody>
      </p:sp>
      <p:sp>
        <p:nvSpPr>
          <p:cNvPr id="39" name="TextBox 38">
            <a:extLst>
              <a:ext uri="{FF2B5EF4-FFF2-40B4-BE49-F238E27FC236}">
                <a16:creationId xmlns:a16="http://schemas.microsoft.com/office/drawing/2014/main" id="{60C50C84-A37F-0751-ED9A-62EA0F019FF0}"/>
              </a:ext>
            </a:extLst>
          </p:cNvPr>
          <p:cNvSpPr txBox="1"/>
          <p:nvPr/>
        </p:nvSpPr>
        <p:spPr>
          <a:xfrm>
            <a:off x="993324" y="4641444"/>
            <a:ext cx="5254042" cy="276999"/>
          </a:xfrm>
          <a:prstGeom prst="rect">
            <a:avLst/>
          </a:prstGeom>
          <a:noFill/>
        </p:spPr>
        <p:txBody>
          <a:bodyPr wrap="square" rtlCol="0">
            <a:spAutoFit/>
          </a:bodyPr>
          <a:lstStyle/>
          <a:p>
            <a:r>
              <a:rPr lang="es-ES_tradnl" sz="1200" b="1" spc="300">
                <a:solidFill>
                  <a:schemeClr val="tx1"/>
                </a:solidFill>
              </a:rPr>
              <a:t>REFLEXIÓN</a:t>
            </a:r>
          </a:p>
        </p:txBody>
      </p:sp>
      <p:sp>
        <p:nvSpPr>
          <p:cNvPr id="49" name="Rectangle 48">
            <a:extLst>
              <a:ext uri="{FF2B5EF4-FFF2-40B4-BE49-F238E27FC236}">
                <a16:creationId xmlns:a16="http://schemas.microsoft.com/office/drawing/2014/main" id="{227C1779-6461-96DC-D5A5-2F5BD629130F}"/>
              </a:ext>
            </a:extLst>
          </p:cNvPr>
          <p:cNvSpPr/>
          <p:nvPr/>
        </p:nvSpPr>
        <p:spPr>
          <a:xfrm>
            <a:off x="2501900" y="5087427"/>
            <a:ext cx="3745466" cy="939353"/>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0" name="TextBox 49">
            <a:extLst>
              <a:ext uri="{FF2B5EF4-FFF2-40B4-BE49-F238E27FC236}">
                <a16:creationId xmlns:a16="http://schemas.microsoft.com/office/drawing/2014/main" id="{A4092829-FBA7-1CC5-EE1C-FA564948E172}"/>
              </a:ext>
            </a:extLst>
          </p:cNvPr>
          <p:cNvSpPr txBox="1"/>
          <p:nvPr/>
        </p:nvSpPr>
        <p:spPr>
          <a:xfrm>
            <a:off x="993326" y="5082898"/>
            <a:ext cx="1321602" cy="520312"/>
          </a:xfrm>
          <a:prstGeom prst="rect">
            <a:avLst/>
          </a:prstGeom>
          <a:noFill/>
          <a:ln>
            <a:noFill/>
          </a:ln>
        </p:spPr>
        <p:txBody>
          <a:bodyPr wrap="square" lIns="90000" tIns="90000" rIns="90000" bIns="90000" rtlCol="0">
            <a:spAutoFit/>
          </a:bodyPr>
          <a:lstStyle/>
          <a:p>
            <a:r>
              <a:rPr lang="es-ES_tradnl" sz="1100"/>
              <a:t>¿Qué ha llamado su atención?</a:t>
            </a:r>
          </a:p>
        </p:txBody>
      </p:sp>
      <p:sp>
        <p:nvSpPr>
          <p:cNvPr id="52" name="Rectangle 51">
            <a:extLst>
              <a:ext uri="{FF2B5EF4-FFF2-40B4-BE49-F238E27FC236}">
                <a16:creationId xmlns:a16="http://schemas.microsoft.com/office/drawing/2014/main" id="{426B5B8F-007A-CF03-9491-E35F7CAC3560}"/>
              </a:ext>
            </a:extLst>
          </p:cNvPr>
          <p:cNvSpPr/>
          <p:nvPr/>
        </p:nvSpPr>
        <p:spPr>
          <a:xfrm>
            <a:off x="2501900" y="6207652"/>
            <a:ext cx="3745466" cy="98123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4" name="TextBox 53">
            <a:extLst>
              <a:ext uri="{FF2B5EF4-FFF2-40B4-BE49-F238E27FC236}">
                <a16:creationId xmlns:a16="http://schemas.microsoft.com/office/drawing/2014/main" id="{5BE2B7D7-229D-F999-30B3-2B3EFEDFDD7E}"/>
              </a:ext>
            </a:extLst>
          </p:cNvPr>
          <p:cNvSpPr txBox="1"/>
          <p:nvPr/>
        </p:nvSpPr>
        <p:spPr>
          <a:xfrm>
            <a:off x="1007471" y="6216701"/>
            <a:ext cx="1321602" cy="351035"/>
          </a:xfrm>
          <a:prstGeom prst="rect">
            <a:avLst/>
          </a:prstGeom>
          <a:noFill/>
          <a:ln>
            <a:noFill/>
          </a:ln>
        </p:spPr>
        <p:txBody>
          <a:bodyPr wrap="square" lIns="90000" tIns="90000" rIns="90000" bIns="90000" rtlCol="0">
            <a:spAutoFit/>
          </a:bodyPr>
          <a:lstStyle/>
          <a:p>
            <a:r>
              <a:rPr lang="es-ES_tradnl" sz="1100" dirty="0"/>
              <a:t>¿Qué ha sido difícil?</a:t>
            </a:r>
          </a:p>
        </p:txBody>
      </p:sp>
      <p:sp>
        <p:nvSpPr>
          <p:cNvPr id="55" name="Rectangle 54">
            <a:extLst>
              <a:ext uri="{FF2B5EF4-FFF2-40B4-BE49-F238E27FC236}">
                <a16:creationId xmlns:a16="http://schemas.microsoft.com/office/drawing/2014/main" id="{24C1F76A-78D5-202B-A5F9-33952D6DA266}"/>
              </a:ext>
            </a:extLst>
          </p:cNvPr>
          <p:cNvSpPr/>
          <p:nvPr/>
        </p:nvSpPr>
        <p:spPr>
          <a:xfrm>
            <a:off x="2501900" y="7382441"/>
            <a:ext cx="3745466" cy="98123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6" name="TextBox 55">
            <a:extLst>
              <a:ext uri="{FF2B5EF4-FFF2-40B4-BE49-F238E27FC236}">
                <a16:creationId xmlns:a16="http://schemas.microsoft.com/office/drawing/2014/main" id="{EA8A7028-307C-A1F2-66F3-43E5F8E6B2BE}"/>
              </a:ext>
            </a:extLst>
          </p:cNvPr>
          <p:cNvSpPr txBox="1"/>
          <p:nvPr/>
        </p:nvSpPr>
        <p:spPr>
          <a:xfrm>
            <a:off x="1007471" y="7382441"/>
            <a:ext cx="1309210" cy="689589"/>
          </a:xfrm>
          <a:prstGeom prst="rect">
            <a:avLst/>
          </a:prstGeom>
          <a:noFill/>
          <a:ln>
            <a:noFill/>
          </a:ln>
        </p:spPr>
        <p:txBody>
          <a:bodyPr wrap="square" lIns="90000" tIns="90000" rIns="90000" bIns="90000" rtlCol="0">
            <a:spAutoFit/>
          </a:bodyPr>
          <a:lstStyle/>
          <a:p>
            <a:r>
              <a:rPr lang="es-ES_tradnl" sz="1100"/>
              <a:t>¿Sobre qué le gustaría aprender más? </a:t>
            </a:r>
          </a:p>
        </p:txBody>
      </p:sp>
      <p:sp>
        <p:nvSpPr>
          <p:cNvPr id="2" name="Hexagon 1">
            <a:extLst>
              <a:ext uri="{FF2B5EF4-FFF2-40B4-BE49-F238E27FC236}">
                <a16:creationId xmlns:a16="http://schemas.microsoft.com/office/drawing/2014/main" id="{A6512C6E-12E6-5C32-7D5A-030A5A2AF320}"/>
              </a:ext>
            </a:extLst>
          </p:cNvPr>
          <p:cNvSpPr/>
          <p:nvPr/>
        </p:nvSpPr>
        <p:spPr>
          <a:xfrm rot="1782986">
            <a:off x="286724" y="30111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Hexagon 3">
            <a:extLst>
              <a:ext uri="{FF2B5EF4-FFF2-40B4-BE49-F238E27FC236}">
                <a16:creationId xmlns:a16="http://schemas.microsoft.com/office/drawing/2014/main" id="{4563BB97-747F-E8A8-1B58-420317C7187C}"/>
              </a:ext>
            </a:extLst>
          </p:cNvPr>
          <p:cNvSpPr/>
          <p:nvPr/>
        </p:nvSpPr>
        <p:spPr>
          <a:xfrm rot="1782986">
            <a:off x="286724" y="76395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Hexagon 4">
            <a:extLst>
              <a:ext uri="{FF2B5EF4-FFF2-40B4-BE49-F238E27FC236}">
                <a16:creationId xmlns:a16="http://schemas.microsoft.com/office/drawing/2014/main" id="{A738167F-4BBD-69A1-0AD6-2BAD95B14D12}"/>
              </a:ext>
            </a:extLst>
          </p:cNvPr>
          <p:cNvSpPr/>
          <p:nvPr/>
        </p:nvSpPr>
        <p:spPr>
          <a:xfrm rot="1782986">
            <a:off x="286724" y="122680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Hexagon 6">
            <a:extLst>
              <a:ext uri="{FF2B5EF4-FFF2-40B4-BE49-F238E27FC236}">
                <a16:creationId xmlns:a16="http://schemas.microsoft.com/office/drawing/2014/main" id="{E4F5D689-3C01-6FD9-43A2-5177800B4E80}"/>
              </a:ext>
            </a:extLst>
          </p:cNvPr>
          <p:cNvSpPr/>
          <p:nvPr/>
        </p:nvSpPr>
        <p:spPr>
          <a:xfrm rot="1782986">
            <a:off x="286724" y="168964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Hexagon 7">
            <a:extLst>
              <a:ext uri="{FF2B5EF4-FFF2-40B4-BE49-F238E27FC236}">
                <a16:creationId xmlns:a16="http://schemas.microsoft.com/office/drawing/2014/main" id="{C8D9DA8B-C322-2A1B-AA13-5A6D731A739A}"/>
              </a:ext>
            </a:extLst>
          </p:cNvPr>
          <p:cNvSpPr/>
          <p:nvPr/>
        </p:nvSpPr>
        <p:spPr>
          <a:xfrm rot="1782986">
            <a:off x="286724" y="215249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Hexagon 8">
            <a:extLst>
              <a:ext uri="{FF2B5EF4-FFF2-40B4-BE49-F238E27FC236}">
                <a16:creationId xmlns:a16="http://schemas.microsoft.com/office/drawing/2014/main" id="{A30D54C8-D955-1BA1-DBCA-72A721B2722A}"/>
              </a:ext>
            </a:extLst>
          </p:cNvPr>
          <p:cNvSpPr/>
          <p:nvPr/>
        </p:nvSpPr>
        <p:spPr>
          <a:xfrm rot="1782986">
            <a:off x="286724" y="261533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Hexagon 9">
            <a:extLst>
              <a:ext uri="{FF2B5EF4-FFF2-40B4-BE49-F238E27FC236}">
                <a16:creationId xmlns:a16="http://schemas.microsoft.com/office/drawing/2014/main" id="{40DD8582-21DC-264F-DBC9-A8708B16AF73}"/>
              </a:ext>
            </a:extLst>
          </p:cNvPr>
          <p:cNvSpPr/>
          <p:nvPr/>
        </p:nvSpPr>
        <p:spPr>
          <a:xfrm rot="1782986">
            <a:off x="286725" y="3078179"/>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7848345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A0FB8E-6B64-9FE9-E9C9-A886741BD70B}"/>
              </a:ext>
            </a:extLst>
          </p:cNvPr>
          <p:cNvSpPr/>
          <p:nvPr/>
        </p:nvSpPr>
        <p:spPr>
          <a:xfrm>
            <a:off x="0" y="0"/>
            <a:ext cx="6858000" cy="3314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a:extLst>
              <a:ext uri="{FF2B5EF4-FFF2-40B4-BE49-F238E27FC236}">
                <a16:creationId xmlns:a16="http://schemas.microsoft.com/office/drawing/2014/main" id="{51CCB474-9C23-2E90-8FD6-691CF44FEF3A}"/>
              </a:ext>
            </a:extLst>
          </p:cNvPr>
          <p:cNvSpPr txBox="1"/>
          <p:nvPr/>
        </p:nvSpPr>
        <p:spPr>
          <a:xfrm>
            <a:off x="752439" y="4817751"/>
            <a:ext cx="5061022" cy="2062103"/>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300" normalizeH="0" baseline="0" noProof="0" dirty="0">
                <a:ln>
                  <a:noFill/>
                </a:ln>
                <a:solidFill>
                  <a:schemeClr val="accent1"/>
                </a:solidFill>
                <a:effectLst/>
                <a:uLnTx/>
                <a:uFillTx/>
                <a:latin typeface="Garamond" panose="02020404030301010803" pitchFamily="18" charset="0"/>
                <a:ea typeface="+mn-ea"/>
                <a:cs typeface="+mn-cs"/>
              </a:rPr>
              <a:t>MÓDULO 6</a:t>
            </a:r>
          </a:p>
          <a:p>
            <a:pPr marL="0" marR="0" lvl="0" indent="0" defTabSz="457200" rtl="0" eaLnBrk="1" fontAlgn="auto" latinLnBrk="0" hangingPunct="1">
              <a:lnSpc>
                <a:spcPct val="100000"/>
              </a:lnSpc>
              <a:spcBef>
                <a:spcPts val="0"/>
              </a:spcBef>
              <a:spcAft>
                <a:spcPts val="0"/>
              </a:spcAft>
              <a:buClrTx/>
              <a:buSzTx/>
              <a:buFontTx/>
              <a:buNone/>
              <a:tabLst/>
              <a:defRPr/>
            </a:pPr>
            <a:r>
              <a:rPr lang="es-ES_tradnl" sz="2000" b="1" spc="300" dirty="0">
                <a:solidFill>
                  <a:schemeClr val="accent1"/>
                </a:solidFill>
                <a:latin typeface="Garamond" panose="02020404030301010803" pitchFamily="18" charset="0"/>
              </a:rPr>
              <a:t> </a:t>
            </a:r>
            <a:endParaRPr lang="es-ES_tradnl" sz="4400" b="1" dirty="0">
              <a:solidFill>
                <a:schemeClr val="accent1"/>
              </a:solidFill>
              <a:latin typeface="Garamond" panose="02020404030301010803" pitchFamily="18" charset="0"/>
            </a:endParaRPr>
          </a:p>
          <a:p>
            <a:r>
              <a:rPr lang="es-ES_tradnl" sz="4400" b="1" dirty="0">
                <a:solidFill>
                  <a:schemeClr val="accent1"/>
                </a:solidFill>
                <a:latin typeface="Garamond" panose="02020404030301010803" pitchFamily="18" charset="0"/>
              </a:rPr>
              <a:t>Identificación y registro</a:t>
            </a:r>
          </a:p>
        </p:txBody>
      </p:sp>
      <p:sp>
        <p:nvSpPr>
          <p:cNvPr id="7" name="Hexagon 6">
            <a:extLst>
              <a:ext uri="{FF2B5EF4-FFF2-40B4-BE49-F238E27FC236}">
                <a16:creationId xmlns:a16="http://schemas.microsoft.com/office/drawing/2014/main" id="{DDC68BBB-CA95-2EEB-16D6-2ACC58EAD40D}"/>
              </a:ext>
            </a:extLst>
          </p:cNvPr>
          <p:cNvSpPr/>
          <p:nvPr/>
        </p:nvSpPr>
        <p:spPr>
          <a:xfrm rot="1782986">
            <a:off x="539630" y="2109486"/>
            <a:ext cx="2269827" cy="1956740"/>
          </a:xfrm>
          <a:prstGeom prst="hexagon">
            <a:avLst>
              <a:gd name="adj" fmla="val 28965"/>
              <a:gd name="vf" fmla="val 11547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Freeform: Shape 2">
            <a:extLst>
              <a:ext uri="{FF2B5EF4-FFF2-40B4-BE49-F238E27FC236}">
                <a16:creationId xmlns:a16="http://schemas.microsoft.com/office/drawing/2014/main" id="{F26E137F-1563-E057-50BE-692B99891557}"/>
              </a:ext>
            </a:extLst>
          </p:cNvPr>
          <p:cNvSpPr/>
          <p:nvPr/>
        </p:nvSpPr>
        <p:spPr>
          <a:xfrm>
            <a:off x="1334849" y="2501588"/>
            <a:ext cx="678357" cy="1406735"/>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2159250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30E188-A0F4-C24E-42E2-39AC9C9E2B71}"/>
              </a:ext>
            </a:extLst>
          </p:cNvPr>
          <p:cNvSpPr txBox="1"/>
          <p:nvPr/>
        </p:nvSpPr>
        <p:spPr>
          <a:xfrm>
            <a:off x="1567786" y="1310779"/>
            <a:ext cx="4682543" cy="2031325"/>
          </a:xfrm>
          <a:prstGeom prst="rect">
            <a:avLst/>
          </a:prstGeom>
          <a:noFill/>
        </p:spPr>
        <p:txBody>
          <a:bodyPr wrap="square" rtlCol="0">
            <a:spAutoFit/>
          </a:bodyPr>
          <a:lstStyle/>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1: </a:t>
            </a:r>
            <a:r>
              <a:rPr lang="es-ES_tradnl" sz="1100" dirty="0">
                <a:solidFill>
                  <a:schemeClr val="tx1"/>
                </a:solidFill>
                <a:latin typeface="Calibri"/>
                <a:ea typeface="Calibri"/>
                <a:cs typeface="Calibri"/>
                <a:sym typeface="Calibri"/>
              </a:rPr>
              <a:t>Inicio del módulo</a:t>
            </a:r>
          </a:p>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2: </a:t>
            </a:r>
            <a:r>
              <a:rPr lang="es-ES_tradnl" sz="1100" dirty="0">
                <a:solidFill>
                  <a:schemeClr val="tx1"/>
                </a:solidFill>
                <a:latin typeface="Calibri"/>
                <a:ea typeface="Calibri"/>
                <a:cs typeface="Calibri"/>
                <a:sym typeface="Calibri"/>
              </a:rPr>
              <a:t>¿Cómo identificar a los niños, niñas y adolescentes que necesitan gestión de casos?</a:t>
            </a:r>
          </a:p>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3: </a:t>
            </a:r>
            <a:r>
              <a:rPr lang="es-ES_tradnl" sz="1100" dirty="0">
                <a:solidFill>
                  <a:schemeClr val="tx1"/>
                </a:solidFill>
                <a:latin typeface="Calibri"/>
                <a:ea typeface="Calibri"/>
                <a:cs typeface="Calibri"/>
                <a:sym typeface="Calibri"/>
              </a:rPr>
              <a:t>¿Cómo obtener el asentimiento/consentimiento informado?</a:t>
            </a:r>
          </a:p>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4: </a:t>
            </a:r>
            <a:r>
              <a:rPr lang="es-ES_tradnl" sz="1100" dirty="0">
                <a:solidFill>
                  <a:schemeClr val="tx1"/>
                </a:solidFill>
                <a:latin typeface="Calibri"/>
                <a:ea typeface="Calibri"/>
                <a:cs typeface="Calibri"/>
                <a:sym typeface="Calibri"/>
              </a:rPr>
              <a:t>¿Cómo se debe registrar un caso?</a:t>
            </a:r>
          </a:p>
          <a:p>
            <a:pPr marL="0" marR="0" lvl="0" indent="0" algn="l" rtl="0">
              <a:spcBef>
                <a:spcPts val="0"/>
              </a:spcBef>
              <a:spcAft>
                <a:spcPts val="1800"/>
              </a:spcAft>
              <a:buNone/>
            </a:pPr>
            <a:r>
              <a:rPr lang="es-ES_tradnl" sz="1100" b="1" dirty="0">
                <a:solidFill>
                  <a:schemeClr val="tx1"/>
                </a:solidFill>
                <a:latin typeface="Calibri"/>
                <a:ea typeface="Calibri"/>
                <a:cs typeface="Calibri"/>
                <a:sym typeface="Calibri"/>
              </a:rPr>
              <a:t>Sesión </a:t>
            </a:r>
            <a:r>
              <a:rPr lang="es-ES_tradnl" sz="1100" b="1" dirty="0">
                <a:latin typeface="Calibri"/>
                <a:ea typeface="Calibri"/>
                <a:cs typeface="Calibri"/>
                <a:sym typeface="Calibri"/>
              </a:rPr>
              <a:t>5</a:t>
            </a:r>
            <a:r>
              <a:rPr lang="es-ES_tradnl" sz="1100" b="1" dirty="0">
                <a:solidFill>
                  <a:schemeClr val="tx1"/>
                </a:solidFill>
                <a:latin typeface="Calibri"/>
                <a:ea typeface="Calibri"/>
                <a:cs typeface="Calibri"/>
                <a:sym typeface="Calibri"/>
              </a:rPr>
              <a:t>: </a:t>
            </a:r>
            <a:r>
              <a:rPr lang="es-ES_tradnl" sz="1100" dirty="0">
                <a:solidFill>
                  <a:schemeClr val="tx1"/>
                </a:solidFill>
                <a:latin typeface="Calibri"/>
                <a:ea typeface="Calibri"/>
                <a:cs typeface="Calibri"/>
                <a:sym typeface="Calibri"/>
              </a:rPr>
              <a:t>Cierre del módulo </a:t>
            </a:r>
          </a:p>
        </p:txBody>
      </p:sp>
      <p:sp>
        <p:nvSpPr>
          <p:cNvPr id="4" name="TextBox 3">
            <a:extLst>
              <a:ext uri="{FF2B5EF4-FFF2-40B4-BE49-F238E27FC236}">
                <a16:creationId xmlns:a16="http://schemas.microsoft.com/office/drawing/2014/main" id="{EFAEF8FA-56E1-F9F5-E581-51E779FA8A93}"/>
              </a:ext>
            </a:extLst>
          </p:cNvPr>
          <p:cNvSpPr txBox="1"/>
          <p:nvPr/>
        </p:nvSpPr>
        <p:spPr>
          <a:xfrm>
            <a:off x="1064660" y="1310779"/>
            <a:ext cx="503127" cy="1862048"/>
          </a:xfrm>
          <a:prstGeom prst="rect">
            <a:avLst/>
          </a:prstGeom>
          <a:noFill/>
        </p:spPr>
        <p:txBody>
          <a:bodyPr wrap="square" rtlCol="0">
            <a:spAutoFit/>
          </a:bodyPr>
          <a:lstStyle/>
          <a:p>
            <a:pPr>
              <a:spcAft>
                <a:spcPts val="1800"/>
              </a:spcAft>
            </a:pPr>
            <a:r>
              <a:rPr lang="en-CA" sz="1100" dirty="0">
                <a:solidFill>
                  <a:schemeClr val="tx1"/>
                </a:solidFill>
                <a:latin typeface="+mn-lt"/>
              </a:rPr>
              <a:t>88</a:t>
            </a:r>
          </a:p>
          <a:p>
            <a:pPr>
              <a:spcAft>
                <a:spcPts val="1800"/>
              </a:spcAft>
            </a:pPr>
            <a:r>
              <a:rPr lang="en-CA" sz="1100" dirty="0"/>
              <a:t>90</a:t>
            </a:r>
          </a:p>
          <a:p>
            <a:pPr>
              <a:spcAft>
                <a:spcPts val="1800"/>
              </a:spcAft>
            </a:pPr>
            <a:r>
              <a:rPr lang="en-CA" sz="1100" dirty="0"/>
              <a:t>92</a:t>
            </a:r>
          </a:p>
          <a:p>
            <a:pPr>
              <a:spcAft>
                <a:spcPts val="1800"/>
              </a:spcAft>
            </a:pPr>
            <a:r>
              <a:rPr lang="en-CA" sz="1100" dirty="0"/>
              <a:t>102</a:t>
            </a:r>
          </a:p>
          <a:p>
            <a:pPr>
              <a:spcAft>
                <a:spcPts val="1800"/>
              </a:spcAft>
            </a:pPr>
            <a:r>
              <a:rPr lang="en-CA" sz="1100" dirty="0">
                <a:solidFill>
                  <a:schemeClr val="tx1"/>
                </a:solidFill>
                <a:latin typeface="+mn-lt"/>
              </a:rPr>
              <a:t>109</a:t>
            </a:r>
            <a:endParaRPr lang="en-CA" sz="1100" dirty="0"/>
          </a:p>
        </p:txBody>
      </p:sp>
      <p:sp>
        <p:nvSpPr>
          <p:cNvPr id="5" name="TextBox 4">
            <a:extLst>
              <a:ext uri="{FF2B5EF4-FFF2-40B4-BE49-F238E27FC236}">
                <a16:creationId xmlns:a16="http://schemas.microsoft.com/office/drawing/2014/main" id="{182C9982-EA77-F533-B927-269AADF79C5A}"/>
              </a:ext>
            </a:extLst>
          </p:cNvPr>
          <p:cNvSpPr txBox="1"/>
          <p:nvPr/>
        </p:nvSpPr>
        <p:spPr>
          <a:xfrm>
            <a:off x="996287" y="713169"/>
            <a:ext cx="3807163" cy="307777"/>
          </a:xfrm>
          <a:prstGeom prst="rect">
            <a:avLst/>
          </a:prstGeom>
          <a:noFill/>
        </p:spPr>
        <p:txBody>
          <a:bodyPr wrap="square">
            <a:spAutoFit/>
          </a:bodyPr>
          <a:lstStyle/>
          <a:p>
            <a:pPr marL="0" marR="0" lvl="0" indent="0" algn="l" rtl="0">
              <a:spcBef>
                <a:spcPts val="0"/>
              </a:spcBef>
              <a:spcAft>
                <a:spcPts val="1800"/>
              </a:spcAft>
              <a:buNone/>
            </a:pPr>
            <a:r>
              <a:rPr lang="es-ES_tradnl" sz="1400" b="1" spc="300" dirty="0">
                <a:highlight>
                  <a:srgbClr val="D8B4D0"/>
                </a:highlight>
                <a:latin typeface="Calibri"/>
                <a:ea typeface="Calibri"/>
                <a:cs typeface="Calibri"/>
                <a:sym typeface="Calibri"/>
              </a:rPr>
              <a:t>ÍNDICE DE CONTENIDOS</a:t>
            </a:r>
          </a:p>
        </p:txBody>
      </p:sp>
      <p:sp>
        <p:nvSpPr>
          <p:cNvPr id="6" name="Hexagon 5">
            <a:extLst>
              <a:ext uri="{FF2B5EF4-FFF2-40B4-BE49-F238E27FC236}">
                <a16:creationId xmlns:a16="http://schemas.microsoft.com/office/drawing/2014/main" id="{4107C055-EFD3-CDD0-C142-E88220861A63}"/>
              </a:ext>
            </a:extLst>
          </p:cNvPr>
          <p:cNvSpPr/>
          <p:nvPr/>
        </p:nvSpPr>
        <p:spPr>
          <a:xfrm rot="1782986">
            <a:off x="286724" y="30111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9B0C96F4-1C7F-F412-C45C-C83B24FC9BFD}"/>
              </a:ext>
            </a:extLst>
          </p:cNvPr>
          <p:cNvSpPr/>
          <p:nvPr/>
        </p:nvSpPr>
        <p:spPr>
          <a:xfrm rot="1782986">
            <a:off x="286724" y="763955"/>
            <a:ext cx="335595" cy="289306"/>
          </a:xfrm>
          <a:prstGeom prst="hexagon">
            <a:avLst>
              <a:gd name="adj" fmla="val 28965"/>
              <a:gd name="vf" fmla="val 115470"/>
            </a:avLst>
          </a:prstGeom>
          <a:no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D06071B1-F06F-694F-1248-3B755F774086}"/>
              </a:ext>
            </a:extLst>
          </p:cNvPr>
          <p:cNvSpPr/>
          <p:nvPr/>
        </p:nvSpPr>
        <p:spPr>
          <a:xfrm rot="1782986">
            <a:off x="286724" y="122680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2795C5FF-E4A1-B85A-3AB9-715DFAFA6B7B}"/>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2C2E7F65-6BFD-F190-D48F-B95BDE459387}"/>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Freeform: Shape 1">
            <a:extLst>
              <a:ext uri="{FF2B5EF4-FFF2-40B4-BE49-F238E27FC236}">
                <a16:creationId xmlns:a16="http://schemas.microsoft.com/office/drawing/2014/main" id="{39783D19-90AF-09A9-ABE1-600074284D25}"/>
              </a:ext>
            </a:extLst>
          </p:cNvPr>
          <p:cNvSpPr/>
          <p:nvPr/>
        </p:nvSpPr>
        <p:spPr>
          <a:xfrm>
            <a:off x="5523254" y="7786255"/>
            <a:ext cx="753638" cy="1562847"/>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rgbClr val="954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7509257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57EDCF-C6FC-7084-8606-C225867281D7}"/>
              </a:ext>
            </a:extLst>
          </p:cNvPr>
          <p:cNvSpPr txBox="1"/>
          <p:nvPr/>
        </p:nvSpPr>
        <p:spPr>
          <a:xfrm>
            <a:off x="996287" y="1238738"/>
            <a:ext cx="4665478" cy="276999"/>
          </a:xfrm>
          <a:prstGeom prst="rect">
            <a:avLst/>
          </a:prstGeom>
          <a:noFill/>
        </p:spPr>
        <p:txBody>
          <a:bodyPr wrap="square" rtlCol="0">
            <a:spAutoFit/>
          </a:bodyPr>
          <a:lstStyle/>
          <a:p>
            <a:r>
              <a:rPr lang="en-CA" sz="1200" b="1" spc="300" dirty="0">
                <a:solidFill>
                  <a:schemeClr val="tx1"/>
                </a:solidFill>
              </a:rPr>
              <a:t>OBJETIVO DEL MÓDULO</a:t>
            </a:r>
          </a:p>
        </p:txBody>
      </p:sp>
      <p:sp>
        <p:nvSpPr>
          <p:cNvPr id="3" name="TextBox 2">
            <a:extLst>
              <a:ext uri="{FF2B5EF4-FFF2-40B4-BE49-F238E27FC236}">
                <a16:creationId xmlns:a16="http://schemas.microsoft.com/office/drawing/2014/main" id="{F6D94D66-92EA-57EE-A7AC-39A030A5B446}"/>
              </a:ext>
            </a:extLst>
          </p:cNvPr>
          <p:cNvSpPr txBox="1"/>
          <p:nvPr/>
        </p:nvSpPr>
        <p:spPr>
          <a:xfrm>
            <a:off x="996287" y="713169"/>
            <a:ext cx="4070620" cy="307777"/>
          </a:xfrm>
          <a:prstGeom prst="rect">
            <a:avLst/>
          </a:prstGeom>
          <a:noFill/>
        </p:spPr>
        <p:txBody>
          <a:bodyPr wrap="square">
            <a:spAutoFit/>
          </a:bodyPr>
          <a:lstStyle/>
          <a:p>
            <a:pPr marL="0" marR="0" lvl="0" indent="0" algn="l" rtl="0">
              <a:spcBef>
                <a:spcPts val="0"/>
              </a:spcBef>
              <a:spcAft>
                <a:spcPts val="1800"/>
              </a:spcAft>
              <a:buNone/>
            </a:pPr>
            <a:r>
              <a:rPr lang="es-ES_tradnl" sz="1400" b="1" spc="300" dirty="0">
                <a:highlight>
                  <a:srgbClr val="D8B4D0"/>
                </a:highlight>
                <a:latin typeface="Calibri"/>
                <a:ea typeface="Calibri"/>
                <a:cs typeface="Calibri"/>
                <a:sym typeface="Calibri"/>
              </a:rPr>
              <a:t>SESIÓN 1: INICIO DEL MÓDULO</a:t>
            </a:r>
          </a:p>
        </p:txBody>
      </p:sp>
      <p:sp>
        <p:nvSpPr>
          <p:cNvPr id="4" name="TextBox 3">
            <a:extLst>
              <a:ext uri="{FF2B5EF4-FFF2-40B4-BE49-F238E27FC236}">
                <a16:creationId xmlns:a16="http://schemas.microsoft.com/office/drawing/2014/main" id="{343C90B8-E38B-2102-0864-2EE595D253D2}"/>
              </a:ext>
            </a:extLst>
          </p:cNvPr>
          <p:cNvSpPr txBox="1"/>
          <p:nvPr/>
        </p:nvSpPr>
        <p:spPr>
          <a:xfrm>
            <a:off x="996287" y="1599327"/>
            <a:ext cx="5254042" cy="600164"/>
          </a:xfrm>
          <a:prstGeom prst="rect">
            <a:avLst/>
          </a:prstGeom>
          <a:noFill/>
        </p:spPr>
        <p:txBody>
          <a:bodyPr wrap="square" rtlCol="0">
            <a:spAutoFit/>
          </a:bodyPr>
          <a:lstStyle/>
          <a:p>
            <a:pPr marL="0" marR="0" lvl="0" indent="0" algn="l" rtl="0">
              <a:spcBef>
                <a:spcPts val="0"/>
              </a:spcBef>
              <a:spcAft>
                <a:spcPts val="0"/>
              </a:spcAft>
              <a:buNone/>
            </a:pPr>
            <a:r>
              <a:rPr lang="es-ES_tradnl" sz="1100" dirty="0">
                <a:solidFill>
                  <a:schemeClr val="tx1"/>
                </a:solidFill>
                <a:latin typeface="+mn-lt"/>
                <a:ea typeface="Arial"/>
                <a:cs typeface="Arial"/>
                <a:sym typeface="Arial"/>
              </a:rPr>
              <a:t>Proporcionar a los participantes los conocimientos y competencias necesarias para identificar y registrar a niños, niñas y adolescentes de acuerdo con las directrices y normas interinstitucionales. </a:t>
            </a:r>
          </a:p>
        </p:txBody>
      </p:sp>
      <p:sp>
        <p:nvSpPr>
          <p:cNvPr id="43" name="TextBox 42">
            <a:extLst>
              <a:ext uri="{FF2B5EF4-FFF2-40B4-BE49-F238E27FC236}">
                <a16:creationId xmlns:a16="http://schemas.microsoft.com/office/drawing/2014/main" id="{7D9DFD73-5B78-C5AB-BD6D-931325A89BD9}"/>
              </a:ext>
            </a:extLst>
          </p:cNvPr>
          <p:cNvSpPr txBox="1"/>
          <p:nvPr/>
        </p:nvSpPr>
        <p:spPr>
          <a:xfrm>
            <a:off x="996057" y="2715535"/>
            <a:ext cx="5004104" cy="1954381"/>
          </a:xfrm>
          <a:prstGeom prst="rect">
            <a:avLst/>
          </a:prstGeom>
          <a:noFill/>
        </p:spPr>
        <p:txBody>
          <a:bodyPr wrap="square">
            <a:spAutoFit/>
          </a:bodyPr>
          <a:lstStyle/>
          <a:p>
            <a:r>
              <a:rPr lang="es-ES_tradnl" sz="1100" b="1" dirty="0"/>
              <a:t>Crucigrama </a:t>
            </a:r>
          </a:p>
          <a:p>
            <a:pPr marL="228600" indent="-228600">
              <a:buFont typeface="+mj-lt"/>
              <a:buAutoNum type="arabicPeriod"/>
            </a:pPr>
            <a:r>
              <a:rPr lang="es-ES_tradnl" sz="1100" dirty="0"/>
              <a:t>IDENTIFICAR, ______, CONECTAR.</a:t>
            </a:r>
          </a:p>
          <a:p>
            <a:pPr marL="228600" indent="-228600">
              <a:buFont typeface="+mj-lt"/>
              <a:buAutoNum type="arabicPeriod"/>
            </a:pPr>
            <a:r>
              <a:rPr lang="es-ES_tradnl" sz="1100" dirty="0"/>
              <a:t>Una persona con una enfermedad o trastorno mental podría necesitar apoyo ____________ .</a:t>
            </a:r>
          </a:p>
          <a:p>
            <a:pPr marL="228600" indent="-228600">
              <a:buFont typeface="+mj-lt"/>
              <a:buAutoNum type="arabicPeriod"/>
            </a:pPr>
            <a:r>
              <a:rPr lang="es-ES_tradnl" sz="1100" dirty="0"/>
              <a:t>El mapa ____________ es una herramienta para elaborar el plan de seguridad con niños y niñas pequeños/as (de 4 a 12 años).</a:t>
            </a:r>
          </a:p>
          <a:p>
            <a:pPr marL="228600" indent="-228600">
              <a:buFont typeface="+mj-lt"/>
              <a:buAutoNum type="arabicPeriod"/>
            </a:pPr>
            <a:r>
              <a:rPr lang="es-ES_tradnl" sz="1100" dirty="0"/>
              <a:t>El plan de seguridad se debe elaborar ______  el/la menor.</a:t>
            </a:r>
          </a:p>
          <a:p>
            <a:pPr marL="228600" indent="-228600">
              <a:buFont typeface="+mj-lt"/>
              <a:buAutoNum type="arabicPeriod"/>
            </a:pPr>
            <a:r>
              <a:rPr lang="es-ES_tradnl" sz="1100" dirty="0"/>
              <a:t>Una de las razones por las que debemos garantizar atención médica inmediata a niñas, niños y adolescentes sobrevivientes de violencia sexual es la  ____________ del embarazo o ETS.</a:t>
            </a:r>
          </a:p>
          <a:p>
            <a:pPr marL="228600" indent="-228600">
              <a:buFont typeface="+mj-lt"/>
              <a:buAutoNum type="arabicPeriod"/>
            </a:pPr>
            <a:r>
              <a:rPr lang="es-ES_tradnl" sz="1100" dirty="0"/>
              <a:t>Salud ________, salud física y salud sexual y reproductiva.</a:t>
            </a:r>
          </a:p>
        </p:txBody>
      </p:sp>
      <p:sp>
        <p:nvSpPr>
          <p:cNvPr id="46" name="TextBox 45">
            <a:extLst>
              <a:ext uri="{FF2B5EF4-FFF2-40B4-BE49-F238E27FC236}">
                <a16:creationId xmlns:a16="http://schemas.microsoft.com/office/drawing/2014/main" id="{9A95F9AC-3CA3-B171-D30F-EC38CDDCD6D1}"/>
              </a:ext>
            </a:extLst>
          </p:cNvPr>
          <p:cNvSpPr txBox="1"/>
          <p:nvPr/>
        </p:nvSpPr>
        <p:spPr>
          <a:xfrm>
            <a:off x="996287" y="2326764"/>
            <a:ext cx="5254042" cy="276999"/>
          </a:xfrm>
          <a:prstGeom prst="rect">
            <a:avLst/>
          </a:prstGeom>
          <a:noFill/>
        </p:spPr>
        <p:txBody>
          <a:bodyPr wrap="square" rtlCol="0">
            <a:spAutoFit/>
          </a:bodyPr>
          <a:lstStyle/>
          <a:p>
            <a:r>
              <a:rPr lang="en-CA" sz="1200" b="1" spc="300" dirty="0">
                <a:solidFill>
                  <a:schemeClr val="tx1"/>
                </a:solidFill>
              </a:rPr>
              <a:t>REPASO</a:t>
            </a:r>
          </a:p>
        </p:txBody>
      </p:sp>
      <p:sp>
        <p:nvSpPr>
          <p:cNvPr id="48" name="Hexagon 47">
            <a:extLst>
              <a:ext uri="{FF2B5EF4-FFF2-40B4-BE49-F238E27FC236}">
                <a16:creationId xmlns:a16="http://schemas.microsoft.com/office/drawing/2014/main" id="{DB607396-EAD2-1B7D-7EDF-ABDBCA250E08}"/>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9" name="Hexagon 48">
            <a:extLst>
              <a:ext uri="{FF2B5EF4-FFF2-40B4-BE49-F238E27FC236}">
                <a16:creationId xmlns:a16="http://schemas.microsoft.com/office/drawing/2014/main" id="{1377EBA9-B653-E943-44DC-F6724CB9F9D0}"/>
              </a:ext>
            </a:extLst>
          </p:cNvPr>
          <p:cNvSpPr/>
          <p:nvPr/>
        </p:nvSpPr>
        <p:spPr>
          <a:xfrm rot="1782986">
            <a:off x="286724" y="763955"/>
            <a:ext cx="335595" cy="289306"/>
          </a:xfrm>
          <a:prstGeom prst="hexagon">
            <a:avLst>
              <a:gd name="adj" fmla="val 28965"/>
              <a:gd name="vf" fmla="val 115470"/>
            </a:avLst>
          </a:prstGeom>
          <a:no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Hexagon 49">
            <a:extLst>
              <a:ext uri="{FF2B5EF4-FFF2-40B4-BE49-F238E27FC236}">
                <a16:creationId xmlns:a16="http://schemas.microsoft.com/office/drawing/2014/main" id="{E1FD662B-255D-BFF5-0638-A76BDB9156DB}"/>
              </a:ext>
            </a:extLst>
          </p:cNvPr>
          <p:cNvSpPr/>
          <p:nvPr/>
        </p:nvSpPr>
        <p:spPr>
          <a:xfrm rot="1782986">
            <a:off x="286724" y="122680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1" name="Hexagon 50">
            <a:extLst>
              <a:ext uri="{FF2B5EF4-FFF2-40B4-BE49-F238E27FC236}">
                <a16:creationId xmlns:a16="http://schemas.microsoft.com/office/drawing/2014/main" id="{667375EA-3822-E922-81B7-9DCDF91C4CD3}"/>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2" name="Hexagon 51">
            <a:extLst>
              <a:ext uri="{FF2B5EF4-FFF2-40B4-BE49-F238E27FC236}">
                <a16:creationId xmlns:a16="http://schemas.microsoft.com/office/drawing/2014/main" id="{1903F758-CD5C-23E6-1EC3-3638B198D4CB}"/>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6" name="Picture 5">
            <a:extLst>
              <a:ext uri="{FF2B5EF4-FFF2-40B4-BE49-F238E27FC236}">
                <a16:creationId xmlns:a16="http://schemas.microsoft.com/office/drawing/2014/main" id="{C311ABD7-F031-D714-8DC8-30F2F98DEF2F}"/>
              </a:ext>
            </a:extLst>
          </p:cNvPr>
          <p:cNvPicPr>
            <a:picLocks noChangeAspect="1"/>
          </p:cNvPicPr>
          <p:nvPr/>
        </p:nvPicPr>
        <p:blipFill>
          <a:blip r:embed="rId2"/>
          <a:stretch>
            <a:fillRect/>
          </a:stretch>
        </p:blipFill>
        <p:spPr>
          <a:xfrm>
            <a:off x="996057" y="4781688"/>
            <a:ext cx="4853873" cy="4513677"/>
          </a:xfrm>
          <a:prstGeom prst="rect">
            <a:avLst/>
          </a:prstGeom>
        </p:spPr>
      </p:pic>
    </p:spTree>
    <p:extLst>
      <p:ext uri="{BB962C8B-B14F-4D97-AF65-F5344CB8AC3E}">
        <p14:creationId xmlns:p14="http://schemas.microsoft.com/office/powerpoint/2010/main" val="332920552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DECE43C-9B63-B1AC-F077-15AC4769F17F}"/>
              </a:ext>
            </a:extLst>
          </p:cNvPr>
          <p:cNvSpPr txBox="1"/>
          <p:nvPr/>
        </p:nvSpPr>
        <p:spPr>
          <a:xfrm>
            <a:off x="996287" y="705085"/>
            <a:ext cx="5254042" cy="276999"/>
          </a:xfrm>
          <a:prstGeom prst="rect">
            <a:avLst/>
          </a:prstGeom>
          <a:noFill/>
        </p:spPr>
        <p:txBody>
          <a:bodyPr wrap="square" rtlCol="0">
            <a:spAutoFit/>
          </a:bodyPr>
          <a:lstStyle/>
          <a:p>
            <a:r>
              <a:rPr lang="es-ES_tradnl" sz="1200" b="1" spc="300" dirty="0">
                <a:solidFill>
                  <a:schemeClr val="tx1"/>
                </a:solidFill>
              </a:rPr>
              <a:t>OBJETIVOS DE APRENDIZAJE </a:t>
            </a:r>
          </a:p>
        </p:txBody>
      </p:sp>
      <p:sp>
        <p:nvSpPr>
          <p:cNvPr id="12" name="TextBox 11">
            <a:extLst>
              <a:ext uri="{FF2B5EF4-FFF2-40B4-BE49-F238E27FC236}">
                <a16:creationId xmlns:a16="http://schemas.microsoft.com/office/drawing/2014/main" id="{6CEA1F6F-1D3A-7C7D-0EE1-BB6F5AF5BDE4}"/>
              </a:ext>
            </a:extLst>
          </p:cNvPr>
          <p:cNvSpPr txBox="1"/>
          <p:nvPr/>
        </p:nvSpPr>
        <p:spPr>
          <a:xfrm>
            <a:off x="1675087" y="1257987"/>
            <a:ext cx="4575242" cy="1954381"/>
          </a:xfrm>
          <a:prstGeom prst="rect">
            <a:avLst/>
          </a:prstGeom>
          <a:noFill/>
        </p:spPr>
        <p:txBody>
          <a:bodyPr wrap="square" rtlCol="0">
            <a:spAutoFit/>
          </a:bodyPr>
          <a:lstStyle/>
          <a:p>
            <a:pPr marL="0" marR="0" lvl="0" indent="0" algn="l" rtl="0">
              <a:spcBef>
                <a:spcPts val="0"/>
              </a:spcBef>
              <a:spcAft>
                <a:spcPts val="0"/>
              </a:spcAft>
              <a:buNone/>
            </a:pPr>
            <a:r>
              <a:rPr lang="es-ES_tradnl" sz="1100" dirty="0">
                <a:solidFill>
                  <a:schemeClr val="tx1"/>
                </a:solidFill>
                <a:latin typeface="+mn-lt"/>
                <a:ea typeface="Arial"/>
                <a:cs typeface="Arial"/>
                <a:sym typeface="Arial"/>
              </a:rPr>
              <a:t>Localizar lugares de identificación en el mapa</a:t>
            </a:r>
            <a:r>
              <a:rPr lang="es-ES_tradnl" sz="1100" dirty="0">
                <a:ea typeface="Arial"/>
                <a:cs typeface="Arial"/>
                <a:sym typeface="Arial"/>
              </a:rPr>
              <a:t>.</a:t>
            </a:r>
            <a:endParaRPr lang="es-ES_tradnl" sz="1100" dirty="0">
              <a:solidFill>
                <a:schemeClr val="tx1"/>
              </a:solidFill>
              <a:latin typeface="+mn-lt"/>
              <a:ea typeface="Arial"/>
              <a:cs typeface="Arial"/>
              <a:sym typeface="Arial"/>
            </a:endParaRPr>
          </a:p>
          <a:p>
            <a:pPr marL="0" marR="0" lvl="0" indent="0" algn="l" rtl="0">
              <a:spcBef>
                <a:spcPts val="0"/>
              </a:spcBef>
              <a:spcAft>
                <a:spcPts val="0"/>
              </a:spcAft>
              <a:buNone/>
            </a:pPr>
            <a:endParaRPr lang="es-ES_tradnl" sz="1100" dirty="0">
              <a:ea typeface="Arial"/>
              <a:cs typeface="Arial"/>
              <a:sym typeface="Arial"/>
            </a:endParaRPr>
          </a:p>
          <a:p>
            <a:pPr marL="0" marR="0" lvl="0" indent="0" algn="l" rtl="0">
              <a:spcBef>
                <a:spcPts val="0"/>
              </a:spcBef>
              <a:spcAft>
                <a:spcPts val="0"/>
              </a:spcAft>
              <a:buNone/>
            </a:pPr>
            <a:endParaRPr lang="es-ES_tradnl" sz="1100" dirty="0">
              <a:solidFill>
                <a:schemeClr val="tx1"/>
              </a:solidFill>
              <a:latin typeface="+mn-lt"/>
              <a:ea typeface="Arial"/>
              <a:cs typeface="Arial"/>
              <a:sym typeface="Arial"/>
            </a:endParaRPr>
          </a:p>
          <a:p>
            <a:pPr marL="0" marR="0" lvl="0" indent="0" algn="l" rtl="0">
              <a:spcBef>
                <a:spcPts val="0"/>
              </a:spcBef>
              <a:spcAft>
                <a:spcPts val="0"/>
              </a:spcAft>
              <a:buNone/>
            </a:pPr>
            <a:r>
              <a:rPr lang="es-ES_tradnl" sz="1100" dirty="0">
                <a:solidFill>
                  <a:schemeClr val="tx1"/>
                </a:solidFill>
                <a:latin typeface="+mn-lt"/>
                <a:ea typeface="Arial"/>
                <a:cs typeface="Arial"/>
                <a:sym typeface="Arial"/>
              </a:rPr>
              <a:t>Comparar y diferenciar las señales o indicios de abuso o maltrato</a:t>
            </a:r>
            <a:r>
              <a:rPr lang="es-ES_tradnl" sz="1100" dirty="0">
                <a:ea typeface="Arial"/>
                <a:cs typeface="Arial"/>
                <a:sym typeface="Arial"/>
              </a:rPr>
              <a:t>.</a:t>
            </a:r>
            <a:endParaRPr lang="es-ES_tradnl" sz="1100" dirty="0">
              <a:solidFill>
                <a:schemeClr val="tx1"/>
              </a:solidFill>
              <a:latin typeface="+mn-lt"/>
              <a:ea typeface="Arial"/>
              <a:cs typeface="Arial"/>
              <a:sym typeface="Arial"/>
            </a:endParaRPr>
          </a:p>
          <a:p>
            <a:pPr marL="0" marR="0" lvl="0" indent="0" algn="l" rtl="0">
              <a:spcBef>
                <a:spcPts val="0"/>
              </a:spcBef>
              <a:spcAft>
                <a:spcPts val="0"/>
              </a:spcAft>
              <a:buNone/>
            </a:pPr>
            <a:endParaRPr lang="es-ES_tradnl" sz="1100" dirty="0">
              <a:ea typeface="Arial"/>
              <a:cs typeface="Arial"/>
              <a:sym typeface="Arial"/>
            </a:endParaRPr>
          </a:p>
          <a:p>
            <a:pPr marL="0" marR="0" lvl="0" indent="0" algn="l" rtl="0">
              <a:spcBef>
                <a:spcPts val="0"/>
              </a:spcBef>
              <a:spcAft>
                <a:spcPts val="0"/>
              </a:spcAft>
              <a:buNone/>
            </a:pPr>
            <a:endParaRPr lang="es-ES_tradnl" sz="1100" dirty="0">
              <a:solidFill>
                <a:schemeClr val="tx1"/>
              </a:solidFill>
              <a:latin typeface="+mn-lt"/>
              <a:ea typeface="Arial"/>
              <a:cs typeface="Arial"/>
              <a:sym typeface="Arial"/>
            </a:endParaRPr>
          </a:p>
          <a:p>
            <a:pPr marL="0" marR="0" lvl="0" indent="0" algn="l" rtl="0">
              <a:spcBef>
                <a:spcPts val="0"/>
              </a:spcBef>
              <a:spcAft>
                <a:spcPts val="0"/>
              </a:spcAft>
              <a:buNone/>
            </a:pPr>
            <a:r>
              <a:rPr lang="es-ES_tradnl" sz="1100" dirty="0">
                <a:solidFill>
                  <a:schemeClr val="tx1"/>
                </a:solidFill>
                <a:latin typeface="+mn-lt"/>
                <a:ea typeface="Arial"/>
                <a:cs typeface="Arial"/>
                <a:sym typeface="Arial"/>
              </a:rPr>
              <a:t>Hacer una lista de los criterios de registro y priorización.</a:t>
            </a:r>
          </a:p>
          <a:p>
            <a:pPr marL="0" marR="0" lvl="0" indent="0" algn="l" rtl="0">
              <a:spcBef>
                <a:spcPts val="0"/>
              </a:spcBef>
              <a:spcAft>
                <a:spcPts val="0"/>
              </a:spcAft>
              <a:buNone/>
            </a:pPr>
            <a:endParaRPr lang="es-ES_tradnl" sz="1100" dirty="0">
              <a:solidFill>
                <a:schemeClr val="tx1"/>
              </a:solidFill>
              <a:latin typeface="+mn-lt"/>
              <a:ea typeface="Arial"/>
              <a:cs typeface="Arial"/>
              <a:sym typeface="Arial"/>
            </a:endParaRPr>
          </a:p>
          <a:p>
            <a:pPr marL="0" marR="0" lvl="0" indent="0" algn="l" rtl="0">
              <a:spcBef>
                <a:spcPts val="0"/>
              </a:spcBef>
              <a:spcAft>
                <a:spcPts val="0"/>
              </a:spcAft>
              <a:buNone/>
            </a:pPr>
            <a:endParaRPr lang="es-ES_tradnl" sz="1100" dirty="0">
              <a:solidFill>
                <a:schemeClr val="tx1"/>
              </a:solidFill>
              <a:latin typeface="+mn-lt"/>
              <a:ea typeface="Arial"/>
              <a:cs typeface="Arial"/>
              <a:sym typeface="Arial"/>
            </a:endParaRPr>
          </a:p>
          <a:p>
            <a:pPr marL="0" marR="0" lvl="0" indent="0" algn="l" rtl="0">
              <a:spcBef>
                <a:spcPts val="0"/>
              </a:spcBef>
              <a:spcAft>
                <a:spcPts val="0"/>
              </a:spcAft>
              <a:buNone/>
            </a:pPr>
            <a:r>
              <a:rPr lang="es-ES_tradnl" sz="1100" dirty="0">
                <a:solidFill>
                  <a:schemeClr val="tx1"/>
                </a:solidFill>
                <a:latin typeface="+mn-lt"/>
                <a:ea typeface="Arial"/>
                <a:cs typeface="Arial"/>
                <a:sym typeface="Arial"/>
              </a:rPr>
              <a:t>Explicar cómo se debe obtener el consentimiento y cómo registrar el caso de un/a menor.</a:t>
            </a:r>
          </a:p>
        </p:txBody>
      </p:sp>
      <p:grpSp>
        <p:nvGrpSpPr>
          <p:cNvPr id="13" name="Google Shape;149;p12">
            <a:extLst>
              <a:ext uri="{FF2B5EF4-FFF2-40B4-BE49-F238E27FC236}">
                <a16:creationId xmlns:a16="http://schemas.microsoft.com/office/drawing/2014/main" id="{8DCFD95F-DB29-FC04-91AE-5A929C274F7E}"/>
              </a:ext>
            </a:extLst>
          </p:cNvPr>
          <p:cNvGrpSpPr/>
          <p:nvPr/>
        </p:nvGrpSpPr>
        <p:grpSpPr>
          <a:xfrm>
            <a:off x="1020268" y="1188588"/>
            <a:ext cx="559955" cy="387333"/>
            <a:chOff x="6878053" y="1156317"/>
            <a:chExt cx="1431178" cy="1039513"/>
          </a:xfrm>
          <a:solidFill>
            <a:schemeClr val="accent1">
              <a:lumMod val="40000"/>
              <a:lumOff val="60000"/>
            </a:schemeClr>
          </a:solidFill>
        </p:grpSpPr>
        <p:grpSp>
          <p:nvGrpSpPr>
            <p:cNvPr id="14" name="Google Shape;150;p12">
              <a:extLst>
                <a:ext uri="{FF2B5EF4-FFF2-40B4-BE49-F238E27FC236}">
                  <a16:creationId xmlns:a16="http://schemas.microsoft.com/office/drawing/2014/main" id="{106BB166-53AA-EC69-14F5-1F852E690C08}"/>
                </a:ext>
              </a:extLst>
            </p:cNvPr>
            <p:cNvGrpSpPr/>
            <p:nvPr/>
          </p:nvGrpSpPr>
          <p:grpSpPr>
            <a:xfrm>
              <a:off x="7672978" y="1156317"/>
              <a:ext cx="412941" cy="436880"/>
              <a:chOff x="243840" y="1676400"/>
              <a:chExt cx="701040" cy="741680"/>
            </a:xfrm>
            <a:grpFill/>
          </p:grpSpPr>
          <p:sp>
            <p:nvSpPr>
              <p:cNvPr id="17" name="Google Shape;151;p12">
                <a:extLst>
                  <a:ext uri="{FF2B5EF4-FFF2-40B4-BE49-F238E27FC236}">
                    <a16:creationId xmlns:a16="http://schemas.microsoft.com/office/drawing/2014/main" id="{0BF3F758-6A8C-A65A-90A9-BBD842957473}"/>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8" name="Google Shape;152;p12">
                <a:extLst>
                  <a:ext uri="{FF2B5EF4-FFF2-40B4-BE49-F238E27FC236}">
                    <a16:creationId xmlns:a16="http://schemas.microsoft.com/office/drawing/2014/main" id="{278BCEC6-0C54-93D3-F0E7-15A228CCE524}"/>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15" name="Google Shape;153;p12">
              <a:extLst>
                <a:ext uri="{FF2B5EF4-FFF2-40B4-BE49-F238E27FC236}">
                  <a16:creationId xmlns:a16="http://schemas.microsoft.com/office/drawing/2014/main" id="{9F373192-2F47-9561-B331-6D849C28DDFB}"/>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6" name="Google Shape;154;p12">
              <a:extLst>
                <a:ext uri="{FF2B5EF4-FFF2-40B4-BE49-F238E27FC236}">
                  <a16:creationId xmlns:a16="http://schemas.microsoft.com/office/drawing/2014/main" id="{08BB2357-BFB5-A57C-9141-3FD109599D76}"/>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19" name="Google Shape;149;p12">
            <a:extLst>
              <a:ext uri="{FF2B5EF4-FFF2-40B4-BE49-F238E27FC236}">
                <a16:creationId xmlns:a16="http://schemas.microsoft.com/office/drawing/2014/main" id="{B3934DDB-631C-4FD2-1250-2C34ABB62113}"/>
              </a:ext>
            </a:extLst>
          </p:cNvPr>
          <p:cNvGrpSpPr/>
          <p:nvPr/>
        </p:nvGrpSpPr>
        <p:grpSpPr>
          <a:xfrm>
            <a:off x="1020268" y="1691110"/>
            <a:ext cx="559955" cy="387333"/>
            <a:chOff x="6878053" y="1156317"/>
            <a:chExt cx="1431178" cy="1039513"/>
          </a:xfrm>
          <a:solidFill>
            <a:schemeClr val="accent1">
              <a:lumMod val="40000"/>
              <a:lumOff val="60000"/>
            </a:schemeClr>
          </a:solidFill>
        </p:grpSpPr>
        <p:grpSp>
          <p:nvGrpSpPr>
            <p:cNvPr id="20" name="Google Shape;150;p12">
              <a:extLst>
                <a:ext uri="{FF2B5EF4-FFF2-40B4-BE49-F238E27FC236}">
                  <a16:creationId xmlns:a16="http://schemas.microsoft.com/office/drawing/2014/main" id="{41ED3DE4-5C38-4DED-6921-C4CCF8221ACB}"/>
                </a:ext>
              </a:extLst>
            </p:cNvPr>
            <p:cNvGrpSpPr/>
            <p:nvPr/>
          </p:nvGrpSpPr>
          <p:grpSpPr>
            <a:xfrm>
              <a:off x="7672978" y="1156317"/>
              <a:ext cx="412941" cy="436880"/>
              <a:chOff x="243840" y="1676400"/>
              <a:chExt cx="701040" cy="741680"/>
            </a:xfrm>
            <a:grpFill/>
          </p:grpSpPr>
          <p:sp>
            <p:nvSpPr>
              <p:cNvPr id="23" name="Google Shape;151;p12">
                <a:extLst>
                  <a:ext uri="{FF2B5EF4-FFF2-40B4-BE49-F238E27FC236}">
                    <a16:creationId xmlns:a16="http://schemas.microsoft.com/office/drawing/2014/main" id="{6060AE08-A635-8A8E-BF02-A9AD3C10CCE7}"/>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4" name="Google Shape;152;p12">
                <a:extLst>
                  <a:ext uri="{FF2B5EF4-FFF2-40B4-BE49-F238E27FC236}">
                    <a16:creationId xmlns:a16="http://schemas.microsoft.com/office/drawing/2014/main" id="{C1597042-91ED-A040-42D6-C051747C89D6}"/>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21" name="Google Shape;153;p12">
              <a:extLst>
                <a:ext uri="{FF2B5EF4-FFF2-40B4-BE49-F238E27FC236}">
                  <a16:creationId xmlns:a16="http://schemas.microsoft.com/office/drawing/2014/main" id="{7C217393-BF54-6A12-166D-93B2E930DF1D}"/>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2" name="Google Shape;154;p12">
              <a:extLst>
                <a:ext uri="{FF2B5EF4-FFF2-40B4-BE49-F238E27FC236}">
                  <a16:creationId xmlns:a16="http://schemas.microsoft.com/office/drawing/2014/main" id="{C48AC33D-7F57-2B76-0862-668D04171DBB}"/>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25" name="Google Shape;149;p12">
            <a:extLst>
              <a:ext uri="{FF2B5EF4-FFF2-40B4-BE49-F238E27FC236}">
                <a16:creationId xmlns:a16="http://schemas.microsoft.com/office/drawing/2014/main" id="{F0790A28-925E-6BA7-5DCD-906C33072B7B}"/>
              </a:ext>
            </a:extLst>
          </p:cNvPr>
          <p:cNvGrpSpPr/>
          <p:nvPr/>
        </p:nvGrpSpPr>
        <p:grpSpPr>
          <a:xfrm>
            <a:off x="1020268" y="2174184"/>
            <a:ext cx="559955" cy="387333"/>
            <a:chOff x="6878053" y="1156317"/>
            <a:chExt cx="1431178" cy="1039513"/>
          </a:xfrm>
          <a:solidFill>
            <a:schemeClr val="accent1">
              <a:lumMod val="40000"/>
              <a:lumOff val="60000"/>
            </a:schemeClr>
          </a:solidFill>
        </p:grpSpPr>
        <p:grpSp>
          <p:nvGrpSpPr>
            <p:cNvPr id="26" name="Google Shape;150;p12">
              <a:extLst>
                <a:ext uri="{FF2B5EF4-FFF2-40B4-BE49-F238E27FC236}">
                  <a16:creationId xmlns:a16="http://schemas.microsoft.com/office/drawing/2014/main" id="{A4E208E6-C21A-43C0-25B6-E90A72BB7C39}"/>
                </a:ext>
              </a:extLst>
            </p:cNvPr>
            <p:cNvGrpSpPr/>
            <p:nvPr/>
          </p:nvGrpSpPr>
          <p:grpSpPr>
            <a:xfrm>
              <a:off x="7672978" y="1156317"/>
              <a:ext cx="412941" cy="436880"/>
              <a:chOff x="243840" y="1676400"/>
              <a:chExt cx="701040" cy="741680"/>
            </a:xfrm>
            <a:grpFill/>
          </p:grpSpPr>
          <p:sp>
            <p:nvSpPr>
              <p:cNvPr id="29" name="Google Shape;151;p12">
                <a:extLst>
                  <a:ext uri="{FF2B5EF4-FFF2-40B4-BE49-F238E27FC236}">
                    <a16:creationId xmlns:a16="http://schemas.microsoft.com/office/drawing/2014/main" id="{16BDBB86-419A-3F9D-36CF-7CF268359748}"/>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0" name="Google Shape;152;p12">
                <a:extLst>
                  <a:ext uri="{FF2B5EF4-FFF2-40B4-BE49-F238E27FC236}">
                    <a16:creationId xmlns:a16="http://schemas.microsoft.com/office/drawing/2014/main" id="{FFE073E7-306E-ECAE-6B23-60321A7BC91C}"/>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27" name="Google Shape;153;p12">
              <a:extLst>
                <a:ext uri="{FF2B5EF4-FFF2-40B4-BE49-F238E27FC236}">
                  <a16:creationId xmlns:a16="http://schemas.microsoft.com/office/drawing/2014/main" id="{726FBE1B-2350-893D-8749-439870F87F1B}"/>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8" name="Google Shape;154;p12">
              <a:extLst>
                <a:ext uri="{FF2B5EF4-FFF2-40B4-BE49-F238E27FC236}">
                  <a16:creationId xmlns:a16="http://schemas.microsoft.com/office/drawing/2014/main" id="{8A4F77B1-4453-A618-6526-3420CE5FC566}"/>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31" name="Google Shape;149;p12">
            <a:extLst>
              <a:ext uri="{FF2B5EF4-FFF2-40B4-BE49-F238E27FC236}">
                <a16:creationId xmlns:a16="http://schemas.microsoft.com/office/drawing/2014/main" id="{5A2CAEB9-706F-AA18-3A8B-28162CC16251}"/>
              </a:ext>
            </a:extLst>
          </p:cNvPr>
          <p:cNvGrpSpPr/>
          <p:nvPr/>
        </p:nvGrpSpPr>
        <p:grpSpPr>
          <a:xfrm>
            <a:off x="1020268" y="2676246"/>
            <a:ext cx="559955" cy="387333"/>
            <a:chOff x="6878053" y="1156317"/>
            <a:chExt cx="1431178" cy="1039513"/>
          </a:xfrm>
          <a:solidFill>
            <a:schemeClr val="accent1">
              <a:lumMod val="40000"/>
              <a:lumOff val="60000"/>
            </a:schemeClr>
          </a:solidFill>
        </p:grpSpPr>
        <p:grpSp>
          <p:nvGrpSpPr>
            <p:cNvPr id="32" name="Google Shape;150;p12">
              <a:extLst>
                <a:ext uri="{FF2B5EF4-FFF2-40B4-BE49-F238E27FC236}">
                  <a16:creationId xmlns:a16="http://schemas.microsoft.com/office/drawing/2014/main" id="{6335E7DA-DE50-FC88-2BBE-80D0A365312F}"/>
                </a:ext>
              </a:extLst>
            </p:cNvPr>
            <p:cNvGrpSpPr/>
            <p:nvPr/>
          </p:nvGrpSpPr>
          <p:grpSpPr>
            <a:xfrm>
              <a:off x="7672978" y="1156317"/>
              <a:ext cx="412941" cy="436880"/>
              <a:chOff x="243840" y="1676400"/>
              <a:chExt cx="701040" cy="741680"/>
            </a:xfrm>
            <a:grpFill/>
          </p:grpSpPr>
          <p:sp>
            <p:nvSpPr>
              <p:cNvPr id="35" name="Google Shape;151;p12">
                <a:extLst>
                  <a:ext uri="{FF2B5EF4-FFF2-40B4-BE49-F238E27FC236}">
                    <a16:creationId xmlns:a16="http://schemas.microsoft.com/office/drawing/2014/main" id="{001875FE-C15C-E261-C3D8-7214B4890F32}"/>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6" name="Google Shape;152;p12">
                <a:extLst>
                  <a:ext uri="{FF2B5EF4-FFF2-40B4-BE49-F238E27FC236}">
                    <a16:creationId xmlns:a16="http://schemas.microsoft.com/office/drawing/2014/main" id="{4C951D23-2ECA-BF70-9594-7488B135DAAA}"/>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33" name="Google Shape;153;p12">
              <a:extLst>
                <a:ext uri="{FF2B5EF4-FFF2-40B4-BE49-F238E27FC236}">
                  <a16:creationId xmlns:a16="http://schemas.microsoft.com/office/drawing/2014/main" id="{9D256E77-00D8-907A-E92E-5DB76555B510}"/>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4" name="Google Shape;154;p12">
              <a:extLst>
                <a:ext uri="{FF2B5EF4-FFF2-40B4-BE49-F238E27FC236}">
                  <a16:creationId xmlns:a16="http://schemas.microsoft.com/office/drawing/2014/main" id="{3942C6D7-CF0D-34EB-5A97-599A789DD799}"/>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38" name="Hexagon 37">
            <a:extLst>
              <a:ext uri="{FF2B5EF4-FFF2-40B4-BE49-F238E27FC236}">
                <a16:creationId xmlns:a16="http://schemas.microsoft.com/office/drawing/2014/main" id="{EE5595EF-C70D-46DA-1AD5-1069EA97F04F}"/>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Hexagon 38">
            <a:extLst>
              <a:ext uri="{FF2B5EF4-FFF2-40B4-BE49-F238E27FC236}">
                <a16:creationId xmlns:a16="http://schemas.microsoft.com/office/drawing/2014/main" id="{6D8F1904-CE84-6135-719B-C12AD6826F98}"/>
              </a:ext>
            </a:extLst>
          </p:cNvPr>
          <p:cNvSpPr/>
          <p:nvPr/>
        </p:nvSpPr>
        <p:spPr>
          <a:xfrm rot="1782986">
            <a:off x="286724" y="763955"/>
            <a:ext cx="335595" cy="289306"/>
          </a:xfrm>
          <a:prstGeom prst="hexagon">
            <a:avLst>
              <a:gd name="adj" fmla="val 28965"/>
              <a:gd name="vf" fmla="val 115470"/>
            </a:avLst>
          </a:prstGeom>
          <a:no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Hexagon 39">
            <a:extLst>
              <a:ext uri="{FF2B5EF4-FFF2-40B4-BE49-F238E27FC236}">
                <a16:creationId xmlns:a16="http://schemas.microsoft.com/office/drawing/2014/main" id="{7CD6D54B-0899-1D42-74B4-CF13A3A6AD87}"/>
              </a:ext>
            </a:extLst>
          </p:cNvPr>
          <p:cNvSpPr/>
          <p:nvPr/>
        </p:nvSpPr>
        <p:spPr>
          <a:xfrm rot="1782986">
            <a:off x="286724" y="122680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Hexagon 40">
            <a:extLst>
              <a:ext uri="{FF2B5EF4-FFF2-40B4-BE49-F238E27FC236}">
                <a16:creationId xmlns:a16="http://schemas.microsoft.com/office/drawing/2014/main" id="{E392156C-EF9F-9B61-CAE2-69E8596DF003}"/>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Hexagon 41">
            <a:extLst>
              <a:ext uri="{FF2B5EF4-FFF2-40B4-BE49-F238E27FC236}">
                <a16:creationId xmlns:a16="http://schemas.microsoft.com/office/drawing/2014/main" id="{83D05DFB-7DCA-BB5B-8D24-AADDB2B3A86A}"/>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517424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EFFFB02-1B3A-EFC7-2786-2837750A75E3}"/>
              </a:ext>
            </a:extLst>
          </p:cNvPr>
          <p:cNvGrpSpPr/>
          <p:nvPr/>
        </p:nvGrpSpPr>
        <p:grpSpPr>
          <a:xfrm>
            <a:off x="3129581" y="7722862"/>
            <a:ext cx="3381399" cy="1550771"/>
            <a:chOff x="4101417" y="4550496"/>
            <a:chExt cx="4284315" cy="1964865"/>
          </a:xfrm>
          <a:solidFill>
            <a:schemeClr val="accent2">
              <a:lumMod val="20000"/>
              <a:lumOff val="80000"/>
            </a:schemeClr>
          </a:solidFill>
        </p:grpSpPr>
        <p:grpSp>
          <p:nvGrpSpPr>
            <p:cNvPr id="12" name="Group 11">
              <a:extLst>
                <a:ext uri="{FF2B5EF4-FFF2-40B4-BE49-F238E27FC236}">
                  <a16:creationId xmlns:a16="http://schemas.microsoft.com/office/drawing/2014/main" id="{D68F5BD4-DD70-8F4C-5C76-F6AD8DF3ED2F}"/>
                </a:ext>
              </a:extLst>
            </p:cNvPr>
            <p:cNvGrpSpPr/>
            <p:nvPr/>
          </p:nvGrpSpPr>
          <p:grpSpPr>
            <a:xfrm>
              <a:off x="5026136" y="4550496"/>
              <a:ext cx="2351206" cy="1964865"/>
              <a:chOff x="6753502" y="4766094"/>
              <a:chExt cx="1164705" cy="1044047"/>
            </a:xfrm>
            <a:grpFill/>
          </p:grpSpPr>
          <p:grpSp>
            <p:nvGrpSpPr>
              <p:cNvPr id="44" name="Group 43">
                <a:extLst>
                  <a:ext uri="{FF2B5EF4-FFF2-40B4-BE49-F238E27FC236}">
                    <a16:creationId xmlns:a16="http://schemas.microsoft.com/office/drawing/2014/main" id="{B8E15A5C-B742-9459-D634-F185C2E2B8C3}"/>
                  </a:ext>
                </a:extLst>
              </p:cNvPr>
              <p:cNvGrpSpPr/>
              <p:nvPr/>
            </p:nvGrpSpPr>
            <p:grpSpPr>
              <a:xfrm>
                <a:off x="6753502" y="5024349"/>
                <a:ext cx="500332" cy="459236"/>
                <a:chOff x="6376458" y="4851543"/>
                <a:chExt cx="774687" cy="711057"/>
              </a:xfrm>
              <a:grpFill/>
            </p:grpSpPr>
            <p:sp>
              <p:nvSpPr>
                <p:cNvPr id="51" name="Trapezoid 50">
                  <a:extLst>
                    <a:ext uri="{FF2B5EF4-FFF2-40B4-BE49-F238E27FC236}">
                      <a16:creationId xmlns:a16="http://schemas.microsoft.com/office/drawing/2014/main" id="{35289D28-F85E-B7F9-D9E2-2F3376536092}"/>
                    </a:ext>
                  </a:extLst>
                </p:cNvPr>
                <p:cNvSpPr/>
                <p:nvPr/>
              </p:nvSpPr>
              <p:spPr>
                <a:xfrm>
                  <a:off x="6376458" y="4851543"/>
                  <a:ext cx="774687" cy="31118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2" name="Rectangle 51">
                  <a:extLst>
                    <a:ext uri="{FF2B5EF4-FFF2-40B4-BE49-F238E27FC236}">
                      <a16:creationId xmlns:a16="http://schemas.microsoft.com/office/drawing/2014/main" id="{D18C8696-9D5A-0363-440A-F818F685375B}"/>
                    </a:ext>
                  </a:extLst>
                </p:cNvPr>
                <p:cNvSpPr/>
                <p:nvPr/>
              </p:nvSpPr>
              <p:spPr>
                <a:xfrm>
                  <a:off x="6443558" y="5162731"/>
                  <a:ext cx="640487" cy="3998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45" name="Group 44">
                <a:extLst>
                  <a:ext uri="{FF2B5EF4-FFF2-40B4-BE49-F238E27FC236}">
                    <a16:creationId xmlns:a16="http://schemas.microsoft.com/office/drawing/2014/main" id="{CC664232-AEAA-3144-EC8F-E5B097A9DB9E}"/>
                  </a:ext>
                </a:extLst>
              </p:cNvPr>
              <p:cNvGrpSpPr/>
              <p:nvPr/>
            </p:nvGrpSpPr>
            <p:grpSpPr>
              <a:xfrm>
                <a:off x="7300192" y="4766094"/>
                <a:ext cx="500332" cy="459236"/>
                <a:chOff x="6376458" y="4851543"/>
                <a:chExt cx="774687" cy="711057"/>
              </a:xfrm>
              <a:grpFill/>
            </p:grpSpPr>
            <p:sp>
              <p:nvSpPr>
                <p:cNvPr id="49" name="Trapezoid 48">
                  <a:extLst>
                    <a:ext uri="{FF2B5EF4-FFF2-40B4-BE49-F238E27FC236}">
                      <a16:creationId xmlns:a16="http://schemas.microsoft.com/office/drawing/2014/main" id="{4504BCDB-FD82-0C3C-6A83-410F6422914B}"/>
                    </a:ext>
                  </a:extLst>
                </p:cNvPr>
                <p:cNvSpPr/>
                <p:nvPr/>
              </p:nvSpPr>
              <p:spPr>
                <a:xfrm>
                  <a:off x="6376458" y="4851543"/>
                  <a:ext cx="774687" cy="31118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0" name="Rectangle 49">
                  <a:extLst>
                    <a:ext uri="{FF2B5EF4-FFF2-40B4-BE49-F238E27FC236}">
                      <a16:creationId xmlns:a16="http://schemas.microsoft.com/office/drawing/2014/main" id="{E02EE20F-B04D-2EFD-45EC-C05379C7A48B}"/>
                    </a:ext>
                  </a:extLst>
                </p:cNvPr>
                <p:cNvSpPr/>
                <p:nvPr/>
              </p:nvSpPr>
              <p:spPr>
                <a:xfrm>
                  <a:off x="6443558" y="5162731"/>
                  <a:ext cx="640487" cy="3998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46" name="Group 45">
                <a:extLst>
                  <a:ext uri="{FF2B5EF4-FFF2-40B4-BE49-F238E27FC236}">
                    <a16:creationId xmlns:a16="http://schemas.microsoft.com/office/drawing/2014/main" id="{EC9CBFFF-EDBF-7703-497B-DA2DCE9C71E5}"/>
                  </a:ext>
                </a:extLst>
              </p:cNvPr>
              <p:cNvGrpSpPr/>
              <p:nvPr/>
            </p:nvGrpSpPr>
            <p:grpSpPr>
              <a:xfrm>
                <a:off x="7417875" y="5350905"/>
                <a:ext cx="500332" cy="459236"/>
                <a:chOff x="6376458" y="4851543"/>
                <a:chExt cx="774687" cy="711057"/>
              </a:xfrm>
              <a:grpFill/>
            </p:grpSpPr>
            <p:sp>
              <p:nvSpPr>
                <p:cNvPr id="47" name="Trapezoid 46">
                  <a:extLst>
                    <a:ext uri="{FF2B5EF4-FFF2-40B4-BE49-F238E27FC236}">
                      <a16:creationId xmlns:a16="http://schemas.microsoft.com/office/drawing/2014/main" id="{EFB0D847-ADEE-34A6-A2DE-2FB6A246C3B2}"/>
                    </a:ext>
                  </a:extLst>
                </p:cNvPr>
                <p:cNvSpPr/>
                <p:nvPr/>
              </p:nvSpPr>
              <p:spPr>
                <a:xfrm>
                  <a:off x="6376458" y="4851543"/>
                  <a:ext cx="774687" cy="31118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8" name="Rectangle 47">
                  <a:extLst>
                    <a:ext uri="{FF2B5EF4-FFF2-40B4-BE49-F238E27FC236}">
                      <a16:creationId xmlns:a16="http://schemas.microsoft.com/office/drawing/2014/main" id="{2FAE655D-DB75-1A5A-DF49-09F2D32C7EC3}"/>
                    </a:ext>
                  </a:extLst>
                </p:cNvPr>
                <p:cNvSpPr/>
                <p:nvPr/>
              </p:nvSpPr>
              <p:spPr>
                <a:xfrm>
                  <a:off x="6443558" y="5162731"/>
                  <a:ext cx="640487" cy="3998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grpSp>
          <p:nvGrpSpPr>
            <p:cNvPr id="13" name="Group 12">
              <a:extLst>
                <a:ext uri="{FF2B5EF4-FFF2-40B4-BE49-F238E27FC236}">
                  <a16:creationId xmlns:a16="http://schemas.microsoft.com/office/drawing/2014/main" id="{B98667C8-8DE1-6B4D-F305-78F97D9518E5}"/>
                </a:ext>
              </a:extLst>
            </p:cNvPr>
            <p:cNvGrpSpPr/>
            <p:nvPr/>
          </p:nvGrpSpPr>
          <p:grpSpPr>
            <a:xfrm>
              <a:off x="7588004" y="5066329"/>
              <a:ext cx="253795" cy="564154"/>
              <a:chOff x="7123547" y="4391502"/>
              <a:chExt cx="671707" cy="1493118"/>
            </a:xfrm>
            <a:grpFill/>
          </p:grpSpPr>
          <p:sp>
            <p:nvSpPr>
              <p:cNvPr id="42" name="Round Same Side Corner Rectangle 46">
                <a:extLst>
                  <a:ext uri="{FF2B5EF4-FFF2-40B4-BE49-F238E27FC236}">
                    <a16:creationId xmlns:a16="http://schemas.microsoft.com/office/drawing/2014/main" id="{A5C23F9F-4F34-F3DD-EAEB-9AEE68214940}"/>
                  </a:ext>
                </a:extLst>
              </p:cNvPr>
              <p:cNvSpPr/>
              <p:nvPr/>
            </p:nvSpPr>
            <p:spPr>
              <a:xfrm>
                <a:off x="7128473" y="5178575"/>
                <a:ext cx="664157" cy="70604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3" name="Oval 42">
                <a:extLst>
                  <a:ext uri="{FF2B5EF4-FFF2-40B4-BE49-F238E27FC236}">
                    <a16:creationId xmlns:a16="http://schemas.microsoft.com/office/drawing/2014/main" id="{5491498A-564C-BAA9-8A69-6B9F0980E27F}"/>
                  </a:ext>
                </a:extLst>
              </p:cNvPr>
              <p:cNvSpPr/>
              <p:nvPr/>
            </p:nvSpPr>
            <p:spPr>
              <a:xfrm>
                <a:off x="7123547" y="4391502"/>
                <a:ext cx="671707" cy="671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24" name="Group 23">
              <a:extLst>
                <a:ext uri="{FF2B5EF4-FFF2-40B4-BE49-F238E27FC236}">
                  <a16:creationId xmlns:a16="http://schemas.microsoft.com/office/drawing/2014/main" id="{BE844719-7DF1-F831-D276-B2D7F043A503}"/>
                </a:ext>
              </a:extLst>
            </p:cNvPr>
            <p:cNvGrpSpPr/>
            <p:nvPr/>
          </p:nvGrpSpPr>
          <p:grpSpPr>
            <a:xfrm>
              <a:off x="4101417" y="5215021"/>
              <a:ext cx="253795" cy="564154"/>
              <a:chOff x="7123547" y="4391502"/>
              <a:chExt cx="671707" cy="1493118"/>
            </a:xfrm>
            <a:grpFill/>
          </p:grpSpPr>
          <p:sp>
            <p:nvSpPr>
              <p:cNvPr id="40" name="Round Same Side Corner Rectangle 46">
                <a:extLst>
                  <a:ext uri="{FF2B5EF4-FFF2-40B4-BE49-F238E27FC236}">
                    <a16:creationId xmlns:a16="http://schemas.microsoft.com/office/drawing/2014/main" id="{C847CA37-D07F-C7E6-816D-2B6AF6E8BB16}"/>
                  </a:ext>
                </a:extLst>
              </p:cNvPr>
              <p:cNvSpPr/>
              <p:nvPr/>
            </p:nvSpPr>
            <p:spPr>
              <a:xfrm>
                <a:off x="7128473" y="5178575"/>
                <a:ext cx="664157" cy="70604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1" name="Oval 40">
                <a:extLst>
                  <a:ext uri="{FF2B5EF4-FFF2-40B4-BE49-F238E27FC236}">
                    <a16:creationId xmlns:a16="http://schemas.microsoft.com/office/drawing/2014/main" id="{FE5B5A97-7E43-7F19-89AC-5288DF1287A2}"/>
                  </a:ext>
                </a:extLst>
              </p:cNvPr>
              <p:cNvSpPr/>
              <p:nvPr/>
            </p:nvSpPr>
            <p:spPr>
              <a:xfrm>
                <a:off x="7123547" y="4391502"/>
                <a:ext cx="671707" cy="671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25" name="Group 24">
              <a:extLst>
                <a:ext uri="{FF2B5EF4-FFF2-40B4-BE49-F238E27FC236}">
                  <a16:creationId xmlns:a16="http://schemas.microsoft.com/office/drawing/2014/main" id="{6681A4E4-D7A9-0C04-5B2E-DE4A83DEB55B}"/>
                </a:ext>
              </a:extLst>
            </p:cNvPr>
            <p:cNvGrpSpPr/>
            <p:nvPr/>
          </p:nvGrpSpPr>
          <p:grpSpPr>
            <a:xfrm>
              <a:off x="4578273" y="5579731"/>
              <a:ext cx="253795" cy="564154"/>
              <a:chOff x="7123547" y="4391502"/>
              <a:chExt cx="671707" cy="1493118"/>
            </a:xfrm>
            <a:grpFill/>
          </p:grpSpPr>
          <p:sp>
            <p:nvSpPr>
              <p:cNvPr id="38" name="Round Same Side Corner Rectangle 46">
                <a:extLst>
                  <a:ext uri="{FF2B5EF4-FFF2-40B4-BE49-F238E27FC236}">
                    <a16:creationId xmlns:a16="http://schemas.microsoft.com/office/drawing/2014/main" id="{329A7181-6D58-4DCB-783F-A263190F2D66}"/>
                  </a:ext>
                </a:extLst>
              </p:cNvPr>
              <p:cNvSpPr/>
              <p:nvPr/>
            </p:nvSpPr>
            <p:spPr>
              <a:xfrm>
                <a:off x="7128473" y="5178575"/>
                <a:ext cx="664157" cy="70604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9" name="Oval 38">
                <a:extLst>
                  <a:ext uri="{FF2B5EF4-FFF2-40B4-BE49-F238E27FC236}">
                    <a16:creationId xmlns:a16="http://schemas.microsoft.com/office/drawing/2014/main" id="{026B56B6-9101-1D28-3E08-1D21F8F60AC6}"/>
                  </a:ext>
                </a:extLst>
              </p:cNvPr>
              <p:cNvSpPr/>
              <p:nvPr/>
            </p:nvSpPr>
            <p:spPr>
              <a:xfrm>
                <a:off x="7123547" y="4391502"/>
                <a:ext cx="671707" cy="671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26" name="Group 25">
              <a:extLst>
                <a:ext uri="{FF2B5EF4-FFF2-40B4-BE49-F238E27FC236}">
                  <a16:creationId xmlns:a16="http://schemas.microsoft.com/office/drawing/2014/main" id="{169EF7CD-E41B-9474-6905-5B0A6DCF67CF}"/>
                </a:ext>
              </a:extLst>
            </p:cNvPr>
            <p:cNvGrpSpPr/>
            <p:nvPr/>
          </p:nvGrpSpPr>
          <p:grpSpPr>
            <a:xfrm>
              <a:off x="5969102" y="5951207"/>
              <a:ext cx="253795" cy="564154"/>
              <a:chOff x="7123547" y="4391502"/>
              <a:chExt cx="671707" cy="1493118"/>
            </a:xfrm>
            <a:grpFill/>
          </p:grpSpPr>
          <p:sp>
            <p:nvSpPr>
              <p:cNvPr id="36" name="Round Same Side Corner Rectangle 46">
                <a:extLst>
                  <a:ext uri="{FF2B5EF4-FFF2-40B4-BE49-F238E27FC236}">
                    <a16:creationId xmlns:a16="http://schemas.microsoft.com/office/drawing/2014/main" id="{32719358-C7E9-931E-B9A9-01C251F04881}"/>
                  </a:ext>
                </a:extLst>
              </p:cNvPr>
              <p:cNvSpPr/>
              <p:nvPr/>
            </p:nvSpPr>
            <p:spPr>
              <a:xfrm>
                <a:off x="7128473" y="5178575"/>
                <a:ext cx="664157" cy="70604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7" name="Oval 36">
                <a:extLst>
                  <a:ext uri="{FF2B5EF4-FFF2-40B4-BE49-F238E27FC236}">
                    <a16:creationId xmlns:a16="http://schemas.microsoft.com/office/drawing/2014/main" id="{1451647E-1EC4-83B0-7682-21343C22EB0B}"/>
                  </a:ext>
                </a:extLst>
              </p:cNvPr>
              <p:cNvSpPr/>
              <p:nvPr/>
            </p:nvSpPr>
            <p:spPr>
              <a:xfrm>
                <a:off x="7123547" y="4391502"/>
                <a:ext cx="671707" cy="671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29" name="Group 28">
              <a:extLst>
                <a:ext uri="{FF2B5EF4-FFF2-40B4-BE49-F238E27FC236}">
                  <a16:creationId xmlns:a16="http://schemas.microsoft.com/office/drawing/2014/main" id="{B8A413D0-7E99-9103-5844-82F42909EF39}"/>
                </a:ext>
              </a:extLst>
            </p:cNvPr>
            <p:cNvGrpSpPr/>
            <p:nvPr/>
          </p:nvGrpSpPr>
          <p:grpSpPr>
            <a:xfrm>
              <a:off x="8131937" y="5424552"/>
              <a:ext cx="253795" cy="564154"/>
              <a:chOff x="7123547" y="4391502"/>
              <a:chExt cx="671707" cy="1493118"/>
            </a:xfrm>
            <a:grpFill/>
          </p:grpSpPr>
          <p:sp>
            <p:nvSpPr>
              <p:cNvPr id="34" name="Round Same Side Corner Rectangle 46">
                <a:extLst>
                  <a:ext uri="{FF2B5EF4-FFF2-40B4-BE49-F238E27FC236}">
                    <a16:creationId xmlns:a16="http://schemas.microsoft.com/office/drawing/2014/main" id="{CF57506D-420B-7B8E-2EBA-51528B61A3D8}"/>
                  </a:ext>
                </a:extLst>
              </p:cNvPr>
              <p:cNvSpPr/>
              <p:nvPr/>
            </p:nvSpPr>
            <p:spPr>
              <a:xfrm>
                <a:off x="7128473" y="5178575"/>
                <a:ext cx="664157" cy="70604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5" name="Oval 34">
                <a:extLst>
                  <a:ext uri="{FF2B5EF4-FFF2-40B4-BE49-F238E27FC236}">
                    <a16:creationId xmlns:a16="http://schemas.microsoft.com/office/drawing/2014/main" id="{E1DD1F8F-B071-2E61-2274-AC9D70CC2F53}"/>
                  </a:ext>
                </a:extLst>
              </p:cNvPr>
              <p:cNvSpPr/>
              <p:nvPr/>
            </p:nvSpPr>
            <p:spPr>
              <a:xfrm>
                <a:off x="7123547" y="4391502"/>
                <a:ext cx="671707" cy="671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sp>
        <p:nvSpPr>
          <p:cNvPr id="3" name="TextBox 2">
            <a:extLst>
              <a:ext uri="{FF2B5EF4-FFF2-40B4-BE49-F238E27FC236}">
                <a16:creationId xmlns:a16="http://schemas.microsoft.com/office/drawing/2014/main" id="{2CC8A0EA-72AA-01F6-C446-F245D177D09D}"/>
              </a:ext>
            </a:extLst>
          </p:cNvPr>
          <p:cNvSpPr txBox="1"/>
          <p:nvPr/>
        </p:nvSpPr>
        <p:spPr>
          <a:xfrm>
            <a:off x="996287" y="719164"/>
            <a:ext cx="5254042" cy="461665"/>
          </a:xfrm>
          <a:prstGeom prst="rect">
            <a:avLst/>
          </a:prstGeom>
          <a:noFill/>
        </p:spPr>
        <p:txBody>
          <a:bodyPr wrap="square" rtlCol="0">
            <a:spAutoFit/>
          </a:bodyPr>
          <a:lstStyle/>
          <a:p>
            <a:r>
              <a:rPr lang="es-ES_tradnl" sz="1200" b="1" spc="300">
                <a:solidFill>
                  <a:schemeClr val="tx1"/>
                </a:solidFill>
              </a:rPr>
              <a:t>OPINIONES SOBRE LA INFANCIA A NIVEL SOCIAL Y COMUNITARIO</a:t>
            </a:r>
          </a:p>
        </p:txBody>
      </p:sp>
      <p:sp>
        <p:nvSpPr>
          <p:cNvPr id="4" name="Rectangle 3">
            <a:extLst>
              <a:ext uri="{FF2B5EF4-FFF2-40B4-BE49-F238E27FC236}">
                <a16:creationId xmlns:a16="http://schemas.microsoft.com/office/drawing/2014/main" id="{70E0639D-F74B-1148-194C-66875FC59104}"/>
              </a:ext>
            </a:extLst>
          </p:cNvPr>
          <p:cNvSpPr/>
          <p:nvPr/>
        </p:nvSpPr>
        <p:spPr>
          <a:xfrm>
            <a:off x="2501900" y="1407752"/>
            <a:ext cx="3745466" cy="199605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TextBox 4">
            <a:extLst>
              <a:ext uri="{FF2B5EF4-FFF2-40B4-BE49-F238E27FC236}">
                <a16:creationId xmlns:a16="http://schemas.microsoft.com/office/drawing/2014/main" id="{D91DEB9E-874C-0BC5-5404-CF4E8FEB09AC}"/>
              </a:ext>
            </a:extLst>
          </p:cNvPr>
          <p:cNvSpPr txBox="1"/>
          <p:nvPr/>
        </p:nvSpPr>
        <p:spPr>
          <a:xfrm>
            <a:off x="993326" y="1329429"/>
            <a:ext cx="1321602" cy="1028143"/>
          </a:xfrm>
          <a:prstGeom prst="rect">
            <a:avLst/>
          </a:prstGeom>
          <a:noFill/>
          <a:ln>
            <a:noFill/>
          </a:ln>
        </p:spPr>
        <p:txBody>
          <a:bodyPr wrap="square" lIns="90000" tIns="90000" rIns="90000" bIns="90000" rtlCol="0">
            <a:spAutoFit/>
          </a:bodyPr>
          <a:lstStyle/>
          <a:p>
            <a:r>
              <a:rPr lang="es-ES_tradnl" sz="1100" dirty="0"/>
              <a:t>¿Cómo se percibe y se trata a los/as menores en la comunidad en función de su edad?</a:t>
            </a:r>
          </a:p>
        </p:txBody>
      </p:sp>
      <p:sp>
        <p:nvSpPr>
          <p:cNvPr id="6" name="Rectangle 5">
            <a:extLst>
              <a:ext uri="{FF2B5EF4-FFF2-40B4-BE49-F238E27FC236}">
                <a16:creationId xmlns:a16="http://schemas.microsoft.com/office/drawing/2014/main" id="{D13D4A9E-2896-7173-B638-2DBCB28EFB9E}"/>
              </a:ext>
            </a:extLst>
          </p:cNvPr>
          <p:cNvSpPr/>
          <p:nvPr/>
        </p:nvSpPr>
        <p:spPr>
          <a:xfrm>
            <a:off x="2501900" y="3734527"/>
            <a:ext cx="3745466" cy="208504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TextBox 6">
            <a:extLst>
              <a:ext uri="{FF2B5EF4-FFF2-40B4-BE49-F238E27FC236}">
                <a16:creationId xmlns:a16="http://schemas.microsoft.com/office/drawing/2014/main" id="{97F07631-A67B-E668-E70D-1CB2AE2225A7}"/>
              </a:ext>
            </a:extLst>
          </p:cNvPr>
          <p:cNvSpPr txBox="1"/>
          <p:nvPr/>
        </p:nvSpPr>
        <p:spPr>
          <a:xfrm>
            <a:off x="1007471" y="3763921"/>
            <a:ext cx="1309210" cy="1197420"/>
          </a:xfrm>
          <a:prstGeom prst="rect">
            <a:avLst/>
          </a:prstGeom>
          <a:noFill/>
          <a:ln>
            <a:noFill/>
          </a:ln>
        </p:spPr>
        <p:txBody>
          <a:bodyPr wrap="square" lIns="90000" tIns="90000" rIns="90000" bIns="90000" rtlCol="0">
            <a:spAutoFit/>
          </a:bodyPr>
          <a:lstStyle/>
          <a:p>
            <a:r>
              <a:rPr lang="es-ES_tradnl" sz="1100" dirty="0"/>
              <a:t>¿Cuándo se considera que los niños y niñas de la comunidad se convierten en adultos?</a:t>
            </a:r>
          </a:p>
        </p:txBody>
      </p:sp>
      <p:sp>
        <p:nvSpPr>
          <p:cNvPr id="8" name="Rectangle 7">
            <a:extLst>
              <a:ext uri="{FF2B5EF4-FFF2-40B4-BE49-F238E27FC236}">
                <a16:creationId xmlns:a16="http://schemas.microsoft.com/office/drawing/2014/main" id="{50482AE3-204E-1CBE-32E7-5E3087D4A998}"/>
              </a:ext>
            </a:extLst>
          </p:cNvPr>
          <p:cNvSpPr/>
          <p:nvPr/>
        </p:nvSpPr>
        <p:spPr>
          <a:xfrm>
            <a:off x="2501900" y="6179767"/>
            <a:ext cx="3745466" cy="208504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TextBox 8">
            <a:extLst>
              <a:ext uri="{FF2B5EF4-FFF2-40B4-BE49-F238E27FC236}">
                <a16:creationId xmlns:a16="http://schemas.microsoft.com/office/drawing/2014/main" id="{66B26803-A744-7454-5C9B-ADFC47C82000}"/>
              </a:ext>
            </a:extLst>
          </p:cNvPr>
          <p:cNvSpPr txBox="1"/>
          <p:nvPr/>
        </p:nvSpPr>
        <p:spPr>
          <a:xfrm>
            <a:off x="1007471" y="6209161"/>
            <a:ext cx="1309210" cy="689589"/>
          </a:xfrm>
          <a:prstGeom prst="rect">
            <a:avLst/>
          </a:prstGeom>
          <a:noFill/>
          <a:ln>
            <a:noFill/>
          </a:ln>
        </p:spPr>
        <p:txBody>
          <a:bodyPr wrap="square" lIns="90000" tIns="90000" rIns="90000" bIns="90000" rtlCol="0">
            <a:spAutoFit/>
          </a:bodyPr>
          <a:lstStyle/>
          <a:p>
            <a:r>
              <a:rPr lang="es-ES_tradnl" sz="1100"/>
              <a:t>¿Cómo se disciplina a los niños y niñas de la comunidad?</a:t>
            </a:r>
          </a:p>
        </p:txBody>
      </p:sp>
      <p:sp>
        <p:nvSpPr>
          <p:cNvPr id="2" name="Hexagon 1">
            <a:extLst>
              <a:ext uri="{FF2B5EF4-FFF2-40B4-BE49-F238E27FC236}">
                <a16:creationId xmlns:a16="http://schemas.microsoft.com/office/drawing/2014/main" id="{FEB3EBFA-9A0F-FE07-FFA1-BF23C959649A}"/>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Hexagon 9">
            <a:extLst>
              <a:ext uri="{FF2B5EF4-FFF2-40B4-BE49-F238E27FC236}">
                <a16:creationId xmlns:a16="http://schemas.microsoft.com/office/drawing/2014/main" id="{6DE0C125-FFAC-F273-3E4F-21B5CB043931}"/>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Hexagon 13">
            <a:extLst>
              <a:ext uri="{FF2B5EF4-FFF2-40B4-BE49-F238E27FC236}">
                <a16:creationId xmlns:a16="http://schemas.microsoft.com/office/drawing/2014/main" id="{63DF5632-9D11-C61B-29CA-803387371D41}"/>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Hexagon 14">
            <a:extLst>
              <a:ext uri="{FF2B5EF4-FFF2-40B4-BE49-F238E27FC236}">
                <a16:creationId xmlns:a16="http://schemas.microsoft.com/office/drawing/2014/main" id="{571ACD3E-F160-C1B4-F80C-C02C372FE884}"/>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Hexagon 15">
            <a:extLst>
              <a:ext uri="{FF2B5EF4-FFF2-40B4-BE49-F238E27FC236}">
                <a16:creationId xmlns:a16="http://schemas.microsoft.com/office/drawing/2014/main" id="{92089A26-96CC-D8A9-767D-FDC3EBC8B8B0}"/>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Hexagon 16">
            <a:extLst>
              <a:ext uri="{FF2B5EF4-FFF2-40B4-BE49-F238E27FC236}">
                <a16:creationId xmlns:a16="http://schemas.microsoft.com/office/drawing/2014/main" id="{3A071FF8-D0DD-C7E7-CAA9-36DD2BD419C3}"/>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7699121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01416B4-C2D6-54AA-0E5F-F25EE9CE3E46}"/>
              </a:ext>
            </a:extLst>
          </p:cNvPr>
          <p:cNvSpPr txBox="1"/>
          <p:nvPr/>
        </p:nvSpPr>
        <p:spPr>
          <a:xfrm>
            <a:off x="996286" y="2291813"/>
            <a:ext cx="5254041" cy="261610"/>
          </a:xfrm>
          <a:prstGeom prst="rect">
            <a:avLst/>
          </a:prstGeom>
          <a:noFill/>
        </p:spPr>
        <p:txBody>
          <a:bodyPr wrap="square" rtlCol="0">
            <a:spAutoFit/>
          </a:bodyPr>
          <a:lstStyle/>
          <a:p>
            <a:r>
              <a:rPr lang="es-ES_tradnl" sz="1100" dirty="0">
                <a:cs typeface="Arial" panose="020B0604020202020204" pitchFamily="34" charset="0"/>
              </a:rPr>
              <a:t>Anote en el mapa las respuestas de la discusión en grupo.</a:t>
            </a:r>
          </a:p>
        </p:txBody>
      </p:sp>
      <p:sp>
        <p:nvSpPr>
          <p:cNvPr id="3" name="TextBox 2">
            <a:extLst>
              <a:ext uri="{FF2B5EF4-FFF2-40B4-BE49-F238E27FC236}">
                <a16:creationId xmlns:a16="http://schemas.microsoft.com/office/drawing/2014/main" id="{C30A292C-EF2B-E588-8CE1-D8E4CBC9498A}"/>
              </a:ext>
            </a:extLst>
          </p:cNvPr>
          <p:cNvSpPr txBox="1"/>
          <p:nvPr/>
        </p:nvSpPr>
        <p:spPr>
          <a:xfrm>
            <a:off x="996286" y="719751"/>
            <a:ext cx="5254041" cy="738664"/>
          </a:xfrm>
          <a:prstGeom prst="rect">
            <a:avLst/>
          </a:prstGeom>
          <a:noFill/>
        </p:spPr>
        <p:txBody>
          <a:bodyPr wrap="square">
            <a:spAutoFit/>
          </a:bodyPr>
          <a:lstStyle/>
          <a:p>
            <a:pPr marL="0" marR="0" lvl="0" indent="0" algn="l" rtl="0">
              <a:spcBef>
                <a:spcPts val="0"/>
              </a:spcBef>
              <a:spcAft>
                <a:spcPts val="1800"/>
              </a:spcAft>
              <a:buNone/>
            </a:pPr>
            <a:r>
              <a:rPr lang="es-ES_tradnl" sz="1400" b="1" spc="300" dirty="0">
                <a:highlight>
                  <a:srgbClr val="D8B4D0"/>
                </a:highlight>
                <a:latin typeface="Calibri"/>
                <a:ea typeface="Calibri"/>
                <a:cs typeface="Calibri"/>
                <a:sym typeface="Calibri"/>
              </a:rPr>
              <a:t>SESIÓN 2: ¿CÓMO IDENTIFICAR A LOS NIÑOS, NIÑAS Y ADOLESCENTES QUE NECESITAN GESTIÓN DE CASOS?</a:t>
            </a:r>
          </a:p>
        </p:txBody>
      </p:sp>
      <p:sp>
        <p:nvSpPr>
          <p:cNvPr id="6" name="TextBox 5">
            <a:extLst>
              <a:ext uri="{FF2B5EF4-FFF2-40B4-BE49-F238E27FC236}">
                <a16:creationId xmlns:a16="http://schemas.microsoft.com/office/drawing/2014/main" id="{D18BBB9B-09A0-0122-AF95-7BDCB6103DEC}"/>
              </a:ext>
            </a:extLst>
          </p:cNvPr>
          <p:cNvSpPr txBox="1"/>
          <p:nvPr/>
        </p:nvSpPr>
        <p:spPr>
          <a:xfrm>
            <a:off x="996287" y="1631712"/>
            <a:ext cx="5254042" cy="461665"/>
          </a:xfrm>
          <a:prstGeom prst="rect">
            <a:avLst/>
          </a:prstGeom>
          <a:noFill/>
        </p:spPr>
        <p:txBody>
          <a:bodyPr wrap="square" rtlCol="0">
            <a:spAutoFit/>
          </a:bodyPr>
          <a:lstStyle/>
          <a:p>
            <a:r>
              <a:rPr lang="es-ES_tradnl" sz="1200" b="1" spc="300" dirty="0">
                <a:solidFill>
                  <a:schemeClr val="tx1"/>
                </a:solidFill>
              </a:rPr>
              <a:t>FORMAS DE IDENTIFICAR A MENORES EN SITUACIÓN DE RIESGO Y CON NECESIDADES DE PROTECCIÓN</a:t>
            </a:r>
          </a:p>
        </p:txBody>
      </p:sp>
      <p:graphicFrame>
        <p:nvGraphicFramePr>
          <p:cNvPr id="7" name="Table 7">
            <a:extLst>
              <a:ext uri="{FF2B5EF4-FFF2-40B4-BE49-F238E27FC236}">
                <a16:creationId xmlns:a16="http://schemas.microsoft.com/office/drawing/2014/main" id="{0EA22159-105C-DDB3-3DDA-C80AF6C119FA}"/>
              </a:ext>
            </a:extLst>
          </p:cNvPr>
          <p:cNvGraphicFramePr>
            <a:graphicFrameLocks noGrp="1"/>
          </p:cNvGraphicFramePr>
          <p:nvPr>
            <p:extLst>
              <p:ext uri="{D42A27DB-BD31-4B8C-83A1-F6EECF244321}">
                <p14:modId xmlns:p14="http://schemas.microsoft.com/office/powerpoint/2010/main" val="2136995538"/>
              </p:ext>
            </p:extLst>
          </p:nvPr>
        </p:nvGraphicFramePr>
        <p:xfrm>
          <a:off x="996286" y="2751859"/>
          <a:ext cx="5254041" cy="5008236"/>
        </p:xfrm>
        <a:graphic>
          <a:graphicData uri="http://schemas.openxmlformats.org/drawingml/2006/table">
            <a:tbl>
              <a:tblPr firstRow="1" bandRow="1">
                <a:tableStyleId>{5C22544A-7EE6-4342-B048-85BDC9FD1C3A}</a:tableStyleId>
              </a:tblPr>
              <a:tblGrid>
                <a:gridCol w="1751347">
                  <a:extLst>
                    <a:ext uri="{9D8B030D-6E8A-4147-A177-3AD203B41FA5}">
                      <a16:colId xmlns:a16="http://schemas.microsoft.com/office/drawing/2014/main" val="919840698"/>
                    </a:ext>
                  </a:extLst>
                </a:gridCol>
                <a:gridCol w="1751347">
                  <a:extLst>
                    <a:ext uri="{9D8B030D-6E8A-4147-A177-3AD203B41FA5}">
                      <a16:colId xmlns:a16="http://schemas.microsoft.com/office/drawing/2014/main" val="3269209332"/>
                    </a:ext>
                  </a:extLst>
                </a:gridCol>
                <a:gridCol w="1751347">
                  <a:extLst>
                    <a:ext uri="{9D8B030D-6E8A-4147-A177-3AD203B41FA5}">
                      <a16:colId xmlns:a16="http://schemas.microsoft.com/office/drawing/2014/main" val="1701478140"/>
                    </a:ext>
                  </a:extLst>
                </a:gridCol>
              </a:tblGrid>
              <a:tr h="1252059">
                <a:tc>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42622130"/>
                  </a:ext>
                </a:extLst>
              </a:tr>
              <a:tr h="1252059">
                <a:tc>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768865293"/>
                  </a:ext>
                </a:extLst>
              </a:tr>
              <a:tr h="1252059">
                <a:tc>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3618963"/>
                  </a:ext>
                </a:extLst>
              </a:tr>
              <a:tr h="1252059">
                <a:tc>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9137793"/>
                  </a:ext>
                </a:extLst>
              </a:tr>
            </a:tbl>
          </a:graphicData>
        </a:graphic>
      </p:graphicFrame>
      <p:pic>
        <p:nvPicPr>
          <p:cNvPr id="9" name="Graphic 8" descr="Marker with solid fill">
            <a:extLst>
              <a:ext uri="{FF2B5EF4-FFF2-40B4-BE49-F238E27FC236}">
                <a16:creationId xmlns:a16="http://schemas.microsoft.com/office/drawing/2014/main" id="{A519E084-6033-E7D1-DB1F-9FA87861CE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05187" y="6822376"/>
            <a:ext cx="1498921" cy="1498921"/>
          </a:xfrm>
          <a:prstGeom prst="rect">
            <a:avLst/>
          </a:prstGeom>
        </p:spPr>
      </p:pic>
      <p:sp>
        <p:nvSpPr>
          <p:cNvPr id="10" name="Hexagon 9">
            <a:extLst>
              <a:ext uri="{FF2B5EF4-FFF2-40B4-BE49-F238E27FC236}">
                <a16:creationId xmlns:a16="http://schemas.microsoft.com/office/drawing/2014/main" id="{7B21F2E4-D271-8857-DD7F-3F332E56F2D1}"/>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B9317AA7-5D1A-3BFF-29C7-7FB6801CB096}"/>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Hexagon 11">
            <a:extLst>
              <a:ext uri="{FF2B5EF4-FFF2-40B4-BE49-F238E27FC236}">
                <a16:creationId xmlns:a16="http://schemas.microsoft.com/office/drawing/2014/main" id="{713C2CBB-7D82-7169-03F4-335064787262}"/>
              </a:ext>
            </a:extLst>
          </p:cNvPr>
          <p:cNvSpPr/>
          <p:nvPr/>
        </p:nvSpPr>
        <p:spPr>
          <a:xfrm rot="1782986">
            <a:off x="286724" y="122680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Hexagon 12">
            <a:extLst>
              <a:ext uri="{FF2B5EF4-FFF2-40B4-BE49-F238E27FC236}">
                <a16:creationId xmlns:a16="http://schemas.microsoft.com/office/drawing/2014/main" id="{14A0B9FC-4794-7DE3-E0DF-0A47416345B3}"/>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Hexagon 13">
            <a:extLst>
              <a:ext uri="{FF2B5EF4-FFF2-40B4-BE49-F238E27FC236}">
                <a16:creationId xmlns:a16="http://schemas.microsoft.com/office/drawing/2014/main" id="{4DC81D8B-8FA7-FBEB-0569-B42E20D8EFCF}"/>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96100977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3AF00F-B13C-B363-C3AA-B7FCA8E852D1}"/>
              </a:ext>
            </a:extLst>
          </p:cNvPr>
          <p:cNvSpPr txBox="1"/>
          <p:nvPr/>
        </p:nvSpPr>
        <p:spPr>
          <a:xfrm>
            <a:off x="996287" y="705085"/>
            <a:ext cx="5254042" cy="461665"/>
          </a:xfrm>
          <a:prstGeom prst="rect">
            <a:avLst/>
          </a:prstGeom>
          <a:noFill/>
        </p:spPr>
        <p:txBody>
          <a:bodyPr wrap="square" rtlCol="0">
            <a:spAutoFit/>
          </a:bodyPr>
          <a:lstStyle/>
          <a:p>
            <a:r>
              <a:rPr lang="en-US" sz="1200" b="1" spc="300" dirty="0">
                <a:solidFill>
                  <a:schemeClr val="tx1"/>
                </a:solidFill>
              </a:rPr>
              <a:t>SEÑALES DE PREOCUPACIÓN </a:t>
            </a:r>
            <a:r>
              <a:rPr lang="en-US" sz="1200" b="1" spc="300" dirty="0"/>
              <a:t>RELACIONADAS CON LA </a:t>
            </a:r>
            <a:r>
              <a:rPr lang="en-US" sz="1200" b="1" spc="300" dirty="0">
                <a:solidFill>
                  <a:schemeClr val="tx1"/>
                </a:solidFill>
              </a:rPr>
              <a:t>PROTECCIÓN DE LA INFANCIA</a:t>
            </a:r>
          </a:p>
        </p:txBody>
      </p:sp>
      <p:sp>
        <p:nvSpPr>
          <p:cNvPr id="4" name="Freeform: Shape 3">
            <a:extLst>
              <a:ext uri="{FF2B5EF4-FFF2-40B4-BE49-F238E27FC236}">
                <a16:creationId xmlns:a16="http://schemas.microsoft.com/office/drawing/2014/main" id="{C4BB7996-41AC-F93B-8A6C-3BAF7635F3FB}"/>
              </a:ext>
            </a:extLst>
          </p:cNvPr>
          <p:cNvSpPr/>
          <p:nvPr/>
        </p:nvSpPr>
        <p:spPr>
          <a:xfrm>
            <a:off x="996287" y="1347171"/>
            <a:ext cx="316957" cy="571829"/>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aphicFrame>
        <p:nvGraphicFramePr>
          <p:cNvPr id="7" name="Table 7">
            <a:extLst>
              <a:ext uri="{FF2B5EF4-FFF2-40B4-BE49-F238E27FC236}">
                <a16:creationId xmlns:a16="http://schemas.microsoft.com/office/drawing/2014/main" id="{BAF537C0-C201-1DDD-5855-4558DA7979BA}"/>
              </a:ext>
            </a:extLst>
          </p:cNvPr>
          <p:cNvGraphicFramePr>
            <a:graphicFrameLocks noGrp="1"/>
          </p:cNvGraphicFramePr>
          <p:nvPr>
            <p:extLst>
              <p:ext uri="{D42A27DB-BD31-4B8C-83A1-F6EECF244321}">
                <p14:modId xmlns:p14="http://schemas.microsoft.com/office/powerpoint/2010/main" val="844608201"/>
              </p:ext>
            </p:extLst>
          </p:nvPr>
        </p:nvGraphicFramePr>
        <p:xfrm>
          <a:off x="996286" y="1222473"/>
          <a:ext cx="5254041" cy="7559040"/>
        </p:xfrm>
        <a:graphic>
          <a:graphicData uri="http://schemas.openxmlformats.org/drawingml/2006/table">
            <a:tbl>
              <a:tblPr firstRow="1" bandRow="1">
                <a:tableStyleId>{5C22544A-7EE6-4342-B048-85BDC9FD1C3A}</a:tableStyleId>
              </a:tblPr>
              <a:tblGrid>
                <a:gridCol w="1243331">
                  <a:extLst>
                    <a:ext uri="{9D8B030D-6E8A-4147-A177-3AD203B41FA5}">
                      <a16:colId xmlns:a16="http://schemas.microsoft.com/office/drawing/2014/main" val="3902100626"/>
                    </a:ext>
                  </a:extLst>
                </a:gridCol>
                <a:gridCol w="4010710">
                  <a:extLst>
                    <a:ext uri="{9D8B030D-6E8A-4147-A177-3AD203B41FA5}">
                      <a16:colId xmlns:a16="http://schemas.microsoft.com/office/drawing/2014/main" val="621101868"/>
                    </a:ext>
                  </a:extLst>
                </a:gridCol>
              </a:tblGrid>
              <a:tr h="332710">
                <a:tc>
                  <a:txBody>
                    <a:bodyPr/>
                    <a:lstStyle/>
                    <a:p>
                      <a:pPr marL="355600" indent="0"/>
                      <a:r>
                        <a:rPr lang="es-ES_tradnl" sz="1100" b="1">
                          <a:solidFill>
                            <a:schemeClr val="bg1"/>
                          </a:solidFill>
                          <a:latin typeface="+mn-lt"/>
                        </a:rPr>
                        <a:t>Violencia física o maltrato</a:t>
                      </a:r>
                      <a:endParaRPr lang="es-ES_tradnl" sz="1100" b="1" dirty="0">
                        <a:solidFill>
                          <a:schemeClr val="bg1"/>
                        </a:solidFill>
                        <a:latin typeface="+mn-l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solidFill>
                  </a:tcPr>
                </a:tc>
                <a:tc>
                  <a:txBody>
                    <a:bodyPr/>
                    <a:lstStyle/>
                    <a:p>
                      <a:pPr marL="171450" indent="-171450">
                        <a:buFont typeface="Arial" panose="020B0604020202020204" pitchFamily="34" charset="0"/>
                        <a:buChar char="•"/>
                      </a:pPr>
                      <a:r>
                        <a:rPr lang="es-ES_tradnl" sz="1000" b="0" kern="1200" dirty="0">
                          <a:solidFill>
                            <a:schemeClr val="tx1"/>
                          </a:solidFill>
                          <a:effectLst/>
                          <a:latin typeface="+mn-lt"/>
                          <a:ea typeface="+mn-ea"/>
                          <a:cs typeface="+mn-cs"/>
                        </a:rPr>
                        <a:t>Mordidas</a:t>
                      </a:r>
                    </a:p>
                    <a:p>
                      <a:pPr marL="171450" indent="-171450">
                        <a:buFont typeface="Arial" panose="020B0604020202020204" pitchFamily="34" charset="0"/>
                        <a:buChar char="•"/>
                      </a:pPr>
                      <a:r>
                        <a:rPr lang="es-ES_tradnl" sz="1000" b="0" kern="1200" dirty="0">
                          <a:solidFill>
                            <a:schemeClr val="tx1"/>
                          </a:solidFill>
                          <a:effectLst/>
                          <a:latin typeface="+mn-lt"/>
                          <a:ea typeface="+mn-ea"/>
                          <a:cs typeface="+mn-cs"/>
                        </a:rPr>
                        <a:t>Quemaduras de cigarrillo</a:t>
                      </a:r>
                    </a:p>
                    <a:p>
                      <a:pPr marL="171450" indent="-171450">
                        <a:buFont typeface="Arial" panose="020B0604020202020204" pitchFamily="34" charset="0"/>
                        <a:buChar char="•"/>
                      </a:pPr>
                      <a:r>
                        <a:rPr lang="es-ES_tradnl" sz="1000" b="0" kern="1200" dirty="0">
                          <a:solidFill>
                            <a:schemeClr val="tx1"/>
                          </a:solidFill>
                          <a:effectLst/>
                          <a:latin typeface="+mn-lt"/>
                          <a:ea typeface="+mn-ea"/>
                          <a:cs typeface="+mn-cs"/>
                        </a:rPr>
                        <a:t>Evidencia de fracturas óseas previas no atendidas</a:t>
                      </a:r>
                    </a:p>
                    <a:p>
                      <a:pPr marL="171450" indent="-171450">
                        <a:buFont typeface="Arial" panose="020B0604020202020204" pitchFamily="34" charset="0"/>
                        <a:buChar char="•"/>
                      </a:pPr>
                      <a:r>
                        <a:rPr lang="es-ES_tradnl" sz="1000" b="0" kern="1200" dirty="0">
                          <a:solidFill>
                            <a:schemeClr val="tx1"/>
                          </a:solidFill>
                          <a:effectLst/>
                          <a:latin typeface="+mn-lt"/>
                          <a:ea typeface="+mn-ea"/>
                          <a:cs typeface="+mn-cs"/>
                        </a:rPr>
                        <a:t>Signos de hematomas graves de larga duración, especialmente en el rostro</a:t>
                      </a:r>
                    </a:p>
                    <a:p>
                      <a:pPr marL="171450" indent="-171450">
                        <a:buFont typeface="Arial" panose="020B0604020202020204" pitchFamily="34" charset="0"/>
                        <a:buChar char="•"/>
                      </a:pPr>
                      <a:r>
                        <a:rPr lang="es-ES_tradnl" sz="1000" b="0" kern="1200" dirty="0">
                          <a:solidFill>
                            <a:schemeClr val="tx1"/>
                          </a:solidFill>
                          <a:effectLst/>
                          <a:latin typeface="+mn-lt"/>
                          <a:ea typeface="+mn-ea"/>
                          <a:cs typeface="+mn-cs"/>
                        </a:rPr>
                        <a:t>Lesiones, quemaduras, hematomas o luxaciones de origen desconocido</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20945920"/>
                  </a:ext>
                </a:extLst>
              </a:tr>
              <a:tr h="370840">
                <a:tc>
                  <a:txBody>
                    <a:bodyPr/>
                    <a:lstStyle/>
                    <a:p>
                      <a:pPr marL="355600" marR="0" lvl="0" indent="0" algn="l" defTabSz="685800" rtl="0" eaLnBrk="1" fontAlgn="auto" latinLnBrk="0" hangingPunct="1">
                        <a:lnSpc>
                          <a:spcPct val="100000"/>
                        </a:lnSpc>
                        <a:spcBef>
                          <a:spcPts val="0"/>
                        </a:spcBef>
                        <a:spcAft>
                          <a:spcPts val="0"/>
                        </a:spcAft>
                        <a:buClrTx/>
                        <a:buSzTx/>
                        <a:buFontTx/>
                        <a:buNone/>
                        <a:tabLst/>
                        <a:defRPr/>
                      </a:pPr>
                      <a:r>
                        <a:rPr lang="es-ES_tradnl" sz="1100" b="1" kern="1200">
                          <a:solidFill>
                            <a:schemeClr val="bg1"/>
                          </a:solidFill>
                          <a:latin typeface="+mn-lt"/>
                          <a:ea typeface="+mn-ea"/>
                          <a:cs typeface="+mn-cs"/>
                        </a:rPr>
                        <a:t>Violencia o maltrato emocional</a:t>
                      </a:r>
                      <a:endParaRPr lang="es-ES_tradnl" sz="1100" b="1" kern="1200" dirty="0">
                        <a:solidFill>
                          <a:schemeClr val="bg1"/>
                        </a:solidFill>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solidFill>
                  </a:tcPr>
                </a:tc>
                <a:tc>
                  <a:txBody>
                    <a:bodyPr/>
                    <a:lstStyle/>
                    <a:p>
                      <a:pPr marL="171450" indent="-171450">
                        <a:buFont typeface="Arial" panose="020B0604020202020204" pitchFamily="34" charset="0"/>
                        <a:buChar char="•"/>
                      </a:pPr>
                      <a:r>
                        <a:rPr lang="es-ES_tradnl" sz="1000" b="0" kern="1200" dirty="0">
                          <a:solidFill>
                            <a:schemeClr val="tx1"/>
                          </a:solidFill>
                          <a:effectLst/>
                          <a:latin typeface="+mn-lt"/>
                          <a:ea typeface="+mn-ea"/>
                          <a:cs typeface="+mn-cs"/>
                        </a:rPr>
                        <a:t>Retraso en el desarrollo físico, intelectual o emocional</a:t>
                      </a:r>
                    </a:p>
                    <a:p>
                      <a:pPr marL="171450" indent="-171450">
                        <a:buFont typeface="Arial" panose="020B0604020202020204" pitchFamily="34" charset="0"/>
                        <a:buChar char="•"/>
                      </a:pPr>
                      <a:r>
                        <a:rPr lang="es-ES_tradnl" sz="1000" b="0" kern="1200" dirty="0">
                          <a:solidFill>
                            <a:schemeClr val="tx1"/>
                          </a:solidFill>
                          <a:effectLst/>
                          <a:latin typeface="+mn-lt"/>
                          <a:ea typeface="+mn-ea"/>
                          <a:cs typeface="+mn-cs"/>
                        </a:rPr>
                        <a:t>Problemas de aprendizaje o trastornos repentinos del habla</a:t>
                      </a:r>
                    </a:p>
                    <a:p>
                      <a:pPr marL="171450" indent="-171450">
                        <a:buFont typeface="Arial" panose="020B0604020202020204" pitchFamily="34" charset="0"/>
                        <a:buChar char="•"/>
                      </a:pPr>
                      <a:r>
                        <a:rPr lang="es-ES_tradnl" sz="1000" b="0" kern="1200" dirty="0">
                          <a:solidFill>
                            <a:schemeClr val="tx1"/>
                          </a:solidFill>
                          <a:effectLst/>
                          <a:latin typeface="+mn-lt"/>
                          <a:ea typeface="+mn-ea"/>
                          <a:cs typeface="+mn-cs"/>
                        </a:rPr>
                        <a:t>Dificultades para establecer relaciones, retraimiento</a:t>
                      </a:r>
                    </a:p>
                    <a:p>
                      <a:pPr marL="171450" indent="-171450">
                        <a:buFont typeface="Arial" panose="020B0604020202020204" pitchFamily="34" charset="0"/>
                        <a:buChar char="•"/>
                      </a:pPr>
                      <a:r>
                        <a:rPr lang="es-ES_tradnl" sz="1000" b="0" kern="1200" dirty="0">
                          <a:solidFill>
                            <a:schemeClr val="tx1"/>
                          </a:solidFill>
                          <a:effectLst/>
                          <a:latin typeface="+mn-lt"/>
                          <a:ea typeface="+mn-ea"/>
                          <a:cs typeface="+mn-cs"/>
                        </a:rPr>
                        <a:t>Conducta disruptiva o que busca llamar la atención</a:t>
                      </a:r>
                    </a:p>
                    <a:p>
                      <a:pPr marL="171450" indent="-171450">
                        <a:buFont typeface="Arial" panose="020B0604020202020204" pitchFamily="34" charset="0"/>
                        <a:buChar char="•"/>
                      </a:pPr>
                      <a:r>
                        <a:rPr lang="es-ES_tradnl" sz="1000" b="0" kern="1200" dirty="0">
                          <a:solidFill>
                            <a:schemeClr val="tx1"/>
                          </a:solidFill>
                          <a:effectLst/>
                          <a:latin typeface="+mn-lt"/>
                          <a:ea typeface="+mn-ea"/>
                          <a:cs typeface="+mn-cs"/>
                        </a:rPr>
                        <a:t>Sensación de inseguridad </a:t>
                      </a:r>
                    </a:p>
                    <a:p>
                      <a:pPr marL="171450" indent="-171450">
                        <a:buFont typeface="Arial" panose="020B0604020202020204" pitchFamily="34" charset="0"/>
                        <a:buChar char="•"/>
                      </a:pPr>
                      <a:r>
                        <a:rPr lang="es-ES_tradnl" sz="1000" b="0" kern="1200" dirty="0">
                          <a:solidFill>
                            <a:schemeClr val="tx1"/>
                          </a:solidFill>
                          <a:effectLst/>
                          <a:latin typeface="+mn-lt"/>
                          <a:ea typeface="+mn-ea"/>
                          <a:cs typeface="+mn-cs"/>
                        </a:rPr>
                        <a:t>Baja autoestima / temor ante situaciones nuevas</a:t>
                      </a:r>
                      <a:endParaRPr lang="es-ES_tradnl" sz="1000" b="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964960946"/>
                  </a:ext>
                </a:extLst>
              </a:tr>
              <a:tr h="370840">
                <a:tc>
                  <a:txBody>
                    <a:bodyPr/>
                    <a:lstStyle/>
                    <a:p>
                      <a:pPr marL="355600" marR="0" lvl="0" indent="0" algn="l" defTabSz="685800" rtl="0" eaLnBrk="1" fontAlgn="auto" latinLnBrk="0" hangingPunct="1">
                        <a:lnSpc>
                          <a:spcPct val="100000"/>
                        </a:lnSpc>
                        <a:spcBef>
                          <a:spcPts val="0"/>
                        </a:spcBef>
                        <a:spcAft>
                          <a:spcPts val="0"/>
                        </a:spcAft>
                        <a:buClrTx/>
                        <a:buSzTx/>
                        <a:buFontTx/>
                        <a:buNone/>
                        <a:tabLst/>
                        <a:defRPr/>
                      </a:pPr>
                      <a:r>
                        <a:rPr lang="es-ES_tradnl" sz="1100" b="1" kern="1200">
                          <a:solidFill>
                            <a:schemeClr val="bg1"/>
                          </a:solidFill>
                          <a:latin typeface="+mn-lt"/>
                          <a:ea typeface="+mn-ea"/>
                          <a:cs typeface="+mn-cs"/>
                        </a:rPr>
                        <a:t>Violencia o abuso sexual </a:t>
                      </a:r>
                      <a:endParaRPr lang="es-ES_tradnl" sz="1100" b="1" kern="1200" dirty="0">
                        <a:solidFill>
                          <a:schemeClr val="bg1"/>
                        </a:solidFill>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solidFill>
                  </a:tcPr>
                </a:tc>
                <a:tc>
                  <a:txBody>
                    <a:bodyPr/>
                    <a:lstStyle/>
                    <a:p>
                      <a:pPr marL="171450" indent="-171450">
                        <a:buFont typeface="Arial" panose="020B0604020202020204" pitchFamily="34" charset="0"/>
                        <a:buChar char="•"/>
                      </a:pPr>
                      <a:r>
                        <a:rPr lang="es-ES_tradnl" sz="1000" b="0" kern="1200" dirty="0">
                          <a:solidFill>
                            <a:schemeClr val="tx1"/>
                          </a:solidFill>
                          <a:effectLst/>
                          <a:latin typeface="+mn-lt"/>
                          <a:ea typeface="+mn-ea"/>
                          <a:cs typeface="+mn-cs"/>
                        </a:rPr>
                        <a:t>Cambios de comportamiento repentinos o inesperados, aislamiento social</a:t>
                      </a:r>
                    </a:p>
                    <a:p>
                      <a:pPr marL="171450" indent="-171450">
                        <a:buFont typeface="Arial" panose="020B0604020202020204" pitchFamily="34" charset="0"/>
                        <a:buChar char="•"/>
                      </a:pPr>
                      <a:r>
                        <a:rPr lang="es-ES_tradnl" sz="1000" b="0" kern="1200" dirty="0">
                          <a:solidFill>
                            <a:schemeClr val="tx1"/>
                          </a:solidFill>
                          <a:effectLst/>
                          <a:latin typeface="+mn-lt"/>
                          <a:ea typeface="+mn-ea"/>
                          <a:cs typeface="+mn-cs"/>
                        </a:rPr>
                        <a:t>Excesivamente afectuoso/a o sexualmente experimentado/a</a:t>
                      </a:r>
                    </a:p>
                    <a:p>
                      <a:pPr marL="171450" indent="-171450">
                        <a:buFont typeface="Arial" panose="020B0604020202020204" pitchFamily="34" charset="0"/>
                        <a:buChar char="•"/>
                      </a:pPr>
                      <a:r>
                        <a:rPr lang="es-ES_tradnl" sz="1000" b="0" kern="1200" dirty="0">
                          <a:solidFill>
                            <a:schemeClr val="tx1"/>
                          </a:solidFill>
                          <a:effectLst/>
                          <a:latin typeface="+mn-lt"/>
                          <a:ea typeface="+mn-ea"/>
                          <a:cs typeface="+mn-cs"/>
                        </a:rPr>
                        <a:t>Dolor de estómago al caminar o al sentarse</a:t>
                      </a:r>
                    </a:p>
                    <a:p>
                      <a:pPr marL="171450" indent="-171450">
                        <a:buFont typeface="Arial" panose="020B0604020202020204" pitchFamily="34" charset="0"/>
                        <a:buChar char="•"/>
                      </a:pPr>
                      <a:r>
                        <a:rPr lang="es-ES_tradnl" sz="1000" b="0" kern="1200" dirty="0">
                          <a:solidFill>
                            <a:schemeClr val="tx1"/>
                          </a:solidFill>
                          <a:effectLst/>
                          <a:latin typeface="+mn-lt"/>
                          <a:ea typeface="+mn-ea"/>
                          <a:cs typeface="+mn-cs"/>
                        </a:rPr>
                        <a:t>Prurito persistente, dolor, secreción o hemorragia en los órganos genitales</a:t>
                      </a:r>
                    </a:p>
                    <a:p>
                      <a:pPr marL="171450" indent="-171450">
                        <a:buFont typeface="Arial" panose="020B0604020202020204" pitchFamily="34" charset="0"/>
                        <a:buChar char="•"/>
                      </a:pPr>
                      <a:r>
                        <a:rPr lang="es-ES_tradnl" sz="1000" b="0" kern="1200" dirty="0">
                          <a:solidFill>
                            <a:schemeClr val="tx1"/>
                          </a:solidFill>
                          <a:effectLst/>
                          <a:latin typeface="+mn-lt"/>
                          <a:ea typeface="+mn-ea"/>
                          <a:cs typeface="+mn-cs"/>
                        </a:rPr>
                        <a:t>Enfermedades de transmisión sexual, embarazo</a:t>
                      </a:r>
                    </a:p>
                    <a:p>
                      <a:pPr marL="171450" indent="-171450">
                        <a:buFont typeface="Arial" panose="020B0604020202020204" pitchFamily="34" charset="0"/>
                        <a:buChar char="•"/>
                      </a:pPr>
                      <a:r>
                        <a:rPr lang="es-ES_tradnl" sz="1000" b="0" kern="1200" dirty="0">
                          <a:solidFill>
                            <a:schemeClr val="tx1"/>
                          </a:solidFill>
                          <a:effectLst/>
                          <a:latin typeface="+mn-lt"/>
                          <a:ea typeface="+mn-ea"/>
                          <a:cs typeface="+mn-cs"/>
                        </a:rPr>
                        <a:t>Desconfianza o temor frente a una persona conocida</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177113662"/>
                  </a:ext>
                </a:extLst>
              </a:tr>
              <a:tr h="370840">
                <a:tc>
                  <a:txBody>
                    <a:bodyPr/>
                    <a:lstStyle/>
                    <a:p>
                      <a:pPr marL="355600" marR="0" lvl="0" indent="0" algn="l" defTabSz="685800" rtl="0" eaLnBrk="1" fontAlgn="auto" latinLnBrk="0" hangingPunct="1">
                        <a:lnSpc>
                          <a:spcPct val="100000"/>
                        </a:lnSpc>
                        <a:spcBef>
                          <a:spcPts val="0"/>
                        </a:spcBef>
                        <a:spcAft>
                          <a:spcPts val="0"/>
                        </a:spcAft>
                        <a:buClrTx/>
                        <a:buSzTx/>
                        <a:buFontTx/>
                        <a:buNone/>
                        <a:tabLst/>
                        <a:defRPr/>
                      </a:pPr>
                      <a:r>
                        <a:rPr lang="es-ES_tradnl" sz="1100" b="1" kern="1200">
                          <a:solidFill>
                            <a:schemeClr val="bg1"/>
                          </a:solidFill>
                          <a:latin typeface="+mn-lt"/>
                          <a:ea typeface="+mn-ea"/>
                          <a:cs typeface="+mn-cs"/>
                        </a:rPr>
                        <a:t>Negligencia o abandono</a:t>
                      </a:r>
                      <a:endParaRPr lang="es-ES_tradnl" sz="1100" b="1" kern="1200" dirty="0">
                        <a:solidFill>
                          <a:schemeClr val="bg1"/>
                        </a:solidFill>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solidFill>
                  </a:tcPr>
                </a:tc>
                <a:tc>
                  <a:txBody>
                    <a:bodyPr/>
                    <a:lstStyle/>
                    <a:p>
                      <a:pPr marL="171450" indent="-171450">
                        <a:buFont typeface="Arial" panose="020B0604020202020204" pitchFamily="34" charset="0"/>
                        <a:buChar char="•"/>
                      </a:pPr>
                      <a:r>
                        <a:rPr lang="es-ES_tradnl" sz="1000" kern="1200" dirty="0">
                          <a:solidFill>
                            <a:schemeClr val="tx1"/>
                          </a:solidFill>
                          <a:effectLst/>
                          <a:latin typeface="+mn-lt"/>
                          <a:ea typeface="+mn-ea"/>
                          <a:cs typeface="+mn-cs"/>
                        </a:rPr>
                        <a:t>Hambre recurrente, robo/hurto u ocultación de alimentos, pérdida de peso</a:t>
                      </a:r>
                    </a:p>
                    <a:p>
                      <a:pPr marL="171450" indent="-171450">
                        <a:buFont typeface="Arial" panose="020B0604020202020204" pitchFamily="34" charset="0"/>
                        <a:buChar char="•"/>
                      </a:pPr>
                      <a:r>
                        <a:rPr lang="es-ES_tradnl" sz="1000" kern="1200" dirty="0">
                          <a:solidFill>
                            <a:schemeClr val="tx1"/>
                          </a:solidFill>
                          <a:effectLst/>
                          <a:latin typeface="+mn-lt"/>
                          <a:ea typeface="+mn-ea"/>
                          <a:cs typeface="+mn-cs"/>
                        </a:rPr>
                        <a:t>Mala higiene personal</a:t>
                      </a:r>
                    </a:p>
                    <a:p>
                      <a:pPr marL="171450" indent="-171450">
                        <a:buFont typeface="Arial" panose="020B0604020202020204" pitchFamily="34" charset="0"/>
                        <a:buChar char="•"/>
                      </a:pPr>
                      <a:r>
                        <a:rPr lang="es-ES_tradnl" sz="1000" kern="1200" dirty="0">
                          <a:solidFill>
                            <a:schemeClr val="tx1"/>
                          </a:solidFill>
                          <a:effectLst/>
                          <a:latin typeface="+mn-lt"/>
                          <a:ea typeface="+mn-ea"/>
                          <a:cs typeface="+mn-cs"/>
                        </a:rPr>
                        <a:t>Problemas de comportamiento</a:t>
                      </a:r>
                    </a:p>
                    <a:p>
                      <a:pPr marL="171450" indent="-171450">
                        <a:buFont typeface="Arial" panose="020B0604020202020204" pitchFamily="34" charset="0"/>
                        <a:buChar char="•"/>
                      </a:pPr>
                      <a:r>
                        <a:rPr lang="es-ES_tradnl" sz="1000" kern="1200" dirty="0">
                          <a:solidFill>
                            <a:schemeClr val="tx1"/>
                          </a:solidFill>
                          <a:effectLst/>
                          <a:latin typeface="+mn-lt"/>
                          <a:ea typeface="+mn-ea"/>
                          <a:cs typeface="+mn-cs"/>
                        </a:rPr>
                        <a:t>Ropa en mal estado o inadecuada para su edad</a:t>
                      </a:r>
                    </a:p>
                    <a:p>
                      <a:pPr marL="171450" indent="-171450">
                        <a:buFont typeface="Arial" panose="020B0604020202020204" pitchFamily="34" charset="0"/>
                        <a:buChar char="•"/>
                      </a:pPr>
                      <a:r>
                        <a:rPr lang="es-ES_tradnl" sz="1000" kern="1200" dirty="0">
                          <a:solidFill>
                            <a:schemeClr val="tx1"/>
                          </a:solidFill>
                          <a:effectLst/>
                          <a:latin typeface="+mn-lt"/>
                          <a:ea typeface="+mn-ea"/>
                          <a:cs typeface="+mn-cs"/>
                        </a:rPr>
                        <a:t>Problemas de salud no atendidos</a:t>
                      </a:r>
                    </a:p>
                    <a:p>
                      <a:pPr marL="171450" indent="-171450">
                        <a:buFont typeface="Arial" panose="020B0604020202020204" pitchFamily="34" charset="0"/>
                        <a:buChar char="•"/>
                      </a:pPr>
                      <a:r>
                        <a:rPr lang="es-ES_tradnl" sz="1000" kern="1200" dirty="0">
                          <a:solidFill>
                            <a:schemeClr val="tx1"/>
                          </a:solidFill>
                          <a:effectLst/>
                          <a:latin typeface="+mn-lt"/>
                          <a:ea typeface="+mn-ea"/>
                          <a:cs typeface="+mn-cs"/>
                        </a:rPr>
                        <a:t>Escasos amigos</a:t>
                      </a:r>
                    </a:p>
                    <a:p>
                      <a:pPr marL="171450" indent="-171450">
                        <a:buFont typeface="Arial" panose="020B0604020202020204" pitchFamily="34" charset="0"/>
                        <a:buChar char="•"/>
                      </a:pPr>
                      <a:r>
                        <a:rPr lang="es-ES_tradnl" sz="1000" kern="1200" dirty="0">
                          <a:solidFill>
                            <a:schemeClr val="tx1"/>
                          </a:solidFill>
                          <a:effectLst/>
                          <a:latin typeface="+mn-lt"/>
                          <a:ea typeface="+mn-ea"/>
                          <a:cs typeface="+mn-cs"/>
                        </a:rPr>
                        <a:t>Retraso en el crecimiento y extrema delgadez e insuficiencia ponderal</a:t>
                      </a:r>
                      <a:endParaRPr lang="es-ES_tradnl" sz="10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944612301"/>
                  </a:ext>
                </a:extLst>
              </a:tr>
              <a:tr h="370840">
                <a:tc>
                  <a:txBody>
                    <a:bodyPr/>
                    <a:lstStyle/>
                    <a:p>
                      <a:pPr marL="35560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_tradnl" sz="1100" b="1" kern="1200" dirty="0">
                          <a:solidFill>
                            <a:schemeClr val="bg1"/>
                          </a:solidFill>
                          <a:latin typeface="+mn-lt"/>
                          <a:ea typeface="+mn-ea"/>
                          <a:cs typeface="+mn-cs"/>
                        </a:rPr>
                        <a:t>Explotación</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solidFill>
                  </a:tcPr>
                </a:tc>
                <a:tc>
                  <a:txBody>
                    <a:bodyPr/>
                    <a:lstStyle/>
                    <a:p>
                      <a:pPr marL="171450" indent="-171450">
                        <a:buFont typeface="Arial" panose="020B0604020202020204" pitchFamily="34" charset="0"/>
                        <a:buChar char="•"/>
                      </a:pPr>
                      <a:r>
                        <a:rPr lang="es-ES_tradnl" sz="1000" kern="1200" dirty="0">
                          <a:solidFill>
                            <a:schemeClr val="tx1"/>
                          </a:solidFill>
                          <a:effectLst/>
                          <a:latin typeface="+mn-lt"/>
                          <a:ea typeface="+mn-ea"/>
                          <a:cs typeface="+mn-cs"/>
                        </a:rPr>
                        <a:t>Posesión de dinero, regalos o artículos costosos no proporcionados por los padres</a:t>
                      </a:r>
                    </a:p>
                    <a:p>
                      <a:pPr marL="171450" indent="-171450">
                        <a:buFont typeface="Arial" panose="020B0604020202020204" pitchFamily="34" charset="0"/>
                        <a:buChar char="•"/>
                      </a:pPr>
                      <a:r>
                        <a:rPr lang="es-ES_tradnl" sz="1000" kern="1200" dirty="0">
                          <a:solidFill>
                            <a:schemeClr val="tx1"/>
                          </a:solidFill>
                          <a:effectLst/>
                          <a:latin typeface="+mn-lt"/>
                          <a:ea typeface="+mn-ea"/>
                          <a:cs typeface="+mn-cs"/>
                        </a:rPr>
                        <a:t>Exceso de confianza, sentido de importancia / madurez</a:t>
                      </a:r>
                    </a:p>
                    <a:p>
                      <a:pPr marL="171450" indent="-171450">
                        <a:buFont typeface="Arial" panose="020B0604020202020204" pitchFamily="34" charset="0"/>
                        <a:buChar char="•"/>
                      </a:pPr>
                      <a:r>
                        <a:rPr lang="es-ES_tradnl" sz="1000" kern="1200" dirty="0">
                          <a:solidFill>
                            <a:schemeClr val="tx1"/>
                          </a:solidFill>
                          <a:effectLst/>
                          <a:latin typeface="+mn-lt"/>
                          <a:ea typeface="+mn-ea"/>
                          <a:cs typeface="+mn-cs"/>
                        </a:rPr>
                        <a:t>Secuelas físicas: espalda torcida, debilidad, problemas en las manos, etc.</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683498074"/>
                  </a:ext>
                </a:extLst>
              </a:tr>
              <a:tr h="370840">
                <a:tc>
                  <a:txBody>
                    <a:bodyPr/>
                    <a:lstStyle/>
                    <a:p>
                      <a:pPr marL="35560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_tradnl" sz="1100" b="1" kern="1200">
                          <a:solidFill>
                            <a:schemeClr val="bg1"/>
                          </a:solidFill>
                          <a:latin typeface="+mn-lt"/>
                          <a:ea typeface="+mn-ea"/>
                          <a:cs typeface="+mn-cs"/>
                        </a:rPr>
                        <a:t>Otros problemas de</a:t>
                      </a:r>
                    </a:p>
                    <a:p>
                      <a:pPr marL="35560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_tradnl" sz="1100" b="1" kern="1200">
                          <a:solidFill>
                            <a:schemeClr val="bg1"/>
                          </a:solidFill>
                          <a:latin typeface="+mn-lt"/>
                          <a:ea typeface="+mn-ea"/>
                          <a:cs typeface="+mn-cs"/>
                        </a:rPr>
                        <a:t>protección</a:t>
                      </a:r>
                      <a:endParaRPr lang="es-ES_tradnl" sz="1100" b="1" kern="1200" dirty="0">
                        <a:solidFill>
                          <a:schemeClr val="bg1"/>
                        </a:solidFill>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solidFill>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000" kern="1200" dirty="0">
                          <a:solidFill>
                            <a:schemeClr val="tx1"/>
                          </a:solidFill>
                          <a:effectLst/>
                          <a:latin typeface="+mn-lt"/>
                          <a:ea typeface="+mn-ea"/>
                          <a:cs typeface="+mn-cs"/>
                        </a:rPr>
                        <a:t>Fugas recurrentes, miedo a volver a casa, renuencia a contactar a los padres</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000" kern="1200" dirty="0">
                          <a:solidFill>
                            <a:schemeClr val="tx1"/>
                          </a:solidFill>
                          <a:effectLst/>
                          <a:latin typeface="+mn-lt"/>
                          <a:ea typeface="+mn-ea"/>
                          <a:cs typeface="+mn-cs"/>
                        </a:rPr>
                        <a:t>Agresividad, aislamiento o retraimiento</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000" kern="1200" dirty="0">
                          <a:solidFill>
                            <a:schemeClr val="tx1"/>
                          </a:solidFill>
                          <a:effectLst/>
                          <a:latin typeface="+mn-lt"/>
                          <a:ea typeface="+mn-ea"/>
                          <a:cs typeface="+mn-cs"/>
                        </a:rPr>
                        <a:t>Miedo al contacto físico: retrocede cuando lo/a tocan</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000" kern="1200" dirty="0">
                          <a:solidFill>
                            <a:schemeClr val="tx1"/>
                          </a:solidFill>
                          <a:effectLst/>
                          <a:latin typeface="+mn-lt"/>
                          <a:ea typeface="+mn-ea"/>
                          <a:cs typeface="+mn-cs"/>
                        </a:rPr>
                        <a:t>Regresión a conductas infantiles o incapacidad para concentrarse</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000" kern="1200" dirty="0">
                          <a:solidFill>
                            <a:schemeClr val="tx1"/>
                          </a:solidFill>
                          <a:effectLst/>
                          <a:latin typeface="+mn-lt"/>
                          <a:ea typeface="+mn-ea"/>
                          <a:cs typeface="+mn-cs"/>
                        </a:rPr>
                        <a:t>Otros comportamientos o reacciones graves, como depresión, automutilación o tentativa de suicidio</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000" kern="1200" dirty="0">
                          <a:solidFill>
                            <a:schemeClr val="tx1"/>
                          </a:solidFill>
                          <a:effectLst/>
                          <a:latin typeface="+mn-lt"/>
                          <a:ea typeface="+mn-ea"/>
                          <a:cs typeface="+mn-cs"/>
                        </a:rPr>
                        <a:t>Tendencias autodestructivas</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000" kern="1200" dirty="0">
                          <a:solidFill>
                            <a:schemeClr val="tx1"/>
                          </a:solidFill>
                          <a:effectLst/>
                          <a:latin typeface="+mn-lt"/>
                          <a:ea typeface="+mn-ea"/>
                          <a:cs typeface="+mn-cs"/>
                        </a:rPr>
                        <a:t>Cansancio excesivo, quedarse dormido/a en clase, absentismo escolar</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000" kern="1200" dirty="0">
                          <a:solidFill>
                            <a:schemeClr val="tx1"/>
                          </a:solidFill>
                          <a:effectLst/>
                          <a:latin typeface="+mn-lt"/>
                          <a:ea typeface="+mn-ea"/>
                          <a:cs typeface="+mn-cs"/>
                        </a:rPr>
                        <a:t>Dificultades para entablar relaciones, retraimiento</a:t>
                      </a:r>
                      <a:br>
                        <a:rPr lang="es-ES_tradnl" sz="1000" kern="1200" dirty="0">
                          <a:solidFill>
                            <a:schemeClr val="tx1"/>
                          </a:solidFill>
                          <a:effectLst/>
                          <a:latin typeface="+mn-lt"/>
                          <a:ea typeface="+mn-ea"/>
                          <a:cs typeface="+mn-cs"/>
                        </a:rPr>
                      </a:br>
                      <a:endParaRPr lang="es-ES_tradnl" sz="1000" kern="1200" dirty="0">
                        <a:solidFill>
                          <a:schemeClr val="tx1"/>
                        </a:solidFill>
                        <a:effectLst/>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971102606"/>
                  </a:ext>
                </a:extLst>
              </a:tr>
            </a:tbl>
          </a:graphicData>
        </a:graphic>
      </p:graphicFrame>
      <p:sp>
        <p:nvSpPr>
          <p:cNvPr id="14" name="Freeform: Shape 13">
            <a:extLst>
              <a:ext uri="{FF2B5EF4-FFF2-40B4-BE49-F238E27FC236}">
                <a16:creationId xmlns:a16="http://schemas.microsoft.com/office/drawing/2014/main" id="{AF6FB4EB-F52F-4528-1FC4-11C0E58CAD67}"/>
              </a:ext>
            </a:extLst>
          </p:cNvPr>
          <p:cNvSpPr/>
          <p:nvPr/>
        </p:nvSpPr>
        <p:spPr>
          <a:xfrm>
            <a:off x="935325" y="1311144"/>
            <a:ext cx="316957" cy="571829"/>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5" name="Freeform: Shape 14">
            <a:extLst>
              <a:ext uri="{FF2B5EF4-FFF2-40B4-BE49-F238E27FC236}">
                <a16:creationId xmlns:a16="http://schemas.microsoft.com/office/drawing/2014/main" id="{771AC1CD-C371-9620-593F-3CD96C433D3D}"/>
              </a:ext>
            </a:extLst>
          </p:cNvPr>
          <p:cNvSpPr/>
          <p:nvPr/>
        </p:nvSpPr>
        <p:spPr>
          <a:xfrm>
            <a:off x="935325" y="2401313"/>
            <a:ext cx="316957" cy="571829"/>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6" name="Freeform: Shape 15">
            <a:extLst>
              <a:ext uri="{FF2B5EF4-FFF2-40B4-BE49-F238E27FC236}">
                <a16:creationId xmlns:a16="http://schemas.microsoft.com/office/drawing/2014/main" id="{46897E1C-E9C4-8F16-4905-1ADCDF6151F4}"/>
              </a:ext>
            </a:extLst>
          </p:cNvPr>
          <p:cNvSpPr/>
          <p:nvPr/>
        </p:nvSpPr>
        <p:spPr>
          <a:xfrm>
            <a:off x="935325" y="3666148"/>
            <a:ext cx="316957" cy="571829"/>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7" name="Freeform: Shape 16">
            <a:extLst>
              <a:ext uri="{FF2B5EF4-FFF2-40B4-BE49-F238E27FC236}">
                <a16:creationId xmlns:a16="http://schemas.microsoft.com/office/drawing/2014/main" id="{6D4C68B8-A9C1-1F47-8E74-929ED445DDFD}"/>
              </a:ext>
            </a:extLst>
          </p:cNvPr>
          <p:cNvSpPr/>
          <p:nvPr/>
        </p:nvSpPr>
        <p:spPr>
          <a:xfrm>
            <a:off x="935325" y="4926496"/>
            <a:ext cx="316957" cy="571829"/>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8" name="Freeform: Shape 17">
            <a:extLst>
              <a:ext uri="{FF2B5EF4-FFF2-40B4-BE49-F238E27FC236}">
                <a16:creationId xmlns:a16="http://schemas.microsoft.com/office/drawing/2014/main" id="{2CAC04C7-C3DB-F778-858B-7E7F5C0C4750}"/>
              </a:ext>
            </a:extLst>
          </p:cNvPr>
          <p:cNvSpPr/>
          <p:nvPr/>
        </p:nvSpPr>
        <p:spPr>
          <a:xfrm>
            <a:off x="935325" y="6369476"/>
            <a:ext cx="316957" cy="571829"/>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20" name="Freeform: Shape 19">
            <a:extLst>
              <a:ext uri="{FF2B5EF4-FFF2-40B4-BE49-F238E27FC236}">
                <a16:creationId xmlns:a16="http://schemas.microsoft.com/office/drawing/2014/main" id="{D218B0D0-B285-6C53-F897-DB1E34767640}"/>
              </a:ext>
            </a:extLst>
          </p:cNvPr>
          <p:cNvSpPr/>
          <p:nvPr/>
        </p:nvSpPr>
        <p:spPr>
          <a:xfrm>
            <a:off x="935325" y="7330186"/>
            <a:ext cx="316957" cy="571829"/>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23" name="Hexagon 22">
            <a:extLst>
              <a:ext uri="{FF2B5EF4-FFF2-40B4-BE49-F238E27FC236}">
                <a16:creationId xmlns:a16="http://schemas.microsoft.com/office/drawing/2014/main" id="{267E630E-9EFB-F926-1489-5A4E48FF1D1E}"/>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Hexagon 23">
            <a:extLst>
              <a:ext uri="{FF2B5EF4-FFF2-40B4-BE49-F238E27FC236}">
                <a16:creationId xmlns:a16="http://schemas.microsoft.com/office/drawing/2014/main" id="{AF16AA9C-821A-E77B-3B26-D0F24550C79C}"/>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Hexagon 24">
            <a:extLst>
              <a:ext uri="{FF2B5EF4-FFF2-40B4-BE49-F238E27FC236}">
                <a16:creationId xmlns:a16="http://schemas.microsoft.com/office/drawing/2014/main" id="{762D54A7-588E-CEC1-AE5E-1A8B79CEDC8D}"/>
              </a:ext>
            </a:extLst>
          </p:cNvPr>
          <p:cNvSpPr/>
          <p:nvPr/>
        </p:nvSpPr>
        <p:spPr>
          <a:xfrm rot="1782986">
            <a:off x="286724" y="122680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Hexagon 25">
            <a:extLst>
              <a:ext uri="{FF2B5EF4-FFF2-40B4-BE49-F238E27FC236}">
                <a16:creationId xmlns:a16="http://schemas.microsoft.com/office/drawing/2014/main" id="{9EE7287D-3F2D-85BC-24EE-7D1108E86AA5}"/>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Hexagon 26">
            <a:extLst>
              <a:ext uri="{FF2B5EF4-FFF2-40B4-BE49-F238E27FC236}">
                <a16:creationId xmlns:a16="http://schemas.microsoft.com/office/drawing/2014/main" id="{FDE3B60E-CB4D-5E77-B9B5-81F97064FB2F}"/>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205726667"/>
      </p:ext>
    </p:extLst>
  </p:cSld>
  <p:clrMapOvr>
    <a:masterClrMapping/>
  </p:clrMapOvr>
  <p:extLst>
    <p:ext uri="{6950BFC3-D8DA-4A85-94F7-54DA5524770B}">
      <p188:commentRel xmlns:p188="http://schemas.microsoft.com/office/powerpoint/2018/8/main" r:id="rId2"/>
    </p:ext>
  </p:extLs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19B90D8-6449-0F80-5B13-E99365DA8912}"/>
              </a:ext>
            </a:extLst>
          </p:cNvPr>
          <p:cNvSpPr txBox="1"/>
          <p:nvPr/>
        </p:nvSpPr>
        <p:spPr>
          <a:xfrm>
            <a:off x="996286" y="2347768"/>
            <a:ext cx="5254041" cy="2123658"/>
          </a:xfrm>
          <a:prstGeom prst="rect">
            <a:avLst/>
          </a:prstGeom>
          <a:noFill/>
        </p:spPr>
        <p:txBody>
          <a:bodyPr wrap="square" rtlCol="0">
            <a:spAutoFit/>
          </a:bodyPr>
          <a:lstStyle/>
          <a:p>
            <a:r>
              <a:rPr lang="es-ES_tradnl" sz="1100" dirty="0">
                <a:cs typeface="Arial" panose="020B0604020202020204" pitchFamily="34" charset="0"/>
              </a:rPr>
              <a:t>El consentimiento informado es el </a:t>
            </a:r>
            <a:r>
              <a:rPr lang="es-ES_tradnl" sz="1100" u="sng" dirty="0">
                <a:cs typeface="Arial" panose="020B0604020202020204" pitchFamily="34" charset="0"/>
              </a:rPr>
              <a:t>acuerdo expresado de forma voluntaria</a:t>
            </a:r>
            <a:r>
              <a:rPr lang="es-ES_tradnl" sz="1100" dirty="0">
                <a:cs typeface="Arial" panose="020B0604020202020204" pitchFamily="34" charset="0"/>
              </a:rPr>
              <a:t> por una persona que tiene </a:t>
            </a:r>
            <a:r>
              <a:rPr lang="es-ES_tradnl" sz="1100" u="sng" dirty="0">
                <a:cs typeface="Arial" panose="020B0604020202020204" pitchFamily="34" charset="0"/>
              </a:rPr>
              <a:t>capacidad</a:t>
            </a:r>
            <a:r>
              <a:rPr lang="es-ES_tradnl" sz="1100" dirty="0">
                <a:cs typeface="Arial" panose="020B0604020202020204" pitchFamily="34" charset="0"/>
              </a:rPr>
              <a:t> para dar su autorización y que </a:t>
            </a:r>
            <a:r>
              <a:rPr lang="es-ES_tradnl" sz="1100" u="sng" dirty="0">
                <a:cs typeface="Arial" panose="020B0604020202020204" pitchFamily="34" charset="0"/>
              </a:rPr>
              <a:t>hace una elección de forma libre y con conocimiento de causa</a:t>
            </a:r>
            <a:r>
              <a:rPr lang="es-ES_tradnl" sz="1100" dirty="0">
                <a:cs typeface="Arial" panose="020B0604020202020204" pitchFamily="34" charset="0"/>
              </a:rPr>
              <a:t>. Siempre se debe solicitar el consentimiento de los menores y de sus familias o cuidadores </a:t>
            </a:r>
            <a:r>
              <a:rPr lang="es-ES_tradnl" sz="1100" u="sng" dirty="0">
                <a:cs typeface="Arial" panose="020B0604020202020204" pitchFamily="34" charset="0"/>
              </a:rPr>
              <a:t>antes de prestar cualquier servicio</a:t>
            </a:r>
            <a:r>
              <a:rPr lang="es-ES_tradnl" sz="1100" dirty="0">
                <a:cs typeface="Arial" panose="020B0604020202020204" pitchFamily="34" charset="0"/>
              </a:rPr>
              <a:t>.</a:t>
            </a:r>
          </a:p>
          <a:p>
            <a:endParaRPr lang="es-ES_tradnl" sz="1100" dirty="0">
              <a:cs typeface="Arial" panose="020B0604020202020204" pitchFamily="34" charset="0"/>
            </a:endParaRPr>
          </a:p>
          <a:p>
            <a:r>
              <a:rPr lang="es-ES_tradnl" sz="1100" b="0" i="0" u="none" strike="noStrike" dirty="0">
                <a:solidFill>
                  <a:srgbClr val="000000"/>
                </a:solidFill>
                <a:effectLst/>
                <a:latin typeface="-webkit-standard"/>
              </a:rPr>
              <a:t>Para garantizar que el consentimiento sea informado, los/as asistentes sociales deben asegurarse de que los menores y sus familias comprenden perfectamente: los servicios y las opciones disponibles (es decir, el proceso de gestión de casos), los posibles riesgos y ventajas de recibir los servicios, la información que se recopilará y el uso que se le dará, y la confidencialidad y sus excepciones. Los/as asistentes sociales tienen la responsabilidad de adaptar la comunicación a las necesidades del menor y de promover que él/ella y su familia puedan hacer preguntas que les ayuden a tomar una decisión sobre su situación</a:t>
            </a:r>
            <a:r>
              <a:rPr lang="es-ES_tradnl" sz="1100" dirty="0">
                <a:cs typeface="Arial" panose="020B0604020202020204" pitchFamily="34" charset="0"/>
              </a:rPr>
              <a:t>. </a:t>
            </a:r>
          </a:p>
        </p:txBody>
      </p:sp>
      <p:sp>
        <p:nvSpPr>
          <p:cNvPr id="3" name="TextBox 2">
            <a:extLst>
              <a:ext uri="{FF2B5EF4-FFF2-40B4-BE49-F238E27FC236}">
                <a16:creationId xmlns:a16="http://schemas.microsoft.com/office/drawing/2014/main" id="{C07935B6-C73C-1D0A-D085-B57971EED241}"/>
              </a:ext>
            </a:extLst>
          </p:cNvPr>
          <p:cNvSpPr txBox="1"/>
          <p:nvPr/>
        </p:nvSpPr>
        <p:spPr>
          <a:xfrm>
            <a:off x="996286" y="703406"/>
            <a:ext cx="5254041"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highlight>
                  <a:srgbClr val="D8B4D0"/>
                </a:highlight>
                <a:latin typeface="Calibri"/>
                <a:ea typeface="Calibri"/>
                <a:cs typeface="Calibri"/>
                <a:sym typeface="Calibri"/>
              </a:rPr>
              <a:t>SESIÓN 3: ¿CÓMO OBTENER EL ASENTIMIENTO/CONSENTIMIENTO?</a:t>
            </a:r>
          </a:p>
        </p:txBody>
      </p:sp>
      <p:sp>
        <p:nvSpPr>
          <p:cNvPr id="7" name="TextBox 6">
            <a:extLst>
              <a:ext uri="{FF2B5EF4-FFF2-40B4-BE49-F238E27FC236}">
                <a16:creationId xmlns:a16="http://schemas.microsoft.com/office/drawing/2014/main" id="{F4860082-FC19-740B-A4F1-CB1FFE3D3597}"/>
              </a:ext>
            </a:extLst>
          </p:cNvPr>
          <p:cNvSpPr txBox="1"/>
          <p:nvPr/>
        </p:nvSpPr>
        <p:spPr>
          <a:xfrm>
            <a:off x="996287" y="1390970"/>
            <a:ext cx="5254042" cy="461665"/>
          </a:xfrm>
          <a:prstGeom prst="rect">
            <a:avLst/>
          </a:prstGeom>
          <a:noFill/>
        </p:spPr>
        <p:txBody>
          <a:bodyPr wrap="square" rtlCol="0">
            <a:spAutoFit/>
          </a:bodyPr>
          <a:lstStyle/>
          <a:p>
            <a:r>
              <a:rPr lang="en-US" sz="1200" b="1" spc="300" dirty="0">
                <a:solidFill>
                  <a:schemeClr val="tx1"/>
                </a:solidFill>
              </a:rPr>
              <a:t>DEFINICIONES DE ASENTIMIENTO Y CONSENTIMIENTO INFORMADO</a:t>
            </a:r>
          </a:p>
        </p:txBody>
      </p:sp>
      <p:sp>
        <p:nvSpPr>
          <p:cNvPr id="10" name="Rectangle 9">
            <a:extLst>
              <a:ext uri="{FF2B5EF4-FFF2-40B4-BE49-F238E27FC236}">
                <a16:creationId xmlns:a16="http://schemas.microsoft.com/office/drawing/2014/main" id="{862397AA-8BC2-2960-032D-6232CD3D0893}"/>
              </a:ext>
            </a:extLst>
          </p:cNvPr>
          <p:cNvSpPr/>
          <p:nvPr/>
        </p:nvSpPr>
        <p:spPr>
          <a:xfrm>
            <a:off x="996287" y="2031413"/>
            <a:ext cx="5254042" cy="3163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100" b="1" dirty="0">
                <a:solidFill>
                  <a:schemeClr val="bg1"/>
                </a:solidFill>
                <a:cs typeface="Arial" panose="020B0604020202020204" pitchFamily="34" charset="0"/>
              </a:rPr>
              <a:t>Consentimiento informado</a:t>
            </a:r>
          </a:p>
        </p:txBody>
      </p:sp>
      <p:sp>
        <p:nvSpPr>
          <p:cNvPr id="11" name="TextBox 10">
            <a:extLst>
              <a:ext uri="{FF2B5EF4-FFF2-40B4-BE49-F238E27FC236}">
                <a16:creationId xmlns:a16="http://schemas.microsoft.com/office/drawing/2014/main" id="{9071C3CD-3267-F064-6A93-922E6E21AF93}"/>
              </a:ext>
            </a:extLst>
          </p:cNvPr>
          <p:cNvSpPr txBox="1"/>
          <p:nvPr/>
        </p:nvSpPr>
        <p:spPr>
          <a:xfrm>
            <a:off x="996286" y="5004278"/>
            <a:ext cx="5254041" cy="1785104"/>
          </a:xfrm>
          <a:prstGeom prst="rect">
            <a:avLst/>
          </a:prstGeom>
          <a:noFill/>
        </p:spPr>
        <p:txBody>
          <a:bodyPr wrap="square" rtlCol="0">
            <a:spAutoFit/>
          </a:bodyPr>
          <a:lstStyle/>
          <a:p>
            <a:r>
              <a:rPr lang="es-ES_tradnl" sz="1100" b="0" i="0" u="none" strike="noStrike" dirty="0">
                <a:solidFill>
                  <a:srgbClr val="000000"/>
                </a:solidFill>
                <a:effectLst/>
                <a:latin typeface="-webkit-standard"/>
              </a:rPr>
              <a:t>El asentimiento informado es la </a:t>
            </a:r>
            <a:r>
              <a:rPr lang="es-ES_tradnl" sz="1100" b="0" i="0" u="sng" strike="noStrike" dirty="0">
                <a:solidFill>
                  <a:srgbClr val="000000"/>
                </a:solidFill>
                <a:effectLst/>
                <a:latin typeface="-webkit-standard"/>
              </a:rPr>
              <a:t>voluntad expresa</a:t>
            </a:r>
            <a:r>
              <a:rPr lang="es-ES_tradnl" sz="1100" b="0" i="0" strike="noStrike" dirty="0">
                <a:solidFill>
                  <a:srgbClr val="000000"/>
                </a:solidFill>
                <a:effectLst/>
                <a:latin typeface="-webkit-standard"/>
              </a:rPr>
              <a:t> </a:t>
            </a:r>
            <a:r>
              <a:rPr lang="es-ES_tradnl" sz="1100" b="0" i="0" u="none" strike="noStrike" dirty="0">
                <a:solidFill>
                  <a:srgbClr val="000000"/>
                </a:solidFill>
                <a:effectLst/>
                <a:latin typeface="-webkit-standard"/>
              </a:rPr>
              <a:t>de participar en los servicios. También implica que </a:t>
            </a:r>
            <a:r>
              <a:rPr lang="es-ES_tradnl" sz="1100" b="0" i="0" u="sng" strike="noStrike" dirty="0">
                <a:solidFill>
                  <a:srgbClr val="000000"/>
                </a:solidFill>
                <a:effectLst/>
                <a:latin typeface="-webkit-standard"/>
              </a:rPr>
              <a:t>la información sea transmitida de forma adaptada al menor</a:t>
            </a:r>
            <a:r>
              <a:rPr lang="es-ES_tradnl" sz="1100" b="0" i="0" u="none" strike="noStrike" dirty="0">
                <a:solidFill>
                  <a:srgbClr val="000000"/>
                </a:solidFill>
                <a:effectLst/>
                <a:latin typeface="-webkit-standard"/>
              </a:rPr>
              <a:t>, tal y como se indicó anteriormente. Sin embargo, en el caso de los niños y niñas que, por su edad o por ley, son demasiado jóvenes para dar su consentimiento informado, pero tienen edad suficiente para comprender y aceptar participar en los servicios, se busca el "asentimiento informado" del menor.</a:t>
            </a:r>
            <a:br>
              <a:rPr lang="es-ES_tradnl" sz="1100" dirty="0"/>
            </a:br>
            <a:endParaRPr lang="es-ES_tradnl" sz="1100" dirty="0">
              <a:cs typeface="Arial" panose="020B0604020202020204" pitchFamily="34" charset="0"/>
            </a:endParaRPr>
          </a:p>
          <a:p>
            <a:r>
              <a:rPr lang="es-ES_tradnl" sz="1100" dirty="0">
                <a:cs typeface="Arial" panose="020B0604020202020204" pitchFamily="34" charset="0"/>
              </a:rPr>
              <a:t>Aun en el caso de niños y niñas muy pequeños (menores de 5 años), debe procurarse explicarles, de forma adecuada a su edad, qué información se está solicitando, qué uso se le dará y cómo se compartirá.</a:t>
            </a:r>
          </a:p>
        </p:txBody>
      </p:sp>
      <p:sp>
        <p:nvSpPr>
          <p:cNvPr id="12" name="Rectangle 11">
            <a:extLst>
              <a:ext uri="{FF2B5EF4-FFF2-40B4-BE49-F238E27FC236}">
                <a16:creationId xmlns:a16="http://schemas.microsoft.com/office/drawing/2014/main" id="{1766A281-3FEC-444D-6A6C-7437E4CE3E5D}"/>
              </a:ext>
            </a:extLst>
          </p:cNvPr>
          <p:cNvSpPr/>
          <p:nvPr/>
        </p:nvSpPr>
        <p:spPr>
          <a:xfrm>
            <a:off x="996287" y="4687923"/>
            <a:ext cx="5254042" cy="3163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100" b="1" dirty="0">
                <a:solidFill>
                  <a:schemeClr val="bg1"/>
                </a:solidFill>
                <a:cs typeface="Arial" panose="020B0604020202020204" pitchFamily="34" charset="0"/>
              </a:rPr>
              <a:t>Asentimiento informado</a:t>
            </a:r>
          </a:p>
        </p:txBody>
      </p:sp>
      <p:sp>
        <p:nvSpPr>
          <p:cNvPr id="13" name="Hexagon 12">
            <a:extLst>
              <a:ext uri="{FF2B5EF4-FFF2-40B4-BE49-F238E27FC236}">
                <a16:creationId xmlns:a16="http://schemas.microsoft.com/office/drawing/2014/main" id="{CCDB92DE-ADAF-BEB0-593F-ACFC0B2EF6C3}"/>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Hexagon 13">
            <a:extLst>
              <a:ext uri="{FF2B5EF4-FFF2-40B4-BE49-F238E27FC236}">
                <a16:creationId xmlns:a16="http://schemas.microsoft.com/office/drawing/2014/main" id="{DFF9F97B-7999-8B57-0D4C-EA3981C8D9BB}"/>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Hexagon 14">
            <a:extLst>
              <a:ext uri="{FF2B5EF4-FFF2-40B4-BE49-F238E27FC236}">
                <a16:creationId xmlns:a16="http://schemas.microsoft.com/office/drawing/2014/main" id="{7DE6C1D9-9A81-A8E9-E035-4C57A8497345}"/>
              </a:ext>
            </a:extLst>
          </p:cNvPr>
          <p:cNvSpPr/>
          <p:nvPr/>
        </p:nvSpPr>
        <p:spPr>
          <a:xfrm rot="1782986">
            <a:off x="286724" y="122680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Hexagon 15">
            <a:extLst>
              <a:ext uri="{FF2B5EF4-FFF2-40B4-BE49-F238E27FC236}">
                <a16:creationId xmlns:a16="http://schemas.microsoft.com/office/drawing/2014/main" id="{581FD723-8FDB-DA18-2BCC-0FB356EB731F}"/>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Hexagon 16">
            <a:extLst>
              <a:ext uri="{FF2B5EF4-FFF2-40B4-BE49-F238E27FC236}">
                <a16:creationId xmlns:a16="http://schemas.microsoft.com/office/drawing/2014/main" id="{06ED4A3D-473F-362D-6BCC-1CE8556A69E9}"/>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4574629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9527459-BB0A-40A9-FD07-354CE081D54B}"/>
              </a:ext>
            </a:extLst>
          </p:cNvPr>
          <p:cNvSpPr txBox="1"/>
          <p:nvPr/>
        </p:nvSpPr>
        <p:spPr>
          <a:xfrm>
            <a:off x="996287" y="1207191"/>
            <a:ext cx="5247509" cy="600164"/>
          </a:xfrm>
          <a:prstGeom prst="rect">
            <a:avLst/>
          </a:prstGeom>
          <a:noFill/>
          <a:ln>
            <a:noFill/>
          </a:ln>
        </p:spPr>
        <p:txBody>
          <a:bodyPr wrap="square" rtlCol="0">
            <a:spAutoFit/>
          </a:bodyPr>
          <a:lstStyle/>
          <a:p>
            <a:r>
              <a:rPr lang="es-ES_tradnl" sz="1100" dirty="0"/>
              <a:t>A continuación, escriba qué información se debe compartir con el/la menor, los padres, los cuidadores o los adultos de confianza antes de solicitar el consentimiento. ¿Qué información debemos proporcionarles?</a:t>
            </a:r>
            <a:endParaRPr lang="es-ES_tradnl" sz="1100" dirty="0">
              <a:solidFill>
                <a:schemeClr val="tx2"/>
              </a:solidFill>
            </a:endParaRPr>
          </a:p>
        </p:txBody>
      </p:sp>
      <p:sp>
        <p:nvSpPr>
          <p:cNvPr id="5" name="TextBox 4">
            <a:extLst>
              <a:ext uri="{FF2B5EF4-FFF2-40B4-BE49-F238E27FC236}">
                <a16:creationId xmlns:a16="http://schemas.microsoft.com/office/drawing/2014/main" id="{7BC0AA01-69E9-3B05-4A84-B840A450B130}"/>
              </a:ext>
            </a:extLst>
          </p:cNvPr>
          <p:cNvSpPr txBox="1"/>
          <p:nvPr/>
        </p:nvSpPr>
        <p:spPr>
          <a:xfrm>
            <a:off x="996287" y="726990"/>
            <a:ext cx="5254042" cy="276999"/>
          </a:xfrm>
          <a:prstGeom prst="rect">
            <a:avLst/>
          </a:prstGeom>
          <a:noFill/>
        </p:spPr>
        <p:txBody>
          <a:bodyPr wrap="square" rtlCol="0">
            <a:spAutoFit/>
          </a:bodyPr>
          <a:lstStyle/>
          <a:p>
            <a:r>
              <a:rPr lang="es-ES_tradnl" sz="1200" b="1" spc="300" dirty="0">
                <a:solidFill>
                  <a:schemeClr val="tx1"/>
                </a:solidFill>
              </a:rPr>
              <a:t>INFORMADO – “TODA LA INFORMACIÓN </a:t>
            </a:r>
            <a:r>
              <a:rPr lang="es-ES_tradnl" sz="1200" b="1" spc="300" dirty="0"/>
              <a:t>NECESARIA”</a:t>
            </a:r>
            <a:endParaRPr lang="es-ES_tradnl" sz="1200" b="1" spc="300" dirty="0">
              <a:solidFill>
                <a:schemeClr val="tx1"/>
              </a:solidFill>
            </a:endParaRPr>
          </a:p>
        </p:txBody>
      </p:sp>
      <p:sp>
        <p:nvSpPr>
          <p:cNvPr id="6" name="Rectangle 5">
            <a:extLst>
              <a:ext uri="{FF2B5EF4-FFF2-40B4-BE49-F238E27FC236}">
                <a16:creationId xmlns:a16="http://schemas.microsoft.com/office/drawing/2014/main" id="{2A71CEF1-7C72-6DAE-F7AC-868492D44B79}"/>
              </a:ext>
            </a:extLst>
          </p:cNvPr>
          <p:cNvSpPr/>
          <p:nvPr/>
        </p:nvSpPr>
        <p:spPr>
          <a:xfrm>
            <a:off x="996287" y="1984316"/>
            <a:ext cx="5266429" cy="5645426"/>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nSpc>
                <a:spcPct val="300000"/>
              </a:lnSpc>
              <a:buFont typeface="+mj-lt"/>
              <a:buAutoNum type="arabicPeriod"/>
            </a:pPr>
            <a:r>
              <a:rPr lang="en-CA" sz="1400" dirty="0">
                <a:solidFill>
                  <a:schemeClr val="tx1"/>
                </a:solidFill>
              </a:rPr>
              <a:t> </a:t>
            </a:r>
          </a:p>
          <a:p>
            <a:pPr marL="342900" indent="-342900">
              <a:lnSpc>
                <a:spcPct val="300000"/>
              </a:lnSpc>
              <a:buFont typeface="+mj-lt"/>
              <a:buAutoNum type="arabicPeriod"/>
            </a:pPr>
            <a:r>
              <a:rPr lang="en-CA" sz="1400" dirty="0">
                <a:solidFill>
                  <a:schemeClr val="tx1"/>
                </a:solidFill>
              </a:rPr>
              <a:t> </a:t>
            </a:r>
          </a:p>
          <a:p>
            <a:pPr marL="342900" indent="-342900">
              <a:lnSpc>
                <a:spcPct val="300000"/>
              </a:lnSpc>
              <a:buFont typeface="+mj-lt"/>
              <a:buAutoNum type="arabicPeriod"/>
            </a:pPr>
            <a:r>
              <a:rPr lang="en-CA" sz="1400" dirty="0">
                <a:solidFill>
                  <a:schemeClr val="tx1"/>
                </a:solidFill>
              </a:rPr>
              <a:t> </a:t>
            </a:r>
          </a:p>
          <a:p>
            <a:pPr marL="342900" indent="-342900">
              <a:lnSpc>
                <a:spcPct val="300000"/>
              </a:lnSpc>
              <a:buFont typeface="+mj-lt"/>
              <a:buAutoNum type="arabicPeriod"/>
            </a:pPr>
            <a:r>
              <a:rPr lang="en-CA" sz="1400" dirty="0">
                <a:solidFill>
                  <a:schemeClr val="tx1"/>
                </a:solidFill>
              </a:rPr>
              <a:t> </a:t>
            </a:r>
          </a:p>
          <a:p>
            <a:pPr marL="342900" indent="-342900">
              <a:lnSpc>
                <a:spcPct val="300000"/>
              </a:lnSpc>
              <a:buFont typeface="+mj-lt"/>
              <a:buAutoNum type="arabicPeriod"/>
            </a:pPr>
            <a:r>
              <a:rPr lang="en-CA" sz="1400" dirty="0">
                <a:solidFill>
                  <a:schemeClr val="tx1"/>
                </a:solidFill>
              </a:rPr>
              <a:t> </a:t>
            </a:r>
          </a:p>
          <a:p>
            <a:pPr marL="342900" indent="-342900">
              <a:lnSpc>
                <a:spcPct val="300000"/>
              </a:lnSpc>
              <a:buFont typeface="+mj-lt"/>
              <a:buAutoNum type="arabicPeriod"/>
            </a:pPr>
            <a:r>
              <a:rPr lang="en-CA" sz="1400" dirty="0">
                <a:solidFill>
                  <a:schemeClr val="tx1"/>
                </a:solidFill>
              </a:rPr>
              <a:t> </a:t>
            </a:r>
          </a:p>
          <a:p>
            <a:pPr marL="342900" indent="-342900">
              <a:lnSpc>
                <a:spcPct val="300000"/>
              </a:lnSpc>
              <a:buFont typeface="+mj-lt"/>
              <a:buAutoNum type="arabicPeriod"/>
            </a:pPr>
            <a:r>
              <a:rPr lang="en-CA" sz="1400" dirty="0">
                <a:solidFill>
                  <a:schemeClr val="tx1"/>
                </a:solidFill>
              </a:rPr>
              <a:t> </a:t>
            </a:r>
          </a:p>
          <a:p>
            <a:pPr marL="342900" indent="-342900">
              <a:lnSpc>
                <a:spcPct val="300000"/>
              </a:lnSpc>
              <a:buFont typeface="+mj-lt"/>
              <a:buAutoNum type="arabicPeriod"/>
            </a:pPr>
            <a:r>
              <a:rPr lang="en-CA" sz="1400" dirty="0">
                <a:solidFill>
                  <a:schemeClr val="tx1"/>
                </a:solidFill>
              </a:rPr>
              <a:t> </a:t>
            </a:r>
            <a:endParaRPr lang="en-US" sz="1400" dirty="0">
              <a:solidFill>
                <a:schemeClr val="tx1"/>
              </a:solidFill>
            </a:endParaRPr>
          </a:p>
        </p:txBody>
      </p:sp>
      <p:sp>
        <p:nvSpPr>
          <p:cNvPr id="7" name="Hexagon 6">
            <a:extLst>
              <a:ext uri="{FF2B5EF4-FFF2-40B4-BE49-F238E27FC236}">
                <a16:creationId xmlns:a16="http://schemas.microsoft.com/office/drawing/2014/main" id="{62D6AC2B-32D9-41C8-3D12-73E43002AC25}"/>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EF5F661D-5DAE-F0B3-5916-7D17AE3E9D02}"/>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E9B52D8E-81C9-0E2C-58B5-943478CAFD0E}"/>
              </a:ext>
            </a:extLst>
          </p:cNvPr>
          <p:cNvSpPr/>
          <p:nvPr/>
        </p:nvSpPr>
        <p:spPr>
          <a:xfrm rot="1782986">
            <a:off x="286724" y="122680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6075230F-B463-DA38-2372-6A0ED8F521A8}"/>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80FC4AAE-6E76-895E-BA24-60E89AB35EE7}"/>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6" name="Group 15">
            <a:extLst>
              <a:ext uri="{FF2B5EF4-FFF2-40B4-BE49-F238E27FC236}">
                <a16:creationId xmlns:a16="http://schemas.microsoft.com/office/drawing/2014/main" id="{58406184-22E9-452E-ED43-C0AA3736A137}"/>
              </a:ext>
            </a:extLst>
          </p:cNvPr>
          <p:cNvGrpSpPr/>
          <p:nvPr/>
        </p:nvGrpSpPr>
        <p:grpSpPr>
          <a:xfrm>
            <a:off x="4788131" y="6989979"/>
            <a:ext cx="1206284" cy="1334427"/>
            <a:chOff x="1606009" y="2076285"/>
            <a:chExt cx="2836432" cy="3137742"/>
          </a:xfrm>
        </p:grpSpPr>
        <p:sp>
          <p:nvSpPr>
            <p:cNvPr id="12" name="Rectangle: Single Corner Snipped 11">
              <a:extLst>
                <a:ext uri="{FF2B5EF4-FFF2-40B4-BE49-F238E27FC236}">
                  <a16:creationId xmlns:a16="http://schemas.microsoft.com/office/drawing/2014/main" id="{F5A4C169-550C-D4DF-0ADC-25E5C5721122}"/>
                </a:ext>
              </a:extLst>
            </p:cNvPr>
            <p:cNvSpPr/>
            <p:nvPr/>
          </p:nvSpPr>
          <p:spPr>
            <a:xfrm>
              <a:off x="1606009" y="2076285"/>
              <a:ext cx="2836432" cy="3137742"/>
            </a:xfrm>
            <a:prstGeom prst="snip1Rect">
              <a:avLst>
                <a:gd name="adj" fmla="val 2326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3" name="Graphic 12" descr="Information with solid fill">
              <a:extLst>
                <a:ext uri="{FF2B5EF4-FFF2-40B4-BE49-F238E27FC236}">
                  <a16:creationId xmlns:a16="http://schemas.microsoft.com/office/drawing/2014/main" id="{B2473347-C03D-2EE7-42CA-DF4D637DB8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70132" y="2286837"/>
              <a:ext cx="866671" cy="866671"/>
            </a:xfrm>
            <a:prstGeom prst="rect">
              <a:avLst/>
            </a:prstGeom>
          </p:spPr>
        </p:pic>
        <p:pic>
          <p:nvPicPr>
            <p:cNvPr id="14" name="Graphic 13" descr="Information with solid fill">
              <a:extLst>
                <a:ext uri="{FF2B5EF4-FFF2-40B4-BE49-F238E27FC236}">
                  <a16:creationId xmlns:a16="http://schemas.microsoft.com/office/drawing/2014/main" id="{3A0A1FE2-DFD0-3741-3737-0418B7ECF27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70132" y="3153508"/>
              <a:ext cx="866671" cy="866671"/>
            </a:xfrm>
            <a:prstGeom prst="rect">
              <a:avLst/>
            </a:prstGeom>
          </p:spPr>
        </p:pic>
        <p:pic>
          <p:nvPicPr>
            <p:cNvPr id="15" name="Graphic 14" descr="Information with solid fill">
              <a:extLst>
                <a:ext uri="{FF2B5EF4-FFF2-40B4-BE49-F238E27FC236}">
                  <a16:creationId xmlns:a16="http://schemas.microsoft.com/office/drawing/2014/main" id="{57F5E5CA-87EF-FD7C-5C54-66BF23024D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70132" y="4020179"/>
              <a:ext cx="866671" cy="866671"/>
            </a:xfrm>
            <a:prstGeom prst="rect">
              <a:avLst/>
            </a:prstGeom>
          </p:spPr>
        </p:pic>
      </p:grpSp>
    </p:spTree>
    <p:extLst>
      <p:ext uri="{BB962C8B-B14F-4D97-AF65-F5344CB8AC3E}">
        <p14:creationId xmlns:p14="http://schemas.microsoft.com/office/powerpoint/2010/main" val="199838258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3D81FD-1405-FD9F-EE50-ED56369BE2F5}"/>
              </a:ext>
            </a:extLst>
          </p:cNvPr>
          <p:cNvSpPr txBox="1"/>
          <p:nvPr/>
        </p:nvSpPr>
        <p:spPr>
          <a:xfrm>
            <a:off x="996287" y="726990"/>
            <a:ext cx="5254042" cy="276999"/>
          </a:xfrm>
          <a:prstGeom prst="rect">
            <a:avLst/>
          </a:prstGeom>
          <a:noFill/>
        </p:spPr>
        <p:txBody>
          <a:bodyPr wrap="square" rtlCol="0">
            <a:spAutoFit/>
          </a:bodyPr>
          <a:lstStyle/>
          <a:p>
            <a:r>
              <a:rPr lang="es-ES_tradnl" sz="1200" b="1" spc="300"/>
              <a:t>¿ASENTIMIENTO O CONSENTIMIENTO </a:t>
            </a:r>
            <a:r>
              <a:rPr lang="es-ES_tradnl" sz="1200" b="1" spc="300">
                <a:solidFill>
                  <a:schemeClr val="tx1"/>
                </a:solidFill>
              </a:rPr>
              <a:t>INFORMADO?</a:t>
            </a:r>
          </a:p>
        </p:txBody>
      </p:sp>
      <p:graphicFrame>
        <p:nvGraphicFramePr>
          <p:cNvPr id="4" name="Table 4">
            <a:extLst>
              <a:ext uri="{FF2B5EF4-FFF2-40B4-BE49-F238E27FC236}">
                <a16:creationId xmlns:a16="http://schemas.microsoft.com/office/drawing/2014/main" id="{C701E297-7B2B-074D-3BA9-F7A96BA311B8}"/>
              </a:ext>
            </a:extLst>
          </p:cNvPr>
          <p:cNvGraphicFramePr>
            <a:graphicFrameLocks noGrp="1"/>
          </p:cNvGraphicFramePr>
          <p:nvPr>
            <p:extLst>
              <p:ext uri="{D42A27DB-BD31-4B8C-83A1-F6EECF244321}">
                <p14:modId xmlns:p14="http://schemas.microsoft.com/office/powerpoint/2010/main" val="3526288718"/>
              </p:ext>
            </p:extLst>
          </p:nvPr>
        </p:nvGraphicFramePr>
        <p:xfrm>
          <a:off x="996287" y="1258957"/>
          <a:ext cx="5254040" cy="7227349"/>
        </p:xfrm>
        <a:graphic>
          <a:graphicData uri="http://schemas.openxmlformats.org/drawingml/2006/table">
            <a:tbl>
              <a:tblPr firstRow="1" bandRow="1">
                <a:tableStyleId>{5C22544A-7EE6-4342-B048-85BDC9FD1C3A}</a:tableStyleId>
              </a:tblPr>
              <a:tblGrid>
                <a:gridCol w="1438905">
                  <a:extLst>
                    <a:ext uri="{9D8B030D-6E8A-4147-A177-3AD203B41FA5}">
                      <a16:colId xmlns:a16="http://schemas.microsoft.com/office/drawing/2014/main" val="2519636864"/>
                    </a:ext>
                  </a:extLst>
                </a:gridCol>
                <a:gridCol w="991402">
                  <a:extLst>
                    <a:ext uri="{9D8B030D-6E8A-4147-A177-3AD203B41FA5}">
                      <a16:colId xmlns:a16="http://schemas.microsoft.com/office/drawing/2014/main" val="2919702688"/>
                    </a:ext>
                  </a:extLst>
                </a:gridCol>
                <a:gridCol w="856648">
                  <a:extLst>
                    <a:ext uri="{9D8B030D-6E8A-4147-A177-3AD203B41FA5}">
                      <a16:colId xmlns:a16="http://schemas.microsoft.com/office/drawing/2014/main" val="3420196466"/>
                    </a:ext>
                  </a:extLst>
                </a:gridCol>
                <a:gridCol w="1967085">
                  <a:extLst>
                    <a:ext uri="{9D8B030D-6E8A-4147-A177-3AD203B41FA5}">
                      <a16:colId xmlns:a16="http://schemas.microsoft.com/office/drawing/2014/main" val="2613589163"/>
                    </a:ext>
                  </a:extLst>
                </a:gridCol>
              </a:tblGrid>
              <a:tr h="371060">
                <a:tc>
                  <a:txBody>
                    <a:bodyPr/>
                    <a:lstStyle/>
                    <a:p>
                      <a:r>
                        <a:rPr lang="es-ES_tradnl" sz="1100" noProof="0" dirty="0">
                          <a:solidFill>
                            <a:schemeClr val="bg1"/>
                          </a:solidFill>
                          <a:latin typeface="+mn-lt"/>
                        </a:rPr>
                        <a:t>Escenario</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solidFill>
                  </a:tcPr>
                </a:tc>
                <a:tc>
                  <a:txBody>
                    <a:bodyPr/>
                    <a:lstStyle/>
                    <a:p>
                      <a:r>
                        <a:rPr lang="es-ES_tradnl" sz="900" noProof="0" dirty="0">
                          <a:solidFill>
                            <a:schemeClr val="bg1"/>
                          </a:solidFill>
                          <a:latin typeface="+mn-lt"/>
                        </a:rPr>
                        <a:t>Consentimiento informado</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solidFill>
                  </a:tcPr>
                </a:tc>
                <a:tc>
                  <a:txBody>
                    <a:bodyPr/>
                    <a:lstStyle/>
                    <a:p>
                      <a:r>
                        <a:rPr lang="es-ES_tradnl" sz="900" noProof="0" dirty="0">
                          <a:solidFill>
                            <a:schemeClr val="bg1"/>
                          </a:solidFill>
                          <a:latin typeface="+mn-lt"/>
                        </a:rPr>
                        <a:t>Asentimiento informado</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solidFill>
                  </a:tcPr>
                </a:tc>
                <a:tc>
                  <a:txBody>
                    <a:bodyPr/>
                    <a:lstStyle/>
                    <a:p>
                      <a:r>
                        <a:rPr lang="es-ES_tradnl" sz="1100" noProof="0" dirty="0">
                          <a:solidFill>
                            <a:schemeClr val="bg1"/>
                          </a:solidFill>
                          <a:latin typeface="+mn-lt"/>
                        </a:rPr>
                        <a:t>Consideraciones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991419978"/>
                  </a:ext>
                </a:extLst>
              </a:tr>
              <a:tr h="2146853">
                <a:tc>
                  <a:txBody>
                    <a:bodyPr/>
                    <a:lstStyle/>
                    <a:p>
                      <a:r>
                        <a:rPr lang="es-ES_tradnl" sz="1100" b="1" noProof="0" dirty="0">
                          <a:solidFill>
                            <a:schemeClr val="tx1"/>
                          </a:solidFill>
                          <a:latin typeface="+mn-lt"/>
                        </a:rPr>
                        <a:t>SALEH</a:t>
                      </a:r>
                    </a:p>
                    <a:p>
                      <a:r>
                        <a:rPr lang="es-ES_tradnl" sz="1100" noProof="0" dirty="0">
                          <a:solidFill>
                            <a:schemeClr val="tx1"/>
                          </a:solidFill>
                          <a:latin typeface="+mn-lt"/>
                        </a:rPr>
                        <a:t>Saleh es un niño de 3 años que goza de buena salud y tiene un desarrollo adecuado. Se fracturó una pierna y necesita atención médica.</a:t>
                      </a:r>
                    </a:p>
                    <a:p>
                      <a:endParaRPr lang="es-ES_tradnl" sz="1100" noProof="0" dirty="0">
                        <a:solidFill>
                          <a:schemeClr val="tx1"/>
                        </a:solidFill>
                        <a:latin typeface="+mn-l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endParaRPr lang="es-ES_tradnl" sz="1100" noProof="0" dirty="0">
                        <a:solidFill>
                          <a:schemeClr val="tx1"/>
                        </a:solidFill>
                        <a:latin typeface="+mn-l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endParaRPr lang="es-ES_tradnl" sz="1100" noProof="0" dirty="0">
                        <a:solidFill>
                          <a:schemeClr val="tx1"/>
                        </a:solidFill>
                        <a:latin typeface="+mn-l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endParaRPr lang="es-ES_tradnl" sz="1100" noProof="0" dirty="0">
                        <a:solidFill>
                          <a:schemeClr val="tx1"/>
                        </a:solidFill>
                        <a:latin typeface="+mn-l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19481213"/>
                  </a:ext>
                </a:extLst>
              </a:tr>
              <a:tr h="2271036">
                <a:tc>
                  <a:txBody>
                    <a:bodyPr/>
                    <a:lstStyle/>
                    <a:p>
                      <a:r>
                        <a:rPr lang="es-ES_tradnl" sz="1100" b="1" noProof="0" dirty="0">
                          <a:solidFill>
                            <a:schemeClr val="tx1"/>
                          </a:solidFill>
                          <a:latin typeface="+mn-lt"/>
                        </a:rPr>
                        <a:t>SELIM</a:t>
                      </a:r>
                    </a:p>
                    <a:p>
                      <a:r>
                        <a:rPr lang="es-ES_tradnl" sz="1100" dirty="0"/>
                        <a:t>Selim es un chico refugiado de 17 años que vive solo en un enorme centro de refugiados</a:t>
                      </a:r>
                      <a:r>
                        <a:rPr lang="es-ES_tradnl" sz="1100" noProof="0" dirty="0">
                          <a:solidFill>
                            <a:schemeClr val="tx1"/>
                          </a:solidFill>
                          <a:latin typeface="+mn-lt"/>
                        </a:rPr>
                        <a:t> y está solicitando información sobre la reunificación familiar.</a:t>
                      </a:r>
                    </a:p>
                    <a:p>
                      <a:endParaRPr lang="es-ES_tradnl" sz="1100" noProof="0" dirty="0">
                        <a:solidFill>
                          <a:schemeClr val="tx1"/>
                        </a:solidFill>
                        <a:latin typeface="+mn-l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endParaRPr lang="es-ES_tradnl" sz="1100" noProof="0" dirty="0">
                        <a:solidFill>
                          <a:schemeClr val="tx1"/>
                        </a:solidFill>
                        <a:latin typeface="+mn-l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endParaRPr lang="es-ES_tradnl" sz="1100" noProof="0" dirty="0">
                        <a:solidFill>
                          <a:schemeClr val="tx1"/>
                        </a:solidFill>
                        <a:latin typeface="+mn-l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endParaRPr lang="es-ES_tradnl" sz="1100" noProof="0" dirty="0">
                        <a:solidFill>
                          <a:schemeClr val="tx1"/>
                        </a:solidFill>
                        <a:latin typeface="+mn-l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218888132"/>
                  </a:ext>
                </a:extLst>
              </a:tr>
              <a:tr h="91335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b="1" noProof="0" dirty="0">
                          <a:solidFill>
                            <a:schemeClr val="tx1"/>
                          </a:solidFill>
                          <a:effectLst/>
                          <a:latin typeface="+mn-lt"/>
                          <a:ea typeface="Cambria" panose="02040503050406030204" pitchFamily="18" charset="0"/>
                          <a:cs typeface="Times New Roman" panose="02020603050405020304" pitchFamily="18" charset="0"/>
                        </a:rPr>
                        <a:t>KHALID</a:t>
                      </a:r>
                    </a:p>
                    <a:p>
                      <a:pPr marL="0" marR="0" lvl="0" indent="0" algn="l" defTabSz="685800" rtl="0" eaLnBrk="1" fontAlgn="auto" latinLnBrk="0" hangingPunct="1">
                        <a:lnSpc>
                          <a:spcPct val="100000"/>
                        </a:lnSpc>
                        <a:spcBef>
                          <a:spcPts val="0"/>
                        </a:spcBef>
                        <a:spcAft>
                          <a:spcPts val="0"/>
                        </a:spcAft>
                        <a:buClrTx/>
                        <a:buSzTx/>
                        <a:buFontTx/>
                        <a:buNone/>
                        <a:tabLst/>
                        <a:defRPr/>
                      </a:pPr>
                      <a:r>
                        <a:rPr lang="es-ES_tradnl" sz="1100" noProof="0" dirty="0" err="1">
                          <a:solidFill>
                            <a:schemeClr val="tx1"/>
                          </a:solidFill>
                          <a:effectLst/>
                          <a:latin typeface="+mn-lt"/>
                          <a:ea typeface="Cambria" panose="02040503050406030204" pitchFamily="18" charset="0"/>
                          <a:cs typeface="Times New Roman" panose="02020603050405020304" pitchFamily="18" charset="0"/>
                        </a:rPr>
                        <a:t>Khalid</a:t>
                      </a:r>
                      <a:r>
                        <a:rPr lang="es-ES_tradnl" sz="1100" noProof="0" dirty="0">
                          <a:solidFill>
                            <a:schemeClr val="tx1"/>
                          </a:solidFill>
                          <a:effectLst/>
                          <a:latin typeface="+mn-lt"/>
                          <a:ea typeface="Cambria" panose="02040503050406030204" pitchFamily="18" charset="0"/>
                          <a:cs typeface="Times New Roman" panose="02020603050405020304" pitchFamily="18" charset="0"/>
                        </a:rPr>
                        <a:t> es un chico de 16 años que necesita gestión de casos. Tiene una discapacidad intelectual significativa. Cuando sus padres se van a trabajar, lo dejan amarrado y solo en casa. Según sus padres, lo hacen para protegerlo. </a:t>
                      </a:r>
                      <a:endParaRPr lang="es-ES_tradnl" sz="1100" noProof="0" dirty="0">
                        <a:solidFill>
                          <a:schemeClr val="tx1"/>
                        </a:solidFill>
                        <a:latin typeface="+mn-l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endParaRPr lang="es-ES_tradnl" sz="1100" noProof="0" dirty="0">
                        <a:solidFill>
                          <a:schemeClr val="tx1"/>
                        </a:solidFill>
                        <a:latin typeface="+mn-l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endParaRPr lang="es-ES_tradnl" sz="1100" noProof="0" dirty="0">
                        <a:solidFill>
                          <a:schemeClr val="tx1"/>
                        </a:solidFill>
                        <a:latin typeface="+mn-l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endParaRPr lang="es-ES_tradnl" sz="1100" noProof="0" dirty="0">
                        <a:solidFill>
                          <a:schemeClr val="tx1"/>
                        </a:solidFill>
                        <a:latin typeface="+mn-l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7231887"/>
                  </a:ext>
                </a:extLst>
              </a:tr>
            </a:tbl>
          </a:graphicData>
        </a:graphic>
      </p:graphicFrame>
      <p:sp>
        <p:nvSpPr>
          <p:cNvPr id="5" name="Hexagon 4">
            <a:extLst>
              <a:ext uri="{FF2B5EF4-FFF2-40B4-BE49-F238E27FC236}">
                <a16:creationId xmlns:a16="http://schemas.microsoft.com/office/drawing/2014/main" id="{0D6FC779-262C-2583-6C99-51DC0D76362C}"/>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Hexagon 5">
            <a:extLst>
              <a:ext uri="{FF2B5EF4-FFF2-40B4-BE49-F238E27FC236}">
                <a16:creationId xmlns:a16="http://schemas.microsoft.com/office/drawing/2014/main" id="{BC09D56F-3E46-1F50-900A-87B847302186}"/>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Hexagon 6">
            <a:extLst>
              <a:ext uri="{FF2B5EF4-FFF2-40B4-BE49-F238E27FC236}">
                <a16:creationId xmlns:a16="http://schemas.microsoft.com/office/drawing/2014/main" id="{32943DB9-E3D2-1EED-119E-4AB03B005B6F}"/>
              </a:ext>
            </a:extLst>
          </p:cNvPr>
          <p:cNvSpPr/>
          <p:nvPr/>
        </p:nvSpPr>
        <p:spPr>
          <a:xfrm rot="1782986">
            <a:off x="286724" y="122680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Hexagon 7">
            <a:extLst>
              <a:ext uri="{FF2B5EF4-FFF2-40B4-BE49-F238E27FC236}">
                <a16:creationId xmlns:a16="http://schemas.microsoft.com/office/drawing/2014/main" id="{66094756-86D1-A2D6-8424-BF6929CE73E1}"/>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Hexagon 8">
            <a:extLst>
              <a:ext uri="{FF2B5EF4-FFF2-40B4-BE49-F238E27FC236}">
                <a16:creationId xmlns:a16="http://schemas.microsoft.com/office/drawing/2014/main" id="{CBABABD7-B103-676C-ABAA-CC2E4A7D43DE}"/>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06858468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1D80978-CB9F-ACF2-1851-8BEA51828BA9}"/>
              </a:ext>
            </a:extLst>
          </p:cNvPr>
          <p:cNvSpPr txBox="1"/>
          <p:nvPr/>
        </p:nvSpPr>
        <p:spPr>
          <a:xfrm>
            <a:off x="996287" y="726990"/>
            <a:ext cx="5254042" cy="461665"/>
          </a:xfrm>
          <a:prstGeom prst="rect">
            <a:avLst/>
          </a:prstGeom>
          <a:noFill/>
        </p:spPr>
        <p:txBody>
          <a:bodyPr wrap="square" rtlCol="0">
            <a:spAutoFit/>
          </a:bodyPr>
          <a:lstStyle/>
          <a:p>
            <a:r>
              <a:rPr lang="es-ES_tradnl" sz="1200" b="1" spc="300" dirty="0"/>
              <a:t>EL ASENTIMIENTO Y CONSENTIMIENTO</a:t>
            </a:r>
            <a:r>
              <a:rPr lang="es-ES_tradnl" sz="1200" b="1" spc="300" dirty="0">
                <a:solidFill>
                  <a:schemeClr val="tx1"/>
                </a:solidFill>
              </a:rPr>
              <a:t> INFORMADO A DISTINTAS EDADES</a:t>
            </a:r>
          </a:p>
        </p:txBody>
      </p:sp>
      <p:sp>
        <p:nvSpPr>
          <p:cNvPr id="8" name="TextBox 7">
            <a:extLst>
              <a:ext uri="{FF2B5EF4-FFF2-40B4-BE49-F238E27FC236}">
                <a16:creationId xmlns:a16="http://schemas.microsoft.com/office/drawing/2014/main" id="{4E52141D-3B5E-2C68-681C-C8EE6024434A}"/>
              </a:ext>
            </a:extLst>
          </p:cNvPr>
          <p:cNvSpPr txBox="1"/>
          <p:nvPr/>
        </p:nvSpPr>
        <p:spPr>
          <a:xfrm>
            <a:off x="1739556" y="2686808"/>
            <a:ext cx="4510773" cy="2123658"/>
          </a:xfrm>
          <a:prstGeom prst="rect">
            <a:avLst/>
          </a:prstGeom>
          <a:noFill/>
        </p:spPr>
        <p:txBody>
          <a:bodyPr wrap="square" rtlCol="0">
            <a:spAutoFit/>
          </a:bodyPr>
          <a:lstStyle/>
          <a:p>
            <a:r>
              <a:rPr lang="es-ES_tradnl" sz="1100" b="1" dirty="0">
                <a:solidFill>
                  <a:schemeClr val="accent1"/>
                </a:solidFill>
                <a:cs typeface="Arial" panose="020B0604020202020204" pitchFamily="34" charset="0"/>
              </a:rPr>
              <a:t>Asentimiento informado del menor</a:t>
            </a:r>
          </a:p>
          <a:p>
            <a:r>
              <a:rPr lang="es-ES_tradnl" sz="1100" dirty="0">
                <a:cs typeface="Arial" panose="020B0604020202020204" pitchFamily="34" charset="0"/>
              </a:rPr>
              <a:t>Hay que explicar al menor lo que está ocurriendo de forma sencilla y adecuada. Se debe obtener el asentimiento verbal para las decisiones más sencillas que puedan comprender. Esto debe quedar documentado en el formulario de consentimiento informado.</a:t>
            </a:r>
          </a:p>
          <a:p>
            <a:endParaRPr lang="es-ES_tradnl" sz="1100" dirty="0">
              <a:cs typeface="Arial" panose="020B0604020202020204" pitchFamily="34" charset="0"/>
            </a:endParaRPr>
          </a:p>
          <a:p>
            <a:r>
              <a:rPr lang="es-ES_tradnl" sz="1100" b="1" dirty="0">
                <a:solidFill>
                  <a:schemeClr val="accent1"/>
                </a:solidFill>
                <a:cs typeface="Arial" panose="020B0604020202020204" pitchFamily="34" charset="0"/>
              </a:rPr>
              <a:t>Consentimiento informado de los padres o cuidadores</a:t>
            </a:r>
          </a:p>
          <a:p>
            <a:r>
              <a:rPr lang="es-ES_tradnl" sz="1100" dirty="0">
                <a:cs typeface="Arial" panose="020B0604020202020204" pitchFamily="34" charset="0"/>
              </a:rPr>
              <a:t>Debe obtener el consentimiento de los padres o cuidadores o de otro adulto de confianza por escrito. Si no están presentes, es posible que usted tenga que dar su consentimiento en nombre del menor y en función de su interés superior. Esto debe quedar documentado en el formulario de consentimiento informado.</a:t>
            </a:r>
          </a:p>
        </p:txBody>
      </p:sp>
      <p:grpSp>
        <p:nvGrpSpPr>
          <p:cNvPr id="9" name="Group 8">
            <a:extLst>
              <a:ext uri="{FF2B5EF4-FFF2-40B4-BE49-F238E27FC236}">
                <a16:creationId xmlns:a16="http://schemas.microsoft.com/office/drawing/2014/main" id="{76BED9FD-5A66-74D7-247E-1DC898587108}"/>
              </a:ext>
            </a:extLst>
          </p:cNvPr>
          <p:cNvGrpSpPr/>
          <p:nvPr/>
        </p:nvGrpSpPr>
        <p:grpSpPr>
          <a:xfrm>
            <a:off x="1141970" y="3672966"/>
            <a:ext cx="500913" cy="590711"/>
            <a:chOff x="8440399" y="3758191"/>
            <a:chExt cx="693208" cy="817478"/>
          </a:xfrm>
        </p:grpSpPr>
        <p:grpSp>
          <p:nvGrpSpPr>
            <p:cNvPr id="10" name="Group 9">
              <a:extLst>
                <a:ext uri="{FF2B5EF4-FFF2-40B4-BE49-F238E27FC236}">
                  <a16:creationId xmlns:a16="http://schemas.microsoft.com/office/drawing/2014/main" id="{7729DFEE-8325-5855-E6D7-E6C09C15367E}"/>
                </a:ext>
              </a:extLst>
            </p:cNvPr>
            <p:cNvGrpSpPr/>
            <p:nvPr/>
          </p:nvGrpSpPr>
          <p:grpSpPr>
            <a:xfrm>
              <a:off x="8880158" y="3758191"/>
              <a:ext cx="253449" cy="817478"/>
              <a:chOff x="4107675" y="1684320"/>
              <a:chExt cx="350098" cy="1129211"/>
            </a:xfrm>
            <a:solidFill>
              <a:schemeClr val="accent1"/>
            </a:solidFill>
          </p:grpSpPr>
          <p:sp>
            <p:nvSpPr>
              <p:cNvPr id="16" name="Round Same Side Corner Rectangle 21">
                <a:extLst>
                  <a:ext uri="{FF2B5EF4-FFF2-40B4-BE49-F238E27FC236}">
                    <a16:creationId xmlns:a16="http://schemas.microsoft.com/office/drawing/2014/main" id="{D6767ECF-B2A0-1621-E199-1C49D4A91E6C}"/>
                  </a:ext>
                </a:extLst>
              </p:cNvPr>
              <p:cNvSpPr/>
              <p:nvPr/>
            </p:nvSpPr>
            <p:spPr>
              <a:xfrm>
                <a:off x="4107675"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Oval 16">
                <a:extLst>
                  <a:ext uri="{FF2B5EF4-FFF2-40B4-BE49-F238E27FC236}">
                    <a16:creationId xmlns:a16="http://schemas.microsoft.com/office/drawing/2014/main" id="{01A956D5-FB75-8B5C-5781-D3071321C623}"/>
                  </a:ext>
                </a:extLst>
              </p:cNvPr>
              <p:cNvSpPr/>
              <p:nvPr/>
            </p:nvSpPr>
            <p:spPr>
              <a:xfrm>
                <a:off x="4126467"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1" name="Group 10">
              <a:extLst>
                <a:ext uri="{FF2B5EF4-FFF2-40B4-BE49-F238E27FC236}">
                  <a16:creationId xmlns:a16="http://schemas.microsoft.com/office/drawing/2014/main" id="{D4F0293B-814E-4023-F2AF-8625D28F98D1}"/>
                </a:ext>
              </a:extLst>
            </p:cNvPr>
            <p:cNvGrpSpPr/>
            <p:nvPr/>
          </p:nvGrpSpPr>
          <p:grpSpPr>
            <a:xfrm>
              <a:off x="8440399" y="3758191"/>
              <a:ext cx="363228" cy="817478"/>
              <a:chOff x="3000654" y="1516217"/>
              <a:chExt cx="245039" cy="551483"/>
            </a:xfrm>
            <a:solidFill>
              <a:schemeClr val="accent1"/>
            </a:solidFill>
          </p:grpSpPr>
          <p:grpSp>
            <p:nvGrpSpPr>
              <p:cNvPr id="12" name="Group 11">
                <a:extLst>
                  <a:ext uri="{FF2B5EF4-FFF2-40B4-BE49-F238E27FC236}">
                    <a16:creationId xmlns:a16="http://schemas.microsoft.com/office/drawing/2014/main" id="{BE32C683-717B-AE13-1120-18EB2F06CEFB}"/>
                  </a:ext>
                </a:extLst>
              </p:cNvPr>
              <p:cNvGrpSpPr/>
              <p:nvPr/>
            </p:nvGrpSpPr>
            <p:grpSpPr>
              <a:xfrm>
                <a:off x="3036509" y="1516217"/>
                <a:ext cx="172158" cy="551483"/>
                <a:chOff x="4043172" y="1684320"/>
                <a:chExt cx="352508" cy="1129211"/>
              </a:xfrm>
              <a:grpFill/>
            </p:grpSpPr>
            <p:sp>
              <p:nvSpPr>
                <p:cNvPr id="14" name="Round Same Side Corner Rectangle 21">
                  <a:extLst>
                    <a:ext uri="{FF2B5EF4-FFF2-40B4-BE49-F238E27FC236}">
                      <a16:creationId xmlns:a16="http://schemas.microsoft.com/office/drawing/2014/main" id="{EA18EBBB-4490-7F95-4521-4094E49220A7}"/>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Oval 14">
                  <a:extLst>
                    <a:ext uri="{FF2B5EF4-FFF2-40B4-BE49-F238E27FC236}">
                      <a16:creationId xmlns:a16="http://schemas.microsoft.com/office/drawing/2014/main" id="{38C59BA4-77A0-3D31-CB9A-CB266DAA30D5}"/>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3" name="Flowchart: Manual Operation 12">
                <a:extLst>
                  <a:ext uri="{FF2B5EF4-FFF2-40B4-BE49-F238E27FC236}">
                    <a16:creationId xmlns:a16="http://schemas.microsoft.com/office/drawing/2014/main" id="{C915FA23-E724-BC93-5311-D7D43E3A5B28}"/>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grpSp>
        <p:nvGrpSpPr>
          <p:cNvPr id="18" name="Group 17">
            <a:extLst>
              <a:ext uri="{FF2B5EF4-FFF2-40B4-BE49-F238E27FC236}">
                <a16:creationId xmlns:a16="http://schemas.microsoft.com/office/drawing/2014/main" id="{CC0F8388-0FA7-929A-C3B7-B28551D7272E}"/>
              </a:ext>
            </a:extLst>
          </p:cNvPr>
          <p:cNvGrpSpPr/>
          <p:nvPr/>
        </p:nvGrpSpPr>
        <p:grpSpPr>
          <a:xfrm>
            <a:off x="1294048" y="2879014"/>
            <a:ext cx="134518" cy="250162"/>
            <a:chOff x="8225553" y="3000145"/>
            <a:chExt cx="221517" cy="411954"/>
          </a:xfrm>
          <a:solidFill>
            <a:schemeClr val="accent1"/>
          </a:solidFill>
        </p:grpSpPr>
        <p:sp>
          <p:nvSpPr>
            <p:cNvPr id="19" name="Round Same Side Corner Rectangle 46">
              <a:extLst>
                <a:ext uri="{FF2B5EF4-FFF2-40B4-BE49-F238E27FC236}">
                  <a16:creationId xmlns:a16="http://schemas.microsoft.com/office/drawing/2014/main" id="{AD30EA87-716A-D677-DADE-557E22054EFA}"/>
                </a:ext>
              </a:extLst>
            </p:cNvPr>
            <p:cNvSpPr/>
            <p:nvPr/>
          </p:nvSpPr>
          <p:spPr>
            <a:xfrm>
              <a:off x="8227177" y="3259708"/>
              <a:ext cx="219027" cy="15239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Oval 19">
              <a:extLst>
                <a:ext uri="{FF2B5EF4-FFF2-40B4-BE49-F238E27FC236}">
                  <a16:creationId xmlns:a16="http://schemas.microsoft.com/office/drawing/2014/main" id="{F6C17902-FBEB-3996-0096-753C362B62B5}"/>
                </a:ext>
              </a:extLst>
            </p:cNvPr>
            <p:cNvSpPr/>
            <p:nvPr/>
          </p:nvSpPr>
          <p:spPr>
            <a:xfrm>
              <a:off x="8225553" y="3000145"/>
              <a:ext cx="221517" cy="2215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latin typeface="Arial" panose="020B0604020202020204" pitchFamily="34" charset="0"/>
                <a:cs typeface="Arial" panose="020B0604020202020204" pitchFamily="34" charset="0"/>
              </a:endParaRPr>
            </a:p>
          </p:txBody>
        </p:sp>
      </p:grpSp>
      <p:grpSp>
        <p:nvGrpSpPr>
          <p:cNvPr id="32" name="Group 31">
            <a:extLst>
              <a:ext uri="{FF2B5EF4-FFF2-40B4-BE49-F238E27FC236}">
                <a16:creationId xmlns:a16="http://schemas.microsoft.com/office/drawing/2014/main" id="{D1D59944-EF1E-1E2D-1569-54FAD7AADCA1}"/>
              </a:ext>
            </a:extLst>
          </p:cNvPr>
          <p:cNvGrpSpPr/>
          <p:nvPr/>
        </p:nvGrpSpPr>
        <p:grpSpPr>
          <a:xfrm>
            <a:off x="1319961" y="6524190"/>
            <a:ext cx="134518" cy="317372"/>
            <a:chOff x="8225553" y="3000145"/>
            <a:chExt cx="221517" cy="522632"/>
          </a:xfrm>
          <a:solidFill>
            <a:schemeClr val="accent1"/>
          </a:solidFill>
        </p:grpSpPr>
        <p:sp>
          <p:nvSpPr>
            <p:cNvPr id="33" name="Round Same Side Corner Rectangle 46">
              <a:extLst>
                <a:ext uri="{FF2B5EF4-FFF2-40B4-BE49-F238E27FC236}">
                  <a16:creationId xmlns:a16="http://schemas.microsoft.com/office/drawing/2014/main" id="{0B80FD5C-1DA0-A03E-CF19-E8E8DAAE0CDA}"/>
                </a:ext>
              </a:extLst>
            </p:cNvPr>
            <p:cNvSpPr/>
            <p:nvPr/>
          </p:nvSpPr>
          <p:spPr>
            <a:xfrm>
              <a:off x="8227177" y="3259708"/>
              <a:ext cx="219893" cy="26306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Oval 33">
              <a:extLst>
                <a:ext uri="{FF2B5EF4-FFF2-40B4-BE49-F238E27FC236}">
                  <a16:creationId xmlns:a16="http://schemas.microsoft.com/office/drawing/2014/main" id="{B4066595-0343-3860-9B8B-E5BAD3230488}"/>
                </a:ext>
              </a:extLst>
            </p:cNvPr>
            <p:cNvSpPr/>
            <p:nvPr/>
          </p:nvSpPr>
          <p:spPr>
            <a:xfrm>
              <a:off x="8225553" y="3000145"/>
              <a:ext cx="221517" cy="2215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latin typeface="Arial" panose="020B0604020202020204" pitchFamily="34" charset="0"/>
                <a:cs typeface="Arial" panose="020B0604020202020204" pitchFamily="34" charset="0"/>
              </a:endParaRPr>
            </a:p>
          </p:txBody>
        </p:sp>
      </p:grpSp>
      <p:sp>
        <p:nvSpPr>
          <p:cNvPr id="35" name="Rectangle 34">
            <a:extLst>
              <a:ext uri="{FF2B5EF4-FFF2-40B4-BE49-F238E27FC236}">
                <a16:creationId xmlns:a16="http://schemas.microsoft.com/office/drawing/2014/main" id="{6922CB09-9928-C9C4-2A4E-ADD6A09E6FE9}"/>
              </a:ext>
            </a:extLst>
          </p:cNvPr>
          <p:cNvSpPr/>
          <p:nvPr/>
        </p:nvSpPr>
        <p:spPr>
          <a:xfrm>
            <a:off x="996287" y="1426596"/>
            <a:ext cx="5254042" cy="949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200" b="1" dirty="0">
                <a:solidFill>
                  <a:schemeClr val="bg1"/>
                </a:solidFill>
                <a:cs typeface="Arial" panose="020B0604020202020204" pitchFamily="34" charset="0"/>
              </a:rPr>
              <a:t>0-5 AÑOS</a:t>
            </a:r>
          </a:p>
          <a:p>
            <a:endParaRPr lang="es-ES_tradnl" sz="1100" b="1" dirty="0">
              <a:solidFill>
                <a:schemeClr val="bg1"/>
              </a:solidFill>
              <a:cs typeface="Arial" panose="020B0604020202020204" pitchFamily="34" charset="0"/>
            </a:endParaRPr>
          </a:p>
          <a:p>
            <a:r>
              <a:rPr lang="es-ES_tradnl" sz="1100" dirty="0">
                <a:solidFill>
                  <a:schemeClr val="bg1"/>
                </a:solidFill>
                <a:cs typeface="Arial" panose="020B0604020202020204" pitchFamily="34" charset="0"/>
              </a:rPr>
              <a:t>Los niños y niñas muy pequeños tienen una capacidad limitada para comprender decisiones complejas relacionadas con su cuidado y/o tratamiento.</a:t>
            </a:r>
          </a:p>
        </p:txBody>
      </p:sp>
      <p:sp>
        <p:nvSpPr>
          <p:cNvPr id="36" name="TextBox 35">
            <a:extLst>
              <a:ext uri="{FF2B5EF4-FFF2-40B4-BE49-F238E27FC236}">
                <a16:creationId xmlns:a16="http://schemas.microsoft.com/office/drawing/2014/main" id="{7548EE23-DA4D-1B15-6387-B2C68E3293E8}"/>
              </a:ext>
            </a:extLst>
          </p:cNvPr>
          <p:cNvSpPr txBox="1"/>
          <p:nvPr/>
        </p:nvSpPr>
        <p:spPr>
          <a:xfrm>
            <a:off x="1739556" y="6299608"/>
            <a:ext cx="4510773" cy="2462213"/>
          </a:xfrm>
          <a:prstGeom prst="rect">
            <a:avLst/>
          </a:prstGeom>
          <a:noFill/>
        </p:spPr>
        <p:txBody>
          <a:bodyPr wrap="square" rtlCol="0">
            <a:spAutoFit/>
          </a:bodyPr>
          <a:lstStyle/>
          <a:p>
            <a:r>
              <a:rPr lang="es-ES_tradnl" sz="1100" b="1" dirty="0">
                <a:solidFill>
                  <a:schemeClr val="accent1"/>
                </a:solidFill>
                <a:cs typeface="Arial" panose="020B0604020202020204" pitchFamily="34" charset="0"/>
              </a:rPr>
              <a:t>Asentimiento informado del menor</a:t>
            </a:r>
          </a:p>
          <a:p>
            <a:r>
              <a:rPr lang="es-ES_tradnl" sz="1100" dirty="0">
                <a:cs typeface="Arial" panose="020B0604020202020204" pitchFamily="34" charset="0"/>
              </a:rPr>
              <a:t>Debe obtener el asentimiento verbal para proceder con los servicios. También debe involucrarlo/a en la toma de decisiones y pedir su opinión tras explicarle lo que está ocurriendo, así como los pros y los contras de las distintas opciones. Esto debe quedar documentado en el formulario de consentimiento informado.</a:t>
            </a:r>
          </a:p>
          <a:p>
            <a:endParaRPr lang="es-ES_tradnl" sz="1100" b="1" dirty="0">
              <a:solidFill>
                <a:schemeClr val="accent1"/>
              </a:solidFill>
              <a:cs typeface="Arial" panose="020B0604020202020204" pitchFamily="34" charset="0"/>
            </a:endParaRPr>
          </a:p>
          <a:p>
            <a:r>
              <a:rPr lang="es-ES_tradnl" sz="1100" b="1" dirty="0">
                <a:solidFill>
                  <a:schemeClr val="accent1"/>
                </a:solidFill>
                <a:cs typeface="Arial" panose="020B0604020202020204" pitchFamily="34" charset="0"/>
              </a:rPr>
              <a:t>Consentimiento informado de los padres o cuidadores</a:t>
            </a:r>
          </a:p>
          <a:p>
            <a:r>
              <a:rPr lang="es-ES_tradnl" sz="1100" dirty="0">
                <a:cs typeface="Arial" panose="020B0604020202020204" pitchFamily="34" charset="0"/>
              </a:rPr>
              <a:t>Además del consentimiento informado del menor, es necesario obtener el consentimiento de los padres o cuidadores o de otro adulto de confianza por escrito. Si no están presentes, es posible que usted tenga que dar su consentimiento en nombre del menor y en función de su interés superior. Esto debe quedar documentado en el formulario de consentimiento informado.</a:t>
            </a:r>
          </a:p>
        </p:txBody>
      </p:sp>
      <p:grpSp>
        <p:nvGrpSpPr>
          <p:cNvPr id="37" name="Group 36">
            <a:extLst>
              <a:ext uri="{FF2B5EF4-FFF2-40B4-BE49-F238E27FC236}">
                <a16:creationId xmlns:a16="http://schemas.microsoft.com/office/drawing/2014/main" id="{CECCD7AB-983D-A59C-DA0C-45750AD36096}"/>
              </a:ext>
            </a:extLst>
          </p:cNvPr>
          <p:cNvGrpSpPr/>
          <p:nvPr/>
        </p:nvGrpSpPr>
        <p:grpSpPr>
          <a:xfrm>
            <a:off x="1141970" y="7382729"/>
            <a:ext cx="500913" cy="590711"/>
            <a:chOff x="8440399" y="3758191"/>
            <a:chExt cx="693208" cy="817478"/>
          </a:xfrm>
        </p:grpSpPr>
        <p:grpSp>
          <p:nvGrpSpPr>
            <p:cNvPr id="38" name="Group 37">
              <a:extLst>
                <a:ext uri="{FF2B5EF4-FFF2-40B4-BE49-F238E27FC236}">
                  <a16:creationId xmlns:a16="http://schemas.microsoft.com/office/drawing/2014/main" id="{8911C3A0-9AB1-BF03-FAE0-33099AAA825C}"/>
                </a:ext>
              </a:extLst>
            </p:cNvPr>
            <p:cNvGrpSpPr/>
            <p:nvPr/>
          </p:nvGrpSpPr>
          <p:grpSpPr>
            <a:xfrm>
              <a:off x="8880158" y="3758191"/>
              <a:ext cx="253449" cy="817478"/>
              <a:chOff x="4107675" y="1684320"/>
              <a:chExt cx="350098" cy="1129211"/>
            </a:xfrm>
            <a:solidFill>
              <a:schemeClr val="accent1"/>
            </a:solidFill>
          </p:grpSpPr>
          <p:sp>
            <p:nvSpPr>
              <p:cNvPr id="44" name="Round Same Side Corner Rectangle 21">
                <a:extLst>
                  <a:ext uri="{FF2B5EF4-FFF2-40B4-BE49-F238E27FC236}">
                    <a16:creationId xmlns:a16="http://schemas.microsoft.com/office/drawing/2014/main" id="{8B848992-E7C5-4EBF-1337-2D84C467E047}"/>
                  </a:ext>
                </a:extLst>
              </p:cNvPr>
              <p:cNvSpPr/>
              <p:nvPr/>
            </p:nvSpPr>
            <p:spPr>
              <a:xfrm>
                <a:off x="4107675"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5" name="Oval 44">
                <a:extLst>
                  <a:ext uri="{FF2B5EF4-FFF2-40B4-BE49-F238E27FC236}">
                    <a16:creationId xmlns:a16="http://schemas.microsoft.com/office/drawing/2014/main" id="{D0B9246B-6B16-A5C5-6E9D-54C7A275BEDA}"/>
                  </a:ext>
                </a:extLst>
              </p:cNvPr>
              <p:cNvSpPr/>
              <p:nvPr/>
            </p:nvSpPr>
            <p:spPr>
              <a:xfrm>
                <a:off x="4126467"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39" name="Group 38">
              <a:extLst>
                <a:ext uri="{FF2B5EF4-FFF2-40B4-BE49-F238E27FC236}">
                  <a16:creationId xmlns:a16="http://schemas.microsoft.com/office/drawing/2014/main" id="{0B45079F-D6E0-80EA-3A99-EE07C238A450}"/>
                </a:ext>
              </a:extLst>
            </p:cNvPr>
            <p:cNvGrpSpPr/>
            <p:nvPr/>
          </p:nvGrpSpPr>
          <p:grpSpPr>
            <a:xfrm>
              <a:off x="8440399" y="3758191"/>
              <a:ext cx="363228" cy="817478"/>
              <a:chOff x="3000654" y="1516217"/>
              <a:chExt cx="245039" cy="551483"/>
            </a:xfrm>
            <a:solidFill>
              <a:schemeClr val="accent1"/>
            </a:solidFill>
          </p:grpSpPr>
          <p:grpSp>
            <p:nvGrpSpPr>
              <p:cNvPr id="40" name="Group 39">
                <a:extLst>
                  <a:ext uri="{FF2B5EF4-FFF2-40B4-BE49-F238E27FC236}">
                    <a16:creationId xmlns:a16="http://schemas.microsoft.com/office/drawing/2014/main" id="{2CBCC9B6-84D0-B643-8740-D24665C47396}"/>
                  </a:ext>
                </a:extLst>
              </p:cNvPr>
              <p:cNvGrpSpPr/>
              <p:nvPr/>
            </p:nvGrpSpPr>
            <p:grpSpPr>
              <a:xfrm>
                <a:off x="3036509" y="1516217"/>
                <a:ext cx="172158" cy="551483"/>
                <a:chOff x="4043172" y="1684320"/>
                <a:chExt cx="352508" cy="1129211"/>
              </a:xfrm>
              <a:grpFill/>
            </p:grpSpPr>
            <p:sp>
              <p:nvSpPr>
                <p:cNvPr id="42" name="Round Same Side Corner Rectangle 21">
                  <a:extLst>
                    <a:ext uri="{FF2B5EF4-FFF2-40B4-BE49-F238E27FC236}">
                      <a16:creationId xmlns:a16="http://schemas.microsoft.com/office/drawing/2014/main" id="{EC1A16F9-8A41-544A-2DEF-678949C939F7}"/>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Oval 42">
                  <a:extLst>
                    <a:ext uri="{FF2B5EF4-FFF2-40B4-BE49-F238E27FC236}">
                      <a16:creationId xmlns:a16="http://schemas.microsoft.com/office/drawing/2014/main" id="{0B2509E8-1ED1-FB1D-F0BB-E5FDD13B5F66}"/>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41" name="Flowchart: Manual Operation 40">
                <a:extLst>
                  <a:ext uri="{FF2B5EF4-FFF2-40B4-BE49-F238E27FC236}">
                    <a16:creationId xmlns:a16="http://schemas.microsoft.com/office/drawing/2014/main" id="{DE02AA4E-DCDD-C870-5F4B-9D1F1BF30738}"/>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
        <p:nvSpPr>
          <p:cNvPr id="49" name="Rectangle 48">
            <a:extLst>
              <a:ext uri="{FF2B5EF4-FFF2-40B4-BE49-F238E27FC236}">
                <a16:creationId xmlns:a16="http://schemas.microsoft.com/office/drawing/2014/main" id="{645B950B-37ED-1629-6F64-1B0965ED0BCE}"/>
              </a:ext>
            </a:extLst>
          </p:cNvPr>
          <p:cNvSpPr/>
          <p:nvPr/>
        </p:nvSpPr>
        <p:spPr>
          <a:xfrm>
            <a:off x="996287" y="5039396"/>
            <a:ext cx="5254042" cy="949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200" b="1" dirty="0">
                <a:solidFill>
                  <a:schemeClr val="bg1"/>
                </a:solidFill>
                <a:cs typeface="Arial" panose="020B0604020202020204" pitchFamily="34" charset="0"/>
              </a:rPr>
              <a:t>6-11 AÑOS</a:t>
            </a:r>
          </a:p>
          <a:p>
            <a:endParaRPr lang="es-ES_tradnl" sz="1200" b="1" dirty="0">
              <a:solidFill>
                <a:schemeClr val="bg1"/>
              </a:solidFill>
              <a:cs typeface="Arial" panose="020B0604020202020204" pitchFamily="34" charset="0"/>
            </a:endParaRPr>
          </a:p>
          <a:p>
            <a:r>
              <a:rPr lang="es-ES_tradnl" sz="1100" dirty="0">
                <a:solidFill>
                  <a:schemeClr val="bg1"/>
                </a:solidFill>
                <a:cs typeface="Arial" panose="020B0604020202020204" pitchFamily="34" charset="0"/>
              </a:rPr>
              <a:t>Por lo general, los niños y niñas de estas edades no pueden dar su consentimiento de forma legal. No obstante, pueden hacerlo con conocimiento de causa o indicar su “voluntad” de participar en los servicios de gestión de casos. </a:t>
            </a:r>
          </a:p>
        </p:txBody>
      </p:sp>
      <p:sp>
        <p:nvSpPr>
          <p:cNvPr id="50" name="Hexagon 49">
            <a:extLst>
              <a:ext uri="{FF2B5EF4-FFF2-40B4-BE49-F238E27FC236}">
                <a16:creationId xmlns:a16="http://schemas.microsoft.com/office/drawing/2014/main" id="{3576ADDE-BCCE-0EA1-F45F-357E4BA33E6A}"/>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1" name="Hexagon 50">
            <a:extLst>
              <a:ext uri="{FF2B5EF4-FFF2-40B4-BE49-F238E27FC236}">
                <a16:creationId xmlns:a16="http://schemas.microsoft.com/office/drawing/2014/main" id="{C0E259FB-DC59-3B11-19E4-1A5E7E8C936B}"/>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2" name="Hexagon 51">
            <a:extLst>
              <a:ext uri="{FF2B5EF4-FFF2-40B4-BE49-F238E27FC236}">
                <a16:creationId xmlns:a16="http://schemas.microsoft.com/office/drawing/2014/main" id="{BC55EF89-1346-5F76-9E53-78FCC1D6A6D4}"/>
              </a:ext>
            </a:extLst>
          </p:cNvPr>
          <p:cNvSpPr/>
          <p:nvPr/>
        </p:nvSpPr>
        <p:spPr>
          <a:xfrm rot="1782986">
            <a:off x="286724" y="122680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3" name="Hexagon 52">
            <a:extLst>
              <a:ext uri="{FF2B5EF4-FFF2-40B4-BE49-F238E27FC236}">
                <a16:creationId xmlns:a16="http://schemas.microsoft.com/office/drawing/2014/main" id="{EB6EC6C8-367D-1834-795A-02450C2987AD}"/>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4" name="Hexagon 53">
            <a:extLst>
              <a:ext uri="{FF2B5EF4-FFF2-40B4-BE49-F238E27FC236}">
                <a16:creationId xmlns:a16="http://schemas.microsoft.com/office/drawing/2014/main" id="{9C4D1263-D14D-BA9E-A52C-5DDD6B467A20}"/>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63808881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E52141D-3B5E-2C68-681C-C8EE6024434A}"/>
              </a:ext>
            </a:extLst>
          </p:cNvPr>
          <p:cNvSpPr txBox="1"/>
          <p:nvPr/>
        </p:nvSpPr>
        <p:spPr>
          <a:xfrm>
            <a:off x="1739556" y="2116328"/>
            <a:ext cx="4510773" cy="1954381"/>
          </a:xfrm>
          <a:prstGeom prst="rect">
            <a:avLst/>
          </a:prstGeom>
          <a:noFill/>
        </p:spPr>
        <p:txBody>
          <a:bodyPr wrap="square" rtlCol="0">
            <a:spAutoFit/>
          </a:bodyPr>
          <a:lstStyle/>
          <a:p>
            <a:r>
              <a:rPr lang="es-ES_tradnl" sz="1100" b="1" dirty="0">
                <a:solidFill>
                  <a:schemeClr val="accent1"/>
                </a:solidFill>
                <a:cs typeface="Arial" panose="020B0604020202020204" pitchFamily="34" charset="0"/>
              </a:rPr>
              <a:t>Asentimiento informado del niño</a:t>
            </a:r>
          </a:p>
          <a:p>
            <a:r>
              <a:rPr lang="es-ES_tradnl" sz="1100" dirty="0">
                <a:cs typeface="Arial" panose="020B0604020202020204" pitchFamily="34" charset="0"/>
              </a:rPr>
              <a:t>Debe obtener el asentimiento verbal o escrito para proceder con los servicios y para tomar decisiones sobre la atención y los tratamientos. Esto debe quedar documentado en el formulario de consentimiento informado.</a:t>
            </a:r>
          </a:p>
          <a:p>
            <a:endParaRPr lang="es-ES_tradnl" sz="1100" b="1" dirty="0">
              <a:solidFill>
                <a:schemeClr val="accent1"/>
              </a:solidFill>
              <a:cs typeface="Arial" panose="020B0604020202020204" pitchFamily="34" charset="0"/>
            </a:endParaRPr>
          </a:p>
          <a:p>
            <a:r>
              <a:rPr lang="es-ES_tradnl" sz="1100" b="1" dirty="0">
                <a:solidFill>
                  <a:schemeClr val="accent1"/>
                </a:solidFill>
                <a:cs typeface="Arial" panose="020B0604020202020204" pitchFamily="34" charset="0"/>
              </a:rPr>
              <a:t>Consentimiento informado de los padres o cuidadores</a:t>
            </a:r>
          </a:p>
          <a:p>
            <a:r>
              <a:rPr lang="es-ES_tradnl" sz="1100" dirty="0">
                <a:cs typeface="Arial" panose="020B0604020202020204" pitchFamily="34" charset="0"/>
              </a:rPr>
              <a:t>Debe obtener el consentimiento de los padres o cuidadores del menor o de otro adulto de confianza por escrito. Si no están presentes, es posible que usted tenga que dar su consentimiento en nombre del menor en función de su interés superior. Esto debe quedar documentado en el formulario de consentimiento informado.</a:t>
            </a:r>
          </a:p>
        </p:txBody>
      </p:sp>
      <p:grpSp>
        <p:nvGrpSpPr>
          <p:cNvPr id="9" name="Group 8">
            <a:extLst>
              <a:ext uri="{FF2B5EF4-FFF2-40B4-BE49-F238E27FC236}">
                <a16:creationId xmlns:a16="http://schemas.microsoft.com/office/drawing/2014/main" id="{76BED9FD-5A66-74D7-247E-1DC898587108}"/>
              </a:ext>
            </a:extLst>
          </p:cNvPr>
          <p:cNvGrpSpPr/>
          <p:nvPr/>
        </p:nvGrpSpPr>
        <p:grpSpPr>
          <a:xfrm>
            <a:off x="1141970" y="3146994"/>
            <a:ext cx="500913" cy="590711"/>
            <a:chOff x="8440399" y="3758191"/>
            <a:chExt cx="693208" cy="817478"/>
          </a:xfrm>
        </p:grpSpPr>
        <p:grpSp>
          <p:nvGrpSpPr>
            <p:cNvPr id="10" name="Group 9">
              <a:extLst>
                <a:ext uri="{FF2B5EF4-FFF2-40B4-BE49-F238E27FC236}">
                  <a16:creationId xmlns:a16="http://schemas.microsoft.com/office/drawing/2014/main" id="{7729DFEE-8325-5855-E6D7-E6C09C15367E}"/>
                </a:ext>
              </a:extLst>
            </p:cNvPr>
            <p:cNvGrpSpPr/>
            <p:nvPr/>
          </p:nvGrpSpPr>
          <p:grpSpPr>
            <a:xfrm>
              <a:off x="8880158" y="3758191"/>
              <a:ext cx="253449" cy="817478"/>
              <a:chOff x="4107675" y="1684320"/>
              <a:chExt cx="350098" cy="1129211"/>
            </a:xfrm>
            <a:solidFill>
              <a:schemeClr val="accent1"/>
            </a:solidFill>
          </p:grpSpPr>
          <p:sp>
            <p:nvSpPr>
              <p:cNvPr id="16" name="Round Same Side Corner Rectangle 21">
                <a:extLst>
                  <a:ext uri="{FF2B5EF4-FFF2-40B4-BE49-F238E27FC236}">
                    <a16:creationId xmlns:a16="http://schemas.microsoft.com/office/drawing/2014/main" id="{D6767ECF-B2A0-1621-E199-1C49D4A91E6C}"/>
                  </a:ext>
                </a:extLst>
              </p:cNvPr>
              <p:cNvSpPr/>
              <p:nvPr/>
            </p:nvSpPr>
            <p:spPr>
              <a:xfrm>
                <a:off x="4107675"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Oval 16">
                <a:extLst>
                  <a:ext uri="{FF2B5EF4-FFF2-40B4-BE49-F238E27FC236}">
                    <a16:creationId xmlns:a16="http://schemas.microsoft.com/office/drawing/2014/main" id="{01A956D5-FB75-8B5C-5781-D3071321C623}"/>
                  </a:ext>
                </a:extLst>
              </p:cNvPr>
              <p:cNvSpPr/>
              <p:nvPr/>
            </p:nvSpPr>
            <p:spPr>
              <a:xfrm>
                <a:off x="4126467"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1" name="Group 10">
              <a:extLst>
                <a:ext uri="{FF2B5EF4-FFF2-40B4-BE49-F238E27FC236}">
                  <a16:creationId xmlns:a16="http://schemas.microsoft.com/office/drawing/2014/main" id="{D4F0293B-814E-4023-F2AF-8625D28F98D1}"/>
                </a:ext>
              </a:extLst>
            </p:cNvPr>
            <p:cNvGrpSpPr/>
            <p:nvPr/>
          </p:nvGrpSpPr>
          <p:grpSpPr>
            <a:xfrm>
              <a:off x="8440399" y="3758191"/>
              <a:ext cx="363228" cy="817478"/>
              <a:chOff x="3000654" y="1516217"/>
              <a:chExt cx="245039" cy="551483"/>
            </a:xfrm>
            <a:solidFill>
              <a:schemeClr val="accent1"/>
            </a:solidFill>
          </p:grpSpPr>
          <p:grpSp>
            <p:nvGrpSpPr>
              <p:cNvPr id="12" name="Group 11">
                <a:extLst>
                  <a:ext uri="{FF2B5EF4-FFF2-40B4-BE49-F238E27FC236}">
                    <a16:creationId xmlns:a16="http://schemas.microsoft.com/office/drawing/2014/main" id="{BE32C683-717B-AE13-1120-18EB2F06CEFB}"/>
                  </a:ext>
                </a:extLst>
              </p:cNvPr>
              <p:cNvGrpSpPr/>
              <p:nvPr/>
            </p:nvGrpSpPr>
            <p:grpSpPr>
              <a:xfrm>
                <a:off x="3036509" y="1516217"/>
                <a:ext cx="172158" cy="551483"/>
                <a:chOff x="4043172" y="1684320"/>
                <a:chExt cx="352508" cy="1129211"/>
              </a:xfrm>
              <a:grpFill/>
            </p:grpSpPr>
            <p:sp>
              <p:nvSpPr>
                <p:cNvPr id="14" name="Round Same Side Corner Rectangle 21">
                  <a:extLst>
                    <a:ext uri="{FF2B5EF4-FFF2-40B4-BE49-F238E27FC236}">
                      <a16:creationId xmlns:a16="http://schemas.microsoft.com/office/drawing/2014/main" id="{EA18EBBB-4490-7F95-4521-4094E49220A7}"/>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Oval 14">
                  <a:extLst>
                    <a:ext uri="{FF2B5EF4-FFF2-40B4-BE49-F238E27FC236}">
                      <a16:creationId xmlns:a16="http://schemas.microsoft.com/office/drawing/2014/main" id="{38C59BA4-77A0-3D31-CB9A-CB266DAA30D5}"/>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3" name="Flowchart: Manual Operation 12">
                <a:extLst>
                  <a:ext uri="{FF2B5EF4-FFF2-40B4-BE49-F238E27FC236}">
                    <a16:creationId xmlns:a16="http://schemas.microsoft.com/office/drawing/2014/main" id="{C915FA23-E724-BC93-5311-D7D43E3A5B28}"/>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
        <p:nvSpPr>
          <p:cNvPr id="35" name="Rectangle 34">
            <a:extLst>
              <a:ext uri="{FF2B5EF4-FFF2-40B4-BE49-F238E27FC236}">
                <a16:creationId xmlns:a16="http://schemas.microsoft.com/office/drawing/2014/main" id="{6922CB09-9928-C9C4-2A4E-ADD6A09E6FE9}"/>
              </a:ext>
            </a:extLst>
          </p:cNvPr>
          <p:cNvSpPr/>
          <p:nvPr/>
        </p:nvSpPr>
        <p:spPr>
          <a:xfrm>
            <a:off x="996287" y="729910"/>
            <a:ext cx="5254042" cy="1122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200" b="1" dirty="0">
                <a:solidFill>
                  <a:schemeClr val="bg1"/>
                </a:solidFill>
                <a:cs typeface="Arial" panose="020B0604020202020204" pitchFamily="34" charset="0"/>
              </a:rPr>
              <a:t>11-14 AÑOS</a:t>
            </a:r>
          </a:p>
          <a:p>
            <a:endParaRPr lang="es-ES_tradnl" sz="1100" b="1" dirty="0">
              <a:solidFill>
                <a:schemeClr val="bg1"/>
              </a:solidFill>
              <a:cs typeface="Arial" panose="020B0604020202020204" pitchFamily="34" charset="0"/>
            </a:endParaRPr>
          </a:p>
          <a:p>
            <a:r>
              <a:rPr lang="es-ES_tradnl" sz="1100" dirty="0">
                <a:solidFill>
                  <a:schemeClr val="bg1"/>
                </a:solidFill>
                <a:cs typeface="Arial" panose="020B0604020202020204" pitchFamily="34" charset="0"/>
              </a:rPr>
              <a:t>Por lo general, los/as menores de estas edades no pueden dar su consentimiento legal, pero pueden dar su asentimiento para participar en los servicios de gestión de casos en función de sus facultades y en las decisiones relativas a su cuidado.</a:t>
            </a:r>
          </a:p>
        </p:txBody>
      </p:sp>
      <p:sp>
        <p:nvSpPr>
          <p:cNvPr id="36" name="TextBox 35">
            <a:extLst>
              <a:ext uri="{FF2B5EF4-FFF2-40B4-BE49-F238E27FC236}">
                <a16:creationId xmlns:a16="http://schemas.microsoft.com/office/drawing/2014/main" id="{7548EE23-DA4D-1B15-6387-B2C68E3293E8}"/>
              </a:ext>
            </a:extLst>
          </p:cNvPr>
          <p:cNvSpPr txBox="1"/>
          <p:nvPr/>
        </p:nvSpPr>
        <p:spPr>
          <a:xfrm>
            <a:off x="1739556" y="5768543"/>
            <a:ext cx="4510773" cy="2462213"/>
          </a:xfrm>
          <a:prstGeom prst="rect">
            <a:avLst/>
          </a:prstGeom>
          <a:noFill/>
        </p:spPr>
        <p:txBody>
          <a:bodyPr wrap="square" rtlCol="0">
            <a:spAutoFit/>
          </a:bodyPr>
          <a:lstStyle/>
          <a:p>
            <a:r>
              <a:rPr lang="es-ES_tradnl" sz="1100" b="1" dirty="0">
                <a:solidFill>
                  <a:schemeClr val="accent1"/>
                </a:solidFill>
                <a:cs typeface="Arial" panose="020B0604020202020204" pitchFamily="34" charset="0"/>
              </a:rPr>
              <a:t>Asentimiento informado del niño</a:t>
            </a:r>
          </a:p>
          <a:p>
            <a:r>
              <a:rPr lang="es-ES_tradnl" sz="1100" dirty="0">
                <a:cs typeface="Arial" panose="020B0604020202020204" pitchFamily="34" charset="0"/>
              </a:rPr>
              <a:t>Debe obtener el consentimiento por escrito, a menos que existan dudas sobre la capacidad y madurez del menor (p. ej., por discapacidad cognitiva grave). Esto debe quedar documentado en el formulario de consentimiento informado.</a:t>
            </a:r>
          </a:p>
          <a:p>
            <a:endParaRPr lang="es-ES_tradnl" sz="1100" b="1" dirty="0">
              <a:solidFill>
                <a:schemeClr val="accent1"/>
              </a:solidFill>
              <a:cs typeface="Arial" panose="020B0604020202020204" pitchFamily="34" charset="0"/>
            </a:endParaRPr>
          </a:p>
          <a:p>
            <a:r>
              <a:rPr lang="es-ES_tradnl" sz="1100" b="1" dirty="0">
                <a:solidFill>
                  <a:schemeClr val="accent1"/>
                </a:solidFill>
                <a:cs typeface="Arial" panose="020B0604020202020204" pitchFamily="34" charset="0"/>
              </a:rPr>
              <a:t>Consentimiento informado de los padres o cuidadores</a:t>
            </a:r>
          </a:p>
          <a:p>
            <a:r>
              <a:rPr lang="es-ES_tradnl" sz="1100" dirty="0">
                <a:cs typeface="Arial" panose="020B0604020202020204" pitchFamily="34" charset="0"/>
              </a:rPr>
              <a:t>La participación de los padres/cuidadores dependerá de las leyes y políticas locales, así como de los deseos del menor. Lo ideal es obtener el consentimiento de los padres o cuidadores o de otro adulto de confianza por escrito. Si no están presentes, es posible que usted tenga que dar su consentimiento en nombre del menor y en función de su interés superior. Esto debe quedar documentado en el formulario de consentimiento informado.</a:t>
            </a:r>
          </a:p>
        </p:txBody>
      </p:sp>
      <p:grpSp>
        <p:nvGrpSpPr>
          <p:cNvPr id="37" name="Group 36">
            <a:extLst>
              <a:ext uri="{FF2B5EF4-FFF2-40B4-BE49-F238E27FC236}">
                <a16:creationId xmlns:a16="http://schemas.microsoft.com/office/drawing/2014/main" id="{CECCD7AB-983D-A59C-DA0C-45750AD36096}"/>
              </a:ext>
            </a:extLst>
          </p:cNvPr>
          <p:cNvGrpSpPr/>
          <p:nvPr/>
        </p:nvGrpSpPr>
        <p:grpSpPr>
          <a:xfrm>
            <a:off x="1141970" y="6947914"/>
            <a:ext cx="500913" cy="590711"/>
            <a:chOff x="8440399" y="3758191"/>
            <a:chExt cx="693208" cy="817478"/>
          </a:xfrm>
        </p:grpSpPr>
        <p:grpSp>
          <p:nvGrpSpPr>
            <p:cNvPr id="38" name="Group 37">
              <a:extLst>
                <a:ext uri="{FF2B5EF4-FFF2-40B4-BE49-F238E27FC236}">
                  <a16:creationId xmlns:a16="http://schemas.microsoft.com/office/drawing/2014/main" id="{8911C3A0-9AB1-BF03-FAE0-33099AAA825C}"/>
                </a:ext>
              </a:extLst>
            </p:cNvPr>
            <p:cNvGrpSpPr/>
            <p:nvPr/>
          </p:nvGrpSpPr>
          <p:grpSpPr>
            <a:xfrm>
              <a:off x="8880158" y="3758191"/>
              <a:ext cx="253449" cy="817478"/>
              <a:chOff x="4107675" y="1684320"/>
              <a:chExt cx="350098" cy="1129211"/>
            </a:xfrm>
            <a:solidFill>
              <a:schemeClr val="accent1"/>
            </a:solidFill>
          </p:grpSpPr>
          <p:sp>
            <p:nvSpPr>
              <p:cNvPr id="44" name="Round Same Side Corner Rectangle 21">
                <a:extLst>
                  <a:ext uri="{FF2B5EF4-FFF2-40B4-BE49-F238E27FC236}">
                    <a16:creationId xmlns:a16="http://schemas.microsoft.com/office/drawing/2014/main" id="{8B848992-E7C5-4EBF-1337-2D84C467E047}"/>
                  </a:ext>
                </a:extLst>
              </p:cNvPr>
              <p:cNvSpPr/>
              <p:nvPr/>
            </p:nvSpPr>
            <p:spPr>
              <a:xfrm>
                <a:off x="4107675"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5" name="Oval 44">
                <a:extLst>
                  <a:ext uri="{FF2B5EF4-FFF2-40B4-BE49-F238E27FC236}">
                    <a16:creationId xmlns:a16="http://schemas.microsoft.com/office/drawing/2014/main" id="{D0B9246B-6B16-A5C5-6E9D-54C7A275BEDA}"/>
                  </a:ext>
                </a:extLst>
              </p:cNvPr>
              <p:cNvSpPr/>
              <p:nvPr/>
            </p:nvSpPr>
            <p:spPr>
              <a:xfrm>
                <a:off x="4126467"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39" name="Group 38">
              <a:extLst>
                <a:ext uri="{FF2B5EF4-FFF2-40B4-BE49-F238E27FC236}">
                  <a16:creationId xmlns:a16="http://schemas.microsoft.com/office/drawing/2014/main" id="{0B45079F-D6E0-80EA-3A99-EE07C238A450}"/>
                </a:ext>
              </a:extLst>
            </p:cNvPr>
            <p:cNvGrpSpPr/>
            <p:nvPr/>
          </p:nvGrpSpPr>
          <p:grpSpPr>
            <a:xfrm>
              <a:off x="8440399" y="3758191"/>
              <a:ext cx="363228" cy="817478"/>
              <a:chOff x="3000654" y="1516217"/>
              <a:chExt cx="245039" cy="551483"/>
            </a:xfrm>
            <a:solidFill>
              <a:schemeClr val="accent1"/>
            </a:solidFill>
          </p:grpSpPr>
          <p:grpSp>
            <p:nvGrpSpPr>
              <p:cNvPr id="40" name="Group 39">
                <a:extLst>
                  <a:ext uri="{FF2B5EF4-FFF2-40B4-BE49-F238E27FC236}">
                    <a16:creationId xmlns:a16="http://schemas.microsoft.com/office/drawing/2014/main" id="{2CBCC9B6-84D0-B643-8740-D24665C47396}"/>
                  </a:ext>
                </a:extLst>
              </p:cNvPr>
              <p:cNvGrpSpPr/>
              <p:nvPr/>
            </p:nvGrpSpPr>
            <p:grpSpPr>
              <a:xfrm>
                <a:off x="3036509" y="1516217"/>
                <a:ext cx="172158" cy="551483"/>
                <a:chOff x="4043172" y="1684320"/>
                <a:chExt cx="352508" cy="1129211"/>
              </a:xfrm>
              <a:grpFill/>
            </p:grpSpPr>
            <p:sp>
              <p:nvSpPr>
                <p:cNvPr id="42" name="Round Same Side Corner Rectangle 21">
                  <a:extLst>
                    <a:ext uri="{FF2B5EF4-FFF2-40B4-BE49-F238E27FC236}">
                      <a16:creationId xmlns:a16="http://schemas.microsoft.com/office/drawing/2014/main" id="{EC1A16F9-8A41-544A-2DEF-678949C939F7}"/>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Oval 42">
                  <a:extLst>
                    <a:ext uri="{FF2B5EF4-FFF2-40B4-BE49-F238E27FC236}">
                      <a16:creationId xmlns:a16="http://schemas.microsoft.com/office/drawing/2014/main" id="{0B2509E8-1ED1-FB1D-F0BB-E5FDD13B5F66}"/>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41" name="Flowchart: Manual Operation 40">
                <a:extLst>
                  <a:ext uri="{FF2B5EF4-FFF2-40B4-BE49-F238E27FC236}">
                    <a16:creationId xmlns:a16="http://schemas.microsoft.com/office/drawing/2014/main" id="{DE02AA4E-DCDD-C870-5F4B-9D1F1BF30738}"/>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
        <p:nvSpPr>
          <p:cNvPr id="49" name="Rectangle 48">
            <a:extLst>
              <a:ext uri="{FF2B5EF4-FFF2-40B4-BE49-F238E27FC236}">
                <a16:creationId xmlns:a16="http://schemas.microsoft.com/office/drawing/2014/main" id="{645B950B-37ED-1629-6F64-1B0965ED0BCE}"/>
              </a:ext>
            </a:extLst>
          </p:cNvPr>
          <p:cNvSpPr/>
          <p:nvPr/>
        </p:nvSpPr>
        <p:spPr>
          <a:xfrm>
            <a:off x="996287" y="4256875"/>
            <a:ext cx="5254042" cy="1230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200" b="1" dirty="0">
                <a:solidFill>
                  <a:schemeClr val="bg1"/>
                </a:solidFill>
                <a:cs typeface="Arial" panose="020B0604020202020204" pitchFamily="34" charset="0"/>
              </a:rPr>
              <a:t>MAYORES DE 15 AÑOS</a:t>
            </a:r>
          </a:p>
          <a:p>
            <a:endParaRPr lang="es-ES_tradnl" sz="1100" dirty="0">
              <a:solidFill>
                <a:schemeClr val="bg1"/>
              </a:solidFill>
              <a:cs typeface="Arial" panose="020B0604020202020204" pitchFamily="34" charset="0"/>
            </a:endParaRPr>
          </a:p>
          <a:p>
            <a:r>
              <a:rPr lang="es-ES_tradnl" sz="1100" dirty="0">
                <a:solidFill>
                  <a:schemeClr val="bg1"/>
                </a:solidFill>
                <a:cs typeface="Arial" panose="020B0604020202020204" pitchFamily="34" charset="0"/>
              </a:rPr>
              <a:t>Por lo general, se considera que los menores mayores de 15 años tienen la madurez suficiente para tomar decisiones sobre su cuidado y/o tratamientos. Dependiendo de las leyes locales, los menores de esta edad pueden dar su consentimiento informado. </a:t>
            </a:r>
          </a:p>
        </p:txBody>
      </p:sp>
      <p:grpSp>
        <p:nvGrpSpPr>
          <p:cNvPr id="27" name="Group 26">
            <a:extLst>
              <a:ext uri="{FF2B5EF4-FFF2-40B4-BE49-F238E27FC236}">
                <a16:creationId xmlns:a16="http://schemas.microsoft.com/office/drawing/2014/main" id="{876D8EE9-A66F-7D1C-4FE2-357D6B1C4355}"/>
              </a:ext>
            </a:extLst>
          </p:cNvPr>
          <p:cNvGrpSpPr/>
          <p:nvPr/>
        </p:nvGrpSpPr>
        <p:grpSpPr>
          <a:xfrm>
            <a:off x="1351389" y="2254979"/>
            <a:ext cx="139942" cy="435040"/>
            <a:chOff x="8225553" y="3000145"/>
            <a:chExt cx="221517" cy="688625"/>
          </a:xfrm>
          <a:solidFill>
            <a:schemeClr val="accent1"/>
          </a:solidFill>
        </p:grpSpPr>
        <p:sp>
          <p:nvSpPr>
            <p:cNvPr id="28" name="Round Same Side Corner Rectangle 46">
              <a:extLst>
                <a:ext uri="{FF2B5EF4-FFF2-40B4-BE49-F238E27FC236}">
                  <a16:creationId xmlns:a16="http://schemas.microsoft.com/office/drawing/2014/main" id="{B84E8D04-207F-98A7-EA2A-8E8173AB38E4}"/>
                </a:ext>
              </a:extLst>
            </p:cNvPr>
            <p:cNvSpPr/>
            <p:nvPr/>
          </p:nvSpPr>
          <p:spPr>
            <a:xfrm>
              <a:off x="8227178" y="3259708"/>
              <a:ext cx="217959" cy="42906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Oval 28">
              <a:extLst>
                <a:ext uri="{FF2B5EF4-FFF2-40B4-BE49-F238E27FC236}">
                  <a16:creationId xmlns:a16="http://schemas.microsoft.com/office/drawing/2014/main" id="{358704B7-1831-3200-E23B-F1D2D01E4A89}"/>
                </a:ext>
              </a:extLst>
            </p:cNvPr>
            <p:cNvSpPr/>
            <p:nvPr/>
          </p:nvSpPr>
          <p:spPr>
            <a:xfrm>
              <a:off x="8225553" y="3000145"/>
              <a:ext cx="221517" cy="2215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cs typeface="Arial" panose="020B0604020202020204" pitchFamily="34" charset="0"/>
              </a:endParaRPr>
            </a:p>
          </p:txBody>
        </p:sp>
      </p:grpSp>
      <p:grpSp>
        <p:nvGrpSpPr>
          <p:cNvPr id="56" name="Group 55">
            <a:extLst>
              <a:ext uri="{FF2B5EF4-FFF2-40B4-BE49-F238E27FC236}">
                <a16:creationId xmlns:a16="http://schemas.microsoft.com/office/drawing/2014/main" id="{0ECB8FE3-0A3F-444D-31E1-5AF20C0170F4}"/>
              </a:ext>
            </a:extLst>
          </p:cNvPr>
          <p:cNvGrpSpPr/>
          <p:nvPr/>
        </p:nvGrpSpPr>
        <p:grpSpPr>
          <a:xfrm>
            <a:off x="1334467" y="5885526"/>
            <a:ext cx="139944" cy="540022"/>
            <a:chOff x="8225553" y="3000145"/>
            <a:chExt cx="221517" cy="854801"/>
          </a:xfrm>
          <a:solidFill>
            <a:schemeClr val="accent1"/>
          </a:solidFill>
        </p:grpSpPr>
        <p:sp>
          <p:nvSpPr>
            <p:cNvPr id="57" name="Round Same Side Corner Rectangle 46">
              <a:extLst>
                <a:ext uri="{FF2B5EF4-FFF2-40B4-BE49-F238E27FC236}">
                  <a16:creationId xmlns:a16="http://schemas.microsoft.com/office/drawing/2014/main" id="{83E5EECB-7693-0D2C-A7F5-C34D4744427B}"/>
                </a:ext>
              </a:extLst>
            </p:cNvPr>
            <p:cNvSpPr/>
            <p:nvPr/>
          </p:nvSpPr>
          <p:spPr>
            <a:xfrm>
              <a:off x="8227177" y="3259708"/>
              <a:ext cx="219893" cy="595238"/>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8" name="Oval 57">
              <a:extLst>
                <a:ext uri="{FF2B5EF4-FFF2-40B4-BE49-F238E27FC236}">
                  <a16:creationId xmlns:a16="http://schemas.microsoft.com/office/drawing/2014/main" id="{DB9E59A0-3F05-9749-DEC0-06DAA373FBC9}"/>
                </a:ext>
              </a:extLst>
            </p:cNvPr>
            <p:cNvSpPr/>
            <p:nvPr/>
          </p:nvSpPr>
          <p:spPr>
            <a:xfrm>
              <a:off x="8225553" y="3000145"/>
              <a:ext cx="221517" cy="2215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cs typeface="Arial" panose="020B0604020202020204" pitchFamily="34" charset="0"/>
              </a:endParaRPr>
            </a:p>
          </p:txBody>
        </p:sp>
      </p:grpSp>
      <p:sp>
        <p:nvSpPr>
          <p:cNvPr id="59" name="Hexagon 58">
            <a:extLst>
              <a:ext uri="{FF2B5EF4-FFF2-40B4-BE49-F238E27FC236}">
                <a16:creationId xmlns:a16="http://schemas.microsoft.com/office/drawing/2014/main" id="{936157DE-164A-EDE6-5452-5E21468424DA}"/>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0" name="Hexagon 59">
            <a:extLst>
              <a:ext uri="{FF2B5EF4-FFF2-40B4-BE49-F238E27FC236}">
                <a16:creationId xmlns:a16="http://schemas.microsoft.com/office/drawing/2014/main" id="{E8D2ED62-19F2-EECE-5279-0F150E790225}"/>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1" name="Hexagon 60">
            <a:extLst>
              <a:ext uri="{FF2B5EF4-FFF2-40B4-BE49-F238E27FC236}">
                <a16:creationId xmlns:a16="http://schemas.microsoft.com/office/drawing/2014/main" id="{E7B213E3-1BC7-678A-58BA-713DD42B1887}"/>
              </a:ext>
            </a:extLst>
          </p:cNvPr>
          <p:cNvSpPr/>
          <p:nvPr/>
        </p:nvSpPr>
        <p:spPr>
          <a:xfrm rot="1782986">
            <a:off x="286724" y="122680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2" name="Hexagon 61">
            <a:extLst>
              <a:ext uri="{FF2B5EF4-FFF2-40B4-BE49-F238E27FC236}">
                <a16:creationId xmlns:a16="http://schemas.microsoft.com/office/drawing/2014/main" id="{32AC3A00-BE3F-6F09-CEEA-7DF4470B9EC9}"/>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3" name="Hexagon 62">
            <a:extLst>
              <a:ext uri="{FF2B5EF4-FFF2-40B4-BE49-F238E27FC236}">
                <a16:creationId xmlns:a16="http://schemas.microsoft.com/office/drawing/2014/main" id="{FA920386-9988-DBE4-C36A-9C4026677124}"/>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5448558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46">
            <a:extLst>
              <a:ext uri="{FF2B5EF4-FFF2-40B4-BE49-F238E27FC236}">
                <a16:creationId xmlns:a16="http://schemas.microsoft.com/office/drawing/2014/main" id="{D9B707FC-D9C4-7136-7303-F4691AF7F8FB}"/>
              </a:ext>
            </a:extLst>
          </p:cNvPr>
          <p:cNvSpPr/>
          <p:nvPr/>
        </p:nvSpPr>
        <p:spPr>
          <a:xfrm>
            <a:off x="1186787" y="2401787"/>
            <a:ext cx="679484" cy="144768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Oval 4">
            <a:extLst>
              <a:ext uri="{FF2B5EF4-FFF2-40B4-BE49-F238E27FC236}">
                <a16:creationId xmlns:a16="http://schemas.microsoft.com/office/drawing/2014/main" id="{AD573383-8F13-1D46-94FC-2EE7701DAA00}"/>
              </a:ext>
            </a:extLst>
          </p:cNvPr>
          <p:cNvSpPr/>
          <p:nvPr/>
        </p:nvSpPr>
        <p:spPr>
          <a:xfrm>
            <a:off x="1186787" y="1651716"/>
            <a:ext cx="679484" cy="6636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bg1"/>
                </a:solidFill>
                <a:latin typeface="Arial" panose="020B0604020202020204" pitchFamily="34" charset="0"/>
                <a:cs typeface="Arial" panose="020B0604020202020204" pitchFamily="34" charset="0"/>
              </a:rPr>
              <a:t>16</a:t>
            </a:r>
          </a:p>
        </p:txBody>
      </p:sp>
      <p:sp>
        <p:nvSpPr>
          <p:cNvPr id="6" name="TextBox 5">
            <a:extLst>
              <a:ext uri="{FF2B5EF4-FFF2-40B4-BE49-F238E27FC236}">
                <a16:creationId xmlns:a16="http://schemas.microsoft.com/office/drawing/2014/main" id="{F72F8F0B-E214-46E9-B4A5-E106CB6E129A}"/>
              </a:ext>
            </a:extLst>
          </p:cNvPr>
          <p:cNvSpPr txBox="1"/>
          <p:nvPr/>
        </p:nvSpPr>
        <p:spPr>
          <a:xfrm>
            <a:off x="2102525" y="1421421"/>
            <a:ext cx="4147804" cy="2800767"/>
          </a:xfrm>
          <a:prstGeom prst="rect">
            <a:avLst/>
          </a:prstGeom>
          <a:noFill/>
        </p:spPr>
        <p:txBody>
          <a:bodyPr wrap="square">
            <a:spAutoFit/>
          </a:bodyPr>
          <a:lstStyle/>
          <a:p>
            <a:r>
              <a:rPr lang="es-ES_tradnl" sz="1100" b="1" dirty="0"/>
              <a:t>SELIM</a:t>
            </a:r>
          </a:p>
          <a:p>
            <a:endParaRPr lang="es-ES_tradnl" sz="1100" b="1" dirty="0"/>
          </a:p>
          <a:p>
            <a:r>
              <a:rPr lang="es-ES_tradnl" sz="1100" dirty="0"/>
              <a:t>Selim es un chico refugiado de 16 años que vive solo en un enorme centro de refugiados. Al no haber plazas en los centros para niños y adolescentes, Selim tuvo que ser alojado en un centro para refugiados adultos, donde no hay un espacio seguro para niños, niñas o adolescentes. El personal del centro lo remitió para que recibiera servicios de gestión de casos de protección de la infancia, ya que aún es menor de edad y no está acompañado. Sus padres siguen en su país de origen. Selim espera que puedan reunirse con él en cuanto reciba el estatuto de refugiado y la residencia en este nuevo país.</a:t>
            </a:r>
          </a:p>
          <a:p>
            <a:endParaRPr lang="es-ES_tradnl" sz="1100" dirty="0"/>
          </a:p>
          <a:p>
            <a:r>
              <a:rPr lang="es-ES_tradnl" sz="1100" dirty="0"/>
              <a:t>Selim llegó a este país hace apenas una semana y aún no entiende cómo funciona todo. Los trámites para solicitar asilo y reunificación familiar le han parecido muy complicados. Tampoco le agrada tener que compartir la misma habitación con tres hombres adultos.</a:t>
            </a:r>
          </a:p>
        </p:txBody>
      </p:sp>
      <p:sp>
        <p:nvSpPr>
          <p:cNvPr id="7" name="Rectangle 6">
            <a:extLst>
              <a:ext uri="{FF2B5EF4-FFF2-40B4-BE49-F238E27FC236}">
                <a16:creationId xmlns:a16="http://schemas.microsoft.com/office/drawing/2014/main" id="{3E90D5B9-6270-4A5E-B047-E695CF18718F}"/>
              </a:ext>
            </a:extLst>
          </p:cNvPr>
          <p:cNvSpPr/>
          <p:nvPr/>
        </p:nvSpPr>
        <p:spPr>
          <a:xfrm>
            <a:off x="996286" y="5666279"/>
            <a:ext cx="5254041" cy="3454400"/>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a:extLst>
              <a:ext uri="{FF2B5EF4-FFF2-40B4-BE49-F238E27FC236}">
                <a16:creationId xmlns:a16="http://schemas.microsoft.com/office/drawing/2014/main" id="{C6B265A9-68FA-3551-8D5F-8C9FC50A4E32}"/>
              </a:ext>
            </a:extLst>
          </p:cNvPr>
          <p:cNvSpPr txBox="1"/>
          <p:nvPr/>
        </p:nvSpPr>
        <p:spPr>
          <a:xfrm>
            <a:off x="996286" y="5219322"/>
            <a:ext cx="3866659" cy="261610"/>
          </a:xfrm>
          <a:prstGeom prst="rect">
            <a:avLst/>
          </a:prstGeom>
          <a:noFill/>
          <a:ln>
            <a:noFill/>
          </a:ln>
        </p:spPr>
        <p:txBody>
          <a:bodyPr wrap="square" rtlCol="0">
            <a:spAutoFit/>
          </a:bodyPr>
          <a:lstStyle/>
          <a:p>
            <a:r>
              <a:rPr lang="es-ES_tradnl" sz="1100" b="1" dirty="0"/>
              <a:t>¿Qué puede hacer el asistente social ahora? </a:t>
            </a:r>
          </a:p>
        </p:txBody>
      </p:sp>
      <p:sp>
        <p:nvSpPr>
          <p:cNvPr id="9" name="TextBox 8">
            <a:extLst>
              <a:ext uri="{FF2B5EF4-FFF2-40B4-BE49-F238E27FC236}">
                <a16:creationId xmlns:a16="http://schemas.microsoft.com/office/drawing/2014/main" id="{66BC41E2-4784-001D-7C12-512CC39AF0B0}"/>
              </a:ext>
            </a:extLst>
          </p:cNvPr>
          <p:cNvSpPr txBox="1"/>
          <p:nvPr/>
        </p:nvSpPr>
        <p:spPr>
          <a:xfrm>
            <a:off x="996287" y="726990"/>
            <a:ext cx="5254042" cy="276999"/>
          </a:xfrm>
          <a:prstGeom prst="rect">
            <a:avLst/>
          </a:prstGeom>
          <a:noFill/>
        </p:spPr>
        <p:txBody>
          <a:bodyPr wrap="square" rtlCol="0">
            <a:spAutoFit/>
          </a:bodyPr>
          <a:lstStyle/>
          <a:p>
            <a:r>
              <a:rPr lang="en-US" sz="1200" b="1" spc="300" dirty="0">
                <a:solidFill>
                  <a:schemeClr val="tx1"/>
                </a:solidFill>
              </a:rPr>
              <a:t>ESTUDIO DE CASO - CONSENTIMIENTO INFORMADO DE LOS PADRES</a:t>
            </a:r>
          </a:p>
        </p:txBody>
      </p:sp>
      <p:sp>
        <p:nvSpPr>
          <p:cNvPr id="10" name="Round Same Side Corner Rectangle 46">
            <a:extLst>
              <a:ext uri="{FF2B5EF4-FFF2-40B4-BE49-F238E27FC236}">
                <a16:creationId xmlns:a16="http://schemas.microsoft.com/office/drawing/2014/main" id="{0FCE5C94-7A58-0187-30DB-B25CD2952620}"/>
              </a:ext>
            </a:extLst>
          </p:cNvPr>
          <p:cNvSpPr/>
          <p:nvPr/>
        </p:nvSpPr>
        <p:spPr>
          <a:xfrm>
            <a:off x="1421832" y="3255749"/>
            <a:ext cx="191068" cy="415921"/>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extBox 10">
            <a:extLst>
              <a:ext uri="{FF2B5EF4-FFF2-40B4-BE49-F238E27FC236}">
                <a16:creationId xmlns:a16="http://schemas.microsoft.com/office/drawing/2014/main" id="{2ED0F683-FEFA-4D8A-6661-88812924EE5D}"/>
              </a:ext>
            </a:extLst>
          </p:cNvPr>
          <p:cNvSpPr txBox="1"/>
          <p:nvPr/>
        </p:nvSpPr>
        <p:spPr>
          <a:xfrm>
            <a:off x="996287" y="4311686"/>
            <a:ext cx="5254042" cy="769441"/>
          </a:xfrm>
          <a:prstGeom prst="rect">
            <a:avLst/>
          </a:prstGeom>
          <a:noFill/>
        </p:spPr>
        <p:txBody>
          <a:bodyPr wrap="square">
            <a:spAutoFit/>
          </a:bodyPr>
          <a:lstStyle/>
          <a:p>
            <a:r>
              <a:rPr lang="es-ES_tradnl" sz="1100" dirty="0"/>
              <a:t>Selim aceptó colaborar y dio su consentimiento después de recibir información sobre la gestión de casos. El asistente social llamó entonces a sus padres y les explicó también en qué consiste la gestión de casos. Sin embargo, no dieron su consentimiento porque no conocen al asistente social y no confían en él.</a:t>
            </a:r>
          </a:p>
        </p:txBody>
      </p:sp>
      <p:sp>
        <p:nvSpPr>
          <p:cNvPr id="12" name="Hexagon 11">
            <a:extLst>
              <a:ext uri="{FF2B5EF4-FFF2-40B4-BE49-F238E27FC236}">
                <a16:creationId xmlns:a16="http://schemas.microsoft.com/office/drawing/2014/main" id="{D4468993-D640-4C93-C890-5B8256761547}"/>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Hexagon 12">
            <a:extLst>
              <a:ext uri="{FF2B5EF4-FFF2-40B4-BE49-F238E27FC236}">
                <a16:creationId xmlns:a16="http://schemas.microsoft.com/office/drawing/2014/main" id="{4DABD130-E147-415E-40BA-565D1972C204}"/>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Hexagon 13">
            <a:extLst>
              <a:ext uri="{FF2B5EF4-FFF2-40B4-BE49-F238E27FC236}">
                <a16:creationId xmlns:a16="http://schemas.microsoft.com/office/drawing/2014/main" id="{621B0F50-B1D9-C6A4-55A2-0A6760CDD0A6}"/>
              </a:ext>
            </a:extLst>
          </p:cNvPr>
          <p:cNvSpPr/>
          <p:nvPr/>
        </p:nvSpPr>
        <p:spPr>
          <a:xfrm rot="1782986">
            <a:off x="286724" y="122680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Hexagon 14">
            <a:extLst>
              <a:ext uri="{FF2B5EF4-FFF2-40B4-BE49-F238E27FC236}">
                <a16:creationId xmlns:a16="http://schemas.microsoft.com/office/drawing/2014/main" id="{9BF4C063-7711-F685-0D1B-06DB2DB1F01E}"/>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Hexagon 15">
            <a:extLst>
              <a:ext uri="{FF2B5EF4-FFF2-40B4-BE49-F238E27FC236}">
                <a16:creationId xmlns:a16="http://schemas.microsoft.com/office/drawing/2014/main" id="{CD70F5CC-5192-1C2F-2D30-2F4CA3786E87}"/>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6833166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AD091FC-26EC-59C1-3D5F-7832731B4D50}"/>
              </a:ext>
            </a:extLst>
          </p:cNvPr>
          <p:cNvSpPr txBox="1"/>
          <p:nvPr/>
        </p:nvSpPr>
        <p:spPr>
          <a:xfrm>
            <a:off x="2102525" y="735621"/>
            <a:ext cx="4147804" cy="2631490"/>
          </a:xfrm>
          <a:prstGeom prst="rect">
            <a:avLst/>
          </a:prstGeom>
          <a:noFill/>
        </p:spPr>
        <p:txBody>
          <a:bodyPr wrap="square">
            <a:spAutoFit/>
          </a:bodyPr>
          <a:lstStyle/>
          <a:p>
            <a:r>
              <a:rPr lang="es-ES_tradnl" sz="1100" b="1" dirty="0"/>
              <a:t>MAIMONA</a:t>
            </a:r>
          </a:p>
          <a:p>
            <a:endParaRPr lang="es-ES_tradnl" sz="1100" b="1" dirty="0"/>
          </a:p>
          <a:p>
            <a:r>
              <a:rPr lang="es-ES_tradnl" sz="1100" b="0" i="0" u="none" strike="noStrike" dirty="0">
                <a:solidFill>
                  <a:srgbClr val="000000"/>
                </a:solidFill>
                <a:effectLst/>
                <a:latin typeface="-webkit-standard"/>
              </a:rPr>
              <a:t>Maimona es una niña de 12 años que vive en un campamento de desplazados internos con sus padres y su hermano menor. Un voluntario de la comunidad la remitió a gestión de casos de protección de la infancia. Sus padres explotaban sexualmente a Maimona para beneficio de toda la familia y fue el líder de la comunidad quien la sacó de la casa de sus padres y la acogió. Maimona podrá permanecer allí mientras le buscan otra solución. </a:t>
            </a:r>
            <a:br>
              <a:rPr lang="es-ES_tradnl" sz="1100" dirty="0"/>
            </a:br>
            <a:endParaRPr lang="es-ES_tradnl" sz="1100" dirty="0"/>
          </a:p>
          <a:p>
            <a:r>
              <a:rPr lang="es-ES_tradnl" sz="1100" dirty="0"/>
              <a:t>Maimona aceptó colaborar y dio su consentimiento después de recibir información sobre la gestión de casos. Sin embargo, sus padres no quieren hablar con nadie. No contestan al teléfono cuando la asistente social los llama ni la dejan entrar cuando va al centro de acogida. No se ha podido obtener el consentimiento de sus padres.</a:t>
            </a:r>
          </a:p>
        </p:txBody>
      </p:sp>
      <p:sp>
        <p:nvSpPr>
          <p:cNvPr id="12" name="Rectangle 11">
            <a:extLst>
              <a:ext uri="{FF2B5EF4-FFF2-40B4-BE49-F238E27FC236}">
                <a16:creationId xmlns:a16="http://schemas.microsoft.com/office/drawing/2014/main" id="{902839E7-FBA8-3A48-2E41-2984117603E5}"/>
              </a:ext>
            </a:extLst>
          </p:cNvPr>
          <p:cNvSpPr/>
          <p:nvPr/>
        </p:nvSpPr>
        <p:spPr>
          <a:xfrm>
            <a:off x="996286" y="3912290"/>
            <a:ext cx="5254041" cy="3454400"/>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TextBox 12">
            <a:extLst>
              <a:ext uri="{FF2B5EF4-FFF2-40B4-BE49-F238E27FC236}">
                <a16:creationId xmlns:a16="http://schemas.microsoft.com/office/drawing/2014/main" id="{37179923-B745-0B7E-AF58-93EF70DEB20E}"/>
              </a:ext>
            </a:extLst>
          </p:cNvPr>
          <p:cNvSpPr txBox="1"/>
          <p:nvPr/>
        </p:nvSpPr>
        <p:spPr>
          <a:xfrm>
            <a:off x="996286" y="3481959"/>
            <a:ext cx="3093113" cy="261610"/>
          </a:xfrm>
          <a:prstGeom prst="rect">
            <a:avLst/>
          </a:prstGeom>
          <a:noFill/>
          <a:ln>
            <a:noFill/>
          </a:ln>
        </p:spPr>
        <p:txBody>
          <a:bodyPr wrap="square" rtlCol="0">
            <a:spAutoFit/>
          </a:bodyPr>
          <a:lstStyle/>
          <a:p>
            <a:r>
              <a:rPr lang="es-ES_tradnl" sz="1100" b="1" dirty="0"/>
              <a:t>¿Qué puede hacer el asistente social ahora? </a:t>
            </a:r>
          </a:p>
        </p:txBody>
      </p:sp>
      <p:grpSp>
        <p:nvGrpSpPr>
          <p:cNvPr id="17" name="Group 16">
            <a:extLst>
              <a:ext uri="{FF2B5EF4-FFF2-40B4-BE49-F238E27FC236}">
                <a16:creationId xmlns:a16="http://schemas.microsoft.com/office/drawing/2014/main" id="{53762B9E-315A-CB78-53CA-9796A8795216}"/>
              </a:ext>
            </a:extLst>
          </p:cNvPr>
          <p:cNvGrpSpPr/>
          <p:nvPr/>
        </p:nvGrpSpPr>
        <p:grpSpPr>
          <a:xfrm>
            <a:off x="1085186" y="1122701"/>
            <a:ext cx="927449" cy="2020670"/>
            <a:chOff x="1022165" y="965916"/>
            <a:chExt cx="1008727" cy="2197754"/>
          </a:xfrm>
        </p:grpSpPr>
        <p:sp>
          <p:nvSpPr>
            <p:cNvPr id="9" name="Round Same Side Corner Rectangle 46">
              <a:extLst>
                <a:ext uri="{FF2B5EF4-FFF2-40B4-BE49-F238E27FC236}">
                  <a16:creationId xmlns:a16="http://schemas.microsoft.com/office/drawing/2014/main" id="{3DE01BCF-2BC1-332E-40C5-2D97AA588EC6}"/>
                </a:ext>
              </a:extLst>
            </p:cNvPr>
            <p:cNvSpPr/>
            <p:nvPr/>
          </p:nvSpPr>
          <p:spPr>
            <a:xfrm>
              <a:off x="1186787" y="1715987"/>
              <a:ext cx="679484" cy="144768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a:extLst>
                <a:ext uri="{FF2B5EF4-FFF2-40B4-BE49-F238E27FC236}">
                  <a16:creationId xmlns:a16="http://schemas.microsoft.com/office/drawing/2014/main" id="{6E10D5CD-F2D8-86C9-5425-C224720A5061}"/>
                </a:ext>
              </a:extLst>
            </p:cNvPr>
            <p:cNvSpPr/>
            <p:nvPr/>
          </p:nvSpPr>
          <p:spPr>
            <a:xfrm>
              <a:off x="1186787" y="965916"/>
              <a:ext cx="679484" cy="6636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bg1"/>
                  </a:solidFill>
                  <a:latin typeface="Arial" panose="020B0604020202020204" pitchFamily="34" charset="0"/>
                  <a:cs typeface="Arial" panose="020B0604020202020204" pitchFamily="34" charset="0"/>
                </a:rPr>
                <a:t>12</a:t>
              </a:r>
            </a:p>
          </p:txBody>
        </p:sp>
        <p:sp>
          <p:nvSpPr>
            <p:cNvPr id="16" name="Flowchart: Manual Operation 15">
              <a:extLst>
                <a:ext uri="{FF2B5EF4-FFF2-40B4-BE49-F238E27FC236}">
                  <a16:creationId xmlns:a16="http://schemas.microsoft.com/office/drawing/2014/main" id="{88690F29-0A4A-5AB4-7188-2FDD9C0566E6}"/>
                </a:ext>
              </a:extLst>
            </p:cNvPr>
            <p:cNvSpPr/>
            <p:nvPr/>
          </p:nvSpPr>
          <p:spPr>
            <a:xfrm rot="10800000">
              <a:off x="1022165" y="2222500"/>
              <a:ext cx="1008727" cy="941170"/>
            </a:xfrm>
            <a:prstGeom prst="flowChartManualOperati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Hexagon 17">
            <a:extLst>
              <a:ext uri="{FF2B5EF4-FFF2-40B4-BE49-F238E27FC236}">
                <a16:creationId xmlns:a16="http://schemas.microsoft.com/office/drawing/2014/main" id="{A15FB536-B727-6DAD-E1A3-62931EDC01F4}"/>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Hexagon 18">
            <a:extLst>
              <a:ext uri="{FF2B5EF4-FFF2-40B4-BE49-F238E27FC236}">
                <a16:creationId xmlns:a16="http://schemas.microsoft.com/office/drawing/2014/main" id="{0A24F806-DC85-036F-651E-334ECDD74572}"/>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Hexagon 19">
            <a:extLst>
              <a:ext uri="{FF2B5EF4-FFF2-40B4-BE49-F238E27FC236}">
                <a16:creationId xmlns:a16="http://schemas.microsoft.com/office/drawing/2014/main" id="{2A522581-320A-18DA-A00D-E24DAAE8D47B}"/>
              </a:ext>
            </a:extLst>
          </p:cNvPr>
          <p:cNvSpPr/>
          <p:nvPr/>
        </p:nvSpPr>
        <p:spPr>
          <a:xfrm rot="1782986">
            <a:off x="286724" y="122680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Hexagon 20">
            <a:extLst>
              <a:ext uri="{FF2B5EF4-FFF2-40B4-BE49-F238E27FC236}">
                <a16:creationId xmlns:a16="http://schemas.microsoft.com/office/drawing/2014/main" id="{79DD6CA2-DF72-E27D-B932-4CBDFD9E8820}"/>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Hexagon 21">
            <a:extLst>
              <a:ext uri="{FF2B5EF4-FFF2-40B4-BE49-F238E27FC236}">
                <a16:creationId xmlns:a16="http://schemas.microsoft.com/office/drawing/2014/main" id="{DBBEA95F-B1DA-0FE7-8DF2-752575D17351}"/>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06053384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6ABE69-017A-5AB4-5856-A82CA5D0544E}"/>
              </a:ext>
            </a:extLst>
          </p:cNvPr>
          <p:cNvSpPr txBox="1"/>
          <p:nvPr/>
        </p:nvSpPr>
        <p:spPr>
          <a:xfrm>
            <a:off x="996287" y="726990"/>
            <a:ext cx="5254042" cy="276999"/>
          </a:xfrm>
          <a:prstGeom prst="rect">
            <a:avLst/>
          </a:prstGeom>
          <a:noFill/>
        </p:spPr>
        <p:txBody>
          <a:bodyPr wrap="square" rtlCol="0">
            <a:spAutoFit/>
          </a:bodyPr>
          <a:lstStyle/>
          <a:p>
            <a:r>
              <a:rPr lang="en-CA" sz="1200" b="1" spc="300" dirty="0">
                <a:solidFill>
                  <a:schemeClr val="tx1"/>
                </a:solidFill>
              </a:rPr>
              <a:t>FORMULARIO DE CONSENTIMIENTO</a:t>
            </a:r>
            <a:endParaRPr lang="en-US" sz="1200" b="1" spc="300" dirty="0">
              <a:solidFill>
                <a:schemeClr val="tx1"/>
              </a:solidFill>
            </a:endParaRPr>
          </a:p>
        </p:txBody>
      </p:sp>
      <p:graphicFrame>
        <p:nvGraphicFramePr>
          <p:cNvPr id="5" name="Table 4">
            <a:extLst>
              <a:ext uri="{FF2B5EF4-FFF2-40B4-BE49-F238E27FC236}">
                <a16:creationId xmlns:a16="http://schemas.microsoft.com/office/drawing/2014/main" id="{759A243B-0B53-05B7-FCDF-BB22DA8DCF1A}"/>
              </a:ext>
            </a:extLst>
          </p:cNvPr>
          <p:cNvGraphicFramePr>
            <a:graphicFrameLocks noGrp="1"/>
          </p:cNvGraphicFramePr>
          <p:nvPr>
            <p:extLst>
              <p:ext uri="{D42A27DB-BD31-4B8C-83A1-F6EECF244321}">
                <p14:modId xmlns:p14="http://schemas.microsoft.com/office/powerpoint/2010/main" val="1366840304"/>
              </p:ext>
            </p:extLst>
          </p:nvPr>
        </p:nvGraphicFramePr>
        <p:xfrm>
          <a:off x="996287" y="1127125"/>
          <a:ext cx="5254042" cy="4566920"/>
        </p:xfrm>
        <a:graphic>
          <a:graphicData uri="http://schemas.openxmlformats.org/drawingml/2006/table">
            <a:tbl>
              <a:tblPr firstRow="1" firstCol="1" bandRow="1">
                <a:tableStyleId>{5C22544A-7EE6-4342-B048-85BDC9FD1C3A}</a:tableStyleId>
              </a:tblPr>
              <a:tblGrid>
                <a:gridCol w="1311484">
                  <a:extLst>
                    <a:ext uri="{9D8B030D-6E8A-4147-A177-3AD203B41FA5}">
                      <a16:colId xmlns:a16="http://schemas.microsoft.com/office/drawing/2014/main" val="850141549"/>
                    </a:ext>
                  </a:extLst>
                </a:gridCol>
                <a:gridCol w="3942558">
                  <a:extLst>
                    <a:ext uri="{9D8B030D-6E8A-4147-A177-3AD203B41FA5}">
                      <a16:colId xmlns:a16="http://schemas.microsoft.com/office/drawing/2014/main" val="3767976848"/>
                    </a:ext>
                  </a:extLst>
                </a:gridCol>
              </a:tblGrid>
              <a:tr h="222683">
                <a:tc gridSpan="2">
                  <a:txBody>
                    <a:bodyPr/>
                    <a:lstStyle/>
                    <a:p>
                      <a:pPr algn="l"/>
                      <a:r>
                        <a:rPr lang="es-ES_tradnl" sz="1500" noProof="0">
                          <a:effectLst/>
                        </a:rPr>
                        <a:t>1.A. RESUMEN DEL FORMULARIO DE CONSENTIMIENTO Y ASENTIMIENTO</a:t>
                      </a:r>
                      <a:endParaRPr lang="es-ES_tradnl"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719737226"/>
                  </a:ext>
                </a:extLst>
              </a:tr>
              <a:tr h="142309">
                <a:tc>
                  <a:txBody>
                    <a:bodyPr/>
                    <a:lstStyle/>
                    <a:p>
                      <a:pPr algn="l">
                        <a:lnSpc>
                          <a:spcPct val="100000"/>
                        </a:lnSpc>
                        <a:spcAft>
                          <a:spcPts val="800"/>
                        </a:spcAft>
                      </a:pPr>
                      <a:r>
                        <a:rPr lang="es-ES_tradnl" sz="900" noProof="0" dirty="0">
                          <a:effectLst/>
                        </a:rPr>
                        <a:t>Gestión de casos </a:t>
                      </a:r>
                      <a:endParaRPr lang="es-ES_tradnl"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l">
                        <a:lnSpc>
                          <a:spcPct val="100000"/>
                        </a:lnSpc>
                        <a:spcAft>
                          <a:spcPts val="800"/>
                        </a:spcAft>
                      </a:pPr>
                      <a:r>
                        <a:rPr lang="es-ES_tradnl" sz="900" noProof="0">
                          <a:effectLst/>
                        </a:rPr>
                        <a:t>Paso 1: Identificación y registro </a:t>
                      </a:r>
                      <a:endParaRPr lang="es-ES_tradnl" sz="900" noProof="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79530798"/>
                  </a:ext>
                </a:extLst>
              </a:tr>
              <a:tr h="142309">
                <a:tc>
                  <a:txBody>
                    <a:bodyPr/>
                    <a:lstStyle/>
                    <a:p>
                      <a:pPr algn="l">
                        <a:lnSpc>
                          <a:spcPct val="100000"/>
                        </a:lnSpc>
                        <a:spcAft>
                          <a:spcPts val="800"/>
                        </a:spcAft>
                      </a:pPr>
                      <a:r>
                        <a:rPr lang="es-ES_tradnl" sz="900" noProof="0" dirty="0">
                          <a:effectLst/>
                        </a:rPr>
                        <a:t>Formulario básico / complementario</a:t>
                      </a:r>
                      <a:endParaRPr lang="es-ES_tradnl"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l">
                        <a:lnSpc>
                          <a:spcPct val="100000"/>
                        </a:lnSpc>
                        <a:spcAft>
                          <a:spcPts val="800"/>
                        </a:spcAft>
                      </a:pPr>
                      <a:r>
                        <a:rPr lang="es-ES_tradnl" sz="900" noProof="0" dirty="0">
                          <a:effectLst/>
                        </a:rPr>
                        <a:t>Formulario básico</a:t>
                      </a:r>
                      <a:endParaRPr lang="es-ES_tradnl"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5400861"/>
                  </a:ext>
                </a:extLst>
              </a:tr>
              <a:tr h="1760938">
                <a:tc>
                  <a:txBody>
                    <a:bodyPr/>
                    <a:lstStyle/>
                    <a:p>
                      <a:pPr algn="l">
                        <a:lnSpc>
                          <a:spcPct val="100000"/>
                        </a:lnSpc>
                        <a:spcAft>
                          <a:spcPts val="800"/>
                        </a:spcAft>
                      </a:pPr>
                      <a:r>
                        <a:rPr lang="es-ES_tradnl" sz="900" noProof="0">
                          <a:effectLst/>
                        </a:rPr>
                        <a:t>Cuándo se debe usar </a:t>
                      </a:r>
                      <a:endParaRPr lang="es-ES_tradnl" sz="900" noProof="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800"/>
                        </a:spcAft>
                        <a:buClrTx/>
                        <a:buSzTx/>
                        <a:buFontTx/>
                        <a:buNone/>
                        <a:tabLst/>
                        <a:defRPr/>
                      </a:pPr>
                      <a:r>
                        <a:rPr lang="es-ES_tradnl" sz="900" noProof="0" dirty="0">
                          <a:effectLst/>
                        </a:rPr>
                        <a:t>1. En la etapa inicial de la gestión de casos (es decir, una vez se ha comprobado que la/el menor cumple los criterios de admisión y antes de realizar la entrevista de registro):</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900" noProof="0" dirty="0">
                          <a:effectLst/>
                        </a:rPr>
                        <a:t>Solicitar el consentimiento para participar en el proceso de gestión de casos.</a:t>
                      </a:r>
                    </a:p>
                    <a:p>
                      <a:pPr marL="342900" marR="0" lvl="0" indent="-342900" algn="l" defTabSz="685800"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s-ES_tradnl" sz="900" noProof="0" dirty="0">
                          <a:effectLst/>
                        </a:rPr>
                        <a:t>Solicitar el consentimiento para que la asistente social recopile y almacene información sobre el caso y comparta datos agregados no identificables con terceros con fines informativos .</a:t>
                      </a:r>
                    </a:p>
                    <a:p>
                      <a:pPr algn="l">
                        <a:lnSpc>
                          <a:spcPct val="100000"/>
                        </a:lnSpc>
                        <a:spcAft>
                          <a:spcPts val="800"/>
                        </a:spcAft>
                      </a:pPr>
                      <a:r>
                        <a:rPr lang="es-ES_tradnl" sz="900" noProof="0" dirty="0">
                          <a:effectLst/>
                        </a:rPr>
                        <a:t>2. Durante el proceso de gestión de casos:</a:t>
                      </a:r>
                    </a:p>
                    <a:p>
                      <a:pPr marL="342900" marR="0" lvl="0" indent="-342900" algn="l" defTabSz="685800"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s-ES_tradnl" sz="900" noProof="0" dirty="0">
                          <a:effectLst/>
                        </a:rPr>
                        <a:t>Solicitar el consentimiento para compartir información con otros proveedores de servicios que puedan ayudar a la/al menor y a su familia a resolver necesidades específicas (es decir, en remisiones y/o transferencia de casos).</a:t>
                      </a:r>
                      <a:endParaRPr lang="es-ES_tradnl"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936492902"/>
                  </a:ext>
                </a:extLst>
              </a:tr>
              <a:tr h="681852">
                <a:tc>
                  <a:txBody>
                    <a:bodyPr/>
                    <a:lstStyle/>
                    <a:p>
                      <a:pPr algn="l">
                        <a:lnSpc>
                          <a:spcPct val="100000"/>
                        </a:lnSpc>
                        <a:spcAft>
                          <a:spcPts val="800"/>
                        </a:spcAft>
                      </a:pPr>
                      <a:r>
                        <a:rPr lang="es-ES_tradnl" sz="900" noProof="0">
                          <a:effectLst/>
                        </a:rPr>
                        <a:t>Quién debe llenarlo </a:t>
                      </a:r>
                      <a:endParaRPr lang="es-ES_tradnl" sz="900" noProof="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l">
                        <a:lnSpc>
                          <a:spcPct val="100000"/>
                        </a:lnSpc>
                        <a:spcAft>
                          <a:spcPts val="800"/>
                        </a:spcAft>
                      </a:pPr>
                      <a:r>
                        <a:rPr lang="es-ES_tradnl" sz="900" noProof="0" dirty="0">
                          <a:effectLst/>
                        </a:rPr>
                        <a:t>El/la asistente social asignado/a al caso en compañía de la / del menor o el padre/madre/tutor (en función de la edad y el grado de madurez de la /del menor, la presencia del padre/madre/tutor/a y el interés superior de la/del menor).</a:t>
                      </a:r>
                    </a:p>
                    <a:p>
                      <a:pPr algn="l">
                        <a:lnSpc>
                          <a:spcPct val="100000"/>
                        </a:lnSpc>
                        <a:spcAft>
                          <a:spcPts val="800"/>
                        </a:spcAft>
                      </a:pPr>
                      <a:r>
                        <a:rPr lang="es-ES_tradnl" sz="900" noProof="0" dirty="0">
                          <a:effectLst/>
                        </a:rPr>
                        <a:t>Se deberá llenar un formulario por separado para la/el menor y el padre/tutor .</a:t>
                      </a:r>
                      <a:endParaRPr lang="es-ES_tradnl"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988853218"/>
                  </a:ext>
                </a:extLst>
              </a:tr>
              <a:tr h="291228">
                <a:tc>
                  <a:txBody>
                    <a:bodyPr/>
                    <a:lstStyle/>
                    <a:p>
                      <a:pPr algn="l">
                        <a:lnSpc>
                          <a:spcPct val="100000"/>
                        </a:lnSpc>
                        <a:spcAft>
                          <a:spcPts val="800"/>
                        </a:spcAft>
                      </a:pPr>
                      <a:r>
                        <a:rPr lang="es-ES_tradnl" sz="900" noProof="0">
                          <a:effectLst/>
                        </a:rPr>
                        <a:t>Propósito del formulario </a:t>
                      </a:r>
                      <a:endParaRPr lang="es-ES_tradnl" sz="900" noProof="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l">
                        <a:lnSpc>
                          <a:spcPct val="100000"/>
                        </a:lnSpc>
                        <a:spcAft>
                          <a:spcPts val="800"/>
                        </a:spcAft>
                      </a:pPr>
                      <a:r>
                        <a:rPr lang="es-ES_tradnl" sz="900" noProof="0" dirty="0">
                          <a:effectLst/>
                        </a:rPr>
                        <a:t>Dejar constancia de la autorización para participar en el proceso de gestión de casos, recopilar y almacenar información sobre el caso y compartir información con otros proveedores de servicios</a:t>
                      </a:r>
                      <a:endParaRPr lang="es-ES_tradnl"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62974608"/>
                  </a:ext>
                </a:extLst>
              </a:tr>
            </a:tbl>
          </a:graphicData>
        </a:graphic>
      </p:graphicFrame>
      <p:graphicFrame>
        <p:nvGraphicFramePr>
          <p:cNvPr id="6" name="Table 5">
            <a:extLst>
              <a:ext uri="{FF2B5EF4-FFF2-40B4-BE49-F238E27FC236}">
                <a16:creationId xmlns:a16="http://schemas.microsoft.com/office/drawing/2014/main" id="{FC370FA1-0BDB-A854-F247-6867E28DC14D}"/>
              </a:ext>
            </a:extLst>
          </p:cNvPr>
          <p:cNvGraphicFramePr>
            <a:graphicFrameLocks noGrp="1"/>
          </p:cNvGraphicFramePr>
          <p:nvPr>
            <p:extLst>
              <p:ext uri="{D42A27DB-BD31-4B8C-83A1-F6EECF244321}">
                <p14:modId xmlns:p14="http://schemas.microsoft.com/office/powerpoint/2010/main" val="3042919582"/>
              </p:ext>
            </p:extLst>
          </p:nvPr>
        </p:nvGraphicFramePr>
        <p:xfrm>
          <a:off x="996287" y="5911185"/>
          <a:ext cx="5254042" cy="3136837"/>
        </p:xfrm>
        <a:graphic>
          <a:graphicData uri="http://schemas.openxmlformats.org/drawingml/2006/table">
            <a:tbl>
              <a:tblPr firstRow="1" firstCol="1" bandRow="1">
                <a:tableStyleId>{5C22544A-7EE6-4342-B048-85BDC9FD1C3A}</a:tableStyleId>
              </a:tblPr>
              <a:tblGrid>
                <a:gridCol w="2626506">
                  <a:extLst>
                    <a:ext uri="{9D8B030D-6E8A-4147-A177-3AD203B41FA5}">
                      <a16:colId xmlns:a16="http://schemas.microsoft.com/office/drawing/2014/main" val="986909803"/>
                    </a:ext>
                  </a:extLst>
                </a:gridCol>
                <a:gridCol w="2627536">
                  <a:extLst>
                    <a:ext uri="{9D8B030D-6E8A-4147-A177-3AD203B41FA5}">
                      <a16:colId xmlns:a16="http://schemas.microsoft.com/office/drawing/2014/main" val="662806402"/>
                    </a:ext>
                  </a:extLst>
                </a:gridCol>
              </a:tblGrid>
              <a:tr h="222683">
                <a:tc gridSpan="2">
                  <a:txBody>
                    <a:bodyPr/>
                    <a:lstStyle/>
                    <a:p>
                      <a:pPr algn="l"/>
                      <a:r>
                        <a:rPr lang="es-ES_tradnl" sz="1500" noProof="0">
                          <a:solidFill>
                            <a:schemeClr val="bg1"/>
                          </a:solidFill>
                          <a:effectLst/>
                        </a:rPr>
                        <a:t>FORMULARIO DE CONSENTIMIENTO Y ASENTIMIENTO</a:t>
                      </a:r>
                      <a:endParaRPr lang="es-ES_tradnl" sz="1100" noProof="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092757353"/>
                  </a:ext>
                </a:extLst>
              </a:tr>
              <a:tr h="142309">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s-ES_tradnl" sz="1000" noProof="0">
                          <a:solidFill>
                            <a:schemeClr val="tx1"/>
                          </a:solidFill>
                          <a:effectLst/>
                        </a:rPr>
                        <a:t>Fecha en que se llena el formulario: </a:t>
                      </a:r>
                      <a:r>
                        <a:rPr lang="es-ES_tradnl" sz="700" b="0" i="1" noProof="0">
                          <a:solidFill>
                            <a:schemeClr val="tx1"/>
                          </a:solidFill>
                          <a:effectLst/>
                        </a:rPr>
                        <a:t>dd/mm/aa</a:t>
                      </a:r>
                      <a:endParaRPr lang="es-ES_tradnl" sz="1000" b="0" i="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l">
                        <a:lnSpc>
                          <a:spcPct val="107000"/>
                        </a:lnSpc>
                        <a:spcAft>
                          <a:spcPts val="800"/>
                        </a:spcAft>
                      </a:pPr>
                      <a:r>
                        <a:rPr lang="es-ES_tradnl" sz="1000" b="1" noProof="0">
                          <a:solidFill>
                            <a:schemeClr val="tx1"/>
                          </a:solidFill>
                          <a:effectLst/>
                        </a:rPr>
                        <a:t>Número de identificación del caso: </a:t>
                      </a:r>
                      <a:endParaRPr lang="es-ES_tradnl" sz="1000" b="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733199866"/>
                  </a:ext>
                </a:extLst>
              </a:tr>
              <a:tr h="142309">
                <a:tc gridSpan="2">
                  <a:txBody>
                    <a:bodyPr/>
                    <a:lstStyle/>
                    <a:p>
                      <a:pPr algn="l">
                        <a:lnSpc>
                          <a:spcPct val="107000"/>
                        </a:lnSpc>
                        <a:spcAft>
                          <a:spcPts val="800"/>
                        </a:spcAft>
                      </a:pPr>
                      <a:r>
                        <a:rPr lang="es-ES_tradnl" sz="1000" noProof="0">
                          <a:solidFill>
                            <a:schemeClr val="tx1"/>
                          </a:solidFill>
                          <a:effectLst/>
                        </a:rPr>
                        <a:t>Consentimiento / asentimiento obtenido de</a:t>
                      </a:r>
                      <a:r>
                        <a:rPr lang="es-ES_tradnl" sz="1000" b="0" noProof="0">
                          <a:solidFill>
                            <a:schemeClr val="tx1"/>
                          </a:solidFill>
                          <a:effectLst/>
                        </a:rPr>
                        <a:t>: [ ] Menor [ ] Cuidador [ ] Otro, </a:t>
                      </a:r>
                      <a:r>
                        <a:rPr lang="es-ES_tradnl" sz="1000" noProof="0">
                          <a:solidFill>
                            <a:schemeClr val="tx1"/>
                          </a:solidFill>
                          <a:effectLst/>
                        </a:rPr>
                        <a:t>especificar:</a:t>
                      </a:r>
                      <a:endParaRPr lang="es-ES_tradnl" sz="10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538327705"/>
                  </a:ext>
                </a:extLst>
              </a:tr>
              <a:tr h="262813">
                <a:tc gridSpan="2">
                  <a:txBody>
                    <a:bodyPr/>
                    <a:lstStyle/>
                    <a:p>
                      <a:pPr algn="l">
                        <a:lnSpc>
                          <a:spcPct val="107000"/>
                        </a:lnSpc>
                        <a:spcAft>
                          <a:spcPts val="800"/>
                        </a:spcAft>
                      </a:pPr>
                      <a:r>
                        <a:rPr lang="es-ES_tradnl" sz="1000" noProof="0">
                          <a:solidFill>
                            <a:schemeClr val="tx1"/>
                          </a:solidFill>
                          <a:effectLst/>
                        </a:rPr>
                        <a:t>1. PARTICIPACIÓN EN EL PROCESO DE GESTIÓN DE CASOS </a:t>
                      </a:r>
                    </a:p>
                    <a:p>
                      <a:pPr marL="0" marR="0" indent="0" algn="l" defTabSz="685800" rtl="0" eaLnBrk="1" fontAlgn="auto" latinLnBrk="0" hangingPunct="1">
                        <a:lnSpc>
                          <a:spcPct val="107000"/>
                        </a:lnSpc>
                        <a:spcBef>
                          <a:spcPts val="0"/>
                        </a:spcBef>
                        <a:spcAft>
                          <a:spcPts val="800"/>
                        </a:spcAft>
                        <a:buClrTx/>
                        <a:buSzTx/>
                        <a:buFontTx/>
                        <a:buNone/>
                        <a:tabLst/>
                        <a:defRPr/>
                      </a:pPr>
                      <a:r>
                        <a:rPr lang="es-ES_tradnl" sz="700" b="0" i="1" noProof="0">
                          <a:solidFill>
                            <a:schemeClr val="tx1"/>
                          </a:solidFill>
                          <a:effectLst/>
                        </a:rPr>
                        <a:t>Explicar la finalidad y el proceso de gestión de casos, así como los principios que lo regulan. Dejar clara la función y responsabilidades de la/del asistente/ trabajador(a) social y de la /del menor en. el proceso de gestión de casos. </a:t>
                      </a:r>
                      <a:endParaRPr lang="es-ES_tradnl" sz="700" b="0" i="1"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1626183096"/>
                  </a:ext>
                </a:extLst>
              </a:tr>
              <a:tr h="532932">
                <a:tc gridSpan="2">
                  <a:txBody>
                    <a:bodyPr/>
                    <a:lstStyle/>
                    <a:p>
                      <a:pPr algn="l">
                        <a:lnSpc>
                          <a:spcPct val="107000"/>
                        </a:lnSpc>
                        <a:spcAft>
                          <a:spcPts val="800"/>
                        </a:spcAft>
                      </a:pPr>
                      <a:r>
                        <a:rPr lang="es-ES_tradnl" sz="1000" noProof="0" dirty="0">
                          <a:solidFill>
                            <a:schemeClr val="tx1"/>
                          </a:solidFill>
                          <a:effectLst/>
                        </a:rPr>
                        <a:t> </a:t>
                      </a:r>
                    </a:p>
                    <a:p>
                      <a:pPr marL="0" marR="0" indent="0" algn="l" defTabSz="685800" rtl="0" eaLnBrk="1" fontAlgn="auto" latinLnBrk="0" hangingPunct="1">
                        <a:lnSpc>
                          <a:spcPct val="107000"/>
                        </a:lnSpc>
                        <a:spcBef>
                          <a:spcPts val="0"/>
                        </a:spcBef>
                        <a:spcAft>
                          <a:spcPts val="800"/>
                        </a:spcAft>
                        <a:buClrTx/>
                        <a:buSzTx/>
                        <a:buFontTx/>
                        <a:buNone/>
                        <a:tabLst/>
                        <a:defRPr/>
                      </a:pPr>
                      <a:r>
                        <a:rPr lang="es-ES_tradnl" sz="1000" noProof="0" dirty="0">
                          <a:solidFill>
                            <a:schemeClr val="tx1"/>
                          </a:solidFill>
                          <a:effectLst/>
                        </a:rPr>
                        <a:t>Yo___________________________(nombre de la persona que da el consentimiento), doy mi permiso (para que el niño) participe en el proceso de gestión del caso.</a:t>
                      </a:r>
                      <a:endParaRPr lang="es-ES_tradnl" sz="10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116019584"/>
                  </a:ext>
                </a:extLst>
              </a:tr>
              <a:tr h="532932">
                <a:tc gridSpan="2">
                  <a:txBody>
                    <a:bodyPr/>
                    <a:lstStyle/>
                    <a:p>
                      <a:pPr marL="0" marR="0" indent="0" algn="l" defTabSz="685800" rtl="0" eaLnBrk="1" fontAlgn="auto" latinLnBrk="0" hangingPunct="1">
                        <a:lnSpc>
                          <a:spcPct val="107000"/>
                        </a:lnSpc>
                        <a:spcBef>
                          <a:spcPts val="0"/>
                        </a:spcBef>
                        <a:spcAft>
                          <a:spcPts val="800"/>
                        </a:spcAft>
                        <a:buClrTx/>
                        <a:buSzTx/>
                        <a:buFontTx/>
                        <a:buNone/>
                        <a:tabLst/>
                        <a:defRPr/>
                      </a:pPr>
                      <a:r>
                        <a:rPr lang="es-ES_tradnl" sz="1100" b="1" noProof="0" dirty="0">
                          <a:solidFill>
                            <a:schemeClr val="tx1"/>
                          </a:solidFill>
                          <a:effectLst/>
                        </a:rPr>
                        <a:t>2. RECOPILACIÓN Y ALMACENAMIENTO DE INFORMACIÓN SOBRE EL CASO E INTERCAMBIO DE DATOS AGREGADOS NO IDENTIFICABLES CON FINES INFORMATIVOS  </a:t>
                      </a:r>
                    </a:p>
                    <a:p>
                      <a:pPr marL="0" marR="0" indent="0" algn="l" defTabSz="685800" rtl="0" eaLnBrk="1" fontAlgn="auto" latinLnBrk="0" hangingPunct="1">
                        <a:lnSpc>
                          <a:spcPct val="107000"/>
                        </a:lnSpc>
                        <a:spcBef>
                          <a:spcPts val="0"/>
                        </a:spcBef>
                        <a:spcAft>
                          <a:spcPts val="800"/>
                        </a:spcAft>
                        <a:buClrTx/>
                        <a:buSzTx/>
                        <a:buFontTx/>
                        <a:buNone/>
                        <a:tabLst/>
                        <a:defRPr/>
                      </a:pPr>
                      <a:r>
                        <a:rPr lang="es-ES_tradnl" sz="800" b="0" i="1" noProof="0" dirty="0">
                          <a:solidFill>
                            <a:schemeClr val="tx1"/>
                          </a:solidFill>
                          <a:effectLst/>
                        </a:rPr>
                        <a:t>Explicar qué información es necesario almacenar y por qué es necesario, así como la forma y el tiempo por el que se almacenará de acuerdo con los protocolos de protección de datos para respetar la confidencialidad. Dejar claro que la información no identificable podrá ser compartida con fines informativos y que siempre podrán consultar el expediente de su caso o solicitar una copia. </a:t>
                      </a:r>
                      <a:endParaRPr lang="es-ES_tradnl" sz="800" b="0" i="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2673493676"/>
                  </a:ext>
                </a:extLst>
              </a:tr>
            </a:tbl>
          </a:graphicData>
        </a:graphic>
      </p:graphicFrame>
      <p:sp>
        <p:nvSpPr>
          <p:cNvPr id="7" name="Hexagon 6">
            <a:extLst>
              <a:ext uri="{FF2B5EF4-FFF2-40B4-BE49-F238E27FC236}">
                <a16:creationId xmlns:a16="http://schemas.microsoft.com/office/drawing/2014/main" id="{40A45DE4-89B9-A6FA-665D-5C8CD0837E33}"/>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11BC2E6C-1DE6-8790-813F-038F3CDA7428}"/>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ABE17167-A65B-1413-489A-0B04E3ED3772}"/>
              </a:ext>
            </a:extLst>
          </p:cNvPr>
          <p:cNvSpPr/>
          <p:nvPr/>
        </p:nvSpPr>
        <p:spPr>
          <a:xfrm rot="1782986">
            <a:off x="286724" y="122680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BA259DC9-3345-7668-3B7A-1028AA385CA6}"/>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8F5C2702-BB36-339A-E19E-4CD8AC98A958}"/>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065477337"/>
      </p:ext>
    </p:extLst>
  </p:cSld>
  <p:clrMapOvr>
    <a:masterClrMapping/>
  </p:clrMapOvr>
</p:sld>
</file>

<file path=ppt/theme/theme1.xml><?xml version="1.0" encoding="utf-8"?>
<a:theme xmlns:a="http://schemas.openxmlformats.org/drawingml/2006/main" name="Office Theme">
  <a:themeElements>
    <a:clrScheme name="CPCM">
      <a:dk1>
        <a:sysClr val="windowText" lastClr="000000"/>
      </a:dk1>
      <a:lt1>
        <a:sysClr val="window" lastClr="FFFFFF"/>
      </a:lt1>
      <a:dk2>
        <a:srgbClr val="406078"/>
      </a:dk2>
      <a:lt2>
        <a:srgbClr val="E7E6E6"/>
      </a:lt2>
      <a:accent1>
        <a:srgbClr val="954D84"/>
      </a:accent1>
      <a:accent2>
        <a:srgbClr val="B08BA1"/>
      </a:accent2>
      <a:accent3>
        <a:srgbClr val="8ACA84"/>
      </a:accent3>
      <a:accent4>
        <a:srgbClr val="1D8CC8"/>
      </a:accent4>
      <a:accent5>
        <a:srgbClr val="5FC6C5"/>
      </a:accent5>
      <a:accent6>
        <a:srgbClr val="8D9EAE"/>
      </a:accent6>
      <a:hlink>
        <a:srgbClr val="C190B1"/>
      </a:hlink>
      <a:folHlink>
        <a:srgbClr val="BFE0A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28229</TotalTime>
  <Words>36600</Words>
  <Application>Microsoft Office PowerPoint</Application>
  <PresentationFormat>A4 Paper (210x297 mm)</PresentationFormat>
  <Paragraphs>3371</Paragraphs>
  <Slides>200</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200</vt:i4>
      </vt:variant>
    </vt:vector>
  </HeadingPairs>
  <TitlesOfParts>
    <vt:vector size="210" baseType="lpstr">
      <vt:lpstr>Arial</vt:lpstr>
      <vt:lpstr>Berlin Sans FB</vt:lpstr>
      <vt:lpstr>Calibri</vt:lpstr>
      <vt:lpstr>Calibri Light</vt:lpstr>
      <vt:lpstr>Garamond</vt:lpstr>
      <vt:lpstr>Helvetica Neue</vt:lpstr>
      <vt:lpstr>Times New Roman</vt:lpstr>
      <vt:lpstr>-webkit-standard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Justina Li</dc:creator>
  <cp:keywords>, docId:E35264C0BACF664A024B3BB801459C68</cp:keywords>
  <cp:lastModifiedBy>Ilse Van der Straeten</cp:lastModifiedBy>
  <cp:revision>406</cp:revision>
  <dcterms:created xsi:type="dcterms:W3CDTF">2021-10-28T18:27:06Z</dcterms:created>
  <dcterms:modified xsi:type="dcterms:W3CDTF">2023-04-05T19:47:56Z</dcterms:modified>
</cp:coreProperties>
</file>